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4" r:id="rId3"/>
  </p:sldMasterIdLst>
  <p:notesMasterIdLst>
    <p:notesMasterId r:id="rId16"/>
  </p:notesMasterIdLst>
  <p:sldIdLst>
    <p:sldId id="12703" r:id="rId4"/>
    <p:sldId id="12706" r:id="rId5"/>
    <p:sldId id="12705" r:id="rId6"/>
    <p:sldId id="12707" r:id="rId7"/>
    <p:sldId id="12711" r:id="rId8"/>
    <p:sldId id="12708" r:id="rId9"/>
    <p:sldId id="12712" r:id="rId10"/>
    <p:sldId id="12713" r:id="rId11"/>
    <p:sldId id="12714" r:id="rId12"/>
    <p:sldId id="12709" r:id="rId13"/>
    <p:sldId id="12710" r:id="rId14"/>
    <p:sldId id="12704" r:id="rId15"/>
  </p:sldIdLst>
  <p:sldSz cx="12192000" cy="6858000"/>
  <p:notesSz cx="6858000" cy="9144000"/>
  <p:embeddedFontLst>
    <p:embeddedFont>
      <p:font typeface="方正启体简体" panose="02010600030101010101" charset="-122"/>
      <p:regular r:id="rId17"/>
    </p:embeddedFont>
    <p:embeddedFont>
      <p:font typeface="楷体_GB2312" panose="02010600030101010101" charset="-122"/>
      <p:regular r:id="rId18"/>
    </p:embeddedFont>
    <p:embeddedFont>
      <p:font typeface="华文新魏" panose="02010800040101010101" pitchFamily="2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隶书" panose="020105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pos="7242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  <p15:guide id="7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0E2"/>
    <a:srgbClr val="80CFCF"/>
    <a:srgbClr val="38B4B4"/>
    <a:srgbClr val="7EBFB9"/>
    <a:srgbClr val="AAFCB6"/>
    <a:srgbClr val="72B3F0"/>
    <a:srgbClr val="A4CAEF"/>
    <a:srgbClr val="8CCEE0"/>
    <a:srgbClr val="CCE6E4"/>
    <a:srgbClr val="A3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93" autoAdjust="0"/>
    <p:restoredTop sz="93939" autoAdjust="0"/>
  </p:normalViewPr>
  <p:slideViewPr>
    <p:cSldViewPr snapToGrid="0" showGuides="1">
      <p:cViewPr varScale="1">
        <p:scale>
          <a:sx n="103" d="100"/>
          <a:sy n="103" d="100"/>
        </p:scale>
        <p:origin x="444" y="96"/>
      </p:cViewPr>
      <p:guideLst>
        <p:guide orient="horz" pos="2160"/>
        <p:guide orient="horz" pos="550"/>
        <p:guide pos="438"/>
        <p:guide pos="7242"/>
        <p:guide orient="horz" pos="372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4F39D6B-3B0B-46FE-B8BE-0F0A56ED4D23}" type="datetimeFigureOut">
              <a:rPr lang="zh-CN" altLang="en-US" smtClean="0"/>
              <a:t>2024-08-04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F051B22D-B9B7-460C-AFF5-E4A2A2B766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隶书" panose="02010509060101010101" pitchFamily="49" charset="-122"/>
        <a:ea typeface="隶书" panose="020105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1B22D-B9B7-460C-AFF5-E4A2A2B766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bg>
      <p:bgPr>
        <a:solidFill>
          <a:srgbClr val="016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测试题目随机出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测试题目随机出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87" y="328922"/>
            <a:ext cx="1588011" cy="473203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6562357" y="44237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准备间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测试题目随机出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24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7964974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测试题目随机出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85" y="326636"/>
            <a:ext cx="1815850" cy="47548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423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76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35176" y="4577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2" y="6451661"/>
            <a:ext cx="358012" cy="28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305" y="445569"/>
            <a:ext cx="5342272" cy="356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66" y="328922"/>
            <a:ext cx="1588011" cy="47320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6562357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准备间</a:t>
            </a:r>
          </a:p>
        </p:txBody>
      </p:sp>
      <p:sp>
        <p:nvSpPr>
          <p:cNvPr id="5" name="文本框 4"/>
          <p:cNvSpPr txBox="1"/>
          <p:nvPr userDrawn="1"/>
        </p:nvSpPr>
        <p:spPr>
          <a:xfrm>
            <a:off x="8025934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活动室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9258626" y="4578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收获园</a:t>
            </a: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604696" y="44244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kern="1200" dirty="0">
                <a:solidFill>
                  <a:schemeClr val="accent1">
                    <a:lumMod val="75000"/>
                  </a:schemeClr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  <a:cs typeface="+mn-cs"/>
              </a:rPr>
              <a:t>挑战台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960985" y="6429426"/>
            <a:ext cx="305345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测试题目随机出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362857" y="424207"/>
            <a:ext cx="11466286" cy="6062318"/>
          </a:xfrm>
          <a:prstGeom prst="roundRect">
            <a:avLst>
              <a:gd name="adj" fmla="val 6926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443059" y="810706"/>
            <a:ext cx="11255605" cy="55052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2.xml"/><Relationship Id="rId7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9.svg"/><Relationship Id="rId5" Type="http://schemas.openxmlformats.org/officeDocument/2006/relationships/tags" Target="../tags/tag14.xml"/><Relationship Id="rId10" Type="http://schemas.openxmlformats.org/officeDocument/2006/relationships/image" Target="../media/image28.png"/><Relationship Id="rId4" Type="http://schemas.openxmlformats.org/officeDocument/2006/relationships/tags" Target="../tags/tag13.xml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0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12" Type="http://schemas.openxmlformats.org/officeDocument/2006/relationships/image" Target="../media/image25.sv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4.png"/><Relationship Id="rId5" Type="http://schemas.openxmlformats.org/officeDocument/2006/relationships/tags" Target="../tags/tag9.xml"/><Relationship Id="rId10" Type="http://schemas.openxmlformats.org/officeDocument/2006/relationships/image" Target="../media/image23.emf"/><Relationship Id="rId4" Type="http://schemas.openxmlformats.org/officeDocument/2006/relationships/tags" Target="../tags/tag8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0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072266" y="511446"/>
            <a:ext cx="10047462" cy="5835108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4151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灵秀体" panose="02000000000000000000" pitchFamily="2" charset="-122"/>
              <a:ea typeface="印品灵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2285838" y="2328058"/>
            <a:ext cx="7620319" cy="22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di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5400" b="1" dirty="0">
                <a:solidFill>
                  <a:srgbClr val="0070C0"/>
                </a:solidFill>
                <a:effectLst>
                  <a:glow rad="292100">
                    <a:schemeClr val="bg1">
                      <a:alpha val="12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测试题目随机出</a:t>
            </a:r>
            <a:endParaRPr lang="en-US" altLang="zh-CN" sz="54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顺序结构</a:t>
            </a:r>
            <a:endParaRPr sz="4000" b="1" dirty="0">
              <a:solidFill>
                <a:srgbClr val="0070C0"/>
              </a:solidFill>
              <a:effectLst>
                <a:glow rad="292100">
                  <a:schemeClr val="bg1">
                    <a:alpha val="12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7099067" y="919406"/>
            <a:ext cx="3754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单元  评选班级速算王</a:t>
            </a: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5856316" y="5558118"/>
            <a:ext cx="4792984" cy="3804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35998" tIns="35998" rIns="35998" bIns="35998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阜阳市第三中学   董俊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7879" y="4269060"/>
            <a:ext cx="3472044" cy="25971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89400" y="919406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07" y="631443"/>
            <a:ext cx="771075" cy="620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5" name="剪去对角的矩形 33"/>
          <p:cNvSpPr/>
          <p:nvPr>
            <p:custDataLst>
              <p:tags r:id="rId1"/>
            </p:custDataLst>
          </p:nvPr>
        </p:nvSpPr>
        <p:spPr>
          <a:xfrm>
            <a:off x="2138250" y="4028093"/>
            <a:ext cx="7702267" cy="1580855"/>
          </a:xfrm>
          <a:prstGeom prst="snip2DiagRect">
            <a:avLst>
              <a:gd name="adj1" fmla="val 0"/>
              <a:gd name="adj2" fmla="val 6980"/>
            </a:avLst>
          </a:prstGeom>
          <a:gradFill>
            <a:gsLst>
              <a:gs pos="0">
                <a:srgbClr val="DEEFFF"/>
              </a:gs>
              <a:gs pos="100000">
                <a:srgbClr val="EBFBFF"/>
              </a:gs>
            </a:gsLst>
            <a:lin ang="19920000" scaled="0"/>
          </a:gradFill>
          <a:ln w="19050">
            <a:gradFill>
              <a:gsLst>
                <a:gs pos="0">
                  <a:srgbClr val="00D3FF"/>
                </a:gs>
                <a:gs pos="100000">
                  <a:srgbClr val="368FFF"/>
                </a:gs>
              </a:gsLst>
              <a:lin ang="202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1164635" y="1077367"/>
            <a:ext cx="4278714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顺序结构的执行过程</a:t>
            </a:r>
            <a:endParaRPr lang="zh-CN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99554" y="2010085"/>
            <a:ext cx="8026614" cy="14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tabLst>
                <a:tab pos="269875" algn="l"/>
              </a:tabLst>
            </a:pPr>
            <a:r>
              <a:rPr lang="zh-CN" altLang="en-US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顺序结构就是按照程序语句的先后顺序执行操作。在日常生活中，需要制定计划并按照计划逐步进行，才能有条不紊。想一想用计算机解决问题的一般过程正确，正确顺序应该是什么？</a:t>
            </a:r>
          </a:p>
        </p:txBody>
      </p:sp>
      <p:sp>
        <p:nvSpPr>
          <p:cNvPr id="9" name="半闭框 8"/>
          <p:cNvSpPr/>
          <p:nvPr>
            <p:custDataLst>
              <p:tags r:id="rId2"/>
            </p:custDataLst>
          </p:nvPr>
        </p:nvSpPr>
        <p:spPr>
          <a:xfrm>
            <a:off x="2273961" y="4219808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半闭框 9"/>
          <p:cNvSpPr/>
          <p:nvPr>
            <p:custDataLst>
              <p:tags r:id="rId3"/>
            </p:custDataLst>
          </p:nvPr>
        </p:nvSpPr>
        <p:spPr>
          <a:xfrm rot="10800000">
            <a:off x="9478129" y="5485354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任意多边形 40"/>
          <p:cNvSpPr/>
          <p:nvPr>
            <p:custDataLst>
              <p:tags r:id="rId4"/>
            </p:custDataLst>
          </p:nvPr>
        </p:nvSpPr>
        <p:spPr>
          <a:xfrm>
            <a:off x="3008154" y="3736212"/>
            <a:ext cx="1880235" cy="403225"/>
          </a:xfrm>
          <a:custGeom>
            <a:avLst/>
            <a:gdLst>
              <a:gd name="connsiteX0" fmla="*/ 0 w 3252"/>
              <a:gd name="connsiteY0" fmla="*/ 0 h 635"/>
              <a:gd name="connsiteX1" fmla="*/ 3252 w 3252"/>
              <a:gd name="connsiteY1" fmla="*/ 0 h 635"/>
              <a:gd name="connsiteX2" fmla="*/ 2917 w 3252"/>
              <a:gd name="connsiteY2" fmla="*/ 635 h 635"/>
              <a:gd name="connsiteX3" fmla="*/ 273 w 3252"/>
              <a:gd name="connsiteY3" fmla="*/ 635 h 635"/>
              <a:gd name="connsiteX4" fmla="*/ 0 w 3252"/>
              <a:gd name="connsiteY4" fmla="*/ 0 h 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" h="635">
                <a:moveTo>
                  <a:pt x="0" y="0"/>
                </a:moveTo>
                <a:lnTo>
                  <a:pt x="3252" y="0"/>
                </a:lnTo>
                <a:lnTo>
                  <a:pt x="2917" y="635"/>
                </a:lnTo>
                <a:lnTo>
                  <a:pt x="273" y="63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">
                <a:srgbClr val="00D3FF"/>
              </a:gs>
              <a:gs pos="47000">
                <a:srgbClr val="368FFF"/>
              </a:gs>
            </a:gsLst>
            <a:lin ang="131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思维点拨</a:t>
            </a:r>
          </a:p>
        </p:txBody>
      </p:sp>
      <p:pic>
        <p:nvPicPr>
          <p:cNvPr id="12" name="图片 54" descr="感知体验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70948" y="3730497"/>
            <a:ext cx="414657" cy="414657"/>
          </a:xfrm>
          <a:prstGeom prst="rect">
            <a:avLst/>
          </a:prstGeom>
        </p:spPr>
      </p:pic>
      <p:pic>
        <p:nvPicPr>
          <p:cNvPr id="17" name="图片 7" descr="考试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8413" y="2503027"/>
            <a:ext cx="812165" cy="753745"/>
          </a:xfrm>
          <a:prstGeom prst="rect">
            <a:avLst/>
          </a:prstGeom>
        </p:spPr>
      </p:pic>
      <p:sp>
        <p:nvSpPr>
          <p:cNvPr id="18" name="矩形: 圆角 17"/>
          <p:cNvSpPr/>
          <p:nvPr/>
        </p:nvSpPr>
        <p:spPr>
          <a:xfrm>
            <a:off x="2399554" y="4722830"/>
            <a:ext cx="1337543" cy="4032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分析问题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4105806" y="4731094"/>
            <a:ext cx="1337543" cy="4032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分析问题</a:t>
            </a:r>
          </a:p>
        </p:txBody>
      </p:sp>
      <p:sp>
        <p:nvSpPr>
          <p:cNvPr id="21" name="矩形: 圆角 20"/>
          <p:cNvSpPr/>
          <p:nvPr/>
        </p:nvSpPr>
        <p:spPr>
          <a:xfrm>
            <a:off x="5868618" y="4722829"/>
            <a:ext cx="1337543" cy="4032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分析问题</a:t>
            </a:r>
          </a:p>
        </p:txBody>
      </p:sp>
      <p:sp>
        <p:nvSpPr>
          <p:cNvPr id="22" name="矩形: 圆角 21"/>
          <p:cNvSpPr/>
          <p:nvPr/>
        </p:nvSpPr>
        <p:spPr>
          <a:xfrm>
            <a:off x="7650284" y="4722829"/>
            <a:ext cx="1337543" cy="40322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分析问题</a:t>
            </a:r>
          </a:p>
        </p:txBody>
      </p:sp>
      <p:cxnSp>
        <p:nvCxnSpPr>
          <p:cNvPr id="24" name="直接箭头连接符 23"/>
          <p:cNvCxnSpPr>
            <a:stCxn id="18" idx="3"/>
            <a:endCxn id="20" idx="1"/>
          </p:cNvCxnSpPr>
          <p:nvPr/>
        </p:nvCxnSpPr>
        <p:spPr>
          <a:xfrm>
            <a:off x="3737097" y="4924443"/>
            <a:ext cx="368709" cy="8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20" idx="3"/>
            <a:endCxn id="21" idx="1"/>
          </p:cNvCxnSpPr>
          <p:nvPr/>
        </p:nvCxnSpPr>
        <p:spPr>
          <a:xfrm flipV="1">
            <a:off x="5443349" y="4924442"/>
            <a:ext cx="425269" cy="8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21" idx="3"/>
            <a:endCxn id="22" idx="1"/>
          </p:cNvCxnSpPr>
          <p:nvPr/>
        </p:nvCxnSpPr>
        <p:spPr>
          <a:xfrm>
            <a:off x="7206161" y="4924442"/>
            <a:ext cx="444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交换杯子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10"/>
          <p:cNvSpPr/>
          <p:nvPr/>
        </p:nvSpPr>
        <p:spPr>
          <a:xfrm>
            <a:off x="5877644" y="1394367"/>
            <a:ext cx="4936565" cy="4464423"/>
          </a:xfrm>
          <a:custGeom>
            <a:avLst/>
            <a:gdLst>
              <a:gd name="connsiteX0" fmla="*/ 0 w 4936565"/>
              <a:gd name="connsiteY0" fmla="*/ 744085 h 4464423"/>
              <a:gd name="connsiteX1" fmla="*/ 744085 w 4936565"/>
              <a:gd name="connsiteY1" fmla="*/ 0 h 4464423"/>
              <a:gd name="connsiteX2" fmla="*/ 1318818 w 4936565"/>
              <a:gd name="connsiteY2" fmla="*/ 0 h 4464423"/>
              <a:gd name="connsiteX3" fmla="*/ 1859066 w 4936565"/>
              <a:gd name="connsiteY3" fmla="*/ 0 h 4464423"/>
              <a:gd name="connsiteX4" fmla="*/ 2399315 w 4936565"/>
              <a:gd name="connsiteY4" fmla="*/ 0 h 4464423"/>
              <a:gd name="connsiteX5" fmla="*/ 3043015 w 4936565"/>
              <a:gd name="connsiteY5" fmla="*/ 0 h 4464423"/>
              <a:gd name="connsiteX6" fmla="*/ 3548780 w 4936565"/>
              <a:gd name="connsiteY6" fmla="*/ 0 h 4464423"/>
              <a:gd name="connsiteX7" fmla="*/ 4192480 w 4936565"/>
              <a:gd name="connsiteY7" fmla="*/ 0 h 4464423"/>
              <a:gd name="connsiteX8" fmla="*/ 4936565 w 4936565"/>
              <a:gd name="connsiteY8" fmla="*/ 744085 h 4464423"/>
              <a:gd name="connsiteX9" fmla="*/ 4936565 w 4936565"/>
              <a:gd name="connsiteY9" fmla="*/ 1339336 h 4464423"/>
              <a:gd name="connsiteX10" fmla="*/ 4936565 w 4936565"/>
              <a:gd name="connsiteY10" fmla="*/ 1934586 h 4464423"/>
              <a:gd name="connsiteX11" fmla="*/ 4936565 w 4936565"/>
              <a:gd name="connsiteY11" fmla="*/ 2440549 h 4464423"/>
              <a:gd name="connsiteX12" fmla="*/ 4936565 w 4936565"/>
              <a:gd name="connsiteY12" fmla="*/ 3095325 h 4464423"/>
              <a:gd name="connsiteX13" fmla="*/ 4936565 w 4936565"/>
              <a:gd name="connsiteY13" fmla="*/ 3720338 h 4464423"/>
              <a:gd name="connsiteX14" fmla="*/ 4192480 w 4936565"/>
              <a:gd name="connsiteY14" fmla="*/ 4464423 h 4464423"/>
              <a:gd name="connsiteX15" fmla="*/ 3548780 w 4936565"/>
              <a:gd name="connsiteY15" fmla="*/ 4464423 h 4464423"/>
              <a:gd name="connsiteX16" fmla="*/ 3008531 w 4936565"/>
              <a:gd name="connsiteY16" fmla="*/ 4464423 h 4464423"/>
              <a:gd name="connsiteX17" fmla="*/ 2433799 w 4936565"/>
              <a:gd name="connsiteY17" fmla="*/ 4464423 h 4464423"/>
              <a:gd name="connsiteX18" fmla="*/ 1824582 w 4936565"/>
              <a:gd name="connsiteY18" fmla="*/ 4464423 h 4464423"/>
              <a:gd name="connsiteX19" fmla="*/ 1318818 w 4936565"/>
              <a:gd name="connsiteY19" fmla="*/ 4464423 h 4464423"/>
              <a:gd name="connsiteX20" fmla="*/ 744085 w 4936565"/>
              <a:gd name="connsiteY20" fmla="*/ 4464423 h 4464423"/>
              <a:gd name="connsiteX21" fmla="*/ 0 w 4936565"/>
              <a:gd name="connsiteY21" fmla="*/ 3720338 h 4464423"/>
              <a:gd name="connsiteX22" fmla="*/ 0 w 4936565"/>
              <a:gd name="connsiteY22" fmla="*/ 3125087 h 4464423"/>
              <a:gd name="connsiteX23" fmla="*/ 0 w 4936565"/>
              <a:gd name="connsiteY23" fmla="*/ 2559599 h 4464423"/>
              <a:gd name="connsiteX24" fmla="*/ 0 w 4936565"/>
              <a:gd name="connsiteY24" fmla="*/ 1934586 h 4464423"/>
              <a:gd name="connsiteX25" fmla="*/ 0 w 4936565"/>
              <a:gd name="connsiteY25" fmla="*/ 1309573 h 4464423"/>
              <a:gd name="connsiteX26" fmla="*/ 0 w 4936565"/>
              <a:gd name="connsiteY26" fmla="*/ 744085 h 446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36565" h="4464423" extrusionOk="0">
                <a:moveTo>
                  <a:pt x="0" y="744085"/>
                </a:moveTo>
                <a:cubicBezTo>
                  <a:pt x="25879" y="343838"/>
                  <a:pt x="325743" y="71916"/>
                  <a:pt x="744085" y="0"/>
                </a:cubicBezTo>
                <a:cubicBezTo>
                  <a:pt x="981188" y="-31085"/>
                  <a:pt x="1173937" y="48956"/>
                  <a:pt x="1318818" y="0"/>
                </a:cubicBezTo>
                <a:cubicBezTo>
                  <a:pt x="1463699" y="-48956"/>
                  <a:pt x="1670905" y="5839"/>
                  <a:pt x="1859066" y="0"/>
                </a:cubicBezTo>
                <a:cubicBezTo>
                  <a:pt x="2047227" y="-5839"/>
                  <a:pt x="2170802" y="14132"/>
                  <a:pt x="2399315" y="0"/>
                </a:cubicBezTo>
                <a:cubicBezTo>
                  <a:pt x="2627828" y="-14132"/>
                  <a:pt x="2826217" y="33522"/>
                  <a:pt x="3043015" y="0"/>
                </a:cubicBezTo>
                <a:cubicBezTo>
                  <a:pt x="3259813" y="-33522"/>
                  <a:pt x="3382122" y="31356"/>
                  <a:pt x="3548780" y="0"/>
                </a:cubicBezTo>
                <a:cubicBezTo>
                  <a:pt x="3715439" y="-31356"/>
                  <a:pt x="3903375" y="14880"/>
                  <a:pt x="4192480" y="0"/>
                </a:cubicBezTo>
                <a:cubicBezTo>
                  <a:pt x="4601609" y="-15572"/>
                  <a:pt x="4944760" y="221019"/>
                  <a:pt x="4936565" y="744085"/>
                </a:cubicBezTo>
                <a:cubicBezTo>
                  <a:pt x="4981093" y="968459"/>
                  <a:pt x="4917316" y="1142649"/>
                  <a:pt x="4936565" y="1339336"/>
                </a:cubicBezTo>
                <a:cubicBezTo>
                  <a:pt x="4955814" y="1536023"/>
                  <a:pt x="4926982" y="1751558"/>
                  <a:pt x="4936565" y="1934586"/>
                </a:cubicBezTo>
                <a:cubicBezTo>
                  <a:pt x="4946148" y="2117614"/>
                  <a:pt x="4877225" y="2299029"/>
                  <a:pt x="4936565" y="2440549"/>
                </a:cubicBezTo>
                <a:cubicBezTo>
                  <a:pt x="4995905" y="2582069"/>
                  <a:pt x="4886544" y="2884669"/>
                  <a:pt x="4936565" y="3095325"/>
                </a:cubicBezTo>
                <a:cubicBezTo>
                  <a:pt x="4986586" y="3305981"/>
                  <a:pt x="4921259" y="3418467"/>
                  <a:pt x="4936565" y="3720338"/>
                </a:cubicBezTo>
                <a:cubicBezTo>
                  <a:pt x="4868484" y="4091265"/>
                  <a:pt x="4721655" y="4485978"/>
                  <a:pt x="4192480" y="4464423"/>
                </a:cubicBezTo>
                <a:cubicBezTo>
                  <a:pt x="4018064" y="4516178"/>
                  <a:pt x="3778390" y="4408556"/>
                  <a:pt x="3548780" y="4464423"/>
                </a:cubicBezTo>
                <a:cubicBezTo>
                  <a:pt x="3319170" y="4520290"/>
                  <a:pt x="3133465" y="4422218"/>
                  <a:pt x="3008531" y="4464423"/>
                </a:cubicBezTo>
                <a:cubicBezTo>
                  <a:pt x="2883597" y="4506628"/>
                  <a:pt x="2703302" y="4408041"/>
                  <a:pt x="2433799" y="4464423"/>
                </a:cubicBezTo>
                <a:cubicBezTo>
                  <a:pt x="2164296" y="4520805"/>
                  <a:pt x="2065432" y="4392875"/>
                  <a:pt x="1824582" y="4464423"/>
                </a:cubicBezTo>
                <a:cubicBezTo>
                  <a:pt x="1583732" y="4535971"/>
                  <a:pt x="1553241" y="4411493"/>
                  <a:pt x="1318818" y="4464423"/>
                </a:cubicBezTo>
                <a:cubicBezTo>
                  <a:pt x="1084395" y="4517353"/>
                  <a:pt x="995714" y="4415784"/>
                  <a:pt x="744085" y="4464423"/>
                </a:cubicBezTo>
                <a:cubicBezTo>
                  <a:pt x="398237" y="4508505"/>
                  <a:pt x="68881" y="4156697"/>
                  <a:pt x="0" y="3720338"/>
                </a:cubicBezTo>
                <a:cubicBezTo>
                  <a:pt x="-56215" y="3515012"/>
                  <a:pt x="62950" y="3284134"/>
                  <a:pt x="0" y="3125087"/>
                </a:cubicBezTo>
                <a:cubicBezTo>
                  <a:pt x="-62950" y="2966040"/>
                  <a:pt x="57455" y="2824238"/>
                  <a:pt x="0" y="2559599"/>
                </a:cubicBezTo>
                <a:cubicBezTo>
                  <a:pt x="-57455" y="2294960"/>
                  <a:pt x="24227" y="2081198"/>
                  <a:pt x="0" y="1934586"/>
                </a:cubicBezTo>
                <a:cubicBezTo>
                  <a:pt x="-24227" y="1787974"/>
                  <a:pt x="38909" y="1553479"/>
                  <a:pt x="0" y="1309573"/>
                </a:cubicBezTo>
                <a:cubicBezTo>
                  <a:pt x="-38909" y="1065667"/>
                  <a:pt x="24799" y="965785"/>
                  <a:pt x="0" y="744085"/>
                </a:cubicBezTo>
                <a:close/>
              </a:path>
            </a:pathLst>
          </a:custGeom>
          <a:noFill/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156" y="4051494"/>
            <a:ext cx="2014983" cy="201498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flipH="1">
            <a:off x="737881" y="2043695"/>
            <a:ext cx="4878597" cy="10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说一说：如何将两个杯中的不同液体，交换一下容器，按顺序写下其交换过程？</a:t>
            </a:r>
            <a:endParaRPr lang="en-US" altLang="zh-CN" sz="2000" kern="100" dirty="0">
              <a:solidFill>
                <a:srgbClr val="38B4B4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21" y="1835715"/>
            <a:ext cx="632428" cy="632428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6636470" y="2969443"/>
            <a:ext cx="351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608189" y="3507778"/>
            <a:ext cx="351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636470" y="4089883"/>
            <a:ext cx="351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636470" y="4627504"/>
            <a:ext cx="35161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" y="3444112"/>
            <a:ext cx="2081851" cy="20818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" r="4562" b="8030"/>
          <a:stretch>
            <a:fillRect/>
          </a:stretch>
        </p:blipFill>
        <p:spPr>
          <a:xfrm>
            <a:off x="3111694" y="3290337"/>
            <a:ext cx="1600452" cy="218702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352383" y="54661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可乐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588223" y="54897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果汁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260498" y="186459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记录交互步骤：</a:t>
            </a:r>
          </a:p>
        </p:txBody>
      </p:sp>
      <p:pic>
        <p:nvPicPr>
          <p:cNvPr id="29" name="图片 9" descr="考试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9976" y="1569659"/>
            <a:ext cx="812165" cy="7537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C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-1" y="17695"/>
            <a:ext cx="12191999" cy="6840305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14387" y="752864"/>
            <a:ext cx="10563225" cy="5628886"/>
          </a:xfrm>
          <a:prstGeom prst="roundRect">
            <a:avLst>
              <a:gd name="adj" fmla="val 44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9326670" y="418460"/>
            <a:ext cx="2050942" cy="172002"/>
            <a:chOff x="971550" y="512132"/>
            <a:chExt cx="1989913" cy="159475"/>
          </a:xfrm>
        </p:grpSpPr>
        <p:sp>
          <p:nvSpPr>
            <p:cNvPr id="7" name="矩形: 圆角 6"/>
            <p:cNvSpPr/>
            <p:nvPr/>
          </p:nvSpPr>
          <p:spPr>
            <a:xfrm>
              <a:off x="971550" y="512132"/>
              <a:ext cx="1714500" cy="1488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812603" y="522747"/>
              <a:ext cx="148860" cy="148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312391" y="1156512"/>
            <a:ext cx="41766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     义务教育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五年级上册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1" y="846368"/>
            <a:ext cx="771075" cy="62028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2809039" y="3076495"/>
            <a:ext cx="65739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dirty="0">
                <a:solidFill>
                  <a:srgbClr val="0070C0"/>
                </a:solidFill>
                <a:effectLst>
                  <a:glow rad="292100">
                    <a:prstClr val="white">
                      <a:alpha val="12000"/>
                    </a:prst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下节课再见！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21" y="5789765"/>
            <a:ext cx="3864991" cy="553407"/>
          </a:xfrm>
          <a:prstGeom prst="rect">
            <a:avLst/>
          </a:prstGeom>
        </p:spPr>
      </p:pic>
      <p:sp>
        <p:nvSpPr>
          <p:cNvPr id="3" name="矩形: 圆角 2"/>
          <p:cNvSpPr>
            <a:spLocks noChangeAspect="1"/>
          </p:cNvSpPr>
          <p:nvPr/>
        </p:nvSpPr>
        <p:spPr>
          <a:xfrm>
            <a:off x="900560" y="832678"/>
            <a:ext cx="10364589" cy="5460019"/>
          </a:xfrm>
          <a:prstGeom prst="roundRect">
            <a:avLst>
              <a:gd name="adj" fmla="val 4439"/>
            </a:avLst>
          </a:prstGeom>
          <a:noFill/>
          <a:ln w="19050">
            <a:solidFill>
              <a:srgbClr val="41516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8158" y="4109826"/>
            <a:ext cx="3798939" cy="2841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9039" y="1905864"/>
            <a:ext cx="70299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tabLst>
                <a:tab pos="269875" algn="l"/>
              </a:tabLst>
            </a:pPr>
            <a:r>
              <a:rPr lang="zh-CN" altLang="en-US" sz="28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800" kern="100" dirty="0">
                <a:solidFill>
                  <a:srgbClr val="38B4B4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为组织口算比赛活动，打算</a:t>
            </a:r>
            <a:r>
              <a:rPr lang="zh-CN" altLang="zh-CN" sz="2800" kern="100" dirty="0">
                <a:solidFill>
                  <a:srgbClr val="38B4B4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利用计算机随机出一道加法题。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608" y="2886998"/>
            <a:ext cx="3677920" cy="264708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4758" y="1050020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1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项目情境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2027029" y="3781352"/>
            <a:ext cx="4713136" cy="1167720"/>
            <a:chOff x="5385490" y="4358564"/>
            <a:chExt cx="4293546" cy="862910"/>
          </a:xfrm>
        </p:grpSpPr>
        <p:sp>
          <p:nvSpPr>
            <p:cNvPr id="10" name="任意多边形: 形状 9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剪去单角 14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78" y="3341735"/>
            <a:ext cx="1125235" cy="1440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379766" y="3970912"/>
            <a:ext cx="3976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kern="100" dirty="0"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目标：随机生成两个数字，并组成加法算式。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800" y="5381437"/>
            <a:ext cx="1973965" cy="14765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8" y="2047534"/>
            <a:ext cx="2224503" cy="11270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159" y="2027142"/>
            <a:ext cx="2224503" cy="1167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75" y="2097534"/>
            <a:ext cx="2393321" cy="10865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683" y="2149094"/>
            <a:ext cx="2260391" cy="98341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41408" y="578088"/>
            <a:ext cx="1977065" cy="504000"/>
            <a:chOff x="360782" y="426525"/>
            <a:chExt cx="1977065" cy="504000"/>
          </a:xfrm>
        </p:grpSpPr>
        <p:sp>
          <p:nvSpPr>
            <p:cNvPr id="5" name="PA-矩形 1"/>
            <p:cNvSpPr/>
            <p:nvPr>
              <p:custDataLst>
                <p:tags r:id="rId2"/>
              </p:custDataLst>
            </p:nvPr>
          </p:nvSpPr>
          <p:spPr>
            <a:xfrm>
              <a:off x="987302" y="561193"/>
              <a:ext cx="1350545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R="0" lvl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学习</a:t>
              </a:r>
              <a:r>
                <a:rPr lang="zh-CN" altLang="en-US" sz="2400" b="1" noProof="0" dirty="0">
                  <a:gradFill>
                    <a:gsLst>
                      <a:gs pos="24000">
                        <a:srgbClr val="0E729A"/>
                      </a:gs>
                      <a:gs pos="100000">
                        <a:srgbClr val="72CDF2"/>
                      </a:gs>
                    </a:gsLst>
                    <a:lin ang="2700000" scaled="0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charset="-122"/>
                  <a:sym typeface="思源黑体 CN" panose="020B0500000000000000" pitchFamily="34" charset="-122"/>
                </a:rPr>
                <a:t>导航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4000">
                      <a:srgbClr val="0E729A"/>
                    </a:gs>
                    <a:gs pos="100000">
                      <a:srgbClr val="72CDF2"/>
                    </a:gs>
                  </a:gsLst>
                  <a:lin ang="27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  <a:sym typeface="思源黑体 CN" panose="020B0500000000000000" pitchFamily="34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782" y="426525"/>
              <a:ext cx="626520" cy="504000"/>
            </a:xfrm>
            <a:prstGeom prst="rect">
              <a:avLst/>
            </a:prstGeom>
          </p:spPr>
        </p:pic>
      </p:grpSp>
      <p:sp>
        <p:nvSpPr>
          <p:cNvPr id="7" name="流程图: 文档 6"/>
          <p:cNvSpPr/>
          <p:nvPr/>
        </p:nvSpPr>
        <p:spPr>
          <a:xfrm rot="16200000">
            <a:off x="1559320" y="2412761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文档 13"/>
          <p:cNvSpPr/>
          <p:nvPr/>
        </p:nvSpPr>
        <p:spPr>
          <a:xfrm rot="16200000">
            <a:off x="4264757" y="2412760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文档 14"/>
          <p:cNvSpPr/>
          <p:nvPr/>
        </p:nvSpPr>
        <p:spPr>
          <a:xfrm rot="16200000">
            <a:off x="6913379" y="2388055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文档 15"/>
          <p:cNvSpPr/>
          <p:nvPr/>
        </p:nvSpPr>
        <p:spPr>
          <a:xfrm rot="16200000">
            <a:off x="9599765" y="2412760"/>
            <a:ext cx="1438043" cy="2555315"/>
          </a:xfrm>
          <a:prstGeom prst="flowChartDocument">
            <a:avLst/>
          </a:prstGeom>
          <a:noFill/>
          <a:ln w="127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汇总连接 16"/>
          <p:cNvSpPr/>
          <p:nvPr/>
        </p:nvSpPr>
        <p:spPr>
          <a:xfrm>
            <a:off x="1167928" y="421640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汇总连接 17"/>
          <p:cNvSpPr/>
          <p:nvPr/>
        </p:nvSpPr>
        <p:spPr>
          <a:xfrm>
            <a:off x="2547614" y="421640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流程图: 汇总连接 18"/>
          <p:cNvSpPr/>
          <p:nvPr/>
        </p:nvSpPr>
        <p:spPr>
          <a:xfrm>
            <a:off x="4075765" y="421640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汇总连接 19"/>
          <p:cNvSpPr/>
          <p:nvPr/>
        </p:nvSpPr>
        <p:spPr>
          <a:xfrm>
            <a:off x="5455451" y="421640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汇总连接 20"/>
          <p:cNvSpPr/>
          <p:nvPr/>
        </p:nvSpPr>
        <p:spPr>
          <a:xfrm>
            <a:off x="6758467" y="4206003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汇总连接 21"/>
          <p:cNvSpPr/>
          <p:nvPr/>
        </p:nvSpPr>
        <p:spPr>
          <a:xfrm>
            <a:off x="8138153" y="4206003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汇总连接 22"/>
          <p:cNvSpPr/>
          <p:nvPr/>
        </p:nvSpPr>
        <p:spPr>
          <a:xfrm>
            <a:off x="9301548" y="422417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汇总连接 23"/>
          <p:cNvSpPr/>
          <p:nvPr/>
        </p:nvSpPr>
        <p:spPr>
          <a:xfrm>
            <a:off x="10681234" y="4224170"/>
            <a:ext cx="406872" cy="406872"/>
          </a:xfrm>
          <a:prstGeom prst="flowChartSummingJunction">
            <a:avLst/>
          </a:prstGeom>
          <a:solidFill>
            <a:schemeClr val="bg1"/>
          </a:solidFill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971213" y="3372807"/>
            <a:ext cx="2058768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zh-CN" sz="1800" kern="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分析出题规则</a:t>
            </a:r>
            <a:endParaRPr lang="zh-CN" altLang="zh-CN" sz="1800" kern="100" dirty="0">
              <a:solidFill>
                <a:srgbClr val="38B4B4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设计出题流程</a:t>
            </a:r>
            <a:endParaRPr lang="zh-CN" altLang="en-US" dirty="0">
              <a:solidFill>
                <a:srgbClr val="38B4B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834035" y="3306640"/>
            <a:ext cx="2058768" cy="72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kern="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拼接算式</a:t>
            </a:r>
            <a:endParaRPr lang="en-US" altLang="zh-CN" sz="1800" kern="0" dirty="0">
              <a:solidFill>
                <a:srgbClr val="38B4B4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rgbClr val="38B4B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显示算式</a:t>
            </a:r>
            <a:endParaRPr lang="en-US" altLang="zh-CN" dirty="0">
              <a:solidFill>
                <a:srgbClr val="38B4B4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dirty="0">
                <a:solidFill>
                  <a:srgbClr val="38B4B4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测试结果</a:t>
            </a:r>
            <a:endParaRPr lang="zh-CN" altLang="en-US" dirty="0">
              <a:solidFill>
                <a:srgbClr val="38B4B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559796" y="3357127"/>
            <a:ext cx="2058768" cy="72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kern="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认识顺序结构</a:t>
            </a:r>
            <a:endParaRPr lang="en-US" altLang="zh-CN" sz="1800" kern="0" dirty="0">
              <a:solidFill>
                <a:srgbClr val="38B4B4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kern="0" dirty="0">
                <a:solidFill>
                  <a:srgbClr val="38B4B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了解顺序结构的执行过程</a:t>
            </a:r>
            <a:endParaRPr lang="zh-CN" altLang="en-US" dirty="0">
              <a:solidFill>
                <a:srgbClr val="38B4B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65925" y="3357127"/>
            <a:ext cx="2058768" cy="72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kern="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阅读程序补充结果</a:t>
            </a:r>
            <a:endParaRPr lang="en-US" altLang="zh-CN" sz="1800" kern="0" dirty="0">
              <a:solidFill>
                <a:srgbClr val="38B4B4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285750" indent="-285750" algn="just">
              <a:lnSpc>
                <a:spcPts val="1600"/>
              </a:lnSpc>
              <a:buFont typeface="Arial" panose="020B0604020202020204" pitchFamily="34" charset="0"/>
              <a:buChar char="•"/>
              <a:tabLst>
                <a:tab pos="269875" algn="l"/>
              </a:tabLst>
            </a:pPr>
            <a:r>
              <a:rPr lang="zh-CN" altLang="en-US" sz="180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对比</a:t>
            </a:r>
            <a:r>
              <a:rPr lang="zh-CN" altLang="zh-CN" sz="180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流程</a:t>
            </a:r>
            <a:r>
              <a:rPr lang="zh-CN" altLang="en-US" sz="1800" dirty="0">
                <a:solidFill>
                  <a:srgbClr val="38B4B4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图</a:t>
            </a:r>
            <a:endParaRPr lang="zh-CN" altLang="en-US" dirty="0">
              <a:solidFill>
                <a:srgbClr val="38B4B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97251" y="2168871"/>
            <a:ext cx="9843573" cy="14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分析项目需求，理解“要求随机产生</a:t>
            </a:r>
            <a:r>
              <a:rPr lang="en-US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  <a:r>
              <a:rPr lang="zh-CN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以内的数字作为加数”中的两个关键词，“随机产生”和“</a:t>
            </a:r>
            <a:r>
              <a:rPr lang="en-US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  <a:r>
              <a:rPr lang="zh-CN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以内”，打开编程环境，尝试找出随机生成</a:t>
            </a:r>
            <a:r>
              <a:rPr lang="en-US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100</a:t>
            </a:r>
            <a:r>
              <a:rPr lang="zh-CN" altLang="zh-CN" sz="2000" kern="100" dirty="0">
                <a:solidFill>
                  <a:srgbClr val="38B4B4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以内数字的方法，并记录在表格中。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95533"/>
              </p:ext>
            </p:extLst>
          </p:nvPr>
        </p:nvGraphicFramePr>
        <p:xfrm>
          <a:off x="1472564" y="3968208"/>
          <a:ext cx="4765675" cy="167770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95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728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设置参数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生成结果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325">
                <a:tc>
                  <a:txBody>
                    <a:bodyPr/>
                    <a:lstStyle/>
                    <a:p>
                      <a:pPr indent="269875" algn="l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随机数范围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10- 20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en-US" sz="18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325">
                <a:tc>
                  <a:txBody>
                    <a:bodyPr/>
                    <a:lstStyle/>
                    <a:p>
                      <a:pPr indent="269875" algn="l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随机数范围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0-10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325">
                <a:tc>
                  <a:txBody>
                    <a:bodyPr/>
                    <a:lstStyle/>
                    <a:p>
                      <a:pPr indent="269875" algn="l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随机数范围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0-100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7091680" y="3657600"/>
            <a:ext cx="4104640" cy="198831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终止 5"/>
          <p:cNvSpPr/>
          <p:nvPr/>
        </p:nvSpPr>
        <p:spPr>
          <a:xfrm>
            <a:off x="7244080" y="3429000"/>
            <a:ext cx="1564640" cy="558800"/>
          </a:xfrm>
          <a:prstGeom prst="flowChartTerminator">
            <a:avLst/>
          </a:prstGeom>
          <a:gradFill flip="none" rotWithShape="1">
            <a:gsLst>
              <a:gs pos="0">
                <a:srgbClr val="80CFCF">
                  <a:tint val="66000"/>
                  <a:satMod val="160000"/>
                </a:srgbClr>
              </a:gs>
              <a:gs pos="50000">
                <a:srgbClr val="80CFCF">
                  <a:tint val="44500"/>
                  <a:satMod val="160000"/>
                </a:srgbClr>
              </a:gs>
              <a:gs pos="100000">
                <a:srgbClr val="80CFC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ED0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代码提示</a:t>
            </a:r>
          </a:p>
        </p:txBody>
      </p:sp>
      <p:pic>
        <p:nvPicPr>
          <p:cNvPr id="102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80" y="4216400"/>
            <a:ext cx="3952240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997252" y="1439180"/>
            <a:ext cx="609442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69875" algn="l"/>
              </a:tabLst>
              <a:defRPr/>
            </a:pPr>
            <a:r>
              <a:rPr lang="en-US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1 .</a:t>
            </a:r>
            <a:r>
              <a:rPr lang="zh-CN" altLang="zh-CN" sz="27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分析出题规则（学习方式：实验探究）</a:t>
            </a:r>
            <a:endParaRPr lang="en-US" altLang="zh-CN" sz="27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35721" y="2233093"/>
            <a:ext cx="5161280" cy="33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tabLst>
                <a:tab pos="269875" algn="l"/>
              </a:tabLst>
            </a:pPr>
            <a:r>
              <a:rPr lang="zh-CN" altLang="en-US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计算机出题过程中，需要显示一个加法表达式，其中包含两个加数，具体实现这些功能的指令顺序如何安排，以分小组游戏</a:t>
            </a:r>
            <a:r>
              <a:rPr lang="en-US" altLang="zh-CN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PK</a:t>
            </a:r>
            <a:r>
              <a:rPr lang="zh-CN" altLang="en-US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的方式，为下列步骤，规划正确的流程图。	    游戏活动：两个小组同时进行，以拖动积木或者连线的方式，完成流程图的绘制，绘制正确且用时最少的小组获胜</a:t>
            </a:r>
            <a:r>
              <a:rPr lang="zh-CN" altLang="zh-CN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722" y="1853882"/>
            <a:ext cx="1909329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: 圆角 1"/>
          <p:cNvSpPr/>
          <p:nvPr/>
        </p:nvSpPr>
        <p:spPr>
          <a:xfrm>
            <a:off x="6959600" y="2245360"/>
            <a:ext cx="173736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生成加数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6959600" y="3063240"/>
            <a:ext cx="173736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生成加数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endParaRPr lang="zh-CN" altLang="en-US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6959600" y="3865880"/>
            <a:ext cx="173736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显示算式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959600" y="4663440"/>
            <a:ext cx="1737360" cy="406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确定算式</a:t>
            </a:r>
          </a:p>
        </p:txBody>
      </p:sp>
      <p:sp>
        <p:nvSpPr>
          <p:cNvPr id="4" name="文本框 3"/>
          <p:cNvSpPr txBox="1"/>
          <p:nvPr/>
        </p:nvSpPr>
        <p:spPr>
          <a:xfrm flipH="1">
            <a:off x="1135721" y="1359333"/>
            <a:ext cx="5912260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设计出题流程（活动方式：游戏</a:t>
            </a: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PK</a:t>
            </a: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64589" y="2455220"/>
            <a:ext cx="5161280" cy="1418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zh-CN" altLang="en-US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需要将两个随机数和一个“</a:t>
            </a:r>
            <a:r>
              <a:rPr lang="en-US" altLang="zh-CN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+”</a:t>
            </a:r>
            <a:r>
              <a:rPr lang="zh-CN" altLang="en-US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符号拼接到一起，思考如何借助字符串的拼接语句，拼接三段内容。</a:t>
            </a:r>
            <a:endParaRPr lang="zh-CN" altLang="zh-CN" sz="2000" kern="100" dirty="0">
              <a:solidFill>
                <a:srgbClr val="38B4B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3206750"/>
            <a:ext cx="4400940" cy="13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756400" y="2498964"/>
            <a:ext cx="4572000" cy="250991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终止 3"/>
          <p:cNvSpPr/>
          <p:nvPr/>
        </p:nvSpPr>
        <p:spPr>
          <a:xfrm>
            <a:off x="6908800" y="2270364"/>
            <a:ext cx="1564640" cy="558800"/>
          </a:xfrm>
          <a:prstGeom prst="flowChartTerminator">
            <a:avLst/>
          </a:prstGeom>
          <a:gradFill flip="none" rotWithShape="1">
            <a:gsLst>
              <a:gs pos="0">
                <a:srgbClr val="80CFCF">
                  <a:tint val="66000"/>
                  <a:satMod val="160000"/>
                </a:srgbClr>
              </a:gs>
              <a:gs pos="50000">
                <a:srgbClr val="80CFCF">
                  <a:tint val="44500"/>
                  <a:satMod val="160000"/>
                </a:srgbClr>
              </a:gs>
              <a:gs pos="100000">
                <a:srgbClr val="80CFC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ED0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代码提示</a:t>
            </a:r>
          </a:p>
        </p:txBody>
      </p:sp>
      <p:sp>
        <p:nvSpPr>
          <p:cNvPr id="5" name="文本框 4"/>
          <p:cNvSpPr txBox="1"/>
          <p:nvPr/>
        </p:nvSpPr>
        <p:spPr>
          <a:xfrm flipH="1">
            <a:off x="1021931" y="1239561"/>
            <a:ext cx="7451509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拼接算式（活动方式：编程实践）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45147" y="2165856"/>
            <a:ext cx="9422299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zh-CN" altLang="en-US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如何将连接起来的算式显示出来，尝试用两种不同的语句实现其功能，说说它们的区别。</a:t>
            </a:r>
            <a:endParaRPr lang="zh-CN" altLang="zh-CN" sz="2000" kern="100" dirty="0">
              <a:solidFill>
                <a:srgbClr val="38B4B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8389" y="4003040"/>
            <a:ext cx="8470331" cy="187768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终止 3"/>
          <p:cNvSpPr/>
          <p:nvPr/>
        </p:nvSpPr>
        <p:spPr>
          <a:xfrm>
            <a:off x="1981200" y="3634760"/>
            <a:ext cx="1564640" cy="558800"/>
          </a:xfrm>
          <a:prstGeom prst="flowChartTerminator">
            <a:avLst/>
          </a:prstGeom>
          <a:gradFill flip="none" rotWithShape="1">
            <a:gsLst>
              <a:gs pos="0">
                <a:srgbClr val="80CFCF">
                  <a:tint val="66000"/>
                  <a:satMod val="160000"/>
                </a:srgbClr>
              </a:gs>
              <a:gs pos="50000">
                <a:srgbClr val="80CFCF">
                  <a:tint val="44500"/>
                  <a:satMod val="160000"/>
                </a:srgbClr>
              </a:gs>
              <a:gs pos="100000">
                <a:srgbClr val="80CFC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ED0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代码提示</a:t>
            </a:r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279" y="4675180"/>
            <a:ext cx="6735149" cy="76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 flipH="1">
            <a:off x="1021931" y="1239561"/>
            <a:ext cx="7451509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显示算式（活动方式：编程实践）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2680" y="1998439"/>
            <a:ext cx="9133840" cy="957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zh-CN" altLang="en-US" sz="2000" kern="100" dirty="0">
                <a:solidFill>
                  <a:srgbClr val="38B4B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   程序编写完成后，运行程序，检测程序是否完成了出题功能，并记录检测过程完成下表。可以多次运行程序，查看运行结果。</a:t>
            </a:r>
            <a:endParaRPr lang="zh-CN" altLang="zh-CN" sz="2000" kern="100" dirty="0">
              <a:solidFill>
                <a:srgbClr val="38B4B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935480" y="3546010"/>
          <a:ext cx="7279640" cy="21842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5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4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709">
                <a:tc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运行程序是否显示出题目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800" kern="100">
                          <a:solidFill>
                            <a:schemeClr val="dk1"/>
                          </a:solidFill>
                          <a:effectLst/>
                        </a:rPr>
                        <a:t>□是 </a:t>
                      </a: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     </a:t>
                      </a:r>
                      <a:r>
                        <a:rPr lang="zh-CN" altLang="en-US" sz="1800" kern="100">
                          <a:solidFill>
                            <a:schemeClr val="dk1"/>
                          </a:solidFill>
                          <a:effectLst/>
                        </a:rPr>
                        <a:t>□否</a:t>
                      </a:r>
                      <a:endParaRPr lang="zh-CN" altLang="en-US" sz="1800" kern="10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709">
                <a:tc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800" kern="100">
                          <a:solidFill>
                            <a:schemeClr val="dk1"/>
                          </a:solidFill>
                          <a:effectLst/>
                        </a:rPr>
                        <a:t>加数的范围是否是</a:t>
                      </a: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100</a:t>
                      </a:r>
                      <a:r>
                        <a:rPr lang="zh-CN" altLang="en-US" sz="1800" kern="100">
                          <a:solidFill>
                            <a:schemeClr val="dk1"/>
                          </a:solidFill>
                          <a:effectLst/>
                        </a:rPr>
                        <a:t>内</a:t>
                      </a:r>
                      <a:endParaRPr lang="zh-CN" altLang="en-US" sz="1800" kern="10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800" kern="100">
                          <a:solidFill>
                            <a:schemeClr val="dk1"/>
                          </a:solidFill>
                          <a:effectLst/>
                        </a:rPr>
                        <a:t>□是 </a:t>
                      </a: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     </a:t>
                      </a:r>
                      <a:r>
                        <a:rPr lang="zh-CN" altLang="en-US" sz="1800" kern="100">
                          <a:solidFill>
                            <a:schemeClr val="dk1"/>
                          </a:solidFill>
                          <a:effectLst/>
                        </a:rPr>
                        <a:t>□否</a:t>
                      </a:r>
                      <a:endParaRPr lang="zh-CN" altLang="en-US" sz="1800" kern="10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812">
                <a:tc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800" kern="100">
                          <a:solidFill>
                            <a:schemeClr val="dk1"/>
                          </a:solidFill>
                          <a:effectLst/>
                        </a:rPr>
                        <a:t>算式的形式是否是“</a:t>
                      </a:r>
                      <a:r>
                        <a:rPr lang="en-US" sz="1800" kern="100">
                          <a:solidFill>
                            <a:schemeClr val="dk1"/>
                          </a:solidFill>
                          <a:effectLst/>
                        </a:rPr>
                        <a:t>A+B</a:t>
                      </a:r>
                      <a:r>
                        <a:rPr lang="zh-CN" altLang="en-US" sz="1800" kern="100">
                          <a:solidFill>
                            <a:schemeClr val="dk1"/>
                          </a:solidFill>
                          <a:effectLst/>
                        </a:rPr>
                        <a:t>”</a:t>
                      </a:r>
                      <a:endParaRPr lang="zh-CN" altLang="en-US" sz="1800" kern="10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269875" algn="ctr" defTabSz="914400" rtl="0" eaLnBrk="1" latinLnBrk="0" hangingPunct="1">
                        <a:lnSpc>
                          <a:spcPts val="1800"/>
                        </a:lnSpc>
                        <a:spcAft>
                          <a:spcPts val="24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□是 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     </a:t>
                      </a:r>
                      <a:r>
                        <a:rPr lang="zh-CN" altLang="en-US" sz="1800" kern="100" dirty="0">
                          <a:solidFill>
                            <a:schemeClr val="dk1"/>
                          </a:solidFill>
                          <a:effectLst/>
                        </a:rPr>
                        <a:t>□否</a:t>
                      </a:r>
                      <a:endParaRPr lang="zh-CN" altLang="en-US" sz="1800" kern="100" dirty="0">
                        <a:solidFill>
                          <a:schemeClr val="dk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 flipH="1">
            <a:off x="1021931" y="1239561"/>
            <a:ext cx="7451509" cy="5613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运行结果，交流展示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1" y="48714"/>
            <a:ext cx="1553258" cy="11618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57391" y="4157216"/>
            <a:ext cx="5027880" cy="1714045"/>
            <a:chOff x="5385490" y="4358564"/>
            <a:chExt cx="4293546" cy="862910"/>
          </a:xfrm>
        </p:grpSpPr>
        <p:sp>
          <p:nvSpPr>
            <p:cNvPr id="3" name="任意多边形: 形状 2"/>
            <p:cNvSpPr/>
            <p:nvPr/>
          </p:nvSpPr>
          <p:spPr>
            <a:xfrm>
              <a:off x="5468234" y="4358564"/>
              <a:ext cx="4099660" cy="858377"/>
            </a:xfrm>
            <a:custGeom>
              <a:avLst/>
              <a:gdLst>
                <a:gd name="connsiteX0" fmla="*/ 127426 w 3791308"/>
                <a:gd name="connsiteY0" fmla="*/ 25053 h 709339"/>
                <a:gd name="connsiteX1" fmla="*/ 127426 w 3791308"/>
                <a:gd name="connsiteY1" fmla="*/ 25053 h 709339"/>
                <a:gd name="connsiteX2" fmla="*/ 950992 w 3791308"/>
                <a:gd name="connsiteY2" fmla="*/ 61387 h 709339"/>
                <a:gd name="connsiteX3" fmla="*/ 1350663 w 3791308"/>
                <a:gd name="connsiteY3" fmla="*/ 79554 h 709339"/>
                <a:gd name="connsiteX4" fmla="*/ 2228730 w 3791308"/>
                <a:gd name="connsiteY4" fmla="*/ 67443 h 709339"/>
                <a:gd name="connsiteX5" fmla="*/ 2434621 w 3791308"/>
                <a:gd name="connsiteY5" fmla="*/ 49276 h 709339"/>
                <a:gd name="connsiteX6" fmla="*/ 2761625 w 3791308"/>
                <a:gd name="connsiteY6" fmla="*/ 25053 h 709339"/>
                <a:gd name="connsiteX7" fmla="*/ 2979628 w 3791308"/>
                <a:gd name="connsiteY7" fmla="*/ 12942 h 709339"/>
                <a:gd name="connsiteX8" fmla="*/ 3221853 w 3791308"/>
                <a:gd name="connsiteY8" fmla="*/ 12942 h 709339"/>
                <a:gd name="connsiteX9" fmla="*/ 3415633 w 3791308"/>
                <a:gd name="connsiteY9" fmla="*/ 18998 h 709339"/>
                <a:gd name="connsiteX10" fmla="*/ 3530690 w 3791308"/>
                <a:gd name="connsiteY10" fmla="*/ 61387 h 709339"/>
                <a:gd name="connsiteX11" fmla="*/ 3573079 w 3791308"/>
                <a:gd name="connsiteY11" fmla="*/ 91665 h 709339"/>
                <a:gd name="connsiteX12" fmla="*/ 3633636 w 3791308"/>
                <a:gd name="connsiteY12" fmla="*/ 146166 h 709339"/>
                <a:gd name="connsiteX13" fmla="*/ 3718414 w 3791308"/>
                <a:gd name="connsiteY13" fmla="*/ 170388 h 709339"/>
                <a:gd name="connsiteX14" fmla="*/ 3730526 w 3791308"/>
                <a:gd name="connsiteY14" fmla="*/ 182500 h 709339"/>
                <a:gd name="connsiteX15" fmla="*/ 3766859 w 3791308"/>
                <a:gd name="connsiteY15" fmla="*/ 285445 h 709339"/>
                <a:gd name="connsiteX16" fmla="*/ 3778971 w 3791308"/>
                <a:gd name="connsiteY16" fmla="*/ 297557 h 709339"/>
                <a:gd name="connsiteX17" fmla="*/ 3791082 w 3791308"/>
                <a:gd name="connsiteY17" fmla="*/ 327835 h 709339"/>
                <a:gd name="connsiteX18" fmla="*/ 3573079 w 3791308"/>
                <a:gd name="connsiteY18" fmla="*/ 485281 h 709339"/>
                <a:gd name="connsiteX19" fmla="*/ 3542801 w 3791308"/>
                <a:gd name="connsiteY19" fmla="*/ 491337 h 709339"/>
                <a:gd name="connsiteX20" fmla="*/ 3464078 w 3791308"/>
                <a:gd name="connsiteY20" fmla="*/ 509504 h 709339"/>
                <a:gd name="connsiteX21" fmla="*/ 3427744 w 3791308"/>
                <a:gd name="connsiteY21" fmla="*/ 515559 h 709339"/>
                <a:gd name="connsiteX22" fmla="*/ 3300576 w 3791308"/>
                <a:gd name="connsiteY22" fmla="*/ 545837 h 709339"/>
                <a:gd name="connsiteX23" fmla="*/ 3252131 w 3791308"/>
                <a:gd name="connsiteY23" fmla="*/ 564004 h 709339"/>
                <a:gd name="connsiteX24" fmla="*/ 3112851 w 3791308"/>
                <a:gd name="connsiteY24" fmla="*/ 570060 h 709339"/>
                <a:gd name="connsiteX25" fmla="*/ 2913016 w 3791308"/>
                <a:gd name="connsiteY25" fmla="*/ 576116 h 709339"/>
                <a:gd name="connsiteX26" fmla="*/ 2791903 w 3791308"/>
                <a:gd name="connsiteY26" fmla="*/ 588227 h 709339"/>
                <a:gd name="connsiteX27" fmla="*/ 2331675 w 3791308"/>
                <a:gd name="connsiteY27" fmla="*/ 642727 h 709339"/>
                <a:gd name="connsiteX28" fmla="*/ 1338552 w 3791308"/>
                <a:gd name="connsiteY28" fmla="*/ 648783 h 709339"/>
                <a:gd name="connsiteX29" fmla="*/ 1247718 w 3791308"/>
                <a:gd name="connsiteY29" fmla="*/ 673006 h 709339"/>
                <a:gd name="connsiteX30" fmla="*/ 1047882 w 3791308"/>
                <a:gd name="connsiteY30" fmla="*/ 691173 h 709339"/>
                <a:gd name="connsiteX31" fmla="*/ 866213 w 3791308"/>
                <a:gd name="connsiteY31" fmla="*/ 709339 h 709339"/>
                <a:gd name="connsiteX32" fmla="*/ 514987 w 3791308"/>
                <a:gd name="connsiteY32" fmla="*/ 697228 h 709339"/>
                <a:gd name="connsiteX33" fmla="*/ 405985 w 3791308"/>
                <a:gd name="connsiteY33" fmla="*/ 666950 h 709339"/>
                <a:gd name="connsiteX34" fmla="*/ 351485 w 3791308"/>
                <a:gd name="connsiteY34" fmla="*/ 654839 h 709339"/>
                <a:gd name="connsiteX35" fmla="*/ 303039 w 3791308"/>
                <a:gd name="connsiteY35" fmla="*/ 642727 h 709339"/>
                <a:gd name="connsiteX36" fmla="*/ 66870 w 3791308"/>
                <a:gd name="connsiteY36" fmla="*/ 630616 h 709339"/>
                <a:gd name="connsiteX37" fmla="*/ 6314 w 3791308"/>
                <a:gd name="connsiteY37" fmla="*/ 509504 h 709339"/>
                <a:gd name="connsiteX38" fmla="*/ 258 w 3791308"/>
                <a:gd name="connsiteY38" fmla="*/ 182500 h 709339"/>
                <a:gd name="connsiteX39" fmla="*/ 12369 w 3791308"/>
                <a:gd name="connsiteY39" fmla="*/ 73498 h 709339"/>
                <a:gd name="connsiteX40" fmla="*/ 42647 w 3791308"/>
                <a:gd name="connsiteY40" fmla="*/ 43220 h 709339"/>
                <a:gd name="connsiteX41" fmla="*/ 60814 w 3791308"/>
                <a:gd name="connsiteY41" fmla="*/ 31109 h 709339"/>
                <a:gd name="connsiteX42" fmla="*/ 127426 w 3791308"/>
                <a:gd name="connsiteY42" fmla="*/ 25053 h 70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91308" h="709339">
                  <a:moveTo>
                    <a:pt x="127426" y="25053"/>
                  </a:moveTo>
                  <a:lnTo>
                    <a:pt x="127426" y="25053"/>
                  </a:lnTo>
                  <a:cubicBezTo>
                    <a:pt x="472105" y="120796"/>
                    <a:pt x="159746" y="44186"/>
                    <a:pt x="950992" y="61387"/>
                  </a:cubicBezTo>
                  <a:cubicBezTo>
                    <a:pt x="1084322" y="64286"/>
                    <a:pt x="1217439" y="73498"/>
                    <a:pt x="1350663" y="79554"/>
                  </a:cubicBezTo>
                  <a:cubicBezTo>
                    <a:pt x="1679838" y="139403"/>
                    <a:pt x="1438814" y="100356"/>
                    <a:pt x="2228730" y="67443"/>
                  </a:cubicBezTo>
                  <a:cubicBezTo>
                    <a:pt x="2297567" y="64575"/>
                    <a:pt x="2365991" y="55332"/>
                    <a:pt x="2434621" y="49276"/>
                  </a:cubicBezTo>
                  <a:cubicBezTo>
                    <a:pt x="2579583" y="17063"/>
                    <a:pt x="2462216" y="39839"/>
                    <a:pt x="2761625" y="25053"/>
                  </a:cubicBezTo>
                  <a:lnTo>
                    <a:pt x="2979628" y="12942"/>
                  </a:lnTo>
                  <a:cubicBezTo>
                    <a:pt x="3116504" y="-9870"/>
                    <a:pt x="3008611" y="2280"/>
                    <a:pt x="3221853" y="12942"/>
                  </a:cubicBezTo>
                  <a:cubicBezTo>
                    <a:pt x="3286397" y="16169"/>
                    <a:pt x="3351040" y="16979"/>
                    <a:pt x="3415633" y="18998"/>
                  </a:cubicBezTo>
                  <a:cubicBezTo>
                    <a:pt x="3453985" y="33128"/>
                    <a:pt x="3497431" y="37630"/>
                    <a:pt x="3530690" y="61387"/>
                  </a:cubicBezTo>
                  <a:cubicBezTo>
                    <a:pt x="3544820" y="71480"/>
                    <a:pt x="3559675" y="80627"/>
                    <a:pt x="3573079" y="91665"/>
                  </a:cubicBezTo>
                  <a:cubicBezTo>
                    <a:pt x="3594042" y="108929"/>
                    <a:pt x="3609757" y="133232"/>
                    <a:pt x="3633636" y="146166"/>
                  </a:cubicBezTo>
                  <a:cubicBezTo>
                    <a:pt x="3659479" y="160164"/>
                    <a:pt x="3690155" y="162314"/>
                    <a:pt x="3718414" y="170388"/>
                  </a:cubicBezTo>
                  <a:cubicBezTo>
                    <a:pt x="3722451" y="174425"/>
                    <a:pt x="3727973" y="177393"/>
                    <a:pt x="3730526" y="182500"/>
                  </a:cubicBezTo>
                  <a:cubicBezTo>
                    <a:pt x="3742661" y="206770"/>
                    <a:pt x="3752057" y="270643"/>
                    <a:pt x="3766859" y="285445"/>
                  </a:cubicBezTo>
                  <a:lnTo>
                    <a:pt x="3778971" y="297557"/>
                  </a:lnTo>
                  <a:cubicBezTo>
                    <a:pt x="3783008" y="307650"/>
                    <a:pt x="3792929" y="317123"/>
                    <a:pt x="3791082" y="327835"/>
                  </a:cubicBezTo>
                  <a:cubicBezTo>
                    <a:pt x="3756601" y="527821"/>
                    <a:pt x="3770737" y="471650"/>
                    <a:pt x="3573079" y="485281"/>
                  </a:cubicBezTo>
                  <a:cubicBezTo>
                    <a:pt x="3562986" y="487300"/>
                    <a:pt x="3552848" y="489104"/>
                    <a:pt x="3542801" y="491337"/>
                  </a:cubicBezTo>
                  <a:cubicBezTo>
                    <a:pt x="3516512" y="497179"/>
                    <a:pt x="3490431" y="503956"/>
                    <a:pt x="3464078" y="509504"/>
                  </a:cubicBezTo>
                  <a:cubicBezTo>
                    <a:pt x="3452063" y="512033"/>
                    <a:pt x="3439855" y="513541"/>
                    <a:pt x="3427744" y="515559"/>
                  </a:cubicBezTo>
                  <a:cubicBezTo>
                    <a:pt x="3336535" y="554649"/>
                    <a:pt x="3442507" y="513580"/>
                    <a:pt x="3300576" y="545837"/>
                  </a:cubicBezTo>
                  <a:cubicBezTo>
                    <a:pt x="3283758" y="549659"/>
                    <a:pt x="3269236" y="561797"/>
                    <a:pt x="3252131" y="564004"/>
                  </a:cubicBezTo>
                  <a:cubicBezTo>
                    <a:pt x="3206043" y="569951"/>
                    <a:pt x="3159292" y="568401"/>
                    <a:pt x="3112851" y="570060"/>
                  </a:cubicBezTo>
                  <a:lnTo>
                    <a:pt x="2913016" y="576116"/>
                  </a:lnTo>
                  <a:lnTo>
                    <a:pt x="2791903" y="588227"/>
                  </a:lnTo>
                  <a:cubicBezTo>
                    <a:pt x="2638426" y="605813"/>
                    <a:pt x="2486153" y="641785"/>
                    <a:pt x="2331675" y="642727"/>
                  </a:cubicBezTo>
                  <a:lnTo>
                    <a:pt x="1338552" y="648783"/>
                  </a:lnTo>
                  <a:cubicBezTo>
                    <a:pt x="1308274" y="656857"/>
                    <a:pt x="1278517" y="667231"/>
                    <a:pt x="1247718" y="673006"/>
                  </a:cubicBezTo>
                  <a:cubicBezTo>
                    <a:pt x="1172375" y="687133"/>
                    <a:pt x="1123306" y="684615"/>
                    <a:pt x="1047882" y="691173"/>
                  </a:cubicBezTo>
                  <a:cubicBezTo>
                    <a:pt x="987252" y="696445"/>
                    <a:pt x="926769" y="703284"/>
                    <a:pt x="866213" y="709339"/>
                  </a:cubicBezTo>
                  <a:cubicBezTo>
                    <a:pt x="749138" y="705302"/>
                    <a:pt x="631936" y="704007"/>
                    <a:pt x="514987" y="697228"/>
                  </a:cubicBezTo>
                  <a:cubicBezTo>
                    <a:pt x="430756" y="692345"/>
                    <a:pt x="470817" y="687210"/>
                    <a:pt x="405985" y="666950"/>
                  </a:cubicBezTo>
                  <a:cubicBezTo>
                    <a:pt x="388222" y="661399"/>
                    <a:pt x="369600" y="659101"/>
                    <a:pt x="351485" y="654839"/>
                  </a:cubicBezTo>
                  <a:cubicBezTo>
                    <a:pt x="335282" y="651026"/>
                    <a:pt x="319625" y="644139"/>
                    <a:pt x="303039" y="642727"/>
                  </a:cubicBezTo>
                  <a:cubicBezTo>
                    <a:pt x="224496" y="636042"/>
                    <a:pt x="145593" y="634653"/>
                    <a:pt x="66870" y="630616"/>
                  </a:cubicBezTo>
                  <a:cubicBezTo>
                    <a:pt x="9192" y="544099"/>
                    <a:pt x="25485" y="586192"/>
                    <a:pt x="6314" y="509504"/>
                  </a:cubicBezTo>
                  <a:cubicBezTo>
                    <a:pt x="4295" y="400503"/>
                    <a:pt x="-1256" y="291510"/>
                    <a:pt x="258" y="182500"/>
                  </a:cubicBezTo>
                  <a:cubicBezTo>
                    <a:pt x="766" y="145946"/>
                    <a:pt x="1725" y="108472"/>
                    <a:pt x="12369" y="73498"/>
                  </a:cubicBezTo>
                  <a:cubicBezTo>
                    <a:pt x="16525" y="59843"/>
                    <a:pt x="31905" y="52619"/>
                    <a:pt x="42647" y="43220"/>
                  </a:cubicBezTo>
                  <a:cubicBezTo>
                    <a:pt x="48124" y="38427"/>
                    <a:pt x="53999" y="33664"/>
                    <a:pt x="60814" y="31109"/>
                  </a:cubicBezTo>
                  <a:cubicBezTo>
                    <a:pt x="85409" y="21886"/>
                    <a:pt x="116324" y="26062"/>
                    <a:pt x="127426" y="25053"/>
                  </a:cubicBezTo>
                  <a:close/>
                </a:path>
              </a:pathLst>
            </a:custGeom>
            <a:solidFill>
              <a:srgbClr val="EFFFF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: 剪去单角 12"/>
            <p:cNvSpPr/>
            <p:nvPr/>
          </p:nvSpPr>
          <p:spPr>
            <a:xfrm>
              <a:off x="5385490" y="4358565"/>
              <a:ext cx="4293546" cy="862909"/>
            </a:xfrm>
            <a:custGeom>
              <a:avLst/>
              <a:gdLst>
                <a:gd name="connsiteX0" fmla="*/ 0 w 4293546"/>
                <a:gd name="connsiteY0" fmla="*/ 0 h 862909"/>
                <a:gd name="connsiteX1" fmla="*/ 509823 w 4293546"/>
                <a:gd name="connsiteY1" fmla="*/ 0 h 862909"/>
                <a:gd name="connsiteX2" fmla="*/ 1185636 w 4293546"/>
                <a:gd name="connsiteY2" fmla="*/ 0 h 862909"/>
                <a:gd name="connsiteX3" fmla="*/ 1819951 w 4293546"/>
                <a:gd name="connsiteY3" fmla="*/ 0 h 862909"/>
                <a:gd name="connsiteX4" fmla="*/ 2371271 w 4293546"/>
                <a:gd name="connsiteY4" fmla="*/ 0 h 862909"/>
                <a:gd name="connsiteX5" fmla="*/ 2922592 w 4293546"/>
                <a:gd name="connsiteY5" fmla="*/ 0 h 862909"/>
                <a:gd name="connsiteX6" fmla="*/ 3390918 w 4293546"/>
                <a:gd name="connsiteY6" fmla="*/ 0 h 862909"/>
                <a:gd name="connsiteX7" fmla="*/ 4149725 w 4293546"/>
                <a:gd name="connsiteY7" fmla="*/ 0 h 862909"/>
                <a:gd name="connsiteX8" fmla="*/ 4293546 w 4293546"/>
                <a:gd name="connsiteY8" fmla="*/ 143821 h 862909"/>
                <a:gd name="connsiteX9" fmla="*/ 4293546 w 4293546"/>
                <a:gd name="connsiteY9" fmla="*/ 510556 h 862909"/>
                <a:gd name="connsiteX10" fmla="*/ 4293546 w 4293546"/>
                <a:gd name="connsiteY10" fmla="*/ 862909 h 862909"/>
                <a:gd name="connsiteX11" fmla="*/ 3756853 w 4293546"/>
                <a:gd name="connsiteY11" fmla="*/ 862909 h 862909"/>
                <a:gd name="connsiteX12" fmla="*/ 3306030 w 4293546"/>
                <a:gd name="connsiteY12" fmla="*/ 862909 h 862909"/>
                <a:gd name="connsiteX13" fmla="*/ 2855208 w 4293546"/>
                <a:gd name="connsiteY13" fmla="*/ 862909 h 862909"/>
                <a:gd name="connsiteX14" fmla="*/ 2404386 w 4293546"/>
                <a:gd name="connsiteY14" fmla="*/ 862909 h 862909"/>
                <a:gd name="connsiteX15" fmla="*/ 1781822 w 4293546"/>
                <a:gd name="connsiteY15" fmla="*/ 862909 h 862909"/>
                <a:gd name="connsiteX16" fmla="*/ 1159257 w 4293546"/>
                <a:gd name="connsiteY16" fmla="*/ 862909 h 862909"/>
                <a:gd name="connsiteX17" fmla="*/ 751371 w 4293546"/>
                <a:gd name="connsiteY17" fmla="*/ 862909 h 862909"/>
                <a:gd name="connsiteX18" fmla="*/ 0 w 4293546"/>
                <a:gd name="connsiteY18" fmla="*/ 862909 h 862909"/>
                <a:gd name="connsiteX19" fmla="*/ 0 w 4293546"/>
                <a:gd name="connsiteY19" fmla="*/ 431455 h 862909"/>
                <a:gd name="connsiteX20" fmla="*/ 0 w 4293546"/>
                <a:gd name="connsiteY20" fmla="*/ 0 h 86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93546" h="862909" extrusionOk="0">
                  <a:moveTo>
                    <a:pt x="0" y="0"/>
                  </a:moveTo>
                  <a:cubicBezTo>
                    <a:pt x="177427" y="-17574"/>
                    <a:pt x="341768" y="7730"/>
                    <a:pt x="509823" y="0"/>
                  </a:cubicBezTo>
                  <a:cubicBezTo>
                    <a:pt x="677878" y="-7730"/>
                    <a:pt x="919442" y="22105"/>
                    <a:pt x="1185636" y="0"/>
                  </a:cubicBezTo>
                  <a:cubicBezTo>
                    <a:pt x="1451830" y="-22105"/>
                    <a:pt x="1585264" y="26171"/>
                    <a:pt x="1819951" y="0"/>
                  </a:cubicBezTo>
                  <a:cubicBezTo>
                    <a:pt x="2054639" y="-26171"/>
                    <a:pt x="2203130" y="17537"/>
                    <a:pt x="2371271" y="0"/>
                  </a:cubicBezTo>
                  <a:cubicBezTo>
                    <a:pt x="2539412" y="-17537"/>
                    <a:pt x="2679393" y="1846"/>
                    <a:pt x="2922592" y="0"/>
                  </a:cubicBezTo>
                  <a:cubicBezTo>
                    <a:pt x="3165791" y="-1846"/>
                    <a:pt x="3225660" y="40189"/>
                    <a:pt x="3390918" y="0"/>
                  </a:cubicBezTo>
                  <a:cubicBezTo>
                    <a:pt x="3556176" y="-40189"/>
                    <a:pt x="3797405" y="42426"/>
                    <a:pt x="4149725" y="0"/>
                  </a:cubicBezTo>
                  <a:cubicBezTo>
                    <a:pt x="4233630" y="55614"/>
                    <a:pt x="4235797" y="99806"/>
                    <a:pt x="4293546" y="143821"/>
                  </a:cubicBezTo>
                  <a:cubicBezTo>
                    <a:pt x="4311341" y="242594"/>
                    <a:pt x="4250027" y="411059"/>
                    <a:pt x="4293546" y="510556"/>
                  </a:cubicBezTo>
                  <a:cubicBezTo>
                    <a:pt x="4337065" y="610054"/>
                    <a:pt x="4273541" y="762247"/>
                    <a:pt x="4293546" y="862909"/>
                  </a:cubicBezTo>
                  <a:cubicBezTo>
                    <a:pt x="4138859" y="871198"/>
                    <a:pt x="3882612" y="856770"/>
                    <a:pt x="3756853" y="862909"/>
                  </a:cubicBezTo>
                  <a:cubicBezTo>
                    <a:pt x="3631094" y="869048"/>
                    <a:pt x="3495973" y="829545"/>
                    <a:pt x="3306030" y="862909"/>
                  </a:cubicBezTo>
                  <a:cubicBezTo>
                    <a:pt x="3116087" y="896273"/>
                    <a:pt x="2990644" y="820808"/>
                    <a:pt x="2855208" y="862909"/>
                  </a:cubicBezTo>
                  <a:cubicBezTo>
                    <a:pt x="2719772" y="905010"/>
                    <a:pt x="2529312" y="852174"/>
                    <a:pt x="2404386" y="862909"/>
                  </a:cubicBezTo>
                  <a:cubicBezTo>
                    <a:pt x="2279460" y="873644"/>
                    <a:pt x="2089008" y="845749"/>
                    <a:pt x="1781822" y="862909"/>
                  </a:cubicBezTo>
                  <a:cubicBezTo>
                    <a:pt x="1474636" y="880069"/>
                    <a:pt x="1333856" y="825939"/>
                    <a:pt x="1159257" y="862909"/>
                  </a:cubicBezTo>
                  <a:cubicBezTo>
                    <a:pt x="984658" y="899879"/>
                    <a:pt x="936103" y="847963"/>
                    <a:pt x="751371" y="862909"/>
                  </a:cubicBezTo>
                  <a:cubicBezTo>
                    <a:pt x="566639" y="877855"/>
                    <a:pt x="217425" y="793921"/>
                    <a:pt x="0" y="862909"/>
                  </a:cubicBezTo>
                  <a:cubicBezTo>
                    <a:pt x="-9148" y="676551"/>
                    <a:pt x="2409" y="569121"/>
                    <a:pt x="0" y="431455"/>
                  </a:cubicBezTo>
                  <a:cubicBezTo>
                    <a:pt x="-2409" y="293789"/>
                    <a:pt x="5498" y="131560"/>
                    <a:pt x="0" y="0"/>
                  </a:cubicBezTo>
                  <a:close/>
                </a:path>
              </a:pathLst>
            </a:custGeom>
            <a:noFill/>
            <a:ln w="28575">
              <a:solidFill>
                <a:srgbClr val="8CCEE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 flipH="1">
            <a:off x="1164635" y="1077367"/>
            <a:ext cx="3326682" cy="561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 fontScale="975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顺序结构</a:t>
            </a:r>
            <a:endParaRPr kumimoji="0" lang="zh-CN" altLang="zh-C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90906" y="4376611"/>
            <a:ext cx="4477547" cy="128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       程序执行中，像这种按照指令的先后顺序，自上而下依次执行的结构，就是顺序结构。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0" y="4809026"/>
            <a:ext cx="1101775" cy="1409977"/>
          </a:xfrm>
          <a:prstGeom prst="rect">
            <a:avLst/>
          </a:prstGeom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491317" y="16008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796996" y="3167255"/>
          <a:ext cx="3594100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2933700" imgH="2416810" progId="Word.Document.8">
                  <p:embed/>
                </p:oleObj>
              </mc:Choice>
              <mc:Fallback>
                <p:oleObj name="Document" r:id="rId9" imgW="2933700" imgH="241681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996" y="3167255"/>
                        <a:ext cx="3594100" cy="295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剪去对角的矩形 33"/>
          <p:cNvSpPr/>
          <p:nvPr>
            <p:custDataLst>
              <p:tags r:id="rId1"/>
            </p:custDataLst>
          </p:nvPr>
        </p:nvSpPr>
        <p:spPr>
          <a:xfrm>
            <a:off x="1358496" y="1777154"/>
            <a:ext cx="7702267" cy="1390101"/>
          </a:xfrm>
          <a:prstGeom prst="snip2DiagRect">
            <a:avLst>
              <a:gd name="adj1" fmla="val 0"/>
              <a:gd name="adj2" fmla="val 6980"/>
            </a:avLst>
          </a:prstGeom>
          <a:gradFill>
            <a:gsLst>
              <a:gs pos="0">
                <a:srgbClr val="DEEFFF"/>
              </a:gs>
              <a:gs pos="100000">
                <a:srgbClr val="EBFBFF"/>
              </a:gs>
            </a:gsLst>
            <a:lin ang="19920000" scaled="0"/>
          </a:gradFill>
          <a:ln w="19050">
            <a:gradFill>
              <a:gsLst>
                <a:gs pos="0">
                  <a:srgbClr val="00D3FF"/>
                </a:gs>
                <a:gs pos="100000">
                  <a:srgbClr val="368FFF"/>
                </a:gs>
              </a:gsLst>
              <a:lin ang="2028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357885" y="1996852"/>
            <a:ext cx="6466541" cy="87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effectLst/>
                <a:latin typeface="宋体" panose="02010600030101010101" pitchFamily="2" charset="-122"/>
                <a:cs typeface="Times New Roman" panose="02020603050405020304" pitchFamily="18" charset="0"/>
              </a:rPr>
              <a:t>计算机流程图中，根据箭头指向，按顺序执行指令，思考如果一些指令顺序不同执行结果会不会不同？</a:t>
            </a:r>
            <a:endParaRPr lang="zh-CN" altLang="en-US" dirty="0"/>
          </a:p>
        </p:txBody>
      </p:sp>
      <p:sp>
        <p:nvSpPr>
          <p:cNvPr id="20" name="半闭框 19"/>
          <p:cNvSpPr/>
          <p:nvPr>
            <p:custDataLst>
              <p:tags r:id="rId2"/>
            </p:custDataLst>
          </p:nvPr>
        </p:nvSpPr>
        <p:spPr>
          <a:xfrm>
            <a:off x="1358496" y="1777155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1" name="半闭框 20"/>
          <p:cNvSpPr/>
          <p:nvPr>
            <p:custDataLst>
              <p:tags r:id="rId3"/>
            </p:custDataLst>
          </p:nvPr>
        </p:nvSpPr>
        <p:spPr>
          <a:xfrm rot="10800000">
            <a:off x="8790787" y="2656201"/>
            <a:ext cx="268605" cy="368300"/>
          </a:xfrm>
          <a:prstGeom prst="halfFrame">
            <a:avLst>
              <a:gd name="adj1" fmla="val 21276"/>
              <a:gd name="adj2" fmla="val 21040"/>
            </a:avLst>
          </a:prstGeom>
          <a:gradFill>
            <a:gsLst>
              <a:gs pos="100000">
                <a:srgbClr val="00D3FF"/>
              </a:gs>
              <a:gs pos="33000">
                <a:srgbClr val="368FFF"/>
              </a:gs>
            </a:gsLst>
            <a:lin ang="107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just">
              <a:lnSpc>
                <a:spcPct val="120000"/>
              </a:lnSpc>
              <a:buClrTx/>
              <a:buSzTx/>
              <a:buFontTx/>
            </a:pP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任意多边形 40"/>
          <p:cNvSpPr/>
          <p:nvPr>
            <p:custDataLst>
              <p:tags r:id="rId4"/>
            </p:custDataLst>
          </p:nvPr>
        </p:nvSpPr>
        <p:spPr>
          <a:xfrm>
            <a:off x="5391096" y="3935201"/>
            <a:ext cx="1880235" cy="403225"/>
          </a:xfrm>
          <a:custGeom>
            <a:avLst/>
            <a:gdLst>
              <a:gd name="connsiteX0" fmla="*/ 0 w 3252"/>
              <a:gd name="connsiteY0" fmla="*/ 0 h 635"/>
              <a:gd name="connsiteX1" fmla="*/ 3252 w 3252"/>
              <a:gd name="connsiteY1" fmla="*/ 0 h 635"/>
              <a:gd name="connsiteX2" fmla="*/ 2917 w 3252"/>
              <a:gd name="connsiteY2" fmla="*/ 635 h 635"/>
              <a:gd name="connsiteX3" fmla="*/ 273 w 3252"/>
              <a:gd name="connsiteY3" fmla="*/ 635 h 635"/>
              <a:gd name="connsiteX4" fmla="*/ 0 w 3252"/>
              <a:gd name="connsiteY4" fmla="*/ 0 h 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2" h="635">
                <a:moveTo>
                  <a:pt x="0" y="0"/>
                </a:moveTo>
                <a:lnTo>
                  <a:pt x="3252" y="0"/>
                </a:lnTo>
                <a:lnTo>
                  <a:pt x="2917" y="635"/>
                </a:lnTo>
                <a:lnTo>
                  <a:pt x="273" y="63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">
                <a:srgbClr val="00D3FF"/>
              </a:gs>
              <a:gs pos="47000">
                <a:srgbClr val="368FFF"/>
              </a:gs>
            </a:gsLst>
            <a:lin ang="131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  <a:buClrTx/>
              <a:buSzTx/>
              <a:buFontTx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思维点拨</a:t>
            </a:r>
          </a:p>
        </p:txBody>
      </p:sp>
      <p:pic>
        <p:nvPicPr>
          <p:cNvPr id="23" name="图片 54" descr="感知体验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71018" y="3860770"/>
            <a:ext cx="414657" cy="414657"/>
          </a:xfrm>
          <a:prstGeom prst="rect">
            <a:avLst/>
          </a:prstGeom>
        </p:spPr>
      </p:pic>
      <p:pic>
        <p:nvPicPr>
          <p:cNvPr id="24" name="图片 8" descr="文献检索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19469" y="2113202"/>
            <a:ext cx="590627" cy="59062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2389394" y="396909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第①步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389393" y="45680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第②步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471033" y="51446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RiZWE2ZWI5MzA1YjllOTFlM2U2YWVlYjQ3ZGU0Y2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  <p:tag name="WHOLESPTYPE" val="Shape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7661C7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oluw3hsr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604</Words>
  <Application>Microsoft Office PowerPoint</Application>
  <PresentationFormat>宽屏</PresentationFormat>
  <Paragraphs>76</Paragraphs>
  <Slides>12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微软雅黑</vt:lpstr>
      <vt:lpstr>Times New Roman</vt:lpstr>
      <vt:lpstr>Arial</vt:lpstr>
      <vt:lpstr>楷体</vt:lpstr>
      <vt:lpstr>华文新魏</vt:lpstr>
      <vt:lpstr>楷体_GB2312</vt:lpstr>
      <vt:lpstr>隶书</vt:lpstr>
      <vt:lpstr>方正启体简体</vt:lpstr>
      <vt:lpstr>宋体</vt:lpstr>
      <vt:lpstr>印品灵秀体</vt:lpstr>
      <vt:lpstr>Office 主题​​</vt:lpstr>
      <vt:lpstr>1</vt:lpstr>
      <vt:lpstr>1_1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滕 理者</dc:creator>
  <cp:lastModifiedBy>Administrator</cp:lastModifiedBy>
  <cp:revision>168</cp:revision>
  <dcterms:created xsi:type="dcterms:W3CDTF">2021-03-10T11:26:00Z</dcterms:created>
  <dcterms:modified xsi:type="dcterms:W3CDTF">2024-08-04T11:56:37Z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65E528B95351412BAB7654B0E0A191F5_12</vt:lpwstr>
  </property>
  <property fmtid="{D5CDD505-2E9C-101B-9397-08002B2CF9AE}" pid="3" name="KSOProductBuildVer">
    <vt:lpwstr>2052-12.1.0.17147</vt:lpwstr>
  </property>
</Properties>
</file>