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25"/>
  </p:handoutMasterIdLst>
  <p:sldIdLst>
    <p:sldId id="386" r:id="rId3"/>
    <p:sldId id="334" r:id="rId4"/>
    <p:sldId id="365" r:id="rId5"/>
    <p:sldId id="335" r:id="rId6"/>
    <p:sldId id="366" r:id="rId8"/>
    <p:sldId id="397" r:id="rId9"/>
    <p:sldId id="416" r:id="rId10"/>
    <p:sldId id="381" r:id="rId11"/>
    <p:sldId id="388" r:id="rId12"/>
    <p:sldId id="398" r:id="rId13"/>
    <p:sldId id="399" r:id="rId14"/>
    <p:sldId id="430" r:id="rId15"/>
    <p:sldId id="400" r:id="rId16"/>
    <p:sldId id="433" r:id="rId17"/>
    <p:sldId id="389" r:id="rId18"/>
    <p:sldId id="407" r:id="rId19"/>
    <p:sldId id="431" r:id="rId20"/>
    <p:sldId id="390" r:id="rId21"/>
    <p:sldId id="414" r:id="rId22"/>
    <p:sldId id="432" r:id="rId23"/>
    <p:sldId id="340" r:id="rId24"/>
  </p:sldIdLst>
  <p:sldSz cx="12192000" cy="6858000"/>
  <p:notesSz cx="6858000" cy="9144000"/>
  <p:embeddedFontLst>
    <p:embeddedFont>
      <p:font typeface="楷体" panose="02010609060101010101" pitchFamily="49" charset="-122"/>
      <p:regular r:id="rId30"/>
    </p:embeddedFont>
    <p:embeddedFont>
      <p:font typeface="微软雅黑" panose="020B0503020204020204" pitchFamily="34" charset="-122"/>
      <p:regular r:id="rId31"/>
    </p:embeddedFont>
    <p:embeddedFont>
      <p:font typeface="黑体" panose="02010609060101010101" pitchFamily="49" charset="-122"/>
      <p:regular r:id="rId32"/>
    </p:embeddedFont>
    <p:embeddedFont>
      <p:font typeface="汉仪汉黑W" panose="00020600040101010101" charset="-122"/>
      <p:regular r:id="rId33"/>
    </p:embeddedFont>
    <p:embeddedFont>
      <p:font typeface="仿宋" panose="02010609060101010101" charset="-122"/>
      <p:regular r:id="rId34"/>
    </p:embeddedFont>
    <p:embeddedFont>
      <p:font typeface="Angsana New" panose="02020603050405020304" pitchFamily="18" charset="-34"/>
      <p:regular r:id="rId35"/>
      <p:bold r:id="rId36"/>
      <p:italic r:id="rId37"/>
      <p:boldItalic r:id="rId38"/>
    </p:embeddedFont>
    <p:embeddedFont>
      <p:font typeface="Franklin Gothic Book" panose="020B0503020102020204" charset="0"/>
      <p:regular r:id="rId39"/>
      <p:italic r:id="rId40"/>
    </p:embeddedFont>
    <p:embeddedFont>
      <p:font typeface="等线" panose="02010600030101010101" charset="-122"/>
      <p:regular r:id="rId41"/>
    </p:embeddedFont>
    <p:embeddedFont>
      <p:font typeface="隶书" panose="02010509060101010101" charset="-122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0D9"/>
    <a:srgbClr val="7D5298"/>
    <a:srgbClr val="75BCE1"/>
    <a:srgbClr val="C60000"/>
    <a:srgbClr val="4869DE"/>
    <a:srgbClr val="4566E0"/>
    <a:srgbClr val="5497DC"/>
    <a:srgbClr val="F5F5F5"/>
    <a:srgbClr val="EF843E"/>
    <a:srgbClr val="398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6" autoAdjust="0"/>
    <p:restoredTop sz="92732" autoAdjust="0"/>
  </p:normalViewPr>
  <p:slideViewPr>
    <p:cSldViewPr snapToGrid="0">
      <p:cViewPr varScale="1">
        <p:scale>
          <a:sx n="106" d="100"/>
          <a:sy n="106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47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gs" Target="tags/tag54.xml"/><Relationship Id="rId42" Type="http://schemas.openxmlformats.org/officeDocument/2006/relationships/font" Target="fonts/font13.fntdata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slide" Target="slides/slide2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CB5E5-39C2-4B23-BE59-B77B2733EB4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稻壳鸭鸭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09239-D7BC-4C37-AE91-F45BA2F503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A8D75-FAD7-4D6D-84C0-915EF472C0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稻壳鸭鸭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3726E-BB84-452B-9D26-A2F9E99CB47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3726E-BB84-452B-9D26-A2F9E99CB4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63726E-BB84-452B-9D26-A2F9E99CB47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jpe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bg>
      <p:bgPr>
        <a:gradFill flip="none" rotWithShape="1">
          <a:gsLst>
            <a:gs pos="8000">
              <a:schemeClr val="accent4">
                <a:lumMod val="60000"/>
                <a:lumOff val="40000"/>
                <a:alpha val="57000"/>
              </a:schemeClr>
            </a:gs>
            <a:gs pos="77000">
              <a:srgbClr val="A4D1D4">
                <a:alpha val="100000"/>
              </a:srgbClr>
            </a:gs>
            <a:gs pos="90000">
              <a:schemeClr val="bg1"/>
            </a:gs>
            <a:gs pos="43000">
              <a:srgbClr val="4EAADD">
                <a:alpha val="8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标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00" y="76200"/>
            <a:ext cx="952500" cy="76708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3" name="圆角矩形 2"/>
          <p:cNvSpPr/>
          <p:nvPr userDrawn="1"/>
        </p:nvSpPr>
        <p:spPr>
          <a:xfrm>
            <a:off x="792000" y="711200"/>
            <a:ext cx="10695305" cy="5637530"/>
          </a:xfrm>
          <a:prstGeom prst="roundRect">
            <a:avLst/>
          </a:prstGeom>
          <a:solidFill>
            <a:schemeClr val="bg1"/>
          </a:solidFill>
          <a:ln w="57150" cap="rnd" cmpd="dbl">
            <a:solidFill>
              <a:schemeClr val="accent4">
                <a:lumMod val="75000"/>
                <a:alpha val="70000"/>
              </a:schemeClr>
            </a:solidFill>
            <a:prstDash val="solid"/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zh-CN" altLang="en-US"/>
          </a:p>
        </p:txBody>
      </p:sp>
      <p:pic>
        <p:nvPicPr>
          <p:cNvPr id="16" name="图片 15" descr="学习儿童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82455" y="4855210"/>
            <a:ext cx="2019935" cy="1487170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/>
        </p:nvSpPr>
        <p:spPr>
          <a:xfrm>
            <a:off x="849630" y="155575"/>
            <a:ext cx="5216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义务教育《信息科技》五年级上册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课程资源</a:t>
            </a:r>
            <a:endParaRPr lang="zh-CN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6099175" y="6372225"/>
            <a:ext cx="5585460" cy="44958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单元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评选班级速算王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算法的控制结构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0"/>
          </p:nvPr>
        </p:nvSpPr>
        <p:spPr>
          <a:xfrm>
            <a:off x="2067560" y="1628775"/>
            <a:ext cx="8144510" cy="15106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u="none" strike="noStrike" kern="1200" cap="none" spc="0" normalizeH="0">
                <a:solidFill>
                  <a:schemeClr val="accent1">
                    <a:lumMod val="75000"/>
                  </a:schemeClr>
                </a:solidFill>
                <a:uFillTx/>
                <a:ea typeface="微软雅黑" panose="020B0503020204020204" pitchFamily="34" charset="-122"/>
              </a:defRPr>
            </a:lvl1pPr>
            <a:lvl2pPr marL="6096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2" name="图片 1" descr="教师女 教棍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8115" y="3452495"/>
            <a:ext cx="3627120" cy="34321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gradFill>
          <a:gsLst>
            <a:gs pos="8000">
              <a:schemeClr val="accent4">
                <a:lumMod val="60000"/>
                <a:lumOff val="40000"/>
                <a:alpha val="57000"/>
              </a:schemeClr>
            </a:gs>
            <a:gs pos="77000">
              <a:srgbClr val="A4D1D4"/>
            </a:gs>
            <a:gs pos="90000">
              <a:schemeClr val="bg1"/>
            </a:gs>
            <a:gs pos="43000">
              <a:srgbClr val="4EAADD">
                <a:alpha val="8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圆角矩形 124"/>
          <p:cNvSpPr/>
          <p:nvPr userDrawn="1"/>
        </p:nvSpPr>
        <p:spPr>
          <a:xfrm>
            <a:off x="792000" y="711200"/>
            <a:ext cx="10695305" cy="5637530"/>
          </a:xfrm>
          <a:prstGeom prst="roundRect">
            <a:avLst/>
          </a:prstGeom>
          <a:solidFill>
            <a:schemeClr val="bg1"/>
          </a:solidFill>
          <a:ln w="57150" cap="rnd" cmpd="dbl">
            <a:solidFill>
              <a:schemeClr val="accent4">
                <a:lumMod val="75000"/>
                <a:alpha val="70000"/>
              </a:schemeClr>
            </a:solidFill>
            <a:prstDash val="solid"/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/>
            <a:endParaRPr lang="zh-CN" altLang="en-US"/>
          </a:p>
        </p:txBody>
      </p:sp>
      <p:pic>
        <p:nvPicPr>
          <p:cNvPr id="14" name="图片 13" descr="图标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00" y="76200"/>
            <a:ext cx="952500" cy="76708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4" name="文本占位符 3"/>
          <p:cNvSpPr>
            <a:spLocks noGrp="1"/>
          </p:cNvSpPr>
          <p:nvPr>
            <p:ph type="body" idx="13"/>
          </p:nvPr>
        </p:nvSpPr>
        <p:spPr>
          <a:xfrm>
            <a:off x="899795" y="194945"/>
            <a:ext cx="5615940" cy="6305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u="none" strike="noStrike" kern="100" cap="none" spc="300" normalizeH="0">
                <a:solidFill>
                  <a:srgbClr val="7D5298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pic>
        <p:nvPicPr>
          <p:cNvPr id="2" name="图片 1" descr="两本立体的书籍元素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8620" y="4410075"/>
            <a:ext cx="3328035" cy="2687955"/>
          </a:xfrm>
          <a:prstGeom prst="rect">
            <a:avLst/>
          </a:prstGeom>
        </p:spPr>
      </p:pic>
      <p:sp>
        <p:nvSpPr>
          <p:cNvPr id="89" name="箭头: V 形 88"/>
          <p:cNvSpPr/>
          <p:nvPr userDrawn="1"/>
        </p:nvSpPr>
        <p:spPr>
          <a:xfrm>
            <a:off x="5281621" y="1886521"/>
            <a:ext cx="4136146" cy="540000"/>
          </a:xfrm>
          <a:prstGeom prst="chevron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bliqueTopRight"/>
            <a:lightRig rig="threePt" dir="t"/>
          </a:scene3d>
          <a:sp3d extrusionH="6350"/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lIns="1080135" tIns="179705" rIns="1080135" bIns="179705" rtlCol="0" anchor="ctr"/>
          <a:lstStyle/>
          <a:p>
            <a:pPr algn="dist">
              <a:lnSpc>
                <a:spcPct val="100000"/>
              </a:lnSpc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准备间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3" name="组合 102"/>
          <p:cNvGrpSpPr/>
          <p:nvPr userDrawn="1"/>
        </p:nvGrpSpPr>
        <p:grpSpPr>
          <a:xfrm flipH="1">
            <a:off x="2897685" y="1661746"/>
            <a:ext cx="1203316" cy="4291624"/>
            <a:chOff x="4072" y="4694"/>
            <a:chExt cx="2566" cy="1162"/>
          </a:xfrm>
        </p:grpSpPr>
        <p:sp>
          <p:nvSpPr>
            <p:cNvPr id="104" name="流程图: 可选过程 103"/>
            <p:cNvSpPr/>
            <p:nvPr userDrawn="1"/>
          </p:nvSpPr>
          <p:spPr>
            <a:xfrm>
              <a:off x="4107" y="4747"/>
              <a:ext cx="2531" cy="1109"/>
            </a:xfrm>
            <a:prstGeom prst="flowChartAlternateProcess">
              <a:avLst/>
            </a:prstGeom>
            <a:ln w="15875">
              <a:solidFill>
                <a:schemeClr val="accent1"/>
              </a:solidFill>
            </a:ln>
          </p:spPr>
          <p:style>
            <a:lnRef idx="3">
              <a:schemeClr val="accent5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lIns="36195" tIns="36195" rIns="36195" bIns="36195" rtlCol="0" anchor="ctr"/>
            <a:lstStyle/>
            <a:p>
              <a:pPr algn="ctr"/>
              <a:endPara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105" name="流程图: 可选过程 104"/>
            <p:cNvSpPr/>
            <p:nvPr userDrawn="1"/>
          </p:nvSpPr>
          <p:spPr>
            <a:xfrm>
              <a:off x="4072" y="4694"/>
              <a:ext cx="2466" cy="1044"/>
            </a:xfrm>
            <a:prstGeom prst="flowChartAlternateProcess">
              <a:avLst/>
            </a:prstGeom>
            <a:ln w="6350" cap="flat" cmpd="sng" algn="ctr">
              <a:solidFill>
                <a:schemeClr val="accent1"/>
              </a:solidFill>
              <a:prstDash val="dash"/>
              <a:miter lim="800000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lIns="899795" tIns="179705" rIns="899795" bIns="179705" rtlCol="0" anchor="ctr"/>
            <a:lstStyle/>
            <a:p>
              <a:pPr algn="dist"/>
              <a:endPara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sp>
        <p:nvSpPr>
          <p:cNvPr id="115" name="箭头: V 形 114"/>
          <p:cNvSpPr/>
          <p:nvPr userDrawn="1"/>
        </p:nvSpPr>
        <p:spPr>
          <a:xfrm>
            <a:off x="5281621" y="2949511"/>
            <a:ext cx="4136146" cy="540000"/>
          </a:xfrm>
          <a:prstGeom prst="chevron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bliqueTopRight"/>
            <a:lightRig rig="threePt" dir="t"/>
          </a:scene3d>
          <a:sp3d extrusionH="6350"/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lIns="1080135" tIns="179705" rIns="1080135" bIns="179705" rtlCol="0" anchor="ctr"/>
          <a:lstStyle/>
          <a:p>
            <a:pPr algn="dist">
              <a:buClrTx/>
              <a:buSzTx/>
              <a:buFontTx/>
            </a:pPr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活动室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箭头: V 形 115"/>
          <p:cNvSpPr/>
          <p:nvPr userDrawn="1"/>
        </p:nvSpPr>
        <p:spPr>
          <a:xfrm>
            <a:off x="5281621" y="4014406"/>
            <a:ext cx="4136146" cy="540000"/>
          </a:xfrm>
          <a:prstGeom prst="chevron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bliqueTopRight"/>
            <a:lightRig rig="threePt" dir="t"/>
          </a:scene3d>
          <a:sp3d extrusionH="6350"/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lIns="1080135" tIns="179705" rIns="1080135" bIns="179705" rtlCol="0" anchor="ctr"/>
          <a:lstStyle/>
          <a:p>
            <a:pPr algn="dist"/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收获园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箭头: V 形 118"/>
          <p:cNvSpPr/>
          <p:nvPr userDrawn="1"/>
        </p:nvSpPr>
        <p:spPr>
          <a:xfrm>
            <a:off x="5281621" y="5077396"/>
            <a:ext cx="4136146" cy="576000"/>
          </a:xfrm>
          <a:prstGeom prst="chevron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bliqueTopRight"/>
            <a:lightRig rig="threePt" dir="t"/>
          </a:scene3d>
          <a:sp3d extrusionH="6350"/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dk1"/>
          </a:fontRef>
        </p:style>
        <p:txBody>
          <a:bodyPr lIns="1080135" tIns="179705" rIns="1080135" bIns="179705" rtlCol="0" anchor="ctr"/>
          <a:lstStyle/>
          <a:p>
            <a:pPr algn="dist"/>
            <a:r>
              <a:rPr lang="zh-CN" altLang="en-US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挑战台</a:t>
            </a: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3076266" y="2140623"/>
            <a:ext cx="923330" cy="33234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>
              <a:lnSpc>
                <a:spcPct val="100000"/>
              </a:lnSpc>
            </a:pPr>
            <a:r>
              <a:rPr lang="zh-CN" altLang="en-US" sz="4800" b="1" dirty="0">
                <a:solidFill>
                  <a:srgbClr val="7D5298"/>
                </a:solidFill>
                <a:latin typeface="+mj-ea"/>
                <a:ea typeface="+mj-ea"/>
              </a:rPr>
              <a:t>活动指南</a:t>
            </a:r>
            <a:endParaRPr lang="zh-CN" altLang="en-US" sz="4800" b="1" dirty="0">
              <a:solidFill>
                <a:srgbClr val="7D5298"/>
              </a:solidFill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1524635" y="994410"/>
            <a:ext cx="5880100" cy="44958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10</a:t>
            </a:r>
            <a:r>
              <a:rPr lang="zh-CN" altLang="en-US" sz="2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课  找出口算速算王</a:t>
            </a:r>
            <a:r>
              <a:rPr lang="en-US" altLang="zh-CN" sz="2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000" b="1" dirty="0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控制结构综合应用</a:t>
            </a:r>
            <a:endParaRPr lang="zh-CN" altLang="en-US" sz="2000" b="1" dirty="0">
              <a:solidFill>
                <a:srgbClr val="7030A0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ldLvl="0" animBg="1"/>
      <p:bldP spid="89" grpId="1" animBg="1"/>
      <p:bldP spid="115" grpId="0" bldLvl="0" animBg="1"/>
      <p:bldP spid="115" grpId="1" animBg="1"/>
      <p:bldP spid="116" grpId="0" bldLvl="0" animBg="1"/>
      <p:bldP spid="116" grpId="1" animBg="1"/>
      <p:bldP spid="119" grpId="0" bldLvl="0" animBg="1"/>
      <p:bldP spid="119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情境页">
    <p:bg>
      <p:bgPr>
        <a:gradFill>
          <a:gsLst>
            <a:gs pos="8000">
              <a:schemeClr val="accent4">
                <a:lumMod val="60000"/>
                <a:lumOff val="40000"/>
                <a:alpha val="57000"/>
              </a:schemeClr>
            </a:gs>
            <a:gs pos="77000">
              <a:srgbClr val="A4D1D4"/>
            </a:gs>
            <a:gs pos="90000">
              <a:schemeClr val="bg1"/>
            </a:gs>
            <a:gs pos="43000">
              <a:srgbClr val="4EAADD">
                <a:alpha val="8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标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00" y="76200"/>
            <a:ext cx="952500" cy="76708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7" name="圆角矩形 16"/>
          <p:cNvSpPr/>
          <p:nvPr userDrawn="1"/>
        </p:nvSpPr>
        <p:spPr>
          <a:xfrm>
            <a:off x="1358265" y="1245870"/>
            <a:ext cx="9898380" cy="4695825"/>
          </a:xfrm>
          <a:prstGeom prst="roundRect">
            <a:avLst/>
          </a:prstGeom>
          <a:solidFill>
            <a:schemeClr val="bg1">
              <a:alpha val="96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 userDrawn="1"/>
        </p:nvSpPr>
        <p:spPr>
          <a:xfrm>
            <a:off x="6096000" y="6343650"/>
            <a:ext cx="6204585" cy="44958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  找出口算速算王</a:t>
            </a:r>
            <a:r>
              <a:rPr lang="en-US" altLang="zh-CN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控制结构的综合应用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3"/>
          </p:nvPr>
        </p:nvSpPr>
        <p:spPr>
          <a:xfrm>
            <a:off x="899795" y="107950"/>
            <a:ext cx="7047230" cy="630555"/>
          </a:xfrm>
          <a:prstGeom prst="rect">
            <a:avLst/>
          </a:prstGeom>
          <a:scene3d>
            <a:camera prst="orthographicFront">
              <a:rot lat="0" lon="600000" rev="120000"/>
            </a:camera>
            <a:lightRig rig="threePt" dir="t"/>
          </a:scene3d>
        </p:spPr>
        <p:txBody>
          <a:bodyPr>
            <a:scene3d>
              <a:camera prst="perspectiveLeft"/>
              <a:lightRig rig="threePt" dir="t"/>
            </a:scene3d>
          </a:bodyPr>
          <a:lstStyle>
            <a:lvl1pPr marL="0" indent="0">
              <a:buNone/>
              <a:defRPr sz="4000" b="1" u="none" strike="noStrike" kern="100" cap="none" spc="300" normalizeH="0">
                <a:ln>
                  <a:solidFill>
                    <a:schemeClr val="accent1"/>
                  </a:solidFill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endParaRPr lang="zh-CN" altLang="en-US" dirty="0"/>
          </a:p>
        </p:txBody>
      </p:sp>
      <p:grpSp>
        <p:nvGrpSpPr>
          <p:cNvPr id="73" name="组合 72"/>
          <p:cNvGrpSpPr/>
          <p:nvPr userDrawn="1"/>
        </p:nvGrpSpPr>
        <p:grpSpPr>
          <a:xfrm>
            <a:off x="1139825" y="957580"/>
            <a:ext cx="10384155" cy="5231765"/>
            <a:chOff x="2174" y="1875"/>
            <a:chExt cx="15650" cy="8052"/>
          </a:xfrm>
        </p:grpSpPr>
        <p:grpSp>
          <p:nvGrpSpPr>
            <p:cNvPr id="71" name="组合 70"/>
            <p:cNvGrpSpPr/>
            <p:nvPr userDrawn="1"/>
          </p:nvGrpSpPr>
          <p:grpSpPr>
            <a:xfrm>
              <a:off x="2174" y="1875"/>
              <a:ext cx="15650" cy="8052"/>
              <a:chOff x="2174" y="1875"/>
              <a:chExt cx="15650" cy="8052"/>
            </a:xfrm>
            <a:effectLst>
              <a:outerShdw blurRad="393700" dist="50800" dir="5400000" algn="ctr" rotWithShape="0">
                <a:srgbClr val="000000">
                  <a:alpha val="11000"/>
                </a:srgbClr>
              </a:outerShdw>
            </a:effectLst>
          </p:grpSpPr>
          <p:grpSp>
            <p:nvGrpSpPr>
              <p:cNvPr id="68" name="组合 67"/>
              <p:cNvGrpSpPr/>
              <p:nvPr userDrawn="1"/>
            </p:nvGrpSpPr>
            <p:grpSpPr>
              <a:xfrm>
                <a:off x="2174" y="1875"/>
                <a:ext cx="15651" cy="8053"/>
                <a:chOff x="2174" y="1875"/>
                <a:chExt cx="15651" cy="8053"/>
              </a:xfrm>
            </p:grpSpPr>
            <p:grpSp>
              <p:nvGrpSpPr>
                <p:cNvPr id="18" name="组合 17"/>
                <p:cNvGrpSpPr/>
                <p:nvPr userDrawn="1"/>
              </p:nvGrpSpPr>
              <p:grpSpPr>
                <a:xfrm>
                  <a:off x="2844" y="1875"/>
                  <a:ext cx="14720" cy="568"/>
                  <a:chOff x="5334" y="2501"/>
                  <a:chExt cx="7263" cy="143"/>
                </a:xfrm>
              </p:grpSpPr>
              <p:sp>
                <p:nvSpPr>
                  <p:cNvPr id="2" name="左箭头 1"/>
                  <p:cNvSpPr/>
                  <p:nvPr userDrawn="1"/>
                </p:nvSpPr>
                <p:spPr>
                  <a:xfrm>
                    <a:off x="5334" y="2501"/>
                    <a:ext cx="2406" cy="143"/>
                  </a:xfrm>
                  <a:prstGeom prst="leftArrow">
                    <a:avLst/>
                  </a:prstGeom>
                  <a:solidFill>
                    <a:srgbClr val="FFC11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3" name="左箭头 2"/>
                  <p:cNvSpPr/>
                  <p:nvPr userDrawn="1"/>
                </p:nvSpPr>
                <p:spPr>
                  <a:xfrm>
                    <a:off x="7602" y="2501"/>
                    <a:ext cx="2472" cy="143"/>
                  </a:xfrm>
                  <a:prstGeom prst="leftArrow">
                    <a:avLst/>
                  </a:prstGeom>
                  <a:solidFill>
                    <a:srgbClr val="3989CD">
                      <a:alpha val="65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" name="左箭头 9"/>
                  <p:cNvSpPr/>
                  <p:nvPr userDrawn="1"/>
                </p:nvSpPr>
                <p:spPr>
                  <a:xfrm>
                    <a:off x="9988" y="2501"/>
                    <a:ext cx="2609" cy="143"/>
                  </a:xfrm>
                  <a:prstGeom prst="leftArrow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59" name="组合 58"/>
                <p:cNvGrpSpPr/>
                <p:nvPr userDrawn="1"/>
              </p:nvGrpSpPr>
              <p:grpSpPr>
                <a:xfrm>
                  <a:off x="2174" y="2029"/>
                  <a:ext cx="909" cy="7779"/>
                  <a:chOff x="2174" y="2029"/>
                  <a:chExt cx="909" cy="7779"/>
                </a:xfrm>
              </p:grpSpPr>
              <p:sp>
                <p:nvSpPr>
                  <p:cNvPr id="34" name="下箭头 33"/>
                  <p:cNvSpPr/>
                  <p:nvPr userDrawn="1"/>
                </p:nvSpPr>
                <p:spPr>
                  <a:xfrm>
                    <a:off x="2174" y="5683"/>
                    <a:ext cx="567" cy="4119"/>
                  </a:xfrm>
                  <a:prstGeom prst="downArrow">
                    <a:avLst/>
                  </a:prstGeom>
                  <a:solidFill>
                    <a:srgbClr val="EF843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5" name="圆角右箭头 14"/>
                  <p:cNvSpPr/>
                  <p:nvPr userDrawn="1"/>
                </p:nvSpPr>
                <p:spPr>
                  <a:xfrm rot="16200000" flipH="1">
                    <a:off x="703" y="3559"/>
                    <a:ext cx="3910" cy="851"/>
                  </a:xfrm>
                  <a:prstGeom prst="bentArrow">
                    <a:avLst/>
                  </a:prstGeom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6" name="下箭头 45"/>
                  <p:cNvSpPr/>
                  <p:nvPr userDrawn="1"/>
                </p:nvSpPr>
                <p:spPr>
                  <a:xfrm>
                    <a:off x="2174" y="6874"/>
                    <a:ext cx="567" cy="2934"/>
                  </a:xfrm>
                  <a:prstGeom prst="downArrow">
                    <a:avLst/>
                  </a:prstGeom>
                  <a:solidFill>
                    <a:srgbClr val="EF843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0" name="组合 59"/>
                <p:cNvGrpSpPr/>
                <p:nvPr userDrawn="1"/>
              </p:nvGrpSpPr>
              <p:grpSpPr>
                <a:xfrm rot="10800000">
                  <a:off x="16917" y="1975"/>
                  <a:ext cx="909" cy="7779"/>
                  <a:chOff x="2174" y="2029"/>
                  <a:chExt cx="909" cy="7779"/>
                </a:xfrm>
              </p:grpSpPr>
              <p:sp>
                <p:nvSpPr>
                  <p:cNvPr id="61" name="下箭头 60"/>
                  <p:cNvSpPr/>
                  <p:nvPr userDrawn="1"/>
                </p:nvSpPr>
                <p:spPr>
                  <a:xfrm>
                    <a:off x="2174" y="5683"/>
                    <a:ext cx="567" cy="4119"/>
                  </a:xfrm>
                  <a:prstGeom prst="downArrow">
                    <a:avLst/>
                  </a:prstGeom>
                  <a:solidFill>
                    <a:srgbClr val="EF843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2" name="圆角右箭头 61"/>
                  <p:cNvSpPr/>
                  <p:nvPr userDrawn="1"/>
                </p:nvSpPr>
                <p:spPr>
                  <a:xfrm rot="16200000" flipH="1">
                    <a:off x="703" y="3559"/>
                    <a:ext cx="3910" cy="851"/>
                  </a:xfrm>
                  <a:prstGeom prst="bentArrow">
                    <a:avLst/>
                  </a:prstGeom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3" name="下箭头 62"/>
                  <p:cNvSpPr/>
                  <p:nvPr userDrawn="1"/>
                </p:nvSpPr>
                <p:spPr>
                  <a:xfrm>
                    <a:off x="2174" y="6874"/>
                    <a:ext cx="567" cy="2934"/>
                  </a:xfrm>
                  <a:prstGeom prst="downArrow">
                    <a:avLst/>
                  </a:prstGeom>
                  <a:solidFill>
                    <a:srgbClr val="EF843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64" name="组合 63"/>
                <p:cNvGrpSpPr/>
                <p:nvPr userDrawn="1"/>
              </p:nvGrpSpPr>
              <p:grpSpPr>
                <a:xfrm rot="10800000">
                  <a:off x="2438" y="9360"/>
                  <a:ext cx="14720" cy="568"/>
                  <a:chOff x="5334" y="2501"/>
                  <a:chExt cx="7263" cy="143"/>
                </a:xfrm>
              </p:grpSpPr>
              <p:sp>
                <p:nvSpPr>
                  <p:cNvPr id="65" name="左箭头 64"/>
                  <p:cNvSpPr/>
                  <p:nvPr userDrawn="1"/>
                </p:nvSpPr>
                <p:spPr>
                  <a:xfrm>
                    <a:off x="5334" y="2501"/>
                    <a:ext cx="2406" cy="143"/>
                  </a:xfrm>
                  <a:prstGeom prst="leftArrow">
                    <a:avLst/>
                  </a:prstGeom>
                  <a:solidFill>
                    <a:srgbClr val="FFC119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6" name="左箭头 65"/>
                  <p:cNvSpPr/>
                  <p:nvPr userDrawn="1"/>
                </p:nvSpPr>
                <p:spPr>
                  <a:xfrm>
                    <a:off x="7602" y="2501"/>
                    <a:ext cx="2472" cy="143"/>
                  </a:xfrm>
                  <a:prstGeom prst="leftArrow">
                    <a:avLst/>
                  </a:prstGeom>
                  <a:solidFill>
                    <a:srgbClr val="3989CD">
                      <a:alpha val="65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7" name="左箭头 66"/>
                  <p:cNvSpPr/>
                  <p:nvPr userDrawn="1"/>
                </p:nvSpPr>
                <p:spPr>
                  <a:xfrm>
                    <a:off x="9988" y="2501"/>
                    <a:ext cx="2609" cy="143"/>
                  </a:xfrm>
                  <a:prstGeom prst="leftArrow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lumMod val="75000"/>
                    </a:schemeClr>
                  </a:lnRef>
                  <a:fillRef idx="1">
                    <a:schemeClr val="accent1"/>
                  </a:fillRef>
                  <a:effectRef idx="0">
                    <a:srgbClr val="FFFFFF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sp>
            <p:nvSpPr>
              <p:cNvPr id="70" name="下箭头 69"/>
              <p:cNvSpPr/>
              <p:nvPr userDrawn="1"/>
            </p:nvSpPr>
            <p:spPr>
              <a:xfrm>
                <a:off x="2176" y="6894"/>
                <a:ext cx="567" cy="2934"/>
              </a:xfrm>
              <a:prstGeom prst="downArrow">
                <a:avLst/>
              </a:prstGeom>
              <a:solidFill>
                <a:srgbClr val="EF843E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2" name="左箭头 71"/>
            <p:cNvSpPr/>
            <p:nvPr userDrawn="1"/>
          </p:nvSpPr>
          <p:spPr>
            <a:xfrm>
              <a:off x="2828" y="1877"/>
              <a:ext cx="4089" cy="568"/>
            </a:xfrm>
            <a:prstGeom prst="leftArrow">
              <a:avLst/>
            </a:prstGeom>
            <a:solidFill>
              <a:srgbClr val="FFC119"/>
            </a:solidFill>
            <a:ln>
              <a:noFill/>
            </a:ln>
            <a:effectLst>
              <a:outerShdw blurRad="393700" dist="50800" dir="5400000" algn="ctr" rotWithShape="0">
                <a:srgbClr val="000000">
                  <a:alpha val="11000"/>
                </a:srgb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图片 21" descr="放大镜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40" y="4666615"/>
            <a:ext cx="3027045" cy="2298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">
    <p:bg>
      <p:bgPr>
        <a:gradFill>
          <a:gsLst>
            <a:gs pos="90000">
              <a:schemeClr val="bg1"/>
            </a:gs>
            <a:gs pos="8000">
              <a:schemeClr val="accent4">
                <a:lumMod val="60000"/>
                <a:lumOff val="40000"/>
                <a:alpha val="57000"/>
              </a:schemeClr>
            </a:gs>
            <a:gs pos="77000">
              <a:srgbClr val="A4D1D4"/>
            </a:gs>
            <a:gs pos="43000">
              <a:srgbClr val="4EAADD">
                <a:alpha val="8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电脑编码程序灯泡 (5)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7280" y="5923280"/>
            <a:ext cx="934720" cy="93472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792000" y="711200"/>
            <a:ext cx="10695305" cy="5637530"/>
          </a:xfrm>
          <a:prstGeom prst="roundRect">
            <a:avLst/>
          </a:prstGeom>
          <a:solidFill>
            <a:schemeClr val="bg1"/>
          </a:solidFill>
          <a:ln w="57150" cap="rnd" cmpd="dbl">
            <a:solidFill>
              <a:schemeClr val="accent4">
                <a:lumMod val="75000"/>
                <a:alpha val="70000"/>
              </a:schemeClr>
            </a:solidFill>
            <a:prstDash val="solid"/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/>
          </a:p>
        </p:txBody>
      </p:sp>
      <p:pic>
        <p:nvPicPr>
          <p:cNvPr id="2" name="图片 1" descr="C:/Users/Administrator/Desktop/男孩徒手学习电脑_副本.png男孩徒手学习电脑_副本"/>
          <p:cNvPicPr>
            <a:picLocks noChangeAspect="1"/>
          </p:cNvPicPr>
          <p:nvPr userDrawn="1"/>
        </p:nvPicPr>
        <p:blipFill>
          <a:blip r:embed="rId3"/>
          <a:srcRect l="7944" r="7944"/>
          <a:stretch>
            <a:fillRect/>
          </a:stretch>
        </p:blipFill>
        <p:spPr>
          <a:xfrm>
            <a:off x="-63500" y="4280535"/>
            <a:ext cx="2587625" cy="2666365"/>
          </a:xfrm>
          <a:prstGeom prst="rect">
            <a:avLst/>
          </a:prstGeom>
        </p:spPr>
      </p:pic>
      <p:pic>
        <p:nvPicPr>
          <p:cNvPr id="14" name="图片 13" descr="图标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800" y="76200"/>
            <a:ext cx="952500" cy="76708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xfrm>
            <a:off x="899795" y="161290"/>
            <a:ext cx="6737350" cy="68199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</a:bodyPr>
          <a:lstStyle>
            <a:lvl1pPr marL="0" indent="0">
              <a:buNone/>
              <a:defRPr sz="2800" b="1" u="none" strike="noStrike" kern="100" cap="none" spc="400" normalizeH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FillTx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、过渡页">
    <p:bg>
      <p:bgPr>
        <a:gradFill>
          <a:gsLst>
            <a:gs pos="90000">
              <a:schemeClr val="bg1"/>
            </a:gs>
            <a:gs pos="8000">
              <a:schemeClr val="accent4">
                <a:lumMod val="60000"/>
                <a:lumOff val="40000"/>
                <a:alpha val="57000"/>
              </a:schemeClr>
            </a:gs>
            <a:gs pos="77000">
              <a:srgbClr val="A4D1D4"/>
            </a:gs>
            <a:gs pos="43000">
              <a:srgbClr val="4EAADD">
                <a:alpha val="8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文档 2"/>
          <p:cNvSpPr/>
          <p:nvPr userDrawn="1"/>
        </p:nvSpPr>
        <p:spPr>
          <a:xfrm>
            <a:off x="792000" y="711200"/>
            <a:ext cx="10695305" cy="5652000"/>
          </a:xfrm>
          <a:prstGeom prst="flowChartDocument">
            <a:avLst/>
          </a:prstGeom>
          <a:solidFill>
            <a:schemeClr val="bg1"/>
          </a:solidFill>
          <a:ln w="57150" cap="rnd" cmpd="dbl">
            <a:solidFill>
              <a:schemeClr val="accent4">
                <a:lumMod val="75000"/>
                <a:alpha val="70000"/>
              </a:schemeClr>
            </a:solidFill>
            <a:prstDash val="solid"/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/>
          </a:p>
        </p:txBody>
      </p:sp>
      <p:pic>
        <p:nvPicPr>
          <p:cNvPr id="13" name="图片 12" descr="女孩子看书PNG免抠图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45" y="3966845"/>
            <a:ext cx="1630045" cy="2995930"/>
          </a:xfrm>
          <a:prstGeom prst="rect">
            <a:avLst/>
          </a:prstGeom>
        </p:spPr>
      </p:pic>
      <p:pic>
        <p:nvPicPr>
          <p:cNvPr id="14" name="图片 13" descr="图标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" y="76200"/>
            <a:ext cx="952500" cy="76708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1" name="文本占位符 10" descr="7b0a2020202022776f7264617274223a2022220a7d0a"/>
          <p:cNvSpPr>
            <a:spLocks noGrp="1"/>
          </p:cNvSpPr>
          <p:nvPr>
            <p:ph type="body" idx="13"/>
          </p:nvPr>
        </p:nvSpPr>
        <p:spPr>
          <a:xfrm>
            <a:off x="2281555" y="2296795"/>
            <a:ext cx="7716520" cy="2087880"/>
          </a:xfrm>
          <a:prstGeom prst="rect">
            <a:avLst/>
          </a:prstGeom>
          <a:effectLst>
            <a:innerShdw blurRad="63500" dist="76200" dir="18900000">
              <a:prstClr val="black">
                <a:alpha val="50000"/>
              </a:prstClr>
            </a:innerShdw>
            <a:reflection stA="45000" endPos="6000" dist="50800" dir="5400000" sy="-100000" algn="bl" rotWithShape="0"/>
          </a:effectLst>
          <a:scene3d>
            <a:camera prst="obliqueTopRight">
              <a:rot lat="0" lon="0" rev="0"/>
            </a:camera>
            <a:lightRig rig="threePt" dir="t"/>
          </a:scene3d>
        </p:spPr>
        <p:txBody>
          <a:bodyPr>
            <a:scene3d>
              <a:camera prst="perspectiveLeft"/>
              <a:lightRig rig="threePt" dir="t"/>
            </a:scene3d>
          </a:bodyPr>
          <a:lstStyle>
            <a:lvl1pPr marL="0" indent="0">
              <a:buNone/>
              <a:defRPr sz="6000" b="1" i="0" u="none" strike="noStrike" kern="100" cap="none" spc="300" normalizeH="0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汉仪汉黑W" panose="00020600040101010101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sp>
        <p:nvSpPr>
          <p:cNvPr id="19" name="文本框 18"/>
          <p:cNvSpPr txBox="1"/>
          <p:nvPr userDrawn="1"/>
        </p:nvSpPr>
        <p:spPr>
          <a:xfrm>
            <a:off x="6096000" y="6343650"/>
            <a:ext cx="6204585" cy="44958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  找出口算速算王</a:t>
            </a:r>
            <a:r>
              <a:rPr lang="en-US" altLang="zh-CN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控制结构的综合应用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3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32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 build="p">
        <p:tmplLst>
          <p:tmpl lvl="1">
            <p:tnLst>
              <p:par>
                <p:cTn presetID="8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amond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3" animBg="1" build="p">
        <p:tmplLst>
          <p:tmpl lvl="1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5" animBg="1" build="p">
        <p:tmplLst>
          <p:tmpl lvl="1">
            <p:tnLst>
              <p:par>
                <p:cTn presetID="3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linds(horizontal)">
                      <p:cBhvr>
                        <p:cTn dur="5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7" animBg="1" build="p">
        <p:tmplLst>
          <p:tmpl lvl="1"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9" animBg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11" animBg="1" build="p">
        <p:tmplLst>
          <p:tmpl lvl="1">
            <p:tnLst>
              <p:par>
                <p:cTn presetID="4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ox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3" animBg="1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15" animBg="1" build="p">
        <p:tmplLst>
          <p:tmpl lvl="1">
            <p:tnLst>
              <p:par>
                <p:cTn presetID="29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7" animBg="1" build="p">
        <p:tmplLst>
          <p:tmpl lvl="1">
            <p:tnLst>
              <p:par>
                <p:cTn presetID="8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amond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19" animBg="1" build="p">
        <p:tmplLst>
          <p:tmpl lvl="1">
            <p:tnLst>
              <p:par>
                <p:cTn presetID="1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000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21" animBg="1" build="p">
        <p:tmplLst>
          <p:tmpl lvl="1">
            <p:tnLst>
              <p:par>
                <p:cTn presetID="8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amond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23" animBg="1" build="p">
        <p:tmplLst>
          <p:tmpl lvl="1">
            <p:tnLst>
              <p:par>
                <p:cTn presetID="4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ox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25" animBg="1" build="p">
        <p:tmplLst>
          <p:tmpl lvl="1">
            <p:tnLst>
              <p:par>
                <p:cTn presetID="8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amond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27" animBg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29" animBg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30" animBg="1" uiExpand="1" build="p">
        <p:tmplLst>
          <p:tmpl lvl="1">
            <p:tnLst>
              <p:par>
                <p:cTn presetID="1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plus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31" animBg="1" build="p">
        <p:tmplLst>
          <p:tmpl lvl="1">
            <p:tnLst>
              <p:par>
                <p:cTn presetID="1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plus(in)">
                      <p:cBhvr>
                        <p:cTn dur="20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32" animBg="1" build="p">
        <p:tmplLst>
          <p:tmpl lvl="1">
            <p:tnLst>
              <p:par>
                <p:cTn presetID="13" presetClass="entr" presetSubtype="32" fill="hold" nodeType="withEffect">
                  <p:stCondLst>
                    <p:cond delay="0"/>
                  </p:stCondLst>
                  <p:childTnLst>
                    <p:set>
                      <p:cBhvr>
                        <p:cTn dur="500" fill="hold">
                          <p:stCondLst>
                            <p:cond delay="0"/>
                          </p:stCondLst>
                        </p:cTn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plus(out)">
                      <p:cBhvr>
                        <p:cTn dur="500"/>
                        <p:tgtEl>
                          <p:spTgt spid="11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bg>
      <p:bgPr>
        <a:gradFill flip="none" rotWithShape="1">
          <a:gsLst>
            <a:gs pos="8000">
              <a:schemeClr val="accent4">
                <a:lumMod val="60000"/>
                <a:lumOff val="40000"/>
                <a:alpha val="57000"/>
              </a:schemeClr>
            </a:gs>
            <a:gs pos="77000">
              <a:srgbClr val="A4D1D4">
                <a:alpha val="100000"/>
              </a:srgbClr>
            </a:gs>
            <a:gs pos="90000">
              <a:schemeClr val="bg1"/>
            </a:gs>
            <a:gs pos="43000">
              <a:srgbClr val="4EAADD">
                <a:alpha val="8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图标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00" y="76200"/>
            <a:ext cx="952500" cy="76708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6" name="图片 5" descr="设置农业小麦标志模板豪华_副本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8250" y="4182745"/>
            <a:ext cx="2285365" cy="2436495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792000" y="711200"/>
            <a:ext cx="10695305" cy="5637530"/>
          </a:xfrm>
          <a:prstGeom prst="roundRect">
            <a:avLst/>
          </a:prstGeom>
          <a:solidFill>
            <a:schemeClr val="bg1"/>
          </a:solidFill>
          <a:ln w="57150" cap="rnd" cmpd="dbl">
            <a:solidFill>
              <a:srgbClr val="FFC000">
                <a:alpha val="70000"/>
              </a:srgbClr>
            </a:solidFill>
            <a:prstDash val="solid"/>
            <a:round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/>
          </a:p>
        </p:txBody>
      </p:sp>
      <p:sp>
        <p:nvSpPr>
          <p:cNvPr id="18" name="文本框 17"/>
          <p:cNvSpPr txBox="1"/>
          <p:nvPr userDrawn="1"/>
        </p:nvSpPr>
        <p:spPr>
          <a:xfrm>
            <a:off x="849630" y="155575"/>
            <a:ext cx="5216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义务教育《信息科技》五年级上册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课程资源</a:t>
            </a:r>
            <a:endParaRPr lang="zh-CN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1"/>
          </p:nvPr>
        </p:nvSpPr>
        <p:spPr>
          <a:xfrm>
            <a:off x="2533650" y="2337435"/>
            <a:ext cx="8499475" cy="1550670"/>
          </a:xfrm>
          <a:prstGeom prst="rect">
            <a:avLst/>
          </a:prstGeom>
          <a:effectLst/>
          <a:scene3d>
            <a:camera prst="obliqueTopRight">
              <a:rot lat="0" lon="21300000" rev="0"/>
            </a:camera>
            <a:lightRig rig="threePt" dir="t"/>
          </a:scene3d>
          <a:sp3d/>
        </p:spPr>
        <p:txBody>
          <a:bodyPr>
            <a:scene3d>
              <a:camera prst="obliqueTopRight"/>
              <a:lightRig rig="threePt" dir="t"/>
            </a:scene3d>
          </a:bodyPr>
          <a:lstStyle>
            <a:lvl1pPr marL="0" indent="0">
              <a:lnSpc>
                <a:spcPct val="90000"/>
              </a:lnSpc>
              <a:spcBef>
                <a:spcPts val="1335"/>
              </a:spcBef>
              <a:spcAft>
                <a:spcPts val="0"/>
              </a:spcAft>
              <a:buNone/>
              <a:defRPr sz="4800" b="1" u="none" strike="noStrike" kern="1200" cap="none" spc="400" normalizeH="0">
                <a:solidFill>
                  <a:srgbClr val="7D5298"/>
                </a:solidFill>
                <a:uFillTx/>
                <a:latin typeface="+中文标题" charset="0"/>
                <a:ea typeface="+mj-ea"/>
              </a:defRPr>
            </a:lvl1pPr>
            <a:lvl2pPr marL="6096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pic>
        <p:nvPicPr>
          <p:cNvPr id="5" name="图片 4" descr="机器人学士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170" y="4555490"/>
            <a:ext cx="2279650" cy="2279650"/>
          </a:xfrm>
          <a:prstGeom prst="rect">
            <a:avLst/>
          </a:prstGeom>
        </p:spPr>
      </p:pic>
      <p:sp>
        <p:nvSpPr>
          <p:cNvPr id="19" name="文本框 18"/>
          <p:cNvSpPr txBox="1"/>
          <p:nvPr userDrawn="1"/>
        </p:nvSpPr>
        <p:spPr>
          <a:xfrm>
            <a:off x="6096000" y="6419850"/>
            <a:ext cx="6204585" cy="44958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</a:t>
            </a:r>
            <a:r>
              <a:rPr lang="en-US" altLang="zh-CN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10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  找出口算速算王</a:t>
            </a:r>
            <a:r>
              <a:rPr lang="en-US" altLang="zh-CN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控制结构的综合应用</a:t>
            </a:r>
            <a:endParaRPr lang="zh-CN" altLang="en-US" sz="2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5" animBg="1" uiExpand="1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iterate type="lt">
                    <p:tmPct val="20000"/>
                  </p:iterate>
                  <p:childTnLst>
                    <p:set>
                      <p:cBhvr>
                        <p:cTn dur="250" fill="hold">
                          <p:stCondLst>
                            <p:cond delay="0"/>
                          </p:stCondLst>
                        </p:cTn>
                        <p:tgtEl>
                          <p:spTgt spid="2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250"/>
                        <p:tgtEl>
                          <p:spTgt spid="2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1" animBg="1" build="p">
        <p:tmplLst>
          <p:tmpl lvl="1">
            <p:tnLst>
              <p:par>
                <p:cTn presetID="2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>
                            <p:txEl>
                              <p:pRg st="0" end="0"/>
                            </p:txEl>
                          </p:spTgt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">
                            <p:txEl>
                              <p:pRg st="0" end="0"/>
                            </p:txEl>
                          </p:spTgt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tags" Target="../tags/tag27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tags" Target="../tags/tag2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1" Type="http://schemas.openxmlformats.org/officeDocument/2006/relationships/tags" Target="../tags/tag2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31.xml"/><Relationship Id="rId2" Type="http://schemas.openxmlformats.org/officeDocument/2006/relationships/image" Target="../media/image23.jpeg"/><Relationship Id="rId1" Type="http://schemas.openxmlformats.org/officeDocument/2006/relationships/tags" Target="../tags/tag3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tags" Target="../tags/tag3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tags" Target="../tags/tag41.xml"/><Relationship Id="rId3" Type="http://schemas.openxmlformats.org/officeDocument/2006/relationships/image" Target="../media/image26.png"/><Relationship Id="rId2" Type="http://schemas.openxmlformats.org/officeDocument/2006/relationships/tags" Target="../tags/tag40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8.jpeg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6.jpeg"/><Relationship Id="rId3" Type="http://schemas.openxmlformats.org/officeDocument/2006/relationships/tags" Target="../tags/tag51.xml"/><Relationship Id="rId2" Type="http://schemas.openxmlformats.org/officeDocument/2006/relationships/image" Target="../media/image23.jpeg"/><Relationship Id="rId1" Type="http://schemas.openxmlformats.org/officeDocument/2006/relationships/tags" Target="../tags/tag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9.png"/><Relationship Id="rId3" Type="http://schemas.openxmlformats.org/officeDocument/2006/relationships/tags" Target="../tags/tag53.xml"/><Relationship Id="rId2" Type="http://schemas.openxmlformats.org/officeDocument/2006/relationships/image" Target="../media/image23.jpeg"/><Relationship Id="rId1" Type="http://schemas.openxmlformats.org/officeDocument/2006/relationships/tags" Target="../tags/tag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.xml"/><Relationship Id="rId2" Type="http://schemas.openxmlformats.org/officeDocument/2006/relationships/image" Target="../media/image14.jpeg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13.xml"/><Relationship Id="rId2" Type="http://schemas.openxmlformats.org/officeDocument/2006/relationships/image" Target="../media/image14.jpeg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0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accent4">
                <a:lumMod val="60000"/>
                <a:lumOff val="40000"/>
              </a:schemeClr>
            </a:gs>
            <a:gs pos="77000">
              <a:srgbClr val="A4D1D4">
                <a:alpha val="100000"/>
              </a:srgbClr>
            </a:gs>
            <a:gs pos="90000">
              <a:schemeClr val="bg1"/>
            </a:gs>
            <a:gs pos="43000">
              <a:srgbClr val="4EAADD">
                <a:alpha val="8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0"/>
          </p:nvPr>
        </p:nvSpPr>
        <p:spPr>
          <a:xfrm>
            <a:off x="2067560" y="1790065"/>
            <a:ext cx="8144510" cy="1510665"/>
          </a:xfrm>
        </p:spPr>
        <p:txBody>
          <a:bodyPr/>
          <a:lstStyle/>
          <a:p>
            <a:r>
              <a:rPr lang="zh-CN" altLang="en-US" dirty="0">
                <a:solidFill>
                  <a:srgbClr val="7D5298"/>
                </a:solidFill>
                <a:uFillTx/>
              </a:rPr>
              <a:t>第</a:t>
            </a:r>
            <a:r>
              <a:rPr lang="en-US" altLang="zh-CN" dirty="0">
                <a:solidFill>
                  <a:srgbClr val="7D5298"/>
                </a:solidFill>
                <a:uFillTx/>
              </a:rPr>
              <a:t>10</a:t>
            </a:r>
            <a:r>
              <a:rPr lang="zh-CN" altLang="en-US" dirty="0">
                <a:solidFill>
                  <a:srgbClr val="7D5298"/>
                </a:solidFill>
                <a:uFillTx/>
              </a:rPr>
              <a:t>课</a:t>
            </a:r>
            <a:r>
              <a:rPr lang="en-US" altLang="zh-CN" dirty="0">
                <a:solidFill>
                  <a:srgbClr val="7D5298"/>
                </a:solidFill>
                <a:uFillTx/>
              </a:rPr>
              <a:t>  </a:t>
            </a:r>
            <a:r>
              <a:rPr lang="zh-CN" altLang="en-US" dirty="0">
                <a:solidFill>
                  <a:srgbClr val="7D5298"/>
                </a:solidFill>
                <a:uFillTx/>
              </a:rPr>
              <a:t>找出口算速算王</a:t>
            </a:r>
            <a:endParaRPr lang="zh-CN" altLang="en-US" dirty="0">
              <a:solidFill>
                <a:srgbClr val="7D5298"/>
              </a:solidFill>
              <a:uFillTx/>
            </a:endParaRPr>
          </a:p>
          <a:p>
            <a:pPr algn="r"/>
            <a:r>
              <a:rPr lang="en-US" altLang="zh-CN" spc="-267" dirty="0">
                <a:solidFill>
                  <a:srgbClr val="A37EBA">
                    <a:lumMod val="7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——</a:t>
            </a:r>
            <a:r>
              <a:rPr lang="zh-CN" altLang="en-US" spc="-267" dirty="0">
                <a:solidFill>
                  <a:srgbClr val="A37EBA">
                    <a:lumMod val="75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控制结构综合应用</a:t>
            </a:r>
            <a:endParaRPr lang="zh-CN" altLang="en-US" dirty="0">
              <a:solidFill>
                <a:srgbClr val="7D5298"/>
              </a:solidFill>
              <a:uFillTx/>
            </a:endParaRPr>
          </a:p>
        </p:txBody>
      </p:sp>
      <p:sp>
        <p:nvSpPr>
          <p:cNvPr id="2" name="任意多边形: 形状 3"/>
          <p:cNvSpPr/>
          <p:nvPr/>
        </p:nvSpPr>
        <p:spPr>
          <a:xfrm flipH="1">
            <a:off x="3625215" y="4945380"/>
            <a:ext cx="5102860" cy="467995"/>
          </a:xfrm>
          <a:custGeom>
            <a:avLst/>
            <a:gdLst>
              <a:gd name="connsiteX0" fmla="*/ 8562780 w 8562780"/>
              <a:gd name="connsiteY0" fmla="*/ 0 h 573372"/>
              <a:gd name="connsiteX1" fmla="*/ 5633878 w 8562780"/>
              <a:gd name="connsiteY1" fmla="*/ 0 h 573372"/>
              <a:gd name="connsiteX2" fmla="*/ 2928902 w 8562780"/>
              <a:gd name="connsiteY2" fmla="*/ 0 h 573372"/>
              <a:gd name="connsiteX3" fmla="*/ 0 w 8562780"/>
              <a:gd name="connsiteY3" fmla="*/ 0 h 573372"/>
              <a:gd name="connsiteX4" fmla="*/ 286686 w 8562780"/>
              <a:gd name="connsiteY4" fmla="*/ 286686 h 573372"/>
              <a:gd name="connsiteX5" fmla="*/ 0 w 8562780"/>
              <a:gd name="connsiteY5" fmla="*/ 573372 h 573372"/>
              <a:gd name="connsiteX6" fmla="*/ 2928902 w 8562780"/>
              <a:gd name="connsiteY6" fmla="*/ 573372 h 573372"/>
              <a:gd name="connsiteX7" fmla="*/ 5633878 w 8562780"/>
              <a:gd name="connsiteY7" fmla="*/ 573372 h 573372"/>
              <a:gd name="connsiteX8" fmla="*/ 8562780 w 8562780"/>
              <a:gd name="connsiteY8" fmla="*/ 573372 h 573372"/>
              <a:gd name="connsiteX9" fmla="*/ 8276094 w 8562780"/>
              <a:gd name="connsiteY9" fmla="*/ 286686 h 57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62780" h="573372">
                <a:moveTo>
                  <a:pt x="8562780" y="0"/>
                </a:moveTo>
                <a:lnTo>
                  <a:pt x="5633878" y="0"/>
                </a:lnTo>
                <a:lnTo>
                  <a:pt x="2928902" y="0"/>
                </a:lnTo>
                <a:lnTo>
                  <a:pt x="0" y="0"/>
                </a:lnTo>
                <a:lnTo>
                  <a:pt x="286686" y="286686"/>
                </a:lnTo>
                <a:lnTo>
                  <a:pt x="0" y="573372"/>
                </a:lnTo>
                <a:lnTo>
                  <a:pt x="2928902" y="573372"/>
                </a:lnTo>
                <a:lnTo>
                  <a:pt x="5633878" y="573372"/>
                </a:lnTo>
                <a:lnTo>
                  <a:pt x="8562780" y="573372"/>
                </a:lnTo>
                <a:lnTo>
                  <a:pt x="8276094" y="28668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r="13500000" sy="23000" kx="1200000" algn="b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界首市师范附属小学</a:t>
            </a:r>
            <a:r>
              <a:rPr lang="en-US" altLang="zh-CN" sz="24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薄小宁</a:t>
            </a:r>
            <a:endParaRPr lang="zh-CN" altLang="en-US" sz="24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1.</a:t>
            </a:r>
            <a:r>
              <a:rPr lang="zh-CN" altLang="en-US"/>
              <a:t>自主探究，初始化最大值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148080" y="1606550"/>
            <a:ext cx="4650105" cy="9467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/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请定义合适的变量来存放</a:t>
            </a:r>
            <a:r>
              <a:rPr lang="zh-CN" altLang="en-US" sz="2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最大值，</a:t>
            </a:r>
            <a:r>
              <a:rPr lang="zh-CN" altLang="en-US" sz="20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</a:rPr>
              <a:t>并对最大值进行</a:t>
            </a:r>
            <a:r>
              <a:rPr lang="zh-CN" altLang="en-US" sz="2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初始化。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83665" y="673735"/>
            <a:ext cx="2049923" cy="812800"/>
            <a:chOff x="2241" y="1248"/>
            <a:chExt cx="3393" cy="1282"/>
          </a:xfrm>
        </p:grpSpPr>
        <p:sp>
          <p:nvSpPr>
            <p:cNvPr id="4" name="文本框 3"/>
            <p:cNvSpPr txBox="1"/>
            <p:nvPr/>
          </p:nvSpPr>
          <p:spPr>
            <a:xfrm>
              <a:off x="2975" y="1564"/>
              <a:ext cx="2659" cy="9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想一想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" y="1248"/>
              <a:ext cx="1282" cy="1282"/>
            </a:xfrm>
            <a:prstGeom prst="rect">
              <a:avLst/>
            </a:prstGeom>
          </p:spPr>
        </p:pic>
      </p:grpSp>
      <p:pic>
        <p:nvPicPr>
          <p:cNvPr id="11" name="图片 10" descr="初始化最大值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160" y="2457450"/>
            <a:ext cx="4338320" cy="1012190"/>
          </a:xfrm>
          <a:prstGeom prst="rect">
            <a:avLst/>
          </a:prstGeom>
        </p:spPr>
      </p:pic>
      <p:sp>
        <p:nvSpPr>
          <p:cNvPr id="13" name="云形标注 12"/>
          <p:cNvSpPr/>
          <p:nvPr/>
        </p:nvSpPr>
        <p:spPr>
          <a:xfrm>
            <a:off x="8021955" y="807720"/>
            <a:ext cx="3246755" cy="1702435"/>
          </a:xfrm>
          <a:prstGeom prst="cloudCallout">
            <a:avLst>
              <a:gd name="adj1" fmla="val -44210"/>
              <a:gd name="adj2" fmla="val 7405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07950" tIns="107950" rIns="71755" bIns="107950" rtlCol="0" anchor="ctr"/>
          <a:lstStyle/>
          <a:p>
            <a:pPr algn="ctr"/>
            <a:r>
              <a:rPr 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初始值为多少才不会影响分数之间的比较呢？</a:t>
            </a:r>
            <a:endParaRPr lang="zh-CN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573145" y="3742690"/>
            <a:ext cx="5152390" cy="2494280"/>
            <a:chOff x="5627" y="5894"/>
            <a:chExt cx="8114" cy="3928"/>
          </a:xfrm>
        </p:grpSpPr>
        <p:sp>
          <p:nvSpPr>
            <p:cNvPr id="15" name="文本框 14"/>
            <p:cNvSpPr txBox="1"/>
            <p:nvPr>
              <p:custDataLst>
                <p:tags r:id="rId4"/>
              </p:custDataLst>
            </p:nvPr>
          </p:nvSpPr>
          <p:spPr>
            <a:xfrm>
              <a:off x="5627" y="5894"/>
              <a:ext cx="8114" cy="3928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C000"/>
              </a:solidFill>
            </a:ln>
          </p:spPr>
          <p:txBody>
            <a:bodyPr wrap="square" rtlCol="0">
              <a:noAutofit/>
            </a:bodyPr>
            <a:lstStyle/>
            <a:p>
              <a:pPr indent="457200" algn="l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因为</a:t>
              </a:r>
              <a:r>
                <a:rPr lang="en-US" altLang="zh-CN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30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位参赛选手比赛前的分数都是</a:t>
              </a:r>
              <a:r>
                <a:rPr lang="en-US" altLang="zh-CN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0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，如果要找出最大值，那么</a:t>
              </a:r>
              <a:r>
                <a:rPr lang="zh-CN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我可以</a:t>
              </a:r>
              <a:r>
                <a:rPr lang="zh-CN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给最大值初始化一个最小的数</a:t>
              </a:r>
              <a:r>
                <a:rPr lang="en-US" altLang="zh-CN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0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，这样就不会影响选手们分数间的比较啦！</a:t>
              </a:r>
              <a:endParaRPr 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pic>
          <p:nvPicPr>
            <p:cNvPr id="3" name="图片 2" descr="最大值的初始值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22" y="8504"/>
              <a:ext cx="4541" cy="1063"/>
            </a:xfrm>
            <a:prstGeom prst="rect">
              <a:avLst/>
            </a:prstGeom>
          </p:spPr>
        </p:pic>
      </p:grpSp>
      <p:grpSp>
        <p:nvGrpSpPr>
          <p:cNvPr id="64" name="组合 63"/>
          <p:cNvGrpSpPr/>
          <p:nvPr/>
        </p:nvGrpSpPr>
        <p:grpSpPr>
          <a:xfrm>
            <a:off x="5124450" y="4179570"/>
            <a:ext cx="2158365" cy="1544955"/>
            <a:chOff x="4771" y="6636"/>
            <a:chExt cx="3399" cy="2433"/>
          </a:xfrm>
        </p:grpSpPr>
        <p:sp>
          <p:nvSpPr>
            <p:cNvPr id="53" name="动作按钮: 自定义 52"/>
            <p:cNvSpPr/>
            <p:nvPr/>
          </p:nvSpPr>
          <p:spPr>
            <a:xfrm rot="11280000">
              <a:off x="4771" y="6636"/>
              <a:ext cx="3354" cy="2420"/>
            </a:xfrm>
            <a:prstGeom prst="actionButtonBlank">
              <a:avLst/>
            </a:prstGeom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18900000" scaled="1"/>
            </a:gradFill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gradFill>
                  <a:gsLst>
                    <a:gs pos="100000">
                      <a:srgbClr val="F9F8CA"/>
                    </a:gs>
                    <a:gs pos="6000">
                      <a:srgbClr val="4EAADD"/>
                    </a:gs>
                  </a:gsLst>
                  <a:lin ang="18900000" scaled="1"/>
                </a:gra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4914" y="6887"/>
              <a:ext cx="3256" cy="2183"/>
            </a:xfrm>
            <a:prstGeom prst="rect">
              <a:avLst/>
            </a:prstGeom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noAutofit/>
            </a:bodyPr>
            <a:lstStyle/>
            <a:p>
              <a:pPr indent="457200" fontAlgn="auto"/>
              <a:r>
                <a:rPr lang="zh-CN" altLang="en-US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单击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这里，快来看看我们的想法是否相同吧</a:t>
              </a:r>
              <a:r>
                <a:rPr lang="zh-CN" altLang="en-US" sz="2000">
                  <a:latin typeface="宋体" panose="02010600030101010101" pitchFamily="2" charset="-122"/>
                  <a:ea typeface="宋体" panose="02010600030101010101" pitchFamily="2" charset="-122"/>
                </a:rPr>
                <a:t>！</a:t>
              </a:r>
              <a:endParaRPr lang="zh-CN" altLang="en-US" sz="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xfrm>
            <a:off x="899795" y="161290"/>
            <a:ext cx="4671695" cy="68199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2.</a:t>
            </a:r>
            <a:r>
              <a:rPr lang="zh-CN" altLang="en-US"/>
              <a:t>合作探讨，编写程序</a:t>
            </a:r>
            <a:endParaRPr lang="zh-CN" altLang="en-US"/>
          </a:p>
        </p:txBody>
      </p:sp>
      <p:sp>
        <p:nvSpPr>
          <p:cNvPr id="3" name="内容占位符 4"/>
          <p:cNvSpPr>
            <a:spLocks noGrp="1"/>
          </p:cNvSpPr>
          <p:nvPr/>
        </p:nvSpPr>
        <p:spPr>
          <a:xfrm>
            <a:off x="1367790" y="862965"/>
            <a:ext cx="3990340" cy="445135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</a:bodyPr>
          <a:lstStyle>
            <a:lvl1pPr marL="0" indent="0" algn="l" defTabSz="1219200" rtl="0" eaLnBrk="1" latinLnBrk="0" hangingPunct="1">
              <a:lnSpc>
                <a:spcPct val="90000"/>
              </a:lnSpc>
              <a:spcBef>
                <a:spcPts val="1335"/>
              </a:spcBef>
              <a:buFont typeface="Arial" panose="020B0604020202020204" pitchFamily="34" charset="0"/>
              <a:buNone/>
              <a:defRPr sz="2800" b="1" u="none" strike="noStrike" kern="100" cap="none" spc="400" normalizeH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FillTx/>
                <a:latin typeface="+mn-lt"/>
                <a:ea typeface="宋体" panose="02010600030101010101" pitchFamily="2" charset="-122"/>
                <a:cs typeface="+mn-cs"/>
              </a:defRPr>
            </a:lvl1pPr>
            <a:lvl2pPr marL="9144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0"/>
              <a:t>（</a:t>
            </a:r>
            <a:r>
              <a:rPr lang="en-US" altLang="zh-CN" sz="2000" b="0"/>
              <a:t>1</a:t>
            </a:r>
            <a:r>
              <a:rPr lang="zh-CN" altLang="en-US" sz="2000" b="0"/>
              <a:t>）输入选手得分</a:t>
            </a:r>
            <a:endParaRPr lang="zh-CN" altLang="en-US" sz="2000" b="0"/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961390" y="1314450"/>
            <a:ext cx="4526280" cy="2731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请使用</a:t>
            </a:r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下面的语句提示，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依次输入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</a:rPr>
              <a:t>30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位选手的得分，且每输入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</a:rPr>
              <a:t>1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位选手的分数时都要和</a:t>
            </a:r>
            <a:r>
              <a:rPr lang="zh-CN" altLang="en-US" sz="2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当前的最大值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进行比较，如果输入的分数比当前最大值大，那么就要把</a:t>
            </a:r>
            <a:r>
              <a:rPr lang="zh-CN" altLang="en-US" sz="2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当前最大值设置为本次输入的选手分数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，请根据查找最大值的流程图，完善右侧程序。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2" name="图片 74" descr="第10课  语句补充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0" y="1826895"/>
            <a:ext cx="5182870" cy="32035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" name="组合 25"/>
          <p:cNvGrpSpPr/>
          <p:nvPr/>
        </p:nvGrpSpPr>
        <p:grpSpPr>
          <a:xfrm>
            <a:off x="9634220" y="161290"/>
            <a:ext cx="2359660" cy="1852295"/>
            <a:chOff x="4771" y="6636"/>
            <a:chExt cx="3399" cy="2433"/>
          </a:xfrm>
        </p:grpSpPr>
        <p:sp>
          <p:nvSpPr>
            <p:cNvPr id="27" name="动作按钮: 自定义 26"/>
            <p:cNvSpPr/>
            <p:nvPr/>
          </p:nvSpPr>
          <p:spPr>
            <a:xfrm rot="11280000">
              <a:off x="4771" y="6636"/>
              <a:ext cx="3354" cy="2420"/>
            </a:xfrm>
            <a:prstGeom prst="actionButtonBlank">
              <a:avLst/>
            </a:prstGeom>
            <a:gradFill>
              <a:gsLst>
                <a:gs pos="100000">
                  <a:srgbClr val="F9F8CA"/>
                </a:gs>
                <a:gs pos="6000">
                  <a:srgbClr val="4EAADD">
                    <a:alpha val="92000"/>
                  </a:srgbClr>
                </a:gs>
              </a:gsLst>
              <a:lin ang="18900000" scaled="1"/>
            </a:gradFill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gradFill>
                  <a:gsLst>
                    <a:gs pos="100000">
                      <a:srgbClr val="F9F8CA"/>
                    </a:gs>
                    <a:gs pos="6000">
                      <a:srgbClr val="4EAADD"/>
                    </a:gs>
                  </a:gsLst>
                  <a:lin ang="18900000" scaled="1"/>
                </a:gra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914" y="6887"/>
              <a:ext cx="3256" cy="2183"/>
            </a:xfrm>
            <a:prstGeom prst="rect">
              <a:avLst/>
            </a:prstGeom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noAutofit/>
            </a:bodyPr>
            <a:lstStyle/>
            <a:p>
              <a:pPr indent="457200" fontAlgn="auto"/>
              <a:r>
                <a:rPr lang="zh-CN" altLang="en-US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单击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这里，快来检验一下，你完善的程序是否正确吧！</a:t>
              </a:r>
              <a:endParaRPr lang="zh-CN" altLang="en-US" sz="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473825" y="788670"/>
            <a:ext cx="906780" cy="1471930"/>
            <a:chOff x="10531" y="1242"/>
            <a:chExt cx="1428" cy="2318"/>
          </a:xfrm>
        </p:grpSpPr>
        <p:sp>
          <p:nvSpPr>
            <p:cNvPr id="30" name="矩形 29"/>
            <p:cNvSpPr/>
            <p:nvPr/>
          </p:nvSpPr>
          <p:spPr>
            <a:xfrm>
              <a:off x="10531" y="1242"/>
              <a:ext cx="1429" cy="1278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</a:ln>
          </p:spPr>
          <p:txBody>
            <a:bodyPr wrap="none" rtlCol="0" anchor="t">
              <a:noAutofit/>
            </a:bodyPr>
            <a:lstStyle/>
            <a:p>
              <a:pPr algn="ctr"/>
              <a:r>
                <a:rPr lang="en-US" altLang="zh-CN" sz="4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30</a:t>
              </a:r>
              <a:endPara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31" name="直接箭头连接符 30"/>
            <p:cNvCxnSpPr/>
            <p:nvPr/>
          </p:nvCxnSpPr>
          <p:spPr>
            <a:xfrm>
              <a:off x="11327" y="2568"/>
              <a:ext cx="211" cy="99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7709535" y="3429000"/>
            <a:ext cx="1423035" cy="2308860"/>
            <a:chOff x="12477" y="5400"/>
            <a:chExt cx="2241" cy="3636"/>
          </a:xfrm>
        </p:grpSpPr>
        <p:cxnSp>
          <p:nvCxnSpPr>
            <p:cNvPr id="32" name="直接箭头连接符 31"/>
            <p:cNvCxnSpPr/>
            <p:nvPr/>
          </p:nvCxnSpPr>
          <p:spPr>
            <a:xfrm flipH="1" flipV="1">
              <a:off x="12477" y="5400"/>
              <a:ext cx="1319" cy="242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3" name="矩形 32"/>
            <p:cNvSpPr/>
            <p:nvPr/>
          </p:nvSpPr>
          <p:spPr>
            <a:xfrm>
              <a:off x="13458" y="7864"/>
              <a:ext cx="1261" cy="1172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</a:ln>
          </p:spPr>
          <p:txBody>
            <a:bodyPr wrap="none" rtlCol="0" anchor="ctr" anchorCtr="0">
              <a:noAutofit/>
            </a:bodyPr>
            <a:lstStyle/>
            <a:p>
              <a:pPr algn="l"/>
              <a:r>
                <a:rPr lang="zh-CN" altLang="en-US" sz="4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&gt;</a:t>
              </a:r>
              <a:endPara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504950" y="4255135"/>
            <a:ext cx="3515360" cy="1282700"/>
            <a:chOff x="2979" y="6701"/>
            <a:chExt cx="5936" cy="2337"/>
          </a:xfrm>
        </p:grpSpPr>
        <p:pic>
          <p:nvPicPr>
            <p:cNvPr id="25" name="图片 24" descr="询问和回答"/>
            <p:cNvPicPr>
              <a:picLocks noChangeAspect="1"/>
            </p:cNvPicPr>
            <p:nvPr/>
          </p:nvPicPr>
          <p:blipFill>
            <a:blip r:embed="rId3"/>
            <a:srcRect b="47051"/>
            <a:stretch>
              <a:fillRect/>
            </a:stretch>
          </p:blipFill>
          <p:spPr>
            <a:xfrm>
              <a:off x="2979" y="6701"/>
              <a:ext cx="5936" cy="1221"/>
            </a:xfrm>
            <a:prstGeom prst="rect">
              <a:avLst/>
            </a:prstGeom>
          </p:spPr>
        </p:pic>
        <p:pic>
          <p:nvPicPr>
            <p:cNvPr id="36" name="图片 35" descr="回答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4" y="7922"/>
              <a:ext cx="1668" cy="111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2.</a:t>
            </a:r>
            <a:r>
              <a:rPr lang="zh-CN" altLang="en-US"/>
              <a:t>合作探讨，编写程序</a:t>
            </a:r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1134745" y="1327785"/>
            <a:ext cx="5288915" cy="1325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根据题意，比较出来的</a:t>
            </a:r>
            <a:r>
              <a:rPr lang="zh-CN" sz="2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最高得分</a:t>
            </a:r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存放在哪个变量里了？请使用合适的语句</a:t>
            </a:r>
            <a:r>
              <a:rPr lang="zh-CN" sz="2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输出最高分</a:t>
            </a:r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，授予最高分的同学为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班级速算王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。</a:t>
            </a:r>
            <a:endParaRPr lang="zh-CN" sz="200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4" name="图片 3" descr="输出最高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60" y="4356735"/>
            <a:ext cx="4352925" cy="895350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203450" y="2989580"/>
            <a:ext cx="7416165" cy="1651000"/>
            <a:chOff x="2546" y="4708"/>
            <a:chExt cx="11679" cy="2600"/>
          </a:xfrm>
        </p:grpSpPr>
        <p:grpSp>
          <p:nvGrpSpPr>
            <p:cNvPr id="35" name="组合 34"/>
            <p:cNvGrpSpPr/>
            <p:nvPr/>
          </p:nvGrpSpPr>
          <p:grpSpPr>
            <a:xfrm>
              <a:off x="2546" y="4708"/>
              <a:ext cx="7214" cy="2600"/>
              <a:chOff x="5964" y="960"/>
              <a:chExt cx="7214" cy="2600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5964" y="960"/>
                <a:ext cx="7214" cy="1686"/>
              </a:xfrm>
              <a:prstGeom prst="rect">
                <a:avLst/>
              </a:prstGeom>
              <a:noFill/>
              <a:ln w="25400">
                <a:solidFill>
                  <a:schemeClr val="accent4"/>
                </a:solidFill>
                <a:round/>
              </a:ln>
            </p:spPr>
            <p:txBody>
              <a:bodyPr wrap="none" rtlCol="0" anchor="t">
                <a:noAutofit/>
              </a:bodyPr>
              <a:lstStyle/>
              <a:p>
                <a:pPr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00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</a:rPr>
                  <a:t>此处可输入文字提示。例如，本次比赛</a:t>
                </a:r>
                <a:endParaRPr lang="zh-CN" altLang="en-US" sz="20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endParaRPr>
              </a:p>
              <a:p>
                <a:pPr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00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</a:rPr>
                  <a:t>被评选为</a:t>
                </a:r>
                <a:r>
                  <a:rPr lang="en-US" altLang="zh-CN" sz="200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</a:rPr>
                  <a:t>“</a:t>
                </a:r>
                <a:r>
                  <a:rPr lang="zh-CN" altLang="en-US" sz="200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</a:rPr>
                  <a:t>速算王</a:t>
                </a:r>
                <a:r>
                  <a:rPr lang="en-US" altLang="zh-CN" sz="200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</a:rPr>
                  <a:t>”</a:t>
                </a:r>
                <a:r>
                  <a:rPr lang="zh-CN" altLang="en-US" sz="200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</a:rPr>
                  <a:t>的同学是得分为：</a:t>
                </a:r>
                <a:endParaRPr lang="zh-CN" altLang="en-US" sz="20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endParaRPr>
              </a:p>
            </p:txBody>
          </p:sp>
          <p:cxnSp>
            <p:nvCxnSpPr>
              <p:cNvPr id="31" name="直接箭头连接符 30"/>
              <p:cNvCxnSpPr/>
              <p:nvPr/>
            </p:nvCxnSpPr>
            <p:spPr>
              <a:xfrm>
                <a:off x="11369" y="2660"/>
                <a:ext cx="169" cy="90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/>
          </p:nvGrpSpPr>
          <p:grpSpPr>
            <a:xfrm>
              <a:off x="10729" y="4708"/>
              <a:ext cx="3496" cy="2417"/>
              <a:chOff x="10277" y="1889"/>
              <a:chExt cx="3496" cy="2417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10277" y="1889"/>
                <a:ext cx="3496" cy="1686"/>
              </a:xfrm>
              <a:prstGeom prst="rect">
                <a:avLst/>
              </a:prstGeom>
              <a:noFill/>
              <a:ln w="25400">
                <a:solidFill>
                  <a:schemeClr val="accent4"/>
                </a:solidFill>
              </a:ln>
            </p:spPr>
            <p:txBody>
              <a:bodyPr wrap="none" rtlCol="0" anchor="t">
                <a:noAutofit/>
              </a:bodyPr>
              <a:lstStyle/>
              <a:p>
                <a:pPr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00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存放比较出来的</a:t>
                </a:r>
                <a:endParaRPr lang="zh-CN" altLang="en-US" sz="20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 algn="ctr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200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最高分数的变量</a:t>
                </a:r>
                <a:endParaRPr lang="zh-CN" altLang="en-US" sz="20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cxnSp>
            <p:nvCxnSpPr>
              <p:cNvPr id="12" name="直接箭头连接符 11"/>
              <p:cNvCxnSpPr/>
              <p:nvPr/>
            </p:nvCxnSpPr>
            <p:spPr>
              <a:xfrm flipH="1">
                <a:off x="10516" y="3589"/>
                <a:ext cx="654" cy="717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组合 25"/>
          <p:cNvGrpSpPr/>
          <p:nvPr/>
        </p:nvGrpSpPr>
        <p:grpSpPr>
          <a:xfrm>
            <a:off x="8669020" y="989330"/>
            <a:ext cx="2359660" cy="1852295"/>
            <a:chOff x="4771" y="6636"/>
            <a:chExt cx="3399" cy="2433"/>
          </a:xfrm>
        </p:grpSpPr>
        <p:sp>
          <p:nvSpPr>
            <p:cNvPr id="27" name="动作按钮: 自定义 26"/>
            <p:cNvSpPr/>
            <p:nvPr/>
          </p:nvSpPr>
          <p:spPr>
            <a:xfrm rot="11280000">
              <a:off x="4771" y="6636"/>
              <a:ext cx="3354" cy="2420"/>
            </a:xfrm>
            <a:prstGeom prst="actionButtonBlank">
              <a:avLst/>
            </a:prstGeom>
            <a:gradFill>
              <a:gsLst>
                <a:gs pos="100000">
                  <a:srgbClr val="F9F8CA"/>
                </a:gs>
                <a:gs pos="6000">
                  <a:srgbClr val="4EAADD">
                    <a:alpha val="92000"/>
                  </a:srgbClr>
                </a:gs>
              </a:gsLst>
              <a:lin ang="18900000" scaled="1"/>
            </a:gradFill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gradFill>
                  <a:gsLst>
                    <a:gs pos="100000">
                      <a:srgbClr val="F9F8CA"/>
                    </a:gs>
                    <a:gs pos="6000">
                      <a:srgbClr val="4EAADD"/>
                    </a:gs>
                  </a:gsLst>
                  <a:lin ang="18900000" scaled="1"/>
                </a:gra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914" y="6887"/>
              <a:ext cx="3256" cy="2183"/>
            </a:xfrm>
            <a:prstGeom prst="rect">
              <a:avLst/>
            </a:prstGeom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noAutofit/>
            </a:bodyPr>
            <a:lstStyle/>
            <a:p>
              <a:pPr indent="457200" fontAlgn="auto"/>
              <a:r>
                <a:rPr lang="zh-CN" altLang="en-US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单击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这里，快来检验一下，你使用的输出语句是否合理吧！</a:t>
              </a:r>
              <a:endParaRPr lang="zh-CN" altLang="en-US" sz="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5" name="内容占位符 4"/>
          <p:cNvSpPr>
            <a:spLocks noGrp="1"/>
          </p:cNvSpPr>
          <p:nvPr/>
        </p:nvSpPr>
        <p:spPr>
          <a:xfrm>
            <a:off x="1367790" y="862965"/>
            <a:ext cx="3990340" cy="445135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</a:bodyPr>
          <a:lstStyle>
            <a:lvl1pPr marL="0" indent="0" algn="l" defTabSz="1219200" rtl="0" eaLnBrk="1" latinLnBrk="0" hangingPunct="1">
              <a:lnSpc>
                <a:spcPct val="90000"/>
              </a:lnSpc>
              <a:spcBef>
                <a:spcPts val="1335"/>
              </a:spcBef>
              <a:buFont typeface="Arial" panose="020B0604020202020204" pitchFamily="34" charset="0"/>
              <a:buNone/>
              <a:defRPr sz="2800" b="1" u="none" strike="noStrike" kern="100" cap="none" spc="400" normalizeH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FillTx/>
                <a:latin typeface="+mn-lt"/>
                <a:ea typeface="宋体" panose="02010600030101010101" pitchFamily="2" charset="-122"/>
                <a:cs typeface="+mn-cs"/>
              </a:defRPr>
            </a:lvl1pPr>
            <a:lvl2pPr marL="9144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lnSpc>
                <a:spcPct val="90000"/>
              </a:lnSpc>
              <a:spcBef>
                <a:spcPts val="66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0"/>
              <a:t>（</a:t>
            </a:r>
            <a:r>
              <a:rPr lang="en-US" altLang="zh-CN" sz="2000" b="0"/>
              <a:t>2</a:t>
            </a:r>
            <a:r>
              <a:rPr lang="zh-CN" altLang="en-US" sz="2000" b="0"/>
              <a:t>）输出计算结果</a:t>
            </a:r>
            <a:endParaRPr lang="zh-CN" altLang="en-US" sz="20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3.</a:t>
            </a:r>
            <a:r>
              <a:rPr lang="zh-CN" altLang="en-US"/>
              <a:t>验证算法，展示分享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99795" y="1579245"/>
            <a:ext cx="6962140" cy="11074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小组合作，调试验证程序，并把程序的执行过程记录在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项目活动记录表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的对应之处。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27150" y="861060"/>
            <a:ext cx="1942465" cy="700405"/>
            <a:chOff x="6483" y="6201"/>
            <a:chExt cx="3360" cy="933"/>
          </a:xfrm>
        </p:grpSpPr>
        <p:sp>
          <p:nvSpPr>
            <p:cNvPr id="4" name="文本框 3"/>
            <p:cNvSpPr txBox="1"/>
            <p:nvPr/>
          </p:nvSpPr>
          <p:spPr>
            <a:xfrm>
              <a:off x="7732" y="6504"/>
              <a:ext cx="2111" cy="58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验一验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" name="图片 12" descr="在线教育，创意写作和讲故事，文案概念，文本文档编辑，远程学习"/>
            <p:cNvPicPr>
              <a:picLocks noChangeAspect="1"/>
            </p:cNvPicPr>
            <p:nvPr/>
          </p:nvPicPr>
          <p:blipFill>
            <a:blip r:embed="rId2"/>
            <a:srcRect l="18013" t="9130" r="24487" b="11361"/>
            <a:stretch>
              <a:fillRect/>
            </a:stretch>
          </p:blipFill>
          <p:spPr>
            <a:xfrm>
              <a:off x="6483" y="6201"/>
              <a:ext cx="1103" cy="933"/>
            </a:xfrm>
            <a:prstGeom prst="rect">
              <a:avLst/>
            </a:prstGeom>
          </p:spPr>
        </p:pic>
      </p:grp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2905760" y="2964180"/>
            <a:ext cx="5973445" cy="2207260"/>
          </a:xfrm>
          <a:prstGeom prst="rect">
            <a:avLst/>
          </a:prstGeom>
          <a:solidFill>
            <a:schemeClr val="bg2"/>
          </a:solidFill>
          <a:ln w="25400">
            <a:solidFill>
              <a:srgbClr val="FFC000"/>
            </a:solidFill>
            <a:prstDash val="sysDot"/>
          </a:ln>
        </p:spPr>
        <p:txBody>
          <a:bodyPr wrap="square" rtlCol="0">
            <a:noAutofit/>
          </a:bodyPr>
          <a:lstStyle/>
          <a:p>
            <a:pPr indent="45720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如果你</a:t>
            </a:r>
            <a:r>
              <a:rPr lang="zh-CN" sz="2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成功了</a:t>
            </a:r>
            <a:r>
              <a:rPr 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，请及时保存程序。</a:t>
            </a:r>
            <a:endParaRPr lang="zh-CN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如果你</a:t>
            </a:r>
            <a:r>
              <a:rPr lang="zh-CN" sz="2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遇到了困</a:t>
            </a:r>
            <a:r>
              <a:rPr 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难，请再次输入相关数据，对程序进行检测并验证。</a:t>
            </a:r>
            <a:endParaRPr lang="zh-CN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457200" algn="l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如果还是存在问题，别着急，赶快邀请其他小组的同学，帮助你一起审查你编写的程序吧！</a:t>
            </a:r>
            <a:endParaRPr lang="zh-CN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" name="云形标注 9"/>
          <p:cNvSpPr/>
          <p:nvPr/>
        </p:nvSpPr>
        <p:spPr>
          <a:xfrm>
            <a:off x="8049260" y="749300"/>
            <a:ext cx="3340100" cy="1702435"/>
          </a:xfrm>
          <a:prstGeom prst="cloudCallout">
            <a:avLst>
              <a:gd name="adj1" fmla="val -29366"/>
              <a:gd name="adj2" fmla="val 80361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07950" tIns="107950" rIns="71755" bIns="107950" rtlCol="0" anchor="ctr"/>
          <a:lstStyle/>
          <a:p>
            <a:pPr algn="ctr"/>
            <a:r>
              <a:rPr 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你编写的程序能否准确的找出最大值？</a:t>
            </a:r>
            <a:r>
              <a:rPr lang="zh-CN" sz="2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单击</a:t>
            </a:r>
            <a:r>
              <a:rPr 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这里有温馨提示哟！</a:t>
            </a:r>
            <a:endParaRPr lang="zh-CN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3.</a:t>
            </a:r>
            <a:r>
              <a:rPr lang="zh-CN" altLang="en-US"/>
              <a:t>验证算法，展示分享</a:t>
            </a:r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99795" y="1579245"/>
            <a:ext cx="1030922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展示编写完整的程序，并请学生分享编程的思路和关键之处，为验证有误的小组提供参考依据。</a:t>
            </a:r>
            <a:endParaRPr lang="zh-CN" sz="200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8" name="图片 7" descr="第10课  全部程序代码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930" y="2072640"/>
            <a:ext cx="6945630" cy="400558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272540" y="953135"/>
            <a:ext cx="1997075" cy="532130"/>
            <a:chOff x="2004" y="1564"/>
            <a:chExt cx="3145" cy="838"/>
          </a:xfrm>
        </p:grpSpPr>
        <p:sp>
          <p:nvSpPr>
            <p:cNvPr id="7" name="文本框 6"/>
            <p:cNvSpPr txBox="1"/>
            <p:nvPr/>
          </p:nvSpPr>
          <p:spPr>
            <a:xfrm>
              <a:off x="3227" y="1714"/>
              <a:ext cx="1922" cy="68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看一看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" name="图片 9" descr="品牌识别企业眼科护理标志设计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4" y="1564"/>
              <a:ext cx="1158" cy="8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9048115" y="247650"/>
            <a:ext cx="2995930" cy="6141720"/>
            <a:chOff x="14249" y="390"/>
            <a:chExt cx="4718" cy="9672"/>
          </a:xfrm>
        </p:grpSpPr>
        <p:grpSp>
          <p:nvGrpSpPr>
            <p:cNvPr id="7" name="组合 6"/>
            <p:cNvGrpSpPr/>
            <p:nvPr/>
          </p:nvGrpSpPr>
          <p:grpSpPr>
            <a:xfrm rot="20520000">
              <a:off x="17857" y="390"/>
              <a:ext cx="1110" cy="3988"/>
              <a:chOff x="872" y="1473"/>
              <a:chExt cx="1523" cy="3988"/>
            </a:xfrm>
          </p:grpSpPr>
          <p:sp>
            <p:nvSpPr>
              <p:cNvPr id="40" name="Freeform 179"/>
              <p:cNvSpPr/>
              <p:nvPr userDrawn="1"/>
            </p:nvSpPr>
            <p:spPr bwMode="auto">
              <a:xfrm>
                <a:off x="1709" y="1473"/>
                <a:ext cx="686" cy="1089"/>
              </a:xfrm>
              <a:custGeom>
                <a:avLst/>
                <a:gdLst>
                  <a:gd name="T0" fmla="*/ 78 w 158"/>
                  <a:gd name="T1" fmla="*/ 251 h 251"/>
                  <a:gd name="T2" fmla="*/ 0 w 158"/>
                  <a:gd name="T3" fmla="*/ 20 h 251"/>
                  <a:gd name="T4" fmla="*/ 158 w 158"/>
                  <a:gd name="T5" fmla="*/ 0 h 251"/>
                  <a:gd name="T6" fmla="*/ 78 w 158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8" h="251">
                    <a:moveTo>
                      <a:pt x="78" y="251"/>
                    </a:moveTo>
                    <a:lnTo>
                      <a:pt x="0" y="20"/>
                    </a:lnTo>
                    <a:lnTo>
                      <a:pt x="158" y="0"/>
                    </a:lnTo>
                    <a:lnTo>
                      <a:pt x="78" y="25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185"/>
              <p:cNvSpPr/>
              <p:nvPr userDrawn="1"/>
            </p:nvSpPr>
            <p:spPr bwMode="auto">
              <a:xfrm>
                <a:off x="872" y="5257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9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9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89"/>
              <p:cNvSpPr/>
              <p:nvPr userDrawn="1"/>
            </p:nvSpPr>
            <p:spPr bwMode="auto">
              <a:xfrm>
                <a:off x="1579" y="4133"/>
                <a:ext cx="256" cy="278"/>
              </a:xfrm>
              <a:custGeom>
                <a:avLst/>
                <a:gdLst>
                  <a:gd name="T0" fmla="*/ 0 w 59"/>
                  <a:gd name="T1" fmla="*/ 64 h 64"/>
                  <a:gd name="T2" fmla="*/ 17 w 59"/>
                  <a:gd name="T3" fmla="*/ 0 h 64"/>
                  <a:gd name="T4" fmla="*/ 59 w 59"/>
                  <a:gd name="T5" fmla="*/ 19 h 64"/>
                  <a:gd name="T6" fmla="*/ 0 w 59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64">
                    <a:moveTo>
                      <a:pt x="0" y="64"/>
                    </a:moveTo>
                    <a:lnTo>
                      <a:pt x="17" y="0"/>
                    </a:lnTo>
                    <a:lnTo>
                      <a:pt x="59" y="19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 rot="7980000">
              <a:off x="16513" y="8553"/>
              <a:ext cx="2346" cy="673"/>
              <a:chOff x="7126" y="7048"/>
              <a:chExt cx="1546" cy="673"/>
            </a:xfrm>
          </p:grpSpPr>
          <p:sp>
            <p:nvSpPr>
              <p:cNvPr id="115" name="Freeform 184"/>
              <p:cNvSpPr/>
              <p:nvPr userDrawn="1"/>
            </p:nvSpPr>
            <p:spPr bwMode="auto">
              <a:xfrm>
                <a:off x="8147" y="7048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9F8CA"/>
                  </a:gs>
                  <a:gs pos="6000">
                    <a:srgbClr val="4EAA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86"/>
              <p:cNvSpPr/>
              <p:nvPr userDrawn="1"/>
            </p:nvSpPr>
            <p:spPr bwMode="auto">
              <a:xfrm>
                <a:off x="7126" y="7068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13500000">
              <a:off x="14150" y="8849"/>
              <a:ext cx="1119" cy="920"/>
              <a:chOff x="14150" y="3569"/>
              <a:chExt cx="1119" cy="920"/>
            </a:xfrm>
          </p:grpSpPr>
          <p:sp>
            <p:nvSpPr>
              <p:cNvPr id="9947" name="Freeform 184"/>
              <p:cNvSpPr/>
              <p:nvPr userDrawn="1"/>
            </p:nvSpPr>
            <p:spPr bwMode="auto">
              <a:xfrm>
                <a:off x="14745" y="3569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49" name="Freeform 186"/>
              <p:cNvSpPr/>
              <p:nvPr userDrawn="1"/>
            </p:nvSpPr>
            <p:spPr bwMode="auto">
              <a:xfrm>
                <a:off x="14150" y="4285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4" name="对象5"/>
          <p:cNvSpPr/>
          <p:nvPr>
            <p:custDataLst>
              <p:tags r:id="rId1"/>
            </p:custDataLst>
          </p:nvPr>
        </p:nvSpPr>
        <p:spPr>
          <a:xfrm>
            <a:off x="4545546" y="1218692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6" name="对象7"/>
          <p:cNvSpPr/>
          <p:nvPr>
            <p:custDataLst>
              <p:tags r:id="rId2"/>
            </p:custDataLst>
          </p:nvPr>
        </p:nvSpPr>
        <p:spPr>
          <a:xfrm>
            <a:off x="4545546" y="4525739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rgbClr val="EF843E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848360" y="1219200"/>
            <a:ext cx="10485120" cy="4107815"/>
            <a:chOff x="1336" y="1920"/>
            <a:chExt cx="16512" cy="6469"/>
          </a:xfrm>
        </p:grpSpPr>
        <p:sp>
          <p:nvSpPr>
            <p:cNvPr id="20" name="对象6"/>
            <p:cNvSpPr/>
            <p:nvPr>
              <p:custDataLst>
                <p:tags r:id="rId4"/>
              </p:custDataLst>
            </p:nvPr>
          </p:nvSpPr>
          <p:spPr>
            <a:xfrm>
              <a:off x="1336" y="1920"/>
              <a:ext cx="7367" cy="6469"/>
            </a:xfrm>
            <a:custGeom>
              <a:avLst/>
              <a:gdLst/>
              <a:ahLst/>
              <a:cxnLst/>
              <a:rect l="l" t="t" r="r" b="b"/>
              <a:pathLst>
                <a:path w="4059936" h="4059936">
                  <a:moveTo>
                    <a:pt x="137160" y="2359152"/>
                  </a:moveTo>
                  <a:cubicBezTo>
                    <a:pt x="-45720" y="2176272"/>
                    <a:pt x="-45720" y="1883664"/>
                    <a:pt x="137160" y="1700784"/>
                  </a:cubicBezTo>
                  <a:lnTo>
                    <a:pt x="1700784" y="137160"/>
                  </a:lnTo>
                  <a:cubicBezTo>
                    <a:pt x="1883664" y="-45720"/>
                    <a:pt x="2176272" y="-45720"/>
                    <a:pt x="2359152" y="137160"/>
                  </a:cubicBezTo>
                  <a:lnTo>
                    <a:pt x="3931920" y="1700784"/>
                  </a:lnTo>
                  <a:cubicBezTo>
                    <a:pt x="4105656" y="1883664"/>
                    <a:pt x="4105656" y="2176272"/>
                    <a:pt x="3931920" y="2359152"/>
                  </a:cubicBezTo>
                  <a:lnTo>
                    <a:pt x="2359152" y="3931920"/>
                  </a:lnTo>
                  <a:cubicBezTo>
                    <a:pt x="2176272" y="4105656"/>
                    <a:pt x="1883664" y="4105656"/>
                    <a:pt x="1700784" y="3931920"/>
                  </a:cubicBezTo>
                  <a:lnTo>
                    <a:pt x="137160" y="2359152"/>
                  </a:lnTo>
                </a:path>
              </a:pathLst>
            </a:custGeom>
            <a:solidFill>
              <a:schemeClr val="accent1">
                <a:lumMod val="30000"/>
                <a:lumOff val="70000"/>
                <a:alpha val="30000"/>
              </a:schemeClr>
            </a:solidFill>
          </p:spPr>
          <p:txBody>
            <a:bodyPr lIns="0" tIns="0" rIns="0" bIns="0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1" name="对象2"/>
            <p:cNvSpPr/>
            <p:nvPr>
              <p:custDataLst>
                <p:tags r:id="rId5"/>
              </p:custDataLst>
            </p:nvPr>
          </p:nvSpPr>
          <p:spPr>
            <a:xfrm>
              <a:off x="7843" y="2590"/>
              <a:ext cx="10005" cy="1606"/>
            </a:xfrm>
            <a:custGeom>
              <a:avLst/>
              <a:gdLst>
                <a:gd name="connsiteX0" fmla="*/ 1722 w 11918"/>
                <a:gd name="connsiteY0" fmla="*/ 1783 h 1783"/>
                <a:gd name="connsiteX1" fmla="*/ 1665 w 11918"/>
                <a:gd name="connsiteY1" fmla="*/ 1754 h 1783"/>
                <a:gd name="connsiteX2" fmla="*/ 1636 w 11918"/>
                <a:gd name="connsiteY2" fmla="*/ 1740 h 1783"/>
                <a:gd name="connsiteX3" fmla="*/ 9 w 11918"/>
                <a:gd name="connsiteY3" fmla="*/ 127 h 1783"/>
                <a:gd name="connsiteX4" fmla="*/ 253 w 11918"/>
                <a:gd name="connsiteY4" fmla="*/ 8 h 1783"/>
                <a:gd name="connsiteX5" fmla="*/ 11810 w 11918"/>
                <a:gd name="connsiteY5" fmla="*/ 0 h 1783"/>
                <a:gd name="connsiteX6" fmla="*/ 11918 w 11918"/>
                <a:gd name="connsiteY6" fmla="*/ 69 h 1783"/>
                <a:gd name="connsiteX7" fmla="*/ 11918 w 11918"/>
                <a:gd name="connsiteY7" fmla="*/ 1697 h 1783"/>
                <a:gd name="connsiteX8" fmla="*/ 11831 w 11918"/>
                <a:gd name="connsiteY8" fmla="*/ 1783 h 1783"/>
                <a:gd name="connsiteX9" fmla="*/ 1722 w 11918"/>
                <a:gd name="connsiteY9" fmla="*/ 1783 h 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18" h="1783">
                  <a:moveTo>
                    <a:pt x="1722" y="1783"/>
                  </a:moveTo>
                  <a:cubicBezTo>
                    <a:pt x="1694" y="1783"/>
                    <a:pt x="1679" y="1769"/>
                    <a:pt x="1665" y="1754"/>
                  </a:cubicBezTo>
                  <a:cubicBezTo>
                    <a:pt x="1650" y="1754"/>
                    <a:pt x="1650" y="1740"/>
                    <a:pt x="1636" y="1740"/>
                  </a:cubicBezTo>
                  <a:lnTo>
                    <a:pt x="9" y="127"/>
                  </a:lnTo>
                  <a:cubicBezTo>
                    <a:pt x="-49" y="69"/>
                    <a:pt x="181" y="8"/>
                    <a:pt x="253" y="8"/>
                  </a:cubicBezTo>
                  <a:lnTo>
                    <a:pt x="11810" y="0"/>
                  </a:lnTo>
                  <a:cubicBezTo>
                    <a:pt x="11897" y="28"/>
                    <a:pt x="11918" y="12"/>
                    <a:pt x="11918" y="69"/>
                  </a:cubicBezTo>
                  <a:lnTo>
                    <a:pt x="11918" y="1697"/>
                  </a:lnTo>
                  <a:cubicBezTo>
                    <a:pt x="11918" y="1754"/>
                    <a:pt x="11874" y="1783"/>
                    <a:pt x="11831" y="1783"/>
                  </a:cubicBezTo>
                  <a:lnTo>
                    <a:pt x="1722" y="1783"/>
                  </a:lnTo>
                </a:path>
              </a:pathLst>
            </a:custGeom>
            <a:noFill/>
            <a:ln w="22225">
              <a:gradFill>
                <a:gsLst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  <a:gs pos="2000">
                    <a:schemeClr val="accent1">
                      <a:alpha val="10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224000" tIns="0" rIns="0" bIns="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找最（大</a:t>
              </a:r>
              <a:r>
                <a:rPr lang="en-US" alt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/</a:t>
              </a: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小）值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endParaRPr>
            </a:p>
          </p:txBody>
        </p:sp>
        <p:sp>
          <p:nvSpPr>
            <p:cNvPr id="27" name="对象12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1763" y="2254"/>
              <a:ext cx="6536" cy="5801"/>
            </a:xfrm>
            <a:custGeom>
              <a:avLst/>
              <a:gdLst/>
              <a:ahLst/>
              <a:cxnLst/>
              <a:rect l="l" t="t" r="r" b="b"/>
              <a:pathLst>
                <a:path w="2340864" h="2340864">
                  <a:moveTo>
                    <a:pt x="987552" y="73152"/>
                  </a:moveTo>
                  <a:lnTo>
                    <a:pt x="73152" y="987552"/>
                  </a:lnTo>
                  <a:cubicBezTo>
                    <a:pt x="-27432" y="1088136"/>
                    <a:pt x="-27432" y="1252728"/>
                    <a:pt x="73152" y="1353312"/>
                  </a:cubicBezTo>
                  <a:lnTo>
                    <a:pt x="987552" y="2267712"/>
                  </a:lnTo>
                  <a:cubicBezTo>
                    <a:pt x="1088136" y="2368296"/>
                    <a:pt x="1252728" y="2368296"/>
                    <a:pt x="1353312" y="2267712"/>
                  </a:cubicBezTo>
                  <a:lnTo>
                    <a:pt x="2267712" y="1353312"/>
                  </a:lnTo>
                  <a:cubicBezTo>
                    <a:pt x="2368296" y="1252728"/>
                    <a:pt x="2368296" y="1088136"/>
                    <a:pt x="2267712" y="987552"/>
                  </a:cubicBezTo>
                  <a:lnTo>
                    <a:pt x="1353312" y="73152"/>
                  </a:lnTo>
                  <a:cubicBezTo>
                    <a:pt x="1252728" y="-27432"/>
                    <a:pt x="1088136" y="-27432"/>
                    <a:pt x="987552" y="73152"/>
                  </a:cubicBezTo>
                </a:path>
              </a:pathLst>
            </a:custGeom>
            <a:noFill/>
            <a:ln w="53975">
              <a:solidFill>
                <a:schemeClr val="accent1"/>
              </a:solidFill>
            </a:ln>
            <a:effectLst>
              <a:outerShdw blurRad="203200" dist="50800" dir="5400000" sx="5000" sy="5000" algn="ctr" rotWithShape="0">
                <a:schemeClr val="tx1">
                  <a:alpha val="61000"/>
                </a:schemeClr>
              </a:outerShdw>
            </a:effectLst>
            <a:scene3d>
              <a:camera prst="obliqueTopRight"/>
              <a:lightRig rig="threePt" dir="t"/>
            </a:scene3d>
          </p:spPr>
          <p:txBody>
            <a:bodyPr wrap="square" lIns="360000" tIns="0" rIns="360000" bIns="0" anchor="ctr" anchorCtr="0">
              <a:noAutofit/>
            </a:bodyPr>
            <a:lstStyle/>
            <a:p>
              <a:pPr algn="dist" defTabSz="1219200">
                <a:lnSpc>
                  <a:spcPct val="90000"/>
                </a:lnSpc>
                <a:spcBef>
                  <a:spcPts val="1335"/>
                </a:spcBef>
                <a:buClrTx/>
                <a:buSzTx/>
                <a:buFont typeface="Arial" panose="020B0604020202020204" pitchFamily="34" charset="0"/>
              </a:pPr>
              <a:r>
                <a:rPr lang="zh-CN" altLang="en-US" sz="4800" b="1" kern="100" spc="400" dirty="0">
                  <a:solidFill>
                    <a:schemeClr val="tx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ngsana New" panose="02020603050405020304" pitchFamily="18" charset="-34"/>
                  <a:sym typeface="+mn-ea"/>
                </a:rPr>
                <a:t>三、收获园</a:t>
              </a:r>
              <a:endParaRPr lang="zh-CN" altLang="en-US" sz="4800" b="1" kern="100" spc="400" dirty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  <a:sym typeface="+mn-ea"/>
              </a:endParaRPr>
            </a:p>
          </p:txBody>
        </p:sp>
      </p:grpSp>
      <p:sp>
        <p:nvSpPr>
          <p:cNvPr id="18" name="对象3"/>
          <p:cNvSpPr/>
          <p:nvPr>
            <p:custDataLst>
              <p:tags r:id="rId7"/>
            </p:custDataLst>
          </p:nvPr>
        </p:nvSpPr>
        <p:spPr>
          <a:xfrm>
            <a:off x="5103321" y="3895206"/>
            <a:ext cx="6366510" cy="1029866"/>
          </a:xfrm>
          <a:custGeom>
            <a:avLst/>
            <a:gdLst/>
            <a:ahLst/>
            <a:cxnLst/>
            <a:rect l="l" t="t" r="r" b="b"/>
            <a:pathLst>
              <a:path w="7580376" h="1143000">
                <a:moveTo>
                  <a:pt x="1106424" y="0"/>
                </a:moveTo>
                <a:cubicBezTo>
                  <a:pt x="1088136" y="0"/>
                  <a:pt x="1078992" y="9144"/>
                  <a:pt x="1069848" y="18288"/>
                </a:cubicBezTo>
                <a:cubicBezTo>
                  <a:pt x="1060704" y="18288"/>
                  <a:pt x="1060704" y="27432"/>
                  <a:pt x="1051560" y="27432"/>
                </a:cubicBezTo>
                <a:lnTo>
                  <a:pt x="18288" y="1051560"/>
                </a:lnTo>
                <a:cubicBezTo>
                  <a:pt x="-18288" y="1088136"/>
                  <a:pt x="9144" y="1143000"/>
                  <a:pt x="54864" y="1143000"/>
                </a:cubicBezTo>
                <a:lnTo>
                  <a:pt x="7525512" y="1143000"/>
                </a:lnTo>
                <a:cubicBezTo>
                  <a:pt x="7552944" y="1143000"/>
                  <a:pt x="7580376" y="1124712"/>
                  <a:pt x="7580376" y="1088136"/>
                </a:cubicBezTo>
                <a:lnTo>
                  <a:pt x="7580376" y="54864"/>
                </a:lnTo>
                <a:cubicBezTo>
                  <a:pt x="7580376" y="18288"/>
                  <a:pt x="7552944" y="0"/>
                  <a:pt x="7525512" y="0"/>
                </a:cubicBezTo>
                <a:lnTo>
                  <a:pt x="1106424" y="0"/>
                </a:lnTo>
              </a:path>
            </a:pathLst>
          </a:custGeom>
          <a:noFill/>
          <a:ln w="22225"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2000">
                  <a:srgbClr val="EF843E"/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224000" tIns="0" rIns="0" bIns="0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rPr>
              <a:t>拓展提升</a:t>
            </a: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仿宋" panose="02010609060101010101" charset="-122"/>
              <a:ea typeface="仿宋" panose="02010609060101010101" charset="-122"/>
              <a:cs typeface="+mn-ea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1.</a:t>
            </a:r>
            <a:r>
              <a:rPr lang="zh-CN" altLang="en-US"/>
              <a:t>找最（大</a:t>
            </a:r>
            <a:r>
              <a:rPr lang="en-US" altLang="zh-CN"/>
              <a:t>/</a:t>
            </a:r>
            <a:r>
              <a:rPr lang="zh-CN" altLang="en-US"/>
              <a:t>小）值</a:t>
            </a:r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383665" y="673735"/>
            <a:ext cx="2049923" cy="812800"/>
            <a:chOff x="2241" y="1248"/>
            <a:chExt cx="3393" cy="1282"/>
          </a:xfrm>
        </p:grpSpPr>
        <p:sp>
          <p:nvSpPr>
            <p:cNvPr id="7" name="文本框 6"/>
            <p:cNvSpPr txBox="1"/>
            <p:nvPr/>
          </p:nvSpPr>
          <p:spPr>
            <a:xfrm>
              <a:off x="2975" y="1564"/>
              <a:ext cx="2659" cy="9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想一想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" y="1248"/>
              <a:ext cx="1282" cy="1282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922020" y="1592580"/>
            <a:ext cx="10053320" cy="921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找最值是生活中一种常见的问题类型，其主要算法思想就是把所有待比较的数据使用循环结构逐一比较。请使用算法的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</a:rPr>
              <a:t>“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找最值</a:t>
            </a:r>
            <a:r>
              <a:rPr lang="en-US" altLang="zh-CN" sz="2000">
                <a:latin typeface="仿宋" panose="02010609060101010101" charset="-122"/>
                <a:ea typeface="仿宋" panose="02010609060101010101" charset="-122"/>
              </a:rPr>
              <a:t>”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思想，思考以下问题：</a:t>
            </a:r>
            <a:endParaRPr lang="zh-CN" altLang="en-US" sz="200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22020" y="2499995"/>
            <a:ext cx="4114800" cy="19310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问题：要从30个数中找出得分最少的选手，那么，变量“</a:t>
            </a:r>
            <a:r>
              <a:rPr lang="zh-CN" altLang="en-US" sz="2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最小值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”的初始值设置为多少才不会影响比较的结果呢？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726555" y="3050540"/>
            <a:ext cx="2359660" cy="1852295"/>
            <a:chOff x="4771" y="6636"/>
            <a:chExt cx="3399" cy="2433"/>
          </a:xfrm>
        </p:grpSpPr>
        <p:sp>
          <p:nvSpPr>
            <p:cNvPr id="27" name="动作按钮: 自定义 26"/>
            <p:cNvSpPr/>
            <p:nvPr/>
          </p:nvSpPr>
          <p:spPr>
            <a:xfrm rot="11280000">
              <a:off x="4771" y="6636"/>
              <a:ext cx="3354" cy="2420"/>
            </a:xfrm>
            <a:prstGeom prst="actionButtonBlank">
              <a:avLst/>
            </a:prstGeom>
            <a:gradFill>
              <a:gsLst>
                <a:gs pos="100000">
                  <a:srgbClr val="F9F8CA"/>
                </a:gs>
                <a:gs pos="6000">
                  <a:srgbClr val="4EAADD">
                    <a:alpha val="92000"/>
                  </a:srgbClr>
                </a:gs>
              </a:gsLst>
              <a:lin ang="18900000" scaled="1"/>
            </a:gradFill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gradFill>
                  <a:gsLst>
                    <a:gs pos="100000">
                      <a:srgbClr val="F9F8CA"/>
                    </a:gs>
                    <a:gs pos="6000">
                      <a:srgbClr val="4EAADD"/>
                    </a:gs>
                  </a:gsLst>
                  <a:lin ang="18900000" scaled="1"/>
                </a:gra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914" y="6887"/>
              <a:ext cx="3256" cy="2183"/>
            </a:xfrm>
            <a:prstGeom prst="rect">
              <a:avLst/>
            </a:prstGeom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noAutofit/>
            </a:bodyPr>
            <a:lstStyle/>
            <a:p>
              <a:pPr indent="457200" fontAlgn="auto"/>
              <a:r>
                <a:rPr lang="zh-CN" altLang="en-US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如果你没有思路，</a:t>
              </a:r>
              <a:r>
                <a:rPr lang="zh-CN" altLang="en-US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请单击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这里，会提供解题思路哟！</a:t>
              </a:r>
              <a:endParaRPr lang="zh-CN" altLang="en-US" sz="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546860" y="4201160"/>
            <a:ext cx="3209925" cy="702310"/>
            <a:chOff x="2877" y="6840"/>
            <a:chExt cx="5775" cy="1305"/>
          </a:xfrm>
        </p:grpSpPr>
        <p:pic>
          <p:nvPicPr>
            <p:cNvPr id="2" name="图片 1" descr="最小值，初始值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7" y="6840"/>
              <a:ext cx="5775" cy="1305"/>
            </a:xfrm>
            <a:prstGeom prst="rect">
              <a:avLst/>
            </a:prstGeom>
          </p:spPr>
        </p:pic>
        <p:sp>
          <p:nvSpPr>
            <p:cNvPr id="3" name="椭圆 2"/>
            <p:cNvSpPr/>
            <p:nvPr/>
          </p:nvSpPr>
          <p:spPr>
            <a:xfrm>
              <a:off x="7359" y="7120"/>
              <a:ext cx="1178" cy="74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800" b="1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  <a:endPara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566410" y="2832100"/>
            <a:ext cx="5152390" cy="2949575"/>
            <a:chOff x="8766" y="4460"/>
            <a:chExt cx="8114" cy="4645"/>
          </a:xfrm>
        </p:grpSpPr>
        <p:sp>
          <p:nvSpPr>
            <p:cNvPr id="15" name="文本框 14"/>
            <p:cNvSpPr txBox="1"/>
            <p:nvPr>
              <p:custDataLst>
                <p:tags r:id="rId4"/>
              </p:custDataLst>
            </p:nvPr>
          </p:nvSpPr>
          <p:spPr>
            <a:xfrm>
              <a:off x="8766" y="4460"/>
              <a:ext cx="8114" cy="4645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C000"/>
              </a:solidFill>
            </a:ln>
          </p:spPr>
          <p:txBody>
            <a:bodyPr wrap="square" rtlCol="0">
              <a:noAutofit/>
            </a:bodyPr>
            <a:lstStyle/>
            <a:p>
              <a:pPr indent="457200" algn="l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因为如果</a:t>
              </a:r>
              <a:r>
                <a:rPr lang="en-US" altLang="zh-CN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1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位参赛选手</a:t>
              </a:r>
              <a:r>
                <a:rPr lang="en-US" altLang="zh-CN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20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道题目都答对，则可以获得</a:t>
              </a:r>
              <a:r>
                <a:rPr lang="en-US" altLang="zh-CN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100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分，而他们比赛前的分数都是</a:t>
              </a:r>
              <a:r>
                <a:rPr lang="en-US" altLang="zh-CN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0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，所以说，如果要找出最大值，那么</a:t>
              </a:r>
              <a:r>
                <a:rPr lang="zh-CN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可以</a:t>
              </a:r>
              <a:r>
                <a:rPr lang="zh-CN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给最小值初始化一个最大的数</a:t>
              </a:r>
              <a:r>
                <a:rPr lang="en-US" altLang="zh-CN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100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，这样就不会影响找出最低分啦！</a:t>
              </a:r>
              <a:endParaRPr 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pic>
          <p:nvPicPr>
            <p:cNvPr id="9" name="图片 8" descr="最小值为10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13" y="7722"/>
              <a:ext cx="5745" cy="117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549400" y="1041400"/>
            <a:ext cx="1880235" cy="626745"/>
            <a:chOff x="6483" y="6201"/>
            <a:chExt cx="3360" cy="933"/>
          </a:xfrm>
        </p:grpSpPr>
        <p:sp>
          <p:nvSpPr>
            <p:cNvPr id="2" name="文本框 1"/>
            <p:cNvSpPr txBox="1"/>
            <p:nvPr/>
          </p:nvSpPr>
          <p:spPr>
            <a:xfrm>
              <a:off x="7732" y="6421"/>
              <a:ext cx="2111" cy="50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说一说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" name="图片 4" descr="在线教育，创意写作和讲故事，文案概念，文本文档编辑，远程学习"/>
            <p:cNvPicPr>
              <a:picLocks noChangeAspect="1"/>
            </p:cNvPicPr>
            <p:nvPr/>
          </p:nvPicPr>
          <p:blipFill>
            <a:blip r:embed="rId1"/>
            <a:srcRect l="18013" t="9130" r="24487" b="11361"/>
            <a:stretch>
              <a:fillRect/>
            </a:stretch>
          </p:blipFill>
          <p:spPr>
            <a:xfrm>
              <a:off x="6483" y="6201"/>
              <a:ext cx="1103" cy="933"/>
            </a:xfrm>
            <a:prstGeom prst="rect">
              <a:avLst/>
            </a:prstGeom>
          </p:spPr>
        </p:pic>
      </p:grpSp>
      <p:sp>
        <p:nvSpPr>
          <p:cNvPr id="4" name="内容占位符 3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2.</a:t>
            </a:r>
            <a:r>
              <a:rPr lang="zh-CN" altLang="en-US"/>
              <a:t>拓展提升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04315" y="1620520"/>
            <a:ext cx="9342120" cy="937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使用随机数指令，随机生成20个1到100之间的数字，并计算出这20个数中有几个</a:t>
            </a:r>
            <a:r>
              <a:rPr lang="zh-CN" altLang="en-US" sz="2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大于50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的数。想一想并和小伙伴交流：在编写程序时可能会用到哪些算法结构？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pic>
        <p:nvPicPr>
          <p:cNvPr id="6" name="图片 5" descr="课后习题.大于50的个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445" y="2533015"/>
            <a:ext cx="5618480" cy="364236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304665" y="3435985"/>
            <a:ext cx="2359660" cy="1852295"/>
            <a:chOff x="4771" y="6636"/>
            <a:chExt cx="3399" cy="2433"/>
          </a:xfrm>
        </p:grpSpPr>
        <p:sp>
          <p:nvSpPr>
            <p:cNvPr id="27" name="动作按钮: 自定义 26"/>
            <p:cNvSpPr/>
            <p:nvPr/>
          </p:nvSpPr>
          <p:spPr>
            <a:xfrm rot="11280000">
              <a:off x="4771" y="6636"/>
              <a:ext cx="3354" cy="2420"/>
            </a:xfrm>
            <a:prstGeom prst="actionButtonBlank">
              <a:avLst/>
            </a:prstGeom>
            <a:gradFill>
              <a:gsLst>
                <a:gs pos="100000">
                  <a:srgbClr val="F9F8CA"/>
                </a:gs>
                <a:gs pos="6000">
                  <a:srgbClr val="4EAADD">
                    <a:alpha val="92000"/>
                  </a:srgbClr>
                </a:gs>
              </a:gsLst>
              <a:lin ang="18900000" scaled="1"/>
            </a:gradFill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>
                <a:gradFill>
                  <a:gsLst>
                    <a:gs pos="100000">
                      <a:srgbClr val="F9F8CA"/>
                    </a:gs>
                    <a:gs pos="6000">
                      <a:srgbClr val="4EAADD"/>
                    </a:gs>
                  </a:gsLst>
                  <a:lin ang="18900000" scaled="1"/>
                </a:gra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914" y="6887"/>
              <a:ext cx="3256" cy="2183"/>
            </a:xfrm>
            <a:prstGeom prst="rect">
              <a:avLst/>
            </a:prstGeom>
            <a:ln w="6350">
              <a:solidFill>
                <a:schemeClr val="accent6">
                  <a:alpha val="81000"/>
                </a:schemeClr>
              </a:solidFill>
            </a:ln>
          </p:spPr>
          <p:style>
            <a:lnRef idx="3">
              <a:schemeClr val="accent6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square" rtlCol="0">
              <a:noAutofit/>
            </a:bodyPr>
            <a:p>
              <a:pPr indent="457200" fontAlgn="auto"/>
              <a:r>
                <a:rPr lang="zh-CN" altLang="en-US" sz="200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你的考虑是否全面？</a:t>
              </a:r>
              <a:r>
                <a:rPr lang="zh-CN" altLang="en-US" sz="200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请单击</a:t>
              </a: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</a:rPr>
                <a:t>这里，检验一下吧！</a:t>
              </a:r>
              <a:endParaRPr lang="zh-CN" altLang="en-US" sz="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257800" y="3103245"/>
            <a:ext cx="4559300" cy="546100"/>
            <a:chOff x="8280" y="4887"/>
            <a:chExt cx="7180" cy="860"/>
          </a:xfrm>
        </p:grpSpPr>
        <p:sp>
          <p:nvSpPr>
            <p:cNvPr id="7" name="文本框 6"/>
            <p:cNvSpPr txBox="1"/>
            <p:nvPr/>
          </p:nvSpPr>
          <p:spPr>
            <a:xfrm>
              <a:off x="12220" y="4887"/>
              <a:ext cx="3240" cy="861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0000"/>
              </a:solidFill>
            </a:ln>
          </p:spPr>
          <p:txBody>
            <a:bodyPr wrap="square" rtlCol="0">
              <a:noAutofit/>
            </a:bodyPr>
            <a:p>
              <a:pPr indent="0" algn="l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算法的循环结构</a:t>
              </a:r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cxnSp>
          <p:nvCxnSpPr>
            <p:cNvPr id="12" name="直接箭头连接符 11"/>
            <p:cNvCxnSpPr>
              <a:stCxn id="7" idx="1"/>
            </p:cNvCxnSpPr>
            <p:nvPr/>
          </p:nvCxnSpPr>
          <p:spPr>
            <a:xfrm flipH="1">
              <a:off x="8280" y="5318"/>
              <a:ext cx="3940" cy="22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7035800" y="4538345"/>
            <a:ext cx="2921000" cy="546100"/>
            <a:chOff x="11080" y="7147"/>
            <a:chExt cx="4600" cy="860"/>
          </a:xfrm>
        </p:grpSpPr>
        <p:sp>
          <p:nvSpPr>
            <p:cNvPr id="8" name="文本框 7"/>
            <p:cNvSpPr txBox="1"/>
            <p:nvPr/>
          </p:nvSpPr>
          <p:spPr>
            <a:xfrm>
              <a:off x="12440" y="7147"/>
              <a:ext cx="3240" cy="861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0000"/>
              </a:solidFill>
            </a:ln>
          </p:spPr>
          <p:txBody>
            <a:bodyPr wrap="square" rtlCol="0">
              <a:noAutofit/>
            </a:bodyPr>
            <a:p>
              <a:pPr indent="0" algn="l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算法的分支结构</a:t>
              </a:r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cxnSp>
          <p:nvCxnSpPr>
            <p:cNvPr id="13" name="直接箭头连接符 12"/>
            <p:cNvCxnSpPr>
              <a:stCxn id="8" idx="1"/>
            </p:cNvCxnSpPr>
            <p:nvPr/>
          </p:nvCxnSpPr>
          <p:spPr>
            <a:xfrm flipH="1" flipV="1">
              <a:off x="11080" y="7460"/>
              <a:ext cx="1360" cy="1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2629535" y="2925445"/>
            <a:ext cx="812800" cy="2857500"/>
            <a:chOff x="4141" y="4607"/>
            <a:chExt cx="1280" cy="4500"/>
          </a:xfrm>
        </p:grpSpPr>
        <p:sp>
          <p:nvSpPr>
            <p:cNvPr id="10" name="文本框 9"/>
            <p:cNvSpPr txBox="1"/>
            <p:nvPr/>
          </p:nvSpPr>
          <p:spPr>
            <a:xfrm>
              <a:off x="4141" y="5540"/>
              <a:ext cx="1019" cy="304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0000"/>
              </a:solidFill>
            </a:ln>
          </p:spPr>
          <p:txBody>
            <a:bodyPr vert="eaVert" wrap="square" rtlCol="0">
              <a:noAutofit/>
            </a:bodyPr>
            <a:p>
              <a:pPr indent="0" algn="l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算法的顺序结构</a:t>
              </a:r>
              <a:endPara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 flipH="1">
              <a:off x="5401" y="4607"/>
              <a:ext cx="20" cy="45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9048115" y="247650"/>
            <a:ext cx="2995930" cy="6141720"/>
            <a:chOff x="14249" y="390"/>
            <a:chExt cx="4718" cy="9672"/>
          </a:xfrm>
        </p:grpSpPr>
        <p:grpSp>
          <p:nvGrpSpPr>
            <p:cNvPr id="7" name="组合 6"/>
            <p:cNvGrpSpPr/>
            <p:nvPr/>
          </p:nvGrpSpPr>
          <p:grpSpPr>
            <a:xfrm rot="20520000">
              <a:off x="17857" y="390"/>
              <a:ext cx="1110" cy="3988"/>
              <a:chOff x="872" y="1473"/>
              <a:chExt cx="1523" cy="3988"/>
            </a:xfrm>
          </p:grpSpPr>
          <p:sp>
            <p:nvSpPr>
              <p:cNvPr id="40" name="Freeform 179"/>
              <p:cNvSpPr/>
              <p:nvPr userDrawn="1"/>
            </p:nvSpPr>
            <p:spPr bwMode="auto">
              <a:xfrm>
                <a:off x="1709" y="1473"/>
                <a:ext cx="686" cy="1089"/>
              </a:xfrm>
              <a:custGeom>
                <a:avLst/>
                <a:gdLst>
                  <a:gd name="T0" fmla="*/ 78 w 158"/>
                  <a:gd name="T1" fmla="*/ 251 h 251"/>
                  <a:gd name="T2" fmla="*/ 0 w 158"/>
                  <a:gd name="T3" fmla="*/ 20 h 251"/>
                  <a:gd name="T4" fmla="*/ 158 w 158"/>
                  <a:gd name="T5" fmla="*/ 0 h 251"/>
                  <a:gd name="T6" fmla="*/ 78 w 158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8" h="251">
                    <a:moveTo>
                      <a:pt x="78" y="251"/>
                    </a:moveTo>
                    <a:lnTo>
                      <a:pt x="0" y="20"/>
                    </a:lnTo>
                    <a:lnTo>
                      <a:pt x="158" y="0"/>
                    </a:lnTo>
                    <a:lnTo>
                      <a:pt x="78" y="25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185"/>
              <p:cNvSpPr/>
              <p:nvPr userDrawn="1"/>
            </p:nvSpPr>
            <p:spPr bwMode="auto">
              <a:xfrm>
                <a:off x="872" y="5257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9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9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89"/>
              <p:cNvSpPr/>
              <p:nvPr userDrawn="1"/>
            </p:nvSpPr>
            <p:spPr bwMode="auto">
              <a:xfrm>
                <a:off x="1579" y="4133"/>
                <a:ext cx="256" cy="278"/>
              </a:xfrm>
              <a:custGeom>
                <a:avLst/>
                <a:gdLst>
                  <a:gd name="T0" fmla="*/ 0 w 59"/>
                  <a:gd name="T1" fmla="*/ 64 h 64"/>
                  <a:gd name="T2" fmla="*/ 17 w 59"/>
                  <a:gd name="T3" fmla="*/ 0 h 64"/>
                  <a:gd name="T4" fmla="*/ 59 w 59"/>
                  <a:gd name="T5" fmla="*/ 19 h 64"/>
                  <a:gd name="T6" fmla="*/ 0 w 59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64">
                    <a:moveTo>
                      <a:pt x="0" y="64"/>
                    </a:moveTo>
                    <a:lnTo>
                      <a:pt x="17" y="0"/>
                    </a:lnTo>
                    <a:lnTo>
                      <a:pt x="59" y="19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 rot="7980000">
              <a:off x="16513" y="8553"/>
              <a:ext cx="2346" cy="673"/>
              <a:chOff x="7126" y="7048"/>
              <a:chExt cx="1546" cy="673"/>
            </a:xfrm>
          </p:grpSpPr>
          <p:sp>
            <p:nvSpPr>
              <p:cNvPr id="115" name="Freeform 184"/>
              <p:cNvSpPr/>
              <p:nvPr userDrawn="1"/>
            </p:nvSpPr>
            <p:spPr bwMode="auto">
              <a:xfrm>
                <a:off x="8147" y="7048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9F8CA"/>
                  </a:gs>
                  <a:gs pos="6000">
                    <a:srgbClr val="4EAA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86"/>
              <p:cNvSpPr/>
              <p:nvPr userDrawn="1"/>
            </p:nvSpPr>
            <p:spPr bwMode="auto">
              <a:xfrm>
                <a:off x="7126" y="7068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13500000">
              <a:off x="14150" y="8849"/>
              <a:ext cx="1119" cy="920"/>
              <a:chOff x="14150" y="3569"/>
              <a:chExt cx="1119" cy="920"/>
            </a:xfrm>
          </p:grpSpPr>
          <p:sp>
            <p:nvSpPr>
              <p:cNvPr id="9947" name="Freeform 184"/>
              <p:cNvSpPr/>
              <p:nvPr userDrawn="1"/>
            </p:nvSpPr>
            <p:spPr bwMode="auto">
              <a:xfrm>
                <a:off x="14745" y="3569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49" name="Freeform 186"/>
              <p:cNvSpPr/>
              <p:nvPr userDrawn="1"/>
            </p:nvSpPr>
            <p:spPr bwMode="auto">
              <a:xfrm>
                <a:off x="14150" y="4285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4" name="对象5"/>
          <p:cNvSpPr/>
          <p:nvPr>
            <p:custDataLst>
              <p:tags r:id="rId1"/>
            </p:custDataLst>
          </p:nvPr>
        </p:nvSpPr>
        <p:spPr>
          <a:xfrm>
            <a:off x="4545546" y="1218692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6" name="对象7"/>
          <p:cNvSpPr/>
          <p:nvPr>
            <p:custDataLst>
              <p:tags r:id="rId2"/>
            </p:custDataLst>
          </p:nvPr>
        </p:nvSpPr>
        <p:spPr>
          <a:xfrm>
            <a:off x="4545546" y="4525739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rgbClr val="EF843E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grpSp>
        <p:nvGrpSpPr>
          <p:cNvPr id="16" name="组合 15"/>
          <p:cNvGrpSpPr/>
          <p:nvPr>
            <p:custDataLst>
              <p:tags r:id="rId3"/>
            </p:custDataLst>
          </p:nvPr>
        </p:nvGrpSpPr>
        <p:grpSpPr>
          <a:xfrm>
            <a:off x="848360" y="1219200"/>
            <a:ext cx="10621471" cy="4107815"/>
            <a:chOff x="1336" y="1920"/>
            <a:chExt cx="16727" cy="6469"/>
          </a:xfrm>
        </p:grpSpPr>
        <p:sp>
          <p:nvSpPr>
            <p:cNvPr id="17" name="对象6"/>
            <p:cNvSpPr/>
            <p:nvPr>
              <p:custDataLst>
                <p:tags r:id="rId4"/>
              </p:custDataLst>
            </p:nvPr>
          </p:nvSpPr>
          <p:spPr>
            <a:xfrm>
              <a:off x="1336" y="1920"/>
              <a:ext cx="7367" cy="6469"/>
            </a:xfrm>
            <a:custGeom>
              <a:avLst/>
              <a:gdLst/>
              <a:ahLst/>
              <a:cxnLst/>
              <a:rect l="l" t="t" r="r" b="b"/>
              <a:pathLst>
                <a:path w="4059936" h="4059936">
                  <a:moveTo>
                    <a:pt x="137160" y="2359152"/>
                  </a:moveTo>
                  <a:cubicBezTo>
                    <a:pt x="-45720" y="2176272"/>
                    <a:pt x="-45720" y="1883664"/>
                    <a:pt x="137160" y="1700784"/>
                  </a:cubicBezTo>
                  <a:lnTo>
                    <a:pt x="1700784" y="137160"/>
                  </a:lnTo>
                  <a:cubicBezTo>
                    <a:pt x="1883664" y="-45720"/>
                    <a:pt x="2176272" y="-45720"/>
                    <a:pt x="2359152" y="137160"/>
                  </a:cubicBezTo>
                  <a:lnTo>
                    <a:pt x="3931920" y="1700784"/>
                  </a:lnTo>
                  <a:cubicBezTo>
                    <a:pt x="4105656" y="1883664"/>
                    <a:pt x="4105656" y="2176272"/>
                    <a:pt x="3931920" y="2359152"/>
                  </a:cubicBezTo>
                  <a:lnTo>
                    <a:pt x="2359152" y="3931920"/>
                  </a:lnTo>
                  <a:cubicBezTo>
                    <a:pt x="2176272" y="4105656"/>
                    <a:pt x="1883664" y="4105656"/>
                    <a:pt x="1700784" y="3931920"/>
                  </a:cubicBezTo>
                  <a:lnTo>
                    <a:pt x="137160" y="2359152"/>
                  </a:lnTo>
                </a:path>
              </a:pathLst>
            </a:custGeom>
            <a:solidFill>
              <a:schemeClr val="accent1">
                <a:lumMod val="30000"/>
                <a:lumOff val="70000"/>
                <a:alpha val="30000"/>
              </a:schemeClr>
            </a:solidFill>
          </p:spPr>
          <p:txBody>
            <a:bodyPr lIns="0" tIns="0" rIns="0" bIns="0">
              <a:noAutofit/>
            </a:bodyPr>
            <a:lstStyle/>
            <a:p>
              <a:endParaRPr lang="zh-CN" altLang="en-US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8" name="对象12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>
            <a:xfrm>
              <a:off x="1763" y="2254"/>
              <a:ext cx="6534" cy="5800"/>
            </a:xfrm>
            <a:custGeom>
              <a:avLst/>
              <a:gdLst/>
              <a:ahLst/>
              <a:cxnLst/>
              <a:rect l="l" t="t" r="r" b="b"/>
              <a:pathLst>
                <a:path w="2340864" h="2340864">
                  <a:moveTo>
                    <a:pt x="987552" y="73152"/>
                  </a:moveTo>
                  <a:lnTo>
                    <a:pt x="73152" y="987552"/>
                  </a:lnTo>
                  <a:cubicBezTo>
                    <a:pt x="-27432" y="1088136"/>
                    <a:pt x="-27432" y="1252728"/>
                    <a:pt x="73152" y="1353312"/>
                  </a:cubicBezTo>
                  <a:lnTo>
                    <a:pt x="987552" y="2267712"/>
                  </a:lnTo>
                  <a:cubicBezTo>
                    <a:pt x="1088136" y="2368296"/>
                    <a:pt x="1252728" y="2368296"/>
                    <a:pt x="1353312" y="2267712"/>
                  </a:cubicBezTo>
                  <a:lnTo>
                    <a:pt x="2267712" y="1353312"/>
                  </a:lnTo>
                  <a:cubicBezTo>
                    <a:pt x="2368296" y="1252728"/>
                    <a:pt x="2368296" y="1088136"/>
                    <a:pt x="2267712" y="987552"/>
                  </a:cubicBezTo>
                  <a:lnTo>
                    <a:pt x="1353312" y="73152"/>
                  </a:lnTo>
                  <a:cubicBezTo>
                    <a:pt x="1252728" y="-27432"/>
                    <a:pt x="1088136" y="-27432"/>
                    <a:pt x="987552" y="73152"/>
                  </a:cubicBezTo>
                </a:path>
              </a:pathLst>
            </a:custGeom>
            <a:noFill/>
            <a:ln w="53975">
              <a:solidFill>
                <a:schemeClr val="accent1"/>
              </a:solidFill>
            </a:ln>
            <a:effectLst>
              <a:outerShdw blurRad="203200" dist="50800" dir="5400000" sx="5000" sy="5000" algn="ctr" rotWithShape="0">
                <a:schemeClr val="tx1">
                  <a:alpha val="61000"/>
                </a:schemeClr>
              </a:outerShdw>
            </a:effectLst>
            <a:scene3d>
              <a:camera prst="obliqueTopRight"/>
              <a:lightRig rig="threePt" dir="t"/>
            </a:scene3d>
          </p:spPr>
          <p:txBody>
            <a:bodyPr wrap="square" lIns="360000" tIns="0" rIns="360000" bIns="0" anchor="ctr" anchorCtr="0">
              <a:noAutofit/>
            </a:bodyPr>
            <a:lstStyle/>
            <a:p>
              <a:pPr algn="dist" defTabSz="1219200">
                <a:lnSpc>
                  <a:spcPct val="90000"/>
                </a:lnSpc>
                <a:spcBef>
                  <a:spcPts val="1335"/>
                </a:spcBef>
                <a:buClrTx/>
                <a:buSzTx/>
                <a:buFont typeface="Arial" panose="020B0604020202020204" pitchFamily="34" charset="0"/>
              </a:pPr>
              <a:r>
                <a:rPr lang="zh-CN" altLang="en-US" sz="4800" b="1" kern="100" spc="400" dirty="0">
                  <a:solidFill>
                    <a:schemeClr val="tx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ngsana New" panose="02020603050405020304" pitchFamily="18" charset="-34"/>
                  <a:sym typeface="+mn-ea"/>
                </a:rPr>
                <a:t>四、挑战台</a:t>
              </a:r>
              <a:endParaRPr lang="zh-CN" altLang="en-US" sz="4800" b="1" kern="100" spc="400" dirty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  <a:sym typeface="+mn-ea"/>
              </a:endParaRPr>
            </a:p>
          </p:txBody>
        </p:sp>
        <p:grpSp>
          <p:nvGrpSpPr>
            <p:cNvPr id="19" name="组合 18"/>
            <p:cNvGrpSpPr/>
            <p:nvPr>
              <p:custDataLst>
                <p:tags r:id="rId6"/>
              </p:custDataLst>
            </p:nvPr>
          </p:nvGrpSpPr>
          <p:grpSpPr>
            <a:xfrm>
              <a:off x="7843" y="2590"/>
              <a:ext cx="10220" cy="5166"/>
              <a:chOff x="6623" y="2684"/>
              <a:chExt cx="11054" cy="5587"/>
            </a:xfrm>
          </p:grpSpPr>
          <p:sp>
            <p:nvSpPr>
              <p:cNvPr id="22" name="对象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33" y="6517"/>
                <a:ext cx="10844" cy="1754"/>
              </a:xfrm>
              <a:custGeom>
                <a:avLst/>
                <a:gdLst/>
                <a:ahLst/>
                <a:cxnLst/>
                <a:rect l="l" t="t" r="r" b="b"/>
                <a:pathLst>
                  <a:path w="7580376" h="1143000">
                    <a:moveTo>
                      <a:pt x="1106424" y="0"/>
                    </a:moveTo>
                    <a:cubicBezTo>
                      <a:pt x="1088136" y="0"/>
                      <a:pt x="1078992" y="9144"/>
                      <a:pt x="1069848" y="18288"/>
                    </a:cubicBezTo>
                    <a:cubicBezTo>
                      <a:pt x="1060704" y="18288"/>
                      <a:pt x="1060704" y="27432"/>
                      <a:pt x="1051560" y="27432"/>
                    </a:cubicBezTo>
                    <a:lnTo>
                      <a:pt x="18288" y="1051560"/>
                    </a:lnTo>
                    <a:cubicBezTo>
                      <a:pt x="-18288" y="1088136"/>
                      <a:pt x="9144" y="1143000"/>
                      <a:pt x="54864" y="1143000"/>
                    </a:cubicBezTo>
                    <a:lnTo>
                      <a:pt x="7525512" y="1143000"/>
                    </a:lnTo>
                    <a:cubicBezTo>
                      <a:pt x="7552944" y="1143000"/>
                      <a:pt x="7580376" y="1124712"/>
                      <a:pt x="7580376" y="1088136"/>
                    </a:cubicBezTo>
                    <a:lnTo>
                      <a:pt x="7580376" y="54864"/>
                    </a:lnTo>
                    <a:cubicBezTo>
                      <a:pt x="7580376" y="18288"/>
                      <a:pt x="7552944" y="0"/>
                      <a:pt x="7525512" y="0"/>
                    </a:cubicBezTo>
                    <a:lnTo>
                      <a:pt x="1106424" y="0"/>
                    </a:lnTo>
                  </a:path>
                </a:pathLst>
              </a:custGeom>
              <a:noFill/>
              <a:ln w="22225">
                <a:gradFill>
                  <a:gsLst>
                    <a:gs pos="100000">
                      <a:schemeClr val="accent1">
                        <a:lumMod val="20000"/>
                        <a:lumOff val="80000"/>
                        <a:alpha val="0"/>
                      </a:schemeClr>
                    </a:gs>
                    <a:gs pos="2000">
                      <a:srgbClr val="EF843E"/>
                    </a:gs>
                  </a:gsLst>
                  <a:lin ang="0" scaled="0"/>
                </a:gradFill>
              </a:ln>
              <a:effectLst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224000" tIns="0" rIns="0" bIns="0" numCol="1" spcCol="0" rtlCol="0" fromWordArt="0" anchor="ctr" anchorCtr="0" forceAA="0" compatLnSpc="1">
                <a:noAutofit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3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仿宋" panose="02010609060101010101" charset="-122"/>
                    <a:ea typeface="仿宋" panose="02010609060101010101" charset="-122"/>
                    <a:cs typeface="+mn-ea"/>
                    <a:sym typeface="+mn-ea"/>
                  </a:rPr>
                  <a:t>学习评价</a:t>
                </a:r>
                <a:endPara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endParaRPr>
              </a:p>
            </p:txBody>
          </p:sp>
          <p:sp>
            <p:nvSpPr>
              <p:cNvPr id="21" name="对象2"/>
              <p:cNvSpPr/>
              <p:nvPr>
                <p:custDataLst>
                  <p:tags r:id="rId8"/>
                </p:custDataLst>
              </p:nvPr>
            </p:nvSpPr>
            <p:spPr>
              <a:xfrm>
                <a:off x="6623" y="2684"/>
                <a:ext cx="10821" cy="1737"/>
              </a:xfrm>
              <a:custGeom>
                <a:avLst/>
                <a:gdLst>
                  <a:gd name="connsiteX0" fmla="*/ 1722 w 11918"/>
                  <a:gd name="connsiteY0" fmla="*/ 1783 h 1783"/>
                  <a:gd name="connsiteX1" fmla="*/ 1665 w 11918"/>
                  <a:gd name="connsiteY1" fmla="*/ 1754 h 1783"/>
                  <a:gd name="connsiteX2" fmla="*/ 1636 w 11918"/>
                  <a:gd name="connsiteY2" fmla="*/ 1740 h 1783"/>
                  <a:gd name="connsiteX3" fmla="*/ 9 w 11918"/>
                  <a:gd name="connsiteY3" fmla="*/ 127 h 1783"/>
                  <a:gd name="connsiteX4" fmla="*/ 253 w 11918"/>
                  <a:gd name="connsiteY4" fmla="*/ 8 h 1783"/>
                  <a:gd name="connsiteX5" fmla="*/ 11810 w 11918"/>
                  <a:gd name="connsiteY5" fmla="*/ 0 h 1783"/>
                  <a:gd name="connsiteX6" fmla="*/ 11918 w 11918"/>
                  <a:gd name="connsiteY6" fmla="*/ 69 h 1783"/>
                  <a:gd name="connsiteX7" fmla="*/ 11918 w 11918"/>
                  <a:gd name="connsiteY7" fmla="*/ 1697 h 1783"/>
                  <a:gd name="connsiteX8" fmla="*/ 11831 w 11918"/>
                  <a:gd name="connsiteY8" fmla="*/ 1783 h 1783"/>
                  <a:gd name="connsiteX9" fmla="*/ 1722 w 11918"/>
                  <a:gd name="connsiteY9" fmla="*/ 1783 h 1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18" h="1783">
                    <a:moveTo>
                      <a:pt x="1722" y="1783"/>
                    </a:moveTo>
                    <a:cubicBezTo>
                      <a:pt x="1694" y="1783"/>
                      <a:pt x="1679" y="1769"/>
                      <a:pt x="1665" y="1754"/>
                    </a:cubicBezTo>
                    <a:cubicBezTo>
                      <a:pt x="1650" y="1754"/>
                      <a:pt x="1650" y="1740"/>
                      <a:pt x="1636" y="1740"/>
                    </a:cubicBezTo>
                    <a:lnTo>
                      <a:pt x="9" y="127"/>
                    </a:lnTo>
                    <a:cubicBezTo>
                      <a:pt x="-49" y="69"/>
                      <a:pt x="181" y="8"/>
                      <a:pt x="253" y="8"/>
                    </a:cubicBezTo>
                    <a:lnTo>
                      <a:pt x="11810" y="0"/>
                    </a:lnTo>
                    <a:cubicBezTo>
                      <a:pt x="11897" y="28"/>
                      <a:pt x="11918" y="12"/>
                      <a:pt x="11918" y="69"/>
                    </a:cubicBezTo>
                    <a:lnTo>
                      <a:pt x="11918" y="1697"/>
                    </a:lnTo>
                    <a:cubicBezTo>
                      <a:pt x="11918" y="1754"/>
                      <a:pt x="11874" y="1783"/>
                      <a:pt x="11831" y="1783"/>
                    </a:cubicBezTo>
                    <a:lnTo>
                      <a:pt x="1722" y="1783"/>
                    </a:lnTo>
                  </a:path>
                </a:pathLst>
              </a:custGeom>
              <a:noFill/>
              <a:ln w="22225">
                <a:gradFill>
                  <a:gsLst>
                    <a:gs pos="100000">
                      <a:schemeClr val="accent1">
                        <a:lumMod val="20000"/>
                        <a:lumOff val="80000"/>
                        <a:alpha val="0"/>
                      </a:schemeClr>
                    </a:gs>
                    <a:gs pos="2000">
                      <a:schemeClr val="accent1">
                        <a:alpha val="100000"/>
                      </a:schemeClr>
                    </a:gs>
                  </a:gsLst>
                  <a:lin ang="0" scaled="0"/>
                </a:gradFill>
              </a:ln>
              <a:effectLst/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lIns="1224000" tIns="0" rIns="0" bIns="0" numCol="1" spcCol="0" rtlCol="0" fromWordArt="0" anchor="ctr" anchorCtr="0" forceAA="0" compatLnSpc="1">
                <a:noAutofit/>
              </a:bodyPr>
              <a:lstStyle/>
              <a:p>
                <a:pPr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sz="36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仿宋" panose="02010609060101010101" charset="-122"/>
                    <a:ea typeface="仿宋" panose="02010609060101010101" charset="-122"/>
                    <a:cs typeface="+mn-ea"/>
                    <a:sym typeface="+mn-ea"/>
                  </a:rPr>
                  <a:t>总结与反思</a:t>
                </a:r>
                <a:endParaRPr lang="zh-CN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endParaRPr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idx="14"/>
          </p:nvPr>
        </p:nvSpPr>
        <p:spPr>
          <a:xfrm>
            <a:off x="899795" y="161290"/>
            <a:ext cx="3413760" cy="68199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1.</a:t>
            </a:r>
            <a:r>
              <a:rPr lang="zh-CN" altLang="en-US"/>
              <a:t>总结与反思</a:t>
            </a:r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6303010" y="1889760"/>
            <a:ext cx="4552315" cy="2587625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indent="457200" fontAlgn="auto"/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在“找出口算速算王”的过程中你发现了：</a:t>
            </a:r>
            <a:endParaRPr lang="zh-CN" sz="2000"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91920" y="934720"/>
            <a:ext cx="1880235" cy="626745"/>
            <a:chOff x="6483" y="6201"/>
            <a:chExt cx="3360" cy="933"/>
          </a:xfrm>
        </p:grpSpPr>
        <p:sp>
          <p:nvSpPr>
            <p:cNvPr id="9" name="文本框 8"/>
            <p:cNvSpPr txBox="1"/>
            <p:nvPr/>
          </p:nvSpPr>
          <p:spPr>
            <a:xfrm>
              <a:off x="7732" y="6421"/>
              <a:ext cx="2111" cy="50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写一写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" name="图片 9" descr="在线教育，创意写作和讲故事，文案概念，文本文档编辑，远程学习"/>
            <p:cNvPicPr>
              <a:picLocks noChangeAspect="1"/>
            </p:cNvPicPr>
            <p:nvPr/>
          </p:nvPicPr>
          <p:blipFill>
            <a:blip r:embed="rId2"/>
            <a:srcRect l="18013" t="9130" r="24487" b="11361"/>
            <a:stretch>
              <a:fillRect/>
            </a:stretch>
          </p:blipFill>
          <p:spPr>
            <a:xfrm>
              <a:off x="6483" y="6201"/>
              <a:ext cx="1103" cy="933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271905" y="1889760"/>
            <a:ext cx="4432300" cy="2587625"/>
          </a:xfrm>
          <a:prstGeom prst="rect">
            <a:avLst/>
          </a:prstGeom>
          <a:solidFill>
            <a:schemeClr val="bg2"/>
          </a:solidFill>
          <a:ln>
            <a:solidFill>
              <a:srgbClr val="FFC000"/>
            </a:solidFill>
          </a:ln>
        </p:spPr>
        <p:txBody>
          <a:bodyPr wrap="square" rtlCol="0">
            <a:noAutofit/>
          </a:bodyPr>
          <a:lstStyle/>
          <a:p>
            <a:pPr indent="457200" fontAlgn="auto"/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请在这里写下本节课你的收获：</a:t>
            </a:r>
            <a:endParaRPr lang="zh-CN" sz="2000"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395720" y="843280"/>
            <a:ext cx="2049923" cy="812800"/>
            <a:chOff x="2241" y="1248"/>
            <a:chExt cx="3393" cy="1282"/>
          </a:xfrm>
        </p:grpSpPr>
        <p:sp>
          <p:nvSpPr>
            <p:cNvPr id="13" name="文本框 12"/>
            <p:cNvSpPr txBox="1"/>
            <p:nvPr/>
          </p:nvSpPr>
          <p:spPr>
            <a:xfrm>
              <a:off x="2975" y="1564"/>
              <a:ext cx="2659" cy="9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想一想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" y="1248"/>
              <a:ext cx="1282" cy="12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t="10696" r="6291" b="11265"/>
          <a:stretch>
            <a:fillRect/>
          </a:stretch>
        </p:blipFill>
        <p:spPr>
          <a:xfrm rot="21000000">
            <a:off x="11115040" y="92075"/>
            <a:ext cx="1001395" cy="9613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966470" y="1661795"/>
            <a:ext cx="8276590" cy="504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/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请在下表中根据自己的掌握情况，给对应的</a:t>
            </a:r>
            <a:r>
              <a:rPr lang="en-US" altLang="zh-CN" sz="20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</a:rPr>
              <a:t>“    ”</a:t>
            </a:r>
            <a:r>
              <a:rPr lang="zh-CN" sz="20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</a:rPr>
              <a:t>涂</a:t>
            </a:r>
            <a:r>
              <a:rPr lang="zh-CN" sz="2000">
                <a:latin typeface="仿宋" panose="02010609060101010101" charset="-122"/>
                <a:ea typeface="仿宋" panose="02010609060101010101" charset="-122"/>
              </a:rPr>
              <a:t>上耀眼的红色。</a:t>
            </a:r>
            <a:endParaRPr lang="zh-CN" sz="2000"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390015" y="868045"/>
            <a:ext cx="1959087" cy="693420"/>
            <a:chOff x="6483" y="6201"/>
            <a:chExt cx="3314" cy="933"/>
          </a:xfrm>
        </p:grpSpPr>
        <p:sp>
          <p:nvSpPr>
            <p:cNvPr id="5" name="文本框 4"/>
            <p:cNvSpPr txBox="1"/>
            <p:nvPr/>
          </p:nvSpPr>
          <p:spPr>
            <a:xfrm>
              <a:off x="7686" y="6468"/>
              <a:ext cx="2111" cy="5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评一评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6" name="图片 5" descr="在线教育，创意写作和讲故事，文案概念，文本文档编辑，远程学习"/>
            <p:cNvPicPr>
              <a:picLocks noChangeAspect="1"/>
            </p:cNvPicPr>
            <p:nvPr/>
          </p:nvPicPr>
          <p:blipFill>
            <a:blip r:embed="rId2"/>
            <a:srcRect l="18013" t="9130" r="24487" b="11361"/>
            <a:stretch>
              <a:fillRect/>
            </a:stretch>
          </p:blipFill>
          <p:spPr>
            <a:xfrm>
              <a:off x="6483" y="6201"/>
              <a:ext cx="1103" cy="933"/>
            </a:xfrm>
            <a:prstGeom prst="rect">
              <a:avLst/>
            </a:prstGeom>
          </p:spPr>
        </p:pic>
      </p:grpSp>
      <p:sp>
        <p:nvSpPr>
          <p:cNvPr id="7" name="内容占位符 6"/>
          <p:cNvSpPr>
            <a:spLocks noGrp="1"/>
          </p:cNvSpPr>
          <p:nvPr>
            <p:ph idx="14"/>
          </p:nvPr>
        </p:nvSpPr>
        <p:spPr>
          <a:xfrm>
            <a:off x="899795" y="161290"/>
            <a:ext cx="2449195" cy="681990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2.</a:t>
            </a:r>
            <a:r>
              <a:rPr lang="zh-CN" altLang="en-US"/>
              <a:t>学习评价</a:t>
            </a:r>
            <a:endParaRPr lang="zh-CN" altLang="en-US"/>
          </a:p>
        </p:txBody>
      </p:sp>
      <p:graphicFrame>
        <p:nvGraphicFramePr>
          <p:cNvPr id="29" name="表格 28"/>
          <p:cNvGraphicFramePr/>
          <p:nvPr>
            <p:custDataLst>
              <p:tags r:id="rId3"/>
            </p:custDataLst>
          </p:nvPr>
        </p:nvGraphicFramePr>
        <p:xfrm>
          <a:off x="2272030" y="2266950"/>
          <a:ext cx="7809865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9350"/>
                <a:gridCol w="1411605"/>
                <a:gridCol w="1369060"/>
                <a:gridCol w="1339850"/>
              </a:tblGrid>
              <a:tr h="47752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sz="1800" b="1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sz="1800" b="1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评价内容</a:t>
                      </a:r>
                      <a:endParaRPr lang="zh-CN" sz="1800" b="1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1800" b="1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自评</a:t>
                      </a:r>
                      <a:endParaRPr lang="zh-CN" altLang="en-US" sz="1800" b="1">
                        <a:ln>
                          <a:noFill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互评</a:t>
                      </a:r>
                      <a:endParaRPr lang="zh-CN" altLang="en-US" sz="1800" b="1">
                        <a:ln>
                          <a:noFill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师评</a:t>
                      </a:r>
                      <a:endParaRPr lang="zh-CN" altLang="en-US" sz="1800" b="1">
                        <a:ln>
                          <a:noFill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09270"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点亮小太阳，照亮前行之路</a:t>
                      </a:r>
                      <a:endParaRPr lang="zh-CN" altLang="en-US" sz="1800" b="1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2006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ln>
                            <a:noFill/>
                          </a:ln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可以描述找出最大值的过程</a:t>
                      </a:r>
                      <a:endParaRPr lang="zh-CN" altLang="en-US" sz="1800" b="0" dirty="0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65214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ln>
                            <a:noFill/>
                          </a:ln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能理解并正确使用算法的三种控制结构</a:t>
                      </a:r>
                      <a:endParaRPr lang="zh-CN" altLang="en-US" sz="1800" b="0" dirty="0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 dirty="0">
                          <a:ln>
                            <a:noFill/>
                          </a:ln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可以确定变量并正确设置初始值</a:t>
                      </a:r>
                      <a:endParaRPr lang="zh-CN" altLang="en-US" sz="1800" b="0" dirty="0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20065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buNone/>
                      </a:pPr>
                      <a:r>
                        <a:rPr lang="zh-CN" altLang="en-US" sz="1800" b="0" dirty="0">
                          <a:ln>
                            <a:noFill/>
                          </a:ln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可以编写程序准确找出最大数</a:t>
                      </a:r>
                      <a:endParaRPr lang="zh-CN" altLang="en-US" sz="1800" b="0" dirty="0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77520"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buNone/>
                      </a:pPr>
                      <a:r>
                        <a:rPr lang="zh-CN" altLang="en-US" sz="1800" b="0" dirty="0">
                          <a:ln>
                            <a:noFill/>
                          </a:ln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态度端正，认真思考，积极发言</a:t>
                      </a:r>
                      <a:endParaRPr lang="zh-CN" altLang="en-US" sz="1800" b="0" dirty="0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dirty="0">
                        <a:ln>
                          <a:noFill/>
                        </a:ln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3" name="图片 32" descr="小太阳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565" y="3306445"/>
            <a:ext cx="4023360" cy="2645410"/>
          </a:xfrm>
          <a:prstGeom prst="rect">
            <a:avLst/>
          </a:prstGeom>
        </p:spPr>
      </p:pic>
      <p:sp>
        <p:nvSpPr>
          <p:cNvPr id="2" name="太阳形 1"/>
          <p:cNvSpPr/>
          <p:nvPr/>
        </p:nvSpPr>
        <p:spPr>
          <a:xfrm>
            <a:off x="6684010" y="1711325"/>
            <a:ext cx="347980" cy="347980"/>
          </a:xfrm>
          <a:prstGeom prst="sun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1"/>
          </p:nvPr>
        </p:nvSpPr>
        <p:spPr>
          <a:xfrm>
            <a:off x="2252345" y="1736090"/>
            <a:ext cx="8378825" cy="1162050"/>
          </a:xfrm>
        </p:spPr>
        <p:txBody>
          <a:bodyPr/>
          <a:lstStyle/>
          <a:p>
            <a:pPr algn="dist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zh-CN" altLang="en-US" sz="5335" spc="-267" dirty="0">
                <a:solidFill>
                  <a:srgbClr val="A37EBA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期待与你的下次相遇！</a:t>
            </a:r>
            <a:endParaRPr lang="zh-CN" altLang="en-US" sz="5335" spc="-267" dirty="0">
              <a:solidFill>
                <a:srgbClr val="A37EBA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 rot="18960000">
            <a:off x="10597515" y="600710"/>
            <a:ext cx="1417955" cy="469900"/>
            <a:chOff x="1603" y="8474"/>
            <a:chExt cx="1795" cy="740"/>
          </a:xfrm>
          <a:scene3d>
            <a:camera prst="orthographicFront">
              <a:rot lat="0" lon="0" rev="21180000"/>
            </a:camera>
            <a:lightRig rig="threePt" dir="t"/>
          </a:scene3d>
        </p:grpSpPr>
        <p:sp>
          <p:nvSpPr>
            <p:cNvPr id="6" name="Freeform 6"/>
            <p:cNvSpPr/>
            <p:nvPr/>
          </p:nvSpPr>
          <p:spPr>
            <a:xfrm>
              <a:off x="1603" y="8474"/>
              <a:ext cx="599" cy="740"/>
            </a:xfrm>
            <a:custGeom>
              <a:avLst/>
              <a:gdLst/>
              <a:ahLst/>
              <a:cxnLst/>
              <a:rect l="l" t="t" r="r" b="b"/>
              <a:pathLst>
                <a:path w="1905000" h="1905000">
                  <a:moveTo>
                    <a:pt x="762000" y="0"/>
                  </a:moveTo>
                  <a:lnTo>
                    <a:pt x="1905000" y="0"/>
                  </a:lnTo>
                  <a:lnTo>
                    <a:pt x="1143000" y="952500"/>
                  </a:lnTo>
                  <a:lnTo>
                    <a:pt x="1905000" y="1905000"/>
                  </a:lnTo>
                  <a:lnTo>
                    <a:pt x="762000" y="1905000"/>
                  </a:lnTo>
                  <a:lnTo>
                    <a:pt x="0" y="95250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</p:spPr>
          <p:style>
            <a:lnRef idx="0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" name="Freeform 7"/>
            <p:cNvSpPr/>
            <p:nvPr/>
          </p:nvSpPr>
          <p:spPr>
            <a:xfrm>
              <a:off x="2202" y="8474"/>
              <a:ext cx="599" cy="740"/>
            </a:xfrm>
            <a:custGeom>
              <a:avLst/>
              <a:gdLst/>
              <a:ahLst/>
              <a:cxnLst/>
              <a:rect l="l" t="t" r="r" b="b"/>
              <a:pathLst>
                <a:path w="1905000" h="1905000">
                  <a:moveTo>
                    <a:pt x="762000" y="0"/>
                  </a:moveTo>
                  <a:lnTo>
                    <a:pt x="1905000" y="0"/>
                  </a:lnTo>
                  <a:lnTo>
                    <a:pt x="1143000" y="952500"/>
                  </a:lnTo>
                  <a:lnTo>
                    <a:pt x="1905000" y="1905000"/>
                  </a:lnTo>
                  <a:lnTo>
                    <a:pt x="762000" y="1905000"/>
                  </a:lnTo>
                  <a:lnTo>
                    <a:pt x="0" y="95250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100000"/>
              </a:schemeClr>
            </a:solidFill>
          </p:spPr>
          <p:style>
            <a:lnRef idx="0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4" name="Freeform 8"/>
            <p:cNvSpPr/>
            <p:nvPr/>
          </p:nvSpPr>
          <p:spPr>
            <a:xfrm>
              <a:off x="2800" y="8474"/>
              <a:ext cx="599" cy="740"/>
            </a:xfrm>
            <a:custGeom>
              <a:avLst/>
              <a:gdLst/>
              <a:ahLst/>
              <a:cxnLst/>
              <a:rect l="l" t="t" r="r" b="b"/>
              <a:pathLst>
                <a:path w="1905000" h="1905000">
                  <a:moveTo>
                    <a:pt x="762000" y="0"/>
                  </a:moveTo>
                  <a:lnTo>
                    <a:pt x="1905000" y="0"/>
                  </a:lnTo>
                  <a:lnTo>
                    <a:pt x="1143000" y="952500"/>
                  </a:lnTo>
                  <a:lnTo>
                    <a:pt x="1905000" y="1905000"/>
                  </a:lnTo>
                  <a:lnTo>
                    <a:pt x="762000" y="1905000"/>
                  </a:lnTo>
                  <a:lnTo>
                    <a:pt x="0" y="95250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100000"/>
              </a:schemeClr>
            </a:solidFill>
          </p:spPr>
          <p:style>
            <a:lnRef idx="0">
              <a:schemeClr val="accent2"/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</p:grpSp>
      <p:sp>
        <p:nvSpPr>
          <p:cNvPr id="9" name="矩形 8"/>
          <p:cNvSpPr/>
          <p:nvPr/>
        </p:nvSpPr>
        <p:spPr>
          <a:xfrm>
            <a:off x="4465320" y="3110865"/>
            <a:ext cx="3941445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dist"/>
            <a:r>
              <a:rPr lang="zh-CN" alt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再见</a:t>
            </a:r>
            <a:r>
              <a:rPr lang="zh-CN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！</a:t>
            </a:r>
            <a:endParaRPr lang="zh-CN" alt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任意多边形: 形状 3"/>
          <p:cNvSpPr/>
          <p:nvPr/>
        </p:nvSpPr>
        <p:spPr>
          <a:xfrm flipH="1">
            <a:off x="3625215" y="4945380"/>
            <a:ext cx="5102860" cy="467995"/>
          </a:xfrm>
          <a:custGeom>
            <a:avLst/>
            <a:gdLst>
              <a:gd name="connsiteX0" fmla="*/ 8562780 w 8562780"/>
              <a:gd name="connsiteY0" fmla="*/ 0 h 573372"/>
              <a:gd name="connsiteX1" fmla="*/ 5633878 w 8562780"/>
              <a:gd name="connsiteY1" fmla="*/ 0 h 573372"/>
              <a:gd name="connsiteX2" fmla="*/ 2928902 w 8562780"/>
              <a:gd name="connsiteY2" fmla="*/ 0 h 573372"/>
              <a:gd name="connsiteX3" fmla="*/ 0 w 8562780"/>
              <a:gd name="connsiteY3" fmla="*/ 0 h 573372"/>
              <a:gd name="connsiteX4" fmla="*/ 286686 w 8562780"/>
              <a:gd name="connsiteY4" fmla="*/ 286686 h 573372"/>
              <a:gd name="connsiteX5" fmla="*/ 0 w 8562780"/>
              <a:gd name="connsiteY5" fmla="*/ 573372 h 573372"/>
              <a:gd name="connsiteX6" fmla="*/ 2928902 w 8562780"/>
              <a:gd name="connsiteY6" fmla="*/ 573372 h 573372"/>
              <a:gd name="connsiteX7" fmla="*/ 5633878 w 8562780"/>
              <a:gd name="connsiteY7" fmla="*/ 573372 h 573372"/>
              <a:gd name="connsiteX8" fmla="*/ 8562780 w 8562780"/>
              <a:gd name="connsiteY8" fmla="*/ 573372 h 573372"/>
              <a:gd name="connsiteX9" fmla="*/ 8276094 w 8562780"/>
              <a:gd name="connsiteY9" fmla="*/ 286686 h 57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62780" h="573372">
                <a:moveTo>
                  <a:pt x="8562780" y="0"/>
                </a:moveTo>
                <a:lnTo>
                  <a:pt x="5633878" y="0"/>
                </a:lnTo>
                <a:lnTo>
                  <a:pt x="2928902" y="0"/>
                </a:lnTo>
                <a:lnTo>
                  <a:pt x="0" y="0"/>
                </a:lnTo>
                <a:lnTo>
                  <a:pt x="286686" y="286686"/>
                </a:lnTo>
                <a:lnTo>
                  <a:pt x="0" y="573372"/>
                </a:lnTo>
                <a:lnTo>
                  <a:pt x="2928902" y="573372"/>
                </a:lnTo>
                <a:lnTo>
                  <a:pt x="5633878" y="573372"/>
                </a:lnTo>
                <a:lnTo>
                  <a:pt x="8562780" y="573372"/>
                </a:lnTo>
                <a:lnTo>
                  <a:pt x="8276094" y="28668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r="13500000" sy="23000" kx="1200000" algn="br" rotWithShape="0">
              <a:schemeClr val="bg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界首市师范附属小学</a:t>
            </a:r>
            <a:r>
              <a:rPr lang="en-US" altLang="zh-CN" sz="24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 dirty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薄小宁</a:t>
            </a:r>
            <a:endParaRPr lang="zh-CN" altLang="en-US" sz="24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idx="13"/>
          </p:nvPr>
        </p:nvSpPr>
        <p:spPr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zh-CN" altLang="en-US"/>
              <a:t>情境介绍</a:t>
            </a:r>
            <a:endParaRPr lang="zh-CN" altLang="en-US"/>
          </a:p>
        </p:txBody>
      </p:sp>
      <p:pic>
        <p:nvPicPr>
          <p:cNvPr id="2" name="图片 1" descr="孩子写程序代码。儿童机器人编程。矢量插图孤立在白色背景上 (2)"/>
          <p:cNvPicPr>
            <a:picLocks noChangeAspect="1"/>
          </p:cNvPicPr>
          <p:nvPr/>
        </p:nvPicPr>
        <p:blipFill>
          <a:blip r:embed="rId1"/>
          <a:srcRect l="8736" t="6370" r="12137" b="7278"/>
          <a:stretch>
            <a:fillRect/>
          </a:stretch>
        </p:blipFill>
        <p:spPr>
          <a:xfrm>
            <a:off x="8316595" y="3843020"/>
            <a:ext cx="2385695" cy="213042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" name="图片 3" descr="咪呢_副本"/>
          <p:cNvPicPr>
            <a:picLocks noChangeAspect="1"/>
          </p:cNvPicPr>
          <p:nvPr/>
        </p:nvPicPr>
        <p:blipFill>
          <a:blip r:embed="rId2"/>
          <a:srcRect l="11156" t="10769" r="18241" b="20565"/>
          <a:stretch>
            <a:fillRect/>
          </a:stretch>
        </p:blipFill>
        <p:spPr>
          <a:xfrm>
            <a:off x="1670050" y="1421130"/>
            <a:ext cx="1610360" cy="2007870"/>
          </a:xfrm>
          <a:prstGeom prst="rect">
            <a:avLst/>
          </a:prstGeom>
        </p:spPr>
      </p:pic>
      <p:sp>
        <p:nvSpPr>
          <p:cNvPr id="6" name="textbox 10"/>
          <p:cNvSpPr/>
          <p:nvPr/>
        </p:nvSpPr>
        <p:spPr>
          <a:xfrm>
            <a:off x="3449320" y="1628140"/>
            <a:ext cx="6385560" cy="1609725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sz="100" dirty="0">
              <a:latin typeface="Arial" panose="020B0604020202020204"/>
              <a:ea typeface="Arial" panose="020B0604020202020204"/>
              <a:cs typeface="Arial" panose="020B0604020202020204"/>
            </a:endParaRPr>
          </a:p>
          <a:p>
            <a:pPr indent="436880" algn="l" rtl="0" eaLnBrk="0" fontAlgn="auto">
              <a:lnSpc>
                <a:spcPct val="150000"/>
              </a:lnSpc>
            </a:pPr>
            <a:r>
              <a:rPr lang="zh-CN" sz="2000" kern="0" spc="-8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本次</a:t>
            </a:r>
            <a:r>
              <a:rPr lang="zh-CN" altLang="en-US" sz="2000" kern="0" spc="-8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口算测试比赛已经结束，</a:t>
            </a:r>
            <a:r>
              <a:rPr lang="en-US" altLang="zh-CN" sz="2000" kern="0" spc="-8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</a:t>
            </a:r>
            <a:r>
              <a:rPr lang="zh-CN" altLang="en-US" sz="2000" kern="0" spc="-8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位同学都只知道自己的分数，怎么才能从这</a:t>
            </a:r>
            <a:r>
              <a:rPr lang="en-US" altLang="zh-CN" sz="2000" kern="0" spc="-8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30</a:t>
            </a:r>
            <a:r>
              <a:rPr lang="zh-CN" altLang="en-US" sz="2000" kern="0" spc="-8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个分数中快速找出最高分，授予这位得分最高的同学</a:t>
            </a:r>
            <a:r>
              <a:rPr lang="en-US" altLang="zh-CN" sz="2000" kern="0" spc="-8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“</a:t>
            </a:r>
            <a:r>
              <a:rPr lang="zh-CN" altLang="en-US" sz="2000" kern="0" spc="-8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速算王</a:t>
            </a:r>
            <a:r>
              <a:rPr lang="en-US" altLang="zh-CN" sz="2000" kern="0" spc="-8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”</a:t>
            </a:r>
            <a:r>
              <a:rPr lang="zh-CN" altLang="en-US" sz="2000" kern="0" spc="-80" dirty="0">
                <a:solidFill>
                  <a:schemeClr val="tx1">
                    <a:alpha val="10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称号呢？</a:t>
            </a:r>
            <a:endParaRPr lang="zh-CN" sz="2000" kern="0" spc="0" dirty="0">
              <a:solidFill>
                <a:schemeClr val="tx1">
                  <a:alpha val="100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1" name="云形标注 10"/>
          <p:cNvSpPr/>
          <p:nvPr/>
        </p:nvSpPr>
        <p:spPr>
          <a:xfrm>
            <a:off x="3701415" y="3267710"/>
            <a:ext cx="3852545" cy="2208530"/>
          </a:xfrm>
          <a:prstGeom prst="cloudCallout">
            <a:avLst>
              <a:gd name="adj1" fmla="val 70834"/>
              <a:gd name="adj2" fmla="val 4574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215900" tIns="71755" rIns="0" bIns="71755" rtlCol="0" anchor="ctr"/>
          <a:lstStyle/>
          <a:p>
            <a:pPr indent="0" algn="l" fontAlgn="auto">
              <a:buClrTx/>
              <a:buSzTx/>
              <a:buFontTx/>
            </a:pP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快来发挥你的聪明才智，想一想如何让计算机对</a:t>
            </a:r>
            <a:r>
              <a:rPr lang="en-US" altLang="zh-CN" sz="20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30</a:t>
            </a: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个数进行比较，找出最高分呢？</a:t>
            </a:r>
            <a:endParaRPr lang="zh-CN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mph" presetSubtype="0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黑体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  <p:bldP spid="6" grpId="4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9048115" y="247650"/>
            <a:ext cx="2995930" cy="6141720"/>
            <a:chOff x="14249" y="390"/>
            <a:chExt cx="4718" cy="9672"/>
          </a:xfrm>
        </p:grpSpPr>
        <p:grpSp>
          <p:nvGrpSpPr>
            <p:cNvPr id="4" name="组合 3"/>
            <p:cNvGrpSpPr/>
            <p:nvPr/>
          </p:nvGrpSpPr>
          <p:grpSpPr>
            <a:xfrm rot="20520000">
              <a:off x="17857" y="390"/>
              <a:ext cx="1110" cy="3988"/>
              <a:chOff x="872" y="1473"/>
              <a:chExt cx="1523" cy="3988"/>
            </a:xfrm>
          </p:grpSpPr>
          <p:sp>
            <p:nvSpPr>
              <p:cNvPr id="40" name="Freeform 179"/>
              <p:cNvSpPr/>
              <p:nvPr userDrawn="1"/>
            </p:nvSpPr>
            <p:spPr bwMode="auto">
              <a:xfrm>
                <a:off x="1709" y="1473"/>
                <a:ext cx="686" cy="1089"/>
              </a:xfrm>
              <a:custGeom>
                <a:avLst/>
                <a:gdLst>
                  <a:gd name="T0" fmla="*/ 78 w 158"/>
                  <a:gd name="T1" fmla="*/ 251 h 251"/>
                  <a:gd name="T2" fmla="*/ 0 w 158"/>
                  <a:gd name="T3" fmla="*/ 20 h 251"/>
                  <a:gd name="T4" fmla="*/ 158 w 158"/>
                  <a:gd name="T5" fmla="*/ 0 h 251"/>
                  <a:gd name="T6" fmla="*/ 78 w 158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8" h="251">
                    <a:moveTo>
                      <a:pt x="78" y="251"/>
                    </a:moveTo>
                    <a:lnTo>
                      <a:pt x="0" y="20"/>
                    </a:lnTo>
                    <a:lnTo>
                      <a:pt x="158" y="0"/>
                    </a:lnTo>
                    <a:lnTo>
                      <a:pt x="78" y="25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185"/>
              <p:cNvSpPr/>
              <p:nvPr userDrawn="1"/>
            </p:nvSpPr>
            <p:spPr bwMode="auto">
              <a:xfrm>
                <a:off x="872" y="5257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9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9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89"/>
              <p:cNvSpPr/>
              <p:nvPr userDrawn="1"/>
            </p:nvSpPr>
            <p:spPr bwMode="auto">
              <a:xfrm>
                <a:off x="1579" y="4133"/>
                <a:ext cx="256" cy="278"/>
              </a:xfrm>
              <a:custGeom>
                <a:avLst/>
                <a:gdLst>
                  <a:gd name="T0" fmla="*/ 0 w 59"/>
                  <a:gd name="T1" fmla="*/ 64 h 64"/>
                  <a:gd name="T2" fmla="*/ 17 w 59"/>
                  <a:gd name="T3" fmla="*/ 0 h 64"/>
                  <a:gd name="T4" fmla="*/ 59 w 59"/>
                  <a:gd name="T5" fmla="*/ 19 h 64"/>
                  <a:gd name="T6" fmla="*/ 0 w 59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64">
                    <a:moveTo>
                      <a:pt x="0" y="64"/>
                    </a:moveTo>
                    <a:lnTo>
                      <a:pt x="17" y="0"/>
                    </a:lnTo>
                    <a:lnTo>
                      <a:pt x="59" y="19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 rot="7980000">
              <a:off x="16513" y="8553"/>
              <a:ext cx="2346" cy="673"/>
              <a:chOff x="7126" y="7048"/>
              <a:chExt cx="1546" cy="673"/>
            </a:xfrm>
          </p:grpSpPr>
          <p:sp>
            <p:nvSpPr>
              <p:cNvPr id="115" name="Freeform 184"/>
              <p:cNvSpPr/>
              <p:nvPr userDrawn="1"/>
            </p:nvSpPr>
            <p:spPr bwMode="auto">
              <a:xfrm>
                <a:off x="8147" y="7048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9F8CA"/>
                  </a:gs>
                  <a:gs pos="6000">
                    <a:srgbClr val="4EAA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86"/>
              <p:cNvSpPr/>
              <p:nvPr userDrawn="1"/>
            </p:nvSpPr>
            <p:spPr bwMode="auto">
              <a:xfrm>
                <a:off x="7126" y="7068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 rot="13500000">
              <a:off x="14150" y="8849"/>
              <a:ext cx="1119" cy="920"/>
              <a:chOff x="14150" y="3569"/>
              <a:chExt cx="1119" cy="920"/>
            </a:xfrm>
          </p:grpSpPr>
          <p:sp>
            <p:nvSpPr>
              <p:cNvPr id="9947" name="Freeform 184"/>
              <p:cNvSpPr/>
              <p:nvPr userDrawn="1"/>
            </p:nvSpPr>
            <p:spPr bwMode="auto">
              <a:xfrm>
                <a:off x="14745" y="3569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49" name="Freeform 186"/>
              <p:cNvSpPr/>
              <p:nvPr userDrawn="1"/>
            </p:nvSpPr>
            <p:spPr bwMode="auto">
              <a:xfrm>
                <a:off x="14150" y="4285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0" name="对象6"/>
          <p:cNvSpPr/>
          <p:nvPr>
            <p:custDataLst>
              <p:tags r:id="rId1"/>
            </p:custDataLst>
          </p:nvPr>
        </p:nvSpPr>
        <p:spPr>
          <a:xfrm>
            <a:off x="848360" y="1219200"/>
            <a:ext cx="4678045" cy="4107815"/>
          </a:xfrm>
          <a:custGeom>
            <a:avLst/>
            <a:gdLst/>
            <a:ahLst/>
            <a:cxnLst/>
            <a:rect l="l" t="t" r="r" b="b"/>
            <a:pathLst>
              <a:path w="4059936" h="4059936">
                <a:moveTo>
                  <a:pt x="137160" y="2359152"/>
                </a:moveTo>
                <a:cubicBezTo>
                  <a:pt x="-45720" y="2176272"/>
                  <a:pt x="-45720" y="1883664"/>
                  <a:pt x="137160" y="1700784"/>
                </a:cubicBezTo>
                <a:lnTo>
                  <a:pt x="1700784" y="137160"/>
                </a:lnTo>
                <a:cubicBezTo>
                  <a:pt x="1883664" y="-45720"/>
                  <a:pt x="2176272" y="-45720"/>
                  <a:pt x="2359152" y="137160"/>
                </a:cubicBezTo>
                <a:lnTo>
                  <a:pt x="3931920" y="1700784"/>
                </a:lnTo>
                <a:cubicBezTo>
                  <a:pt x="4105656" y="1883664"/>
                  <a:pt x="4105656" y="2176272"/>
                  <a:pt x="3931920" y="2359152"/>
                </a:cubicBezTo>
                <a:lnTo>
                  <a:pt x="2359152" y="3931920"/>
                </a:lnTo>
                <a:cubicBezTo>
                  <a:pt x="2176272" y="4105656"/>
                  <a:pt x="1883664" y="4105656"/>
                  <a:pt x="1700784" y="3931920"/>
                </a:cubicBezTo>
                <a:lnTo>
                  <a:pt x="137160" y="2359152"/>
                </a:lnTo>
              </a:path>
            </a:pathLst>
          </a:custGeom>
          <a:solidFill>
            <a:schemeClr val="accent1">
              <a:lumMod val="30000"/>
              <a:lumOff val="70000"/>
              <a:alpha val="30000"/>
            </a:schemeClr>
          </a:solidFill>
        </p:spPr>
        <p:txBody>
          <a:bodyPr lIns="0" tIns="0" rIns="0" bIns="0">
            <a:noAutofit/>
          </a:bodyPr>
          <a:lstStyle/>
          <a:p>
            <a:endParaRPr lang="zh-CN" altLang="en-US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31" name="组合 30"/>
          <p:cNvGrpSpPr/>
          <p:nvPr>
            <p:custDataLst>
              <p:tags r:id="rId2"/>
            </p:custDataLst>
          </p:nvPr>
        </p:nvGrpSpPr>
        <p:grpSpPr>
          <a:xfrm>
            <a:off x="4968668" y="1484918"/>
            <a:ext cx="6548813" cy="3348972"/>
            <a:chOff x="6604" y="2684"/>
            <a:chExt cx="11154" cy="5704"/>
          </a:xfrm>
        </p:grpSpPr>
        <p:sp>
          <p:nvSpPr>
            <p:cNvPr id="21" name="对象1"/>
            <p:cNvSpPr/>
            <p:nvPr>
              <p:custDataLst>
                <p:tags r:id="rId3"/>
              </p:custDataLst>
            </p:nvPr>
          </p:nvSpPr>
          <p:spPr>
            <a:xfrm>
              <a:off x="7978" y="4650"/>
              <a:ext cx="9780" cy="1754"/>
            </a:xfrm>
            <a:custGeom>
              <a:avLst/>
              <a:gdLst/>
              <a:ahLst/>
              <a:cxnLst/>
              <a:rect l="l" t="t" r="r" b="b"/>
              <a:pathLst>
                <a:path w="6409944" h="1143000">
                  <a:moveTo>
                    <a:pt x="9144" y="1143000"/>
                  </a:moveTo>
                  <a:lnTo>
                    <a:pt x="6391656" y="1143000"/>
                  </a:lnTo>
                  <a:cubicBezTo>
                    <a:pt x="6400800" y="1143000"/>
                    <a:pt x="6409944" y="1133856"/>
                    <a:pt x="6409944" y="1133856"/>
                  </a:cubicBezTo>
                  <a:lnTo>
                    <a:pt x="6409944" y="9144"/>
                  </a:lnTo>
                  <a:cubicBezTo>
                    <a:pt x="6409944" y="9144"/>
                    <a:pt x="6400800" y="0"/>
                    <a:pt x="6391656" y="0"/>
                  </a:cubicBezTo>
                  <a:lnTo>
                    <a:pt x="9144" y="0"/>
                  </a:lnTo>
                  <a:cubicBezTo>
                    <a:pt x="0" y="0"/>
                    <a:pt x="0" y="9144"/>
                    <a:pt x="0" y="18288"/>
                  </a:cubicBezTo>
                  <a:lnTo>
                    <a:pt x="548640" y="566928"/>
                  </a:lnTo>
                  <a:cubicBezTo>
                    <a:pt x="548640" y="566928"/>
                    <a:pt x="548640" y="576072"/>
                    <a:pt x="548640" y="576072"/>
                  </a:cubicBezTo>
                  <a:lnTo>
                    <a:pt x="0" y="1124712"/>
                  </a:lnTo>
                  <a:cubicBezTo>
                    <a:pt x="0" y="1133856"/>
                    <a:pt x="0" y="1143000"/>
                    <a:pt x="9144" y="1143000"/>
                  </a:cubicBezTo>
                </a:path>
              </a:pathLst>
            </a:custGeom>
            <a:noFill/>
            <a:ln w="22225">
              <a:gradFill>
                <a:gsLst>
                  <a:gs pos="100000">
                    <a:schemeClr val="accent2">
                      <a:lumMod val="20000"/>
                      <a:lumOff val="80000"/>
                      <a:alpha val="0"/>
                    </a:schemeClr>
                  </a:gs>
                  <a:gs pos="2000">
                    <a:schemeClr val="accent2">
                      <a:alpha val="10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936000" tIns="0" rIns="0" bIns="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多个数比较找出最大值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endParaRPr>
            </a:p>
          </p:txBody>
        </p:sp>
        <p:sp>
          <p:nvSpPr>
            <p:cNvPr id="22" name="对象2"/>
            <p:cNvSpPr/>
            <p:nvPr>
              <p:custDataLst>
                <p:tags r:id="rId4"/>
              </p:custDataLst>
            </p:nvPr>
          </p:nvSpPr>
          <p:spPr>
            <a:xfrm>
              <a:off x="6623" y="2684"/>
              <a:ext cx="10821" cy="1737"/>
            </a:xfrm>
            <a:custGeom>
              <a:avLst/>
              <a:gdLst>
                <a:gd name="connsiteX0" fmla="*/ 1722 w 11918"/>
                <a:gd name="connsiteY0" fmla="*/ 1783 h 1783"/>
                <a:gd name="connsiteX1" fmla="*/ 1665 w 11918"/>
                <a:gd name="connsiteY1" fmla="*/ 1754 h 1783"/>
                <a:gd name="connsiteX2" fmla="*/ 1636 w 11918"/>
                <a:gd name="connsiteY2" fmla="*/ 1740 h 1783"/>
                <a:gd name="connsiteX3" fmla="*/ 9 w 11918"/>
                <a:gd name="connsiteY3" fmla="*/ 127 h 1783"/>
                <a:gd name="connsiteX4" fmla="*/ 253 w 11918"/>
                <a:gd name="connsiteY4" fmla="*/ 8 h 1783"/>
                <a:gd name="connsiteX5" fmla="*/ 11810 w 11918"/>
                <a:gd name="connsiteY5" fmla="*/ 0 h 1783"/>
                <a:gd name="connsiteX6" fmla="*/ 11918 w 11918"/>
                <a:gd name="connsiteY6" fmla="*/ 69 h 1783"/>
                <a:gd name="connsiteX7" fmla="*/ 11918 w 11918"/>
                <a:gd name="connsiteY7" fmla="*/ 1697 h 1783"/>
                <a:gd name="connsiteX8" fmla="*/ 11831 w 11918"/>
                <a:gd name="connsiteY8" fmla="*/ 1783 h 1783"/>
                <a:gd name="connsiteX9" fmla="*/ 1722 w 11918"/>
                <a:gd name="connsiteY9" fmla="*/ 1783 h 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18" h="1783">
                  <a:moveTo>
                    <a:pt x="1722" y="1783"/>
                  </a:moveTo>
                  <a:cubicBezTo>
                    <a:pt x="1694" y="1783"/>
                    <a:pt x="1679" y="1769"/>
                    <a:pt x="1665" y="1754"/>
                  </a:cubicBezTo>
                  <a:cubicBezTo>
                    <a:pt x="1650" y="1754"/>
                    <a:pt x="1650" y="1740"/>
                    <a:pt x="1636" y="1740"/>
                  </a:cubicBezTo>
                  <a:lnTo>
                    <a:pt x="9" y="127"/>
                  </a:lnTo>
                  <a:cubicBezTo>
                    <a:pt x="-49" y="69"/>
                    <a:pt x="181" y="8"/>
                    <a:pt x="253" y="8"/>
                  </a:cubicBezTo>
                  <a:lnTo>
                    <a:pt x="11810" y="0"/>
                  </a:lnTo>
                  <a:cubicBezTo>
                    <a:pt x="11897" y="28"/>
                    <a:pt x="11918" y="12"/>
                    <a:pt x="11918" y="69"/>
                  </a:cubicBezTo>
                  <a:lnTo>
                    <a:pt x="11918" y="1697"/>
                  </a:lnTo>
                  <a:cubicBezTo>
                    <a:pt x="11918" y="1754"/>
                    <a:pt x="11874" y="1783"/>
                    <a:pt x="11831" y="1783"/>
                  </a:cubicBezTo>
                  <a:lnTo>
                    <a:pt x="1722" y="1783"/>
                  </a:lnTo>
                </a:path>
              </a:pathLst>
            </a:custGeom>
            <a:noFill/>
            <a:ln w="22225">
              <a:gradFill>
                <a:gsLst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  <a:gs pos="2000">
                    <a:schemeClr val="accent1">
                      <a:alpha val="10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224000" tIns="0" rIns="0" bIns="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两个数比较找出最大值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endParaRPr>
            </a:p>
          </p:txBody>
        </p:sp>
        <p:sp>
          <p:nvSpPr>
            <p:cNvPr id="23" name="对象3"/>
            <p:cNvSpPr/>
            <p:nvPr>
              <p:custDataLst>
                <p:tags r:id="rId5"/>
              </p:custDataLst>
            </p:nvPr>
          </p:nvSpPr>
          <p:spPr>
            <a:xfrm>
              <a:off x="6604" y="6634"/>
              <a:ext cx="10844" cy="1754"/>
            </a:xfrm>
            <a:custGeom>
              <a:avLst/>
              <a:gdLst/>
              <a:ahLst/>
              <a:cxnLst/>
              <a:rect l="l" t="t" r="r" b="b"/>
              <a:pathLst>
                <a:path w="7580376" h="1143000">
                  <a:moveTo>
                    <a:pt x="1106424" y="0"/>
                  </a:moveTo>
                  <a:cubicBezTo>
                    <a:pt x="1088136" y="0"/>
                    <a:pt x="1078992" y="9144"/>
                    <a:pt x="1069848" y="18288"/>
                  </a:cubicBezTo>
                  <a:cubicBezTo>
                    <a:pt x="1060704" y="18288"/>
                    <a:pt x="1060704" y="27432"/>
                    <a:pt x="1051560" y="27432"/>
                  </a:cubicBezTo>
                  <a:lnTo>
                    <a:pt x="18288" y="1051560"/>
                  </a:lnTo>
                  <a:cubicBezTo>
                    <a:pt x="-18288" y="1088136"/>
                    <a:pt x="9144" y="1143000"/>
                    <a:pt x="54864" y="1143000"/>
                  </a:cubicBezTo>
                  <a:lnTo>
                    <a:pt x="7525512" y="1143000"/>
                  </a:lnTo>
                  <a:cubicBezTo>
                    <a:pt x="7552944" y="1143000"/>
                    <a:pt x="7580376" y="1124712"/>
                    <a:pt x="7580376" y="1088136"/>
                  </a:cubicBezTo>
                  <a:lnTo>
                    <a:pt x="7580376" y="54864"/>
                  </a:lnTo>
                  <a:cubicBezTo>
                    <a:pt x="7580376" y="18288"/>
                    <a:pt x="7552944" y="0"/>
                    <a:pt x="7525512" y="0"/>
                  </a:cubicBezTo>
                  <a:lnTo>
                    <a:pt x="1106424" y="0"/>
                  </a:lnTo>
                </a:path>
              </a:pathLst>
            </a:custGeom>
            <a:noFill/>
            <a:ln w="22225">
              <a:gradFill>
                <a:gsLst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  <a:gs pos="2000">
                    <a:schemeClr val="accent5">
                      <a:lumMod val="75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224000" tIns="0" rIns="0" bIns="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设计查找最大值的方案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endParaRPr>
            </a:p>
          </p:txBody>
        </p:sp>
      </p:grpSp>
      <p:sp>
        <p:nvSpPr>
          <p:cNvPr id="24" name="对象5"/>
          <p:cNvSpPr/>
          <p:nvPr>
            <p:custDataLst>
              <p:tags r:id="rId6"/>
            </p:custDataLst>
          </p:nvPr>
        </p:nvSpPr>
        <p:spPr>
          <a:xfrm>
            <a:off x="4545546" y="1218692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5" name="对象6"/>
          <p:cNvSpPr/>
          <p:nvPr>
            <p:custDataLst>
              <p:tags r:id="rId7"/>
            </p:custDataLst>
          </p:nvPr>
        </p:nvSpPr>
        <p:spPr>
          <a:xfrm>
            <a:off x="5609433" y="2834498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2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6" name="对象7"/>
          <p:cNvSpPr/>
          <p:nvPr>
            <p:custDataLst>
              <p:tags r:id="rId8"/>
            </p:custDataLst>
          </p:nvPr>
        </p:nvSpPr>
        <p:spPr>
          <a:xfrm>
            <a:off x="4545546" y="4525739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5">
              <a:lumMod val="75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对象12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1119505" y="1431290"/>
            <a:ext cx="4150360" cy="3683635"/>
          </a:xfrm>
          <a:custGeom>
            <a:avLst/>
            <a:gdLst/>
            <a:ahLst/>
            <a:cxnLst/>
            <a:rect l="l" t="t" r="r" b="b"/>
            <a:pathLst>
              <a:path w="2340864" h="2340864">
                <a:moveTo>
                  <a:pt x="987552" y="73152"/>
                </a:moveTo>
                <a:lnTo>
                  <a:pt x="73152" y="987552"/>
                </a:lnTo>
                <a:cubicBezTo>
                  <a:pt x="-27432" y="1088136"/>
                  <a:pt x="-27432" y="1252728"/>
                  <a:pt x="73152" y="1353312"/>
                </a:cubicBezTo>
                <a:lnTo>
                  <a:pt x="987552" y="2267712"/>
                </a:lnTo>
                <a:cubicBezTo>
                  <a:pt x="1088136" y="2368296"/>
                  <a:pt x="1252728" y="2368296"/>
                  <a:pt x="1353312" y="2267712"/>
                </a:cubicBezTo>
                <a:lnTo>
                  <a:pt x="2267712" y="1353312"/>
                </a:lnTo>
                <a:cubicBezTo>
                  <a:pt x="2368296" y="1252728"/>
                  <a:pt x="2368296" y="1088136"/>
                  <a:pt x="2267712" y="987552"/>
                </a:cubicBezTo>
                <a:lnTo>
                  <a:pt x="1353312" y="73152"/>
                </a:lnTo>
                <a:cubicBezTo>
                  <a:pt x="1252728" y="-27432"/>
                  <a:pt x="1088136" y="-27432"/>
                  <a:pt x="987552" y="73152"/>
                </a:cubicBezTo>
              </a:path>
            </a:pathLst>
          </a:custGeom>
          <a:noFill/>
          <a:ln w="53975">
            <a:solidFill>
              <a:schemeClr val="accent1"/>
            </a:solidFill>
          </a:ln>
          <a:effectLst>
            <a:outerShdw blurRad="203200" dist="50800" dir="5400000" sx="5000" sy="5000" algn="ctr" rotWithShape="0">
              <a:schemeClr val="tx1">
                <a:alpha val="61000"/>
              </a:schemeClr>
            </a:outerShdw>
          </a:effectLst>
          <a:scene3d>
            <a:camera prst="obliqueTopRight"/>
            <a:lightRig rig="threePt" dir="t"/>
          </a:scene3d>
        </p:spPr>
        <p:txBody>
          <a:bodyPr wrap="square" lIns="360000" tIns="0" rIns="360000" bIns="0" anchor="ctr" anchorCtr="0">
            <a:noAutofit/>
          </a:bodyPr>
          <a:lstStyle/>
          <a:p>
            <a:pPr algn="dist" defTabSz="1219200">
              <a:lnSpc>
                <a:spcPct val="90000"/>
              </a:lnSpc>
              <a:spcBef>
                <a:spcPts val="1335"/>
              </a:spcBef>
              <a:buClrTx/>
              <a:buSzTx/>
              <a:buFont typeface="Arial" panose="020B0604020202020204" pitchFamily="34" charset="0"/>
            </a:pPr>
            <a:r>
              <a:rPr lang="zh-CN" altLang="en-US" sz="4800" b="1" kern="100" spc="400" dirty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  <a:sym typeface="+mn-ea"/>
              </a:rPr>
              <a:t>一、准备间</a:t>
            </a:r>
            <a:endParaRPr lang="zh-CN" altLang="en-US" sz="4800" b="1" kern="100" spc="400" dirty="0"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Angsana New" panose="02020603050405020304" pitchFamily="18" charset="-34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1.</a:t>
            </a:r>
            <a:r>
              <a:rPr lang="zh-CN" altLang="en-US"/>
              <a:t>两个数比较找出最大值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960755" y="1533525"/>
            <a:ext cx="9841865" cy="987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</a:rPr>
              <a:t>根据表格的提示和老师模拟的比较过程，思考两个数比较大小的思路，并把表格内容补充完整。</a:t>
            </a:r>
            <a:endParaRPr lang="zh-CN" altLang="en-US" sz="2000" dirty="0"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03020" y="685800"/>
            <a:ext cx="2209800" cy="814070"/>
            <a:chOff x="2241" y="1248"/>
            <a:chExt cx="3480" cy="1282"/>
          </a:xfrm>
        </p:grpSpPr>
        <p:sp>
          <p:nvSpPr>
            <p:cNvPr id="4" name="文本框 3"/>
            <p:cNvSpPr txBox="1"/>
            <p:nvPr/>
          </p:nvSpPr>
          <p:spPr>
            <a:xfrm>
              <a:off x="3063" y="1564"/>
              <a:ext cx="2659" cy="9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想一想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" y="1248"/>
              <a:ext cx="1282" cy="1282"/>
            </a:xfrm>
            <a:prstGeom prst="rect">
              <a:avLst/>
            </a:prstGeom>
          </p:spPr>
        </p:pic>
      </p:grpSp>
      <p:graphicFrame>
        <p:nvGraphicFramePr>
          <p:cNvPr id="11" name="表格 10"/>
          <p:cNvGraphicFramePr/>
          <p:nvPr>
            <p:custDataLst>
              <p:tags r:id="rId3"/>
            </p:custDataLst>
          </p:nvPr>
        </p:nvGraphicFramePr>
        <p:xfrm>
          <a:off x="3114675" y="2720975"/>
          <a:ext cx="5534660" cy="1816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4660"/>
              </a:tblGrid>
              <a:tr h="60896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两个数比较大小的思路</a:t>
                      </a:r>
                      <a:endParaRPr lang="zh-CN" altLang="en-US" sz="1800" b="1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CCC0D9"/>
                    </a:solidFill>
                  </a:tcPr>
                </a:tc>
              </a:tr>
              <a:tr h="803910">
                <a:tc>
                  <a:txBody>
                    <a:bodyPr/>
                    <a:lstStyle/>
                    <a:p>
                      <a:pPr marL="68580" indent="0" algn="l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如果</a:t>
                      </a:r>
                      <a:r>
                        <a:rPr lang="zh-CN" altLang="en-US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数字</a:t>
                      </a:r>
                      <a:r>
                        <a:rPr lang="en-US" alt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1 </a:t>
                      </a:r>
                      <a:r>
                        <a:rPr 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大于数字</a:t>
                      </a:r>
                      <a:r>
                        <a:rPr lang="en-US" alt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2 </a:t>
                      </a:r>
                      <a:r>
                        <a:rPr 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，</a:t>
                      </a:r>
                      <a:r>
                        <a:rPr lang="en-US" alt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那么最大数为：（ </a:t>
                      </a:r>
                      <a:r>
                        <a:rPr lang="zh-CN" altLang="en-US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  </a:t>
                      </a:r>
                      <a:r>
                        <a:rPr lang="en-US" alt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   </a:t>
                      </a:r>
                      <a:r>
                        <a:rPr lang="zh-CN" altLang="en-US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 </a:t>
                      </a:r>
                      <a:r>
                        <a:rPr 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）</a:t>
                      </a:r>
                      <a:endParaRPr lang="zh-CN" sz="180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68580" indent="1364615" algn="l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          </a:t>
                      </a:r>
                      <a:r>
                        <a:rPr 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否则，最大数为（</a:t>
                      </a:r>
                      <a:r>
                        <a:rPr lang="zh-CN" altLang="en-US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zh-CN" altLang="en-US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 </a:t>
                      </a:r>
                      <a:r>
                        <a:rPr lang="en-US" alt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 </a:t>
                      </a:r>
                      <a:r>
                        <a:rPr lang="zh-CN" altLang="en-US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 </a:t>
                      </a:r>
                      <a:r>
                        <a:rPr lang="en-US" alt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 </a:t>
                      </a:r>
                      <a:r>
                        <a:rPr lang="zh-CN" altLang="en-US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  </a:t>
                      </a:r>
                      <a:r>
                        <a:rPr 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）</a:t>
                      </a:r>
                      <a:endParaRPr lang="zh-CN" altLang="en-US" sz="180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buNone/>
                      </a:pPr>
                      <a:r>
                        <a:rPr 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在这个比较过程中，把最大值假设为：（</a:t>
                      </a:r>
                      <a:r>
                        <a:rPr lang="zh-CN" altLang="en-US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 </a:t>
                      </a:r>
                      <a:r>
                        <a:rPr lang="zh-CN" altLang="en-US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      </a:t>
                      </a:r>
                      <a:r>
                        <a:rPr lang="en-US" alt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     </a:t>
                      </a:r>
                      <a:r>
                        <a:rPr lang="zh-CN" altLang="en-US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  <a:sym typeface="+mn-ea"/>
                        </a:rPr>
                        <a:t> </a:t>
                      </a:r>
                      <a:r>
                        <a:rPr 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）</a:t>
                      </a:r>
                      <a:endParaRPr lang="zh-CN" altLang="en-US" sz="180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2.</a:t>
            </a:r>
            <a:r>
              <a:rPr lang="zh-CN" altLang="en-US"/>
              <a:t>多个数比较找最大值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1081405" y="1516380"/>
            <a:ext cx="7012940" cy="745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请根据两个数比较大小的思路，想一想三个数比较大小的过程是怎样的？请仔细思考并补充下面的表格。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03020" y="685800"/>
            <a:ext cx="2209800" cy="814070"/>
            <a:chOff x="2241" y="1248"/>
            <a:chExt cx="3480" cy="1282"/>
          </a:xfrm>
        </p:grpSpPr>
        <p:sp>
          <p:nvSpPr>
            <p:cNvPr id="12" name="文本框 11"/>
            <p:cNvSpPr txBox="1"/>
            <p:nvPr/>
          </p:nvSpPr>
          <p:spPr>
            <a:xfrm>
              <a:off x="3063" y="1564"/>
              <a:ext cx="2659" cy="9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想一想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" y="1248"/>
              <a:ext cx="1282" cy="1282"/>
            </a:xfrm>
            <a:prstGeom prst="rect">
              <a:avLst/>
            </a:prstGeom>
          </p:spPr>
        </p:pic>
      </p:grpSp>
      <p:graphicFrame>
        <p:nvGraphicFramePr>
          <p:cNvPr id="16" name="表格 15"/>
          <p:cNvGraphicFramePr/>
          <p:nvPr>
            <p:custDataLst>
              <p:tags r:id="rId3"/>
            </p:custDataLst>
          </p:nvPr>
        </p:nvGraphicFramePr>
        <p:xfrm>
          <a:off x="2117090" y="2653665"/>
          <a:ext cx="8575040" cy="2924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5040"/>
              </a:tblGrid>
              <a:tr h="4972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三个数比较大小的思路</a:t>
                      </a:r>
                      <a:endParaRPr lang="zh-CN" altLang="en-US" sz="1800" b="1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CCC0D9"/>
                    </a:solidFill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marL="68580" indent="0" algn="l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1.假设 先将第1个数作为当前的最大数</a:t>
                      </a:r>
                      <a:r>
                        <a:rPr 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。</a:t>
                      </a:r>
                      <a:endParaRPr lang="zh-CN" sz="180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72135">
                <a:tc>
                  <a:txBody>
                    <a:bodyPr/>
                    <a:lstStyle/>
                    <a:p>
                      <a:pPr indent="0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18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2.如果第2个数大于当前最大数，那么就让第（   ）</a:t>
                      </a:r>
                      <a:r>
                        <a:rPr sz="18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个数，作为当前最大数</a:t>
                      </a:r>
                      <a:r>
                        <a:rPr sz="18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。</a:t>
                      </a:r>
                      <a:endParaRPr lang="zh-CN" altLang="en-US" sz="180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04495">
                <a:tc>
                  <a:txBody>
                    <a:bodyPr/>
                    <a:lstStyle/>
                    <a:p>
                      <a:pPr indent="0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3.如果第3个数大于当前最大数，那么就让第（   ）个数，作为当前最大数。</a:t>
                      </a:r>
                      <a:endParaRPr lang="zh-CN" altLang="en-US" sz="180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indent="0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18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综上所述：3个数比较，找最大值，如果把第1个数确定为最大值，那么，一共需要比较（  ）</a:t>
                      </a:r>
                      <a:r>
                        <a:rPr sz="18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次，在每次比较的过程中不断变化的是</a:t>
                      </a:r>
                      <a:r>
                        <a:rPr sz="18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（           ）。</a:t>
                      </a:r>
                      <a:endParaRPr lang="zh-CN" altLang="en-US" sz="180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" name="云形标注 19"/>
          <p:cNvSpPr/>
          <p:nvPr/>
        </p:nvSpPr>
        <p:spPr>
          <a:xfrm>
            <a:off x="8525510" y="361315"/>
            <a:ext cx="3340100" cy="1912620"/>
          </a:xfrm>
          <a:prstGeom prst="cloudCallout">
            <a:avLst>
              <a:gd name="adj1" fmla="val -21529"/>
              <a:gd name="adj2" fmla="val 70932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07950" tIns="107950" rIns="71755" bIns="107950" rtlCol="0" anchor="ctr"/>
          <a:lstStyle/>
          <a:p>
            <a:pPr algn="ctr"/>
            <a:r>
              <a:rPr 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填写完成后，小组讨论交流，</a:t>
            </a:r>
            <a:r>
              <a:rPr lang="zh-CN" sz="2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四个数</a:t>
            </a:r>
            <a:r>
              <a:rPr 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比较大小找出最大值的过程</a:t>
            </a:r>
            <a:endParaRPr lang="zh-CN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2.</a:t>
            </a:r>
            <a:r>
              <a:rPr lang="zh-CN" altLang="en-US"/>
              <a:t>多个数比较找最大值</a:t>
            </a:r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303020" y="685800"/>
            <a:ext cx="2209800" cy="814070"/>
            <a:chOff x="2241" y="1248"/>
            <a:chExt cx="3480" cy="1282"/>
          </a:xfrm>
        </p:grpSpPr>
        <p:sp>
          <p:nvSpPr>
            <p:cNvPr id="12" name="文本框 11"/>
            <p:cNvSpPr txBox="1"/>
            <p:nvPr/>
          </p:nvSpPr>
          <p:spPr>
            <a:xfrm>
              <a:off x="3063" y="1564"/>
              <a:ext cx="2659" cy="9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想一想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" y="1248"/>
              <a:ext cx="1282" cy="1282"/>
            </a:xfrm>
            <a:prstGeom prst="rect">
              <a:avLst/>
            </a:prstGeom>
          </p:spPr>
        </p:pic>
      </p:grpSp>
      <p:graphicFrame>
        <p:nvGraphicFramePr>
          <p:cNvPr id="16" name="表格 15"/>
          <p:cNvGraphicFramePr/>
          <p:nvPr>
            <p:custDataLst>
              <p:tags r:id="rId2"/>
            </p:custDataLst>
          </p:nvPr>
        </p:nvGraphicFramePr>
        <p:xfrm>
          <a:off x="2089785" y="1703070"/>
          <a:ext cx="8575040" cy="4065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5040"/>
              </a:tblGrid>
              <a:tr h="4972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N</a:t>
                      </a:r>
                      <a:r>
                        <a:rPr 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个数比较大小的思路</a:t>
                      </a:r>
                      <a:endParaRPr lang="zh-CN" altLang="en-US" sz="1800" b="1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CCC0D9"/>
                    </a:solidFill>
                  </a:tcPr>
                </a:tc>
              </a:tr>
              <a:tr h="443865">
                <a:tc>
                  <a:txBody>
                    <a:bodyPr/>
                    <a:lstStyle/>
                    <a:p>
                      <a:pPr marL="68580" indent="0" algn="l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1.假设 先将第1个数作为当前的最大数</a:t>
                      </a:r>
                      <a:r>
                        <a:rPr 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。</a:t>
                      </a:r>
                      <a:endParaRPr lang="zh-CN" sz="180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72135">
                <a:tc>
                  <a:txBody>
                    <a:bodyPr/>
                    <a:lstStyle/>
                    <a:p>
                      <a:pPr indent="0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2.如果第2个数大于当前最大数，那么就让第（   ）个数，作为当前最大数。</a:t>
                      </a:r>
                      <a:endParaRPr lang="zh-CN" altLang="en-US" sz="180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04495">
                <a:tc>
                  <a:txBody>
                    <a:bodyPr/>
                    <a:lstStyle/>
                    <a:p>
                      <a:pPr indent="0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3.如果第3个数大于当前最大数，那么就让第（   ）个数，作为当前最大数。</a:t>
                      </a:r>
                      <a:endParaRPr lang="zh-CN" altLang="en-US" sz="180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indent="0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altLang="zh-CN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……</a:t>
                      </a:r>
                      <a:endParaRPr lang="en-US" altLang="zh-CN" sz="180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738505">
                <a:tc>
                  <a:txBody>
                    <a:bodyPr/>
                    <a:lstStyle/>
                    <a:p>
                      <a:pPr indent="0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zh-CN" altLang="en-US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N．如果将第（  ）个数大于当前的最大数，那么就让第（  ）个数，作为当前的最大数。</a:t>
                      </a:r>
                      <a:endParaRPr lang="zh-CN" altLang="en-US" sz="180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indent="0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综上所述：N个数比较，找最大值，如果把第1个数确定为最大值，那么，一共需要比较（  ）次，在每次比较的过程中不断变化的是（         ）。</a:t>
                      </a:r>
                      <a:endParaRPr sz="180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" name="云形标注 19"/>
          <p:cNvSpPr/>
          <p:nvPr/>
        </p:nvSpPr>
        <p:spPr>
          <a:xfrm>
            <a:off x="8525510" y="161290"/>
            <a:ext cx="3340100" cy="1912620"/>
          </a:xfrm>
          <a:prstGeom prst="cloudCallout">
            <a:avLst>
              <a:gd name="adj1" fmla="val -48003"/>
              <a:gd name="adj2" fmla="val 5411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lIns="107950" tIns="107950" rIns="71755" bIns="107950" rtlCol="0" anchor="ctr"/>
          <a:lstStyle/>
          <a:p>
            <a:pPr algn="ctr"/>
            <a:r>
              <a:rPr 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趁热打铁，小组探讨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N</a:t>
            </a:r>
            <a:r>
              <a:rPr lang="zh-CN" sz="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个数比较大小，找出最大值的过程</a:t>
            </a:r>
            <a:endParaRPr lang="zh-CN" sz="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/>
              <a:t>3.</a:t>
            </a:r>
            <a:r>
              <a:rPr lang="zh-CN" altLang="en-US"/>
              <a:t>设计查找最大值的方案</a:t>
            </a:r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1303020" y="645795"/>
            <a:ext cx="2209800" cy="814070"/>
            <a:chOff x="2241" y="1248"/>
            <a:chExt cx="3480" cy="1282"/>
          </a:xfrm>
        </p:grpSpPr>
        <p:sp>
          <p:nvSpPr>
            <p:cNvPr id="15" name="文本框 14"/>
            <p:cNvSpPr txBox="1"/>
            <p:nvPr/>
          </p:nvSpPr>
          <p:spPr>
            <a:xfrm>
              <a:off x="3063" y="1564"/>
              <a:ext cx="2659" cy="9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4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想一想</a:t>
              </a:r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" y="1248"/>
              <a:ext cx="1282" cy="1282"/>
            </a:xfrm>
            <a:prstGeom prst="rect">
              <a:avLst/>
            </a:prstGeom>
          </p:spPr>
        </p:pic>
      </p:grpSp>
      <p:pic>
        <p:nvPicPr>
          <p:cNvPr id="3" name="图片 52" descr="第10课  补全流程图"/>
          <p:cNvPicPr>
            <a:picLocks noChangeAspect="1"/>
          </p:cNvPicPr>
          <p:nvPr/>
        </p:nvPicPr>
        <p:blipFill>
          <a:blip r:embed="rId2"/>
          <a:srcRect l="23418" t="3166" r="44917" b="13370"/>
          <a:stretch>
            <a:fillRect/>
          </a:stretch>
        </p:blipFill>
        <p:spPr>
          <a:xfrm>
            <a:off x="6259830" y="1118235"/>
            <a:ext cx="4937760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774065" y="1413510"/>
            <a:ext cx="6675755" cy="4413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</a:rPr>
              <a:t>小组合作，思考交流以下问题，并完善右侧的流程图</a:t>
            </a:r>
            <a:endParaRPr lang="zh-CN" altLang="en-US" sz="2000" dirty="0">
              <a:latin typeface="仿宋" panose="02010609060101010101" charset="-122"/>
              <a:ea typeface="仿宋" panose="02010609060101010101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4"/>
            </p:custDataLst>
          </p:nvPr>
        </p:nvGraphicFramePr>
        <p:xfrm>
          <a:off x="2010410" y="2072640"/>
          <a:ext cx="4060190" cy="3821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0190"/>
              </a:tblGrid>
              <a:tr h="801370">
                <a:tc>
                  <a:txBody>
                    <a:bodyPr/>
                    <a:lstStyle/>
                    <a:p>
                      <a:pPr algn="l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</a:pPr>
                      <a:r>
                        <a:rPr sz="1800" b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1．在进行比较之前，最大值设置为多少不影响比赛结果呢？</a:t>
                      </a:r>
                      <a:endParaRPr sz="1800" b="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107950" marR="107950" marT="71755" marB="71755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indent="0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zh-CN" altLang="en-US" sz="180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107950" marR="107950" marT="71755" marB="71755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801370">
                <a:tc>
                  <a:txBody>
                    <a:bodyPr/>
                    <a:lstStyle/>
                    <a:p>
                      <a:pPr indent="0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2．30个数比较，找出最大值，需要循环比较多少次呢？</a:t>
                      </a:r>
                      <a:endParaRPr sz="180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107950" marR="107950" marT="71755" marB="71755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indent="0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zh-CN" altLang="en-US" sz="180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107950" marR="107950" marT="71755" marB="71755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801370">
                <a:tc>
                  <a:txBody>
                    <a:bodyPr/>
                    <a:lstStyle/>
                    <a:p>
                      <a:pPr indent="0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zh-CN" altLang="en-US" sz="180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3．比较结束后，找出的最大值存放在哪里了？</a:t>
                      </a:r>
                      <a:endParaRPr lang="zh-CN" altLang="en-US" sz="1800">
                        <a:ln>
                          <a:noFill/>
                        </a:ln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107950" marR="107950" marT="71755" marB="71755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indent="0" fontAlgn="auto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zh-CN" altLang="en-US" sz="1800">
                        <a:ln>
                          <a:noFill/>
                        </a:ln>
                        <a:solidFill>
                          <a:srgbClr val="000000"/>
                        </a:solidFill>
                        <a:sym typeface="+mn-ea"/>
                      </a:endParaRPr>
                    </a:p>
                  </a:txBody>
                  <a:tcPr marL="107950" marR="107950" marT="71755" marB="71755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179"/>
          <p:cNvSpPr/>
          <p:nvPr userDrawn="1"/>
        </p:nvSpPr>
        <p:spPr bwMode="auto">
          <a:xfrm rot="20520000">
            <a:off x="11432772" y="232770"/>
            <a:ext cx="317284" cy="691580"/>
          </a:xfrm>
          <a:custGeom>
            <a:avLst/>
            <a:gdLst>
              <a:gd name="T0" fmla="*/ 78 w 158"/>
              <a:gd name="T1" fmla="*/ 251 h 251"/>
              <a:gd name="T2" fmla="*/ 0 w 158"/>
              <a:gd name="T3" fmla="*/ 20 h 251"/>
              <a:gd name="T4" fmla="*/ 158 w 158"/>
              <a:gd name="T5" fmla="*/ 0 h 251"/>
              <a:gd name="T6" fmla="*/ 78 w 158"/>
              <a:gd name="T7" fmla="*/ 251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8" h="251">
                <a:moveTo>
                  <a:pt x="78" y="251"/>
                </a:moveTo>
                <a:lnTo>
                  <a:pt x="0" y="20"/>
                </a:lnTo>
                <a:lnTo>
                  <a:pt x="158" y="0"/>
                </a:lnTo>
                <a:lnTo>
                  <a:pt x="78" y="25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9048115" y="247650"/>
            <a:ext cx="2995930" cy="6141720"/>
            <a:chOff x="14249" y="390"/>
            <a:chExt cx="4718" cy="9672"/>
          </a:xfrm>
        </p:grpSpPr>
        <p:grpSp>
          <p:nvGrpSpPr>
            <p:cNvPr id="13" name="组合 12"/>
            <p:cNvGrpSpPr/>
            <p:nvPr/>
          </p:nvGrpSpPr>
          <p:grpSpPr>
            <a:xfrm rot="20520000">
              <a:off x="17857" y="390"/>
              <a:ext cx="1110" cy="3988"/>
              <a:chOff x="872" y="1473"/>
              <a:chExt cx="1523" cy="3988"/>
            </a:xfrm>
          </p:grpSpPr>
          <p:sp>
            <p:nvSpPr>
              <p:cNvPr id="14" name="Freeform 179"/>
              <p:cNvSpPr/>
              <p:nvPr userDrawn="1"/>
            </p:nvSpPr>
            <p:spPr bwMode="auto">
              <a:xfrm>
                <a:off x="1709" y="1473"/>
                <a:ext cx="686" cy="1089"/>
              </a:xfrm>
              <a:custGeom>
                <a:avLst/>
                <a:gdLst>
                  <a:gd name="T0" fmla="*/ 78 w 158"/>
                  <a:gd name="T1" fmla="*/ 251 h 251"/>
                  <a:gd name="T2" fmla="*/ 0 w 158"/>
                  <a:gd name="T3" fmla="*/ 20 h 251"/>
                  <a:gd name="T4" fmla="*/ 158 w 158"/>
                  <a:gd name="T5" fmla="*/ 0 h 251"/>
                  <a:gd name="T6" fmla="*/ 78 w 158"/>
                  <a:gd name="T7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8" h="251">
                    <a:moveTo>
                      <a:pt x="78" y="251"/>
                    </a:moveTo>
                    <a:lnTo>
                      <a:pt x="0" y="20"/>
                    </a:lnTo>
                    <a:lnTo>
                      <a:pt x="158" y="0"/>
                    </a:lnTo>
                    <a:lnTo>
                      <a:pt x="78" y="25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185"/>
              <p:cNvSpPr/>
              <p:nvPr userDrawn="1"/>
            </p:nvSpPr>
            <p:spPr bwMode="auto">
              <a:xfrm>
                <a:off x="872" y="5257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9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9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189"/>
              <p:cNvSpPr/>
              <p:nvPr userDrawn="1"/>
            </p:nvSpPr>
            <p:spPr bwMode="auto">
              <a:xfrm>
                <a:off x="1579" y="4133"/>
                <a:ext cx="256" cy="278"/>
              </a:xfrm>
              <a:custGeom>
                <a:avLst/>
                <a:gdLst>
                  <a:gd name="T0" fmla="*/ 0 w 59"/>
                  <a:gd name="T1" fmla="*/ 64 h 64"/>
                  <a:gd name="T2" fmla="*/ 17 w 59"/>
                  <a:gd name="T3" fmla="*/ 0 h 64"/>
                  <a:gd name="T4" fmla="*/ 59 w 59"/>
                  <a:gd name="T5" fmla="*/ 19 h 64"/>
                  <a:gd name="T6" fmla="*/ 0 w 59"/>
                  <a:gd name="T7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64">
                    <a:moveTo>
                      <a:pt x="0" y="64"/>
                    </a:moveTo>
                    <a:lnTo>
                      <a:pt x="17" y="0"/>
                    </a:lnTo>
                    <a:lnTo>
                      <a:pt x="59" y="19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 rot="7980000">
              <a:off x="16513" y="8553"/>
              <a:ext cx="2346" cy="673"/>
              <a:chOff x="7126" y="7048"/>
              <a:chExt cx="1546" cy="673"/>
            </a:xfrm>
          </p:grpSpPr>
          <p:sp>
            <p:nvSpPr>
              <p:cNvPr id="115" name="Freeform 184"/>
              <p:cNvSpPr/>
              <p:nvPr userDrawn="1"/>
            </p:nvSpPr>
            <p:spPr bwMode="auto">
              <a:xfrm>
                <a:off x="8147" y="7048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100000">
                    <a:srgbClr val="F9F8CA"/>
                  </a:gs>
                  <a:gs pos="6000">
                    <a:srgbClr val="4EAA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186"/>
              <p:cNvSpPr/>
              <p:nvPr userDrawn="1"/>
            </p:nvSpPr>
            <p:spPr bwMode="auto">
              <a:xfrm>
                <a:off x="7126" y="7068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 rot="13500000">
              <a:off x="14150" y="8849"/>
              <a:ext cx="1119" cy="920"/>
              <a:chOff x="14150" y="3569"/>
              <a:chExt cx="1119" cy="920"/>
            </a:xfrm>
          </p:grpSpPr>
          <p:sp>
            <p:nvSpPr>
              <p:cNvPr id="9947" name="Freeform 184"/>
              <p:cNvSpPr/>
              <p:nvPr userDrawn="1"/>
            </p:nvSpPr>
            <p:spPr bwMode="auto">
              <a:xfrm>
                <a:off x="14745" y="3569"/>
                <a:ext cx="525" cy="673"/>
              </a:xfrm>
              <a:custGeom>
                <a:avLst/>
                <a:gdLst>
                  <a:gd name="T0" fmla="*/ 0 w 121"/>
                  <a:gd name="T1" fmla="*/ 0 h 155"/>
                  <a:gd name="T2" fmla="*/ 121 w 121"/>
                  <a:gd name="T3" fmla="*/ 89 h 155"/>
                  <a:gd name="T4" fmla="*/ 51 w 121"/>
                  <a:gd name="T5" fmla="*/ 155 h 155"/>
                  <a:gd name="T6" fmla="*/ 0 w 121"/>
                  <a:gd name="T7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55">
                    <a:moveTo>
                      <a:pt x="0" y="0"/>
                    </a:moveTo>
                    <a:lnTo>
                      <a:pt x="121" y="89"/>
                    </a:lnTo>
                    <a:lnTo>
                      <a:pt x="51" y="1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7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49" name="Freeform 186"/>
              <p:cNvSpPr/>
              <p:nvPr userDrawn="1"/>
            </p:nvSpPr>
            <p:spPr bwMode="auto">
              <a:xfrm>
                <a:off x="14150" y="4285"/>
                <a:ext cx="312" cy="204"/>
              </a:xfrm>
              <a:custGeom>
                <a:avLst/>
                <a:gdLst>
                  <a:gd name="T0" fmla="*/ 0 w 72"/>
                  <a:gd name="T1" fmla="*/ 47 h 47"/>
                  <a:gd name="T2" fmla="*/ 48 w 72"/>
                  <a:gd name="T3" fmla="*/ 0 h 47"/>
                  <a:gd name="T4" fmla="*/ 72 w 72"/>
                  <a:gd name="T5" fmla="*/ 40 h 47"/>
                  <a:gd name="T6" fmla="*/ 0 w 72"/>
                  <a:gd name="T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47">
                    <a:moveTo>
                      <a:pt x="0" y="47"/>
                    </a:moveTo>
                    <a:lnTo>
                      <a:pt x="48" y="0"/>
                    </a:lnTo>
                    <a:lnTo>
                      <a:pt x="72" y="4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F6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0" name="对象6"/>
          <p:cNvSpPr/>
          <p:nvPr>
            <p:custDataLst>
              <p:tags r:id="rId1"/>
            </p:custDataLst>
          </p:nvPr>
        </p:nvSpPr>
        <p:spPr>
          <a:xfrm>
            <a:off x="848360" y="1219200"/>
            <a:ext cx="4678045" cy="4107815"/>
          </a:xfrm>
          <a:custGeom>
            <a:avLst/>
            <a:gdLst/>
            <a:ahLst/>
            <a:cxnLst/>
            <a:rect l="l" t="t" r="r" b="b"/>
            <a:pathLst>
              <a:path w="4059936" h="4059936">
                <a:moveTo>
                  <a:pt x="137160" y="2359152"/>
                </a:moveTo>
                <a:cubicBezTo>
                  <a:pt x="-45720" y="2176272"/>
                  <a:pt x="-45720" y="1883664"/>
                  <a:pt x="137160" y="1700784"/>
                </a:cubicBezTo>
                <a:lnTo>
                  <a:pt x="1700784" y="137160"/>
                </a:lnTo>
                <a:cubicBezTo>
                  <a:pt x="1883664" y="-45720"/>
                  <a:pt x="2176272" y="-45720"/>
                  <a:pt x="2359152" y="137160"/>
                </a:cubicBezTo>
                <a:lnTo>
                  <a:pt x="3931920" y="1700784"/>
                </a:lnTo>
                <a:cubicBezTo>
                  <a:pt x="4105656" y="1883664"/>
                  <a:pt x="4105656" y="2176272"/>
                  <a:pt x="3931920" y="2359152"/>
                </a:cubicBezTo>
                <a:lnTo>
                  <a:pt x="2359152" y="3931920"/>
                </a:lnTo>
                <a:cubicBezTo>
                  <a:pt x="2176272" y="4105656"/>
                  <a:pt x="1883664" y="4105656"/>
                  <a:pt x="1700784" y="3931920"/>
                </a:cubicBezTo>
                <a:lnTo>
                  <a:pt x="137160" y="2359152"/>
                </a:lnTo>
              </a:path>
            </a:pathLst>
          </a:custGeom>
          <a:solidFill>
            <a:schemeClr val="accent1">
              <a:lumMod val="30000"/>
              <a:lumOff val="70000"/>
              <a:alpha val="30000"/>
            </a:schemeClr>
          </a:solidFill>
        </p:spPr>
        <p:txBody>
          <a:bodyPr lIns="0" tIns="0" rIns="0" bIns="0">
            <a:noAutofit/>
          </a:bodyPr>
          <a:lstStyle/>
          <a:p>
            <a:endParaRPr lang="zh-CN" altLang="en-US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31" name="组合 30"/>
          <p:cNvGrpSpPr/>
          <p:nvPr>
            <p:custDataLst>
              <p:tags r:id="rId2"/>
            </p:custDataLst>
          </p:nvPr>
        </p:nvGrpSpPr>
        <p:grpSpPr>
          <a:xfrm>
            <a:off x="4968668" y="1484918"/>
            <a:ext cx="6548813" cy="3348972"/>
            <a:chOff x="6604" y="2684"/>
            <a:chExt cx="11154" cy="5704"/>
          </a:xfrm>
        </p:grpSpPr>
        <p:sp>
          <p:nvSpPr>
            <p:cNvPr id="21" name="对象1"/>
            <p:cNvSpPr/>
            <p:nvPr>
              <p:custDataLst>
                <p:tags r:id="rId3"/>
              </p:custDataLst>
            </p:nvPr>
          </p:nvSpPr>
          <p:spPr>
            <a:xfrm>
              <a:off x="7978" y="4650"/>
              <a:ext cx="9780" cy="1754"/>
            </a:xfrm>
            <a:custGeom>
              <a:avLst/>
              <a:gdLst/>
              <a:ahLst/>
              <a:cxnLst/>
              <a:rect l="l" t="t" r="r" b="b"/>
              <a:pathLst>
                <a:path w="6409944" h="1143000">
                  <a:moveTo>
                    <a:pt x="9144" y="1143000"/>
                  </a:moveTo>
                  <a:lnTo>
                    <a:pt x="6391656" y="1143000"/>
                  </a:lnTo>
                  <a:cubicBezTo>
                    <a:pt x="6400800" y="1143000"/>
                    <a:pt x="6409944" y="1133856"/>
                    <a:pt x="6409944" y="1133856"/>
                  </a:cubicBezTo>
                  <a:lnTo>
                    <a:pt x="6409944" y="9144"/>
                  </a:lnTo>
                  <a:cubicBezTo>
                    <a:pt x="6409944" y="9144"/>
                    <a:pt x="6400800" y="0"/>
                    <a:pt x="6391656" y="0"/>
                  </a:cubicBezTo>
                  <a:lnTo>
                    <a:pt x="9144" y="0"/>
                  </a:lnTo>
                  <a:cubicBezTo>
                    <a:pt x="0" y="0"/>
                    <a:pt x="0" y="9144"/>
                    <a:pt x="0" y="18288"/>
                  </a:cubicBezTo>
                  <a:lnTo>
                    <a:pt x="548640" y="566928"/>
                  </a:lnTo>
                  <a:cubicBezTo>
                    <a:pt x="548640" y="566928"/>
                    <a:pt x="548640" y="576072"/>
                    <a:pt x="548640" y="576072"/>
                  </a:cubicBezTo>
                  <a:lnTo>
                    <a:pt x="0" y="1124712"/>
                  </a:lnTo>
                  <a:cubicBezTo>
                    <a:pt x="0" y="1133856"/>
                    <a:pt x="0" y="1143000"/>
                    <a:pt x="9144" y="1143000"/>
                  </a:cubicBezTo>
                </a:path>
              </a:pathLst>
            </a:custGeom>
            <a:noFill/>
            <a:ln w="22225">
              <a:gradFill>
                <a:gsLst>
                  <a:gs pos="100000">
                    <a:schemeClr val="accent2">
                      <a:lumMod val="20000"/>
                      <a:lumOff val="80000"/>
                      <a:alpha val="0"/>
                    </a:schemeClr>
                  </a:gs>
                  <a:gs pos="2000">
                    <a:schemeClr val="accent2">
                      <a:alpha val="10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936000" tIns="0" rIns="0" bIns="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合作探讨，编写程序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endParaRPr>
            </a:p>
          </p:txBody>
        </p:sp>
        <p:sp>
          <p:nvSpPr>
            <p:cNvPr id="22" name="对象2"/>
            <p:cNvSpPr/>
            <p:nvPr>
              <p:custDataLst>
                <p:tags r:id="rId4"/>
              </p:custDataLst>
            </p:nvPr>
          </p:nvSpPr>
          <p:spPr>
            <a:xfrm>
              <a:off x="6623" y="2684"/>
              <a:ext cx="10821" cy="1737"/>
            </a:xfrm>
            <a:custGeom>
              <a:avLst/>
              <a:gdLst>
                <a:gd name="connsiteX0" fmla="*/ 1722 w 11918"/>
                <a:gd name="connsiteY0" fmla="*/ 1783 h 1783"/>
                <a:gd name="connsiteX1" fmla="*/ 1665 w 11918"/>
                <a:gd name="connsiteY1" fmla="*/ 1754 h 1783"/>
                <a:gd name="connsiteX2" fmla="*/ 1636 w 11918"/>
                <a:gd name="connsiteY2" fmla="*/ 1740 h 1783"/>
                <a:gd name="connsiteX3" fmla="*/ 9 w 11918"/>
                <a:gd name="connsiteY3" fmla="*/ 127 h 1783"/>
                <a:gd name="connsiteX4" fmla="*/ 253 w 11918"/>
                <a:gd name="connsiteY4" fmla="*/ 8 h 1783"/>
                <a:gd name="connsiteX5" fmla="*/ 11810 w 11918"/>
                <a:gd name="connsiteY5" fmla="*/ 0 h 1783"/>
                <a:gd name="connsiteX6" fmla="*/ 11918 w 11918"/>
                <a:gd name="connsiteY6" fmla="*/ 69 h 1783"/>
                <a:gd name="connsiteX7" fmla="*/ 11918 w 11918"/>
                <a:gd name="connsiteY7" fmla="*/ 1697 h 1783"/>
                <a:gd name="connsiteX8" fmla="*/ 11831 w 11918"/>
                <a:gd name="connsiteY8" fmla="*/ 1783 h 1783"/>
                <a:gd name="connsiteX9" fmla="*/ 1722 w 11918"/>
                <a:gd name="connsiteY9" fmla="*/ 1783 h 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918" h="1783">
                  <a:moveTo>
                    <a:pt x="1722" y="1783"/>
                  </a:moveTo>
                  <a:cubicBezTo>
                    <a:pt x="1694" y="1783"/>
                    <a:pt x="1679" y="1769"/>
                    <a:pt x="1665" y="1754"/>
                  </a:cubicBezTo>
                  <a:cubicBezTo>
                    <a:pt x="1650" y="1754"/>
                    <a:pt x="1650" y="1740"/>
                    <a:pt x="1636" y="1740"/>
                  </a:cubicBezTo>
                  <a:lnTo>
                    <a:pt x="9" y="127"/>
                  </a:lnTo>
                  <a:cubicBezTo>
                    <a:pt x="-49" y="69"/>
                    <a:pt x="181" y="8"/>
                    <a:pt x="253" y="8"/>
                  </a:cubicBezTo>
                  <a:lnTo>
                    <a:pt x="11810" y="0"/>
                  </a:lnTo>
                  <a:cubicBezTo>
                    <a:pt x="11897" y="28"/>
                    <a:pt x="11918" y="12"/>
                    <a:pt x="11918" y="69"/>
                  </a:cubicBezTo>
                  <a:lnTo>
                    <a:pt x="11918" y="1697"/>
                  </a:lnTo>
                  <a:cubicBezTo>
                    <a:pt x="11918" y="1754"/>
                    <a:pt x="11874" y="1783"/>
                    <a:pt x="11831" y="1783"/>
                  </a:cubicBezTo>
                  <a:lnTo>
                    <a:pt x="1722" y="1783"/>
                  </a:lnTo>
                </a:path>
              </a:pathLst>
            </a:custGeom>
            <a:noFill/>
            <a:ln w="22225">
              <a:gradFill>
                <a:gsLst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  <a:gs pos="2000">
                    <a:schemeClr val="accent1">
                      <a:alpha val="100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224000" tIns="0" rIns="0" bIns="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自主探究，初始化最大值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endParaRPr>
            </a:p>
          </p:txBody>
        </p:sp>
        <p:sp>
          <p:nvSpPr>
            <p:cNvPr id="23" name="对象3"/>
            <p:cNvSpPr/>
            <p:nvPr>
              <p:custDataLst>
                <p:tags r:id="rId5"/>
              </p:custDataLst>
            </p:nvPr>
          </p:nvSpPr>
          <p:spPr>
            <a:xfrm>
              <a:off x="6604" y="6634"/>
              <a:ext cx="10844" cy="1754"/>
            </a:xfrm>
            <a:custGeom>
              <a:avLst/>
              <a:gdLst/>
              <a:ahLst/>
              <a:cxnLst/>
              <a:rect l="l" t="t" r="r" b="b"/>
              <a:pathLst>
                <a:path w="7580376" h="1143000">
                  <a:moveTo>
                    <a:pt x="1106424" y="0"/>
                  </a:moveTo>
                  <a:cubicBezTo>
                    <a:pt x="1088136" y="0"/>
                    <a:pt x="1078992" y="9144"/>
                    <a:pt x="1069848" y="18288"/>
                  </a:cubicBezTo>
                  <a:cubicBezTo>
                    <a:pt x="1060704" y="18288"/>
                    <a:pt x="1060704" y="27432"/>
                    <a:pt x="1051560" y="27432"/>
                  </a:cubicBezTo>
                  <a:lnTo>
                    <a:pt x="18288" y="1051560"/>
                  </a:lnTo>
                  <a:cubicBezTo>
                    <a:pt x="-18288" y="1088136"/>
                    <a:pt x="9144" y="1143000"/>
                    <a:pt x="54864" y="1143000"/>
                  </a:cubicBezTo>
                  <a:lnTo>
                    <a:pt x="7525512" y="1143000"/>
                  </a:lnTo>
                  <a:cubicBezTo>
                    <a:pt x="7552944" y="1143000"/>
                    <a:pt x="7580376" y="1124712"/>
                    <a:pt x="7580376" y="1088136"/>
                  </a:cubicBezTo>
                  <a:lnTo>
                    <a:pt x="7580376" y="54864"/>
                  </a:lnTo>
                  <a:cubicBezTo>
                    <a:pt x="7580376" y="18288"/>
                    <a:pt x="7552944" y="0"/>
                    <a:pt x="7525512" y="0"/>
                  </a:cubicBezTo>
                  <a:lnTo>
                    <a:pt x="1106424" y="0"/>
                  </a:lnTo>
                </a:path>
              </a:pathLst>
            </a:custGeom>
            <a:noFill/>
            <a:ln w="22225">
              <a:gradFill>
                <a:gsLst>
                  <a:gs pos="100000">
                    <a:schemeClr val="accent1">
                      <a:lumMod val="20000"/>
                      <a:lumOff val="80000"/>
                      <a:alpha val="0"/>
                    </a:schemeClr>
                  </a:gs>
                  <a:gs pos="2000">
                    <a:schemeClr val="accent5">
                      <a:lumMod val="75000"/>
                    </a:schemeClr>
                  </a:gs>
                </a:gsLst>
                <a:lin ang="0" scaled="0"/>
              </a:gradFill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lIns="1224000" tIns="0" rIns="0" bIns="0" numCol="1" spcCol="0" rtlCol="0" fromWordArt="0" anchor="ctr" anchorCtr="0" forceAA="0" compatLnSpc="1">
              <a:no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+mn-ea"/>
                  <a:sym typeface="+mn-ea"/>
                </a:rPr>
                <a:t>验证算法，展示分享</a:t>
              </a:r>
              <a:endParaRPr lang="zh-CN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+mn-ea"/>
                <a:sym typeface="+mn-ea"/>
              </a:endParaRPr>
            </a:p>
          </p:txBody>
        </p:sp>
      </p:grpSp>
      <p:sp>
        <p:nvSpPr>
          <p:cNvPr id="24" name="对象5"/>
          <p:cNvSpPr/>
          <p:nvPr>
            <p:custDataLst>
              <p:tags r:id="rId6"/>
            </p:custDataLst>
          </p:nvPr>
        </p:nvSpPr>
        <p:spPr>
          <a:xfrm>
            <a:off x="4545546" y="1218692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5" name="对象6"/>
          <p:cNvSpPr/>
          <p:nvPr>
            <p:custDataLst>
              <p:tags r:id="rId7"/>
            </p:custDataLst>
          </p:nvPr>
        </p:nvSpPr>
        <p:spPr>
          <a:xfrm>
            <a:off x="5609433" y="2834498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2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6" name="对象7"/>
          <p:cNvSpPr/>
          <p:nvPr>
            <p:custDataLst>
              <p:tags r:id="rId8"/>
            </p:custDataLst>
          </p:nvPr>
        </p:nvSpPr>
        <p:spPr>
          <a:xfrm>
            <a:off x="4545546" y="4525739"/>
            <a:ext cx="658893" cy="658893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5">
              <a:lumMod val="75000"/>
            </a:schemeClr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对象12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1119505" y="1431290"/>
            <a:ext cx="4150360" cy="3683635"/>
          </a:xfrm>
          <a:custGeom>
            <a:avLst/>
            <a:gdLst/>
            <a:ahLst/>
            <a:cxnLst/>
            <a:rect l="l" t="t" r="r" b="b"/>
            <a:pathLst>
              <a:path w="2340864" h="2340864">
                <a:moveTo>
                  <a:pt x="987552" y="73152"/>
                </a:moveTo>
                <a:lnTo>
                  <a:pt x="73152" y="987552"/>
                </a:lnTo>
                <a:cubicBezTo>
                  <a:pt x="-27432" y="1088136"/>
                  <a:pt x="-27432" y="1252728"/>
                  <a:pt x="73152" y="1353312"/>
                </a:cubicBezTo>
                <a:lnTo>
                  <a:pt x="987552" y="2267712"/>
                </a:lnTo>
                <a:cubicBezTo>
                  <a:pt x="1088136" y="2368296"/>
                  <a:pt x="1252728" y="2368296"/>
                  <a:pt x="1353312" y="2267712"/>
                </a:cubicBezTo>
                <a:lnTo>
                  <a:pt x="2267712" y="1353312"/>
                </a:lnTo>
                <a:cubicBezTo>
                  <a:pt x="2368296" y="1252728"/>
                  <a:pt x="2368296" y="1088136"/>
                  <a:pt x="2267712" y="987552"/>
                </a:cubicBezTo>
                <a:lnTo>
                  <a:pt x="1353312" y="73152"/>
                </a:lnTo>
                <a:cubicBezTo>
                  <a:pt x="1252728" y="-27432"/>
                  <a:pt x="1088136" y="-27432"/>
                  <a:pt x="987552" y="73152"/>
                </a:cubicBezTo>
              </a:path>
            </a:pathLst>
          </a:custGeom>
          <a:noFill/>
          <a:ln w="53975">
            <a:solidFill>
              <a:schemeClr val="accent1"/>
            </a:solidFill>
          </a:ln>
          <a:effectLst>
            <a:outerShdw blurRad="203200" dist="50800" dir="5400000" sx="5000" sy="5000" algn="ctr" rotWithShape="0">
              <a:schemeClr val="tx1">
                <a:alpha val="61000"/>
              </a:schemeClr>
            </a:outerShdw>
          </a:effectLst>
          <a:scene3d>
            <a:camera prst="obliqueTopRight"/>
            <a:lightRig rig="threePt" dir="t"/>
          </a:scene3d>
        </p:spPr>
        <p:txBody>
          <a:bodyPr wrap="square" lIns="360000" tIns="0" rIns="360000" bIns="0" anchor="ctr" anchorCtr="0">
            <a:noAutofit/>
          </a:bodyPr>
          <a:lstStyle/>
          <a:p>
            <a:pPr algn="dist" defTabSz="1219200">
              <a:lnSpc>
                <a:spcPct val="90000"/>
              </a:lnSpc>
              <a:spcBef>
                <a:spcPts val="1335"/>
              </a:spcBef>
              <a:buClrTx/>
              <a:buSzTx/>
              <a:buFont typeface="Arial" panose="020B0604020202020204" pitchFamily="34" charset="0"/>
            </a:pPr>
            <a:r>
              <a:rPr lang="zh-CN" altLang="en-US" sz="4800" b="1" kern="100" spc="400" dirty="0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ngsana New" panose="02020603050405020304" pitchFamily="18" charset="-34"/>
                <a:sym typeface="+mn-ea"/>
              </a:rPr>
              <a:t>二、活动室</a:t>
            </a:r>
            <a:endParaRPr lang="zh-CN" altLang="en-US" sz="4800" b="1" kern="100" spc="400" dirty="0">
              <a:solidFill>
                <a:schemeClr val="tx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Angsana New" panose="02020603050405020304" pitchFamily="18" charset="-34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#wm#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2_1_1"/>
  <p:tag name="KSO_WM_UNIT_ID" val="diagram20231636_2*n_h_i*2_1_1"/>
  <p:tag name="KSO_WM_TEMPLATE_CATEGORY" val="diagram"/>
  <p:tag name="KSO_WM_TEMPLATE_INDEX" val="20231636"/>
  <p:tag name="KSO_WM_UNIT_LAYERLEVEL" val="1_1_1"/>
  <p:tag name="KSO_WM_TAG_VERSION" val="3.0"/>
  <p:tag name="KSO_WM_DIAGRAM_VERSION" val="3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solid&quot;:{&quot;brightness&quot;:0.699999988079071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DIAGRAM_USE_COLOR_VALUE" val="{&quot;color_scheme&quot;:1,&quot;color_type&quot;:1,&quot;theme_color_indexes&quot;:[5,6,5,6,5,6]}"/>
</p:tagLst>
</file>

<file path=ppt/tags/tag10.xml><?xml version="1.0" encoding="utf-8"?>
<p:tagLst xmlns:p="http://schemas.openxmlformats.org/presentationml/2006/main">
  <p:tag name="KSO_WM_DIAGRAM_VIRTUALLY_FRAME" val="{&quot;height&quot;:154.75,&quot;left&quot;:91.45,&quot;top&quot;:56.85,&quot;width&quot;:760}"/>
</p:tagLst>
</file>

<file path=ppt/tags/tag11.xml><?xml version="1.0" encoding="utf-8"?>
<p:tagLst xmlns:p="http://schemas.openxmlformats.org/presentationml/2006/main">
  <p:tag name="TABLE_ENDDRAG_ORIGIN_RECT" val="435*139"/>
  <p:tag name="TABLE_ENDDRAG_RECT" val="124*190*435*139"/>
</p:tagLst>
</file>

<file path=ppt/tags/tag12.xml><?xml version="1.0" encoding="utf-8"?>
<p:tagLst xmlns:p="http://schemas.openxmlformats.org/presentationml/2006/main">
  <p:tag name="KSO_WM_DIAGRAM_VIRTUALLY_FRAME" val="{&quot;height&quot;:154.75,&quot;left&quot;:91.45,&quot;top&quot;:56.85,&quot;width&quot;:760}"/>
</p:tagLst>
</file>

<file path=ppt/tags/tag13.xml><?xml version="1.0" encoding="utf-8"?>
<p:tagLst xmlns:p="http://schemas.openxmlformats.org/presentationml/2006/main">
  <p:tag name="TABLE_ENDDRAG_ORIGIN_RECT" val="675*230"/>
  <p:tag name="TABLE_ENDDRAG_RECT" val="124*207*675*230"/>
</p:tagLst>
</file>

<file path=ppt/tags/tag14.xml><?xml version="1.0" encoding="utf-8"?>
<p:tagLst xmlns:p="http://schemas.openxmlformats.org/presentationml/2006/main">
  <p:tag name="TABLE_ENDDRAG_ORIGIN_RECT" val="675*230"/>
  <p:tag name="TABLE_ENDDRAG_RECT" val="124*207*675*230"/>
</p:tagLst>
</file>

<file path=ppt/tags/tag15.xml><?xml version="1.0" encoding="utf-8"?>
<p:tagLst xmlns:p="http://schemas.openxmlformats.org/presentationml/2006/main">
  <p:tag name="KSO_WM_DIAGRAM_VIRTUALLY_FRAME" val="{&quot;height&quot;:154.75,&quot;left&quot;:91.45,&quot;top&quot;:56.85,&quot;width&quot;:760}"/>
</p:tagLst>
</file>

<file path=ppt/tags/tag16.xml><?xml version="1.0" encoding="utf-8"?>
<p:tagLst xmlns:p="http://schemas.openxmlformats.org/presentationml/2006/main">
  <p:tag name="TABLE_ENDDRAG_ORIGIN_RECT" val="319*263"/>
  <p:tag name="TABLE_ENDDRAG_RECT" val="153*189*319*263"/>
</p:tagLst>
</file>

<file path=ppt/tags/tag17.xml><?xml version="1.0" encoding="utf-8"?>
<p:tagLst xmlns:p="http://schemas.openxmlformats.org/presentationml/2006/main">
  <p:tag name="KSO_WM_BEAUTIFY_FLAG" val="#wm#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3_1_1"/>
  <p:tag name="KSO_WM_UNIT_ID" val="diagram20231636_2*n_h_i*3_1_1"/>
  <p:tag name="KSO_WM_TEMPLATE_CATEGORY" val="diagram"/>
  <p:tag name="KSO_WM_TEMPLATE_INDEX" val="20231636"/>
  <p:tag name="KSO_WM_UNIT_LAYERLEVEL" val="1_1_1"/>
  <p:tag name="KSO_WM_TAG_VERSION" val="3.0"/>
  <p:tag name="KSO_WM_DIAGRAM_VERSION" val="3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solid&quot;:{&quot;brightness&quot;:0.699999988079071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DIAGRAM_USE_COLOR_VALUE" val="{&quot;color_scheme&quot;:1,&quot;color_type&quot;:1,&quot;theme_color_indexes&quot;:[5,6,5,6,5,6]}"/>
</p:tagLst>
</file>

<file path=ppt/tags/tag18.xml><?xml version="1.0" encoding="utf-8"?>
<p:tagLst xmlns:p="http://schemas.openxmlformats.org/presentationml/2006/main">
  <p:tag name="KSO_WM_DIAGRAM_VIRTUALLY_FRAME" val="{&quot;height&quot;:363.8124087500384,&quot;left&quot;:66.8,&quot;top&quot;:68.83759124996159,&quot;width&quot;:845.4510279787507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3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3_2_2_1"/>
  <p:tag name="KSO_WM_UNIT_VALUE" val="10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2.xml><?xml version="1.0" encoding="utf-8"?>
<p:tagLst xmlns:p="http://schemas.openxmlformats.org/presentationml/2006/main">
  <p:tag name="KSO_WM_DIAGRAM_VIRTUALLY_FRAME" val="{&quot;height&quot;:363.8124087500384,&quot;left&quot;:66.8,&quot;top&quot;:68.83759124996159,&quot;width&quot;:845.4510279787507}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3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3_2_1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3_2_3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3_2_3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3_2_1_1"/>
  <p:tag name="KSO_WM_UNIT_ID" val="diagram20231636_2*n_h_h_i*3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1"/>
  <p:tag name="KSO_WM_DIAGRAM_USE_COLOR_VALUE" val="{&quot;color_scheme&quot;:1,&quot;color_type&quot;:1,&quot;theme_color_indexes&quot;:[5,6,5,6,5,6]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3_2_2_1"/>
  <p:tag name="KSO_WM_UNIT_ID" val="diagram20231636_2*n_h_h_i*3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2"/>
  <p:tag name="KSO_WM_DIAGRAM_USE_COLOR_VALUE" val="{&quot;color_scheme&quot;:1,&quot;color_type&quot;:1,&quot;theme_color_indexes&quot;:[5,6,5,6,5,6]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3_2_3_1"/>
  <p:tag name="KSO_WM_UNIT_ID" val="diagram20231636_2*n_h_h_i*3_2_3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3"/>
  <p:tag name="KSO_WM_DIAGRAM_USE_COLOR_VALUE" val="{&quot;color_scheme&quot;:1,&quot;color_type&quot;:1,&quot;theme_color_indexes&quot;:[5,6,5,6,5,6]}"/>
</p:tagLst>
</file>

<file path=ppt/tags/tag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36_2*n_h_a*3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3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0"/>
  <p:tag name="KSO_WM_UNIT_LINE_FORE_SCHEMECOLOR_INDEX" val="5"/>
  <p:tag name="KSO_WM_UNIT_TEXT_FILL_FORE_SCHEMECOLOR_INDEX" val="1"/>
  <p:tag name="KSO_WM_UNIT_TEXT_FILL_TYPE" val="1"/>
  <p:tag name="KSO_WM_UNIT_PRESET_TEXT" val="添加项标题"/>
  <p:tag name="KSO_WM_DIAGRAM_USE_COLOR_VALUE" val="{&quot;color_scheme&quot;:1,&quot;color_type&quot;:1,&quot;theme_color_indexes&quot;:[5,6,5,6,5,6]}"/>
</p:tagLst>
</file>

<file path=ppt/tags/tag26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27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28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29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2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2_2_2_1"/>
  <p:tag name="KSO_WM_UNIT_VALUE" val="10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30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31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32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3_2_1_1"/>
  <p:tag name="KSO_WM_UNIT_ID" val="diagram20231636_2*n_h_h_i*3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1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3_2_3_1"/>
  <p:tag name="KSO_WM_UNIT_ID" val="diagram20231636_2*n_h_h_i*3_2_3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3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DIAGRAM_VIRTUALLY_FRAME" val="{&quot;height&quot;:363.8124087500384,&quot;left&quot;:66.8,&quot;top&quot;:68.83759124996159,&quot;width&quot;:845.4510279787507}"/>
</p:tagLst>
</file>

<file path=ppt/tags/tag36.xml><?xml version="1.0" encoding="utf-8"?>
<p:tagLst xmlns:p="http://schemas.openxmlformats.org/presentationml/2006/main">
  <p:tag name="KSO_WM_BEAUTIFY_FLAG" val="#wm#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3_1_1"/>
  <p:tag name="KSO_WM_UNIT_ID" val="diagram20231636_2*n_h_i*3_1_1"/>
  <p:tag name="KSO_WM_TEMPLATE_CATEGORY" val="diagram"/>
  <p:tag name="KSO_WM_TEMPLATE_INDEX" val="20231636"/>
  <p:tag name="KSO_WM_UNIT_LAYERLEVEL" val="1_1_1"/>
  <p:tag name="KSO_WM_TAG_VERSION" val="3.0"/>
  <p:tag name="KSO_WM_DIAGRAM_VERSION" val="3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solid&quot;:{&quot;brightness&quot;:0.699999988079071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4_2_1_1"/>
  <p:tag name="KSO_WM_TEMPLATE_CATEGORY" val="diagram"/>
  <p:tag name="KSO_WM_TEMPLATE_INDEX" val="20231636"/>
  <p:tag name="KSO_WM_UNIT_LAYERLEVEL" val="1_1_1_1"/>
  <p:tag name="KSO_WM_TAG_VERSION" val="3.0"/>
  <p:tag name="KSO_WM_UNIT_SUBTYPE" val="a"/>
  <p:tag name="KSO_WM_UNIT_NOCLEAR" val="0"/>
  <p:tag name="KSO_WM_DIAGRAM_GROUP_CODE" val="n1-1"/>
  <p:tag name="KSO_WM_UNIT_TYPE" val="n_h_h_f"/>
  <p:tag name="KSO_WM_UNIT_INDEX" val="4_2_1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9.75,&quot;left&quot;:-106,&quot;top&quot;:32.9,&quot;width&quot;:998.5568503937008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36_2*n_h_a*3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3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0"/>
  <p:tag name="KSO_WM_UNIT_LINE_FORE_SCHEMECOLOR_INDEX" val="5"/>
  <p:tag name="KSO_WM_UNIT_TEXT_FILL_FORE_SCHEMECOLOR_INDEX" val="1"/>
  <p:tag name="KSO_WM_UNIT_TEXT_FILL_TYPE" val="1"/>
  <p:tag name="KSO_WM_UNIT_PRESET_TEXT" val="添加项标题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4_2_3_1"/>
  <p:tag name="KSO_WM_TEMPLATE_CATEGORY" val="diagram"/>
  <p:tag name="KSO_WM_TEMPLATE_INDEX" val="20231636"/>
  <p:tag name="KSO_WM_UNIT_LAYERLEVEL" val="1_1_1_1"/>
  <p:tag name="KSO_WM_TAG_VERSION" val="3.0"/>
  <p:tag name="KSO_WM_UNIT_SUBTYPE" val="a"/>
  <p:tag name="KSO_WM_UNIT_NOCLEAR" val="0"/>
  <p:tag name="KSO_WM_DIAGRAM_GROUP_CODE" val="n1-1"/>
  <p:tag name="KSO_WM_UNIT_TYPE" val="n_h_h_f"/>
  <p:tag name="KSO_WM_UNIT_INDEX" val="4_2_3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9.75,&quot;left&quot;:-106,&quot;top&quot;:32.9,&quot;width&quot;:998.5568503937008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2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2_2_1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40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41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36_2*n_h_h_i*1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1"/>
  <p:tag name="KSO_WM_DIAGRAM_USE_COLOR_VALUE" val="{&quot;color_scheme&quot;:1,&quot;color_type&quot;:1,&quot;theme_color_indexes&quot;:[5,6,5,6,5,6]}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636_2*n_h_h_i*1_2_3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3"/>
  <p:tag name="KSO_WM_DIAGRAM_USE_COLOR_VALUE" val="{&quot;color_scheme&quot;:1,&quot;color_type&quot;:1,&quot;theme_color_indexes&quot;:[5,6,5,6,5,6]}"/>
</p:tagLst>
</file>

<file path=ppt/tags/tag44.xml><?xml version="1.0" encoding="utf-8"?>
<p:tagLst xmlns:p="http://schemas.openxmlformats.org/presentationml/2006/main">
  <p:tag name="KSO_WM_DIAGRAM_VIRTUALLY_FRAME" val="{&quot;height&quot;:363.8124087500384,&quot;left&quot;:66.8,&quot;top&quot;:68.83759124996159,&quot;width&quot;:845.4510279787507}"/>
</p:tagLst>
</file>

<file path=ppt/tags/tag45.xml><?xml version="1.0" encoding="utf-8"?>
<p:tagLst xmlns:p="http://schemas.openxmlformats.org/presentationml/2006/main"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3_1_1"/>
  <p:tag name="KSO_WM_UNIT_ID" val="diagram20231636_2*n_h_i*3_1_1"/>
  <p:tag name="KSO_WM_TEMPLATE_CATEGORY" val="diagram"/>
  <p:tag name="KSO_WM_TEMPLATE_INDEX" val="20231636"/>
  <p:tag name="KSO_WM_UNIT_LAYERLEVEL" val="1_1_1"/>
  <p:tag name="KSO_WM_TAG_VERSION" val="3.0"/>
  <p:tag name="KSO_WM_DIAGRAM_VERSION" val="3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solid&quot;:{&quot;brightness&quot;:0.699999988079071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DIAGRAM_USE_COLOR_VALUE" val="{&quot;color_scheme&quot;:1,&quot;color_type&quot;:1,&quot;theme_color_indexes&quot;:[5,6,5,6,5,6]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a*3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3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0"/>
  <p:tag name="KSO_WM_UNIT_LINE_FORE_SCHEMECOLOR_INDEX" val="5"/>
  <p:tag name="KSO_WM_UNIT_TEXT_FILL_FORE_SCHEMECOLOR_INDEX" val="1"/>
  <p:tag name="KSO_WM_UNIT_TEXT_FILL_TYPE" val="1"/>
  <p:tag name="KSO_WM_UNIT_PRESET_TEXT" val="添加项标题"/>
  <p:tag name="KSO_WM_DIAGRAM_USE_COLOR_VALUE" val="{&quot;color_scheme&quot;:1,&quot;color_type&quot;:1,&quot;theme_color_indexes&quot;:[5,6,5,6,5,6]}"/>
</p:tagLst>
</file>

<file path=ppt/tags/tag47.xml><?xml version="1.0" encoding="utf-8"?>
<p:tagLst xmlns:p="http://schemas.openxmlformats.org/presentationml/2006/main">
  <p:tag name="KSO_WM_DIAGRAM_VIRTUALLY_FRAME" val="{&quot;height&quot;:399.75,&quot;left&quot;:-106,&quot;top&quot;:32.9,&quot;width&quot;:998.5568503937008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4_2_3_1"/>
  <p:tag name="KSO_WM_TEMPLATE_CATEGORY" val="diagram"/>
  <p:tag name="KSO_WM_TEMPLATE_INDEX" val="20231636"/>
  <p:tag name="KSO_WM_UNIT_LAYERLEVEL" val="1_1_1_1"/>
  <p:tag name="KSO_WM_TAG_VERSION" val="3.0"/>
  <p:tag name="KSO_WM_UNIT_SUBTYPE" val="a"/>
  <p:tag name="KSO_WM_UNIT_NOCLEAR" val="0"/>
  <p:tag name="KSO_WM_DIAGRAM_GROUP_CODE" val="n1-1"/>
  <p:tag name="KSO_WM_UNIT_TYPE" val="n_h_h_f"/>
  <p:tag name="KSO_WM_UNIT_INDEX" val="4_2_3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9.75,&quot;left&quot;:-106,&quot;top&quot;:32.9,&quot;width&quot;:998.5568503937008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4_2_1_1"/>
  <p:tag name="KSO_WM_TEMPLATE_CATEGORY" val="diagram"/>
  <p:tag name="KSO_WM_TEMPLATE_INDEX" val="20231636"/>
  <p:tag name="KSO_WM_UNIT_LAYERLEVEL" val="1_1_1_1"/>
  <p:tag name="KSO_WM_TAG_VERSION" val="3.0"/>
  <p:tag name="KSO_WM_UNIT_SUBTYPE" val="a"/>
  <p:tag name="KSO_WM_UNIT_NOCLEAR" val="0"/>
  <p:tag name="KSO_WM_DIAGRAM_GROUP_CODE" val="n1-1"/>
  <p:tag name="KSO_WM_UNIT_TYPE" val="n_h_h_f"/>
  <p:tag name="KSO_WM_UNIT_INDEX" val="4_2_1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99.75,&quot;left&quot;:-106,&quot;top&quot;:32.9,&quot;width&quot;:998.5568503937008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2_2_3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SUBTYPE" val="a"/>
  <p:tag name="KSO_WM_UNIT_NOCLEAR" val="0"/>
  <p:tag name="KSO_WM_DIAGRAM_GROUP_CODE" val="n1-1"/>
  <p:tag name="KSO_WM_UNIT_TYPE" val="n_h_h_f"/>
  <p:tag name="KSO_WM_UNIT_INDEX" val="2_2_3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单击此处输入你的项正文，文字是您思想的提炼，请尽量言简意赅的阐述观点，单击此处输入你的项正文"/>
  <p:tag name="KSO_WM_DIAGRAM_USE_COLOR_VALUE" val="{&quot;color_scheme&quot;:1,&quot;color_type&quot;:1,&quot;theme_color_indexes&quot;:[5,6,5,6,5,6]}"/>
</p:tagLst>
</file>

<file path=ppt/tags/tag50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51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52.xml><?xml version="1.0" encoding="utf-8"?>
<p:tagLst xmlns:p="http://schemas.openxmlformats.org/presentationml/2006/main">
  <p:tag name="KSO_WM_DIAGRAM_VIRTUALLY_FRAME" val="{&quot;height&quot;:172.1,&quot;left&quot;:91.45,&quot;top&quot;:56.85,&quot;width&quot;:760}"/>
</p:tagLst>
</file>

<file path=ppt/tags/tag53.xml><?xml version="1.0" encoding="utf-8"?>
<p:tagLst xmlns:p="http://schemas.openxmlformats.org/presentationml/2006/main">
  <p:tag name="TABLE_ENDDRAG_ORIGIN_RECT" val="614*292"/>
  <p:tag name="TABLE_ENDDRAG_RECT" val="178*178*614*292"/>
</p:tagLst>
</file>

<file path=ppt/tags/tag54.xml><?xml version="1.0" encoding="utf-8"?>
<p:tagLst xmlns:p="http://schemas.openxmlformats.org/presentationml/2006/main">
  <p:tag name="RESOURCE_RECORD_KEY" val="{&quot;13&quot;:[4650186,4680684,4364974]}"/>
  <p:tag name="COMMONDATA" val="eyJjb3VudCI6MTA4LCJoZGlkIjoiOTZkODUzY2Q2MTkxYjUyMmI4YzhmNjdkODg4MzMwMTQiLCJ1c2VyQ291bnQiOjEwOH0="/>
  <p:tag name="commondata" val="eyJjb3VudCI6MTA5LCJoZGlkIjoiOTZkODUzY2Q2MTkxYjUyMmI4YzhmNjdkODg4MzMwMTQiLCJ1c2VyQ291bnQiOjEwOX0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2_2_1_1"/>
  <p:tag name="KSO_WM_UNIT_ID" val="diagram20231636_2*n_h_h_i*2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2_2_2_1"/>
  <p:tag name="KSO_WM_UNIT_ID" val="diagram20231636_2*n_h_h_i*2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2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2_2_3_1"/>
  <p:tag name="KSO_WM_UNIT_ID" val="diagram20231636_2*n_h_h_i*2_2_3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PRESET_TEXT" val="03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36_2*n_h_a*2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2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3.8124087500384,&quot;left&quot;:66.8,&quot;top&quot;:68.83759124996159,&quot;width&quot;:845.4510279787507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0"/>
  <p:tag name="KSO_WM_UNIT_LINE_FORE_SCHEMECOLOR_INDEX" val="5"/>
  <p:tag name="KSO_WM_UNIT_TEXT_FILL_FORE_SCHEMECOLOR_INDEX" val="1"/>
  <p:tag name="KSO_WM_UNIT_TEXT_FILL_TYPE" val="1"/>
  <p:tag name="KSO_WM_UNIT_PRESET_TEXT" val="添加项标题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https://www.docer.com/works?userid=327037375">
  <a:themeElements>
    <a:clrScheme name="自定义 1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7EBA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bg2"/>
        </a:solidFill>
        <a:ln>
          <a:solidFill>
            <a:srgbClr val="FFC000"/>
          </a:solidFill>
        </a:ln>
      </a:spPr>
      <a:bodyPr wrap="square" rtlCol="0">
        <a:noAutofit/>
      </a:bodyPr>
      <a:lstStyle>
        <a:defPPr indent="457200" algn="l" fontAlgn="auto">
          <a:lnSpc>
            <a:spcPct val="130000"/>
          </a:lnSpc>
          <a:spcBef>
            <a:spcPts val="0"/>
          </a:spcBef>
          <a:spcAft>
            <a:spcPts val="0"/>
          </a:spcAft>
          <a:defRPr lang="zh-CN" sz="2000">
            <a:latin typeface="楷体" panose="02010609060101010101" pitchFamily="49" charset="-122"/>
            <a:ea typeface="楷体" panose="02010609060101010101" pitchFamily="49" charset="-122"/>
            <a:cs typeface="楷体" panose="02010609060101010101" pitchFamily="49" charset="-122"/>
            <a:sym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稻壳鸭鸭</Template>
  <TotalTime>0</TotalTime>
  <Words>2345</Words>
  <Application>WPS 演示</Application>
  <PresentationFormat>宽屏</PresentationFormat>
  <Paragraphs>264</Paragraphs>
  <Slides>21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宋体</vt:lpstr>
      <vt:lpstr>Wingdings</vt:lpstr>
      <vt:lpstr>楷体</vt:lpstr>
      <vt:lpstr>微软雅黑</vt:lpstr>
      <vt:lpstr>华文中宋</vt:lpstr>
      <vt:lpstr>黑体</vt:lpstr>
      <vt:lpstr>汉仪汉黑W</vt:lpstr>
      <vt:lpstr>+中文标题</vt:lpstr>
      <vt:lpstr>Segoe Print</vt:lpstr>
      <vt:lpstr>Arial</vt:lpstr>
      <vt:lpstr>仿宋</vt:lpstr>
      <vt:lpstr>Angsana New</vt:lpstr>
      <vt:lpstr>Times New Roman</vt:lpstr>
      <vt:lpstr>Franklin Gothic Book</vt:lpstr>
      <vt:lpstr>Arial Unicode MS</vt:lpstr>
      <vt:lpstr>等线</vt:lpstr>
      <vt:lpstr>隶书</vt:lpstr>
      <vt:lpstr>+中文正文</vt:lpstr>
      <vt:lpstr>https://www.docer.com/works?userid=327037375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方其桂</dc:creator>
  <cp:lastModifiedBy>杨浩</cp:lastModifiedBy>
  <cp:revision>197</cp:revision>
  <dcterms:created xsi:type="dcterms:W3CDTF">2024-07-16T13:34:00Z</dcterms:created>
  <dcterms:modified xsi:type="dcterms:W3CDTF">2024-08-04T14:49:35Z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KSOTemplateUUID">
    <vt:lpwstr>v1.0_mb_jvW7vXdvHWYihbdbram2GA==</vt:lpwstr>
  </property>
  <property fmtid="{D5CDD505-2E9C-101B-9397-08002B2CF9AE}" pid="4" name="ICV">
    <vt:lpwstr>128DCCAC507C4B3BB6A2AFD4A196AA94_13</vt:lpwstr>
  </property>
</Properties>
</file>