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handoutMasters/handoutMaster1.xml" ContentType="application/vnd.openxmlformats-officedocument.presentationml.handoutMaster+xml"/>
  <Override PartName="/ppt/media/image24.svg" ContentType="image/svg+xml"/>
  <Override PartName="/ppt/media/image29.svg" ContentType="image/svg+xml"/>
  <Override PartName="/ppt/media/image31.svg" ContentType="image/svg+xml"/>
  <Override PartName="/ppt/media/image3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1" r:id="rId3"/>
    <p:sldMasterId id="2147483654" r:id="rId4"/>
    <p:sldMasterId id="2147483661" r:id="rId5"/>
  </p:sldMasterIdLst>
  <p:notesMasterIdLst>
    <p:notesMasterId r:id="rId7"/>
  </p:notesMasterIdLst>
  <p:handoutMasterIdLst>
    <p:handoutMasterId r:id="rId25"/>
  </p:handoutMasterIdLst>
  <p:sldIdLst>
    <p:sldId id="12703" r:id="rId6"/>
    <p:sldId id="637" r:id="rId8"/>
    <p:sldId id="12711" r:id="rId9"/>
    <p:sldId id="12705" r:id="rId10"/>
    <p:sldId id="12706" r:id="rId11"/>
    <p:sldId id="12742" r:id="rId12"/>
    <p:sldId id="12757" r:id="rId13"/>
    <p:sldId id="12758" r:id="rId14"/>
    <p:sldId id="12708" r:id="rId15"/>
    <p:sldId id="12759" r:id="rId16"/>
    <p:sldId id="12760" r:id="rId17"/>
    <p:sldId id="12770" r:id="rId18"/>
    <p:sldId id="12771" r:id="rId19"/>
    <p:sldId id="12709" r:id="rId20"/>
    <p:sldId id="12772" r:id="rId21"/>
    <p:sldId id="12710" r:id="rId22"/>
    <p:sldId id="12738" r:id="rId23"/>
    <p:sldId id="12704" r:id="rId24"/>
  </p:sldIdLst>
  <p:sldSz cx="12192000" cy="6858000"/>
  <p:notesSz cx="6858000" cy="9144000"/>
  <p:embeddedFontLst>
    <p:embeddedFont>
      <p:font typeface="隶书" panose="02010509060101010101" pitchFamily="49" charset="-122"/>
      <p:regular r:id="rId29"/>
    </p:embeddedFont>
    <p:embeddedFont>
      <p:font typeface="微软雅黑" panose="020B0503020204020204" pitchFamily="34" charset="-122"/>
      <p:regular r:id="rId30"/>
    </p:embeddedFont>
    <p:embeddedFont>
      <p:font typeface="Calibri" panose="020F0502020204030204" charset="0"/>
      <p:regular r:id="rId31"/>
      <p:bold r:id="rId32"/>
      <p:italic r:id="rId33"/>
      <p:boldItalic r:id="rId34"/>
    </p:embeddedFont>
    <p:embeddedFont>
      <p:font typeface="楷体" panose="02010609060101010101" pitchFamily="49" charset="-122"/>
      <p:regular r:id="rId35"/>
    </p:embeddedFont>
  </p:embeddedFontLst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orient="horz" pos="559" userDrawn="1">
          <p15:clr>
            <a:srgbClr val="A4A3A4"/>
          </p15:clr>
        </p15:guide>
        <p15:guide id="4" pos="425" userDrawn="1">
          <p15:clr>
            <a:srgbClr val="A4A3A4"/>
          </p15:clr>
        </p15:guide>
        <p15:guide id="5" pos="7252" userDrawn="1">
          <p15:clr>
            <a:srgbClr val="A4A3A4"/>
          </p15:clr>
        </p15:guide>
        <p15:guide id="6" orient="horz" pos="3761" userDrawn="1">
          <p15:clr>
            <a:srgbClr val="A4A3A4"/>
          </p15:clr>
        </p15:guide>
        <p15:guide id="7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528033"/>
    <a:srgbClr val="7EBFB9"/>
    <a:srgbClr val="BCDEDB"/>
    <a:srgbClr val="CCE6E4"/>
    <a:srgbClr val="72B3F0"/>
    <a:srgbClr val="A4CAEF"/>
    <a:srgbClr val="8CCEE0"/>
    <a:srgbClr val="8ED0E2"/>
    <a:srgbClr val="A3DAFF"/>
    <a:srgbClr val="9DCF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44" autoAdjust="0"/>
    <p:restoredTop sz="94842" autoAdjust="0"/>
  </p:normalViewPr>
  <p:slideViewPr>
    <p:cSldViewPr snapToGrid="0" showGuides="1">
      <p:cViewPr varScale="1">
        <p:scale>
          <a:sx n="105" d="100"/>
          <a:sy n="105" d="100"/>
        </p:scale>
        <p:origin x="78" y="126"/>
      </p:cViewPr>
      <p:guideLst>
        <p:guide orient="horz" pos="2160"/>
        <p:guide orient="horz" pos="559"/>
        <p:guide pos="425"/>
        <p:guide pos="7252"/>
        <p:guide orient="horz" pos="37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7" d="100"/>
          <a:sy n="67" d="100"/>
        </p:scale>
        <p:origin x="2829" y="24"/>
      </p:cViewPr>
      <p:guideLst>
        <p:guide orient="horz" pos="2880"/>
        <p:guide pos="2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6" Type="http://schemas.openxmlformats.org/officeDocument/2006/relationships/tags" Target="tags/tag7.xml"/><Relationship Id="rId35" Type="http://schemas.openxmlformats.org/officeDocument/2006/relationships/font" Target="fonts/font7.fntdata"/><Relationship Id="rId34" Type="http://schemas.openxmlformats.org/officeDocument/2006/relationships/font" Target="fonts/font6.fntdata"/><Relationship Id="rId33" Type="http://schemas.openxmlformats.org/officeDocument/2006/relationships/font" Target="fonts/font5.fntdata"/><Relationship Id="rId32" Type="http://schemas.openxmlformats.org/officeDocument/2006/relationships/font" Target="fonts/font4.fntdata"/><Relationship Id="rId31" Type="http://schemas.openxmlformats.org/officeDocument/2006/relationships/font" Target="fonts/font3.fntdata"/><Relationship Id="rId30" Type="http://schemas.openxmlformats.org/officeDocument/2006/relationships/font" Target="fonts/font2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1.fntdata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25F6C-D636-48C2-A31B-346E2830E8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7F419-4325-4F59-B22D-7866F0CF939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F4F39D6B-3B0B-46FE-B8BE-0F0A56ED4D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F051B22D-B9B7-460C-AFF5-E4A2A2B766A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下级标题应该用</a:t>
            </a:r>
            <a:r>
              <a:rPr lang="en-US" altLang="zh-CN"/>
              <a:t>“</a:t>
            </a:r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</a:t>
            </a:r>
            <a:r>
              <a:rPr lang="en-US" altLang="zh-CN"/>
              <a:t>”</a:t>
            </a:r>
            <a:r>
              <a:rPr lang="zh-CN" altLang="en-US"/>
              <a:t>这样的序号吧。下面几张也跟这个问题一致。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8.png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8.png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rgbClr val="016A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960985" y="6429426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短跑赛道随机排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960985" y="6429426"/>
            <a:ext cx="436405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累加得分算成绩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循环结构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87" y="328922"/>
            <a:ext cx="1588011" cy="473203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6562357" y="44237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准备间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8025934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925862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960984" y="6429426"/>
            <a:ext cx="459713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整理书包有办法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算法的含义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124" y="326636"/>
            <a:ext cx="1815850" cy="475489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6562357" y="4423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  <a:endParaRPr lang="zh-CN" altLang="en-US" sz="1800" kern="1200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7964974" y="45776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活动室</a:t>
            </a:r>
            <a:endParaRPr lang="zh-CN" altLang="en-US" sz="2000" kern="1200" dirty="0">
              <a:solidFill>
                <a:schemeClr val="accent1">
                  <a:lumMod val="75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  <a:cs typeface="+mn-cs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925862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285" y="326636"/>
            <a:ext cx="1815850" cy="475489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6562357" y="4423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  <a:endParaRPr lang="zh-CN" altLang="en-US" sz="1800" kern="1200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8025934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9258626" y="45776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收获园</a:t>
            </a:r>
            <a:endParaRPr lang="zh-CN" altLang="en-US" sz="2000" kern="1200" dirty="0">
              <a:solidFill>
                <a:schemeClr val="accent1">
                  <a:lumMod val="75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  <a:cs typeface="+mn-cs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960985" y="6429426"/>
            <a:ext cx="436405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整理书包有办法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算法的含义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566" y="328922"/>
            <a:ext cx="1588011" cy="473203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6562357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  <a:endParaRPr lang="zh-CN" altLang="en-US" sz="1800" kern="1200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8025934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9258626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0604696" y="442449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挑战台</a:t>
            </a:r>
            <a:endParaRPr lang="zh-CN" altLang="en-US" sz="2000" kern="1200" dirty="0">
              <a:solidFill>
                <a:schemeClr val="accent1">
                  <a:lumMod val="75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960985" y="6429426"/>
            <a:ext cx="436405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整理书包有办法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算法的含义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rgbClr val="016A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bg>
      <p:bgPr>
        <a:solidFill>
          <a:srgbClr val="016A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960755" y="6429375"/>
            <a:ext cx="564007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  找出口算速算王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控制结构综合应用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960755" y="6429375"/>
            <a:ext cx="539686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  找出口算速算王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控制结构综合应用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87" y="328922"/>
            <a:ext cx="1588011" cy="473203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6562357" y="44237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准备间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8025934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925862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960755" y="6429375"/>
            <a:ext cx="539750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找出口算速算王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控制结构综合应用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124" y="326636"/>
            <a:ext cx="1815850" cy="475489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6562357" y="4423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  <a:endParaRPr lang="zh-CN" altLang="en-US" sz="1800" kern="1200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7964974" y="45776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活动室</a:t>
            </a:r>
            <a:endParaRPr lang="zh-CN" altLang="en-US" sz="2000" kern="1200" dirty="0">
              <a:solidFill>
                <a:schemeClr val="accent1">
                  <a:lumMod val="75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  <a:cs typeface="+mn-cs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925862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285" y="326636"/>
            <a:ext cx="1815850" cy="475489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6562357" y="4423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  <a:endParaRPr lang="zh-CN" altLang="en-US" sz="1800" kern="1200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8025934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9258626" y="45776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收获园</a:t>
            </a:r>
            <a:endParaRPr lang="zh-CN" altLang="en-US" sz="2000" kern="1200" dirty="0">
              <a:solidFill>
                <a:schemeClr val="accent1">
                  <a:lumMod val="75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  <a:cs typeface="+mn-cs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960755" y="6429375"/>
            <a:ext cx="560133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  找出口算速算王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控制结构综合应用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566" y="328922"/>
            <a:ext cx="1588011" cy="473203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6562357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  <a:endParaRPr lang="zh-CN" altLang="en-US" sz="1800" kern="1200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8025934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9258626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0604696" y="442449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挑战台</a:t>
            </a:r>
            <a:endParaRPr lang="zh-CN" altLang="en-US" sz="2000" kern="1200" dirty="0">
              <a:solidFill>
                <a:schemeClr val="accent1">
                  <a:lumMod val="75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960755" y="6429375"/>
            <a:ext cx="539750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  找出口算速算王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控制结构综合应用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7" Type="http://schemas.openxmlformats.org/officeDocument/2006/relationships/image" Target="../media/image1.png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7" Type="http://schemas.openxmlformats.org/officeDocument/2006/relationships/image" Target="../media/image1.png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62857" y="371475"/>
            <a:ext cx="11466286" cy="6115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17" name="矩形: 圆角 16"/>
          <p:cNvSpPr/>
          <p:nvPr userDrawn="1"/>
        </p:nvSpPr>
        <p:spPr>
          <a:xfrm>
            <a:off x="362857" y="424207"/>
            <a:ext cx="11466286" cy="6062318"/>
          </a:xfrm>
          <a:prstGeom prst="roundRect">
            <a:avLst>
              <a:gd name="adj" fmla="val 6926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7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443059" y="810706"/>
            <a:ext cx="11255605" cy="55052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7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443059" y="810706"/>
            <a:ext cx="11255605" cy="55052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6.png"/><Relationship Id="rId2" Type="http://schemas.openxmlformats.org/officeDocument/2006/relationships/image" Target="../media/image12.jpe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jpeg"/><Relationship Id="rId3" Type="http://schemas.openxmlformats.org/officeDocument/2006/relationships/image" Target="../media/image27.png"/><Relationship Id="rId2" Type="http://schemas.openxmlformats.org/officeDocument/2006/relationships/image" Target="../media/image12.jpe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31.svg"/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32.png"/><Relationship Id="rId4" Type="http://schemas.openxmlformats.org/officeDocument/2006/relationships/image" Target="../media/image31.svg"/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33.png"/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microsoft.com/office/2007/relationships/hdphoto" Target="../media/image38.wdp"/><Relationship Id="rId3" Type="http://schemas.openxmlformats.org/officeDocument/2006/relationships/image" Target="../media/image37.png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.xml"/><Relationship Id="rId3" Type="http://schemas.openxmlformats.org/officeDocument/2006/relationships/image" Target="../media/image11.png"/><Relationship Id="rId2" Type="http://schemas.openxmlformats.org/officeDocument/2006/relationships/tags" Target="../tags/tag1.xml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4.xml"/><Relationship Id="rId6" Type="http://schemas.openxmlformats.org/officeDocument/2006/relationships/tags" Target="../tags/tag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png"/><Relationship Id="rId2" Type="http://schemas.openxmlformats.org/officeDocument/2006/relationships/tags" Target="../tags/tag3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tags" Target="../tags/tag6.xml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1.png"/><Relationship Id="rId2" Type="http://schemas.openxmlformats.org/officeDocument/2006/relationships/tags" Target="../tags/tag5.xml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2.jpe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2.jpe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jpeg"/><Relationship Id="rId2" Type="http://schemas.openxmlformats.org/officeDocument/2006/relationships/image" Target="../media/image20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-1" y="0"/>
            <a:ext cx="12191999" cy="6840305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1072266" y="511446"/>
            <a:ext cx="10047462" cy="5835108"/>
          </a:xfrm>
          <a:prstGeom prst="roundRect">
            <a:avLst>
              <a:gd name="adj" fmla="val 8975"/>
            </a:avLst>
          </a:prstGeom>
          <a:solidFill>
            <a:schemeClr val="bg1"/>
          </a:solidFill>
          <a:ln w="38100">
            <a:solidFill>
              <a:srgbClr val="4151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灵秀体" panose="02000000000000000000" pitchFamily="2" charset="-122"/>
              <a:ea typeface="印品灵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" name="矩形 259"/>
          <p:cNvSpPr>
            <a:spLocks noChangeArrowheads="1"/>
          </p:cNvSpPr>
          <p:nvPr/>
        </p:nvSpPr>
        <p:spPr bwMode="auto">
          <a:xfrm>
            <a:off x="2023110" y="2327910"/>
            <a:ext cx="8920480" cy="229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54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+mn-ea"/>
                <a:ea typeface="+mn-ea"/>
              </a:rPr>
              <a:t>第</a:t>
            </a:r>
            <a:r>
              <a:rPr lang="en-US" altLang="zh-CN" sz="54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+mn-ea"/>
                <a:ea typeface="+mn-ea"/>
              </a:rPr>
              <a:t>10</a:t>
            </a:r>
            <a:r>
              <a:rPr lang="zh-CN" altLang="en-US" sz="54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+mn-ea"/>
                <a:ea typeface="+mn-ea"/>
              </a:rPr>
              <a:t>课  找出口算速算王</a:t>
            </a:r>
            <a:endParaRPr lang="zh-CN" altLang="en-US" sz="5400" b="1" dirty="0">
              <a:solidFill>
                <a:srgbClr val="0070C0"/>
              </a:solidFill>
              <a:effectLst>
                <a:glow rad="292100">
                  <a:schemeClr val="bg1">
                    <a:alpha val="12000"/>
                  </a:schemeClr>
                </a:glow>
              </a:effectLst>
              <a:latin typeface="+mn-ea"/>
              <a:ea typeface="+mn-ea"/>
            </a:endParaRPr>
          </a:p>
          <a:p>
            <a:pPr algn="r">
              <a:lnSpc>
                <a:spcPct val="150000"/>
              </a:lnSpc>
              <a:buNone/>
            </a:pPr>
            <a:r>
              <a:rPr lang="zh-CN" altLang="en-US" sz="40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+mn-ea"/>
                <a:ea typeface="+mn-ea"/>
              </a:rPr>
              <a:t> </a:t>
            </a:r>
            <a:r>
              <a:rPr lang="en-US" altLang="zh-CN" sz="40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+mn-ea"/>
                <a:ea typeface="+mn-ea"/>
              </a:rPr>
              <a:t>          </a:t>
            </a:r>
            <a:r>
              <a:rPr lang="en-US" altLang="zh-CN" sz="4000" b="1" dirty="0">
                <a:solidFill>
                  <a:srgbClr val="0070C0"/>
                </a:solidFill>
                <a:latin typeface="+mn-ea"/>
                <a:ea typeface="+mn-ea"/>
              </a:rPr>
              <a:t>—— </a:t>
            </a:r>
            <a:r>
              <a:rPr lang="zh-CN" altLang="en-US" sz="4000" b="1" dirty="0">
                <a:solidFill>
                  <a:srgbClr val="0070C0"/>
                </a:solidFill>
                <a:latin typeface="+mn-ea"/>
                <a:ea typeface="+mn-ea"/>
              </a:rPr>
              <a:t>控制结构综合应用</a:t>
            </a:r>
            <a:endParaRPr lang="zh-CN" altLang="en-US" sz="40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7099067" y="919406"/>
            <a:ext cx="3754226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</a:t>
            </a:r>
            <a:r>
              <a:rPr lang="en-US" altLang="zh-CN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r>
              <a:rPr lang="zh-CN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单元  评选班级速算王</a:t>
            </a:r>
            <a:endParaRPr lang="zh-CN" alt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5856316" y="5558118"/>
            <a:ext cx="4792984" cy="3784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35998" tIns="35998" rIns="35998" bIns="35998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安庆市桐城市实验小学    何源</a:t>
            </a:r>
            <a:endParaRPr lang="en-US" altLang="zh-CN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7879" y="4269060"/>
            <a:ext cx="3472044" cy="259715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89400" y="919406"/>
            <a:ext cx="41766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   义务教育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五年级上册</a:t>
            </a:r>
            <a:endParaRPr lang="zh-CN" altLang="en-US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707" y="631443"/>
            <a:ext cx="771075" cy="6202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flipH="1">
            <a:off x="1164635" y="1077367"/>
            <a:ext cx="3326682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初始化最大值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59050" y="1727835"/>
            <a:ext cx="8488045" cy="6915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sz="2000" kern="0" noProof="0" dirty="0">
                <a:solidFill>
                  <a:srgbClr val="2F2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ea"/>
                <a:sym typeface="+mn-ea"/>
              </a:rPr>
              <a:t>结合下图的代码提示，完成“最大数”初始值的设置。</a:t>
            </a:r>
            <a:endParaRPr lang="zh-CN" sz="2000" kern="0" noProof="0" dirty="0">
              <a:solidFill>
                <a:srgbClr val="2F2F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+mj-ea"/>
              <a:sym typeface="+mn-ea"/>
            </a:endParaRPr>
          </a:p>
        </p:txBody>
      </p:sp>
      <p:pic>
        <p:nvPicPr>
          <p:cNvPr id="12" name="图片 11" descr="咪咪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160" y="1638935"/>
            <a:ext cx="701040" cy="96393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715770" y="4128770"/>
            <a:ext cx="9148445" cy="2029460"/>
          </a:xfrm>
          <a:prstGeom prst="rect">
            <a:avLst/>
          </a:prstGeom>
        </p:spPr>
        <p:txBody>
          <a:bodyPr wrap="square">
            <a:noAutofit/>
          </a:bodyPr>
          <a:p>
            <a:pPr indent="0" fontAlgn="auto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思考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：如果选择方法②，初始值可以设置为 _______，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理由：_______________________________________________。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你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选择的是：______，理由是：_________________________。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" name="图片 21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765" y="2419350"/>
            <a:ext cx="7494905" cy="1101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3842385" y="3429635"/>
            <a:ext cx="944880" cy="4997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r">
              <a:lnSpc>
                <a:spcPct val="100000"/>
              </a:lnSpc>
            </a:pPr>
            <a:r>
              <a:rPr lang="zh-CN" altLang="en-US" sz="2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方法</a:t>
            </a:r>
            <a:r>
              <a:rPr lang="zh-CN" altLang="en-US" sz="2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①</a:t>
            </a:r>
            <a:endParaRPr lang="zh-CN" altLang="en-US" sz="2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049895" y="3429000"/>
            <a:ext cx="944880" cy="4997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r">
              <a:lnSpc>
                <a:spcPct val="100000"/>
              </a:lnSpc>
            </a:pPr>
            <a:r>
              <a:rPr lang="zh-CN" altLang="en-US" sz="2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方法</a:t>
            </a:r>
            <a:r>
              <a:rPr lang="zh-CN" altLang="en-US" sz="2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sym typeface="+mn-ea"/>
              </a:rPr>
              <a:t>②</a:t>
            </a:r>
            <a:endParaRPr lang="zh-CN" altLang="en-US" sz="2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sym typeface="+mn-ea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flipH="1">
            <a:off x="1164635" y="1077367"/>
            <a:ext cx="3326682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输入选手得分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59050" y="1727835"/>
            <a:ext cx="8488045" cy="6915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sz="2000" kern="0" noProof="0" dirty="0">
                <a:solidFill>
                  <a:srgbClr val="2F2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ea"/>
                <a:sym typeface="+mn-ea"/>
              </a:rPr>
              <a:t>结合下图的代码提示，完成选手得分的输入。</a:t>
            </a:r>
            <a:endParaRPr lang="zh-CN" sz="2000" kern="0" noProof="0" dirty="0">
              <a:solidFill>
                <a:srgbClr val="2F2F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+mj-ea"/>
              <a:sym typeface="+mn-ea"/>
            </a:endParaRPr>
          </a:p>
        </p:txBody>
      </p:sp>
      <p:pic>
        <p:nvPicPr>
          <p:cNvPr id="12" name="图片 11" descr="咪咪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160" y="1638935"/>
            <a:ext cx="701040" cy="963930"/>
          </a:xfrm>
          <a:prstGeom prst="rect">
            <a:avLst/>
          </a:prstGeom>
        </p:spPr>
      </p:pic>
      <p:pic>
        <p:nvPicPr>
          <p:cNvPr id="4" name="图片 3"/>
          <p:cNvPicPr/>
          <p:nvPr/>
        </p:nvPicPr>
        <p:blipFill>
          <a:blip r:embed="rId3"/>
          <a:srcRect b="33864"/>
        </p:blipFill>
        <p:spPr>
          <a:xfrm>
            <a:off x="2909570" y="2806065"/>
            <a:ext cx="3952240" cy="1377950"/>
          </a:xfrm>
          <a:prstGeom prst="rect">
            <a:avLst/>
          </a:prstGeom>
        </p:spPr>
      </p:pic>
      <p:grpSp>
        <p:nvGrpSpPr>
          <p:cNvPr id="5" name="组合 4" descr="7b0a202020202274657874626f78223a2022220a7d0a"/>
          <p:cNvGrpSpPr/>
          <p:nvPr/>
        </p:nvGrpSpPr>
        <p:grpSpPr>
          <a:xfrm>
            <a:off x="7780655" y="2880360"/>
            <a:ext cx="3028950" cy="1543050"/>
            <a:chOff x="7215" y="4185"/>
            <a:chExt cx="4770" cy="2430"/>
          </a:xfrm>
        </p:grpSpPr>
        <p:pic>
          <p:nvPicPr>
            <p:cNvPr id="10" name="图片 9" descr="画板 5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15" y="4185"/>
              <a:ext cx="4770" cy="2430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8158" y="5413"/>
              <a:ext cx="317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b="1">
                  <a:solidFill>
                    <a:schemeClr val="bg1"/>
                  </a:solidFill>
                </a:rPr>
                <a:t>你可能用到的代码</a:t>
              </a:r>
              <a:endParaRPr lang="zh-CN" altLang="en-US" b="1">
                <a:solidFill>
                  <a:schemeClr val="bg1"/>
                </a:solidFill>
              </a:endParaRPr>
            </a:p>
          </p:txBody>
        </p:sp>
      </p:grpSp>
      <p:pic>
        <p:nvPicPr>
          <p:cNvPr id="3" name="图片 23" descr="IMG_2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8685" y="4423410"/>
            <a:ext cx="3295015" cy="753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矩形标注 15"/>
          <p:cNvSpPr/>
          <p:nvPr/>
        </p:nvSpPr>
        <p:spPr>
          <a:xfrm>
            <a:off x="1732915" y="4752975"/>
            <a:ext cx="3237865" cy="1217930"/>
          </a:xfrm>
          <a:prstGeom prst="wedgeRectCallout">
            <a:avLst>
              <a:gd name="adj1" fmla="val 41186"/>
              <a:gd name="adj2" fmla="val -106584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l"/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想一想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：选手的得分用什么变量来存储？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flipH="1">
            <a:off x="1164635" y="1077367"/>
            <a:ext cx="3326682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输出计算结果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59050" y="1727835"/>
            <a:ext cx="8488045" cy="6915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sz="2000" kern="0" noProof="0" dirty="0">
                <a:solidFill>
                  <a:srgbClr val="2F2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ea"/>
                <a:sym typeface="+mn-ea"/>
              </a:rPr>
              <a:t>针对</a:t>
            </a:r>
            <a:r>
              <a:rPr lang="en-US" altLang="zh-CN" sz="2000" kern="0" noProof="0" dirty="0">
                <a:solidFill>
                  <a:srgbClr val="2F2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ea"/>
                <a:sym typeface="+mn-ea"/>
              </a:rPr>
              <a:t>30</a:t>
            </a:r>
            <a:r>
              <a:rPr lang="zh-CN" altLang="en-US" sz="2000" kern="0" noProof="0" dirty="0">
                <a:solidFill>
                  <a:srgbClr val="2F2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ea"/>
                <a:sym typeface="+mn-ea"/>
              </a:rPr>
              <a:t>个得分的输入，设计循环结构，完成所有得分的输入和判断。</a:t>
            </a:r>
            <a:endParaRPr lang="zh-CN" altLang="en-US" sz="2000" kern="0" noProof="0" dirty="0">
              <a:solidFill>
                <a:srgbClr val="2F2F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+mj-ea"/>
              <a:sym typeface="+mn-ea"/>
            </a:endParaRPr>
          </a:p>
        </p:txBody>
      </p:sp>
      <p:pic>
        <p:nvPicPr>
          <p:cNvPr id="12" name="图片 11" descr="咪咪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160" y="1638935"/>
            <a:ext cx="701040" cy="963930"/>
          </a:xfrm>
          <a:prstGeom prst="rect">
            <a:avLst/>
          </a:prstGeom>
        </p:spPr>
      </p:pic>
      <p:pic>
        <p:nvPicPr>
          <p:cNvPr id="3" name="图片 22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205" y="2237740"/>
            <a:ext cx="4344670" cy="26365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0" name="组合 39" descr="7b0a202020202274657874626f78223a2022220a7d0a"/>
          <p:cNvGrpSpPr/>
          <p:nvPr/>
        </p:nvGrpSpPr>
        <p:grpSpPr>
          <a:xfrm>
            <a:off x="2488565" y="4930140"/>
            <a:ext cx="6485255" cy="1275080"/>
            <a:chOff x="5803" y="3788"/>
            <a:chExt cx="7830" cy="3224"/>
          </a:xfrm>
        </p:grpSpPr>
        <p:grpSp>
          <p:nvGrpSpPr>
            <p:cNvPr id="60" name="组合 59"/>
            <p:cNvGrpSpPr/>
            <p:nvPr/>
          </p:nvGrpSpPr>
          <p:grpSpPr>
            <a:xfrm>
              <a:off x="5803" y="3788"/>
              <a:ext cx="7830" cy="3225"/>
              <a:chOff x="3606800" y="2408238"/>
              <a:chExt cx="4972051" cy="2047875"/>
            </a:xfrm>
          </p:grpSpPr>
          <p:sp>
            <p:nvSpPr>
              <p:cNvPr id="41" name="Freeform 28"/>
              <p:cNvSpPr/>
              <p:nvPr/>
            </p:nvSpPr>
            <p:spPr bwMode="auto">
              <a:xfrm flipH="1" flipV="1">
                <a:off x="6778625" y="4373563"/>
                <a:ext cx="104775" cy="82550"/>
              </a:xfrm>
              <a:custGeom>
                <a:avLst/>
                <a:gdLst>
                  <a:gd name="T0" fmla="*/ 14 w 28"/>
                  <a:gd name="T1" fmla="*/ 0 h 22"/>
                  <a:gd name="T2" fmla="*/ 14 w 28"/>
                  <a:gd name="T3" fmla="*/ 0 h 22"/>
                  <a:gd name="T4" fmla="*/ 14 w 28"/>
                  <a:gd name="T5" fmla="*/ 0 h 22"/>
                  <a:gd name="T6" fmla="*/ 2 w 28"/>
                  <a:gd name="T7" fmla="*/ 10 h 22"/>
                  <a:gd name="T8" fmla="*/ 0 w 28"/>
                  <a:gd name="T9" fmla="*/ 15 h 22"/>
                  <a:gd name="T10" fmla="*/ 8 w 28"/>
                  <a:gd name="T11" fmla="*/ 22 h 22"/>
                  <a:gd name="T12" fmla="*/ 14 w 28"/>
                  <a:gd name="T13" fmla="*/ 19 h 22"/>
                  <a:gd name="T14" fmla="*/ 14 w 28"/>
                  <a:gd name="T15" fmla="*/ 19 h 22"/>
                  <a:gd name="T16" fmla="*/ 14 w 28"/>
                  <a:gd name="T17" fmla="*/ 19 h 22"/>
                  <a:gd name="T18" fmla="*/ 20 w 28"/>
                  <a:gd name="T19" fmla="*/ 22 h 22"/>
                  <a:gd name="T20" fmla="*/ 27 w 28"/>
                  <a:gd name="T21" fmla="*/ 15 h 22"/>
                  <a:gd name="T22" fmla="*/ 26 w 28"/>
                  <a:gd name="T23" fmla="*/ 10 h 22"/>
                  <a:gd name="T24" fmla="*/ 14 w 28"/>
                  <a:gd name="T2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2"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8" y="3"/>
                      <a:pt x="4" y="7"/>
                      <a:pt x="2" y="10"/>
                    </a:cubicBezTo>
                    <a:cubicBezTo>
                      <a:pt x="0" y="13"/>
                      <a:pt x="0" y="14"/>
                      <a:pt x="0" y="15"/>
                    </a:cubicBezTo>
                    <a:cubicBezTo>
                      <a:pt x="0" y="19"/>
                      <a:pt x="4" y="22"/>
                      <a:pt x="8" y="22"/>
                    </a:cubicBezTo>
                    <a:cubicBezTo>
                      <a:pt x="10" y="22"/>
                      <a:pt x="12" y="21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21"/>
                      <a:pt x="18" y="22"/>
                      <a:pt x="20" y="22"/>
                    </a:cubicBezTo>
                    <a:cubicBezTo>
                      <a:pt x="24" y="22"/>
                      <a:pt x="27" y="19"/>
                      <a:pt x="27" y="15"/>
                    </a:cubicBezTo>
                    <a:cubicBezTo>
                      <a:pt x="27" y="14"/>
                      <a:pt x="28" y="13"/>
                      <a:pt x="26" y="10"/>
                    </a:cubicBezTo>
                    <a:cubicBezTo>
                      <a:pt x="24" y="7"/>
                      <a:pt x="20" y="3"/>
                      <a:pt x="14" y="0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2" name="Freeform 29"/>
              <p:cNvSpPr/>
              <p:nvPr/>
            </p:nvSpPr>
            <p:spPr bwMode="auto">
              <a:xfrm flipH="1" flipV="1">
                <a:off x="6630988" y="4373563"/>
                <a:ext cx="101600" cy="82550"/>
              </a:xfrm>
              <a:custGeom>
                <a:avLst/>
                <a:gdLst>
                  <a:gd name="T0" fmla="*/ 14 w 27"/>
                  <a:gd name="T1" fmla="*/ 0 h 22"/>
                  <a:gd name="T2" fmla="*/ 14 w 27"/>
                  <a:gd name="T3" fmla="*/ 0 h 22"/>
                  <a:gd name="T4" fmla="*/ 13 w 27"/>
                  <a:gd name="T5" fmla="*/ 0 h 22"/>
                  <a:gd name="T6" fmla="*/ 1 w 27"/>
                  <a:gd name="T7" fmla="*/ 10 h 22"/>
                  <a:gd name="T8" fmla="*/ 0 w 27"/>
                  <a:gd name="T9" fmla="*/ 15 h 22"/>
                  <a:gd name="T10" fmla="*/ 8 w 27"/>
                  <a:gd name="T11" fmla="*/ 22 h 22"/>
                  <a:gd name="T12" fmla="*/ 13 w 27"/>
                  <a:gd name="T13" fmla="*/ 19 h 22"/>
                  <a:gd name="T14" fmla="*/ 14 w 27"/>
                  <a:gd name="T15" fmla="*/ 19 h 22"/>
                  <a:gd name="T16" fmla="*/ 14 w 27"/>
                  <a:gd name="T17" fmla="*/ 19 h 22"/>
                  <a:gd name="T18" fmla="*/ 19 w 27"/>
                  <a:gd name="T19" fmla="*/ 22 h 22"/>
                  <a:gd name="T20" fmla="*/ 27 w 27"/>
                  <a:gd name="T21" fmla="*/ 15 h 22"/>
                  <a:gd name="T22" fmla="*/ 26 w 27"/>
                  <a:gd name="T23" fmla="*/ 10 h 22"/>
                  <a:gd name="T24" fmla="*/ 14 w 27"/>
                  <a:gd name="T2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22"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7" y="3"/>
                      <a:pt x="3" y="7"/>
                      <a:pt x="1" y="10"/>
                    </a:cubicBezTo>
                    <a:cubicBezTo>
                      <a:pt x="0" y="13"/>
                      <a:pt x="0" y="14"/>
                      <a:pt x="0" y="15"/>
                    </a:cubicBezTo>
                    <a:cubicBezTo>
                      <a:pt x="0" y="19"/>
                      <a:pt x="3" y="22"/>
                      <a:pt x="8" y="22"/>
                    </a:cubicBezTo>
                    <a:cubicBezTo>
                      <a:pt x="10" y="22"/>
                      <a:pt x="12" y="21"/>
                      <a:pt x="13" y="19"/>
                    </a:cubicBezTo>
                    <a:cubicBezTo>
                      <a:pt x="13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21"/>
                      <a:pt x="17" y="22"/>
                      <a:pt x="19" y="22"/>
                    </a:cubicBezTo>
                    <a:cubicBezTo>
                      <a:pt x="24" y="22"/>
                      <a:pt x="27" y="19"/>
                      <a:pt x="27" y="15"/>
                    </a:cubicBezTo>
                    <a:cubicBezTo>
                      <a:pt x="27" y="14"/>
                      <a:pt x="27" y="13"/>
                      <a:pt x="26" y="10"/>
                    </a:cubicBezTo>
                    <a:cubicBezTo>
                      <a:pt x="24" y="7"/>
                      <a:pt x="20" y="3"/>
                      <a:pt x="14" y="0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3" name="Freeform 30"/>
              <p:cNvSpPr/>
              <p:nvPr/>
            </p:nvSpPr>
            <p:spPr bwMode="auto">
              <a:xfrm flipH="1" flipV="1">
                <a:off x="6481763" y="4373563"/>
                <a:ext cx="104775" cy="82550"/>
              </a:xfrm>
              <a:custGeom>
                <a:avLst/>
                <a:gdLst>
                  <a:gd name="T0" fmla="*/ 14 w 28"/>
                  <a:gd name="T1" fmla="*/ 0 h 22"/>
                  <a:gd name="T2" fmla="*/ 14 w 28"/>
                  <a:gd name="T3" fmla="*/ 0 h 22"/>
                  <a:gd name="T4" fmla="*/ 14 w 28"/>
                  <a:gd name="T5" fmla="*/ 0 h 22"/>
                  <a:gd name="T6" fmla="*/ 2 w 28"/>
                  <a:gd name="T7" fmla="*/ 10 h 22"/>
                  <a:gd name="T8" fmla="*/ 1 w 28"/>
                  <a:gd name="T9" fmla="*/ 15 h 22"/>
                  <a:gd name="T10" fmla="*/ 8 w 28"/>
                  <a:gd name="T11" fmla="*/ 22 h 22"/>
                  <a:gd name="T12" fmla="*/ 14 w 28"/>
                  <a:gd name="T13" fmla="*/ 19 h 22"/>
                  <a:gd name="T14" fmla="*/ 14 w 28"/>
                  <a:gd name="T15" fmla="*/ 19 h 22"/>
                  <a:gd name="T16" fmla="*/ 14 w 28"/>
                  <a:gd name="T17" fmla="*/ 19 h 22"/>
                  <a:gd name="T18" fmla="*/ 20 w 28"/>
                  <a:gd name="T19" fmla="*/ 22 h 22"/>
                  <a:gd name="T20" fmla="*/ 28 w 28"/>
                  <a:gd name="T21" fmla="*/ 15 h 22"/>
                  <a:gd name="T22" fmla="*/ 26 w 28"/>
                  <a:gd name="T23" fmla="*/ 10 h 22"/>
                  <a:gd name="T24" fmla="*/ 14 w 28"/>
                  <a:gd name="T2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2"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8" y="3"/>
                      <a:pt x="4" y="7"/>
                      <a:pt x="2" y="10"/>
                    </a:cubicBezTo>
                    <a:cubicBezTo>
                      <a:pt x="0" y="13"/>
                      <a:pt x="1" y="14"/>
                      <a:pt x="1" y="15"/>
                    </a:cubicBezTo>
                    <a:cubicBezTo>
                      <a:pt x="1" y="19"/>
                      <a:pt x="4" y="22"/>
                      <a:pt x="8" y="22"/>
                    </a:cubicBezTo>
                    <a:cubicBezTo>
                      <a:pt x="10" y="22"/>
                      <a:pt x="13" y="21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6" y="21"/>
                      <a:pt x="18" y="22"/>
                      <a:pt x="20" y="22"/>
                    </a:cubicBezTo>
                    <a:cubicBezTo>
                      <a:pt x="24" y="22"/>
                      <a:pt x="28" y="19"/>
                      <a:pt x="28" y="15"/>
                    </a:cubicBezTo>
                    <a:cubicBezTo>
                      <a:pt x="28" y="14"/>
                      <a:pt x="28" y="13"/>
                      <a:pt x="26" y="10"/>
                    </a:cubicBezTo>
                    <a:cubicBezTo>
                      <a:pt x="24" y="7"/>
                      <a:pt x="20" y="3"/>
                      <a:pt x="14" y="0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4" name="Line 31"/>
              <p:cNvSpPr>
                <a:spLocks noChangeShapeType="1"/>
              </p:cNvSpPr>
              <p:nvPr/>
            </p:nvSpPr>
            <p:spPr bwMode="auto">
              <a:xfrm flipH="1">
                <a:off x="6938963" y="4433888"/>
                <a:ext cx="1414463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5" name="Line 32"/>
              <p:cNvSpPr>
                <a:spLocks noChangeShapeType="1"/>
              </p:cNvSpPr>
              <p:nvPr/>
            </p:nvSpPr>
            <p:spPr bwMode="auto">
              <a:xfrm flipH="1">
                <a:off x="6938963" y="4384676"/>
                <a:ext cx="1414463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6" name="Line 33"/>
              <p:cNvSpPr>
                <a:spLocks noChangeShapeType="1"/>
              </p:cNvSpPr>
              <p:nvPr/>
            </p:nvSpPr>
            <p:spPr bwMode="auto">
              <a:xfrm flipH="1">
                <a:off x="5011738" y="4433888"/>
                <a:ext cx="1412875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7" name="Line 34"/>
              <p:cNvSpPr>
                <a:spLocks noChangeShapeType="1"/>
              </p:cNvSpPr>
              <p:nvPr/>
            </p:nvSpPr>
            <p:spPr bwMode="auto">
              <a:xfrm flipH="1">
                <a:off x="5011738" y="4384676"/>
                <a:ext cx="1412875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8" name="Freeform 35"/>
              <p:cNvSpPr/>
              <p:nvPr/>
            </p:nvSpPr>
            <p:spPr bwMode="auto">
              <a:xfrm>
                <a:off x="3606800" y="4121151"/>
                <a:ext cx="85725" cy="101600"/>
              </a:xfrm>
              <a:custGeom>
                <a:avLst/>
                <a:gdLst>
                  <a:gd name="T0" fmla="*/ 22 w 23"/>
                  <a:gd name="T1" fmla="*/ 14 h 27"/>
                  <a:gd name="T2" fmla="*/ 23 w 23"/>
                  <a:gd name="T3" fmla="*/ 14 h 27"/>
                  <a:gd name="T4" fmla="*/ 22 w 23"/>
                  <a:gd name="T5" fmla="*/ 14 h 27"/>
                  <a:gd name="T6" fmla="*/ 12 w 23"/>
                  <a:gd name="T7" fmla="*/ 2 h 27"/>
                  <a:gd name="T8" fmla="*/ 7 w 23"/>
                  <a:gd name="T9" fmla="*/ 0 h 27"/>
                  <a:gd name="T10" fmla="*/ 0 w 23"/>
                  <a:gd name="T11" fmla="*/ 8 h 27"/>
                  <a:gd name="T12" fmla="*/ 3 w 23"/>
                  <a:gd name="T13" fmla="*/ 14 h 27"/>
                  <a:gd name="T14" fmla="*/ 3 w 23"/>
                  <a:gd name="T15" fmla="*/ 14 h 27"/>
                  <a:gd name="T16" fmla="*/ 3 w 23"/>
                  <a:gd name="T17" fmla="*/ 14 h 27"/>
                  <a:gd name="T18" fmla="*/ 0 w 23"/>
                  <a:gd name="T19" fmla="*/ 20 h 27"/>
                  <a:gd name="T20" fmla="*/ 7 w 23"/>
                  <a:gd name="T21" fmla="*/ 27 h 27"/>
                  <a:gd name="T22" fmla="*/ 12 w 23"/>
                  <a:gd name="T23" fmla="*/ 26 h 27"/>
                  <a:gd name="T24" fmla="*/ 22 w 23"/>
                  <a:gd name="T25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7">
                    <a:moveTo>
                      <a:pt x="22" y="14"/>
                    </a:move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19" y="8"/>
                      <a:pt x="15" y="4"/>
                      <a:pt x="12" y="2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0"/>
                      <a:pt x="1" y="12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5"/>
                      <a:pt x="0" y="17"/>
                      <a:pt x="0" y="20"/>
                    </a:cubicBezTo>
                    <a:cubicBezTo>
                      <a:pt x="0" y="24"/>
                      <a:pt x="3" y="27"/>
                      <a:pt x="7" y="27"/>
                    </a:cubicBezTo>
                    <a:cubicBezTo>
                      <a:pt x="8" y="27"/>
                      <a:pt x="9" y="27"/>
                      <a:pt x="12" y="26"/>
                    </a:cubicBezTo>
                    <a:cubicBezTo>
                      <a:pt x="15" y="24"/>
                      <a:pt x="19" y="20"/>
                      <a:pt x="22" y="14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9" name="Freeform 36"/>
              <p:cNvSpPr/>
              <p:nvPr/>
            </p:nvSpPr>
            <p:spPr bwMode="auto">
              <a:xfrm>
                <a:off x="3606800" y="3973513"/>
                <a:ext cx="85725" cy="101600"/>
              </a:xfrm>
              <a:custGeom>
                <a:avLst/>
                <a:gdLst>
                  <a:gd name="T0" fmla="*/ 22 w 23"/>
                  <a:gd name="T1" fmla="*/ 14 h 27"/>
                  <a:gd name="T2" fmla="*/ 23 w 23"/>
                  <a:gd name="T3" fmla="*/ 13 h 27"/>
                  <a:gd name="T4" fmla="*/ 22 w 23"/>
                  <a:gd name="T5" fmla="*/ 13 h 27"/>
                  <a:gd name="T6" fmla="*/ 12 w 23"/>
                  <a:gd name="T7" fmla="*/ 1 h 27"/>
                  <a:gd name="T8" fmla="*/ 7 w 23"/>
                  <a:gd name="T9" fmla="*/ 0 h 27"/>
                  <a:gd name="T10" fmla="*/ 0 w 23"/>
                  <a:gd name="T11" fmla="*/ 8 h 27"/>
                  <a:gd name="T12" fmla="*/ 3 w 23"/>
                  <a:gd name="T13" fmla="*/ 13 h 27"/>
                  <a:gd name="T14" fmla="*/ 3 w 23"/>
                  <a:gd name="T15" fmla="*/ 13 h 27"/>
                  <a:gd name="T16" fmla="*/ 3 w 23"/>
                  <a:gd name="T17" fmla="*/ 13 h 27"/>
                  <a:gd name="T18" fmla="*/ 0 w 23"/>
                  <a:gd name="T19" fmla="*/ 19 h 27"/>
                  <a:gd name="T20" fmla="*/ 7 w 23"/>
                  <a:gd name="T21" fmla="*/ 27 h 27"/>
                  <a:gd name="T22" fmla="*/ 12 w 23"/>
                  <a:gd name="T23" fmla="*/ 26 h 27"/>
                  <a:gd name="T24" fmla="*/ 22 w 23"/>
                  <a:gd name="T25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7">
                    <a:moveTo>
                      <a:pt x="22" y="14"/>
                    </a:moveTo>
                    <a:cubicBezTo>
                      <a:pt x="23" y="14"/>
                      <a:pt x="23" y="14"/>
                      <a:pt x="23" y="13"/>
                    </a:cubicBezTo>
                    <a:cubicBezTo>
                      <a:pt x="23" y="13"/>
                      <a:pt x="23" y="13"/>
                      <a:pt x="22" y="13"/>
                    </a:cubicBezTo>
                    <a:cubicBezTo>
                      <a:pt x="19" y="7"/>
                      <a:pt x="15" y="3"/>
                      <a:pt x="12" y="1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10"/>
                      <a:pt x="1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5"/>
                      <a:pt x="0" y="17"/>
                      <a:pt x="0" y="19"/>
                    </a:cubicBezTo>
                    <a:cubicBezTo>
                      <a:pt x="0" y="23"/>
                      <a:pt x="3" y="27"/>
                      <a:pt x="7" y="27"/>
                    </a:cubicBezTo>
                    <a:cubicBezTo>
                      <a:pt x="8" y="27"/>
                      <a:pt x="9" y="27"/>
                      <a:pt x="12" y="26"/>
                    </a:cubicBezTo>
                    <a:cubicBezTo>
                      <a:pt x="15" y="23"/>
                      <a:pt x="19" y="19"/>
                      <a:pt x="22" y="14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0" name="Freeform 37"/>
              <p:cNvSpPr/>
              <p:nvPr/>
            </p:nvSpPr>
            <p:spPr bwMode="auto">
              <a:xfrm>
                <a:off x="3606800" y="3822701"/>
                <a:ext cx="85725" cy="106363"/>
              </a:xfrm>
              <a:custGeom>
                <a:avLst/>
                <a:gdLst>
                  <a:gd name="T0" fmla="*/ 22 w 23"/>
                  <a:gd name="T1" fmla="*/ 14 h 28"/>
                  <a:gd name="T2" fmla="*/ 23 w 23"/>
                  <a:gd name="T3" fmla="*/ 14 h 28"/>
                  <a:gd name="T4" fmla="*/ 22 w 23"/>
                  <a:gd name="T5" fmla="*/ 14 h 28"/>
                  <a:gd name="T6" fmla="*/ 12 w 23"/>
                  <a:gd name="T7" fmla="*/ 2 h 28"/>
                  <a:gd name="T8" fmla="*/ 7 w 23"/>
                  <a:gd name="T9" fmla="*/ 1 h 28"/>
                  <a:gd name="T10" fmla="*/ 0 w 23"/>
                  <a:gd name="T11" fmla="*/ 8 h 28"/>
                  <a:gd name="T12" fmla="*/ 3 w 23"/>
                  <a:gd name="T13" fmla="*/ 14 h 28"/>
                  <a:gd name="T14" fmla="*/ 3 w 23"/>
                  <a:gd name="T15" fmla="*/ 14 h 28"/>
                  <a:gd name="T16" fmla="*/ 3 w 23"/>
                  <a:gd name="T17" fmla="*/ 14 h 28"/>
                  <a:gd name="T18" fmla="*/ 0 w 23"/>
                  <a:gd name="T19" fmla="*/ 20 h 28"/>
                  <a:gd name="T20" fmla="*/ 7 w 23"/>
                  <a:gd name="T21" fmla="*/ 28 h 28"/>
                  <a:gd name="T22" fmla="*/ 12 w 23"/>
                  <a:gd name="T23" fmla="*/ 26 h 28"/>
                  <a:gd name="T24" fmla="*/ 22 w 23"/>
                  <a:gd name="T25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8">
                    <a:moveTo>
                      <a:pt x="22" y="14"/>
                    </a:move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19" y="8"/>
                      <a:pt x="15" y="4"/>
                      <a:pt x="12" y="2"/>
                    </a:cubicBezTo>
                    <a:cubicBezTo>
                      <a:pt x="9" y="0"/>
                      <a:pt x="8" y="1"/>
                      <a:pt x="7" y="1"/>
                    </a:cubicBezTo>
                    <a:cubicBezTo>
                      <a:pt x="3" y="1"/>
                      <a:pt x="0" y="4"/>
                      <a:pt x="0" y="8"/>
                    </a:cubicBezTo>
                    <a:cubicBezTo>
                      <a:pt x="0" y="10"/>
                      <a:pt x="1" y="13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6"/>
                      <a:pt x="0" y="18"/>
                      <a:pt x="0" y="20"/>
                    </a:cubicBezTo>
                    <a:cubicBezTo>
                      <a:pt x="0" y="24"/>
                      <a:pt x="3" y="28"/>
                      <a:pt x="7" y="28"/>
                    </a:cubicBezTo>
                    <a:cubicBezTo>
                      <a:pt x="8" y="28"/>
                      <a:pt x="9" y="28"/>
                      <a:pt x="12" y="26"/>
                    </a:cubicBezTo>
                    <a:cubicBezTo>
                      <a:pt x="15" y="24"/>
                      <a:pt x="19" y="20"/>
                      <a:pt x="22" y="14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1" name="Freeform 38"/>
              <p:cNvSpPr/>
              <p:nvPr/>
            </p:nvSpPr>
            <p:spPr bwMode="auto">
              <a:xfrm>
                <a:off x="3635375" y="4286251"/>
                <a:ext cx="1376363" cy="147638"/>
              </a:xfrm>
              <a:custGeom>
                <a:avLst/>
                <a:gdLst>
                  <a:gd name="T0" fmla="*/ 366 w 366"/>
                  <a:gd name="T1" fmla="*/ 39 h 39"/>
                  <a:gd name="T2" fmla="*/ 177 w 366"/>
                  <a:gd name="T3" fmla="*/ 39 h 39"/>
                  <a:gd name="T4" fmla="*/ 83 w 366"/>
                  <a:gd name="T5" fmla="*/ 39 h 39"/>
                  <a:gd name="T6" fmla="*/ 59 w 366"/>
                  <a:gd name="T7" fmla="*/ 39 h 39"/>
                  <a:gd name="T8" fmla="*/ 47 w 366"/>
                  <a:gd name="T9" fmla="*/ 39 h 39"/>
                  <a:gd name="T10" fmla="*/ 41 w 366"/>
                  <a:gd name="T11" fmla="*/ 38 h 39"/>
                  <a:gd name="T12" fmla="*/ 35 w 366"/>
                  <a:gd name="T13" fmla="*/ 36 h 39"/>
                  <a:gd name="T14" fmla="*/ 0 w 366"/>
                  <a:gd name="T1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6" h="39">
                    <a:moveTo>
                      <a:pt x="366" y="39"/>
                    </a:moveTo>
                    <a:cubicBezTo>
                      <a:pt x="177" y="39"/>
                      <a:pt x="177" y="39"/>
                      <a:pt x="177" y="39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59" y="39"/>
                      <a:pt x="59" y="39"/>
                      <a:pt x="59" y="39"/>
                    </a:cubicBezTo>
                    <a:cubicBezTo>
                      <a:pt x="55" y="39"/>
                      <a:pt x="52" y="39"/>
                      <a:pt x="47" y="39"/>
                    </a:cubicBezTo>
                    <a:cubicBezTo>
                      <a:pt x="45" y="38"/>
                      <a:pt x="43" y="38"/>
                      <a:pt x="41" y="38"/>
                    </a:cubicBezTo>
                    <a:cubicBezTo>
                      <a:pt x="39" y="37"/>
                      <a:pt x="37" y="37"/>
                      <a:pt x="35" y="36"/>
                    </a:cubicBezTo>
                    <a:cubicBezTo>
                      <a:pt x="18" y="30"/>
                      <a:pt x="5" y="16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2" name="Freeform 39"/>
              <p:cNvSpPr/>
              <p:nvPr/>
            </p:nvSpPr>
            <p:spPr bwMode="auto">
              <a:xfrm>
                <a:off x="3684588" y="4271963"/>
                <a:ext cx="1327150" cy="112713"/>
              </a:xfrm>
              <a:custGeom>
                <a:avLst/>
                <a:gdLst>
                  <a:gd name="T0" fmla="*/ 353 w 353"/>
                  <a:gd name="T1" fmla="*/ 30 h 30"/>
                  <a:gd name="T2" fmla="*/ 164 w 353"/>
                  <a:gd name="T3" fmla="*/ 30 h 30"/>
                  <a:gd name="T4" fmla="*/ 70 w 353"/>
                  <a:gd name="T5" fmla="*/ 30 h 30"/>
                  <a:gd name="T6" fmla="*/ 46 w 353"/>
                  <a:gd name="T7" fmla="*/ 30 h 30"/>
                  <a:gd name="T8" fmla="*/ 26 w 353"/>
                  <a:gd name="T9" fmla="*/ 28 h 30"/>
                  <a:gd name="T10" fmla="*/ 0 w 353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3" h="30">
                    <a:moveTo>
                      <a:pt x="353" y="30"/>
                    </a:moveTo>
                    <a:cubicBezTo>
                      <a:pt x="164" y="30"/>
                      <a:pt x="164" y="30"/>
                      <a:pt x="164" y="30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38" y="30"/>
                      <a:pt x="32" y="30"/>
                      <a:pt x="26" y="28"/>
                    </a:cubicBezTo>
                    <a:cubicBezTo>
                      <a:pt x="13" y="24"/>
                      <a:pt x="3" y="13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3" name="Freeform 40"/>
              <p:cNvSpPr/>
              <p:nvPr/>
            </p:nvSpPr>
            <p:spPr bwMode="auto">
              <a:xfrm>
                <a:off x="3629025" y="2432051"/>
                <a:ext cx="198438" cy="1335088"/>
              </a:xfrm>
              <a:custGeom>
                <a:avLst/>
                <a:gdLst>
                  <a:gd name="T0" fmla="*/ 0 w 53"/>
                  <a:gd name="T1" fmla="*/ 354 h 354"/>
                  <a:gd name="T2" fmla="*/ 0 w 53"/>
                  <a:gd name="T3" fmla="*/ 166 h 354"/>
                  <a:gd name="T4" fmla="*/ 0 w 53"/>
                  <a:gd name="T5" fmla="*/ 72 h 354"/>
                  <a:gd name="T6" fmla="*/ 0 w 53"/>
                  <a:gd name="T7" fmla="*/ 60 h 354"/>
                  <a:gd name="T8" fmla="*/ 0 w 53"/>
                  <a:gd name="T9" fmla="*/ 54 h 354"/>
                  <a:gd name="T10" fmla="*/ 1 w 53"/>
                  <a:gd name="T11" fmla="*/ 48 h 354"/>
                  <a:gd name="T12" fmla="*/ 9 w 53"/>
                  <a:gd name="T13" fmla="*/ 23 h 354"/>
                  <a:gd name="T14" fmla="*/ 28 w 53"/>
                  <a:gd name="T15" fmla="*/ 6 h 354"/>
                  <a:gd name="T16" fmla="*/ 53 w 53"/>
                  <a:gd name="T17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354">
                    <a:moveTo>
                      <a:pt x="0" y="354"/>
                    </a:moveTo>
                    <a:cubicBezTo>
                      <a:pt x="0" y="166"/>
                      <a:pt x="0" y="166"/>
                      <a:pt x="0" y="166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2"/>
                      <a:pt x="0" y="50"/>
                      <a:pt x="1" y="48"/>
                    </a:cubicBezTo>
                    <a:cubicBezTo>
                      <a:pt x="1" y="39"/>
                      <a:pt x="5" y="31"/>
                      <a:pt x="9" y="23"/>
                    </a:cubicBezTo>
                    <a:cubicBezTo>
                      <a:pt x="14" y="16"/>
                      <a:pt x="21" y="10"/>
                      <a:pt x="28" y="6"/>
                    </a:cubicBezTo>
                    <a:cubicBezTo>
                      <a:pt x="36" y="2"/>
                      <a:pt x="45" y="0"/>
                      <a:pt x="53" y="0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4" name="Freeform 41"/>
              <p:cNvSpPr/>
              <p:nvPr/>
            </p:nvSpPr>
            <p:spPr bwMode="auto">
              <a:xfrm>
                <a:off x="3676650" y="2479676"/>
                <a:ext cx="150813" cy="1287463"/>
              </a:xfrm>
              <a:custGeom>
                <a:avLst/>
                <a:gdLst>
                  <a:gd name="T0" fmla="*/ 0 w 40"/>
                  <a:gd name="T1" fmla="*/ 341 h 341"/>
                  <a:gd name="T2" fmla="*/ 0 w 40"/>
                  <a:gd name="T3" fmla="*/ 153 h 341"/>
                  <a:gd name="T4" fmla="*/ 0 w 40"/>
                  <a:gd name="T5" fmla="*/ 59 h 341"/>
                  <a:gd name="T6" fmla="*/ 0 w 40"/>
                  <a:gd name="T7" fmla="*/ 47 h 341"/>
                  <a:gd name="T8" fmla="*/ 0 w 40"/>
                  <a:gd name="T9" fmla="*/ 41 h 341"/>
                  <a:gd name="T10" fmla="*/ 0 w 40"/>
                  <a:gd name="T11" fmla="*/ 36 h 341"/>
                  <a:gd name="T12" fmla="*/ 7 w 40"/>
                  <a:gd name="T13" fmla="*/ 18 h 341"/>
                  <a:gd name="T14" fmla="*/ 21 w 40"/>
                  <a:gd name="T15" fmla="*/ 4 h 341"/>
                  <a:gd name="T16" fmla="*/ 40 w 40"/>
                  <a:gd name="T17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41">
                    <a:moveTo>
                      <a:pt x="0" y="341"/>
                    </a:moveTo>
                    <a:cubicBezTo>
                      <a:pt x="0" y="153"/>
                      <a:pt x="0" y="153"/>
                      <a:pt x="0" y="15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39"/>
                      <a:pt x="0" y="38"/>
                      <a:pt x="0" y="36"/>
                    </a:cubicBezTo>
                    <a:cubicBezTo>
                      <a:pt x="1" y="29"/>
                      <a:pt x="3" y="23"/>
                      <a:pt x="7" y="18"/>
                    </a:cubicBezTo>
                    <a:cubicBezTo>
                      <a:pt x="11" y="12"/>
                      <a:pt x="16" y="8"/>
                      <a:pt x="21" y="4"/>
                    </a:cubicBezTo>
                    <a:cubicBezTo>
                      <a:pt x="27" y="1"/>
                      <a:pt x="34" y="0"/>
                      <a:pt x="40" y="0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5" name="Freeform 42"/>
              <p:cNvSpPr/>
              <p:nvPr/>
            </p:nvSpPr>
            <p:spPr bwMode="auto">
              <a:xfrm>
                <a:off x="5300663" y="2408238"/>
                <a:ext cx="104775" cy="84138"/>
              </a:xfrm>
              <a:custGeom>
                <a:avLst/>
                <a:gdLst>
                  <a:gd name="T0" fmla="*/ 14 w 28"/>
                  <a:gd name="T1" fmla="*/ 22 h 22"/>
                  <a:gd name="T2" fmla="*/ 14 w 28"/>
                  <a:gd name="T3" fmla="*/ 22 h 22"/>
                  <a:gd name="T4" fmla="*/ 14 w 28"/>
                  <a:gd name="T5" fmla="*/ 22 h 22"/>
                  <a:gd name="T6" fmla="*/ 26 w 28"/>
                  <a:gd name="T7" fmla="*/ 11 h 22"/>
                  <a:gd name="T8" fmla="*/ 27 w 28"/>
                  <a:gd name="T9" fmla="*/ 7 h 22"/>
                  <a:gd name="T10" fmla="*/ 20 w 28"/>
                  <a:gd name="T11" fmla="*/ 0 h 22"/>
                  <a:gd name="T12" fmla="*/ 14 w 28"/>
                  <a:gd name="T13" fmla="*/ 2 h 22"/>
                  <a:gd name="T14" fmla="*/ 14 w 28"/>
                  <a:gd name="T15" fmla="*/ 2 h 22"/>
                  <a:gd name="T16" fmla="*/ 14 w 28"/>
                  <a:gd name="T17" fmla="*/ 2 h 22"/>
                  <a:gd name="T18" fmla="*/ 8 w 28"/>
                  <a:gd name="T19" fmla="*/ 0 h 22"/>
                  <a:gd name="T20" fmla="*/ 0 w 28"/>
                  <a:gd name="T21" fmla="*/ 7 h 22"/>
                  <a:gd name="T22" fmla="*/ 2 w 28"/>
                  <a:gd name="T23" fmla="*/ 11 h 22"/>
                  <a:gd name="T24" fmla="*/ 14 w 28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2">
                    <a:moveTo>
                      <a:pt x="14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20" y="18"/>
                      <a:pt x="24" y="15"/>
                      <a:pt x="26" y="11"/>
                    </a:cubicBezTo>
                    <a:cubicBezTo>
                      <a:pt x="28" y="9"/>
                      <a:pt x="27" y="7"/>
                      <a:pt x="27" y="7"/>
                    </a:cubicBezTo>
                    <a:cubicBezTo>
                      <a:pt x="27" y="3"/>
                      <a:pt x="24" y="0"/>
                      <a:pt x="20" y="0"/>
                    </a:cubicBezTo>
                    <a:cubicBezTo>
                      <a:pt x="18" y="0"/>
                      <a:pt x="15" y="1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1"/>
                      <a:pt x="10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7"/>
                      <a:pt x="0" y="9"/>
                      <a:pt x="2" y="11"/>
                    </a:cubicBezTo>
                    <a:cubicBezTo>
                      <a:pt x="4" y="15"/>
                      <a:pt x="8" y="18"/>
                      <a:pt x="14" y="22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6" name="Freeform 43"/>
              <p:cNvSpPr/>
              <p:nvPr/>
            </p:nvSpPr>
            <p:spPr bwMode="auto">
              <a:xfrm>
                <a:off x="5451475" y="2408238"/>
                <a:ext cx="101600" cy="84138"/>
              </a:xfrm>
              <a:custGeom>
                <a:avLst/>
                <a:gdLst>
                  <a:gd name="T0" fmla="*/ 13 w 27"/>
                  <a:gd name="T1" fmla="*/ 22 h 22"/>
                  <a:gd name="T2" fmla="*/ 13 w 27"/>
                  <a:gd name="T3" fmla="*/ 22 h 22"/>
                  <a:gd name="T4" fmla="*/ 13 w 27"/>
                  <a:gd name="T5" fmla="*/ 22 h 22"/>
                  <a:gd name="T6" fmla="*/ 25 w 27"/>
                  <a:gd name="T7" fmla="*/ 11 h 22"/>
                  <a:gd name="T8" fmla="*/ 27 w 27"/>
                  <a:gd name="T9" fmla="*/ 7 h 22"/>
                  <a:gd name="T10" fmla="*/ 19 w 27"/>
                  <a:gd name="T11" fmla="*/ 0 h 22"/>
                  <a:gd name="T12" fmla="*/ 13 w 27"/>
                  <a:gd name="T13" fmla="*/ 2 h 22"/>
                  <a:gd name="T14" fmla="*/ 13 w 27"/>
                  <a:gd name="T15" fmla="*/ 2 h 22"/>
                  <a:gd name="T16" fmla="*/ 13 w 27"/>
                  <a:gd name="T17" fmla="*/ 2 h 22"/>
                  <a:gd name="T18" fmla="*/ 7 w 27"/>
                  <a:gd name="T19" fmla="*/ 0 h 22"/>
                  <a:gd name="T20" fmla="*/ 0 w 27"/>
                  <a:gd name="T21" fmla="*/ 7 h 22"/>
                  <a:gd name="T22" fmla="*/ 1 w 27"/>
                  <a:gd name="T23" fmla="*/ 11 h 22"/>
                  <a:gd name="T24" fmla="*/ 13 w 27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22">
                    <a:moveTo>
                      <a:pt x="13" y="22"/>
                    </a:move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9" y="18"/>
                      <a:pt x="23" y="15"/>
                      <a:pt x="25" y="11"/>
                    </a:cubicBezTo>
                    <a:cubicBezTo>
                      <a:pt x="27" y="9"/>
                      <a:pt x="27" y="7"/>
                      <a:pt x="27" y="7"/>
                    </a:cubicBezTo>
                    <a:cubicBezTo>
                      <a:pt x="27" y="3"/>
                      <a:pt x="23" y="0"/>
                      <a:pt x="19" y="0"/>
                    </a:cubicBezTo>
                    <a:cubicBezTo>
                      <a:pt x="17" y="0"/>
                      <a:pt x="15" y="1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2" y="1"/>
                      <a:pt x="10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7"/>
                      <a:pt x="0" y="9"/>
                      <a:pt x="1" y="11"/>
                    </a:cubicBezTo>
                    <a:cubicBezTo>
                      <a:pt x="3" y="15"/>
                      <a:pt x="7" y="18"/>
                      <a:pt x="13" y="22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7" name="Freeform 44"/>
              <p:cNvSpPr/>
              <p:nvPr/>
            </p:nvSpPr>
            <p:spPr bwMode="auto">
              <a:xfrm>
                <a:off x="5597525" y="2408238"/>
                <a:ext cx="101600" cy="84138"/>
              </a:xfrm>
              <a:custGeom>
                <a:avLst/>
                <a:gdLst>
                  <a:gd name="T0" fmla="*/ 13 w 27"/>
                  <a:gd name="T1" fmla="*/ 22 h 22"/>
                  <a:gd name="T2" fmla="*/ 14 w 27"/>
                  <a:gd name="T3" fmla="*/ 22 h 22"/>
                  <a:gd name="T4" fmla="*/ 14 w 27"/>
                  <a:gd name="T5" fmla="*/ 22 h 22"/>
                  <a:gd name="T6" fmla="*/ 26 w 27"/>
                  <a:gd name="T7" fmla="*/ 11 h 22"/>
                  <a:gd name="T8" fmla="*/ 27 w 27"/>
                  <a:gd name="T9" fmla="*/ 7 h 22"/>
                  <a:gd name="T10" fmla="*/ 19 w 27"/>
                  <a:gd name="T11" fmla="*/ 0 h 22"/>
                  <a:gd name="T12" fmla="*/ 14 w 27"/>
                  <a:gd name="T13" fmla="*/ 2 h 22"/>
                  <a:gd name="T14" fmla="*/ 14 w 27"/>
                  <a:gd name="T15" fmla="*/ 2 h 22"/>
                  <a:gd name="T16" fmla="*/ 14 w 27"/>
                  <a:gd name="T17" fmla="*/ 2 h 22"/>
                  <a:gd name="T18" fmla="*/ 8 w 27"/>
                  <a:gd name="T19" fmla="*/ 0 h 22"/>
                  <a:gd name="T20" fmla="*/ 0 w 27"/>
                  <a:gd name="T21" fmla="*/ 7 h 22"/>
                  <a:gd name="T22" fmla="*/ 1 w 27"/>
                  <a:gd name="T23" fmla="*/ 11 h 22"/>
                  <a:gd name="T24" fmla="*/ 13 w 27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22">
                    <a:moveTo>
                      <a:pt x="13" y="22"/>
                    </a:moveTo>
                    <a:cubicBezTo>
                      <a:pt x="13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20" y="18"/>
                      <a:pt x="24" y="15"/>
                      <a:pt x="26" y="11"/>
                    </a:cubicBezTo>
                    <a:cubicBezTo>
                      <a:pt x="27" y="9"/>
                      <a:pt x="27" y="7"/>
                      <a:pt x="27" y="7"/>
                    </a:cubicBezTo>
                    <a:cubicBezTo>
                      <a:pt x="27" y="3"/>
                      <a:pt x="24" y="0"/>
                      <a:pt x="19" y="0"/>
                    </a:cubicBezTo>
                    <a:cubicBezTo>
                      <a:pt x="17" y="0"/>
                      <a:pt x="15" y="1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1"/>
                      <a:pt x="10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7"/>
                      <a:pt x="0" y="9"/>
                      <a:pt x="1" y="11"/>
                    </a:cubicBezTo>
                    <a:cubicBezTo>
                      <a:pt x="4" y="15"/>
                      <a:pt x="8" y="18"/>
                      <a:pt x="13" y="22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8" name="Line 45"/>
              <p:cNvSpPr>
                <a:spLocks noChangeShapeType="1"/>
              </p:cNvSpPr>
              <p:nvPr/>
            </p:nvSpPr>
            <p:spPr bwMode="auto">
              <a:xfrm>
                <a:off x="3827463" y="2432051"/>
                <a:ext cx="1417638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9" name="Line 46"/>
              <p:cNvSpPr>
                <a:spLocks noChangeShapeType="1"/>
              </p:cNvSpPr>
              <p:nvPr/>
            </p:nvSpPr>
            <p:spPr bwMode="auto">
              <a:xfrm>
                <a:off x="3827463" y="2479676"/>
                <a:ext cx="1417638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1" name="Line 47"/>
              <p:cNvSpPr>
                <a:spLocks noChangeShapeType="1"/>
              </p:cNvSpPr>
              <p:nvPr/>
            </p:nvSpPr>
            <p:spPr bwMode="auto">
              <a:xfrm>
                <a:off x="5756275" y="2432051"/>
                <a:ext cx="1416050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2" name="Line 48"/>
              <p:cNvSpPr>
                <a:spLocks noChangeShapeType="1"/>
              </p:cNvSpPr>
              <p:nvPr/>
            </p:nvSpPr>
            <p:spPr bwMode="auto">
              <a:xfrm>
                <a:off x="5756275" y="2479676"/>
                <a:ext cx="1416050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3" name="Freeform 49"/>
              <p:cNvSpPr/>
              <p:nvPr/>
            </p:nvSpPr>
            <p:spPr bwMode="auto">
              <a:xfrm>
                <a:off x="8491538" y="2638426"/>
                <a:ext cx="87313" cy="101600"/>
              </a:xfrm>
              <a:custGeom>
                <a:avLst/>
                <a:gdLst>
                  <a:gd name="T0" fmla="*/ 0 w 23"/>
                  <a:gd name="T1" fmla="*/ 14 h 27"/>
                  <a:gd name="T2" fmla="*/ 0 w 23"/>
                  <a:gd name="T3" fmla="*/ 14 h 27"/>
                  <a:gd name="T4" fmla="*/ 0 w 23"/>
                  <a:gd name="T5" fmla="*/ 14 h 27"/>
                  <a:gd name="T6" fmla="*/ 11 w 23"/>
                  <a:gd name="T7" fmla="*/ 26 h 27"/>
                  <a:gd name="T8" fmla="*/ 15 w 23"/>
                  <a:gd name="T9" fmla="*/ 27 h 27"/>
                  <a:gd name="T10" fmla="*/ 23 w 23"/>
                  <a:gd name="T11" fmla="*/ 20 h 27"/>
                  <a:gd name="T12" fmla="*/ 20 w 23"/>
                  <a:gd name="T13" fmla="*/ 14 h 27"/>
                  <a:gd name="T14" fmla="*/ 20 w 23"/>
                  <a:gd name="T15" fmla="*/ 14 h 27"/>
                  <a:gd name="T16" fmla="*/ 20 w 23"/>
                  <a:gd name="T17" fmla="*/ 14 h 27"/>
                  <a:gd name="T18" fmla="*/ 23 w 23"/>
                  <a:gd name="T19" fmla="*/ 8 h 27"/>
                  <a:gd name="T20" fmla="*/ 15 w 23"/>
                  <a:gd name="T21" fmla="*/ 0 h 27"/>
                  <a:gd name="T22" fmla="*/ 11 w 23"/>
                  <a:gd name="T23" fmla="*/ 2 h 27"/>
                  <a:gd name="T24" fmla="*/ 0 w 23"/>
                  <a:gd name="T25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7"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" y="20"/>
                      <a:pt x="7" y="24"/>
                      <a:pt x="11" y="26"/>
                    </a:cubicBezTo>
                    <a:cubicBezTo>
                      <a:pt x="14" y="27"/>
                      <a:pt x="15" y="27"/>
                      <a:pt x="15" y="27"/>
                    </a:cubicBezTo>
                    <a:cubicBezTo>
                      <a:pt x="19" y="27"/>
                      <a:pt x="23" y="24"/>
                      <a:pt x="23" y="20"/>
                    </a:cubicBezTo>
                    <a:cubicBezTo>
                      <a:pt x="23" y="17"/>
                      <a:pt x="22" y="15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2" y="12"/>
                      <a:pt x="23" y="10"/>
                      <a:pt x="23" y="8"/>
                    </a:cubicBezTo>
                    <a:cubicBezTo>
                      <a:pt x="23" y="4"/>
                      <a:pt x="19" y="0"/>
                      <a:pt x="15" y="0"/>
                    </a:cubicBezTo>
                    <a:cubicBezTo>
                      <a:pt x="15" y="0"/>
                      <a:pt x="14" y="0"/>
                      <a:pt x="11" y="2"/>
                    </a:cubicBezTo>
                    <a:cubicBezTo>
                      <a:pt x="7" y="4"/>
                      <a:pt x="4" y="8"/>
                      <a:pt x="0" y="14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4" name="Freeform 50"/>
              <p:cNvSpPr/>
              <p:nvPr/>
            </p:nvSpPr>
            <p:spPr bwMode="auto">
              <a:xfrm>
                <a:off x="8491538" y="2786063"/>
                <a:ext cx="87313" cy="104775"/>
              </a:xfrm>
              <a:custGeom>
                <a:avLst/>
                <a:gdLst>
                  <a:gd name="T0" fmla="*/ 0 w 23"/>
                  <a:gd name="T1" fmla="*/ 14 h 28"/>
                  <a:gd name="T2" fmla="*/ 0 w 23"/>
                  <a:gd name="T3" fmla="*/ 14 h 28"/>
                  <a:gd name="T4" fmla="*/ 0 w 23"/>
                  <a:gd name="T5" fmla="*/ 14 h 28"/>
                  <a:gd name="T6" fmla="*/ 11 w 23"/>
                  <a:gd name="T7" fmla="*/ 26 h 28"/>
                  <a:gd name="T8" fmla="*/ 15 w 23"/>
                  <a:gd name="T9" fmla="*/ 28 h 28"/>
                  <a:gd name="T10" fmla="*/ 23 w 23"/>
                  <a:gd name="T11" fmla="*/ 20 h 28"/>
                  <a:gd name="T12" fmla="*/ 20 w 23"/>
                  <a:gd name="T13" fmla="*/ 14 h 28"/>
                  <a:gd name="T14" fmla="*/ 20 w 23"/>
                  <a:gd name="T15" fmla="*/ 14 h 28"/>
                  <a:gd name="T16" fmla="*/ 20 w 23"/>
                  <a:gd name="T17" fmla="*/ 14 h 28"/>
                  <a:gd name="T18" fmla="*/ 23 w 23"/>
                  <a:gd name="T19" fmla="*/ 8 h 28"/>
                  <a:gd name="T20" fmla="*/ 15 w 23"/>
                  <a:gd name="T21" fmla="*/ 1 h 28"/>
                  <a:gd name="T22" fmla="*/ 11 w 23"/>
                  <a:gd name="T23" fmla="*/ 2 h 28"/>
                  <a:gd name="T24" fmla="*/ 0 w 23"/>
                  <a:gd name="T25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8"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" y="20"/>
                      <a:pt x="7" y="24"/>
                      <a:pt x="11" y="26"/>
                    </a:cubicBezTo>
                    <a:cubicBezTo>
                      <a:pt x="14" y="28"/>
                      <a:pt x="15" y="28"/>
                      <a:pt x="15" y="28"/>
                    </a:cubicBezTo>
                    <a:cubicBezTo>
                      <a:pt x="19" y="28"/>
                      <a:pt x="23" y="24"/>
                      <a:pt x="23" y="20"/>
                    </a:cubicBezTo>
                    <a:cubicBezTo>
                      <a:pt x="23" y="18"/>
                      <a:pt x="22" y="16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2" y="13"/>
                      <a:pt x="23" y="11"/>
                      <a:pt x="23" y="8"/>
                    </a:cubicBezTo>
                    <a:cubicBezTo>
                      <a:pt x="23" y="4"/>
                      <a:pt x="19" y="1"/>
                      <a:pt x="15" y="1"/>
                    </a:cubicBezTo>
                    <a:cubicBezTo>
                      <a:pt x="15" y="1"/>
                      <a:pt x="14" y="0"/>
                      <a:pt x="11" y="2"/>
                    </a:cubicBezTo>
                    <a:cubicBezTo>
                      <a:pt x="7" y="4"/>
                      <a:pt x="4" y="8"/>
                      <a:pt x="0" y="14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5" name="Freeform 51"/>
              <p:cNvSpPr/>
              <p:nvPr/>
            </p:nvSpPr>
            <p:spPr bwMode="auto">
              <a:xfrm>
                <a:off x="8491538" y="2936876"/>
                <a:ext cx="87313" cy="101600"/>
              </a:xfrm>
              <a:custGeom>
                <a:avLst/>
                <a:gdLst>
                  <a:gd name="T0" fmla="*/ 0 w 23"/>
                  <a:gd name="T1" fmla="*/ 13 h 27"/>
                  <a:gd name="T2" fmla="*/ 0 w 23"/>
                  <a:gd name="T3" fmla="*/ 14 h 27"/>
                  <a:gd name="T4" fmla="*/ 0 w 23"/>
                  <a:gd name="T5" fmla="*/ 14 h 27"/>
                  <a:gd name="T6" fmla="*/ 11 w 23"/>
                  <a:gd name="T7" fmla="*/ 26 h 27"/>
                  <a:gd name="T8" fmla="*/ 15 w 23"/>
                  <a:gd name="T9" fmla="*/ 27 h 27"/>
                  <a:gd name="T10" fmla="*/ 23 w 23"/>
                  <a:gd name="T11" fmla="*/ 19 h 27"/>
                  <a:gd name="T12" fmla="*/ 20 w 23"/>
                  <a:gd name="T13" fmla="*/ 14 h 27"/>
                  <a:gd name="T14" fmla="*/ 20 w 23"/>
                  <a:gd name="T15" fmla="*/ 14 h 27"/>
                  <a:gd name="T16" fmla="*/ 20 w 23"/>
                  <a:gd name="T17" fmla="*/ 14 h 27"/>
                  <a:gd name="T18" fmla="*/ 23 w 23"/>
                  <a:gd name="T19" fmla="*/ 8 h 27"/>
                  <a:gd name="T20" fmla="*/ 15 w 23"/>
                  <a:gd name="T21" fmla="*/ 0 h 27"/>
                  <a:gd name="T22" fmla="*/ 11 w 23"/>
                  <a:gd name="T23" fmla="*/ 1 h 27"/>
                  <a:gd name="T24" fmla="*/ 0 w 23"/>
                  <a:gd name="T25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7">
                    <a:moveTo>
                      <a:pt x="0" y="13"/>
                    </a:moveTo>
                    <a:cubicBezTo>
                      <a:pt x="0" y="13"/>
                      <a:pt x="0" y="13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" y="20"/>
                      <a:pt x="7" y="24"/>
                      <a:pt x="11" y="26"/>
                    </a:cubicBezTo>
                    <a:cubicBezTo>
                      <a:pt x="14" y="27"/>
                      <a:pt x="15" y="27"/>
                      <a:pt x="15" y="27"/>
                    </a:cubicBezTo>
                    <a:cubicBezTo>
                      <a:pt x="19" y="27"/>
                      <a:pt x="23" y="24"/>
                      <a:pt x="23" y="19"/>
                    </a:cubicBezTo>
                    <a:cubicBezTo>
                      <a:pt x="23" y="17"/>
                      <a:pt x="22" y="15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2" y="12"/>
                      <a:pt x="23" y="10"/>
                      <a:pt x="23" y="8"/>
                    </a:cubicBezTo>
                    <a:cubicBezTo>
                      <a:pt x="23" y="3"/>
                      <a:pt x="19" y="0"/>
                      <a:pt x="15" y="0"/>
                    </a:cubicBezTo>
                    <a:cubicBezTo>
                      <a:pt x="15" y="0"/>
                      <a:pt x="14" y="0"/>
                      <a:pt x="11" y="1"/>
                    </a:cubicBezTo>
                    <a:cubicBezTo>
                      <a:pt x="7" y="3"/>
                      <a:pt x="4" y="7"/>
                      <a:pt x="0" y="13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6" name="Freeform 52"/>
              <p:cNvSpPr/>
              <p:nvPr/>
            </p:nvSpPr>
            <p:spPr bwMode="auto">
              <a:xfrm>
                <a:off x="7172325" y="2432051"/>
                <a:ext cx="1371600" cy="146050"/>
              </a:xfrm>
              <a:custGeom>
                <a:avLst/>
                <a:gdLst>
                  <a:gd name="T0" fmla="*/ 0 w 365"/>
                  <a:gd name="T1" fmla="*/ 0 h 39"/>
                  <a:gd name="T2" fmla="*/ 189 w 365"/>
                  <a:gd name="T3" fmla="*/ 0 h 39"/>
                  <a:gd name="T4" fmla="*/ 283 w 365"/>
                  <a:gd name="T5" fmla="*/ 0 h 39"/>
                  <a:gd name="T6" fmla="*/ 306 w 365"/>
                  <a:gd name="T7" fmla="*/ 0 h 39"/>
                  <a:gd name="T8" fmla="*/ 318 w 365"/>
                  <a:gd name="T9" fmla="*/ 0 h 39"/>
                  <a:gd name="T10" fmla="*/ 325 w 365"/>
                  <a:gd name="T11" fmla="*/ 1 h 39"/>
                  <a:gd name="T12" fmla="*/ 331 w 365"/>
                  <a:gd name="T13" fmla="*/ 3 h 39"/>
                  <a:gd name="T14" fmla="*/ 365 w 365"/>
                  <a:gd name="T1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5" h="39">
                    <a:moveTo>
                      <a:pt x="0" y="0"/>
                    </a:moveTo>
                    <a:cubicBezTo>
                      <a:pt x="189" y="0"/>
                      <a:pt x="189" y="0"/>
                      <a:pt x="189" y="0"/>
                    </a:cubicBezTo>
                    <a:cubicBezTo>
                      <a:pt x="283" y="0"/>
                      <a:pt x="283" y="0"/>
                      <a:pt x="283" y="0"/>
                    </a:cubicBezTo>
                    <a:cubicBezTo>
                      <a:pt x="306" y="0"/>
                      <a:pt x="306" y="0"/>
                      <a:pt x="306" y="0"/>
                    </a:cubicBezTo>
                    <a:cubicBezTo>
                      <a:pt x="310" y="0"/>
                      <a:pt x="314" y="0"/>
                      <a:pt x="318" y="0"/>
                    </a:cubicBezTo>
                    <a:cubicBezTo>
                      <a:pt x="321" y="0"/>
                      <a:pt x="323" y="1"/>
                      <a:pt x="325" y="1"/>
                    </a:cubicBezTo>
                    <a:cubicBezTo>
                      <a:pt x="327" y="1"/>
                      <a:pt x="329" y="2"/>
                      <a:pt x="331" y="3"/>
                    </a:cubicBezTo>
                    <a:cubicBezTo>
                      <a:pt x="348" y="8"/>
                      <a:pt x="361" y="22"/>
                      <a:pt x="365" y="39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7" name="Freeform 53"/>
              <p:cNvSpPr/>
              <p:nvPr/>
            </p:nvSpPr>
            <p:spPr bwMode="auto">
              <a:xfrm>
                <a:off x="7172325" y="2476501"/>
                <a:ext cx="1327150" cy="112713"/>
              </a:xfrm>
              <a:custGeom>
                <a:avLst/>
                <a:gdLst>
                  <a:gd name="T0" fmla="*/ 0 w 353"/>
                  <a:gd name="T1" fmla="*/ 1 h 30"/>
                  <a:gd name="T2" fmla="*/ 189 w 353"/>
                  <a:gd name="T3" fmla="*/ 1 h 30"/>
                  <a:gd name="T4" fmla="*/ 283 w 353"/>
                  <a:gd name="T5" fmla="*/ 1 h 30"/>
                  <a:gd name="T6" fmla="*/ 306 w 353"/>
                  <a:gd name="T7" fmla="*/ 1 h 30"/>
                  <a:gd name="T8" fmla="*/ 327 w 353"/>
                  <a:gd name="T9" fmla="*/ 3 h 30"/>
                  <a:gd name="T10" fmla="*/ 353 w 353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3" h="30">
                    <a:moveTo>
                      <a:pt x="0" y="1"/>
                    </a:moveTo>
                    <a:cubicBezTo>
                      <a:pt x="189" y="1"/>
                      <a:pt x="189" y="1"/>
                      <a:pt x="189" y="1"/>
                    </a:cubicBezTo>
                    <a:cubicBezTo>
                      <a:pt x="283" y="1"/>
                      <a:pt x="283" y="1"/>
                      <a:pt x="283" y="1"/>
                    </a:cubicBezTo>
                    <a:cubicBezTo>
                      <a:pt x="306" y="1"/>
                      <a:pt x="306" y="1"/>
                      <a:pt x="306" y="1"/>
                    </a:cubicBezTo>
                    <a:cubicBezTo>
                      <a:pt x="315" y="1"/>
                      <a:pt x="321" y="0"/>
                      <a:pt x="327" y="3"/>
                    </a:cubicBezTo>
                    <a:cubicBezTo>
                      <a:pt x="340" y="7"/>
                      <a:pt x="350" y="18"/>
                      <a:pt x="353" y="30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8" name="Freeform 54"/>
              <p:cNvSpPr/>
              <p:nvPr/>
            </p:nvSpPr>
            <p:spPr bwMode="auto">
              <a:xfrm>
                <a:off x="8353425" y="3095626"/>
                <a:ext cx="198438" cy="1338263"/>
              </a:xfrm>
              <a:custGeom>
                <a:avLst/>
                <a:gdLst>
                  <a:gd name="T0" fmla="*/ 53 w 53"/>
                  <a:gd name="T1" fmla="*/ 0 h 355"/>
                  <a:gd name="T2" fmla="*/ 53 w 53"/>
                  <a:gd name="T3" fmla="*/ 189 h 355"/>
                  <a:gd name="T4" fmla="*/ 53 w 53"/>
                  <a:gd name="T5" fmla="*/ 283 h 355"/>
                  <a:gd name="T6" fmla="*/ 53 w 53"/>
                  <a:gd name="T7" fmla="*/ 295 h 355"/>
                  <a:gd name="T8" fmla="*/ 53 w 53"/>
                  <a:gd name="T9" fmla="*/ 300 h 355"/>
                  <a:gd name="T10" fmla="*/ 53 w 53"/>
                  <a:gd name="T11" fmla="*/ 307 h 355"/>
                  <a:gd name="T12" fmla="*/ 44 w 53"/>
                  <a:gd name="T13" fmla="*/ 331 h 355"/>
                  <a:gd name="T14" fmla="*/ 25 w 53"/>
                  <a:gd name="T15" fmla="*/ 348 h 355"/>
                  <a:gd name="T16" fmla="*/ 0 w 53"/>
                  <a:gd name="T17" fmla="*/ 355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355">
                    <a:moveTo>
                      <a:pt x="53" y="0"/>
                    </a:moveTo>
                    <a:cubicBezTo>
                      <a:pt x="53" y="189"/>
                      <a:pt x="53" y="189"/>
                      <a:pt x="53" y="189"/>
                    </a:cubicBezTo>
                    <a:cubicBezTo>
                      <a:pt x="53" y="283"/>
                      <a:pt x="53" y="283"/>
                      <a:pt x="53" y="283"/>
                    </a:cubicBezTo>
                    <a:cubicBezTo>
                      <a:pt x="53" y="295"/>
                      <a:pt x="53" y="295"/>
                      <a:pt x="53" y="295"/>
                    </a:cubicBezTo>
                    <a:cubicBezTo>
                      <a:pt x="53" y="300"/>
                      <a:pt x="53" y="300"/>
                      <a:pt x="53" y="300"/>
                    </a:cubicBezTo>
                    <a:cubicBezTo>
                      <a:pt x="53" y="302"/>
                      <a:pt x="53" y="305"/>
                      <a:pt x="53" y="307"/>
                    </a:cubicBezTo>
                    <a:cubicBezTo>
                      <a:pt x="52" y="316"/>
                      <a:pt x="49" y="324"/>
                      <a:pt x="44" y="331"/>
                    </a:cubicBezTo>
                    <a:cubicBezTo>
                      <a:pt x="40" y="338"/>
                      <a:pt x="33" y="344"/>
                      <a:pt x="25" y="348"/>
                    </a:cubicBezTo>
                    <a:cubicBezTo>
                      <a:pt x="18" y="352"/>
                      <a:pt x="9" y="355"/>
                      <a:pt x="0" y="355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9" name="Freeform 55"/>
              <p:cNvSpPr/>
              <p:nvPr/>
            </p:nvSpPr>
            <p:spPr bwMode="auto">
              <a:xfrm>
                <a:off x="8353425" y="3095626"/>
                <a:ext cx="153988" cy="1289050"/>
              </a:xfrm>
              <a:custGeom>
                <a:avLst/>
                <a:gdLst>
                  <a:gd name="T0" fmla="*/ 41 w 41"/>
                  <a:gd name="T1" fmla="*/ 0 h 342"/>
                  <a:gd name="T2" fmla="*/ 41 w 41"/>
                  <a:gd name="T3" fmla="*/ 189 h 342"/>
                  <a:gd name="T4" fmla="*/ 41 w 41"/>
                  <a:gd name="T5" fmla="*/ 283 h 342"/>
                  <a:gd name="T6" fmla="*/ 41 w 41"/>
                  <a:gd name="T7" fmla="*/ 295 h 342"/>
                  <a:gd name="T8" fmla="*/ 41 w 41"/>
                  <a:gd name="T9" fmla="*/ 300 h 342"/>
                  <a:gd name="T10" fmla="*/ 40 w 41"/>
                  <a:gd name="T11" fmla="*/ 306 h 342"/>
                  <a:gd name="T12" fmla="*/ 34 w 41"/>
                  <a:gd name="T13" fmla="*/ 324 h 342"/>
                  <a:gd name="T14" fmla="*/ 19 w 41"/>
                  <a:gd name="T15" fmla="*/ 337 h 342"/>
                  <a:gd name="T16" fmla="*/ 0 w 41"/>
                  <a:gd name="T17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42">
                    <a:moveTo>
                      <a:pt x="41" y="0"/>
                    </a:moveTo>
                    <a:cubicBezTo>
                      <a:pt x="41" y="189"/>
                      <a:pt x="41" y="189"/>
                      <a:pt x="41" y="189"/>
                    </a:cubicBezTo>
                    <a:cubicBezTo>
                      <a:pt x="41" y="283"/>
                      <a:pt x="41" y="283"/>
                      <a:pt x="41" y="283"/>
                    </a:cubicBezTo>
                    <a:cubicBezTo>
                      <a:pt x="41" y="295"/>
                      <a:pt x="41" y="295"/>
                      <a:pt x="41" y="295"/>
                    </a:cubicBezTo>
                    <a:cubicBezTo>
                      <a:pt x="41" y="300"/>
                      <a:pt x="41" y="300"/>
                      <a:pt x="41" y="300"/>
                    </a:cubicBezTo>
                    <a:cubicBezTo>
                      <a:pt x="41" y="303"/>
                      <a:pt x="40" y="304"/>
                      <a:pt x="40" y="306"/>
                    </a:cubicBezTo>
                    <a:cubicBezTo>
                      <a:pt x="40" y="312"/>
                      <a:pt x="37" y="318"/>
                      <a:pt x="34" y="324"/>
                    </a:cubicBezTo>
                    <a:cubicBezTo>
                      <a:pt x="30" y="329"/>
                      <a:pt x="25" y="334"/>
                      <a:pt x="19" y="337"/>
                    </a:cubicBezTo>
                    <a:cubicBezTo>
                      <a:pt x="13" y="340"/>
                      <a:pt x="7" y="342"/>
                      <a:pt x="0" y="342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70" name="文本框 7" descr="7b0a20202020227461726765744d6f64756c65223a20226b6f6e6c696e65666f6e7473220a7d0a"/>
            <p:cNvSpPr txBox="1"/>
            <p:nvPr/>
          </p:nvSpPr>
          <p:spPr>
            <a:xfrm>
              <a:off x="6278" y="4236"/>
              <a:ext cx="6881" cy="232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just" fontAlgn="t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Times New Roman" panose="02020603050405020304" pitchFamily="12"/>
                </a:rPr>
                <a:t>温馨提示</a:t>
              </a:r>
              <a:r>
                <a:rPr lang="zh-CN" altLang="en-US" dirty="0">
                  <a:solidFill>
                    <a:srgbClr val="40404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Times New Roman" panose="02020603050405020304" pitchFamily="12"/>
                </a:rPr>
                <a:t>：请根据上面的代码提示，切换到编程环境，完成程序设计。</a:t>
              </a:r>
              <a:endParaRPr lang="zh-CN" altLang="en-US" dirty="0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 pitchFamily="12"/>
              </a:endParaRPr>
            </a:p>
          </p:txBody>
        </p:sp>
      </p:grp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flipH="1">
            <a:off x="1164635" y="1077367"/>
            <a:ext cx="3326682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输出计算结果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59050" y="1727835"/>
            <a:ext cx="7560945" cy="8940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2000" kern="0" noProof="0" dirty="0">
                <a:solidFill>
                  <a:srgbClr val="2F2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ea"/>
                <a:sym typeface="+mn-ea"/>
              </a:rPr>
              <a:t>        </a:t>
            </a:r>
            <a:r>
              <a:rPr lang="zh-CN" sz="2000" kern="0" noProof="0" dirty="0">
                <a:solidFill>
                  <a:srgbClr val="2F2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ea"/>
                <a:sym typeface="+mn-ea"/>
              </a:rPr>
              <a:t>输入所有的得分，程序将判断得出的最大数显示出来，请根据流程图和下面代码提示，完成最后结果的输出代码编写</a:t>
            </a:r>
            <a:r>
              <a:rPr lang="zh-CN" altLang="en-US" sz="2000" kern="0" noProof="0" dirty="0">
                <a:solidFill>
                  <a:srgbClr val="2F2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ea"/>
                <a:sym typeface="+mn-ea"/>
              </a:rPr>
              <a:t>。</a:t>
            </a:r>
            <a:endParaRPr lang="zh-CN" altLang="en-US" sz="2000" kern="0" noProof="0" dirty="0">
              <a:solidFill>
                <a:srgbClr val="2F2F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+mj-ea"/>
              <a:sym typeface="+mn-ea"/>
            </a:endParaRPr>
          </a:p>
        </p:txBody>
      </p:sp>
      <p:pic>
        <p:nvPicPr>
          <p:cNvPr id="12" name="图片 11" descr="咪咪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160" y="1638935"/>
            <a:ext cx="701040" cy="963930"/>
          </a:xfrm>
          <a:prstGeom prst="rect">
            <a:avLst/>
          </a:prstGeom>
        </p:spPr>
      </p:pic>
      <p:pic>
        <p:nvPicPr>
          <p:cNvPr id="3" name="图片 24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105" y="2602865"/>
            <a:ext cx="6273800" cy="11988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 descr="咪尼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415145" y="4879340"/>
            <a:ext cx="993140" cy="1271905"/>
          </a:xfrm>
          <a:prstGeom prst="rect">
            <a:avLst/>
          </a:prstGeom>
        </p:spPr>
      </p:pic>
      <p:grpSp>
        <p:nvGrpSpPr>
          <p:cNvPr id="5" name="组合 4" descr="7b0a202020202274657874626f78223a2022220a7d0a"/>
          <p:cNvGrpSpPr/>
          <p:nvPr/>
        </p:nvGrpSpPr>
        <p:grpSpPr>
          <a:xfrm>
            <a:off x="2764155" y="4191635"/>
            <a:ext cx="6485255" cy="1536700"/>
            <a:chOff x="5803" y="3788"/>
            <a:chExt cx="7830" cy="3225"/>
          </a:xfrm>
        </p:grpSpPr>
        <p:grpSp>
          <p:nvGrpSpPr>
            <p:cNvPr id="8" name="组合 7"/>
            <p:cNvGrpSpPr/>
            <p:nvPr/>
          </p:nvGrpSpPr>
          <p:grpSpPr>
            <a:xfrm>
              <a:off x="5803" y="3788"/>
              <a:ext cx="7830" cy="3225"/>
              <a:chOff x="3606800" y="2408238"/>
              <a:chExt cx="4972051" cy="2047875"/>
            </a:xfrm>
          </p:grpSpPr>
          <p:sp>
            <p:nvSpPr>
              <p:cNvPr id="9" name="Freeform 28"/>
              <p:cNvSpPr/>
              <p:nvPr/>
            </p:nvSpPr>
            <p:spPr bwMode="auto">
              <a:xfrm flipH="1" flipV="1">
                <a:off x="6778625" y="4373563"/>
                <a:ext cx="104775" cy="82550"/>
              </a:xfrm>
              <a:custGeom>
                <a:avLst/>
                <a:gdLst>
                  <a:gd name="T0" fmla="*/ 14 w 28"/>
                  <a:gd name="T1" fmla="*/ 0 h 22"/>
                  <a:gd name="T2" fmla="*/ 14 w 28"/>
                  <a:gd name="T3" fmla="*/ 0 h 22"/>
                  <a:gd name="T4" fmla="*/ 14 w 28"/>
                  <a:gd name="T5" fmla="*/ 0 h 22"/>
                  <a:gd name="T6" fmla="*/ 2 w 28"/>
                  <a:gd name="T7" fmla="*/ 10 h 22"/>
                  <a:gd name="T8" fmla="*/ 0 w 28"/>
                  <a:gd name="T9" fmla="*/ 15 h 22"/>
                  <a:gd name="T10" fmla="*/ 8 w 28"/>
                  <a:gd name="T11" fmla="*/ 22 h 22"/>
                  <a:gd name="T12" fmla="*/ 14 w 28"/>
                  <a:gd name="T13" fmla="*/ 19 h 22"/>
                  <a:gd name="T14" fmla="*/ 14 w 28"/>
                  <a:gd name="T15" fmla="*/ 19 h 22"/>
                  <a:gd name="T16" fmla="*/ 14 w 28"/>
                  <a:gd name="T17" fmla="*/ 19 h 22"/>
                  <a:gd name="T18" fmla="*/ 20 w 28"/>
                  <a:gd name="T19" fmla="*/ 22 h 22"/>
                  <a:gd name="T20" fmla="*/ 27 w 28"/>
                  <a:gd name="T21" fmla="*/ 15 h 22"/>
                  <a:gd name="T22" fmla="*/ 26 w 28"/>
                  <a:gd name="T23" fmla="*/ 10 h 22"/>
                  <a:gd name="T24" fmla="*/ 14 w 28"/>
                  <a:gd name="T2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2"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8" y="3"/>
                      <a:pt x="4" y="7"/>
                      <a:pt x="2" y="10"/>
                    </a:cubicBezTo>
                    <a:cubicBezTo>
                      <a:pt x="0" y="13"/>
                      <a:pt x="0" y="14"/>
                      <a:pt x="0" y="15"/>
                    </a:cubicBezTo>
                    <a:cubicBezTo>
                      <a:pt x="0" y="19"/>
                      <a:pt x="4" y="22"/>
                      <a:pt x="8" y="22"/>
                    </a:cubicBezTo>
                    <a:cubicBezTo>
                      <a:pt x="10" y="22"/>
                      <a:pt x="12" y="21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21"/>
                      <a:pt x="18" y="22"/>
                      <a:pt x="20" y="22"/>
                    </a:cubicBezTo>
                    <a:cubicBezTo>
                      <a:pt x="24" y="22"/>
                      <a:pt x="27" y="19"/>
                      <a:pt x="27" y="15"/>
                    </a:cubicBezTo>
                    <a:cubicBezTo>
                      <a:pt x="27" y="14"/>
                      <a:pt x="28" y="13"/>
                      <a:pt x="26" y="10"/>
                    </a:cubicBezTo>
                    <a:cubicBezTo>
                      <a:pt x="24" y="7"/>
                      <a:pt x="20" y="3"/>
                      <a:pt x="14" y="0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" name="Freeform 29"/>
              <p:cNvSpPr/>
              <p:nvPr/>
            </p:nvSpPr>
            <p:spPr bwMode="auto">
              <a:xfrm flipH="1" flipV="1">
                <a:off x="6630988" y="4373563"/>
                <a:ext cx="101600" cy="82550"/>
              </a:xfrm>
              <a:custGeom>
                <a:avLst/>
                <a:gdLst>
                  <a:gd name="T0" fmla="*/ 14 w 27"/>
                  <a:gd name="T1" fmla="*/ 0 h 22"/>
                  <a:gd name="T2" fmla="*/ 14 w 27"/>
                  <a:gd name="T3" fmla="*/ 0 h 22"/>
                  <a:gd name="T4" fmla="*/ 13 w 27"/>
                  <a:gd name="T5" fmla="*/ 0 h 22"/>
                  <a:gd name="T6" fmla="*/ 1 w 27"/>
                  <a:gd name="T7" fmla="*/ 10 h 22"/>
                  <a:gd name="T8" fmla="*/ 0 w 27"/>
                  <a:gd name="T9" fmla="*/ 15 h 22"/>
                  <a:gd name="T10" fmla="*/ 8 w 27"/>
                  <a:gd name="T11" fmla="*/ 22 h 22"/>
                  <a:gd name="T12" fmla="*/ 13 w 27"/>
                  <a:gd name="T13" fmla="*/ 19 h 22"/>
                  <a:gd name="T14" fmla="*/ 14 w 27"/>
                  <a:gd name="T15" fmla="*/ 19 h 22"/>
                  <a:gd name="T16" fmla="*/ 14 w 27"/>
                  <a:gd name="T17" fmla="*/ 19 h 22"/>
                  <a:gd name="T18" fmla="*/ 19 w 27"/>
                  <a:gd name="T19" fmla="*/ 22 h 22"/>
                  <a:gd name="T20" fmla="*/ 27 w 27"/>
                  <a:gd name="T21" fmla="*/ 15 h 22"/>
                  <a:gd name="T22" fmla="*/ 26 w 27"/>
                  <a:gd name="T23" fmla="*/ 10 h 22"/>
                  <a:gd name="T24" fmla="*/ 14 w 27"/>
                  <a:gd name="T2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22"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7" y="3"/>
                      <a:pt x="3" y="7"/>
                      <a:pt x="1" y="10"/>
                    </a:cubicBezTo>
                    <a:cubicBezTo>
                      <a:pt x="0" y="13"/>
                      <a:pt x="0" y="14"/>
                      <a:pt x="0" y="15"/>
                    </a:cubicBezTo>
                    <a:cubicBezTo>
                      <a:pt x="0" y="19"/>
                      <a:pt x="3" y="22"/>
                      <a:pt x="8" y="22"/>
                    </a:cubicBezTo>
                    <a:cubicBezTo>
                      <a:pt x="10" y="22"/>
                      <a:pt x="12" y="21"/>
                      <a:pt x="13" y="19"/>
                    </a:cubicBezTo>
                    <a:cubicBezTo>
                      <a:pt x="13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21"/>
                      <a:pt x="17" y="22"/>
                      <a:pt x="19" y="22"/>
                    </a:cubicBezTo>
                    <a:cubicBezTo>
                      <a:pt x="24" y="22"/>
                      <a:pt x="27" y="19"/>
                      <a:pt x="27" y="15"/>
                    </a:cubicBezTo>
                    <a:cubicBezTo>
                      <a:pt x="27" y="14"/>
                      <a:pt x="27" y="13"/>
                      <a:pt x="26" y="10"/>
                    </a:cubicBezTo>
                    <a:cubicBezTo>
                      <a:pt x="24" y="7"/>
                      <a:pt x="20" y="3"/>
                      <a:pt x="14" y="0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flipH="1" flipV="1">
                <a:off x="6481763" y="4373563"/>
                <a:ext cx="104775" cy="82550"/>
              </a:xfrm>
              <a:custGeom>
                <a:avLst/>
                <a:gdLst>
                  <a:gd name="T0" fmla="*/ 14 w 28"/>
                  <a:gd name="T1" fmla="*/ 0 h 22"/>
                  <a:gd name="T2" fmla="*/ 14 w 28"/>
                  <a:gd name="T3" fmla="*/ 0 h 22"/>
                  <a:gd name="T4" fmla="*/ 14 w 28"/>
                  <a:gd name="T5" fmla="*/ 0 h 22"/>
                  <a:gd name="T6" fmla="*/ 2 w 28"/>
                  <a:gd name="T7" fmla="*/ 10 h 22"/>
                  <a:gd name="T8" fmla="*/ 1 w 28"/>
                  <a:gd name="T9" fmla="*/ 15 h 22"/>
                  <a:gd name="T10" fmla="*/ 8 w 28"/>
                  <a:gd name="T11" fmla="*/ 22 h 22"/>
                  <a:gd name="T12" fmla="*/ 14 w 28"/>
                  <a:gd name="T13" fmla="*/ 19 h 22"/>
                  <a:gd name="T14" fmla="*/ 14 w 28"/>
                  <a:gd name="T15" fmla="*/ 19 h 22"/>
                  <a:gd name="T16" fmla="*/ 14 w 28"/>
                  <a:gd name="T17" fmla="*/ 19 h 22"/>
                  <a:gd name="T18" fmla="*/ 20 w 28"/>
                  <a:gd name="T19" fmla="*/ 22 h 22"/>
                  <a:gd name="T20" fmla="*/ 28 w 28"/>
                  <a:gd name="T21" fmla="*/ 15 h 22"/>
                  <a:gd name="T22" fmla="*/ 26 w 28"/>
                  <a:gd name="T23" fmla="*/ 10 h 22"/>
                  <a:gd name="T24" fmla="*/ 14 w 28"/>
                  <a:gd name="T2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2"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8" y="3"/>
                      <a:pt x="4" y="7"/>
                      <a:pt x="2" y="10"/>
                    </a:cubicBezTo>
                    <a:cubicBezTo>
                      <a:pt x="0" y="13"/>
                      <a:pt x="1" y="14"/>
                      <a:pt x="1" y="15"/>
                    </a:cubicBezTo>
                    <a:cubicBezTo>
                      <a:pt x="1" y="19"/>
                      <a:pt x="4" y="22"/>
                      <a:pt x="8" y="22"/>
                    </a:cubicBezTo>
                    <a:cubicBezTo>
                      <a:pt x="10" y="22"/>
                      <a:pt x="13" y="21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6" y="21"/>
                      <a:pt x="18" y="22"/>
                      <a:pt x="20" y="22"/>
                    </a:cubicBezTo>
                    <a:cubicBezTo>
                      <a:pt x="24" y="22"/>
                      <a:pt x="28" y="19"/>
                      <a:pt x="28" y="15"/>
                    </a:cubicBezTo>
                    <a:cubicBezTo>
                      <a:pt x="28" y="14"/>
                      <a:pt x="28" y="13"/>
                      <a:pt x="26" y="10"/>
                    </a:cubicBezTo>
                    <a:cubicBezTo>
                      <a:pt x="24" y="7"/>
                      <a:pt x="20" y="3"/>
                      <a:pt x="14" y="0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" name="Line 31"/>
              <p:cNvSpPr>
                <a:spLocks noChangeShapeType="1"/>
              </p:cNvSpPr>
              <p:nvPr/>
            </p:nvSpPr>
            <p:spPr bwMode="auto">
              <a:xfrm flipH="1">
                <a:off x="6938963" y="4433888"/>
                <a:ext cx="1414463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" name="Line 32"/>
              <p:cNvSpPr>
                <a:spLocks noChangeShapeType="1"/>
              </p:cNvSpPr>
              <p:nvPr/>
            </p:nvSpPr>
            <p:spPr bwMode="auto">
              <a:xfrm flipH="1">
                <a:off x="6938963" y="4384676"/>
                <a:ext cx="1414463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" name="Line 33"/>
              <p:cNvSpPr>
                <a:spLocks noChangeShapeType="1"/>
              </p:cNvSpPr>
              <p:nvPr/>
            </p:nvSpPr>
            <p:spPr bwMode="auto">
              <a:xfrm flipH="1">
                <a:off x="5011738" y="4433888"/>
                <a:ext cx="1412875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" name="Line 34"/>
              <p:cNvSpPr>
                <a:spLocks noChangeShapeType="1"/>
              </p:cNvSpPr>
              <p:nvPr/>
            </p:nvSpPr>
            <p:spPr bwMode="auto">
              <a:xfrm flipH="1">
                <a:off x="5011738" y="4384676"/>
                <a:ext cx="1412875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" name="Freeform 35"/>
              <p:cNvSpPr/>
              <p:nvPr/>
            </p:nvSpPr>
            <p:spPr bwMode="auto">
              <a:xfrm>
                <a:off x="3606800" y="4121151"/>
                <a:ext cx="85725" cy="101600"/>
              </a:xfrm>
              <a:custGeom>
                <a:avLst/>
                <a:gdLst>
                  <a:gd name="T0" fmla="*/ 22 w 23"/>
                  <a:gd name="T1" fmla="*/ 14 h 27"/>
                  <a:gd name="T2" fmla="*/ 23 w 23"/>
                  <a:gd name="T3" fmla="*/ 14 h 27"/>
                  <a:gd name="T4" fmla="*/ 22 w 23"/>
                  <a:gd name="T5" fmla="*/ 14 h 27"/>
                  <a:gd name="T6" fmla="*/ 12 w 23"/>
                  <a:gd name="T7" fmla="*/ 2 h 27"/>
                  <a:gd name="T8" fmla="*/ 7 w 23"/>
                  <a:gd name="T9" fmla="*/ 0 h 27"/>
                  <a:gd name="T10" fmla="*/ 0 w 23"/>
                  <a:gd name="T11" fmla="*/ 8 h 27"/>
                  <a:gd name="T12" fmla="*/ 3 w 23"/>
                  <a:gd name="T13" fmla="*/ 14 h 27"/>
                  <a:gd name="T14" fmla="*/ 3 w 23"/>
                  <a:gd name="T15" fmla="*/ 14 h 27"/>
                  <a:gd name="T16" fmla="*/ 3 w 23"/>
                  <a:gd name="T17" fmla="*/ 14 h 27"/>
                  <a:gd name="T18" fmla="*/ 0 w 23"/>
                  <a:gd name="T19" fmla="*/ 20 h 27"/>
                  <a:gd name="T20" fmla="*/ 7 w 23"/>
                  <a:gd name="T21" fmla="*/ 27 h 27"/>
                  <a:gd name="T22" fmla="*/ 12 w 23"/>
                  <a:gd name="T23" fmla="*/ 26 h 27"/>
                  <a:gd name="T24" fmla="*/ 22 w 23"/>
                  <a:gd name="T25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7">
                    <a:moveTo>
                      <a:pt x="22" y="14"/>
                    </a:move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19" y="8"/>
                      <a:pt x="15" y="4"/>
                      <a:pt x="12" y="2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0"/>
                      <a:pt x="1" y="12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5"/>
                      <a:pt x="0" y="17"/>
                      <a:pt x="0" y="20"/>
                    </a:cubicBezTo>
                    <a:cubicBezTo>
                      <a:pt x="0" y="24"/>
                      <a:pt x="3" y="27"/>
                      <a:pt x="7" y="27"/>
                    </a:cubicBezTo>
                    <a:cubicBezTo>
                      <a:pt x="8" y="27"/>
                      <a:pt x="9" y="27"/>
                      <a:pt x="12" y="26"/>
                    </a:cubicBezTo>
                    <a:cubicBezTo>
                      <a:pt x="15" y="24"/>
                      <a:pt x="19" y="20"/>
                      <a:pt x="22" y="14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" name="Freeform 36"/>
              <p:cNvSpPr/>
              <p:nvPr/>
            </p:nvSpPr>
            <p:spPr bwMode="auto">
              <a:xfrm>
                <a:off x="3606800" y="3973513"/>
                <a:ext cx="85725" cy="101600"/>
              </a:xfrm>
              <a:custGeom>
                <a:avLst/>
                <a:gdLst>
                  <a:gd name="T0" fmla="*/ 22 w 23"/>
                  <a:gd name="T1" fmla="*/ 14 h 27"/>
                  <a:gd name="T2" fmla="*/ 23 w 23"/>
                  <a:gd name="T3" fmla="*/ 13 h 27"/>
                  <a:gd name="T4" fmla="*/ 22 w 23"/>
                  <a:gd name="T5" fmla="*/ 13 h 27"/>
                  <a:gd name="T6" fmla="*/ 12 w 23"/>
                  <a:gd name="T7" fmla="*/ 1 h 27"/>
                  <a:gd name="T8" fmla="*/ 7 w 23"/>
                  <a:gd name="T9" fmla="*/ 0 h 27"/>
                  <a:gd name="T10" fmla="*/ 0 w 23"/>
                  <a:gd name="T11" fmla="*/ 8 h 27"/>
                  <a:gd name="T12" fmla="*/ 3 w 23"/>
                  <a:gd name="T13" fmla="*/ 13 h 27"/>
                  <a:gd name="T14" fmla="*/ 3 w 23"/>
                  <a:gd name="T15" fmla="*/ 13 h 27"/>
                  <a:gd name="T16" fmla="*/ 3 w 23"/>
                  <a:gd name="T17" fmla="*/ 13 h 27"/>
                  <a:gd name="T18" fmla="*/ 0 w 23"/>
                  <a:gd name="T19" fmla="*/ 19 h 27"/>
                  <a:gd name="T20" fmla="*/ 7 w 23"/>
                  <a:gd name="T21" fmla="*/ 27 h 27"/>
                  <a:gd name="T22" fmla="*/ 12 w 23"/>
                  <a:gd name="T23" fmla="*/ 26 h 27"/>
                  <a:gd name="T24" fmla="*/ 22 w 23"/>
                  <a:gd name="T25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7">
                    <a:moveTo>
                      <a:pt x="22" y="14"/>
                    </a:moveTo>
                    <a:cubicBezTo>
                      <a:pt x="23" y="14"/>
                      <a:pt x="23" y="14"/>
                      <a:pt x="23" y="13"/>
                    </a:cubicBezTo>
                    <a:cubicBezTo>
                      <a:pt x="23" y="13"/>
                      <a:pt x="23" y="13"/>
                      <a:pt x="22" y="13"/>
                    </a:cubicBezTo>
                    <a:cubicBezTo>
                      <a:pt x="19" y="7"/>
                      <a:pt x="15" y="3"/>
                      <a:pt x="12" y="1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10"/>
                      <a:pt x="1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5"/>
                      <a:pt x="0" y="17"/>
                      <a:pt x="0" y="19"/>
                    </a:cubicBezTo>
                    <a:cubicBezTo>
                      <a:pt x="0" y="23"/>
                      <a:pt x="3" y="27"/>
                      <a:pt x="7" y="27"/>
                    </a:cubicBezTo>
                    <a:cubicBezTo>
                      <a:pt x="8" y="27"/>
                      <a:pt x="9" y="27"/>
                      <a:pt x="12" y="26"/>
                    </a:cubicBezTo>
                    <a:cubicBezTo>
                      <a:pt x="15" y="23"/>
                      <a:pt x="19" y="19"/>
                      <a:pt x="22" y="14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" name="Freeform 37"/>
              <p:cNvSpPr/>
              <p:nvPr/>
            </p:nvSpPr>
            <p:spPr bwMode="auto">
              <a:xfrm>
                <a:off x="3606800" y="3822701"/>
                <a:ext cx="85725" cy="106363"/>
              </a:xfrm>
              <a:custGeom>
                <a:avLst/>
                <a:gdLst>
                  <a:gd name="T0" fmla="*/ 22 w 23"/>
                  <a:gd name="T1" fmla="*/ 14 h 28"/>
                  <a:gd name="T2" fmla="*/ 23 w 23"/>
                  <a:gd name="T3" fmla="*/ 14 h 28"/>
                  <a:gd name="T4" fmla="*/ 22 w 23"/>
                  <a:gd name="T5" fmla="*/ 14 h 28"/>
                  <a:gd name="T6" fmla="*/ 12 w 23"/>
                  <a:gd name="T7" fmla="*/ 2 h 28"/>
                  <a:gd name="T8" fmla="*/ 7 w 23"/>
                  <a:gd name="T9" fmla="*/ 1 h 28"/>
                  <a:gd name="T10" fmla="*/ 0 w 23"/>
                  <a:gd name="T11" fmla="*/ 8 h 28"/>
                  <a:gd name="T12" fmla="*/ 3 w 23"/>
                  <a:gd name="T13" fmla="*/ 14 h 28"/>
                  <a:gd name="T14" fmla="*/ 3 w 23"/>
                  <a:gd name="T15" fmla="*/ 14 h 28"/>
                  <a:gd name="T16" fmla="*/ 3 w 23"/>
                  <a:gd name="T17" fmla="*/ 14 h 28"/>
                  <a:gd name="T18" fmla="*/ 0 w 23"/>
                  <a:gd name="T19" fmla="*/ 20 h 28"/>
                  <a:gd name="T20" fmla="*/ 7 w 23"/>
                  <a:gd name="T21" fmla="*/ 28 h 28"/>
                  <a:gd name="T22" fmla="*/ 12 w 23"/>
                  <a:gd name="T23" fmla="*/ 26 h 28"/>
                  <a:gd name="T24" fmla="*/ 22 w 23"/>
                  <a:gd name="T25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8">
                    <a:moveTo>
                      <a:pt x="22" y="14"/>
                    </a:move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19" y="8"/>
                      <a:pt x="15" y="4"/>
                      <a:pt x="12" y="2"/>
                    </a:cubicBezTo>
                    <a:cubicBezTo>
                      <a:pt x="9" y="0"/>
                      <a:pt x="8" y="1"/>
                      <a:pt x="7" y="1"/>
                    </a:cubicBezTo>
                    <a:cubicBezTo>
                      <a:pt x="3" y="1"/>
                      <a:pt x="0" y="4"/>
                      <a:pt x="0" y="8"/>
                    </a:cubicBezTo>
                    <a:cubicBezTo>
                      <a:pt x="0" y="10"/>
                      <a:pt x="1" y="13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6"/>
                      <a:pt x="0" y="18"/>
                      <a:pt x="0" y="20"/>
                    </a:cubicBezTo>
                    <a:cubicBezTo>
                      <a:pt x="0" y="24"/>
                      <a:pt x="3" y="28"/>
                      <a:pt x="7" y="28"/>
                    </a:cubicBezTo>
                    <a:cubicBezTo>
                      <a:pt x="8" y="28"/>
                      <a:pt x="9" y="28"/>
                      <a:pt x="12" y="26"/>
                    </a:cubicBezTo>
                    <a:cubicBezTo>
                      <a:pt x="15" y="24"/>
                      <a:pt x="19" y="20"/>
                      <a:pt x="22" y="14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" name="Freeform 38"/>
              <p:cNvSpPr/>
              <p:nvPr/>
            </p:nvSpPr>
            <p:spPr bwMode="auto">
              <a:xfrm>
                <a:off x="3635375" y="4286251"/>
                <a:ext cx="1376363" cy="147638"/>
              </a:xfrm>
              <a:custGeom>
                <a:avLst/>
                <a:gdLst>
                  <a:gd name="T0" fmla="*/ 366 w 366"/>
                  <a:gd name="T1" fmla="*/ 39 h 39"/>
                  <a:gd name="T2" fmla="*/ 177 w 366"/>
                  <a:gd name="T3" fmla="*/ 39 h 39"/>
                  <a:gd name="T4" fmla="*/ 83 w 366"/>
                  <a:gd name="T5" fmla="*/ 39 h 39"/>
                  <a:gd name="T6" fmla="*/ 59 w 366"/>
                  <a:gd name="T7" fmla="*/ 39 h 39"/>
                  <a:gd name="T8" fmla="*/ 47 w 366"/>
                  <a:gd name="T9" fmla="*/ 39 h 39"/>
                  <a:gd name="T10" fmla="*/ 41 w 366"/>
                  <a:gd name="T11" fmla="*/ 38 h 39"/>
                  <a:gd name="T12" fmla="*/ 35 w 366"/>
                  <a:gd name="T13" fmla="*/ 36 h 39"/>
                  <a:gd name="T14" fmla="*/ 0 w 366"/>
                  <a:gd name="T1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6" h="39">
                    <a:moveTo>
                      <a:pt x="366" y="39"/>
                    </a:moveTo>
                    <a:cubicBezTo>
                      <a:pt x="177" y="39"/>
                      <a:pt x="177" y="39"/>
                      <a:pt x="177" y="39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59" y="39"/>
                      <a:pt x="59" y="39"/>
                      <a:pt x="59" y="39"/>
                    </a:cubicBezTo>
                    <a:cubicBezTo>
                      <a:pt x="55" y="39"/>
                      <a:pt x="52" y="39"/>
                      <a:pt x="47" y="39"/>
                    </a:cubicBezTo>
                    <a:cubicBezTo>
                      <a:pt x="45" y="38"/>
                      <a:pt x="43" y="38"/>
                      <a:pt x="41" y="38"/>
                    </a:cubicBezTo>
                    <a:cubicBezTo>
                      <a:pt x="39" y="37"/>
                      <a:pt x="37" y="37"/>
                      <a:pt x="35" y="36"/>
                    </a:cubicBezTo>
                    <a:cubicBezTo>
                      <a:pt x="18" y="30"/>
                      <a:pt x="5" y="16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" name="Freeform 39"/>
              <p:cNvSpPr/>
              <p:nvPr/>
            </p:nvSpPr>
            <p:spPr bwMode="auto">
              <a:xfrm>
                <a:off x="3684588" y="4271963"/>
                <a:ext cx="1327150" cy="112713"/>
              </a:xfrm>
              <a:custGeom>
                <a:avLst/>
                <a:gdLst>
                  <a:gd name="T0" fmla="*/ 353 w 353"/>
                  <a:gd name="T1" fmla="*/ 30 h 30"/>
                  <a:gd name="T2" fmla="*/ 164 w 353"/>
                  <a:gd name="T3" fmla="*/ 30 h 30"/>
                  <a:gd name="T4" fmla="*/ 70 w 353"/>
                  <a:gd name="T5" fmla="*/ 30 h 30"/>
                  <a:gd name="T6" fmla="*/ 46 w 353"/>
                  <a:gd name="T7" fmla="*/ 30 h 30"/>
                  <a:gd name="T8" fmla="*/ 26 w 353"/>
                  <a:gd name="T9" fmla="*/ 28 h 30"/>
                  <a:gd name="T10" fmla="*/ 0 w 353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3" h="30">
                    <a:moveTo>
                      <a:pt x="353" y="30"/>
                    </a:moveTo>
                    <a:cubicBezTo>
                      <a:pt x="164" y="30"/>
                      <a:pt x="164" y="30"/>
                      <a:pt x="164" y="30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38" y="30"/>
                      <a:pt x="32" y="30"/>
                      <a:pt x="26" y="28"/>
                    </a:cubicBezTo>
                    <a:cubicBezTo>
                      <a:pt x="13" y="24"/>
                      <a:pt x="3" y="13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" name="Freeform 40"/>
              <p:cNvSpPr/>
              <p:nvPr/>
            </p:nvSpPr>
            <p:spPr bwMode="auto">
              <a:xfrm>
                <a:off x="3629025" y="2432051"/>
                <a:ext cx="198438" cy="1335088"/>
              </a:xfrm>
              <a:custGeom>
                <a:avLst/>
                <a:gdLst>
                  <a:gd name="T0" fmla="*/ 0 w 53"/>
                  <a:gd name="T1" fmla="*/ 354 h 354"/>
                  <a:gd name="T2" fmla="*/ 0 w 53"/>
                  <a:gd name="T3" fmla="*/ 166 h 354"/>
                  <a:gd name="T4" fmla="*/ 0 w 53"/>
                  <a:gd name="T5" fmla="*/ 72 h 354"/>
                  <a:gd name="T6" fmla="*/ 0 w 53"/>
                  <a:gd name="T7" fmla="*/ 60 h 354"/>
                  <a:gd name="T8" fmla="*/ 0 w 53"/>
                  <a:gd name="T9" fmla="*/ 54 h 354"/>
                  <a:gd name="T10" fmla="*/ 1 w 53"/>
                  <a:gd name="T11" fmla="*/ 48 h 354"/>
                  <a:gd name="T12" fmla="*/ 9 w 53"/>
                  <a:gd name="T13" fmla="*/ 23 h 354"/>
                  <a:gd name="T14" fmla="*/ 28 w 53"/>
                  <a:gd name="T15" fmla="*/ 6 h 354"/>
                  <a:gd name="T16" fmla="*/ 53 w 53"/>
                  <a:gd name="T17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354">
                    <a:moveTo>
                      <a:pt x="0" y="354"/>
                    </a:moveTo>
                    <a:cubicBezTo>
                      <a:pt x="0" y="166"/>
                      <a:pt x="0" y="166"/>
                      <a:pt x="0" y="166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2"/>
                      <a:pt x="0" y="50"/>
                      <a:pt x="1" y="48"/>
                    </a:cubicBezTo>
                    <a:cubicBezTo>
                      <a:pt x="1" y="39"/>
                      <a:pt x="5" y="31"/>
                      <a:pt x="9" y="23"/>
                    </a:cubicBezTo>
                    <a:cubicBezTo>
                      <a:pt x="14" y="16"/>
                      <a:pt x="21" y="10"/>
                      <a:pt x="28" y="6"/>
                    </a:cubicBezTo>
                    <a:cubicBezTo>
                      <a:pt x="36" y="2"/>
                      <a:pt x="45" y="0"/>
                      <a:pt x="53" y="0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" name="Freeform 41"/>
              <p:cNvSpPr/>
              <p:nvPr/>
            </p:nvSpPr>
            <p:spPr bwMode="auto">
              <a:xfrm>
                <a:off x="3676650" y="2479676"/>
                <a:ext cx="150813" cy="1287463"/>
              </a:xfrm>
              <a:custGeom>
                <a:avLst/>
                <a:gdLst>
                  <a:gd name="T0" fmla="*/ 0 w 40"/>
                  <a:gd name="T1" fmla="*/ 341 h 341"/>
                  <a:gd name="T2" fmla="*/ 0 w 40"/>
                  <a:gd name="T3" fmla="*/ 153 h 341"/>
                  <a:gd name="T4" fmla="*/ 0 w 40"/>
                  <a:gd name="T5" fmla="*/ 59 h 341"/>
                  <a:gd name="T6" fmla="*/ 0 w 40"/>
                  <a:gd name="T7" fmla="*/ 47 h 341"/>
                  <a:gd name="T8" fmla="*/ 0 w 40"/>
                  <a:gd name="T9" fmla="*/ 41 h 341"/>
                  <a:gd name="T10" fmla="*/ 0 w 40"/>
                  <a:gd name="T11" fmla="*/ 36 h 341"/>
                  <a:gd name="T12" fmla="*/ 7 w 40"/>
                  <a:gd name="T13" fmla="*/ 18 h 341"/>
                  <a:gd name="T14" fmla="*/ 21 w 40"/>
                  <a:gd name="T15" fmla="*/ 4 h 341"/>
                  <a:gd name="T16" fmla="*/ 40 w 40"/>
                  <a:gd name="T17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41">
                    <a:moveTo>
                      <a:pt x="0" y="341"/>
                    </a:moveTo>
                    <a:cubicBezTo>
                      <a:pt x="0" y="153"/>
                      <a:pt x="0" y="153"/>
                      <a:pt x="0" y="15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39"/>
                      <a:pt x="0" y="38"/>
                      <a:pt x="0" y="36"/>
                    </a:cubicBezTo>
                    <a:cubicBezTo>
                      <a:pt x="1" y="29"/>
                      <a:pt x="3" y="23"/>
                      <a:pt x="7" y="18"/>
                    </a:cubicBezTo>
                    <a:cubicBezTo>
                      <a:pt x="11" y="12"/>
                      <a:pt x="16" y="8"/>
                      <a:pt x="21" y="4"/>
                    </a:cubicBezTo>
                    <a:cubicBezTo>
                      <a:pt x="27" y="1"/>
                      <a:pt x="34" y="0"/>
                      <a:pt x="40" y="0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" name="Freeform 42"/>
              <p:cNvSpPr/>
              <p:nvPr/>
            </p:nvSpPr>
            <p:spPr bwMode="auto">
              <a:xfrm>
                <a:off x="5300663" y="2408238"/>
                <a:ext cx="104775" cy="84138"/>
              </a:xfrm>
              <a:custGeom>
                <a:avLst/>
                <a:gdLst>
                  <a:gd name="T0" fmla="*/ 14 w 28"/>
                  <a:gd name="T1" fmla="*/ 22 h 22"/>
                  <a:gd name="T2" fmla="*/ 14 w 28"/>
                  <a:gd name="T3" fmla="*/ 22 h 22"/>
                  <a:gd name="T4" fmla="*/ 14 w 28"/>
                  <a:gd name="T5" fmla="*/ 22 h 22"/>
                  <a:gd name="T6" fmla="*/ 26 w 28"/>
                  <a:gd name="T7" fmla="*/ 11 h 22"/>
                  <a:gd name="T8" fmla="*/ 27 w 28"/>
                  <a:gd name="T9" fmla="*/ 7 h 22"/>
                  <a:gd name="T10" fmla="*/ 20 w 28"/>
                  <a:gd name="T11" fmla="*/ 0 h 22"/>
                  <a:gd name="T12" fmla="*/ 14 w 28"/>
                  <a:gd name="T13" fmla="*/ 2 h 22"/>
                  <a:gd name="T14" fmla="*/ 14 w 28"/>
                  <a:gd name="T15" fmla="*/ 2 h 22"/>
                  <a:gd name="T16" fmla="*/ 14 w 28"/>
                  <a:gd name="T17" fmla="*/ 2 h 22"/>
                  <a:gd name="T18" fmla="*/ 8 w 28"/>
                  <a:gd name="T19" fmla="*/ 0 h 22"/>
                  <a:gd name="T20" fmla="*/ 0 w 28"/>
                  <a:gd name="T21" fmla="*/ 7 h 22"/>
                  <a:gd name="T22" fmla="*/ 2 w 28"/>
                  <a:gd name="T23" fmla="*/ 11 h 22"/>
                  <a:gd name="T24" fmla="*/ 14 w 28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2">
                    <a:moveTo>
                      <a:pt x="14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20" y="18"/>
                      <a:pt x="24" y="15"/>
                      <a:pt x="26" y="11"/>
                    </a:cubicBezTo>
                    <a:cubicBezTo>
                      <a:pt x="28" y="9"/>
                      <a:pt x="27" y="7"/>
                      <a:pt x="27" y="7"/>
                    </a:cubicBezTo>
                    <a:cubicBezTo>
                      <a:pt x="27" y="3"/>
                      <a:pt x="24" y="0"/>
                      <a:pt x="20" y="0"/>
                    </a:cubicBezTo>
                    <a:cubicBezTo>
                      <a:pt x="18" y="0"/>
                      <a:pt x="15" y="1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1"/>
                      <a:pt x="10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7"/>
                      <a:pt x="0" y="9"/>
                      <a:pt x="2" y="11"/>
                    </a:cubicBezTo>
                    <a:cubicBezTo>
                      <a:pt x="4" y="15"/>
                      <a:pt x="8" y="18"/>
                      <a:pt x="14" y="22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" name="Freeform 43"/>
              <p:cNvSpPr/>
              <p:nvPr/>
            </p:nvSpPr>
            <p:spPr bwMode="auto">
              <a:xfrm>
                <a:off x="5451475" y="2408238"/>
                <a:ext cx="101600" cy="84138"/>
              </a:xfrm>
              <a:custGeom>
                <a:avLst/>
                <a:gdLst>
                  <a:gd name="T0" fmla="*/ 13 w 27"/>
                  <a:gd name="T1" fmla="*/ 22 h 22"/>
                  <a:gd name="T2" fmla="*/ 13 w 27"/>
                  <a:gd name="T3" fmla="*/ 22 h 22"/>
                  <a:gd name="T4" fmla="*/ 13 w 27"/>
                  <a:gd name="T5" fmla="*/ 22 h 22"/>
                  <a:gd name="T6" fmla="*/ 25 w 27"/>
                  <a:gd name="T7" fmla="*/ 11 h 22"/>
                  <a:gd name="T8" fmla="*/ 27 w 27"/>
                  <a:gd name="T9" fmla="*/ 7 h 22"/>
                  <a:gd name="T10" fmla="*/ 19 w 27"/>
                  <a:gd name="T11" fmla="*/ 0 h 22"/>
                  <a:gd name="T12" fmla="*/ 13 w 27"/>
                  <a:gd name="T13" fmla="*/ 2 h 22"/>
                  <a:gd name="T14" fmla="*/ 13 w 27"/>
                  <a:gd name="T15" fmla="*/ 2 h 22"/>
                  <a:gd name="T16" fmla="*/ 13 w 27"/>
                  <a:gd name="T17" fmla="*/ 2 h 22"/>
                  <a:gd name="T18" fmla="*/ 7 w 27"/>
                  <a:gd name="T19" fmla="*/ 0 h 22"/>
                  <a:gd name="T20" fmla="*/ 0 w 27"/>
                  <a:gd name="T21" fmla="*/ 7 h 22"/>
                  <a:gd name="T22" fmla="*/ 1 w 27"/>
                  <a:gd name="T23" fmla="*/ 11 h 22"/>
                  <a:gd name="T24" fmla="*/ 13 w 27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22">
                    <a:moveTo>
                      <a:pt x="13" y="22"/>
                    </a:move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9" y="18"/>
                      <a:pt x="23" y="15"/>
                      <a:pt x="25" y="11"/>
                    </a:cubicBezTo>
                    <a:cubicBezTo>
                      <a:pt x="27" y="9"/>
                      <a:pt x="27" y="7"/>
                      <a:pt x="27" y="7"/>
                    </a:cubicBezTo>
                    <a:cubicBezTo>
                      <a:pt x="27" y="3"/>
                      <a:pt x="23" y="0"/>
                      <a:pt x="19" y="0"/>
                    </a:cubicBezTo>
                    <a:cubicBezTo>
                      <a:pt x="17" y="0"/>
                      <a:pt x="15" y="1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2" y="1"/>
                      <a:pt x="10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7"/>
                      <a:pt x="0" y="9"/>
                      <a:pt x="1" y="11"/>
                    </a:cubicBezTo>
                    <a:cubicBezTo>
                      <a:pt x="3" y="15"/>
                      <a:pt x="7" y="18"/>
                      <a:pt x="13" y="22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" name="Freeform 44"/>
              <p:cNvSpPr/>
              <p:nvPr/>
            </p:nvSpPr>
            <p:spPr bwMode="auto">
              <a:xfrm>
                <a:off x="5597525" y="2408238"/>
                <a:ext cx="101600" cy="84138"/>
              </a:xfrm>
              <a:custGeom>
                <a:avLst/>
                <a:gdLst>
                  <a:gd name="T0" fmla="*/ 13 w 27"/>
                  <a:gd name="T1" fmla="*/ 22 h 22"/>
                  <a:gd name="T2" fmla="*/ 14 w 27"/>
                  <a:gd name="T3" fmla="*/ 22 h 22"/>
                  <a:gd name="T4" fmla="*/ 14 w 27"/>
                  <a:gd name="T5" fmla="*/ 22 h 22"/>
                  <a:gd name="T6" fmla="*/ 26 w 27"/>
                  <a:gd name="T7" fmla="*/ 11 h 22"/>
                  <a:gd name="T8" fmla="*/ 27 w 27"/>
                  <a:gd name="T9" fmla="*/ 7 h 22"/>
                  <a:gd name="T10" fmla="*/ 19 w 27"/>
                  <a:gd name="T11" fmla="*/ 0 h 22"/>
                  <a:gd name="T12" fmla="*/ 14 w 27"/>
                  <a:gd name="T13" fmla="*/ 2 h 22"/>
                  <a:gd name="T14" fmla="*/ 14 w 27"/>
                  <a:gd name="T15" fmla="*/ 2 h 22"/>
                  <a:gd name="T16" fmla="*/ 14 w 27"/>
                  <a:gd name="T17" fmla="*/ 2 h 22"/>
                  <a:gd name="T18" fmla="*/ 8 w 27"/>
                  <a:gd name="T19" fmla="*/ 0 h 22"/>
                  <a:gd name="T20" fmla="*/ 0 w 27"/>
                  <a:gd name="T21" fmla="*/ 7 h 22"/>
                  <a:gd name="T22" fmla="*/ 1 w 27"/>
                  <a:gd name="T23" fmla="*/ 11 h 22"/>
                  <a:gd name="T24" fmla="*/ 13 w 27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22">
                    <a:moveTo>
                      <a:pt x="13" y="22"/>
                    </a:moveTo>
                    <a:cubicBezTo>
                      <a:pt x="13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20" y="18"/>
                      <a:pt x="24" y="15"/>
                      <a:pt x="26" y="11"/>
                    </a:cubicBezTo>
                    <a:cubicBezTo>
                      <a:pt x="27" y="9"/>
                      <a:pt x="27" y="7"/>
                      <a:pt x="27" y="7"/>
                    </a:cubicBezTo>
                    <a:cubicBezTo>
                      <a:pt x="27" y="3"/>
                      <a:pt x="24" y="0"/>
                      <a:pt x="19" y="0"/>
                    </a:cubicBezTo>
                    <a:cubicBezTo>
                      <a:pt x="17" y="0"/>
                      <a:pt x="15" y="1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1"/>
                      <a:pt x="10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7"/>
                      <a:pt x="0" y="9"/>
                      <a:pt x="1" y="11"/>
                    </a:cubicBezTo>
                    <a:cubicBezTo>
                      <a:pt x="4" y="15"/>
                      <a:pt x="8" y="18"/>
                      <a:pt x="13" y="22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" name="Line 45"/>
              <p:cNvSpPr>
                <a:spLocks noChangeShapeType="1"/>
              </p:cNvSpPr>
              <p:nvPr/>
            </p:nvSpPr>
            <p:spPr bwMode="auto">
              <a:xfrm>
                <a:off x="3827463" y="2432051"/>
                <a:ext cx="1417638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" name="Line 46"/>
              <p:cNvSpPr>
                <a:spLocks noChangeShapeType="1"/>
              </p:cNvSpPr>
              <p:nvPr/>
            </p:nvSpPr>
            <p:spPr bwMode="auto">
              <a:xfrm>
                <a:off x="3827463" y="2479676"/>
                <a:ext cx="1417638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" name="Line 47"/>
              <p:cNvSpPr>
                <a:spLocks noChangeShapeType="1"/>
              </p:cNvSpPr>
              <p:nvPr/>
            </p:nvSpPr>
            <p:spPr bwMode="auto">
              <a:xfrm>
                <a:off x="5756275" y="2432051"/>
                <a:ext cx="1416050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" name="Line 48"/>
              <p:cNvSpPr>
                <a:spLocks noChangeShapeType="1"/>
              </p:cNvSpPr>
              <p:nvPr/>
            </p:nvSpPr>
            <p:spPr bwMode="auto">
              <a:xfrm>
                <a:off x="5756275" y="2479676"/>
                <a:ext cx="1416050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" name="Freeform 49"/>
              <p:cNvSpPr/>
              <p:nvPr/>
            </p:nvSpPr>
            <p:spPr bwMode="auto">
              <a:xfrm>
                <a:off x="8491538" y="2638426"/>
                <a:ext cx="87313" cy="101600"/>
              </a:xfrm>
              <a:custGeom>
                <a:avLst/>
                <a:gdLst>
                  <a:gd name="T0" fmla="*/ 0 w 23"/>
                  <a:gd name="T1" fmla="*/ 14 h 27"/>
                  <a:gd name="T2" fmla="*/ 0 w 23"/>
                  <a:gd name="T3" fmla="*/ 14 h 27"/>
                  <a:gd name="T4" fmla="*/ 0 w 23"/>
                  <a:gd name="T5" fmla="*/ 14 h 27"/>
                  <a:gd name="T6" fmla="*/ 11 w 23"/>
                  <a:gd name="T7" fmla="*/ 26 h 27"/>
                  <a:gd name="T8" fmla="*/ 15 w 23"/>
                  <a:gd name="T9" fmla="*/ 27 h 27"/>
                  <a:gd name="T10" fmla="*/ 23 w 23"/>
                  <a:gd name="T11" fmla="*/ 20 h 27"/>
                  <a:gd name="T12" fmla="*/ 20 w 23"/>
                  <a:gd name="T13" fmla="*/ 14 h 27"/>
                  <a:gd name="T14" fmla="*/ 20 w 23"/>
                  <a:gd name="T15" fmla="*/ 14 h 27"/>
                  <a:gd name="T16" fmla="*/ 20 w 23"/>
                  <a:gd name="T17" fmla="*/ 14 h 27"/>
                  <a:gd name="T18" fmla="*/ 23 w 23"/>
                  <a:gd name="T19" fmla="*/ 8 h 27"/>
                  <a:gd name="T20" fmla="*/ 15 w 23"/>
                  <a:gd name="T21" fmla="*/ 0 h 27"/>
                  <a:gd name="T22" fmla="*/ 11 w 23"/>
                  <a:gd name="T23" fmla="*/ 2 h 27"/>
                  <a:gd name="T24" fmla="*/ 0 w 23"/>
                  <a:gd name="T25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7"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" y="20"/>
                      <a:pt x="7" y="24"/>
                      <a:pt x="11" y="26"/>
                    </a:cubicBezTo>
                    <a:cubicBezTo>
                      <a:pt x="14" y="27"/>
                      <a:pt x="15" y="27"/>
                      <a:pt x="15" y="27"/>
                    </a:cubicBezTo>
                    <a:cubicBezTo>
                      <a:pt x="19" y="27"/>
                      <a:pt x="23" y="24"/>
                      <a:pt x="23" y="20"/>
                    </a:cubicBezTo>
                    <a:cubicBezTo>
                      <a:pt x="23" y="17"/>
                      <a:pt x="22" y="15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2" y="12"/>
                      <a:pt x="23" y="10"/>
                      <a:pt x="23" y="8"/>
                    </a:cubicBezTo>
                    <a:cubicBezTo>
                      <a:pt x="23" y="4"/>
                      <a:pt x="19" y="0"/>
                      <a:pt x="15" y="0"/>
                    </a:cubicBezTo>
                    <a:cubicBezTo>
                      <a:pt x="15" y="0"/>
                      <a:pt x="14" y="0"/>
                      <a:pt x="11" y="2"/>
                    </a:cubicBezTo>
                    <a:cubicBezTo>
                      <a:pt x="7" y="4"/>
                      <a:pt x="4" y="8"/>
                      <a:pt x="0" y="14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" name="Freeform 50"/>
              <p:cNvSpPr/>
              <p:nvPr/>
            </p:nvSpPr>
            <p:spPr bwMode="auto">
              <a:xfrm>
                <a:off x="8491538" y="2786063"/>
                <a:ext cx="87313" cy="104775"/>
              </a:xfrm>
              <a:custGeom>
                <a:avLst/>
                <a:gdLst>
                  <a:gd name="T0" fmla="*/ 0 w 23"/>
                  <a:gd name="T1" fmla="*/ 14 h 28"/>
                  <a:gd name="T2" fmla="*/ 0 w 23"/>
                  <a:gd name="T3" fmla="*/ 14 h 28"/>
                  <a:gd name="T4" fmla="*/ 0 w 23"/>
                  <a:gd name="T5" fmla="*/ 14 h 28"/>
                  <a:gd name="T6" fmla="*/ 11 w 23"/>
                  <a:gd name="T7" fmla="*/ 26 h 28"/>
                  <a:gd name="T8" fmla="*/ 15 w 23"/>
                  <a:gd name="T9" fmla="*/ 28 h 28"/>
                  <a:gd name="T10" fmla="*/ 23 w 23"/>
                  <a:gd name="T11" fmla="*/ 20 h 28"/>
                  <a:gd name="T12" fmla="*/ 20 w 23"/>
                  <a:gd name="T13" fmla="*/ 14 h 28"/>
                  <a:gd name="T14" fmla="*/ 20 w 23"/>
                  <a:gd name="T15" fmla="*/ 14 h 28"/>
                  <a:gd name="T16" fmla="*/ 20 w 23"/>
                  <a:gd name="T17" fmla="*/ 14 h 28"/>
                  <a:gd name="T18" fmla="*/ 23 w 23"/>
                  <a:gd name="T19" fmla="*/ 8 h 28"/>
                  <a:gd name="T20" fmla="*/ 15 w 23"/>
                  <a:gd name="T21" fmla="*/ 1 h 28"/>
                  <a:gd name="T22" fmla="*/ 11 w 23"/>
                  <a:gd name="T23" fmla="*/ 2 h 28"/>
                  <a:gd name="T24" fmla="*/ 0 w 23"/>
                  <a:gd name="T25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8"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" y="20"/>
                      <a:pt x="7" y="24"/>
                      <a:pt x="11" y="26"/>
                    </a:cubicBezTo>
                    <a:cubicBezTo>
                      <a:pt x="14" y="28"/>
                      <a:pt x="15" y="28"/>
                      <a:pt x="15" y="28"/>
                    </a:cubicBezTo>
                    <a:cubicBezTo>
                      <a:pt x="19" y="28"/>
                      <a:pt x="23" y="24"/>
                      <a:pt x="23" y="20"/>
                    </a:cubicBezTo>
                    <a:cubicBezTo>
                      <a:pt x="23" y="18"/>
                      <a:pt x="22" y="16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2" y="13"/>
                      <a:pt x="23" y="11"/>
                      <a:pt x="23" y="8"/>
                    </a:cubicBezTo>
                    <a:cubicBezTo>
                      <a:pt x="23" y="4"/>
                      <a:pt x="19" y="1"/>
                      <a:pt x="15" y="1"/>
                    </a:cubicBezTo>
                    <a:cubicBezTo>
                      <a:pt x="15" y="1"/>
                      <a:pt x="14" y="0"/>
                      <a:pt x="11" y="2"/>
                    </a:cubicBezTo>
                    <a:cubicBezTo>
                      <a:pt x="7" y="4"/>
                      <a:pt x="4" y="8"/>
                      <a:pt x="0" y="14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" name="Freeform 51"/>
              <p:cNvSpPr/>
              <p:nvPr/>
            </p:nvSpPr>
            <p:spPr bwMode="auto">
              <a:xfrm>
                <a:off x="8491538" y="2936876"/>
                <a:ext cx="87313" cy="101600"/>
              </a:xfrm>
              <a:custGeom>
                <a:avLst/>
                <a:gdLst>
                  <a:gd name="T0" fmla="*/ 0 w 23"/>
                  <a:gd name="T1" fmla="*/ 13 h 27"/>
                  <a:gd name="T2" fmla="*/ 0 w 23"/>
                  <a:gd name="T3" fmla="*/ 14 h 27"/>
                  <a:gd name="T4" fmla="*/ 0 w 23"/>
                  <a:gd name="T5" fmla="*/ 14 h 27"/>
                  <a:gd name="T6" fmla="*/ 11 w 23"/>
                  <a:gd name="T7" fmla="*/ 26 h 27"/>
                  <a:gd name="T8" fmla="*/ 15 w 23"/>
                  <a:gd name="T9" fmla="*/ 27 h 27"/>
                  <a:gd name="T10" fmla="*/ 23 w 23"/>
                  <a:gd name="T11" fmla="*/ 19 h 27"/>
                  <a:gd name="T12" fmla="*/ 20 w 23"/>
                  <a:gd name="T13" fmla="*/ 14 h 27"/>
                  <a:gd name="T14" fmla="*/ 20 w 23"/>
                  <a:gd name="T15" fmla="*/ 14 h 27"/>
                  <a:gd name="T16" fmla="*/ 20 w 23"/>
                  <a:gd name="T17" fmla="*/ 14 h 27"/>
                  <a:gd name="T18" fmla="*/ 23 w 23"/>
                  <a:gd name="T19" fmla="*/ 8 h 27"/>
                  <a:gd name="T20" fmla="*/ 15 w 23"/>
                  <a:gd name="T21" fmla="*/ 0 h 27"/>
                  <a:gd name="T22" fmla="*/ 11 w 23"/>
                  <a:gd name="T23" fmla="*/ 1 h 27"/>
                  <a:gd name="T24" fmla="*/ 0 w 23"/>
                  <a:gd name="T25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7">
                    <a:moveTo>
                      <a:pt x="0" y="13"/>
                    </a:moveTo>
                    <a:cubicBezTo>
                      <a:pt x="0" y="13"/>
                      <a:pt x="0" y="13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" y="20"/>
                      <a:pt x="7" y="24"/>
                      <a:pt x="11" y="26"/>
                    </a:cubicBezTo>
                    <a:cubicBezTo>
                      <a:pt x="14" y="27"/>
                      <a:pt x="15" y="27"/>
                      <a:pt x="15" y="27"/>
                    </a:cubicBezTo>
                    <a:cubicBezTo>
                      <a:pt x="19" y="27"/>
                      <a:pt x="23" y="24"/>
                      <a:pt x="23" y="19"/>
                    </a:cubicBezTo>
                    <a:cubicBezTo>
                      <a:pt x="23" y="17"/>
                      <a:pt x="22" y="15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2" y="12"/>
                      <a:pt x="23" y="10"/>
                      <a:pt x="23" y="8"/>
                    </a:cubicBezTo>
                    <a:cubicBezTo>
                      <a:pt x="23" y="3"/>
                      <a:pt x="19" y="0"/>
                      <a:pt x="15" y="0"/>
                    </a:cubicBezTo>
                    <a:cubicBezTo>
                      <a:pt x="15" y="0"/>
                      <a:pt x="14" y="0"/>
                      <a:pt x="11" y="1"/>
                    </a:cubicBezTo>
                    <a:cubicBezTo>
                      <a:pt x="7" y="3"/>
                      <a:pt x="4" y="7"/>
                      <a:pt x="0" y="13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" name="Freeform 52"/>
              <p:cNvSpPr/>
              <p:nvPr/>
            </p:nvSpPr>
            <p:spPr bwMode="auto">
              <a:xfrm>
                <a:off x="7172325" y="2432051"/>
                <a:ext cx="1371600" cy="146050"/>
              </a:xfrm>
              <a:custGeom>
                <a:avLst/>
                <a:gdLst>
                  <a:gd name="T0" fmla="*/ 0 w 365"/>
                  <a:gd name="T1" fmla="*/ 0 h 39"/>
                  <a:gd name="T2" fmla="*/ 189 w 365"/>
                  <a:gd name="T3" fmla="*/ 0 h 39"/>
                  <a:gd name="T4" fmla="*/ 283 w 365"/>
                  <a:gd name="T5" fmla="*/ 0 h 39"/>
                  <a:gd name="T6" fmla="*/ 306 w 365"/>
                  <a:gd name="T7" fmla="*/ 0 h 39"/>
                  <a:gd name="T8" fmla="*/ 318 w 365"/>
                  <a:gd name="T9" fmla="*/ 0 h 39"/>
                  <a:gd name="T10" fmla="*/ 325 w 365"/>
                  <a:gd name="T11" fmla="*/ 1 h 39"/>
                  <a:gd name="T12" fmla="*/ 331 w 365"/>
                  <a:gd name="T13" fmla="*/ 3 h 39"/>
                  <a:gd name="T14" fmla="*/ 365 w 365"/>
                  <a:gd name="T1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5" h="39">
                    <a:moveTo>
                      <a:pt x="0" y="0"/>
                    </a:moveTo>
                    <a:cubicBezTo>
                      <a:pt x="189" y="0"/>
                      <a:pt x="189" y="0"/>
                      <a:pt x="189" y="0"/>
                    </a:cubicBezTo>
                    <a:cubicBezTo>
                      <a:pt x="283" y="0"/>
                      <a:pt x="283" y="0"/>
                      <a:pt x="283" y="0"/>
                    </a:cubicBezTo>
                    <a:cubicBezTo>
                      <a:pt x="306" y="0"/>
                      <a:pt x="306" y="0"/>
                      <a:pt x="306" y="0"/>
                    </a:cubicBezTo>
                    <a:cubicBezTo>
                      <a:pt x="310" y="0"/>
                      <a:pt x="314" y="0"/>
                      <a:pt x="318" y="0"/>
                    </a:cubicBezTo>
                    <a:cubicBezTo>
                      <a:pt x="321" y="0"/>
                      <a:pt x="323" y="1"/>
                      <a:pt x="325" y="1"/>
                    </a:cubicBezTo>
                    <a:cubicBezTo>
                      <a:pt x="327" y="1"/>
                      <a:pt x="329" y="2"/>
                      <a:pt x="331" y="3"/>
                    </a:cubicBezTo>
                    <a:cubicBezTo>
                      <a:pt x="348" y="8"/>
                      <a:pt x="361" y="22"/>
                      <a:pt x="365" y="39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" name="Freeform 53"/>
              <p:cNvSpPr/>
              <p:nvPr/>
            </p:nvSpPr>
            <p:spPr bwMode="auto">
              <a:xfrm>
                <a:off x="7172325" y="2476501"/>
                <a:ext cx="1327150" cy="112713"/>
              </a:xfrm>
              <a:custGeom>
                <a:avLst/>
                <a:gdLst>
                  <a:gd name="T0" fmla="*/ 0 w 353"/>
                  <a:gd name="T1" fmla="*/ 1 h 30"/>
                  <a:gd name="T2" fmla="*/ 189 w 353"/>
                  <a:gd name="T3" fmla="*/ 1 h 30"/>
                  <a:gd name="T4" fmla="*/ 283 w 353"/>
                  <a:gd name="T5" fmla="*/ 1 h 30"/>
                  <a:gd name="T6" fmla="*/ 306 w 353"/>
                  <a:gd name="T7" fmla="*/ 1 h 30"/>
                  <a:gd name="T8" fmla="*/ 327 w 353"/>
                  <a:gd name="T9" fmla="*/ 3 h 30"/>
                  <a:gd name="T10" fmla="*/ 353 w 353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3" h="30">
                    <a:moveTo>
                      <a:pt x="0" y="1"/>
                    </a:moveTo>
                    <a:cubicBezTo>
                      <a:pt x="189" y="1"/>
                      <a:pt x="189" y="1"/>
                      <a:pt x="189" y="1"/>
                    </a:cubicBezTo>
                    <a:cubicBezTo>
                      <a:pt x="283" y="1"/>
                      <a:pt x="283" y="1"/>
                      <a:pt x="283" y="1"/>
                    </a:cubicBezTo>
                    <a:cubicBezTo>
                      <a:pt x="306" y="1"/>
                      <a:pt x="306" y="1"/>
                      <a:pt x="306" y="1"/>
                    </a:cubicBezTo>
                    <a:cubicBezTo>
                      <a:pt x="315" y="1"/>
                      <a:pt x="321" y="0"/>
                      <a:pt x="327" y="3"/>
                    </a:cubicBezTo>
                    <a:cubicBezTo>
                      <a:pt x="340" y="7"/>
                      <a:pt x="350" y="18"/>
                      <a:pt x="353" y="30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8" name="Freeform 54"/>
              <p:cNvSpPr/>
              <p:nvPr/>
            </p:nvSpPr>
            <p:spPr bwMode="auto">
              <a:xfrm>
                <a:off x="8353425" y="3095626"/>
                <a:ext cx="198438" cy="1338263"/>
              </a:xfrm>
              <a:custGeom>
                <a:avLst/>
                <a:gdLst>
                  <a:gd name="T0" fmla="*/ 53 w 53"/>
                  <a:gd name="T1" fmla="*/ 0 h 355"/>
                  <a:gd name="T2" fmla="*/ 53 w 53"/>
                  <a:gd name="T3" fmla="*/ 189 h 355"/>
                  <a:gd name="T4" fmla="*/ 53 w 53"/>
                  <a:gd name="T5" fmla="*/ 283 h 355"/>
                  <a:gd name="T6" fmla="*/ 53 w 53"/>
                  <a:gd name="T7" fmla="*/ 295 h 355"/>
                  <a:gd name="T8" fmla="*/ 53 w 53"/>
                  <a:gd name="T9" fmla="*/ 300 h 355"/>
                  <a:gd name="T10" fmla="*/ 53 w 53"/>
                  <a:gd name="T11" fmla="*/ 307 h 355"/>
                  <a:gd name="T12" fmla="*/ 44 w 53"/>
                  <a:gd name="T13" fmla="*/ 331 h 355"/>
                  <a:gd name="T14" fmla="*/ 25 w 53"/>
                  <a:gd name="T15" fmla="*/ 348 h 355"/>
                  <a:gd name="T16" fmla="*/ 0 w 53"/>
                  <a:gd name="T17" fmla="*/ 355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355">
                    <a:moveTo>
                      <a:pt x="53" y="0"/>
                    </a:moveTo>
                    <a:cubicBezTo>
                      <a:pt x="53" y="189"/>
                      <a:pt x="53" y="189"/>
                      <a:pt x="53" y="189"/>
                    </a:cubicBezTo>
                    <a:cubicBezTo>
                      <a:pt x="53" y="283"/>
                      <a:pt x="53" y="283"/>
                      <a:pt x="53" y="283"/>
                    </a:cubicBezTo>
                    <a:cubicBezTo>
                      <a:pt x="53" y="295"/>
                      <a:pt x="53" y="295"/>
                      <a:pt x="53" y="295"/>
                    </a:cubicBezTo>
                    <a:cubicBezTo>
                      <a:pt x="53" y="300"/>
                      <a:pt x="53" y="300"/>
                      <a:pt x="53" y="300"/>
                    </a:cubicBezTo>
                    <a:cubicBezTo>
                      <a:pt x="53" y="302"/>
                      <a:pt x="53" y="305"/>
                      <a:pt x="53" y="307"/>
                    </a:cubicBezTo>
                    <a:cubicBezTo>
                      <a:pt x="52" y="316"/>
                      <a:pt x="49" y="324"/>
                      <a:pt x="44" y="331"/>
                    </a:cubicBezTo>
                    <a:cubicBezTo>
                      <a:pt x="40" y="338"/>
                      <a:pt x="33" y="344"/>
                      <a:pt x="25" y="348"/>
                    </a:cubicBezTo>
                    <a:cubicBezTo>
                      <a:pt x="18" y="352"/>
                      <a:pt x="9" y="355"/>
                      <a:pt x="0" y="355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9" name="Freeform 55"/>
              <p:cNvSpPr/>
              <p:nvPr/>
            </p:nvSpPr>
            <p:spPr bwMode="auto">
              <a:xfrm>
                <a:off x="8353425" y="3095626"/>
                <a:ext cx="153988" cy="1289050"/>
              </a:xfrm>
              <a:custGeom>
                <a:avLst/>
                <a:gdLst>
                  <a:gd name="T0" fmla="*/ 41 w 41"/>
                  <a:gd name="T1" fmla="*/ 0 h 342"/>
                  <a:gd name="T2" fmla="*/ 41 w 41"/>
                  <a:gd name="T3" fmla="*/ 189 h 342"/>
                  <a:gd name="T4" fmla="*/ 41 w 41"/>
                  <a:gd name="T5" fmla="*/ 283 h 342"/>
                  <a:gd name="T6" fmla="*/ 41 w 41"/>
                  <a:gd name="T7" fmla="*/ 295 h 342"/>
                  <a:gd name="T8" fmla="*/ 41 w 41"/>
                  <a:gd name="T9" fmla="*/ 300 h 342"/>
                  <a:gd name="T10" fmla="*/ 40 w 41"/>
                  <a:gd name="T11" fmla="*/ 306 h 342"/>
                  <a:gd name="T12" fmla="*/ 34 w 41"/>
                  <a:gd name="T13" fmla="*/ 324 h 342"/>
                  <a:gd name="T14" fmla="*/ 19 w 41"/>
                  <a:gd name="T15" fmla="*/ 337 h 342"/>
                  <a:gd name="T16" fmla="*/ 0 w 41"/>
                  <a:gd name="T17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42">
                    <a:moveTo>
                      <a:pt x="41" y="0"/>
                    </a:moveTo>
                    <a:cubicBezTo>
                      <a:pt x="41" y="189"/>
                      <a:pt x="41" y="189"/>
                      <a:pt x="41" y="189"/>
                    </a:cubicBezTo>
                    <a:cubicBezTo>
                      <a:pt x="41" y="283"/>
                      <a:pt x="41" y="283"/>
                      <a:pt x="41" y="283"/>
                    </a:cubicBezTo>
                    <a:cubicBezTo>
                      <a:pt x="41" y="295"/>
                      <a:pt x="41" y="295"/>
                      <a:pt x="41" y="295"/>
                    </a:cubicBezTo>
                    <a:cubicBezTo>
                      <a:pt x="41" y="300"/>
                      <a:pt x="41" y="300"/>
                      <a:pt x="41" y="300"/>
                    </a:cubicBezTo>
                    <a:cubicBezTo>
                      <a:pt x="41" y="303"/>
                      <a:pt x="40" y="304"/>
                      <a:pt x="40" y="306"/>
                    </a:cubicBezTo>
                    <a:cubicBezTo>
                      <a:pt x="40" y="312"/>
                      <a:pt x="37" y="318"/>
                      <a:pt x="34" y="324"/>
                    </a:cubicBezTo>
                    <a:cubicBezTo>
                      <a:pt x="30" y="329"/>
                      <a:pt x="25" y="334"/>
                      <a:pt x="19" y="337"/>
                    </a:cubicBezTo>
                    <a:cubicBezTo>
                      <a:pt x="13" y="340"/>
                      <a:pt x="7" y="342"/>
                      <a:pt x="0" y="342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71" name="文本框 7" descr="7b0a20202020227461726765744d6f64756c65223a20226b6f6e6c696e65666f6e7473220a7d0a"/>
            <p:cNvSpPr txBox="1"/>
            <p:nvPr/>
          </p:nvSpPr>
          <p:spPr>
            <a:xfrm>
              <a:off x="6278" y="4236"/>
              <a:ext cx="6881" cy="263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just" fontAlgn="t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Times New Roman" panose="02020603050405020304" pitchFamily="12"/>
                </a:rPr>
                <a:t>温馨提示</a:t>
              </a:r>
              <a:r>
                <a:rPr lang="zh-CN" altLang="en-US" dirty="0">
                  <a:solidFill>
                    <a:srgbClr val="40404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Times New Roman" panose="02020603050405020304" pitchFamily="12"/>
                </a:rPr>
                <a:t>：完成所有的代码编写后，先保存程序，再用模拟时的数字验证程序的正确性；如有问题，可向老师或同学寻求帮助。</a:t>
              </a:r>
              <a:endParaRPr lang="zh-CN" altLang="en-US" dirty="0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 pitchFamily="12"/>
              </a:endParaRPr>
            </a:p>
          </p:txBody>
        </p:sp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 flipH="1">
            <a:off x="1164635" y="1077367"/>
            <a:ext cx="3326682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找最（大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小）值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546985" y="2026920"/>
            <a:ext cx="7748905" cy="169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269875" fontAlgn="auto">
              <a:lnSpc>
                <a:spcPct val="120000"/>
              </a:lnSpc>
            </a:pPr>
            <a:r>
              <a:rPr lang="en-US" altLang="zh-CN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b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sz="2400" b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找最（大</a:t>
            </a:r>
            <a:r>
              <a:rPr lang="en-US" altLang="zh-CN" sz="2400" b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b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小）</a:t>
            </a:r>
            <a:r>
              <a:rPr lang="zh-CN" sz="2400" b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值是生活中一种常见的问题类型。通过本课的学习，以后在解决此类问题时，可以总结出一种算法模型，其主要算法思想是：</a:t>
            </a:r>
            <a:r>
              <a:rPr lang="en-US" altLang="zh-CN" sz="2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___________________________________________________</a:t>
            </a:r>
            <a:r>
              <a:rPr lang="zh-CN" sz="2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b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 descr="作业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88770" y="2026920"/>
            <a:ext cx="686435" cy="6864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37840" y="4294505"/>
            <a:ext cx="6767195" cy="1268730"/>
          </a:xfrm>
          <a:prstGeom prst="rect">
            <a:avLst/>
          </a:prstGeom>
        </p:spPr>
        <p:txBody>
          <a:bodyPr>
            <a:noAutofit/>
          </a:bodyPr>
          <a:p>
            <a:pPr indent="0" algn="l" defTabSz="266700" fontAlgn="auto">
              <a:lnSpc>
                <a:spcPct val="150000"/>
              </a:lnSpc>
              <a:spcAft>
                <a:spcPct val="0"/>
              </a:spcAft>
            </a:pP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想一想：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如果要找一组数中的最小值，设置的最小值初始值是：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，理由是：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_____________________________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4" name="图片 3" descr="思考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38960" y="4294505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 flipH="1">
            <a:off x="1164590" y="1077595"/>
            <a:ext cx="3981450" cy="561340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kumimoji="0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控制结构的组合使用</a:t>
            </a:r>
            <a:endParaRPr kumimoji="0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546985" y="2026920"/>
            <a:ext cx="8240395" cy="15195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20000"/>
              </a:lnSpc>
            </a:pPr>
            <a:r>
              <a:rPr sz="2400" b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在求解一些复杂问题时，可能会用到多种控制结构。使用时如何合理选择并正确规划程序结构，需要充分理解三种控制结构。</a:t>
            </a:r>
            <a:endParaRPr lang="zh-CN" altLang="en-US" b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 descr="作业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751330" y="2026920"/>
            <a:ext cx="686435" cy="686435"/>
          </a:xfrm>
          <a:prstGeom prst="rect">
            <a:avLst/>
          </a:prstGeom>
        </p:spPr>
      </p:pic>
      <p:pic>
        <p:nvPicPr>
          <p:cNvPr id="4" name="图片 3" descr="思考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4590" y="3546475"/>
            <a:ext cx="914400" cy="914400"/>
          </a:xfrm>
          <a:prstGeom prst="rect">
            <a:avLst/>
          </a:prstGeom>
        </p:spPr>
      </p:pic>
      <p:pic>
        <p:nvPicPr>
          <p:cNvPr id="3" name="图片 26" descr="IMG_2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2830" y="3431540"/>
            <a:ext cx="2608580" cy="26085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矩形标注 15"/>
          <p:cNvSpPr/>
          <p:nvPr/>
        </p:nvSpPr>
        <p:spPr>
          <a:xfrm>
            <a:off x="5732145" y="3754120"/>
            <a:ext cx="3811270" cy="1924685"/>
          </a:xfrm>
          <a:prstGeom prst="wedgeRectCallout">
            <a:avLst>
              <a:gd name="adj1" fmla="val -72559"/>
              <a:gd name="adj2" fmla="val 2853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l"/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观察右图的控制结构，你能找到的控制结构有：____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____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____________。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 flipH="1">
            <a:off x="1164635" y="1077367"/>
            <a:ext cx="3326682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编程找最大跨度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025650" y="1861185"/>
            <a:ext cx="4939030" cy="135572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0" fontAlgn="auto">
              <a:lnSpc>
                <a:spcPct val="120000"/>
              </a:lnSpc>
            </a:pPr>
            <a:r>
              <a:rPr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输入一组数字，其中最大数与最小数之间的差值称为这组数据的最大跨度。阅读下面的代码提示，尝试编程实现此功能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sz="20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" name="图片 9" descr="作业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590" y="1682115"/>
            <a:ext cx="753110" cy="753110"/>
          </a:xfrm>
          <a:prstGeom prst="rect">
            <a:avLst/>
          </a:prstGeom>
        </p:spPr>
      </p:pic>
      <p:pic>
        <p:nvPicPr>
          <p:cNvPr id="2" name="图片 25" descr="IMG_2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4680" y="1682115"/>
            <a:ext cx="4166870" cy="462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文本框 12"/>
          <p:cNvSpPr txBox="1"/>
          <p:nvPr/>
        </p:nvSpPr>
        <p:spPr>
          <a:xfrm>
            <a:off x="4053205" y="5203190"/>
            <a:ext cx="20186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b="1">
                <a:solidFill>
                  <a:schemeClr val="bg1"/>
                </a:solidFill>
              </a:rPr>
              <a:t>你可能用到的代码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12" name="矩形标注 11"/>
          <p:cNvSpPr/>
          <p:nvPr/>
        </p:nvSpPr>
        <p:spPr>
          <a:xfrm>
            <a:off x="4935855" y="3818890"/>
            <a:ext cx="1353185" cy="683895"/>
          </a:xfrm>
          <a:prstGeom prst="wedgeRectCallout">
            <a:avLst>
              <a:gd name="adj1" fmla="val 106467"/>
              <a:gd name="adj2" fmla="val -61054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代码提示</a:t>
            </a:r>
            <a:endParaRPr lang="zh-CN" altLang="en-US"/>
          </a:p>
        </p:txBody>
      </p:sp>
      <p:grpSp>
        <p:nvGrpSpPr>
          <p:cNvPr id="14" name="组合 13" descr="7b0a202020202274657874626f78223a2022220a7d0a"/>
          <p:cNvGrpSpPr/>
          <p:nvPr/>
        </p:nvGrpSpPr>
        <p:grpSpPr>
          <a:xfrm>
            <a:off x="511175" y="4869180"/>
            <a:ext cx="4742180" cy="1305560"/>
            <a:chOff x="9304" y="626"/>
            <a:chExt cx="7835" cy="3415"/>
          </a:xfrm>
        </p:grpSpPr>
        <p:grpSp>
          <p:nvGrpSpPr>
            <p:cNvPr id="15" name="组合 14"/>
            <p:cNvGrpSpPr/>
            <p:nvPr/>
          </p:nvGrpSpPr>
          <p:grpSpPr>
            <a:xfrm>
              <a:off x="9304" y="626"/>
              <a:ext cx="7835" cy="3415"/>
              <a:chOff x="3609975" y="2346325"/>
              <a:chExt cx="4975226" cy="2168525"/>
            </a:xfrm>
          </p:grpSpPr>
          <p:sp>
            <p:nvSpPr>
              <p:cNvPr id="16" name="Freeform 464"/>
              <p:cNvSpPr>
                <a:spLocks noEditPoints="1"/>
              </p:cNvSpPr>
              <p:nvPr/>
            </p:nvSpPr>
            <p:spPr bwMode="auto">
              <a:xfrm>
                <a:off x="3640138" y="2411413"/>
                <a:ext cx="4919663" cy="2058988"/>
              </a:xfrm>
              <a:custGeom>
                <a:avLst/>
                <a:gdLst>
                  <a:gd name="T0" fmla="*/ 3080 w 3099"/>
                  <a:gd name="T1" fmla="*/ 19 h 1297"/>
                  <a:gd name="T2" fmla="*/ 3080 w 3099"/>
                  <a:gd name="T3" fmla="*/ 1280 h 1297"/>
                  <a:gd name="T4" fmla="*/ 19 w 3099"/>
                  <a:gd name="T5" fmla="*/ 1280 h 1297"/>
                  <a:gd name="T6" fmla="*/ 19 w 3099"/>
                  <a:gd name="T7" fmla="*/ 19 h 1297"/>
                  <a:gd name="T8" fmla="*/ 3080 w 3099"/>
                  <a:gd name="T9" fmla="*/ 19 h 1297"/>
                  <a:gd name="T10" fmla="*/ 3099 w 3099"/>
                  <a:gd name="T11" fmla="*/ 0 h 1297"/>
                  <a:gd name="T12" fmla="*/ 3080 w 3099"/>
                  <a:gd name="T13" fmla="*/ 0 h 1297"/>
                  <a:gd name="T14" fmla="*/ 19 w 3099"/>
                  <a:gd name="T15" fmla="*/ 0 h 1297"/>
                  <a:gd name="T16" fmla="*/ 0 w 3099"/>
                  <a:gd name="T17" fmla="*/ 0 h 1297"/>
                  <a:gd name="T18" fmla="*/ 0 w 3099"/>
                  <a:gd name="T19" fmla="*/ 19 h 1297"/>
                  <a:gd name="T20" fmla="*/ 0 w 3099"/>
                  <a:gd name="T21" fmla="*/ 1280 h 1297"/>
                  <a:gd name="T22" fmla="*/ 0 w 3099"/>
                  <a:gd name="T23" fmla="*/ 1297 h 1297"/>
                  <a:gd name="T24" fmla="*/ 19 w 3099"/>
                  <a:gd name="T25" fmla="*/ 1297 h 1297"/>
                  <a:gd name="T26" fmla="*/ 3080 w 3099"/>
                  <a:gd name="T27" fmla="*/ 1297 h 1297"/>
                  <a:gd name="T28" fmla="*/ 3099 w 3099"/>
                  <a:gd name="T29" fmla="*/ 1297 h 1297"/>
                  <a:gd name="T30" fmla="*/ 3099 w 3099"/>
                  <a:gd name="T31" fmla="*/ 1280 h 1297"/>
                  <a:gd name="T32" fmla="*/ 3099 w 3099"/>
                  <a:gd name="T33" fmla="*/ 19 h 1297"/>
                  <a:gd name="T34" fmla="*/ 3099 w 3099"/>
                  <a:gd name="T35" fmla="*/ 0 h 1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99" h="1297">
                    <a:moveTo>
                      <a:pt x="3080" y="19"/>
                    </a:moveTo>
                    <a:lnTo>
                      <a:pt x="3080" y="1280"/>
                    </a:lnTo>
                    <a:lnTo>
                      <a:pt x="19" y="1280"/>
                    </a:lnTo>
                    <a:lnTo>
                      <a:pt x="19" y="19"/>
                    </a:lnTo>
                    <a:lnTo>
                      <a:pt x="3080" y="19"/>
                    </a:lnTo>
                    <a:close/>
                    <a:moveTo>
                      <a:pt x="3099" y="0"/>
                    </a:moveTo>
                    <a:lnTo>
                      <a:pt x="3080" y="0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1280"/>
                    </a:lnTo>
                    <a:lnTo>
                      <a:pt x="0" y="1297"/>
                    </a:lnTo>
                    <a:lnTo>
                      <a:pt x="19" y="1297"/>
                    </a:lnTo>
                    <a:lnTo>
                      <a:pt x="3080" y="1297"/>
                    </a:lnTo>
                    <a:lnTo>
                      <a:pt x="3099" y="1297"/>
                    </a:lnTo>
                    <a:lnTo>
                      <a:pt x="3099" y="1280"/>
                    </a:lnTo>
                    <a:lnTo>
                      <a:pt x="3099" y="19"/>
                    </a:lnTo>
                    <a:lnTo>
                      <a:pt x="3099" y="0"/>
                    </a:lnTo>
                    <a:close/>
                  </a:path>
                </a:pathLst>
              </a:custGeom>
              <a:solidFill>
                <a:srgbClr val="3D87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" name="Freeform 465"/>
              <p:cNvSpPr>
                <a:spLocks noEditPoints="1"/>
              </p:cNvSpPr>
              <p:nvPr/>
            </p:nvSpPr>
            <p:spPr bwMode="auto">
              <a:xfrm>
                <a:off x="3640455" y="2411730"/>
                <a:ext cx="4919980" cy="1018540"/>
              </a:xfrm>
              <a:custGeom>
                <a:avLst/>
                <a:gdLst>
                  <a:gd name="T0" fmla="*/ 3080 w 3099"/>
                  <a:gd name="T1" fmla="*/ 19 h 1297"/>
                  <a:gd name="T2" fmla="*/ 3080 w 3099"/>
                  <a:gd name="T3" fmla="*/ 1280 h 1297"/>
                  <a:gd name="T4" fmla="*/ 19 w 3099"/>
                  <a:gd name="T5" fmla="*/ 1280 h 1297"/>
                  <a:gd name="T6" fmla="*/ 19 w 3099"/>
                  <a:gd name="T7" fmla="*/ 19 h 1297"/>
                  <a:gd name="T8" fmla="*/ 3080 w 3099"/>
                  <a:gd name="T9" fmla="*/ 19 h 1297"/>
                  <a:gd name="T10" fmla="*/ 3099 w 3099"/>
                  <a:gd name="T11" fmla="*/ 0 h 1297"/>
                  <a:gd name="T12" fmla="*/ 3080 w 3099"/>
                  <a:gd name="T13" fmla="*/ 0 h 1297"/>
                  <a:gd name="T14" fmla="*/ 19 w 3099"/>
                  <a:gd name="T15" fmla="*/ 0 h 1297"/>
                  <a:gd name="T16" fmla="*/ 0 w 3099"/>
                  <a:gd name="T17" fmla="*/ 0 h 1297"/>
                  <a:gd name="T18" fmla="*/ 0 w 3099"/>
                  <a:gd name="T19" fmla="*/ 19 h 1297"/>
                  <a:gd name="T20" fmla="*/ 0 w 3099"/>
                  <a:gd name="T21" fmla="*/ 1280 h 1297"/>
                  <a:gd name="T22" fmla="*/ 0 w 3099"/>
                  <a:gd name="T23" fmla="*/ 1297 h 1297"/>
                  <a:gd name="T24" fmla="*/ 19 w 3099"/>
                  <a:gd name="T25" fmla="*/ 1297 h 1297"/>
                  <a:gd name="T26" fmla="*/ 3080 w 3099"/>
                  <a:gd name="T27" fmla="*/ 1297 h 1297"/>
                  <a:gd name="T28" fmla="*/ 3099 w 3099"/>
                  <a:gd name="T29" fmla="*/ 1297 h 1297"/>
                  <a:gd name="T30" fmla="*/ 3099 w 3099"/>
                  <a:gd name="T31" fmla="*/ 1280 h 1297"/>
                  <a:gd name="T32" fmla="*/ 3099 w 3099"/>
                  <a:gd name="T33" fmla="*/ 19 h 1297"/>
                  <a:gd name="T34" fmla="*/ 3099 w 3099"/>
                  <a:gd name="T35" fmla="*/ 0 h 1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99" h="1297">
                    <a:moveTo>
                      <a:pt x="3080" y="19"/>
                    </a:moveTo>
                    <a:lnTo>
                      <a:pt x="3080" y="1280"/>
                    </a:lnTo>
                    <a:lnTo>
                      <a:pt x="19" y="1280"/>
                    </a:lnTo>
                    <a:lnTo>
                      <a:pt x="19" y="19"/>
                    </a:lnTo>
                    <a:lnTo>
                      <a:pt x="3080" y="19"/>
                    </a:lnTo>
                    <a:moveTo>
                      <a:pt x="3099" y="0"/>
                    </a:moveTo>
                    <a:lnTo>
                      <a:pt x="3080" y="0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1280"/>
                    </a:lnTo>
                    <a:lnTo>
                      <a:pt x="0" y="1297"/>
                    </a:lnTo>
                    <a:lnTo>
                      <a:pt x="19" y="1297"/>
                    </a:lnTo>
                    <a:lnTo>
                      <a:pt x="3080" y="1297"/>
                    </a:lnTo>
                    <a:lnTo>
                      <a:pt x="3099" y="1297"/>
                    </a:lnTo>
                    <a:lnTo>
                      <a:pt x="3099" y="1280"/>
                    </a:lnTo>
                    <a:lnTo>
                      <a:pt x="3099" y="19"/>
                    </a:lnTo>
                    <a:lnTo>
                      <a:pt x="309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" name="Freeform 466"/>
              <p:cNvSpPr/>
              <p:nvPr/>
            </p:nvSpPr>
            <p:spPr bwMode="auto">
              <a:xfrm>
                <a:off x="3719513" y="2738438"/>
                <a:ext cx="4532313" cy="1655763"/>
              </a:xfrm>
              <a:custGeom>
                <a:avLst/>
                <a:gdLst>
                  <a:gd name="T0" fmla="*/ 1206 w 1206"/>
                  <a:gd name="T1" fmla="*/ 435 h 439"/>
                  <a:gd name="T2" fmla="*/ 4 w 1206"/>
                  <a:gd name="T3" fmla="*/ 435 h 439"/>
                  <a:gd name="T4" fmla="*/ 4 w 1206"/>
                  <a:gd name="T5" fmla="*/ 0 h 439"/>
                  <a:gd name="T6" fmla="*/ 0 w 1206"/>
                  <a:gd name="T7" fmla="*/ 0 h 439"/>
                  <a:gd name="T8" fmla="*/ 0 w 1206"/>
                  <a:gd name="T9" fmla="*/ 439 h 439"/>
                  <a:gd name="T10" fmla="*/ 1206 w 1206"/>
                  <a:gd name="T11" fmla="*/ 439 h 439"/>
                  <a:gd name="T12" fmla="*/ 1206 w 1206"/>
                  <a:gd name="T13" fmla="*/ 435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6" h="439">
                    <a:moveTo>
                      <a:pt x="1206" y="435"/>
                    </a:moveTo>
                    <a:cubicBezTo>
                      <a:pt x="4" y="435"/>
                      <a:pt x="4" y="435"/>
                      <a:pt x="4" y="435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439"/>
                      <a:pt x="0" y="439"/>
                      <a:pt x="0" y="439"/>
                    </a:cubicBezTo>
                    <a:cubicBezTo>
                      <a:pt x="1206" y="439"/>
                      <a:pt x="1206" y="439"/>
                      <a:pt x="1206" y="439"/>
                    </a:cubicBezTo>
                    <a:cubicBezTo>
                      <a:pt x="1206" y="437"/>
                      <a:pt x="1206" y="436"/>
                      <a:pt x="1206" y="435"/>
                    </a:cubicBezTo>
                    <a:close/>
                  </a:path>
                </a:pathLst>
              </a:custGeom>
              <a:solidFill>
                <a:srgbClr val="72A5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" name="Freeform 467"/>
              <p:cNvSpPr/>
              <p:nvPr/>
            </p:nvSpPr>
            <p:spPr bwMode="auto">
              <a:xfrm>
                <a:off x="3940175" y="2490788"/>
                <a:ext cx="4543425" cy="1590675"/>
              </a:xfrm>
              <a:custGeom>
                <a:avLst/>
                <a:gdLst>
                  <a:gd name="T0" fmla="*/ 1 w 1209"/>
                  <a:gd name="T1" fmla="*/ 0 h 422"/>
                  <a:gd name="T2" fmla="*/ 0 w 1209"/>
                  <a:gd name="T3" fmla="*/ 4 h 422"/>
                  <a:gd name="T4" fmla="*/ 1205 w 1209"/>
                  <a:gd name="T5" fmla="*/ 4 h 422"/>
                  <a:gd name="T6" fmla="*/ 1205 w 1209"/>
                  <a:gd name="T7" fmla="*/ 422 h 422"/>
                  <a:gd name="T8" fmla="*/ 1209 w 1209"/>
                  <a:gd name="T9" fmla="*/ 422 h 422"/>
                  <a:gd name="T10" fmla="*/ 1209 w 1209"/>
                  <a:gd name="T11" fmla="*/ 0 h 422"/>
                  <a:gd name="T12" fmla="*/ 1 w 1209"/>
                  <a:gd name="T13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9" h="422">
                    <a:moveTo>
                      <a:pt x="1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1205" y="4"/>
                      <a:pt x="1205" y="4"/>
                      <a:pt x="1205" y="4"/>
                    </a:cubicBezTo>
                    <a:cubicBezTo>
                      <a:pt x="1205" y="422"/>
                      <a:pt x="1205" y="422"/>
                      <a:pt x="1205" y="422"/>
                    </a:cubicBezTo>
                    <a:cubicBezTo>
                      <a:pt x="1206" y="422"/>
                      <a:pt x="1207" y="422"/>
                      <a:pt x="1209" y="422"/>
                    </a:cubicBezTo>
                    <a:cubicBezTo>
                      <a:pt x="1209" y="0"/>
                      <a:pt x="1209" y="0"/>
                      <a:pt x="1209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2A5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" name="Freeform 468"/>
              <p:cNvSpPr/>
              <p:nvPr/>
            </p:nvSpPr>
            <p:spPr bwMode="auto">
              <a:xfrm>
                <a:off x="8367713" y="4149725"/>
                <a:ext cx="203200" cy="217488"/>
              </a:xfrm>
              <a:custGeom>
                <a:avLst/>
                <a:gdLst>
                  <a:gd name="T0" fmla="*/ 18 w 54"/>
                  <a:gd name="T1" fmla="*/ 50 h 58"/>
                  <a:gd name="T2" fmla="*/ 18 w 54"/>
                  <a:gd name="T3" fmla="*/ 46 h 58"/>
                  <a:gd name="T4" fmla="*/ 15 w 54"/>
                  <a:gd name="T5" fmla="*/ 40 h 58"/>
                  <a:gd name="T6" fmla="*/ 0 w 54"/>
                  <a:gd name="T7" fmla="*/ 26 h 58"/>
                  <a:gd name="T8" fmla="*/ 6 w 54"/>
                  <a:gd name="T9" fmla="*/ 14 h 58"/>
                  <a:gd name="T10" fmla="*/ 3 w 54"/>
                  <a:gd name="T11" fmla="*/ 1 h 58"/>
                  <a:gd name="T12" fmla="*/ 15 w 54"/>
                  <a:gd name="T13" fmla="*/ 4 h 58"/>
                  <a:gd name="T14" fmla="*/ 27 w 54"/>
                  <a:gd name="T15" fmla="*/ 0 h 58"/>
                  <a:gd name="T16" fmla="*/ 32 w 54"/>
                  <a:gd name="T17" fmla="*/ 11 h 58"/>
                  <a:gd name="T18" fmla="*/ 43 w 54"/>
                  <a:gd name="T19" fmla="*/ 15 h 58"/>
                  <a:gd name="T20" fmla="*/ 44 w 54"/>
                  <a:gd name="T21" fmla="*/ 31 h 58"/>
                  <a:gd name="T22" fmla="*/ 54 w 54"/>
                  <a:gd name="T23" fmla="*/ 43 h 58"/>
                  <a:gd name="T24" fmla="*/ 45 w 54"/>
                  <a:gd name="T25" fmla="*/ 47 h 58"/>
                  <a:gd name="T26" fmla="*/ 39 w 54"/>
                  <a:gd name="T27" fmla="*/ 58 h 58"/>
                  <a:gd name="T28" fmla="*/ 31 w 54"/>
                  <a:gd name="T29" fmla="*/ 51 h 58"/>
                  <a:gd name="T30" fmla="*/ 28 w 54"/>
                  <a:gd name="T31" fmla="*/ 51 h 58"/>
                  <a:gd name="T32" fmla="*/ 18 w 54"/>
                  <a:gd name="T33" fmla="*/ 52 h 58"/>
                  <a:gd name="T34" fmla="*/ 18 w 54"/>
                  <a:gd name="T35" fmla="*/ 5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" h="58">
                    <a:moveTo>
                      <a:pt x="18" y="50"/>
                    </a:moveTo>
                    <a:cubicBezTo>
                      <a:pt x="18" y="48"/>
                      <a:pt x="18" y="46"/>
                      <a:pt x="18" y="46"/>
                    </a:cubicBezTo>
                    <a:cubicBezTo>
                      <a:pt x="17" y="44"/>
                      <a:pt x="16" y="42"/>
                      <a:pt x="15" y="40"/>
                    </a:cubicBezTo>
                    <a:cubicBezTo>
                      <a:pt x="12" y="34"/>
                      <a:pt x="5" y="29"/>
                      <a:pt x="0" y="26"/>
                    </a:cubicBezTo>
                    <a:cubicBezTo>
                      <a:pt x="2" y="22"/>
                      <a:pt x="5" y="18"/>
                      <a:pt x="6" y="14"/>
                    </a:cubicBezTo>
                    <a:cubicBezTo>
                      <a:pt x="7" y="9"/>
                      <a:pt x="6" y="4"/>
                      <a:pt x="3" y="1"/>
                    </a:cubicBezTo>
                    <a:cubicBezTo>
                      <a:pt x="5" y="3"/>
                      <a:pt x="12" y="4"/>
                      <a:pt x="15" y="4"/>
                    </a:cubicBezTo>
                    <a:cubicBezTo>
                      <a:pt x="20" y="4"/>
                      <a:pt x="24" y="2"/>
                      <a:pt x="27" y="0"/>
                    </a:cubicBezTo>
                    <a:cubicBezTo>
                      <a:pt x="27" y="4"/>
                      <a:pt x="29" y="8"/>
                      <a:pt x="32" y="11"/>
                    </a:cubicBezTo>
                    <a:cubicBezTo>
                      <a:pt x="35" y="14"/>
                      <a:pt x="39" y="15"/>
                      <a:pt x="43" y="15"/>
                    </a:cubicBezTo>
                    <a:cubicBezTo>
                      <a:pt x="41" y="20"/>
                      <a:pt x="41" y="26"/>
                      <a:pt x="44" y="31"/>
                    </a:cubicBezTo>
                    <a:cubicBezTo>
                      <a:pt x="46" y="35"/>
                      <a:pt x="50" y="39"/>
                      <a:pt x="54" y="43"/>
                    </a:cubicBezTo>
                    <a:cubicBezTo>
                      <a:pt x="51" y="43"/>
                      <a:pt x="47" y="44"/>
                      <a:pt x="45" y="47"/>
                    </a:cubicBezTo>
                    <a:cubicBezTo>
                      <a:pt x="42" y="50"/>
                      <a:pt x="41" y="55"/>
                      <a:pt x="39" y="58"/>
                    </a:cubicBezTo>
                    <a:cubicBezTo>
                      <a:pt x="40" y="56"/>
                      <a:pt x="33" y="52"/>
                      <a:pt x="31" y="51"/>
                    </a:cubicBezTo>
                    <a:cubicBezTo>
                      <a:pt x="30" y="51"/>
                      <a:pt x="29" y="51"/>
                      <a:pt x="28" y="51"/>
                    </a:cubicBezTo>
                    <a:cubicBezTo>
                      <a:pt x="25" y="51"/>
                      <a:pt x="21" y="51"/>
                      <a:pt x="18" y="52"/>
                    </a:cubicBezTo>
                    <a:cubicBezTo>
                      <a:pt x="18" y="52"/>
                      <a:pt x="18" y="51"/>
                      <a:pt x="18" y="50"/>
                    </a:cubicBezTo>
                  </a:path>
                </a:pathLst>
              </a:custGeom>
              <a:solidFill>
                <a:srgbClr val="3D87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" name="Freeform 469"/>
              <p:cNvSpPr/>
              <p:nvPr/>
            </p:nvSpPr>
            <p:spPr bwMode="auto">
              <a:xfrm>
                <a:off x="8401050" y="4171950"/>
                <a:ext cx="109538" cy="169863"/>
              </a:xfrm>
              <a:custGeom>
                <a:avLst/>
                <a:gdLst>
                  <a:gd name="T0" fmla="*/ 0 w 29"/>
                  <a:gd name="T1" fmla="*/ 1 h 45"/>
                  <a:gd name="T2" fmla="*/ 14 w 29"/>
                  <a:gd name="T3" fmla="*/ 20 h 45"/>
                  <a:gd name="T4" fmla="*/ 14 w 29"/>
                  <a:gd name="T5" fmla="*/ 20 h 45"/>
                  <a:gd name="T6" fmla="*/ 11 w 29"/>
                  <a:gd name="T7" fmla="*/ 18 h 45"/>
                  <a:gd name="T8" fmla="*/ 5 w 29"/>
                  <a:gd name="T9" fmla="*/ 16 h 45"/>
                  <a:gd name="T10" fmla="*/ 0 w 29"/>
                  <a:gd name="T11" fmla="*/ 15 h 45"/>
                  <a:gd name="T12" fmla="*/ 5 w 29"/>
                  <a:gd name="T13" fmla="*/ 17 h 45"/>
                  <a:gd name="T14" fmla="*/ 10 w 29"/>
                  <a:gd name="T15" fmla="*/ 20 h 45"/>
                  <a:gd name="T16" fmla="*/ 13 w 29"/>
                  <a:gd name="T17" fmla="*/ 21 h 45"/>
                  <a:gd name="T18" fmla="*/ 14 w 29"/>
                  <a:gd name="T19" fmla="*/ 23 h 45"/>
                  <a:gd name="T20" fmla="*/ 17 w 29"/>
                  <a:gd name="T21" fmla="*/ 24 h 45"/>
                  <a:gd name="T22" fmla="*/ 24 w 29"/>
                  <a:gd name="T23" fmla="*/ 37 h 45"/>
                  <a:gd name="T24" fmla="*/ 23 w 29"/>
                  <a:gd name="T25" fmla="*/ 36 h 45"/>
                  <a:gd name="T26" fmla="*/ 20 w 29"/>
                  <a:gd name="T27" fmla="*/ 34 h 45"/>
                  <a:gd name="T28" fmla="*/ 15 w 29"/>
                  <a:gd name="T29" fmla="*/ 33 h 45"/>
                  <a:gd name="T30" fmla="*/ 10 w 29"/>
                  <a:gd name="T31" fmla="*/ 32 h 45"/>
                  <a:gd name="T32" fmla="*/ 14 w 29"/>
                  <a:gd name="T33" fmla="*/ 34 h 45"/>
                  <a:gd name="T34" fmla="*/ 19 w 29"/>
                  <a:gd name="T35" fmla="*/ 36 h 45"/>
                  <a:gd name="T36" fmla="*/ 22 w 29"/>
                  <a:gd name="T37" fmla="*/ 38 h 45"/>
                  <a:gd name="T38" fmla="*/ 23 w 29"/>
                  <a:gd name="T39" fmla="*/ 39 h 45"/>
                  <a:gd name="T40" fmla="*/ 23 w 29"/>
                  <a:gd name="T41" fmla="*/ 39 h 45"/>
                  <a:gd name="T42" fmla="*/ 24 w 29"/>
                  <a:gd name="T43" fmla="*/ 39 h 45"/>
                  <a:gd name="T44" fmla="*/ 24 w 29"/>
                  <a:gd name="T45" fmla="*/ 40 h 45"/>
                  <a:gd name="T46" fmla="*/ 26 w 29"/>
                  <a:gd name="T47" fmla="*/ 41 h 45"/>
                  <a:gd name="T48" fmla="*/ 26 w 29"/>
                  <a:gd name="T49" fmla="*/ 41 h 45"/>
                  <a:gd name="T50" fmla="*/ 26 w 29"/>
                  <a:gd name="T51" fmla="*/ 41 h 45"/>
                  <a:gd name="T52" fmla="*/ 26 w 29"/>
                  <a:gd name="T53" fmla="*/ 41 h 45"/>
                  <a:gd name="T54" fmla="*/ 29 w 29"/>
                  <a:gd name="T55" fmla="*/ 45 h 45"/>
                  <a:gd name="T56" fmla="*/ 27 w 29"/>
                  <a:gd name="T57" fmla="*/ 39 h 45"/>
                  <a:gd name="T58" fmla="*/ 27 w 29"/>
                  <a:gd name="T59" fmla="*/ 37 h 45"/>
                  <a:gd name="T60" fmla="*/ 27 w 29"/>
                  <a:gd name="T61" fmla="*/ 37 h 45"/>
                  <a:gd name="T62" fmla="*/ 27 w 29"/>
                  <a:gd name="T63" fmla="*/ 37 h 45"/>
                  <a:gd name="T64" fmla="*/ 26 w 29"/>
                  <a:gd name="T65" fmla="*/ 20 h 45"/>
                  <a:gd name="T66" fmla="*/ 25 w 29"/>
                  <a:gd name="T67" fmla="*/ 35 h 45"/>
                  <a:gd name="T68" fmla="*/ 18 w 29"/>
                  <a:gd name="T69" fmla="*/ 23 h 45"/>
                  <a:gd name="T70" fmla="*/ 18 w 29"/>
                  <a:gd name="T71" fmla="*/ 23 h 45"/>
                  <a:gd name="T72" fmla="*/ 18 w 29"/>
                  <a:gd name="T73" fmla="*/ 23 h 45"/>
                  <a:gd name="T74" fmla="*/ 18 w 29"/>
                  <a:gd name="T75" fmla="*/ 22 h 45"/>
                  <a:gd name="T76" fmla="*/ 18 w 29"/>
                  <a:gd name="T77" fmla="*/ 22 h 45"/>
                  <a:gd name="T78" fmla="*/ 18 w 29"/>
                  <a:gd name="T79" fmla="*/ 21 h 45"/>
                  <a:gd name="T80" fmla="*/ 18 w 29"/>
                  <a:gd name="T81" fmla="*/ 21 h 45"/>
                  <a:gd name="T82" fmla="*/ 18 w 29"/>
                  <a:gd name="T83" fmla="*/ 21 h 45"/>
                  <a:gd name="T84" fmla="*/ 14 w 29"/>
                  <a:gd name="T85" fmla="*/ 3 h 45"/>
                  <a:gd name="T86" fmla="*/ 15 w 29"/>
                  <a:gd name="T87" fmla="*/ 18 h 45"/>
                  <a:gd name="T88" fmla="*/ 0 w 29"/>
                  <a:gd name="T89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" h="45">
                    <a:moveTo>
                      <a:pt x="0" y="1"/>
                    </a:moveTo>
                    <a:cubicBezTo>
                      <a:pt x="0" y="1"/>
                      <a:pt x="7" y="9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19"/>
                      <a:pt x="12" y="19"/>
                      <a:pt x="11" y="18"/>
                    </a:cubicBezTo>
                    <a:cubicBezTo>
                      <a:pt x="9" y="17"/>
                      <a:pt x="7" y="16"/>
                      <a:pt x="5" y="16"/>
                    </a:cubicBezTo>
                    <a:cubicBezTo>
                      <a:pt x="2" y="14"/>
                      <a:pt x="0" y="14"/>
                      <a:pt x="0" y="15"/>
                    </a:cubicBezTo>
                    <a:cubicBezTo>
                      <a:pt x="0" y="15"/>
                      <a:pt x="2" y="16"/>
                      <a:pt x="5" y="17"/>
                    </a:cubicBezTo>
                    <a:cubicBezTo>
                      <a:pt x="6" y="18"/>
                      <a:pt x="8" y="18"/>
                      <a:pt x="10" y="20"/>
                    </a:cubicBezTo>
                    <a:cubicBezTo>
                      <a:pt x="11" y="20"/>
                      <a:pt x="12" y="21"/>
                      <a:pt x="13" y="21"/>
                    </a:cubicBezTo>
                    <a:cubicBezTo>
                      <a:pt x="13" y="22"/>
                      <a:pt x="14" y="22"/>
                      <a:pt x="14" y="23"/>
                    </a:cubicBezTo>
                    <a:cubicBezTo>
                      <a:pt x="14" y="23"/>
                      <a:pt x="16" y="24"/>
                      <a:pt x="17" y="24"/>
                    </a:cubicBezTo>
                    <a:cubicBezTo>
                      <a:pt x="20" y="29"/>
                      <a:pt x="22" y="33"/>
                      <a:pt x="24" y="3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5"/>
                      <a:pt x="21" y="35"/>
                      <a:pt x="20" y="34"/>
                    </a:cubicBezTo>
                    <a:cubicBezTo>
                      <a:pt x="18" y="34"/>
                      <a:pt x="16" y="33"/>
                      <a:pt x="15" y="33"/>
                    </a:cubicBezTo>
                    <a:cubicBezTo>
                      <a:pt x="12" y="32"/>
                      <a:pt x="10" y="32"/>
                      <a:pt x="10" y="32"/>
                    </a:cubicBezTo>
                    <a:cubicBezTo>
                      <a:pt x="10" y="32"/>
                      <a:pt x="11" y="33"/>
                      <a:pt x="14" y="34"/>
                    </a:cubicBezTo>
                    <a:cubicBezTo>
                      <a:pt x="16" y="35"/>
                      <a:pt x="17" y="35"/>
                      <a:pt x="19" y="36"/>
                    </a:cubicBezTo>
                    <a:cubicBezTo>
                      <a:pt x="20" y="37"/>
                      <a:pt x="21" y="37"/>
                      <a:pt x="22" y="38"/>
                    </a:cubicBezTo>
                    <a:cubicBezTo>
                      <a:pt x="22" y="38"/>
                      <a:pt x="23" y="38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5" y="40"/>
                      <a:pt x="25" y="40"/>
                      <a:pt x="26" y="41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8" y="43"/>
                      <a:pt x="28" y="45"/>
                      <a:pt x="29" y="45"/>
                    </a:cubicBezTo>
                    <a:cubicBezTo>
                      <a:pt x="29" y="45"/>
                      <a:pt x="28" y="42"/>
                      <a:pt x="27" y="39"/>
                    </a:cubicBezTo>
                    <a:cubicBezTo>
                      <a:pt x="27" y="38"/>
                      <a:pt x="27" y="38"/>
                      <a:pt x="27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27"/>
                      <a:pt x="27" y="20"/>
                      <a:pt x="26" y="20"/>
                    </a:cubicBezTo>
                    <a:cubicBezTo>
                      <a:pt x="26" y="20"/>
                      <a:pt x="25" y="26"/>
                      <a:pt x="25" y="35"/>
                    </a:cubicBezTo>
                    <a:cubicBezTo>
                      <a:pt x="23" y="31"/>
                      <a:pt x="21" y="27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8" y="21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6" y="10"/>
                      <a:pt x="14" y="3"/>
                      <a:pt x="14" y="3"/>
                    </a:cubicBezTo>
                    <a:cubicBezTo>
                      <a:pt x="13" y="3"/>
                      <a:pt x="14" y="9"/>
                      <a:pt x="15" y="18"/>
                    </a:cubicBezTo>
                    <a:cubicBezTo>
                      <a:pt x="8" y="7"/>
                      <a:pt x="1" y="0"/>
                      <a:pt x="0" y="1"/>
                    </a:cubicBezTo>
                  </a:path>
                </a:pathLst>
              </a:custGeom>
              <a:solidFill>
                <a:srgbClr val="216D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" name="Freeform 470"/>
              <p:cNvSpPr/>
              <p:nvPr/>
            </p:nvSpPr>
            <p:spPr bwMode="auto">
              <a:xfrm>
                <a:off x="8266113" y="4337050"/>
                <a:ext cx="247650" cy="177800"/>
              </a:xfrm>
              <a:custGeom>
                <a:avLst/>
                <a:gdLst>
                  <a:gd name="T0" fmla="*/ 52 w 66"/>
                  <a:gd name="T1" fmla="*/ 36 h 47"/>
                  <a:gd name="T2" fmla="*/ 48 w 66"/>
                  <a:gd name="T3" fmla="*/ 36 h 47"/>
                  <a:gd name="T4" fmla="*/ 42 w 66"/>
                  <a:gd name="T5" fmla="*/ 37 h 47"/>
                  <a:gd name="T6" fmla="*/ 24 w 66"/>
                  <a:gd name="T7" fmla="*/ 47 h 47"/>
                  <a:gd name="T8" fmla="*/ 14 w 66"/>
                  <a:gd name="T9" fmla="*/ 38 h 47"/>
                  <a:gd name="T10" fmla="*/ 0 w 66"/>
                  <a:gd name="T11" fmla="*/ 37 h 47"/>
                  <a:gd name="T12" fmla="*/ 7 w 66"/>
                  <a:gd name="T13" fmla="*/ 26 h 47"/>
                  <a:gd name="T14" fmla="*/ 7 w 66"/>
                  <a:gd name="T15" fmla="*/ 13 h 47"/>
                  <a:gd name="T16" fmla="*/ 19 w 66"/>
                  <a:gd name="T17" fmla="*/ 12 h 47"/>
                  <a:gd name="T18" fmla="*/ 27 w 66"/>
                  <a:gd name="T19" fmla="*/ 2 h 47"/>
                  <a:gd name="T20" fmla="*/ 41 w 66"/>
                  <a:gd name="T21" fmla="*/ 7 h 47"/>
                  <a:gd name="T22" fmla="*/ 56 w 66"/>
                  <a:gd name="T23" fmla="*/ 0 h 47"/>
                  <a:gd name="T24" fmla="*/ 57 w 66"/>
                  <a:gd name="T25" fmla="*/ 10 h 47"/>
                  <a:gd name="T26" fmla="*/ 66 w 66"/>
                  <a:gd name="T27" fmla="*/ 19 h 47"/>
                  <a:gd name="T28" fmla="*/ 57 w 66"/>
                  <a:gd name="T29" fmla="*/ 24 h 47"/>
                  <a:gd name="T30" fmla="*/ 56 w 66"/>
                  <a:gd name="T31" fmla="*/ 27 h 47"/>
                  <a:gd name="T32" fmla="*/ 54 w 66"/>
                  <a:gd name="T33" fmla="*/ 38 h 47"/>
                  <a:gd name="T34" fmla="*/ 52 w 66"/>
                  <a:gd name="T35" fmla="*/ 3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47">
                    <a:moveTo>
                      <a:pt x="52" y="36"/>
                    </a:moveTo>
                    <a:cubicBezTo>
                      <a:pt x="50" y="36"/>
                      <a:pt x="48" y="36"/>
                      <a:pt x="48" y="36"/>
                    </a:cubicBezTo>
                    <a:cubicBezTo>
                      <a:pt x="46" y="36"/>
                      <a:pt x="44" y="36"/>
                      <a:pt x="42" y="37"/>
                    </a:cubicBezTo>
                    <a:cubicBezTo>
                      <a:pt x="35" y="38"/>
                      <a:pt x="29" y="43"/>
                      <a:pt x="24" y="47"/>
                    </a:cubicBezTo>
                    <a:cubicBezTo>
                      <a:pt x="21" y="44"/>
                      <a:pt x="18" y="40"/>
                      <a:pt x="14" y="38"/>
                    </a:cubicBezTo>
                    <a:cubicBezTo>
                      <a:pt x="10" y="35"/>
                      <a:pt x="5" y="35"/>
                      <a:pt x="0" y="37"/>
                    </a:cubicBezTo>
                    <a:cubicBezTo>
                      <a:pt x="4" y="35"/>
                      <a:pt x="6" y="29"/>
                      <a:pt x="7" y="26"/>
                    </a:cubicBezTo>
                    <a:cubicBezTo>
                      <a:pt x="9" y="22"/>
                      <a:pt x="8" y="17"/>
                      <a:pt x="7" y="13"/>
                    </a:cubicBezTo>
                    <a:cubicBezTo>
                      <a:pt x="11" y="14"/>
                      <a:pt x="15" y="14"/>
                      <a:pt x="19" y="12"/>
                    </a:cubicBezTo>
                    <a:cubicBezTo>
                      <a:pt x="23" y="10"/>
                      <a:pt x="25" y="6"/>
                      <a:pt x="27" y="2"/>
                    </a:cubicBezTo>
                    <a:cubicBezTo>
                      <a:pt x="30" y="6"/>
                      <a:pt x="36" y="7"/>
                      <a:pt x="41" y="7"/>
                    </a:cubicBezTo>
                    <a:cubicBezTo>
                      <a:pt x="47" y="6"/>
                      <a:pt x="51" y="3"/>
                      <a:pt x="56" y="0"/>
                    </a:cubicBezTo>
                    <a:cubicBezTo>
                      <a:pt x="55" y="4"/>
                      <a:pt x="55" y="7"/>
                      <a:pt x="57" y="10"/>
                    </a:cubicBezTo>
                    <a:cubicBezTo>
                      <a:pt x="59" y="14"/>
                      <a:pt x="63" y="16"/>
                      <a:pt x="66" y="19"/>
                    </a:cubicBezTo>
                    <a:cubicBezTo>
                      <a:pt x="65" y="18"/>
                      <a:pt x="58" y="23"/>
                      <a:pt x="57" y="24"/>
                    </a:cubicBezTo>
                    <a:cubicBezTo>
                      <a:pt x="57" y="25"/>
                      <a:pt x="56" y="26"/>
                      <a:pt x="56" y="27"/>
                    </a:cubicBezTo>
                    <a:cubicBezTo>
                      <a:pt x="55" y="31"/>
                      <a:pt x="54" y="34"/>
                      <a:pt x="54" y="38"/>
                    </a:cubicBezTo>
                    <a:cubicBezTo>
                      <a:pt x="54" y="37"/>
                      <a:pt x="53" y="37"/>
                      <a:pt x="52" y="36"/>
                    </a:cubicBezTo>
                  </a:path>
                </a:pathLst>
              </a:custGeom>
              <a:solidFill>
                <a:srgbClr val="3D87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" name="Freeform 471"/>
              <p:cNvSpPr/>
              <p:nvPr/>
            </p:nvSpPr>
            <p:spPr bwMode="auto">
              <a:xfrm>
                <a:off x="8296275" y="4383088"/>
                <a:ext cx="192088" cy="93663"/>
              </a:xfrm>
              <a:custGeom>
                <a:avLst/>
                <a:gdLst>
                  <a:gd name="T0" fmla="*/ 0 w 51"/>
                  <a:gd name="T1" fmla="*/ 20 h 25"/>
                  <a:gd name="T2" fmla="*/ 23 w 51"/>
                  <a:gd name="T3" fmla="*/ 13 h 25"/>
                  <a:gd name="T4" fmla="*/ 23 w 51"/>
                  <a:gd name="T5" fmla="*/ 13 h 25"/>
                  <a:gd name="T6" fmla="*/ 20 w 51"/>
                  <a:gd name="T7" fmla="*/ 15 h 25"/>
                  <a:gd name="T8" fmla="*/ 16 w 51"/>
                  <a:gd name="T9" fmla="*/ 20 h 25"/>
                  <a:gd name="T10" fmla="*/ 13 w 51"/>
                  <a:gd name="T11" fmla="*/ 24 h 25"/>
                  <a:gd name="T12" fmla="*/ 17 w 51"/>
                  <a:gd name="T13" fmla="*/ 21 h 25"/>
                  <a:gd name="T14" fmla="*/ 21 w 51"/>
                  <a:gd name="T15" fmla="*/ 17 h 25"/>
                  <a:gd name="T16" fmla="*/ 24 w 51"/>
                  <a:gd name="T17" fmla="*/ 15 h 25"/>
                  <a:gd name="T18" fmla="*/ 25 w 51"/>
                  <a:gd name="T19" fmla="*/ 13 h 25"/>
                  <a:gd name="T20" fmla="*/ 27 w 51"/>
                  <a:gd name="T21" fmla="*/ 11 h 25"/>
                  <a:gd name="T22" fmla="*/ 42 w 51"/>
                  <a:gd name="T23" fmla="*/ 8 h 25"/>
                  <a:gd name="T24" fmla="*/ 41 w 51"/>
                  <a:gd name="T25" fmla="*/ 9 h 25"/>
                  <a:gd name="T26" fmla="*/ 38 w 51"/>
                  <a:gd name="T27" fmla="*/ 12 h 25"/>
                  <a:gd name="T28" fmla="*/ 35 w 51"/>
                  <a:gd name="T29" fmla="*/ 16 h 25"/>
                  <a:gd name="T30" fmla="*/ 33 w 51"/>
                  <a:gd name="T31" fmla="*/ 21 h 25"/>
                  <a:gd name="T32" fmla="*/ 36 w 51"/>
                  <a:gd name="T33" fmla="*/ 17 h 25"/>
                  <a:gd name="T34" fmla="*/ 40 w 51"/>
                  <a:gd name="T35" fmla="*/ 13 h 25"/>
                  <a:gd name="T36" fmla="*/ 42 w 51"/>
                  <a:gd name="T37" fmla="*/ 11 h 25"/>
                  <a:gd name="T38" fmla="*/ 43 w 51"/>
                  <a:gd name="T39" fmla="*/ 10 h 25"/>
                  <a:gd name="T40" fmla="*/ 43 w 51"/>
                  <a:gd name="T41" fmla="*/ 9 h 25"/>
                  <a:gd name="T42" fmla="*/ 44 w 51"/>
                  <a:gd name="T43" fmla="*/ 9 h 25"/>
                  <a:gd name="T44" fmla="*/ 44 w 51"/>
                  <a:gd name="T45" fmla="*/ 9 h 25"/>
                  <a:gd name="T46" fmla="*/ 46 w 51"/>
                  <a:gd name="T47" fmla="*/ 8 h 25"/>
                  <a:gd name="T48" fmla="*/ 46 w 51"/>
                  <a:gd name="T49" fmla="*/ 8 h 25"/>
                  <a:gd name="T50" fmla="*/ 46 w 51"/>
                  <a:gd name="T51" fmla="*/ 8 h 25"/>
                  <a:gd name="T52" fmla="*/ 46 w 51"/>
                  <a:gd name="T53" fmla="*/ 7 h 25"/>
                  <a:gd name="T54" fmla="*/ 51 w 51"/>
                  <a:gd name="T55" fmla="*/ 6 h 25"/>
                  <a:gd name="T56" fmla="*/ 45 w 51"/>
                  <a:gd name="T57" fmla="*/ 6 h 25"/>
                  <a:gd name="T58" fmla="*/ 43 w 51"/>
                  <a:gd name="T59" fmla="*/ 6 h 25"/>
                  <a:gd name="T60" fmla="*/ 43 w 51"/>
                  <a:gd name="T61" fmla="*/ 6 h 25"/>
                  <a:gd name="T62" fmla="*/ 43 w 51"/>
                  <a:gd name="T63" fmla="*/ 6 h 25"/>
                  <a:gd name="T64" fmla="*/ 26 w 51"/>
                  <a:gd name="T65" fmla="*/ 1 h 25"/>
                  <a:gd name="T66" fmla="*/ 40 w 51"/>
                  <a:gd name="T67" fmla="*/ 7 h 25"/>
                  <a:gd name="T68" fmla="*/ 27 w 51"/>
                  <a:gd name="T69" fmla="*/ 10 h 25"/>
                  <a:gd name="T70" fmla="*/ 27 w 51"/>
                  <a:gd name="T71" fmla="*/ 10 h 25"/>
                  <a:gd name="T72" fmla="*/ 27 w 51"/>
                  <a:gd name="T73" fmla="*/ 10 h 25"/>
                  <a:gd name="T74" fmla="*/ 26 w 51"/>
                  <a:gd name="T75" fmla="*/ 10 h 25"/>
                  <a:gd name="T76" fmla="*/ 26 w 51"/>
                  <a:gd name="T77" fmla="*/ 10 h 25"/>
                  <a:gd name="T78" fmla="*/ 24 w 51"/>
                  <a:gd name="T79" fmla="*/ 9 h 25"/>
                  <a:gd name="T80" fmla="*/ 24 w 51"/>
                  <a:gd name="T81" fmla="*/ 9 h 25"/>
                  <a:gd name="T82" fmla="*/ 6 w 51"/>
                  <a:gd name="T83" fmla="*/ 8 h 25"/>
                  <a:gd name="T84" fmla="*/ 22 w 51"/>
                  <a:gd name="T85" fmla="*/ 11 h 25"/>
                  <a:gd name="T86" fmla="*/ 0 w 51"/>
                  <a:gd name="T87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1" h="25">
                    <a:moveTo>
                      <a:pt x="0" y="20"/>
                    </a:moveTo>
                    <a:cubicBezTo>
                      <a:pt x="1" y="21"/>
                      <a:pt x="10" y="16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2" y="14"/>
                      <a:pt x="21" y="15"/>
                      <a:pt x="20" y="15"/>
                    </a:cubicBezTo>
                    <a:cubicBezTo>
                      <a:pt x="18" y="17"/>
                      <a:pt x="17" y="18"/>
                      <a:pt x="16" y="20"/>
                    </a:cubicBezTo>
                    <a:cubicBezTo>
                      <a:pt x="14" y="22"/>
                      <a:pt x="13" y="24"/>
                      <a:pt x="13" y="24"/>
                    </a:cubicBezTo>
                    <a:cubicBezTo>
                      <a:pt x="14" y="25"/>
                      <a:pt x="15" y="23"/>
                      <a:pt x="17" y="21"/>
                    </a:cubicBezTo>
                    <a:cubicBezTo>
                      <a:pt x="18" y="19"/>
                      <a:pt x="19" y="18"/>
                      <a:pt x="21" y="17"/>
                    </a:cubicBezTo>
                    <a:cubicBezTo>
                      <a:pt x="22" y="16"/>
                      <a:pt x="23" y="15"/>
                      <a:pt x="24" y="15"/>
                    </a:cubicBezTo>
                    <a:cubicBezTo>
                      <a:pt x="24" y="14"/>
                      <a:pt x="25" y="14"/>
                      <a:pt x="25" y="13"/>
                    </a:cubicBezTo>
                    <a:cubicBezTo>
                      <a:pt x="25" y="13"/>
                      <a:pt x="27" y="12"/>
                      <a:pt x="27" y="11"/>
                    </a:cubicBezTo>
                    <a:cubicBezTo>
                      <a:pt x="33" y="10"/>
                      <a:pt x="38" y="9"/>
                      <a:pt x="42" y="8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0" y="10"/>
                      <a:pt x="39" y="11"/>
                      <a:pt x="38" y="12"/>
                    </a:cubicBezTo>
                    <a:cubicBezTo>
                      <a:pt x="37" y="13"/>
                      <a:pt x="36" y="15"/>
                      <a:pt x="35" y="16"/>
                    </a:cubicBezTo>
                    <a:cubicBezTo>
                      <a:pt x="33" y="19"/>
                      <a:pt x="32" y="20"/>
                      <a:pt x="33" y="21"/>
                    </a:cubicBezTo>
                    <a:cubicBezTo>
                      <a:pt x="33" y="21"/>
                      <a:pt x="34" y="19"/>
                      <a:pt x="36" y="17"/>
                    </a:cubicBezTo>
                    <a:cubicBezTo>
                      <a:pt x="37" y="16"/>
                      <a:pt x="38" y="14"/>
                      <a:pt x="40" y="13"/>
                    </a:cubicBezTo>
                    <a:cubicBezTo>
                      <a:pt x="40" y="12"/>
                      <a:pt x="41" y="11"/>
                      <a:pt x="42" y="11"/>
                    </a:cubicBezTo>
                    <a:cubicBezTo>
                      <a:pt x="42" y="10"/>
                      <a:pt x="43" y="10"/>
                      <a:pt x="43" y="10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5" y="8"/>
                      <a:pt x="45" y="8"/>
                      <a:pt x="46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9" y="7"/>
                      <a:pt x="51" y="7"/>
                      <a:pt x="51" y="6"/>
                    </a:cubicBezTo>
                    <a:cubicBezTo>
                      <a:pt x="51" y="6"/>
                      <a:pt x="48" y="6"/>
                      <a:pt x="45" y="6"/>
                    </a:cubicBezTo>
                    <a:cubicBezTo>
                      <a:pt x="44" y="6"/>
                      <a:pt x="43" y="6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34" y="3"/>
                      <a:pt x="26" y="0"/>
                      <a:pt x="26" y="1"/>
                    </a:cubicBezTo>
                    <a:cubicBezTo>
                      <a:pt x="26" y="2"/>
                      <a:pt x="32" y="4"/>
                      <a:pt x="40" y="7"/>
                    </a:cubicBezTo>
                    <a:cubicBezTo>
                      <a:pt x="36" y="7"/>
                      <a:pt x="32" y="8"/>
                      <a:pt x="27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5" y="10"/>
                      <a:pt x="25" y="10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14" y="8"/>
                      <a:pt x="6" y="8"/>
                      <a:pt x="6" y="8"/>
                    </a:cubicBezTo>
                    <a:cubicBezTo>
                      <a:pt x="6" y="9"/>
                      <a:pt x="13" y="9"/>
                      <a:pt x="22" y="11"/>
                    </a:cubicBezTo>
                    <a:cubicBezTo>
                      <a:pt x="9" y="15"/>
                      <a:pt x="0" y="20"/>
                      <a:pt x="0" y="20"/>
                    </a:cubicBezTo>
                  </a:path>
                </a:pathLst>
              </a:custGeom>
              <a:solidFill>
                <a:srgbClr val="216D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" name="Freeform 472"/>
              <p:cNvSpPr/>
              <p:nvPr/>
            </p:nvSpPr>
            <p:spPr bwMode="auto">
              <a:xfrm>
                <a:off x="8472488" y="4289425"/>
                <a:ext cx="112713" cy="96838"/>
              </a:xfrm>
              <a:custGeom>
                <a:avLst/>
                <a:gdLst>
                  <a:gd name="T0" fmla="*/ 8 w 30"/>
                  <a:gd name="T1" fmla="*/ 4 h 26"/>
                  <a:gd name="T2" fmla="*/ 14 w 30"/>
                  <a:gd name="T3" fmla="*/ 25 h 26"/>
                  <a:gd name="T4" fmla="*/ 19 w 30"/>
                  <a:gd name="T5" fmla="*/ 26 h 26"/>
                  <a:gd name="T6" fmla="*/ 24 w 30"/>
                  <a:gd name="T7" fmla="*/ 24 h 26"/>
                  <a:gd name="T8" fmla="*/ 28 w 30"/>
                  <a:gd name="T9" fmla="*/ 20 h 26"/>
                  <a:gd name="T10" fmla="*/ 28 w 30"/>
                  <a:gd name="T11" fmla="*/ 8 h 26"/>
                  <a:gd name="T12" fmla="*/ 20 w 30"/>
                  <a:gd name="T13" fmla="*/ 2 h 26"/>
                  <a:gd name="T14" fmla="*/ 8 w 30"/>
                  <a:gd name="T15" fmla="*/ 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6">
                    <a:moveTo>
                      <a:pt x="8" y="4"/>
                    </a:moveTo>
                    <a:cubicBezTo>
                      <a:pt x="0" y="11"/>
                      <a:pt x="5" y="22"/>
                      <a:pt x="14" y="25"/>
                    </a:cubicBezTo>
                    <a:cubicBezTo>
                      <a:pt x="16" y="26"/>
                      <a:pt x="18" y="26"/>
                      <a:pt x="19" y="26"/>
                    </a:cubicBezTo>
                    <a:cubicBezTo>
                      <a:pt x="21" y="26"/>
                      <a:pt x="22" y="25"/>
                      <a:pt x="24" y="24"/>
                    </a:cubicBezTo>
                    <a:cubicBezTo>
                      <a:pt x="26" y="23"/>
                      <a:pt x="27" y="21"/>
                      <a:pt x="28" y="20"/>
                    </a:cubicBezTo>
                    <a:cubicBezTo>
                      <a:pt x="30" y="16"/>
                      <a:pt x="30" y="12"/>
                      <a:pt x="28" y="8"/>
                    </a:cubicBezTo>
                    <a:cubicBezTo>
                      <a:pt x="26" y="5"/>
                      <a:pt x="23" y="3"/>
                      <a:pt x="20" y="2"/>
                    </a:cubicBezTo>
                    <a:cubicBezTo>
                      <a:pt x="16" y="0"/>
                      <a:pt x="12" y="1"/>
                      <a:pt x="8" y="4"/>
                    </a:cubicBezTo>
                  </a:path>
                </a:pathLst>
              </a:custGeom>
              <a:solidFill>
                <a:srgbClr val="BC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" name="Freeform 473"/>
              <p:cNvSpPr/>
              <p:nvPr/>
            </p:nvSpPr>
            <p:spPr bwMode="auto">
              <a:xfrm>
                <a:off x="8499475" y="4303713"/>
                <a:ext cx="63500" cy="30163"/>
              </a:xfrm>
              <a:custGeom>
                <a:avLst/>
                <a:gdLst>
                  <a:gd name="T0" fmla="*/ 9 w 17"/>
                  <a:gd name="T1" fmla="*/ 0 h 8"/>
                  <a:gd name="T2" fmla="*/ 8 w 17"/>
                  <a:gd name="T3" fmla="*/ 0 h 8"/>
                  <a:gd name="T4" fmla="*/ 8 w 17"/>
                  <a:gd name="T5" fmla="*/ 0 h 8"/>
                  <a:gd name="T6" fmla="*/ 8 w 17"/>
                  <a:gd name="T7" fmla="*/ 0 h 8"/>
                  <a:gd name="T8" fmla="*/ 8 w 17"/>
                  <a:gd name="T9" fmla="*/ 0 h 8"/>
                  <a:gd name="T10" fmla="*/ 7 w 17"/>
                  <a:gd name="T11" fmla="*/ 0 h 8"/>
                  <a:gd name="T12" fmla="*/ 7 w 17"/>
                  <a:gd name="T13" fmla="*/ 0 h 8"/>
                  <a:gd name="T14" fmla="*/ 1 w 17"/>
                  <a:gd name="T15" fmla="*/ 5 h 8"/>
                  <a:gd name="T16" fmla="*/ 0 w 17"/>
                  <a:gd name="T17" fmla="*/ 8 h 8"/>
                  <a:gd name="T18" fmla="*/ 0 w 17"/>
                  <a:gd name="T19" fmla="*/ 8 h 8"/>
                  <a:gd name="T20" fmla="*/ 2 w 17"/>
                  <a:gd name="T21" fmla="*/ 6 h 8"/>
                  <a:gd name="T22" fmla="*/ 7 w 17"/>
                  <a:gd name="T23" fmla="*/ 3 h 8"/>
                  <a:gd name="T24" fmla="*/ 7 w 17"/>
                  <a:gd name="T25" fmla="*/ 3 h 8"/>
                  <a:gd name="T26" fmla="*/ 7 w 17"/>
                  <a:gd name="T27" fmla="*/ 3 h 8"/>
                  <a:gd name="T28" fmla="*/ 8 w 17"/>
                  <a:gd name="T29" fmla="*/ 3 h 8"/>
                  <a:gd name="T30" fmla="*/ 9 w 17"/>
                  <a:gd name="T31" fmla="*/ 3 h 8"/>
                  <a:gd name="T32" fmla="*/ 9 w 17"/>
                  <a:gd name="T33" fmla="*/ 3 h 8"/>
                  <a:gd name="T34" fmla="*/ 9 w 17"/>
                  <a:gd name="T35" fmla="*/ 3 h 8"/>
                  <a:gd name="T36" fmla="*/ 14 w 17"/>
                  <a:gd name="T37" fmla="*/ 4 h 8"/>
                  <a:gd name="T38" fmla="*/ 17 w 17"/>
                  <a:gd name="T39" fmla="*/ 6 h 8"/>
                  <a:gd name="T40" fmla="*/ 17 w 17"/>
                  <a:gd name="T41" fmla="*/ 5 h 8"/>
                  <a:gd name="T42" fmla="*/ 16 w 17"/>
                  <a:gd name="T43" fmla="*/ 3 h 8"/>
                  <a:gd name="T44" fmla="*/ 9 w 17"/>
                  <a:gd name="T4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" h="8">
                    <a:moveTo>
                      <a:pt x="9" y="0"/>
                    </a:move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1"/>
                      <a:pt x="1" y="3"/>
                      <a:pt x="1" y="5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8"/>
                      <a:pt x="1" y="7"/>
                      <a:pt x="2" y="6"/>
                    </a:cubicBezTo>
                    <a:cubicBezTo>
                      <a:pt x="3" y="5"/>
                      <a:pt x="5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1" y="3"/>
                      <a:pt x="13" y="4"/>
                      <a:pt x="14" y="4"/>
                    </a:cubicBezTo>
                    <a:cubicBezTo>
                      <a:pt x="16" y="5"/>
                      <a:pt x="16" y="6"/>
                      <a:pt x="17" y="6"/>
                    </a:cubicBezTo>
                    <a:cubicBezTo>
                      <a:pt x="17" y="6"/>
                      <a:pt x="17" y="5"/>
                      <a:pt x="17" y="5"/>
                    </a:cubicBezTo>
                    <a:cubicBezTo>
                      <a:pt x="17" y="5"/>
                      <a:pt x="17" y="4"/>
                      <a:pt x="16" y="3"/>
                    </a:cubicBezTo>
                    <a:cubicBezTo>
                      <a:pt x="14" y="1"/>
                      <a:pt x="12" y="0"/>
                      <a:pt x="9" y="0"/>
                    </a:cubicBezTo>
                  </a:path>
                </a:pathLst>
              </a:custGeom>
              <a:solidFill>
                <a:srgbClr val="C94B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" name="Freeform 474"/>
              <p:cNvSpPr/>
              <p:nvPr/>
            </p:nvSpPr>
            <p:spPr bwMode="auto">
              <a:xfrm>
                <a:off x="8401050" y="4386263"/>
                <a:ext cx="101600" cy="98425"/>
              </a:xfrm>
              <a:custGeom>
                <a:avLst/>
                <a:gdLst>
                  <a:gd name="T0" fmla="*/ 10 w 27"/>
                  <a:gd name="T1" fmla="*/ 24 h 26"/>
                  <a:gd name="T2" fmla="*/ 8 w 27"/>
                  <a:gd name="T3" fmla="*/ 2 h 26"/>
                  <a:gd name="T4" fmla="*/ 13 w 27"/>
                  <a:gd name="T5" fmla="*/ 0 h 26"/>
                  <a:gd name="T6" fmla="*/ 18 w 27"/>
                  <a:gd name="T7" fmla="*/ 0 h 26"/>
                  <a:gd name="T8" fmla="*/ 23 w 27"/>
                  <a:gd name="T9" fmla="*/ 3 h 26"/>
                  <a:gd name="T10" fmla="*/ 27 w 27"/>
                  <a:gd name="T11" fmla="*/ 14 h 26"/>
                  <a:gd name="T12" fmla="*/ 22 w 27"/>
                  <a:gd name="T13" fmla="*/ 22 h 26"/>
                  <a:gd name="T14" fmla="*/ 10 w 27"/>
                  <a:gd name="T15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6">
                    <a:moveTo>
                      <a:pt x="10" y="24"/>
                    </a:moveTo>
                    <a:cubicBezTo>
                      <a:pt x="0" y="20"/>
                      <a:pt x="1" y="9"/>
                      <a:pt x="8" y="2"/>
                    </a:cubicBezTo>
                    <a:cubicBezTo>
                      <a:pt x="9" y="1"/>
                      <a:pt x="11" y="0"/>
                      <a:pt x="13" y="0"/>
                    </a:cubicBezTo>
                    <a:cubicBezTo>
                      <a:pt x="14" y="0"/>
                      <a:pt x="16" y="0"/>
                      <a:pt x="18" y="0"/>
                    </a:cubicBezTo>
                    <a:cubicBezTo>
                      <a:pt x="20" y="1"/>
                      <a:pt x="22" y="1"/>
                      <a:pt x="23" y="3"/>
                    </a:cubicBezTo>
                    <a:cubicBezTo>
                      <a:pt x="26" y="5"/>
                      <a:pt x="27" y="10"/>
                      <a:pt x="27" y="14"/>
                    </a:cubicBezTo>
                    <a:cubicBezTo>
                      <a:pt x="26" y="17"/>
                      <a:pt x="25" y="20"/>
                      <a:pt x="22" y="22"/>
                    </a:cubicBezTo>
                    <a:cubicBezTo>
                      <a:pt x="19" y="25"/>
                      <a:pt x="14" y="26"/>
                      <a:pt x="10" y="24"/>
                    </a:cubicBezTo>
                  </a:path>
                </a:pathLst>
              </a:custGeom>
              <a:solidFill>
                <a:srgbClr val="BC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" name="Freeform 475"/>
              <p:cNvSpPr/>
              <p:nvPr/>
            </p:nvSpPr>
            <p:spPr bwMode="auto">
              <a:xfrm>
                <a:off x="8423275" y="4440238"/>
                <a:ext cx="68263" cy="30163"/>
              </a:xfrm>
              <a:custGeom>
                <a:avLst/>
                <a:gdLst>
                  <a:gd name="T0" fmla="*/ 17 w 18"/>
                  <a:gd name="T1" fmla="*/ 0 h 8"/>
                  <a:gd name="T2" fmla="*/ 15 w 18"/>
                  <a:gd name="T3" fmla="*/ 2 h 8"/>
                  <a:gd name="T4" fmla="*/ 10 w 18"/>
                  <a:gd name="T5" fmla="*/ 5 h 8"/>
                  <a:gd name="T6" fmla="*/ 10 w 18"/>
                  <a:gd name="T7" fmla="*/ 5 h 8"/>
                  <a:gd name="T8" fmla="*/ 10 w 18"/>
                  <a:gd name="T9" fmla="*/ 5 h 8"/>
                  <a:gd name="T10" fmla="*/ 9 w 18"/>
                  <a:gd name="T11" fmla="*/ 5 h 8"/>
                  <a:gd name="T12" fmla="*/ 9 w 18"/>
                  <a:gd name="T13" fmla="*/ 5 h 8"/>
                  <a:gd name="T14" fmla="*/ 8 w 18"/>
                  <a:gd name="T15" fmla="*/ 6 h 8"/>
                  <a:gd name="T16" fmla="*/ 3 w 18"/>
                  <a:gd name="T17" fmla="*/ 4 h 8"/>
                  <a:gd name="T18" fmla="*/ 1 w 18"/>
                  <a:gd name="T19" fmla="*/ 3 h 8"/>
                  <a:gd name="T20" fmla="*/ 0 w 18"/>
                  <a:gd name="T21" fmla="*/ 3 h 8"/>
                  <a:gd name="T22" fmla="*/ 2 w 18"/>
                  <a:gd name="T23" fmla="*/ 6 h 8"/>
                  <a:gd name="T24" fmla="*/ 8 w 18"/>
                  <a:gd name="T25" fmla="*/ 8 h 8"/>
                  <a:gd name="T26" fmla="*/ 9 w 18"/>
                  <a:gd name="T27" fmla="*/ 8 h 8"/>
                  <a:gd name="T28" fmla="*/ 9 w 18"/>
                  <a:gd name="T29" fmla="*/ 8 h 8"/>
                  <a:gd name="T30" fmla="*/ 10 w 18"/>
                  <a:gd name="T31" fmla="*/ 8 h 8"/>
                  <a:gd name="T32" fmla="*/ 11 w 18"/>
                  <a:gd name="T33" fmla="*/ 8 h 8"/>
                  <a:gd name="T34" fmla="*/ 11 w 18"/>
                  <a:gd name="T35" fmla="*/ 8 h 8"/>
                  <a:gd name="T36" fmla="*/ 17 w 18"/>
                  <a:gd name="T37" fmla="*/ 3 h 8"/>
                  <a:gd name="T38" fmla="*/ 17 w 18"/>
                  <a:gd name="T39" fmla="*/ 0 h 8"/>
                  <a:gd name="T40" fmla="*/ 17 w 18"/>
                  <a:gd name="T4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" h="8">
                    <a:moveTo>
                      <a:pt x="17" y="0"/>
                    </a:moveTo>
                    <a:cubicBezTo>
                      <a:pt x="17" y="0"/>
                      <a:pt x="16" y="1"/>
                      <a:pt x="15" y="2"/>
                    </a:cubicBezTo>
                    <a:cubicBezTo>
                      <a:pt x="14" y="3"/>
                      <a:pt x="12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6" y="6"/>
                      <a:pt x="4" y="5"/>
                      <a:pt x="3" y="4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5"/>
                      <a:pt x="2" y="6"/>
                    </a:cubicBezTo>
                    <a:cubicBezTo>
                      <a:pt x="3" y="7"/>
                      <a:pt x="5" y="8"/>
                      <a:pt x="8" y="8"/>
                    </a:cubicBezTo>
                    <a:cubicBezTo>
                      <a:pt x="8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4" y="7"/>
                      <a:pt x="16" y="5"/>
                      <a:pt x="17" y="3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solidFill>
                <a:srgbClr val="C94B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" name="Freeform 476"/>
              <p:cNvSpPr/>
              <p:nvPr/>
            </p:nvSpPr>
            <p:spPr bwMode="auto">
              <a:xfrm>
                <a:off x="8488363" y="4379913"/>
                <a:ext cx="96838" cy="104775"/>
              </a:xfrm>
              <a:custGeom>
                <a:avLst/>
                <a:gdLst>
                  <a:gd name="T0" fmla="*/ 17 w 26"/>
                  <a:gd name="T1" fmla="*/ 24 h 28"/>
                  <a:gd name="T2" fmla="*/ 2 w 26"/>
                  <a:gd name="T3" fmla="*/ 9 h 28"/>
                  <a:gd name="T4" fmla="*/ 4 w 26"/>
                  <a:gd name="T5" fmla="*/ 4 h 28"/>
                  <a:gd name="T6" fmla="*/ 8 w 26"/>
                  <a:gd name="T7" fmla="*/ 1 h 28"/>
                  <a:gd name="T8" fmla="*/ 14 w 26"/>
                  <a:gd name="T9" fmla="*/ 0 h 28"/>
                  <a:gd name="T10" fmla="*/ 24 w 26"/>
                  <a:gd name="T11" fmla="*/ 6 h 28"/>
                  <a:gd name="T12" fmla="*/ 25 w 26"/>
                  <a:gd name="T13" fmla="*/ 16 h 28"/>
                  <a:gd name="T14" fmla="*/ 17 w 26"/>
                  <a:gd name="T15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8">
                    <a:moveTo>
                      <a:pt x="17" y="24"/>
                    </a:moveTo>
                    <a:cubicBezTo>
                      <a:pt x="7" y="28"/>
                      <a:pt x="0" y="18"/>
                      <a:pt x="2" y="9"/>
                    </a:cubicBezTo>
                    <a:cubicBezTo>
                      <a:pt x="2" y="7"/>
                      <a:pt x="3" y="5"/>
                      <a:pt x="4" y="4"/>
                    </a:cubicBezTo>
                    <a:cubicBezTo>
                      <a:pt x="5" y="3"/>
                      <a:pt x="7" y="2"/>
                      <a:pt x="8" y="1"/>
                    </a:cubicBezTo>
                    <a:cubicBezTo>
                      <a:pt x="10" y="0"/>
                      <a:pt x="12" y="0"/>
                      <a:pt x="14" y="0"/>
                    </a:cubicBezTo>
                    <a:cubicBezTo>
                      <a:pt x="18" y="0"/>
                      <a:pt x="22" y="3"/>
                      <a:pt x="24" y="6"/>
                    </a:cubicBezTo>
                    <a:cubicBezTo>
                      <a:pt x="25" y="9"/>
                      <a:pt x="26" y="12"/>
                      <a:pt x="25" y="16"/>
                    </a:cubicBezTo>
                    <a:cubicBezTo>
                      <a:pt x="24" y="20"/>
                      <a:pt x="21" y="23"/>
                      <a:pt x="17" y="24"/>
                    </a:cubicBezTo>
                  </a:path>
                </a:pathLst>
              </a:custGeom>
              <a:solidFill>
                <a:srgbClr val="A113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" name="Freeform 477"/>
              <p:cNvSpPr/>
              <p:nvPr/>
            </p:nvSpPr>
            <p:spPr bwMode="auto">
              <a:xfrm>
                <a:off x="8521700" y="4410075"/>
                <a:ext cx="52388" cy="55563"/>
              </a:xfrm>
              <a:custGeom>
                <a:avLst/>
                <a:gdLst>
                  <a:gd name="T0" fmla="*/ 12 w 14"/>
                  <a:gd name="T1" fmla="*/ 0 h 15"/>
                  <a:gd name="T2" fmla="*/ 12 w 14"/>
                  <a:gd name="T3" fmla="*/ 0 h 15"/>
                  <a:gd name="T4" fmla="*/ 11 w 14"/>
                  <a:gd name="T5" fmla="*/ 3 h 15"/>
                  <a:gd name="T6" fmla="*/ 10 w 14"/>
                  <a:gd name="T7" fmla="*/ 9 h 15"/>
                  <a:gd name="T8" fmla="*/ 10 w 14"/>
                  <a:gd name="T9" fmla="*/ 9 h 15"/>
                  <a:gd name="T10" fmla="*/ 9 w 14"/>
                  <a:gd name="T11" fmla="*/ 10 h 15"/>
                  <a:gd name="T12" fmla="*/ 9 w 14"/>
                  <a:gd name="T13" fmla="*/ 10 h 15"/>
                  <a:gd name="T14" fmla="*/ 9 w 14"/>
                  <a:gd name="T15" fmla="*/ 10 h 15"/>
                  <a:gd name="T16" fmla="*/ 3 w 14"/>
                  <a:gd name="T17" fmla="*/ 13 h 15"/>
                  <a:gd name="T18" fmla="*/ 1 w 14"/>
                  <a:gd name="T19" fmla="*/ 13 h 15"/>
                  <a:gd name="T20" fmla="*/ 3 w 14"/>
                  <a:gd name="T21" fmla="*/ 15 h 15"/>
                  <a:gd name="T22" fmla="*/ 4 w 14"/>
                  <a:gd name="T23" fmla="*/ 15 h 15"/>
                  <a:gd name="T24" fmla="*/ 11 w 14"/>
                  <a:gd name="T25" fmla="*/ 12 h 15"/>
                  <a:gd name="T26" fmla="*/ 11 w 14"/>
                  <a:gd name="T27" fmla="*/ 12 h 15"/>
                  <a:gd name="T28" fmla="*/ 11 w 14"/>
                  <a:gd name="T29" fmla="*/ 12 h 15"/>
                  <a:gd name="T30" fmla="*/ 11 w 14"/>
                  <a:gd name="T31" fmla="*/ 11 h 15"/>
                  <a:gd name="T32" fmla="*/ 12 w 14"/>
                  <a:gd name="T33" fmla="*/ 11 h 15"/>
                  <a:gd name="T34" fmla="*/ 12 w 14"/>
                  <a:gd name="T35" fmla="*/ 11 h 15"/>
                  <a:gd name="T36" fmla="*/ 13 w 14"/>
                  <a:gd name="T37" fmla="*/ 3 h 15"/>
                  <a:gd name="T38" fmla="*/ 12 w 14"/>
                  <a:gd name="T3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" h="15">
                    <a:moveTo>
                      <a:pt x="1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5"/>
                      <a:pt x="11" y="7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7" y="12"/>
                      <a:pt x="5" y="12"/>
                      <a:pt x="3" y="13"/>
                    </a:cubicBezTo>
                    <a:cubicBezTo>
                      <a:pt x="2" y="13"/>
                      <a:pt x="1" y="13"/>
                      <a:pt x="1" y="13"/>
                    </a:cubicBezTo>
                    <a:cubicBezTo>
                      <a:pt x="0" y="14"/>
                      <a:pt x="1" y="14"/>
                      <a:pt x="3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6" y="15"/>
                      <a:pt x="8" y="14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8"/>
                      <a:pt x="14" y="5"/>
                      <a:pt x="13" y="3"/>
                    </a:cubicBezTo>
                    <a:cubicBezTo>
                      <a:pt x="13" y="1"/>
                      <a:pt x="12" y="0"/>
                      <a:pt x="12" y="0"/>
                    </a:cubicBezTo>
                  </a:path>
                </a:pathLst>
              </a:custGeom>
              <a:solidFill>
                <a:srgbClr val="B442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" name="Freeform 478"/>
              <p:cNvSpPr/>
              <p:nvPr/>
            </p:nvSpPr>
            <p:spPr bwMode="auto">
              <a:xfrm>
                <a:off x="3625850" y="2490788"/>
                <a:ext cx="201613" cy="222250"/>
              </a:xfrm>
              <a:custGeom>
                <a:avLst/>
                <a:gdLst>
                  <a:gd name="T0" fmla="*/ 36 w 54"/>
                  <a:gd name="T1" fmla="*/ 9 h 59"/>
                  <a:gd name="T2" fmla="*/ 36 w 54"/>
                  <a:gd name="T3" fmla="*/ 13 h 59"/>
                  <a:gd name="T4" fmla="*/ 39 w 54"/>
                  <a:gd name="T5" fmla="*/ 19 h 59"/>
                  <a:gd name="T6" fmla="*/ 54 w 54"/>
                  <a:gd name="T7" fmla="*/ 33 h 59"/>
                  <a:gd name="T8" fmla="*/ 49 w 54"/>
                  <a:gd name="T9" fmla="*/ 45 h 59"/>
                  <a:gd name="T10" fmla="*/ 51 w 54"/>
                  <a:gd name="T11" fmla="*/ 58 h 59"/>
                  <a:gd name="T12" fmla="*/ 39 w 54"/>
                  <a:gd name="T13" fmla="*/ 55 h 59"/>
                  <a:gd name="T14" fmla="*/ 27 w 54"/>
                  <a:gd name="T15" fmla="*/ 59 h 59"/>
                  <a:gd name="T16" fmla="*/ 22 w 54"/>
                  <a:gd name="T17" fmla="*/ 48 h 59"/>
                  <a:gd name="T18" fmla="*/ 11 w 54"/>
                  <a:gd name="T19" fmla="*/ 43 h 59"/>
                  <a:gd name="T20" fmla="*/ 10 w 54"/>
                  <a:gd name="T21" fmla="*/ 28 h 59"/>
                  <a:gd name="T22" fmla="*/ 0 w 54"/>
                  <a:gd name="T23" fmla="*/ 16 h 59"/>
                  <a:gd name="T24" fmla="*/ 9 w 54"/>
                  <a:gd name="T25" fmla="*/ 12 h 59"/>
                  <a:gd name="T26" fmla="*/ 15 w 54"/>
                  <a:gd name="T27" fmla="*/ 0 h 59"/>
                  <a:gd name="T28" fmla="*/ 23 w 54"/>
                  <a:gd name="T29" fmla="*/ 7 h 59"/>
                  <a:gd name="T30" fmla="*/ 26 w 54"/>
                  <a:gd name="T31" fmla="*/ 8 h 59"/>
                  <a:gd name="T32" fmla="*/ 36 w 54"/>
                  <a:gd name="T33" fmla="*/ 7 h 59"/>
                  <a:gd name="T34" fmla="*/ 36 w 54"/>
                  <a:gd name="T35" fmla="*/ 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" h="59">
                    <a:moveTo>
                      <a:pt x="36" y="9"/>
                    </a:moveTo>
                    <a:cubicBezTo>
                      <a:pt x="36" y="11"/>
                      <a:pt x="36" y="13"/>
                      <a:pt x="36" y="13"/>
                    </a:cubicBezTo>
                    <a:cubicBezTo>
                      <a:pt x="37" y="15"/>
                      <a:pt x="38" y="17"/>
                      <a:pt x="39" y="19"/>
                    </a:cubicBezTo>
                    <a:cubicBezTo>
                      <a:pt x="42" y="25"/>
                      <a:pt x="49" y="29"/>
                      <a:pt x="54" y="33"/>
                    </a:cubicBezTo>
                    <a:cubicBezTo>
                      <a:pt x="52" y="37"/>
                      <a:pt x="50" y="41"/>
                      <a:pt x="49" y="45"/>
                    </a:cubicBezTo>
                    <a:cubicBezTo>
                      <a:pt x="48" y="50"/>
                      <a:pt x="48" y="55"/>
                      <a:pt x="51" y="58"/>
                    </a:cubicBezTo>
                    <a:cubicBezTo>
                      <a:pt x="49" y="56"/>
                      <a:pt x="42" y="55"/>
                      <a:pt x="39" y="55"/>
                    </a:cubicBezTo>
                    <a:cubicBezTo>
                      <a:pt x="35" y="55"/>
                      <a:pt x="31" y="57"/>
                      <a:pt x="27" y="59"/>
                    </a:cubicBezTo>
                    <a:cubicBezTo>
                      <a:pt x="27" y="55"/>
                      <a:pt x="25" y="51"/>
                      <a:pt x="22" y="48"/>
                    </a:cubicBezTo>
                    <a:cubicBezTo>
                      <a:pt x="19" y="45"/>
                      <a:pt x="15" y="43"/>
                      <a:pt x="11" y="43"/>
                    </a:cubicBezTo>
                    <a:cubicBezTo>
                      <a:pt x="14" y="39"/>
                      <a:pt x="13" y="33"/>
                      <a:pt x="10" y="28"/>
                    </a:cubicBezTo>
                    <a:cubicBezTo>
                      <a:pt x="8" y="23"/>
                      <a:pt x="4" y="20"/>
                      <a:pt x="0" y="16"/>
                    </a:cubicBezTo>
                    <a:cubicBezTo>
                      <a:pt x="4" y="16"/>
                      <a:pt x="7" y="15"/>
                      <a:pt x="9" y="12"/>
                    </a:cubicBezTo>
                    <a:cubicBezTo>
                      <a:pt x="12" y="9"/>
                      <a:pt x="13" y="4"/>
                      <a:pt x="15" y="0"/>
                    </a:cubicBezTo>
                    <a:cubicBezTo>
                      <a:pt x="14" y="3"/>
                      <a:pt x="21" y="7"/>
                      <a:pt x="23" y="7"/>
                    </a:cubicBezTo>
                    <a:cubicBezTo>
                      <a:pt x="24" y="8"/>
                      <a:pt x="25" y="8"/>
                      <a:pt x="26" y="8"/>
                    </a:cubicBezTo>
                    <a:cubicBezTo>
                      <a:pt x="29" y="8"/>
                      <a:pt x="33" y="8"/>
                      <a:pt x="36" y="7"/>
                    </a:cubicBezTo>
                    <a:cubicBezTo>
                      <a:pt x="36" y="7"/>
                      <a:pt x="36" y="8"/>
                      <a:pt x="36" y="9"/>
                    </a:cubicBezTo>
                  </a:path>
                </a:pathLst>
              </a:custGeom>
              <a:solidFill>
                <a:srgbClr val="3D87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" name="Freeform 479"/>
              <p:cNvSpPr/>
              <p:nvPr/>
            </p:nvSpPr>
            <p:spPr bwMode="auto">
              <a:xfrm>
                <a:off x="3684588" y="2520950"/>
                <a:ext cx="112713" cy="165100"/>
              </a:xfrm>
              <a:custGeom>
                <a:avLst/>
                <a:gdLst>
                  <a:gd name="T0" fmla="*/ 29 w 30"/>
                  <a:gd name="T1" fmla="*/ 44 h 44"/>
                  <a:gd name="T2" fmla="*/ 15 w 30"/>
                  <a:gd name="T3" fmla="*/ 25 h 44"/>
                  <a:gd name="T4" fmla="*/ 15 w 30"/>
                  <a:gd name="T5" fmla="*/ 25 h 44"/>
                  <a:gd name="T6" fmla="*/ 18 w 30"/>
                  <a:gd name="T7" fmla="*/ 27 h 44"/>
                  <a:gd name="T8" fmla="*/ 24 w 30"/>
                  <a:gd name="T9" fmla="*/ 29 h 44"/>
                  <a:gd name="T10" fmla="*/ 29 w 30"/>
                  <a:gd name="T11" fmla="*/ 30 h 44"/>
                  <a:gd name="T12" fmla="*/ 24 w 30"/>
                  <a:gd name="T13" fmla="*/ 28 h 44"/>
                  <a:gd name="T14" fmla="*/ 19 w 30"/>
                  <a:gd name="T15" fmla="*/ 25 h 44"/>
                  <a:gd name="T16" fmla="*/ 16 w 30"/>
                  <a:gd name="T17" fmla="*/ 23 h 44"/>
                  <a:gd name="T18" fmla="*/ 15 w 30"/>
                  <a:gd name="T19" fmla="*/ 22 h 44"/>
                  <a:gd name="T20" fmla="*/ 12 w 30"/>
                  <a:gd name="T21" fmla="*/ 21 h 44"/>
                  <a:gd name="T22" fmla="*/ 5 w 30"/>
                  <a:gd name="T23" fmla="*/ 8 h 44"/>
                  <a:gd name="T24" fmla="*/ 6 w 30"/>
                  <a:gd name="T25" fmla="*/ 9 h 44"/>
                  <a:gd name="T26" fmla="*/ 9 w 30"/>
                  <a:gd name="T27" fmla="*/ 10 h 44"/>
                  <a:gd name="T28" fmla="*/ 14 w 30"/>
                  <a:gd name="T29" fmla="*/ 12 h 44"/>
                  <a:gd name="T30" fmla="*/ 19 w 30"/>
                  <a:gd name="T31" fmla="*/ 13 h 44"/>
                  <a:gd name="T32" fmla="*/ 15 w 30"/>
                  <a:gd name="T33" fmla="*/ 11 h 44"/>
                  <a:gd name="T34" fmla="*/ 10 w 30"/>
                  <a:gd name="T35" fmla="*/ 9 h 44"/>
                  <a:gd name="T36" fmla="*/ 7 w 30"/>
                  <a:gd name="T37" fmla="*/ 7 h 44"/>
                  <a:gd name="T38" fmla="*/ 6 w 30"/>
                  <a:gd name="T39" fmla="*/ 6 h 44"/>
                  <a:gd name="T40" fmla="*/ 6 w 30"/>
                  <a:gd name="T41" fmla="*/ 6 h 44"/>
                  <a:gd name="T42" fmla="*/ 5 w 30"/>
                  <a:gd name="T43" fmla="*/ 6 h 44"/>
                  <a:gd name="T44" fmla="*/ 5 w 30"/>
                  <a:gd name="T45" fmla="*/ 5 h 44"/>
                  <a:gd name="T46" fmla="*/ 3 w 30"/>
                  <a:gd name="T47" fmla="*/ 4 h 44"/>
                  <a:gd name="T48" fmla="*/ 3 w 30"/>
                  <a:gd name="T49" fmla="*/ 4 h 44"/>
                  <a:gd name="T50" fmla="*/ 3 w 30"/>
                  <a:gd name="T51" fmla="*/ 4 h 44"/>
                  <a:gd name="T52" fmla="*/ 3 w 30"/>
                  <a:gd name="T53" fmla="*/ 4 h 44"/>
                  <a:gd name="T54" fmla="*/ 1 w 30"/>
                  <a:gd name="T55" fmla="*/ 0 h 44"/>
                  <a:gd name="T56" fmla="*/ 2 w 30"/>
                  <a:gd name="T57" fmla="*/ 6 h 44"/>
                  <a:gd name="T58" fmla="*/ 2 w 30"/>
                  <a:gd name="T59" fmla="*/ 8 h 44"/>
                  <a:gd name="T60" fmla="*/ 2 w 30"/>
                  <a:gd name="T61" fmla="*/ 8 h 44"/>
                  <a:gd name="T62" fmla="*/ 2 w 30"/>
                  <a:gd name="T63" fmla="*/ 8 h 44"/>
                  <a:gd name="T64" fmla="*/ 3 w 30"/>
                  <a:gd name="T65" fmla="*/ 25 h 44"/>
                  <a:gd name="T66" fmla="*/ 4 w 30"/>
                  <a:gd name="T67" fmla="*/ 10 h 44"/>
                  <a:gd name="T68" fmla="*/ 11 w 30"/>
                  <a:gd name="T69" fmla="*/ 22 h 44"/>
                  <a:gd name="T70" fmla="*/ 11 w 30"/>
                  <a:gd name="T71" fmla="*/ 22 h 44"/>
                  <a:gd name="T72" fmla="*/ 11 w 30"/>
                  <a:gd name="T73" fmla="*/ 22 h 44"/>
                  <a:gd name="T74" fmla="*/ 11 w 30"/>
                  <a:gd name="T75" fmla="*/ 23 h 44"/>
                  <a:gd name="T76" fmla="*/ 11 w 30"/>
                  <a:gd name="T77" fmla="*/ 23 h 44"/>
                  <a:gd name="T78" fmla="*/ 11 w 30"/>
                  <a:gd name="T79" fmla="*/ 24 h 44"/>
                  <a:gd name="T80" fmla="*/ 11 w 30"/>
                  <a:gd name="T81" fmla="*/ 24 h 44"/>
                  <a:gd name="T82" fmla="*/ 11 w 30"/>
                  <a:gd name="T83" fmla="*/ 24 h 44"/>
                  <a:gd name="T84" fmla="*/ 16 w 30"/>
                  <a:gd name="T85" fmla="*/ 42 h 44"/>
                  <a:gd name="T86" fmla="*/ 14 w 30"/>
                  <a:gd name="T87" fmla="*/ 26 h 44"/>
                  <a:gd name="T88" fmla="*/ 29 w 30"/>
                  <a:gd name="T8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0" h="44">
                    <a:moveTo>
                      <a:pt x="29" y="44"/>
                    </a:moveTo>
                    <a:cubicBezTo>
                      <a:pt x="30" y="43"/>
                      <a:pt x="22" y="36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6" y="26"/>
                      <a:pt x="17" y="26"/>
                      <a:pt x="18" y="27"/>
                    </a:cubicBezTo>
                    <a:cubicBezTo>
                      <a:pt x="20" y="28"/>
                      <a:pt x="22" y="29"/>
                      <a:pt x="24" y="29"/>
                    </a:cubicBezTo>
                    <a:cubicBezTo>
                      <a:pt x="27" y="30"/>
                      <a:pt x="29" y="31"/>
                      <a:pt x="29" y="30"/>
                    </a:cubicBezTo>
                    <a:cubicBezTo>
                      <a:pt x="29" y="30"/>
                      <a:pt x="27" y="29"/>
                      <a:pt x="24" y="28"/>
                    </a:cubicBezTo>
                    <a:cubicBezTo>
                      <a:pt x="23" y="27"/>
                      <a:pt x="21" y="26"/>
                      <a:pt x="19" y="25"/>
                    </a:cubicBezTo>
                    <a:cubicBezTo>
                      <a:pt x="18" y="25"/>
                      <a:pt x="17" y="24"/>
                      <a:pt x="16" y="23"/>
                    </a:cubicBezTo>
                    <a:cubicBezTo>
                      <a:pt x="16" y="23"/>
                      <a:pt x="15" y="23"/>
                      <a:pt x="15" y="22"/>
                    </a:cubicBezTo>
                    <a:cubicBezTo>
                      <a:pt x="15" y="22"/>
                      <a:pt x="13" y="21"/>
                      <a:pt x="12" y="21"/>
                    </a:cubicBezTo>
                    <a:cubicBezTo>
                      <a:pt x="9" y="16"/>
                      <a:pt x="7" y="12"/>
                      <a:pt x="5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9"/>
                      <a:pt x="8" y="10"/>
                      <a:pt x="9" y="10"/>
                    </a:cubicBezTo>
                    <a:cubicBezTo>
                      <a:pt x="11" y="11"/>
                      <a:pt x="13" y="12"/>
                      <a:pt x="14" y="12"/>
                    </a:cubicBezTo>
                    <a:cubicBezTo>
                      <a:pt x="17" y="13"/>
                      <a:pt x="19" y="13"/>
                      <a:pt x="19" y="13"/>
                    </a:cubicBezTo>
                    <a:cubicBezTo>
                      <a:pt x="20" y="13"/>
                      <a:pt x="18" y="12"/>
                      <a:pt x="15" y="11"/>
                    </a:cubicBezTo>
                    <a:cubicBezTo>
                      <a:pt x="13" y="10"/>
                      <a:pt x="12" y="10"/>
                      <a:pt x="10" y="9"/>
                    </a:cubicBezTo>
                    <a:cubicBezTo>
                      <a:pt x="9" y="8"/>
                      <a:pt x="8" y="8"/>
                      <a:pt x="7" y="7"/>
                    </a:cubicBezTo>
                    <a:cubicBezTo>
                      <a:pt x="7" y="7"/>
                      <a:pt x="6" y="7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4" y="5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1" y="2"/>
                      <a:pt x="2" y="6"/>
                    </a:cubicBezTo>
                    <a:cubicBezTo>
                      <a:pt x="2" y="6"/>
                      <a:pt x="2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17"/>
                      <a:pt x="2" y="25"/>
                      <a:pt x="3" y="25"/>
                    </a:cubicBezTo>
                    <a:cubicBezTo>
                      <a:pt x="3" y="25"/>
                      <a:pt x="4" y="19"/>
                      <a:pt x="4" y="10"/>
                    </a:cubicBezTo>
                    <a:cubicBezTo>
                      <a:pt x="6" y="14"/>
                      <a:pt x="8" y="18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3" y="34"/>
                      <a:pt x="15" y="42"/>
                      <a:pt x="16" y="42"/>
                    </a:cubicBezTo>
                    <a:cubicBezTo>
                      <a:pt x="16" y="42"/>
                      <a:pt x="15" y="35"/>
                      <a:pt x="14" y="26"/>
                    </a:cubicBezTo>
                    <a:cubicBezTo>
                      <a:pt x="21" y="37"/>
                      <a:pt x="29" y="44"/>
                      <a:pt x="29" y="44"/>
                    </a:cubicBezTo>
                  </a:path>
                </a:pathLst>
              </a:custGeom>
              <a:solidFill>
                <a:srgbClr val="216D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" name="Freeform 480"/>
              <p:cNvSpPr/>
              <p:nvPr/>
            </p:nvSpPr>
            <p:spPr bwMode="auto">
              <a:xfrm>
                <a:off x="3681413" y="2346325"/>
                <a:ext cx="247650" cy="177800"/>
              </a:xfrm>
              <a:custGeom>
                <a:avLst/>
                <a:gdLst>
                  <a:gd name="T0" fmla="*/ 14 w 66"/>
                  <a:gd name="T1" fmla="*/ 10 h 47"/>
                  <a:gd name="T2" fmla="*/ 18 w 66"/>
                  <a:gd name="T3" fmla="*/ 11 h 47"/>
                  <a:gd name="T4" fmla="*/ 25 w 66"/>
                  <a:gd name="T5" fmla="*/ 10 h 47"/>
                  <a:gd name="T6" fmla="*/ 43 w 66"/>
                  <a:gd name="T7" fmla="*/ 0 h 47"/>
                  <a:gd name="T8" fmla="*/ 53 w 66"/>
                  <a:gd name="T9" fmla="*/ 9 h 47"/>
                  <a:gd name="T10" fmla="*/ 66 w 66"/>
                  <a:gd name="T11" fmla="*/ 10 h 47"/>
                  <a:gd name="T12" fmla="*/ 59 w 66"/>
                  <a:gd name="T13" fmla="*/ 21 h 47"/>
                  <a:gd name="T14" fmla="*/ 59 w 66"/>
                  <a:gd name="T15" fmla="*/ 34 h 47"/>
                  <a:gd name="T16" fmla="*/ 47 w 66"/>
                  <a:gd name="T17" fmla="*/ 35 h 47"/>
                  <a:gd name="T18" fmla="*/ 40 w 66"/>
                  <a:gd name="T19" fmla="*/ 44 h 47"/>
                  <a:gd name="T20" fmla="*/ 25 w 66"/>
                  <a:gd name="T21" fmla="*/ 40 h 47"/>
                  <a:gd name="T22" fmla="*/ 10 w 66"/>
                  <a:gd name="T23" fmla="*/ 47 h 47"/>
                  <a:gd name="T24" fmla="*/ 9 w 66"/>
                  <a:gd name="T25" fmla="*/ 37 h 47"/>
                  <a:gd name="T26" fmla="*/ 0 w 66"/>
                  <a:gd name="T27" fmla="*/ 28 h 47"/>
                  <a:gd name="T28" fmla="*/ 9 w 66"/>
                  <a:gd name="T29" fmla="*/ 22 h 47"/>
                  <a:gd name="T30" fmla="*/ 10 w 66"/>
                  <a:gd name="T31" fmla="*/ 20 h 47"/>
                  <a:gd name="T32" fmla="*/ 12 w 66"/>
                  <a:gd name="T33" fmla="*/ 9 h 47"/>
                  <a:gd name="T34" fmla="*/ 14 w 66"/>
                  <a:gd name="T35" fmla="*/ 1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47">
                    <a:moveTo>
                      <a:pt x="14" y="10"/>
                    </a:moveTo>
                    <a:cubicBezTo>
                      <a:pt x="16" y="11"/>
                      <a:pt x="18" y="11"/>
                      <a:pt x="18" y="11"/>
                    </a:cubicBezTo>
                    <a:cubicBezTo>
                      <a:pt x="20" y="11"/>
                      <a:pt x="23" y="11"/>
                      <a:pt x="25" y="10"/>
                    </a:cubicBezTo>
                    <a:cubicBezTo>
                      <a:pt x="31" y="9"/>
                      <a:pt x="37" y="4"/>
                      <a:pt x="43" y="0"/>
                    </a:cubicBezTo>
                    <a:cubicBezTo>
                      <a:pt x="46" y="3"/>
                      <a:pt x="49" y="7"/>
                      <a:pt x="53" y="9"/>
                    </a:cubicBezTo>
                    <a:cubicBezTo>
                      <a:pt x="56" y="11"/>
                      <a:pt x="62" y="12"/>
                      <a:pt x="66" y="10"/>
                    </a:cubicBezTo>
                    <a:cubicBezTo>
                      <a:pt x="62" y="12"/>
                      <a:pt x="60" y="18"/>
                      <a:pt x="59" y="21"/>
                    </a:cubicBezTo>
                    <a:cubicBezTo>
                      <a:pt x="57" y="25"/>
                      <a:pt x="59" y="30"/>
                      <a:pt x="59" y="34"/>
                    </a:cubicBezTo>
                    <a:cubicBezTo>
                      <a:pt x="55" y="33"/>
                      <a:pt x="51" y="33"/>
                      <a:pt x="47" y="35"/>
                    </a:cubicBezTo>
                    <a:cubicBezTo>
                      <a:pt x="44" y="37"/>
                      <a:pt x="41" y="40"/>
                      <a:pt x="40" y="44"/>
                    </a:cubicBezTo>
                    <a:cubicBezTo>
                      <a:pt x="36" y="40"/>
                      <a:pt x="30" y="39"/>
                      <a:pt x="25" y="40"/>
                    </a:cubicBezTo>
                    <a:cubicBezTo>
                      <a:pt x="20" y="41"/>
                      <a:pt x="15" y="44"/>
                      <a:pt x="10" y="47"/>
                    </a:cubicBezTo>
                    <a:cubicBezTo>
                      <a:pt x="11" y="43"/>
                      <a:pt x="11" y="40"/>
                      <a:pt x="9" y="37"/>
                    </a:cubicBezTo>
                    <a:cubicBezTo>
                      <a:pt x="7" y="33"/>
                      <a:pt x="3" y="30"/>
                      <a:pt x="0" y="28"/>
                    </a:cubicBezTo>
                    <a:cubicBezTo>
                      <a:pt x="1" y="29"/>
                      <a:pt x="8" y="24"/>
                      <a:pt x="9" y="22"/>
                    </a:cubicBezTo>
                    <a:cubicBezTo>
                      <a:pt x="9" y="22"/>
                      <a:pt x="10" y="21"/>
                      <a:pt x="10" y="20"/>
                    </a:cubicBezTo>
                    <a:cubicBezTo>
                      <a:pt x="11" y="16"/>
                      <a:pt x="12" y="13"/>
                      <a:pt x="12" y="9"/>
                    </a:cubicBezTo>
                    <a:cubicBezTo>
                      <a:pt x="12" y="10"/>
                      <a:pt x="13" y="10"/>
                      <a:pt x="14" y="10"/>
                    </a:cubicBezTo>
                  </a:path>
                </a:pathLst>
              </a:custGeom>
              <a:solidFill>
                <a:srgbClr val="3D87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" name="Freeform 481"/>
              <p:cNvSpPr/>
              <p:nvPr/>
            </p:nvSpPr>
            <p:spPr bwMode="auto">
              <a:xfrm>
                <a:off x="3708400" y="2384425"/>
                <a:ext cx="190500" cy="90488"/>
              </a:xfrm>
              <a:custGeom>
                <a:avLst/>
                <a:gdLst>
                  <a:gd name="T0" fmla="*/ 51 w 51"/>
                  <a:gd name="T1" fmla="*/ 4 h 24"/>
                  <a:gd name="T2" fmla="*/ 28 w 51"/>
                  <a:gd name="T3" fmla="*/ 12 h 24"/>
                  <a:gd name="T4" fmla="*/ 29 w 51"/>
                  <a:gd name="T5" fmla="*/ 12 h 24"/>
                  <a:gd name="T6" fmla="*/ 31 w 51"/>
                  <a:gd name="T7" fmla="*/ 9 h 24"/>
                  <a:gd name="T8" fmla="*/ 35 w 51"/>
                  <a:gd name="T9" fmla="*/ 5 h 24"/>
                  <a:gd name="T10" fmla="*/ 38 w 51"/>
                  <a:gd name="T11" fmla="*/ 0 h 24"/>
                  <a:gd name="T12" fmla="*/ 34 w 51"/>
                  <a:gd name="T13" fmla="*/ 4 h 24"/>
                  <a:gd name="T14" fmla="*/ 30 w 51"/>
                  <a:gd name="T15" fmla="*/ 8 h 24"/>
                  <a:gd name="T16" fmla="*/ 27 w 51"/>
                  <a:gd name="T17" fmla="*/ 10 h 24"/>
                  <a:gd name="T18" fmla="*/ 26 w 51"/>
                  <a:gd name="T19" fmla="*/ 11 h 24"/>
                  <a:gd name="T20" fmla="*/ 24 w 51"/>
                  <a:gd name="T21" fmla="*/ 13 h 24"/>
                  <a:gd name="T22" fmla="*/ 10 w 51"/>
                  <a:gd name="T23" fmla="*/ 16 h 24"/>
                  <a:gd name="T24" fmla="*/ 11 w 51"/>
                  <a:gd name="T25" fmla="*/ 16 h 24"/>
                  <a:gd name="T26" fmla="*/ 13 w 51"/>
                  <a:gd name="T27" fmla="*/ 13 h 24"/>
                  <a:gd name="T28" fmla="*/ 16 w 51"/>
                  <a:gd name="T29" fmla="*/ 9 h 24"/>
                  <a:gd name="T30" fmla="*/ 18 w 51"/>
                  <a:gd name="T31" fmla="*/ 4 h 24"/>
                  <a:gd name="T32" fmla="*/ 15 w 51"/>
                  <a:gd name="T33" fmla="*/ 8 h 24"/>
                  <a:gd name="T34" fmla="*/ 12 w 51"/>
                  <a:gd name="T35" fmla="*/ 12 h 24"/>
                  <a:gd name="T36" fmla="*/ 9 w 51"/>
                  <a:gd name="T37" fmla="*/ 14 h 24"/>
                  <a:gd name="T38" fmla="*/ 8 w 51"/>
                  <a:gd name="T39" fmla="*/ 15 h 24"/>
                  <a:gd name="T40" fmla="*/ 8 w 51"/>
                  <a:gd name="T41" fmla="*/ 15 h 24"/>
                  <a:gd name="T42" fmla="*/ 7 w 51"/>
                  <a:gd name="T43" fmla="*/ 16 h 24"/>
                  <a:gd name="T44" fmla="*/ 7 w 51"/>
                  <a:gd name="T45" fmla="*/ 16 h 24"/>
                  <a:gd name="T46" fmla="*/ 5 w 51"/>
                  <a:gd name="T47" fmla="*/ 17 h 24"/>
                  <a:gd name="T48" fmla="*/ 5 w 51"/>
                  <a:gd name="T49" fmla="*/ 17 h 24"/>
                  <a:gd name="T50" fmla="*/ 5 w 51"/>
                  <a:gd name="T51" fmla="*/ 17 h 24"/>
                  <a:gd name="T52" fmla="*/ 5 w 51"/>
                  <a:gd name="T53" fmla="*/ 17 h 24"/>
                  <a:gd name="T54" fmla="*/ 1 w 51"/>
                  <a:gd name="T55" fmla="*/ 18 h 24"/>
                  <a:gd name="T56" fmla="*/ 6 w 51"/>
                  <a:gd name="T57" fmla="*/ 18 h 24"/>
                  <a:gd name="T58" fmla="*/ 8 w 51"/>
                  <a:gd name="T59" fmla="*/ 19 h 24"/>
                  <a:gd name="T60" fmla="*/ 8 w 51"/>
                  <a:gd name="T61" fmla="*/ 19 h 24"/>
                  <a:gd name="T62" fmla="*/ 8 w 51"/>
                  <a:gd name="T63" fmla="*/ 19 h 24"/>
                  <a:gd name="T64" fmla="*/ 25 w 51"/>
                  <a:gd name="T65" fmla="*/ 24 h 24"/>
                  <a:gd name="T66" fmla="*/ 11 w 51"/>
                  <a:gd name="T67" fmla="*/ 18 h 24"/>
                  <a:gd name="T68" fmla="*/ 25 w 51"/>
                  <a:gd name="T69" fmla="*/ 15 h 24"/>
                  <a:gd name="T70" fmla="*/ 25 w 51"/>
                  <a:gd name="T71" fmla="*/ 15 h 24"/>
                  <a:gd name="T72" fmla="*/ 25 w 51"/>
                  <a:gd name="T73" fmla="*/ 15 h 24"/>
                  <a:gd name="T74" fmla="*/ 25 w 51"/>
                  <a:gd name="T75" fmla="*/ 15 h 24"/>
                  <a:gd name="T76" fmla="*/ 25 w 51"/>
                  <a:gd name="T77" fmla="*/ 15 h 24"/>
                  <a:gd name="T78" fmla="*/ 27 w 51"/>
                  <a:gd name="T79" fmla="*/ 15 h 24"/>
                  <a:gd name="T80" fmla="*/ 27 w 51"/>
                  <a:gd name="T81" fmla="*/ 15 h 24"/>
                  <a:gd name="T82" fmla="*/ 27 w 51"/>
                  <a:gd name="T83" fmla="*/ 15 h 24"/>
                  <a:gd name="T84" fmla="*/ 45 w 51"/>
                  <a:gd name="T85" fmla="*/ 17 h 24"/>
                  <a:gd name="T86" fmla="*/ 30 w 51"/>
                  <a:gd name="T87" fmla="*/ 14 h 24"/>
                  <a:gd name="T88" fmla="*/ 51 w 51"/>
                  <a:gd name="T89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1" h="24">
                    <a:moveTo>
                      <a:pt x="51" y="4"/>
                    </a:moveTo>
                    <a:cubicBezTo>
                      <a:pt x="51" y="4"/>
                      <a:pt x="41" y="8"/>
                      <a:pt x="28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30" y="11"/>
                      <a:pt x="30" y="10"/>
                      <a:pt x="31" y="9"/>
                    </a:cubicBezTo>
                    <a:cubicBezTo>
                      <a:pt x="33" y="8"/>
                      <a:pt x="34" y="6"/>
                      <a:pt x="35" y="5"/>
                    </a:cubicBezTo>
                    <a:cubicBezTo>
                      <a:pt x="37" y="2"/>
                      <a:pt x="38" y="1"/>
                      <a:pt x="38" y="0"/>
                    </a:cubicBezTo>
                    <a:cubicBezTo>
                      <a:pt x="37" y="0"/>
                      <a:pt x="36" y="2"/>
                      <a:pt x="34" y="4"/>
                    </a:cubicBezTo>
                    <a:cubicBezTo>
                      <a:pt x="33" y="5"/>
                      <a:pt x="32" y="7"/>
                      <a:pt x="30" y="8"/>
                    </a:cubicBezTo>
                    <a:cubicBezTo>
                      <a:pt x="29" y="9"/>
                      <a:pt x="28" y="10"/>
                      <a:pt x="27" y="10"/>
                    </a:cubicBezTo>
                    <a:cubicBezTo>
                      <a:pt x="27" y="11"/>
                      <a:pt x="26" y="11"/>
                      <a:pt x="26" y="11"/>
                    </a:cubicBezTo>
                    <a:cubicBezTo>
                      <a:pt x="26" y="12"/>
                      <a:pt x="24" y="13"/>
                      <a:pt x="24" y="13"/>
                    </a:cubicBezTo>
                    <a:cubicBezTo>
                      <a:pt x="18" y="15"/>
                      <a:pt x="13" y="16"/>
                      <a:pt x="10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5"/>
                      <a:pt x="12" y="14"/>
                      <a:pt x="13" y="13"/>
                    </a:cubicBezTo>
                    <a:cubicBezTo>
                      <a:pt x="14" y="12"/>
                      <a:pt x="15" y="10"/>
                      <a:pt x="16" y="9"/>
                    </a:cubicBezTo>
                    <a:cubicBezTo>
                      <a:pt x="18" y="6"/>
                      <a:pt x="19" y="4"/>
                      <a:pt x="18" y="4"/>
                    </a:cubicBezTo>
                    <a:cubicBezTo>
                      <a:pt x="18" y="4"/>
                      <a:pt x="17" y="6"/>
                      <a:pt x="15" y="8"/>
                    </a:cubicBezTo>
                    <a:cubicBezTo>
                      <a:pt x="14" y="9"/>
                      <a:pt x="13" y="11"/>
                      <a:pt x="12" y="12"/>
                    </a:cubicBezTo>
                    <a:cubicBezTo>
                      <a:pt x="11" y="13"/>
                      <a:pt x="10" y="13"/>
                      <a:pt x="9" y="14"/>
                    </a:cubicBezTo>
                    <a:cubicBezTo>
                      <a:pt x="9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" y="16"/>
                      <a:pt x="6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2" y="18"/>
                      <a:pt x="0" y="18"/>
                      <a:pt x="1" y="18"/>
                    </a:cubicBezTo>
                    <a:cubicBezTo>
                      <a:pt x="1" y="19"/>
                      <a:pt x="3" y="19"/>
                      <a:pt x="6" y="18"/>
                    </a:cubicBezTo>
                    <a:cubicBezTo>
                      <a:pt x="7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18" y="22"/>
                      <a:pt x="25" y="24"/>
                      <a:pt x="25" y="24"/>
                    </a:cubicBezTo>
                    <a:cubicBezTo>
                      <a:pt x="25" y="23"/>
                      <a:pt x="19" y="21"/>
                      <a:pt x="11" y="18"/>
                    </a:cubicBezTo>
                    <a:cubicBezTo>
                      <a:pt x="15" y="17"/>
                      <a:pt x="20" y="17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6" y="15"/>
                      <a:pt x="26" y="15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37" y="17"/>
                      <a:pt x="45" y="17"/>
                      <a:pt x="45" y="17"/>
                    </a:cubicBezTo>
                    <a:cubicBezTo>
                      <a:pt x="45" y="16"/>
                      <a:pt x="38" y="15"/>
                      <a:pt x="30" y="14"/>
                    </a:cubicBezTo>
                    <a:cubicBezTo>
                      <a:pt x="42" y="10"/>
                      <a:pt x="51" y="5"/>
                      <a:pt x="51" y="4"/>
                    </a:cubicBezTo>
                  </a:path>
                </a:pathLst>
              </a:custGeom>
              <a:solidFill>
                <a:srgbClr val="216D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" name="Freeform 482"/>
              <p:cNvSpPr/>
              <p:nvPr/>
            </p:nvSpPr>
            <p:spPr bwMode="auto">
              <a:xfrm>
                <a:off x="3609975" y="2471738"/>
                <a:ext cx="112713" cy="98425"/>
              </a:xfrm>
              <a:custGeom>
                <a:avLst/>
                <a:gdLst>
                  <a:gd name="T0" fmla="*/ 22 w 30"/>
                  <a:gd name="T1" fmla="*/ 23 h 26"/>
                  <a:gd name="T2" fmla="*/ 16 w 30"/>
                  <a:gd name="T3" fmla="*/ 1 h 26"/>
                  <a:gd name="T4" fmla="*/ 11 w 30"/>
                  <a:gd name="T5" fmla="*/ 1 h 26"/>
                  <a:gd name="T6" fmla="*/ 6 w 30"/>
                  <a:gd name="T7" fmla="*/ 3 h 26"/>
                  <a:gd name="T8" fmla="*/ 2 w 30"/>
                  <a:gd name="T9" fmla="*/ 7 h 26"/>
                  <a:gd name="T10" fmla="*/ 3 w 30"/>
                  <a:gd name="T11" fmla="*/ 19 h 26"/>
                  <a:gd name="T12" fmla="*/ 10 w 30"/>
                  <a:gd name="T13" fmla="*/ 25 h 26"/>
                  <a:gd name="T14" fmla="*/ 22 w 30"/>
                  <a:gd name="T15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6">
                    <a:moveTo>
                      <a:pt x="22" y="23"/>
                    </a:moveTo>
                    <a:cubicBezTo>
                      <a:pt x="30" y="15"/>
                      <a:pt x="25" y="4"/>
                      <a:pt x="16" y="1"/>
                    </a:cubicBezTo>
                    <a:cubicBezTo>
                      <a:pt x="14" y="1"/>
                      <a:pt x="13" y="0"/>
                      <a:pt x="11" y="1"/>
                    </a:cubicBezTo>
                    <a:cubicBezTo>
                      <a:pt x="9" y="1"/>
                      <a:pt x="8" y="2"/>
                      <a:pt x="6" y="3"/>
                    </a:cubicBezTo>
                    <a:cubicBezTo>
                      <a:pt x="5" y="4"/>
                      <a:pt x="3" y="5"/>
                      <a:pt x="2" y="7"/>
                    </a:cubicBezTo>
                    <a:cubicBezTo>
                      <a:pt x="0" y="11"/>
                      <a:pt x="1" y="15"/>
                      <a:pt x="3" y="19"/>
                    </a:cubicBezTo>
                    <a:cubicBezTo>
                      <a:pt x="4" y="22"/>
                      <a:pt x="7" y="24"/>
                      <a:pt x="10" y="25"/>
                    </a:cubicBezTo>
                    <a:cubicBezTo>
                      <a:pt x="14" y="26"/>
                      <a:pt x="19" y="25"/>
                      <a:pt x="22" y="23"/>
                    </a:cubicBezTo>
                  </a:path>
                </a:pathLst>
              </a:custGeom>
              <a:solidFill>
                <a:srgbClr val="BC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" name="Freeform 483"/>
              <p:cNvSpPr/>
              <p:nvPr/>
            </p:nvSpPr>
            <p:spPr bwMode="auto">
              <a:xfrm>
                <a:off x="3632200" y="2527300"/>
                <a:ext cx="65088" cy="30163"/>
              </a:xfrm>
              <a:custGeom>
                <a:avLst/>
                <a:gdLst>
                  <a:gd name="T0" fmla="*/ 17 w 17"/>
                  <a:gd name="T1" fmla="*/ 0 h 8"/>
                  <a:gd name="T2" fmla="*/ 15 w 17"/>
                  <a:gd name="T3" fmla="*/ 2 h 8"/>
                  <a:gd name="T4" fmla="*/ 10 w 17"/>
                  <a:gd name="T5" fmla="*/ 5 h 8"/>
                  <a:gd name="T6" fmla="*/ 10 w 17"/>
                  <a:gd name="T7" fmla="*/ 5 h 8"/>
                  <a:gd name="T8" fmla="*/ 9 w 17"/>
                  <a:gd name="T9" fmla="*/ 5 h 8"/>
                  <a:gd name="T10" fmla="*/ 8 w 17"/>
                  <a:gd name="T11" fmla="*/ 5 h 8"/>
                  <a:gd name="T12" fmla="*/ 8 w 17"/>
                  <a:gd name="T13" fmla="*/ 5 h 8"/>
                  <a:gd name="T14" fmla="*/ 8 w 17"/>
                  <a:gd name="T15" fmla="*/ 5 h 8"/>
                  <a:gd name="T16" fmla="*/ 8 w 17"/>
                  <a:gd name="T17" fmla="*/ 5 h 8"/>
                  <a:gd name="T18" fmla="*/ 3 w 17"/>
                  <a:gd name="T19" fmla="*/ 4 h 8"/>
                  <a:gd name="T20" fmla="*/ 0 w 17"/>
                  <a:gd name="T21" fmla="*/ 2 h 8"/>
                  <a:gd name="T22" fmla="*/ 0 w 17"/>
                  <a:gd name="T23" fmla="*/ 2 h 8"/>
                  <a:gd name="T24" fmla="*/ 1 w 17"/>
                  <a:gd name="T25" fmla="*/ 5 h 8"/>
                  <a:gd name="T26" fmla="*/ 8 w 17"/>
                  <a:gd name="T27" fmla="*/ 8 h 8"/>
                  <a:gd name="T28" fmla="*/ 9 w 17"/>
                  <a:gd name="T29" fmla="*/ 8 h 8"/>
                  <a:gd name="T30" fmla="*/ 9 w 17"/>
                  <a:gd name="T31" fmla="*/ 8 h 8"/>
                  <a:gd name="T32" fmla="*/ 10 w 17"/>
                  <a:gd name="T33" fmla="*/ 8 h 8"/>
                  <a:gd name="T34" fmla="*/ 11 w 17"/>
                  <a:gd name="T35" fmla="*/ 7 h 8"/>
                  <a:gd name="T36" fmla="*/ 11 w 17"/>
                  <a:gd name="T37" fmla="*/ 7 h 8"/>
                  <a:gd name="T38" fmla="*/ 17 w 17"/>
                  <a:gd name="T39" fmla="*/ 3 h 8"/>
                  <a:gd name="T40" fmla="*/ 17 w 17"/>
                  <a:gd name="T41" fmla="*/ 0 h 8"/>
                  <a:gd name="T42" fmla="*/ 17 w 17"/>
                  <a:gd name="T4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8">
                    <a:moveTo>
                      <a:pt x="17" y="0"/>
                    </a:moveTo>
                    <a:cubicBezTo>
                      <a:pt x="16" y="0"/>
                      <a:pt x="16" y="0"/>
                      <a:pt x="15" y="2"/>
                    </a:cubicBezTo>
                    <a:cubicBezTo>
                      <a:pt x="14" y="3"/>
                      <a:pt x="12" y="4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6" y="5"/>
                      <a:pt x="4" y="4"/>
                      <a:pt x="3" y="4"/>
                    </a:cubicBezTo>
                    <a:cubicBezTo>
                      <a:pt x="1" y="3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3" y="6"/>
                      <a:pt x="5" y="8"/>
                      <a:pt x="8" y="8"/>
                    </a:cubicBezTo>
                    <a:cubicBezTo>
                      <a:pt x="8" y="8"/>
                      <a:pt x="8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4" y="7"/>
                      <a:pt x="16" y="4"/>
                      <a:pt x="17" y="3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solidFill>
                <a:srgbClr val="C94B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" name="Freeform 484"/>
              <p:cNvSpPr/>
              <p:nvPr/>
            </p:nvSpPr>
            <p:spPr bwMode="auto">
              <a:xfrm>
                <a:off x="3692525" y="2376488"/>
                <a:ext cx="101600" cy="98425"/>
              </a:xfrm>
              <a:custGeom>
                <a:avLst/>
                <a:gdLst>
                  <a:gd name="T0" fmla="*/ 17 w 27"/>
                  <a:gd name="T1" fmla="*/ 2 h 26"/>
                  <a:gd name="T2" fmla="*/ 19 w 27"/>
                  <a:gd name="T3" fmla="*/ 23 h 26"/>
                  <a:gd name="T4" fmla="*/ 15 w 27"/>
                  <a:gd name="T5" fmla="*/ 26 h 26"/>
                  <a:gd name="T6" fmla="*/ 10 w 27"/>
                  <a:gd name="T7" fmla="*/ 26 h 26"/>
                  <a:gd name="T8" fmla="*/ 4 w 27"/>
                  <a:gd name="T9" fmla="*/ 23 h 26"/>
                  <a:gd name="T10" fmla="*/ 0 w 27"/>
                  <a:gd name="T11" fmla="*/ 12 h 26"/>
                  <a:gd name="T12" fmla="*/ 5 w 27"/>
                  <a:gd name="T13" fmla="*/ 4 h 26"/>
                  <a:gd name="T14" fmla="*/ 17 w 27"/>
                  <a:gd name="T15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6">
                    <a:moveTo>
                      <a:pt x="17" y="2"/>
                    </a:moveTo>
                    <a:cubicBezTo>
                      <a:pt x="27" y="5"/>
                      <a:pt x="26" y="17"/>
                      <a:pt x="19" y="23"/>
                    </a:cubicBezTo>
                    <a:cubicBezTo>
                      <a:pt x="18" y="25"/>
                      <a:pt x="16" y="25"/>
                      <a:pt x="15" y="26"/>
                    </a:cubicBezTo>
                    <a:cubicBezTo>
                      <a:pt x="13" y="26"/>
                      <a:pt x="11" y="26"/>
                      <a:pt x="10" y="26"/>
                    </a:cubicBezTo>
                    <a:cubicBezTo>
                      <a:pt x="7" y="25"/>
                      <a:pt x="5" y="24"/>
                      <a:pt x="4" y="23"/>
                    </a:cubicBezTo>
                    <a:cubicBezTo>
                      <a:pt x="1" y="20"/>
                      <a:pt x="0" y="16"/>
                      <a:pt x="0" y="12"/>
                    </a:cubicBezTo>
                    <a:cubicBezTo>
                      <a:pt x="1" y="9"/>
                      <a:pt x="2" y="6"/>
                      <a:pt x="5" y="4"/>
                    </a:cubicBezTo>
                    <a:cubicBezTo>
                      <a:pt x="8" y="1"/>
                      <a:pt x="13" y="0"/>
                      <a:pt x="17" y="2"/>
                    </a:cubicBezTo>
                  </a:path>
                </a:pathLst>
              </a:custGeom>
              <a:solidFill>
                <a:srgbClr val="BC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" name="Freeform 485"/>
              <p:cNvSpPr/>
              <p:nvPr/>
            </p:nvSpPr>
            <p:spPr bwMode="auto">
              <a:xfrm>
                <a:off x="3708400" y="2392363"/>
                <a:ext cx="63500" cy="30163"/>
              </a:xfrm>
              <a:custGeom>
                <a:avLst/>
                <a:gdLst>
                  <a:gd name="T0" fmla="*/ 9 w 17"/>
                  <a:gd name="T1" fmla="*/ 0 h 8"/>
                  <a:gd name="T2" fmla="*/ 8 w 17"/>
                  <a:gd name="T3" fmla="*/ 0 h 8"/>
                  <a:gd name="T4" fmla="*/ 8 w 17"/>
                  <a:gd name="T5" fmla="*/ 0 h 8"/>
                  <a:gd name="T6" fmla="*/ 8 w 17"/>
                  <a:gd name="T7" fmla="*/ 0 h 8"/>
                  <a:gd name="T8" fmla="*/ 7 w 17"/>
                  <a:gd name="T9" fmla="*/ 0 h 8"/>
                  <a:gd name="T10" fmla="*/ 6 w 17"/>
                  <a:gd name="T11" fmla="*/ 0 h 8"/>
                  <a:gd name="T12" fmla="*/ 6 w 17"/>
                  <a:gd name="T13" fmla="*/ 0 h 8"/>
                  <a:gd name="T14" fmla="*/ 6 w 17"/>
                  <a:gd name="T15" fmla="*/ 0 h 8"/>
                  <a:gd name="T16" fmla="*/ 0 w 17"/>
                  <a:gd name="T17" fmla="*/ 5 h 8"/>
                  <a:gd name="T18" fmla="*/ 0 w 17"/>
                  <a:gd name="T19" fmla="*/ 8 h 8"/>
                  <a:gd name="T20" fmla="*/ 0 w 17"/>
                  <a:gd name="T21" fmla="*/ 8 h 8"/>
                  <a:gd name="T22" fmla="*/ 2 w 17"/>
                  <a:gd name="T23" fmla="*/ 6 h 8"/>
                  <a:gd name="T24" fmla="*/ 7 w 17"/>
                  <a:gd name="T25" fmla="*/ 3 h 8"/>
                  <a:gd name="T26" fmla="*/ 7 w 17"/>
                  <a:gd name="T27" fmla="*/ 3 h 8"/>
                  <a:gd name="T28" fmla="*/ 8 w 17"/>
                  <a:gd name="T29" fmla="*/ 2 h 8"/>
                  <a:gd name="T30" fmla="*/ 8 w 17"/>
                  <a:gd name="T31" fmla="*/ 2 h 8"/>
                  <a:gd name="T32" fmla="*/ 8 w 17"/>
                  <a:gd name="T33" fmla="*/ 2 h 8"/>
                  <a:gd name="T34" fmla="*/ 9 w 17"/>
                  <a:gd name="T35" fmla="*/ 2 h 8"/>
                  <a:gd name="T36" fmla="*/ 14 w 17"/>
                  <a:gd name="T37" fmla="*/ 3 h 8"/>
                  <a:gd name="T38" fmla="*/ 17 w 17"/>
                  <a:gd name="T39" fmla="*/ 5 h 8"/>
                  <a:gd name="T40" fmla="*/ 17 w 17"/>
                  <a:gd name="T41" fmla="*/ 5 h 8"/>
                  <a:gd name="T42" fmla="*/ 15 w 17"/>
                  <a:gd name="T43" fmla="*/ 2 h 8"/>
                  <a:gd name="T44" fmla="*/ 9 w 17"/>
                  <a:gd name="T4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" h="8">
                    <a:moveTo>
                      <a:pt x="9" y="0"/>
                    </a:moveTo>
                    <a:cubicBezTo>
                      <a:pt x="9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1"/>
                      <a:pt x="1" y="3"/>
                      <a:pt x="0" y="5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8"/>
                      <a:pt x="1" y="7"/>
                      <a:pt x="2" y="6"/>
                    </a:cubicBezTo>
                    <a:cubicBezTo>
                      <a:pt x="3" y="5"/>
                      <a:pt x="5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1" y="2"/>
                      <a:pt x="13" y="3"/>
                      <a:pt x="14" y="3"/>
                    </a:cubicBezTo>
                    <a:cubicBezTo>
                      <a:pt x="15" y="4"/>
                      <a:pt x="16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4"/>
                      <a:pt x="17" y="3"/>
                      <a:pt x="15" y="2"/>
                    </a:cubicBezTo>
                    <a:cubicBezTo>
                      <a:pt x="14" y="1"/>
                      <a:pt x="12" y="0"/>
                      <a:pt x="9" y="0"/>
                    </a:cubicBezTo>
                  </a:path>
                </a:pathLst>
              </a:custGeom>
              <a:solidFill>
                <a:srgbClr val="C94B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8" name="Freeform 486"/>
              <p:cNvSpPr/>
              <p:nvPr/>
            </p:nvSpPr>
            <p:spPr bwMode="auto">
              <a:xfrm>
                <a:off x="3609975" y="2376488"/>
                <a:ext cx="98425" cy="106363"/>
              </a:xfrm>
              <a:custGeom>
                <a:avLst/>
                <a:gdLst>
                  <a:gd name="T0" fmla="*/ 9 w 26"/>
                  <a:gd name="T1" fmla="*/ 3 h 28"/>
                  <a:gd name="T2" fmla="*/ 24 w 26"/>
                  <a:gd name="T3" fmla="*/ 19 h 28"/>
                  <a:gd name="T4" fmla="*/ 22 w 26"/>
                  <a:gd name="T5" fmla="*/ 24 h 28"/>
                  <a:gd name="T6" fmla="*/ 18 w 26"/>
                  <a:gd name="T7" fmla="*/ 27 h 28"/>
                  <a:gd name="T8" fmla="*/ 12 w 26"/>
                  <a:gd name="T9" fmla="*/ 28 h 28"/>
                  <a:gd name="T10" fmla="*/ 2 w 26"/>
                  <a:gd name="T11" fmla="*/ 22 h 28"/>
                  <a:gd name="T12" fmla="*/ 1 w 26"/>
                  <a:gd name="T13" fmla="*/ 12 h 28"/>
                  <a:gd name="T14" fmla="*/ 9 w 26"/>
                  <a:gd name="T1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8">
                    <a:moveTo>
                      <a:pt x="9" y="3"/>
                    </a:moveTo>
                    <a:cubicBezTo>
                      <a:pt x="20" y="0"/>
                      <a:pt x="26" y="10"/>
                      <a:pt x="24" y="19"/>
                    </a:cubicBezTo>
                    <a:cubicBezTo>
                      <a:pt x="24" y="21"/>
                      <a:pt x="23" y="23"/>
                      <a:pt x="22" y="24"/>
                    </a:cubicBezTo>
                    <a:cubicBezTo>
                      <a:pt x="21" y="25"/>
                      <a:pt x="20" y="26"/>
                      <a:pt x="18" y="27"/>
                    </a:cubicBezTo>
                    <a:cubicBezTo>
                      <a:pt x="16" y="28"/>
                      <a:pt x="14" y="28"/>
                      <a:pt x="12" y="28"/>
                    </a:cubicBezTo>
                    <a:cubicBezTo>
                      <a:pt x="8" y="28"/>
                      <a:pt x="4" y="25"/>
                      <a:pt x="2" y="22"/>
                    </a:cubicBezTo>
                    <a:cubicBezTo>
                      <a:pt x="1" y="19"/>
                      <a:pt x="0" y="15"/>
                      <a:pt x="1" y="12"/>
                    </a:cubicBezTo>
                    <a:cubicBezTo>
                      <a:pt x="2" y="8"/>
                      <a:pt x="5" y="5"/>
                      <a:pt x="9" y="3"/>
                    </a:cubicBezTo>
                  </a:path>
                </a:pathLst>
              </a:custGeom>
              <a:solidFill>
                <a:srgbClr val="A113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9" name="Freeform 487"/>
              <p:cNvSpPr/>
              <p:nvPr/>
            </p:nvSpPr>
            <p:spPr bwMode="auto">
              <a:xfrm>
                <a:off x="3621088" y="2395538"/>
                <a:ext cx="52388" cy="53975"/>
              </a:xfrm>
              <a:custGeom>
                <a:avLst/>
                <a:gdLst>
                  <a:gd name="T0" fmla="*/ 10 w 14"/>
                  <a:gd name="T1" fmla="*/ 0 h 14"/>
                  <a:gd name="T2" fmla="*/ 4 w 14"/>
                  <a:gd name="T3" fmla="*/ 3 h 14"/>
                  <a:gd name="T4" fmla="*/ 4 w 14"/>
                  <a:gd name="T5" fmla="*/ 3 h 14"/>
                  <a:gd name="T6" fmla="*/ 4 w 14"/>
                  <a:gd name="T7" fmla="*/ 3 h 14"/>
                  <a:gd name="T8" fmla="*/ 3 w 14"/>
                  <a:gd name="T9" fmla="*/ 4 h 14"/>
                  <a:gd name="T10" fmla="*/ 2 w 14"/>
                  <a:gd name="T11" fmla="*/ 4 h 14"/>
                  <a:gd name="T12" fmla="*/ 2 w 14"/>
                  <a:gd name="T13" fmla="*/ 4 h 14"/>
                  <a:gd name="T14" fmla="*/ 1 w 14"/>
                  <a:gd name="T15" fmla="*/ 12 h 14"/>
                  <a:gd name="T16" fmla="*/ 2 w 14"/>
                  <a:gd name="T17" fmla="*/ 14 h 14"/>
                  <a:gd name="T18" fmla="*/ 3 w 14"/>
                  <a:gd name="T19" fmla="*/ 14 h 14"/>
                  <a:gd name="T20" fmla="*/ 3 w 14"/>
                  <a:gd name="T21" fmla="*/ 12 h 14"/>
                  <a:gd name="T22" fmla="*/ 5 w 14"/>
                  <a:gd name="T23" fmla="*/ 6 h 14"/>
                  <a:gd name="T24" fmla="*/ 5 w 14"/>
                  <a:gd name="T25" fmla="*/ 6 h 14"/>
                  <a:gd name="T26" fmla="*/ 5 w 14"/>
                  <a:gd name="T27" fmla="*/ 5 h 14"/>
                  <a:gd name="T28" fmla="*/ 5 w 14"/>
                  <a:gd name="T29" fmla="*/ 5 h 14"/>
                  <a:gd name="T30" fmla="*/ 5 w 14"/>
                  <a:gd name="T31" fmla="*/ 5 h 14"/>
                  <a:gd name="T32" fmla="*/ 11 w 14"/>
                  <a:gd name="T33" fmla="*/ 2 h 14"/>
                  <a:gd name="T34" fmla="*/ 14 w 14"/>
                  <a:gd name="T35" fmla="*/ 2 h 14"/>
                  <a:gd name="T36" fmla="*/ 11 w 14"/>
                  <a:gd name="T37" fmla="*/ 0 h 14"/>
                  <a:gd name="T38" fmla="*/ 10 w 14"/>
                  <a:gd name="T3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" h="14">
                    <a:moveTo>
                      <a:pt x="10" y="0"/>
                    </a:moveTo>
                    <a:cubicBezTo>
                      <a:pt x="8" y="0"/>
                      <a:pt x="6" y="1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7"/>
                      <a:pt x="0" y="10"/>
                      <a:pt x="1" y="12"/>
                    </a:cubicBezTo>
                    <a:cubicBezTo>
                      <a:pt x="1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3" y="14"/>
                    </a:cubicBezTo>
                    <a:cubicBezTo>
                      <a:pt x="3" y="14"/>
                      <a:pt x="3" y="13"/>
                      <a:pt x="3" y="12"/>
                    </a:cubicBezTo>
                    <a:cubicBezTo>
                      <a:pt x="3" y="10"/>
                      <a:pt x="3" y="8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7" y="3"/>
                      <a:pt x="9" y="2"/>
                      <a:pt x="11" y="2"/>
                    </a:cubicBezTo>
                    <a:cubicBezTo>
                      <a:pt x="12" y="2"/>
                      <a:pt x="13" y="2"/>
                      <a:pt x="14" y="2"/>
                    </a:cubicBezTo>
                    <a:cubicBezTo>
                      <a:pt x="14" y="1"/>
                      <a:pt x="13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</a:path>
                </a:pathLst>
              </a:custGeom>
              <a:solidFill>
                <a:srgbClr val="B442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40" name="矩形 39"/>
            <p:cNvSpPr/>
            <p:nvPr/>
          </p:nvSpPr>
          <p:spPr>
            <a:xfrm>
              <a:off x="10009" y="1389"/>
              <a:ext cx="6526" cy="1888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l" fontAlgn="auto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温馨提示：</a:t>
              </a:r>
              <a:r>
                <a:rPr lang="zh-CN" altLang="en-US" sz="1600">
                  <a:solidFill>
                    <a:srgbClr val="216D5E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如果课堂时间不够，此练习可以略过，也可以在课后来完成。</a:t>
              </a:r>
              <a:endParaRPr lang="zh-CN" altLang="en-US" sz="1600">
                <a:solidFill>
                  <a:srgbClr val="216D5E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</p:grp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 flipH="1">
            <a:off x="1164635" y="1077367"/>
            <a:ext cx="3326682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编程统计特殊数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 descr="7b0a202020202274657874626f78223a2022220a7d0a"/>
          <p:cNvGrpSpPr/>
          <p:nvPr/>
        </p:nvGrpSpPr>
        <p:grpSpPr>
          <a:xfrm>
            <a:off x="6510655" y="942340"/>
            <a:ext cx="4742180" cy="1305560"/>
            <a:chOff x="9304" y="626"/>
            <a:chExt cx="7835" cy="3415"/>
          </a:xfrm>
        </p:grpSpPr>
        <p:grpSp>
          <p:nvGrpSpPr>
            <p:cNvPr id="482" name="组合 481"/>
            <p:cNvGrpSpPr/>
            <p:nvPr/>
          </p:nvGrpSpPr>
          <p:grpSpPr>
            <a:xfrm>
              <a:off x="9304" y="626"/>
              <a:ext cx="7835" cy="3415"/>
              <a:chOff x="3609975" y="2346325"/>
              <a:chExt cx="4975226" cy="2168525"/>
            </a:xfrm>
          </p:grpSpPr>
          <p:sp>
            <p:nvSpPr>
              <p:cNvPr id="1674" name="Freeform 464"/>
              <p:cNvSpPr>
                <a:spLocks noEditPoints="1"/>
              </p:cNvSpPr>
              <p:nvPr/>
            </p:nvSpPr>
            <p:spPr bwMode="auto">
              <a:xfrm>
                <a:off x="3640138" y="2411413"/>
                <a:ext cx="4919663" cy="2058988"/>
              </a:xfrm>
              <a:custGeom>
                <a:avLst/>
                <a:gdLst>
                  <a:gd name="T0" fmla="*/ 3080 w 3099"/>
                  <a:gd name="T1" fmla="*/ 19 h 1297"/>
                  <a:gd name="T2" fmla="*/ 3080 w 3099"/>
                  <a:gd name="T3" fmla="*/ 1280 h 1297"/>
                  <a:gd name="T4" fmla="*/ 19 w 3099"/>
                  <a:gd name="T5" fmla="*/ 1280 h 1297"/>
                  <a:gd name="T6" fmla="*/ 19 w 3099"/>
                  <a:gd name="T7" fmla="*/ 19 h 1297"/>
                  <a:gd name="T8" fmla="*/ 3080 w 3099"/>
                  <a:gd name="T9" fmla="*/ 19 h 1297"/>
                  <a:gd name="T10" fmla="*/ 3099 w 3099"/>
                  <a:gd name="T11" fmla="*/ 0 h 1297"/>
                  <a:gd name="T12" fmla="*/ 3080 w 3099"/>
                  <a:gd name="T13" fmla="*/ 0 h 1297"/>
                  <a:gd name="T14" fmla="*/ 19 w 3099"/>
                  <a:gd name="T15" fmla="*/ 0 h 1297"/>
                  <a:gd name="T16" fmla="*/ 0 w 3099"/>
                  <a:gd name="T17" fmla="*/ 0 h 1297"/>
                  <a:gd name="T18" fmla="*/ 0 w 3099"/>
                  <a:gd name="T19" fmla="*/ 19 h 1297"/>
                  <a:gd name="T20" fmla="*/ 0 w 3099"/>
                  <a:gd name="T21" fmla="*/ 1280 h 1297"/>
                  <a:gd name="T22" fmla="*/ 0 w 3099"/>
                  <a:gd name="T23" fmla="*/ 1297 h 1297"/>
                  <a:gd name="T24" fmla="*/ 19 w 3099"/>
                  <a:gd name="T25" fmla="*/ 1297 h 1297"/>
                  <a:gd name="T26" fmla="*/ 3080 w 3099"/>
                  <a:gd name="T27" fmla="*/ 1297 h 1297"/>
                  <a:gd name="T28" fmla="*/ 3099 w 3099"/>
                  <a:gd name="T29" fmla="*/ 1297 h 1297"/>
                  <a:gd name="T30" fmla="*/ 3099 w 3099"/>
                  <a:gd name="T31" fmla="*/ 1280 h 1297"/>
                  <a:gd name="T32" fmla="*/ 3099 w 3099"/>
                  <a:gd name="T33" fmla="*/ 19 h 1297"/>
                  <a:gd name="T34" fmla="*/ 3099 w 3099"/>
                  <a:gd name="T35" fmla="*/ 0 h 1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99" h="1297">
                    <a:moveTo>
                      <a:pt x="3080" y="19"/>
                    </a:moveTo>
                    <a:lnTo>
                      <a:pt x="3080" y="1280"/>
                    </a:lnTo>
                    <a:lnTo>
                      <a:pt x="19" y="1280"/>
                    </a:lnTo>
                    <a:lnTo>
                      <a:pt x="19" y="19"/>
                    </a:lnTo>
                    <a:lnTo>
                      <a:pt x="3080" y="19"/>
                    </a:lnTo>
                    <a:close/>
                    <a:moveTo>
                      <a:pt x="3099" y="0"/>
                    </a:moveTo>
                    <a:lnTo>
                      <a:pt x="3080" y="0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1280"/>
                    </a:lnTo>
                    <a:lnTo>
                      <a:pt x="0" y="1297"/>
                    </a:lnTo>
                    <a:lnTo>
                      <a:pt x="19" y="1297"/>
                    </a:lnTo>
                    <a:lnTo>
                      <a:pt x="3080" y="1297"/>
                    </a:lnTo>
                    <a:lnTo>
                      <a:pt x="3099" y="1297"/>
                    </a:lnTo>
                    <a:lnTo>
                      <a:pt x="3099" y="1280"/>
                    </a:lnTo>
                    <a:lnTo>
                      <a:pt x="3099" y="19"/>
                    </a:lnTo>
                    <a:lnTo>
                      <a:pt x="3099" y="0"/>
                    </a:lnTo>
                    <a:close/>
                  </a:path>
                </a:pathLst>
              </a:custGeom>
              <a:solidFill>
                <a:srgbClr val="3D87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75" name="Freeform 465"/>
              <p:cNvSpPr>
                <a:spLocks noEditPoints="1"/>
              </p:cNvSpPr>
              <p:nvPr/>
            </p:nvSpPr>
            <p:spPr bwMode="auto">
              <a:xfrm>
                <a:off x="3640455" y="2411730"/>
                <a:ext cx="4919980" cy="1018540"/>
              </a:xfrm>
              <a:custGeom>
                <a:avLst/>
                <a:gdLst>
                  <a:gd name="T0" fmla="*/ 3080 w 3099"/>
                  <a:gd name="T1" fmla="*/ 19 h 1297"/>
                  <a:gd name="T2" fmla="*/ 3080 w 3099"/>
                  <a:gd name="T3" fmla="*/ 1280 h 1297"/>
                  <a:gd name="T4" fmla="*/ 19 w 3099"/>
                  <a:gd name="T5" fmla="*/ 1280 h 1297"/>
                  <a:gd name="T6" fmla="*/ 19 w 3099"/>
                  <a:gd name="T7" fmla="*/ 19 h 1297"/>
                  <a:gd name="T8" fmla="*/ 3080 w 3099"/>
                  <a:gd name="T9" fmla="*/ 19 h 1297"/>
                  <a:gd name="T10" fmla="*/ 3099 w 3099"/>
                  <a:gd name="T11" fmla="*/ 0 h 1297"/>
                  <a:gd name="T12" fmla="*/ 3080 w 3099"/>
                  <a:gd name="T13" fmla="*/ 0 h 1297"/>
                  <a:gd name="T14" fmla="*/ 19 w 3099"/>
                  <a:gd name="T15" fmla="*/ 0 h 1297"/>
                  <a:gd name="T16" fmla="*/ 0 w 3099"/>
                  <a:gd name="T17" fmla="*/ 0 h 1297"/>
                  <a:gd name="T18" fmla="*/ 0 w 3099"/>
                  <a:gd name="T19" fmla="*/ 19 h 1297"/>
                  <a:gd name="T20" fmla="*/ 0 w 3099"/>
                  <a:gd name="T21" fmla="*/ 1280 h 1297"/>
                  <a:gd name="T22" fmla="*/ 0 w 3099"/>
                  <a:gd name="T23" fmla="*/ 1297 h 1297"/>
                  <a:gd name="T24" fmla="*/ 19 w 3099"/>
                  <a:gd name="T25" fmla="*/ 1297 h 1297"/>
                  <a:gd name="T26" fmla="*/ 3080 w 3099"/>
                  <a:gd name="T27" fmla="*/ 1297 h 1297"/>
                  <a:gd name="T28" fmla="*/ 3099 w 3099"/>
                  <a:gd name="T29" fmla="*/ 1297 h 1297"/>
                  <a:gd name="T30" fmla="*/ 3099 w 3099"/>
                  <a:gd name="T31" fmla="*/ 1280 h 1297"/>
                  <a:gd name="T32" fmla="*/ 3099 w 3099"/>
                  <a:gd name="T33" fmla="*/ 19 h 1297"/>
                  <a:gd name="T34" fmla="*/ 3099 w 3099"/>
                  <a:gd name="T35" fmla="*/ 0 h 1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99" h="1297">
                    <a:moveTo>
                      <a:pt x="3080" y="19"/>
                    </a:moveTo>
                    <a:lnTo>
                      <a:pt x="3080" y="1280"/>
                    </a:lnTo>
                    <a:lnTo>
                      <a:pt x="19" y="1280"/>
                    </a:lnTo>
                    <a:lnTo>
                      <a:pt x="19" y="19"/>
                    </a:lnTo>
                    <a:lnTo>
                      <a:pt x="3080" y="19"/>
                    </a:lnTo>
                    <a:moveTo>
                      <a:pt x="3099" y="0"/>
                    </a:moveTo>
                    <a:lnTo>
                      <a:pt x="3080" y="0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1280"/>
                    </a:lnTo>
                    <a:lnTo>
                      <a:pt x="0" y="1297"/>
                    </a:lnTo>
                    <a:lnTo>
                      <a:pt x="19" y="1297"/>
                    </a:lnTo>
                    <a:lnTo>
                      <a:pt x="3080" y="1297"/>
                    </a:lnTo>
                    <a:lnTo>
                      <a:pt x="3099" y="1297"/>
                    </a:lnTo>
                    <a:lnTo>
                      <a:pt x="3099" y="1280"/>
                    </a:lnTo>
                    <a:lnTo>
                      <a:pt x="3099" y="19"/>
                    </a:lnTo>
                    <a:lnTo>
                      <a:pt x="309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76" name="Freeform 466"/>
              <p:cNvSpPr/>
              <p:nvPr/>
            </p:nvSpPr>
            <p:spPr bwMode="auto">
              <a:xfrm>
                <a:off x="3719513" y="2738438"/>
                <a:ext cx="4532313" cy="1655763"/>
              </a:xfrm>
              <a:custGeom>
                <a:avLst/>
                <a:gdLst>
                  <a:gd name="T0" fmla="*/ 1206 w 1206"/>
                  <a:gd name="T1" fmla="*/ 435 h 439"/>
                  <a:gd name="T2" fmla="*/ 4 w 1206"/>
                  <a:gd name="T3" fmla="*/ 435 h 439"/>
                  <a:gd name="T4" fmla="*/ 4 w 1206"/>
                  <a:gd name="T5" fmla="*/ 0 h 439"/>
                  <a:gd name="T6" fmla="*/ 0 w 1206"/>
                  <a:gd name="T7" fmla="*/ 0 h 439"/>
                  <a:gd name="T8" fmla="*/ 0 w 1206"/>
                  <a:gd name="T9" fmla="*/ 439 h 439"/>
                  <a:gd name="T10" fmla="*/ 1206 w 1206"/>
                  <a:gd name="T11" fmla="*/ 439 h 439"/>
                  <a:gd name="T12" fmla="*/ 1206 w 1206"/>
                  <a:gd name="T13" fmla="*/ 435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6" h="439">
                    <a:moveTo>
                      <a:pt x="1206" y="435"/>
                    </a:moveTo>
                    <a:cubicBezTo>
                      <a:pt x="4" y="435"/>
                      <a:pt x="4" y="435"/>
                      <a:pt x="4" y="435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439"/>
                      <a:pt x="0" y="439"/>
                      <a:pt x="0" y="439"/>
                    </a:cubicBezTo>
                    <a:cubicBezTo>
                      <a:pt x="1206" y="439"/>
                      <a:pt x="1206" y="439"/>
                      <a:pt x="1206" y="439"/>
                    </a:cubicBezTo>
                    <a:cubicBezTo>
                      <a:pt x="1206" y="437"/>
                      <a:pt x="1206" y="436"/>
                      <a:pt x="1206" y="435"/>
                    </a:cubicBezTo>
                    <a:close/>
                  </a:path>
                </a:pathLst>
              </a:custGeom>
              <a:solidFill>
                <a:srgbClr val="72A5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77" name="Freeform 467"/>
              <p:cNvSpPr/>
              <p:nvPr/>
            </p:nvSpPr>
            <p:spPr bwMode="auto">
              <a:xfrm>
                <a:off x="3940175" y="2490788"/>
                <a:ext cx="4543425" cy="1590675"/>
              </a:xfrm>
              <a:custGeom>
                <a:avLst/>
                <a:gdLst>
                  <a:gd name="T0" fmla="*/ 1 w 1209"/>
                  <a:gd name="T1" fmla="*/ 0 h 422"/>
                  <a:gd name="T2" fmla="*/ 0 w 1209"/>
                  <a:gd name="T3" fmla="*/ 4 h 422"/>
                  <a:gd name="T4" fmla="*/ 1205 w 1209"/>
                  <a:gd name="T5" fmla="*/ 4 h 422"/>
                  <a:gd name="T6" fmla="*/ 1205 w 1209"/>
                  <a:gd name="T7" fmla="*/ 422 h 422"/>
                  <a:gd name="T8" fmla="*/ 1209 w 1209"/>
                  <a:gd name="T9" fmla="*/ 422 h 422"/>
                  <a:gd name="T10" fmla="*/ 1209 w 1209"/>
                  <a:gd name="T11" fmla="*/ 0 h 422"/>
                  <a:gd name="T12" fmla="*/ 1 w 1209"/>
                  <a:gd name="T13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9" h="422">
                    <a:moveTo>
                      <a:pt x="1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1205" y="4"/>
                      <a:pt x="1205" y="4"/>
                      <a:pt x="1205" y="4"/>
                    </a:cubicBezTo>
                    <a:cubicBezTo>
                      <a:pt x="1205" y="422"/>
                      <a:pt x="1205" y="422"/>
                      <a:pt x="1205" y="422"/>
                    </a:cubicBezTo>
                    <a:cubicBezTo>
                      <a:pt x="1206" y="422"/>
                      <a:pt x="1207" y="422"/>
                      <a:pt x="1209" y="422"/>
                    </a:cubicBezTo>
                    <a:cubicBezTo>
                      <a:pt x="1209" y="0"/>
                      <a:pt x="1209" y="0"/>
                      <a:pt x="1209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2A5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78" name="Freeform 468"/>
              <p:cNvSpPr/>
              <p:nvPr/>
            </p:nvSpPr>
            <p:spPr bwMode="auto">
              <a:xfrm>
                <a:off x="8367713" y="4149725"/>
                <a:ext cx="203200" cy="217488"/>
              </a:xfrm>
              <a:custGeom>
                <a:avLst/>
                <a:gdLst>
                  <a:gd name="T0" fmla="*/ 18 w 54"/>
                  <a:gd name="T1" fmla="*/ 50 h 58"/>
                  <a:gd name="T2" fmla="*/ 18 w 54"/>
                  <a:gd name="T3" fmla="*/ 46 h 58"/>
                  <a:gd name="T4" fmla="*/ 15 w 54"/>
                  <a:gd name="T5" fmla="*/ 40 h 58"/>
                  <a:gd name="T6" fmla="*/ 0 w 54"/>
                  <a:gd name="T7" fmla="*/ 26 h 58"/>
                  <a:gd name="T8" fmla="*/ 6 w 54"/>
                  <a:gd name="T9" fmla="*/ 14 h 58"/>
                  <a:gd name="T10" fmla="*/ 3 w 54"/>
                  <a:gd name="T11" fmla="*/ 1 h 58"/>
                  <a:gd name="T12" fmla="*/ 15 w 54"/>
                  <a:gd name="T13" fmla="*/ 4 h 58"/>
                  <a:gd name="T14" fmla="*/ 27 w 54"/>
                  <a:gd name="T15" fmla="*/ 0 h 58"/>
                  <a:gd name="T16" fmla="*/ 32 w 54"/>
                  <a:gd name="T17" fmla="*/ 11 h 58"/>
                  <a:gd name="T18" fmla="*/ 43 w 54"/>
                  <a:gd name="T19" fmla="*/ 15 h 58"/>
                  <a:gd name="T20" fmla="*/ 44 w 54"/>
                  <a:gd name="T21" fmla="*/ 31 h 58"/>
                  <a:gd name="T22" fmla="*/ 54 w 54"/>
                  <a:gd name="T23" fmla="*/ 43 h 58"/>
                  <a:gd name="T24" fmla="*/ 45 w 54"/>
                  <a:gd name="T25" fmla="*/ 47 h 58"/>
                  <a:gd name="T26" fmla="*/ 39 w 54"/>
                  <a:gd name="T27" fmla="*/ 58 h 58"/>
                  <a:gd name="T28" fmla="*/ 31 w 54"/>
                  <a:gd name="T29" fmla="*/ 51 h 58"/>
                  <a:gd name="T30" fmla="*/ 28 w 54"/>
                  <a:gd name="T31" fmla="*/ 51 h 58"/>
                  <a:gd name="T32" fmla="*/ 18 w 54"/>
                  <a:gd name="T33" fmla="*/ 52 h 58"/>
                  <a:gd name="T34" fmla="*/ 18 w 54"/>
                  <a:gd name="T35" fmla="*/ 5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" h="58">
                    <a:moveTo>
                      <a:pt x="18" y="50"/>
                    </a:moveTo>
                    <a:cubicBezTo>
                      <a:pt x="18" y="48"/>
                      <a:pt x="18" y="46"/>
                      <a:pt x="18" y="46"/>
                    </a:cubicBezTo>
                    <a:cubicBezTo>
                      <a:pt x="17" y="44"/>
                      <a:pt x="16" y="42"/>
                      <a:pt x="15" y="40"/>
                    </a:cubicBezTo>
                    <a:cubicBezTo>
                      <a:pt x="12" y="34"/>
                      <a:pt x="5" y="29"/>
                      <a:pt x="0" y="26"/>
                    </a:cubicBezTo>
                    <a:cubicBezTo>
                      <a:pt x="2" y="22"/>
                      <a:pt x="5" y="18"/>
                      <a:pt x="6" y="14"/>
                    </a:cubicBezTo>
                    <a:cubicBezTo>
                      <a:pt x="7" y="9"/>
                      <a:pt x="6" y="4"/>
                      <a:pt x="3" y="1"/>
                    </a:cubicBezTo>
                    <a:cubicBezTo>
                      <a:pt x="5" y="3"/>
                      <a:pt x="12" y="4"/>
                      <a:pt x="15" y="4"/>
                    </a:cubicBezTo>
                    <a:cubicBezTo>
                      <a:pt x="20" y="4"/>
                      <a:pt x="24" y="2"/>
                      <a:pt x="27" y="0"/>
                    </a:cubicBezTo>
                    <a:cubicBezTo>
                      <a:pt x="27" y="4"/>
                      <a:pt x="29" y="8"/>
                      <a:pt x="32" y="11"/>
                    </a:cubicBezTo>
                    <a:cubicBezTo>
                      <a:pt x="35" y="14"/>
                      <a:pt x="39" y="15"/>
                      <a:pt x="43" y="15"/>
                    </a:cubicBezTo>
                    <a:cubicBezTo>
                      <a:pt x="41" y="20"/>
                      <a:pt x="41" y="26"/>
                      <a:pt x="44" y="31"/>
                    </a:cubicBezTo>
                    <a:cubicBezTo>
                      <a:pt x="46" y="35"/>
                      <a:pt x="50" y="39"/>
                      <a:pt x="54" y="43"/>
                    </a:cubicBezTo>
                    <a:cubicBezTo>
                      <a:pt x="51" y="43"/>
                      <a:pt x="47" y="44"/>
                      <a:pt x="45" y="47"/>
                    </a:cubicBezTo>
                    <a:cubicBezTo>
                      <a:pt x="42" y="50"/>
                      <a:pt x="41" y="55"/>
                      <a:pt x="39" y="58"/>
                    </a:cubicBezTo>
                    <a:cubicBezTo>
                      <a:pt x="40" y="56"/>
                      <a:pt x="33" y="52"/>
                      <a:pt x="31" y="51"/>
                    </a:cubicBezTo>
                    <a:cubicBezTo>
                      <a:pt x="30" y="51"/>
                      <a:pt x="29" y="51"/>
                      <a:pt x="28" y="51"/>
                    </a:cubicBezTo>
                    <a:cubicBezTo>
                      <a:pt x="25" y="51"/>
                      <a:pt x="21" y="51"/>
                      <a:pt x="18" y="52"/>
                    </a:cubicBezTo>
                    <a:cubicBezTo>
                      <a:pt x="18" y="52"/>
                      <a:pt x="18" y="51"/>
                      <a:pt x="18" y="50"/>
                    </a:cubicBezTo>
                  </a:path>
                </a:pathLst>
              </a:custGeom>
              <a:solidFill>
                <a:srgbClr val="3D87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79" name="Freeform 469"/>
              <p:cNvSpPr/>
              <p:nvPr/>
            </p:nvSpPr>
            <p:spPr bwMode="auto">
              <a:xfrm>
                <a:off x="8401050" y="4171950"/>
                <a:ext cx="109538" cy="169863"/>
              </a:xfrm>
              <a:custGeom>
                <a:avLst/>
                <a:gdLst>
                  <a:gd name="T0" fmla="*/ 0 w 29"/>
                  <a:gd name="T1" fmla="*/ 1 h 45"/>
                  <a:gd name="T2" fmla="*/ 14 w 29"/>
                  <a:gd name="T3" fmla="*/ 20 h 45"/>
                  <a:gd name="T4" fmla="*/ 14 w 29"/>
                  <a:gd name="T5" fmla="*/ 20 h 45"/>
                  <a:gd name="T6" fmla="*/ 11 w 29"/>
                  <a:gd name="T7" fmla="*/ 18 h 45"/>
                  <a:gd name="T8" fmla="*/ 5 w 29"/>
                  <a:gd name="T9" fmla="*/ 16 h 45"/>
                  <a:gd name="T10" fmla="*/ 0 w 29"/>
                  <a:gd name="T11" fmla="*/ 15 h 45"/>
                  <a:gd name="T12" fmla="*/ 5 w 29"/>
                  <a:gd name="T13" fmla="*/ 17 h 45"/>
                  <a:gd name="T14" fmla="*/ 10 w 29"/>
                  <a:gd name="T15" fmla="*/ 20 h 45"/>
                  <a:gd name="T16" fmla="*/ 13 w 29"/>
                  <a:gd name="T17" fmla="*/ 21 h 45"/>
                  <a:gd name="T18" fmla="*/ 14 w 29"/>
                  <a:gd name="T19" fmla="*/ 23 h 45"/>
                  <a:gd name="T20" fmla="*/ 17 w 29"/>
                  <a:gd name="T21" fmla="*/ 24 h 45"/>
                  <a:gd name="T22" fmla="*/ 24 w 29"/>
                  <a:gd name="T23" fmla="*/ 37 h 45"/>
                  <a:gd name="T24" fmla="*/ 23 w 29"/>
                  <a:gd name="T25" fmla="*/ 36 h 45"/>
                  <a:gd name="T26" fmla="*/ 20 w 29"/>
                  <a:gd name="T27" fmla="*/ 34 h 45"/>
                  <a:gd name="T28" fmla="*/ 15 w 29"/>
                  <a:gd name="T29" fmla="*/ 33 h 45"/>
                  <a:gd name="T30" fmla="*/ 10 w 29"/>
                  <a:gd name="T31" fmla="*/ 32 h 45"/>
                  <a:gd name="T32" fmla="*/ 14 w 29"/>
                  <a:gd name="T33" fmla="*/ 34 h 45"/>
                  <a:gd name="T34" fmla="*/ 19 w 29"/>
                  <a:gd name="T35" fmla="*/ 36 h 45"/>
                  <a:gd name="T36" fmla="*/ 22 w 29"/>
                  <a:gd name="T37" fmla="*/ 38 h 45"/>
                  <a:gd name="T38" fmla="*/ 23 w 29"/>
                  <a:gd name="T39" fmla="*/ 39 h 45"/>
                  <a:gd name="T40" fmla="*/ 23 w 29"/>
                  <a:gd name="T41" fmla="*/ 39 h 45"/>
                  <a:gd name="T42" fmla="*/ 24 w 29"/>
                  <a:gd name="T43" fmla="*/ 39 h 45"/>
                  <a:gd name="T44" fmla="*/ 24 w 29"/>
                  <a:gd name="T45" fmla="*/ 40 h 45"/>
                  <a:gd name="T46" fmla="*/ 26 w 29"/>
                  <a:gd name="T47" fmla="*/ 41 h 45"/>
                  <a:gd name="T48" fmla="*/ 26 w 29"/>
                  <a:gd name="T49" fmla="*/ 41 h 45"/>
                  <a:gd name="T50" fmla="*/ 26 w 29"/>
                  <a:gd name="T51" fmla="*/ 41 h 45"/>
                  <a:gd name="T52" fmla="*/ 26 w 29"/>
                  <a:gd name="T53" fmla="*/ 41 h 45"/>
                  <a:gd name="T54" fmla="*/ 29 w 29"/>
                  <a:gd name="T55" fmla="*/ 45 h 45"/>
                  <a:gd name="T56" fmla="*/ 27 w 29"/>
                  <a:gd name="T57" fmla="*/ 39 h 45"/>
                  <a:gd name="T58" fmla="*/ 27 w 29"/>
                  <a:gd name="T59" fmla="*/ 37 h 45"/>
                  <a:gd name="T60" fmla="*/ 27 w 29"/>
                  <a:gd name="T61" fmla="*/ 37 h 45"/>
                  <a:gd name="T62" fmla="*/ 27 w 29"/>
                  <a:gd name="T63" fmla="*/ 37 h 45"/>
                  <a:gd name="T64" fmla="*/ 26 w 29"/>
                  <a:gd name="T65" fmla="*/ 20 h 45"/>
                  <a:gd name="T66" fmla="*/ 25 w 29"/>
                  <a:gd name="T67" fmla="*/ 35 h 45"/>
                  <a:gd name="T68" fmla="*/ 18 w 29"/>
                  <a:gd name="T69" fmla="*/ 23 h 45"/>
                  <a:gd name="T70" fmla="*/ 18 w 29"/>
                  <a:gd name="T71" fmla="*/ 23 h 45"/>
                  <a:gd name="T72" fmla="*/ 18 w 29"/>
                  <a:gd name="T73" fmla="*/ 23 h 45"/>
                  <a:gd name="T74" fmla="*/ 18 w 29"/>
                  <a:gd name="T75" fmla="*/ 22 h 45"/>
                  <a:gd name="T76" fmla="*/ 18 w 29"/>
                  <a:gd name="T77" fmla="*/ 22 h 45"/>
                  <a:gd name="T78" fmla="*/ 18 w 29"/>
                  <a:gd name="T79" fmla="*/ 21 h 45"/>
                  <a:gd name="T80" fmla="*/ 18 w 29"/>
                  <a:gd name="T81" fmla="*/ 21 h 45"/>
                  <a:gd name="T82" fmla="*/ 18 w 29"/>
                  <a:gd name="T83" fmla="*/ 21 h 45"/>
                  <a:gd name="T84" fmla="*/ 14 w 29"/>
                  <a:gd name="T85" fmla="*/ 3 h 45"/>
                  <a:gd name="T86" fmla="*/ 15 w 29"/>
                  <a:gd name="T87" fmla="*/ 18 h 45"/>
                  <a:gd name="T88" fmla="*/ 0 w 29"/>
                  <a:gd name="T89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" h="45">
                    <a:moveTo>
                      <a:pt x="0" y="1"/>
                    </a:moveTo>
                    <a:cubicBezTo>
                      <a:pt x="0" y="1"/>
                      <a:pt x="7" y="9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19"/>
                      <a:pt x="12" y="19"/>
                      <a:pt x="11" y="18"/>
                    </a:cubicBezTo>
                    <a:cubicBezTo>
                      <a:pt x="9" y="17"/>
                      <a:pt x="7" y="16"/>
                      <a:pt x="5" y="16"/>
                    </a:cubicBezTo>
                    <a:cubicBezTo>
                      <a:pt x="2" y="14"/>
                      <a:pt x="0" y="14"/>
                      <a:pt x="0" y="15"/>
                    </a:cubicBezTo>
                    <a:cubicBezTo>
                      <a:pt x="0" y="15"/>
                      <a:pt x="2" y="16"/>
                      <a:pt x="5" y="17"/>
                    </a:cubicBezTo>
                    <a:cubicBezTo>
                      <a:pt x="6" y="18"/>
                      <a:pt x="8" y="18"/>
                      <a:pt x="10" y="20"/>
                    </a:cubicBezTo>
                    <a:cubicBezTo>
                      <a:pt x="11" y="20"/>
                      <a:pt x="12" y="21"/>
                      <a:pt x="13" y="21"/>
                    </a:cubicBezTo>
                    <a:cubicBezTo>
                      <a:pt x="13" y="22"/>
                      <a:pt x="14" y="22"/>
                      <a:pt x="14" y="23"/>
                    </a:cubicBezTo>
                    <a:cubicBezTo>
                      <a:pt x="14" y="23"/>
                      <a:pt x="16" y="24"/>
                      <a:pt x="17" y="24"/>
                    </a:cubicBezTo>
                    <a:cubicBezTo>
                      <a:pt x="20" y="29"/>
                      <a:pt x="22" y="33"/>
                      <a:pt x="24" y="3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5"/>
                      <a:pt x="21" y="35"/>
                      <a:pt x="20" y="34"/>
                    </a:cubicBezTo>
                    <a:cubicBezTo>
                      <a:pt x="18" y="34"/>
                      <a:pt x="16" y="33"/>
                      <a:pt x="15" y="33"/>
                    </a:cubicBezTo>
                    <a:cubicBezTo>
                      <a:pt x="12" y="32"/>
                      <a:pt x="10" y="32"/>
                      <a:pt x="10" y="32"/>
                    </a:cubicBezTo>
                    <a:cubicBezTo>
                      <a:pt x="10" y="32"/>
                      <a:pt x="11" y="33"/>
                      <a:pt x="14" y="34"/>
                    </a:cubicBezTo>
                    <a:cubicBezTo>
                      <a:pt x="16" y="35"/>
                      <a:pt x="17" y="35"/>
                      <a:pt x="19" y="36"/>
                    </a:cubicBezTo>
                    <a:cubicBezTo>
                      <a:pt x="20" y="37"/>
                      <a:pt x="21" y="37"/>
                      <a:pt x="22" y="38"/>
                    </a:cubicBezTo>
                    <a:cubicBezTo>
                      <a:pt x="22" y="38"/>
                      <a:pt x="23" y="38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5" y="40"/>
                      <a:pt x="25" y="40"/>
                      <a:pt x="26" y="41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8" y="43"/>
                      <a:pt x="28" y="45"/>
                      <a:pt x="29" y="45"/>
                    </a:cubicBezTo>
                    <a:cubicBezTo>
                      <a:pt x="29" y="45"/>
                      <a:pt x="28" y="42"/>
                      <a:pt x="27" y="39"/>
                    </a:cubicBezTo>
                    <a:cubicBezTo>
                      <a:pt x="27" y="38"/>
                      <a:pt x="27" y="38"/>
                      <a:pt x="27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27"/>
                      <a:pt x="27" y="20"/>
                      <a:pt x="26" y="20"/>
                    </a:cubicBezTo>
                    <a:cubicBezTo>
                      <a:pt x="26" y="20"/>
                      <a:pt x="25" y="26"/>
                      <a:pt x="25" y="35"/>
                    </a:cubicBezTo>
                    <a:cubicBezTo>
                      <a:pt x="23" y="31"/>
                      <a:pt x="21" y="27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8" y="21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6" y="10"/>
                      <a:pt x="14" y="3"/>
                      <a:pt x="14" y="3"/>
                    </a:cubicBezTo>
                    <a:cubicBezTo>
                      <a:pt x="13" y="3"/>
                      <a:pt x="14" y="9"/>
                      <a:pt x="15" y="18"/>
                    </a:cubicBezTo>
                    <a:cubicBezTo>
                      <a:pt x="8" y="7"/>
                      <a:pt x="1" y="0"/>
                      <a:pt x="0" y="1"/>
                    </a:cubicBezTo>
                  </a:path>
                </a:pathLst>
              </a:custGeom>
              <a:solidFill>
                <a:srgbClr val="216D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80" name="Freeform 470"/>
              <p:cNvSpPr/>
              <p:nvPr/>
            </p:nvSpPr>
            <p:spPr bwMode="auto">
              <a:xfrm>
                <a:off x="8266113" y="4337050"/>
                <a:ext cx="247650" cy="177800"/>
              </a:xfrm>
              <a:custGeom>
                <a:avLst/>
                <a:gdLst>
                  <a:gd name="T0" fmla="*/ 52 w 66"/>
                  <a:gd name="T1" fmla="*/ 36 h 47"/>
                  <a:gd name="T2" fmla="*/ 48 w 66"/>
                  <a:gd name="T3" fmla="*/ 36 h 47"/>
                  <a:gd name="T4" fmla="*/ 42 w 66"/>
                  <a:gd name="T5" fmla="*/ 37 h 47"/>
                  <a:gd name="T6" fmla="*/ 24 w 66"/>
                  <a:gd name="T7" fmla="*/ 47 h 47"/>
                  <a:gd name="T8" fmla="*/ 14 w 66"/>
                  <a:gd name="T9" fmla="*/ 38 h 47"/>
                  <a:gd name="T10" fmla="*/ 0 w 66"/>
                  <a:gd name="T11" fmla="*/ 37 h 47"/>
                  <a:gd name="T12" fmla="*/ 7 w 66"/>
                  <a:gd name="T13" fmla="*/ 26 h 47"/>
                  <a:gd name="T14" fmla="*/ 7 w 66"/>
                  <a:gd name="T15" fmla="*/ 13 h 47"/>
                  <a:gd name="T16" fmla="*/ 19 w 66"/>
                  <a:gd name="T17" fmla="*/ 12 h 47"/>
                  <a:gd name="T18" fmla="*/ 27 w 66"/>
                  <a:gd name="T19" fmla="*/ 2 h 47"/>
                  <a:gd name="T20" fmla="*/ 41 w 66"/>
                  <a:gd name="T21" fmla="*/ 7 h 47"/>
                  <a:gd name="T22" fmla="*/ 56 w 66"/>
                  <a:gd name="T23" fmla="*/ 0 h 47"/>
                  <a:gd name="T24" fmla="*/ 57 w 66"/>
                  <a:gd name="T25" fmla="*/ 10 h 47"/>
                  <a:gd name="T26" fmla="*/ 66 w 66"/>
                  <a:gd name="T27" fmla="*/ 19 h 47"/>
                  <a:gd name="T28" fmla="*/ 57 w 66"/>
                  <a:gd name="T29" fmla="*/ 24 h 47"/>
                  <a:gd name="T30" fmla="*/ 56 w 66"/>
                  <a:gd name="T31" fmla="*/ 27 h 47"/>
                  <a:gd name="T32" fmla="*/ 54 w 66"/>
                  <a:gd name="T33" fmla="*/ 38 h 47"/>
                  <a:gd name="T34" fmla="*/ 52 w 66"/>
                  <a:gd name="T35" fmla="*/ 3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47">
                    <a:moveTo>
                      <a:pt x="52" y="36"/>
                    </a:moveTo>
                    <a:cubicBezTo>
                      <a:pt x="50" y="36"/>
                      <a:pt x="48" y="36"/>
                      <a:pt x="48" y="36"/>
                    </a:cubicBezTo>
                    <a:cubicBezTo>
                      <a:pt x="46" y="36"/>
                      <a:pt x="44" y="36"/>
                      <a:pt x="42" y="37"/>
                    </a:cubicBezTo>
                    <a:cubicBezTo>
                      <a:pt x="35" y="38"/>
                      <a:pt x="29" y="43"/>
                      <a:pt x="24" y="47"/>
                    </a:cubicBezTo>
                    <a:cubicBezTo>
                      <a:pt x="21" y="44"/>
                      <a:pt x="18" y="40"/>
                      <a:pt x="14" y="38"/>
                    </a:cubicBezTo>
                    <a:cubicBezTo>
                      <a:pt x="10" y="35"/>
                      <a:pt x="5" y="35"/>
                      <a:pt x="0" y="37"/>
                    </a:cubicBezTo>
                    <a:cubicBezTo>
                      <a:pt x="4" y="35"/>
                      <a:pt x="6" y="29"/>
                      <a:pt x="7" y="26"/>
                    </a:cubicBezTo>
                    <a:cubicBezTo>
                      <a:pt x="9" y="22"/>
                      <a:pt x="8" y="17"/>
                      <a:pt x="7" y="13"/>
                    </a:cubicBezTo>
                    <a:cubicBezTo>
                      <a:pt x="11" y="14"/>
                      <a:pt x="15" y="14"/>
                      <a:pt x="19" y="12"/>
                    </a:cubicBezTo>
                    <a:cubicBezTo>
                      <a:pt x="23" y="10"/>
                      <a:pt x="25" y="6"/>
                      <a:pt x="27" y="2"/>
                    </a:cubicBezTo>
                    <a:cubicBezTo>
                      <a:pt x="30" y="6"/>
                      <a:pt x="36" y="7"/>
                      <a:pt x="41" y="7"/>
                    </a:cubicBezTo>
                    <a:cubicBezTo>
                      <a:pt x="47" y="6"/>
                      <a:pt x="51" y="3"/>
                      <a:pt x="56" y="0"/>
                    </a:cubicBezTo>
                    <a:cubicBezTo>
                      <a:pt x="55" y="4"/>
                      <a:pt x="55" y="7"/>
                      <a:pt x="57" y="10"/>
                    </a:cubicBezTo>
                    <a:cubicBezTo>
                      <a:pt x="59" y="14"/>
                      <a:pt x="63" y="16"/>
                      <a:pt x="66" y="19"/>
                    </a:cubicBezTo>
                    <a:cubicBezTo>
                      <a:pt x="65" y="18"/>
                      <a:pt x="58" y="23"/>
                      <a:pt x="57" y="24"/>
                    </a:cubicBezTo>
                    <a:cubicBezTo>
                      <a:pt x="57" y="25"/>
                      <a:pt x="56" y="26"/>
                      <a:pt x="56" y="27"/>
                    </a:cubicBezTo>
                    <a:cubicBezTo>
                      <a:pt x="55" y="31"/>
                      <a:pt x="54" y="34"/>
                      <a:pt x="54" y="38"/>
                    </a:cubicBezTo>
                    <a:cubicBezTo>
                      <a:pt x="54" y="37"/>
                      <a:pt x="53" y="37"/>
                      <a:pt x="52" y="36"/>
                    </a:cubicBezTo>
                  </a:path>
                </a:pathLst>
              </a:custGeom>
              <a:solidFill>
                <a:srgbClr val="3D87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81" name="Freeform 471"/>
              <p:cNvSpPr/>
              <p:nvPr/>
            </p:nvSpPr>
            <p:spPr bwMode="auto">
              <a:xfrm>
                <a:off x="8296275" y="4383088"/>
                <a:ext cx="192088" cy="93663"/>
              </a:xfrm>
              <a:custGeom>
                <a:avLst/>
                <a:gdLst>
                  <a:gd name="T0" fmla="*/ 0 w 51"/>
                  <a:gd name="T1" fmla="*/ 20 h 25"/>
                  <a:gd name="T2" fmla="*/ 23 w 51"/>
                  <a:gd name="T3" fmla="*/ 13 h 25"/>
                  <a:gd name="T4" fmla="*/ 23 w 51"/>
                  <a:gd name="T5" fmla="*/ 13 h 25"/>
                  <a:gd name="T6" fmla="*/ 20 w 51"/>
                  <a:gd name="T7" fmla="*/ 15 h 25"/>
                  <a:gd name="T8" fmla="*/ 16 w 51"/>
                  <a:gd name="T9" fmla="*/ 20 h 25"/>
                  <a:gd name="T10" fmla="*/ 13 w 51"/>
                  <a:gd name="T11" fmla="*/ 24 h 25"/>
                  <a:gd name="T12" fmla="*/ 17 w 51"/>
                  <a:gd name="T13" fmla="*/ 21 h 25"/>
                  <a:gd name="T14" fmla="*/ 21 w 51"/>
                  <a:gd name="T15" fmla="*/ 17 h 25"/>
                  <a:gd name="T16" fmla="*/ 24 w 51"/>
                  <a:gd name="T17" fmla="*/ 15 h 25"/>
                  <a:gd name="T18" fmla="*/ 25 w 51"/>
                  <a:gd name="T19" fmla="*/ 13 h 25"/>
                  <a:gd name="T20" fmla="*/ 27 w 51"/>
                  <a:gd name="T21" fmla="*/ 11 h 25"/>
                  <a:gd name="T22" fmla="*/ 42 w 51"/>
                  <a:gd name="T23" fmla="*/ 8 h 25"/>
                  <a:gd name="T24" fmla="*/ 41 w 51"/>
                  <a:gd name="T25" fmla="*/ 9 h 25"/>
                  <a:gd name="T26" fmla="*/ 38 w 51"/>
                  <a:gd name="T27" fmla="*/ 12 h 25"/>
                  <a:gd name="T28" fmla="*/ 35 w 51"/>
                  <a:gd name="T29" fmla="*/ 16 h 25"/>
                  <a:gd name="T30" fmla="*/ 33 w 51"/>
                  <a:gd name="T31" fmla="*/ 21 h 25"/>
                  <a:gd name="T32" fmla="*/ 36 w 51"/>
                  <a:gd name="T33" fmla="*/ 17 h 25"/>
                  <a:gd name="T34" fmla="*/ 40 w 51"/>
                  <a:gd name="T35" fmla="*/ 13 h 25"/>
                  <a:gd name="T36" fmla="*/ 42 w 51"/>
                  <a:gd name="T37" fmla="*/ 11 h 25"/>
                  <a:gd name="T38" fmla="*/ 43 w 51"/>
                  <a:gd name="T39" fmla="*/ 10 h 25"/>
                  <a:gd name="T40" fmla="*/ 43 w 51"/>
                  <a:gd name="T41" fmla="*/ 9 h 25"/>
                  <a:gd name="T42" fmla="*/ 44 w 51"/>
                  <a:gd name="T43" fmla="*/ 9 h 25"/>
                  <a:gd name="T44" fmla="*/ 44 w 51"/>
                  <a:gd name="T45" fmla="*/ 9 h 25"/>
                  <a:gd name="T46" fmla="*/ 46 w 51"/>
                  <a:gd name="T47" fmla="*/ 8 h 25"/>
                  <a:gd name="T48" fmla="*/ 46 w 51"/>
                  <a:gd name="T49" fmla="*/ 8 h 25"/>
                  <a:gd name="T50" fmla="*/ 46 w 51"/>
                  <a:gd name="T51" fmla="*/ 8 h 25"/>
                  <a:gd name="T52" fmla="*/ 46 w 51"/>
                  <a:gd name="T53" fmla="*/ 7 h 25"/>
                  <a:gd name="T54" fmla="*/ 51 w 51"/>
                  <a:gd name="T55" fmla="*/ 6 h 25"/>
                  <a:gd name="T56" fmla="*/ 45 w 51"/>
                  <a:gd name="T57" fmla="*/ 6 h 25"/>
                  <a:gd name="T58" fmla="*/ 43 w 51"/>
                  <a:gd name="T59" fmla="*/ 6 h 25"/>
                  <a:gd name="T60" fmla="*/ 43 w 51"/>
                  <a:gd name="T61" fmla="*/ 6 h 25"/>
                  <a:gd name="T62" fmla="*/ 43 w 51"/>
                  <a:gd name="T63" fmla="*/ 6 h 25"/>
                  <a:gd name="T64" fmla="*/ 26 w 51"/>
                  <a:gd name="T65" fmla="*/ 1 h 25"/>
                  <a:gd name="T66" fmla="*/ 40 w 51"/>
                  <a:gd name="T67" fmla="*/ 7 h 25"/>
                  <a:gd name="T68" fmla="*/ 27 w 51"/>
                  <a:gd name="T69" fmla="*/ 10 h 25"/>
                  <a:gd name="T70" fmla="*/ 27 w 51"/>
                  <a:gd name="T71" fmla="*/ 10 h 25"/>
                  <a:gd name="T72" fmla="*/ 27 w 51"/>
                  <a:gd name="T73" fmla="*/ 10 h 25"/>
                  <a:gd name="T74" fmla="*/ 26 w 51"/>
                  <a:gd name="T75" fmla="*/ 10 h 25"/>
                  <a:gd name="T76" fmla="*/ 26 w 51"/>
                  <a:gd name="T77" fmla="*/ 10 h 25"/>
                  <a:gd name="T78" fmla="*/ 24 w 51"/>
                  <a:gd name="T79" fmla="*/ 9 h 25"/>
                  <a:gd name="T80" fmla="*/ 24 w 51"/>
                  <a:gd name="T81" fmla="*/ 9 h 25"/>
                  <a:gd name="T82" fmla="*/ 6 w 51"/>
                  <a:gd name="T83" fmla="*/ 8 h 25"/>
                  <a:gd name="T84" fmla="*/ 22 w 51"/>
                  <a:gd name="T85" fmla="*/ 11 h 25"/>
                  <a:gd name="T86" fmla="*/ 0 w 51"/>
                  <a:gd name="T87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1" h="25">
                    <a:moveTo>
                      <a:pt x="0" y="20"/>
                    </a:moveTo>
                    <a:cubicBezTo>
                      <a:pt x="1" y="21"/>
                      <a:pt x="10" y="16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2" y="14"/>
                      <a:pt x="21" y="15"/>
                      <a:pt x="20" y="15"/>
                    </a:cubicBezTo>
                    <a:cubicBezTo>
                      <a:pt x="18" y="17"/>
                      <a:pt x="17" y="18"/>
                      <a:pt x="16" y="20"/>
                    </a:cubicBezTo>
                    <a:cubicBezTo>
                      <a:pt x="14" y="22"/>
                      <a:pt x="13" y="24"/>
                      <a:pt x="13" y="24"/>
                    </a:cubicBezTo>
                    <a:cubicBezTo>
                      <a:pt x="14" y="25"/>
                      <a:pt x="15" y="23"/>
                      <a:pt x="17" y="21"/>
                    </a:cubicBezTo>
                    <a:cubicBezTo>
                      <a:pt x="18" y="19"/>
                      <a:pt x="19" y="18"/>
                      <a:pt x="21" y="17"/>
                    </a:cubicBezTo>
                    <a:cubicBezTo>
                      <a:pt x="22" y="16"/>
                      <a:pt x="23" y="15"/>
                      <a:pt x="24" y="15"/>
                    </a:cubicBezTo>
                    <a:cubicBezTo>
                      <a:pt x="24" y="14"/>
                      <a:pt x="25" y="14"/>
                      <a:pt x="25" y="13"/>
                    </a:cubicBezTo>
                    <a:cubicBezTo>
                      <a:pt x="25" y="13"/>
                      <a:pt x="27" y="12"/>
                      <a:pt x="27" y="11"/>
                    </a:cubicBezTo>
                    <a:cubicBezTo>
                      <a:pt x="33" y="10"/>
                      <a:pt x="38" y="9"/>
                      <a:pt x="42" y="8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0" y="10"/>
                      <a:pt x="39" y="11"/>
                      <a:pt x="38" y="12"/>
                    </a:cubicBezTo>
                    <a:cubicBezTo>
                      <a:pt x="37" y="13"/>
                      <a:pt x="36" y="15"/>
                      <a:pt x="35" y="16"/>
                    </a:cubicBezTo>
                    <a:cubicBezTo>
                      <a:pt x="33" y="19"/>
                      <a:pt x="32" y="20"/>
                      <a:pt x="33" y="21"/>
                    </a:cubicBezTo>
                    <a:cubicBezTo>
                      <a:pt x="33" y="21"/>
                      <a:pt x="34" y="19"/>
                      <a:pt x="36" y="17"/>
                    </a:cubicBezTo>
                    <a:cubicBezTo>
                      <a:pt x="37" y="16"/>
                      <a:pt x="38" y="14"/>
                      <a:pt x="40" y="13"/>
                    </a:cubicBezTo>
                    <a:cubicBezTo>
                      <a:pt x="40" y="12"/>
                      <a:pt x="41" y="11"/>
                      <a:pt x="42" y="11"/>
                    </a:cubicBezTo>
                    <a:cubicBezTo>
                      <a:pt x="42" y="10"/>
                      <a:pt x="43" y="10"/>
                      <a:pt x="43" y="10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5" y="8"/>
                      <a:pt x="45" y="8"/>
                      <a:pt x="46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9" y="7"/>
                      <a:pt x="51" y="7"/>
                      <a:pt x="51" y="6"/>
                    </a:cubicBezTo>
                    <a:cubicBezTo>
                      <a:pt x="51" y="6"/>
                      <a:pt x="48" y="6"/>
                      <a:pt x="45" y="6"/>
                    </a:cubicBezTo>
                    <a:cubicBezTo>
                      <a:pt x="44" y="6"/>
                      <a:pt x="43" y="6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34" y="3"/>
                      <a:pt x="26" y="0"/>
                      <a:pt x="26" y="1"/>
                    </a:cubicBezTo>
                    <a:cubicBezTo>
                      <a:pt x="26" y="2"/>
                      <a:pt x="32" y="4"/>
                      <a:pt x="40" y="7"/>
                    </a:cubicBezTo>
                    <a:cubicBezTo>
                      <a:pt x="36" y="7"/>
                      <a:pt x="32" y="8"/>
                      <a:pt x="27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5" y="10"/>
                      <a:pt x="25" y="10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14" y="8"/>
                      <a:pt x="6" y="8"/>
                      <a:pt x="6" y="8"/>
                    </a:cubicBezTo>
                    <a:cubicBezTo>
                      <a:pt x="6" y="9"/>
                      <a:pt x="13" y="9"/>
                      <a:pt x="22" y="11"/>
                    </a:cubicBezTo>
                    <a:cubicBezTo>
                      <a:pt x="9" y="15"/>
                      <a:pt x="0" y="20"/>
                      <a:pt x="0" y="20"/>
                    </a:cubicBezTo>
                  </a:path>
                </a:pathLst>
              </a:custGeom>
              <a:solidFill>
                <a:srgbClr val="216D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82" name="Freeform 472"/>
              <p:cNvSpPr/>
              <p:nvPr/>
            </p:nvSpPr>
            <p:spPr bwMode="auto">
              <a:xfrm>
                <a:off x="8472488" y="4289425"/>
                <a:ext cx="112713" cy="96838"/>
              </a:xfrm>
              <a:custGeom>
                <a:avLst/>
                <a:gdLst>
                  <a:gd name="T0" fmla="*/ 8 w 30"/>
                  <a:gd name="T1" fmla="*/ 4 h 26"/>
                  <a:gd name="T2" fmla="*/ 14 w 30"/>
                  <a:gd name="T3" fmla="*/ 25 h 26"/>
                  <a:gd name="T4" fmla="*/ 19 w 30"/>
                  <a:gd name="T5" fmla="*/ 26 h 26"/>
                  <a:gd name="T6" fmla="*/ 24 w 30"/>
                  <a:gd name="T7" fmla="*/ 24 h 26"/>
                  <a:gd name="T8" fmla="*/ 28 w 30"/>
                  <a:gd name="T9" fmla="*/ 20 h 26"/>
                  <a:gd name="T10" fmla="*/ 28 w 30"/>
                  <a:gd name="T11" fmla="*/ 8 h 26"/>
                  <a:gd name="T12" fmla="*/ 20 w 30"/>
                  <a:gd name="T13" fmla="*/ 2 h 26"/>
                  <a:gd name="T14" fmla="*/ 8 w 30"/>
                  <a:gd name="T15" fmla="*/ 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6">
                    <a:moveTo>
                      <a:pt x="8" y="4"/>
                    </a:moveTo>
                    <a:cubicBezTo>
                      <a:pt x="0" y="11"/>
                      <a:pt x="5" y="22"/>
                      <a:pt x="14" y="25"/>
                    </a:cubicBezTo>
                    <a:cubicBezTo>
                      <a:pt x="16" y="26"/>
                      <a:pt x="18" y="26"/>
                      <a:pt x="19" y="26"/>
                    </a:cubicBezTo>
                    <a:cubicBezTo>
                      <a:pt x="21" y="26"/>
                      <a:pt x="22" y="25"/>
                      <a:pt x="24" y="24"/>
                    </a:cubicBezTo>
                    <a:cubicBezTo>
                      <a:pt x="26" y="23"/>
                      <a:pt x="27" y="21"/>
                      <a:pt x="28" y="20"/>
                    </a:cubicBezTo>
                    <a:cubicBezTo>
                      <a:pt x="30" y="16"/>
                      <a:pt x="30" y="12"/>
                      <a:pt x="28" y="8"/>
                    </a:cubicBezTo>
                    <a:cubicBezTo>
                      <a:pt x="26" y="5"/>
                      <a:pt x="23" y="3"/>
                      <a:pt x="20" y="2"/>
                    </a:cubicBezTo>
                    <a:cubicBezTo>
                      <a:pt x="16" y="0"/>
                      <a:pt x="12" y="1"/>
                      <a:pt x="8" y="4"/>
                    </a:cubicBezTo>
                  </a:path>
                </a:pathLst>
              </a:custGeom>
              <a:solidFill>
                <a:srgbClr val="BC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83" name="Freeform 473"/>
              <p:cNvSpPr/>
              <p:nvPr/>
            </p:nvSpPr>
            <p:spPr bwMode="auto">
              <a:xfrm>
                <a:off x="8499475" y="4303713"/>
                <a:ext cx="63500" cy="30163"/>
              </a:xfrm>
              <a:custGeom>
                <a:avLst/>
                <a:gdLst>
                  <a:gd name="T0" fmla="*/ 9 w 17"/>
                  <a:gd name="T1" fmla="*/ 0 h 8"/>
                  <a:gd name="T2" fmla="*/ 8 w 17"/>
                  <a:gd name="T3" fmla="*/ 0 h 8"/>
                  <a:gd name="T4" fmla="*/ 8 w 17"/>
                  <a:gd name="T5" fmla="*/ 0 h 8"/>
                  <a:gd name="T6" fmla="*/ 8 w 17"/>
                  <a:gd name="T7" fmla="*/ 0 h 8"/>
                  <a:gd name="T8" fmla="*/ 8 w 17"/>
                  <a:gd name="T9" fmla="*/ 0 h 8"/>
                  <a:gd name="T10" fmla="*/ 7 w 17"/>
                  <a:gd name="T11" fmla="*/ 0 h 8"/>
                  <a:gd name="T12" fmla="*/ 7 w 17"/>
                  <a:gd name="T13" fmla="*/ 0 h 8"/>
                  <a:gd name="T14" fmla="*/ 1 w 17"/>
                  <a:gd name="T15" fmla="*/ 5 h 8"/>
                  <a:gd name="T16" fmla="*/ 0 w 17"/>
                  <a:gd name="T17" fmla="*/ 8 h 8"/>
                  <a:gd name="T18" fmla="*/ 0 w 17"/>
                  <a:gd name="T19" fmla="*/ 8 h 8"/>
                  <a:gd name="T20" fmla="*/ 2 w 17"/>
                  <a:gd name="T21" fmla="*/ 6 h 8"/>
                  <a:gd name="T22" fmla="*/ 7 w 17"/>
                  <a:gd name="T23" fmla="*/ 3 h 8"/>
                  <a:gd name="T24" fmla="*/ 7 w 17"/>
                  <a:gd name="T25" fmla="*/ 3 h 8"/>
                  <a:gd name="T26" fmla="*/ 7 w 17"/>
                  <a:gd name="T27" fmla="*/ 3 h 8"/>
                  <a:gd name="T28" fmla="*/ 8 w 17"/>
                  <a:gd name="T29" fmla="*/ 3 h 8"/>
                  <a:gd name="T30" fmla="*/ 9 w 17"/>
                  <a:gd name="T31" fmla="*/ 3 h 8"/>
                  <a:gd name="T32" fmla="*/ 9 w 17"/>
                  <a:gd name="T33" fmla="*/ 3 h 8"/>
                  <a:gd name="T34" fmla="*/ 9 w 17"/>
                  <a:gd name="T35" fmla="*/ 3 h 8"/>
                  <a:gd name="T36" fmla="*/ 14 w 17"/>
                  <a:gd name="T37" fmla="*/ 4 h 8"/>
                  <a:gd name="T38" fmla="*/ 17 w 17"/>
                  <a:gd name="T39" fmla="*/ 6 h 8"/>
                  <a:gd name="T40" fmla="*/ 17 w 17"/>
                  <a:gd name="T41" fmla="*/ 5 h 8"/>
                  <a:gd name="T42" fmla="*/ 16 w 17"/>
                  <a:gd name="T43" fmla="*/ 3 h 8"/>
                  <a:gd name="T44" fmla="*/ 9 w 17"/>
                  <a:gd name="T4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" h="8">
                    <a:moveTo>
                      <a:pt x="9" y="0"/>
                    </a:move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1"/>
                      <a:pt x="1" y="3"/>
                      <a:pt x="1" y="5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8"/>
                      <a:pt x="1" y="7"/>
                      <a:pt x="2" y="6"/>
                    </a:cubicBezTo>
                    <a:cubicBezTo>
                      <a:pt x="3" y="5"/>
                      <a:pt x="5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1" y="3"/>
                      <a:pt x="13" y="4"/>
                      <a:pt x="14" y="4"/>
                    </a:cubicBezTo>
                    <a:cubicBezTo>
                      <a:pt x="16" y="5"/>
                      <a:pt x="16" y="6"/>
                      <a:pt x="17" y="6"/>
                    </a:cubicBezTo>
                    <a:cubicBezTo>
                      <a:pt x="17" y="6"/>
                      <a:pt x="17" y="5"/>
                      <a:pt x="17" y="5"/>
                    </a:cubicBezTo>
                    <a:cubicBezTo>
                      <a:pt x="17" y="5"/>
                      <a:pt x="17" y="4"/>
                      <a:pt x="16" y="3"/>
                    </a:cubicBezTo>
                    <a:cubicBezTo>
                      <a:pt x="14" y="1"/>
                      <a:pt x="12" y="0"/>
                      <a:pt x="9" y="0"/>
                    </a:cubicBezTo>
                  </a:path>
                </a:pathLst>
              </a:custGeom>
              <a:solidFill>
                <a:srgbClr val="C94B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84" name="Freeform 474"/>
              <p:cNvSpPr/>
              <p:nvPr/>
            </p:nvSpPr>
            <p:spPr bwMode="auto">
              <a:xfrm>
                <a:off x="8401050" y="4386263"/>
                <a:ext cx="101600" cy="98425"/>
              </a:xfrm>
              <a:custGeom>
                <a:avLst/>
                <a:gdLst>
                  <a:gd name="T0" fmla="*/ 10 w 27"/>
                  <a:gd name="T1" fmla="*/ 24 h 26"/>
                  <a:gd name="T2" fmla="*/ 8 w 27"/>
                  <a:gd name="T3" fmla="*/ 2 h 26"/>
                  <a:gd name="T4" fmla="*/ 13 w 27"/>
                  <a:gd name="T5" fmla="*/ 0 h 26"/>
                  <a:gd name="T6" fmla="*/ 18 w 27"/>
                  <a:gd name="T7" fmla="*/ 0 h 26"/>
                  <a:gd name="T8" fmla="*/ 23 w 27"/>
                  <a:gd name="T9" fmla="*/ 3 h 26"/>
                  <a:gd name="T10" fmla="*/ 27 w 27"/>
                  <a:gd name="T11" fmla="*/ 14 h 26"/>
                  <a:gd name="T12" fmla="*/ 22 w 27"/>
                  <a:gd name="T13" fmla="*/ 22 h 26"/>
                  <a:gd name="T14" fmla="*/ 10 w 27"/>
                  <a:gd name="T15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6">
                    <a:moveTo>
                      <a:pt x="10" y="24"/>
                    </a:moveTo>
                    <a:cubicBezTo>
                      <a:pt x="0" y="20"/>
                      <a:pt x="1" y="9"/>
                      <a:pt x="8" y="2"/>
                    </a:cubicBezTo>
                    <a:cubicBezTo>
                      <a:pt x="9" y="1"/>
                      <a:pt x="11" y="0"/>
                      <a:pt x="13" y="0"/>
                    </a:cubicBezTo>
                    <a:cubicBezTo>
                      <a:pt x="14" y="0"/>
                      <a:pt x="16" y="0"/>
                      <a:pt x="18" y="0"/>
                    </a:cubicBezTo>
                    <a:cubicBezTo>
                      <a:pt x="20" y="1"/>
                      <a:pt x="22" y="1"/>
                      <a:pt x="23" y="3"/>
                    </a:cubicBezTo>
                    <a:cubicBezTo>
                      <a:pt x="26" y="5"/>
                      <a:pt x="27" y="10"/>
                      <a:pt x="27" y="14"/>
                    </a:cubicBezTo>
                    <a:cubicBezTo>
                      <a:pt x="26" y="17"/>
                      <a:pt x="25" y="20"/>
                      <a:pt x="22" y="22"/>
                    </a:cubicBezTo>
                    <a:cubicBezTo>
                      <a:pt x="19" y="25"/>
                      <a:pt x="14" y="26"/>
                      <a:pt x="10" y="24"/>
                    </a:cubicBezTo>
                  </a:path>
                </a:pathLst>
              </a:custGeom>
              <a:solidFill>
                <a:srgbClr val="BC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85" name="Freeform 475"/>
              <p:cNvSpPr/>
              <p:nvPr/>
            </p:nvSpPr>
            <p:spPr bwMode="auto">
              <a:xfrm>
                <a:off x="8423275" y="4440238"/>
                <a:ext cx="68263" cy="30163"/>
              </a:xfrm>
              <a:custGeom>
                <a:avLst/>
                <a:gdLst>
                  <a:gd name="T0" fmla="*/ 17 w 18"/>
                  <a:gd name="T1" fmla="*/ 0 h 8"/>
                  <a:gd name="T2" fmla="*/ 15 w 18"/>
                  <a:gd name="T3" fmla="*/ 2 h 8"/>
                  <a:gd name="T4" fmla="*/ 10 w 18"/>
                  <a:gd name="T5" fmla="*/ 5 h 8"/>
                  <a:gd name="T6" fmla="*/ 10 w 18"/>
                  <a:gd name="T7" fmla="*/ 5 h 8"/>
                  <a:gd name="T8" fmla="*/ 10 w 18"/>
                  <a:gd name="T9" fmla="*/ 5 h 8"/>
                  <a:gd name="T10" fmla="*/ 9 w 18"/>
                  <a:gd name="T11" fmla="*/ 5 h 8"/>
                  <a:gd name="T12" fmla="*/ 9 w 18"/>
                  <a:gd name="T13" fmla="*/ 5 h 8"/>
                  <a:gd name="T14" fmla="*/ 8 w 18"/>
                  <a:gd name="T15" fmla="*/ 6 h 8"/>
                  <a:gd name="T16" fmla="*/ 3 w 18"/>
                  <a:gd name="T17" fmla="*/ 4 h 8"/>
                  <a:gd name="T18" fmla="*/ 1 w 18"/>
                  <a:gd name="T19" fmla="*/ 3 h 8"/>
                  <a:gd name="T20" fmla="*/ 0 w 18"/>
                  <a:gd name="T21" fmla="*/ 3 h 8"/>
                  <a:gd name="T22" fmla="*/ 2 w 18"/>
                  <a:gd name="T23" fmla="*/ 6 h 8"/>
                  <a:gd name="T24" fmla="*/ 8 w 18"/>
                  <a:gd name="T25" fmla="*/ 8 h 8"/>
                  <a:gd name="T26" fmla="*/ 9 w 18"/>
                  <a:gd name="T27" fmla="*/ 8 h 8"/>
                  <a:gd name="T28" fmla="*/ 9 w 18"/>
                  <a:gd name="T29" fmla="*/ 8 h 8"/>
                  <a:gd name="T30" fmla="*/ 10 w 18"/>
                  <a:gd name="T31" fmla="*/ 8 h 8"/>
                  <a:gd name="T32" fmla="*/ 11 w 18"/>
                  <a:gd name="T33" fmla="*/ 8 h 8"/>
                  <a:gd name="T34" fmla="*/ 11 w 18"/>
                  <a:gd name="T35" fmla="*/ 8 h 8"/>
                  <a:gd name="T36" fmla="*/ 17 w 18"/>
                  <a:gd name="T37" fmla="*/ 3 h 8"/>
                  <a:gd name="T38" fmla="*/ 17 w 18"/>
                  <a:gd name="T39" fmla="*/ 0 h 8"/>
                  <a:gd name="T40" fmla="*/ 17 w 18"/>
                  <a:gd name="T4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" h="8">
                    <a:moveTo>
                      <a:pt x="17" y="0"/>
                    </a:moveTo>
                    <a:cubicBezTo>
                      <a:pt x="17" y="0"/>
                      <a:pt x="16" y="1"/>
                      <a:pt x="15" y="2"/>
                    </a:cubicBezTo>
                    <a:cubicBezTo>
                      <a:pt x="14" y="3"/>
                      <a:pt x="12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6" y="6"/>
                      <a:pt x="4" y="5"/>
                      <a:pt x="3" y="4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5"/>
                      <a:pt x="2" y="6"/>
                    </a:cubicBezTo>
                    <a:cubicBezTo>
                      <a:pt x="3" y="7"/>
                      <a:pt x="5" y="8"/>
                      <a:pt x="8" y="8"/>
                    </a:cubicBezTo>
                    <a:cubicBezTo>
                      <a:pt x="8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4" y="7"/>
                      <a:pt x="16" y="5"/>
                      <a:pt x="17" y="3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solidFill>
                <a:srgbClr val="C94B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86" name="Freeform 476"/>
              <p:cNvSpPr/>
              <p:nvPr/>
            </p:nvSpPr>
            <p:spPr bwMode="auto">
              <a:xfrm>
                <a:off x="8488363" y="4379913"/>
                <a:ext cx="96838" cy="104775"/>
              </a:xfrm>
              <a:custGeom>
                <a:avLst/>
                <a:gdLst>
                  <a:gd name="T0" fmla="*/ 17 w 26"/>
                  <a:gd name="T1" fmla="*/ 24 h 28"/>
                  <a:gd name="T2" fmla="*/ 2 w 26"/>
                  <a:gd name="T3" fmla="*/ 9 h 28"/>
                  <a:gd name="T4" fmla="*/ 4 w 26"/>
                  <a:gd name="T5" fmla="*/ 4 h 28"/>
                  <a:gd name="T6" fmla="*/ 8 w 26"/>
                  <a:gd name="T7" fmla="*/ 1 h 28"/>
                  <a:gd name="T8" fmla="*/ 14 w 26"/>
                  <a:gd name="T9" fmla="*/ 0 h 28"/>
                  <a:gd name="T10" fmla="*/ 24 w 26"/>
                  <a:gd name="T11" fmla="*/ 6 h 28"/>
                  <a:gd name="T12" fmla="*/ 25 w 26"/>
                  <a:gd name="T13" fmla="*/ 16 h 28"/>
                  <a:gd name="T14" fmla="*/ 17 w 26"/>
                  <a:gd name="T15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8">
                    <a:moveTo>
                      <a:pt x="17" y="24"/>
                    </a:moveTo>
                    <a:cubicBezTo>
                      <a:pt x="7" y="28"/>
                      <a:pt x="0" y="18"/>
                      <a:pt x="2" y="9"/>
                    </a:cubicBezTo>
                    <a:cubicBezTo>
                      <a:pt x="2" y="7"/>
                      <a:pt x="3" y="5"/>
                      <a:pt x="4" y="4"/>
                    </a:cubicBezTo>
                    <a:cubicBezTo>
                      <a:pt x="5" y="3"/>
                      <a:pt x="7" y="2"/>
                      <a:pt x="8" y="1"/>
                    </a:cubicBezTo>
                    <a:cubicBezTo>
                      <a:pt x="10" y="0"/>
                      <a:pt x="12" y="0"/>
                      <a:pt x="14" y="0"/>
                    </a:cubicBezTo>
                    <a:cubicBezTo>
                      <a:pt x="18" y="0"/>
                      <a:pt x="22" y="3"/>
                      <a:pt x="24" y="6"/>
                    </a:cubicBezTo>
                    <a:cubicBezTo>
                      <a:pt x="25" y="9"/>
                      <a:pt x="26" y="12"/>
                      <a:pt x="25" y="16"/>
                    </a:cubicBezTo>
                    <a:cubicBezTo>
                      <a:pt x="24" y="20"/>
                      <a:pt x="21" y="23"/>
                      <a:pt x="17" y="24"/>
                    </a:cubicBezTo>
                  </a:path>
                </a:pathLst>
              </a:custGeom>
              <a:solidFill>
                <a:srgbClr val="A113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87" name="Freeform 477"/>
              <p:cNvSpPr/>
              <p:nvPr/>
            </p:nvSpPr>
            <p:spPr bwMode="auto">
              <a:xfrm>
                <a:off x="8521700" y="4410075"/>
                <a:ext cx="52388" cy="55563"/>
              </a:xfrm>
              <a:custGeom>
                <a:avLst/>
                <a:gdLst>
                  <a:gd name="T0" fmla="*/ 12 w 14"/>
                  <a:gd name="T1" fmla="*/ 0 h 15"/>
                  <a:gd name="T2" fmla="*/ 12 w 14"/>
                  <a:gd name="T3" fmla="*/ 0 h 15"/>
                  <a:gd name="T4" fmla="*/ 11 w 14"/>
                  <a:gd name="T5" fmla="*/ 3 h 15"/>
                  <a:gd name="T6" fmla="*/ 10 w 14"/>
                  <a:gd name="T7" fmla="*/ 9 h 15"/>
                  <a:gd name="T8" fmla="*/ 10 w 14"/>
                  <a:gd name="T9" fmla="*/ 9 h 15"/>
                  <a:gd name="T10" fmla="*/ 9 w 14"/>
                  <a:gd name="T11" fmla="*/ 10 h 15"/>
                  <a:gd name="T12" fmla="*/ 9 w 14"/>
                  <a:gd name="T13" fmla="*/ 10 h 15"/>
                  <a:gd name="T14" fmla="*/ 9 w 14"/>
                  <a:gd name="T15" fmla="*/ 10 h 15"/>
                  <a:gd name="T16" fmla="*/ 3 w 14"/>
                  <a:gd name="T17" fmla="*/ 13 h 15"/>
                  <a:gd name="T18" fmla="*/ 1 w 14"/>
                  <a:gd name="T19" fmla="*/ 13 h 15"/>
                  <a:gd name="T20" fmla="*/ 3 w 14"/>
                  <a:gd name="T21" fmla="*/ 15 h 15"/>
                  <a:gd name="T22" fmla="*/ 4 w 14"/>
                  <a:gd name="T23" fmla="*/ 15 h 15"/>
                  <a:gd name="T24" fmla="*/ 11 w 14"/>
                  <a:gd name="T25" fmla="*/ 12 h 15"/>
                  <a:gd name="T26" fmla="*/ 11 w 14"/>
                  <a:gd name="T27" fmla="*/ 12 h 15"/>
                  <a:gd name="T28" fmla="*/ 11 w 14"/>
                  <a:gd name="T29" fmla="*/ 12 h 15"/>
                  <a:gd name="T30" fmla="*/ 11 w 14"/>
                  <a:gd name="T31" fmla="*/ 11 h 15"/>
                  <a:gd name="T32" fmla="*/ 12 w 14"/>
                  <a:gd name="T33" fmla="*/ 11 h 15"/>
                  <a:gd name="T34" fmla="*/ 12 w 14"/>
                  <a:gd name="T35" fmla="*/ 11 h 15"/>
                  <a:gd name="T36" fmla="*/ 13 w 14"/>
                  <a:gd name="T37" fmla="*/ 3 h 15"/>
                  <a:gd name="T38" fmla="*/ 12 w 14"/>
                  <a:gd name="T3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" h="15">
                    <a:moveTo>
                      <a:pt x="1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5"/>
                      <a:pt x="11" y="7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7" y="12"/>
                      <a:pt x="5" y="12"/>
                      <a:pt x="3" y="13"/>
                    </a:cubicBezTo>
                    <a:cubicBezTo>
                      <a:pt x="2" y="13"/>
                      <a:pt x="1" y="13"/>
                      <a:pt x="1" y="13"/>
                    </a:cubicBezTo>
                    <a:cubicBezTo>
                      <a:pt x="0" y="14"/>
                      <a:pt x="1" y="14"/>
                      <a:pt x="3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6" y="15"/>
                      <a:pt x="8" y="14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8"/>
                      <a:pt x="14" y="5"/>
                      <a:pt x="13" y="3"/>
                    </a:cubicBezTo>
                    <a:cubicBezTo>
                      <a:pt x="13" y="1"/>
                      <a:pt x="12" y="0"/>
                      <a:pt x="12" y="0"/>
                    </a:cubicBezTo>
                  </a:path>
                </a:pathLst>
              </a:custGeom>
              <a:solidFill>
                <a:srgbClr val="B442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88" name="Freeform 478"/>
              <p:cNvSpPr/>
              <p:nvPr/>
            </p:nvSpPr>
            <p:spPr bwMode="auto">
              <a:xfrm>
                <a:off x="3625850" y="2490788"/>
                <a:ext cx="201613" cy="222250"/>
              </a:xfrm>
              <a:custGeom>
                <a:avLst/>
                <a:gdLst>
                  <a:gd name="T0" fmla="*/ 36 w 54"/>
                  <a:gd name="T1" fmla="*/ 9 h 59"/>
                  <a:gd name="T2" fmla="*/ 36 w 54"/>
                  <a:gd name="T3" fmla="*/ 13 h 59"/>
                  <a:gd name="T4" fmla="*/ 39 w 54"/>
                  <a:gd name="T5" fmla="*/ 19 h 59"/>
                  <a:gd name="T6" fmla="*/ 54 w 54"/>
                  <a:gd name="T7" fmla="*/ 33 h 59"/>
                  <a:gd name="T8" fmla="*/ 49 w 54"/>
                  <a:gd name="T9" fmla="*/ 45 h 59"/>
                  <a:gd name="T10" fmla="*/ 51 w 54"/>
                  <a:gd name="T11" fmla="*/ 58 h 59"/>
                  <a:gd name="T12" fmla="*/ 39 w 54"/>
                  <a:gd name="T13" fmla="*/ 55 h 59"/>
                  <a:gd name="T14" fmla="*/ 27 w 54"/>
                  <a:gd name="T15" fmla="*/ 59 h 59"/>
                  <a:gd name="T16" fmla="*/ 22 w 54"/>
                  <a:gd name="T17" fmla="*/ 48 h 59"/>
                  <a:gd name="T18" fmla="*/ 11 w 54"/>
                  <a:gd name="T19" fmla="*/ 43 h 59"/>
                  <a:gd name="T20" fmla="*/ 10 w 54"/>
                  <a:gd name="T21" fmla="*/ 28 h 59"/>
                  <a:gd name="T22" fmla="*/ 0 w 54"/>
                  <a:gd name="T23" fmla="*/ 16 h 59"/>
                  <a:gd name="T24" fmla="*/ 9 w 54"/>
                  <a:gd name="T25" fmla="*/ 12 h 59"/>
                  <a:gd name="T26" fmla="*/ 15 w 54"/>
                  <a:gd name="T27" fmla="*/ 0 h 59"/>
                  <a:gd name="T28" fmla="*/ 23 w 54"/>
                  <a:gd name="T29" fmla="*/ 7 h 59"/>
                  <a:gd name="T30" fmla="*/ 26 w 54"/>
                  <a:gd name="T31" fmla="*/ 8 h 59"/>
                  <a:gd name="T32" fmla="*/ 36 w 54"/>
                  <a:gd name="T33" fmla="*/ 7 h 59"/>
                  <a:gd name="T34" fmla="*/ 36 w 54"/>
                  <a:gd name="T35" fmla="*/ 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" h="59">
                    <a:moveTo>
                      <a:pt x="36" y="9"/>
                    </a:moveTo>
                    <a:cubicBezTo>
                      <a:pt x="36" y="11"/>
                      <a:pt x="36" y="13"/>
                      <a:pt x="36" y="13"/>
                    </a:cubicBezTo>
                    <a:cubicBezTo>
                      <a:pt x="37" y="15"/>
                      <a:pt x="38" y="17"/>
                      <a:pt x="39" y="19"/>
                    </a:cubicBezTo>
                    <a:cubicBezTo>
                      <a:pt x="42" y="25"/>
                      <a:pt x="49" y="29"/>
                      <a:pt x="54" y="33"/>
                    </a:cubicBezTo>
                    <a:cubicBezTo>
                      <a:pt x="52" y="37"/>
                      <a:pt x="50" y="41"/>
                      <a:pt x="49" y="45"/>
                    </a:cubicBezTo>
                    <a:cubicBezTo>
                      <a:pt x="48" y="50"/>
                      <a:pt x="48" y="55"/>
                      <a:pt x="51" y="58"/>
                    </a:cubicBezTo>
                    <a:cubicBezTo>
                      <a:pt x="49" y="56"/>
                      <a:pt x="42" y="55"/>
                      <a:pt x="39" y="55"/>
                    </a:cubicBezTo>
                    <a:cubicBezTo>
                      <a:pt x="35" y="55"/>
                      <a:pt x="31" y="57"/>
                      <a:pt x="27" y="59"/>
                    </a:cubicBezTo>
                    <a:cubicBezTo>
                      <a:pt x="27" y="55"/>
                      <a:pt x="25" y="51"/>
                      <a:pt x="22" y="48"/>
                    </a:cubicBezTo>
                    <a:cubicBezTo>
                      <a:pt x="19" y="45"/>
                      <a:pt x="15" y="43"/>
                      <a:pt x="11" y="43"/>
                    </a:cubicBezTo>
                    <a:cubicBezTo>
                      <a:pt x="14" y="39"/>
                      <a:pt x="13" y="33"/>
                      <a:pt x="10" y="28"/>
                    </a:cubicBezTo>
                    <a:cubicBezTo>
                      <a:pt x="8" y="23"/>
                      <a:pt x="4" y="20"/>
                      <a:pt x="0" y="16"/>
                    </a:cubicBezTo>
                    <a:cubicBezTo>
                      <a:pt x="4" y="16"/>
                      <a:pt x="7" y="15"/>
                      <a:pt x="9" y="12"/>
                    </a:cubicBezTo>
                    <a:cubicBezTo>
                      <a:pt x="12" y="9"/>
                      <a:pt x="13" y="4"/>
                      <a:pt x="15" y="0"/>
                    </a:cubicBezTo>
                    <a:cubicBezTo>
                      <a:pt x="14" y="3"/>
                      <a:pt x="21" y="7"/>
                      <a:pt x="23" y="7"/>
                    </a:cubicBezTo>
                    <a:cubicBezTo>
                      <a:pt x="24" y="8"/>
                      <a:pt x="25" y="8"/>
                      <a:pt x="26" y="8"/>
                    </a:cubicBezTo>
                    <a:cubicBezTo>
                      <a:pt x="29" y="8"/>
                      <a:pt x="33" y="8"/>
                      <a:pt x="36" y="7"/>
                    </a:cubicBezTo>
                    <a:cubicBezTo>
                      <a:pt x="36" y="7"/>
                      <a:pt x="36" y="8"/>
                      <a:pt x="36" y="9"/>
                    </a:cubicBezTo>
                  </a:path>
                </a:pathLst>
              </a:custGeom>
              <a:solidFill>
                <a:srgbClr val="3D87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89" name="Freeform 479"/>
              <p:cNvSpPr/>
              <p:nvPr/>
            </p:nvSpPr>
            <p:spPr bwMode="auto">
              <a:xfrm>
                <a:off x="3684588" y="2520950"/>
                <a:ext cx="112713" cy="165100"/>
              </a:xfrm>
              <a:custGeom>
                <a:avLst/>
                <a:gdLst>
                  <a:gd name="T0" fmla="*/ 29 w 30"/>
                  <a:gd name="T1" fmla="*/ 44 h 44"/>
                  <a:gd name="T2" fmla="*/ 15 w 30"/>
                  <a:gd name="T3" fmla="*/ 25 h 44"/>
                  <a:gd name="T4" fmla="*/ 15 w 30"/>
                  <a:gd name="T5" fmla="*/ 25 h 44"/>
                  <a:gd name="T6" fmla="*/ 18 w 30"/>
                  <a:gd name="T7" fmla="*/ 27 h 44"/>
                  <a:gd name="T8" fmla="*/ 24 w 30"/>
                  <a:gd name="T9" fmla="*/ 29 h 44"/>
                  <a:gd name="T10" fmla="*/ 29 w 30"/>
                  <a:gd name="T11" fmla="*/ 30 h 44"/>
                  <a:gd name="T12" fmla="*/ 24 w 30"/>
                  <a:gd name="T13" fmla="*/ 28 h 44"/>
                  <a:gd name="T14" fmla="*/ 19 w 30"/>
                  <a:gd name="T15" fmla="*/ 25 h 44"/>
                  <a:gd name="T16" fmla="*/ 16 w 30"/>
                  <a:gd name="T17" fmla="*/ 23 h 44"/>
                  <a:gd name="T18" fmla="*/ 15 w 30"/>
                  <a:gd name="T19" fmla="*/ 22 h 44"/>
                  <a:gd name="T20" fmla="*/ 12 w 30"/>
                  <a:gd name="T21" fmla="*/ 21 h 44"/>
                  <a:gd name="T22" fmla="*/ 5 w 30"/>
                  <a:gd name="T23" fmla="*/ 8 h 44"/>
                  <a:gd name="T24" fmla="*/ 6 w 30"/>
                  <a:gd name="T25" fmla="*/ 9 h 44"/>
                  <a:gd name="T26" fmla="*/ 9 w 30"/>
                  <a:gd name="T27" fmla="*/ 10 h 44"/>
                  <a:gd name="T28" fmla="*/ 14 w 30"/>
                  <a:gd name="T29" fmla="*/ 12 h 44"/>
                  <a:gd name="T30" fmla="*/ 19 w 30"/>
                  <a:gd name="T31" fmla="*/ 13 h 44"/>
                  <a:gd name="T32" fmla="*/ 15 w 30"/>
                  <a:gd name="T33" fmla="*/ 11 h 44"/>
                  <a:gd name="T34" fmla="*/ 10 w 30"/>
                  <a:gd name="T35" fmla="*/ 9 h 44"/>
                  <a:gd name="T36" fmla="*/ 7 w 30"/>
                  <a:gd name="T37" fmla="*/ 7 h 44"/>
                  <a:gd name="T38" fmla="*/ 6 w 30"/>
                  <a:gd name="T39" fmla="*/ 6 h 44"/>
                  <a:gd name="T40" fmla="*/ 6 w 30"/>
                  <a:gd name="T41" fmla="*/ 6 h 44"/>
                  <a:gd name="T42" fmla="*/ 5 w 30"/>
                  <a:gd name="T43" fmla="*/ 6 h 44"/>
                  <a:gd name="T44" fmla="*/ 5 w 30"/>
                  <a:gd name="T45" fmla="*/ 5 h 44"/>
                  <a:gd name="T46" fmla="*/ 3 w 30"/>
                  <a:gd name="T47" fmla="*/ 4 h 44"/>
                  <a:gd name="T48" fmla="*/ 3 w 30"/>
                  <a:gd name="T49" fmla="*/ 4 h 44"/>
                  <a:gd name="T50" fmla="*/ 3 w 30"/>
                  <a:gd name="T51" fmla="*/ 4 h 44"/>
                  <a:gd name="T52" fmla="*/ 3 w 30"/>
                  <a:gd name="T53" fmla="*/ 4 h 44"/>
                  <a:gd name="T54" fmla="*/ 1 w 30"/>
                  <a:gd name="T55" fmla="*/ 0 h 44"/>
                  <a:gd name="T56" fmla="*/ 2 w 30"/>
                  <a:gd name="T57" fmla="*/ 6 h 44"/>
                  <a:gd name="T58" fmla="*/ 2 w 30"/>
                  <a:gd name="T59" fmla="*/ 8 h 44"/>
                  <a:gd name="T60" fmla="*/ 2 w 30"/>
                  <a:gd name="T61" fmla="*/ 8 h 44"/>
                  <a:gd name="T62" fmla="*/ 2 w 30"/>
                  <a:gd name="T63" fmla="*/ 8 h 44"/>
                  <a:gd name="T64" fmla="*/ 3 w 30"/>
                  <a:gd name="T65" fmla="*/ 25 h 44"/>
                  <a:gd name="T66" fmla="*/ 4 w 30"/>
                  <a:gd name="T67" fmla="*/ 10 h 44"/>
                  <a:gd name="T68" fmla="*/ 11 w 30"/>
                  <a:gd name="T69" fmla="*/ 22 h 44"/>
                  <a:gd name="T70" fmla="*/ 11 w 30"/>
                  <a:gd name="T71" fmla="*/ 22 h 44"/>
                  <a:gd name="T72" fmla="*/ 11 w 30"/>
                  <a:gd name="T73" fmla="*/ 22 h 44"/>
                  <a:gd name="T74" fmla="*/ 11 w 30"/>
                  <a:gd name="T75" fmla="*/ 23 h 44"/>
                  <a:gd name="T76" fmla="*/ 11 w 30"/>
                  <a:gd name="T77" fmla="*/ 23 h 44"/>
                  <a:gd name="T78" fmla="*/ 11 w 30"/>
                  <a:gd name="T79" fmla="*/ 24 h 44"/>
                  <a:gd name="T80" fmla="*/ 11 w 30"/>
                  <a:gd name="T81" fmla="*/ 24 h 44"/>
                  <a:gd name="T82" fmla="*/ 11 w 30"/>
                  <a:gd name="T83" fmla="*/ 24 h 44"/>
                  <a:gd name="T84" fmla="*/ 16 w 30"/>
                  <a:gd name="T85" fmla="*/ 42 h 44"/>
                  <a:gd name="T86" fmla="*/ 14 w 30"/>
                  <a:gd name="T87" fmla="*/ 26 h 44"/>
                  <a:gd name="T88" fmla="*/ 29 w 30"/>
                  <a:gd name="T8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0" h="44">
                    <a:moveTo>
                      <a:pt x="29" y="44"/>
                    </a:moveTo>
                    <a:cubicBezTo>
                      <a:pt x="30" y="43"/>
                      <a:pt x="22" y="36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6" y="26"/>
                      <a:pt x="17" y="26"/>
                      <a:pt x="18" y="27"/>
                    </a:cubicBezTo>
                    <a:cubicBezTo>
                      <a:pt x="20" y="28"/>
                      <a:pt x="22" y="29"/>
                      <a:pt x="24" y="29"/>
                    </a:cubicBezTo>
                    <a:cubicBezTo>
                      <a:pt x="27" y="30"/>
                      <a:pt x="29" y="31"/>
                      <a:pt x="29" y="30"/>
                    </a:cubicBezTo>
                    <a:cubicBezTo>
                      <a:pt x="29" y="30"/>
                      <a:pt x="27" y="29"/>
                      <a:pt x="24" y="28"/>
                    </a:cubicBezTo>
                    <a:cubicBezTo>
                      <a:pt x="23" y="27"/>
                      <a:pt x="21" y="26"/>
                      <a:pt x="19" y="25"/>
                    </a:cubicBezTo>
                    <a:cubicBezTo>
                      <a:pt x="18" y="25"/>
                      <a:pt x="17" y="24"/>
                      <a:pt x="16" y="23"/>
                    </a:cubicBezTo>
                    <a:cubicBezTo>
                      <a:pt x="16" y="23"/>
                      <a:pt x="15" y="23"/>
                      <a:pt x="15" y="22"/>
                    </a:cubicBezTo>
                    <a:cubicBezTo>
                      <a:pt x="15" y="22"/>
                      <a:pt x="13" y="21"/>
                      <a:pt x="12" y="21"/>
                    </a:cubicBezTo>
                    <a:cubicBezTo>
                      <a:pt x="9" y="16"/>
                      <a:pt x="7" y="12"/>
                      <a:pt x="5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9"/>
                      <a:pt x="8" y="10"/>
                      <a:pt x="9" y="10"/>
                    </a:cubicBezTo>
                    <a:cubicBezTo>
                      <a:pt x="11" y="11"/>
                      <a:pt x="13" y="12"/>
                      <a:pt x="14" y="12"/>
                    </a:cubicBezTo>
                    <a:cubicBezTo>
                      <a:pt x="17" y="13"/>
                      <a:pt x="19" y="13"/>
                      <a:pt x="19" y="13"/>
                    </a:cubicBezTo>
                    <a:cubicBezTo>
                      <a:pt x="20" y="13"/>
                      <a:pt x="18" y="12"/>
                      <a:pt x="15" y="11"/>
                    </a:cubicBezTo>
                    <a:cubicBezTo>
                      <a:pt x="13" y="10"/>
                      <a:pt x="12" y="10"/>
                      <a:pt x="10" y="9"/>
                    </a:cubicBezTo>
                    <a:cubicBezTo>
                      <a:pt x="9" y="8"/>
                      <a:pt x="8" y="8"/>
                      <a:pt x="7" y="7"/>
                    </a:cubicBezTo>
                    <a:cubicBezTo>
                      <a:pt x="7" y="7"/>
                      <a:pt x="6" y="7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4" y="5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1" y="2"/>
                      <a:pt x="2" y="6"/>
                    </a:cubicBezTo>
                    <a:cubicBezTo>
                      <a:pt x="2" y="6"/>
                      <a:pt x="2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17"/>
                      <a:pt x="2" y="25"/>
                      <a:pt x="3" y="25"/>
                    </a:cubicBezTo>
                    <a:cubicBezTo>
                      <a:pt x="3" y="25"/>
                      <a:pt x="4" y="19"/>
                      <a:pt x="4" y="10"/>
                    </a:cubicBezTo>
                    <a:cubicBezTo>
                      <a:pt x="6" y="14"/>
                      <a:pt x="8" y="18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3" y="34"/>
                      <a:pt x="15" y="42"/>
                      <a:pt x="16" y="42"/>
                    </a:cubicBezTo>
                    <a:cubicBezTo>
                      <a:pt x="16" y="42"/>
                      <a:pt x="15" y="35"/>
                      <a:pt x="14" y="26"/>
                    </a:cubicBezTo>
                    <a:cubicBezTo>
                      <a:pt x="21" y="37"/>
                      <a:pt x="29" y="44"/>
                      <a:pt x="29" y="44"/>
                    </a:cubicBezTo>
                  </a:path>
                </a:pathLst>
              </a:custGeom>
              <a:solidFill>
                <a:srgbClr val="216D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90" name="Freeform 480"/>
              <p:cNvSpPr/>
              <p:nvPr/>
            </p:nvSpPr>
            <p:spPr bwMode="auto">
              <a:xfrm>
                <a:off x="3681413" y="2346325"/>
                <a:ext cx="247650" cy="177800"/>
              </a:xfrm>
              <a:custGeom>
                <a:avLst/>
                <a:gdLst>
                  <a:gd name="T0" fmla="*/ 14 w 66"/>
                  <a:gd name="T1" fmla="*/ 10 h 47"/>
                  <a:gd name="T2" fmla="*/ 18 w 66"/>
                  <a:gd name="T3" fmla="*/ 11 h 47"/>
                  <a:gd name="T4" fmla="*/ 25 w 66"/>
                  <a:gd name="T5" fmla="*/ 10 h 47"/>
                  <a:gd name="T6" fmla="*/ 43 w 66"/>
                  <a:gd name="T7" fmla="*/ 0 h 47"/>
                  <a:gd name="T8" fmla="*/ 53 w 66"/>
                  <a:gd name="T9" fmla="*/ 9 h 47"/>
                  <a:gd name="T10" fmla="*/ 66 w 66"/>
                  <a:gd name="T11" fmla="*/ 10 h 47"/>
                  <a:gd name="T12" fmla="*/ 59 w 66"/>
                  <a:gd name="T13" fmla="*/ 21 h 47"/>
                  <a:gd name="T14" fmla="*/ 59 w 66"/>
                  <a:gd name="T15" fmla="*/ 34 h 47"/>
                  <a:gd name="T16" fmla="*/ 47 w 66"/>
                  <a:gd name="T17" fmla="*/ 35 h 47"/>
                  <a:gd name="T18" fmla="*/ 40 w 66"/>
                  <a:gd name="T19" fmla="*/ 44 h 47"/>
                  <a:gd name="T20" fmla="*/ 25 w 66"/>
                  <a:gd name="T21" fmla="*/ 40 h 47"/>
                  <a:gd name="T22" fmla="*/ 10 w 66"/>
                  <a:gd name="T23" fmla="*/ 47 h 47"/>
                  <a:gd name="T24" fmla="*/ 9 w 66"/>
                  <a:gd name="T25" fmla="*/ 37 h 47"/>
                  <a:gd name="T26" fmla="*/ 0 w 66"/>
                  <a:gd name="T27" fmla="*/ 28 h 47"/>
                  <a:gd name="T28" fmla="*/ 9 w 66"/>
                  <a:gd name="T29" fmla="*/ 22 h 47"/>
                  <a:gd name="T30" fmla="*/ 10 w 66"/>
                  <a:gd name="T31" fmla="*/ 20 h 47"/>
                  <a:gd name="T32" fmla="*/ 12 w 66"/>
                  <a:gd name="T33" fmla="*/ 9 h 47"/>
                  <a:gd name="T34" fmla="*/ 14 w 66"/>
                  <a:gd name="T35" fmla="*/ 1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47">
                    <a:moveTo>
                      <a:pt x="14" y="10"/>
                    </a:moveTo>
                    <a:cubicBezTo>
                      <a:pt x="16" y="11"/>
                      <a:pt x="18" y="11"/>
                      <a:pt x="18" y="11"/>
                    </a:cubicBezTo>
                    <a:cubicBezTo>
                      <a:pt x="20" y="11"/>
                      <a:pt x="23" y="11"/>
                      <a:pt x="25" y="10"/>
                    </a:cubicBezTo>
                    <a:cubicBezTo>
                      <a:pt x="31" y="9"/>
                      <a:pt x="37" y="4"/>
                      <a:pt x="43" y="0"/>
                    </a:cubicBezTo>
                    <a:cubicBezTo>
                      <a:pt x="46" y="3"/>
                      <a:pt x="49" y="7"/>
                      <a:pt x="53" y="9"/>
                    </a:cubicBezTo>
                    <a:cubicBezTo>
                      <a:pt x="56" y="11"/>
                      <a:pt x="62" y="12"/>
                      <a:pt x="66" y="10"/>
                    </a:cubicBezTo>
                    <a:cubicBezTo>
                      <a:pt x="62" y="12"/>
                      <a:pt x="60" y="18"/>
                      <a:pt x="59" y="21"/>
                    </a:cubicBezTo>
                    <a:cubicBezTo>
                      <a:pt x="57" y="25"/>
                      <a:pt x="59" y="30"/>
                      <a:pt x="59" y="34"/>
                    </a:cubicBezTo>
                    <a:cubicBezTo>
                      <a:pt x="55" y="33"/>
                      <a:pt x="51" y="33"/>
                      <a:pt x="47" y="35"/>
                    </a:cubicBezTo>
                    <a:cubicBezTo>
                      <a:pt x="44" y="37"/>
                      <a:pt x="41" y="40"/>
                      <a:pt x="40" y="44"/>
                    </a:cubicBezTo>
                    <a:cubicBezTo>
                      <a:pt x="36" y="40"/>
                      <a:pt x="30" y="39"/>
                      <a:pt x="25" y="40"/>
                    </a:cubicBezTo>
                    <a:cubicBezTo>
                      <a:pt x="20" y="41"/>
                      <a:pt x="15" y="44"/>
                      <a:pt x="10" y="47"/>
                    </a:cubicBezTo>
                    <a:cubicBezTo>
                      <a:pt x="11" y="43"/>
                      <a:pt x="11" y="40"/>
                      <a:pt x="9" y="37"/>
                    </a:cubicBezTo>
                    <a:cubicBezTo>
                      <a:pt x="7" y="33"/>
                      <a:pt x="3" y="30"/>
                      <a:pt x="0" y="28"/>
                    </a:cubicBezTo>
                    <a:cubicBezTo>
                      <a:pt x="1" y="29"/>
                      <a:pt x="8" y="24"/>
                      <a:pt x="9" y="22"/>
                    </a:cubicBezTo>
                    <a:cubicBezTo>
                      <a:pt x="9" y="22"/>
                      <a:pt x="10" y="21"/>
                      <a:pt x="10" y="20"/>
                    </a:cubicBezTo>
                    <a:cubicBezTo>
                      <a:pt x="11" y="16"/>
                      <a:pt x="12" y="13"/>
                      <a:pt x="12" y="9"/>
                    </a:cubicBezTo>
                    <a:cubicBezTo>
                      <a:pt x="12" y="10"/>
                      <a:pt x="13" y="10"/>
                      <a:pt x="14" y="10"/>
                    </a:cubicBezTo>
                  </a:path>
                </a:pathLst>
              </a:custGeom>
              <a:solidFill>
                <a:srgbClr val="3D87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91" name="Freeform 481"/>
              <p:cNvSpPr/>
              <p:nvPr/>
            </p:nvSpPr>
            <p:spPr bwMode="auto">
              <a:xfrm>
                <a:off x="3708400" y="2384425"/>
                <a:ext cx="190500" cy="90488"/>
              </a:xfrm>
              <a:custGeom>
                <a:avLst/>
                <a:gdLst>
                  <a:gd name="T0" fmla="*/ 51 w 51"/>
                  <a:gd name="T1" fmla="*/ 4 h 24"/>
                  <a:gd name="T2" fmla="*/ 28 w 51"/>
                  <a:gd name="T3" fmla="*/ 12 h 24"/>
                  <a:gd name="T4" fmla="*/ 29 w 51"/>
                  <a:gd name="T5" fmla="*/ 12 h 24"/>
                  <a:gd name="T6" fmla="*/ 31 w 51"/>
                  <a:gd name="T7" fmla="*/ 9 h 24"/>
                  <a:gd name="T8" fmla="*/ 35 w 51"/>
                  <a:gd name="T9" fmla="*/ 5 h 24"/>
                  <a:gd name="T10" fmla="*/ 38 w 51"/>
                  <a:gd name="T11" fmla="*/ 0 h 24"/>
                  <a:gd name="T12" fmla="*/ 34 w 51"/>
                  <a:gd name="T13" fmla="*/ 4 h 24"/>
                  <a:gd name="T14" fmla="*/ 30 w 51"/>
                  <a:gd name="T15" fmla="*/ 8 h 24"/>
                  <a:gd name="T16" fmla="*/ 27 w 51"/>
                  <a:gd name="T17" fmla="*/ 10 h 24"/>
                  <a:gd name="T18" fmla="*/ 26 w 51"/>
                  <a:gd name="T19" fmla="*/ 11 h 24"/>
                  <a:gd name="T20" fmla="*/ 24 w 51"/>
                  <a:gd name="T21" fmla="*/ 13 h 24"/>
                  <a:gd name="T22" fmla="*/ 10 w 51"/>
                  <a:gd name="T23" fmla="*/ 16 h 24"/>
                  <a:gd name="T24" fmla="*/ 11 w 51"/>
                  <a:gd name="T25" fmla="*/ 16 h 24"/>
                  <a:gd name="T26" fmla="*/ 13 w 51"/>
                  <a:gd name="T27" fmla="*/ 13 h 24"/>
                  <a:gd name="T28" fmla="*/ 16 w 51"/>
                  <a:gd name="T29" fmla="*/ 9 h 24"/>
                  <a:gd name="T30" fmla="*/ 18 w 51"/>
                  <a:gd name="T31" fmla="*/ 4 h 24"/>
                  <a:gd name="T32" fmla="*/ 15 w 51"/>
                  <a:gd name="T33" fmla="*/ 8 h 24"/>
                  <a:gd name="T34" fmla="*/ 12 w 51"/>
                  <a:gd name="T35" fmla="*/ 12 h 24"/>
                  <a:gd name="T36" fmla="*/ 9 w 51"/>
                  <a:gd name="T37" fmla="*/ 14 h 24"/>
                  <a:gd name="T38" fmla="*/ 8 w 51"/>
                  <a:gd name="T39" fmla="*/ 15 h 24"/>
                  <a:gd name="T40" fmla="*/ 8 w 51"/>
                  <a:gd name="T41" fmla="*/ 15 h 24"/>
                  <a:gd name="T42" fmla="*/ 7 w 51"/>
                  <a:gd name="T43" fmla="*/ 16 h 24"/>
                  <a:gd name="T44" fmla="*/ 7 w 51"/>
                  <a:gd name="T45" fmla="*/ 16 h 24"/>
                  <a:gd name="T46" fmla="*/ 5 w 51"/>
                  <a:gd name="T47" fmla="*/ 17 h 24"/>
                  <a:gd name="T48" fmla="*/ 5 w 51"/>
                  <a:gd name="T49" fmla="*/ 17 h 24"/>
                  <a:gd name="T50" fmla="*/ 5 w 51"/>
                  <a:gd name="T51" fmla="*/ 17 h 24"/>
                  <a:gd name="T52" fmla="*/ 5 w 51"/>
                  <a:gd name="T53" fmla="*/ 17 h 24"/>
                  <a:gd name="T54" fmla="*/ 1 w 51"/>
                  <a:gd name="T55" fmla="*/ 18 h 24"/>
                  <a:gd name="T56" fmla="*/ 6 w 51"/>
                  <a:gd name="T57" fmla="*/ 18 h 24"/>
                  <a:gd name="T58" fmla="*/ 8 w 51"/>
                  <a:gd name="T59" fmla="*/ 19 h 24"/>
                  <a:gd name="T60" fmla="*/ 8 w 51"/>
                  <a:gd name="T61" fmla="*/ 19 h 24"/>
                  <a:gd name="T62" fmla="*/ 8 w 51"/>
                  <a:gd name="T63" fmla="*/ 19 h 24"/>
                  <a:gd name="T64" fmla="*/ 25 w 51"/>
                  <a:gd name="T65" fmla="*/ 24 h 24"/>
                  <a:gd name="T66" fmla="*/ 11 w 51"/>
                  <a:gd name="T67" fmla="*/ 18 h 24"/>
                  <a:gd name="T68" fmla="*/ 25 w 51"/>
                  <a:gd name="T69" fmla="*/ 15 h 24"/>
                  <a:gd name="T70" fmla="*/ 25 w 51"/>
                  <a:gd name="T71" fmla="*/ 15 h 24"/>
                  <a:gd name="T72" fmla="*/ 25 w 51"/>
                  <a:gd name="T73" fmla="*/ 15 h 24"/>
                  <a:gd name="T74" fmla="*/ 25 w 51"/>
                  <a:gd name="T75" fmla="*/ 15 h 24"/>
                  <a:gd name="T76" fmla="*/ 25 w 51"/>
                  <a:gd name="T77" fmla="*/ 15 h 24"/>
                  <a:gd name="T78" fmla="*/ 27 w 51"/>
                  <a:gd name="T79" fmla="*/ 15 h 24"/>
                  <a:gd name="T80" fmla="*/ 27 w 51"/>
                  <a:gd name="T81" fmla="*/ 15 h 24"/>
                  <a:gd name="T82" fmla="*/ 27 w 51"/>
                  <a:gd name="T83" fmla="*/ 15 h 24"/>
                  <a:gd name="T84" fmla="*/ 45 w 51"/>
                  <a:gd name="T85" fmla="*/ 17 h 24"/>
                  <a:gd name="T86" fmla="*/ 30 w 51"/>
                  <a:gd name="T87" fmla="*/ 14 h 24"/>
                  <a:gd name="T88" fmla="*/ 51 w 51"/>
                  <a:gd name="T89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1" h="24">
                    <a:moveTo>
                      <a:pt x="51" y="4"/>
                    </a:moveTo>
                    <a:cubicBezTo>
                      <a:pt x="51" y="4"/>
                      <a:pt x="41" y="8"/>
                      <a:pt x="28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30" y="11"/>
                      <a:pt x="30" y="10"/>
                      <a:pt x="31" y="9"/>
                    </a:cubicBezTo>
                    <a:cubicBezTo>
                      <a:pt x="33" y="8"/>
                      <a:pt x="34" y="6"/>
                      <a:pt x="35" y="5"/>
                    </a:cubicBezTo>
                    <a:cubicBezTo>
                      <a:pt x="37" y="2"/>
                      <a:pt x="38" y="1"/>
                      <a:pt x="38" y="0"/>
                    </a:cubicBezTo>
                    <a:cubicBezTo>
                      <a:pt x="37" y="0"/>
                      <a:pt x="36" y="2"/>
                      <a:pt x="34" y="4"/>
                    </a:cubicBezTo>
                    <a:cubicBezTo>
                      <a:pt x="33" y="5"/>
                      <a:pt x="32" y="7"/>
                      <a:pt x="30" y="8"/>
                    </a:cubicBezTo>
                    <a:cubicBezTo>
                      <a:pt x="29" y="9"/>
                      <a:pt x="28" y="10"/>
                      <a:pt x="27" y="10"/>
                    </a:cubicBezTo>
                    <a:cubicBezTo>
                      <a:pt x="27" y="11"/>
                      <a:pt x="26" y="11"/>
                      <a:pt x="26" y="11"/>
                    </a:cubicBezTo>
                    <a:cubicBezTo>
                      <a:pt x="26" y="12"/>
                      <a:pt x="24" y="13"/>
                      <a:pt x="24" y="13"/>
                    </a:cubicBezTo>
                    <a:cubicBezTo>
                      <a:pt x="18" y="15"/>
                      <a:pt x="13" y="16"/>
                      <a:pt x="10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5"/>
                      <a:pt x="12" y="14"/>
                      <a:pt x="13" y="13"/>
                    </a:cubicBezTo>
                    <a:cubicBezTo>
                      <a:pt x="14" y="12"/>
                      <a:pt x="15" y="10"/>
                      <a:pt x="16" y="9"/>
                    </a:cubicBezTo>
                    <a:cubicBezTo>
                      <a:pt x="18" y="6"/>
                      <a:pt x="19" y="4"/>
                      <a:pt x="18" y="4"/>
                    </a:cubicBezTo>
                    <a:cubicBezTo>
                      <a:pt x="18" y="4"/>
                      <a:pt x="17" y="6"/>
                      <a:pt x="15" y="8"/>
                    </a:cubicBezTo>
                    <a:cubicBezTo>
                      <a:pt x="14" y="9"/>
                      <a:pt x="13" y="11"/>
                      <a:pt x="12" y="12"/>
                    </a:cubicBezTo>
                    <a:cubicBezTo>
                      <a:pt x="11" y="13"/>
                      <a:pt x="10" y="13"/>
                      <a:pt x="9" y="14"/>
                    </a:cubicBezTo>
                    <a:cubicBezTo>
                      <a:pt x="9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" y="16"/>
                      <a:pt x="6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2" y="18"/>
                      <a:pt x="0" y="18"/>
                      <a:pt x="1" y="18"/>
                    </a:cubicBezTo>
                    <a:cubicBezTo>
                      <a:pt x="1" y="19"/>
                      <a:pt x="3" y="19"/>
                      <a:pt x="6" y="18"/>
                    </a:cubicBezTo>
                    <a:cubicBezTo>
                      <a:pt x="7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18" y="22"/>
                      <a:pt x="25" y="24"/>
                      <a:pt x="25" y="24"/>
                    </a:cubicBezTo>
                    <a:cubicBezTo>
                      <a:pt x="25" y="23"/>
                      <a:pt x="19" y="21"/>
                      <a:pt x="11" y="18"/>
                    </a:cubicBezTo>
                    <a:cubicBezTo>
                      <a:pt x="15" y="17"/>
                      <a:pt x="20" y="17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6" y="15"/>
                      <a:pt x="26" y="15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37" y="17"/>
                      <a:pt x="45" y="17"/>
                      <a:pt x="45" y="17"/>
                    </a:cubicBezTo>
                    <a:cubicBezTo>
                      <a:pt x="45" y="16"/>
                      <a:pt x="38" y="15"/>
                      <a:pt x="30" y="14"/>
                    </a:cubicBezTo>
                    <a:cubicBezTo>
                      <a:pt x="42" y="10"/>
                      <a:pt x="51" y="5"/>
                      <a:pt x="51" y="4"/>
                    </a:cubicBezTo>
                  </a:path>
                </a:pathLst>
              </a:custGeom>
              <a:solidFill>
                <a:srgbClr val="216D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92" name="Freeform 482"/>
              <p:cNvSpPr/>
              <p:nvPr/>
            </p:nvSpPr>
            <p:spPr bwMode="auto">
              <a:xfrm>
                <a:off x="3609975" y="2471738"/>
                <a:ext cx="112713" cy="98425"/>
              </a:xfrm>
              <a:custGeom>
                <a:avLst/>
                <a:gdLst>
                  <a:gd name="T0" fmla="*/ 22 w 30"/>
                  <a:gd name="T1" fmla="*/ 23 h 26"/>
                  <a:gd name="T2" fmla="*/ 16 w 30"/>
                  <a:gd name="T3" fmla="*/ 1 h 26"/>
                  <a:gd name="T4" fmla="*/ 11 w 30"/>
                  <a:gd name="T5" fmla="*/ 1 h 26"/>
                  <a:gd name="T6" fmla="*/ 6 w 30"/>
                  <a:gd name="T7" fmla="*/ 3 h 26"/>
                  <a:gd name="T8" fmla="*/ 2 w 30"/>
                  <a:gd name="T9" fmla="*/ 7 h 26"/>
                  <a:gd name="T10" fmla="*/ 3 w 30"/>
                  <a:gd name="T11" fmla="*/ 19 h 26"/>
                  <a:gd name="T12" fmla="*/ 10 w 30"/>
                  <a:gd name="T13" fmla="*/ 25 h 26"/>
                  <a:gd name="T14" fmla="*/ 22 w 30"/>
                  <a:gd name="T15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6">
                    <a:moveTo>
                      <a:pt x="22" y="23"/>
                    </a:moveTo>
                    <a:cubicBezTo>
                      <a:pt x="30" y="15"/>
                      <a:pt x="25" y="4"/>
                      <a:pt x="16" y="1"/>
                    </a:cubicBezTo>
                    <a:cubicBezTo>
                      <a:pt x="14" y="1"/>
                      <a:pt x="13" y="0"/>
                      <a:pt x="11" y="1"/>
                    </a:cubicBezTo>
                    <a:cubicBezTo>
                      <a:pt x="9" y="1"/>
                      <a:pt x="8" y="2"/>
                      <a:pt x="6" y="3"/>
                    </a:cubicBezTo>
                    <a:cubicBezTo>
                      <a:pt x="5" y="4"/>
                      <a:pt x="3" y="5"/>
                      <a:pt x="2" y="7"/>
                    </a:cubicBezTo>
                    <a:cubicBezTo>
                      <a:pt x="0" y="11"/>
                      <a:pt x="1" y="15"/>
                      <a:pt x="3" y="19"/>
                    </a:cubicBezTo>
                    <a:cubicBezTo>
                      <a:pt x="4" y="22"/>
                      <a:pt x="7" y="24"/>
                      <a:pt x="10" y="25"/>
                    </a:cubicBezTo>
                    <a:cubicBezTo>
                      <a:pt x="14" y="26"/>
                      <a:pt x="19" y="25"/>
                      <a:pt x="22" y="23"/>
                    </a:cubicBezTo>
                  </a:path>
                </a:pathLst>
              </a:custGeom>
              <a:solidFill>
                <a:srgbClr val="BC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93" name="Freeform 483"/>
              <p:cNvSpPr/>
              <p:nvPr/>
            </p:nvSpPr>
            <p:spPr bwMode="auto">
              <a:xfrm>
                <a:off x="3632200" y="2527300"/>
                <a:ext cx="65088" cy="30163"/>
              </a:xfrm>
              <a:custGeom>
                <a:avLst/>
                <a:gdLst>
                  <a:gd name="T0" fmla="*/ 17 w 17"/>
                  <a:gd name="T1" fmla="*/ 0 h 8"/>
                  <a:gd name="T2" fmla="*/ 15 w 17"/>
                  <a:gd name="T3" fmla="*/ 2 h 8"/>
                  <a:gd name="T4" fmla="*/ 10 w 17"/>
                  <a:gd name="T5" fmla="*/ 5 h 8"/>
                  <a:gd name="T6" fmla="*/ 10 w 17"/>
                  <a:gd name="T7" fmla="*/ 5 h 8"/>
                  <a:gd name="T8" fmla="*/ 9 w 17"/>
                  <a:gd name="T9" fmla="*/ 5 h 8"/>
                  <a:gd name="T10" fmla="*/ 8 w 17"/>
                  <a:gd name="T11" fmla="*/ 5 h 8"/>
                  <a:gd name="T12" fmla="*/ 8 w 17"/>
                  <a:gd name="T13" fmla="*/ 5 h 8"/>
                  <a:gd name="T14" fmla="*/ 8 w 17"/>
                  <a:gd name="T15" fmla="*/ 5 h 8"/>
                  <a:gd name="T16" fmla="*/ 8 w 17"/>
                  <a:gd name="T17" fmla="*/ 5 h 8"/>
                  <a:gd name="T18" fmla="*/ 3 w 17"/>
                  <a:gd name="T19" fmla="*/ 4 h 8"/>
                  <a:gd name="T20" fmla="*/ 0 w 17"/>
                  <a:gd name="T21" fmla="*/ 2 h 8"/>
                  <a:gd name="T22" fmla="*/ 0 w 17"/>
                  <a:gd name="T23" fmla="*/ 2 h 8"/>
                  <a:gd name="T24" fmla="*/ 1 w 17"/>
                  <a:gd name="T25" fmla="*/ 5 h 8"/>
                  <a:gd name="T26" fmla="*/ 8 w 17"/>
                  <a:gd name="T27" fmla="*/ 8 h 8"/>
                  <a:gd name="T28" fmla="*/ 9 w 17"/>
                  <a:gd name="T29" fmla="*/ 8 h 8"/>
                  <a:gd name="T30" fmla="*/ 9 w 17"/>
                  <a:gd name="T31" fmla="*/ 8 h 8"/>
                  <a:gd name="T32" fmla="*/ 10 w 17"/>
                  <a:gd name="T33" fmla="*/ 8 h 8"/>
                  <a:gd name="T34" fmla="*/ 11 w 17"/>
                  <a:gd name="T35" fmla="*/ 7 h 8"/>
                  <a:gd name="T36" fmla="*/ 11 w 17"/>
                  <a:gd name="T37" fmla="*/ 7 h 8"/>
                  <a:gd name="T38" fmla="*/ 17 w 17"/>
                  <a:gd name="T39" fmla="*/ 3 h 8"/>
                  <a:gd name="T40" fmla="*/ 17 w 17"/>
                  <a:gd name="T41" fmla="*/ 0 h 8"/>
                  <a:gd name="T42" fmla="*/ 17 w 17"/>
                  <a:gd name="T4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8">
                    <a:moveTo>
                      <a:pt x="17" y="0"/>
                    </a:moveTo>
                    <a:cubicBezTo>
                      <a:pt x="16" y="0"/>
                      <a:pt x="16" y="0"/>
                      <a:pt x="15" y="2"/>
                    </a:cubicBezTo>
                    <a:cubicBezTo>
                      <a:pt x="14" y="3"/>
                      <a:pt x="12" y="4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6" y="5"/>
                      <a:pt x="4" y="4"/>
                      <a:pt x="3" y="4"/>
                    </a:cubicBezTo>
                    <a:cubicBezTo>
                      <a:pt x="1" y="3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3" y="6"/>
                      <a:pt x="5" y="8"/>
                      <a:pt x="8" y="8"/>
                    </a:cubicBezTo>
                    <a:cubicBezTo>
                      <a:pt x="8" y="8"/>
                      <a:pt x="8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4" y="7"/>
                      <a:pt x="16" y="4"/>
                      <a:pt x="17" y="3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solidFill>
                <a:srgbClr val="C94B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94" name="Freeform 484"/>
              <p:cNvSpPr/>
              <p:nvPr/>
            </p:nvSpPr>
            <p:spPr bwMode="auto">
              <a:xfrm>
                <a:off x="3692525" y="2376488"/>
                <a:ext cx="101600" cy="98425"/>
              </a:xfrm>
              <a:custGeom>
                <a:avLst/>
                <a:gdLst>
                  <a:gd name="T0" fmla="*/ 17 w 27"/>
                  <a:gd name="T1" fmla="*/ 2 h 26"/>
                  <a:gd name="T2" fmla="*/ 19 w 27"/>
                  <a:gd name="T3" fmla="*/ 23 h 26"/>
                  <a:gd name="T4" fmla="*/ 15 w 27"/>
                  <a:gd name="T5" fmla="*/ 26 h 26"/>
                  <a:gd name="T6" fmla="*/ 10 w 27"/>
                  <a:gd name="T7" fmla="*/ 26 h 26"/>
                  <a:gd name="T8" fmla="*/ 4 w 27"/>
                  <a:gd name="T9" fmla="*/ 23 h 26"/>
                  <a:gd name="T10" fmla="*/ 0 w 27"/>
                  <a:gd name="T11" fmla="*/ 12 h 26"/>
                  <a:gd name="T12" fmla="*/ 5 w 27"/>
                  <a:gd name="T13" fmla="*/ 4 h 26"/>
                  <a:gd name="T14" fmla="*/ 17 w 27"/>
                  <a:gd name="T15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6">
                    <a:moveTo>
                      <a:pt x="17" y="2"/>
                    </a:moveTo>
                    <a:cubicBezTo>
                      <a:pt x="27" y="5"/>
                      <a:pt x="26" y="17"/>
                      <a:pt x="19" y="23"/>
                    </a:cubicBezTo>
                    <a:cubicBezTo>
                      <a:pt x="18" y="25"/>
                      <a:pt x="16" y="25"/>
                      <a:pt x="15" y="26"/>
                    </a:cubicBezTo>
                    <a:cubicBezTo>
                      <a:pt x="13" y="26"/>
                      <a:pt x="11" y="26"/>
                      <a:pt x="10" y="26"/>
                    </a:cubicBezTo>
                    <a:cubicBezTo>
                      <a:pt x="7" y="25"/>
                      <a:pt x="5" y="24"/>
                      <a:pt x="4" y="23"/>
                    </a:cubicBezTo>
                    <a:cubicBezTo>
                      <a:pt x="1" y="20"/>
                      <a:pt x="0" y="16"/>
                      <a:pt x="0" y="12"/>
                    </a:cubicBezTo>
                    <a:cubicBezTo>
                      <a:pt x="1" y="9"/>
                      <a:pt x="2" y="6"/>
                      <a:pt x="5" y="4"/>
                    </a:cubicBezTo>
                    <a:cubicBezTo>
                      <a:pt x="8" y="1"/>
                      <a:pt x="13" y="0"/>
                      <a:pt x="17" y="2"/>
                    </a:cubicBezTo>
                  </a:path>
                </a:pathLst>
              </a:custGeom>
              <a:solidFill>
                <a:srgbClr val="BC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95" name="Freeform 485"/>
              <p:cNvSpPr/>
              <p:nvPr/>
            </p:nvSpPr>
            <p:spPr bwMode="auto">
              <a:xfrm>
                <a:off x="3708400" y="2392363"/>
                <a:ext cx="63500" cy="30163"/>
              </a:xfrm>
              <a:custGeom>
                <a:avLst/>
                <a:gdLst>
                  <a:gd name="T0" fmla="*/ 9 w 17"/>
                  <a:gd name="T1" fmla="*/ 0 h 8"/>
                  <a:gd name="T2" fmla="*/ 8 w 17"/>
                  <a:gd name="T3" fmla="*/ 0 h 8"/>
                  <a:gd name="T4" fmla="*/ 8 w 17"/>
                  <a:gd name="T5" fmla="*/ 0 h 8"/>
                  <a:gd name="T6" fmla="*/ 8 w 17"/>
                  <a:gd name="T7" fmla="*/ 0 h 8"/>
                  <a:gd name="T8" fmla="*/ 7 w 17"/>
                  <a:gd name="T9" fmla="*/ 0 h 8"/>
                  <a:gd name="T10" fmla="*/ 6 w 17"/>
                  <a:gd name="T11" fmla="*/ 0 h 8"/>
                  <a:gd name="T12" fmla="*/ 6 w 17"/>
                  <a:gd name="T13" fmla="*/ 0 h 8"/>
                  <a:gd name="T14" fmla="*/ 6 w 17"/>
                  <a:gd name="T15" fmla="*/ 0 h 8"/>
                  <a:gd name="T16" fmla="*/ 0 w 17"/>
                  <a:gd name="T17" fmla="*/ 5 h 8"/>
                  <a:gd name="T18" fmla="*/ 0 w 17"/>
                  <a:gd name="T19" fmla="*/ 8 h 8"/>
                  <a:gd name="T20" fmla="*/ 0 w 17"/>
                  <a:gd name="T21" fmla="*/ 8 h 8"/>
                  <a:gd name="T22" fmla="*/ 2 w 17"/>
                  <a:gd name="T23" fmla="*/ 6 h 8"/>
                  <a:gd name="T24" fmla="*/ 7 w 17"/>
                  <a:gd name="T25" fmla="*/ 3 h 8"/>
                  <a:gd name="T26" fmla="*/ 7 w 17"/>
                  <a:gd name="T27" fmla="*/ 3 h 8"/>
                  <a:gd name="T28" fmla="*/ 8 w 17"/>
                  <a:gd name="T29" fmla="*/ 2 h 8"/>
                  <a:gd name="T30" fmla="*/ 8 w 17"/>
                  <a:gd name="T31" fmla="*/ 2 h 8"/>
                  <a:gd name="T32" fmla="*/ 8 w 17"/>
                  <a:gd name="T33" fmla="*/ 2 h 8"/>
                  <a:gd name="T34" fmla="*/ 9 w 17"/>
                  <a:gd name="T35" fmla="*/ 2 h 8"/>
                  <a:gd name="T36" fmla="*/ 14 w 17"/>
                  <a:gd name="T37" fmla="*/ 3 h 8"/>
                  <a:gd name="T38" fmla="*/ 17 w 17"/>
                  <a:gd name="T39" fmla="*/ 5 h 8"/>
                  <a:gd name="T40" fmla="*/ 17 w 17"/>
                  <a:gd name="T41" fmla="*/ 5 h 8"/>
                  <a:gd name="T42" fmla="*/ 15 w 17"/>
                  <a:gd name="T43" fmla="*/ 2 h 8"/>
                  <a:gd name="T44" fmla="*/ 9 w 17"/>
                  <a:gd name="T4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" h="8">
                    <a:moveTo>
                      <a:pt x="9" y="0"/>
                    </a:moveTo>
                    <a:cubicBezTo>
                      <a:pt x="9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1"/>
                      <a:pt x="1" y="3"/>
                      <a:pt x="0" y="5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8"/>
                      <a:pt x="1" y="7"/>
                      <a:pt x="2" y="6"/>
                    </a:cubicBezTo>
                    <a:cubicBezTo>
                      <a:pt x="3" y="5"/>
                      <a:pt x="5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1" y="2"/>
                      <a:pt x="13" y="3"/>
                      <a:pt x="14" y="3"/>
                    </a:cubicBezTo>
                    <a:cubicBezTo>
                      <a:pt x="15" y="4"/>
                      <a:pt x="16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4"/>
                      <a:pt x="17" y="3"/>
                      <a:pt x="15" y="2"/>
                    </a:cubicBezTo>
                    <a:cubicBezTo>
                      <a:pt x="14" y="1"/>
                      <a:pt x="12" y="0"/>
                      <a:pt x="9" y="0"/>
                    </a:cubicBezTo>
                  </a:path>
                </a:pathLst>
              </a:custGeom>
              <a:solidFill>
                <a:srgbClr val="C94B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80" name="Freeform 486"/>
              <p:cNvSpPr/>
              <p:nvPr/>
            </p:nvSpPr>
            <p:spPr bwMode="auto">
              <a:xfrm>
                <a:off x="3609975" y="2376488"/>
                <a:ext cx="98425" cy="106363"/>
              </a:xfrm>
              <a:custGeom>
                <a:avLst/>
                <a:gdLst>
                  <a:gd name="T0" fmla="*/ 9 w 26"/>
                  <a:gd name="T1" fmla="*/ 3 h 28"/>
                  <a:gd name="T2" fmla="*/ 24 w 26"/>
                  <a:gd name="T3" fmla="*/ 19 h 28"/>
                  <a:gd name="T4" fmla="*/ 22 w 26"/>
                  <a:gd name="T5" fmla="*/ 24 h 28"/>
                  <a:gd name="T6" fmla="*/ 18 w 26"/>
                  <a:gd name="T7" fmla="*/ 27 h 28"/>
                  <a:gd name="T8" fmla="*/ 12 w 26"/>
                  <a:gd name="T9" fmla="*/ 28 h 28"/>
                  <a:gd name="T10" fmla="*/ 2 w 26"/>
                  <a:gd name="T11" fmla="*/ 22 h 28"/>
                  <a:gd name="T12" fmla="*/ 1 w 26"/>
                  <a:gd name="T13" fmla="*/ 12 h 28"/>
                  <a:gd name="T14" fmla="*/ 9 w 26"/>
                  <a:gd name="T1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8">
                    <a:moveTo>
                      <a:pt x="9" y="3"/>
                    </a:moveTo>
                    <a:cubicBezTo>
                      <a:pt x="20" y="0"/>
                      <a:pt x="26" y="10"/>
                      <a:pt x="24" y="19"/>
                    </a:cubicBezTo>
                    <a:cubicBezTo>
                      <a:pt x="24" y="21"/>
                      <a:pt x="23" y="23"/>
                      <a:pt x="22" y="24"/>
                    </a:cubicBezTo>
                    <a:cubicBezTo>
                      <a:pt x="21" y="25"/>
                      <a:pt x="20" y="26"/>
                      <a:pt x="18" y="27"/>
                    </a:cubicBezTo>
                    <a:cubicBezTo>
                      <a:pt x="16" y="28"/>
                      <a:pt x="14" y="28"/>
                      <a:pt x="12" y="28"/>
                    </a:cubicBezTo>
                    <a:cubicBezTo>
                      <a:pt x="8" y="28"/>
                      <a:pt x="4" y="25"/>
                      <a:pt x="2" y="22"/>
                    </a:cubicBezTo>
                    <a:cubicBezTo>
                      <a:pt x="1" y="19"/>
                      <a:pt x="0" y="15"/>
                      <a:pt x="1" y="12"/>
                    </a:cubicBezTo>
                    <a:cubicBezTo>
                      <a:pt x="2" y="8"/>
                      <a:pt x="5" y="5"/>
                      <a:pt x="9" y="3"/>
                    </a:cubicBezTo>
                  </a:path>
                </a:pathLst>
              </a:custGeom>
              <a:solidFill>
                <a:srgbClr val="A113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81" name="Freeform 487"/>
              <p:cNvSpPr/>
              <p:nvPr/>
            </p:nvSpPr>
            <p:spPr bwMode="auto">
              <a:xfrm>
                <a:off x="3621088" y="2395538"/>
                <a:ext cx="52388" cy="53975"/>
              </a:xfrm>
              <a:custGeom>
                <a:avLst/>
                <a:gdLst>
                  <a:gd name="T0" fmla="*/ 10 w 14"/>
                  <a:gd name="T1" fmla="*/ 0 h 14"/>
                  <a:gd name="T2" fmla="*/ 4 w 14"/>
                  <a:gd name="T3" fmla="*/ 3 h 14"/>
                  <a:gd name="T4" fmla="*/ 4 w 14"/>
                  <a:gd name="T5" fmla="*/ 3 h 14"/>
                  <a:gd name="T6" fmla="*/ 4 w 14"/>
                  <a:gd name="T7" fmla="*/ 3 h 14"/>
                  <a:gd name="T8" fmla="*/ 3 w 14"/>
                  <a:gd name="T9" fmla="*/ 4 h 14"/>
                  <a:gd name="T10" fmla="*/ 2 w 14"/>
                  <a:gd name="T11" fmla="*/ 4 h 14"/>
                  <a:gd name="T12" fmla="*/ 2 w 14"/>
                  <a:gd name="T13" fmla="*/ 4 h 14"/>
                  <a:gd name="T14" fmla="*/ 1 w 14"/>
                  <a:gd name="T15" fmla="*/ 12 h 14"/>
                  <a:gd name="T16" fmla="*/ 2 w 14"/>
                  <a:gd name="T17" fmla="*/ 14 h 14"/>
                  <a:gd name="T18" fmla="*/ 3 w 14"/>
                  <a:gd name="T19" fmla="*/ 14 h 14"/>
                  <a:gd name="T20" fmla="*/ 3 w 14"/>
                  <a:gd name="T21" fmla="*/ 12 h 14"/>
                  <a:gd name="T22" fmla="*/ 5 w 14"/>
                  <a:gd name="T23" fmla="*/ 6 h 14"/>
                  <a:gd name="T24" fmla="*/ 5 w 14"/>
                  <a:gd name="T25" fmla="*/ 6 h 14"/>
                  <a:gd name="T26" fmla="*/ 5 w 14"/>
                  <a:gd name="T27" fmla="*/ 5 h 14"/>
                  <a:gd name="T28" fmla="*/ 5 w 14"/>
                  <a:gd name="T29" fmla="*/ 5 h 14"/>
                  <a:gd name="T30" fmla="*/ 5 w 14"/>
                  <a:gd name="T31" fmla="*/ 5 h 14"/>
                  <a:gd name="T32" fmla="*/ 11 w 14"/>
                  <a:gd name="T33" fmla="*/ 2 h 14"/>
                  <a:gd name="T34" fmla="*/ 14 w 14"/>
                  <a:gd name="T35" fmla="*/ 2 h 14"/>
                  <a:gd name="T36" fmla="*/ 11 w 14"/>
                  <a:gd name="T37" fmla="*/ 0 h 14"/>
                  <a:gd name="T38" fmla="*/ 10 w 14"/>
                  <a:gd name="T3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" h="14">
                    <a:moveTo>
                      <a:pt x="10" y="0"/>
                    </a:moveTo>
                    <a:cubicBezTo>
                      <a:pt x="8" y="0"/>
                      <a:pt x="6" y="1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7"/>
                      <a:pt x="0" y="10"/>
                      <a:pt x="1" y="12"/>
                    </a:cubicBezTo>
                    <a:cubicBezTo>
                      <a:pt x="1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3" y="14"/>
                    </a:cubicBezTo>
                    <a:cubicBezTo>
                      <a:pt x="3" y="14"/>
                      <a:pt x="3" y="13"/>
                      <a:pt x="3" y="12"/>
                    </a:cubicBezTo>
                    <a:cubicBezTo>
                      <a:pt x="3" y="10"/>
                      <a:pt x="3" y="8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7" y="3"/>
                      <a:pt x="9" y="2"/>
                      <a:pt x="11" y="2"/>
                    </a:cubicBezTo>
                    <a:cubicBezTo>
                      <a:pt x="12" y="2"/>
                      <a:pt x="13" y="2"/>
                      <a:pt x="14" y="2"/>
                    </a:cubicBezTo>
                    <a:cubicBezTo>
                      <a:pt x="14" y="1"/>
                      <a:pt x="13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</a:path>
                </a:pathLst>
              </a:custGeom>
              <a:solidFill>
                <a:srgbClr val="B442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10009" y="1389"/>
              <a:ext cx="6526" cy="1888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l" fontAlgn="auto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温馨提示：</a:t>
              </a:r>
              <a:r>
                <a:rPr lang="zh-CN" altLang="en-US" sz="1600">
                  <a:solidFill>
                    <a:srgbClr val="216D5E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如果课堂时间不够，此练习可以略过，也可以在课后来完成。</a:t>
              </a:r>
              <a:endParaRPr lang="zh-CN" altLang="en-US" sz="1600">
                <a:solidFill>
                  <a:srgbClr val="216D5E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</p:grpSp>
      <p:sp>
        <p:nvSpPr>
          <p:cNvPr id="103" name="文本框 102"/>
          <p:cNvSpPr txBox="1"/>
          <p:nvPr/>
        </p:nvSpPr>
        <p:spPr>
          <a:xfrm>
            <a:off x="2014220" y="2465705"/>
            <a:ext cx="955167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sz="2000" b="0">
                <a:latin typeface="+mj-ea"/>
                <a:ea typeface="+mj-ea"/>
                <a:cs typeface="+mj-ea"/>
              </a:rPr>
              <a:t>编写程序，使用随机数命令，随机生成 20个1到100之间的数字。尝试使用循环结构统计出这20个数中有多少个小于50，你可能用到的代码如下。</a:t>
            </a:r>
            <a:endParaRPr lang="zh-CN" altLang="en-US" sz="2000" b="0">
              <a:latin typeface="+mj-ea"/>
              <a:ea typeface="+mj-ea"/>
              <a:cs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44040" y="4974590"/>
            <a:ext cx="8503920" cy="414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3530"/>
            <a:r>
              <a:rPr lang="zh-CN" altLang="en-US" sz="2100" b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提个醒：注意设置变量</a:t>
            </a:r>
            <a:r>
              <a:rPr lang="zh-CN" sz="2100" b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来统计小于</a:t>
            </a:r>
            <a:r>
              <a:rPr lang="en-US" altLang="zh-CN" sz="2100" b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50</a:t>
            </a:r>
            <a:r>
              <a:rPr lang="zh-CN" altLang="en-US" sz="2100" b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的数，先判断，再循环累加。</a:t>
            </a:r>
            <a:endParaRPr lang="zh-CN" altLang="en-US" sz="2100" b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6" name="图片 5" descr="作业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930" y="2578100"/>
            <a:ext cx="753110" cy="753110"/>
          </a:xfrm>
          <a:prstGeom prst="rect">
            <a:avLst/>
          </a:prstGeom>
        </p:spPr>
      </p:pic>
      <p:pic>
        <p:nvPicPr>
          <p:cNvPr id="9" name="图片 8" descr="铃声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19530" y="4723765"/>
            <a:ext cx="914400" cy="914400"/>
          </a:xfrm>
          <a:prstGeom prst="rect">
            <a:avLst/>
          </a:prstGeom>
        </p:spPr>
      </p:pic>
      <p:pic>
        <p:nvPicPr>
          <p:cNvPr id="5" name="图片 28" descr="IMG_2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6220" y="3764280"/>
            <a:ext cx="6916420" cy="7772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814387" y="752864"/>
            <a:ext cx="10563225" cy="5628886"/>
          </a:xfrm>
          <a:prstGeom prst="roundRect">
            <a:avLst>
              <a:gd name="adj" fmla="val 44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9326670" y="418460"/>
            <a:ext cx="2050942" cy="172002"/>
            <a:chOff x="971550" y="512132"/>
            <a:chExt cx="1989913" cy="159475"/>
          </a:xfrm>
        </p:grpSpPr>
        <p:sp>
          <p:nvSpPr>
            <p:cNvPr id="7" name="矩形: 圆角 6"/>
            <p:cNvSpPr/>
            <p:nvPr/>
          </p:nvSpPr>
          <p:spPr>
            <a:xfrm>
              <a:off x="971550" y="512132"/>
              <a:ext cx="1714500" cy="1488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2812603" y="522747"/>
              <a:ext cx="148860" cy="1488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312391" y="1156512"/>
            <a:ext cx="41766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   义务教育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五年级上册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51" y="846368"/>
            <a:ext cx="771075" cy="620287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286409" y="2735646"/>
            <a:ext cx="65739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7200" b="1" dirty="0">
                <a:solidFill>
                  <a:srgbClr val="0070C0"/>
                </a:solidFill>
                <a:effectLst>
                  <a:glow rad="292100">
                    <a:prstClr val="white">
                      <a:alpha val="12000"/>
                    </a:prstClr>
                  </a:glow>
                </a:effectLst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下节课再见！</a:t>
            </a:r>
            <a:endParaRPr lang="zh-CN" altLang="en-US" sz="7200" b="1" dirty="0">
              <a:solidFill>
                <a:srgbClr val="0070C0"/>
              </a:solidFill>
              <a:effectLst>
                <a:glow rad="292100">
                  <a:prstClr val="white">
                    <a:alpha val="12000"/>
                  </a:prstClr>
                </a:glow>
              </a:effectLst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621" y="5789765"/>
            <a:ext cx="3864991" cy="553407"/>
          </a:xfrm>
          <a:prstGeom prst="rect">
            <a:avLst/>
          </a:prstGeom>
        </p:spPr>
      </p:pic>
      <p:sp>
        <p:nvSpPr>
          <p:cNvPr id="3" name="矩形: 圆角 2"/>
          <p:cNvSpPr>
            <a:spLocks noChangeAspect="1"/>
          </p:cNvSpPr>
          <p:nvPr/>
        </p:nvSpPr>
        <p:spPr>
          <a:xfrm>
            <a:off x="900560" y="832678"/>
            <a:ext cx="10364589" cy="5460019"/>
          </a:xfrm>
          <a:prstGeom prst="roundRect">
            <a:avLst>
              <a:gd name="adj" fmla="val 4439"/>
            </a:avLst>
          </a:prstGeom>
          <a:noFill/>
          <a:ln w="19050">
            <a:solidFill>
              <a:srgbClr val="41516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28158" y="4109826"/>
            <a:ext cx="3798939" cy="28416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800" y="5381437"/>
            <a:ext cx="1973965" cy="1476563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674758" y="635238"/>
            <a:ext cx="1977065" cy="504000"/>
            <a:chOff x="360782" y="426525"/>
            <a:chExt cx="1977065" cy="504000"/>
          </a:xfrm>
        </p:grpSpPr>
        <p:sp>
          <p:nvSpPr>
            <p:cNvPr id="4" name="PA-矩形 1"/>
            <p:cNvSpPr/>
            <p:nvPr>
              <p:custDataLst>
                <p:tags r:id="rId2"/>
              </p:custDataLst>
            </p:nvPr>
          </p:nvSpPr>
          <p:spPr>
            <a:xfrm>
              <a:off x="987302" y="561193"/>
              <a:ext cx="135054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0" lvl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学习</a:t>
              </a:r>
              <a:r>
                <a:rPr lang="zh-CN" altLang="en-US" sz="2400" b="1" noProof="0" dirty="0"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目标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思源黑体 CN" panose="020B0500000000000000" pitchFamily="34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82" y="426525"/>
              <a:ext cx="626520" cy="504000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2166793" y="2158956"/>
            <a:ext cx="8013700" cy="1718945"/>
            <a:chOff x="3551" y="3391"/>
            <a:chExt cx="12620" cy="2707"/>
          </a:xfrm>
        </p:grpSpPr>
        <p:sp>
          <p:nvSpPr>
            <p:cNvPr id="6" name="文本框 5"/>
            <p:cNvSpPr txBox="1"/>
            <p:nvPr/>
          </p:nvSpPr>
          <p:spPr>
            <a:xfrm>
              <a:off x="3551" y="3391"/>
              <a:ext cx="12620" cy="139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buClr>
                  <a:srgbClr val="C00000"/>
                </a:buClr>
                <a:buFont typeface="Wingdings" panose="05000000000000000000" pitchFamily="2" charset="2"/>
                <a:buNone/>
              </a:pPr>
              <a:r>
                <a:rPr lang="en-US" altLang="zh-CN" sz="2400" b="1" dirty="0">
                  <a:solidFill>
                    <a:srgbClr val="38B4B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sz="2400" b="1" dirty="0">
                  <a:solidFill>
                    <a:srgbClr val="38B4B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了解算法的控制结构的组合</a:t>
              </a:r>
              <a:endParaRPr sz="2400" b="1" dirty="0">
                <a:solidFill>
                  <a:srgbClr val="38B4B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>
                <a:buClr>
                  <a:srgbClr val="C00000"/>
                </a:buClr>
                <a:buFont typeface="Wingdings" panose="05000000000000000000" pitchFamily="2" charset="2"/>
                <a:buNone/>
              </a:pPr>
              <a:endParaRPr sz="2400" b="1" dirty="0">
                <a:solidFill>
                  <a:srgbClr val="38B4B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551" y="4411"/>
              <a:ext cx="8064" cy="667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 algn="l">
                <a:buClr>
                  <a:srgbClr val="C00000"/>
                </a:buClr>
                <a:buFont typeface="Wingdings" panose="05000000000000000000" pitchFamily="2" charset="2"/>
                <a:buNone/>
              </a:pPr>
              <a:r>
                <a:rPr lang="en-US" altLang="zh-CN" sz="2400" b="1" dirty="0">
                  <a:solidFill>
                    <a:srgbClr val="38B4B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 </a:t>
              </a:r>
              <a:r>
                <a:rPr sz="2400" b="1" dirty="0">
                  <a:solidFill>
                    <a:srgbClr val="38B4B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能够选择适当的控制结构解决问题</a:t>
              </a:r>
              <a:endParaRPr lang="zh-CN" altLang="en-US" sz="2400" b="1" dirty="0">
                <a:solidFill>
                  <a:srgbClr val="38B4B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551" y="5431"/>
              <a:ext cx="10944" cy="667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 algn="l">
                <a:buClr>
                  <a:srgbClr val="C00000"/>
                </a:buClr>
                <a:buFont typeface="Wingdings" panose="05000000000000000000" pitchFamily="2" charset="2"/>
                <a:buNone/>
              </a:pPr>
              <a:r>
                <a:rPr lang="en-US" altLang="zh-CN" sz="2400" b="1" dirty="0">
                  <a:solidFill>
                    <a:srgbClr val="38B4B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 </a:t>
              </a:r>
              <a:r>
                <a:rPr lang="zh-CN" altLang="en-US" sz="2400" b="1" dirty="0">
                  <a:solidFill>
                    <a:srgbClr val="38B4B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使用重复执行的方式，从一组数中找出最大数字</a:t>
              </a:r>
              <a:endParaRPr lang="zh-CN" altLang="en-US" sz="2400" b="1" dirty="0">
                <a:solidFill>
                  <a:srgbClr val="38B4B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800" y="5381437"/>
            <a:ext cx="1973965" cy="1476563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674758" y="635238"/>
            <a:ext cx="1977065" cy="504000"/>
            <a:chOff x="360782" y="426525"/>
            <a:chExt cx="1977065" cy="504000"/>
          </a:xfrm>
        </p:grpSpPr>
        <p:sp>
          <p:nvSpPr>
            <p:cNvPr id="4" name="PA-矩形 1"/>
            <p:cNvSpPr/>
            <p:nvPr>
              <p:custDataLst>
                <p:tags r:id="rId2"/>
              </p:custDataLst>
            </p:nvPr>
          </p:nvSpPr>
          <p:spPr>
            <a:xfrm>
              <a:off x="987302" y="561193"/>
              <a:ext cx="135054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dirty="0"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问题情境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思源黑体 CN" panose="020B0500000000000000" pitchFamily="34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82" y="426525"/>
              <a:ext cx="626520" cy="504000"/>
            </a:xfrm>
            <a:prstGeom prst="rect">
              <a:avLst/>
            </a:prstGeom>
          </p:spPr>
        </p:pic>
      </p:grpSp>
      <p:sp>
        <p:nvSpPr>
          <p:cNvPr id="3" name="矩形: 剪去左右顶角 2"/>
          <p:cNvSpPr/>
          <p:nvPr/>
        </p:nvSpPr>
        <p:spPr>
          <a:xfrm>
            <a:off x="2457450" y="1808480"/>
            <a:ext cx="7460615" cy="1294130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 anchorCtr="0">
            <a:noAutofit/>
          </a:bodyPr>
          <a:lstStyle/>
          <a:p>
            <a:pPr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       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上一节课，30位同学通过编写的程序进行测试，获得了各自的成绩。每个同学都只知道自己的得分，现在需要找出得分最高的同学，授予“速算王”称号。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2" name="图片 11" descr="咪咪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925" y="3712210"/>
            <a:ext cx="1268095" cy="1743710"/>
          </a:xfrm>
          <a:prstGeom prst="rect">
            <a:avLst/>
          </a:prstGeom>
        </p:spPr>
      </p:pic>
      <p:pic>
        <p:nvPicPr>
          <p:cNvPr id="15" name="图片 14" descr="咪尼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068435" y="3985895"/>
            <a:ext cx="1457325" cy="1866265"/>
          </a:xfrm>
          <a:prstGeom prst="rect">
            <a:avLst/>
          </a:prstGeom>
        </p:spPr>
      </p:pic>
      <p:sp>
        <p:nvSpPr>
          <p:cNvPr id="16" name="圆角矩形标注 15"/>
          <p:cNvSpPr/>
          <p:nvPr/>
        </p:nvSpPr>
        <p:spPr>
          <a:xfrm>
            <a:off x="2467610" y="3508375"/>
            <a:ext cx="2406650" cy="1043940"/>
          </a:xfrm>
          <a:prstGeom prst="wedgeRoundRectCallout">
            <a:avLst>
              <a:gd name="adj1" fmla="val -57307"/>
              <a:gd name="adj2" fmla="val 66666"/>
              <a:gd name="adj3" fmla="val 16667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zh-CN" kern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kern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如何设计算法，快速找到“速算王”呢？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6182995" y="3508375"/>
            <a:ext cx="2406650" cy="1377315"/>
          </a:xfrm>
          <a:prstGeom prst="wedgeRoundRectCallout">
            <a:avLst>
              <a:gd name="adj1" fmla="val 68311"/>
              <a:gd name="adj2" fmla="val 34693"/>
              <a:gd name="adj3" fmla="val 16667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zh-CN" kern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altLang="en-US" kern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回顾上节课的流程，再来思考基本思路</a:t>
            </a:r>
            <a:r>
              <a:rPr lang="zh-CN" altLang="en-US" kern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！</a:t>
            </a:r>
            <a:endParaRPr lang="zh-CN" altLang="en-US" kern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800" y="5381437"/>
            <a:ext cx="1973965" cy="1476563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41408" y="578088"/>
            <a:ext cx="1977065" cy="504000"/>
            <a:chOff x="360782" y="426525"/>
            <a:chExt cx="1977065" cy="504000"/>
          </a:xfrm>
        </p:grpSpPr>
        <p:sp>
          <p:nvSpPr>
            <p:cNvPr id="5" name="PA-矩形 1"/>
            <p:cNvSpPr/>
            <p:nvPr>
              <p:custDataLst>
                <p:tags r:id="rId2"/>
              </p:custDataLst>
            </p:nvPr>
          </p:nvSpPr>
          <p:spPr>
            <a:xfrm>
              <a:off x="987302" y="561193"/>
              <a:ext cx="135054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0" lvl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学习</a:t>
              </a:r>
              <a:r>
                <a:rPr lang="zh-CN" altLang="en-US" sz="2400" b="1" noProof="0" dirty="0"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导航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思源黑体 CN" panose="020B0500000000000000" pitchFamily="34" charset="-122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82" y="426525"/>
              <a:ext cx="626520" cy="504000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13" y="1892789"/>
            <a:ext cx="2224503" cy="112708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024" y="1872397"/>
            <a:ext cx="2224503" cy="11678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640" y="1942789"/>
            <a:ext cx="2393321" cy="108653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548" y="1994349"/>
            <a:ext cx="2260391" cy="983417"/>
          </a:xfrm>
          <a:prstGeom prst="rect">
            <a:avLst/>
          </a:prstGeom>
        </p:spPr>
      </p:pic>
      <p:sp>
        <p:nvSpPr>
          <p:cNvPr id="14" name="流程图: 文档 13"/>
          <p:cNvSpPr/>
          <p:nvPr/>
        </p:nvSpPr>
        <p:spPr>
          <a:xfrm rot="16200000">
            <a:off x="1344930" y="2445385"/>
            <a:ext cx="1812290" cy="2555240"/>
          </a:xfrm>
          <a:prstGeom prst="flowChartDocument">
            <a:avLst/>
          </a:prstGeom>
          <a:noFill/>
          <a:ln w="127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流程图: 文档 14"/>
          <p:cNvSpPr/>
          <p:nvPr/>
        </p:nvSpPr>
        <p:spPr>
          <a:xfrm rot="16200000">
            <a:off x="4049395" y="2444750"/>
            <a:ext cx="1812290" cy="2555240"/>
          </a:xfrm>
          <a:prstGeom prst="flowChartDocument">
            <a:avLst/>
          </a:prstGeom>
          <a:noFill/>
          <a:ln w="127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流程图: 文档 15"/>
          <p:cNvSpPr/>
          <p:nvPr/>
        </p:nvSpPr>
        <p:spPr>
          <a:xfrm rot="16200000">
            <a:off x="6685280" y="2432685"/>
            <a:ext cx="1837690" cy="2555240"/>
          </a:xfrm>
          <a:prstGeom prst="flowChartDocument">
            <a:avLst/>
          </a:prstGeom>
          <a:noFill/>
          <a:ln w="127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流程图: 文档 16"/>
          <p:cNvSpPr/>
          <p:nvPr/>
        </p:nvSpPr>
        <p:spPr>
          <a:xfrm rot="16200000">
            <a:off x="9384665" y="2444750"/>
            <a:ext cx="1812290" cy="2555240"/>
          </a:xfrm>
          <a:prstGeom prst="flowChartDocument">
            <a:avLst/>
          </a:prstGeom>
          <a:noFill/>
          <a:ln w="127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流程图: 汇总连接 17"/>
          <p:cNvSpPr/>
          <p:nvPr/>
        </p:nvSpPr>
        <p:spPr>
          <a:xfrm>
            <a:off x="1139793" y="4442655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流程图: 汇总连接 18"/>
          <p:cNvSpPr/>
          <p:nvPr/>
        </p:nvSpPr>
        <p:spPr>
          <a:xfrm>
            <a:off x="2519479" y="4442655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流程图: 汇总连接 19"/>
          <p:cNvSpPr/>
          <p:nvPr/>
        </p:nvSpPr>
        <p:spPr>
          <a:xfrm>
            <a:off x="4047630" y="4442655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流程图: 汇总连接 20"/>
          <p:cNvSpPr/>
          <p:nvPr/>
        </p:nvSpPr>
        <p:spPr>
          <a:xfrm>
            <a:off x="5427316" y="4442655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流程图: 汇总连接 21"/>
          <p:cNvSpPr/>
          <p:nvPr/>
        </p:nvSpPr>
        <p:spPr>
          <a:xfrm>
            <a:off x="6730332" y="4432258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流程图: 汇总连接 22"/>
          <p:cNvSpPr/>
          <p:nvPr/>
        </p:nvSpPr>
        <p:spPr>
          <a:xfrm>
            <a:off x="8110018" y="4432258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流程图: 汇总连接 23"/>
          <p:cNvSpPr/>
          <p:nvPr/>
        </p:nvSpPr>
        <p:spPr>
          <a:xfrm>
            <a:off x="9273413" y="4450425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流程图: 汇总连接 24"/>
          <p:cNvSpPr/>
          <p:nvPr/>
        </p:nvSpPr>
        <p:spPr>
          <a:xfrm>
            <a:off x="10653099" y="4450425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942975" y="3086735"/>
            <a:ext cx="25806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216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sz="1800" kern="0" dirty="0">
                <a:solidFill>
                  <a:srgbClr val="38B4B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游戏模拟找最大</a:t>
            </a:r>
            <a:endParaRPr lang="zh-CN" altLang="en-US" sz="1800" kern="0" dirty="0">
              <a:solidFill>
                <a:srgbClr val="38B4B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ts val="216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sz="1800" dirty="0">
                <a:solidFill>
                  <a:srgbClr val="38B4B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设计多个数中找最大算法</a:t>
            </a:r>
            <a:endParaRPr lang="zh-CN" altLang="en-US" sz="1800" dirty="0">
              <a:solidFill>
                <a:srgbClr val="38B4B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716655" y="3086735"/>
            <a:ext cx="26231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216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kern="0" dirty="0">
                <a:solidFill>
                  <a:srgbClr val="38B4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初始化最大值</a:t>
            </a:r>
            <a:endParaRPr lang="zh-CN" altLang="en-US" kern="0" dirty="0">
              <a:solidFill>
                <a:srgbClr val="38B4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ts val="216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kern="0" dirty="0">
                <a:solidFill>
                  <a:srgbClr val="38B4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输入选手得分</a:t>
            </a:r>
            <a:endParaRPr lang="zh-CN" altLang="en-US" kern="0" dirty="0">
              <a:solidFill>
                <a:srgbClr val="38B4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ts val="216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kern="0" dirty="0">
                <a:solidFill>
                  <a:srgbClr val="38B4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输出计算结果</a:t>
            </a:r>
            <a:endParaRPr lang="zh-CN" altLang="en-US" kern="0" dirty="0">
              <a:solidFill>
                <a:srgbClr val="38B4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403700" y="3086562"/>
            <a:ext cx="2291451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kern="0" dirty="0">
                <a:solidFill>
                  <a:srgbClr val="38B4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找最（大/小）值</a:t>
            </a:r>
            <a:endParaRPr lang="zh-CN" altLang="en-US" kern="0" dirty="0">
              <a:solidFill>
                <a:srgbClr val="38B4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kern="0" dirty="0">
                <a:solidFill>
                  <a:srgbClr val="38B4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控制结构的组合使用</a:t>
            </a:r>
            <a:endParaRPr lang="zh-CN" altLang="en-US" kern="0" dirty="0">
              <a:solidFill>
                <a:srgbClr val="38B4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144820" y="3086562"/>
            <a:ext cx="234439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kern="0" dirty="0">
                <a:solidFill>
                  <a:srgbClr val="38B4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编程找最大跨度</a:t>
            </a:r>
            <a:endParaRPr lang="zh-CN" altLang="en-US" kern="0" dirty="0">
              <a:solidFill>
                <a:srgbClr val="38B4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kern="0" dirty="0">
                <a:solidFill>
                  <a:srgbClr val="38B4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编程统计特殊数</a:t>
            </a:r>
            <a:endParaRPr lang="zh-CN" altLang="en-US" kern="0" dirty="0">
              <a:solidFill>
                <a:srgbClr val="38B4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flipH="1">
            <a:off x="1164635" y="1077367"/>
            <a:ext cx="3326682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en-US" altLang="zh-CN" sz="28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游戏模拟</a:t>
            </a:r>
            <a:r>
              <a:rPr lang="zh-CN" altLang="en-US" sz="28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找最大</a:t>
            </a:r>
            <a:endParaRPr lang="zh-CN" altLang="en-US" sz="28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140" y="2397760"/>
            <a:ext cx="2714625" cy="2486025"/>
          </a:xfrm>
          <a:prstGeom prst="rect">
            <a:avLst/>
          </a:prstGeom>
        </p:spPr>
      </p:pic>
      <p:grpSp>
        <p:nvGrpSpPr>
          <p:cNvPr id="11" name="组合 10" descr="7b0a202020202274657874626f78223a2022220a7d0a"/>
          <p:cNvGrpSpPr/>
          <p:nvPr/>
        </p:nvGrpSpPr>
        <p:grpSpPr>
          <a:xfrm>
            <a:off x="3841115" y="1843405"/>
            <a:ext cx="6836410" cy="3893185"/>
            <a:chOff x="5868" y="3651"/>
            <a:chExt cx="7463" cy="3499"/>
          </a:xfrm>
        </p:grpSpPr>
        <p:grpSp>
          <p:nvGrpSpPr>
            <p:cNvPr id="140" name="图形 138"/>
            <p:cNvGrpSpPr/>
            <p:nvPr/>
          </p:nvGrpSpPr>
          <p:grpSpPr>
            <a:xfrm>
              <a:off x="5868" y="3651"/>
              <a:ext cx="7463" cy="3499"/>
              <a:chOff x="3726473" y="2318083"/>
              <a:chExt cx="4739054" cy="2221834"/>
            </a:xfrm>
          </p:grpSpPr>
          <p:grpSp>
            <p:nvGrpSpPr>
              <p:cNvPr id="141" name="图形 138"/>
              <p:cNvGrpSpPr/>
              <p:nvPr/>
            </p:nvGrpSpPr>
            <p:grpSpPr>
              <a:xfrm>
                <a:off x="3843343" y="2601912"/>
                <a:ext cx="4615761" cy="1939288"/>
                <a:chOff x="3843343" y="2601912"/>
                <a:chExt cx="4615761" cy="1939288"/>
              </a:xfrm>
            </p:grpSpPr>
            <p:sp>
              <p:nvSpPr>
                <p:cNvPr id="142" name="任意多边形: 形状 141"/>
                <p:cNvSpPr/>
                <p:nvPr/>
              </p:nvSpPr>
              <p:spPr>
                <a:xfrm>
                  <a:off x="3849765" y="2608334"/>
                  <a:ext cx="4602918" cy="1926445"/>
                </a:xfrm>
                <a:custGeom>
                  <a:avLst/>
                  <a:gdLst>
                    <a:gd name="connsiteX0" fmla="*/ 0 w 4602918"/>
                    <a:gd name="connsiteY0" fmla="*/ 0 h 1926445"/>
                    <a:gd name="connsiteX1" fmla="*/ 4602919 w 4602918"/>
                    <a:gd name="connsiteY1" fmla="*/ 0 h 1926445"/>
                    <a:gd name="connsiteX2" fmla="*/ 4602919 w 4602918"/>
                    <a:gd name="connsiteY2" fmla="*/ 1926446 h 1926445"/>
                    <a:gd name="connsiteX3" fmla="*/ 0 w 4602918"/>
                    <a:gd name="connsiteY3" fmla="*/ 1926446 h 1926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02918" h="1926445">
                      <a:moveTo>
                        <a:pt x="0" y="0"/>
                      </a:moveTo>
                      <a:lnTo>
                        <a:pt x="4602919" y="0"/>
                      </a:lnTo>
                      <a:lnTo>
                        <a:pt x="4602919" y="1926446"/>
                      </a:lnTo>
                      <a:lnTo>
                        <a:pt x="0" y="19264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829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43" name="任意多边形: 形状 142"/>
                <p:cNvSpPr/>
                <p:nvPr/>
              </p:nvSpPr>
              <p:spPr>
                <a:xfrm>
                  <a:off x="3843343" y="2601912"/>
                  <a:ext cx="4615761" cy="1939288"/>
                </a:xfrm>
                <a:custGeom>
                  <a:avLst/>
                  <a:gdLst>
                    <a:gd name="connsiteX0" fmla="*/ 4615762 w 4615761"/>
                    <a:gd name="connsiteY0" fmla="*/ 1939289 h 1939288"/>
                    <a:gd name="connsiteX1" fmla="*/ 0 w 4615761"/>
                    <a:gd name="connsiteY1" fmla="*/ 1939289 h 1939288"/>
                    <a:gd name="connsiteX2" fmla="*/ 0 w 4615761"/>
                    <a:gd name="connsiteY2" fmla="*/ 0 h 1939288"/>
                    <a:gd name="connsiteX3" fmla="*/ 4615762 w 4615761"/>
                    <a:gd name="connsiteY3" fmla="*/ 0 h 1939288"/>
                    <a:gd name="connsiteX4" fmla="*/ 4615762 w 4615761"/>
                    <a:gd name="connsiteY4" fmla="*/ 1939289 h 1939288"/>
                    <a:gd name="connsiteX5" fmla="*/ 12843 w 4615761"/>
                    <a:gd name="connsiteY5" fmla="*/ 1926446 h 1939288"/>
                    <a:gd name="connsiteX6" fmla="*/ 4602919 w 4615761"/>
                    <a:gd name="connsiteY6" fmla="*/ 1926446 h 1939288"/>
                    <a:gd name="connsiteX7" fmla="*/ 4602919 w 4615761"/>
                    <a:gd name="connsiteY7" fmla="*/ 12843 h 1939288"/>
                    <a:gd name="connsiteX8" fmla="*/ 12843 w 4615761"/>
                    <a:gd name="connsiteY8" fmla="*/ 12843 h 1939288"/>
                    <a:gd name="connsiteX9" fmla="*/ 12843 w 4615761"/>
                    <a:gd name="connsiteY9" fmla="*/ 1926446 h 1939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15761" h="1939288">
                      <a:moveTo>
                        <a:pt x="4615762" y="1939289"/>
                      </a:moveTo>
                      <a:lnTo>
                        <a:pt x="0" y="1939289"/>
                      </a:lnTo>
                      <a:lnTo>
                        <a:pt x="0" y="0"/>
                      </a:lnTo>
                      <a:lnTo>
                        <a:pt x="4615762" y="0"/>
                      </a:lnTo>
                      <a:lnTo>
                        <a:pt x="4615762" y="1939289"/>
                      </a:lnTo>
                      <a:close/>
                      <a:moveTo>
                        <a:pt x="12843" y="1926446"/>
                      </a:moveTo>
                      <a:lnTo>
                        <a:pt x="4602919" y="1926446"/>
                      </a:lnTo>
                      <a:lnTo>
                        <a:pt x="4602919" y="12843"/>
                      </a:lnTo>
                      <a:lnTo>
                        <a:pt x="12843" y="12843"/>
                      </a:lnTo>
                      <a:lnTo>
                        <a:pt x="12843" y="1926446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12829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144" name="图形 138"/>
              <p:cNvGrpSpPr/>
              <p:nvPr/>
            </p:nvGrpSpPr>
            <p:grpSpPr>
              <a:xfrm>
                <a:off x="3798393" y="2556962"/>
                <a:ext cx="4615761" cy="1939288"/>
                <a:chOff x="3798393" y="2556962"/>
                <a:chExt cx="4615761" cy="1939288"/>
              </a:xfrm>
            </p:grpSpPr>
            <p:sp>
              <p:nvSpPr>
                <p:cNvPr id="145" name="任意多边形: 形状 144"/>
                <p:cNvSpPr/>
                <p:nvPr/>
              </p:nvSpPr>
              <p:spPr>
                <a:xfrm>
                  <a:off x="3804815" y="2563383"/>
                  <a:ext cx="4602918" cy="1926445"/>
                </a:xfrm>
                <a:custGeom>
                  <a:avLst/>
                  <a:gdLst>
                    <a:gd name="connsiteX0" fmla="*/ 0 w 4602918"/>
                    <a:gd name="connsiteY0" fmla="*/ 0 h 1926445"/>
                    <a:gd name="connsiteX1" fmla="*/ 4602919 w 4602918"/>
                    <a:gd name="connsiteY1" fmla="*/ 0 h 1926445"/>
                    <a:gd name="connsiteX2" fmla="*/ 4602919 w 4602918"/>
                    <a:gd name="connsiteY2" fmla="*/ 1926446 h 1926445"/>
                    <a:gd name="connsiteX3" fmla="*/ 0 w 4602918"/>
                    <a:gd name="connsiteY3" fmla="*/ 1926446 h 1926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02918" h="1926445">
                      <a:moveTo>
                        <a:pt x="0" y="0"/>
                      </a:moveTo>
                      <a:lnTo>
                        <a:pt x="4602919" y="0"/>
                      </a:lnTo>
                      <a:lnTo>
                        <a:pt x="4602919" y="1926446"/>
                      </a:lnTo>
                      <a:lnTo>
                        <a:pt x="0" y="19264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829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46" name="任意多边形: 形状 145"/>
                <p:cNvSpPr/>
                <p:nvPr/>
              </p:nvSpPr>
              <p:spPr>
                <a:xfrm>
                  <a:off x="3798393" y="2556962"/>
                  <a:ext cx="4615761" cy="1939288"/>
                </a:xfrm>
                <a:custGeom>
                  <a:avLst/>
                  <a:gdLst>
                    <a:gd name="connsiteX0" fmla="*/ 4615762 w 4615761"/>
                    <a:gd name="connsiteY0" fmla="*/ 1939289 h 1939288"/>
                    <a:gd name="connsiteX1" fmla="*/ 0 w 4615761"/>
                    <a:gd name="connsiteY1" fmla="*/ 1939289 h 1939288"/>
                    <a:gd name="connsiteX2" fmla="*/ 0 w 4615761"/>
                    <a:gd name="connsiteY2" fmla="*/ 0 h 1939288"/>
                    <a:gd name="connsiteX3" fmla="*/ 4615762 w 4615761"/>
                    <a:gd name="connsiteY3" fmla="*/ 0 h 1939288"/>
                    <a:gd name="connsiteX4" fmla="*/ 4615762 w 4615761"/>
                    <a:gd name="connsiteY4" fmla="*/ 1939289 h 1939288"/>
                    <a:gd name="connsiteX5" fmla="*/ 12843 w 4615761"/>
                    <a:gd name="connsiteY5" fmla="*/ 1926446 h 1939288"/>
                    <a:gd name="connsiteX6" fmla="*/ 4602919 w 4615761"/>
                    <a:gd name="connsiteY6" fmla="*/ 1926446 h 1939288"/>
                    <a:gd name="connsiteX7" fmla="*/ 4602919 w 4615761"/>
                    <a:gd name="connsiteY7" fmla="*/ 12843 h 1939288"/>
                    <a:gd name="connsiteX8" fmla="*/ 12843 w 4615761"/>
                    <a:gd name="connsiteY8" fmla="*/ 12843 h 1939288"/>
                    <a:gd name="connsiteX9" fmla="*/ 12843 w 4615761"/>
                    <a:gd name="connsiteY9" fmla="*/ 1926446 h 1939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15761" h="1939288">
                      <a:moveTo>
                        <a:pt x="4615762" y="1939289"/>
                      </a:moveTo>
                      <a:lnTo>
                        <a:pt x="0" y="1939289"/>
                      </a:lnTo>
                      <a:lnTo>
                        <a:pt x="0" y="0"/>
                      </a:lnTo>
                      <a:lnTo>
                        <a:pt x="4615762" y="0"/>
                      </a:lnTo>
                      <a:lnTo>
                        <a:pt x="4615762" y="1939289"/>
                      </a:lnTo>
                      <a:close/>
                      <a:moveTo>
                        <a:pt x="12843" y="1926446"/>
                      </a:moveTo>
                      <a:lnTo>
                        <a:pt x="4602919" y="1926446"/>
                      </a:lnTo>
                      <a:lnTo>
                        <a:pt x="4602919" y="12843"/>
                      </a:lnTo>
                      <a:lnTo>
                        <a:pt x="12843" y="12843"/>
                      </a:lnTo>
                      <a:lnTo>
                        <a:pt x="12843" y="1926446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12829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147" name="图形 138"/>
              <p:cNvGrpSpPr/>
              <p:nvPr/>
            </p:nvGrpSpPr>
            <p:grpSpPr>
              <a:xfrm>
                <a:off x="3726473" y="2479904"/>
                <a:ext cx="4641447" cy="1964974"/>
                <a:chOff x="3726473" y="2479904"/>
                <a:chExt cx="4641447" cy="1964974"/>
              </a:xfrm>
            </p:grpSpPr>
            <p:sp>
              <p:nvSpPr>
                <p:cNvPr id="148" name="任意多边形: 形状 147"/>
                <p:cNvSpPr/>
                <p:nvPr/>
              </p:nvSpPr>
              <p:spPr>
                <a:xfrm>
                  <a:off x="3745737" y="2499168"/>
                  <a:ext cx="4602918" cy="1926445"/>
                </a:xfrm>
                <a:custGeom>
                  <a:avLst/>
                  <a:gdLst>
                    <a:gd name="connsiteX0" fmla="*/ 0 w 4602918"/>
                    <a:gd name="connsiteY0" fmla="*/ 0 h 1926445"/>
                    <a:gd name="connsiteX1" fmla="*/ 4602919 w 4602918"/>
                    <a:gd name="connsiteY1" fmla="*/ 0 h 1926445"/>
                    <a:gd name="connsiteX2" fmla="*/ 4602919 w 4602918"/>
                    <a:gd name="connsiteY2" fmla="*/ 1926446 h 1926445"/>
                    <a:gd name="connsiteX3" fmla="*/ 0 w 4602918"/>
                    <a:gd name="connsiteY3" fmla="*/ 1926446 h 1926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02918" h="1926445">
                      <a:moveTo>
                        <a:pt x="0" y="0"/>
                      </a:moveTo>
                      <a:lnTo>
                        <a:pt x="4602919" y="0"/>
                      </a:lnTo>
                      <a:lnTo>
                        <a:pt x="4602919" y="1926446"/>
                      </a:lnTo>
                      <a:lnTo>
                        <a:pt x="0" y="19264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829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49" name="任意多边形: 形状 148"/>
                <p:cNvSpPr/>
                <p:nvPr/>
              </p:nvSpPr>
              <p:spPr>
                <a:xfrm>
                  <a:off x="3726473" y="2479904"/>
                  <a:ext cx="4641447" cy="1964974"/>
                </a:xfrm>
                <a:custGeom>
                  <a:avLst/>
                  <a:gdLst>
                    <a:gd name="connsiteX0" fmla="*/ 4641448 w 4641447"/>
                    <a:gd name="connsiteY0" fmla="*/ 1964975 h 1964974"/>
                    <a:gd name="connsiteX1" fmla="*/ 0 w 4641447"/>
                    <a:gd name="connsiteY1" fmla="*/ 1964975 h 1964974"/>
                    <a:gd name="connsiteX2" fmla="*/ 0 w 4641447"/>
                    <a:gd name="connsiteY2" fmla="*/ 0 h 1964974"/>
                    <a:gd name="connsiteX3" fmla="*/ 4641448 w 4641447"/>
                    <a:gd name="connsiteY3" fmla="*/ 0 h 1964974"/>
                    <a:gd name="connsiteX4" fmla="*/ 4641448 w 4641447"/>
                    <a:gd name="connsiteY4" fmla="*/ 1964975 h 1964974"/>
                    <a:gd name="connsiteX5" fmla="*/ 38529 w 4641447"/>
                    <a:gd name="connsiteY5" fmla="*/ 1926446 h 1964974"/>
                    <a:gd name="connsiteX6" fmla="*/ 4602919 w 4641447"/>
                    <a:gd name="connsiteY6" fmla="*/ 1926446 h 1964974"/>
                    <a:gd name="connsiteX7" fmla="*/ 4602919 w 4641447"/>
                    <a:gd name="connsiteY7" fmla="*/ 38529 h 1964974"/>
                    <a:gd name="connsiteX8" fmla="*/ 38529 w 4641447"/>
                    <a:gd name="connsiteY8" fmla="*/ 38529 h 1964974"/>
                    <a:gd name="connsiteX9" fmla="*/ 38529 w 4641447"/>
                    <a:gd name="connsiteY9" fmla="*/ 1926446 h 1964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41447" h="1964974">
                      <a:moveTo>
                        <a:pt x="4641448" y="1964975"/>
                      </a:moveTo>
                      <a:lnTo>
                        <a:pt x="0" y="1964975"/>
                      </a:lnTo>
                      <a:lnTo>
                        <a:pt x="0" y="0"/>
                      </a:lnTo>
                      <a:lnTo>
                        <a:pt x="4641448" y="0"/>
                      </a:lnTo>
                      <a:lnTo>
                        <a:pt x="4641448" y="1964975"/>
                      </a:lnTo>
                      <a:close/>
                      <a:moveTo>
                        <a:pt x="38529" y="1926446"/>
                      </a:moveTo>
                      <a:lnTo>
                        <a:pt x="4602919" y="1926446"/>
                      </a:lnTo>
                      <a:lnTo>
                        <a:pt x="4602919" y="38529"/>
                      </a:lnTo>
                      <a:lnTo>
                        <a:pt x="38529" y="38529"/>
                      </a:lnTo>
                      <a:lnTo>
                        <a:pt x="38529" y="1926446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12829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150" name="图形 138"/>
              <p:cNvGrpSpPr/>
              <p:nvPr/>
            </p:nvGrpSpPr>
            <p:grpSpPr>
              <a:xfrm>
                <a:off x="3792167" y="2318369"/>
                <a:ext cx="415557" cy="653420"/>
                <a:chOff x="3792167" y="2318369"/>
                <a:chExt cx="415557" cy="653420"/>
              </a:xfrm>
              <a:solidFill>
                <a:srgbClr val="007BD4"/>
              </a:solidFill>
            </p:grpSpPr>
            <p:sp>
              <p:nvSpPr>
                <p:cNvPr id="151" name="任意多边形: 形状 150"/>
                <p:cNvSpPr/>
                <p:nvPr/>
              </p:nvSpPr>
              <p:spPr>
                <a:xfrm>
                  <a:off x="3839491" y="2424679"/>
                  <a:ext cx="51371" cy="55224"/>
                </a:xfrm>
                <a:custGeom>
                  <a:avLst/>
                  <a:gdLst>
                    <a:gd name="connsiteX0" fmla="*/ 17980 w 51371"/>
                    <a:gd name="connsiteY0" fmla="*/ 55225 h 55224"/>
                    <a:gd name="connsiteX1" fmla="*/ 0 w 51371"/>
                    <a:gd name="connsiteY1" fmla="*/ 11559 h 55224"/>
                    <a:gd name="connsiteX2" fmla="*/ 30823 w 51371"/>
                    <a:gd name="connsiteY2" fmla="*/ 0 h 55224"/>
                    <a:gd name="connsiteX3" fmla="*/ 51372 w 51371"/>
                    <a:gd name="connsiteY3" fmla="*/ 55225 h 55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371" h="55224">
                      <a:moveTo>
                        <a:pt x="17980" y="55225"/>
                      </a:moveTo>
                      <a:lnTo>
                        <a:pt x="0" y="11559"/>
                      </a:lnTo>
                      <a:lnTo>
                        <a:pt x="30823" y="0"/>
                      </a:lnTo>
                      <a:lnTo>
                        <a:pt x="51372" y="55225"/>
                      </a:lnTo>
                      <a:close/>
                    </a:path>
                  </a:pathLst>
                </a:custGeom>
                <a:solidFill>
                  <a:srgbClr val="007BD4"/>
                </a:solidFill>
                <a:ln w="12829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52" name="任意多边形: 形状 151"/>
                <p:cNvSpPr/>
                <p:nvPr/>
              </p:nvSpPr>
              <p:spPr>
                <a:xfrm>
                  <a:off x="3792167" y="2318369"/>
                  <a:ext cx="415557" cy="653420"/>
                </a:xfrm>
                <a:custGeom>
                  <a:avLst/>
                  <a:gdLst>
                    <a:gd name="connsiteX0" fmla="*/ 287487 w 415557"/>
                    <a:gd name="connsiteY0" fmla="*/ 653420 h 653420"/>
                    <a:gd name="connsiteX1" fmla="*/ 184744 w 415557"/>
                    <a:gd name="connsiteY1" fmla="*/ 587921 h 653420"/>
                    <a:gd name="connsiteX2" fmla="*/ 4942 w 415557"/>
                    <a:gd name="connsiteY2" fmla="*/ 123006 h 653420"/>
                    <a:gd name="connsiteX3" fmla="*/ 65304 w 415557"/>
                    <a:gd name="connsiteY3" fmla="*/ 7419 h 653420"/>
                    <a:gd name="connsiteX4" fmla="*/ 137225 w 415557"/>
                    <a:gd name="connsiteY4" fmla="*/ 6135 h 653420"/>
                    <a:gd name="connsiteX5" fmla="*/ 187312 w 415557"/>
                    <a:gd name="connsiteY5" fmla="*/ 53654 h 653420"/>
                    <a:gd name="connsiteX6" fmla="*/ 228410 w 415557"/>
                    <a:gd name="connsiteY6" fmla="*/ 162819 h 653420"/>
                    <a:gd name="connsiteX7" fmla="*/ 193734 w 415557"/>
                    <a:gd name="connsiteY7" fmla="*/ 162819 h 653420"/>
                    <a:gd name="connsiteX8" fmla="*/ 157773 w 415557"/>
                    <a:gd name="connsiteY8" fmla="*/ 63928 h 653420"/>
                    <a:gd name="connsiteX9" fmla="*/ 126950 w 415557"/>
                    <a:gd name="connsiteY9" fmla="*/ 35674 h 653420"/>
                    <a:gd name="connsiteX10" fmla="*/ 76863 w 415557"/>
                    <a:gd name="connsiteY10" fmla="*/ 36958 h 653420"/>
                    <a:gd name="connsiteX11" fmla="*/ 35765 w 415557"/>
                    <a:gd name="connsiteY11" fmla="*/ 111447 h 653420"/>
                    <a:gd name="connsiteX12" fmla="*/ 214282 w 415557"/>
                    <a:gd name="connsiteY12" fmla="*/ 577647 h 653420"/>
                    <a:gd name="connsiteX13" fmla="*/ 323448 w 415557"/>
                    <a:gd name="connsiteY13" fmla="*/ 616176 h 653420"/>
                    <a:gd name="connsiteX14" fmla="*/ 379957 w 415557"/>
                    <a:gd name="connsiteY14" fmla="*/ 514716 h 653420"/>
                    <a:gd name="connsiteX15" fmla="*/ 205292 w 415557"/>
                    <a:gd name="connsiteY15" fmla="*/ 57507 h 653420"/>
                    <a:gd name="connsiteX16" fmla="*/ 234831 w 415557"/>
                    <a:gd name="connsiteY16" fmla="*/ 45948 h 653420"/>
                    <a:gd name="connsiteX17" fmla="*/ 409495 w 415557"/>
                    <a:gd name="connsiteY17" fmla="*/ 501873 h 653420"/>
                    <a:gd name="connsiteX18" fmla="*/ 335006 w 415557"/>
                    <a:gd name="connsiteY18" fmla="*/ 644430 h 653420"/>
                    <a:gd name="connsiteX19" fmla="*/ 287487 w 415557"/>
                    <a:gd name="connsiteY19" fmla="*/ 653420 h 653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15557" h="653420">
                      <a:moveTo>
                        <a:pt x="287487" y="653420"/>
                      </a:moveTo>
                      <a:cubicBezTo>
                        <a:pt x="241253" y="653420"/>
                        <a:pt x="200155" y="629019"/>
                        <a:pt x="184744" y="587921"/>
                      </a:cubicBezTo>
                      <a:lnTo>
                        <a:pt x="4942" y="123006"/>
                      </a:lnTo>
                      <a:cubicBezTo>
                        <a:pt x="-11754" y="78055"/>
                        <a:pt x="15216" y="26683"/>
                        <a:pt x="65304" y="7419"/>
                      </a:cubicBezTo>
                      <a:cubicBezTo>
                        <a:pt x="89706" y="-1571"/>
                        <a:pt x="115392" y="-2855"/>
                        <a:pt x="137225" y="6135"/>
                      </a:cubicBezTo>
                      <a:cubicBezTo>
                        <a:pt x="160342" y="15125"/>
                        <a:pt x="178322" y="31821"/>
                        <a:pt x="187312" y="53654"/>
                      </a:cubicBezTo>
                      <a:lnTo>
                        <a:pt x="228410" y="162819"/>
                      </a:lnTo>
                      <a:lnTo>
                        <a:pt x="193734" y="162819"/>
                      </a:lnTo>
                      <a:lnTo>
                        <a:pt x="157773" y="63928"/>
                      </a:lnTo>
                      <a:cubicBezTo>
                        <a:pt x="152636" y="51085"/>
                        <a:pt x="141077" y="40811"/>
                        <a:pt x="126950" y="35674"/>
                      </a:cubicBezTo>
                      <a:cubicBezTo>
                        <a:pt x="111539" y="30536"/>
                        <a:pt x="93558" y="30536"/>
                        <a:pt x="76863" y="36958"/>
                      </a:cubicBezTo>
                      <a:cubicBezTo>
                        <a:pt x="43471" y="49801"/>
                        <a:pt x="24206" y="83193"/>
                        <a:pt x="35765" y="111447"/>
                      </a:cubicBezTo>
                      <a:lnTo>
                        <a:pt x="214282" y="577647"/>
                      </a:lnTo>
                      <a:cubicBezTo>
                        <a:pt x="228410" y="616176"/>
                        <a:pt x="278497" y="632872"/>
                        <a:pt x="323448" y="616176"/>
                      </a:cubicBezTo>
                      <a:cubicBezTo>
                        <a:pt x="369682" y="598196"/>
                        <a:pt x="394084" y="553245"/>
                        <a:pt x="379957" y="514716"/>
                      </a:cubicBezTo>
                      <a:lnTo>
                        <a:pt x="205292" y="57507"/>
                      </a:lnTo>
                      <a:lnTo>
                        <a:pt x="234831" y="45948"/>
                      </a:lnTo>
                      <a:lnTo>
                        <a:pt x="409495" y="501873"/>
                      </a:lnTo>
                      <a:cubicBezTo>
                        <a:pt x="430044" y="557098"/>
                        <a:pt x="396652" y="621313"/>
                        <a:pt x="335006" y="644430"/>
                      </a:cubicBezTo>
                      <a:cubicBezTo>
                        <a:pt x="318310" y="650852"/>
                        <a:pt x="302899" y="653420"/>
                        <a:pt x="287487" y="653420"/>
                      </a:cubicBezTo>
                      <a:close/>
                    </a:path>
                  </a:pathLst>
                </a:custGeom>
                <a:solidFill>
                  <a:srgbClr val="007BD4"/>
                </a:solidFill>
                <a:ln w="12829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</p:grpSp>
        <p:sp>
          <p:nvSpPr>
            <p:cNvPr id="12" name="文本框 11"/>
            <p:cNvSpPr txBox="1"/>
            <p:nvPr/>
          </p:nvSpPr>
          <p:spPr>
            <a:xfrm>
              <a:off x="6278" y="4215"/>
              <a:ext cx="6491" cy="2756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600" b="1" spc="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</a:t>
              </a:r>
              <a:r>
                <a:rPr lang="zh-CN" altLang="en-US" sz="2000" b="1" spc="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用课前准备的数字卡片做</a:t>
              </a:r>
              <a:r>
                <a:rPr lang="en-US" altLang="zh-CN" sz="2000" b="1" spc="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“</a:t>
              </a:r>
              <a:r>
                <a:rPr lang="zh-CN" altLang="en-US" sz="2000" b="1" spc="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找最大</a:t>
              </a:r>
              <a:r>
                <a:rPr lang="en-US" altLang="zh-CN" sz="2000" b="1" spc="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”</a:t>
              </a:r>
              <a:r>
                <a:rPr lang="zh-CN" altLang="en-US" sz="2000" b="1" spc="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游戏。</a:t>
              </a:r>
              <a:endParaRPr lang="zh-CN" altLang="en-US" sz="2000" b="1" spc="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  <a:defRPr/>
              </a:pPr>
              <a:r>
                <a:rPr lang="en-US" altLang="zh-CN" spc="20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</a:t>
              </a:r>
              <a:r>
                <a:rPr lang="zh-CN" altLang="en-US" spc="20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．</a:t>
              </a:r>
              <a:r>
                <a:rPr kern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+mn-ea"/>
                  <a:cs typeface="+mn-ea"/>
                  <a:sym typeface="+mn-ea"/>
                </a:rPr>
                <a:t>在数字卡片中任意拿2张卡片，第一张为数字1，第二张为数字2，比较它们的大小，说出最大数。将此比较过程转化为算法描述为：如果数字1大于数字2，则最大数为：______；否则最大数为：_______。</a:t>
              </a:r>
              <a:endParaRPr kumimoji="0" b="0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+mn-ea"/>
                <a:cs typeface="+mn-ea"/>
              </a:endParaRPr>
            </a:p>
            <a:p>
              <a:pPr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  <a:defRPr/>
              </a:pPr>
              <a:r>
                <a:rPr lang="en-US" kern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+mn-ea"/>
                  <a:cs typeface="+mn-ea"/>
                  <a:sym typeface="+mn-ea"/>
                </a:rPr>
                <a:t>2</a:t>
              </a:r>
              <a:r>
                <a:rPr lang="zh-CN" altLang="en-US" kern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+mn-ea"/>
                  <a:cs typeface="+mn-ea"/>
                  <a:sym typeface="+mn-ea"/>
                </a:rPr>
                <a:t>．</a:t>
              </a:r>
              <a:r>
                <a:rPr kern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+mn-ea"/>
                  <a:cs typeface="+mn-ea"/>
                  <a:sym typeface="+mn-ea"/>
                </a:rPr>
                <a:t>拿出第3张卡片，作为数字3，如何在这3个数字中，找出最大数呢？还需要比较____次，加上第1次比较，一共比较了_____次。</a:t>
              </a:r>
              <a:endParaRPr kumimoji="0" b="0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+mn-ea"/>
                <a:cs typeface="+mn-ea"/>
              </a:endParaRPr>
            </a:p>
            <a:p>
              <a:pPr algn="just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+mn-ea"/>
                <a:ea typeface="微软雅黑" panose="020B0503020204020204" pitchFamily="34" charset="-122"/>
                <a:cs typeface="+mn-ea"/>
              </a:endParaRPr>
            </a:p>
          </p:txBody>
        </p:sp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flipH="1">
            <a:off x="1164635" y="1077367"/>
            <a:ext cx="3326682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en-US" altLang="zh-CN" sz="28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游戏模拟</a:t>
            </a:r>
            <a:r>
              <a:rPr lang="zh-CN" altLang="en-US" sz="28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找最大</a:t>
            </a:r>
            <a:endParaRPr lang="zh-CN" altLang="en-US" sz="28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矩形: 剪去左右顶角 2"/>
          <p:cNvSpPr/>
          <p:nvPr/>
        </p:nvSpPr>
        <p:spPr>
          <a:xfrm>
            <a:off x="2120900" y="2820035"/>
            <a:ext cx="8625840" cy="2978785"/>
          </a:xfrm>
          <a:prstGeom prst="snip2SameRect">
            <a:avLst>
              <a:gd name="adj1" fmla="val 10519"/>
              <a:gd name="adj2" fmla="val 0"/>
            </a:avLst>
          </a:prstGeom>
          <a:ln w="28575" cap="flat" cmpd="dbl" algn="ctr">
            <a:solidFill>
              <a:schemeClr val="accent1">
                <a:shade val="50000"/>
              </a:schemeClr>
            </a:solidFill>
            <a:prstDash val="sysDot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anchor="t" anchorCtr="0"/>
          <a:lstStyle/>
          <a:p>
            <a:pPr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① 先将第 1 个数作为当前最大数。                       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② 如果第 2 个数大于当前最大数，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_______________________________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sz="2000" kern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③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______________________________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，将第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个数作为当前最大数。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想一想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：你一共比较了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次？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12" name="图片 11" descr="咪咪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860" y="1747520"/>
            <a:ext cx="701040" cy="9639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26030" y="2018030"/>
            <a:ext cx="769239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zh-CN" sz="2400" kern="0" noProof="0" dirty="0">
                <a:ln>
                  <a:noFill/>
                </a:ln>
                <a:solidFill>
                  <a:srgbClr val="2F2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j-ea"/>
                <a:sym typeface="+mn-ea"/>
              </a:rPr>
              <a:t>请</a:t>
            </a:r>
            <a:r>
              <a:rPr sz="2400" kern="0" noProof="0" dirty="0">
                <a:ln>
                  <a:noFill/>
                </a:ln>
                <a:solidFill>
                  <a:srgbClr val="2F2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j-ea"/>
                <a:sym typeface="+mn-ea"/>
              </a:rPr>
              <a:t>根据前面比较过程，总结3个数找最大的过程：</a:t>
            </a:r>
            <a:endParaRPr lang="zh-CN" altLang="en-US" sz="2400" kern="0" noProof="0" dirty="0">
              <a:ln>
                <a:noFill/>
              </a:ln>
              <a:solidFill>
                <a:srgbClr val="2F2F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ea"/>
              <a:ea typeface="+mj-ea"/>
              <a:cs typeface="+mj-ea"/>
              <a:sym typeface="+mn-ea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flipH="1">
            <a:off x="1164635" y="1077367"/>
            <a:ext cx="3326682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en-US" altLang="zh-CN" sz="28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游戏模拟</a:t>
            </a:r>
            <a:r>
              <a:rPr lang="zh-CN" altLang="en-US" sz="28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找最大</a:t>
            </a:r>
            <a:endParaRPr lang="zh-CN" altLang="en-US" sz="28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矩形: 剪去左右顶角 2"/>
          <p:cNvSpPr/>
          <p:nvPr/>
        </p:nvSpPr>
        <p:spPr>
          <a:xfrm>
            <a:off x="3510915" y="2823845"/>
            <a:ext cx="4358640" cy="2225675"/>
          </a:xfrm>
          <a:prstGeom prst="snip2SameRect">
            <a:avLst>
              <a:gd name="adj1" fmla="val 10519"/>
              <a:gd name="adj2" fmla="val 0"/>
            </a:avLst>
          </a:prstGeom>
          <a:ln w="28575" cap="flat" cmpd="dbl" algn="ctr">
            <a:solidFill>
              <a:schemeClr val="accent1">
                <a:shade val="50000"/>
              </a:schemeClr>
            </a:solidFill>
            <a:prstDash val="sysDot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anchor="t" anchorCtr="0"/>
          <a:lstStyle/>
          <a:p>
            <a:pPr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kumimoji="0" 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请在纸上画出比较过程。</a:t>
            </a:r>
            <a:endParaRPr kumimoji="0" lang="zh-CN" sz="2000" b="0" i="0" u="none" strike="noStrike" kern="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kumimoji="0" lang="zh-CN" sz="2000" b="0" i="0" u="none" strike="noStrike" kern="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kumimoji="0" lang="zh-CN" sz="2000" b="0" i="0" u="none" strike="noStrike" kern="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kumimoji="0" lang="zh-CN" sz="2000" b="0" i="0" u="none" strike="noStrike" kern="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kumimoji="0" 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想一想</a:t>
            </a:r>
            <a:r>
              <a:rPr kumimoji="0" 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：你一共要比较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______</a:t>
            </a:r>
            <a:r>
              <a:rPr kumimoji="0" 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次？</a:t>
            </a:r>
            <a:endParaRPr kumimoji="0" lang="zh-CN" sz="2000" b="0" i="0" u="none" strike="noStrike" kern="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12" name="图片 11" descr="咪咪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860" y="1747520"/>
            <a:ext cx="701040" cy="9639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26030" y="2018030"/>
            <a:ext cx="769239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zh-CN" sz="2400" kern="0" noProof="0" dirty="0">
                <a:ln>
                  <a:noFill/>
                </a:ln>
                <a:solidFill>
                  <a:srgbClr val="2F2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j-ea"/>
                <a:sym typeface="+mn-ea"/>
              </a:rPr>
              <a:t>用</a:t>
            </a:r>
            <a:r>
              <a:rPr lang="en-US" altLang="zh-CN" sz="2400" kern="0" noProof="0" dirty="0">
                <a:ln>
                  <a:noFill/>
                </a:ln>
                <a:solidFill>
                  <a:srgbClr val="2F2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j-ea"/>
                <a:sym typeface="+mn-ea"/>
              </a:rPr>
              <a:t>4</a:t>
            </a:r>
            <a:r>
              <a:rPr lang="zh-CN" altLang="en-US" sz="2400" kern="0" noProof="0" dirty="0">
                <a:ln>
                  <a:noFill/>
                </a:ln>
                <a:solidFill>
                  <a:srgbClr val="2F2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j-ea"/>
                <a:sym typeface="+mn-ea"/>
              </a:rPr>
              <a:t>个数字卡片模拟找最大，将比较过程画出来</a:t>
            </a:r>
            <a:r>
              <a:rPr sz="2400" kern="0" noProof="0" dirty="0">
                <a:ln>
                  <a:noFill/>
                </a:ln>
                <a:solidFill>
                  <a:srgbClr val="2F2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j-ea"/>
                <a:sym typeface="+mn-ea"/>
              </a:rPr>
              <a:t>：</a:t>
            </a:r>
            <a:endParaRPr lang="zh-CN" altLang="en-US" sz="2400" kern="0" noProof="0" dirty="0">
              <a:ln>
                <a:noFill/>
              </a:ln>
              <a:solidFill>
                <a:srgbClr val="2F2F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ea"/>
              <a:ea typeface="+mj-ea"/>
              <a:cs typeface="+mj-ea"/>
              <a:sym typeface="+mn-ea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flipH="1">
            <a:off x="1164590" y="1077595"/>
            <a:ext cx="4931410" cy="561340"/>
          </a:xfrm>
          <a:prstGeom prst="rect">
            <a:avLst/>
          </a:prstGeom>
          <a:noFill/>
        </p:spPr>
        <p:txBody>
          <a:bodyPr wrap="square" lIns="91440" tIns="45720" rIns="91440" bIns="45720" anchor="b" anchorCtr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en-US" altLang="zh-CN" sz="28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设计多个数中找最大算法</a:t>
            </a:r>
            <a:endParaRPr lang="en-US" altLang="zh-CN" sz="28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2" name="图片 11" descr="咪咪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160" y="1638935"/>
            <a:ext cx="701040" cy="9639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35200" y="1747520"/>
            <a:ext cx="7846695" cy="7289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R="0" indent="0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zh-CN" sz="2000" kern="0" noProof="0" dirty="0">
                <a:solidFill>
                  <a:srgbClr val="2F2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ea"/>
                <a:sym typeface="+mn-ea"/>
              </a:rPr>
              <a:t>根据前面</a:t>
            </a:r>
            <a:r>
              <a:rPr lang="en-US" altLang="zh-CN" sz="2000" kern="0" noProof="0" dirty="0">
                <a:solidFill>
                  <a:srgbClr val="2F2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ea"/>
                <a:sym typeface="+mn-ea"/>
              </a:rPr>
              <a:t>4</a:t>
            </a:r>
            <a:r>
              <a:rPr lang="zh-CN" altLang="en-US" sz="2000" kern="0" noProof="0" dirty="0">
                <a:solidFill>
                  <a:srgbClr val="2F2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ea"/>
                <a:sym typeface="+mn-ea"/>
              </a:rPr>
              <a:t>个数中找最大的过程，完成下面在多个数中找最大的流程。</a:t>
            </a:r>
            <a:endParaRPr lang="zh-CN" altLang="en-US" sz="2000" kern="0" noProof="0" dirty="0">
              <a:solidFill>
                <a:srgbClr val="2F2F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+mj-ea"/>
              <a:sym typeface="+mn-ea"/>
            </a:endParaRPr>
          </a:p>
        </p:txBody>
      </p:sp>
      <p:pic>
        <p:nvPicPr>
          <p:cNvPr id="4" name="图片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825" y="2468880"/>
            <a:ext cx="3277235" cy="378968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组合 4" descr="7b0a202020202274657874626f78223a2022220a7d0a"/>
          <p:cNvGrpSpPr/>
          <p:nvPr/>
        </p:nvGrpSpPr>
        <p:grpSpPr>
          <a:xfrm>
            <a:off x="6031230" y="2315845"/>
            <a:ext cx="4157345" cy="2061210"/>
            <a:chOff x="5910" y="3275"/>
            <a:chExt cx="7372" cy="4212"/>
          </a:xfrm>
        </p:grpSpPr>
        <p:sp>
          <p:nvSpPr>
            <p:cNvPr id="2126" name="图形 2114"/>
            <p:cNvSpPr/>
            <p:nvPr/>
          </p:nvSpPr>
          <p:spPr>
            <a:xfrm>
              <a:off x="12806" y="7044"/>
              <a:ext cx="462" cy="443"/>
            </a:xfrm>
            <a:custGeom>
              <a:avLst/>
              <a:gdLst>
                <a:gd name="connsiteX0" fmla="*/ 153621 w 293354"/>
                <a:gd name="connsiteY0" fmla="*/ 242148 h 281203"/>
                <a:gd name="connsiteX1" fmla="*/ 6943 w 293354"/>
                <a:gd name="connsiteY1" fmla="*/ 242148 h 281203"/>
                <a:gd name="connsiteX2" fmla="*/ 6943 w 293354"/>
                <a:gd name="connsiteY2" fmla="*/ 51207 h 281203"/>
                <a:gd name="connsiteX3" fmla="*/ 6943 w 293354"/>
                <a:gd name="connsiteY3" fmla="*/ 0 h 281203"/>
                <a:gd name="connsiteX4" fmla="*/ 0 w 293354"/>
                <a:gd name="connsiteY4" fmla="*/ 0 h 281203"/>
                <a:gd name="connsiteX5" fmla="*/ 0 w 293354"/>
                <a:gd name="connsiteY5" fmla="*/ 90263 h 281203"/>
                <a:gd name="connsiteX6" fmla="*/ 0 w 293354"/>
                <a:gd name="connsiteY6" fmla="*/ 281204 h 281203"/>
                <a:gd name="connsiteX7" fmla="*/ 146677 w 293354"/>
                <a:gd name="connsiteY7" fmla="*/ 281204 h 281203"/>
                <a:gd name="connsiteX8" fmla="*/ 293355 w 293354"/>
                <a:gd name="connsiteY8" fmla="*/ 144941 h 281203"/>
                <a:gd name="connsiteX9" fmla="*/ 153621 w 293354"/>
                <a:gd name="connsiteY9" fmla="*/ 242148 h 281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3354" h="281203">
                  <a:moveTo>
                    <a:pt x="153621" y="242148"/>
                  </a:moveTo>
                  <a:lnTo>
                    <a:pt x="6943" y="242148"/>
                  </a:lnTo>
                  <a:lnTo>
                    <a:pt x="6943" y="51207"/>
                  </a:lnTo>
                  <a:lnTo>
                    <a:pt x="6943" y="0"/>
                  </a:lnTo>
                  <a:lnTo>
                    <a:pt x="0" y="0"/>
                  </a:lnTo>
                  <a:lnTo>
                    <a:pt x="0" y="90263"/>
                  </a:lnTo>
                  <a:lnTo>
                    <a:pt x="0" y="281204"/>
                  </a:lnTo>
                  <a:lnTo>
                    <a:pt x="146677" y="281204"/>
                  </a:lnTo>
                  <a:cubicBezTo>
                    <a:pt x="226526" y="281204"/>
                    <a:pt x="290751" y="220450"/>
                    <a:pt x="293355" y="144941"/>
                  </a:cubicBezTo>
                  <a:cubicBezTo>
                    <a:pt x="274261" y="201356"/>
                    <a:pt x="218714" y="242148"/>
                    <a:pt x="153621" y="242148"/>
                  </a:cubicBezTo>
                  <a:close/>
                </a:path>
              </a:pathLst>
            </a:custGeom>
            <a:solidFill>
              <a:srgbClr val="FFBB00"/>
            </a:solidFill>
            <a:ln w="8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27" name="图形 2114"/>
            <p:cNvSpPr/>
            <p:nvPr/>
          </p:nvSpPr>
          <p:spPr>
            <a:xfrm>
              <a:off x="12837" y="6967"/>
              <a:ext cx="443" cy="288"/>
            </a:xfrm>
            <a:custGeom>
              <a:avLst/>
              <a:gdLst>
                <a:gd name="connsiteX0" fmla="*/ 274261 w 281204"/>
                <a:gd name="connsiteY0" fmla="*/ 178790 h 183129"/>
                <a:gd name="connsiteX1" fmla="*/ 274261 w 281204"/>
                <a:gd name="connsiteY1" fmla="*/ 183130 h 183129"/>
                <a:gd name="connsiteX2" fmla="*/ 281204 w 281204"/>
                <a:gd name="connsiteY2" fmla="*/ 140602 h 183129"/>
                <a:gd name="connsiteX3" fmla="*/ 140602 w 281204"/>
                <a:gd name="connsiteY3" fmla="*/ 0 h 183129"/>
                <a:gd name="connsiteX4" fmla="*/ 0 w 281204"/>
                <a:gd name="connsiteY4" fmla="*/ 0 h 183129"/>
                <a:gd name="connsiteX5" fmla="*/ 0 w 281204"/>
                <a:gd name="connsiteY5" fmla="*/ 39056 h 183129"/>
                <a:gd name="connsiteX6" fmla="*/ 133659 w 281204"/>
                <a:gd name="connsiteY6" fmla="*/ 39056 h 183129"/>
                <a:gd name="connsiteX7" fmla="*/ 274261 w 281204"/>
                <a:gd name="connsiteY7" fmla="*/ 178790 h 18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1204" h="183129">
                  <a:moveTo>
                    <a:pt x="274261" y="178790"/>
                  </a:moveTo>
                  <a:cubicBezTo>
                    <a:pt x="274261" y="180526"/>
                    <a:pt x="274261" y="181394"/>
                    <a:pt x="274261" y="183130"/>
                  </a:cubicBezTo>
                  <a:cubicBezTo>
                    <a:pt x="278601" y="169243"/>
                    <a:pt x="281204" y="155356"/>
                    <a:pt x="281204" y="140602"/>
                  </a:cubicBezTo>
                  <a:cubicBezTo>
                    <a:pt x="281204" y="63358"/>
                    <a:pt x="218714" y="0"/>
                    <a:pt x="140602" y="0"/>
                  </a:cubicBezTo>
                  <a:lnTo>
                    <a:pt x="0" y="0"/>
                  </a:lnTo>
                  <a:lnTo>
                    <a:pt x="0" y="39056"/>
                  </a:lnTo>
                  <a:lnTo>
                    <a:pt x="133659" y="39056"/>
                  </a:lnTo>
                  <a:cubicBezTo>
                    <a:pt x="211771" y="38188"/>
                    <a:pt x="274261" y="101546"/>
                    <a:pt x="274261" y="178790"/>
                  </a:cubicBezTo>
                  <a:close/>
                </a:path>
              </a:pathLst>
            </a:custGeom>
            <a:solidFill>
              <a:srgbClr val="FFBB00"/>
            </a:solidFill>
            <a:ln w="8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28" name="图形 2114"/>
            <p:cNvSpPr/>
            <p:nvPr/>
          </p:nvSpPr>
          <p:spPr>
            <a:xfrm>
              <a:off x="5930" y="3658"/>
              <a:ext cx="7338" cy="3589"/>
            </a:xfrm>
            <a:custGeom>
              <a:avLst/>
              <a:gdLst>
                <a:gd name="connsiteX0" fmla="*/ 1626503 w 4659861"/>
                <a:gd name="connsiteY0" fmla="*/ 2190614 h 2279141"/>
                <a:gd name="connsiteX1" fmla="*/ 144107 w 4659861"/>
                <a:gd name="connsiteY1" fmla="*/ 2190614 h 2279141"/>
                <a:gd name="connsiteX2" fmla="*/ 33 w 4659861"/>
                <a:gd name="connsiteY2" fmla="*/ 2048276 h 2279141"/>
                <a:gd name="connsiteX3" fmla="*/ 140635 w 4659861"/>
                <a:gd name="connsiteY3" fmla="*/ 1910278 h 2279141"/>
                <a:gd name="connsiteX4" fmla="*/ 281237 w 4659861"/>
                <a:gd name="connsiteY4" fmla="*/ 1910278 h 2279141"/>
                <a:gd name="connsiteX5" fmla="*/ 281237 w 4659861"/>
                <a:gd name="connsiteY5" fmla="*/ 0 h 2279141"/>
                <a:gd name="connsiteX6" fmla="*/ 1626503 w 4659861"/>
                <a:gd name="connsiteY6" fmla="*/ 0 h 2279141"/>
                <a:gd name="connsiteX7" fmla="*/ 3033392 w 4659861"/>
                <a:gd name="connsiteY7" fmla="*/ 0 h 2279141"/>
                <a:gd name="connsiteX8" fmla="*/ 4468921 w 4659861"/>
                <a:gd name="connsiteY8" fmla="*/ 0 h 2279141"/>
                <a:gd name="connsiteX9" fmla="*/ 4659862 w 4659861"/>
                <a:gd name="connsiteY9" fmla="*/ 190941 h 2279141"/>
                <a:gd name="connsiteX10" fmla="*/ 4659862 w 4659861"/>
                <a:gd name="connsiteY10" fmla="*/ 2279141 h 2279141"/>
                <a:gd name="connsiteX11" fmla="*/ 4519260 w 4659861"/>
                <a:gd name="connsiteY11" fmla="*/ 2189746 h 2279141"/>
                <a:gd name="connsiteX12" fmla="*/ 3033392 w 4659861"/>
                <a:gd name="connsiteY12" fmla="*/ 2189746 h 2279141"/>
                <a:gd name="connsiteX13" fmla="*/ 1626503 w 4659861"/>
                <a:gd name="connsiteY13" fmla="*/ 2189746 h 227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59861" h="2279141">
                  <a:moveTo>
                    <a:pt x="1626503" y="2190614"/>
                  </a:moveTo>
                  <a:lnTo>
                    <a:pt x="144107" y="2190614"/>
                  </a:lnTo>
                  <a:cubicBezTo>
                    <a:pt x="65127" y="2190614"/>
                    <a:pt x="-1703" y="2126389"/>
                    <a:pt x="33" y="2048276"/>
                  </a:cubicBezTo>
                  <a:cubicBezTo>
                    <a:pt x="1769" y="1971900"/>
                    <a:pt x="63391" y="1910278"/>
                    <a:pt x="140635" y="1910278"/>
                  </a:cubicBezTo>
                  <a:lnTo>
                    <a:pt x="281237" y="1910278"/>
                  </a:lnTo>
                  <a:lnTo>
                    <a:pt x="281237" y="0"/>
                  </a:lnTo>
                  <a:lnTo>
                    <a:pt x="1626503" y="0"/>
                  </a:lnTo>
                  <a:lnTo>
                    <a:pt x="3033392" y="0"/>
                  </a:lnTo>
                  <a:lnTo>
                    <a:pt x="4468921" y="0"/>
                  </a:lnTo>
                  <a:cubicBezTo>
                    <a:pt x="4574806" y="0"/>
                    <a:pt x="4659862" y="85923"/>
                    <a:pt x="4659862" y="190941"/>
                  </a:cubicBezTo>
                  <a:lnTo>
                    <a:pt x="4659862" y="2279141"/>
                  </a:lnTo>
                  <a:cubicBezTo>
                    <a:pt x="4659862" y="2201897"/>
                    <a:pt x="4597372" y="2189746"/>
                    <a:pt x="4519260" y="2189746"/>
                  </a:cubicBezTo>
                  <a:lnTo>
                    <a:pt x="3033392" y="2189746"/>
                  </a:lnTo>
                  <a:lnTo>
                    <a:pt x="1626503" y="2189746"/>
                  </a:lnTo>
                  <a:close/>
                </a:path>
              </a:pathLst>
            </a:custGeom>
            <a:solidFill>
              <a:srgbClr val="FFBB00"/>
            </a:solidFill>
            <a:ln w="8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29" name="图形 2114"/>
            <p:cNvSpPr/>
            <p:nvPr/>
          </p:nvSpPr>
          <p:spPr>
            <a:xfrm>
              <a:off x="13268" y="7131"/>
              <a:ext cx="14" cy="56"/>
            </a:xfrm>
            <a:custGeom>
              <a:avLst/>
              <a:gdLst>
                <a:gd name="connsiteX0" fmla="*/ 0 w 8679"/>
                <a:gd name="connsiteY0" fmla="*/ 0 h 35584"/>
                <a:gd name="connsiteX1" fmla="*/ 0 w 8679"/>
                <a:gd name="connsiteY1" fmla="*/ 35585 h 3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" h="35584">
                  <a:moveTo>
                    <a:pt x="0" y="0"/>
                  </a:moveTo>
                  <a:lnTo>
                    <a:pt x="0" y="35585"/>
                  </a:lnTo>
                </a:path>
              </a:pathLst>
            </a:custGeom>
            <a:solidFill>
              <a:srgbClr val="FFFFFF"/>
            </a:solidFill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0" name="图形 2114"/>
            <p:cNvSpPr/>
            <p:nvPr/>
          </p:nvSpPr>
          <p:spPr>
            <a:xfrm>
              <a:off x="5930" y="3516"/>
              <a:ext cx="7338" cy="3671"/>
            </a:xfrm>
            <a:custGeom>
              <a:avLst/>
              <a:gdLst>
                <a:gd name="connsiteX0" fmla="*/ 4659862 w 4659861"/>
                <a:gd name="connsiteY0" fmla="*/ 2331216 h 2331216"/>
                <a:gd name="connsiteX1" fmla="*/ 4519260 w 4659861"/>
                <a:gd name="connsiteY1" fmla="*/ 2190614 h 2331216"/>
                <a:gd name="connsiteX2" fmla="*/ 3033392 w 4659861"/>
                <a:gd name="connsiteY2" fmla="*/ 2190614 h 2331216"/>
                <a:gd name="connsiteX3" fmla="*/ 1626503 w 4659861"/>
                <a:gd name="connsiteY3" fmla="*/ 2190614 h 2331216"/>
                <a:gd name="connsiteX4" fmla="*/ 144107 w 4659861"/>
                <a:gd name="connsiteY4" fmla="*/ 2190614 h 2331216"/>
                <a:gd name="connsiteX5" fmla="*/ 33 w 4659861"/>
                <a:gd name="connsiteY5" fmla="*/ 2047408 h 2331216"/>
                <a:gd name="connsiteX6" fmla="*/ 140635 w 4659861"/>
                <a:gd name="connsiteY6" fmla="*/ 1909410 h 2331216"/>
                <a:gd name="connsiteX7" fmla="*/ 281237 w 4659861"/>
                <a:gd name="connsiteY7" fmla="*/ 1909410 h 2331216"/>
                <a:gd name="connsiteX8" fmla="*/ 281237 w 4659861"/>
                <a:gd name="connsiteY8" fmla="*/ 0 h 2331216"/>
                <a:gd name="connsiteX9" fmla="*/ 1626503 w 4659861"/>
                <a:gd name="connsiteY9" fmla="*/ 0 h 2331216"/>
                <a:gd name="connsiteX10" fmla="*/ 3033392 w 4659861"/>
                <a:gd name="connsiteY10" fmla="*/ 0 h 2331216"/>
                <a:gd name="connsiteX11" fmla="*/ 4468921 w 4659861"/>
                <a:gd name="connsiteY11" fmla="*/ 0 h 2331216"/>
                <a:gd name="connsiteX12" fmla="*/ 4659862 w 4659861"/>
                <a:gd name="connsiteY12" fmla="*/ 190941 h 2331216"/>
                <a:gd name="connsiteX13" fmla="*/ 4659862 w 4659861"/>
                <a:gd name="connsiteY13" fmla="*/ 2295632 h 233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59861" h="2331216">
                  <a:moveTo>
                    <a:pt x="4659862" y="2331216"/>
                  </a:moveTo>
                  <a:cubicBezTo>
                    <a:pt x="4659862" y="2253972"/>
                    <a:pt x="4597372" y="2190614"/>
                    <a:pt x="4519260" y="2190614"/>
                  </a:cubicBezTo>
                  <a:lnTo>
                    <a:pt x="3033392" y="2190614"/>
                  </a:lnTo>
                  <a:lnTo>
                    <a:pt x="1626503" y="2190614"/>
                  </a:lnTo>
                  <a:lnTo>
                    <a:pt x="144107" y="2190614"/>
                  </a:lnTo>
                  <a:cubicBezTo>
                    <a:pt x="65127" y="2190614"/>
                    <a:pt x="-1703" y="2126389"/>
                    <a:pt x="33" y="2047408"/>
                  </a:cubicBezTo>
                  <a:cubicBezTo>
                    <a:pt x="1769" y="1971032"/>
                    <a:pt x="63391" y="1909410"/>
                    <a:pt x="140635" y="1909410"/>
                  </a:cubicBezTo>
                  <a:lnTo>
                    <a:pt x="281237" y="1909410"/>
                  </a:lnTo>
                  <a:lnTo>
                    <a:pt x="281237" y="0"/>
                  </a:lnTo>
                  <a:lnTo>
                    <a:pt x="1626503" y="0"/>
                  </a:lnTo>
                  <a:lnTo>
                    <a:pt x="3033392" y="0"/>
                  </a:lnTo>
                  <a:lnTo>
                    <a:pt x="4468921" y="0"/>
                  </a:lnTo>
                  <a:cubicBezTo>
                    <a:pt x="4574806" y="0"/>
                    <a:pt x="4659862" y="85923"/>
                    <a:pt x="4659862" y="190941"/>
                  </a:cubicBezTo>
                  <a:lnTo>
                    <a:pt x="4659862" y="2295632"/>
                  </a:lnTo>
                </a:path>
              </a:pathLst>
            </a:custGeom>
            <a:solidFill>
              <a:srgbClr val="FFFFFF"/>
            </a:solidFill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1" name="图形 2114"/>
            <p:cNvSpPr/>
            <p:nvPr/>
          </p:nvSpPr>
          <p:spPr>
            <a:xfrm>
              <a:off x="5933" y="3356"/>
              <a:ext cx="509" cy="3442"/>
            </a:xfrm>
            <a:custGeom>
              <a:avLst/>
              <a:gdLst>
                <a:gd name="connsiteX0" fmla="*/ 322899 w 322899"/>
                <a:gd name="connsiteY0" fmla="*/ 0 h 2185406"/>
                <a:gd name="connsiteX1" fmla="*/ 322899 w 322899"/>
                <a:gd name="connsiteY1" fmla="*/ 2061295 h 2185406"/>
                <a:gd name="connsiteX2" fmla="*/ 166675 w 322899"/>
                <a:gd name="connsiteY2" fmla="*/ 2061295 h 2185406"/>
                <a:gd name="connsiteX3" fmla="*/ 15658 w 322899"/>
                <a:gd name="connsiteY3" fmla="*/ 2185407 h 2185406"/>
                <a:gd name="connsiteX4" fmla="*/ 9582 w 322899"/>
                <a:gd name="connsiteY4" fmla="*/ 141470 h 2185406"/>
                <a:gd name="connsiteX5" fmla="*/ 165807 w 322899"/>
                <a:gd name="connsiteY5" fmla="*/ 0 h 2185406"/>
                <a:gd name="connsiteX6" fmla="*/ 322899 w 322899"/>
                <a:gd name="connsiteY6" fmla="*/ 0 h 2185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899" h="2185406">
                  <a:moveTo>
                    <a:pt x="322899" y="0"/>
                  </a:moveTo>
                  <a:lnTo>
                    <a:pt x="322899" y="2061295"/>
                  </a:lnTo>
                  <a:lnTo>
                    <a:pt x="166675" y="2061295"/>
                  </a:lnTo>
                  <a:cubicBezTo>
                    <a:pt x="79883" y="2061295"/>
                    <a:pt x="36488" y="2114238"/>
                    <a:pt x="15658" y="2185407"/>
                  </a:cubicBezTo>
                  <a:cubicBezTo>
                    <a:pt x="-15587" y="2179331"/>
                    <a:pt x="9582" y="141470"/>
                    <a:pt x="9582" y="141470"/>
                  </a:cubicBezTo>
                  <a:cubicBezTo>
                    <a:pt x="9582" y="63358"/>
                    <a:pt x="79883" y="0"/>
                    <a:pt x="165807" y="0"/>
                  </a:cubicBezTo>
                  <a:lnTo>
                    <a:pt x="322899" y="0"/>
                  </a:lnTo>
                  <a:close/>
                </a:path>
              </a:pathLst>
            </a:custGeom>
            <a:solidFill>
              <a:srgbClr val="FFBB00"/>
            </a:solidFill>
            <a:ln w="8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2" name="图形 2114"/>
            <p:cNvSpPr/>
            <p:nvPr/>
          </p:nvSpPr>
          <p:spPr>
            <a:xfrm>
              <a:off x="5930" y="3296"/>
              <a:ext cx="443" cy="3450"/>
            </a:xfrm>
            <a:custGeom>
              <a:avLst/>
              <a:gdLst>
                <a:gd name="connsiteX0" fmla="*/ 0 w 281204"/>
                <a:gd name="connsiteY0" fmla="*/ 2178463 h 2190613"/>
                <a:gd name="connsiteX1" fmla="*/ 0 w 281204"/>
                <a:gd name="connsiteY1" fmla="*/ 140602 h 2190613"/>
                <a:gd name="connsiteX2" fmla="*/ 140602 w 281204"/>
                <a:gd name="connsiteY2" fmla="*/ 0 h 2190613"/>
                <a:gd name="connsiteX3" fmla="*/ 281204 w 281204"/>
                <a:gd name="connsiteY3" fmla="*/ 0 h 2190613"/>
                <a:gd name="connsiteX4" fmla="*/ 281204 w 281204"/>
                <a:gd name="connsiteY4" fmla="*/ 2050012 h 2190613"/>
                <a:gd name="connsiteX5" fmla="*/ 140602 w 281204"/>
                <a:gd name="connsiteY5" fmla="*/ 2050012 h 2190613"/>
                <a:gd name="connsiteX6" fmla="*/ 0 w 281204"/>
                <a:gd name="connsiteY6" fmla="*/ 2190614 h 219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204" h="2190613">
                  <a:moveTo>
                    <a:pt x="0" y="2178463"/>
                  </a:moveTo>
                  <a:lnTo>
                    <a:pt x="0" y="140602"/>
                  </a:lnTo>
                  <a:cubicBezTo>
                    <a:pt x="0" y="63358"/>
                    <a:pt x="62490" y="0"/>
                    <a:pt x="140602" y="0"/>
                  </a:cubicBezTo>
                  <a:lnTo>
                    <a:pt x="281204" y="0"/>
                  </a:lnTo>
                  <a:lnTo>
                    <a:pt x="281204" y="2050012"/>
                  </a:lnTo>
                  <a:lnTo>
                    <a:pt x="140602" y="2050012"/>
                  </a:lnTo>
                  <a:cubicBezTo>
                    <a:pt x="63358" y="2050012"/>
                    <a:pt x="0" y="2112502"/>
                    <a:pt x="0" y="2190614"/>
                  </a:cubicBezTo>
                </a:path>
              </a:pathLst>
            </a:custGeom>
            <a:solidFill>
              <a:srgbClr val="FFFFFF"/>
            </a:solidFill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3" name="图形 2114"/>
            <p:cNvSpPr/>
            <p:nvPr/>
          </p:nvSpPr>
          <p:spPr>
            <a:xfrm>
              <a:off x="5930" y="6726"/>
              <a:ext cx="14" cy="19"/>
            </a:xfrm>
            <a:custGeom>
              <a:avLst/>
              <a:gdLst>
                <a:gd name="connsiteX0" fmla="*/ 0 w 8679"/>
                <a:gd name="connsiteY0" fmla="*/ 12151 h 12150"/>
                <a:gd name="connsiteX1" fmla="*/ 0 w 8679"/>
                <a:gd name="connsiteY1" fmla="*/ 0 h 1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" h="12150">
                  <a:moveTo>
                    <a:pt x="0" y="12151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4" name="图形 2114"/>
            <p:cNvSpPr/>
            <p:nvPr/>
          </p:nvSpPr>
          <p:spPr>
            <a:xfrm>
              <a:off x="5910" y="327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8679" h="8679"/>
              </a:pathLst>
            </a:custGeom>
            <a:noFill/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5" name="图形 2114"/>
            <p:cNvSpPr/>
            <p:nvPr/>
          </p:nvSpPr>
          <p:spPr>
            <a:xfrm>
              <a:off x="12826" y="6967"/>
              <a:ext cx="443" cy="443"/>
            </a:xfrm>
            <a:custGeom>
              <a:avLst/>
              <a:gdLst>
                <a:gd name="connsiteX0" fmla="*/ 0 w 281204"/>
                <a:gd name="connsiteY0" fmla="*/ 0 h 281203"/>
                <a:gd name="connsiteX1" fmla="*/ 140602 w 281204"/>
                <a:gd name="connsiteY1" fmla="*/ 0 h 281203"/>
                <a:gd name="connsiteX2" fmla="*/ 281204 w 281204"/>
                <a:gd name="connsiteY2" fmla="*/ 140602 h 281203"/>
                <a:gd name="connsiteX3" fmla="*/ 140602 w 281204"/>
                <a:gd name="connsiteY3" fmla="*/ 281204 h 281203"/>
                <a:gd name="connsiteX4" fmla="*/ 0 w 281204"/>
                <a:gd name="connsiteY4" fmla="*/ 281204 h 281203"/>
                <a:gd name="connsiteX5" fmla="*/ 0 w 281204"/>
                <a:gd name="connsiteY5" fmla="*/ 90263 h 281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204" h="281203">
                  <a:moveTo>
                    <a:pt x="0" y="0"/>
                  </a:moveTo>
                  <a:lnTo>
                    <a:pt x="140602" y="0"/>
                  </a:lnTo>
                  <a:cubicBezTo>
                    <a:pt x="217846" y="0"/>
                    <a:pt x="281204" y="62490"/>
                    <a:pt x="281204" y="140602"/>
                  </a:cubicBezTo>
                  <a:cubicBezTo>
                    <a:pt x="281204" y="217846"/>
                    <a:pt x="218714" y="281204"/>
                    <a:pt x="140602" y="281204"/>
                  </a:cubicBezTo>
                  <a:lnTo>
                    <a:pt x="0" y="281204"/>
                  </a:lnTo>
                  <a:lnTo>
                    <a:pt x="0" y="90263"/>
                  </a:lnTo>
                </a:path>
              </a:pathLst>
            </a:custGeom>
            <a:noFill/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487" y="3612"/>
              <a:ext cx="6746" cy="320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indent="457200" algn="just" fontAlgn="auto">
                <a:lnSpc>
                  <a:spcPct val="130000"/>
                </a:lnSpc>
              </a:pPr>
              <a:r>
                <a:rPr kern="0" noProof="0" dirty="0">
                  <a:solidFill>
                    <a:srgbClr val="2F2F2F"/>
                  </a:solidFill>
                  <a:effectLst/>
                  <a:latin typeface="+mj-ea"/>
                  <a:ea typeface="+mj-ea"/>
                  <a:cs typeface="+mj-ea"/>
                  <a:sym typeface="+mn-ea"/>
                </a:rPr>
                <a:t>思考：根据速算王的得分情况，最大初始值设为多少合理？循环多少次？如何存放结果？</a:t>
              </a:r>
              <a:endParaRPr lang="zh-CN" altLang="en-US" kern="0" noProof="0" dirty="0">
                <a:solidFill>
                  <a:srgbClr val="2F2F2F"/>
                </a:solidFill>
                <a:effectLst/>
                <a:latin typeface="+mj-ea"/>
                <a:ea typeface="+mj-ea"/>
                <a:cs typeface="+mj-ea"/>
                <a:sym typeface="+mn-ea"/>
              </a:endParaRPr>
            </a:p>
            <a:p>
              <a:pPr indent="457200" algn="just" fontAlgn="auto">
                <a:lnSpc>
                  <a:spcPct val="130000"/>
                </a:lnSpc>
              </a:pPr>
              <a:endParaRPr lang="zh-CN" altLang="en-US" kern="0" spc="200" noProof="0" dirty="0">
                <a:solidFill>
                  <a:srgbClr val="2F2F2F"/>
                </a:solidFill>
                <a:effectLst/>
                <a:uFillTx/>
                <a:latin typeface="+mj-ea"/>
                <a:ea typeface="+mj-ea"/>
                <a:cs typeface="+mj-ea"/>
                <a:sym typeface="+mn-ea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5213350" y="4598035"/>
            <a:ext cx="6154420" cy="1358900"/>
          </a:xfrm>
          <a:prstGeom prst="rect">
            <a:avLst/>
          </a:prstGeom>
        </p:spPr>
        <p:txBody>
          <a:bodyPr>
            <a:noAutofit/>
          </a:bodyPr>
          <a:p>
            <a:pPr indent="269875" algn="just" defTabSz="266700" fontAlgn="auto">
              <a:lnSpc>
                <a:spcPct val="150000"/>
              </a:lnSpc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请完成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：设置的初始最大值是：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，理由是：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___________________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。在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30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个数中找最大，需要比较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次，设置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次循环。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flipH="1">
            <a:off x="1164635" y="1077367"/>
            <a:ext cx="3326682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fontScale="9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初始化最大值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63445" y="2305685"/>
            <a:ext cx="8488045" cy="6915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sz="2000" kern="0" noProof="0" dirty="0">
                <a:solidFill>
                  <a:srgbClr val="2F2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ea"/>
                <a:sym typeface="+mn-ea"/>
              </a:rPr>
              <a:t>打开“找出‘速算王’（初）”程序，观察已定义的变量，如下图。</a:t>
            </a:r>
            <a:endParaRPr lang="zh-CN" sz="2000" kern="0" noProof="0" dirty="0">
              <a:solidFill>
                <a:srgbClr val="2F2F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57980" y="3168015"/>
            <a:ext cx="6211570" cy="1938020"/>
          </a:xfrm>
          <a:prstGeom prst="rect">
            <a:avLst/>
          </a:prstGeom>
        </p:spPr>
        <p:txBody>
          <a:bodyPr wrap="square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2000" kern="0" noProof="0" dirty="0">
                <a:solidFill>
                  <a:srgbClr val="2F2F2F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    </a:t>
            </a:r>
            <a:r>
              <a:rPr lang="zh-CN" sz="2000" kern="0" noProof="0" dirty="0">
                <a:solidFill>
                  <a:srgbClr val="2F2F2F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根据游戏模拟的体验，回答下面的问题。</a:t>
            </a:r>
            <a:endParaRPr lang="zh-CN" sz="2000" kern="0" noProof="0" dirty="0">
              <a:solidFill>
                <a:srgbClr val="2F2F2F"/>
              </a:solidFill>
              <a:effectLst/>
              <a:latin typeface="+mj-ea"/>
              <a:ea typeface="+mj-ea"/>
              <a:cs typeface="+mj-ea"/>
              <a:sym typeface="+mn-ea"/>
            </a:endParaRPr>
          </a:p>
          <a:p>
            <a:pPr indent="269875" defTabSz="266700" fontAlgn="auto">
              <a:lnSpc>
                <a:spcPct val="150000"/>
              </a:lnSpc>
              <a:spcAft>
                <a:spcPct val="0"/>
              </a:spcAft>
            </a:pP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变量“最大数”作用：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_________________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；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69875" defTabSz="266700" fontAlgn="auto">
              <a:lnSpc>
                <a:spcPct val="150000"/>
              </a:lnSpc>
              <a:spcAft>
                <a:spcPct val="0"/>
              </a:spcAft>
            </a:pP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变量“选手得分”的作用是：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_____________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；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69875" algn="just" defTabSz="266700" fontAlgn="auto">
              <a:lnSpc>
                <a:spcPct val="150000"/>
              </a:lnSpc>
              <a:spcAft>
                <a:spcPct val="0"/>
              </a:spcAft>
            </a:pP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我的想法：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_______________________________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" name="图片 -2147482534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660" y="3451860"/>
            <a:ext cx="1798320" cy="127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1" descr="咪咪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590" y="2419350"/>
            <a:ext cx="701040" cy="963930"/>
          </a:xfrm>
          <a:prstGeom prst="rect">
            <a:avLst/>
          </a:prstGeom>
        </p:spPr>
      </p:pic>
      <p:grpSp>
        <p:nvGrpSpPr>
          <p:cNvPr id="40" name="组合 39" descr="7b0a202020202274657874626f78223a2022220a7d0a"/>
          <p:cNvGrpSpPr/>
          <p:nvPr/>
        </p:nvGrpSpPr>
        <p:grpSpPr>
          <a:xfrm>
            <a:off x="4986020" y="1004570"/>
            <a:ext cx="6485255" cy="1275080"/>
            <a:chOff x="5803" y="3788"/>
            <a:chExt cx="7830" cy="3224"/>
          </a:xfrm>
        </p:grpSpPr>
        <p:grpSp>
          <p:nvGrpSpPr>
            <p:cNvPr id="60" name="组合 59"/>
            <p:cNvGrpSpPr/>
            <p:nvPr/>
          </p:nvGrpSpPr>
          <p:grpSpPr>
            <a:xfrm>
              <a:off x="5803" y="3788"/>
              <a:ext cx="7830" cy="3225"/>
              <a:chOff x="3606800" y="2408238"/>
              <a:chExt cx="4972051" cy="2047875"/>
            </a:xfrm>
          </p:grpSpPr>
          <p:sp>
            <p:nvSpPr>
              <p:cNvPr id="41" name="Freeform 28"/>
              <p:cNvSpPr/>
              <p:nvPr/>
            </p:nvSpPr>
            <p:spPr bwMode="auto">
              <a:xfrm flipH="1" flipV="1">
                <a:off x="6778625" y="4373563"/>
                <a:ext cx="104775" cy="82550"/>
              </a:xfrm>
              <a:custGeom>
                <a:avLst/>
                <a:gdLst>
                  <a:gd name="T0" fmla="*/ 14 w 28"/>
                  <a:gd name="T1" fmla="*/ 0 h 22"/>
                  <a:gd name="T2" fmla="*/ 14 w 28"/>
                  <a:gd name="T3" fmla="*/ 0 h 22"/>
                  <a:gd name="T4" fmla="*/ 14 w 28"/>
                  <a:gd name="T5" fmla="*/ 0 h 22"/>
                  <a:gd name="T6" fmla="*/ 2 w 28"/>
                  <a:gd name="T7" fmla="*/ 10 h 22"/>
                  <a:gd name="T8" fmla="*/ 0 w 28"/>
                  <a:gd name="T9" fmla="*/ 15 h 22"/>
                  <a:gd name="T10" fmla="*/ 8 w 28"/>
                  <a:gd name="T11" fmla="*/ 22 h 22"/>
                  <a:gd name="T12" fmla="*/ 14 w 28"/>
                  <a:gd name="T13" fmla="*/ 19 h 22"/>
                  <a:gd name="T14" fmla="*/ 14 w 28"/>
                  <a:gd name="T15" fmla="*/ 19 h 22"/>
                  <a:gd name="T16" fmla="*/ 14 w 28"/>
                  <a:gd name="T17" fmla="*/ 19 h 22"/>
                  <a:gd name="T18" fmla="*/ 20 w 28"/>
                  <a:gd name="T19" fmla="*/ 22 h 22"/>
                  <a:gd name="T20" fmla="*/ 27 w 28"/>
                  <a:gd name="T21" fmla="*/ 15 h 22"/>
                  <a:gd name="T22" fmla="*/ 26 w 28"/>
                  <a:gd name="T23" fmla="*/ 10 h 22"/>
                  <a:gd name="T24" fmla="*/ 14 w 28"/>
                  <a:gd name="T2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2"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8" y="3"/>
                      <a:pt x="4" y="7"/>
                      <a:pt x="2" y="10"/>
                    </a:cubicBezTo>
                    <a:cubicBezTo>
                      <a:pt x="0" y="13"/>
                      <a:pt x="0" y="14"/>
                      <a:pt x="0" y="15"/>
                    </a:cubicBezTo>
                    <a:cubicBezTo>
                      <a:pt x="0" y="19"/>
                      <a:pt x="4" y="22"/>
                      <a:pt x="8" y="22"/>
                    </a:cubicBezTo>
                    <a:cubicBezTo>
                      <a:pt x="10" y="22"/>
                      <a:pt x="12" y="21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21"/>
                      <a:pt x="18" y="22"/>
                      <a:pt x="20" y="22"/>
                    </a:cubicBezTo>
                    <a:cubicBezTo>
                      <a:pt x="24" y="22"/>
                      <a:pt x="27" y="19"/>
                      <a:pt x="27" y="15"/>
                    </a:cubicBezTo>
                    <a:cubicBezTo>
                      <a:pt x="27" y="14"/>
                      <a:pt x="28" y="13"/>
                      <a:pt x="26" y="10"/>
                    </a:cubicBezTo>
                    <a:cubicBezTo>
                      <a:pt x="24" y="7"/>
                      <a:pt x="20" y="3"/>
                      <a:pt x="14" y="0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2" name="Freeform 29"/>
              <p:cNvSpPr/>
              <p:nvPr/>
            </p:nvSpPr>
            <p:spPr bwMode="auto">
              <a:xfrm flipH="1" flipV="1">
                <a:off x="6630988" y="4373563"/>
                <a:ext cx="101600" cy="82550"/>
              </a:xfrm>
              <a:custGeom>
                <a:avLst/>
                <a:gdLst>
                  <a:gd name="T0" fmla="*/ 14 w 27"/>
                  <a:gd name="T1" fmla="*/ 0 h 22"/>
                  <a:gd name="T2" fmla="*/ 14 w 27"/>
                  <a:gd name="T3" fmla="*/ 0 h 22"/>
                  <a:gd name="T4" fmla="*/ 13 w 27"/>
                  <a:gd name="T5" fmla="*/ 0 h 22"/>
                  <a:gd name="T6" fmla="*/ 1 w 27"/>
                  <a:gd name="T7" fmla="*/ 10 h 22"/>
                  <a:gd name="T8" fmla="*/ 0 w 27"/>
                  <a:gd name="T9" fmla="*/ 15 h 22"/>
                  <a:gd name="T10" fmla="*/ 8 w 27"/>
                  <a:gd name="T11" fmla="*/ 22 h 22"/>
                  <a:gd name="T12" fmla="*/ 13 w 27"/>
                  <a:gd name="T13" fmla="*/ 19 h 22"/>
                  <a:gd name="T14" fmla="*/ 14 w 27"/>
                  <a:gd name="T15" fmla="*/ 19 h 22"/>
                  <a:gd name="T16" fmla="*/ 14 w 27"/>
                  <a:gd name="T17" fmla="*/ 19 h 22"/>
                  <a:gd name="T18" fmla="*/ 19 w 27"/>
                  <a:gd name="T19" fmla="*/ 22 h 22"/>
                  <a:gd name="T20" fmla="*/ 27 w 27"/>
                  <a:gd name="T21" fmla="*/ 15 h 22"/>
                  <a:gd name="T22" fmla="*/ 26 w 27"/>
                  <a:gd name="T23" fmla="*/ 10 h 22"/>
                  <a:gd name="T24" fmla="*/ 14 w 27"/>
                  <a:gd name="T2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22"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7" y="3"/>
                      <a:pt x="3" y="7"/>
                      <a:pt x="1" y="10"/>
                    </a:cubicBezTo>
                    <a:cubicBezTo>
                      <a:pt x="0" y="13"/>
                      <a:pt x="0" y="14"/>
                      <a:pt x="0" y="15"/>
                    </a:cubicBezTo>
                    <a:cubicBezTo>
                      <a:pt x="0" y="19"/>
                      <a:pt x="3" y="22"/>
                      <a:pt x="8" y="22"/>
                    </a:cubicBezTo>
                    <a:cubicBezTo>
                      <a:pt x="10" y="22"/>
                      <a:pt x="12" y="21"/>
                      <a:pt x="13" y="19"/>
                    </a:cubicBezTo>
                    <a:cubicBezTo>
                      <a:pt x="13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21"/>
                      <a:pt x="17" y="22"/>
                      <a:pt x="19" y="22"/>
                    </a:cubicBezTo>
                    <a:cubicBezTo>
                      <a:pt x="24" y="22"/>
                      <a:pt x="27" y="19"/>
                      <a:pt x="27" y="15"/>
                    </a:cubicBezTo>
                    <a:cubicBezTo>
                      <a:pt x="27" y="14"/>
                      <a:pt x="27" y="13"/>
                      <a:pt x="26" y="10"/>
                    </a:cubicBezTo>
                    <a:cubicBezTo>
                      <a:pt x="24" y="7"/>
                      <a:pt x="20" y="3"/>
                      <a:pt x="14" y="0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3" name="Freeform 30"/>
              <p:cNvSpPr/>
              <p:nvPr/>
            </p:nvSpPr>
            <p:spPr bwMode="auto">
              <a:xfrm flipH="1" flipV="1">
                <a:off x="6481763" y="4373563"/>
                <a:ext cx="104775" cy="82550"/>
              </a:xfrm>
              <a:custGeom>
                <a:avLst/>
                <a:gdLst>
                  <a:gd name="T0" fmla="*/ 14 w 28"/>
                  <a:gd name="T1" fmla="*/ 0 h 22"/>
                  <a:gd name="T2" fmla="*/ 14 w 28"/>
                  <a:gd name="T3" fmla="*/ 0 h 22"/>
                  <a:gd name="T4" fmla="*/ 14 w 28"/>
                  <a:gd name="T5" fmla="*/ 0 h 22"/>
                  <a:gd name="T6" fmla="*/ 2 w 28"/>
                  <a:gd name="T7" fmla="*/ 10 h 22"/>
                  <a:gd name="T8" fmla="*/ 1 w 28"/>
                  <a:gd name="T9" fmla="*/ 15 h 22"/>
                  <a:gd name="T10" fmla="*/ 8 w 28"/>
                  <a:gd name="T11" fmla="*/ 22 h 22"/>
                  <a:gd name="T12" fmla="*/ 14 w 28"/>
                  <a:gd name="T13" fmla="*/ 19 h 22"/>
                  <a:gd name="T14" fmla="*/ 14 w 28"/>
                  <a:gd name="T15" fmla="*/ 19 h 22"/>
                  <a:gd name="T16" fmla="*/ 14 w 28"/>
                  <a:gd name="T17" fmla="*/ 19 h 22"/>
                  <a:gd name="T18" fmla="*/ 20 w 28"/>
                  <a:gd name="T19" fmla="*/ 22 h 22"/>
                  <a:gd name="T20" fmla="*/ 28 w 28"/>
                  <a:gd name="T21" fmla="*/ 15 h 22"/>
                  <a:gd name="T22" fmla="*/ 26 w 28"/>
                  <a:gd name="T23" fmla="*/ 10 h 22"/>
                  <a:gd name="T24" fmla="*/ 14 w 28"/>
                  <a:gd name="T2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2"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8" y="3"/>
                      <a:pt x="4" y="7"/>
                      <a:pt x="2" y="10"/>
                    </a:cubicBezTo>
                    <a:cubicBezTo>
                      <a:pt x="0" y="13"/>
                      <a:pt x="1" y="14"/>
                      <a:pt x="1" y="15"/>
                    </a:cubicBezTo>
                    <a:cubicBezTo>
                      <a:pt x="1" y="19"/>
                      <a:pt x="4" y="22"/>
                      <a:pt x="8" y="22"/>
                    </a:cubicBezTo>
                    <a:cubicBezTo>
                      <a:pt x="10" y="22"/>
                      <a:pt x="13" y="21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6" y="21"/>
                      <a:pt x="18" y="22"/>
                      <a:pt x="20" y="22"/>
                    </a:cubicBezTo>
                    <a:cubicBezTo>
                      <a:pt x="24" y="22"/>
                      <a:pt x="28" y="19"/>
                      <a:pt x="28" y="15"/>
                    </a:cubicBezTo>
                    <a:cubicBezTo>
                      <a:pt x="28" y="14"/>
                      <a:pt x="28" y="13"/>
                      <a:pt x="26" y="10"/>
                    </a:cubicBezTo>
                    <a:cubicBezTo>
                      <a:pt x="24" y="7"/>
                      <a:pt x="20" y="3"/>
                      <a:pt x="14" y="0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4" name="Line 31"/>
              <p:cNvSpPr>
                <a:spLocks noChangeShapeType="1"/>
              </p:cNvSpPr>
              <p:nvPr/>
            </p:nvSpPr>
            <p:spPr bwMode="auto">
              <a:xfrm flipH="1">
                <a:off x="6938963" y="4433888"/>
                <a:ext cx="1414463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5" name="Line 32"/>
              <p:cNvSpPr>
                <a:spLocks noChangeShapeType="1"/>
              </p:cNvSpPr>
              <p:nvPr/>
            </p:nvSpPr>
            <p:spPr bwMode="auto">
              <a:xfrm flipH="1">
                <a:off x="6938963" y="4384676"/>
                <a:ext cx="1414463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6" name="Line 33"/>
              <p:cNvSpPr>
                <a:spLocks noChangeShapeType="1"/>
              </p:cNvSpPr>
              <p:nvPr/>
            </p:nvSpPr>
            <p:spPr bwMode="auto">
              <a:xfrm flipH="1">
                <a:off x="5011738" y="4433888"/>
                <a:ext cx="1412875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7" name="Line 34"/>
              <p:cNvSpPr>
                <a:spLocks noChangeShapeType="1"/>
              </p:cNvSpPr>
              <p:nvPr/>
            </p:nvSpPr>
            <p:spPr bwMode="auto">
              <a:xfrm flipH="1">
                <a:off x="5011738" y="4384676"/>
                <a:ext cx="1412875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8" name="Freeform 35"/>
              <p:cNvSpPr/>
              <p:nvPr/>
            </p:nvSpPr>
            <p:spPr bwMode="auto">
              <a:xfrm>
                <a:off x="3606800" y="4121151"/>
                <a:ext cx="85725" cy="101600"/>
              </a:xfrm>
              <a:custGeom>
                <a:avLst/>
                <a:gdLst>
                  <a:gd name="T0" fmla="*/ 22 w 23"/>
                  <a:gd name="T1" fmla="*/ 14 h 27"/>
                  <a:gd name="T2" fmla="*/ 23 w 23"/>
                  <a:gd name="T3" fmla="*/ 14 h 27"/>
                  <a:gd name="T4" fmla="*/ 22 w 23"/>
                  <a:gd name="T5" fmla="*/ 14 h 27"/>
                  <a:gd name="T6" fmla="*/ 12 w 23"/>
                  <a:gd name="T7" fmla="*/ 2 h 27"/>
                  <a:gd name="T8" fmla="*/ 7 w 23"/>
                  <a:gd name="T9" fmla="*/ 0 h 27"/>
                  <a:gd name="T10" fmla="*/ 0 w 23"/>
                  <a:gd name="T11" fmla="*/ 8 h 27"/>
                  <a:gd name="T12" fmla="*/ 3 w 23"/>
                  <a:gd name="T13" fmla="*/ 14 h 27"/>
                  <a:gd name="T14" fmla="*/ 3 w 23"/>
                  <a:gd name="T15" fmla="*/ 14 h 27"/>
                  <a:gd name="T16" fmla="*/ 3 w 23"/>
                  <a:gd name="T17" fmla="*/ 14 h 27"/>
                  <a:gd name="T18" fmla="*/ 0 w 23"/>
                  <a:gd name="T19" fmla="*/ 20 h 27"/>
                  <a:gd name="T20" fmla="*/ 7 w 23"/>
                  <a:gd name="T21" fmla="*/ 27 h 27"/>
                  <a:gd name="T22" fmla="*/ 12 w 23"/>
                  <a:gd name="T23" fmla="*/ 26 h 27"/>
                  <a:gd name="T24" fmla="*/ 22 w 23"/>
                  <a:gd name="T25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7">
                    <a:moveTo>
                      <a:pt x="22" y="14"/>
                    </a:move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19" y="8"/>
                      <a:pt x="15" y="4"/>
                      <a:pt x="12" y="2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0"/>
                      <a:pt x="1" y="12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5"/>
                      <a:pt x="0" y="17"/>
                      <a:pt x="0" y="20"/>
                    </a:cubicBezTo>
                    <a:cubicBezTo>
                      <a:pt x="0" y="24"/>
                      <a:pt x="3" y="27"/>
                      <a:pt x="7" y="27"/>
                    </a:cubicBezTo>
                    <a:cubicBezTo>
                      <a:pt x="8" y="27"/>
                      <a:pt x="9" y="27"/>
                      <a:pt x="12" y="26"/>
                    </a:cubicBezTo>
                    <a:cubicBezTo>
                      <a:pt x="15" y="24"/>
                      <a:pt x="19" y="20"/>
                      <a:pt x="22" y="14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9" name="Freeform 36"/>
              <p:cNvSpPr/>
              <p:nvPr/>
            </p:nvSpPr>
            <p:spPr bwMode="auto">
              <a:xfrm>
                <a:off x="3606800" y="3973513"/>
                <a:ext cx="85725" cy="101600"/>
              </a:xfrm>
              <a:custGeom>
                <a:avLst/>
                <a:gdLst>
                  <a:gd name="T0" fmla="*/ 22 w 23"/>
                  <a:gd name="T1" fmla="*/ 14 h 27"/>
                  <a:gd name="T2" fmla="*/ 23 w 23"/>
                  <a:gd name="T3" fmla="*/ 13 h 27"/>
                  <a:gd name="T4" fmla="*/ 22 w 23"/>
                  <a:gd name="T5" fmla="*/ 13 h 27"/>
                  <a:gd name="T6" fmla="*/ 12 w 23"/>
                  <a:gd name="T7" fmla="*/ 1 h 27"/>
                  <a:gd name="T8" fmla="*/ 7 w 23"/>
                  <a:gd name="T9" fmla="*/ 0 h 27"/>
                  <a:gd name="T10" fmla="*/ 0 w 23"/>
                  <a:gd name="T11" fmla="*/ 8 h 27"/>
                  <a:gd name="T12" fmla="*/ 3 w 23"/>
                  <a:gd name="T13" fmla="*/ 13 h 27"/>
                  <a:gd name="T14" fmla="*/ 3 w 23"/>
                  <a:gd name="T15" fmla="*/ 13 h 27"/>
                  <a:gd name="T16" fmla="*/ 3 w 23"/>
                  <a:gd name="T17" fmla="*/ 13 h 27"/>
                  <a:gd name="T18" fmla="*/ 0 w 23"/>
                  <a:gd name="T19" fmla="*/ 19 h 27"/>
                  <a:gd name="T20" fmla="*/ 7 w 23"/>
                  <a:gd name="T21" fmla="*/ 27 h 27"/>
                  <a:gd name="T22" fmla="*/ 12 w 23"/>
                  <a:gd name="T23" fmla="*/ 26 h 27"/>
                  <a:gd name="T24" fmla="*/ 22 w 23"/>
                  <a:gd name="T25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7">
                    <a:moveTo>
                      <a:pt x="22" y="14"/>
                    </a:moveTo>
                    <a:cubicBezTo>
                      <a:pt x="23" y="14"/>
                      <a:pt x="23" y="14"/>
                      <a:pt x="23" y="13"/>
                    </a:cubicBezTo>
                    <a:cubicBezTo>
                      <a:pt x="23" y="13"/>
                      <a:pt x="23" y="13"/>
                      <a:pt x="22" y="13"/>
                    </a:cubicBezTo>
                    <a:cubicBezTo>
                      <a:pt x="19" y="7"/>
                      <a:pt x="15" y="3"/>
                      <a:pt x="12" y="1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10"/>
                      <a:pt x="1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5"/>
                      <a:pt x="0" y="17"/>
                      <a:pt x="0" y="19"/>
                    </a:cubicBezTo>
                    <a:cubicBezTo>
                      <a:pt x="0" y="23"/>
                      <a:pt x="3" y="27"/>
                      <a:pt x="7" y="27"/>
                    </a:cubicBezTo>
                    <a:cubicBezTo>
                      <a:pt x="8" y="27"/>
                      <a:pt x="9" y="27"/>
                      <a:pt x="12" y="26"/>
                    </a:cubicBezTo>
                    <a:cubicBezTo>
                      <a:pt x="15" y="23"/>
                      <a:pt x="19" y="19"/>
                      <a:pt x="22" y="14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0" name="Freeform 37"/>
              <p:cNvSpPr/>
              <p:nvPr/>
            </p:nvSpPr>
            <p:spPr bwMode="auto">
              <a:xfrm>
                <a:off x="3606800" y="3822701"/>
                <a:ext cx="85725" cy="106363"/>
              </a:xfrm>
              <a:custGeom>
                <a:avLst/>
                <a:gdLst>
                  <a:gd name="T0" fmla="*/ 22 w 23"/>
                  <a:gd name="T1" fmla="*/ 14 h 28"/>
                  <a:gd name="T2" fmla="*/ 23 w 23"/>
                  <a:gd name="T3" fmla="*/ 14 h 28"/>
                  <a:gd name="T4" fmla="*/ 22 w 23"/>
                  <a:gd name="T5" fmla="*/ 14 h 28"/>
                  <a:gd name="T6" fmla="*/ 12 w 23"/>
                  <a:gd name="T7" fmla="*/ 2 h 28"/>
                  <a:gd name="T8" fmla="*/ 7 w 23"/>
                  <a:gd name="T9" fmla="*/ 1 h 28"/>
                  <a:gd name="T10" fmla="*/ 0 w 23"/>
                  <a:gd name="T11" fmla="*/ 8 h 28"/>
                  <a:gd name="T12" fmla="*/ 3 w 23"/>
                  <a:gd name="T13" fmla="*/ 14 h 28"/>
                  <a:gd name="T14" fmla="*/ 3 w 23"/>
                  <a:gd name="T15" fmla="*/ 14 h 28"/>
                  <a:gd name="T16" fmla="*/ 3 w 23"/>
                  <a:gd name="T17" fmla="*/ 14 h 28"/>
                  <a:gd name="T18" fmla="*/ 0 w 23"/>
                  <a:gd name="T19" fmla="*/ 20 h 28"/>
                  <a:gd name="T20" fmla="*/ 7 w 23"/>
                  <a:gd name="T21" fmla="*/ 28 h 28"/>
                  <a:gd name="T22" fmla="*/ 12 w 23"/>
                  <a:gd name="T23" fmla="*/ 26 h 28"/>
                  <a:gd name="T24" fmla="*/ 22 w 23"/>
                  <a:gd name="T25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8">
                    <a:moveTo>
                      <a:pt x="22" y="14"/>
                    </a:move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19" y="8"/>
                      <a:pt x="15" y="4"/>
                      <a:pt x="12" y="2"/>
                    </a:cubicBezTo>
                    <a:cubicBezTo>
                      <a:pt x="9" y="0"/>
                      <a:pt x="8" y="1"/>
                      <a:pt x="7" y="1"/>
                    </a:cubicBezTo>
                    <a:cubicBezTo>
                      <a:pt x="3" y="1"/>
                      <a:pt x="0" y="4"/>
                      <a:pt x="0" y="8"/>
                    </a:cubicBezTo>
                    <a:cubicBezTo>
                      <a:pt x="0" y="10"/>
                      <a:pt x="1" y="13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6"/>
                      <a:pt x="0" y="18"/>
                      <a:pt x="0" y="20"/>
                    </a:cubicBezTo>
                    <a:cubicBezTo>
                      <a:pt x="0" y="24"/>
                      <a:pt x="3" y="28"/>
                      <a:pt x="7" y="28"/>
                    </a:cubicBezTo>
                    <a:cubicBezTo>
                      <a:pt x="8" y="28"/>
                      <a:pt x="9" y="28"/>
                      <a:pt x="12" y="26"/>
                    </a:cubicBezTo>
                    <a:cubicBezTo>
                      <a:pt x="15" y="24"/>
                      <a:pt x="19" y="20"/>
                      <a:pt x="22" y="14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1" name="Freeform 38"/>
              <p:cNvSpPr/>
              <p:nvPr/>
            </p:nvSpPr>
            <p:spPr bwMode="auto">
              <a:xfrm>
                <a:off x="3635375" y="4286251"/>
                <a:ext cx="1376363" cy="147638"/>
              </a:xfrm>
              <a:custGeom>
                <a:avLst/>
                <a:gdLst>
                  <a:gd name="T0" fmla="*/ 366 w 366"/>
                  <a:gd name="T1" fmla="*/ 39 h 39"/>
                  <a:gd name="T2" fmla="*/ 177 w 366"/>
                  <a:gd name="T3" fmla="*/ 39 h 39"/>
                  <a:gd name="T4" fmla="*/ 83 w 366"/>
                  <a:gd name="T5" fmla="*/ 39 h 39"/>
                  <a:gd name="T6" fmla="*/ 59 w 366"/>
                  <a:gd name="T7" fmla="*/ 39 h 39"/>
                  <a:gd name="T8" fmla="*/ 47 w 366"/>
                  <a:gd name="T9" fmla="*/ 39 h 39"/>
                  <a:gd name="T10" fmla="*/ 41 w 366"/>
                  <a:gd name="T11" fmla="*/ 38 h 39"/>
                  <a:gd name="T12" fmla="*/ 35 w 366"/>
                  <a:gd name="T13" fmla="*/ 36 h 39"/>
                  <a:gd name="T14" fmla="*/ 0 w 366"/>
                  <a:gd name="T1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6" h="39">
                    <a:moveTo>
                      <a:pt x="366" y="39"/>
                    </a:moveTo>
                    <a:cubicBezTo>
                      <a:pt x="177" y="39"/>
                      <a:pt x="177" y="39"/>
                      <a:pt x="177" y="39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59" y="39"/>
                      <a:pt x="59" y="39"/>
                      <a:pt x="59" y="39"/>
                    </a:cubicBezTo>
                    <a:cubicBezTo>
                      <a:pt x="55" y="39"/>
                      <a:pt x="52" y="39"/>
                      <a:pt x="47" y="39"/>
                    </a:cubicBezTo>
                    <a:cubicBezTo>
                      <a:pt x="45" y="38"/>
                      <a:pt x="43" y="38"/>
                      <a:pt x="41" y="38"/>
                    </a:cubicBezTo>
                    <a:cubicBezTo>
                      <a:pt x="39" y="37"/>
                      <a:pt x="37" y="37"/>
                      <a:pt x="35" y="36"/>
                    </a:cubicBezTo>
                    <a:cubicBezTo>
                      <a:pt x="18" y="30"/>
                      <a:pt x="5" y="16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2" name="Freeform 39"/>
              <p:cNvSpPr/>
              <p:nvPr/>
            </p:nvSpPr>
            <p:spPr bwMode="auto">
              <a:xfrm>
                <a:off x="3684588" y="4271963"/>
                <a:ext cx="1327150" cy="112713"/>
              </a:xfrm>
              <a:custGeom>
                <a:avLst/>
                <a:gdLst>
                  <a:gd name="T0" fmla="*/ 353 w 353"/>
                  <a:gd name="T1" fmla="*/ 30 h 30"/>
                  <a:gd name="T2" fmla="*/ 164 w 353"/>
                  <a:gd name="T3" fmla="*/ 30 h 30"/>
                  <a:gd name="T4" fmla="*/ 70 w 353"/>
                  <a:gd name="T5" fmla="*/ 30 h 30"/>
                  <a:gd name="T6" fmla="*/ 46 w 353"/>
                  <a:gd name="T7" fmla="*/ 30 h 30"/>
                  <a:gd name="T8" fmla="*/ 26 w 353"/>
                  <a:gd name="T9" fmla="*/ 28 h 30"/>
                  <a:gd name="T10" fmla="*/ 0 w 353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3" h="30">
                    <a:moveTo>
                      <a:pt x="353" y="30"/>
                    </a:moveTo>
                    <a:cubicBezTo>
                      <a:pt x="164" y="30"/>
                      <a:pt x="164" y="30"/>
                      <a:pt x="164" y="30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38" y="30"/>
                      <a:pt x="32" y="30"/>
                      <a:pt x="26" y="28"/>
                    </a:cubicBezTo>
                    <a:cubicBezTo>
                      <a:pt x="13" y="24"/>
                      <a:pt x="3" y="13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3" name="Freeform 40"/>
              <p:cNvSpPr/>
              <p:nvPr/>
            </p:nvSpPr>
            <p:spPr bwMode="auto">
              <a:xfrm>
                <a:off x="3629025" y="2432051"/>
                <a:ext cx="198438" cy="1335088"/>
              </a:xfrm>
              <a:custGeom>
                <a:avLst/>
                <a:gdLst>
                  <a:gd name="T0" fmla="*/ 0 w 53"/>
                  <a:gd name="T1" fmla="*/ 354 h 354"/>
                  <a:gd name="T2" fmla="*/ 0 w 53"/>
                  <a:gd name="T3" fmla="*/ 166 h 354"/>
                  <a:gd name="T4" fmla="*/ 0 w 53"/>
                  <a:gd name="T5" fmla="*/ 72 h 354"/>
                  <a:gd name="T6" fmla="*/ 0 w 53"/>
                  <a:gd name="T7" fmla="*/ 60 h 354"/>
                  <a:gd name="T8" fmla="*/ 0 w 53"/>
                  <a:gd name="T9" fmla="*/ 54 h 354"/>
                  <a:gd name="T10" fmla="*/ 1 w 53"/>
                  <a:gd name="T11" fmla="*/ 48 h 354"/>
                  <a:gd name="T12" fmla="*/ 9 w 53"/>
                  <a:gd name="T13" fmla="*/ 23 h 354"/>
                  <a:gd name="T14" fmla="*/ 28 w 53"/>
                  <a:gd name="T15" fmla="*/ 6 h 354"/>
                  <a:gd name="T16" fmla="*/ 53 w 53"/>
                  <a:gd name="T17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354">
                    <a:moveTo>
                      <a:pt x="0" y="354"/>
                    </a:moveTo>
                    <a:cubicBezTo>
                      <a:pt x="0" y="166"/>
                      <a:pt x="0" y="166"/>
                      <a:pt x="0" y="166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2"/>
                      <a:pt x="0" y="50"/>
                      <a:pt x="1" y="48"/>
                    </a:cubicBezTo>
                    <a:cubicBezTo>
                      <a:pt x="1" y="39"/>
                      <a:pt x="5" y="31"/>
                      <a:pt x="9" y="23"/>
                    </a:cubicBezTo>
                    <a:cubicBezTo>
                      <a:pt x="14" y="16"/>
                      <a:pt x="21" y="10"/>
                      <a:pt x="28" y="6"/>
                    </a:cubicBezTo>
                    <a:cubicBezTo>
                      <a:pt x="36" y="2"/>
                      <a:pt x="45" y="0"/>
                      <a:pt x="53" y="0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4" name="Freeform 41"/>
              <p:cNvSpPr/>
              <p:nvPr/>
            </p:nvSpPr>
            <p:spPr bwMode="auto">
              <a:xfrm>
                <a:off x="3676650" y="2479676"/>
                <a:ext cx="150813" cy="1287463"/>
              </a:xfrm>
              <a:custGeom>
                <a:avLst/>
                <a:gdLst>
                  <a:gd name="T0" fmla="*/ 0 w 40"/>
                  <a:gd name="T1" fmla="*/ 341 h 341"/>
                  <a:gd name="T2" fmla="*/ 0 w 40"/>
                  <a:gd name="T3" fmla="*/ 153 h 341"/>
                  <a:gd name="T4" fmla="*/ 0 w 40"/>
                  <a:gd name="T5" fmla="*/ 59 h 341"/>
                  <a:gd name="T6" fmla="*/ 0 w 40"/>
                  <a:gd name="T7" fmla="*/ 47 h 341"/>
                  <a:gd name="T8" fmla="*/ 0 w 40"/>
                  <a:gd name="T9" fmla="*/ 41 h 341"/>
                  <a:gd name="T10" fmla="*/ 0 w 40"/>
                  <a:gd name="T11" fmla="*/ 36 h 341"/>
                  <a:gd name="T12" fmla="*/ 7 w 40"/>
                  <a:gd name="T13" fmla="*/ 18 h 341"/>
                  <a:gd name="T14" fmla="*/ 21 w 40"/>
                  <a:gd name="T15" fmla="*/ 4 h 341"/>
                  <a:gd name="T16" fmla="*/ 40 w 40"/>
                  <a:gd name="T17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41">
                    <a:moveTo>
                      <a:pt x="0" y="341"/>
                    </a:moveTo>
                    <a:cubicBezTo>
                      <a:pt x="0" y="153"/>
                      <a:pt x="0" y="153"/>
                      <a:pt x="0" y="15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39"/>
                      <a:pt x="0" y="38"/>
                      <a:pt x="0" y="36"/>
                    </a:cubicBezTo>
                    <a:cubicBezTo>
                      <a:pt x="1" y="29"/>
                      <a:pt x="3" y="23"/>
                      <a:pt x="7" y="18"/>
                    </a:cubicBezTo>
                    <a:cubicBezTo>
                      <a:pt x="11" y="12"/>
                      <a:pt x="16" y="8"/>
                      <a:pt x="21" y="4"/>
                    </a:cubicBezTo>
                    <a:cubicBezTo>
                      <a:pt x="27" y="1"/>
                      <a:pt x="34" y="0"/>
                      <a:pt x="40" y="0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5" name="Freeform 42"/>
              <p:cNvSpPr/>
              <p:nvPr/>
            </p:nvSpPr>
            <p:spPr bwMode="auto">
              <a:xfrm>
                <a:off x="5300663" y="2408238"/>
                <a:ext cx="104775" cy="84138"/>
              </a:xfrm>
              <a:custGeom>
                <a:avLst/>
                <a:gdLst>
                  <a:gd name="T0" fmla="*/ 14 w 28"/>
                  <a:gd name="T1" fmla="*/ 22 h 22"/>
                  <a:gd name="T2" fmla="*/ 14 w 28"/>
                  <a:gd name="T3" fmla="*/ 22 h 22"/>
                  <a:gd name="T4" fmla="*/ 14 w 28"/>
                  <a:gd name="T5" fmla="*/ 22 h 22"/>
                  <a:gd name="T6" fmla="*/ 26 w 28"/>
                  <a:gd name="T7" fmla="*/ 11 h 22"/>
                  <a:gd name="T8" fmla="*/ 27 w 28"/>
                  <a:gd name="T9" fmla="*/ 7 h 22"/>
                  <a:gd name="T10" fmla="*/ 20 w 28"/>
                  <a:gd name="T11" fmla="*/ 0 h 22"/>
                  <a:gd name="T12" fmla="*/ 14 w 28"/>
                  <a:gd name="T13" fmla="*/ 2 h 22"/>
                  <a:gd name="T14" fmla="*/ 14 w 28"/>
                  <a:gd name="T15" fmla="*/ 2 h 22"/>
                  <a:gd name="T16" fmla="*/ 14 w 28"/>
                  <a:gd name="T17" fmla="*/ 2 h 22"/>
                  <a:gd name="T18" fmla="*/ 8 w 28"/>
                  <a:gd name="T19" fmla="*/ 0 h 22"/>
                  <a:gd name="T20" fmla="*/ 0 w 28"/>
                  <a:gd name="T21" fmla="*/ 7 h 22"/>
                  <a:gd name="T22" fmla="*/ 2 w 28"/>
                  <a:gd name="T23" fmla="*/ 11 h 22"/>
                  <a:gd name="T24" fmla="*/ 14 w 28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2">
                    <a:moveTo>
                      <a:pt x="14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20" y="18"/>
                      <a:pt x="24" y="15"/>
                      <a:pt x="26" y="11"/>
                    </a:cubicBezTo>
                    <a:cubicBezTo>
                      <a:pt x="28" y="9"/>
                      <a:pt x="27" y="7"/>
                      <a:pt x="27" y="7"/>
                    </a:cubicBezTo>
                    <a:cubicBezTo>
                      <a:pt x="27" y="3"/>
                      <a:pt x="24" y="0"/>
                      <a:pt x="20" y="0"/>
                    </a:cubicBezTo>
                    <a:cubicBezTo>
                      <a:pt x="18" y="0"/>
                      <a:pt x="15" y="1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1"/>
                      <a:pt x="10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7"/>
                      <a:pt x="0" y="9"/>
                      <a:pt x="2" y="11"/>
                    </a:cubicBezTo>
                    <a:cubicBezTo>
                      <a:pt x="4" y="15"/>
                      <a:pt x="8" y="18"/>
                      <a:pt x="14" y="22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6" name="Freeform 43"/>
              <p:cNvSpPr/>
              <p:nvPr/>
            </p:nvSpPr>
            <p:spPr bwMode="auto">
              <a:xfrm>
                <a:off x="5451475" y="2408238"/>
                <a:ext cx="101600" cy="84138"/>
              </a:xfrm>
              <a:custGeom>
                <a:avLst/>
                <a:gdLst>
                  <a:gd name="T0" fmla="*/ 13 w 27"/>
                  <a:gd name="T1" fmla="*/ 22 h 22"/>
                  <a:gd name="T2" fmla="*/ 13 w 27"/>
                  <a:gd name="T3" fmla="*/ 22 h 22"/>
                  <a:gd name="T4" fmla="*/ 13 w 27"/>
                  <a:gd name="T5" fmla="*/ 22 h 22"/>
                  <a:gd name="T6" fmla="*/ 25 w 27"/>
                  <a:gd name="T7" fmla="*/ 11 h 22"/>
                  <a:gd name="T8" fmla="*/ 27 w 27"/>
                  <a:gd name="T9" fmla="*/ 7 h 22"/>
                  <a:gd name="T10" fmla="*/ 19 w 27"/>
                  <a:gd name="T11" fmla="*/ 0 h 22"/>
                  <a:gd name="T12" fmla="*/ 13 w 27"/>
                  <a:gd name="T13" fmla="*/ 2 h 22"/>
                  <a:gd name="T14" fmla="*/ 13 w 27"/>
                  <a:gd name="T15" fmla="*/ 2 h 22"/>
                  <a:gd name="T16" fmla="*/ 13 w 27"/>
                  <a:gd name="T17" fmla="*/ 2 h 22"/>
                  <a:gd name="T18" fmla="*/ 7 w 27"/>
                  <a:gd name="T19" fmla="*/ 0 h 22"/>
                  <a:gd name="T20" fmla="*/ 0 w 27"/>
                  <a:gd name="T21" fmla="*/ 7 h 22"/>
                  <a:gd name="T22" fmla="*/ 1 w 27"/>
                  <a:gd name="T23" fmla="*/ 11 h 22"/>
                  <a:gd name="T24" fmla="*/ 13 w 27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22">
                    <a:moveTo>
                      <a:pt x="13" y="22"/>
                    </a:move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9" y="18"/>
                      <a:pt x="23" y="15"/>
                      <a:pt x="25" y="11"/>
                    </a:cubicBezTo>
                    <a:cubicBezTo>
                      <a:pt x="27" y="9"/>
                      <a:pt x="27" y="7"/>
                      <a:pt x="27" y="7"/>
                    </a:cubicBezTo>
                    <a:cubicBezTo>
                      <a:pt x="27" y="3"/>
                      <a:pt x="23" y="0"/>
                      <a:pt x="19" y="0"/>
                    </a:cubicBezTo>
                    <a:cubicBezTo>
                      <a:pt x="17" y="0"/>
                      <a:pt x="15" y="1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2" y="1"/>
                      <a:pt x="10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7"/>
                      <a:pt x="0" y="9"/>
                      <a:pt x="1" y="11"/>
                    </a:cubicBezTo>
                    <a:cubicBezTo>
                      <a:pt x="3" y="15"/>
                      <a:pt x="7" y="18"/>
                      <a:pt x="13" y="22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7" name="Freeform 44"/>
              <p:cNvSpPr/>
              <p:nvPr/>
            </p:nvSpPr>
            <p:spPr bwMode="auto">
              <a:xfrm>
                <a:off x="5597525" y="2408238"/>
                <a:ext cx="101600" cy="84138"/>
              </a:xfrm>
              <a:custGeom>
                <a:avLst/>
                <a:gdLst>
                  <a:gd name="T0" fmla="*/ 13 w 27"/>
                  <a:gd name="T1" fmla="*/ 22 h 22"/>
                  <a:gd name="T2" fmla="*/ 14 w 27"/>
                  <a:gd name="T3" fmla="*/ 22 h 22"/>
                  <a:gd name="T4" fmla="*/ 14 w 27"/>
                  <a:gd name="T5" fmla="*/ 22 h 22"/>
                  <a:gd name="T6" fmla="*/ 26 w 27"/>
                  <a:gd name="T7" fmla="*/ 11 h 22"/>
                  <a:gd name="T8" fmla="*/ 27 w 27"/>
                  <a:gd name="T9" fmla="*/ 7 h 22"/>
                  <a:gd name="T10" fmla="*/ 19 w 27"/>
                  <a:gd name="T11" fmla="*/ 0 h 22"/>
                  <a:gd name="T12" fmla="*/ 14 w 27"/>
                  <a:gd name="T13" fmla="*/ 2 h 22"/>
                  <a:gd name="T14" fmla="*/ 14 w 27"/>
                  <a:gd name="T15" fmla="*/ 2 h 22"/>
                  <a:gd name="T16" fmla="*/ 14 w 27"/>
                  <a:gd name="T17" fmla="*/ 2 h 22"/>
                  <a:gd name="T18" fmla="*/ 8 w 27"/>
                  <a:gd name="T19" fmla="*/ 0 h 22"/>
                  <a:gd name="T20" fmla="*/ 0 w 27"/>
                  <a:gd name="T21" fmla="*/ 7 h 22"/>
                  <a:gd name="T22" fmla="*/ 1 w 27"/>
                  <a:gd name="T23" fmla="*/ 11 h 22"/>
                  <a:gd name="T24" fmla="*/ 13 w 27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22">
                    <a:moveTo>
                      <a:pt x="13" y="22"/>
                    </a:moveTo>
                    <a:cubicBezTo>
                      <a:pt x="13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20" y="18"/>
                      <a:pt x="24" y="15"/>
                      <a:pt x="26" y="11"/>
                    </a:cubicBezTo>
                    <a:cubicBezTo>
                      <a:pt x="27" y="9"/>
                      <a:pt x="27" y="7"/>
                      <a:pt x="27" y="7"/>
                    </a:cubicBezTo>
                    <a:cubicBezTo>
                      <a:pt x="27" y="3"/>
                      <a:pt x="24" y="0"/>
                      <a:pt x="19" y="0"/>
                    </a:cubicBezTo>
                    <a:cubicBezTo>
                      <a:pt x="17" y="0"/>
                      <a:pt x="15" y="1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1"/>
                      <a:pt x="10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7"/>
                      <a:pt x="0" y="9"/>
                      <a:pt x="1" y="11"/>
                    </a:cubicBezTo>
                    <a:cubicBezTo>
                      <a:pt x="4" y="15"/>
                      <a:pt x="8" y="18"/>
                      <a:pt x="13" y="22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8" name="Line 45"/>
              <p:cNvSpPr>
                <a:spLocks noChangeShapeType="1"/>
              </p:cNvSpPr>
              <p:nvPr/>
            </p:nvSpPr>
            <p:spPr bwMode="auto">
              <a:xfrm>
                <a:off x="3827463" y="2432051"/>
                <a:ext cx="1417638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9" name="Line 46"/>
              <p:cNvSpPr>
                <a:spLocks noChangeShapeType="1"/>
              </p:cNvSpPr>
              <p:nvPr/>
            </p:nvSpPr>
            <p:spPr bwMode="auto">
              <a:xfrm>
                <a:off x="3827463" y="2479676"/>
                <a:ext cx="1417638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1" name="Line 47"/>
              <p:cNvSpPr>
                <a:spLocks noChangeShapeType="1"/>
              </p:cNvSpPr>
              <p:nvPr/>
            </p:nvSpPr>
            <p:spPr bwMode="auto">
              <a:xfrm>
                <a:off x="5756275" y="2432051"/>
                <a:ext cx="1416050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2" name="Line 48"/>
              <p:cNvSpPr>
                <a:spLocks noChangeShapeType="1"/>
              </p:cNvSpPr>
              <p:nvPr/>
            </p:nvSpPr>
            <p:spPr bwMode="auto">
              <a:xfrm>
                <a:off x="5756275" y="2479676"/>
                <a:ext cx="1416050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3" name="Freeform 49"/>
              <p:cNvSpPr/>
              <p:nvPr/>
            </p:nvSpPr>
            <p:spPr bwMode="auto">
              <a:xfrm>
                <a:off x="8491538" y="2638426"/>
                <a:ext cx="87313" cy="101600"/>
              </a:xfrm>
              <a:custGeom>
                <a:avLst/>
                <a:gdLst>
                  <a:gd name="T0" fmla="*/ 0 w 23"/>
                  <a:gd name="T1" fmla="*/ 14 h 27"/>
                  <a:gd name="T2" fmla="*/ 0 w 23"/>
                  <a:gd name="T3" fmla="*/ 14 h 27"/>
                  <a:gd name="T4" fmla="*/ 0 w 23"/>
                  <a:gd name="T5" fmla="*/ 14 h 27"/>
                  <a:gd name="T6" fmla="*/ 11 w 23"/>
                  <a:gd name="T7" fmla="*/ 26 h 27"/>
                  <a:gd name="T8" fmla="*/ 15 w 23"/>
                  <a:gd name="T9" fmla="*/ 27 h 27"/>
                  <a:gd name="T10" fmla="*/ 23 w 23"/>
                  <a:gd name="T11" fmla="*/ 20 h 27"/>
                  <a:gd name="T12" fmla="*/ 20 w 23"/>
                  <a:gd name="T13" fmla="*/ 14 h 27"/>
                  <a:gd name="T14" fmla="*/ 20 w 23"/>
                  <a:gd name="T15" fmla="*/ 14 h 27"/>
                  <a:gd name="T16" fmla="*/ 20 w 23"/>
                  <a:gd name="T17" fmla="*/ 14 h 27"/>
                  <a:gd name="T18" fmla="*/ 23 w 23"/>
                  <a:gd name="T19" fmla="*/ 8 h 27"/>
                  <a:gd name="T20" fmla="*/ 15 w 23"/>
                  <a:gd name="T21" fmla="*/ 0 h 27"/>
                  <a:gd name="T22" fmla="*/ 11 w 23"/>
                  <a:gd name="T23" fmla="*/ 2 h 27"/>
                  <a:gd name="T24" fmla="*/ 0 w 23"/>
                  <a:gd name="T25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7"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" y="20"/>
                      <a:pt x="7" y="24"/>
                      <a:pt x="11" y="26"/>
                    </a:cubicBezTo>
                    <a:cubicBezTo>
                      <a:pt x="14" y="27"/>
                      <a:pt x="15" y="27"/>
                      <a:pt x="15" y="27"/>
                    </a:cubicBezTo>
                    <a:cubicBezTo>
                      <a:pt x="19" y="27"/>
                      <a:pt x="23" y="24"/>
                      <a:pt x="23" y="20"/>
                    </a:cubicBezTo>
                    <a:cubicBezTo>
                      <a:pt x="23" y="17"/>
                      <a:pt x="22" y="15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2" y="12"/>
                      <a:pt x="23" y="10"/>
                      <a:pt x="23" y="8"/>
                    </a:cubicBezTo>
                    <a:cubicBezTo>
                      <a:pt x="23" y="4"/>
                      <a:pt x="19" y="0"/>
                      <a:pt x="15" y="0"/>
                    </a:cubicBezTo>
                    <a:cubicBezTo>
                      <a:pt x="15" y="0"/>
                      <a:pt x="14" y="0"/>
                      <a:pt x="11" y="2"/>
                    </a:cubicBezTo>
                    <a:cubicBezTo>
                      <a:pt x="7" y="4"/>
                      <a:pt x="4" y="8"/>
                      <a:pt x="0" y="14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4" name="Freeform 50"/>
              <p:cNvSpPr/>
              <p:nvPr/>
            </p:nvSpPr>
            <p:spPr bwMode="auto">
              <a:xfrm>
                <a:off x="8491538" y="2786063"/>
                <a:ext cx="87313" cy="104775"/>
              </a:xfrm>
              <a:custGeom>
                <a:avLst/>
                <a:gdLst>
                  <a:gd name="T0" fmla="*/ 0 w 23"/>
                  <a:gd name="T1" fmla="*/ 14 h 28"/>
                  <a:gd name="T2" fmla="*/ 0 w 23"/>
                  <a:gd name="T3" fmla="*/ 14 h 28"/>
                  <a:gd name="T4" fmla="*/ 0 w 23"/>
                  <a:gd name="T5" fmla="*/ 14 h 28"/>
                  <a:gd name="T6" fmla="*/ 11 w 23"/>
                  <a:gd name="T7" fmla="*/ 26 h 28"/>
                  <a:gd name="T8" fmla="*/ 15 w 23"/>
                  <a:gd name="T9" fmla="*/ 28 h 28"/>
                  <a:gd name="T10" fmla="*/ 23 w 23"/>
                  <a:gd name="T11" fmla="*/ 20 h 28"/>
                  <a:gd name="T12" fmla="*/ 20 w 23"/>
                  <a:gd name="T13" fmla="*/ 14 h 28"/>
                  <a:gd name="T14" fmla="*/ 20 w 23"/>
                  <a:gd name="T15" fmla="*/ 14 h 28"/>
                  <a:gd name="T16" fmla="*/ 20 w 23"/>
                  <a:gd name="T17" fmla="*/ 14 h 28"/>
                  <a:gd name="T18" fmla="*/ 23 w 23"/>
                  <a:gd name="T19" fmla="*/ 8 h 28"/>
                  <a:gd name="T20" fmla="*/ 15 w 23"/>
                  <a:gd name="T21" fmla="*/ 1 h 28"/>
                  <a:gd name="T22" fmla="*/ 11 w 23"/>
                  <a:gd name="T23" fmla="*/ 2 h 28"/>
                  <a:gd name="T24" fmla="*/ 0 w 23"/>
                  <a:gd name="T25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8"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" y="20"/>
                      <a:pt x="7" y="24"/>
                      <a:pt x="11" y="26"/>
                    </a:cubicBezTo>
                    <a:cubicBezTo>
                      <a:pt x="14" y="28"/>
                      <a:pt x="15" y="28"/>
                      <a:pt x="15" y="28"/>
                    </a:cubicBezTo>
                    <a:cubicBezTo>
                      <a:pt x="19" y="28"/>
                      <a:pt x="23" y="24"/>
                      <a:pt x="23" y="20"/>
                    </a:cubicBezTo>
                    <a:cubicBezTo>
                      <a:pt x="23" y="18"/>
                      <a:pt x="22" y="16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2" y="13"/>
                      <a:pt x="23" y="11"/>
                      <a:pt x="23" y="8"/>
                    </a:cubicBezTo>
                    <a:cubicBezTo>
                      <a:pt x="23" y="4"/>
                      <a:pt x="19" y="1"/>
                      <a:pt x="15" y="1"/>
                    </a:cubicBezTo>
                    <a:cubicBezTo>
                      <a:pt x="15" y="1"/>
                      <a:pt x="14" y="0"/>
                      <a:pt x="11" y="2"/>
                    </a:cubicBezTo>
                    <a:cubicBezTo>
                      <a:pt x="7" y="4"/>
                      <a:pt x="4" y="8"/>
                      <a:pt x="0" y="14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5" name="Freeform 51"/>
              <p:cNvSpPr/>
              <p:nvPr/>
            </p:nvSpPr>
            <p:spPr bwMode="auto">
              <a:xfrm>
                <a:off x="8491538" y="2936876"/>
                <a:ext cx="87313" cy="101600"/>
              </a:xfrm>
              <a:custGeom>
                <a:avLst/>
                <a:gdLst>
                  <a:gd name="T0" fmla="*/ 0 w 23"/>
                  <a:gd name="T1" fmla="*/ 13 h 27"/>
                  <a:gd name="T2" fmla="*/ 0 w 23"/>
                  <a:gd name="T3" fmla="*/ 14 h 27"/>
                  <a:gd name="T4" fmla="*/ 0 w 23"/>
                  <a:gd name="T5" fmla="*/ 14 h 27"/>
                  <a:gd name="T6" fmla="*/ 11 w 23"/>
                  <a:gd name="T7" fmla="*/ 26 h 27"/>
                  <a:gd name="T8" fmla="*/ 15 w 23"/>
                  <a:gd name="T9" fmla="*/ 27 h 27"/>
                  <a:gd name="T10" fmla="*/ 23 w 23"/>
                  <a:gd name="T11" fmla="*/ 19 h 27"/>
                  <a:gd name="T12" fmla="*/ 20 w 23"/>
                  <a:gd name="T13" fmla="*/ 14 h 27"/>
                  <a:gd name="T14" fmla="*/ 20 w 23"/>
                  <a:gd name="T15" fmla="*/ 14 h 27"/>
                  <a:gd name="T16" fmla="*/ 20 w 23"/>
                  <a:gd name="T17" fmla="*/ 14 h 27"/>
                  <a:gd name="T18" fmla="*/ 23 w 23"/>
                  <a:gd name="T19" fmla="*/ 8 h 27"/>
                  <a:gd name="T20" fmla="*/ 15 w 23"/>
                  <a:gd name="T21" fmla="*/ 0 h 27"/>
                  <a:gd name="T22" fmla="*/ 11 w 23"/>
                  <a:gd name="T23" fmla="*/ 1 h 27"/>
                  <a:gd name="T24" fmla="*/ 0 w 23"/>
                  <a:gd name="T25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7">
                    <a:moveTo>
                      <a:pt x="0" y="13"/>
                    </a:moveTo>
                    <a:cubicBezTo>
                      <a:pt x="0" y="13"/>
                      <a:pt x="0" y="13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" y="20"/>
                      <a:pt x="7" y="24"/>
                      <a:pt x="11" y="26"/>
                    </a:cubicBezTo>
                    <a:cubicBezTo>
                      <a:pt x="14" y="27"/>
                      <a:pt x="15" y="27"/>
                      <a:pt x="15" y="27"/>
                    </a:cubicBezTo>
                    <a:cubicBezTo>
                      <a:pt x="19" y="27"/>
                      <a:pt x="23" y="24"/>
                      <a:pt x="23" y="19"/>
                    </a:cubicBezTo>
                    <a:cubicBezTo>
                      <a:pt x="23" y="17"/>
                      <a:pt x="22" y="15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2" y="12"/>
                      <a:pt x="23" y="10"/>
                      <a:pt x="23" y="8"/>
                    </a:cubicBezTo>
                    <a:cubicBezTo>
                      <a:pt x="23" y="3"/>
                      <a:pt x="19" y="0"/>
                      <a:pt x="15" y="0"/>
                    </a:cubicBezTo>
                    <a:cubicBezTo>
                      <a:pt x="15" y="0"/>
                      <a:pt x="14" y="0"/>
                      <a:pt x="11" y="1"/>
                    </a:cubicBezTo>
                    <a:cubicBezTo>
                      <a:pt x="7" y="3"/>
                      <a:pt x="4" y="7"/>
                      <a:pt x="0" y="13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6" name="Freeform 52"/>
              <p:cNvSpPr/>
              <p:nvPr/>
            </p:nvSpPr>
            <p:spPr bwMode="auto">
              <a:xfrm>
                <a:off x="7172325" y="2432051"/>
                <a:ext cx="1371600" cy="146050"/>
              </a:xfrm>
              <a:custGeom>
                <a:avLst/>
                <a:gdLst>
                  <a:gd name="T0" fmla="*/ 0 w 365"/>
                  <a:gd name="T1" fmla="*/ 0 h 39"/>
                  <a:gd name="T2" fmla="*/ 189 w 365"/>
                  <a:gd name="T3" fmla="*/ 0 h 39"/>
                  <a:gd name="T4" fmla="*/ 283 w 365"/>
                  <a:gd name="T5" fmla="*/ 0 h 39"/>
                  <a:gd name="T6" fmla="*/ 306 w 365"/>
                  <a:gd name="T7" fmla="*/ 0 h 39"/>
                  <a:gd name="T8" fmla="*/ 318 w 365"/>
                  <a:gd name="T9" fmla="*/ 0 h 39"/>
                  <a:gd name="T10" fmla="*/ 325 w 365"/>
                  <a:gd name="T11" fmla="*/ 1 h 39"/>
                  <a:gd name="T12" fmla="*/ 331 w 365"/>
                  <a:gd name="T13" fmla="*/ 3 h 39"/>
                  <a:gd name="T14" fmla="*/ 365 w 365"/>
                  <a:gd name="T1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5" h="39">
                    <a:moveTo>
                      <a:pt x="0" y="0"/>
                    </a:moveTo>
                    <a:cubicBezTo>
                      <a:pt x="189" y="0"/>
                      <a:pt x="189" y="0"/>
                      <a:pt x="189" y="0"/>
                    </a:cubicBezTo>
                    <a:cubicBezTo>
                      <a:pt x="283" y="0"/>
                      <a:pt x="283" y="0"/>
                      <a:pt x="283" y="0"/>
                    </a:cubicBezTo>
                    <a:cubicBezTo>
                      <a:pt x="306" y="0"/>
                      <a:pt x="306" y="0"/>
                      <a:pt x="306" y="0"/>
                    </a:cubicBezTo>
                    <a:cubicBezTo>
                      <a:pt x="310" y="0"/>
                      <a:pt x="314" y="0"/>
                      <a:pt x="318" y="0"/>
                    </a:cubicBezTo>
                    <a:cubicBezTo>
                      <a:pt x="321" y="0"/>
                      <a:pt x="323" y="1"/>
                      <a:pt x="325" y="1"/>
                    </a:cubicBezTo>
                    <a:cubicBezTo>
                      <a:pt x="327" y="1"/>
                      <a:pt x="329" y="2"/>
                      <a:pt x="331" y="3"/>
                    </a:cubicBezTo>
                    <a:cubicBezTo>
                      <a:pt x="348" y="8"/>
                      <a:pt x="361" y="22"/>
                      <a:pt x="365" y="39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7" name="Freeform 53"/>
              <p:cNvSpPr/>
              <p:nvPr/>
            </p:nvSpPr>
            <p:spPr bwMode="auto">
              <a:xfrm>
                <a:off x="7172325" y="2476501"/>
                <a:ext cx="1327150" cy="112713"/>
              </a:xfrm>
              <a:custGeom>
                <a:avLst/>
                <a:gdLst>
                  <a:gd name="T0" fmla="*/ 0 w 353"/>
                  <a:gd name="T1" fmla="*/ 1 h 30"/>
                  <a:gd name="T2" fmla="*/ 189 w 353"/>
                  <a:gd name="T3" fmla="*/ 1 h 30"/>
                  <a:gd name="T4" fmla="*/ 283 w 353"/>
                  <a:gd name="T5" fmla="*/ 1 h 30"/>
                  <a:gd name="T6" fmla="*/ 306 w 353"/>
                  <a:gd name="T7" fmla="*/ 1 h 30"/>
                  <a:gd name="T8" fmla="*/ 327 w 353"/>
                  <a:gd name="T9" fmla="*/ 3 h 30"/>
                  <a:gd name="T10" fmla="*/ 353 w 353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3" h="30">
                    <a:moveTo>
                      <a:pt x="0" y="1"/>
                    </a:moveTo>
                    <a:cubicBezTo>
                      <a:pt x="189" y="1"/>
                      <a:pt x="189" y="1"/>
                      <a:pt x="189" y="1"/>
                    </a:cubicBezTo>
                    <a:cubicBezTo>
                      <a:pt x="283" y="1"/>
                      <a:pt x="283" y="1"/>
                      <a:pt x="283" y="1"/>
                    </a:cubicBezTo>
                    <a:cubicBezTo>
                      <a:pt x="306" y="1"/>
                      <a:pt x="306" y="1"/>
                      <a:pt x="306" y="1"/>
                    </a:cubicBezTo>
                    <a:cubicBezTo>
                      <a:pt x="315" y="1"/>
                      <a:pt x="321" y="0"/>
                      <a:pt x="327" y="3"/>
                    </a:cubicBezTo>
                    <a:cubicBezTo>
                      <a:pt x="340" y="7"/>
                      <a:pt x="350" y="18"/>
                      <a:pt x="353" y="30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8" name="Freeform 54"/>
              <p:cNvSpPr/>
              <p:nvPr/>
            </p:nvSpPr>
            <p:spPr bwMode="auto">
              <a:xfrm>
                <a:off x="8353425" y="3095626"/>
                <a:ext cx="198438" cy="1338263"/>
              </a:xfrm>
              <a:custGeom>
                <a:avLst/>
                <a:gdLst>
                  <a:gd name="T0" fmla="*/ 53 w 53"/>
                  <a:gd name="T1" fmla="*/ 0 h 355"/>
                  <a:gd name="T2" fmla="*/ 53 w 53"/>
                  <a:gd name="T3" fmla="*/ 189 h 355"/>
                  <a:gd name="T4" fmla="*/ 53 w 53"/>
                  <a:gd name="T5" fmla="*/ 283 h 355"/>
                  <a:gd name="T6" fmla="*/ 53 w 53"/>
                  <a:gd name="T7" fmla="*/ 295 h 355"/>
                  <a:gd name="T8" fmla="*/ 53 w 53"/>
                  <a:gd name="T9" fmla="*/ 300 h 355"/>
                  <a:gd name="T10" fmla="*/ 53 w 53"/>
                  <a:gd name="T11" fmla="*/ 307 h 355"/>
                  <a:gd name="T12" fmla="*/ 44 w 53"/>
                  <a:gd name="T13" fmla="*/ 331 h 355"/>
                  <a:gd name="T14" fmla="*/ 25 w 53"/>
                  <a:gd name="T15" fmla="*/ 348 h 355"/>
                  <a:gd name="T16" fmla="*/ 0 w 53"/>
                  <a:gd name="T17" fmla="*/ 355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355">
                    <a:moveTo>
                      <a:pt x="53" y="0"/>
                    </a:moveTo>
                    <a:cubicBezTo>
                      <a:pt x="53" y="189"/>
                      <a:pt x="53" y="189"/>
                      <a:pt x="53" y="189"/>
                    </a:cubicBezTo>
                    <a:cubicBezTo>
                      <a:pt x="53" y="283"/>
                      <a:pt x="53" y="283"/>
                      <a:pt x="53" y="283"/>
                    </a:cubicBezTo>
                    <a:cubicBezTo>
                      <a:pt x="53" y="295"/>
                      <a:pt x="53" y="295"/>
                      <a:pt x="53" y="295"/>
                    </a:cubicBezTo>
                    <a:cubicBezTo>
                      <a:pt x="53" y="300"/>
                      <a:pt x="53" y="300"/>
                      <a:pt x="53" y="300"/>
                    </a:cubicBezTo>
                    <a:cubicBezTo>
                      <a:pt x="53" y="302"/>
                      <a:pt x="53" y="305"/>
                      <a:pt x="53" y="307"/>
                    </a:cubicBezTo>
                    <a:cubicBezTo>
                      <a:pt x="52" y="316"/>
                      <a:pt x="49" y="324"/>
                      <a:pt x="44" y="331"/>
                    </a:cubicBezTo>
                    <a:cubicBezTo>
                      <a:pt x="40" y="338"/>
                      <a:pt x="33" y="344"/>
                      <a:pt x="25" y="348"/>
                    </a:cubicBezTo>
                    <a:cubicBezTo>
                      <a:pt x="18" y="352"/>
                      <a:pt x="9" y="355"/>
                      <a:pt x="0" y="355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9" name="Freeform 55"/>
              <p:cNvSpPr/>
              <p:nvPr/>
            </p:nvSpPr>
            <p:spPr bwMode="auto">
              <a:xfrm>
                <a:off x="8353425" y="3095626"/>
                <a:ext cx="153988" cy="1289050"/>
              </a:xfrm>
              <a:custGeom>
                <a:avLst/>
                <a:gdLst>
                  <a:gd name="T0" fmla="*/ 41 w 41"/>
                  <a:gd name="T1" fmla="*/ 0 h 342"/>
                  <a:gd name="T2" fmla="*/ 41 w 41"/>
                  <a:gd name="T3" fmla="*/ 189 h 342"/>
                  <a:gd name="T4" fmla="*/ 41 w 41"/>
                  <a:gd name="T5" fmla="*/ 283 h 342"/>
                  <a:gd name="T6" fmla="*/ 41 w 41"/>
                  <a:gd name="T7" fmla="*/ 295 h 342"/>
                  <a:gd name="T8" fmla="*/ 41 w 41"/>
                  <a:gd name="T9" fmla="*/ 300 h 342"/>
                  <a:gd name="T10" fmla="*/ 40 w 41"/>
                  <a:gd name="T11" fmla="*/ 306 h 342"/>
                  <a:gd name="T12" fmla="*/ 34 w 41"/>
                  <a:gd name="T13" fmla="*/ 324 h 342"/>
                  <a:gd name="T14" fmla="*/ 19 w 41"/>
                  <a:gd name="T15" fmla="*/ 337 h 342"/>
                  <a:gd name="T16" fmla="*/ 0 w 41"/>
                  <a:gd name="T17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42">
                    <a:moveTo>
                      <a:pt x="41" y="0"/>
                    </a:moveTo>
                    <a:cubicBezTo>
                      <a:pt x="41" y="189"/>
                      <a:pt x="41" y="189"/>
                      <a:pt x="41" y="189"/>
                    </a:cubicBezTo>
                    <a:cubicBezTo>
                      <a:pt x="41" y="283"/>
                      <a:pt x="41" y="283"/>
                      <a:pt x="41" y="283"/>
                    </a:cubicBezTo>
                    <a:cubicBezTo>
                      <a:pt x="41" y="295"/>
                      <a:pt x="41" y="295"/>
                      <a:pt x="41" y="295"/>
                    </a:cubicBezTo>
                    <a:cubicBezTo>
                      <a:pt x="41" y="300"/>
                      <a:pt x="41" y="300"/>
                      <a:pt x="41" y="300"/>
                    </a:cubicBezTo>
                    <a:cubicBezTo>
                      <a:pt x="41" y="303"/>
                      <a:pt x="40" y="304"/>
                      <a:pt x="40" y="306"/>
                    </a:cubicBezTo>
                    <a:cubicBezTo>
                      <a:pt x="40" y="312"/>
                      <a:pt x="37" y="318"/>
                      <a:pt x="34" y="324"/>
                    </a:cubicBezTo>
                    <a:cubicBezTo>
                      <a:pt x="30" y="329"/>
                      <a:pt x="25" y="334"/>
                      <a:pt x="19" y="337"/>
                    </a:cubicBezTo>
                    <a:cubicBezTo>
                      <a:pt x="13" y="340"/>
                      <a:pt x="7" y="342"/>
                      <a:pt x="0" y="342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70" name="文本框 7" descr="7b0a20202020227461726765744d6f64756c65223a20226b6f6e6c696e65666f6e7473220a7d0a"/>
            <p:cNvSpPr txBox="1"/>
            <p:nvPr/>
          </p:nvSpPr>
          <p:spPr>
            <a:xfrm>
              <a:off x="6278" y="4236"/>
              <a:ext cx="6881" cy="232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just" fontAlgn="t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Times New Roman" panose="02020603050405020304" pitchFamily="12"/>
                </a:rPr>
                <a:t>温馨提示</a:t>
              </a:r>
              <a:r>
                <a:rPr lang="zh-CN" altLang="en-US" dirty="0">
                  <a:solidFill>
                    <a:srgbClr val="40404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Times New Roman" panose="02020603050405020304" pitchFamily="12"/>
                </a:rPr>
                <a:t>：打开“找出‘速算王’（初）”程序，需要切换到编程环境，完成后再切回课件，继续学习。</a:t>
              </a:r>
              <a:endParaRPr lang="zh-CN" altLang="en-US" dirty="0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 pitchFamily="12"/>
              </a:endParaRPr>
            </a:p>
          </p:txBody>
        </p:sp>
      </p:grp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PA" val="v5.2.11"/>
  <p:tag name="WHOLESPTYPE" val="Shape_Text"/>
</p:tagLst>
</file>

<file path=ppt/tags/tag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.xml><?xml version="1.0" encoding="utf-8"?>
<p:tagLst xmlns:p="http://schemas.openxmlformats.org/presentationml/2006/main">
  <p:tag name="PA" val="v5.2.11"/>
  <p:tag name="WHOLESPTYPE" val="Shape_Text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5.xml><?xml version="1.0" encoding="utf-8"?>
<p:tagLst xmlns:p="http://schemas.openxmlformats.org/presentationml/2006/main">
  <p:tag name="PA" val="v5.2.11"/>
  <p:tag name="WHOLESPTYPE" val="Shape_Text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COMMONDATA" val="eyJoZGlkIjoiMDE2MDMyZWQ5OTk2ZWNmZTI3OTdkNjIxOTUzYWVkODAifQ=="/>
  <p:tag name="commondata" val="eyJoZGlkIjoiOTZkODUzY2Q2MTkxYjUyMmI4YzhmNjdkODg4MzMwMTQifQ=="/>
</p:tagLst>
</file>

<file path=ppt/theme/theme1.xml><?xml version="1.0" encoding="utf-8"?>
<a:theme xmlns:a="http://schemas.openxmlformats.org/drawingml/2006/main" name="Office 主题​​">
  <a:themeElements>
    <a:clrScheme name="自定义 128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7661C7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luw3hsr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oluw3hsr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1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oluw3hsr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1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oluw3hsr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2147</Words>
  <Application>WPS 演示</Application>
  <PresentationFormat>宽屏</PresentationFormat>
  <Paragraphs>160</Paragraphs>
  <Slides>18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18</vt:i4>
      </vt:variant>
    </vt:vector>
  </HeadingPairs>
  <TitlesOfParts>
    <vt:vector size="41" baseType="lpstr">
      <vt:lpstr>Arial</vt:lpstr>
      <vt:lpstr>宋体</vt:lpstr>
      <vt:lpstr>Wingdings</vt:lpstr>
      <vt:lpstr>隶书</vt:lpstr>
      <vt:lpstr>微软雅黑</vt:lpstr>
      <vt:lpstr>方正启体简体</vt:lpstr>
      <vt:lpstr>印品灵秀体</vt:lpstr>
      <vt:lpstr>Calibri</vt:lpstr>
      <vt:lpstr>阿里巴巴普惠体 M</vt:lpstr>
      <vt:lpstr>阿里巴巴普惠体</vt:lpstr>
      <vt:lpstr>思源黑体 CN</vt:lpstr>
      <vt:lpstr>Arial</vt:lpstr>
      <vt:lpstr>楷体</vt:lpstr>
      <vt:lpstr>Times New Roman</vt:lpstr>
      <vt:lpstr>Times New Roman</vt:lpstr>
      <vt:lpstr>方正苏新诗柳楷简体</vt:lpstr>
      <vt:lpstr>Arial Unicode MS</vt:lpstr>
      <vt:lpstr>等线</vt:lpstr>
      <vt:lpstr>黑体</vt:lpstr>
      <vt:lpstr>Office 主题​​</vt:lpstr>
      <vt:lpstr>1</vt:lpstr>
      <vt:lpstr>1_1</vt:lpstr>
      <vt:lpstr>2_1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滕 理者</dc:creator>
  <cp:lastModifiedBy>iheyuan</cp:lastModifiedBy>
  <cp:revision>198</cp:revision>
  <dcterms:created xsi:type="dcterms:W3CDTF">2021-03-10T11:26:00Z</dcterms:created>
  <dcterms:modified xsi:type="dcterms:W3CDTF">2024-08-05T01:19:27Z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DE64D5C74B66450DBBC2CB5BDCCC7D6C_13</vt:lpwstr>
  </property>
  <property fmtid="{D5CDD505-2E9C-101B-9397-08002B2CF9AE}" pid="3" name="KSOProductBuildVer">
    <vt:lpwstr>2052-12.1.0.16929</vt:lpwstr>
  </property>
</Properties>
</file>