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20"/>
  </p:handoutMasterIdLst>
  <p:sldIdLst>
    <p:sldId id="256" r:id="rId2"/>
    <p:sldId id="257" r:id="rId3"/>
    <p:sldId id="284" r:id="rId4"/>
    <p:sldId id="262" r:id="rId5"/>
    <p:sldId id="263" r:id="rId6"/>
    <p:sldId id="266" r:id="rId7"/>
    <p:sldId id="280" r:id="rId8"/>
    <p:sldId id="275" r:id="rId9"/>
    <p:sldId id="268" r:id="rId10"/>
    <p:sldId id="269" r:id="rId11"/>
    <p:sldId id="285" r:id="rId12"/>
    <p:sldId id="286" r:id="rId13"/>
    <p:sldId id="276" r:id="rId14"/>
    <p:sldId id="272" r:id="rId15"/>
    <p:sldId id="273" r:id="rId16"/>
    <p:sldId id="277" r:id="rId17"/>
    <p:sldId id="279" r:id="rId18"/>
    <p:sldId id="283" r:id="rId19"/>
  </p:sldIdLst>
  <p:sldSz cx="12192000" cy="6858000"/>
  <p:notesSz cx="6858000" cy="9144000"/>
  <p:embeddedFontLst>
    <p:embeddedFont>
      <p:font typeface="等线 Light" panose="02010600030101010101" pitchFamily="2" charset="-122"/>
      <p:regular r:id="rId21"/>
    </p:embeddedFont>
    <p:embeddedFont>
      <p:font typeface="方正准圆简体" panose="02010600030101010101" charset="-122"/>
      <p:regular r:id="rId22"/>
    </p:embeddedFont>
    <p:embeddedFont>
      <p:font typeface="仿宋_GB2312" panose="02010600030101010101" charset="-122"/>
      <p:regular r:id="rId23"/>
    </p:embeddedFont>
    <p:embeddedFont>
      <p:font typeface="迷你简少儿" panose="02010600030101010101" charset="-122"/>
      <p:regular r:id="rId24"/>
    </p:embeddedFont>
    <p:embeddedFont>
      <p:font typeface="三极泼墨体" panose="02010600030101010101" charset="-122"/>
      <p:regular r:id="rId25"/>
    </p:embeddedFont>
    <p:embeddedFont>
      <p:font typeface="等线" panose="02010600030101010101" pitchFamily="2" charset="-122"/>
      <p:regular r:id="rId26"/>
      <p:bold r:id="rId27"/>
    </p:embeddedFont>
    <p:embeddedFont>
      <p:font typeface="方正姚体" panose="02010601030101010101" pitchFamily="2" charset="-122"/>
      <p:regular r:id="rId28"/>
    </p:embeddedFont>
    <p:embeddedFont>
      <p:font typeface="华文楷体" panose="02010600040101010101" pitchFamily="2" charset="-122"/>
      <p:regular r:id="rId29"/>
    </p:embeddedFont>
    <p:embeddedFont>
      <p:font typeface="楷体" panose="02010609060101010101" pitchFamily="49" charset="-122"/>
      <p:regular r:id="rId30"/>
    </p:embeddedFont>
    <p:embeddedFont>
      <p:font typeface="隶书" panose="02010509060101010101" pitchFamily="49" charset="-122"/>
      <p:regular r:id="rId31"/>
    </p:embeddedFont>
    <p:embeddedFont>
      <p:font typeface="微软雅黑" panose="020B0503020204020204" pitchFamily="34" charset="-122"/>
      <p:regular r:id="rId32"/>
      <p:bold r:id="rId33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8235"/>
    <a:srgbClr val="FAFAFA"/>
    <a:srgbClr val="2381C7"/>
    <a:srgbClr val="FFD966"/>
    <a:srgbClr val="F73C8D"/>
    <a:srgbClr val="FDB4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94660"/>
  </p:normalViewPr>
  <p:slideViewPr>
    <p:cSldViewPr snapToGrid="0">
      <p:cViewPr varScale="1">
        <p:scale>
          <a:sx n="85" d="100"/>
          <a:sy n="85" d="100"/>
        </p:scale>
        <p:origin x="23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2428" y="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BF11C9A7-238B-F173-AD50-500A6A10F7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DF58E9E-535C-91FC-D1EB-5D87D948DA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6A34F9-E934-4C84-82BB-1A58EFAB691E}" type="datetimeFigureOut">
              <a:rPr lang="zh-CN" altLang="en-US" smtClean="0"/>
              <a:t>2024/8/5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90D059F-AF13-9D0C-CE07-7A27B0A9C32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6B1C7F-3DB6-BFDD-4CA4-7CE1C84DF3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A543A-54FC-4B37-8B66-131239F36F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108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22B350D-7AD8-68D4-5E8F-24408C656D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4579" flipH="1">
            <a:off x="-31218" y="4088099"/>
            <a:ext cx="3169225" cy="31692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1B2259C-BC44-FAC6-3654-A4848D23DE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384"/>
          <a:stretch/>
        </p:blipFill>
        <p:spPr>
          <a:xfrm rot="21045238" flipH="1">
            <a:off x="1496539" y="3642742"/>
            <a:ext cx="2382728" cy="1538774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FAA333F4-EAC7-A82A-BB2F-056F97C52709}"/>
              </a:ext>
            </a:extLst>
          </p:cNvPr>
          <p:cNvSpPr/>
          <p:nvPr userDrawn="1"/>
        </p:nvSpPr>
        <p:spPr>
          <a:xfrm rot="20327872">
            <a:off x="1431974" y="4272858"/>
            <a:ext cx="135011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4400" b="0" cap="none" spc="0" dirty="0">
                <a:ln w="12700">
                  <a:solidFill>
                    <a:srgbClr val="00B0F0"/>
                  </a:solidFill>
                </a:ln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三极泼墨体" panose="00000500000000000000" pitchFamily="2" charset="-122"/>
                <a:ea typeface="三极泼墨体" panose="00000500000000000000" pitchFamily="2" charset="-122"/>
              </a:rPr>
              <a:t>启航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B3593B50-EBFD-7E05-49C8-6D5C2DFD1BB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4358">
            <a:off x="2975371" y="3720263"/>
            <a:ext cx="571429" cy="4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377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1B96AE9D-4F37-56CD-6572-B9C542BE54A9}"/>
              </a:ext>
            </a:extLst>
          </p:cNvPr>
          <p:cNvSpPr txBox="1"/>
          <p:nvPr userDrawn="1"/>
        </p:nvSpPr>
        <p:spPr>
          <a:xfrm>
            <a:off x="594716" y="6519446"/>
            <a:ext cx="252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600" dirty="0">
                <a:solidFill>
                  <a:schemeClr val="tx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第</a:t>
            </a:r>
            <a:r>
              <a:rPr lang="en-US" altLang="zh-CN" sz="1600" dirty="0">
                <a:solidFill>
                  <a:schemeClr val="tx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5</a:t>
            </a:r>
            <a:r>
              <a:rPr lang="zh-CN" altLang="en-US" sz="1600" dirty="0">
                <a:solidFill>
                  <a:schemeClr val="tx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课 养护花草记流程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00EEF44-D76C-286A-D906-8C0A169C1801}"/>
              </a:ext>
            </a:extLst>
          </p:cNvPr>
          <p:cNvSpPr txBox="1"/>
          <p:nvPr userDrawn="1"/>
        </p:nvSpPr>
        <p:spPr>
          <a:xfrm>
            <a:off x="9104294" y="6519446"/>
            <a:ext cx="2492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/>
            <a:r>
              <a:rPr lang="zh-CN" altLang="en-US" sz="1600" b="0" dirty="0">
                <a:solidFill>
                  <a:schemeClr val="tx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第二单元 孝敬老人我出力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C8486F7-F0C5-F247-4C76-0E4355C242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2009"/>
            <a:ext cx="584041" cy="46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410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262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DC8155-63BE-8CC6-4864-40DA6C839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11B810D-774F-E691-60AE-F6E3F4116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00ADC3F-4E89-3BE9-C4B2-5236C2A14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8376D05-CB0A-462A-2B05-427009160D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837E92-DC04-4DCD-8EF4-16AFDA81ABB3}" type="datetimeFigureOut">
              <a:rPr lang="zh-CN" altLang="en-US" smtClean="0"/>
              <a:t>2024/8/5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1640E40-2568-EC0D-9378-E77B11952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55EA819-ECBA-5BD1-09BD-179B265D6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688D34-3507-4921-B747-DAA7CDC785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4102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220AB1-A76F-9BFE-1701-9967E6B77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239CD2C-DB6D-FA27-196A-DF485353CE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84B0789-F458-5EAA-F2D2-EC0895E2BE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4513B2A-0890-67CA-88F9-4EB553991A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837E92-DC04-4DCD-8EF4-16AFDA81ABB3}" type="datetimeFigureOut">
              <a:rPr lang="zh-CN" altLang="en-US" smtClean="0"/>
              <a:t>2024/8/5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1222F93-8F8A-25C4-CD8F-9A35F9696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1D45CEC-C6CB-689A-AC29-5969A0B52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688D34-3507-4921-B747-DAA7CDC785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8445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8B8D21-0BB3-626B-3610-43F141C6A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9EACB60-D6CB-685A-53A7-8CF42264E4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29E7C8E-7420-25CC-A18F-056D4ACBD6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837E92-DC04-4DCD-8EF4-16AFDA81ABB3}" type="datetimeFigureOut">
              <a:rPr lang="zh-CN" altLang="en-US" smtClean="0"/>
              <a:t>2024/8/5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431D954-1D66-00CC-41B2-BC2A71F8D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E6CF60D-0E03-BB77-EA43-47382B2A9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688D34-3507-4921-B747-DAA7CDC785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6917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F3CAB7E-C117-F760-AD42-3005886FFD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47D4B14-2F37-DD5C-101F-CABC6E810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9BD146B-79FB-11D2-1C94-A71AE0B1B0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837E92-DC04-4DCD-8EF4-16AFDA81ABB3}" type="datetimeFigureOut">
              <a:rPr lang="zh-CN" altLang="en-US" smtClean="0"/>
              <a:t>2024/8/5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9ECB682-2D71-9ECB-DF87-BF37BED5A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3B10762-515E-CCF6-4BA1-9247A0BB5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688D34-3507-4921-B747-DAA7CDC785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3337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1BB62180-3077-C66E-7AA6-2AC7FEE18DB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F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7CBCDB5F-0FBD-52E6-30F0-0B539C5A3A86}"/>
              </a:ext>
            </a:extLst>
          </p:cNvPr>
          <p:cNvSpPr/>
          <p:nvPr userDrawn="1"/>
        </p:nvSpPr>
        <p:spPr>
          <a:xfrm>
            <a:off x="439056" y="388257"/>
            <a:ext cx="11314793" cy="6081486"/>
          </a:xfrm>
          <a:prstGeom prst="roundRect">
            <a:avLst/>
          </a:prstGeom>
          <a:solidFill>
            <a:schemeClr val="bg1">
              <a:alpha val="48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5CB29B5-941F-E860-E966-541FD5063C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950" r="8135"/>
          <a:stretch/>
        </p:blipFill>
        <p:spPr>
          <a:xfrm>
            <a:off x="0" y="2699657"/>
            <a:ext cx="12192000" cy="415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206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7" r:id="rId5"/>
    <p:sldLayoutId id="2147483658" r:id="rId6"/>
    <p:sldLayoutId id="21474836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33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1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4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5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42.png"/><Relationship Id="rId5" Type="http://schemas.openxmlformats.org/officeDocument/2006/relationships/image" Target="../media/image11.png"/><Relationship Id="rId10" Type="http://schemas.openxmlformats.org/officeDocument/2006/relationships/image" Target="../media/image41.png"/><Relationship Id="rId4" Type="http://schemas.openxmlformats.org/officeDocument/2006/relationships/image" Target="../media/image8.png"/><Relationship Id="rId9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31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1073CFC-0CCA-D991-B170-35F783EB78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76" y="618306"/>
            <a:ext cx="584041" cy="469828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E0025FE1-A659-DDC5-E8CB-DD46A90C65D0}"/>
              </a:ext>
            </a:extLst>
          </p:cNvPr>
          <p:cNvSpPr txBox="1"/>
          <p:nvPr/>
        </p:nvSpPr>
        <p:spPr>
          <a:xfrm>
            <a:off x="6366027" y="688024"/>
            <a:ext cx="4625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2</a:t>
            </a:r>
            <a:r>
              <a:rPr lang="zh-CN" altLang="en-US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孝敬老人我出力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23F0C3A-E615-189F-5727-69710E044239}"/>
              </a:ext>
            </a:extLst>
          </p:cNvPr>
          <p:cNvSpPr txBox="1"/>
          <p:nvPr/>
        </p:nvSpPr>
        <p:spPr>
          <a:xfrm>
            <a:off x="1699450" y="688024"/>
            <a:ext cx="41265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义务教育</a:t>
            </a:r>
            <a:r>
              <a:rPr lang="en-US" altLang="zh-CN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9000101010101" charset="-122"/>
              </a:rPr>
              <a:t>五年级上册</a:t>
            </a:r>
            <a:endParaRPr lang="zh-CN" altLang="en-US" sz="20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sp>
        <p:nvSpPr>
          <p:cNvPr id="7" name="副标题 8">
            <a:extLst>
              <a:ext uri="{FF2B5EF4-FFF2-40B4-BE49-F238E27FC236}">
                <a16:creationId xmlns:a16="http://schemas.microsoft.com/office/drawing/2014/main" id="{D551C0C1-E040-9A96-70FB-E8747FF58178}"/>
              </a:ext>
            </a:extLst>
          </p:cNvPr>
          <p:cNvSpPr txBox="1">
            <a:spLocks/>
          </p:cNvSpPr>
          <p:nvPr/>
        </p:nvSpPr>
        <p:spPr>
          <a:xfrm>
            <a:off x="5825975" y="3666239"/>
            <a:ext cx="5474043" cy="71713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3600" dirty="0">
                <a:solidFill>
                  <a:srgbClr val="4B93E8"/>
                </a:solidFill>
                <a:latin typeface="方正准圆简体" panose="03000509000000000000" pitchFamily="65" charset="-122"/>
                <a:ea typeface="方正准圆简体" panose="03000509000000000000" pitchFamily="65" charset="-122"/>
              </a:rPr>
              <a:t>——</a:t>
            </a:r>
            <a:r>
              <a:rPr lang="zh-CN" altLang="en-US" sz="3600" dirty="0">
                <a:solidFill>
                  <a:srgbClr val="4B93E8"/>
                </a:solidFill>
                <a:latin typeface="方正准圆简体" panose="03000509000000000000" pitchFamily="65" charset="-122"/>
                <a:ea typeface="方正准圆简体" panose="03000509000000000000" pitchFamily="65" charset="-122"/>
              </a:rPr>
              <a:t>用流程图描述算法</a:t>
            </a:r>
          </a:p>
        </p:txBody>
      </p:sp>
      <p:sp>
        <p:nvSpPr>
          <p:cNvPr id="8" name="文本占位符 2">
            <a:extLst>
              <a:ext uri="{FF2B5EF4-FFF2-40B4-BE49-F238E27FC236}">
                <a16:creationId xmlns:a16="http://schemas.microsoft.com/office/drawing/2014/main" id="{72EA90FF-885E-2183-1DBD-66DE8E980283}"/>
              </a:ext>
            </a:extLst>
          </p:cNvPr>
          <p:cNvSpPr txBox="1">
            <a:spLocks/>
          </p:cNvSpPr>
          <p:nvPr/>
        </p:nvSpPr>
        <p:spPr>
          <a:xfrm>
            <a:off x="4786792" y="5024189"/>
            <a:ext cx="5070684" cy="38711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淮北市杜集区朔里实验小学     </a:t>
            </a:r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邢  萍</a:t>
            </a:r>
          </a:p>
          <a:p>
            <a:pPr marL="0" indent="0" algn="ctr">
              <a:buNone/>
            </a:pPr>
            <a:endParaRPr lang="zh-CN" altLang="en-US" sz="2000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11FFE9C-0029-DA7F-8084-ACECF1EA689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5EEF3"/>
              </a:clrFrom>
              <a:clrTo>
                <a:srgbClr val="E5EEF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47596" y="2317693"/>
            <a:ext cx="8896807" cy="111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704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id="{CFE5F49C-BEBE-A020-30D2-2548352F1647}"/>
              </a:ext>
            </a:extLst>
          </p:cNvPr>
          <p:cNvGrpSpPr/>
          <p:nvPr/>
        </p:nvGrpSpPr>
        <p:grpSpPr>
          <a:xfrm>
            <a:off x="3758048" y="787436"/>
            <a:ext cx="4675904" cy="553206"/>
            <a:chOff x="3369165" y="3823296"/>
            <a:chExt cx="4675904" cy="553206"/>
          </a:xfrm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93C7BA88-938F-5AD4-9416-CCE12BF0E597}"/>
                </a:ext>
              </a:extLst>
            </p:cNvPr>
            <p:cNvSpPr/>
            <p:nvPr/>
          </p:nvSpPr>
          <p:spPr>
            <a:xfrm>
              <a:off x="3369165" y="3823296"/>
              <a:ext cx="521638" cy="521638"/>
            </a:xfrm>
            <a:prstGeom prst="ellipse">
              <a:avLst/>
            </a:prstGeom>
            <a:solidFill>
              <a:srgbClr val="3A6986"/>
            </a:solidFill>
            <a:ln>
              <a:solidFill>
                <a:srgbClr val="3A698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986825D2-10E7-2CE0-08E0-B9B9313AD97D}"/>
                </a:ext>
              </a:extLst>
            </p:cNvPr>
            <p:cNvSpPr txBox="1"/>
            <p:nvPr/>
          </p:nvSpPr>
          <p:spPr>
            <a:xfrm>
              <a:off x="4051668" y="3853282"/>
              <a:ext cx="39934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rgbClr val="3A698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按顺序绘制养花流程</a:t>
              </a: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32341475-588C-28FC-77D4-F21F864BD698}"/>
              </a:ext>
            </a:extLst>
          </p:cNvPr>
          <p:cNvGrpSpPr/>
          <p:nvPr/>
        </p:nvGrpSpPr>
        <p:grpSpPr>
          <a:xfrm>
            <a:off x="649385" y="2863202"/>
            <a:ext cx="3369482" cy="2288165"/>
            <a:chOff x="3798064" y="2292310"/>
            <a:chExt cx="6095655" cy="3862718"/>
          </a:xfrm>
        </p:grpSpPr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2D83657F-7A62-F904-08F5-78DECDC6A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798064" y="2493765"/>
              <a:ext cx="6095655" cy="3340779"/>
            </a:xfrm>
            <a:prstGeom prst="rect">
              <a:avLst/>
            </a:prstGeom>
          </p:spPr>
        </p:pic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E6C75D84-BCFC-395F-0562-5F077FC53CE7}"/>
                </a:ext>
              </a:extLst>
            </p:cNvPr>
            <p:cNvSpPr txBox="1"/>
            <p:nvPr/>
          </p:nvSpPr>
          <p:spPr>
            <a:xfrm>
              <a:off x="4417498" y="2994980"/>
              <a:ext cx="4856788" cy="3160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仿宋_GB2312" panose="02010609030101010101" pitchFamily="49" charset="-122"/>
                  <a:ea typeface="仿宋_GB2312" panose="02010609030101010101" pitchFamily="49" charset="-122"/>
                </a:rPr>
                <a:t>步骤①是否每天必做？</a:t>
              </a:r>
              <a:r>
                <a:rPr lang="zh-CN" altLang="en-US" dirty="0">
                  <a:latin typeface="仿宋_GB2312" panose="02010609030101010101" pitchFamily="49" charset="-122"/>
                  <a:ea typeface="仿宋_GB2312" panose="02010609030101010101" pitchFamily="49" charset="-122"/>
                </a:rPr>
                <a:t>选择形状正确的指令框，绘制“开始”和步骤①。</a:t>
              </a:r>
              <a:endParaRPr lang="en-US" altLang="zh-CN" dirty="0">
                <a:latin typeface="仿宋_GB2312" panose="02010609030101010101" pitchFamily="49" charset="-122"/>
                <a:ea typeface="仿宋_GB2312" panose="02010609030101010101" pitchFamily="49" charset="-122"/>
              </a:endParaRPr>
            </a:p>
            <a:p>
              <a:pPr>
                <a:lnSpc>
                  <a:spcPct val="200000"/>
                </a:lnSpc>
              </a:pPr>
              <a:endPara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D741871C-A485-1567-0C8F-E372DB165DE9}"/>
                </a:ext>
              </a:extLst>
            </p:cNvPr>
            <p:cNvSpPr txBox="1"/>
            <p:nvPr/>
          </p:nvSpPr>
          <p:spPr>
            <a:xfrm>
              <a:off x="4156791" y="2292310"/>
              <a:ext cx="25967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隶书" panose="02010509060101010101" pitchFamily="49" charset="-122"/>
                  <a:ea typeface="隶书" panose="02010509060101010101" pitchFamily="49" charset="-122"/>
                  <a:cs typeface="萝莉体 第二版" panose="02000500000000000000" pitchFamily="2" charset="-122"/>
                </a:rPr>
                <a:t>想一想</a:t>
              </a:r>
            </a:p>
          </p:txBody>
        </p:sp>
      </p:grpSp>
      <p:pic>
        <p:nvPicPr>
          <p:cNvPr id="26" name="图片 25" descr="卡通人物&#10;&#10;描述已自动生成">
            <a:extLst>
              <a:ext uri="{FF2B5EF4-FFF2-40B4-BE49-F238E27FC236}">
                <a16:creationId xmlns:a16="http://schemas.microsoft.com/office/drawing/2014/main" id="{5E90FC62-E965-7C6C-0B6F-7D41A8BF1B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30" y="4653492"/>
            <a:ext cx="1489677" cy="1489677"/>
          </a:xfrm>
          <a:prstGeom prst="rect">
            <a:avLst/>
          </a:prstGeom>
        </p:spPr>
      </p:pic>
      <p:sp>
        <p:nvSpPr>
          <p:cNvPr id="27" name="矩形 26">
            <a:extLst>
              <a:ext uri="{FF2B5EF4-FFF2-40B4-BE49-F238E27FC236}">
                <a16:creationId xmlns:a16="http://schemas.microsoft.com/office/drawing/2014/main" id="{066D33D6-D830-E3EF-56F7-390D4B93BF93}"/>
              </a:ext>
            </a:extLst>
          </p:cNvPr>
          <p:cNvSpPr/>
          <p:nvPr/>
        </p:nvSpPr>
        <p:spPr>
          <a:xfrm>
            <a:off x="1851092" y="1338804"/>
            <a:ext cx="8489816" cy="510011"/>
          </a:xfrm>
          <a:prstGeom prst="rect">
            <a:avLst/>
          </a:prstGeom>
          <a:ln w="12700">
            <a:solidFill>
              <a:srgbClr val="1CB8B2"/>
            </a:solidFill>
            <a:prstDash val="dashDot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 小组合作，按照顺序，选择合适的指令框，绘制养护君子兰的流程图。</a:t>
            </a: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F3D1768D-C33C-C9B3-03B3-31DC38FCDD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6" t="10696" r="6291" b="11265"/>
          <a:stretch>
            <a:fillRect/>
          </a:stretch>
        </p:blipFill>
        <p:spPr>
          <a:xfrm>
            <a:off x="1918598" y="1245008"/>
            <a:ext cx="621962" cy="596931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913E0F68-ADC1-9AB6-3EE5-EF10018661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33881" y="1830456"/>
            <a:ext cx="4324238" cy="4736488"/>
          </a:xfrm>
          <a:prstGeom prst="rect">
            <a:avLst/>
          </a:prstGeom>
        </p:spPr>
      </p:pic>
      <p:sp>
        <p:nvSpPr>
          <p:cNvPr id="34" name="矩形 33">
            <a:extLst>
              <a:ext uri="{FF2B5EF4-FFF2-40B4-BE49-F238E27FC236}">
                <a16:creationId xmlns:a16="http://schemas.microsoft.com/office/drawing/2014/main" id="{66CDD2B4-0A16-6F4C-75CF-AFEB3CC1FA74}"/>
              </a:ext>
            </a:extLst>
          </p:cNvPr>
          <p:cNvSpPr/>
          <p:nvPr/>
        </p:nvSpPr>
        <p:spPr>
          <a:xfrm>
            <a:off x="8958661" y="3206667"/>
            <a:ext cx="1172150" cy="35593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开始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E8ABEB77-D34E-A93F-2D6B-71D0114F6B78}"/>
              </a:ext>
            </a:extLst>
          </p:cNvPr>
          <p:cNvSpPr/>
          <p:nvPr/>
        </p:nvSpPr>
        <p:spPr>
          <a:xfrm>
            <a:off x="8958660" y="3969090"/>
            <a:ext cx="1650829" cy="35593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早上搬到阳台</a:t>
            </a:r>
          </a:p>
        </p:txBody>
      </p:sp>
      <p:sp>
        <p:nvSpPr>
          <p:cNvPr id="36" name="流程图: 数据 35">
            <a:extLst>
              <a:ext uri="{FF2B5EF4-FFF2-40B4-BE49-F238E27FC236}">
                <a16:creationId xmlns:a16="http://schemas.microsoft.com/office/drawing/2014/main" id="{E326B100-CDF0-D10D-6BFA-0E27CE26643D}"/>
              </a:ext>
            </a:extLst>
          </p:cNvPr>
          <p:cNvSpPr/>
          <p:nvPr/>
        </p:nvSpPr>
        <p:spPr>
          <a:xfrm>
            <a:off x="8433952" y="4650553"/>
            <a:ext cx="2700243" cy="355939"/>
          </a:xfrm>
          <a:prstGeom prst="flowChartInputOutpu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早上搬到阳台</a:t>
            </a:r>
          </a:p>
        </p:txBody>
      </p: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5273B67E-56F8-AE98-7412-FB047CCD218D}"/>
              </a:ext>
            </a:extLst>
          </p:cNvPr>
          <p:cNvCxnSpPr/>
          <p:nvPr/>
        </p:nvCxnSpPr>
        <p:spPr>
          <a:xfrm>
            <a:off x="9076664" y="5375936"/>
            <a:ext cx="0" cy="355941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F9BA5407-FFCC-C70E-F92B-5276D270AC97}"/>
              </a:ext>
            </a:extLst>
          </p:cNvPr>
          <p:cNvCxnSpPr/>
          <p:nvPr/>
        </p:nvCxnSpPr>
        <p:spPr>
          <a:xfrm>
            <a:off x="9664784" y="5375936"/>
            <a:ext cx="0" cy="355941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2D912FC8-E5AD-A0D0-F22E-FD7E0126D55F}"/>
              </a:ext>
            </a:extLst>
          </p:cNvPr>
          <p:cNvCxnSpPr/>
          <p:nvPr/>
        </p:nvCxnSpPr>
        <p:spPr>
          <a:xfrm>
            <a:off x="10253928" y="5375936"/>
            <a:ext cx="0" cy="355941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EF8E3D99-2764-B462-E944-5EE3653F4CC8}"/>
              </a:ext>
            </a:extLst>
          </p:cNvPr>
          <p:cNvGrpSpPr/>
          <p:nvPr/>
        </p:nvGrpSpPr>
        <p:grpSpPr>
          <a:xfrm>
            <a:off x="7389970" y="51451"/>
            <a:ext cx="4679215" cy="625966"/>
            <a:chOff x="7389970" y="22875"/>
            <a:chExt cx="4679215" cy="625966"/>
          </a:xfrm>
        </p:grpSpPr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EDD5CDA9-2BCD-A5A3-18E6-DAF3151DBFCE}"/>
                </a:ext>
              </a:extLst>
            </p:cNvPr>
            <p:cNvGrpSpPr/>
            <p:nvPr/>
          </p:nvGrpSpPr>
          <p:grpSpPr>
            <a:xfrm flipH="1">
              <a:off x="8756127" y="22875"/>
              <a:ext cx="1177545" cy="543036"/>
              <a:chOff x="4072203" y="579075"/>
              <a:chExt cx="1589159" cy="721794"/>
            </a:xfrm>
          </p:grpSpPr>
          <p:pic>
            <p:nvPicPr>
              <p:cNvPr id="46" name="图片 45">
                <a:extLst>
                  <a:ext uri="{FF2B5EF4-FFF2-40B4-BE49-F238E27FC236}">
                    <a16:creationId xmlns:a16="http://schemas.microsoft.com/office/drawing/2014/main" id="{2D0FB32C-0A6F-79E5-4902-BB2ABFDC59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2615" b="54174"/>
              <a:stretch/>
            </p:blipFill>
            <p:spPr>
              <a:xfrm>
                <a:off x="4138391" y="579075"/>
                <a:ext cx="1447528" cy="721794"/>
              </a:xfrm>
              <a:prstGeom prst="rect">
                <a:avLst/>
              </a:prstGeom>
            </p:spPr>
          </p:pic>
          <p:sp>
            <p:nvSpPr>
              <p:cNvPr id="47" name="TextBox 45">
                <a:extLst>
                  <a:ext uri="{FF2B5EF4-FFF2-40B4-BE49-F238E27FC236}">
                    <a16:creationId xmlns:a16="http://schemas.microsoft.com/office/drawing/2014/main" id="{CB83790D-D666-59BB-45A9-B96909F5C8B2}"/>
                  </a:ext>
                </a:extLst>
              </p:cNvPr>
              <p:cNvSpPr txBox="1"/>
              <p:nvPr/>
            </p:nvSpPr>
            <p:spPr>
              <a:xfrm>
                <a:off x="4072203" y="584844"/>
                <a:ext cx="1589159" cy="640484"/>
              </a:xfrm>
              <a:prstGeom prst="rect">
                <a:avLst/>
              </a:prstGeom>
              <a:noFill/>
              <a:ln w="12700">
                <a:noFill/>
                <a:prstDash val="lgDashDot"/>
              </a:ln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R="0" lvl="0" indent="0" algn="ct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仓耳羽辰体-谷力 W04" panose="02020400000000000000" pitchFamily="18" charset="-122"/>
                    <a:ea typeface="仓耳羽辰体-谷力 W04" panose="02020400000000000000" pitchFamily="18" charset="-122"/>
                  </a:defRPr>
                </a:lvl1pPr>
              </a:lstStyle>
              <a:p>
                <a:r>
                  <a:rPr lang="zh-CN" altLang="en-US" sz="2000" dirty="0">
                    <a:solidFill>
                      <a:srgbClr val="FFC000"/>
                    </a:solidFill>
                    <a:latin typeface="隶书" panose="02010509060101010101" pitchFamily="49" charset="-122"/>
                    <a:ea typeface="隶书" panose="02010509060101010101" pitchFamily="49" charset="-122"/>
                    <a:cs typeface="+mn-ea"/>
                    <a:sym typeface="+mn-lt"/>
                  </a:rPr>
                  <a:t>活动室</a:t>
                </a:r>
              </a:p>
            </p:txBody>
          </p:sp>
        </p:grpSp>
        <p:pic>
          <p:nvPicPr>
            <p:cNvPr id="25" name="图片 24" descr="卡通人物&#10;&#10;描述已自动生成">
              <a:extLst>
                <a:ext uri="{FF2B5EF4-FFF2-40B4-BE49-F238E27FC236}">
                  <a16:creationId xmlns:a16="http://schemas.microsoft.com/office/drawing/2014/main" id="{DE57A5D2-8A63-EC97-C355-4F0C96F49B0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2706" y="22875"/>
              <a:ext cx="743958" cy="625966"/>
            </a:xfrm>
            <a:prstGeom prst="rect">
              <a:avLst/>
            </a:prstGeom>
          </p:spPr>
        </p:pic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BCDB2204-23FD-0877-4821-2B3775F0C94A}"/>
                </a:ext>
              </a:extLst>
            </p:cNvPr>
            <p:cNvGrpSpPr/>
            <p:nvPr/>
          </p:nvGrpSpPr>
          <p:grpSpPr>
            <a:xfrm>
              <a:off x="10891640" y="22875"/>
              <a:ext cx="1177545" cy="543034"/>
              <a:chOff x="8796623" y="100891"/>
              <a:chExt cx="1177545" cy="543034"/>
            </a:xfrm>
          </p:grpSpPr>
          <p:pic>
            <p:nvPicPr>
              <p:cNvPr id="44" name="图片 43">
                <a:extLst>
                  <a:ext uri="{FF2B5EF4-FFF2-40B4-BE49-F238E27FC236}">
                    <a16:creationId xmlns:a16="http://schemas.microsoft.com/office/drawing/2014/main" id="{0524D14E-1FF6-F677-CBA3-1809D3346A8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tx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2615" b="54174"/>
              <a:stretch/>
            </p:blipFill>
            <p:spPr>
              <a:xfrm flipH="1">
                <a:off x="8825199" y="100891"/>
                <a:ext cx="1072598" cy="543034"/>
              </a:xfrm>
              <a:prstGeom prst="rect">
                <a:avLst/>
              </a:prstGeom>
            </p:spPr>
          </p:pic>
          <p:sp>
            <p:nvSpPr>
              <p:cNvPr id="45" name="TextBox 45">
                <a:extLst>
                  <a:ext uri="{FF2B5EF4-FFF2-40B4-BE49-F238E27FC236}">
                    <a16:creationId xmlns:a16="http://schemas.microsoft.com/office/drawing/2014/main" id="{CA5CF811-29AD-E2C1-5A88-8D7105D6255B}"/>
                  </a:ext>
                </a:extLst>
              </p:cNvPr>
              <p:cNvSpPr txBox="1"/>
              <p:nvPr/>
            </p:nvSpPr>
            <p:spPr>
              <a:xfrm flipH="1">
                <a:off x="8796623" y="112374"/>
                <a:ext cx="1177545" cy="481863"/>
              </a:xfrm>
              <a:prstGeom prst="rect">
                <a:avLst/>
              </a:prstGeom>
              <a:noFill/>
              <a:ln w="12700">
                <a:noFill/>
                <a:prstDash val="lgDashDot"/>
              </a:ln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R="0" lvl="0" indent="0" algn="ct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仓耳羽辰体-谷力 W04" panose="02020400000000000000" pitchFamily="18" charset="-122"/>
                    <a:ea typeface="仓耳羽辰体-谷力 W04" panose="02020400000000000000" pitchFamily="18" charset="-122"/>
                  </a:defRPr>
                </a:lvl1pPr>
              </a:lstStyle>
              <a:p>
                <a:r>
                  <a:rPr lang="zh-CN" altLang="en-US" sz="2000" dirty="0">
                    <a:solidFill>
                      <a:schemeClr val="bg1">
                        <a:lumMod val="50000"/>
                      </a:schemeClr>
                    </a:solidFill>
                    <a:latin typeface="隶书" panose="02010509060101010101" pitchFamily="49" charset="-122"/>
                    <a:ea typeface="隶书" panose="02010509060101010101" pitchFamily="49" charset="-122"/>
                    <a:cs typeface="+mn-ea"/>
                    <a:sym typeface="+mn-lt"/>
                  </a:rPr>
                  <a:t>挑战台</a:t>
                </a:r>
              </a:p>
            </p:txBody>
          </p:sp>
        </p:grp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A71B95A6-FEC2-DE55-EC87-081855596574}"/>
                </a:ext>
              </a:extLst>
            </p:cNvPr>
            <p:cNvGrpSpPr/>
            <p:nvPr/>
          </p:nvGrpSpPr>
          <p:grpSpPr>
            <a:xfrm>
              <a:off x="9834599" y="22875"/>
              <a:ext cx="1177545" cy="543034"/>
              <a:chOff x="8796623" y="100891"/>
              <a:chExt cx="1177545" cy="543034"/>
            </a:xfrm>
          </p:grpSpPr>
          <p:pic>
            <p:nvPicPr>
              <p:cNvPr id="42" name="图片 41">
                <a:extLst>
                  <a:ext uri="{FF2B5EF4-FFF2-40B4-BE49-F238E27FC236}">
                    <a16:creationId xmlns:a16="http://schemas.microsoft.com/office/drawing/2014/main" id="{3364784D-0CD5-6888-3ECB-F03E4058FA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tx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2615" b="54174"/>
              <a:stretch/>
            </p:blipFill>
            <p:spPr>
              <a:xfrm flipH="1">
                <a:off x="8825199" y="100891"/>
                <a:ext cx="1072598" cy="543034"/>
              </a:xfrm>
              <a:prstGeom prst="rect">
                <a:avLst/>
              </a:prstGeom>
            </p:spPr>
          </p:pic>
          <p:sp>
            <p:nvSpPr>
              <p:cNvPr id="43" name="TextBox 45">
                <a:extLst>
                  <a:ext uri="{FF2B5EF4-FFF2-40B4-BE49-F238E27FC236}">
                    <a16:creationId xmlns:a16="http://schemas.microsoft.com/office/drawing/2014/main" id="{BDD5313F-0A71-BCFA-CB1F-D9E44A874C6F}"/>
                  </a:ext>
                </a:extLst>
              </p:cNvPr>
              <p:cNvSpPr txBox="1"/>
              <p:nvPr/>
            </p:nvSpPr>
            <p:spPr>
              <a:xfrm flipH="1">
                <a:off x="8796623" y="112374"/>
                <a:ext cx="1177545" cy="481863"/>
              </a:xfrm>
              <a:prstGeom prst="rect">
                <a:avLst/>
              </a:prstGeom>
              <a:noFill/>
              <a:ln w="12700">
                <a:noFill/>
                <a:prstDash val="lgDashDot"/>
              </a:ln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R="0" lvl="0" indent="0" algn="ct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仓耳羽辰体-谷力 W04" panose="02020400000000000000" pitchFamily="18" charset="-122"/>
                    <a:ea typeface="仓耳羽辰体-谷力 W04" panose="02020400000000000000" pitchFamily="18" charset="-122"/>
                  </a:defRPr>
                </a:lvl1pPr>
              </a:lstStyle>
              <a:p>
                <a:r>
                  <a:rPr lang="zh-CN" altLang="en-US" sz="2000" dirty="0">
                    <a:solidFill>
                      <a:schemeClr val="bg1">
                        <a:lumMod val="50000"/>
                      </a:schemeClr>
                    </a:solidFill>
                    <a:latin typeface="隶书" panose="02010509060101010101" pitchFamily="49" charset="-122"/>
                    <a:ea typeface="隶书" panose="02010509060101010101" pitchFamily="49" charset="-122"/>
                    <a:cs typeface="+mn-ea"/>
                    <a:sym typeface="+mn-lt"/>
                  </a:rPr>
                  <a:t>收获园</a:t>
                </a:r>
              </a:p>
            </p:txBody>
          </p:sp>
        </p:grp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046A67D5-8E1F-9F1A-58B5-2D499EDFCD32}"/>
                </a:ext>
              </a:extLst>
            </p:cNvPr>
            <p:cNvGrpSpPr/>
            <p:nvPr/>
          </p:nvGrpSpPr>
          <p:grpSpPr>
            <a:xfrm>
              <a:off x="7389970" y="22875"/>
              <a:ext cx="1177545" cy="543034"/>
              <a:chOff x="7773702" y="162574"/>
              <a:chExt cx="1177545" cy="543034"/>
            </a:xfrm>
          </p:grpSpPr>
          <p:pic>
            <p:nvPicPr>
              <p:cNvPr id="37" name="图片 36">
                <a:extLst>
                  <a:ext uri="{FF2B5EF4-FFF2-40B4-BE49-F238E27FC236}">
                    <a16:creationId xmlns:a16="http://schemas.microsoft.com/office/drawing/2014/main" id="{9461602C-85C1-24BE-945F-F9B6F823929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tx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2615" b="54174"/>
              <a:stretch/>
            </p:blipFill>
            <p:spPr>
              <a:xfrm flipH="1">
                <a:off x="7841953" y="162574"/>
                <a:ext cx="1072598" cy="543034"/>
              </a:xfrm>
              <a:prstGeom prst="rect">
                <a:avLst/>
              </a:prstGeom>
            </p:spPr>
          </p:pic>
          <p:sp>
            <p:nvSpPr>
              <p:cNvPr id="41" name="TextBox 45">
                <a:extLst>
                  <a:ext uri="{FF2B5EF4-FFF2-40B4-BE49-F238E27FC236}">
                    <a16:creationId xmlns:a16="http://schemas.microsoft.com/office/drawing/2014/main" id="{52031704-9B3D-7EE9-E4D5-01293C99AB4B}"/>
                  </a:ext>
                </a:extLst>
              </p:cNvPr>
              <p:cNvSpPr txBox="1"/>
              <p:nvPr/>
            </p:nvSpPr>
            <p:spPr>
              <a:xfrm flipH="1">
                <a:off x="7773702" y="178406"/>
                <a:ext cx="1177545" cy="481863"/>
              </a:xfrm>
              <a:prstGeom prst="rect">
                <a:avLst/>
              </a:prstGeom>
              <a:noFill/>
              <a:ln w="12700">
                <a:noFill/>
                <a:prstDash val="lgDashDot"/>
              </a:ln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R="0" lvl="0" indent="0" algn="ct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仓耳羽辰体-谷力 W04" panose="02020400000000000000" pitchFamily="18" charset="-122"/>
                    <a:ea typeface="仓耳羽辰体-谷力 W04" panose="02020400000000000000" pitchFamily="18" charset="-122"/>
                  </a:defRPr>
                </a:lvl1pPr>
              </a:lstStyle>
              <a:p>
                <a:r>
                  <a:rPr lang="zh-CN" altLang="en-US" sz="2000" dirty="0">
                    <a:solidFill>
                      <a:schemeClr val="bg1">
                        <a:lumMod val="50000"/>
                      </a:schemeClr>
                    </a:solidFill>
                    <a:latin typeface="隶书" panose="02010509060101010101" pitchFamily="49" charset="-122"/>
                    <a:ea typeface="隶书" panose="02010509060101010101" pitchFamily="49" charset="-122"/>
                    <a:cs typeface="+mn-ea"/>
                    <a:sym typeface="+mn-lt"/>
                  </a:rPr>
                  <a:t>准备间</a:t>
                </a:r>
              </a:p>
            </p:txBody>
          </p:sp>
        </p:grpSp>
      </p:grp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F52A8C0D-3CA8-C115-13EA-0873A42D0555}"/>
              </a:ext>
            </a:extLst>
          </p:cNvPr>
          <p:cNvSpPr/>
          <p:nvPr/>
        </p:nvSpPr>
        <p:spPr>
          <a:xfrm>
            <a:off x="8928532" y="2456203"/>
            <a:ext cx="1172149" cy="398282"/>
          </a:xfrm>
          <a:prstGeom prst="roundRect">
            <a:avLst>
              <a:gd name="adj" fmla="val 50000"/>
            </a:avLst>
          </a:prstGeom>
          <a:solidFill>
            <a:srgbClr val="FAFAFA"/>
          </a:solidFill>
          <a:ln w="28575">
            <a:solidFill>
              <a:srgbClr val="54823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开始</a:t>
            </a:r>
          </a:p>
        </p:txBody>
      </p:sp>
    </p:spTree>
    <p:extLst>
      <p:ext uri="{BB962C8B-B14F-4D97-AF65-F5344CB8AC3E}">
        <p14:creationId xmlns:p14="http://schemas.microsoft.com/office/powerpoint/2010/main" val="3977866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id="{CFE5F49C-BEBE-A020-30D2-2548352F1647}"/>
              </a:ext>
            </a:extLst>
          </p:cNvPr>
          <p:cNvGrpSpPr/>
          <p:nvPr/>
        </p:nvGrpSpPr>
        <p:grpSpPr>
          <a:xfrm>
            <a:off x="3758048" y="787436"/>
            <a:ext cx="4675904" cy="553206"/>
            <a:chOff x="3369165" y="3823296"/>
            <a:chExt cx="4675904" cy="553206"/>
          </a:xfrm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93C7BA88-938F-5AD4-9416-CCE12BF0E597}"/>
                </a:ext>
              </a:extLst>
            </p:cNvPr>
            <p:cNvSpPr/>
            <p:nvPr/>
          </p:nvSpPr>
          <p:spPr>
            <a:xfrm>
              <a:off x="3369165" y="3823296"/>
              <a:ext cx="521638" cy="521638"/>
            </a:xfrm>
            <a:prstGeom prst="ellipse">
              <a:avLst/>
            </a:prstGeom>
            <a:solidFill>
              <a:srgbClr val="3A6986"/>
            </a:solidFill>
            <a:ln>
              <a:solidFill>
                <a:srgbClr val="3A698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986825D2-10E7-2CE0-08E0-B9B9313AD97D}"/>
                </a:ext>
              </a:extLst>
            </p:cNvPr>
            <p:cNvSpPr txBox="1"/>
            <p:nvPr/>
          </p:nvSpPr>
          <p:spPr>
            <a:xfrm>
              <a:off x="4051668" y="3853282"/>
              <a:ext cx="39934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rgbClr val="3A698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按顺序绘制养花流程</a:t>
              </a:r>
            </a:p>
          </p:txBody>
        </p:sp>
      </p:grpSp>
      <p:sp>
        <p:nvSpPr>
          <p:cNvPr id="27" name="矩形 26">
            <a:extLst>
              <a:ext uri="{FF2B5EF4-FFF2-40B4-BE49-F238E27FC236}">
                <a16:creationId xmlns:a16="http://schemas.microsoft.com/office/drawing/2014/main" id="{066D33D6-D830-E3EF-56F7-390D4B93BF93}"/>
              </a:ext>
            </a:extLst>
          </p:cNvPr>
          <p:cNvSpPr/>
          <p:nvPr/>
        </p:nvSpPr>
        <p:spPr>
          <a:xfrm>
            <a:off x="1851092" y="1338804"/>
            <a:ext cx="8489816" cy="510011"/>
          </a:xfrm>
          <a:prstGeom prst="rect">
            <a:avLst/>
          </a:prstGeom>
          <a:ln w="12700">
            <a:solidFill>
              <a:srgbClr val="1CB8B2"/>
            </a:solidFill>
            <a:prstDash val="dashDot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 小组合作，按照顺序，选择合适的指令框，绘制养护君子兰的流程图。</a:t>
            </a: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F3D1768D-C33C-C9B3-03B3-31DC38FCDD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6" t="10696" r="6291" b="11265"/>
          <a:stretch>
            <a:fillRect/>
          </a:stretch>
        </p:blipFill>
        <p:spPr>
          <a:xfrm>
            <a:off x="1918598" y="1245008"/>
            <a:ext cx="621962" cy="596931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913E0F68-ADC1-9AB6-3EE5-EF10018661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3791" y="1878545"/>
            <a:ext cx="5544276" cy="4714817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id="{F3CF5E0C-8E10-4491-CA90-C94023A86F74}"/>
              </a:ext>
            </a:extLst>
          </p:cNvPr>
          <p:cNvGrpSpPr/>
          <p:nvPr/>
        </p:nvGrpSpPr>
        <p:grpSpPr>
          <a:xfrm>
            <a:off x="960996" y="4974681"/>
            <a:ext cx="1717754" cy="1391876"/>
            <a:chOff x="621926" y="338368"/>
            <a:chExt cx="1474699" cy="1134228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8B7BE20E-339B-D9CF-88F1-5B8F4914D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9989" y="338368"/>
              <a:ext cx="956636" cy="1119619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99EFDC07-B08E-3A05-7047-BD4730E5BD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926" y="437637"/>
              <a:ext cx="793469" cy="1034959"/>
            </a:xfrm>
            <a:prstGeom prst="rect">
              <a:avLst/>
            </a:prstGeom>
          </p:spPr>
        </p:pic>
      </p:grpSp>
      <p:grpSp>
        <p:nvGrpSpPr>
          <p:cNvPr id="31" name="组合 30" descr="7b0a202020202274657874626f78223a2022220a7d0a">
            <a:extLst>
              <a:ext uri="{FF2B5EF4-FFF2-40B4-BE49-F238E27FC236}">
                <a16:creationId xmlns:a16="http://schemas.microsoft.com/office/drawing/2014/main" id="{5DDB92D1-BEB4-F43E-EF42-EC12EF1E8506}"/>
              </a:ext>
            </a:extLst>
          </p:cNvPr>
          <p:cNvGrpSpPr/>
          <p:nvPr/>
        </p:nvGrpSpPr>
        <p:grpSpPr>
          <a:xfrm>
            <a:off x="537269" y="2932246"/>
            <a:ext cx="3126188" cy="2035559"/>
            <a:chOff x="5803" y="3788"/>
            <a:chExt cx="7830" cy="3225"/>
          </a:xfrm>
        </p:grpSpPr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C6E4EF9D-8407-5573-6F8F-5756BCD087B3}"/>
                </a:ext>
              </a:extLst>
            </p:cNvPr>
            <p:cNvGrpSpPr/>
            <p:nvPr/>
          </p:nvGrpSpPr>
          <p:grpSpPr>
            <a:xfrm>
              <a:off x="5803" y="3788"/>
              <a:ext cx="7830" cy="3225"/>
              <a:chOff x="3606800" y="2408238"/>
              <a:chExt cx="4972198" cy="2047875"/>
            </a:xfrm>
          </p:grpSpPr>
          <p:sp>
            <p:nvSpPr>
              <p:cNvPr id="42" name="Freeform 28">
                <a:extLst>
                  <a:ext uri="{FF2B5EF4-FFF2-40B4-BE49-F238E27FC236}">
                    <a16:creationId xmlns:a16="http://schemas.microsoft.com/office/drawing/2014/main" id="{C5A7233D-BAF5-796B-0FD8-3484B8B3C1FE}"/>
                  </a:ext>
                </a:extLst>
              </p:cNvPr>
              <p:cNvSpPr/>
              <p:nvPr/>
            </p:nvSpPr>
            <p:spPr bwMode="auto">
              <a:xfrm flipH="1" flipV="1">
                <a:off x="6778625" y="4373563"/>
                <a:ext cx="104775" cy="82550"/>
              </a:xfrm>
              <a:custGeom>
                <a:avLst/>
                <a:gdLst>
                  <a:gd name="T0" fmla="*/ 14 w 28"/>
                  <a:gd name="T1" fmla="*/ 0 h 22"/>
                  <a:gd name="T2" fmla="*/ 14 w 28"/>
                  <a:gd name="T3" fmla="*/ 0 h 22"/>
                  <a:gd name="T4" fmla="*/ 14 w 28"/>
                  <a:gd name="T5" fmla="*/ 0 h 22"/>
                  <a:gd name="T6" fmla="*/ 2 w 28"/>
                  <a:gd name="T7" fmla="*/ 10 h 22"/>
                  <a:gd name="T8" fmla="*/ 0 w 28"/>
                  <a:gd name="T9" fmla="*/ 15 h 22"/>
                  <a:gd name="T10" fmla="*/ 8 w 28"/>
                  <a:gd name="T11" fmla="*/ 22 h 22"/>
                  <a:gd name="T12" fmla="*/ 14 w 28"/>
                  <a:gd name="T13" fmla="*/ 19 h 22"/>
                  <a:gd name="T14" fmla="*/ 14 w 28"/>
                  <a:gd name="T15" fmla="*/ 19 h 22"/>
                  <a:gd name="T16" fmla="*/ 14 w 28"/>
                  <a:gd name="T17" fmla="*/ 19 h 22"/>
                  <a:gd name="T18" fmla="*/ 20 w 28"/>
                  <a:gd name="T19" fmla="*/ 22 h 22"/>
                  <a:gd name="T20" fmla="*/ 27 w 28"/>
                  <a:gd name="T21" fmla="*/ 15 h 22"/>
                  <a:gd name="T22" fmla="*/ 26 w 28"/>
                  <a:gd name="T23" fmla="*/ 10 h 22"/>
                  <a:gd name="T24" fmla="*/ 14 w 28"/>
                  <a:gd name="T2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22">
                    <a:moveTo>
                      <a:pt x="14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8" y="3"/>
                      <a:pt x="4" y="7"/>
                      <a:pt x="2" y="10"/>
                    </a:cubicBezTo>
                    <a:cubicBezTo>
                      <a:pt x="0" y="13"/>
                      <a:pt x="0" y="14"/>
                      <a:pt x="0" y="15"/>
                    </a:cubicBezTo>
                    <a:cubicBezTo>
                      <a:pt x="0" y="19"/>
                      <a:pt x="4" y="22"/>
                      <a:pt x="8" y="22"/>
                    </a:cubicBezTo>
                    <a:cubicBezTo>
                      <a:pt x="10" y="22"/>
                      <a:pt x="12" y="21"/>
                      <a:pt x="14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5" y="21"/>
                      <a:pt x="18" y="22"/>
                      <a:pt x="20" y="22"/>
                    </a:cubicBezTo>
                    <a:cubicBezTo>
                      <a:pt x="24" y="22"/>
                      <a:pt x="27" y="19"/>
                      <a:pt x="27" y="15"/>
                    </a:cubicBezTo>
                    <a:cubicBezTo>
                      <a:pt x="27" y="14"/>
                      <a:pt x="28" y="13"/>
                      <a:pt x="26" y="10"/>
                    </a:cubicBezTo>
                    <a:cubicBezTo>
                      <a:pt x="24" y="7"/>
                      <a:pt x="20" y="3"/>
                      <a:pt x="14" y="0"/>
                    </a:cubicBezTo>
                    <a:close/>
                  </a:path>
                </a:pathLst>
              </a:custGeom>
              <a:solidFill>
                <a:srgbClr val="EB6D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3" name="Freeform 29">
                <a:extLst>
                  <a:ext uri="{FF2B5EF4-FFF2-40B4-BE49-F238E27FC236}">
                    <a16:creationId xmlns:a16="http://schemas.microsoft.com/office/drawing/2014/main" id="{4D4F1B3F-DC12-6896-944F-FCA1C071B18F}"/>
                  </a:ext>
                </a:extLst>
              </p:cNvPr>
              <p:cNvSpPr/>
              <p:nvPr/>
            </p:nvSpPr>
            <p:spPr bwMode="auto">
              <a:xfrm flipH="1" flipV="1">
                <a:off x="6630988" y="4373563"/>
                <a:ext cx="101600" cy="82550"/>
              </a:xfrm>
              <a:custGeom>
                <a:avLst/>
                <a:gdLst>
                  <a:gd name="T0" fmla="*/ 14 w 27"/>
                  <a:gd name="T1" fmla="*/ 0 h 22"/>
                  <a:gd name="T2" fmla="*/ 14 w 27"/>
                  <a:gd name="T3" fmla="*/ 0 h 22"/>
                  <a:gd name="T4" fmla="*/ 13 w 27"/>
                  <a:gd name="T5" fmla="*/ 0 h 22"/>
                  <a:gd name="T6" fmla="*/ 1 w 27"/>
                  <a:gd name="T7" fmla="*/ 10 h 22"/>
                  <a:gd name="T8" fmla="*/ 0 w 27"/>
                  <a:gd name="T9" fmla="*/ 15 h 22"/>
                  <a:gd name="T10" fmla="*/ 8 w 27"/>
                  <a:gd name="T11" fmla="*/ 22 h 22"/>
                  <a:gd name="T12" fmla="*/ 13 w 27"/>
                  <a:gd name="T13" fmla="*/ 19 h 22"/>
                  <a:gd name="T14" fmla="*/ 14 w 27"/>
                  <a:gd name="T15" fmla="*/ 19 h 22"/>
                  <a:gd name="T16" fmla="*/ 14 w 27"/>
                  <a:gd name="T17" fmla="*/ 19 h 22"/>
                  <a:gd name="T18" fmla="*/ 19 w 27"/>
                  <a:gd name="T19" fmla="*/ 22 h 22"/>
                  <a:gd name="T20" fmla="*/ 27 w 27"/>
                  <a:gd name="T21" fmla="*/ 15 h 22"/>
                  <a:gd name="T22" fmla="*/ 26 w 27"/>
                  <a:gd name="T23" fmla="*/ 10 h 22"/>
                  <a:gd name="T24" fmla="*/ 14 w 27"/>
                  <a:gd name="T2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22">
                    <a:moveTo>
                      <a:pt x="14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7" y="3"/>
                      <a:pt x="3" y="7"/>
                      <a:pt x="1" y="10"/>
                    </a:cubicBezTo>
                    <a:cubicBezTo>
                      <a:pt x="0" y="13"/>
                      <a:pt x="0" y="14"/>
                      <a:pt x="0" y="15"/>
                    </a:cubicBezTo>
                    <a:cubicBezTo>
                      <a:pt x="0" y="19"/>
                      <a:pt x="3" y="22"/>
                      <a:pt x="8" y="22"/>
                    </a:cubicBezTo>
                    <a:cubicBezTo>
                      <a:pt x="10" y="22"/>
                      <a:pt x="12" y="21"/>
                      <a:pt x="13" y="19"/>
                    </a:cubicBezTo>
                    <a:cubicBezTo>
                      <a:pt x="13" y="19"/>
                      <a:pt x="14" y="19"/>
                      <a:pt x="14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5" y="21"/>
                      <a:pt x="17" y="22"/>
                      <a:pt x="19" y="22"/>
                    </a:cubicBezTo>
                    <a:cubicBezTo>
                      <a:pt x="24" y="22"/>
                      <a:pt x="27" y="19"/>
                      <a:pt x="27" y="15"/>
                    </a:cubicBezTo>
                    <a:cubicBezTo>
                      <a:pt x="27" y="14"/>
                      <a:pt x="27" y="13"/>
                      <a:pt x="26" y="10"/>
                    </a:cubicBezTo>
                    <a:cubicBezTo>
                      <a:pt x="24" y="7"/>
                      <a:pt x="20" y="3"/>
                      <a:pt x="14" y="0"/>
                    </a:cubicBezTo>
                    <a:close/>
                  </a:path>
                </a:pathLst>
              </a:custGeom>
              <a:solidFill>
                <a:srgbClr val="EB6D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4" name="Freeform 30">
                <a:extLst>
                  <a:ext uri="{FF2B5EF4-FFF2-40B4-BE49-F238E27FC236}">
                    <a16:creationId xmlns:a16="http://schemas.microsoft.com/office/drawing/2014/main" id="{1F992E56-BFE0-1765-DCEB-48DFF40D6CE1}"/>
                  </a:ext>
                </a:extLst>
              </p:cNvPr>
              <p:cNvSpPr/>
              <p:nvPr/>
            </p:nvSpPr>
            <p:spPr bwMode="auto">
              <a:xfrm flipH="1" flipV="1">
                <a:off x="6481763" y="4373563"/>
                <a:ext cx="104775" cy="82550"/>
              </a:xfrm>
              <a:custGeom>
                <a:avLst/>
                <a:gdLst>
                  <a:gd name="T0" fmla="*/ 14 w 28"/>
                  <a:gd name="T1" fmla="*/ 0 h 22"/>
                  <a:gd name="T2" fmla="*/ 14 w 28"/>
                  <a:gd name="T3" fmla="*/ 0 h 22"/>
                  <a:gd name="T4" fmla="*/ 14 w 28"/>
                  <a:gd name="T5" fmla="*/ 0 h 22"/>
                  <a:gd name="T6" fmla="*/ 2 w 28"/>
                  <a:gd name="T7" fmla="*/ 10 h 22"/>
                  <a:gd name="T8" fmla="*/ 1 w 28"/>
                  <a:gd name="T9" fmla="*/ 15 h 22"/>
                  <a:gd name="T10" fmla="*/ 8 w 28"/>
                  <a:gd name="T11" fmla="*/ 22 h 22"/>
                  <a:gd name="T12" fmla="*/ 14 w 28"/>
                  <a:gd name="T13" fmla="*/ 19 h 22"/>
                  <a:gd name="T14" fmla="*/ 14 w 28"/>
                  <a:gd name="T15" fmla="*/ 19 h 22"/>
                  <a:gd name="T16" fmla="*/ 14 w 28"/>
                  <a:gd name="T17" fmla="*/ 19 h 22"/>
                  <a:gd name="T18" fmla="*/ 20 w 28"/>
                  <a:gd name="T19" fmla="*/ 22 h 22"/>
                  <a:gd name="T20" fmla="*/ 28 w 28"/>
                  <a:gd name="T21" fmla="*/ 15 h 22"/>
                  <a:gd name="T22" fmla="*/ 26 w 28"/>
                  <a:gd name="T23" fmla="*/ 10 h 22"/>
                  <a:gd name="T24" fmla="*/ 14 w 28"/>
                  <a:gd name="T2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22">
                    <a:moveTo>
                      <a:pt x="14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8" y="3"/>
                      <a:pt x="4" y="7"/>
                      <a:pt x="2" y="10"/>
                    </a:cubicBezTo>
                    <a:cubicBezTo>
                      <a:pt x="0" y="13"/>
                      <a:pt x="1" y="14"/>
                      <a:pt x="1" y="15"/>
                    </a:cubicBezTo>
                    <a:cubicBezTo>
                      <a:pt x="1" y="19"/>
                      <a:pt x="4" y="22"/>
                      <a:pt x="8" y="22"/>
                    </a:cubicBezTo>
                    <a:cubicBezTo>
                      <a:pt x="10" y="22"/>
                      <a:pt x="13" y="21"/>
                      <a:pt x="14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6" y="21"/>
                      <a:pt x="18" y="22"/>
                      <a:pt x="20" y="22"/>
                    </a:cubicBezTo>
                    <a:cubicBezTo>
                      <a:pt x="24" y="22"/>
                      <a:pt x="28" y="19"/>
                      <a:pt x="28" y="15"/>
                    </a:cubicBezTo>
                    <a:cubicBezTo>
                      <a:pt x="28" y="14"/>
                      <a:pt x="28" y="13"/>
                      <a:pt x="26" y="10"/>
                    </a:cubicBezTo>
                    <a:cubicBezTo>
                      <a:pt x="24" y="7"/>
                      <a:pt x="20" y="3"/>
                      <a:pt x="14" y="0"/>
                    </a:cubicBezTo>
                    <a:close/>
                  </a:path>
                </a:pathLst>
              </a:custGeom>
              <a:solidFill>
                <a:srgbClr val="EB6D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5" name="Line 31">
                <a:extLst>
                  <a:ext uri="{FF2B5EF4-FFF2-40B4-BE49-F238E27FC236}">
                    <a16:creationId xmlns:a16="http://schemas.microsoft.com/office/drawing/2014/main" id="{E16ABC3A-05D2-A9B2-DBFC-760A227CAF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938963" y="4433888"/>
                <a:ext cx="1414463" cy="0"/>
              </a:xfrm>
              <a:prstGeom prst="line">
                <a:avLst/>
              </a:pr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6" name="Line 32">
                <a:extLst>
                  <a:ext uri="{FF2B5EF4-FFF2-40B4-BE49-F238E27FC236}">
                    <a16:creationId xmlns:a16="http://schemas.microsoft.com/office/drawing/2014/main" id="{1B4B882E-80B1-B588-2161-179092886C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938963" y="4384676"/>
                <a:ext cx="1414463" cy="0"/>
              </a:xfrm>
              <a:prstGeom prst="line">
                <a:avLst/>
              </a:pr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7" name="Line 33">
                <a:extLst>
                  <a:ext uri="{FF2B5EF4-FFF2-40B4-BE49-F238E27FC236}">
                    <a16:creationId xmlns:a16="http://schemas.microsoft.com/office/drawing/2014/main" id="{44BB4A0A-4DAF-0E5F-5E47-06FB21270E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11738" y="4433888"/>
                <a:ext cx="1412875" cy="0"/>
              </a:xfrm>
              <a:prstGeom prst="line">
                <a:avLst/>
              </a:pr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8" name="Line 34">
                <a:extLst>
                  <a:ext uri="{FF2B5EF4-FFF2-40B4-BE49-F238E27FC236}">
                    <a16:creationId xmlns:a16="http://schemas.microsoft.com/office/drawing/2014/main" id="{D0E3B53E-39DF-0069-FD33-38B31EE9F8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11738" y="4384676"/>
                <a:ext cx="1412875" cy="0"/>
              </a:xfrm>
              <a:prstGeom prst="line">
                <a:avLst/>
              </a:pr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9" name="Freeform 35">
                <a:extLst>
                  <a:ext uri="{FF2B5EF4-FFF2-40B4-BE49-F238E27FC236}">
                    <a16:creationId xmlns:a16="http://schemas.microsoft.com/office/drawing/2014/main" id="{4AF7DED5-ED16-8AB4-DFD3-DE22CE62569B}"/>
                  </a:ext>
                </a:extLst>
              </p:cNvPr>
              <p:cNvSpPr/>
              <p:nvPr/>
            </p:nvSpPr>
            <p:spPr bwMode="auto">
              <a:xfrm>
                <a:off x="3606800" y="4121151"/>
                <a:ext cx="85725" cy="101600"/>
              </a:xfrm>
              <a:custGeom>
                <a:avLst/>
                <a:gdLst>
                  <a:gd name="T0" fmla="*/ 22 w 23"/>
                  <a:gd name="T1" fmla="*/ 14 h 27"/>
                  <a:gd name="T2" fmla="*/ 23 w 23"/>
                  <a:gd name="T3" fmla="*/ 14 h 27"/>
                  <a:gd name="T4" fmla="*/ 22 w 23"/>
                  <a:gd name="T5" fmla="*/ 14 h 27"/>
                  <a:gd name="T6" fmla="*/ 12 w 23"/>
                  <a:gd name="T7" fmla="*/ 2 h 27"/>
                  <a:gd name="T8" fmla="*/ 7 w 23"/>
                  <a:gd name="T9" fmla="*/ 0 h 27"/>
                  <a:gd name="T10" fmla="*/ 0 w 23"/>
                  <a:gd name="T11" fmla="*/ 8 h 27"/>
                  <a:gd name="T12" fmla="*/ 3 w 23"/>
                  <a:gd name="T13" fmla="*/ 14 h 27"/>
                  <a:gd name="T14" fmla="*/ 3 w 23"/>
                  <a:gd name="T15" fmla="*/ 14 h 27"/>
                  <a:gd name="T16" fmla="*/ 3 w 23"/>
                  <a:gd name="T17" fmla="*/ 14 h 27"/>
                  <a:gd name="T18" fmla="*/ 0 w 23"/>
                  <a:gd name="T19" fmla="*/ 20 h 27"/>
                  <a:gd name="T20" fmla="*/ 7 w 23"/>
                  <a:gd name="T21" fmla="*/ 27 h 27"/>
                  <a:gd name="T22" fmla="*/ 12 w 23"/>
                  <a:gd name="T23" fmla="*/ 26 h 27"/>
                  <a:gd name="T24" fmla="*/ 22 w 23"/>
                  <a:gd name="T25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" h="27">
                    <a:moveTo>
                      <a:pt x="22" y="14"/>
                    </a:moveTo>
                    <a:cubicBezTo>
                      <a:pt x="23" y="14"/>
                      <a:pt x="23" y="14"/>
                      <a:pt x="23" y="14"/>
                    </a:cubicBezTo>
                    <a:cubicBezTo>
                      <a:pt x="23" y="14"/>
                      <a:pt x="23" y="14"/>
                      <a:pt x="22" y="14"/>
                    </a:cubicBezTo>
                    <a:cubicBezTo>
                      <a:pt x="19" y="8"/>
                      <a:pt x="15" y="4"/>
                      <a:pt x="12" y="2"/>
                    </a:cubicBezTo>
                    <a:cubicBezTo>
                      <a:pt x="9" y="0"/>
                      <a:pt x="8" y="0"/>
                      <a:pt x="7" y="0"/>
                    </a:cubicBezTo>
                    <a:cubicBezTo>
                      <a:pt x="3" y="0"/>
                      <a:pt x="0" y="4"/>
                      <a:pt x="0" y="8"/>
                    </a:cubicBezTo>
                    <a:cubicBezTo>
                      <a:pt x="0" y="10"/>
                      <a:pt x="1" y="12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1" y="15"/>
                      <a:pt x="0" y="17"/>
                      <a:pt x="0" y="20"/>
                    </a:cubicBezTo>
                    <a:cubicBezTo>
                      <a:pt x="0" y="24"/>
                      <a:pt x="3" y="27"/>
                      <a:pt x="7" y="27"/>
                    </a:cubicBezTo>
                    <a:cubicBezTo>
                      <a:pt x="8" y="27"/>
                      <a:pt x="9" y="27"/>
                      <a:pt x="12" y="26"/>
                    </a:cubicBezTo>
                    <a:cubicBezTo>
                      <a:pt x="15" y="24"/>
                      <a:pt x="19" y="20"/>
                      <a:pt x="22" y="14"/>
                    </a:cubicBezTo>
                    <a:close/>
                  </a:path>
                </a:pathLst>
              </a:custGeom>
              <a:solidFill>
                <a:srgbClr val="EB6D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0" name="Freeform 36">
                <a:extLst>
                  <a:ext uri="{FF2B5EF4-FFF2-40B4-BE49-F238E27FC236}">
                    <a16:creationId xmlns:a16="http://schemas.microsoft.com/office/drawing/2014/main" id="{1255AD60-8D98-E833-C2BB-61F9BA4D37DE}"/>
                  </a:ext>
                </a:extLst>
              </p:cNvPr>
              <p:cNvSpPr/>
              <p:nvPr/>
            </p:nvSpPr>
            <p:spPr bwMode="auto">
              <a:xfrm>
                <a:off x="3606800" y="3973513"/>
                <a:ext cx="85725" cy="101600"/>
              </a:xfrm>
              <a:custGeom>
                <a:avLst/>
                <a:gdLst>
                  <a:gd name="T0" fmla="*/ 22 w 23"/>
                  <a:gd name="T1" fmla="*/ 14 h 27"/>
                  <a:gd name="T2" fmla="*/ 23 w 23"/>
                  <a:gd name="T3" fmla="*/ 13 h 27"/>
                  <a:gd name="T4" fmla="*/ 22 w 23"/>
                  <a:gd name="T5" fmla="*/ 13 h 27"/>
                  <a:gd name="T6" fmla="*/ 12 w 23"/>
                  <a:gd name="T7" fmla="*/ 1 h 27"/>
                  <a:gd name="T8" fmla="*/ 7 w 23"/>
                  <a:gd name="T9" fmla="*/ 0 h 27"/>
                  <a:gd name="T10" fmla="*/ 0 w 23"/>
                  <a:gd name="T11" fmla="*/ 8 h 27"/>
                  <a:gd name="T12" fmla="*/ 3 w 23"/>
                  <a:gd name="T13" fmla="*/ 13 h 27"/>
                  <a:gd name="T14" fmla="*/ 3 w 23"/>
                  <a:gd name="T15" fmla="*/ 13 h 27"/>
                  <a:gd name="T16" fmla="*/ 3 w 23"/>
                  <a:gd name="T17" fmla="*/ 13 h 27"/>
                  <a:gd name="T18" fmla="*/ 0 w 23"/>
                  <a:gd name="T19" fmla="*/ 19 h 27"/>
                  <a:gd name="T20" fmla="*/ 7 w 23"/>
                  <a:gd name="T21" fmla="*/ 27 h 27"/>
                  <a:gd name="T22" fmla="*/ 12 w 23"/>
                  <a:gd name="T23" fmla="*/ 26 h 27"/>
                  <a:gd name="T24" fmla="*/ 22 w 23"/>
                  <a:gd name="T25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" h="27">
                    <a:moveTo>
                      <a:pt x="22" y="14"/>
                    </a:moveTo>
                    <a:cubicBezTo>
                      <a:pt x="23" y="14"/>
                      <a:pt x="23" y="14"/>
                      <a:pt x="23" y="13"/>
                    </a:cubicBezTo>
                    <a:cubicBezTo>
                      <a:pt x="23" y="13"/>
                      <a:pt x="23" y="13"/>
                      <a:pt x="22" y="13"/>
                    </a:cubicBezTo>
                    <a:cubicBezTo>
                      <a:pt x="19" y="7"/>
                      <a:pt x="15" y="3"/>
                      <a:pt x="12" y="1"/>
                    </a:cubicBezTo>
                    <a:cubicBezTo>
                      <a:pt x="9" y="0"/>
                      <a:pt x="8" y="0"/>
                      <a:pt x="7" y="0"/>
                    </a:cubicBezTo>
                    <a:cubicBezTo>
                      <a:pt x="3" y="0"/>
                      <a:pt x="0" y="3"/>
                      <a:pt x="0" y="8"/>
                    </a:cubicBezTo>
                    <a:cubicBezTo>
                      <a:pt x="0" y="10"/>
                      <a:pt x="1" y="12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" y="15"/>
                      <a:pt x="0" y="17"/>
                      <a:pt x="0" y="19"/>
                    </a:cubicBezTo>
                    <a:cubicBezTo>
                      <a:pt x="0" y="23"/>
                      <a:pt x="3" y="27"/>
                      <a:pt x="7" y="27"/>
                    </a:cubicBezTo>
                    <a:cubicBezTo>
                      <a:pt x="8" y="27"/>
                      <a:pt x="9" y="27"/>
                      <a:pt x="12" y="26"/>
                    </a:cubicBezTo>
                    <a:cubicBezTo>
                      <a:pt x="15" y="23"/>
                      <a:pt x="19" y="19"/>
                      <a:pt x="22" y="14"/>
                    </a:cubicBezTo>
                    <a:close/>
                  </a:path>
                </a:pathLst>
              </a:custGeom>
              <a:solidFill>
                <a:srgbClr val="EB6D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1" name="Freeform 37">
                <a:extLst>
                  <a:ext uri="{FF2B5EF4-FFF2-40B4-BE49-F238E27FC236}">
                    <a16:creationId xmlns:a16="http://schemas.microsoft.com/office/drawing/2014/main" id="{B678F708-82C8-562A-24FA-5F9EDCBAD38A}"/>
                  </a:ext>
                </a:extLst>
              </p:cNvPr>
              <p:cNvSpPr/>
              <p:nvPr/>
            </p:nvSpPr>
            <p:spPr bwMode="auto">
              <a:xfrm>
                <a:off x="3606800" y="3822701"/>
                <a:ext cx="85725" cy="106363"/>
              </a:xfrm>
              <a:custGeom>
                <a:avLst/>
                <a:gdLst>
                  <a:gd name="T0" fmla="*/ 22 w 23"/>
                  <a:gd name="T1" fmla="*/ 14 h 28"/>
                  <a:gd name="T2" fmla="*/ 23 w 23"/>
                  <a:gd name="T3" fmla="*/ 14 h 28"/>
                  <a:gd name="T4" fmla="*/ 22 w 23"/>
                  <a:gd name="T5" fmla="*/ 14 h 28"/>
                  <a:gd name="T6" fmla="*/ 12 w 23"/>
                  <a:gd name="T7" fmla="*/ 2 h 28"/>
                  <a:gd name="T8" fmla="*/ 7 w 23"/>
                  <a:gd name="T9" fmla="*/ 1 h 28"/>
                  <a:gd name="T10" fmla="*/ 0 w 23"/>
                  <a:gd name="T11" fmla="*/ 8 h 28"/>
                  <a:gd name="T12" fmla="*/ 3 w 23"/>
                  <a:gd name="T13" fmla="*/ 14 h 28"/>
                  <a:gd name="T14" fmla="*/ 3 w 23"/>
                  <a:gd name="T15" fmla="*/ 14 h 28"/>
                  <a:gd name="T16" fmla="*/ 3 w 23"/>
                  <a:gd name="T17" fmla="*/ 14 h 28"/>
                  <a:gd name="T18" fmla="*/ 0 w 23"/>
                  <a:gd name="T19" fmla="*/ 20 h 28"/>
                  <a:gd name="T20" fmla="*/ 7 w 23"/>
                  <a:gd name="T21" fmla="*/ 28 h 28"/>
                  <a:gd name="T22" fmla="*/ 12 w 23"/>
                  <a:gd name="T23" fmla="*/ 26 h 28"/>
                  <a:gd name="T24" fmla="*/ 22 w 23"/>
                  <a:gd name="T25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" h="28">
                    <a:moveTo>
                      <a:pt x="22" y="14"/>
                    </a:moveTo>
                    <a:cubicBezTo>
                      <a:pt x="23" y="14"/>
                      <a:pt x="23" y="14"/>
                      <a:pt x="23" y="14"/>
                    </a:cubicBezTo>
                    <a:cubicBezTo>
                      <a:pt x="23" y="14"/>
                      <a:pt x="23" y="14"/>
                      <a:pt x="22" y="14"/>
                    </a:cubicBezTo>
                    <a:cubicBezTo>
                      <a:pt x="19" y="8"/>
                      <a:pt x="15" y="4"/>
                      <a:pt x="12" y="2"/>
                    </a:cubicBezTo>
                    <a:cubicBezTo>
                      <a:pt x="9" y="0"/>
                      <a:pt x="8" y="1"/>
                      <a:pt x="7" y="1"/>
                    </a:cubicBezTo>
                    <a:cubicBezTo>
                      <a:pt x="3" y="1"/>
                      <a:pt x="0" y="4"/>
                      <a:pt x="0" y="8"/>
                    </a:cubicBezTo>
                    <a:cubicBezTo>
                      <a:pt x="0" y="10"/>
                      <a:pt x="1" y="13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1" y="16"/>
                      <a:pt x="0" y="18"/>
                      <a:pt x="0" y="20"/>
                    </a:cubicBezTo>
                    <a:cubicBezTo>
                      <a:pt x="0" y="24"/>
                      <a:pt x="3" y="28"/>
                      <a:pt x="7" y="28"/>
                    </a:cubicBezTo>
                    <a:cubicBezTo>
                      <a:pt x="8" y="28"/>
                      <a:pt x="9" y="28"/>
                      <a:pt x="12" y="26"/>
                    </a:cubicBezTo>
                    <a:cubicBezTo>
                      <a:pt x="15" y="24"/>
                      <a:pt x="19" y="20"/>
                      <a:pt x="22" y="14"/>
                    </a:cubicBezTo>
                    <a:close/>
                  </a:path>
                </a:pathLst>
              </a:custGeom>
              <a:solidFill>
                <a:srgbClr val="EB6D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2" name="Freeform 38">
                <a:extLst>
                  <a:ext uri="{FF2B5EF4-FFF2-40B4-BE49-F238E27FC236}">
                    <a16:creationId xmlns:a16="http://schemas.microsoft.com/office/drawing/2014/main" id="{2997CF05-FC84-6879-7152-F3B7F2D3F363}"/>
                  </a:ext>
                </a:extLst>
              </p:cNvPr>
              <p:cNvSpPr/>
              <p:nvPr/>
            </p:nvSpPr>
            <p:spPr bwMode="auto">
              <a:xfrm>
                <a:off x="3635375" y="4286251"/>
                <a:ext cx="1376363" cy="147638"/>
              </a:xfrm>
              <a:custGeom>
                <a:avLst/>
                <a:gdLst>
                  <a:gd name="T0" fmla="*/ 366 w 366"/>
                  <a:gd name="T1" fmla="*/ 39 h 39"/>
                  <a:gd name="T2" fmla="*/ 177 w 366"/>
                  <a:gd name="T3" fmla="*/ 39 h 39"/>
                  <a:gd name="T4" fmla="*/ 83 w 366"/>
                  <a:gd name="T5" fmla="*/ 39 h 39"/>
                  <a:gd name="T6" fmla="*/ 59 w 366"/>
                  <a:gd name="T7" fmla="*/ 39 h 39"/>
                  <a:gd name="T8" fmla="*/ 47 w 366"/>
                  <a:gd name="T9" fmla="*/ 39 h 39"/>
                  <a:gd name="T10" fmla="*/ 41 w 366"/>
                  <a:gd name="T11" fmla="*/ 38 h 39"/>
                  <a:gd name="T12" fmla="*/ 35 w 366"/>
                  <a:gd name="T13" fmla="*/ 36 h 39"/>
                  <a:gd name="T14" fmla="*/ 0 w 366"/>
                  <a:gd name="T15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6" h="39">
                    <a:moveTo>
                      <a:pt x="366" y="39"/>
                    </a:moveTo>
                    <a:cubicBezTo>
                      <a:pt x="177" y="39"/>
                      <a:pt x="177" y="39"/>
                      <a:pt x="177" y="39"/>
                    </a:cubicBezTo>
                    <a:cubicBezTo>
                      <a:pt x="83" y="39"/>
                      <a:pt x="83" y="39"/>
                      <a:pt x="83" y="39"/>
                    </a:cubicBezTo>
                    <a:cubicBezTo>
                      <a:pt x="59" y="39"/>
                      <a:pt x="59" y="39"/>
                      <a:pt x="59" y="39"/>
                    </a:cubicBezTo>
                    <a:cubicBezTo>
                      <a:pt x="55" y="39"/>
                      <a:pt x="52" y="39"/>
                      <a:pt x="47" y="39"/>
                    </a:cubicBezTo>
                    <a:cubicBezTo>
                      <a:pt x="45" y="38"/>
                      <a:pt x="43" y="38"/>
                      <a:pt x="41" y="38"/>
                    </a:cubicBezTo>
                    <a:cubicBezTo>
                      <a:pt x="39" y="37"/>
                      <a:pt x="37" y="37"/>
                      <a:pt x="35" y="36"/>
                    </a:cubicBezTo>
                    <a:cubicBezTo>
                      <a:pt x="18" y="30"/>
                      <a:pt x="5" y="16"/>
                      <a:pt x="0" y="0"/>
                    </a:cubicBezTo>
                  </a:path>
                </a:pathLst>
              </a:cu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3" name="Freeform 39">
                <a:extLst>
                  <a:ext uri="{FF2B5EF4-FFF2-40B4-BE49-F238E27FC236}">
                    <a16:creationId xmlns:a16="http://schemas.microsoft.com/office/drawing/2014/main" id="{6F8770D1-70AE-3B0A-1C3C-F4776462C981}"/>
                  </a:ext>
                </a:extLst>
              </p:cNvPr>
              <p:cNvSpPr/>
              <p:nvPr/>
            </p:nvSpPr>
            <p:spPr bwMode="auto">
              <a:xfrm>
                <a:off x="3684588" y="4271963"/>
                <a:ext cx="1327150" cy="112713"/>
              </a:xfrm>
              <a:custGeom>
                <a:avLst/>
                <a:gdLst>
                  <a:gd name="T0" fmla="*/ 353 w 353"/>
                  <a:gd name="T1" fmla="*/ 30 h 30"/>
                  <a:gd name="T2" fmla="*/ 164 w 353"/>
                  <a:gd name="T3" fmla="*/ 30 h 30"/>
                  <a:gd name="T4" fmla="*/ 70 w 353"/>
                  <a:gd name="T5" fmla="*/ 30 h 30"/>
                  <a:gd name="T6" fmla="*/ 46 w 353"/>
                  <a:gd name="T7" fmla="*/ 30 h 30"/>
                  <a:gd name="T8" fmla="*/ 26 w 353"/>
                  <a:gd name="T9" fmla="*/ 28 h 30"/>
                  <a:gd name="T10" fmla="*/ 0 w 353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3" h="30">
                    <a:moveTo>
                      <a:pt x="353" y="30"/>
                    </a:moveTo>
                    <a:cubicBezTo>
                      <a:pt x="164" y="30"/>
                      <a:pt x="164" y="30"/>
                      <a:pt x="164" y="30"/>
                    </a:cubicBezTo>
                    <a:cubicBezTo>
                      <a:pt x="70" y="30"/>
                      <a:pt x="70" y="30"/>
                      <a:pt x="70" y="30"/>
                    </a:cubicBezTo>
                    <a:cubicBezTo>
                      <a:pt x="46" y="30"/>
                      <a:pt x="46" y="30"/>
                      <a:pt x="46" y="30"/>
                    </a:cubicBezTo>
                    <a:cubicBezTo>
                      <a:pt x="38" y="30"/>
                      <a:pt x="32" y="30"/>
                      <a:pt x="26" y="28"/>
                    </a:cubicBezTo>
                    <a:cubicBezTo>
                      <a:pt x="13" y="24"/>
                      <a:pt x="3" y="13"/>
                      <a:pt x="0" y="0"/>
                    </a:cubicBezTo>
                  </a:path>
                </a:pathLst>
              </a:cu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4" name="Freeform 40">
                <a:extLst>
                  <a:ext uri="{FF2B5EF4-FFF2-40B4-BE49-F238E27FC236}">
                    <a16:creationId xmlns:a16="http://schemas.microsoft.com/office/drawing/2014/main" id="{4A1B0399-8D50-0276-9342-CC551A1D82A0}"/>
                  </a:ext>
                </a:extLst>
              </p:cNvPr>
              <p:cNvSpPr/>
              <p:nvPr/>
            </p:nvSpPr>
            <p:spPr bwMode="auto">
              <a:xfrm>
                <a:off x="3629025" y="2432051"/>
                <a:ext cx="198438" cy="1335088"/>
              </a:xfrm>
              <a:custGeom>
                <a:avLst/>
                <a:gdLst>
                  <a:gd name="T0" fmla="*/ 0 w 53"/>
                  <a:gd name="T1" fmla="*/ 354 h 354"/>
                  <a:gd name="T2" fmla="*/ 0 w 53"/>
                  <a:gd name="T3" fmla="*/ 166 h 354"/>
                  <a:gd name="T4" fmla="*/ 0 w 53"/>
                  <a:gd name="T5" fmla="*/ 72 h 354"/>
                  <a:gd name="T6" fmla="*/ 0 w 53"/>
                  <a:gd name="T7" fmla="*/ 60 h 354"/>
                  <a:gd name="T8" fmla="*/ 0 w 53"/>
                  <a:gd name="T9" fmla="*/ 54 h 354"/>
                  <a:gd name="T10" fmla="*/ 1 w 53"/>
                  <a:gd name="T11" fmla="*/ 48 h 354"/>
                  <a:gd name="T12" fmla="*/ 9 w 53"/>
                  <a:gd name="T13" fmla="*/ 23 h 354"/>
                  <a:gd name="T14" fmla="*/ 28 w 53"/>
                  <a:gd name="T15" fmla="*/ 6 h 354"/>
                  <a:gd name="T16" fmla="*/ 53 w 53"/>
                  <a:gd name="T17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354">
                    <a:moveTo>
                      <a:pt x="0" y="354"/>
                    </a:moveTo>
                    <a:cubicBezTo>
                      <a:pt x="0" y="166"/>
                      <a:pt x="0" y="166"/>
                      <a:pt x="0" y="166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2"/>
                      <a:pt x="0" y="50"/>
                      <a:pt x="1" y="48"/>
                    </a:cubicBezTo>
                    <a:cubicBezTo>
                      <a:pt x="1" y="39"/>
                      <a:pt x="5" y="31"/>
                      <a:pt x="9" y="23"/>
                    </a:cubicBezTo>
                    <a:cubicBezTo>
                      <a:pt x="14" y="16"/>
                      <a:pt x="21" y="10"/>
                      <a:pt x="28" y="6"/>
                    </a:cubicBezTo>
                    <a:cubicBezTo>
                      <a:pt x="36" y="2"/>
                      <a:pt x="45" y="0"/>
                      <a:pt x="53" y="0"/>
                    </a:cubicBezTo>
                  </a:path>
                </a:pathLst>
              </a:cu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5" name="Freeform 41">
                <a:extLst>
                  <a:ext uri="{FF2B5EF4-FFF2-40B4-BE49-F238E27FC236}">
                    <a16:creationId xmlns:a16="http://schemas.microsoft.com/office/drawing/2014/main" id="{AABA261E-2E64-0A77-88FB-34F52C34B2BD}"/>
                  </a:ext>
                </a:extLst>
              </p:cNvPr>
              <p:cNvSpPr/>
              <p:nvPr/>
            </p:nvSpPr>
            <p:spPr bwMode="auto">
              <a:xfrm>
                <a:off x="3676650" y="2479676"/>
                <a:ext cx="150813" cy="1287463"/>
              </a:xfrm>
              <a:custGeom>
                <a:avLst/>
                <a:gdLst>
                  <a:gd name="T0" fmla="*/ 0 w 40"/>
                  <a:gd name="T1" fmla="*/ 341 h 341"/>
                  <a:gd name="T2" fmla="*/ 0 w 40"/>
                  <a:gd name="T3" fmla="*/ 153 h 341"/>
                  <a:gd name="T4" fmla="*/ 0 w 40"/>
                  <a:gd name="T5" fmla="*/ 59 h 341"/>
                  <a:gd name="T6" fmla="*/ 0 w 40"/>
                  <a:gd name="T7" fmla="*/ 47 h 341"/>
                  <a:gd name="T8" fmla="*/ 0 w 40"/>
                  <a:gd name="T9" fmla="*/ 41 h 341"/>
                  <a:gd name="T10" fmla="*/ 0 w 40"/>
                  <a:gd name="T11" fmla="*/ 36 h 341"/>
                  <a:gd name="T12" fmla="*/ 7 w 40"/>
                  <a:gd name="T13" fmla="*/ 18 h 341"/>
                  <a:gd name="T14" fmla="*/ 21 w 40"/>
                  <a:gd name="T15" fmla="*/ 4 h 341"/>
                  <a:gd name="T16" fmla="*/ 40 w 40"/>
                  <a:gd name="T17" fmla="*/ 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341">
                    <a:moveTo>
                      <a:pt x="0" y="341"/>
                    </a:moveTo>
                    <a:cubicBezTo>
                      <a:pt x="0" y="153"/>
                      <a:pt x="0" y="153"/>
                      <a:pt x="0" y="153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39"/>
                      <a:pt x="0" y="38"/>
                      <a:pt x="0" y="36"/>
                    </a:cubicBezTo>
                    <a:cubicBezTo>
                      <a:pt x="1" y="29"/>
                      <a:pt x="3" y="23"/>
                      <a:pt x="7" y="18"/>
                    </a:cubicBezTo>
                    <a:cubicBezTo>
                      <a:pt x="11" y="12"/>
                      <a:pt x="16" y="8"/>
                      <a:pt x="21" y="4"/>
                    </a:cubicBezTo>
                    <a:cubicBezTo>
                      <a:pt x="27" y="1"/>
                      <a:pt x="34" y="0"/>
                      <a:pt x="40" y="0"/>
                    </a:cubicBezTo>
                  </a:path>
                </a:pathLst>
              </a:cu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6" name="Freeform 42">
                <a:extLst>
                  <a:ext uri="{FF2B5EF4-FFF2-40B4-BE49-F238E27FC236}">
                    <a16:creationId xmlns:a16="http://schemas.microsoft.com/office/drawing/2014/main" id="{4C3E64B8-1834-4B18-5B52-129C4DE4F925}"/>
                  </a:ext>
                </a:extLst>
              </p:cNvPr>
              <p:cNvSpPr/>
              <p:nvPr/>
            </p:nvSpPr>
            <p:spPr bwMode="auto">
              <a:xfrm>
                <a:off x="5300663" y="2408238"/>
                <a:ext cx="104775" cy="84138"/>
              </a:xfrm>
              <a:custGeom>
                <a:avLst/>
                <a:gdLst>
                  <a:gd name="T0" fmla="*/ 14 w 28"/>
                  <a:gd name="T1" fmla="*/ 22 h 22"/>
                  <a:gd name="T2" fmla="*/ 14 w 28"/>
                  <a:gd name="T3" fmla="*/ 22 h 22"/>
                  <a:gd name="T4" fmla="*/ 14 w 28"/>
                  <a:gd name="T5" fmla="*/ 22 h 22"/>
                  <a:gd name="T6" fmla="*/ 26 w 28"/>
                  <a:gd name="T7" fmla="*/ 11 h 22"/>
                  <a:gd name="T8" fmla="*/ 27 w 28"/>
                  <a:gd name="T9" fmla="*/ 7 h 22"/>
                  <a:gd name="T10" fmla="*/ 20 w 28"/>
                  <a:gd name="T11" fmla="*/ 0 h 22"/>
                  <a:gd name="T12" fmla="*/ 14 w 28"/>
                  <a:gd name="T13" fmla="*/ 2 h 22"/>
                  <a:gd name="T14" fmla="*/ 14 w 28"/>
                  <a:gd name="T15" fmla="*/ 2 h 22"/>
                  <a:gd name="T16" fmla="*/ 14 w 28"/>
                  <a:gd name="T17" fmla="*/ 2 h 22"/>
                  <a:gd name="T18" fmla="*/ 8 w 28"/>
                  <a:gd name="T19" fmla="*/ 0 h 22"/>
                  <a:gd name="T20" fmla="*/ 0 w 28"/>
                  <a:gd name="T21" fmla="*/ 7 h 22"/>
                  <a:gd name="T22" fmla="*/ 2 w 28"/>
                  <a:gd name="T23" fmla="*/ 11 h 22"/>
                  <a:gd name="T24" fmla="*/ 14 w 28"/>
                  <a:gd name="T2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22">
                    <a:moveTo>
                      <a:pt x="14" y="22"/>
                    </a:move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20" y="18"/>
                      <a:pt x="24" y="15"/>
                      <a:pt x="26" y="11"/>
                    </a:cubicBezTo>
                    <a:cubicBezTo>
                      <a:pt x="28" y="9"/>
                      <a:pt x="27" y="7"/>
                      <a:pt x="27" y="7"/>
                    </a:cubicBezTo>
                    <a:cubicBezTo>
                      <a:pt x="27" y="3"/>
                      <a:pt x="24" y="0"/>
                      <a:pt x="20" y="0"/>
                    </a:cubicBezTo>
                    <a:cubicBezTo>
                      <a:pt x="18" y="0"/>
                      <a:pt x="15" y="1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2" y="1"/>
                      <a:pt x="10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7"/>
                      <a:pt x="0" y="9"/>
                      <a:pt x="2" y="11"/>
                    </a:cubicBezTo>
                    <a:cubicBezTo>
                      <a:pt x="4" y="15"/>
                      <a:pt x="8" y="18"/>
                      <a:pt x="14" y="22"/>
                    </a:cubicBezTo>
                    <a:close/>
                  </a:path>
                </a:pathLst>
              </a:custGeom>
              <a:solidFill>
                <a:srgbClr val="EB6D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7" name="Freeform 43">
                <a:extLst>
                  <a:ext uri="{FF2B5EF4-FFF2-40B4-BE49-F238E27FC236}">
                    <a16:creationId xmlns:a16="http://schemas.microsoft.com/office/drawing/2014/main" id="{C02AF712-4FB3-696B-1769-81710C77D11F}"/>
                  </a:ext>
                </a:extLst>
              </p:cNvPr>
              <p:cNvSpPr/>
              <p:nvPr/>
            </p:nvSpPr>
            <p:spPr bwMode="auto">
              <a:xfrm>
                <a:off x="5451475" y="2408238"/>
                <a:ext cx="101600" cy="84138"/>
              </a:xfrm>
              <a:custGeom>
                <a:avLst/>
                <a:gdLst>
                  <a:gd name="T0" fmla="*/ 13 w 27"/>
                  <a:gd name="T1" fmla="*/ 22 h 22"/>
                  <a:gd name="T2" fmla="*/ 13 w 27"/>
                  <a:gd name="T3" fmla="*/ 22 h 22"/>
                  <a:gd name="T4" fmla="*/ 13 w 27"/>
                  <a:gd name="T5" fmla="*/ 22 h 22"/>
                  <a:gd name="T6" fmla="*/ 25 w 27"/>
                  <a:gd name="T7" fmla="*/ 11 h 22"/>
                  <a:gd name="T8" fmla="*/ 27 w 27"/>
                  <a:gd name="T9" fmla="*/ 7 h 22"/>
                  <a:gd name="T10" fmla="*/ 19 w 27"/>
                  <a:gd name="T11" fmla="*/ 0 h 22"/>
                  <a:gd name="T12" fmla="*/ 13 w 27"/>
                  <a:gd name="T13" fmla="*/ 2 h 22"/>
                  <a:gd name="T14" fmla="*/ 13 w 27"/>
                  <a:gd name="T15" fmla="*/ 2 h 22"/>
                  <a:gd name="T16" fmla="*/ 13 w 27"/>
                  <a:gd name="T17" fmla="*/ 2 h 22"/>
                  <a:gd name="T18" fmla="*/ 7 w 27"/>
                  <a:gd name="T19" fmla="*/ 0 h 22"/>
                  <a:gd name="T20" fmla="*/ 0 w 27"/>
                  <a:gd name="T21" fmla="*/ 7 h 22"/>
                  <a:gd name="T22" fmla="*/ 1 w 27"/>
                  <a:gd name="T23" fmla="*/ 11 h 22"/>
                  <a:gd name="T24" fmla="*/ 13 w 27"/>
                  <a:gd name="T2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22">
                    <a:moveTo>
                      <a:pt x="13" y="22"/>
                    </a:moveTo>
                    <a:cubicBezTo>
                      <a:pt x="13" y="22"/>
                      <a:pt x="13" y="22"/>
                      <a:pt x="13" y="22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9" y="18"/>
                      <a:pt x="23" y="15"/>
                      <a:pt x="25" y="11"/>
                    </a:cubicBezTo>
                    <a:cubicBezTo>
                      <a:pt x="27" y="9"/>
                      <a:pt x="27" y="7"/>
                      <a:pt x="27" y="7"/>
                    </a:cubicBezTo>
                    <a:cubicBezTo>
                      <a:pt x="27" y="3"/>
                      <a:pt x="23" y="0"/>
                      <a:pt x="19" y="0"/>
                    </a:cubicBezTo>
                    <a:cubicBezTo>
                      <a:pt x="17" y="0"/>
                      <a:pt x="15" y="1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2" y="1"/>
                      <a:pt x="10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7"/>
                      <a:pt x="0" y="9"/>
                      <a:pt x="1" y="11"/>
                    </a:cubicBezTo>
                    <a:cubicBezTo>
                      <a:pt x="3" y="15"/>
                      <a:pt x="7" y="18"/>
                      <a:pt x="13" y="22"/>
                    </a:cubicBezTo>
                    <a:close/>
                  </a:path>
                </a:pathLst>
              </a:custGeom>
              <a:solidFill>
                <a:srgbClr val="EB6D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8" name="Freeform 44">
                <a:extLst>
                  <a:ext uri="{FF2B5EF4-FFF2-40B4-BE49-F238E27FC236}">
                    <a16:creationId xmlns:a16="http://schemas.microsoft.com/office/drawing/2014/main" id="{C2B59F88-9E2D-0015-210F-C6F7806C4CE5}"/>
                  </a:ext>
                </a:extLst>
              </p:cNvPr>
              <p:cNvSpPr/>
              <p:nvPr/>
            </p:nvSpPr>
            <p:spPr bwMode="auto">
              <a:xfrm>
                <a:off x="5597525" y="2408238"/>
                <a:ext cx="101600" cy="84138"/>
              </a:xfrm>
              <a:custGeom>
                <a:avLst/>
                <a:gdLst>
                  <a:gd name="T0" fmla="*/ 13 w 27"/>
                  <a:gd name="T1" fmla="*/ 22 h 22"/>
                  <a:gd name="T2" fmla="*/ 14 w 27"/>
                  <a:gd name="T3" fmla="*/ 22 h 22"/>
                  <a:gd name="T4" fmla="*/ 14 w 27"/>
                  <a:gd name="T5" fmla="*/ 22 h 22"/>
                  <a:gd name="T6" fmla="*/ 26 w 27"/>
                  <a:gd name="T7" fmla="*/ 11 h 22"/>
                  <a:gd name="T8" fmla="*/ 27 w 27"/>
                  <a:gd name="T9" fmla="*/ 7 h 22"/>
                  <a:gd name="T10" fmla="*/ 19 w 27"/>
                  <a:gd name="T11" fmla="*/ 0 h 22"/>
                  <a:gd name="T12" fmla="*/ 14 w 27"/>
                  <a:gd name="T13" fmla="*/ 2 h 22"/>
                  <a:gd name="T14" fmla="*/ 14 w 27"/>
                  <a:gd name="T15" fmla="*/ 2 h 22"/>
                  <a:gd name="T16" fmla="*/ 14 w 27"/>
                  <a:gd name="T17" fmla="*/ 2 h 22"/>
                  <a:gd name="T18" fmla="*/ 8 w 27"/>
                  <a:gd name="T19" fmla="*/ 0 h 22"/>
                  <a:gd name="T20" fmla="*/ 0 w 27"/>
                  <a:gd name="T21" fmla="*/ 7 h 22"/>
                  <a:gd name="T22" fmla="*/ 1 w 27"/>
                  <a:gd name="T23" fmla="*/ 11 h 22"/>
                  <a:gd name="T24" fmla="*/ 13 w 27"/>
                  <a:gd name="T2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22">
                    <a:moveTo>
                      <a:pt x="13" y="22"/>
                    </a:moveTo>
                    <a:cubicBezTo>
                      <a:pt x="13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20" y="18"/>
                      <a:pt x="24" y="15"/>
                      <a:pt x="26" y="11"/>
                    </a:cubicBezTo>
                    <a:cubicBezTo>
                      <a:pt x="27" y="9"/>
                      <a:pt x="27" y="7"/>
                      <a:pt x="27" y="7"/>
                    </a:cubicBezTo>
                    <a:cubicBezTo>
                      <a:pt x="27" y="3"/>
                      <a:pt x="24" y="0"/>
                      <a:pt x="19" y="0"/>
                    </a:cubicBezTo>
                    <a:cubicBezTo>
                      <a:pt x="17" y="0"/>
                      <a:pt x="15" y="1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2" y="1"/>
                      <a:pt x="10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7"/>
                      <a:pt x="0" y="9"/>
                      <a:pt x="1" y="11"/>
                    </a:cubicBezTo>
                    <a:cubicBezTo>
                      <a:pt x="4" y="15"/>
                      <a:pt x="8" y="18"/>
                      <a:pt x="13" y="22"/>
                    </a:cubicBezTo>
                    <a:close/>
                  </a:path>
                </a:pathLst>
              </a:custGeom>
              <a:solidFill>
                <a:srgbClr val="EB6D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9" name="Line 45">
                <a:extLst>
                  <a:ext uri="{FF2B5EF4-FFF2-40B4-BE49-F238E27FC236}">
                    <a16:creationId xmlns:a16="http://schemas.microsoft.com/office/drawing/2014/main" id="{5A793E5D-EFB2-9AA7-57B0-13C1533013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27463" y="2432051"/>
                <a:ext cx="1417638" cy="0"/>
              </a:xfrm>
              <a:prstGeom prst="line">
                <a:avLst/>
              </a:pr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0" name="Line 46">
                <a:extLst>
                  <a:ext uri="{FF2B5EF4-FFF2-40B4-BE49-F238E27FC236}">
                    <a16:creationId xmlns:a16="http://schemas.microsoft.com/office/drawing/2014/main" id="{8EA7FEDF-D5FA-244D-B396-08FB25ED05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28244" y="2526593"/>
                <a:ext cx="1417638" cy="0"/>
              </a:xfrm>
              <a:prstGeom prst="line">
                <a:avLst/>
              </a:pr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1" name="Line 47">
                <a:extLst>
                  <a:ext uri="{FF2B5EF4-FFF2-40B4-BE49-F238E27FC236}">
                    <a16:creationId xmlns:a16="http://schemas.microsoft.com/office/drawing/2014/main" id="{D46D5F75-F0A8-3B6C-BA0A-9DC0431952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56275" y="2432051"/>
                <a:ext cx="1416050" cy="0"/>
              </a:xfrm>
              <a:prstGeom prst="line">
                <a:avLst/>
              </a:pr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2" name="Line 48">
                <a:extLst>
                  <a:ext uri="{FF2B5EF4-FFF2-40B4-BE49-F238E27FC236}">
                    <a16:creationId xmlns:a16="http://schemas.microsoft.com/office/drawing/2014/main" id="{6C887BA0-DC26-B70E-D8E8-707E888CF4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56275" y="2479676"/>
                <a:ext cx="1416050" cy="0"/>
              </a:xfrm>
              <a:prstGeom prst="line">
                <a:avLst/>
              </a:pr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3" name="Freeform 49">
                <a:extLst>
                  <a:ext uri="{FF2B5EF4-FFF2-40B4-BE49-F238E27FC236}">
                    <a16:creationId xmlns:a16="http://schemas.microsoft.com/office/drawing/2014/main" id="{0257A700-21FE-0ABC-1B8B-D9C74A9BC7AC}"/>
                  </a:ext>
                </a:extLst>
              </p:cNvPr>
              <p:cNvSpPr/>
              <p:nvPr/>
            </p:nvSpPr>
            <p:spPr bwMode="auto">
              <a:xfrm>
                <a:off x="8491683" y="2638367"/>
                <a:ext cx="87315" cy="101603"/>
              </a:xfrm>
              <a:custGeom>
                <a:avLst/>
                <a:gdLst>
                  <a:gd name="T0" fmla="*/ 0 w 23"/>
                  <a:gd name="T1" fmla="*/ 14 h 27"/>
                  <a:gd name="T2" fmla="*/ 0 w 23"/>
                  <a:gd name="T3" fmla="*/ 14 h 27"/>
                  <a:gd name="T4" fmla="*/ 0 w 23"/>
                  <a:gd name="T5" fmla="*/ 14 h 27"/>
                  <a:gd name="T6" fmla="*/ 11 w 23"/>
                  <a:gd name="T7" fmla="*/ 26 h 27"/>
                  <a:gd name="T8" fmla="*/ 15 w 23"/>
                  <a:gd name="T9" fmla="*/ 27 h 27"/>
                  <a:gd name="T10" fmla="*/ 23 w 23"/>
                  <a:gd name="T11" fmla="*/ 20 h 27"/>
                  <a:gd name="T12" fmla="*/ 20 w 23"/>
                  <a:gd name="T13" fmla="*/ 14 h 27"/>
                  <a:gd name="T14" fmla="*/ 20 w 23"/>
                  <a:gd name="T15" fmla="*/ 14 h 27"/>
                  <a:gd name="T16" fmla="*/ 20 w 23"/>
                  <a:gd name="T17" fmla="*/ 14 h 27"/>
                  <a:gd name="T18" fmla="*/ 23 w 23"/>
                  <a:gd name="T19" fmla="*/ 8 h 27"/>
                  <a:gd name="T20" fmla="*/ 15 w 23"/>
                  <a:gd name="T21" fmla="*/ 0 h 27"/>
                  <a:gd name="T22" fmla="*/ 11 w 23"/>
                  <a:gd name="T23" fmla="*/ 2 h 27"/>
                  <a:gd name="T24" fmla="*/ 0 w 23"/>
                  <a:gd name="T25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" h="27">
                    <a:moveTo>
                      <a:pt x="0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" y="20"/>
                      <a:pt x="7" y="24"/>
                      <a:pt x="11" y="26"/>
                    </a:cubicBezTo>
                    <a:cubicBezTo>
                      <a:pt x="14" y="27"/>
                      <a:pt x="15" y="27"/>
                      <a:pt x="15" y="27"/>
                    </a:cubicBezTo>
                    <a:cubicBezTo>
                      <a:pt x="19" y="27"/>
                      <a:pt x="23" y="24"/>
                      <a:pt x="23" y="20"/>
                    </a:cubicBezTo>
                    <a:cubicBezTo>
                      <a:pt x="23" y="17"/>
                      <a:pt x="22" y="15"/>
                      <a:pt x="20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2" y="12"/>
                      <a:pt x="23" y="10"/>
                      <a:pt x="23" y="8"/>
                    </a:cubicBezTo>
                    <a:cubicBezTo>
                      <a:pt x="23" y="4"/>
                      <a:pt x="19" y="0"/>
                      <a:pt x="15" y="0"/>
                    </a:cubicBezTo>
                    <a:cubicBezTo>
                      <a:pt x="15" y="0"/>
                      <a:pt x="14" y="0"/>
                      <a:pt x="11" y="2"/>
                    </a:cubicBezTo>
                    <a:cubicBezTo>
                      <a:pt x="7" y="4"/>
                      <a:pt x="4" y="8"/>
                      <a:pt x="0" y="14"/>
                    </a:cubicBezTo>
                    <a:close/>
                  </a:path>
                </a:pathLst>
              </a:custGeom>
              <a:solidFill>
                <a:srgbClr val="EB6D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4" name="Freeform 50">
                <a:extLst>
                  <a:ext uri="{FF2B5EF4-FFF2-40B4-BE49-F238E27FC236}">
                    <a16:creationId xmlns:a16="http://schemas.microsoft.com/office/drawing/2014/main" id="{5DFBC5E1-EBCF-90AE-5730-6F6B1902932C}"/>
                  </a:ext>
                </a:extLst>
              </p:cNvPr>
              <p:cNvSpPr/>
              <p:nvPr/>
            </p:nvSpPr>
            <p:spPr bwMode="auto">
              <a:xfrm>
                <a:off x="8491538" y="2786063"/>
                <a:ext cx="87313" cy="104775"/>
              </a:xfrm>
              <a:custGeom>
                <a:avLst/>
                <a:gdLst>
                  <a:gd name="T0" fmla="*/ 0 w 23"/>
                  <a:gd name="T1" fmla="*/ 14 h 28"/>
                  <a:gd name="T2" fmla="*/ 0 w 23"/>
                  <a:gd name="T3" fmla="*/ 14 h 28"/>
                  <a:gd name="T4" fmla="*/ 0 w 23"/>
                  <a:gd name="T5" fmla="*/ 14 h 28"/>
                  <a:gd name="T6" fmla="*/ 11 w 23"/>
                  <a:gd name="T7" fmla="*/ 26 h 28"/>
                  <a:gd name="T8" fmla="*/ 15 w 23"/>
                  <a:gd name="T9" fmla="*/ 28 h 28"/>
                  <a:gd name="T10" fmla="*/ 23 w 23"/>
                  <a:gd name="T11" fmla="*/ 20 h 28"/>
                  <a:gd name="T12" fmla="*/ 20 w 23"/>
                  <a:gd name="T13" fmla="*/ 14 h 28"/>
                  <a:gd name="T14" fmla="*/ 20 w 23"/>
                  <a:gd name="T15" fmla="*/ 14 h 28"/>
                  <a:gd name="T16" fmla="*/ 20 w 23"/>
                  <a:gd name="T17" fmla="*/ 14 h 28"/>
                  <a:gd name="T18" fmla="*/ 23 w 23"/>
                  <a:gd name="T19" fmla="*/ 8 h 28"/>
                  <a:gd name="T20" fmla="*/ 15 w 23"/>
                  <a:gd name="T21" fmla="*/ 1 h 28"/>
                  <a:gd name="T22" fmla="*/ 11 w 23"/>
                  <a:gd name="T23" fmla="*/ 2 h 28"/>
                  <a:gd name="T24" fmla="*/ 0 w 23"/>
                  <a:gd name="T25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" h="28">
                    <a:moveTo>
                      <a:pt x="0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" y="20"/>
                      <a:pt x="7" y="24"/>
                      <a:pt x="11" y="26"/>
                    </a:cubicBezTo>
                    <a:cubicBezTo>
                      <a:pt x="14" y="28"/>
                      <a:pt x="15" y="28"/>
                      <a:pt x="15" y="28"/>
                    </a:cubicBezTo>
                    <a:cubicBezTo>
                      <a:pt x="19" y="28"/>
                      <a:pt x="23" y="24"/>
                      <a:pt x="23" y="20"/>
                    </a:cubicBezTo>
                    <a:cubicBezTo>
                      <a:pt x="23" y="18"/>
                      <a:pt x="22" y="16"/>
                      <a:pt x="20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2" y="13"/>
                      <a:pt x="23" y="11"/>
                      <a:pt x="23" y="8"/>
                    </a:cubicBezTo>
                    <a:cubicBezTo>
                      <a:pt x="23" y="4"/>
                      <a:pt x="19" y="1"/>
                      <a:pt x="15" y="1"/>
                    </a:cubicBezTo>
                    <a:cubicBezTo>
                      <a:pt x="15" y="1"/>
                      <a:pt x="14" y="0"/>
                      <a:pt x="11" y="2"/>
                    </a:cubicBezTo>
                    <a:cubicBezTo>
                      <a:pt x="7" y="4"/>
                      <a:pt x="4" y="8"/>
                      <a:pt x="0" y="14"/>
                    </a:cubicBezTo>
                    <a:close/>
                  </a:path>
                </a:pathLst>
              </a:custGeom>
              <a:solidFill>
                <a:srgbClr val="EB6D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5" name="Freeform 51">
                <a:extLst>
                  <a:ext uri="{FF2B5EF4-FFF2-40B4-BE49-F238E27FC236}">
                    <a16:creationId xmlns:a16="http://schemas.microsoft.com/office/drawing/2014/main" id="{6B22C747-A401-D7F9-866E-B21DF76042AF}"/>
                  </a:ext>
                </a:extLst>
              </p:cNvPr>
              <p:cNvSpPr/>
              <p:nvPr/>
            </p:nvSpPr>
            <p:spPr bwMode="auto">
              <a:xfrm>
                <a:off x="8491538" y="2936876"/>
                <a:ext cx="87313" cy="101600"/>
              </a:xfrm>
              <a:custGeom>
                <a:avLst/>
                <a:gdLst>
                  <a:gd name="T0" fmla="*/ 0 w 23"/>
                  <a:gd name="T1" fmla="*/ 13 h 27"/>
                  <a:gd name="T2" fmla="*/ 0 w 23"/>
                  <a:gd name="T3" fmla="*/ 14 h 27"/>
                  <a:gd name="T4" fmla="*/ 0 w 23"/>
                  <a:gd name="T5" fmla="*/ 14 h 27"/>
                  <a:gd name="T6" fmla="*/ 11 w 23"/>
                  <a:gd name="T7" fmla="*/ 26 h 27"/>
                  <a:gd name="T8" fmla="*/ 15 w 23"/>
                  <a:gd name="T9" fmla="*/ 27 h 27"/>
                  <a:gd name="T10" fmla="*/ 23 w 23"/>
                  <a:gd name="T11" fmla="*/ 19 h 27"/>
                  <a:gd name="T12" fmla="*/ 20 w 23"/>
                  <a:gd name="T13" fmla="*/ 14 h 27"/>
                  <a:gd name="T14" fmla="*/ 20 w 23"/>
                  <a:gd name="T15" fmla="*/ 14 h 27"/>
                  <a:gd name="T16" fmla="*/ 20 w 23"/>
                  <a:gd name="T17" fmla="*/ 14 h 27"/>
                  <a:gd name="T18" fmla="*/ 23 w 23"/>
                  <a:gd name="T19" fmla="*/ 8 h 27"/>
                  <a:gd name="T20" fmla="*/ 15 w 23"/>
                  <a:gd name="T21" fmla="*/ 0 h 27"/>
                  <a:gd name="T22" fmla="*/ 11 w 23"/>
                  <a:gd name="T23" fmla="*/ 1 h 27"/>
                  <a:gd name="T24" fmla="*/ 0 w 23"/>
                  <a:gd name="T25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" h="27">
                    <a:moveTo>
                      <a:pt x="0" y="13"/>
                    </a:moveTo>
                    <a:cubicBezTo>
                      <a:pt x="0" y="13"/>
                      <a:pt x="0" y="13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" y="20"/>
                      <a:pt x="7" y="24"/>
                      <a:pt x="11" y="26"/>
                    </a:cubicBezTo>
                    <a:cubicBezTo>
                      <a:pt x="14" y="27"/>
                      <a:pt x="15" y="27"/>
                      <a:pt x="15" y="27"/>
                    </a:cubicBezTo>
                    <a:cubicBezTo>
                      <a:pt x="19" y="27"/>
                      <a:pt x="23" y="24"/>
                      <a:pt x="23" y="19"/>
                    </a:cubicBezTo>
                    <a:cubicBezTo>
                      <a:pt x="23" y="17"/>
                      <a:pt x="22" y="15"/>
                      <a:pt x="20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2" y="12"/>
                      <a:pt x="23" y="10"/>
                      <a:pt x="23" y="8"/>
                    </a:cubicBezTo>
                    <a:cubicBezTo>
                      <a:pt x="23" y="3"/>
                      <a:pt x="19" y="0"/>
                      <a:pt x="15" y="0"/>
                    </a:cubicBezTo>
                    <a:cubicBezTo>
                      <a:pt x="15" y="0"/>
                      <a:pt x="14" y="0"/>
                      <a:pt x="11" y="1"/>
                    </a:cubicBezTo>
                    <a:cubicBezTo>
                      <a:pt x="7" y="3"/>
                      <a:pt x="4" y="7"/>
                      <a:pt x="0" y="13"/>
                    </a:cubicBezTo>
                    <a:close/>
                  </a:path>
                </a:pathLst>
              </a:custGeom>
              <a:solidFill>
                <a:srgbClr val="EB6D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6" name="Freeform 52">
                <a:extLst>
                  <a:ext uri="{FF2B5EF4-FFF2-40B4-BE49-F238E27FC236}">
                    <a16:creationId xmlns:a16="http://schemas.microsoft.com/office/drawing/2014/main" id="{A8857CCA-7AB7-E20F-3B0E-E01D9D525E67}"/>
                  </a:ext>
                </a:extLst>
              </p:cNvPr>
              <p:cNvSpPr/>
              <p:nvPr/>
            </p:nvSpPr>
            <p:spPr bwMode="auto">
              <a:xfrm>
                <a:off x="7172325" y="2432051"/>
                <a:ext cx="1371600" cy="146050"/>
              </a:xfrm>
              <a:custGeom>
                <a:avLst/>
                <a:gdLst>
                  <a:gd name="T0" fmla="*/ 0 w 365"/>
                  <a:gd name="T1" fmla="*/ 0 h 39"/>
                  <a:gd name="T2" fmla="*/ 189 w 365"/>
                  <a:gd name="T3" fmla="*/ 0 h 39"/>
                  <a:gd name="T4" fmla="*/ 283 w 365"/>
                  <a:gd name="T5" fmla="*/ 0 h 39"/>
                  <a:gd name="T6" fmla="*/ 306 w 365"/>
                  <a:gd name="T7" fmla="*/ 0 h 39"/>
                  <a:gd name="T8" fmla="*/ 318 w 365"/>
                  <a:gd name="T9" fmla="*/ 0 h 39"/>
                  <a:gd name="T10" fmla="*/ 325 w 365"/>
                  <a:gd name="T11" fmla="*/ 1 h 39"/>
                  <a:gd name="T12" fmla="*/ 331 w 365"/>
                  <a:gd name="T13" fmla="*/ 3 h 39"/>
                  <a:gd name="T14" fmla="*/ 365 w 365"/>
                  <a:gd name="T15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5" h="39">
                    <a:moveTo>
                      <a:pt x="0" y="0"/>
                    </a:moveTo>
                    <a:cubicBezTo>
                      <a:pt x="189" y="0"/>
                      <a:pt x="189" y="0"/>
                      <a:pt x="189" y="0"/>
                    </a:cubicBezTo>
                    <a:cubicBezTo>
                      <a:pt x="283" y="0"/>
                      <a:pt x="283" y="0"/>
                      <a:pt x="283" y="0"/>
                    </a:cubicBezTo>
                    <a:cubicBezTo>
                      <a:pt x="306" y="0"/>
                      <a:pt x="306" y="0"/>
                      <a:pt x="306" y="0"/>
                    </a:cubicBezTo>
                    <a:cubicBezTo>
                      <a:pt x="310" y="0"/>
                      <a:pt x="314" y="0"/>
                      <a:pt x="318" y="0"/>
                    </a:cubicBezTo>
                    <a:cubicBezTo>
                      <a:pt x="321" y="0"/>
                      <a:pt x="323" y="1"/>
                      <a:pt x="325" y="1"/>
                    </a:cubicBezTo>
                    <a:cubicBezTo>
                      <a:pt x="327" y="1"/>
                      <a:pt x="329" y="2"/>
                      <a:pt x="331" y="3"/>
                    </a:cubicBezTo>
                    <a:cubicBezTo>
                      <a:pt x="348" y="8"/>
                      <a:pt x="361" y="22"/>
                      <a:pt x="365" y="39"/>
                    </a:cubicBezTo>
                  </a:path>
                </a:pathLst>
              </a:cu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7" name="Freeform 53">
                <a:extLst>
                  <a:ext uri="{FF2B5EF4-FFF2-40B4-BE49-F238E27FC236}">
                    <a16:creationId xmlns:a16="http://schemas.microsoft.com/office/drawing/2014/main" id="{5C5CD572-F4B3-F27A-8C16-CDD96D8AA9F5}"/>
                  </a:ext>
                </a:extLst>
              </p:cNvPr>
              <p:cNvSpPr/>
              <p:nvPr/>
            </p:nvSpPr>
            <p:spPr bwMode="auto">
              <a:xfrm>
                <a:off x="7172325" y="2476501"/>
                <a:ext cx="1327150" cy="112713"/>
              </a:xfrm>
              <a:custGeom>
                <a:avLst/>
                <a:gdLst>
                  <a:gd name="T0" fmla="*/ 0 w 353"/>
                  <a:gd name="T1" fmla="*/ 1 h 30"/>
                  <a:gd name="T2" fmla="*/ 189 w 353"/>
                  <a:gd name="T3" fmla="*/ 1 h 30"/>
                  <a:gd name="T4" fmla="*/ 283 w 353"/>
                  <a:gd name="T5" fmla="*/ 1 h 30"/>
                  <a:gd name="T6" fmla="*/ 306 w 353"/>
                  <a:gd name="T7" fmla="*/ 1 h 30"/>
                  <a:gd name="T8" fmla="*/ 327 w 353"/>
                  <a:gd name="T9" fmla="*/ 3 h 30"/>
                  <a:gd name="T10" fmla="*/ 353 w 353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3" h="30">
                    <a:moveTo>
                      <a:pt x="0" y="1"/>
                    </a:moveTo>
                    <a:cubicBezTo>
                      <a:pt x="189" y="1"/>
                      <a:pt x="189" y="1"/>
                      <a:pt x="189" y="1"/>
                    </a:cubicBezTo>
                    <a:cubicBezTo>
                      <a:pt x="283" y="1"/>
                      <a:pt x="283" y="1"/>
                      <a:pt x="283" y="1"/>
                    </a:cubicBezTo>
                    <a:cubicBezTo>
                      <a:pt x="306" y="1"/>
                      <a:pt x="306" y="1"/>
                      <a:pt x="306" y="1"/>
                    </a:cubicBezTo>
                    <a:cubicBezTo>
                      <a:pt x="315" y="1"/>
                      <a:pt x="321" y="0"/>
                      <a:pt x="327" y="3"/>
                    </a:cubicBezTo>
                    <a:cubicBezTo>
                      <a:pt x="340" y="7"/>
                      <a:pt x="350" y="18"/>
                      <a:pt x="353" y="30"/>
                    </a:cubicBezTo>
                  </a:path>
                </a:pathLst>
              </a:cu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8" name="Freeform 54">
                <a:extLst>
                  <a:ext uri="{FF2B5EF4-FFF2-40B4-BE49-F238E27FC236}">
                    <a16:creationId xmlns:a16="http://schemas.microsoft.com/office/drawing/2014/main" id="{FA65EFE5-0364-3074-B220-584DBC98B3DE}"/>
                  </a:ext>
                </a:extLst>
              </p:cNvPr>
              <p:cNvSpPr/>
              <p:nvPr/>
            </p:nvSpPr>
            <p:spPr bwMode="auto">
              <a:xfrm>
                <a:off x="8353425" y="3095626"/>
                <a:ext cx="198438" cy="1338263"/>
              </a:xfrm>
              <a:custGeom>
                <a:avLst/>
                <a:gdLst>
                  <a:gd name="T0" fmla="*/ 53 w 53"/>
                  <a:gd name="T1" fmla="*/ 0 h 355"/>
                  <a:gd name="T2" fmla="*/ 53 w 53"/>
                  <a:gd name="T3" fmla="*/ 189 h 355"/>
                  <a:gd name="T4" fmla="*/ 53 w 53"/>
                  <a:gd name="T5" fmla="*/ 283 h 355"/>
                  <a:gd name="T6" fmla="*/ 53 w 53"/>
                  <a:gd name="T7" fmla="*/ 295 h 355"/>
                  <a:gd name="T8" fmla="*/ 53 w 53"/>
                  <a:gd name="T9" fmla="*/ 300 h 355"/>
                  <a:gd name="T10" fmla="*/ 53 w 53"/>
                  <a:gd name="T11" fmla="*/ 307 h 355"/>
                  <a:gd name="T12" fmla="*/ 44 w 53"/>
                  <a:gd name="T13" fmla="*/ 331 h 355"/>
                  <a:gd name="T14" fmla="*/ 25 w 53"/>
                  <a:gd name="T15" fmla="*/ 348 h 355"/>
                  <a:gd name="T16" fmla="*/ 0 w 53"/>
                  <a:gd name="T17" fmla="*/ 355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355">
                    <a:moveTo>
                      <a:pt x="53" y="0"/>
                    </a:moveTo>
                    <a:cubicBezTo>
                      <a:pt x="53" y="189"/>
                      <a:pt x="53" y="189"/>
                      <a:pt x="53" y="189"/>
                    </a:cubicBezTo>
                    <a:cubicBezTo>
                      <a:pt x="53" y="283"/>
                      <a:pt x="53" y="283"/>
                      <a:pt x="53" y="283"/>
                    </a:cubicBezTo>
                    <a:cubicBezTo>
                      <a:pt x="53" y="295"/>
                      <a:pt x="53" y="295"/>
                      <a:pt x="53" y="295"/>
                    </a:cubicBezTo>
                    <a:cubicBezTo>
                      <a:pt x="53" y="300"/>
                      <a:pt x="53" y="300"/>
                      <a:pt x="53" y="300"/>
                    </a:cubicBezTo>
                    <a:cubicBezTo>
                      <a:pt x="53" y="302"/>
                      <a:pt x="53" y="305"/>
                      <a:pt x="53" y="307"/>
                    </a:cubicBezTo>
                    <a:cubicBezTo>
                      <a:pt x="52" y="316"/>
                      <a:pt x="49" y="324"/>
                      <a:pt x="44" y="331"/>
                    </a:cubicBezTo>
                    <a:cubicBezTo>
                      <a:pt x="40" y="338"/>
                      <a:pt x="33" y="344"/>
                      <a:pt x="25" y="348"/>
                    </a:cubicBezTo>
                    <a:cubicBezTo>
                      <a:pt x="18" y="352"/>
                      <a:pt x="9" y="355"/>
                      <a:pt x="0" y="355"/>
                    </a:cubicBezTo>
                  </a:path>
                </a:pathLst>
              </a:cu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9" name="Freeform 55">
                <a:extLst>
                  <a:ext uri="{FF2B5EF4-FFF2-40B4-BE49-F238E27FC236}">
                    <a16:creationId xmlns:a16="http://schemas.microsoft.com/office/drawing/2014/main" id="{2C94FC08-7ED3-47D0-CF75-D2581D238010}"/>
                  </a:ext>
                </a:extLst>
              </p:cNvPr>
              <p:cNvSpPr/>
              <p:nvPr/>
            </p:nvSpPr>
            <p:spPr bwMode="auto">
              <a:xfrm>
                <a:off x="8353425" y="3095626"/>
                <a:ext cx="153988" cy="1289050"/>
              </a:xfrm>
              <a:custGeom>
                <a:avLst/>
                <a:gdLst>
                  <a:gd name="T0" fmla="*/ 41 w 41"/>
                  <a:gd name="T1" fmla="*/ 0 h 342"/>
                  <a:gd name="T2" fmla="*/ 41 w 41"/>
                  <a:gd name="T3" fmla="*/ 189 h 342"/>
                  <a:gd name="T4" fmla="*/ 41 w 41"/>
                  <a:gd name="T5" fmla="*/ 283 h 342"/>
                  <a:gd name="T6" fmla="*/ 41 w 41"/>
                  <a:gd name="T7" fmla="*/ 295 h 342"/>
                  <a:gd name="T8" fmla="*/ 41 w 41"/>
                  <a:gd name="T9" fmla="*/ 300 h 342"/>
                  <a:gd name="T10" fmla="*/ 40 w 41"/>
                  <a:gd name="T11" fmla="*/ 306 h 342"/>
                  <a:gd name="T12" fmla="*/ 34 w 41"/>
                  <a:gd name="T13" fmla="*/ 324 h 342"/>
                  <a:gd name="T14" fmla="*/ 19 w 41"/>
                  <a:gd name="T15" fmla="*/ 337 h 342"/>
                  <a:gd name="T16" fmla="*/ 0 w 41"/>
                  <a:gd name="T17" fmla="*/ 342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342">
                    <a:moveTo>
                      <a:pt x="41" y="0"/>
                    </a:moveTo>
                    <a:cubicBezTo>
                      <a:pt x="41" y="189"/>
                      <a:pt x="41" y="189"/>
                      <a:pt x="41" y="189"/>
                    </a:cubicBezTo>
                    <a:cubicBezTo>
                      <a:pt x="41" y="283"/>
                      <a:pt x="41" y="283"/>
                      <a:pt x="41" y="283"/>
                    </a:cubicBezTo>
                    <a:cubicBezTo>
                      <a:pt x="41" y="295"/>
                      <a:pt x="41" y="295"/>
                      <a:pt x="41" y="295"/>
                    </a:cubicBezTo>
                    <a:cubicBezTo>
                      <a:pt x="41" y="300"/>
                      <a:pt x="41" y="300"/>
                      <a:pt x="41" y="300"/>
                    </a:cubicBezTo>
                    <a:cubicBezTo>
                      <a:pt x="41" y="303"/>
                      <a:pt x="40" y="304"/>
                      <a:pt x="40" y="306"/>
                    </a:cubicBezTo>
                    <a:cubicBezTo>
                      <a:pt x="40" y="312"/>
                      <a:pt x="37" y="318"/>
                      <a:pt x="34" y="324"/>
                    </a:cubicBezTo>
                    <a:cubicBezTo>
                      <a:pt x="30" y="329"/>
                      <a:pt x="25" y="334"/>
                      <a:pt x="19" y="337"/>
                    </a:cubicBezTo>
                    <a:cubicBezTo>
                      <a:pt x="13" y="340"/>
                      <a:pt x="7" y="342"/>
                      <a:pt x="0" y="342"/>
                    </a:cubicBezTo>
                  </a:path>
                </a:pathLst>
              </a:cu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41" name="文本框 7" descr="7b0a20202020227461726765744d6f64756c65223a20226b6f6e6c696e65666f6e7473220a7d0a">
              <a:extLst>
                <a:ext uri="{FF2B5EF4-FFF2-40B4-BE49-F238E27FC236}">
                  <a16:creationId xmlns:a16="http://schemas.microsoft.com/office/drawing/2014/main" id="{B390D7B2-DFA7-9ED6-4B7E-CE17461E74B9}"/>
                </a:ext>
              </a:extLst>
            </p:cNvPr>
            <p:cNvSpPr txBox="1"/>
            <p:nvPr/>
          </p:nvSpPr>
          <p:spPr>
            <a:xfrm>
              <a:off x="6278" y="4236"/>
              <a:ext cx="6930" cy="232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fontAlgn="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dirty="0">
                  <a:latin typeface="仿宋_GB2312" panose="02010609030101010101" pitchFamily="49" charset="-122"/>
                  <a:ea typeface="仿宋_GB2312" panose="02010609030101010101" pitchFamily="49" charset="-122"/>
                  <a:sym typeface="Times New Roman" panose="02020603050405020304" pitchFamily="12"/>
                </a:rPr>
                <a:t>浇水步骤要</a:t>
              </a:r>
              <a:r>
                <a:rPr lang="zh-CN" altLang="en-US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仿宋_GB2312" panose="02010609030101010101" pitchFamily="49" charset="-122"/>
                  <a:ea typeface="仿宋_GB2312" panose="02010609030101010101" pitchFamily="49" charset="-122"/>
                  <a:sym typeface="Times New Roman" panose="02020603050405020304" pitchFamily="12"/>
                </a:rPr>
                <a:t>视情况而定</a:t>
              </a:r>
              <a:r>
                <a:rPr lang="zh-CN" altLang="en-US" dirty="0">
                  <a:latin typeface="仿宋_GB2312" panose="02010609030101010101" pitchFamily="49" charset="-122"/>
                  <a:ea typeface="仿宋_GB2312" panose="02010609030101010101" pitchFamily="49" charset="-122"/>
                  <a:sym typeface="Times New Roman" panose="02020603050405020304" pitchFamily="12"/>
                </a:rPr>
                <a:t>，判断前需要获取什么信息？判断后需要做如何做决定？将流程图补充完整。</a:t>
              </a:r>
            </a:p>
          </p:txBody>
        </p:sp>
      </p:grpSp>
      <p:cxnSp>
        <p:nvCxnSpPr>
          <p:cNvPr id="86" name="直接连接符 85">
            <a:extLst>
              <a:ext uri="{FF2B5EF4-FFF2-40B4-BE49-F238E27FC236}">
                <a16:creationId xmlns:a16="http://schemas.microsoft.com/office/drawing/2014/main" id="{1F62CF4F-878B-F8F7-538B-EACD0610E69E}"/>
              </a:ext>
            </a:extLst>
          </p:cNvPr>
          <p:cNvCxnSpPr>
            <a:cxnSpLocks/>
          </p:cNvCxnSpPr>
          <p:nvPr/>
        </p:nvCxnSpPr>
        <p:spPr>
          <a:xfrm>
            <a:off x="9801164" y="3558694"/>
            <a:ext cx="373357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98">
            <a:extLst>
              <a:ext uri="{FF2B5EF4-FFF2-40B4-BE49-F238E27FC236}">
                <a16:creationId xmlns:a16="http://schemas.microsoft.com/office/drawing/2014/main" id="{380005AA-EEA2-892F-9EC3-E9C5C3DB1235}"/>
              </a:ext>
            </a:extLst>
          </p:cNvPr>
          <p:cNvCxnSpPr>
            <a:cxnSpLocks/>
          </p:cNvCxnSpPr>
          <p:nvPr/>
        </p:nvCxnSpPr>
        <p:spPr>
          <a:xfrm flipH="1">
            <a:off x="9758205" y="3889876"/>
            <a:ext cx="448199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接箭头连接符 99">
            <a:extLst>
              <a:ext uri="{FF2B5EF4-FFF2-40B4-BE49-F238E27FC236}">
                <a16:creationId xmlns:a16="http://schemas.microsoft.com/office/drawing/2014/main" id="{96B59AFE-673B-37E8-6054-F8CCC512A9ED}"/>
              </a:ext>
            </a:extLst>
          </p:cNvPr>
          <p:cNvCxnSpPr>
            <a:cxnSpLocks/>
          </p:cNvCxnSpPr>
          <p:nvPr/>
        </p:nvCxnSpPr>
        <p:spPr>
          <a:xfrm>
            <a:off x="9994578" y="4128450"/>
            <a:ext cx="0" cy="710239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文本框 102">
            <a:extLst>
              <a:ext uri="{FF2B5EF4-FFF2-40B4-BE49-F238E27FC236}">
                <a16:creationId xmlns:a16="http://schemas.microsoft.com/office/drawing/2014/main" id="{C7CB2C14-D414-0F6E-3811-9C9BC8C99DF0}"/>
              </a:ext>
            </a:extLst>
          </p:cNvPr>
          <p:cNvSpPr txBox="1"/>
          <p:nvPr/>
        </p:nvSpPr>
        <p:spPr>
          <a:xfrm>
            <a:off x="9630793" y="2466812"/>
            <a:ext cx="6942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土壤</a:t>
            </a:r>
            <a:endParaRPr lang="zh-CN" altLang="en-US" dirty="0"/>
          </a:p>
        </p:txBody>
      </p:sp>
      <p:sp>
        <p:nvSpPr>
          <p:cNvPr id="104" name="文本框 103">
            <a:extLst>
              <a:ext uri="{FF2B5EF4-FFF2-40B4-BE49-F238E27FC236}">
                <a16:creationId xmlns:a16="http://schemas.microsoft.com/office/drawing/2014/main" id="{3FA00172-19B1-9C2E-CBC6-B96556135299}"/>
              </a:ext>
            </a:extLst>
          </p:cNvPr>
          <p:cNvSpPr txBox="1"/>
          <p:nvPr/>
        </p:nvSpPr>
        <p:spPr>
          <a:xfrm>
            <a:off x="9640706" y="2902547"/>
            <a:ext cx="6942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兰花</a:t>
            </a:r>
            <a:endParaRPr lang="zh-CN" altLang="en-US" dirty="0"/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522DF1A0-6A0E-534D-C592-CAE074889092}"/>
              </a:ext>
            </a:extLst>
          </p:cNvPr>
          <p:cNvGrpSpPr/>
          <p:nvPr/>
        </p:nvGrpSpPr>
        <p:grpSpPr>
          <a:xfrm>
            <a:off x="7389970" y="51451"/>
            <a:ext cx="4679215" cy="625966"/>
            <a:chOff x="7389970" y="22875"/>
            <a:chExt cx="4679215" cy="625966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08DED72D-192D-5E9F-90E6-BC0FD821B22E}"/>
                </a:ext>
              </a:extLst>
            </p:cNvPr>
            <p:cNvGrpSpPr/>
            <p:nvPr/>
          </p:nvGrpSpPr>
          <p:grpSpPr>
            <a:xfrm flipH="1">
              <a:off x="8756127" y="22875"/>
              <a:ext cx="1177545" cy="543036"/>
              <a:chOff x="4072203" y="579075"/>
              <a:chExt cx="1589159" cy="721794"/>
            </a:xfrm>
          </p:grpSpPr>
          <p:pic>
            <p:nvPicPr>
              <p:cNvPr id="73" name="图片 72">
                <a:extLst>
                  <a:ext uri="{FF2B5EF4-FFF2-40B4-BE49-F238E27FC236}">
                    <a16:creationId xmlns:a16="http://schemas.microsoft.com/office/drawing/2014/main" id="{4DBFD957-E32B-3114-6B46-8853CEF3703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2615" b="54174"/>
              <a:stretch/>
            </p:blipFill>
            <p:spPr>
              <a:xfrm>
                <a:off x="4138391" y="579075"/>
                <a:ext cx="1447528" cy="721794"/>
              </a:xfrm>
              <a:prstGeom prst="rect">
                <a:avLst/>
              </a:prstGeom>
            </p:spPr>
          </p:pic>
          <p:sp>
            <p:nvSpPr>
              <p:cNvPr id="81" name="TextBox 45">
                <a:extLst>
                  <a:ext uri="{FF2B5EF4-FFF2-40B4-BE49-F238E27FC236}">
                    <a16:creationId xmlns:a16="http://schemas.microsoft.com/office/drawing/2014/main" id="{BCD8AA0C-9BFE-B243-8387-E59BD32F66C4}"/>
                  </a:ext>
                </a:extLst>
              </p:cNvPr>
              <p:cNvSpPr txBox="1"/>
              <p:nvPr/>
            </p:nvSpPr>
            <p:spPr>
              <a:xfrm>
                <a:off x="4072203" y="584844"/>
                <a:ext cx="1589159" cy="640484"/>
              </a:xfrm>
              <a:prstGeom prst="rect">
                <a:avLst/>
              </a:prstGeom>
              <a:noFill/>
              <a:ln w="12700">
                <a:noFill/>
                <a:prstDash val="lgDashDot"/>
              </a:ln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R="0" lvl="0" indent="0" algn="ct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仓耳羽辰体-谷力 W04" panose="02020400000000000000" pitchFamily="18" charset="-122"/>
                    <a:ea typeface="仓耳羽辰体-谷力 W04" panose="02020400000000000000" pitchFamily="18" charset="-122"/>
                  </a:defRPr>
                </a:lvl1pPr>
              </a:lstStyle>
              <a:p>
                <a:r>
                  <a:rPr lang="zh-CN" altLang="en-US" sz="2000" dirty="0">
                    <a:solidFill>
                      <a:srgbClr val="FFC000"/>
                    </a:solidFill>
                    <a:latin typeface="隶书" panose="02010509060101010101" pitchFamily="49" charset="-122"/>
                    <a:ea typeface="隶书" panose="02010509060101010101" pitchFamily="49" charset="-122"/>
                    <a:cs typeface="+mn-ea"/>
                    <a:sym typeface="+mn-lt"/>
                  </a:rPr>
                  <a:t>活动室</a:t>
                </a:r>
              </a:p>
            </p:txBody>
          </p:sp>
        </p:grpSp>
        <p:pic>
          <p:nvPicPr>
            <p:cNvPr id="21" name="图片 20" descr="卡通人物&#10;&#10;描述已自动生成">
              <a:extLst>
                <a:ext uri="{FF2B5EF4-FFF2-40B4-BE49-F238E27FC236}">
                  <a16:creationId xmlns:a16="http://schemas.microsoft.com/office/drawing/2014/main" id="{D1045A12-40AF-8FBE-168E-B30B87B2689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2706" y="22875"/>
              <a:ext cx="743958" cy="625966"/>
            </a:xfrm>
            <a:prstGeom prst="rect">
              <a:avLst/>
            </a:prstGeom>
          </p:spPr>
        </p:pic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A95085A5-824C-6F09-ADC4-3C0EB2989741}"/>
                </a:ext>
              </a:extLst>
            </p:cNvPr>
            <p:cNvGrpSpPr/>
            <p:nvPr/>
          </p:nvGrpSpPr>
          <p:grpSpPr>
            <a:xfrm>
              <a:off x="10891640" y="22875"/>
              <a:ext cx="1177545" cy="543034"/>
              <a:chOff x="8796623" y="100891"/>
              <a:chExt cx="1177545" cy="543034"/>
            </a:xfrm>
          </p:grpSpPr>
          <p:pic>
            <p:nvPicPr>
              <p:cNvPr id="70" name="图片 69">
                <a:extLst>
                  <a:ext uri="{FF2B5EF4-FFF2-40B4-BE49-F238E27FC236}">
                    <a16:creationId xmlns:a16="http://schemas.microsoft.com/office/drawing/2014/main" id="{1D3AAF42-BF92-7339-5493-7F0CC8C2B34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tx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2615" b="54174"/>
              <a:stretch/>
            </p:blipFill>
            <p:spPr>
              <a:xfrm flipH="1">
                <a:off x="8825199" y="100891"/>
                <a:ext cx="1072598" cy="543034"/>
              </a:xfrm>
              <a:prstGeom prst="rect">
                <a:avLst/>
              </a:prstGeom>
            </p:spPr>
          </p:pic>
          <p:sp>
            <p:nvSpPr>
              <p:cNvPr id="72" name="TextBox 45">
                <a:extLst>
                  <a:ext uri="{FF2B5EF4-FFF2-40B4-BE49-F238E27FC236}">
                    <a16:creationId xmlns:a16="http://schemas.microsoft.com/office/drawing/2014/main" id="{3889B39F-97B1-A064-7133-328FACC13539}"/>
                  </a:ext>
                </a:extLst>
              </p:cNvPr>
              <p:cNvSpPr txBox="1"/>
              <p:nvPr/>
            </p:nvSpPr>
            <p:spPr>
              <a:xfrm flipH="1">
                <a:off x="8796623" y="112374"/>
                <a:ext cx="1177545" cy="481863"/>
              </a:xfrm>
              <a:prstGeom prst="rect">
                <a:avLst/>
              </a:prstGeom>
              <a:noFill/>
              <a:ln w="12700">
                <a:noFill/>
                <a:prstDash val="lgDashDot"/>
              </a:ln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R="0" lvl="0" indent="0" algn="ct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仓耳羽辰体-谷力 W04" panose="02020400000000000000" pitchFamily="18" charset="-122"/>
                    <a:ea typeface="仓耳羽辰体-谷力 W04" panose="02020400000000000000" pitchFamily="18" charset="-122"/>
                  </a:defRPr>
                </a:lvl1pPr>
              </a:lstStyle>
              <a:p>
                <a:r>
                  <a:rPr lang="zh-CN" altLang="en-US" sz="2000" dirty="0">
                    <a:solidFill>
                      <a:schemeClr val="bg1">
                        <a:lumMod val="50000"/>
                      </a:schemeClr>
                    </a:solidFill>
                    <a:latin typeface="隶书" panose="02010509060101010101" pitchFamily="49" charset="-122"/>
                    <a:ea typeface="隶书" panose="02010509060101010101" pitchFamily="49" charset="-122"/>
                    <a:cs typeface="+mn-ea"/>
                    <a:sym typeface="+mn-lt"/>
                  </a:rPr>
                  <a:t>挑战台</a:t>
                </a:r>
              </a:p>
            </p:txBody>
          </p:sp>
        </p:grpSp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38C23B03-E669-7B0F-F3BA-B444251A2634}"/>
                </a:ext>
              </a:extLst>
            </p:cNvPr>
            <p:cNvGrpSpPr/>
            <p:nvPr/>
          </p:nvGrpSpPr>
          <p:grpSpPr>
            <a:xfrm>
              <a:off x="9834599" y="22875"/>
              <a:ext cx="1177545" cy="543034"/>
              <a:chOff x="8796623" y="100891"/>
              <a:chExt cx="1177545" cy="543034"/>
            </a:xfrm>
          </p:grpSpPr>
          <p:pic>
            <p:nvPicPr>
              <p:cNvPr id="36" name="图片 35">
                <a:extLst>
                  <a:ext uri="{FF2B5EF4-FFF2-40B4-BE49-F238E27FC236}">
                    <a16:creationId xmlns:a16="http://schemas.microsoft.com/office/drawing/2014/main" id="{E861F3EC-2D6A-C105-58FB-EF3C921E503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tx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2615" b="54174"/>
              <a:stretch/>
            </p:blipFill>
            <p:spPr>
              <a:xfrm flipH="1">
                <a:off x="8825199" y="100891"/>
                <a:ext cx="1072598" cy="543034"/>
              </a:xfrm>
              <a:prstGeom prst="rect">
                <a:avLst/>
              </a:prstGeom>
            </p:spPr>
          </p:pic>
          <p:sp>
            <p:nvSpPr>
              <p:cNvPr id="40" name="TextBox 45">
                <a:extLst>
                  <a:ext uri="{FF2B5EF4-FFF2-40B4-BE49-F238E27FC236}">
                    <a16:creationId xmlns:a16="http://schemas.microsoft.com/office/drawing/2014/main" id="{AA9B420E-1CA2-3EBA-DBD8-D69577DFB69E}"/>
                  </a:ext>
                </a:extLst>
              </p:cNvPr>
              <p:cNvSpPr txBox="1"/>
              <p:nvPr/>
            </p:nvSpPr>
            <p:spPr>
              <a:xfrm flipH="1">
                <a:off x="8796623" y="112374"/>
                <a:ext cx="1177545" cy="481863"/>
              </a:xfrm>
              <a:prstGeom prst="rect">
                <a:avLst/>
              </a:prstGeom>
              <a:noFill/>
              <a:ln w="12700">
                <a:noFill/>
                <a:prstDash val="lgDashDot"/>
              </a:ln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R="0" lvl="0" indent="0" algn="ct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仓耳羽辰体-谷力 W04" panose="02020400000000000000" pitchFamily="18" charset="-122"/>
                    <a:ea typeface="仓耳羽辰体-谷力 W04" panose="02020400000000000000" pitchFamily="18" charset="-122"/>
                  </a:defRPr>
                </a:lvl1pPr>
              </a:lstStyle>
              <a:p>
                <a:r>
                  <a:rPr lang="zh-CN" altLang="en-US" sz="2000" dirty="0">
                    <a:solidFill>
                      <a:schemeClr val="bg1">
                        <a:lumMod val="50000"/>
                      </a:schemeClr>
                    </a:solidFill>
                    <a:latin typeface="隶书" panose="02010509060101010101" pitchFamily="49" charset="-122"/>
                    <a:ea typeface="隶书" panose="02010509060101010101" pitchFamily="49" charset="-122"/>
                    <a:cs typeface="+mn-ea"/>
                    <a:sym typeface="+mn-lt"/>
                  </a:rPr>
                  <a:t>收获园</a:t>
                </a:r>
              </a:p>
            </p:txBody>
          </p:sp>
        </p:grp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A0004258-428E-8F8D-47E7-220CCE0B088F}"/>
                </a:ext>
              </a:extLst>
            </p:cNvPr>
            <p:cNvGrpSpPr/>
            <p:nvPr/>
          </p:nvGrpSpPr>
          <p:grpSpPr>
            <a:xfrm>
              <a:off x="7389970" y="22875"/>
              <a:ext cx="1177545" cy="543034"/>
              <a:chOff x="7773702" y="162574"/>
              <a:chExt cx="1177545" cy="543034"/>
            </a:xfrm>
          </p:grpSpPr>
          <p:pic>
            <p:nvPicPr>
              <p:cNvPr id="26" name="图片 25">
                <a:extLst>
                  <a:ext uri="{FF2B5EF4-FFF2-40B4-BE49-F238E27FC236}">
                    <a16:creationId xmlns:a16="http://schemas.microsoft.com/office/drawing/2014/main" id="{1C601A2D-B010-AC53-DD37-53966B985F3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tx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2615" b="54174"/>
              <a:stretch/>
            </p:blipFill>
            <p:spPr>
              <a:xfrm flipH="1">
                <a:off x="7841953" y="162574"/>
                <a:ext cx="1072598" cy="543034"/>
              </a:xfrm>
              <a:prstGeom prst="rect">
                <a:avLst/>
              </a:prstGeom>
            </p:spPr>
          </p:pic>
          <p:sp>
            <p:nvSpPr>
              <p:cNvPr id="34" name="TextBox 45">
                <a:extLst>
                  <a:ext uri="{FF2B5EF4-FFF2-40B4-BE49-F238E27FC236}">
                    <a16:creationId xmlns:a16="http://schemas.microsoft.com/office/drawing/2014/main" id="{9A44D822-2C73-F1B9-9628-71A58A97257C}"/>
                  </a:ext>
                </a:extLst>
              </p:cNvPr>
              <p:cNvSpPr txBox="1"/>
              <p:nvPr/>
            </p:nvSpPr>
            <p:spPr>
              <a:xfrm flipH="1">
                <a:off x="7773702" y="178406"/>
                <a:ext cx="1177545" cy="481863"/>
              </a:xfrm>
              <a:prstGeom prst="rect">
                <a:avLst/>
              </a:prstGeom>
              <a:noFill/>
              <a:ln w="12700">
                <a:noFill/>
                <a:prstDash val="lgDashDot"/>
              </a:ln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R="0" lvl="0" indent="0" algn="ct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仓耳羽辰体-谷力 W04" panose="02020400000000000000" pitchFamily="18" charset="-122"/>
                    <a:ea typeface="仓耳羽辰体-谷力 W04" panose="02020400000000000000" pitchFamily="18" charset="-122"/>
                  </a:defRPr>
                </a:lvl1pPr>
              </a:lstStyle>
              <a:p>
                <a:r>
                  <a:rPr lang="zh-CN" altLang="en-US" sz="2000" dirty="0">
                    <a:solidFill>
                      <a:schemeClr val="bg1">
                        <a:lumMod val="50000"/>
                      </a:schemeClr>
                    </a:solidFill>
                    <a:latin typeface="隶书" panose="02010509060101010101" pitchFamily="49" charset="-122"/>
                    <a:ea typeface="隶书" panose="02010509060101010101" pitchFamily="49" charset="-122"/>
                    <a:cs typeface="+mn-ea"/>
                    <a:sym typeface="+mn-lt"/>
                  </a:rPr>
                  <a:t>准备间</a:t>
                </a:r>
              </a:p>
            </p:txBody>
          </p:sp>
        </p:grp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9565FBCC-F32B-4B4E-B7D0-6E090FB1A2C3}"/>
              </a:ext>
            </a:extLst>
          </p:cNvPr>
          <p:cNvGrpSpPr/>
          <p:nvPr/>
        </p:nvGrpSpPr>
        <p:grpSpPr>
          <a:xfrm>
            <a:off x="4372370" y="2299250"/>
            <a:ext cx="3948800" cy="3432278"/>
            <a:chOff x="4372370" y="2299250"/>
            <a:chExt cx="3948800" cy="3432278"/>
          </a:xfrm>
        </p:grpSpPr>
        <p:grpSp>
          <p:nvGrpSpPr>
            <p:cNvPr id="97" name="组合 96">
              <a:extLst>
                <a:ext uri="{FF2B5EF4-FFF2-40B4-BE49-F238E27FC236}">
                  <a16:creationId xmlns:a16="http://schemas.microsoft.com/office/drawing/2014/main" id="{39A04DBE-7687-D7F9-5695-7096C91F7032}"/>
                </a:ext>
              </a:extLst>
            </p:cNvPr>
            <p:cNvGrpSpPr/>
            <p:nvPr/>
          </p:nvGrpSpPr>
          <p:grpSpPr>
            <a:xfrm>
              <a:off x="4372370" y="2583819"/>
              <a:ext cx="3948800" cy="3147709"/>
              <a:chOff x="4372370" y="2424608"/>
              <a:chExt cx="3948800" cy="3147709"/>
            </a:xfrm>
          </p:grpSpPr>
          <p:grpSp>
            <p:nvGrpSpPr>
              <p:cNvPr id="74" name="组合 73">
                <a:extLst>
                  <a:ext uri="{FF2B5EF4-FFF2-40B4-BE49-F238E27FC236}">
                    <a16:creationId xmlns:a16="http://schemas.microsoft.com/office/drawing/2014/main" id="{623A2AA8-C3B4-1A86-9730-12E033E57495}"/>
                  </a:ext>
                </a:extLst>
              </p:cNvPr>
              <p:cNvGrpSpPr/>
              <p:nvPr/>
            </p:nvGrpSpPr>
            <p:grpSpPr>
              <a:xfrm>
                <a:off x="5267132" y="2424608"/>
                <a:ext cx="2231560" cy="996155"/>
                <a:chOff x="5321796" y="2520107"/>
                <a:chExt cx="2231560" cy="996155"/>
              </a:xfrm>
            </p:grpSpPr>
            <p:sp>
              <p:nvSpPr>
                <p:cNvPr id="35" name="矩形 34">
                  <a:extLst>
                    <a:ext uri="{FF2B5EF4-FFF2-40B4-BE49-F238E27FC236}">
                      <a16:creationId xmlns:a16="http://schemas.microsoft.com/office/drawing/2014/main" id="{E8ABEB77-D34E-A93F-2D6B-71D0114F6B78}"/>
                    </a:ext>
                  </a:extLst>
                </p:cNvPr>
                <p:cNvSpPr/>
                <p:nvPr/>
              </p:nvSpPr>
              <p:spPr>
                <a:xfrm>
                  <a:off x="5611610" y="2766214"/>
                  <a:ext cx="1650345" cy="275097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dirty="0">
                      <a:solidFill>
                        <a:schemeClr val="tx1"/>
                      </a:solidFill>
                      <a:latin typeface="隶书" panose="02010509060101010101" pitchFamily="49" charset="-122"/>
                      <a:ea typeface="隶书" panose="02010509060101010101" pitchFamily="49" charset="-122"/>
                    </a:rPr>
                    <a:t>早上搬到阳台</a:t>
                  </a:r>
                </a:p>
              </p:txBody>
            </p:sp>
            <p:cxnSp>
              <p:nvCxnSpPr>
                <p:cNvPr id="38" name="直接箭头连接符 37">
                  <a:extLst>
                    <a:ext uri="{FF2B5EF4-FFF2-40B4-BE49-F238E27FC236}">
                      <a16:creationId xmlns:a16="http://schemas.microsoft.com/office/drawing/2014/main" id="{5273B67E-56F8-AE98-7412-FB047CCD218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36783" y="3051334"/>
                  <a:ext cx="0" cy="171889"/>
                </a:xfrm>
                <a:prstGeom prst="straightConnector1">
                  <a:avLst/>
                </a:prstGeom>
                <a:ln w="28575">
                  <a:solidFill>
                    <a:srgbClr val="92D0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接箭头连接符 38">
                  <a:extLst>
                    <a:ext uri="{FF2B5EF4-FFF2-40B4-BE49-F238E27FC236}">
                      <a16:creationId xmlns:a16="http://schemas.microsoft.com/office/drawing/2014/main" id="{F9BA5407-FFCC-C70E-F92B-5276D270AC9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36783" y="2520107"/>
                  <a:ext cx="0" cy="235223"/>
                </a:xfrm>
                <a:prstGeom prst="straightConnector1">
                  <a:avLst/>
                </a:prstGeom>
                <a:ln w="28575">
                  <a:solidFill>
                    <a:srgbClr val="92D0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1" name="流程图: 数据 70">
                  <a:extLst>
                    <a:ext uri="{FF2B5EF4-FFF2-40B4-BE49-F238E27FC236}">
                      <a16:creationId xmlns:a16="http://schemas.microsoft.com/office/drawing/2014/main" id="{F4517F04-291B-52B2-89C3-5B962C7023E1}"/>
                    </a:ext>
                  </a:extLst>
                </p:cNvPr>
                <p:cNvSpPr/>
                <p:nvPr/>
              </p:nvSpPr>
              <p:spPr>
                <a:xfrm>
                  <a:off x="5321796" y="3241165"/>
                  <a:ext cx="2231560" cy="275097"/>
                </a:xfrm>
                <a:prstGeom prst="flowChartInputOutput">
                  <a:avLst/>
                </a:prstGeom>
                <a:solidFill>
                  <a:schemeClr val="bg1"/>
                </a:solidFill>
                <a:ln w="285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dirty="0">
                      <a:solidFill>
                        <a:schemeClr val="tx1"/>
                      </a:solidFill>
                      <a:latin typeface="隶书" panose="02010509060101010101" pitchFamily="49" charset="-122"/>
                      <a:ea typeface="隶书" panose="02010509060101010101" pitchFamily="49" charset="-122"/>
                    </a:rPr>
                    <a:t>观察（    ）</a:t>
                  </a:r>
                </a:p>
              </p:txBody>
            </p:sp>
          </p:grpSp>
          <p:cxnSp>
            <p:nvCxnSpPr>
              <p:cNvPr id="75" name="直接箭头连接符 74">
                <a:extLst>
                  <a:ext uri="{FF2B5EF4-FFF2-40B4-BE49-F238E27FC236}">
                    <a16:creationId xmlns:a16="http://schemas.microsoft.com/office/drawing/2014/main" id="{B1E60D1F-04AF-FC0A-94FB-D1D9F98C71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81326" y="3426180"/>
                <a:ext cx="0" cy="171889"/>
              </a:xfrm>
              <a:prstGeom prst="straightConnector1">
                <a:avLst/>
              </a:prstGeom>
              <a:ln w="28575">
                <a:solidFill>
                  <a:srgbClr val="92D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流程图: 决策 76">
                <a:extLst>
                  <a:ext uri="{FF2B5EF4-FFF2-40B4-BE49-F238E27FC236}">
                    <a16:creationId xmlns:a16="http://schemas.microsoft.com/office/drawing/2014/main" id="{535902C0-7A31-73FD-6F5B-813977B990FE}"/>
                  </a:ext>
                </a:extLst>
              </p:cNvPr>
              <p:cNvSpPr/>
              <p:nvPr/>
            </p:nvSpPr>
            <p:spPr>
              <a:xfrm>
                <a:off x="5140834" y="3558694"/>
                <a:ext cx="2437963" cy="738498"/>
              </a:xfrm>
              <a:prstGeom prst="flowChartDecision">
                <a:avLst/>
              </a:prstGeom>
              <a:solidFill>
                <a:schemeClr val="bg1"/>
              </a:solidFill>
              <a:ln w="285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latin typeface="隶书" panose="02010509060101010101" pitchFamily="49" charset="-122"/>
                  <a:ea typeface="隶书" panose="02010509060101010101" pitchFamily="49" charset="-122"/>
                </a:endParaRPr>
              </a:p>
            </p:txBody>
          </p:sp>
          <p:sp>
            <p:nvSpPr>
              <p:cNvPr id="76" name="流程图: 决策 75">
                <a:extLst>
                  <a:ext uri="{FF2B5EF4-FFF2-40B4-BE49-F238E27FC236}">
                    <a16:creationId xmlns:a16="http://schemas.microsoft.com/office/drawing/2014/main" id="{0E5878C9-1AA8-1AC7-05DA-4ACE9A6E6694}"/>
                  </a:ext>
                </a:extLst>
              </p:cNvPr>
              <p:cNvSpPr/>
              <p:nvPr/>
            </p:nvSpPr>
            <p:spPr>
              <a:xfrm>
                <a:off x="5266339" y="3616011"/>
                <a:ext cx="2231560" cy="626652"/>
              </a:xfrm>
              <a:prstGeom prst="flowChartDecision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dirty="0">
                    <a:solidFill>
                      <a:schemeClr val="tx1"/>
                    </a:solidFill>
                    <a:latin typeface="隶书" panose="02010509060101010101" pitchFamily="49" charset="-122"/>
                    <a:ea typeface="隶书" panose="02010509060101010101" pitchFamily="49" charset="-122"/>
                  </a:rPr>
                  <a:t>判断土壤干了吗？</a:t>
                </a:r>
              </a:p>
            </p:txBody>
          </p:sp>
          <p:sp>
            <p:nvSpPr>
              <p:cNvPr id="78" name="矩形 77">
                <a:extLst>
                  <a:ext uri="{FF2B5EF4-FFF2-40B4-BE49-F238E27FC236}">
                    <a16:creationId xmlns:a16="http://schemas.microsoft.com/office/drawing/2014/main" id="{4917B827-4686-DD91-9D38-77359766DB11}"/>
                  </a:ext>
                </a:extLst>
              </p:cNvPr>
              <p:cNvSpPr/>
              <p:nvPr/>
            </p:nvSpPr>
            <p:spPr>
              <a:xfrm>
                <a:off x="4372370" y="4647213"/>
                <a:ext cx="761295" cy="27509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dirty="0">
                    <a:solidFill>
                      <a:schemeClr val="tx1"/>
                    </a:solidFill>
                    <a:latin typeface="隶书" panose="02010509060101010101" pitchFamily="49" charset="-122"/>
                    <a:ea typeface="隶书" panose="02010509060101010101" pitchFamily="49" charset="-122"/>
                  </a:rPr>
                  <a:t>浇水</a:t>
                </a:r>
              </a:p>
            </p:txBody>
          </p:sp>
          <p:sp>
            <p:nvSpPr>
              <p:cNvPr id="79" name="文本框 78">
                <a:extLst>
                  <a:ext uri="{FF2B5EF4-FFF2-40B4-BE49-F238E27FC236}">
                    <a16:creationId xmlns:a16="http://schemas.microsoft.com/office/drawing/2014/main" id="{1582F5A7-DAFE-8AC8-9D5A-741CAD96062F}"/>
                  </a:ext>
                </a:extLst>
              </p:cNvPr>
              <p:cNvSpPr txBox="1"/>
              <p:nvPr/>
            </p:nvSpPr>
            <p:spPr>
              <a:xfrm>
                <a:off x="4484886" y="3608131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dirty="0">
                    <a:latin typeface="隶书" panose="02010509060101010101" pitchFamily="49" charset="-122"/>
                    <a:ea typeface="隶书" panose="02010509060101010101" pitchFamily="49" charset="-122"/>
                  </a:rPr>
                  <a:t>是</a:t>
                </a:r>
              </a:p>
            </p:txBody>
          </p:sp>
          <p:sp>
            <p:nvSpPr>
              <p:cNvPr id="80" name="文本框 79">
                <a:extLst>
                  <a:ext uri="{FF2B5EF4-FFF2-40B4-BE49-F238E27FC236}">
                    <a16:creationId xmlns:a16="http://schemas.microsoft.com/office/drawing/2014/main" id="{DA288A82-0FC2-CA9A-1E55-C437D126A2AD}"/>
                  </a:ext>
                </a:extLst>
              </p:cNvPr>
              <p:cNvSpPr txBox="1"/>
              <p:nvPr/>
            </p:nvSpPr>
            <p:spPr>
              <a:xfrm>
                <a:off x="7905672" y="3545999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dirty="0">
                    <a:latin typeface="隶书" panose="02010509060101010101" pitchFamily="49" charset="-122"/>
                    <a:ea typeface="隶书" panose="02010509060101010101" pitchFamily="49" charset="-122"/>
                  </a:rPr>
                  <a:t>否</a:t>
                </a:r>
              </a:p>
            </p:txBody>
          </p:sp>
          <p:cxnSp>
            <p:nvCxnSpPr>
              <p:cNvPr id="84" name="直接连接符 83">
                <a:extLst>
                  <a:ext uri="{FF2B5EF4-FFF2-40B4-BE49-F238E27FC236}">
                    <a16:creationId xmlns:a16="http://schemas.microsoft.com/office/drawing/2014/main" id="{DAA13F97-E874-9B30-8128-31AD45A281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47813" y="3915312"/>
                <a:ext cx="373357" cy="0"/>
              </a:xfrm>
              <a:prstGeom prst="line">
                <a:avLst/>
              </a:prstGeom>
              <a:ln w="28575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直接连接符 87">
                <a:extLst>
                  <a:ext uri="{FF2B5EF4-FFF2-40B4-BE49-F238E27FC236}">
                    <a16:creationId xmlns:a16="http://schemas.microsoft.com/office/drawing/2014/main" id="{5B06DAC7-EF5B-55C0-C92E-629D86154A82}"/>
                  </a:ext>
                </a:extLst>
              </p:cNvPr>
              <p:cNvCxnSpPr/>
              <p:nvPr/>
            </p:nvCxnSpPr>
            <p:spPr>
              <a:xfrm>
                <a:off x="8315033" y="3915312"/>
                <a:ext cx="0" cy="1337885"/>
              </a:xfrm>
              <a:prstGeom prst="line">
                <a:avLst/>
              </a:prstGeom>
              <a:ln w="28575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直接连接符 89">
                <a:extLst>
                  <a:ext uri="{FF2B5EF4-FFF2-40B4-BE49-F238E27FC236}">
                    <a16:creationId xmlns:a16="http://schemas.microsoft.com/office/drawing/2014/main" id="{544B0DFD-5CF0-D756-AFF6-83799AA5CF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53017" y="5247060"/>
                <a:ext cx="3562016" cy="0"/>
              </a:xfrm>
              <a:prstGeom prst="line">
                <a:avLst/>
              </a:prstGeom>
              <a:ln w="28575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接连接符 90">
                <a:extLst>
                  <a:ext uri="{FF2B5EF4-FFF2-40B4-BE49-F238E27FC236}">
                    <a16:creationId xmlns:a16="http://schemas.microsoft.com/office/drawing/2014/main" id="{6B5C8D86-7194-EF44-F819-F46CE79512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53017" y="4945714"/>
                <a:ext cx="0" cy="301346"/>
              </a:xfrm>
              <a:prstGeom prst="line">
                <a:avLst/>
              </a:prstGeom>
              <a:ln w="28575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直接箭头连接符 95">
                <a:extLst>
                  <a:ext uri="{FF2B5EF4-FFF2-40B4-BE49-F238E27FC236}">
                    <a16:creationId xmlns:a16="http://schemas.microsoft.com/office/drawing/2014/main" id="{DA987529-6C8A-A06A-F3F8-5B28640A2BF9}"/>
                  </a:ext>
                </a:extLst>
              </p:cNvPr>
              <p:cNvCxnSpPr/>
              <p:nvPr/>
            </p:nvCxnSpPr>
            <p:spPr>
              <a:xfrm>
                <a:off x="6381326" y="5247060"/>
                <a:ext cx="0" cy="325257"/>
              </a:xfrm>
              <a:prstGeom prst="straightConnector1">
                <a:avLst/>
              </a:prstGeom>
              <a:ln w="28575">
                <a:solidFill>
                  <a:srgbClr val="92D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" name="矩形: 圆角 1">
              <a:extLst>
                <a:ext uri="{FF2B5EF4-FFF2-40B4-BE49-F238E27FC236}">
                  <a16:creationId xmlns:a16="http://schemas.microsoft.com/office/drawing/2014/main" id="{743BB0F5-3CDD-1889-A558-14CD644B47E5}"/>
                </a:ext>
              </a:extLst>
            </p:cNvPr>
            <p:cNvSpPr/>
            <p:nvPr/>
          </p:nvSpPr>
          <p:spPr>
            <a:xfrm>
              <a:off x="5939904" y="2299250"/>
              <a:ext cx="882843" cy="283119"/>
            </a:xfrm>
            <a:prstGeom prst="roundRect">
              <a:avLst>
                <a:gd name="adj" fmla="val 50000"/>
              </a:avLst>
            </a:prstGeom>
            <a:solidFill>
              <a:srgbClr val="FAFAFA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chemeClr val="tx1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开始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6658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71E3D9AA-78EE-B85B-E7A8-013CC2CB0969}"/>
              </a:ext>
            </a:extLst>
          </p:cNvPr>
          <p:cNvGrpSpPr/>
          <p:nvPr/>
        </p:nvGrpSpPr>
        <p:grpSpPr>
          <a:xfrm>
            <a:off x="7389970" y="51451"/>
            <a:ext cx="4679215" cy="625966"/>
            <a:chOff x="7389970" y="22875"/>
            <a:chExt cx="4679215" cy="625966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B8E25788-5813-A0C9-881B-A58081158B5E}"/>
                </a:ext>
              </a:extLst>
            </p:cNvPr>
            <p:cNvGrpSpPr/>
            <p:nvPr/>
          </p:nvGrpSpPr>
          <p:grpSpPr>
            <a:xfrm flipH="1">
              <a:off x="8756127" y="22875"/>
              <a:ext cx="1177545" cy="543036"/>
              <a:chOff x="4072203" y="579075"/>
              <a:chExt cx="1589159" cy="721794"/>
            </a:xfrm>
          </p:grpSpPr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id="{636FB5CE-99ED-ECB6-AE8E-BEEDCA500F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2615" b="54174"/>
              <a:stretch/>
            </p:blipFill>
            <p:spPr>
              <a:xfrm>
                <a:off x="4138391" y="579075"/>
                <a:ext cx="1447528" cy="721794"/>
              </a:xfrm>
              <a:prstGeom prst="rect">
                <a:avLst/>
              </a:prstGeom>
            </p:spPr>
          </p:pic>
          <p:sp>
            <p:nvSpPr>
              <p:cNvPr id="15" name="TextBox 45">
                <a:extLst>
                  <a:ext uri="{FF2B5EF4-FFF2-40B4-BE49-F238E27FC236}">
                    <a16:creationId xmlns:a16="http://schemas.microsoft.com/office/drawing/2014/main" id="{2ED84854-825B-74ED-5F17-04F247A2EF13}"/>
                  </a:ext>
                </a:extLst>
              </p:cNvPr>
              <p:cNvSpPr txBox="1"/>
              <p:nvPr/>
            </p:nvSpPr>
            <p:spPr>
              <a:xfrm>
                <a:off x="4072203" y="584844"/>
                <a:ext cx="1589159" cy="640484"/>
              </a:xfrm>
              <a:prstGeom prst="rect">
                <a:avLst/>
              </a:prstGeom>
              <a:noFill/>
              <a:ln w="12700">
                <a:noFill/>
                <a:prstDash val="lgDashDot"/>
              </a:ln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R="0" lvl="0" indent="0" algn="ct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仓耳羽辰体-谷力 W04" panose="02020400000000000000" pitchFamily="18" charset="-122"/>
                    <a:ea typeface="仓耳羽辰体-谷力 W04" panose="02020400000000000000" pitchFamily="18" charset="-122"/>
                  </a:defRPr>
                </a:lvl1pPr>
              </a:lstStyle>
              <a:p>
                <a:r>
                  <a:rPr lang="zh-CN" altLang="en-US" sz="2000" dirty="0">
                    <a:solidFill>
                      <a:srgbClr val="FFC000"/>
                    </a:solidFill>
                    <a:latin typeface="隶书" panose="02010509060101010101" pitchFamily="49" charset="-122"/>
                    <a:ea typeface="隶书" panose="02010509060101010101" pitchFamily="49" charset="-122"/>
                    <a:cs typeface="+mn-ea"/>
                    <a:sym typeface="+mn-lt"/>
                  </a:rPr>
                  <a:t>活动室</a:t>
                </a:r>
              </a:p>
            </p:txBody>
          </p:sp>
        </p:grpSp>
        <p:pic>
          <p:nvPicPr>
            <p:cNvPr id="4" name="图片 3" descr="卡通人物&#10;&#10;描述已自动生成">
              <a:extLst>
                <a:ext uri="{FF2B5EF4-FFF2-40B4-BE49-F238E27FC236}">
                  <a16:creationId xmlns:a16="http://schemas.microsoft.com/office/drawing/2014/main" id="{61452525-EA0C-E07B-4945-B1BC8AE6E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2706" y="22875"/>
              <a:ext cx="743958" cy="625966"/>
            </a:xfrm>
            <a:prstGeom prst="rect">
              <a:avLst/>
            </a:prstGeom>
          </p:spPr>
        </p:pic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0F0A0A50-4A7D-AA83-BF88-E2EDDA18C79C}"/>
                </a:ext>
              </a:extLst>
            </p:cNvPr>
            <p:cNvGrpSpPr/>
            <p:nvPr/>
          </p:nvGrpSpPr>
          <p:grpSpPr>
            <a:xfrm>
              <a:off x="10891640" y="22875"/>
              <a:ext cx="1177545" cy="543034"/>
              <a:chOff x="8796623" y="100891"/>
              <a:chExt cx="1177545" cy="543034"/>
            </a:xfrm>
          </p:grpSpPr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E07701C9-BC04-DEC9-5612-53894208BDB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tx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2615" b="54174"/>
              <a:stretch/>
            </p:blipFill>
            <p:spPr>
              <a:xfrm flipH="1">
                <a:off x="8825199" y="100891"/>
                <a:ext cx="1072598" cy="543034"/>
              </a:xfrm>
              <a:prstGeom prst="rect">
                <a:avLst/>
              </a:prstGeom>
            </p:spPr>
          </p:pic>
          <p:sp>
            <p:nvSpPr>
              <p:cNvPr id="13" name="TextBox 45">
                <a:extLst>
                  <a:ext uri="{FF2B5EF4-FFF2-40B4-BE49-F238E27FC236}">
                    <a16:creationId xmlns:a16="http://schemas.microsoft.com/office/drawing/2014/main" id="{1C5135D9-4420-BB1F-C7FF-E850A064A9EB}"/>
                  </a:ext>
                </a:extLst>
              </p:cNvPr>
              <p:cNvSpPr txBox="1"/>
              <p:nvPr/>
            </p:nvSpPr>
            <p:spPr>
              <a:xfrm flipH="1">
                <a:off x="8796623" y="112374"/>
                <a:ext cx="1177545" cy="481863"/>
              </a:xfrm>
              <a:prstGeom prst="rect">
                <a:avLst/>
              </a:prstGeom>
              <a:noFill/>
              <a:ln w="12700">
                <a:noFill/>
                <a:prstDash val="lgDashDot"/>
              </a:ln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R="0" lvl="0" indent="0" algn="ct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仓耳羽辰体-谷力 W04" panose="02020400000000000000" pitchFamily="18" charset="-122"/>
                    <a:ea typeface="仓耳羽辰体-谷力 W04" panose="02020400000000000000" pitchFamily="18" charset="-122"/>
                  </a:defRPr>
                </a:lvl1pPr>
              </a:lstStyle>
              <a:p>
                <a:r>
                  <a:rPr lang="zh-CN" altLang="en-US" sz="2000" dirty="0">
                    <a:solidFill>
                      <a:schemeClr val="bg1">
                        <a:lumMod val="50000"/>
                      </a:schemeClr>
                    </a:solidFill>
                    <a:latin typeface="隶书" panose="02010509060101010101" pitchFamily="49" charset="-122"/>
                    <a:ea typeface="隶书" panose="02010509060101010101" pitchFamily="49" charset="-122"/>
                    <a:cs typeface="+mn-ea"/>
                    <a:sym typeface="+mn-lt"/>
                  </a:rPr>
                  <a:t>挑战台</a:t>
                </a:r>
              </a:p>
            </p:txBody>
          </p:sp>
        </p:grp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D35192FD-8782-A80B-0A65-8C0BC28AC6B1}"/>
                </a:ext>
              </a:extLst>
            </p:cNvPr>
            <p:cNvGrpSpPr/>
            <p:nvPr/>
          </p:nvGrpSpPr>
          <p:grpSpPr>
            <a:xfrm>
              <a:off x="9834599" y="22875"/>
              <a:ext cx="1177545" cy="543034"/>
              <a:chOff x="8796623" y="100891"/>
              <a:chExt cx="1177545" cy="543034"/>
            </a:xfrm>
          </p:grpSpPr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7DC950D6-D541-1B71-2770-D71FE8A5AED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tx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2615" b="54174"/>
              <a:stretch/>
            </p:blipFill>
            <p:spPr>
              <a:xfrm flipH="1">
                <a:off x="8825199" y="100891"/>
                <a:ext cx="1072598" cy="543034"/>
              </a:xfrm>
              <a:prstGeom prst="rect">
                <a:avLst/>
              </a:prstGeom>
            </p:spPr>
          </p:pic>
          <p:sp>
            <p:nvSpPr>
              <p:cNvPr id="11" name="TextBox 45">
                <a:extLst>
                  <a:ext uri="{FF2B5EF4-FFF2-40B4-BE49-F238E27FC236}">
                    <a16:creationId xmlns:a16="http://schemas.microsoft.com/office/drawing/2014/main" id="{EEA1E394-DCF9-48D9-5B92-55B1278D2C02}"/>
                  </a:ext>
                </a:extLst>
              </p:cNvPr>
              <p:cNvSpPr txBox="1"/>
              <p:nvPr/>
            </p:nvSpPr>
            <p:spPr>
              <a:xfrm flipH="1">
                <a:off x="8796623" y="112374"/>
                <a:ext cx="1177545" cy="481863"/>
              </a:xfrm>
              <a:prstGeom prst="rect">
                <a:avLst/>
              </a:prstGeom>
              <a:noFill/>
              <a:ln w="12700">
                <a:noFill/>
                <a:prstDash val="lgDashDot"/>
              </a:ln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R="0" lvl="0" indent="0" algn="ct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仓耳羽辰体-谷力 W04" panose="02020400000000000000" pitchFamily="18" charset="-122"/>
                    <a:ea typeface="仓耳羽辰体-谷力 W04" panose="02020400000000000000" pitchFamily="18" charset="-122"/>
                  </a:defRPr>
                </a:lvl1pPr>
              </a:lstStyle>
              <a:p>
                <a:r>
                  <a:rPr lang="zh-CN" altLang="en-US" sz="2000" dirty="0">
                    <a:solidFill>
                      <a:schemeClr val="bg1">
                        <a:lumMod val="50000"/>
                      </a:schemeClr>
                    </a:solidFill>
                    <a:latin typeface="隶书" panose="02010509060101010101" pitchFamily="49" charset="-122"/>
                    <a:ea typeface="隶书" panose="02010509060101010101" pitchFamily="49" charset="-122"/>
                    <a:cs typeface="+mn-ea"/>
                    <a:sym typeface="+mn-lt"/>
                  </a:rPr>
                  <a:t>收获园</a:t>
                </a:r>
              </a:p>
            </p:txBody>
          </p:sp>
        </p:grp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06A9E987-71CD-CA37-F050-432941579D3B}"/>
                </a:ext>
              </a:extLst>
            </p:cNvPr>
            <p:cNvGrpSpPr/>
            <p:nvPr/>
          </p:nvGrpSpPr>
          <p:grpSpPr>
            <a:xfrm>
              <a:off x="7389970" y="22875"/>
              <a:ext cx="1177545" cy="543034"/>
              <a:chOff x="7773702" y="162574"/>
              <a:chExt cx="1177545" cy="543034"/>
            </a:xfrm>
          </p:grpSpPr>
          <p:pic>
            <p:nvPicPr>
              <p:cNvPr id="8" name="图片 7">
                <a:extLst>
                  <a:ext uri="{FF2B5EF4-FFF2-40B4-BE49-F238E27FC236}">
                    <a16:creationId xmlns:a16="http://schemas.microsoft.com/office/drawing/2014/main" id="{F04F48C9-D1F6-1B8A-8DA3-34E45608244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tx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2615" b="54174"/>
              <a:stretch/>
            </p:blipFill>
            <p:spPr>
              <a:xfrm flipH="1">
                <a:off x="7841953" y="162574"/>
                <a:ext cx="1072598" cy="543034"/>
              </a:xfrm>
              <a:prstGeom prst="rect">
                <a:avLst/>
              </a:prstGeom>
            </p:spPr>
          </p:pic>
          <p:sp>
            <p:nvSpPr>
              <p:cNvPr id="9" name="TextBox 45">
                <a:extLst>
                  <a:ext uri="{FF2B5EF4-FFF2-40B4-BE49-F238E27FC236}">
                    <a16:creationId xmlns:a16="http://schemas.microsoft.com/office/drawing/2014/main" id="{467C2CAE-88CD-1ADD-0BC7-0A45E99628A5}"/>
                  </a:ext>
                </a:extLst>
              </p:cNvPr>
              <p:cNvSpPr txBox="1"/>
              <p:nvPr/>
            </p:nvSpPr>
            <p:spPr>
              <a:xfrm flipH="1">
                <a:off x="7773702" y="178406"/>
                <a:ext cx="1177545" cy="481863"/>
              </a:xfrm>
              <a:prstGeom prst="rect">
                <a:avLst/>
              </a:prstGeom>
              <a:noFill/>
              <a:ln w="12700">
                <a:noFill/>
                <a:prstDash val="lgDashDot"/>
              </a:ln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R="0" lvl="0" indent="0" algn="ct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仓耳羽辰体-谷力 W04" panose="02020400000000000000" pitchFamily="18" charset="-122"/>
                    <a:ea typeface="仓耳羽辰体-谷力 W04" panose="02020400000000000000" pitchFamily="18" charset="-122"/>
                  </a:defRPr>
                </a:lvl1pPr>
              </a:lstStyle>
              <a:p>
                <a:r>
                  <a:rPr lang="zh-CN" altLang="en-US" sz="2000" dirty="0">
                    <a:solidFill>
                      <a:schemeClr val="bg1">
                        <a:lumMod val="50000"/>
                      </a:schemeClr>
                    </a:solidFill>
                    <a:latin typeface="隶书" panose="02010509060101010101" pitchFamily="49" charset="-122"/>
                    <a:ea typeface="隶书" panose="02010509060101010101" pitchFamily="49" charset="-122"/>
                    <a:cs typeface="+mn-ea"/>
                    <a:sym typeface="+mn-lt"/>
                  </a:rPr>
                  <a:t>准备间</a:t>
                </a:r>
              </a:p>
            </p:txBody>
          </p:sp>
        </p:grp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CFE5F49C-BEBE-A020-30D2-2548352F1647}"/>
              </a:ext>
            </a:extLst>
          </p:cNvPr>
          <p:cNvGrpSpPr/>
          <p:nvPr/>
        </p:nvGrpSpPr>
        <p:grpSpPr>
          <a:xfrm>
            <a:off x="3758048" y="787436"/>
            <a:ext cx="4675904" cy="553206"/>
            <a:chOff x="3369165" y="3823296"/>
            <a:chExt cx="4675904" cy="553206"/>
          </a:xfrm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93C7BA88-938F-5AD4-9416-CCE12BF0E597}"/>
                </a:ext>
              </a:extLst>
            </p:cNvPr>
            <p:cNvSpPr/>
            <p:nvPr/>
          </p:nvSpPr>
          <p:spPr>
            <a:xfrm>
              <a:off x="3369165" y="3823296"/>
              <a:ext cx="521638" cy="521638"/>
            </a:xfrm>
            <a:prstGeom prst="ellipse">
              <a:avLst/>
            </a:prstGeom>
            <a:solidFill>
              <a:srgbClr val="3A6986"/>
            </a:solidFill>
            <a:ln>
              <a:solidFill>
                <a:srgbClr val="3A698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986825D2-10E7-2CE0-08E0-B9B9313AD97D}"/>
                </a:ext>
              </a:extLst>
            </p:cNvPr>
            <p:cNvSpPr txBox="1"/>
            <p:nvPr/>
          </p:nvSpPr>
          <p:spPr>
            <a:xfrm>
              <a:off x="4051668" y="3853282"/>
              <a:ext cx="39934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rgbClr val="3A698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按顺序绘制养花流程</a:t>
              </a:r>
            </a:p>
          </p:txBody>
        </p:sp>
      </p:grpSp>
      <p:sp>
        <p:nvSpPr>
          <p:cNvPr id="27" name="矩形 26">
            <a:extLst>
              <a:ext uri="{FF2B5EF4-FFF2-40B4-BE49-F238E27FC236}">
                <a16:creationId xmlns:a16="http://schemas.microsoft.com/office/drawing/2014/main" id="{066D33D6-D830-E3EF-56F7-390D4B93BF93}"/>
              </a:ext>
            </a:extLst>
          </p:cNvPr>
          <p:cNvSpPr/>
          <p:nvPr/>
        </p:nvSpPr>
        <p:spPr>
          <a:xfrm>
            <a:off x="1851092" y="1338804"/>
            <a:ext cx="8489816" cy="510011"/>
          </a:xfrm>
          <a:prstGeom prst="rect">
            <a:avLst/>
          </a:prstGeom>
          <a:ln w="12700">
            <a:solidFill>
              <a:srgbClr val="1CB8B2"/>
            </a:solidFill>
            <a:prstDash val="dashDot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 小组合作，按照顺序，选择合适的指令框，绘制养护君子兰的流程图。</a:t>
            </a: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F3D1768D-C33C-C9B3-03B3-31DC38FCDD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6" t="10696" r="6291" b="11265"/>
          <a:stretch>
            <a:fillRect/>
          </a:stretch>
        </p:blipFill>
        <p:spPr>
          <a:xfrm>
            <a:off x="1918598" y="1245008"/>
            <a:ext cx="621962" cy="596931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913E0F68-ADC1-9AB6-3EE5-EF10018661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3791" y="1779713"/>
            <a:ext cx="5544276" cy="4866564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id="{F3CF5E0C-8E10-4491-CA90-C94023A86F74}"/>
              </a:ext>
            </a:extLst>
          </p:cNvPr>
          <p:cNvGrpSpPr/>
          <p:nvPr/>
        </p:nvGrpSpPr>
        <p:grpSpPr>
          <a:xfrm>
            <a:off x="703148" y="4874293"/>
            <a:ext cx="1717754" cy="1391876"/>
            <a:chOff x="621926" y="338368"/>
            <a:chExt cx="1474699" cy="1134228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8B7BE20E-339B-D9CF-88F1-5B8F4914D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9989" y="338368"/>
              <a:ext cx="956636" cy="1119619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99EFDC07-B08E-3A05-7047-BD4730E5BDD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926" y="437637"/>
              <a:ext cx="793469" cy="1034959"/>
            </a:xfrm>
            <a:prstGeom prst="rect">
              <a:avLst/>
            </a:prstGeom>
          </p:spPr>
        </p:pic>
      </p:grpSp>
      <p:sp>
        <p:nvSpPr>
          <p:cNvPr id="22" name="矩形 21">
            <a:extLst>
              <a:ext uri="{FF2B5EF4-FFF2-40B4-BE49-F238E27FC236}">
                <a16:creationId xmlns:a16="http://schemas.microsoft.com/office/drawing/2014/main" id="{1887A0A2-6136-2DDA-D810-6BD21EBE3E9A}"/>
              </a:ext>
            </a:extLst>
          </p:cNvPr>
          <p:cNvSpPr/>
          <p:nvPr/>
        </p:nvSpPr>
        <p:spPr>
          <a:xfrm>
            <a:off x="9431605" y="2819042"/>
            <a:ext cx="1650345" cy="275097"/>
          </a:xfrm>
          <a:prstGeom prst="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晚上搬回屋里</a:t>
            </a:r>
          </a:p>
        </p:txBody>
      </p:sp>
      <p:sp>
        <p:nvSpPr>
          <p:cNvPr id="23" name="平行四边形 22">
            <a:extLst>
              <a:ext uri="{FF2B5EF4-FFF2-40B4-BE49-F238E27FC236}">
                <a16:creationId xmlns:a16="http://schemas.microsoft.com/office/drawing/2014/main" id="{5C6074DE-27C4-06AD-73A1-3DE477FE3196}"/>
              </a:ext>
            </a:extLst>
          </p:cNvPr>
          <p:cNvSpPr/>
          <p:nvPr/>
        </p:nvSpPr>
        <p:spPr>
          <a:xfrm>
            <a:off x="9426841" y="3362757"/>
            <a:ext cx="1980000" cy="275097"/>
          </a:xfrm>
          <a:prstGeom prst="parallelogram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晚上搬回屋里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D3EF4265-46DB-E93E-6469-EFFD24C84A55}"/>
              </a:ext>
            </a:extLst>
          </p:cNvPr>
          <p:cNvSpPr txBox="1"/>
          <p:nvPr/>
        </p:nvSpPr>
        <p:spPr>
          <a:xfrm>
            <a:off x="1008301" y="3569854"/>
            <a:ext cx="2276179" cy="949693"/>
          </a:xfrm>
          <a:custGeom>
            <a:avLst/>
            <a:gdLst>
              <a:gd name="connsiteX0" fmla="*/ 0 w 2276179"/>
              <a:gd name="connsiteY0" fmla="*/ 158285 h 949693"/>
              <a:gd name="connsiteX1" fmla="*/ 158285 w 2276179"/>
              <a:gd name="connsiteY1" fmla="*/ 0 h 949693"/>
              <a:gd name="connsiteX2" fmla="*/ 772296 w 2276179"/>
              <a:gd name="connsiteY2" fmla="*/ 0 h 949693"/>
              <a:gd name="connsiteX3" fmla="*/ 1366711 w 2276179"/>
              <a:gd name="connsiteY3" fmla="*/ 0 h 949693"/>
              <a:gd name="connsiteX4" fmla="*/ 2117894 w 2276179"/>
              <a:gd name="connsiteY4" fmla="*/ 0 h 949693"/>
              <a:gd name="connsiteX5" fmla="*/ 2276179 w 2276179"/>
              <a:gd name="connsiteY5" fmla="*/ 158285 h 949693"/>
              <a:gd name="connsiteX6" fmla="*/ 2276179 w 2276179"/>
              <a:gd name="connsiteY6" fmla="*/ 791408 h 949693"/>
              <a:gd name="connsiteX7" fmla="*/ 2117894 w 2276179"/>
              <a:gd name="connsiteY7" fmla="*/ 949693 h 949693"/>
              <a:gd name="connsiteX8" fmla="*/ 1484287 w 2276179"/>
              <a:gd name="connsiteY8" fmla="*/ 949693 h 949693"/>
              <a:gd name="connsiteX9" fmla="*/ 870276 w 2276179"/>
              <a:gd name="connsiteY9" fmla="*/ 949693 h 949693"/>
              <a:gd name="connsiteX10" fmla="*/ 158285 w 2276179"/>
              <a:gd name="connsiteY10" fmla="*/ 949693 h 949693"/>
              <a:gd name="connsiteX11" fmla="*/ 0 w 2276179"/>
              <a:gd name="connsiteY11" fmla="*/ 791408 h 949693"/>
              <a:gd name="connsiteX12" fmla="*/ 0 w 2276179"/>
              <a:gd name="connsiteY12" fmla="*/ 158285 h 949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76179" h="949693" fill="none" extrusionOk="0">
                <a:moveTo>
                  <a:pt x="0" y="158285"/>
                </a:moveTo>
                <a:cubicBezTo>
                  <a:pt x="-4395" y="80241"/>
                  <a:pt x="70147" y="-2040"/>
                  <a:pt x="158285" y="0"/>
                </a:cubicBezTo>
                <a:cubicBezTo>
                  <a:pt x="425774" y="-9351"/>
                  <a:pt x="546386" y="-22541"/>
                  <a:pt x="772296" y="0"/>
                </a:cubicBezTo>
                <a:cubicBezTo>
                  <a:pt x="998206" y="22541"/>
                  <a:pt x="1230737" y="7491"/>
                  <a:pt x="1366711" y="0"/>
                </a:cubicBezTo>
                <a:cubicBezTo>
                  <a:pt x="1502686" y="-7491"/>
                  <a:pt x="1864249" y="27896"/>
                  <a:pt x="2117894" y="0"/>
                </a:cubicBezTo>
                <a:cubicBezTo>
                  <a:pt x="2224222" y="10331"/>
                  <a:pt x="2284860" y="77847"/>
                  <a:pt x="2276179" y="158285"/>
                </a:cubicBezTo>
                <a:cubicBezTo>
                  <a:pt x="2306912" y="431306"/>
                  <a:pt x="2283346" y="592116"/>
                  <a:pt x="2276179" y="791408"/>
                </a:cubicBezTo>
                <a:cubicBezTo>
                  <a:pt x="2274298" y="873149"/>
                  <a:pt x="2185212" y="949649"/>
                  <a:pt x="2117894" y="949693"/>
                </a:cubicBezTo>
                <a:cubicBezTo>
                  <a:pt x="1809077" y="939653"/>
                  <a:pt x="1677630" y="920242"/>
                  <a:pt x="1484287" y="949693"/>
                </a:cubicBezTo>
                <a:cubicBezTo>
                  <a:pt x="1290944" y="979144"/>
                  <a:pt x="1025559" y="954305"/>
                  <a:pt x="870276" y="949693"/>
                </a:cubicBezTo>
                <a:cubicBezTo>
                  <a:pt x="714993" y="945081"/>
                  <a:pt x="420765" y="969693"/>
                  <a:pt x="158285" y="949693"/>
                </a:cubicBezTo>
                <a:cubicBezTo>
                  <a:pt x="84241" y="961726"/>
                  <a:pt x="8645" y="871798"/>
                  <a:pt x="0" y="791408"/>
                </a:cubicBezTo>
                <a:cubicBezTo>
                  <a:pt x="16664" y="609686"/>
                  <a:pt x="-31620" y="420488"/>
                  <a:pt x="0" y="158285"/>
                </a:cubicBezTo>
                <a:close/>
              </a:path>
              <a:path w="2276179" h="949693" stroke="0" extrusionOk="0">
                <a:moveTo>
                  <a:pt x="0" y="158285"/>
                </a:moveTo>
                <a:cubicBezTo>
                  <a:pt x="-4223" y="71005"/>
                  <a:pt x="63929" y="1548"/>
                  <a:pt x="158285" y="0"/>
                </a:cubicBezTo>
                <a:cubicBezTo>
                  <a:pt x="407488" y="29970"/>
                  <a:pt x="508324" y="30427"/>
                  <a:pt x="772296" y="0"/>
                </a:cubicBezTo>
                <a:cubicBezTo>
                  <a:pt x="1036268" y="-30427"/>
                  <a:pt x="1144037" y="-9701"/>
                  <a:pt x="1405903" y="0"/>
                </a:cubicBezTo>
                <a:cubicBezTo>
                  <a:pt x="1667769" y="9701"/>
                  <a:pt x="1768767" y="-24817"/>
                  <a:pt x="2117894" y="0"/>
                </a:cubicBezTo>
                <a:cubicBezTo>
                  <a:pt x="2212132" y="3436"/>
                  <a:pt x="2270606" y="66026"/>
                  <a:pt x="2276179" y="158285"/>
                </a:cubicBezTo>
                <a:cubicBezTo>
                  <a:pt x="2289568" y="455426"/>
                  <a:pt x="2290055" y="576104"/>
                  <a:pt x="2276179" y="791408"/>
                </a:cubicBezTo>
                <a:cubicBezTo>
                  <a:pt x="2259208" y="883983"/>
                  <a:pt x="2212260" y="962494"/>
                  <a:pt x="2117894" y="949693"/>
                </a:cubicBezTo>
                <a:cubicBezTo>
                  <a:pt x="1977897" y="964351"/>
                  <a:pt x="1715446" y="942972"/>
                  <a:pt x="1503883" y="949693"/>
                </a:cubicBezTo>
                <a:cubicBezTo>
                  <a:pt x="1292320" y="956414"/>
                  <a:pt x="1054786" y="932637"/>
                  <a:pt x="889872" y="949693"/>
                </a:cubicBezTo>
                <a:cubicBezTo>
                  <a:pt x="724958" y="966749"/>
                  <a:pt x="318054" y="920450"/>
                  <a:pt x="158285" y="949693"/>
                </a:cubicBezTo>
                <a:cubicBezTo>
                  <a:pt x="69518" y="952638"/>
                  <a:pt x="705" y="872754"/>
                  <a:pt x="0" y="791408"/>
                </a:cubicBezTo>
                <a:cubicBezTo>
                  <a:pt x="-25661" y="494446"/>
                  <a:pt x="20064" y="434722"/>
                  <a:pt x="0" y="158285"/>
                </a:cubicBezTo>
                <a:close/>
              </a:path>
            </a:pathLst>
          </a:custGeom>
          <a:solidFill>
            <a:srgbClr val="FAFAFA"/>
          </a:solidFill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9046018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仿宋_GB2312" panose="02010609030101010101" pitchFamily="49" charset="-122"/>
                <a:ea typeface="仿宋_GB2312" panose="02010609030101010101" pitchFamily="49" charset="-122"/>
                <a:sym typeface="Times New Roman" panose="02020603050405020304" pitchFamily="12"/>
              </a:rPr>
              <a:t>分析步骤③，绘制步骤③和“结束”。</a:t>
            </a:r>
            <a:endParaRPr lang="zh-CN" altLang="en-US" dirty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8A5CEF86-630E-231D-7D67-4C515CC8E0E2}"/>
              </a:ext>
            </a:extLst>
          </p:cNvPr>
          <p:cNvSpPr txBox="1"/>
          <p:nvPr/>
        </p:nvSpPr>
        <p:spPr>
          <a:xfrm>
            <a:off x="9967853" y="395172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latin typeface="隶书" panose="02010509060101010101" pitchFamily="49" charset="-122"/>
                <a:ea typeface="隶书" panose="02010509060101010101" pitchFamily="49" charset="-122"/>
              </a:rPr>
              <a:t>开始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90FA6940-79C4-99D8-2CFA-5CFB426BC110}"/>
              </a:ext>
            </a:extLst>
          </p:cNvPr>
          <p:cNvSpPr txBox="1"/>
          <p:nvPr/>
        </p:nvSpPr>
        <p:spPr>
          <a:xfrm>
            <a:off x="9968599" y="449917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latin typeface="隶书" panose="02010509060101010101" pitchFamily="49" charset="-122"/>
                <a:ea typeface="隶书" panose="02010509060101010101" pitchFamily="49" charset="-122"/>
              </a:rPr>
              <a:t>结束</a:t>
            </a:r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8C1D9C7B-BC5D-7ADB-DA5C-284A53BB96C7}"/>
              </a:ext>
            </a:extLst>
          </p:cNvPr>
          <p:cNvGrpSpPr/>
          <p:nvPr/>
        </p:nvGrpSpPr>
        <p:grpSpPr>
          <a:xfrm>
            <a:off x="4348702" y="2299250"/>
            <a:ext cx="3972468" cy="4039925"/>
            <a:chOff x="4348702" y="2299250"/>
            <a:chExt cx="3972468" cy="4039925"/>
          </a:xfrm>
        </p:grpSpPr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EC5FCD5C-1D9A-AE0E-4B84-65876831B7E0}"/>
                </a:ext>
              </a:extLst>
            </p:cNvPr>
            <p:cNvGrpSpPr/>
            <p:nvPr/>
          </p:nvGrpSpPr>
          <p:grpSpPr>
            <a:xfrm>
              <a:off x="4348702" y="2299250"/>
              <a:ext cx="3972468" cy="3757535"/>
              <a:chOff x="4348702" y="2299250"/>
              <a:chExt cx="3972468" cy="3757535"/>
            </a:xfrm>
          </p:grpSpPr>
          <p:grpSp>
            <p:nvGrpSpPr>
              <p:cNvPr id="19" name="组合 18">
                <a:extLst>
                  <a:ext uri="{FF2B5EF4-FFF2-40B4-BE49-F238E27FC236}">
                    <a16:creationId xmlns:a16="http://schemas.microsoft.com/office/drawing/2014/main" id="{366CAAB7-7CA3-2E99-F34B-5447431FB03B}"/>
                  </a:ext>
                </a:extLst>
              </p:cNvPr>
              <p:cNvGrpSpPr/>
              <p:nvPr/>
            </p:nvGrpSpPr>
            <p:grpSpPr>
              <a:xfrm>
                <a:off x="4348702" y="2583819"/>
                <a:ext cx="3972468" cy="2822448"/>
                <a:chOff x="4348702" y="2583819"/>
                <a:chExt cx="3972468" cy="2822448"/>
              </a:xfrm>
            </p:grpSpPr>
            <p:cxnSp>
              <p:nvCxnSpPr>
                <p:cNvPr id="86" name="直接连接符 85">
                  <a:extLst>
                    <a:ext uri="{FF2B5EF4-FFF2-40B4-BE49-F238E27FC236}">
                      <a16:creationId xmlns:a16="http://schemas.microsoft.com/office/drawing/2014/main" id="{1F62CF4F-878B-F8F7-538B-EACD0610E69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574456" y="4086051"/>
                  <a:ext cx="373357" cy="0"/>
                </a:xfrm>
                <a:prstGeom prst="line">
                  <a:avLst/>
                </a:prstGeom>
                <a:ln w="28575">
                  <a:solidFill>
                    <a:srgbClr val="92D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7" name="组合 96">
                  <a:extLst>
                    <a:ext uri="{FF2B5EF4-FFF2-40B4-BE49-F238E27FC236}">
                      <a16:creationId xmlns:a16="http://schemas.microsoft.com/office/drawing/2014/main" id="{39A04DBE-7687-D7F9-5695-7096C91F7032}"/>
                    </a:ext>
                  </a:extLst>
                </p:cNvPr>
                <p:cNvGrpSpPr/>
                <p:nvPr/>
              </p:nvGrpSpPr>
              <p:grpSpPr>
                <a:xfrm>
                  <a:off x="4348702" y="2583819"/>
                  <a:ext cx="3972468" cy="2822448"/>
                  <a:chOff x="4348702" y="2424608"/>
                  <a:chExt cx="3972468" cy="2822448"/>
                </a:xfrm>
              </p:grpSpPr>
              <p:grpSp>
                <p:nvGrpSpPr>
                  <p:cNvPr id="74" name="组合 73">
                    <a:extLst>
                      <a:ext uri="{FF2B5EF4-FFF2-40B4-BE49-F238E27FC236}">
                        <a16:creationId xmlns:a16="http://schemas.microsoft.com/office/drawing/2014/main" id="{623A2AA8-C3B4-1A86-9730-12E033E57495}"/>
                      </a:ext>
                    </a:extLst>
                  </p:cNvPr>
                  <p:cNvGrpSpPr/>
                  <p:nvPr/>
                </p:nvGrpSpPr>
                <p:grpSpPr>
                  <a:xfrm>
                    <a:off x="5267132" y="2424608"/>
                    <a:ext cx="2231560" cy="996155"/>
                    <a:chOff x="5321796" y="2520107"/>
                    <a:chExt cx="2231560" cy="996155"/>
                  </a:xfrm>
                </p:grpSpPr>
                <p:sp>
                  <p:nvSpPr>
                    <p:cNvPr id="35" name="矩形 34">
                      <a:extLst>
                        <a:ext uri="{FF2B5EF4-FFF2-40B4-BE49-F238E27FC236}">
                          <a16:creationId xmlns:a16="http://schemas.microsoft.com/office/drawing/2014/main" id="{E8ABEB77-D34E-A93F-2D6B-71D0114F6B7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11610" y="2766214"/>
                      <a:ext cx="1650345" cy="27509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rgbClr val="92D050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早上搬到阳台</a:t>
                      </a:r>
                    </a:p>
                  </p:txBody>
                </p:sp>
                <p:cxnSp>
                  <p:nvCxnSpPr>
                    <p:cNvPr id="38" name="直接箭头连接符 37">
                      <a:extLst>
                        <a:ext uri="{FF2B5EF4-FFF2-40B4-BE49-F238E27FC236}">
                          <a16:creationId xmlns:a16="http://schemas.microsoft.com/office/drawing/2014/main" id="{5273B67E-56F8-AE98-7412-FB047CCD218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436783" y="3051334"/>
                      <a:ext cx="0" cy="171889"/>
                    </a:xfrm>
                    <a:prstGeom prst="straightConnector1">
                      <a:avLst/>
                    </a:prstGeom>
                    <a:ln w="28575">
                      <a:solidFill>
                        <a:srgbClr val="92D050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" name="直接箭头连接符 38">
                      <a:extLst>
                        <a:ext uri="{FF2B5EF4-FFF2-40B4-BE49-F238E27FC236}">
                          <a16:creationId xmlns:a16="http://schemas.microsoft.com/office/drawing/2014/main" id="{F9BA5407-FFCC-C70E-F92B-5276D270AC9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436783" y="2520107"/>
                      <a:ext cx="0" cy="235223"/>
                    </a:xfrm>
                    <a:prstGeom prst="straightConnector1">
                      <a:avLst/>
                    </a:prstGeom>
                    <a:ln w="28575">
                      <a:solidFill>
                        <a:srgbClr val="92D050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71" name="流程图: 数据 70">
                      <a:extLst>
                        <a:ext uri="{FF2B5EF4-FFF2-40B4-BE49-F238E27FC236}">
                          <a16:creationId xmlns:a16="http://schemas.microsoft.com/office/drawing/2014/main" id="{F4517F04-291B-52B2-89C3-5B962C7023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21796" y="3241165"/>
                      <a:ext cx="2231560" cy="275097"/>
                    </a:xfrm>
                    <a:prstGeom prst="flowChartInputOutpu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rgbClr val="92D050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观察（    ）</a:t>
                      </a:r>
                    </a:p>
                  </p:txBody>
                </p:sp>
              </p:grpSp>
              <p:cxnSp>
                <p:nvCxnSpPr>
                  <p:cNvPr id="75" name="直接箭头连接符 74">
                    <a:extLst>
                      <a:ext uri="{FF2B5EF4-FFF2-40B4-BE49-F238E27FC236}">
                        <a16:creationId xmlns:a16="http://schemas.microsoft.com/office/drawing/2014/main" id="{B1E60D1F-04AF-FC0A-94FB-D1D9F98C710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381326" y="3426180"/>
                    <a:ext cx="0" cy="171889"/>
                  </a:xfrm>
                  <a:prstGeom prst="straightConnector1">
                    <a:avLst/>
                  </a:prstGeom>
                  <a:ln w="28575">
                    <a:solidFill>
                      <a:srgbClr val="92D05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7" name="流程图: 决策 76">
                    <a:extLst>
                      <a:ext uri="{FF2B5EF4-FFF2-40B4-BE49-F238E27FC236}">
                        <a16:creationId xmlns:a16="http://schemas.microsoft.com/office/drawing/2014/main" id="{535902C0-7A31-73FD-6F5B-813977B990FE}"/>
                      </a:ext>
                    </a:extLst>
                  </p:cNvPr>
                  <p:cNvSpPr/>
                  <p:nvPr/>
                </p:nvSpPr>
                <p:spPr>
                  <a:xfrm>
                    <a:off x="5140834" y="3558694"/>
                    <a:ext cx="2437963" cy="738498"/>
                  </a:xfrm>
                  <a:prstGeom prst="flowChartDecision">
                    <a:avLst/>
                  </a:prstGeom>
                  <a:solidFill>
                    <a:schemeClr val="bg1"/>
                  </a:solidFill>
                  <a:ln w="285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dirty="0">
                      <a:solidFill>
                        <a:schemeClr val="tx1"/>
                      </a:solidFill>
                      <a:latin typeface="隶书" panose="02010509060101010101" pitchFamily="49" charset="-122"/>
                      <a:ea typeface="隶书" panose="02010509060101010101" pitchFamily="49" charset="-122"/>
                    </a:endParaRPr>
                  </a:p>
                </p:txBody>
              </p:sp>
              <p:sp>
                <p:nvSpPr>
                  <p:cNvPr id="76" name="流程图: 决策 75">
                    <a:extLst>
                      <a:ext uri="{FF2B5EF4-FFF2-40B4-BE49-F238E27FC236}">
                        <a16:creationId xmlns:a16="http://schemas.microsoft.com/office/drawing/2014/main" id="{0E5878C9-1AA8-1AC7-05DA-4ACE9A6E6694}"/>
                      </a:ext>
                    </a:extLst>
                  </p:cNvPr>
                  <p:cNvSpPr/>
                  <p:nvPr/>
                </p:nvSpPr>
                <p:spPr>
                  <a:xfrm>
                    <a:off x="5266339" y="3616011"/>
                    <a:ext cx="2231560" cy="626652"/>
                  </a:xfrm>
                  <a:prstGeom prst="flowChartDecision">
                    <a:avLst/>
                  </a:prstGeom>
                  <a:solidFill>
                    <a:schemeClr val="bg1"/>
                  </a:solidFill>
                  <a:ln w="28575"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zh-CN" altLang="en-US" dirty="0">
                        <a:solidFill>
                          <a:schemeClr val="tx1"/>
                        </a:solidFill>
                        <a:latin typeface="隶书" panose="02010509060101010101" pitchFamily="49" charset="-122"/>
                        <a:ea typeface="隶书" panose="02010509060101010101" pitchFamily="49" charset="-122"/>
                      </a:rPr>
                      <a:t>判断土壤干了吗？</a:t>
                    </a:r>
                  </a:p>
                </p:txBody>
              </p:sp>
              <p:sp>
                <p:nvSpPr>
                  <p:cNvPr id="78" name="矩形 77">
                    <a:extLst>
                      <a:ext uri="{FF2B5EF4-FFF2-40B4-BE49-F238E27FC236}">
                        <a16:creationId xmlns:a16="http://schemas.microsoft.com/office/drawing/2014/main" id="{4917B827-4686-DD91-9D38-77359766DB11}"/>
                      </a:ext>
                    </a:extLst>
                  </p:cNvPr>
                  <p:cNvSpPr/>
                  <p:nvPr/>
                </p:nvSpPr>
                <p:spPr>
                  <a:xfrm>
                    <a:off x="4348702" y="4345836"/>
                    <a:ext cx="761295" cy="275097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zh-CN" altLang="en-US" dirty="0">
                        <a:solidFill>
                          <a:schemeClr val="tx1"/>
                        </a:solidFill>
                        <a:latin typeface="隶书" panose="02010509060101010101" pitchFamily="49" charset="-122"/>
                        <a:ea typeface="隶书" panose="02010509060101010101" pitchFamily="49" charset="-122"/>
                      </a:rPr>
                      <a:t>浇水</a:t>
                    </a:r>
                  </a:p>
                </p:txBody>
              </p:sp>
              <p:sp>
                <p:nvSpPr>
                  <p:cNvPr id="79" name="文本框 78">
                    <a:extLst>
                      <a:ext uri="{FF2B5EF4-FFF2-40B4-BE49-F238E27FC236}">
                        <a16:creationId xmlns:a16="http://schemas.microsoft.com/office/drawing/2014/main" id="{1582F5A7-DAFE-8AC8-9D5A-741CAD96062F}"/>
                      </a:ext>
                    </a:extLst>
                  </p:cNvPr>
                  <p:cNvSpPr txBox="1"/>
                  <p:nvPr/>
                </p:nvSpPr>
                <p:spPr>
                  <a:xfrm>
                    <a:off x="4484886" y="3608131"/>
                    <a:ext cx="41549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zh-CN" altLang="en-US" dirty="0">
                        <a:latin typeface="隶书" panose="02010509060101010101" pitchFamily="49" charset="-122"/>
                        <a:ea typeface="隶书" panose="02010509060101010101" pitchFamily="49" charset="-122"/>
                      </a:rPr>
                      <a:t>是</a:t>
                    </a:r>
                  </a:p>
                </p:txBody>
              </p:sp>
              <p:sp>
                <p:nvSpPr>
                  <p:cNvPr id="80" name="文本框 79">
                    <a:extLst>
                      <a:ext uri="{FF2B5EF4-FFF2-40B4-BE49-F238E27FC236}">
                        <a16:creationId xmlns:a16="http://schemas.microsoft.com/office/drawing/2014/main" id="{DA288A82-0FC2-CA9A-1E55-C437D126A2AD}"/>
                      </a:ext>
                    </a:extLst>
                  </p:cNvPr>
                  <p:cNvSpPr txBox="1"/>
                  <p:nvPr/>
                </p:nvSpPr>
                <p:spPr>
                  <a:xfrm>
                    <a:off x="7905672" y="3545999"/>
                    <a:ext cx="41549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zh-CN" altLang="en-US" dirty="0">
                        <a:latin typeface="隶书" panose="02010509060101010101" pitchFamily="49" charset="-122"/>
                        <a:ea typeface="隶书" panose="02010509060101010101" pitchFamily="49" charset="-122"/>
                      </a:rPr>
                      <a:t>否</a:t>
                    </a:r>
                  </a:p>
                </p:txBody>
              </p:sp>
              <p:cxnSp>
                <p:nvCxnSpPr>
                  <p:cNvPr id="84" name="直接连接符 83">
                    <a:extLst>
                      <a:ext uri="{FF2B5EF4-FFF2-40B4-BE49-F238E27FC236}">
                        <a16:creationId xmlns:a16="http://schemas.microsoft.com/office/drawing/2014/main" id="{DAA13F97-E874-9B30-8128-31AD45A281B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947813" y="3927586"/>
                    <a:ext cx="373357" cy="0"/>
                  </a:xfrm>
                  <a:prstGeom prst="line">
                    <a:avLst/>
                  </a:prstGeom>
                  <a:ln w="28575">
                    <a:solidFill>
                      <a:srgbClr val="92D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直接连接符 87">
                    <a:extLst>
                      <a:ext uri="{FF2B5EF4-FFF2-40B4-BE49-F238E27FC236}">
                        <a16:creationId xmlns:a16="http://schemas.microsoft.com/office/drawing/2014/main" id="{5B06DAC7-EF5B-55C0-C92E-629D86154A8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315033" y="3915312"/>
                    <a:ext cx="0" cy="1006998"/>
                  </a:xfrm>
                  <a:prstGeom prst="line">
                    <a:avLst/>
                  </a:prstGeom>
                  <a:ln w="28575">
                    <a:solidFill>
                      <a:srgbClr val="92D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直接连接符 89">
                    <a:extLst>
                      <a:ext uri="{FF2B5EF4-FFF2-40B4-BE49-F238E27FC236}">
                        <a16:creationId xmlns:a16="http://schemas.microsoft.com/office/drawing/2014/main" id="{544B0DFD-5CF0-D756-AFF6-83799AA5CFC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704909" y="4927936"/>
                    <a:ext cx="3603987" cy="0"/>
                  </a:xfrm>
                  <a:prstGeom prst="line">
                    <a:avLst/>
                  </a:prstGeom>
                  <a:ln w="28575">
                    <a:solidFill>
                      <a:srgbClr val="92D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直接连接符 90">
                    <a:extLst>
                      <a:ext uri="{FF2B5EF4-FFF2-40B4-BE49-F238E27FC236}">
                        <a16:creationId xmlns:a16="http://schemas.microsoft.com/office/drawing/2014/main" id="{6B5C8D86-7194-EF44-F819-F46CE795124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728469" y="4620453"/>
                    <a:ext cx="0" cy="301346"/>
                  </a:xfrm>
                  <a:prstGeom prst="line">
                    <a:avLst/>
                  </a:prstGeom>
                  <a:ln w="28575">
                    <a:solidFill>
                      <a:srgbClr val="92D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直接箭头连接符 95">
                    <a:extLst>
                      <a:ext uri="{FF2B5EF4-FFF2-40B4-BE49-F238E27FC236}">
                        <a16:creationId xmlns:a16="http://schemas.microsoft.com/office/drawing/2014/main" id="{DA987529-6C8A-A06A-F3F8-5B28640A2BF9}"/>
                      </a:ext>
                    </a:extLst>
                  </p:cNvPr>
                  <p:cNvCxnSpPr/>
                  <p:nvPr/>
                </p:nvCxnSpPr>
                <p:spPr>
                  <a:xfrm>
                    <a:off x="6381326" y="4921799"/>
                    <a:ext cx="0" cy="325257"/>
                  </a:xfrm>
                  <a:prstGeom prst="straightConnector1">
                    <a:avLst/>
                  </a:prstGeom>
                  <a:ln w="28575">
                    <a:solidFill>
                      <a:srgbClr val="92D05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99" name="直接连接符 98">
                  <a:extLst>
                    <a:ext uri="{FF2B5EF4-FFF2-40B4-BE49-F238E27FC236}">
                      <a16:creationId xmlns:a16="http://schemas.microsoft.com/office/drawing/2014/main" id="{380005AA-EEA2-892F-9EC3-E9C5C3DB12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691603" y="4079914"/>
                  <a:ext cx="448199" cy="0"/>
                </a:xfrm>
                <a:prstGeom prst="line">
                  <a:avLst/>
                </a:prstGeom>
                <a:ln w="28575">
                  <a:solidFill>
                    <a:srgbClr val="92D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直接箭头连接符 99">
                  <a:extLst>
                    <a:ext uri="{FF2B5EF4-FFF2-40B4-BE49-F238E27FC236}">
                      <a16:creationId xmlns:a16="http://schemas.microsoft.com/office/drawing/2014/main" id="{96B59AFE-673B-37E8-6054-F8CCC512A9E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704909" y="4095146"/>
                  <a:ext cx="0" cy="392961"/>
                </a:xfrm>
                <a:prstGeom prst="straightConnector1">
                  <a:avLst/>
                </a:prstGeom>
                <a:ln w="28575">
                  <a:solidFill>
                    <a:srgbClr val="92D0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3" name="文本框 102">
                  <a:extLst>
                    <a:ext uri="{FF2B5EF4-FFF2-40B4-BE49-F238E27FC236}">
                      <a16:creationId xmlns:a16="http://schemas.microsoft.com/office/drawing/2014/main" id="{C7CB2C14-D414-0F6E-3811-9C9BC8C99DF0}"/>
                    </a:ext>
                  </a:extLst>
                </p:cNvPr>
                <p:cNvSpPr txBox="1"/>
                <p:nvPr/>
              </p:nvSpPr>
              <p:spPr>
                <a:xfrm>
                  <a:off x="6284417" y="3271879"/>
                  <a:ext cx="694275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zh-CN" altLang="en-US" dirty="0">
                      <a:solidFill>
                        <a:schemeClr val="tx1"/>
                      </a:solidFill>
                      <a:latin typeface="隶书" panose="02010509060101010101" pitchFamily="49" charset="-122"/>
                      <a:ea typeface="隶书" panose="02010509060101010101" pitchFamily="49" charset="-122"/>
                    </a:rPr>
                    <a:t>土壤</a:t>
                  </a:r>
                  <a:endParaRPr lang="zh-CN" altLang="en-US" dirty="0"/>
                </a:p>
              </p:txBody>
            </p:sp>
          </p:grpSp>
          <p:cxnSp>
            <p:nvCxnSpPr>
              <p:cNvPr id="24" name="直接箭头连接符 23">
                <a:extLst>
                  <a:ext uri="{FF2B5EF4-FFF2-40B4-BE49-F238E27FC236}">
                    <a16:creationId xmlns:a16="http://schemas.microsoft.com/office/drawing/2014/main" id="{C58BB6E1-9813-2E2D-8E18-E85EC6E26B34}"/>
                  </a:ext>
                </a:extLst>
              </p:cNvPr>
              <p:cNvCxnSpPr/>
              <p:nvPr/>
            </p:nvCxnSpPr>
            <p:spPr>
              <a:xfrm>
                <a:off x="6381326" y="5731528"/>
                <a:ext cx="0" cy="325257"/>
              </a:xfrm>
              <a:prstGeom prst="straightConnector1">
                <a:avLst/>
              </a:prstGeom>
              <a:ln w="28575">
                <a:solidFill>
                  <a:srgbClr val="92D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矩形: 圆角 20">
                <a:extLst>
                  <a:ext uri="{FF2B5EF4-FFF2-40B4-BE49-F238E27FC236}">
                    <a16:creationId xmlns:a16="http://schemas.microsoft.com/office/drawing/2014/main" id="{7EDD6C1A-A067-D27C-26FC-E94293E739B8}"/>
                  </a:ext>
                </a:extLst>
              </p:cNvPr>
              <p:cNvSpPr/>
              <p:nvPr/>
            </p:nvSpPr>
            <p:spPr>
              <a:xfrm>
                <a:off x="5939904" y="2299250"/>
                <a:ext cx="882843" cy="283119"/>
              </a:xfrm>
              <a:prstGeom prst="roundRect">
                <a:avLst>
                  <a:gd name="adj" fmla="val 50000"/>
                </a:avLst>
              </a:prstGeom>
              <a:solidFill>
                <a:srgbClr val="FAFAFA"/>
              </a:solidFill>
              <a:ln w="285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dirty="0">
                    <a:solidFill>
                      <a:schemeClr val="tx1"/>
                    </a:solidFill>
                    <a:latin typeface="隶书" panose="02010509060101010101" pitchFamily="49" charset="-122"/>
                    <a:ea typeface="隶书" panose="02010509060101010101" pitchFamily="49" charset="-122"/>
                  </a:rPr>
                  <a:t>开始</a:t>
                </a:r>
              </a:p>
            </p:txBody>
          </p:sp>
        </p:grpSp>
        <p:sp>
          <p:nvSpPr>
            <p:cNvPr id="31" name="矩形: 圆角 30">
              <a:extLst>
                <a:ext uri="{FF2B5EF4-FFF2-40B4-BE49-F238E27FC236}">
                  <a16:creationId xmlns:a16="http://schemas.microsoft.com/office/drawing/2014/main" id="{13DDA56A-55A6-2E52-8721-98E0ACDDA4BC}"/>
                </a:ext>
              </a:extLst>
            </p:cNvPr>
            <p:cNvSpPr/>
            <p:nvPr/>
          </p:nvSpPr>
          <p:spPr>
            <a:xfrm>
              <a:off x="5949137" y="6056056"/>
              <a:ext cx="882843" cy="283119"/>
            </a:xfrm>
            <a:prstGeom prst="roundRect">
              <a:avLst>
                <a:gd name="adj" fmla="val 50000"/>
              </a:avLst>
            </a:prstGeom>
            <a:solidFill>
              <a:srgbClr val="FAFAFA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156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2CA626E1-0DC3-61D5-CB3D-948B7C1E67C2}"/>
              </a:ext>
            </a:extLst>
          </p:cNvPr>
          <p:cNvGrpSpPr/>
          <p:nvPr/>
        </p:nvGrpSpPr>
        <p:grpSpPr>
          <a:xfrm>
            <a:off x="357645" y="440975"/>
            <a:ext cx="11476710" cy="5722719"/>
            <a:chOff x="357645" y="440975"/>
            <a:chExt cx="11476710" cy="5722719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58C9ED0C-209D-B164-40F3-6D70C4B37B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 am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615" b="54174"/>
            <a:stretch/>
          </p:blipFill>
          <p:spPr>
            <a:xfrm flipH="1">
              <a:off x="357645" y="440975"/>
              <a:ext cx="11476710" cy="5722719"/>
            </a:xfrm>
            <a:prstGeom prst="rect">
              <a:avLst/>
            </a:prstGeom>
          </p:spPr>
        </p:pic>
        <p:pic>
          <p:nvPicPr>
            <p:cNvPr id="4" name="图片 3" descr="卡通人物&#10;&#10;描述已自动生成">
              <a:extLst>
                <a:ext uri="{FF2B5EF4-FFF2-40B4-BE49-F238E27FC236}">
                  <a16:creationId xmlns:a16="http://schemas.microsoft.com/office/drawing/2014/main" id="{BDBBE4A4-5E81-7713-0BF3-BA7B687B47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5792" y="2078721"/>
              <a:ext cx="2520000" cy="2520000"/>
            </a:xfrm>
            <a:prstGeom prst="rect">
              <a:avLst/>
            </a:prstGeom>
          </p:spPr>
        </p:pic>
        <p:sp>
          <p:nvSpPr>
            <p:cNvPr id="5" name="TextBox 45">
              <a:extLst>
                <a:ext uri="{FF2B5EF4-FFF2-40B4-BE49-F238E27FC236}">
                  <a16:creationId xmlns:a16="http://schemas.microsoft.com/office/drawing/2014/main" id="{9F4C7727-FEF4-0C88-3474-FE4B97880DD0}"/>
                </a:ext>
              </a:extLst>
            </p:cNvPr>
            <p:cNvSpPr txBox="1"/>
            <p:nvPr/>
          </p:nvSpPr>
          <p:spPr>
            <a:xfrm>
              <a:off x="4397214" y="1875262"/>
              <a:ext cx="4230193" cy="1456809"/>
            </a:xfrm>
            <a:prstGeom prst="rect">
              <a:avLst/>
            </a:prstGeom>
            <a:noFill/>
            <a:ln w="12700">
              <a:noFill/>
              <a:prstDash val="lgDashDot"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仓耳羽辰体-谷力 W04" panose="02020400000000000000" pitchFamily="18" charset="-122"/>
                  <a:ea typeface="仓耳羽辰体-谷力 W04" panose="02020400000000000000" pitchFamily="18" charset="-122"/>
                </a:defRPr>
              </a:lvl1pPr>
            </a:lstStyle>
            <a:p>
              <a:r>
                <a:rPr lang="zh-CN" altLang="en-US" sz="6600" dirty="0">
                  <a:solidFill>
                    <a:srgbClr val="00B050"/>
                  </a:solidFill>
                  <a:latin typeface="迷你简少儿" panose="03000509000000000000" pitchFamily="65" charset="-122"/>
                  <a:ea typeface="迷你简少儿" panose="03000509000000000000" pitchFamily="65" charset="-122"/>
                  <a:cs typeface="+mn-ea"/>
                  <a:sym typeface="+mn-lt"/>
                </a:rPr>
                <a:t>收获园</a:t>
              </a:r>
            </a:p>
          </p:txBody>
        </p: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D4D20F34-2988-D790-FD2A-BEA13951BC74}"/>
                </a:ext>
              </a:extLst>
            </p:cNvPr>
            <p:cNvGrpSpPr/>
            <p:nvPr/>
          </p:nvGrpSpPr>
          <p:grpSpPr>
            <a:xfrm>
              <a:off x="5021851" y="3338721"/>
              <a:ext cx="2416189" cy="1144905"/>
              <a:chOff x="961222" y="2474412"/>
              <a:chExt cx="2532585" cy="1144905"/>
            </a:xfrm>
          </p:grpSpPr>
          <p:sp>
            <p:nvSpPr>
              <p:cNvPr id="7" name="TextBox 46">
                <a:extLst>
                  <a:ext uri="{FF2B5EF4-FFF2-40B4-BE49-F238E27FC236}">
                    <a16:creationId xmlns:a16="http://schemas.microsoft.com/office/drawing/2014/main" id="{6917B389-0EBB-AA9F-8B56-2D02DA638558}"/>
                  </a:ext>
                </a:extLst>
              </p:cNvPr>
              <p:cNvSpPr txBox="1"/>
              <p:nvPr/>
            </p:nvSpPr>
            <p:spPr>
              <a:xfrm>
                <a:off x="1026360" y="2474412"/>
                <a:ext cx="2467447" cy="1144905"/>
              </a:xfrm>
              <a:prstGeom prst="rect">
                <a:avLst/>
              </a:prstGeom>
            </p:spPr>
            <p:txBody>
              <a:bodyPr vert="horz" wrap="square" lIns="0" tIns="0" rIns="0" bIns="0" anchor="t" anchorCtr="1">
                <a:noAutofit/>
              </a:bodyPr>
              <a:lstStyle/>
              <a:p>
                <a:pPr indent="457200"/>
                <a:endParaRPr lang="zh-CN" altLang="en-US" sz="2400" dirty="0">
                  <a:solidFill>
                    <a:srgbClr val="333333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+mn-ea"/>
                  <a:sym typeface="+mn-lt"/>
                </a:endParaRPr>
              </a:p>
            </p:txBody>
          </p:sp>
          <p:grpSp>
            <p:nvGrpSpPr>
              <p:cNvPr id="8" name="组合 7">
                <a:extLst>
                  <a:ext uri="{FF2B5EF4-FFF2-40B4-BE49-F238E27FC236}">
                    <a16:creationId xmlns:a16="http://schemas.microsoft.com/office/drawing/2014/main" id="{DB971792-2A46-8CEF-5A88-9BB7A2F97728}"/>
                  </a:ext>
                </a:extLst>
              </p:cNvPr>
              <p:cNvGrpSpPr/>
              <p:nvPr/>
            </p:nvGrpSpPr>
            <p:grpSpPr>
              <a:xfrm>
                <a:off x="961222" y="2719817"/>
                <a:ext cx="278539" cy="837720"/>
                <a:chOff x="1802128" y="4902208"/>
                <a:chExt cx="278539" cy="837720"/>
              </a:xfrm>
            </p:grpSpPr>
            <p:pic>
              <p:nvPicPr>
                <p:cNvPr id="10" name="图片 9">
                  <a:extLst>
                    <a:ext uri="{FF2B5EF4-FFF2-40B4-BE49-F238E27FC236}">
                      <a16:creationId xmlns:a16="http://schemas.microsoft.com/office/drawing/2014/main" id="{351ECEA5-C37D-F96B-2915-5E1170A7CDB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duotone>
                    <a:prstClr val="black"/>
                    <a:schemeClr val="accent6">
                      <a:tint val="45000"/>
                      <a:satMod val="400000"/>
                    </a:schemeClr>
                  </a:duotone>
                </a:blip>
                <a:stretch>
                  <a:fillRect/>
                </a:stretch>
              </p:blipFill>
              <p:spPr>
                <a:xfrm>
                  <a:off x="1802128" y="4902208"/>
                  <a:ext cx="278539" cy="296990"/>
                </a:xfrm>
                <a:prstGeom prst="rect">
                  <a:avLst/>
                </a:prstGeom>
              </p:spPr>
            </p:pic>
            <p:pic>
              <p:nvPicPr>
                <p:cNvPr id="11" name="图片 10">
                  <a:extLst>
                    <a:ext uri="{FF2B5EF4-FFF2-40B4-BE49-F238E27FC236}">
                      <a16:creationId xmlns:a16="http://schemas.microsoft.com/office/drawing/2014/main" id="{0D7E7E92-6411-48B8-8761-C57279B1937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duotone>
                    <a:prstClr val="black"/>
                    <a:schemeClr val="accent6">
                      <a:tint val="45000"/>
                      <a:satMod val="400000"/>
                    </a:schemeClr>
                  </a:duotone>
                </a:blip>
                <a:stretch>
                  <a:fillRect/>
                </a:stretch>
              </p:blipFill>
              <p:spPr>
                <a:xfrm>
                  <a:off x="1802128" y="5442938"/>
                  <a:ext cx="278539" cy="296990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9933349F-F462-EC77-BD10-990225465172}"/>
              </a:ext>
            </a:extLst>
          </p:cNvPr>
          <p:cNvSpPr txBox="1"/>
          <p:nvPr/>
        </p:nvSpPr>
        <p:spPr>
          <a:xfrm>
            <a:off x="5404126" y="3373328"/>
            <a:ext cx="3959647" cy="1618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方正准圆简体" panose="03000509000000000000" pitchFamily="65" charset="-122"/>
                <a:ea typeface="方正准圆简体" panose="03000509000000000000" pitchFamily="65" charset="-122"/>
              </a:rPr>
              <a:t>了解流程图</a:t>
            </a:r>
            <a:endParaRPr lang="en-US" altLang="zh-CN" sz="2400" dirty="0">
              <a:latin typeface="方正准圆简体" panose="03000509000000000000" pitchFamily="65" charset="-122"/>
              <a:ea typeface="方正准圆简体" panose="03000509000000000000" pitchFamily="65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方正准圆简体" panose="03000509000000000000" pitchFamily="65" charset="-122"/>
                <a:ea typeface="方正准圆简体" panose="03000509000000000000" pitchFamily="65" charset="-122"/>
              </a:rPr>
              <a:t>流程图描述算法的优势</a:t>
            </a:r>
            <a:endParaRPr lang="en-US" altLang="zh-CN" sz="2400" dirty="0">
              <a:latin typeface="方正准圆简体" panose="03000509000000000000" pitchFamily="65" charset="-122"/>
              <a:ea typeface="方正准圆简体" panose="03000509000000000000" pitchFamily="65" charset="-122"/>
            </a:endParaRPr>
          </a:p>
          <a:p>
            <a:pPr>
              <a:lnSpc>
                <a:spcPct val="150000"/>
              </a:lnSpc>
            </a:pPr>
            <a:endParaRPr lang="zh-CN" altLang="en-US" sz="2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91325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>
            <a:extLst>
              <a:ext uri="{FF2B5EF4-FFF2-40B4-BE49-F238E27FC236}">
                <a16:creationId xmlns:a16="http://schemas.microsoft.com/office/drawing/2014/main" id="{AEE447A4-4B2A-575B-5E7B-0B97A762AB4E}"/>
              </a:ext>
            </a:extLst>
          </p:cNvPr>
          <p:cNvGrpSpPr/>
          <p:nvPr/>
        </p:nvGrpSpPr>
        <p:grpSpPr>
          <a:xfrm>
            <a:off x="625965" y="1386242"/>
            <a:ext cx="10318147" cy="3161209"/>
            <a:chOff x="898653" y="1214913"/>
            <a:chExt cx="7060392" cy="5029754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3D01EE38-CAFE-45C9-2EC3-8F428A90E0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69" t="10059" r="4543" b="8755"/>
            <a:stretch/>
          </p:blipFill>
          <p:spPr>
            <a:xfrm flipH="1" flipV="1">
              <a:off x="898653" y="1214913"/>
              <a:ext cx="7060392" cy="5029754"/>
            </a:xfrm>
            <a:prstGeom prst="rect">
              <a:avLst/>
            </a:prstGeom>
          </p:spPr>
        </p:pic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B826330D-7D8F-6B2E-16AB-1A880D6AA53D}"/>
                </a:ext>
              </a:extLst>
            </p:cNvPr>
            <p:cNvSpPr txBox="1"/>
            <p:nvPr/>
          </p:nvSpPr>
          <p:spPr>
            <a:xfrm>
              <a:off x="1379918" y="1998753"/>
              <a:ext cx="6157830" cy="35887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539750">
                <a:lnSpc>
                  <a:spcPct val="150000"/>
                </a:lnSpc>
              </a:pPr>
              <a:r>
                <a:rPr lang="zh-CN" altLang="en-US" sz="2400" dirty="0">
                  <a:solidFill>
                    <a:srgbClr val="FF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流程图</a:t>
              </a:r>
              <a:r>
                <a:rPr lang="zh-CN" altLang="en-US" sz="24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是采用</a:t>
              </a:r>
              <a:r>
                <a:rPr lang="zh-CN" altLang="en-US" sz="2400" u="sng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          </a:t>
              </a:r>
              <a:r>
                <a:rPr lang="zh-CN" altLang="en-US" sz="24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的方式来描述算法，由各种形状的</a:t>
              </a:r>
              <a:r>
                <a:rPr lang="zh-CN" altLang="en-US" sz="2400" u="sng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          </a:t>
              </a:r>
              <a:r>
                <a:rPr lang="zh-CN" altLang="en-US" sz="24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和</a:t>
              </a:r>
              <a:r>
                <a:rPr lang="zh-CN" altLang="en-US" sz="2400" dirty="0">
                  <a:solidFill>
                    <a:srgbClr val="0070C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 </a:t>
              </a:r>
              <a:r>
                <a:rPr lang="zh-CN" altLang="en-US" sz="24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流程线组成，用来表示算法中的</a:t>
              </a:r>
              <a:r>
                <a:rPr lang="zh-CN" altLang="en-US" sz="2400" u="sng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          </a:t>
              </a:r>
              <a:r>
                <a:rPr lang="zh-CN" altLang="en-US" sz="24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和决定，它有助于梳理思路、更清楚地理解事物发展的</a:t>
              </a:r>
              <a:r>
                <a:rPr lang="zh-CN" altLang="en-US" sz="2400" u="sng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          </a:t>
              </a:r>
              <a:r>
                <a:rPr lang="zh-CN" altLang="en-US" sz="24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。它犹如一份地图，能够指引方向，明确如何完成任务，同时还能促进与他人之间的</a:t>
              </a:r>
              <a:r>
                <a:rPr lang="zh-CN" altLang="en-US" sz="2400" u="sng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         </a:t>
              </a:r>
              <a:r>
                <a:rPr lang="zh-CN" altLang="en-US" sz="24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与信息共享。</a:t>
              </a:r>
              <a:endPara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B1A0B407-4AD1-C952-1CC9-A4D595DDB093}"/>
              </a:ext>
            </a:extLst>
          </p:cNvPr>
          <p:cNvGrpSpPr/>
          <p:nvPr/>
        </p:nvGrpSpPr>
        <p:grpSpPr>
          <a:xfrm flipH="1">
            <a:off x="9662405" y="4874010"/>
            <a:ext cx="1717754" cy="1391876"/>
            <a:chOff x="621926" y="338368"/>
            <a:chExt cx="1474699" cy="1134228"/>
          </a:xfrm>
        </p:grpSpPr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9BBE3C08-65FF-37B8-41EB-212ECC94F8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9989" y="338368"/>
              <a:ext cx="956636" cy="1119619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292D6753-BD9B-8220-CA8D-CB3725A40F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926" y="437637"/>
              <a:ext cx="793469" cy="1034959"/>
            </a:xfrm>
            <a:prstGeom prst="rect">
              <a:avLst/>
            </a:prstGeom>
          </p:spPr>
        </p:pic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B8A12E49-E05F-089E-DC6E-37EC9C3EF4A9}"/>
              </a:ext>
            </a:extLst>
          </p:cNvPr>
          <p:cNvGrpSpPr/>
          <p:nvPr/>
        </p:nvGrpSpPr>
        <p:grpSpPr>
          <a:xfrm>
            <a:off x="4362322" y="894592"/>
            <a:ext cx="3467356" cy="521638"/>
            <a:chOff x="3369165" y="3823296"/>
            <a:chExt cx="3467356" cy="521638"/>
          </a:xfrm>
        </p:grpSpPr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0C23ACB8-5195-9F31-CC44-6720ADAC6FB0}"/>
                </a:ext>
              </a:extLst>
            </p:cNvPr>
            <p:cNvSpPr/>
            <p:nvPr/>
          </p:nvSpPr>
          <p:spPr>
            <a:xfrm>
              <a:off x="3369165" y="3823296"/>
              <a:ext cx="521638" cy="521638"/>
            </a:xfrm>
            <a:prstGeom prst="ellipse">
              <a:avLst/>
            </a:prstGeom>
            <a:solidFill>
              <a:srgbClr val="3A6986"/>
            </a:solidFill>
            <a:ln>
              <a:solidFill>
                <a:srgbClr val="3A698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9A2E0EC1-1082-11D4-5553-F13099D4C5A9}"/>
                </a:ext>
              </a:extLst>
            </p:cNvPr>
            <p:cNvSpPr txBox="1"/>
            <p:nvPr/>
          </p:nvSpPr>
          <p:spPr>
            <a:xfrm>
              <a:off x="4051669" y="3853282"/>
              <a:ext cx="27848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rgbClr val="3A698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了解流程图</a:t>
              </a:r>
            </a:p>
          </p:txBody>
        </p: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6D8E154A-B7DD-9771-5360-CBE48ED3F6A3}"/>
              </a:ext>
            </a:extLst>
          </p:cNvPr>
          <p:cNvSpPr txBox="1"/>
          <p:nvPr/>
        </p:nvSpPr>
        <p:spPr>
          <a:xfrm>
            <a:off x="5085839" y="4904417"/>
            <a:ext cx="9404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图解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1ADE6FC7-F0C6-04A8-C93B-68E86217A895}"/>
              </a:ext>
            </a:extLst>
          </p:cNvPr>
          <p:cNvSpPr txBox="1"/>
          <p:nvPr/>
        </p:nvSpPr>
        <p:spPr>
          <a:xfrm>
            <a:off x="1945401" y="4904417"/>
            <a:ext cx="12745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指令框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099ABA62-286A-A85A-892B-228CE53E7C54}"/>
              </a:ext>
            </a:extLst>
          </p:cNvPr>
          <p:cNvSpPr txBox="1"/>
          <p:nvPr/>
        </p:nvSpPr>
        <p:spPr>
          <a:xfrm>
            <a:off x="6489018" y="4904417"/>
            <a:ext cx="8970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步骤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B9CE08F4-31BF-9944-7BA2-7320C8FE0473}"/>
              </a:ext>
            </a:extLst>
          </p:cNvPr>
          <p:cNvSpPr txBox="1"/>
          <p:nvPr/>
        </p:nvSpPr>
        <p:spPr>
          <a:xfrm>
            <a:off x="3682660" y="4904417"/>
            <a:ext cx="9404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过程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2237357C-2C1B-D83A-F7DF-D9FFCE7677F3}"/>
              </a:ext>
            </a:extLst>
          </p:cNvPr>
          <p:cNvSpPr txBox="1"/>
          <p:nvPr/>
        </p:nvSpPr>
        <p:spPr>
          <a:xfrm>
            <a:off x="7848727" y="4904417"/>
            <a:ext cx="9404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沟通</a:t>
            </a: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FED3BD62-636C-8506-2B9E-399B95C59C2B}"/>
              </a:ext>
            </a:extLst>
          </p:cNvPr>
          <p:cNvGrpSpPr/>
          <p:nvPr/>
        </p:nvGrpSpPr>
        <p:grpSpPr>
          <a:xfrm>
            <a:off x="7396051" y="48673"/>
            <a:ext cx="4673134" cy="625965"/>
            <a:chOff x="7396051" y="5809"/>
            <a:chExt cx="4673134" cy="625965"/>
          </a:xfrm>
        </p:grpSpPr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6DE5CC70-F4C5-AEB3-F7F9-B33F2ECEE2B8}"/>
                </a:ext>
              </a:extLst>
            </p:cNvPr>
            <p:cNvGrpSpPr/>
            <p:nvPr/>
          </p:nvGrpSpPr>
          <p:grpSpPr>
            <a:xfrm>
              <a:off x="9447060" y="5809"/>
              <a:ext cx="1549527" cy="625965"/>
              <a:chOff x="4599872" y="462981"/>
              <a:chExt cx="1732954" cy="832023"/>
            </a:xfrm>
          </p:grpSpPr>
          <p:grpSp>
            <p:nvGrpSpPr>
              <p:cNvPr id="42" name="组合 41">
                <a:extLst>
                  <a:ext uri="{FF2B5EF4-FFF2-40B4-BE49-F238E27FC236}">
                    <a16:creationId xmlns:a16="http://schemas.microsoft.com/office/drawing/2014/main" id="{9FE03B87-DE15-7A82-E01A-179DC1991AC3}"/>
                  </a:ext>
                </a:extLst>
              </p:cNvPr>
              <p:cNvGrpSpPr/>
              <p:nvPr/>
            </p:nvGrpSpPr>
            <p:grpSpPr>
              <a:xfrm flipH="1">
                <a:off x="5015888" y="508211"/>
                <a:ext cx="1316938" cy="731680"/>
                <a:chOff x="5555101" y="508211"/>
                <a:chExt cx="1589160" cy="731680"/>
              </a:xfrm>
            </p:grpSpPr>
            <p:pic>
              <p:nvPicPr>
                <p:cNvPr id="44" name="图片 43">
                  <a:extLst>
                    <a:ext uri="{FF2B5EF4-FFF2-40B4-BE49-F238E27FC236}">
                      <a16:creationId xmlns:a16="http://schemas.microsoft.com/office/drawing/2014/main" id="{CDFBBABA-6A72-7EB3-9B4A-97841EE4207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52615" b="54174"/>
                <a:stretch/>
              </p:blipFill>
              <p:spPr>
                <a:xfrm>
                  <a:off x="5625919" y="518098"/>
                  <a:ext cx="1447528" cy="721793"/>
                </a:xfrm>
                <a:prstGeom prst="rect">
                  <a:avLst/>
                </a:prstGeom>
              </p:spPr>
            </p:pic>
            <p:sp>
              <p:nvSpPr>
                <p:cNvPr id="45" name="TextBox 45">
                  <a:extLst>
                    <a:ext uri="{FF2B5EF4-FFF2-40B4-BE49-F238E27FC236}">
                      <a16:creationId xmlns:a16="http://schemas.microsoft.com/office/drawing/2014/main" id="{A44EA597-82DD-961D-6340-76C20A7949D7}"/>
                    </a:ext>
                  </a:extLst>
                </p:cNvPr>
                <p:cNvSpPr txBox="1"/>
                <p:nvPr/>
              </p:nvSpPr>
              <p:spPr>
                <a:xfrm>
                  <a:off x="5555101" y="508211"/>
                  <a:ext cx="1589160" cy="640485"/>
                </a:xfrm>
                <a:prstGeom prst="rect">
                  <a:avLst/>
                </a:prstGeom>
                <a:noFill/>
                <a:ln w="12700">
                  <a:noFill/>
                  <a:prstDash val="lgDashDot"/>
                </a:ln>
              </p:spPr>
              <p:txBody>
                <a:bodyPr wrap="square">
                  <a:spAutoFit/>
                </a:bodyPr>
                <a:lstStyle>
                  <a:defPPr>
                    <a:defRPr lang="zh-CN"/>
                  </a:defPPr>
                  <a:lvl1pPr marR="0" lvl="0" indent="0" algn="ctr" fontAlgn="auto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400" b="0" i="0" u="none" strike="noStrike" cap="none" spc="0" normalizeH="0" baseline="0">
                      <a:ln>
                        <a:noFill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/>
                      <a:uLnTx/>
                      <a:uFillTx/>
                      <a:latin typeface="仓耳羽辰体-谷力 W04" panose="02020400000000000000" pitchFamily="18" charset="-122"/>
                      <a:ea typeface="仓耳羽辰体-谷力 W04" panose="02020400000000000000" pitchFamily="18" charset="-122"/>
                    </a:defRPr>
                  </a:lvl1pPr>
                </a:lstStyle>
                <a:p>
                  <a:r>
                    <a:rPr lang="zh-CN" altLang="en-US" sz="2000" dirty="0">
                      <a:solidFill>
                        <a:srgbClr val="00B050"/>
                      </a:solidFill>
                      <a:latin typeface="隶书" panose="02010509060101010101" pitchFamily="49" charset="-122"/>
                      <a:ea typeface="隶书" panose="02010509060101010101" pitchFamily="49" charset="-122"/>
                      <a:cs typeface="+mn-ea"/>
                      <a:sym typeface="+mn-lt"/>
                    </a:rPr>
                    <a:t>收获园</a:t>
                  </a:r>
                </a:p>
              </p:txBody>
            </p:sp>
          </p:grpSp>
          <p:pic>
            <p:nvPicPr>
              <p:cNvPr id="43" name="图片 42" descr="卡通人物&#10;&#10;描述已自动生成">
                <a:extLst>
                  <a:ext uri="{FF2B5EF4-FFF2-40B4-BE49-F238E27FC236}">
                    <a16:creationId xmlns:a16="http://schemas.microsoft.com/office/drawing/2014/main" id="{6A8F7019-8402-8276-39E2-CD28F56B1A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9872" y="462981"/>
                <a:ext cx="832024" cy="832023"/>
              </a:xfrm>
              <a:prstGeom prst="rect">
                <a:avLst/>
              </a:prstGeom>
            </p:spPr>
          </p:pic>
        </p:grpSp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3750E02C-3A29-8AFF-57BC-55CC97CBE082}"/>
                </a:ext>
              </a:extLst>
            </p:cNvPr>
            <p:cNvGrpSpPr/>
            <p:nvPr/>
          </p:nvGrpSpPr>
          <p:grpSpPr>
            <a:xfrm>
              <a:off x="10891640" y="5809"/>
              <a:ext cx="1177545" cy="543034"/>
              <a:chOff x="8796623" y="100891"/>
              <a:chExt cx="1177545" cy="543034"/>
            </a:xfrm>
          </p:grpSpPr>
          <p:pic>
            <p:nvPicPr>
              <p:cNvPr id="40" name="图片 39">
                <a:extLst>
                  <a:ext uri="{FF2B5EF4-FFF2-40B4-BE49-F238E27FC236}">
                    <a16:creationId xmlns:a16="http://schemas.microsoft.com/office/drawing/2014/main" id="{2BF43EE4-85F7-2775-6D0C-805F0D9DE8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tx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2615" b="54174"/>
              <a:stretch/>
            </p:blipFill>
            <p:spPr>
              <a:xfrm flipH="1">
                <a:off x="8825199" y="100891"/>
                <a:ext cx="1072598" cy="543034"/>
              </a:xfrm>
              <a:prstGeom prst="rect">
                <a:avLst/>
              </a:prstGeom>
            </p:spPr>
          </p:pic>
          <p:sp>
            <p:nvSpPr>
              <p:cNvPr id="41" name="TextBox 45">
                <a:extLst>
                  <a:ext uri="{FF2B5EF4-FFF2-40B4-BE49-F238E27FC236}">
                    <a16:creationId xmlns:a16="http://schemas.microsoft.com/office/drawing/2014/main" id="{3D269494-BD5D-FD87-76EC-2FECCEB2A27C}"/>
                  </a:ext>
                </a:extLst>
              </p:cNvPr>
              <p:cNvSpPr txBox="1"/>
              <p:nvPr/>
            </p:nvSpPr>
            <p:spPr>
              <a:xfrm flipH="1">
                <a:off x="8796623" y="112374"/>
                <a:ext cx="1177545" cy="481863"/>
              </a:xfrm>
              <a:prstGeom prst="rect">
                <a:avLst/>
              </a:prstGeom>
              <a:noFill/>
              <a:ln w="12700">
                <a:noFill/>
                <a:prstDash val="lgDashDot"/>
              </a:ln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R="0" lvl="0" indent="0" algn="ct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仓耳羽辰体-谷力 W04" panose="02020400000000000000" pitchFamily="18" charset="-122"/>
                    <a:ea typeface="仓耳羽辰体-谷力 W04" panose="02020400000000000000" pitchFamily="18" charset="-122"/>
                  </a:defRPr>
                </a:lvl1pPr>
              </a:lstStyle>
              <a:p>
                <a:r>
                  <a:rPr lang="zh-CN" altLang="en-US" sz="2000" dirty="0">
                    <a:solidFill>
                      <a:schemeClr val="bg1">
                        <a:lumMod val="50000"/>
                      </a:schemeClr>
                    </a:solidFill>
                    <a:latin typeface="隶书" panose="02010509060101010101" pitchFamily="49" charset="-122"/>
                    <a:ea typeface="隶书" panose="02010509060101010101" pitchFamily="49" charset="-122"/>
                    <a:cs typeface="+mn-ea"/>
                    <a:sym typeface="+mn-lt"/>
                  </a:rPr>
                  <a:t>挑战台</a:t>
                </a:r>
              </a:p>
            </p:txBody>
          </p:sp>
        </p:grpSp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E0D99C78-1AFE-CC87-BF7D-8AD869B9886F}"/>
                </a:ext>
              </a:extLst>
            </p:cNvPr>
            <p:cNvGrpSpPr/>
            <p:nvPr/>
          </p:nvGrpSpPr>
          <p:grpSpPr>
            <a:xfrm>
              <a:off x="7396051" y="5809"/>
              <a:ext cx="1177545" cy="543034"/>
              <a:chOff x="8796623" y="100891"/>
              <a:chExt cx="1177545" cy="543034"/>
            </a:xfrm>
          </p:grpSpPr>
          <p:pic>
            <p:nvPicPr>
              <p:cNvPr id="38" name="图片 37">
                <a:extLst>
                  <a:ext uri="{FF2B5EF4-FFF2-40B4-BE49-F238E27FC236}">
                    <a16:creationId xmlns:a16="http://schemas.microsoft.com/office/drawing/2014/main" id="{06F87C26-9907-D734-7416-C8D85962E21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tx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2615" b="54174"/>
              <a:stretch/>
            </p:blipFill>
            <p:spPr>
              <a:xfrm flipH="1">
                <a:off x="8825199" y="100891"/>
                <a:ext cx="1072598" cy="543034"/>
              </a:xfrm>
              <a:prstGeom prst="rect">
                <a:avLst/>
              </a:prstGeom>
            </p:spPr>
          </p:pic>
          <p:sp>
            <p:nvSpPr>
              <p:cNvPr id="39" name="TextBox 45">
                <a:extLst>
                  <a:ext uri="{FF2B5EF4-FFF2-40B4-BE49-F238E27FC236}">
                    <a16:creationId xmlns:a16="http://schemas.microsoft.com/office/drawing/2014/main" id="{545C57D3-B71D-2AC9-D594-130395DB380D}"/>
                  </a:ext>
                </a:extLst>
              </p:cNvPr>
              <p:cNvSpPr txBox="1"/>
              <p:nvPr/>
            </p:nvSpPr>
            <p:spPr>
              <a:xfrm flipH="1">
                <a:off x="8796623" y="112374"/>
                <a:ext cx="1177545" cy="481863"/>
              </a:xfrm>
              <a:prstGeom prst="rect">
                <a:avLst/>
              </a:prstGeom>
              <a:noFill/>
              <a:ln w="12700">
                <a:noFill/>
                <a:prstDash val="lgDashDot"/>
              </a:ln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R="0" lvl="0" indent="0" algn="ct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仓耳羽辰体-谷力 W04" panose="02020400000000000000" pitchFamily="18" charset="-122"/>
                    <a:ea typeface="仓耳羽辰体-谷力 W04" panose="02020400000000000000" pitchFamily="18" charset="-122"/>
                  </a:defRPr>
                </a:lvl1pPr>
              </a:lstStyle>
              <a:p>
                <a:r>
                  <a:rPr lang="zh-CN" altLang="en-US" sz="2000" dirty="0">
                    <a:solidFill>
                      <a:schemeClr val="bg1">
                        <a:lumMod val="50000"/>
                      </a:schemeClr>
                    </a:solidFill>
                    <a:latin typeface="隶书" panose="02010509060101010101" pitchFamily="49" charset="-122"/>
                    <a:ea typeface="隶书" panose="02010509060101010101" pitchFamily="49" charset="-122"/>
                    <a:cs typeface="+mn-ea"/>
                    <a:sym typeface="+mn-lt"/>
                  </a:rPr>
                  <a:t>准备间</a:t>
                </a:r>
              </a:p>
            </p:txBody>
          </p:sp>
        </p:grpSp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EF27D6F9-05EF-E09F-49CF-0CA018FD6264}"/>
                </a:ext>
              </a:extLst>
            </p:cNvPr>
            <p:cNvGrpSpPr/>
            <p:nvPr/>
          </p:nvGrpSpPr>
          <p:grpSpPr>
            <a:xfrm>
              <a:off x="8484860" y="5809"/>
              <a:ext cx="1177545" cy="543034"/>
              <a:chOff x="8796623" y="100891"/>
              <a:chExt cx="1177545" cy="543034"/>
            </a:xfrm>
          </p:grpSpPr>
          <p:pic>
            <p:nvPicPr>
              <p:cNvPr id="36" name="图片 35">
                <a:extLst>
                  <a:ext uri="{FF2B5EF4-FFF2-40B4-BE49-F238E27FC236}">
                    <a16:creationId xmlns:a16="http://schemas.microsoft.com/office/drawing/2014/main" id="{B2198FFC-39AF-A1A0-2575-96DEFFCB069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tx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2615" b="54174"/>
              <a:stretch/>
            </p:blipFill>
            <p:spPr>
              <a:xfrm flipH="1">
                <a:off x="8825199" y="100891"/>
                <a:ext cx="1072598" cy="543034"/>
              </a:xfrm>
              <a:prstGeom prst="rect">
                <a:avLst/>
              </a:prstGeom>
            </p:spPr>
          </p:pic>
          <p:sp>
            <p:nvSpPr>
              <p:cNvPr id="37" name="TextBox 45">
                <a:extLst>
                  <a:ext uri="{FF2B5EF4-FFF2-40B4-BE49-F238E27FC236}">
                    <a16:creationId xmlns:a16="http://schemas.microsoft.com/office/drawing/2014/main" id="{BA4DA666-E6FC-147F-7C3D-B9396604C77A}"/>
                  </a:ext>
                </a:extLst>
              </p:cNvPr>
              <p:cNvSpPr txBox="1"/>
              <p:nvPr/>
            </p:nvSpPr>
            <p:spPr>
              <a:xfrm flipH="1">
                <a:off x="8796623" y="112374"/>
                <a:ext cx="1177545" cy="481863"/>
              </a:xfrm>
              <a:prstGeom prst="rect">
                <a:avLst/>
              </a:prstGeom>
              <a:noFill/>
              <a:ln w="12700">
                <a:noFill/>
                <a:prstDash val="lgDashDot"/>
              </a:ln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R="0" lvl="0" indent="0" algn="ct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仓耳羽辰体-谷力 W04" panose="02020400000000000000" pitchFamily="18" charset="-122"/>
                    <a:ea typeface="仓耳羽辰体-谷力 W04" panose="02020400000000000000" pitchFamily="18" charset="-122"/>
                  </a:defRPr>
                </a:lvl1pPr>
              </a:lstStyle>
              <a:p>
                <a:r>
                  <a:rPr lang="zh-CN" altLang="en-US" sz="2000" dirty="0">
                    <a:solidFill>
                      <a:schemeClr val="bg1">
                        <a:lumMod val="50000"/>
                      </a:schemeClr>
                    </a:solidFill>
                    <a:latin typeface="隶书" panose="02010509060101010101" pitchFamily="49" charset="-122"/>
                    <a:ea typeface="隶书" panose="02010509060101010101" pitchFamily="49" charset="-122"/>
                    <a:cs typeface="+mn-ea"/>
                    <a:sym typeface="+mn-lt"/>
                  </a:rPr>
                  <a:t>活动室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79529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383E2FC1-F50D-506E-258B-02B66BA6962B}"/>
              </a:ext>
            </a:extLst>
          </p:cNvPr>
          <p:cNvGrpSpPr/>
          <p:nvPr/>
        </p:nvGrpSpPr>
        <p:grpSpPr>
          <a:xfrm>
            <a:off x="7396051" y="48673"/>
            <a:ext cx="4673134" cy="625965"/>
            <a:chOff x="7396051" y="5809"/>
            <a:chExt cx="4673134" cy="625965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99B00622-62A7-B8B9-CBFC-9994B6791594}"/>
                </a:ext>
              </a:extLst>
            </p:cNvPr>
            <p:cNvGrpSpPr/>
            <p:nvPr/>
          </p:nvGrpSpPr>
          <p:grpSpPr>
            <a:xfrm>
              <a:off x="9447060" y="5809"/>
              <a:ext cx="1549527" cy="625965"/>
              <a:chOff x="4599872" y="462981"/>
              <a:chExt cx="1732954" cy="832023"/>
            </a:xfrm>
          </p:grpSpPr>
          <p:grpSp>
            <p:nvGrpSpPr>
              <p:cNvPr id="13" name="组合 12">
                <a:extLst>
                  <a:ext uri="{FF2B5EF4-FFF2-40B4-BE49-F238E27FC236}">
                    <a16:creationId xmlns:a16="http://schemas.microsoft.com/office/drawing/2014/main" id="{44EFCA4A-8694-7F2F-9654-E96D93D5AE23}"/>
                  </a:ext>
                </a:extLst>
              </p:cNvPr>
              <p:cNvGrpSpPr/>
              <p:nvPr/>
            </p:nvGrpSpPr>
            <p:grpSpPr>
              <a:xfrm flipH="1">
                <a:off x="5015888" y="508211"/>
                <a:ext cx="1316938" cy="731680"/>
                <a:chOff x="5555101" y="508211"/>
                <a:chExt cx="1589160" cy="731680"/>
              </a:xfrm>
            </p:grpSpPr>
            <p:pic>
              <p:nvPicPr>
                <p:cNvPr id="15" name="图片 14">
                  <a:extLst>
                    <a:ext uri="{FF2B5EF4-FFF2-40B4-BE49-F238E27FC236}">
                      <a16:creationId xmlns:a16="http://schemas.microsoft.com/office/drawing/2014/main" id="{9E97FABE-FEEF-1479-AEDA-F119CB37260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52615" b="54174"/>
                <a:stretch/>
              </p:blipFill>
              <p:spPr>
                <a:xfrm>
                  <a:off x="5625919" y="518098"/>
                  <a:ext cx="1447528" cy="721793"/>
                </a:xfrm>
                <a:prstGeom prst="rect">
                  <a:avLst/>
                </a:prstGeom>
              </p:spPr>
            </p:pic>
            <p:sp>
              <p:nvSpPr>
                <p:cNvPr id="16" name="TextBox 45">
                  <a:extLst>
                    <a:ext uri="{FF2B5EF4-FFF2-40B4-BE49-F238E27FC236}">
                      <a16:creationId xmlns:a16="http://schemas.microsoft.com/office/drawing/2014/main" id="{DE96D5EC-8F3C-89E2-39B5-C5FF08D7BB1F}"/>
                    </a:ext>
                  </a:extLst>
                </p:cNvPr>
                <p:cNvSpPr txBox="1"/>
                <p:nvPr/>
              </p:nvSpPr>
              <p:spPr>
                <a:xfrm>
                  <a:off x="5555101" y="508211"/>
                  <a:ext cx="1589160" cy="640485"/>
                </a:xfrm>
                <a:prstGeom prst="rect">
                  <a:avLst/>
                </a:prstGeom>
                <a:noFill/>
                <a:ln w="12700">
                  <a:noFill/>
                  <a:prstDash val="lgDashDot"/>
                </a:ln>
              </p:spPr>
              <p:txBody>
                <a:bodyPr wrap="square">
                  <a:spAutoFit/>
                </a:bodyPr>
                <a:lstStyle>
                  <a:defPPr>
                    <a:defRPr lang="zh-CN"/>
                  </a:defPPr>
                  <a:lvl1pPr marR="0" lvl="0" indent="0" algn="ctr" fontAlgn="auto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400" b="0" i="0" u="none" strike="noStrike" cap="none" spc="0" normalizeH="0" baseline="0">
                      <a:ln>
                        <a:noFill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/>
                      <a:uLnTx/>
                      <a:uFillTx/>
                      <a:latin typeface="仓耳羽辰体-谷力 W04" panose="02020400000000000000" pitchFamily="18" charset="-122"/>
                      <a:ea typeface="仓耳羽辰体-谷力 W04" panose="02020400000000000000" pitchFamily="18" charset="-122"/>
                    </a:defRPr>
                  </a:lvl1pPr>
                </a:lstStyle>
                <a:p>
                  <a:r>
                    <a:rPr lang="zh-CN" altLang="en-US" sz="2000" dirty="0">
                      <a:solidFill>
                        <a:srgbClr val="00B050"/>
                      </a:solidFill>
                      <a:latin typeface="隶书" panose="02010509060101010101" pitchFamily="49" charset="-122"/>
                      <a:ea typeface="隶书" panose="02010509060101010101" pitchFamily="49" charset="-122"/>
                      <a:cs typeface="+mn-ea"/>
                      <a:sym typeface="+mn-lt"/>
                    </a:rPr>
                    <a:t>收获园</a:t>
                  </a:r>
                </a:p>
              </p:txBody>
            </p:sp>
          </p:grpSp>
          <p:pic>
            <p:nvPicPr>
              <p:cNvPr id="14" name="图片 13" descr="卡通人物&#10;&#10;描述已自动生成">
                <a:extLst>
                  <a:ext uri="{FF2B5EF4-FFF2-40B4-BE49-F238E27FC236}">
                    <a16:creationId xmlns:a16="http://schemas.microsoft.com/office/drawing/2014/main" id="{A81FDCC3-5A85-8096-96A0-3D729FDE56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9872" y="462981"/>
                <a:ext cx="832024" cy="832023"/>
              </a:xfrm>
              <a:prstGeom prst="rect">
                <a:avLst/>
              </a:prstGeom>
            </p:spPr>
          </p:pic>
        </p:grp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B40C0053-699F-0CAF-50BB-65898BD3EE69}"/>
                </a:ext>
              </a:extLst>
            </p:cNvPr>
            <p:cNvGrpSpPr/>
            <p:nvPr/>
          </p:nvGrpSpPr>
          <p:grpSpPr>
            <a:xfrm>
              <a:off x="10891640" y="5809"/>
              <a:ext cx="1177545" cy="543034"/>
              <a:chOff x="8796623" y="100891"/>
              <a:chExt cx="1177545" cy="543034"/>
            </a:xfrm>
          </p:grpSpPr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44AF8383-BE91-C04A-372C-7D567A068E4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tx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2615" b="54174"/>
              <a:stretch/>
            </p:blipFill>
            <p:spPr>
              <a:xfrm flipH="1">
                <a:off x="8825199" y="100891"/>
                <a:ext cx="1072598" cy="543034"/>
              </a:xfrm>
              <a:prstGeom prst="rect">
                <a:avLst/>
              </a:prstGeom>
            </p:spPr>
          </p:pic>
          <p:sp>
            <p:nvSpPr>
              <p:cNvPr id="12" name="TextBox 45">
                <a:extLst>
                  <a:ext uri="{FF2B5EF4-FFF2-40B4-BE49-F238E27FC236}">
                    <a16:creationId xmlns:a16="http://schemas.microsoft.com/office/drawing/2014/main" id="{570D9C40-9ED7-9E9E-8BCF-52E979F19ABF}"/>
                  </a:ext>
                </a:extLst>
              </p:cNvPr>
              <p:cNvSpPr txBox="1"/>
              <p:nvPr/>
            </p:nvSpPr>
            <p:spPr>
              <a:xfrm flipH="1">
                <a:off x="8796623" y="112374"/>
                <a:ext cx="1177545" cy="481863"/>
              </a:xfrm>
              <a:prstGeom prst="rect">
                <a:avLst/>
              </a:prstGeom>
              <a:noFill/>
              <a:ln w="12700">
                <a:noFill/>
                <a:prstDash val="lgDashDot"/>
              </a:ln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R="0" lvl="0" indent="0" algn="ct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仓耳羽辰体-谷力 W04" panose="02020400000000000000" pitchFamily="18" charset="-122"/>
                    <a:ea typeface="仓耳羽辰体-谷力 W04" panose="02020400000000000000" pitchFamily="18" charset="-122"/>
                  </a:defRPr>
                </a:lvl1pPr>
              </a:lstStyle>
              <a:p>
                <a:r>
                  <a:rPr lang="zh-CN" altLang="en-US" sz="2000" dirty="0">
                    <a:solidFill>
                      <a:schemeClr val="bg1">
                        <a:lumMod val="50000"/>
                      </a:schemeClr>
                    </a:solidFill>
                    <a:latin typeface="隶书" panose="02010509060101010101" pitchFamily="49" charset="-122"/>
                    <a:ea typeface="隶书" panose="02010509060101010101" pitchFamily="49" charset="-122"/>
                    <a:cs typeface="+mn-ea"/>
                    <a:sym typeface="+mn-lt"/>
                  </a:rPr>
                  <a:t>挑战台</a:t>
                </a:r>
              </a:p>
            </p:txBody>
          </p: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7299A25E-6151-7905-2EB5-4F5597317988}"/>
                </a:ext>
              </a:extLst>
            </p:cNvPr>
            <p:cNvGrpSpPr/>
            <p:nvPr/>
          </p:nvGrpSpPr>
          <p:grpSpPr>
            <a:xfrm>
              <a:off x="7396051" y="5809"/>
              <a:ext cx="1177545" cy="543034"/>
              <a:chOff x="8796623" y="100891"/>
              <a:chExt cx="1177545" cy="543034"/>
            </a:xfrm>
          </p:grpSpPr>
          <p:pic>
            <p:nvPicPr>
              <p:cNvPr id="9" name="图片 8">
                <a:extLst>
                  <a:ext uri="{FF2B5EF4-FFF2-40B4-BE49-F238E27FC236}">
                    <a16:creationId xmlns:a16="http://schemas.microsoft.com/office/drawing/2014/main" id="{BEB30E56-DFFC-A640-45D7-3A1E0659D47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tx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2615" b="54174"/>
              <a:stretch/>
            </p:blipFill>
            <p:spPr>
              <a:xfrm flipH="1">
                <a:off x="8825199" y="100891"/>
                <a:ext cx="1072598" cy="543034"/>
              </a:xfrm>
              <a:prstGeom prst="rect">
                <a:avLst/>
              </a:prstGeom>
            </p:spPr>
          </p:pic>
          <p:sp>
            <p:nvSpPr>
              <p:cNvPr id="10" name="TextBox 45">
                <a:extLst>
                  <a:ext uri="{FF2B5EF4-FFF2-40B4-BE49-F238E27FC236}">
                    <a16:creationId xmlns:a16="http://schemas.microsoft.com/office/drawing/2014/main" id="{BA83E683-196B-5E5C-F21C-E17992F4C6D2}"/>
                  </a:ext>
                </a:extLst>
              </p:cNvPr>
              <p:cNvSpPr txBox="1"/>
              <p:nvPr/>
            </p:nvSpPr>
            <p:spPr>
              <a:xfrm flipH="1">
                <a:off x="8796623" y="112374"/>
                <a:ext cx="1177545" cy="481863"/>
              </a:xfrm>
              <a:prstGeom prst="rect">
                <a:avLst/>
              </a:prstGeom>
              <a:noFill/>
              <a:ln w="12700">
                <a:noFill/>
                <a:prstDash val="lgDashDot"/>
              </a:ln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R="0" lvl="0" indent="0" algn="ct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仓耳羽辰体-谷力 W04" panose="02020400000000000000" pitchFamily="18" charset="-122"/>
                    <a:ea typeface="仓耳羽辰体-谷力 W04" panose="02020400000000000000" pitchFamily="18" charset="-122"/>
                  </a:defRPr>
                </a:lvl1pPr>
              </a:lstStyle>
              <a:p>
                <a:r>
                  <a:rPr lang="zh-CN" altLang="en-US" sz="2000" dirty="0">
                    <a:solidFill>
                      <a:schemeClr val="bg1">
                        <a:lumMod val="50000"/>
                      </a:schemeClr>
                    </a:solidFill>
                    <a:latin typeface="隶书" panose="02010509060101010101" pitchFamily="49" charset="-122"/>
                    <a:ea typeface="隶书" panose="02010509060101010101" pitchFamily="49" charset="-122"/>
                    <a:cs typeface="+mn-ea"/>
                    <a:sym typeface="+mn-lt"/>
                  </a:rPr>
                  <a:t>准备间</a:t>
                </a:r>
              </a:p>
            </p:txBody>
          </p:sp>
        </p:grp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0715C7BD-C274-A7A9-CB88-01AA86711B1B}"/>
                </a:ext>
              </a:extLst>
            </p:cNvPr>
            <p:cNvGrpSpPr/>
            <p:nvPr/>
          </p:nvGrpSpPr>
          <p:grpSpPr>
            <a:xfrm>
              <a:off x="8484860" y="5809"/>
              <a:ext cx="1177545" cy="543034"/>
              <a:chOff x="8796623" y="100891"/>
              <a:chExt cx="1177545" cy="543034"/>
            </a:xfrm>
          </p:grpSpPr>
          <p:pic>
            <p:nvPicPr>
              <p:cNvPr id="7" name="图片 6">
                <a:extLst>
                  <a:ext uri="{FF2B5EF4-FFF2-40B4-BE49-F238E27FC236}">
                    <a16:creationId xmlns:a16="http://schemas.microsoft.com/office/drawing/2014/main" id="{C87649F3-4E9A-EFED-ACB4-F636BC68291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tx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2615" b="54174"/>
              <a:stretch/>
            </p:blipFill>
            <p:spPr>
              <a:xfrm flipH="1">
                <a:off x="8825199" y="100891"/>
                <a:ext cx="1072598" cy="543034"/>
              </a:xfrm>
              <a:prstGeom prst="rect">
                <a:avLst/>
              </a:prstGeom>
            </p:spPr>
          </p:pic>
          <p:sp>
            <p:nvSpPr>
              <p:cNvPr id="8" name="TextBox 45">
                <a:extLst>
                  <a:ext uri="{FF2B5EF4-FFF2-40B4-BE49-F238E27FC236}">
                    <a16:creationId xmlns:a16="http://schemas.microsoft.com/office/drawing/2014/main" id="{45383E0C-33C6-73FB-FB04-A05023BEBA0D}"/>
                  </a:ext>
                </a:extLst>
              </p:cNvPr>
              <p:cNvSpPr txBox="1"/>
              <p:nvPr/>
            </p:nvSpPr>
            <p:spPr>
              <a:xfrm flipH="1">
                <a:off x="8796623" y="112374"/>
                <a:ext cx="1177545" cy="481863"/>
              </a:xfrm>
              <a:prstGeom prst="rect">
                <a:avLst/>
              </a:prstGeom>
              <a:noFill/>
              <a:ln w="12700">
                <a:noFill/>
                <a:prstDash val="lgDashDot"/>
              </a:ln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R="0" lvl="0" indent="0" algn="ct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仓耳羽辰体-谷力 W04" panose="02020400000000000000" pitchFamily="18" charset="-122"/>
                    <a:ea typeface="仓耳羽辰体-谷力 W04" panose="02020400000000000000" pitchFamily="18" charset="-122"/>
                  </a:defRPr>
                </a:lvl1pPr>
              </a:lstStyle>
              <a:p>
                <a:r>
                  <a:rPr lang="zh-CN" altLang="en-US" sz="2000" dirty="0">
                    <a:solidFill>
                      <a:schemeClr val="bg1">
                        <a:lumMod val="50000"/>
                      </a:schemeClr>
                    </a:solidFill>
                    <a:latin typeface="隶书" panose="02010509060101010101" pitchFamily="49" charset="-122"/>
                    <a:ea typeface="隶书" panose="02010509060101010101" pitchFamily="49" charset="-122"/>
                    <a:cs typeface="+mn-ea"/>
                    <a:sym typeface="+mn-lt"/>
                  </a:rPr>
                  <a:t>活动室</a:t>
                </a:r>
              </a:p>
            </p:txBody>
          </p:sp>
        </p:grpSp>
      </p:grpSp>
      <p:pic>
        <p:nvPicPr>
          <p:cNvPr id="20" name="图片 19">
            <a:extLst>
              <a:ext uri="{FF2B5EF4-FFF2-40B4-BE49-F238E27FC236}">
                <a16:creationId xmlns:a16="http://schemas.microsoft.com/office/drawing/2014/main" id="{900AC9BA-83EC-43E3-9967-4ED9AE7FF2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15740" y="4378880"/>
            <a:ext cx="1625018" cy="2119589"/>
          </a:xfrm>
          <a:prstGeom prst="rect">
            <a:avLst/>
          </a:prstGeom>
        </p:spPr>
      </p:pic>
      <p:grpSp>
        <p:nvGrpSpPr>
          <p:cNvPr id="26" name="组合 25">
            <a:extLst>
              <a:ext uri="{FF2B5EF4-FFF2-40B4-BE49-F238E27FC236}">
                <a16:creationId xmlns:a16="http://schemas.microsoft.com/office/drawing/2014/main" id="{4DAD6931-AA19-5E16-7CD8-627083D90084}"/>
              </a:ext>
            </a:extLst>
          </p:cNvPr>
          <p:cNvGrpSpPr/>
          <p:nvPr/>
        </p:nvGrpSpPr>
        <p:grpSpPr>
          <a:xfrm>
            <a:off x="412622" y="1497409"/>
            <a:ext cx="6037973" cy="4909528"/>
            <a:chOff x="412622" y="1497409"/>
            <a:chExt cx="6037973" cy="4909528"/>
          </a:xfrm>
        </p:grpSpPr>
        <p:pic>
          <p:nvPicPr>
            <p:cNvPr id="21" name="图片 20" descr="形状, 圆圈&#10;&#10;描述已自动生成">
              <a:extLst>
                <a:ext uri="{FF2B5EF4-FFF2-40B4-BE49-F238E27FC236}">
                  <a16:creationId xmlns:a16="http://schemas.microsoft.com/office/drawing/2014/main" id="{BCCC3071-DD54-6616-B72E-13D8CF724840}"/>
                </a:ext>
              </a:extLst>
            </p:cNvPr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622" y="1497409"/>
              <a:ext cx="1420660" cy="1595596"/>
            </a:xfrm>
            <a:prstGeom prst="rect">
              <a:avLst/>
            </a:prstGeom>
          </p:spPr>
        </p:pic>
        <p:pic>
          <p:nvPicPr>
            <p:cNvPr id="22" name="图片 21" descr="图片包含 室内, 桌子, 小, 前&#10;&#10;描述已自动生成">
              <a:extLst>
                <a:ext uri="{FF2B5EF4-FFF2-40B4-BE49-F238E27FC236}">
                  <a16:creationId xmlns:a16="http://schemas.microsoft.com/office/drawing/2014/main" id="{871D7ABD-19B1-3F66-E2A0-EC2E076639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863" r="1817" b="14808"/>
            <a:stretch/>
          </p:blipFill>
          <p:spPr>
            <a:xfrm>
              <a:off x="884473" y="2304995"/>
              <a:ext cx="5566122" cy="4101942"/>
            </a:xfrm>
            <a:prstGeom prst="rect">
              <a:avLst/>
            </a:prstGeom>
          </p:spPr>
        </p:pic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922E89B4-4322-05B7-0FA3-90FDB95DA332}"/>
                </a:ext>
              </a:extLst>
            </p:cNvPr>
            <p:cNvSpPr txBox="1"/>
            <p:nvPr/>
          </p:nvSpPr>
          <p:spPr>
            <a:xfrm>
              <a:off x="1559504" y="2881536"/>
              <a:ext cx="42160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539750"/>
              <a:r>
                <a:rPr kumimoji="1"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用流程图描述算法有哪些优势？</a:t>
              </a: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8A6F14BD-3468-9F56-7C49-26C245462533}"/>
                </a:ext>
              </a:extLst>
            </p:cNvPr>
            <p:cNvSpPr txBox="1"/>
            <p:nvPr/>
          </p:nvSpPr>
          <p:spPr>
            <a:xfrm>
              <a:off x="2507469" y="3528102"/>
              <a:ext cx="2727318" cy="17015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dirty="0">
                  <a:solidFill>
                    <a:srgbClr val="FF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□</a:t>
              </a:r>
              <a:r>
                <a:rPr lang="zh-CN" altLang="en-US" sz="2400" dirty="0">
                  <a:solidFill>
                    <a:srgbClr val="FF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易于理解算法</a:t>
              </a:r>
              <a:endParaRPr lang="en-US" altLang="zh-CN" sz="24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2400" dirty="0">
                  <a:solidFill>
                    <a:srgbClr val="FF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□</a:t>
              </a:r>
              <a:r>
                <a:rPr lang="zh-CN" altLang="en-US" sz="2400" dirty="0">
                  <a:solidFill>
                    <a:srgbClr val="FF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有助于梳理步骤</a:t>
              </a:r>
              <a:endParaRPr lang="en-US" altLang="zh-CN" sz="24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2400" dirty="0">
                  <a:solidFill>
                    <a:srgbClr val="FF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□</a:t>
              </a:r>
              <a:r>
                <a:rPr lang="zh-CN" altLang="en-US" sz="2400" dirty="0">
                  <a:solidFill>
                    <a:srgbClr val="FF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便于交流算法</a:t>
              </a: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50E9FEF8-FFDC-53F7-8737-764BAA34E2F1}"/>
              </a:ext>
            </a:extLst>
          </p:cNvPr>
          <p:cNvGrpSpPr/>
          <p:nvPr/>
        </p:nvGrpSpPr>
        <p:grpSpPr>
          <a:xfrm>
            <a:off x="3918814" y="894592"/>
            <a:ext cx="4354372" cy="521638"/>
            <a:chOff x="3369165" y="3823296"/>
            <a:chExt cx="4354372" cy="521638"/>
          </a:xfrm>
        </p:grpSpPr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CE2C4427-FDB5-E08F-5094-636F0B76DACA}"/>
                </a:ext>
              </a:extLst>
            </p:cNvPr>
            <p:cNvSpPr/>
            <p:nvPr/>
          </p:nvSpPr>
          <p:spPr>
            <a:xfrm>
              <a:off x="3369165" y="3823296"/>
              <a:ext cx="521638" cy="521638"/>
            </a:xfrm>
            <a:prstGeom prst="ellipse">
              <a:avLst/>
            </a:prstGeom>
            <a:solidFill>
              <a:srgbClr val="3A6986"/>
            </a:solidFill>
            <a:ln>
              <a:solidFill>
                <a:srgbClr val="3A698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ACB94366-5963-90F4-02C2-5AF270D23908}"/>
                </a:ext>
              </a:extLst>
            </p:cNvPr>
            <p:cNvSpPr txBox="1"/>
            <p:nvPr/>
          </p:nvSpPr>
          <p:spPr>
            <a:xfrm>
              <a:off x="4051668" y="3853282"/>
              <a:ext cx="36718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rgbClr val="3A698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流程图描述算法的优势</a:t>
              </a:r>
            </a:p>
          </p:txBody>
        </p:sp>
      </p:grpSp>
      <p:grpSp>
        <p:nvGrpSpPr>
          <p:cNvPr id="17" name="组合 16" descr="7b0a202020202274657874626f78223a2022220a7d0a">
            <a:extLst>
              <a:ext uri="{FF2B5EF4-FFF2-40B4-BE49-F238E27FC236}">
                <a16:creationId xmlns:a16="http://schemas.microsoft.com/office/drawing/2014/main" id="{D1A45A97-63F8-9EE7-0F19-E712996F0152}"/>
              </a:ext>
            </a:extLst>
          </p:cNvPr>
          <p:cNvGrpSpPr/>
          <p:nvPr/>
        </p:nvGrpSpPr>
        <p:grpSpPr>
          <a:xfrm>
            <a:off x="6928912" y="2016231"/>
            <a:ext cx="3740423" cy="1730609"/>
            <a:chOff x="5803" y="3788"/>
            <a:chExt cx="7830" cy="3225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47D845CC-60B1-432A-2042-D38A5AEEDEBE}"/>
                </a:ext>
              </a:extLst>
            </p:cNvPr>
            <p:cNvGrpSpPr/>
            <p:nvPr/>
          </p:nvGrpSpPr>
          <p:grpSpPr>
            <a:xfrm>
              <a:off x="5803" y="3788"/>
              <a:ext cx="7830" cy="3225"/>
              <a:chOff x="3606800" y="2408238"/>
              <a:chExt cx="4972198" cy="2047875"/>
            </a:xfrm>
          </p:grpSpPr>
          <p:sp>
            <p:nvSpPr>
              <p:cNvPr id="30" name="Freeform 28">
                <a:extLst>
                  <a:ext uri="{FF2B5EF4-FFF2-40B4-BE49-F238E27FC236}">
                    <a16:creationId xmlns:a16="http://schemas.microsoft.com/office/drawing/2014/main" id="{EBA453B0-241F-31EB-0C9D-403B94C273C9}"/>
                  </a:ext>
                </a:extLst>
              </p:cNvPr>
              <p:cNvSpPr/>
              <p:nvPr/>
            </p:nvSpPr>
            <p:spPr bwMode="auto">
              <a:xfrm flipH="1" flipV="1">
                <a:off x="6778625" y="4373563"/>
                <a:ext cx="104775" cy="82550"/>
              </a:xfrm>
              <a:custGeom>
                <a:avLst/>
                <a:gdLst>
                  <a:gd name="T0" fmla="*/ 14 w 28"/>
                  <a:gd name="T1" fmla="*/ 0 h 22"/>
                  <a:gd name="T2" fmla="*/ 14 w 28"/>
                  <a:gd name="T3" fmla="*/ 0 h 22"/>
                  <a:gd name="T4" fmla="*/ 14 w 28"/>
                  <a:gd name="T5" fmla="*/ 0 h 22"/>
                  <a:gd name="T6" fmla="*/ 2 w 28"/>
                  <a:gd name="T7" fmla="*/ 10 h 22"/>
                  <a:gd name="T8" fmla="*/ 0 w 28"/>
                  <a:gd name="T9" fmla="*/ 15 h 22"/>
                  <a:gd name="T10" fmla="*/ 8 w 28"/>
                  <a:gd name="T11" fmla="*/ 22 h 22"/>
                  <a:gd name="T12" fmla="*/ 14 w 28"/>
                  <a:gd name="T13" fmla="*/ 19 h 22"/>
                  <a:gd name="T14" fmla="*/ 14 w 28"/>
                  <a:gd name="T15" fmla="*/ 19 h 22"/>
                  <a:gd name="T16" fmla="*/ 14 w 28"/>
                  <a:gd name="T17" fmla="*/ 19 h 22"/>
                  <a:gd name="T18" fmla="*/ 20 w 28"/>
                  <a:gd name="T19" fmla="*/ 22 h 22"/>
                  <a:gd name="T20" fmla="*/ 27 w 28"/>
                  <a:gd name="T21" fmla="*/ 15 h 22"/>
                  <a:gd name="T22" fmla="*/ 26 w 28"/>
                  <a:gd name="T23" fmla="*/ 10 h 22"/>
                  <a:gd name="T24" fmla="*/ 14 w 28"/>
                  <a:gd name="T2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22">
                    <a:moveTo>
                      <a:pt x="14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8" y="3"/>
                      <a:pt x="4" y="7"/>
                      <a:pt x="2" y="10"/>
                    </a:cubicBezTo>
                    <a:cubicBezTo>
                      <a:pt x="0" y="13"/>
                      <a:pt x="0" y="14"/>
                      <a:pt x="0" y="15"/>
                    </a:cubicBezTo>
                    <a:cubicBezTo>
                      <a:pt x="0" y="19"/>
                      <a:pt x="4" y="22"/>
                      <a:pt x="8" y="22"/>
                    </a:cubicBezTo>
                    <a:cubicBezTo>
                      <a:pt x="10" y="22"/>
                      <a:pt x="12" y="21"/>
                      <a:pt x="14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5" y="21"/>
                      <a:pt x="18" y="22"/>
                      <a:pt x="20" y="22"/>
                    </a:cubicBezTo>
                    <a:cubicBezTo>
                      <a:pt x="24" y="22"/>
                      <a:pt x="27" y="19"/>
                      <a:pt x="27" y="15"/>
                    </a:cubicBezTo>
                    <a:cubicBezTo>
                      <a:pt x="27" y="14"/>
                      <a:pt x="28" y="13"/>
                      <a:pt x="26" y="10"/>
                    </a:cubicBezTo>
                    <a:cubicBezTo>
                      <a:pt x="24" y="7"/>
                      <a:pt x="20" y="3"/>
                      <a:pt x="14" y="0"/>
                    </a:cubicBezTo>
                    <a:close/>
                  </a:path>
                </a:pathLst>
              </a:custGeom>
              <a:solidFill>
                <a:srgbClr val="EB6D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" name="Freeform 29">
                <a:extLst>
                  <a:ext uri="{FF2B5EF4-FFF2-40B4-BE49-F238E27FC236}">
                    <a16:creationId xmlns:a16="http://schemas.microsoft.com/office/drawing/2014/main" id="{46083E39-6B17-856B-8F2B-4B13BE75BDC0}"/>
                  </a:ext>
                </a:extLst>
              </p:cNvPr>
              <p:cNvSpPr/>
              <p:nvPr/>
            </p:nvSpPr>
            <p:spPr bwMode="auto">
              <a:xfrm flipH="1" flipV="1">
                <a:off x="6630988" y="4373563"/>
                <a:ext cx="101600" cy="82550"/>
              </a:xfrm>
              <a:custGeom>
                <a:avLst/>
                <a:gdLst>
                  <a:gd name="T0" fmla="*/ 14 w 27"/>
                  <a:gd name="T1" fmla="*/ 0 h 22"/>
                  <a:gd name="T2" fmla="*/ 14 w 27"/>
                  <a:gd name="T3" fmla="*/ 0 h 22"/>
                  <a:gd name="T4" fmla="*/ 13 w 27"/>
                  <a:gd name="T5" fmla="*/ 0 h 22"/>
                  <a:gd name="T6" fmla="*/ 1 w 27"/>
                  <a:gd name="T7" fmla="*/ 10 h 22"/>
                  <a:gd name="T8" fmla="*/ 0 w 27"/>
                  <a:gd name="T9" fmla="*/ 15 h 22"/>
                  <a:gd name="T10" fmla="*/ 8 w 27"/>
                  <a:gd name="T11" fmla="*/ 22 h 22"/>
                  <a:gd name="T12" fmla="*/ 13 w 27"/>
                  <a:gd name="T13" fmla="*/ 19 h 22"/>
                  <a:gd name="T14" fmla="*/ 14 w 27"/>
                  <a:gd name="T15" fmla="*/ 19 h 22"/>
                  <a:gd name="T16" fmla="*/ 14 w 27"/>
                  <a:gd name="T17" fmla="*/ 19 h 22"/>
                  <a:gd name="T18" fmla="*/ 19 w 27"/>
                  <a:gd name="T19" fmla="*/ 22 h 22"/>
                  <a:gd name="T20" fmla="*/ 27 w 27"/>
                  <a:gd name="T21" fmla="*/ 15 h 22"/>
                  <a:gd name="T22" fmla="*/ 26 w 27"/>
                  <a:gd name="T23" fmla="*/ 10 h 22"/>
                  <a:gd name="T24" fmla="*/ 14 w 27"/>
                  <a:gd name="T2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22">
                    <a:moveTo>
                      <a:pt x="14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7" y="3"/>
                      <a:pt x="3" y="7"/>
                      <a:pt x="1" y="10"/>
                    </a:cubicBezTo>
                    <a:cubicBezTo>
                      <a:pt x="0" y="13"/>
                      <a:pt x="0" y="14"/>
                      <a:pt x="0" y="15"/>
                    </a:cubicBezTo>
                    <a:cubicBezTo>
                      <a:pt x="0" y="19"/>
                      <a:pt x="3" y="22"/>
                      <a:pt x="8" y="22"/>
                    </a:cubicBezTo>
                    <a:cubicBezTo>
                      <a:pt x="10" y="22"/>
                      <a:pt x="12" y="21"/>
                      <a:pt x="13" y="19"/>
                    </a:cubicBezTo>
                    <a:cubicBezTo>
                      <a:pt x="13" y="19"/>
                      <a:pt x="14" y="19"/>
                      <a:pt x="14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5" y="21"/>
                      <a:pt x="17" y="22"/>
                      <a:pt x="19" y="22"/>
                    </a:cubicBezTo>
                    <a:cubicBezTo>
                      <a:pt x="24" y="22"/>
                      <a:pt x="27" y="19"/>
                      <a:pt x="27" y="15"/>
                    </a:cubicBezTo>
                    <a:cubicBezTo>
                      <a:pt x="27" y="14"/>
                      <a:pt x="27" y="13"/>
                      <a:pt x="26" y="10"/>
                    </a:cubicBezTo>
                    <a:cubicBezTo>
                      <a:pt x="24" y="7"/>
                      <a:pt x="20" y="3"/>
                      <a:pt x="14" y="0"/>
                    </a:cubicBezTo>
                    <a:close/>
                  </a:path>
                </a:pathLst>
              </a:custGeom>
              <a:solidFill>
                <a:srgbClr val="EB6D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2" name="Freeform 30">
                <a:extLst>
                  <a:ext uri="{FF2B5EF4-FFF2-40B4-BE49-F238E27FC236}">
                    <a16:creationId xmlns:a16="http://schemas.microsoft.com/office/drawing/2014/main" id="{83EA15D5-389A-DE6A-914E-1F543F993AEA}"/>
                  </a:ext>
                </a:extLst>
              </p:cNvPr>
              <p:cNvSpPr/>
              <p:nvPr/>
            </p:nvSpPr>
            <p:spPr bwMode="auto">
              <a:xfrm flipH="1" flipV="1">
                <a:off x="6481763" y="4373563"/>
                <a:ext cx="104775" cy="82550"/>
              </a:xfrm>
              <a:custGeom>
                <a:avLst/>
                <a:gdLst>
                  <a:gd name="T0" fmla="*/ 14 w 28"/>
                  <a:gd name="T1" fmla="*/ 0 h 22"/>
                  <a:gd name="T2" fmla="*/ 14 w 28"/>
                  <a:gd name="T3" fmla="*/ 0 h 22"/>
                  <a:gd name="T4" fmla="*/ 14 w 28"/>
                  <a:gd name="T5" fmla="*/ 0 h 22"/>
                  <a:gd name="T6" fmla="*/ 2 w 28"/>
                  <a:gd name="T7" fmla="*/ 10 h 22"/>
                  <a:gd name="T8" fmla="*/ 1 w 28"/>
                  <a:gd name="T9" fmla="*/ 15 h 22"/>
                  <a:gd name="T10" fmla="*/ 8 w 28"/>
                  <a:gd name="T11" fmla="*/ 22 h 22"/>
                  <a:gd name="T12" fmla="*/ 14 w 28"/>
                  <a:gd name="T13" fmla="*/ 19 h 22"/>
                  <a:gd name="T14" fmla="*/ 14 w 28"/>
                  <a:gd name="T15" fmla="*/ 19 h 22"/>
                  <a:gd name="T16" fmla="*/ 14 w 28"/>
                  <a:gd name="T17" fmla="*/ 19 h 22"/>
                  <a:gd name="T18" fmla="*/ 20 w 28"/>
                  <a:gd name="T19" fmla="*/ 22 h 22"/>
                  <a:gd name="T20" fmla="*/ 28 w 28"/>
                  <a:gd name="T21" fmla="*/ 15 h 22"/>
                  <a:gd name="T22" fmla="*/ 26 w 28"/>
                  <a:gd name="T23" fmla="*/ 10 h 22"/>
                  <a:gd name="T24" fmla="*/ 14 w 28"/>
                  <a:gd name="T2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22">
                    <a:moveTo>
                      <a:pt x="14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8" y="3"/>
                      <a:pt x="4" y="7"/>
                      <a:pt x="2" y="10"/>
                    </a:cubicBezTo>
                    <a:cubicBezTo>
                      <a:pt x="0" y="13"/>
                      <a:pt x="1" y="14"/>
                      <a:pt x="1" y="15"/>
                    </a:cubicBezTo>
                    <a:cubicBezTo>
                      <a:pt x="1" y="19"/>
                      <a:pt x="4" y="22"/>
                      <a:pt x="8" y="22"/>
                    </a:cubicBezTo>
                    <a:cubicBezTo>
                      <a:pt x="10" y="22"/>
                      <a:pt x="13" y="21"/>
                      <a:pt x="14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6" y="21"/>
                      <a:pt x="18" y="22"/>
                      <a:pt x="20" y="22"/>
                    </a:cubicBezTo>
                    <a:cubicBezTo>
                      <a:pt x="24" y="22"/>
                      <a:pt x="28" y="19"/>
                      <a:pt x="28" y="15"/>
                    </a:cubicBezTo>
                    <a:cubicBezTo>
                      <a:pt x="28" y="14"/>
                      <a:pt x="28" y="13"/>
                      <a:pt x="26" y="10"/>
                    </a:cubicBezTo>
                    <a:cubicBezTo>
                      <a:pt x="24" y="7"/>
                      <a:pt x="20" y="3"/>
                      <a:pt x="14" y="0"/>
                    </a:cubicBezTo>
                    <a:close/>
                  </a:path>
                </a:pathLst>
              </a:custGeom>
              <a:solidFill>
                <a:srgbClr val="EB6D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3" name="Line 31">
                <a:extLst>
                  <a:ext uri="{FF2B5EF4-FFF2-40B4-BE49-F238E27FC236}">
                    <a16:creationId xmlns:a16="http://schemas.microsoft.com/office/drawing/2014/main" id="{66470EF9-A35C-B2ED-E2E4-8E4DF80C5D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938963" y="4433888"/>
                <a:ext cx="1414463" cy="0"/>
              </a:xfrm>
              <a:prstGeom prst="line">
                <a:avLst/>
              </a:pr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4" name="Line 32">
                <a:extLst>
                  <a:ext uri="{FF2B5EF4-FFF2-40B4-BE49-F238E27FC236}">
                    <a16:creationId xmlns:a16="http://schemas.microsoft.com/office/drawing/2014/main" id="{8958AFAB-8F8D-F4E3-D052-016BDC968A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938963" y="4384676"/>
                <a:ext cx="1414463" cy="0"/>
              </a:xfrm>
              <a:prstGeom prst="line">
                <a:avLst/>
              </a:pr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5" name="Line 33">
                <a:extLst>
                  <a:ext uri="{FF2B5EF4-FFF2-40B4-BE49-F238E27FC236}">
                    <a16:creationId xmlns:a16="http://schemas.microsoft.com/office/drawing/2014/main" id="{77A89E0E-E48D-3EDA-87AF-3AF3C375AE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11738" y="4433888"/>
                <a:ext cx="1412875" cy="0"/>
              </a:xfrm>
              <a:prstGeom prst="line">
                <a:avLst/>
              </a:pr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6" name="Line 34">
                <a:extLst>
                  <a:ext uri="{FF2B5EF4-FFF2-40B4-BE49-F238E27FC236}">
                    <a16:creationId xmlns:a16="http://schemas.microsoft.com/office/drawing/2014/main" id="{3CAE53A3-4096-A160-05DC-962EB0FC5D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11738" y="4384676"/>
                <a:ext cx="1412875" cy="0"/>
              </a:xfrm>
              <a:prstGeom prst="line">
                <a:avLst/>
              </a:pr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7" name="Freeform 35">
                <a:extLst>
                  <a:ext uri="{FF2B5EF4-FFF2-40B4-BE49-F238E27FC236}">
                    <a16:creationId xmlns:a16="http://schemas.microsoft.com/office/drawing/2014/main" id="{7BF81B1C-1366-A3C3-7193-5E36880CC14A}"/>
                  </a:ext>
                </a:extLst>
              </p:cNvPr>
              <p:cNvSpPr/>
              <p:nvPr/>
            </p:nvSpPr>
            <p:spPr bwMode="auto">
              <a:xfrm>
                <a:off x="3606800" y="4121151"/>
                <a:ext cx="85725" cy="101600"/>
              </a:xfrm>
              <a:custGeom>
                <a:avLst/>
                <a:gdLst>
                  <a:gd name="T0" fmla="*/ 22 w 23"/>
                  <a:gd name="T1" fmla="*/ 14 h 27"/>
                  <a:gd name="T2" fmla="*/ 23 w 23"/>
                  <a:gd name="T3" fmla="*/ 14 h 27"/>
                  <a:gd name="T4" fmla="*/ 22 w 23"/>
                  <a:gd name="T5" fmla="*/ 14 h 27"/>
                  <a:gd name="T6" fmla="*/ 12 w 23"/>
                  <a:gd name="T7" fmla="*/ 2 h 27"/>
                  <a:gd name="T8" fmla="*/ 7 w 23"/>
                  <a:gd name="T9" fmla="*/ 0 h 27"/>
                  <a:gd name="T10" fmla="*/ 0 w 23"/>
                  <a:gd name="T11" fmla="*/ 8 h 27"/>
                  <a:gd name="T12" fmla="*/ 3 w 23"/>
                  <a:gd name="T13" fmla="*/ 14 h 27"/>
                  <a:gd name="T14" fmla="*/ 3 w 23"/>
                  <a:gd name="T15" fmla="*/ 14 h 27"/>
                  <a:gd name="T16" fmla="*/ 3 w 23"/>
                  <a:gd name="T17" fmla="*/ 14 h 27"/>
                  <a:gd name="T18" fmla="*/ 0 w 23"/>
                  <a:gd name="T19" fmla="*/ 20 h 27"/>
                  <a:gd name="T20" fmla="*/ 7 w 23"/>
                  <a:gd name="T21" fmla="*/ 27 h 27"/>
                  <a:gd name="T22" fmla="*/ 12 w 23"/>
                  <a:gd name="T23" fmla="*/ 26 h 27"/>
                  <a:gd name="T24" fmla="*/ 22 w 23"/>
                  <a:gd name="T25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" h="27">
                    <a:moveTo>
                      <a:pt x="22" y="14"/>
                    </a:moveTo>
                    <a:cubicBezTo>
                      <a:pt x="23" y="14"/>
                      <a:pt x="23" y="14"/>
                      <a:pt x="23" y="14"/>
                    </a:cubicBezTo>
                    <a:cubicBezTo>
                      <a:pt x="23" y="14"/>
                      <a:pt x="23" y="14"/>
                      <a:pt x="22" y="14"/>
                    </a:cubicBezTo>
                    <a:cubicBezTo>
                      <a:pt x="19" y="8"/>
                      <a:pt x="15" y="4"/>
                      <a:pt x="12" y="2"/>
                    </a:cubicBezTo>
                    <a:cubicBezTo>
                      <a:pt x="9" y="0"/>
                      <a:pt x="8" y="0"/>
                      <a:pt x="7" y="0"/>
                    </a:cubicBezTo>
                    <a:cubicBezTo>
                      <a:pt x="3" y="0"/>
                      <a:pt x="0" y="4"/>
                      <a:pt x="0" y="8"/>
                    </a:cubicBezTo>
                    <a:cubicBezTo>
                      <a:pt x="0" y="10"/>
                      <a:pt x="1" y="12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1" y="15"/>
                      <a:pt x="0" y="17"/>
                      <a:pt x="0" y="20"/>
                    </a:cubicBezTo>
                    <a:cubicBezTo>
                      <a:pt x="0" y="24"/>
                      <a:pt x="3" y="27"/>
                      <a:pt x="7" y="27"/>
                    </a:cubicBezTo>
                    <a:cubicBezTo>
                      <a:pt x="8" y="27"/>
                      <a:pt x="9" y="27"/>
                      <a:pt x="12" y="26"/>
                    </a:cubicBezTo>
                    <a:cubicBezTo>
                      <a:pt x="15" y="24"/>
                      <a:pt x="19" y="20"/>
                      <a:pt x="22" y="14"/>
                    </a:cubicBezTo>
                    <a:close/>
                  </a:path>
                </a:pathLst>
              </a:custGeom>
              <a:solidFill>
                <a:srgbClr val="EB6D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8" name="Freeform 36">
                <a:extLst>
                  <a:ext uri="{FF2B5EF4-FFF2-40B4-BE49-F238E27FC236}">
                    <a16:creationId xmlns:a16="http://schemas.microsoft.com/office/drawing/2014/main" id="{68ABA240-F655-CDCA-891B-86D2EA6E5BD1}"/>
                  </a:ext>
                </a:extLst>
              </p:cNvPr>
              <p:cNvSpPr/>
              <p:nvPr/>
            </p:nvSpPr>
            <p:spPr bwMode="auto">
              <a:xfrm>
                <a:off x="3606800" y="3973513"/>
                <a:ext cx="85725" cy="101600"/>
              </a:xfrm>
              <a:custGeom>
                <a:avLst/>
                <a:gdLst>
                  <a:gd name="T0" fmla="*/ 22 w 23"/>
                  <a:gd name="T1" fmla="*/ 14 h 27"/>
                  <a:gd name="T2" fmla="*/ 23 w 23"/>
                  <a:gd name="T3" fmla="*/ 13 h 27"/>
                  <a:gd name="T4" fmla="*/ 22 w 23"/>
                  <a:gd name="T5" fmla="*/ 13 h 27"/>
                  <a:gd name="T6" fmla="*/ 12 w 23"/>
                  <a:gd name="T7" fmla="*/ 1 h 27"/>
                  <a:gd name="T8" fmla="*/ 7 w 23"/>
                  <a:gd name="T9" fmla="*/ 0 h 27"/>
                  <a:gd name="T10" fmla="*/ 0 w 23"/>
                  <a:gd name="T11" fmla="*/ 8 h 27"/>
                  <a:gd name="T12" fmla="*/ 3 w 23"/>
                  <a:gd name="T13" fmla="*/ 13 h 27"/>
                  <a:gd name="T14" fmla="*/ 3 w 23"/>
                  <a:gd name="T15" fmla="*/ 13 h 27"/>
                  <a:gd name="T16" fmla="*/ 3 w 23"/>
                  <a:gd name="T17" fmla="*/ 13 h 27"/>
                  <a:gd name="T18" fmla="*/ 0 w 23"/>
                  <a:gd name="T19" fmla="*/ 19 h 27"/>
                  <a:gd name="T20" fmla="*/ 7 w 23"/>
                  <a:gd name="T21" fmla="*/ 27 h 27"/>
                  <a:gd name="T22" fmla="*/ 12 w 23"/>
                  <a:gd name="T23" fmla="*/ 26 h 27"/>
                  <a:gd name="T24" fmla="*/ 22 w 23"/>
                  <a:gd name="T25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" h="27">
                    <a:moveTo>
                      <a:pt x="22" y="14"/>
                    </a:moveTo>
                    <a:cubicBezTo>
                      <a:pt x="23" y="14"/>
                      <a:pt x="23" y="14"/>
                      <a:pt x="23" y="13"/>
                    </a:cubicBezTo>
                    <a:cubicBezTo>
                      <a:pt x="23" y="13"/>
                      <a:pt x="23" y="13"/>
                      <a:pt x="22" y="13"/>
                    </a:cubicBezTo>
                    <a:cubicBezTo>
                      <a:pt x="19" y="7"/>
                      <a:pt x="15" y="3"/>
                      <a:pt x="12" y="1"/>
                    </a:cubicBezTo>
                    <a:cubicBezTo>
                      <a:pt x="9" y="0"/>
                      <a:pt x="8" y="0"/>
                      <a:pt x="7" y="0"/>
                    </a:cubicBezTo>
                    <a:cubicBezTo>
                      <a:pt x="3" y="0"/>
                      <a:pt x="0" y="3"/>
                      <a:pt x="0" y="8"/>
                    </a:cubicBezTo>
                    <a:cubicBezTo>
                      <a:pt x="0" y="10"/>
                      <a:pt x="1" y="12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" y="15"/>
                      <a:pt x="0" y="17"/>
                      <a:pt x="0" y="19"/>
                    </a:cubicBezTo>
                    <a:cubicBezTo>
                      <a:pt x="0" y="23"/>
                      <a:pt x="3" y="27"/>
                      <a:pt x="7" y="27"/>
                    </a:cubicBezTo>
                    <a:cubicBezTo>
                      <a:pt x="8" y="27"/>
                      <a:pt x="9" y="27"/>
                      <a:pt x="12" y="26"/>
                    </a:cubicBezTo>
                    <a:cubicBezTo>
                      <a:pt x="15" y="23"/>
                      <a:pt x="19" y="19"/>
                      <a:pt x="22" y="14"/>
                    </a:cubicBezTo>
                    <a:close/>
                  </a:path>
                </a:pathLst>
              </a:custGeom>
              <a:solidFill>
                <a:srgbClr val="EB6D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9" name="Freeform 37">
                <a:extLst>
                  <a:ext uri="{FF2B5EF4-FFF2-40B4-BE49-F238E27FC236}">
                    <a16:creationId xmlns:a16="http://schemas.microsoft.com/office/drawing/2014/main" id="{B447D5AF-A5EB-5FC7-931C-1B4F12D76A93}"/>
                  </a:ext>
                </a:extLst>
              </p:cNvPr>
              <p:cNvSpPr/>
              <p:nvPr/>
            </p:nvSpPr>
            <p:spPr bwMode="auto">
              <a:xfrm>
                <a:off x="3606800" y="3822701"/>
                <a:ext cx="85725" cy="106363"/>
              </a:xfrm>
              <a:custGeom>
                <a:avLst/>
                <a:gdLst>
                  <a:gd name="T0" fmla="*/ 22 w 23"/>
                  <a:gd name="T1" fmla="*/ 14 h 28"/>
                  <a:gd name="T2" fmla="*/ 23 w 23"/>
                  <a:gd name="T3" fmla="*/ 14 h 28"/>
                  <a:gd name="T4" fmla="*/ 22 w 23"/>
                  <a:gd name="T5" fmla="*/ 14 h 28"/>
                  <a:gd name="T6" fmla="*/ 12 w 23"/>
                  <a:gd name="T7" fmla="*/ 2 h 28"/>
                  <a:gd name="T8" fmla="*/ 7 w 23"/>
                  <a:gd name="T9" fmla="*/ 1 h 28"/>
                  <a:gd name="T10" fmla="*/ 0 w 23"/>
                  <a:gd name="T11" fmla="*/ 8 h 28"/>
                  <a:gd name="T12" fmla="*/ 3 w 23"/>
                  <a:gd name="T13" fmla="*/ 14 h 28"/>
                  <a:gd name="T14" fmla="*/ 3 w 23"/>
                  <a:gd name="T15" fmla="*/ 14 h 28"/>
                  <a:gd name="T16" fmla="*/ 3 w 23"/>
                  <a:gd name="T17" fmla="*/ 14 h 28"/>
                  <a:gd name="T18" fmla="*/ 0 w 23"/>
                  <a:gd name="T19" fmla="*/ 20 h 28"/>
                  <a:gd name="T20" fmla="*/ 7 w 23"/>
                  <a:gd name="T21" fmla="*/ 28 h 28"/>
                  <a:gd name="T22" fmla="*/ 12 w 23"/>
                  <a:gd name="T23" fmla="*/ 26 h 28"/>
                  <a:gd name="T24" fmla="*/ 22 w 23"/>
                  <a:gd name="T25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" h="28">
                    <a:moveTo>
                      <a:pt x="22" y="14"/>
                    </a:moveTo>
                    <a:cubicBezTo>
                      <a:pt x="23" y="14"/>
                      <a:pt x="23" y="14"/>
                      <a:pt x="23" y="14"/>
                    </a:cubicBezTo>
                    <a:cubicBezTo>
                      <a:pt x="23" y="14"/>
                      <a:pt x="23" y="14"/>
                      <a:pt x="22" y="14"/>
                    </a:cubicBezTo>
                    <a:cubicBezTo>
                      <a:pt x="19" y="8"/>
                      <a:pt x="15" y="4"/>
                      <a:pt x="12" y="2"/>
                    </a:cubicBezTo>
                    <a:cubicBezTo>
                      <a:pt x="9" y="0"/>
                      <a:pt x="8" y="1"/>
                      <a:pt x="7" y="1"/>
                    </a:cubicBezTo>
                    <a:cubicBezTo>
                      <a:pt x="3" y="1"/>
                      <a:pt x="0" y="4"/>
                      <a:pt x="0" y="8"/>
                    </a:cubicBezTo>
                    <a:cubicBezTo>
                      <a:pt x="0" y="10"/>
                      <a:pt x="1" y="13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1" y="16"/>
                      <a:pt x="0" y="18"/>
                      <a:pt x="0" y="20"/>
                    </a:cubicBezTo>
                    <a:cubicBezTo>
                      <a:pt x="0" y="24"/>
                      <a:pt x="3" y="28"/>
                      <a:pt x="7" y="28"/>
                    </a:cubicBezTo>
                    <a:cubicBezTo>
                      <a:pt x="8" y="28"/>
                      <a:pt x="9" y="28"/>
                      <a:pt x="12" y="26"/>
                    </a:cubicBezTo>
                    <a:cubicBezTo>
                      <a:pt x="15" y="24"/>
                      <a:pt x="19" y="20"/>
                      <a:pt x="22" y="14"/>
                    </a:cubicBezTo>
                    <a:close/>
                  </a:path>
                </a:pathLst>
              </a:custGeom>
              <a:solidFill>
                <a:srgbClr val="EB6D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0" name="Freeform 38">
                <a:extLst>
                  <a:ext uri="{FF2B5EF4-FFF2-40B4-BE49-F238E27FC236}">
                    <a16:creationId xmlns:a16="http://schemas.microsoft.com/office/drawing/2014/main" id="{BE243C28-7812-C437-C73D-A93A54A76652}"/>
                  </a:ext>
                </a:extLst>
              </p:cNvPr>
              <p:cNvSpPr/>
              <p:nvPr/>
            </p:nvSpPr>
            <p:spPr bwMode="auto">
              <a:xfrm>
                <a:off x="3635375" y="4286251"/>
                <a:ext cx="1376363" cy="147638"/>
              </a:xfrm>
              <a:custGeom>
                <a:avLst/>
                <a:gdLst>
                  <a:gd name="T0" fmla="*/ 366 w 366"/>
                  <a:gd name="T1" fmla="*/ 39 h 39"/>
                  <a:gd name="T2" fmla="*/ 177 w 366"/>
                  <a:gd name="T3" fmla="*/ 39 h 39"/>
                  <a:gd name="T4" fmla="*/ 83 w 366"/>
                  <a:gd name="T5" fmla="*/ 39 h 39"/>
                  <a:gd name="T6" fmla="*/ 59 w 366"/>
                  <a:gd name="T7" fmla="*/ 39 h 39"/>
                  <a:gd name="T8" fmla="*/ 47 w 366"/>
                  <a:gd name="T9" fmla="*/ 39 h 39"/>
                  <a:gd name="T10" fmla="*/ 41 w 366"/>
                  <a:gd name="T11" fmla="*/ 38 h 39"/>
                  <a:gd name="T12" fmla="*/ 35 w 366"/>
                  <a:gd name="T13" fmla="*/ 36 h 39"/>
                  <a:gd name="T14" fmla="*/ 0 w 366"/>
                  <a:gd name="T15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6" h="39">
                    <a:moveTo>
                      <a:pt x="366" y="39"/>
                    </a:moveTo>
                    <a:cubicBezTo>
                      <a:pt x="177" y="39"/>
                      <a:pt x="177" y="39"/>
                      <a:pt x="177" y="39"/>
                    </a:cubicBezTo>
                    <a:cubicBezTo>
                      <a:pt x="83" y="39"/>
                      <a:pt x="83" y="39"/>
                      <a:pt x="83" y="39"/>
                    </a:cubicBezTo>
                    <a:cubicBezTo>
                      <a:pt x="59" y="39"/>
                      <a:pt x="59" y="39"/>
                      <a:pt x="59" y="39"/>
                    </a:cubicBezTo>
                    <a:cubicBezTo>
                      <a:pt x="55" y="39"/>
                      <a:pt x="52" y="39"/>
                      <a:pt x="47" y="39"/>
                    </a:cubicBezTo>
                    <a:cubicBezTo>
                      <a:pt x="45" y="38"/>
                      <a:pt x="43" y="38"/>
                      <a:pt x="41" y="38"/>
                    </a:cubicBezTo>
                    <a:cubicBezTo>
                      <a:pt x="39" y="37"/>
                      <a:pt x="37" y="37"/>
                      <a:pt x="35" y="36"/>
                    </a:cubicBezTo>
                    <a:cubicBezTo>
                      <a:pt x="18" y="30"/>
                      <a:pt x="5" y="16"/>
                      <a:pt x="0" y="0"/>
                    </a:cubicBezTo>
                  </a:path>
                </a:pathLst>
              </a:cu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1" name="Freeform 39">
                <a:extLst>
                  <a:ext uri="{FF2B5EF4-FFF2-40B4-BE49-F238E27FC236}">
                    <a16:creationId xmlns:a16="http://schemas.microsoft.com/office/drawing/2014/main" id="{D263B238-46D3-1068-DE34-2145BCF47779}"/>
                  </a:ext>
                </a:extLst>
              </p:cNvPr>
              <p:cNvSpPr/>
              <p:nvPr/>
            </p:nvSpPr>
            <p:spPr bwMode="auto">
              <a:xfrm>
                <a:off x="3684588" y="4271963"/>
                <a:ext cx="1327150" cy="112713"/>
              </a:xfrm>
              <a:custGeom>
                <a:avLst/>
                <a:gdLst>
                  <a:gd name="T0" fmla="*/ 353 w 353"/>
                  <a:gd name="T1" fmla="*/ 30 h 30"/>
                  <a:gd name="T2" fmla="*/ 164 w 353"/>
                  <a:gd name="T3" fmla="*/ 30 h 30"/>
                  <a:gd name="T4" fmla="*/ 70 w 353"/>
                  <a:gd name="T5" fmla="*/ 30 h 30"/>
                  <a:gd name="T6" fmla="*/ 46 w 353"/>
                  <a:gd name="T7" fmla="*/ 30 h 30"/>
                  <a:gd name="T8" fmla="*/ 26 w 353"/>
                  <a:gd name="T9" fmla="*/ 28 h 30"/>
                  <a:gd name="T10" fmla="*/ 0 w 353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3" h="30">
                    <a:moveTo>
                      <a:pt x="353" y="30"/>
                    </a:moveTo>
                    <a:cubicBezTo>
                      <a:pt x="164" y="30"/>
                      <a:pt x="164" y="30"/>
                      <a:pt x="164" y="30"/>
                    </a:cubicBezTo>
                    <a:cubicBezTo>
                      <a:pt x="70" y="30"/>
                      <a:pt x="70" y="30"/>
                      <a:pt x="70" y="30"/>
                    </a:cubicBezTo>
                    <a:cubicBezTo>
                      <a:pt x="46" y="30"/>
                      <a:pt x="46" y="30"/>
                      <a:pt x="46" y="30"/>
                    </a:cubicBezTo>
                    <a:cubicBezTo>
                      <a:pt x="38" y="30"/>
                      <a:pt x="32" y="30"/>
                      <a:pt x="26" y="28"/>
                    </a:cubicBezTo>
                    <a:cubicBezTo>
                      <a:pt x="13" y="24"/>
                      <a:pt x="3" y="13"/>
                      <a:pt x="0" y="0"/>
                    </a:cubicBezTo>
                  </a:path>
                </a:pathLst>
              </a:cu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2" name="Freeform 40">
                <a:extLst>
                  <a:ext uri="{FF2B5EF4-FFF2-40B4-BE49-F238E27FC236}">
                    <a16:creationId xmlns:a16="http://schemas.microsoft.com/office/drawing/2014/main" id="{2BFEB53E-BBE9-FF0B-9A5B-E1E7D5824A2F}"/>
                  </a:ext>
                </a:extLst>
              </p:cNvPr>
              <p:cNvSpPr/>
              <p:nvPr/>
            </p:nvSpPr>
            <p:spPr bwMode="auto">
              <a:xfrm>
                <a:off x="3629025" y="2432051"/>
                <a:ext cx="198438" cy="1335088"/>
              </a:xfrm>
              <a:custGeom>
                <a:avLst/>
                <a:gdLst>
                  <a:gd name="T0" fmla="*/ 0 w 53"/>
                  <a:gd name="T1" fmla="*/ 354 h 354"/>
                  <a:gd name="T2" fmla="*/ 0 w 53"/>
                  <a:gd name="T3" fmla="*/ 166 h 354"/>
                  <a:gd name="T4" fmla="*/ 0 w 53"/>
                  <a:gd name="T5" fmla="*/ 72 h 354"/>
                  <a:gd name="T6" fmla="*/ 0 w 53"/>
                  <a:gd name="T7" fmla="*/ 60 h 354"/>
                  <a:gd name="T8" fmla="*/ 0 w 53"/>
                  <a:gd name="T9" fmla="*/ 54 h 354"/>
                  <a:gd name="T10" fmla="*/ 1 w 53"/>
                  <a:gd name="T11" fmla="*/ 48 h 354"/>
                  <a:gd name="T12" fmla="*/ 9 w 53"/>
                  <a:gd name="T13" fmla="*/ 23 h 354"/>
                  <a:gd name="T14" fmla="*/ 28 w 53"/>
                  <a:gd name="T15" fmla="*/ 6 h 354"/>
                  <a:gd name="T16" fmla="*/ 53 w 53"/>
                  <a:gd name="T17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354">
                    <a:moveTo>
                      <a:pt x="0" y="354"/>
                    </a:moveTo>
                    <a:cubicBezTo>
                      <a:pt x="0" y="166"/>
                      <a:pt x="0" y="166"/>
                      <a:pt x="0" y="166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2"/>
                      <a:pt x="0" y="50"/>
                      <a:pt x="1" y="48"/>
                    </a:cubicBezTo>
                    <a:cubicBezTo>
                      <a:pt x="1" y="39"/>
                      <a:pt x="5" y="31"/>
                      <a:pt x="9" y="23"/>
                    </a:cubicBezTo>
                    <a:cubicBezTo>
                      <a:pt x="14" y="16"/>
                      <a:pt x="21" y="10"/>
                      <a:pt x="28" y="6"/>
                    </a:cubicBezTo>
                    <a:cubicBezTo>
                      <a:pt x="36" y="2"/>
                      <a:pt x="45" y="0"/>
                      <a:pt x="53" y="0"/>
                    </a:cubicBezTo>
                  </a:path>
                </a:pathLst>
              </a:cu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3" name="Freeform 41">
                <a:extLst>
                  <a:ext uri="{FF2B5EF4-FFF2-40B4-BE49-F238E27FC236}">
                    <a16:creationId xmlns:a16="http://schemas.microsoft.com/office/drawing/2014/main" id="{4BBA4860-C177-42E2-13CE-1102FE1E17CC}"/>
                  </a:ext>
                </a:extLst>
              </p:cNvPr>
              <p:cNvSpPr/>
              <p:nvPr/>
            </p:nvSpPr>
            <p:spPr bwMode="auto">
              <a:xfrm>
                <a:off x="3676650" y="2479676"/>
                <a:ext cx="150813" cy="1287463"/>
              </a:xfrm>
              <a:custGeom>
                <a:avLst/>
                <a:gdLst>
                  <a:gd name="T0" fmla="*/ 0 w 40"/>
                  <a:gd name="T1" fmla="*/ 341 h 341"/>
                  <a:gd name="T2" fmla="*/ 0 w 40"/>
                  <a:gd name="T3" fmla="*/ 153 h 341"/>
                  <a:gd name="T4" fmla="*/ 0 w 40"/>
                  <a:gd name="T5" fmla="*/ 59 h 341"/>
                  <a:gd name="T6" fmla="*/ 0 w 40"/>
                  <a:gd name="T7" fmla="*/ 47 h 341"/>
                  <a:gd name="T8" fmla="*/ 0 w 40"/>
                  <a:gd name="T9" fmla="*/ 41 h 341"/>
                  <a:gd name="T10" fmla="*/ 0 w 40"/>
                  <a:gd name="T11" fmla="*/ 36 h 341"/>
                  <a:gd name="T12" fmla="*/ 7 w 40"/>
                  <a:gd name="T13" fmla="*/ 18 h 341"/>
                  <a:gd name="T14" fmla="*/ 21 w 40"/>
                  <a:gd name="T15" fmla="*/ 4 h 341"/>
                  <a:gd name="T16" fmla="*/ 40 w 40"/>
                  <a:gd name="T17" fmla="*/ 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341">
                    <a:moveTo>
                      <a:pt x="0" y="341"/>
                    </a:moveTo>
                    <a:cubicBezTo>
                      <a:pt x="0" y="153"/>
                      <a:pt x="0" y="153"/>
                      <a:pt x="0" y="153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39"/>
                      <a:pt x="0" y="38"/>
                      <a:pt x="0" y="36"/>
                    </a:cubicBezTo>
                    <a:cubicBezTo>
                      <a:pt x="1" y="29"/>
                      <a:pt x="3" y="23"/>
                      <a:pt x="7" y="18"/>
                    </a:cubicBezTo>
                    <a:cubicBezTo>
                      <a:pt x="11" y="12"/>
                      <a:pt x="16" y="8"/>
                      <a:pt x="21" y="4"/>
                    </a:cubicBezTo>
                    <a:cubicBezTo>
                      <a:pt x="27" y="1"/>
                      <a:pt x="34" y="0"/>
                      <a:pt x="40" y="0"/>
                    </a:cubicBezTo>
                  </a:path>
                </a:pathLst>
              </a:cu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4" name="Freeform 42">
                <a:extLst>
                  <a:ext uri="{FF2B5EF4-FFF2-40B4-BE49-F238E27FC236}">
                    <a16:creationId xmlns:a16="http://schemas.microsoft.com/office/drawing/2014/main" id="{E62E8A71-4EC3-E0C0-A2DD-AEE65D710A39}"/>
                  </a:ext>
                </a:extLst>
              </p:cNvPr>
              <p:cNvSpPr/>
              <p:nvPr/>
            </p:nvSpPr>
            <p:spPr bwMode="auto">
              <a:xfrm>
                <a:off x="5300663" y="2408238"/>
                <a:ext cx="104775" cy="84138"/>
              </a:xfrm>
              <a:custGeom>
                <a:avLst/>
                <a:gdLst>
                  <a:gd name="T0" fmla="*/ 14 w 28"/>
                  <a:gd name="T1" fmla="*/ 22 h 22"/>
                  <a:gd name="T2" fmla="*/ 14 w 28"/>
                  <a:gd name="T3" fmla="*/ 22 h 22"/>
                  <a:gd name="T4" fmla="*/ 14 w 28"/>
                  <a:gd name="T5" fmla="*/ 22 h 22"/>
                  <a:gd name="T6" fmla="*/ 26 w 28"/>
                  <a:gd name="T7" fmla="*/ 11 h 22"/>
                  <a:gd name="T8" fmla="*/ 27 w 28"/>
                  <a:gd name="T9" fmla="*/ 7 h 22"/>
                  <a:gd name="T10" fmla="*/ 20 w 28"/>
                  <a:gd name="T11" fmla="*/ 0 h 22"/>
                  <a:gd name="T12" fmla="*/ 14 w 28"/>
                  <a:gd name="T13" fmla="*/ 2 h 22"/>
                  <a:gd name="T14" fmla="*/ 14 w 28"/>
                  <a:gd name="T15" fmla="*/ 2 h 22"/>
                  <a:gd name="T16" fmla="*/ 14 w 28"/>
                  <a:gd name="T17" fmla="*/ 2 h 22"/>
                  <a:gd name="T18" fmla="*/ 8 w 28"/>
                  <a:gd name="T19" fmla="*/ 0 h 22"/>
                  <a:gd name="T20" fmla="*/ 0 w 28"/>
                  <a:gd name="T21" fmla="*/ 7 h 22"/>
                  <a:gd name="T22" fmla="*/ 2 w 28"/>
                  <a:gd name="T23" fmla="*/ 11 h 22"/>
                  <a:gd name="T24" fmla="*/ 14 w 28"/>
                  <a:gd name="T2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22">
                    <a:moveTo>
                      <a:pt x="14" y="22"/>
                    </a:move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20" y="18"/>
                      <a:pt x="24" y="15"/>
                      <a:pt x="26" y="11"/>
                    </a:cubicBezTo>
                    <a:cubicBezTo>
                      <a:pt x="28" y="9"/>
                      <a:pt x="27" y="7"/>
                      <a:pt x="27" y="7"/>
                    </a:cubicBezTo>
                    <a:cubicBezTo>
                      <a:pt x="27" y="3"/>
                      <a:pt x="24" y="0"/>
                      <a:pt x="20" y="0"/>
                    </a:cubicBezTo>
                    <a:cubicBezTo>
                      <a:pt x="18" y="0"/>
                      <a:pt x="15" y="1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2" y="1"/>
                      <a:pt x="10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7"/>
                      <a:pt x="0" y="9"/>
                      <a:pt x="2" y="11"/>
                    </a:cubicBezTo>
                    <a:cubicBezTo>
                      <a:pt x="4" y="15"/>
                      <a:pt x="8" y="18"/>
                      <a:pt x="14" y="22"/>
                    </a:cubicBezTo>
                    <a:close/>
                  </a:path>
                </a:pathLst>
              </a:custGeom>
              <a:solidFill>
                <a:srgbClr val="EB6D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5" name="Freeform 43">
                <a:extLst>
                  <a:ext uri="{FF2B5EF4-FFF2-40B4-BE49-F238E27FC236}">
                    <a16:creationId xmlns:a16="http://schemas.microsoft.com/office/drawing/2014/main" id="{5948C348-2EDE-6747-0381-0BD8183897E9}"/>
                  </a:ext>
                </a:extLst>
              </p:cNvPr>
              <p:cNvSpPr/>
              <p:nvPr/>
            </p:nvSpPr>
            <p:spPr bwMode="auto">
              <a:xfrm>
                <a:off x="5451475" y="2408238"/>
                <a:ext cx="101600" cy="84138"/>
              </a:xfrm>
              <a:custGeom>
                <a:avLst/>
                <a:gdLst>
                  <a:gd name="T0" fmla="*/ 13 w 27"/>
                  <a:gd name="T1" fmla="*/ 22 h 22"/>
                  <a:gd name="T2" fmla="*/ 13 w 27"/>
                  <a:gd name="T3" fmla="*/ 22 h 22"/>
                  <a:gd name="T4" fmla="*/ 13 w 27"/>
                  <a:gd name="T5" fmla="*/ 22 h 22"/>
                  <a:gd name="T6" fmla="*/ 25 w 27"/>
                  <a:gd name="T7" fmla="*/ 11 h 22"/>
                  <a:gd name="T8" fmla="*/ 27 w 27"/>
                  <a:gd name="T9" fmla="*/ 7 h 22"/>
                  <a:gd name="T10" fmla="*/ 19 w 27"/>
                  <a:gd name="T11" fmla="*/ 0 h 22"/>
                  <a:gd name="T12" fmla="*/ 13 w 27"/>
                  <a:gd name="T13" fmla="*/ 2 h 22"/>
                  <a:gd name="T14" fmla="*/ 13 w 27"/>
                  <a:gd name="T15" fmla="*/ 2 h 22"/>
                  <a:gd name="T16" fmla="*/ 13 w 27"/>
                  <a:gd name="T17" fmla="*/ 2 h 22"/>
                  <a:gd name="T18" fmla="*/ 7 w 27"/>
                  <a:gd name="T19" fmla="*/ 0 h 22"/>
                  <a:gd name="T20" fmla="*/ 0 w 27"/>
                  <a:gd name="T21" fmla="*/ 7 h 22"/>
                  <a:gd name="T22" fmla="*/ 1 w 27"/>
                  <a:gd name="T23" fmla="*/ 11 h 22"/>
                  <a:gd name="T24" fmla="*/ 13 w 27"/>
                  <a:gd name="T2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22">
                    <a:moveTo>
                      <a:pt x="13" y="22"/>
                    </a:moveTo>
                    <a:cubicBezTo>
                      <a:pt x="13" y="22"/>
                      <a:pt x="13" y="22"/>
                      <a:pt x="13" y="22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9" y="18"/>
                      <a:pt x="23" y="15"/>
                      <a:pt x="25" y="11"/>
                    </a:cubicBezTo>
                    <a:cubicBezTo>
                      <a:pt x="27" y="9"/>
                      <a:pt x="27" y="7"/>
                      <a:pt x="27" y="7"/>
                    </a:cubicBezTo>
                    <a:cubicBezTo>
                      <a:pt x="27" y="3"/>
                      <a:pt x="23" y="0"/>
                      <a:pt x="19" y="0"/>
                    </a:cubicBezTo>
                    <a:cubicBezTo>
                      <a:pt x="17" y="0"/>
                      <a:pt x="15" y="1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2" y="1"/>
                      <a:pt x="10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7"/>
                      <a:pt x="0" y="9"/>
                      <a:pt x="1" y="11"/>
                    </a:cubicBezTo>
                    <a:cubicBezTo>
                      <a:pt x="3" y="15"/>
                      <a:pt x="7" y="18"/>
                      <a:pt x="13" y="22"/>
                    </a:cubicBezTo>
                    <a:close/>
                  </a:path>
                </a:pathLst>
              </a:custGeom>
              <a:solidFill>
                <a:srgbClr val="EB6D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6" name="Freeform 44">
                <a:extLst>
                  <a:ext uri="{FF2B5EF4-FFF2-40B4-BE49-F238E27FC236}">
                    <a16:creationId xmlns:a16="http://schemas.microsoft.com/office/drawing/2014/main" id="{3D6DE71A-0900-44CF-428F-D3BAE45299D1}"/>
                  </a:ext>
                </a:extLst>
              </p:cNvPr>
              <p:cNvSpPr/>
              <p:nvPr/>
            </p:nvSpPr>
            <p:spPr bwMode="auto">
              <a:xfrm>
                <a:off x="5597525" y="2408238"/>
                <a:ext cx="101600" cy="84138"/>
              </a:xfrm>
              <a:custGeom>
                <a:avLst/>
                <a:gdLst>
                  <a:gd name="T0" fmla="*/ 13 w 27"/>
                  <a:gd name="T1" fmla="*/ 22 h 22"/>
                  <a:gd name="T2" fmla="*/ 14 w 27"/>
                  <a:gd name="T3" fmla="*/ 22 h 22"/>
                  <a:gd name="T4" fmla="*/ 14 w 27"/>
                  <a:gd name="T5" fmla="*/ 22 h 22"/>
                  <a:gd name="T6" fmla="*/ 26 w 27"/>
                  <a:gd name="T7" fmla="*/ 11 h 22"/>
                  <a:gd name="T8" fmla="*/ 27 w 27"/>
                  <a:gd name="T9" fmla="*/ 7 h 22"/>
                  <a:gd name="T10" fmla="*/ 19 w 27"/>
                  <a:gd name="T11" fmla="*/ 0 h 22"/>
                  <a:gd name="T12" fmla="*/ 14 w 27"/>
                  <a:gd name="T13" fmla="*/ 2 h 22"/>
                  <a:gd name="T14" fmla="*/ 14 w 27"/>
                  <a:gd name="T15" fmla="*/ 2 h 22"/>
                  <a:gd name="T16" fmla="*/ 14 w 27"/>
                  <a:gd name="T17" fmla="*/ 2 h 22"/>
                  <a:gd name="T18" fmla="*/ 8 w 27"/>
                  <a:gd name="T19" fmla="*/ 0 h 22"/>
                  <a:gd name="T20" fmla="*/ 0 w 27"/>
                  <a:gd name="T21" fmla="*/ 7 h 22"/>
                  <a:gd name="T22" fmla="*/ 1 w 27"/>
                  <a:gd name="T23" fmla="*/ 11 h 22"/>
                  <a:gd name="T24" fmla="*/ 13 w 27"/>
                  <a:gd name="T2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22">
                    <a:moveTo>
                      <a:pt x="13" y="22"/>
                    </a:moveTo>
                    <a:cubicBezTo>
                      <a:pt x="13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20" y="18"/>
                      <a:pt x="24" y="15"/>
                      <a:pt x="26" y="11"/>
                    </a:cubicBezTo>
                    <a:cubicBezTo>
                      <a:pt x="27" y="9"/>
                      <a:pt x="27" y="7"/>
                      <a:pt x="27" y="7"/>
                    </a:cubicBezTo>
                    <a:cubicBezTo>
                      <a:pt x="27" y="3"/>
                      <a:pt x="24" y="0"/>
                      <a:pt x="19" y="0"/>
                    </a:cubicBezTo>
                    <a:cubicBezTo>
                      <a:pt x="17" y="0"/>
                      <a:pt x="15" y="1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2" y="1"/>
                      <a:pt x="10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7"/>
                      <a:pt x="0" y="9"/>
                      <a:pt x="1" y="11"/>
                    </a:cubicBezTo>
                    <a:cubicBezTo>
                      <a:pt x="4" y="15"/>
                      <a:pt x="8" y="18"/>
                      <a:pt x="13" y="22"/>
                    </a:cubicBezTo>
                    <a:close/>
                  </a:path>
                </a:pathLst>
              </a:custGeom>
              <a:solidFill>
                <a:srgbClr val="EB6D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7" name="Line 45">
                <a:extLst>
                  <a:ext uri="{FF2B5EF4-FFF2-40B4-BE49-F238E27FC236}">
                    <a16:creationId xmlns:a16="http://schemas.microsoft.com/office/drawing/2014/main" id="{550FBD7C-727A-8E00-FBC3-D255996C77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27463" y="2432051"/>
                <a:ext cx="1417638" cy="0"/>
              </a:xfrm>
              <a:prstGeom prst="line">
                <a:avLst/>
              </a:pr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8" name="Line 46">
                <a:extLst>
                  <a:ext uri="{FF2B5EF4-FFF2-40B4-BE49-F238E27FC236}">
                    <a16:creationId xmlns:a16="http://schemas.microsoft.com/office/drawing/2014/main" id="{ADD576E9-F64A-C882-F26C-48CBFED37E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27463" y="2479676"/>
                <a:ext cx="1417638" cy="0"/>
              </a:xfrm>
              <a:prstGeom prst="line">
                <a:avLst/>
              </a:pr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9" name="Line 47">
                <a:extLst>
                  <a:ext uri="{FF2B5EF4-FFF2-40B4-BE49-F238E27FC236}">
                    <a16:creationId xmlns:a16="http://schemas.microsoft.com/office/drawing/2014/main" id="{21D38773-105A-2071-28D4-BB82B62223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56275" y="2432051"/>
                <a:ext cx="1416050" cy="0"/>
              </a:xfrm>
              <a:prstGeom prst="line">
                <a:avLst/>
              </a:pr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0" name="Line 48">
                <a:extLst>
                  <a:ext uri="{FF2B5EF4-FFF2-40B4-BE49-F238E27FC236}">
                    <a16:creationId xmlns:a16="http://schemas.microsoft.com/office/drawing/2014/main" id="{198AECF2-177C-CA7A-E280-FEA3B23F0D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56275" y="2479676"/>
                <a:ext cx="1416050" cy="0"/>
              </a:xfrm>
              <a:prstGeom prst="line">
                <a:avLst/>
              </a:pr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1" name="Freeform 49">
                <a:extLst>
                  <a:ext uri="{FF2B5EF4-FFF2-40B4-BE49-F238E27FC236}">
                    <a16:creationId xmlns:a16="http://schemas.microsoft.com/office/drawing/2014/main" id="{B7EE42EF-2631-C3B4-B87E-08372FCD611B}"/>
                  </a:ext>
                </a:extLst>
              </p:cNvPr>
              <p:cNvSpPr/>
              <p:nvPr/>
            </p:nvSpPr>
            <p:spPr bwMode="auto">
              <a:xfrm>
                <a:off x="8491683" y="2638367"/>
                <a:ext cx="87315" cy="101603"/>
              </a:xfrm>
              <a:custGeom>
                <a:avLst/>
                <a:gdLst>
                  <a:gd name="T0" fmla="*/ 0 w 23"/>
                  <a:gd name="T1" fmla="*/ 14 h 27"/>
                  <a:gd name="T2" fmla="*/ 0 w 23"/>
                  <a:gd name="T3" fmla="*/ 14 h 27"/>
                  <a:gd name="T4" fmla="*/ 0 w 23"/>
                  <a:gd name="T5" fmla="*/ 14 h 27"/>
                  <a:gd name="T6" fmla="*/ 11 w 23"/>
                  <a:gd name="T7" fmla="*/ 26 h 27"/>
                  <a:gd name="T8" fmla="*/ 15 w 23"/>
                  <a:gd name="T9" fmla="*/ 27 h 27"/>
                  <a:gd name="T10" fmla="*/ 23 w 23"/>
                  <a:gd name="T11" fmla="*/ 20 h 27"/>
                  <a:gd name="T12" fmla="*/ 20 w 23"/>
                  <a:gd name="T13" fmla="*/ 14 h 27"/>
                  <a:gd name="T14" fmla="*/ 20 w 23"/>
                  <a:gd name="T15" fmla="*/ 14 h 27"/>
                  <a:gd name="T16" fmla="*/ 20 w 23"/>
                  <a:gd name="T17" fmla="*/ 14 h 27"/>
                  <a:gd name="T18" fmla="*/ 23 w 23"/>
                  <a:gd name="T19" fmla="*/ 8 h 27"/>
                  <a:gd name="T20" fmla="*/ 15 w 23"/>
                  <a:gd name="T21" fmla="*/ 0 h 27"/>
                  <a:gd name="T22" fmla="*/ 11 w 23"/>
                  <a:gd name="T23" fmla="*/ 2 h 27"/>
                  <a:gd name="T24" fmla="*/ 0 w 23"/>
                  <a:gd name="T25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" h="27">
                    <a:moveTo>
                      <a:pt x="0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" y="20"/>
                      <a:pt x="7" y="24"/>
                      <a:pt x="11" y="26"/>
                    </a:cubicBezTo>
                    <a:cubicBezTo>
                      <a:pt x="14" y="27"/>
                      <a:pt x="15" y="27"/>
                      <a:pt x="15" y="27"/>
                    </a:cubicBezTo>
                    <a:cubicBezTo>
                      <a:pt x="19" y="27"/>
                      <a:pt x="23" y="24"/>
                      <a:pt x="23" y="20"/>
                    </a:cubicBezTo>
                    <a:cubicBezTo>
                      <a:pt x="23" y="17"/>
                      <a:pt x="22" y="15"/>
                      <a:pt x="20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2" y="12"/>
                      <a:pt x="23" y="10"/>
                      <a:pt x="23" y="8"/>
                    </a:cubicBezTo>
                    <a:cubicBezTo>
                      <a:pt x="23" y="4"/>
                      <a:pt x="19" y="0"/>
                      <a:pt x="15" y="0"/>
                    </a:cubicBezTo>
                    <a:cubicBezTo>
                      <a:pt x="15" y="0"/>
                      <a:pt x="14" y="0"/>
                      <a:pt x="11" y="2"/>
                    </a:cubicBezTo>
                    <a:cubicBezTo>
                      <a:pt x="7" y="4"/>
                      <a:pt x="4" y="8"/>
                      <a:pt x="0" y="14"/>
                    </a:cubicBezTo>
                    <a:close/>
                  </a:path>
                </a:pathLst>
              </a:custGeom>
              <a:solidFill>
                <a:srgbClr val="EB6D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2" name="Freeform 50">
                <a:extLst>
                  <a:ext uri="{FF2B5EF4-FFF2-40B4-BE49-F238E27FC236}">
                    <a16:creationId xmlns:a16="http://schemas.microsoft.com/office/drawing/2014/main" id="{3F8C2E5A-538E-DBC0-6219-527B3D2C779F}"/>
                  </a:ext>
                </a:extLst>
              </p:cNvPr>
              <p:cNvSpPr/>
              <p:nvPr/>
            </p:nvSpPr>
            <p:spPr bwMode="auto">
              <a:xfrm>
                <a:off x="8491538" y="2786063"/>
                <a:ext cx="87313" cy="104775"/>
              </a:xfrm>
              <a:custGeom>
                <a:avLst/>
                <a:gdLst>
                  <a:gd name="T0" fmla="*/ 0 w 23"/>
                  <a:gd name="T1" fmla="*/ 14 h 28"/>
                  <a:gd name="T2" fmla="*/ 0 w 23"/>
                  <a:gd name="T3" fmla="*/ 14 h 28"/>
                  <a:gd name="T4" fmla="*/ 0 w 23"/>
                  <a:gd name="T5" fmla="*/ 14 h 28"/>
                  <a:gd name="T6" fmla="*/ 11 w 23"/>
                  <a:gd name="T7" fmla="*/ 26 h 28"/>
                  <a:gd name="T8" fmla="*/ 15 w 23"/>
                  <a:gd name="T9" fmla="*/ 28 h 28"/>
                  <a:gd name="T10" fmla="*/ 23 w 23"/>
                  <a:gd name="T11" fmla="*/ 20 h 28"/>
                  <a:gd name="T12" fmla="*/ 20 w 23"/>
                  <a:gd name="T13" fmla="*/ 14 h 28"/>
                  <a:gd name="T14" fmla="*/ 20 w 23"/>
                  <a:gd name="T15" fmla="*/ 14 h 28"/>
                  <a:gd name="T16" fmla="*/ 20 w 23"/>
                  <a:gd name="T17" fmla="*/ 14 h 28"/>
                  <a:gd name="T18" fmla="*/ 23 w 23"/>
                  <a:gd name="T19" fmla="*/ 8 h 28"/>
                  <a:gd name="T20" fmla="*/ 15 w 23"/>
                  <a:gd name="T21" fmla="*/ 1 h 28"/>
                  <a:gd name="T22" fmla="*/ 11 w 23"/>
                  <a:gd name="T23" fmla="*/ 2 h 28"/>
                  <a:gd name="T24" fmla="*/ 0 w 23"/>
                  <a:gd name="T25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" h="28">
                    <a:moveTo>
                      <a:pt x="0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" y="20"/>
                      <a:pt x="7" y="24"/>
                      <a:pt x="11" y="26"/>
                    </a:cubicBezTo>
                    <a:cubicBezTo>
                      <a:pt x="14" y="28"/>
                      <a:pt x="15" y="28"/>
                      <a:pt x="15" y="28"/>
                    </a:cubicBezTo>
                    <a:cubicBezTo>
                      <a:pt x="19" y="28"/>
                      <a:pt x="23" y="24"/>
                      <a:pt x="23" y="20"/>
                    </a:cubicBezTo>
                    <a:cubicBezTo>
                      <a:pt x="23" y="18"/>
                      <a:pt x="22" y="16"/>
                      <a:pt x="20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2" y="13"/>
                      <a:pt x="23" y="11"/>
                      <a:pt x="23" y="8"/>
                    </a:cubicBezTo>
                    <a:cubicBezTo>
                      <a:pt x="23" y="4"/>
                      <a:pt x="19" y="1"/>
                      <a:pt x="15" y="1"/>
                    </a:cubicBezTo>
                    <a:cubicBezTo>
                      <a:pt x="15" y="1"/>
                      <a:pt x="14" y="0"/>
                      <a:pt x="11" y="2"/>
                    </a:cubicBezTo>
                    <a:cubicBezTo>
                      <a:pt x="7" y="4"/>
                      <a:pt x="4" y="8"/>
                      <a:pt x="0" y="14"/>
                    </a:cubicBezTo>
                    <a:close/>
                  </a:path>
                </a:pathLst>
              </a:custGeom>
              <a:solidFill>
                <a:srgbClr val="EB6D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3" name="Freeform 51">
                <a:extLst>
                  <a:ext uri="{FF2B5EF4-FFF2-40B4-BE49-F238E27FC236}">
                    <a16:creationId xmlns:a16="http://schemas.microsoft.com/office/drawing/2014/main" id="{E187B527-170F-68C0-04F0-0559A3721E79}"/>
                  </a:ext>
                </a:extLst>
              </p:cNvPr>
              <p:cNvSpPr/>
              <p:nvPr/>
            </p:nvSpPr>
            <p:spPr bwMode="auto">
              <a:xfrm>
                <a:off x="8491538" y="2936876"/>
                <a:ext cx="87313" cy="101600"/>
              </a:xfrm>
              <a:custGeom>
                <a:avLst/>
                <a:gdLst>
                  <a:gd name="T0" fmla="*/ 0 w 23"/>
                  <a:gd name="T1" fmla="*/ 13 h 27"/>
                  <a:gd name="T2" fmla="*/ 0 w 23"/>
                  <a:gd name="T3" fmla="*/ 14 h 27"/>
                  <a:gd name="T4" fmla="*/ 0 w 23"/>
                  <a:gd name="T5" fmla="*/ 14 h 27"/>
                  <a:gd name="T6" fmla="*/ 11 w 23"/>
                  <a:gd name="T7" fmla="*/ 26 h 27"/>
                  <a:gd name="T8" fmla="*/ 15 w 23"/>
                  <a:gd name="T9" fmla="*/ 27 h 27"/>
                  <a:gd name="T10" fmla="*/ 23 w 23"/>
                  <a:gd name="T11" fmla="*/ 19 h 27"/>
                  <a:gd name="T12" fmla="*/ 20 w 23"/>
                  <a:gd name="T13" fmla="*/ 14 h 27"/>
                  <a:gd name="T14" fmla="*/ 20 w 23"/>
                  <a:gd name="T15" fmla="*/ 14 h 27"/>
                  <a:gd name="T16" fmla="*/ 20 w 23"/>
                  <a:gd name="T17" fmla="*/ 14 h 27"/>
                  <a:gd name="T18" fmla="*/ 23 w 23"/>
                  <a:gd name="T19" fmla="*/ 8 h 27"/>
                  <a:gd name="T20" fmla="*/ 15 w 23"/>
                  <a:gd name="T21" fmla="*/ 0 h 27"/>
                  <a:gd name="T22" fmla="*/ 11 w 23"/>
                  <a:gd name="T23" fmla="*/ 1 h 27"/>
                  <a:gd name="T24" fmla="*/ 0 w 23"/>
                  <a:gd name="T25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" h="27">
                    <a:moveTo>
                      <a:pt x="0" y="13"/>
                    </a:moveTo>
                    <a:cubicBezTo>
                      <a:pt x="0" y="13"/>
                      <a:pt x="0" y="13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" y="20"/>
                      <a:pt x="7" y="24"/>
                      <a:pt x="11" y="26"/>
                    </a:cubicBezTo>
                    <a:cubicBezTo>
                      <a:pt x="14" y="27"/>
                      <a:pt x="15" y="27"/>
                      <a:pt x="15" y="27"/>
                    </a:cubicBezTo>
                    <a:cubicBezTo>
                      <a:pt x="19" y="27"/>
                      <a:pt x="23" y="24"/>
                      <a:pt x="23" y="19"/>
                    </a:cubicBezTo>
                    <a:cubicBezTo>
                      <a:pt x="23" y="17"/>
                      <a:pt x="22" y="15"/>
                      <a:pt x="20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2" y="12"/>
                      <a:pt x="23" y="10"/>
                      <a:pt x="23" y="8"/>
                    </a:cubicBezTo>
                    <a:cubicBezTo>
                      <a:pt x="23" y="3"/>
                      <a:pt x="19" y="0"/>
                      <a:pt x="15" y="0"/>
                    </a:cubicBezTo>
                    <a:cubicBezTo>
                      <a:pt x="15" y="0"/>
                      <a:pt x="14" y="0"/>
                      <a:pt x="11" y="1"/>
                    </a:cubicBezTo>
                    <a:cubicBezTo>
                      <a:pt x="7" y="3"/>
                      <a:pt x="4" y="7"/>
                      <a:pt x="0" y="13"/>
                    </a:cubicBezTo>
                    <a:close/>
                  </a:path>
                </a:pathLst>
              </a:custGeom>
              <a:solidFill>
                <a:srgbClr val="EB6D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4" name="Freeform 52">
                <a:extLst>
                  <a:ext uri="{FF2B5EF4-FFF2-40B4-BE49-F238E27FC236}">
                    <a16:creationId xmlns:a16="http://schemas.microsoft.com/office/drawing/2014/main" id="{027A10C3-8433-5F81-160E-E6A5CEE4CC98}"/>
                  </a:ext>
                </a:extLst>
              </p:cNvPr>
              <p:cNvSpPr/>
              <p:nvPr/>
            </p:nvSpPr>
            <p:spPr bwMode="auto">
              <a:xfrm>
                <a:off x="7172325" y="2432051"/>
                <a:ext cx="1371600" cy="146050"/>
              </a:xfrm>
              <a:custGeom>
                <a:avLst/>
                <a:gdLst>
                  <a:gd name="T0" fmla="*/ 0 w 365"/>
                  <a:gd name="T1" fmla="*/ 0 h 39"/>
                  <a:gd name="T2" fmla="*/ 189 w 365"/>
                  <a:gd name="T3" fmla="*/ 0 h 39"/>
                  <a:gd name="T4" fmla="*/ 283 w 365"/>
                  <a:gd name="T5" fmla="*/ 0 h 39"/>
                  <a:gd name="T6" fmla="*/ 306 w 365"/>
                  <a:gd name="T7" fmla="*/ 0 h 39"/>
                  <a:gd name="T8" fmla="*/ 318 w 365"/>
                  <a:gd name="T9" fmla="*/ 0 h 39"/>
                  <a:gd name="T10" fmla="*/ 325 w 365"/>
                  <a:gd name="T11" fmla="*/ 1 h 39"/>
                  <a:gd name="T12" fmla="*/ 331 w 365"/>
                  <a:gd name="T13" fmla="*/ 3 h 39"/>
                  <a:gd name="T14" fmla="*/ 365 w 365"/>
                  <a:gd name="T15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5" h="39">
                    <a:moveTo>
                      <a:pt x="0" y="0"/>
                    </a:moveTo>
                    <a:cubicBezTo>
                      <a:pt x="189" y="0"/>
                      <a:pt x="189" y="0"/>
                      <a:pt x="189" y="0"/>
                    </a:cubicBezTo>
                    <a:cubicBezTo>
                      <a:pt x="283" y="0"/>
                      <a:pt x="283" y="0"/>
                      <a:pt x="283" y="0"/>
                    </a:cubicBezTo>
                    <a:cubicBezTo>
                      <a:pt x="306" y="0"/>
                      <a:pt x="306" y="0"/>
                      <a:pt x="306" y="0"/>
                    </a:cubicBezTo>
                    <a:cubicBezTo>
                      <a:pt x="310" y="0"/>
                      <a:pt x="314" y="0"/>
                      <a:pt x="318" y="0"/>
                    </a:cubicBezTo>
                    <a:cubicBezTo>
                      <a:pt x="321" y="0"/>
                      <a:pt x="323" y="1"/>
                      <a:pt x="325" y="1"/>
                    </a:cubicBezTo>
                    <a:cubicBezTo>
                      <a:pt x="327" y="1"/>
                      <a:pt x="329" y="2"/>
                      <a:pt x="331" y="3"/>
                    </a:cubicBezTo>
                    <a:cubicBezTo>
                      <a:pt x="348" y="8"/>
                      <a:pt x="361" y="22"/>
                      <a:pt x="365" y="39"/>
                    </a:cubicBezTo>
                  </a:path>
                </a:pathLst>
              </a:cu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5" name="Freeform 53">
                <a:extLst>
                  <a:ext uri="{FF2B5EF4-FFF2-40B4-BE49-F238E27FC236}">
                    <a16:creationId xmlns:a16="http://schemas.microsoft.com/office/drawing/2014/main" id="{39B46CA1-C0D2-93CF-DBE0-F79DE4DFCF48}"/>
                  </a:ext>
                </a:extLst>
              </p:cNvPr>
              <p:cNvSpPr/>
              <p:nvPr/>
            </p:nvSpPr>
            <p:spPr bwMode="auto">
              <a:xfrm>
                <a:off x="7172325" y="2476501"/>
                <a:ext cx="1327150" cy="112713"/>
              </a:xfrm>
              <a:custGeom>
                <a:avLst/>
                <a:gdLst>
                  <a:gd name="T0" fmla="*/ 0 w 353"/>
                  <a:gd name="T1" fmla="*/ 1 h 30"/>
                  <a:gd name="T2" fmla="*/ 189 w 353"/>
                  <a:gd name="T3" fmla="*/ 1 h 30"/>
                  <a:gd name="T4" fmla="*/ 283 w 353"/>
                  <a:gd name="T5" fmla="*/ 1 h 30"/>
                  <a:gd name="T6" fmla="*/ 306 w 353"/>
                  <a:gd name="T7" fmla="*/ 1 h 30"/>
                  <a:gd name="T8" fmla="*/ 327 w 353"/>
                  <a:gd name="T9" fmla="*/ 3 h 30"/>
                  <a:gd name="T10" fmla="*/ 353 w 353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3" h="30">
                    <a:moveTo>
                      <a:pt x="0" y="1"/>
                    </a:moveTo>
                    <a:cubicBezTo>
                      <a:pt x="189" y="1"/>
                      <a:pt x="189" y="1"/>
                      <a:pt x="189" y="1"/>
                    </a:cubicBezTo>
                    <a:cubicBezTo>
                      <a:pt x="283" y="1"/>
                      <a:pt x="283" y="1"/>
                      <a:pt x="283" y="1"/>
                    </a:cubicBezTo>
                    <a:cubicBezTo>
                      <a:pt x="306" y="1"/>
                      <a:pt x="306" y="1"/>
                      <a:pt x="306" y="1"/>
                    </a:cubicBezTo>
                    <a:cubicBezTo>
                      <a:pt x="315" y="1"/>
                      <a:pt x="321" y="0"/>
                      <a:pt x="327" y="3"/>
                    </a:cubicBezTo>
                    <a:cubicBezTo>
                      <a:pt x="340" y="7"/>
                      <a:pt x="350" y="18"/>
                      <a:pt x="353" y="30"/>
                    </a:cubicBezTo>
                  </a:path>
                </a:pathLst>
              </a:cu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6" name="Freeform 54">
                <a:extLst>
                  <a:ext uri="{FF2B5EF4-FFF2-40B4-BE49-F238E27FC236}">
                    <a16:creationId xmlns:a16="http://schemas.microsoft.com/office/drawing/2014/main" id="{31C21B0F-95B1-9802-B627-4CAD9B419D11}"/>
                  </a:ext>
                </a:extLst>
              </p:cNvPr>
              <p:cNvSpPr/>
              <p:nvPr/>
            </p:nvSpPr>
            <p:spPr bwMode="auto">
              <a:xfrm>
                <a:off x="8353425" y="3095626"/>
                <a:ext cx="198438" cy="1338263"/>
              </a:xfrm>
              <a:custGeom>
                <a:avLst/>
                <a:gdLst>
                  <a:gd name="T0" fmla="*/ 53 w 53"/>
                  <a:gd name="T1" fmla="*/ 0 h 355"/>
                  <a:gd name="T2" fmla="*/ 53 w 53"/>
                  <a:gd name="T3" fmla="*/ 189 h 355"/>
                  <a:gd name="T4" fmla="*/ 53 w 53"/>
                  <a:gd name="T5" fmla="*/ 283 h 355"/>
                  <a:gd name="T6" fmla="*/ 53 w 53"/>
                  <a:gd name="T7" fmla="*/ 295 h 355"/>
                  <a:gd name="T8" fmla="*/ 53 w 53"/>
                  <a:gd name="T9" fmla="*/ 300 h 355"/>
                  <a:gd name="T10" fmla="*/ 53 w 53"/>
                  <a:gd name="T11" fmla="*/ 307 h 355"/>
                  <a:gd name="T12" fmla="*/ 44 w 53"/>
                  <a:gd name="T13" fmla="*/ 331 h 355"/>
                  <a:gd name="T14" fmla="*/ 25 w 53"/>
                  <a:gd name="T15" fmla="*/ 348 h 355"/>
                  <a:gd name="T16" fmla="*/ 0 w 53"/>
                  <a:gd name="T17" fmla="*/ 355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355">
                    <a:moveTo>
                      <a:pt x="53" y="0"/>
                    </a:moveTo>
                    <a:cubicBezTo>
                      <a:pt x="53" y="189"/>
                      <a:pt x="53" y="189"/>
                      <a:pt x="53" y="189"/>
                    </a:cubicBezTo>
                    <a:cubicBezTo>
                      <a:pt x="53" y="283"/>
                      <a:pt x="53" y="283"/>
                      <a:pt x="53" y="283"/>
                    </a:cubicBezTo>
                    <a:cubicBezTo>
                      <a:pt x="53" y="295"/>
                      <a:pt x="53" y="295"/>
                      <a:pt x="53" y="295"/>
                    </a:cubicBezTo>
                    <a:cubicBezTo>
                      <a:pt x="53" y="300"/>
                      <a:pt x="53" y="300"/>
                      <a:pt x="53" y="300"/>
                    </a:cubicBezTo>
                    <a:cubicBezTo>
                      <a:pt x="53" y="302"/>
                      <a:pt x="53" y="305"/>
                      <a:pt x="53" y="307"/>
                    </a:cubicBezTo>
                    <a:cubicBezTo>
                      <a:pt x="52" y="316"/>
                      <a:pt x="49" y="324"/>
                      <a:pt x="44" y="331"/>
                    </a:cubicBezTo>
                    <a:cubicBezTo>
                      <a:pt x="40" y="338"/>
                      <a:pt x="33" y="344"/>
                      <a:pt x="25" y="348"/>
                    </a:cubicBezTo>
                    <a:cubicBezTo>
                      <a:pt x="18" y="352"/>
                      <a:pt x="9" y="355"/>
                      <a:pt x="0" y="355"/>
                    </a:cubicBezTo>
                  </a:path>
                </a:pathLst>
              </a:cu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7" name="Freeform 55">
                <a:extLst>
                  <a:ext uri="{FF2B5EF4-FFF2-40B4-BE49-F238E27FC236}">
                    <a16:creationId xmlns:a16="http://schemas.microsoft.com/office/drawing/2014/main" id="{0D81A467-B4B0-D0AE-D434-E2E601AE6705}"/>
                  </a:ext>
                </a:extLst>
              </p:cNvPr>
              <p:cNvSpPr/>
              <p:nvPr/>
            </p:nvSpPr>
            <p:spPr bwMode="auto">
              <a:xfrm>
                <a:off x="8353425" y="3095626"/>
                <a:ext cx="153988" cy="1289050"/>
              </a:xfrm>
              <a:custGeom>
                <a:avLst/>
                <a:gdLst>
                  <a:gd name="T0" fmla="*/ 41 w 41"/>
                  <a:gd name="T1" fmla="*/ 0 h 342"/>
                  <a:gd name="T2" fmla="*/ 41 w 41"/>
                  <a:gd name="T3" fmla="*/ 189 h 342"/>
                  <a:gd name="T4" fmla="*/ 41 w 41"/>
                  <a:gd name="T5" fmla="*/ 283 h 342"/>
                  <a:gd name="T6" fmla="*/ 41 w 41"/>
                  <a:gd name="T7" fmla="*/ 295 h 342"/>
                  <a:gd name="T8" fmla="*/ 41 w 41"/>
                  <a:gd name="T9" fmla="*/ 300 h 342"/>
                  <a:gd name="T10" fmla="*/ 40 w 41"/>
                  <a:gd name="T11" fmla="*/ 306 h 342"/>
                  <a:gd name="T12" fmla="*/ 34 w 41"/>
                  <a:gd name="T13" fmla="*/ 324 h 342"/>
                  <a:gd name="T14" fmla="*/ 19 w 41"/>
                  <a:gd name="T15" fmla="*/ 337 h 342"/>
                  <a:gd name="T16" fmla="*/ 0 w 41"/>
                  <a:gd name="T17" fmla="*/ 342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342">
                    <a:moveTo>
                      <a:pt x="41" y="0"/>
                    </a:moveTo>
                    <a:cubicBezTo>
                      <a:pt x="41" y="189"/>
                      <a:pt x="41" y="189"/>
                      <a:pt x="41" y="189"/>
                    </a:cubicBezTo>
                    <a:cubicBezTo>
                      <a:pt x="41" y="283"/>
                      <a:pt x="41" y="283"/>
                      <a:pt x="41" y="283"/>
                    </a:cubicBezTo>
                    <a:cubicBezTo>
                      <a:pt x="41" y="295"/>
                      <a:pt x="41" y="295"/>
                      <a:pt x="41" y="295"/>
                    </a:cubicBezTo>
                    <a:cubicBezTo>
                      <a:pt x="41" y="300"/>
                      <a:pt x="41" y="300"/>
                      <a:pt x="41" y="300"/>
                    </a:cubicBezTo>
                    <a:cubicBezTo>
                      <a:pt x="41" y="303"/>
                      <a:pt x="40" y="304"/>
                      <a:pt x="40" y="306"/>
                    </a:cubicBezTo>
                    <a:cubicBezTo>
                      <a:pt x="40" y="312"/>
                      <a:pt x="37" y="318"/>
                      <a:pt x="34" y="324"/>
                    </a:cubicBezTo>
                    <a:cubicBezTo>
                      <a:pt x="30" y="329"/>
                      <a:pt x="25" y="334"/>
                      <a:pt x="19" y="337"/>
                    </a:cubicBezTo>
                    <a:cubicBezTo>
                      <a:pt x="13" y="340"/>
                      <a:pt x="7" y="342"/>
                      <a:pt x="0" y="342"/>
                    </a:cubicBezTo>
                  </a:path>
                </a:pathLst>
              </a:cu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24" name="文本框 7" descr="7b0a20202020227461726765744d6f64756c65223a20226b6f6e6c696e65666f6e7473220a7d0a">
              <a:extLst>
                <a:ext uri="{FF2B5EF4-FFF2-40B4-BE49-F238E27FC236}">
                  <a16:creationId xmlns:a16="http://schemas.microsoft.com/office/drawing/2014/main" id="{7D5F946E-F739-AE06-D8EE-6D01F6147B62}"/>
                </a:ext>
              </a:extLst>
            </p:cNvPr>
            <p:cNvSpPr txBox="1"/>
            <p:nvPr/>
          </p:nvSpPr>
          <p:spPr>
            <a:xfrm>
              <a:off x="6278" y="4236"/>
              <a:ext cx="6881" cy="232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just" fontAlgn="t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8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使用流程图描述算法，可</a:t>
              </a:r>
              <a:r>
                <a:rPr lang="zh-CN" altLang="en-US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以</a:t>
              </a:r>
              <a:r>
                <a:rPr lang="zh-CN" altLang="en-US" sz="18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清晰地展示出算法中的每个步骤，以及步骤之间的顺序和关系。</a:t>
              </a:r>
              <a:endParaRPr lang="zh-CN" altLang="en-US" dirty="0">
                <a:solidFill>
                  <a:srgbClr val="40404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Times New Roman" panose="02020603050405020304" pitchFamily="12"/>
              </a:endParaRPr>
            </a:p>
          </p:txBody>
        </p: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27FFA938-F4AC-7339-35A9-456F686EC605}"/>
              </a:ext>
            </a:extLst>
          </p:cNvPr>
          <p:cNvGrpSpPr/>
          <p:nvPr/>
        </p:nvGrpSpPr>
        <p:grpSpPr>
          <a:xfrm>
            <a:off x="6699593" y="4317512"/>
            <a:ext cx="2747995" cy="1573934"/>
            <a:chOff x="2374176" y="2747064"/>
            <a:chExt cx="7443649" cy="3553583"/>
          </a:xfrm>
        </p:grpSpPr>
        <p:pic>
          <p:nvPicPr>
            <p:cNvPr id="60" name="图片 59">
              <a:extLst>
                <a:ext uri="{FF2B5EF4-FFF2-40B4-BE49-F238E27FC236}">
                  <a16:creationId xmlns:a16="http://schemas.microsoft.com/office/drawing/2014/main" id="{DE21314A-13E9-BA8E-8178-8B14288EF90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374176" y="2747064"/>
              <a:ext cx="7443649" cy="3553583"/>
            </a:xfrm>
            <a:prstGeom prst="rect">
              <a:avLst/>
            </a:prstGeom>
          </p:spPr>
        </p:pic>
        <p:sp>
          <p:nvSpPr>
            <p:cNvPr id="61" name="文本框 60">
              <a:extLst>
                <a:ext uri="{FF2B5EF4-FFF2-40B4-BE49-F238E27FC236}">
                  <a16:creationId xmlns:a16="http://schemas.microsoft.com/office/drawing/2014/main" id="{E3A78872-B032-B182-8A9F-CAA24F1C5EC5}"/>
                </a:ext>
              </a:extLst>
            </p:cNvPr>
            <p:cNvSpPr txBox="1"/>
            <p:nvPr/>
          </p:nvSpPr>
          <p:spPr>
            <a:xfrm>
              <a:off x="2749336" y="2967641"/>
              <a:ext cx="6548085" cy="28761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latin typeface="仿宋_GB2312" panose="02010609030101010101" pitchFamily="49" charset="-122"/>
                  <a:ea typeface="仿宋_GB2312" panose="02010609030101010101" pitchFamily="49" charset="-122"/>
                </a:rPr>
                <a:t>你在日常生活中哪里还见过流程图呢？和大家分享一下吧。</a:t>
              </a:r>
              <a:endParaRPr lang="zh-CN" altLang="en-US" sz="2400" dirty="0">
                <a:latin typeface="仿宋_GB2312" panose="02010609030101010101" pitchFamily="49" charset="-122"/>
                <a:ea typeface="仿宋_GB2312" panose="02010609030101010101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1125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2CA626E1-0DC3-61D5-CB3D-948B7C1E67C2}"/>
              </a:ext>
            </a:extLst>
          </p:cNvPr>
          <p:cNvGrpSpPr/>
          <p:nvPr/>
        </p:nvGrpSpPr>
        <p:grpSpPr>
          <a:xfrm>
            <a:off x="357645" y="440975"/>
            <a:ext cx="11476710" cy="5722719"/>
            <a:chOff x="357645" y="440975"/>
            <a:chExt cx="11476710" cy="5722719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58C9ED0C-209D-B164-40F3-6D70C4B37B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 am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615" b="54174"/>
            <a:stretch/>
          </p:blipFill>
          <p:spPr>
            <a:xfrm flipH="1">
              <a:off x="357645" y="440975"/>
              <a:ext cx="11476710" cy="5722719"/>
            </a:xfrm>
            <a:prstGeom prst="rect">
              <a:avLst/>
            </a:prstGeom>
          </p:spPr>
        </p:pic>
        <p:pic>
          <p:nvPicPr>
            <p:cNvPr id="4" name="图片 3" descr="卡通人物&#10;&#10;描述已自动生成">
              <a:extLst>
                <a:ext uri="{FF2B5EF4-FFF2-40B4-BE49-F238E27FC236}">
                  <a16:creationId xmlns:a16="http://schemas.microsoft.com/office/drawing/2014/main" id="{BDBBE4A4-5E81-7713-0BF3-BA7B687B47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5792" y="2078721"/>
              <a:ext cx="2520000" cy="2520000"/>
            </a:xfrm>
            <a:prstGeom prst="rect">
              <a:avLst/>
            </a:prstGeom>
          </p:spPr>
        </p:pic>
        <p:sp>
          <p:nvSpPr>
            <p:cNvPr id="5" name="TextBox 45">
              <a:extLst>
                <a:ext uri="{FF2B5EF4-FFF2-40B4-BE49-F238E27FC236}">
                  <a16:creationId xmlns:a16="http://schemas.microsoft.com/office/drawing/2014/main" id="{9F4C7727-FEF4-0C88-3474-FE4B97880DD0}"/>
                </a:ext>
              </a:extLst>
            </p:cNvPr>
            <p:cNvSpPr txBox="1"/>
            <p:nvPr/>
          </p:nvSpPr>
          <p:spPr>
            <a:xfrm>
              <a:off x="4397214" y="1875262"/>
              <a:ext cx="4230193" cy="1456809"/>
            </a:xfrm>
            <a:prstGeom prst="rect">
              <a:avLst/>
            </a:prstGeom>
            <a:noFill/>
            <a:ln w="12700">
              <a:noFill/>
              <a:prstDash val="lgDashDot"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仓耳羽辰体-谷力 W04" panose="02020400000000000000" pitchFamily="18" charset="-122"/>
                  <a:ea typeface="仓耳羽辰体-谷力 W04" panose="02020400000000000000" pitchFamily="18" charset="-122"/>
                </a:defRPr>
              </a:lvl1pPr>
            </a:lstStyle>
            <a:p>
              <a:r>
                <a:rPr lang="zh-CN" altLang="en-US" sz="6600" dirty="0">
                  <a:solidFill>
                    <a:srgbClr val="0070C0"/>
                  </a:solidFill>
                  <a:latin typeface="迷你简少儿" panose="03000509000000000000" pitchFamily="65" charset="-122"/>
                  <a:ea typeface="迷你简少儿" panose="03000509000000000000" pitchFamily="65" charset="-122"/>
                  <a:cs typeface="+mn-ea"/>
                  <a:sym typeface="+mn-lt"/>
                </a:rPr>
                <a:t>挑战台</a:t>
              </a:r>
            </a:p>
          </p:txBody>
        </p: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D4D20F34-2988-D790-FD2A-BEA13951BC74}"/>
                </a:ext>
              </a:extLst>
            </p:cNvPr>
            <p:cNvGrpSpPr/>
            <p:nvPr/>
          </p:nvGrpSpPr>
          <p:grpSpPr>
            <a:xfrm>
              <a:off x="4951126" y="3338721"/>
              <a:ext cx="2486914" cy="1144905"/>
              <a:chOff x="887090" y="2474412"/>
              <a:chExt cx="2606717" cy="1144905"/>
            </a:xfrm>
          </p:grpSpPr>
          <p:sp>
            <p:nvSpPr>
              <p:cNvPr id="7" name="TextBox 46">
                <a:extLst>
                  <a:ext uri="{FF2B5EF4-FFF2-40B4-BE49-F238E27FC236}">
                    <a16:creationId xmlns:a16="http://schemas.microsoft.com/office/drawing/2014/main" id="{6917B389-0EBB-AA9F-8B56-2D02DA638558}"/>
                  </a:ext>
                </a:extLst>
              </p:cNvPr>
              <p:cNvSpPr txBox="1"/>
              <p:nvPr/>
            </p:nvSpPr>
            <p:spPr>
              <a:xfrm>
                <a:off x="1026360" y="2474412"/>
                <a:ext cx="2467447" cy="1144905"/>
              </a:xfrm>
              <a:prstGeom prst="rect">
                <a:avLst/>
              </a:prstGeom>
            </p:spPr>
            <p:txBody>
              <a:bodyPr vert="horz" wrap="square" lIns="0" tIns="0" rIns="0" bIns="0" anchor="t" anchorCtr="1">
                <a:noAutofit/>
              </a:bodyPr>
              <a:lstStyle/>
              <a:p>
                <a:pPr indent="457200"/>
                <a:endParaRPr lang="zh-CN" altLang="en-US" sz="2400" dirty="0">
                  <a:solidFill>
                    <a:srgbClr val="333333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+mn-ea"/>
                  <a:sym typeface="+mn-lt"/>
                </a:endParaRPr>
              </a:p>
            </p:txBody>
          </p:sp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351ECEA5-C37D-F96B-2915-5E1170A7CD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887090" y="2777722"/>
                <a:ext cx="278539" cy="296990"/>
              </a:xfrm>
              <a:prstGeom prst="rect">
                <a:avLst/>
              </a:prstGeom>
            </p:spPr>
          </p:pic>
        </p:grp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71B7CDA5-7F2F-458C-D1BB-1669B50C1117}"/>
              </a:ext>
            </a:extLst>
          </p:cNvPr>
          <p:cNvSpPr txBox="1"/>
          <p:nvPr/>
        </p:nvSpPr>
        <p:spPr>
          <a:xfrm>
            <a:off x="5318661" y="3436144"/>
            <a:ext cx="4865344" cy="114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方正准圆简体" panose="03000509000000000000" pitchFamily="65" charset="-122"/>
                <a:ea typeface="方正准圆简体" panose="03000509000000000000" pitchFamily="65" charset="-122"/>
              </a:rPr>
              <a:t>利用流程图描述水杯交换过程</a:t>
            </a:r>
          </a:p>
          <a:p>
            <a:pPr>
              <a:lnSpc>
                <a:spcPct val="150000"/>
              </a:lnSpc>
            </a:pPr>
            <a:endParaRPr lang="zh-CN" altLang="en-US" sz="2400" dirty="0">
              <a:latin typeface="方正准圆简体" panose="03000509000000000000" pitchFamily="65" charset="-122"/>
              <a:ea typeface="方正准圆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31346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04979760-75F0-C83B-CE59-2BDEFF0300F5}"/>
              </a:ext>
            </a:extLst>
          </p:cNvPr>
          <p:cNvGrpSpPr/>
          <p:nvPr/>
        </p:nvGrpSpPr>
        <p:grpSpPr>
          <a:xfrm>
            <a:off x="7475853" y="51620"/>
            <a:ext cx="4587710" cy="625965"/>
            <a:chOff x="7540149" y="-5532"/>
            <a:chExt cx="4587710" cy="625965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A6F2DEFE-DB4C-AD3C-EACD-99B1F33DDE73}"/>
                </a:ext>
              </a:extLst>
            </p:cNvPr>
            <p:cNvGrpSpPr/>
            <p:nvPr/>
          </p:nvGrpSpPr>
          <p:grpSpPr>
            <a:xfrm>
              <a:off x="10578332" y="-5532"/>
              <a:ext cx="1549527" cy="625965"/>
              <a:chOff x="4599872" y="462981"/>
              <a:chExt cx="1732954" cy="832023"/>
            </a:xfrm>
          </p:grpSpPr>
          <p:grpSp>
            <p:nvGrpSpPr>
              <p:cNvPr id="13" name="组合 12">
                <a:extLst>
                  <a:ext uri="{FF2B5EF4-FFF2-40B4-BE49-F238E27FC236}">
                    <a16:creationId xmlns:a16="http://schemas.microsoft.com/office/drawing/2014/main" id="{EB3C4BC5-7395-328E-7FBF-2B7D83EF23B1}"/>
                  </a:ext>
                </a:extLst>
              </p:cNvPr>
              <p:cNvGrpSpPr/>
              <p:nvPr/>
            </p:nvGrpSpPr>
            <p:grpSpPr>
              <a:xfrm flipH="1">
                <a:off x="5015888" y="508211"/>
                <a:ext cx="1316938" cy="731680"/>
                <a:chOff x="5555101" y="508211"/>
                <a:chExt cx="1589160" cy="731680"/>
              </a:xfrm>
            </p:grpSpPr>
            <p:pic>
              <p:nvPicPr>
                <p:cNvPr id="15" name="图片 14">
                  <a:extLst>
                    <a:ext uri="{FF2B5EF4-FFF2-40B4-BE49-F238E27FC236}">
                      <a16:creationId xmlns:a16="http://schemas.microsoft.com/office/drawing/2014/main" id="{ABEDEC47-1259-4E88-42C6-A832A9EDA71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52615" b="54174"/>
                <a:stretch/>
              </p:blipFill>
              <p:spPr>
                <a:xfrm>
                  <a:off x="5625919" y="518098"/>
                  <a:ext cx="1447528" cy="721793"/>
                </a:xfrm>
                <a:prstGeom prst="rect">
                  <a:avLst/>
                </a:prstGeom>
              </p:spPr>
            </p:pic>
            <p:sp>
              <p:nvSpPr>
                <p:cNvPr id="16" name="TextBox 45">
                  <a:extLst>
                    <a:ext uri="{FF2B5EF4-FFF2-40B4-BE49-F238E27FC236}">
                      <a16:creationId xmlns:a16="http://schemas.microsoft.com/office/drawing/2014/main" id="{5227D2E3-0D73-3E8E-059D-93BC376F9212}"/>
                    </a:ext>
                  </a:extLst>
                </p:cNvPr>
                <p:cNvSpPr txBox="1"/>
                <p:nvPr/>
              </p:nvSpPr>
              <p:spPr>
                <a:xfrm>
                  <a:off x="5555101" y="508211"/>
                  <a:ext cx="1589160" cy="640485"/>
                </a:xfrm>
                <a:prstGeom prst="rect">
                  <a:avLst/>
                </a:prstGeom>
                <a:noFill/>
                <a:ln w="12700">
                  <a:noFill/>
                  <a:prstDash val="lgDashDot"/>
                </a:ln>
              </p:spPr>
              <p:txBody>
                <a:bodyPr wrap="square">
                  <a:spAutoFit/>
                </a:bodyPr>
                <a:lstStyle>
                  <a:defPPr>
                    <a:defRPr lang="zh-CN"/>
                  </a:defPPr>
                  <a:lvl1pPr marR="0" lvl="0" indent="0" algn="ctr" fontAlgn="auto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400" b="0" i="0" u="none" strike="noStrike" cap="none" spc="0" normalizeH="0" baseline="0">
                      <a:ln>
                        <a:noFill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/>
                      <a:uLnTx/>
                      <a:uFillTx/>
                      <a:latin typeface="仓耳羽辰体-谷力 W04" panose="02020400000000000000" pitchFamily="18" charset="-122"/>
                      <a:ea typeface="仓耳羽辰体-谷力 W04" panose="02020400000000000000" pitchFamily="18" charset="-122"/>
                    </a:defRPr>
                  </a:lvl1pPr>
                </a:lstStyle>
                <a:p>
                  <a:r>
                    <a:rPr lang="zh-CN" altLang="en-US" sz="2000" dirty="0">
                      <a:solidFill>
                        <a:srgbClr val="0070C0"/>
                      </a:solidFill>
                      <a:latin typeface="隶书" panose="02010509060101010101" pitchFamily="49" charset="-122"/>
                      <a:ea typeface="隶书" panose="02010509060101010101" pitchFamily="49" charset="-122"/>
                      <a:cs typeface="+mn-ea"/>
                      <a:sym typeface="+mn-lt"/>
                    </a:rPr>
                    <a:t>挑战台</a:t>
                  </a:r>
                </a:p>
              </p:txBody>
            </p:sp>
          </p:grpSp>
          <p:pic>
            <p:nvPicPr>
              <p:cNvPr id="14" name="图片 13" descr="卡通人物&#10;&#10;描述已自动生成">
                <a:extLst>
                  <a:ext uri="{FF2B5EF4-FFF2-40B4-BE49-F238E27FC236}">
                    <a16:creationId xmlns:a16="http://schemas.microsoft.com/office/drawing/2014/main" id="{B2FC4057-3E23-48BA-55D4-605C2FB7B5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9872" y="462981"/>
                <a:ext cx="832024" cy="832023"/>
              </a:xfrm>
              <a:prstGeom prst="rect">
                <a:avLst/>
              </a:prstGeom>
            </p:spPr>
          </p:pic>
        </p:grp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2259D956-FBAF-8573-3B1F-116FB2B9B090}"/>
                </a:ext>
              </a:extLst>
            </p:cNvPr>
            <p:cNvGrpSpPr/>
            <p:nvPr/>
          </p:nvGrpSpPr>
          <p:grpSpPr>
            <a:xfrm>
              <a:off x="7540149" y="43079"/>
              <a:ext cx="1177545" cy="543034"/>
              <a:chOff x="8796623" y="100891"/>
              <a:chExt cx="1177545" cy="543034"/>
            </a:xfrm>
          </p:grpSpPr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C8CDE072-6858-EADA-9B31-A4AC9136B90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tx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2615" b="54174"/>
              <a:stretch/>
            </p:blipFill>
            <p:spPr>
              <a:xfrm flipH="1">
                <a:off x="8825199" y="100891"/>
                <a:ext cx="1072598" cy="543034"/>
              </a:xfrm>
              <a:prstGeom prst="rect">
                <a:avLst/>
              </a:prstGeom>
            </p:spPr>
          </p:pic>
          <p:sp>
            <p:nvSpPr>
              <p:cNvPr id="12" name="TextBox 45">
                <a:extLst>
                  <a:ext uri="{FF2B5EF4-FFF2-40B4-BE49-F238E27FC236}">
                    <a16:creationId xmlns:a16="http://schemas.microsoft.com/office/drawing/2014/main" id="{2D41C53B-534F-1F16-7E7B-D6A819E0C543}"/>
                  </a:ext>
                </a:extLst>
              </p:cNvPr>
              <p:cNvSpPr txBox="1"/>
              <p:nvPr/>
            </p:nvSpPr>
            <p:spPr>
              <a:xfrm flipH="1">
                <a:off x="8796623" y="112374"/>
                <a:ext cx="1177545" cy="481863"/>
              </a:xfrm>
              <a:prstGeom prst="rect">
                <a:avLst/>
              </a:prstGeom>
              <a:noFill/>
              <a:ln w="12700">
                <a:noFill/>
                <a:prstDash val="lgDashDot"/>
              </a:ln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R="0" lvl="0" indent="0" algn="ct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仓耳羽辰体-谷力 W04" panose="02020400000000000000" pitchFamily="18" charset="-122"/>
                    <a:ea typeface="仓耳羽辰体-谷力 W04" panose="02020400000000000000" pitchFamily="18" charset="-122"/>
                  </a:defRPr>
                </a:lvl1pPr>
              </a:lstStyle>
              <a:p>
                <a:r>
                  <a:rPr lang="zh-CN" altLang="en-US" sz="2000" dirty="0">
                    <a:solidFill>
                      <a:schemeClr val="bg1">
                        <a:lumMod val="50000"/>
                      </a:schemeClr>
                    </a:solidFill>
                    <a:latin typeface="隶书" panose="02010509060101010101" pitchFamily="49" charset="-122"/>
                    <a:ea typeface="隶书" panose="02010509060101010101" pitchFamily="49" charset="-122"/>
                    <a:cs typeface="+mn-ea"/>
                    <a:sym typeface="+mn-lt"/>
                  </a:rPr>
                  <a:t>挑战台</a:t>
                </a:r>
              </a:p>
            </p:txBody>
          </p: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E4146F87-53EA-2983-8D36-5428846FCE0A}"/>
                </a:ext>
              </a:extLst>
            </p:cNvPr>
            <p:cNvGrpSpPr/>
            <p:nvPr/>
          </p:nvGrpSpPr>
          <p:grpSpPr>
            <a:xfrm>
              <a:off x="9655756" y="0"/>
              <a:ext cx="1177545" cy="543034"/>
              <a:chOff x="8796623" y="100891"/>
              <a:chExt cx="1177545" cy="543034"/>
            </a:xfrm>
          </p:grpSpPr>
          <p:pic>
            <p:nvPicPr>
              <p:cNvPr id="9" name="图片 8">
                <a:extLst>
                  <a:ext uri="{FF2B5EF4-FFF2-40B4-BE49-F238E27FC236}">
                    <a16:creationId xmlns:a16="http://schemas.microsoft.com/office/drawing/2014/main" id="{5826CADA-5D93-5D4A-0E4C-23674C566DD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tx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2615" b="54174"/>
              <a:stretch/>
            </p:blipFill>
            <p:spPr>
              <a:xfrm flipH="1">
                <a:off x="8825199" y="100891"/>
                <a:ext cx="1072598" cy="543034"/>
              </a:xfrm>
              <a:prstGeom prst="rect">
                <a:avLst/>
              </a:prstGeom>
            </p:spPr>
          </p:pic>
          <p:sp>
            <p:nvSpPr>
              <p:cNvPr id="10" name="TextBox 45">
                <a:extLst>
                  <a:ext uri="{FF2B5EF4-FFF2-40B4-BE49-F238E27FC236}">
                    <a16:creationId xmlns:a16="http://schemas.microsoft.com/office/drawing/2014/main" id="{CA1EEC55-F245-BC8E-ED82-AB5A05DE88A9}"/>
                  </a:ext>
                </a:extLst>
              </p:cNvPr>
              <p:cNvSpPr txBox="1"/>
              <p:nvPr/>
            </p:nvSpPr>
            <p:spPr>
              <a:xfrm flipH="1">
                <a:off x="8796623" y="112374"/>
                <a:ext cx="1177545" cy="481863"/>
              </a:xfrm>
              <a:prstGeom prst="rect">
                <a:avLst/>
              </a:prstGeom>
              <a:noFill/>
              <a:ln w="12700">
                <a:noFill/>
                <a:prstDash val="lgDashDot"/>
              </a:ln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R="0" lvl="0" indent="0" algn="ct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仓耳羽辰体-谷力 W04" panose="02020400000000000000" pitchFamily="18" charset="-122"/>
                    <a:ea typeface="仓耳羽辰体-谷力 W04" panose="02020400000000000000" pitchFamily="18" charset="-122"/>
                  </a:defRPr>
                </a:lvl1pPr>
              </a:lstStyle>
              <a:p>
                <a:r>
                  <a:rPr lang="zh-CN" altLang="en-US" sz="2000" dirty="0">
                    <a:solidFill>
                      <a:schemeClr val="bg1">
                        <a:lumMod val="50000"/>
                      </a:schemeClr>
                    </a:solidFill>
                    <a:latin typeface="隶书" panose="02010509060101010101" pitchFamily="49" charset="-122"/>
                    <a:ea typeface="隶书" panose="02010509060101010101" pitchFamily="49" charset="-122"/>
                    <a:cs typeface="+mn-ea"/>
                    <a:sym typeface="+mn-lt"/>
                  </a:rPr>
                  <a:t>收获园</a:t>
                </a:r>
              </a:p>
            </p:txBody>
          </p:sp>
        </p:grp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F7A882EC-085E-431A-20DA-D817A8F6F744}"/>
                </a:ext>
              </a:extLst>
            </p:cNvPr>
            <p:cNvGrpSpPr/>
            <p:nvPr/>
          </p:nvGrpSpPr>
          <p:grpSpPr>
            <a:xfrm>
              <a:off x="8605599" y="0"/>
              <a:ext cx="1177545" cy="543034"/>
              <a:chOff x="8796623" y="100891"/>
              <a:chExt cx="1177545" cy="543034"/>
            </a:xfrm>
          </p:grpSpPr>
          <p:pic>
            <p:nvPicPr>
              <p:cNvPr id="7" name="图片 6">
                <a:extLst>
                  <a:ext uri="{FF2B5EF4-FFF2-40B4-BE49-F238E27FC236}">
                    <a16:creationId xmlns:a16="http://schemas.microsoft.com/office/drawing/2014/main" id="{31104FF4-E68E-9EE8-FCAC-A0F2CFA0FB4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tx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2615" b="54174"/>
              <a:stretch/>
            </p:blipFill>
            <p:spPr>
              <a:xfrm flipH="1">
                <a:off x="8825199" y="100891"/>
                <a:ext cx="1072598" cy="543034"/>
              </a:xfrm>
              <a:prstGeom prst="rect">
                <a:avLst/>
              </a:prstGeom>
            </p:spPr>
          </p:pic>
          <p:sp>
            <p:nvSpPr>
              <p:cNvPr id="8" name="TextBox 45">
                <a:extLst>
                  <a:ext uri="{FF2B5EF4-FFF2-40B4-BE49-F238E27FC236}">
                    <a16:creationId xmlns:a16="http://schemas.microsoft.com/office/drawing/2014/main" id="{22E9AC6A-63B7-0AF3-9618-99D1ADAA198D}"/>
                  </a:ext>
                </a:extLst>
              </p:cNvPr>
              <p:cNvSpPr txBox="1"/>
              <p:nvPr/>
            </p:nvSpPr>
            <p:spPr>
              <a:xfrm flipH="1">
                <a:off x="8796623" y="112374"/>
                <a:ext cx="1177545" cy="481863"/>
              </a:xfrm>
              <a:prstGeom prst="rect">
                <a:avLst/>
              </a:prstGeom>
              <a:noFill/>
              <a:ln w="12700">
                <a:noFill/>
                <a:prstDash val="lgDashDot"/>
              </a:ln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R="0" lvl="0" indent="0" algn="ct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仓耳羽辰体-谷力 W04" panose="02020400000000000000" pitchFamily="18" charset="-122"/>
                    <a:ea typeface="仓耳羽辰体-谷力 W04" panose="02020400000000000000" pitchFamily="18" charset="-122"/>
                  </a:defRPr>
                </a:lvl1pPr>
              </a:lstStyle>
              <a:p>
                <a:r>
                  <a:rPr lang="zh-CN" altLang="en-US" sz="2000" dirty="0">
                    <a:solidFill>
                      <a:schemeClr val="bg1">
                        <a:lumMod val="50000"/>
                      </a:schemeClr>
                    </a:solidFill>
                    <a:latin typeface="隶书" panose="02010509060101010101" pitchFamily="49" charset="-122"/>
                    <a:ea typeface="隶书" panose="02010509060101010101" pitchFamily="49" charset="-122"/>
                    <a:cs typeface="+mn-ea"/>
                    <a:sym typeface="+mn-lt"/>
                  </a:rPr>
                  <a:t>活动室</a:t>
                </a:r>
              </a:p>
            </p:txBody>
          </p:sp>
        </p:grp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90505B92-6646-488F-518D-9C8AB1AC4D15}"/>
              </a:ext>
            </a:extLst>
          </p:cNvPr>
          <p:cNvGrpSpPr/>
          <p:nvPr/>
        </p:nvGrpSpPr>
        <p:grpSpPr>
          <a:xfrm>
            <a:off x="883715" y="429584"/>
            <a:ext cx="10555490" cy="6316702"/>
            <a:chOff x="898653" y="1214915"/>
            <a:chExt cx="7225826" cy="5029753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459CD0C3-E2D0-DC9F-26E8-DF7C8BAFED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69" t="10059" r="4543" b="8755"/>
            <a:stretch/>
          </p:blipFill>
          <p:spPr>
            <a:xfrm flipH="1" flipV="1">
              <a:off x="898653" y="1214915"/>
              <a:ext cx="7225826" cy="5029753"/>
            </a:xfrm>
            <a:prstGeom prst="rect">
              <a:avLst/>
            </a:prstGeom>
          </p:spPr>
        </p:pic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96699F94-17BD-517F-943B-594A08D1B4C5}"/>
                </a:ext>
              </a:extLst>
            </p:cNvPr>
            <p:cNvSpPr txBox="1"/>
            <p:nvPr/>
          </p:nvSpPr>
          <p:spPr>
            <a:xfrm>
              <a:off x="1306156" y="1861806"/>
              <a:ext cx="6189350" cy="135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539750">
                <a:lnSpc>
                  <a:spcPct val="150000"/>
                </a:lnSpc>
              </a:pPr>
              <a:r>
                <a:rPr lang="zh-CN" altLang="en-US" sz="24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科学实验课上，烧杯上贴了“果汁”和“水”两种标签，但其中有一组果汁和水倒错烧杯了。有个聪明的同学借助一个空烧杯很快就将果汁和水交换了过来，请尝试借助流程图描述这一交换过程。</a:t>
              </a:r>
              <a:endPara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940135D6-C31A-F547-410E-65CABC166C1B}"/>
              </a:ext>
            </a:extLst>
          </p:cNvPr>
          <p:cNvGrpSpPr/>
          <p:nvPr/>
        </p:nvGrpSpPr>
        <p:grpSpPr>
          <a:xfrm>
            <a:off x="1577362" y="4687739"/>
            <a:ext cx="1889993" cy="1506121"/>
            <a:chOff x="621926" y="338368"/>
            <a:chExt cx="1474699" cy="1134228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2CA869C0-F18A-FC57-A10D-3E4496330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9989" y="338368"/>
              <a:ext cx="956636" cy="1119619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07E60C50-2FA6-7F86-20E5-EDC92AEE96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926" y="437637"/>
              <a:ext cx="793469" cy="1034959"/>
            </a:xfrm>
            <a:prstGeom prst="rect">
              <a:avLst/>
            </a:prstGeom>
          </p:spPr>
        </p:pic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8260D122-1D14-69CB-38FB-54AA576F9A4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374" y="2744560"/>
            <a:ext cx="2765252" cy="3383273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E21377B5-02FD-FEB0-A7E1-68EFC5E4ED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943" y="3072654"/>
            <a:ext cx="959128" cy="2830824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4EC70852-B96B-F039-083C-71D1E3AC6C6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82" r="76984" b="62297"/>
          <a:stretch/>
        </p:blipFill>
        <p:spPr>
          <a:xfrm>
            <a:off x="7984732" y="3944431"/>
            <a:ext cx="982789" cy="394173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222B6285-792D-5EB8-6E7D-DF0E4AB60A7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11" t="65991" r="9073" b="22551"/>
          <a:stretch/>
        </p:blipFill>
        <p:spPr>
          <a:xfrm>
            <a:off x="9020845" y="4987053"/>
            <a:ext cx="942847" cy="396754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3EDA0F6D-A7EF-2B4F-D756-237C675BFE1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488" y="4505102"/>
            <a:ext cx="1844780" cy="323016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FF4510E1-EAC1-8FB0-2CE2-1EC4CBE5F06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929" y="5431100"/>
            <a:ext cx="2314303" cy="333502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C9ADAADF-AB31-47D0-1F24-B84C64A02B2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674" y="3401571"/>
            <a:ext cx="1917647" cy="37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7554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1073CFC-0CCA-D991-B170-35F783EB78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76" y="618306"/>
            <a:ext cx="584041" cy="469828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E0025FE1-A659-DDC5-E8CB-DD46A90C65D0}"/>
              </a:ext>
            </a:extLst>
          </p:cNvPr>
          <p:cNvSpPr txBox="1"/>
          <p:nvPr/>
        </p:nvSpPr>
        <p:spPr>
          <a:xfrm>
            <a:off x="6366027" y="688024"/>
            <a:ext cx="4625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2</a:t>
            </a:r>
            <a:r>
              <a:rPr lang="zh-CN" altLang="en-US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孝敬老人我出力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23F0C3A-E615-189F-5727-69710E044239}"/>
              </a:ext>
            </a:extLst>
          </p:cNvPr>
          <p:cNvSpPr txBox="1"/>
          <p:nvPr/>
        </p:nvSpPr>
        <p:spPr>
          <a:xfrm>
            <a:off x="1699450" y="688024"/>
            <a:ext cx="41265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义务教育</a:t>
            </a:r>
            <a:r>
              <a:rPr lang="en-US" altLang="zh-CN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9000101010101" charset="-122"/>
              </a:rPr>
              <a:t>五年级上册</a:t>
            </a:r>
            <a:endParaRPr lang="zh-CN" altLang="en-US" sz="20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3" name="图片 2" descr="图标&#10;&#10;描述已自动生成">
            <a:extLst>
              <a:ext uri="{FF2B5EF4-FFF2-40B4-BE49-F238E27FC236}">
                <a16:creationId xmlns:a16="http://schemas.microsoft.com/office/drawing/2014/main" id="{48D2C0EB-7F49-C757-6660-FD34B91AF6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5" r="21545"/>
          <a:stretch/>
        </p:blipFill>
        <p:spPr>
          <a:xfrm>
            <a:off x="8472301" y="2668951"/>
            <a:ext cx="1015366" cy="141015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FF8D37A-F4B3-FB3A-DFE3-864CED4D1A6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5EEF3"/>
              </a:clrFrom>
              <a:clrTo>
                <a:srgbClr val="E5EEF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99570" y="1570758"/>
            <a:ext cx="5992860" cy="748573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A8038EF0-DA6B-0223-3E78-1708938AD058}"/>
              </a:ext>
            </a:extLst>
          </p:cNvPr>
          <p:cNvSpPr/>
          <p:nvPr/>
        </p:nvSpPr>
        <p:spPr>
          <a:xfrm>
            <a:off x="4254172" y="2952322"/>
            <a:ext cx="6052505" cy="24384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知识小旅程</a:t>
            </a:r>
            <a:endParaRPr lang="en-US" altLang="zh-CN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下次再启航</a:t>
            </a:r>
          </a:p>
        </p:txBody>
      </p:sp>
    </p:spTree>
    <p:extLst>
      <p:ext uri="{BB962C8B-B14F-4D97-AF65-F5344CB8AC3E}">
        <p14:creationId xmlns:p14="http://schemas.microsoft.com/office/powerpoint/2010/main" val="2190377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 descr="卡通人物&#10;&#10;描述已自动生成">
            <a:extLst>
              <a:ext uri="{FF2B5EF4-FFF2-40B4-BE49-F238E27FC236}">
                <a16:creationId xmlns:a16="http://schemas.microsoft.com/office/drawing/2014/main" id="{D1E1EF63-6B8A-9926-E4C4-A5F60C979A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52" y="315017"/>
            <a:ext cx="1440000" cy="1440000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7EBDA2C0-2683-CEC4-32E1-D91ADB46DB73}"/>
              </a:ext>
            </a:extLst>
          </p:cNvPr>
          <p:cNvGrpSpPr/>
          <p:nvPr/>
        </p:nvGrpSpPr>
        <p:grpSpPr>
          <a:xfrm>
            <a:off x="4799066" y="795239"/>
            <a:ext cx="6745566" cy="3577920"/>
            <a:chOff x="898653" y="1214915"/>
            <a:chExt cx="7225826" cy="5029753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96899DA6-26C8-42CF-49AE-3014905559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69" t="10059" r="4543" b="8755"/>
            <a:stretch/>
          </p:blipFill>
          <p:spPr>
            <a:xfrm flipH="1" flipV="1">
              <a:off x="898653" y="1214915"/>
              <a:ext cx="7225826" cy="5029753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576B13E8-DCD8-E4C9-ACB6-D3D93D878EBA}"/>
                </a:ext>
              </a:extLst>
            </p:cNvPr>
            <p:cNvSpPr txBox="1"/>
            <p:nvPr/>
          </p:nvSpPr>
          <p:spPr>
            <a:xfrm>
              <a:off x="1395663" y="1794355"/>
              <a:ext cx="6263295" cy="3949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539750">
                <a:lnSpc>
                  <a:spcPct val="150000"/>
                </a:lnSpc>
              </a:pPr>
              <a:r>
                <a:rPr lang="zh-CN" altLang="en-US" sz="24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临行前，爷爷担心他精心养护了很多年的君子兰没人照顾，李徽主动承担起这项任务。请帮助李徽设计一种</a:t>
              </a:r>
              <a:r>
                <a:rPr lang="zh-CN" altLang="en-US" sz="2400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楷体" panose="02010600040101010101" pitchFamily="2" charset="-122"/>
                  <a:ea typeface="华文楷体" panose="02010600040101010101" pitchFamily="2" charset="-122"/>
                </a:rPr>
                <a:t>一目了然</a:t>
              </a:r>
              <a:r>
                <a:rPr lang="zh-CN" altLang="en-US" sz="24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的记录方式，记录照看这些花草的步骤，让爷爷能放心地出去旅行。</a:t>
              </a:r>
              <a:endPara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393908DA-48CD-4C1F-E09A-61D82C62EC9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5EEF3"/>
              </a:clrFrom>
              <a:clrTo>
                <a:srgbClr val="E5EEF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68113" y="753816"/>
            <a:ext cx="2349621" cy="88269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5B004AA-4FB5-26E3-C206-A3669B5620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68" y="2688248"/>
            <a:ext cx="6086875" cy="376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329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>
            <a:extLst>
              <a:ext uri="{FF2B5EF4-FFF2-40B4-BE49-F238E27FC236}">
                <a16:creationId xmlns:a16="http://schemas.microsoft.com/office/drawing/2014/main" id="{B44281B7-2125-1C5C-35B1-DC54246F9950}"/>
              </a:ext>
            </a:extLst>
          </p:cNvPr>
          <p:cNvGrpSpPr/>
          <p:nvPr/>
        </p:nvGrpSpPr>
        <p:grpSpPr>
          <a:xfrm>
            <a:off x="853427" y="414080"/>
            <a:ext cx="1717754" cy="1391876"/>
            <a:chOff x="621926" y="338368"/>
            <a:chExt cx="1474699" cy="1134228"/>
          </a:xfrm>
        </p:grpSpPr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id="{EB2830F1-5BE7-C88D-226E-BA72B956E1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9989" y="338368"/>
              <a:ext cx="956636" cy="1119619"/>
            </a:xfrm>
            <a:prstGeom prst="rect">
              <a:avLst/>
            </a:prstGeom>
          </p:spPr>
        </p:pic>
        <p:pic>
          <p:nvPicPr>
            <p:cNvPr id="42" name="图片 41">
              <a:extLst>
                <a:ext uri="{FF2B5EF4-FFF2-40B4-BE49-F238E27FC236}">
                  <a16:creationId xmlns:a16="http://schemas.microsoft.com/office/drawing/2014/main" id="{B7922476-99A6-B971-7F24-72F4E5165C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926" y="437637"/>
              <a:ext cx="793469" cy="1034959"/>
            </a:xfrm>
            <a:prstGeom prst="rect">
              <a:avLst/>
            </a:prstGeom>
          </p:spPr>
        </p:pic>
      </p:grpSp>
      <p:pic>
        <p:nvPicPr>
          <p:cNvPr id="43" name="图片 42">
            <a:extLst>
              <a:ext uri="{FF2B5EF4-FFF2-40B4-BE49-F238E27FC236}">
                <a16:creationId xmlns:a16="http://schemas.microsoft.com/office/drawing/2014/main" id="{A7750C71-3259-E438-8D9D-FF833AAC52D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5EEF3"/>
              </a:clrFrom>
              <a:clrTo>
                <a:srgbClr val="E5EEF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44947" y="815776"/>
            <a:ext cx="3594285" cy="1270065"/>
          </a:xfrm>
          <a:prstGeom prst="rect">
            <a:avLst/>
          </a:prstGeom>
        </p:spPr>
      </p:pic>
      <p:grpSp>
        <p:nvGrpSpPr>
          <p:cNvPr id="64" name="组合 63">
            <a:extLst>
              <a:ext uri="{FF2B5EF4-FFF2-40B4-BE49-F238E27FC236}">
                <a16:creationId xmlns:a16="http://schemas.microsoft.com/office/drawing/2014/main" id="{5849EC74-0BF7-DA39-38BC-7EA8F5821C13}"/>
              </a:ext>
            </a:extLst>
          </p:cNvPr>
          <p:cNvGrpSpPr/>
          <p:nvPr/>
        </p:nvGrpSpPr>
        <p:grpSpPr>
          <a:xfrm>
            <a:off x="1214136" y="2317479"/>
            <a:ext cx="10058738" cy="3226807"/>
            <a:chOff x="1214136" y="2317479"/>
            <a:chExt cx="10058738" cy="3226807"/>
          </a:xfrm>
        </p:grpSpPr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243193D4-A911-C0BC-2B22-CEDA7A4C0C19}"/>
                </a:ext>
              </a:extLst>
            </p:cNvPr>
            <p:cNvGrpSpPr/>
            <p:nvPr/>
          </p:nvGrpSpPr>
          <p:grpSpPr>
            <a:xfrm>
              <a:off x="1361440" y="2545944"/>
              <a:ext cx="9605362" cy="2203959"/>
              <a:chOff x="1361440" y="2545944"/>
              <a:chExt cx="9605362" cy="2203959"/>
            </a:xfrm>
          </p:grpSpPr>
          <p:sp>
            <p:nvSpPr>
              <p:cNvPr id="2" name="任意多边形 20">
                <a:extLst>
                  <a:ext uri="{FF2B5EF4-FFF2-40B4-BE49-F238E27FC236}">
                    <a16:creationId xmlns:a16="http://schemas.microsoft.com/office/drawing/2014/main" id="{A96A8BB6-DA53-06C2-165D-6E77D2B07CAC}"/>
                  </a:ext>
                </a:extLst>
              </p:cNvPr>
              <p:cNvSpPr/>
              <p:nvPr/>
            </p:nvSpPr>
            <p:spPr>
              <a:xfrm>
                <a:off x="1361440" y="3013266"/>
                <a:ext cx="8944610" cy="1400829"/>
              </a:xfrm>
              <a:custGeom>
                <a:avLst/>
                <a:gdLst>
                  <a:gd name="connsiteX0" fmla="*/ 0 w 14086"/>
                  <a:gd name="connsiteY0" fmla="*/ 1373 h 2206"/>
                  <a:gd name="connsiteX1" fmla="*/ 1709 w 14086"/>
                  <a:gd name="connsiteY1" fmla="*/ 475 h 2206"/>
                  <a:gd name="connsiteX2" fmla="*/ 4272 w 14086"/>
                  <a:gd name="connsiteY2" fmla="*/ 2030 h 2206"/>
                  <a:gd name="connsiteX3" fmla="*/ 8851 w 14086"/>
                  <a:gd name="connsiteY3" fmla="*/ 15 h 2206"/>
                  <a:gd name="connsiteX4" fmla="*/ 12027 w 14086"/>
                  <a:gd name="connsiteY4" fmla="*/ 1242 h 2206"/>
                  <a:gd name="connsiteX5" fmla="*/ 14086 w 14086"/>
                  <a:gd name="connsiteY5" fmla="*/ 2206 h 2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86" h="2206">
                    <a:moveTo>
                      <a:pt x="0" y="1373"/>
                    </a:moveTo>
                    <a:cubicBezTo>
                      <a:pt x="291" y="1162"/>
                      <a:pt x="855" y="344"/>
                      <a:pt x="1709" y="475"/>
                    </a:cubicBezTo>
                    <a:cubicBezTo>
                      <a:pt x="2563" y="606"/>
                      <a:pt x="3115" y="2017"/>
                      <a:pt x="4272" y="2030"/>
                    </a:cubicBezTo>
                    <a:cubicBezTo>
                      <a:pt x="5429" y="2043"/>
                      <a:pt x="8111" y="-204"/>
                      <a:pt x="8851" y="15"/>
                    </a:cubicBezTo>
                    <a:cubicBezTo>
                      <a:pt x="9591" y="234"/>
                      <a:pt x="10980" y="804"/>
                      <a:pt x="12027" y="1242"/>
                    </a:cubicBezTo>
                    <a:cubicBezTo>
                      <a:pt x="13074" y="1680"/>
                      <a:pt x="13738" y="2038"/>
                      <a:pt x="14086" y="2206"/>
                    </a:cubicBezTo>
                  </a:path>
                </a:pathLst>
              </a:custGeom>
              <a:noFill/>
              <a:ln w="38100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3" name="组合 2">
                <a:extLst>
                  <a:ext uri="{FF2B5EF4-FFF2-40B4-BE49-F238E27FC236}">
                    <a16:creationId xmlns:a16="http://schemas.microsoft.com/office/drawing/2014/main" id="{B504DD34-1C52-3DD1-B6B8-063F5AC991F6}"/>
                  </a:ext>
                </a:extLst>
              </p:cNvPr>
              <p:cNvGrpSpPr/>
              <p:nvPr/>
            </p:nvGrpSpPr>
            <p:grpSpPr>
              <a:xfrm rot="3732786">
                <a:off x="1925955" y="2872740"/>
                <a:ext cx="520065" cy="941705"/>
                <a:chOff x="3798888" y="2143125"/>
                <a:chExt cx="450850" cy="841375"/>
              </a:xfrm>
              <a:solidFill>
                <a:srgbClr val="F6C780"/>
              </a:solidFill>
            </p:grpSpPr>
            <p:sp>
              <p:nvSpPr>
                <p:cNvPr id="4" name="Freeform 16">
                  <a:extLst>
                    <a:ext uri="{FF2B5EF4-FFF2-40B4-BE49-F238E27FC236}">
                      <a16:creationId xmlns:a16="http://schemas.microsoft.com/office/drawing/2014/main" id="{B80539A6-6DE7-C4A5-56DC-33A6099C45C9}"/>
                    </a:ext>
                  </a:extLst>
                </p:cNvPr>
                <p:cNvSpPr/>
                <p:nvPr/>
              </p:nvSpPr>
              <p:spPr bwMode="auto">
                <a:xfrm>
                  <a:off x="3817938" y="2308225"/>
                  <a:ext cx="431800" cy="676275"/>
                </a:xfrm>
                <a:custGeom>
                  <a:avLst/>
                  <a:gdLst>
                    <a:gd name="T0" fmla="*/ 67 w 115"/>
                    <a:gd name="T1" fmla="*/ 68 h 180"/>
                    <a:gd name="T2" fmla="*/ 72 w 115"/>
                    <a:gd name="T3" fmla="*/ 169 h 180"/>
                    <a:gd name="T4" fmla="*/ 16 w 115"/>
                    <a:gd name="T5" fmla="*/ 73 h 180"/>
                    <a:gd name="T6" fmla="*/ 62 w 115"/>
                    <a:gd name="T7" fmla="*/ 1 h 180"/>
                    <a:gd name="T8" fmla="*/ 67 w 115"/>
                    <a:gd name="T9" fmla="*/ 6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5" h="180">
                      <a:moveTo>
                        <a:pt x="67" y="68"/>
                      </a:moveTo>
                      <a:cubicBezTo>
                        <a:pt x="58" y="81"/>
                        <a:pt x="115" y="155"/>
                        <a:pt x="72" y="169"/>
                      </a:cubicBezTo>
                      <a:cubicBezTo>
                        <a:pt x="37" y="180"/>
                        <a:pt x="34" y="131"/>
                        <a:pt x="16" y="73"/>
                      </a:cubicBezTo>
                      <a:cubicBezTo>
                        <a:pt x="0" y="20"/>
                        <a:pt x="33" y="2"/>
                        <a:pt x="62" y="1"/>
                      </a:cubicBezTo>
                      <a:cubicBezTo>
                        <a:pt x="95" y="0"/>
                        <a:pt x="91" y="43"/>
                        <a:pt x="67" y="6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" name="Freeform 17">
                  <a:extLst>
                    <a:ext uri="{FF2B5EF4-FFF2-40B4-BE49-F238E27FC236}">
                      <a16:creationId xmlns:a16="http://schemas.microsoft.com/office/drawing/2014/main" id="{C68B7FC0-C623-775B-C88C-CFFCC6A642F7}"/>
                    </a:ext>
                  </a:extLst>
                </p:cNvPr>
                <p:cNvSpPr/>
                <p:nvPr/>
              </p:nvSpPr>
              <p:spPr bwMode="auto">
                <a:xfrm>
                  <a:off x="4029075" y="2143125"/>
                  <a:ext cx="104775" cy="142875"/>
                </a:xfrm>
                <a:custGeom>
                  <a:avLst/>
                  <a:gdLst>
                    <a:gd name="T0" fmla="*/ 26 w 28"/>
                    <a:gd name="T1" fmla="*/ 17 h 38"/>
                    <a:gd name="T2" fmla="*/ 16 w 28"/>
                    <a:gd name="T3" fmla="*/ 37 h 38"/>
                    <a:gd name="T4" fmla="*/ 1 w 28"/>
                    <a:gd name="T5" fmla="*/ 21 h 38"/>
                    <a:gd name="T6" fmla="*/ 11 w 28"/>
                    <a:gd name="T7" fmla="*/ 1 h 38"/>
                    <a:gd name="T8" fmla="*/ 26 w 28"/>
                    <a:gd name="T9" fmla="*/ 17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38">
                      <a:moveTo>
                        <a:pt x="26" y="17"/>
                      </a:moveTo>
                      <a:cubicBezTo>
                        <a:pt x="28" y="27"/>
                        <a:pt x="23" y="36"/>
                        <a:pt x="16" y="37"/>
                      </a:cubicBezTo>
                      <a:cubicBezTo>
                        <a:pt x="9" y="38"/>
                        <a:pt x="3" y="31"/>
                        <a:pt x="1" y="21"/>
                      </a:cubicBezTo>
                      <a:cubicBezTo>
                        <a:pt x="0" y="11"/>
                        <a:pt x="4" y="2"/>
                        <a:pt x="11" y="1"/>
                      </a:cubicBezTo>
                      <a:cubicBezTo>
                        <a:pt x="18" y="0"/>
                        <a:pt x="25" y="7"/>
                        <a:pt x="2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" name="Freeform 18">
                  <a:extLst>
                    <a:ext uri="{FF2B5EF4-FFF2-40B4-BE49-F238E27FC236}">
                      <a16:creationId xmlns:a16="http://schemas.microsoft.com/office/drawing/2014/main" id="{CDC99D8F-5ABD-8E42-7162-7C65F327D171}"/>
                    </a:ext>
                  </a:extLst>
                </p:cNvPr>
                <p:cNvSpPr/>
                <p:nvPr/>
              </p:nvSpPr>
              <p:spPr bwMode="auto">
                <a:xfrm>
                  <a:off x="3941763" y="2209800"/>
                  <a:ext cx="76200" cy="87313"/>
                </a:xfrm>
                <a:custGeom>
                  <a:avLst/>
                  <a:gdLst>
                    <a:gd name="T0" fmla="*/ 19 w 20"/>
                    <a:gd name="T1" fmla="*/ 10 h 23"/>
                    <a:gd name="T2" fmla="*/ 11 w 20"/>
                    <a:gd name="T3" fmla="*/ 22 h 23"/>
                    <a:gd name="T4" fmla="*/ 1 w 20"/>
                    <a:gd name="T5" fmla="*/ 13 h 23"/>
                    <a:gd name="T6" fmla="*/ 8 w 20"/>
                    <a:gd name="T7" fmla="*/ 1 h 23"/>
                    <a:gd name="T8" fmla="*/ 19 w 20"/>
                    <a:gd name="T9" fmla="*/ 1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3">
                      <a:moveTo>
                        <a:pt x="19" y="10"/>
                      </a:moveTo>
                      <a:cubicBezTo>
                        <a:pt x="20" y="16"/>
                        <a:pt x="17" y="21"/>
                        <a:pt x="11" y="22"/>
                      </a:cubicBezTo>
                      <a:cubicBezTo>
                        <a:pt x="6" y="23"/>
                        <a:pt x="1" y="19"/>
                        <a:pt x="1" y="13"/>
                      </a:cubicBezTo>
                      <a:cubicBezTo>
                        <a:pt x="0" y="7"/>
                        <a:pt x="3" y="1"/>
                        <a:pt x="8" y="1"/>
                      </a:cubicBezTo>
                      <a:cubicBezTo>
                        <a:pt x="13" y="0"/>
                        <a:pt x="18" y="4"/>
                        <a:pt x="19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" name="Freeform 19">
                  <a:extLst>
                    <a:ext uri="{FF2B5EF4-FFF2-40B4-BE49-F238E27FC236}">
                      <a16:creationId xmlns:a16="http://schemas.microsoft.com/office/drawing/2014/main" id="{FAA979D6-C677-EEC3-FE96-2BD76851A9BD}"/>
                    </a:ext>
                  </a:extLst>
                </p:cNvPr>
                <p:cNvSpPr/>
                <p:nvPr/>
              </p:nvSpPr>
              <p:spPr bwMode="auto">
                <a:xfrm>
                  <a:off x="3867150" y="2262188"/>
                  <a:ext cx="68262" cy="71438"/>
                </a:xfrm>
                <a:custGeom>
                  <a:avLst/>
                  <a:gdLst>
                    <a:gd name="T0" fmla="*/ 16 w 18"/>
                    <a:gd name="T1" fmla="*/ 7 h 19"/>
                    <a:gd name="T2" fmla="*/ 12 w 18"/>
                    <a:gd name="T3" fmla="*/ 17 h 19"/>
                    <a:gd name="T4" fmla="*/ 2 w 18"/>
                    <a:gd name="T5" fmla="*/ 13 h 19"/>
                    <a:gd name="T6" fmla="*/ 6 w 18"/>
                    <a:gd name="T7" fmla="*/ 2 h 19"/>
                    <a:gd name="T8" fmla="*/ 16 w 18"/>
                    <a:gd name="T9" fmla="*/ 7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9">
                      <a:moveTo>
                        <a:pt x="16" y="7"/>
                      </a:moveTo>
                      <a:cubicBezTo>
                        <a:pt x="18" y="11"/>
                        <a:pt x="16" y="16"/>
                        <a:pt x="12" y="17"/>
                      </a:cubicBezTo>
                      <a:cubicBezTo>
                        <a:pt x="9" y="19"/>
                        <a:pt x="4" y="17"/>
                        <a:pt x="2" y="13"/>
                      </a:cubicBezTo>
                      <a:cubicBezTo>
                        <a:pt x="0" y="9"/>
                        <a:pt x="2" y="4"/>
                        <a:pt x="6" y="2"/>
                      </a:cubicBezTo>
                      <a:cubicBezTo>
                        <a:pt x="9" y="0"/>
                        <a:pt x="14" y="2"/>
                        <a:pt x="16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" name="Freeform 20">
                  <a:extLst>
                    <a:ext uri="{FF2B5EF4-FFF2-40B4-BE49-F238E27FC236}">
                      <a16:creationId xmlns:a16="http://schemas.microsoft.com/office/drawing/2014/main" id="{7822950E-4EA5-D9E8-CE53-1460CD3C98A2}"/>
                    </a:ext>
                  </a:extLst>
                </p:cNvPr>
                <p:cNvSpPr/>
                <p:nvPr/>
              </p:nvSpPr>
              <p:spPr bwMode="auto">
                <a:xfrm>
                  <a:off x="3814763" y="2330450"/>
                  <a:ext cx="60325" cy="63500"/>
                </a:xfrm>
                <a:custGeom>
                  <a:avLst/>
                  <a:gdLst>
                    <a:gd name="T0" fmla="*/ 14 w 16"/>
                    <a:gd name="T1" fmla="*/ 6 h 17"/>
                    <a:gd name="T2" fmla="*/ 12 w 16"/>
                    <a:gd name="T3" fmla="*/ 16 h 17"/>
                    <a:gd name="T4" fmla="*/ 2 w 16"/>
                    <a:gd name="T5" fmla="*/ 12 h 17"/>
                    <a:gd name="T6" fmla="*/ 5 w 16"/>
                    <a:gd name="T7" fmla="*/ 2 h 17"/>
                    <a:gd name="T8" fmla="*/ 14 w 16"/>
                    <a:gd name="T9" fmla="*/ 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17">
                      <a:moveTo>
                        <a:pt x="14" y="6"/>
                      </a:moveTo>
                      <a:cubicBezTo>
                        <a:pt x="16" y="10"/>
                        <a:pt x="15" y="14"/>
                        <a:pt x="12" y="16"/>
                      </a:cubicBezTo>
                      <a:cubicBezTo>
                        <a:pt x="8" y="17"/>
                        <a:pt x="4" y="16"/>
                        <a:pt x="2" y="12"/>
                      </a:cubicBezTo>
                      <a:cubicBezTo>
                        <a:pt x="0" y="8"/>
                        <a:pt x="1" y="4"/>
                        <a:pt x="5" y="2"/>
                      </a:cubicBezTo>
                      <a:cubicBezTo>
                        <a:pt x="8" y="0"/>
                        <a:pt x="12" y="2"/>
                        <a:pt x="14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" name="Freeform 21">
                  <a:extLst>
                    <a:ext uri="{FF2B5EF4-FFF2-40B4-BE49-F238E27FC236}">
                      <a16:creationId xmlns:a16="http://schemas.microsoft.com/office/drawing/2014/main" id="{4E099AD3-18A1-50D3-CC09-A0BB1635A343}"/>
                    </a:ext>
                  </a:extLst>
                </p:cNvPr>
                <p:cNvSpPr/>
                <p:nvPr/>
              </p:nvSpPr>
              <p:spPr bwMode="auto">
                <a:xfrm>
                  <a:off x="3798888" y="2405063"/>
                  <a:ext cx="46037" cy="53975"/>
                </a:xfrm>
                <a:custGeom>
                  <a:avLst/>
                  <a:gdLst>
                    <a:gd name="T0" fmla="*/ 10 w 12"/>
                    <a:gd name="T1" fmla="*/ 4 h 14"/>
                    <a:gd name="T2" fmla="*/ 9 w 12"/>
                    <a:gd name="T3" fmla="*/ 12 h 14"/>
                    <a:gd name="T4" fmla="*/ 2 w 12"/>
                    <a:gd name="T5" fmla="*/ 10 h 14"/>
                    <a:gd name="T6" fmla="*/ 2 w 12"/>
                    <a:gd name="T7" fmla="*/ 2 h 14"/>
                    <a:gd name="T8" fmla="*/ 10 w 12"/>
                    <a:gd name="T9" fmla="*/ 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4">
                      <a:moveTo>
                        <a:pt x="10" y="4"/>
                      </a:moveTo>
                      <a:cubicBezTo>
                        <a:pt x="12" y="7"/>
                        <a:pt x="12" y="10"/>
                        <a:pt x="9" y="12"/>
                      </a:cubicBezTo>
                      <a:cubicBezTo>
                        <a:pt x="7" y="14"/>
                        <a:pt x="4" y="13"/>
                        <a:pt x="2" y="10"/>
                      </a:cubicBezTo>
                      <a:cubicBezTo>
                        <a:pt x="0" y="7"/>
                        <a:pt x="0" y="4"/>
                        <a:pt x="2" y="2"/>
                      </a:cubicBezTo>
                      <a:cubicBezTo>
                        <a:pt x="4" y="0"/>
                        <a:pt x="8" y="1"/>
                        <a:pt x="1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0" name="组合 9">
                <a:extLst>
                  <a:ext uri="{FF2B5EF4-FFF2-40B4-BE49-F238E27FC236}">
                    <a16:creationId xmlns:a16="http://schemas.microsoft.com/office/drawing/2014/main" id="{259C1DE3-BA9E-C9B9-5A27-1A6933AD62EA}"/>
                  </a:ext>
                </a:extLst>
              </p:cNvPr>
              <p:cNvGrpSpPr/>
              <p:nvPr/>
            </p:nvGrpSpPr>
            <p:grpSpPr>
              <a:xfrm rot="17867211" flipV="1">
                <a:off x="3746081" y="3660878"/>
                <a:ext cx="774700" cy="1403350"/>
                <a:chOff x="3798888" y="2143125"/>
                <a:chExt cx="450850" cy="841375"/>
              </a:xfrm>
              <a:solidFill>
                <a:srgbClr val="6BAFE1"/>
              </a:solidFill>
            </p:grpSpPr>
            <p:sp>
              <p:nvSpPr>
                <p:cNvPr id="11" name="Freeform 16">
                  <a:extLst>
                    <a:ext uri="{FF2B5EF4-FFF2-40B4-BE49-F238E27FC236}">
                      <a16:creationId xmlns:a16="http://schemas.microsoft.com/office/drawing/2014/main" id="{FC03584B-F365-9DBF-DCA9-87F774DC159C}"/>
                    </a:ext>
                  </a:extLst>
                </p:cNvPr>
                <p:cNvSpPr/>
                <p:nvPr/>
              </p:nvSpPr>
              <p:spPr bwMode="auto">
                <a:xfrm>
                  <a:off x="3817938" y="2308225"/>
                  <a:ext cx="431800" cy="676275"/>
                </a:xfrm>
                <a:custGeom>
                  <a:avLst/>
                  <a:gdLst>
                    <a:gd name="T0" fmla="*/ 67 w 115"/>
                    <a:gd name="T1" fmla="*/ 68 h 180"/>
                    <a:gd name="T2" fmla="*/ 72 w 115"/>
                    <a:gd name="T3" fmla="*/ 169 h 180"/>
                    <a:gd name="T4" fmla="*/ 16 w 115"/>
                    <a:gd name="T5" fmla="*/ 73 h 180"/>
                    <a:gd name="T6" fmla="*/ 62 w 115"/>
                    <a:gd name="T7" fmla="*/ 1 h 180"/>
                    <a:gd name="T8" fmla="*/ 67 w 115"/>
                    <a:gd name="T9" fmla="*/ 6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5" h="180">
                      <a:moveTo>
                        <a:pt x="67" y="68"/>
                      </a:moveTo>
                      <a:cubicBezTo>
                        <a:pt x="58" y="81"/>
                        <a:pt x="115" y="155"/>
                        <a:pt x="72" y="169"/>
                      </a:cubicBezTo>
                      <a:cubicBezTo>
                        <a:pt x="37" y="180"/>
                        <a:pt x="34" y="131"/>
                        <a:pt x="16" y="73"/>
                      </a:cubicBezTo>
                      <a:cubicBezTo>
                        <a:pt x="0" y="20"/>
                        <a:pt x="33" y="2"/>
                        <a:pt x="62" y="1"/>
                      </a:cubicBezTo>
                      <a:cubicBezTo>
                        <a:pt x="95" y="0"/>
                        <a:pt x="91" y="43"/>
                        <a:pt x="67" y="6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2" name="Freeform 17">
                  <a:extLst>
                    <a:ext uri="{FF2B5EF4-FFF2-40B4-BE49-F238E27FC236}">
                      <a16:creationId xmlns:a16="http://schemas.microsoft.com/office/drawing/2014/main" id="{9B78B322-5D50-787D-1817-D836B170CF00}"/>
                    </a:ext>
                  </a:extLst>
                </p:cNvPr>
                <p:cNvSpPr/>
                <p:nvPr/>
              </p:nvSpPr>
              <p:spPr bwMode="auto">
                <a:xfrm>
                  <a:off x="4029075" y="2143125"/>
                  <a:ext cx="104775" cy="142875"/>
                </a:xfrm>
                <a:custGeom>
                  <a:avLst/>
                  <a:gdLst>
                    <a:gd name="T0" fmla="*/ 26 w 28"/>
                    <a:gd name="T1" fmla="*/ 17 h 38"/>
                    <a:gd name="T2" fmla="*/ 16 w 28"/>
                    <a:gd name="T3" fmla="*/ 37 h 38"/>
                    <a:gd name="T4" fmla="*/ 1 w 28"/>
                    <a:gd name="T5" fmla="*/ 21 h 38"/>
                    <a:gd name="T6" fmla="*/ 11 w 28"/>
                    <a:gd name="T7" fmla="*/ 1 h 38"/>
                    <a:gd name="T8" fmla="*/ 26 w 28"/>
                    <a:gd name="T9" fmla="*/ 17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38">
                      <a:moveTo>
                        <a:pt x="26" y="17"/>
                      </a:moveTo>
                      <a:cubicBezTo>
                        <a:pt x="28" y="27"/>
                        <a:pt x="23" y="36"/>
                        <a:pt x="16" y="37"/>
                      </a:cubicBezTo>
                      <a:cubicBezTo>
                        <a:pt x="9" y="38"/>
                        <a:pt x="3" y="31"/>
                        <a:pt x="1" y="21"/>
                      </a:cubicBezTo>
                      <a:cubicBezTo>
                        <a:pt x="0" y="11"/>
                        <a:pt x="4" y="2"/>
                        <a:pt x="11" y="1"/>
                      </a:cubicBezTo>
                      <a:cubicBezTo>
                        <a:pt x="18" y="0"/>
                        <a:pt x="25" y="7"/>
                        <a:pt x="2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3" name="Freeform 18">
                  <a:extLst>
                    <a:ext uri="{FF2B5EF4-FFF2-40B4-BE49-F238E27FC236}">
                      <a16:creationId xmlns:a16="http://schemas.microsoft.com/office/drawing/2014/main" id="{B3C26318-CCE5-3D03-7645-5165CDD2D012}"/>
                    </a:ext>
                  </a:extLst>
                </p:cNvPr>
                <p:cNvSpPr/>
                <p:nvPr/>
              </p:nvSpPr>
              <p:spPr bwMode="auto">
                <a:xfrm>
                  <a:off x="3941763" y="2209800"/>
                  <a:ext cx="76200" cy="87313"/>
                </a:xfrm>
                <a:custGeom>
                  <a:avLst/>
                  <a:gdLst>
                    <a:gd name="T0" fmla="*/ 19 w 20"/>
                    <a:gd name="T1" fmla="*/ 10 h 23"/>
                    <a:gd name="T2" fmla="*/ 11 w 20"/>
                    <a:gd name="T3" fmla="*/ 22 h 23"/>
                    <a:gd name="T4" fmla="*/ 1 w 20"/>
                    <a:gd name="T5" fmla="*/ 13 h 23"/>
                    <a:gd name="T6" fmla="*/ 8 w 20"/>
                    <a:gd name="T7" fmla="*/ 1 h 23"/>
                    <a:gd name="T8" fmla="*/ 19 w 20"/>
                    <a:gd name="T9" fmla="*/ 1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3">
                      <a:moveTo>
                        <a:pt x="19" y="10"/>
                      </a:moveTo>
                      <a:cubicBezTo>
                        <a:pt x="20" y="16"/>
                        <a:pt x="17" y="21"/>
                        <a:pt x="11" y="22"/>
                      </a:cubicBezTo>
                      <a:cubicBezTo>
                        <a:pt x="6" y="23"/>
                        <a:pt x="1" y="19"/>
                        <a:pt x="1" y="13"/>
                      </a:cubicBezTo>
                      <a:cubicBezTo>
                        <a:pt x="0" y="7"/>
                        <a:pt x="3" y="1"/>
                        <a:pt x="8" y="1"/>
                      </a:cubicBezTo>
                      <a:cubicBezTo>
                        <a:pt x="13" y="0"/>
                        <a:pt x="18" y="4"/>
                        <a:pt x="19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4" name="Freeform 19">
                  <a:extLst>
                    <a:ext uri="{FF2B5EF4-FFF2-40B4-BE49-F238E27FC236}">
                      <a16:creationId xmlns:a16="http://schemas.microsoft.com/office/drawing/2014/main" id="{92F44818-F712-22B8-CE6A-C84683DD0347}"/>
                    </a:ext>
                  </a:extLst>
                </p:cNvPr>
                <p:cNvSpPr/>
                <p:nvPr/>
              </p:nvSpPr>
              <p:spPr bwMode="auto">
                <a:xfrm>
                  <a:off x="3867150" y="2262188"/>
                  <a:ext cx="68262" cy="71438"/>
                </a:xfrm>
                <a:custGeom>
                  <a:avLst/>
                  <a:gdLst>
                    <a:gd name="T0" fmla="*/ 16 w 18"/>
                    <a:gd name="T1" fmla="*/ 7 h 19"/>
                    <a:gd name="T2" fmla="*/ 12 w 18"/>
                    <a:gd name="T3" fmla="*/ 17 h 19"/>
                    <a:gd name="T4" fmla="*/ 2 w 18"/>
                    <a:gd name="T5" fmla="*/ 13 h 19"/>
                    <a:gd name="T6" fmla="*/ 6 w 18"/>
                    <a:gd name="T7" fmla="*/ 2 h 19"/>
                    <a:gd name="T8" fmla="*/ 16 w 18"/>
                    <a:gd name="T9" fmla="*/ 7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9">
                      <a:moveTo>
                        <a:pt x="16" y="7"/>
                      </a:moveTo>
                      <a:cubicBezTo>
                        <a:pt x="18" y="11"/>
                        <a:pt x="16" y="16"/>
                        <a:pt x="12" y="17"/>
                      </a:cubicBezTo>
                      <a:cubicBezTo>
                        <a:pt x="9" y="19"/>
                        <a:pt x="4" y="17"/>
                        <a:pt x="2" y="13"/>
                      </a:cubicBezTo>
                      <a:cubicBezTo>
                        <a:pt x="0" y="9"/>
                        <a:pt x="2" y="4"/>
                        <a:pt x="6" y="2"/>
                      </a:cubicBezTo>
                      <a:cubicBezTo>
                        <a:pt x="9" y="0"/>
                        <a:pt x="14" y="2"/>
                        <a:pt x="16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Freeform 20">
                  <a:extLst>
                    <a:ext uri="{FF2B5EF4-FFF2-40B4-BE49-F238E27FC236}">
                      <a16:creationId xmlns:a16="http://schemas.microsoft.com/office/drawing/2014/main" id="{A58F707E-0689-DDB6-C867-95C66AF63F99}"/>
                    </a:ext>
                  </a:extLst>
                </p:cNvPr>
                <p:cNvSpPr/>
                <p:nvPr/>
              </p:nvSpPr>
              <p:spPr bwMode="auto">
                <a:xfrm>
                  <a:off x="3814763" y="2330450"/>
                  <a:ext cx="60325" cy="63500"/>
                </a:xfrm>
                <a:custGeom>
                  <a:avLst/>
                  <a:gdLst>
                    <a:gd name="T0" fmla="*/ 14 w 16"/>
                    <a:gd name="T1" fmla="*/ 6 h 17"/>
                    <a:gd name="T2" fmla="*/ 12 w 16"/>
                    <a:gd name="T3" fmla="*/ 16 h 17"/>
                    <a:gd name="T4" fmla="*/ 2 w 16"/>
                    <a:gd name="T5" fmla="*/ 12 h 17"/>
                    <a:gd name="T6" fmla="*/ 5 w 16"/>
                    <a:gd name="T7" fmla="*/ 2 h 17"/>
                    <a:gd name="T8" fmla="*/ 14 w 16"/>
                    <a:gd name="T9" fmla="*/ 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17">
                      <a:moveTo>
                        <a:pt x="14" y="6"/>
                      </a:moveTo>
                      <a:cubicBezTo>
                        <a:pt x="16" y="10"/>
                        <a:pt x="15" y="14"/>
                        <a:pt x="12" y="16"/>
                      </a:cubicBezTo>
                      <a:cubicBezTo>
                        <a:pt x="8" y="17"/>
                        <a:pt x="4" y="16"/>
                        <a:pt x="2" y="12"/>
                      </a:cubicBezTo>
                      <a:cubicBezTo>
                        <a:pt x="0" y="8"/>
                        <a:pt x="1" y="4"/>
                        <a:pt x="5" y="2"/>
                      </a:cubicBezTo>
                      <a:cubicBezTo>
                        <a:pt x="8" y="0"/>
                        <a:pt x="12" y="2"/>
                        <a:pt x="14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Freeform 21">
                  <a:extLst>
                    <a:ext uri="{FF2B5EF4-FFF2-40B4-BE49-F238E27FC236}">
                      <a16:creationId xmlns:a16="http://schemas.microsoft.com/office/drawing/2014/main" id="{E19FF13C-53EF-92D2-294B-668903372FAF}"/>
                    </a:ext>
                  </a:extLst>
                </p:cNvPr>
                <p:cNvSpPr/>
                <p:nvPr/>
              </p:nvSpPr>
              <p:spPr bwMode="auto">
                <a:xfrm>
                  <a:off x="3798888" y="2405063"/>
                  <a:ext cx="46037" cy="53975"/>
                </a:xfrm>
                <a:custGeom>
                  <a:avLst/>
                  <a:gdLst>
                    <a:gd name="T0" fmla="*/ 10 w 12"/>
                    <a:gd name="T1" fmla="*/ 4 h 14"/>
                    <a:gd name="T2" fmla="*/ 9 w 12"/>
                    <a:gd name="T3" fmla="*/ 12 h 14"/>
                    <a:gd name="T4" fmla="*/ 2 w 12"/>
                    <a:gd name="T5" fmla="*/ 10 h 14"/>
                    <a:gd name="T6" fmla="*/ 2 w 12"/>
                    <a:gd name="T7" fmla="*/ 2 h 14"/>
                    <a:gd name="T8" fmla="*/ 10 w 12"/>
                    <a:gd name="T9" fmla="*/ 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4">
                      <a:moveTo>
                        <a:pt x="10" y="4"/>
                      </a:moveTo>
                      <a:cubicBezTo>
                        <a:pt x="12" y="7"/>
                        <a:pt x="12" y="10"/>
                        <a:pt x="9" y="12"/>
                      </a:cubicBezTo>
                      <a:cubicBezTo>
                        <a:pt x="7" y="14"/>
                        <a:pt x="4" y="13"/>
                        <a:pt x="2" y="10"/>
                      </a:cubicBezTo>
                      <a:cubicBezTo>
                        <a:pt x="0" y="7"/>
                        <a:pt x="0" y="4"/>
                        <a:pt x="2" y="2"/>
                      </a:cubicBezTo>
                      <a:cubicBezTo>
                        <a:pt x="4" y="0"/>
                        <a:pt x="8" y="1"/>
                        <a:pt x="1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7" name="组合 16">
                <a:extLst>
                  <a:ext uri="{FF2B5EF4-FFF2-40B4-BE49-F238E27FC236}">
                    <a16:creationId xmlns:a16="http://schemas.microsoft.com/office/drawing/2014/main" id="{07DD9896-E28F-23E0-D294-7E82320CB556}"/>
                  </a:ext>
                </a:extLst>
              </p:cNvPr>
              <p:cNvGrpSpPr/>
              <p:nvPr/>
            </p:nvGrpSpPr>
            <p:grpSpPr>
              <a:xfrm rot="3972787">
                <a:off x="6388140" y="2139930"/>
                <a:ext cx="999420" cy="1811448"/>
                <a:chOff x="3798888" y="2143125"/>
                <a:chExt cx="450850" cy="841375"/>
              </a:xfrm>
              <a:solidFill>
                <a:srgbClr val="F6C780"/>
              </a:solidFill>
            </p:grpSpPr>
            <p:sp>
              <p:nvSpPr>
                <p:cNvPr id="18" name="Freeform 16">
                  <a:extLst>
                    <a:ext uri="{FF2B5EF4-FFF2-40B4-BE49-F238E27FC236}">
                      <a16:creationId xmlns:a16="http://schemas.microsoft.com/office/drawing/2014/main" id="{46BA1CAC-04E8-F6E9-2AC8-F3E4982D28FA}"/>
                    </a:ext>
                  </a:extLst>
                </p:cNvPr>
                <p:cNvSpPr/>
                <p:nvPr/>
              </p:nvSpPr>
              <p:spPr bwMode="auto">
                <a:xfrm>
                  <a:off x="3817938" y="2308225"/>
                  <a:ext cx="431800" cy="676275"/>
                </a:xfrm>
                <a:custGeom>
                  <a:avLst/>
                  <a:gdLst>
                    <a:gd name="T0" fmla="*/ 67 w 115"/>
                    <a:gd name="T1" fmla="*/ 68 h 180"/>
                    <a:gd name="T2" fmla="*/ 72 w 115"/>
                    <a:gd name="T3" fmla="*/ 169 h 180"/>
                    <a:gd name="T4" fmla="*/ 16 w 115"/>
                    <a:gd name="T5" fmla="*/ 73 h 180"/>
                    <a:gd name="T6" fmla="*/ 62 w 115"/>
                    <a:gd name="T7" fmla="*/ 1 h 180"/>
                    <a:gd name="T8" fmla="*/ 67 w 115"/>
                    <a:gd name="T9" fmla="*/ 6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5" h="180">
                      <a:moveTo>
                        <a:pt x="67" y="68"/>
                      </a:moveTo>
                      <a:cubicBezTo>
                        <a:pt x="58" y="81"/>
                        <a:pt x="115" y="155"/>
                        <a:pt x="72" y="169"/>
                      </a:cubicBezTo>
                      <a:cubicBezTo>
                        <a:pt x="37" y="180"/>
                        <a:pt x="34" y="131"/>
                        <a:pt x="16" y="73"/>
                      </a:cubicBezTo>
                      <a:cubicBezTo>
                        <a:pt x="0" y="20"/>
                        <a:pt x="33" y="2"/>
                        <a:pt x="62" y="1"/>
                      </a:cubicBezTo>
                      <a:cubicBezTo>
                        <a:pt x="95" y="0"/>
                        <a:pt x="91" y="43"/>
                        <a:pt x="67" y="6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Freeform 17">
                  <a:extLst>
                    <a:ext uri="{FF2B5EF4-FFF2-40B4-BE49-F238E27FC236}">
                      <a16:creationId xmlns:a16="http://schemas.microsoft.com/office/drawing/2014/main" id="{19D00DC5-B0DC-7563-25FC-B40DA95CCF05}"/>
                    </a:ext>
                  </a:extLst>
                </p:cNvPr>
                <p:cNvSpPr/>
                <p:nvPr/>
              </p:nvSpPr>
              <p:spPr bwMode="auto">
                <a:xfrm>
                  <a:off x="4029075" y="2143125"/>
                  <a:ext cx="104775" cy="142875"/>
                </a:xfrm>
                <a:custGeom>
                  <a:avLst/>
                  <a:gdLst>
                    <a:gd name="T0" fmla="*/ 26 w 28"/>
                    <a:gd name="T1" fmla="*/ 17 h 38"/>
                    <a:gd name="T2" fmla="*/ 16 w 28"/>
                    <a:gd name="T3" fmla="*/ 37 h 38"/>
                    <a:gd name="T4" fmla="*/ 1 w 28"/>
                    <a:gd name="T5" fmla="*/ 21 h 38"/>
                    <a:gd name="T6" fmla="*/ 11 w 28"/>
                    <a:gd name="T7" fmla="*/ 1 h 38"/>
                    <a:gd name="T8" fmla="*/ 26 w 28"/>
                    <a:gd name="T9" fmla="*/ 17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38">
                      <a:moveTo>
                        <a:pt x="26" y="17"/>
                      </a:moveTo>
                      <a:cubicBezTo>
                        <a:pt x="28" y="27"/>
                        <a:pt x="23" y="36"/>
                        <a:pt x="16" y="37"/>
                      </a:cubicBezTo>
                      <a:cubicBezTo>
                        <a:pt x="9" y="38"/>
                        <a:pt x="3" y="31"/>
                        <a:pt x="1" y="21"/>
                      </a:cubicBezTo>
                      <a:cubicBezTo>
                        <a:pt x="0" y="11"/>
                        <a:pt x="4" y="2"/>
                        <a:pt x="11" y="1"/>
                      </a:cubicBezTo>
                      <a:cubicBezTo>
                        <a:pt x="18" y="0"/>
                        <a:pt x="25" y="7"/>
                        <a:pt x="2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Freeform 18">
                  <a:extLst>
                    <a:ext uri="{FF2B5EF4-FFF2-40B4-BE49-F238E27FC236}">
                      <a16:creationId xmlns:a16="http://schemas.microsoft.com/office/drawing/2014/main" id="{9690F1A2-6F0F-6659-B647-4D50B8A0F25E}"/>
                    </a:ext>
                  </a:extLst>
                </p:cNvPr>
                <p:cNvSpPr/>
                <p:nvPr/>
              </p:nvSpPr>
              <p:spPr bwMode="auto">
                <a:xfrm>
                  <a:off x="3941763" y="2209800"/>
                  <a:ext cx="76200" cy="87313"/>
                </a:xfrm>
                <a:custGeom>
                  <a:avLst/>
                  <a:gdLst>
                    <a:gd name="T0" fmla="*/ 19 w 20"/>
                    <a:gd name="T1" fmla="*/ 10 h 23"/>
                    <a:gd name="T2" fmla="*/ 11 w 20"/>
                    <a:gd name="T3" fmla="*/ 22 h 23"/>
                    <a:gd name="T4" fmla="*/ 1 w 20"/>
                    <a:gd name="T5" fmla="*/ 13 h 23"/>
                    <a:gd name="T6" fmla="*/ 8 w 20"/>
                    <a:gd name="T7" fmla="*/ 1 h 23"/>
                    <a:gd name="T8" fmla="*/ 19 w 20"/>
                    <a:gd name="T9" fmla="*/ 1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3">
                      <a:moveTo>
                        <a:pt x="19" y="10"/>
                      </a:moveTo>
                      <a:cubicBezTo>
                        <a:pt x="20" y="16"/>
                        <a:pt x="17" y="21"/>
                        <a:pt x="11" y="22"/>
                      </a:cubicBezTo>
                      <a:cubicBezTo>
                        <a:pt x="6" y="23"/>
                        <a:pt x="1" y="19"/>
                        <a:pt x="1" y="13"/>
                      </a:cubicBezTo>
                      <a:cubicBezTo>
                        <a:pt x="0" y="7"/>
                        <a:pt x="3" y="1"/>
                        <a:pt x="8" y="1"/>
                      </a:cubicBezTo>
                      <a:cubicBezTo>
                        <a:pt x="13" y="0"/>
                        <a:pt x="18" y="4"/>
                        <a:pt x="19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Freeform 19">
                  <a:extLst>
                    <a:ext uri="{FF2B5EF4-FFF2-40B4-BE49-F238E27FC236}">
                      <a16:creationId xmlns:a16="http://schemas.microsoft.com/office/drawing/2014/main" id="{E05B45E6-14C4-1439-88F8-8DC266C69688}"/>
                    </a:ext>
                  </a:extLst>
                </p:cNvPr>
                <p:cNvSpPr/>
                <p:nvPr/>
              </p:nvSpPr>
              <p:spPr bwMode="auto">
                <a:xfrm>
                  <a:off x="3867150" y="2262188"/>
                  <a:ext cx="68262" cy="71438"/>
                </a:xfrm>
                <a:custGeom>
                  <a:avLst/>
                  <a:gdLst>
                    <a:gd name="T0" fmla="*/ 16 w 18"/>
                    <a:gd name="T1" fmla="*/ 7 h 19"/>
                    <a:gd name="T2" fmla="*/ 12 w 18"/>
                    <a:gd name="T3" fmla="*/ 17 h 19"/>
                    <a:gd name="T4" fmla="*/ 2 w 18"/>
                    <a:gd name="T5" fmla="*/ 13 h 19"/>
                    <a:gd name="T6" fmla="*/ 6 w 18"/>
                    <a:gd name="T7" fmla="*/ 2 h 19"/>
                    <a:gd name="T8" fmla="*/ 16 w 18"/>
                    <a:gd name="T9" fmla="*/ 7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9">
                      <a:moveTo>
                        <a:pt x="16" y="7"/>
                      </a:moveTo>
                      <a:cubicBezTo>
                        <a:pt x="18" y="11"/>
                        <a:pt x="16" y="16"/>
                        <a:pt x="12" y="17"/>
                      </a:cubicBezTo>
                      <a:cubicBezTo>
                        <a:pt x="9" y="19"/>
                        <a:pt x="4" y="17"/>
                        <a:pt x="2" y="13"/>
                      </a:cubicBezTo>
                      <a:cubicBezTo>
                        <a:pt x="0" y="9"/>
                        <a:pt x="2" y="4"/>
                        <a:pt x="6" y="2"/>
                      </a:cubicBezTo>
                      <a:cubicBezTo>
                        <a:pt x="9" y="0"/>
                        <a:pt x="14" y="2"/>
                        <a:pt x="16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Freeform 20">
                  <a:extLst>
                    <a:ext uri="{FF2B5EF4-FFF2-40B4-BE49-F238E27FC236}">
                      <a16:creationId xmlns:a16="http://schemas.microsoft.com/office/drawing/2014/main" id="{9DD7F526-43DA-C6D2-130F-E6745123F71E}"/>
                    </a:ext>
                  </a:extLst>
                </p:cNvPr>
                <p:cNvSpPr/>
                <p:nvPr/>
              </p:nvSpPr>
              <p:spPr bwMode="auto">
                <a:xfrm>
                  <a:off x="3814763" y="2330450"/>
                  <a:ext cx="60325" cy="63500"/>
                </a:xfrm>
                <a:custGeom>
                  <a:avLst/>
                  <a:gdLst>
                    <a:gd name="T0" fmla="*/ 14 w 16"/>
                    <a:gd name="T1" fmla="*/ 6 h 17"/>
                    <a:gd name="T2" fmla="*/ 12 w 16"/>
                    <a:gd name="T3" fmla="*/ 16 h 17"/>
                    <a:gd name="T4" fmla="*/ 2 w 16"/>
                    <a:gd name="T5" fmla="*/ 12 h 17"/>
                    <a:gd name="T6" fmla="*/ 5 w 16"/>
                    <a:gd name="T7" fmla="*/ 2 h 17"/>
                    <a:gd name="T8" fmla="*/ 14 w 16"/>
                    <a:gd name="T9" fmla="*/ 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17">
                      <a:moveTo>
                        <a:pt x="14" y="6"/>
                      </a:moveTo>
                      <a:cubicBezTo>
                        <a:pt x="16" y="10"/>
                        <a:pt x="15" y="14"/>
                        <a:pt x="12" y="16"/>
                      </a:cubicBezTo>
                      <a:cubicBezTo>
                        <a:pt x="8" y="17"/>
                        <a:pt x="4" y="16"/>
                        <a:pt x="2" y="12"/>
                      </a:cubicBezTo>
                      <a:cubicBezTo>
                        <a:pt x="0" y="8"/>
                        <a:pt x="1" y="4"/>
                        <a:pt x="5" y="2"/>
                      </a:cubicBezTo>
                      <a:cubicBezTo>
                        <a:pt x="8" y="0"/>
                        <a:pt x="12" y="2"/>
                        <a:pt x="14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Freeform 21">
                  <a:extLst>
                    <a:ext uri="{FF2B5EF4-FFF2-40B4-BE49-F238E27FC236}">
                      <a16:creationId xmlns:a16="http://schemas.microsoft.com/office/drawing/2014/main" id="{E46A0A54-838B-52B0-F071-7576FE9C66EC}"/>
                    </a:ext>
                  </a:extLst>
                </p:cNvPr>
                <p:cNvSpPr/>
                <p:nvPr/>
              </p:nvSpPr>
              <p:spPr bwMode="auto">
                <a:xfrm>
                  <a:off x="3798888" y="2405063"/>
                  <a:ext cx="46037" cy="53975"/>
                </a:xfrm>
                <a:custGeom>
                  <a:avLst/>
                  <a:gdLst>
                    <a:gd name="T0" fmla="*/ 10 w 12"/>
                    <a:gd name="T1" fmla="*/ 4 h 14"/>
                    <a:gd name="T2" fmla="*/ 9 w 12"/>
                    <a:gd name="T3" fmla="*/ 12 h 14"/>
                    <a:gd name="T4" fmla="*/ 2 w 12"/>
                    <a:gd name="T5" fmla="*/ 10 h 14"/>
                    <a:gd name="T6" fmla="*/ 2 w 12"/>
                    <a:gd name="T7" fmla="*/ 2 h 14"/>
                    <a:gd name="T8" fmla="*/ 10 w 12"/>
                    <a:gd name="T9" fmla="*/ 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4">
                      <a:moveTo>
                        <a:pt x="10" y="4"/>
                      </a:moveTo>
                      <a:cubicBezTo>
                        <a:pt x="12" y="7"/>
                        <a:pt x="12" y="10"/>
                        <a:pt x="9" y="12"/>
                      </a:cubicBezTo>
                      <a:cubicBezTo>
                        <a:pt x="7" y="14"/>
                        <a:pt x="4" y="13"/>
                        <a:pt x="2" y="10"/>
                      </a:cubicBezTo>
                      <a:cubicBezTo>
                        <a:pt x="0" y="7"/>
                        <a:pt x="0" y="4"/>
                        <a:pt x="2" y="2"/>
                      </a:cubicBezTo>
                      <a:cubicBezTo>
                        <a:pt x="4" y="0"/>
                        <a:pt x="8" y="1"/>
                        <a:pt x="1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4" name="组合 23">
                <a:extLst>
                  <a:ext uri="{FF2B5EF4-FFF2-40B4-BE49-F238E27FC236}">
                    <a16:creationId xmlns:a16="http://schemas.microsoft.com/office/drawing/2014/main" id="{44E5FF38-D9B6-7D07-E7AB-E848D2F6CD44}"/>
                  </a:ext>
                </a:extLst>
              </p:cNvPr>
              <p:cNvGrpSpPr/>
              <p:nvPr/>
            </p:nvGrpSpPr>
            <p:grpSpPr>
              <a:xfrm rot="16422066" flipV="1">
                <a:off x="9452327" y="3156678"/>
                <a:ext cx="1076960" cy="1951990"/>
                <a:chOff x="3798888" y="2143125"/>
                <a:chExt cx="450850" cy="841375"/>
              </a:xfrm>
              <a:solidFill>
                <a:srgbClr val="6BAFE1"/>
              </a:solidFill>
            </p:grpSpPr>
            <p:sp>
              <p:nvSpPr>
                <p:cNvPr id="25" name="Freeform 16">
                  <a:extLst>
                    <a:ext uri="{FF2B5EF4-FFF2-40B4-BE49-F238E27FC236}">
                      <a16:creationId xmlns:a16="http://schemas.microsoft.com/office/drawing/2014/main" id="{0AA8A05D-ADE6-1A86-1183-374A2B1749AD}"/>
                    </a:ext>
                  </a:extLst>
                </p:cNvPr>
                <p:cNvSpPr/>
                <p:nvPr/>
              </p:nvSpPr>
              <p:spPr bwMode="auto">
                <a:xfrm>
                  <a:off x="3817938" y="2308225"/>
                  <a:ext cx="431800" cy="676275"/>
                </a:xfrm>
                <a:custGeom>
                  <a:avLst/>
                  <a:gdLst>
                    <a:gd name="T0" fmla="*/ 67 w 115"/>
                    <a:gd name="T1" fmla="*/ 68 h 180"/>
                    <a:gd name="T2" fmla="*/ 72 w 115"/>
                    <a:gd name="T3" fmla="*/ 169 h 180"/>
                    <a:gd name="T4" fmla="*/ 16 w 115"/>
                    <a:gd name="T5" fmla="*/ 73 h 180"/>
                    <a:gd name="T6" fmla="*/ 62 w 115"/>
                    <a:gd name="T7" fmla="*/ 1 h 180"/>
                    <a:gd name="T8" fmla="*/ 67 w 115"/>
                    <a:gd name="T9" fmla="*/ 6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5" h="180">
                      <a:moveTo>
                        <a:pt x="67" y="68"/>
                      </a:moveTo>
                      <a:cubicBezTo>
                        <a:pt x="58" y="81"/>
                        <a:pt x="115" y="155"/>
                        <a:pt x="72" y="169"/>
                      </a:cubicBezTo>
                      <a:cubicBezTo>
                        <a:pt x="37" y="180"/>
                        <a:pt x="34" y="131"/>
                        <a:pt x="16" y="73"/>
                      </a:cubicBezTo>
                      <a:cubicBezTo>
                        <a:pt x="0" y="20"/>
                        <a:pt x="33" y="2"/>
                        <a:pt x="62" y="1"/>
                      </a:cubicBezTo>
                      <a:cubicBezTo>
                        <a:pt x="95" y="0"/>
                        <a:pt x="91" y="43"/>
                        <a:pt x="67" y="6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Freeform 17">
                  <a:extLst>
                    <a:ext uri="{FF2B5EF4-FFF2-40B4-BE49-F238E27FC236}">
                      <a16:creationId xmlns:a16="http://schemas.microsoft.com/office/drawing/2014/main" id="{142FF387-D93A-3238-B86D-B5EFE9986A94}"/>
                    </a:ext>
                  </a:extLst>
                </p:cNvPr>
                <p:cNvSpPr/>
                <p:nvPr/>
              </p:nvSpPr>
              <p:spPr bwMode="auto">
                <a:xfrm>
                  <a:off x="4029075" y="2143125"/>
                  <a:ext cx="104775" cy="142875"/>
                </a:xfrm>
                <a:custGeom>
                  <a:avLst/>
                  <a:gdLst>
                    <a:gd name="T0" fmla="*/ 26 w 28"/>
                    <a:gd name="T1" fmla="*/ 17 h 38"/>
                    <a:gd name="T2" fmla="*/ 16 w 28"/>
                    <a:gd name="T3" fmla="*/ 37 h 38"/>
                    <a:gd name="T4" fmla="*/ 1 w 28"/>
                    <a:gd name="T5" fmla="*/ 21 h 38"/>
                    <a:gd name="T6" fmla="*/ 11 w 28"/>
                    <a:gd name="T7" fmla="*/ 1 h 38"/>
                    <a:gd name="T8" fmla="*/ 26 w 28"/>
                    <a:gd name="T9" fmla="*/ 17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38">
                      <a:moveTo>
                        <a:pt x="26" y="17"/>
                      </a:moveTo>
                      <a:cubicBezTo>
                        <a:pt x="28" y="27"/>
                        <a:pt x="23" y="36"/>
                        <a:pt x="16" y="37"/>
                      </a:cubicBezTo>
                      <a:cubicBezTo>
                        <a:pt x="9" y="38"/>
                        <a:pt x="3" y="31"/>
                        <a:pt x="1" y="21"/>
                      </a:cubicBezTo>
                      <a:cubicBezTo>
                        <a:pt x="0" y="11"/>
                        <a:pt x="4" y="2"/>
                        <a:pt x="11" y="1"/>
                      </a:cubicBezTo>
                      <a:cubicBezTo>
                        <a:pt x="18" y="0"/>
                        <a:pt x="25" y="7"/>
                        <a:pt x="2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Freeform 18">
                  <a:extLst>
                    <a:ext uri="{FF2B5EF4-FFF2-40B4-BE49-F238E27FC236}">
                      <a16:creationId xmlns:a16="http://schemas.microsoft.com/office/drawing/2014/main" id="{F4AF9E8F-A8E8-FED3-5868-80FE294EF0A1}"/>
                    </a:ext>
                  </a:extLst>
                </p:cNvPr>
                <p:cNvSpPr/>
                <p:nvPr/>
              </p:nvSpPr>
              <p:spPr bwMode="auto">
                <a:xfrm>
                  <a:off x="3941763" y="2209800"/>
                  <a:ext cx="76200" cy="87313"/>
                </a:xfrm>
                <a:custGeom>
                  <a:avLst/>
                  <a:gdLst>
                    <a:gd name="T0" fmla="*/ 19 w 20"/>
                    <a:gd name="T1" fmla="*/ 10 h 23"/>
                    <a:gd name="T2" fmla="*/ 11 w 20"/>
                    <a:gd name="T3" fmla="*/ 22 h 23"/>
                    <a:gd name="T4" fmla="*/ 1 w 20"/>
                    <a:gd name="T5" fmla="*/ 13 h 23"/>
                    <a:gd name="T6" fmla="*/ 8 w 20"/>
                    <a:gd name="T7" fmla="*/ 1 h 23"/>
                    <a:gd name="T8" fmla="*/ 19 w 20"/>
                    <a:gd name="T9" fmla="*/ 1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3">
                      <a:moveTo>
                        <a:pt x="19" y="10"/>
                      </a:moveTo>
                      <a:cubicBezTo>
                        <a:pt x="20" y="16"/>
                        <a:pt x="17" y="21"/>
                        <a:pt x="11" y="22"/>
                      </a:cubicBezTo>
                      <a:cubicBezTo>
                        <a:pt x="6" y="23"/>
                        <a:pt x="1" y="19"/>
                        <a:pt x="1" y="13"/>
                      </a:cubicBezTo>
                      <a:cubicBezTo>
                        <a:pt x="0" y="7"/>
                        <a:pt x="3" y="1"/>
                        <a:pt x="8" y="1"/>
                      </a:cubicBezTo>
                      <a:cubicBezTo>
                        <a:pt x="13" y="0"/>
                        <a:pt x="18" y="4"/>
                        <a:pt x="19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Freeform 19">
                  <a:extLst>
                    <a:ext uri="{FF2B5EF4-FFF2-40B4-BE49-F238E27FC236}">
                      <a16:creationId xmlns:a16="http://schemas.microsoft.com/office/drawing/2014/main" id="{C2CA2C0B-EA1F-5533-00F9-EDA2A4039862}"/>
                    </a:ext>
                  </a:extLst>
                </p:cNvPr>
                <p:cNvSpPr/>
                <p:nvPr/>
              </p:nvSpPr>
              <p:spPr bwMode="auto">
                <a:xfrm>
                  <a:off x="3867150" y="2262188"/>
                  <a:ext cx="68262" cy="71438"/>
                </a:xfrm>
                <a:custGeom>
                  <a:avLst/>
                  <a:gdLst>
                    <a:gd name="T0" fmla="*/ 16 w 18"/>
                    <a:gd name="T1" fmla="*/ 7 h 19"/>
                    <a:gd name="T2" fmla="*/ 12 w 18"/>
                    <a:gd name="T3" fmla="*/ 17 h 19"/>
                    <a:gd name="T4" fmla="*/ 2 w 18"/>
                    <a:gd name="T5" fmla="*/ 13 h 19"/>
                    <a:gd name="T6" fmla="*/ 6 w 18"/>
                    <a:gd name="T7" fmla="*/ 2 h 19"/>
                    <a:gd name="T8" fmla="*/ 16 w 18"/>
                    <a:gd name="T9" fmla="*/ 7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9">
                      <a:moveTo>
                        <a:pt x="16" y="7"/>
                      </a:moveTo>
                      <a:cubicBezTo>
                        <a:pt x="18" y="11"/>
                        <a:pt x="16" y="16"/>
                        <a:pt x="12" y="17"/>
                      </a:cubicBezTo>
                      <a:cubicBezTo>
                        <a:pt x="9" y="19"/>
                        <a:pt x="4" y="17"/>
                        <a:pt x="2" y="13"/>
                      </a:cubicBezTo>
                      <a:cubicBezTo>
                        <a:pt x="0" y="9"/>
                        <a:pt x="2" y="4"/>
                        <a:pt x="6" y="2"/>
                      </a:cubicBezTo>
                      <a:cubicBezTo>
                        <a:pt x="9" y="0"/>
                        <a:pt x="14" y="2"/>
                        <a:pt x="16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Freeform 20">
                  <a:extLst>
                    <a:ext uri="{FF2B5EF4-FFF2-40B4-BE49-F238E27FC236}">
                      <a16:creationId xmlns:a16="http://schemas.microsoft.com/office/drawing/2014/main" id="{73896B32-5A86-7064-7BDC-2579F6E7DB76}"/>
                    </a:ext>
                  </a:extLst>
                </p:cNvPr>
                <p:cNvSpPr/>
                <p:nvPr/>
              </p:nvSpPr>
              <p:spPr bwMode="auto">
                <a:xfrm>
                  <a:off x="3814763" y="2330450"/>
                  <a:ext cx="60325" cy="63500"/>
                </a:xfrm>
                <a:custGeom>
                  <a:avLst/>
                  <a:gdLst>
                    <a:gd name="T0" fmla="*/ 14 w 16"/>
                    <a:gd name="T1" fmla="*/ 6 h 17"/>
                    <a:gd name="T2" fmla="*/ 12 w 16"/>
                    <a:gd name="T3" fmla="*/ 16 h 17"/>
                    <a:gd name="T4" fmla="*/ 2 w 16"/>
                    <a:gd name="T5" fmla="*/ 12 h 17"/>
                    <a:gd name="T6" fmla="*/ 5 w 16"/>
                    <a:gd name="T7" fmla="*/ 2 h 17"/>
                    <a:gd name="T8" fmla="*/ 14 w 16"/>
                    <a:gd name="T9" fmla="*/ 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17">
                      <a:moveTo>
                        <a:pt x="14" y="6"/>
                      </a:moveTo>
                      <a:cubicBezTo>
                        <a:pt x="16" y="10"/>
                        <a:pt x="15" y="14"/>
                        <a:pt x="12" y="16"/>
                      </a:cubicBezTo>
                      <a:cubicBezTo>
                        <a:pt x="8" y="17"/>
                        <a:pt x="4" y="16"/>
                        <a:pt x="2" y="12"/>
                      </a:cubicBezTo>
                      <a:cubicBezTo>
                        <a:pt x="0" y="8"/>
                        <a:pt x="1" y="4"/>
                        <a:pt x="5" y="2"/>
                      </a:cubicBezTo>
                      <a:cubicBezTo>
                        <a:pt x="8" y="0"/>
                        <a:pt x="12" y="2"/>
                        <a:pt x="14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Freeform 21">
                  <a:extLst>
                    <a:ext uri="{FF2B5EF4-FFF2-40B4-BE49-F238E27FC236}">
                      <a16:creationId xmlns:a16="http://schemas.microsoft.com/office/drawing/2014/main" id="{6F7E5C30-CB82-1E17-0549-921029AEBAF5}"/>
                    </a:ext>
                  </a:extLst>
                </p:cNvPr>
                <p:cNvSpPr/>
                <p:nvPr/>
              </p:nvSpPr>
              <p:spPr bwMode="auto">
                <a:xfrm>
                  <a:off x="3798888" y="2405063"/>
                  <a:ext cx="46037" cy="53975"/>
                </a:xfrm>
                <a:custGeom>
                  <a:avLst/>
                  <a:gdLst>
                    <a:gd name="T0" fmla="*/ 10 w 12"/>
                    <a:gd name="T1" fmla="*/ 4 h 14"/>
                    <a:gd name="T2" fmla="*/ 9 w 12"/>
                    <a:gd name="T3" fmla="*/ 12 h 14"/>
                    <a:gd name="T4" fmla="*/ 2 w 12"/>
                    <a:gd name="T5" fmla="*/ 10 h 14"/>
                    <a:gd name="T6" fmla="*/ 2 w 12"/>
                    <a:gd name="T7" fmla="*/ 2 h 14"/>
                    <a:gd name="T8" fmla="*/ 10 w 12"/>
                    <a:gd name="T9" fmla="*/ 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4">
                      <a:moveTo>
                        <a:pt x="10" y="4"/>
                      </a:moveTo>
                      <a:cubicBezTo>
                        <a:pt x="12" y="7"/>
                        <a:pt x="12" y="10"/>
                        <a:pt x="9" y="12"/>
                      </a:cubicBezTo>
                      <a:cubicBezTo>
                        <a:pt x="7" y="14"/>
                        <a:pt x="4" y="13"/>
                        <a:pt x="2" y="10"/>
                      </a:cubicBezTo>
                      <a:cubicBezTo>
                        <a:pt x="0" y="7"/>
                        <a:pt x="0" y="4"/>
                        <a:pt x="2" y="2"/>
                      </a:cubicBezTo>
                      <a:cubicBezTo>
                        <a:pt x="4" y="0"/>
                        <a:pt x="8" y="1"/>
                        <a:pt x="1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E8115B10-77AC-ABCC-4418-7B701EF3CBDB}"/>
                </a:ext>
              </a:extLst>
            </p:cNvPr>
            <p:cNvGrpSpPr/>
            <p:nvPr/>
          </p:nvGrpSpPr>
          <p:grpSpPr>
            <a:xfrm>
              <a:off x="1214136" y="3908035"/>
              <a:ext cx="2422047" cy="1473039"/>
              <a:chOff x="522547" y="3887500"/>
              <a:chExt cx="2422047" cy="1473039"/>
            </a:xfrm>
          </p:grpSpPr>
          <p:pic>
            <p:nvPicPr>
              <p:cNvPr id="44" name="图片 43">
                <a:extLst>
                  <a:ext uri="{FF2B5EF4-FFF2-40B4-BE49-F238E27FC236}">
                    <a16:creationId xmlns:a16="http://schemas.microsoft.com/office/drawing/2014/main" id="{C15F6B56-8713-FE05-C444-633EDEC1FA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1939" y="3887500"/>
                <a:ext cx="1244664" cy="431822"/>
              </a:xfrm>
              <a:prstGeom prst="rect">
                <a:avLst/>
              </a:prstGeom>
            </p:spPr>
          </p:pic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88FDD883-D1F5-AF85-49D4-76EC6874CD49}"/>
                  </a:ext>
                </a:extLst>
              </p:cNvPr>
              <p:cNvSpPr txBox="1"/>
              <p:nvPr/>
            </p:nvSpPr>
            <p:spPr>
              <a:xfrm>
                <a:off x="1050196" y="4261678"/>
                <a:ext cx="1894398" cy="9716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选择记录方式</a:t>
                </a:r>
                <a:endParaRPr lang="en-US" altLang="zh-CN" sz="2000" dirty="0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学习流程图</a:t>
                </a:r>
              </a:p>
            </p:txBody>
          </p:sp>
          <p:pic>
            <p:nvPicPr>
              <p:cNvPr id="46" name="图片 45">
                <a:extLst>
                  <a:ext uri="{FF2B5EF4-FFF2-40B4-BE49-F238E27FC236}">
                    <a16:creationId xmlns:a16="http://schemas.microsoft.com/office/drawing/2014/main" id="{ADB53E1E-808A-AE94-4540-A782F4F4130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221" t="829" r="36008" b="77592"/>
              <a:stretch>
                <a:fillRect/>
              </a:stretch>
            </p:blipFill>
            <p:spPr>
              <a:xfrm>
                <a:off x="522547" y="4200427"/>
                <a:ext cx="720000" cy="720000"/>
              </a:xfrm>
              <a:prstGeom prst="rect">
                <a:avLst/>
              </a:prstGeom>
            </p:spPr>
          </p:pic>
          <p:pic>
            <p:nvPicPr>
              <p:cNvPr id="47" name="图片 46">
                <a:extLst>
                  <a:ext uri="{FF2B5EF4-FFF2-40B4-BE49-F238E27FC236}">
                    <a16:creationId xmlns:a16="http://schemas.microsoft.com/office/drawing/2014/main" id="{969716AC-5884-82C5-D280-FF57A0C1ACB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84" t="23144" r="65445" b="55277"/>
              <a:stretch>
                <a:fillRect/>
              </a:stretch>
            </p:blipFill>
            <p:spPr>
              <a:xfrm>
                <a:off x="541436" y="4640539"/>
                <a:ext cx="720000" cy="720000"/>
              </a:xfrm>
              <a:prstGeom prst="rect">
                <a:avLst/>
              </a:prstGeom>
            </p:spPr>
          </p:pic>
        </p:grpSp>
        <p:grpSp>
          <p:nvGrpSpPr>
            <p:cNvPr id="58" name="组合 57">
              <a:extLst>
                <a:ext uri="{FF2B5EF4-FFF2-40B4-BE49-F238E27FC236}">
                  <a16:creationId xmlns:a16="http://schemas.microsoft.com/office/drawing/2014/main" id="{1EA36CC5-2AD7-D287-2360-DFF055C6D74E}"/>
                </a:ext>
              </a:extLst>
            </p:cNvPr>
            <p:cNvGrpSpPr/>
            <p:nvPr/>
          </p:nvGrpSpPr>
          <p:grpSpPr>
            <a:xfrm>
              <a:off x="2634366" y="2317479"/>
              <a:ext cx="3853884" cy="1499581"/>
              <a:chOff x="2634366" y="2317479"/>
              <a:chExt cx="3853884" cy="1499581"/>
            </a:xfrm>
          </p:grpSpPr>
          <p:pic>
            <p:nvPicPr>
              <p:cNvPr id="50" name="图片 49">
                <a:extLst>
                  <a:ext uri="{FF2B5EF4-FFF2-40B4-BE49-F238E27FC236}">
                    <a16:creationId xmlns:a16="http://schemas.microsoft.com/office/drawing/2014/main" id="{CA7234D3-224A-679D-F92B-1E0490CF33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90370" y="3359837"/>
                <a:ext cx="1282766" cy="457223"/>
              </a:xfrm>
              <a:prstGeom prst="rect">
                <a:avLst/>
              </a:prstGeom>
            </p:spPr>
          </p:pic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71AD7EC4-98C5-BF7F-6372-F7EB158E9076}"/>
                  </a:ext>
                </a:extLst>
              </p:cNvPr>
              <p:cNvSpPr txBox="1"/>
              <p:nvPr/>
            </p:nvSpPr>
            <p:spPr>
              <a:xfrm>
                <a:off x="3157409" y="2342502"/>
                <a:ext cx="3330841" cy="9716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找出养护流程中的重要步骤</a:t>
                </a:r>
                <a:endParaRPr lang="en-US" altLang="zh-CN" sz="2000" dirty="0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按顺序绘制养花流程</a:t>
                </a:r>
                <a:endParaRPr lang="en-US" altLang="zh-CN" sz="2000" dirty="0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pic>
            <p:nvPicPr>
              <p:cNvPr id="52" name="图片 51">
                <a:extLst>
                  <a:ext uri="{FF2B5EF4-FFF2-40B4-BE49-F238E27FC236}">
                    <a16:creationId xmlns:a16="http://schemas.microsoft.com/office/drawing/2014/main" id="{61DE3011-AD6B-DFEA-59EF-AF24A693E8B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221" t="829" r="36008" b="77592"/>
              <a:stretch>
                <a:fillRect/>
              </a:stretch>
            </p:blipFill>
            <p:spPr>
              <a:xfrm>
                <a:off x="2634366" y="2317479"/>
                <a:ext cx="720000" cy="720000"/>
              </a:xfrm>
              <a:prstGeom prst="rect">
                <a:avLst/>
              </a:prstGeom>
            </p:spPr>
          </p:pic>
          <p:pic>
            <p:nvPicPr>
              <p:cNvPr id="53" name="图片 52">
                <a:extLst>
                  <a:ext uri="{FF2B5EF4-FFF2-40B4-BE49-F238E27FC236}">
                    <a16:creationId xmlns:a16="http://schemas.microsoft.com/office/drawing/2014/main" id="{A6B1A1AC-D10B-3CC4-A8A3-6F0882326BA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84" t="23144" r="65445" b="55277"/>
              <a:stretch>
                <a:fillRect/>
              </a:stretch>
            </p:blipFill>
            <p:spPr>
              <a:xfrm>
                <a:off x="2653255" y="2757591"/>
                <a:ext cx="720000" cy="720000"/>
              </a:xfrm>
              <a:prstGeom prst="rect">
                <a:avLst/>
              </a:prstGeom>
            </p:spPr>
          </p:pic>
        </p:grpSp>
        <p:pic>
          <p:nvPicPr>
            <p:cNvPr id="55" name="图片 54">
              <a:extLst>
                <a:ext uri="{FF2B5EF4-FFF2-40B4-BE49-F238E27FC236}">
                  <a16:creationId xmlns:a16="http://schemas.microsoft.com/office/drawing/2014/main" id="{C44081D8-CCDD-1818-E232-277CA1D5F39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150302" y="3600660"/>
              <a:ext cx="1289116" cy="552478"/>
            </a:xfrm>
            <a:prstGeom prst="rect">
              <a:avLst/>
            </a:prstGeom>
          </p:spPr>
        </p:pic>
        <p:pic>
          <p:nvPicPr>
            <p:cNvPr id="57" name="图片 56">
              <a:extLst>
                <a:ext uri="{FF2B5EF4-FFF2-40B4-BE49-F238E27FC236}">
                  <a16:creationId xmlns:a16="http://schemas.microsoft.com/office/drawing/2014/main" id="{CBE0A326-0B63-9FAE-DDC4-AFB0AC331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070951" y="3236041"/>
              <a:ext cx="1390721" cy="514376"/>
            </a:xfrm>
            <a:prstGeom prst="rect">
              <a:avLst/>
            </a:prstGeom>
          </p:spPr>
        </p:pic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id="{DEE576B1-B841-53DD-CFB4-376F28F91FAC}"/>
                </a:ext>
              </a:extLst>
            </p:cNvPr>
            <p:cNvSpPr txBox="1"/>
            <p:nvPr/>
          </p:nvSpPr>
          <p:spPr>
            <a:xfrm>
              <a:off x="5955704" y="4110945"/>
              <a:ext cx="3152083" cy="1433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了解流程图</a:t>
              </a:r>
              <a:endParaRPr lang="en-US" altLang="zh-CN" sz="20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0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流程图描述算法的优势</a:t>
              </a:r>
              <a:endParaRPr lang="en-US" altLang="zh-CN" sz="20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  <a:p>
              <a:pPr>
                <a:lnSpc>
                  <a:spcPct val="150000"/>
                </a:lnSpc>
              </a:pPr>
              <a:endPara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pic>
          <p:nvPicPr>
            <p:cNvPr id="60" name="图片 59">
              <a:extLst>
                <a:ext uri="{FF2B5EF4-FFF2-40B4-BE49-F238E27FC236}">
                  <a16:creationId xmlns:a16="http://schemas.microsoft.com/office/drawing/2014/main" id="{CCD892FE-9B17-91CB-859A-8958B452F6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21" t="829" r="36008" b="77592"/>
            <a:stretch>
              <a:fillRect/>
            </a:stretch>
          </p:blipFill>
          <p:spPr>
            <a:xfrm>
              <a:off x="5456166" y="4073354"/>
              <a:ext cx="720000" cy="720000"/>
            </a:xfrm>
            <a:prstGeom prst="rect">
              <a:avLst/>
            </a:prstGeom>
          </p:spPr>
        </p:pic>
        <p:pic>
          <p:nvPicPr>
            <p:cNvPr id="61" name="图片 60">
              <a:extLst>
                <a:ext uri="{FF2B5EF4-FFF2-40B4-BE49-F238E27FC236}">
                  <a16:creationId xmlns:a16="http://schemas.microsoft.com/office/drawing/2014/main" id="{88BCC319-83A6-644A-57BB-6DD485E0CA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84" t="23144" r="65445" b="55277"/>
            <a:stretch>
              <a:fillRect/>
            </a:stretch>
          </p:blipFill>
          <p:spPr>
            <a:xfrm>
              <a:off x="5475055" y="4513466"/>
              <a:ext cx="720000" cy="720000"/>
            </a:xfrm>
            <a:prstGeom prst="rect">
              <a:avLst/>
            </a:prstGeom>
          </p:spPr>
        </p:pic>
        <p:sp>
          <p:nvSpPr>
            <p:cNvPr id="62" name="文本框 61">
              <a:extLst>
                <a:ext uri="{FF2B5EF4-FFF2-40B4-BE49-F238E27FC236}">
                  <a16:creationId xmlns:a16="http://schemas.microsoft.com/office/drawing/2014/main" id="{B4994DEC-A131-4EFC-B8C4-B7FE9811B748}"/>
                </a:ext>
              </a:extLst>
            </p:cNvPr>
            <p:cNvSpPr txBox="1"/>
            <p:nvPr/>
          </p:nvSpPr>
          <p:spPr>
            <a:xfrm>
              <a:off x="8905628" y="2385912"/>
              <a:ext cx="2367246" cy="971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利用流程图描述水杯交换过程。</a:t>
              </a:r>
            </a:p>
          </p:txBody>
        </p:sp>
        <p:pic>
          <p:nvPicPr>
            <p:cNvPr id="63" name="图片 62">
              <a:extLst>
                <a:ext uri="{FF2B5EF4-FFF2-40B4-BE49-F238E27FC236}">
                  <a16:creationId xmlns:a16="http://schemas.microsoft.com/office/drawing/2014/main" id="{3A3D69C3-8408-5E44-C5BD-05AD33E21C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21" t="829" r="36008" b="77592"/>
            <a:stretch>
              <a:fillRect/>
            </a:stretch>
          </p:blipFill>
          <p:spPr>
            <a:xfrm>
              <a:off x="8389344" y="2359725"/>
              <a:ext cx="720000" cy="7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91236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2CA626E1-0DC3-61D5-CB3D-948B7C1E67C2}"/>
              </a:ext>
            </a:extLst>
          </p:cNvPr>
          <p:cNvGrpSpPr/>
          <p:nvPr/>
        </p:nvGrpSpPr>
        <p:grpSpPr>
          <a:xfrm>
            <a:off x="357645" y="440975"/>
            <a:ext cx="11476710" cy="5722719"/>
            <a:chOff x="357645" y="440975"/>
            <a:chExt cx="11476710" cy="5722719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58C9ED0C-209D-B164-40F3-6D70C4B37B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 am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615" b="54174"/>
            <a:stretch/>
          </p:blipFill>
          <p:spPr>
            <a:xfrm flipH="1">
              <a:off x="357645" y="440975"/>
              <a:ext cx="11476710" cy="5722719"/>
            </a:xfrm>
            <a:prstGeom prst="rect">
              <a:avLst/>
            </a:prstGeom>
          </p:spPr>
        </p:pic>
        <p:pic>
          <p:nvPicPr>
            <p:cNvPr id="4" name="图片 3" descr="卡通人物&#10;&#10;描述已自动生成">
              <a:extLst>
                <a:ext uri="{FF2B5EF4-FFF2-40B4-BE49-F238E27FC236}">
                  <a16:creationId xmlns:a16="http://schemas.microsoft.com/office/drawing/2014/main" id="{BDBBE4A4-5E81-7713-0BF3-BA7B687B47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5792" y="2078721"/>
              <a:ext cx="2520000" cy="2520000"/>
            </a:xfrm>
            <a:prstGeom prst="rect">
              <a:avLst/>
            </a:prstGeom>
          </p:spPr>
        </p:pic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D4D20F34-2988-D790-FD2A-BEA13951BC74}"/>
                </a:ext>
              </a:extLst>
            </p:cNvPr>
            <p:cNvGrpSpPr/>
            <p:nvPr/>
          </p:nvGrpSpPr>
          <p:grpSpPr>
            <a:xfrm>
              <a:off x="5021851" y="3338721"/>
              <a:ext cx="2416189" cy="1144905"/>
              <a:chOff x="961222" y="2474412"/>
              <a:chExt cx="2532585" cy="1144905"/>
            </a:xfrm>
          </p:grpSpPr>
          <p:sp>
            <p:nvSpPr>
              <p:cNvPr id="7" name="TextBox 46">
                <a:extLst>
                  <a:ext uri="{FF2B5EF4-FFF2-40B4-BE49-F238E27FC236}">
                    <a16:creationId xmlns:a16="http://schemas.microsoft.com/office/drawing/2014/main" id="{6917B389-0EBB-AA9F-8B56-2D02DA638558}"/>
                  </a:ext>
                </a:extLst>
              </p:cNvPr>
              <p:cNvSpPr txBox="1"/>
              <p:nvPr/>
            </p:nvSpPr>
            <p:spPr>
              <a:xfrm>
                <a:off x="1026360" y="2474412"/>
                <a:ext cx="2467447" cy="1144905"/>
              </a:xfrm>
              <a:prstGeom prst="rect">
                <a:avLst/>
              </a:prstGeom>
            </p:spPr>
            <p:txBody>
              <a:bodyPr vert="horz" wrap="square" lIns="0" tIns="0" rIns="0" bIns="0" anchor="t" anchorCtr="1">
                <a:noAutofit/>
              </a:bodyPr>
              <a:lstStyle/>
              <a:p>
                <a:pPr indent="457200"/>
                <a:endParaRPr lang="zh-CN" altLang="en-US" sz="2400" dirty="0">
                  <a:solidFill>
                    <a:srgbClr val="333333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+mn-ea"/>
                  <a:sym typeface="+mn-lt"/>
                </a:endParaRPr>
              </a:p>
            </p:txBody>
          </p:sp>
          <p:grpSp>
            <p:nvGrpSpPr>
              <p:cNvPr id="8" name="组合 7">
                <a:extLst>
                  <a:ext uri="{FF2B5EF4-FFF2-40B4-BE49-F238E27FC236}">
                    <a16:creationId xmlns:a16="http://schemas.microsoft.com/office/drawing/2014/main" id="{DB971792-2A46-8CEF-5A88-9BB7A2F97728}"/>
                  </a:ext>
                </a:extLst>
              </p:cNvPr>
              <p:cNvGrpSpPr/>
              <p:nvPr/>
            </p:nvGrpSpPr>
            <p:grpSpPr>
              <a:xfrm>
                <a:off x="961222" y="2719817"/>
                <a:ext cx="278539" cy="837720"/>
                <a:chOff x="1802128" y="4902208"/>
                <a:chExt cx="278539" cy="837720"/>
              </a:xfrm>
            </p:grpSpPr>
            <p:pic>
              <p:nvPicPr>
                <p:cNvPr id="10" name="图片 9">
                  <a:extLst>
                    <a:ext uri="{FF2B5EF4-FFF2-40B4-BE49-F238E27FC236}">
                      <a16:creationId xmlns:a16="http://schemas.microsoft.com/office/drawing/2014/main" id="{351ECEA5-C37D-F96B-2915-5E1170A7CDB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duotone>
                    <a:prstClr val="black"/>
                    <a:srgbClr val="FF0000">
                      <a:tint val="45000"/>
                      <a:satMod val="400000"/>
                    </a:srgbClr>
                  </a:duotone>
                </a:blip>
                <a:stretch>
                  <a:fillRect/>
                </a:stretch>
              </p:blipFill>
              <p:spPr>
                <a:xfrm>
                  <a:off x="1802128" y="4902208"/>
                  <a:ext cx="278539" cy="296990"/>
                </a:xfrm>
                <a:prstGeom prst="rect">
                  <a:avLst/>
                </a:prstGeom>
              </p:spPr>
            </p:pic>
            <p:pic>
              <p:nvPicPr>
                <p:cNvPr id="11" name="图片 10">
                  <a:extLst>
                    <a:ext uri="{FF2B5EF4-FFF2-40B4-BE49-F238E27FC236}">
                      <a16:creationId xmlns:a16="http://schemas.microsoft.com/office/drawing/2014/main" id="{0D7E7E92-6411-48B8-8761-C57279B1937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duotone>
                    <a:prstClr val="black"/>
                    <a:srgbClr val="FF0000">
                      <a:tint val="45000"/>
                      <a:satMod val="400000"/>
                    </a:srgbClr>
                  </a:duotone>
                </a:blip>
                <a:stretch>
                  <a:fillRect/>
                </a:stretch>
              </p:blipFill>
              <p:spPr>
                <a:xfrm>
                  <a:off x="1802128" y="5442938"/>
                  <a:ext cx="278539" cy="296990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543EE06A-8084-F2BF-8EEA-14A210CA52E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5EEF3"/>
              </a:clrFrom>
              <a:clrTo>
                <a:srgbClr val="E5EEF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15815" y="2219746"/>
            <a:ext cx="2851297" cy="97795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D906D421-63FE-B928-BBF4-54B294C6FBFE}"/>
              </a:ext>
            </a:extLst>
          </p:cNvPr>
          <p:cNvSpPr txBox="1"/>
          <p:nvPr/>
        </p:nvSpPr>
        <p:spPr>
          <a:xfrm>
            <a:off x="5398265" y="3345484"/>
            <a:ext cx="2256374" cy="114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方正准圆简体" panose="03000509000000000000" pitchFamily="65" charset="-122"/>
                <a:ea typeface="方正准圆简体" panose="03000509000000000000" pitchFamily="65" charset="-122"/>
              </a:rPr>
              <a:t>选择记录方式</a:t>
            </a:r>
            <a:endParaRPr lang="en-US" altLang="zh-CN" sz="2400" dirty="0">
              <a:latin typeface="方正准圆简体" panose="03000509000000000000" pitchFamily="65" charset="-122"/>
              <a:ea typeface="方正准圆简体" panose="03000509000000000000" pitchFamily="65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方正准圆简体" panose="03000509000000000000" pitchFamily="65" charset="-122"/>
                <a:ea typeface="方正准圆简体" panose="03000509000000000000" pitchFamily="65" charset="-122"/>
              </a:rPr>
              <a:t>学习流程图</a:t>
            </a:r>
          </a:p>
        </p:txBody>
      </p:sp>
    </p:spTree>
    <p:extLst>
      <p:ext uri="{BB962C8B-B14F-4D97-AF65-F5344CB8AC3E}">
        <p14:creationId xmlns:p14="http://schemas.microsoft.com/office/powerpoint/2010/main" val="273845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>
            <a:extLst>
              <a:ext uri="{FF2B5EF4-FFF2-40B4-BE49-F238E27FC236}">
                <a16:creationId xmlns:a16="http://schemas.microsoft.com/office/drawing/2014/main" id="{E06CE8BF-4CE3-C454-076C-C27B7DCEC36B}"/>
              </a:ext>
            </a:extLst>
          </p:cNvPr>
          <p:cNvGrpSpPr/>
          <p:nvPr/>
        </p:nvGrpSpPr>
        <p:grpSpPr>
          <a:xfrm>
            <a:off x="1797827" y="4369359"/>
            <a:ext cx="8601393" cy="2124358"/>
            <a:chOff x="4581166" y="1629089"/>
            <a:chExt cx="7523747" cy="2124358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3AD545D6-27A0-AD5D-4321-C504534597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581166" y="1673703"/>
              <a:ext cx="7523747" cy="2079744"/>
            </a:xfrm>
            <a:prstGeom prst="rect">
              <a:avLst/>
            </a:prstGeom>
          </p:spPr>
        </p:pic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C7284648-A6BF-28ED-6610-08C55B2A9123}"/>
                </a:ext>
              </a:extLst>
            </p:cNvPr>
            <p:cNvSpPr txBox="1"/>
            <p:nvPr/>
          </p:nvSpPr>
          <p:spPr>
            <a:xfrm>
              <a:off x="5296186" y="2142425"/>
              <a:ext cx="6223189" cy="11475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上面的两种方式都可以记录爷爷交代养护君子兰需要注意的事项，你认为哪一种方式更加</a:t>
              </a:r>
              <a:r>
                <a:rPr lang="zh-CN" altLang="en-US" sz="2400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楷体" panose="02010600040101010101" pitchFamily="2" charset="-122"/>
                  <a:ea typeface="华文楷体" panose="02010600040101010101" pitchFamily="2" charset="-122"/>
                </a:rPr>
                <a:t>一目了然</a:t>
              </a:r>
              <a:r>
                <a:rPr lang="zh-CN" altLang="en-US" sz="24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呢？</a:t>
              </a: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56B4A6FE-7E64-BACA-DCC5-512790872F51}"/>
                </a:ext>
              </a:extLst>
            </p:cNvPr>
            <p:cNvSpPr txBox="1"/>
            <p:nvPr/>
          </p:nvSpPr>
          <p:spPr>
            <a:xfrm>
              <a:off x="5169118" y="1629089"/>
              <a:ext cx="14494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隶书" panose="02010509060101010101" pitchFamily="49" charset="-122"/>
                  <a:ea typeface="隶书" panose="02010509060101010101" pitchFamily="49" charset="-122"/>
                  <a:cs typeface="萝莉体 第二版" panose="02000500000000000000" pitchFamily="2" charset="-122"/>
                </a:rPr>
                <a:t>议一议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18EAFF90-C602-5BDC-BA58-2CCBFEBF39F9}"/>
              </a:ext>
            </a:extLst>
          </p:cNvPr>
          <p:cNvGrpSpPr/>
          <p:nvPr/>
        </p:nvGrpSpPr>
        <p:grpSpPr>
          <a:xfrm>
            <a:off x="4362322" y="894592"/>
            <a:ext cx="3467356" cy="521638"/>
            <a:chOff x="3369165" y="3823296"/>
            <a:chExt cx="3467356" cy="521638"/>
          </a:xfrm>
        </p:grpSpPr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B3D5657A-C771-C49F-FC37-D81263C759CA}"/>
                </a:ext>
              </a:extLst>
            </p:cNvPr>
            <p:cNvSpPr/>
            <p:nvPr/>
          </p:nvSpPr>
          <p:spPr>
            <a:xfrm>
              <a:off x="3369165" y="3823296"/>
              <a:ext cx="521638" cy="521638"/>
            </a:xfrm>
            <a:prstGeom prst="ellipse">
              <a:avLst/>
            </a:prstGeom>
            <a:solidFill>
              <a:srgbClr val="3A6986"/>
            </a:solidFill>
            <a:ln>
              <a:solidFill>
                <a:srgbClr val="3A698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F596CFE8-E509-569B-8C8E-D99F2D9544D4}"/>
                </a:ext>
              </a:extLst>
            </p:cNvPr>
            <p:cNvSpPr txBox="1"/>
            <p:nvPr/>
          </p:nvSpPr>
          <p:spPr>
            <a:xfrm>
              <a:off x="4051669" y="3853282"/>
              <a:ext cx="27848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rgbClr val="3A698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选择记录方式</a:t>
              </a: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31E8E887-71AC-DDC1-587A-A7F14439E39C}"/>
              </a:ext>
            </a:extLst>
          </p:cNvPr>
          <p:cNvGrpSpPr/>
          <p:nvPr/>
        </p:nvGrpSpPr>
        <p:grpSpPr>
          <a:xfrm>
            <a:off x="7347773" y="51452"/>
            <a:ext cx="4721412" cy="625965"/>
            <a:chOff x="7347773" y="30020"/>
            <a:chExt cx="4721412" cy="625965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5ECCB44D-9246-A3DD-F31D-FC4A123C93DB}"/>
                </a:ext>
              </a:extLst>
            </p:cNvPr>
            <p:cNvGrpSpPr/>
            <p:nvPr/>
          </p:nvGrpSpPr>
          <p:grpSpPr>
            <a:xfrm flipH="1">
              <a:off x="7719755" y="30020"/>
              <a:ext cx="1177545" cy="550473"/>
              <a:chOff x="5555101" y="508211"/>
              <a:chExt cx="1589160" cy="731680"/>
            </a:xfrm>
          </p:grpSpPr>
          <p:pic>
            <p:nvPicPr>
              <p:cNvPr id="21" name="图片 20">
                <a:extLst>
                  <a:ext uri="{FF2B5EF4-FFF2-40B4-BE49-F238E27FC236}">
                    <a16:creationId xmlns:a16="http://schemas.microsoft.com/office/drawing/2014/main" id="{EC0D6D20-26C9-20DE-F07B-D8E1D046C9E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2615" b="54174"/>
              <a:stretch/>
            </p:blipFill>
            <p:spPr>
              <a:xfrm>
                <a:off x="5625919" y="518098"/>
                <a:ext cx="1447528" cy="721793"/>
              </a:xfrm>
              <a:prstGeom prst="rect">
                <a:avLst/>
              </a:prstGeom>
            </p:spPr>
          </p:pic>
          <p:sp>
            <p:nvSpPr>
              <p:cNvPr id="24" name="TextBox 45">
                <a:extLst>
                  <a:ext uri="{FF2B5EF4-FFF2-40B4-BE49-F238E27FC236}">
                    <a16:creationId xmlns:a16="http://schemas.microsoft.com/office/drawing/2014/main" id="{EF24DADD-1D34-BBE5-26E0-33F9E84CD98F}"/>
                  </a:ext>
                </a:extLst>
              </p:cNvPr>
              <p:cNvSpPr txBox="1"/>
              <p:nvPr/>
            </p:nvSpPr>
            <p:spPr>
              <a:xfrm>
                <a:off x="5555101" y="508211"/>
                <a:ext cx="1589160" cy="640485"/>
              </a:xfrm>
              <a:prstGeom prst="rect">
                <a:avLst/>
              </a:prstGeom>
              <a:noFill/>
              <a:ln w="12700">
                <a:noFill/>
                <a:prstDash val="lgDashDot"/>
              </a:ln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R="0" lvl="0" indent="0" algn="ct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仓耳羽辰体-谷力 W04" panose="02020400000000000000" pitchFamily="18" charset="-122"/>
                    <a:ea typeface="仓耳羽辰体-谷力 W04" panose="02020400000000000000" pitchFamily="18" charset="-122"/>
                  </a:defRPr>
                </a:lvl1pPr>
              </a:lstStyle>
              <a:p>
                <a:r>
                  <a:rPr lang="zh-CN" altLang="en-US" sz="2000" dirty="0">
                    <a:solidFill>
                      <a:srgbClr val="FF0000"/>
                    </a:solidFill>
                    <a:latin typeface="隶书" panose="02010509060101010101" pitchFamily="49" charset="-122"/>
                    <a:ea typeface="隶书" panose="02010509060101010101" pitchFamily="49" charset="-122"/>
                    <a:cs typeface="+mn-ea"/>
                    <a:sym typeface="+mn-lt"/>
                  </a:rPr>
                  <a:t>准备间</a:t>
                </a:r>
              </a:p>
            </p:txBody>
          </p:sp>
        </p:grpSp>
        <p:pic>
          <p:nvPicPr>
            <p:cNvPr id="11" name="图片 10" descr="卡通人物&#10;&#10;描述已自动生成">
              <a:extLst>
                <a:ext uri="{FF2B5EF4-FFF2-40B4-BE49-F238E27FC236}">
                  <a16:creationId xmlns:a16="http://schemas.microsoft.com/office/drawing/2014/main" id="{EAF6990C-20AA-CEDC-B8BE-77A4C861C6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7773" y="30020"/>
              <a:ext cx="743957" cy="625965"/>
            </a:xfrm>
            <a:prstGeom prst="rect">
              <a:avLst/>
            </a:prstGeom>
          </p:spPr>
        </p:pic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A45432C7-ADF1-BFA6-BC34-C97FF731B916}"/>
                </a:ext>
              </a:extLst>
            </p:cNvPr>
            <p:cNvGrpSpPr/>
            <p:nvPr/>
          </p:nvGrpSpPr>
          <p:grpSpPr>
            <a:xfrm>
              <a:off x="10891640" y="30020"/>
              <a:ext cx="1177545" cy="543034"/>
              <a:chOff x="8796623" y="100891"/>
              <a:chExt cx="1177545" cy="543034"/>
            </a:xfrm>
          </p:grpSpPr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id="{D49A6DA0-A597-6C59-5926-8FB2FDC4621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tx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2615" b="54174"/>
              <a:stretch/>
            </p:blipFill>
            <p:spPr>
              <a:xfrm flipH="1">
                <a:off x="8825199" y="100891"/>
                <a:ext cx="1072598" cy="543034"/>
              </a:xfrm>
              <a:prstGeom prst="rect">
                <a:avLst/>
              </a:prstGeom>
            </p:spPr>
          </p:pic>
          <p:sp>
            <p:nvSpPr>
              <p:cNvPr id="20" name="TextBox 45">
                <a:extLst>
                  <a:ext uri="{FF2B5EF4-FFF2-40B4-BE49-F238E27FC236}">
                    <a16:creationId xmlns:a16="http://schemas.microsoft.com/office/drawing/2014/main" id="{E8D7164C-A66F-3C86-F218-C72E6DCA278D}"/>
                  </a:ext>
                </a:extLst>
              </p:cNvPr>
              <p:cNvSpPr txBox="1"/>
              <p:nvPr/>
            </p:nvSpPr>
            <p:spPr>
              <a:xfrm flipH="1">
                <a:off x="8796623" y="112374"/>
                <a:ext cx="1177545" cy="481863"/>
              </a:xfrm>
              <a:prstGeom prst="rect">
                <a:avLst/>
              </a:prstGeom>
              <a:noFill/>
              <a:ln w="12700">
                <a:noFill/>
                <a:prstDash val="lgDashDot"/>
              </a:ln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R="0" lvl="0" indent="0" algn="ct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仓耳羽辰体-谷力 W04" panose="02020400000000000000" pitchFamily="18" charset="-122"/>
                    <a:ea typeface="仓耳羽辰体-谷力 W04" panose="02020400000000000000" pitchFamily="18" charset="-122"/>
                  </a:defRPr>
                </a:lvl1pPr>
              </a:lstStyle>
              <a:p>
                <a:r>
                  <a:rPr lang="zh-CN" altLang="en-US" sz="2000" dirty="0">
                    <a:solidFill>
                      <a:schemeClr val="bg1">
                        <a:lumMod val="50000"/>
                      </a:schemeClr>
                    </a:solidFill>
                    <a:latin typeface="隶书" panose="02010509060101010101" pitchFamily="49" charset="-122"/>
                    <a:ea typeface="隶书" panose="02010509060101010101" pitchFamily="49" charset="-122"/>
                    <a:cs typeface="+mn-ea"/>
                    <a:sym typeface="+mn-lt"/>
                  </a:rPr>
                  <a:t>挑战台</a:t>
                </a:r>
              </a:p>
            </p:txBody>
          </p:sp>
        </p:grpSp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D5AAA146-BFB3-D992-FD23-914B8A3FA9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615" b="54174"/>
            <a:stretch/>
          </p:blipFill>
          <p:spPr>
            <a:xfrm flipH="1">
              <a:off x="9862921" y="30020"/>
              <a:ext cx="1072598" cy="543034"/>
            </a:xfrm>
            <a:prstGeom prst="rect">
              <a:avLst/>
            </a:prstGeom>
          </p:spPr>
        </p:pic>
        <p:sp>
          <p:nvSpPr>
            <p:cNvPr id="14" name="TextBox 45">
              <a:extLst>
                <a:ext uri="{FF2B5EF4-FFF2-40B4-BE49-F238E27FC236}">
                  <a16:creationId xmlns:a16="http://schemas.microsoft.com/office/drawing/2014/main" id="{72166B15-9587-7BE3-DB31-1C93B88D27B9}"/>
                </a:ext>
              </a:extLst>
            </p:cNvPr>
            <p:cNvSpPr txBox="1"/>
            <p:nvPr/>
          </p:nvSpPr>
          <p:spPr>
            <a:xfrm flipH="1">
              <a:off x="9834345" y="30020"/>
              <a:ext cx="1177545" cy="481863"/>
            </a:xfrm>
            <a:prstGeom prst="rect">
              <a:avLst/>
            </a:prstGeom>
            <a:noFill/>
            <a:ln w="12700">
              <a:noFill/>
              <a:prstDash val="lgDashDot"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仓耳羽辰体-谷力 W04" panose="02020400000000000000" pitchFamily="18" charset="-122"/>
                  <a:ea typeface="仓耳羽辰体-谷力 W04" panose="02020400000000000000" pitchFamily="18" charset="-122"/>
                </a:defRPr>
              </a:lvl1pPr>
            </a:lstStyle>
            <a:p>
              <a:r>
                <a:rPr lang="zh-CN" altLang="en-US" sz="2000" dirty="0">
                  <a:solidFill>
                    <a:schemeClr val="bg1">
                      <a:lumMod val="50000"/>
                    </a:schemeClr>
                  </a:solidFill>
                  <a:latin typeface="隶书" panose="02010509060101010101" pitchFamily="49" charset="-122"/>
                  <a:ea typeface="隶书" panose="02010509060101010101" pitchFamily="49" charset="-122"/>
                  <a:cs typeface="+mn-ea"/>
                  <a:sym typeface="+mn-lt"/>
                </a:rPr>
                <a:t>收获园</a:t>
              </a:r>
            </a:p>
          </p:txBody>
        </p:sp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0EF85A4F-7628-80CD-6E3F-FF6B188034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615" b="54174"/>
            <a:stretch/>
          </p:blipFill>
          <p:spPr>
            <a:xfrm flipH="1">
              <a:off x="8805626" y="30020"/>
              <a:ext cx="1072598" cy="543034"/>
            </a:xfrm>
            <a:prstGeom prst="rect">
              <a:avLst/>
            </a:prstGeom>
          </p:spPr>
        </p:pic>
        <p:sp>
          <p:nvSpPr>
            <p:cNvPr id="16" name="TextBox 45">
              <a:extLst>
                <a:ext uri="{FF2B5EF4-FFF2-40B4-BE49-F238E27FC236}">
                  <a16:creationId xmlns:a16="http://schemas.microsoft.com/office/drawing/2014/main" id="{0EE09933-6567-196A-3FDC-FABD90871C19}"/>
                </a:ext>
              </a:extLst>
            </p:cNvPr>
            <p:cNvSpPr txBox="1"/>
            <p:nvPr/>
          </p:nvSpPr>
          <p:spPr>
            <a:xfrm flipH="1">
              <a:off x="8777050" y="30020"/>
              <a:ext cx="1177545" cy="481863"/>
            </a:xfrm>
            <a:prstGeom prst="rect">
              <a:avLst/>
            </a:prstGeom>
            <a:noFill/>
            <a:ln w="12700">
              <a:noFill/>
              <a:prstDash val="lgDashDot"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仓耳羽辰体-谷力 W04" panose="02020400000000000000" pitchFamily="18" charset="-122"/>
                  <a:ea typeface="仓耳羽辰体-谷力 W04" panose="02020400000000000000" pitchFamily="18" charset="-122"/>
                </a:defRPr>
              </a:lvl1pPr>
            </a:lstStyle>
            <a:p>
              <a:r>
                <a:rPr lang="zh-CN" altLang="en-US" sz="2000" dirty="0">
                  <a:solidFill>
                    <a:schemeClr val="bg1">
                      <a:lumMod val="50000"/>
                    </a:schemeClr>
                  </a:solidFill>
                  <a:latin typeface="隶书" panose="02010509060101010101" pitchFamily="49" charset="-122"/>
                  <a:ea typeface="隶书" panose="02010509060101010101" pitchFamily="49" charset="-122"/>
                  <a:cs typeface="+mn-ea"/>
                  <a:sym typeface="+mn-lt"/>
                </a:rPr>
                <a:t>活动室</a:t>
              </a: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386949A6-33FC-6BA1-9500-3A49C8B26AE1}"/>
              </a:ext>
            </a:extLst>
          </p:cNvPr>
          <p:cNvGrpSpPr/>
          <p:nvPr/>
        </p:nvGrpSpPr>
        <p:grpSpPr>
          <a:xfrm>
            <a:off x="679605" y="4858518"/>
            <a:ext cx="1717754" cy="1391876"/>
            <a:chOff x="621926" y="338368"/>
            <a:chExt cx="1474699" cy="1134228"/>
          </a:xfrm>
        </p:grpSpPr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6734B9C5-53FD-485E-95F4-735663981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9989" y="338368"/>
              <a:ext cx="956636" cy="1119619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77D0FCA7-7834-47CA-E4E9-C8B2DBFF8EC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926" y="437637"/>
              <a:ext cx="793469" cy="1034959"/>
            </a:xfrm>
            <a:prstGeom prst="rect">
              <a:avLst/>
            </a:prstGeom>
          </p:spPr>
        </p:pic>
      </p:grpSp>
      <p:pic>
        <p:nvPicPr>
          <p:cNvPr id="26" name="图片 25">
            <a:extLst>
              <a:ext uri="{FF2B5EF4-FFF2-40B4-BE49-F238E27FC236}">
                <a16:creationId xmlns:a16="http://schemas.microsoft.com/office/drawing/2014/main" id="{2CF1A9B3-326A-1322-D580-94CE1560474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61"/>
          <a:stretch/>
        </p:blipFill>
        <p:spPr>
          <a:xfrm>
            <a:off x="2476147" y="1551879"/>
            <a:ext cx="2966503" cy="2900297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0ED4EE5A-F7BF-9CE9-4190-92F619A6937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90" t="-705" r="1271" b="705"/>
          <a:stretch/>
        </p:blipFill>
        <p:spPr>
          <a:xfrm>
            <a:off x="6749350" y="1551879"/>
            <a:ext cx="2966503" cy="290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52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7DBCE535-2E1F-5EBA-1A64-46CB60240EAF}"/>
              </a:ext>
            </a:extLst>
          </p:cNvPr>
          <p:cNvGrpSpPr/>
          <p:nvPr/>
        </p:nvGrpSpPr>
        <p:grpSpPr>
          <a:xfrm>
            <a:off x="4162361" y="894592"/>
            <a:ext cx="3867278" cy="553206"/>
            <a:chOff x="3369165" y="3823296"/>
            <a:chExt cx="3867278" cy="553206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0F7A575B-73E4-F934-CE7A-4A9FE67659A6}"/>
                </a:ext>
              </a:extLst>
            </p:cNvPr>
            <p:cNvSpPr/>
            <p:nvPr/>
          </p:nvSpPr>
          <p:spPr>
            <a:xfrm>
              <a:off x="3369165" y="3823296"/>
              <a:ext cx="521638" cy="521638"/>
            </a:xfrm>
            <a:prstGeom prst="ellipse">
              <a:avLst/>
            </a:prstGeom>
            <a:solidFill>
              <a:srgbClr val="3A6986"/>
            </a:solidFill>
            <a:ln>
              <a:solidFill>
                <a:srgbClr val="3A698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E494A7F6-7E3E-5BC6-28B6-4E18DCBEE3CD}"/>
                </a:ext>
              </a:extLst>
            </p:cNvPr>
            <p:cNvSpPr txBox="1"/>
            <p:nvPr/>
          </p:nvSpPr>
          <p:spPr>
            <a:xfrm>
              <a:off x="4051669" y="3853282"/>
              <a:ext cx="31847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rgbClr val="3A698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学习流程图</a:t>
              </a: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2E214D8D-456F-B91B-5B7E-7A2878DD5BE2}"/>
              </a:ext>
            </a:extLst>
          </p:cNvPr>
          <p:cNvGrpSpPr/>
          <p:nvPr/>
        </p:nvGrpSpPr>
        <p:grpSpPr>
          <a:xfrm>
            <a:off x="2005945" y="1388098"/>
            <a:ext cx="7849890" cy="858155"/>
            <a:chOff x="1536978" y="2025221"/>
            <a:chExt cx="7849890" cy="858155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10D2E140-DCAF-752D-8E7E-AEC5FB3D3F8D}"/>
                </a:ext>
              </a:extLst>
            </p:cNvPr>
            <p:cNvSpPr txBox="1"/>
            <p:nvPr/>
          </p:nvSpPr>
          <p:spPr>
            <a:xfrm>
              <a:off x="2431118" y="2270832"/>
              <a:ext cx="69557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小组合作，了解指令框和流程线，完成内容填写。</a:t>
              </a:r>
              <a:endPara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806B2CA6-4837-4EA1-E364-9682FB662A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96" t="10696" r="6291" b="11265"/>
            <a:stretch>
              <a:fillRect/>
            </a:stretch>
          </p:blipFill>
          <p:spPr>
            <a:xfrm>
              <a:off x="1536978" y="2025221"/>
              <a:ext cx="894140" cy="858155"/>
            </a:xfrm>
            <a:prstGeom prst="rect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8595C9E4-F664-0342-26FC-4740645B958B}"/>
              </a:ext>
            </a:extLst>
          </p:cNvPr>
          <p:cNvGrpSpPr/>
          <p:nvPr/>
        </p:nvGrpSpPr>
        <p:grpSpPr>
          <a:xfrm>
            <a:off x="7347773" y="51452"/>
            <a:ext cx="4721412" cy="625965"/>
            <a:chOff x="7347773" y="30020"/>
            <a:chExt cx="4721412" cy="625965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A07CD665-FB27-8459-5652-A832C985C8CD}"/>
                </a:ext>
              </a:extLst>
            </p:cNvPr>
            <p:cNvGrpSpPr/>
            <p:nvPr/>
          </p:nvGrpSpPr>
          <p:grpSpPr>
            <a:xfrm flipH="1">
              <a:off x="7719755" y="30020"/>
              <a:ext cx="1177545" cy="550473"/>
              <a:chOff x="5555101" y="508211"/>
              <a:chExt cx="1589160" cy="731680"/>
            </a:xfrm>
          </p:grpSpPr>
          <p:pic>
            <p:nvPicPr>
              <p:cNvPr id="36" name="图片 35">
                <a:extLst>
                  <a:ext uri="{FF2B5EF4-FFF2-40B4-BE49-F238E27FC236}">
                    <a16:creationId xmlns:a16="http://schemas.microsoft.com/office/drawing/2014/main" id="{D1083859-5A23-10E3-3582-2BA13913620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2615" b="54174"/>
              <a:stretch/>
            </p:blipFill>
            <p:spPr>
              <a:xfrm>
                <a:off x="5625919" y="518098"/>
                <a:ext cx="1447528" cy="721793"/>
              </a:xfrm>
              <a:prstGeom prst="rect">
                <a:avLst/>
              </a:prstGeom>
            </p:spPr>
          </p:pic>
          <p:sp>
            <p:nvSpPr>
              <p:cNvPr id="37" name="TextBox 45">
                <a:extLst>
                  <a:ext uri="{FF2B5EF4-FFF2-40B4-BE49-F238E27FC236}">
                    <a16:creationId xmlns:a16="http://schemas.microsoft.com/office/drawing/2014/main" id="{FF7F68A0-E839-6D43-7F12-34EBE6ED0C1C}"/>
                  </a:ext>
                </a:extLst>
              </p:cNvPr>
              <p:cNvSpPr txBox="1"/>
              <p:nvPr/>
            </p:nvSpPr>
            <p:spPr>
              <a:xfrm>
                <a:off x="5555101" y="508211"/>
                <a:ext cx="1589160" cy="640485"/>
              </a:xfrm>
              <a:prstGeom prst="rect">
                <a:avLst/>
              </a:prstGeom>
              <a:noFill/>
              <a:ln w="12700">
                <a:noFill/>
                <a:prstDash val="lgDashDot"/>
              </a:ln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R="0" lvl="0" indent="0" algn="ct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仓耳羽辰体-谷力 W04" panose="02020400000000000000" pitchFamily="18" charset="-122"/>
                    <a:ea typeface="仓耳羽辰体-谷力 W04" panose="02020400000000000000" pitchFamily="18" charset="-122"/>
                  </a:defRPr>
                </a:lvl1pPr>
              </a:lstStyle>
              <a:p>
                <a:r>
                  <a:rPr lang="zh-CN" altLang="en-US" sz="2000" dirty="0">
                    <a:solidFill>
                      <a:srgbClr val="FF0000"/>
                    </a:solidFill>
                    <a:latin typeface="隶书" panose="02010509060101010101" pitchFamily="49" charset="-122"/>
                    <a:ea typeface="隶书" panose="02010509060101010101" pitchFamily="49" charset="-122"/>
                    <a:cs typeface="+mn-ea"/>
                    <a:sym typeface="+mn-lt"/>
                  </a:rPr>
                  <a:t>准备间</a:t>
                </a:r>
              </a:p>
            </p:txBody>
          </p:sp>
        </p:grpSp>
        <p:pic>
          <p:nvPicPr>
            <p:cNvPr id="4" name="图片 3" descr="卡通人物&#10;&#10;描述已自动生成">
              <a:extLst>
                <a:ext uri="{FF2B5EF4-FFF2-40B4-BE49-F238E27FC236}">
                  <a16:creationId xmlns:a16="http://schemas.microsoft.com/office/drawing/2014/main" id="{B518705D-60D1-2B84-5874-C8894180C7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7773" y="30020"/>
              <a:ext cx="743957" cy="625965"/>
            </a:xfrm>
            <a:prstGeom prst="rect">
              <a:avLst/>
            </a:prstGeom>
          </p:spPr>
        </p:pic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8F6D7573-368D-2F88-04A4-CB7548B08658}"/>
                </a:ext>
              </a:extLst>
            </p:cNvPr>
            <p:cNvGrpSpPr/>
            <p:nvPr/>
          </p:nvGrpSpPr>
          <p:grpSpPr>
            <a:xfrm>
              <a:off x="10891640" y="30020"/>
              <a:ext cx="1177545" cy="543034"/>
              <a:chOff x="8796623" y="100891"/>
              <a:chExt cx="1177545" cy="543034"/>
            </a:xfrm>
          </p:grpSpPr>
          <p:pic>
            <p:nvPicPr>
              <p:cNvPr id="31" name="图片 30">
                <a:extLst>
                  <a:ext uri="{FF2B5EF4-FFF2-40B4-BE49-F238E27FC236}">
                    <a16:creationId xmlns:a16="http://schemas.microsoft.com/office/drawing/2014/main" id="{8A515B7C-4813-9F58-05E6-1413A08E54E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tx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2615" b="54174"/>
              <a:stretch/>
            </p:blipFill>
            <p:spPr>
              <a:xfrm flipH="1">
                <a:off x="8825199" y="100891"/>
                <a:ext cx="1072598" cy="543034"/>
              </a:xfrm>
              <a:prstGeom prst="rect">
                <a:avLst/>
              </a:prstGeom>
            </p:spPr>
          </p:pic>
          <p:sp>
            <p:nvSpPr>
              <p:cNvPr id="32" name="TextBox 45">
                <a:extLst>
                  <a:ext uri="{FF2B5EF4-FFF2-40B4-BE49-F238E27FC236}">
                    <a16:creationId xmlns:a16="http://schemas.microsoft.com/office/drawing/2014/main" id="{CE21CFE1-3BBF-3EC4-587B-A45BF8AA285E}"/>
                  </a:ext>
                </a:extLst>
              </p:cNvPr>
              <p:cNvSpPr txBox="1"/>
              <p:nvPr/>
            </p:nvSpPr>
            <p:spPr>
              <a:xfrm flipH="1">
                <a:off x="8796623" y="112374"/>
                <a:ext cx="1177545" cy="481863"/>
              </a:xfrm>
              <a:prstGeom prst="rect">
                <a:avLst/>
              </a:prstGeom>
              <a:noFill/>
              <a:ln w="12700">
                <a:noFill/>
                <a:prstDash val="lgDashDot"/>
              </a:ln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R="0" lvl="0" indent="0" algn="ct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仓耳羽辰体-谷力 W04" panose="02020400000000000000" pitchFamily="18" charset="-122"/>
                    <a:ea typeface="仓耳羽辰体-谷力 W04" panose="02020400000000000000" pitchFamily="18" charset="-122"/>
                  </a:defRPr>
                </a:lvl1pPr>
              </a:lstStyle>
              <a:p>
                <a:r>
                  <a:rPr lang="zh-CN" altLang="en-US" sz="2000" dirty="0">
                    <a:solidFill>
                      <a:schemeClr val="bg1">
                        <a:lumMod val="50000"/>
                      </a:schemeClr>
                    </a:solidFill>
                    <a:latin typeface="隶书" panose="02010509060101010101" pitchFamily="49" charset="-122"/>
                    <a:ea typeface="隶书" panose="02010509060101010101" pitchFamily="49" charset="-122"/>
                    <a:cs typeface="+mn-ea"/>
                    <a:sym typeface="+mn-lt"/>
                  </a:rPr>
                  <a:t>挑战台</a:t>
                </a:r>
              </a:p>
            </p:txBody>
          </p:sp>
        </p:grp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EB4B201-3287-7F56-9E70-33982E4F71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615" b="54174"/>
            <a:stretch/>
          </p:blipFill>
          <p:spPr>
            <a:xfrm flipH="1">
              <a:off x="9862921" y="30020"/>
              <a:ext cx="1072598" cy="543034"/>
            </a:xfrm>
            <a:prstGeom prst="rect">
              <a:avLst/>
            </a:prstGeom>
          </p:spPr>
        </p:pic>
        <p:sp>
          <p:nvSpPr>
            <p:cNvPr id="10" name="TextBox 45">
              <a:extLst>
                <a:ext uri="{FF2B5EF4-FFF2-40B4-BE49-F238E27FC236}">
                  <a16:creationId xmlns:a16="http://schemas.microsoft.com/office/drawing/2014/main" id="{391BBACD-A9F2-E86F-42FB-F078AA239E10}"/>
                </a:ext>
              </a:extLst>
            </p:cNvPr>
            <p:cNvSpPr txBox="1"/>
            <p:nvPr/>
          </p:nvSpPr>
          <p:spPr>
            <a:xfrm flipH="1">
              <a:off x="9834345" y="30020"/>
              <a:ext cx="1177545" cy="481863"/>
            </a:xfrm>
            <a:prstGeom prst="rect">
              <a:avLst/>
            </a:prstGeom>
            <a:noFill/>
            <a:ln w="12700">
              <a:noFill/>
              <a:prstDash val="lgDashDot"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仓耳羽辰体-谷力 W04" panose="02020400000000000000" pitchFamily="18" charset="-122"/>
                  <a:ea typeface="仓耳羽辰体-谷力 W04" panose="02020400000000000000" pitchFamily="18" charset="-122"/>
                </a:defRPr>
              </a:lvl1pPr>
            </a:lstStyle>
            <a:p>
              <a:r>
                <a:rPr lang="zh-CN" altLang="en-US" sz="2000" dirty="0">
                  <a:solidFill>
                    <a:schemeClr val="bg1">
                      <a:lumMod val="50000"/>
                    </a:schemeClr>
                  </a:solidFill>
                  <a:latin typeface="隶书" panose="02010509060101010101" pitchFamily="49" charset="-122"/>
                  <a:ea typeface="隶书" panose="02010509060101010101" pitchFamily="49" charset="-122"/>
                  <a:cs typeface="+mn-ea"/>
                  <a:sym typeface="+mn-lt"/>
                </a:rPr>
                <a:t>收获园</a:t>
              </a:r>
            </a:p>
          </p:txBody>
        </p: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B4173BF5-AE8E-4C4E-8F22-974BE98109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615" b="54174"/>
            <a:stretch/>
          </p:blipFill>
          <p:spPr>
            <a:xfrm flipH="1">
              <a:off x="8805626" y="30020"/>
              <a:ext cx="1072598" cy="543034"/>
            </a:xfrm>
            <a:prstGeom prst="rect">
              <a:avLst/>
            </a:prstGeom>
          </p:spPr>
        </p:pic>
        <p:sp>
          <p:nvSpPr>
            <p:cNvPr id="30" name="TextBox 45">
              <a:extLst>
                <a:ext uri="{FF2B5EF4-FFF2-40B4-BE49-F238E27FC236}">
                  <a16:creationId xmlns:a16="http://schemas.microsoft.com/office/drawing/2014/main" id="{244D9D49-C517-6CE9-2D97-8E8F9AAB71E7}"/>
                </a:ext>
              </a:extLst>
            </p:cNvPr>
            <p:cNvSpPr txBox="1"/>
            <p:nvPr/>
          </p:nvSpPr>
          <p:spPr>
            <a:xfrm flipH="1">
              <a:off x="8777050" y="30020"/>
              <a:ext cx="1177545" cy="481863"/>
            </a:xfrm>
            <a:prstGeom prst="rect">
              <a:avLst/>
            </a:prstGeom>
            <a:noFill/>
            <a:ln w="12700">
              <a:noFill/>
              <a:prstDash val="lgDashDot"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仓耳羽辰体-谷力 W04" panose="02020400000000000000" pitchFamily="18" charset="-122"/>
                  <a:ea typeface="仓耳羽辰体-谷力 W04" panose="02020400000000000000" pitchFamily="18" charset="-122"/>
                </a:defRPr>
              </a:lvl1pPr>
            </a:lstStyle>
            <a:p>
              <a:r>
                <a:rPr lang="zh-CN" altLang="en-US" sz="2000" dirty="0">
                  <a:solidFill>
                    <a:schemeClr val="bg1">
                      <a:lumMod val="50000"/>
                    </a:schemeClr>
                  </a:solidFill>
                  <a:latin typeface="隶书" panose="02010509060101010101" pitchFamily="49" charset="-122"/>
                  <a:ea typeface="隶书" panose="02010509060101010101" pitchFamily="49" charset="-122"/>
                  <a:cs typeface="+mn-ea"/>
                  <a:sym typeface="+mn-lt"/>
                </a:rPr>
                <a:t>活动室</a:t>
              </a:r>
            </a:p>
          </p:txBody>
        </p:sp>
      </p:grp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1FCC1A3F-64CF-5A4A-C2FB-88D156F86E01}"/>
              </a:ext>
            </a:extLst>
          </p:cNvPr>
          <p:cNvGrpSpPr/>
          <p:nvPr/>
        </p:nvGrpSpPr>
        <p:grpSpPr>
          <a:xfrm>
            <a:off x="878089" y="2281285"/>
            <a:ext cx="10435822" cy="2665946"/>
            <a:chOff x="878089" y="2387404"/>
            <a:chExt cx="10435822" cy="2665946"/>
          </a:xfrm>
        </p:grpSpPr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4F5DDA2-EF95-EFB5-88D3-698A60D21A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72" t="10806" r="11750" b="18429"/>
            <a:stretch>
              <a:fillRect/>
            </a:stretch>
          </p:blipFill>
          <p:spPr>
            <a:xfrm>
              <a:off x="878089" y="2387404"/>
              <a:ext cx="10435822" cy="2665946"/>
            </a:xfrm>
            <a:prstGeom prst="rect">
              <a:avLst/>
            </a:prstGeom>
          </p:spPr>
        </p:pic>
        <p:grpSp>
          <p:nvGrpSpPr>
            <p:cNvPr id="49" name="组合 48">
              <a:extLst>
                <a:ext uri="{FF2B5EF4-FFF2-40B4-BE49-F238E27FC236}">
                  <a16:creationId xmlns:a16="http://schemas.microsoft.com/office/drawing/2014/main" id="{9D4617C4-4579-B87C-194D-6DB0E21C0234}"/>
                </a:ext>
              </a:extLst>
            </p:cNvPr>
            <p:cNvGrpSpPr/>
            <p:nvPr/>
          </p:nvGrpSpPr>
          <p:grpSpPr>
            <a:xfrm>
              <a:off x="2500094" y="2895539"/>
              <a:ext cx="1338828" cy="1663213"/>
              <a:chOff x="2500094" y="2895539"/>
              <a:chExt cx="1338828" cy="1663213"/>
            </a:xfrm>
          </p:grpSpPr>
          <p:sp>
            <p:nvSpPr>
              <p:cNvPr id="41" name="矩形: 圆角 40">
                <a:extLst>
                  <a:ext uri="{FF2B5EF4-FFF2-40B4-BE49-F238E27FC236}">
                    <a16:creationId xmlns:a16="http://schemas.microsoft.com/office/drawing/2014/main" id="{B0B9418C-1535-5DE7-823D-200D489D4645}"/>
                  </a:ext>
                </a:extLst>
              </p:cNvPr>
              <p:cNvSpPr/>
              <p:nvPr/>
            </p:nvSpPr>
            <p:spPr>
              <a:xfrm>
                <a:off x="2500094" y="2895539"/>
                <a:ext cx="1036238" cy="398282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4952482B-28FC-18E3-C8A2-173BC36D9C6C}"/>
                  </a:ext>
                </a:extLst>
              </p:cNvPr>
              <p:cNvSpPr txBox="1"/>
              <p:nvPr/>
            </p:nvSpPr>
            <p:spPr>
              <a:xfrm>
                <a:off x="2500094" y="4189420"/>
                <a:ext cx="13388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开始与结束</a:t>
                </a:r>
              </a:p>
            </p:txBody>
          </p:sp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5E092286-4021-28CA-E515-C73B6C618265}"/>
                  </a:ext>
                </a:extLst>
              </p:cNvPr>
              <p:cNvSpPr txBox="1"/>
              <p:nvPr/>
            </p:nvSpPr>
            <p:spPr>
              <a:xfrm>
                <a:off x="2624550" y="3555943"/>
                <a:ext cx="8771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起止框</a:t>
                </a:r>
              </a:p>
            </p:txBody>
          </p:sp>
        </p:grp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0DE3B4CF-636E-0303-53A0-34E2A1E310BC}"/>
                </a:ext>
              </a:extLst>
            </p:cNvPr>
            <p:cNvSpPr txBox="1"/>
            <p:nvPr/>
          </p:nvSpPr>
          <p:spPr>
            <a:xfrm>
              <a:off x="1647445" y="3492562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rgbClr val="00B05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名称</a:t>
              </a:r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0D4EE451-3D57-7F44-04D2-D7C7FC71CF58}"/>
                </a:ext>
              </a:extLst>
            </p:cNvPr>
            <p:cNvSpPr txBox="1"/>
            <p:nvPr/>
          </p:nvSpPr>
          <p:spPr>
            <a:xfrm>
              <a:off x="1500370" y="2954668"/>
              <a:ext cx="94048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solidFill>
                    <a:srgbClr val="00B05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指令框</a:t>
              </a:r>
              <a:endParaRPr lang="zh-CN" altLang="en-US" dirty="0"/>
            </a:p>
          </p:txBody>
        </p: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3B4483D5-61F8-A75B-B4B0-4E6158AB5BDD}"/>
                </a:ext>
              </a:extLst>
            </p:cNvPr>
            <p:cNvSpPr txBox="1"/>
            <p:nvPr/>
          </p:nvSpPr>
          <p:spPr>
            <a:xfrm>
              <a:off x="1615786" y="4180322"/>
              <a:ext cx="70964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00B05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作用</a:t>
              </a:r>
              <a:endParaRPr lang="zh-CN" altLang="en-US" dirty="0"/>
            </a:p>
          </p:txBody>
        </p:sp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1A2A26E7-1624-F604-79BD-7F19E3CDB2B0}"/>
                </a:ext>
              </a:extLst>
            </p:cNvPr>
            <p:cNvGrpSpPr/>
            <p:nvPr/>
          </p:nvGrpSpPr>
          <p:grpSpPr>
            <a:xfrm>
              <a:off x="4136415" y="2886441"/>
              <a:ext cx="1165704" cy="1663213"/>
              <a:chOff x="2500094" y="2895539"/>
              <a:chExt cx="1165704" cy="1663213"/>
            </a:xfrm>
          </p:grpSpPr>
          <p:sp>
            <p:nvSpPr>
              <p:cNvPr id="51" name="矩形 50">
                <a:extLst>
                  <a:ext uri="{FF2B5EF4-FFF2-40B4-BE49-F238E27FC236}">
                    <a16:creationId xmlns:a16="http://schemas.microsoft.com/office/drawing/2014/main" id="{DE310D7A-2B87-2B5C-D6C6-4E614A90D7E9}"/>
                  </a:ext>
                </a:extLst>
              </p:cNvPr>
              <p:cNvSpPr/>
              <p:nvPr/>
            </p:nvSpPr>
            <p:spPr>
              <a:xfrm>
                <a:off x="2500094" y="2895539"/>
                <a:ext cx="1036238" cy="398282"/>
              </a:xfrm>
              <a:prstGeom prst="rect">
                <a:avLst/>
              </a:prstGeom>
              <a:no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85B14ECC-FA4E-54BD-8686-7174EAAE55FE}"/>
                  </a:ext>
                </a:extLst>
              </p:cNvPr>
              <p:cNvSpPr txBox="1"/>
              <p:nvPr/>
            </p:nvSpPr>
            <p:spPr>
              <a:xfrm>
                <a:off x="2500094" y="4189420"/>
                <a:ext cx="1165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u="sng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                 </a:t>
                </a:r>
              </a:p>
            </p:txBody>
          </p:sp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0E6ECE57-76AB-2C91-5555-636594C2FFBE}"/>
                  </a:ext>
                </a:extLst>
              </p:cNvPr>
              <p:cNvSpPr txBox="1"/>
              <p:nvPr/>
            </p:nvSpPr>
            <p:spPr>
              <a:xfrm>
                <a:off x="2624550" y="3555943"/>
                <a:ext cx="8771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u="sng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            </a:t>
                </a:r>
              </a:p>
            </p:txBody>
          </p:sp>
        </p:grpSp>
        <p:grpSp>
          <p:nvGrpSpPr>
            <p:cNvPr id="54" name="组合 53">
              <a:extLst>
                <a:ext uri="{FF2B5EF4-FFF2-40B4-BE49-F238E27FC236}">
                  <a16:creationId xmlns:a16="http://schemas.microsoft.com/office/drawing/2014/main" id="{AEC70D5C-DECF-1EB2-18BF-D2AE8D344150}"/>
                </a:ext>
              </a:extLst>
            </p:cNvPr>
            <p:cNvGrpSpPr/>
            <p:nvPr/>
          </p:nvGrpSpPr>
          <p:grpSpPr>
            <a:xfrm>
              <a:off x="5960378" y="2869219"/>
              <a:ext cx="1165704" cy="1663213"/>
              <a:chOff x="2751711" y="2895539"/>
              <a:chExt cx="1165704" cy="1663213"/>
            </a:xfrm>
          </p:grpSpPr>
          <p:sp>
            <p:nvSpPr>
              <p:cNvPr id="55" name="菱形 54">
                <a:extLst>
                  <a:ext uri="{FF2B5EF4-FFF2-40B4-BE49-F238E27FC236}">
                    <a16:creationId xmlns:a16="http://schemas.microsoft.com/office/drawing/2014/main" id="{E52C27DA-93A6-7927-BC21-39DA51BBA4EB}"/>
                  </a:ext>
                </a:extLst>
              </p:cNvPr>
              <p:cNvSpPr/>
              <p:nvPr/>
            </p:nvSpPr>
            <p:spPr>
              <a:xfrm>
                <a:off x="2751711" y="2895539"/>
                <a:ext cx="1036238" cy="398282"/>
              </a:xfrm>
              <a:prstGeom prst="diamond">
                <a:avLst/>
              </a:prstGeom>
              <a:no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7B982770-E8C2-2406-62C5-1B661C3C39A2}"/>
                  </a:ext>
                </a:extLst>
              </p:cNvPr>
              <p:cNvSpPr txBox="1"/>
              <p:nvPr/>
            </p:nvSpPr>
            <p:spPr>
              <a:xfrm>
                <a:off x="2751711" y="4189420"/>
                <a:ext cx="1165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u="sng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                 </a:t>
                </a:r>
              </a:p>
            </p:txBody>
          </p:sp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2F1E5A34-E3C0-035E-E1B0-2629BEDD399E}"/>
                  </a:ext>
                </a:extLst>
              </p:cNvPr>
              <p:cNvSpPr txBox="1"/>
              <p:nvPr/>
            </p:nvSpPr>
            <p:spPr>
              <a:xfrm>
                <a:off x="2876167" y="3555943"/>
                <a:ext cx="8771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u="sng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            </a:t>
                </a:r>
              </a:p>
            </p:txBody>
          </p:sp>
        </p:grpSp>
        <p:grpSp>
          <p:nvGrpSpPr>
            <p:cNvPr id="58" name="组合 57">
              <a:extLst>
                <a:ext uri="{FF2B5EF4-FFF2-40B4-BE49-F238E27FC236}">
                  <a16:creationId xmlns:a16="http://schemas.microsoft.com/office/drawing/2014/main" id="{C4C9A037-7DD1-C966-57FC-1CE622355BE0}"/>
                </a:ext>
              </a:extLst>
            </p:cNvPr>
            <p:cNvGrpSpPr/>
            <p:nvPr/>
          </p:nvGrpSpPr>
          <p:grpSpPr>
            <a:xfrm>
              <a:off x="7143187" y="2844761"/>
              <a:ext cx="1932317" cy="1664073"/>
              <a:chOff x="2671930" y="2894679"/>
              <a:chExt cx="1932317" cy="1664073"/>
            </a:xfrm>
          </p:grpSpPr>
          <p:sp>
            <p:nvSpPr>
              <p:cNvPr id="59" name="菱形 58">
                <a:extLst>
                  <a:ext uri="{FF2B5EF4-FFF2-40B4-BE49-F238E27FC236}">
                    <a16:creationId xmlns:a16="http://schemas.microsoft.com/office/drawing/2014/main" id="{012253CB-C6DB-EFAC-2C15-83B894A0CE68}"/>
                  </a:ext>
                </a:extLst>
              </p:cNvPr>
              <p:cNvSpPr/>
              <p:nvPr/>
            </p:nvSpPr>
            <p:spPr>
              <a:xfrm>
                <a:off x="3009979" y="2894679"/>
                <a:ext cx="1036238" cy="398282"/>
              </a:xfrm>
              <a:prstGeom prst="flowChartInputOutput">
                <a:avLst/>
              </a:prstGeom>
              <a:no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56356EAE-C789-6438-2C0B-753DB88B3FE6}"/>
                  </a:ext>
                </a:extLst>
              </p:cNvPr>
              <p:cNvSpPr txBox="1"/>
              <p:nvPr/>
            </p:nvSpPr>
            <p:spPr>
              <a:xfrm>
                <a:off x="2671930" y="4189420"/>
                <a:ext cx="1932317" cy="369332"/>
              </a:xfrm>
              <a:prstGeom prst="flowChartInputOutpu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u="sng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                 </a:t>
                </a:r>
              </a:p>
            </p:txBody>
          </p:sp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59FE3451-1978-B97B-F6CD-640AA1CE0B04}"/>
                  </a:ext>
                </a:extLst>
              </p:cNvPr>
              <p:cNvSpPr txBox="1"/>
              <p:nvPr/>
            </p:nvSpPr>
            <p:spPr>
              <a:xfrm>
                <a:off x="2796386" y="3555943"/>
                <a:ext cx="1454021" cy="369332"/>
              </a:xfrm>
              <a:prstGeom prst="flowChartInputOutpu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u="sng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            </a:t>
                </a:r>
              </a:p>
            </p:txBody>
          </p:sp>
        </p:grpSp>
        <p:grpSp>
          <p:nvGrpSpPr>
            <p:cNvPr id="62" name="组合 61">
              <a:extLst>
                <a:ext uri="{FF2B5EF4-FFF2-40B4-BE49-F238E27FC236}">
                  <a16:creationId xmlns:a16="http://schemas.microsoft.com/office/drawing/2014/main" id="{C6998120-B220-5658-E379-23051AA2316B}"/>
                </a:ext>
              </a:extLst>
            </p:cNvPr>
            <p:cNvGrpSpPr/>
            <p:nvPr/>
          </p:nvGrpSpPr>
          <p:grpSpPr>
            <a:xfrm>
              <a:off x="8624845" y="3490763"/>
              <a:ext cx="1932317" cy="1002809"/>
              <a:chOff x="2616697" y="3555943"/>
              <a:chExt cx="1932317" cy="1002809"/>
            </a:xfrm>
          </p:grpSpPr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9DCE649F-F54A-EB93-1C57-519C52B2C368}"/>
                  </a:ext>
                </a:extLst>
              </p:cNvPr>
              <p:cNvSpPr txBox="1"/>
              <p:nvPr/>
            </p:nvSpPr>
            <p:spPr>
              <a:xfrm>
                <a:off x="2616697" y="4189420"/>
                <a:ext cx="1932317" cy="369332"/>
              </a:xfrm>
              <a:prstGeom prst="flowChartInputOutpu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u="sng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                 </a:t>
                </a:r>
              </a:p>
            </p:txBody>
          </p:sp>
          <p:sp>
            <p:nvSpPr>
              <p:cNvPr id="65" name="文本框 64">
                <a:extLst>
                  <a:ext uri="{FF2B5EF4-FFF2-40B4-BE49-F238E27FC236}">
                    <a16:creationId xmlns:a16="http://schemas.microsoft.com/office/drawing/2014/main" id="{EC8C893B-2BF1-6DA6-B86F-BCBBDBC31FBA}"/>
                  </a:ext>
                </a:extLst>
              </p:cNvPr>
              <p:cNvSpPr txBox="1"/>
              <p:nvPr/>
            </p:nvSpPr>
            <p:spPr>
              <a:xfrm>
                <a:off x="2741153" y="3555943"/>
                <a:ext cx="1454021" cy="369332"/>
              </a:xfrm>
              <a:prstGeom prst="flowChartInputOutpu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u="sng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            </a:t>
                </a:r>
              </a:p>
            </p:txBody>
          </p:sp>
        </p:grpSp>
        <p:cxnSp>
          <p:nvCxnSpPr>
            <p:cNvPr id="67" name="直接箭头连接符 66">
              <a:extLst>
                <a:ext uri="{FF2B5EF4-FFF2-40B4-BE49-F238E27FC236}">
                  <a16:creationId xmlns:a16="http://schemas.microsoft.com/office/drawing/2014/main" id="{FA212DDB-0A64-83E0-B1BA-A5686D7863EE}"/>
                </a:ext>
              </a:extLst>
            </p:cNvPr>
            <p:cNvCxnSpPr/>
            <p:nvPr/>
          </p:nvCxnSpPr>
          <p:spPr>
            <a:xfrm>
              <a:off x="9476311" y="2822008"/>
              <a:ext cx="0" cy="421035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A3D267B9-7359-7F75-89F0-3A33ACD3409A}"/>
              </a:ext>
            </a:extLst>
          </p:cNvPr>
          <p:cNvGrpSpPr/>
          <p:nvPr/>
        </p:nvGrpSpPr>
        <p:grpSpPr>
          <a:xfrm>
            <a:off x="4559725" y="4372065"/>
            <a:ext cx="6581033" cy="2126406"/>
            <a:chOff x="4758853" y="4145836"/>
            <a:chExt cx="6581033" cy="2119589"/>
          </a:xfrm>
        </p:grpSpPr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EBF41DF1-69E9-B4CD-13A9-6D91A9B65BAE}"/>
                </a:ext>
              </a:extLst>
            </p:cNvPr>
            <p:cNvSpPr txBox="1"/>
            <p:nvPr/>
          </p:nvSpPr>
          <p:spPr>
            <a:xfrm>
              <a:off x="5337162" y="4915652"/>
              <a:ext cx="2756790" cy="1012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539750">
                <a:lnSpc>
                  <a:spcPts val="2400"/>
                </a:lnSpc>
              </a:pPr>
              <a:r>
                <a:rPr kumimoji="1" lang="zh-CN" altLang="en-US" sz="2000" dirty="0">
                  <a:solidFill>
                    <a:schemeClr val="accent6">
                      <a:lumMod val="50000"/>
                    </a:schemeClr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可以上网查找绘制流程图的相关资料，也可以观看微视频。</a:t>
              </a:r>
            </a:p>
          </p:txBody>
        </p:sp>
        <p:sp>
          <p:nvSpPr>
            <p:cNvPr id="27" name="云形标注 32">
              <a:extLst>
                <a:ext uri="{FF2B5EF4-FFF2-40B4-BE49-F238E27FC236}">
                  <a16:creationId xmlns:a16="http://schemas.microsoft.com/office/drawing/2014/main" id="{E619D39F-445A-6FE5-2E54-AD439152E3BB}"/>
                </a:ext>
              </a:extLst>
            </p:cNvPr>
            <p:cNvSpPr/>
            <p:nvPr/>
          </p:nvSpPr>
          <p:spPr>
            <a:xfrm>
              <a:off x="4758853" y="4725322"/>
              <a:ext cx="4242009" cy="1383764"/>
            </a:xfrm>
            <a:prstGeom prst="cloudCallout">
              <a:avLst>
                <a:gd name="adj1" fmla="val 62433"/>
                <a:gd name="adj2" fmla="val 13258"/>
              </a:avLst>
            </a:prstGeom>
            <a:noFill/>
            <a:ln w="19050">
              <a:solidFill>
                <a:srgbClr val="2381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EA207A5E-344F-7F72-1049-6DD5C9564B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714868" y="4145836"/>
              <a:ext cx="1625018" cy="21195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61262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7DBCE535-2E1F-5EBA-1A64-46CB60240EAF}"/>
              </a:ext>
            </a:extLst>
          </p:cNvPr>
          <p:cNvGrpSpPr/>
          <p:nvPr/>
        </p:nvGrpSpPr>
        <p:grpSpPr>
          <a:xfrm>
            <a:off x="4162361" y="894592"/>
            <a:ext cx="3867278" cy="553206"/>
            <a:chOff x="3369165" y="3823296"/>
            <a:chExt cx="3867278" cy="553206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0F7A575B-73E4-F934-CE7A-4A9FE67659A6}"/>
                </a:ext>
              </a:extLst>
            </p:cNvPr>
            <p:cNvSpPr/>
            <p:nvPr/>
          </p:nvSpPr>
          <p:spPr>
            <a:xfrm>
              <a:off x="3369165" y="3823296"/>
              <a:ext cx="521638" cy="521638"/>
            </a:xfrm>
            <a:prstGeom prst="ellipse">
              <a:avLst/>
            </a:prstGeom>
            <a:solidFill>
              <a:srgbClr val="3A6986"/>
            </a:solidFill>
            <a:ln>
              <a:solidFill>
                <a:srgbClr val="3A698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E494A7F6-7E3E-5BC6-28B6-4E18DCBEE3CD}"/>
                </a:ext>
              </a:extLst>
            </p:cNvPr>
            <p:cNvSpPr txBox="1"/>
            <p:nvPr/>
          </p:nvSpPr>
          <p:spPr>
            <a:xfrm>
              <a:off x="4051669" y="3853282"/>
              <a:ext cx="31847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rgbClr val="3A698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规划菜谱拟写方案</a:t>
              </a: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2E214D8D-456F-B91B-5B7E-7A2878DD5BE2}"/>
              </a:ext>
            </a:extLst>
          </p:cNvPr>
          <p:cNvGrpSpPr/>
          <p:nvPr/>
        </p:nvGrpSpPr>
        <p:grpSpPr>
          <a:xfrm>
            <a:off x="2119598" y="1538369"/>
            <a:ext cx="7542114" cy="858155"/>
            <a:chOff x="1536978" y="2025221"/>
            <a:chExt cx="7542114" cy="858155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10D2E140-DCAF-752D-8E7E-AEC5FB3D3F8D}"/>
                </a:ext>
              </a:extLst>
            </p:cNvPr>
            <p:cNvSpPr txBox="1"/>
            <p:nvPr/>
          </p:nvSpPr>
          <p:spPr>
            <a:xfrm>
              <a:off x="2431118" y="2270832"/>
              <a:ext cx="66479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根据流程图的相关资料，完成下列内容的填写。</a:t>
              </a:r>
              <a:endPara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806B2CA6-4837-4EA1-E364-9682FB662A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96" t="10696" r="6291" b="11265"/>
            <a:stretch>
              <a:fillRect/>
            </a:stretch>
          </p:blipFill>
          <p:spPr>
            <a:xfrm>
              <a:off x="1536978" y="2025221"/>
              <a:ext cx="894140" cy="858155"/>
            </a:xfrm>
            <a:prstGeom prst="rect">
              <a:avLst/>
            </a:prstGeom>
          </p:spPr>
        </p:pic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D595CB72-C38F-061C-CACF-01641A48D100}"/>
              </a:ext>
            </a:extLst>
          </p:cNvPr>
          <p:cNvGrpSpPr/>
          <p:nvPr/>
        </p:nvGrpSpPr>
        <p:grpSpPr>
          <a:xfrm>
            <a:off x="581624" y="3271158"/>
            <a:ext cx="2831707" cy="3086894"/>
            <a:chOff x="1051242" y="3142230"/>
            <a:chExt cx="2831707" cy="3086894"/>
          </a:xfrm>
        </p:grpSpPr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A3D267B9-7359-7F75-89F0-3A33ACD3409A}"/>
                </a:ext>
              </a:extLst>
            </p:cNvPr>
            <p:cNvGrpSpPr/>
            <p:nvPr/>
          </p:nvGrpSpPr>
          <p:grpSpPr>
            <a:xfrm>
              <a:off x="1295484" y="3142230"/>
              <a:ext cx="2587465" cy="1534160"/>
              <a:chOff x="6550303" y="2723599"/>
              <a:chExt cx="3633109" cy="1534160"/>
            </a:xfrm>
          </p:grpSpPr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EBF41DF1-69E9-B4CD-13A9-6D91A9B65BAE}"/>
                  </a:ext>
                </a:extLst>
              </p:cNvPr>
              <p:cNvSpPr txBox="1"/>
              <p:nvPr/>
            </p:nvSpPr>
            <p:spPr>
              <a:xfrm>
                <a:off x="6833941" y="2944806"/>
                <a:ext cx="2827386" cy="10244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539750">
                  <a:lnSpc>
                    <a:spcPts val="2400"/>
                  </a:lnSpc>
                </a:pPr>
                <a:r>
                  <a:rPr kumimoji="1" lang="zh-CN" alt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指令框和流程线各有什么作用呢？</a:t>
                </a:r>
              </a:p>
            </p:txBody>
          </p:sp>
          <p:sp>
            <p:nvSpPr>
              <p:cNvPr id="27" name="云形标注 32">
                <a:extLst>
                  <a:ext uri="{FF2B5EF4-FFF2-40B4-BE49-F238E27FC236}">
                    <a16:creationId xmlns:a16="http://schemas.microsoft.com/office/drawing/2014/main" id="{E619D39F-445A-6FE5-2E54-AD439152E3BB}"/>
                  </a:ext>
                </a:extLst>
              </p:cNvPr>
              <p:cNvSpPr/>
              <p:nvPr/>
            </p:nvSpPr>
            <p:spPr>
              <a:xfrm>
                <a:off x="6550303" y="2723599"/>
                <a:ext cx="3633109" cy="1534160"/>
              </a:xfrm>
              <a:prstGeom prst="cloudCallout">
                <a:avLst>
                  <a:gd name="adj1" fmla="val -8521"/>
                  <a:gd name="adj2" fmla="val 65999"/>
                </a:avLst>
              </a:prstGeom>
              <a:noFill/>
              <a:ln w="19050">
                <a:solidFill>
                  <a:srgbClr val="F73C8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" name="图片 1" descr="形状, 圆圈&#10;&#10;描述已自动生成">
              <a:extLst>
                <a:ext uri="{FF2B5EF4-FFF2-40B4-BE49-F238E27FC236}">
                  <a16:creationId xmlns:a16="http://schemas.microsoft.com/office/drawing/2014/main" id="{578FA251-2448-663D-ECEA-5DF067ED86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242" y="4429124"/>
              <a:ext cx="1537975" cy="1800000"/>
            </a:xfrm>
            <a:prstGeom prst="rect">
              <a:avLst/>
            </a:prstGeom>
          </p:spPr>
        </p:pic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6180ECA8-D24F-0BFD-CBE4-55BCDCBCC499}"/>
              </a:ext>
            </a:extLst>
          </p:cNvPr>
          <p:cNvGrpSpPr/>
          <p:nvPr/>
        </p:nvGrpSpPr>
        <p:grpSpPr>
          <a:xfrm>
            <a:off x="7347773" y="51452"/>
            <a:ext cx="4721412" cy="625965"/>
            <a:chOff x="7347773" y="30020"/>
            <a:chExt cx="4721412" cy="625965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8E60630C-8EAF-F4AA-4BFC-F9D029B5C90E}"/>
                </a:ext>
              </a:extLst>
            </p:cNvPr>
            <p:cNvGrpSpPr/>
            <p:nvPr/>
          </p:nvGrpSpPr>
          <p:grpSpPr>
            <a:xfrm flipH="1">
              <a:off x="7719755" y="30020"/>
              <a:ext cx="1177545" cy="550473"/>
              <a:chOff x="5555101" y="508211"/>
              <a:chExt cx="1589160" cy="731680"/>
            </a:xfrm>
          </p:grpSpPr>
          <p:pic>
            <p:nvPicPr>
              <p:cNvPr id="43" name="图片 42">
                <a:extLst>
                  <a:ext uri="{FF2B5EF4-FFF2-40B4-BE49-F238E27FC236}">
                    <a16:creationId xmlns:a16="http://schemas.microsoft.com/office/drawing/2014/main" id="{7427004A-F762-5C19-D1B8-99A03A50FC9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2615" b="54174"/>
              <a:stretch/>
            </p:blipFill>
            <p:spPr>
              <a:xfrm>
                <a:off x="5625919" y="518098"/>
                <a:ext cx="1447528" cy="721793"/>
              </a:xfrm>
              <a:prstGeom prst="rect">
                <a:avLst/>
              </a:prstGeom>
            </p:spPr>
          </p:pic>
          <p:sp>
            <p:nvSpPr>
              <p:cNvPr id="44" name="TextBox 45">
                <a:extLst>
                  <a:ext uri="{FF2B5EF4-FFF2-40B4-BE49-F238E27FC236}">
                    <a16:creationId xmlns:a16="http://schemas.microsoft.com/office/drawing/2014/main" id="{327B1B99-0833-AC09-20B7-65BD276B2850}"/>
                  </a:ext>
                </a:extLst>
              </p:cNvPr>
              <p:cNvSpPr txBox="1"/>
              <p:nvPr/>
            </p:nvSpPr>
            <p:spPr>
              <a:xfrm>
                <a:off x="5555101" y="508211"/>
                <a:ext cx="1589160" cy="640485"/>
              </a:xfrm>
              <a:prstGeom prst="rect">
                <a:avLst/>
              </a:prstGeom>
              <a:noFill/>
              <a:ln w="12700">
                <a:noFill/>
                <a:prstDash val="lgDashDot"/>
              </a:ln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R="0" lvl="0" indent="0" algn="ct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仓耳羽辰体-谷力 W04" panose="02020400000000000000" pitchFamily="18" charset="-122"/>
                    <a:ea typeface="仓耳羽辰体-谷力 W04" panose="02020400000000000000" pitchFamily="18" charset="-122"/>
                  </a:defRPr>
                </a:lvl1pPr>
              </a:lstStyle>
              <a:p>
                <a:r>
                  <a:rPr lang="zh-CN" altLang="en-US" sz="2000" dirty="0">
                    <a:solidFill>
                      <a:srgbClr val="FF0000"/>
                    </a:solidFill>
                    <a:latin typeface="隶书" panose="02010509060101010101" pitchFamily="49" charset="-122"/>
                    <a:ea typeface="隶书" panose="02010509060101010101" pitchFamily="49" charset="-122"/>
                    <a:cs typeface="+mn-ea"/>
                    <a:sym typeface="+mn-lt"/>
                  </a:rPr>
                  <a:t>准备间</a:t>
                </a:r>
              </a:p>
            </p:txBody>
          </p:sp>
        </p:grpSp>
        <p:pic>
          <p:nvPicPr>
            <p:cNvPr id="6" name="图片 5" descr="卡通人物&#10;&#10;描述已自动生成">
              <a:extLst>
                <a:ext uri="{FF2B5EF4-FFF2-40B4-BE49-F238E27FC236}">
                  <a16:creationId xmlns:a16="http://schemas.microsoft.com/office/drawing/2014/main" id="{186D6AF4-6B28-2320-8690-54EF68B0AE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7773" y="30020"/>
              <a:ext cx="743957" cy="625965"/>
            </a:xfrm>
            <a:prstGeom prst="rect">
              <a:avLst/>
            </a:prstGeom>
          </p:spPr>
        </p:pic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53F18592-5792-27D0-8C65-6E434E42FC27}"/>
                </a:ext>
              </a:extLst>
            </p:cNvPr>
            <p:cNvGrpSpPr/>
            <p:nvPr/>
          </p:nvGrpSpPr>
          <p:grpSpPr>
            <a:xfrm>
              <a:off x="10891640" y="30020"/>
              <a:ext cx="1177545" cy="543034"/>
              <a:chOff x="8796623" y="100891"/>
              <a:chExt cx="1177545" cy="543034"/>
            </a:xfrm>
          </p:grpSpPr>
          <p:pic>
            <p:nvPicPr>
              <p:cNvPr id="41" name="图片 40">
                <a:extLst>
                  <a:ext uri="{FF2B5EF4-FFF2-40B4-BE49-F238E27FC236}">
                    <a16:creationId xmlns:a16="http://schemas.microsoft.com/office/drawing/2014/main" id="{13462200-7BB1-2CDC-E928-14E81776D5E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tx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2615" b="54174"/>
              <a:stretch/>
            </p:blipFill>
            <p:spPr>
              <a:xfrm flipH="1">
                <a:off x="8825199" y="100891"/>
                <a:ext cx="1072598" cy="543034"/>
              </a:xfrm>
              <a:prstGeom prst="rect">
                <a:avLst/>
              </a:prstGeom>
            </p:spPr>
          </p:pic>
          <p:sp>
            <p:nvSpPr>
              <p:cNvPr id="42" name="TextBox 45">
                <a:extLst>
                  <a:ext uri="{FF2B5EF4-FFF2-40B4-BE49-F238E27FC236}">
                    <a16:creationId xmlns:a16="http://schemas.microsoft.com/office/drawing/2014/main" id="{E4D51E70-48B7-999F-1716-DF277F5A869C}"/>
                  </a:ext>
                </a:extLst>
              </p:cNvPr>
              <p:cNvSpPr txBox="1"/>
              <p:nvPr/>
            </p:nvSpPr>
            <p:spPr>
              <a:xfrm flipH="1">
                <a:off x="8796623" y="112374"/>
                <a:ext cx="1177545" cy="481863"/>
              </a:xfrm>
              <a:prstGeom prst="rect">
                <a:avLst/>
              </a:prstGeom>
              <a:noFill/>
              <a:ln w="12700">
                <a:noFill/>
                <a:prstDash val="lgDashDot"/>
              </a:ln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R="0" lvl="0" indent="0" algn="ct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仓耳羽辰体-谷力 W04" panose="02020400000000000000" pitchFamily="18" charset="-122"/>
                    <a:ea typeface="仓耳羽辰体-谷力 W04" panose="02020400000000000000" pitchFamily="18" charset="-122"/>
                  </a:defRPr>
                </a:lvl1pPr>
              </a:lstStyle>
              <a:p>
                <a:r>
                  <a:rPr lang="zh-CN" altLang="en-US" sz="2000" dirty="0">
                    <a:solidFill>
                      <a:schemeClr val="bg1">
                        <a:lumMod val="50000"/>
                      </a:schemeClr>
                    </a:solidFill>
                    <a:latin typeface="隶书" panose="02010509060101010101" pitchFamily="49" charset="-122"/>
                    <a:ea typeface="隶书" panose="02010509060101010101" pitchFamily="49" charset="-122"/>
                    <a:cs typeface="+mn-ea"/>
                    <a:sym typeface="+mn-lt"/>
                  </a:rPr>
                  <a:t>挑战台</a:t>
                </a:r>
              </a:p>
            </p:txBody>
          </p:sp>
        </p:grpSp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B81C1690-DF8B-E91D-A1A1-528B90B8C4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615" b="54174"/>
            <a:stretch/>
          </p:blipFill>
          <p:spPr>
            <a:xfrm flipH="1">
              <a:off x="9862921" y="30020"/>
              <a:ext cx="1072598" cy="543034"/>
            </a:xfrm>
            <a:prstGeom prst="rect">
              <a:avLst/>
            </a:prstGeom>
          </p:spPr>
        </p:pic>
        <p:sp>
          <p:nvSpPr>
            <p:cNvPr id="31" name="TextBox 45">
              <a:extLst>
                <a:ext uri="{FF2B5EF4-FFF2-40B4-BE49-F238E27FC236}">
                  <a16:creationId xmlns:a16="http://schemas.microsoft.com/office/drawing/2014/main" id="{09071DE6-4AA0-EEEB-A8FD-A40AC02A71DC}"/>
                </a:ext>
              </a:extLst>
            </p:cNvPr>
            <p:cNvSpPr txBox="1"/>
            <p:nvPr/>
          </p:nvSpPr>
          <p:spPr>
            <a:xfrm flipH="1">
              <a:off x="9834345" y="30020"/>
              <a:ext cx="1177545" cy="481863"/>
            </a:xfrm>
            <a:prstGeom prst="rect">
              <a:avLst/>
            </a:prstGeom>
            <a:noFill/>
            <a:ln w="12700">
              <a:noFill/>
              <a:prstDash val="lgDashDot"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仓耳羽辰体-谷力 W04" panose="02020400000000000000" pitchFamily="18" charset="-122"/>
                  <a:ea typeface="仓耳羽辰体-谷力 W04" panose="02020400000000000000" pitchFamily="18" charset="-122"/>
                </a:defRPr>
              </a:lvl1pPr>
            </a:lstStyle>
            <a:p>
              <a:r>
                <a:rPr lang="zh-CN" altLang="en-US" sz="2000" dirty="0">
                  <a:solidFill>
                    <a:schemeClr val="bg1">
                      <a:lumMod val="50000"/>
                    </a:schemeClr>
                  </a:solidFill>
                  <a:latin typeface="隶书" panose="02010509060101010101" pitchFamily="49" charset="-122"/>
                  <a:ea typeface="隶书" panose="02010509060101010101" pitchFamily="49" charset="-122"/>
                  <a:cs typeface="+mn-ea"/>
                  <a:sym typeface="+mn-lt"/>
                </a:rPr>
                <a:t>收获园</a:t>
              </a:r>
            </a:p>
          </p:txBody>
        </p:sp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E699DAC2-88D7-9DDF-4A6C-2EF622A013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615" b="54174"/>
            <a:stretch/>
          </p:blipFill>
          <p:spPr>
            <a:xfrm flipH="1">
              <a:off x="8805626" y="30020"/>
              <a:ext cx="1072598" cy="543034"/>
            </a:xfrm>
            <a:prstGeom prst="rect">
              <a:avLst/>
            </a:prstGeom>
          </p:spPr>
        </p:pic>
        <p:sp>
          <p:nvSpPr>
            <p:cNvPr id="37" name="TextBox 45">
              <a:extLst>
                <a:ext uri="{FF2B5EF4-FFF2-40B4-BE49-F238E27FC236}">
                  <a16:creationId xmlns:a16="http://schemas.microsoft.com/office/drawing/2014/main" id="{8F525EB9-2F96-09E3-23E8-EC42D6437EB8}"/>
                </a:ext>
              </a:extLst>
            </p:cNvPr>
            <p:cNvSpPr txBox="1"/>
            <p:nvPr/>
          </p:nvSpPr>
          <p:spPr>
            <a:xfrm flipH="1">
              <a:off x="8777050" y="30020"/>
              <a:ext cx="1177545" cy="481863"/>
            </a:xfrm>
            <a:prstGeom prst="rect">
              <a:avLst/>
            </a:prstGeom>
            <a:noFill/>
            <a:ln w="12700">
              <a:noFill/>
              <a:prstDash val="lgDashDot"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仓耳羽辰体-谷力 W04" panose="02020400000000000000" pitchFamily="18" charset="-122"/>
                  <a:ea typeface="仓耳羽辰体-谷力 W04" panose="02020400000000000000" pitchFamily="18" charset="-122"/>
                </a:defRPr>
              </a:lvl1pPr>
            </a:lstStyle>
            <a:p>
              <a:r>
                <a:rPr lang="zh-CN" altLang="en-US" sz="2000" dirty="0">
                  <a:solidFill>
                    <a:schemeClr val="bg1">
                      <a:lumMod val="50000"/>
                    </a:schemeClr>
                  </a:solidFill>
                  <a:latin typeface="隶书" panose="02010509060101010101" pitchFamily="49" charset="-122"/>
                  <a:ea typeface="隶书" panose="02010509060101010101" pitchFamily="49" charset="-122"/>
                  <a:cs typeface="+mn-ea"/>
                  <a:sym typeface="+mn-lt"/>
                </a:rPr>
                <a:t>活动室</a:t>
              </a:r>
            </a:p>
          </p:txBody>
        </p:sp>
      </p:grpSp>
      <p:sp>
        <p:nvSpPr>
          <p:cNvPr id="45" name="文本框 44">
            <a:extLst>
              <a:ext uri="{FF2B5EF4-FFF2-40B4-BE49-F238E27FC236}">
                <a16:creationId xmlns:a16="http://schemas.microsoft.com/office/drawing/2014/main" id="{8B6FE17A-045C-CAD0-F542-8EF1F8429E2E}"/>
              </a:ext>
            </a:extLst>
          </p:cNvPr>
          <p:cNvSpPr txBox="1"/>
          <p:nvPr/>
        </p:nvSpPr>
        <p:spPr>
          <a:xfrm>
            <a:off x="3531416" y="2518664"/>
            <a:ext cx="7632714" cy="3261674"/>
          </a:xfrm>
          <a:custGeom>
            <a:avLst/>
            <a:gdLst>
              <a:gd name="connsiteX0" fmla="*/ 0 w 7632714"/>
              <a:gd name="connsiteY0" fmla="*/ 543623 h 3261674"/>
              <a:gd name="connsiteX1" fmla="*/ 543623 w 7632714"/>
              <a:gd name="connsiteY1" fmla="*/ 0 h 3261674"/>
              <a:gd name="connsiteX2" fmla="*/ 1263624 w 7632714"/>
              <a:gd name="connsiteY2" fmla="*/ 0 h 3261674"/>
              <a:gd name="connsiteX3" fmla="*/ 1918171 w 7632714"/>
              <a:gd name="connsiteY3" fmla="*/ 0 h 3261674"/>
              <a:gd name="connsiteX4" fmla="*/ 2572718 w 7632714"/>
              <a:gd name="connsiteY4" fmla="*/ 0 h 3261674"/>
              <a:gd name="connsiteX5" fmla="*/ 3292720 w 7632714"/>
              <a:gd name="connsiteY5" fmla="*/ 0 h 3261674"/>
              <a:gd name="connsiteX6" fmla="*/ 3750902 w 7632714"/>
              <a:gd name="connsiteY6" fmla="*/ 0 h 3261674"/>
              <a:gd name="connsiteX7" fmla="*/ 4209085 w 7632714"/>
              <a:gd name="connsiteY7" fmla="*/ 0 h 3261674"/>
              <a:gd name="connsiteX8" fmla="*/ 4929087 w 7632714"/>
              <a:gd name="connsiteY8" fmla="*/ 0 h 3261674"/>
              <a:gd name="connsiteX9" fmla="*/ 5387269 w 7632714"/>
              <a:gd name="connsiteY9" fmla="*/ 0 h 3261674"/>
              <a:gd name="connsiteX10" fmla="*/ 6107271 w 7632714"/>
              <a:gd name="connsiteY10" fmla="*/ 0 h 3261674"/>
              <a:gd name="connsiteX11" fmla="*/ 7089091 w 7632714"/>
              <a:gd name="connsiteY11" fmla="*/ 0 h 3261674"/>
              <a:gd name="connsiteX12" fmla="*/ 7632714 w 7632714"/>
              <a:gd name="connsiteY12" fmla="*/ 543623 h 3261674"/>
              <a:gd name="connsiteX13" fmla="*/ 7632714 w 7632714"/>
              <a:gd name="connsiteY13" fmla="*/ 1043741 h 3261674"/>
              <a:gd name="connsiteX14" fmla="*/ 7632714 w 7632714"/>
              <a:gd name="connsiteY14" fmla="*/ 1565604 h 3261674"/>
              <a:gd name="connsiteX15" fmla="*/ 7632714 w 7632714"/>
              <a:gd name="connsiteY15" fmla="*/ 2152700 h 3261674"/>
              <a:gd name="connsiteX16" fmla="*/ 7632714 w 7632714"/>
              <a:gd name="connsiteY16" fmla="*/ 2718051 h 3261674"/>
              <a:gd name="connsiteX17" fmla="*/ 7089091 w 7632714"/>
              <a:gd name="connsiteY17" fmla="*/ 3261674 h 3261674"/>
              <a:gd name="connsiteX18" fmla="*/ 6303635 w 7632714"/>
              <a:gd name="connsiteY18" fmla="*/ 3261674 h 3261674"/>
              <a:gd name="connsiteX19" fmla="*/ 5649088 w 7632714"/>
              <a:gd name="connsiteY19" fmla="*/ 3261674 h 3261674"/>
              <a:gd name="connsiteX20" fmla="*/ 5125451 w 7632714"/>
              <a:gd name="connsiteY20" fmla="*/ 3261674 h 3261674"/>
              <a:gd name="connsiteX21" fmla="*/ 4405449 w 7632714"/>
              <a:gd name="connsiteY21" fmla="*/ 3261674 h 3261674"/>
              <a:gd name="connsiteX22" fmla="*/ 3816357 w 7632714"/>
              <a:gd name="connsiteY22" fmla="*/ 3261674 h 3261674"/>
              <a:gd name="connsiteX23" fmla="*/ 3292720 w 7632714"/>
              <a:gd name="connsiteY23" fmla="*/ 3261674 h 3261674"/>
              <a:gd name="connsiteX24" fmla="*/ 2834537 w 7632714"/>
              <a:gd name="connsiteY24" fmla="*/ 3261674 h 3261674"/>
              <a:gd name="connsiteX25" fmla="*/ 2310899 w 7632714"/>
              <a:gd name="connsiteY25" fmla="*/ 3261674 h 3261674"/>
              <a:gd name="connsiteX26" fmla="*/ 1525443 w 7632714"/>
              <a:gd name="connsiteY26" fmla="*/ 3261674 h 3261674"/>
              <a:gd name="connsiteX27" fmla="*/ 543623 w 7632714"/>
              <a:gd name="connsiteY27" fmla="*/ 3261674 h 3261674"/>
              <a:gd name="connsiteX28" fmla="*/ 0 w 7632714"/>
              <a:gd name="connsiteY28" fmla="*/ 2718051 h 3261674"/>
              <a:gd name="connsiteX29" fmla="*/ 0 w 7632714"/>
              <a:gd name="connsiteY29" fmla="*/ 2130955 h 3261674"/>
              <a:gd name="connsiteX30" fmla="*/ 0 w 7632714"/>
              <a:gd name="connsiteY30" fmla="*/ 1543860 h 3261674"/>
              <a:gd name="connsiteX31" fmla="*/ 0 w 7632714"/>
              <a:gd name="connsiteY31" fmla="*/ 1065486 h 3261674"/>
              <a:gd name="connsiteX32" fmla="*/ 0 w 7632714"/>
              <a:gd name="connsiteY32" fmla="*/ 543623 h 3261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632714" h="3261674" fill="none" extrusionOk="0">
                <a:moveTo>
                  <a:pt x="0" y="543623"/>
                </a:moveTo>
                <a:cubicBezTo>
                  <a:pt x="-29555" y="297496"/>
                  <a:pt x="216625" y="-62815"/>
                  <a:pt x="543623" y="0"/>
                </a:cubicBezTo>
                <a:cubicBezTo>
                  <a:pt x="778999" y="18998"/>
                  <a:pt x="912528" y="-26019"/>
                  <a:pt x="1263624" y="0"/>
                </a:cubicBezTo>
                <a:cubicBezTo>
                  <a:pt x="1614720" y="26019"/>
                  <a:pt x="1693414" y="1868"/>
                  <a:pt x="1918171" y="0"/>
                </a:cubicBezTo>
                <a:cubicBezTo>
                  <a:pt x="2142928" y="-1868"/>
                  <a:pt x="2434543" y="20069"/>
                  <a:pt x="2572718" y="0"/>
                </a:cubicBezTo>
                <a:cubicBezTo>
                  <a:pt x="2710893" y="-20069"/>
                  <a:pt x="3034080" y="9305"/>
                  <a:pt x="3292720" y="0"/>
                </a:cubicBezTo>
                <a:cubicBezTo>
                  <a:pt x="3551360" y="-9305"/>
                  <a:pt x="3584602" y="-1251"/>
                  <a:pt x="3750902" y="0"/>
                </a:cubicBezTo>
                <a:cubicBezTo>
                  <a:pt x="3917202" y="1251"/>
                  <a:pt x="4117442" y="-7377"/>
                  <a:pt x="4209085" y="0"/>
                </a:cubicBezTo>
                <a:cubicBezTo>
                  <a:pt x="4300728" y="7377"/>
                  <a:pt x="4620176" y="35622"/>
                  <a:pt x="4929087" y="0"/>
                </a:cubicBezTo>
                <a:cubicBezTo>
                  <a:pt x="5237998" y="-35622"/>
                  <a:pt x="5182791" y="18838"/>
                  <a:pt x="5387269" y="0"/>
                </a:cubicBezTo>
                <a:cubicBezTo>
                  <a:pt x="5591747" y="-18838"/>
                  <a:pt x="5947961" y="4701"/>
                  <a:pt x="6107271" y="0"/>
                </a:cubicBezTo>
                <a:cubicBezTo>
                  <a:pt x="6266581" y="-4701"/>
                  <a:pt x="6676703" y="-39387"/>
                  <a:pt x="7089091" y="0"/>
                </a:cubicBezTo>
                <a:cubicBezTo>
                  <a:pt x="7369531" y="-49475"/>
                  <a:pt x="7627227" y="268385"/>
                  <a:pt x="7632714" y="543623"/>
                </a:cubicBezTo>
                <a:cubicBezTo>
                  <a:pt x="7624719" y="751316"/>
                  <a:pt x="7646882" y="868846"/>
                  <a:pt x="7632714" y="1043741"/>
                </a:cubicBezTo>
                <a:cubicBezTo>
                  <a:pt x="7618546" y="1218636"/>
                  <a:pt x="7608358" y="1383320"/>
                  <a:pt x="7632714" y="1565604"/>
                </a:cubicBezTo>
                <a:cubicBezTo>
                  <a:pt x="7657070" y="1747888"/>
                  <a:pt x="7651720" y="1885061"/>
                  <a:pt x="7632714" y="2152700"/>
                </a:cubicBezTo>
                <a:cubicBezTo>
                  <a:pt x="7613708" y="2420339"/>
                  <a:pt x="7613680" y="2435405"/>
                  <a:pt x="7632714" y="2718051"/>
                </a:cubicBezTo>
                <a:cubicBezTo>
                  <a:pt x="7582407" y="3038133"/>
                  <a:pt x="7352135" y="3214484"/>
                  <a:pt x="7089091" y="3261674"/>
                </a:cubicBezTo>
                <a:cubicBezTo>
                  <a:pt x="6798081" y="3224354"/>
                  <a:pt x="6639866" y="3245581"/>
                  <a:pt x="6303635" y="3261674"/>
                </a:cubicBezTo>
                <a:cubicBezTo>
                  <a:pt x="5967404" y="3277767"/>
                  <a:pt x="5919334" y="3290862"/>
                  <a:pt x="5649088" y="3261674"/>
                </a:cubicBezTo>
                <a:cubicBezTo>
                  <a:pt x="5378842" y="3232486"/>
                  <a:pt x="5260667" y="3279487"/>
                  <a:pt x="5125451" y="3261674"/>
                </a:cubicBezTo>
                <a:cubicBezTo>
                  <a:pt x="4990235" y="3243861"/>
                  <a:pt x="4724025" y="3287974"/>
                  <a:pt x="4405449" y="3261674"/>
                </a:cubicBezTo>
                <a:cubicBezTo>
                  <a:pt x="4086873" y="3235374"/>
                  <a:pt x="4019468" y="3257885"/>
                  <a:pt x="3816357" y="3261674"/>
                </a:cubicBezTo>
                <a:cubicBezTo>
                  <a:pt x="3613246" y="3265463"/>
                  <a:pt x="3498020" y="3239838"/>
                  <a:pt x="3292720" y="3261674"/>
                </a:cubicBezTo>
                <a:cubicBezTo>
                  <a:pt x="3087420" y="3283510"/>
                  <a:pt x="2936386" y="3254917"/>
                  <a:pt x="2834537" y="3261674"/>
                </a:cubicBezTo>
                <a:cubicBezTo>
                  <a:pt x="2732688" y="3268431"/>
                  <a:pt x="2523260" y="3281018"/>
                  <a:pt x="2310899" y="3261674"/>
                </a:cubicBezTo>
                <a:cubicBezTo>
                  <a:pt x="2098538" y="3242330"/>
                  <a:pt x="1787486" y="3224574"/>
                  <a:pt x="1525443" y="3261674"/>
                </a:cubicBezTo>
                <a:cubicBezTo>
                  <a:pt x="1263400" y="3298774"/>
                  <a:pt x="770340" y="3242217"/>
                  <a:pt x="543623" y="3261674"/>
                </a:cubicBezTo>
                <a:cubicBezTo>
                  <a:pt x="219817" y="3236234"/>
                  <a:pt x="-26100" y="3011461"/>
                  <a:pt x="0" y="2718051"/>
                </a:cubicBezTo>
                <a:cubicBezTo>
                  <a:pt x="-23331" y="2450922"/>
                  <a:pt x="9871" y="2375886"/>
                  <a:pt x="0" y="2130955"/>
                </a:cubicBezTo>
                <a:cubicBezTo>
                  <a:pt x="-9871" y="1886024"/>
                  <a:pt x="29155" y="1769404"/>
                  <a:pt x="0" y="1543860"/>
                </a:cubicBezTo>
                <a:cubicBezTo>
                  <a:pt x="-29155" y="1318316"/>
                  <a:pt x="11275" y="1272730"/>
                  <a:pt x="0" y="1065486"/>
                </a:cubicBezTo>
                <a:cubicBezTo>
                  <a:pt x="-11275" y="858242"/>
                  <a:pt x="-24425" y="781960"/>
                  <a:pt x="0" y="543623"/>
                </a:cubicBezTo>
                <a:close/>
              </a:path>
              <a:path w="7632714" h="3261674" stroke="0" extrusionOk="0">
                <a:moveTo>
                  <a:pt x="0" y="543623"/>
                </a:moveTo>
                <a:cubicBezTo>
                  <a:pt x="-29231" y="244341"/>
                  <a:pt x="207411" y="8026"/>
                  <a:pt x="543623" y="0"/>
                </a:cubicBezTo>
                <a:cubicBezTo>
                  <a:pt x="652312" y="16115"/>
                  <a:pt x="849157" y="3455"/>
                  <a:pt x="1067260" y="0"/>
                </a:cubicBezTo>
                <a:cubicBezTo>
                  <a:pt x="1285363" y="-3455"/>
                  <a:pt x="1485271" y="24652"/>
                  <a:pt x="1656353" y="0"/>
                </a:cubicBezTo>
                <a:cubicBezTo>
                  <a:pt x="1827435" y="-24652"/>
                  <a:pt x="1992016" y="-7846"/>
                  <a:pt x="2114535" y="0"/>
                </a:cubicBezTo>
                <a:cubicBezTo>
                  <a:pt x="2237054" y="7846"/>
                  <a:pt x="2566628" y="-15980"/>
                  <a:pt x="2769082" y="0"/>
                </a:cubicBezTo>
                <a:cubicBezTo>
                  <a:pt x="2971536" y="15980"/>
                  <a:pt x="3041295" y="-20533"/>
                  <a:pt x="3227265" y="0"/>
                </a:cubicBezTo>
                <a:cubicBezTo>
                  <a:pt x="3413235" y="20533"/>
                  <a:pt x="3752283" y="10313"/>
                  <a:pt x="3947266" y="0"/>
                </a:cubicBezTo>
                <a:cubicBezTo>
                  <a:pt x="4142249" y="-10313"/>
                  <a:pt x="4235818" y="-798"/>
                  <a:pt x="4470904" y="0"/>
                </a:cubicBezTo>
                <a:cubicBezTo>
                  <a:pt x="4705990" y="798"/>
                  <a:pt x="4815660" y="-5120"/>
                  <a:pt x="4929087" y="0"/>
                </a:cubicBezTo>
                <a:cubicBezTo>
                  <a:pt x="5042514" y="5120"/>
                  <a:pt x="5202155" y="-10254"/>
                  <a:pt x="5452724" y="0"/>
                </a:cubicBezTo>
                <a:cubicBezTo>
                  <a:pt x="5703293" y="10254"/>
                  <a:pt x="5838201" y="6813"/>
                  <a:pt x="5976361" y="0"/>
                </a:cubicBezTo>
                <a:cubicBezTo>
                  <a:pt x="6114521" y="-6813"/>
                  <a:pt x="6360749" y="-5537"/>
                  <a:pt x="6499999" y="0"/>
                </a:cubicBezTo>
                <a:cubicBezTo>
                  <a:pt x="6639249" y="5537"/>
                  <a:pt x="6794689" y="-11121"/>
                  <a:pt x="7089091" y="0"/>
                </a:cubicBezTo>
                <a:cubicBezTo>
                  <a:pt x="7375316" y="34965"/>
                  <a:pt x="7695170" y="245398"/>
                  <a:pt x="7632714" y="543623"/>
                </a:cubicBezTo>
                <a:cubicBezTo>
                  <a:pt x="7619866" y="768037"/>
                  <a:pt x="7627248" y="822833"/>
                  <a:pt x="7632714" y="1087230"/>
                </a:cubicBezTo>
                <a:cubicBezTo>
                  <a:pt x="7638180" y="1351627"/>
                  <a:pt x="7624080" y="1415826"/>
                  <a:pt x="7632714" y="1674326"/>
                </a:cubicBezTo>
                <a:cubicBezTo>
                  <a:pt x="7641348" y="1932826"/>
                  <a:pt x="7682389" y="2288988"/>
                  <a:pt x="7632714" y="2718051"/>
                </a:cubicBezTo>
                <a:cubicBezTo>
                  <a:pt x="7655115" y="2998126"/>
                  <a:pt x="7407559" y="3274190"/>
                  <a:pt x="7089091" y="3261674"/>
                </a:cubicBezTo>
                <a:cubicBezTo>
                  <a:pt x="6890752" y="3264599"/>
                  <a:pt x="6659412" y="3246032"/>
                  <a:pt x="6499999" y="3261674"/>
                </a:cubicBezTo>
                <a:cubicBezTo>
                  <a:pt x="6340586" y="3277316"/>
                  <a:pt x="6146260" y="3262509"/>
                  <a:pt x="5976361" y="3261674"/>
                </a:cubicBezTo>
                <a:cubicBezTo>
                  <a:pt x="5806462" y="3260839"/>
                  <a:pt x="5562579" y="3244795"/>
                  <a:pt x="5190905" y="3261674"/>
                </a:cubicBezTo>
                <a:cubicBezTo>
                  <a:pt x="4819231" y="3278553"/>
                  <a:pt x="4775123" y="3269011"/>
                  <a:pt x="4667268" y="3261674"/>
                </a:cubicBezTo>
                <a:cubicBezTo>
                  <a:pt x="4559413" y="3254337"/>
                  <a:pt x="4310255" y="3291021"/>
                  <a:pt x="4012721" y="3261674"/>
                </a:cubicBezTo>
                <a:cubicBezTo>
                  <a:pt x="3715187" y="3232327"/>
                  <a:pt x="3642752" y="3279333"/>
                  <a:pt x="3358174" y="3261674"/>
                </a:cubicBezTo>
                <a:cubicBezTo>
                  <a:pt x="3073596" y="3244015"/>
                  <a:pt x="3055564" y="3282782"/>
                  <a:pt x="2834537" y="3261674"/>
                </a:cubicBezTo>
                <a:cubicBezTo>
                  <a:pt x="2613510" y="3240566"/>
                  <a:pt x="2516401" y="3266570"/>
                  <a:pt x="2245445" y="3261674"/>
                </a:cubicBezTo>
                <a:cubicBezTo>
                  <a:pt x="1974489" y="3256778"/>
                  <a:pt x="1836555" y="3278783"/>
                  <a:pt x="1721807" y="3261674"/>
                </a:cubicBezTo>
                <a:cubicBezTo>
                  <a:pt x="1607059" y="3244565"/>
                  <a:pt x="1043178" y="3310019"/>
                  <a:pt x="543623" y="3261674"/>
                </a:cubicBezTo>
                <a:cubicBezTo>
                  <a:pt x="215053" y="3208023"/>
                  <a:pt x="-10571" y="3012041"/>
                  <a:pt x="0" y="2718051"/>
                </a:cubicBezTo>
                <a:cubicBezTo>
                  <a:pt x="-4323" y="2609878"/>
                  <a:pt x="9278" y="2356491"/>
                  <a:pt x="0" y="2217933"/>
                </a:cubicBezTo>
                <a:cubicBezTo>
                  <a:pt x="-9278" y="2079375"/>
                  <a:pt x="5911" y="1954794"/>
                  <a:pt x="0" y="1696070"/>
                </a:cubicBezTo>
                <a:cubicBezTo>
                  <a:pt x="-5911" y="1437346"/>
                  <a:pt x="29006" y="1303769"/>
                  <a:pt x="0" y="1108974"/>
                </a:cubicBezTo>
                <a:cubicBezTo>
                  <a:pt x="-29006" y="914179"/>
                  <a:pt x="27006" y="669112"/>
                  <a:pt x="0" y="543623"/>
                </a:cubicBezTo>
                <a:close/>
              </a:path>
            </a:pathLst>
          </a:custGeom>
          <a:solidFill>
            <a:srgbClr val="FAFAFA"/>
          </a:solidFill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9046018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chemeClr val="accent6">
                    <a:lumMod val="50000"/>
                  </a:schemeClr>
                </a:solidFill>
                <a:latin typeface="方正准圆简体" panose="03000509000000000000" pitchFamily="65" charset="-122"/>
                <a:ea typeface="方正准圆简体" panose="03000509000000000000" pitchFamily="65" charset="-122"/>
              </a:rPr>
              <a:t>    指令框    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流程图中有多种不同</a:t>
            </a:r>
            <a:r>
              <a:rPr lang="zh-CN" altLang="en-US" sz="2400" u="sng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     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的指令框，每种指令框的作用都各不相同。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 dirty="0">
                <a:solidFill>
                  <a:schemeClr val="accent6">
                    <a:lumMod val="50000"/>
                  </a:schemeClr>
                </a:solidFill>
                <a:latin typeface="方正准圆简体" panose="03000509000000000000" pitchFamily="65" charset="-122"/>
                <a:ea typeface="方正准圆简体" panose="03000509000000000000" pitchFamily="65" charset="-122"/>
              </a:rPr>
              <a:t>    </a:t>
            </a:r>
            <a:r>
              <a:rPr lang="zh-CN" altLang="en-US" sz="2400" b="1" dirty="0">
                <a:solidFill>
                  <a:schemeClr val="accent6">
                    <a:lumMod val="50000"/>
                  </a:schemeClr>
                </a:solidFill>
                <a:latin typeface="方正准圆简体" panose="03000509000000000000" pitchFamily="65" charset="-122"/>
                <a:ea typeface="方正准圆简体" panose="03000509000000000000" pitchFamily="65" charset="-122"/>
              </a:rPr>
              <a:t>流程线    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流程图中的每个步骤，需要用带有箭头的流程线连接起来，表示每个步骤之间执行的</a:t>
            </a:r>
            <a:r>
              <a:rPr lang="zh-CN" altLang="en-US" sz="2400" u="sng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        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251612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2CA626E1-0DC3-61D5-CB3D-948B7C1E67C2}"/>
              </a:ext>
            </a:extLst>
          </p:cNvPr>
          <p:cNvGrpSpPr/>
          <p:nvPr/>
        </p:nvGrpSpPr>
        <p:grpSpPr>
          <a:xfrm>
            <a:off x="357645" y="440975"/>
            <a:ext cx="11476710" cy="5722719"/>
            <a:chOff x="357645" y="440975"/>
            <a:chExt cx="11476710" cy="5722719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58C9ED0C-209D-B164-40F3-6D70C4B37B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 am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615" b="54174"/>
            <a:stretch/>
          </p:blipFill>
          <p:spPr>
            <a:xfrm flipH="1">
              <a:off x="357645" y="440975"/>
              <a:ext cx="11476710" cy="5722719"/>
            </a:xfrm>
            <a:prstGeom prst="rect">
              <a:avLst/>
            </a:prstGeom>
          </p:spPr>
        </p:pic>
        <p:pic>
          <p:nvPicPr>
            <p:cNvPr id="4" name="图片 3" descr="卡通人物&#10;&#10;描述已自动生成">
              <a:extLst>
                <a:ext uri="{FF2B5EF4-FFF2-40B4-BE49-F238E27FC236}">
                  <a16:creationId xmlns:a16="http://schemas.microsoft.com/office/drawing/2014/main" id="{BDBBE4A4-5E81-7713-0BF3-BA7B687B47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5792" y="2078721"/>
              <a:ext cx="2520000" cy="2520000"/>
            </a:xfrm>
            <a:prstGeom prst="rect">
              <a:avLst/>
            </a:prstGeom>
          </p:spPr>
        </p:pic>
        <p:sp>
          <p:nvSpPr>
            <p:cNvPr id="5" name="TextBox 45">
              <a:extLst>
                <a:ext uri="{FF2B5EF4-FFF2-40B4-BE49-F238E27FC236}">
                  <a16:creationId xmlns:a16="http://schemas.microsoft.com/office/drawing/2014/main" id="{9F4C7727-FEF4-0C88-3474-FE4B97880DD0}"/>
                </a:ext>
              </a:extLst>
            </p:cNvPr>
            <p:cNvSpPr txBox="1"/>
            <p:nvPr/>
          </p:nvSpPr>
          <p:spPr>
            <a:xfrm>
              <a:off x="4397214" y="1875262"/>
              <a:ext cx="4230193" cy="1456809"/>
            </a:xfrm>
            <a:prstGeom prst="rect">
              <a:avLst/>
            </a:prstGeom>
            <a:noFill/>
            <a:ln w="12700">
              <a:noFill/>
              <a:prstDash val="lgDashDot"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仓耳羽辰体-谷力 W04" panose="02020400000000000000" pitchFamily="18" charset="-122"/>
                  <a:ea typeface="仓耳羽辰体-谷力 W04" panose="02020400000000000000" pitchFamily="18" charset="-122"/>
                </a:defRPr>
              </a:lvl1pPr>
            </a:lstStyle>
            <a:p>
              <a:r>
                <a:rPr lang="zh-CN" altLang="en-US" sz="6600" dirty="0">
                  <a:solidFill>
                    <a:srgbClr val="FFC000"/>
                  </a:solidFill>
                  <a:latin typeface="迷你简少儿" panose="03000509000000000000" pitchFamily="65" charset="-122"/>
                  <a:ea typeface="迷你简少儿" panose="03000509000000000000" pitchFamily="65" charset="-122"/>
                  <a:cs typeface="+mn-ea"/>
                  <a:sym typeface="+mn-lt"/>
                </a:rPr>
                <a:t>活动室</a:t>
              </a:r>
            </a:p>
          </p:txBody>
        </p: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D4D20F34-2988-D790-FD2A-BEA13951BC74}"/>
                </a:ext>
              </a:extLst>
            </p:cNvPr>
            <p:cNvGrpSpPr/>
            <p:nvPr/>
          </p:nvGrpSpPr>
          <p:grpSpPr>
            <a:xfrm>
              <a:off x="5083995" y="3338721"/>
              <a:ext cx="2354045" cy="1144905"/>
              <a:chOff x="1026360" y="2474412"/>
              <a:chExt cx="2467447" cy="1144905"/>
            </a:xfrm>
          </p:grpSpPr>
          <p:sp>
            <p:nvSpPr>
              <p:cNvPr id="7" name="TextBox 46">
                <a:extLst>
                  <a:ext uri="{FF2B5EF4-FFF2-40B4-BE49-F238E27FC236}">
                    <a16:creationId xmlns:a16="http://schemas.microsoft.com/office/drawing/2014/main" id="{6917B389-0EBB-AA9F-8B56-2D02DA638558}"/>
                  </a:ext>
                </a:extLst>
              </p:cNvPr>
              <p:cNvSpPr txBox="1"/>
              <p:nvPr/>
            </p:nvSpPr>
            <p:spPr>
              <a:xfrm>
                <a:off x="1026360" y="2474412"/>
                <a:ext cx="2467447" cy="1144905"/>
              </a:xfrm>
              <a:prstGeom prst="rect">
                <a:avLst/>
              </a:prstGeom>
            </p:spPr>
            <p:txBody>
              <a:bodyPr vert="horz" wrap="square" lIns="0" tIns="0" rIns="0" bIns="0" anchor="t" anchorCtr="1">
                <a:noAutofit/>
              </a:bodyPr>
              <a:lstStyle/>
              <a:p>
                <a:pPr indent="457200"/>
                <a:endParaRPr lang="zh-CN" altLang="en-US" sz="2400" dirty="0">
                  <a:solidFill>
                    <a:srgbClr val="333333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+mn-ea"/>
                  <a:sym typeface="+mn-lt"/>
                </a:endParaRPr>
              </a:p>
            </p:txBody>
          </p:sp>
          <p:grpSp>
            <p:nvGrpSpPr>
              <p:cNvPr id="8" name="组合 7">
                <a:extLst>
                  <a:ext uri="{FF2B5EF4-FFF2-40B4-BE49-F238E27FC236}">
                    <a16:creationId xmlns:a16="http://schemas.microsoft.com/office/drawing/2014/main" id="{DB971792-2A46-8CEF-5A88-9BB7A2F97728}"/>
                  </a:ext>
                </a:extLst>
              </p:cNvPr>
              <p:cNvGrpSpPr/>
              <p:nvPr/>
            </p:nvGrpSpPr>
            <p:grpSpPr>
              <a:xfrm>
                <a:off x="1026360" y="2749874"/>
                <a:ext cx="278539" cy="800328"/>
                <a:chOff x="1867266" y="4932265"/>
                <a:chExt cx="278539" cy="800328"/>
              </a:xfrm>
            </p:grpSpPr>
            <p:pic>
              <p:nvPicPr>
                <p:cNvPr id="10" name="图片 9">
                  <a:extLst>
                    <a:ext uri="{FF2B5EF4-FFF2-40B4-BE49-F238E27FC236}">
                      <a16:creationId xmlns:a16="http://schemas.microsoft.com/office/drawing/2014/main" id="{351ECEA5-C37D-F96B-2915-5E1170A7CDB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867266" y="4932265"/>
                  <a:ext cx="278539" cy="296990"/>
                </a:xfrm>
                <a:prstGeom prst="rect">
                  <a:avLst/>
                </a:prstGeom>
              </p:spPr>
            </p:pic>
            <p:pic>
              <p:nvPicPr>
                <p:cNvPr id="11" name="图片 10">
                  <a:extLst>
                    <a:ext uri="{FF2B5EF4-FFF2-40B4-BE49-F238E27FC236}">
                      <a16:creationId xmlns:a16="http://schemas.microsoft.com/office/drawing/2014/main" id="{0D7E7E92-6411-48B8-8761-C57279B1937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867266" y="5435603"/>
                  <a:ext cx="278539" cy="296990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71150BB6-EE13-4E8C-99E6-4F0D05681B5A}"/>
              </a:ext>
            </a:extLst>
          </p:cNvPr>
          <p:cNvSpPr txBox="1"/>
          <p:nvPr/>
        </p:nvSpPr>
        <p:spPr>
          <a:xfrm>
            <a:off x="5349733" y="3394246"/>
            <a:ext cx="4539328" cy="114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方正准圆简体" panose="03000509000000000000" pitchFamily="65" charset="-122"/>
                <a:ea typeface="方正准圆简体" panose="03000509000000000000" pitchFamily="65" charset="-122"/>
              </a:rPr>
              <a:t>找出养护流程中的重要步骤</a:t>
            </a:r>
            <a:endParaRPr lang="en-US" altLang="zh-CN" sz="2400" dirty="0">
              <a:latin typeface="方正准圆简体" panose="03000509000000000000" pitchFamily="65" charset="-122"/>
              <a:ea typeface="方正准圆简体" panose="03000509000000000000" pitchFamily="65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方正准圆简体" panose="03000509000000000000" pitchFamily="65" charset="-122"/>
                <a:ea typeface="方正准圆简体" panose="03000509000000000000" pitchFamily="65" charset="-122"/>
              </a:rPr>
              <a:t>按顺序绘制养花流程</a:t>
            </a:r>
            <a:endParaRPr lang="en-US" altLang="zh-CN" sz="2400" dirty="0">
              <a:latin typeface="方正准圆简体" panose="03000509000000000000" pitchFamily="65" charset="-122"/>
              <a:ea typeface="方正准圆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48772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id="{465D8309-ADE0-C73E-75DF-C607CFF34783}"/>
              </a:ext>
            </a:extLst>
          </p:cNvPr>
          <p:cNvGrpSpPr/>
          <p:nvPr/>
        </p:nvGrpSpPr>
        <p:grpSpPr>
          <a:xfrm>
            <a:off x="3366039" y="787436"/>
            <a:ext cx="5459922" cy="553206"/>
            <a:chOff x="3369165" y="3823296"/>
            <a:chExt cx="5459922" cy="553206"/>
          </a:xfrm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3803FCE2-3096-D055-5184-D18810D5DF83}"/>
                </a:ext>
              </a:extLst>
            </p:cNvPr>
            <p:cNvSpPr/>
            <p:nvPr/>
          </p:nvSpPr>
          <p:spPr>
            <a:xfrm>
              <a:off x="3369165" y="3823296"/>
              <a:ext cx="521638" cy="521638"/>
            </a:xfrm>
            <a:prstGeom prst="ellipse">
              <a:avLst/>
            </a:prstGeom>
            <a:solidFill>
              <a:srgbClr val="3A6986"/>
            </a:solidFill>
            <a:ln>
              <a:solidFill>
                <a:srgbClr val="3A698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B0F442A1-F9A9-2340-ABDB-001C81B613A5}"/>
                </a:ext>
              </a:extLst>
            </p:cNvPr>
            <p:cNvSpPr txBox="1"/>
            <p:nvPr/>
          </p:nvSpPr>
          <p:spPr>
            <a:xfrm>
              <a:off x="4051668" y="3853282"/>
              <a:ext cx="47774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rgbClr val="3A698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找出养护流程中的重要步骤</a:t>
              </a:r>
            </a:p>
          </p:txBody>
        </p:sp>
      </p:grpSp>
      <p:sp>
        <p:nvSpPr>
          <p:cNvPr id="20" name="矩形 19">
            <a:extLst>
              <a:ext uri="{FF2B5EF4-FFF2-40B4-BE49-F238E27FC236}">
                <a16:creationId xmlns:a16="http://schemas.microsoft.com/office/drawing/2014/main" id="{A02BF7C3-1A1D-C159-7FC7-1DD53762BA1D}"/>
              </a:ext>
            </a:extLst>
          </p:cNvPr>
          <p:cNvSpPr/>
          <p:nvPr/>
        </p:nvSpPr>
        <p:spPr>
          <a:xfrm>
            <a:off x="1040810" y="1700096"/>
            <a:ext cx="9720869" cy="971676"/>
          </a:xfrm>
          <a:prstGeom prst="rect">
            <a:avLst/>
          </a:prstGeom>
          <a:ln w="12700">
            <a:solidFill>
              <a:srgbClr val="1CB8B2"/>
            </a:solidFill>
            <a:prstDash val="dashDot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 每天养护君子兰的流程中要经历哪些重要的步骤，请在下图中划出来，标出顺序。小组讨论，这几个步骤中，哪些是</a:t>
            </a:r>
            <a:r>
              <a:rPr lang="zh-CN" alt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每天必须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做的？哪些是</a:t>
            </a:r>
            <a:r>
              <a:rPr lang="zh-CN" alt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视情况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而定的？</a:t>
            </a:r>
          </a:p>
        </p:txBody>
      </p:sp>
      <p:pic>
        <p:nvPicPr>
          <p:cNvPr id="43" name="图片 42">
            <a:extLst>
              <a:ext uri="{FF2B5EF4-FFF2-40B4-BE49-F238E27FC236}">
                <a16:creationId xmlns:a16="http://schemas.microsoft.com/office/drawing/2014/main" id="{749B7F72-9893-7C58-BE93-2AD3892F46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6" t="10696" r="6291" b="11265"/>
          <a:stretch>
            <a:fillRect/>
          </a:stretch>
        </p:blipFill>
        <p:spPr>
          <a:xfrm>
            <a:off x="1040810" y="1684211"/>
            <a:ext cx="621962" cy="596931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ACD6BAF6-391D-D644-B5B8-F25C2FEF61D4}"/>
              </a:ext>
            </a:extLst>
          </p:cNvPr>
          <p:cNvSpPr txBox="1"/>
          <p:nvPr/>
        </p:nvSpPr>
        <p:spPr>
          <a:xfrm>
            <a:off x="1635098" y="1309074"/>
            <a:ext cx="14205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  <a:cs typeface="萝莉体 第二版" panose="02000500000000000000" pitchFamily="2" charset="-122"/>
              </a:rPr>
              <a:t>想一想</a:t>
            </a: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B46E30EC-5A3F-A832-4689-A4CAFB71D895}"/>
              </a:ext>
            </a:extLst>
          </p:cNvPr>
          <p:cNvGrpSpPr/>
          <p:nvPr/>
        </p:nvGrpSpPr>
        <p:grpSpPr>
          <a:xfrm flipH="1">
            <a:off x="9686070" y="5039136"/>
            <a:ext cx="1717754" cy="1391876"/>
            <a:chOff x="621926" y="338368"/>
            <a:chExt cx="1474699" cy="1134228"/>
          </a:xfrm>
        </p:grpSpPr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FDCB78DA-9621-0053-1B01-8C27E611AA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9989" y="338368"/>
              <a:ext cx="956636" cy="1119619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BDAC02E9-522E-6758-0A88-60FAD30071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926" y="437637"/>
              <a:ext cx="793469" cy="1034959"/>
            </a:xfrm>
            <a:prstGeom prst="rect">
              <a:avLst/>
            </a:prstGeom>
          </p:spPr>
        </p:pic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2A04E706-1BC7-054B-751C-0461AB0EED13}"/>
              </a:ext>
            </a:extLst>
          </p:cNvPr>
          <p:cNvGrpSpPr/>
          <p:nvPr/>
        </p:nvGrpSpPr>
        <p:grpSpPr>
          <a:xfrm>
            <a:off x="2068140" y="2747064"/>
            <a:ext cx="7749685" cy="3553583"/>
            <a:chOff x="2068140" y="2747064"/>
            <a:chExt cx="7749685" cy="3553583"/>
          </a:xfrm>
        </p:grpSpPr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5243EC7D-F6C6-9A39-3D4D-2F96196E0E66}"/>
                </a:ext>
              </a:extLst>
            </p:cNvPr>
            <p:cNvGrpSpPr/>
            <p:nvPr/>
          </p:nvGrpSpPr>
          <p:grpSpPr>
            <a:xfrm>
              <a:off x="2068140" y="2747064"/>
              <a:ext cx="7749685" cy="3553583"/>
              <a:chOff x="2374176" y="2747064"/>
              <a:chExt cx="7443649" cy="3553583"/>
            </a:xfrm>
          </p:grpSpPr>
          <p:pic>
            <p:nvPicPr>
              <p:cNvPr id="40" name="图片 39">
                <a:extLst>
                  <a:ext uri="{FF2B5EF4-FFF2-40B4-BE49-F238E27FC236}">
                    <a16:creationId xmlns:a16="http://schemas.microsoft.com/office/drawing/2014/main" id="{D595085E-C27E-4D76-688A-18FE889CFD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374176" y="2747064"/>
                <a:ext cx="7443649" cy="3553583"/>
              </a:xfrm>
              <a:prstGeom prst="rect">
                <a:avLst/>
              </a:prstGeom>
            </p:spPr>
          </p:pic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39B1DA4C-0C5C-855A-D480-1658A968BE5A}"/>
                  </a:ext>
                </a:extLst>
              </p:cNvPr>
              <p:cNvSpPr txBox="1"/>
              <p:nvPr/>
            </p:nvSpPr>
            <p:spPr>
              <a:xfrm>
                <a:off x="2749337" y="2967642"/>
                <a:ext cx="6548086" cy="29142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zh-CN" altLang="en-US" sz="2400" dirty="0">
                    <a:latin typeface="仿宋_GB2312" panose="02010609030101010101" pitchFamily="49" charset="-122"/>
                    <a:ea typeface="仿宋_GB2312" panose="02010609030101010101" pitchFamily="49" charset="-122"/>
                  </a:rPr>
                  <a:t>    秋天的君子兰，既喜欢阳光又怕冷，所以你</a:t>
                </a:r>
                <a:r>
                  <a:rPr lang="zh-CN" altLang="en-US" sz="2400" u="sng" dirty="0">
                    <a:latin typeface="仿宋_GB2312" panose="02010609030101010101" pitchFamily="49" charset="-122"/>
                    <a:ea typeface="仿宋_GB2312" panose="02010609030101010101" pitchFamily="49" charset="-122"/>
                  </a:rPr>
                  <a:t>早晨要搬去阳台</a:t>
                </a:r>
                <a:r>
                  <a:rPr lang="zh-CN" altLang="en-US" sz="2400" dirty="0">
                    <a:latin typeface="仿宋_GB2312" panose="02010609030101010101" pitchFamily="49" charset="-122"/>
                    <a:ea typeface="仿宋_GB2312" panose="02010609030101010101" pitchFamily="49" charset="-122"/>
                  </a:rPr>
                  <a:t>让它晒晒太阳，如果看到土干了，就给它浇水，到了晚上还要再搬回屋里，别把它冻坏了。</a:t>
                </a:r>
              </a:p>
            </p:txBody>
          </p:sp>
        </p:grp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21052D14-902A-B88D-94A5-3B2136CEDD3E}"/>
                </a:ext>
              </a:extLst>
            </p:cNvPr>
            <p:cNvSpPr txBox="1"/>
            <p:nvPr/>
          </p:nvSpPr>
          <p:spPr>
            <a:xfrm>
              <a:off x="3342335" y="4262245"/>
              <a:ext cx="5453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6">
                      <a:lumMod val="50000"/>
                    </a:schemeClr>
                  </a:solidFill>
                  <a:latin typeface="仿宋_GB2312" panose="02010609030101010101" pitchFamily="49" charset="-122"/>
                  <a:ea typeface="仿宋_GB2312" panose="02010609030101010101" pitchFamily="49" charset="-122"/>
                </a:rPr>
                <a:t>①</a:t>
              </a: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39F104E8-D720-FC47-C7C6-23DA2B66EA4A}"/>
              </a:ext>
            </a:extLst>
          </p:cNvPr>
          <p:cNvGrpSpPr/>
          <p:nvPr/>
        </p:nvGrpSpPr>
        <p:grpSpPr>
          <a:xfrm>
            <a:off x="7389970" y="51451"/>
            <a:ext cx="4679215" cy="625966"/>
            <a:chOff x="7389970" y="22875"/>
            <a:chExt cx="4679215" cy="625966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96322661-DED8-0D03-3D47-B1660E6CD45C}"/>
                </a:ext>
              </a:extLst>
            </p:cNvPr>
            <p:cNvGrpSpPr/>
            <p:nvPr/>
          </p:nvGrpSpPr>
          <p:grpSpPr>
            <a:xfrm flipH="1">
              <a:off x="8756127" y="22875"/>
              <a:ext cx="1177545" cy="543036"/>
              <a:chOff x="4072203" y="579075"/>
              <a:chExt cx="1589159" cy="721794"/>
            </a:xfrm>
          </p:grpSpPr>
          <p:pic>
            <p:nvPicPr>
              <p:cNvPr id="36" name="图片 35">
                <a:extLst>
                  <a:ext uri="{FF2B5EF4-FFF2-40B4-BE49-F238E27FC236}">
                    <a16:creationId xmlns:a16="http://schemas.microsoft.com/office/drawing/2014/main" id="{7FE016AC-8C9A-6487-E0CE-35F1BDE5280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2615" b="54174"/>
              <a:stretch/>
            </p:blipFill>
            <p:spPr>
              <a:xfrm>
                <a:off x="4138391" y="579075"/>
                <a:ext cx="1447528" cy="721794"/>
              </a:xfrm>
              <a:prstGeom prst="rect">
                <a:avLst/>
              </a:prstGeom>
            </p:spPr>
          </p:pic>
          <p:sp>
            <p:nvSpPr>
              <p:cNvPr id="37" name="TextBox 45">
                <a:extLst>
                  <a:ext uri="{FF2B5EF4-FFF2-40B4-BE49-F238E27FC236}">
                    <a16:creationId xmlns:a16="http://schemas.microsoft.com/office/drawing/2014/main" id="{A11FAC65-166C-23DC-2A4C-52572AB04DF4}"/>
                  </a:ext>
                </a:extLst>
              </p:cNvPr>
              <p:cNvSpPr txBox="1"/>
              <p:nvPr/>
            </p:nvSpPr>
            <p:spPr>
              <a:xfrm>
                <a:off x="4072203" y="584844"/>
                <a:ext cx="1589159" cy="640484"/>
              </a:xfrm>
              <a:prstGeom prst="rect">
                <a:avLst/>
              </a:prstGeom>
              <a:noFill/>
              <a:ln w="12700">
                <a:noFill/>
                <a:prstDash val="lgDashDot"/>
              </a:ln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R="0" lvl="0" indent="0" algn="ct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仓耳羽辰体-谷力 W04" panose="02020400000000000000" pitchFamily="18" charset="-122"/>
                    <a:ea typeface="仓耳羽辰体-谷力 W04" panose="02020400000000000000" pitchFamily="18" charset="-122"/>
                  </a:defRPr>
                </a:lvl1pPr>
              </a:lstStyle>
              <a:p>
                <a:r>
                  <a:rPr lang="zh-CN" altLang="en-US" sz="2000" dirty="0">
                    <a:solidFill>
                      <a:srgbClr val="FFC000"/>
                    </a:solidFill>
                    <a:latin typeface="隶书" panose="02010509060101010101" pitchFamily="49" charset="-122"/>
                    <a:ea typeface="隶书" panose="02010509060101010101" pitchFamily="49" charset="-122"/>
                    <a:cs typeface="+mn-ea"/>
                    <a:sym typeface="+mn-lt"/>
                  </a:rPr>
                  <a:t>活动室</a:t>
                </a:r>
              </a:p>
            </p:txBody>
          </p:sp>
        </p:grpSp>
        <p:pic>
          <p:nvPicPr>
            <p:cNvPr id="23" name="图片 22" descr="卡通人物&#10;&#10;描述已自动生成">
              <a:extLst>
                <a:ext uri="{FF2B5EF4-FFF2-40B4-BE49-F238E27FC236}">
                  <a16:creationId xmlns:a16="http://schemas.microsoft.com/office/drawing/2014/main" id="{F4166EB3-1CA2-F9D3-3C3B-5DD71819D9E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2706" y="22875"/>
              <a:ext cx="743958" cy="625966"/>
            </a:xfrm>
            <a:prstGeom prst="rect">
              <a:avLst/>
            </a:prstGeom>
          </p:spPr>
        </p:pic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C669B1CD-85F9-3B39-581E-074BD5755AB6}"/>
                </a:ext>
              </a:extLst>
            </p:cNvPr>
            <p:cNvGrpSpPr/>
            <p:nvPr/>
          </p:nvGrpSpPr>
          <p:grpSpPr>
            <a:xfrm>
              <a:off x="10891640" y="22875"/>
              <a:ext cx="1177545" cy="543034"/>
              <a:chOff x="8796623" y="100891"/>
              <a:chExt cx="1177545" cy="543034"/>
            </a:xfrm>
          </p:grpSpPr>
          <p:pic>
            <p:nvPicPr>
              <p:cNvPr id="34" name="图片 33">
                <a:extLst>
                  <a:ext uri="{FF2B5EF4-FFF2-40B4-BE49-F238E27FC236}">
                    <a16:creationId xmlns:a16="http://schemas.microsoft.com/office/drawing/2014/main" id="{279B2B54-D6AA-BA5F-715E-F839EF0E2A5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tx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2615" b="54174"/>
              <a:stretch/>
            </p:blipFill>
            <p:spPr>
              <a:xfrm flipH="1">
                <a:off x="8825199" y="100891"/>
                <a:ext cx="1072598" cy="543034"/>
              </a:xfrm>
              <a:prstGeom prst="rect">
                <a:avLst/>
              </a:prstGeom>
            </p:spPr>
          </p:pic>
          <p:sp>
            <p:nvSpPr>
              <p:cNvPr id="35" name="TextBox 45">
                <a:extLst>
                  <a:ext uri="{FF2B5EF4-FFF2-40B4-BE49-F238E27FC236}">
                    <a16:creationId xmlns:a16="http://schemas.microsoft.com/office/drawing/2014/main" id="{26FD2F3B-F8F3-9728-EBAF-4EE47E14625E}"/>
                  </a:ext>
                </a:extLst>
              </p:cNvPr>
              <p:cNvSpPr txBox="1"/>
              <p:nvPr/>
            </p:nvSpPr>
            <p:spPr>
              <a:xfrm flipH="1">
                <a:off x="8796623" y="112374"/>
                <a:ext cx="1177545" cy="481863"/>
              </a:xfrm>
              <a:prstGeom prst="rect">
                <a:avLst/>
              </a:prstGeom>
              <a:noFill/>
              <a:ln w="12700">
                <a:noFill/>
                <a:prstDash val="lgDashDot"/>
              </a:ln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R="0" lvl="0" indent="0" algn="ct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仓耳羽辰体-谷力 W04" panose="02020400000000000000" pitchFamily="18" charset="-122"/>
                    <a:ea typeface="仓耳羽辰体-谷力 W04" panose="02020400000000000000" pitchFamily="18" charset="-122"/>
                  </a:defRPr>
                </a:lvl1pPr>
              </a:lstStyle>
              <a:p>
                <a:r>
                  <a:rPr lang="zh-CN" altLang="en-US" sz="2000" dirty="0">
                    <a:solidFill>
                      <a:schemeClr val="bg1">
                        <a:lumMod val="50000"/>
                      </a:schemeClr>
                    </a:solidFill>
                    <a:latin typeface="隶书" panose="02010509060101010101" pitchFamily="49" charset="-122"/>
                    <a:ea typeface="隶书" panose="02010509060101010101" pitchFamily="49" charset="-122"/>
                    <a:cs typeface="+mn-ea"/>
                    <a:sym typeface="+mn-lt"/>
                  </a:rPr>
                  <a:t>挑战台</a:t>
                </a:r>
              </a:p>
            </p:txBody>
          </p:sp>
        </p:grp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CF95C9AF-6795-263E-BA07-509F3E51E839}"/>
                </a:ext>
              </a:extLst>
            </p:cNvPr>
            <p:cNvGrpSpPr/>
            <p:nvPr/>
          </p:nvGrpSpPr>
          <p:grpSpPr>
            <a:xfrm>
              <a:off x="9834599" y="22875"/>
              <a:ext cx="1177545" cy="543034"/>
              <a:chOff x="8796623" y="100891"/>
              <a:chExt cx="1177545" cy="543034"/>
            </a:xfrm>
          </p:grpSpPr>
          <p:pic>
            <p:nvPicPr>
              <p:cNvPr id="32" name="图片 31">
                <a:extLst>
                  <a:ext uri="{FF2B5EF4-FFF2-40B4-BE49-F238E27FC236}">
                    <a16:creationId xmlns:a16="http://schemas.microsoft.com/office/drawing/2014/main" id="{9E8EEA60-1F70-87D4-FAEC-B91656464E3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tx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2615" b="54174"/>
              <a:stretch/>
            </p:blipFill>
            <p:spPr>
              <a:xfrm flipH="1">
                <a:off x="8825199" y="100891"/>
                <a:ext cx="1072598" cy="543034"/>
              </a:xfrm>
              <a:prstGeom prst="rect">
                <a:avLst/>
              </a:prstGeom>
            </p:spPr>
          </p:pic>
          <p:sp>
            <p:nvSpPr>
              <p:cNvPr id="33" name="TextBox 45">
                <a:extLst>
                  <a:ext uri="{FF2B5EF4-FFF2-40B4-BE49-F238E27FC236}">
                    <a16:creationId xmlns:a16="http://schemas.microsoft.com/office/drawing/2014/main" id="{32F8E068-7CA6-275D-AD25-A635D77586F2}"/>
                  </a:ext>
                </a:extLst>
              </p:cNvPr>
              <p:cNvSpPr txBox="1"/>
              <p:nvPr/>
            </p:nvSpPr>
            <p:spPr>
              <a:xfrm flipH="1">
                <a:off x="8796623" y="112374"/>
                <a:ext cx="1177545" cy="481863"/>
              </a:xfrm>
              <a:prstGeom prst="rect">
                <a:avLst/>
              </a:prstGeom>
              <a:noFill/>
              <a:ln w="12700">
                <a:noFill/>
                <a:prstDash val="lgDashDot"/>
              </a:ln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R="0" lvl="0" indent="0" algn="ct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仓耳羽辰体-谷力 W04" panose="02020400000000000000" pitchFamily="18" charset="-122"/>
                    <a:ea typeface="仓耳羽辰体-谷力 W04" panose="02020400000000000000" pitchFamily="18" charset="-122"/>
                  </a:defRPr>
                </a:lvl1pPr>
              </a:lstStyle>
              <a:p>
                <a:r>
                  <a:rPr lang="zh-CN" altLang="en-US" sz="2000" dirty="0">
                    <a:solidFill>
                      <a:schemeClr val="bg1">
                        <a:lumMod val="50000"/>
                      </a:schemeClr>
                    </a:solidFill>
                    <a:latin typeface="隶书" panose="02010509060101010101" pitchFamily="49" charset="-122"/>
                    <a:ea typeface="隶书" panose="02010509060101010101" pitchFamily="49" charset="-122"/>
                    <a:cs typeface="+mn-ea"/>
                    <a:sym typeface="+mn-lt"/>
                  </a:rPr>
                  <a:t>收获园</a:t>
                </a:r>
              </a:p>
            </p:txBody>
          </p:sp>
        </p:grp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0E655366-4658-C00C-8CCC-D5E5BCF122D4}"/>
                </a:ext>
              </a:extLst>
            </p:cNvPr>
            <p:cNvGrpSpPr/>
            <p:nvPr/>
          </p:nvGrpSpPr>
          <p:grpSpPr>
            <a:xfrm>
              <a:off x="7389970" y="22875"/>
              <a:ext cx="1177545" cy="543034"/>
              <a:chOff x="7773702" y="162574"/>
              <a:chExt cx="1177545" cy="543034"/>
            </a:xfrm>
          </p:grpSpPr>
          <p:pic>
            <p:nvPicPr>
              <p:cNvPr id="29" name="图片 28">
                <a:extLst>
                  <a:ext uri="{FF2B5EF4-FFF2-40B4-BE49-F238E27FC236}">
                    <a16:creationId xmlns:a16="http://schemas.microsoft.com/office/drawing/2014/main" id="{1F420C12-3746-9BC7-283F-E37EE5D38A1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tx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2615" b="54174"/>
              <a:stretch/>
            </p:blipFill>
            <p:spPr>
              <a:xfrm flipH="1">
                <a:off x="7841953" y="162574"/>
                <a:ext cx="1072598" cy="543034"/>
              </a:xfrm>
              <a:prstGeom prst="rect">
                <a:avLst/>
              </a:prstGeom>
            </p:spPr>
          </p:pic>
          <p:sp>
            <p:nvSpPr>
              <p:cNvPr id="31" name="TextBox 45">
                <a:extLst>
                  <a:ext uri="{FF2B5EF4-FFF2-40B4-BE49-F238E27FC236}">
                    <a16:creationId xmlns:a16="http://schemas.microsoft.com/office/drawing/2014/main" id="{15DCC8C5-B41F-3EBB-619C-7C612A6337B7}"/>
                  </a:ext>
                </a:extLst>
              </p:cNvPr>
              <p:cNvSpPr txBox="1"/>
              <p:nvPr/>
            </p:nvSpPr>
            <p:spPr>
              <a:xfrm flipH="1">
                <a:off x="7773702" y="178406"/>
                <a:ext cx="1177545" cy="481863"/>
              </a:xfrm>
              <a:prstGeom prst="rect">
                <a:avLst/>
              </a:prstGeom>
              <a:noFill/>
              <a:ln w="12700">
                <a:noFill/>
                <a:prstDash val="lgDashDot"/>
              </a:ln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R="0" lvl="0" indent="0" algn="ct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仓耳羽辰体-谷力 W04" panose="02020400000000000000" pitchFamily="18" charset="-122"/>
                    <a:ea typeface="仓耳羽辰体-谷力 W04" panose="02020400000000000000" pitchFamily="18" charset="-122"/>
                  </a:defRPr>
                </a:lvl1pPr>
              </a:lstStyle>
              <a:p>
                <a:r>
                  <a:rPr lang="zh-CN" altLang="en-US" sz="2000" dirty="0">
                    <a:solidFill>
                      <a:schemeClr val="bg1">
                        <a:lumMod val="50000"/>
                      </a:schemeClr>
                    </a:solidFill>
                    <a:latin typeface="隶书" panose="02010509060101010101" pitchFamily="49" charset="-122"/>
                    <a:ea typeface="隶书" panose="02010509060101010101" pitchFamily="49" charset="-122"/>
                    <a:cs typeface="+mn-ea"/>
                    <a:sym typeface="+mn-lt"/>
                  </a:rPr>
                  <a:t>准备间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51037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895</Words>
  <Application>Microsoft Office PowerPoint</Application>
  <PresentationFormat>宽屏</PresentationFormat>
  <Paragraphs>154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1" baseType="lpstr">
      <vt:lpstr>三极泼墨体</vt:lpstr>
      <vt:lpstr>楷体</vt:lpstr>
      <vt:lpstr>微软雅黑</vt:lpstr>
      <vt:lpstr>仿宋_GB2312</vt:lpstr>
      <vt:lpstr>隶书</vt:lpstr>
      <vt:lpstr>华文楷体</vt:lpstr>
      <vt:lpstr>等线</vt:lpstr>
      <vt:lpstr>等线 Light</vt:lpstr>
      <vt:lpstr>迷你简少儿</vt:lpstr>
      <vt:lpstr>方正姚体</vt:lpstr>
      <vt:lpstr>方正准圆简体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邢 萍</dc:creator>
  <cp:lastModifiedBy>静 戴</cp:lastModifiedBy>
  <cp:revision>33</cp:revision>
  <dcterms:created xsi:type="dcterms:W3CDTF">2024-07-25T08:13:57Z</dcterms:created>
  <dcterms:modified xsi:type="dcterms:W3CDTF">2024-08-05T06:49:28Z</dcterms:modified>
</cp:coreProperties>
</file>