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6" r:id="rId2"/>
    <p:sldMasterId id="2147483676" r:id="rId3"/>
  </p:sldMasterIdLst>
  <p:notesMasterIdLst>
    <p:notesMasterId r:id="rId19"/>
  </p:notesMasterIdLst>
  <p:sldIdLst>
    <p:sldId id="12703" r:id="rId4"/>
    <p:sldId id="637" r:id="rId5"/>
    <p:sldId id="12705" r:id="rId6"/>
    <p:sldId id="12712" r:id="rId7"/>
    <p:sldId id="12726" r:id="rId8"/>
    <p:sldId id="12707" r:id="rId9"/>
    <p:sldId id="12727" r:id="rId10"/>
    <p:sldId id="12728" r:id="rId11"/>
    <p:sldId id="12729" r:id="rId12"/>
    <p:sldId id="12731" r:id="rId13"/>
    <p:sldId id="12733" r:id="rId14"/>
    <p:sldId id="12723" r:id="rId15"/>
    <p:sldId id="12724" r:id="rId16"/>
    <p:sldId id="12725" r:id="rId17"/>
    <p:sldId id="12704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  <p:bold r:id="rId21"/>
    </p:embeddedFont>
    <p:embeddedFont>
      <p:font typeface="方正启体简体" panose="02010600030101010101" charset="-122"/>
      <p:regular r:id="rId22"/>
    </p:embeddedFont>
    <p:embeddedFont>
      <p:font typeface="方正苏新诗柳楷简体" panose="02010600030101010101" charset="-122"/>
      <p:regular r:id="rId23"/>
    </p:embeddedFont>
    <p:embeddedFont>
      <p:font typeface="印品灵秀体" panose="02010600030101010101" charset="-122"/>
      <p:regular r:id="rId24"/>
    </p:embeddedFont>
    <p:embeddedFont>
      <p:font typeface="方正姚体" panose="02010601030101010101" pitchFamily="2" charset="-122"/>
      <p:regular r:id="rId25"/>
    </p:embeddedFont>
    <p:embeddedFont>
      <p:font typeface="黑体" panose="02010609060101010101" pitchFamily="49" charset="-122"/>
      <p:regular r:id="rId26"/>
    </p:embeddedFont>
    <p:embeddedFont>
      <p:font typeface="华文新魏" panose="02010800040101010101" pitchFamily="2" charset="-122"/>
      <p:regular r:id="rId27"/>
    </p:embeddedFont>
    <p:embeddedFont>
      <p:font typeface="楷体" panose="02010609060101010101" pitchFamily="49" charset="-122"/>
      <p:regular r:id="rId28"/>
    </p:embeddedFont>
    <p:embeddedFont>
      <p:font typeface="隶书" panose="02010509060101010101" pitchFamily="49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幼圆" panose="02010509060101010101" pitchFamily="49" charset="-122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  <a:srgbClr val="FFC000"/>
    <a:srgbClr val="3D7B75"/>
    <a:srgbClr val="EFFFEF"/>
    <a:srgbClr val="68C0C0"/>
    <a:srgbClr val="A3DAFF"/>
    <a:srgbClr val="7EBFB9"/>
    <a:srgbClr val="69C0C0"/>
    <a:srgbClr val="CCE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9" autoAdjust="0"/>
    <p:restoredTop sz="93043" autoAdjust="0"/>
  </p:normalViewPr>
  <p:slideViewPr>
    <p:cSldViewPr snapToGrid="0" showGuides="1">
      <p:cViewPr varScale="1">
        <p:scale>
          <a:sx n="106" d="100"/>
          <a:sy n="106" d="100"/>
        </p:scale>
        <p:origin x="924" y="78"/>
      </p:cViewPr>
      <p:guideLst>
        <p:guide orient="horz" pos="2137"/>
        <p:guide orient="horz" pos="527"/>
        <p:guide pos="438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"/>
    </p:cViewPr>
  </p:sorterViewPr>
  <p:notesViewPr>
    <p:cSldViewPr snapToGrid="0" showGuides="1">
      <p:cViewPr varScale="1">
        <p:scale>
          <a:sx n="81" d="100"/>
          <a:sy n="81" d="100"/>
        </p:scale>
        <p:origin x="389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  <a:pPr/>
              <a:t>2024/8/1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12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162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12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665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244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450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029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73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02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21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027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549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890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067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512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60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54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97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99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6474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EF7DFBE-8D8C-4E5C-2CEA-F897D3C4820B}"/>
              </a:ext>
            </a:extLst>
          </p:cNvPr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短跑赛道随机排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D628FDD-B221-E938-8A35-EA84F4C921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2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EF7DFBE-8D8C-4E5C-2CEA-F897D3C4820B}"/>
              </a:ext>
            </a:extLst>
          </p:cNvPr>
          <p:cNvSpPr txBox="1"/>
          <p:nvPr userDrawn="1"/>
        </p:nvSpPr>
        <p:spPr>
          <a:xfrm>
            <a:off x="960985" y="6429426"/>
            <a:ext cx="50698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养护花草记流程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用流程图描述算法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70DE7C-FA09-AD32-D79A-A1023A77E3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2BB5FDF-B748-EF46-AEE3-2B1F74955741}"/>
              </a:ext>
            </a:extLst>
          </p:cNvPr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8E4DBCE-A1C8-B396-A607-EAA51908E909}"/>
              </a:ext>
            </a:extLst>
          </p:cNvPr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0522E19-D1AA-03EE-4F42-584D8AC7E06C}"/>
              </a:ext>
            </a:extLst>
          </p:cNvPr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34C4840-497F-0D32-0A47-6EE110759CD7}"/>
              </a:ext>
            </a:extLst>
          </p:cNvPr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D1E5A09-2497-CDD8-EFCA-FF23F1C990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1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03ACD6-9FEB-9815-E40D-B828884F95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03D0C72-29AF-0F1F-4AC1-06CBD7095F73}"/>
              </a:ext>
            </a:extLst>
          </p:cNvPr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CC60B7E-A8DE-B032-F919-7FF1293245BC}"/>
              </a:ext>
            </a:extLst>
          </p:cNvPr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4252959-A481-D4AB-273C-917D6F95986E}"/>
              </a:ext>
            </a:extLst>
          </p:cNvPr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0042D56-253A-A8C4-9731-BA1AEE739E87}"/>
              </a:ext>
            </a:extLst>
          </p:cNvPr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7A4C395-C8B9-75B4-02DA-9AB3556370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BC86784-D81C-4C75-AADE-EC64F8E39F28}"/>
              </a:ext>
            </a:extLst>
          </p:cNvPr>
          <p:cNvSpPr txBox="1"/>
          <p:nvPr userDrawn="1"/>
        </p:nvSpPr>
        <p:spPr>
          <a:xfrm>
            <a:off x="960985" y="6429426"/>
            <a:ext cx="50698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养护花草记流程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用流程图描述算法</a:t>
            </a:r>
          </a:p>
        </p:txBody>
      </p:sp>
    </p:spTree>
    <p:extLst>
      <p:ext uri="{BB962C8B-B14F-4D97-AF65-F5344CB8AC3E}">
        <p14:creationId xmlns:p14="http://schemas.microsoft.com/office/powerpoint/2010/main" val="283505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03ACD6-9FEB-9815-E40D-B828884F95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A7A41E9-5B9A-B76F-7E3C-61C66DE08DAB}"/>
              </a:ext>
            </a:extLst>
          </p:cNvPr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DF4307D-C2E0-D46C-BF53-BB950546BA11}"/>
              </a:ext>
            </a:extLst>
          </p:cNvPr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C842C61-7952-A516-4366-2C23B56DF172}"/>
              </a:ext>
            </a:extLst>
          </p:cNvPr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B4A8D2-CC12-021B-E42B-55BAA6F6BC29}"/>
              </a:ext>
            </a:extLst>
          </p:cNvPr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2FA7BBA-C1FB-7764-5EE2-1BE0FAFC3F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5C72E41-8DE9-4924-8A96-97B1B6670334}"/>
              </a:ext>
            </a:extLst>
          </p:cNvPr>
          <p:cNvSpPr txBox="1"/>
          <p:nvPr userDrawn="1"/>
        </p:nvSpPr>
        <p:spPr>
          <a:xfrm>
            <a:off x="960985" y="6429426"/>
            <a:ext cx="50698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养护花草记流程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用流程图描述算法</a:t>
            </a:r>
          </a:p>
        </p:txBody>
      </p:sp>
    </p:spTree>
    <p:extLst>
      <p:ext uri="{BB962C8B-B14F-4D97-AF65-F5344CB8AC3E}">
        <p14:creationId xmlns:p14="http://schemas.microsoft.com/office/powerpoint/2010/main" val="37361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00DF16F-EC54-96FA-396C-A6D3C46D3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2FE78D1-74A1-E829-EB42-52C4E0882066}"/>
              </a:ext>
            </a:extLst>
          </p:cNvPr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0B36CD-12A5-94E0-AF72-0174FB9BB475}"/>
              </a:ext>
            </a:extLst>
          </p:cNvPr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72470CB-9EDD-2E73-B8FA-D6C8FA9586D8}"/>
              </a:ext>
            </a:extLst>
          </p:cNvPr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77C94A5-12A8-B562-1610-B9267C44BBBF}"/>
              </a:ext>
            </a:extLst>
          </p:cNvPr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2F56FA7-A921-DC36-8625-E4EEA9C620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5CB83BD-0E7C-4F1B-8CAB-5FF6642AAA95}"/>
              </a:ext>
            </a:extLst>
          </p:cNvPr>
          <p:cNvSpPr txBox="1"/>
          <p:nvPr userDrawn="1"/>
        </p:nvSpPr>
        <p:spPr>
          <a:xfrm>
            <a:off x="960985" y="6429426"/>
            <a:ext cx="50698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养护花草记流程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用流程图描述算法</a:t>
            </a:r>
          </a:p>
        </p:txBody>
      </p:sp>
    </p:spTree>
    <p:extLst>
      <p:ext uri="{BB962C8B-B14F-4D97-AF65-F5344CB8AC3E}">
        <p14:creationId xmlns:p14="http://schemas.microsoft.com/office/powerpoint/2010/main" val="93784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C466FEB-4D32-4B3E-A766-AB1A0E609FA6}"/>
              </a:ext>
            </a:extLst>
          </p:cNvPr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96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960BE6D-754C-43DD-A437-DB1290952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36CCB11-32EC-4D50-86A2-A7D103ED05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419D7F2-48BD-4163-A358-8647007DE403}"/>
              </a:ext>
            </a:extLst>
          </p:cNvPr>
          <p:cNvSpPr/>
          <p:nvPr userDrawn="1"/>
        </p:nvSpPr>
        <p:spPr>
          <a:xfrm>
            <a:off x="362857" y="424207"/>
            <a:ext cx="11466286" cy="6062318"/>
          </a:xfrm>
          <a:prstGeom prst="roundRect">
            <a:avLst>
              <a:gd name="adj" fmla="val 692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867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960BE6D-754C-43DD-A437-DB1290952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36CCB11-32EC-4D50-86A2-A7D103ED05E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5419D7F2-48BD-4163-A358-8647007DE403}"/>
              </a:ext>
            </a:extLst>
          </p:cNvPr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206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86" r:id="rId3"/>
    <p:sldLayoutId id="2147483688" r:id="rId4"/>
    <p:sldLayoutId id="2147483687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51E3F27-7AD3-4A72-9271-8835B07D44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08CC6E-5C3D-4C1E-95A7-26A26464C1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0"/>
            <a:ext cx="12191999" cy="6840305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5CF23CDF-0015-D655-BABD-B6AA6EDCDCB3}"/>
              </a:ext>
            </a:extLst>
          </p:cNvPr>
          <p:cNvSpPr/>
          <p:nvPr/>
        </p:nvSpPr>
        <p:spPr>
          <a:xfrm>
            <a:off x="1072266" y="511446"/>
            <a:ext cx="10047462" cy="5835108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灵秀体" panose="02000000000000000000" pitchFamily="2" charset="-122"/>
              <a:ea typeface="印品灵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矩形 259">
            <a:extLst>
              <a:ext uri="{FF2B5EF4-FFF2-40B4-BE49-F238E27FC236}">
                <a16:creationId xmlns:a16="http://schemas.microsoft.com/office/drawing/2014/main" id="{C7F40476-B50C-3327-3D6C-B88EE596B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838" y="2328058"/>
            <a:ext cx="7620319" cy="214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di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5</a:t>
            </a: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课  养护花草记流程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  </a:t>
            </a:r>
            <a:endParaRPr lang="en-US" altLang="zh-CN" sz="4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用流程图描述算法</a:t>
            </a:r>
            <a:endParaRPr lang="zh-CN" altLang="en-US" sz="40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1ADEBA1E-241F-55A5-B270-3A1B30E5E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067" y="919406"/>
            <a:ext cx="3754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单元  孝敬老人我出力</a:t>
            </a:r>
          </a:p>
        </p:txBody>
      </p:sp>
      <p:sp>
        <p:nvSpPr>
          <p:cNvPr id="5" name="矩形 259">
            <a:extLst>
              <a:ext uri="{FF2B5EF4-FFF2-40B4-BE49-F238E27FC236}">
                <a16:creationId xmlns:a16="http://schemas.microsoft.com/office/drawing/2014/main" id="{E89C6A11-A707-D6C9-7C4A-BDEFACC8D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316" y="5558118"/>
            <a:ext cx="4792984" cy="3804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芜湖市解放西路小学   戴静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00720B3-B37E-0BC8-9383-6CC635534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27CE9AB-7FCC-E639-6976-5F1115E2A2C7}"/>
              </a:ext>
            </a:extLst>
          </p:cNvPr>
          <p:cNvSpPr txBox="1"/>
          <p:nvPr/>
        </p:nvSpPr>
        <p:spPr>
          <a:xfrm>
            <a:off x="1689400" y="919406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83C0B4-D567-8D35-62AB-C9E94DA527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A4A9E668-D631-41A9-8ADF-727CD8F4868A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活动四：绘制养护流程图，实践流程图的画法</a:t>
            </a: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E8569DBE-99AC-4847-9117-8DFAFC1CB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98200" y="5569711"/>
            <a:ext cx="626048" cy="62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对话气泡: 圆角矩形 35">
            <a:extLst>
              <a:ext uri="{FF2B5EF4-FFF2-40B4-BE49-F238E27FC236}">
                <a16:creationId xmlns:a16="http://schemas.microsoft.com/office/drawing/2014/main" id="{6E4D4552-9B75-4C00-9CD9-D2553CBDFB0B}"/>
              </a:ext>
            </a:extLst>
          </p:cNvPr>
          <p:cNvSpPr/>
          <p:nvPr/>
        </p:nvSpPr>
        <p:spPr>
          <a:xfrm>
            <a:off x="831759" y="1300676"/>
            <a:ext cx="3348000" cy="275077"/>
          </a:xfrm>
          <a:custGeom>
            <a:avLst/>
            <a:gdLst>
              <a:gd name="connsiteX0" fmla="*/ 0 w 3348000"/>
              <a:gd name="connsiteY0" fmla="*/ 45847 h 275077"/>
              <a:gd name="connsiteX1" fmla="*/ 45847 w 3348000"/>
              <a:gd name="connsiteY1" fmla="*/ 0 h 275077"/>
              <a:gd name="connsiteX2" fmla="*/ 558000 w 3348000"/>
              <a:gd name="connsiteY2" fmla="*/ 0 h 275077"/>
              <a:gd name="connsiteX3" fmla="*/ 558000 w 3348000"/>
              <a:gd name="connsiteY3" fmla="*/ 0 h 275077"/>
              <a:gd name="connsiteX4" fmla="*/ 1395000 w 3348000"/>
              <a:gd name="connsiteY4" fmla="*/ 0 h 275077"/>
              <a:gd name="connsiteX5" fmla="*/ 3302153 w 3348000"/>
              <a:gd name="connsiteY5" fmla="*/ 0 h 275077"/>
              <a:gd name="connsiteX6" fmla="*/ 3348000 w 3348000"/>
              <a:gd name="connsiteY6" fmla="*/ 45847 h 275077"/>
              <a:gd name="connsiteX7" fmla="*/ 3348000 w 3348000"/>
              <a:gd name="connsiteY7" fmla="*/ 160462 h 275077"/>
              <a:gd name="connsiteX8" fmla="*/ 3348000 w 3348000"/>
              <a:gd name="connsiteY8" fmla="*/ 160462 h 275077"/>
              <a:gd name="connsiteX9" fmla="*/ 3348000 w 3348000"/>
              <a:gd name="connsiteY9" fmla="*/ 229231 h 275077"/>
              <a:gd name="connsiteX10" fmla="*/ 3348000 w 3348000"/>
              <a:gd name="connsiteY10" fmla="*/ 229230 h 275077"/>
              <a:gd name="connsiteX11" fmla="*/ 3302153 w 3348000"/>
              <a:gd name="connsiteY11" fmla="*/ 275077 h 275077"/>
              <a:gd name="connsiteX12" fmla="*/ 1395000 w 3348000"/>
              <a:gd name="connsiteY12" fmla="*/ 275077 h 275077"/>
              <a:gd name="connsiteX13" fmla="*/ 558000 w 3348000"/>
              <a:gd name="connsiteY13" fmla="*/ 275077 h 275077"/>
              <a:gd name="connsiteX14" fmla="*/ 558000 w 3348000"/>
              <a:gd name="connsiteY14" fmla="*/ 275077 h 275077"/>
              <a:gd name="connsiteX15" fmla="*/ 45847 w 3348000"/>
              <a:gd name="connsiteY15" fmla="*/ 275077 h 275077"/>
              <a:gd name="connsiteX16" fmla="*/ 0 w 3348000"/>
              <a:gd name="connsiteY16" fmla="*/ 229230 h 275077"/>
              <a:gd name="connsiteX17" fmla="*/ 0 w 3348000"/>
              <a:gd name="connsiteY17" fmla="*/ 229231 h 275077"/>
              <a:gd name="connsiteX18" fmla="*/ -139846 w 3348000"/>
              <a:gd name="connsiteY18" fmla="*/ 216142 h 275077"/>
              <a:gd name="connsiteX19" fmla="*/ 0 w 3348000"/>
              <a:gd name="connsiteY19" fmla="*/ 160462 h 275077"/>
              <a:gd name="connsiteX20" fmla="*/ 0 w 3348000"/>
              <a:gd name="connsiteY20" fmla="*/ 45847 h 27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48000" h="275077" extrusionOk="0">
                <a:moveTo>
                  <a:pt x="0" y="45847"/>
                </a:moveTo>
                <a:cubicBezTo>
                  <a:pt x="-1804" y="19303"/>
                  <a:pt x="22039" y="1268"/>
                  <a:pt x="45847" y="0"/>
                </a:cubicBezTo>
                <a:cubicBezTo>
                  <a:pt x="244470" y="-21504"/>
                  <a:pt x="394207" y="6997"/>
                  <a:pt x="558000" y="0"/>
                </a:cubicBezTo>
                <a:lnTo>
                  <a:pt x="558000" y="0"/>
                </a:lnTo>
                <a:cubicBezTo>
                  <a:pt x="686166" y="2052"/>
                  <a:pt x="1285141" y="-28969"/>
                  <a:pt x="1395000" y="0"/>
                </a:cubicBezTo>
                <a:cubicBezTo>
                  <a:pt x="2158272" y="-142349"/>
                  <a:pt x="3088212" y="-153930"/>
                  <a:pt x="3302153" y="0"/>
                </a:cubicBezTo>
                <a:cubicBezTo>
                  <a:pt x="3328576" y="-2054"/>
                  <a:pt x="3352662" y="20844"/>
                  <a:pt x="3348000" y="45847"/>
                </a:cubicBezTo>
                <a:cubicBezTo>
                  <a:pt x="3346798" y="69033"/>
                  <a:pt x="3355581" y="123807"/>
                  <a:pt x="3348000" y="160462"/>
                </a:cubicBezTo>
                <a:lnTo>
                  <a:pt x="3348000" y="160462"/>
                </a:lnTo>
                <a:cubicBezTo>
                  <a:pt x="3342728" y="180259"/>
                  <a:pt x="3352556" y="199043"/>
                  <a:pt x="3348000" y="229231"/>
                </a:cubicBezTo>
                <a:lnTo>
                  <a:pt x="3348000" y="229230"/>
                </a:lnTo>
                <a:cubicBezTo>
                  <a:pt x="3347985" y="255031"/>
                  <a:pt x="3330947" y="276753"/>
                  <a:pt x="3302153" y="275077"/>
                </a:cubicBezTo>
                <a:cubicBezTo>
                  <a:pt x="3044581" y="288565"/>
                  <a:pt x="1648559" y="191725"/>
                  <a:pt x="1395000" y="275077"/>
                </a:cubicBezTo>
                <a:cubicBezTo>
                  <a:pt x="1024377" y="242563"/>
                  <a:pt x="700829" y="252760"/>
                  <a:pt x="558000" y="275077"/>
                </a:cubicBezTo>
                <a:lnTo>
                  <a:pt x="558000" y="275077"/>
                </a:lnTo>
                <a:cubicBezTo>
                  <a:pt x="309882" y="297273"/>
                  <a:pt x="148122" y="229357"/>
                  <a:pt x="45847" y="275077"/>
                </a:cubicBezTo>
                <a:cubicBezTo>
                  <a:pt x="16312" y="276078"/>
                  <a:pt x="-3702" y="256516"/>
                  <a:pt x="0" y="229230"/>
                </a:cubicBezTo>
                <a:lnTo>
                  <a:pt x="0" y="229231"/>
                </a:lnTo>
                <a:cubicBezTo>
                  <a:pt x="-20304" y="236826"/>
                  <a:pt x="-104038" y="211371"/>
                  <a:pt x="-139846" y="216142"/>
                </a:cubicBezTo>
                <a:cubicBezTo>
                  <a:pt x="-78112" y="197305"/>
                  <a:pt x="-11422" y="174959"/>
                  <a:pt x="0" y="160462"/>
                </a:cubicBezTo>
                <a:cubicBezTo>
                  <a:pt x="-1097" y="106424"/>
                  <a:pt x="9391" y="76553"/>
                  <a:pt x="0" y="45847"/>
                </a:cubicBezTo>
                <a:close/>
              </a:path>
            </a:pathLst>
          </a:custGeom>
          <a:noFill/>
          <a:ln w="19050" cap="rnd" cmpd="thickThin" algn="ctr">
            <a:noFill/>
            <a:prstDash val="solid"/>
            <a:round/>
            <a:extLst>
              <a:ext uri="{C807C97D-BFC1-408E-A445-0C87EB9F89A2}">
                <ask:lineSketchStyleProps xmlns:ask="http://schemas.microsoft.com/office/drawing/2018/sketchyshapes" sd="3728412482">
                  <a:prstGeom prst="wedgeRoundRectCallout">
                    <a:avLst>
                      <a:gd name="adj1" fmla="val -54177"/>
                      <a:gd name="adj2" fmla="val 2857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绘制步骤②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B83A36EC-BA0C-4AEB-A969-7BA2D4C456FC}"/>
              </a:ext>
            </a:extLst>
          </p:cNvPr>
          <p:cNvSpPr/>
          <p:nvPr/>
        </p:nvSpPr>
        <p:spPr>
          <a:xfrm>
            <a:off x="8232967" y="1300676"/>
            <a:ext cx="1272943" cy="5022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429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开始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5EECE5B-EBC8-4DE1-8840-9572766BA442}"/>
              </a:ext>
            </a:extLst>
          </p:cNvPr>
          <p:cNvSpPr/>
          <p:nvPr/>
        </p:nvSpPr>
        <p:spPr>
          <a:xfrm>
            <a:off x="7714369" y="1954055"/>
            <a:ext cx="2310140" cy="502204"/>
          </a:xfrm>
          <a:prstGeom prst="rect">
            <a:avLst/>
          </a:prstGeom>
          <a:solidFill>
            <a:schemeClr val="bg1"/>
          </a:solidFill>
          <a:ln w="28575">
            <a:solidFill>
              <a:srgbClr val="429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早晨搬去阳台</a:t>
            </a:r>
          </a:p>
        </p:txBody>
      </p:sp>
      <p:sp>
        <p:nvSpPr>
          <p:cNvPr id="40" name="平行四边形 39">
            <a:extLst>
              <a:ext uri="{FF2B5EF4-FFF2-40B4-BE49-F238E27FC236}">
                <a16:creationId xmlns:a16="http://schemas.microsoft.com/office/drawing/2014/main" id="{3CF2406F-79AB-457B-8127-950EB484205F}"/>
              </a:ext>
            </a:extLst>
          </p:cNvPr>
          <p:cNvSpPr/>
          <p:nvPr/>
        </p:nvSpPr>
        <p:spPr>
          <a:xfrm>
            <a:off x="7621609" y="2607431"/>
            <a:ext cx="2495660" cy="502204"/>
          </a:xfrm>
          <a:prstGeom prst="parallelogram">
            <a:avLst>
              <a:gd name="adj" fmla="val 32056"/>
            </a:avLst>
          </a:prstGeom>
          <a:solidFill>
            <a:schemeClr val="bg1"/>
          </a:solidFill>
          <a:ln w="28575">
            <a:solidFill>
              <a:srgbClr val="429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观察（</a:t>
            </a:r>
            <a:r>
              <a:rPr lang="zh-CN" altLang="en-US" sz="2000" kern="100" spc="-17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土壤</a:t>
            </a:r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41" name="菱形 40">
            <a:extLst>
              <a:ext uri="{FF2B5EF4-FFF2-40B4-BE49-F238E27FC236}">
                <a16:creationId xmlns:a16="http://schemas.microsoft.com/office/drawing/2014/main" id="{8B9F2A65-42D7-4DEB-A405-19D66B0C099B}"/>
              </a:ext>
            </a:extLst>
          </p:cNvPr>
          <p:cNvSpPr/>
          <p:nvPr/>
        </p:nvSpPr>
        <p:spPr>
          <a:xfrm>
            <a:off x="6931061" y="3260810"/>
            <a:ext cx="3876756" cy="502202"/>
          </a:xfrm>
          <a:prstGeom prst="diamond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土壤干了吗？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7CADF8E-410D-4080-B4F3-FE443B6587DE}"/>
              </a:ext>
            </a:extLst>
          </p:cNvPr>
          <p:cNvSpPr/>
          <p:nvPr/>
        </p:nvSpPr>
        <p:spPr>
          <a:xfrm>
            <a:off x="6346724" y="3914183"/>
            <a:ext cx="1104850" cy="502204"/>
          </a:xfrm>
          <a:prstGeom prst="rect">
            <a:avLst/>
          </a:prstGeom>
          <a:solidFill>
            <a:schemeClr val="bg1"/>
          </a:solidFill>
          <a:ln w="28575">
            <a:solidFill>
              <a:srgbClr val="429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浇水</a:t>
            </a:r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75BFF933-B37F-4D8D-9A95-1FD3777DCE6C}"/>
              </a:ext>
            </a:extLst>
          </p:cNvPr>
          <p:cNvCxnSpPr>
            <a:cxnSpLocks/>
            <a:stCxn id="38" idx="2"/>
            <a:endCxn id="39" idx="0"/>
          </p:cNvCxnSpPr>
          <p:nvPr/>
        </p:nvCxnSpPr>
        <p:spPr>
          <a:xfrm>
            <a:off x="8869439" y="1802880"/>
            <a:ext cx="0" cy="151175"/>
          </a:xfrm>
          <a:prstGeom prst="straightConnector1">
            <a:avLst/>
          </a:prstGeom>
          <a:ln w="28575">
            <a:solidFill>
              <a:srgbClr val="42986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FCF4BC03-43A0-4801-88A9-C666F387FFF5}"/>
              </a:ext>
            </a:extLst>
          </p:cNvPr>
          <p:cNvCxnSpPr>
            <a:cxnSpLocks/>
            <a:stCxn id="39" idx="2"/>
            <a:endCxn id="40" idx="0"/>
          </p:cNvCxnSpPr>
          <p:nvPr/>
        </p:nvCxnSpPr>
        <p:spPr>
          <a:xfrm>
            <a:off x="8869439" y="2456260"/>
            <a:ext cx="0" cy="151172"/>
          </a:xfrm>
          <a:prstGeom prst="straightConnector1">
            <a:avLst/>
          </a:prstGeom>
          <a:ln w="28575">
            <a:solidFill>
              <a:srgbClr val="42986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8E79BBD6-3B37-4B2A-9765-FF535CEBD125}"/>
              </a:ext>
            </a:extLst>
          </p:cNvPr>
          <p:cNvCxnSpPr>
            <a:cxnSpLocks/>
            <a:stCxn id="40" idx="4"/>
            <a:endCxn id="41" idx="0"/>
          </p:cNvCxnSpPr>
          <p:nvPr/>
        </p:nvCxnSpPr>
        <p:spPr>
          <a:xfrm>
            <a:off x="8869439" y="3109636"/>
            <a:ext cx="1" cy="151175"/>
          </a:xfrm>
          <a:prstGeom prst="straightConnector1">
            <a:avLst/>
          </a:prstGeom>
          <a:ln w="28575">
            <a:solidFill>
              <a:srgbClr val="42986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连接符: 肘形 47">
            <a:extLst>
              <a:ext uri="{FF2B5EF4-FFF2-40B4-BE49-F238E27FC236}">
                <a16:creationId xmlns:a16="http://schemas.microsoft.com/office/drawing/2014/main" id="{CBB645BA-515B-4D35-BE9D-2FC37D003B4E}"/>
              </a:ext>
            </a:extLst>
          </p:cNvPr>
          <p:cNvCxnSpPr>
            <a:cxnSpLocks/>
            <a:stCxn id="41" idx="3"/>
          </p:cNvCxnSpPr>
          <p:nvPr/>
        </p:nvCxnSpPr>
        <p:spPr>
          <a:xfrm flipH="1">
            <a:off x="8876324" y="3511911"/>
            <a:ext cx="1931493" cy="1055652"/>
          </a:xfrm>
          <a:prstGeom prst="bentConnector3">
            <a:avLst>
              <a:gd name="adj1" fmla="val -35944"/>
            </a:avLst>
          </a:prstGeom>
          <a:ln w="28575">
            <a:solidFill>
              <a:srgbClr val="42986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连接符: 肘形 48">
            <a:extLst>
              <a:ext uri="{FF2B5EF4-FFF2-40B4-BE49-F238E27FC236}">
                <a16:creationId xmlns:a16="http://schemas.microsoft.com/office/drawing/2014/main" id="{9C44C48B-7577-4BAC-AF01-1477EC2CA076}"/>
              </a:ext>
            </a:extLst>
          </p:cNvPr>
          <p:cNvCxnSpPr>
            <a:cxnSpLocks/>
            <a:stCxn id="42" idx="2"/>
          </p:cNvCxnSpPr>
          <p:nvPr/>
        </p:nvCxnSpPr>
        <p:spPr>
          <a:xfrm rot="16200000" flipH="1">
            <a:off x="7808707" y="3506830"/>
            <a:ext cx="151175" cy="1970290"/>
          </a:xfrm>
          <a:prstGeom prst="bentConnector3">
            <a:avLst>
              <a:gd name="adj1" fmla="val 98176"/>
            </a:avLst>
          </a:prstGeom>
          <a:ln w="28575">
            <a:solidFill>
              <a:srgbClr val="429863"/>
            </a:solidFill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F4CE7161-8A42-4012-BDA5-644383FD0B39}"/>
              </a:ext>
            </a:extLst>
          </p:cNvPr>
          <p:cNvSpPr/>
          <p:nvPr/>
        </p:nvSpPr>
        <p:spPr>
          <a:xfrm>
            <a:off x="10958478" y="3185223"/>
            <a:ext cx="401764" cy="5022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否</a:t>
            </a:r>
          </a:p>
        </p:txBody>
      </p:sp>
      <p:cxnSp>
        <p:nvCxnSpPr>
          <p:cNvPr id="52" name="连接符: 肘形 51">
            <a:extLst>
              <a:ext uri="{FF2B5EF4-FFF2-40B4-BE49-F238E27FC236}">
                <a16:creationId xmlns:a16="http://schemas.microsoft.com/office/drawing/2014/main" id="{68172D0E-FE16-403D-92C5-A8D554682EE9}"/>
              </a:ext>
            </a:extLst>
          </p:cNvPr>
          <p:cNvCxnSpPr>
            <a:cxnSpLocks/>
            <a:stCxn id="41" idx="1"/>
            <a:endCxn id="42" idx="1"/>
          </p:cNvCxnSpPr>
          <p:nvPr/>
        </p:nvCxnSpPr>
        <p:spPr>
          <a:xfrm rot="10800000" flipV="1">
            <a:off x="6346724" y="3511912"/>
            <a:ext cx="584337" cy="653374"/>
          </a:xfrm>
          <a:prstGeom prst="bentConnector3">
            <a:avLst>
              <a:gd name="adj1" fmla="val 126330"/>
            </a:avLst>
          </a:prstGeom>
          <a:ln w="28575">
            <a:solidFill>
              <a:srgbClr val="42986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A3717E11-0E41-40D5-BFD1-9BD8783D0F98}"/>
              </a:ext>
            </a:extLst>
          </p:cNvPr>
          <p:cNvSpPr/>
          <p:nvPr/>
        </p:nvSpPr>
        <p:spPr>
          <a:xfrm>
            <a:off x="6366781" y="3185223"/>
            <a:ext cx="401764" cy="5022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EAA1E934-A2E7-4AD9-BFEB-6AD901B7783C}"/>
              </a:ext>
            </a:extLst>
          </p:cNvPr>
          <p:cNvCxnSpPr>
            <a:cxnSpLocks/>
          </p:cNvCxnSpPr>
          <p:nvPr/>
        </p:nvCxnSpPr>
        <p:spPr>
          <a:xfrm>
            <a:off x="8869437" y="4577159"/>
            <a:ext cx="1" cy="151175"/>
          </a:xfrm>
          <a:prstGeom prst="straightConnector1">
            <a:avLst/>
          </a:prstGeom>
          <a:ln w="28575">
            <a:solidFill>
              <a:srgbClr val="42986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FEE025BF-D022-486C-A6BC-6B12438F4318}"/>
              </a:ext>
            </a:extLst>
          </p:cNvPr>
          <p:cNvGrpSpPr/>
          <p:nvPr/>
        </p:nvGrpSpPr>
        <p:grpSpPr>
          <a:xfrm>
            <a:off x="433551" y="3302174"/>
            <a:ext cx="5760000" cy="1392976"/>
            <a:chOff x="-628415" y="3755156"/>
            <a:chExt cx="5760000" cy="1392976"/>
          </a:xfrm>
        </p:grpSpPr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C4037DF5-9D8A-48C2-9062-500BEB5077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7" r="10117"/>
            <a:stretch/>
          </p:blipFill>
          <p:spPr>
            <a:xfrm>
              <a:off x="-628415" y="3755156"/>
              <a:ext cx="5760000" cy="1392976"/>
            </a:xfrm>
            <a:prstGeom prst="rect">
              <a:avLst/>
            </a:prstGeom>
          </p:spPr>
        </p:pic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FE97A7AC-6BFD-4ED3-A24A-9981338D4306}"/>
                </a:ext>
              </a:extLst>
            </p:cNvPr>
            <p:cNvGrpSpPr/>
            <p:nvPr/>
          </p:nvGrpSpPr>
          <p:grpSpPr>
            <a:xfrm>
              <a:off x="-142264" y="4016744"/>
              <a:ext cx="4802770" cy="591390"/>
              <a:chOff x="-283456" y="4125449"/>
              <a:chExt cx="4802770" cy="591390"/>
            </a:xfrm>
          </p:grpSpPr>
          <p:sp>
            <p:nvSpPr>
              <p:cNvPr id="68" name="矩形: 圆角 67">
                <a:extLst>
                  <a:ext uri="{FF2B5EF4-FFF2-40B4-BE49-F238E27FC236}">
                    <a16:creationId xmlns:a16="http://schemas.microsoft.com/office/drawing/2014/main" id="{B33AD524-70E5-4353-AE0A-6B344F7EEF10}"/>
                  </a:ext>
                </a:extLst>
              </p:cNvPr>
              <p:cNvSpPr/>
              <p:nvPr/>
            </p:nvSpPr>
            <p:spPr>
              <a:xfrm>
                <a:off x="-106741" y="4125449"/>
                <a:ext cx="588564" cy="22621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F2DAF046-0ACC-41D4-8727-0073C8AEBF6E}"/>
                  </a:ext>
                </a:extLst>
              </p:cNvPr>
              <p:cNvSpPr/>
              <p:nvPr/>
            </p:nvSpPr>
            <p:spPr>
              <a:xfrm>
                <a:off x="1086826" y="4125449"/>
                <a:ext cx="588564" cy="22621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菱形 70">
                <a:extLst>
                  <a:ext uri="{FF2B5EF4-FFF2-40B4-BE49-F238E27FC236}">
                    <a16:creationId xmlns:a16="http://schemas.microsoft.com/office/drawing/2014/main" id="{2D557026-49D9-4281-B4A6-01944CB0BD86}"/>
                  </a:ext>
                </a:extLst>
              </p:cNvPr>
              <p:cNvSpPr/>
              <p:nvPr/>
            </p:nvSpPr>
            <p:spPr>
              <a:xfrm>
                <a:off x="2280393" y="4125449"/>
                <a:ext cx="588564" cy="226217"/>
              </a:xfrm>
              <a:prstGeom prst="diamond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菱形 58">
                <a:extLst>
                  <a:ext uri="{FF2B5EF4-FFF2-40B4-BE49-F238E27FC236}">
                    <a16:creationId xmlns:a16="http://schemas.microsoft.com/office/drawing/2014/main" id="{E80F1F2B-D5D1-4CEF-8662-42F645C38140}"/>
                  </a:ext>
                </a:extLst>
              </p:cNvPr>
              <p:cNvSpPr/>
              <p:nvPr/>
            </p:nvSpPr>
            <p:spPr>
              <a:xfrm>
                <a:off x="3473961" y="4125449"/>
                <a:ext cx="588564" cy="226217"/>
              </a:xfrm>
              <a:prstGeom prst="flowChartInputOutpu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CB3FC6E9-5389-47C6-940B-06D3ED8877EA}"/>
                  </a:ext>
                </a:extLst>
              </p:cNvPr>
              <p:cNvSpPr/>
              <p:nvPr/>
            </p:nvSpPr>
            <p:spPr>
              <a:xfrm>
                <a:off x="-283456" y="4490622"/>
                <a:ext cx="4802770" cy="226217"/>
              </a:xfrm>
              <a:custGeom>
                <a:avLst/>
                <a:gdLst>
                  <a:gd name="connsiteX0" fmla="*/ 0 w 4802770"/>
                  <a:gd name="connsiteY0" fmla="*/ 0 h 226217"/>
                  <a:gd name="connsiteX1" fmla="*/ 4802770 w 4802770"/>
                  <a:gd name="connsiteY1" fmla="*/ 0 h 226217"/>
                  <a:gd name="connsiteX2" fmla="*/ 4802770 w 4802770"/>
                  <a:gd name="connsiteY2" fmla="*/ 226217 h 226217"/>
                  <a:gd name="connsiteX3" fmla="*/ 0 w 4802770"/>
                  <a:gd name="connsiteY3" fmla="*/ 226217 h 226217"/>
                  <a:gd name="connsiteX4" fmla="*/ 0 w 4802770"/>
                  <a:gd name="connsiteY4" fmla="*/ 0 h 226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2770" h="226217" extrusionOk="0">
                    <a:moveTo>
                      <a:pt x="0" y="0"/>
                    </a:moveTo>
                    <a:cubicBezTo>
                      <a:pt x="2032486" y="-17894"/>
                      <a:pt x="3896492" y="11167"/>
                      <a:pt x="4802770" y="0"/>
                    </a:cubicBezTo>
                    <a:cubicBezTo>
                      <a:pt x="4804139" y="32807"/>
                      <a:pt x="4806418" y="178748"/>
                      <a:pt x="4802770" y="226217"/>
                    </a:cubicBezTo>
                    <a:cubicBezTo>
                      <a:pt x="2794477" y="120855"/>
                      <a:pt x="570983" y="100096"/>
                      <a:pt x="0" y="226217"/>
                    </a:cubicBezTo>
                    <a:cubicBezTo>
                      <a:pt x="-16722" y="129507"/>
                      <a:pt x="-19400" y="31644"/>
                      <a:pt x="0" y="0"/>
                    </a:cubicBezTo>
                    <a:close/>
                  </a:path>
                </a:pathLst>
              </a:custGeom>
              <a:noFill/>
              <a:ln w="19050" cap="rnd" cmpd="thickThin" algn="ctr">
                <a:noFill/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sd="372841248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幼圆" panose="02010509060101010101" pitchFamily="49" charset="-122"/>
                    <a:ea typeface="幼圆" panose="02010509060101010101" pitchFamily="49" charset="-122"/>
                  </a:rPr>
                  <a:t>开始或</a:t>
                </a:r>
                <a:r>
                  <a:rPr lang="zh-CN" altLang="en-US" sz="1600" kern="0" dirty="0">
                    <a:latin typeface="幼圆" panose="02010509060101010101" pitchFamily="49" charset="-122"/>
                    <a:ea typeface="幼圆" panose="02010509060101010101" pitchFamily="49" charset="-122"/>
                  </a:rPr>
                  <a:t>结束     执行       判断     输入或输出</a:t>
                </a:r>
                <a:endParaRPr kumimoji="0" lang="en-US" altLang="zh-CN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id="{C8C26C18-DDD0-4911-A893-D3036C4BA284}"/>
              </a:ext>
            </a:extLst>
          </p:cNvPr>
          <p:cNvSpPr txBox="1"/>
          <p:nvPr/>
        </p:nvSpPr>
        <p:spPr>
          <a:xfrm flipH="1">
            <a:off x="1225481" y="1973465"/>
            <a:ext cx="4608000" cy="936000"/>
          </a:xfrm>
          <a:prstGeom prst="roundRect">
            <a:avLst>
              <a:gd name="adj" fmla="val 8621"/>
            </a:avLst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400" b="0" dirty="0">
                <a:solidFill>
                  <a:srgbClr val="3D7B75"/>
                </a:solidFill>
              </a:rPr>
              <a:t>        是否浇水的依据是什么，要先观察什么来获取信息？</a:t>
            </a:r>
          </a:p>
        </p:txBody>
      </p:sp>
      <p:pic>
        <p:nvPicPr>
          <p:cNvPr id="77" name="Picture 2">
            <a:extLst>
              <a:ext uri="{FF2B5EF4-FFF2-40B4-BE49-F238E27FC236}">
                <a16:creationId xmlns:a16="http://schemas.microsoft.com/office/drawing/2014/main" id="{9CC67BC8-0BCA-485B-8EC4-8EFDC0256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8095" r="11501" b="15916"/>
          <a:stretch/>
        </p:blipFill>
        <p:spPr bwMode="auto">
          <a:xfrm>
            <a:off x="721481" y="1901465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29F277CA-7373-478F-9F26-F568E2974605}"/>
              </a:ext>
            </a:extLst>
          </p:cNvPr>
          <p:cNvSpPr/>
          <p:nvPr/>
        </p:nvSpPr>
        <p:spPr>
          <a:xfrm>
            <a:off x="752349" y="5073059"/>
            <a:ext cx="4577132" cy="936000"/>
          </a:xfrm>
          <a:prstGeom prst="roundRect">
            <a:avLst/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3728412482">
                  <a:custGeom>
                    <a:avLst/>
                    <a:gdLst>
                      <a:gd name="connsiteX0" fmla="*/ 0 w 5064429"/>
                      <a:gd name="connsiteY0" fmla="*/ 120002 h 720000"/>
                      <a:gd name="connsiteX1" fmla="*/ 120002 w 5064429"/>
                      <a:gd name="connsiteY1" fmla="*/ 0 h 720000"/>
                      <a:gd name="connsiteX2" fmla="*/ 844072 w 5064429"/>
                      <a:gd name="connsiteY2" fmla="*/ 0 h 720000"/>
                      <a:gd name="connsiteX3" fmla="*/ 844072 w 5064429"/>
                      <a:gd name="connsiteY3" fmla="*/ 0 h 720000"/>
                      <a:gd name="connsiteX4" fmla="*/ 2110179 w 5064429"/>
                      <a:gd name="connsiteY4" fmla="*/ 0 h 720000"/>
                      <a:gd name="connsiteX5" fmla="*/ 4944427 w 5064429"/>
                      <a:gd name="connsiteY5" fmla="*/ 0 h 720000"/>
                      <a:gd name="connsiteX6" fmla="*/ 5064429 w 5064429"/>
                      <a:gd name="connsiteY6" fmla="*/ 120002 h 720000"/>
                      <a:gd name="connsiteX7" fmla="*/ 5064429 w 5064429"/>
                      <a:gd name="connsiteY7" fmla="*/ 120000 h 720000"/>
                      <a:gd name="connsiteX8" fmla="*/ 5064429 w 5064429"/>
                      <a:gd name="connsiteY8" fmla="*/ 120000 h 720000"/>
                      <a:gd name="connsiteX9" fmla="*/ 5064429 w 5064429"/>
                      <a:gd name="connsiteY9" fmla="*/ 300000 h 720000"/>
                      <a:gd name="connsiteX10" fmla="*/ 5064429 w 5064429"/>
                      <a:gd name="connsiteY10" fmla="*/ 599998 h 720000"/>
                      <a:gd name="connsiteX11" fmla="*/ 4944427 w 5064429"/>
                      <a:gd name="connsiteY11" fmla="*/ 720000 h 720000"/>
                      <a:gd name="connsiteX12" fmla="*/ 2110179 w 5064429"/>
                      <a:gd name="connsiteY12" fmla="*/ 720000 h 720000"/>
                      <a:gd name="connsiteX13" fmla="*/ 844072 w 5064429"/>
                      <a:gd name="connsiteY13" fmla="*/ 720000 h 720000"/>
                      <a:gd name="connsiteX14" fmla="*/ 844072 w 5064429"/>
                      <a:gd name="connsiteY14" fmla="*/ 720000 h 720000"/>
                      <a:gd name="connsiteX15" fmla="*/ 120002 w 5064429"/>
                      <a:gd name="connsiteY15" fmla="*/ 720000 h 720000"/>
                      <a:gd name="connsiteX16" fmla="*/ 0 w 5064429"/>
                      <a:gd name="connsiteY16" fmla="*/ 599998 h 720000"/>
                      <a:gd name="connsiteX17" fmla="*/ 0 w 5064429"/>
                      <a:gd name="connsiteY17" fmla="*/ 300000 h 720000"/>
                      <a:gd name="connsiteX18" fmla="*/ -70851 w 5064429"/>
                      <a:gd name="connsiteY18" fmla="*/ 55116 h 720000"/>
                      <a:gd name="connsiteX19" fmla="*/ 0 w 5064429"/>
                      <a:gd name="connsiteY19" fmla="*/ 120000 h 720000"/>
                      <a:gd name="connsiteX20" fmla="*/ 0 w 5064429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64429" h="720000" fill="none" extrusionOk="0">
                        <a:moveTo>
                          <a:pt x="0" y="120002"/>
                        </a:moveTo>
                        <a:cubicBezTo>
                          <a:pt x="-3980" y="52840"/>
                          <a:pt x="55135" y="-1703"/>
                          <a:pt x="120002" y="0"/>
                        </a:cubicBezTo>
                        <a:cubicBezTo>
                          <a:pt x="373209" y="48778"/>
                          <a:pt x="561642" y="-6257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56162" y="-104823"/>
                          <a:pt x="1620450" y="-94183"/>
                          <a:pt x="2110179" y="0"/>
                        </a:cubicBezTo>
                        <a:cubicBezTo>
                          <a:pt x="2471299" y="-1467"/>
                          <a:pt x="4067185" y="-63801"/>
                          <a:pt x="4944427" y="0"/>
                        </a:cubicBezTo>
                        <a:cubicBezTo>
                          <a:pt x="5009756" y="2901"/>
                          <a:pt x="5066652" y="53839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48660" y="192791"/>
                          <a:pt x="5063011" y="213896"/>
                          <a:pt x="5064429" y="300000"/>
                        </a:cubicBezTo>
                        <a:cubicBezTo>
                          <a:pt x="5056581" y="336203"/>
                          <a:pt x="5073261" y="452232"/>
                          <a:pt x="5064429" y="599998"/>
                        </a:cubicBezTo>
                        <a:cubicBezTo>
                          <a:pt x="5063444" y="660914"/>
                          <a:pt x="5014025" y="718351"/>
                          <a:pt x="4944427" y="720000"/>
                        </a:cubicBezTo>
                        <a:cubicBezTo>
                          <a:pt x="4243205" y="760960"/>
                          <a:pt x="2934166" y="676276"/>
                          <a:pt x="2110179" y="720000"/>
                        </a:cubicBezTo>
                        <a:cubicBezTo>
                          <a:pt x="1780955" y="760323"/>
                          <a:pt x="1367045" y="668567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651884" y="729906"/>
                          <a:pt x="363388" y="693479"/>
                          <a:pt x="120002" y="720000"/>
                        </a:cubicBezTo>
                        <a:cubicBezTo>
                          <a:pt x="56031" y="718958"/>
                          <a:pt x="8007" y="663912"/>
                          <a:pt x="0" y="599998"/>
                        </a:cubicBezTo>
                        <a:cubicBezTo>
                          <a:pt x="14793" y="492345"/>
                          <a:pt x="-5353" y="349457"/>
                          <a:pt x="0" y="300000"/>
                        </a:cubicBezTo>
                        <a:cubicBezTo>
                          <a:pt x="-19688" y="212158"/>
                          <a:pt x="-56711" y="122610"/>
                          <a:pt x="-70851" y="55116"/>
                        </a:cubicBezTo>
                        <a:cubicBezTo>
                          <a:pt x="-53869" y="60630"/>
                          <a:pt x="-19503" y="102654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  <a:path w="5064429" h="720000" stroke="0" extrusionOk="0">
                        <a:moveTo>
                          <a:pt x="0" y="120002"/>
                        </a:moveTo>
                        <a:cubicBezTo>
                          <a:pt x="-3738" y="51192"/>
                          <a:pt x="54461" y="615"/>
                          <a:pt x="120002" y="0"/>
                        </a:cubicBezTo>
                        <a:cubicBezTo>
                          <a:pt x="319132" y="-55528"/>
                          <a:pt x="499141" y="-14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24948" y="-6807"/>
                          <a:pt x="1488674" y="-14405"/>
                          <a:pt x="2110179" y="0"/>
                        </a:cubicBezTo>
                        <a:cubicBezTo>
                          <a:pt x="2685493" y="-142349"/>
                          <a:pt x="3837331" y="-153930"/>
                          <a:pt x="4944427" y="0"/>
                        </a:cubicBezTo>
                        <a:cubicBezTo>
                          <a:pt x="5011954" y="-2333"/>
                          <a:pt x="5070526" y="54143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61789" y="167743"/>
                          <a:pt x="5055660" y="252101"/>
                          <a:pt x="5064429" y="300000"/>
                        </a:cubicBezTo>
                        <a:cubicBezTo>
                          <a:pt x="5082337" y="422661"/>
                          <a:pt x="5087357" y="464986"/>
                          <a:pt x="5064429" y="599998"/>
                        </a:cubicBezTo>
                        <a:cubicBezTo>
                          <a:pt x="5064219" y="673072"/>
                          <a:pt x="5022556" y="725719"/>
                          <a:pt x="4944427" y="720000"/>
                        </a:cubicBezTo>
                        <a:cubicBezTo>
                          <a:pt x="4428313" y="733488"/>
                          <a:pt x="2811347" y="636648"/>
                          <a:pt x="2110179" y="720000"/>
                        </a:cubicBezTo>
                        <a:cubicBezTo>
                          <a:pt x="1906848" y="734370"/>
                          <a:pt x="1349165" y="805726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756342" y="751546"/>
                          <a:pt x="384644" y="739872"/>
                          <a:pt x="120002" y="720000"/>
                        </a:cubicBezTo>
                        <a:cubicBezTo>
                          <a:pt x="43535" y="722420"/>
                          <a:pt x="-10760" y="671985"/>
                          <a:pt x="0" y="599998"/>
                        </a:cubicBezTo>
                        <a:cubicBezTo>
                          <a:pt x="-20455" y="501778"/>
                          <a:pt x="-21934" y="385794"/>
                          <a:pt x="0" y="300000"/>
                        </a:cubicBezTo>
                        <a:cubicBezTo>
                          <a:pt x="-40987" y="218528"/>
                          <a:pt x="-26456" y="168387"/>
                          <a:pt x="-70851" y="55116"/>
                        </a:cubicBezTo>
                        <a:cubicBezTo>
                          <a:pt x="-52324" y="83525"/>
                          <a:pt x="-24523" y="98097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72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土壤干湿情况要判断，我选菱形框。</a:t>
            </a:r>
            <a:endParaRPr lang="zh-CN" altLang="en-US" sz="2400" kern="0" dirty="0">
              <a:solidFill>
                <a:schemeClr val="accent4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80" name="Picture 2">
            <a:extLst>
              <a:ext uri="{FF2B5EF4-FFF2-40B4-BE49-F238E27FC236}">
                <a16:creationId xmlns:a16="http://schemas.microsoft.com/office/drawing/2014/main" id="{F405AD30-AC50-4C8D-9C1C-7BBF2395A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4" t="-473" r="26193" b="18153"/>
          <a:stretch/>
        </p:blipFill>
        <p:spPr bwMode="auto">
          <a:xfrm flipH="1">
            <a:off x="4825481" y="5001059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1" name="平行四边形 80">
            <a:extLst>
              <a:ext uri="{FF2B5EF4-FFF2-40B4-BE49-F238E27FC236}">
                <a16:creationId xmlns:a16="http://schemas.microsoft.com/office/drawing/2014/main" id="{529684D8-DB6A-4BA0-913D-9C9B03D858D6}"/>
              </a:ext>
            </a:extLst>
          </p:cNvPr>
          <p:cNvSpPr/>
          <p:nvPr/>
        </p:nvSpPr>
        <p:spPr>
          <a:xfrm>
            <a:off x="7621607" y="2602634"/>
            <a:ext cx="2495660" cy="502204"/>
          </a:xfrm>
          <a:prstGeom prst="parallelogram">
            <a:avLst>
              <a:gd name="adj" fmla="val 32056"/>
            </a:avLst>
          </a:prstGeom>
          <a:solidFill>
            <a:schemeClr val="bg1"/>
          </a:solidFill>
          <a:ln w="28575">
            <a:solidFill>
              <a:srgbClr val="429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观察（</a:t>
            </a:r>
            <a:r>
              <a:rPr lang="zh-CN" altLang="en-US" sz="2000" kern="100" spc="-170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土壤</a:t>
            </a:r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85" name="菱形 84">
            <a:extLst>
              <a:ext uri="{FF2B5EF4-FFF2-40B4-BE49-F238E27FC236}">
                <a16:creationId xmlns:a16="http://schemas.microsoft.com/office/drawing/2014/main" id="{9B2B55C9-6F5F-4245-9322-762737498E49}"/>
              </a:ext>
            </a:extLst>
          </p:cNvPr>
          <p:cNvSpPr/>
          <p:nvPr/>
        </p:nvSpPr>
        <p:spPr>
          <a:xfrm>
            <a:off x="6937946" y="3262523"/>
            <a:ext cx="3876756" cy="502202"/>
          </a:xfrm>
          <a:prstGeom prst="diamond">
            <a:avLst/>
          </a:prstGeom>
          <a:solidFill>
            <a:schemeClr val="bg1"/>
          </a:solidFill>
          <a:ln w="28575">
            <a:solidFill>
              <a:srgbClr val="429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土壤干了吗？</a:t>
            </a:r>
          </a:p>
        </p:txBody>
      </p:sp>
    </p:spTree>
    <p:extLst>
      <p:ext uri="{BB962C8B-B14F-4D97-AF65-F5344CB8AC3E}">
        <p14:creationId xmlns:p14="http://schemas.microsoft.com/office/powerpoint/2010/main" val="100599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8" grpId="0" animBg="1"/>
      <p:bldP spid="81" grpId="0" animBg="1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A4A9E668-D631-41A9-8ADF-727CD8F4868A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活动四：绘制养护流程图，实践流程图的画法</a:t>
            </a: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E8569DBE-99AC-4847-9117-8DFAFC1CB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98200" y="5569711"/>
            <a:ext cx="626048" cy="62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对话气泡: 圆角矩形 35">
            <a:extLst>
              <a:ext uri="{FF2B5EF4-FFF2-40B4-BE49-F238E27FC236}">
                <a16:creationId xmlns:a16="http://schemas.microsoft.com/office/drawing/2014/main" id="{6E4D4552-9B75-4C00-9CD9-D2553CBDFB0B}"/>
              </a:ext>
            </a:extLst>
          </p:cNvPr>
          <p:cNvSpPr/>
          <p:nvPr/>
        </p:nvSpPr>
        <p:spPr>
          <a:xfrm>
            <a:off x="831759" y="1300676"/>
            <a:ext cx="3348000" cy="275077"/>
          </a:xfrm>
          <a:custGeom>
            <a:avLst/>
            <a:gdLst>
              <a:gd name="connsiteX0" fmla="*/ 0 w 3348000"/>
              <a:gd name="connsiteY0" fmla="*/ 45847 h 275077"/>
              <a:gd name="connsiteX1" fmla="*/ 45847 w 3348000"/>
              <a:gd name="connsiteY1" fmla="*/ 0 h 275077"/>
              <a:gd name="connsiteX2" fmla="*/ 558000 w 3348000"/>
              <a:gd name="connsiteY2" fmla="*/ 0 h 275077"/>
              <a:gd name="connsiteX3" fmla="*/ 558000 w 3348000"/>
              <a:gd name="connsiteY3" fmla="*/ 0 h 275077"/>
              <a:gd name="connsiteX4" fmla="*/ 1395000 w 3348000"/>
              <a:gd name="connsiteY4" fmla="*/ 0 h 275077"/>
              <a:gd name="connsiteX5" fmla="*/ 3302153 w 3348000"/>
              <a:gd name="connsiteY5" fmla="*/ 0 h 275077"/>
              <a:gd name="connsiteX6" fmla="*/ 3348000 w 3348000"/>
              <a:gd name="connsiteY6" fmla="*/ 45847 h 275077"/>
              <a:gd name="connsiteX7" fmla="*/ 3348000 w 3348000"/>
              <a:gd name="connsiteY7" fmla="*/ 160462 h 275077"/>
              <a:gd name="connsiteX8" fmla="*/ 3348000 w 3348000"/>
              <a:gd name="connsiteY8" fmla="*/ 160462 h 275077"/>
              <a:gd name="connsiteX9" fmla="*/ 3348000 w 3348000"/>
              <a:gd name="connsiteY9" fmla="*/ 229231 h 275077"/>
              <a:gd name="connsiteX10" fmla="*/ 3348000 w 3348000"/>
              <a:gd name="connsiteY10" fmla="*/ 229230 h 275077"/>
              <a:gd name="connsiteX11" fmla="*/ 3302153 w 3348000"/>
              <a:gd name="connsiteY11" fmla="*/ 275077 h 275077"/>
              <a:gd name="connsiteX12" fmla="*/ 1395000 w 3348000"/>
              <a:gd name="connsiteY12" fmla="*/ 275077 h 275077"/>
              <a:gd name="connsiteX13" fmla="*/ 558000 w 3348000"/>
              <a:gd name="connsiteY13" fmla="*/ 275077 h 275077"/>
              <a:gd name="connsiteX14" fmla="*/ 558000 w 3348000"/>
              <a:gd name="connsiteY14" fmla="*/ 275077 h 275077"/>
              <a:gd name="connsiteX15" fmla="*/ 45847 w 3348000"/>
              <a:gd name="connsiteY15" fmla="*/ 275077 h 275077"/>
              <a:gd name="connsiteX16" fmla="*/ 0 w 3348000"/>
              <a:gd name="connsiteY16" fmla="*/ 229230 h 275077"/>
              <a:gd name="connsiteX17" fmla="*/ 0 w 3348000"/>
              <a:gd name="connsiteY17" fmla="*/ 229231 h 275077"/>
              <a:gd name="connsiteX18" fmla="*/ -139846 w 3348000"/>
              <a:gd name="connsiteY18" fmla="*/ 216142 h 275077"/>
              <a:gd name="connsiteX19" fmla="*/ 0 w 3348000"/>
              <a:gd name="connsiteY19" fmla="*/ 160462 h 275077"/>
              <a:gd name="connsiteX20" fmla="*/ 0 w 3348000"/>
              <a:gd name="connsiteY20" fmla="*/ 45847 h 27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48000" h="275077" extrusionOk="0">
                <a:moveTo>
                  <a:pt x="0" y="45847"/>
                </a:moveTo>
                <a:cubicBezTo>
                  <a:pt x="-1804" y="19303"/>
                  <a:pt x="22039" y="1268"/>
                  <a:pt x="45847" y="0"/>
                </a:cubicBezTo>
                <a:cubicBezTo>
                  <a:pt x="244470" y="-21504"/>
                  <a:pt x="394207" y="6997"/>
                  <a:pt x="558000" y="0"/>
                </a:cubicBezTo>
                <a:lnTo>
                  <a:pt x="558000" y="0"/>
                </a:lnTo>
                <a:cubicBezTo>
                  <a:pt x="686166" y="2052"/>
                  <a:pt x="1285141" y="-28969"/>
                  <a:pt x="1395000" y="0"/>
                </a:cubicBezTo>
                <a:cubicBezTo>
                  <a:pt x="2158272" y="-142349"/>
                  <a:pt x="3088212" y="-153930"/>
                  <a:pt x="3302153" y="0"/>
                </a:cubicBezTo>
                <a:cubicBezTo>
                  <a:pt x="3328576" y="-2054"/>
                  <a:pt x="3352662" y="20844"/>
                  <a:pt x="3348000" y="45847"/>
                </a:cubicBezTo>
                <a:cubicBezTo>
                  <a:pt x="3346798" y="69033"/>
                  <a:pt x="3355581" y="123807"/>
                  <a:pt x="3348000" y="160462"/>
                </a:cubicBezTo>
                <a:lnTo>
                  <a:pt x="3348000" y="160462"/>
                </a:lnTo>
                <a:cubicBezTo>
                  <a:pt x="3342728" y="180259"/>
                  <a:pt x="3352556" y="199043"/>
                  <a:pt x="3348000" y="229231"/>
                </a:cubicBezTo>
                <a:lnTo>
                  <a:pt x="3348000" y="229230"/>
                </a:lnTo>
                <a:cubicBezTo>
                  <a:pt x="3347985" y="255031"/>
                  <a:pt x="3330947" y="276753"/>
                  <a:pt x="3302153" y="275077"/>
                </a:cubicBezTo>
                <a:cubicBezTo>
                  <a:pt x="3044581" y="288565"/>
                  <a:pt x="1648559" y="191725"/>
                  <a:pt x="1395000" y="275077"/>
                </a:cubicBezTo>
                <a:cubicBezTo>
                  <a:pt x="1024377" y="242563"/>
                  <a:pt x="700829" y="252760"/>
                  <a:pt x="558000" y="275077"/>
                </a:cubicBezTo>
                <a:lnTo>
                  <a:pt x="558000" y="275077"/>
                </a:lnTo>
                <a:cubicBezTo>
                  <a:pt x="309882" y="297273"/>
                  <a:pt x="148122" y="229357"/>
                  <a:pt x="45847" y="275077"/>
                </a:cubicBezTo>
                <a:cubicBezTo>
                  <a:pt x="16312" y="276078"/>
                  <a:pt x="-3702" y="256516"/>
                  <a:pt x="0" y="229230"/>
                </a:cubicBezTo>
                <a:lnTo>
                  <a:pt x="0" y="229231"/>
                </a:lnTo>
                <a:cubicBezTo>
                  <a:pt x="-20304" y="236826"/>
                  <a:pt x="-104038" y="211371"/>
                  <a:pt x="-139846" y="216142"/>
                </a:cubicBezTo>
                <a:cubicBezTo>
                  <a:pt x="-78112" y="197305"/>
                  <a:pt x="-11422" y="174959"/>
                  <a:pt x="0" y="160462"/>
                </a:cubicBezTo>
                <a:cubicBezTo>
                  <a:pt x="-1097" y="106424"/>
                  <a:pt x="9391" y="76553"/>
                  <a:pt x="0" y="45847"/>
                </a:cubicBezTo>
                <a:close/>
              </a:path>
            </a:pathLst>
          </a:custGeom>
          <a:noFill/>
          <a:ln w="19050" cap="rnd" cmpd="thickThin" algn="ctr">
            <a:noFill/>
            <a:prstDash val="solid"/>
            <a:round/>
            <a:extLst>
              <a:ext uri="{C807C97D-BFC1-408E-A445-0C87EB9F89A2}">
                <ask:lineSketchStyleProps xmlns:ask="http://schemas.microsoft.com/office/drawing/2018/sketchyshapes" sd="3728412482">
                  <a:prstGeom prst="wedgeRoundRectCallout">
                    <a:avLst>
                      <a:gd name="adj1" fmla="val -54177"/>
                      <a:gd name="adj2" fmla="val 2857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绘制步骤③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48" name="连接符: 肘形 47">
            <a:extLst>
              <a:ext uri="{FF2B5EF4-FFF2-40B4-BE49-F238E27FC236}">
                <a16:creationId xmlns:a16="http://schemas.microsoft.com/office/drawing/2014/main" id="{CBB645BA-515B-4D35-BE9D-2FC37D003B4E}"/>
              </a:ext>
            </a:extLst>
          </p:cNvPr>
          <p:cNvCxnSpPr>
            <a:cxnSpLocks/>
          </p:cNvCxnSpPr>
          <p:nvPr/>
        </p:nvCxnSpPr>
        <p:spPr>
          <a:xfrm flipH="1">
            <a:off x="8876324" y="3511911"/>
            <a:ext cx="1931493" cy="1044000"/>
          </a:xfrm>
          <a:prstGeom prst="bentConnector3">
            <a:avLst>
              <a:gd name="adj1" fmla="val -35944"/>
            </a:avLst>
          </a:prstGeom>
          <a:ln w="28575">
            <a:solidFill>
              <a:srgbClr val="42986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连接符: 肘形 48">
            <a:extLst>
              <a:ext uri="{FF2B5EF4-FFF2-40B4-BE49-F238E27FC236}">
                <a16:creationId xmlns:a16="http://schemas.microsoft.com/office/drawing/2014/main" id="{9C44C48B-7577-4BAC-AF01-1477EC2CA076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08707" y="3506830"/>
            <a:ext cx="151175" cy="1970290"/>
          </a:xfrm>
          <a:prstGeom prst="bentConnector3">
            <a:avLst>
              <a:gd name="adj1" fmla="val 98176"/>
            </a:avLst>
          </a:prstGeom>
          <a:ln w="28575">
            <a:solidFill>
              <a:srgbClr val="429863"/>
            </a:solidFill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FEE025BF-D022-486C-A6BC-6B12438F4318}"/>
              </a:ext>
            </a:extLst>
          </p:cNvPr>
          <p:cNvGrpSpPr/>
          <p:nvPr/>
        </p:nvGrpSpPr>
        <p:grpSpPr>
          <a:xfrm>
            <a:off x="433552" y="3302174"/>
            <a:ext cx="5760000" cy="1397521"/>
            <a:chOff x="-628414" y="3755156"/>
            <a:chExt cx="5760000" cy="1397521"/>
          </a:xfrm>
        </p:grpSpPr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C4037DF5-9D8A-48C2-9062-500BEB5077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7" r="10117"/>
            <a:stretch/>
          </p:blipFill>
          <p:spPr>
            <a:xfrm>
              <a:off x="-628414" y="3755156"/>
              <a:ext cx="5760000" cy="1397521"/>
            </a:xfrm>
            <a:prstGeom prst="rect">
              <a:avLst/>
            </a:prstGeom>
          </p:spPr>
        </p:pic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FE97A7AC-6BFD-4ED3-A24A-9981338D4306}"/>
                </a:ext>
              </a:extLst>
            </p:cNvPr>
            <p:cNvGrpSpPr/>
            <p:nvPr/>
          </p:nvGrpSpPr>
          <p:grpSpPr>
            <a:xfrm>
              <a:off x="-142264" y="4016744"/>
              <a:ext cx="4802770" cy="591390"/>
              <a:chOff x="-283456" y="4125449"/>
              <a:chExt cx="4802770" cy="591390"/>
            </a:xfrm>
          </p:grpSpPr>
          <p:sp>
            <p:nvSpPr>
              <p:cNvPr id="68" name="矩形: 圆角 67">
                <a:extLst>
                  <a:ext uri="{FF2B5EF4-FFF2-40B4-BE49-F238E27FC236}">
                    <a16:creationId xmlns:a16="http://schemas.microsoft.com/office/drawing/2014/main" id="{B33AD524-70E5-4353-AE0A-6B344F7EEF10}"/>
                  </a:ext>
                </a:extLst>
              </p:cNvPr>
              <p:cNvSpPr/>
              <p:nvPr/>
            </p:nvSpPr>
            <p:spPr>
              <a:xfrm>
                <a:off x="-106741" y="4125449"/>
                <a:ext cx="588564" cy="22621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F2DAF046-0ACC-41D4-8727-0073C8AEBF6E}"/>
                  </a:ext>
                </a:extLst>
              </p:cNvPr>
              <p:cNvSpPr/>
              <p:nvPr/>
            </p:nvSpPr>
            <p:spPr>
              <a:xfrm>
                <a:off x="1086826" y="4125449"/>
                <a:ext cx="588564" cy="22621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菱形 70">
                <a:extLst>
                  <a:ext uri="{FF2B5EF4-FFF2-40B4-BE49-F238E27FC236}">
                    <a16:creationId xmlns:a16="http://schemas.microsoft.com/office/drawing/2014/main" id="{2D557026-49D9-4281-B4A6-01944CB0BD86}"/>
                  </a:ext>
                </a:extLst>
              </p:cNvPr>
              <p:cNvSpPr/>
              <p:nvPr/>
            </p:nvSpPr>
            <p:spPr>
              <a:xfrm>
                <a:off x="2280393" y="4125449"/>
                <a:ext cx="588564" cy="226217"/>
              </a:xfrm>
              <a:prstGeom prst="diamond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菱形 58">
                <a:extLst>
                  <a:ext uri="{FF2B5EF4-FFF2-40B4-BE49-F238E27FC236}">
                    <a16:creationId xmlns:a16="http://schemas.microsoft.com/office/drawing/2014/main" id="{E80F1F2B-D5D1-4CEF-8662-42F645C38140}"/>
                  </a:ext>
                </a:extLst>
              </p:cNvPr>
              <p:cNvSpPr/>
              <p:nvPr/>
            </p:nvSpPr>
            <p:spPr>
              <a:xfrm>
                <a:off x="3473961" y="4125449"/>
                <a:ext cx="588564" cy="226217"/>
              </a:xfrm>
              <a:prstGeom prst="flowChartInputOutpu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CB3FC6E9-5389-47C6-940B-06D3ED8877EA}"/>
                  </a:ext>
                </a:extLst>
              </p:cNvPr>
              <p:cNvSpPr/>
              <p:nvPr/>
            </p:nvSpPr>
            <p:spPr>
              <a:xfrm>
                <a:off x="-283456" y="4490622"/>
                <a:ext cx="4802770" cy="226217"/>
              </a:xfrm>
              <a:custGeom>
                <a:avLst/>
                <a:gdLst>
                  <a:gd name="connsiteX0" fmla="*/ 0 w 4802770"/>
                  <a:gd name="connsiteY0" fmla="*/ 0 h 226217"/>
                  <a:gd name="connsiteX1" fmla="*/ 4802770 w 4802770"/>
                  <a:gd name="connsiteY1" fmla="*/ 0 h 226217"/>
                  <a:gd name="connsiteX2" fmla="*/ 4802770 w 4802770"/>
                  <a:gd name="connsiteY2" fmla="*/ 226217 h 226217"/>
                  <a:gd name="connsiteX3" fmla="*/ 0 w 4802770"/>
                  <a:gd name="connsiteY3" fmla="*/ 226217 h 226217"/>
                  <a:gd name="connsiteX4" fmla="*/ 0 w 4802770"/>
                  <a:gd name="connsiteY4" fmla="*/ 0 h 226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2770" h="226217" extrusionOk="0">
                    <a:moveTo>
                      <a:pt x="0" y="0"/>
                    </a:moveTo>
                    <a:cubicBezTo>
                      <a:pt x="2032486" y="-17894"/>
                      <a:pt x="3896492" y="11167"/>
                      <a:pt x="4802770" y="0"/>
                    </a:cubicBezTo>
                    <a:cubicBezTo>
                      <a:pt x="4804139" y="32807"/>
                      <a:pt x="4806418" y="178748"/>
                      <a:pt x="4802770" y="226217"/>
                    </a:cubicBezTo>
                    <a:cubicBezTo>
                      <a:pt x="2794477" y="120855"/>
                      <a:pt x="570983" y="100096"/>
                      <a:pt x="0" y="226217"/>
                    </a:cubicBezTo>
                    <a:cubicBezTo>
                      <a:pt x="-16722" y="129507"/>
                      <a:pt x="-19400" y="31644"/>
                      <a:pt x="0" y="0"/>
                    </a:cubicBezTo>
                    <a:close/>
                  </a:path>
                </a:pathLst>
              </a:custGeom>
              <a:noFill/>
              <a:ln w="19050" cap="rnd" cmpd="thickThin" algn="ctr">
                <a:noFill/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sd="372841248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幼圆" panose="02010509060101010101" pitchFamily="49" charset="-122"/>
                    <a:ea typeface="幼圆" panose="02010509060101010101" pitchFamily="49" charset="-122"/>
                  </a:rPr>
                  <a:t>开始或</a:t>
                </a:r>
                <a:r>
                  <a:rPr lang="zh-CN" altLang="en-US" sz="1600" kern="0" dirty="0">
                    <a:latin typeface="幼圆" panose="02010509060101010101" pitchFamily="49" charset="-122"/>
                    <a:ea typeface="幼圆" panose="02010509060101010101" pitchFamily="49" charset="-122"/>
                  </a:rPr>
                  <a:t>结束     执行       判断     输入或输出</a:t>
                </a:r>
                <a:endParaRPr kumimoji="0" lang="en-US" altLang="zh-CN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id="{C8C26C18-DDD0-4911-A893-D3036C4BA284}"/>
              </a:ext>
            </a:extLst>
          </p:cNvPr>
          <p:cNvSpPr txBox="1"/>
          <p:nvPr/>
        </p:nvSpPr>
        <p:spPr>
          <a:xfrm flipH="1">
            <a:off x="1225481" y="1973465"/>
            <a:ext cx="4608000" cy="936000"/>
          </a:xfrm>
          <a:prstGeom prst="roundRect">
            <a:avLst>
              <a:gd name="adj" fmla="val 8621"/>
            </a:avLst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400" b="0" dirty="0">
                <a:solidFill>
                  <a:srgbClr val="3D7B75"/>
                </a:solidFill>
              </a:rPr>
              <a:t>        步骤③每天必做吗？怎么画？</a:t>
            </a:r>
          </a:p>
        </p:txBody>
      </p:sp>
      <p:pic>
        <p:nvPicPr>
          <p:cNvPr id="77" name="Picture 2">
            <a:extLst>
              <a:ext uri="{FF2B5EF4-FFF2-40B4-BE49-F238E27FC236}">
                <a16:creationId xmlns:a16="http://schemas.microsoft.com/office/drawing/2014/main" id="{9CC67BC8-0BCA-485B-8EC4-8EFDC0256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8095" r="11501" b="15916"/>
          <a:stretch/>
        </p:blipFill>
        <p:spPr bwMode="auto">
          <a:xfrm>
            <a:off x="721481" y="1901465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29F277CA-7373-478F-9F26-F568E2974605}"/>
              </a:ext>
            </a:extLst>
          </p:cNvPr>
          <p:cNvSpPr/>
          <p:nvPr/>
        </p:nvSpPr>
        <p:spPr>
          <a:xfrm>
            <a:off x="752349" y="5073059"/>
            <a:ext cx="4577132" cy="936000"/>
          </a:xfrm>
          <a:prstGeom prst="roundRect">
            <a:avLst/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3728412482">
                  <a:custGeom>
                    <a:avLst/>
                    <a:gdLst>
                      <a:gd name="connsiteX0" fmla="*/ 0 w 5064429"/>
                      <a:gd name="connsiteY0" fmla="*/ 120002 h 720000"/>
                      <a:gd name="connsiteX1" fmla="*/ 120002 w 5064429"/>
                      <a:gd name="connsiteY1" fmla="*/ 0 h 720000"/>
                      <a:gd name="connsiteX2" fmla="*/ 844072 w 5064429"/>
                      <a:gd name="connsiteY2" fmla="*/ 0 h 720000"/>
                      <a:gd name="connsiteX3" fmla="*/ 844072 w 5064429"/>
                      <a:gd name="connsiteY3" fmla="*/ 0 h 720000"/>
                      <a:gd name="connsiteX4" fmla="*/ 2110179 w 5064429"/>
                      <a:gd name="connsiteY4" fmla="*/ 0 h 720000"/>
                      <a:gd name="connsiteX5" fmla="*/ 4944427 w 5064429"/>
                      <a:gd name="connsiteY5" fmla="*/ 0 h 720000"/>
                      <a:gd name="connsiteX6" fmla="*/ 5064429 w 5064429"/>
                      <a:gd name="connsiteY6" fmla="*/ 120002 h 720000"/>
                      <a:gd name="connsiteX7" fmla="*/ 5064429 w 5064429"/>
                      <a:gd name="connsiteY7" fmla="*/ 120000 h 720000"/>
                      <a:gd name="connsiteX8" fmla="*/ 5064429 w 5064429"/>
                      <a:gd name="connsiteY8" fmla="*/ 120000 h 720000"/>
                      <a:gd name="connsiteX9" fmla="*/ 5064429 w 5064429"/>
                      <a:gd name="connsiteY9" fmla="*/ 300000 h 720000"/>
                      <a:gd name="connsiteX10" fmla="*/ 5064429 w 5064429"/>
                      <a:gd name="connsiteY10" fmla="*/ 599998 h 720000"/>
                      <a:gd name="connsiteX11" fmla="*/ 4944427 w 5064429"/>
                      <a:gd name="connsiteY11" fmla="*/ 720000 h 720000"/>
                      <a:gd name="connsiteX12" fmla="*/ 2110179 w 5064429"/>
                      <a:gd name="connsiteY12" fmla="*/ 720000 h 720000"/>
                      <a:gd name="connsiteX13" fmla="*/ 844072 w 5064429"/>
                      <a:gd name="connsiteY13" fmla="*/ 720000 h 720000"/>
                      <a:gd name="connsiteX14" fmla="*/ 844072 w 5064429"/>
                      <a:gd name="connsiteY14" fmla="*/ 720000 h 720000"/>
                      <a:gd name="connsiteX15" fmla="*/ 120002 w 5064429"/>
                      <a:gd name="connsiteY15" fmla="*/ 720000 h 720000"/>
                      <a:gd name="connsiteX16" fmla="*/ 0 w 5064429"/>
                      <a:gd name="connsiteY16" fmla="*/ 599998 h 720000"/>
                      <a:gd name="connsiteX17" fmla="*/ 0 w 5064429"/>
                      <a:gd name="connsiteY17" fmla="*/ 300000 h 720000"/>
                      <a:gd name="connsiteX18" fmla="*/ -70851 w 5064429"/>
                      <a:gd name="connsiteY18" fmla="*/ 55116 h 720000"/>
                      <a:gd name="connsiteX19" fmla="*/ 0 w 5064429"/>
                      <a:gd name="connsiteY19" fmla="*/ 120000 h 720000"/>
                      <a:gd name="connsiteX20" fmla="*/ 0 w 5064429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64429" h="720000" fill="none" extrusionOk="0">
                        <a:moveTo>
                          <a:pt x="0" y="120002"/>
                        </a:moveTo>
                        <a:cubicBezTo>
                          <a:pt x="-3980" y="52840"/>
                          <a:pt x="55135" y="-1703"/>
                          <a:pt x="120002" y="0"/>
                        </a:cubicBezTo>
                        <a:cubicBezTo>
                          <a:pt x="373209" y="48778"/>
                          <a:pt x="561642" y="-6257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56162" y="-104823"/>
                          <a:pt x="1620450" y="-94183"/>
                          <a:pt x="2110179" y="0"/>
                        </a:cubicBezTo>
                        <a:cubicBezTo>
                          <a:pt x="2471299" y="-1467"/>
                          <a:pt x="4067185" y="-63801"/>
                          <a:pt x="4944427" y="0"/>
                        </a:cubicBezTo>
                        <a:cubicBezTo>
                          <a:pt x="5009756" y="2901"/>
                          <a:pt x="5066652" y="53839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48660" y="192791"/>
                          <a:pt x="5063011" y="213896"/>
                          <a:pt x="5064429" y="300000"/>
                        </a:cubicBezTo>
                        <a:cubicBezTo>
                          <a:pt x="5056581" y="336203"/>
                          <a:pt x="5073261" y="452232"/>
                          <a:pt x="5064429" y="599998"/>
                        </a:cubicBezTo>
                        <a:cubicBezTo>
                          <a:pt x="5063444" y="660914"/>
                          <a:pt x="5014025" y="718351"/>
                          <a:pt x="4944427" y="720000"/>
                        </a:cubicBezTo>
                        <a:cubicBezTo>
                          <a:pt x="4243205" y="760960"/>
                          <a:pt x="2934166" y="676276"/>
                          <a:pt x="2110179" y="720000"/>
                        </a:cubicBezTo>
                        <a:cubicBezTo>
                          <a:pt x="1780955" y="760323"/>
                          <a:pt x="1367045" y="668567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651884" y="729906"/>
                          <a:pt x="363388" y="693479"/>
                          <a:pt x="120002" y="720000"/>
                        </a:cubicBezTo>
                        <a:cubicBezTo>
                          <a:pt x="56031" y="718958"/>
                          <a:pt x="8007" y="663912"/>
                          <a:pt x="0" y="599998"/>
                        </a:cubicBezTo>
                        <a:cubicBezTo>
                          <a:pt x="14793" y="492345"/>
                          <a:pt x="-5353" y="349457"/>
                          <a:pt x="0" y="300000"/>
                        </a:cubicBezTo>
                        <a:cubicBezTo>
                          <a:pt x="-19688" y="212158"/>
                          <a:pt x="-56711" y="122610"/>
                          <a:pt x="-70851" y="55116"/>
                        </a:cubicBezTo>
                        <a:cubicBezTo>
                          <a:pt x="-53869" y="60630"/>
                          <a:pt x="-19503" y="102654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  <a:path w="5064429" h="720000" stroke="0" extrusionOk="0">
                        <a:moveTo>
                          <a:pt x="0" y="120002"/>
                        </a:moveTo>
                        <a:cubicBezTo>
                          <a:pt x="-3738" y="51192"/>
                          <a:pt x="54461" y="615"/>
                          <a:pt x="120002" y="0"/>
                        </a:cubicBezTo>
                        <a:cubicBezTo>
                          <a:pt x="319132" y="-55528"/>
                          <a:pt x="499141" y="-14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24948" y="-6807"/>
                          <a:pt x="1488674" y="-14405"/>
                          <a:pt x="2110179" y="0"/>
                        </a:cubicBezTo>
                        <a:cubicBezTo>
                          <a:pt x="2685493" y="-142349"/>
                          <a:pt x="3837331" y="-153930"/>
                          <a:pt x="4944427" y="0"/>
                        </a:cubicBezTo>
                        <a:cubicBezTo>
                          <a:pt x="5011954" y="-2333"/>
                          <a:pt x="5070526" y="54143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61789" y="167743"/>
                          <a:pt x="5055660" y="252101"/>
                          <a:pt x="5064429" y="300000"/>
                        </a:cubicBezTo>
                        <a:cubicBezTo>
                          <a:pt x="5082337" y="422661"/>
                          <a:pt x="5087357" y="464986"/>
                          <a:pt x="5064429" y="599998"/>
                        </a:cubicBezTo>
                        <a:cubicBezTo>
                          <a:pt x="5064219" y="673072"/>
                          <a:pt x="5022556" y="725719"/>
                          <a:pt x="4944427" y="720000"/>
                        </a:cubicBezTo>
                        <a:cubicBezTo>
                          <a:pt x="4428313" y="733488"/>
                          <a:pt x="2811347" y="636648"/>
                          <a:pt x="2110179" y="720000"/>
                        </a:cubicBezTo>
                        <a:cubicBezTo>
                          <a:pt x="1906848" y="734370"/>
                          <a:pt x="1349165" y="805726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756342" y="751546"/>
                          <a:pt x="384644" y="739872"/>
                          <a:pt x="120002" y="720000"/>
                        </a:cubicBezTo>
                        <a:cubicBezTo>
                          <a:pt x="43535" y="722420"/>
                          <a:pt x="-10760" y="671985"/>
                          <a:pt x="0" y="599998"/>
                        </a:cubicBezTo>
                        <a:cubicBezTo>
                          <a:pt x="-20455" y="501778"/>
                          <a:pt x="-21934" y="385794"/>
                          <a:pt x="0" y="300000"/>
                        </a:cubicBezTo>
                        <a:cubicBezTo>
                          <a:pt x="-40987" y="218528"/>
                          <a:pt x="-26456" y="168387"/>
                          <a:pt x="-70851" y="55116"/>
                        </a:cubicBezTo>
                        <a:cubicBezTo>
                          <a:pt x="-52324" y="83525"/>
                          <a:pt x="-24523" y="98097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72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流程图有始有终，我要画上结束。</a:t>
            </a:r>
            <a:endParaRPr lang="zh-CN" altLang="en-US" sz="2400" kern="0" dirty="0">
              <a:solidFill>
                <a:schemeClr val="accent4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80" name="Picture 2">
            <a:extLst>
              <a:ext uri="{FF2B5EF4-FFF2-40B4-BE49-F238E27FC236}">
                <a16:creationId xmlns:a16="http://schemas.microsoft.com/office/drawing/2014/main" id="{F405AD30-AC50-4C8D-9C1C-7BBF2395A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4" t="-473" r="26193" b="18153"/>
          <a:stretch/>
        </p:blipFill>
        <p:spPr bwMode="auto">
          <a:xfrm flipH="1">
            <a:off x="4825481" y="5001059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1E2C205E-DCF4-4A1A-832D-E3A24E84F90C}"/>
              </a:ext>
            </a:extLst>
          </p:cNvPr>
          <p:cNvSpPr/>
          <p:nvPr/>
        </p:nvSpPr>
        <p:spPr>
          <a:xfrm>
            <a:off x="8232967" y="1300676"/>
            <a:ext cx="1272943" cy="5022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429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开始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2F220D9-4BAE-484C-AE2C-128785AA20C6}"/>
              </a:ext>
            </a:extLst>
          </p:cNvPr>
          <p:cNvSpPr/>
          <p:nvPr/>
        </p:nvSpPr>
        <p:spPr>
          <a:xfrm>
            <a:off x="7714369" y="1954055"/>
            <a:ext cx="2310140" cy="502204"/>
          </a:xfrm>
          <a:prstGeom prst="rect">
            <a:avLst/>
          </a:prstGeom>
          <a:solidFill>
            <a:schemeClr val="bg1"/>
          </a:solidFill>
          <a:ln w="28575">
            <a:solidFill>
              <a:srgbClr val="429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早晨搬去阳台</a:t>
            </a:r>
          </a:p>
        </p:txBody>
      </p:sp>
      <p:sp>
        <p:nvSpPr>
          <p:cNvPr id="43" name="平行四边形 42">
            <a:extLst>
              <a:ext uri="{FF2B5EF4-FFF2-40B4-BE49-F238E27FC236}">
                <a16:creationId xmlns:a16="http://schemas.microsoft.com/office/drawing/2014/main" id="{FB6E3C13-821C-47BB-B403-B2C2231EDD28}"/>
              </a:ext>
            </a:extLst>
          </p:cNvPr>
          <p:cNvSpPr/>
          <p:nvPr/>
        </p:nvSpPr>
        <p:spPr>
          <a:xfrm>
            <a:off x="7621609" y="2607431"/>
            <a:ext cx="2495660" cy="502204"/>
          </a:xfrm>
          <a:prstGeom prst="parallelogram">
            <a:avLst>
              <a:gd name="adj" fmla="val 32056"/>
            </a:avLst>
          </a:prstGeom>
          <a:solidFill>
            <a:schemeClr val="bg1"/>
          </a:solidFill>
          <a:ln w="28575">
            <a:solidFill>
              <a:srgbClr val="429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观察（土壤）</a:t>
            </a:r>
          </a:p>
        </p:txBody>
      </p:sp>
      <p:sp>
        <p:nvSpPr>
          <p:cNvPr id="44" name="菱形 43">
            <a:extLst>
              <a:ext uri="{FF2B5EF4-FFF2-40B4-BE49-F238E27FC236}">
                <a16:creationId xmlns:a16="http://schemas.microsoft.com/office/drawing/2014/main" id="{FBCFB3A8-2E10-4BF1-95FC-B4BCFEECEB84}"/>
              </a:ext>
            </a:extLst>
          </p:cNvPr>
          <p:cNvSpPr/>
          <p:nvPr/>
        </p:nvSpPr>
        <p:spPr>
          <a:xfrm>
            <a:off x="6931061" y="3260810"/>
            <a:ext cx="3876756" cy="502202"/>
          </a:xfrm>
          <a:prstGeom prst="diamond">
            <a:avLst/>
          </a:prstGeom>
          <a:solidFill>
            <a:schemeClr val="bg1"/>
          </a:solidFill>
          <a:ln w="28575">
            <a:solidFill>
              <a:srgbClr val="429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土壤干了吗？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1C4316EB-CB7C-4487-BD9C-9395105A9EDD}"/>
              </a:ext>
            </a:extLst>
          </p:cNvPr>
          <p:cNvSpPr/>
          <p:nvPr/>
        </p:nvSpPr>
        <p:spPr>
          <a:xfrm>
            <a:off x="6346724" y="3914183"/>
            <a:ext cx="1104850" cy="502204"/>
          </a:xfrm>
          <a:prstGeom prst="rect">
            <a:avLst/>
          </a:prstGeom>
          <a:solidFill>
            <a:schemeClr val="bg1"/>
          </a:solidFill>
          <a:ln w="28575">
            <a:solidFill>
              <a:srgbClr val="429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浇水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0C17D47-56FE-4675-A32C-A92C78B6E441}"/>
              </a:ext>
            </a:extLst>
          </p:cNvPr>
          <p:cNvSpPr/>
          <p:nvPr/>
        </p:nvSpPr>
        <p:spPr>
          <a:xfrm>
            <a:off x="7714369" y="4700912"/>
            <a:ext cx="2310140" cy="502204"/>
          </a:xfrm>
          <a:prstGeom prst="rect">
            <a:avLst/>
          </a:prstGeom>
          <a:solidFill>
            <a:schemeClr val="bg1"/>
          </a:solidFill>
          <a:ln w="28575">
            <a:solidFill>
              <a:srgbClr val="429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晚上搬回屋里</a:t>
            </a: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B36ECE37-E5C2-4E5D-9D63-7C87A16DE6B3}"/>
              </a:ext>
            </a:extLst>
          </p:cNvPr>
          <p:cNvSpPr/>
          <p:nvPr/>
        </p:nvSpPr>
        <p:spPr>
          <a:xfrm>
            <a:off x="8232967" y="5354292"/>
            <a:ext cx="1272943" cy="5022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429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结束</a:t>
            </a:r>
          </a:p>
        </p:txBody>
      </p: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98CDA56C-C4F2-4AB9-B6DC-B1AEB99ADBA7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>
            <a:off x="8869439" y="1802880"/>
            <a:ext cx="0" cy="151175"/>
          </a:xfrm>
          <a:prstGeom prst="straightConnector1">
            <a:avLst/>
          </a:prstGeom>
          <a:ln w="28575">
            <a:solidFill>
              <a:srgbClr val="42986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8A6754A7-CC0F-4A40-A877-06C5306F7979}"/>
              </a:ext>
            </a:extLst>
          </p:cNvPr>
          <p:cNvCxnSpPr>
            <a:cxnSpLocks/>
            <a:stCxn id="37" idx="2"/>
            <a:endCxn id="43" idx="0"/>
          </p:cNvCxnSpPr>
          <p:nvPr/>
        </p:nvCxnSpPr>
        <p:spPr>
          <a:xfrm>
            <a:off x="8869439" y="2456260"/>
            <a:ext cx="0" cy="151172"/>
          </a:xfrm>
          <a:prstGeom prst="straightConnector1">
            <a:avLst/>
          </a:prstGeom>
          <a:ln w="28575">
            <a:solidFill>
              <a:srgbClr val="42986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00A060BD-E8B5-4CE3-B5CE-3C83B592DE3A}"/>
              </a:ext>
            </a:extLst>
          </p:cNvPr>
          <p:cNvCxnSpPr>
            <a:cxnSpLocks/>
            <a:stCxn id="43" idx="4"/>
            <a:endCxn id="44" idx="0"/>
          </p:cNvCxnSpPr>
          <p:nvPr/>
        </p:nvCxnSpPr>
        <p:spPr>
          <a:xfrm>
            <a:off x="8869439" y="3109636"/>
            <a:ext cx="1" cy="151175"/>
          </a:xfrm>
          <a:prstGeom prst="straightConnector1">
            <a:avLst/>
          </a:prstGeom>
          <a:ln w="28575">
            <a:solidFill>
              <a:srgbClr val="42986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连接符: 肘形 60">
            <a:extLst>
              <a:ext uri="{FF2B5EF4-FFF2-40B4-BE49-F238E27FC236}">
                <a16:creationId xmlns:a16="http://schemas.microsoft.com/office/drawing/2014/main" id="{DE09E2E2-7523-4089-8461-DFE51B8D2793}"/>
              </a:ext>
            </a:extLst>
          </p:cNvPr>
          <p:cNvCxnSpPr>
            <a:cxnSpLocks/>
            <a:stCxn id="50" idx="2"/>
            <a:endCxn id="55" idx="0"/>
          </p:cNvCxnSpPr>
          <p:nvPr/>
        </p:nvCxnSpPr>
        <p:spPr>
          <a:xfrm rot="16200000" flipH="1">
            <a:off x="7742032" y="3573504"/>
            <a:ext cx="284525" cy="1970290"/>
          </a:xfrm>
          <a:prstGeom prst="bentConnector3">
            <a:avLst>
              <a:gd name="adj1" fmla="val 50000"/>
            </a:avLst>
          </a:prstGeom>
          <a:ln w="28575">
            <a:solidFill>
              <a:srgbClr val="42986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B04F913D-C984-4E5C-9419-4F5E66318C57}"/>
              </a:ext>
            </a:extLst>
          </p:cNvPr>
          <p:cNvCxnSpPr>
            <a:cxnSpLocks/>
            <a:stCxn id="55" idx="2"/>
            <a:endCxn id="56" idx="0"/>
          </p:cNvCxnSpPr>
          <p:nvPr/>
        </p:nvCxnSpPr>
        <p:spPr>
          <a:xfrm>
            <a:off x="8869439" y="5203117"/>
            <a:ext cx="0" cy="151175"/>
          </a:xfrm>
          <a:prstGeom prst="straightConnector1">
            <a:avLst/>
          </a:prstGeom>
          <a:ln w="28575">
            <a:solidFill>
              <a:srgbClr val="42986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7AC6272D-7617-4C3E-906B-72E60BAE6C40}"/>
              </a:ext>
            </a:extLst>
          </p:cNvPr>
          <p:cNvSpPr/>
          <p:nvPr/>
        </p:nvSpPr>
        <p:spPr>
          <a:xfrm>
            <a:off x="10958478" y="3185223"/>
            <a:ext cx="401764" cy="5022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否</a:t>
            </a:r>
          </a:p>
        </p:txBody>
      </p:sp>
      <p:cxnSp>
        <p:nvCxnSpPr>
          <p:cNvPr id="64" name="连接符: 肘形 63">
            <a:extLst>
              <a:ext uri="{FF2B5EF4-FFF2-40B4-BE49-F238E27FC236}">
                <a16:creationId xmlns:a16="http://schemas.microsoft.com/office/drawing/2014/main" id="{64D98293-0F1C-4144-B60B-7A639797CB8B}"/>
              </a:ext>
            </a:extLst>
          </p:cNvPr>
          <p:cNvCxnSpPr>
            <a:cxnSpLocks/>
            <a:stCxn id="44" idx="1"/>
            <a:endCxn id="50" idx="1"/>
          </p:cNvCxnSpPr>
          <p:nvPr/>
        </p:nvCxnSpPr>
        <p:spPr>
          <a:xfrm rot="10800000" flipV="1">
            <a:off x="6346724" y="3511912"/>
            <a:ext cx="584337" cy="653374"/>
          </a:xfrm>
          <a:prstGeom prst="bentConnector3">
            <a:avLst>
              <a:gd name="adj1" fmla="val 126330"/>
            </a:avLst>
          </a:prstGeom>
          <a:ln w="28575">
            <a:solidFill>
              <a:srgbClr val="42986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>
            <a:extLst>
              <a:ext uri="{FF2B5EF4-FFF2-40B4-BE49-F238E27FC236}">
                <a16:creationId xmlns:a16="http://schemas.microsoft.com/office/drawing/2014/main" id="{E59E19F7-4614-4C24-804B-C8C76E63CC65}"/>
              </a:ext>
            </a:extLst>
          </p:cNvPr>
          <p:cNvSpPr/>
          <p:nvPr/>
        </p:nvSpPr>
        <p:spPr>
          <a:xfrm>
            <a:off x="6366781" y="3185223"/>
            <a:ext cx="401764" cy="5022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</a:p>
        </p:txBody>
      </p:sp>
    </p:spTree>
    <p:extLst>
      <p:ext uri="{BB962C8B-B14F-4D97-AF65-F5344CB8AC3E}">
        <p14:creationId xmlns:p14="http://schemas.microsoft.com/office/powerpoint/2010/main" val="382453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8" grpId="0" animBg="1"/>
      <p:bldP spid="55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58045D6-85A1-43F4-9F70-63AE51206F18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活动五：交流项目成果，拓展流程图的认识</a:t>
            </a:r>
          </a:p>
        </p:txBody>
      </p:sp>
      <p:sp>
        <p:nvSpPr>
          <p:cNvPr id="21" name="对话气泡: 圆角矩形 20">
            <a:extLst>
              <a:ext uri="{FF2B5EF4-FFF2-40B4-BE49-F238E27FC236}">
                <a16:creationId xmlns:a16="http://schemas.microsoft.com/office/drawing/2014/main" id="{46C616B7-F18E-40B2-9FB0-ECF46EC02B89}"/>
              </a:ext>
            </a:extLst>
          </p:cNvPr>
          <p:cNvSpPr/>
          <p:nvPr/>
        </p:nvSpPr>
        <p:spPr>
          <a:xfrm>
            <a:off x="831759" y="1300676"/>
            <a:ext cx="4644000" cy="275077"/>
          </a:xfrm>
          <a:custGeom>
            <a:avLst/>
            <a:gdLst>
              <a:gd name="connsiteX0" fmla="*/ 0 w 4644000"/>
              <a:gd name="connsiteY0" fmla="*/ 45847 h 275077"/>
              <a:gd name="connsiteX1" fmla="*/ 45847 w 4644000"/>
              <a:gd name="connsiteY1" fmla="*/ 0 h 275077"/>
              <a:gd name="connsiteX2" fmla="*/ 774000 w 4644000"/>
              <a:gd name="connsiteY2" fmla="*/ 0 h 275077"/>
              <a:gd name="connsiteX3" fmla="*/ 774000 w 4644000"/>
              <a:gd name="connsiteY3" fmla="*/ 0 h 275077"/>
              <a:gd name="connsiteX4" fmla="*/ 1935000 w 4644000"/>
              <a:gd name="connsiteY4" fmla="*/ 0 h 275077"/>
              <a:gd name="connsiteX5" fmla="*/ 4598153 w 4644000"/>
              <a:gd name="connsiteY5" fmla="*/ 0 h 275077"/>
              <a:gd name="connsiteX6" fmla="*/ 4644000 w 4644000"/>
              <a:gd name="connsiteY6" fmla="*/ 45847 h 275077"/>
              <a:gd name="connsiteX7" fmla="*/ 4644000 w 4644000"/>
              <a:gd name="connsiteY7" fmla="*/ 160462 h 275077"/>
              <a:gd name="connsiteX8" fmla="*/ 4644000 w 4644000"/>
              <a:gd name="connsiteY8" fmla="*/ 160462 h 275077"/>
              <a:gd name="connsiteX9" fmla="*/ 4644000 w 4644000"/>
              <a:gd name="connsiteY9" fmla="*/ 229231 h 275077"/>
              <a:gd name="connsiteX10" fmla="*/ 4644000 w 4644000"/>
              <a:gd name="connsiteY10" fmla="*/ 229230 h 275077"/>
              <a:gd name="connsiteX11" fmla="*/ 4598153 w 4644000"/>
              <a:gd name="connsiteY11" fmla="*/ 275077 h 275077"/>
              <a:gd name="connsiteX12" fmla="*/ 1935000 w 4644000"/>
              <a:gd name="connsiteY12" fmla="*/ 275077 h 275077"/>
              <a:gd name="connsiteX13" fmla="*/ 774000 w 4644000"/>
              <a:gd name="connsiteY13" fmla="*/ 275077 h 275077"/>
              <a:gd name="connsiteX14" fmla="*/ 774000 w 4644000"/>
              <a:gd name="connsiteY14" fmla="*/ 275077 h 275077"/>
              <a:gd name="connsiteX15" fmla="*/ 45847 w 4644000"/>
              <a:gd name="connsiteY15" fmla="*/ 275077 h 275077"/>
              <a:gd name="connsiteX16" fmla="*/ 0 w 4644000"/>
              <a:gd name="connsiteY16" fmla="*/ 229230 h 275077"/>
              <a:gd name="connsiteX17" fmla="*/ 0 w 4644000"/>
              <a:gd name="connsiteY17" fmla="*/ 229231 h 275077"/>
              <a:gd name="connsiteX18" fmla="*/ -193980 w 4644000"/>
              <a:gd name="connsiteY18" fmla="*/ 216142 h 275077"/>
              <a:gd name="connsiteX19" fmla="*/ 0 w 4644000"/>
              <a:gd name="connsiteY19" fmla="*/ 160462 h 275077"/>
              <a:gd name="connsiteX20" fmla="*/ 0 w 4644000"/>
              <a:gd name="connsiteY20" fmla="*/ 45847 h 27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44000" h="275077" extrusionOk="0">
                <a:moveTo>
                  <a:pt x="0" y="45847"/>
                </a:moveTo>
                <a:cubicBezTo>
                  <a:pt x="-1804" y="19303"/>
                  <a:pt x="22039" y="1268"/>
                  <a:pt x="45847" y="0"/>
                </a:cubicBezTo>
                <a:cubicBezTo>
                  <a:pt x="164904" y="-27067"/>
                  <a:pt x="624940" y="-535"/>
                  <a:pt x="774000" y="0"/>
                </a:cubicBezTo>
                <a:lnTo>
                  <a:pt x="774000" y="0"/>
                </a:lnTo>
                <a:cubicBezTo>
                  <a:pt x="1334293" y="79812"/>
                  <a:pt x="1742102" y="102251"/>
                  <a:pt x="1935000" y="0"/>
                </a:cubicBezTo>
                <a:cubicBezTo>
                  <a:pt x="2467912" y="-142349"/>
                  <a:pt x="4193867" y="-153930"/>
                  <a:pt x="4598153" y="0"/>
                </a:cubicBezTo>
                <a:cubicBezTo>
                  <a:pt x="4624576" y="-2054"/>
                  <a:pt x="4648662" y="20844"/>
                  <a:pt x="4644000" y="45847"/>
                </a:cubicBezTo>
                <a:cubicBezTo>
                  <a:pt x="4642798" y="69033"/>
                  <a:pt x="4651581" y="123807"/>
                  <a:pt x="4644000" y="160462"/>
                </a:cubicBezTo>
                <a:lnTo>
                  <a:pt x="4644000" y="160462"/>
                </a:lnTo>
                <a:cubicBezTo>
                  <a:pt x="4638728" y="180259"/>
                  <a:pt x="4648556" y="199043"/>
                  <a:pt x="4644000" y="229231"/>
                </a:cubicBezTo>
                <a:lnTo>
                  <a:pt x="4644000" y="229230"/>
                </a:lnTo>
                <a:cubicBezTo>
                  <a:pt x="4643985" y="255031"/>
                  <a:pt x="4626947" y="276753"/>
                  <a:pt x="4598153" y="275077"/>
                </a:cubicBezTo>
                <a:cubicBezTo>
                  <a:pt x="3653867" y="288565"/>
                  <a:pt x="2790173" y="191725"/>
                  <a:pt x="1935000" y="275077"/>
                </a:cubicBezTo>
                <a:cubicBezTo>
                  <a:pt x="1701625" y="334903"/>
                  <a:pt x="1303616" y="272200"/>
                  <a:pt x="774000" y="275077"/>
                </a:cubicBezTo>
                <a:lnTo>
                  <a:pt x="774000" y="275077"/>
                </a:lnTo>
                <a:cubicBezTo>
                  <a:pt x="578500" y="266321"/>
                  <a:pt x="252040" y="290640"/>
                  <a:pt x="45847" y="275077"/>
                </a:cubicBezTo>
                <a:cubicBezTo>
                  <a:pt x="16312" y="276078"/>
                  <a:pt x="-3702" y="256516"/>
                  <a:pt x="0" y="229230"/>
                </a:cubicBezTo>
                <a:lnTo>
                  <a:pt x="0" y="229231"/>
                </a:lnTo>
                <a:cubicBezTo>
                  <a:pt x="-22635" y="212781"/>
                  <a:pt x="-154030" y="202364"/>
                  <a:pt x="-193980" y="216142"/>
                </a:cubicBezTo>
                <a:cubicBezTo>
                  <a:pt x="-107948" y="195265"/>
                  <a:pt x="-43752" y="187511"/>
                  <a:pt x="0" y="160462"/>
                </a:cubicBezTo>
                <a:cubicBezTo>
                  <a:pt x="-1097" y="106424"/>
                  <a:pt x="9391" y="76553"/>
                  <a:pt x="0" y="45847"/>
                </a:cubicBezTo>
                <a:close/>
              </a:path>
            </a:pathLst>
          </a:custGeom>
          <a:noFill/>
          <a:ln w="19050" cap="rnd" cmpd="thickThin" algn="ctr">
            <a:noFill/>
            <a:prstDash val="solid"/>
            <a:round/>
            <a:extLst>
              <a:ext uri="{C807C97D-BFC1-408E-A445-0C87EB9F89A2}">
                <ask:lineSketchStyleProps xmlns:ask="http://schemas.microsoft.com/office/drawing/2018/sketchyshapes" sd="3728412482">
                  <a:prstGeom prst="wedgeRoundRectCallout">
                    <a:avLst>
                      <a:gd name="adj1" fmla="val -54177"/>
                      <a:gd name="adj2" fmla="val 2857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US" altLang="zh-CN" sz="200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 sz="200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评价项目成果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84F15DA-DF88-4DBE-9285-8727472EB706}"/>
              </a:ext>
            </a:extLst>
          </p:cNvPr>
          <p:cNvGrpSpPr/>
          <p:nvPr/>
        </p:nvGrpSpPr>
        <p:grpSpPr>
          <a:xfrm>
            <a:off x="6806926" y="1900536"/>
            <a:ext cx="4132008" cy="3377246"/>
            <a:chOff x="6806925" y="1900536"/>
            <a:chExt cx="4182811" cy="3377246"/>
          </a:xfrm>
        </p:grpSpPr>
        <p:pic>
          <p:nvPicPr>
            <p:cNvPr id="13314" name="Picture 2">
              <a:extLst>
                <a:ext uri="{FF2B5EF4-FFF2-40B4-BE49-F238E27FC236}">
                  <a16:creationId xmlns:a16="http://schemas.microsoft.com/office/drawing/2014/main" id="{456409F5-82BE-49C9-A014-DE333E7BB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6925" y="1900536"/>
              <a:ext cx="4182811" cy="3377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359D0EE-02ED-41F2-926F-B04ACB338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8249" y="2629852"/>
              <a:ext cx="2830252" cy="2329898"/>
            </a:xfrm>
            <a:prstGeom prst="rect">
              <a:avLst/>
            </a:prstGeom>
          </p:spPr>
        </p:pic>
      </p:grp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EB2DE876-E4CF-43EA-AC78-D0E91C3D92EC}"/>
              </a:ext>
            </a:extLst>
          </p:cNvPr>
          <p:cNvSpPr/>
          <p:nvPr/>
        </p:nvSpPr>
        <p:spPr>
          <a:xfrm>
            <a:off x="1451154" y="3909782"/>
            <a:ext cx="4536000" cy="1368000"/>
          </a:xfrm>
          <a:prstGeom prst="roundRect">
            <a:avLst>
              <a:gd name="adj" fmla="val 9859"/>
            </a:avLst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3728412482">
                  <a:custGeom>
                    <a:avLst/>
                    <a:gdLst>
                      <a:gd name="connsiteX0" fmla="*/ 0 w 5064429"/>
                      <a:gd name="connsiteY0" fmla="*/ 120002 h 720000"/>
                      <a:gd name="connsiteX1" fmla="*/ 120002 w 5064429"/>
                      <a:gd name="connsiteY1" fmla="*/ 0 h 720000"/>
                      <a:gd name="connsiteX2" fmla="*/ 844072 w 5064429"/>
                      <a:gd name="connsiteY2" fmla="*/ 0 h 720000"/>
                      <a:gd name="connsiteX3" fmla="*/ 844072 w 5064429"/>
                      <a:gd name="connsiteY3" fmla="*/ 0 h 720000"/>
                      <a:gd name="connsiteX4" fmla="*/ 2110179 w 5064429"/>
                      <a:gd name="connsiteY4" fmla="*/ 0 h 720000"/>
                      <a:gd name="connsiteX5" fmla="*/ 4944427 w 5064429"/>
                      <a:gd name="connsiteY5" fmla="*/ 0 h 720000"/>
                      <a:gd name="connsiteX6" fmla="*/ 5064429 w 5064429"/>
                      <a:gd name="connsiteY6" fmla="*/ 120002 h 720000"/>
                      <a:gd name="connsiteX7" fmla="*/ 5064429 w 5064429"/>
                      <a:gd name="connsiteY7" fmla="*/ 120000 h 720000"/>
                      <a:gd name="connsiteX8" fmla="*/ 5064429 w 5064429"/>
                      <a:gd name="connsiteY8" fmla="*/ 120000 h 720000"/>
                      <a:gd name="connsiteX9" fmla="*/ 5064429 w 5064429"/>
                      <a:gd name="connsiteY9" fmla="*/ 300000 h 720000"/>
                      <a:gd name="connsiteX10" fmla="*/ 5064429 w 5064429"/>
                      <a:gd name="connsiteY10" fmla="*/ 599998 h 720000"/>
                      <a:gd name="connsiteX11" fmla="*/ 4944427 w 5064429"/>
                      <a:gd name="connsiteY11" fmla="*/ 720000 h 720000"/>
                      <a:gd name="connsiteX12" fmla="*/ 2110179 w 5064429"/>
                      <a:gd name="connsiteY12" fmla="*/ 720000 h 720000"/>
                      <a:gd name="connsiteX13" fmla="*/ 844072 w 5064429"/>
                      <a:gd name="connsiteY13" fmla="*/ 720000 h 720000"/>
                      <a:gd name="connsiteX14" fmla="*/ 844072 w 5064429"/>
                      <a:gd name="connsiteY14" fmla="*/ 720000 h 720000"/>
                      <a:gd name="connsiteX15" fmla="*/ 120002 w 5064429"/>
                      <a:gd name="connsiteY15" fmla="*/ 720000 h 720000"/>
                      <a:gd name="connsiteX16" fmla="*/ 0 w 5064429"/>
                      <a:gd name="connsiteY16" fmla="*/ 599998 h 720000"/>
                      <a:gd name="connsiteX17" fmla="*/ 0 w 5064429"/>
                      <a:gd name="connsiteY17" fmla="*/ 300000 h 720000"/>
                      <a:gd name="connsiteX18" fmla="*/ -70851 w 5064429"/>
                      <a:gd name="connsiteY18" fmla="*/ 55116 h 720000"/>
                      <a:gd name="connsiteX19" fmla="*/ 0 w 5064429"/>
                      <a:gd name="connsiteY19" fmla="*/ 120000 h 720000"/>
                      <a:gd name="connsiteX20" fmla="*/ 0 w 5064429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64429" h="720000" fill="none" extrusionOk="0">
                        <a:moveTo>
                          <a:pt x="0" y="120002"/>
                        </a:moveTo>
                        <a:cubicBezTo>
                          <a:pt x="-3980" y="52840"/>
                          <a:pt x="55135" y="-1703"/>
                          <a:pt x="120002" y="0"/>
                        </a:cubicBezTo>
                        <a:cubicBezTo>
                          <a:pt x="373209" y="48778"/>
                          <a:pt x="561642" y="-6257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56162" y="-104823"/>
                          <a:pt x="1620450" y="-94183"/>
                          <a:pt x="2110179" y="0"/>
                        </a:cubicBezTo>
                        <a:cubicBezTo>
                          <a:pt x="2471299" y="-1467"/>
                          <a:pt x="4067185" y="-63801"/>
                          <a:pt x="4944427" y="0"/>
                        </a:cubicBezTo>
                        <a:cubicBezTo>
                          <a:pt x="5009756" y="2901"/>
                          <a:pt x="5066652" y="53839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48660" y="192791"/>
                          <a:pt x="5063011" y="213896"/>
                          <a:pt x="5064429" y="300000"/>
                        </a:cubicBezTo>
                        <a:cubicBezTo>
                          <a:pt x="5056581" y="336203"/>
                          <a:pt x="5073261" y="452232"/>
                          <a:pt x="5064429" y="599998"/>
                        </a:cubicBezTo>
                        <a:cubicBezTo>
                          <a:pt x="5063444" y="660914"/>
                          <a:pt x="5014025" y="718351"/>
                          <a:pt x="4944427" y="720000"/>
                        </a:cubicBezTo>
                        <a:cubicBezTo>
                          <a:pt x="4243205" y="760960"/>
                          <a:pt x="2934166" y="676276"/>
                          <a:pt x="2110179" y="720000"/>
                        </a:cubicBezTo>
                        <a:cubicBezTo>
                          <a:pt x="1780955" y="760323"/>
                          <a:pt x="1367045" y="668567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651884" y="729906"/>
                          <a:pt x="363388" y="693479"/>
                          <a:pt x="120002" y="720000"/>
                        </a:cubicBezTo>
                        <a:cubicBezTo>
                          <a:pt x="56031" y="718958"/>
                          <a:pt x="8007" y="663912"/>
                          <a:pt x="0" y="599998"/>
                        </a:cubicBezTo>
                        <a:cubicBezTo>
                          <a:pt x="14793" y="492345"/>
                          <a:pt x="-5353" y="349457"/>
                          <a:pt x="0" y="300000"/>
                        </a:cubicBezTo>
                        <a:cubicBezTo>
                          <a:pt x="-19688" y="212158"/>
                          <a:pt x="-56711" y="122610"/>
                          <a:pt x="-70851" y="55116"/>
                        </a:cubicBezTo>
                        <a:cubicBezTo>
                          <a:pt x="-53869" y="60630"/>
                          <a:pt x="-19503" y="102654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  <a:path w="5064429" h="720000" stroke="0" extrusionOk="0">
                        <a:moveTo>
                          <a:pt x="0" y="120002"/>
                        </a:moveTo>
                        <a:cubicBezTo>
                          <a:pt x="-3738" y="51192"/>
                          <a:pt x="54461" y="615"/>
                          <a:pt x="120002" y="0"/>
                        </a:cubicBezTo>
                        <a:cubicBezTo>
                          <a:pt x="319132" y="-55528"/>
                          <a:pt x="499141" y="-14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24948" y="-6807"/>
                          <a:pt x="1488674" y="-14405"/>
                          <a:pt x="2110179" y="0"/>
                        </a:cubicBezTo>
                        <a:cubicBezTo>
                          <a:pt x="2685493" y="-142349"/>
                          <a:pt x="3837331" y="-153930"/>
                          <a:pt x="4944427" y="0"/>
                        </a:cubicBezTo>
                        <a:cubicBezTo>
                          <a:pt x="5011954" y="-2333"/>
                          <a:pt x="5070526" y="54143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61789" y="167743"/>
                          <a:pt x="5055660" y="252101"/>
                          <a:pt x="5064429" y="300000"/>
                        </a:cubicBezTo>
                        <a:cubicBezTo>
                          <a:pt x="5082337" y="422661"/>
                          <a:pt x="5087357" y="464986"/>
                          <a:pt x="5064429" y="599998"/>
                        </a:cubicBezTo>
                        <a:cubicBezTo>
                          <a:pt x="5064219" y="673072"/>
                          <a:pt x="5022556" y="725719"/>
                          <a:pt x="4944427" y="720000"/>
                        </a:cubicBezTo>
                        <a:cubicBezTo>
                          <a:pt x="4428313" y="733488"/>
                          <a:pt x="2811347" y="636648"/>
                          <a:pt x="2110179" y="720000"/>
                        </a:cubicBezTo>
                        <a:cubicBezTo>
                          <a:pt x="1906848" y="734370"/>
                          <a:pt x="1349165" y="805726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756342" y="751546"/>
                          <a:pt x="384644" y="739872"/>
                          <a:pt x="120002" y="720000"/>
                        </a:cubicBezTo>
                        <a:cubicBezTo>
                          <a:pt x="43535" y="722420"/>
                          <a:pt x="-10760" y="671985"/>
                          <a:pt x="0" y="599998"/>
                        </a:cubicBezTo>
                        <a:cubicBezTo>
                          <a:pt x="-20455" y="501778"/>
                          <a:pt x="-21934" y="385794"/>
                          <a:pt x="0" y="300000"/>
                        </a:cubicBezTo>
                        <a:cubicBezTo>
                          <a:pt x="-40987" y="218528"/>
                          <a:pt x="-26456" y="168387"/>
                          <a:pt x="-70851" y="55116"/>
                        </a:cubicBezTo>
                        <a:cubicBezTo>
                          <a:pt x="-52324" y="83525"/>
                          <a:pt x="-24523" y="98097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72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请从</a:t>
            </a:r>
            <a:r>
              <a:rPr lang="zh-CN" altLang="zh-CN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“结构完整”“符号正确”“描述准确”</a:t>
            </a:r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三个方面评价你同桌的流程图。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851596C-858A-4426-A43F-3B6C92B84C04}"/>
              </a:ext>
            </a:extLst>
          </p:cNvPr>
          <p:cNvSpPr txBox="1"/>
          <p:nvPr/>
        </p:nvSpPr>
        <p:spPr>
          <a:xfrm flipH="1">
            <a:off x="1451154" y="2294924"/>
            <a:ext cx="4536000" cy="936000"/>
          </a:xfrm>
          <a:prstGeom prst="roundRect">
            <a:avLst>
              <a:gd name="adj" fmla="val 8621"/>
            </a:avLst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2400" b="0" kern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/>
              <a:t>         你对这张流程图有什么修改意见？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F2C370FD-F828-44D1-B397-17EDC9D1B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4" t="-473" r="26193" b="18153"/>
          <a:stretch/>
        </p:blipFill>
        <p:spPr bwMode="auto">
          <a:xfrm flipH="1">
            <a:off x="5483154" y="4269782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DB78A10E-4AAE-4595-8E97-E3047BBB1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8095" r="11501" b="15916"/>
          <a:stretch/>
        </p:blipFill>
        <p:spPr bwMode="auto">
          <a:xfrm>
            <a:off x="947154" y="2222924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779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58045D6-85A1-43F4-9F70-63AE51206F18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活动五：交流项目成果，拓展流程图的认识</a:t>
            </a:r>
          </a:p>
        </p:txBody>
      </p:sp>
      <p:sp>
        <p:nvSpPr>
          <p:cNvPr id="21" name="对话气泡: 圆角矩形 20">
            <a:extLst>
              <a:ext uri="{FF2B5EF4-FFF2-40B4-BE49-F238E27FC236}">
                <a16:creationId xmlns:a16="http://schemas.microsoft.com/office/drawing/2014/main" id="{46C616B7-F18E-40B2-9FB0-ECF46EC02B89}"/>
              </a:ext>
            </a:extLst>
          </p:cNvPr>
          <p:cNvSpPr/>
          <p:nvPr/>
        </p:nvSpPr>
        <p:spPr>
          <a:xfrm>
            <a:off x="831759" y="1300676"/>
            <a:ext cx="4644000" cy="275077"/>
          </a:xfrm>
          <a:custGeom>
            <a:avLst/>
            <a:gdLst>
              <a:gd name="connsiteX0" fmla="*/ 0 w 4644000"/>
              <a:gd name="connsiteY0" fmla="*/ 45847 h 275077"/>
              <a:gd name="connsiteX1" fmla="*/ 45847 w 4644000"/>
              <a:gd name="connsiteY1" fmla="*/ 0 h 275077"/>
              <a:gd name="connsiteX2" fmla="*/ 774000 w 4644000"/>
              <a:gd name="connsiteY2" fmla="*/ 0 h 275077"/>
              <a:gd name="connsiteX3" fmla="*/ 774000 w 4644000"/>
              <a:gd name="connsiteY3" fmla="*/ 0 h 275077"/>
              <a:gd name="connsiteX4" fmla="*/ 1935000 w 4644000"/>
              <a:gd name="connsiteY4" fmla="*/ 0 h 275077"/>
              <a:gd name="connsiteX5" fmla="*/ 4598153 w 4644000"/>
              <a:gd name="connsiteY5" fmla="*/ 0 h 275077"/>
              <a:gd name="connsiteX6" fmla="*/ 4644000 w 4644000"/>
              <a:gd name="connsiteY6" fmla="*/ 45847 h 275077"/>
              <a:gd name="connsiteX7" fmla="*/ 4644000 w 4644000"/>
              <a:gd name="connsiteY7" fmla="*/ 160462 h 275077"/>
              <a:gd name="connsiteX8" fmla="*/ 4644000 w 4644000"/>
              <a:gd name="connsiteY8" fmla="*/ 160462 h 275077"/>
              <a:gd name="connsiteX9" fmla="*/ 4644000 w 4644000"/>
              <a:gd name="connsiteY9" fmla="*/ 229231 h 275077"/>
              <a:gd name="connsiteX10" fmla="*/ 4644000 w 4644000"/>
              <a:gd name="connsiteY10" fmla="*/ 229230 h 275077"/>
              <a:gd name="connsiteX11" fmla="*/ 4598153 w 4644000"/>
              <a:gd name="connsiteY11" fmla="*/ 275077 h 275077"/>
              <a:gd name="connsiteX12" fmla="*/ 1935000 w 4644000"/>
              <a:gd name="connsiteY12" fmla="*/ 275077 h 275077"/>
              <a:gd name="connsiteX13" fmla="*/ 774000 w 4644000"/>
              <a:gd name="connsiteY13" fmla="*/ 275077 h 275077"/>
              <a:gd name="connsiteX14" fmla="*/ 774000 w 4644000"/>
              <a:gd name="connsiteY14" fmla="*/ 275077 h 275077"/>
              <a:gd name="connsiteX15" fmla="*/ 45847 w 4644000"/>
              <a:gd name="connsiteY15" fmla="*/ 275077 h 275077"/>
              <a:gd name="connsiteX16" fmla="*/ 0 w 4644000"/>
              <a:gd name="connsiteY16" fmla="*/ 229230 h 275077"/>
              <a:gd name="connsiteX17" fmla="*/ 0 w 4644000"/>
              <a:gd name="connsiteY17" fmla="*/ 229231 h 275077"/>
              <a:gd name="connsiteX18" fmla="*/ -193980 w 4644000"/>
              <a:gd name="connsiteY18" fmla="*/ 216142 h 275077"/>
              <a:gd name="connsiteX19" fmla="*/ 0 w 4644000"/>
              <a:gd name="connsiteY19" fmla="*/ 160462 h 275077"/>
              <a:gd name="connsiteX20" fmla="*/ 0 w 4644000"/>
              <a:gd name="connsiteY20" fmla="*/ 45847 h 27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44000" h="275077" extrusionOk="0">
                <a:moveTo>
                  <a:pt x="0" y="45847"/>
                </a:moveTo>
                <a:cubicBezTo>
                  <a:pt x="-1804" y="19303"/>
                  <a:pt x="22039" y="1268"/>
                  <a:pt x="45847" y="0"/>
                </a:cubicBezTo>
                <a:cubicBezTo>
                  <a:pt x="164904" y="-27067"/>
                  <a:pt x="624940" y="-535"/>
                  <a:pt x="774000" y="0"/>
                </a:cubicBezTo>
                <a:lnTo>
                  <a:pt x="774000" y="0"/>
                </a:lnTo>
                <a:cubicBezTo>
                  <a:pt x="1334293" y="79812"/>
                  <a:pt x="1742102" y="102251"/>
                  <a:pt x="1935000" y="0"/>
                </a:cubicBezTo>
                <a:cubicBezTo>
                  <a:pt x="2467912" y="-142349"/>
                  <a:pt x="4193867" y="-153930"/>
                  <a:pt x="4598153" y="0"/>
                </a:cubicBezTo>
                <a:cubicBezTo>
                  <a:pt x="4624576" y="-2054"/>
                  <a:pt x="4648662" y="20844"/>
                  <a:pt x="4644000" y="45847"/>
                </a:cubicBezTo>
                <a:cubicBezTo>
                  <a:pt x="4642798" y="69033"/>
                  <a:pt x="4651581" y="123807"/>
                  <a:pt x="4644000" y="160462"/>
                </a:cubicBezTo>
                <a:lnTo>
                  <a:pt x="4644000" y="160462"/>
                </a:lnTo>
                <a:cubicBezTo>
                  <a:pt x="4638728" y="180259"/>
                  <a:pt x="4648556" y="199043"/>
                  <a:pt x="4644000" y="229231"/>
                </a:cubicBezTo>
                <a:lnTo>
                  <a:pt x="4644000" y="229230"/>
                </a:lnTo>
                <a:cubicBezTo>
                  <a:pt x="4643985" y="255031"/>
                  <a:pt x="4626947" y="276753"/>
                  <a:pt x="4598153" y="275077"/>
                </a:cubicBezTo>
                <a:cubicBezTo>
                  <a:pt x="3653867" y="288565"/>
                  <a:pt x="2790173" y="191725"/>
                  <a:pt x="1935000" y="275077"/>
                </a:cubicBezTo>
                <a:cubicBezTo>
                  <a:pt x="1701625" y="334903"/>
                  <a:pt x="1303616" y="272200"/>
                  <a:pt x="774000" y="275077"/>
                </a:cubicBezTo>
                <a:lnTo>
                  <a:pt x="774000" y="275077"/>
                </a:lnTo>
                <a:cubicBezTo>
                  <a:pt x="578500" y="266321"/>
                  <a:pt x="252040" y="290640"/>
                  <a:pt x="45847" y="275077"/>
                </a:cubicBezTo>
                <a:cubicBezTo>
                  <a:pt x="16312" y="276078"/>
                  <a:pt x="-3702" y="256516"/>
                  <a:pt x="0" y="229230"/>
                </a:cubicBezTo>
                <a:lnTo>
                  <a:pt x="0" y="229231"/>
                </a:lnTo>
                <a:cubicBezTo>
                  <a:pt x="-22635" y="212781"/>
                  <a:pt x="-154030" y="202364"/>
                  <a:pt x="-193980" y="216142"/>
                </a:cubicBezTo>
                <a:cubicBezTo>
                  <a:pt x="-107948" y="195265"/>
                  <a:pt x="-43752" y="187511"/>
                  <a:pt x="0" y="160462"/>
                </a:cubicBezTo>
                <a:cubicBezTo>
                  <a:pt x="-1097" y="106424"/>
                  <a:pt x="9391" y="76553"/>
                  <a:pt x="0" y="45847"/>
                </a:cubicBezTo>
                <a:close/>
              </a:path>
            </a:pathLst>
          </a:custGeom>
          <a:noFill/>
          <a:ln w="19050" cap="rnd" cmpd="thickThin" algn="ctr">
            <a:noFill/>
            <a:prstDash val="solid"/>
            <a:round/>
            <a:extLst>
              <a:ext uri="{C807C97D-BFC1-408E-A445-0C87EB9F89A2}">
                <ask:lineSketchStyleProps xmlns:ask="http://schemas.microsoft.com/office/drawing/2018/sketchyshapes" sd="3728412482">
                  <a:prstGeom prst="wedgeRoundRectCallout">
                    <a:avLst>
                      <a:gd name="adj1" fmla="val -54177"/>
                      <a:gd name="adj2" fmla="val 2857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US" altLang="zh-CN" sz="200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 sz="200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交流学习收获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02FCD67-2F65-4BDC-8BD2-A08F37BD888B}"/>
              </a:ext>
            </a:extLst>
          </p:cNvPr>
          <p:cNvGrpSpPr/>
          <p:nvPr/>
        </p:nvGrpSpPr>
        <p:grpSpPr>
          <a:xfrm>
            <a:off x="1506000" y="1829465"/>
            <a:ext cx="8640000" cy="1080000"/>
            <a:chOff x="1506000" y="1829465"/>
            <a:chExt cx="8640000" cy="1080000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5D3E8BC-2C1C-434E-A526-264F6CD5F168}"/>
                </a:ext>
              </a:extLst>
            </p:cNvPr>
            <p:cNvSpPr txBox="1"/>
            <p:nvPr/>
          </p:nvSpPr>
          <p:spPr>
            <a:xfrm flipH="1">
              <a:off x="2046000" y="1973465"/>
              <a:ext cx="8100000" cy="936000"/>
            </a:xfrm>
            <a:prstGeom prst="roundRect">
              <a:avLst>
                <a:gd name="adj" fmla="val 8621"/>
              </a:avLst>
            </a:prstGeom>
            <a:solidFill>
              <a:srgbClr val="EFFFEF"/>
            </a:solidFill>
            <a:ln w="19050" cap="rnd" cmpd="thickThin">
              <a:solidFill>
                <a:schemeClr val="accent5">
                  <a:lumMod val="40000"/>
                  <a:lumOff val="60000"/>
                </a:schemeClr>
              </a:solidFill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2400" b="0" dirty="0">
                  <a:solidFill>
                    <a:srgbClr val="3D7B75"/>
                  </a:solidFill>
                </a:rPr>
                <a:t>         流程图采用图解的方式来描述算法，它由各种形状的指令框和流程线组成，用来表示算法中的步骤和决定。</a:t>
              </a: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5ADBAACF-440F-4DDF-9E5F-7A0035D652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0" t="8095" r="11501" b="15916"/>
            <a:stretch/>
          </p:blipFill>
          <p:spPr bwMode="auto">
            <a:xfrm>
              <a:off x="1506000" y="1829465"/>
              <a:ext cx="1080000" cy="1080000"/>
            </a:xfrm>
            <a:prstGeom prst="flowChartConnector">
              <a:avLst/>
            </a:prstGeom>
            <a:solidFill>
              <a:srgbClr val="EFFFEF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36A62F6-4ECA-4E64-AD58-D3BD2DD4066E}"/>
              </a:ext>
            </a:extLst>
          </p:cNvPr>
          <p:cNvGrpSpPr/>
          <p:nvPr/>
        </p:nvGrpSpPr>
        <p:grpSpPr>
          <a:xfrm>
            <a:off x="2046000" y="4313109"/>
            <a:ext cx="8640000" cy="1080000"/>
            <a:chOff x="2046000" y="4313109"/>
            <a:chExt cx="8640000" cy="1080000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46CF183D-EEE6-44FF-85E2-FE06D5A15F8D}"/>
                </a:ext>
              </a:extLst>
            </p:cNvPr>
            <p:cNvSpPr/>
            <p:nvPr/>
          </p:nvSpPr>
          <p:spPr>
            <a:xfrm>
              <a:off x="2046000" y="4457109"/>
              <a:ext cx="8100000" cy="936000"/>
            </a:xfrm>
            <a:prstGeom prst="roundRect">
              <a:avLst>
                <a:gd name="adj" fmla="val 11240"/>
              </a:avLst>
            </a:prstGeom>
            <a:solidFill>
              <a:srgbClr val="EFFFEF"/>
            </a:solidFill>
            <a:ln w="19050" cap="rnd" cmpd="thickThin">
              <a:solidFill>
                <a:schemeClr val="accent5">
                  <a:lumMod val="40000"/>
                  <a:lumOff val="60000"/>
                </a:schemeClr>
              </a:solidFill>
              <a:round/>
              <a:extLst>
                <a:ext uri="{C807C97D-BFC1-408E-A445-0C87EB9F89A2}">
                  <ask:lineSketchStyleProps xmlns:ask="http://schemas.microsoft.com/office/drawing/2018/sketchyshapes" sd="3728412482">
                    <a:custGeom>
                      <a:avLst/>
                      <a:gdLst>
                        <a:gd name="connsiteX0" fmla="*/ 0 w 5064429"/>
                        <a:gd name="connsiteY0" fmla="*/ 120002 h 720000"/>
                        <a:gd name="connsiteX1" fmla="*/ 120002 w 5064429"/>
                        <a:gd name="connsiteY1" fmla="*/ 0 h 720000"/>
                        <a:gd name="connsiteX2" fmla="*/ 844072 w 5064429"/>
                        <a:gd name="connsiteY2" fmla="*/ 0 h 720000"/>
                        <a:gd name="connsiteX3" fmla="*/ 844072 w 5064429"/>
                        <a:gd name="connsiteY3" fmla="*/ 0 h 720000"/>
                        <a:gd name="connsiteX4" fmla="*/ 2110179 w 5064429"/>
                        <a:gd name="connsiteY4" fmla="*/ 0 h 720000"/>
                        <a:gd name="connsiteX5" fmla="*/ 4944427 w 5064429"/>
                        <a:gd name="connsiteY5" fmla="*/ 0 h 720000"/>
                        <a:gd name="connsiteX6" fmla="*/ 5064429 w 5064429"/>
                        <a:gd name="connsiteY6" fmla="*/ 120002 h 720000"/>
                        <a:gd name="connsiteX7" fmla="*/ 5064429 w 5064429"/>
                        <a:gd name="connsiteY7" fmla="*/ 120000 h 720000"/>
                        <a:gd name="connsiteX8" fmla="*/ 5064429 w 5064429"/>
                        <a:gd name="connsiteY8" fmla="*/ 120000 h 720000"/>
                        <a:gd name="connsiteX9" fmla="*/ 5064429 w 5064429"/>
                        <a:gd name="connsiteY9" fmla="*/ 300000 h 720000"/>
                        <a:gd name="connsiteX10" fmla="*/ 5064429 w 5064429"/>
                        <a:gd name="connsiteY10" fmla="*/ 599998 h 720000"/>
                        <a:gd name="connsiteX11" fmla="*/ 4944427 w 5064429"/>
                        <a:gd name="connsiteY11" fmla="*/ 720000 h 720000"/>
                        <a:gd name="connsiteX12" fmla="*/ 2110179 w 5064429"/>
                        <a:gd name="connsiteY12" fmla="*/ 720000 h 720000"/>
                        <a:gd name="connsiteX13" fmla="*/ 844072 w 5064429"/>
                        <a:gd name="connsiteY13" fmla="*/ 720000 h 720000"/>
                        <a:gd name="connsiteX14" fmla="*/ 844072 w 5064429"/>
                        <a:gd name="connsiteY14" fmla="*/ 720000 h 720000"/>
                        <a:gd name="connsiteX15" fmla="*/ 120002 w 5064429"/>
                        <a:gd name="connsiteY15" fmla="*/ 720000 h 720000"/>
                        <a:gd name="connsiteX16" fmla="*/ 0 w 5064429"/>
                        <a:gd name="connsiteY16" fmla="*/ 599998 h 720000"/>
                        <a:gd name="connsiteX17" fmla="*/ 0 w 5064429"/>
                        <a:gd name="connsiteY17" fmla="*/ 300000 h 720000"/>
                        <a:gd name="connsiteX18" fmla="*/ -70851 w 5064429"/>
                        <a:gd name="connsiteY18" fmla="*/ 55116 h 720000"/>
                        <a:gd name="connsiteX19" fmla="*/ 0 w 5064429"/>
                        <a:gd name="connsiteY19" fmla="*/ 120000 h 720000"/>
                        <a:gd name="connsiteX20" fmla="*/ 0 w 5064429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5064429" h="720000" fill="none" extrusionOk="0">
                          <a:moveTo>
                            <a:pt x="0" y="120002"/>
                          </a:moveTo>
                          <a:cubicBezTo>
                            <a:pt x="-3980" y="52840"/>
                            <a:pt x="55135" y="-1703"/>
                            <a:pt x="120002" y="0"/>
                          </a:cubicBezTo>
                          <a:cubicBezTo>
                            <a:pt x="373209" y="48778"/>
                            <a:pt x="561642" y="-62572"/>
                            <a:pt x="844072" y="0"/>
                          </a:cubicBezTo>
                          <a:lnTo>
                            <a:pt x="844072" y="0"/>
                          </a:lnTo>
                          <a:cubicBezTo>
                            <a:pt x="1456162" y="-104823"/>
                            <a:pt x="1620450" y="-94183"/>
                            <a:pt x="2110179" y="0"/>
                          </a:cubicBezTo>
                          <a:cubicBezTo>
                            <a:pt x="2471299" y="-1467"/>
                            <a:pt x="4067185" y="-63801"/>
                            <a:pt x="4944427" y="0"/>
                          </a:cubicBezTo>
                          <a:cubicBezTo>
                            <a:pt x="5009756" y="2901"/>
                            <a:pt x="5066652" y="53839"/>
                            <a:pt x="5064429" y="120002"/>
                          </a:cubicBezTo>
                          <a:lnTo>
                            <a:pt x="5064429" y="120000"/>
                          </a:lnTo>
                          <a:lnTo>
                            <a:pt x="5064429" y="120000"/>
                          </a:lnTo>
                          <a:cubicBezTo>
                            <a:pt x="5048660" y="192791"/>
                            <a:pt x="5063011" y="213896"/>
                            <a:pt x="5064429" y="300000"/>
                          </a:cubicBezTo>
                          <a:cubicBezTo>
                            <a:pt x="5056581" y="336203"/>
                            <a:pt x="5073261" y="452232"/>
                            <a:pt x="5064429" y="599998"/>
                          </a:cubicBezTo>
                          <a:cubicBezTo>
                            <a:pt x="5063444" y="660914"/>
                            <a:pt x="5014025" y="718351"/>
                            <a:pt x="4944427" y="720000"/>
                          </a:cubicBezTo>
                          <a:cubicBezTo>
                            <a:pt x="4243205" y="760960"/>
                            <a:pt x="2934166" y="676276"/>
                            <a:pt x="2110179" y="720000"/>
                          </a:cubicBezTo>
                          <a:cubicBezTo>
                            <a:pt x="1780955" y="760323"/>
                            <a:pt x="1367045" y="668567"/>
                            <a:pt x="844072" y="720000"/>
                          </a:cubicBezTo>
                          <a:lnTo>
                            <a:pt x="844072" y="720000"/>
                          </a:lnTo>
                          <a:cubicBezTo>
                            <a:pt x="651884" y="729906"/>
                            <a:pt x="363388" y="693479"/>
                            <a:pt x="120002" y="720000"/>
                          </a:cubicBezTo>
                          <a:cubicBezTo>
                            <a:pt x="56031" y="718958"/>
                            <a:pt x="8007" y="663912"/>
                            <a:pt x="0" y="599998"/>
                          </a:cubicBezTo>
                          <a:cubicBezTo>
                            <a:pt x="14793" y="492345"/>
                            <a:pt x="-5353" y="349457"/>
                            <a:pt x="0" y="300000"/>
                          </a:cubicBezTo>
                          <a:cubicBezTo>
                            <a:pt x="-19688" y="212158"/>
                            <a:pt x="-56711" y="122610"/>
                            <a:pt x="-70851" y="55116"/>
                          </a:cubicBezTo>
                          <a:cubicBezTo>
                            <a:pt x="-53869" y="60630"/>
                            <a:pt x="-19503" y="102654"/>
                            <a:pt x="0" y="120000"/>
                          </a:cubicBezTo>
                          <a:lnTo>
                            <a:pt x="0" y="120002"/>
                          </a:lnTo>
                          <a:close/>
                        </a:path>
                        <a:path w="5064429" h="720000" stroke="0" extrusionOk="0">
                          <a:moveTo>
                            <a:pt x="0" y="120002"/>
                          </a:moveTo>
                          <a:cubicBezTo>
                            <a:pt x="-3738" y="51192"/>
                            <a:pt x="54461" y="615"/>
                            <a:pt x="120002" y="0"/>
                          </a:cubicBezTo>
                          <a:cubicBezTo>
                            <a:pt x="319132" y="-55528"/>
                            <a:pt x="499141" y="-142"/>
                            <a:pt x="844072" y="0"/>
                          </a:cubicBezTo>
                          <a:lnTo>
                            <a:pt x="844072" y="0"/>
                          </a:lnTo>
                          <a:cubicBezTo>
                            <a:pt x="1424948" y="-6807"/>
                            <a:pt x="1488674" y="-14405"/>
                            <a:pt x="2110179" y="0"/>
                          </a:cubicBezTo>
                          <a:cubicBezTo>
                            <a:pt x="2685493" y="-142349"/>
                            <a:pt x="3837331" y="-153930"/>
                            <a:pt x="4944427" y="0"/>
                          </a:cubicBezTo>
                          <a:cubicBezTo>
                            <a:pt x="5011954" y="-2333"/>
                            <a:pt x="5070526" y="54143"/>
                            <a:pt x="5064429" y="120002"/>
                          </a:cubicBezTo>
                          <a:lnTo>
                            <a:pt x="5064429" y="120000"/>
                          </a:lnTo>
                          <a:lnTo>
                            <a:pt x="5064429" y="120000"/>
                          </a:lnTo>
                          <a:cubicBezTo>
                            <a:pt x="5061789" y="167743"/>
                            <a:pt x="5055660" y="252101"/>
                            <a:pt x="5064429" y="300000"/>
                          </a:cubicBezTo>
                          <a:cubicBezTo>
                            <a:pt x="5082337" y="422661"/>
                            <a:pt x="5087357" y="464986"/>
                            <a:pt x="5064429" y="599998"/>
                          </a:cubicBezTo>
                          <a:cubicBezTo>
                            <a:pt x="5064219" y="673072"/>
                            <a:pt x="5022556" y="725719"/>
                            <a:pt x="4944427" y="720000"/>
                          </a:cubicBezTo>
                          <a:cubicBezTo>
                            <a:pt x="4428313" y="733488"/>
                            <a:pt x="2811347" y="636648"/>
                            <a:pt x="2110179" y="720000"/>
                          </a:cubicBezTo>
                          <a:cubicBezTo>
                            <a:pt x="1906848" y="734370"/>
                            <a:pt x="1349165" y="805726"/>
                            <a:pt x="844072" y="720000"/>
                          </a:cubicBezTo>
                          <a:lnTo>
                            <a:pt x="844072" y="720000"/>
                          </a:lnTo>
                          <a:cubicBezTo>
                            <a:pt x="756342" y="751546"/>
                            <a:pt x="384644" y="739872"/>
                            <a:pt x="120002" y="720000"/>
                          </a:cubicBezTo>
                          <a:cubicBezTo>
                            <a:pt x="43535" y="722420"/>
                            <a:pt x="-10760" y="671985"/>
                            <a:pt x="0" y="599998"/>
                          </a:cubicBezTo>
                          <a:cubicBezTo>
                            <a:pt x="-20455" y="501778"/>
                            <a:pt x="-21934" y="385794"/>
                            <a:pt x="0" y="300000"/>
                          </a:cubicBezTo>
                          <a:cubicBezTo>
                            <a:pt x="-40987" y="218528"/>
                            <a:pt x="-26456" y="168387"/>
                            <a:pt x="-70851" y="55116"/>
                          </a:cubicBezTo>
                          <a:cubicBezTo>
                            <a:pt x="-52324" y="83525"/>
                            <a:pt x="-24523" y="98097"/>
                            <a:pt x="0" y="120000"/>
                          </a:cubicBez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72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zh-CN" altLang="en-US" sz="2400" kern="0" dirty="0">
                  <a:solidFill>
                    <a:srgbClr val="3D7B75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      用流程图描述算法，可以清晰地展示出算法中的每个步骤，以及步骤之间的顺序和关系。</a:t>
              </a:r>
              <a:endParaRPr lang="zh-CN" altLang="en-US" sz="2400" kern="0" dirty="0">
                <a:solidFill>
                  <a:schemeClr val="accent4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A5EAF3FA-DD1B-4128-A8F7-312E56CD81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14" t="-473" r="26193" b="18153"/>
            <a:stretch/>
          </p:blipFill>
          <p:spPr bwMode="auto">
            <a:xfrm flipH="1">
              <a:off x="9606000" y="4313109"/>
              <a:ext cx="1080000" cy="1080000"/>
            </a:xfrm>
            <a:prstGeom prst="flowChartConnector">
              <a:avLst/>
            </a:prstGeom>
            <a:solidFill>
              <a:srgbClr val="EFFFEF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</p:pic>
      </p:grpSp>
      <p:pic>
        <p:nvPicPr>
          <p:cNvPr id="27" name="Picture 2">
            <a:extLst>
              <a:ext uri="{FF2B5EF4-FFF2-40B4-BE49-F238E27FC236}">
                <a16:creationId xmlns:a16="http://schemas.microsoft.com/office/drawing/2014/main" id="{CB3EDE8A-15F1-4DE6-9E36-9F8D6A400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82" y="3129663"/>
            <a:ext cx="6091237" cy="92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31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2A95A8A-BAF4-4BE6-86FB-5C520FC3B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010" y="2301121"/>
            <a:ext cx="3829858" cy="36123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58045D6-85A1-43F4-9F70-63AE51206F18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活动六：读流程，做决策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613231E-6855-41ED-9CEF-AF1808DF3D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367" b="48257"/>
          <a:stretch/>
        </p:blipFill>
        <p:spPr>
          <a:xfrm>
            <a:off x="6684714" y="2490526"/>
            <a:ext cx="2000871" cy="175974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408CA34-2913-45E6-B3C5-366A7C9DF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870" y="3123659"/>
            <a:ext cx="1331730" cy="29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5EA03044-FE3A-41BC-898F-68A498989647}"/>
              </a:ext>
            </a:extLst>
          </p:cNvPr>
          <p:cNvSpPr/>
          <p:nvPr/>
        </p:nvSpPr>
        <p:spPr>
          <a:xfrm>
            <a:off x="3378000" y="1769371"/>
            <a:ext cx="5436000" cy="275077"/>
          </a:xfrm>
          <a:custGeom>
            <a:avLst/>
            <a:gdLst>
              <a:gd name="connsiteX0" fmla="*/ 0 w 5436000"/>
              <a:gd name="connsiteY0" fmla="*/ 0 h 275077"/>
              <a:gd name="connsiteX1" fmla="*/ 5436000 w 5436000"/>
              <a:gd name="connsiteY1" fmla="*/ 0 h 275077"/>
              <a:gd name="connsiteX2" fmla="*/ 5436000 w 5436000"/>
              <a:gd name="connsiteY2" fmla="*/ 275077 h 275077"/>
              <a:gd name="connsiteX3" fmla="*/ 0 w 5436000"/>
              <a:gd name="connsiteY3" fmla="*/ 275077 h 275077"/>
              <a:gd name="connsiteX4" fmla="*/ 0 w 5436000"/>
              <a:gd name="connsiteY4" fmla="*/ 0 h 27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6000" h="275077" extrusionOk="0">
                <a:moveTo>
                  <a:pt x="0" y="0"/>
                </a:moveTo>
                <a:cubicBezTo>
                  <a:pt x="982273" y="-17894"/>
                  <a:pt x="3201933" y="11167"/>
                  <a:pt x="5436000" y="0"/>
                </a:cubicBezTo>
                <a:cubicBezTo>
                  <a:pt x="5420974" y="89800"/>
                  <a:pt x="5433732" y="200469"/>
                  <a:pt x="5436000" y="275077"/>
                </a:cubicBezTo>
                <a:cubicBezTo>
                  <a:pt x="3551551" y="169715"/>
                  <a:pt x="1740370" y="148956"/>
                  <a:pt x="0" y="275077"/>
                </a:cubicBezTo>
                <a:cubicBezTo>
                  <a:pt x="-20555" y="180247"/>
                  <a:pt x="1425" y="37994"/>
                  <a:pt x="0" y="0"/>
                </a:cubicBezTo>
                <a:close/>
              </a:path>
            </a:pathLst>
          </a:custGeom>
          <a:noFill/>
          <a:ln w="19050" cap="rnd" cmpd="thickThin" algn="ctr">
            <a:noFill/>
            <a:prstDash val="solid"/>
            <a:round/>
            <a:extLst>
              <a:ext uri="{C807C97D-BFC1-408E-A445-0C87EB9F89A2}">
                <ask:lineSketchStyleProps xmlns:ask="http://schemas.microsoft.com/office/drawing/2018/sketchyshapes" sd="3728412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李皖周末应该怎样安排呢？你能通过流程图帮她做出决策吗？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289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51E3F27-7AD3-4A72-9271-8835B07D44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08CC6E-5C3D-4C1E-95A7-26A26464C1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AD6451-5A5E-CF8E-03B4-9FCC968963DF}"/>
              </a:ext>
            </a:extLst>
          </p:cNvPr>
          <p:cNvSpPr/>
          <p:nvPr/>
        </p:nvSpPr>
        <p:spPr>
          <a:xfrm>
            <a:off x="814387" y="752864"/>
            <a:ext cx="10563225" cy="5628886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9CEAA59-ADE4-78BB-B016-33A2CA9A2A3A}"/>
              </a:ext>
            </a:extLst>
          </p:cNvPr>
          <p:cNvGrpSpPr/>
          <p:nvPr/>
        </p:nvGrpSpPr>
        <p:grpSpPr>
          <a:xfrm>
            <a:off x="9326670" y="418460"/>
            <a:ext cx="2050942" cy="172002"/>
            <a:chOff x="971550" y="512132"/>
            <a:chExt cx="1989913" cy="159475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1649C1D-7F36-0E1E-9DBF-A4BE30BDB0E7}"/>
                </a:ext>
              </a:extLst>
            </p:cNvPr>
            <p:cNvSpPr/>
            <p:nvPr/>
          </p:nvSpPr>
          <p:spPr>
            <a:xfrm>
              <a:off x="971550" y="512132"/>
              <a:ext cx="1714500" cy="1488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8E7FDB1-CE13-9868-EA04-D700B40A2153}"/>
                </a:ext>
              </a:extLst>
            </p:cNvPr>
            <p:cNvSpPr/>
            <p:nvPr/>
          </p:nvSpPr>
          <p:spPr>
            <a:xfrm>
              <a:off x="2812603" y="522747"/>
              <a:ext cx="148860" cy="148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227CE190-8057-790C-F011-DE04A30F3430}"/>
              </a:ext>
            </a:extLst>
          </p:cNvPr>
          <p:cNvSpPr txBox="1"/>
          <p:nvPr/>
        </p:nvSpPr>
        <p:spPr>
          <a:xfrm>
            <a:off x="1312391" y="1156512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A808844-DC06-C850-01AF-9707518E60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93F8D628-51AB-C829-B403-EBC19B8E6C6C}"/>
              </a:ext>
            </a:extLst>
          </p:cNvPr>
          <p:cNvSpPr/>
          <p:nvPr/>
        </p:nvSpPr>
        <p:spPr>
          <a:xfrm>
            <a:off x="2809039" y="2708941"/>
            <a:ext cx="6573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</a:effectLst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下节课再见！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2D84B25-6499-A94B-C588-654482B4087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1" y="5789765"/>
            <a:ext cx="3864991" cy="553407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66088DD-F650-88BD-08EB-7556B992FF3E}"/>
              </a:ext>
            </a:extLst>
          </p:cNvPr>
          <p:cNvSpPr>
            <a:spLocks noChangeAspect="1"/>
          </p:cNvSpPr>
          <p:nvPr/>
        </p:nvSpPr>
        <p:spPr>
          <a:xfrm>
            <a:off x="900560" y="832678"/>
            <a:ext cx="10364589" cy="5460019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5706631-4C77-0778-72CC-8B21E2FB33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>
            <a:extLst>
              <a:ext uri="{FF2B5EF4-FFF2-40B4-BE49-F238E27FC236}">
                <a16:creationId xmlns:a16="http://schemas.microsoft.com/office/drawing/2014/main" id="{A2AB81CA-F66E-4459-BB4C-6CA7CC013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37547" y="3495857"/>
            <a:ext cx="1648320" cy="165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FA886C1-F36A-2FC5-8D9E-55F0ADB742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2F83955C-D191-5262-4618-0E8FE2178109}"/>
              </a:ext>
            </a:extLst>
          </p:cNvPr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4" name="PA-矩形 1">
              <a:extLst>
                <a:ext uri="{FF2B5EF4-FFF2-40B4-BE49-F238E27FC236}">
                  <a16:creationId xmlns:a16="http://schemas.microsoft.com/office/drawing/2014/main" id="{0800560A-035E-AD65-DE35-2A460DF4243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kumimoji="0" lang="zh-CN" altLang="en-US" sz="2400" b="1" i="0" u="none" strike="noStrike" kern="1200" cap="none" spc="0" normalizeH="0" baseline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9FAAD6A-C6DB-238A-A9F7-96175C62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FBF88A4F-37E3-41ED-981D-AF422FCDA5EE}"/>
              </a:ext>
            </a:extLst>
          </p:cNvPr>
          <p:cNvSpPr txBox="1"/>
          <p:nvPr/>
        </p:nvSpPr>
        <p:spPr>
          <a:xfrm>
            <a:off x="1098744" y="5150001"/>
            <a:ext cx="811298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旅行前，爷爷担心他精心养护了很多年的君子兰没人照顾，于是李徽便主动承担起这项任务。你能帮他一目了然地记录下照看花草的步骤吗？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8B4931A-6EC0-4071-972A-AE027C9E7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218" y="1844785"/>
            <a:ext cx="3606273" cy="330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A622F57-AFC2-4709-9A3A-A7140DF3C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707" y="3692546"/>
            <a:ext cx="26955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对话气泡: 圆角矩形 31">
            <a:extLst>
              <a:ext uri="{FF2B5EF4-FFF2-40B4-BE49-F238E27FC236}">
                <a16:creationId xmlns:a16="http://schemas.microsoft.com/office/drawing/2014/main" id="{2D158652-1BC2-4081-8F8C-55D2683FA72B}"/>
              </a:ext>
            </a:extLst>
          </p:cNvPr>
          <p:cNvSpPr/>
          <p:nvPr/>
        </p:nvSpPr>
        <p:spPr>
          <a:xfrm>
            <a:off x="872067" y="1926162"/>
            <a:ext cx="2168151" cy="1260000"/>
          </a:xfrm>
          <a:custGeom>
            <a:avLst/>
            <a:gdLst>
              <a:gd name="connsiteX0" fmla="*/ 0 w 2168151"/>
              <a:gd name="connsiteY0" fmla="*/ 210004 h 1260000"/>
              <a:gd name="connsiteX1" fmla="*/ 210004 w 2168151"/>
              <a:gd name="connsiteY1" fmla="*/ 0 h 1260000"/>
              <a:gd name="connsiteX2" fmla="*/ 1264755 w 2168151"/>
              <a:gd name="connsiteY2" fmla="*/ 0 h 1260000"/>
              <a:gd name="connsiteX3" fmla="*/ 1264755 w 2168151"/>
              <a:gd name="connsiteY3" fmla="*/ 0 h 1260000"/>
              <a:gd name="connsiteX4" fmla="*/ 1806793 w 2168151"/>
              <a:gd name="connsiteY4" fmla="*/ 0 h 1260000"/>
              <a:gd name="connsiteX5" fmla="*/ 1958147 w 2168151"/>
              <a:gd name="connsiteY5" fmla="*/ 0 h 1260000"/>
              <a:gd name="connsiteX6" fmla="*/ 2168151 w 2168151"/>
              <a:gd name="connsiteY6" fmla="*/ 210004 h 1260000"/>
              <a:gd name="connsiteX7" fmla="*/ 2168151 w 2168151"/>
              <a:gd name="connsiteY7" fmla="*/ 735000 h 1260000"/>
              <a:gd name="connsiteX8" fmla="*/ 2168151 w 2168151"/>
              <a:gd name="connsiteY8" fmla="*/ 735000 h 1260000"/>
              <a:gd name="connsiteX9" fmla="*/ 2168151 w 2168151"/>
              <a:gd name="connsiteY9" fmla="*/ 1050000 h 1260000"/>
              <a:gd name="connsiteX10" fmla="*/ 2168151 w 2168151"/>
              <a:gd name="connsiteY10" fmla="*/ 1049996 h 1260000"/>
              <a:gd name="connsiteX11" fmla="*/ 1958147 w 2168151"/>
              <a:gd name="connsiteY11" fmla="*/ 1260000 h 1260000"/>
              <a:gd name="connsiteX12" fmla="*/ 1806793 w 2168151"/>
              <a:gd name="connsiteY12" fmla="*/ 1260000 h 1260000"/>
              <a:gd name="connsiteX13" fmla="*/ 1828488 w 2168151"/>
              <a:gd name="connsiteY13" fmla="*/ 1344344 h 1260000"/>
              <a:gd name="connsiteX14" fmla="*/ 1264755 w 2168151"/>
              <a:gd name="connsiteY14" fmla="*/ 1260000 h 1260000"/>
              <a:gd name="connsiteX15" fmla="*/ 210004 w 2168151"/>
              <a:gd name="connsiteY15" fmla="*/ 1260000 h 1260000"/>
              <a:gd name="connsiteX16" fmla="*/ 0 w 2168151"/>
              <a:gd name="connsiteY16" fmla="*/ 1049996 h 1260000"/>
              <a:gd name="connsiteX17" fmla="*/ 0 w 2168151"/>
              <a:gd name="connsiteY17" fmla="*/ 1050000 h 1260000"/>
              <a:gd name="connsiteX18" fmla="*/ 0 w 2168151"/>
              <a:gd name="connsiteY18" fmla="*/ 735000 h 1260000"/>
              <a:gd name="connsiteX19" fmla="*/ 0 w 2168151"/>
              <a:gd name="connsiteY19" fmla="*/ 735000 h 1260000"/>
              <a:gd name="connsiteX20" fmla="*/ 0 w 2168151"/>
              <a:gd name="connsiteY20" fmla="*/ 210004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68151" h="1260000" fill="none" extrusionOk="0">
                <a:moveTo>
                  <a:pt x="0" y="210004"/>
                </a:moveTo>
                <a:cubicBezTo>
                  <a:pt x="-14319" y="90830"/>
                  <a:pt x="108006" y="-16913"/>
                  <a:pt x="210004" y="0"/>
                </a:cubicBezTo>
                <a:cubicBezTo>
                  <a:pt x="562442" y="30853"/>
                  <a:pt x="1028897" y="40678"/>
                  <a:pt x="1264755" y="0"/>
                </a:cubicBezTo>
                <a:lnTo>
                  <a:pt x="1264755" y="0"/>
                </a:lnTo>
                <a:cubicBezTo>
                  <a:pt x="1503471" y="10014"/>
                  <a:pt x="1559292" y="989"/>
                  <a:pt x="1806793" y="0"/>
                </a:cubicBezTo>
                <a:cubicBezTo>
                  <a:pt x="1858530" y="-7279"/>
                  <a:pt x="1890250" y="6121"/>
                  <a:pt x="1958147" y="0"/>
                </a:cubicBezTo>
                <a:cubicBezTo>
                  <a:pt x="2069488" y="14234"/>
                  <a:pt x="2182752" y="94757"/>
                  <a:pt x="2168151" y="210004"/>
                </a:cubicBezTo>
                <a:cubicBezTo>
                  <a:pt x="2181770" y="441379"/>
                  <a:pt x="2181526" y="579205"/>
                  <a:pt x="2168151" y="735000"/>
                </a:cubicBezTo>
                <a:lnTo>
                  <a:pt x="2168151" y="735000"/>
                </a:lnTo>
                <a:cubicBezTo>
                  <a:pt x="2173064" y="875267"/>
                  <a:pt x="2154491" y="922692"/>
                  <a:pt x="2168151" y="1050000"/>
                </a:cubicBezTo>
                <a:lnTo>
                  <a:pt x="2168151" y="1049996"/>
                </a:lnTo>
                <a:cubicBezTo>
                  <a:pt x="2164127" y="1144082"/>
                  <a:pt x="2088668" y="1252783"/>
                  <a:pt x="1958147" y="1260000"/>
                </a:cubicBezTo>
                <a:cubicBezTo>
                  <a:pt x="1888285" y="1266343"/>
                  <a:pt x="1831338" y="1248707"/>
                  <a:pt x="1806793" y="1260000"/>
                </a:cubicBezTo>
                <a:cubicBezTo>
                  <a:pt x="1810738" y="1278132"/>
                  <a:pt x="1820481" y="1301920"/>
                  <a:pt x="1828488" y="1344344"/>
                </a:cubicBezTo>
                <a:cubicBezTo>
                  <a:pt x="1707907" y="1281937"/>
                  <a:pt x="1365387" y="1247643"/>
                  <a:pt x="1264755" y="1260000"/>
                </a:cubicBezTo>
                <a:cubicBezTo>
                  <a:pt x="865437" y="1354576"/>
                  <a:pt x="361890" y="1208959"/>
                  <a:pt x="210004" y="1260000"/>
                </a:cubicBezTo>
                <a:cubicBezTo>
                  <a:pt x="76911" y="1254388"/>
                  <a:pt x="8882" y="1159913"/>
                  <a:pt x="0" y="1049996"/>
                </a:cubicBezTo>
                <a:lnTo>
                  <a:pt x="0" y="1050000"/>
                </a:lnTo>
                <a:cubicBezTo>
                  <a:pt x="-13745" y="898278"/>
                  <a:pt x="-7712" y="829041"/>
                  <a:pt x="0" y="735000"/>
                </a:cubicBezTo>
                <a:lnTo>
                  <a:pt x="0" y="735000"/>
                </a:lnTo>
                <a:cubicBezTo>
                  <a:pt x="-41667" y="560569"/>
                  <a:pt x="-44782" y="460930"/>
                  <a:pt x="0" y="210004"/>
                </a:cubicBezTo>
                <a:close/>
              </a:path>
              <a:path w="2168151" h="1260000" stroke="0" extrusionOk="0">
                <a:moveTo>
                  <a:pt x="0" y="210004"/>
                </a:moveTo>
                <a:cubicBezTo>
                  <a:pt x="-17658" y="82046"/>
                  <a:pt x="96455" y="2039"/>
                  <a:pt x="210004" y="0"/>
                </a:cubicBezTo>
                <a:cubicBezTo>
                  <a:pt x="662189" y="66938"/>
                  <a:pt x="825901" y="-30837"/>
                  <a:pt x="1264755" y="0"/>
                </a:cubicBezTo>
                <a:lnTo>
                  <a:pt x="1264755" y="0"/>
                </a:lnTo>
                <a:cubicBezTo>
                  <a:pt x="1355769" y="-34407"/>
                  <a:pt x="1721987" y="-32069"/>
                  <a:pt x="1806793" y="0"/>
                </a:cubicBezTo>
                <a:cubicBezTo>
                  <a:pt x="1829461" y="-5688"/>
                  <a:pt x="1897916" y="9768"/>
                  <a:pt x="1958147" y="0"/>
                </a:cubicBezTo>
                <a:cubicBezTo>
                  <a:pt x="2079368" y="-9764"/>
                  <a:pt x="2185888" y="95232"/>
                  <a:pt x="2168151" y="210004"/>
                </a:cubicBezTo>
                <a:cubicBezTo>
                  <a:pt x="2210376" y="308314"/>
                  <a:pt x="2123467" y="543246"/>
                  <a:pt x="2168151" y="735000"/>
                </a:cubicBezTo>
                <a:lnTo>
                  <a:pt x="2168151" y="735000"/>
                </a:lnTo>
                <a:cubicBezTo>
                  <a:pt x="2172247" y="769171"/>
                  <a:pt x="2164319" y="983358"/>
                  <a:pt x="2168151" y="1050000"/>
                </a:cubicBezTo>
                <a:lnTo>
                  <a:pt x="2168151" y="1049996"/>
                </a:lnTo>
                <a:cubicBezTo>
                  <a:pt x="2167943" y="1172701"/>
                  <a:pt x="2078582" y="1262149"/>
                  <a:pt x="1958147" y="1260000"/>
                </a:cubicBezTo>
                <a:cubicBezTo>
                  <a:pt x="1934021" y="1266059"/>
                  <a:pt x="1855385" y="1265356"/>
                  <a:pt x="1806793" y="1260000"/>
                </a:cubicBezTo>
                <a:cubicBezTo>
                  <a:pt x="1814534" y="1268957"/>
                  <a:pt x="1825289" y="1302378"/>
                  <a:pt x="1828488" y="1344344"/>
                </a:cubicBezTo>
                <a:cubicBezTo>
                  <a:pt x="1746713" y="1324614"/>
                  <a:pt x="1477165" y="1288833"/>
                  <a:pt x="1264755" y="1260000"/>
                </a:cubicBezTo>
                <a:cubicBezTo>
                  <a:pt x="829203" y="1324969"/>
                  <a:pt x="374508" y="1196578"/>
                  <a:pt x="210004" y="1260000"/>
                </a:cubicBezTo>
                <a:cubicBezTo>
                  <a:pt x="76098" y="1260820"/>
                  <a:pt x="2052" y="1148293"/>
                  <a:pt x="0" y="1049996"/>
                </a:cubicBezTo>
                <a:lnTo>
                  <a:pt x="0" y="1050000"/>
                </a:lnTo>
                <a:cubicBezTo>
                  <a:pt x="25978" y="1000833"/>
                  <a:pt x="8917" y="849139"/>
                  <a:pt x="0" y="735000"/>
                </a:cubicBezTo>
                <a:lnTo>
                  <a:pt x="0" y="735000"/>
                </a:lnTo>
                <a:cubicBezTo>
                  <a:pt x="23831" y="640003"/>
                  <a:pt x="-27550" y="408466"/>
                  <a:pt x="0" y="210004"/>
                </a:cubicBezTo>
                <a:close/>
              </a:path>
            </a:pathLst>
          </a:custGeom>
          <a:solidFill>
            <a:schemeClr val="bg1"/>
          </a:solidFill>
          <a:ln w="19050" cap="rnd" cmpd="thickThin">
            <a:solidFill>
              <a:srgbClr val="3D7B75"/>
            </a:solidFill>
            <a:round/>
            <a:extLst>
              <a:ext uri="{C807C97D-BFC1-408E-A445-0C87EB9F89A2}">
                <ask:lineSketchStyleProps xmlns:ask="http://schemas.microsoft.com/office/drawing/2018/sketchyshapes" sd="3728412482">
                  <a:prstGeom prst="wedgeRoundRectCallout">
                    <a:avLst>
                      <a:gd name="adj1" fmla="val 34334"/>
                      <a:gd name="adj2" fmla="val 5669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zh-CN" sz="1600" kern="100" dirty="0">
                <a:solidFill>
                  <a:srgbClr val="00000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sz="1600" kern="100" dirty="0">
                <a:solidFill>
                  <a:srgbClr val="00000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爷爷，您把照顾君子兰的步骤告诉我，我马上记下来，一定照顾好</a:t>
            </a:r>
            <a:r>
              <a:rPr lang="zh-CN" altLang="en-US" sz="1600" kern="100" dirty="0">
                <a:solidFill>
                  <a:srgbClr val="00000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君子兰</a:t>
            </a:r>
            <a:r>
              <a:rPr lang="zh-CN" sz="1600" kern="100" dirty="0">
                <a:solidFill>
                  <a:srgbClr val="00000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sz="2000" kern="1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对话气泡: 圆角矩形 32">
            <a:extLst>
              <a:ext uri="{FF2B5EF4-FFF2-40B4-BE49-F238E27FC236}">
                <a16:creationId xmlns:a16="http://schemas.microsoft.com/office/drawing/2014/main" id="{250BB8AB-FBB2-4FEE-92C9-ED4A46D271DF}"/>
              </a:ext>
            </a:extLst>
          </p:cNvPr>
          <p:cNvSpPr/>
          <p:nvPr/>
        </p:nvSpPr>
        <p:spPr>
          <a:xfrm>
            <a:off x="6404927" y="1643429"/>
            <a:ext cx="1511406" cy="1260000"/>
          </a:xfrm>
          <a:custGeom>
            <a:avLst/>
            <a:gdLst>
              <a:gd name="connsiteX0" fmla="*/ 0 w 1511406"/>
              <a:gd name="connsiteY0" fmla="*/ 210004 h 1260000"/>
              <a:gd name="connsiteX1" fmla="*/ 210004 w 1511406"/>
              <a:gd name="connsiteY1" fmla="*/ 0 h 1260000"/>
              <a:gd name="connsiteX2" fmla="*/ 251901 w 1511406"/>
              <a:gd name="connsiteY2" fmla="*/ 0 h 1260000"/>
              <a:gd name="connsiteX3" fmla="*/ 251901 w 1511406"/>
              <a:gd name="connsiteY3" fmla="*/ 0 h 1260000"/>
              <a:gd name="connsiteX4" fmla="*/ 629753 w 1511406"/>
              <a:gd name="connsiteY4" fmla="*/ 0 h 1260000"/>
              <a:gd name="connsiteX5" fmla="*/ 1301402 w 1511406"/>
              <a:gd name="connsiteY5" fmla="*/ 0 h 1260000"/>
              <a:gd name="connsiteX6" fmla="*/ 1511406 w 1511406"/>
              <a:gd name="connsiteY6" fmla="*/ 210004 h 1260000"/>
              <a:gd name="connsiteX7" fmla="*/ 1511406 w 1511406"/>
              <a:gd name="connsiteY7" fmla="*/ 735000 h 1260000"/>
              <a:gd name="connsiteX8" fmla="*/ 1511406 w 1511406"/>
              <a:gd name="connsiteY8" fmla="*/ 735000 h 1260000"/>
              <a:gd name="connsiteX9" fmla="*/ 1511406 w 1511406"/>
              <a:gd name="connsiteY9" fmla="*/ 1050000 h 1260000"/>
              <a:gd name="connsiteX10" fmla="*/ 1511406 w 1511406"/>
              <a:gd name="connsiteY10" fmla="*/ 1049996 h 1260000"/>
              <a:gd name="connsiteX11" fmla="*/ 1301402 w 1511406"/>
              <a:gd name="connsiteY11" fmla="*/ 1260000 h 1260000"/>
              <a:gd name="connsiteX12" fmla="*/ 629753 w 1511406"/>
              <a:gd name="connsiteY12" fmla="*/ 1260000 h 1260000"/>
              <a:gd name="connsiteX13" fmla="*/ 133321 w 1511406"/>
              <a:gd name="connsiteY13" fmla="*/ 1339884 h 1260000"/>
              <a:gd name="connsiteX14" fmla="*/ 251901 w 1511406"/>
              <a:gd name="connsiteY14" fmla="*/ 1260000 h 1260000"/>
              <a:gd name="connsiteX15" fmla="*/ 210004 w 1511406"/>
              <a:gd name="connsiteY15" fmla="*/ 1260000 h 1260000"/>
              <a:gd name="connsiteX16" fmla="*/ 0 w 1511406"/>
              <a:gd name="connsiteY16" fmla="*/ 1049996 h 1260000"/>
              <a:gd name="connsiteX17" fmla="*/ 0 w 1511406"/>
              <a:gd name="connsiteY17" fmla="*/ 1050000 h 1260000"/>
              <a:gd name="connsiteX18" fmla="*/ 0 w 1511406"/>
              <a:gd name="connsiteY18" fmla="*/ 735000 h 1260000"/>
              <a:gd name="connsiteX19" fmla="*/ 0 w 1511406"/>
              <a:gd name="connsiteY19" fmla="*/ 735000 h 1260000"/>
              <a:gd name="connsiteX20" fmla="*/ 0 w 1511406"/>
              <a:gd name="connsiteY20" fmla="*/ 210004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11406" h="1260000" fill="none" extrusionOk="0">
                <a:moveTo>
                  <a:pt x="0" y="210004"/>
                </a:moveTo>
                <a:cubicBezTo>
                  <a:pt x="-14319" y="90830"/>
                  <a:pt x="108006" y="-16913"/>
                  <a:pt x="210004" y="0"/>
                </a:cubicBezTo>
                <a:cubicBezTo>
                  <a:pt x="217127" y="-80"/>
                  <a:pt x="245907" y="3359"/>
                  <a:pt x="251901" y="0"/>
                </a:cubicBezTo>
                <a:lnTo>
                  <a:pt x="251901" y="0"/>
                </a:lnTo>
                <a:cubicBezTo>
                  <a:pt x="372480" y="17769"/>
                  <a:pt x="494438" y="-3634"/>
                  <a:pt x="629753" y="0"/>
                </a:cubicBezTo>
                <a:cubicBezTo>
                  <a:pt x="862242" y="-30590"/>
                  <a:pt x="1213853" y="5488"/>
                  <a:pt x="1301402" y="0"/>
                </a:cubicBezTo>
                <a:cubicBezTo>
                  <a:pt x="1412743" y="14234"/>
                  <a:pt x="1526007" y="94757"/>
                  <a:pt x="1511406" y="210004"/>
                </a:cubicBezTo>
                <a:cubicBezTo>
                  <a:pt x="1525025" y="441379"/>
                  <a:pt x="1524781" y="579205"/>
                  <a:pt x="1511406" y="735000"/>
                </a:cubicBezTo>
                <a:lnTo>
                  <a:pt x="1511406" y="735000"/>
                </a:lnTo>
                <a:cubicBezTo>
                  <a:pt x="1516319" y="875267"/>
                  <a:pt x="1497746" y="922692"/>
                  <a:pt x="1511406" y="1050000"/>
                </a:cubicBezTo>
                <a:lnTo>
                  <a:pt x="1511406" y="1049996"/>
                </a:lnTo>
                <a:cubicBezTo>
                  <a:pt x="1507382" y="1144082"/>
                  <a:pt x="1431923" y="1252783"/>
                  <a:pt x="1301402" y="1260000"/>
                </a:cubicBezTo>
                <a:cubicBezTo>
                  <a:pt x="996142" y="1214791"/>
                  <a:pt x="945768" y="1276672"/>
                  <a:pt x="629753" y="1260000"/>
                </a:cubicBezTo>
                <a:cubicBezTo>
                  <a:pt x="487521" y="1282647"/>
                  <a:pt x="287292" y="1286451"/>
                  <a:pt x="133321" y="1339884"/>
                </a:cubicBezTo>
                <a:cubicBezTo>
                  <a:pt x="182678" y="1319300"/>
                  <a:pt x="236128" y="1275933"/>
                  <a:pt x="251901" y="1260000"/>
                </a:cubicBezTo>
                <a:cubicBezTo>
                  <a:pt x="243189" y="1259076"/>
                  <a:pt x="221065" y="1262480"/>
                  <a:pt x="210004" y="1260000"/>
                </a:cubicBezTo>
                <a:cubicBezTo>
                  <a:pt x="76911" y="1254388"/>
                  <a:pt x="8882" y="1159913"/>
                  <a:pt x="0" y="1049996"/>
                </a:cubicBezTo>
                <a:lnTo>
                  <a:pt x="0" y="1050000"/>
                </a:lnTo>
                <a:cubicBezTo>
                  <a:pt x="-13745" y="898278"/>
                  <a:pt x="-7712" y="829041"/>
                  <a:pt x="0" y="735000"/>
                </a:cubicBezTo>
                <a:lnTo>
                  <a:pt x="0" y="735000"/>
                </a:lnTo>
                <a:cubicBezTo>
                  <a:pt x="-41667" y="560569"/>
                  <a:pt x="-44782" y="460930"/>
                  <a:pt x="0" y="210004"/>
                </a:cubicBezTo>
                <a:close/>
              </a:path>
              <a:path w="1511406" h="1260000" stroke="0" extrusionOk="0">
                <a:moveTo>
                  <a:pt x="0" y="210004"/>
                </a:moveTo>
                <a:cubicBezTo>
                  <a:pt x="-17658" y="82046"/>
                  <a:pt x="96455" y="2039"/>
                  <a:pt x="210004" y="0"/>
                </a:cubicBezTo>
                <a:cubicBezTo>
                  <a:pt x="230948" y="-928"/>
                  <a:pt x="233099" y="-2367"/>
                  <a:pt x="251901" y="0"/>
                </a:cubicBezTo>
                <a:lnTo>
                  <a:pt x="251901" y="0"/>
                </a:lnTo>
                <a:cubicBezTo>
                  <a:pt x="371262" y="-25568"/>
                  <a:pt x="445829" y="3710"/>
                  <a:pt x="629753" y="0"/>
                </a:cubicBezTo>
                <a:cubicBezTo>
                  <a:pt x="877107" y="-17488"/>
                  <a:pt x="1226107" y="-1533"/>
                  <a:pt x="1301402" y="0"/>
                </a:cubicBezTo>
                <a:cubicBezTo>
                  <a:pt x="1422623" y="-9764"/>
                  <a:pt x="1529143" y="95232"/>
                  <a:pt x="1511406" y="210004"/>
                </a:cubicBezTo>
                <a:cubicBezTo>
                  <a:pt x="1553631" y="308314"/>
                  <a:pt x="1466722" y="543246"/>
                  <a:pt x="1511406" y="735000"/>
                </a:cubicBezTo>
                <a:lnTo>
                  <a:pt x="1511406" y="735000"/>
                </a:lnTo>
                <a:cubicBezTo>
                  <a:pt x="1515502" y="769171"/>
                  <a:pt x="1507574" y="983358"/>
                  <a:pt x="1511406" y="1050000"/>
                </a:cubicBezTo>
                <a:lnTo>
                  <a:pt x="1511406" y="1049996"/>
                </a:lnTo>
                <a:cubicBezTo>
                  <a:pt x="1511198" y="1172701"/>
                  <a:pt x="1421837" y="1262149"/>
                  <a:pt x="1301402" y="1260000"/>
                </a:cubicBezTo>
                <a:cubicBezTo>
                  <a:pt x="1124007" y="1301960"/>
                  <a:pt x="856988" y="1222243"/>
                  <a:pt x="629753" y="1260000"/>
                </a:cubicBezTo>
                <a:cubicBezTo>
                  <a:pt x="403093" y="1316838"/>
                  <a:pt x="264346" y="1282398"/>
                  <a:pt x="133321" y="1339884"/>
                </a:cubicBezTo>
                <a:cubicBezTo>
                  <a:pt x="149977" y="1319485"/>
                  <a:pt x="231401" y="1277938"/>
                  <a:pt x="251901" y="1260000"/>
                </a:cubicBezTo>
                <a:cubicBezTo>
                  <a:pt x="237499" y="1257435"/>
                  <a:pt x="230511" y="1262227"/>
                  <a:pt x="210004" y="1260000"/>
                </a:cubicBezTo>
                <a:cubicBezTo>
                  <a:pt x="76098" y="1260820"/>
                  <a:pt x="2052" y="1148293"/>
                  <a:pt x="0" y="1049996"/>
                </a:cubicBezTo>
                <a:lnTo>
                  <a:pt x="0" y="1050000"/>
                </a:lnTo>
                <a:cubicBezTo>
                  <a:pt x="25978" y="1000833"/>
                  <a:pt x="8917" y="849139"/>
                  <a:pt x="0" y="735000"/>
                </a:cubicBezTo>
                <a:lnTo>
                  <a:pt x="0" y="735000"/>
                </a:lnTo>
                <a:cubicBezTo>
                  <a:pt x="23831" y="640003"/>
                  <a:pt x="-27550" y="408466"/>
                  <a:pt x="0" y="210004"/>
                </a:cubicBezTo>
                <a:close/>
              </a:path>
            </a:pathLst>
          </a:custGeom>
          <a:solidFill>
            <a:schemeClr val="bg1"/>
          </a:solidFill>
          <a:ln w="19050" cap="rnd" cmpd="thickThin">
            <a:solidFill>
              <a:srgbClr val="3D7B75"/>
            </a:solidFill>
            <a:round/>
            <a:extLst>
              <a:ext uri="{C807C97D-BFC1-408E-A445-0C87EB9F89A2}">
                <ask:lineSketchStyleProps xmlns:ask="http://schemas.microsoft.com/office/drawing/2018/sketchyshapes" sd="3728412482">
                  <a:prstGeom prst="wedgeRoundRectCallout">
                    <a:avLst>
                      <a:gd name="adj1" fmla="val -41179"/>
                      <a:gd name="adj2" fmla="val 5634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zh-CN" sz="1600" kern="100" dirty="0">
                <a:solidFill>
                  <a:srgbClr val="00000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sz="1600" kern="100" dirty="0">
                <a:solidFill>
                  <a:srgbClr val="00000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君子兰照顾起来可不那么容易</a:t>
            </a:r>
            <a:r>
              <a:rPr lang="zh-CN" altLang="en-US" sz="1600" kern="100" dirty="0">
                <a:solidFill>
                  <a:srgbClr val="00000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的哦。</a:t>
            </a:r>
            <a:endParaRPr lang="zh-CN" sz="2000" kern="1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A886C1-F36A-2FC5-8D9E-55F0ADB74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CA05A90E-D4C0-2A7C-7D40-BFA8950A8614}"/>
              </a:ext>
            </a:extLst>
          </p:cNvPr>
          <p:cNvGrpSpPr/>
          <p:nvPr/>
        </p:nvGrpSpPr>
        <p:grpSpPr>
          <a:xfrm>
            <a:off x="541408" y="578088"/>
            <a:ext cx="1977065" cy="504000"/>
            <a:chOff x="360782" y="426525"/>
            <a:chExt cx="1977065" cy="504000"/>
          </a:xfrm>
        </p:grpSpPr>
        <p:sp>
          <p:nvSpPr>
            <p:cNvPr id="5" name="PA-矩形 1">
              <a:extLst>
                <a:ext uri="{FF2B5EF4-FFF2-40B4-BE49-F238E27FC236}">
                  <a16:creationId xmlns:a16="http://schemas.microsoft.com/office/drawing/2014/main" id="{142E8729-08DE-D1DE-D747-1E387298B98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0010F57-31E4-38F1-6AEC-D1100522C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4E6B5AF-1B5E-407B-AD2D-5F3511B433F1}"/>
              </a:ext>
            </a:extLst>
          </p:cNvPr>
          <p:cNvGrpSpPr/>
          <p:nvPr/>
        </p:nvGrpSpPr>
        <p:grpSpPr>
          <a:xfrm>
            <a:off x="6054731" y="4681217"/>
            <a:ext cx="4174067" cy="1544938"/>
            <a:chOff x="1167928" y="1570652"/>
            <a:chExt cx="4174067" cy="154493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66D6394-1CEA-83BC-4369-2A36C363B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928" y="1570652"/>
              <a:ext cx="2224503" cy="112708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68CE3ED-AFE8-4759-9B51-5ACAFD7C4B1D}"/>
                </a:ext>
              </a:extLst>
            </p:cNvPr>
            <p:cNvSpPr txBox="1"/>
            <p:nvPr/>
          </p:nvSpPr>
          <p:spPr>
            <a:xfrm>
              <a:off x="1167928" y="2592370"/>
              <a:ext cx="41740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活动一：规划记录方式，感受流程图的作用</a:t>
              </a:r>
            </a:p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活动二：学习绘制工具，了解流程图的组成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4B59935-0913-45C8-8581-1DCA948EE303}"/>
              </a:ext>
            </a:extLst>
          </p:cNvPr>
          <p:cNvGrpSpPr/>
          <p:nvPr/>
        </p:nvGrpSpPr>
        <p:grpSpPr>
          <a:xfrm>
            <a:off x="1619589" y="3241278"/>
            <a:ext cx="6248400" cy="1771782"/>
            <a:chOff x="3871497" y="3564607"/>
            <a:chExt cx="6248400" cy="177178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5678201-0D29-BDDD-9052-75DB0DF2C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1497" y="3564607"/>
              <a:ext cx="2224503" cy="1167865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0BD48F5-D3AD-40F4-8EFF-8C6206288DF7}"/>
                </a:ext>
              </a:extLst>
            </p:cNvPr>
            <p:cNvSpPr txBox="1"/>
            <p:nvPr/>
          </p:nvSpPr>
          <p:spPr>
            <a:xfrm>
              <a:off x="3871497" y="4597725"/>
              <a:ext cx="62484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活动三：梳理养护步骤，分析流程图的内容</a:t>
              </a:r>
              <a:endParaRPr lang="en-US" altLang="zh-CN" sz="14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活动四：绘制养护流程图，实践流程图的画法</a:t>
              </a:r>
            </a:p>
            <a:p>
              <a:endParaRPr lang="zh-CN" altLang="en-US" sz="14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643EC23-4AF0-4545-89A3-A73B590E522E}"/>
              </a:ext>
            </a:extLst>
          </p:cNvPr>
          <p:cNvGrpSpPr/>
          <p:nvPr/>
        </p:nvGrpSpPr>
        <p:grpSpPr>
          <a:xfrm>
            <a:off x="7452419" y="2282483"/>
            <a:ext cx="5932366" cy="1290637"/>
            <a:chOff x="6711050" y="1570652"/>
            <a:chExt cx="5932366" cy="129063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4795836-C56C-110D-CA52-B569C680A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050" y="1570652"/>
              <a:ext cx="2393321" cy="1086538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A0B9681-700E-4A3B-8E58-D705385BBD13}"/>
                </a:ext>
              </a:extLst>
            </p:cNvPr>
            <p:cNvSpPr/>
            <p:nvPr/>
          </p:nvSpPr>
          <p:spPr>
            <a:xfrm>
              <a:off x="6711050" y="2529384"/>
              <a:ext cx="5932366" cy="331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活动五：交流项目成果，拓展流程图的认识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906F034-ECB3-438F-941D-AEB5E45A7A6B}"/>
              </a:ext>
            </a:extLst>
          </p:cNvPr>
          <p:cNvGrpSpPr/>
          <p:nvPr/>
        </p:nvGrpSpPr>
        <p:grpSpPr>
          <a:xfrm>
            <a:off x="3753876" y="1353167"/>
            <a:ext cx="5932366" cy="1261158"/>
            <a:chOff x="8469371" y="4398020"/>
            <a:chExt cx="5932366" cy="126115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3B2CF1-9C9C-CBB6-7C14-146D48467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371" y="4398020"/>
              <a:ext cx="2260391" cy="983417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A5D3157-3771-43B4-888E-670FD378DD4F}"/>
                </a:ext>
              </a:extLst>
            </p:cNvPr>
            <p:cNvSpPr/>
            <p:nvPr/>
          </p:nvSpPr>
          <p:spPr>
            <a:xfrm>
              <a:off x="8469371" y="5327273"/>
              <a:ext cx="5932366" cy="331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活动六：读流程，做决策</a:t>
              </a:r>
            </a:p>
          </p:txBody>
        </p:sp>
      </p:grpSp>
      <p:cxnSp>
        <p:nvCxnSpPr>
          <p:cNvPr id="22" name="连接符: 曲线 21">
            <a:extLst>
              <a:ext uri="{FF2B5EF4-FFF2-40B4-BE49-F238E27FC236}">
                <a16:creationId xmlns:a16="http://schemas.microsoft.com/office/drawing/2014/main" id="{83D4227C-2981-4D56-86B4-2432CA9DBC16}"/>
              </a:ext>
            </a:extLst>
          </p:cNvPr>
          <p:cNvCxnSpPr>
            <a:cxnSpLocks/>
            <a:stCxn id="10" idx="3"/>
            <a:endCxn id="11" idx="3"/>
          </p:cNvCxnSpPr>
          <p:nvPr/>
        </p:nvCxnSpPr>
        <p:spPr>
          <a:xfrm flipH="1" flipV="1">
            <a:off x="3844092" y="3825211"/>
            <a:ext cx="4435142" cy="1419547"/>
          </a:xfrm>
          <a:prstGeom prst="curvedConnector3">
            <a:avLst>
              <a:gd name="adj1" fmla="val -5154"/>
            </a:avLst>
          </a:prstGeom>
          <a:ln w="38100">
            <a:solidFill>
              <a:srgbClr val="68C0C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FEEEA23D-2191-469F-BEE8-7AC83F8CA2FB}"/>
              </a:ext>
            </a:extLst>
          </p:cNvPr>
          <p:cNvCxnSpPr>
            <a:cxnSpLocks/>
            <a:stCxn id="11" idx="1"/>
            <a:endCxn id="12" idx="1"/>
          </p:cNvCxnSpPr>
          <p:nvPr/>
        </p:nvCxnSpPr>
        <p:spPr>
          <a:xfrm rot="10800000" flipH="1">
            <a:off x="1619589" y="2825753"/>
            <a:ext cx="5832830" cy="999459"/>
          </a:xfrm>
          <a:prstGeom prst="curvedConnector3">
            <a:avLst>
              <a:gd name="adj1" fmla="val -3919"/>
            </a:avLst>
          </a:prstGeom>
          <a:ln w="38100">
            <a:solidFill>
              <a:srgbClr val="68C0C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连接符: 曲线 36">
            <a:extLst>
              <a:ext uri="{FF2B5EF4-FFF2-40B4-BE49-F238E27FC236}">
                <a16:creationId xmlns:a16="http://schemas.microsoft.com/office/drawing/2014/main" id="{0B48B770-19A1-4E62-906B-894AEE667DAC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rot="16200000" flipV="1">
            <a:off x="7112871" y="746273"/>
            <a:ext cx="437607" cy="2634813"/>
          </a:xfrm>
          <a:prstGeom prst="curvedConnector2">
            <a:avLst/>
          </a:prstGeom>
          <a:ln w="38100">
            <a:solidFill>
              <a:srgbClr val="68C0C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763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A886C1-F36A-2FC5-8D9E-55F0ADB74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2F83955C-D191-5262-4618-0E8FE2178109}"/>
              </a:ext>
            </a:extLst>
          </p:cNvPr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4" name="PA-矩形 1">
              <a:extLst>
                <a:ext uri="{FF2B5EF4-FFF2-40B4-BE49-F238E27FC236}">
                  <a16:creationId xmlns:a16="http://schemas.microsoft.com/office/drawing/2014/main" id="{0800560A-035E-AD65-DE35-2A460DF4243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目标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9FAAD6A-C6DB-238A-A9F7-96175C62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317143CA-4676-49B4-8B0C-CA721A10A644}"/>
              </a:ext>
            </a:extLst>
          </p:cNvPr>
          <p:cNvGrpSpPr/>
          <p:nvPr/>
        </p:nvGrpSpPr>
        <p:grpSpPr>
          <a:xfrm>
            <a:off x="1868874" y="3645977"/>
            <a:ext cx="8454252" cy="1439333"/>
            <a:chOff x="1408328" y="4080067"/>
            <a:chExt cx="8454252" cy="1439333"/>
          </a:xfrm>
        </p:grpSpPr>
        <p:sp>
          <p:nvSpPr>
            <p:cNvPr id="37" name="矩形: 一个圆顶角，剪去另一个顶角 36">
              <a:extLst>
                <a:ext uri="{FF2B5EF4-FFF2-40B4-BE49-F238E27FC236}">
                  <a16:creationId xmlns:a16="http://schemas.microsoft.com/office/drawing/2014/main" id="{2DCC5F6F-5478-4A11-AF43-519860587F5F}"/>
                </a:ext>
              </a:extLst>
            </p:cNvPr>
            <p:cNvSpPr/>
            <p:nvPr/>
          </p:nvSpPr>
          <p:spPr>
            <a:xfrm>
              <a:off x="1582580" y="4080067"/>
              <a:ext cx="8280000" cy="1405465"/>
            </a:xfrm>
            <a:prstGeom prst="snipRoundRect">
              <a:avLst>
                <a:gd name="adj1" fmla="val 9384"/>
                <a:gd name="adj2" fmla="val 7108"/>
              </a:avLst>
            </a:prstGeom>
            <a:solidFill>
              <a:srgbClr val="EFFFEF"/>
            </a:solidFill>
            <a:ln w="19050" cap="rnd" cmpd="thickThin">
              <a:solidFill>
                <a:schemeClr val="accent5">
                  <a:lumMod val="40000"/>
                  <a:lumOff val="60000"/>
                </a:schemeClr>
              </a:solidFill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0" tIns="0" rIns="360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tabLst>
                  <a:tab pos="269875" algn="l"/>
                </a:tabLst>
              </a:pPr>
              <a:r>
                <a:rPr lang="zh-CN" altLang="zh-CN" sz="20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（</a:t>
              </a:r>
              <a:r>
                <a:rPr lang="en-US" altLang="zh-CN" sz="20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1</a:t>
              </a:r>
              <a:r>
                <a:rPr lang="zh-CN" altLang="zh-CN" sz="20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）认识使用流程图描述算法的优势。</a:t>
              </a:r>
            </a:p>
            <a:p>
              <a:pPr algn="just">
                <a:tabLst>
                  <a:tab pos="269875" algn="l"/>
                </a:tabLst>
              </a:pPr>
              <a:r>
                <a:rPr lang="zh-CN" altLang="zh-CN" sz="20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（</a:t>
              </a:r>
              <a:r>
                <a:rPr lang="en-US" altLang="zh-CN" sz="20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2</a:t>
              </a:r>
              <a:r>
                <a:rPr lang="zh-CN" altLang="zh-CN" sz="20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）学会选择正确的指令框，按算法步骤的先后顺序绘制流程图。</a:t>
              </a:r>
            </a:p>
          </p:txBody>
        </p: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EB478CD1-9DA8-4595-BE5F-AFF98E5F6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733" y="4214428"/>
              <a:ext cx="3265867" cy="1136743"/>
            </a:xfrm>
            <a:prstGeom prst="rect">
              <a:avLst/>
            </a:prstGeom>
          </p:spPr>
        </p:pic>
        <p:pic>
          <p:nvPicPr>
            <p:cNvPr id="39" name="Picture 6">
              <a:extLst>
                <a:ext uri="{FF2B5EF4-FFF2-40B4-BE49-F238E27FC236}">
                  <a16:creationId xmlns:a16="http://schemas.microsoft.com/office/drawing/2014/main" id="{04FF500A-FEB7-4CD4-A5DA-441E5DAD8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08328" y="5037537"/>
              <a:ext cx="480166" cy="481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19A8A24D-532C-430C-8745-B533961323EF}"/>
              </a:ext>
            </a:extLst>
          </p:cNvPr>
          <p:cNvGrpSpPr/>
          <p:nvPr/>
        </p:nvGrpSpPr>
        <p:grpSpPr>
          <a:xfrm>
            <a:off x="1868874" y="1884242"/>
            <a:ext cx="8454252" cy="1439333"/>
            <a:chOff x="2651823" y="1791107"/>
            <a:chExt cx="8454252" cy="1439333"/>
          </a:xfrm>
        </p:grpSpPr>
        <p:sp>
          <p:nvSpPr>
            <p:cNvPr id="49" name="矩形: 一个圆顶角，剪去另一个顶角 48">
              <a:extLst>
                <a:ext uri="{FF2B5EF4-FFF2-40B4-BE49-F238E27FC236}">
                  <a16:creationId xmlns:a16="http://schemas.microsoft.com/office/drawing/2014/main" id="{E4EF37C9-F765-4F9B-9728-1939956EE0EE}"/>
                </a:ext>
              </a:extLst>
            </p:cNvPr>
            <p:cNvSpPr/>
            <p:nvPr/>
          </p:nvSpPr>
          <p:spPr>
            <a:xfrm>
              <a:off x="2826075" y="1791107"/>
              <a:ext cx="8280000" cy="1405465"/>
            </a:xfrm>
            <a:prstGeom prst="snipRoundRect">
              <a:avLst>
                <a:gd name="adj1" fmla="val 9384"/>
                <a:gd name="adj2" fmla="val 7108"/>
              </a:avLst>
            </a:prstGeom>
            <a:solidFill>
              <a:srgbClr val="EFFFEF"/>
            </a:solidFill>
            <a:ln w="19050" cap="rnd" cmpd="thickThin">
              <a:solidFill>
                <a:schemeClr val="accent5">
                  <a:lumMod val="40000"/>
                  <a:lumOff val="60000"/>
                </a:schemeClr>
              </a:solidFill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0" tIns="0" rIns="360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tabLst>
                  <a:tab pos="269875" algn="l"/>
                </a:tabLst>
              </a:pPr>
              <a:r>
                <a:rPr lang="zh-CN" altLang="en-US" sz="20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绘制养护花草的流程图。</a:t>
              </a:r>
              <a:endParaRPr lang="zh-CN" altLang="zh-CN" sz="20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pic>
          <p:nvPicPr>
            <p:cNvPr id="50" name="Picture 6">
              <a:extLst>
                <a:ext uri="{FF2B5EF4-FFF2-40B4-BE49-F238E27FC236}">
                  <a16:creationId xmlns:a16="http://schemas.microsoft.com/office/drawing/2014/main" id="{6F028896-4E8B-4996-8C60-33BD1DE1A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51823" y="2748577"/>
              <a:ext cx="480166" cy="481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CB1E1C62-D5B2-42C1-8F42-6FFFD65DC19A}"/>
                </a:ext>
              </a:extLst>
            </p:cNvPr>
            <p:cNvGrpSpPr/>
            <p:nvPr/>
          </p:nvGrpSpPr>
          <p:grpSpPr>
            <a:xfrm>
              <a:off x="8993573" y="1890202"/>
              <a:ext cx="1388054" cy="1207274"/>
              <a:chOff x="6346724" y="1300676"/>
              <a:chExt cx="5013518" cy="4555820"/>
            </a:xfrm>
          </p:grpSpPr>
          <p:cxnSp>
            <p:nvCxnSpPr>
              <p:cNvPr id="52" name="连接符: 肘形 51">
                <a:extLst>
                  <a:ext uri="{FF2B5EF4-FFF2-40B4-BE49-F238E27FC236}">
                    <a16:creationId xmlns:a16="http://schemas.microsoft.com/office/drawing/2014/main" id="{D4B154E9-0D9E-424E-B824-AD0B3C65C5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76324" y="3511911"/>
                <a:ext cx="1931493" cy="1044000"/>
              </a:xfrm>
              <a:prstGeom prst="bentConnector3">
                <a:avLst>
                  <a:gd name="adj1" fmla="val -35944"/>
                </a:avLst>
              </a:prstGeom>
              <a:ln w="3175">
                <a:solidFill>
                  <a:srgbClr val="429863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连接符: 肘形 52">
                <a:extLst>
                  <a:ext uri="{FF2B5EF4-FFF2-40B4-BE49-F238E27FC236}">
                    <a16:creationId xmlns:a16="http://schemas.microsoft.com/office/drawing/2014/main" id="{83AAAE41-10DD-401E-A3FA-92C50BF2932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808707" y="3506830"/>
                <a:ext cx="151175" cy="1970290"/>
              </a:xfrm>
              <a:prstGeom prst="bentConnector3">
                <a:avLst>
                  <a:gd name="adj1" fmla="val 98176"/>
                </a:avLst>
              </a:prstGeom>
              <a:ln w="3175">
                <a:solidFill>
                  <a:srgbClr val="429863"/>
                </a:solidFill>
                <a:headEnd type="none" w="med" len="med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id="{C06DFA35-59AD-45A6-8899-5FBD30E6584D}"/>
                  </a:ext>
                </a:extLst>
              </p:cNvPr>
              <p:cNvSpPr/>
              <p:nvPr/>
            </p:nvSpPr>
            <p:spPr>
              <a:xfrm>
                <a:off x="8232967" y="1300676"/>
                <a:ext cx="1272943" cy="50220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rgbClr val="4298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900" kern="100" spc="-170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开始</a:t>
                </a: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D4E5E917-FD0D-4A8E-ADF9-9B145EC849CA}"/>
                  </a:ext>
                </a:extLst>
              </p:cNvPr>
              <p:cNvSpPr/>
              <p:nvPr/>
            </p:nvSpPr>
            <p:spPr>
              <a:xfrm>
                <a:off x="7714368" y="1954056"/>
                <a:ext cx="2310141" cy="50220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4298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900" kern="100" spc="-170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早晨搬去阳台</a:t>
                </a:r>
              </a:p>
            </p:txBody>
          </p:sp>
          <p:sp>
            <p:nvSpPr>
              <p:cNvPr id="56" name="平行四边形 55">
                <a:extLst>
                  <a:ext uri="{FF2B5EF4-FFF2-40B4-BE49-F238E27FC236}">
                    <a16:creationId xmlns:a16="http://schemas.microsoft.com/office/drawing/2014/main" id="{041E5AF1-14C7-48C3-A494-3E9C21C3A3DD}"/>
                  </a:ext>
                </a:extLst>
              </p:cNvPr>
              <p:cNvSpPr/>
              <p:nvPr/>
            </p:nvSpPr>
            <p:spPr>
              <a:xfrm>
                <a:off x="7621609" y="2607431"/>
                <a:ext cx="2495660" cy="502204"/>
              </a:xfrm>
              <a:prstGeom prst="parallelogram">
                <a:avLst>
                  <a:gd name="adj" fmla="val 32056"/>
                </a:avLst>
              </a:prstGeom>
              <a:solidFill>
                <a:schemeClr val="bg1"/>
              </a:solidFill>
              <a:ln w="3175">
                <a:solidFill>
                  <a:srgbClr val="4298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900" kern="100" spc="-170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观察（土壤）</a:t>
                </a:r>
              </a:p>
            </p:txBody>
          </p:sp>
          <p:sp>
            <p:nvSpPr>
              <p:cNvPr id="57" name="菱形 56">
                <a:extLst>
                  <a:ext uri="{FF2B5EF4-FFF2-40B4-BE49-F238E27FC236}">
                    <a16:creationId xmlns:a16="http://schemas.microsoft.com/office/drawing/2014/main" id="{FECADFBF-B48F-4580-9C0B-0D87E2E5D6B6}"/>
                  </a:ext>
                </a:extLst>
              </p:cNvPr>
              <p:cNvSpPr/>
              <p:nvPr/>
            </p:nvSpPr>
            <p:spPr>
              <a:xfrm>
                <a:off x="6931061" y="3260810"/>
                <a:ext cx="3876756" cy="502202"/>
              </a:xfrm>
              <a:prstGeom prst="diamond">
                <a:avLst/>
              </a:prstGeom>
              <a:solidFill>
                <a:schemeClr val="bg1"/>
              </a:solidFill>
              <a:ln w="3175">
                <a:solidFill>
                  <a:srgbClr val="4298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900" kern="100" spc="-170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土壤干了吗？</a:t>
                </a: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83DDB170-27E4-4673-9006-1764954865BF}"/>
                  </a:ext>
                </a:extLst>
              </p:cNvPr>
              <p:cNvSpPr/>
              <p:nvPr/>
            </p:nvSpPr>
            <p:spPr>
              <a:xfrm>
                <a:off x="6346724" y="3914183"/>
                <a:ext cx="1104850" cy="50220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4298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900" kern="100" spc="-170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浇水</a:t>
                </a: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C210C4F3-0A18-4E8A-BBAF-7DE21CCEA66C}"/>
                  </a:ext>
                </a:extLst>
              </p:cNvPr>
              <p:cNvSpPr/>
              <p:nvPr/>
            </p:nvSpPr>
            <p:spPr>
              <a:xfrm>
                <a:off x="7714369" y="4700912"/>
                <a:ext cx="2310140" cy="50220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4298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900" kern="100" spc="-170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晚上搬回屋里</a:t>
                </a:r>
              </a:p>
            </p:txBody>
          </p:sp>
          <p:sp>
            <p:nvSpPr>
              <p:cNvPr id="60" name="矩形: 圆角 59">
                <a:extLst>
                  <a:ext uri="{FF2B5EF4-FFF2-40B4-BE49-F238E27FC236}">
                    <a16:creationId xmlns:a16="http://schemas.microsoft.com/office/drawing/2014/main" id="{437FE444-E792-4062-84F4-8560EABEC99A}"/>
                  </a:ext>
                </a:extLst>
              </p:cNvPr>
              <p:cNvSpPr/>
              <p:nvPr/>
            </p:nvSpPr>
            <p:spPr>
              <a:xfrm>
                <a:off x="8232967" y="5354292"/>
                <a:ext cx="1272943" cy="50220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rgbClr val="4298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900" kern="100" spc="-170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结束</a:t>
                </a:r>
              </a:p>
            </p:txBody>
          </p:sp>
          <p:cxnSp>
            <p:nvCxnSpPr>
              <p:cNvPr id="61" name="直接箭头连接符 60">
                <a:extLst>
                  <a:ext uri="{FF2B5EF4-FFF2-40B4-BE49-F238E27FC236}">
                    <a16:creationId xmlns:a16="http://schemas.microsoft.com/office/drawing/2014/main" id="{1D0C448A-E20C-4D23-B2FE-CF50518B5830}"/>
                  </a:ext>
                </a:extLst>
              </p:cNvPr>
              <p:cNvCxnSpPr>
                <a:cxnSpLocks/>
                <a:stCxn id="54" idx="2"/>
                <a:endCxn id="55" idx="0"/>
              </p:cNvCxnSpPr>
              <p:nvPr/>
            </p:nvCxnSpPr>
            <p:spPr>
              <a:xfrm>
                <a:off x="8869439" y="1802880"/>
                <a:ext cx="0" cy="151175"/>
              </a:xfrm>
              <a:prstGeom prst="straightConnector1">
                <a:avLst/>
              </a:prstGeom>
              <a:ln w="3175">
                <a:solidFill>
                  <a:srgbClr val="429863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箭头连接符 61">
                <a:extLst>
                  <a:ext uri="{FF2B5EF4-FFF2-40B4-BE49-F238E27FC236}">
                    <a16:creationId xmlns:a16="http://schemas.microsoft.com/office/drawing/2014/main" id="{D1B1AE69-9BFD-49A1-93C8-B70BA3C7DCE2}"/>
                  </a:ext>
                </a:extLst>
              </p:cNvPr>
              <p:cNvCxnSpPr>
                <a:cxnSpLocks/>
                <a:stCxn id="55" idx="2"/>
                <a:endCxn id="56" idx="0"/>
              </p:cNvCxnSpPr>
              <p:nvPr/>
            </p:nvCxnSpPr>
            <p:spPr>
              <a:xfrm>
                <a:off x="8869439" y="2456260"/>
                <a:ext cx="0" cy="151172"/>
              </a:xfrm>
              <a:prstGeom prst="straightConnector1">
                <a:avLst/>
              </a:prstGeom>
              <a:ln w="3175">
                <a:solidFill>
                  <a:srgbClr val="429863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箭头连接符 62">
                <a:extLst>
                  <a:ext uri="{FF2B5EF4-FFF2-40B4-BE49-F238E27FC236}">
                    <a16:creationId xmlns:a16="http://schemas.microsoft.com/office/drawing/2014/main" id="{DEAB52BD-932A-49F0-AABA-FCCFAAB2AB03}"/>
                  </a:ext>
                </a:extLst>
              </p:cNvPr>
              <p:cNvCxnSpPr>
                <a:cxnSpLocks/>
                <a:stCxn id="56" idx="4"/>
                <a:endCxn id="57" idx="0"/>
              </p:cNvCxnSpPr>
              <p:nvPr/>
            </p:nvCxnSpPr>
            <p:spPr>
              <a:xfrm>
                <a:off x="8869439" y="3109636"/>
                <a:ext cx="1" cy="151175"/>
              </a:xfrm>
              <a:prstGeom prst="straightConnector1">
                <a:avLst/>
              </a:prstGeom>
              <a:ln w="3175">
                <a:solidFill>
                  <a:srgbClr val="429863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连接符: 肘形 63">
                <a:extLst>
                  <a:ext uri="{FF2B5EF4-FFF2-40B4-BE49-F238E27FC236}">
                    <a16:creationId xmlns:a16="http://schemas.microsoft.com/office/drawing/2014/main" id="{5CCCADA5-4B0B-4FF5-BFBA-6DE6EFBC0130}"/>
                  </a:ext>
                </a:extLst>
              </p:cNvPr>
              <p:cNvCxnSpPr>
                <a:cxnSpLocks/>
                <a:stCxn id="58" idx="2"/>
                <a:endCxn id="59" idx="0"/>
              </p:cNvCxnSpPr>
              <p:nvPr/>
            </p:nvCxnSpPr>
            <p:spPr>
              <a:xfrm rot="16200000" flipH="1">
                <a:off x="7742032" y="3573504"/>
                <a:ext cx="284525" cy="1970290"/>
              </a:xfrm>
              <a:prstGeom prst="bentConnector3">
                <a:avLst>
                  <a:gd name="adj1" fmla="val 50000"/>
                </a:avLst>
              </a:prstGeom>
              <a:ln w="3175">
                <a:solidFill>
                  <a:srgbClr val="429863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箭头连接符 64">
                <a:extLst>
                  <a:ext uri="{FF2B5EF4-FFF2-40B4-BE49-F238E27FC236}">
                    <a16:creationId xmlns:a16="http://schemas.microsoft.com/office/drawing/2014/main" id="{3370AA13-8EB9-401C-BF3B-CF777D26CC3E}"/>
                  </a:ext>
                </a:extLst>
              </p:cNvPr>
              <p:cNvCxnSpPr>
                <a:cxnSpLocks/>
                <a:stCxn id="59" idx="2"/>
                <a:endCxn id="60" idx="0"/>
              </p:cNvCxnSpPr>
              <p:nvPr/>
            </p:nvCxnSpPr>
            <p:spPr>
              <a:xfrm>
                <a:off x="8869439" y="5203117"/>
                <a:ext cx="0" cy="151175"/>
              </a:xfrm>
              <a:prstGeom prst="straightConnector1">
                <a:avLst/>
              </a:prstGeom>
              <a:ln w="3175">
                <a:solidFill>
                  <a:srgbClr val="429863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6AD36A73-E9EF-4C1E-9E43-16C35E5CD1CC}"/>
                  </a:ext>
                </a:extLst>
              </p:cNvPr>
              <p:cNvSpPr/>
              <p:nvPr/>
            </p:nvSpPr>
            <p:spPr>
              <a:xfrm>
                <a:off x="10958478" y="3185223"/>
                <a:ext cx="401764" cy="502204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900" kern="100" spc="-170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否</a:t>
                </a:r>
              </a:p>
            </p:txBody>
          </p:sp>
          <p:cxnSp>
            <p:nvCxnSpPr>
              <p:cNvPr id="67" name="连接符: 肘形 66">
                <a:extLst>
                  <a:ext uri="{FF2B5EF4-FFF2-40B4-BE49-F238E27FC236}">
                    <a16:creationId xmlns:a16="http://schemas.microsoft.com/office/drawing/2014/main" id="{6D44ED78-F159-4F30-A6EE-F8E525B0BED4}"/>
                  </a:ext>
                </a:extLst>
              </p:cNvPr>
              <p:cNvCxnSpPr>
                <a:cxnSpLocks/>
                <a:stCxn id="57" idx="1"/>
                <a:endCxn id="58" idx="1"/>
              </p:cNvCxnSpPr>
              <p:nvPr/>
            </p:nvCxnSpPr>
            <p:spPr>
              <a:xfrm rot="10800000" flipV="1">
                <a:off x="6346724" y="3511912"/>
                <a:ext cx="584337" cy="653374"/>
              </a:xfrm>
              <a:prstGeom prst="bentConnector3">
                <a:avLst>
                  <a:gd name="adj1" fmla="val 126330"/>
                </a:avLst>
              </a:prstGeom>
              <a:ln w="3175">
                <a:solidFill>
                  <a:srgbClr val="429863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36FF2DDD-B5A2-4B67-AAF6-78611090FFAB}"/>
                  </a:ext>
                </a:extLst>
              </p:cNvPr>
              <p:cNvSpPr/>
              <p:nvPr/>
            </p:nvSpPr>
            <p:spPr>
              <a:xfrm>
                <a:off x="6366781" y="3185223"/>
                <a:ext cx="401764" cy="502204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900" kern="100" spc="-170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是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86A0770A-8BDE-4436-A146-D61362D48A3E}"/>
              </a:ext>
            </a:extLst>
          </p:cNvPr>
          <p:cNvSpPr/>
          <p:nvPr/>
        </p:nvSpPr>
        <p:spPr>
          <a:xfrm>
            <a:off x="5893448" y="5569523"/>
            <a:ext cx="5064429" cy="504000"/>
          </a:xfrm>
          <a:prstGeom prst="roundRect">
            <a:avLst/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3728412482">
                  <a:custGeom>
                    <a:avLst/>
                    <a:gdLst>
                      <a:gd name="connsiteX0" fmla="*/ 0 w 5064429"/>
                      <a:gd name="connsiteY0" fmla="*/ 120002 h 720000"/>
                      <a:gd name="connsiteX1" fmla="*/ 120002 w 5064429"/>
                      <a:gd name="connsiteY1" fmla="*/ 0 h 720000"/>
                      <a:gd name="connsiteX2" fmla="*/ 844072 w 5064429"/>
                      <a:gd name="connsiteY2" fmla="*/ 0 h 720000"/>
                      <a:gd name="connsiteX3" fmla="*/ 844072 w 5064429"/>
                      <a:gd name="connsiteY3" fmla="*/ 0 h 720000"/>
                      <a:gd name="connsiteX4" fmla="*/ 2110179 w 5064429"/>
                      <a:gd name="connsiteY4" fmla="*/ 0 h 720000"/>
                      <a:gd name="connsiteX5" fmla="*/ 4944427 w 5064429"/>
                      <a:gd name="connsiteY5" fmla="*/ 0 h 720000"/>
                      <a:gd name="connsiteX6" fmla="*/ 5064429 w 5064429"/>
                      <a:gd name="connsiteY6" fmla="*/ 120002 h 720000"/>
                      <a:gd name="connsiteX7" fmla="*/ 5064429 w 5064429"/>
                      <a:gd name="connsiteY7" fmla="*/ 120000 h 720000"/>
                      <a:gd name="connsiteX8" fmla="*/ 5064429 w 5064429"/>
                      <a:gd name="connsiteY8" fmla="*/ 120000 h 720000"/>
                      <a:gd name="connsiteX9" fmla="*/ 5064429 w 5064429"/>
                      <a:gd name="connsiteY9" fmla="*/ 300000 h 720000"/>
                      <a:gd name="connsiteX10" fmla="*/ 5064429 w 5064429"/>
                      <a:gd name="connsiteY10" fmla="*/ 599998 h 720000"/>
                      <a:gd name="connsiteX11" fmla="*/ 4944427 w 5064429"/>
                      <a:gd name="connsiteY11" fmla="*/ 720000 h 720000"/>
                      <a:gd name="connsiteX12" fmla="*/ 2110179 w 5064429"/>
                      <a:gd name="connsiteY12" fmla="*/ 720000 h 720000"/>
                      <a:gd name="connsiteX13" fmla="*/ 844072 w 5064429"/>
                      <a:gd name="connsiteY13" fmla="*/ 720000 h 720000"/>
                      <a:gd name="connsiteX14" fmla="*/ 844072 w 5064429"/>
                      <a:gd name="connsiteY14" fmla="*/ 720000 h 720000"/>
                      <a:gd name="connsiteX15" fmla="*/ 120002 w 5064429"/>
                      <a:gd name="connsiteY15" fmla="*/ 720000 h 720000"/>
                      <a:gd name="connsiteX16" fmla="*/ 0 w 5064429"/>
                      <a:gd name="connsiteY16" fmla="*/ 599998 h 720000"/>
                      <a:gd name="connsiteX17" fmla="*/ 0 w 5064429"/>
                      <a:gd name="connsiteY17" fmla="*/ 300000 h 720000"/>
                      <a:gd name="connsiteX18" fmla="*/ -70851 w 5064429"/>
                      <a:gd name="connsiteY18" fmla="*/ 55116 h 720000"/>
                      <a:gd name="connsiteX19" fmla="*/ 0 w 5064429"/>
                      <a:gd name="connsiteY19" fmla="*/ 120000 h 720000"/>
                      <a:gd name="connsiteX20" fmla="*/ 0 w 5064429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64429" h="720000" fill="none" extrusionOk="0">
                        <a:moveTo>
                          <a:pt x="0" y="120002"/>
                        </a:moveTo>
                        <a:cubicBezTo>
                          <a:pt x="-3980" y="52840"/>
                          <a:pt x="55135" y="-1703"/>
                          <a:pt x="120002" y="0"/>
                        </a:cubicBezTo>
                        <a:cubicBezTo>
                          <a:pt x="373209" y="48778"/>
                          <a:pt x="561642" y="-6257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56162" y="-104823"/>
                          <a:pt x="1620450" y="-94183"/>
                          <a:pt x="2110179" y="0"/>
                        </a:cubicBezTo>
                        <a:cubicBezTo>
                          <a:pt x="2471299" y="-1467"/>
                          <a:pt x="4067185" y="-63801"/>
                          <a:pt x="4944427" y="0"/>
                        </a:cubicBezTo>
                        <a:cubicBezTo>
                          <a:pt x="5009756" y="2901"/>
                          <a:pt x="5066652" y="53839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48660" y="192791"/>
                          <a:pt x="5063011" y="213896"/>
                          <a:pt x="5064429" y="300000"/>
                        </a:cubicBezTo>
                        <a:cubicBezTo>
                          <a:pt x="5056581" y="336203"/>
                          <a:pt x="5073261" y="452232"/>
                          <a:pt x="5064429" y="599998"/>
                        </a:cubicBezTo>
                        <a:cubicBezTo>
                          <a:pt x="5063444" y="660914"/>
                          <a:pt x="5014025" y="718351"/>
                          <a:pt x="4944427" y="720000"/>
                        </a:cubicBezTo>
                        <a:cubicBezTo>
                          <a:pt x="4243205" y="760960"/>
                          <a:pt x="2934166" y="676276"/>
                          <a:pt x="2110179" y="720000"/>
                        </a:cubicBezTo>
                        <a:cubicBezTo>
                          <a:pt x="1780955" y="760323"/>
                          <a:pt x="1367045" y="668567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651884" y="729906"/>
                          <a:pt x="363388" y="693479"/>
                          <a:pt x="120002" y="720000"/>
                        </a:cubicBezTo>
                        <a:cubicBezTo>
                          <a:pt x="56031" y="718958"/>
                          <a:pt x="8007" y="663912"/>
                          <a:pt x="0" y="599998"/>
                        </a:cubicBezTo>
                        <a:cubicBezTo>
                          <a:pt x="14793" y="492345"/>
                          <a:pt x="-5353" y="349457"/>
                          <a:pt x="0" y="300000"/>
                        </a:cubicBezTo>
                        <a:cubicBezTo>
                          <a:pt x="-19688" y="212158"/>
                          <a:pt x="-56711" y="122610"/>
                          <a:pt x="-70851" y="55116"/>
                        </a:cubicBezTo>
                        <a:cubicBezTo>
                          <a:pt x="-53869" y="60630"/>
                          <a:pt x="-19503" y="102654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  <a:path w="5064429" h="720000" stroke="0" extrusionOk="0">
                        <a:moveTo>
                          <a:pt x="0" y="120002"/>
                        </a:moveTo>
                        <a:cubicBezTo>
                          <a:pt x="-3738" y="51192"/>
                          <a:pt x="54461" y="615"/>
                          <a:pt x="120002" y="0"/>
                        </a:cubicBezTo>
                        <a:cubicBezTo>
                          <a:pt x="319132" y="-55528"/>
                          <a:pt x="499141" y="-14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24948" y="-6807"/>
                          <a:pt x="1488674" y="-14405"/>
                          <a:pt x="2110179" y="0"/>
                        </a:cubicBezTo>
                        <a:cubicBezTo>
                          <a:pt x="2685493" y="-142349"/>
                          <a:pt x="3837331" y="-153930"/>
                          <a:pt x="4944427" y="0"/>
                        </a:cubicBezTo>
                        <a:cubicBezTo>
                          <a:pt x="5011954" y="-2333"/>
                          <a:pt x="5070526" y="54143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61789" y="167743"/>
                          <a:pt x="5055660" y="252101"/>
                          <a:pt x="5064429" y="300000"/>
                        </a:cubicBezTo>
                        <a:cubicBezTo>
                          <a:pt x="5082337" y="422661"/>
                          <a:pt x="5087357" y="464986"/>
                          <a:pt x="5064429" y="599998"/>
                        </a:cubicBezTo>
                        <a:cubicBezTo>
                          <a:pt x="5064219" y="673072"/>
                          <a:pt x="5022556" y="725719"/>
                          <a:pt x="4944427" y="720000"/>
                        </a:cubicBezTo>
                        <a:cubicBezTo>
                          <a:pt x="4428313" y="733488"/>
                          <a:pt x="2811347" y="636648"/>
                          <a:pt x="2110179" y="720000"/>
                        </a:cubicBezTo>
                        <a:cubicBezTo>
                          <a:pt x="1906848" y="734370"/>
                          <a:pt x="1349165" y="805726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756342" y="751546"/>
                          <a:pt x="384644" y="739872"/>
                          <a:pt x="120002" y="720000"/>
                        </a:cubicBezTo>
                        <a:cubicBezTo>
                          <a:pt x="43535" y="722420"/>
                          <a:pt x="-10760" y="671985"/>
                          <a:pt x="0" y="599998"/>
                        </a:cubicBezTo>
                        <a:cubicBezTo>
                          <a:pt x="-20455" y="501778"/>
                          <a:pt x="-21934" y="385794"/>
                          <a:pt x="0" y="300000"/>
                        </a:cubicBezTo>
                        <a:cubicBezTo>
                          <a:pt x="-40987" y="218528"/>
                          <a:pt x="-26456" y="168387"/>
                          <a:pt x="-70851" y="55116"/>
                        </a:cubicBezTo>
                        <a:cubicBezTo>
                          <a:pt x="-52324" y="83525"/>
                          <a:pt x="-24523" y="98097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我认为绘制流程更加</a:t>
            </a:r>
            <a:r>
              <a:rPr lang="zh-CN" altLang="en-US" sz="3200" b="1" kern="0" dirty="0">
                <a:solidFill>
                  <a:srgbClr val="CC66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一目了然</a:t>
            </a:r>
            <a:r>
              <a:rPr lang="zh-CN" altLang="en-US" sz="2400" kern="0" dirty="0">
                <a:solidFill>
                  <a:schemeClr val="accent4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58045D6-85A1-43F4-9F70-63AE51206F18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活动一：规划记录方式，感受流程图的作用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134A285-C69E-4302-9E8F-050B7CC10DEE}"/>
              </a:ext>
            </a:extLst>
          </p:cNvPr>
          <p:cNvSpPr txBox="1"/>
          <p:nvPr/>
        </p:nvSpPr>
        <p:spPr>
          <a:xfrm flipH="1">
            <a:off x="1335760" y="1778276"/>
            <a:ext cx="5187790" cy="504000"/>
          </a:xfrm>
          <a:prstGeom prst="roundRect">
            <a:avLst/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zh-CN" altLang="en-US" sz="2400" b="0" dirty="0">
                <a:solidFill>
                  <a:srgbClr val="3D7B75"/>
                </a:solidFill>
              </a:rPr>
              <a:t>哪种记录方式更适合贴在花盆上？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3A27E52-B4B9-4037-B98D-7D7A5CBC9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4" t="-473" r="26193" b="18153"/>
          <a:stretch/>
        </p:blipFill>
        <p:spPr bwMode="auto">
          <a:xfrm flipH="1">
            <a:off x="10453877" y="5065523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BD262717-0FCE-4BA0-B426-ED3D4EFA6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8095" r="11501" b="15916"/>
          <a:stretch/>
        </p:blipFill>
        <p:spPr bwMode="auto">
          <a:xfrm>
            <a:off x="831760" y="1274276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2EA3A4A-904F-4C3B-A928-DFD706DC8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38" y="2557954"/>
            <a:ext cx="5250924" cy="287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5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58045D6-85A1-43F4-9F70-63AE51206F18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活动二：学习绘制工具，了解流程图的组成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134A285-C69E-4302-9E8F-050B7CC10DEE}"/>
              </a:ext>
            </a:extLst>
          </p:cNvPr>
          <p:cNvSpPr txBox="1"/>
          <p:nvPr/>
        </p:nvSpPr>
        <p:spPr>
          <a:xfrm flipH="1">
            <a:off x="1335760" y="1778276"/>
            <a:ext cx="9008390" cy="504000"/>
          </a:xfrm>
          <a:prstGeom prst="roundRect">
            <a:avLst/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zh-CN" altLang="en-US" sz="2400" b="0" dirty="0">
                <a:solidFill>
                  <a:srgbClr val="3D7B75"/>
                </a:solidFill>
              </a:rPr>
              <a:t>请学习微课，说一说流程图由哪些元素组成？分别有什么作用？</a:t>
            </a: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BD262717-0FCE-4BA0-B426-ED3D4EFA6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8095" r="11501" b="15916"/>
          <a:stretch/>
        </p:blipFill>
        <p:spPr bwMode="auto">
          <a:xfrm>
            <a:off x="831760" y="1274276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20A4F380-7F8C-4E16-B0C1-194B16C30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41" y="3108209"/>
            <a:ext cx="6589178" cy="2293480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864D95D3-40A8-434C-B6E3-E2094276F346}"/>
              </a:ext>
            </a:extLst>
          </p:cNvPr>
          <p:cNvSpPr txBox="1"/>
          <p:nvPr/>
        </p:nvSpPr>
        <p:spPr>
          <a:xfrm>
            <a:off x="6665014" y="3537904"/>
            <a:ext cx="1332000" cy="1772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36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指令框</a:t>
            </a:r>
            <a:endParaRPr lang="en-US" altLang="zh-CN" sz="3600" spc="-600" dirty="0">
              <a:solidFill>
                <a:schemeClr val="accent6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36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流程线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A8B39778-5891-4A1D-899A-F4581F8F05AF}"/>
              </a:ext>
            </a:extLst>
          </p:cNvPr>
          <p:cNvSpPr txBox="1"/>
          <p:nvPr/>
        </p:nvSpPr>
        <p:spPr>
          <a:xfrm>
            <a:off x="9791933" y="3521576"/>
            <a:ext cx="972000" cy="1772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36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步骤</a:t>
            </a:r>
            <a:endParaRPr lang="en-US" altLang="zh-CN" sz="3600" spc="-600" dirty="0">
              <a:solidFill>
                <a:schemeClr val="accent6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36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顺序</a:t>
            </a:r>
          </a:p>
        </p:txBody>
      </p:sp>
      <p:grpSp>
        <p:nvGrpSpPr>
          <p:cNvPr id="6144" name="组合 6143">
            <a:extLst>
              <a:ext uri="{FF2B5EF4-FFF2-40B4-BE49-F238E27FC236}">
                <a16:creationId xmlns:a16="http://schemas.microsoft.com/office/drawing/2014/main" id="{9E6592F4-A77A-4E43-B685-128C7577492F}"/>
              </a:ext>
            </a:extLst>
          </p:cNvPr>
          <p:cNvGrpSpPr/>
          <p:nvPr/>
        </p:nvGrpSpPr>
        <p:grpSpPr>
          <a:xfrm>
            <a:off x="938479" y="3090628"/>
            <a:ext cx="3460103" cy="2219364"/>
            <a:chOff x="938479" y="3090628"/>
            <a:chExt cx="3460103" cy="2219364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194DF72A-8947-41C3-8F2C-B0B6E4AD6A10}"/>
                </a:ext>
              </a:extLst>
            </p:cNvPr>
            <p:cNvSpPr txBox="1"/>
            <p:nvPr/>
          </p:nvSpPr>
          <p:spPr>
            <a:xfrm flipH="1">
              <a:off x="1518582" y="3090628"/>
              <a:ext cx="2880000" cy="2160000"/>
            </a:xfrm>
            <a:prstGeom prst="wedgeRoundRectCallout">
              <a:avLst>
                <a:gd name="adj1" fmla="val 52022"/>
                <a:gd name="adj2" fmla="val 26593"/>
                <a:gd name="adj3" fmla="val 16667"/>
              </a:avLst>
            </a:prstGeom>
            <a:solidFill>
              <a:srgbClr val="EFFFEF"/>
            </a:solidFill>
            <a:ln w="114300" cap="rnd" cmpd="sng">
              <a:solidFill>
                <a:schemeClr val="accent5">
                  <a:lumMod val="40000"/>
                  <a:lumOff val="60000"/>
                </a:schemeClr>
              </a:solidFill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r"/>
              <a:endParaRPr lang="zh-CN" altLang="en-US" sz="2400" b="0" dirty="0">
                <a:solidFill>
                  <a:srgbClr val="3D7B75"/>
                </a:solidFill>
              </a:endParaRPr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57DE2C89-94E5-4488-A498-3C480436F938}"/>
                </a:ext>
              </a:extLst>
            </p:cNvPr>
            <p:cNvSpPr/>
            <p:nvPr/>
          </p:nvSpPr>
          <p:spPr>
            <a:xfrm>
              <a:off x="2130218" y="3332600"/>
              <a:ext cx="1587006" cy="504000"/>
            </a:xfrm>
            <a:prstGeom prst="roundRect">
              <a:avLst/>
            </a:prstGeom>
            <a:noFill/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3728412482">
                    <a:custGeom>
                      <a:avLst/>
                      <a:gdLst>
                        <a:gd name="connsiteX0" fmla="*/ 0 w 5064429"/>
                        <a:gd name="connsiteY0" fmla="*/ 120002 h 720000"/>
                        <a:gd name="connsiteX1" fmla="*/ 120002 w 5064429"/>
                        <a:gd name="connsiteY1" fmla="*/ 0 h 720000"/>
                        <a:gd name="connsiteX2" fmla="*/ 844072 w 5064429"/>
                        <a:gd name="connsiteY2" fmla="*/ 0 h 720000"/>
                        <a:gd name="connsiteX3" fmla="*/ 844072 w 5064429"/>
                        <a:gd name="connsiteY3" fmla="*/ 0 h 720000"/>
                        <a:gd name="connsiteX4" fmla="*/ 2110179 w 5064429"/>
                        <a:gd name="connsiteY4" fmla="*/ 0 h 720000"/>
                        <a:gd name="connsiteX5" fmla="*/ 4944427 w 5064429"/>
                        <a:gd name="connsiteY5" fmla="*/ 0 h 720000"/>
                        <a:gd name="connsiteX6" fmla="*/ 5064429 w 5064429"/>
                        <a:gd name="connsiteY6" fmla="*/ 120002 h 720000"/>
                        <a:gd name="connsiteX7" fmla="*/ 5064429 w 5064429"/>
                        <a:gd name="connsiteY7" fmla="*/ 120000 h 720000"/>
                        <a:gd name="connsiteX8" fmla="*/ 5064429 w 5064429"/>
                        <a:gd name="connsiteY8" fmla="*/ 120000 h 720000"/>
                        <a:gd name="connsiteX9" fmla="*/ 5064429 w 5064429"/>
                        <a:gd name="connsiteY9" fmla="*/ 300000 h 720000"/>
                        <a:gd name="connsiteX10" fmla="*/ 5064429 w 5064429"/>
                        <a:gd name="connsiteY10" fmla="*/ 599998 h 720000"/>
                        <a:gd name="connsiteX11" fmla="*/ 4944427 w 5064429"/>
                        <a:gd name="connsiteY11" fmla="*/ 720000 h 720000"/>
                        <a:gd name="connsiteX12" fmla="*/ 2110179 w 5064429"/>
                        <a:gd name="connsiteY12" fmla="*/ 720000 h 720000"/>
                        <a:gd name="connsiteX13" fmla="*/ 844072 w 5064429"/>
                        <a:gd name="connsiteY13" fmla="*/ 720000 h 720000"/>
                        <a:gd name="connsiteX14" fmla="*/ 844072 w 5064429"/>
                        <a:gd name="connsiteY14" fmla="*/ 720000 h 720000"/>
                        <a:gd name="connsiteX15" fmla="*/ 120002 w 5064429"/>
                        <a:gd name="connsiteY15" fmla="*/ 720000 h 720000"/>
                        <a:gd name="connsiteX16" fmla="*/ 0 w 5064429"/>
                        <a:gd name="connsiteY16" fmla="*/ 599998 h 720000"/>
                        <a:gd name="connsiteX17" fmla="*/ 0 w 5064429"/>
                        <a:gd name="connsiteY17" fmla="*/ 300000 h 720000"/>
                        <a:gd name="connsiteX18" fmla="*/ -70851 w 5064429"/>
                        <a:gd name="connsiteY18" fmla="*/ 55116 h 720000"/>
                        <a:gd name="connsiteX19" fmla="*/ 0 w 5064429"/>
                        <a:gd name="connsiteY19" fmla="*/ 120000 h 720000"/>
                        <a:gd name="connsiteX20" fmla="*/ 0 w 5064429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5064429" h="720000" fill="none" extrusionOk="0">
                          <a:moveTo>
                            <a:pt x="0" y="120002"/>
                          </a:moveTo>
                          <a:cubicBezTo>
                            <a:pt x="-3980" y="52840"/>
                            <a:pt x="55135" y="-1703"/>
                            <a:pt x="120002" y="0"/>
                          </a:cubicBezTo>
                          <a:cubicBezTo>
                            <a:pt x="373209" y="48778"/>
                            <a:pt x="561642" y="-62572"/>
                            <a:pt x="844072" y="0"/>
                          </a:cubicBezTo>
                          <a:lnTo>
                            <a:pt x="844072" y="0"/>
                          </a:lnTo>
                          <a:cubicBezTo>
                            <a:pt x="1456162" y="-104823"/>
                            <a:pt x="1620450" y="-94183"/>
                            <a:pt x="2110179" y="0"/>
                          </a:cubicBezTo>
                          <a:cubicBezTo>
                            <a:pt x="2471299" y="-1467"/>
                            <a:pt x="4067185" y="-63801"/>
                            <a:pt x="4944427" y="0"/>
                          </a:cubicBezTo>
                          <a:cubicBezTo>
                            <a:pt x="5009756" y="2901"/>
                            <a:pt x="5066652" y="53839"/>
                            <a:pt x="5064429" y="120002"/>
                          </a:cubicBezTo>
                          <a:lnTo>
                            <a:pt x="5064429" y="120000"/>
                          </a:lnTo>
                          <a:lnTo>
                            <a:pt x="5064429" y="120000"/>
                          </a:lnTo>
                          <a:cubicBezTo>
                            <a:pt x="5048660" y="192791"/>
                            <a:pt x="5063011" y="213896"/>
                            <a:pt x="5064429" y="300000"/>
                          </a:cubicBezTo>
                          <a:cubicBezTo>
                            <a:pt x="5056581" y="336203"/>
                            <a:pt x="5073261" y="452232"/>
                            <a:pt x="5064429" y="599998"/>
                          </a:cubicBezTo>
                          <a:cubicBezTo>
                            <a:pt x="5063444" y="660914"/>
                            <a:pt x="5014025" y="718351"/>
                            <a:pt x="4944427" y="720000"/>
                          </a:cubicBezTo>
                          <a:cubicBezTo>
                            <a:pt x="4243205" y="760960"/>
                            <a:pt x="2934166" y="676276"/>
                            <a:pt x="2110179" y="720000"/>
                          </a:cubicBezTo>
                          <a:cubicBezTo>
                            <a:pt x="1780955" y="760323"/>
                            <a:pt x="1367045" y="668567"/>
                            <a:pt x="844072" y="720000"/>
                          </a:cubicBezTo>
                          <a:lnTo>
                            <a:pt x="844072" y="720000"/>
                          </a:lnTo>
                          <a:cubicBezTo>
                            <a:pt x="651884" y="729906"/>
                            <a:pt x="363388" y="693479"/>
                            <a:pt x="120002" y="720000"/>
                          </a:cubicBezTo>
                          <a:cubicBezTo>
                            <a:pt x="56031" y="718958"/>
                            <a:pt x="8007" y="663912"/>
                            <a:pt x="0" y="599998"/>
                          </a:cubicBezTo>
                          <a:cubicBezTo>
                            <a:pt x="14793" y="492345"/>
                            <a:pt x="-5353" y="349457"/>
                            <a:pt x="0" y="300000"/>
                          </a:cubicBezTo>
                          <a:cubicBezTo>
                            <a:pt x="-19688" y="212158"/>
                            <a:pt x="-56711" y="122610"/>
                            <a:pt x="-70851" y="55116"/>
                          </a:cubicBezTo>
                          <a:cubicBezTo>
                            <a:pt x="-53869" y="60630"/>
                            <a:pt x="-19503" y="102654"/>
                            <a:pt x="0" y="120000"/>
                          </a:cubicBezTo>
                          <a:lnTo>
                            <a:pt x="0" y="120002"/>
                          </a:lnTo>
                          <a:close/>
                        </a:path>
                        <a:path w="5064429" h="720000" stroke="0" extrusionOk="0">
                          <a:moveTo>
                            <a:pt x="0" y="120002"/>
                          </a:moveTo>
                          <a:cubicBezTo>
                            <a:pt x="-3738" y="51192"/>
                            <a:pt x="54461" y="615"/>
                            <a:pt x="120002" y="0"/>
                          </a:cubicBezTo>
                          <a:cubicBezTo>
                            <a:pt x="319132" y="-55528"/>
                            <a:pt x="499141" y="-142"/>
                            <a:pt x="844072" y="0"/>
                          </a:cubicBezTo>
                          <a:lnTo>
                            <a:pt x="844072" y="0"/>
                          </a:lnTo>
                          <a:cubicBezTo>
                            <a:pt x="1424948" y="-6807"/>
                            <a:pt x="1488674" y="-14405"/>
                            <a:pt x="2110179" y="0"/>
                          </a:cubicBezTo>
                          <a:cubicBezTo>
                            <a:pt x="2685493" y="-142349"/>
                            <a:pt x="3837331" y="-153930"/>
                            <a:pt x="4944427" y="0"/>
                          </a:cubicBezTo>
                          <a:cubicBezTo>
                            <a:pt x="5011954" y="-2333"/>
                            <a:pt x="5070526" y="54143"/>
                            <a:pt x="5064429" y="120002"/>
                          </a:cubicBezTo>
                          <a:lnTo>
                            <a:pt x="5064429" y="120000"/>
                          </a:lnTo>
                          <a:lnTo>
                            <a:pt x="5064429" y="120000"/>
                          </a:lnTo>
                          <a:cubicBezTo>
                            <a:pt x="5061789" y="167743"/>
                            <a:pt x="5055660" y="252101"/>
                            <a:pt x="5064429" y="300000"/>
                          </a:cubicBezTo>
                          <a:cubicBezTo>
                            <a:pt x="5082337" y="422661"/>
                            <a:pt x="5087357" y="464986"/>
                            <a:pt x="5064429" y="599998"/>
                          </a:cubicBezTo>
                          <a:cubicBezTo>
                            <a:pt x="5064219" y="673072"/>
                            <a:pt x="5022556" y="725719"/>
                            <a:pt x="4944427" y="720000"/>
                          </a:cubicBezTo>
                          <a:cubicBezTo>
                            <a:pt x="4428313" y="733488"/>
                            <a:pt x="2811347" y="636648"/>
                            <a:pt x="2110179" y="720000"/>
                          </a:cubicBezTo>
                          <a:cubicBezTo>
                            <a:pt x="1906848" y="734370"/>
                            <a:pt x="1349165" y="805726"/>
                            <a:pt x="844072" y="720000"/>
                          </a:cubicBezTo>
                          <a:lnTo>
                            <a:pt x="844072" y="720000"/>
                          </a:lnTo>
                          <a:cubicBezTo>
                            <a:pt x="756342" y="751546"/>
                            <a:pt x="384644" y="739872"/>
                            <a:pt x="120002" y="720000"/>
                          </a:cubicBezTo>
                          <a:cubicBezTo>
                            <a:pt x="43535" y="722420"/>
                            <a:pt x="-10760" y="671985"/>
                            <a:pt x="0" y="599998"/>
                          </a:cubicBezTo>
                          <a:cubicBezTo>
                            <a:pt x="-20455" y="501778"/>
                            <a:pt x="-21934" y="385794"/>
                            <a:pt x="0" y="300000"/>
                          </a:cubicBezTo>
                          <a:cubicBezTo>
                            <a:pt x="-40987" y="218528"/>
                            <a:pt x="-26456" y="168387"/>
                            <a:pt x="-70851" y="55116"/>
                          </a:cubicBezTo>
                          <a:cubicBezTo>
                            <a:pt x="-52324" y="83525"/>
                            <a:pt x="-24523" y="98097"/>
                            <a:pt x="0" y="120000"/>
                          </a:cubicBez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zh-CN" altLang="en-US" sz="2400" kern="0" dirty="0">
                  <a:solidFill>
                    <a:schemeClr val="bg1">
                      <a:lumMod val="6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认识流程图</a:t>
              </a:r>
            </a:p>
          </p:txBody>
        </p:sp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572C14D2-E16D-4A08-891E-A94F86099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 radius="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653" y="3870393"/>
              <a:ext cx="2179858" cy="1237917"/>
            </a:xfrm>
            <a:prstGeom prst="rect">
              <a:avLst/>
            </a:prstGeom>
          </p:spPr>
        </p:pic>
        <p:pic>
          <p:nvPicPr>
            <p:cNvPr id="6150" name="Picture 6" descr="老师卡通图片">
              <a:extLst>
                <a:ext uri="{FF2B5EF4-FFF2-40B4-BE49-F238E27FC236}">
                  <a16:creationId xmlns:a16="http://schemas.microsoft.com/office/drawing/2014/main" id="{952638B9-9065-4D90-AC5A-0046A5514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261" l="5603" r="96983">
                          <a14:foregroundMark x1="64224" y1="9565" x2="33621" y2="32609"/>
                          <a14:foregroundMark x1="69397" y1="8261" x2="85776" y2="33913"/>
                          <a14:foregroundMark x1="85776" y1="33913" x2="91810" y2="66957"/>
                          <a14:foregroundMark x1="91810" y1="66957" x2="90086" y2="75652"/>
                          <a14:foregroundMark x1="81034" y1="12174" x2="93966" y2="43478"/>
                          <a14:foregroundMark x1="61638" y1="10435" x2="57328" y2="0"/>
                          <a14:foregroundMark x1="34052" y1="82609" x2="65517" y2="92609"/>
                          <a14:foregroundMark x1="65517" y1="92609" x2="73707" y2="98261"/>
                          <a14:foregroundMark x1="95690" y1="46522" x2="96983" y2="58261"/>
                          <a14:foregroundMark x1="10776" y1="38261" x2="5603" y2="178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38479" y="4617717"/>
              <a:ext cx="698294" cy="692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D4F8D7AF-D13D-4DC7-9233-06499AD2F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527" y="3915450"/>
              <a:ext cx="635366" cy="645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544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86A0770A-8BDE-4436-A146-D61362D48A3E}"/>
              </a:ext>
            </a:extLst>
          </p:cNvPr>
          <p:cNvSpPr/>
          <p:nvPr/>
        </p:nvSpPr>
        <p:spPr>
          <a:xfrm>
            <a:off x="6096000" y="4185652"/>
            <a:ext cx="3600000" cy="936000"/>
          </a:xfrm>
          <a:prstGeom prst="roundRect">
            <a:avLst/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3728412482">
                  <a:custGeom>
                    <a:avLst/>
                    <a:gdLst>
                      <a:gd name="connsiteX0" fmla="*/ 0 w 5064429"/>
                      <a:gd name="connsiteY0" fmla="*/ 120002 h 720000"/>
                      <a:gd name="connsiteX1" fmla="*/ 120002 w 5064429"/>
                      <a:gd name="connsiteY1" fmla="*/ 0 h 720000"/>
                      <a:gd name="connsiteX2" fmla="*/ 844072 w 5064429"/>
                      <a:gd name="connsiteY2" fmla="*/ 0 h 720000"/>
                      <a:gd name="connsiteX3" fmla="*/ 844072 w 5064429"/>
                      <a:gd name="connsiteY3" fmla="*/ 0 h 720000"/>
                      <a:gd name="connsiteX4" fmla="*/ 2110179 w 5064429"/>
                      <a:gd name="connsiteY4" fmla="*/ 0 h 720000"/>
                      <a:gd name="connsiteX5" fmla="*/ 4944427 w 5064429"/>
                      <a:gd name="connsiteY5" fmla="*/ 0 h 720000"/>
                      <a:gd name="connsiteX6" fmla="*/ 5064429 w 5064429"/>
                      <a:gd name="connsiteY6" fmla="*/ 120002 h 720000"/>
                      <a:gd name="connsiteX7" fmla="*/ 5064429 w 5064429"/>
                      <a:gd name="connsiteY7" fmla="*/ 120000 h 720000"/>
                      <a:gd name="connsiteX8" fmla="*/ 5064429 w 5064429"/>
                      <a:gd name="connsiteY8" fmla="*/ 120000 h 720000"/>
                      <a:gd name="connsiteX9" fmla="*/ 5064429 w 5064429"/>
                      <a:gd name="connsiteY9" fmla="*/ 300000 h 720000"/>
                      <a:gd name="connsiteX10" fmla="*/ 5064429 w 5064429"/>
                      <a:gd name="connsiteY10" fmla="*/ 599998 h 720000"/>
                      <a:gd name="connsiteX11" fmla="*/ 4944427 w 5064429"/>
                      <a:gd name="connsiteY11" fmla="*/ 720000 h 720000"/>
                      <a:gd name="connsiteX12" fmla="*/ 2110179 w 5064429"/>
                      <a:gd name="connsiteY12" fmla="*/ 720000 h 720000"/>
                      <a:gd name="connsiteX13" fmla="*/ 844072 w 5064429"/>
                      <a:gd name="connsiteY13" fmla="*/ 720000 h 720000"/>
                      <a:gd name="connsiteX14" fmla="*/ 844072 w 5064429"/>
                      <a:gd name="connsiteY14" fmla="*/ 720000 h 720000"/>
                      <a:gd name="connsiteX15" fmla="*/ 120002 w 5064429"/>
                      <a:gd name="connsiteY15" fmla="*/ 720000 h 720000"/>
                      <a:gd name="connsiteX16" fmla="*/ 0 w 5064429"/>
                      <a:gd name="connsiteY16" fmla="*/ 599998 h 720000"/>
                      <a:gd name="connsiteX17" fmla="*/ 0 w 5064429"/>
                      <a:gd name="connsiteY17" fmla="*/ 300000 h 720000"/>
                      <a:gd name="connsiteX18" fmla="*/ -70851 w 5064429"/>
                      <a:gd name="connsiteY18" fmla="*/ 55116 h 720000"/>
                      <a:gd name="connsiteX19" fmla="*/ 0 w 5064429"/>
                      <a:gd name="connsiteY19" fmla="*/ 120000 h 720000"/>
                      <a:gd name="connsiteX20" fmla="*/ 0 w 5064429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64429" h="720000" fill="none" extrusionOk="0">
                        <a:moveTo>
                          <a:pt x="0" y="120002"/>
                        </a:moveTo>
                        <a:cubicBezTo>
                          <a:pt x="-3980" y="52840"/>
                          <a:pt x="55135" y="-1703"/>
                          <a:pt x="120002" y="0"/>
                        </a:cubicBezTo>
                        <a:cubicBezTo>
                          <a:pt x="373209" y="48778"/>
                          <a:pt x="561642" y="-6257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56162" y="-104823"/>
                          <a:pt x="1620450" y="-94183"/>
                          <a:pt x="2110179" y="0"/>
                        </a:cubicBezTo>
                        <a:cubicBezTo>
                          <a:pt x="2471299" y="-1467"/>
                          <a:pt x="4067185" y="-63801"/>
                          <a:pt x="4944427" y="0"/>
                        </a:cubicBezTo>
                        <a:cubicBezTo>
                          <a:pt x="5009756" y="2901"/>
                          <a:pt x="5066652" y="53839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48660" y="192791"/>
                          <a:pt x="5063011" y="213896"/>
                          <a:pt x="5064429" y="300000"/>
                        </a:cubicBezTo>
                        <a:cubicBezTo>
                          <a:pt x="5056581" y="336203"/>
                          <a:pt x="5073261" y="452232"/>
                          <a:pt x="5064429" y="599998"/>
                        </a:cubicBezTo>
                        <a:cubicBezTo>
                          <a:pt x="5063444" y="660914"/>
                          <a:pt x="5014025" y="718351"/>
                          <a:pt x="4944427" y="720000"/>
                        </a:cubicBezTo>
                        <a:cubicBezTo>
                          <a:pt x="4243205" y="760960"/>
                          <a:pt x="2934166" y="676276"/>
                          <a:pt x="2110179" y="720000"/>
                        </a:cubicBezTo>
                        <a:cubicBezTo>
                          <a:pt x="1780955" y="760323"/>
                          <a:pt x="1367045" y="668567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651884" y="729906"/>
                          <a:pt x="363388" y="693479"/>
                          <a:pt x="120002" y="720000"/>
                        </a:cubicBezTo>
                        <a:cubicBezTo>
                          <a:pt x="56031" y="718958"/>
                          <a:pt x="8007" y="663912"/>
                          <a:pt x="0" y="599998"/>
                        </a:cubicBezTo>
                        <a:cubicBezTo>
                          <a:pt x="14793" y="492345"/>
                          <a:pt x="-5353" y="349457"/>
                          <a:pt x="0" y="300000"/>
                        </a:cubicBezTo>
                        <a:cubicBezTo>
                          <a:pt x="-19688" y="212158"/>
                          <a:pt x="-56711" y="122610"/>
                          <a:pt x="-70851" y="55116"/>
                        </a:cubicBezTo>
                        <a:cubicBezTo>
                          <a:pt x="-53869" y="60630"/>
                          <a:pt x="-19503" y="102654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  <a:path w="5064429" h="720000" stroke="0" extrusionOk="0">
                        <a:moveTo>
                          <a:pt x="0" y="120002"/>
                        </a:moveTo>
                        <a:cubicBezTo>
                          <a:pt x="-3738" y="51192"/>
                          <a:pt x="54461" y="615"/>
                          <a:pt x="120002" y="0"/>
                        </a:cubicBezTo>
                        <a:cubicBezTo>
                          <a:pt x="319132" y="-55528"/>
                          <a:pt x="499141" y="-14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24948" y="-6807"/>
                          <a:pt x="1488674" y="-14405"/>
                          <a:pt x="2110179" y="0"/>
                        </a:cubicBezTo>
                        <a:cubicBezTo>
                          <a:pt x="2685493" y="-142349"/>
                          <a:pt x="3837331" y="-153930"/>
                          <a:pt x="4944427" y="0"/>
                        </a:cubicBezTo>
                        <a:cubicBezTo>
                          <a:pt x="5011954" y="-2333"/>
                          <a:pt x="5070526" y="54143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61789" y="167743"/>
                          <a:pt x="5055660" y="252101"/>
                          <a:pt x="5064429" y="300000"/>
                        </a:cubicBezTo>
                        <a:cubicBezTo>
                          <a:pt x="5082337" y="422661"/>
                          <a:pt x="5087357" y="464986"/>
                          <a:pt x="5064429" y="599998"/>
                        </a:cubicBezTo>
                        <a:cubicBezTo>
                          <a:pt x="5064219" y="673072"/>
                          <a:pt x="5022556" y="725719"/>
                          <a:pt x="4944427" y="720000"/>
                        </a:cubicBezTo>
                        <a:cubicBezTo>
                          <a:pt x="4428313" y="733488"/>
                          <a:pt x="2811347" y="636648"/>
                          <a:pt x="2110179" y="720000"/>
                        </a:cubicBezTo>
                        <a:cubicBezTo>
                          <a:pt x="1906848" y="734370"/>
                          <a:pt x="1349165" y="805726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756342" y="751546"/>
                          <a:pt x="384644" y="739872"/>
                          <a:pt x="120002" y="720000"/>
                        </a:cubicBezTo>
                        <a:cubicBezTo>
                          <a:pt x="43535" y="722420"/>
                          <a:pt x="-10760" y="671985"/>
                          <a:pt x="0" y="599998"/>
                        </a:cubicBezTo>
                        <a:cubicBezTo>
                          <a:pt x="-20455" y="501778"/>
                          <a:pt x="-21934" y="385794"/>
                          <a:pt x="0" y="300000"/>
                        </a:cubicBezTo>
                        <a:cubicBezTo>
                          <a:pt x="-40987" y="218528"/>
                          <a:pt x="-26456" y="168387"/>
                          <a:pt x="-70851" y="55116"/>
                        </a:cubicBezTo>
                        <a:cubicBezTo>
                          <a:pt x="-52324" y="83525"/>
                          <a:pt x="-24523" y="98097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72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用流程图表示是否合适？</a:t>
            </a:r>
            <a:endParaRPr lang="zh-CN" altLang="en-US" sz="2400" kern="0" dirty="0">
              <a:solidFill>
                <a:schemeClr val="accent4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7134A285-C69E-4302-9E8F-050B7CC10DEE}"/>
              </a:ext>
            </a:extLst>
          </p:cNvPr>
          <p:cNvSpPr txBox="1"/>
          <p:nvPr/>
        </p:nvSpPr>
        <p:spPr>
          <a:xfrm flipH="1">
            <a:off x="6096000" y="2138794"/>
            <a:ext cx="3600000" cy="1368000"/>
          </a:xfrm>
          <a:prstGeom prst="roundRect">
            <a:avLst>
              <a:gd name="adj" fmla="val 8621"/>
            </a:avLst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400" b="0" dirty="0">
                <a:solidFill>
                  <a:srgbClr val="3D7B75"/>
                </a:solidFill>
              </a:rPr>
              <a:t>         养花的过程是否有步骤有顺序，可</a:t>
            </a:r>
            <a:r>
              <a:rPr lang="en-US" altLang="zh-CN" sz="2400" b="0" dirty="0">
                <a:solidFill>
                  <a:srgbClr val="3D7B75"/>
                </a:solidFill>
              </a:rPr>
              <a:t> </a:t>
            </a:r>
            <a:r>
              <a:rPr lang="zh-CN" altLang="en-US" sz="2400" b="0" dirty="0">
                <a:solidFill>
                  <a:srgbClr val="3D7B75"/>
                </a:solidFill>
              </a:rPr>
              <a:t>以看作算法吗？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3A27E52-B4B9-4037-B98D-7D7A5CBC9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4" t="-473" r="26193" b="18153"/>
          <a:stretch/>
        </p:blipFill>
        <p:spPr bwMode="auto">
          <a:xfrm flipH="1">
            <a:off x="9192000" y="4113652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BD262717-0FCE-4BA0-B426-ED3D4EFA6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8095" r="11501" b="15916"/>
          <a:stretch/>
        </p:blipFill>
        <p:spPr bwMode="auto">
          <a:xfrm>
            <a:off x="5592000" y="2498794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A4A9E668-D631-41A9-8ADF-727CD8F4868A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活动二：学习绘制工具，了解流程图的组成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2B6507-9A61-43A9-B720-CE5F782D57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16" y="1880027"/>
            <a:ext cx="2911784" cy="3496306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E8569DBE-99AC-4847-9117-8DFAFC1CB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2410" y="4358284"/>
            <a:ext cx="1398546" cy="14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9D8106E8-534C-4A6A-9481-DFF470B7D1A6}"/>
              </a:ext>
            </a:extLst>
          </p:cNvPr>
          <p:cNvSpPr txBox="1"/>
          <p:nvPr/>
        </p:nvSpPr>
        <p:spPr>
          <a:xfrm flipH="1">
            <a:off x="3234000" y="2636838"/>
            <a:ext cx="6419880" cy="3302001"/>
          </a:xfrm>
          <a:prstGeom prst="wedgeRoundRectCallout">
            <a:avLst>
              <a:gd name="adj1" fmla="val 52022"/>
              <a:gd name="adj2" fmla="val 26593"/>
              <a:gd name="adj3" fmla="val 16667"/>
            </a:avLst>
          </a:prstGeom>
          <a:solidFill>
            <a:srgbClr val="EFFFEF"/>
          </a:solidFill>
          <a:ln w="114300" cap="rnd" cmpd="sng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0" tIns="0" rIns="360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200000"/>
              </a:lnSpc>
            </a:pPr>
            <a:r>
              <a:rPr lang="zh-CN" altLang="en-US" sz="2400" b="0" kern="12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秋天的君子兰，既喜欢阳光又怕冷，所以你早晨要把它搬去阳台晒晒太阳，如果看到土干了，就给它浇水，到了晚上还要再搬回屋里，别把它冻坏了</a:t>
            </a:r>
            <a:r>
              <a:rPr lang="zh-CN" altLang="en-US" sz="2400" kern="12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A4A9E668-D631-41A9-8ADF-727CD8F4868A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活动三：梳理养护步骤，分析流程图的内容</a:t>
            </a: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E8569DBE-99AC-4847-9117-8DFAFC1CB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1521" y="4927601"/>
            <a:ext cx="936860" cy="94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725BE55-0C68-4F11-82C5-32008238A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83" y="4087890"/>
            <a:ext cx="2030093" cy="18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FBD534A-A5E4-49F2-888A-6C3024EFB8BB}"/>
              </a:ext>
            </a:extLst>
          </p:cNvPr>
          <p:cNvGrpSpPr/>
          <p:nvPr/>
        </p:nvGrpSpPr>
        <p:grpSpPr>
          <a:xfrm flipH="1">
            <a:off x="3234000" y="1296913"/>
            <a:ext cx="6936788" cy="1008000"/>
            <a:chOff x="831760" y="1274276"/>
            <a:chExt cx="6936788" cy="1008000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D2FB686-8302-4729-A58F-7009F31CECF8}"/>
                </a:ext>
              </a:extLst>
            </p:cNvPr>
            <p:cNvSpPr txBox="1"/>
            <p:nvPr/>
          </p:nvSpPr>
          <p:spPr>
            <a:xfrm flipH="1">
              <a:off x="1335760" y="1778276"/>
              <a:ext cx="6432788" cy="504000"/>
            </a:xfrm>
            <a:prstGeom prst="roundRect">
              <a:avLst/>
            </a:prstGeom>
            <a:solidFill>
              <a:srgbClr val="EFFFEF"/>
            </a:solidFill>
            <a:ln w="19050" cap="rnd" cmpd="thickThin">
              <a:solidFill>
                <a:schemeClr val="accent5">
                  <a:lumMod val="40000"/>
                  <a:lumOff val="60000"/>
                </a:schemeClr>
              </a:solidFill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57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2400" b="0" dirty="0">
                  <a:solidFill>
                    <a:srgbClr val="3D7B75"/>
                  </a:solidFill>
                </a:rPr>
                <a:t>养护的过程中有哪些步骤？请在文中划出来。</a:t>
              </a:r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07880018-35E9-4661-8F6E-70C5303A08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0" t="8095" r="11501" b="15916"/>
            <a:stretch/>
          </p:blipFill>
          <p:spPr bwMode="auto">
            <a:xfrm>
              <a:off x="831760" y="1274276"/>
              <a:ext cx="1008000" cy="1008000"/>
            </a:xfrm>
            <a:prstGeom prst="flowChartConnector">
              <a:avLst/>
            </a:prstGeom>
            <a:solidFill>
              <a:srgbClr val="EFFFEF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20FD5C1-8AEF-4831-93E3-FB0AF9E57F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0596" y="3894577"/>
            <a:ext cx="2865368" cy="859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2E8B9F5-80BF-43D9-9969-8A093FD8FD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4000" y="4654257"/>
            <a:ext cx="4663844" cy="8596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05DE771-6774-4AC9-801C-67677397CF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2159" y="5333092"/>
            <a:ext cx="191431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2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DCE7FE76-19E2-485A-8953-9C179DD9BBA4}"/>
              </a:ext>
            </a:extLst>
          </p:cNvPr>
          <p:cNvGrpSpPr/>
          <p:nvPr/>
        </p:nvGrpSpPr>
        <p:grpSpPr>
          <a:xfrm>
            <a:off x="433550" y="3302173"/>
            <a:ext cx="5760000" cy="1398768"/>
            <a:chOff x="-628416" y="3755155"/>
            <a:chExt cx="5760000" cy="139876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6DEDFB4-93A8-40BA-B859-655DFADE0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7" r="10117"/>
            <a:stretch/>
          </p:blipFill>
          <p:spPr>
            <a:xfrm>
              <a:off x="-628416" y="3755155"/>
              <a:ext cx="5760000" cy="1398768"/>
            </a:xfrm>
            <a:prstGeom prst="rect">
              <a:avLst/>
            </a:prstGeom>
          </p:spPr>
        </p:pic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EB1F84A-6109-4F40-8A93-9BD326272B43}"/>
                </a:ext>
              </a:extLst>
            </p:cNvPr>
            <p:cNvGrpSpPr/>
            <p:nvPr/>
          </p:nvGrpSpPr>
          <p:grpSpPr>
            <a:xfrm>
              <a:off x="-142264" y="4016744"/>
              <a:ext cx="4802770" cy="591390"/>
              <a:chOff x="-283456" y="4125449"/>
              <a:chExt cx="4802770" cy="591390"/>
            </a:xfrm>
          </p:grpSpPr>
          <p:sp>
            <p:nvSpPr>
              <p:cNvPr id="79" name="矩形: 圆角 78">
                <a:extLst>
                  <a:ext uri="{FF2B5EF4-FFF2-40B4-BE49-F238E27FC236}">
                    <a16:creationId xmlns:a16="http://schemas.microsoft.com/office/drawing/2014/main" id="{9F25DCD5-9D77-4D49-ABE2-1605A3352E6B}"/>
                  </a:ext>
                </a:extLst>
              </p:cNvPr>
              <p:cNvSpPr/>
              <p:nvPr/>
            </p:nvSpPr>
            <p:spPr>
              <a:xfrm>
                <a:off x="-106741" y="4125449"/>
                <a:ext cx="588564" cy="22621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A6F49D4A-A523-467B-8BFD-EE6ED89DF675}"/>
                  </a:ext>
                </a:extLst>
              </p:cNvPr>
              <p:cNvSpPr/>
              <p:nvPr/>
            </p:nvSpPr>
            <p:spPr>
              <a:xfrm>
                <a:off x="1086826" y="4125449"/>
                <a:ext cx="588564" cy="22621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菱形 72">
                <a:extLst>
                  <a:ext uri="{FF2B5EF4-FFF2-40B4-BE49-F238E27FC236}">
                    <a16:creationId xmlns:a16="http://schemas.microsoft.com/office/drawing/2014/main" id="{2CFF9CC5-BF4E-4F58-93FD-FA096D33C039}"/>
                  </a:ext>
                </a:extLst>
              </p:cNvPr>
              <p:cNvSpPr/>
              <p:nvPr/>
            </p:nvSpPr>
            <p:spPr>
              <a:xfrm>
                <a:off x="2280393" y="4125449"/>
                <a:ext cx="588564" cy="226217"/>
              </a:xfrm>
              <a:prstGeom prst="diamond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菱形 58">
                <a:extLst>
                  <a:ext uri="{FF2B5EF4-FFF2-40B4-BE49-F238E27FC236}">
                    <a16:creationId xmlns:a16="http://schemas.microsoft.com/office/drawing/2014/main" id="{35FB957E-90D2-484B-916B-0011C77D625E}"/>
                  </a:ext>
                </a:extLst>
              </p:cNvPr>
              <p:cNvSpPr/>
              <p:nvPr/>
            </p:nvSpPr>
            <p:spPr>
              <a:xfrm>
                <a:off x="3473961" y="4125449"/>
                <a:ext cx="588564" cy="226217"/>
              </a:xfrm>
              <a:prstGeom prst="flowChartInputOutpu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0F3FAE4B-418B-4D27-9248-AA0FF963BDB4}"/>
                  </a:ext>
                </a:extLst>
              </p:cNvPr>
              <p:cNvSpPr/>
              <p:nvPr/>
            </p:nvSpPr>
            <p:spPr>
              <a:xfrm>
                <a:off x="-283456" y="4490622"/>
                <a:ext cx="4802770" cy="226217"/>
              </a:xfrm>
              <a:custGeom>
                <a:avLst/>
                <a:gdLst>
                  <a:gd name="connsiteX0" fmla="*/ 0 w 4802770"/>
                  <a:gd name="connsiteY0" fmla="*/ 0 h 226217"/>
                  <a:gd name="connsiteX1" fmla="*/ 4802770 w 4802770"/>
                  <a:gd name="connsiteY1" fmla="*/ 0 h 226217"/>
                  <a:gd name="connsiteX2" fmla="*/ 4802770 w 4802770"/>
                  <a:gd name="connsiteY2" fmla="*/ 226217 h 226217"/>
                  <a:gd name="connsiteX3" fmla="*/ 0 w 4802770"/>
                  <a:gd name="connsiteY3" fmla="*/ 226217 h 226217"/>
                  <a:gd name="connsiteX4" fmla="*/ 0 w 4802770"/>
                  <a:gd name="connsiteY4" fmla="*/ 0 h 226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2770" h="226217" extrusionOk="0">
                    <a:moveTo>
                      <a:pt x="0" y="0"/>
                    </a:moveTo>
                    <a:cubicBezTo>
                      <a:pt x="2032486" y="-17894"/>
                      <a:pt x="3896492" y="11167"/>
                      <a:pt x="4802770" y="0"/>
                    </a:cubicBezTo>
                    <a:cubicBezTo>
                      <a:pt x="4804139" y="32807"/>
                      <a:pt x="4806418" y="178748"/>
                      <a:pt x="4802770" y="226217"/>
                    </a:cubicBezTo>
                    <a:cubicBezTo>
                      <a:pt x="2794477" y="120855"/>
                      <a:pt x="570983" y="100096"/>
                      <a:pt x="0" y="226217"/>
                    </a:cubicBezTo>
                    <a:cubicBezTo>
                      <a:pt x="-16722" y="129507"/>
                      <a:pt x="-19400" y="31644"/>
                      <a:pt x="0" y="0"/>
                    </a:cubicBezTo>
                    <a:close/>
                  </a:path>
                </a:pathLst>
              </a:custGeom>
              <a:noFill/>
              <a:ln w="19050" cap="rnd" cmpd="thickThin" algn="ctr">
                <a:noFill/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sd="372841248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幼圆" panose="02010509060101010101" pitchFamily="49" charset="-122"/>
                    <a:ea typeface="幼圆" panose="02010509060101010101" pitchFamily="49" charset="-122"/>
                  </a:rPr>
                  <a:t>开始或</a:t>
                </a:r>
                <a:r>
                  <a:rPr lang="zh-CN" altLang="en-US" sz="1600" kern="0" dirty="0">
                    <a:latin typeface="幼圆" panose="02010509060101010101" pitchFamily="49" charset="-122"/>
                    <a:ea typeface="幼圆" panose="02010509060101010101" pitchFamily="49" charset="-122"/>
                  </a:rPr>
                  <a:t>结束     执行       判断     输入或输出</a:t>
                </a:r>
                <a:endParaRPr kumimoji="0" lang="en-US" altLang="zh-CN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A4A9E668-D631-41A9-8ADF-727CD8F4868A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活动四：绘制养护流程图，实践流程图的画法</a:t>
            </a: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E8569DBE-99AC-4847-9117-8DFAFC1CB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98200" y="5569711"/>
            <a:ext cx="626048" cy="62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对话气泡: 圆角矩形 35">
            <a:extLst>
              <a:ext uri="{FF2B5EF4-FFF2-40B4-BE49-F238E27FC236}">
                <a16:creationId xmlns:a16="http://schemas.microsoft.com/office/drawing/2014/main" id="{6E4D4552-9B75-4C00-9CD9-D2553CBDFB0B}"/>
              </a:ext>
            </a:extLst>
          </p:cNvPr>
          <p:cNvSpPr/>
          <p:nvPr/>
        </p:nvSpPr>
        <p:spPr>
          <a:xfrm>
            <a:off x="831759" y="1300676"/>
            <a:ext cx="3348000" cy="275077"/>
          </a:xfrm>
          <a:custGeom>
            <a:avLst/>
            <a:gdLst>
              <a:gd name="connsiteX0" fmla="*/ 0 w 3348000"/>
              <a:gd name="connsiteY0" fmla="*/ 45847 h 275077"/>
              <a:gd name="connsiteX1" fmla="*/ 45847 w 3348000"/>
              <a:gd name="connsiteY1" fmla="*/ 0 h 275077"/>
              <a:gd name="connsiteX2" fmla="*/ 558000 w 3348000"/>
              <a:gd name="connsiteY2" fmla="*/ 0 h 275077"/>
              <a:gd name="connsiteX3" fmla="*/ 558000 w 3348000"/>
              <a:gd name="connsiteY3" fmla="*/ 0 h 275077"/>
              <a:gd name="connsiteX4" fmla="*/ 1395000 w 3348000"/>
              <a:gd name="connsiteY4" fmla="*/ 0 h 275077"/>
              <a:gd name="connsiteX5" fmla="*/ 3302153 w 3348000"/>
              <a:gd name="connsiteY5" fmla="*/ 0 h 275077"/>
              <a:gd name="connsiteX6" fmla="*/ 3348000 w 3348000"/>
              <a:gd name="connsiteY6" fmla="*/ 45847 h 275077"/>
              <a:gd name="connsiteX7" fmla="*/ 3348000 w 3348000"/>
              <a:gd name="connsiteY7" fmla="*/ 160462 h 275077"/>
              <a:gd name="connsiteX8" fmla="*/ 3348000 w 3348000"/>
              <a:gd name="connsiteY8" fmla="*/ 160462 h 275077"/>
              <a:gd name="connsiteX9" fmla="*/ 3348000 w 3348000"/>
              <a:gd name="connsiteY9" fmla="*/ 229231 h 275077"/>
              <a:gd name="connsiteX10" fmla="*/ 3348000 w 3348000"/>
              <a:gd name="connsiteY10" fmla="*/ 229230 h 275077"/>
              <a:gd name="connsiteX11" fmla="*/ 3302153 w 3348000"/>
              <a:gd name="connsiteY11" fmla="*/ 275077 h 275077"/>
              <a:gd name="connsiteX12" fmla="*/ 1395000 w 3348000"/>
              <a:gd name="connsiteY12" fmla="*/ 275077 h 275077"/>
              <a:gd name="connsiteX13" fmla="*/ 558000 w 3348000"/>
              <a:gd name="connsiteY13" fmla="*/ 275077 h 275077"/>
              <a:gd name="connsiteX14" fmla="*/ 558000 w 3348000"/>
              <a:gd name="connsiteY14" fmla="*/ 275077 h 275077"/>
              <a:gd name="connsiteX15" fmla="*/ 45847 w 3348000"/>
              <a:gd name="connsiteY15" fmla="*/ 275077 h 275077"/>
              <a:gd name="connsiteX16" fmla="*/ 0 w 3348000"/>
              <a:gd name="connsiteY16" fmla="*/ 229230 h 275077"/>
              <a:gd name="connsiteX17" fmla="*/ 0 w 3348000"/>
              <a:gd name="connsiteY17" fmla="*/ 229231 h 275077"/>
              <a:gd name="connsiteX18" fmla="*/ -139846 w 3348000"/>
              <a:gd name="connsiteY18" fmla="*/ 216142 h 275077"/>
              <a:gd name="connsiteX19" fmla="*/ 0 w 3348000"/>
              <a:gd name="connsiteY19" fmla="*/ 160462 h 275077"/>
              <a:gd name="connsiteX20" fmla="*/ 0 w 3348000"/>
              <a:gd name="connsiteY20" fmla="*/ 45847 h 27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48000" h="275077" extrusionOk="0">
                <a:moveTo>
                  <a:pt x="0" y="45847"/>
                </a:moveTo>
                <a:cubicBezTo>
                  <a:pt x="-1804" y="19303"/>
                  <a:pt x="22039" y="1268"/>
                  <a:pt x="45847" y="0"/>
                </a:cubicBezTo>
                <a:cubicBezTo>
                  <a:pt x="244470" y="-21504"/>
                  <a:pt x="394207" y="6997"/>
                  <a:pt x="558000" y="0"/>
                </a:cubicBezTo>
                <a:lnTo>
                  <a:pt x="558000" y="0"/>
                </a:lnTo>
                <a:cubicBezTo>
                  <a:pt x="686166" y="2052"/>
                  <a:pt x="1285141" y="-28969"/>
                  <a:pt x="1395000" y="0"/>
                </a:cubicBezTo>
                <a:cubicBezTo>
                  <a:pt x="2158272" y="-142349"/>
                  <a:pt x="3088212" y="-153930"/>
                  <a:pt x="3302153" y="0"/>
                </a:cubicBezTo>
                <a:cubicBezTo>
                  <a:pt x="3328576" y="-2054"/>
                  <a:pt x="3352662" y="20844"/>
                  <a:pt x="3348000" y="45847"/>
                </a:cubicBezTo>
                <a:cubicBezTo>
                  <a:pt x="3346798" y="69033"/>
                  <a:pt x="3355581" y="123807"/>
                  <a:pt x="3348000" y="160462"/>
                </a:cubicBezTo>
                <a:lnTo>
                  <a:pt x="3348000" y="160462"/>
                </a:lnTo>
                <a:cubicBezTo>
                  <a:pt x="3342728" y="180259"/>
                  <a:pt x="3352556" y="199043"/>
                  <a:pt x="3348000" y="229231"/>
                </a:cubicBezTo>
                <a:lnTo>
                  <a:pt x="3348000" y="229230"/>
                </a:lnTo>
                <a:cubicBezTo>
                  <a:pt x="3347985" y="255031"/>
                  <a:pt x="3330947" y="276753"/>
                  <a:pt x="3302153" y="275077"/>
                </a:cubicBezTo>
                <a:cubicBezTo>
                  <a:pt x="3044581" y="288565"/>
                  <a:pt x="1648559" y="191725"/>
                  <a:pt x="1395000" y="275077"/>
                </a:cubicBezTo>
                <a:cubicBezTo>
                  <a:pt x="1024377" y="242563"/>
                  <a:pt x="700829" y="252760"/>
                  <a:pt x="558000" y="275077"/>
                </a:cubicBezTo>
                <a:lnTo>
                  <a:pt x="558000" y="275077"/>
                </a:lnTo>
                <a:cubicBezTo>
                  <a:pt x="309882" y="297273"/>
                  <a:pt x="148122" y="229357"/>
                  <a:pt x="45847" y="275077"/>
                </a:cubicBezTo>
                <a:cubicBezTo>
                  <a:pt x="16312" y="276078"/>
                  <a:pt x="-3702" y="256516"/>
                  <a:pt x="0" y="229230"/>
                </a:cubicBezTo>
                <a:lnTo>
                  <a:pt x="0" y="229231"/>
                </a:lnTo>
                <a:cubicBezTo>
                  <a:pt x="-20304" y="236826"/>
                  <a:pt x="-104038" y="211371"/>
                  <a:pt x="-139846" y="216142"/>
                </a:cubicBezTo>
                <a:cubicBezTo>
                  <a:pt x="-78112" y="197305"/>
                  <a:pt x="-11422" y="174959"/>
                  <a:pt x="0" y="160462"/>
                </a:cubicBezTo>
                <a:cubicBezTo>
                  <a:pt x="-1097" y="106424"/>
                  <a:pt x="9391" y="76553"/>
                  <a:pt x="0" y="45847"/>
                </a:cubicBezTo>
                <a:close/>
              </a:path>
            </a:pathLst>
          </a:custGeom>
          <a:noFill/>
          <a:ln w="19050" cap="rnd" cmpd="thickThin" algn="ctr">
            <a:noFill/>
            <a:prstDash val="solid"/>
            <a:round/>
            <a:extLst>
              <a:ext uri="{C807C97D-BFC1-408E-A445-0C87EB9F89A2}">
                <ask:lineSketchStyleProps xmlns:ask="http://schemas.microsoft.com/office/drawing/2018/sketchyshapes" sd="3728412482">
                  <a:prstGeom prst="wedgeRoundRectCallout">
                    <a:avLst>
                      <a:gd name="adj1" fmla="val -54177"/>
                      <a:gd name="adj2" fmla="val 2857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绘制“开始”和步骤①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B83A36EC-BA0C-4AEB-A969-7BA2D4C456FC}"/>
              </a:ext>
            </a:extLst>
          </p:cNvPr>
          <p:cNvSpPr/>
          <p:nvPr/>
        </p:nvSpPr>
        <p:spPr>
          <a:xfrm>
            <a:off x="8232967" y="1300676"/>
            <a:ext cx="1272943" cy="5022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429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开始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5EECE5B-EBC8-4DE1-8840-9572766BA442}"/>
              </a:ext>
            </a:extLst>
          </p:cNvPr>
          <p:cNvSpPr/>
          <p:nvPr/>
        </p:nvSpPr>
        <p:spPr>
          <a:xfrm>
            <a:off x="7714369" y="1954055"/>
            <a:ext cx="2310140" cy="502205"/>
          </a:xfrm>
          <a:prstGeom prst="rect">
            <a:avLst/>
          </a:prstGeom>
          <a:solidFill>
            <a:schemeClr val="bg1"/>
          </a:solidFill>
          <a:ln w="28575">
            <a:solidFill>
              <a:srgbClr val="429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kern="100" spc="-17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早晨搬去阳台</a:t>
            </a:r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75BFF933-B37F-4D8D-9A95-1FD3777DCE6C}"/>
              </a:ext>
            </a:extLst>
          </p:cNvPr>
          <p:cNvCxnSpPr>
            <a:cxnSpLocks/>
            <a:stCxn id="38" idx="2"/>
            <a:endCxn id="39" idx="0"/>
          </p:cNvCxnSpPr>
          <p:nvPr/>
        </p:nvCxnSpPr>
        <p:spPr>
          <a:xfrm>
            <a:off x="8869439" y="1802881"/>
            <a:ext cx="0" cy="151175"/>
          </a:xfrm>
          <a:prstGeom prst="straightConnector1">
            <a:avLst/>
          </a:prstGeom>
          <a:ln w="28575">
            <a:solidFill>
              <a:srgbClr val="42986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FCF4BC03-43A0-4801-88A9-C666F387FFF5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8869439" y="2456260"/>
            <a:ext cx="0" cy="151172"/>
          </a:xfrm>
          <a:prstGeom prst="straightConnector1">
            <a:avLst/>
          </a:prstGeom>
          <a:ln w="28575">
            <a:solidFill>
              <a:srgbClr val="42986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029237C4-21E0-430C-9365-0D6DCE9006CF}"/>
              </a:ext>
            </a:extLst>
          </p:cNvPr>
          <p:cNvSpPr txBox="1"/>
          <p:nvPr/>
        </p:nvSpPr>
        <p:spPr>
          <a:xfrm flipH="1">
            <a:off x="1225481" y="1973465"/>
            <a:ext cx="4608000" cy="936000"/>
          </a:xfrm>
          <a:prstGeom prst="roundRect">
            <a:avLst>
              <a:gd name="adj" fmla="val 8621"/>
            </a:avLst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400" b="0" dirty="0">
                <a:solidFill>
                  <a:srgbClr val="3D7B75"/>
                </a:solidFill>
              </a:rPr>
              <a:t>        流程图要有始有终，如何表示开始？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A1FADA71-767F-41ED-8B1E-1BDC6CB59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8095" r="11501" b="15916"/>
          <a:stretch/>
        </p:blipFill>
        <p:spPr bwMode="auto">
          <a:xfrm>
            <a:off x="721481" y="1901465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3" name="矩形: 圆角 82">
            <a:extLst>
              <a:ext uri="{FF2B5EF4-FFF2-40B4-BE49-F238E27FC236}">
                <a16:creationId xmlns:a16="http://schemas.microsoft.com/office/drawing/2014/main" id="{61D787AF-391F-4BE0-873B-4F27EE2E7A6F}"/>
              </a:ext>
            </a:extLst>
          </p:cNvPr>
          <p:cNvSpPr/>
          <p:nvPr/>
        </p:nvSpPr>
        <p:spPr>
          <a:xfrm>
            <a:off x="752349" y="5073059"/>
            <a:ext cx="4577132" cy="936000"/>
          </a:xfrm>
          <a:prstGeom prst="roundRect">
            <a:avLst/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3728412482">
                  <a:custGeom>
                    <a:avLst/>
                    <a:gdLst>
                      <a:gd name="connsiteX0" fmla="*/ 0 w 5064429"/>
                      <a:gd name="connsiteY0" fmla="*/ 120002 h 720000"/>
                      <a:gd name="connsiteX1" fmla="*/ 120002 w 5064429"/>
                      <a:gd name="connsiteY1" fmla="*/ 0 h 720000"/>
                      <a:gd name="connsiteX2" fmla="*/ 844072 w 5064429"/>
                      <a:gd name="connsiteY2" fmla="*/ 0 h 720000"/>
                      <a:gd name="connsiteX3" fmla="*/ 844072 w 5064429"/>
                      <a:gd name="connsiteY3" fmla="*/ 0 h 720000"/>
                      <a:gd name="connsiteX4" fmla="*/ 2110179 w 5064429"/>
                      <a:gd name="connsiteY4" fmla="*/ 0 h 720000"/>
                      <a:gd name="connsiteX5" fmla="*/ 4944427 w 5064429"/>
                      <a:gd name="connsiteY5" fmla="*/ 0 h 720000"/>
                      <a:gd name="connsiteX6" fmla="*/ 5064429 w 5064429"/>
                      <a:gd name="connsiteY6" fmla="*/ 120002 h 720000"/>
                      <a:gd name="connsiteX7" fmla="*/ 5064429 w 5064429"/>
                      <a:gd name="connsiteY7" fmla="*/ 120000 h 720000"/>
                      <a:gd name="connsiteX8" fmla="*/ 5064429 w 5064429"/>
                      <a:gd name="connsiteY8" fmla="*/ 120000 h 720000"/>
                      <a:gd name="connsiteX9" fmla="*/ 5064429 w 5064429"/>
                      <a:gd name="connsiteY9" fmla="*/ 300000 h 720000"/>
                      <a:gd name="connsiteX10" fmla="*/ 5064429 w 5064429"/>
                      <a:gd name="connsiteY10" fmla="*/ 599998 h 720000"/>
                      <a:gd name="connsiteX11" fmla="*/ 4944427 w 5064429"/>
                      <a:gd name="connsiteY11" fmla="*/ 720000 h 720000"/>
                      <a:gd name="connsiteX12" fmla="*/ 2110179 w 5064429"/>
                      <a:gd name="connsiteY12" fmla="*/ 720000 h 720000"/>
                      <a:gd name="connsiteX13" fmla="*/ 844072 w 5064429"/>
                      <a:gd name="connsiteY13" fmla="*/ 720000 h 720000"/>
                      <a:gd name="connsiteX14" fmla="*/ 844072 w 5064429"/>
                      <a:gd name="connsiteY14" fmla="*/ 720000 h 720000"/>
                      <a:gd name="connsiteX15" fmla="*/ 120002 w 5064429"/>
                      <a:gd name="connsiteY15" fmla="*/ 720000 h 720000"/>
                      <a:gd name="connsiteX16" fmla="*/ 0 w 5064429"/>
                      <a:gd name="connsiteY16" fmla="*/ 599998 h 720000"/>
                      <a:gd name="connsiteX17" fmla="*/ 0 w 5064429"/>
                      <a:gd name="connsiteY17" fmla="*/ 300000 h 720000"/>
                      <a:gd name="connsiteX18" fmla="*/ -70851 w 5064429"/>
                      <a:gd name="connsiteY18" fmla="*/ 55116 h 720000"/>
                      <a:gd name="connsiteX19" fmla="*/ 0 w 5064429"/>
                      <a:gd name="connsiteY19" fmla="*/ 120000 h 720000"/>
                      <a:gd name="connsiteX20" fmla="*/ 0 w 5064429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64429" h="720000" fill="none" extrusionOk="0">
                        <a:moveTo>
                          <a:pt x="0" y="120002"/>
                        </a:moveTo>
                        <a:cubicBezTo>
                          <a:pt x="-3980" y="52840"/>
                          <a:pt x="55135" y="-1703"/>
                          <a:pt x="120002" y="0"/>
                        </a:cubicBezTo>
                        <a:cubicBezTo>
                          <a:pt x="373209" y="48778"/>
                          <a:pt x="561642" y="-6257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56162" y="-104823"/>
                          <a:pt x="1620450" y="-94183"/>
                          <a:pt x="2110179" y="0"/>
                        </a:cubicBezTo>
                        <a:cubicBezTo>
                          <a:pt x="2471299" y="-1467"/>
                          <a:pt x="4067185" y="-63801"/>
                          <a:pt x="4944427" y="0"/>
                        </a:cubicBezTo>
                        <a:cubicBezTo>
                          <a:pt x="5009756" y="2901"/>
                          <a:pt x="5066652" y="53839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48660" y="192791"/>
                          <a:pt x="5063011" y="213896"/>
                          <a:pt x="5064429" y="300000"/>
                        </a:cubicBezTo>
                        <a:cubicBezTo>
                          <a:pt x="5056581" y="336203"/>
                          <a:pt x="5073261" y="452232"/>
                          <a:pt x="5064429" y="599998"/>
                        </a:cubicBezTo>
                        <a:cubicBezTo>
                          <a:pt x="5063444" y="660914"/>
                          <a:pt x="5014025" y="718351"/>
                          <a:pt x="4944427" y="720000"/>
                        </a:cubicBezTo>
                        <a:cubicBezTo>
                          <a:pt x="4243205" y="760960"/>
                          <a:pt x="2934166" y="676276"/>
                          <a:pt x="2110179" y="720000"/>
                        </a:cubicBezTo>
                        <a:cubicBezTo>
                          <a:pt x="1780955" y="760323"/>
                          <a:pt x="1367045" y="668567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651884" y="729906"/>
                          <a:pt x="363388" y="693479"/>
                          <a:pt x="120002" y="720000"/>
                        </a:cubicBezTo>
                        <a:cubicBezTo>
                          <a:pt x="56031" y="718958"/>
                          <a:pt x="8007" y="663912"/>
                          <a:pt x="0" y="599998"/>
                        </a:cubicBezTo>
                        <a:cubicBezTo>
                          <a:pt x="14793" y="492345"/>
                          <a:pt x="-5353" y="349457"/>
                          <a:pt x="0" y="300000"/>
                        </a:cubicBezTo>
                        <a:cubicBezTo>
                          <a:pt x="-19688" y="212158"/>
                          <a:pt x="-56711" y="122610"/>
                          <a:pt x="-70851" y="55116"/>
                        </a:cubicBezTo>
                        <a:cubicBezTo>
                          <a:pt x="-53869" y="60630"/>
                          <a:pt x="-19503" y="102654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  <a:path w="5064429" h="720000" stroke="0" extrusionOk="0">
                        <a:moveTo>
                          <a:pt x="0" y="120002"/>
                        </a:moveTo>
                        <a:cubicBezTo>
                          <a:pt x="-3738" y="51192"/>
                          <a:pt x="54461" y="615"/>
                          <a:pt x="120002" y="0"/>
                        </a:cubicBezTo>
                        <a:cubicBezTo>
                          <a:pt x="319132" y="-55528"/>
                          <a:pt x="499141" y="-14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24948" y="-6807"/>
                          <a:pt x="1488674" y="-14405"/>
                          <a:pt x="2110179" y="0"/>
                        </a:cubicBezTo>
                        <a:cubicBezTo>
                          <a:pt x="2685493" y="-142349"/>
                          <a:pt x="3837331" y="-153930"/>
                          <a:pt x="4944427" y="0"/>
                        </a:cubicBezTo>
                        <a:cubicBezTo>
                          <a:pt x="5011954" y="-2333"/>
                          <a:pt x="5070526" y="54143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61789" y="167743"/>
                          <a:pt x="5055660" y="252101"/>
                          <a:pt x="5064429" y="300000"/>
                        </a:cubicBezTo>
                        <a:cubicBezTo>
                          <a:pt x="5082337" y="422661"/>
                          <a:pt x="5087357" y="464986"/>
                          <a:pt x="5064429" y="599998"/>
                        </a:cubicBezTo>
                        <a:cubicBezTo>
                          <a:pt x="5064219" y="673072"/>
                          <a:pt x="5022556" y="725719"/>
                          <a:pt x="4944427" y="720000"/>
                        </a:cubicBezTo>
                        <a:cubicBezTo>
                          <a:pt x="4428313" y="733488"/>
                          <a:pt x="2811347" y="636648"/>
                          <a:pt x="2110179" y="720000"/>
                        </a:cubicBezTo>
                        <a:cubicBezTo>
                          <a:pt x="1906848" y="734370"/>
                          <a:pt x="1349165" y="805726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756342" y="751546"/>
                          <a:pt x="384644" y="739872"/>
                          <a:pt x="120002" y="720000"/>
                        </a:cubicBezTo>
                        <a:cubicBezTo>
                          <a:pt x="43535" y="722420"/>
                          <a:pt x="-10760" y="671985"/>
                          <a:pt x="0" y="599998"/>
                        </a:cubicBezTo>
                        <a:cubicBezTo>
                          <a:pt x="-20455" y="501778"/>
                          <a:pt x="-21934" y="385794"/>
                          <a:pt x="0" y="300000"/>
                        </a:cubicBezTo>
                        <a:cubicBezTo>
                          <a:pt x="-40987" y="218528"/>
                          <a:pt x="-26456" y="168387"/>
                          <a:pt x="-70851" y="55116"/>
                        </a:cubicBezTo>
                        <a:cubicBezTo>
                          <a:pt x="-52324" y="83525"/>
                          <a:pt x="-24523" y="98097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72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步骤①每天必做，我选矩形框。</a:t>
            </a:r>
            <a:endParaRPr lang="zh-CN" altLang="en-US" sz="2400" kern="0" dirty="0">
              <a:solidFill>
                <a:schemeClr val="accent4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A353CA2D-006F-4C9C-A761-AAB823E7F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4" t="-473" r="26193" b="18153"/>
          <a:stretch/>
        </p:blipFill>
        <p:spPr bwMode="auto">
          <a:xfrm flipH="1">
            <a:off x="4825481" y="5001059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811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55" grpId="0" animBg="1"/>
      <p:bldP spid="8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heme/theme1.xml><?xml version="1.0" encoding="utf-8"?>
<a:theme xmlns:a="http://schemas.openxmlformats.org/drawingml/2006/main" name="Office 主题​​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661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uw3hsr">
      <a:majorFont>
        <a:latin typeface="" panose="020F0302020204030204"/>
        <a:ea typeface="微软雅黑"/>
        <a:cs typeface=""/>
      </a:majorFont>
      <a:minorFont>
        <a:latin typeface="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 panose="020F0302020204030204"/>
        <a:ea typeface="微软雅黑"/>
        <a:cs typeface=""/>
      </a:majorFont>
      <a:minorFont>
        <a:latin typeface="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 panose="020F0302020204030204"/>
        <a:ea typeface="微软雅黑"/>
        <a:cs typeface=""/>
      </a:majorFont>
      <a:minorFont>
        <a:latin typeface="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4623</TotalTime>
  <Words>775</Words>
  <Application>Microsoft Office PowerPoint</Application>
  <PresentationFormat>宽屏</PresentationFormat>
  <Paragraphs>109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幼圆</vt:lpstr>
      <vt:lpstr>楷体</vt:lpstr>
      <vt:lpstr>隶书</vt:lpstr>
      <vt:lpstr>方正苏新诗柳楷简体</vt:lpstr>
      <vt:lpstr>方正姚体</vt:lpstr>
      <vt:lpstr>Arial</vt:lpstr>
      <vt:lpstr>印品灵秀体</vt:lpstr>
      <vt:lpstr>方正启体简体</vt:lpstr>
      <vt:lpstr>华文新魏</vt:lpstr>
      <vt:lpstr>微软雅黑</vt:lpstr>
      <vt:lpstr>黑体</vt:lpstr>
      <vt:lpstr>等线</vt:lpstr>
      <vt:lpstr>Office 主题​​</vt:lpstr>
      <vt:lpstr>1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方其桂</cp:lastModifiedBy>
  <cp:revision>249</cp:revision>
  <dcterms:created xsi:type="dcterms:W3CDTF">2021-03-10T11:26:40Z</dcterms:created>
  <dcterms:modified xsi:type="dcterms:W3CDTF">2024-08-01T07:45:17Z</dcterms:modified>
</cp:coreProperties>
</file>