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1" r:id="rId4"/>
    <p:sldId id="278" r:id="rId5"/>
    <p:sldId id="258" r:id="rId6"/>
    <p:sldId id="292" r:id="rId7"/>
    <p:sldId id="259" r:id="rId8"/>
    <p:sldId id="293" r:id="rId9"/>
    <p:sldId id="279" r:id="rId10"/>
    <p:sldId id="281" r:id="rId11"/>
    <p:sldId id="294" r:id="rId12"/>
    <p:sldId id="295" r:id="rId13"/>
    <p:sldId id="284" r:id="rId14"/>
    <p:sldId id="285" r:id="rId15"/>
    <p:sldId id="286" r:id="rId16"/>
    <p:sldId id="288" r:id="rId17"/>
    <p:sldId id="289" r:id="rId18"/>
    <p:sldId id="290" r:id="rId19"/>
    <p:sldId id="27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D6"/>
    <a:srgbClr val="F6FCC0"/>
    <a:srgbClr val="FF6600"/>
    <a:srgbClr val="FFF8BC"/>
    <a:srgbClr val="00C881"/>
    <a:srgbClr val="FFFFFF"/>
    <a:srgbClr val="00DA6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CE1DF-D3BD-46F7-8FA8-D8A10A8A63E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41E2E-862B-4A59-9B6D-69D0C4EC6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8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41E2E-862B-4A59-9B6D-69D0C4EC691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67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41E2E-862B-4A59-9B6D-69D0C4EC691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41E2E-862B-4A59-9B6D-69D0C4EC691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36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41E2E-862B-4A59-9B6D-69D0C4EC691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20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41E2E-862B-4A59-9B6D-69D0C4EC691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21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41E2E-862B-4A59-9B6D-69D0C4EC691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25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EF7BB-DD16-F934-FD9C-2FCA42804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006BAB-535C-3825-C069-3008B1182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66AC44-0084-74D6-D6AD-272B72BB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7ADC48-ABBE-8DDF-E183-5D7C7742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C52EE7-2A35-11F3-E117-C5B27A05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73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8201F-D91B-3041-B98F-1DFA8CC2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DB14F0-1317-76F8-D212-939C11373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0D441C-0BCE-93F9-DD4E-5C328242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0AEC11-488D-DA42-7D10-45AD0FC8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C4D52-B74C-7FAA-EEC3-300DEA98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90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A4D983-263A-EABB-F9EB-F5EA73C0E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95D328-9A1D-68E5-CAC3-EBBC23834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056D8-0B12-B632-C9BE-6DEAF279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870284-1CA3-2753-DD36-E80FDF0B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39015-1994-E304-D5A6-D5171FA3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14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99BC5B-1060-5581-0C20-9BB23722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E2E6D3-765B-DD04-7E36-A1D285333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4E6FA-074C-9911-4096-D01931DA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CE911F-B152-00C6-22CA-93ACFDE5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202E3-AFBF-2339-AD82-E44F2179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7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464EA-9300-376B-EE44-C6ED9281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761C9C-8BD0-0812-CE16-10758C10C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3BFE6B-5435-EE34-709A-E35062E8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D63C88-4037-A767-7A80-B86CAE26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A5F37-C07E-2B64-B4C9-D4C0484B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08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6A6F6-781E-4156-5FB0-5EC2A61B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63020A-2B60-F4C8-37C4-9A3763D5E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E08F44-F155-7CE1-9CC8-7321C478B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E3CD82-3D88-C73D-3C72-DEE30849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019568-656E-6E13-BF16-AD80E3B5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E206DF-A209-182B-2587-73BCF204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8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7CDD0E-FB97-6F78-4B8C-99ADA8E1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7730AD-CD8D-7A2F-6951-83CF3A88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8DE971-8A64-8E6F-D2BC-C8CD351F5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15B8E2-C71F-CB49-0D74-3FC266086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66CAE2-854E-5D46-BB3B-4594FA041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1CBF12-76D7-B198-6485-8EC4C765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AD7E62-A8A1-C8CB-F4FA-2ABF2931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DD8990-63EF-08F4-AD6B-1C86A768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25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FFD913-65D3-146F-1FF8-D548F749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E50DC1-8B5F-F06A-5452-CE8A99E4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0F9ACF-86F1-C059-4E73-8FB4CD8A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A4FF1B-14EA-253C-132C-D10C34E0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44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0D3F8E-C324-90A7-3038-ECE7CFCF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68501E8-3054-9F45-4A3B-47D06C11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F3ACDD-09F7-4C37-E649-AF787813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0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513B4-6459-A7EF-36BD-C7A6ED80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1ED82F-70A0-C287-EF34-61F1D3F97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53300E-45F7-9E30-6C6A-04A204CC6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5551F5-244A-4149-70B2-B275051C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9F4D1E-3122-D849-C310-C94ADFF3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E0A8D4-021A-3146-1412-BA8D07DE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7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25829-0BCE-B59E-667D-DDA119D9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CD06E18-EAC6-B918-C2BD-9B9C12FA5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8A33F6-6872-B043-2712-30D3E01E7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E94A40-6AD3-1749-7F81-4CB46D15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B7A2-D5C5-417A-9B26-81DE9883B2B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CB0282-BAB2-447A-98D8-A21BEBB8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8D1C70-8DA4-3579-F7F9-B63B1BF1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12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B92E0D7-3E35-EF70-C1AA-9BDECC7C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989490-155E-AA76-73B5-1E4C9016A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C2957C-8B26-983D-C4CD-24FE6914B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56B7A2-D5C5-417A-9B26-81DE9883B2BE}" type="datetimeFigureOut">
              <a:rPr lang="zh-CN" altLang="en-US" smtClean="0"/>
              <a:t>2024/8/5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5D1621-4CEB-41F8-D873-A26729899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C1C508-C5B7-23B7-4ED7-F24E5BEAA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2886CC-0820-4D32-94DF-0E6C6F950A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3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155A4F0-3010-F254-F003-0B5D534B3385}"/>
              </a:ext>
            </a:extLst>
          </p:cNvPr>
          <p:cNvSpPr txBox="1"/>
          <p:nvPr/>
        </p:nvSpPr>
        <p:spPr>
          <a:xfrm>
            <a:off x="1184224" y="596796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义务教育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信息科技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五年级上册</a:t>
            </a:r>
          </a:p>
        </p:txBody>
      </p:sp>
      <p:pic>
        <p:nvPicPr>
          <p:cNvPr id="6" name="图片 5" descr="卡通人物&#10;&#10;描述已自动生成">
            <a:extLst>
              <a:ext uri="{FF2B5EF4-FFF2-40B4-BE49-F238E27FC236}">
                <a16:creationId xmlns:a16="http://schemas.microsoft.com/office/drawing/2014/main" id="{76C3F1E7-63F2-375E-8AC6-340D535B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4" y="503108"/>
            <a:ext cx="669026" cy="54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2644A7F-20B1-44B1-D7E2-42E57CBC5B41}"/>
              </a:ext>
            </a:extLst>
          </p:cNvPr>
          <p:cNvSpPr txBox="1"/>
          <p:nvPr/>
        </p:nvSpPr>
        <p:spPr>
          <a:xfrm>
            <a:off x="8459579" y="563175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103624C-B052-6D4A-F8D4-9A61B1508EE4}"/>
              </a:ext>
            </a:extLst>
          </p:cNvPr>
          <p:cNvSpPr txBox="1"/>
          <p:nvPr/>
        </p:nvSpPr>
        <p:spPr>
          <a:xfrm>
            <a:off x="6610665" y="4572399"/>
            <a:ext cx="315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合肥市习友路小学  魏晓荟</a:t>
            </a:r>
          </a:p>
        </p:txBody>
      </p:sp>
      <p:pic>
        <p:nvPicPr>
          <p:cNvPr id="13" name="图片 12" descr="图片包含 游戏机, 风筝&#10;&#10;描述已自动生成">
            <a:extLst>
              <a:ext uri="{FF2B5EF4-FFF2-40B4-BE49-F238E27FC236}">
                <a16:creationId xmlns:a16="http://schemas.microsoft.com/office/drawing/2014/main" id="{850338CA-3C04-071A-B9F1-4AC748B00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785">
            <a:off x="637731" y="2022555"/>
            <a:ext cx="3810532" cy="381053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38BF571-AD55-77B7-1663-2FFE17366841}"/>
              </a:ext>
            </a:extLst>
          </p:cNvPr>
          <p:cNvSpPr/>
          <p:nvPr/>
        </p:nvSpPr>
        <p:spPr>
          <a:xfrm rot="20338828">
            <a:off x="1640779" y="3083549"/>
            <a:ext cx="227337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Hello</a:t>
            </a:r>
            <a:r>
              <a:rPr lang="zh-CN" altLang="en-US" sz="3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9FBFCDE-7FD9-5194-1558-9FFCCD605FFE}"/>
              </a:ext>
            </a:extLst>
          </p:cNvPr>
          <p:cNvSpPr/>
          <p:nvPr/>
        </p:nvSpPr>
        <p:spPr>
          <a:xfrm>
            <a:off x="4831842" y="2443288"/>
            <a:ext cx="607730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73BF16F-6FF1-5ED9-ACC8-E4DE57420016}"/>
              </a:ext>
            </a:extLst>
          </p:cNvPr>
          <p:cNvSpPr txBox="1"/>
          <p:nvPr/>
        </p:nvSpPr>
        <p:spPr>
          <a:xfrm>
            <a:off x="7510075" y="3234126"/>
            <a:ext cx="33970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pic>
        <p:nvPicPr>
          <p:cNvPr id="21" name="图片 20" descr="形状, 圆圈&#10;&#10;描述已自动生成">
            <a:extLst>
              <a:ext uri="{FF2B5EF4-FFF2-40B4-BE49-F238E27FC236}">
                <a16:creationId xmlns:a16="http://schemas.microsoft.com/office/drawing/2014/main" id="{CCF75DFF-6FC3-15AC-8A44-74ECED748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125" y="4692622"/>
            <a:ext cx="1845570" cy="2160000"/>
          </a:xfrm>
          <a:prstGeom prst="rect">
            <a:avLst/>
          </a:prstGeom>
        </p:spPr>
      </p:pic>
      <p:pic>
        <p:nvPicPr>
          <p:cNvPr id="19" name="图片 18" descr="卡通人物&#10;&#10;描述已自动生成">
            <a:extLst>
              <a:ext uri="{FF2B5EF4-FFF2-40B4-BE49-F238E27FC236}">
                <a16:creationId xmlns:a16="http://schemas.microsoft.com/office/drawing/2014/main" id="{F4E05475-8697-6CD1-3C86-7F18211E1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00" y="477245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3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id="{5E61E2E6-F9CE-24C3-5B12-D0DFF644DC2F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737ABE0-32F6-937E-DED9-2BF173137D00}"/>
              </a:ext>
            </a:extLst>
          </p:cNvPr>
          <p:cNvGrpSpPr/>
          <p:nvPr/>
        </p:nvGrpSpPr>
        <p:grpSpPr>
          <a:xfrm>
            <a:off x="2507411" y="1681867"/>
            <a:ext cx="6648356" cy="2520000"/>
            <a:chOff x="2218653" y="1681867"/>
            <a:chExt cx="6648356" cy="252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51D375BF-2E02-C3D6-7BD5-7E61A6CD2A4A}"/>
                </a:ext>
              </a:extLst>
            </p:cNvPr>
            <p:cNvSpPr/>
            <p:nvPr/>
          </p:nvSpPr>
          <p:spPr>
            <a:xfrm>
              <a:off x="3306595" y="1973168"/>
              <a:ext cx="5560414" cy="210415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64A4D11-0F4C-A593-6775-C65970F03901}"/>
                </a:ext>
              </a:extLst>
            </p:cNvPr>
            <p:cNvSpPr txBox="1"/>
            <p:nvPr/>
          </p:nvSpPr>
          <p:spPr>
            <a:xfrm>
              <a:off x="5022516" y="2054432"/>
              <a:ext cx="230063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82AE2833-60DD-727C-4E83-6DCE18EC0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3" y="1681867"/>
              <a:ext cx="2520000" cy="2520000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55705FF-2F6B-1CAD-6D51-4D5F23C19923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B49BFD6-6864-0885-31A0-063C46D3A066}"/>
              </a:ext>
            </a:extLst>
          </p:cNvPr>
          <p:cNvSpPr txBox="1"/>
          <p:nvPr/>
        </p:nvSpPr>
        <p:spPr>
          <a:xfrm>
            <a:off x="5311274" y="3018067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计算烙饼时间</a:t>
            </a:r>
          </a:p>
          <a:p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验证计算结果</a:t>
            </a:r>
          </a:p>
        </p:txBody>
      </p:sp>
    </p:spTree>
    <p:extLst>
      <p:ext uri="{BB962C8B-B14F-4D97-AF65-F5344CB8AC3E}">
        <p14:creationId xmlns:p14="http://schemas.microsoft.com/office/powerpoint/2010/main" val="315020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F84E33-85A7-B700-25EC-F28E2061BBC4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666E79-22AE-BFA8-A366-FD0697123085}"/>
              </a:ext>
            </a:extLst>
          </p:cNvPr>
          <p:cNvSpPr txBox="1"/>
          <p:nvPr/>
        </p:nvSpPr>
        <p:spPr>
          <a:xfrm>
            <a:off x="4668254" y="464078"/>
            <a:ext cx="3080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计算烙饼时间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0F11BFF-CC07-A37F-8083-4E02FD019556}"/>
              </a:ext>
            </a:extLst>
          </p:cNvPr>
          <p:cNvSpPr/>
          <p:nvPr/>
        </p:nvSpPr>
        <p:spPr>
          <a:xfrm>
            <a:off x="1319488" y="1199921"/>
            <a:ext cx="9717480" cy="4352418"/>
          </a:xfrm>
          <a:prstGeom prst="roundRect">
            <a:avLst>
              <a:gd name="adj" fmla="val 6177"/>
            </a:avLst>
          </a:prstGeom>
          <a:solidFill>
            <a:srgbClr val="FBFED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B73016DD-BA50-62B4-4E02-958ED0A29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45248"/>
              </p:ext>
            </p:extLst>
          </p:nvPr>
        </p:nvGraphicFramePr>
        <p:xfrm>
          <a:off x="1916073" y="1305661"/>
          <a:ext cx="8629337" cy="406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668">
                  <a:extLst>
                    <a:ext uri="{9D8B030D-6E8A-4147-A177-3AD203B41FA5}">
                      <a16:colId xmlns:a16="http://schemas.microsoft.com/office/drawing/2014/main" val="2071529659"/>
                    </a:ext>
                  </a:extLst>
                </a:gridCol>
                <a:gridCol w="3408001">
                  <a:extLst>
                    <a:ext uri="{9D8B030D-6E8A-4147-A177-3AD203B41FA5}">
                      <a16:colId xmlns:a16="http://schemas.microsoft.com/office/drawing/2014/main" val="389162374"/>
                    </a:ext>
                  </a:extLst>
                </a:gridCol>
                <a:gridCol w="1744000">
                  <a:extLst>
                    <a:ext uri="{9D8B030D-6E8A-4147-A177-3AD203B41FA5}">
                      <a16:colId xmlns:a16="http://schemas.microsoft.com/office/drawing/2014/main" val="816381988"/>
                    </a:ext>
                  </a:extLst>
                </a:gridCol>
                <a:gridCol w="1850668">
                  <a:extLst>
                    <a:ext uri="{9D8B030D-6E8A-4147-A177-3AD203B41FA5}">
                      <a16:colId xmlns:a16="http://schemas.microsoft.com/office/drawing/2014/main" val="4110883440"/>
                    </a:ext>
                  </a:extLst>
                </a:gridCol>
              </a:tblGrid>
              <a:tr h="5078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烙饼张数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最优烙饼方法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烙饼次数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所需时间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431894"/>
                  </a:ext>
                </a:extLst>
              </a:tr>
              <a:tr h="507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同时烙两张饼的正反面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3×2=6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066653"/>
                  </a:ext>
                </a:extLst>
              </a:tr>
              <a:tr h="507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交替烙</a:t>
                      </a:r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lang="zh-CN" altLang="en-US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张饼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3×3=9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660505"/>
                  </a:ext>
                </a:extLst>
              </a:tr>
              <a:tr h="507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两张两张的烙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5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3×4=12</a:t>
                      </a:r>
                      <a:endParaRPr lang="zh-CN" altLang="en-US" sz="2500" kern="1200" dirty="0">
                        <a:solidFill>
                          <a:schemeClr val="dk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765117"/>
                  </a:ext>
                </a:extLst>
              </a:tr>
              <a:tr h="507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3+2=5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lang="en-US" altLang="zh-CN" sz="25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×</a:t>
                      </a:r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5=15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841924"/>
                  </a:ext>
                </a:extLst>
              </a:tr>
              <a:tr h="507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2+2+2=6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lang="en-US" altLang="zh-CN" sz="25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×</a:t>
                      </a:r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6=18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390753"/>
                  </a:ext>
                </a:extLst>
              </a:tr>
              <a:tr h="507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3+2+2=7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lang="en-US" altLang="zh-CN" sz="2500" kern="1200" dirty="0">
                          <a:solidFill>
                            <a:schemeClr val="dk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+mn-cs"/>
                        </a:rPr>
                        <a:t>×</a:t>
                      </a:r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7=21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876335"/>
                  </a:ext>
                </a:extLst>
              </a:tr>
              <a:tr h="507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5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……</a:t>
                      </a:r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813053"/>
                  </a:ext>
                </a:extLst>
              </a:tr>
            </a:tbl>
          </a:graphicData>
        </a:graphic>
      </p:graphicFrame>
      <p:grpSp>
        <p:nvGrpSpPr>
          <p:cNvPr id="25" name="组合 24">
            <a:extLst>
              <a:ext uri="{FF2B5EF4-FFF2-40B4-BE49-F238E27FC236}">
                <a16:creationId xmlns:a16="http://schemas.microsoft.com/office/drawing/2014/main" id="{AEEF50D7-295D-2F15-6919-460A250D0315}"/>
              </a:ext>
            </a:extLst>
          </p:cNvPr>
          <p:cNvGrpSpPr/>
          <p:nvPr/>
        </p:nvGrpSpPr>
        <p:grpSpPr>
          <a:xfrm>
            <a:off x="4197263" y="3388693"/>
            <a:ext cx="2174968" cy="448236"/>
            <a:chOff x="4003260" y="2867834"/>
            <a:chExt cx="2174968" cy="448236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BE8D7D5F-1225-5FBB-2F9B-C2E1FAC530D2}"/>
                </a:ext>
              </a:extLst>
            </p:cNvPr>
            <p:cNvSpPr/>
            <p:nvPr/>
          </p:nvSpPr>
          <p:spPr>
            <a:xfrm>
              <a:off x="4003260" y="2883876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FE21824-69C8-BE7E-E456-B6A6733A725E}"/>
                </a:ext>
              </a:extLst>
            </p:cNvPr>
            <p:cNvSpPr/>
            <p:nvPr/>
          </p:nvSpPr>
          <p:spPr>
            <a:xfrm>
              <a:off x="4454760" y="2883876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A19F080-1A08-A7D9-995F-AE3F8C241F7F}"/>
                </a:ext>
              </a:extLst>
            </p:cNvPr>
            <p:cNvSpPr/>
            <p:nvPr/>
          </p:nvSpPr>
          <p:spPr>
            <a:xfrm>
              <a:off x="4906260" y="2883876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6B0B484-AE69-91D1-FC9C-7A8BF27E1775}"/>
                </a:ext>
              </a:extLst>
            </p:cNvPr>
            <p:cNvSpPr/>
            <p:nvPr/>
          </p:nvSpPr>
          <p:spPr>
            <a:xfrm>
              <a:off x="5357760" y="2883876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615D335-D53A-F2F0-02AF-777B185F2B5A}"/>
                </a:ext>
              </a:extLst>
            </p:cNvPr>
            <p:cNvSpPr/>
            <p:nvPr/>
          </p:nvSpPr>
          <p:spPr>
            <a:xfrm>
              <a:off x="5809260" y="2883876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10A7674-F450-83C2-2B2C-88791D0714F4}"/>
                </a:ext>
              </a:extLst>
            </p:cNvPr>
            <p:cNvSpPr txBox="1"/>
            <p:nvPr/>
          </p:nvSpPr>
          <p:spPr>
            <a:xfrm>
              <a:off x="4043365" y="2867834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CC964AF-8F5D-48B0-B0EC-FB3BCB199AEB}"/>
                </a:ext>
              </a:extLst>
            </p:cNvPr>
            <p:cNvSpPr txBox="1"/>
            <p:nvPr/>
          </p:nvSpPr>
          <p:spPr>
            <a:xfrm>
              <a:off x="4507832" y="2867834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6BBE905-9206-6F5B-6B74-52EBEBD7F480}"/>
                </a:ext>
              </a:extLst>
            </p:cNvPr>
            <p:cNvSpPr txBox="1"/>
            <p:nvPr/>
          </p:nvSpPr>
          <p:spPr>
            <a:xfrm>
              <a:off x="4958322" y="2867834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A5666BD-F29E-9497-EEF2-F575416910C5}"/>
                </a:ext>
              </a:extLst>
            </p:cNvPr>
            <p:cNvSpPr txBox="1"/>
            <p:nvPr/>
          </p:nvSpPr>
          <p:spPr>
            <a:xfrm>
              <a:off x="5407854" y="2867834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D366AEC-6506-F3C2-EE0D-F15AB82AC32C}"/>
                </a:ext>
              </a:extLst>
            </p:cNvPr>
            <p:cNvSpPr txBox="1"/>
            <p:nvPr/>
          </p:nvSpPr>
          <p:spPr>
            <a:xfrm>
              <a:off x="5857386" y="2867834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ABF903C-8032-B65A-89EB-FB4BF3901286}"/>
                </a:ext>
              </a:extLst>
            </p:cNvPr>
            <p:cNvCxnSpPr/>
            <p:nvPr/>
          </p:nvCxnSpPr>
          <p:spPr>
            <a:xfrm>
              <a:off x="5320730" y="2883876"/>
              <a:ext cx="0" cy="43219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77564277-266B-A465-0932-6835595B644C}"/>
              </a:ext>
            </a:extLst>
          </p:cNvPr>
          <p:cNvGrpSpPr/>
          <p:nvPr/>
        </p:nvGrpSpPr>
        <p:grpSpPr>
          <a:xfrm>
            <a:off x="3992211" y="3876564"/>
            <a:ext cx="2575735" cy="450323"/>
            <a:chOff x="3749587" y="3902748"/>
            <a:chExt cx="2575735" cy="45032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73B1E799-8B07-5BF9-128D-8C1D9D24D241}"/>
                </a:ext>
              </a:extLst>
            </p:cNvPr>
            <p:cNvSpPr/>
            <p:nvPr/>
          </p:nvSpPr>
          <p:spPr>
            <a:xfrm>
              <a:off x="3749587" y="3920877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8F8EDE77-7CB1-5D6F-2AA6-88BA4AF85FA7}"/>
                </a:ext>
              </a:extLst>
            </p:cNvPr>
            <p:cNvSpPr/>
            <p:nvPr/>
          </p:nvSpPr>
          <p:spPr>
            <a:xfrm>
              <a:off x="4201087" y="3920877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E0ACA6BC-EB74-E080-64D3-ADC81A496605}"/>
                </a:ext>
              </a:extLst>
            </p:cNvPr>
            <p:cNvSpPr/>
            <p:nvPr/>
          </p:nvSpPr>
          <p:spPr>
            <a:xfrm>
              <a:off x="4652587" y="3920877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75E781FE-EB68-9BC3-EFF3-66B9844D05B9}"/>
                </a:ext>
              </a:extLst>
            </p:cNvPr>
            <p:cNvSpPr/>
            <p:nvPr/>
          </p:nvSpPr>
          <p:spPr>
            <a:xfrm>
              <a:off x="5104087" y="3920877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8D8B082-9798-248A-4714-CFB59E2C6BCC}"/>
                </a:ext>
              </a:extLst>
            </p:cNvPr>
            <p:cNvSpPr/>
            <p:nvPr/>
          </p:nvSpPr>
          <p:spPr>
            <a:xfrm>
              <a:off x="5555587" y="3920877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4E44FEA-F120-B92F-5587-35169EDC942D}"/>
                </a:ext>
              </a:extLst>
            </p:cNvPr>
            <p:cNvSpPr txBox="1"/>
            <p:nvPr/>
          </p:nvSpPr>
          <p:spPr>
            <a:xfrm>
              <a:off x="3789692" y="3904835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05371D2-824C-30C9-9F81-075BDD8430B0}"/>
                </a:ext>
              </a:extLst>
            </p:cNvPr>
            <p:cNvSpPr txBox="1"/>
            <p:nvPr/>
          </p:nvSpPr>
          <p:spPr>
            <a:xfrm>
              <a:off x="4254159" y="3904835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C6498BD-5321-9F99-3A2B-F4344C81F5B2}"/>
                </a:ext>
              </a:extLst>
            </p:cNvPr>
            <p:cNvSpPr txBox="1"/>
            <p:nvPr/>
          </p:nvSpPr>
          <p:spPr>
            <a:xfrm>
              <a:off x="4704649" y="3904835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0A9F949-94B6-284C-0D2D-90DC6341D993}"/>
                </a:ext>
              </a:extLst>
            </p:cNvPr>
            <p:cNvSpPr txBox="1"/>
            <p:nvPr/>
          </p:nvSpPr>
          <p:spPr>
            <a:xfrm>
              <a:off x="5154181" y="3904835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1736C7A-C288-F575-2CE0-65D70457C962}"/>
                </a:ext>
              </a:extLst>
            </p:cNvPr>
            <p:cNvSpPr txBox="1"/>
            <p:nvPr/>
          </p:nvSpPr>
          <p:spPr>
            <a:xfrm>
              <a:off x="5587969" y="3902748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EA5DD0E-6FB6-54B3-5782-4929532A3265}"/>
                </a:ext>
              </a:extLst>
            </p:cNvPr>
            <p:cNvCxnSpPr/>
            <p:nvPr/>
          </p:nvCxnSpPr>
          <p:spPr>
            <a:xfrm>
              <a:off x="4614056" y="3920877"/>
              <a:ext cx="0" cy="43219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52691AF2-A34C-479D-F0BF-8351F452BCE6}"/>
                </a:ext>
              </a:extLst>
            </p:cNvPr>
            <p:cNvSpPr/>
            <p:nvPr/>
          </p:nvSpPr>
          <p:spPr>
            <a:xfrm>
              <a:off x="5956354" y="3920877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82679A8A-BA4C-6719-4E87-EE77E84E27D5}"/>
                </a:ext>
              </a:extLst>
            </p:cNvPr>
            <p:cNvSpPr txBox="1"/>
            <p:nvPr/>
          </p:nvSpPr>
          <p:spPr>
            <a:xfrm>
              <a:off x="5991689" y="3904564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FF1FE3E-0CA2-4AAB-8881-8257DE603AD3}"/>
                </a:ext>
              </a:extLst>
            </p:cNvPr>
            <p:cNvCxnSpPr/>
            <p:nvPr/>
          </p:nvCxnSpPr>
          <p:spPr>
            <a:xfrm>
              <a:off x="5524330" y="3920877"/>
              <a:ext cx="0" cy="43219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82545F31-943F-3C53-12C2-0A3769B49C88}"/>
              </a:ext>
            </a:extLst>
          </p:cNvPr>
          <p:cNvGrpSpPr/>
          <p:nvPr/>
        </p:nvGrpSpPr>
        <p:grpSpPr>
          <a:xfrm>
            <a:off x="3725329" y="4397685"/>
            <a:ext cx="3009749" cy="462051"/>
            <a:chOff x="3617165" y="4434767"/>
            <a:chExt cx="3009749" cy="462051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F7C64B1-FE82-456A-A42D-795854EAEAA2}"/>
                </a:ext>
              </a:extLst>
            </p:cNvPr>
            <p:cNvSpPr/>
            <p:nvPr/>
          </p:nvSpPr>
          <p:spPr>
            <a:xfrm>
              <a:off x="3617165" y="4464624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B84B194-6A22-B292-EAE9-89EE49D07EEC}"/>
                </a:ext>
              </a:extLst>
            </p:cNvPr>
            <p:cNvSpPr/>
            <p:nvPr/>
          </p:nvSpPr>
          <p:spPr>
            <a:xfrm>
              <a:off x="4068665" y="4464624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BC681B0B-E621-CCEA-5C5C-F9F50563E487}"/>
                </a:ext>
              </a:extLst>
            </p:cNvPr>
            <p:cNvSpPr/>
            <p:nvPr/>
          </p:nvSpPr>
          <p:spPr>
            <a:xfrm>
              <a:off x="4520165" y="4464624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4C1A61E3-AFC9-AA35-A454-C4FE34923845}"/>
                </a:ext>
              </a:extLst>
            </p:cNvPr>
            <p:cNvSpPr/>
            <p:nvPr/>
          </p:nvSpPr>
          <p:spPr>
            <a:xfrm>
              <a:off x="4971665" y="4464624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97AF79E2-3667-E871-C624-28124131F801}"/>
                </a:ext>
              </a:extLst>
            </p:cNvPr>
            <p:cNvSpPr/>
            <p:nvPr/>
          </p:nvSpPr>
          <p:spPr>
            <a:xfrm>
              <a:off x="5423165" y="4464624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78837B1A-F4E4-1919-47F6-0FA500083779}"/>
                </a:ext>
              </a:extLst>
            </p:cNvPr>
            <p:cNvSpPr txBox="1"/>
            <p:nvPr/>
          </p:nvSpPr>
          <p:spPr>
            <a:xfrm>
              <a:off x="3657270" y="4448582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7A50C08-4A1C-4574-1995-BAA1BFC22080}"/>
                </a:ext>
              </a:extLst>
            </p:cNvPr>
            <p:cNvSpPr txBox="1"/>
            <p:nvPr/>
          </p:nvSpPr>
          <p:spPr>
            <a:xfrm>
              <a:off x="4121737" y="4448582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FE57F9C-0C6C-92A7-0585-0B2F6C385913}"/>
                </a:ext>
              </a:extLst>
            </p:cNvPr>
            <p:cNvSpPr txBox="1"/>
            <p:nvPr/>
          </p:nvSpPr>
          <p:spPr>
            <a:xfrm>
              <a:off x="4572227" y="4448582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92CC957-F57D-2887-0A29-A6DF3367DE9F}"/>
                </a:ext>
              </a:extLst>
            </p:cNvPr>
            <p:cNvSpPr txBox="1"/>
            <p:nvPr/>
          </p:nvSpPr>
          <p:spPr>
            <a:xfrm>
              <a:off x="5021759" y="4448582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2987DCA1-4DA1-968E-53D9-B00C6C534DA6}"/>
                </a:ext>
              </a:extLst>
            </p:cNvPr>
            <p:cNvSpPr txBox="1"/>
            <p:nvPr/>
          </p:nvSpPr>
          <p:spPr>
            <a:xfrm>
              <a:off x="5471291" y="4448582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DCD23930-8686-6C05-2AC7-32A988D5CFD4}"/>
                </a:ext>
              </a:extLst>
            </p:cNvPr>
            <p:cNvCxnSpPr/>
            <p:nvPr/>
          </p:nvCxnSpPr>
          <p:spPr>
            <a:xfrm>
              <a:off x="4934635" y="4464624"/>
              <a:ext cx="0" cy="43219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E383CF66-E0E4-C17D-66F7-EEE8A15ECAF7}"/>
                </a:ext>
              </a:extLst>
            </p:cNvPr>
            <p:cNvSpPr/>
            <p:nvPr/>
          </p:nvSpPr>
          <p:spPr>
            <a:xfrm>
              <a:off x="5845084" y="4448582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E29E555A-002E-D409-F2B6-F39861B03F5B}"/>
                </a:ext>
              </a:extLst>
            </p:cNvPr>
            <p:cNvSpPr/>
            <p:nvPr/>
          </p:nvSpPr>
          <p:spPr>
            <a:xfrm>
              <a:off x="6257946" y="4448582"/>
              <a:ext cx="368968" cy="3689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D9F02AE4-CB28-AB1C-B3A7-F996ED25BE76}"/>
                </a:ext>
              </a:extLst>
            </p:cNvPr>
            <p:cNvSpPr txBox="1"/>
            <p:nvPr/>
          </p:nvSpPr>
          <p:spPr>
            <a:xfrm>
              <a:off x="5866274" y="4434767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65457518-31AF-297C-B879-F8672AE19497}"/>
                </a:ext>
              </a:extLst>
            </p:cNvPr>
            <p:cNvSpPr txBox="1"/>
            <p:nvPr/>
          </p:nvSpPr>
          <p:spPr>
            <a:xfrm>
              <a:off x="6315806" y="4434767"/>
              <a:ext cx="28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F364C99B-55B4-4801-E532-1ADB1C9804DA}"/>
                </a:ext>
              </a:extLst>
            </p:cNvPr>
            <p:cNvCxnSpPr/>
            <p:nvPr/>
          </p:nvCxnSpPr>
          <p:spPr>
            <a:xfrm>
              <a:off x="5838751" y="4464624"/>
              <a:ext cx="0" cy="432194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373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F84E33-85A7-B700-25EC-F28E2061BBC4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666E79-22AE-BFA8-A366-FD0697123085}"/>
              </a:ext>
            </a:extLst>
          </p:cNvPr>
          <p:cNvSpPr txBox="1"/>
          <p:nvPr/>
        </p:nvSpPr>
        <p:spPr>
          <a:xfrm>
            <a:off x="4668253" y="464078"/>
            <a:ext cx="2999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计算烙饼时间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0F11BFF-CC07-A37F-8083-4E02FD019556}"/>
              </a:ext>
            </a:extLst>
          </p:cNvPr>
          <p:cNvSpPr/>
          <p:nvPr/>
        </p:nvSpPr>
        <p:spPr>
          <a:xfrm>
            <a:off x="1443789" y="1199921"/>
            <a:ext cx="9625263" cy="4087063"/>
          </a:xfrm>
          <a:prstGeom prst="roundRect">
            <a:avLst>
              <a:gd name="adj" fmla="val 6177"/>
            </a:avLst>
          </a:prstGeom>
          <a:solidFill>
            <a:srgbClr val="FBFED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E10A6F9-F154-296A-17A9-3852C9E0D15A}"/>
              </a:ext>
            </a:extLst>
          </p:cNvPr>
          <p:cNvSpPr txBox="1"/>
          <p:nvPr/>
        </p:nvSpPr>
        <p:spPr>
          <a:xfrm>
            <a:off x="1652285" y="1571016"/>
            <a:ext cx="88874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仔细分析表格内容，和同桌讨论后，把你的发现记录下来：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AA00294F-0E28-A726-2C14-C48F2AD2208B}"/>
              </a:ext>
            </a:extLst>
          </p:cNvPr>
          <p:cNvGrpSpPr/>
          <p:nvPr/>
        </p:nvGrpSpPr>
        <p:grpSpPr>
          <a:xfrm>
            <a:off x="1646306" y="2129395"/>
            <a:ext cx="9220227" cy="2310504"/>
            <a:chOff x="2454389" y="2220878"/>
            <a:chExt cx="9220227" cy="2310504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2573EA5-0D23-7CC1-32B9-6165FD9B081E}"/>
                </a:ext>
              </a:extLst>
            </p:cNvPr>
            <p:cNvSpPr txBox="1"/>
            <p:nvPr/>
          </p:nvSpPr>
          <p:spPr>
            <a:xfrm>
              <a:off x="2454389" y="2220878"/>
              <a:ext cx="9220227" cy="2310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□如果饼数是偶数时，烙饼方法是                     </a:t>
              </a:r>
              <a:endParaRPr lang="en-US" altLang="zh-CN" sz="25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□如果饼数是奇数时，烙饼方法是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□烙饼的次数</a:t>
              </a:r>
              <a:r>
                <a:rPr lang="en-US" altLang="zh-CN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□烙饼的时间</a:t>
              </a:r>
              <a:r>
                <a:rPr lang="en-US" altLang="zh-CN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=               ×3</a:t>
              </a:r>
              <a:endPara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B1295CDE-3EEF-4981-7F06-F4E89F313602}"/>
                </a:ext>
              </a:extLst>
            </p:cNvPr>
            <p:cNvCxnSpPr>
              <a:cxnSpLocks/>
            </p:cNvCxnSpPr>
            <p:nvPr/>
          </p:nvCxnSpPr>
          <p:spPr>
            <a:xfrm>
              <a:off x="7359290" y="2730016"/>
              <a:ext cx="43153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ACAC61B2-55B2-F39A-0E6B-9D0B2609F2A0}"/>
                </a:ext>
              </a:extLst>
            </p:cNvPr>
            <p:cNvCxnSpPr>
              <a:cxnSpLocks/>
            </p:cNvCxnSpPr>
            <p:nvPr/>
          </p:nvCxnSpPr>
          <p:spPr>
            <a:xfrm>
              <a:off x="7359290" y="3307531"/>
              <a:ext cx="43153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2CF38000-75A6-735B-269D-096E449B15D3}"/>
                </a:ext>
              </a:extLst>
            </p:cNvPr>
            <p:cNvCxnSpPr>
              <a:cxnSpLocks/>
            </p:cNvCxnSpPr>
            <p:nvPr/>
          </p:nvCxnSpPr>
          <p:spPr>
            <a:xfrm>
              <a:off x="5013157" y="3869004"/>
              <a:ext cx="18849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C274314C-FE18-610D-A699-5A2EF1C80295}"/>
                </a:ext>
              </a:extLst>
            </p:cNvPr>
            <p:cNvCxnSpPr>
              <a:cxnSpLocks/>
            </p:cNvCxnSpPr>
            <p:nvPr/>
          </p:nvCxnSpPr>
          <p:spPr>
            <a:xfrm>
              <a:off x="5013157" y="4454029"/>
              <a:ext cx="18849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图片 78">
            <a:extLst>
              <a:ext uri="{FF2B5EF4-FFF2-40B4-BE49-F238E27FC236}">
                <a16:creationId xmlns:a16="http://schemas.microsoft.com/office/drawing/2014/main" id="{40A483A8-6BC3-FAF5-04E0-505059F02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98" t="8505" r="6249"/>
          <a:stretch/>
        </p:blipFill>
        <p:spPr>
          <a:xfrm>
            <a:off x="7404457" y="3397894"/>
            <a:ext cx="2488666" cy="16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7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C4ADF89-75B2-CFC3-6DBA-CFD3AE589050}"/>
              </a:ext>
            </a:extLst>
          </p:cNvPr>
          <p:cNvSpPr/>
          <p:nvPr/>
        </p:nvSpPr>
        <p:spPr>
          <a:xfrm>
            <a:off x="1443789" y="1199921"/>
            <a:ext cx="9625263" cy="4087063"/>
          </a:xfrm>
          <a:prstGeom prst="roundRect">
            <a:avLst>
              <a:gd name="adj" fmla="val 6177"/>
            </a:avLst>
          </a:prstGeom>
          <a:solidFill>
            <a:srgbClr val="FBFED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F84E33-85A7-B700-25EC-F28E2061BBC4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666E79-22AE-BFA8-A366-FD0697123085}"/>
              </a:ext>
            </a:extLst>
          </p:cNvPr>
          <p:cNvSpPr txBox="1"/>
          <p:nvPr/>
        </p:nvSpPr>
        <p:spPr>
          <a:xfrm>
            <a:off x="4668253" y="464078"/>
            <a:ext cx="32405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验证计算结果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3357FA8-B487-65CB-1762-B7A1156EE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40820"/>
              </p:ext>
            </p:extLst>
          </p:nvPr>
        </p:nvGraphicFramePr>
        <p:xfrm>
          <a:off x="2481645" y="2641518"/>
          <a:ext cx="6733408" cy="1994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3723">
                  <a:extLst>
                    <a:ext uri="{9D8B030D-6E8A-4147-A177-3AD203B41FA5}">
                      <a16:colId xmlns:a16="http://schemas.microsoft.com/office/drawing/2014/main" val="22754574"/>
                    </a:ext>
                  </a:extLst>
                </a:gridCol>
                <a:gridCol w="3359685">
                  <a:extLst>
                    <a:ext uri="{9D8B030D-6E8A-4147-A177-3AD203B41FA5}">
                      <a16:colId xmlns:a16="http://schemas.microsoft.com/office/drawing/2014/main" val="1841934351"/>
                    </a:ext>
                  </a:extLst>
                </a:gridCol>
              </a:tblGrid>
              <a:tr h="478138">
                <a:tc>
                  <a:txBody>
                    <a:bodyPr/>
                    <a:lstStyle/>
                    <a:p>
                      <a:pPr indent="127000" algn="ctr"/>
                      <a:r>
                        <a:rPr lang="zh-CN" sz="2500" b="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方法</a:t>
                      </a:r>
                      <a:endParaRPr lang="zh-CN" sz="2500" b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7000" algn="ctr"/>
                      <a:r>
                        <a:rPr lang="zh-CN" sz="2500" b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所需时间</a:t>
                      </a:r>
                      <a:endParaRPr lang="zh-CN" sz="2500" b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418288"/>
                  </a:ext>
                </a:extLst>
              </a:tr>
              <a:tr h="523158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爸爸</a:t>
                      </a:r>
                      <a:r>
                        <a:rPr lang="zh-CN" altLang="en-US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的方法</a:t>
                      </a:r>
                      <a:endParaRPr lang="zh-CN" sz="25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sz="25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36212"/>
                  </a:ext>
                </a:extLst>
              </a:tr>
              <a:tr h="496767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妈妈</a:t>
                      </a:r>
                      <a:r>
                        <a:rPr lang="zh-CN" altLang="en-US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的</a:t>
                      </a:r>
                      <a:r>
                        <a:rPr lang="zh-CN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方</a:t>
                      </a:r>
                      <a:r>
                        <a:rPr lang="zh-CN" altLang="en-US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法</a:t>
                      </a:r>
                      <a:r>
                        <a:rPr lang="zh-CN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（优化前）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sz="25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462707"/>
                  </a:ext>
                </a:extLst>
              </a:tr>
              <a:tr h="496767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zh-CN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妈妈</a:t>
                      </a:r>
                      <a:r>
                        <a:rPr lang="zh-CN" altLang="en-US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的</a:t>
                      </a:r>
                      <a:r>
                        <a:rPr lang="zh-CN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方</a:t>
                      </a:r>
                      <a:r>
                        <a:rPr lang="zh-CN" altLang="en-US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法</a:t>
                      </a:r>
                      <a:r>
                        <a:rPr lang="zh-CN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（优化后）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tabLst>
                          <a:tab pos="269875" algn="l"/>
                        </a:tabLst>
                      </a:pPr>
                      <a:r>
                        <a:rPr lang="en-US" sz="2500" b="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 </a:t>
                      </a:r>
                      <a:endParaRPr lang="zh-CN" sz="2500" b="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440559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5BB43648-9930-61AE-8048-32DD786BE1F8}"/>
              </a:ext>
            </a:extLst>
          </p:cNvPr>
          <p:cNvSpPr txBox="1"/>
          <p:nvPr/>
        </p:nvSpPr>
        <p:spPr>
          <a:xfrm>
            <a:off x="1599373" y="4782795"/>
            <a:ext cx="881195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5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活动总结：速度最快方法比速度最慢方法节约了</a:t>
            </a:r>
            <a:r>
              <a:rPr lang="zh-CN" altLang="zh-CN" sz="2500" u="sng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zh-CN" altLang="zh-CN" sz="250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分钟。</a:t>
            </a:r>
            <a:endParaRPr lang="zh-CN" altLang="en-US" sz="25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46DEF76-AC3B-7A5F-7451-5F62E94EE77F}"/>
              </a:ext>
            </a:extLst>
          </p:cNvPr>
          <p:cNvSpPr txBox="1"/>
          <p:nvPr/>
        </p:nvSpPr>
        <p:spPr>
          <a:xfrm>
            <a:off x="1711186" y="1332870"/>
            <a:ext cx="930833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对比三种烙饼方法，如果需要烙 </a:t>
            </a:r>
            <a:r>
              <a:rPr lang="en-US" altLang="zh-CN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9 </a:t>
            </a:r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张饼，分别计算用这三种方法烙饼所需要的时间，填写下面的表格，对比一下，速度最快的方法比速度最慢的方法节约了多少时间？</a:t>
            </a:r>
            <a:endParaRPr lang="zh-CN" altLang="en-US" sz="25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31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id="{5E61E2E6-F9CE-24C3-5B12-D0DFF644DC2F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737ABE0-32F6-937E-DED9-2BF173137D00}"/>
              </a:ext>
            </a:extLst>
          </p:cNvPr>
          <p:cNvGrpSpPr/>
          <p:nvPr/>
        </p:nvGrpSpPr>
        <p:grpSpPr>
          <a:xfrm>
            <a:off x="2507411" y="1681867"/>
            <a:ext cx="6648356" cy="2520000"/>
            <a:chOff x="2218653" y="1681867"/>
            <a:chExt cx="6648356" cy="252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51D375BF-2E02-C3D6-7BD5-7E61A6CD2A4A}"/>
                </a:ext>
              </a:extLst>
            </p:cNvPr>
            <p:cNvSpPr/>
            <p:nvPr/>
          </p:nvSpPr>
          <p:spPr>
            <a:xfrm>
              <a:off x="3306595" y="1973168"/>
              <a:ext cx="5560414" cy="210415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64A4D11-0F4C-A593-6775-C65970F03901}"/>
                </a:ext>
              </a:extLst>
            </p:cNvPr>
            <p:cNvSpPr txBox="1"/>
            <p:nvPr/>
          </p:nvSpPr>
          <p:spPr>
            <a:xfrm>
              <a:off x="5022516" y="2054432"/>
              <a:ext cx="230063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82AE2833-60DD-727C-4E83-6DCE18EC0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3" y="1681867"/>
              <a:ext cx="2520000" cy="2520000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55705FF-2F6B-1CAD-6D51-4D5F23C19923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B49BFD6-6864-0885-31A0-063C46D3A066}"/>
              </a:ext>
            </a:extLst>
          </p:cNvPr>
          <p:cNvSpPr txBox="1"/>
          <p:nvPr/>
        </p:nvSpPr>
        <p:spPr>
          <a:xfrm>
            <a:off x="5639889" y="3106050"/>
            <a:ext cx="1643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统筹思想</a:t>
            </a:r>
          </a:p>
          <a:p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算法的作用</a:t>
            </a:r>
          </a:p>
        </p:txBody>
      </p:sp>
    </p:spTree>
    <p:extLst>
      <p:ext uri="{BB962C8B-B14F-4D97-AF65-F5344CB8AC3E}">
        <p14:creationId xmlns:p14="http://schemas.microsoft.com/office/powerpoint/2010/main" val="651155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室内, 桌子, 小, 前&#10;&#10;描述已自动生成">
            <a:extLst>
              <a:ext uri="{FF2B5EF4-FFF2-40B4-BE49-F238E27FC236}">
                <a16:creationId xmlns:a16="http://schemas.microsoft.com/office/drawing/2014/main" id="{53DBAE48-03C2-E8A3-ACB8-4FF879A6A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 r="1817" b="14808"/>
          <a:stretch/>
        </p:blipFill>
        <p:spPr>
          <a:xfrm>
            <a:off x="5504737" y="1142192"/>
            <a:ext cx="6447775" cy="455292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F84E33-85A7-B700-25EC-F28E2061BBC4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666E79-22AE-BFA8-A366-FD0697123085}"/>
              </a:ext>
            </a:extLst>
          </p:cNvPr>
          <p:cNvSpPr txBox="1"/>
          <p:nvPr/>
        </p:nvSpPr>
        <p:spPr>
          <a:xfrm>
            <a:off x="4860758" y="464078"/>
            <a:ext cx="2470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统筹思想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51B424F-A307-B349-9FA2-05A8CF6D668E}"/>
              </a:ext>
            </a:extLst>
          </p:cNvPr>
          <p:cNvGrpSpPr/>
          <p:nvPr/>
        </p:nvGrpSpPr>
        <p:grpSpPr>
          <a:xfrm>
            <a:off x="1572023" y="2026069"/>
            <a:ext cx="4430871" cy="1989222"/>
            <a:chOff x="1665129" y="2029409"/>
            <a:chExt cx="4430871" cy="1989222"/>
          </a:xfrm>
        </p:grpSpPr>
        <p:sp>
          <p:nvSpPr>
            <p:cNvPr id="16" name="对话气泡: 圆角矩形 15">
              <a:extLst>
                <a:ext uri="{FF2B5EF4-FFF2-40B4-BE49-F238E27FC236}">
                  <a16:creationId xmlns:a16="http://schemas.microsoft.com/office/drawing/2014/main" id="{268A69E6-A55F-B0C0-FBE1-FB64D8D53AB8}"/>
                </a:ext>
              </a:extLst>
            </p:cNvPr>
            <p:cNvSpPr/>
            <p:nvPr/>
          </p:nvSpPr>
          <p:spPr>
            <a:xfrm>
              <a:off x="1665129" y="2029409"/>
              <a:ext cx="4430871" cy="1989222"/>
            </a:xfrm>
            <a:prstGeom prst="wedgeRoundRectCallout">
              <a:avLst>
                <a:gd name="adj1" fmla="val -44918"/>
                <a:gd name="adj2" fmla="val 66883"/>
                <a:gd name="adj3" fmla="val 16667"/>
              </a:avLst>
            </a:prstGeom>
            <a:solidFill>
              <a:srgbClr val="FBFED6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ABEEAD9-077F-4108-B043-82796D612971}"/>
                </a:ext>
              </a:extLst>
            </p:cNvPr>
            <p:cNvSpPr txBox="1"/>
            <p:nvPr/>
          </p:nvSpPr>
          <p:spPr>
            <a:xfrm>
              <a:off x="1697213" y="2208412"/>
              <a:ext cx="438557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b="0" dirty="0">
                  <a:solidFill>
                    <a:srgbClr val="231F2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统筹思想就是用科学的方法安排时间、工作或活动，合理安排，能让事情做起来</a:t>
              </a:r>
              <a:r>
                <a:rPr lang="zh-CN" altLang="en-US" sz="2500" b="0" dirty="0">
                  <a:solidFill>
                    <a:srgbClr val="FF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更顺利</a:t>
              </a:r>
              <a:r>
                <a:rPr lang="zh-CN" altLang="en-US" sz="2500" b="0" dirty="0">
                  <a:solidFill>
                    <a:srgbClr val="231F2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zh-CN" altLang="en-US" sz="2500" b="0" dirty="0">
                  <a:solidFill>
                    <a:srgbClr val="FF000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更有效率</a:t>
              </a:r>
              <a:r>
                <a:rPr lang="zh-CN" altLang="en-US" sz="2500" b="0" dirty="0">
                  <a:solidFill>
                    <a:srgbClr val="231F2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 descr="卡通人物&#10;&#10;描述已自动生成">
            <a:extLst>
              <a:ext uri="{FF2B5EF4-FFF2-40B4-BE49-F238E27FC236}">
                <a16:creationId xmlns:a16="http://schemas.microsoft.com/office/drawing/2014/main" id="{710236C8-58C7-0AB5-5D10-AE76D73BA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" y="3559605"/>
            <a:ext cx="2279785" cy="227978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7CE353E-9F21-20F7-42BD-C205E1596F56}"/>
              </a:ext>
            </a:extLst>
          </p:cNvPr>
          <p:cNvSpPr txBox="1"/>
          <p:nvPr/>
        </p:nvSpPr>
        <p:spPr>
          <a:xfrm>
            <a:off x="6480111" y="2076299"/>
            <a:ext cx="4765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试着用统筹优化的思想，回答这道题：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☆洗杯子（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分钟） 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☆放茶叶（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分钟） </a:t>
            </a:r>
          </a:p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☆烧水（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6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分钟）   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☆倒水（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分钟） </a:t>
            </a:r>
          </a:p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所需最少的完成时间为（　　）分钟</a:t>
            </a:r>
          </a:p>
        </p:txBody>
      </p:sp>
    </p:spTree>
    <p:extLst>
      <p:ext uri="{BB962C8B-B14F-4D97-AF65-F5344CB8AC3E}">
        <p14:creationId xmlns:p14="http://schemas.microsoft.com/office/powerpoint/2010/main" val="154815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F4E0F04C-838A-284A-2B7D-AFE363128BD0}"/>
              </a:ext>
            </a:extLst>
          </p:cNvPr>
          <p:cNvSpPr/>
          <p:nvPr/>
        </p:nvSpPr>
        <p:spPr>
          <a:xfrm>
            <a:off x="1572023" y="1735506"/>
            <a:ext cx="4764609" cy="2279785"/>
          </a:xfrm>
          <a:prstGeom prst="wedgeRoundRectCallout">
            <a:avLst>
              <a:gd name="adj1" fmla="val -44918"/>
              <a:gd name="adj2" fmla="val 66883"/>
              <a:gd name="adj3" fmla="val 16667"/>
            </a:avLst>
          </a:prstGeom>
          <a:solidFill>
            <a:srgbClr val="FBFED6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F84E33-85A7-B700-25EC-F28E2061BBC4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666E79-22AE-BFA8-A366-FD0697123085}"/>
              </a:ext>
            </a:extLst>
          </p:cNvPr>
          <p:cNvSpPr txBox="1"/>
          <p:nvPr/>
        </p:nvSpPr>
        <p:spPr>
          <a:xfrm>
            <a:off x="4668253" y="464078"/>
            <a:ext cx="2711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算法的作用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6D0DC6-A1FE-F219-3001-DC21F1865902}"/>
              </a:ext>
            </a:extLst>
          </p:cNvPr>
          <p:cNvSpPr txBox="1"/>
          <p:nvPr/>
        </p:nvSpPr>
        <p:spPr>
          <a:xfrm>
            <a:off x="1765397" y="1903437"/>
            <a:ext cx="443087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使用算法可以让</a:t>
            </a:r>
            <a:r>
              <a:rPr lang="zh-CN" altLang="en-US" sz="2500" b="1" dirty="0">
                <a:solidFill>
                  <a:srgbClr val="FF66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解决问题的过程清晰明了</a:t>
            </a:r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，提高解决问题的效率。在生活中我们可以发散思维，选择</a:t>
            </a:r>
            <a:r>
              <a:rPr lang="zh-CN" altLang="en-US" sz="2500" b="1" dirty="0">
                <a:solidFill>
                  <a:srgbClr val="FF66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更优化的方法解决问题。</a:t>
            </a:r>
            <a:endParaRPr lang="zh-CN" altLang="en-US" sz="2500" b="1" dirty="0">
              <a:solidFill>
                <a:srgbClr val="FF66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 descr="卡通人物&#10;&#10;描述已自动生成">
            <a:extLst>
              <a:ext uri="{FF2B5EF4-FFF2-40B4-BE49-F238E27FC236}">
                <a16:creationId xmlns:a16="http://schemas.microsoft.com/office/drawing/2014/main" id="{0125FD21-E7F6-D321-CDEE-BB02CDD2A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" y="3559605"/>
            <a:ext cx="2279785" cy="2279785"/>
          </a:xfrm>
          <a:prstGeom prst="rect">
            <a:avLst/>
          </a:prstGeom>
        </p:spPr>
      </p:pic>
      <p:pic>
        <p:nvPicPr>
          <p:cNvPr id="17" name="图片 16" descr="图片包含 室内, 桌子, 小, 前&#10;&#10;描述已自动生成">
            <a:extLst>
              <a:ext uri="{FF2B5EF4-FFF2-40B4-BE49-F238E27FC236}">
                <a16:creationId xmlns:a16="http://schemas.microsoft.com/office/drawing/2014/main" id="{00D370EF-4D96-7090-44C1-79FAA1FCC6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 r="1817" b="14808"/>
          <a:stretch/>
        </p:blipFill>
        <p:spPr>
          <a:xfrm>
            <a:off x="5858990" y="1443789"/>
            <a:ext cx="6123678" cy="432406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BD785C1-896B-1F2E-AC07-20EB59BFCEBE}"/>
              </a:ext>
            </a:extLst>
          </p:cNvPr>
          <p:cNvSpPr txBox="1"/>
          <p:nvPr/>
        </p:nvSpPr>
        <p:spPr>
          <a:xfrm>
            <a:off x="6774600" y="2291784"/>
            <a:ext cx="443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rgbClr val="231F2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☆田忌赛马，体现了算法的什么作用？ </a:t>
            </a:r>
            <a:endParaRPr lang="zh-CN" altLang="en-US" sz="2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8191E8D-96A4-4E19-1496-6DFE77A8903F}"/>
              </a:ext>
            </a:extLst>
          </p:cNvPr>
          <p:cNvSpPr txBox="1"/>
          <p:nvPr/>
        </p:nvSpPr>
        <p:spPr>
          <a:xfrm>
            <a:off x="6782999" y="3373976"/>
            <a:ext cx="443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rgbClr val="231F2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☆韩信点兵，体现了算法的什么作用？</a:t>
            </a:r>
            <a:endParaRPr lang="zh-CN" altLang="en-US" sz="2000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35A7539-5AB8-5984-00BD-11E1BDCA49C9}"/>
              </a:ext>
            </a:extLst>
          </p:cNvPr>
          <p:cNvCxnSpPr/>
          <p:nvPr/>
        </p:nvCxnSpPr>
        <p:spPr>
          <a:xfrm>
            <a:off x="6878247" y="3113007"/>
            <a:ext cx="39775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EE10BAD-39DE-EEAE-FE5E-2B18B341D3AA}"/>
              </a:ext>
            </a:extLst>
          </p:cNvPr>
          <p:cNvCxnSpPr/>
          <p:nvPr/>
        </p:nvCxnSpPr>
        <p:spPr>
          <a:xfrm>
            <a:off x="6895417" y="4192087"/>
            <a:ext cx="39775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FD94F9A-8357-1BC9-F936-516B8DB12BEB}"/>
              </a:ext>
            </a:extLst>
          </p:cNvPr>
          <p:cNvSpPr txBox="1"/>
          <p:nvPr/>
        </p:nvSpPr>
        <p:spPr>
          <a:xfrm>
            <a:off x="8390759" y="1526115"/>
            <a:ext cx="12065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1" dirty="0">
                <a:latin typeface="楷体" panose="02010609060101010101" pitchFamily="49" charset="-122"/>
                <a:ea typeface="楷体" panose="02010609060101010101" pitchFamily="49" charset="-122"/>
              </a:rPr>
              <a:t>选一选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B30D942-036E-360F-018F-19D9E47CE713}"/>
              </a:ext>
            </a:extLst>
          </p:cNvPr>
          <p:cNvGrpSpPr/>
          <p:nvPr/>
        </p:nvGrpSpPr>
        <p:grpSpPr>
          <a:xfrm>
            <a:off x="9118619" y="4769318"/>
            <a:ext cx="1260982" cy="421039"/>
            <a:chOff x="3479640" y="4910798"/>
            <a:chExt cx="1260982" cy="421039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5527FAE4-B084-4DF0-777B-EB8F0FB269D9}"/>
                </a:ext>
              </a:extLst>
            </p:cNvPr>
            <p:cNvSpPr/>
            <p:nvPr/>
          </p:nvSpPr>
          <p:spPr>
            <a:xfrm>
              <a:off x="3479640" y="4910799"/>
              <a:ext cx="1260982" cy="421038"/>
            </a:xfrm>
            <a:prstGeom prst="roundRect">
              <a:avLst/>
            </a:prstGeom>
            <a:solidFill>
              <a:srgbClr val="F6FCC0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99B2CE8-04B8-AD57-DCD3-527656776F14}"/>
                </a:ext>
              </a:extLst>
            </p:cNvPr>
            <p:cNvSpPr txBox="1"/>
            <p:nvPr/>
          </p:nvSpPr>
          <p:spPr>
            <a:xfrm>
              <a:off x="3532886" y="4910798"/>
              <a:ext cx="120773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优化问题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B03AE0B-DC4F-5FDE-1030-F545C6341BB9}"/>
              </a:ext>
            </a:extLst>
          </p:cNvPr>
          <p:cNvGrpSpPr/>
          <p:nvPr/>
        </p:nvGrpSpPr>
        <p:grpSpPr>
          <a:xfrm>
            <a:off x="7515552" y="4769318"/>
            <a:ext cx="1260982" cy="421039"/>
            <a:chOff x="3479640" y="4910798"/>
            <a:chExt cx="1260982" cy="421039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B0801581-D96E-8168-3B73-B130609D50A1}"/>
                </a:ext>
              </a:extLst>
            </p:cNvPr>
            <p:cNvSpPr/>
            <p:nvPr/>
          </p:nvSpPr>
          <p:spPr>
            <a:xfrm>
              <a:off x="3479640" y="4910799"/>
              <a:ext cx="1260982" cy="421038"/>
            </a:xfrm>
            <a:prstGeom prst="roundRect">
              <a:avLst/>
            </a:prstGeom>
            <a:solidFill>
              <a:srgbClr val="F6FCC0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9032FA6-C7E2-FDF2-4395-801880AC5174}"/>
                </a:ext>
              </a:extLst>
            </p:cNvPr>
            <p:cNvSpPr txBox="1"/>
            <p:nvPr/>
          </p:nvSpPr>
          <p:spPr>
            <a:xfrm>
              <a:off x="3532886" y="4910798"/>
              <a:ext cx="120773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问题求解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316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id="{5E61E2E6-F9CE-24C3-5B12-D0DFF644DC2F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737ABE0-32F6-937E-DED9-2BF173137D00}"/>
              </a:ext>
            </a:extLst>
          </p:cNvPr>
          <p:cNvGrpSpPr/>
          <p:nvPr/>
        </p:nvGrpSpPr>
        <p:grpSpPr>
          <a:xfrm>
            <a:off x="2507411" y="1681867"/>
            <a:ext cx="6648356" cy="2520000"/>
            <a:chOff x="2218653" y="1681867"/>
            <a:chExt cx="6648356" cy="252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51D375BF-2E02-C3D6-7BD5-7E61A6CD2A4A}"/>
                </a:ext>
              </a:extLst>
            </p:cNvPr>
            <p:cNvSpPr/>
            <p:nvPr/>
          </p:nvSpPr>
          <p:spPr>
            <a:xfrm>
              <a:off x="3306595" y="1973168"/>
              <a:ext cx="5560414" cy="210415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64A4D11-0F4C-A593-6775-C65970F03901}"/>
                </a:ext>
              </a:extLst>
            </p:cNvPr>
            <p:cNvSpPr txBox="1"/>
            <p:nvPr/>
          </p:nvSpPr>
          <p:spPr>
            <a:xfrm>
              <a:off x="5101684" y="2065413"/>
              <a:ext cx="230063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挑战台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82AE2833-60DD-727C-4E83-6DCE18EC0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3" y="1681867"/>
              <a:ext cx="2520000" cy="2520000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55705FF-2F6B-1CAD-6D51-4D5F23C19923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A72047-E865-F1C9-EF2A-00D1E4E1190D}"/>
              </a:ext>
            </a:extLst>
          </p:cNvPr>
          <p:cNvSpPr txBox="1"/>
          <p:nvPr/>
        </p:nvSpPr>
        <p:spPr>
          <a:xfrm>
            <a:off x="4781301" y="3228945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利用算法作用完成挑战台任务</a:t>
            </a:r>
          </a:p>
        </p:txBody>
      </p:sp>
    </p:spTree>
    <p:extLst>
      <p:ext uri="{BB962C8B-B14F-4D97-AF65-F5344CB8AC3E}">
        <p14:creationId xmlns:p14="http://schemas.microsoft.com/office/powerpoint/2010/main" val="4063915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D34E60F-2DFC-8792-47FE-E0DC9BE30387}"/>
              </a:ext>
            </a:extLst>
          </p:cNvPr>
          <p:cNvSpPr/>
          <p:nvPr/>
        </p:nvSpPr>
        <p:spPr>
          <a:xfrm>
            <a:off x="1319488" y="1556084"/>
            <a:ext cx="9669354" cy="3092112"/>
          </a:xfrm>
          <a:prstGeom prst="roundRect">
            <a:avLst>
              <a:gd name="adj" fmla="val 8366"/>
            </a:avLst>
          </a:prstGeom>
          <a:solidFill>
            <a:srgbClr val="FBFED6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挑战台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F84E33-85A7-B700-25EC-F28E2061BBC4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1DBE298-60A1-72B3-0ADB-5767A8242BD0}"/>
              </a:ext>
            </a:extLst>
          </p:cNvPr>
          <p:cNvSpPr txBox="1"/>
          <p:nvPr/>
        </p:nvSpPr>
        <p:spPr>
          <a:xfrm>
            <a:off x="3015916" y="1957137"/>
            <a:ext cx="4122822" cy="1138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44D3AA5-70DA-BB75-6E01-0D6D56CBE14C}"/>
              </a:ext>
            </a:extLst>
          </p:cNvPr>
          <p:cNvSpPr txBox="1"/>
          <p:nvPr/>
        </p:nvSpPr>
        <p:spPr>
          <a:xfrm>
            <a:off x="1411603" y="3255719"/>
            <a:ext cx="9416818" cy="115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☆</a:t>
            </a:r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有一种棋类小游戏，玩</a:t>
            </a:r>
            <a:r>
              <a:rPr lang="en-US" altLang="zh-CN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局要</a:t>
            </a:r>
            <a:r>
              <a:rPr lang="en-US" altLang="zh-CN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分钟，可以单人玩，也可以双人玩。 李徽和爸爸、妈妈一起玩，每人玩两局，至少需要多少分钟？</a:t>
            </a:r>
            <a:endParaRPr lang="zh-CN" altLang="en-US" sz="25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824E80-6D9C-ECD3-484D-2C056BAD4FFC}"/>
              </a:ext>
            </a:extLst>
          </p:cNvPr>
          <p:cNvSpPr txBox="1"/>
          <p:nvPr/>
        </p:nvSpPr>
        <p:spPr>
          <a:xfrm>
            <a:off x="1411602" y="1797544"/>
            <a:ext cx="9416819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☆解决烙饼最省时间的问题，最佳答案是每一次让锅中按要求放上（      ）的饼，这样既不造成（    ）浪费，又节省（      ）。</a:t>
            </a:r>
            <a:endParaRPr lang="zh-CN" altLang="en-US" sz="25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6283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155A4F0-3010-F254-F003-0B5D534B3385}"/>
              </a:ext>
            </a:extLst>
          </p:cNvPr>
          <p:cNvSpPr txBox="1"/>
          <p:nvPr/>
        </p:nvSpPr>
        <p:spPr>
          <a:xfrm>
            <a:off x="1184224" y="539646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义务教育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信息科技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五年级上册</a:t>
            </a:r>
          </a:p>
        </p:txBody>
      </p:sp>
      <p:pic>
        <p:nvPicPr>
          <p:cNvPr id="6" name="图片 5" descr="卡通人物&#10;&#10;描述已自动生成">
            <a:extLst>
              <a:ext uri="{FF2B5EF4-FFF2-40B4-BE49-F238E27FC236}">
                <a16:creationId xmlns:a16="http://schemas.microsoft.com/office/drawing/2014/main" id="{76C3F1E7-63F2-375E-8AC6-340D535B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4" y="445958"/>
            <a:ext cx="669026" cy="54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2644A7F-20B1-44B1-D7E2-42E57CBC5B41}"/>
              </a:ext>
            </a:extLst>
          </p:cNvPr>
          <p:cNvSpPr txBox="1"/>
          <p:nvPr/>
        </p:nvSpPr>
        <p:spPr>
          <a:xfrm>
            <a:off x="8409485" y="525055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pic>
        <p:nvPicPr>
          <p:cNvPr id="13" name="图片 12" descr="图片包含 游戏机, 风筝&#10;&#10;描述已自动生成">
            <a:extLst>
              <a:ext uri="{FF2B5EF4-FFF2-40B4-BE49-F238E27FC236}">
                <a16:creationId xmlns:a16="http://schemas.microsoft.com/office/drawing/2014/main" id="{850338CA-3C04-071A-B9F1-4AC748B00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785">
            <a:off x="637731" y="2022555"/>
            <a:ext cx="3810532" cy="381053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38BF571-AD55-77B7-1663-2FFE17366841}"/>
              </a:ext>
            </a:extLst>
          </p:cNvPr>
          <p:cNvSpPr/>
          <p:nvPr/>
        </p:nvSpPr>
        <p:spPr>
          <a:xfrm rot="20338828">
            <a:off x="1640779" y="3083549"/>
            <a:ext cx="227337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Hello</a:t>
            </a:r>
            <a:r>
              <a:rPr lang="zh-CN" altLang="en-US" sz="3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9FBFCDE-7FD9-5194-1558-9FFCCD605FFE}"/>
              </a:ext>
            </a:extLst>
          </p:cNvPr>
          <p:cNvSpPr/>
          <p:nvPr/>
        </p:nvSpPr>
        <p:spPr>
          <a:xfrm>
            <a:off x="5300785" y="2516546"/>
            <a:ext cx="484780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期待你下节课</a:t>
            </a:r>
            <a:endParaRPr lang="en-US" altLang="zh-CN" sz="4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更精彩的表现</a:t>
            </a:r>
          </a:p>
        </p:txBody>
      </p:sp>
      <p:pic>
        <p:nvPicPr>
          <p:cNvPr id="21" name="图片 20" descr="形状, 圆圈&#10;&#10;描述已自动生成">
            <a:extLst>
              <a:ext uri="{FF2B5EF4-FFF2-40B4-BE49-F238E27FC236}">
                <a16:creationId xmlns:a16="http://schemas.microsoft.com/office/drawing/2014/main" id="{CCF75DFF-6FC3-15AC-8A44-74ECED748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125" y="4692622"/>
            <a:ext cx="1845570" cy="2160000"/>
          </a:xfrm>
          <a:prstGeom prst="rect">
            <a:avLst/>
          </a:prstGeom>
        </p:spPr>
      </p:pic>
      <p:pic>
        <p:nvPicPr>
          <p:cNvPr id="19" name="图片 18" descr="卡通人物&#10;&#10;描述已自动生成">
            <a:extLst>
              <a:ext uri="{FF2B5EF4-FFF2-40B4-BE49-F238E27FC236}">
                <a16:creationId xmlns:a16="http://schemas.microsoft.com/office/drawing/2014/main" id="{F4E05475-8697-6CD1-3C86-7F18211E1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000" y="4772454"/>
            <a:ext cx="2160000" cy="2160000"/>
          </a:xfrm>
          <a:prstGeom prst="rect">
            <a:avLst/>
          </a:prstGeom>
        </p:spPr>
      </p:pic>
      <p:pic>
        <p:nvPicPr>
          <p:cNvPr id="15" name="图片 14" descr="图标&#10;&#10;描述已自动生成">
            <a:extLst>
              <a:ext uri="{FF2B5EF4-FFF2-40B4-BE49-F238E27FC236}">
                <a16:creationId xmlns:a16="http://schemas.microsoft.com/office/drawing/2014/main" id="{DE600420-09B1-CF12-0D82-5F1004F3EC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21545"/>
          <a:stretch/>
        </p:blipFill>
        <p:spPr>
          <a:xfrm>
            <a:off x="8901885" y="2092083"/>
            <a:ext cx="893976" cy="12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2C1BA987-06B0-D48E-979F-3EA7EC88955E}"/>
              </a:ext>
            </a:extLst>
          </p:cNvPr>
          <p:cNvSpPr/>
          <p:nvPr/>
        </p:nvSpPr>
        <p:spPr>
          <a:xfrm>
            <a:off x="3447379" y="3208819"/>
            <a:ext cx="7140411" cy="1086346"/>
          </a:xfrm>
          <a:prstGeom prst="wedgeRoundRectCallout">
            <a:avLst>
              <a:gd name="adj1" fmla="val 35956"/>
              <a:gd name="adj2" fmla="val 78889"/>
              <a:gd name="adj3" fmla="val 16667"/>
            </a:avLst>
          </a:prstGeom>
          <a:solidFill>
            <a:srgbClr val="FBFE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对话气泡: 圆角矩形 14">
            <a:extLst>
              <a:ext uri="{FF2B5EF4-FFF2-40B4-BE49-F238E27FC236}">
                <a16:creationId xmlns:a16="http://schemas.microsoft.com/office/drawing/2014/main" id="{09292966-0E49-9D5F-AAD9-6E4FC48ED320}"/>
              </a:ext>
            </a:extLst>
          </p:cNvPr>
          <p:cNvSpPr/>
          <p:nvPr/>
        </p:nvSpPr>
        <p:spPr>
          <a:xfrm>
            <a:off x="1682328" y="1692555"/>
            <a:ext cx="7400485" cy="925330"/>
          </a:xfrm>
          <a:prstGeom prst="wedgeRoundRectCallout">
            <a:avLst>
              <a:gd name="adj1" fmla="val -37459"/>
              <a:gd name="adj2" fmla="val 87911"/>
              <a:gd name="adj3" fmla="val 16667"/>
            </a:avLst>
          </a:prstGeom>
          <a:solidFill>
            <a:srgbClr val="FBFED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4FB02E5-DBA2-B3B3-5E95-C3BCBFA3D749}"/>
              </a:ext>
            </a:extLst>
          </p:cNvPr>
          <p:cNvGrpSpPr/>
          <p:nvPr/>
        </p:nvGrpSpPr>
        <p:grpSpPr>
          <a:xfrm>
            <a:off x="299805" y="74950"/>
            <a:ext cx="3115490" cy="1440000"/>
            <a:chOff x="299805" y="74950"/>
            <a:chExt cx="3115490" cy="144000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4DA4D758-C4B0-20F7-BD0A-7C7E5BB30F83}"/>
                </a:ext>
              </a:extLst>
            </p:cNvPr>
            <p:cNvSpPr/>
            <p:nvPr/>
          </p:nvSpPr>
          <p:spPr>
            <a:xfrm>
              <a:off x="1184224" y="494675"/>
              <a:ext cx="2231071" cy="77815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3279399-9C39-F970-70BF-5178AEB50C23}"/>
                </a:ext>
              </a:extLst>
            </p:cNvPr>
            <p:cNvSpPr txBox="1"/>
            <p:nvPr/>
          </p:nvSpPr>
          <p:spPr>
            <a:xfrm>
              <a:off x="1392825" y="536974"/>
              <a:ext cx="1980029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学习情境</a:t>
              </a:r>
            </a:p>
          </p:txBody>
        </p:sp>
        <p:pic>
          <p:nvPicPr>
            <p:cNvPr id="9" name="图片 8" descr="卡通人物&#10;&#10;描述已自动生成">
              <a:extLst>
                <a:ext uri="{FF2B5EF4-FFF2-40B4-BE49-F238E27FC236}">
                  <a16:creationId xmlns:a16="http://schemas.microsoft.com/office/drawing/2014/main" id="{A3CD895B-6137-1FF1-61B3-CD28B8373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05" y="74950"/>
              <a:ext cx="1440000" cy="144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B46C15E-4066-7231-840E-5AA5663C97D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A5B1CE-69A2-7FCE-A88E-79267BEC593D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A61790A-FF3E-A2C2-375A-5FF4AD8C6325}"/>
              </a:ext>
            </a:extLst>
          </p:cNvPr>
          <p:cNvSpPr txBox="1"/>
          <p:nvPr/>
        </p:nvSpPr>
        <p:spPr>
          <a:xfrm>
            <a:off x="1787931" y="1897761"/>
            <a:ext cx="73430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煮熟</a:t>
            </a:r>
            <a:r>
              <a:rPr lang="en-US" altLang="zh-CN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个鸡蛋需要</a:t>
            </a:r>
            <a:r>
              <a:rPr lang="en-US" altLang="zh-CN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分钟，煮熟</a:t>
            </a:r>
            <a:r>
              <a:rPr lang="en-US" altLang="zh-CN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个鸡蛋需要几分钟？</a:t>
            </a:r>
            <a:endParaRPr lang="zh-CN" altLang="en-US" sz="25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1192781-4870-A62B-D376-D9C3221D71CC}"/>
              </a:ext>
            </a:extLst>
          </p:cNvPr>
          <p:cNvSpPr txBox="1"/>
          <p:nvPr/>
        </p:nvSpPr>
        <p:spPr>
          <a:xfrm>
            <a:off x="3528426" y="3325308"/>
            <a:ext cx="69783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我知道，只需</a:t>
            </a:r>
            <a:r>
              <a:rPr lang="en-US" altLang="zh-CN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分钟，将</a:t>
            </a:r>
            <a:r>
              <a:rPr lang="en-US" altLang="zh-CN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个鸡蛋</a:t>
            </a:r>
            <a:r>
              <a:rPr lang="zh-CN" altLang="en-US" sz="25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同时</a:t>
            </a:r>
            <a:r>
              <a:rPr lang="zh-CN" altLang="en-US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煮，既</a:t>
            </a:r>
            <a:r>
              <a:rPr lang="zh-CN" altLang="en-US" sz="25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节约时间</a:t>
            </a:r>
            <a:r>
              <a:rPr lang="zh-CN" altLang="en-US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，又</a:t>
            </a:r>
            <a:r>
              <a:rPr lang="zh-CN" altLang="en-US" sz="25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节约能源</a:t>
            </a:r>
            <a:r>
              <a:rPr lang="zh-CN" altLang="en-US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</a:p>
        </p:txBody>
      </p:sp>
      <p:pic>
        <p:nvPicPr>
          <p:cNvPr id="18" name="图片 17" descr="卡通人物&#10;&#10;描述已自动生成">
            <a:extLst>
              <a:ext uri="{FF2B5EF4-FFF2-40B4-BE49-F238E27FC236}">
                <a16:creationId xmlns:a16="http://schemas.microsoft.com/office/drawing/2014/main" id="{E50F6FBB-82D3-17C5-4E1F-AD4EC414D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76" y="4239125"/>
            <a:ext cx="1800000" cy="1800000"/>
          </a:xfrm>
          <a:prstGeom prst="rect">
            <a:avLst/>
          </a:prstGeom>
        </p:spPr>
      </p:pic>
      <p:pic>
        <p:nvPicPr>
          <p:cNvPr id="20" name="图片 19" descr="形状, 圆圈&#10;&#10;描述已自动生成">
            <a:extLst>
              <a:ext uri="{FF2B5EF4-FFF2-40B4-BE49-F238E27FC236}">
                <a16:creationId xmlns:a16="http://schemas.microsoft.com/office/drawing/2014/main" id="{AB2C54A8-07C0-72B5-3976-A25B08BD7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24" y="2495165"/>
            <a:ext cx="153797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7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94FB02E5-DBA2-B3B3-5E95-C3BCBFA3D749}"/>
              </a:ext>
            </a:extLst>
          </p:cNvPr>
          <p:cNvGrpSpPr/>
          <p:nvPr/>
        </p:nvGrpSpPr>
        <p:grpSpPr>
          <a:xfrm>
            <a:off x="299805" y="74950"/>
            <a:ext cx="3115490" cy="1440000"/>
            <a:chOff x="299805" y="74950"/>
            <a:chExt cx="3115490" cy="144000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4DA4D758-C4B0-20F7-BD0A-7C7E5BB30F83}"/>
                </a:ext>
              </a:extLst>
            </p:cNvPr>
            <p:cNvSpPr/>
            <p:nvPr/>
          </p:nvSpPr>
          <p:spPr>
            <a:xfrm>
              <a:off x="1184224" y="494675"/>
              <a:ext cx="2231071" cy="77815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3279399-9C39-F970-70BF-5178AEB50C23}"/>
                </a:ext>
              </a:extLst>
            </p:cNvPr>
            <p:cNvSpPr txBox="1"/>
            <p:nvPr/>
          </p:nvSpPr>
          <p:spPr>
            <a:xfrm>
              <a:off x="1392825" y="536974"/>
              <a:ext cx="1980029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学习情境</a:t>
              </a:r>
            </a:p>
          </p:txBody>
        </p:sp>
        <p:pic>
          <p:nvPicPr>
            <p:cNvPr id="9" name="图片 8" descr="卡通人物&#10;&#10;描述已自动生成">
              <a:extLst>
                <a:ext uri="{FF2B5EF4-FFF2-40B4-BE49-F238E27FC236}">
                  <a16:creationId xmlns:a16="http://schemas.microsoft.com/office/drawing/2014/main" id="{A3CD895B-6137-1FF1-61B3-CD28B8373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05" y="74950"/>
              <a:ext cx="1440000" cy="144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B46C15E-4066-7231-840E-5AA5663C97D5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A5B1CE-69A2-7FCE-A88E-79267BEC593D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1CACD1C-08AB-54C1-0EEF-111C80855978}"/>
              </a:ext>
            </a:extLst>
          </p:cNvPr>
          <p:cNvGrpSpPr/>
          <p:nvPr/>
        </p:nvGrpSpPr>
        <p:grpSpPr>
          <a:xfrm>
            <a:off x="2237523" y="1167916"/>
            <a:ext cx="8142078" cy="4357733"/>
            <a:chOff x="1948406" y="1142734"/>
            <a:chExt cx="8142078" cy="435773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D6DAEC3-E761-384B-895A-8E6429703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48406" y="1142734"/>
              <a:ext cx="8142078" cy="4357733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B7CA243-A267-5591-12CF-918601A0A41E}"/>
                </a:ext>
              </a:extLst>
            </p:cNvPr>
            <p:cNvSpPr txBox="1"/>
            <p:nvPr/>
          </p:nvSpPr>
          <p:spPr>
            <a:xfrm>
              <a:off x="2313719" y="2100314"/>
              <a:ext cx="7411452" cy="2887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500" b="0" dirty="0">
                  <a:solidFill>
                    <a:srgbClr val="231F2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</a:rPr>
                <a:t>李徽同学想帮妈妈烙饼，准备晚餐，现有的条件是：</a:t>
              </a:r>
              <a:endParaRPr lang="en-US" altLang="zh-CN" sz="2500" b="0" dirty="0">
                <a:solidFill>
                  <a:srgbClr val="231F2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□1</a:t>
              </a:r>
              <a:r>
                <a:rPr lang="zh-CN" altLang="en-US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张饼烙</a:t>
              </a:r>
              <a:r>
                <a:rPr lang="en-US" altLang="zh-CN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面需要</a:t>
              </a:r>
              <a:r>
                <a:rPr lang="en-US" altLang="zh-CN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分钟；</a:t>
              </a:r>
              <a:endParaRPr lang="en-US" altLang="zh-CN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□</a:t>
              </a:r>
              <a:r>
                <a:rPr lang="zh-CN" altLang="en-US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平底锅每次最多能放</a:t>
              </a:r>
              <a:r>
                <a:rPr lang="en-US" altLang="zh-CN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张饼；</a:t>
              </a:r>
              <a:endParaRPr lang="en-US" altLang="zh-CN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□</a:t>
              </a:r>
              <a:r>
                <a:rPr lang="zh-CN" altLang="en-US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今日晚餐需要烙</a:t>
              </a:r>
              <a:r>
                <a:rPr lang="en-US" altLang="zh-CN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张饼。</a:t>
              </a:r>
              <a:endParaRPr lang="en-US" altLang="zh-CN" sz="2500" dirty="0">
                <a:solidFill>
                  <a:srgbClr val="231F2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500" dirty="0">
                  <a:solidFill>
                    <a:srgbClr val="231F2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问：怎样烙饼用时最短？</a:t>
              </a:r>
              <a:endPara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443410F-B013-777B-EF43-1AA4395F6C4B}"/>
                </a:ext>
              </a:extLst>
            </p:cNvPr>
            <p:cNvSpPr txBox="1"/>
            <p:nvPr/>
          </p:nvSpPr>
          <p:spPr>
            <a:xfrm>
              <a:off x="4801002" y="1189658"/>
              <a:ext cx="243688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挑战任务卡</a:t>
              </a:r>
            </a:p>
          </p:txBody>
        </p:sp>
        <p:pic>
          <p:nvPicPr>
            <p:cNvPr id="19" name="图片 18" descr="图示&#10;&#10;描述已自动生成">
              <a:extLst>
                <a:ext uri="{FF2B5EF4-FFF2-40B4-BE49-F238E27FC236}">
                  <a16:creationId xmlns:a16="http://schemas.microsoft.com/office/drawing/2014/main" id="{DF1B78AB-72B8-73FA-B9BC-E711FA350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268" y="2883914"/>
              <a:ext cx="3677544" cy="2616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402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04A5B1CE-69A2-7FCE-A88E-79267BEC593D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0AB4AFF-6C34-4C0D-1AD2-E6B2CEDA5477}"/>
              </a:ext>
            </a:extLst>
          </p:cNvPr>
          <p:cNvGrpSpPr/>
          <p:nvPr/>
        </p:nvGrpSpPr>
        <p:grpSpPr>
          <a:xfrm>
            <a:off x="1184223" y="3961827"/>
            <a:ext cx="3833264" cy="1620035"/>
            <a:chOff x="647594" y="3626676"/>
            <a:chExt cx="3833264" cy="162003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1D2ACC0-7696-3B08-F68E-D5AB87BD4CE6}"/>
                </a:ext>
              </a:extLst>
            </p:cNvPr>
            <p:cNvSpPr/>
            <p:nvPr/>
          </p:nvSpPr>
          <p:spPr>
            <a:xfrm>
              <a:off x="672476" y="3641666"/>
              <a:ext cx="3808382" cy="1605045"/>
            </a:xfrm>
            <a:prstGeom prst="rect">
              <a:avLst/>
            </a:prstGeom>
            <a:solidFill>
              <a:srgbClr val="FBFED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5455021-1F6E-FEA5-A352-1737F72F3C5A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982F06B-AAE3-8D7D-7D65-75BEC459776C}"/>
                </a:ext>
              </a:extLst>
            </p:cNvPr>
            <p:cNvSpPr txBox="1"/>
            <p:nvPr/>
          </p:nvSpPr>
          <p:spPr>
            <a:xfrm>
              <a:off x="798598" y="3626676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74AA604-0137-B141-55C0-4A8CBCBD864D}"/>
                </a:ext>
              </a:extLst>
            </p:cNvPr>
            <p:cNvSpPr txBox="1"/>
            <p:nvPr/>
          </p:nvSpPr>
          <p:spPr>
            <a:xfrm>
              <a:off x="647594" y="4231049"/>
              <a:ext cx="26693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对比不同的烙饼方法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优化妈妈的烙饼方法</a:t>
              </a:r>
              <a:endPara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8E9A236-3D83-0835-5BE3-DF12119FBDA7}"/>
              </a:ext>
            </a:extLst>
          </p:cNvPr>
          <p:cNvGrpSpPr/>
          <p:nvPr/>
        </p:nvGrpSpPr>
        <p:grpSpPr>
          <a:xfrm>
            <a:off x="3423904" y="2718186"/>
            <a:ext cx="3299451" cy="1730737"/>
            <a:chOff x="672475" y="3626676"/>
            <a:chExt cx="3299451" cy="17307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2344266-30E2-1233-992B-1822C19CE51E}"/>
                </a:ext>
              </a:extLst>
            </p:cNvPr>
            <p:cNvSpPr/>
            <p:nvPr/>
          </p:nvSpPr>
          <p:spPr>
            <a:xfrm>
              <a:off x="672475" y="3641667"/>
              <a:ext cx="3299451" cy="1715746"/>
            </a:xfrm>
            <a:prstGeom prst="rect">
              <a:avLst/>
            </a:prstGeom>
            <a:solidFill>
              <a:srgbClr val="FBFED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3659413-D8A2-7D7D-4910-28FA6BAD3C33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5DCC2ED-BFC1-D758-320A-91C452F9EA67}"/>
                </a:ext>
              </a:extLst>
            </p:cNvPr>
            <p:cNvSpPr txBox="1"/>
            <p:nvPr/>
          </p:nvSpPr>
          <p:spPr>
            <a:xfrm>
              <a:off x="798598" y="3626676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2022DD6-1BD0-B719-8826-3BA266340D64}"/>
                </a:ext>
              </a:extLst>
            </p:cNvPr>
            <p:cNvSpPr txBox="1"/>
            <p:nvPr/>
          </p:nvSpPr>
          <p:spPr>
            <a:xfrm>
              <a:off x="741103" y="4358237"/>
              <a:ext cx="18998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计算烙饼时间</a:t>
              </a: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验证计算结果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5822F7E-D12D-F355-0EB0-28FACB7C4F1D}"/>
              </a:ext>
            </a:extLst>
          </p:cNvPr>
          <p:cNvGrpSpPr/>
          <p:nvPr/>
        </p:nvGrpSpPr>
        <p:grpSpPr>
          <a:xfrm>
            <a:off x="5602408" y="1831299"/>
            <a:ext cx="2697551" cy="1380559"/>
            <a:chOff x="672476" y="3626676"/>
            <a:chExt cx="2697551" cy="1380559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5B2CBDA-AC70-12C0-357E-8F70C16F79D5}"/>
                </a:ext>
              </a:extLst>
            </p:cNvPr>
            <p:cNvSpPr/>
            <p:nvPr/>
          </p:nvSpPr>
          <p:spPr>
            <a:xfrm>
              <a:off x="672476" y="3641667"/>
              <a:ext cx="2697551" cy="1365568"/>
            </a:xfrm>
            <a:prstGeom prst="rect">
              <a:avLst/>
            </a:prstGeom>
            <a:solidFill>
              <a:srgbClr val="FBFED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C31D1A1-0CE4-DFD0-C0A9-D68ED3810DA0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1897853-3FCE-31F0-60E5-2DFFA023C204}"/>
                </a:ext>
              </a:extLst>
            </p:cNvPr>
            <p:cNvSpPr txBox="1"/>
            <p:nvPr/>
          </p:nvSpPr>
          <p:spPr>
            <a:xfrm>
              <a:off x="798598" y="3626676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收获园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909CD59-DB71-02CE-C26B-A4BB1A9FB77C}"/>
                </a:ext>
              </a:extLst>
            </p:cNvPr>
            <p:cNvSpPr txBox="1"/>
            <p:nvPr/>
          </p:nvSpPr>
          <p:spPr>
            <a:xfrm>
              <a:off x="770162" y="4230533"/>
              <a:ext cx="16433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统筹思想</a:t>
              </a:r>
              <a:endPara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en-US" altLang="zh-CN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2.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算法的作用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CFE50FC-A8F2-DF75-16BF-AD89852E51FF}"/>
              </a:ext>
            </a:extLst>
          </p:cNvPr>
          <p:cNvGrpSpPr/>
          <p:nvPr/>
        </p:nvGrpSpPr>
        <p:grpSpPr>
          <a:xfrm>
            <a:off x="7737191" y="1063337"/>
            <a:ext cx="3658714" cy="1166505"/>
            <a:chOff x="672476" y="3626676"/>
            <a:chExt cx="3743614" cy="1166505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34ED4DC-8032-C8DA-337C-83C5AFD0CB88}"/>
                </a:ext>
              </a:extLst>
            </p:cNvPr>
            <p:cNvSpPr/>
            <p:nvPr/>
          </p:nvSpPr>
          <p:spPr>
            <a:xfrm>
              <a:off x="672476" y="3641667"/>
              <a:ext cx="3737465" cy="1151514"/>
            </a:xfrm>
            <a:prstGeom prst="rect">
              <a:avLst/>
            </a:prstGeom>
            <a:solidFill>
              <a:srgbClr val="FBFED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976FA95-BF6E-2413-2117-90CA936FA1D5}"/>
                </a:ext>
              </a:extLst>
            </p:cNvPr>
            <p:cNvSpPr/>
            <p:nvPr/>
          </p:nvSpPr>
          <p:spPr>
            <a:xfrm>
              <a:off x="687466" y="3656656"/>
              <a:ext cx="1578592" cy="489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5BE6E6D-2C49-1AA5-5D77-1278D6189A3F}"/>
                </a:ext>
              </a:extLst>
            </p:cNvPr>
            <p:cNvSpPr txBox="1"/>
            <p:nvPr/>
          </p:nvSpPr>
          <p:spPr>
            <a:xfrm>
              <a:off x="798598" y="3626676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挑战台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6D30A53-41E3-9608-AA45-BFD78BB03DA4}"/>
                </a:ext>
              </a:extLst>
            </p:cNvPr>
            <p:cNvSpPr txBox="1"/>
            <p:nvPr/>
          </p:nvSpPr>
          <p:spPr>
            <a:xfrm>
              <a:off x="815522" y="4246789"/>
              <a:ext cx="3600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利用算法作用完成挑战台任务</a:t>
              </a:r>
            </a:p>
          </p:txBody>
        </p:sp>
      </p:grpSp>
      <p:sp>
        <p:nvSpPr>
          <p:cNvPr id="36" name="箭头: 圆角右 35">
            <a:extLst>
              <a:ext uri="{FF2B5EF4-FFF2-40B4-BE49-F238E27FC236}">
                <a16:creationId xmlns:a16="http://schemas.microsoft.com/office/drawing/2014/main" id="{E62BFBF9-06C3-EAFD-6478-3DEF590E99EC}"/>
              </a:ext>
            </a:extLst>
          </p:cNvPr>
          <p:cNvSpPr/>
          <p:nvPr/>
        </p:nvSpPr>
        <p:spPr>
          <a:xfrm>
            <a:off x="2787697" y="3473970"/>
            <a:ext cx="568544" cy="420075"/>
          </a:xfrm>
          <a:prstGeom prst="bentArrow">
            <a:avLst>
              <a:gd name="adj1" fmla="val 25000"/>
              <a:gd name="adj2" fmla="val 23216"/>
              <a:gd name="adj3" fmla="val 39274"/>
              <a:gd name="adj4" fmla="val 651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箭头: 圆角右 38">
            <a:extLst>
              <a:ext uri="{FF2B5EF4-FFF2-40B4-BE49-F238E27FC236}">
                <a16:creationId xmlns:a16="http://schemas.microsoft.com/office/drawing/2014/main" id="{F5A78BA9-BBA3-5A69-92A5-F4547F5FC04D}"/>
              </a:ext>
            </a:extLst>
          </p:cNvPr>
          <p:cNvSpPr/>
          <p:nvPr/>
        </p:nvSpPr>
        <p:spPr>
          <a:xfrm>
            <a:off x="4992311" y="2243438"/>
            <a:ext cx="568544" cy="420075"/>
          </a:xfrm>
          <a:prstGeom prst="bentArrow">
            <a:avLst>
              <a:gd name="adj1" fmla="val 25000"/>
              <a:gd name="adj2" fmla="val 23216"/>
              <a:gd name="adj3" fmla="val 39274"/>
              <a:gd name="adj4" fmla="val 651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箭头: 圆角右 39">
            <a:extLst>
              <a:ext uri="{FF2B5EF4-FFF2-40B4-BE49-F238E27FC236}">
                <a16:creationId xmlns:a16="http://schemas.microsoft.com/office/drawing/2014/main" id="{E0A829B6-5AB5-FB12-34E9-E8C518E8FDF6}"/>
              </a:ext>
            </a:extLst>
          </p:cNvPr>
          <p:cNvSpPr/>
          <p:nvPr/>
        </p:nvSpPr>
        <p:spPr>
          <a:xfrm>
            <a:off x="7151654" y="1360100"/>
            <a:ext cx="568544" cy="420075"/>
          </a:xfrm>
          <a:prstGeom prst="bentArrow">
            <a:avLst>
              <a:gd name="adj1" fmla="val 25000"/>
              <a:gd name="adj2" fmla="val 23216"/>
              <a:gd name="adj3" fmla="val 39274"/>
              <a:gd name="adj4" fmla="val 651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7" name="图片 36" descr="徽标&#10;&#10;中度可信度描述已自动生成">
            <a:extLst>
              <a:ext uri="{FF2B5EF4-FFF2-40B4-BE49-F238E27FC236}">
                <a16:creationId xmlns:a16="http://schemas.microsoft.com/office/drawing/2014/main" id="{5EEC3967-7A07-E4C3-7F12-940761BC4C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t="13801" r="23484" b="15506"/>
          <a:stretch/>
        </p:blipFill>
        <p:spPr>
          <a:xfrm>
            <a:off x="8397645" y="2345612"/>
            <a:ext cx="2697551" cy="343406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B98529EB-D849-C7C9-0908-9F5EE8B56CBB}"/>
              </a:ext>
            </a:extLst>
          </p:cNvPr>
          <p:cNvGrpSpPr/>
          <p:nvPr/>
        </p:nvGrpSpPr>
        <p:grpSpPr>
          <a:xfrm>
            <a:off x="299805" y="74950"/>
            <a:ext cx="3115490" cy="1440000"/>
            <a:chOff x="299805" y="74950"/>
            <a:chExt cx="3115490" cy="14400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FE267DB9-2AE5-6773-24DF-70225288407D}"/>
                </a:ext>
              </a:extLst>
            </p:cNvPr>
            <p:cNvSpPr/>
            <p:nvPr/>
          </p:nvSpPr>
          <p:spPr>
            <a:xfrm>
              <a:off x="1184224" y="494675"/>
              <a:ext cx="2231071" cy="77815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62E0080-AB2C-D388-3260-FB4446B6F9D7}"/>
                </a:ext>
              </a:extLst>
            </p:cNvPr>
            <p:cNvSpPr txBox="1"/>
            <p:nvPr/>
          </p:nvSpPr>
          <p:spPr>
            <a:xfrm>
              <a:off x="1392825" y="536974"/>
              <a:ext cx="1980029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学习导航</a:t>
              </a:r>
            </a:p>
          </p:txBody>
        </p:sp>
        <p:pic>
          <p:nvPicPr>
            <p:cNvPr id="10" name="图片 9" descr="卡通人物&#10;&#10;描述已自动生成">
              <a:extLst>
                <a:ext uri="{FF2B5EF4-FFF2-40B4-BE49-F238E27FC236}">
                  <a16:creationId xmlns:a16="http://schemas.microsoft.com/office/drawing/2014/main" id="{B4E77B55-3100-AB6F-BF42-988EE554F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05" y="74950"/>
              <a:ext cx="1440000" cy="1440000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5802A225-06C3-3792-667B-9C25CE1E19A1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</p:spTree>
    <p:extLst>
      <p:ext uri="{BB962C8B-B14F-4D97-AF65-F5344CB8AC3E}">
        <p14:creationId xmlns:p14="http://schemas.microsoft.com/office/powerpoint/2010/main" val="277396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id="{5E61E2E6-F9CE-24C3-5B12-D0DFF644DC2F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737ABE0-32F6-937E-DED9-2BF173137D00}"/>
              </a:ext>
            </a:extLst>
          </p:cNvPr>
          <p:cNvGrpSpPr/>
          <p:nvPr/>
        </p:nvGrpSpPr>
        <p:grpSpPr>
          <a:xfrm>
            <a:off x="2507411" y="1681867"/>
            <a:ext cx="6648356" cy="2520000"/>
            <a:chOff x="2218653" y="1681867"/>
            <a:chExt cx="6648356" cy="252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51D375BF-2E02-C3D6-7BD5-7E61A6CD2A4A}"/>
                </a:ext>
              </a:extLst>
            </p:cNvPr>
            <p:cNvSpPr/>
            <p:nvPr/>
          </p:nvSpPr>
          <p:spPr>
            <a:xfrm>
              <a:off x="3306595" y="1973168"/>
              <a:ext cx="5560414" cy="210415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64A4D11-0F4C-A593-6775-C65970F03901}"/>
                </a:ext>
              </a:extLst>
            </p:cNvPr>
            <p:cNvSpPr txBox="1"/>
            <p:nvPr/>
          </p:nvSpPr>
          <p:spPr>
            <a:xfrm>
              <a:off x="5022516" y="2054432"/>
              <a:ext cx="2300630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82AE2833-60DD-727C-4E83-6DCE18EC0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53" y="1681867"/>
              <a:ext cx="2520000" cy="2520000"/>
            </a:xfrm>
            <a:prstGeom prst="rect">
              <a:avLst/>
            </a:prstGeom>
          </p:spPr>
        </p:pic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0BCDA4AB-C705-0B71-3C3F-5845843971F3}"/>
              </a:ext>
            </a:extLst>
          </p:cNvPr>
          <p:cNvSpPr txBox="1"/>
          <p:nvPr/>
        </p:nvSpPr>
        <p:spPr>
          <a:xfrm>
            <a:off x="5311274" y="3077767"/>
            <a:ext cx="2669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对比不同的烙饼方法</a:t>
            </a:r>
          </a:p>
          <a:p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优化妈妈的烙饼方法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55705FF-2F6B-1CAD-6D51-4D5F23C19923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</p:spTree>
    <p:extLst>
      <p:ext uri="{BB962C8B-B14F-4D97-AF65-F5344CB8AC3E}">
        <p14:creationId xmlns:p14="http://schemas.microsoft.com/office/powerpoint/2010/main" val="363876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7406DFC2-5552-E087-7D33-6C6E07BC3AB7}"/>
              </a:ext>
            </a:extLst>
          </p:cNvPr>
          <p:cNvSpPr/>
          <p:nvPr/>
        </p:nvSpPr>
        <p:spPr>
          <a:xfrm>
            <a:off x="6545178" y="3039592"/>
            <a:ext cx="4411579" cy="1339904"/>
          </a:xfrm>
          <a:prstGeom prst="wedgeRoundRectCallout">
            <a:avLst>
              <a:gd name="adj1" fmla="val 33583"/>
              <a:gd name="adj2" fmla="val 73084"/>
              <a:gd name="adj3" fmla="val 16667"/>
            </a:avLst>
          </a:prstGeom>
          <a:solidFill>
            <a:srgbClr val="FBFED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F84E33-85A7-B700-25EC-F28E2061BBC4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666E79-22AE-BFA8-A366-FD0697123085}"/>
              </a:ext>
            </a:extLst>
          </p:cNvPr>
          <p:cNvSpPr txBox="1"/>
          <p:nvPr/>
        </p:nvSpPr>
        <p:spPr>
          <a:xfrm>
            <a:off x="4299285" y="479068"/>
            <a:ext cx="42511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对比不同的烙饼方法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48BFE99-F6F3-3D14-B3C1-ACFFE6810A96}"/>
              </a:ext>
            </a:extLst>
          </p:cNvPr>
          <p:cNvGrpSpPr/>
          <p:nvPr/>
        </p:nvGrpSpPr>
        <p:grpSpPr>
          <a:xfrm>
            <a:off x="2254517" y="1231994"/>
            <a:ext cx="4089535" cy="4805628"/>
            <a:chOff x="4172149" y="1015978"/>
            <a:chExt cx="4089535" cy="480562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0A74755-7604-7A03-84DB-803FC99C7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56" t="1010" r="6272" b="2809"/>
            <a:stretch/>
          </p:blipFill>
          <p:spPr>
            <a:xfrm>
              <a:off x="4172149" y="1015978"/>
              <a:ext cx="4089535" cy="4805628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934A3C4-44CA-577C-2C9A-74D42E29FAF9}"/>
                </a:ext>
              </a:extLst>
            </p:cNvPr>
            <p:cNvSpPr txBox="1"/>
            <p:nvPr/>
          </p:nvSpPr>
          <p:spPr>
            <a:xfrm>
              <a:off x="5046443" y="1169387"/>
              <a:ext cx="24303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烙饼方法大比拼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4376294-AF15-3A25-DC71-320B0D93F165}"/>
                </a:ext>
              </a:extLst>
            </p:cNvPr>
            <p:cNvSpPr txBox="1"/>
            <p:nvPr/>
          </p:nvSpPr>
          <p:spPr>
            <a:xfrm>
              <a:off x="4399490" y="2131367"/>
              <a:ext cx="242887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□爸爸的方法：</a:t>
              </a:r>
              <a:endParaRPr lang="en-US" altLang="zh-CN" sz="25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en-US" altLang="zh-CN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张</a:t>
              </a:r>
              <a:r>
                <a:rPr lang="en-US" altLang="zh-CN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张烙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50673E5-8A0C-E153-C5D7-28DE1F6C1C16}"/>
                </a:ext>
              </a:extLst>
            </p:cNvPr>
            <p:cNvSpPr txBox="1"/>
            <p:nvPr/>
          </p:nvSpPr>
          <p:spPr>
            <a:xfrm>
              <a:off x="4397981" y="3351575"/>
              <a:ext cx="372730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□妈妈的方法：</a:t>
              </a:r>
              <a:endParaRPr lang="en-US" altLang="zh-CN" sz="25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先烙</a:t>
              </a:r>
              <a:r>
                <a:rPr lang="en-US" altLang="zh-CN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张，再烙剩下的</a:t>
              </a:r>
              <a:r>
                <a:rPr lang="en-US" altLang="zh-CN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张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9E48DDF-25A7-730A-CEFC-0575BF568A63}"/>
              </a:ext>
            </a:extLst>
          </p:cNvPr>
          <p:cNvSpPr txBox="1"/>
          <p:nvPr/>
        </p:nvSpPr>
        <p:spPr>
          <a:xfrm>
            <a:off x="6706199" y="3203921"/>
            <a:ext cx="40895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讨论爸爸、妈妈的烙饼方法，计算两种方法各自用时多少？</a:t>
            </a:r>
          </a:p>
        </p:txBody>
      </p:sp>
      <p:pic>
        <p:nvPicPr>
          <p:cNvPr id="17" name="图片 16" descr="卡通人物&#10;&#10;描述已自动生成">
            <a:extLst>
              <a:ext uri="{FF2B5EF4-FFF2-40B4-BE49-F238E27FC236}">
                <a16:creationId xmlns:a16="http://schemas.microsoft.com/office/drawing/2014/main" id="{60349202-75AF-CBEC-9202-97EE73DA9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33" y="4326427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5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F84E33-85A7-B700-25EC-F28E2061BBC4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666E79-22AE-BFA8-A366-FD0697123085}"/>
              </a:ext>
            </a:extLst>
          </p:cNvPr>
          <p:cNvSpPr txBox="1"/>
          <p:nvPr/>
        </p:nvSpPr>
        <p:spPr>
          <a:xfrm>
            <a:off x="4299285" y="479068"/>
            <a:ext cx="42511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对比不同的烙饼方法</a:t>
            </a:r>
          </a:p>
        </p:txBody>
      </p:sp>
      <p:grpSp>
        <p:nvGrpSpPr>
          <p:cNvPr id="1050" name="组合 1049">
            <a:extLst>
              <a:ext uri="{FF2B5EF4-FFF2-40B4-BE49-F238E27FC236}">
                <a16:creationId xmlns:a16="http://schemas.microsoft.com/office/drawing/2014/main" id="{6A6A883B-1BD1-ADF3-3E35-6B82B12FB962}"/>
              </a:ext>
            </a:extLst>
          </p:cNvPr>
          <p:cNvGrpSpPr/>
          <p:nvPr/>
        </p:nvGrpSpPr>
        <p:grpSpPr>
          <a:xfrm>
            <a:off x="6386916" y="1396993"/>
            <a:ext cx="5517038" cy="1987892"/>
            <a:chOff x="6322748" y="1396993"/>
            <a:chExt cx="5517038" cy="1987892"/>
          </a:xfrm>
        </p:grpSpPr>
        <p:sp>
          <p:nvSpPr>
            <p:cNvPr id="1049" name="矩形: 圆角 1048">
              <a:extLst>
                <a:ext uri="{FF2B5EF4-FFF2-40B4-BE49-F238E27FC236}">
                  <a16:creationId xmlns:a16="http://schemas.microsoft.com/office/drawing/2014/main" id="{988924BD-AD3C-DCFE-2BF2-23BC864994AF}"/>
                </a:ext>
              </a:extLst>
            </p:cNvPr>
            <p:cNvSpPr/>
            <p:nvPr/>
          </p:nvSpPr>
          <p:spPr>
            <a:xfrm>
              <a:off x="6322748" y="1396993"/>
              <a:ext cx="5371948" cy="1987892"/>
            </a:xfrm>
            <a:prstGeom prst="roundRect">
              <a:avLst>
                <a:gd name="adj" fmla="val 6079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8" name="组合 1027">
              <a:extLst>
                <a:ext uri="{FF2B5EF4-FFF2-40B4-BE49-F238E27FC236}">
                  <a16:creationId xmlns:a16="http://schemas.microsoft.com/office/drawing/2014/main" id="{31797995-03EE-25D4-2EA1-F0B8726AFA85}"/>
                </a:ext>
              </a:extLst>
            </p:cNvPr>
            <p:cNvGrpSpPr/>
            <p:nvPr/>
          </p:nvGrpSpPr>
          <p:grpSpPr>
            <a:xfrm>
              <a:off x="7121177" y="1849585"/>
              <a:ext cx="3974407" cy="904933"/>
              <a:chOff x="2261937" y="1777874"/>
              <a:chExt cx="3974407" cy="904933"/>
            </a:xfrm>
          </p:grpSpPr>
          <p:grpSp>
            <p:nvGrpSpPr>
              <p:cNvPr id="1031" name="组合 1030">
                <a:extLst>
                  <a:ext uri="{FF2B5EF4-FFF2-40B4-BE49-F238E27FC236}">
                    <a16:creationId xmlns:a16="http://schemas.microsoft.com/office/drawing/2014/main" id="{E42EE510-A247-83EE-D0FF-06BDB95F2D88}"/>
                  </a:ext>
                </a:extLst>
              </p:cNvPr>
              <p:cNvGrpSpPr/>
              <p:nvPr/>
            </p:nvGrpSpPr>
            <p:grpSpPr>
              <a:xfrm>
                <a:off x="2261937" y="1777874"/>
                <a:ext cx="904933" cy="904933"/>
                <a:chOff x="2261937" y="1777874"/>
                <a:chExt cx="904933" cy="904933"/>
              </a:xfrm>
            </p:grpSpPr>
            <p:sp>
              <p:nvSpPr>
                <p:cNvPr id="1039" name="椭圆 1038">
                  <a:extLst>
                    <a:ext uri="{FF2B5EF4-FFF2-40B4-BE49-F238E27FC236}">
                      <a16:creationId xmlns:a16="http://schemas.microsoft.com/office/drawing/2014/main" id="{E544484A-90FE-FE77-E0C2-061193ABBC66}"/>
                    </a:ext>
                  </a:extLst>
                </p:cNvPr>
                <p:cNvSpPr/>
                <p:nvPr/>
              </p:nvSpPr>
              <p:spPr>
                <a:xfrm>
                  <a:off x="2261937" y="1777874"/>
                  <a:ext cx="904933" cy="904933"/>
                </a:xfrm>
                <a:prstGeom prst="ellipse">
                  <a:avLst/>
                </a:prstGeom>
                <a:solidFill>
                  <a:srgbClr val="FBFED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0" name="文本框 1039">
                  <a:extLst>
                    <a:ext uri="{FF2B5EF4-FFF2-40B4-BE49-F238E27FC236}">
                      <a16:creationId xmlns:a16="http://schemas.microsoft.com/office/drawing/2014/main" id="{EB1AC056-F867-17D9-C253-574E6BCCC67D}"/>
                    </a:ext>
                  </a:extLst>
                </p:cNvPr>
                <p:cNvSpPr txBox="1"/>
                <p:nvPr/>
              </p:nvSpPr>
              <p:spPr>
                <a:xfrm>
                  <a:off x="2392760" y="1785116"/>
                  <a:ext cx="66171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5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正</a:t>
                  </a:r>
                  <a:r>
                    <a:rPr lang="en-US" altLang="zh-CN" sz="25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  <a:endParaRPr lang="zh-CN" altLang="en-US" sz="25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2" name="文本框 1041">
                  <a:extLst>
                    <a:ext uri="{FF2B5EF4-FFF2-40B4-BE49-F238E27FC236}">
                      <a16:creationId xmlns:a16="http://schemas.microsoft.com/office/drawing/2014/main" id="{D288824D-32A9-8AEA-95F7-0B5A11DAEAC0}"/>
                    </a:ext>
                  </a:extLst>
                </p:cNvPr>
                <p:cNvSpPr txBox="1"/>
                <p:nvPr/>
              </p:nvSpPr>
              <p:spPr>
                <a:xfrm>
                  <a:off x="2392760" y="2128356"/>
                  <a:ext cx="66171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5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正</a:t>
                  </a:r>
                  <a:r>
                    <a:rPr lang="en-US" altLang="zh-CN" sz="25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zh-CN" altLang="en-US" sz="25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grpSp>
            <p:nvGrpSpPr>
              <p:cNvPr id="1032" name="组合 1031">
                <a:extLst>
                  <a:ext uri="{FF2B5EF4-FFF2-40B4-BE49-F238E27FC236}">
                    <a16:creationId xmlns:a16="http://schemas.microsoft.com/office/drawing/2014/main" id="{1C631D16-C03F-4EBA-DFE3-F0B81E60F9FE}"/>
                  </a:ext>
                </a:extLst>
              </p:cNvPr>
              <p:cNvGrpSpPr/>
              <p:nvPr/>
            </p:nvGrpSpPr>
            <p:grpSpPr>
              <a:xfrm>
                <a:off x="3242839" y="1777874"/>
                <a:ext cx="904933" cy="904933"/>
                <a:chOff x="2197769" y="1777874"/>
                <a:chExt cx="904933" cy="904933"/>
              </a:xfrm>
            </p:grpSpPr>
            <p:sp>
              <p:nvSpPr>
                <p:cNvPr id="1037" name="椭圆 1036">
                  <a:extLst>
                    <a:ext uri="{FF2B5EF4-FFF2-40B4-BE49-F238E27FC236}">
                      <a16:creationId xmlns:a16="http://schemas.microsoft.com/office/drawing/2014/main" id="{18B98C2E-80ED-F23F-D2CD-46FA184373F2}"/>
                    </a:ext>
                  </a:extLst>
                </p:cNvPr>
                <p:cNvSpPr/>
                <p:nvPr/>
              </p:nvSpPr>
              <p:spPr>
                <a:xfrm>
                  <a:off x="2197769" y="1777874"/>
                  <a:ext cx="904933" cy="904933"/>
                </a:xfrm>
                <a:prstGeom prst="ellipse">
                  <a:avLst/>
                </a:prstGeom>
                <a:solidFill>
                  <a:srgbClr val="FBFED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8" name="文本框 1037">
                  <a:extLst>
                    <a:ext uri="{FF2B5EF4-FFF2-40B4-BE49-F238E27FC236}">
                      <a16:creationId xmlns:a16="http://schemas.microsoft.com/office/drawing/2014/main" id="{53E0F067-9815-A67C-A47D-9C79626D2E2F}"/>
                    </a:ext>
                  </a:extLst>
                </p:cNvPr>
                <p:cNvSpPr txBox="1"/>
                <p:nvPr/>
              </p:nvSpPr>
              <p:spPr>
                <a:xfrm>
                  <a:off x="2328592" y="1816870"/>
                  <a:ext cx="66171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5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反</a:t>
                  </a:r>
                  <a:r>
                    <a:rPr lang="en-US" altLang="zh-CN" sz="25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  <a:endParaRPr lang="zh-CN" altLang="en-US" sz="25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sp>
              <p:nvSpPr>
                <p:cNvPr id="1043" name="文本框 1042">
                  <a:extLst>
                    <a:ext uri="{FF2B5EF4-FFF2-40B4-BE49-F238E27FC236}">
                      <a16:creationId xmlns:a16="http://schemas.microsoft.com/office/drawing/2014/main" id="{FB12FF3B-2636-57E9-075C-158F03AD9186}"/>
                    </a:ext>
                  </a:extLst>
                </p:cNvPr>
                <p:cNvSpPr txBox="1"/>
                <p:nvPr/>
              </p:nvSpPr>
              <p:spPr>
                <a:xfrm>
                  <a:off x="2328592" y="2151882"/>
                  <a:ext cx="66171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5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反</a:t>
                  </a:r>
                  <a:r>
                    <a:rPr lang="en-US" altLang="zh-CN" sz="25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zh-CN" altLang="en-US" sz="2500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1033" name="椭圆 1032">
                <a:extLst>
                  <a:ext uri="{FF2B5EF4-FFF2-40B4-BE49-F238E27FC236}">
                    <a16:creationId xmlns:a16="http://schemas.microsoft.com/office/drawing/2014/main" id="{6AF97732-5A35-4702-8B11-9152D2603222}"/>
                  </a:ext>
                </a:extLst>
              </p:cNvPr>
              <p:cNvSpPr/>
              <p:nvPr/>
            </p:nvSpPr>
            <p:spPr>
              <a:xfrm>
                <a:off x="4272633" y="1777874"/>
                <a:ext cx="904933" cy="904933"/>
              </a:xfrm>
              <a:prstGeom prst="ellipse">
                <a:avLst/>
              </a:prstGeom>
              <a:solidFill>
                <a:srgbClr val="FBFED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4" name="椭圆 1033">
                <a:extLst>
                  <a:ext uri="{FF2B5EF4-FFF2-40B4-BE49-F238E27FC236}">
                    <a16:creationId xmlns:a16="http://schemas.microsoft.com/office/drawing/2014/main" id="{C20A23BC-3812-ED9F-C40F-DCD4B135FC22}"/>
                  </a:ext>
                </a:extLst>
              </p:cNvPr>
              <p:cNvSpPr/>
              <p:nvPr/>
            </p:nvSpPr>
            <p:spPr>
              <a:xfrm>
                <a:off x="5331411" y="1777874"/>
                <a:ext cx="904933" cy="904933"/>
              </a:xfrm>
              <a:prstGeom prst="ellipse">
                <a:avLst/>
              </a:prstGeom>
              <a:solidFill>
                <a:srgbClr val="FBFED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9" name="文本框 1028">
              <a:extLst>
                <a:ext uri="{FF2B5EF4-FFF2-40B4-BE49-F238E27FC236}">
                  <a16:creationId xmlns:a16="http://schemas.microsoft.com/office/drawing/2014/main" id="{7F3A15B2-33C9-CA0A-16DE-460399CAEFB7}"/>
                </a:ext>
              </a:extLst>
            </p:cNvPr>
            <p:cNvSpPr txBox="1"/>
            <p:nvPr/>
          </p:nvSpPr>
          <p:spPr>
            <a:xfrm>
              <a:off x="7961942" y="1405332"/>
              <a:ext cx="242887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妈妈的烙饼方法</a:t>
              </a:r>
            </a:p>
          </p:txBody>
        </p:sp>
        <p:sp>
          <p:nvSpPr>
            <p:cNvPr id="1030" name="文本框 1029">
              <a:extLst>
                <a:ext uri="{FF2B5EF4-FFF2-40B4-BE49-F238E27FC236}">
                  <a16:creationId xmlns:a16="http://schemas.microsoft.com/office/drawing/2014/main" id="{D75C48B3-55A4-9A83-398F-442C6DCD9BD1}"/>
                </a:ext>
              </a:extLst>
            </p:cNvPr>
            <p:cNvSpPr txBox="1"/>
            <p:nvPr/>
          </p:nvSpPr>
          <p:spPr>
            <a:xfrm>
              <a:off x="6365210" y="2821725"/>
              <a:ext cx="547457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共烙了（   ）次，总计（   ）分钟</a:t>
              </a:r>
            </a:p>
          </p:txBody>
        </p:sp>
      </p:grpSp>
      <p:grpSp>
        <p:nvGrpSpPr>
          <p:cNvPr id="1051" name="组合 1050">
            <a:extLst>
              <a:ext uri="{FF2B5EF4-FFF2-40B4-BE49-F238E27FC236}">
                <a16:creationId xmlns:a16="http://schemas.microsoft.com/office/drawing/2014/main" id="{02C16EF5-7C5C-C2CF-DF1E-8A10270CB068}"/>
              </a:ext>
            </a:extLst>
          </p:cNvPr>
          <p:cNvGrpSpPr/>
          <p:nvPr/>
        </p:nvGrpSpPr>
        <p:grpSpPr>
          <a:xfrm>
            <a:off x="414815" y="1396993"/>
            <a:ext cx="5818739" cy="1987892"/>
            <a:chOff x="398773" y="1396993"/>
            <a:chExt cx="5818739" cy="1987892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3C98D550-3C6C-5380-9E6A-F46882D155F5}"/>
                </a:ext>
              </a:extLst>
            </p:cNvPr>
            <p:cNvSpPr/>
            <p:nvPr/>
          </p:nvSpPr>
          <p:spPr>
            <a:xfrm>
              <a:off x="398773" y="1396993"/>
              <a:ext cx="5818739" cy="1987892"/>
            </a:xfrm>
            <a:prstGeom prst="roundRect">
              <a:avLst>
                <a:gd name="adj" fmla="val 6079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D0EDAEF0-4DA2-FBEA-0FE4-B5441ED51A24}"/>
                </a:ext>
              </a:extLst>
            </p:cNvPr>
            <p:cNvSpPr/>
            <p:nvPr/>
          </p:nvSpPr>
          <p:spPr>
            <a:xfrm>
              <a:off x="504008" y="1923615"/>
              <a:ext cx="904933" cy="904933"/>
            </a:xfrm>
            <a:prstGeom prst="ellipse">
              <a:avLst/>
            </a:prstGeom>
            <a:solidFill>
              <a:srgbClr val="FBFED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1B962823-6CFE-1F4D-143C-C8CDD41EEFE5}"/>
                </a:ext>
              </a:extLst>
            </p:cNvPr>
            <p:cNvSpPr txBox="1"/>
            <p:nvPr/>
          </p:nvSpPr>
          <p:spPr>
            <a:xfrm>
              <a:off x="2173118" y="1440849"/>
              <a:ext cx="242887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爸爸的烙饼方法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5DEE7304-D62D-7753-E50F-7EECEAD1DF3B}"/>
                </a:ext>
              </a:extLst>
            </p:cNvPr>
            <p:cNvSpPr txBox="1"/>
            <p:nvPr/>
          </p:nvSpPr>
          <p:spPr>
            <a:xfrm>
              <a:off x="594238" y="2847584"/>
              <a:ext cx="547419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dirty="0">
                  <a:latin typeface="楷体" panose="02010609060101010101" pitchFamily="49" charset="-122"/>
                  <a:ea typeface="楷体" panose="02010609060101010101" pitchFamily="49" charset="-122"/>
                </a:rPr>
                <a:t>共烙了（   ）次，总计（   ）分钟</a:t>
              </a:r>
            </a:p>
          </p:txBody>
        </p:sp>
        <p:sp>
          <p:nvSpPr>
            <p:cNvPr id="1044" name="椭圆 1043">
              <a:extLst>
                <a:ext uri="{FF2B5EF4-FFF2-40B4-BE49-F238E27FC236}">
                  <a16:creationId xmlns:a16="http://schemas.microsoft.com/office/drawing/2014/main" id="{8F6FBDDD-4CFB-6AEE-0FBA-CABAD5AAB97A}"/>
                </a:ext>
              </a:extLst>
            </p:cNvPr>
            <p:cNvSpPr/>
            <p:nvPr/>
          </p:nvSpPr>
          <p:spPr>
            <a:xfrm>
              <a:off x="1445531" y="1923615"/>
              <a:ext cx="904933" cy="904933"/>
            </a:xfrm>
            <a:prstGeom prst="ellipse">
              <a:avLst/>
            </a:prstGeom>
            <a:solidFill>
              <a:srgbClr val="FBFED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5" name="椭圆 1044">
              <a:extLst>
                <a:ext uri="{FF2B5EF4-FFF2-40B4-BE49-F238E27FC236}">
                  <a16:creationId xmlns:a16="http://schemas.microsoft.com/office/drawing/2014/main" id="{C8EBC2DF-648B-BC5A-D709-073F8A3E1D23}"/>
                </a:ext>
              </a:extLst>
            </p:cNvPr>
            <p:cNvSpPr/>
            <p:nvPr/>
          </p:nvSpPr>
          <p:spPr>
            <a:xfrm>
              <a:off x="2387054" y="1923615"/>
              <a:ext cx="904933" cy="904933"/>
            </a:xfrm>
            <a:prstGeom prst="ellipse">
              <a:avLst/>
            </a:prstGeom>
            <a:solidFill>
              <a:srgbClr val="FBFED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6" name="椭圆 1045">
              <a:extLst>
                <a:ext uri="{FF2B5EF4-FFF2-40B4-BE49-F238E27FC236}">
                  <a16:creationId xmlns:a16="http://schemas.microsoft.com/office/drawing/2014/main" id="{BD5452CB-DEC4-5C42-FBB5-18A127BA19A7}"/>
                </a:ext>
              </a:extLst>
            </p:cNvPr>
            <p:cNvSpPr/>
            <p:nvPr/>
          </p:nvSpPr>
          <p:spPr>
            <a:xfrm>
              <a:off x="3328577" y="1923615"/>
              <a:ext cx="904933" cy="904933"/>
            </a:xfrm>
            <a:prstGeom prst="ellipse">
              <a:avLst/>
            </a:prstGeom>
            <a:solidFill>
              <a:srgbClr val="FBFED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7" name="椭圆 1046">
              <a:extLst>
                <a:ext uri="{FF2B5EF4-FFF2-40B4-BE49-F238E27FC236}">
                  <a16:creationId xmlns:a16="http://schemas.microsoft.com/office/drawing/2014/main" id="{44AC0E40-8143-E349-8043-381115E1568D}"/>
                </a:ext>
              </a:extLst>
            </p:cNvPr>
            <p:cNvSpPr/>
            <p:nvPr/>
          </p:nvSpPr>
          <p:spPr>
            <a:xfrm>
              <a:off x="4270100" y="1923615"/>
              <a:ext cx="904933" cy="904933"/>
            </a:xfrm>
            <a:prstGeom prst="ellipse">
              <a:avLst/>
            </a:prstGeom>
            <a:solidFill>
              <a:srgbClr val="FBFED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" name="椭圆 1047">
              <a:extLst>
                <a:ext uri="{FF2B5EF4-FFF2-40B4-BE49-F238E27FC236}">
                  <a16:creationId xmlns:a16="http://schemas.microsoft.com/office/drawing/2014/main" id="{19209BED-D277-A37C-39C9-9BF5E841D594}"/>
                </a:ext>
              </a:extLst>
            </p:cNvPr>
            <p:cNvSpPr/>
            <p:nvPr/>
          </p:nvSpPr>
          <p:spPr>
            <a:xfrm>
              <a:off x="5211624" y="1923615"/>
              <a:ext cx="904933" cy="904933"/>
            </a:xfrm>
            <a:prstGeom prst="ellipse">
              <a:avLst/>
            </a:prstGeom>
            <a:solidFill>
              <a:srgbClr val="FBFED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0F475631-4363-0A68-9933-C51E435DA0E9}"/>
              </a:ext>
            </a:extLst>
          </p:cNvPr>
          <p:cNvSpPr txBox="1"/>
          <p:nvPr/>
        </p:nvSpPr>
        <p:spPr>
          <a:xfrm>
            <a:off x="625618" y="2138527"/>
            <a:ext cx="661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en-US" altLang="zh-CN" sz="25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5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694361C-92A9-C6E0-9D9E-79418BD971A2}"/>
              </a:ext>
            </a:extLst>
          </p:cNvPr>
          <p:cNvSpPr txBox="1"/>
          <p:nvPr/>
        </p:nvSpPr>
        <p:spPr>
          <a:xfrm>
            <a:off x="1561700" y="2103862"/>
            <a:ext cx="661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反</a:t>
            </a:r>
            <a:r>
              <a:rPr lang="en-US" altLang="zh-CN" sz="25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5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56" name="组合 1055">
            <a:extLst>
              <a:ext uri="{FF2B5EF4-FFF2-40B4-BE49-F238E27FC236}">
                <a16:creationId xmlns:a16="http://schemas.microsoft.com/office/drawing/2014/main" id="{A5EA32FC-A358-3799-FBE4-BE2584F55884}"/>
              </a:ext>
            </a:extLst>
          </p:cNvPr>
          <p:cNvGrpSpPr/>
          <p:nvPr/>
        </p:nvGrpSpPr>
        <p:grpSpPr>
          <a:xfrm>
            <a:off x="2260550" y="3639986"/>
            <a:ext cx="6657886" cy="2029457"/>
            <a:chOff x="1892556" y="3606802"/>
            <a:chExt cx="6657886" cy="2029457"/>
          </a:xfrm>
        </p:grpSpPr>
        <p:sp>
          <p:nvSpPr>
            <p:cNvPr id="1054" name="对话气泡: 圆角矩形 1053">
              <a:extLst>
                <a:ext uri="{FF2B5EF4-FFF2-40B4-BE49-F238E27FC236}">
                  <a16:creationId xmlns:a16="http://schemas.microsoft.com/office/drawing/2014/main" id="{CF6B5760-87A5-10AC-1E56-0633AB67957E}"/>
                </a:ext>
              </a:extLst>
            </p:cNvPr>
            <p:cNvSpPr/>
            <p:nvPr/>
          </p:nvSpPr>
          <p:spPr>
            <a:xfrm>
              <a:off x="1892556" y="3606802"/>
              <a:ext cx="6657886" cy="2029457"/>
            </a:xfrm>
            <a:prstGeom prst="wedgeRoundRectCallout">
              <a:avLst>
                <a:gd name="adj1" fmla="val 57601"/>
                <a:gd name="adj2" fmla="val 19815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3" name="文本框 1052">
              <a:extLst>
                <a:ext uri="{FF2B5EF4-FFF2-40B4-BE49-F238E27FC236}">
                  <a16:creationId xmlns:a16="http://schemas.microsoft.com/office/drawing/2014/main" id="{820B432D-5913-44B0-5EAD-F02A61662F01}"/>
                </a:ext>
              </a:extLst>
            </p:cNvPr>
            <p:cNvSpPr txBox="1"/>
            <p:nvPr/>
          </p:nvSpPr>
          <p:spPr>
            <a:xfrm>
              <a:off x="2042065" y="3652115"/>
              <a:ext cx="6238963" cy="1866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模拟烙饼过程：</a:t>
              </a:r>
              <a:endPara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1.</a:t>
              </a:r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用圆形纸片代替饼，将纸片两面标上“正”“反”。</a:t>
              </a:r>
              <a:endPara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2.</a:t>
              </a:r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用圆形纸片，在桌子上操作演示，记录烙饼次数。</a:t>
              </a:r>
              <a:endPara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3.</a:t>
              </a:r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计算烙饼所需时间。</a:t>
              </a:r>
            </a:p>
          </p:txBody>
        </p:sp>
      </p:grpSp>
      <p:pic>
        <p:nvPicPr>
          <p:cNvPr id="1055" name="图片 1054" descr="卡通人物&#10;&#10;描述已自动生成">
            <a:extLst>
              <a:ext uri="{FF2B5EF4-FFF2-40B4-BE49-F238E27FC236}">
                <a16:creationId xmlns:a16="http://schemas.microsoft.com/office/drawing/2014/main" id="{284935E0-3898-3713-1B3D-AD17059C7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66" y="416227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0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A653C54A-4506-EA7C-8558-A2AF101099F1}"/>
              </a:ext>
            </a:extLst>
          </p:cNvPr>
          <p:cNvSpPr/>
          <p:nvPr/>
        </p:nvSpPr>
        <p:spPr>
          <a:xfrm>
            <a:off x="1321921" y="2449262"/>
            <a:ext cx="3946461" cy="1800000"/>
          </a:xfrm>
          <a:prstGeom prst="wedgeRoundRectCallout">
            <a:avLst>
              <a:gd name="adj1" fmla="val -40751"/>
              <a:gd name="adj2" fmla="val 69332"/>
              <a:gd name="adj3" fmla="val 16667"/>
            </a:avLst>
          </a:prstGeom>
          <a:solidFill>
            <a:srgbClr val="FBFE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F84E33-85A7-B700-25EC-F28E2061BBC4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666E79-22AE-BFA8-A366-FD0697123085}"/>
              </a:ext>
            </a:extLst>
          </p:cNvPr>
          <p:cNvSpPr txBox="1"/>
          <p:nvPr/>
        </p:nvSpPr>
        <p:spPr>
          <a:xfrm>
            <a:off x="4299285" y="479068"/>
            <a:ext cx="42511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优化妈妈的烙饼方法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14F62D6-4A6E-304E-034A-DF4CD006208F}"/>
              </a:ext>
            </a:extLst>
          </p:cNvPr>
          <p:cNvSpPr txBox="1"/>
          <p:nvPr/>
        </p:nvSpPr>
        <p:spPr>
          <a:xfrm>
            <a:off x="1370048" y="2739931"/>
            <a:ext cx="39464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妈妈的烙饼方法，还可以优化吗</a:t>
            </a:r>
            <a:r>
              <a:rPr lang="en-US" altLang="zh-CN" sz="250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同桌讨论，将讨论结果记录下来</a:t>
            </a:r>
          </a:p>
        </p:txBody>
      </p:sp>
      <p:pic>
        <p:nvPicPr>
          <p:cNvPr id="3" name="图片 2" descr="图片包含 室内, 桌子, 小, 前&#10;&#10;描述已自动生成">
            <a:extLst>
              <a:ext uri="{FF2B5EF4-FFF2-40B4-BE49-F238E27FC236}">
                <a16:creationId xmlns:a16="http://schemas.microsoft.com/office/drawing/2014/main" id="{BFBEC527-46F9-AFCB-7143-76B5FA86D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 r="1817" b="14808"/>
          <a:stretch/>
        </p:blipFill>
        <p:spPr>
          <a:xfrm>
            <a:off x="5360358" y="1175409"/>
            <a:ext cx="5868863" cy="4144138"/>
          </a:xfrm>
          <a:prstGeom prst="rect">
            <a:avLst/>
          </a:prstGeom>
        </p:spPr>
      </p:pic>
      <p:pic>
        <p:nvPicPr>
          <p:cNvPr id="8" name="图片 7" descr="形状, 圆圈&#10;&#10;描述已自动生成">
            <a:extLst>
              <a:ext uri="{FF2B5EF4-FFF2-40B4-BE49-F238E27FC236}">
                <a16:creationId xmlns:a16="http://schemas.microsoft.com/office/drawing/2014/main" id="{3AB36C25-780B-58A6-C778-4FA9A7801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1" y="3957350"/>
            <a:ext cx="1537714" cy="18000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70745EC8-BC3F-DDBA-9C8F-A0EA3B6A29EB}"/>
              </a:ext>
            </a:extLst>
          </p:cNvPr>
          <p:cNvGrpSpPr/>
          <p:nvPr/>
        </p:nvGrpSpPr>
        <p:grpSpPr>
          <a:xfrm>
            <a:off x="6313589" y="2197549"/>
            <a:ext cx="3962400" cy="1398986"/>
            <a:chOff x="6096000" y="2320925"/>
            <a:chExt cx="4828674" cy="170483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F840A44-19F2-2C96-25C1-9FBCD0080FAF}"/>
                </a:ext>
              </a:extLst>
            </p:cNvPr>
            <p:cNvCxnSpPr/>
            <p:nvPr/>
          </p:nvCxnSpPr>
          <p:spPr>
            <a:xfrm>
              <a:off x="6096000" y="2320925"/>
              <a:ext cx="4828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CF09148-4CA8-B804-9D54-1520F8C91C92}"/>
                </a:ext>
              </a:extLst>
            </p:cNvPr>
            <p:cNvCxnSpPr/>
            <p:nvPr/>
          </p:nvCxnSpPr>
          <p:spPr>
            <a:xfrm>
              <a:off x="6096000" y="2914483"/>
              <a:ext cx="4828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C4467E3-1CAA-E1EE-5EC6-8426DCCB2AE2}"/>
                </a:ext>
              </a:extLst>
            </p:cNvPr>
            <p:cNvCxnSpPr/>
            <p:nvPr/>
          </p:nvCxnSpPr>
          <p:spPr>
            <a:xfrm>
              <a:off x="6096000" y="3504431"/>
              <a:ext cx="4828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16047E6-23D4-2309-3C9E-AF2AC7635108}"/>
                </a:ext>
              </a:extLst>
            </p:cNvPr>
            <p:cNvCxnSpPr/>
            <p:nvPr/>
          </p:nvCxnSpPr>
          <p:spPr>
            <a:xfrm>
              <a:off x="6096000" y="4025762"/>
              <a:ext cx="4828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A2B09A78-F050-EDC1-3E78-5AA9B260066E}"/>
              </a:ext>
            </a:extLst>
          </p:cNvPr>
          <p:cNvSpPr/>
          <p:nvPr/>
        </p:nvSpPr>
        <p:spPr>
          <a:xfrm>
            <a:off x="3245275" y="4915438"/>
            <a:ext cx="6096001" cy="1077310"/>
          </a:xfrm>
          <a:prstGeom prst="wedgeRoundRectCallout">
            <a:avLst>
              <a:gd name="adj1" fmla="val 53378"/>
              <a:gd name="adj2" fmla="val 20806"/>
              <a:gd name="adj3" fmla="val 16667"/>
            </a:avLst>
          </a:prstGeom>
          <a:solidFill>
            <a:srgbClr val="FBFE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F39E3C4-327D-0BE8-57EE-E27FF14F2100}"/>
              </a:ext>
            </a:extLst>
          </p:cNvPr>
          <p:cNvSpPr txBox="1"/>
          <p:nvPr/>
        </p:nvSpPr>
        <p:spPr>
          <a:xfrm>
            <a:off x="3343278" y="4839581"/>
            <a:ext cx="6041848" cy="115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锅中每次都能烙两张饼最节省时间，叫做烙三张饼的</a:t>
            </a:r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最优</a:t>
            </a:r>
            <a:r>
              <a:rPr lang="zh-CN" altLang="en-US" sz="2500" dirty="0">
                <a:latin typeface="楷体" panose="02010609060101010101" pitchFamily="49" charset="-122"/>
                <a:ea typeface="楷体" panose="02010609060101010101" pitchFamily="49" charset="-122"/>
              </a:rPr>
              <a:t>方法。</a:t>
            </a:r>
            <a:endParaRPr lang="en-US" altLang="zh-CN" sz="25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 descr="卡通人物&#10;&#10;描述已自动生成">
            <a:extLst>
              <a:ext uri="{FF2B5EF4-FFF2-40B4-BE49-F238E27FC236}">
                <a16:creationId xmlns:a16="http://schemas.microsoft.com/office/drawing/2014/main" id="{CEF2CF18-0FAB-AB3F-056E-896C559B1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74" y="462911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2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94770E3-2B33-55FB-AC84-83D5B36D9DE9}"/>
              </a:ext>
            </a:extLst>
          </p:cNvPr>
          <p:cNvGrpSpPr/>
          <p:nvPr/>
        </p:nvGrpSpPr>
        <p:grpSpPr>
          <a:xfrm>
            <a:off x="239488" y="119921"/>
            <a:ext cx="2125070" cy="1080000"/>
            <a:chOff x="689194" y="239842"/>
            <a:chExt cx="2125070" cy="10800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A06F4AA-A273-2666-1D40-BEB3E0DF9B14}"/>
                </a:ext>
              </a:extLst>
            </p:cNvPr>
            <p:cNvSpPr/>
            <p:nvPr/>
          </p:nvSpPr>
          <p:spPr>
            <a:xfrm>
              <a:off x="1229194" y="539646"/>
              <a:ext cx="1585070" cy="613341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3519887-1265-5B8D-78CC-103D442598A5}"/>
                </a:ext>
              </a:extLst>
            </p:cNvPr>
            <p:cNvSpPr txBox="1"/>
            <p:nvPr/>
          </p:nvSpPr>
          <p:spPr>
            <a:xfrm>
              <a:off x="1475436" y="583999"/>
              <a:ext cx="13388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</a:p>
          </p:txBody>
        </p:sp>
        <p:pic>
          <p:nvPicPr>
            <p:cNvPr id="6" name="图片 5" descr="卡通人物&#10;&#10;描述已自动生成">
              <a:extLst>
                <a:ext uri="{FF2B5EF4-FFF2-40B4-BE49-F238E27FC236}">
                  <a16:creationId xmlns:a16="http://schemas.microsoft.com/office/drawing/2014/main" id="{C5575915-FB87-7344-8199-66E7B598B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94" y="239842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ACFF212-3736-1404-0FB3-B49A75CE2BD2}"/>
              </a:ext>
            </a:extLst>
          </p:cNvPr>
          <p:cNvSpPr txBox="1"/>
          <p:nvPr/>
        </p:nvSpPr>
        <p:spPr>
          <a:xfrm>
            <a:off x="8867008" y="6440228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 我的一天有算法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F84E33-85A7-B700-25EC-F28E2061BBC4}"/>
              </a:ext>
            </a:extLst>
          </p:cNvPr>
          <p:cNvSpPr txBox="1"/>
          <p:nvPr/>
        </p:nvSpPr>
        <p:spPr>
          <a:xfrm>
            <a:off x="149905" y="6378315"/>
            <a:ext cx="4631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晚餐烙饼有技巧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算法的作用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666E79-22AE-BFA8-A366-FD0697123085}"/>
              </a:ext>
            </a:extLst>
          </p:cNvPr>
          <p:cNvSpPr txBox="1"/>
          <p:nvPr/>
        </p:nvSpPr>
        <p:spPr>
          <a:xfrm>
            <a:off x="4299285" y="479068"/>
            <a:ext cx="42511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优化妈妈的烙饼方法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D0588C4-AA4A-3996-209C-09A6B4C6D6A7}"/>
              </a:ext>
            </a:extLst>
          </p:cNvPr>
          <p:cNvGrpSpPr/>
          <p:nvPr/>
        </p:nvGrpSpPr>
        <p:grpSpPr>
          <a:xfrm>
            <a:off x="2141621" y="1330078"/>
            <a:ext cx="7908758" cy="2757867"/>
            <a:chOff x="2197768" y="1332870"/>
            <a:chExt cx="7908758" cy="2757867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7422A08-D6C8-2E43-C7DD-642C44A80483}"/>
                </a:ext>
              </a:extLst>
            </p:cNvPr>
            <p:cNvGrpSpPr/>
            <p:nvPr/>
          </p:nvGrpSpPr>
          <p:grpSpPr>
            <a:xfrm>
              <a:off x="2197768" y="1332870"/>
              <a:ext cx="7908758" cy="2757867"/>
              <a:chOff x="5450074" y="928637"/>
              <a:chExt cx="7908758" cy="2757867"/>
            </a:xfrm>
            <a:solidFill>
              <a:srgbClr val="FBFED6"/>
            </a:solidFill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7B1F03A6-423A-D523-F762-67FFD9FBB465}"/>
                  </a:ext>
                </a:extLst>
              </p:cNvPr>
              <p:cNvSpPr/>
              <p:nvPr/>
            </p:nvSpPr>
            <p:spPr>
              <a:xfrm>
                <a:off x="5450074" y="928637"/>
                <a:ext cx="7908758" cy="2757867"/>
              </a:xfrm>
              <a:prstGeom prst="roundRect">
                <a:avLst>
                  <a:gd name="adj" fmla="val 6079"/>
                </a:avLst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234E998-42EF-AB14-195D-0CE9EFD045CC}"/>
                  </a:ext>
                </a:extLst>
              </p:cNvPr>
              <p:cNvSpPr txBox="1"/>
              <p:nvPr/>
            </p:nvSpPr>
            <p:spPr>
              <a:xfrm>
                <a:off x="7332369" y="1005498"/>
                <a:ext cx="4031873" cy="4770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妈妈的烙饼方法（优化后）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176CF10-FFE1-F524-D2FB-34EE2A6F7DB1}"/>
                  </a:ext>
                </a:extLst>
              </p:cNvPr>
              <p:cNvSpPr txBox="1"/>
              <p:nvPr/>
            </p:nvSpPr>
            <p:spPr>
              <a:xfrm>
                <a:off x="6611018" y="3068883"/>
                <a:ext cx="5474576" cy="4770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共烙了（   ）次，总计（   ）分钟</a:t>
                </a:r>
              </a:p>
            </p:txBody>
          </p:sp>
        </p:grp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490AA18-5EDC-1C95-229A-E20A8AB214E6}"/>
                </a:ext>
              </a:extLst>
            </p:cNvPr>
            <p:cNvSpPr/>
            <p:nvPr/>
          </p:nvSpPr>
          <p:spPr>
            <a:xfrm>
              <a:off x="2871537" y="1946210"/>
              <a:ext cx="6497052" cy="1526905"/>
            </a:xfrm>
            <a:prstGeom prst="roundRect">
              <a:avLst>
                <a:gd name="adj" fmla="val 13515"/>
              </a:avLst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CCAF15D-4958-05B0-EF57-D1B4F2617225}"/>
              </a:ext>
            </a:extLst>
          </p:cNvPr>
          <p:cNvGrpSpPr/>
          <p:nvPr/>
        </p:nvGrpSpPr>
        <p:grpSpPr>
          <a:xfrm>
            <a:off x="4588041" y="4254875"/>
            <a:ext cx="6824369" cy="2101775"/>
            <a:chOff x="4588041" y="4254875"/>
            <a:chExt cx="6824369" cy="2101775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896A2D1-928E-5A8F-46A9-BC441290A626}"/>
                </a:ext>
              </a:extLst>
            </p:cNvPr>
            <p:cNvGrpSpPr/>
            <p:nvPr/>
          </p:nvGrpSpPr>
          <p:grpSpPr>
            <a:xfrm>
              <a:off x="4588041" y="4254875"/>
              <a:ext cx="5396858" cy="1488771"/>
              <a:chOff x="3769894" y="3694079"/>
              <a:chExt cx="5396858" cy="1488771"/>
            </a:xfrm>
            <a:solidFill>
              <a:srgbClr val="FBFED6"/>
            </a:solidFill>
          </p:grpSpPr>
          <p:sp>
            <p:nvSpPr>
              <p:cNvPr id="38" name="对话气泡: 圆角矩形 37">
                <a:extLst>
                  <a:ext uri="{FF2B5EF4-FFF2-40B4-BE49-F238E27FC236}">
                    <a16:creationId xmlns:a16="http://schemas.microsoft.com/office/drawing/2014/main" id="{1C55C832-1225-BFBA-32CF-0A2CA85F8F2D}"/>
                  </a:ext>
                </a:extLst>
              </p:cNvPr>
              <p:cNvSpPr/>
              <p:nvPr/>
            </p:nvSpPr>
            <p:spPr>
              <a:xfrm>
                <a:off x="3769894" y="3694079"/>
                <a:ext cx="4879235" cy="1488771"/>
              </a:xfrm>
              <a:prstGeom prst="wedgeRoundRectCallout">
                <a:avLst>
                  <a:gd name="adj1" fmla="val 57601"/>
                  <a:gd name="adj2" fmla="val 19815"/>
                  <a:gd name="adj3" fmla="val 16667"/>
                </a:avLst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A15B4B8-7342-7EB4-B9A7-72B15CC0F02A}"/>
                  </a:ext>
                </a:extLst>
              </p:cNvPr>
              <p:cNvSpPr txBox="1"/>
              <p:nvPr/>
            </p:nvSpPr>
            <p:spPr>
              <a:xfrm>
                <a:off x="3915028" y="3694079"/>
                <a:ext cx="5251724" cy="1405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模拟烙饼过程：</a:t>
                </a:r>
                <a:endPara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□请将优化后的烙饼方法简图画出来。</a:t>
                </a:r>
                <a:endPara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□记录下烙饼次数，计算出烙饼时间。</a:t>
                </a:r>
                <a:endPara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40" name="图片 39" descr="卡通人物&#10;&#10;描述已自动生成">
              <a:extLst>
                <a:ext uri="{FF2B5EF4-FFF2-40B4-BE49-F238E27FC236}">
                  <a16:creationId xmlns:a16="http://schemas.microsoft.com/office/drawing/2014/main" id="{35665004-246B-A074-7E40-3A120D34A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2410" y="4556650"/>
              <a:ext cx="180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53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1282</Words>
  <Application>Microsoft Office PowerPoint</Application>
  <PresentationFormat>宽屏</PresentationFormat>
  <Paragraphs>204</Paragraphs>
  <Slides>19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等线 Light</vt:lpstr>
      <vt:lpstr>华文楷体</vt:lpstr>
      <vt:lpstr>KaiTi</vt:lpstr>
      <vt:lpstr>KaiTi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tellei</cp:lastModifiedBy>
  <cp:revision>39</cp:revision>
  <dcterms:created xsi:type="dcterms:W3CDTF">2024-07-24T07:02:39Z</dcterms:created>
  <dcterms:modified xsi:type="dcterms:W3CDTF">2024-08-05T08:59:15Z</dcterms:modified>
</cp:coreProperties>
</file>