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6" r:id="rId3"/>
  </p:sldMasterIdLst>
  <p:notesMasterIdLst>
    <p:notesMasterId r:id="rId19"/>
  </p:notesMasterIdLst>
  <p:handoutMasterIdLst>
    <p:handoutMasterId r:id="rId20"/>
  </p:handoutMasterIdLst>
  <p:sldIdLst>
    <p:sldId id="12703" r:id="rId4"/>
    <p:sldId id="12711" r:id="rId5"/>
    <p:sldId id="637" r:id="rId6"/>
    <p:sldId id="12705" r:id="rId7"/>
    <p:sldId id="12706" r:id="rId8"/>
    <p:sldId id="12716" r:id="rId9"/>
    <p:sldId id="12718" r:id="rId10"/>
    <p:sldId id="12708" r:id="rId11"/>
    <p:sldId id="12719" r:id="rId12"/>
    <p:sldId id="12713" r:id="rId13"/>
    <p:sldId id="12709" r:id="rId14"/>
    <p:sldId id="12714" r:id="rId15"/>
    <p:sldId id="12710" r:id="rId16"/>
    <p:sldId id="12715" r:id="rId17"/>
    <p:sldId id="12704" r:id="rId18"/>
  </p:sldIdLst>
  <p:sldSz cx="12192000" cy="6858000"/>
  <p:notesSz cx="6858000" cy="9144000"/>
  <p:embeddedFontLst>
    <p:embeddedFont>
      <p:font typeface="方正启体简体" panose="02010600030101010101" charset="-122"/>
      <p:regular r:id="rId21"/>
    </p:embeddedFont>
    <p:embeddedFont>
      <p:font typeface="等线" panose="02010600030101010101" pitchFamily="2" charset="-122"/>
      <p:regular r:id="rId22"/>
      <p:bold r:id="rId23"/>
    </p:embeddedFont>
    <p:embeddedFont>
      <p:font typeface="楷体" panose="02010609060101010101" pitchFamily="49" charset="-122"/>
      <p:regular r:id="rId24"/>
    </p:embeddedFont>
    <p:embeddedFont>
      <p:font typeface="隶书" panose="02010509060101010101" pitchFamily="49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orient="horz" pos="550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242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  <p15:guide id="7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FBC"/>
    <a:srgbClr val="FF6E24"/>
    <a:srgbClr val="FFFFFF"/>
    <a:srgbClr val="F5B435"/>
    <a:srgbClr val="D6E8D2"/>
    <a:srgbClr val="EDF2F9"/>
    <a:srgbClr val="C0E6EE"/>
    <a:srgbClr val="BDE6FC"/>
    <a:srgbClr val="FF6699"/>
    <a:srgbClr val="A3D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44" autoAdjust="0"/>
    <p:restoredTop sz="96238" autoAdjust="0"/>
  </p:normalViewPr>
  <p:slideViewPr>
    <p:cSldViewPr snapToGrid="0" showGuides="1">
      <p:cViewPr varScale="1">
        <p:scale>
          <a:sx n="75" d="100"/>
          <a:sy n="75" d="100"/>
        </p:scale>
        <p:origin x="69" y="276"/>
      </p:cViewPr>
      <p:guideLst>
        <p:guide orient="horz" pos="2160"/>
        <p:guide orient="horz" pos="550"/>
        <p:guide pos="438"/>
        <p:guide pos="7242"/>
        <p:guide orient="horz" pos="372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613" y="2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01B0E8C-4A91-C754-863C-F1C50DFA82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9C9460-C85A-BC27-013D-D32FD34515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25F6C-D636-48C2-A31B-346E2830E815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024F44-4191-EFE9-4D1B-58950645DB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C8F2E6-DD56-46FF-4344-67C0FAC86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F419-4325-4F59-B22D-7866F0CF93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22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2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16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7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2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21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3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4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97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9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9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6474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EF7DFBE-8D8C-4E5C-2CEA-F897D3C4820B}"/>
              </a:ext>
            </a:extLst>
          </p:cNvPr>
          <p:cNvSpPr txBox="1"/>
          <p:nvPr userDrawn="1"/>
        </p:nvSpPr>
        <p:spPr>
          <a:xfrm>
            <a:off x="960985" y="6429426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短跑赛道随机排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D628FDD-B221-E938-8A35-EA84F4C92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EF7DFBE-8D8C-4E5C-2CEA-F897D3C4820B}"/>
              </a:ext>
            </a:extLst>
          </p:cNvPr>
          <p:cNvSpPr txBox="1"/>
          <p:nvPr userDrawn="1"/>
        </p:nvSpPr>
        <p:spPr>
          <a:xfrm>
            <a:off x="960985" y="6429426"/>
            <a:ext cx="4364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晚餐烙饼有技巧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算法的作用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70DE7C-FA09-AD32-D79A-A1023A77E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8E4DBCE-A1C8-B396-A607-EAA51908E909}"/>
              </a:ext>
            </a:extLst>
          </p:cNvPr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522E19-D1AA-03EE-4F42-584D8AC7E06C}"/>
              </a:ext>
            </a:extLst>
          </p:cNvPr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4C4840-497F-0D32-0A47-6EE110759CD7}"/>
              </a:ext>
            </a:extLst>
          </p:cNvPr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D1E5A09-2497-CDD8-EFCA-FF23F1C990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47C572-841B-D814-0741-2E7D6A9BD7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84" y="400945"/>
            <a:ext cx="1069581" cy="5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9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03ACD6-9FEB-9815-E40D-B828884F95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3D0C72-29AF-0F1F-4AC1-06CBD7095F73}"/>
              </a:ext>
            </a:extLst>
          </p:cNvPr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4252959-A481-D4AB-273C-917D6F95986E}"/>
              </a:ext>
            </a:extLst>
          </p:cNvPr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042D56-253A-A8C4-9731-BA1AEE739E87}"/>
              </a:ext>
            </a:extLst>
          </p:cNvPr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A4C395-C8B9-75B4-02DA-9AB3556370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BAE2E9A-95F0-60FD-F77E-17462F2C9BE7}"/>
              </a:ext>
            </a:extLst>
          </p:cNvPr>
          <p:cNvSpPr txBox="1"/>
          <p:nvPr userDrawn="1"/>
        </p:nvSpPr>
        <p:spPr>
          <a:xfrm>
            <a:off x="954929" y="6410995"/>
            <a:ext cx="4364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晚餐烙饼有技巧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算法的作用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66D8409-C817-F3B6-0AC8-90A396BAB4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24" y="413077"/>
            <a:ext cx="1069581" cy="5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03ACD6-9FEB-9815-E40D-B828884F95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7A41E9-5B9A-B76F-7E3C-61C66DE08DAB}"/>
              </a:ext>
            </a:extLst>
          </p:cNvPr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F4307D-C2E0-D46C-BF53-BB950546BA11}"/>
              </a:ext>
            </a:extLst>
          </p:cNvPr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9B4A8D2-CC12-021B-E42B-55BAA6F6BC29}"/>
              </a:ext>
            </a:extLst>
          </p:cNvPr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FA7BBA-C1FB-7764-5EE2-1BE0FAFC3F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5AC3B8-C778-BCF9-5E04-660B9C1C833C}"/>
              </a:ext>
            </a:extLst>
          </p:cNvPr>
          <p:cNvSpPr txBox="1"/>
          <p:nvPr userDrawn="1"/>
        </p:nvSpPr>
        <p:spPr>
          <a:xfrm>
            <a:off x="954929" y="6410995"/>
            <a:ext cx="4364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晚餐烙饼有技巧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算法的作用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28EF57-B156-8B67-6596-5FBBB8A00A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599" y="375034"/>
            <a:ext cx="1092559" cy="54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09CF91-5C3B-98CF-01FF-91C1722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E80272-7C63-C485-C03E-E52B3238F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00DF16F-EC54-96FA-396C-A6D3C46D30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2FE78D1-74A1-E829-EB42-52C4E0882066}"/>
              </a:ext>
            </a:extLst>
          </p:cNvPr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0B36CD-12A5-94E0-AF72-0174FB9BB475}"/>
              </a:ext>
            </a:extLst>
          </p:cNvPr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2470CB-9EDD-2E73-B8FA-D6C8FA9586D8}"/>
              </a:ext>
            </a:extLst>
          </p:cNvPr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2F56FA7-A921-DC36-8625-E4EEA9C620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F187DF-11EE-AE42-50C4-C1D2A985FD35}"/>
              </a:ext>
            </a:extLst>
          </p:cNvPr>
          <p:cNvSpPr txBox="1"/>
          <p:nvPr userDrawn="1"/>
        </p:nvSpPr>
        <p:spPr>
          <a:xfrm>
            <a:off x="954929" y="6410995"/>
            <a:ext cx="4364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晚餐烙饼有技巧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算法的作用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0A73AB7-7337-18B5-9635-A5BF2DBBAB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62" y="381210"/>
            <a:ext cx="1069581" cy="5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466FEB-4D32-4B3E-A766-AB1A0E609FA6}"/>
              </a:ext>
            </a:extLst>
          </p:cNvPr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960BE6D-754C-43DD-A437-DB1290952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36CCB11-32EC-4D50-86A2-A7D103ED05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419D7F2-48BD-4163-A358-8647007DE403}"/>
              </a:ext>
            </a:extLst>
          </p:cNvPr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86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960BE6D-754C-43DD-A437-DB1290952B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36CCB11-32EC-4D50-86A2-A7D103ED05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419D7F2-48BD-4163-A358-8647007DE403}"/>
              </a:ext>
            </a:extLst>
          </p:cNvPr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206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5" r:id="rId2"/>
    <p:sldLayoutId id="2147483686" r:id="rId3"/>
    <p:sldLayoutId id="2147483688" r:id="rId4"/>
    <p:sldLayoutId id="2147483687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tags" Target="../tags/tag13.xml"/><Relationship Id="rId7" Type="http://schemas.openxmlformats.org/officeDocument/2006/relationships/image" Target="../media/image4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4.png"/><Relationship Id="rId5" Type="http://schemas.openxmlformats.org/officeDocument/2006/relationships/tags" Target="../tags/tag15.xml"/><Relationship Id="rId10" Type="http://schemas.openxmlformats.org/officeDocument/2006/relationships/image" Target="../media/image43.png"/><Relationship Id="rId4" Type="http://schemas.openxmlformats.org/officeDocument/2006/relationships/tags" Target="../tags/tag14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tags" Target="../tags/tag18.xml"/><Relationship Id="rId7" Type="http://schemas.openxmlformats.org/officeDocument/2006/relationships/image" Target="../media/image4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6.png"/><Relationship Id="rId5" Type="http://schemas.openxmlformats.org/officeDocument/2006/relationships/tags" Target="../tags/tag20.xml"/><Relationship Id="rId10" Type="http://schemas.openxmlformats.org/officeDocument/2006/relationships/image" Target="../media/image45.png"/><Relationship Id="rId4" Type="http://schemas.openxmlformats.org/officeDocument/2006/relationships/tags" Target="../tags/tag19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051E3F27-7AD3-4A72-9271-8835B07D44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508CC6E-5C3D-4C1E-95A7-26A26464C1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5CF23CDF-0015-D655-BABD-B6AA6EDCDCB3}"/>
              </a:ext>
            </a:extLst>
          </p:cNvPr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C7F40476-B50C-3327-3D6C-B88EE596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82" y="2026113"/>
            <a:ext cx="7620319" cy="21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3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课  晚餐烙饼有技巧</a:t>
            </a:r>
            <a:endParaRPr lang="en-US" altLang="zh-CN" sz="54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+mn-ea"/>
              <a:ea typeface="+mn-ea"/>
            </a:endParaRPr>
          </a:p>
          <a:p>
            <a:pPr algn="r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zh-CN" sz="4000" b="1" dirty="0">
                <a:solidFill>
                  <a:srgbClr val="0070C0"/>
                </a:solidFill>
                <a:latin typeface="+mn-ea"/>
                <a:ea typeface="+mn-ea"/>
              </a:rPr>
              <a:t>—— </a:t>
            </a:r>
            <a:r>
              <a:rPr lang="zh-CN" altLang="en-US" sz="4000" b="1" dirty="0">
                <a:solidFill>
                  <a:srgbClr val="0070C0"/>
                </a:solidFill>
                <a:latin typeface="+mn-ea"/>
                <a:ea typeface="+mn-ea"/>
              </a:rPr>
              <a:t>算法的作用</a:t>
            </a:r>
            <a:endParaRPr sz="40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4" name="矩形 259">
            <a:extLst>
              <a:ext uri="{FF2B5EF4-FFF2-40B4-BE49-F238E27FC236}">
                <a16:creationId xmlns:a16="http://schemas.microsoft.com/office/drawing/2014/main" id="{1ADEBA1E-241F-55A5-B270-3A1B30E5E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067" y="919406"/>
            <a:ext cx="3754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我的一天有算法</a:t>
            </a:r>
          </a:p>
        </p:txBody>
      </p:sp>
      <p:sp>
        <p:nvSpPr>
          <p:cNvPr id="5" name="矩形 259">
            <a:extLst>
              <a:ext uri="{FF2B5EF4-FFF2-40B4-BE49-F238E27FC236}">
                <a16:creationId xmlns:a16="http://schemas.microsoft.com/office/drawing/2014/main" id="{E89C6A11-A707-D6C9-7C4A-BDEFACC8D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316" y="5558118"/>
            <a:ext cx="4792984" cy="3804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合肥市习友路小学    叶东燕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0720B3-B37E-0BC8-9383-6CC635534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7CE9AB-7FCC-E639-6976-5F1115E2A2C7}"/>
              </a:ext>
            </a:extLst>
          </p:cNvPr>
          <p:cNvSpPr txBox="1"/>
          <p:nvPr/>
        </p:nvSpPr>
        <p:spPr>
          <a:xfrm>
            <a:off x="1689400" y="919406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83C0B4-D567-8D35-62AB-C9E94DA527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E5BD60-8033-1D4D-0A81-774C9671B9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8" t="8505" r="6249"/>
          <a:stretch/>
        </p:blipFill>
        <p:spPr>
          <a:xfrm>
            <a:off x="9788625" y="2878522"/>
            <a:ext cx="978992" cy="6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276FDF7-0498-E1A1-CCB5-6FF93588F68C}"/>
              </a:ext>
            </a:extLst>
          </p:cNvPr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验证计算结果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2193111-B8FF-E1D0-38F2-145F8FBDD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129" y="1721222"/>
            <a:ext cx="1928215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25CA59-C893-B3E6-591E-D1C97DA18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8" y="4892654"/>
            <a:ext cx="1101775" cy="140997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9813BF2-F480-D062-3B0A-86CF62F073D9}"/>
              </a:ext>
            </a:extLst>
          </p:cNvPr>
          <p:cNvSpPr txBox="1"/>
          <p:nvPr/>
        </p:nvSpPr>
        <p:spPr>
          <a:xfrm>
            <a:off x="1608389" y="1918730"/>
            <a:ext cx="930833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500" b="0" dirty="0">
                <a:solidFill>
                  <a:srgbClr val="231F2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如果需要烙 </a:t>
            </a:r>
            <a:r>
              <a:rPr lang="en-US" altLang="zh-CN" sz="2500" b="0" dirty="0">
                <a:solidFill>
                  <a:srgbClr val="231F2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 </a:t>
            </a:r>
            <a:r>
              <a:rPr lang="zh-CN" altLang="en-US" sz="2500" b="0" dirty="0">
                <a:solidFill>
                  <a:srgbClr val="231F2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张饼，分别计算用三种不同的方法烙饼所需要的时间，填写下面的表格，</a:t>
            </a:r>
            <a:r>
              <a:rPr lang="zh-CN" altLang="en-US" sz="2500" dirty="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并进行对比。</a:t>
            </a:r>
            <a:endParaRPr lang="zh-CN" altLang="en-US" sz="25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3F62F2D5-6D0D-827D-BD51-E9D6307B6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88596"/>
              </p:ext>
            </p:extLst>
          </p:nvPr>
        </p:nvGraphicFramePr>
        <p:xfrm>
          <a:off x="2438865" y="3337382"/>
          <a:ext cx="7981200" cy="238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0744">
                  <a:extLst>
                    <a:ext uri="{9D8B030D-6E8A-4147-A177-3AD203B41FA5}">
                      <a16:colId xmlns:a16="http://schemas.microsoft.com/office/drawing/2014/main" val="2071529659"/>
                    </a:ext>
                  </a:extLst>
                </a:gridCol>
                <a:gridCol w="2607923">
                  <a:extLst>
                    <a:ext uri="{9D8B030D-6E8A-4147-A177-3AD203B41FA5}">
                      <a16:colId xmlns:a16="http://schemas.microsoft.com/office/drawing/2014/main" val="4110883440"/>
                    </a:ext>
                  </a:extLst>
                </a:gridCol>
                <a:gridCol w="3492533">
                  <a:extLst>
                    <a:ext uri="{9D8B030D-6E8A-4147-A177-3AD203B41FA5}">
                      <a16:colId xmlns:a16="http://schemas.microsoft.com/office/drawing/2014/main" val="2270042864"/>
                    </a:ext>
                  </a:extLst>
                </a:gridCol>
              </a:tblGrid>
              <a:tr h="5965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烙饼方法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需要时间（分钟）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比较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431894"/>
                  </a:ext>
                </a:extLst>
              </a:tr>
              <a:tr h="5965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爸爸的方法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alt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速度最快方法比速度最慢方法节约了</a:t>
                      </a:r>
                      <a:r>
                        <a:rPr lang="zh-CN" altLang="zh-CN" sz="2000" u="sng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lang="zh-CN" alt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分钟。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066653"/>
                  </a:ext>
                </a:extLst>
              </a:tr>
              <a:tr h="5965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妈妈的方法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0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0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765117"/>
                  </a:ext>
                </a:extLst>
              </a:tr>
              <a:tr h="5965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奶奶的方法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753"/>
                  </a:ext>
                </a:extLst>
              </a:tr>
            </a:tbl>
          </a:graphicData>
        </a:graphic>
      </p:graphicFrame>
      <p:pic>
        <p:nvPicPr>
          <p:cNvPr id="26" name="图片 25">
            <a:extLst>
              <a:ext uri="{FF2B5EF4-FFF2-40B4-BE49-F238E27FC236}">
                <a16:creationId xmlns:a16="http://schemas.microsoft.com/office/drawing/2014/main" id="{939A2363-1447-F9D6-E429-EC33722701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5556" r="1573" b="5556"/>
          <a:stretch>
            <a:fillRect/>
          </a:stretch>
        </p:blipFill>
        <p:spPr>
          <a:xfrm rot="21133552" flipH="1">
            <a:off x="9361641" y="5019366"/>
            <a:ext cx="1335316" cy="10014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F25AC9B-BE0C-B75A-8B76-337AFD952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8" t="8505" r="6249"/>
          <a:stretch/>
        </p:blipFill>
        <p:spPr>
          <a:xfrm>
            <a:off x="9050307" y="2364172"/>
            <a:ext cx="978992" cy="6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8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剪去对角的矩形 33">
            <a:extLst>
              <a:ext uri="{FF2B5EF4-FFF2-40B4-BE49-F238E27FC236}">
                <a16:creationId xmlns:a16="http://schemas.microsoft.com/office/drawing/2014/main" id="{7B5A9D7E-B57E-D397-A679-DE7E0F73C4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33443" y="1929095"/>
            <a:ext cx="7702267" cy="1180240"/>
          </a:xfrm>
          <a:prstGeom prst="snip2DiagRect">
            <a:avLst>
              <a:gd name="adj1" fmla="val 0"/>
              <a:gd name="adj2" fmla="val 6980"/>
            </a:avLst>
          </a:prstGeom>
          <a:gradFill>
            <a:gsLst>
              <a:gs pos="0">
                <a:srgbClr val="DEEFFF"/>
              </a:gs>
              <a:gs pos="100000">
                <a:srgbClr val="EBFBFF"/>
              </a:gs>
            </a:gsLst>
            <a:lin ang="19920000" scaled="0"/>
          </a:gradFill>
          <a:ln w="19050">
            <a:gradFill>
              <a:gsLst>
                <a:gs pos="0">
                  <a:srgbClr val="00D3FF"/>
                </a:gs>
                <a:gs pos="100000">
                  <a:srgbClr val="368FFF"/>
                </a:gs>
              </a:gsLst>
              <a:lin ang="2028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018BF8-7367-8B6C-99B7-EACCEA30882C}"/>
              </a:ext>
            </a:extLst>
          </p:cNvPr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了解统筹思想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85F3B7D-73D2-F78A-66FC-D91F6F02E764}"/>
              </a:ext>
            </a:extLst>
          </p:cNvPr>
          <p:cNvSpPr txBox="1"/>
          <p:nvPr/>
        </p:nvSpPr>
        <p:spPr>
          <a:xfrm>
            <a:off x="3073120" y="2118544"/>
            <a:ext cx="6949416" cy="99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统筹思想就是用科学的方法安排时间、工作或活动，合理安排，能让事情做起来</a:t>
            </a:r>
            <a:r>
              <a:rPr lang="zh-CN" altLang="en-US" sz="2400" dirty="0">
                <a:solidFill>
                  <a:srgbClr val="435FBC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更顺利</a:t>
            </a:r>
            <a:r>
              <a:rPr lang="zh-CN" altLang="en-US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400" dirty="0">
                <a:solidFill>
                  <a:srgbClr val="435FBC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更有效率</a:t>
            </a:r>
            <a:r>
              <a:rPr lang="zh-CN" altLang="en-US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8" name="半闭框 27">
            <a:extLst>
              <a:ext uri="{FF2B5EF4-FFF2-40B4-BE49-F238E27FC236}">
                <a16:creationId xmlns:a16="http://schemas.microsoft.com/office/drawing/2014/main" id="{65045EE0-0A9C-B44F-A169-A486133F9E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33443" y="1929095"/>
            <a:ext cx="268605" cy="368300"/>
          </a:xfrm>
          <a:prstGeom prst="halfFrame">
            <a:avLst>
              <a:gd name="adj1" fmla="val 21276"/>
              <a:gd name="adj2" fmla="val 21040"/>
            </a:avLst>
          </a:prstGeom>
          <a:gradFill>
            <a:gsLst>
              <a:gs pos="100000">
                <a:srgbClr val="00D3FF"/>
              </a:gs>
              <a:gs pos="33000">
                <a:srgbClr val="368FFF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半闭框 29">
            <a:extLst>
              <a:ext uri="{FF2B5EF4-FFF2-40B4-BE49-F238E27FC236}">
                <a16:creationId xmlns:a16="http://schemas.microsoft.com/office/drawing/2014/main" id="{5D160122-C6B1-D760-913B-2EAB09B35B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9766419" y="2758166"/>
            <a:ext cx="268605" cy="368300"/>
          </a:xfrm>
          <a:prstGeom prst="halfFrame">
            <a:avLst>
              <a:gd name="adj1" fmla="val 21276"/>
              <a:gd name="adj2" fmla="val 21040"/>
            </a:avLst>
          </a:prstGeom>
          <a:gradFill>
            <a:gsLst>
              <a:gs pos="100000">
                <a:srgbClr val="00D3FF"/>
              </a:gs>
              <a:gs pos="33000">
                <a:srgbClr val="368FFF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任意多边形 40">
            <a:extLst>
              <a:ext uri="{FF2B5EF4-FFF2-40B4-BE49-F238E27FC236}">
                <a16:creationId xmlns:a16="http://schemas.microsoft.com/office/drawing/2014/main" id="{309C5E00-AFCC-A5E0-EF89-1750F4726A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92706" y="1775057"/>
            <a:ext cx="1880235" cy="403225"/>
          </a:xfrm>
          <a:custGeom>
            <a:avLst/>
            <a:gdLst>
              <a:gd name="connsiteX0" fmla="*/ 0 w 3252"/>
              <a:gd name="connsiteY0" fmla="*/ 0 h 635"/>
              <a:gd name="connsiteX1" fmla="*/ 3252 w 3252"/>
              <a:gd name="connsiteY1" fmla="*/ 0 h 635"/>
              <a:gd name="connsiteX2" fmla="*/ 2917 w 3252"/>
              <a:gd name="connsiteY2" fmla="*/ 635 h 635"/>
              <a:gd name="connsiteX3" fmla="*/ 273 w 3252"/>
              <a:gd name="connsiteY3" fmla="*/ 635 h 635"/>
              <a:gd name="connsiteX4" fmla="*/ 0 w 3252"/>
              <a:gd name="connsiteY4" fmla="*/ 0 h 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" h="635">
                <a:moveTo>
                  <a:pt x="0" y="0"/>
                </a:moveTo>
                <a:lnTo>
                  <a:pt x="3252" y="0"/>
                </a:lnTo>
                <a:lnTo>
                  <a:pt x="2917" y="635"/>
                </a:lnTo>
                <a:lnTo>
                  <a:pt x="273" y="6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">
                <a:srgbClr val="00D3FF"/>
              </a:gs>
              <a:gs pos="47000">
                <a:srgbClr val="368FFF"/>
              </a:gs>
            </a:gsLst>
            <a:lin ang="131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活动总结</a:t>
            </a:r>
          </a:p>
        </p:txBody>
      </p:sp>
      <p:pic>
        <p:nvPicPr>
          <p:cNvPr id="33" name="图片 54" descr="感知体验">
            <a:extLst>
              <a:ext uri="{FF2B5EF4-FFF2-40B4-BE49-F238E27FC236}">
                <a16:creationId xmlns:a16="http://schemas.microsoft.com/office/drawing/2014/main" id="{C1E8BDF1-900C-57CB-63FD-CCCF0A1C06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97985" y="2297395"/>
            <a:ext cx="414657" cy="41465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C28CE874-93C1-7356-48B2-507C6D8636CB}"/>
              </a:ext>
            </a:extLst>
          </p:cNvPr>
          <p:cNvSpPr txBox="1"/>
          <p:nvPr/>
        </p:nvSpPr>
        <p:spPr>
          <a:xfrm>
            <a:off x="1525584" y="3804582"/>
            <a:ext cx="2270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请选出沏茶流程中能同时处理的步骤，并算一算最少用时。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50587D-4325-6173-5296-B3CDC8743F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9" y="4871916"/>
            <a:ext cx="1101775" cy="1409977"/>
          </a:xfrm>
          <a:prstGeom prst="rect">
            <a:avLst/>
          </a:prstGeom>
        </p:spPr>
      </p:pic>
      <p:grpSp>
        <p:nvGrpSpPr>
          <p:cNvPr id="75" name="组合 74">
            <a:extLst>
              <a:ext uri="{FF2B5EF4-FFF2-40B4-BE49-F238E27FC236}">
                <a16:creationId xmlns:a16="http://schemas.microsoft.com/office/drawing/2014/main" id="{BE0A6EF5-4B13-BED9-055E-2A7C8F2A7183}"/>
              </a:ext>
            </a:extLst>
          </p:cNvPr>
          <p:cNvGrpSpPr/>
          <p:nvPr/>
        </p:nvGrpSpPr>
        <p:grpSpPr>
          <a:xfrm>
            <a:off x="4723489" y="3748665"/>
            <a:ext cx="5063692" cy="2386659"/>
            <a:chOff x="4583847" y="2659584"/>
            <a:chExt cx="4252390" cy="3193815"/>
          </a:xfrm>
        </p:grpSpPr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6E103423-2D14-BFFB-E66E-0DBAAE9ADCA1}"/>
                </a:ext>
              </a:extLst>
            </p:cNvPr>
            <p:cNvSpPr/>
            <p:nvPr/>
          </p:nvSpPr>
          <p:spPr bwMode="auto">
            <a:xfrm rot="5400000">
              <a:off x="5113134" y="2130297"/>
              <a:ext cx="3193815" cy="4252390"/>
            </a:xfrm>
            <a:custGeom>
              <a:avLst/>
              <a:gdLst>
                <a:gd name="T0" fmla="*/ 399 w 402"/>
                <a:gd name="T1" fmla="*/ 6 h 492"/>
                <a:gd name="T2" fmla="*/ 96 w 402"/>
                <a:gd name="T3" fmla="*/ 0 h 492"/>
                <a:gd name="T4" fmla="*/ 8 w 402"/>
                <a:gd name="T5" fmla="*/ 2 h 492"/>
                <a:gd name="T6" fmla="*/ 6 w 402"/>
                <a:gd name="T7" fmla="*/ 476 h 492"/>
                <a:gd name="T8" fmla="*/ 6 w 402"/>
                <a:gd name="T9" fmla="*/ 487 h 492"/>
                <a:gd name="T10" fmla="*/ 235 w 402"/>
                <a:gd name="T11" fmla="*/ 492 h 492"/>
                <a:gd name="T12" fmla="*/ 396 w 402"/>
                <a:gd name="T13" fmla="*/ 489 h 492"/>
                <a:gd name="T14" fmla="*/ 399 w 402"/>
                <a:gd name="T15" fmla="*/ 6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2" h="492">
                  <a:moveTo>
                    <a:pt x="399" y="6"/>
                  </a:moveTo>
                  <a:cubicBezTo>
                    <a:pt x="380" y="3"/>
                    <a:pt x="212" y="0"/>
                    <a:pt x="96" y="0"/>
                  </a:cubicBezTo>
                  <a:cubicBezTo>
                    <a:pt x="25" y="0"/>
                    <a:pt x="11" y="1"/>
                    <a:pt x="8" y="2"/>
                  </a:cubicBezTo>
                  <a:cubicBezTo>
                    <a:pt x="5" y="9"/>
                    <a:pt x="0" y="72"/>
                    <a:pt x="6" y="476"/>
                  </a:cubicBezTo>
                  <a:cubicBezTo>
                    <a:pt x="6" y="481"/>
                    <a:pt x="6" y="485"/>
                    <a:pt x="6" y="487"/>
                  </a:cubicBezTo>
                  <a:cubicBezTo>
                    <a:pt x="19" y="490"/>
                    <a:pt x="113" y="492"/>
                    <a:pt x="235" y="492"/>
                  </a:cubicBezTo>
                  <a:cubicBezTo>
                    <a:pt x="331" y="492"/>
                    <a:pt x="388" y="491"/>
                    <a:pt x="396" y="489"/>
                  </a:cubicBezTo>
                  <a:cubicBezTo>
                    <a:pt x="402" y="465"/>
                    <a:pt x="401" y="42"/>
                    <a:pt x="399" y="6"/>
                  </a:cubicBezTo>
                  <a:close/>
                </a:path>
              </a:pathLst>
            </a:custGeom>
            <a:solidFill>
              <a:srgbClr val="A5F1E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EBEF06DC-352B-AB76-F577-6D16C780A2F2}"/>
                </a:ext>
              </a:extLst>
            </p:cNvPr>
            <p:cNvSpPr/>
            <p:nvPr/>
          </p:nvSpPr>
          <p:spPr bwMode="auto">
            <a:xfrm rot="5400000">
              <a:off x="5161296" y="2095593"/>
              <a:ext cx="3110948" cy="4238931"/>
            </a:xfrm>
            <a:custGeom>
              <a:avLst/>
              <a:gdLst>
                <a:gd name="T0" fmla="*/ 399 w 403"/>
                <a:gd name="T1" fmla="*/ 6 h 492"/>
                <a:gd name="T2" fmla="*/ 96 w 403"/>
                <a:gd name="T3" fmla="*/ 0 h 492"/>
                <a:gd name="T4" fmla="*/ 8 w 403"/>
                <a:gd name="T5" fmla="*/ 2 h 492"/>
                <a:gd name="T6" fmla="*/ 6 w 403"/>
                <a:gd name="T7" fmla="*/ 476 h 492"/>
                <a:gd name="T8" fmla="*/ 6 w 403"/>
                <a:gd name="T9" fmla="*/ 487 h 492"/>
                <a:gd name="T10" fmla="*/ 235 w 403"/>
                <a:gd name="T11" fmla="*/ 492 h 492"/>
                <a:gd name="T12" fmla="*/ 397 w 403"/>
                <a:gd name="T13" fmla="*/ 489 h 492"/>
                <a:gd name="T14" fmla="*/ 399 w 403"/>
                <a:gd name="T15" fmla="*/ 6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3" h="492">
                  <a:moveTo>
                    <a:pt x="399" y="6"/>
                  </a:moveTo>
                  <a:cubicBezTo>
                    <a:pt x="380" y="3"/>
                    <a:pt x="212" y="0"/>
                    <a:pt x="96" y="0"/>
                  </a:cubicBezTo>
                  <a:cubicBezTo>
                    <a:pt x="25" y="0"/>
                    <a:pt x="11" y="1"/>
                    <a:pt x="8" y="2"/>
                  </a:cubicBezTo>
                  <a:cubicBezTo>
                    <a:pt x="5" y="9"/>
                    <a:pt x="0" y="72"/>
                    <a:pt x="6" y="476"/>
                  </a:cubicBezTo>
                  <a:cubicBezTo>
                    <a:pt x="6" y="481"/>
                    <a:pt x="6" y="485"/>
                    <a:pt x="6" y="487"/>
                  </a:cubicBezTo>
                  <a:cubicBezTo>
                    <a:pt x="19" y="490"/>
                    <a:pt x="113" y="492"/>
                    <a:pt x="235" y="492"/>
                  </a:cubicBezTo>
                  <a:cubicBezTo>
                    <a:pt x="331" y="492"/>
                    <a:pt x="388" y="491"/>
                    <a:pt x="397" y="489"/>
                  </a:cubicBezTo>
                  <a:cubicBezTo>
                    <a:pt x="403" y="465"/>
                    <a:pt x="402" y="42"/>
                    <a:pt x="399" y="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1CB8B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4BB9BB1B-3DC6-52BF-F81F-B830E3B94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23" y="4266247"/>
            <a:ext cx="4730245" cy="1045836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4C9B2E8D-FAA4-E9CE-278E-14122B4A5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05" y="3262391"/>
            <a:ext cx="2696121" cy="1122229"/>
          </a:xfrm>
          <a:prstGeom prst="rect">
            <a:avLst/>
          </a:prstGeom>
        </p:spPr>
      </p:pic>
      <p:sp>
        <p:nvSpPr>
          <p:cNvPr id="83" name="对话气泡: 椭圆形 82">
            <a:extLst>
              <a:ext uri="{FF2B5EF4-FFF2-40B4-BE49-F238E27FC236}">
                <a16:creationId xmlns:a16="http://schemas.microsoft.com/office/drawing/2014/main" id="{A3B9A277-8E16-009D-2181-4D5030F5E45C}"/>
              </a:ext>
            </a:extLst>
          </p:cNvPr>
          <p:cNvSpPr/>
          <p:nvPr/>
        </p:nvSpPr>
        <p:spPr>
          <a:xfrm>
            <a:off x="1294858" y="3568890"/>
            <a:ext cx="2696121" cy="1496098"/>
          </a:xfrm>
          <a:prstGeom prst="wedgeEllipseCallout">
            <a:avLst>
              <a:gd name="adj1" fmla="val -35664"/>
              <a:gd name="adj2" fmla="val 54353"/>
            </a:avLst>
          </a:prstGeom>
          <a:noFill/>
          <a:ln w="28575">
            <a:solidFill>
              <a:srgbClr val="90CAF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801C8174-8FB7-1468-8FAC-4B3B38AB6C09}"/>
              </a:ext>
            </a:extLst>
          </p:cNvPr>
          <p:cNvSpPr txBox="1"/>
          <p:nvPr/>
        </p:nvSpPr>
        <p:spPr>
          <a:xfrm>
            <a:off x="5210852" y="5457357"/>
            <a:ext cx="4322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所需最少完成时间是</a:t>
            </a:r>
            <a:r>
              <a:rPr lang="zh-CN" altLang="en-US" sz="20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     ）分钟。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899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3018BF8-7367-8B6C-99B7-EACCEA30882C}"/>
              </a:ext>
            </a:extLst>
          </p:cNvPr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认识算法的作用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剪去对角的矩形 33">
            <a:extLst>
              <a:ext uri="{FF2B5EF4-FFF2-40B4-BE49-F238E27FC236}">
                <a16:creationId xmlns:a16="http://schemas.microsoft.com/office/drawing/2014/main" id="{68D2F13F-B8C7-36BD-4B23-4EB5DCA4C0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890" y="2154804"/>
            <a:ext cx="7800220" cy="1188085"/>
          </a:xfrm>
          <a:prstGeom prst="snip2DiagRect">
            <a:avLst>
              <a:gd name="adj1" fmla="val 0"/>
              <a:gd name="adj2" fmla="val 6980"/>
            </a:avLst>
          </a:prstGeom>
          <a:gradFill>
            <a:gsLst>
              <a:gs pos="0">
                <a:srgbClr val="DEEFFF"/>
              </a:gs>
              <a:gs pos="100000">
                <a:srgbClr val="EBFBFF"/>
              </a:gs>
            </a:gsLst>
            <a:lin ang="19920000" scaled="0"/>
          </a:gradFill>
          <a:ln w="19050">
            <a:gradFill>
              <a:gsLst>
                <a:gs pos="0">
                  <a:srgbClr val="00D3FF"/>
                </a:gs>
                <a:gs pos="100000">
                  <a:srgbClr val="368FFF"/>
                </a:gs>
              </a:gsLst>
              <a:lin ang="2028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3EA9F2-3113-3300-8A95-6828A537812C}"/>
              </a:ext>
            </a:extLst>
          </p:cNvPr>
          <p:cNvSpPr txBox="1"/>
          <p:nvPr/>
        </p:nvSpPr>
        <p:spPr>
          <a:xfrm>
            <a:off x="2667735" y="2324886"/>
            <a:ext cx="7181251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使用算法可以让解决问题的过程清晰明了，提高解决问题的效率。在生活中我们可以发散思维，选择更优化的方法解决问题。</a:t>
            </a:r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98E9BD3D-A9D1-9CBA-BAAE-0387A87920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95890" y="2154269"/>
            <a:ext cx="268605" cy="368300"/>
          </a:xfrm>
          <a:prstGeom prst="halfFrame">
            <a:avLst>
              <a:gd name="adj1" fmla="val 21276"/>
              <a:gd name="adj2" fmla="val 21040"/>
            </a:avLst>
          </a:prstGeom>
          <a:gradFill>
            <a:gsLst>
              <a:gs pos="100000">
                <a:srgbClr val="00D3FF"/>
              </a:gs>
              <a:gs pos="33000">
                <a:srgbClr val="368FFF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半闭框 32">
            <a:extLst>
              <a:ext uri="{FF2B5EF4-FFF2-40B4-BE49-F238E27FC236}">
                <a16:creationId xmlns:a16="http://schemas.microsoft.com/office/drawing/2014/main" id="{E9DC8E61-3A15-A2D4-32D2-663B311667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9730492" y="3000721"/>
            <a:ext cx="268605" cy="368300"/>
          </a:xfrm>
          <a:prstGeom prst="halfFrame">
            <a:avLst>
              <a:gd name="adj1" fmla="val 21276"/>
              <a:gd name="adj2" fmla="val 21040"/>
            </a:avLst>
          </a:prstGeom>
          <a:gradFill>
            <a:gsLst>
              <a:gs pos="100000">
                <a:srgbClr val="00D3FF"/>
              </a:gs>
              <a:gs pos="33000">
                <a:srgbClr val="368FFF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任意多边形 40">
            <a:extLst>
              <a:ext uri="{FF2B5EF4-FFF2-40B4-BE49-F238E27FC236}">
                <a16:creationId xmlns:a16="http://schemas.microsoft.com/office/drawing/2014/main" id="{5EC4EB18-B1A9-E23B-3FB7-345B2104E0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55882" y="1861743"/>
            <a:ext cx="1880235" cy="403225"/>
          </a:xfrm>
          <a:custGeom>
            <a:avLst/>
            <a:gdLst>
              <a:gd name="connsiteX0" fmla="*/ 0 w 3252"/>
              <a:gd name="connsiteY0" fmla="*/ 0 h 635"/>
              <a:gd name="connsiteX1" fmla="*/ 3252 w 3252"/>
              <a:gd name="connsiteY1" fmla="*/ 0 h 635"/>
              <a:gd name="connsiteX2" fmla="*/ 2917 w 3252"/>
              <a:gd name="connsiteY2" fmla="*/ 635 h 635"/>
              <a:gd name="connsiteX3" fmla="*/ 273 w 3252"/>
              <a:gd name="connsiteY3" fmla="*/ 635 h 635"/>
              <a:gd name="connsiteX4" fmla="*/ 0 w 3252"/>
              <a:gd name="connsiteY4" fmla="*/ 0 h 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" h="635">
                <a:moveTo>
                  <a:pt x="0" y="0"/>
                </a:moveTo>
                <a:lnTo>
                  <a:pt x="3252" y="0"/>
                </a:lnTo>
                <a:lnTo>
                  <a:pt x="2917" y="635"/>
                </a:lnTo>
                <a:lnTo>
                  <a:pt x="273" y="6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">
                <a:srgbClr val="00D3FF"/>
              </a:gs>
              <a:gs pos="47000">
                <a:srgbClr val="368FFF"/>
              </a:gs>
            </a:gsLst>
            <a:lin ang="131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活动总结</a:t>
            </a:r>
          </a:p>
        </p:txBody>
      </p:sp>
      <p:pic>
        <p:nvPicPr>
          <p:cNvPr id="35" name="图片 54" descr="感知体验">
            <a:extLst>
              <a:ext uri="{FF2B5EF4-FFF2-40B4-BE49-F238E27FC236}">
                <a16:creationId xmlns:a16="http://schemas.microsoft.com/office/drawing/2014/main" id="{C1C2603D-6C11-FE10-AB1A-1445F7B0FA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3014" y="2400417"/>
            <a:ext cx="414657" cy="4146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5274F0-1CBA-051E-46DF-135B4E2E8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7823" y="4846101"/>
            <a:ext cx="1101775" cy="1409977"/>
          </a:xfrm>
          <a:prstGeom prst="rect">
            <a:avLst/>
          </a:prstGeom>
        </p:spPr>
      </p:pic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CD555593-24A5-D894-9A2F-E3ED4CEBEAC2}"/>
              </a:ext>
            </a:extLst>
          </p:cNvPr>
          <p:cNvSpPr/>
          <p:nvPr/>
        </p:nvSpPr>
        <p:spPr>
          <a:xfrm flipH="1">
            <a:off x="7738280" y="3682539"/>
            <a:ext cx="2775674" cy="1650785"/>
          </a:xfrm>
          <a:prstGeom prst="wedgeEllipseCallout">
            <a:avLst>
              <a:gd name="adj1" fmla="val -35664"/>
              <a:gd name="adj2" fmla="val 54353"/>
            </a:avLst>
          </a:prstGeom>
          <a:noFill/>
          <a:ln w="28575">
            <a:solidFill>
              <a:srgbClr val="90CAF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D0EB10-0B8F-FAF5-13BB-33314397DDC3}"/>
              </a:ext>
            </a:extLst>
          </p:cNvPr>
          <p:cNvSpPr txBox="1"/>
          <p:nvPr/>
        </p:nvSpPr>
        <p:spPr>
          <a:xfrm>
            <a:off x="8034767" y="3907766"/>
            <a:ext cx="2398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根据你对算法作用的理解，说一说这些历史故事体现了算法的什么作用。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0745F2-2CE0-A30B-1406-3499245DB1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46" y="4056547"/>
            <a:ext cx="2501072" cy="1374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B715A7-5D47-13A5-5E9F-657A36FE8D40}"/>
              </a:ext>
            </a:extLst>
          </p:cNvPr>
          <p:cNvGrpSpPr/>
          <p:nvPr/>
        </p:nvGrpSpPr>
        <p:grpSpPr>
          <a:xfrm>
            <a:off x="4778167" y="3858719"/>
            <a:ext cx="2635663" cy="1978925"/>
            <a:chOff x="4756245" y="3609833"/>
            <a:chExt cx="2635663" cy="1978925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532BF6E-C30D-F637-4668-C880A9E14935}"/>
                </a:ext>
              </a:extLst>
            </p:cNvPr>
            <p:cNvGrpSpPr/>
            <p:nvPr/>
          </p:nvGrpSpPr>
          <p:grpSpPr>
            <a:xfrm>
              <a:off x="5112761" y="3858719"/>
              <a:ext cx="1922630" cy="1454665"/>
              <a:chOff x="4983137" y="3635950"/>
              <a:chExt cx="2225725" cy="174840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D2BFFD9F-D0B9-7B4C-C3F4-EACDCE858A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1" t="47752" r="2312" b="3284"/>
              <a:stretch/>
            </p:blipFill>
            <p:spPr>
              <a:xfrm>
                <a:off x="4983137" y="4196428"/>
                <a:ext cx="2225725" cy="118792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8634150-BCCE-7401-35A3-B1E2430C88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0" t="-393" r="5931" b="75027"/>
              <a:stretch/>
            </p:blipFill>
            <p:spPr>
              <a:xfrm>
                <a:off x="5087250" y="3635950"/>
                <a:ext cx="1948867" cy="560478"/>
              </a:xfrm>
              <a:prstGeom prst="rect">
                <a:avLst/>
              </a:prstGeom>
            </p:spPr>
          </p:pic>
        </p:grp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4D69E7B-3B94-927E-A17F-5FD454DFA089}"/>
                </a:ext>
              </a:extLst>
            </p:cNvPr>
            <p:cNvSpPr/>
            <p:nvPr/>
          </p:nvSpPr>
          <p:spPr>
            <a:xfrm>
              <a:off x="4756245" y="3609833"/>
              <a:ext cx="2635663" cy="1978925"/>
            </a:xfrm>
            <a:prstGeom prst="ellipse">
              <a:avLst/>
            </a:prstGeom>
            <a:noFill/>
            <a:ln w="57150">
              <a:solidFill>
                <a:schemeClr val="bg2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94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67CB47-B7EA-1B7A-89ED-5FB4A7C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8191" y="615890"/>
            <a:ext cx="5801426" cy="43955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A0DBA7A-5465-4523-F550-3A9467B7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89" y="1638974"/>
            <a:ext cx="5753469" cy="43592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1B0E786-CD8B-9DBF-6637-AF4F516A4BC3}"/>
              </a:ext>
            </a:extLst>
          </p:cNvPr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实践运用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6C7183-900C-8180-D29C-8EEF8F91951E}"/>
              </a:ext>
            </a:extLst>
          </p:cNvPr>
          <p:cNvSpPr txBox="1"/>
          <p:nvPr/>
        </p:nvSpPr>
        <p:spPr>
          <a:xfrm>
            <a:off x="1178258" y="3186615"/>
            <a:ext cx="3983725" cy="128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   参与家务劳动，和家人一起做美食或者打扫卫生，合理安排时间，提高效率。</a:t>
            </a:r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BB91E0-7F3E-3FB1-A147-105DFEEEE4FC}"/>
              </a:ext>
            </a:extLst>
          </p:cNvPr>
          <p:cNvSpPr txBox="1"/>
          <p:nvPr/>
        </p:nvSpPr>
        <p:spPr>
          <a:xfrm>
            <a:off x="6840605" y="2126389"/>
            <a:ext cx="4354330" cy="128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     有一种棋类小游戏，玩1局要5分钟，可以单人玩，也可以双人玩。三个小朋友玩，每人玩两局，至少需要多少分钟?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73B1257-D089-ACC2-1C2F-8E1D40124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16" y="3471561"/>
            <a:ext cx="2526630" cy="25266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6A3DC91-5FD9-52CB-3060-5511FE408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7" y="2334138"/>
            <a:ext cx="2166872" cy="8977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A04F254-E0D0-129C-195A-A0ADFC913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18" y="1358170"/>
            <a:ext cx="2164101" cy="897783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988795C3-2F14-7018-AE31-462BDC5947C4}"/>
              </a:ext>
            </a:extLst>
          </p:cNvPr>
          <p:cNvGrpSpPr/>
          <p:nvPr/>
        </p:nvGrpSpPr>
        <p:grpSpPr>
          <a:xfrm>
            <a:off x="9261526" y="3197472"/>
            <a:ext cx="2093841" cy="2120322"/>
            <a:chOff x="9261526" y="3197472"/>
            <a:chExt cx="2093841" cy="2120322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6A7748D-EEDA-F681-F088-8A259C423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3153" y="3197472"/>
              <a:ext cx="1410589" cy="141058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9B777DA-C9D1-2982-2D14-B32F3650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1526" y="3634347"/>
              <a:ext cx="2093841" cy="1683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435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43C4465-2192-A722-B990-B2776C6DC3B8}"/>
              </a:ext>
            </a:extLst>
          </p:cNvPr>
          <p:cNvSpPr txBox="1"/>
          <p:nvPr/>
        </p:nvSpPr>
        <p:spPr>
          <a:xfrm flipH="1">
            <a:off x="1164635" y="1077367"/>
            <a:ext cx="2618471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总结评价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00ED401-25C2-2A63-E4F8-220CC7F1D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9" y="4580965"/>
            <a:ext cx="1203841" cy="1540594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767CAEA-FEAA-BE18-7B31-3E928878C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39727"/>
              </p:ext>
            </p:extLst>
          </p:nvPr>
        </p:nvGraphicFramePr>
        <p:xfrm>
          <a:off x="2703095" y="2041984"/>
          <a:ext cx="8293400" cy="349793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856111">
                  <a:extLst>
                    <a:ext uri="{9D8B030D-6E8A-4147-A177-3AD203B41FA5}">
                      <a16:colId xmlns:a16="http://schemas.microsoft.com/office/drawing/2014/main" val="3080322595"/>
                    </a:ext>
                  </a:extLst>
                </a:gridCol>
                <a:gridCol w="4758614">
                  <a:extLst>
                    <a:ext uri="{9D8B030D-6E8A-4147-A177-3AD203B41FA5}">
                      <a16:colId xmlns:a16="http://schemas.microsoft.com/office/drawing/2014/main" val="2813287885"/>
                    </a:ext>
                  </a:extLst>
                </a:gridCol>
                <a:gridCol w="1678675">
                  <a:extLst>
                    <a:ext uri="{9D8B030D-6E8A-4147-A177-3AD203B41FA5}">
                      <a16:colId xmlns:a16="http://schemas.microsoft.com/office/drawing/2014/main" val="3031637285"/>
                    </a:ext>
                  </a:extLst>
                </a:gridCol>
              </a:tblGrid>
              <a:tr h="387582">
                <a:tc>
                  <a:txBody>
                    <a:bodyPr/>
                    <a:lstStyle/>
                    <a:p>
                      <a:pPr algn="ctr"/>
                      <a:r>
                        <a:rPr lang="zh-CN" sz="1800" b="1" kern="100" dirty="0">
                          <a:effectLst/>
                        </a:rPr>
                        <a:t>评价点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b="1" kern="100" dirty="0">
                          <a:effectLst/>
                        </a:rPr>
                        <a:t>评价标准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b="1" kern="100" dirty="0">
                          <a:effectLst/>
                        </a:rPr>
                        <a:t>星级评价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139913"/>
                  </a:ext>
                </a:extLst>
              </a:tr>
              <a:tr h="622070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分析信息需求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kern="100" dirty="0">
                          <a:effectLst/>
                        </a:rPr>
                        <a:t>会</a:t>
                      </a:r>
                      <a:r>
                        <a:rPr lang="zh-CN" sz="1600" kern="100" dirty="0">
                          <a:effectLst/>
                        </a:rPr>
                        <a:t>分析制作烙饼</a:t>
                      </a:r>
                      <a:r>
                        <a:rPr lang="zh-CN" altLang="en-US" sz="1600" kern="100" dirty="0">
                          <a:effectLst/>
                        </a:rPr>
                        <a:t>条件中的</a:t>
                      </a:r>
                      <a:r>
                        <a:rPr lang="zh-CN" sz="1600" kern="100" dirty="0">
                          <a:effectLst/>
                        </a:rPr>
                        <a:t>相关信息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☆☆☆☆☆</a:t>
                      </a:r>
                      <a:endParaRPr lang="zh-CN" sz="2400" kern="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1910045"/>
                  </a:ext>
                </a:extLst>
              </a:tr>
              <a:tr h="622070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分析烙饼方法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kern="100" dirty="0">
                          <a:effectLst/>
                        </a:rPr>
                        <a:t>会</a:t>
                      </a:r>
                      <a:r>
                        <a:rPr lang="zh-CN" sz="1600" kern="100" dirty="0">
                          <a:effectLst/>
                        </a:rPr>
                        <a:t>分析并对比不同的烙饼方法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☆☆☆☆☆</a:t>
                      </a:r>
                      <a:endParaRPr lang="zh-CN" sz="2400" kern="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2533398"/>
                  </a:ext>
                </a:extLst>
              </a:tr>
              <a:tr h="622070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调整优化</a:t>
                      </a:r>
                      <a:r>
                        <a:rPr lang="zh-CN" altLang="en-US" sz="1600" kern="100" dirty="0">
                          <a:effectLst/>
                        </a:rPr>
                        <a:t>方法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600" kern="100" dirty="0">
                          <a:effectLst/>
                        </a:rPr>
                        <a:t>能对妈妈的烙饼方法提出优化方案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☆☆☆☆☆</a:t>
                      </a:r>
                      <a:endParaRPr lang="zh-CN" sz="2400" kern="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0280964"/>
                  </a:ext>
                </a:extLst>
              </a:tr>
              <a:tr h="622070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记录分析数据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600" kern="100" dirty="0">
                          <a:effectLst/>
                        </a:rPr>
                        <a:t>能准确计算烙饼用时，并进行数据分析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☆☆☆☆☆</a:t>
                      </a:r>
                      <a:endParaRPr lang="zh-CN" sz="2400" kern="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6946970"/>
                  </a:ext>
                </a:extLst>
              </a:tr>
              <a:tr h="622070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尊重他人观点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600" kern="100" dirty="0">
                          <a:effectLst/>
                        </a:rPr>
                        <a:t>在讨论和分享中，</a:t>
                      </a:r>
                      <a:r>
                        <a:rPr lang="zh-CN" altLang="en-US" sz="1600" kern="100" dirty="0">
                          <a:effectLst/>
                        </a:rPr>
                        <a:t>能</a:t>
                      </a:r>
                      <a:r>
                        <a:rPr lang="zh-CN" sz="1600" kern="100" dirty="0">
                          <a:effectLst/>
                        </a:rPr>
                        <a:t>尊重并倾听他人的观点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☆☆☆☆☆</a:t>
                      </a:r>
                      <a:endParaRPr lang="zh-CN" sz="2400" kern="1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2588403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DA0075E7-7B48-23E0-FE78-24C3415D5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89" y="2388161"/>
            <a:ext cx="955973" cy="33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5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051E3F27-7AD3-4A72-9271-8835B07D44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508CC6E-5C3D-4C1E-95A7-26A26464C1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AD6451-5A5E-CF8E-03B4-9FCC968963DF}"/>
              </a:ext>
            </a:extLst>
          </p:cNvPr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9CEAA59-ADE4-78BB-B016-33A2CA9A2A3A}"/>
              </a:ext>
            </a:extLst>
          </p:cNvPr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1649C1D-7F36-0E1E-9DBF-A4BE30BDB0E7}"/>
                </a:ext>
              </a:extLst>
            </p:cNvPr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8E7FDB1-CE13-9868-EA04-D700B40A2153}"/>
                </a:ext>
              </a:extLst>
            </p:cNvPr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227CE190-8057-790C-F011-DE04A30F3430}"/>
              </a:ext>
            </a:extLst>
          </p:cNvPr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A808844-DC06-C850-01AF-9707518E6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D84B25-6499-A94B-C588-654482B4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E66088DD-F650-88BD-08EB-7556B992FF3E}"/>
              </a:ext>
            </a:extLst>
          </p:cNvPr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5706631-4C77-0778-72CC-8B21E2FB3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4B5B6D-2DF2-1B06-F365-86191F595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2" y="2261013"/>
            <a:ext cx="8057882" cy="24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4C14D40-3619-0DA9-7DAA-94D6CF018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39" y="2616200"/>
            <a:ext cx="5725101" cy="37274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5528E07-1089-9118-1D95-DEF15E591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65" y="701786"/>
            <a:ext cx="6292719" cy="4005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FA886C1-F36A-2FC5-8D9E-55F0ADB742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F83955C-D191-5262-4618-0E8FE2178109}"/>
              </a:ext>
            </a:extLst>
          </p:cNvPr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>
              <a:extLst>
                <a:ext uri="{FF2B5EF4-FFF2-40B4-BE49-F238E27FC236}">
                  <a16:creationId xmlns:a16="http://schemas.microsoft.com/office/drawing/2014/main" id="{0800560A-035E-AD65-DE35-2A460DF4243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项目情境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FAAD6A-C6DB-238A-A9F7-96175C623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9E6DF71-BD16-509F-3CE1-2723B65003E2}"/>
              </a:ext>
            </a:extLst>
          </p:cNvPr>
          <p:cNvSpPr txBox="1"/>
          <p:nvPr/>
        </p:nvSpPr>
        <p:spPr>
          <a:xfrm flipH="1">
            <a:off x="5971455" y="1403121"/>
            <a:ext cx="5144442" cy="232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李徽放学回到家，想帮妈妈一起烙饼。妈妈告诉李徽，一张饼烙一面要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分钟，李徽发现家里的平底锅每次最多能放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张饼，善于思考的李徽想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家里有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个人，需要烙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张饼，最短用时是多少呢</a:t>
            </a:r>
            <a:r>
              <a:rPr lang="en-US" altLang="zh-CN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0C88A42-9601-3908-80C7-254591DAA27D}"/>
              </a:ext>
            </a:extLst>
          </p:cNvPr>
          <p:cNvSpPr txBox="1"/>
          <p:nvPr/>
        </p:nvSpPr>
        <p:spPr>
          <a:xfrm>
            <a:off x="1419998" y="3990072"/>
            <a:ext cx="230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怎么烙饼最快呢？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5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A886C1-F36A-2FC5-8D9E-55F0ADB74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F83955C-D191-5262-4618-0E8FE2178109}"/>
              </a:ext>
            </a:extLst>
          </p:cNvPr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>
              <a:extLst>
                <a:ext uri="{FF2B5EF4-FFF2-40B4-BE49-F238E27FC236}">
                  <a16:creationId xmlns:a16="http://schemas.microsoft.com/office/drawing/2014/main" id="{0800560A-035E-AD65-DE35-2A460DF4243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目标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FAAD6A-C6DB-238A-A9F7-96175C623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E51DDF6-EC38-04AA-FCAE-D047A817D2ED}"/>
              </a:ext>
            </a:extLst>
          </p:cNvPr>
          <p:cNvSpPr txBox="1"/>
          <p:nvPr/>
        </p:nvSpPr>
        <p:spPr>
          <a:xfrm>
            <a:off x="2459912" y="2111337"/>
            <a:ext cx="7695797" cy="1685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认识算法的作用和价值。</a:t>
            </a:r>
            <a:endParaRPr lang="en-US" altLang="zh-CN" sz="28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研究烙多张饼需要的最少时间。</a:t>
            </a:r>
            <a:endParaRPr lang="en-US" altLang="zh-CN" sz="28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66FFB6E2-977B-E923-6953-63EBA8338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4518" y="2111337"/>
            <a:ext cx="1861191" cy="18611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039FD6-E73B-937B-112F-5F51520FFEE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97950" y="2406795"/>
            <a:ext cx="474710" cy="5305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3F3011C-4EB8-AB3A-5A57-A8AE41DDD05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58621" y="3266710"/>
            <a:ext cx="474710" cy="5305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流程图: 汇总连接 57">
            <a:extLst>
              <a:ext uri="{FF2B5EF4-FFF2-40B4-BE49-F238E27FC236}">
                <a16:creationId xmlns:a16="http://schemas.microsoft.com/office/drawing/2014/main" id="{4F83FC49-53DA-49D4-10FA-10A8B2CABC85}"/>
              </a:ext>
            </a:extLst>
          </p:cNvPr>
          <p:cNvSpPr/>
          <p:nvPr/>
        </p:nvSpPr>
        <p:spPr>
          <a:xfrm>
            <a:off x="3810103" y="3372414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FA886C1-F36A-2FC5-8D9E-55F0ADB74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A05A90E-D4C0-2A7C-7D40-BFA8950A8614}"/>
              </a:ext>
            </a:extLst>
          </p:cNvPr>
          <p:cNvGrpSpPr/>
          <p:nvPr/>
        </p:nvGrpSpPr>
        <p:grpSpPr>
          <a:xfrm>
            <a:off x="541408" y="578088"/>
            <a:ext cx="1977065" cy="504000"/>
            <a:chOff x="360782" y="426525"/>
            <a:chExt cx="1977065" cy="504000"/>
          </a:xfrm>
        </p:grpSpPr>
        <p:sp>
          <p:nvSpPr>
            <p:cNvPr id="5" name="PA-矩形 1">
              <a:extLst>
                <a:ext uri="{FF2B5EF4-FFF2-40B4-BE49-F238E27FC236}">
                  <a16:creationId xmlns:a16="http://schemas.microsoft.com/office/drawing/2014/main" id="{142E8729-08DE-D1DE-D747-1E387298B98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导航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10F57-31E4-38F1-6AEC-D1100522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F5C2D5F-0351-0758-3713-CF009E6E1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4" y="3149989"/>
            <a:ext cx="2131580" cy="10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82BFA6-A89B-706C-490E-56D534E08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26" y="1306206"/>
            <a:ext cx="2057139" cy="1080000"/>
          </a:xfrm>
          <a:prstGeom prst="rect">
            <a:avLst/>
          </a:prstGeom>
        </p:spPr>
      </p:pic>
      <p:sp>
        <p:nvSpPr>
          <p:cNvPr id="24" name="流程图: 汇总连接 23">
            <a:extLst>
              <a:ext uri="{FF2B5EF4-FFF2-40B4-BE49-F238E27FC236}">
                <a16:creationId xmlns:a16="http://schemas.microsoft.com/office/drawing/2014/main" id="{219C5210-B093-206D-D7D9-85C8F28FD1EB}"/>
              </a:ext>
            </a:extLst>
          </p:cNvPr>
          <p:cNvSpPr/>
          <p:nvPr/>
        </p:nvSpPr>
        <p:spPr>
          <a:xfrm>
            <a:off x="9298141" y="3283117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汇总连接 24">
            <a:extLst>
              <a:ext uri="{FF2B5EF4-FFF2-40B4-BE49-F238E27FC236}">
                <a16:creationId xmlns:a16="http://schemas.microsoft.com/office/drawing/2014/main" id="{D70F5DB8-3A4B-0718-7D2F-7ABA33624C63}"/>
              </a:ext>
            </a:extLst>
          </p:cNvPr>
          <p:cNvSpPr/>
          <p:nvPr/>
        </p:nvSpPr>
        <p:spPr>
          <a:xfrm>
            <a:off x="10666444" y="3309796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CF37F2A-4C6E-DC2D-34E8-4181933C0610}"/>
              </a:ext>
            </a:extLst>
          </p:cNvPr>
          <p:cNvSpPr txBox="1"/>
          <p:nvPr/>
        </p:nvSpPr>
        <p:spPr>
          <a:xfrm>
            <a:off x="779774" y="4386928"/>
            <a:ext cx="3147337" cy="634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对比不同的烙饼方法</a:t>
            </a:r>
            <a:endParaRPr lang="en-US" altLang="zh-CN" sz="1600" kern="0" dirty="0">
              <a:solidFill>
                <a:srgbClr val="38B4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确定最佳方案</a:t>
            </a:r>
            <a:endParaRPr lang="zh-CN" altLang="en-US" sz="1600" dirty="0">
              <a:solidFill>
                <a:srgbClr val="38B4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1F0DC04-444B-47E3-42E8-027FAE2C0E63}"/>
              </a:ext>
            </a:extLst>
          </p:cNvPr>
          <p:cNvSpPr txBox="1"/>
          <p:nvPr/>
        </p:nvSpPr>
        <p:spPr>
          <a:xfrm>
            <a:off x="3548973" y="2464049"/>
            <a:ext cx="3065427" cy="634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计算烙饼时间</a:t>
            </a:r>
            <a:endParaRPr lang="en-US" altLang="zh-CN" sz="1600" kern="0" dirty="0">
              <a:solidFill>
                <a:srgbClr val="38B4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验证计算结果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9A02A4A-FD72-5396-D2AD-40019146CED3}"/>
              </a:ext>
            </a:extLst>
          </p:cNvPr>
          <p:cNvSpPr txBox="1"/>
          <p:nvPr/>
        </p:nvSpPr>
        <p:spPr>
          <a:xfrm>
            <a:off x="6522789" y="4741927"/>
            <a:ext cx="2478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了解统筹思想</a:t>
            </a:r>
            <a:endParaRPr lang="en-US" altLang="zh-CN" sz="1600" kern="0" dirty="0">
              <a:solidFill>
                <a:srgbClr val="38B4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认识算法的作用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8826DB4-59AF-D7D8-D17F-F1F8F4FF6577}"/>
              </a:ext>
            </a:extLst>
          </p:cNvPr>
          <p:cNvSpPr txBox="1"/>
          <p:nvPr/>
        </p:nvSpPr>
        <p:spPr>
          <a:xfrm>
            <a:off x="9017372" y="2565214"/>
            <a:ext cx="214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实践运用</a:t>
            </a:r>
            <a:endParaRPr lang="en-US" altLang="zh-CN" sz="1600" kern="0" dirty="0">
              <a:solidFill>
                <a:srgbClr val="38B4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600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总结评价</a:t>
            </a:r>
          </a:p>
        </p:txBody>
      </p:sp>
      <p:sp>
        <p:nvSpPr>
          <p:cNvPr id="32" name="流程图: 汇总连接 31">
            <a:extLst>
              <a:ext uri="{FF2B5EF4-FFF2-40B4-BE49-F238E27FC236}">
                <a16:creationId xmlns:a16="http://schemas.microsoft.com/office/drawing/2014/main" id="{0B5AD1DD-75BC-9ABA-F1E2-B3F35B36D763}"/>
              </a:ext>
            </a:extLst>
          </p:cNvPr>
          <p:cNvSpPr/>
          <p:nvPr/>
        </p:nvSpPr>
        <p:spPr>
          <a:xfrm>
            <a:off x="6725487" y="5566948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流程图: 汇总连接 32">
            <a:extLst>
              <a:ext uri="{FF2B5EF4-FFF2-40B4-BE49-F238E27FC236}">
                <a16:creationId xmlns:a16="http://schemas.microsoft.com/office/drawing/2014/main" id="{D746D845-330F-96B5-D134-187E5CC039F2}"/>
              </a:ext>
            </a:extLst>
          </p:cNvPr>
          <p:cNvSpPr/>
          <p:nvPr/>
        </p:nvSpPr>
        <p:spPr>
          <a:xfrm>
            <a:off x="7833851" y="5579560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连接符: 曲线 35">
            <a:extLst>
              <a:ext uri="{FF2B5EF4-FFF2-40B4-BE49-F238E27FC236}">
                <a16:creationId xmlns:a16="http://schemas.microsoft.com/office/drawing/2014/main" id="{09E2D8E3-03C0-016F-36ED-DD80124CBCB4}"/>
              </a:ext>
            </a:extLst>
          </p:cNvPr>
          <p:cNvCxnSpPr/>
          <p:nvPr/>
        </p:nvCxnSpPr>
        <p:spPr>
          <a:xfrm flipV="1">
            <a:off x="2101303" y="2143693"/>
            <a:ext cx="1163323" cy="914400"/>
          </a:xfrm>
          <a:prstGeom prst="curvedConnector3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连接符: 曲线 45">
            <a:extLst>
              <a:ext uri="{FF2B5EF4-FFF2-40B4-BE49-F238E27FC236}">
                <a16:creationId xmlns:a16="http://schemas.microsoft.com/office/drawing/2014/main" id="{24CD410A-A401-29BA-6971-05EA040C6823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18696" y="2115005"/>
            <a:ext cx="1620748" cy="1466388"/>
          </a:xfrm>
          <a:prstGeom prst="curvedConnector2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连接符: 曲线 47">
            <a:extLst>
              <a:ext uri="{FF2B5EF4-FFF2-40B4-BE49-F238E27FC236}">
                <a16:creationId xmlns:a16="http://schemas.microsoft.com/office/drawing/2014/main" id="{22A9CE16-0DB7-BECA-C345-AD88EC8D4F7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986002" y="3960934"/>
            <a:ext cx="1365887" cy="121944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258A9857-B3E2-F6C8-E15E-96ADAB5CA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84" y="3581393"/>
            <a:ext cx="2378920" cy="1080000"/>
          </a:xfrm>
          <a:prstGeom prst="rect">
            <a:avLst/>
          </a:prstGeom>
        </p:spPr>
      </p:pic>
      <p:sp>
        <p:nvSpPr>
          <p:cNvPr id="31" name="流程图: 文档 30">
            <a:extLst>
              <a:ext uri="{FF2B5EF4-FFF2-40B4-BE49-F238E27FC236}">
                <a16:creationId xmlns:a16="http://schemas.microsoft.com/office/drawing/2014/main" id="{9E560193-5133-0B47-C75B-D7810B42ACFE}"/>
              </a:ext>
            </a:extLst>
          </p:cNvPr>
          <p:cNvSpPr/>
          <p:nvPr/>
        </p:nvSpPr>
        <p:spPr>
          <a:xfrm rot="16200000">
            <a:off x="6945536" y="3786317"/>
            <a:ext cx="1438043" cy="2555315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E3CBD-0027-0363-E126-F4D30BAE29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65" y="1402789"/>
            <a:ext cx="2260391" cy="983417"/>
          </a:xfrm>
          <a:prstGeom prst="rect">
            <a:avLst/>
          </a:prstGeom>
        </p:spPr>
      </p:pic>
      <p:sp>
        <p:nvSpPr>
          <p:cNvPr id="17" name="流程图: 文档 16">
            <a:extLst>
              <a:ext uri="{FF2B5EF4-FFF2-40B4-BE49-F238E27FC236}">
                <a16:creationId xmlns:a16="http://schemas.microsoft.com/office/drawing/2014/main" id="{8CC09CD6-EC00-8CC8-C957-5FBC1E171D52}"/>
              </a:ext>
            </a:extLst>
          </p:cNvPr>
          <p:cNvSpPr/>
          <p:nvPr/>
        </p:nvSpPr>
        <p:spPr>
          <a:xfrm rot="16200000">
            <a:off x="9559648" y="1500892"/>
            <a:ext cx="1438043" cy="2555315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流程图: 文档 56">
            <a:extLst>
              <a:ext uri="{FF2B5EF4-FFF2-40B4-BE49-F238E27FC236}">
                <a16:creationId xmlns:a16="http://schemas.microsoft.com/office/drawing/2014/main" id="{665B6E2E-8EB7-BF66-45C5-C98FACDD0308}"/>
              </a:ext>
            </a:extLst>
          </p:cNvPr>
          <p:cNvSpPr/>
          <p:nvPr/>
        </p:nvSpPr>
        <p:spPr>
          <a:xfrm rot="16200000">
            <a:off x="3964549" y="1582460"/>
            <a:ext cx="1452891" cy="2517979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流程图: 汇总连接 58">
            <a:extLst>
              <a:ext uri="{FF2B5EF4-FFF2-40B4-BE49-F238E27FC236}">
                <a16:creationId xmlns:a16="http://schemas.microsoft.com/office/drawing/2014/main" id="{F20D4E55-A48B-1422-1400-D36606100F5B}"/>
              </a:ext>
            </a:extLst>
          </p:cNvPr>
          <p:cNvSpPr/>
          <p:nvPr/>
        </p:nvSpPr>
        <p:spPr>
          <a:xfrm>
            <a:off x="5000799" y="3376864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流程图: 文档 59">
            <a:extLst>
              <a:ext uri="{FF2B5EF4-FFF2-40B4-BE49-F238E27FC236}">
                <a16:creationId xmlns:a16="http://schemas.microsoft.com/office/drawing/2014/main" id="{C02C64C4-71AC-6155-2C0B-1AC81AB7E0E4}"/>
              </a:ext>
            </a:extLst>
          </p:cNvPr>
          <p:cNvSpPr/>
          <p:nvPr/>
        </p:nvSpPr>
        <p:spPr>
          <a:xfrm rot="16200000">
            <a:off x="1354406" y="3369249"/>
            <a:ext cx="1548473" cy="2816616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流程图: 汇总连接 60">
            <a:extLst>
              <a:ext uri="{FF2B5EF4-FFF2-40B4-BE49-F238E27FC236}">
                <a16:creationId xmlns:a16="http://schemas.microsoft.com/office/drawing/2014/main" id="{CEBA22B5-1B65-0C80-1A0F-B72F854446CE}"/>
              </a:ext>
            </a:extLst>
          </p:cNvPr>
          <p:cNvSpPr/>
          <p:nvPr/>
        </p:nvSpPr>
        <p:spPr>
          <a:xfrm>
            <a:off x="1215492" y="5423562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流程图: 汇总连接 61">
            <a:extLst>
              <a:ext uri="{FF2B5EF4-FFF2-40B4-BE49-F238E27FC236}">
                <a16:creationId xmlns:a16="http://schemas.microsoft.com/office/drawing/2014/main" id="{BB72CA61-4238-89B0-E5AF-74B3D460394A}"/>
              </a:ext>
            </a:extLst>
          </p:cNvPr>
          <p:cNvSpPr/>
          <p:nvPr/>
        </p:nvSpPr>
        <p:spPr>
          <a:xfrm>
            <a:off x="2651593" y="5405452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3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id="{329AF787-1253-0213-10B6-52B1D950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824" y="4754257"/>
            <a:ext cx="3669812" cy="10232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58535BC-396F-F310-C8EE-168E6ACAC78E}"/>
              </a:ext>
            </a:extLst>
          </p:cNvPr>
          <p:cNvSpPr txBox="1"/>
          <p:nvPr/>
        </p:nvSpPr>
        <p:spPr>
          <a:xfrm flipH="1">
            <a:off x="1019294" y="981011"/>
            <a:ext cx="4973759" cy="579241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对比不同的烙饼方法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373FA92-F7A9-2B94-404A-A3282A384DA0}"/>
              </a:ext>
            </a:extLst>
          </p:cNvPr>
          <p:cNvSpPr/>
          <p:nvPr/>
        </p:nvSpPr>
        <p:spPr>
          <a:xfrm>
            <a:off x="5275900" y="1112813"/>
            <a:ext cx="5740783" cy="1038300"/>
          </a:xfrm>
          <a:custGeom>
            <a:avLst/>
            <a:gdLst>
              <a:gd name="connsiteX0" fmla="*/ 127426 w 3791308"/>
              <a:gd name="connsiteY0" fmla="*/ 25053 h 709339"/>
              <a:gd name="connsiteX1" fmla="*/ 127426 w 3791308"/>
              <a:gd name="connsiteY1" fmla="*/ 25053 h 709339"/>
              <a:gd name="connsiteX2" fmla="*/ 950992 w 3791308"/>
              <a:gd name="connsiteY2" fmla="*/ 61387 h 709339"/>
              <a:gd name="connsiteX3" fmla="*/ 1350663 w 3791308"/>
              <a:gd name="connsiteY3" fmla="*/ 79554 h 709339"/>
              <a:gd name="connsiteX4" fmla="*/ 2228730 w 3791308"/>
              <a:gd name="connsiteY4" fmla="*/ 67443 h 709339"/>
              <a:gd name="connsiteX5" fmla="*/ 2434621 w 3791308"/>
              <a:gd name="connsiteY5" fmla="*/ 49276 h 709339"/>
              <a:gd name="connsiteX6" fmla="*/ 2761625 w 3791308"/>
              <a:gd name="connsiteY6" fmla="*/ 25053 h 709339"/>
              <a:gd name="connsiteX7" fmla="*/ 2979628 w 3791308"/>
              <a:gd name="connsiteY7" fmla="*/ 12942 h 709339"/>
              <a:gd name="connsiteX8" fmla="*/ 3221853 w 3791308"/>
              <a:gd name="connsiteY8" fmla="*/ 12942 h 709339"/>
              <a:gd name="connsiteX9" fmla="*/ 3415633 w 3791308"/>
              <a:gd name="connsiteY9" fmla="*/ 18998 h 709339"/>
              <a:gd name="connsiteX10" fmla="*/ 3530690 w 3791308"/>
              <a:gd name="connsiteY10" fmla="*/ 61387 h 709339"/>
              <a:gd name="connsiteX11" fmla="*/ 3573079 w 3791308"/>
              <a:gd name="connsiteY11" fmla="*/ 91665 h 709339"/>
              <a:gd name="connsiteX12" fmla="*/ 3633636 w 3791308"/>
              <a:gd name="connsiteY12" fmla="*/ 146166 h 709339"/>
              <a:gd name="connsiteX13" fmla="*/ 3718414 w 3791308"/>
              <a:gd name="connsiteY13" fmla="*/ 170388 h 709339"/>
              <a:gd name="connsiteX14" fmla="*/ 3730526 w 3791308"/>
              <a:gd name="connsiteY14" fmla="*/ 182500 h 709339"/>
              <a:gd name="connsiteX15" fmla="*/ 3766859 w 3791308"/>
              <a:gd name="connsiteY15" fmla="*/ 285445 h 709339"/>
              <a:gd name="connsiteX16" fmla="*/ 3778971 w 3791308"/>
              <a:gd name="connsiteY16" fmla="*/ 297557 h 709339"/>
              <a:gd name="connsiteX17" fmla="*/ 3791082 w 3791308"/>
              <a:gd name="connsiteY17" fmla="*/ 327835 h 709339"/>
              <a:gd name="connsiteX18" fmla="*/ 3573079 w 3791308"/>
              <a:gd name="connsiteY18" fmla="*/ 485281 h 709339"/>
              <a:gd name="connsiteX19" fmla="*/ 3542801 w 3791308"/>
              <a:gd name="connsiteY19" fmla="*/ 491337 h 709339"/>
              <a:gd name="connsiteX20" fmla="*/ 3464078 w 3791308"/>
              <a:gd name="connsiteY20" fmla="*/ 509504 h 709339"/>
              <a:gd name="connsiteX21" fmla="*/ 3427744 w 3791308"/>
              <a:gd name="connsiteY21" fmla="*/ 515559 h 709339"/>
              <a:gd name="connsiteX22" fmla="*/ 3300576 w 3791308"/>
              <a:gd name="connsiteY22" fmla="*/ 545837 h 709339"/>
              <a:gd name="connsiteX23" fmla="*/ 3252131 w 3791308"/>
              <a:gd name="connsiteY23" fmla="*/ 564004 h 709339"/>
              <a:gd name="connsiteX24" fmla="*/ 3112851 w 3791308"/>
              <a:gd name="connsiteY24" fmla="*/ 570060 h 709339"/>
              <a:gd name="connsiteX25" fmla="*/ 2913016 w 3791308"/>
              <a:gd name="connsiteY25" fmla="*/ 576116 h 709339"/>
              <a:gd name="connsiteX26" fmla="*/ 2791903 w 3791308"/>
              <a:gd name="connsiteY26" fmla="*/ 588227 h 709339"/>
              <a:gd name="connsiteX27" fmla="*/ 2331675 w 3791308"/>
              <a:gd name="connsiteY27" fmla="*/ 642727 h 709339"/>
              <a:gd name="connsiteX28" fmla="*/ 1338552 w 3791308"/>
              <a:gd name="connsiteY28" fmla="*/ 648783 h 709339"/>
              <a:gd name="connsiteX29" fmla="*/ 1247718 w 3791308"/>
              <a:gd name="connsiteY29" fmla="*/ 673006 h 709339"/>
              <a:gd name="connsiteX30" fmla="*/ 1047882 w 3791308"/>
              <a:gd name="connsiteY30" fmla="*/ 691173 h 709339"/>
              <a:gd name="connsiteX31" fmla="*/ 866213 w 3791308"/>
              <a:gd name="connsiteY31" fmla="*/ 709339 h 709339"/>
              <a:gd name="connsiteX32" fmla="*/ 514987 w 3791308"/>
              <a:gd name="connsiteY32" fmla="*/ 697228 h 709339"/>
              <a:gd name="connsiteX33" fmla="*/ 405985 w 3791308"/>
              <a:gd name="connsiteY33" fmla="*/ 666950 h 709339"/>
              <a:gd name="connsiteX34" fmla="*/ 351485 w 3791308"/>
              <a:gd name="connsiteY34" fmla="*/ 654839 h 709339"/>
              <a:gd name="connsiteX35" fmla="*/ 303039 w 3791308"/>
              <a:gd name="connsiteY35" fmla="*/ 642727 h 709339"/>
              <a:gd name="connsiteX36" fmla="*/ 66870 w 3791308"/>
              <a:gd name="connsiteY36" fmla="*/ 630616 h 709339"/>
              <a:gd name="connsiteX37" fmla="*/ 6314 w 3791308"/>
              <a:gd name="connsiteY37" fmla="*/ 509504 h 709339"/>
              <a:gd name="connsiteX38" fmla="*/ 258 w 3791308"/>
              <a:gd name="connsiteY38" fmla="*/ 182500 h 709339"/>
              <a:gd name="connsiteX39" fmla="*/ 12369 w 3791308"/>
              <a:gd name="connsiteY39" fmla="*/ 73498 h 709339"/>
              <a:gd name="connsiteX40" fmla="*/ 42647 w 3791308"/>
              <a:gd name="connsiteY40" fmla="*/ 43220 h 709339"/>
              <a:gd name="connsiteX41" fmla="*/ 60814 w 3791308"/>
              <a:gd name="connsiteY41" fmla="*/ 31109 h 709339"/>
              <a:gd name="connsiteX42" fmla="*/ 127426 w 3791308"/>
              <a:gd name="connsiteY42" fmla="*/ 25053 h 70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91308" h="709339">
                <a:moveTo>
                  <a:pt x="127426" y="25053"/>
                </a:moveTo>
                <a:lnTo>
                  <a:pt x="127426" y="25053"/>
                </a:lnTo>
                <a:cubicBezTo>
                  <a:pt x="472105" y="120796"/>
                  <a:pt x="159746" y="44186"/>
                  <a:pt x="950992" y="61387"/>
                </a:cubicBezTo>
                <a:cubicBezTo>
                  <a:pt x="1084322" y="64286"/>
                  <a:pt x="1217439" y="73498"/>
                  <a:pt x="1350663" y="79554"/>
                </a:cubicBezTo>
                <a:cubicBezTo>
                  <a:pt x="1679838" y="139403"/>
                  <a:pt x="1438814" y="100356"/>
                  <a:pt x="2228730" y="67443"/>
                </a:cubicBezTo>
                <a:cubicBezTo>
                  <a:pt x="2297567" y="64575"/>
                  <a:pt x="2365991" y="55332"/>
                  <a:pt x="2434621" y="49276"/>
                </a:cubicBezTo>
                <a:cubicBezTo>
                  <a:pt x="2579583" y="17063"/>
                  <a:pt x="2462216" y="39839"/>
                  <a:pt x="2761625" y="25053"/>
                </a:cubicBezTo>
                <a:lnTo>
                  <a:pt x="2979628" y="12942"/>
                </a:lnTo>
                <a:cubicBezTo>
                  <a:pt x="3116504" y="-9870"/>
                  <a:pt x="3008611" y="2280"/>
                  <a:pt x="3221853" y="12942"/>
                </a:cubicBezTo>
                <a:cubicBezTo>
                  <a:pt x="3286397" y="16169"/>
                  <a:pt x="3351040" y="16979"/>
                  <a:pt x="3415633" y="18998"/>
                </a:cubicBezTo>
                <a:cubicBezTo>
                  <a:pt x="3453985" y="33128"/>
                  <a:pt x="3497431" y="37630"/>
                  <a:pt x="3530690" y="61387"/>
                </a:cubicBezTo>
                <a:cubicBezTo>
                  <a:pt x="3544820" y="71480"/>
                  <a:pt x="3559675" y="80627"/>
                  <a:pt x="3573079" y="91665"/>
                </a:cubicBezTo>
                <a:cubicBezTo>
                  <a:pt x="3594042" y="108929"/>
                  <a:pt x="3609757" y="133232"/>
                  <a:pt x="3633636" y="146166"/>
                </a:cubicBezTo>
                <a:cubicBezTo>
                  <a:pt x="3659479" y="160164"/>
                  <a:pt x="3690155" y="162314"/>
                  <a:pt x="3718414" y="170388"/>
                </a:cubicBezTo>
                <a:cubicBezTo>
                  <a:pt x="3722451" y="174425"/>
                  <a:pt x="3727973" y="177393"/>
                  <a:pt x="3730526" y="182500"/>
                </a:cubicBezTo>
                <a:cubicBezTo>
                  <a:pt x="3742661" y="206770"/>
                  <a:pt x="3752057" y="270643"/>
                  <a:pt x="3766859" y="285445"/>
                </a:cubicBezTo>
                <a:lnTo>
                  <a:pt x="3778971" y="297557"/>
                </a:lnTo>
                <a:cubicBezTo>
                  <a:pt x="3783008" y="307650"/>
                  <a:pt x="3792929" y="317123"/>
                  <a:pt x="3791082" y="327835"/>
                </a:cubicBezTo>
                <a:cubicBezTo>
                  <a:pt x="3756601" y="527821"/>
                  <a:pt x="3770737" y="471650"/>
                  <a:pt x="3573079" y="485281"/>
                </a:cubicBezTo>
                <a:cubicBezTo>
                  <a:pt x="3562986" y="487300"/>
                  <a:pt x="3552848" y="489104"/>
                  <a:pt x="3542801" y="491337"/>
                </a:cubicBezTo>
                <a:cubicBezTo>
                  <a:pt x="3516512" y="497179"/>
                  <a:pt x="3490431" y="503956"/>
                  <a:pt x="3464078" y="509504"/>
                </a:cubicBezTo>
                <a:cubicBezTo>
                  <a:pt x="3452063" y="512033"/>
                  <a:pt x="3439855" y="513541"/>
                  <a:pt x="3427744" y="515559"/>
                </a:cubicBezTo>
                <a:cubicBezTo>
                  <a:pt x="3336535" y="554649"/>
                  <a:pt x="3442507" y="513580"/>
                  <a:pt x="3300576" y="545837"/>
                </a:cubicBezTo>
                <a:cubicBezTo>
                  <a:pt x="3283758" y="549659"/>
                  <a:pt x="3269236" y="561797"/>
                  <a:pt x="3252131" y="564004"/>
                </a:cubicBezTo>
                <a:cubicBezTo>
                  <a:pt x="3206043" y="569951"/>
                  <a:pt x="3159292" y="568401"/>
                  <a:pt x="3112851" y="570060"/>
                </a:cubicBezTo>
                <a:lnTo>
                  <a:pt x="2913016" y="576116"/>
                </a:lnTo>
                <a:lnTo>
                  <a:pt x="2791903" y="588227"/>
                </a:lnTo>
                <a:cubicBezTo>
                  <a:pt x="2638426" y="605813"/>
                  <a:pt x="2486153" y="641785"/>
                  <a:pt x="2331675" y="642727"/>
                </a:cubicBezTo>
                <a:lnTo>
                  <a:pt x="1338552" y="648783"/>
                </a:lnTo>
                <a:cubicBezTo>
                  <a:pt x="1308274" y="656857"/>
                  <a:pt x="1278517" y="667231"/>
                  <a:pt x="1247718" y="673006"/>
                </a:cubicBezTo>
                <a:cubicBezTo>
                  <a:pt x="1172375" y="687133"/>
                  <a:pt x="1123306" y="684615"/>
                  <a:pt x="1047882" y="691173"/>
                </a:cubicBezTo>
                <a:cubicBezTo>
                  <a:pt x="987252" y="696445"/>
                  <a:pt x="926769" y="703284"/>
                  <a:pt x="866213" y="709339"/>
                </a:cubicBezTo>
                <a:cubicBezTo>
                  <a:pt x="749138" y="705302"/>
                  <a:pt x="631936" y="704007"/>
                  <a:pt x="514987" y="697228"/>
                </a:cubicBezTo>
                <a:cubicBezTo>
                  <a:pt x="430756" y="692345"/>
                  <a:pt x="470817" y="687210"/>
                  <a:pt x="405985" y="666950"/>
                </a:cubicBezTo>
                <a:cubicBezTo>
                  <a:pt x="388222" y="661399"/>
                  <a:pt x="369600" y="659101"/>
                  <a:pt x="351485" y="654839"/>
                </a:cubicBezTo>
                <a:cubicBezTo>
                  <a:pt x="335282" y="651026"/>
                  <a:pt x="319625" y="644139"/>
                  <a:pt x="303039" y="642727"/>
                </a:cubicBezTo>
                <a:cubicBezTo>
                  <a:pt x="224496" y="636042"/>
                  <a:pt x="145593" y="634653"/>
                  <a:pt x="66870" y="630616"/>
                </a:cubicBezTo>
                <a:cubicBezTo>
                  <a:pt x="9192" y="544099"/>
                  <a:pt x="25485" y="586192"/>
                  <a:pt x="6314" y="509504"/>
                </a:cubicBezTo>
                <a:cubicBezTo>
                  <a:pt x="4295" y="400503"/>
                  <a:pt x="-1256" y="291510"/>
                  <a:pt x="258" y="182500"/>
                </a:cubicBezTo>
                <a:cubicBezTo>
                  <a:pt x="766" y="145946"/>
                  <a:pt x="1725" y="108472"/>
                  <a:pt x="12369" y="73498"/>
                </a:cubicBezTo>
                <a:cubicBezTo>
                  <a:pt x="16525" y="59843"/>
                  <a:pt x="31905" y="52619"/>
                  <a:pt x="42647" y="43220"/>
                </a:cubicBezTo>
                <a:cubicBezTo>
                  <a:pt x="48124" y="38427"/>
                  <a:pt x="53999" y="33664"/>
                  <a:pt x="60814" y="31109"/>
                </a:cubicBezTo>
                <a:cubicBezTo>
                  <a:pt x="85409" y="21886"/>
                  <a:pt x="116324" y="26062"/>
                  <a:pt x="127426" y="25053"/>
                </a:cubicBezTo>
                <a:close/>
              </a:path>
            </a:pathLst>
          </a:custGeom>
          <a:solidFill>
            <a:srgbClr val="E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剪去单角 14">
            <a:extLst>
              <a:ext uri="{FF2B5EF4-FFF2-40B4-BE49-F238E27FC236}">
                <a16:creationId xmlns:a16="http://schemas.microsoft.com/office/drawing/2014/main" id="{7D0FFD3A-9CA2-191A-63B6-CE9B86135067}"/>
              </a:ext>
            </a:extLst>
          </p:cNvPr>
          <p:cNvSpPr/>
          <p:nvPr/>
        </p:nvSpPr>
        <p:spPr>
          <a:xfrm>
            <a:off x="5237797" y="1184010"/>
            <a:ext cx="6063867" cy="1018942"/>
          </a:xfrm>
          <a:custGeom>
            <a:avLst/>
            <a:gdLst>
              <a:gd name="connsiteX0" fmla="*/ 0 w 6063867"/>
              <a:gd name="connsiteY0" fmla="*/ 0 h 1018942"/>
              <a:gd name="connsiteX1" fmla="*/ 471523 w 6063867"/>
              <a:gd name="connsiteY1" fmla="*/ 0 h 1018942"/>
              <a:gd name="connsiteX2" fmla="*/ 1178808 w 6063867"/>
              <a:gd name="connsiteY2" fmla="*/ 0 h 1018942"/>
              <a:gd name="connsiteX3" fmla="*/ 1827152 w 6063867"/>
              <a:gd name="connsiteY3" fmla="*/ 0 h 1018942"/>
              <a:gd name="connsiteX4" fmla="*/ 2357616 w 6063867"/>
              <a:gd name="connsiteY4" fmla="*/ 0 h 1018942"/>
              <a:gd name="connsiteX5" fmla="*/ 2888080 w 6063867"/>
              <a:gd name="connsiteY5" fmla="*/ 0 h 1018942"/>
              <a:gd name="connsiteX6" fmla="*/ 3300662 w 6063867"/>
              <a:gd name="connsiteY6" fmla="*/ 0 h 1018942"/>
              <a:gd name="connsiteX7" fmla="*/ 4007947 w 6063867"/>
              <a:gd name="connsiteY7" fmla="*/ 0 h 1018942"/>
              <a:gd name="connsiteX8" fmla="*/ 4420530 w 6063867"/>
              <a:gd name="connsiteY8" fmla="*/ 0 h 1018942"/>
              <a:gd name="connsiteX9" fmla="*/ 4892053 w 6063867"/>
              <a:gd name="connsiteY9" fmla="*/ 0 h 1018942"/>
              <a:gd name="connsiteX10" fmla="*/ 5894040 w 6063867"/>
              <a:gd name="connsiteY10" fmla="*/ 0 h 1018942"/>
              <a:gd name="connsiteX11" fmla="*/ 6063867 w 6063867"/>
              <a:gd name="connsiteY11" fmla="*/ 169827 h 1018942"/>
              <a:gd name="connsiteX12" fmla="*/ 6063867 w 6063867"/>
              <a:gd name="connsiteY12" fmla="*/ 568911 h 1018942"/>
              <a:gd name="connsiteX13" fmla="*/ 6063867 w 6063867"/>
              <a:gd name="connsiteY13" fmla="*/ 1018942 h 1018942"/>
              <a:gd name="connsiteX14" fmla="*/ 5512606 w 6063867"/>
              <a:gd name="connsiteY14" fmla="*/ 1018942 h 1018942"/>
              <a:gd name="connsiteX15" fmla="*/ 4840068 w 6063867"/>
              <a:gd name="connsiteY15" fmla="*/ 1018942 h 1018942"/>
              <a:gd name="connsiteX16" fmla="*/ 4167530 w 6063867"/>
              <a:gd name="connsiteY16" fmla="*/ 1018942 h 1018942"/>
              <a:gd name="connsiteX17" fmla="*/ 3798186 w 6063867"/>
              <a:gd name="connsiteY17" fmla="*/ 1018942 h 1018942"/>
              <a:gd name="connsiteX18" fmla="*/ 3307564 w 6063867"/>
              <a:gd name="connsiteY18" fmla="*/ 1018942 h 1018942"/>
              <a:gd name="connsiteX19" fmla="*/ 2756303 w 6063867"/>
              <a:gd name="connsiteY19" fmla="*/ 1018942 h 1018942"/>
              <a:gd name="connsiteX20" fmla="*/ 2326320 w 6063867"/>
              <a:gd name="connsiteY20" fmla="*/ 1018942 h 1018942"/>
              <a:gd name="connsiteX21" fmla="*/ 1775059 w 6063867"/>
              <a:gd name="connsiteY21" fmla="*/ 1018942 h 1018942"/>
              <a:gd name="connsiteX22" fmla="*/ 1102521 w 6063867"/>
              <a:gd name="connsiteY22" fmla="*/ 1018942 h 1018942"/>
              <a:gd name="connsiteX23" fmla="*/ 611899 w 6063867"/>
              <a:gd name="connsiteY23" fmla="*/ 1018942 h 1018942"/>
              <a:gd name="connsiteX24" fmla="*/ 0 w 6063867"/>
              <a:gd name="connsiteY24" fmla="*/ 1018942 h 1018942"/>
              <a:gd name="connsiteX25" fmla="*/ 0 w 6063867"/>
              <a:gd name="connsiteY25" fmla="*/ 509471 h 1018942"/>
              <a:gd name="connsiteX26" fmla="*/ 0 w 6063867"/>
              <a:gd name="connsiteY26" fmla="*/ 0 h 101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63867" h="1018942" extrusionOk="0">
                <a:moveTo>
                  <a:pt x="0" y="0"/>
                </a:moveTo>
                <a:cubicBezTo>
                  <a:pt x="180354" y="-55039"/>
                  <a:pt x="305162" y="30582"/>
                  <a:pt x="471523" y="0"/>
                </a:cubicBezTo>
                <a:cubicBezTo>
                  <a:pt x="637884" y="-30582"/>
                  <a:pt x="978590" y="35294"/>
                  <a:pt x="1178808" y="0"/>
                </a:cubicBezTo>
                <a:cubicBezTo>
                  <a:pt x="1379027" y="-35294"/>
                  <a:pt x="1634540" y="55245"/>
                  <a:pt x="1827152" y="0"/>
                </a:cubicBezTo>
                <a:cubicBezTo>
                  <a:pt x="2019764" y="-55245"/>
                  <a:pt x="2104527" y="11254"/>
                  <a:pt x="2357616" y="0"/>
                </a:cubicBezTo>
                <a:cubicBezTo>
                  <a:pt x="2610705" y="-11254"/>
                  <a:pt x="2629778" y="48888"/>
                  <a:pt x="2888080" y="0"/>
                </a:cubicBezTo>
                <a:cubicBezTo>
                  <a:pt x="3146382" y="-48888"/>
                  <a:pt x="3104396" y="17039"/>
                  <a:pt x="3300662" y="0"/>
                </a:cubicBezTo>
                <a:cubicBezTo>
                  <a:pt x="3496928" y="-17039"/>
                  <a:pt x="3843967" y="24472"/>
                  <a:pt x="4007947" y="0"/>
                </a:cubicBezTo>
                <a:cubicBezTo>
                  <a:pt x="4171928" y="-24472"/>
                  <a:pt x="4336882" y="16136"/>
                  <a:pt x="4420530" y="0"/>
                </a:cubicBezTo>
                <a:cubicBezTo>
                  <a:pt x="4504178" y="-16136"/>
                  <a:pt x="4759140" y="54135"/>
                  <a:pt x="4892053" y="0"/>
                </a:cubicBezTo>
                <a:cubicBezTo>
                  <a:pt x="5024966" y="-54135"/>
                  <a:pt x="5573744" y="41451"/>
                  <a:pt x="5894040" y="0"/>
                </a:cubicBezTo>
                <a:cubicBezTo>
                  <a:pt x="5968630" y="64582"/>
                  <a:pt x="6008267" y="122672"/>
                  <a:pt x="6063867" y="169827"/>
                </a:cubicBezTo>
                <a:cubicBezTo>
                  <a:pt x="6086006" y="367580"/>
                  <a:pt x="6046204" y="478862"/>
                  <a:pt x="6063867" y="568911"/>
                </a:cubicBezTo>
                <a:cubicBezTo>
                  <a:pt x="6081530" y="658960"/>
                  <a:pt x="6049702" y="842689"/>
                  <a:pt x="6063867" y="1018942"/>
                </a:cubicBezTo>
                <a:cubicBezTo>
                  <a:pt x="5898165" y="1071523"/>
                  <a:pt x="5785112" y="995816"/>
                  <a:pt x="5512606" y="1018942"/>
                </a:cubicBezTo>
                <a:cubicBezTo>
                  <a:pt x="5240100" y="1042068"/>
                  <a:pt x="5082162" y="972550"/>
                  <a:pt x="4840068" y="1018942"/>
                </a:cubicBezTo>
                <a:cubicBezTo>
                  <a:pt x="4597974" y="1065334"/>
                  <a:pt x="4379872" y="1001582"/>
                  <a:pt x="4167530" y="1018942"/>
                </a:cubicBezTo>
                <a:cubicBezTo>
                  <a:pt x="3955188" y="1036302"/>
                  <a:pt x="3954510" y="1000821"/>
                  <a:pt x="3798186" y="1018942"/>
                </a:cubicBezTo>
                <a:cubicBezTo>
                  <a:pt x="3641862" y="1037063"/>
                  <a:pt x="3477009" y="992467"/>
                  <a:pt x="3307564" y="1018942"/>
                </a:cubicBezTo>
                <a:cubicBezTo>
                  <a:pt x="3138119" y="1045417"/>
                  <a:pt x="2939810" y="959959"/>
                  <a:pt x="2756303" y="1018942"/>
                </a:cubicBezTo>
                <a:cubicBezTo>
                  <a:pt x="2572796" y="1077925"/>
                  <a:pt x="2447477" y="1007006"/>
                  <a:pt x="2326320" y="1018942"/>
                </a:cubicBezTo>
                <a:cubicBezTo>
                  <a:pt x="2205163" y="1030878"/>
                  <a:pt x="1928057" y="991377"/>
                  <a:pt x="1775059" y="1018942"/>
                </a:cubicBezTo>
                <a:cubicBezTo>
                  <a:pt x="1622061" y="1046507"/>
                  <a:pt x="1275031" y="986916"/>
                  <a:pt x="1102521" y="1018942"/>
                </a:cubicBezTo>
                <a:cubicBezTo>
                  <a:pt x="930011" y="1050968"/>
                  <a:pt x="759265" y="973039"/>
                  <a:pt x="611899" y="1018942"/>
                </a:cubicBezTo>
                <a:cubicBezTo>
                  <a:pt x="464533" y="1064845"/>
                  <a:pt x="129367" y="984290"/>
                  <a:pt x="0" y="1018942"/>
                </a:cubicBezTo>
                <a:cubicBezTo>
                  <a:pt x="-28678" y="877001"/>
                  <a:pt x="6701" y="707749"/>
                  <a:pt x="0" y="509471"/>
                </a:cubicBezTo>
                <a:cubicBezTo>
                  <a:pt x="-6701" y="311193"/>
                  <a:pt x="34195" y="20822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8CCEE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6022868">
                  <a:prstGeom prst="snip1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C39A05-22E1-C58B-4819-EEBE974BD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" y="4545900"/>
            <a:ext cx="1125235" cy="1440000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B2D4B4A5-4B4B-3E95-70EF-2E20E8B00259}"/>
              </a:ext>
            </a:extLst>
          </p:cNvPr>
          <p:cNvSpPr txBox="1"/>
          <p:nvPr/>
        </p:nvSpPr>
        <p:spPr>
          <a:xfrm>
            <a:off x="5615053" y="1149864"/>
            <a:ext cx="5381744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kern="0" dirty="0">
                <a:latin typeface="+mj-ea"/>
                <a:ea typeface="+mj-ea"/>
                <a:cs typeface="宋体" panose="02010600030101010101" pitchFamily="2" charset="-122"/>
              </a:rPr>
              <a:t>条件：</a:t>
            </a:r>
            <a:r>
              <a:rPr lang="zh-CN" altLang="en-US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一张饼烙一面要</a:t>
            </a:r>
            <a:r>
              <a:rPr lang="en-US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3</a:t>
            </a:r>
            <a:r>
              <a:rPr lang="zh-CN" altLang="en-US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分钟，</a:t>
            </a:r>
            <a:r>
              <a:rPr lang="zh-CN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要烙</a:t>
            </a:r>
            <a:r>
              <a:rPr lang="en-US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3</a:t>
            </a:r>
            <a:r>
              <a:rPr lang="zh-CN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张饼，锅</a:t>
            </a:r>
            <a:r>
              <a:rPr lang="en-US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   </a:t>
            </a:r>
            <a:endParaRPr lang="en-US" altLang="zh-CN" sz="2000" kern="0" dirty="0">
              <a:latin typeface="+mj-ea"/>
              <a:ea typeface="+mj-ea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         </a:t>
            </a:r>
            <a:r>
              <a:rPr lang="zh-CN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里最多一次</a:t>
            </a:r>
            <a:r>
              <a:rPr lang="zh-CN" altLang="en-US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只</a:t>
            </a:r>
            <a:r>
              <a:rPr lang="zh-CN" altLang="zh-CN" sz="2000" kern="0" dirty="0">
                <a:effectLst/>
                <a:latin typeface="+mj-ea"/>
                <a:ea typeface="+mj-ea"/>
                <a:cs typeface="宋体" panose="02010600030101010101" pitchFamily="2" charset="-122"/>
              </a:rPr>
              <a:t>能放两张饼。</a:t>
            </a:r>
            <a:endParaRPr lang="zh-CN" altLang="zh-CN" sz="2000" kern="100" dirty="0">
              <a:effectLst/>
              <a:latin typeface="+mj-ea"/>
              <a:ea typeface="+mj-ea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1B5D0E0-F8D8-50C4-BCE4-EEA786FB60AA}"/>
              </a:ext>
            </a:extLst>
          </p:cNvPr>
          <p:cNvGrpSpPr/>
          <p:nvPr/>
        </p:nvGrpSpPr>
        <p:grpSpPr>
          <a:xfrm>
            <a:off x="5237053" y="3163718"/>
            <a:ext cx="756000" cy="756000"/>
            <a:chOff x="952499" y="2097812"/>
            <a:chExt cx="756000" cy="75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C2B0840-4014-B90B-25F5-C4A3536A6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 flipV="1">
              <a:off x="1019294" y="2142877"/>
              <a:ext cx="630518" cy="569399"/>
            </a:xfrm>
            <a:prstGeom prst="rect">
              <a:avLst/>
            </a:prstGeom>
          </p:spPr>
        </p:pic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42773BD-5F3A-AA2E-81C6-5E838CEF0F9B}"/>
                </a:ext>
              </a:extLst>
            </p:cNvPr>
            <p:cNvSpPr/>
            <p:nvPr/>
          </p:nvSpPr>
          <p:spPr>
            <a:xfrm>
              <a:off x="952499" y="2097812"/>
              <a:ext cx="756000" cy="756000"/>
            </a:xfrm>
            <a:prstGeom prst="ellipse">
              <a:avLst/>
            </a:prstGeom>
            <a:noFill/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32B3636-2001-B3EF-8FE9-5BCE9140C2F6}"/>
              </a:ext>
            </a:extLst>
          </p:cNvPr>
          <p:cNvGrpSpPr/>
          <p:nvPr/>
        </p:nvGrpSpPr>
        <p:grpSpPr>
          <a:xfrm>
            <a:off x="5237053" y="5062238"/>
            <a:ext cx="756000" cy="756000"/>
            <a:chOff x="919234" y="4123815"/>
            <a:chExt cx="756000" cy="756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8725F79-1240-F90C-287C-5CD36A98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1030523" y="4194072"/>
              <a:ext cx="533422" cy="558830"/>
            </a:xfrm>
            <a:prstGeom prst="rect">
              <a:avLst/>
            </a:prstGeom>
          </p:spPr>
        </p:pic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F5DB198-1139-A93D-65F4-547A069F52AF}"/>
                </a:ext>
              </a:extLst>
            </p:cNvPr>
            <p:cNvSpPr/>
            <p:nvPr/>
          </p:nvSpPr>
          <p:spPr>
            <a:xfrm>
              <a:off x="919234" y="4123815"/>
              <a:ext cx="756000" cy="756000"/>
            </a:xfrm>
            <a:prstGeom prst="ellipse">
              <a:avLst/>
            </a:prstGeom>
            <a:noFill/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0CC2C728-87F0-DCFD-13DD-752E4ACE86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>
            <a:off x="4931225" y="1163320"/>
            <a:ext cx="799182" cy="76701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6FDD7F79-65CD-E3AA-AB88-B7778935CE44}"/>
              </a:ext>
            </a:extLst>
          </p:cNvPr>
          <p:cNvSpPr/>
          <p:nvPr/>
        </p:nvSpPr>
        <p:spPr>
          <a:xfrm>
            <a:off x="4971447" y="2567134"/>
            <a:ext cx="45911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000" dirty="0">
                <a:ln w="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爸爸的烙饼方法</a:t>
            </a:r>
            <a:endParaRPr lang="zh-CN" altLang="en-US" sz="2000" b="0" cap="none" spc="0" dirty="0">
              <a:ln w="0">
                <a:noFill/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C4872F91-5A3D-D61A-F828-9552A04B5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DF57122F-9971-E7AA-AAB1-C7716663CD20}"/>
              </a:ext>
            </a:extLst>
          </p:cNvPr>
          <p:cNvSpPr/>
          <p:nvPr/>
        </p:nvSpPr>
        <p:spPr>
          <a:xfrm>
            <a:off x="5015696" y="4506342"/>
            <a:ext cx="22513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妈妈的烙饼方法</a:t>
            </a:r>
            <a:endParaRPr lang="zh-CN" altLang="en-US" sz="2000" b="0" cap="none" spc="0" dirty="0">
              <a:ln w="0">
                <a:noFill/>
              </a:ln>
              <a:solidFill>
                <a:srgbClr val="FF66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4FC90FCD-D4D4-89CA-689A-881D939C03EC}"/>
              </a:ext>
            </a:extLst>
          </p:cNvPr>
          <p:cNvCxnSpPr>
            <a:cxnSpLocks/>
          </p:cNvCxnSpPr>
          <p:nvPr/>
        </p:nvCxnSpPr>
        <p:spPr>
          <a:xfrm>
            <a:off x="5107550" y="4480483"/>
            <a:ext cx="6194114" cy="0"/>
          </a:xfrm>
          <a:prstGeom prst="line">
            <a:avLst/>
          </a:prstGeom>
          <a:ln w="57150">
            <a:solidFill>
              <a:srgbClr val="C0E6EE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1590D999-507C-3188-088E-E29F82128A21}"/>
              </a:ext>
            </a:extLst>
          </p:cNvPr>
          <p:cNvSpPr txBox="1"/>
          <p:nvPr/>
        </p:nvSpPr>
        <p:spPr>
          <a:xfrm>
            <a:off x="1156517" y="3106348"/>
            <a:ext cx="2387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议一议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：妈妈的烙饼方法有没有可以再改进的地方？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" name="对话气泡: 椭圆形 56">
            <a:extLst>
              <a:ext uri="{FF2B5EF4-FFF2-40B4-BE49-F238E27FC236}">
                <a16:creationId xmlns:a16="http://schemas.microsoft.com/office/drawing/2014/main" id="{078856D5-EF9A-D63B-6762-CBE2C0990117}"/>
              </a:ext>
            </a:extLst>
          </p:cNvPr>
          <p:cNvSpPr/>
          <p:nvPr/>
        </p:nvSpPr>
        <p:spPr>
          <a:xfrm>
            <a:off x="1019294" y="2894510"/>
            <a:ext cx="2748818" cy="1681254"/>
          </a:xfrm>
          <a:prstGeom prst="wedgeEllipseCallout">
            <a:avLst>
              <a:gd name="adj1" fmla="val -38621"/>
              <a:gd name="adj2" fmla="val 53790"/>
            </a:avLst>
          </a:prstGeom>
          <a:noFill/>
          <a:ln w="28575">
            <a:solidFill>
              <a:srgbClr val="90CAF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2665F329-4F3C-E518-FEC6-2C934FD6A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824" y="2950485"/>
            <a:ext cx="4293176" cy="1003310"/>
          </a:xfrm>
          <a:prstGeom prst="rect">
            <a:avLst/>
          </a:prstGeom>
        </p:spPr>
      </p:pic>
      <p:sp>
        <p:nvSpPr>
          <p:cNvPr id="2050" name="文本框 2049">
            <a:extLst>
              <a:ext uri="{FF2B5EF4-FFF2-40B4-BE49-F238E27FC236}">
                <a16:creationId xmlns:a16="http://schemas.microsoft.com/office/drawing/2014/main" id="{089F7E1F-E3EC-012F-65DF-594E660E5D48}"/>
              </a:ext>
            </a:extLst>
          </p:cNvPr>
          <p:cNvSpPr txBox="1"/>
          <p:nvPr/>
        </p:nvSpPr>
        <p:spPr>
          <a:xfrm>
            <a:off x="4858040" y="4034808"/>
            <a:ext cx="6097136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l">
              <a:lnSpc>
                <a:spcPts val="1560"/>
              </a:lnSpc>
              <a:tabLst>
                <a:tab pos="269875" algn="l"/>
              </a:tabLst>
            </a:pP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爸爸方法用时：（ </a:t>
            </a:r>
            <a:r>
              <a:rPr lang="en-US" altLang="zh-CN" sz="1800" kern="0" dirty="0">
                <a:solidFill>
                  <a:srgbClr val="BFBFB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）×（  </a:t>
            </a:r>
            <a:r>
              <a:rPr lang="en-US" altLang="zh-CN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6 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=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  </a:t>
            </a:r>
            <a:r>
              <a:rPr lang="en-US" altLang="zh-CN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18</a:t>
            </a:r>
            <a:r>
              <a:rPr lang="en-US" altLang="zh-CN" sz="1800" kern="0" dirty="0">
                <a:solidFill>
                  <a:srgbClr val="BFBFB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）分钟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52" name="文本框 2051">
            <a:extLst>
              <a:ext uri="{FF2B5EF4-FFF2-40B4-BE49-F238E27FC236}">
                <a16:creationId xmlns:a16="http://schemas.microsoft.com/office/drawing/2014/main" id="{55F2394B-0912-9F74-F1CD-8F3ABBF5F984}"/>
              </a:ext>
            </a:extLst>
          </p:cNvPr>
          <p:cNvSpPr txBox="1"/>
          <p:nvPr/>
        </p:nvSpPr>
        <p:spPr>
          <a:xfrm>
            <a:off x="4872109" y="5933328"/>
            <a:ext cx="6097136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l">
              <a:lnSpc>
                <a:spcPts val="1560"/>
              </a:lnSpc>
              <a:tabLst>
                <a:tab pos="269875" algn="l"/>
              </a:tabLst>
            </a:pP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妈妈方法用时：（ </a:t>
            </a:r>
            <a:r>
              <a:rPr lang="en-US" altLang="zh-CN" sz="1800" kern="0" dirty="0">
                <a:solidFill>
                  <a:srgbClr val="BFBFB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  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）×（  </a:t>
            </a:r>
            <a:r>
              <a:rPr lang="en-US" altLang="zh-CN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altLang="zh-CN" sz="1800" kern="0" dirty="0">
                <a:solidFill>
                  <a:srgbClr val="BFBFB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=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  </a:t>
            </a:r>
            <a:r>
              <a:rPr lang="en-US" altLang="zh-CN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12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）分钟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054" name="图片 2053">
            <a:extLst>
              <a:ext uri="{FF2B5EF4-FFF2-40B4-BE49-F238E27FC236}">
                <a16:creationId xmlns:a16="http://schemas.microsoft.com/office/drawing/2014/main" id="{A74608B8-3F8D-1A64-5CC1-135EC36A1F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>
            <a:off x="4931225" y="1221811"/>
            <a:ext cx="799182" cy="7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7427C84-8338-DA35-0DD6-47E1337A5333}"/>
              </a:ext>
            </a:extLst>
          </p:cNvPr>
          <p:cNvSpPr/>
          <p:nvPr/>
        </p:nvSpPr>
        <p:spPr>
          <a:xfrm>
            <a:off x="1956780" y="1973450"/>
            <a:ext cx="5883860" cy="10097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58535BC-396F-F310-C8EE-168E6ACAC78E}"/>
              </a:ext>
            </a:extLst>
          </p:cNvPr>
          <p:cNvSpPr txBox="1"/>
          <p:nvPr/>
        </p:nvSpPr>
        <p:spPr>
          <a:xfrm flipH="1">
            <a:off x="1292381" y="1105828"/>
            <a:ext cx="358845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比对不同烙饼方法</a:t>
            </a: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6C188FCD-8B85-5A8F-9877-14C0F8520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607" y="24149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21E28D96-4A09-0281-8D0A-C0B2F7E8D2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403942"/>
              </p:ext>
            </p:extLst>
          </p:nvPr>
        </p:nvGraphicFramePr>
        <p:xfrm>
          <a:off x="1818299" y="3424695"/>
          <a:ext cx="6186760" cy="2708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3971376" imgH="1746864" progId="Word.Picture.8">
                  <p:embed/>
                </p:oleObj>
              </mc:Choice>
              <mc:Fallback>
                <p:oleObj name="Picture" r:id="rId3" imgW="3971376" imgH="1746864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8299" y="3424695"/>
                        <a:ext cx="6186760" cy="27086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DC497F6D-A00C-DBB3-C246-86E596DBC497}"/>
              </a:ext>
            </a:extLst>
          </p:cNvPr>
          <p:cNvSpPr txBox="1"/>
          <p:nvPr/>
        </p:nvSpPr>
        <p:spPr>
          <a:xfrm>
            <a:off x="2464992" y="2112413"/>
            <a:ext cx="5254873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tabLst>
                <a:tab pos="269875" algn="l"/>
              </a:tabLst>
            </a:pPr>
            <a:r>
              <a:rPr lang="zh-CN" altLang="en-US" kern="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优化妈妈的烙饼方法，</a:t>
            </a: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9</a:t>
            </a:r>
            <a:r>
              <a:rPr lang="zh-CN" altLang="en-US" kern="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分钟烙完</a:t>
            </a: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kern="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张饼，尝试画出</a:t>
            </a:r>
            <a:endParaRPr lang="en-US" altLang="zh-CN" kern="0" dirty="0"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tabLst>
                <a:tab pos="269875" algn="l"/>
              </a:tabLst>
            </a:pPr>
            <a:r>
              <a:rPr lang="zh-CN" altLang="en-US" kern="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模拟烙饼过程。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ACB877E-8BAE-271A-F384-EF4B8E0D1519}"/>
              </a:ext>
            </a:extLst>
          </p:cNvPr>
          <p:cNvSpPr/>
          <p:nvPr/>
        </p:nvSpPr>
        <p:spPr>
          <a:xfrm>
            <a:off x="1292381" y="1944193"/>
            <a:ext cx="1051837" cy="106822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卡通人物&#10;&#10;描述已自动生成">
            <a:extLst>
              <a:ext uri="{FF2B5EF4-FFF2-40B4-BE49-F238E27FC236}">
                <a16:creationId xmlns:a16="http://schemas.microsoft.com/office/drawing/2014/main" id="{4E195FC4-2D21-7A0D-3431-3804852472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3090" y="4573329"/>
            <a:ext cx="1435795" cy="143579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30039A2-06A9-4E10-7BA8-AB5FBFACB15B}"/>
              </a:ext>
            </a:extLst>
          </p:cNvPr>
          <p:cNvSpPr/>
          <p:nvPr/>
        </p:nvSpPr>
        <p:spPr>
          <a:xfrm>
            <a:off x="3669204" y="1758767"/>
            <a:ext cx="22513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奶奶的烙饼方法</a:t>
            </a:r>
            <a:endParaRPr lang="zh-CN" altLang="en-US" sz="2000" b="0" cap="none" spc="0" dirty="0">
              <a:ln w="0"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对话气泡: 椭圆形 46">
            <a:extLst>
              <a:ext uri="{FF2B5EF4-FFF2-40B4-BE49-F238E27FC236}">
                <a16:creationId xmlns:a16="http://schemas.microsoft.com/office/drawing/2014/main" id="{89402C98-3F07-1F01-871A-945F4444E7FA}"/>
              </a:ext>
            </a:extLst>
          </p:cNvPr>
          <p:cNvSpPr/>
          <p:nvPr/>
        </p:nvSpPr>
        <p:spPr>
          <a:xfrm flipH="1">
            <a:off x="8417730" y="2856513"/>
            <a:ext cx="2300941" cy="1368613"/>
          </a:xfrm>
          <a:prstGeom prst="wedgeEllipseCallout">
            <a:avLst>
              <a:gd name="adj1" fmla="val -35664"/>
              <a:gd name="adj2" fmla="val 54353"/>
            </a:avLst>
          </a:prstGeom>
          <a:noFill/>
          <a:ln w="28575">
            <a:solidFill>
              <a:srgbClr val="90CAF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17505D9-8F0D-71AD-EF87-2932E802F527}"/>
              </a:ext>
            </a:extLst>
          </p:cNvPr>
          <p:cNvSpPr txBox="1"/>
          <p:nvPr/>
        </p:nvSpPr>
        <p:spPr>
          <a:xfrm>
            <a:off x="8549438" y="3063765"/>
            <a:ext cx="2037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想一想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：奶奶的方法巧妙之处在哪里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4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58535BC-396F-F310-C8EE-168E6ACAC78E}"/>
              </a:ext>
            </a:extLst>
          </p:cNvPr>
          <p:cNvSpPr txBox="1"/>
          <p:nvPr/>
        </p:nvSpPr>
        <p:spPr>
          <a:xfrm flipH="1">
            <a:off x="1019294" y="981011"/>
            <a:ext cx="4973759" cy="579241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确定最佳方案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C39A05-22E1-C58B-4819-EEBE974BD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3611" y="4922613"/>
            <a:ext cx="1125235" cy="1440000"/>
          </a:xfrm>
          <a:prstGeom prst="rect">
            <a:avLst/>
          </a:prstGeom>
        </p:spPr>
      </p:pic>
      <p:sp>
        <p:nvSpPr>
          <p:cNvPr id="39" name="Rectangle 7">
            <a:extLst>
              <a:ext uri="{FF2B5EF4-FFF2-40B4-BE49-F238E27FC236}">
                <a16:creationId xmlns:a16="http://schemas.microsoft.com/office/drawing/2014/main" id="{C4872F91-5A3D-D61A-F828-9552A04B5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3F7E7E2-2E00-051C-7C9E-C172215F83BF}"/>
              </a:ext>
            </a:extLst>
          </p:cNvPr>
          <p:cNvSpPr/>
          <p:nvPr/>
        </p:nvSpPr>
        <p:spPr>
          <a:xfrm>
            <a:off x="1788130" y="2015253"/>
            <a:ext cx="929734" cy="9297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CEC7BF8-837D-5C5F-9EA3-9EC3981A15B8}"/>
              </a:ext>
            </a:extLst>
          </p:cNvPr>
          <p:cNvSpPr/>
          <p:nvPr/>
        </p:nvSpPr>
        <p:spPr>
          <a:xfrm>
            <a:off x="1845499" y="3441029"/>
            <a:ext cx="929734" cy="92973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3B968D52-3AF6-39F5-E142-B4B6BE7FCA8C}"/>
              </a:ext>
            </a:extLst>
          </p:cNvPr>
          <p:cNvSpPr/>
          <p:nvPr/>
        </p:nvSpPr>
        <p:spPr>
          <a:xfrm>
            <a:off x="1863975" y="4935057"/>
            <a:ext cx="921594" cy="94500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FB862E3-9892-2CFE-02A1-59F856782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039" y="1755339"/>
            <a:ext cx="5128913" cy="119862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64D34C7-67BB-2F91-ADAD-1EB0A11E3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938" y="3049391"/>
            <a:ext cx="4614000" cy="1286561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1280AF15-EA08-E580-CF35-6448FCF2D89C}"/>
              </a:ext>
            </a:extLst>
          </p:cNvPr>
          <p:cNvGrpSpPr/>
          <p:nvPr/>
        </p:nvGrpSpPr>
        <p:grpSpPr>
          <a:xfrm>
            <a:off x="3479098" y="4531218"/>
            <a:ext cx="1496731" cy="1500918"/>
            <a:chOff x="3390387" y="4377314"/>
            <a:chExt cx="1575074" cy="154307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DFE84CE-ADD7-04EF-5647-601E12822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77" b="95062" l="72366" r="97755">
                          <a14:foregroundMark x1="83247" y1="38272" x2="76339" y2="47531"/>
                          <a14:foregroundMark x1="76339" y1="47531" x2="73921" y2="74074"/>
                          <a14:foregroundMark x1="73921" y1="74074" x2="79447" y2="91358"/>
                          <a14:foregroundMark x1="79447" y1="91358" x2="87565" y2="85185"/>
                          <a14:foregroundMark x1="87565" y1="85185" x2="89292" y2="50000"/>
                          <a14:foregroundMark x1="89292" y1="50000" x2="83765" y2="38889"/>
                          <a14:foregroundMark x1="74266" y1="56173" x2="74093" y2="70988"/>
                          <a14:foregroundMark x1="79620" y1="54938" x2="81174" y2="79012"/>
                          <a14:foregroundMark x1="83074" y1="43827" x2="85665" y2="67901"/>
                          <a14:foregroundMark x1="79793" y1="53704" x2="80138" y2="88272"/>
                          <a14:foregroundMark x1="76339" y1="66667" x2="78411" y2="71605"/>
                          <a14:foregroundMark x1="77029" y1="58025" x2="80484" y2="91975"/>
                          <a14:foregroundMark x1="80484" y1="91975" x2="81174" y2="92593"/>
                          <a14:foregroundMark x1="97927" y1="14198" x2="96200" y2="19136"/>
                          <a14:foregroundMark x1="97237" y1="11728" x2="95509" y2="19753"/>
                          <a14:foregroundMark x1="78066" y1="50617" x2="74957" y2="62346"/>
                          <a14:foregroundMark x1="73230" y1="60494" x2="73575" y2="75309"/>
                          <a14:foregroundMark x1="88946" y1="52469" x2="87047" y2="83951"/>
                          <a14:foregroundMark x1="87047" y1="83951" x2="80311" y2="95062"/>
                          <a14:foregroundMark x1="80311" y1="95062" x2="77375" y2="90123"/>
                          <a14:foregroundMark x1="88256" y1="42593" x2="90501" y2="35802"/>
                          <a14:foregroundMark x1="88256" y1="46914" x2="90155" y2="38889"/>
                          <a14:foregroundMark x1="89465" y1="51235" x2="91883" y2="33333"/>
                          <a14:foregroundMark x1="89810" y1="43827" x2="93955" y2="26543"/>
                          <a14:foregroundMark x1="89983" y1="48765" x2="91019" y2="75309"/>
                          <a14:foregroundMark x1="91019" y1="75309" x2="84629" y2="94444"/>
                          <a14:foregroundMark x1="84629" y1="94444" x2="76511" y2="90741"/>
                          <a14:foregroundMark x1="76511" y1="90741" x2="72366" y2="63580"/>
                          <a14:foregroundMark x1="72366" y1="63580" x2="76857" y2="37654"/>
                          <a14:foregroundMark x1="76857" y1="37654" x2="86183" y2="35185"/>
                          <a14:foregroundMark x1="86183" y1="35185" x2="89119" y2="41975"/>
                          <a14:foregroundMark x1="80829" y1="57407" x2="83765" y2="69753"/>
                        </a14:backgroundRemoval>
                      </a14:imgEffect>
                    </a14:imgLayer>
                  </a14:imgProps>
                </a:ext>
              </a:extLst>
            </a:blip>
            <a:srcRect l="71538"/>
            <a:stretch/>
          </p:blipFill>
          <p:spPr>
            <a:xfrm>
              <a:off x="3390387" y="4377314"/>
              <a:ext cx="1575074" cy="1543077"/>
            </a:xfrm>
            <a:prstGeom prst="rect">
              <a:avLst/>
            </a:prstGeom>
          </p:spPr>
        </p:pic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34826B57-F45C-B406-FC19-CA55A9428C08}"/>
                </a:ext>
              </a:extLst>
            </p:cNvPr>
            <p:cNvSpPr/>
            <p:nvPr/>
          </p:nvSpPr>
          <p:spPr>
            <a:xfrm>
              <a:off x="3712191" y="5196498"/>
              <a:ext cx="532263" cy="3717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7153F57-DBF2-335E-D883-A381775A5517}"/>
              </a:ext>
            </a:extLst>
          </p:cNvPr>
          <p:cNvGrpSpPr/>
          <p:nvPr/>
        </p:nvGrpSpPr>
        <p:grpSpPr>
          <a:xfrm>
            <a:off x="3740806" y="5389175"/>
            <a:ext cx="617684" cy="295411"/>
            <a:chOff x="5580213" y="5329533"/>
            <a:chExt cx="623140" cy="295166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F2076F2F-DC51-5EEA-D17F-177A2F3158B4}"/>
                </a:ext>
              </a:extLst>
            </p:cNvPr>
            <p:cNvSpPr/>
            <p:nvPr/>
          </p:nvSpPr>
          <p:spPr>
            <a:xfrm>
              <a:off x="5580213" y="5333117"/>
              <a:ext cx="287999" cy="288000"/>
            </a:xfrm>
            <a:prstGeom prst="ellipse">
              <a:avLst/>
            </a:prstGeom>
            <a:solidFill>
              <a:srgbClr val="F5B4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E4A8814-0108-8DB1-D498-E61C15A50FCC}"/>
                </a:ext>
              </a:extLst>
            </p:cNvPr>
            <p:cNvGrpSpPr/>
            <p:nvPr/>
          </p:nvGrpSpPr>
          <p:grpSpPr>
            <a:xfrm>
              <a:off x="5870496" y="5329533"/>
              <a:ext cx="332857" cy="295166"/>
              <a:chOff x="7956580" y="3723009"/>
              <a:chExt cx="621180" cy="492671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64698085-4BC6-4223-828D-54C48DDC4595}"/>
                  </a:ext>
                </a:extLst>
              </p:cNvPr>
              <p:cNvSpPr/>
              <p:nvPr/>
            </p:nvSpPr>
            <p:spPr>
              <a:xfrm>
                <a:off x="8086442" y="3734970"/>
                <a:ext cx="491318" cy="480710"/>
              </a:xfrm>
              <a:prstGeom prst="ellipse">
                <a:avLst/>
              </a:prstGeom>
              <a:solidFill>
                <a:srgbClr val="F5B43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0B32B04-E0B2-68FF-C6E4-3A6C6B35764A}"/>
                  </a:ext>
                </a:extLst>
              </p:cNvPr>
              <p:cNvSpPr txBox="1"/>
              <p:nvPr/>
            </p:nvSpPr>
            <p:spPr>
              <a:xfrm>
                <a:off x="7956580" y="3723009"/>
                <a:ext cx="347791" cy="461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2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F825CCD-8993-69AA-6383-2E1B95BEB18B}"/>
              </a:ext>
            </a:extLst>
          </p:cNvPr>
          <p:cNvGrpSpPr/>
          <p:nvPr/>
        </p:nvGrpSpPr>
        <p:grpSpPr>
          <a:xfrm>
            <a:off x="4848005" y="4527447"/>
            <a:ext cx="1523299" cy="1500918"/>
            <a:chOff x="3390387" y="4377314"/>
            <a:chExt cx="1575074" cy="1543077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F537DA0B-E4A9-BD62-206E-306DD63A9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77" b="95062" l="72366" r="97755">
                          <a14:foregroundMark x1="83247" y1="38272" x2="76339" y2="47531"/>
                          <a14:foregroundMark x1="76339" y1="47531" x2="73921" y2="74074"/>
                          <a14:foregroundMark x1="73921" y1="74074" x2="79447" y2="91358"/>
                          <a14:foregroundMark x1="79447" y1="91358" x2="87565" y2="85185"/>
                          <a14:foregroundMark x1="87565" y1="85185" x2="89292" y2="50000"/>
                          <a14:foregroundMark x1="89292" y1="50000" x2="83765" y2="38889"/>
                          <a14:foregroundMark x1="74266" y1="56173" x2="74093" y2="70988"/>
                          <a14:foregroundMark x1="79620" y1="54938" x2="81174" y2="79012"/>
                          <a14:foregroundMark x1="83074" y1="43827" x2="85665" y2="67901"/>
                          <a14:foregroundMark x1="79793" y1="53704" x2="80138" y2="88272"/>
                          <a14:foregroundMark x1="76339" y1="66667" x2="78411" y2="71605"/>
                          <a14:foregroundMark x1="77029" y1="58025" x2="80484" y2="91975"/>
                          <a14:foregroundMark x1="80484" y1="91975" x2="81174" y2="92593"/>
                          <a14:foregroundMark x1="97927" y1="14198" x2="96200" y2="19136"/>
                          <a14:foregroundMark x1="97237" y1="11728" x2="95509" y2="19753"/>
                          <a14:foregroundMark x1="78066" y1="50617" x2="74957" y2="62346"/>
                          <a14:foregroundMark x1="73230" y1="60494" x2="73575" y2="75309"/>
                          <a14:foregroundMark x1="88946" y1="52469" x2="87047" y2="83951"/>
                          <a14:foregroundMark x1="87047" y1="83951" x2="80311" y2="95062"/>
                          <a14:foregroundMark x1="80311" y1="95062" x2="77375" y2="90123"/>
                          <a14:foregroundMark x1="88256" y1="42593" x2="90501" y2="35802"/>
                          <a14:foregroundMark x1="88256" y1="46914" x2="90155" y2="38889"/>
                          <a14:foregroundMark x1="89465" y1="51235" x2="91883" y2="33333"/>
                          <a14:foregroundMark x1="89810" y1="43827" x2="93955" y2="26543"/>
                          <a14:foregroundMark x1="89983" y1="48765" x2="91019" y2="75309"/>
                          <a14:foregroundMark x1="91019" y1="75309" x2="84629" y2="94444"/>
                          <a14:foregroundMark x1="84629" y1="94444" x2="76511" y2="90741"/>
                          <a14:foregroundMark x1="76511" y1="90741" x2="72366" y2="63580"/>
                          <a14:foregroundMark x1="72366" y1="63580" x2="76857" y2="37654"/>
                          <a14:foregroundMark x1="76857" y1="37654" x2="86183" y2="35185"/>
                          <a14:foregroundMark x1="86183" y1="35185" x2="89119" y2="41975"/>
                          <a14:foregroundMark x1="80829" y1="57407" x2="83765" y2="69753"/>
                        </a14:backgroundRemoval>
                      </a14:imgEffect>
                    </a14:imgLayer>
                  </a14:imgProps>
                </a:ext>
              </a:extLst>
            </a:blip>
            <a:srcRect l="71538"/>
            <a:stretch/>
          </p:blipFill>
          <p:spPr>
            <a:xfrm>
              <a:off x="3390387" y="4377314"/>
              <a:ext cx="1575074" cy="1543077"/>
            </a:xfrm>
            <a:prstGeom prst="rect">
              <a:avLst/>
            </a:prstGeom>
          </p:spPr>
        </p:pic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FA823FC3-C2D1-D6F3-9AC2-786431FB2ADB}"/>
                </a:ext>
              </a:extLst>
            </p:cNvPr>
            <p:cNvSpPr/>
            <p:nvPr/>
          </p:nvSpPr>
          <p:spPr>
            <a:xfrm>
              <a:off x="3712191" y="5196498"/>
              <a:ext cx="532263" cy="3717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6004FDD4-AFEB-6434-E930-FBA800921A67}"/>
              </a:ext>
            </a:extLst>
          </p:cNvPr>
          <p:cNvSpPr/>
          <p:nvPr/>
        </p:nvSpPr>
        <p:spPr>
          <a:xfrm>
            <a:off x="5089643" y="5407559"/>
            <a:ext cx="285479" cy="288239"/>
          </a:xfrm>
          <a:prstGeom prst="ellipse">
            <a:avLst/>
          </a:prstGeom>
          <a:solidFill>
            <a:srgbClr val="D6E8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B6A3EB2-D1AC-60B9-4C5F-018951263576}"/>
              </a:ext>
            </a:extLst>
          </p:cNvPr>
          <p:cNvGrpSpPr/>
          <p:nvPr/>
        </p:nvGrpSpPr>
        <p:grpSpPr>
          <a:xfrm>
            <a:off x="5378095" y="5373954"/>
            <a:ext cx="336096" cy="288239"/>
            <a:chOff x="7944995" y="3734970"/>
            <a:chExt cx="632765" cy="480710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F38E2EF-254A-8D15-29A3-006FEEE8D87B}"/>
                </a:ext>
              </a:extLst>
            </p:cNvPr>
            <p:cNvSpPr/>
            <p:nvPr/>
          </p:nvSpPr>
          <p:spPr>
            <a:xfrm>
              <a:off x="8086442" y="3734970"/>
              <a:ext cx="491318" cy="480710"/>
            </a:xfrm>
            <a:prstGeom prst="ellipse">
              <a:avLst/>
            </a:prstGeom>
            <a:solidFill>
              <a:srgbClr val="F5B4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BF9DD4F2-FCEC-565F-F737-AEB6A2F944F0}"/>
                </a:ext>
              </a:extLst>
            </p:cNvPr>
            <p:cNvSpPr txBox="1"/>
            <p:nvPr/>
          </p:nvSpPr>
          <p:spPr>
            <a:xfrm>
              <a:off x="7944995" y="3753332"/>
              <a:ext cx="347792" cy="461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053" name="组合 2052">
            <a:extLst>
              <a:ext uri="{FF2B5EF4-FFF2-40B4-BE49-F238E27FC236}">
                <a16:creationId xmlns:a16="http://schemas.microsoft.com/office/drawing/2014/main" id="{B03DAD3F-8B0A-DF7F-E6AE-ADBE94100D06}"/>
              </a:ext>
            </a:extLst>
          </p:cNvPr>
          <p:cNvGrpSpPr/>
          <p:nvPr/>
        </p:nvGrpSpPr>
        <p:grpSpPr>
          <a:xfrm>
            <a:off x="6180863" y="4528347"/>
            <a:ext cx="1523299" cy="1500918"/>
            <a:chOff x="3390387" y="4377314"/>
            <a:chExt cx="1575074" cy="1543077"/>
          </a:xfrm>
        </p:grpSpPr>
        <p:pic>
          <p:nvPicPr>
            <p:cNvPr id="2054" name="图片 2053">
              <a:extLst>
                <a:ext uri="{FF2B5EF4-FFF2-40B4-BE49-F238E27FC236}">
                  <a16:creationId xmlns:a16="http://schemas.microsoft.com/office/drawing/2014/main" id="{6BF0F35B-6C24-AA74-AD96-D46E1B383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77" b="95062" l="72366" r="97755">
                          <a14:foregroundMark x1="83247" y1="38272" x2="76339" y2="47531"/>
                          <a14:foregroundMark x1="76339" y1="47531" x2="73921" y2="74074"/>
                          <a14:foregroundMark x1="73921" y1="74074" x2="79447" y2="91358"/>
                          <a14:foregroundMark x1="79447" y1="91358" x2="87565" y2="85185"/>
                          <a14:foregroundMark x1="87565" y1="85185" x2="89292" y2="50000"/>
                          <a14:foregroundMark x1="89292" y1="50000" x2="83765" y2="38889"/>
                          <a14:foregroundMark x1="74266" y1="56173" x2="74093" y2="70988"/>
                          <a14:foregroundMark x1="79620" y1="54938" x2="81174" y2="79012"/>
                          <a14:foregroundMark x1="83074" y1="43827" x2="85665" y2="67901"/>
                          <a14:foregroundMark x1="79793" y1="53704" x2="80138" y2="88272"/>
                          <a14:foregroundMark x1="76339" y1="66667" x2="78411" y2="71605"/>
                          <a14:foregroundMark x1="77029" y1="58025" x2="80484" y2="91975"/>
                          <a14:foregroundMark x1="80484" y1="91975" x2="81174" y2="92593"/>
                          <a14:foregroundMark x1="97927" y1="14198" x2="96200" y2="19136"/>
                          <a14:foregroundMark x1="97237" y1="11728" x2="95509" y2="19753"/>
                          <a14:foregroundMark x1="78066" y1="50617" x2="74957" y2="62346"/>
                          <a14:foregroundMark x1="73230" y1="60494" x2="73575" y2="75309"/>
                          <a14:foregroundMark x1="88946" y1="52469" x2="87047" y2="83951"/>
                          <a14:foregroundMark x1="87047" y1="83951" x2="80311" y2="95062"/>
                          <a14:foregroundMark x1="80311" y1="95062" x2="77375" y2="90123"/>
                          <a14:foregroundMark x1="88256" y1="42593" x2="90501" y2="35802"/>
                          <a14:foregroundMark x1="88256" y1="46914" x2="90155" y2="38889"/>
                          <a14:foregroundMark x1="89465" y1="51235" x2="91883" y2="33333"/>
                          <a14:foregroundMark x1="89810" y1="43827" x2="93955" y2="26543"/>
                          <a14:foregroundMark x1="89983" y1="48765" x2="91019" y2="75309"/>
                          <a14:foregroundMark x1="91019" y1="75309" x2="84629" y2="94444"/>
                          <a14:foregroundMark x1="84629" y1="94444" x2="76511" y2="90741"/>
                          <a14:foregroundMark x1="76511" y1="90741" x2="72366" y2="63580"/>
                          <a14:foregroundMark x1="72366" y1="63580" x2="76857" y2="37654"/>
                          <a14:foregroundMark x1="76857" y1="37654" x2="86183" y2="35185"/>
                          <a14:foregroundMark x1="86183" y1="35185" x2="89119" y2="41975"/>
                          <a14:foregroundMark x1="80829" y1="57407" x2="83765" y2="69753"/>
                        </a14:backgroundRemoval>
                      </a14:imgEffect>
                    </a14:imgLayer>
                  </a14:imgProps>
                </a:ext>
              </a:extLst>
            </a:blip>
            <a:srcRect l="71538"/>
            <a:stretch/>
          </p:blipFill>
          <p:spPr>
            <a:xfrm>
              <a:off x="3390387" y="4377314"/>
              <a:ext cx="1575074" cy="1543077"/>
            </a:xfrm>
            <a:prstGeom prst="rect">
              <a:avLst/>
            </a:prstGeom>
          </p:spPr>
        </p:pic>
        <p:sp>
          <p:nvSpPr>
            <p:cNvPr id="2055" name="矩形: 圆角 2054">
              <a:extLst>
                <a:ext uri="{FF2B5EF4-FFF2-40B4-BE49-F238E27FC236}">
                  <a16:creationId xmlns:a16="http://schemas.microsoft.com/office/drawing/2014/main" id="{4431BFAF-CF89-7D3B-AE18-F4C64EB8D745}"/>
                </a:ext>
              </a:extLst>
            </p:cNvPr>
            <p:cNvSpPr/>
            <p:nvPr/>
          </p:nvSpPr>
          <p:spPr>
            <a:xfrm>
              <a:off x="3712191" y="5196498"/>
              <a:ext cx="532263" cy="3717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56" name="组合 2055">
            <a:extLst>
              <a:ext uri="{FF2B5EF4-FFF2-40B4-BE49-F238E27FC236}">
                <a16:creationId xmlns:a16="http://schemas.microsoft.com/office/drawing/2014/main" id="{CEECBE51-A79C-848E-1E4F-228B297E634C}"/>
              </a:ext>
            </a:extLst>
          </p:cNvPr>
          <p:cNvGrpSpPr/>
          <p:nvPr/>
        </p:nvGrpSpPr>
        <p:grpSpPr>
          <a:xfrm>
            <a:off x="6370870" y="5365385"/>
            <a:ext cx="697339" cy="315635"/>
            <a:chOff x="7760753" y="4822187"/>
            <a:chExt cx="703498" cy="315374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049BAAF1-BF5A-6BC7-4C1E-DA12F60922E1}"/>
                </a:ext>
              </a:extLst>
            </p:cNvPr>
            <p:cNvSpPr/>
            <p:nvPr/>
          </p:nvSpPr>
          <p:spPr>
            <a:xfrm>
              <a:off x="7828320" y="4849211"/>
              <a:ext cx="288000" cy="288000"/>
            </a:xfrm>
            <a:prstGeom prst="ellipse">
              <a:avLst/>
            </a:prstGeom>
            <a:solidFill>
              <a:srgbClr val="D6E8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E66CD44-6CF8-1802-098C-728BE55A14B5}"/>
                </a:ext>
              </a:extLst>
            </p:cNvPr>
            <p:cNvSpPr txBox="1"/>
            <p:nvPr/>
          </p:nvSpPr>
          <p:spPr>
            <a:xfrm>
              <a:off x="7760753" y="4822187"/>
              <a:ext cx="186363" cy="276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A778C19F-E950-7632-F2FF-76B2E8B8057E}"/>
                </a:ext>
              </a:extLst>
            </p:cNvPr>
            <p:cNvSpPr/>
            <p:nvPr/>
          </p:nvSpPr>
          <p:spPr>
            <a:xfrm>
              <a:off x="8176251" y="4849561"/>
              <a:ext cx="288000" cy="288000"/>
            </a:xfrm>
            <a:prstGeom prst="ellipse">
              <a:avLst/>
            </a:prstGeom>
            <a:solidFill>
              <a:srgbClr val="D6E8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9961455B-0D48-F8FC-EC2C-CE729BE7A87F}"/>
                </a:ext>
              </a:extLst>
            </p:cNvPr>
            <p:cNvSpPr txBox="1"/>
            <p:nvPr/>
          </p:nvSpPr>
          <p:spPr>
            <a:xfrm>
              <a:off x="8112503" y="4822187"/>
              <a:ext cx="186363" cy="276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65" name="矩形: 单圆角 2064">
            <a:extLst>
              <a:ext uri="{FF2B5EF4-FFF2-40B4-BE49-F238E27FC236}">
                <a16:creationId xmlns:a16="http://schemas.microsoft.com/office/drawing/2014/main" id="{62DD9A24-8EBA-EC13-B5E6-7B7F4F797690}"/>
              </a:ext>
            </a:extLst>
          </p:cNvPr>
          <p:cNvSpPr/>
          <p:nvPr/>
        </p:nvSpPr>
        <p:spPr>
          <a:xfrm flipV="1">
            <a:off x="1403647" y="1692449"/>
            <a:ext cx="7269480" cy="4402836"/>
          </a:xfrm>
          <a:custGeom>
            <a:avLst/>
            <a:gdLst>
              <a:gd name="connsiteX0" fmla="*/ 0 w 7269480"/>
              <a:gd name="connsiteY0" fmla="*/ 0 h 4402836"/>
              <a:gd name="connsiteX1" fmla="*/ 718922 w 7269480"/>
              <a:gd name="connsiteY1" fmla="*/ 0 h 4402836"/>
              <a:gd name="connsiteX2" fmla="*/ 1241775 w 7269480"/>
              <a:gd name="connsiteY2" fmla="*/ 0 h 4402836"/>
              <a:gd name="connsiteX3" fmla="*/ 1699271 w 7269480"/>
              <a:gd name="connsiteY3" fmla="*/ 0 h 4402836"/>
              <a:gd name="connsiteX4" fmla="*/ 2287481 w 7269480"/>
              <a:gd name="connsiteY4" fmla="*/ 0 h 4402836"/>
              <a:gd name="connsiteX5" fmla="*/ 2941047 w 7269480"/>
              <a:gd name="connsiteY5" fmla="*/ 0 h 4402836"/>
              <a:gd name="connsiteX6" fmla="*/ 3398543 w 7269480"/>
              <a:gd name="connsiteY6" fmla="*/ 0 h 4402836"/>
              <a:gd name="connsiteX7" fmla="*/ 4117465 w 7269480"/>
              <a:gd name="connsiteY7" fmla="*/ 0 h 4402836"/>
              <a:gd name="connsiteX8" fmla="*/ 4574961 w 7269480"/>
              <a:gd name="connsiteY8" fmla="*/ 0 h 4402836"/>
              <a:gd name="connsiteX9" fmla="*/ 5163171 w 7269480"/>
              <a:gd name="connsiteY9" fmla="*/ 0 h 4402836"/>
              <a:gd name="connsiteX10" fmla="*/ 5882093 w 7269480"/>
              <a:gd name="connsiteY10" fmla="*/ 0 h 4402836"/>
              <a:gd name="connsiteX11" fmla="*/ 6535659 w 7269480"/>
              <a:gd name="connsiteY11" fmla="*/ 0 h 4402836"/>
              <a:gd name="connsiteX12" fmla="*/ 7269480 w 7269480"/>
              <a:gd name="connsiteY12" fmla="*/ 733821 h 4402836"/>
              <a:gd name="connsiteX13" fmla="*/ 7269480 w 7269480"/>
              <a:gd name="connsiteY13" fmla="*/ 1235253 h 4402836"/>
              <a:gd name="connsiteX14" fmla="*/ 7269480 w 7269480"/>
              <a:gd name="connsiteY14" fmla="*/ 1773375 h 4402836"/>
              <a:gd name="connsiteX15" fmla="*/ 7269480 w 7269480"/>
              <a:gd name="connsiteY15" fmla="*/ 2348188 h 4402836"/>
              <a:gd name="connsiteX16" fmla="*/ 7269480 w 7269480"/>
              <a:gd name="connsiteY16" fmla="*/ 3033070 h 4402836"/>
              <a:gd name="connsiteX17" fmla="*/ 7269480 w 7269480"/>
              <a:gd name="connsiteY17" fmla="*/ 3681263 h 4402836"/>
              <a:gd name="connsiteX18" fmla="*/ 7269480 w 7269480"/>
              <a:gd name="connsiteY18" fmla="*/ 4402836 h 4402836"/>
              <a:gd name="connsiteX19" fmla="*/ 6826703 w 7269480"/>
              <a:gd name="connsiteY19" fmla="*/ 4402836 h 4402836"/>
              <a:gd name="connsiteX20" fmla="*/ 6311230 w 7269480"/>
              <a:gd name="connsiteY20" fmla="*/ 4402836 h 4402836"/>
              <a:gd name="connsiteX21" fmla="*/ 5577674 w 7269480"/>
              <a:gd name="connsiteY21" fmla="*/ 4402836 h 4402836"/>
              <a:gd name="connsiteX22" fmla="*/ 4844117 w 7269480"/>
              <a:gd name="connsiteY22" fmla="*/ 4402836 h 4402836"/>
              <a:gd name="connsiteX23" fmla="*/ 4110561 w 7269480"/>
              <a:gd name="connsiteY23" fmla="*/ 4402836 h 4402836"/>
              <a:gd name="connsiteX24" fmla="*/ 3522393 w 7269480"/>
              <a:gd name="connsiteY24" fmla="*/ 4402836 h 4402836"/>
              <a:gd name="connsiteX25" fmla="*/ 3006921 w 7269480"/>
              <a:gd name="connsiteY25" fmla="*/ 4402836 h 4402836"/>
              <a:gd name="connsiteX26" fmla="*/ 2418754 w 7269480"/>
              <a:gd name="connsiteY26" fmla="*/ 4402836 h 4402836"/>
              <a:gd name="connsiteX27" fmla="*/ 1685198 w 7269480"/>
              <a:gd name="connsiteY27" fmla="*/ 4402836 h 4402836"/>
              <a:gd name="connsiteX28" fmla="*/ 1242420 w 7269480"/>
              <a:gd name="connsiteY28" fmla="*/ 4402836 h 4402836"/>
              <a:gd name="connsiteX29" fmla="*/ 654253 w 7269480"/>
              <a:gd name="connsiteY29" fmla="*/ 4402836 h 4402836"/>
              <a:gd name="connsiteX30" fmla="*/ 0 w 7269480"/>
              <a:gd name="connsiteY30" fmla="*/ 4402836 h 4402836"/>
              <a:gd name="connsiteX31" fmla="*/ 0 w 7269480"/>
              <a:gd name="connsiteY31" fmla="*/ 3729831 h 4402836"/>
              <a:gd name="connsiteX32" fmla="*/ 0 w 7269480"/>
              <a:gd name="connsiteY32" fmla="*/ 3056826 h 4402836"/>
              <a:gd name="connsiteX33" fmla="*/ 0 w 7269480"/>
              <a:gd name="connsiteY33" fmla="*/ 2427850 h 4402836"/>
              <a:gd name="connsiteX34" fmla="*/ 0 w 7269480"/>
              <a:gd name="connsiteY34" fmla="*/ 1754845 h 4402836"/>
              <a:gd name="connsiteX35" fmla="*/ 0 w 7269480"/>
              <a:gd name="connsiteY35" fmla="*/ 1081840 h 4402836"/>
              <a:gd name="connsiteX36" fmla="*/ 0 w 7269480"/>
              <a:gd name="connsiteY36" fmla="*/ 0 h 440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69480" h="4402836" extrusionOk="0">
                <a:moveTo>
                  <a:pt x="0" y="0"/>
                </a:moveTo>
                <a:cubicBezTo>
                  <a:pt x="206798" y="7035"/>
                  <a:pt x="492475" y="-13361"/>
                  <a:pt x="718922" y="0"/>
                </a:cubicBezTo>
                <a:cubicBezTo>
                  <a:pt x="945369" y="13361"/>
                  <a:pt x="1124443" y="-9014"/>
                  <a:pt x="1241775" y="0"/>
                </a:cubicBezTo>
                <a:cubicBezTo>
                  <a:pt x="1359107" y="9014"/>
                  <a:pt x="1502529" y="-9007"/>
                  <a:pt x="1699271" y="0"/>
                </a:cubicBezTo>
                <a:cubicBezTo>
                  <a:pt x="1896013" y="9007"/>
                  <a:pt x="2144770" y="-22678"/>
                  <a:pt x="2287481" y="0"/>
                </a:cubicBezTo>
                <a:cubicBezTo>
                  <a:pt x="2430192" y="22678"/>
                  <a:pt x="2644890" y="-21190"/>
                  <a:pt x="2941047" y="0"/>
                </a:cubicBezTo>
                <a:cubicBezTo>
                  <a:pt x="3237204" y="21190"/>
                  <a:pt x="3175805" y="15246"/>
                  <a:pt x="3398543" y="0"/>
                </a:cubicBezTo>
                <a:cubicBezTo>
                  <a:pt x="3621281" y="-15246"/>
                  <a:pt x="3799377" y="-29784"/>
                  <a:pt x="4117465" y="0"/>
                </a:cubicBezTo>
                <a:cubicBezTo>
                  <a:pt x="4435553" y="29784"/>
                  <a:pt x="4412090" y="-9828"/>
                  <a:pt x="4574961" y="0"/>
                </a:cubicBezTo>
                <a:cubicBezTo>
                  <a:pt x="4737832" y="9828"/>
                  <a:pt x="5010491" y="7053"/>
                  <a:pt x="5163171" y="0"/>
                </a:cubicBezTo>
                <a:cubicBezTo>
                  <a:pt x="5315851" y="-7053"/>
                  <a:pt x="5697827" y="21385"/>
                  <a:pt x="5882093" y="0"/>
                </a:cubicBezTo>
                <a:cubicBezTo>
                  <a:pt x="6066359" y="-21385"/>
                  <a:pt x="6269174" y="9054"/>
                  <a:pt x="6535659" y="0"/>
                </a:cubicBezTo>
                <a:cubicBezTo>
                  <a:pt x="6926239" y="8645"/>
                  <a:pt x="7314991" y="313604"/>
                  <a:pt x="7269480" y="733821"/>
                </a:cubicBezTo>
                <a:cubicBezTo>
                  <a:pt x="7272968" y="936307"/>
                  <a:pt x="7264005" y="1127074"/>
                  <a:pt x="7269480" y="1235253"/>
                </a:cubicBezTo>
                <a:cubicBezTo>
                  <a:pt x="7274955" y="1343432"/>
                  <a:pt x="7259749" y="1579805"/>
                  <a:pt x="7269480" y="1773375"/>
                </a:cubicBezTo>
                <a:cubicBezTo>
                  <a:pt x="7279211" y="1966945"/>
                  <a:pt x="7283697" y="2212445"/>
                  <a:pt x="7269480" y="2348188"/>
                </a:cubicBezTo>
                <a:cubicBezTo>
                  <a:pt x="7255263" y="2483931"/>
                  <a:pt x="7299713" y="2880675"/>
                  <a:pt x="7269480" y="3033070"/>
                </a:cubicBezTo>
                <a:cubicBezTo>
                  <a:pt x="7239247" y="3185465"/>
                  <a:pt x="7262567" y="3514116"/>
                  <a:pt x="7269480" y="3681263"/>
                </a:cubicBezTo>
                <a:cubicBezTo>
                  <a:pt x="7276393" y="3848410"/>
                  <a:pt x="7304987" y="4149508"/>
                  <a:pt x="7269480" y="4402836"/>
                </a:cubicBezTo>
                <a:cubicBezTo>
                  <a:pt x="7049337" y="4381380"/>
                  <a:pt x="6975293" y="4415307"/>
                  <a:pt x="6826703" y="4402836"/>
                </a:cubicBezTo>
                <a:cubicBezTo>
                  <a:pt x="6678113" y="4390365"/>
                  <a:pt x="6550229" y="4425063"/>
                  <a:pt x="6311230" y="4402836"/>
                </a:cubicBezTo>
                <a:cubicBezTo>
                  <a:pt x="6072231" y="4380609"/>
                  <a:pt x="5917121" y="4379173"/>
                  <a:pt x="5577674" y="4402836"/>
                </a:cubicBezTo>
                <a:cubicBezTo>
                  <a:pt x="5238227" y="4426499"/>
                  <a:pt x="5079829" y="4428096"/>
                  <a:pt x="4844117" y="4402836"/>
                </a:cubicBezTo>
                <a:cubicBezTo>
                  <a:pt x="4608405" y="4377576"/>
                  <a:pt x="4326647" y="4417226"/>
                  <a:pt x="4110561" y="4402836"/>
                </a:cubicBezTo>
                <a:cubicBezTo>
                  <a:pt x="3894475" y="4388446"/>
                  <a:pt x="3672667" y="4431906"/>
                  <a:pt x="3522393" y="4402836"/>
                </a:cubicBezTo>
                <a:cubicBezTo>
                  <a:pt x="3372119" y="4373766"/>
                  <a:pt x="3255184" y="4395003"/>
                  <a:pt x="3006921" y="4402836"/>
                </a:cubicBezTo>
                <a:cubicBezTo>
                  <a:pt x="2758658" y="4410669"/>
                  <a:pt x="2622057" y="4397473"/>
                  <a:pt x="2418754" y="4402836"/>
                </a:cubicBezTo>
                <a:cubicBezTo>
                  <a:pt x="2215451" y="4408199"/>
                  <a:pt x="1838715" y="4425088"/>
                  <a:pt x="1685198" y="4402836"/>
                </a:cubicBezTo>
                <a:cubicBezTo>
                  <a:pt x="1531681" y="4380584"/>
                  <a:pt x="1367108" y="4411241"/>
                  <a:pt x="1242420" y="4402836"/>
                </a:cubicBezTo>
                <a:cubicBezTo>
                  <a:pt x="1117732" y="4394431"/>
                  <a:pt x="823407" y="4397594"/>
                  <a:pt x="654253" y="4402836"/>
                </a:cubicBezTo>
                <a:cubicBezTo>
                  <a:pt x="485099" y="4408078"/>
                  <a:pt x="267598" y="4393867"/>
                  <a:pt x="0" y="4402836"/>
                </a:cubicBezTo>
                <a:cubicBezTo>
                  <a:pt x="10105" y="4162690"/>
                  <a:pt x="-32976" y="3904683"/>
                  <a:pt x="0" y="3729831"/>
                </a:cubicBezTo>
                <a:cubicBezTo>
                  <a:pt x="32976" y="3554979"/>
                  <a:pt x="-32791" y="3363242"/>
                  <a:pt x="0" y="3056826"/>
                </a:cubicBezTo>
                <a:cubicBezTo>
                  <a:pt x="32791" y="2750411"/>
                  <a:pt x="3027" y="2602043"/>
                  <a:pt x="0" y="2427850"/>
                </a:cubicBezTo>
                <a:cubicBezTo>
                  <a:pt x="-3027" y="2253657"/>
                  <a:pt x="5806" y="1925530"/>
                  <a:pt x="0" y="1754845"/>
                </a:cubicBezTo>
                <a:cubicBezTo>
                  <a:pt x="-5806" y="1584160"/>
                  <a:pt x="11761" y="1399396"/>
                  <a:pt x="0" y="1081840"/>
                </a:cubicBezTo>
                <a:cubicBezTo>
                  <a:pt x="-11761" y="764284"/>
                  <a:pt x="45821" y="39377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411292682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7" name="对话气泡: 椭圆形 2056">
            <a:extLst>
              <a:ext uri="{FF2B5EF4-FFF2-40B4-BE49-F238E27FC236}">
                <a16:creationId xmlns:a16="http://schemas.microsoft.com/office/drawing/2014/main" id="{D7639EA8-B2BC-A273-230E-B0A0E0FC9849}"/>
              </a:ext>
            </a:extLst>
          </p:cNvPr>
          <p:cNvSpPr/>
          <p:nvPr/>
        </p:nvSpPr>
        <p:spPr>
          <a:xfrm flipH="1">
            <a:off x="9037020" y="3429000"/>
            <a:ext cx="2300941" cy="1368613"/>
          </a:xfrm>
          <a:prstGeom prst="wedgeEllipseCallout">
            <a:avLst>
              <a:gd name="adj1" fmla="val -35664"/>
              <a:gd name="adj2" fmla="val 54353"/>
            </a:avLst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8" name="文本框 2057">
            <a:extLst>
              <a:ext uri="{FF2B5EF4-FFF2-40B4-BE49-F238E27FC236}">
                <a16:creationId xmlns:a16="http://schemas.microsoft.com/office/drawing/2014/main" id="{FF3F6CFC-8B92-7D09-8B73-0E7E42ED37AA}"/>
              </a:ext>
            </a:extLst>
          </p:cNvPr>
          <p:cNvSpPr txBox="1"/>
          <p:nvPr/>
        </p:nvSpPr>
        <p:spPr>
          <a:xfrm>
            <a:off x="9230447" y="3658753"/>
            <a:ext cx="2164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选一选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：你想把“最佳方案”奖杯颁给谁？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2067" name="直接连接符 2066">
            <a:extLst>
              <a:ext uri="{FF2B5EF4-FFF2-40B4-BE49-F238E27FC236}">
                <a16:creationId xmlns:a16="http://schemas.microsoft.com/office/drawing/2014/main" id="{6A3AC025-8109-4447-D89B-F784F591EB78}"/>
              </a:ext>
            </a:extLst>
          </p:cNvPr>
          <p:cNvCxnSpPr>
            <a:cxnSpLocks/>
          </p:cNvCxnSpPr>
          <p:nvPr/>
        </p:nvCxnSpPr>
        <p:spPr>
          <a:xfrm flipV="1">
            <a:off x="1604918" y="3001158"/>
            <a:ext cx="7068209" cy="83044"/>
          </a:xfrm>
          <a:prstGeom prst="line">
            <a:avLst/>
          </a:prstGeom>
          <a:ln w="12700">
            <a:solidFill>
              <a:srgbClr val="F5B43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直接连接符 2067">
            <a:extLst>
              <a:ext uri="{FF2B5EF4-FFF2-40B4-BE49-F238E27FC236}">
                <a16:creationId xmlns:a16="http://schemas.microsoft.com/office/drawing/2014/main" id="{94CC58AB-7485-583F-EEB2-2D466F693950}"/>
              </a:ext>
            </a:extLst>
          </p:cNvPr>
          <p:cNvCxnSpPr>
            <a:cxnSpLocks/>
          </p:cNvCxnSpPr>
          <p:nvPr/>
        </p:nvCxnSpPr>
        <p:spPr>
          <a:xfrm flipV="1">
            <a:off x="1665137" y="4578416"/>
            <a:ext cx="7007990" cy="73915"/>
          </a:xfrm>
          <a:prstGeom prst="line">
            <a:avLst/>
          </a:prstGeom>
          <a:ln w="12700">
            <a:solidFill>
              <a:srgbClr val="F5B43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2" name="组合 2071">
            <a:extLst>
              <a:ext uri="{FF2B5EF4-FFF2-40B4-BE49-F238E27FC236}">
                <a16:creationId xmlns:a16="http://schemas.microsoft.com/office/drawing/2014/main" id="{4BE7C96E-D058-3AA5-69C6-738249077255}"/>
              </a:ext>
            </a:extLst>
          </p:cNvPr>
          <p:cNvGrpSpPr/>
          <p:nvPr/>
        </p:nvGrpSpPr>
        <p:grpSpPr>
          <a:xfrm>
            <a:off x="9041301" y="1117034"/>
            <a:ext cx="2378793" cy="2378793"/>
            <a:chOff x="9108705" y="704450"/>
            <a:chExt cx="2378793" cy="2378793"/>
          </a:xfrm>
        </p:grpSpPr>
        <p:pic>
          <p:nvPicPr>
            <p:cNvPr id="2070" name="图片 2069">
              <a:extLst>
                <a:ext uri="{FF2B5EF4-FFF2-40B4-BE49-F238E27FC236}">
                  <a16:creationId xmlns:a16="http://schemas.microsoft.com/office/drawing/2014/main" id="{B141FCEC-F205-3629-B719-ABBBF81A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705" y="704450"/>
              <a:ext cx="2378793" cy="2378793"/>
            </a:xfrm>
            <a:prstGeom prst="rect">
              <a:avLst/>
            </a:prstGeom>
          </p:spPr>
        </p:pic>
        <p:sp>
          <p:nvSpPr>
            <p:cNvPr id="2071" name="矩形 2070">
              <a:extLst>
                <a:ext uri="{FF2B5EF4-FFF2-40B4-BE49-F238E27FC236}">
                  <a16:creationId xmlns:a16="http://schemas.microsoft.com/office/drawing/2014/main" id="{EC3F9A59-6EB7-B151-C1F0-E2823C37CB92}"/>
                </a:ext>
              </a:extLst>
            </p:cNvPr>
            <p:cNvSpPr/>
            <p:nvPr/>
          </p:nvSpPr>
          <p:spPr>
            <a:xfrm>
              <a:off x="9704757" y="2160242"/>
              <a:ext cx="1124742" cy="357770"/>
            </a:xfrm>
            <a:prstGeom prst="rect">
              <a:avLst/>
            </a:prstGeom>
            <a:solidFill>
              <a:srgbClr val="FF6E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</a:rPr>
                <a:t>最佳方案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5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C10641E-E669-8269-10E0-C46C02C1BCCC}"/>
              </a:ext>
            </a:extLst>
          </p:cNvPr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计算烙饼时间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92BDDE4-D2CD-4A77-23B1-D51502930B01}"/>
              </a:ext>
            </a:extLst>
          </p:cNvPr>
          <p:cNvSpPr txBox="1"/>
          <p:nvPr/>
        </p:nvSpPr>
        <p:spPr>
          <a:xfrm flipH="1">
            <a:off x="9437586" y="1072788"/>
            <a:ext cx="15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算一算</a:t>
            </a:r>
            <a:endParaRPr kumimoji="0" lang="en-US" altLang="zh-CN" sz="2400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1" name="剪去单角的矩形 84">
            <a:extLst>
              <a:ext uri="{FF2B5EF4-FFF2-40B4-BE49-F238E27FC236}">
                <a16:creationId xmlns:a16="http://schemas.microsoft.com/office/drawing/2014/main" id="{8DBC3AED-288C-DA50-E296-6A23E62D7C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 flipV="1">
            <a:off x="9024897" y="1070268"/>
            <a:ext cx="1698105" cy="464185"/>
          </a:xfrm>
          <a:prstGeom prst="snip1Rect">
            <a:avLst>
              <a:gd name="adj" fmla="val 31501"/>
            </a:avLst>
          </a:prstGeom>
          <a:gradFill>
            <a:gsLst>
              <a:gs pos="67000">
                <a:srgbClr val="88D8FF">
                  <a:alpha val="10000"/>
                </a:srgbClr>
              </a:gs>
              <a:gs pos="0">
                <a:srgbClr val="88D8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B64A2C7-EE17-0737-0BBD-A9AF1FEE5B2E}"/>
              </a:ext>
            </a:extLst>
          </p:cNvPr>
          <p:cNvGrpSpPr/>
          <p:nvPr/>
        </p:nvGrpSpPr>
        <p:grpSpPr>
          <a:xfrm>
            <a:off x="2059606" y="5281502"/>
            <a:ext cx="6504363" cy="862910"/>
            <a:chOff x="5385490" y="4358564"/>
            <a:chExt cx="4293546" cy="862910"/>
          </a:xfrm>
        </p:grpSpPr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E87B6353-F033-BE86-F017-5AB93BD276F0}"/>
                </a:ext>
              </a:extLst>
            </p:cNvPr>
            <p:cNvSpPr/>
            <p:nvPr/>
          </p:nvSpPr>
          <p:spPr>
            <a:xfrm>
              <a:off x="5468234" y="4358564"/>
              <a:ext cx="4099660" cy="858377"/>
            </a:xfrm>
            <a:custGeom>
              <a:avLst/>
              <a:gdLst>
                <a:gd name="connsiteX0" fmla="*/ 127426 w 3791308"/>
                <a:gd name="connsiteY0" fmla="*/ 25053 h 709339"/>
                <a:gd name="connsiteX1" fmla="*/ 127426 w 3791308"/>
                <a:gd name="connsiteY1" fmla="*/ 25053 h 709339"/>
                <a:gd name="connsiteX2" fmla="*/ 950992 w 3791308"/>
                <a:gd name="connsiteY2" fmla="*/ 61387 h 709339"/>
                <a:gd name="connsiteX3" fmla="*/ 1350663 w 3791308"/>
                <a:gd name="connsiteY3" fmla="*/ 79554 h 709339"/>
                <a:gd name="connsiteX4" fmla="*/ 2228730 w 3791308"/>
                <a:gd name="connsiteY4" fmla="*/ 67443 h 709339"/>
                <a:gd name="connsiteX5" fmla="*/ 2434621 w 3791308"/>
                <a:gd name="connsiteY5" fmla="*/ 49276 h 709339"/>
                <a:gd name="connsiteX6" fmla="*/ 2761625 w 3791308"/>
                <a:gd name="connsiteY6" fmla="*/ 25053 h 709339"/>
                <a:gd name="connsiteX7" fmla="*/ 2979628 w 3791308"/>
                <a:gd name="connsiteY7" fmla="*/ 12942 h 709339"/>
                <a:gd name="connsiteX8" fmla="*/ 3221853 w 3791308"/>
                <a:gd name="connsiteY8" fmla="*/ 12942 h 709339"/>
                <a:gd name="connsiteX9" fmla="*/ 3415633 w 3791308"/>
                <a:gd name="connsiteY9" fmla="*/ 18998 h 709339"/>
                <a:gd name="connsiteX10" fmla="*/ 3530690 w 3791308"/>
                <a:gd name="connsiteY10" fmla="*/ 61387 h 709339"/>
                <a:gd name="connsiteX11" fmla="*/ 3573079 w 3791308"/>
                <a:gd name="connsiteY11" fmla="*/ 91665 h 709339"/>
                <a:gd name="connsiteX12" fmla="*/ 3633636 w 3791308"/>
                <a:gd name="connsiteY12" fmla="*/ 146166 h 709339"/>
                <a:gd name="connsiteX13" fmla="*/ 3718414 w 3791308"/>
                <a:gd name="connsiteY13" fmla="*/ 170388 h 709339"/>
                <a:gd name="connsiteX14" fmla="*/ 3730526 w 3791308"/>
                <a:gd name="connsiteY14" fmla="*/ 182500 h 709339"/>
                <a:gd name="connsiteX15" fmla="*/ 3766859 w 3791308"/>
                <a:gd name="connsiteY15" fmla="*/ 285445 h 709339"/>
                <a:gd name="connsiteX16" fmla="*/ 3778971 w 3791308"/>
                <a:gd name="connsiteY16" fmla="*/ 297557 h 709339"/>
                <a:gd name="connsiteX17" fmla="*/ 3791082 w 3791308"/>
                <a:gd name="connsiteY17" fmla="*/ 327835 h 709339"/>
                <a:gd name="connsiteX18" fmla="*/ 3573079 w 3791308"/>
                <a:gd name="connsiteY18" fmla="*/ 485281 h 709339"/>
                <a:gd name="connsiteX19" fmla="*/ 3542801 w 3791308"/>
                <a:gd name="connsiteY19" fmla="*/ 491337 h 709339"/>
                <a:gd name="connsiteX20" fmla="*/ 3464078 w 3791308"/>
                <a:gd name="connsiteY20" fmla="*/ 509504 h 709339"/>
                <a:gd name="connsiteX21" fmla="*/ 3427744 w 3791308"/>
                <a:gd name="connsiteY21" fmla="*/ 515559 h 709339"/>
                <a:gd name="connsiteX22" fmla="*/ 3300576 w 3791308"/>
                <a:gd name="connsiteY22" fmla="*/ 545837 h 709339"/>
                <a:gd name="connsiteX23" fmla="*/ 3252131 w 3791308"/>
                <a:gd name="connsiteY23" fmla="*/ 564004 h 709339"/>
                <a:gd name="connsiteX24" fmla="*/ 3112851 w 3791308"/>
                <a:gd name="connsiteY24" fmla="*/ 570060 h 709339"/>
                <a:gd name="connsiteX25" fmla="*/ 2913016 w 3791308"/>
                <a:gd name="connsiteY25" fmla="*/ 576116 h 709339"/>
                <a:gd name="connsiteX26" fmla="*/ 2791903 w 3791308"/>
                <a:gd name="connsiteY26" fmla="*/ 588227 h 709339"/>
                <a:gd name="connsiteX27" fmla="*/ 2331675 w 3791308"/>
                <a:gd name="connsiteY27" fmla="*/ 642727 h 709339"/>
                <a:gd name="connsiteX28" fmla="*/ 1338552 w 3791308"/>
                <a:gd name="connsiteY28" fmla="*/ 648783 h 709339"/>
                <a:gd name="connsiteX29" fmla="*/ 1247718 w 3791308"/>
                <a:gd name="connsiteY29" fmla="*/ 673006 h 709339"/>
                <a:gd name="connsiteX30" fmla="*/ 1047882 w 3791308"/>
                <a:gd name="connsiteY30" fmla="*/ 691173 h 709339"/>
                <a:gd name="connsiteX31" fmla="*/ 866213 w 3791308"/>
                <a:gd name="connsiteY31" fmla="*/ 709339 h 709339"/>
                <a:gd name="connsiteX32" fmla="*/ 514987 w 3791308"/>
                <a:gd name="connsiteY32" fmla="*/ 697228 h 709339"/>
                <a:gd name="connsiteX33" fmla="*/ 405985 w 3791308"/>
                <a:gd name="connsiteY33" fmla="*/ 666950 h 709339"/>
                <a:gd name="connsiteX34" fmla="*/ 351485 w 3791308"/>
                <a:gd name="connsiteY34" fmla="*/ 654839 h 709339"/>
                <a:gd name="connsiteX35" fmla="*/ 303039 w 3791308"/>
                <a:gd name="connsiteY35" fmla="*/ 642727 h 709339"/>
                <a:gd name="connsiteX36" fmla="*/ 66870 w 3791308"/>
                <a:gd name="connsiteY36" fmla="*/ 630616 h 709339"/>
                <a:gd name="connsiteX37" fmla="*/ 6314 w 3791308"/>
                <a:gd name="connsiteY37" fmla="*/ 509504 h 709339"/>
                <a:gd name="connsiteX38" fmla="*/ 258 w 3791308"/>
                <a:gd name="connsiteY38" fmla="*/ 182500 h 709339"/>
                <a:gd name="connsiteX39" fmla="*/ 12369 w 3791308"/>
                <a:gd name="connsiteY39" fmla="*/ 73498 h 709339"/>
                <a:gd name="connsiteX40" fmla="*/ 42647 w 3791308"/>
                <a:gd name="connsiteY40" fmla="*/ 43220 h 709339"/>
                <a:gd name="connsiteX41" fmla="*/ 60814 w 3791308"/>
                <a:gd name="connsiteY41" fmla="*/ 31109 h 709339"/>
                <a:gd name="connsiteX42" fmla="*/ 127426 w 3791308"/>
                <a:gd name="connsiteY42" fmla="*/ 25053 h 70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791308" h="709339">
                  <a:moveTo>
                    <a:pt x="127426" y="25053"/>
                  </a:moveTo>
                  <a:lnTo>
                    <a:pt x="127426" y="25053"/>
                  </a:lnTo>
                  <a:cubicBezTo>
                    <a:pt x="472105" y="120796"/>
                    <a:pt x="159746" y="44186"/>
                    <a:pt x="950992" y="61387"/>
                  </a:cubicBezTo>
                  <a:cubicBezTo>
                    <a:pt x="1084322" y="64286"/>
                    <a:pt x="1217439" y="73498"/>
                    <a:pt x="1350663" y="79554"/>
                  </a:cubicBezTo>
                  <a:cubicBezTo>
                    <a:pt x="1679838" y="139403"/>
                    <a:pt x="1438814" y="100356"/>
                    <a:pt x="2228730" y="67443"/>
                  </a:cubicBezTo>
                  <a:cubicBezTo>
                    <a:pt x="2297567" y="64575"/>
                    <a:pt x="2365991" y="55332"/>
                    <a:pt x="2434621" y="49276"/>
                  </a:cubicBezTo>
                  <a:cubicBezTo>
                    <a:pt x="2579583" y="17063"/>
                    <a:pt x="2462216" y="39839"/>
                    <a:pt x="2761625" y="25053"/>
                  </a:cubicBezTo>
                  <a:lnTo>
                    <a:pt x="2979628" y="12942"/>
                  </a:lnTo>
                  <a:cubicBezTo>
                    <a:pt x="3116504" y="-9870"/>
                    <a:pt x="3008611" y="2280"/>
                    <a:pt x="3221853" y="12942"/>
                  </a:cubicBezTo>
                  <a:cubicBezTo>
                    <a:pt x="3286397" y="16169"/>
                    <a:pt x="3351040" y="16979"/>
                    <a:pt x="3415633" y="18998"/>
                  </a:cubicBezTo>
                  <a:cubicBezTo>
                    <a:pt x="3453985" y="33128"/>
                    <a:pt x="3497431" y="37630"/>
                    <a:pt x="3530690" y="61387"/>
                  </a:cubicBezTo>
                  <a:cubicBezTo>
                    <a:pt x="3544820" y="71480"/>
                    <a:pt x="3559675" y="80627"/>
                    <a:pt x="3573079" y="91665"/>
                  </a:cubicBezTo>
                  <a:cubicBezTo>
                    <a:pt x="3594042" y="108929"/>
                    <a:pt x="3609757" y="133232"/>
                    <a:pt x="3633636" y="146166"/>
                  </a:cubicBezTo>
                  <a:cubicBezTo>
                    <a:pt x="3659479" y="160164"/>
                    <a:pt x="3690155" y="162314"/>
                    <a:pt x="3718414" y="170388"/>
                  </a:cubicBezTo>
                  <a:cubicBezTo>
                    <a:pt x="3722451" y="174425"/>
                    <a:pt x="3727973" y="177393"/>
                    <a:pt x="3730526" y="182500"/>
                  </a:cubicBezTo>
                  <a:cubicBezTo>
                    <a:pt x="3742661" y="206770"/>
                    <a:pt x="3752057" y="270643"/>
                    <a:pt x="3766859" y="285445"/>
                  </a:cubicBezTo>
                  <a:lnTo>
                    <a:pt x="3778971" y="297557"/>
                  </a:lnTo>
                  <a:cubicBezTo>
                    <a:pt x="3783008" y="307650"/>
                    <a:pt x="3792929" y="317123"/>
                    <a:pt x="3791082" y="327835"/>
                  </a:cubicBezTo>
                  <a:cubicBezTo>
                    <a:pt x="3756601" y="527821"/>
                    <a:pt x="3770737" y="471650"/>
                    <a:pt x="3573079" y="485281"/>
                  </a:cubicBezTo>
                  <a:cubicBezTo>
                    <a:pt x="3562986" y="487300"/>
                    <a:pt x="3552848" y="489104"/>
                    <a:pt x="3542801" y="491337"/>
                  </a:cubicBezTo>
                  <a:cubicBezTo>
                    <a:pt x="3516512" y="497179"/>
                    <a:pt x="3490431" y="503956"/>
                    <a:pt x="3464078" y="509504"/>
                  </a:cubicBezTo>
                  <a:cubicBezTo>
                    <a:pt x="3452063" y="512033"/>
                    <a:pt x="3439855" y="513541"/>
                    <a:pt x="3427744" y="515559"/>
                  </a:cubicBezTo>
                  <a:cubicBezTo>
                    <a:pt x="3336535" y="554649"/>
                    <a:pt x="3442507" y="513580"/>
                    <a:pt x="3300576" y="545837"/>
                  </a:cubicBezTo>
                  <a:cubicBezTo>
                    <a:pt x="3283758" y="549659"/>
                    <a:pt x="3269236" y="561797"/>
                    <a:pt x="3252131" y="564004"/>
                  </a:cubicBezTo>
                  <a:cubicBezTo>
                    <a:pt x="3206043" y="569951"/>
                    <a:pt x="3159292" y="568401"/>
                    <a:pt x="3112851" y="570060"/>
                  </a:cubicBezTo>
                  <a:lnTo>
                    <a:pt x="2913016" y="576116"/>
                  </a:lnTo>
                  <a:lnTo>
                    <a:pt x="2791903" y="588227"/>
                  </a:lnTo>
                  <a:cubicBezTo>
                    <a:pt x="2638426" y="605813"/>
                    <a:pt x="2486153" y="641785"/>
                    <a:pt x="2331675" y="642727"/>
                  </a:cubicBezTo>
                  <a:lnTo>
                    <a:pt x="1338552" y="648783"/>
                  </a:lnTo>
                  <a:cubicBezTo>
                    <a:pt x="1308274" y="656857"/>
                    <a:pt x="1278517" y="667231"/>
                    <a:pt x="1247718" y="673006"/>
                  </a:cubicBezTo>
                  <a:cubicBezTo>
                    <a:pt x="1172375" y="687133"/>
                    <a:pt x="1123306" y="684615"/>
                    <a:pt x="1047882" y="691173"/>
                  </a:cubicBezTo>
                  <a:cubicBezTo>
                    <a:pt x="987252" y="696445"/>
                    <a:pt x="926769" y="703284"/>
                    <a:pt x="866213" y="709339"/>
                  </a:cubicBezTo>
                  <a:cubicBezTo>
                    <a:pt x="749138" y="705302"/>
                    <a:pt x="631936" y="704007"/>
                    <a:pt x="514987" y="697228"/>
                  </a:cubicBezTo>
                  <a:cubicBezTo>
                    <a:pt x="430756" y="692345"/>
                    <a:pt x="470817" y="687210"/>
                    <a:pt x="405985" y="666950"/>
                  </a:cubicBezTo>
                  <a:cubicBezTo>
                    <a:pt x="388222" y="661399"/>
                    <a:pt x="369600" y="659101"/>
                    <a:pt x="351485" y="654839"/>
                  </a:cubicBezTo>
                  <a:cubicBezTo>
                    <a:pt x="335282" y="651026"/>
                    <a:pt x="319625" y="644139"/>
                    <a:pt x="303039" y="642727"/>
                  </a:cubicBezTo>
                  <a:cubicBezTo>
                    <a:pt x="224496" y="636042"/>
                    <a:pt x="145593" y="634653"/>
                    <a:pt x="66870" y="630616"/>
                  </a:cubicBezTo>
                  <a:cubicBezTo>
                    <a:pt x="9192" y="544099"/>
                    <a:pt x="25485" y="586192"/>
                    <a:pt x="6314" y="509504"/>
                  </a:cubicBezTo>
                  <a:cubicBezTo>
                    <a:pt x="4295" y="400503"/>
                    <a:pt x="-1256" y="291510"/>
                    <a:pt x="258" y="182500"/>
                  </a:cubicBezTo>
                  <a:cubicBezTo>
                    <a:pt x="766" y="145946"/>
                    <a:pt x="1725" y="108472"/>
                    <a:pt x="12369" y="73498"/>
                  </a:cubicBezTo>
                  <a:cubicBezTo>
                    <a:pt x="16525" y="59843"/>
                    <a:pt x="31905" y="52619"/>
                    <a:pt x="42647" y="43220"/>
                  </a:cubicBezTo>
                  <a:cubicBezTo>
                    <a:pt x="48124" y="38427"/>
                    <a:pt x="53999" y="33664"/>
                    <a:pt x="60814" y="31109"/>
                  </a:cubicBezTo>
                  <a:cubicBezTo>
                    <a:pt x="85409" y="21886"/>
                    <a:pt x="116324" y="26062"/>
                    <a:pt x="127426" y="25053"/>
                  </a:cubicBezTo>
                  <a:close/>
                </a:path>
              </a:pathLst>
            </a:custGeom>
            <a:solidFill>
              <a:srgbClr val="EFFF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: 剪去单角 63">
              <a:extLst>
                <a:ext uri="{FF2B5EF4-FFF2-40B4-BE49-F238E27FC236}">
                  <a16:creationId xmlns:a16="http://schemas.microsoft.com/office/drawing/2014/main" id="{57596B17-A513-7DEC-02EA-603F1F6348B9}"/>
                </a:ext>
              </a:extLst>
            </p:cNvPr>
            <p:cNvSpPr/>
            <p:nvPr/>
          </p:nvSpPr>
          <p:spPr>
            <a:xfrm>
              <a:off x="5385490" y="4358565"/>
              <a:ext cx="4293546" cy="862909"/>
            </a:xfrm>
            <a:custGeom>
              <a:avLst/>
              <a:gdLst>
                <a:gd name="connsiteX0" fmla="*/ 0 w 4293546"/>
                <a:gd name="connsiteY0" fmla="*/ 0 h 862909"/>
                <a:gd name="connsiteX1" fmla="*/ 509823 w 4293546"/>
                <a:gd name="connsiteY1" fmla="*/ 0 h 862909"/>
                <a:gd name="connsiteX2" fmla="*/ 1185636 w 4293546"/>
                <a:gd name="connsiteY2" fmla="*/ 0 h 862909"/>
                <a:gd name="connsiteX3" fmla="*/ 1819951 w 4293546"/>
                <a:gd name="connsiteY3" fmla="*/ 0 h 862909"/>
                <a:gd name="connsiteX4" fmla="*/ 2371271 w 4293546"/>
                <a:gd name="connsiteY4" fmla="*/ 0 h 862909"/>
                <a:gd name="connsiteX5" fmla="*/ 2922592 w 4293546"/>
                <a:gd name="connsiteY5" fmla="*/ 0 h 862909"/>
                <a:gd name="connsiteX6" fmla="*/ 3390918 w 4293546"/>
                <a:gd name="connsiteY6" fmla="*/ 0 h 862909"/>
                <a:gd name="connsiteX7" fmla="*/ 4149725 w 4293546"/>
                <a:gd name="connsiteY7" fmla="*/ 0 h 862909"/>
                <a:gd name="connsiteX8" fmla="*/ 4293546 w 4293546"/>
                <a:gd name="connsiteY8" fmla="*/ 143821 h 862909"/>
                <a:gd name="connsiteX9" fmla="*/ 4293546 w 4293546"/>
                <a:gd name="connsiteY9" fmla="*/ 510556 h 862909"/>
                <a:gd name="connsiteX10" fmla="*/ 4293546 w 4293546"/>
                <a:gd name="connsiteY10" fmla="*/ 862909 h 862909"/>
                <a:gd name="connsiteX11" fmla="*/ 3756853 w 4293546"/>
                <a:gd name="connsiteY11" fmla="*/ 862909 h 862909"/>
                <a:gd name="connsiteX12" fmla="*/ 3306030 w 4293546"/>
                <a:gd name="connsiteY12" fmla="*/ 862909 h 862909"/>
                <a:gd name="connsiteX13" fmla="*/ 2855208 w 4293546"/>
                <a:gd name="connsiteY13" fmla="*/ 862909 h 862909"/>
                <a:gd name="connsiteX14" fmla="*/ 2404386 w 4293546"/>
                <a:gd name="connsiteY14" fmla="*/ 862909 h 862909"/>
                <a:gd name="connsiteX15" fmla="*/ 1781822 w 4293546"/>
                <a:gd name="connsiteY15" fmla="*/ 862909 h 862909"/>
                <a:gd name="connsiteX16" fmla="*/ 1159257 w 4293546"/>
                <a:gd name="connsiteY16" fmla="*/ 862909 h 862909"/>
                <a:gd name="connsiteX17" fmla="*/ 751371 w 4293546"/>
                <a:gd name="connsiteY17" fmla="*/ 862909 h 862909"/>
                <a:gd name="connsiteX18" fmla="*/ 0 w 4293546"/>
                <a:gd name="connsiteY18" fmla="*/ 862909 h 862909"/>
                <a:gd name="connsiteX19" fmla="*/ 0 w 4293546"/>
                <a:gd name="connsiteY19" fmla="*/ 431455 h 862909"/>
                <a:gd name="connsiteX20" fmla="*/ 0 w 4293546"/>
                <a:gd name="connsiteY20" fmla="*/ 0 h 8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546" h="862909" extrusionOk="0">
                  <a:moveTo>
                    <a:pt x="0" y="0"/>
                  </a:moveTo>
                  <a:cubicBezTo>
                    <a:pt x="177427" y="-17574"/>
                    <a:pt x="341768" y="7730"/>
                    <a:pt x="509823" y="0"/>
                  </a:cubicBezTo>
                  <a:cubicBezTo>
                    <a:pt x="677878" y="-7730"/>
                    <a:pt x="919442" y="22105"/>
                    <a:pt x="1185636" y="0"/>
                  </a:cubicBezTo>
                  <a:cubicBezTo>
                    <a:pt x="1451830" y="-22105"/>
                    <a:pt x="1585264" y="26171"/>
                    <a:pt x="1819951" y="0"/>
                  </a:cubicBezTo>
                  <a:cubicBezTo>
                    <a:pt x="2054639" y="-26171"/>
                    <a:pt x="2203130" y="17537"/>
                    <a:pt x="2371271" y="0"/>
                  </a:cubicBezTo>
                  <a:cubicBezTo>
                    <a:pt x="2539412" y="-17537"/>
                    <a:pt x="2679393" y="1846"/>
                    <a:pt x="2922592" y="0"/>
                  </a:cubicBezTo>
                  <a:cubicBezTo>
                    <a:pt x="3165791" y="-1846"/>
                    <a:pt x="3225660" y="40189"/>
                    <a:pt x="3390918" y="0"/>
                  </a:cubicBezTo>
                  <a:cubicBezTo>
                    <a:pt x="3556176" y="-40189"/>
                    <a:pt x="3797405" y="42426"/>
                    <a:pt x="4149725" y="0"/>
                  </a:cubicBezTo>
                  <a:cubicBezTo>
                    <a:pt x="4233630" y="55614"/>
                    <a:pt x="4235797" y="99806"/>
                    <a:pt x="4293546" y="143821"/>
                  </a:cubicBezTo>
                  <a:cubicBezTo>
                    <a:pt x="4311341" y="242594"/>
                    <a:pt x="4250027" y="411059"/>
                    <a:pt x="4293546" y="510556"/>
                  </a:cubicBezTo>
                  <a:cubicBezTo>
                    <a:pt x="4337065" y="610054"/>
                    <a:pt x="4273541" y="762247"/>
                    <a:pt x="4293546" y="862909"/>
                  </a:cubicBezTo>
                  <a:cubicBezTo>
                    <a:pt x="4138859" y="871198"/>
                    <a:pt x="3882612" y="856770"/>
                    <a:pt x="3756853" y="862909"/>
                  </a:cubicBezTo>
                  <a:cubicBezTo>
                    <a:pt x="3631094" y="869048"/>
                    <a:pt x="3495973" y="829545"/>
                    <a:pt x="3306030" y="862909"/>
                  </a:cubicBezTo>
                  <a:cubicBezTo>
                    <a:pt x="3116087" y="896273"/>
                    <a:pt x="2990644" y="820808"/>
                    <a:pt x="2855208" y="862909"/>
                  </a:cubicBezTo>
                  <a:cubicBezTo>
                    <a:pt x="2719772" y="905010"/>
                    <a:pt x="2529312" y="852174"/>
                    <a:pt x="2404386" y="862909"/>
                  </a:cubicBezTo>
                  <a:cubicBezTo>
                    <a:pt x="2279460" y="873644"/>
                    <a:pt x="2089008" y="845749"/>
                    <a:pt x="1781822" y="862909"/>
                  </a:cubicBezTo>
                  <a:cubicBezTo>
                    <a:pt x="1474636" y="880069"/>
                    <a:pt x="1333856" y="825939"/>
                    <a:pt x="1159257" y="862909"/>
                  </a:cubicBezTo>
                  <a:cubicBezTo>
                    <a:pt x="984658" y="899879"/>
                    <a:pt x="936103" y="847963"/>
                    <a:pt x="751371" y="862909"/>
                  </a:cubicBezTo>
                  <a:cubicBezTo>
                    <a:pt x="566639" y="877855"/>
                    <a:pt x="217425" y="793921"/>
                    <a:pt x="0" y="862909"/>
                  </a:cubicBezTo>
                  <a:cubicBezTo>
                    <a:pt x="-9148" y="676551"/>
                    <a:pt x="2409" y="569121"/>
                    <a:pt x="0" y="431455"/>
                  </a:cubicBezTo>
                  <a:cubicBezTo>
                    <a:pt x="-2409" y="293789"/>
                    <a:pt x="5498" y="131560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8CCEE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76022868">
                    <a:prstGeom prst="snip1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0933F8CC-E619-F27F-134D-D84770F82DFD}"/>
              </a:ext>
            </a:extLst>
          </p:cNvPr>
          <p:cNvSpPr txBox="1"/>
          <p:nvPr/>
        </p:nvSpPr>
        <p:spPr>
          <a:xfrm>
            <a:off x="2184956" y="5425822"/>
            <a:ext cx="62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如果饼数是偶数，可以每次同时烙两张饼，计算并填写上面的表格，尝试发现计算规律</a:t>
            </a:r>
            <a:r>
              <a:rPr lang="zh-CN" altLang="zh-CN" sz="18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2" name="图片 71" descr="闹钟">
            <a:extLst>
              <a:ext uri="{FF2B5EF4-FFF2-40B4-BE49-F238E27FC236}">
                <a16:creationId xmlns:a16="http://schemas.microsoft.com/office/drawing/2014/main" id="{FDB74507-CDAF-452F-14BA-028FB28860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89652" y="968520"/>
            <a:ext cx="628650" cy="6762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0B6F7F3-4A2B-4D87-0731-0E30F1CEF26A}"/>
              </a:ext>
            </a:extLst>
          </p:cNvPr>
          <p:cNvSpPr txBox="1"/>
          <p:nvPr/>
        </p:nvSpPr>
        <p:spPr>
          <a:xfrm flipH="1">
            <a:off x="1493355" y="1644795"/>
            <a:ext cx="15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偶数张饼：</a:t>
            </a:r>
            <a:endParaRPr kumimoji="0" lang="en-US" altLang="zh-CN" sz="2400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9CC6715-669F-F661-4578-6E8AA2292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54884"/>
              </p:ext>
            </p:extLst>
          </p:nvPr>
        </p:nvGraphicFramePr>
        <p:xfrm>
          <a:off x="2203359" y="2385908"/>
          <a:ext cx="7732895" cy="2522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982">
                  <a:extLst>
                    <a:ext uri="{9D8B030D-6E8A-4147-A177-3AD203B41FA5}">
                      <a16:colId xmlns:a16="http://schemas.microsoft.com/office/drawing/2014/main" val="2071529659"/>
                    </a:ext>
                  </a:extLst>
                </a:gridCol>
                <a:gridCol w="1880995">
                  <a:extLst>
                    <a:ext uri="{9D8B030D-6E8A-4147-A177-3AD203B41FA5}">
                      <a16:colId xmlns:a16="http://schemas.microsoft.com/office/drawing/2014/main" val="816381988"/>
                    </a:ext>
                  </a:extLst>
                </a:gridCol>
                <a:gridCol w="2207390">
                  <a:extLst>
                    <a:ext uri="{9D8B030D-6E8A-4147-A177-3AD203B41FA5}">
                      <a16:colId xmlns:a16="http://schemas.microsoft.com/office/drawing/2014/main" val="4110883440"/>
                    </a:ext>
                  </a:extLst>
                </a:gridCol>
                <a:gridCol w="2265528">
                  <a:extLst>
                    <a:ext uri="{9D8B030D-6E8A-4147-A177-3AD203B41FA5}">
                      <a16:colId xmlns:a16="http://schemas.microsoft.com/office/drawing/2014/main" val="2270042864"/>
                    </a:ext>
                  </a:extLst>
                </a:gridCol>
              </a:tblGrid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烙饼张数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烙饼次数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最快时间（分钟）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计算规律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431894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3×2=6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066653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2+2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3×4=12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0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765117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753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5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813053"/>
                  </a:ext>
                </a:extLst>
              </a:tr>
            </a:tbl>
          </a:graphicData>
        </a:graphic>
      </p:graphicFrame>
      <p:pic>
        <p:nvPicPr>
          <p:cNvPr id="15" name="图片 14" descr="卡通人物&#10;&#10;描述已自动生成">
            <a:extLst>
              <a:ext uri="{FF2B5EF4-FFF2-40B4-BE49-F238E27FC236}">
                <a16:creationId xmlns:a16="http://schemas.microsoft.com/office/drawing/2014/main" id="{C0946C07-7945-8D1D-9999-A1D973A92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5" y="4853108"/>
            <a:ext cx="1435795" cy="14357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59592E-79A6-B843-2368-4A8B8D9075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>
            <a:off x="9536663" y="4328131"/>
            <a:ext cx="799182" cy="7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ldLvl="0" animBg="1"/>
      <p:bldP spid="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EE28B-5B82-4FD8-1C8B-01F493089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C10641E-E669-8269-10E0-C46C02C1BCCC}"/>
              </a:ext>
            </a:extLst>
          </p:cNvPr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403C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403C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计算烙饼时间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9403C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92BDDE4-D2CD-4A77-23B1-D51502930B01}"/>
              </a:ext>
            </a:extLst>
          </p:cNvPr>
          <p:cNvSpPr txBox="1"/>
          <p:nvPr/>
        </p:nvSpPr>
        <p:spPr>
          <a:xfrm flipH="1">
            <a:off x="9437586" y="1072788"/>
            <a:ext cx="15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算一算</a:t>
            </a:r>
            <a:endParaRPr kumimoji="0" lang="en-US" altLang="zh-CN" sz="24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1" name="剪去单角的矩形 84">
            <a:extLst>
              <a:ext uri="{FF2B5EF4-FFF2-40B4-BE49-F238E27FC236}">
                <a16:creationId xmlns:a16="http://schemas.microsoft.com/office/drawing/2014/main" id="{8DBC3AED-288C-DA50-E296-6A23E62D7C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 flipV="1">
            <a:off x="9024897" y="1070268"/>
            <a:ext cx="1698105" cy="464185"/>
          </a:xfrm>
          <a:prstGeom prst="snip1Rect">
            <a:avLst>
              <a:gd name="adj" fmla="val 31501"/>
            </a:avLst>
          </a:prstGeom>
          <a:gradFill>
            <a:gsLst>
              <a:gs pos="67000">
                <a:srgbClr val="88D8FF">
                  <a:alpha val="10000"/>
                </a:srgbClr>
              </a:gs>
              <a:gs pos="0">
                <a:srgbClr val="88D8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/>
              <a:cs typeface="+mn-cs"/>
              <a:sym typeface="+mn-ea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B64A2C7-EE17-0737-0BBD-A9AF1FEE5B2E}"/>
              </a:ext>
            </a:extLst>
          </p:cNvPr>
          <p:cNvGrpSpPr/>
          <p:nvPr/>
        </p:nvGrpSpPr>
        <p:grpSpPr>
          <a:xfrm>
            <a:off x="2270913" y="5328798"/>
            <a:ext cx="7951026" cy="862910"/>
            <a:chOff x="5385490" y="4358564"/>
            <a:chExt cx="4293546" cy="862910"/>
          </a:xfrm>
        </p:grpSpPr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E87B6353-F033-BE86-F017-5AB93BD276F0}"/>
                </a:ext>
              </a:extLst>
            </p:cNvPr>
            <p:cNvSpPr/>
            <p:nvPr/>
          </p:nvSpPr>
          <p:spPr>
            <a:xfrm>
              <a:off x="5468234" y="4358564"/>
              <a:ext cx="4099660" cy="858377"/>
            </a:xfrm>
            <a:custGeom>
              <a:avLst/>
              <a:gdLst>
                <a:gd name="connsiteX0" fmla="*/ 127426 w 3791308"/>
                <a:gd name="connsiteY0" fmla="*/ 25053 h 709339"/>
                <a:gd name="connsiteX1" fmla="*/ 127426 w 3791308"/>
                <a:gd name="connsiteY1" fmla="*/ 25053 h 709339"/>
                <a:gd name="connsiteX2" fmla="*/ 950992 w 3791308"/>
                <a:gd name="connsiteY2" fmla="*/ 61387 h 709339"/>
                <a:gd name="connsiteX3" fmla="*/ 1350663 w 3791308"/>
                <a:gd name="connsiteY3" fmla="*/ 79554 h 709339"/>
                <a:gd name="connsiteX4" fmla="*/ 2228730 w 3791308"/>
                <a:gd name="connsiteY4" fmla="*/ 67443 h 709339"/>
                <a:gd name="connsiteX5" fmla="*/ 2434621 w 3791308"/>
                <a:gd name="connsiteY5" fmla="*/ 49276 h 709339"/>
                <a:gd name="connsiteX6" fmla="*/ 2761625 w 3791308"/>
                <a:gd name="connsiteY6" fmla="*/ 25053 h 709339"/>
                <a:gd name="connsiteX7" fmla="*/ 2979628 w 3791308"/>
                <a:gd name="connsiteY7" fmla="*/ 12942 h 709339"/>
                <a:gd name="connsiteX8" fmla="*/ 3221853 w 3791308"/>
                <a:gd name="connsiteY8" fmla="*/ 12942 h 709339"/>
                <a:gd name="connsiteX9" fmla="*/ 3415633 w 3791308"/>
                <a:gd name="connsiteY9" fmla="*/ 18998 h 709339"/>
                <a:gd name="connsiteX10" fmla="*/ 3530690 w 3791308"/>
                <a:gd name="connsiteY10" fmla="*/ 61387 h 709339"/>
                <a:gd name="connsiteX11" fmla="*/ 3573079 w 3791308"/>
                <a:gd name="connsiteY11" fmla="*/ 91665 h 709339"/>
                <a:gd name="connsiteX12" fmla="*/ 3633636 w 3791308"/>
                <a:gd name="connsiteY12" fmla="*/ 146166 h 709339"/>
                <a:gd name="connsiteX13" fmla="*/ 3718414 w 3791308"/>
                <a:gd name="connsiteY13" fmla="*/ 170388 h 709339"/>
                <a:gd name="connsiteX14" fmla="*/ 3730526 w 3791308"/>
                <a:gd name="connsiteY14" fmla="*/ 182500 h 709339"/>
                <a:gd name="connsiteX15" fmla="*/ 3766859 w 3791308"/>
                <a:gd name="connsiteY15" fmla="*/ 285445 h 709339"/>
                <a:gd name="connsiteX16" fmla="*/ 3778971 w 3791308"/>
                <a:gd name="connsiteY16" fmla="*/ 297557 h 709339"/>
                <a:gd name="connsiteX17" fmla="*/ 3791082 w 3791308"/>
                <a:gd name="connsiteY17" fmla="*/ 327835 h 709339"/>
                <a:gd name="connsiteX18" fmla="*/ 3573079 w 3791308"/>
                <a:gd name="connsiteY18" fmla="*/ 485281 h 709339"/>
                <a:gd name="connsiteX19" fmla="*/ 3542801 w 3791308"/>
                <a:gd name="connsiteY19" fmla="*/ 491337 h 709339"/>
                <a:gd name="connsiteX20" fmla="*/ 3464078 w 3791308"/>
                <a:gd name="connsiteY20" fmla="*/ 509504 h 709339"/>
                <a:gd name="connsiteX21" fmla="*/ 3427744 w 3791308"/>
                <a:gd name="connsiteY21" fmla="*/ 515559 h 709339"/>
                <a:gd name="connsiteX22" fmla="*/ 3300576 w 3791308"/>
                <a:gd name="connsiteY22" fmla="*/ 545837 h 709339"/>
                <a:gd name="connsiteX23" fmla="*/ 3252131 w 3791308"/>
                <a:gd name="connsiteY23" fmla="*/ 564004 h 709339"/>
                <a:gd name="connsiteX24" fmla="*/ 3112851 w 3791308"/>
                <a:gd name="connsiteY24" fmla="*/ 570060 h 709339"/>
                <a:gd name="connsiteX25" fmla="*/ 2913016 w 3791308"/>
                <a:gd name="connsiteY25" fmla="*/ 576116 h 709339"/>
                <a:gd name="connsiteX26" fmla="*/ 2791903 w 3791308"/>
                <a:gd name="connsiteY26" fmla="*/ 588227 h 709339"/>
                <a:gd name="connsiteX27" fmla="*/ 2331675 w 3791308"/>
                <a:gd name="connsiteY27" fmla="*/ 642727 h 709339"/>
                <a:gd name="connsiteX28" fmla="*/ 1338552 w 3791308"/>
                <a:gd name="connsiteY28" fmla="*/ 648783 h 709339"/>
                <a:gd name="connsiteX29" fmla="*/ 1247718 w 3791308"/>
                <a:gd name="connsiteY29" fmla="*/ 673006 h 709339"/>
                <a:gd name="connsiteX30" fmla="*/ 1047882 w 3791308"/>
                <a:gd name="connsiteY30" fmla="*/ 691173 h 709339"/>
                <a:gd name="connsiteX31" fmla="*/ 866213 w 3791308"/>
                <a:gd name="connsiteY31" fmla="*/ 709339 h 709339"/>
                <a:gd name="connsiteX32" fmla="*/ 514987 w 3791308"/>
                <a:gd name="connsiteY32" fmla="*/ 697228 h 709339"/>
                <a:gd name="connsiteX33" fmla="*/ 405985 w 3791308"/>
                <a:gd name="connsiteY33" fmla="*/ 666950 h 709339"/>
                <a:gd name="connsiteX34" fmla="*/ 351485 w 3791308"/>
                <a:gd name="connsiteY34" fmla="*/ 654839 h 709339"/>
                <a:gd name="connsiteX35" fmla="*/ 303039 w 3791308"/>
                <a:gd name="connsiteY35" fmla="*/ 642727 h 709339"/>
                <a:gd name="connsiteX36" fmla="*/ 66870 w 3791308"/>
                <a:gd name="connsiteY36" fmla="*/ 630616 h 709339"/>
                <a:gd name="connsiteX37" fmla="*/ 6314 w 3791308"/>
                <a:gd name="connsiteY37" fmla="*/ 509504 h 709339"/>
                <a:gd name="connsiteX38" fmla="*/ 258 w 3791308"/>
                <a:gd name="connsiteY38" fmla="*/ 182500 h 709339"/>
                <a:gd name="connsiteX39" fmla="*/ 12369 w 3791308"/>
                <a:gd name="connsiteY39" fmla="*/ 73498 h 709339"/>
                <a:gd name="connsiteX40" fmla="*/ 42647 w 3791308"/>
                <a:gd name="connsiteY40" fmla="*/ 43220 h 709339"/>
                <a:gd name="connsiteX41" fmla="*/ 60814 w 3791308"/>
                <a:gd name="connsiteY41" fmla="*/ 31109 h 709339"/>
                <a:gd name="connsiteX42" fmla="*/ 127426 w 3791308"/>
                <a:gd name="connsiteY42" fmla="*/ 25053 h 70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791308" h="709339">
                  <a:moveTo>
                    <a:pt x="127426" y="25053"/>
                  </a:moveTo>
                  <a:lnTo>
                    <a:pt x="127426" y="25053"/>
                  </a:lnTo>
                  <a:cubicBezTo>
                    <a:pt x="472105" y="120796"/>
                    <a:pt x="159746" y="44186"/>
                    <a:pt x="950992" y="61387"/>
                  </a:cubicBezTo>
                  <a:cubicBezTo>
                    <a:pt x="1084322" y="64286"/>
                    <a:pt x="1217439" y="73498"/>
                    <a:pt x="1350663" y="79554"/>
                  </a:cubicBezTo>
                  <a:cubicBezTo>
                    <a:pt x="1679838" y="139403"/>
                    <a:pt x="1438814" y="100356"/>
                    <a:pt x="2228730" y="67443"/>
                  </a:cubicBezTo>
                  <a:cubicBezTo>
                    <a:pt x="2297567" y="64575"/>
                    <a:pt x="2365991" y="55332"/>
                    <a:pt x="2434621" y="49276"/>
                  </a:cubicBezTo>
                  <a:cubicBezTo>
                    <a:pt x="2579583" y="17063"/>
                    <a:pt x="2462216" y="39839"/>
                    <a:pt x="2761625" y="25053"/>
                  </a:cubicBezTo>
                  <a:lnTo>
                    <a:pt x="2979628" y="12942"/>
                  </a:lnTo>
                  <a:cubicBezTo>
                    <a:pt x="3116504" y="-9870"/>
                    <a:pt x="3008611" y="2280"/>
                    <a:pt x="3221853" y="12942"/>
                  </a:cubicBezTo>
                  <a:cubicBezTo>
                    <a:pt x="3286397" y="16169"/>
                    <a:pt x="3351040" y="16979"/>
                    <a:pt x="3415633" y="18998"/>
                  </a:cubicBezTo>
                  <a:cubicBezTo>
                    <a:pt x="3453985" y="33128"/>
                    <a:pt x="3497431" y="37630"/>
                    <a:pt x="3530690" y="61387"/>
                  </a:cubicBezTo>
                  <a:cubicBezTo>
                    <a:pt x="3544820" y="71480"/>
                    <a:pt x="3559675" y="80627"/>
                    <a:pt x="3573079" y="91665"/>
                  </a:cubicBezTo>
                  <a:cubicBezTo>
                    <a:pt x="3594042" y="108929"/>
                    <a:pt x="3609757" y="133232"/>
                    <a:pt x="3633636" y="146166"/>
                  </a:cubicBezTo>
                  <a:cubicBezTo>
                    <a:pt x="3659479" y="160164"/>
                    <a:pt x="3690155" y="162314"/>
                    <a:pt x="3718414" y="170388"/>
                  </a:cubicBezTo>
                  <a:cubicBezTo>
                    <a:pt x="3722451" y="174425"/>
                    <a:pt x="3727973" y="177393"/>
                    <a:pt x="3730526" y="182500"/>
                  </a:cubicBezTo>
                  <a:cubicBezTo>
                    <a:pt x="3742661" y="206770"/>
                    <a:pt x="3752057" y="270643"/>
                    <a:pt x="3766859" y="285445"/>
                  </a:cubicBezTo>
                  <a:lnTo>
                    <a:pt x="3778971" y="297557"/>
                  </a:lnTo>
                  <a:cubicBezTo>
                    <a:pt x="3783008" y="307650"/>
                    <a:pt x="3792929" y="317123"/>
                    <a:pt x="3791082" y="327835"/>
                  </a:cubicBezTo>
                  <a:cubicBezTo>
                    <a:pt x="3756601" y="527821"/>
                    <a:pt x="3770737" y="471650"/>
                    <a:pt x="3573079" y="485281"/>
                  </a:cubicBezTo>
                  <a:cubicBezTo>
                    <a:pt x="3562986" y="487300"/>
                    <a:pt x="3552848" y="489104"/>
                    <a:pt x="3542801" y="491337"/>
                  </a:cubicBezTo>
                  <a:cubicBezTo>
                    <a:pt x="3516512" y="497179"/>
                    <a:pt x="3490431" y="503956"/>
                    <a:pt x="3464078" y="509504"/>
                  </a:cubicBezTo>
                  <a:cubicBezTo>
                    <a:pt x="3452063" y="512033"/>
                    <a:pt x="3439855" y="513541"/>
                    <a:pt x="3427744" y="515559"/>
                  </a:cubicBezTo>
                  <a:cubicBezTo>
                    <a:pt x="3336535" y="554649"/>
                    <a:pt x="3442507" y="513580"/>
                    <a:pt x="3300576" y="545837"/>
                  </a:cubicBezTo>
                  <a:cubicBezTo>
                    <a:pt x="3283758" y="549659"/>
                    <a:pt x="3269236" y="561797"/>
                    <a:pt x="3252131" y="564004"/>
                  </a:cubicBezTo>
                  <a:cubicBezTo>
                    <a:pt x="3206043" y="569951"/>
                    <a:pt x="3159292" y="568401"/>
                    <a:pt x="3112851" y="570060"/>
                  </a:cubicBezTo>
                  <a:lnTo>
                    <a:pt x="2913016" y="576116"/>
                  </a:lnTo>
                  <a:lnTo>
                    <a:pt x="2791903" y="588227"/>
                  </a:lnTo>
                  <a:cubicBezTo>
                    <a:pt x="2638426" y="605813"/>
                    <a:pt x="2486153" y="641785"/>
                    <a:pt x="2331675" y="642727"/>
                  </a:cubicBezTo>
                  <a:lnTo>
                    <a:pt x="1338552" y="648783"/>
                  </a:lnTo>
                  <a:cubicBezTo>
                    <a:pt x="1308274" y="656857"/>
                    <a:pt x="1278517" y="667231"/>
                    <a:pt x="1247718" y="673006"/>
                  </a:cubicBezTo>
                  <a:cubicBezTo>
                    <a:pt x="1172375" y="687133"/>
                    <a:pt x="1123306" y="684615"/>
                    <a:pt x="1047882" y="691173"/>
                  </a:cubicBezTo>
                  <a:cubicBezTo>
                    <a:pt x="987252" y="696445"/>
                    <a:pt x="926769" y="703284"/>
                    <a:pt x="866213" y="709339"/>
                  </a:cubicBezTo>
                  <a:cubicBezTo>
                    <a:pt x="749138" y="705302"/>
                    <a:pt x="631936" y="704007"/>
                    <a:pt x="514987" y="697228"/>
                  </a:cubicBezTo>
                  <a:cubicBezTo>
                    <a:pt x="430756" y="692345"/>
                    <a:pt x="470817" y="687210"/>
                    <a:pt x="405985" y="666950"/>
                  </a:cubicBezTo>
                  <a:cubicBezTo>
                    <a:pt x="388222" y="661399"/>
                    <a:pt x="369600" y="659101"/>
                    <a:pt x="351485" y="654839"/>
                  </a:cubicBezTo>
                  <a:cubicBezTo>
                    <a:pt x="335282" y="651026"/>
                    <a:pt x="319625" y="644139"/>
                    <a:pt x="303039" y="642727"/>
                  </a:cubicBezTo>
                  <a:cubicBezTo>
                    <a:pt x="224496" y="636042"/>
                    <a:pt x="145593" y="634653"/>
                    <a:pt x="66870" y="630616"/>
                  </a:cubicBezTo>
                  <a:cubicBezTo>
                    <a:pt x="9192" y="544099"/>
                    <a:pt x="25485" y="586192"/>
                    <a:pt x="6314" y="509504"/>
                  </a:cubicBezTo>
                  <a:cubicBezTo>
                    <a:pt x="4295" y="400503"/>
                    <a:pt x="-1256" y="291510"/>
                    <a:pt x="258" y="182500"/>
                  </a:cubicBezTo>
                  <a:cubicBezTo>
                    <a:pt x="766" y="145946"/>
                    <a:pt x="1725" y="108472"/>
                    <a:pt x="12369" y="73498"/>
                  </a:cubicBezTo>
                  <a:cubicBezTo>
                    <a:pt x="16525" y="59843"/>
                    <a:pt x="31905" y="52619"/>
                    <a:pt x="42647" y="43220"/>
                  </a:cubicBezTo>
                  <a:cubicBezTo>
                    <a:pt x="48124" y="38427"/>
                    <a:pt x="53999" y="33664"/>
                    <a:pt x="60814" y="31109"/>
                  </a:cubicBezTo>
                  <a:cubicBezTo>
                    <a:pt x="85409" y="21886"/>
                    <a:pt x="116324" y="26062"/>
                    <a:pt x="127426" y="25053"/>
                  </a:cubicBezTo>
                  <a:close/>
                </a:path>
              </a:pathLst>
            </a:custGeom>
            <a:solidFill>
              <a:srgbClr val="EFFF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/>
                <a:cs typeface="+mn-cs"/>
              </a:endParaRPr>
            </a:p>
          </p:txBody>
        </p:sp>
        <p:sp>
          <p:nvSpPr>
            <p:cNvPr id="64" name="矩形: 剪去单角 63">
              <a:extLst>
                <a:ext uri="{FF2B5EF4-FFF2-40B4-BE49-F238E27FC236}">
                  <a16:creationId xmlns:a16="http://schemas.microsoft.com/office/drawing/2014/main" id="{57596B17-A513-7DEC-02EA-603F1F6348B9}"/>
                </a:ext>
              </a:extLst>
            </p:cNvPr>
            <p:cNvSpPr/>
            <p:nvPr/>
          </p:nvSpPr>
          <p:spPr>
            <a:xfrm>
              <a:off x="5385490" y="4358565"/>
              <a:ext cx="4293546" cy="862909"/>
            </a:xfrm>
            <a:custGeom>
              <a:avLst/>
              <a:gdLst>
                <a:gd name="connsiteX0" fmla="*/ 0 w 4293546"/>
                <a:gd name="connsiteY0" fmla="*/ 0 h 862909"/>
                <a:gd name="connsiteX1" fmla="*/ 509823 w 4293546"/>
                <a:gd name="connsiteY1" fmla="*/ 0 h 862909"/>
                <a:gd name="connsiteX2" fmla="*/ 1185636 w 4293546"/>
                <a:gd name="connsiteY2" fmla="*/ 0 h 862909"/>
                <a:gd name="connsiteX3" fmla="*/ 1819951 w 4293546"/>
                <a:gd name="connsiteY3" fmla="*/ 0 h 862909"/>
                <a:gd name="connsiteX4" fmla="*/ 2371271 w 4293546"/>
                <a:gd name="connsiteY4" fmla="*/ 0 h 862909"/>
                <a:gd name="connsiteX5" fmla="*/ 2922592 w 4293546"/>
                <a:gd name="connsiteY5" fmla="*/ 0 h 862909"/>
                <a:gd name="connsiteX6" fmla="*/ 3390918 w 4293546"/>
                <a:gd name="connsiteY6" fmla="*/ 0 h 862909"/>
                <a:gd name="connsiteX7" fmla="*/ 4149725 w 4293546"/>
                <a:gd name="connsiteY7" fmla="*/ 0 h 862909"/>
                <a:gd name="connsiteX8" fmla="*/ 4293546 w 4293546"/>
                <a:gd name="connsiteY8" fmla="*/ 143821 h 862909"/>
                <a:gd name="connsiteX9" fmla="*/ 4293546 w 4293546"/>
                <a:gd name="connsiteY9" fmla="*/ 510556 h 862909"/>
                <a:gd name="connsiteX10" fmla="*/ 4293546 w 4293546"/>
                <a:gd name="connsiteY10" fmla="*/ 862909 h 862909"/>
                <a:gd name="connsiteX11" fmla="*/ 3756853 w 4293546"/>
                <a:gd name="connsiteY11" fmla="*/ 862909 h 862909"/>
                <a:gd name="connsiteX12" fmla="*/ 3306030 w 4293546"/>
                <a:gd name="connsiteY12" fmla="*/ 862909 h 862909"/>
                <a:gd name="connsiteX13" fmla="*/ 2855208 w 4293546"/>
                <a:gd name="connsiteY13" fmla="*/ 862909 h 862909"/>
                <a:gd name="connsiteX14" fmla="*/ 2404386 w 4293546"/>
                <a:gd name="connsiteY14" fmla="*/ 862909 h 862909"/>
                <a:gd name="connsiteX15" fmla="*/ 1781822 w 4293546"/>
                <a:gd name="connsiteY15" fmla="*/ 862909 h 862909"/>
                <a:gd name="connsiteX16" fmla="*/ 1159257 w 4293546"/>
                <a:gd name="connsiteY16" fmla="*/ 862909 h 862909"/>
                <a:gd name="connsiteX17" fmla="*/ 751371 w 4293546"/>
                <a:gd name="connsiteY17" fmla="*/ 862909 h 862909"/>
                <a:gd name="connsiteX18" fmla="*/ 0 w 4293546"/>
                <a:gd name="connsiteY18" fmla="*/ 862909 h 862909"/>
                <a:gd name="connsiteX19" fmla="*/ 0 w 4293546"/>
                <a:gd name="connsiteY19" fmla="*/ 431455 h 862909"/>
                <a:gd name="connsiteX20" fmla="*/ 0 w 4293546"/>
                <a:gd name="connsiteY20" fmla="*/ 0 h 8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546" h="862909" extrusionOk="0">
                  <a:moveTo>
                    <a:pt x="0" y="0"/>
                  </a:moveTo>
                  <a:cubicBezTo>
                    <a:pt x="177427" y="-17574"/>
                    <a:pt x="341768" y="7730"/>
                    <a:pt x="509823" y="0"/>
                  </a:cubicBezTo>
                  <a:cubicBezTo>
                    <a:pt x="677878" y="-7730"/>
                    <a:pt x="919442" y="22105"/>
                    <a:pt x="1185636" y="0"/>
                  </a:cubicBezTo>
                  <a:cubicBezTo>
                    <a:pt x="1451830" y="-22105"/>
                    <a:pt x="1585264" y="26171"/>
                    <a:pt x="1819951" y="0"/>
                  </a:cubicBezTo>
                  <a:cubicBezTo>
                    <a:pt x="2054639" y="-26171"/>
                    <a:pt x="2203130" y="17537"/>
                    <a:pt x="2371271" y="0"/>
                  </a:cubicBezTo>
                  <a:cubicBezTo>
                    <a:pt x="2539412" y="-17537"/>
                    <a:pt x="2679393" y="1846"/>
                    <a:pt x="2922592" y="0"/>
                  </a:cubicBezTo>
                  <a:cubicBezTo>
                    <a:pt x="3165791" y="-1846"/>
                    <a:pt x="3225660" y="40189"/>
                    <a:pt x="3390918" y="0"/>
                  </a:cubicBezTo>
                  <a:cubicBezTo>
                    <a:pt x="3556176" y="-40189"/>
                    <a:pt x="3797405" y="42426"/>
                    <a:pt x="4149725" y="0"/>
                  </a:cubicBezTo>
                  <a:cubicBezTo>
                    <a:pt x="4233630" y="55614"/>
                    <a:pt x="4235797" y="99806"/>
                    <a:pt x="4293546" y="143821"/>
                  </a:cubicBezTo>
                  <a:cubicBezTo>
                    <a:pt x="4311341" y="242594"/>
                    <a:pt x="4250027" y="411059"/>
                    <a:pt x="4293546" y="510556"/>
                  </a:cubicBezTo>
                  <a:cubicBezTo>
                    <a:pt x="4337065" y="610054"/>
                    <a:pt x="4273541" y="762247"/>
                    <a:pt x="4293546" y="862909"/>
                  </a:cubicBezTo>
                  <a:cubicBezTo>
                    <a:pt x="4138859" y="871198"/>
                    <a:pt x="3882612" y="856770"/>
                    <a:pt x="3756853" y="862909"/>
                  </a:cubicBezTo>
                  <a:cubicBezTo>
                    <a:pt x="3631094" y="869048"/>
                    <a:pt x="3495973" y="829545"/>
                    <a:pt x="3306030" y="862909"/>
                  </a:cubicBezTo>
                  <a:cubicBezTo>
                    <a:pt x="3116087" y="896273"/>
                    <a:pt x="2990644" y="820808"/>
                    <a:pt x="2855208" y="862909"/>
                  </a:cubicBezTo>
                  <a:cubicBezTo>
                    <a:pt x="2719772" y="905010"/>
                    <a:pt x="2529312" y="852174"/>
                    <a:pt x="2404386" y="862909"/>
                  </a:cubicBezTo>
                  <a:cubicBezTo>
                    <a:pt x="2279460" y="873644"/>
                    <a:pt x="2089008" y="845749"/>
                    <a:pt x="1781822" y="862909"/>
                  </a:cubicBezTo>
                  <a:cubicBezTo>
                    <a:pt x="1474636" y="880069"/>
                    <a:pt x="1333856" y="825939"/>
                    <a:pt x="1159257" y="862909"/>
                  </a:cubicBezTo>
                  <a:cubicBezTo>
                    <a:pt x="984658" y="899879"/>
                    <a:pt x="936103" y="847963"/>
                    <a:pt x="751371" y="862909"/>
                  </a:cubicBezTo>
                  <a:cubicBezTo>
                    <a:pt x="566639" y="877855"/>
                    <a:pt x="217425" y="793921"/>
                    <a:pt x="0" y="862909"/>
                  </a:cubicBezTo>
                  <a:cubicBezTo>
                    <a:pt x="-9148" y="676551"/>
                    <a:pt x="2409" y="569121"/>
                    <a:pt x="0" y="431455"/>
                  </a:cubicBezTo>
                  <a:cubicBezTo>
                    <a:pt x="-2409" y="293789"/>
                    <a:pt x="5498" y="131560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8CCEE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76022868">
                    <a:prstGeom prst="snip1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/>
                <a:cs typeface="+mn-cs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0933F8CC-E619-F27F-134D-D84770F82DFD}"/>
              </a:ext>
            </a:extLst>
          </p:cNvPr>
          <p:cNvSpPr txBox="1"/>
          <p:nvPr/>
        </p:nvSpPr>
        <p:spPr>
          <a:xfrm>
            <a:off x="2353684" y="5457467"/>
            <a:ext cx="773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如果饼数是奇数，可以把饼分成两部分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其中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张看做一部分，剩下的张数一定是偶数，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试着填写上面的表格，尝试发现计算规律</a:t>
            </a:r>
            <a:r>
              <a:rPr kumimoji="0" lang="zh-CN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72" name="图片 71" descr="闹钟">
            <a:extLst>
              <a:ext uri="{FF2B5EF4-FFF2-40B4-BE49-F238E27FC236}">
                <a16:creationId xmlns:a16="http://schemas.microsoft.com/office/drawing/2014/main" id="{FDB74507-CDAF-452F-14BA-028FB28860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89652" y="968520"/>
            <a:ext cx="628650" cy="6762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0B6F7F3-4A2B-4D87-0731-0E30F1CEF26A}"/>
              </a:ext>
            </a:extLst>
          </p:cNvPr>
          <p:cNvSpPr txBox="1"/>
          <p:nvPr/>
        </p:nvSpPr>
        <p:spPr>
          <a:xfrm flipH="1">
            <a:off x="1493355" y="1644795"/>
            <a:ext cx="15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奇数张饼：</a:t>
            </a:r>
            <a:endParaRPr kumimoji="0" lang="en-US" altLang="zh-CN" sz="24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9CC6715-669F-F661-4578-6E8AA2292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440920"/>
              </p:ext>
            </p:extLst>
          </p:nvPr>
        </p:nvGraphicFramePr>
        <p:xfrm>
          <a:off x="2203359" y="2385908"/>
          <a:ext cx="7732895" cy="2522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982">
                  <a:extLst>
                    <a:ext uri="{9D8B030D-6E8A-4147-A177-3AD203B41FA5}">
                      <a16:colId xmlns:a16="http://schemas.microsoft.com/office/drawing/2014/main" val="2071529659"/>
                    </a:ext>
                  </a:extLst>
                </a:gridCol>
                <a:gridCol w="1880995">
                  <a:extLst>
                    <a:ext uri="{9D8B030D-6E8A-4147-A177-3AD203B41FA5}">
                      <a16:colId xmlns:a16="http://schemas.microsoft.com/office/drawing/2014/main" val="816381988"/>
                    </a:ext>
                  </a:extLst>
                </a:gridCol>
                <a:gridCol w="2207390">
                  <a:extLst>
                    <a:ext uri="{9D8B030D-6E8A-4147-A177-3AD203B41FA5}">
                      <a16:colId xmlns:a16="http://schemas.microsoft.com/office/drawing/2014/main" val="4110883440"/>
                    </a:ext>
                  </a:extLst>
                </a:gridCol>
                <a:gridCol w="2265528">
                  <a:extLst>
                    <a:ext uri="{9D8B030D-6E8A-4147-A177-3AD203B41FA5}">
                      <a16:colId xmlns:a16="http://schemas.microsoft.com/office/drawing/2014/main" val="2270042864"/>
                    </a:ext>
                  </a:extLst>
                </a:gridCol>
              </a:tblGrid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烙饼张数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烙饼次数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最快时间（分钟）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计算规律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431894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3×3=9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066653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3+2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3×5=15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0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765117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</a:t>
                      </a:r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753"/>
                  </a:ext>
                </a:extLst>
              </a:tr>
              <a:tr h="5045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5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5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813053"/>
                  </a:ext>
                </a:extLst>
              </a:tr>
            </a:tbl>
          </a:graphicData>
        </a:graphic>
      </p:graphicFrame>
      <p:pic>
        <p:nvPicPr>
          <p:cNvPr id="3" name="图片 2" descr="卡通人物&#10;&#10;描述已自动生成">
            <a:extLst>
              <a:ext uri="{FF2B5EF4-FFF2-40B4-BE49-F238E27FC236}">
                <a16:creationId xmlns:a16="http://schemas.microsoft.com/office/drawing/2014/main" id="{F23E450D-AE71-B6D1-D17A-1F899AF980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8" y="4825813"/>
            <a:ext cx="1435795" cy="14357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D6A829-0497-2516-2DF5-718812575F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>
            <a:off x="9536663" y="4242605"/>
            <a:ext cx="799182" cy="7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ldLvl="0" animBg="1"/>
      <p:bldP spid="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 panose="020F0302020204030204"/>
        <a:ea typeface="微软雅黑"/>
        <a:cs typeface=""/>
      </a:majorFont>
      <a:minorFont>
        <a:latin typeface="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 panose="020F0302020204030204"/>
        <a:ea typeface="微软雅黑"/>
        <a:cs typeface=""/>
      </a:majorFont>
      <a:minorFont>
        <a:latin typeface="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 panose="020F0302020204030204"/>
        <a:ea typeface="微软雅黑"/>
        <a:cs typeface=""/>
      </a:majorFont>
      <a:minorFont>
        <a:latin typeface="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6439</TotalTime>
  <Words>778</Words>
  <Application>Microsoft Office PowerPoint</Application>
  <PresentationFormat>宽屏</PresentationFormat>
  <Paragraphs>117</Paragraphs>
  <Slides>15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宋体</vt:lpstr>
      <vt:lpstr>Arial</vt:lpstr>
      <vt:lpstr>Calibri</vt:lpstr>
      <vt:lpstr>楷体</vt:lpstr>
      <vt:lpstr>微软雅黑</vt:lpstr>
      <vt:lpstr>等线</vt:lpstr>
      <vt:lpstr>隶书</vt:lpstr>
      <vt:lpstr>方正启体简体</vt:lpstr>
      <vt:lpstr>Times New Roman</vt:lpstr>
      <vt:lpstr>Office 主题​​</vt:lpstr>
      <vt:lpstr>1</vt:lpstr>
      <vt:lpstr>1_1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东燕 叶</cp:lastModifiedBy>
  <cp:revision>209</cp:revision>
  <dcterms:created xsi:type="dcterms:W3CDTF">2021-03-10T11:26:40Z</dcterms:created>
  <dcterms:modified xsi:type="dcterms:W3CDTF">2024-08-02T09:21:24Z</dcterms:modified>
</cp:coreProperties>
</file>