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58" r:id="rId5"/>
    <p:sldId id="259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92" r:id="rId16"/>
    <p:sldId id="290" r:id="rId17"/>
    <p:sldId id="293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81"/>
    <a:srgbClr val="FF6600"/>
    <a:srgbClr val="F6FCC0"/>
    <a:srgbClr val="FFF8BC"/>
    <a:srgbClr val="FFFFFF"/>
    <a:srgbClr val="00DA6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CE1DF-D3BD-46F7-8FA8-D8A10A8A63E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41E2E-862B-4A59-9B6D-69D0C4EC6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8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1E2E-862B-4A59-9B6D-69D0C4EC691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7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1E2E-862B-4A59-9B6D-69D0C4EC691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36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DEEF7BB-DD16-F934-FD9C-2FCA4280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3006BAB-535C-3825-C069-3008B118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66AC44-0084-74D6-D6AD-272B72BB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7ADC48-ABBE-8DDF-E183-5D7C7742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CC52EE7-2A35-11F3-E117-C5B27A05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3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48201F-D91B-3041-B98F-1DFA8CC2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9DB14F0-1317-76F8-D212-939C11373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0D441C-0BCE-93F9-DD4E-5C328242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0AEC11-488D-DA42-7D10-45AD0FC8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BFC4D52-B74C-7FAA-EEC3-300DEA98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0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DA4D983-263A-EABB-F9EB-F5EA73C0E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A95D328-9A1D-68E5-CAC3-EBBC23834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3056D8-0B12-B632-C9BE-6DEAF279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8870284-1CA3-2753-DD36-E80FDF0B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39015-1994-E304-D5A6-D5171FA3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4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499BC5B-1060-5581-0C20-9BB23722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1E2E6D3-765B-DD04-7E36-A1D28533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4E6FA-074C-9911-4096-D01931DA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CE911F-B152-00C6-22CA-93ACFDE5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B202E3-AFBF-2339-AD82-E44F2179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E464EA-9300-376B-EE44-C6ED9281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F761C9C-8BD0-0812-CE16-10758C10C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3BFE6B-5435-EE34-709A-E35062E8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AD63C88-4037-A767-7A80-B86CAE26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A5F37-C07E-2B64-B4C9-D4C0484B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0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D6A6F6-781E-4156-5FB0-5EC2A61B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563020A-2B60-F4C8-37C4-9A3763D5E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6E08F44-F155-7CE1-9CC8-7321C478B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8E3CD82-3D88-C73D-3C72-DEE30849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6019568-656E-6E13-BF16-AD80E3B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CE206DF-A209-182B-2587-73BCF204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7CDD0E-FB97-6F78-4B8C-99ADA8E1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97730AD-CD8D-7A2F-6951-83CF3A88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8DE971-8A64-8E6F-D2BC-C8CD351F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015B8E2-C71F-CB49-0D74-3FC26608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966CAE2-854E-5D46-BB3B-4594FA041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71CBF12-76D7-B198-6485-8EC4C765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EAD7E62-A8A1-C8CB-F4FA-2ABF2931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1DD8990-63EF-08F4-AD6B-1C86A768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2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BFFD913-65D3-146F-1FF8-D548F749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9E50DC1-8B5F-F06A-5452-CE8A99E4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20F9ACF-86F1-C059-4E73-8FB4CD8A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2A4FF1B-14EA-253C-132C-D10C34E0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4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80D3F8E-C324-90A7-3038-ECE7CFCF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68501E8-3054-9F45-4A3B-47D06C11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BF3ACDD-09F7-4C37-E649-AF787813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0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E513B4-6459-A7EF-36BD-C7A6ED80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41ED82F-70A0-C287-EF34-61F1D3F9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D53300E-45F7-9E30-6C6A-04A204CC6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C5551F5-244A-4149-70B2-B275051C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39F4D1E-3122-D849-C310-C94ADFF3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9E0A8D4-021A-3146-1412-BA8D07DE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7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725829-0BCE-B59E-667D-DDA119D9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CD06E18-EAC6-B918-C2BD-9B9C12FA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8A33F6-6872-B043-2712-30D3E01E7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CE94A40-6AD3-1749-7F81-4CB46D15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3CB0282-BAB2-447A-98D8-A21BEBB8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8D1C70-8DA4-3579-F7F9-B63B1BF1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2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B92E0D7-3E35-EF70-C1AA-9BDECC7C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B989490-155E-AA76-73B5-1E4C9016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C2957C-8B26-983D-C4CD-24FE6914B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56B7A2-D5C5-417A-9B26-81DE9883B2BE}" type="datetimeFigureOut">
              <a:rPr lang="zh-CN" altLang="en-US" smtClean="0"/>
              <a:t>2024/7/27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5D1621-4CEB-41F8-D873-A26729899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C1C508-C5B7-23B7-4ED7-F24E5BEAA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3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155A4F0-3010-F254-F003-0B5D534B3385}"/>
              </a:ext>
            </a:extLst>
          </p:cNvPr>
          <p:cNvSpPr txBox="1"/>
          <p:nvPr/>
        </p:nvSpPr>
        <p:spPr>
          <a:xfrm>
            <a:off x="1184224" y="739671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</a:p>
        </p:txBody>
      </p: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xmlns="" id="{76C3F1E7-63F2-375E-8AC6-340D535B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" y="645983"/>
            <a:ext cx="669026" cy="5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2644A7F-20B1-44B1-D7E2-42E57CBC5B41}"/>
              </a:ext>
            </a:extLst>
          </p:cNvPr>
          <p:cNvSpPr txBox="1"/>
          <p:nvPr/>
        </p:nvSpPr>
        <p:spPr>
          <a:xfrm>
            <a:off x="5221079" y="734625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103624C-B052-6D4A-F8D4-9A61B1508EE4}"/>
              </a:ext>
            </a:extLst>
          </p:cNvPr>
          <p:cNvSpPr txBox="1"/>
          <p:nvPr/>
        </p:nvSpPr>
        <p:spPr>
          <a:xfrm>
            <a:off x="6610665" y="4572399"/>
            <a:ext cx="315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合肥市习友路小学  魏晓荟</a:t>
            </a:r>
          </a:p>
        </p:txBody>
      </p:sp>
      <p:pic>
        <p:nvPicPr>
          <p:cNvPr id="13" name="图片 12" descr="图片包含 游戏机, 风筝&#10;&#10;描述已自动生成">
            <a:extLst>
              <a:ext uri="{FF2B5EF4-FFF2-40B4-BE49-F238E27FC236}">
                <a16:creationId xmlns:a16="http://schemas.microsoft.com/office/drawing/2014/main" xmlns="" id="{850338CA-3C04-071A-B9F1-4AC748B00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785">
            <a:off x="637731" y="2022555"/>
            <a:ext cx="3810532" cy="38105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38BF571-AD55-77B7-1663-2FFE17366841}"/>
              </a:ext>
            </a:extLst>
          </p:cNvPr>
          <p:cNvSpPr/>
          <p:nvPr/>
        </p:nvSpPr>
        <p:spPr>
          <a:xfrm rot="20338828">
            <a:off x="1640779" y="3083549"/>
            <a:ext cx="227337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Hello</a:t>
            </a:r>
            <a:r>
              <a:rPr lang="zh-CN" altLang="en-US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9FBFCDE-7FD9-5194-1558-9FFCCD605FFE}"/>
              </a:ext>
            </a:extLst>
          </p:cNvPr>
          <p:cNvSpPr/>
          <p:nvPr/>
        </p:nvSpPr>
        <p:spPr>
          <a:xfrm>
            <a:off x="4831842" y="2443288"/>
            <a:ext cx="60773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E73BF16F-6FF1-5ED9-ACC8-E4DE57420016}"/>
              </a:ext>
            </a:extLst>
          </p:cNvPr>
          <p:cNvSpPr txBox="1"/>
          <p:nvPr/>
        </p:nvSpPr>
        <p:spPr>
          <a:xfrm>
            <a:off x="7510075" y="3234126"/>
            <a:ext cx="33970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算法的特征</a:t>
            </a:r>
          </a:p>
        </p:txBody>
      </p:sp>
      <p:pic>
        <p:nvPicPr>
          <p:cNvPr id="21" name="图片 20" descr="形状, 圆圈&#10;&#10;描述已自动生成">
            <a:extLst>
              <a:ext uri="{FF2B5EF4-FFF2-40B4-BE49-F238E27FC236}">
                <a16:creationId xmlns:a16="http://schemas.microsoft.com/office/drawing/2014/main" xmlns="" id="{CCF75DFF-6FC3-15AC-8A44-74ECED748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25" y="4692622"/>
            <a:ext cx="1845570" cy="2160000"/>
          </a:xfrm>
          <a:prstGeom prst="rect">
            <a:avLst/>
          </a:prstGeom>
        </p:spPr>
      </p:pic>
      <p:pic>
        <p:nvPicPr>
          <p:cNvPr id="19" name="图片 18" descr="卡通人物&#10;&#10;描述已自动生成">
            <a:extLst>
              <a:ext uri="{FF2B5EF4-FFF2-40B4-BE49-F238E27FC236}">
                <a16:creationId xmlns:a16="http://schemas.microsoft.com/office/drawing/2014/main" xmlns="" id="{F4E05475-8697-6CD1-3C86-7F18211E1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00" y="477245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451044DC-3B8D-F17D-1B2B-764E9081BAD5}"/>
              </a:ext>
            </a:extLst>
          </p:cNvPr>
          <p:cNvSpPr/>
          <p:nvPr/>
        </p:nvSpPr>
        <p:spPr>
          <a:xfrm>
            <a:off x="2165682" y="1332870"/>
            <a:ext cx="8758989" cy="4350647"/>
          </a:xfrm>
          <a:prstGeom prst="roundRect">
            <a:avLst>
              <a:gd name="adj" fmla="val 5605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472A3A5-A580-D5EB-2507-3860DBBC2986}"/>
              </a:ext>
            </a:extLst>
          </p:cNvPr>
          <p:cNvSpPr txBox="1"/>
          <p:nvPr/>
        </p:nvSpPr>
        <p:spPr>
          <a:xfrm>
            <a:off x="4781301" y="434624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完善跳绳计划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DD2E168-3A6E-5592-1884-6B9226D6D9ED}"/>
              </a:ext>
            </a:extLst>
          </p:cNvPr>
          <p:cNvSpPr txBox="1"/>
          <p:nvPr/>
        </p:nvSpPr>
        <p:spPr>
          <a:xfrm>
            <a:off x="3015916" y="3190473"/>
            <a:ext cx="7363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此处展示你完善后的个人跳绳计划（作品形式不限）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885D828-3157-F878-BE26-414809179138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BBBD103E-EB10-083D-E982-FCDBEB4CFF2D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D36C41D4-0AD8-44AE-6125-434C5D0CC592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13" name="图片 12" descr="卡通人物&#10;&#10;描述已自动生成">
              <a:extLst>
                <a:ext uri="{FF2B5EF4-FFF2-40B4-BE49-F238E27FC236}">
                  <a16:creationId xmlns:a16="http://schemas.microsoft.com/office/drawing/2014/main" xmlns="" id="{45508226-0149-45AE-8D87-6B1CF613C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880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472A3A5-A580-D5EB-2507-3860DBBC2986}"/>
              </a:ext>
            </a:extLst>
          </p:cNvPr>
          <p:cNvSpPr txBox="1"/>
          <p:nvPr/>
        </p:nvSpPr>
        <p:spPr>
          <a:xfrm>
            <a:off x="4216376" y="449470"/>
            <a:ext cx="465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绘制跳绳计划打卡表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B2B8D11-F4E4-A2B8-2E25-DED245E3D8D7}"/>
              </a:ext>
            </a:extLst>
          </p:cNvPr>
          <p:cNvSpPr/>
          <p:nvPr/>
        </p:nvSpPr>
        <p:spPr>
          <a:xfrm>
            <a:off x="2069430" y="1332870"/>
            <a:ext cx="8758989" cy="4350647"/>
          </a:xfrm>
          <a:prstGeom prst="roundRect">
            <a:avLst>
              <a:gd name="adj" fmla="val 5605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10FCC9C-CA6A-32F1-2C45-AA5CE32F1DD8}"/>
              </a:ext>
            </a:extLst>
          </p:cNvPr>
          <p:cNvSpPr txBox="1"/>
          <p:nvPr/>
        </p:nvSpPr>
        <p:spPr>
          <a:xfrm>
            <a:off x="2951748" y="3190473"/>
            <a:ext cx="73312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此处展示你制定的跳绳计划打卡表（作品形式不限）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63E0E8C-A745-A9F9-550C-F9B22F899EAE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39D65D68-F077-1A49-D239-C2472E6BA3ED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0DD80E0E-833C-D9E3-65C5-1AD2C4802D0C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13" name="图片 12" descr="卡通人物&#10;&#10;描述已自动生成">
              <a:extLst>
                <a:ext uri="{FF2B5EF4-FFF2-40B4-BE49-F238E27FC236}">
                  <a16:creationId xmlns:a16="http://schemas.microsoft.com/office/drawing/2014/main" xmlns="" id="{202D0011-6753-3AD9-53DC-CCA647895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82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264141C-0D09-D61B-2551-CEBB4584E1C1}"/>
              </a:ext>
            </a:extLst>
          </p:cNvPr>
          <p:cNvGrpSpPr/>
          <p:nvPr/>
        </p:nvGrpSpPr>
        <p:grpSpPr>
          <a:xfrm>
            <a:off x="2218653" y="1681867"/>
            <a:ext cx="6648356" cy="2520000"/>
            <a:chOff x="2218653" y="1681867"/>
            <a:chExt cx="6648356" cy="25200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129225CD-65B3-4353-9BB0-AC0AB970FB66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0D6D4CE-62BE-E538-0446-738945BE0790}"/>
                </a:ext>
              </a:extLst>
            </p:cNvPr>
            <p:cNvSpPr txBox="1"/>
            <p:nvPr/>
          </p:nvSpPr>
          <p:spPr>
            <a:xfrm>
              <a:off x="5022516" y="2003148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11" name="图片 10" descr="卡通人物&#10;&#10;描述已自动生成">
              <a:extLst>
                <a:ext uri="{FF2B5EF4-FFF2-40B4-BE49-F238E27FC236}">
                  <a16:creationId xmlns:a16="http://schemas.microsoft.com/office/drawing/2014/main" xmlns="" id="{BBF86A92-08E7-6BA4-4E13-DD469412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25439EF5-5F60-9ABB-3818-A3487A4690AC}"/>
                </a:ext>
              </a:extLst>
            </p:cNvPr>
            <p:cNvSpPr txBox="1"/>
            <p:nvPr/>
          </p:nvSpPr>
          <p:spPr>
            <a:xfrm>
              <a:off x="5281351" y="3061489"/>
              <a:ext cx="23006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算法思维过程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理解算法特征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22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对话气泡: 圆角矩形 43">
            <a:extLst>
              <a:ext uri="{FF2B5EF4-FFF2-40B4-BE49-F238E27FC236}">
                <a16:creationId xmlns:a16="http://schemas.microsoft.com/office/drawing/2014/main" xmlns="" id="{DC521FD0-5C80-E522-711E-74C529DAA8D9}"/>
              </a:ext>
            </a:extLst>
          </p:cNvPr>
          <p:cNvSpPr/>
          <p:nvPr/>
        </p:nvSpPr>
        <p:spPr>
          <a:xfrm>
            <a:off x="2897341" y="5040202"/>
            <a:ext cx="6522216" cy="707886"/>
          </a:xfrm>
          <a:prstGeom prst="wedgeRoundRectCallout">
            <a:avLst>
              <a:gd name="adj1" fmla="val 53514"/>
              <a:gd name="adj2" fmla="val 21709"/>
              <a:gd name="adj3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xmlns="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472A3A5-A580-D5EB-2507-3860DBBC2986}"/>
              </a:ext>
            </a:extLst>
          </p:cNvPr>
          <p:cNvSpPr txBox="1"/>
          <p:nvPr/>
        </p:nvSpPr>
        <p:spPr>
          <a:xfrm>
            <a:off x="4612872" y="589036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算法思维过程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B95EAB-73D9-2FD5-13E6-239A5C34DE0D}"/>
              </a:ext>
            </a:extLst>
          </p:cNvPr>
          <p:cNvSpPr txBox="1"/>
          <p:nvPr/>
        </p:nvSpPr>
        <p:spPr>
          <a:xfrm>
            <a:off x="1572023" y="1562880"/>
            <a:ext cx="90918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用算法的思想解决问题时，首先要知道已知条件（输入），要得到问题的求解结果（输出），再设计计算方法。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5327D13-7C11-189F-2069-11EEE5FB6433}"/>
              </a:ext>
            </a:extLst>
          </p:cNvPr>
          <p:cNvGrpSpPr/>
          <p:nvPr/>
        </p:nvGrpSpPr>
        <p:grpSpPr>
          <a:xfrm>
            <a:off x="1278877" y="2560168"/>
            <a:ext cx="2962251" cy="1233167"/>
            <a:chOff x="647594" y="3626676"/>
            <a:chExt cx="2962251" cy="123316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3F4C57FD-52F5-6576-6C2A-995476A75373}"/>
                </a:ext>
              </a:extLst>
            </p:cNvPr>
            <p:cNvSpPr/>
            <p:nvPr/>
          </p:nvSpPr>
          <p:spPr>
            <a:xfrm>
              <a:off x="672476" y="3641666"/>
              <a:ext cx="2937369" cy="12181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A24F3A54-6F27-26E2-CA22-1D1A7963DBBE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D518F9B6-02D5-75B5-C6BA-BEF3E43E7757}"/>
                </a:ext>
              </a:extLst>
            </p:cNvPr>
            <p:cNvSpPr txBox="1"/>
            <p:nvPr/>
          </p:nvSpPr>
          <p:spPr>
            <a:xfrm>
              <a:off x="798598" y="3626676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37428B2-45A8-AB59-E627-774E0C2FD308}"/>
                </a:ext>
              </a:extLst>
            </p:cNvPr>
            <p:cNvSpPr txBox="1"/>
            <p:nvPr/>
          </p:nvSpPr>
          <p:spPr>
            <a:xfrm>
              <a:off x="647594" y="423104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A840EE2-3C4B-B59E-B5FA-DB395F2BA6FE}"/>
              </a:ext>
            </a:extLst>
          </p:cNvPr>
          <p:cNvGrpSpPr/>
          <p:nvPr/>
        </p:nvGrpSpPr>
        <p:grpSpPr>
          <a:xfrm>
            <a:off x="4614875" y="2570257"/>
            <a:ext cx="2962251" cy="1233167"/>
            <a:chOff x="647594" y="3626676"/>
            <a:chExt cx="2962251" cy="123316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6555E6A4-848E-9AFA-4DBE-9030E7448E60}"/>
                </a:ext>
              </a:extLst>
            </p:cNvPr>
            <p:cNvSpPr/>
            <p:nvPr/>
          </p:nvSpPr>
          <p:spPr>
            <a:xfrm>
              <a:off x="672476" y="3641666"/>
              <a:ext cx="2937369" cy="12181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627A339D-18A8-CBAD-5985-1E22C6FE9F96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6F5E362-70FF-CB68-FCA2-59F9FBF15C95}"/>
                </a:ext>
              </a:extLst>
            </p:cNvPr>
            <p:cNvSpPr txBox="1"/>
            <p:nvPr/>
          </p:nvSpPr>
          <p:spPr>
            <a:xfrm>
              <a:off x="798598" y="3626676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9FBB15D7-6044-7BF3-63C9-88F1BB94D6A5}"/>
                </a:ext>
              </a:extLst>
            </p:cNvPr>
            <p:cNvSpPr txBox="1"/>
            <p:nvPr/>
          </p:nvSpPr>
          <p:spPr>
            <a:xfrm>
              <a:off x="647594" y="423104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8F2D2019-A48F-FE79-C16D-8E221769BD04}"/>
              </a:ext>
            </a:extLst>
          </p:cNvPr>
          <p:cNvGrpSpPr/>
          <p:nvPr/>
        </p:nvGrpSpPr>
        <p:grpSpPr>
          <a:xfrm>
            <a:off x="7950874" y="2585247"/>
            <a:ext cx="2962253" cy="1233167"/>
            <a:chOff x="8159768" y="2654980"/>
            <a:chExt cx="2962253" cy="123316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02858266-CE61-4676-9B35-D1CE67782A84}"/>
                </a:ext>
              </a:extLst>
            </p:cNvPr>
            <p:cNvSpPr/>
            <p:nvPr/>
          </p:nvSpPr>
          <p:spPr>
            <a:xfrm>
              <a:off x="8184651" y="2669970"/>
              <a:ext cx="2937370" cy="12181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5F56214E-0467-94BA-C501-45428DC6950B}"/>
                </a:ext>
              </a:extLst>
            </p:cNvPr>
            <p:cNvSpPr/>
            <p:nvPr/>
          </p:nvSpPr>
          <p:spPr>
            <a:xfrm>
              <a:off x="8199640" y="2684960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B0E869B1-1D7C-DE85-C73F-FF26E8C339D0}"/>
                </a:ext>
              </a:extLst>
            </p:cNvPr>
            <p:cNvSpPr txBox="1"/>
            <p:nvPr/>
          </p:nvSpPr>
          <p:spPr>
            <a:xfrm>
              <a:off x="8310772" y="2654980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输出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C71184D1-F94B-26F3-CC20-244F4886858C}"/>
                </a:ext>
              </a:extLst>
            </p:cNvPr>
            <p:cNvSpPr txBox="1"/>
            <p:nvPr/>
          </p:nvSpPr>
          <p:spPr>
            <a:xfrm>
              <a:off x="8159768" y="325935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01FB724-B70C-DCB7-F70A-F91005777BA8}"/>
              </a:ext>
            </a:extLst>
          </p:cNvPr>
          <p:cNvSpPr txBox="1"/>
          <p:nvPr/>
        </p:nvSpPr>
        <p:spPr>
          <a:xfrm>
            <a:off x="2950911" y="5040202"/>
            <a:ext cx="652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温馨提示：仔细阅读算法思维过程，分析跳绳计划中的相关数据，将其拖动到对应方框中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xmlns="" id="{C3CCE283-3FF2-3B3F-2D9E-AAB5D317F164}"/>
              </a:ext>
            </a:extLst>
          </p:cNvPr>
          <p:cNvSpPr/>
          <p:nvPr/>
        </p:nvSpPr>
        <p:spPr>
          <a:xfrm>
            <a:off x="1025730" y="1430134"/>
            <a:ext cx="10348123" cy="3303338"/>
          </a:xfrm>
          <a:prstGeom prst="roundRect">
            <a:avLst>
              <a:gd name="adj" fmla="val 5411"/>
            </a:avLst>
          </a:prstGeom>
          <a:noFill/>
          <a:ln w="28575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8FA6B8E-29A4-C99C-B81F-B2D9B631747E}"/>
              </a:ext>
            </a:extLst>
          </p:cNvPr>
          <p:cNvSpPr txBox="1"/>
          <p:nvPr/>
        </p:nvSpPr>
        <p:spPr>
          <a:xfrm>
            <a:off x="2145379" y="4035373"/>
            <a:ext cx="1503923" cy="477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目标成绩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7FF17713-7A15-BD83-4F0D-E9AB066AB4E9}"/>
              </a:ext>
            </a:extLst>
          </p:cNvPr>
          <p:cNvSpPr txBox="1"/>
          <p:nvPr/>
        </p:nvSpPr>
        <p:spPr>
          <a:xfrm>
            <a:off x="5481377" y="4068864"/>
            <a:ext cx="1503923" cy="477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初始成绩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B0125CE1-C38F-88A5-A1DD-6A13CA0F2517}"/>
              </a:ext>
            </a:extLst>
          </p:cNvPr>
          <p:cNvSpPr txBox="1"/>
          <p:nvPr/>
        </p:nvSpPr>
        <p:spPr>
          <a:xfrm>
            <a:off x="8817376" y="4024029"/>
            <a:ext cx="1503923" cy="477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计算公式</a:t>
            </a:r>
          </a:p>
        </p:txBody>
      </p:sp>
      <p:pic>
        <p:nvPicPr>
          <p:cNvPr id="46" name="图片 45" descr="卡通人物&#10;&#10;描述已自动生成">
            <a:extLst>
              <a:ext uri="{FF2B5EF4-FFF2-40B4-BE49-F238E27FC236}">
                <a16:creationId xmlns:a16="http://schemas.microsoft.com/office/drawing/2014/main" xmlns="" id="{7EB5D549-B730-8669-639F-FACF839E2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59" y="465415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7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对话气泡: 圆角矩形 24">
            <a:extLst>
              <a:ext uri="{FF2B5EF4-FFF2-40B4-BE49-F238E27FC236}">
                <a16:creationId xmlns:a16="http://schemas.microsoft.com/office/drawing/2014/main" xmlns="" id="{4A9F70A1-06E0-9AB9-7653-4453F9994A59}"/>
              </a:ext>
            </a:extLst>
          </p:cNvPr>
          <p:cNvSpPr/>
          <p:nvPr/>
        </p:nvSpPr>
        <p:spPr>
          <a:xfrm>
            <a:off x="2577898" y="1604211"/>
            <a:ext cx="6838818" cy="3049074"/>
          </a:xfrm>
          <a:prstGeom prst="wedgeRoundRectCallout">
            <a:avLst>
              <a:gd name="adj1" fmla="val 58453"/>
              <a:gd name="adj2" fmla="val 24092"/>
              <a:gd name="adj3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472A3A5-A580-D5EB-2507-3860DBBC2986}"/>
              </a:ext>
            </a:extLst>
          </p:cNvPr>
          <p:cNvSpPr txBox="1"/>
          <p:nvPr/>
        </p:nvSpPr>
        <p:spPr>
          <a:xfrm>
            <a:off x="4694013" y="553590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理解算法特征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04A1BD0-11BB-BDFC-2F94-DEE59524D93B}"/>
              </a:ext>
            </a:extLst>
          </p:cNvPr>
          <p:cNvSpPr txBox="1"/>
          <p:nvPr/>
        </p:nvSpPr>
        <p:spPr>
          <a:xfrm>
            <a:off x="3064041" y="1684955"/>
            <a:ext cx="6063915" cy="288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算法通常具备一些基本特征，</a:t>
            </a: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例如：</a:t>
            </a:r>
            <a:endParaRPr lang="en-US" altLang="zh-CN" sz="2500" b="0" dirty="0">
              <a:solidFill>
                <a:srgbClr val="231F2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□输入性：算法可以有</a:t>
            </a:r>
            <a:r>
              <a:rPr lang="en-US" altLang="zh-CN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个或多个输入。</a:t>
            </a:r>
          </a:p>
          <a:p>
            <a:pPr>
              <a:lnSpc>
                <a:spcPct val="150000"/>
              </a:lnSpc>
            </a:pP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□输出性：算法至少有一个或多个输出。</a:t>
            </a:r>
            <a:endParaRPr lang="en-US" altLang="zh-CN" sz="25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□有限性：算法步骤是有限的。</a:t>
            </a:r>
            <a:endParaRPr lang="en-US" altLang="zh-CN" sz="25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pic>
        <p:nvPicPr>
          <p:cNvPr id="27" name="图片 26" descr="卡通人物&#10;&#10;描述已自动生成">
            <a:extLst>
              <a:ext uri="{FF2B5EF4-FFF2-40B4-BE49-F238E27FC236}">
                <a16:creationId xmlns:a16="http://schemas.microsoft.com/office/drawing/2014/main" xmlns="" id="{A0594153-5A5B-978A-56F4-46D72DB8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95" y="3209498"/>
            <a:ext cx="2520000" cy="2520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26CAC1A-514B-5495-7C76-7AA0D3BE4338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1C3BAA91-302E-DA3C-FD57-FD7F6B51C82E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F1A589AC-5BEF-1548-7145-F121B6AB7E68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11" name="图片 10" descr="卡通人物&#10;&#10;描述已自动生成">
              <a:extLst>
                <a:ext uri="{FF2B5EF4-FFF2-40B4-BE49-F238E27FC236}">
                  <a16:creationId xmlns:a16="http://schemas.microsoft.com/office/drawing/2014/main" xmlns="" id="{CE9E1EA7-D587-5EB2-ACD8-DA96ADB3B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65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189D30A7-9EFC-68EE-B2B2-2E0165E8A179}"/>
              </a:ext>
            </a:extLst>
          </p:cNvPr>
          <p:cNvGrpSpPr/>
          <p:nvPr/>
        </p:nvGrpSpPr>
        <p:grpSpPr>
          <a:xfrm>
            <a:off x="3554772" y="1668379"/>
            <a:ext cx="2209528" cy="477054"/>
            <a:chOff x="3901777" y="2047708"/>
            <a:chExt cx="2209528" cy="477054"/>
          </a:xfrm>
        </p:grpSpPr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xmlns="" id="{080F454E-03E3-6DA1-901A-70BA4E7B35AA}"/>
                </a:ext>
              </a:extLst>
            </p:cNvPr>
            <p:cNvSpPr/>
            <p:nvPr/>
          </p:nvSpPr>
          <p:spPr>
            <a:xfrm>
              <a:off x="3901777" y="2047708"/>
              <a:ext cx="2209528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4C2EA232-2059-FB04-3D81-63F298A02AD3}"/>
                </a:ext>
              </a:extLst>
            </p:cNvPr>
            <p:cNvSpPr txBox="1"/>
            <p:nvPr/>
          </p:nvSpPr>
          <p:spPr>
            <a:xfrm>
              <a:off x="4212824" y="2047708"/>
              <a:ext cx="18984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初始成绩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06FE5077-3D6B-80ED-65A0-00CA58B95F1A}"/>
              </a:ext>
            </a:extLst>
          </p:cNvPr>
          <p:cNvGrpSpPr/>
          <p:nvPr/>
        </p:nvGrpSpPr>
        <p:grpSpPr>
          <a:xfrm>
            <a:off x="3554772" y="2448021"/>
            <a:ext cx="2209528" cy="477054"/>
            <a:chOff x="3901777" y="2047708"/>
            <a:chExt cx="2209528" cy="477054"/>
          </a:xfrm>
        </p:grpSpPr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xmlns="" id="{0E652FA6-E10E-30DE-EF1F-41F1C9F81EE0}"/>
                </a:ext>
              </a:extLst>
            </p:cNvPr>
            <p:cNvSpPr/>
            <p:nvPr/>
          </p:nvSpPr>
          <p:spPr>
            <a:xfrm>
              <a:off x="3901777" y="2047708"/>
              <a:ext cx="2209528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6AB4AED-3FC4-97E5-A394-D5DC032CCE74}"/>
                </a:ext>
              </a:extLst>
            </p:cNvPr>
            <p:cNvSpPr txBox="1"/>
            <p:nvPr/>
          </p:nvSpPr>
          <p:spPr>
            <a:xfrm>
              <a:off x="4212824" y="2047708"/>
              <a:ext cx="18984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目标成绩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F296F01-53CC-C5C6-372B-FD00F048B433}"/>
              </a:ext>
            </a:extLst>
          </p:cNvPr>
          <p:cNvGrpSpPr/>
          <p:nvPr/>
        </p:nvGrpSpPr>
        <p:grpSpPr>
          <a:xfrm>
            <a:off x="3554772" y="3227663"/>
            <a:ext cx="2209528" cy="477054"/>
            <a:chOff x="3901777" y="2047708"/>
            <a:chExt cx="2209528" cy="477054"/>
          </a:xfrm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xmlns="" id="{EDFF52A1-ADF1-1EFF-9AD0-E33A0BD08749}"/>
                </a:ext>
              </a:extLst>
            </p:cNvPr>
            <p:cNvSpPr/>
            <p:nvPr/>
          </p:nvSpPr>
          <p:spPr>
            <a:xfrm>
              <a:off x="3901777" y="2047708"/>
              <a:ext cx="2209528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327CC57C-9E9C-7B53-7444-A8EE8944B5EF}"/>
                </a:ext>
              </a:extLst>
            </p:cNvPr>
            <p:cNvSpPr txBox="1"/>
            <p:nvPr/>
          </p:nvSpPr>
          <p:spPr>
            <a:xfrm>
              <a:off x="4212824" y="2047708"/>
              <a:ext cx="18984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锻炼时间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31C7819-A0CD-0E5C-5FAF-649AE1F1F8F4}"/>
              </a:ext>
            </a:extLst>
          </p:cNvPr>
          <p:cNvGrpSpPr/>
          <p:nvPr/>
        </p:nvGrpSpPr>
        <p:grpSpPr>
          <a:xfrm>
            <a:off x="3554772" y="4007305"/>
            <a:ext cx="2209528" cy="477054"/>
            <a:chOff x="3901777" y="2047708"/>
            <a:chExt cx="2209528" cy="477054"/>
          </a:xfrm>
        </p:grpSpPr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xmlns="" id="{3FC8DA0D-97EB-822C-101A-18F7538EA992}"/>
                </a:ext>
              </a:extLst>
            </p:cNvPr>
            <p:cNvSpPr/>
            <p:nvPr/>
          </p:nvSpPr>
          <p:spPr>
            <a:xfrm>
              <a:off x="3901777" y="2047708"/>
              <a:ext cx="2209528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E5A97047-9C5B-1E1B-5907-52DC0F80B30B}"/>
                </a:ext>
              </a:extLst>
            </p:cNvPr>
            <p:cNvSpPr txBox="1"/>
            <p:nvPr/>
          </p:nvSpPr>
          <p:spPr>
            <a:xfrm>
              <a:off x="4212824" y="2047708"/>
              <a:ext cx="18984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打卡表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BE794613-A8EE-8608-2F3A-C3CFD5FB430C}"/>
              </a:ext>
            </a:extLst>
          </p:cNvPr>
          <p:cNvGrpSpPr/>
          <p:nvPr/>
        </p:nvGrpSpPr>
        <p:grpSpPr>
          <a:xfrm>
            <a:off x="6875693" y="1668379"/>
            <a:ext cx="1787044" cy="477054"/>
            <a:chOff x="3901777" y="2047708"/>
            <a:chExt cx="1787044" cy="477054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xmlns="" id="{FCFBFDEB-2D44-998B-2861-2340764AF60F}"/>
                </a:ext>
              </a:extLst>
            </p:cNvPr>
            <p:cNvSpPr/>
            <p:nvPr/>
          </p:nvSpPr>
          <p:spPr>
            <a:xfrm>
              <a:off x="3901777" y="2047708"/>
              <a:ext cx="1787044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00914F5C-A314-0431-08EB-CA7B9C9C95E3}"/>
                </a:ext>
              </a:extLst>
            </p:cNvPr>
            <p:cNvSpPr txBox="1"/>
            <p:nvPr/>
          </p:nvSpPr>
          <p:spPr>
            <a:xfrm>
              <a:off x="4212824" y="2047708"/>
              <a:ext cx="13316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输入性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94331221-EFDC-473A-5B33-9AB500211B6C}"/>
              </a:ext>
            </a:extLst>
          </p:cNvPr>
          <p:cNvGrpSpPr/>
          <p:nvPr/>
        </p:nvGrpSpPr>
        <p:grpSpPr>
          <a:xfrm>
            <a:off x="6875693" y="2448021"/>
            <a:ext cx="1787044" cy="477054"/>
            <a:chOff x="3901777" y="2047708"/>
            <a:chExt cx="1787044" cy="477054"/>
          </a:xfrm>
        </p:grpSpPr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xmlns="" id="{EE4049CD-93E4-F353-522A-CDD4314A826E}"/>
                </a:ext>
              </a:extLst>
            </p:cNvPr>
            <p:cNvSpPr/>
            <p:nvPr/>
          </p:nvSpPr>
          <p:spPr>
            <a:xfrm>
              <a:off x="3901777" y="2047708"/>
              <a:ext cx="1787044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950D63E6-2087-E912-2397-100E17F32F1C}"/>
                </a:ext>
              </a:extLst>
            </p:cNvPr>
            <p:cNvSpPr txBox="1"/>
            <p:nvPr/>
          </p:nvSpPr>
          <p:spPr>
            <a:xfrm>
              <a:off x="4100529" y="2047708"/>
              <a:ext cx="15039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可执行性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B9F6F834-2934-BFBB-3C69-B719B85E3904}"/>
              </a:ext>
            </a:extLst>
          </p:cNvPr>
          <p:cNvGrpSpPr/>
          <p:nvPr/>
        </p:nvGrpSpPr>
        <p:grpSpPr>
          <a:xfrm>
            <a:off x="6875693" y="3227663"/>
            <a:ext cx="1787044" cy="477054"/>
            <a:chOff x="3901777" y="2047708"/>
            <a:chExt cx="1787044" cy="477054"/>
          </a:xfrm>
        </p:grpSpPr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xmlns="" id="{5D8C6B55-1D86-D7E3-281D-8095DE3A3E54}"/>
                </a:ext>
              </a:extLst>
            </p:cNvPr>
            <p:cNvSpPr/>
            <p:nvPr/>
          </p:nvSpPr>
          <p:spPr>
            <a:xfrm>
              <a:off x="3901777" y="2047708"/>
              <a:ext cx="1787044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8A72F51E-402C-BF0E-460C-233E42725B76}"/>
                </a:ext>
              </a:extLst>
            </p:cNvPr>
            <p:cNvSpPr txBox="1"/>
            <p:nvPr/>
          </p:nvSpPr>
          <p:spPr>
            <a:xfrm>
              <a:off x="4212824" y="2047708"/>
              <a:ext cx="13316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有限性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0086FEDD-0073-31D3-D808-62CE4D302D78}"/>
              </a:ext>
            </a:extLst>
          </p:cNvPr>
          <p:cNvGrpSpPr/>
          <p:nvPr/>
        </p:nvGrpSpPr>
        <p:grpSpPr>
          <a:xfrm>
            <a:off x="6875693" y="4007305"/>
            <a:ext cx="1787044" cy="477054"/>
            <a:chOff x="3901777" y="2047708"/>
            <a:chExt cx="1787044" cy="477054"/>
          </a:xfrm>
        </p:grpSpPr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xmlns="" id="{EDA55CFB-F02C-0E28-7624-EBB0468ED56B}"/>
                </a:ext>
              </a:extLst>
            </p:cNvPr>
            <p:cNvSpPr/>
            <p:nvPr/>
          </p:nvSpPr>
          <p:spPr>
            <a:xfrm>
              <a:off x="3901777" y="2047708"/>
              <a:ext cx="1787044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xmlns="" id="{558927BC-6F9A-F8C9-24F4-66C06B1ED663}"/>
                </a:ext>
              </a:extLst>
            </p:cNvPr>
            <p:cNvSpPr txBox="1"/>
            <p:nvPr/>
          </p:nvSpPr>
          <p:spPr>
            <a:xfrm>
              <a:off x="4212824" y="2047708"/>
              <a:ext cx="13316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输出性</a:t>
              </a:r>
            </a:p>
          </p:txBody>
        </p:sp>
      </p:grpSp>
      <p:sp>
        <p:nvSpPr>
          <p:cNvPr id="58" name="矩形: 圆角 57">
            <a:extLst>
              <a:ext uri="{FF2B5EF4-FFF2-40B4-BE49-F238E27FC236}">
                <a16:creationId xmlns:a16="http://schemas.microsoft.com/office/drawing/2014/main" xmlns="" id="{03920DD0-2153-4B88-C238-4515FF43F7A1}"/>
              </a:ext>
            </a:extLst>
          </p:cNvPr>
          <p:cNvSpPr/>
          <p:nvPr/>
        </p:nvSpPr>
        <p:spPr>
          <a:xfrm>
            <a:off x="2935705" y="1430134"/>
            <a:ext cx="6352674" cy="3303338"/>
          </a:xfrm>
          <a:prstGeom prst="roundRect">
            <a:avLst>
              <a:gd name="adj" fmla="val 5411"/>
            </a:avLst>
          </a:prstGeom>
          <a:noFill/>
          <a:ln w="28575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对话气泡: 圆角矩形 58">
            <a:extLst>
              <a:ext uri="{FF2B5EF4-FFF2-40B4-BE49-F238E27FC236}">
                <a16:creationId xmlns:a16="http://schemas.microsoft.com/office/drawing/2014/main" xmlns="" id="{EF5A3EDA-ED0E-04CA-1B79-4C4173637255}"/>
              </a:ext>
            </a:extLst>
          </p:cNvPr>
          <p:cNvSpPr/>
          <p:nvPr/>
        </p:nvSpPr>
        <p:spPr>
          <a:xfrm>
            <a:off x="2897341" y="5040202"/>
            <a:ext cx="6522216" cy="707886"/>
          </a:xfrm>
          <a:prstGeom prst="wedgeRoundRectCallout">
            <a:avLst>
              <a:gd name="adj1" fmla="val 53514"/>
              <a:gd name="adj2" fmla="val 21709"/>
              <a:gd name="adj3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37A379CA-D4D0-1F39-68EE-4A05850037B2}"/>
              </a:ext>
            </a:extLst>
          </p:cNvPr>
          <p:cNvSpPr txBox="1"/>
          <p:nvPr/>
        </p:nvSpPr>
        <p:spPr>
          <a:xfrm>
            <a:off x="2950911" y="5040202"/>
            <a:ext cx="652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温馨提示：结合本课所学，理解算法特征，将跳绳计划中的相关数据和算法特征进行知识配对。</a:t>
            </a:r>
          </a:p>
        </p:txBody>
      </p:sp>
      <p:pic>
        <p:nvPicPr>
          <p:cNvPr id="61" name="图片 60" descr="卡通人物&#10;&#10;描述已自动生成">
            <a:extLst>
              <a:ext uri="{FF2B5EF4-FFF2-40B4-BE49-F238E27FC236}">
                <a16:creationId xmlns:a16="http://schemas.microsoft.com/office/drawing/2014/main" xmlns="" id="{7AE8A56F-A405-2C6D-6DA0-710F1F322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949" y="4733472"/>
            <a:ext cx="1440000" cy="144000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F3ABAC15-25C1-8FCD-829B-F84299C9C631}"/>
              </a:ext>
            </a:extLst>
          </p:cNvPr>
          <p:cNvSpPr txBox="1"/>
          <p:nvPr/>
        </p:nvSpPr>
        <p:spPr>
          <a:xfrm>
            <a:off x="4694013" y="553590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理解算法特征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6CF8DD3-DCFB-D2B7-0AFD-E27F220C2DF3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5393009E-CDAB-5539-095E-B631DBA8277B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46C80933-9225-4A9B-1B4D-B27EC8A7FCBE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9" name="图片 8" descr="卡通人物&#10;&#10;描述已自动生成">
              <a:extLst>
                <a:ext uri="{FF2B5EF4-FFF2-40B4-BE49-F238E27FC236}">
                  <a16:creationId xmlns:a16="http://schemas.microsoft.com/office/drawing/2014/main" xmlns="" id="{20DA15B0-5FF9-0F2D-56A6-55043DDE7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49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264141C-0D09-D61B-2551-CEBB4584E1C1}"/>
              </a:ext>
            </a:extLst>
          </p:cNvPr>
          <p:cNvGrpSpPr/>
          <p:nvPr/>
        </p:nvGrpSpPr>
        <p:grpSpPr>
          <a:xfrm>
            <a:off x="2218653" y="1681867"/>
            <a:ext cx="6648356" cy="2520000"/>
            <a:chOff x="2218653" y="1681867"/>
            <a:chExt cx="6648356" cy="25200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129225CD-65B3-4353-9BB0-AC0AB970FB66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0D6D4CE-62BE-E538-0446-738945BE0790}"/>
                </a:ext>
              </a:extLst>
            </p:cNvPr>
            <p:cNvSpPr txBox="1"/>
            <p:nvPr/>
          </p:nvSpPr>
          <p:spPr>
            <a:xfrm>
              <a:off x="5022516" y="2051274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pic>
          <p:nvPicPr>
            <p:cNvPr id="11" name="图片 10" descr="卡通人物&#10;&#10;描述已自动生成">
              <a:extLst>
                <a:ext uri="{FF2B5EF4-FFF2-40B4-BE49-F238E27FC236}">
                  <a16:creationId xmlns:a16="http://schemas.microsoft.com/office/drawing/2014/main" xmlns="" id="{BBF86A92-08E7-6BA4-4E13-DD469412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25439EF5-5F60-9ABB-3818-A3487A4690AC}"/>
                </a:ext>
              </a:extLst>
            </p:cNvPr>
            <p:cNvSpPr txBox="1"/>
            <p:nvPr/>
          </p:nvSpPr>
          <p:spPr>
            <a:xfrm>
              <a:off x="4482138" y="3109486"/>
              <a:ext cx="3743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利用算法特征完成挑战台任务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0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06B0BFD1-A809-971A-B853-A9A58A208419}"/>
              </a:ext>
            </a:extLst>
          </p:cNvPr>
          <p:cNvSpPr/>
          <p:nvPr/>
        </p:nvSpPr>
        <p:spPr>
          <a:xfrm>
            <a:off x="1491916" y="1668380"/>
            <a:ext cx="9785684" cy="3015916"/>
          </a:xfrm>
          <a:prstGeom prst="roundRect">
            <a:avLst>
              <a:gd name="adj" fmla="val 10034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xmlns="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3EB6F7F-7810-18FA-E342-2ADE44B06CF4}"/>
              </a:ext>
            </a:extLst>
          </p:cNvPr>
          <p:cNvSpPr txBox="1"/>
          <p:nvPr/>
        </p:nvSpPr>
        <p:spPr>
          <a:xfrm>
            <a:off x="1933677" y="1919375"/>
            <a:ext cx="90391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□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李徽要买一个书桌垫，测量得知书桌长 </a:t>
            </a:r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120 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厘米，宽 </a:t>
            </a:r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60 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厘米，在计算 书桌垫面积的过程中，输入、计算方法、输出分别是什么？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3EB6F7F-7810-18FA-E342-2ADE44B06CF4}"/>
              </a:ext>
            </a:extLst>
          </p:cNvPr>
          <p:cNvSpPr txBox="1"/>
          <p:nvPr/>
        </p:nvSpPr>
        <p:spPr>
          <a:xfrm>
            <a:off x="1933677" y="3429000"/>
            <a:ext cx="8830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□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请根据体育课上自己的百米跑步成绩，在体育老师的指导下，制订一个科学的跑步锻炼计划。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49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155A4F0-3010-F254-F003-0B5D534B3385}"/>
              </a:ext>
            </a:extLst>
          </p:cNvPr>
          <p:cNvSpPr txBox="1"/>
          <p:nvPr/>
        </p:nvSpPr>
        <p:spPr>
          <a:xfrm>
            <a:off x="1184224" y="63489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</a:p>
        </p:txBody>
      </p: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xmlns="" id="{76C3F1E7-63F2-375E-8AC6-340D535B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" y="541208"/>
            <a:ext cx="669026" cy="5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2644A7F-20B1-44B1-D7E2-42E57CBC5B41}"/>
              </a:ext>
            </a:extLst>
          </p:cNvPr>
          <p:cNvSpPr txBox="1"/>
          <p:nvPr/>
        </p:nvSpPr>
        <p:spPr>
          <a:xfrm>
            <a:off x="5209085" y="620305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pic>
        <p:nvPicPr>
          <p:cNvPr id="13" name="图片 12" descr="图片包含 游戏机, 风筝&#10;&#10;描述已自动生成">
            <a:extLst>
              <a:ext uri="{FF2B5EF4-FFF2-40B4-BE49-F238E27FC236}">
                <a16:creationId xmlns:a16="http://schemas.microsoft.com/office/drawing/2014/main" xmlns="" id="{850338CA-3C04-071A-B9F1-4AC748B00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785">
            <a:off x="637731" y="2022555"/>
            <a:ext cx="3810532" cy="38105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38BF571-AD55-77B7-1663-2FFE17366841}"/>
              </a:ext>
            </a:extLst>
          </p:cNvPr>
          <p:cNvSpPr/>
          <p:nvPr/>
        </p:nvSpPr>
        <p:spPr>
          <a:xfrm rot="20338828">
            <a:off x="1640779" y="3083549"/>
            <a:ext cx="227337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Hello</a:t>
            </a:r>
            <a:r>
              <a:rPr lang="zh-CN" altLang="en-US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9FBFCDE-7FD9-5194-1558-9FFCCD605FFE}"/>
              </a:ext>
            </a:extLst>
          </p:cNvPr>
          <p:cNvSpPr/>
          <p:nvPr/>
        </p:nvSpPr>
        <p:spPr>
          <a:xfrm>
            <a:off x="5300785" y="2516546"/>
            <a:ext cx="484780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期待你下节课</a:t>
            </a:r>
            <a:endParaRPr lang="en-US" altLang="zh-CN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更精彩的表现</a:t>
            </a:r>
          </a:p>
        </p:txBody>
      </p:sp>
      <p:pic>
        <p:nvPicPr>
          <p:cNvPr id="21" name="图片 20" descr="形状, 圆圈&#10;&#10;描述已自动生成">
            <a:extLst>
              <a:ext uri="{FF2B5EF4-FFF2-40B4-BE49-F238E27FC236}">
                <a16:creationId xmlns:a16="http://schemas.microsoft.com/office/drawing/2014/main" xmlns="" id="{CCF75DFF-6FC3-15AC-8A44-74ECED748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25" y="4692622"/>
            <a:ext cx="1845570" cy="2160000"/>
          </a:xfrm>
          <a:prstGeom prst="rect">
            <a:avLst/>
          </a:prstGeom>
        </p:spPr>
      </p:pic>
      <p:pic>
        <p:nvPicPr>
          <p:cNvPr id="19" name="图片 18" descr="卡通人物&#10;&#10;描述已自动生成">
            <a:extLst>
              <a:ext uri="{FF2B5EF4-FFF2-40B4-BE49-F238E27FC236}">
                <a16:creationId xmlns:a16="http://schemas.microsoft.com/office/drawing/2014/main" xmlns="" id="{F4E05475-8697-6CD1-3C86-7F18211E1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00" y="4772454"/>
            <a:ext cx="2160000" cy="2160000"/>
          </a:xfrm>
          <a:prstGeom prst="rect">
            <a:avLst/>
          </a:prstGeom>
        </p:spPr>
      </p:pic>
      <p:pic>
        <p:nvPicPr>
          <p:cNvPr id="15" name="图片 14" descr="图标&#10;&#10;描述已自动生成">
            <a:extLst>
              <a:ext uri="{FF2B5EF4-FFF2-40B4-BE49-F238E27FC236}">
                <a16:creationId xmlns:a16="http://schemas.microsoft.com/office/drawing/2014/main" xmlns="" id="{DE600420-09B1-CF12-0D82-5F1004F3EC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/>
        </p:blipFill>
        <p:spPr>
          <a:xfrm>
            <a:off x="8901885" y="2092083"/>
            <a:ext cx="893976" cy="12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61132253-C24C-AE52-8126-203021A8C0D6}"/>
              </a:ext>
            </a:extLst>
          </p:cNvPr>
          <p:cNvSpPr/>
          <p:nvPr/>
        </p:nvSpPr>
        <p:spPr>
          <a:xfrm>
            <a:off x="2165684" y="1514950"/>
            <a:ext cx="8357937" cy="4070220"/>
          </a:xfrm>
          <a:prstGeom prst="roundRect">
            <a:avLst>
              <a:gd name="adj" fmla="val 11937"/>
            </a:avLst>
          </a:prstGeom>
          <a:solidFill>
            <a:schemeClr val="bg1"/>
          </a:solidFill>
          <a:ln w="190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94FB02E5-DBA2-B3B3-5E95-C3BCBFA3D749}"/>
              </a:ext>
            </a:extLst>
          </p:cNvPr>
          <p:cNvGrpSpPr/>
          <p:nvPr/>
        </p:nvGrpSpPr>
        <p:grpSpPr>
          <a:xfrm>
            <a:off x="299805" y="74950"/>
            <a:ext cx="3115490" cy="1440000"/>
            <a:chOff x="299805" y="74950"/>
            <a:chExt cx="3115490" cy="14400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4DA4D758-C4B0-20F7-BD0A-7C7E5BB30F83}"/>
                </a:ext>
              </a:extLst>
            </p:cNvPr>
            <p:cNvSpPr/>
            <p:nvPr/>
          </p:nvSpPr>
          <p:spPr>
            <a:xfrm>
              <a:off x="1184224" y="494675"/>
              <a:ext cx="2231071" cy="77815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B3279399-9C39-F970-70BF-5178AEB50C23}"/>
                </a:ext>
              </a:extLst>
            </p:cNvPr>
            <p:cNvSpPr txBox="1"/>
            <p:nvPr/>
          </p:nvSpPr>
          <p:spPr>
            <a:xfrm>
              <a:off x="1392825" y="536974"/>
              <a:ext cx="1980029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学习情境</a:t>
              </a:r>
            </a:p>
          </p:txBody>
        </p:sp>
        <p:pic>
          <p:nvPicPr>
            <p:cNvPr id="9" name="图片 8" descr="卡通人物&#10;&#10;描述已自动生成">
              <a:extLst>
                <a:ext uri="{FF2B5EF4-FFF2-40B4-BE49-F238E27FC236}">
                  <a16:creationId xmlns:a16="http://schemas.microsoft.com/office/drawing/2014/main" xmlns="" id="{A3CD895B-6137-1FF1-61B3-CD28B8373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05" y="74950"/>
              <a:ext cx="1440000" cy="144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B46C15E-4066-7231-840E-5AA5663C97D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4A5B1CE-69A2-7FCE-A88E-79267BEC593D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CB7CA243-A267-5591-12CF-918601A0A41E}"/>
              </a:ext>
            </a:extLst>
          </p:cNvPr>
          <p:cNvSpPr txBox="1"/>
          <p:nvPr/>
        </p:nvSpPr>
        <p:spPr>
          <a:xfrm>
            <a:off x="3211629" y="1803263"/>
            <a:ext cx="7301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找出班级“跳绳高手”进行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分钟跳绳展示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36A263D-1224-FBFC-D749-C9E624CB4CF3}"/>
              </a:ext>
            </a:extLst>
          </p:cNvPr>
          <p:cNvGrpSpPr/>
          <p:nvPr/>
        </p:nvGrpSpPr>
        <p:grpSpPr>
          <a:xfrm>
            <a:off x="5134859" y="3288163"/>
            <a:ext cx="5617447" cy="2160000"/>
            <a:chOff x="2966985" y="4557143"/>
            <a:chExt cx="5617447" cy="2160000"/>
          </a:xfrm>
        </p:grpSpPr>
        <p:sp>
          <p:nvSpPr>
            <p:cNvPr id="2" name="对话气泡: 圆角矩形 1">
              <a:extLst>
                <a:ext uri="{FF2B5EF4-FFF2-40B4-BE49-F238E27FC236}">
                  <a16:creationId xmlns:a16="http://schemas.microsoft.com/office/drawing/2014/main" xmlns="" id="{51E92B17-6843-52B6-6B2B-44813A8D0F69}"/>
                </a:ext>
              </a:extLst>
            </p:cNvPr>
            <p:cNvSpPr/>
            <p:nvPr/>
          </p:nvSpPr>
          <p:spPr>
            <a:xfrm flipH="1">
              <a:off x="2966985" y="5188307"/>
              <a:ext cx="3407101" cy="1191193"/>
            </a:xfrm>
            <a:prstGeom prst="wedgeRoundRectCallout">
              <a:avLst>
                <a:gd name="adj1" fmla="val -65382"/>
                <a:gd name="adj2" fmla="val -30926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13CDD679-CA4D-D73B-FB20-076F75150BEE}"/>
                </a:ext>
              </a:extLst>
            </p:cNvPr>
            <p:cNvSpPr txBox="1"/>
            <p:nvPr/>
          </p:nvSpPr>
          <p:spPr>
            <a:xfrm>
              <a:off x="3082201" y="5231429"/>
              <a:ext cx="32652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制定一份个人的跳绳锻炼计划，并坚持锻炼下去，就可以了！</a:t>
              </a:r>
            </a:p>
          </p:txBody>
        </p:sp>
        <p:pic>
          <p:nvPicPr>
            <p:cNvPr id="48" name="图片 47" descr="卡通人物&#10;&#10;描述已自动生成">
              <a:extLst>
                <a:ext uri="{FF2B5EF4-FFF2-40B4-BE49-F238E27FC236}">
                  <a16:creationId xmlns:a16="http://schemas.microsoft.com/office/drawing/2014/main" xmlns="" id="{DCFF3DBB-2BF7-3482-8D7A-410557850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432" y="4557143"/>
              <a:ext cx="2160000" cy="216000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C44C7A2-0B79-D59A-BD4A-8114AD70F8F5}"/>
              </a:ext>
            </a:extLst>
          </p:cNvPr>
          <p:cNvGrpSpPr/>
          <p:nvPr/>
        </p:nvGrpSpPr>
        <p:grpSpPr>
          <a:xfrm>
            <a:off x="3028520" y="2480885"/>
            <a:ext cx="4279085" cy="2967278"/>
            <a:chOff x="2551815" y="2647311"/>
            <a:chExt cx="4279085" cy="2967278"/>
          </a:xfrm>
        </p:grpSpPr>
        <p:sp>
          <p:nvSpPr>
            <p:cNvPr id="42" name="对话气泡: 圆角矩形 41">
              <a:extLst>
                <a:ext uri="{FF2B5EF4-FFF2-40B4-BE49-F238E27FC236}">
                  <a16:creationId xmlns:a16="http://schemas.microsoft.com/office/drawing/2014/main" xmlns="" id="{0F2154F7-7298-EEDB-3E82-C5798119C4C3}"/>
                </a:ext>
              </a:extLst>
            </p:cNvPr>
            <p:cNvSpPr/>
            <p:nvPr/>
          </p:nvSpPr>
          <p:spPr>
            <a:xfrm>
              <a:off x="3720164" y="2647311"/>
              <a:ext cx="2962984" cy="1191193"/>
            </a:xfrm>
            <a:prstGeom prst="wedgeRoundRectCallout">
              <a:avLst>
                <a:gd name="adj1" fmla="val -35719"/>
                <a:gd name="adj2" fmla="val 66039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0CE6FF40-F0EC-3A55-F2F9-45A24ABB5276}"/>
                </a:ext>
              </a:extLst>
            </p:cNvPr>
            <p:cNvSpPr txBox="1"/>
            <p:nvPr/>
          </p:nvSpPr>
          <p:spPr>
            <a:xfrm>
              <a:off x="3867916" y="2700823"/>
              <a:ext cx="2962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哇，跳绳速度好快呀！怎样才能提高自己的跳绳速度呢？</a:t>
              </a:r>
            </a:p>
          </p:txBody>
        </p:sp>
        <p:pic>
          <p:nvPicPr>
            <p:cNvPr id="50" name="图片 49" descr="形状, 圆圈&#10;&#10;描述已自动生成">
              <a:extLst>
                <a:ext uri="{FF2B5EF4-FFF2-40B4-BE49-F238E27FC236}">
                  <a16:creationId xmlns:a16="http://schemas.microsoft.com/office/drawing/2014/main" xmlns="" id="{5C8DE661-901D-E127-4D05-787435C6E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815" y="3454589"/>
              <a:ext cx="1845570" cy="216000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366B5C-CBFB-C64B-10E9-ED7EF776395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266" y="1674582"/>
            <a:ext cx="1078029" cy="11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7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4A5B1CE-69A2-7FCE-A88E-79267BEC593D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0AB4AFF-6C34-4C0D-1AD2-E6B2CEDA5477}"/>
              </a:ext>
            </a:extLst>
          </p:cNvPr>
          <p:cNvGrpSpPr/>
          <p:nvPr/>
        </p:nvGrpSpPr>
        <p:grpSpPr>
          <a:xfrm>
            <a:off x="1184223" y="3961827"/>
            <a:ext cx="3833264" cy="1620036"/>
            <a:chOff x="647594" y="3626676"/>
            <a:chExt cx="3833264" cy="162003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1D2ACC0-7696-3B08-F68E-D5AB87BD4CE6}"/>
                </a:ext>
              </a:extLst>
            </p:cNvPr>
            <p:cNvSpPr/>
            <p:nvPr/>
          </p:nvSpPr>
          <p:spPr>
            <a:xfrm>
              <a:off x="672476" y="3641666"/>
              <a:ext cx="3808382" cy="16050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5455021-1F6E-FEA5-A352-1737F72F3C5A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5982F06B-AAE3-8D7D-7D65-75BEC459776C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374AA604-0137-B141-55C0-4A8CBCBD864D}"/>
                </a:ext>
              </a:extLst>
            </p:cNvPr>
            <p:cNvSpPr txBox="1"/>
            <p:nvPr/>
          </p:nvSpPr>
          <p:spPr>
            <a:xfrm>
              <a:off x="647594" y="4231049"/>
              <a:ext cx="34387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了解制定跳绳锻炼计划标准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比较跳绳锻炼计划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3.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规划个人跳绳计划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E8E9A236-3D83-0835-5BE3-DF12119FBDA7}"/>
              </a:ext>
            </a:extLst>
          </p:cNvPr>
          <p:cNvGrpSpPr/>
          <p:nvPr/>
        </p:nvGrpSpPr>
        <p:grpSpPr>
          <a:xfrm>
            <a:off x="3423904" y="2718186"/>
            <a:ext cx="3299451" cy="1730737"/>
            <a:chOff x="672475" y="3626676"/>
            <a:chExt cx="3299451" cy="17307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02344266-30E2-1233-992B-1822C19CE51E}"/>
                </a:ext>
              </a:extLst>
            </p:cNvPr>
            <p:cNvSpPr/>
            <p:nvPr/>
          </p:nvSpPr>
          <p:spPr>
            <a:xfrm>
              <a:off x="672475" y="3641667"/>
              <a:ext cx="3299451" cy="17157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43659413-D8A2-7D7D-4910-28FA6BAD3C33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35DCC2ED-BFC1-D758-320A-91C452F9EA67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C2022DD6-1BD0-B719-8826-3BA266340D64}"/>
                </a:ext>
              </a:extLst>
            </p:cNvPr>
            <p:cNvSpPr txBox="1"/>
            <p:nvPr/>
          </p:nvSpPr>
          <p:spPr>
            <a:xfrm>
              <a:off x="722544" y="4231049"/>
              <a:ext cx="26693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计算锻炼时间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完善跳绳计划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3.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绘制跳绳计划打卡表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65822F7E-D12D-F355-0EB0-28FACB7C4F1D}"/>
              </a:ext>
            </a:extLst>
          </p:cNvPr>
          <p:cNvGrpSpPr/>
          <p:nvPr/>
        </p:nvGrpSpPr>
        <p:grpSpPr>
          <a:xfrm>
            <a:off x="5602408" y="1831299"/>
            <a:ext cx="2697551" cy="1380559"/>
            <a:chOff x="672476" y="3626676"/>
            <a:chExt cx="2697551" cy="138055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65B2CBDA-AC70-12C0-357E-8F70C16F79D5}"/>
                </a:ext>
              </a:extLst>
            </p:cNvPr>
            <p:cNvSpPr/>
            <p:nvPr/>
          </p:nvSpPr>
          <p:spPr>
            <a:xfrm>
              <a:off x="672476" y="3641667"/>
              <a:ext cx="2697551" cy="13655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0C31D1A1-0CE4-DFD0-C0A9-D68ED3810DA0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11897853-3FCE-31F0-60E5-2DFFA023C204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8909CD59-DB71-02CE-C26B-A4BB1A9FB77C}"/>
                </a:ext>
              </a:extLst>
            </p:cNvPr>
            <p:cNvSpPr txBox="1"/>
            <p:nvPr/>
          </p:nvSpPr>
          <p:spPr>
            <a:xfrm>
              <a:off x="770162" y="4230533"/>
              <a:ext cx="18998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算法思维过程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理解算法特征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CFE50FC-A8F2-DF75-16BF-AD89852E51FF}"/>
              </a:ext>
            </a:extLst>
          </p:cNvPr>
          <p:cNvGrpSpPr/>
          <p:nvPr/>
        </p:nvGrpSpPr>
        <p:grpSpPr>
          <a:xfrm>
            <a:off x="7737191" y="1063337"/>
            <a:ext cx="3658714" cy="1166505"/>
            <a:chOff x="672476" y="3626676"/>
            <a:chExt cx="3743614" cy="1166505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934ED4DC-8032-C8DA-337C-83C5AFD0CB88}"/>
                </a:ext>
              </a:extLst>
            </p:cNvPr>
            <p:cNvSpPr/>
            <p:nvPr/>
          </p:nvSpPr>
          <p:spPr>
            <a:xfrm>
              <a:off x="672476" y="3641667"/>
              <a:ext cx="3737465" cy="1151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6976FA95-BF6E-2413-2117-90CA936FA1D5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D5BE6E6D-2C49-1AA5-5D77-1278D6189A3F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46D30A53-41E3-9608-AA45-BFD78BB03DA4}"/>
                </a:ext>
              </a:extLst>
            </p:cNvPr>
            <p:cNvSpPr txBox="1"/>
            <p:nvPr/>
          </p:nvSpPr>
          <p:spPr>
            <a:xfrm>
              <a:off x="815522" y="4246789"/>
              <a:ext cx="3600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利用算法特征完成挑战台任务</a:t>
              </a:r>
            </a:p>
          </p:txBody>
        </p:sp>
      </p:grpSp>
      <p:sp>
        <p:nvSpPr>
          <p:cNvPr id="36" name="箭头: 圆角右 35">
            <a:extLst>
              <a:ext uri="{FF2B5EF4-FFF2-40B4-BE49-F238E27FC236}">
                <a16:creationId xmlns:a16="http://schemas.microsoft.com/office/drawing/2014/main" xmlns="" id="{E62BFBF9-06C3-EAFD-6478-3DEF590E99EC}"/>
              </a:ext>
            </a:extLst>
          </p:cNvPr>
          <p:cNvSpPr/>
          <p:nvPr/>
        </p:nvSpPr>
        <p:spPr>
          <a:xfrm>
            <a:off x="2787697" y="3473970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箭头: 圆角右 38">
            <a:extLst>
              <a:ext uri="{FF2B5EF4-FFF2-40B4-BE49-F238E27FC236}">
                <a16:creationId xmlns:a16="http://schemas.microsoft.com/office/drawing/2014/main" xmlns="" id="{F5A78BA9-BBA3-5A69-92A5-F4547F5FC04D}"/>
              </a:ext>
            </a:extLst>
          </p:cNvPr>
          <p:cNvSpPr/>
          <p:nvPr/>
        </p:nvSpPr>
        <p:spPr>
          <a:xfrm>
            <a:off x="4992311" y="2243438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箭头: 圆角右 39">
            <a:extLst>
              <a:ext uri="{FF2B5EF4-FFF2-40B4-BE49-F238E27FC236}">
                <a16:creationId xmlns:a16="http://schemas.microsoft.com/office/drawing/2014/main" xmlns="" id="{E0A829B6-5AB5-FB12-34E9-E8C518E8FDF6}"/>
              </a:ext>
            </a:extLst>
          </p:cNvPr>
          <p:cNvSpPr/>
          <p:nvPr/>
        </p:nvSpPr>
        <p:spPr>
          <a:xfrm>
            <a:off x="7151654" y="1360100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7" name="图片 36" descr="徽标&#10;&#10;中度可信度描述已自动生成">
            <a:extLst>
              <a:ext uri="{FF2B5EF4-FFF2-40B4-BE49-F238E27FC236}">
                <a16:creationId xmlns:a16="http://schemas.microsoft.com/office/drawing/2014/main" xmlns="" id="{5EEC3967-7A07-E4C3-7F12-940761BC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13801" r="23484" b="15506"/>
          <a:stretch/>
        </p:blipFill>
        <p:spPr>
          <a:xfrm>
            <a:off x="8397645" y="2345612"/>
            <a:ext cx="2697551" cy="343406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A65EDBA-15FB-3956-4F9F-F1D620EC1C51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B98529EB-D849-C7C9-0908-9F5EE8B56CBB}"/>
              </a:ext>
            </a:extLst>
          </p:cNvPr>
          <p:cNvGrpSpPr/>
          <p:nvPr/>
        </p:nvGrpSpPr>
        <p:grpSpPr>
          <a:xfrm>
            <a:off x="299805" y="74950"/>
            <a:ext cx="3115490" cy="1440000"/>
            <a:chOff x="299805" y="74950"/>
            <a:chExt cx="3115490" cy="14400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FE267DB9-2AE5-6773-24DF-70225288407D}"/>
                </a:ext>
              </a:extLst>
            </p:cNvPr>
            <p:cNvSpPr/>
            <p:nvPr/>
          </p:nvSpPr>
          <p:spPr>
            <a:xfrm>
              <a:off x="1184224" y="494675"/>
              <a:ext cx="2231071" cy="77815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62E0080-AB2C-D388-3260-FB4446B6F9D7}"/>
                </a:ext>
              </a:extLst>
            </p:cNvPr>
            <p:cNvSpPr txBox="1"/>
            <p:nvPr/>
          </p:nvSpPr>
          <p:spPr>
            <a:xfrm>
              <a:off x="1392825" y="536974"/>
              <a:ext cx="1980029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学习导航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xmlns="" id="{B4E77B55-3100-AB6F-BF42-988EE554F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05" y="74950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96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5E61E2E6-F9CE-24C3-5B12-D0DFF644DC2F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2737ABE0-32F6-937E-DED9-2BF173137D00}"/>
              </a:ext>
            </a:extLst>
          </p:cNvPr>
          <p:cNvGrpSpPr/>
          <p:nvPr/>
        </p:nvGrpSpPr>
        <p:grpSpPr>
          <a:xfrm>
            <a:off x="2218653" y="1681867"/>
            <a:ext cx="6648356" cy="2520000"/>
            <a:chOff x="2218653" y="1681867"/>
            <a:chExt cx="6648356" cy="252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51D375BF-2E02-C3D6-7BD5-7E61A6CD2A4A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864A4D11-0F4C-A593-6775-C65970F03901}"/>
                </a:ext>
              </a:extLst>
            </p:cNvPr>
            <p:cNvSpPr txBox="1"/>
            <p:nvPr/>
          </p:nvSpPr>
          <p:spPr>
            <a:xfrm>
              <a:off x="5022516" y="2003148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xmlns="" id="{82AE2833-60DD-727C-4E83-6DCE18EC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8CF8A0F5-C6B6-E620-888E-2CB98A19F31F}"/>
                </a:ext>
              </a:extLst>
            </p:cNvPr>
            <p:cNvSpPr txBox="1"/>
            <p:nvPr/>
          </p:nvSpPr>
          <p:spPr>
            <a:xfrm>
              <a:off x="4521587" y="2978009"/>
              <a:ext cx="38042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了解制定跳绳锻炼计划标准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比较跳绳锻炼计划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3.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规划个人跳绳计划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9670AE0-5354-7522-0BCD-656F8E799D60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</p:spTree>
    <p:extLst>
      <p:ext uri="{BB962C8B-B14F-4D97-AF65-F5344CB8AC3E}">
        <p14:creationId xmlns:p14="http://schemas.microsoft.com/office/powerpoint/2010/main" val="363876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xmlns="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472A3A5-A580-D5EB-2507-3860DBBC2986}"/>
              </a:ext>
            </a:extLst>
          </p:cNvPr>
          <p:cNvSpPr txBox="1"/>
          <p:nvPr/>
        </p:nvSpPr>
        <p:spPr>
          <a:xfrm>
            <a:off x="3655937" y="501657"/>
            <a:ext cx="58817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了解制定跳绳锻炼计划标准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E80106EF-BD79-0F84-4674-58B394D893D8}"/>
              </a:ext>
            </a:extLst>
          </p:cNvPr>
          <p:cNvGrpSpPr/>
          <p:nvPr/>
        </p:nvGrpSpPr>
        <p:grpSpPr>
          <a:xfrm>
            <a:off x="7050181" y="1758889"/>
            <a:ext cx="4777796" cy="4619426"/>
            <a:chOff x="7042483" y="1476462"/>
            <a:chExt cx="4777796" cy="4619426"/>
          </a:xfrm>
        </p:grpSpPr>
        <p:sp>
          <p:nvSpPr>
            <p:cNvPr id="24" name="对话气泡: 圆角矩形 23">
              <a:extLst>
                <a:ext uri="{FF2B5EF4-FFF2-40B4-BE49-F238E27FC236}">
                  <a16:creationId xmlns:a16="http://schemas.microsoft.com/office/drawing/2014/main" xmlns="" id="{CF66582B-FA6E-C7DA-E7FE-9F1C3E5BFB9F}"/>
                </a:ext>
              </a:extLst>
            </p:cNvPr>
            <p:cNvSpPr/>
            <p:nvPr/>
          </p:nvSpPr>
          <p:spPr>
            <a:xfrm>
              <a:off x="7042483" y="1476462"/>
              <a:ext cx="4315328" cy="2742612"/>
            </a:xfrm>
            <a:prstGeom prst="wedgeRoundRectCallout">
              <a:avLst>
                <a:gd name="adj1" fmla="val 34002"/>
                <a:gd name="adj2" fmla="val 63719"/>
                <a:gd name="adj3" fmla="val 16667"/>
              </a:avLst>
            </a:prstGeom>
            <a:solidFill>
              <a:srgbClr val="FFF8B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3" name="图片 22" descr="卡通人物&#10;&#10;描述已自动生成">
              <a:extLst>
                <a:ext uri="{FF2B5EF4-FFF2-40B4-BE49-F238E27FC236}">
                  <a16:creationId xmlns:a16="http://schemas.microsoft.com/office/drawing/2014/main" xmlns="" id="{F641FF46-C91F-30A5-04A9-BA88BAAD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279" y="4295888"/>
              <a:ext cx="1380000" cy="1800000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CEE77792-3AB8-1034-4EAD-745E8B4A7A04}"/>
                </a:ext>
              </a:extLst>
            </p:cNvPr>
            <p:cNvSpPr txBox="1"/>
            <p:nvPr/>
          </p:nvSpPr>
          <p:spPr>
            <a:xfrm>
              <a:off x="7170821" y="1580328"/>
              <a:ext cx="41869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请你仔细阅读并思考，制定标准时还需要考虑哪些因素，将你想到的记录下来：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677F5924-F6C9-637B-5576-07D1092A85AA}"/>
                </a:ext>
              </a:extLst>
            </p:cNvPr>
            <p:cNvCxnSpPr/>
            <p:nvPr/>
          </p:nvCxnSpPr>
          <p:spPr>
            <a:xfrm>
              <a:off x="7322946" y="2743199"/>
              <a:ext cx="3754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4497E7B5-92ED-96AA-CAD3-A0660115F62B}"/>
                </a:ext>
              </a:extLst>
            </p:cNvPr>
            <p:cNvCxnSpPr/>
            <p:nvPr/>
          </p:nvCxnSpPr>
          <p:spPr>
            <a:xfrm>
              <a:off x="7322946" y="3304673"/>
              <a:ext cx="3754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F511764C-A156-88F0-FF17-C0361D5797EC}"/>
                </a:ext>
              </a:extLst>
            </p:cNvPr>
            <p:cNvCxnSpPr/>
            <p:nvPr/>
          </p:nvCxnSpPr>
          <p:spPr>
            <a:xfrm>
              <a:off x="7322946" y="3898231"/>
              <a:ext cx="3754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5646D6E-D489-5649-1349-8D2C21B72C07}"/>
              </a:ext>
            </a:extLst>
          </p:cNvPr>
          <p:cNvGrpSpPr/>
          <p:nvPr/>
        </p:nvGrpSpPr>
        <p:grpSpPr>
          <a:xfrm>
            <a:off x="1581907" y="1199921"/>
            <a:ext cx="5676870" cy="5028488"/>
            <a:chOff x="1579576" y="807048"/>
            <a:chExt cx="5676870" cy="502848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15FFE90F-8323-F563-A733-D666D40B8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56" t="1010" r="6272" b="2809"/>
            <a:stretch/>
          </p:blipFill>
          <p:spPr>
            <a:xfrm>
              <a:off x="1579576" y="807048"/>
              <a:ext cx="5322676" cy="5028488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1F30526F-CBD3-14D3-E724-AFAB9CC6076C}"/>
                </a:ext>
              </a:extLst>
            </p:cNvPr>
            <p:cNvSpPr txBox="1"/>
            <p:nvPr/>
          </p:nvSpPr>
          <p:spPr>
            <a:xfrm>
              <a:off x="1725174" y="1752873"/>
              <a:ext cx="5531272" cy="373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kern="1200" dirty="0"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□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设定目标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0" kern="1200" dirty="0"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设定明确的目标，例如，每分钟跳</a:t>
              </a:r>
              <a:r>
                <a:rPr lang="en-US" altLang="zh-CN" sz="2000" b="0" kern="1200" dirty="0"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130 </a:t>
              </a:r>
              <a:r>
                <a:rPr lang="zh-CN" altLang="en-US" sz="2000" b="0" kern="1200" dirty="0"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□循序渐进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0" kern="1200" dirty="0">
                  <a:solidFill>
                    <a:schemeClr val="dk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逐渐增加运动量，在一定时间后达到目标。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□定时训练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0" kern="1200" dirty="0">
                  <a:solidFill>
                    <a:schemeClr val="dk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制订定时训练计划，例如每天锻炼 </a:t>
              </a:r>
              <a:r>
                <a:rPr lang="en-US" altLang="zh-CN" sz="2000" b="0" kern="1200" dirty="0">
                  <a:solidFill>
                    <a:schemeClr val="dk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10 </a:t>
              </a:r>
              <a:r>
                <a:rPr lang="zh-CN" altLang="en-US" sz="2000" b="0" kern="1200" dirty="0">
                  <a:solidFill>
                    <a:schemeClr val="dk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分钟。</a:t>
              </a:r>
              <a:endParaRPr lang="en-US" altLang="zh-CN" sz="2000" b="0" kern="1200" dirty="0">
                <a:solidFill>
                  <a:schemeClr val="dk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□记录反馈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0" kern="1200" dirty="0">
                  <a:solidFill>
                    <a:schemeClr val="dk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每天记录计划完成情况，持之以恒。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F7319CB3-7C26-A80B-9DC0-31F71844D292}"/>
                </a:ext>
              </a:extLst>
            </p:cNvPr>
            <p:cNvSpPr txBox="1"/>
            <p:nvPr/>
          </p:nvSpPr>
          <p:spPr>
            <a:xfrm>
              <a:off x="2193364" y="886457"/>
              <a:ext cx="4315328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300" b="1" dirty="0"/>
                <a:t>制定跳绳锻炼计划标准</a:t>
              </a:r>
              <a:endParaRPr lang="en-US" altLang="zh-CN" sz="2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90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D7E784C-9CA0-11DB-C3E7-63C964FFC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6" t="1010" r="6272" b="2809"/>
          <a:stretch/>
        </p:blipFill>
        <p:spPr>
          <a:xfrm>
            <a:off x="2390143" y="1338486"/>
            <a:ext cx="4236512" cy="48260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472A3A5-A580-D5EB-2507-3860DBBC2986}"/>
              </a:ext>
            </a:extLst>
          </p:cNvPr>
          <p:cNvSpPr txBox="1"/>
          <p:nvPr/>
        </p:nvSpPr>
        <p:spPr>
          <a:xfrm>
            <a:off x="4001516" y="466708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比较跳绳锻炼计划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F30526F-CBD3-14D3-E724-AFAB9CC6076C}"/>
              </a:ext>
            </a:extLst>
          </p:cNvPr>
          <p:cNvSpPr txBox="1"/>
          <p:nvPr/>
        </p:nvSpPr>
        <p:spPr>
          <a:xfrm>
            <a:off x="3614648" y="1398679"/>
            <a:ext cx="2295418" cy="54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bg1"/>
                </a:solidFill>
              </a:rPr>
              <a:t>跳绳锻炼计划</a:t>
            </a:r>
            <a:r>
              <a:rPr lang="en-US" altLang="zh-CN" sz="2200" b="1" dirty="0">
                <a:solidFill>
                  <a:schemeClr val="bg1"/>
                </a:solidFill>
              </a:rPr>
              <a:t>1</a:t>
            </a:r>
            <a:endParaRPr lang="en-US" altLang="zh-CN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B3B1521-B69D-15A8-ED23-626FC2D6D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6" t="1010" r="6272" b="2809"/>
          <a:stretch/>
        </p:blipFill>
        <p:spPr>
          <a:xfrm>
            <a:off x="6842959" y="1344045"/>
            <a:ext cx="4236512" cy="482604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C5C8F3D-D3C0-BC8C-3FCC-D3A287D06C3C}"/>
              </a:ext>
            </a:extLst>
          </p:cNvPr>
          <p:cNvSpPr txBox="1"/>
          <p:nvPr/>
        </p:nvSpPr>
        <p:spPr>
          <a:xfrm>
            <a:off x="8114597" y="1396623"/>
            <a:ext cx="2295418" cy="54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bg1"/>
                </a:solidFill>
              </a:rPr>
              <a:t>跳绳锻炼计划</a:t>
            </a:r>
            <a:r>
              <a:rPr lang="en-US" altLang="zh-CN" sz="2200" b="1" dirty="0">
                <a:solidFill>
                  <a:schemeClr val="bg1"/>
                </a:solidFill>
              </a:rPr>
              <a:t>2</a:t>
            </a:r>
            <a:endParaRPr lang="en-US" altLang="zh-CN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7DB3288-3B8D-5962-3DCF-DB97A11870E5}"/>
              </a:ext>
            </a:extLst>
          </p:cNvPr>
          <p:cNvSpPr txBox="1"/>
          <p:nvPr/>
        </p:nvSpPr>
        <p:spPr>
          <a:xfrm>
            <a:off x="2638864" y="2187142"/>
            <a:ext cx="3838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每天坚持跳绳，后面一天比前一天多跳一些，坚持一段时间后，实现跳绳成绩达标。</a:t>
            </a: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xmlns="" id="{5C2CD5D8-30D3-DF11-58B5-A88E89E03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36578"/>
              </p:ext>
            </p:extLst>
          </p:nvPr>
        </p:nvGraphicFramePr>
        <p:xfrm>
          <a:off x="2588916" y="3340778"/>
          <a:ext cx="3838965" cy="248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914">
                  <a:extLst>
                    <a:ext uri="{9D8B030D-6E8A-4147-A177-3AD203B41FA5}">
                      <a16:colId xmlns:a16="http://schemas.microsoft.com/office/drawing/2014/main" xmlns="" val="712553576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xmlns="" val="2344944702"/>
                    </a:ext>
                  </a:extLst>
                </a:gridCol>
                <a:gridCol w="932272">
                  <a:extLst>
                    <a:ext uri="{9D8B030D-6E8A-4147-A177-3AD203B41FA5}">
                      <a16:colId xmlns:a16="http://schemas.microsoft.com/office/drawing/2014/main" xmlns="" val="2325546319"/>
                    </a:ext>
                  </a:extLst>
                </a:gridCol>
              </a:tblGrid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评价标准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9541175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设定达成目标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8411734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体现运动增量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8749331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计划好运动时间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0717036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做好打卡记录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3997729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xmlns="" id="{9CE7C5B6-7D6A-32EA-8EC3-19519D4BC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51171"/>
              </p:ext>
            </p:extLst>
          </p:nvPr>
        </p:nvGraphicFramePr>
        <p:xfrm>
          <a:off x="7057774" y="3346337"/>
          <a:ext cx="3838965" cy="248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914">
                  <a:extLst>
                    <a:ext uri="{9D8B030D-6E8A-4147-A177-3AD203B41FA5}">
                      <a16:colId xmlns:a16="http://schemas.microsoft.com/office/drawing/2014/main" xmlns="" val="712553576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xmlns="" val="2344944702"/>
                    </a:ext>
                  </a:extLst>
                </a:gridCol>
                <a:gridCol w="932272">
                  <a:extLst>
                    <a:ext uri="{9D8B030D-6E8A-4147-A177-3AD203B41FA5}">
                      <a16:colId xmlns:a16="http://schemas.microsoft.com/office/drawing/2014/main" xmlns="" val="2325546319"/>
                    </a:ext>
                  </a:extLst>
                </a:gridCol>
              </a:tblGrid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评价标准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9541175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设定达成目标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8411734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体现运动增量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8749331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计划好运动时间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0717036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做好打卡记录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3997729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78BFB3A-967E-11CD-16E4-DE5FE11BDE50}"/>
              </a:ext>
            </a:extLst>
          </p:cNvPr>
          <p:cNvSpPr txBox="1"/>
          <p:nvPr/>
        </p:nvSpPr>
        <p:spPr>
          <a:xfrm>
            <a:off x="7149141" y="2159400"/>
            <a:ext cx="383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从每天每分钟跳</a:t>
            </a:r>
            <a:r>
              <a:rPr lang="en-US" altLang="zh-CN" dirty="0"/>
              <a:t>100</a:t>
            </a:r>
            <a:r>
              <a:rPr lang="zh-CN" altLang="en-US" dirty="0"/>
              <a:t>个开始，坚持锻炼一周，第二周比前一周每分钟多跳</a:t>
            </a:r>
            <a:r>
              <a:rPr lang="en-US" altLang="zh-CN" dirty="0"/>
              <a:t>10</a:t>
            </a:r>
            <a:r>
              <a:rPr lang="zh-CN" altLang="en-US" dirty="0"/>
              <a:t>个，以此类推，直到达到每分钟跳</a:t>
            </a:r>
            <a:r>
              <a:rPr lang="en-US" altLang="zh-CN" dirty="0"/>
              <a:t>130</a:t>
            </a:r>
            <a:r>
              <a:rPr lang="zh-CN" altLang="en-US" dirty="0"/>
              <a:t>个。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3813B2B6-F4F1-F4C7-17E6-621D44C4137D}"/>
              </a:ext>
            </a:extLst>
          </p:cNvPr>
          <p:cNvGrpSpPr/>
          <p:nvPr/>
        </p:nvGrpSpPr>
        <p:grpSpPr>
          <a:xfrm>
            <a:off x="-36301" y="3723818"/>
            <a:ext cx="2624291" cy="2487642"/>
            <a:chOff x="-124187" y="3769895"/>
            <a:chExt cx="2624291" cy="2487642"/>
          </a:xfrm>
        </p:grpSpPr>
        <p:sp>
          <p:nvSpPr>
            <p:cNvPr id="9" name="对话气泡: 圆角矩形 8">
              <a:extLst>
                <a:ext uri="{FF2B5EF4-FFF2-40B4-BE49-F238E27FC236}">
                  <a16:creationId xmlns:a16="http://schemas.microsoft.com/office/drawing/2014/main" xmlns="" id="{0C09AC8D-D737-15A8-1660-D2A47D1DB09E}"/>
                </a:ext>
              </a:extLst>
            </p:cNvPr>
            <p:cNvSpPr/>
            <p:nvPr/>
          </p:nvSpPr>
          <p:spPr>
            <a:xfrm>
              <a:off x="336718" y="3769895"/>
              <a:ext cx="1965539" cy="760392"/>
            </a:xfrm>
            <a:prstGeom prst="wedgeRoundRectCallout">
              <a:avLst>
                <a:gd name="adj1" fmla="val -31446"/>
                <a:gd name="adj2" fmla="val 80734"/>
                <a:gd name="adj3" fmla="val 16667"/>
              </a:avLst>
            </a:prstGeom>
            <a:solidFill>
              <a:srgbClr val="F6FCC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4CE02590-DBB4-81FD-DB26-47A951A03E28}"/>
                </a:ext>
              </a:extLst>
            </p:cNvPr>
            <p:cNvSpPr txBox="1"/>
            <p:nvPr/>
          </p:nvSpPr>
          <p:spPr>
            <a:xfrm>
              <a:off x="337645" y="3826925"/>
              <a:ext cx="2162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可以参考制定标准进行对比</a:t>
              </a:r>
            </a:p>
          </p:txBody>
        </p:sp>
        <p:pic>
          <p:nvPicPr>
            <p:cNvPr id="13" name="图片 12" descr="形状, 圆圈&#10;&#10;描述已自动生成">
              <a:extLst>
                <a:ext uri="{FF2B5EF4-FFF2-40B4-BE49-F238E27FC236}">
                  <a16:creationId xmlns:a16="http://schemas.microsoft.com/office/drawing/2014/main" xmlns="" id="{95973F78-73A8-49F3-396A-361D70A41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187" y="4457537"/>
              <a:ext cx="1537975" cy="1800000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DE9F6E6-35A2-FA4F-C932-8C755E2B9CD7}"/>
              </a:ext>
            </a:extLst>
          </p:cNvPr>
          <p:cNvSpPr/>
          <p:nvPr/>
        </p:nvSpPr>
        <p:spPr>
          <a:xfrm rot="19996696">
            <a:off x="5980710" y="3449164"/>
            <a:ext cx="1523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8000" b="1" cap="none" spc="0" dirty="0">
              <a:ln w="5715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64F31E7-3B8C-C2BF-9CC1-B87D60A9FDC0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="" id="{B3835379-15BF-CE13-4971-17059D019920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832134CE-01A7-16D3-78AC-20AD9C3AB117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24" name="图片 23" descr="卡通人物&#10;&#10;描述已自动生成">
              <a:extLst>
                <a:ext uri="{FF2B5EF4-FFF2-40B4-BE49-F238E27FC236}">
                  <a16:creationId xmlns:a16="http://schemas.microsoft.com/office/drawing/2014/main" xmlns="" id="{CE6FAA14-6420-ECDB-32CC-7E5EA1F32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7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472A3A5-A580-D5EB-2507-3860DBBC2986}"/>
              </a:ext>
            </a:extLst>
          </p:cNvPr>
          <p:cNvSpPr txBox="1"/>
          <p:nvPr/>
        </p:nvSpPr>
        <p:spPr>
          <a:xfrm>
            <a:off x="4402567" y="470162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规划个人跳绳计划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9D484DC8-3816-5F6D-257A-66266F54BD3B}"/>
              </a:ext>
            </a:extLst>
          </p:cNvPr>
          <p:cNvSpPr/>
          <p:nvPr/>
        </p:nvSpPr>
        <p:spPr>
          <a:xfrm>
            <a:off x="1844840" y="1332870"/>
            <a:ext cx="8758989" cy="4350647"/>
          </a:xfrm>
          <a:prstGeom prst="roundRect">
            <a:avLst>
              <a:gd name="adj" fmla="val 5605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A9FF934-F586-049C-C5BC-2D1DB1952A20}"/>
              </a:ext>
            </a:extLst>
          </p:cNvPr>
          <p:cNvSpPr txBox="1"/>
          <p:nvPr/>
        </p:nvSpPr>
        <p:spPr>
          <a:xfrm>
            <a:off x="3259852" y="3199790"/>
            <a:ext cx="65418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此处展示你的个人跳绳计划（作品形式不限）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4018222-620F-B8AF-F90C-18CC8F3BB660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BF672A7D-B8C6-F08E-0BD7-A390565BB8B6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4055AA7-3445-8209-260D-8D1B6092AF1B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11" name="图片 10" descr="卡通人物&#10;&#10;描述已自动生成">
              <a:extLst>
                <a:ext uri="{FF2B5EF4-FFF2-40B4-BE49-F238E27FC236}">
                  <a16:creationId xmlns:a16="http://schemas.microsoft.com/office/drawing/2014/main" xmlns="" id="{13A96930-9603-E1CC-E266-D49911CAB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88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264141C-0D09-D61B-2551-CEBB4584E1C1}"/>
              </a:ext>
            </a:extLst>
          </p:cNvPr>
          <p:cNvGrpSpPr/>
          <p:nvPr/>
        </p:nvGrpSpPr>
        <p:grpSpPr>
          <a:xfrm>
            <a:off x="2218653" y="1681867"/>
            <a:ext cx="6648356" cy="2520000"/>
            <a:chOff x="2218653" y="1681867"/>
            <a:chExt cx="6648356" cy="25200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129225CD-65B3-4353-9BB0-AC0AB970FB66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0D6D4CE-62BE-E538-0446-738945BE0790}"/>
                </a:ext>
              </a:extLst>
            </p:cNvPr>
            <p:cNvSpPr txBox="1"/>
            <p:nvPr/>
          </p:nvSpPr>
          <p:spPr>
            <a:xfrm>
              <a:off x="5022516" y="2003148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11" name="图片 10" descr="卡通人物&#10;&#10;描述已自动生成">
              <a:extLst>
                <a:ext uri="{FF2B5EF4-FFF2-40B4-BE49-F238E27FC236}">
                  <a16:creationId xmlns:a16="http://schemas.microsoft.com/office/drawing/2014/main" xmlns="" id="{BBF86A92-08E7-6BA4-4E13-DD469412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25439EF5-5F60-9ABB-3818-A3487A4690AC}"/>
                </a:ext>
              </a:extLst>
            </p:cNvPr>
            <p:cNvSpPr txBox="1"/>
            <p:nvPr/>
          </p:nvSpPr>
          <p:spPr>
            <a:xfrm>
              <a:off x="4521587" y="2978009"/>
              <a:ext cx="38042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计算锻炼时间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完善跳绳计划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3.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绘制跳绳计划打卡表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61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思想气泡: 云 27">
            <a:extLst>
              <a:ext uri="{FF2B5EF4-FFF2-40B4-BE49-F238E27FC236}">
                <a16:creationId xmlns:a16="http://schemas.microsoft.com/office/drawing/2014/main" xmlns="" id="{0C94FC4D-BA8B-3C30-CBC9-E9A656EFB83B}"/>
              </a:ext>
            </a:extLst>
          </p:cNvPr>
          <p:cNvSpPr/>
          <p:nvPr/>
        </p:nvSpPr>
        <p:spPr>
          <a:xfrm>
            <a:off x="7640117" y="3654570"/>
            <a:ext cx="2679033" cy="1761304"/>
          </a:xfrm>
          <a:prstGeom prst="cloudCallout">
            <a:avLst>
              <a:gd name="adj1" fmla="val 56967"/>
              <a:gd name="adj2" fmla="val 38428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FBA33138-9ECC-48B2-1113-9CD1979F1AD1}"/>
              </a:ext>
            </a:extLst>
          </p:cNvPr>
          <p:cNvSpPr/>
          <p:nvPr/>
        </p:nvSpPr>
        <p:spPr>
          <a:xfrm>
            <a:off x="336884" y="3529263"/>
            <a:ext cx="7058527" cy="2315876"/>
          </a:xfrm>
          <a:prstGeom prst="roundRect">
            <a:avLst>
              <a:gd name="adj" fmla="val 8227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xmlns="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472A3A5-A580-D5EB-2507-3860DBBC2986}"/>
              </a:ext>
            </a:extLst>
          </p:cNvPr>
          <p:cNvSpPr txBox="1"/>
          <p:nvPr/>
        </p:nvSpPr>
        <p:spPr>
          <a:xfrm>
            <a:off x="4463181" y="453295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计算锻炼时间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7498092-DB0A-60FF-8DA4-8C7295156D5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7BAC0F96-24DC-4840-2DFE-E9C2A39DF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34291"/>
              </p:ext>
            </p:extLst>
          </p:nvPr>
        </p:nvGraphicFramePr>
        <p:xfrm>
          <a:off x="504843" y="3789832"/>
          <a:ext cx="6722608" cy="156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189">
                  <a:extLst>
                    <a:ext uri="{9D8B030D-6E8A-4147-A177-3AD203B41FA5}">
                      <a16:colId xmlns:a16="http://schemas.microsoft.com/office/drawing/2014/main" xmlns="" val="712553576"/>
                    </a:ext>
                  </a:extLst>
                </a:gridCol>
                <a:gridCol w="1863616">
                  <a:extLst>
                    <a:ext uri="{9D8B030D-6E8A-4147-A177-3AD203B41FA5}">
                      <a16:colId xmlns:a16="http://schemas.microsoft.com/office/drawing/2014/main" xmlns="" val="2344944702"/>
                    </a:ext>
                  </a:extLst>
                </a:gridCol>
                <a:gridCol w="1677243">
                  <a:extLst>
                    <a:ext uri="{9D8B030D-6E8A-4147-A177-3AD203B41FA5}">
                      <a16:colId xmlns:a16="http://schemas.microsoft.com/office/drawing/2014/main" xmlns="" val="2325546319"/>
                    </a:ext>
                  </a:extLst>
                </a:gridCol>
                <a:gridCol w="1313560">
                  <a:extLst>
                    <a:ext uri="{9D8B030D-6E8A-4147-A177-3AD203B41FA5}">
                      <a16:colId xmlns:a16="http://schemas.microsoft.com/office/drawing/2014/main" xmlns="" val="3921032179"/>
                    </a:ext>
                  </a:extLst>
                </a:gridCol>
              </a:tblGrid>
              <a:tr h="431419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     ）同学跳绳锻炼计划数据提取表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9541175"/>
                  </a:ext>
                </a:extLst>
              </a:tr>
              <a:tr h="6741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当前成绩</a:t>
                      </a:r>
                    </a:p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（个</a:t>
                      </a:r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分钟）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每周增量</a:t>
                      </a:r>
                    </a:p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（个</a:t>
                      </a:r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分钟）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目标成绩</a:t>
                      </a:r>
                    </a:p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（个</a:t>
                      </a:r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分钟）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锻炼时间</a:t>
                      </a:r>
                    </a:p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（周）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8411734"/>
                  </a:ext>
                </a:extLst>
              </a:tr>
              <a:tr h="431419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8749331"/>
                  </a:ext>
                </a:extLst>
              </a:tr>
            </a:tbl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058D9486-E9D8-98DE-5E5B-FDEC48AF0F6E}"/>
              </a:ext>
            </a:extLst>
          </p:cNvPr>
          <p:cNvGrpSpPr/>
          <p:nvPr/>
        </p:nvGrpSpPr>
        <p:grpSpPr>
          <a:xfrm>
            <a:off x="1872850" y="5438818"/>
            <a:ext cx="3805454" cy="400110"/>
            <a:chOff x="1717189" y="3222525"/>
            <a:chExt cx="3805454" cy="4001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7DB34C1-251B-F368-E4D9-7BB6142EC926}"/>
                </a:ext>
              </a:extLst>
            </p:cNvPr>
            <p:cNvSpPr txBox="1"/>
            <p:nvPr/>
          </p:nvSpPr>
          <p:spPr>
            <a:xfrm>
              <a:off x="1717189" y="3222525"/>
              <a:ext cx="138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锻炼时间</a:t>
              </a: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1EE3C8E1-FEBF-15ED-C5C4-D4368D022143}"/>
                </a:ext>
              </a:extLst>
            </p:cNvPr>
            <p:cNvCxnSpPr/>
            <p:nvPr/>
          </p:nvCxnSpPr>
          <p:spPr>
            <a:xfrm>
              <a:off x="2995115" y="3503446"/>
              <a:ext cx="25275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B9ADE74-A632-6466-6ACB-7D5B80D67519}"/>
              </a:ext>
            </a:extLst>
          </p:cNvPr>
          <p:cNvSpPr txBox="1"/>
          <p:nvPr/>
        </p:nvSpPr>
        <p:spPr>
          <a:xfrm>
            <a:off x="7890081" y="3982654"/>
            <a:ext cx="2293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用字母表示数，就可以得出“锻炼时间”的公式啦！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21884925-950A-B1F5-0769-47846BA4EBE2}"/>
              </a:ext>
            </a:extLst>
          </p:cNvPr>
          <p:cNvSpPr/>
          <p:nvPr/>
        </p:nvSpPr>
        <p:spPr>
          <a:xfrm>
            <a:off x="4010526" y="1284615"/>
            <a:ext cx="7058527" cy="2315876"/>
          </a:xfrm>
          <a:prstGeom prst="roundRect">
            <a:avLst>
              <a:gd name="adj" fmla="val 8227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237031EC-E831-ACA1-EBB0-712939290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11673"/>
              </p:ext>
            </p:extLst>
          </p:nvPr>
        </p:nvGraphicFramePr>
        <p:xfrm>
          <a:off x="4236370" y="1452283"/>
          <a:ext cx="6606837" cy="15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17">
                  <a:extLst>
                    <a:ext uri="{9D8B030D-6E8A-4147-A177-3AD203B41FA5}">
                      <a16:colId xmlns:a16="http://schemas.microsoft.com/office/drawing/2014/main" xmlns="" val="712553576"/>
                    </a:ext>
                  </a:extLst>
                </a:gridCol>
                <a:gridCol w="1831522">
                  <a:extLst>
                    <a:ext uri="{9D8B030D-6E8A-4147-A177-3AD203B41FA5}">
                      <a16:colId xmlns:a16="http://schemas.microsoft.com/office/drawing/2014/main" xmlns="" val="2344944702"/>
                    </a:ext>
                  </a:extLst>
                </a:gridCol>
                <a:gridCol w="1648359">
                  <a:extLst>
                    <a:ext uri="{9D8B030D-6E8A-4147-A177-3AD203B41FA5}">
                      <a16:colId xmlns:a16="http://schemas.microsoft.com/office/drawing/2014/main" xmlns="" val="2325546319"/>
                    </a:ext>
                  </a:extLst>
                </a:gridCol>
                <a:gridCol w="1290939">
                  <a:extLst>
                    <a:ext uri="{9D8B030D-6E8A-4147-A177-3AD203B41FA5}">
                      <a16:colId xmlns:a16="http://schemas.microsoft.com/office/drawing/2014/main" xmlns="" val="3921032179"/>
                    </a:ext>
                  </a:extLst>
                </a:gridCol>
              </a:tblGrid>
              <a:tr h="448600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跳绳锻炼计划数据提取表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9541175"/>
                  </a:ext>
                </a:extLst>
              </a:tr>
              <a:tr h="578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当前成绩</a:t>
                      </a:r>
                    </a:p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（个</a:t>
                      </a: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分钟）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每周增量</a:t>
                      </a:r>
                    </a:p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（个</a:t>
                      </a: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分钟）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目标成绩</a:t>
                      </a:r>
                    </a:p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（个</a:t>
                      </a: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分钟）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锻炼时间</a:t>
                      </a:r>
                    </a:p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（周）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8411734"/>
                  </a:ext>
                </a:extLst>
              </a:tr>
              <a:tr h="44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A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B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C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8749331"/>
                  </a:ext>
                </a:extLst>
              </a:tr>
            </a:tbl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1B5F581-B62A-166C-7222-29992EC20B12}"/>
              </a:ext>
            </a:extLst>
          </p:cNvPr>
          <p:cNvGrpSpPr/>
          <p:nvPr/>
        </p:nvGrpSpPr>
        <p:grpSpPr>
          <a:xfrm>
            <a:off x="5682500" y="3150085"/>
            <a:ext cx="3789412" cy="400110"/>
            <a:chOff x="7753478" y="4552788"/>
            <a:chExt cx="3789412" cy="40011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1E98EDA-7776-C0B7-19CC-F7BE8711B863}"/>
                </a:ext>
              </a:extLst>
            </p:cNvPr>
            <p:cNvSpPr txBox="1"/>
            <p:nvPr/>
          </p:nvSpPr>
          <p:spPr>
            <a:xfrm>
              <a:off x="7753478" y="4552788"/>
              <a:ext cx="138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锻炼时间</a:t>
              </a: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FF6282C7-5958-2C38-CE02-EEB010990CB4}"/>
                </a:ext>
              </a:extLst>
            </p:cNvPr>
            <p:cNvCxnSpPr/>
            <p:nvPr/>
          </p:nvCxnSpPr>
          <p:spPr>
            <a:xfrm>
              <a:off x="9015362" y="4845135"/>
              <a:ext cx="25275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箭头: 圆角右 23">
            <a:extLst>
              <a:ext uri="{FF2B5EF4-FFF2-40B4-BE49-F238E27FC236}">
                <a16:creationId xmlns:a16="http://schemas.microsoft.com/office/drawing/2014/main" xmlns="" id="{79F028EB-B258-F5FB-E47C-FE4BA1310681}"/>
              </a:ext>
            </a:extLst>
          </p:cNvPr>
          <p:cNvSpPr/>
          <p:nvPr/>
        </p:nvSpPr>
        <p:spPr>
          <a:xfrm>
            <a:off x="2647200" y="2483466"/>
            <a:ext cx="1320164" cy="975418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6" name="图片 25" descr="卡通人物&#10;&#10;描述已自动生成">
            <a:extLst>
              <a:ext uri="{FF2B5EF4-FFF2-40B4-BE49-F238E27FC236}">
                <a16:creationId xmlns:a16="http://schemas.microsoft.com/office/drawing/2014/main" xmlns="" id="{C12CDE30-CABA-B453-39F7-02427B1F6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00" y="449069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1119</Words>
  <Application>Microsoft Office PowerPoint</Application>
  <PresentationFormat>宽屏</PresentationFormat>
  <Paragraphs>177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华文楷体</vt:lpstr>
      <vt:lpstr>楷体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方其桂</cp:lastModifiedBy>
  <cp:revision>31</cp:revision>
  <dcterms:created xsi:type="dcterms:W3CDTF">2024-07-24T07:02:39Z</dcterms:created>
  <dcterms:modified xsi:type="dcterms:W3CDTF">2024-07-27T08:15:32Z</dcterms:modified>
</cp:coreProperties>
</file>