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EF7BB-DD16-F934-FD9C-2FCA4280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006BAB-535C-3825-C069-3008B118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6AC44-0084-74D6-D6AD-272B72BB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ADC48-ABBE-8DDF-E183-5D7C7742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C52EE7-2A35-11F3-E117-C5B27A05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3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8201F-D91B-3041-B98F-1DFA8CC2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DB14F0-1317-76F8-D212-939C11373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D441C-0BCE-93F9-DD4E-5C328242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0AEC11-488D-DA42-7D10-45AD0FC8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C4D52-B74C-7FAA-EEC3-300DEA98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0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A4D983-263A-EABB-F9EB-F5EA73C0E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95D328-9A1D-68E5-CAC3-EBBC23834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056D8-0B12-B632-C9BE-6DEAF279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870284-1CA3-2753-DD36-E80FDF0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39015-1994-E304-D5A6-D5171FA3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4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9BC5B-1060-5581-0C20-9BB23722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E2E6D3-765B-DD04-7E36-A1D28533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4E6FA-074C-9911-4096-D01931DA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E911F-B152-00C6-22CA-93ACFDE5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202E3-AFBF-2339-AD82-E44F2179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464EA-9300-376B-EE44-C6ED9281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761C9C-8BD0-0812-CE16-10758C10C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3BFE6B-5435-EE34-709A-E35062E8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D63C88-4037-A767-7A80-B86CAE26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A5F37-C07E-2B64-B4C9-D4C0484B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0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6A6F6-781E-4156-5FB0-5EC2A61B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63020A-2B60-F4C8-37C4-9A3763D5E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E08F44-F155-7CE1-9CC8-7321C478B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E3CD82-3D88-C73D-3C72-DEE30849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019568-656E-6E13-BF16-AD80E3B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E206DF-A209-182B-2587-73BCF204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CDD0E-FB97-6F78-4B8C-99ADA8E1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7730AD-CD8D-7A2F-6951-83CF3A88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8DE971-8A64-8E6F-D2BC-C8CD351F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15B8E2-C71F-CB49-0D74-3FC26608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66CAE2-854E-5D46-BB3B-4594FA041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1CBF12-76D7-B198-6485-8EC4C765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AD7E62-A8A1-C8CB-F4FA-2ABF2931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DD8990-63EF-08F4-AD6B-1C86A768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2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FD913-65D3-146F-1FF8-D548F749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E50DC1-8B5F-F06A-5452-CE8A99E4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0F9ACF-86F1-C059-4E73-8FB4CD8A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A4FF1B-14EA-253C-132C-D10C34E0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4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0D3F8E-C324-90A7-3038-ECE7CFCF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8501E8-3054-9F45-4A3B-47D06C11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3ACDD-09F7-4C37-E649-AF787813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513B4-6459-A7EF-36BD-C7A6ED8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1ED82F-70A0-C287-EF34-61F1D3F9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53300E-45F7-9E30-6C6A-04A204CC6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5551F5-244A-4149-70B2-B275051C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9F4D1E-3122-D849-C310-C94ADFF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E0A8D4-021A-3146-1412-BA8D07DE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7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25829-0BCE-B59E-667D-DDA119D9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CD06E18-EAC6-B918-C2BD-9B9C12FA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8A33F6-6872-B043-2712-30D3E01E7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E94A40-6AD3-1749-7F81-4CB46D15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CB0282-BAB2-447A-98D8-A21BEBB8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8D1C70-8DA4-3579-F7F9-B63B1BF1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92E0D7-3E35-EF70-C1AA-9BDECC7C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989490-155E-AA76-73B5-1E4C9016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C2957C-8B26-983D-C4CD-24FE6914B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56B7A2-D5C5-417A-9B26-81DE9883B2BE}" type="datetimeFigureOut">
              <a:rPr lang="zh-CN" altLang="en-US" smtClean="0"/>
              <a:t>2024/7/25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5D1621-4CEB-41F8-D873-A26729899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C1C508-C5B7-23B7-4ED7-F24E5BEAA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3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155A4F0-3010-F254-F003-0B5D534B3385}"/>
              </a:ext>
            </a:extLst>
          </p:cNvPr>
          <p:cNvSpPr txBox="1"/>
          <p:nvPr/>
        </p:nvSpPr>
        <p:spPr>
          <a:xfrm>
            <a:off x="1184224" y="53964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76C3F1E7-63F2-375E-8AC6-340D535B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" y="445958"/>
            <a:ext cx="669026" cy="5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644A7F-20B1-44B1-D7E2-42E57CBC5B41}"/>
              </a:ext>
            </a:extLst>
          </p:cNvPr>
          <p:cNvSpPr txBox="1"/>
          <p:nvPr/>
        </p:nvSpPr>
        <p:spPr>
          <a:xfrm>
            <a:off x="8409485" y="525055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03624C-B052-6D4A-F8D4-9A61B1508EE4}"/>
              </a:ext>
            </a:extLst>
          </p:cNvPr>
          <p:cNvSpPr txBox="1"/>
          <p:nvPr/>
        </p:nvSpPr>
        <p:spPr>
          <a:xfrm>
            <a:off x="6610665" y="4572399"/>
            <a:ext cx="315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合肥市习友路小学  魏晓荟</a:t>
            </a:r>
          </a:p>
        </p:txBody>
      </p:sp>
      <p:pic>
        <p:nvPicPr>
          <p:cNvPr id="13" name="图片 12" descr="图片包含 游戏机, 风筝&#10;&#10;描述已自动生成">
            <a:extLst>
              <a:ext uri="{FF2B5EF4-FFF2-40B4-BE49-F238E27FC236}">
                <a16:creationId xmlns:a16="http://schemas.microsoft.com/office/drawing/2014/main" id="{850338CA-3C04-071A-B9F1-4AC748B00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785">
            <a:off x="637731" y="2022555"/>
            <a:ext cx="3810532" cy="38105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38BF571-AD55-77B7-1663-2FFE17366841}"/>
              </a:ext>
            </a:extLst>
          </p:cNvPr>
          <p:cNvSpPr/>
          <p:nvPr/>
        </p:nvSpPr>
        <p:spPr>
          <a:xfrm rot="20338828">
            <a:off x="1640779" y="3083549"/>
            <a:ext cx="227337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Hello</a:t>
            </a:r>
            <a:r>
              <a:rPr lang="zh-CN" altLang="en-US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FBFCDE-7FD9-5194-1558-9FFCCD605FFE}"/>
              </a:ext>
            </a:extLst>
          </p:cNvPr>
          <p:cNvSpPr/>
          <p:nvPr/>
        </p:nvSpPr>
        <p:spPr>
          <a:xfrm>
            <a:off x="4831842" y="2443288"/>
            <a:ext cx="624882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73BF16F-6FF1-5ED9-ACC8-E4DE57420016}"/>
              </a:ext>
            </a:extLst>
          </p:cNvPr>
          <p:cNvSpPr txBox="1"/>
          <p:nvPr/>
        </p:nvSpPr>
        <p:spPr>
          <a:xfrm>
            <a:off x="7510075" y="3234126"/>
            <a:ext cx="33970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pic>
        <p:nvPicPr>
          <p:cNvPr id="21" name="图片 20" descr="形状, 圆圈&#10;&#10;描述已自动生成">
            <a:extLst>
              <a:ext uri="{FF2B5EF4-FFF2-40B4-BE49-F238E27FC236}">
                <a16:creationId xmlns:a16="http://schemas.microsoft.com/office/drawing/2014/main" id="{CCF75DFF-6FC3-15AC-8A44-74ECED748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25" y="4692622"/>
            <a:ext cx="1845570" cy="2160000"/>
          </a:xfrm>
          <a:prstGeom prst="rect">
            <a:avLst/>
          </a:prstGeom>
        </p:spPr>
      </p:pic>
      <p:pic>
        <p:nvPicPr>
          <p:cNvPr id="19" name="图片 18" descr="卡通人物&#10;&#10;描述已自动生成">
            <a:extLst>
              <a:ext uri="{FF2B5EF4-FFF2-40B4-BE49-F238E27FC236}">
                <a16:creationId xmlns:a16="http://schemas.microsoft.com/office/drawing/2014/main" id="{F4E05475-8697-6CD1-3C86-7F18211E1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00" y="477245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4AD274-ED00-B3CB-FFF7-0FEA5F197DFD}"/>
              </a:ext>
            </a:extLst>
          </p:cNvPr>
          <p:cNvSpPr txBox="1"/>
          <p:nvPr/>
        </p:nvSpPr>
        <p:spPr>
          <a:xfrm>
            <a:off x="4447208" y="884450"/>
            <a:ext cx="4419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展示成果  评价步骤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CCC554C-3EB7-AB7F-1C8B-ABC27C4D513B}"/>
              </a:ext>
            </a:extLst>
          </p:cNvPr>
          <p:cNvSpPr/>
          <p:nvPr/>
        </p:nvSpPr>
        <p:spPr>
          <a:xfrm>
            <a:off x="1860884" y="1515392"/>
            <a:ext cx="8726905" cy="3971008"/>
          </a:xfrm>
          <a:prstGeom prst="roundRect">
            <a:avLst>
              <a:gd name="adj" fmla="val 9799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B172FB-FE14-E7C0-2E7F-09A47E3534E8}"/>
              </a:ext>
            </a:extLst>
          </p:cNvPr>
          <p:cNvSpPr txBox="1"/>
          <p:nvPr/>
        </p:nvSpPr>
        <p:spPr>
          <a:xfrm>
            <a:off x="3443169" y="2921168"/>
            <a:ext cx="5562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此处可请老师将整理后的书包</a:t>
            </a:r>
          </a:p>
          <a:p>
            <a:pPr algn="ctr"/>
            <a:r>
              <a:rPr lang="zh-CN" altLang="en-US" sz="30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拍照展示</a:t>
            </a:r>
          </a:p>
        </p:txBody>
      </p:sp>
    </p:spTree>
    <p:extLst>
      <p:ext uri="{BB962C8B-B14F-4D97-AF65-F5344CB8AC3E}">
        <p14:creationId xmlns:p14="http://schemas.microsoft.com/office/powerpoint/2010/main" val="201437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4AD274-ED00-B3CB-FFF7-0FEA5F197DFD}"/>
              </a:ext>
            </a:extLst>
          </p:cNvPr>
          <p:cNvSpPr txBox="1"/>
          <p:nvPr/>
        </p:nvSpPr>
        <p:spPr>
          <a:xfrm>
            <a:off x="4447208" y="884450"/>
            <a:ext cx="4419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展示成果  评价步骤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1EF9B5C-B8A5-65A1-8992-3485E2482F47}"/>
              </a:ext>
            </a:extLst>
          </p:cNvPr>
          <p:cNvGrpSpPr/>
          <p:nvPr/>
        </p:nvGrpSpPr>
        <p:grpSpPr>
          <a:xfrm>
            <a:off x="624730" y="1811628"/>
            <a:ext cx="3366036" cy="2678663"/>
            <a:chOff x="338959" y="2114337"/>
            <a:chExt cx="3366036" cy="267866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58EEE3A-B42E-97A2-269B-BA3A745C6B96}"/>
                </a:ext>
              </a:extLst>
            </p:cNvPr>
            <p:cNvSpPr/>
            <p:nvPr/>
          </p:nvSpPr>
          <p:spPr>
            <a:xfrm>
              <a:off x="437201" y="2114337"/>
              <a:ext cx="3267794" cy="2678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FB538BA-D414-85D4-06A2-0604B586E106}"/>
                </a:ext>
              </a:extLst>
            </p:cNvPr>
            <p:cNvSpPr/>
            <p:nvPr/>
          </p:nvSpPr>
          <p:spPr>
            <a:xfrm>
              <a:off x="452117" y="2129326"/>
              <a:ext cx="3252877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33A78B2-14DF-D927-6355-1AAC8D131C86}"/>
                </a:ext>
              </a:extLst>
            </p:cNvPr>
            <p:cNvSpPr txBox="1"/>
            <p:nvPr/>
          </p:nvSpPr>
          <p:spPr>
            <a:xfrm>
              <a:off x="338959" y="2144316"/>
              <a:ext cx="3252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◇书包内物品有序分类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04E6BB5-456B-C9FC-C1F3-44DB9F1DF2A5}"/>
                </a:ext>
              </a:extLst>
            </p:cNvPr>
            <p:cNvGrpSpPr/>
            <p:nvPr/>
          </p:nvGrpSpPr>
          <p:grpSpPr>
            <a:xfrm>
              <a:off x="442273" y="2703719"/>
              <a:ext cx="3262721" cy="1938992"/>
              <a:chOff x="442273" y="2703719"/>
              <a:chExt cx="3262721" cy="1938992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E1CC2F9-D9DE-220B-179C-7AC696F94BA3}"/>
                  </a:ext>
                </a:extLst>
              </p:cNvPr>
              <p:cNvSpPr txBox="1"/>
              <p:nvPr/>
            </p:nvSpPr>
            <p:spPr>
              <a:xfrm>
                <a:off x="442273" y="2703719"/>
                <a:ext cx="32627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A.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B.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C.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D.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★★★★★</a:t>
                </a:r>
              </a:p>
              <a:p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我的自评等级是：</a:t>
                </a: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7A1AFF01-D366-5636-A3AF-2051A80A1FE7}"/>
                  </a:ext>
                </a:extLst>
              </p:cNvPr>
              <p:cNvCxnSpPr/>
              <p:nvPr/>
            </p:nvCxnSpPr>
            <p:spPr>
              <a:xfrm>
                <a:off x="2412684" y="4578542"/>
                <a:ext cx="12272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A18E91D-D565-3B29-B748-CA5E031C9187}"/>
              </a:ext>
            </a:extLst>
          </p:cNvPr>
          <p:cNvGrpSpPr/>
          <p:nvPr/>
        </p:nvGrpSpPr>
        <p:grpSpPr>
          <a:xfrm>
            <a:off x="4312064" y="1811628"/>
            <a:ext cx="3366036" cy="2678663"/>
            <a:chOff x="338959" y="2114337"/>
            <a:chExt cx="3366036" cy="2678663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061C0C9-C4C0-77AE-89F7-36B9B718B266}"/>
                </a:ext>
              </a:extLst>
            </p:cNvPr>
            <p:cNvSpPr/>
            <p:nvPr/>
          </p:nvSpPr>
          <p:spPr>
            <a:xfrm>
              <a:off x="437201" y="2114337"/>
              <a:ext cx="3267794" cy="2678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79F3727-10A9-0873-D0E0-100A7D3BE09B}"/>
                </a:ext>
              </a:extLst>
            </p:cNvPr>
            <p:cNvSpPr/>
            <p:nvPr/>
          </p:nvSpPr>
          <p:spPr>
            <a:xfrm>
              <a:off x="452117" y="2129326"/>
              <a:ext cx="3252877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360F3D8-3C23-2C0C-5B1E-7090DB144141}"/>
                </a:ext>
              </a:extLst>
            </p:cNvPr>
            <p:cNvSpPr txBox="1"/>
            <p:nvPr/>
          </p:nvSpPr>
          <p:spPr>
            <a:xfrm>
              <a:off x="338959" y="2144316"/>
              <a:ext cx="33010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◇书包内物品摆放位置合理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FE77925-A048-3A4F-7E46-703EA7396701}"/>
                </a:ext>
              </a:extLst>
            </p:cNvPr>
            <p:cNvGrpSpPr/>
            <p:nvPr/>
          </p:nvGrpSpPr>
          <p:grpSpPr>
            <a:xfrm>
              <a:off x="442273" y="2703719"/>
              <a:ext cx="3262721" cy="1938992"/>
              <a:chOff x="442273" y="2703719"/>
              <a:chExt cx="3262721" cy="1938992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C796B14-03FB-8C51-5360-94AFC94463A1}"/>
                  </a:ext>
                </a:extLst>
              </p:cNvPr>
              <p:cNvSpPr txBox="1"/>
              <p:nvPr/>
            </p:nvSpPr>
            <p:spPr>
              <a:xfrm>
                <a:off x="442273" y="2703719"/>
                <a:ext cx="32627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A.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B.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C.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D.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★★★★★</a:t>
                </a:r>
              </a:p>
              <a:p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我的自评等级是：</a:t>
                </a: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7E5D359-4CAB-68D7-E8C9-DCB467A29C30}"/>
                  </a:ext>
                </a:extLst>
              </p:cNvPr>
              <p:cNvCxnSpPr/>
              <p:nvPr/>
            </p:nvCxnSpPr>
            <p:spPr>
              <a:xfrm>
                <a:off x="2412684" y="4578542"/>
                <a:ext cx="12272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335C48C-79C3-6656-3216-6FA857126706}"/>
              </a:ext>
            </a:extLst>
          </p:cNvPr>
          <p:cNvGrpSpPr/>
          <p:nvPr/>
        </p:nvGrpSpPr>
        <p:grpSpPr>
          <a:xfrm>
            <a:off x="7999398" y="1811628"/>
            <a:ext cx="3366036" cy="2678663"/>
            <a:chOff x="338959" y="2114337"/>
            <a:chExt cx="3366036" cy="267866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47D10E9-193D-321D-393F-3ECC0F67C1B1}"/>
                </a:ext>
              </a:extLst>
            </p:cNvPr>
            <p:cNvSpPr/>
            <p:nvPr/>
          </p:nvSpPr>
          <p:spPr>
            <a:xfrm>
              <a:off x="437201" y="2114337"/>
              <a:ext cx="3267794" cy="2678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6B007D1-D107-7800-8E8D-BCC9E45C7295}"/>
                </a:ext>
              </a:extLst>
            </p:cNvPr>
            <p:cNvSpPr/>
            <p:nvPr/>
          </p:nvSpPr>
          <p:spPr>
            <a:xfrm>
              <a:off x="452117" y="2129326"/>
              <a:ext cx="3252877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934C311-FF0E-8A12-DE17-708BCFAEE36B}"/>
                </a:ext>
              </a:extLst>
            </p:cNvPr>
            <p:cNvSpPr txBox="1"/>
            <p:nvPr/>
          </p:nvSpPr>
          <p:spPr>
            <a:xfrm>
              <a:off x="338959" y="2144316"/>
              <a:ext cx="3252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◇高效整理书包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2AD16C7-30CF-7A4D-B7B1-745FA72A095A}"/>
                </a:ext>
              </a:extLst>
            </p:cNvPr>
            <p:cNvGrpSpPr/>
            <p:nvPr/>
          </p:nvGrpSpPr>
          <p:grpSpPr>
            <a:xfrm>
              <a:off x="442273" y="2703719"/>
              <a:ext cx="3262721" cy="1938992"/>
              <a:chOff x="442273" y="2703719"/>
              <a:chExt cx="3262721" cy="1938992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257D737-A13B-4E3E-67F7-24AB7AEB9E12}"/>
                  </a:ext>
                </a:extLst>
              </p:cNvPr>
              <p:cNvSpPr txBox="1"/>
              <p:nvPr/>
            </p:nvSpPr>
            <p:spPr>
              <a:xfrm>
                <a:off x="442273" y="2703719"/>
                <a:ext cx="32627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A.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B.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</a:t>
                </a:r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C.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D.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★★★★</a:t>
                </a:r>
              </a:p>
              <a:p>
                <a:r>
                  <a:rPr lang="en-US" altLang="zh-CN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E.</a:t>
                </a:r>
                <a:r>
                  <a:rPr lang="en-US" altLang="zh-CN" sz="2000" dirty="0">
                    <a:solidFill>
                      <a:srgbClr val="FF66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★★★★★</a:t>
                </a:r>
              </a:p>
              <a:p>
                <a:r>
                  <a:rPr lang="zh-CN" altLang="en-US" sz="2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我的自评等级是：</a:t>
                </a: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8F93B1BB-A4EA-B539-DAD3-9B2137289D44}"/>
                  </a:ext>
                </a:extLst>
              </p:cNvPr>
              <p:cNvCxnSpPr/>
              <p:nvPr/>
            </p:nvCxnSpPr>
            <p:spPr>
              <a:xfrm>
                <a:off x="2412684" y="4578542"/>
                <a:ext cx="12272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48DC13A-9C09-B2E1-2433-FDDCA1831226}"/>
              </a:ext>
            </a:extLst>
          </p:cNvPr>
          <p:cNvGrpSpPr/>
          <p:nvPr/>
        </p:nvGrpSpPr>
        <p:grpSpPr>
          <a:xfrm>
            <a:off x="5165194" y="4674145"/>
            <a:ext cx="5377273" cy="630942"/>
            <a:chOff x="4908520" y="4722888"/>
            <a:chExt cx="5377273" cy="630942"/>
          </a:xfrm>
        </p:grpSpPr>
        <p:sp>
          <p:nvSpPr>
            <p:cNvPr id="39" name="对话气泡: 矩形 38">
              <a:extLst>
                <a:ext uri="{FF2B5EF4-FFF2-40B4-BE49-F238E27FC236}">
                  <a16:creationId xmlns:a16="http://schemas.microsoft.com/office/drawing/2014/main" id="{76EDF16D-3C80-0544-EA3D-72E3AC2959E4}"/>
                </a:ext>
              </a:extLst>
            </p:cNvPr>
            <p:cNvSpPr/>
            <p:nvPr/>
          </p:nvSpPr>
          <p:spPr>
            <a:xfrm>
              <a:off x="4908520" y="4722888"/>
              <a:ext cx="5377273" cy="630942"/>
            </a:xfrm>
            <a:prstGeom prst="wedgeRectCallout">
              <a:avLst>
                <a:gd name="adj1" fmla="val 48182"/>
                <a:gd name="adj2" fmla="val 102181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1011E6C-B45F-CBC8-3DFC-9C051492A73F}"/>
                </a:ext>
              </a:extLst>
            </p:cNvPr>
            <p:cNvSpPr txBox="1"/>
            <p:nvPr/>
          </p:nvSpPr>
          <p:spPr>
            <a:xfrm>
              <a:off x="5063284" y="4816506"/>
              <a:ext cx="5009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温馨提示：满分</a:t>
              </a:r>
              <a:r>
                <a:rPr lang="en-US" altLang="zh-CN" sz="2000" dirty="0"/>
                <a:t>5</a:t>
              </a:r>
              <a:r>
                <a:rPr lang="zh-CN" altLang="en-US" sz="2000" dirty="0"/>
                <a:t>颗星哦！你获得了几颗星？</a:t>
              </a:r>
            </a:p>
          </p:txBody>
        </p:sp>
      </p:grpSp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id="{9C397380-B91D-E312-C8AB-94BFA36A5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29" y="471065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8133AA-2919-AD28-7B60-8150D09463DB}"/>
              </a:ext>
            </a:extLst>
          </p:cNvPr>
          <p:cNvSpPr/>
          <p:nvPr/>
        </p:nvSpPr>
        <p:spPr>
          <a:xfrm>
            <a:off x="1860884" y="1515392"/>
            <a:ext cx="8726905" cy="3971008"/>
          </a:xfrm>
          <a:prstGeom prst="roundRect">
            <a:avLst>
              <a:gd name="adj" fmla="val 9799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4AD274-ED00-B3CB-FFF7-0FEA5F197DFD}"/>
              </a:ext>
            </a:extLst>
          </p:cNvPr>
          <p:cNvSpPr txBox="1"/>
          <p:nvPr/>
        </p:nvSpPr>
        <p:spPr>
          <a:xfrm>
            <a:off x="4447208" y="884450"/>
            <a:ext cx="4419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优化改进  提炼步骤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E1F911F-7EE5-D43B-197E-DDCD0606B441}"/>
              </a:ext>
            </a:extLst>
          </p:cNvPr>
          <p:cNvGrpSpPr/>
          <p:nvPr/>
        </p:nvGrpSpPr>
        <p:grpSpPr>
          <a:xfrm>
            <a:off x="1892968" y="1860884"/>
            <a:ext cx="8791074" cy="1953126"/>
            <a:chOff x="1892968" y="1860884"/>
            <a:chExt cx="8791074" cy="1953126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89260FF8-2B55-2ECC-A96C-9CEDE196FC69}"/>
                </a:ext>
              </a:extLst>
            </p:cNvPr>
            <p:cNvGrpSpPr/>
            <p:nvPr/>
          </p:nvGrpSpPr>
          <p:grpSpPr>
            <a:xfrm>
              <a:off x="1892968" y="1860884"/>
              <a:ext cx="8791074" cy="1938992"/>
              <a:chOff x="1892968" y="1860884"/>
              <a:chExt cx="8791074" cy="1938992"/>
            </a:xfrm>
          </p:grpSpPr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6D51320-7DCD-206A-7BF2-15874842C6A7}"/>
                  </a:ext>
                </a:extLst>
              </p:cNvPr>
              <p:cNvSpPr txBox="1"/>
              <p:nvPr/>
            </p:nvSpPr>
            <p:spPr>
              <a:xfrm>
                <a:off x="1892968" y="1860884"/>
                <a:ext cx="879107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结合评价标准表，再次优化本组整理书包的步骤，总结整理书包的一般步骤顺序为：</a:t>
                </a:r>
                <a:endParaRPr lang="en-US" altLang="zh-CN" sz="3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endParaRPr lang="en-US" altLang="zh-CN" sz="3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endParaRPr lang="en-US" altLang="zh-CN" sz="30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8BE19B04-09D6-DFB3-E9AD-8859ADD0D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9733" y="3577388"/>
                <a:ext cx="15657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47EC1871-94DA-76B4-1153-EA2BEE1A38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9605" y="3577388"/>
                <a:ext cx="15657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1C4AEBD4-53EE-838D-C3B8-1277B628CE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9477" y="3577388"/>
                <a:ext cx="15657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3D8E9C3-E83C-265C-80DC-BE28121094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9350" y="3577388"/>
                <a:ext cx="15657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6755B98-DE00-DFE5-0CFC-72623F64576E}"/>
                </a:ext>
              </a:extLst>
            </p:cNvPr>
            <p:cNvSpPr txBox="1"/>
            <p:nvPr/>
          </p:nvSpPr>
          <p:spPr>
            <a:xfrm>
              <a:off x="3770793" y="3260012"/>
              <a:ext cx="6304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rgbClr val="FF6600"/>
                  </a:solidFill>
                </a:rPr>
                <a:t>→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4196018-3338-129A-7F91-F80412EAF0E4}"/>
                </a:ext>
              </a:extLst>
            </p:cNvPr>
            <p:cNvSpPr txBox="1"/>
            <p:nvPr/>
          </p:nvSpPr>
          <p:spPr>
            <a:xfrm>
              <a:off x="5864623" y="3260012"/>
              <a:ext cx="6304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rgbClr val="FF6600"/>
                  </a:solidFill>
                </a:rPr>
                <a:t>→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F5D2D5AA-440C-0641-C1A3-AF3A9092C8AE}"/>
                </a:ext>
              </a:extLst>
            </p:cNvPr>
            <p:cNvSpPr txBox="1"/>
            <p:nvPr/>
          </p:nvSpPr>
          <p:spPr>
            <a:xfrm>
              <a:off x="8005235" y="3260012"/>
              <a:ext cx="6304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rgbClr val="FF6600"/>
                  </a:solidFill>
                </a:rPr>
                <a:t>→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2CE285F-0F2A-6EE0-7CB8-C68D6659C38A}"/>
              </a:ext>
            </a:extLst>
          </p:cNvPr>
          <p:cNvGrpSpPr/>
          <p:nvPr/>
        </p:nvGrpSpPr>
        <p:grpSpPr>
          <a:xfrm>
            <a:off x="2304780" y="4365685"/>
            <a:ext cx="1395664" cy="553998"/>
            <a:chOff x="2662989" y="4030748"/>
            <a:chExt cx="1395664" cy="553998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059EF447-6064-1E59-9E7A-BB25E6465ED4}"/>
                </a:ext>
              </a:extLst>
            </p:cNvPr>
            <p:cNvSpPr/>
            <p:nvPr/>
          </p:nvSpPr>
          <p:spPr>
            <a:xfrm>
              <a:off x="2662989" y="4067587"/>
              <a:ext cx="1395664" cy="480321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1BA734B-D0EF-5295-7282-7DE70D5012B1}"/>
                </a:ext>
              </a:extLst>
            </p:cNvPr>
            <p:cNvSpPr txBox="1"/>
            <p:nvPr/>
          </p:nvSpPr>
          <p:spPr>
            <a:xfrm>
              <a:off x="2859505" y="4030748"/>
              <a:ext cx="10026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收纳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0662B7CD-16B4-85D8-CB96-15F15DBED4AE}"/>
              </a:ext>
            </a:extLst>
          </p:cNvPr>
          <p:cNvGrpSpPr/>
          <p:nvPr/>
        </p:nvGrpSpPr>
        <p:grpSpPr>
          <a:xfrm>
            <a:off x="4401208" y="4365685"/>
            <a:ext cx="1395664" cy="553998"/>
            <a:chOff x="2662989" y="4030748"/>
            <a:chExt cx="1395664" cy="553998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1B49AD11-D38F-D681-6933-60F54B3CC881}"/>
                </a:ext>
              </a:extLst>
            </p:cNvPr>
            <p:cNvSpPr/>
            <p:nvPr/>
          </p:nvSpPr>
          <p:spPr>
            <a:xfrm>
              <a:off x="2662989" y="4067587"/>
              <a:ext cx="1395664" cy="480321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B071032-74EE-B621-D273-61AF4AE0132B}"/>
                </a:ext>
              </a:extLst>
            </p:cNvPr>
            <p:cNvSpPr txBox="1"/>
            <p:nvPr/>
          </p:nvSpPr>
          <p:spPr>
            <a:xfrm>
              <a:off x="2859505" y="4030748"/>
              <a:ext cx="10026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清空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8716692-C894-AFF3-D8AF-697719168867}"/>
              </a:ext>
            </a:extLst>
          </p:cNvPr>
          <p:cNvGrpSpPr/>
          <p:nvPr/>
        </p:nvGrpSpPr>
        <p:grpSpPr>
          <a:xfrm>
            <a:off x="6657108" y="4365685"/>
            <a:ext cx="1395664" cy="553998"/>
            <a:chOff x="2662989" y="4030748"/>
            <a:chExt cx="1395664" cy="553998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31D26856-8DC5-711C-C5D9-1E399A50FC25}"/>
                </a:ext>
              </a:extLst>
            </p:cNvPr>
            <p:cNvSpPr/>
            <p:nvPr/>
          </p:nvSpPr>
          <p:spPr>
            <a:xfrm>
              <a:off x="2662989" y="4067587"/>
              <a:ext cx="1395664" cy="480321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B1DD7880-FF8E-DAB0-0D43-64B57B469EF4}"/>
                </a:ext>
              </a:extLst>
            </p:cNvPr>
            <p:cNvSpPr txBox="1"/>
            <p:nvPr/>
          </p:nvSpPr>
          <p:spPr>
            <a:xfrm>
              <a:off x="2859505" y="4030748"/>
              <a:ext cx="10026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分类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0FC4DE2-0AB5-983D-5945-68739792FE89}"/>
              </a:ext>
            </a:extLst>
          </p:cNvPr>
          <p:cNvGrpSpPr/>
          <p:nvPr/>
        </p:nvGrpSpPr>
        <p:grpSpPr>
          <a:xfrm>
            <a:off x="8634397" y="4365685"/>
            <a:ext cx="1395664" cy="553998"/>
            <a:chOff x="2662989" y="4030748"/>
            <a:chExt cx="1395664" cy="553998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09BAC9D8-B317-D2FB-392A-F8206EF19D09}"/>
                </a:ext>
              </a:extLst>
            </p:cNvPr>
            <p:cNvSpPr/>
            <p:nvPr/>
          </p:nvSpPr>
          <p:spPr>
            <a:xfrm>
              <a:off x="2662989" y="4067587"/>
              <a:ext cx="1395664" cy="480321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E9EA0E0-B4DD-2C93-2716-45469157CF87}"/>
                </a:ext>
              </a:extLst>
            </p:cNvPr>
            <p:cNvSpPr txBox="1"/>
            <p:nvPr/>
          </p:nvSpPr>
          <p:spPr>
            <a:xfrm>
              <a:off x="2859505" y="4030748"/>
              <a:ext cx="10026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筛选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18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53F1CE41-4BB3-C341-8002-1B7F49330E9C}"/>
              </a:ext>
            </a:extLst>
          </p:cNvPr>
          <p:cNvSpPr/>
          <p:nvPr/>
        </p:nvSpPr>
        <p:spPr>
          <a:xfrm>
            <a:off x="2213812" y="1609009"/>
            <a:ext cx="8582526" cy="3065103"/>
          </a:xfrm>
          <a:prstGeom prst="roundRect">
            <a:avLst>
              <a:gd name="adj" fmla="val 11547"/>
            </a:avLst>
          </a:prstGeom>
          <a:noFill/>
          <a:ln w="28575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4AD274-ED00-B3CB-FFF7-0FEA5F197DFD}"/>
              </a:ext>
            </a:extLst>
          </p:cNvPr>
          <p:cNvSpPr txBox="1"/>
          <p:nvPr/>
        </p:nvSpPr>
        <p:spPr>
          <a:xfrm>
            <a:off x="4447208" y="884450"/>
            <a:ext cx="4419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分析步骤  理解作用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3B564BE-0306-164A-2307-2269B6773D72}"/>
              </a:ext>
            </a:extLst>
          </p:cNvPr>
          <p:cNvGrpSpPr/>
          <p:nvPr/>
        </p:nvGrpSpPr>
        <p:grpSpPr>
          <a:xfrm>
            <a:off x="2717130" y="1773022"/>
            <a:ext cx="1475873" cy="477433"/>
            <a:chOff x="3901776" y="2047708"/>
            <a:chExt cx="1475873" cy="477433"/>
          </a:xfrm>
        </p:grpSpPr>
        <p:sp>
          <p:nvSpPr>
            <p:cNvPr id="16" name="箭头: V 形 15">
              <a:extLst>
                <a:ext uri="{FF2B5EF4-FFF2-40B4-BE49-F238E27FC236}">
                  <a16:creationId xmlns:a16="http://schemas.microsoft.com/office/drawing/2014/main" id="{80937169-8735-6D3F-CF02-B87EEFD27F01}"/>
                </a:ext>
              </a:extLst>
            </p:cNvPr>
            <p:cNvSpPr/>
            <p:nvPr/>
          </p:nvSpPr>
          <p:spPr>
            <a:xfrm>
              <a:off x="3901776" y="2047708"/>
              <a:ext cx="1475873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A036673-DBC0-8DB5-7776-F909281D5218}"/>
                </a:ext>
              </a:extLst>
            </p:cNvPr>
            <p:cNvSpPr txBox="1"/>
            <p:nvPr/>
          </p:nvSpPr>
          <p:spPr>
            <a:xfrm>
              <a:off x="4212824" y="2048087"/>
              <a:ext cx="114253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分类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B1FE4CB-0D68-A456-8E02-961136604498}"/>
              </a:ext>
            </a:extLst>
          </p:cNvPr>
          <p:cNvGrpSpPr/>
          <p:nvPr/>
        </p:nvGrpSpPr>
        <p:grpSpPr>
          <a:xfrm>
            <a:off x="5261812" y="1773022"/>
            <a:ext cx="5261811" cy="493096"/>
            <a:chOff x="6096000" y="2047708"/>
            <a:chExt cx="5261811" cy="493096"/>
          </a:xfrm>
        </p:grpSpPr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3DC03612-B50E-CA74-364B-D82A0BBF0065}"/>
                </a:ext>
              </a:extLst>
            </p:cNvPr>
            <p:cNvSpPr/>
            <p:nvPr/>
          </p:nvSpPr>
          <p:spPr>
            <a:xfrm>
              <a:off x="6096000" y="2047708"/>
              <a:ext cx="5261811" cy="473252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9E86F51-A0E9-EF2C-3877-0900C32729A0}"/>
                </a:ext>
              </a:extLst>
            </p:cNvPr>
            <p:cNvSpPr txBox="1"/>
            <p:nvPr/>
          </p:nvSpPr>
          <p:spPr>
            <a:xfrm>
              <a:off x="6460509" y="2063750"/>
              <a:ext cx="48129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将物品全部取出，方便后续收纳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EA74EC6-07A6-E524-4E2D-9A4E3B161081}"/>
              </a:ext>
            </a:extLst>
          </p:cNvPr>
          <p:cNvGrpSpPr/>
          <p:nvPr/>
        </p:nvGrpSpPr>
        <p:grpSpPr>
          <a:xfrm>
            <a:off x="4581534" y="4809382"/>
            <a:ext cx="5857784" cy="630942"/>
            <a:chOff x="4908520" y="4722888"/>
            <a:chExt cx="5377273" cy="630942"/>
          </a:xfrm>
        </p:grpSpPr>
        <p:sp>
          <p:nvSpPr>
            <p:cNvPr id="62" name="对话气泡: 矩形 61">
              <a:extLst>
                <a:ext uri="{FF2B5EF4-FFF2-40B4-BE49-F238E27FC236}">
                  <a16:creationId xmlns:a16="http://schemas.microsoft.com/office/drawing/2014/main" id="{BA116CCA-2187-5D4F-0079-F1152FE1A04E}"/>
                </a:ext>
              </a:extLst>
            </p:cNvPr>
            <p:cNvSpPr/>
            <p:nvPr/>
          </p:nvSpPr>
          <p:spPr>
            <a:xfrm>
              <a:off x="4908520" y="4722888"/>
              <a:ext cx="5377273" cy="630942"/>
            </a:xfrm>
            <a:prstGeom prst="wedgeRectCallout">
              <a:avLst>
                <a:gd name="adj1" fmla="val 48182"/>
                <a:gd name="adj2" fmla="val 102181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55043F2A-E669-8611-F591-71BC71C142A8}"/>
                </a:ext>
              </a:extLst>
            </p:cNvPr>
            <p:cNvSpPr txBox="1"/>
            <p:nvPr/>
          </p:nvSpPr>
          <p:spPr>
            <a:xfrm>
              <a:off x="4982150" y="4815441"/>
              <a:ext cx="5009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温馨提示：你可以直接拖动“步骤”进行配对哦！</a:t>
              </a:r>
            </a:p>
          </p:txBody>
        </p:sp>
      </p:grpSp>
      <p:pic>
        <p:nvPicPr>
          <p:cNvPr id="64" name="图片 63" descr="卡通人物&#10;&#10;描述已自动生成">
            <a:extLst>
              <a:ext uri="{FF2B5EF4-FFF2-40B4-BE49-F238E27FC236}">
                <a16:creationId xmlns:a16="http://schemas.microsoft.com/office/drawing/2014/main" id="{FA8CBDDA-3B20-A94F-4D97-C493F68A2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47" y="4938315"/>
            <a:ext cx="1440000" cy="1440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BC32C5C6-C105-02F9-5F96-9C3E4280D24B}"/>
              </a:ext>
            </a:extLst>
          </p:cNvPr>
          <p:cNvGrpSpPr/>
          <p:nvPr/>
        </p:nvGrpSpPr>
        <p:grpSpPr>
          <a:xfrm>
            <a:off x="2717130" y="2481027"/>
            <a:ext cx="1475873" cy="477433"/>
            <a:chOff x="3901776" y="2047708"/>
            <a:chExt cx="1475873" cy="477433"/>
          </a:xfrm>
        </p:grpSpPr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97148E6A-9790-BAA2-1700-75CD93723681}"/>
                </a:ext>
              </a:extLst>
            </p:cNvPr>
            <p:cNvSpPr/>
            <p:nvPr/>
          </p:nvSpPr>
          <p:spPr>
            <a:xfrm>
              <a:off x="3901776" y="2047708"/>
              <a:ext cx="1475873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6422C97-6089-4A13-F060-8B842567922A}"/>
                </a:ext>
              </a:extLst>
            </p:cNvPr>
            <p:cNvSpPr txBox="1"/>
            <p:nvPr/>
          </p:nvSpPr>
          <p:spPr>
            <a:xfrm>
              <a:off x="4212824" y="2048087"/>
              <a:ext cx="114253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清空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7497BEF-32EE-1291-44B6-15BCFEF08587}"/>
              </a:ext>
            </a:extLst>
          </p:cNvPr>
          <p:cNvGrpSpPr/>
          <p:nvPr/>
        </p:nvGrpSpPr>
        <p:grpSpPr>
          <a:xfrm>
            <a:off x="2717130" y="3189032"/>
            <a:ext cx="1475873" cy="477433"/>
            <a:chOff x="3901776" y="2047708"/>
            <a:chExt cx="1475873" cy="477433"/>
          </a:xfrm>
        </p:grpSpPr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A1B4F7E6-1A62-2914-B226-0CC20CABD63C}"/>
                </a:ext>
              </a:extLst>
            </p:cNvPr>
            <p:cNvSpPr/>
            <p:nvPr/>
          </p:nvSpPr>
          <p:spPr>
            <a:xfrm>
              <a:off x="3901776" y="2047708"/>
              <a:ext cx="1475873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E5D1A1F-89CA-6DD1-FA88-1EB793524149}"/>
                </a:ext>
              </a:extLst>
            </p:cNvPr>
            <p:cNvSpPr txBox="1"/>
            <p:nvPr/>
          </p:nvSpPr>
          <p:spPr>
            <a:xfrm>
              <a:off x="4212824" y="2048087"/>
              <a:ext cx="114253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筛选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A305F99-B9C0-1A24-FADF-43B9EC9D0675}"/>
              </a:ext>
            </a:extLst>
          </p:cNvPr>
          <p:cNvGrpSpPr/>
          <p:nvPr/>
        </p:nvGrpSpPr>
        <p:grpSpPr>
          <a:xfrm>
            <a:off x="2717130" y="3897037"/>
            <a:ext cx="1475873" cy="477433"/>
            <a:chOff x="3901776" y="2047708"/>
            <a:chExt cx="1475873" cy="477433"/>
          </a:xfrm>
        </p:grpSpPr>
        <p:sp>
          <p:nvSpPr>
            <p:cNvPr id="44" name="箭头: V 形 43">
              <a:extLst>
                <a:ext uri="{FF2B5EF4-FFF2-40B4-BE49-F238E27FC236}">
                  <a16:creationId xmlns:a16="http://schemas.microsoft.com/office/drawing/2014/main" id="{7B8E074F-23D9-EECD-7AAB-CB88BC7FC28B}"/>
                </a:ext>
              </a:extLst>
            </p:cNvPr>
            <p:cNvSpPr/>
            <p:nvPr/>
          </p:nvSpPr>
          <p:spPr>
            <a:xfrm>
              <a:off x="3901776" y="2047708"/>
              <a:ext cx="1475873" cy="477054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719087C-DDA2-1EC4-BB7E-8BE07F522C4E}"/>
                </a:ext>
              </a:extLst>
            </p:cNvPr>
            <p:cNvSpPr txBox="1"/>
            <p:nvPr/>
          </p:nvSpPr>
          <p:spPr>
            <a:xfrm>
              <a:off x="4212824" y="2048087"/>
              <a:ext cx="114253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收纳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A06B610-D9BA-96C0-88CB-555021562A43}"/>
              </a:ext>
            </a:extLst>
          </p:cNvPr>
          <p:cNvGrpSpPr/>
          <p:nvPr/>
        </p:nvGrpSpPr>
        <p:grpSpPr>
          <a:xfrm>
            <a:off x="5261812" y="2486989"/>
            <a:ext cx="5261811" cy="493096"/>
            <a:chOff x="6096000" y="2047708"/>
            <a:chExt cx="5261811" cy="493096"/>
          </a:xfrm>
        </p:grpSpPr>
        <p:sp>
          <p:nvSpPr>
            <p:cNvPr id="48" name="箭头: V 形 47">
              <a:extLst>
                <a:ext uri="{FF2B5EF4-FFF2-40B4-BE49-F238E27FC236}">
                  <a16:creationId xmlns:a16="http://schemas.microsoft.com/office/drawing/2014/main" id="{0166D237-AA87-4305-2438-1B6781947B0C}"/>
                </a:ext>
              </a:extLst>
            </p:cNvPr>
            <p:cNvSpPr/>
            <p:nvPr/>
          </p:nvSpPr>
          <p:spPr>
            <a:xfrm>
              <a:off x="6096000" y="2047708"/>
              <a:ext cx="5261811" cy="473252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D0F8D09-49F0-7F88-79EF-BC71112FB68A}"/>
                </a:ext>
              </a:extLst>
            </p:cNvPr>
            <p:cNvSpPr txBox="1"/>
            <p:nvPr/>
          </p:nvSpPr>
          <p:spPr>
            <a:xfrm>
              <a:off x="6305517" y="2063750"/>
              <a:ext cx="496798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根据书包空间分布，合理放置物品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ADCED51-40E7-DD3A-0572-BFA1E83E2109}"/>
              </a:ext>
            </a:extLst>
          </p:cNvPr>
          <p:cNvGrpSpPr/>
          <p:nvPr/>
        </p:nvGrpSpPr>
        <p:grpSpPr>
          <a:xfrm>
            <a:off x="5261812" y="3200956"/>
            <a:ext cx="5261811" cy="493096"/>
            <a:chOff x="6096000" y="2047708"/>
            <a:chExt cx="5261811" cy="493096"/>
          </a:xfrm>
        </p:grpSpPr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id="{84E15B5A-D45A-EE5E-5A85-0E11F72D4077}"/>
                </a:ext>
              </a:extLst>
            </p:cNvPr>
            <p:cNvSpPr/>
            <p:nvPr/>
          </p:nvSpPr>
          <p:spPr>
            <a:xfrm>
              <a:off x="6096000" y="2047708"/>
              <a:ext cx="5261811" cy="473252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D521794-62DB-C5E2-0319-C4A0948B27D1}"/>
                </a:ext>
              </a:extLst>
            </p:cNvPr>
            <p:cNvSpPr txBox="1"/>
            <p:nvPr/>
          </p:nvSpPr>
          <p:spPr>
            <a:xfrm>
              <a:off x="6460509" y="2063750"/>
              <a:ext cx="48129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找出当天所需物品，书包“瘦身”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30C34B9-E30E-CBB9-E6B7-AA43E1B44231}"/>
              </a:ext>
            </a:extLst>
          </p:cNvPr>
          <p:cNvGrpSpPr/>
          <p:nvPr/>
        </p:nvGrpSpPr>
        <p:grpSpPr>
          <a:xfrm>
            <a:off x="5261812" y="3914922"/>
            <a:ext cx="5261811" cy="493096"/>
            <a:chOff x="6096000" y="2047708"/>
            <a:chExt cx="5261811" cy="493096"/>
          </a:xfrm>
        </p:grpSpPr>
        <p:sp>
          <p:nvSpPr>
            <p:cNvPr id="54" name="箭头: V 形 53">
              <a:extLst>
                <a:ext uri="{FF2B5EF4-FFF2-40B4-BE49-F238E27FC236}">
                  <a16:creationId xmlns:a16="http://schemas.microsoft.com/office/drawing/2014/main" id="{587BA4B0-E615-8F91-27DB-503A16DEE4D5}"/>
                </a:ext>
              </a:extLst>
            </p:cNvPr>
            <p:cNvSpPr/>
            <p:nvPr/>
          </p:nvSpPr>
          <p:spPr>
            <a:xfrm>
              <a:off x="6096000" y="2047708"/>
              <a:ext cx="5261811" cy="473252"/>
            </a:xfrm>
            <a:prstGeom prst="chevron">
              <a:avLst>
                <a:gd name="adj" fmla="val 44118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B985BBD-F336-D2E3-3991-0D58A670A5C1}"/>
                </a:ext>
              </a:extLst>
            </p:cNvPr>
            <p:cNvSpPr txBox="1"/>
            <p:nvPr/>
          </p:nvSpPr>
          <p:spPr>
            <a:xfrm>
              <a:off x="6460509" y="2063750"/>
              <a:ext cx="48129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按照标准给物品分类，井然有序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09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7023915-CFB1-C9B1-7AB8-275AAD424D75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A027357-85CB-05B2-CB67-086075563D7F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4876C53-67F6-3961-4478-743C0E546E6F}"/>
                </a:ext>
              </a:extLst>
            </p:cNvPr>
            <p:cNvSpPr txBox="1"/>
            <p:nvPr/>
          </p:nvSpPr>
          <p:spPr>
            <a:xfrm>
              <a:off x="5152719" y="2003148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59A95931-8123-6B75-5266-69CCB653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196BC94-6001-ACF3-9B84-6A39BB0767D6}"/>
                </a:ext>
              </a:extLst>
            </p:cNvPr>
            <p:cNvSpPr txBox="1"/>
            <p:nvPr/>
          </p:nvSpPr>
          <p:spPr>
            <a:xfrm>
              <a:off x="4781301" y="2921168"/>
              <a:ext cx="3608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□理解算法的含义</a:t>
              </a:r>
            </a:p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□列举生活中蕴含算法的事例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24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1D322312-C6F2-7FF4-A4DC-49E84A00A389}"/>
              </a:ext>
            </a:extLst>
          </p:cNvPr>
          <p:cNvSpPr/>
          <p:nvPr/>
        </p:nvSpPr>
        <p:spPr>
          <a:xfrm>
            <a:off x="2117559" y="1452635"/>
            <a:ext cx="7571874" cy="1976366"/>
          </a:xfrm>
          <a:prstGeom prst="wedgeRectCallout">
            <a:avLst>
              <a:gd name="adj1" fmla="val 41826"/>
              <a:gd name="adj2" fmla="val 75663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76ED8B-1FD2-41C4-0ABB-23CFB6F48164}"/>
              </a:ext>
            </a:extLst>
          </p:cNvPr>
          <p:cNvSpPr txBox="1"/>
          <p:nvPr/>
        </p:nvSpPr>
        <p:spPr>
          <a:xfrm>
            <a:off x="2364558" y="1710831"/>
            <a:ext cx="732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在整理书包的过程中，通过</a:t>
            </a:r>
            <a:r>
              <a:rPr lang="zh-CN" altLang="en-US" sz="3000" b="1" dirty="0">
                <a:solidFill>
                  <a:srgbClr val="FF66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清空、筛选、分类、收纳</a:t>
            </a: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四个步骤，将物品有序地放置在书包中，这是一种算法。</a:t>
            </a:r>
          </a:p>
        </p:txBody>
      </p:sp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81D9E0BB-CC35-2C37-4105-D583D4FC8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42" y="3188159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0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DB149F-3116-B613-649B-B8DE8D291C1B}"/>
              </a:ext>
            </a:extLst>
          </p:cNvPr>
          <p:cNvGrpSpPr/>
          <p:nvPr/>
        </p:nvGrpSpPr>
        <p:grpSpPr>
          <a:xfrm>
            <a:off x="2074270" y="1913636"/>
            <a:ext cx="7833382" cy="1322649"/>
            <a:chOff x="2117559" y="1452635"/>
            <a:chExt cx="7833382" cy="1322649"/>
          </a:xfrm>
        </p:grpSpPr>
        <p:sp>
          <p:nvSpPr>
            <p:cNvPr id="8" name="对话气泡: 矩形 7">
              <a:extLst>
                <a:ext uri="{FF2B5EF4-FFF2-40B4-BE49-F238E27FC236}">
                  <a16:creationId xmlns:a16="http://schemas.microsoft.com/office/drawing/2014/main" id="{1D322312-C6F2-7FF4-A4DC-49E84A00A389}"/>
                </a:ext>
              </a:extLst>
            </p:cNvPr>
            <p:cNvSpPr/>
            <p:nvPr/>
          </p:nvSpPr>
          <p:spPr>
            <a:xfrm>
              <a:off x="2117559" y="1452635"/>
              <a:ext cx="7833382" cy="1322649"/>
            </a:xfrm>
            <a:prstGeom prst="wedgeRectCallout">
              <a:avLst>
                <a:gd name="adj1" fmla="val 41826"/>
                <a:gd name="adj2" fmla="val 75663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9E852BC-C618-C9AD-3254-A21A680CFCF2}"/>
                </a:ext>
              </a:extLst>
            </p:cNvPr>
            <p:cNvGrpSpPr/>
            <p:nvPr/>
          </p:nvGrpSpPr>
          <p:grpSpPr>
            <a:xfrm>
              <a:off x="2241059" y="1812566"/>
              <a:ext cx="7571874" cy="553998"/>
              <a:chOff x="2241059" y="1812566"/>
              <a:chExt cx="7571874" cy="553998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F76ED8B-1FD2-41C4-0ABB-23CFB6F48164}"/>
                  </a:ext>
                </a:extLst>
              </p:cNvPr>
              <p:cNvSpPr txBox="1"/>
              <p:nvPr/>
            </p:nvSpPr>
            <p:spPr>
              <a:xfrm>
                <a:off x="2241059" y="1812566"/>
                <a:ext cx="757187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0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算法是一系列解决问题的             或             。</a:t>
                </a:r>
              </a:p>
            </p:txBody>
          </p:sp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03C5F974-FF15-EC8E-C35A-E4F6D4D37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9137" y="2238228"/>
                <a:ext cx="12352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157EBD91-7CB8-EC01-428B-FFB595F09D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7198" y="2238228"/>
                <a:ext cx="12352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81D9E0BB-CC35-2C37-4105-D583D4FC8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34" y="318749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室内, 桌子, 小, 前&#10;&#10;描述已自动生成">
            <a:extLst>
              <a:ext uri="{FF2B5EF4-FFF2-40B4-BE49-F238E27FC236}">
                <a16:creationId xmlns:a16="http://schemas.microsoft.com/office/drawing/2014/main" id="{4C78CA23-9CE5-139C-CA2F-B2D2C1EE3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r="1817" b="14808"/>
          <a:stretch/>
        </p:blipFill>
        <p:spPr>
          <a:xfrm>
            <a:off x="4958691" y="786063"/>
            <a:ext cx="6923618" cy="48889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DB149F-3116-B613-649B-B8DE8D291C1B}"/>
              </a:ext>
            </a:extLst>
          </p:cNvPr>
          <p:cNvGrpSpPr/>
          <p:nvPr/>
        </p:nvGrpSpPr>
        <p:grpSpPr>
          <a:xfrm>
            <a:off x="1572023" y="1860936"/>
            <a:ext cx="3641661" cy="1837259"/>
            <a:chOff x="2117560" y="1452635"/>
            <a:chExt cx="4512201" cy="1837259"/>
          </a:xfrm>
        </p:grpSpPr>
        <p:sp>
          <p:nvSpPr>
            <p:cNvPr id="8" name="对话气泡: 矩形 7">
              <a:extLst>
                <a:ext uri="{FF2B5EF4-FFF2-40B4-BE49-F238E27FC236}">
                  <a16:creationId xmlns:a16="http://schemas.microsoft.com/office/drawing/2014/main" id="{1D322312-C6F2-7FF4-A4DC-49E84A00A389}"/>
                </a:ext>
              </a:extLst>
            </p:cNvPr>
            <p:cNvSpPr/>
            <p:nvPr/>
          </p:nvSpPr>
          <p:spPr>
            <a:xfrm>
              <a:off x="2117560" y="1452635"/>
              <a:ext cx="4512201" cy="1837259"/>
            </a:xfrm>
            <a:prstGeom prst="wedgeRectCallout">
              <a:avLst>
                <a:gd name="adj1" fmla="val -36653"/>
                <a:gd name="adj2" fmla="val 73389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F76ED8B-1FD2-41C4-0ABB-23CFB6F48164}"/>
                </a:ext>
              </a:extLst>
            </p:cNvPr>
            <p:cNvSpPr txBox="1"/>
            <p:nvPr/>
          </p:nvSpPr>
          <p:spPr>
            <a:xfrm>
              <a:off x="2262704" y="1632600"/>
              <a:ext cx="42219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生活中蕴含算法的事例还有哪些？将你列举的事例记录下来</a:t>
              </a:r>
            </a:p>
          </p:txBody>
        </p:sp>
      </p:grpSp>
      <p:pic>
        <p:nvPicPr>
          <p:cNvPr id="13" name="图片 12" descr="形状, 圆圈&#10;&#10;描述已自动生成">
            <a:extLst>
              <a:ext uri="{FF2B5EF4-FFF2-40B4-BE49-F238E27FC236}">
                <a16:creationId xmlns:a16="http://schemas.microsoft.com/office/drawing/2014/main" id="{A4709635-C430-8153-54BB-1F92282D9ED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8" y="3154986"/>
            <a:ext cx="2152800" cy="2520000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1BF4DB5F-06F4-690C-2EFB-493159D5986C}"/>
              </a:ext>
            </a:extLst>
          </p:cNvPr>
          <p:cNvGrpSpPr/>
          <p:nvPr/>
        </p:nvGrpSpPr>
        <p:grpSpPr>
          <a:xfrm>
            <a:off x="6003761" y="1647367"/>
            <a:ext cx="4952997" cy="2139047"/>
            <a:chOff x="2094039" y="748239"/>
            <a:chExt cx="4815489" cy="180944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FD53E3B-813B-B8E0-02A9-E92B249DB7FE}"/>
                </a:ext>
              </a:extLst>
            </p:cNvPr>
            <p:cNvSpPr txBox="1"/>
            <p:nvPr/>
          </p:nvSpPr>
          <p:spPr>
            <a:xfrm>
              <a:off x="2094039" y="748239"/>
              <a:ext cx="4815489" cy="180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500" dirty="0"/>
                <a:t>生活中蕴含算法的事例</a:t>
              </a:r>
              <a:endParaRPr lang="en-US" altLang="zh-CN" sz="2500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  <a:p>
              <a:endParaRPr lang="en-US" altLang="zh-CN" dirty="0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26B028D-027C-F96C-7319-C89B86323611}"/>
                </a:ext>
              </a:extLst>
            </p:cNvPr>
            <p:cNvCxnSpPr>
              <a:cxnSpLocks/>
            </p:cNvCxnSpPr>
            <p:nvPr/>
          </p:nvCxnSpPr>
          <p:spPr>
            <a:xfrm>
              <a:off x="2183716" y="1652959"/>
              <a:ext cx="45811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55AD6CE1-7088-7044-1A07-2D24383BB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83716" y="2087446"/>
              <a:ext cx="45811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F28C9C7-2FAF-6EF6-EE9E-530396D53967}"/>
                </a:ext>
              </a:extLst>
            </p:cNvPr>
            <p:cNvCxnSpPr>
              <a:cxnSpLocks/>
            </p:cNvCxnSpPr>
            <p:nvPr/>
          </p:nvCxnSpPr>
          <p:spPr>
            <a:xfrm>
              <a:off x="2183716" y="2557679"/>
              <a:ext cx="45811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135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A501388-B81B-C58F-B914-2AD382022E74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FB2913B-22B0-A73B-D89B-25FB4AD856B6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C635835-799F-D5B7-A999-5AED65DEFB0A}"/>
                </a:ext>
              </a:extLst>
            </p:cNvPr>
            <p:cNvSpPr txBox="1"/>
            <p:nvPr/>
          </p:nvSpPr>
          <p:spPr>
            <a:xfrm>
              <a:off x="5152719" y="2003148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pic>
          <p:nvPicPr>
            <p:cNvPr id="14" name="图片 13" descr="卡通人物&#10;&#10;描述已自动生成">
              <a:extLst>
                <a:ext uri="{FF2B5EF4-FFF2-40B4-BE49-F238E27FC236}">
                  <a16:creationId xmlns:a16="http://schemas.microsoft.com/office/drawing/2014/main" id="{59574672-ADFB-9E06-22C4-8F965BF5B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5FE9274-6787-9447-0F67-47ADB2FEA0F7}"/>
                </a:ext>
              </a:extLst>
            </p:cNvPr>
            <p:cNvSpPr txBox="1"/>
            <p:nvPr/>
          </p:nvSpPr>
          <p:spPr>
            <a:xfrm>
              <a:off x="4781301" y="3067136"/>
              <a:ext cx="3849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□利用算法知识完成挑战台任务</a:t>
              </a:r>
            </a:p>
            <a:p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95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D788B07-DB3C-7CD0-E456-C31F49745258}"/>
              </a:ext>
            </a:extLst>
          </p:cNvPr>
          <p:cNvSpPr/>
          <p:nvPr/>
        </p:nvSpPr>
        <p:spPr>
          <a:xfrm>
            <a:off x="1668379" y="1199921"/>
            <a:ext cx="9400673" cy="3971008"/>
          </a:xfrm>
          <a:prstGeom prst="roundRect">
            <a:avLst>
              <a:gd name="adj" fmla="val 9799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C90EE65-2441-FF9C-B15E-41A2EEA6154A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4DAB61E-D506-C4E8-9A7B-36F4834CC82A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435B085-6EA3-CD0C-AB20-EA0AFCD45DCE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17641133-DD79-6E30-7AC6-00F448E6B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06593BC-6CC0-33AC-0F40-67C2C31B98A4}"/>
              </a:ext>
            </a:extLst>
          </p:cNvPr>
          <p:cNvSpPr txBox="1"/>
          <p:nvPr/>
        </p:nvSpPr>
        <p:spPr>
          <a:xfrm>
            <a:off x="1844843" y="1490008"/>
            <a:ext cx="9224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甲乙丙三人同时乘坐同一辆大巴，甲先下车，乙第二个下，丙最后一个下。大巴侧面的储物箱只能在一侧打开，若你是司机，如何放置三人的行李箱，才能让他们下车时能方便地取出行李箱？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20BB6A-DFA4-7455-5286-95DF2755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6" y="2978564"/>
            <a:ext cx="3986903" cy="21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DBFF456-F8C3-ABF7-4BB1-0824877730D3}"/>
              </a:ext>
            </a:extLst>
          </p:cNvPr>
          <p:cNvSpPr txBox="1"/>
          <p:nvPr/>
        </p:nvSpPr>
        <p:spPr>
          <a:xfrm>
            <a:off x="7042484" y="481287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甲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E801023-3CD8-43EA-CDFD-E77AE95273DC}"/>
              </a:ext>
            </a:extLst>
          </p:cNvPr>
          <p:cNvSpPr txBox="1"/>
          <p:nvPr/>
        </p:nvSpPr>
        <p:spPr>
          <a:xfrm>
            <a:off x="7610735" y="481287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乙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7D3E726-98EB-E3E3-FC16-35EC9315E067}"/>
              </a:ext>
            </a:extLst>
          </p:cNvPr>
          <p:cNvSpPr txBox="1"/>
          <p:nvPr/>
        </p:nvSpPr>
        <p:spPr>
          <a:xfrm>
            <a:off x="8263124" y="481287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丙</a:t>
            </a:r>
          </a:p>
        </p:txBody>
      </p:sp>
    </p:spTree>
    <p:extLst>
      <p:ext uri="{BB962C8B-B14F-4D97-AF65-F5344CB8AC3E}">
        <p14:creationId xmlns:p14="http://schemas.microsoft.com/office/powerpoint/2010/main" val="115931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4DA4D758-C4B0-20F7-BD0A-7C7E5BB30F83}"/>
              </a:ext>
            </a:extLst>
          </p:cNvPr>
          <p:cNvSpPr/>
          <p:nvPr/>
        </p:nvSpPr>
        <p:spPr>
          <a:xfrm>
            <a:off x="1184223" y="494675"/>
            <a:ext cx="2878111" cy="869429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279399-9C39-F970-70BF-5178AEB50C23}"/>
              </a:ext>
            </a:extLst>
          </p:cNvPr>
          <p:cNvSpPr txBox="1"/>
          <p:nvPr/>
        </p:nvSpPr>
        <p:spPr>
          <a:xfrm>
            <a:off x="1376783" y="536974"/>
            <a:ext cx="24929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学习导航</a:t>
            </a:r>
          </a:p>
        </p:txBody>
      </p:sp>
      <p:pic>
        <p:nvPicPr>
          <p:cNvPr id="9" name="图片 8" descr="卡通人物&#10;&#10;描述已自动生成">
            <a:extLst>
              <a:ext uri="{FF2B5EF4-FFF2-40B4-BE49-F238E27FC236}">
                <a16:creationId xmlns:a16="http://schemas.microsoft.com/office/drawing/2014/main" id="{A3CD895B-6137-1FF1-61B3-CD28B837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5" y="74950"/>
            <a:ext cx="1440000" cy="144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B46C15E-4066-7231-840E-5AA5663C97D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A5B1CE-69A2-7FCE-A88E-79267BEC593D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0AB4AFF-6C34-4C0D-1AD2-E6B2CEDA5477}"/>
              </a:ext>
            </a:extLst>
          </p:cNvPr>
          <p:cNvGrpSpPr/>
          <p:nvPr/>
        </p:nvGrpSpPr>
        <p:grpSpPr>
          <a:xfrm>
            <a:off x="1184223" y="3961827"/>
            <a:ext cx="2990297" cy="1454991"/>
            <a:chOff x="647594" y="3626676"/>
            <a:chExt cx="2990297" cy="145499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1D2ACC0-7696-3B08-F68E-D5AB87BD4CE6}"/>
                </a:ext>
              </a:extLst>
            </p:cNvPr>
            <p:cNvSpPr/>
            <p:nvPr/>
          </p:nvSpPr>
          <p:spPr>
            <a:xfrm>
              <a:off x="672476" y="3641667"/>
              <a:ext cx="2965415" cy="144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455021-1F6E-FEA5-A352-1737F72F3C5A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82F06B-AAE3-8D7D-7D65-75BEC459776C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74AA604-0137-B141-55C0-4A8CBCBD864D}"/>
                </a:ext>
              </a:extLst>
            </p:cNvPr>
            <p:cNvSpPr txBox="1"/>
            <p:nvPr/>
          </p:nvSpPr>
          <p:spPr>
            <a:xfrm>
              <a:off x="647594" y="4231049"/>
              <a:ext cx="29402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了解整理书包的好处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分析整理书包所需步骤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8E9A236-3D83-0835-5BE3-DF12119FBDA7}"/>
              </a:ext>
            </a:extLst>
          </p:cNvPr>
          <p:cNvGrpSpPr/>
          <p:nvPr/>
        </p:nvGrpSpPr>
        <p:grpSpPr>
          <a:xfrm>
            <a:off x="3423904" y="2718186"/>
            <a:ext cx="3299451" cy="1730737"/>
            <a:chOff x="672475" y="3626676"/>
            <a:chExt cx="3299451" cy="17307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344266-30E2-1233-992B-1822C19CE51E}"/>
                </a:ext>
              </a:extLst>
            </p:cNvPr>
            <p:cNvSpPr/>
            <p:nvPr/>
          </p:nvSpPr>
          <p:spPr>
            <a:xfrm>
              <a:off x="672475" y="3641667"/>
              <a:ext cx="3299451" cy="17157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3659413-D8A2-7D7D-4910-28FA6BAD3C33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5DCC2ED-BFC1-D758-320A-91C452F9EA67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2022DD6-1BD0-B719-8826-3BA266340D64}"/>
                </a:ext>
              </a:extLst>
            </p:cNvPr>
            <p:cNvSpPr txBox="1"/>
            <p:nvPr/>
          </p:nvSpPr>
          <p:spPr>
            <a:xfrm>
              <a:off x="722544" y="4231049"/>
              <a:ext cx="31967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初步体验，整理书包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归纳整理书包的一般步骤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3.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了解整理书包步骤的作用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822F7E-D12D-F355-0EB0-28FACB7C4F1D}"/>
              </a:ext>
            </a:extLst>
          </p:cNvPr>
          <p:cNvGrpSpPr/>
          <p:nvPr/>
        </p:nvGrpSpPr>
        <p:grpSpPr>
          <a:xfrm>
            <a:off x="5602408" y="1831299"/>
            <a:ext cx="3503258" cy="1454991"/>
            <a:chOff x="672476" y="3626676"/>
            <a:chExt cx="3503258" cy="1454991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5B2CBDA-AC70-12C0-357E-8F70C16F79D5}"/>
                </a:ext>
              </a:extLst>
            </p:cNvPr>
            <p:cNvSpPr/>
            <p:nvPr/>
          </p:nvSpPr>
          <p:spPr>
            <a:xfrm>
              <a:off x="672476" y="3641667"/>
              <a:ext cx="3503258" cy="144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C31D1A1-0CE4-DFD0-C0A9-D68ED3810DA0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1897853-3FCE-31F0-60E5-2DFFA023C204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909CD59-DB71-02CE-C26B-A4BB1A9FB77C}"/>
                </a:ext>
              </a:extLst>
            </p:cNvPr>
            <p:cNvSpPr txBox="1"/>
            <p:nvPr/>
          </p:nvSpPr>
          <p:spPr>
            <a:xfrm>
              <a:off x="722544" y="4231049"/>
              <a:ext cx="3453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理解算法的含义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列举生活中蕴含算法的事例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CFE50FC-A8F2-DF75-16BF-AD89852E51FF}"/>
              </a:ext>
            </a:extLst>
          </p:cNvPr>
          <p:cNvGrpSpPr/>
          <p:nvPr/>
        </p:nvGrpSpPr>
        <p:grpSpPr>
          <a:xfrm>
            <a:off x="7727523" y="1063337"/>
            <a:ext cx="3518912" cy="1166505"/>
            <a:chOff x="662584" y="3626676"/>
            <a:chExt cx="3600567" cy="1166505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34ED4DC-8032-C8DA-337C-83C5AFD0CB88}"/>
                </a:ext>
              </a:extLst>
            </p:cNvPr>
            <p:cNvSpPr/>
            <p:nvPr/>
          </p:nvSpPr>
          <p:spPr>
            <a:xfrm>
              <a:off x="672476" y="3641667"/>
              <a:ext cx="3574658" cy="11515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976FA95-BF6E-2413-2117-90CA936FA1D5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5BE6E6D-2C49-1AA5-5D77-1278D6189A3F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6D30A53-41E3-9608-AA45-BFD78BB03DA4}"/>
                </a:ext>
              </a:extLst>
            </p:cNvPr>
            <p:cNvSpPr txBox="1"/>
            <p:nvPr/>
          </p:nvSpPr>
          <p:spPr>
            <a:xfrm>
              <a:off x="662584" y="4231049"/>
              <a:ext cx="3600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利用算法知识完成挑战台任务</a:t>
              </a:r>
            </a:p>
          </p:txBody>
        </p:sp>
      </p:grpSp>
      <p:pic>
        <p:nvPicPr>
          <p:cNvPr id="35" name="图片 34" descr="卡通人物&#10;&#10;描述已自动生成">
            <a:extLst>
              <a:ext uri="{FF2B5EF4-FFF2-40B4-BE49-F238E27FC236}">
                <a16:creationId xmlns:a16="http://schemas.microsoft.com/office/drawing/2014/main" id="{1B74C257-8EC6-5B50-76B4-F4ADFC74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2"/>
          <a:stretch/>
        </p:blipFill>
        <p:spPr>
          <a:xfrm flipH="1">
            <a:off x="8446134" y="2324849"/>
            <a:ext cx="3025187" cy="3333916"/>
          </a:xfrm>
          <a:prstGeom prst="rect">
            <a:avLst/>
          </a:prstGeom>
        </p:spPr>
      </p:pic>
      <p:sp>
        <p:nvSpPr>
          <p:cNvPr id="36" name="箭头: 圆角右 35">
            <a:extLst>
              <a:ext uri="{FF2B5EF4-FFF2-40B4-BE49-F238E27FC236}">
                <a16:creationId xmlns:a16="http://schemas.microsoft.com/office/drawing/2014/main" id="{E62BFBF9-06C3-EAFD-6478-3DEF590E99EC}"/>
              </a:ext>
            </a:extLst>
          </p:cNvPr>
          <p:cNvSpPr/>
          <p:nvPr/>
        </p:nvSpPr>
        <p:spPr>
          <a:xfrm>
            <a:off x="2787697" y="3473970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箭头: 圆角右 38">
            <a:extLst>
              <a:ext uri="{FF2B5EF4-FFF2-40B4-BE49-F238E27FC236}">
                <a16:creationId xmlns:a16="http://schemas.microsoft.com/office/drawing/2014/main" id="{F5A78BA9-BBA3-5A69-92A5-F4547F5FC04D}"/>
              </a:ext>
            </a:extLst>
          </p:cNvPr>
          <p:cNvSpPr/>
          <p:nvPr/>
        </p:nvSpPr>
        <p:spPr>
          <a:xfrm>
            <a:off x="4992311" y="2243438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箭头: 圆角右 39">
            <a:extLst>
              <a:ext uri="{FF2B5EF4-FFF2-40B4-BE49-F238E27FC236}">
                <a16:creationId xmlns:a16="http://schemas.microsoft.com/office/drawing/2014/main" id="{E0A829B6-5AB5-FB12-34E9-E8C518E8FDF6}"/>
              </a:ext>
            </a:extLst>
          </p:cNvPr>
          <p:cNvSpPr/>
          <p:nvPr/>
        </p:nvSpPr>
        <p:spPr>
          <a:xfrm>
            <a:off x="7151654" y="1360100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7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155A4F0-3010-F254-F003-0B5D534B3385}"/>
              </a:ext>
            </a:extLst>
          </p:cNvPr>
          <p:cNvSpPr txBox="1"/>
          <p:nvPr/>
        </p:nvSpPr>
        <p:spPr>
          <a:xfrm>
            <a:off x="1184224" y="53964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76C3F1E7-63F2-375E-8AC6-340D535B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" y="445958"/>
            <a:ext cx="669026" cy="5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644A7F-20B1-44B1-D7E2-42E57CBC5B41}"/>
              </a:ext>
            </a:extLst>
          </p:cNvPr>
          <p:cNvSpPr txBox="1"/>
          <p:nvPr/>
        </p:nvSpPr>
        <p:spPr>
          <a:xfrm>
            <a:off x="8409485" y="525055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pic>
        <p:nvPicPr>
          <p:cNvPr id="13" name="图片 12" descr="图片包含 游戏机, 风筝&#10;&#10;描述已自动生成">
            <a:extLst>
              <a:ext uri="{FF2B5EF4-FFF2-40B4-BE49-F238E27FC236}">
                <a16:creationId xmlns:a16="http://schemas.microsoft.com/office/drawing/2014/main" id="{850338CA-3C04-071A-B9F1-4AC748B00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785">
            <a:off x="637731" y="2022555"/>
            <a:ext cx="3810532" cy="38105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38BF571-AD55-77B7-1663-2FFE17366841}"/>
              </a:ext>
            </a:extLst>
          </p:cNvPr>
          <p:cNvSpPr/>
          <p:nvPr/>
        </p:nvSpPr>
        <p:spPr>
          <a:xfrm rot="20338828">
            <a:off x="1640779" y="3083549"/>
            <a:ext cx="227337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Hello</a:t>
            </a:r>
            <a:r>
              <a:rPr lang="zh-CN" altLang="en-US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FBFCDE-7FD9-5194-1558-9FFCCD605FFE}"/>
              </a:ext>
            </a:extLst>
          </p:cNvPr>
          <p:cNvSpPr/>
          <p:nvPr/>
        </p:nvSpPr>
        <p:spPr>
          <a:xfrm>
            <a:off x="5300785" y="2516546"/>
            <a:ext cx="484780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期待你下节课</a:t>
            </a:r>
            <a:endParaRPr lang="en-US" altLang="zh-CN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更精彩的表现</a:t>
            </a:r>
          </a:p>
        </p:txBody>
      </p:sp>
      <p:pic>
        <p:nvPicPr>
          <p:cNvPr id="21" name="图片 20" descr="形状, 圆圈&#10;&#10;描述已自动生成">
            <a:extLst>
              <a:ext uri="{FF2B5EF4-FFF2-40B4-BE49-F238E27FC236}">
                <a16:creationId xmlns:a16="http://schemas.microsoft.com/office/drawing/2014/main" id="{CCF75DFF-6FC3-15AC-8A44-74ECED748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25" y="4692622"/>
            <a:ext cx="1845570" cy="2160000"/>
          </a:xfrm>
          <a:prstGeom prst="rect">
            <a:avLst/>
          </a:prstGeom>
        </p:spPr>
      </p:pic>
      <p:pic>
        <p:nvPicPr>
          <p:cNvPr id="19" name="图片 18" descr="卡通人物&#10;&#10;描述已自动生成">
            <a:extLst>
              <a:ext uri="{FF2B5EF4-FFF2-40B4-BE49-F238E27FC236}">
                <a16:creationId xmlns:a16="http://schemas.microsoft.com/office/drawing/2014/main" id="{F4E05475-8697-6CD1-3C86-7F18211E1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00" y="4772454"/>
            <a:ext cx="2160000" cy="2160000"/>
          </a:xfrm>
          <a:prstGeom prst="rect">
            <a:avLst/>
          </a:prstGeom>
        </p:spPr>
      </p:pic>
      <p:pic>
        <p:nvPicPr>
          <p:cNvPr id="15" name="图片 14" descr="图标&#10;&#10;描述已自动生成">
            <a:extLst>
              <a:ext uri="{FF2B5EF4-FFF2-40B4-BE49-F238E27FC236}">
                <a16:creationId xmlns:a16="http://schemas.microsoft.com/office/drawing/2014/main" id="{DE600420-09B1-CF12-0D82-5F1004F3EC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/>
        </p:blipFill>
        <p:spPr>
          <a:xfrm>
            <a:off x="8901885" y="2092083"/>
            <a:ext cx="893976" cy="12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EF4B0607-1E25-2718-8EF8-6E9D6E133C12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E61E2E6-F9CE-24C3-5B12-D0DFF644DC2F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737ABE0-32F6-937E-DED9-2BF173137D00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1D375BF-2E02-C3D6-7BD5-7E61A6CD2A4A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64A4D11-0F4C-A593-6775-C65970F03901}"/>
                </a:ext>
              </a:extLst>
            </p:cNvPr>
            <p:cNvSpPr txBox="1"/>
            <p:nvPr/>
          </p:nvSpPr>
          <p:spPr>
            <a:xfrm>
              <a:off x="5022516" y="2003148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82AE2833-60DD-727C-4E83-6DCE18EC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CF8A0F5-C6B6-E620-888E-2CB98A19F31F}"/>
                </a:ext>
              </a:extLst>
            </p:cNvPr>
            <p:cNvSpPr txBox="1"/>
            <p:nvPr/>
          </p:nvSpPr>
          <p:spPr>
            <a:xfrm>
              <a:off x="4890555" y="3020079"/>
              <a:ext cx="3003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□了解整理书包的好处</a:t>
              </a:r>
              <a:endParaRPr lang="zh-CN" altLang="en-US" sz="20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B3320A2-857E-0F08-C78A-5830CA04673E}"/>
                </a:ext>
              </a:extLst>
            </p:cNvPr>
            <p:cNvSpPr txBox="1"/>
            <p:nvPr/>
          </p:nvSpPr>
          <p:spPr>
            <a:xfrm>
              <a:off x="4890555" y="3355462"/>
              <a:ext cx="3003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□分析整理书包所需步骤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76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BC524AE-3993-8B47-11F4-0BDFD447B9F2}"/>
              </a:ext>
            </a:extLst>
          </p:cNvPr>
          <p:cNvSpPr/>
          <p:nvPr/>
        </p:nvSpPr>
        <p:spPr>
          <a:xfrm>
            <a:off x="1648918" y="2053652"/>
            <a:ext cx="8859187" cy="2383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472A3A5-A580-D5EB-2507-3860DBBC2986}"/>
              </a:ext>
            </a:extLst>
          </p:cNvPr>
          <p:cNvSpPr txBox="1"/>
          <p:nvPr/>
        </p:nvSpPr>
        <p:spPr>
          <a:xfrm>
            <a:off x="4264409" y="771456"/>
            <a:ext cx="45320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游戏导入   明确问题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4DD8B0-15BC-F1F0-8849-2799CED2BE01}"/>
              </a:ext>
            </a:extLst>
          </p:cNvPr>
          <p:cNvSpPr txBox="1"/>
          <p:nvPr/>
        </p:nvSpPr>
        <p:spPr>
          <a:xfrm>
            <a:off x="2252272" y="2540209"/>
            <a:ext cx="7221512" cy="1410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每组</a:t>
            </a:r>
            <a:r>
              <a:rPr lang="en-US" altLang="zh-CN" sz="3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位同学参加比赛； </a:t>
            </a:r>
            <a:endParaRPr lang="zh-CN" altLang="en-US" sz="3000" dirty="0">
              <a:effectLst/>
            </a:endParaRPr>
          </a:p>
          <a:p>
            <a:pPr algn="l">
              <a:lnSpc>
                <a:spcPct val="150000"/>
              </a:lnSpc>
            </a:pPr>
            <a:r>
              <a:rPr lang="zh-CN" altLang="en-US" sz="3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按照老师指定要求在书包中快速找到物品。</a:t>
            </a:r>
            <a:r>
              <a:rPr lang="zh-CN" altLang="en-US" sz="3000" dirty="0">
                <a:effectLst/>
              </a:rPr>
              <a:t>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pic>
        <p:nvPicPr>
          <p:cNvPr id="15" name="图片 14" descr="卡通人物&#10;&#10;描述已自动生成">
            <a:extLst>
              <a:ext uri="{FF2B5EF4-FFF2-40B4-BE49-F238E27FC236}">
                <a16:creationId xmlns:a16="http://schemas.microsoft.com/office/drawing/2014/main" id="{089C1EE3-92B2-9A9D-491F-953E6AE08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43" y="2109385"/>
            <a:ext cx="2905594" cy="13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0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对话气泡: 矩形 8">
            <a:extLst>
              <a:ext uri="{FF2B5EF4-FFF2-40B4-BE49-F238E27FC236}">
                <a16:creationId xmlns:a16="http://schemas.microsoft.com/office/drawing/2014/main" id="{2DF7D284-AD43-A85D-2117-B3AEAE137FBA}"/>
              </a:ext>
            </a:extLst>
          </p:cNvPr>
          <p:cNvSpPr/>
          <p:nvPr/>
        </p:nvSpPr>
        <p:spPr>
          <a:xfrm>
            <a:off x="4504256" y="3579062"/>
            <a:ext cx="5539158" cy="1080001"/>
          </a:xfrm>
          <a:prstGeom prst="wedgeRectCallout">
            <a:avLst>
              <a:gd name="adj1" fmla="val 48182"/>
              <a:gd name="adj2" fmla="val 102181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话气泡: 矩形 2">
            <a:extLst>
              <a:ext uri="{FF2B5EF4-FFF2-40B4-BE49-F238E27FC236}">
                <a16:creationId xmlns:a16="http://schemas.microsoft.com/office/drawing/2014/main" id="{E5CB5DBB-7AE5-3BC1-4AAD-F5CDA625FB11}"/>
              </a:ext>
            </a:extLst>
          </p:cNvPr>
          <p:cNvSpPr/>
          <p:nvPr/>
        </p:nvSpPr>
        <p:spPr>
          <a:xfrm>
            <a:off x="1410392" y="2146972"/>
            <a:ext cx="7403829" cy="1080001"/>
          </a:xfrm>
          <a:prstGeom prst="wedgeRectCallout">
            <a:avLst>
              <a:gd name="adj1" fmla="val -43420"/>
              <a:gd name="adj2" fmla="val 141044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472A3A5-A580-D5EB-2507-3860DBBC2986}"/>
              </a:ext>
            </a:extLst>
          </p:cNvPr>
          <p:cNvSpPr txBox="1"/>
          <p:nvPr/>
        </p:nvSpPr>
        <p:spPr>
          <a:xfrm>
            <a:off x="4264409" y="771456"/>
            <a:ext cx="45320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游戏导入   明确问题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4DD8B0-15BC-F1F0-8849-2799CED2BE01}"/>
              </a:ext>
            </a:extLst>
          </p:cNvPr>
          <p:cNvSpPr txBox="1"/>
          <p:nvPr/>
        </p:nvSpPr>
        <p:spPr>
          <a:xfrm>
            <a:off x="1440372" y="2217351"/>
            <a:ext cx="7221512" cy="717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为什么这位同学能快速找到书包中的物品？</a:t>
            </a:r>
            <a:endParaRPr lang="zh-CN" altLang="en-US" sz="3000" dirty="0">
              <a:effectLst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D3345E-066E-C097-A5C1-F5593B861210}"/>
              </a:ext>
            </a:extLst>
          </p:cNvPr>
          <p:cNvSpPr txBox="1"/>
          <p:nvPr/>
        </p:nvSpPr>
        <p:spPr>
          <a:xfrm>
            <a:off x="4780101" y="3672700"/>
            <a:ext cx="4987468" cy="717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000" dirty="0"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原来他有整理书包的好习惯</a:t>
            </a:r>
            <a:endParaRPr lang="zh-CN" altLang="en-US" sz="3000" dirty="0">
              <a:effectLst/>
            </a:endParaRPr>
          </a:p>
        </p:txBody>
      </p:sp>
      <p:pic>
        <p:nvPicPr>
          <p:cNvPr id="16" name="图片 15" descr="卡通人物&#10;&#10;描述已自动生成">
            <a:extLst>
              <a:ext uri="{FF2B5EF4-FFF2-40B4-BE49-F238E27FC236}">
                <a16:creationId xmlns:a16="http://schemas.microsoft.com/office/drawing/2014/main" id="{95E617B2-9817-D382-AE2D-2786DC23F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66" y="3961098"/>
            <a:ext cx="1800000" cy="1800000"/>
          </a:xfrm>
          <a:prstGeom prst="rect">
            <a:avLst/>
          </a:prstGeom>
        </p:spPr>
      </p:pic>
      <p:pic>
        <p:nvPicPr>
          <p:cNvPr id="18" name="图片 17" descr="形状, 圆圈&#10;&#10;描述已自动生成">
            <a:extLst>
              <a:ext uri="{FF2B5EF4-FFF2-40B4-BE49-F238E27FC236}">
                <a16:creationId xmlns:a16="http://schemas.microsoft.com/office/drawing/2014/main" id="{BB28F1CB-C724-AE47-4318-55B37878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4" y="3297352"/>
            <a:ext cx="15379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472A3A5-A580-D5EB-2507-3860DBBC2986}"/>
              </a:ext>
            </a:extLst>
          </p:cNvPr>
          <p:cNvSpPr txBox="1"/>
          <p:nvPr/>
        </p:nvSpPr>
        <p:spPr>
          <a:xfrm>
            <a:off x="3704994" y="884450"/>
            <a:ext cx="587853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日常整理书包的困惑或问题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45E4020-BB67-5C3D-25E0-0D6ACF76B954}"/>
              </a:ext>
            </a:extLst>
          </p:cNvPr>
          <p:cNvGrpSpPr/>
          <p:nvPr/>
        </p:nvGrpSpPr>
        <p:grpSpPr>
          <a:xfrm>
            <a:off x="338959" y="2114337"/>
            <a:ext cx="3469349" cy="2133295"/>
            <a:chOff x="573749" y="3641667"/>
            <a:chExt cx="3486482" cy="213329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B35261E-BC12-0E32-1F3E-713DA4414A5B}"/>
                </a:ext>
              </a:extLst>
            </p:cNvPr>
            <p:cNvSpPr/>
            <p:nvPr/>
          </p:nvSpPr>
          <p:spPr>
            <a:xfrm>
              <a:off x="672476" y="3641667"/>
              <a:ext cx="3298921" cy="21332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BC375DC-90F9-CEDB-6F33-C3C90996CBB4}"/>
                </a:ext>
              </a:extLst>
            </p:cNvPr>
            <p:cNvSpPr/>
            <p:nvPr/>
          </p:nvSpPr>
          <p:spPr>
            <a:xfrm>
              <a:off x="687466" y="3656656"/>
              <a:ext cx="3268941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7A55A59-3043-0D95-48B9-97873C9B473F}"/>
                </a:ext>
              </a:extLst>
            </p:cNvPr>
            <p:cNvSpPr txBox="1"/>
            <p:nvPr/>
          </p:nvSpPr>
          <p:spPr>
            <a:xfrm>
              <a:off x="573749" y="3671646"/>
              <a:ext cx="3268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◇ 你平时自己整理书包吗？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D2B8744-4AE6-423F-C5E4-0969DD60154E}"/>
                </a:ext>
              </a:extLst>
            </p:cNvPr>
            <p:cNvSpPr txBox="1"/>
            <p:nvPr/>
          </p:nvSpPr>
          <p:spPr>
            <a:xfrm>
              <a:off x="677574" y="4231049"/>
              <a:ext cx="338265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A.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整理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B.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不整理  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C.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偶尔整理</a:t>
              </a:r>
            </a:p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我的答案是</a:t>
              </a:r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: </a:t>
              </a:r>
              <a:r>
                <a:rPr lang="en-US" altLang="zh-CN" sz="20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       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F750E71-B85C-52EA-DE8B-D7AD443E6A73}"/>
              </a:ext>
            </a:extLst>
          </p:cNvPr>
          <p:cNvGrpSpPr/>
          <p:nvPr/>
        </p:nvGrpSpPr>
        <p:grpSpPr>
          <a:xfrm>
            <a:off x="3777431" y="2114337"/>
            <a:ext cx="4273949" cy="2133295"/>
            <a:chOff x="618718" y="3641667"/>
            <a:chExt cx="4273949" cy="213329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0E8E278-8288-3D92-E531-DE5B15FC7A9C}"/>
                </a:ext>
              </a:extLst>
            </p:cNvPr>
            <p:cNvSpPr/>
            <p:nvPr/>
          </p:nvSpPr>
          <p:spPr>
            <a:xfrm>
              <a:off x="672476" y="3641667"/>
              <a:ext cx="4136453" cy="21332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A354C9C-3E0A-5E59-AE25-EABF9C64E08F}"/>
                </a:ext>
              </a:extLst>
            </p:cNvPr>
            <p:cNvSpPr/>
            <p:nvPr/>
          </p:nvSpPr>
          <p:spPr>
            <a:xfrm>
              <a:off x="687467" y="3656656"/>
              <a:ext cx="4121462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C650DF9-9FF0-6855-8084-3B58B3B550F4}"/>
                </a:ext>
              </a:extLst>
            </p:cNvPr>
            <p:cNvSpPr txBox="1"/>
            <p:nvPr/>
          </p:nvSpPr>
          <p:spPr>
            <a:xfrm>
              <a:off x="618718" y="3671646"/>
              <a:ext cx="3551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◇ 你有过以下的烦恼吗？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34B2E26-D685-7F20-FF2F-504825955198}"/>
                </a:ext>
              </a:extLst>
            </p:cNvPr>
            <p:cNvSpPr txBox="1"/>
            <p:nvPr/>
          </p:nvSpPr>
          <p:spPr>
            <a:xfrm>
              <a:off x="647594" y="4231049"/>
              <a:ext cx="424507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A.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有时会找不到作业本或者书本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B.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书本或作业本有卷页、破损等现象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C.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书包过重、背起来比较吃力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我的答案是</a:t>
              </a:r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: </a:t>
              </a:r>
              <a:r>
                <a:rPr lang="en-US" altLang="zh-CN" sz="20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       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D9F2D4A-6770-CE5A-A33F-EABC8B1E1819}"/>
              </a:ext>
            </a:extLst>
          </p:cNvPr>
          <p:cNvGrpSpPr/>
          <p:nvPr/>
        </p:nvGrpSpPr>
        <p:grpSpPr>
          <a:xfrm>
            <a:off x="7996733" y="2129326"/>
            <a:ext cx="3821980" cy="2133295"/>
            <a:chOff x="588739" y="3641667"/>
            <a:chExt cx="3821980" cy="213329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12D5B24-8A64-3E13-8B4B-9954B0F323A1}"/>
                </a:ext>
              </a:extLst>
            </p:cNvPr>
            <p:cNvSpPr/>
            <p:nvPr/>
          </p:nvSpPr>
          <p:spPr>
            <a:xfrm>
              <a:off x="672476" y="3641667"/>
              <a:ext cx="3678393" cy="21332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06956C3-EAF9-4B70-AADC-4669257AABAF}"/>
                </a:ext>
              </a:extLst>
            </p:cNvPr>
            <p:cNvSpPr/>
            <p:nvPr/>
          </p:nvSpPr>
          <p:spPr>
            <a:xfrm>
              <a:off x="687466" y="3656656"/>
              <a:ext cx="3647361" cy="4890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EF4D94B-82C4-33D2-F8EC-D7AEBD02655E}"/>
                </a:ext>
              </a:extLst>
            </p:cNvPr>
            <p:cNvSpPr txBox="1"/>
            <p:nvPr/>
          </p:nvSpPr>
          <p:spPr>
            <a:xfrm>
              <a:off x="588739" y="3671646"/>
              <a:ext cx="3821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◇ 你认为整理书包有哪些好处？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AD93FC7-359B-4FC5-6D86-B6B096AF9B94}"/>
                </a:ext>
              </a:extLst>
            </p:cNvPr>
            <p:cNvSpPr txBox="1"/>
            <p:nvPr/>
          </p:nvSpPr>
          <p:spPr>
            <a:xfrm>
              <a:off x="692564" y="4231049"/>
              <a:ext cx="349166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A.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可以快速找到所需要的物品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B.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书包减重，背起来也轻松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C.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可以培养我们收纳整理能力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我的答案是</a:t>
              </a:r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: </a:t>
              </a:r>
              <a:r>
                <a:rPr lang="en-US" altLang="zh-CN" sz="20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       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06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82074526-08F2-B6F1-4391-5DE4412F8389}"/>
              </a:ext>
            </a:extLst>
          </p:cNvPr>
          <p:cNvSpPr/>
          <p:nvPr/>
        </p:nvSpPr>
        <p:spPr>
          <a:xfrm>
            <a:off x="2218544" y="1540041"/>
            <a:ext cx="8144656" cy="4186991"/>
          </a:xfrm>
          <a:prstGeom prst="roundRect">
            <a:avLst>
              <a:gd name="adj" fmla="val 11547"/>
            </a:avLst>
          </a:prstGeom>
          <a:noFill/>
          <a:ln w="28575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472A3A5-A580-D5EB-2507-3860DBBC2986}"/>
              </a:ext>
            </a:extLst>
          </p:cNvPr>
          <p:cNvSpPr txBox="1"/>
          <p:nvPr/>
        </p:nvSpPr>
        <p:spPr>
          <a:xfrm>
            <a:off x="4278836" y="884450"/>
            <a:ext cx="36343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整理书包的步骤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C740D93-04BC-E1E7-0E11-BA32FED76A7F}"/>
              </a:ext>
            </a:extLst>
          </p:cNvPr>
          <p:cNvGrpSpPr/>
          <p:nvPr/>
        </p:nvGrpSpPr>
        <p:grpSpPr>
          <a:xfrm>
            <a:off x="2573104" y="2488282"/>
            <a:ext cx="7176177" cy="3122698"/>
            <a:chOff x="1904445" y="1966422"/>
            <a:chExt cx="7176177" cy="3122698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C4065837-BB41-83A8-866D-6FD6F0647C2B}"/>
                </a:ext>
              </a:extLst>
            </p:cNvPr>
            <p:cNvSpPr/>
            <p:nvPr/>
          </p:nvSpPr>
          <p:spPr>
            <a:xfrm>
              <a:off x="5258702" y="2615323"/>
              <a:ext cx="3462156" cy="55399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334AD447-D99A-F9B5-B018-F0C3F80A70E1}"/>
                </a:ext>
              </a:extLst>
            </p:cNvPr>
            <p:cNvSpPr/>
            <p:nvPr/>
          </p:nvSpPr>
          <p:spPr>
            <a:xfrm>
              <a:off x="5258702" y="3256268"/>
              <a:ext cx="3462156" cy="55399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F85B6E1F-B4E3-DBCF-B5B2-21CA51E5BA3F}"/>
                </a:ext>
              </a:extLst>
            </p:cNvPr>
            <p:cNvSpPr/>
            <p:nvPr/>
          </p:nvSpPr>
          <p:spPr>
            <a:xfrm>
              <a:off x="5258702" y="3901536"/>
              <a:ext cx="3462156" cy="55399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0EFECA63-EA87-46F8-C904-95FA7BC16A35}"/>
                </a:ext>
              </a:extLst>
            </p:cNvPr>
            <p:cNvSpPr/>
            <p:nvPr/>
          </p:nvSpPr>
          <p:spPr>
            <a:xfrm>
              <a:off x="5258702" y="4535123"/>
              <a:ext cx="3462156" cy="55399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579B8C04-3935-6E31-E334-98E48F20C352}"/>
                </a:ext>
              </a:extLst>
            </p:cNvPr>
            <p:cNvSpPr/>
            <p:nvPr/>
          </p:nvSpPr>
          <p:spPr>
            <a:xfrm>
              <a:off x="5258702" y="1966422"/>
              <a:ext cx="3462156" cy="55399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771BB8C3-209B-798E-0212-31B0D0AE2B4E}"/>
                </a:ext>
              </a:extLst>
            </p:cNvPr>
            <p:cNvSpPr txBox="1"/>
            <p:nvPr/>
          </p:nvSpPr>
          <p:spPr>
            <a:xfrm>
              <a:off x="1904445" y="3230699"/>
              <a:ext cx="287685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整理书包的步骤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5327E73-77FF-2759-78B9-DE3B49F4CD45}"/>
                </a:ext>
              </a:extLst>
            </p:cNvPr>
            <p:cNvSpPr txBox="1"/>
            <p:nvPr/>
          </p:nvSpPr>
          <p:spPr>
            <a:xfrm>
              <a:off x="5105384" y="1998506"/>
              <a:ext cx="321148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  ）筛选所需物品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E7C1F0C-E468-92E7-7634-A6347209B0AF}"/>
                </a:ext>
              </a:extLst>
            </p:cNvPr>
            <p:cNvSpPr txBox="1"/>
            <p:nvPr/>
          </p:nvSpPr>
          <p:spPr>
            <a:xfrm>
              <a:off x="5105384" y="2647408"/>
              <a:ext cx="299993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</a:t>
              </a:r>
              <a:r>
                <a:rPr lang="en-US" altLang="zh-CN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）收纳整理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66635F2-3C3B-E095-EA38-BFB516734551}"/>
                </a:ext>
              </a:extLst>
            </p:cNvPr>
            <p:cNvSpPr txBox="1"/>
            <p:nvPr/>
          </p:nvSpPr>
          <p:spPr>
            <a:xfrm>
              <a:off x="5105384" y="3264225"/>
              <a:ext cx="397523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</a:t>
              </a:r>
              <a:r>
                <a:rPr lang="en-US" altLang="zh-CN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）查看当天课程表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1ED27DE-8572-850C-A348-A3C9B49E878A}"/>
                </a:ext>
              </a:extLst>
            </p:cNvPr>
            <p:cNvSpPr txBox="1"/>
            <p:nvPr/>
          </p:nvSpPr>
          <p:spPr>
            <a:xfrm>
              <a:off x="5105384" y="3929170"/>
              <a:ext cx="324072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</a:t>
              </a:r>
              <a:r>
                <a:rPr lang="en-US" altLang="zh-CN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）清空书包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0C17000-425C-6466-49F1-4C1B84B87012}"/>
                </a:ext>
              </a:extLst>
            </p:cNvPr>
            <p:cNvSpPr txBox="1"/>
            <p:nvPr/>
          </p:nvSpPr>
          <p:spPr>
            <a:xfrm>
              <a:off x="5105384" y="4562031"/>
              <a:ext cx="361547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</a:t>
              </a:r>
              <a:r>
                <a:rPr lang="en-US" altLang="zh-CN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）书包物品分类</a:t>
              </a:r>
            </a:p>
          </p:txBody>
        </p:sp>
        <p:sp>
          <p:nvSpPr>
            <p:cNvPr id="37" name="左大括号 36">
              <a:extLst>
                <a:ext uri="{FF2B5EF4-FFF2-40B4-BE49-F238E27FC236}">
                  <a16:creationId xmlns:a16="http://schemas.microsoft.com/office/drawing/2014/main" id="{DF540167-D2B0-9200-8149-7E4D6276E426}"/>
                </a:ext>
              </a:extLst>
            </p:cNvPr>
            <p:cNvSpPr/>
            <p:nvPr/>
          </p:nvSpPr>
          <p:spPr>
            <a:xfrm>
              <a:off x="4661380" y="2177120"/>
              <a:ext cx="597322" cy="2728210"/>
            </a:xfrm>
            <a:prstGeom prst="leftBrace">
              <a:avLst>
                <a:gd name="adj1" fmla="val 57317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108C041-A92E-E6D8-8687-363248EF46C3}"/>
              </a:ext>
            </a:extLst>
          </p:cNvPr>
          <p:cNvGrpSpPr/>
          <p:nvPr/>
        </p:nvGrpSpPr>
        <p:grpSpPr>
          <a:xfrm>
            <a:off x="2465603" y="1635965"/>
            <a:ext cx="7444582" cy="766749"/>
            <a:chOff x="1796436" y="5035768"/>
            <a:chExt cx="7444582" cy="766749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C57EC1DB-C562-F984-6ACD-8216AC704376}"/>
                </a:ext>
              </a:extLst>
            </p:cNvPr>
            <p:cNvSpPr/>
            <p:nvPr/>
          </p:nvSpPr>
          <p:spPr>
            <a:xfrm>
              <a:off x="1855811" y="5035768"/>
              <a:ext cx="7385207" cy="7667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5AC7B06-2BBE-ECFD-E7BD-5CEBFC9F29E8}"/>
                </a:ext>
              </a:extLst>
            </p:cNvPr>
            <p:cNvSpPr txBox="1"/>
            <p:nvPr/>
          </p:nvSpPr>
          <p:spPr>
            <a:xfrm>
              <a:off x="1796436" y="5203708"/>
              <a:ext cx="738520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请小组讨论后，将下面整理书包的步骤进行排序</a:t>
              </a:r>
              <a:r>
                <a:rPr lang="zh-CN" altLang="en-US" sz="2500" u="sng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  </a:t>
              </a:r>
              <a:r>
                <a:rPr lang="zh-CN" altLang="en-US" sz="25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45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4E7FBAC-7332-ADFE-5B5B-D0562B827825}"/>
              </a:ext>
            </a:extLst>
          </p:cNvPr>
          <p:cNvGrpSpPr/>
          <p:nvPr/>
        </p:nvGrpSpPr>
        <p:grpSpPr>
          <a:xfrm>
            <a:off x="2218653" y="1681867"/>
            <a:ext cx="6648356" cy="2520000"/>
            <a:chOff x="2218653" y="1681867"/>
            <a:chExt cx="6648356" cy="252000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31EFA360-CFD6-E7D2-FF8A-A280ECA3B25F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A485809-BF26-8409-C2CD-4044210FDC55}"/>
                </a:ext>
              </a:extLst>
            </p:cNvPr>
            <p:cNvSpPr txBox="1"/>
            <p:nvPr/>
          </p:nvSpPr>
          <p:spPr>
            <a:xfrm>
              <a:off x="5152719" y="2003148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14" name="图片 13" descr="卡通人物&#10;&#10;描述已自动生成">
              <a:extLst>
                <a:ext uri="{FF2B5EF4-FFF2-40B4-BE49-F238E27FC236}">
                  <a16:creationId xmlns:a16="http://schemas.microsoft.com/office/drawing/2014/main" id="{92DE576F-5E2E-7548-7751-C21EF3EA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A1C557A-8EEB-6503-B489-56BFC27D016E}"/>
                </a:ext>
              </a:extLst>
            </p:cNvPr>
            <p:cNvSpPr txBox="1"/>
            <p:nvPr/>
          </p:nvSpPr>
          <p:spPr>
            <a:xfrm>
              <a:off x="4781301" y="2921168"/>
              <a:ext cx="32893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□初步体验，整理书包</a:t>
              </a:r>
            </a:p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□归纳整理书包的一般步骤</a:t>
              </a:r>
            </a:p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□了解整理书包步骤的作用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08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D1D479A-C28F-B33C-C58E-B762AF541299}"/>
              </a:ext>
            </a:extLst>
          </p:cNvPr>
          <p:cNvSpPr/>
          <p:nvPr/>
        </p:nvSpPr>
        <p:spPr>
          <a:xfrm>
            <a:off x="1666406" y="1998645"/>
            <a:ext cx="8859187" cy="2383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6E1D68-B00F-91AF-31CB-C53F7A3D71EC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整理书包有办法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算法的含义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4AD274-ED00-B3CB-FFF7-0FEA5F197DFD}"/>
              </a:ext>
            </a:extLst>
          </p:cNvPr>
          <p:cNvSpPr txBox="1"/>
          <p:nvPr/>
        </p:nvSpPr>
        <p:spPr>
          <a:xfrm>
            <a:off x="4447208" y="884450"/>
            <a:ext cx="441980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5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初步体验  验证步骤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573ED97-2F8F-098A-2327-9DF26FBBC6E7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74ECA5F-B6A1-D6B1-484C-4242E16A6CB1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4217A7-9C5F-9467-BC6F-84749488BDF9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7" name="图片 6" descr="卡通人物&#10;&#10;描述已自动生成">
              <a:extLst>
                <a:ext uri="{FF2B5EF4-FFF2-40B4-BE49-F238E27FC236}">
                  <a16:creationId xmlns:a16="http://schemas.microsoft.com/office/drawing/2014/main" id="{CCB341F3-CF49-E38A-9841-467C5C29C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2C3F1B6E-0EC5-5D39-221C-789D5798CD0F}"/>
              </a:ext>
            </a:extLst>
          </p:cNvPr>
          <p:cNvSpPr txBox="1"/>
          <p:nvPr/>
        </p:nvSpPr>
        <p:spPr>
          <a:xfrm>
            <a:off x="1964798" y="2174700"/>
            <a:ext cx="8262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按照小组讨论后得出的整理书包的步骤，每组随机选择</a:t>
            </a:r>
            <a:r>
              <a:rPr lang="en-US" altLang="zh-CN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位同学的书包，现场合作整理。</a:t>
            </a:r>
          </a:p>
        </p:txBody>
      </p:sp>
      <p:pic>
        <p:nvPicPr>
          <p:cNvPr id="17" name="图片 16" descr="卡通人物&#10;&#10;低可信度描述已自动生成">
            <a:extLst>
              <a:ext uri="{FF2B5EF4-FFF2-40B4-BE49-F238E27FC236}">
                <a16:creationId xmlns:a16="http://schemas.microsoft.com/office/drawing/2014/main" id="{E4499F21-F6F0-E8E7-7180-55FA52C37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90" y="2839453"/>
            <a:ext cx="2895071" cy="16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6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1153</Words>
  <Application>Microsoft Office PowerPoint</Application>
  <PresentationFormat>宽屏</PresentationFormat>
  <Paragraphs>174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华文楷体</vt:lpstr>
      <vt:lpstr>楷体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11</cp:revision>
  <dcterms:created xsi:type="dcterms:W3CDTF">2024-07-24T07:02:39Z</dcterms:created>
  <dcterms:modified xsi:type="dcterms:W3CDTF">2024-07-25T01:38:11Z</dcterms:modified>
</cp:coreProperties>
</file>