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6" r:id="rId2"/>
    <p:sldMasterId id="2147483676" r:id="rId3"/>
  </p:sldMasterIdLst>
  <p:notesMasterIdLst>
    <p:notesMasterId r:id="rId17"/>
  </p:notesMasterIdLst>
  <p:handoutMasterIdLst>
    <p:handoutMasterId r:id="rId18"/>
  </p:handoutMasterIdLst>
  <p:sldIdLst>
    <p:sldId id="12703" r:id="rId4"/>
    <p:sldId id="12711" r:id="rId5"/>
    <p:sldId id="637" r:id="rId6"/>
    <p:sldId id="12705" r:id="rId7"/>
    <p:sldId id="12706" r:id="rId8"/>
    <p:sldId id="12712" r:id="rId9"/>
    <p:sldId id="12708" r:id="rId10"/>
    <p:sldId id="12713" r:id="rId11"/>
    <p:sldId id="12709" r:id="rId12"/>
    <p:sldId id="12714" r:id="rId13"/>
    <p:sldId id="12710" r:id="rId14"/>
    <p:sldId id="12715" r:id="rId15"/>
    <p:sldId id="12704" r:id="rId16"/>
  </p:sldIdLst>
  <p:sldSz cx="12192000" cy="6858000"/>
  <p:notesSz cx="6858000" cy="9144000"/>
  <p:embeddedFontLst>
    <p:embeddedFont>
      <p:font typeface="等线" panose="02010600030101010101" pitchFamily="2" charset="-122"/>
      <p:regular r:id="rId19"/>
      <p:bold r:id="rId20"/>
    </p:embeddedFont>
    <p:embeddedFont>
      <p:font typeface="黑体" panose="02010609060101010101" pitchFamily="49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隶书" panose="02010509060101010101" pitchFamily="49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550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pos="7242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  <p15:guide id="7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033"/>
    <a:srgbClr val="7EBFB9"/>
    <a:srgbClr val="BCDEDB"/>
    <a:srgbClr val="CCE6E4"/>
    <a:srgbClr val="72B3F0"/>
    <a:srgbClr val="A4CAEF"/>
    <a:srgbClr val="8CCEE0"/>
    <a:srgbClr val="8ED0E2"/>
    <a:srgbClr val="A3DAFF"/>
    <a:srgbClr val="9DC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16" autoAdjust="0"/>
    <p:restoredTop sz="96238" autoAdjust="0"/>
  </p:normalViewPr>
  <p:slideViewPr>
    <p:cSldViewPr snapToGrid="0" showGuides="1">
      <p:cViewPr varScale="1">
        <p:scale>
          <a:sx n="82" d="100"/>
          <a:sy n="82" d="100"/>
        </p:scale>
        <p:origin x="66" y="198"/>
      </p:cViewPr>
      <p:guideLst>
        <p:guide orient="horz" pos="2160"/>
        <p:guide orient="horz" pos="550"/>
        <p:guide pos="438"/>
        <p:guide pos="7242"/>
        <p:guide orient="horz" pos="372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2613" y="2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01B0E8C-4A91-C754-863C-F1C50DFA82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9C9460-C85A-BC27-013D-D32FD34515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25F6C-D636-48C2-A31B-346E2830E81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024F44-4191-EFE9-4D1B-58950645DB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C8F2E6-DD56-46FF-4344-67C0FAC8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7F419-4325-4F59-B22D-7866F0CF9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222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12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16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7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027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215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73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54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97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99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6474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F7DFBE-8D8C-4E5C-2CEA-F897D3C4820B}"/>
              </a:ext>
            </a:extLst>
          </p:cNvPr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短跑赛道随机排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D628FDD-B221-E938-8A35-EA84F4C921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2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F7DFBE-8D8C-4E5C-2CEA-F897D3C4820B}"/>
              </a:ext>
            </a:extLst>
          </p:cNvPr>
          <p:cNvSpPr txBox="1"/>
          <p:nvPr userDrawn="1"/>
        </p:nvSpPr>
        <p:spPr>
          <a:xfrm>
            <a:off x="960985" y="6429426"/>
            <a:ext cx="43640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70DE7C-FA09-AD32-D79A-A1023A77E3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D1E5A09-2497-CDD8-EFCA-FF23F1C990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7B568AA-CF65-DFCA-0AA1-82B7D3061F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91" y="373649"/>
            <a:ext cx="1069581" cy="5375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4A259FE-38FF-EFC5-A4C9-2821E4960A2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84" y="445569"/>
            <a:ext cx="961515" cy="4849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106AD45-BC92-BBCA-09B7-843E682BCF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44" y="445569"/>
            <a:ext cx="964286" cy="48491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D8173C3-FCF6-21EF-2386-C9C02469AA6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575" y="445569"/>
            <a:ext cx="964286" cy="4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1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F7DFBE-8D8C-4E5C-2CEA-F897D3C4820B}"/>
              </a:ext>
            </a:extLst>
          </p:cNvPr>
          <p:cNvSpPr txBox="1"/>
          <p:nvPr userDrawn="1"/>
        </p:nvSpPr>
        <p:spPr>
          <a:xfrm>
            <a:off x="960984" y="6429426"/>
            <a:ext cx="45971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7A4C395-C8B9-75B4-02DA-9AB355637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42CFE88-9A18-B4FC-8D47-82B07A851C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772" y="445569"/>
            <a:ext cx="964286" cy="48214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B59431-40DD-F5AF-E4B0-040E47368E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711" y="445569"/>
            <a:ext cx="964286" cy="48491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DE8A39E-4318-9417-9EAC-4786FC299D7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416" y="442798"/>
            <a:ext cx="964286" cy="4849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F7ED977-AC32-32F5-0D7F-8434A97B474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00" y="328922"/>
            <a:ext cx="1588011" cy="4732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F4EBCD2-9C17-6385-ACF1-BAE3D95BC7A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952" y="419244"/>
            <a:ext cx="1069581" cy="5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5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03ACD6-9FEB-9815-E40D-B828884F95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2FA7BBA-C1FB-7764-5EE2-1BE0FAFC3F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1A08753-2A1A-A0EE-6A4C-B673A05BCDBB}"/>
              </a:ext>
            </a:extLst>
          </p:cNvPr>
          <p:cNvSpPr txBox="1"/>
          <p:nvPr userDrawn="1"/>
        </p:nvSpPr>
        <p:spPr>
          <a:xfrm>
            <a:off x="960985" y="6429426"/>
            <a:ext cx="43640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B429C3A-E257-544B-2E28-BC770EA797E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09" y="445569"/>
            <a:ext cx="964286" cy="4821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8D0A55-E713-7C30-9288-8E0B4902B2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33" y="445569"/>
            <a:ext cx="964286" cy="48491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FEEBF97-9409-610A-9F90-16D35D60596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11" y="419244"/>
            <a:ext cx="1069581" cy="53479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2AE15C5-D49A-0B08-4D58-DFD689E11F0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57" y="445569"/>
            <a:ext cx="961515" cy="4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00DF16F-EC54-96FA-396C-A6D3C46D3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31" y="328922"/>
            <a:ext cx="1588011" cy="4732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2F56FA7-A921-DC36-8625-E4EEA9C620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DC4EF51-0E03-1944-9C71-9E508724E54F}"/>
              </a:ext>
            </a:extLst>
          </p:cNvPr>
          <p:cNvSpPr txBox="1"/>
          <p:nvPr userDrawn="1"/>
        </p:nvSpPr>
        <p:spPr>
          <a:xfrm>
            <a:off x="960985" y="6429426"/>
            <a:ext cx="43640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1CDF95A-4FC3-13BF-E785-D40320BD07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879" y="457838"/>
            <a:ext cx="964286" cy="48214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1AB2BF1-E30E-D1EB-98A2-50919D4108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72" y="442449"/>
            <a:ext cx="961515" cy="48491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B726886-BE10-D39F-810B-C2B409B607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306" y="442449"/>
            <a:ext cx="964286" cy="48491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72E618F-2C16-70C1-D8FB-609E320E85B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3" y="402419"/>
            <a:ext cx="1069581" cy="5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4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C466FEB-4D32-4B3E-A766-AB1A0E609FA6}"/>
              </a:ext>
            </a:extLst>
          </p:cNvPr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96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960BE6D-754C-43DD-A437-DB1290952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36CCB11-32EC-4D50-86A2-A7D103ED05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419D7F2-48BD-4163-A358-8647007DE403}"/>
              </a:ext>
            </a:extLst>
          </p:cNvPr>
          <p:cNvSpPr/>
          <p:nvPr userDrawn="1"/>
        </p:nvSpPr>
        <p:spPr>
          <a:xfrm>
            <a:off x="362857" y="424207"/>
            <a:ext cx="11466286" cy="6062318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867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960BE6D-754C-43DD-A437-DB1290952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36CCB11-32EC-4D50-86A2-A7D103ED05E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5419D7F2-48BD-4163-A358-8647007DE403}"/>
              </a:ext>
            </a:extLst>
          </p:cNvPr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206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86" r:id="rId3"/>
    <p:sldLayoutId id="2147483688" r:id="rId4"/>
    <p:sldLayoutId id="2147483687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9.svg"/><Relationship Id="rId3" Type="http://schemas.openxmlformats.org/officeDocument/2006/relationships/tags" Target="../tags/tag17.xml"/><Relationship Id="rId7" Type="http://schemas.openxmlformats.org/officeDocument/2006/relationships/image" Target="../media/image18.jpeg"/><Relationship Id="rId12" Type="http://schemas.openxmlformats.org/officeDocument/2006/relationships/image" Target="../media/image2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8.xml"/><Relationship Id="rId11" Type="http://schemas.openxmlformats.org/officeDocument/2006/relationships/image" Target="file:///C:\Users\tellei\AppData\Local\Temp\SNAGHTML348699e5.PNG" TargetMode="External"/><Relationship Id="rId5" Type="http://schemas.openxmlformats.org/officeDocument/2006/relationships/tags" Target="../tags/tag19.xml"/><Relationship Id="rId10" Type="http://schemas.openxmlformats.org/officeDocument/2006/relationships/image" Target="../media/image30.png"/><Relationship Id="rId4" Type="http://schemas.openxmlformats.org/officeDocument/2006/relationships/tags" Target="../tags/tag18.xml"/><Relationship Id="rId9" Type="http://schemas.openxmlformats.org/officeDocument/2006/relationships/image" Target="file:///C:\Users\ADMINI~1\AppData\Local\Temp\SNAGHTML2ed1775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file:///C:\Users\ADMINI~1\AppData\Local\Temp\SNAGHTML2ed1775.PNG" TargetMode="Externa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file:///C:\Users\ADMINI~1\AppData\Local\Temp\SNAGHTML2ed1775.PNG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~1\AppData\Local\Temp\SNAGHTML2ed1775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file:///C:\Users\ADMINI~1\AppData\Local\Temp\SNAGHTML2ed1775.PNG" TargetMode="External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9.svg"/><Relationship Id="rId5" Type="http://schemas.openxmlformats.org/officeDocument/2006/relationships/tags" Target="../tags/tag13.xml"/><Relationship Id="rId10" Type="http://schemas.openxmlformats.org/officeDocument/2006/relationships/image" Target="../media/image28.png"/><Relationship Id="rId4" Type="http://schemas.openxmlformats.org/officeDocument/2006/relationships/tags" Target="../tags/tag12.xm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51E3F27-7AD3-4A72-9271-8835B07D44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08CC6E-5C3D-4C1E-95A7-26A26464C1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5CF23CDF-0015-D655-BABD-B6AA6EDCDCB3}"/>
              </a:ext>
            </a:extLst>
          </p:cNvPr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" name="矩形 259">
            <a:extLst>
              <a:ext uri="{FF2B5EF4-FFF2-40B4-BE49-F238E27FC236}">
                <a16:creationId xmlns:a16="http://schemas.microsoft.com/office/drawing/2014/main" id="{C7F40476-B50C-3327-3D6C-B88EE596B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838" y="2328058"/>
            <a:ext cx="7620319" cy="21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di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+mn-ea"/>
                <a:ea typeface="+mn-ea"/>
              </a:rPr>
              <a:t>第</a:t>
            </a:r>
            <a:r>
              <a:rPr lang="en-US" altLang="zh-CN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+mn-ea"/>
                <a:ea typeface="+mn-ea"/>
              </a:rPr>
              <a:t>1</a:t>
            </a: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+mn-ea"/>
                <a:ea typeface="+mn-ea"/>
              </a:rPr>
              <a:t>课  整理书包有办法</a:t>
            </a:r>
            <a:endParaRPr lang="en-US" altLang="zh-CN" sz="54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+mn-ea"/>
              <a:ea typeface="+mn-ea"/>
            </a:endParaRPr>
          </a:p>
          <a:p>
            <a:pPr algn="r"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+mn-ea"/>
                <a:ea typeface="+mn-ea"/>
              </a:rPr>
              <a:t> </a:t>
            </a:r>
            <a:r>
              <a:rPr lang="en-US" altLang="zh-CN" sz="4000" b="1" dirty="0">
                <a:solidFill>
                  <a:srgbClr val="0070C0"/>
                </a:solidFill>
                <a:latin typeface="+mn-ea"/>
                <a:ea typeface="+mn-ea"/>
              </a:rPr>
              <a:t>—— </a:t>
            </a:r>
            <a:r>
              <a:rPr lang="zh-CN" altLang="en-US" sz="4000" b="1" dirty="0">
                <a:solidFill>
                  <a:srgbClr val="0070C0"/>
                </a:solidFill>
                <a:latin typeface="+mn-ea"/>
                <a:ea typeface="+mn-ea"/>
              </a:rPr>
              <a:t>算法的含义</a:t>
            </a:r>
            <a:endParaRPr sz="40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+mn-ea"/>
              <a:ea typeface="+mn-ea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1ADEBA1E-241F-55A5-B270-3A1B30E5E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067" y="919406"/>
            <a:ext cx="3754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单元  我的一天有算法</a:t>
            </a:r>
          </a:p>
        </p:txBody>
      </p:sp>
      <p:sp>
        <p:nvSpPr>
          <p:cNvPr id="5" name="矩形 259">
            <a:extLst>
              <a:ext uri="{FF2B5EF4-FFF2-40B4-BE49-F238E27FC236}">
                <a16:creationId xmlns:a16="http://schemas.microsoft.com/office/drawing/2014/main" id="{E89C6A11-A707-D6C9-7C4A-BDEFACC8D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316" y="5558118"/>
            <a:ext cx="4792984" cy="3804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合肥市习友路小学    叶东燕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00720B3-B37E-0BC8-9383-6CC635534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27CE9AB-7FCC-E639-6976-5F1115E2A2C7}"/>
              </a:ext>
            </a:extLst>
          </p:cNvPr>
          <p:cNvSpPr txBox="1"/>
          <p:nvPr/>
        </p:nvSpPr>
        <p:spPr>
          <a:xfrm>
            <a:off x="1689400" y="919406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83C0B4-D567-8D35-62AB-C9E94DA527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咪尼">
            <a:extLst>
              <a:ext uri="{FF2B5EF4-FFF2-40B4-BE49-F238E27FC236}">
                <a16:creationId xmlns:a16="http://schemas.microsoft.com/office/drawing/2014/main" id="{796DCF17-D3CB-7260-4422-548AC7F7270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0241544" y="4575324"/>
            <a:ext cx="1124465" cy="1440000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1450445A-623E-761F-E5EB-64E193A1A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61" y="2988235"/>
            <a:ext cx="2708905" cy="158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3018BF8-7367-8B6C-99B7-EACCEA30882C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解决问题的过程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A0FA734-00C2-124D-BAB7-802096109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71" y="3720521"/>
            <a:ext cx="5292326" cy="87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372CFB70-1118-CA63-6B72-A307F03AA9AD}"/>
              </a:ext>
            </a:extLst>
          </p:cNvPr>
          <p:cNvGrpSpPr/>
          <p:nvPr/>
        </p:nvGrpSpPr>
        <p:grpSpPr>
          <a:xfrm>
            <a:off x="1950456" y="4887715"/>
            <a:ext cx="1388689" cy="825919"/>
            <a:chOff x="5203080" y="3627385"/>
            <a:chExt cx="1388689" cy="825919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410F603D-22FF-BC41-E1FD-79CF2CB77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080" y="3627385"/>
              <a:ext cx="1388689" cy="825919"/>
            </a:xfrm>
            <a:prstGeom prst="roundRect">
              <a:avLst>
                <a:gd name="adj" fmla="val 8949"/>
              </a:avLst>
            </a:prstGeom>
            <a:solidFill>
              <a:srgbClr val="FFFFFF"/>
            </a:solidFill>
            <a:ln w="12700">
              <a:solidFill>
                <a:srgbClr val="5B9BD5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文本框 2">
              <a:extLst>
                <a:ext uri="{FF2B5EF4-FFF2-40B4-BE49-F238E27FC236}">
                  <a16:creationId xmlns:a16="http://schemas.microsoft.com/office/drawing/2014/main" id="{860E8EBE-A1BF-9331-F76B-338839740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8096" y="3739465"/>
              <a:ext cx="1275042" cy="650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寻找解决问题办法</a:t>
              </a:r>
              <a:endPara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D72F6F3-3684-5C3A-E9E1-ADA9E6E6DD1F}"/>
              </a:ext>
            </a:extLst>
          </p:cNvPr>
          <p:cNvGrpSpPr/>
          <p:nvPr/>
        </p:nvGrpSpPr>
        <p:grpSpPr>
          <a:xfrm>
            <a:off x="5826008" y="4911994"/>
            <a:ext cx="1388689" cy="825919"/>
            <a:chOff x="9078632" y="3651664"/>
            <a:chExt cx="1388689" cy="825919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E6E5D398-F70F-B9F6-44CB-23504B0B6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8632" y="3651664"/>
              <a:ext cx="1388689" cy="825919"/>
            </a:xfrm>
            <a:prstGeom prst="roundRect">
              <a:avLst>
                <a:gd name="adj" fmla="val 8949"/>
              </a:avLst>
            </a:prstGeom>
            <a:solidFill>
              <a:srgbClr val="FFFFFF"/>
            </a:solidFill>
            <a:ln w="12700">
              <a:solidFill>
                <a:srgbClr val="5B9BD5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文本框 2">
              <a:extLst>
                <a:ext uri="{FF2B5EF4-FFF2-40B4-BE49-F238E27FC236}">
                  <a16:creationId xmlns:a16="http://schemas.microsoft.com/office/drawing/2014/main" id="{F2BFEEBE-CE9C-B69D-9313-C0536440F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8020" y="3739465"/>
              <a:ext cx="1186798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解决问题验证结果</a:t>
              </a: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41B7AB9-BA77-FF4C-9ABB-D7CBD4392AD9}"/>
              </a:ext>
            </a:extLst>
          </p:cNvPr>
          <p:cNvGrpSpPr/>
          <p:nvPr/>
        </p:nvGrpSpPr>
        <p:grpSpPr>
          <a:xfrm>
            <a:off x="3885244" y="4911994"/>
            <a:ext cx="1388689" cy="868639"/>
            <a:chOff x="7137868" y="3651664"/>
            <a:chExt cx="1388689" cy="868639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05289A8-D62C-0C55-9FAE-F42DB8F1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7868" y="3651664"/>
              <a:ext cx="1388689" cy="825919"/>
            </a:xfrm>
            <a:prstGeom prst="roundRect">
              <a:avLst>
                <a:gd name="adj" fmla="val 8949"/>
              </a:avLst>
            </a:prstGeom>
            <a:solidFill>
              <a:srgbClr val="FFFFFF"/>
            </a:solidFill>
            <a:ln w="12700">
              <a:solidFill>
                <a:srgbClr val="5B9BD5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文本框 2">
              <a:extLst>
                <a:ext uri="{FF2B5EF4-FFF2-40B4-BE49-F238E27FC236}">
                  <a16:creationId xmlns:a16="http://schemas.microsoft.com/office/drawing/2014/main" id="{ED56CD80-4010-189C-E207-A39DBAB8C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1515" y="3869988"/>
              <a:ext cx="1275042" cy="650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分析问题</a:t>
              </a:r>
              <a:endPara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8C11B779-25D2-1E9A-8B27-AB55F783E706}"/>
              </a:ext>
            </a:extLst>
          </p:cNvPr>
          <p:cNvSpPr txBox="1"/>
          <p:nvPr/>
        </p:nvSpPr>
        <p:spPr>
          <a:xfrm flipH="1">
            <a:off x="7988558" y="3285547"/>
            <a:ext cx="2469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请你把正确的步骤拖动到序号框中，组成解决问题的一般过程。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8" name="剪去对角的矩形 33">
            <a:extLst>
              <a:ext uri="{FF2B5EF4-FFF2-40B4-BE49-F238E27FC236}">
                <a16:creationId xmlns:a16="http://schemas.microsoft.com/office/drawing/2014/main" id="{68D2F13F-B8C7-36BD-4B23-4EB5DCA4C0D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7333" y="2157493"/>
            <a:ext cx="6096000" cy="1188085"/>
          </a:xfrm>
          <a:prstGeom prst="snip2DiagRect">
            <a:avLst>
              <a:gd name="adj1" fmla="val 0"/>
              <a:gd name="adj2" fmla="val 6980"/>
            </a:avLst>
          </a:prstGeom>
          <a:gradFill>
            <a:gsLst>
              <a:gs pos="0">
                <a:srgbClr val="DEEFFF"/>
              </a:gs>
              <a:gs pos="100000">
                <a:srgbClr val="EBFBFF"/>
              </a:gs>
            </a:gsLst>
            <a:lin ang="19920000" scaled="0"/>
          </a:gradFill>
          <a:ln w="19050">
            <a:gradFill>
              <a:gsLst>
                <a:gs pos="0">
                  <a:srgbClr val="00D3FF"/>
                </a:gs>
                <a:gs pos="100000">
                  <a:srgbClr val="368FFF"/>
                </a:gs>
              </a:gsLst>
              <a:lin ang="2028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C3EA9F2-3113-3300-8A95-6828A537812C}"/>
              </a:ext>
            </a:extLst>
          </p:cNvPr>
          <p:cNvSpPr txBox="1"/>
          <p:nvPr/>
        </p:nvSpPr>
        <p:spPr>
          <a:xfrm>
            <a:off x="1915838" y="2284780"/>
            <a:ext cx="5403317" cy="87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“</a:t>
            </a:r>
            <a:r>
              <a:rPr lang="en-US" alt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整理书包”问题和人们解决生活、学习中问题一样，都要遵循解决问题的流程。</a:t>
            </a:r>
            <a:endParaRPr lang="zh-CN" altLang="en-US" dirty="0"/>
          </a:p>
        </p:txBody>
      </p:sp>
      <p:sp>
        <p:nvSpPr>
          <p:cNvPr id="32" name="半闭框 31">
            <a:extLst>
              <a:ext uri="{FF2B5EF4-FFF2-40B4-BE49-F238E27FC236}">
                <a16:creationId xmlns:a16="http://schemas.microsoft.com/office/drawing/2014/main" id="{98E9BD3D-A9D1-9CBA-BAAE-0387A87920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57333" y="2131361"/>
            <a:ext cx="268605" cy="368300"/>
          </a:xfrm>
          <a:prstGeom prst="halfFrame">
            <a:avLst>
              <a:gd name="adj1" fmla="val 21276"/>
              <a:gd name="adj2" fmla="val 21040"/>
            </a:avLst>
          </a:prstGeom>
          <a:gradFill>
            <a:gsLst>
              <a:gs pos="100000">
                <a:srgbClr val="00D3FF"/>
              </a:gs>
              <a:gs pos="33000">
                <a:srgbClr val="368FFF"/>
              </a:gs>
            </a:gsLst>
            <a:lin ang="107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3" name="半闭框 32">
            <a:extLst>
              <a:ext uri="{FF2B5EF4-FFF2-40B4-BE49-F238E27FC236}">
                <a16:creationId xmlns:a16="http://schemas.microsoft.com/office/drawing/2014/main" id="{E9DC8E61-3A15-A2D4-32D2-663B311667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7301942" y="3003410"/>
            <a:ext cx="268605" cy="368300"/>
          </a:xfrm>
          <a:prstGeom prst="halfFrame">
            <a:avLst>
              <a:gd name="adj1" fmla="val 21276"/>
              <a:gd name="adj2" fmla="val 21040"/>
            </a:avLst>
          </a:prstGeom>
          <a:gradFill>
            <a:gsLst>
              <a:gs pos="100000">
                <a:srgbClr val="00D3FF"/>
              </a:gs>
              <a:gs pos="33000">
                <a:srgbClr val="368FFF"/>
              </a:gs>
            </a:gsLst>
            <a:lin ang="107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4" name="任意多边形 40">
            <a:extLst>
              <a:ext uri="{FF2B5EF4-FFF2-40B4-BE49-F238E27FC236}">
                <a16:creationId xmlns:a16="http://schemas.microsoft.com/office/drawing/2014/main" id="{5EC4EB18-B1A9-E23B-3FB7-345B2104E0B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545055" y="1929748"/>
            <a:ext cx="1880235" cy="403225"/>
          </a:xfrm>
          <a:custGeom>
            <a:avLst/>
            <a:gdLst>
              <a:gd name="connsiteX0" fmla="*/ 0 w 3252"/>
              <a:gd name="connsiteY0" fmla="*/ 0 h 635"/>
              <a:gd name="connsiteX1" fmla="*/ 3252 w 3252"/>
              <a:gd name="connsiteY1" fmla="*/ 0 h 635"/>
              <a:gd name="connsiteX2" fmla="*/ 2917 w 3252"/>
              <a:gd name="connsiteY2" fmla="*/ 635 h 635"/>
              <a:gd name="connsiteX3" fmla="*/ 273 w 3252"/>
              <a:gd name="connsiteY3" fmla="*/ 635 h 635"/>
              <a:gd name="connsiteX4" fmla="*/ 0 w 3252"/>
              <a:gd name="connsiteY4" fmla="*/ 0 h 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" h="635">
                <a:moveTo>
                  <a:pt x="0" y="0"/>
                </a:moveTo>
                <a:lnTo>
                  <a:pt x="3252" y="0"/>
                </a:lnTo>
                <a:lnTo>
                  <a:pt x="2917" y="635"/>
                </a:lnTo>
                <a:lnTo>
                  <a:pt x="273" y="63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000">
                <a:srgbClr val="00D3FF"/>
              </a:gs>
              <a:gs pos="47000">
                <a:srgbClr val="368FFF"/>
              </a:gs>
            </a:gsLst>
            <a:lin ang="131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活动总结</a:t>
            </a:r>
          </a:p>
        </p:txBody>
      </p:sp>
      <p:pic>
        <p:nvPicPr>
          <p:cNvPr id="35" name="图片 54" descr="感知体验">
            <a:extLst>
              <a:ext uri="{FF2B5EF4-FFF2-40B4-BE49-F238E27FC236}">
                <a16:creationId xmlns:a16="http://schemas.microsoft.com/office/drawing/2014/main" id="{C1C2603D-6C11-FE10-AB1A-1445F7B0FAE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4457" y="2377509"/>
            <a:ext cx="414657" cy="41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2">
            <a:extLst>
              <a:ext uri="{FF2B5EF4-FFF2-40B4-BE49-F238E27FC236}">
                <a16:creationId xmlns:a16="http://schemas.microsoft.com/office/drawing/2014/main" id="{43A841DE-ACC1-D5CE-2F94-C6927AE48B91}"/>
              </a:ext>
            </a:extLst>
          </p:cNvPr>
          <p:cNvSpPr txBox="1"/>
          <p:nvPr/>
        </p:nvSpPr>
        <p:spPr>
          <a:xfrm>
            <a:off x="2611550" y="1962999"/>
            <a:ext cx="6376166" cy="80318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找一找身边的算法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说说这个算法的步骤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B0E786-CD8B-9DBF-6637-AF4F516A4BC3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寻找身边的算法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2">
            <a:extLst>
              <a:ext uri="{FF2B5EF4-FFF2-40B4-BE49-F238E27FC236}">
                <a16:creationId xmlns:a16="http://schemas.microsoft.com/office/drawing/2014/main" id="{C8236224-C953-BA85-85CB-4DB081186EC1}"/>
              </a:ext>
            </a:extLst>
          </p:cNvPr>
          <p:cNvSpPr txBox="1"/>
          <p:nvPr/>
        </p:nvSpPr>
        <p:spPr>
          <a:xfrm>
            <a:off x="2545810" y="2810299"/>
            <a:ext cx="7889108" cy="80318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平常你都是自己洗袜子吗？请你写出手洗袜子的步骤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71B303-8584-2F2A-668C-F3C5116A4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48" y="1962999"/>
            <a:ext cx="632428" cy="6324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9D54582-98AD-7D9D-E693-4B2325AA5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23" y="2810299"/>
            <a:ext cx="632428" cy="599391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0CDAECA3-764A-3007-A1A1-D8403F1A5542}"/>
              </a:ext>
            </a:extLst>
          </p:cNvPr>
          <p:cNvGrpSpPr/>
          <p:nvPr/>
        </p:nvGrpSpPr>
        <p:grpSpPr>
          <a:xfrm>
            <a:off x="2002118" y="3657599"/>
            <a:ext cx="8926897" cy="2857077"/>
            <a:chOff x="2292254" y="3657600"/>
            <a:chExt cx="8704450" cy="2857077"/>
          </a:xfrm>
        </p:grpSpPr>
        <p:sp>
          <p:nvSpPr>
            <p:cNvPr id="13" name="矩形: 单圆角 12">
              <a:extLst>
                <a:ext uri="{FF2B5EF4-FFF2-40B4-BE49-F238E27FC236}">
                  <a16:creationId xmlns:a16="http://schemas.microsoft.com/office/drawing/2014/main" id="{8F56C34B-29C7-9254-B2A5-BD032DAF199F}"/>
                </a:ext>
              </a:extLst>
            </p:cNvPr>
            <p:cNvSpPr/>
            <p:nvPr/>
          </p:nvSpPr>
          <p:spPr>
            <a:xfrm>
              <a:off x="2292254" y="3657600"/>
              <a:ext cx="7149674" cy="2516094"/>
            </a:xfrm>
            <a:custGeom>
              <a:avLst/>
              <a:gdLst>
                <a:gd name="connsiteX0" fmla="*/ 0 w 7149674"/>
                <a:gd name="connsiteY0" fmla="*/ 0 h 2516094"/>
                <a:gd name="connsiteX1" fmla="*/ 538425 w 7149674"/>
                <a:gd name="connsiteY1" fmla="*/ 0 h 2516094"/>
                <a:gd name="connsiteX2" fmla="*/ 1278760 w 7149674"/>
                <a:gd name="connsiteY2" fmla="*/ 0 h 2516094"/>
                <a:gd name="connsiteX3" fmla="*/ 1884489 w 7149674"/>
                <a:gd name="connsiteY3" fmla="*/ 0 h 2516094"/>
                <a:gd name="connsiteX4" fmla="*/ 2422914 w 7149674"/>
                <a:gd name="connsiteY4" fmla="*/ 0 h 2516094"/>
                <a:gd name="connsiteX5" fmla="*/ 3028643 w 7149674"/>
                <a:gd name="connsiteY5" fmla="*/ 0 h 2516094"/>
                <a:gd name="connsiteX6" fmla="*/ 3701674 w 7149674"/>
                <a:gd name="connsiteY6" fmla="*/ 0 h 2516094"/>
                <a:gd name="connsiteX7" fmla="*/ 4374706 w 7149674"/>
                <a:gd name="connsiteY7" fmla="*/ 0 h 2516094"/>
                <a:gd name="connsiteX8" fmla="*/ 5047738 w 7149674"/>
                <a:gd name="connsiteY8" fmla="*/ 0 h 2516094"/>
                <a:gd name="connsiteX9" fmla="*/ 5586163 w 7149674"/>
                <a:gd name="connsiteY9" fmla="*/ 0 h 2516094"/>
                <a:gd name="connsiteX10" fmla="*/ 6124588 w 7149674"/>
                <a:gd name="connsiteY10" fmla="*/ 0 h 2516094"/>
                <a:gd name="connsiteX11" fmla="*/ 6730317 w 7149674"/>
                <a:gd name="connsiteY11" fmla="*/ 0 h 2516094"/>
                <a:gd name="connsiteX12" fmla="*/ 7149674 w 7149674"/>
                <a:gd name="connsiteY12" fmla="*/ 419357 h 2516094"/>
                <a:gd name="connsiteX13" fmla="*/ 7149674 w 7149674"/>
                <a:gd name="connsiteY13" fmla="*/ 1055367 h 2516094"/>
                <a:gd name="connsiteX14" fmla="*/ 7149674 w 7149674"/>
                <a:gd name="connsiteY14" fmla="*/ 1754280 h 2516094"/>
                <a:gd name="connsiteX15" fmla="*/ 7149674 w 7149674"/>
                <a:gd name="connsiteY15" fmla="*/ 2516094 h 2516094"/>
                <a:gd name="connsiteX16" fmla="*/ 6428207 w 7149674"/>
                <a:gd name="connsiteY16" fmla="*/ 2516094 h 2516094"/>
                <a:gd name="connsiteX17" fmla="*/ 5635243 w 7149674"/>
                <a:gd name="connsiteY17" fmla="*/ 2516094 h 2516094"/>
                <a:gd name="connsiteX18" fmla="*/ 5056769 w 7149674"/>
                <a:gd name="connsiteY18" fmla="*/ 2516094 h 2516094"/>
                <a:gd name="connsiteX19" fmla="*/ 4621289 w 7149674"/>
                <a:gd name="connsiteY19" fmla="*/ 2516094 h 2516094"/>
                <a:gd name="connsiteX20" fmla="*/ 3899822 w 7149674"/>
                <a:gd name="connsiteY20" fmla="*/ 2516094 h 2516094"/>
                <a:gd name="connsiteX21" fmla="*/ 3178355 w 7149674"/>
                <a:gd name="connsiteY21" fmla="*/ 2516094 h 2516094"/>
                <a:gd name="connsiteX22" fmla="*/ 2742875 w 7149674"/>
                <a:gd name="connsiteY22" fmla="*/ 2516094 h 2516094"/>
                <a:gd name="connsiteX23" fmla="*/ 2235898 w 7149674"/>
                <a:gd name="connsiteY23" fmla="*/ 2516094 h 2516094"/>
                <a:gd name="connsiteX24" fmla="*/ 1442934 w 7149674"/>
                <a:gd name="connsiteY24" fmla="*/ 2516094 h 2516094"/>
                <a:gd name="connsiteX25" fmla="*/ 1007454 w 7149674"/>
                <a:gd name="connsiteY25" fmla="*/ 2516094 h 2516094"/>
                <a:gd name="connsiteX26" fmla="*/ 571974 w 7149674"/>
                <a:gd name="connsiteY26" fmla="*/ 2516094 h 2516094"/>
                <a:gd name="connsiteX27" fmla="*/ 0 w 7149674"/>
                <a:gd name="connsiteY27" fmla="*/ 2516094 h 2516094"/>
                <a:gd name="connsiteX28" fmla="*/ 0 w 7149674"/>
                <a:gd name="connsiteY28" fmla="*/ 1937392 h 2516094"/>
                <a:gd name="connsiteX29" fmla="*/ 0 w 7149674"/>
                <a:gd name="connsiteY29" fmla="*/ 1308369 h 2516094"/>
                <a:gd name="connsiteX30" fmla="*/ 0 w 7149674"/>
                <a:gd name="connsiteY30" fmla="*/ 704506 h 2516094"/>
                <a:gd name="connsiteX31" fmla="*/ 0 w 7149674"/>
                <a:gd name="connsiteY31" fmla="*/ 0 h 251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149674" h="2516094" fill="none" extrusionOk="0">
                  <a:moveTo>
                    <a:pt x="0" y="0"/>
                  </a:moveTo>
                  <a:cubicBezTo>
                    <a:pt x="213901" y="-14003"/>
                    <a:pt x="331995" y="24749"/>
                    <a:pt x="538425" y="0"/>
                  </a:cubicBezTo>
                  <a:cubicBezTo>
                    <a:pt x="744855" y="-24749"/>
                    <a:pt x="1118905" y="-10322"/>
                    <a:pt x="1278760" y="0"/>
                  </a:cubicBezTo>
                  <a:cubicBezTo>
                    <a:pt x="1438615" y="10322"/>
                    <a:pt x="1602474" y="14161"/>
                    <a:pt x="1884489" y="0"/>
                  </a:cubicBezTo>
                  <a:cubicBezTo>
                    <a:pt x="2166504" y="-14161"/>
                    <a:pt x="2302115" y="6517"/>
                    <a:pt x="2422914" y="0"/>
                  </a:cubicBezTo>
                  <a:cubicBezTo>
                    <a:pt x="2543714" y="-6517"/>
                    <a:pt x="2858472" y="-12654"/>
                    <a:pt x="3028643" y="0"/>
                  </a:cubicBezTo>
                  <a:cubicBezTo>
                    <a:pt x="3198814" y="12654"/>
                    <a:pt x="3553042" y="-22349"/>
                    <a:pt x="3701674" y="0"/>
                  </a:cubicBezTo>
                  <a:cubicBezTo>
                    <a:pt x="3850306" y="22349"/>
                    <a:pt x="4083731" y="-11296"/>
                    <a:pt x="4374706" y="0"/>
                  </a:cubicBezTo>
                  <a:cubicBezTo>
                    <a:pt x="4665681" y="11296"/>
                    <a:pt x="4902064" y="-12947"/>
                    <a:pt x="5047738" y="0"/>
                  </a:cubicBezTo>
                  <a:cubicBezTo>
                    <a:pt x="5193412" y="12947"/>
                    <a:pt x="5427501" y="-25283"/>
                    <a:pt x="5586163" y="0"/>
                  </a:cubicBezTo>
                  <a:cubicBezTo>
                    <a:pt x="5744826" y="25283"/>
                    <a:pt x="5921857" y="12540"/>
                    <a:pt x="6124588" y="0"/>
                  </a:cubicBezTo>
                  <a:cubicBezTo>
                    <a:pt x="6327320" y="-12540"/>
                    <a:pt x="6542687" y="-7184"/>
                    <a:pt x="6730317" y="0"/>
                  </a:cubicBezTo>
                  <a:cubicBezTo>
                    <a:pt x="6964372" y="-5396"/>
                    <a:pt x="7153849" y="178122"/>
                    <a:pt x="7149674" y="419357"/>
                  </a:cubicBezTo>
                  <a:cubicBezTo>
                    <a:pt x="7162721" y="650471"/>
                    <a:pt x="7162466" y="857783"/>
                    <a:pt x="7149674" y="1055367"/>
                  </a:cubicBezTo>
                  <a:cubicBezTo>
                    <a:pt x="7136883" y="1252951"/>
                    <a:pt x="7146592" y="1522496"/>
                    <a:pt x="7149674" y="1754280"/>
                  </a:cubicBezTo>
                  <a:cubicBezTo>
                    <a:pt x="7152756" y="1986064"/>
                    <a:pt x="7117965" y="2160284"/>
                    <a:pt x="7149674" y="2516094"/>
                  </a:cubicBezTo>
                  <a:cubicBezTo>
                    <a:pt x="6918978" y="2495966"/>
                    <a:pt x="6699541" y="2543361"/>
                    <a:pt x="6428207" y="2516094"/>
                  </a:cubicBezTo>
                  <a:cubicBezTo>
                    <a:pt x="6156873" y="2488827"/>
                    <a:pt x="6009514" y="2512905"/>
                    <a:pt x="5635243" y="2516094"/>
                  </a:cubicBezTo>
                  <a:cubicBezTo>
                    <a:pt x="5260972" y="2519283"/>
                    <a:pt x="5288624" y="2531271"/>
                    <a:pt x="5056769" y="2516094"/>
                  </a:cubicBezTo>
                  <a:cubicBezTo>
                    <a:pt x="4824914" y="2500917"/>
                    <a:pt x="4794363" y="2533432"/>
                    <a:pt x="4621289" y="2516094"/>
                  </a:cubicBezTo>
                  <a:cubicBezTo>
                    <a:pt x="4448215" y="2498756"/>
                    <a:pt x="4140877" y="2526347"/>
                    <a:pt x="3899822" y="2516094"/>
                  </a:cubicBezTo>
                  <a:cubicBezTo>
                    <a:pt x="3658767" y="2505841"/>
                    <a:pt x="3513628" y="2518969"/>
                    <a:pt x="3178355" y="2516094"/>
                  </a:cubicBezTo>
                  <a:cubicBezTo>
                    <a:pt x="2843082" y="2513219"/>
                    <a:pt x="2874512" y="2508448"/>
                    <a:pt x="2742875" y="2516094"/>
                  </a:cubicBezTo>
                  <a:cubicBezTo>
                    <a:pt x="2611238" y="2523740"/>
                    <a:pt x="2461425" y="2515817"/>
                    <a:pt x="2235898" y="2516094"/>
                  </a:cubicBezTo>
                  <a:cubicBezTo>
                    <a:pt x="2010371" y="2516371"/>
                    <a:pt x="1825933" y="2528485"/>
                    <a:pt x="1442934" y="2516094"/>
                  </a:cubicBezTo>
                  <a:cubicBezTo>
                    <a:pt x="1059935" y="2503703"/>
                    <a:pt x="1118745" y="2506293"/>
                    <a:pt x="1007454" y="2516094"/>
                  </a:cubicBezTo>
                  <a:cubicBezTo>
                    <a:pt x="896163" y="2525895"/>
                    <a:pt x="774767" y="2502414"/>
                    <a:pt x="571974" y="2516094"/>
                  </a:cubicBezTo>
                  <a:cubicBezTo>
                    <a:pt x="369181" y="2529774"/>
                    <a:pt x="278434" y="2520448"/>
                    <a:pt x="0" y="2516094"/>
                  </a:cubicBezTo>
                  <a:cubicBezTo>
                    <a:pt x="8120" y="2290521"/>
                    <a:pt x="-15779" y="2221433"/>
                    <a:pt x="0" y="1937392"/>
                  </a:cubicBezTo>
                  <a:cubicBezTo>
                    <a:pt x="15779" y="1653351"/>
                    <a:pt x="10967" y="1551531"/>
                    <a:pt x="0" y="1308369"/>
                  </a:cubicBezTo>
                  <a:cubicBezTo>
                    <a:pt x="-10967" y="1065207"/>
                    <a:pt x="21020" y="881659"/>
                    <a:pt x="0" y="704506"/>
                  </a:cubicBezTo>
                  <a:cubicBezTo>
                    <a:pt x="-21020" y="527353"/>
                    <a:pt x="888" y="253155"/>
                    <a:pt x="0" y="0"/>
                  </a:cubicBezTo>
                  <a:close/>
                </a:path>
                <a:path w="7149674" h="2516094" stroke="0" extrusionOk="0">
                  <a:moveTo>
                    <a:pt x="0" y="0"/>
                  </a:moveTo>
                  <a:cubicBezTo>
                    <a:pt x="161764" y="-12048"/>
                    <a:pt x="323212" y="15774"/>
                    <a:pt x="538425" y="0"/>
                  </a:cubicBezTo>
                  <a:cubicBezTo>
                    <a:pt x="753638" y="-15774"/>
                    <a:pt x="1044116" y="13447"/>
                    <a:pt x="1278760" y="0"/>
                  </a:cubicBezTo>
                  <a:cubicBezTo>
                    <a:pt x="1513405" y="-13447"/>
                    <a:pt x="1604746" y="-15446"/>
                    <a:pt x="1749882" y="0"/>
                  </a:cubicBezTo>
                  <a:cubicBezTo>
                    <a:pt x="1895018" y="15446"/>
                    <a:pt x="2163624" y="-2643"/>
                    <a:pt x="2557520" y="0"/>
                  </a:cubicBezTo>
                  <a:cubicBezTo>
                    <a:pt x="2951416" y="2643"/>
                    <a:pt x="2997813" y="-7094"/>
                    <a:pt x="3163249" y="0"/>
                  </a:cubicBezTo>
                  <a:cubicBezTo>
                    <a:pt x="3328685" y="7094"/>
                    <a:pt x="3481400" y="2773"/>
                    <a:pt x="3701674" y="0"/>
                  </a:cubicBezTo>
                  <a:cubicBezTo>
                    <a:pt x="3921949" y="-2773"/>
                    <a:pt x="4204459" y="-26225"/>
                    <a:pt x="4374706" y="0"/>
                  </a:cubicBezTo>
                  <a:cubicBezTo>
                    <a:pt x="4544953" y="26225"/>
                    <a:pt x="4808864" y="6639"/>
                    <a:pt x="5115041" y="0"/>
                  </a:cubicBezTo>
                  <a:cubicBezTo>
                    <a:pt x="5421218" y="-6639"/>
                    <a:pt x="5451448" y="421"/>
                    <a:pt x="5586163" y="0"/>
                  </a:cubicBezTo>
                  <a:cubicBezTo>
                    <a:pt x="5720878" y="-421"/>
                    <a:pt x="5893194" y="-13012"/>
                    <a:pt x="6057285" y="0"/>
                  </a:cubicBezTo>
                  <a:cubicBezTo>
                    <a:pt x="6221376" y="13012"/>
                    <a:pt x="6453186" y="-25998"/>
                    <a:pt x="6730317" y="0"/>
                  </a:cubicBezTo>
                  <a:cubicBezTo>
                    <a:pt x="6987744" y="40418"/>
                    <a:pt x="7164024" y="187123"/>
                    <a:pt x="7149674" y="419357"/>
                  </a:cubicBezTo>
                  <a:cubicBezTo>
                    <a:pt x="7177596" y="688658"/>
                    <a:pt x="7161049" y="901613"/>
                    <a:pt x="7149674" y="1097302"/>
                  </a:cubicBezTo>
                  <a:cubicBezTo>
                    <a:pt x="7138299" y="1292992"/>
                    <a:pt x="7144088" y="1654357"/>
                    <a:pt x="7149674" y="1838149"/>
                  </a:cubicBezTo>
                  <a:cubicBezTo>
                    <a:pt x="7155260" y="2021941"/>
                    <a:pt x="7126842" y="2311708"/>
                    <a:pt x="7149674" y="2516094"/>
                  </a:cubicBezTo>
                  <a:cubicBezTo>
                    <a:pt x="6941861" y="2526728"/>
                    <a:pt x="6886264" y="2533524"/>
                    <a:pt x="6714194" y="2516094"/>
                  </a:cubicBezTo>
                  <a:cubicBezTo>
                    <a:pt x="6542124" y="2498664"/>
                    <a:pt x="6393957" y="2494578"/>
                    <a:pt x="6278714" y="2516094"/>
                  </a:cubicBezTo>
                  <a:cubicBezTo>
                    <a:pt x="6163471" y="2537610"/>
                    <a:pt x="5782351" y="2483646"/>
                    <a:pt x="5557247" y="2516094"/>
                  </a:cubicBezTo>
                  <a:cubicBezTo>
                    <a:pt x="5332143" y="2548542"/>
                    <a:pt x="5065161" y="2526276"/>
                    <a:pt x="4835780" y="2516094"/>
                  </a:cubicBezTo>
                  <a:cubicBezTo>
                    <a:pt x="4606399" y="2505912"/>
                    <a:pt x="4576476" y="2532479"/>
                    <a:pt x="4400299" y="2516094"/>
                  </a:cubicBezTo>
                  <a:cubicBezTo>
                    <a:pt x="4224122" y="2499709"/>
                    <a:pt x="4113032" y="2535658"/>
                    <a:pt x="3893322" y="2516094"/>
                  </a:cubicBezTo>
                  <a:cubicBezTo>
                    <a:pt x="3673612" y="2496530"/>
                    <a:pt x="3597808" y="2536724"/>
                    <a:pt x="3457842" y="2516094"/>
                  </a:cubicBezTo>
                  <a:cubicBezTo>
                    <a:pt x="3317876" y="2495464"/>
                    <a:pt x="3188427" y="2521512"/>
                    <a:pt x="3022362" y="2516094"/>
                  </a:cubicBezTo>
                  <a:cubicBezTo>
                    <a:pt x="2856297" y="2510676"/>
                    <a:pt x="2456254" y="2540967"/>
                    <a:pt x="2229398" y="2516094"/>
                  </a:cubicBezTo>
                  <a:cubicBezTo>
                    <a:pt x="2002542" y="2491221"/>
                    <a:pt x="1690496" y="2502205"/>
                    <a:pt x="1507931" y="2516094"/>
                  </a:cubicBezTo>
                  <a:cubicBezTo>
                    <a:pt x="1325366" y="2529983"/>
                    <a:pt x="1042492" y="2499059"/>
                    <a:pt x="714967" y="2516094"/>
                  </a:cubicBezTo>
                  <a:cubicBezTo>
                    <a:pt x="387442" y="2533129"/>
                    <a:pt x="300424" y="2523505"/>
                    <a:pt x="0" y="2516094"/>
                  </a:cubicBezTo>
                  <a:cubicBezTo>
                    <a:pt x="5424" y="2232287"/>
                    <a:pt x="11604" y="2180535"/>
                    <a:pt x="0" y="1861910"/>
                  </a:cubicBezTo>
                  <a:cubicBezTo>
                    <a:pt x="-11604" y="1543285"/>
                    <a:pt x="15502" y="1475570"/>
                    <a:pt x="0" y="1308369"/>
                  </a:cubicBezTo>
                  <a:cubicBezTo>
                    <a:pt x="-15502" y="1141168"/>
                    <a:pt x="7721" y="787586"/>
                    <a:pt x="0" y="629024"/>
                  </a:cubicBezTo>
                  <a:cubicBezTo>
                    <a:pt x="-7721" y="470463"/>
                    <a:pt x="-17083" y="155374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noFill/>
              <a:prstDash val="sysDash"/>
              <a:extLst>
                <a:ext uri="{C807C97D-BFC1-408E-A445-0C87EB9F89A2}">
                  <ask:lineSketchStyleProps xmlns:ask="http://schemas.microsoft.com/office/drawing/2018/sketchyshapes" sd="611090325">
                    <a:prstGeom prst="round1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788DE58-61C7-E110-ED05-CD2C600CA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1433" y="4069406"/>
              <a:ext cx="2445271" cy="2445271"/>
            </a:xfrm>
            <a:prstGeom prst="rect">
              <a:avLst/>
            </a:prstGeom>
          </p:spPr>
        </p:pic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400AAF40-CCC7-6B2F-209D-FC8BC78E16C8}"/>
                </a:ext>
              </a:extLst>
            </p:cNvPr>
            <p:cNvSpPr/>
            <p:nvPr/>
          </p:nvSpPr>
          <p:spPr>
            <a:xfrm>
              <a:off x="2611718" y="4150401"/>
              <a:ext cx="6520329" cy="45719"/>
            </a:xfrm>
            <a:custGeom>
              <a:avLst/>
              <a:gdLst>
                <a:gd name="connsiteX0" fmla="*/ 0 w 6311153"/>
                <a:gd name="connsiteY0" fmla="*/ 35859 h 90286"/>
                <a:gd name="connsiteX1" fmla="*/ 239058 w 6311153"/>
                <a:gd name="connsiteY1" fmla="*/ 17930 h 90286"/>
                <a:gd name="connsiteX2" fmla="*/ 418353 w 6311153"/>
                <a:gd name="connsiteY2" fmla="*/ 0 h 90286"/>
                <a:gd name="connsiteX3" fmla="*/ 1117600 w 6311153"/>
                <a:gd name="connsiteY3" fmla="*/ 11953 h 90286"/>
                <a:gd name="connsiteX4" fmla="*/ 1374588 w 6311153"/>
                <a:gd name="connsiteY4" fmla="*/ 47812 h 90286"/>
                <a:gd name="connsiteX5" fmla="*/ 1559858 w 6311153"/>
                <a:gd name="connsiteY5" fmla="*/ 53789 h 90286"/>
                <a:gd name="connsiteX6" fmla="*/ 3741270 w 6311153"/>
                <a:gd name="connsiteY6" fmla="*/ 65741 h 90286"/>
                <a:gd name="connsiteX7" fmla="*/ 3932517 w 6311153"/>
                <a:gd name="connsiteY7" fmla="*/ 53789 h 90286"/>
                <a:gd name="connsiteX8" fmla="*/ 4273176 w 6311153"/>
                <a:gd name="connsiteY8" fmla="*/ 41836 h 90286"/>
                <a:gd name="connsiteX9" fmla="*/ 4470400 w 6311153"/>
                <a:gd name="connsiteY9" fmla="*/ 23906 h 90286"/>
                <a:gd name="connsiteX10" fmla="*/ 4751294 w 6311153"/>
                <a:gd name="connsiteY10" fmla="*/ 5977 h 90286"/>
                <a:gd name="connsiteX11" fmla="*/ 5175623 w 6311153"/>
                <a:gd name="connsiteY11" fmla="*/ 0 h 90286"/>
                <a:gd name="connsiteX12" fmla="*/ 5599953 w 6311153"/>
                <a:gd name="connsiteY12" fmla="*/ 5977 h 90286"/>
                <a:gd name="connsiteX13" fmla="*/ 5862917 w 6311153"/>
                <a:gd name="connsiteY13" fmla="*/ 29883 h 90286"/>
                <a:gd name="connsiteX14" fmla="*/ 6311153 w 6311153"/>
                <a:gd name="connsiteY14" fmla="*/ 29883 h 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1153" h="90286">
                  <a:moveTo>
                    <a:pt x="0" y="35859"/>
                  </a:moveTo>
                  <a:cubicBezTo>
                    <a:pt x="105045" y="843"/>
                    <a:pt x="-3101" y="33065"/>
                    <a:pt x="239058" y="17930"/>
                  </a:cubicBezTo>
                  <a:cubicBezTo>
                    <a:pt x="299004" y="14183"/>
                    <a:pt x="358588" y="5977"/>
                    <a:pt x="418353" y="0"/>
                  </a:cubicBezTo>
                  <a:cubicBezTo>
                    <a:pt x="651435" y="3984"/>
                    <a:pt x="884774" y="312"/>
                    <a:pt x="1117600" y="11953"/>
                  </a:cubicBezTo>
                  <a:cubicBezTo>
                    <a:pt x="1203985" y="16272"/>
                    <a:pt x="1288140" y="45023"/>
                    <a:pt x="1374588" y="47812"/>
                  </a:cubicBezTo>
                  <a:lnTo>
                    <a:pt x="1559858" y="53789"/>
                  </a:lnTo>
                  <a:cubicBezTo>
                    <a:pt x="2431875" y="117594"/>
                    <a:pt x="1855085" y="81635"/>
                    <a:pt x="3741270" y="65741"/>
                  </a:cubicBezTo>
                  <a:cubicBezTo>
                    <a:pt x="3805141" y="65203"/>
                    <a:pt x="3868754" y="57540"/>
                    <a:pt x="3932517" y="53789"/>
                  </a:cubicBezTo>
                  <a:cubicBezTo>
                    <a:pt x="4085696" y="44779"/>
                    <a:pt x="4080101" y="46917"/>
                    <a:pt x="4273176" y="41836"/>
                  </a:cubicBezTo>
                  <a:cubicBezTo>
                    <a:pt x="4409745" y="23627"/>
                    <a:pt x="4319233" y="33354"/>
                    <a:pt x="4470400" y="23906"/>
                  </a:cubicBezTo>
                  <a:cubicBezTo>
                    <a:pt x="4569170" y="17733"/>
                    <a:pt x="4645336" y="9034"/>
                    <a:pt x="4751294" y="5977"/>
                  </a:cubicBezTo>
                  <a:cubicBezTo>
                    <a:pt x="4892692" y="1898"/>
                    <a:pt x="5034180" y="1992"/>
                    <a:pt x="5175623" y="0"/>
                  </a:cubicBezTo>
                  <a:lnTo>
                    <a:pt x="5599953" y="5977"/>
                  </a:lnTo>
                  <a:cubicBezTo>
                    <a:pt x="6001578" y="19365"/>
                    <a:pt x="5362633" y="19877"/>
                    <a:pt x="5862917" y="29883"/>
                  </a:cubicBezTo>
                  <a:cubicBezTo>
                    <a:pt x="6012299" y="32871"/>
                    <a:pt x="6161741" y="29883"/>
                    <a:pt x="6311153" y="29883"/>
                  </a:cubicBezTo>
                </a:path>
              </a:pathLst>
            </a:custGeom>
            <a:noFill/>
            <a:ln>
              <a:solidFill>
                <a:srgbClr val="7EBFB9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5B326BDD-C846-3978-DFF8-9D532F4E400A}"/>
                </a:ext>
              </a:extLst>
            </p:cNvPr>
            <p:cNvSpPr/>
            <p:nvPr/>
          </p:nvSpPr>
          <p:spPr>
            <a:xfrm>
              <a:off x="2606926" y="4675653"/>
              <a:ext cx="6520329" cy="45719"/>
            </a:xfrm>
            <a:custGeom>
              <a:avLst/>
              <a:gdLst>
                <a:gd name="connsiteX0" fmla="*/ 0 w 6311153"/>
                <a:gd name="connsiteY0" fmla="*/ 35859 h 90286"/>
                <a:gd name="connsiteX1" fmla="*/ 239058 w 6311153"/>
                <a:gd name="connsiteY1" fmla="*/ 17930 h 90286"/>
                <a:gd name="connsiteX2" fmla="*/ 418353 w 6311153"/>
                <a:gd name="connsiteY2" fmla="*/ 0 h 90286"/>
                <a:gd name="connsiteX3" fmla="*/ 1117600 w 6311153"/>
                <a:gd name="connsiteY3" fmla="*/ 11953 h 90286"/>
                <a:gd name="connsiteX4" fmla="*/ 1374588 w 6311153"/>
                <a:gd name="connsiteY4" fmla="*/ 47812 h 90286"/>
                <a:gd name="connsiteX5" fmla="*/ 1559858 w 6311153"/>
                <a:gd name="connsiteY5" fmla="*/ 53789 h 90286"/>
                <a:gd name="connsiteX6" fmla="*/ 3741270 w 6311153"/>
                <a:gd name="connsiteY6" fmla="*/ 65741 h 90286"/>
                <a:gd name="connsiteX7" fmla="*/ 3932517 w 6311153"/>
                <a:gd name="connsiteY7" fmla="*/ 53789 h 90286"/>
                <a:gd name="connsiteX8" fmla="*/ 4273176 w 6311153"/>
                <a:gd name="connsiteY8" fmla="*/ 41836 h 90286"/>
                <a:gd name="connsiteX9" fmla="*/ 4470400 w 6311153"/>
                <a:gd name="connsiteY9" fmla="*/ 23906 h 90286"/>
                <a:gd name="connsiteX10" fmla="*/ 4751294 w 6311153"/>
                <a:gd name="connsiteY10" fmla="*/ 5977 h 90286"/>
                <a:gd name="connsiteX11" fmla="*/ 5175623 w 6311153"/>
                <a:gd name="connsiteY11" fmla="*/ 0 h 90286"/>
                <a:gd name="connsiteX12" fmla="*/ 5599953 w 6311153"/>
                <a:gd name="connsiteY12" fmla="*/ 5977 h 90286"/>
                <a:gd name="connsiteX13" fmla="*/ 5862917 w 6311153"/>
                <a:gd name="connsiteY13" fmla="*/ 29883 h 90286"/>
                <a:gd name="connsiteX14" fmla="*/ 6311153 w 6311153"/>
                <a:gd name="connsiteY14" fmla="*/ 29883 h 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1153" h="90286">
                  <a:moveTo>
                    <a:pt x="0" y="35859"/>
                  </a:moveTo>
                  <a:cubicBezTo>
                    <a:pt x="105045" y="843"/>
                    <a:pt x="-3101" y="33065"/>
                    <a:pt x="239058" y="17930"/>
                  </a:cubicBezTo>
                  <a:cubicBezTo>
                    <a:pt x="299004" y="14183"/>
                    <a:pt x="358588" y="5977"/>
                    <a:pt x="418353" y="0"/>
                  </a:cubicBezTo>
                  <a:cubicBezTo>
                    <a:pt x="651435" y="3984"/>
                    <a:pt x="884774" y="312"/>
                    <a:pt x="1117600" y="11953"/>
                  </a:cubicBezTo>
                  <a:cubicBezTo>
                    <a:pt x="1203985" y="16272"/>
                    <a:pt x="1288140" y="45023"/>
                    <a:pt x="1374588" y="47812"/>
                  </a:cubicBezTo>
                  <a:lnTo>
                    <a:pt x="1559858" y="53789"/>
                  </a:lnTo>
                  <a:cubicBezTo>
                    <a:pt x="2431875" y="117594"/>
                    <a:pt x="1855085" y="81635"/>
                    <a:pt x="3741270" y="65741"/>
                  </a:cubicBezTo>
                  <a:cubicBezTo>
                    <a:pt x="3805141" y="65203"/>
                    <a:pt x="3868754" y="57540"/>
                    <a:pt x="3932517" y="53789"/>
                  </a:cubicBezTo>
                  <a:cubicBezTo>
                    <a:pt x="4085696" y="44779"/>
                    <a:pt x="4080101" y="46917"/>
                    <a:pt x="4273176" y="41836"/>
                  </a:cubicBezTo>
                  <a:cubicBezTo>
                    <a:pt x="4409745" y="23627"/>
                    <a:pt x="4319233" y="33354"/>
                    <a:pt x="4470400" y="23906"/>
                  </a:cubicBezTo>
                  <a:cubicBezTo>
                    <a:pt x="4569170" y="17733"/>
                    <a:pt x="4645336" y="9034"/>
                    <a:pt x="4751294" y="5977"/>
                  </a:cubicBezTo>
                  <a:cubicBezTo>
                    <a:pt x="4892692" y="1898"/>
                    <a:pt x="5034180" y="1992"/>
                    <a:pt x="5175623" y="0"/>
                  </a:cubicBezTo>
                  <a:lnTo>
                    <a:pt x="5599953" y="5977"/>
                  </a:lnTo>
                  <a:cubicBezTo>
                    <a:pt x="6001578" y="19365"/>
                    <a:pt x="5362633" y="19877"/>
                    <a:pt x="5862917" y="29883"/>
                  </a:cubicBezTo>
                  <a:cubicBezTo>
                    <a:pt x="6012299" y="32871"/>
                    <a:pt x="6161741" y="29883"/>
                    <a:pt x="6311153" y="29883"/>
                  </a:cubicBezTo>
                </a:path>
              </a:pathLst>
            </a:custGeom>
            <a:noFill/>
            <a:ln>
              <a:solidFill>
                <a:srgbClr val="7EBFB9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1B33C129-C3A6-469F-2140-A3F99B09E098}"/>
                </a:ext>
              </a:extLst>
            </p:cNvPr>
            <p:cNvSpPr/>
            <p:nvPr/>
          </p:nvSpPr>
          <p:spPr>
            <a:xfrm>
              <a:off x="2606926" y="5191313"/>
              <a:ext cx="6520329" cy="45719"/>
            </a:xfrm>
            <a:custGeom>
              <a:avLst/>
              <a:gdLst>
                <a:gd name="connsiteX0" fmla="*/ 0 w 6311153"/>
                <a:gd name="connsiteY0" fmla="*/ 35859 h 90286"/>
                <a:gd name="connsiteX1" fmla="*/ 239058 w 6311153"/>
                <a:gd name="connsiteY1" fmla="*/ 17930 h 90286"/>
                <a:gd name="connsiteX2" fmla="*/ 418353 w 6311153"/>
                <a:gd name="connsiteY2" fmla="*/ 0 h 90286"/>
                <a:gd name="connsiteX3" fmla="*/ 1117600 w 6311153"/>
                <a:gd name="connsiteY3" fmla="*/ 11953 h 90286"/>
                <a:gd name="connsiteX4" fmla="*/ 1374588 w 6311153"/>
                <a:gd name="connsiteY4" fmla="*/ 47812 h 90286"/>
                <a:gd name="connsiteX5" fmla="*/ 1559858 w 6311153"/>
                <a:gd name="connsiteY5" fmla="*/ 53789 h 90286"/>
                <a:gd name="connsiteX6" fmla="*/ 3741270 w 6311153"/>
                <a:gd name="connsiteY6" fmla="*/ 65741 h 90286"/>
                <a:gd name="connsiteX7" fmla="*/ 3932517 w 6311153"/>
                <a:gd name="connsiteY7" fmla="*/ 53789 h 90286"/>
                <a:gd name="connsiteX8" fmla="*/ 4273176 w 6311153"/>
                <a:gd name="connsiteY8" fmla="*/ 41836 h 90286"/>
                <a:gd name="connsiteX9" fmla="*/ 4470400 w 6311153"/>
                <a:gd name="connsiteY9" fmla="*/ 23906 h 90286"/>
                <a:gd name="connsiteX10" fmla="*/ 4751294 w 6311153"/>
                <a:gd name="connsiteY10" fmla="*/ 5977 h 90286"/>
                <a:gd name="connsiteX11" fmla="*/ 5175623 w 6311153"/>
                <a:gd name="connsiteY11" fmla="*/ 0 h 90286"/>
                <a:gd name="connsiteX12" fmla="*/ 5599953 w 6311153"/>
                <a:gd name="connsiteY12" fmla="*/ 5977 h 90286"/>
                <a:gd name="connsiteX13" fmla="*/ 5862917 w 6311153"/>
                <a:gd name="connsiteY13" fmla="*/ 29883 h 90286"/>
                <a:gd name="connsiteX14" fmla="*/ 6311153 w 6311153"/>
                <a:gd name="connsiteY14" fmla="*/ 29883 h 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1153" h="90286">
                  <a:moveTo>
                    <a:pt x="0" y="35859"/>
                  </a:moveTo>
                  <a:cubicBezTo>
                    <a:pt x="105045" y="843"/>
                    <a:pt x="-3101" y="33065"/>
                    <a:pt x="239058" y="17930"/>
                  </a:cubicBezTo>
                  <a:cubicBezTo>
                    <a:pt x="299004" y="14183"/>
                    <a:pt x="358588" y="5977"/>
                    <a:pt x="418353" y="0"/>
                  </a:cubicBezTo>
                  <a:cubicBezTo>
                    <a:pt x="651435" y="3984"/>
                    <a:pt x="884774" y="312"/>
                    <a:pt x="1117600" y="11953"/>
                  </a:cubicBezTo>
                  <a:cubicBezTo>
                    <a:pt x="1203985" y="16272"/>
                    <a:pt x="1288140" y="45023"/>
                    <a:pt x="1374588" y="47812"/>
                  </a:cubicBezTo>
                  <a:lnTo>
                    <a:pt x="1559858" y="53789"/>
                  </a:lnTo>
                  <a:cubicBezTo>
                    <a:pt x="2431875" y="117594"/>
                    <a:pt x="1855085" y="81635"/>
                    <a:pt x="3741270" y="65741"/>
                  </a:cubicBezTo>
                  <a:cubicBezTo>
                    <a:pt x="3805141" y="65203"/>
                    <a:pt x="3868754" y="57540"/>
                    <a:pt x="3932517" y="53789"/>
                  </a:cubicBezTo>
                  <a:cubicBezTo>
                    <a:pt x="4085696" y="44779"/>
                    <a:pt x="4080101" y="46917"/>
                    <a:pt x="4273176" y="41836"/>
                  </a:cubicBezTo>
                  <a:cubicBezTo>
                    <a:pt x="4409745" y="23627"/>
                    <a:pt x="4319233" y="33354"/>
                    <a:pt x="4470400" y="23906"/>
                  </a:cubicBezTo>
                  <a:cubicBezTo>
                    <a:pt x="4569170" y="17733"/>
                    <a:pt x="4645336" y="9034"/>
                    <a:pt x="4751294" y="5977"/>
                  </a:cubicBezTo>
                  <a:cubicBezTo>
                    <a:pt x="4892692" y="1898"/>
                    <a:pt x="5034180" y="1992"/>
                    <a:pt x="5175623" y="0"/>
                  </a:cubicBezTo>
                  <a:lnTo>
                    <a:pt x="5599953" y="5977"/>
                  </a:lnTo>
                  <a:cubicBezTo>
                    <a:pt x="6001578" y="19365"/>
                    <a:pt x="5362633" y="19877"/>
                    <a:pt x="5862917" y="29883"/>
                  </a:cubicBezTo>
                  <a:cubicBezTo>
                    <a:pt x="6012299" y="32871"/>
                    <a:pt x="6161741" y="29883"/>
                    <a:pt x="6311153" y="29883"/>
                  </a:cubicBezTo>
                </a:path>
              </a:pathLst>
            </a:custGeom>
            <a:noFill/>
            <a:ln>
              <a:solidFill>
                <a:srgbClr val="7EBFB9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0E4D4D5A-209F-5C95-762C-3C42EB10E31D}"/>
                </a:ext>
              </a:extLst>
            </p:cNvPr>
            <p:cNvSpPr/>
            <p:nvPr/>
          </p:nvSpPr>
          <p:spPr>
            <a:xfrm>
              <a:off x="2606925" y="5731627"/>
              <a:ext cx="6520329" cy="45719"/>
            </a:xfrm>
            <a:custGeom>
              <a:avLst/>
              <a:gdLst>
                <a:gd name="connsiteX0" fmla="*/ 0 w 6311153"/>
                <a:gd name="connsiteY0" fmla="*/ 35859 h 90286"/>
                <a:gd name="connsiteX1" fmla="*/ 239058 w 6311153"/>
                <a:gd name="connsiteY1" fmla="*/ 17930 h 90286"/>
                <a:gd name="connsiteX2" fmla="*/ 418353 w 6311153"/>
                <a:gd name="connsiteY2" fmla="*/ 0 h 90286"/>
                <a:gd name="connsiteX3" fmla="*/ 1117600 w 6311153"/>
                <a:gd name="connsiteY3" fmla="*/ 11953 h 90286"/>
                <a:gd name="connsiteX4" fmla="*/ 1374588 w 6311153"/>
                <a:gd name="connsiteY4" fmla="*/ 47812 h 90286"/>
                <a:gd name="connsiteX5" fmla="*/ 1559858 w 6311153"/>
                <a:gd name="connsiteY5" fmla="*/ 53789 h 90286"/>
                <a:gd name="connsiteX6" fmla="*/ 3741270 w 6311153"/>
                <a:gd name="connsiteY6" fmla="*/ 65741 h 90286"/>
                <a:gd name="connsiteX7" fmla="*/ 3932517 w 6311153"/>
                <a:gd name="connsiteY7" fmla="*/ 53789 h 90286"/>
                <a:gd name="connsiteX8" fmla="*/ 4273176 w 6311153"/>
                <a:gd name="connsiteY8" fmla="*/ 41836 h 90286"/>
                <a:gd name="connsiteX9" fmla="*/ 4470400 w 6311153"/>
                <a:gd name="connsiteY9" fmla="*/ 23906 h 90286"/>
                <a:gd name="connsiteX10" fmla="*/ 4751294 w 6311153"/>
                <a:gd name="connsiteY10" fmla="*/ 5977 h 90286"/>
                <a:gd name="connsiteX11" fmla="*/ 5175623 w 6311153"/>
                <a:gd name="connsiteY11" fmla="*/ 0 h 90286"/>
                <a:gd name="connsiteX12" fmla="*/ 5599953 w 6311153"/>
                <a:gd name="connsiteY12" fmla="*/ 5977 h 90286"/>
                <a:gd name="connsiteX13" fmla="*/ 5862917 w 6311153"/>
                <a:gd name="connsiteY13" fmla="*/ 29883 h 90286"/>
                <a:gd name="connsiteX14" fmla="*/ 6311153 w 6311153"/>
                <a:gd name="connsiteY14" fmla="*/ 29883 h 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1153" h="90286">
                  <a:moveTo>
                    <a:pt x="0" y="35859"/>
                  </a:moveTo>
                  <a:cubicBezTo>
                    <a:pt x="105045" y="843"/>
                    <a:pt x="-3101" y="33065"/>
                    <a:pt x="239058" y="17930"/>
                  </a:cubicBezTo>
                  <a:cubicBezTo>
                    <a:pt x="299004" y="14183"/>
                    <a:pt x="358588" y="5977"/>
                    <a:pt x="418353" y="0"/>
                  </a:cubicBezTo>
                  <a:cubicBezTo>
                    <a:pt x="651435" y="3984"/>
                    <a:pt x="884774" y="312"/>
                    <a:pt x="1117600" y="11953"/>
                  </a:cubicBezTo>
                  <a:cubicBezTo>
                    <a:pt x="1203985" y="16272"/>
                    <a:pt x="1288140" y="45023"/>
                    <a:pt x="1374588" y="47812"/>
                  </a:cubicBezTo>
                  <a:lnTo>
                    <a:pt x="1559858" y="53789"/>
                  </a:lnTo>
                  <a:cubicBezTo>
                    <a:pt x="2431875" y="117594"/>
                    <a:pt x="1855085" y="81635"/>
                    <a:pt x="3741270" y="65741"/>
                  </a:cubicBezTo>
                  <a:cubicBezTo>
                    <a:pt x="3805141" y="65203"/>
                    <a:pt x="3868754" y="57540"/>
                    <a:pt x="3932517" y="53789"/>
                  </a:cubicBezTo>
                  <a:cubicBezTo>
                    <a:pt x="4085696" y="44779"/>
                    <a:pt x="4080101" y="46917"/>
                    <a:pt x="4273176" y="41836"/>
                  </a:cubicBezTo>
                  <a:cubicBezTo>
                    <a:pt x="4409745" y="23627"/>
                    <a:pt x="4319233" y="33354"/>
                    <a:pt x="4470400" y="23906"/>
                  </a:cubicBezTo>
                  <a:cubicBezTo>
                    <a:pt x="4569170" y="17733"/>
                    <a:pt x="4645336" y="9034"/>
                    <a:pt x="4751294" y="5977"/>
                  </a:cubicBezTo>
                  <a:cubicBezTo>
                    <a:pt x="4892692" y="1898"/>
                    <a:pt x="5034180" y="1992"/>
                    <a:pt x="5175623" y="0"/>
                  </a:cubicBezTo>
                  <a:lnTo>
                    <a:pt x="5599953" y="5977"/>
                  </a:lnTo>
                  <a:cubicBezTo>
                    <a:pt x="6001578" y="19365"/>
                    <a:pt x="5362633" y="19877"/>
                    <a:pt x="5862917" y="29883"/>
                  </a:cubicBezTo>
                  <a:cubicBezTo>
                    <a:pt x="6012299" y="32871"/>
                    <a:pt x="6161741" y="29883"/>
                    <a:pt x="6311153" y="29883"/>
                  </a:cubicBezTo>
                </a:path>
              </a:pathLst>
            </a:custGeom>
            <a:noFill/>
            <a:ln>
              <a:solidFill>
                <a:srgbClr val="7EBFB9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37B7219B-31DB-75EA-AFEF-C9469EB55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89" y="3846064"/>
            <a:ext cx="706589" cy="21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3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43C4465-2192-A722-B990-B2776C6DC3B8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用算法解决问题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8AFC9E-5CE9-6228-E031-D1FCAAE47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4186">
            <a:off x="8600491" y="1754274"/>
            <a:ext cx="2310387" cy="231038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F438C7E-22A7-F80E-AB2E-61AFA99012FE}"/>
              </a:ext>
            </a:extLst>
          </p:cNvPr>
          <p:cNvSpPr txBox="1"/>
          <p:nvPr/>
        </p:nvSpPr>
        <p:spPr>
          <a:xfrm>
            <a:off x="1518492" y="1933039"/>
            <a:ext cx="7201647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中国素有以茶待客的礼节，“烧水泡茶”一般有五道工序：烧开水 ，洗茶具、拿茶叶、泡茶。如果你家里来客人了，你会怎样安排烧水泡茶的步骤呢？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84D0624-6C4B-FA54-EF50-59630C58DD24}"/>
              </a:ext>
            </a:extLst>
          </p:cNvPr>
          <p:cNvGrpSpPr/>
          <p:nvPr/>
        </p:nvGrpSpPr>
        <p:grpSpPr>
          <a:xfrm>
            <a:off x="1092114" y="4158018"/>
            <a:ext cx="9249041" cy="1247753"/>
            <a:chOff x="1092114" y="4158018"/>
            <a:chExt cx="9249041" cy="1247753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3242ED7A-C298-0C07-DC1C-400BBAC47F26}"/>
                </a:ext>
              </a:extLst>
            </p:cNvPr>
            <p:cNvSpPr/>
            <p:nvPr/>
          </p:nvSpPr>
          <p:spPr>
            <a:xfrm>
              <a:off x="1386542" y="4507693"/>
              <a:ext cx="1469729" cy="85813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5590DF-99CD-8C9F-14ED-948D0278C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92114" y="4158018"/>
              <a:ext cx="556141" cy="585670"/>
            </a:xfrm>
            <a:prstGeom prst="rect">
              <a:avLst/>
            </a:prstGeom>
          </p:spPr>
        </p:pic>
        <p:sp>
          <p:nvSpPr>
            <p:cNvPr id="17" name="文本框 40">
              <a:extLst>
                <a:ext uri="{FF2B5EF4-FFF2-40B4-BE49-F238E27FC236}">
                  <a16:creationId xmlns:a16="http://schemas.microsoft.com/office/drawing/2014/main" id="{7F416A0F-59E4-4952-9C13-CE0D05827DC2}"/>
                </a:ext>
              </a:extLst>
            </p:cNvPr>
            <p:cNvSpPr txBox="1"/>
            <p:nvPr/>
          </p:nvSpPr>
          <p:spPr>
            <a:xfrm>
              <a:off x="1759273" y="4353804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第一步</a:t>
              </a: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FFC748AE-ACE2-9938-8BFC-2E48AEC59187}"/>
                </a:ext>
              </a:extLst>
            </p:cNvPr>
            <p:cNvSpPr/>
            <p:nvPr/>
          </p:nvSpPr>
          <p:spPr>
            <a:xfrm>
              <a:off x="3229002" y="4524578"/>
              <a:ext cx="1469729" cy="85813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40">
              <a:extLst>
                <a:ext uri="{FF2B5EF4-FFF2-40B4-BE49-F238E27FC236}">
                  <a16:creationId xmlns:a16="http://schemas.microsoft.com/office/drawing/2014/main" id="{2EC5BFDF-0A99-6D7D-5671-AB851956E1C8}"/>
                </a:ext>
              </a:extLst>
            </p:cNvPr>
            <p:cNvSpPr txBox="1"/>
            <p:nvPr/>
          </p:nvSpPr>
          <p:spPr>
            <a:xfrm>
              <a:off x="3601733" y="4370689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第二步</a:t>
              </a: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D19639A8-6B71-B4A2-BB6D-78E4AD9F0140}"/>
                </a:ext>
              </a:extLst>
            </p:cNvPr>
            <p:cNvSpPr/>
            <p:nvPr/>
          </p:nvSpPr>
          <p:spPr>
            <a:xfrm>
              <a:off x="5119316" y="4547636"/>
              <a:ext cx="1469729" cy="85813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40">
              <a:extLst>
                <a:ext uri="{FF2B5EF4-FFF2-40B4-BE49-F238E27FC236}">
                  <a16:creationId xmlns:a16="http://schemas.microsoft.com/office/drawing/2014/main" id="{A6175B67-27FD-F77E-B3B0-C1CAA9129D0B}"/>
                </a:ext>
              </a:extLst>
            </p:cNvPr>
            <p:cNvSpPr txBox="1"/>
            <p:nvPr/>
          </p:nvSpPr>
          <p:spPr>
            <a:xfrm>
              <a:off x="5492047" y="4393747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第三步</a:t>
              </a: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436B4280-0A02-3003-4656-685FB54CFA74}"/>
                </a:ext>
              </a:extLst>
            </p:cNvPr>
            <p:cNvSpPr/>
            <p:nvPr/>
          </p:nvSpPr>
          <p:spPr>
            <a:xfrm>
              <a:off x="6981112" y="4547636"/>
              <a:ext cx="1469729" cy="85813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40">
              <a:extLst>
                <a:ext uri="{FF2B5EF4-FFF2-40B4-BE49-F238E27FC236}">
                  <a16:creationId xmlns:a16="http://schemas.microsoft.com/office/drawing/2014/main" id="{ABF6B587-2C57-5553-01D2-16481CA249F9}"/>
                </a:ext>
              </a:extLst>
            </p:cNvPr>
            <p:cNvSpPr txBox="1"/>
            <p:nvPr/>
          </p:nvSpPr>
          <p:spPr>
            <a:xfrm>
              <a:off x="7250866" y="4393747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第四步</a:t>
              </a:r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60B85C7B-03BB-2532-F66F-8FFA72EEDBA4}"/>
                </a:ext>
              </a:extLst>
            </p:cNvPr>
            <p:cNvSpPr/>
            <p:nvPr/>
          </p:nvSpPr>
          <p:spPr>
            <a:xfrm>
              <a:off x="8871426" y="4524578"/>
              <a:ext cx="1469729" cy="85813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F0E6091E-C004-BCCA-2F35-D09A4F7834DF}"/>
                </a:ext>
              </a:extLst>
            </p:cNvPr>
            <p:cNvSpPr txBox="1"/>
            <p:nvPr/>
          </p:nvSpPr>
          <p:spPr>
            <a:xfrm>
              <a:off x="9244652" y="4393747"/>
              <a:ext cx="7232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第五步</a:t>
              </a:r>
            </a:p>
          </p:txBody>
        </p:sp>
        <p:sp>
          <p:nvSpPr>
            <p:cNvPr id="42" name="箭头: 右 41">
              <a:extLst>
                <a:ext uri="{FF2B5EF4-FFF2-40B4-BE49-F238E27FC236}">
                  <a16:creationId xmlns:a16="http://schemas.microsoft.com/office/drawing/2014/main" id="{EE51C0F9-F2D9-3CE7-AF28-6890D5C2BAB5}"/>
                </a:ext>
              </a:extLst>
            </p:cNvPr>
            <p:cNvSpPr/>
            <p:nvPr/>
          </p:nvSpPr>
          <p:spPr>
            <a:xfrm>
              <a:off x="2942510" y="4881882"/>
              <a:ext cx="233082" cy="189642"/>
            </a:xfrm>
            <a:prstGeom prst="rightArrow">
              <a:avLst/>
            </a:prstGeom>
            <a:solidFill>
              <a:srgbClr val="5280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箭头: 右 42">
              <a:extLst>
                <a:ext uri="{FF2B5EF4-FFF2-40B4-BE49-F238E27FC236}">
                  <a16:creationId xmlns:a16="http://schemas.microsoft.com/office/drawing/2014/main" id="{5BC922FA-06F1-D95B-2FD5-6E971EB9C5D1}"/>
                </a:ext>
              </a:extLst>
            </p:cNvPr>
            <p:cNvSpPr/>
            <p:nvPr/>
          </p:nvSpPr>
          <p:spPr>
            <a:xfrm>
              <a:off x="4810626" y="4886161"/>
              <a:ext cx="233082" cy="189642"/>
            </a:xfrm>
            <a:prstGeom prst="rightArrow">
              <a:avLst/>
            </a:prstGeom>
            <a:solidFill>
              <a:srgbClr val="5280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箭头: 右 43">
              <a:extLst>
                <a:ext uri="{FF2B5EF4-FFF2-40B4-BE49-F238E27FC236}">
                  <a16:creationId xmlns:a16="http://schemas.microsoft.com/office/drawing/2014/main" id="{DC6C2B27-D387-B54D-A6AF-E19B2DE78744}"/>
                </a:ext>
              </a:extLst>
            </p:cNvPr>
            <p:cNvSpPr/>
            <p:nvPr/>
          </p:nvSpPr>
          <p:spPr>
            <a:xfrm>
              <a:off x="6669728" y="4881882"/>
              <a:ext cx="233082" cy="189642"/>
            </a:xfrm>
            <a:prstGeom prst="rightArrow">
              <a:avLst/>
            </a:prstGeom>
            <a:solidFill>
              <a:srgbClr val="5280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箭头: 右 44">
              <a:extLst>
                <a:ext uri="{FF2B5EF4-FFF2-40B4-BE49-F238E27FC236}">
                  <a16:creationId xmlns:a16="http://schemas.microsoft.com/office/drawing/2014/main" id="{FBF377C5-EB06-07F8-6C07-0045DC7E1238}"/>
                </a:ext>
              </a:extLst>
            </p:cNvPr>
            <p:cNvSpPr/>
            <p:nvPr/>
          </p:nvSpPr>
          <p:spPr>
            <a:xfrm>
              <a:off x="8531524" y="4881882"/>
              <a:ext cx="233082" cy="189642"/>
            </a:xfrm>
            <a:prstGeom prst="rightArrow">
              <a:avLst/>
            </a:prstGeom>
            <a:solidFill>
              <a:srgbClr val="5280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73852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51E3F27-7AD3-4A72-9271-8835B07D44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08CC6E-5C3D-4C1E-95A7-26A26464C1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AD6451-5A5E-CF8E-03B4-9FCC968963DF}"/>
              </a:ext>
            </a:extLst>
          </p:cNvPr>
          <p:cNvSpPr/>
          <p:nvPr/>
        </p:nvSpPr>
        <p:spPr>
          <a:xfrm>
            <a:off x="814387" y="752864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9CEAA59-ADE4-78BB-B016-33A2CA9A2A3A}"/>
              </a:ext>
            </a:extLst>
          </p:cNvPr>
          <p:cNvGrpSpPr/>
          <p:nvPr/>
        </p:nvGrpSpPr>
        <p:grpSpPr>
          <a:xfrm>
            <a:off x="9326670" y="418460"/>
            <a:ext cx="2050942" cy="172002"/>
            <a:chOff x="971550" y="512132"/>
            <a:chExt cx="1989913" cy="159475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1649C1D-7F36-0E1E-9DBF-A4BE30BDB0E7}"/>
                </a:ext>
              </a:extLst>
            </p:cNvPr>
            <p:cNvSpPr/>
            <p:nvPr/>
          </p:nvSpPr>
          <p:spPr>
            <a:xfrm>
              <a:off x="971550" y="512132"/>
              <a:ext cx="1714500" cy="1488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8E7FDB1-CE13-9868-EA04-D700B40A2153}"/>
                </a:ext>
              </a:extLst>
            </p:cNvPr>
            <p:cNvSpPr/>
            <p:nvPr/>
          </p:nvSpPr>
          <p:spPr>
            <a:xfrm>
              <a:off x="2812603" y="522747"/>
              <a:ext cx="148860" cy="148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227CE190-8057-790C-F011-DE04A30F3430}"/>
              </a:ext>
            </a:extLst>
          </p:cNvPr>
          <p:cNvSpPr txBox="1"/>
          <p:nvPr/>
        </p:nvSpPr>
        <p:spPr>
          <a:xfrm>
            <a:off x="1312391" y="1156512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A808844-DC06-C850-01AF-9707518E60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2D84B25-6499-A94B-C588-654482B4087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66088DD-F650-88BD-08EB-7556B992FF3E}"/>
              </a:ext>
            </a:extLst>
          </p:cNvPr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5706631-4C77-0778-72CC-8B21E2FB33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8E1BB86-B5D2-CD60-2672-0DCB432B74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15" y="2763053"/>
            <a:ext cx="5965581" cy="14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2F83955C-D191-5262-4618-0E8FE2178109}"/>
              </a:ext>
            </a:extLst>
          </p:cNvPr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4" name="PA-矩形 1">
              <a:extLst>
                <a:ext uri="{FF2B5EF4-FFF2-40B4-BE49-F238E27FC236}">
                  <a16:creationId xmlns:a16="http://schemas.microsoft.com/office/drawing/2014/main" id="{0800560A-035E-AD65-DE35-2A460DF4243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问题情境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9FAAD6A-C6DB-238A-A9F7-96175C62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pic>
        <p:nvPicPr>
          <p:cNvPr id="7" name="图片 6" descr="咪咪">
            <a:extLst>
              <a:ext uri="{FF2B5EF4-FFF2-40B4-BE49-F238E27FC236}">
                <a16:creationId xmlns:a16="http://schemas.microsoft.com/office/drawing/2014/main" id="{A2B3DBF1-8957-DFBC-6350-46E6B5E87B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568665" y="4205450"/>
            <a:ext cx="1060590" cy="1458378"/>
          </a:xfrm>
          <a:prstGeom prst="rect">
            <a:avLst/>
          </a:prstGeom>
        </p:spPr>
      </p:pic>
      <p:pic>
        <p:nvPicPr>
          <p:cNvPr id="10" name="图片 9" descr="咪尼">
            <a:extLst>
              <a:ext uri="{FF2B5EF4-FFF2-40B4-BE49-F238E27FC236}">
                <a16:creationId xmlns:a16="http://schemas.microsoft.com/office/drawing/2014/main" id="{DDD2C039-C7DD-C166-F4FC-825AD474FB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360" y="4192003"/>
            <a:ext cx="1149316" cy="1471825"/>
          </a:xfrm>
          <a:prstGeom prst="rect">
            <a:avLst/>
          </a:prstGeom>
        </p:spPr>
      </p:pic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10148AD9-4595-2667-FFFF-875A160CC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776009"/>
              </p:ext>
            </p:extLst>
          </p:nvPr>
        </p:nvGraphicFramePr>
        <p:xfrm>
          <a:off x="4668848" y="1617540"/>
          <a:ext cx="6703256" cy="3357671"/>
        </p:xfrm>
        <a:graphic>
          <a:graphicData uri="http://schemas.openxmlformats.org/drawingml/2006/table">
            <a:tbl>
              <a:tblPr firstRow="1" firstCol="1" bandRow="1"/>
              <a:tblGrid>
                <a:gridCol w="3351191">
                  <a:extLst>
                    <a:ext uri="{9D8B030D-6E8A-4147-A177-3AD203B41FA5}">
                      <a16:colId xmlns:a16="http://schemas.microsoft.com/office/drawing/2014/main" val="4026168259"/>
                    </a:ext>
                  </a:extLst>
                </a:gridCol>
                <a:gridCol w="3352065">
                  <a:extLst>
                    <a:ext uri="{9D8B030D-6E8A-4147-A177-3AD203B41FA5}">
                      <a16:colId xmlns:a16="http://schemas.microsoft.com/office/drawing/2014/main" val="606730326"/>
                    </a:ext>
                  </a:extLst>
                </a:gridCol>
              </a:tblGrid>
              <a:tr h="546784">
                <a:tc>
                  <a:txBody>
                    <a:bodyPr/>
                    <a:lstStyle/>
                    <a:p>
                      <a:pPr indent="459105" algn="just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书包整理有序的优点</a:t>
                      </a:r>
                      <a:endParaRPr lang="zh-CN" sz="1600" b="1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9105" algn="just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书包杂乱带来的问题</a:t>
                      </a:r>
                      <a:endParaRPr lang="zh-CN" sz="1600" b="1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914243"/>
                  </a:ext>
                </a:extLst>
              </a:tr>
              <a:tr h="578872">
                <a:tc>
                  <a:txBody>
                    <a:bodyPr/>
                    <a:lstStyle/>
                    <a:p>
                      <a:pPr indent="269875" algn="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书包外观整洁，给人好印象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zh-CN" altLang="en-US" sz="2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□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书包外观不整洁、影响心情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2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148684"/>
                  </a:ext>
                </a:extLst>
              </a:tr>
              <a:tr h="513953">
                <a:tc>
                  <a:txBody>
                    <a:bodyPr/>
                    <a:lstStyle/>
                    <a:p>
                      <a:pPr indent="269875" algn="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容易找到需要的物品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        </a:t>
                      </a:r>
                      <a:r>
                        <a:rPr lang="zh-CN" altLang="en-US" sz="2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找东西需要很长时间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       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2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077978"/>
                  </a:ext>
                </a:extLst>
              </a:tr>
              <a:tr h="524772">
                <a:tc>
                  <a:txBody>
                    <a:bodyPr/>
                    <a:lstStyle/>
                    <a:p>
                      <a:pPr indent="269875" algn="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方便保管物品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        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  </a:t>
                      </a:r>
                      <a:r>
                        <a:rPr lang="zh-CN" altLang="en-US" sz="2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69875" algn="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物品容易损坏或者丢失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    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2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573086"/>
                  </a:ext>
                </a:extLst>
              </a:tr>
              <a:tr h="773153">
                <a:tc>
                  <a:txBody>
                    <a:bodyPr/>
                    <a:lstStyle/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endParaRPr lang="en-US" altLang="zh-CN" sz="160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其他优点：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endParaRPr lang="en-US" altLang="zh-CN" sz="160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其他问题：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855055"/>
                  </a:ext>
                </a:extLst>
              </a:tr>
              <a:tr h="380490">
                <a:tc gridSpan="2">
                  <a:txBody>
                    <a:bodyPr/>
                    <a:lstStyle/>
                    <a:p>
                      <a:pPr indent="269875" algn="just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DEDED"/>
                          </a:highlight>
                          <a:latin typeface="+mn-ea"/>
                          <a:ea typeface="+mn-ea"/>
                        </a:rPr>
                        <a:t>说明：在你认同的优点和问题后面的方框中打√。</a:t>
                      </a:r>
                      <a:endParaRPr lang="zh-CN" sz="1600" kern="100" dirty="0">
                        <a:effectLst/>
                        <a:highlight>
                          <a:srgbClr val="EDEDED"/>
                        </a:highlight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396349"/>
                  </a:ext>
                </a:extLst>
              </a:tr>
            </a:tbl>
          </a:graphicData>
        </a:graphic>
      </p:graphicFrame>
      <p:pic>
        <p:nvPicPr>
          <p:cNvPr id="17" name="Picture 2">
            <a:extLst>
              <a:ext uri="{FF2B5EF4-FFF2-40B4-BE49-F238E27FC236}">
                <a16:creationId xmlns:a16="http://schemas.microsoft.com/office/drawing/2014/main" id="{662BC1E7-AED5-FE52-B36D-F4767A57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03" y="3128190"/>
            <a:ext cx="1815757" cy="10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88C8D42-171D-6493-AF8B-EC7FAE0E0A36}"/>
              </a:ext>
            </a:extLst>
          </p:cNvPr>
          <p:cNvSpPr txBox="1"/>
          <p:nvPr/>
        </p:nvSpPr>
        <p:spPr>
          <a:xfrm flipH="1">
            <a:off x="2763608" y="3198431"/>
            <a:ext cx="1621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为什么要每天整理书包呢？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5DAF344-A55B-AFCE-AC4F-025E1E297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387" y="3057948"/>
            <a:ext cx="1815758" cy="10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9E6DF71-BD16-509F-3CE1-2723B65003E2}"/>
              </a:ext>
            </a:extLst>
          </p:cNvPr>
          <p:cNvSpPr txBox="1"/>
          <p:nvPr/>
        </p:nvSpPr>
        <p:spPr>
          <a:xfrm flipH="1">
            <a:off x="811595" y="3118733"/>
            <a:ext cx="1615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填一填右边的表格，就知道了。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54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2F83955C-D191-5262-4618-0E8FE2178109}"/>
              </a:ext>
            </a:extLst>
          </p:cNvPr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4" name="PA-矩形 1">
              <a:extLst>
                <a:ext uri="{FF2B5EF4-FFF2-40B4-BE49-F238E27FC236}">
                  <a16:creationId xmlns:a16="http://schemas.microsoft.com/office/drawing/2014/main" id="{0800560A-035E-AD65-DE35-2A460DF4243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目标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9FAAD6A-C6DB-238A-A9F7-96175C62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AE51DDF6-EC38-04AA-FCAE-D047A817D2ED}"/>
              </a:ext>
            </a:extLst>
          </p:cNvPr>
          <p:cNvSpPr txBox="1"/>
          <p:nvPr/>
        </p:nvSpPr>
        <p:spPr>
          <a:xfrm>
            <a:off x="1976550" y="2127591"/>
            <a:ext cx="7901968" cy="1955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28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理解算法是通过明确的、可执行的操作步骤描述的问题求解方案。</a:t>
            </a:r>
            <a:endParaRPr lang="en-US" altLang="zh-CN" sz="28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28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能够将书包中的物品进行合理分类并有序整理。</a:t>
            </a:r>
            <a:endParaRPr lang="en-US" altLang="zh-CN" sz="28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CA05A90E-D4C0-2A7C-7D40-BFA8950A8614}"/>
              </a:ext>
            </a:extLst>
          </p:cNvPr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5" name="PA-矩形 1">
              <a:extLst>
                <a:ext uri="{FF2B5EF4-FFF2-40B4-BE49-F238E27FC236}">
                  <a16:creationId xmlns:a16="http://schemas.microsoft.com/office/drawing/2014/main" id="{142E8729-08DE-D1DE-D747-1E387298B98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0010F57-31E4-38F1-6AEC-D1100522C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CF5C2D5F-0351-0758-3713-CF009E6E11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3" y="1892789"/>
            <a:ext cx="2224503" cy="11270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82BFA6-A89B-706C-490E-56D534E086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24" y="1872397"/>
            <a:ext cx="2224503" cy="11678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58A9857-B3E2-F6C8-E15E-96ADAB5CAA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40" y="1942789"/>
            <a:ext cx="2393321" cy="10865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BE3CBD-0027-0363-E126-F4D30BAE29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48" y="1994349"/>
            <a:ext cx="2260391" cy="983417"/>
          </a:xfrm>
          <a:prstGeom prst="rect">
            <a:avLst/>
          </a:prstGeom>
        </p:spPr>
      </p:pic>
      <p:sp>
        <p:nvSpPr>
          <p:cNvPr id="14" name="流程图: 文档 13">
            <a:extLst>
              <a:ext uri="{FF2B5EF4-FFF2-40B4-BE49-F238E27FC236}">
                <a16:creationId xmlns:a16="http://schemas.microsoft.com/office/drawing/2014/main" id="{EC27D56B-0295-7143-400A-63A9314BBC72}"/>
              </a:ext>
            </a:extLst>
          </p:cNvPr>
          <p:cNvSpPr/>
          <p:nvPr/>
        </p:nvSpPr>
        <p:spPr>
          <a:xfrm rot="16200000">
            <a:off x="1531185" y="2258016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文档 14">
            <a:extLst>
              <a:ext uri="{FF2B5EF4-FFF2-40B4-BE49-F238E27FC236}">
                <a16:creationId xmlns:a16="http://schemas.microsoft.com/office/drawing/2014/main" id="{11472104-78E8-C2C1-8736-71ACFE63DF06}"/>
              </a:ext>
            </a:extLst>
          </p:cNvPr>
          <p:cNvSpPr/>
          <p:nvPr/>
        </p:nvSpPr>
        <p:spPr>
          <a:xfrm rot="16200000">
            <a:off x="4236622" y="2258015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文档 15">
            <a:extLst>
              <a:ext uri="{FF2B5EF4-FFF2-40B4-BE49-F238E27FC236}">
                <a16:creationId xmlns:a16="http://schemas.microsoft.com/office/drawing/2014/main" id="{122BEEB9-2AD2-3549-1E91-115E68D10A43}"/>
              </a:ext>
            </a:extLst>
          </p:cNvPr>
          <p:cNvSpPr/>
          <p:nvPr/>
        </p:nvSpPr>
        <p:spPr>
          <a:xfrm rot="16200000">
            <a:off x="6885244" y="2233310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文档 16">
            <a:extLst>
              <a:ext uri="{FF2B5EF4-FFF2-40B4-BE49-F238E27FC236}">
                <a16:creationId xmlns:a16="http://schemas.microsoft.com/office/drawing/2014/main" id="{8CC09CD6-EC00-8CC8-C957-5FBC1E171D52}"/>
              </a:ext>
            </a:extLst>
          </p:cNvPr>
          <p:cNvSpPr/>
          <p:nvPr/>
        </p:nvSpPr>
        <p:spPr>
          <a:xfrm rot="16200000">
            <a:off x="9571630" y="2258015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汇总连接 17">
            <a:extLst>
              <a:ext uri="{FF2B5EF4-FFF2-40B4-BE49-F238E27FC236}">
                <a16:creationId xmlns:a16="http://schemas.microsoft.com/office/drawing/2014/main" id="{F9B8CCD7-1BD6-A45D-8D9C-E9F15FCB8817}"/>
              </a:ext>
            </a:extLst>
          </p:cNvPr>
          <p:cNvSpPr/>
          <p:nvPr/>
        </p:nvSpPr>
        <p:spPr>
          <a:xfrm>
            <a:off x="1139793" y="4061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流程图: 汇总连接 18">
            <a:extLst>
              <a:ext uri="{FF2B5EF4-FFF2-40B4-BE49-F238E27FC236}">
                <a16:creationId xmlns:a16="http://schemas.microsoft.com/office/drawing/2014/main" id="{E9ED7996-71AD-1288-5713-660F0C26AE59}"/>
              </a:ext>
            </a:extLst>
          </p:cNvPr>
          <p:cNvSpPr/>
          <p:nvPr/>
        </p:nvSpPr>
        <p:spPr>
          <a:xfrm>
            <a:off x="2519479" y="4061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汇总连接 19">
            <a:extLst>
              <a:ext uri="{FF2B5EF4-FFF2-40B4-BE49-F238E27FC236}">
                <a16:creationId xmlns:a16="http://schemas.microsoft.com/office/drawing/2014/main" id="{A49DFDDD-8AA9-CC98-CC07-BB56A3EBA82C}"/>
              </a:ext>
            </a:extLst>
          </p:cNvPr>
          <p:cNvSpPr/>
          <p:nvPr/>
        </p:nvSpPr>
        <p:spPr>
          <a:xfrm>
            <a:off x="4047630" y="4061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汇总连接 20">
            <a:extLst>
              <a:ext uri="{FF2B5EF4-FFF2-40B4-BE49-F238E27FC236}">
                <a16:creationId xmlns:a16="http://schemas.microsoft.com/office/drawing/2014/main" id="{57B50E62-4928-A869-6FB7-AC8F42228985}"/>
              </a:ext>
            </a:extLst>
          </p:cNvPr>
          <p:cNvSpPr/>
          <p:nvPr/>
        </p:nvSpPr>
        <p:spPr>
          <a:xfrm>
            <a:off x="5427316" y="4061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汇总连接 21">
            <a:extLst>
              <a:ext uri="{FF2B5EF4-FFF2-40B4-BE49-F238E27FC236}">
                <a16:creationId xmlns:a16="http://schemas.microsoft.com/office/drawing/2014/main" id="{445E15E5-C7E0-8D3C-44E0-6274D9656FEE}"/>
              </a:ext>
            </a:extLst>
          </p:cNvPr>
          <p:cNvSpPr/>
          <p:nvPr/>
        </p:nvSpPr>
        <p:spPr>
          <a:xfrm>
            <a:off x="6730332" y="4051258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汇总连接 22">
            <a:extLst>
              <a:ext uri="{FF2B5EF4-FFF2-40B4-BE49-F238E27FC236}">
                <a16:creationId xmlns:a16="http://schemas.microsoft.com/office/drawing/2014/main" id="{5A0DF042-0151-FE57-3747-B6093FE64257}"/>
              </a:ext>
            </a:extLst>
          </p:cNvPr>
          <p:cNvSpPr/>
          <p:nvPr/>
        </p:nvSpPr>
        <p:spPr>
          <a:xfrm>
            <a:off x="8110018" y="4051258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汇总连接 23">
            <a:extLst>
              <a:ext uri="{FF2B5EF4-FFF2-40B4-BE49-F238E27FC236}">
                <a16:creationId xmlns:a16="http://schemas.microsoft.com/office/drawing/2014/main" id="{219C5210-B093-206D-D7D9-85C8F28FD1EB}"/>
              </a:ext>
            </a:extLst>
          </p:cNvPr>
          <p:cNvSpPr/>
          <p:nvPr/>
        </p:nvSpPr>
        <p:spPr>
          <a:xfrm>
            <a:off x="9273413" y="406942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汇总连接 24">
            <a:extLst>
              <a:ext uri="{FF2B5EF4-FFF2-40B4-BE49-F238E27FC236}">
                <a16:creationId xmlns:a16="http://schemas.microsoft.com/office/drawing/2014/main" id="{D70F5DB8-3A4B-0718-7D2F-7ABA33624C63}"/>
              </a:ext>
            </a:extLst>
          </p:cNvPr>
          <p:cNvSpPr/>
          <p:nvPr/>
        </p:nvSpPr>
        <p:spPr>
          <a:xfrm>
            <a:off x="10653099" y="406942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CF37F2A-4C6E-DC2D-34E8-4181933C0610}"/>
              </a:ext>
            </a:extLst>
          </p:cNvPr>
          <p:cNvSpPr txBox="1"/>
          <p:nvPr/>
        </p:nvSpPr>
        <p:spPr>
          <a:xfrm>
            <a:off x="942932" y="3086562"/>
            <a:ext cx="2363157" cy="65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800" kern="0" dirty="0">
                <a:solidFill>
                  <a:srgbClr val="38B4B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明确要整理的物品</a:t>
            </a:r>
            <a:endParaRPr lang="en-US" altLang="zh-CN" sz="1800" kern="0" dirty="0">
              <a:solidFill>
                <a:srgbClr val="38B4B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800" dirty="0">
                <a:solidFill>
                  <a:srgbClr val="38B4B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讨论分类方法</a:t>
            </a:r>
            <a:endParaRPr lang="zh-CN" altLang="en-US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1F0DC04-444B-47E3-42E8-027FAE2C0E63}"/>
              </a:ext>
            </a:extLst>
          </p:cNvPr>
          <p:cNvSpPr txBox="1"/>
          <p:nvPr/>
        </p:nvSpPr>
        <p:spPr>
          <a:xfrm>
            <a:off x="3716878" y="3086562"/>
            <a:ext cx="2161658" cy="932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按步骤整理书包</a:t>
            </a:r>
            <a:endParaRPr lang="en-US" altLang="zh-CN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交流整理书包的心得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9A02A4A-FD72-5396-D2AD-40019146CED3}"/>
              </a:ext>
            </a:extLst>
          </p:cNvPr>
          <p:cNvSpPr txBox="1"/>
          <p:nvPr/>
        </p:nvSpPr>
        <p:spPr>
          <a:xfrm>
            <a:off x="6403700" y="3086562"/>
            <a:ext cx="2291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理解算法的含义</a:t>
            </a:r>
            <a:endParaRPr lang="en-US" altLang="zh-CN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知道解决问题的过程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8826DB4-59AF-D7D8-D17F-F1F8F4FF6577}"/>
              </a:ext>
            </a:extLst>
          </p:cNvPr>
          <p:cNvSpPr txBox="1"/>
          <p:nvPr/>
        </p:nvSpPr>
        <p:spPr>
          <a:xfrm>
            <a:off x="9144820" y="3086562"/>
            <a:ext cx="234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寻找身边的算法</a:t>
            </a:r>
            <a:endParaRPr lang="en-US" altLang="zh-CN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用算法解决问题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3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明确要整理的物品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咪尼">
            <a:extLst>
              <a:ext uri="{FF2B5EF4-FFF2-40B4-BE49-F238E27FC236}">
                <a16:creationId xmlns:a16="http://schemas.microsoft.com/office/drawing/2014/main" id="{B666E145-E2F5-0D63-8946-68902D82A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502512" y="4830661"/>
            <a:ext cx="1124465" cy="1440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DC07561-91FC-C149-B31D-7ED3EEA7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1" y="3762945"/>
            <a:ext cx="2327541" cy="136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18AD222-E753-9B1A-BA32-F29075AA3D11}"/>
              </a:ext>
            </a:extLst>
          </p:cNvPr>
          <p:cNvSpPr txBox="1"/>
          <p:nvPr/>
        </p:nvSpPr>
        <p:spPr>
          <a:xfrm>
            <a:off x="8696211" y="3983108"/>
            <a:ext cx="2202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看看你的课程表，说一说明天要带哪些物品？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1" name="图片 1">
            <a:extLst>
              <a:ext uri="{FF2B5EF4-FFF2-40B4-BE49-F238E27FC236}">
                <a16:creationId xmlns:a16="http://schemas.microsoft.com/office/drawing/2014/main" id="{78575E11-3EC1-EBB8-ABF8-A8AA299A1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69" y="2443709"/>
            <a:ext cx="6425811" cy="197058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C538329-C76E-442C-F4A7-C5072A7E974C}"/>
              </a:ext>
            </a:extLst>
          </p:cNvPr>
          <p:cNvSpPr txBox="1"/>
          <p:nvPr/>
        </p:nvSpPr>
        <p:spPr>
          <a:xfrm>
            <a:off x="2662208" y="5271079"/>
            <a:ext cx="562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</a:t>
            </a:r>
            <a:r>
              <a:rPr lang="zh-CN" altLang="en-US" u="sng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8168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5EF747DC-5C24-6462-E700-97EC76C6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79" y="2226454"/>
            <a:ext cx="2402815" cy="164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292383" y="1105828"/>
            <a:ext cx="2754837" cy="53530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讨论分类方法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 descr="咪尼">
            <a:extLst>
              <a:ext uri="{FF2B5EF4-FFF2-40B4-BE49-F238E27FC236}">
                <a16:creationId xmlns:a16="http://schemas.microsoft.com/office/drawing/2014/main" id="{B666E145-E2F5-0D63-8946-68902D82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7120" y="4014758"/>
            <a:ext cx="1026267" cy="131424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DC07561-91FC-C149-B31D-7ED3EEA7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176" y="2751339"/>
            <a:ext cx="2236306" cy="131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18AD222-E753-9B1A-BA32-F29075AA3D11}"/>
              </a:ext>
            </a:extLst>
          </p:cNvPr>
          <p:cNvSpPr txBox="1"/>
          <p:nvPr/>
        </p:nvSpPr>
        <p:spPr>
          <a:xfrm flipH="1">
            <a:off x="3686497" y="2413454"/>
            <a:ext cx="2163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书包内有不同空间，可以先把物品分类，再分门别类放入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5" name="图片 4" descr="咪咪">
            <a:extLst>
              <a:ext uri="{FF2B5EF4-FFF2-40B4-BE49-F238E27FC236}">
                <a16:creationId xmlns:a16="http://schemas.microsoft.com/office/drawing/2014/main" id="{6815E95E-411F-52BD-330F-91573B6E0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064" y="4047142"/>
            <a:ext cx="1019647" cy="140207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30EC42DD-20AD-7A27-8EBF-A5453A98EA80}"/>
              </a:ext>
            </a:extLst>
          </p:cNvPr>
          <p:cNvGrpSpPr/>
          <p:nvPr/>
        </p:nvGrpSpPr>
        <p:grpSpPr>
          <a:xfrm>
            <a:off x="6388985" y="1021220"/>
            <a:ext cx="4510632" cy="2352571"/>
            <a:chOff x="1292383" y="1959218"/>
            <a:chExt cx="4510632" cy="2352571"/>
          </a:xfrm>
        </p:grpSpPr>
        <p:sp>
          <p:nvSpPr>
            <p:cNvPr id="14" name="文本框 16">
              <a:extLst>
                <a:ext uri="{FF2B5EF4-FFF2-40B4-BE49-F238E27FC236}">
                  <a16:creationId xmlns:a16="http://schemas.microsoft.com/office/drawing/2014/main" id="{B09F07B5-699C-5D11-E299-FEC31DE1F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2398" y="2706724"/>
              <a:ext cx="4171344" cy="128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学习类：</a:t>
              </a:r>
              <a:r>
                <a:rPr kumimoji="0" lang="zh-CN" altLang="en-US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等线" panose="02010600030101010101" pitchFamily="2" charset="-122"/>
                  <a:ea typeface="微软雅黑" panose="020B0503020204020204" pitchFamily="34" charset="-122"/>
                </a:rPr>
                <a:t>课本、作业本、笔记本等。</a:t>
              </a:r>
              <a:endParaRPr kumimoji="0" lang="zh-CN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日用品类：</a:t>
              </a:r>
              <a:r>
                <a:rPr kumimoji="0" lang="zh-CN" altLang="en-US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等线" panose="02010600030101010101" pitchFamily="2" charset="-122"/>
                  <a:ea typeface="微软雅黑" panose="020B0503020204020204" pitchFamily="34" charset="-122"/>
                </a:rPr>
                <a:t>水杯、纸巾、钥匙等。</a:t>
              </a:r>
              <a:br>
                <a:rPr kumimoji="0" lang="zh-CN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kumimoji="0" lang="zh-CN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学科工具类：</a:t>
              </a:r>
              <a:r>
                <a:rPr kumimoji="0" lang="zh-CN" altLang="en-US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等线" panose="02010600030101010101" pitchFamily="2" charset="-122"/>
                  <a:ea typeface="微软雅黑" panose="020B0503020204020204" pitchFamily="34" charset="-122"/>
                </a:rPr>
                <a:t>美术、体育等课程工具。</a:t>
              </a:r>
              <a:endPara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0FF245D-A845-C75C-142F-4E2BC6C8131D}"/>
                </a:ext>
              </a:extLst>
            </p:cNvPr>
            <p:cNvGrpSpPr/>
            <p:nvPr/>
          </p:nvGrpSpPr>
          <p:grpSpPr>
            <a:xfrm>
              <a:off x="1292383" y="1959218"/>
              <a:ext cx="4510632" cy="2352571"/>
              <a:chOff x="1292383" y="1991921"/>
              <a:chExt cx="4293594" cy="1987727"/>
            </a:xfrm>
          </p:grpSpPr>
          <p:sp>
            <p:nvSpPr>
              <p:cNvPr id="12" name="矩形: 圆角 13">
                <a:extLst>
                  <a:ext uri="{FF2B5EF4-FFF2-40B4-BE49-F238E27FC236}">
                    <a16:creationId xmlns:a16="http://schemas.microsoft.com/office/drawing/2014/main" id="{2437C777-568D-B8CA-669D-07902E52B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727" y="2207998"/>
                <a:ext cx="4286250" cy="1771650"/>
              </a:xfrm>
              <a:prstGeom prst="roundRect">
                <a:avLst>
                  <a:gd name="adj" fmla="val 16667"/>
                </a:avLst>
              </a:prstGeom>
              <a:solidFill>
                <a:srgbClr val="92D050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661C8E46-E6B9-D915-8E61-5359519D9EC0}"/>
                  </a:ext>
                </a:extLst>
              </p:cNvPr>
              <p:cNvGrpSpPr/>
              <p:nvPr/>
            </p:nvGrpSpPr>
            <p:grpSpPr>
              <a:xfrm>
                <a:off x="1292383" y="1991921"/>
                <a:ext cx="1524776" cy="487338"/>
                <a:chOff x="1292383" y="1991921"/>
                <a:chExt cx="1524776" cy="487338"/>
              </a:xfrm>
            </p:grpSpPr>
            <p:sp>
              <p:nvSpPr>
                <p:cNvPr id="15" name="图形">
                  <a:extLst>
                    <a:ext uri="{FF2B5EF4-FFF2-40B4-BE49-F238E27FC236}">
                      <a16:creationId xmlns:a16="http://schemas.microsoft.com/office/drawing/2014/main" id="{C4D4DE8E-DA68-566C-C7CF-E2D2F92CA4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2383" y="1991921"/>
                  <a:ext cx="1524776" cy="4873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3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cxnSp>
              <p:nvCxnSpPr>
                <p:cNvPr id="17" name="直接连接符 16">
                  <a:extLst>
                    <a:ext uri="{FF2B5EF4-FFF2-40B4-BE49-F238E27FC236}">
                      <a16:creationId xmlns:a16="http://schemas.microsoft.com/office/drawing/2014/main" id="{659D01A7-924B-616B-072A-0D66BCA21A6F}"/>
                    </a:ext>
                  </a:extLst>
                </p:cNvPr>
                <p:cNvCxnSpPr/>
                <p:nvPr/>
              </p:nvCxnSpPr>
              <p:spPr>
                <a:xfrm>
                  <a:off x="1496718" y="2343823"/>
                  <a:ext cx="1116106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0A1CD22-EE92-8BEB-68DA-CA4539327290}"/>
              </a:ext>
            </a:extLst>
          </p:cNvPr>
          <p:cNvGrpSpPr/>
          <p:nvPr/>
        </p:nvGrpSpPr>
        <p:grpSpPr>
          <a:xfrm>
            <a:off x="7565113" y="3747311"/>
            <a:ext cx="2969176" cy="1822126"/>
            <a:chOff x="6336311" y="1365541"/>
            <a:chExt cx="3514579" cy="303225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63B5560-4239-895B-3D98-FF9C2FF3A7B3}"/>
                </a:ext>
              </a:extLst>
            </p:cNvPr>
            <p:cNvSpPr/>
            <p:nvPr/>
          </p:nvSpPr>
          <p:spPr>
            <a:xfrm>
              <a:off x="6397408" y="3997685"/>
              <a:ext cx="230704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dirty="0">
                  <a:ln w="0"/>
                </a:rPr>
                <a:t>D. </a:t>
              </a:r>
              <a:r>
                <a:rPr lang="zh-CN" altLang="en-US" sz="2000" dirty="0">
                  <a:ln w="0"/>
                </a:rPr>
                <a:t>按使用频率分类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2FF5091-ACAD-760B-A65F-BE9F68825A88}"/>
                </a:ext>
              </a:extLst>
            </p:cNvPr>
            <p:cNvSpPr/>
            <p:nvPr/>
          </p:nvSpPr>
          <p:spPr>
            <a:xfrm>
              <a:off x="6360525" y="3367902"/>
              <a:ext cx="179408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0" cap="none" spc="0" dirty="0">
                  <a:ln w="0"/>
                  <a:solidFill>
                    <a:schemeClr val="tx1"/>
                  </a:solidFill>
                </a:rPr>
                <a:t>C. </a:t>
              </a:r>
              <a:r>
                <a:rPr lang="zh-CN" altLang="en-US" sz="2000" b="0" cap="none" spc="0" dirty="0">
                  <a:ln w="0"/>
                  <a:solidFill>
                    <a:schemeClr val="tx1"/>
                  </a:solidFill>
                </a:rPr>
                <a:t>按功能分类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82B05A7-E70E-DD51-E04E-8B0055003838}"/>
                </a:ext>
              </a:extLst>
            </p:cNvPr>
            <p:cNvSpPr/>
            <p:nvPr/>
          </p:nvSpPr>
          <p:spPr>
            <a:xfrm>
              <a:off x="6382980" y="2770340"/>
              <a:ext cx="177965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dirty="0">
                  <a:ln w="0"/>
                </a:rPr>
                <a:t>B. </a:t>
              </a:r>
              <a:r>
                <a:rPr lang="zh-CN" altLang="en-US" sz="2000" dirty="0">
                  <a:ln w="0"/>
                </a:rPr>
                <a:t>按大小分类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ADF2088-E6E2-855C-EC5D-8C5864745CBA}"/>
                </a:ext>
              </a:extLst>
            </p:cNvPr>
            <p:cNvSpPr/>
            <p:nvPr/>
          </p:nvSpPr>
          <p:spPr>
            <a:xfrm>
              <a:off x="6397408" y="2169211"/>
              <a:ext cx="177965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0" cap="none" spc="0" dirty="0">
                  <a:ln w="0"/>
                  <a:solidFill>
                    <a:schemeClr val="tx1"/>
                  </a:solidFill>
                </a:rPr>
                <a:t>A. </a:t>
              </a:r>
              <a:r>
                <a:rPr lang="zh-CN" altLang="en-US" sz="2000" b="0" cap="none" spc="0" dirty="0">
                  <a:ln w="0"/>
                  <a:solidFill>
                    <a:schemeClr val="tx1"/>
                  </a:solidFill>
                </a:rPr>
                <a:t>按学科分类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0CF3E2C-AAA3-064E-C637-D9933669293B}"/>
                </a:ext>
              </a:extLst>
            </p:cNvPr>
            <p:cNvSpPr/>
            <p:nvPr/>
          </p:nvSpPr>
          <p:spPr>
            <a:xfrm>
              <a:off x="6336311" y="1365541"/>
              <a:ext cx="3514579" cy="5229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2000" b="0" cap="none" spc="0" dirty="0">
                  <a:ln w="0"/>
                  <a:solidFill>
                    <a:schemeClr val="tx1"/>
                  </a:solidFill>
                </a:rPr>
                <a:t>上面的分类方法是（       ）</a:t>
              </a: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BAA2E379-43E6-CF9E-4CA5-3280465AE110}"/>
              </a:ext>
            </a:extLst>
          </p:cNvPr>
          <p:cNvSpPr txBox="1"/>
          <p:nvPr/>
        </p:nvSpPr>
        <p:spPr>
          <a:xfrm flipH="1">
            <a:off x="1303909" y="2895107"/>
            <a:ext cx="1819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每天要带的物品那么多，怎么整理呢？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1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 descr="咪尼">
            <a:extLst>
              <a:ext uri="{FF2B5EF4-FFF2-40B4-BE49-F238E27FC236}">
                <a16:creationId xmlns:a16="http://schemas.microsoft.com/office/drawing/2014/main" id="{17468646-3802-E4FB-18CD-95655072C94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652" y="4823613"/>
            <a:ext cx="1124467" cy="14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C10641E-E669-8269-10E0-C46C02C1BCCC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按步骤整理书包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0C7A8298-7EF0-D872-AF53-18C195073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239" y="1596365"/>
            <a:ext cx="4343400" cy="4406900"/>
          </a:xfrm>
          <a:prstGeom prst="rect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37">
            <a:extLst>
              <a:ext uri="{FF2B5EF4-FFF2-40B4-BE49-F238E27FC236}">
                <a16:creationId xmlns:a16="http://schemas.microsoft.com/office/drawing/2014/main" id="{33FCC9CF-F47F-195F-02A3-0880A5CED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173" y="1335722"/>
            <a:ext cx="1296000" cy="43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52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操作步骤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38">
            <a:extLst>
              <a:ext uri="{FF2B5EF4-FFF2-40B4-BE49-F238E27FC236}">
                <a16:creationId xmlns:a16="http://schemas.microsoft.com/office/drawing/2014/main" id="{5E538C17-7AE1-9696-1434-63B7EAC64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1596" y="1335722"/>
            <a:ext cx="1296000" cy="43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1524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星级评价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AutoShape 1">
            <a:extLst>
              <a:ext uri="{FF2B5EF4-FFF2-40B4-BE49-F238E27FC236}">
                <a16:creationId xmlns:a16="http://schemas.microsoft.com/office/drawing/2014/main" id="{362B69BF-A074-0248-C251-CC3BF0D16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1327" y="3363253"/>
            <a:ext cx="657225" cy="0"/>
          </a:xfrm>
          <a:prstGeom prst="straightConnector1">
            <a:avLst/>
          </a:prstGeom>
          <a:noFill/>
          <a:ln w="19050">
            <a:solidFill>
              <a:srgbClr val="F7964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34">
            <a:extLst>
              <a:ext uri="{FF2B5EF4-FFF2-40B4-BE49-F238E27FC236}">
                <a16:creationId xmlns:a16="http://schemas.microsoft.com/office/drawing/2014/main" id="{140C132D-E83C-5054-3DD7-B165FC5CA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6977" y="4801528"/>
            <a:ext cx="1495425" cy="504825"/>
          </a:xfrm>
          <a:prstGeom prst="rect">
            <a:avLst/>
          </a:prstGeom>
          <a:noFill/>
          <a:ln w="12700">
            <a:solidFill>
              <a:srgbClr val="F79646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AutoShape 32">
            <a:extLst>
              <a:ext uri="{FF2B5EF4-FFF2-40B4-BE49-F238E27FC236}">
                <a16:creationId xmlns:a16="http://schemas.microsoft.com/office/drawing/2014/main" id="{B103FA82-4D8F-8E05-9517-2396BC3FAA0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1327" y="2572678"/>
            <a:ext cx="657225" cy="0"/>
          </a:xfrm>
          <a:prstGeom prst="straightConnector1">
            <a:avLst/>
          </a:prstGeom>
          <a:noFill/>
          <a:ln w="19050">
            <a:solidFill>
              <a:srgbClr val="F7964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AutoShape 26">
            <a:extLst>
              <a:ext uri="{FF2B5EF4-FFF2-40B4-BE49-F238E27FC236}">
                <a16:creationId xmlns:a16="http://schemas.microsoft.com/office/drawing/2014/main" id="{BA8606E2-1315-823A-1F9A-A9D46BE4A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1327" y="4268128"/>
            <a:ext cx="657225" cy="0"/>
          </a:xfrm>
          <a:prstGeom prst="straightConnector1">
            <a:avLst/>
          </a:prstGeom>
          <a:noFill/>
          <a:ln w="19050">
            <a:solidFill>
              <a:srgbClr val="F7964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AutoShape 25">
            <a:extLst>
              <a:ext uri="{FF2B5EF4-FFF2-40B4-BE49-F238E27FC236}">
                <a16:creationId xmlns:a16="http://schemas.microsoft.com/office/drawing/2014/main" id="{448DFFBE-FF82-AFE0-49C6-BB3CA6B59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1327" y="5039653"/>
            <a:ext cx="657225" cy="0"/>
          </a:xfrm>
          <a:prstGeom prst="straightConnector1">
            <a:avLst/>
          </a:prstGeom>
          <a:noFill/>
          <a:ln w="19050">
            <a:solidFill>
              <a:srgbClr val="F7964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33828509-A12A-9D4F-F0B3-9855B66B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6977" y="3996665"/>
            <a:ext cx="1495425" cy="504825"/>
          </a:xfrm>
          <a:prstGeom prst="rect">
            <a:avLst/>
          </a:prstGeom>
          <a:noFill/>
          <a:ln w="12700">
            <a:solidFill>
              <a:srgbClr val="F79646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F509BB0A-5742-8142-5BAF-CDB03503A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6977" y="2379009"/>
            <a:ext cx="1458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☆☆☆☆☆</a:t>
            </a:r>
            <a:endParaRPr kumimoji="0" lang="zh-CN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A878A734-84F4-25F4-EB01-8EC23D7A6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6977" y="3148940"/>
            <a:ext cx="1495425" cy="504825"/>
          </a:xfrm>
          <a:prstGeom prst="rect">
            <a:avLst/>
          </a:prstGeom>
          <a:noFill/>
          <a:ln w="12700">
            <a:solidFill>
              <a:srgbClr val="F79646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1" name="Group 27">
            <a:extLst>
              <a:ext uri="{FF2B5EF4-FFF2-40B4-BE49-F238E27FC236}">
                <a16:creationId xmlns:a16="http://schemas.microsoft.com/office/drawing/2014/main" id="{17518F42-6418-D381-AAB1-70F90132D904}"/>
              </a:ext>
            </a:extLst>
          </p:cNvPr>
          <p:cNvGrpSpPr>
            <a:grpSpLocks/>
          </p:cNvGrpSpPr>
          <p:nvPr/>
        </p:nvGrpSpPr>
        <p:grpSpPr bwMode="auto">
          <a:xfrm>
            <a:off x="1467844" y="3002993"/>
            <a:ext cx="1926887" cy="732252"/>
            <a:chOff x="8262" y="1965"/>
            <a:chExt cx="3035" cy="1152"/>
          </a:xfrm>
        </p:grpSpPr>
        <p:grpSp>
          <p:nvGrpSpPr>
            <p:cNvPr id="22" name="Group 29">
              <a:extLst>
                <a:ext uri="{FF2B5EF4-FFF2-40B4-BE49-F238E27FC236}">
                  <a16:creationId xmlns:a16="http://schemas.microsoft.com/office/drawing/2014/main" id="{CAC5311E-6FEE-8A4E-D974-3B63F086C6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10" y="1965"/>
              <a:ext cx="2663" cy="1149"/>
              <a:chOff x="3466" y="2100"/>
              <a:chExt cx="2663" cy="1149"/>
            </a:xfrm>
          </p:grpSpPr>
          <p:sp>
            <p:nvSpPr>
              <p:cNvPr id="24" name="AutoShape 31">
                <a:extLst>
                  <a:ext uri="{FF2B5EF4-FFF2-40B4-BE49-F238E27FC236}">
                    <a16:creationId xmlns:a16="http://schemas.microsoft.com/office/drawing/2014/main" id="{C6B72E99-DACB-9B47-E7D7-FC8F80B62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6" y="2274"/>
                <a:ext cx="2663" cy="97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4BACC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Rectangle 30">
                <a:extLst>
                  <a:ext uri="{FF2B5EF4-FFF2-40B4-BE49-F238E27FC236}">
                    <a16:creationId xmlns:a16="http://schemas.microsoft.com/office/drawing/2014/main" id="{75808457-574C-7F23-C88E-6956BA86F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00"/>
                <a:ext cx="907" cy="397"/>
              </a:xfrm>
              <a:prstGeom prst="rect">
                <a:avLst/>
              </a:prstGeom>
              <a:solidFill>
                <a:srgbClr val="4BACC6"/>
              </a:solidFill>
              <a:ln>
                <a:noFill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2F2F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2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Calibri" panose="020F0502020204030204" pitchFamily="34" charset="0"/>
                  </a:rPr>
                  <a:t>清 空</a:t>
                </a: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" name="Text Box 28">
              <a:extLst>
                <a:ext uri="{FF2B5EF4-FFF2-40B4-BE49-F238E27FC236}">
                  <a16:creationId xmlns:a16="http://schemas.microsoft.com/office/drawing/2014/main" id="{ACBD90FF-1355-42B2-96F3-14ECB1BAE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2" y="2391"/>
              <a:ext cx="3035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将书包里的物品全部取出，放在一边。</a:t>
              </a:r>
              <a:endPara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A4E87E9D-A3EF-E94B-F5D3-9B863688E26D}"/>
              </a:ext>
            </a:extLst>
          </p:cNvPr>
          <p:cNvGrpSpPr/>
          <p:nvPr/>
        </p:nvGrpSpPr>
        <p:grpSpPr>
          <a:xfrm>
            <a:off x="1467844" y="1921725"/>
            <a:ext cx="1706563" cy="749003"/>
            <a:chOff x="5858809" y="2686955"/>
            <a:chExt cx="1706563" cy="749003"/>
          </a:xfrm>
        </p:grpSpPr>
        <p:grpSp>
          <p:nvGrpSpPr>
            <p:cNvPr id="26" name="Group 10">
              <a:extLst>
                <a:ext uri="{FF2B5EF4-FFF2-40B4-BE49-F238E27FC236}">
                  <a16:creationId xmlns:a16="http://schemas.microsoft.com/office/drawing/2014/main" id="{EC55CBF0-40A3-CE36-EF0E-1F1169BD98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8809" y="2686955"/>
              <a:ext cx="1690688" cy="730981"/>
              <a:chOff x="3466" y="2100"/>
              <a:chExt cx="2663" cy="1150"/>
            </a:xfrm>
          </p:grpSpPr>
          <p:sp>
            <p:nvSpPr>
              <p:cNvPr id="27" name="AutoShape 12">
                <a:extLst>
                  <a:ext uri="{FF2B5EF4-FFF2-40B4-BE49-F238E27FC236}">
                    <a16:creationId xmlns:a16="http://schemas.microsoft.com/office/drawing/2014/main" id="{49794B72-BF9B-E24F-5FB1-10E6E4A2D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6" y="2274"/>
                <a:ext cx="2663" cy="97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4BACC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Rectangle 11">
                <a:extLst>
                  <a:ext uri="{FF2B5EF4-FFF2-40B4-BE49-F238E27FC236}">
                    <a16:creationId xmlns:a16="http://schemas.microsoft.com/office/drawing/2014/main" id="{55713E92-A00F-95C4-AAF4-8C0098A38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00"/>
                <a:ext cx="907" cy="397"/>
              </a:xfrm>
              <a:prstGeom prst="rect">
                <a:avLst/>
              </a:prstGeom>
              <a:solidFill>
                <a:srgbClr val="4BACC6"/>
              </a:solidFill>
              <a:ln>
                <a:noFill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2F2F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2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Calibri" panose="020F0502020204030204" pitchFamily="34" charset="0"/>
                  </a:rPr>
                  <a:t>筛 选</a:t>
                </a: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9" name="Text Box 9">
              <a:extLst>
                <a:ext uri="{FF2B5EF4-FFF2-40B4-BE49-F238E27FC236}">
                  <a16:creationId xmlns:a16="http://schemas.microsoft.com/office/drawing/2014/main" id="{7AC49636-D19B-6162-FF91-D94C3EFFD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147" y="2974293"/>
              <a:ext cx="16732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根据需求选择需要携带的物品。</a:t>
              </a:r>
              <a:endPara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0B4D1271-0897-7A89-6625-273E798057D7}"/>
              </a:ext>
            </a:extLst>
          </p:cNvPr>
          <p:cNvGrpSpPr/>
          <p:nvPr/>
        </p:nvGrpSpPr>
        <p:grpSpPr>
          <a:xfrm>
            <a:off x="3738063" y="1921725"/>
            <a:ext cx="1863202" cy="737886"/>
            <a:chOff x="3811430" y="2150887"/>
            <a:chExt cx="1863202" cy="737886"/>
          </a:xfrm>
        </p:grpSpPr>
        <p:grpSp>
          <p:nvGrpSpPr>
            <p:cNvPr id="30" name="Group 22">
              <a:extLst>
                <a:ext uri="{FF2B5EF4-FFF2-40B4-BE49-F238E27FC236}">
                  <a16:creationId xmlns:a16="http://schemas.microsoft.com/office/drawing/2014/main" id="{CAE1CFE2-BA9F-6B13-12B7-C7951C170D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6746" y="2150887"/>
              <a:ext cx="1733860" cy="730981"/>
              <a:chOff x="-134" y="-416"/>
              <a:chExt cx="2731" cy="1150"/>
            </a:xfrm>
          </p:grpSpPr>
          <p:sp>
            <p:nvSpPr>
              <p:cNvPr id="31" name="AutoShape 24">
                <a:extLst>
                  <a:ext uri="{FF2B5EF4-FFF2-40B4-BE49-F238E27FC236}">
                    <a16:creationId xmlns:a16="http://schemas.microsoft.com/office/drawing/2014/main" id="{8B466DB5-93D8-ED42-D543-2AF046799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4" y="-242"/>
                <a:ext cx="2731" cy="97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4BACC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Rectangle 23">
                <a:extLst>
                  <a:ext uri="{FF2B5EF4-FFF2-40B4-BE49-F238E27FC236}">
                    <a16:creationId xmlns:a16="http://schemas.microsoft.com/office/drawing/2014/main" id="{A8130ED2-FB8B-5213-020B-29AA20B50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16"/>
                <a:ext cx="907" cy="397"/>
              </a:xfrm>
              <a:prstGeom prst="rect">
                <a:avLst/>
              </a:prstGeom>
              <a:solidFill>
                <a:srgbClr val="4BACC6"/>
              </a:solidFill>
              <a:ln>
                <a:noFill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2F2F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2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Calibri" panose="020F0502020204030204" pitchFamily="34" charset="0"/>
                  </a:rPr>
                  <a:t>分 类</a:t>
                </a: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Text Box 21">
              <a:extLst>
                <a:ext uri="{FF2B5EF4-FFF2-40B4-BE49-F238E27FC236}">
                  <a16:creationId xmlns:a16="http://schemas.microsoft.com/office/drawing/2014/main" id="{C69D0F0F-8072-998C-0033-5C1101847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1430" y="2427108"/>
              <a:ext cx="18632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按照一定规则将物品分类。</a:t>
              </a:r>
              <a:endPara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B169EF-58ED-21AD-1C80-C3C2C53EF0E4}"/>
              </a:ext>
            </a:extLst>
          </p:cNvPr>
          <p:cNvGrpSpPr/>
          <p:nvPr/>
        </p:nvGrpSpPr>
        <p:grpSpPr>
          <a:xfrm>
            <a:off x="3738063" y="3002993"/>
            <a:ext cx="1876425" cy="738982"/>
            <a:chOff x="3825750" y="3002993"/>
            <a:chExt cx="1876425" cy="738982"/>
          </a:xfrm>
        </p:grpSpPr>
        <p:grpSp>
          <p:nvGrpSpPr>
            <p:cNvPr id="34" name="Group 18">
              <a:extLst>
                <a:ext uri="{FF2B5EF4-FFF2-40B4-BE49-F238E27FC236}">
                  <a16:creationId xmlns:a16="http://schemas.microsoft.com/office/drawing/2014/main" id="{DB412EC1-8D19-A9EC-D9EB-F743BB4731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6746" y="3002993"/>
              <a:ext cx="1748462" cy="730345"/>
              <a:chOff x="3466" y="2100"/>
              <a:chExt cx="2754" cy="1149"/>
            </a:xfrm>
          </p:grpSpPr>
          <p:sp>
            <p:nvSpPr>
              <p:cNvPr id="35" name="AutoShape 20">
                <a:extLst>
                  <a:ext uri="{FF2B5EF4-FFF2-40B4-BE49-F238E27FC236}">
                    <a16:creationId xmlns:a16="http://schemas.microsoft.com/office/drawing/2014/main" id="{80577BFE-8069-18F1-B0D2-F051F8FB0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6" y="2274"/>
                <a:ext cx="2754" cy="97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4BACC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36" name="Rectangle 19">
                <a:extLst>
                  <a:ext uri="{FF2B5EF4-FFF2-40B4-BE49-F238E27FC236}">
                    <a16:creationId xmlns:a16="http://schemas.microsoft.com/office/drawing/2014/main" id="{F54C359F-93EF-68D3-05C6-136187591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00"/>
                <a:ext cx="907" cy="397"/>
              </a:xfrm>
              <a:prstGeom prst="rect">
                <a:avLst/>
              </a:prstGeom>
              <a:solidFill>
                <a:srgbClr val="4BACC6"/>
              </a:solidFill>
              <a:ln>
                <a:noFill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2F2F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2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Calibri" panose="020F0502020204030204" pitchFamily="34" charset="0"/>
                  </a:rPr>
                  <a:t>收 纳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7" name="Text Box 17">
              <a:extLst>
                <a:ext uri="{FF2B5EF4-FFF2-40B4-BE49-F238E27FC236}">
                  <a16:creationId xmlns:a16="http://schemas.microsoft.com/office/drawing/2014/main" id="{02BC9CD2-AB3B-0CA4-F652-C3367CE4E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750" y="3280310"/>
              <a:ext cx="18764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Calibri" panose="020F0502020204030204" pitchFamily="34" charset="0"/>
                </a:rPr>
                <a:t>根据书包空间分布放置物品。</a:t>
              </a:r>
              <a:endPara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8" name="AutoShape 8">
            <a:extLst>
              <a:ext uri="{FF2B5EF4-FFF2-40B4-BE49-F238E27FC236}">
                <a16:creationId xmlns:a16="http://schemas.microsoft.com/office/drawing/2014/main" id="{2CFE42CC-4EDA-F765-7C82-936EB6467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402" y="2860015"/>
            <a:ext cx="273050" cy="228600"/>
          </a:xfrm>
          <a:prstGeom prst="downArrow">
            <a:avLst>
              <a:gd name="adj1" fmla="val 49769"/>
              <a:gd name="adj2" fmla="val 69444"/>
            </a:avLst>
          </a:prstGeom>
          <a:solidFill>
            <a:srgbClr val="92C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AutoShape 16">
            <a:extLst>
              <a:ext uri="{FF2B5EF4-FFF2-40B4-BE49-F238E27FC236}">
                <a16:creationId xmlns:a16="http://schemas.microsoft.com/office/drawing/2014/main" id="{46902E32-DA2A-9AEC-46C9-68393A548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402" y="3709303"/>
            <a:ext cx="273050" cy="228600"/>
          </a:xfrm>
          <a:prstGeom prst="downArrow">
            <a:avLst>
              <a:gd name="adj1" fmla="val 49769"/>
              <a:gd name="adj2" fmla="val 69444"/>
            </a:avLst>
          </a:prstGeom>
          <a:solidFill>
            <a:srgbClr val="92C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AutoShape 15">
            <a:extLst>
              <a:ext uri="{FF2B5EF4-FFF2-40B4-BE49-F238E27FC236}">
                <a16:creationId xmlns:a16="http://schemas.microsoft.com/office/drawing/2014/main" id="{9B762E47-4E5C-4CE6-5E3E-159555282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505" y="4595013"/>
            <a:ext cx="273050" cy="228600"/>
          </a:xfrm>
          <a:prstGeom prst="downArrow">
            <a:avLst>
              <a:gd name="adj1" fmla="val 49769"/>
              <a:gd name="adj2" fmla="val 69444"/>
            </a:avLst>
          </a:prstGeom>
          <a:solidFill>
            <a:srgbClr val="92C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992D1FA8-1545-0144-1030-C81933061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6977" y="2315503"/>
            <a:ext cx="1495425" cy="504825"/>
          </a:xfrm>
          <a:prstGeom prst="rect">
            <a:avLst/>
          </a:prstGeom>
          <a:noFill/>
          <a:ln w="12700">
            <a:solidFill>
              <a:srgbClr val="F79646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Rectangle 40">
            <a:extLst>
              <a:ext uri="{FF2B5EF4-FFF2-40B4-BE49-F238E27FC236}">
                <a16:creationId xmlns:a16="http://schemas.microsoft.com/office/drawing/2014/main" id="{AB3C9CBA-17D0-8FD8-C47C-D17DFAB8C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2759" y="12105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7" name="Text Box 3">
            <a:extLst>
              <a:ext uri="{FF2B5EF4-FFF2-40B4-BE49-F238E27FC236}">
                <a16:creationId xmlns:a16="http://schemas.microsoft.com/office/drawing/2014/main" id="{B2A6A21A-D4B1-3778-2A18-FD06EB00B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6977" y="3232075"/>
            <a:ext cx="1458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☆☆☆☆☆</a:t>
            </a:r>
            <a:endParaRPr kumimoji="0" lang="zh-CN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8" name="Text Box 3">
            <a:extLst>
              <a:ext uri="{FF2B5EF4-FFF2-40B4-BE49-F238E27FC236}">
                <a16:creationId xmlns:a16="http://schemas.microsoft.com/office/drawing/2014/main" id="{20A450EF-18F3-52D9-E7AB-C48516FDF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1597" y="4079800"/>
            <a:ext cx="1458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☆☆☆☆☆</a:t>
            </a:r>
            <a:endParaRPr kumimoji="0" lang="zh-CN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id="{399B7F0D-871A-A483-9883-09A3A18EA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1596" y="4923081"/>
            <a:ext cx="1458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☆☆☆☆☆</a:t>
            </a:r>
            <a:endParaRPr kumimoji="0" lang="zh-CN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51" name="Group 18">
            <a:extLst>
              <a:ext uri="{FF2B5EF4-FFF2-40B4-BE49-F238E27FC236}">
                <a16:creationId xmlns:a16="http://schemas.microsoft.com/office/drawing/2014/main" id="{B09CC4B8-0ACA-4345-C8F5-BBB621B9E965}"/>
              </a:ext>
            </a:extLst>
          </p:cNvPr>
          <p:cNvGrpSpPr>
            <a:grpSpLocks/>
          </p:cNvGrpSpPr>
          <p:nvPr/>
        </p:nvGrpSpPr>
        <p:grpSpPr bwMode="auto">
          <a:xfrm>
            <a:off x="6869093" y="2108314"/>
            <a:ext cx="1690688" cy="675045"/>
            <a:chOff x="4468" y="2850"/>
            <a:chExt cx="2663" cy="1062"/>
          </a:xfrm>
        </p:grpSpPr>
        <p:sp>
          <p:nvSpPr>
            <p:cNvPr id="52" name="AutoShape 20">
              <a:extLst>
                <a:ext uri="{FF2B5EF4-FFF2-40B4-BE49-F238E27FC236}">
                  <a16:creationId xmlns:a16="http://schemas.microsoft.com/office/drawing/2014/main" id="{8B11F780-F103-8F90-CE73-AB35E7EE8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3087"/>
              <a:ext cx="2663" cy="82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Rectangle 19">
              <a:extLst>
                <a:ext uri="{FF2B5EF4-FFF2-40B4-BE49-F238E27FC236}">
                  <a16:creationId xmlns:a16="http://schemas.microsoft.com/office/drawing/2014/main" id="{A627794F-E939-11FA-E56B-2E931D0AB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" y="2850"/>
              <a:ext cx="907" cy="397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F2F2F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4" name="Group 18">
            <a:extLst>
              <a:ext uri="{FF2B5EF4-FFF2-40B4-BE49-F238E27FC236}">
                <a16:creationId xmlns:a16="http://schemas.microsoft.com/office/drawing/2014/main" id="{A62B5D3B-8D31-3550-966A-8D8531F96868}"/>
              </a:ext>
            </a:extLst>
          </p:cNvPr>
          <p:cNvGrpSpPr>
            <a:grpSpLocks/>
          </p:cNvGrpSpPr>
          <p:nvPr/>
        </p:nvGrpSpPr>
        <p:grpSpPr bwMode="auto">
          <a:xfrm>
            <a:off x="6919133" y="2991234"/>
            <a:ext cx="1690688" cy="675045"/>
            <a:chOff x="4468" y="2850"/>
            <a:chExt cx="2663" cy="1062"/>
          </a:xfrm>
        </p:grpSpPr>
        <p:sp>
          <p:nvSpPr>
            <p:cNvPr id="55" name="AutoShape 20">
              <a:extLst>
                <a:ext uri="{FF2B5EF4-FFF2-40B4-BE49-F238E27FC236}">
                  <a16:creationId xmlns:a16="http://schemas.microsoft.com/office/drawing/2014/main" id="{7F1F95A0-32BB-9F5F-7A78-13F206FAC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3087"/>
              <a:ext cx="2663" cy="82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87D02F96-4133-169F-2528-1B7EAD884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" y="2850"/>
              <a:ext cx="907" cy="397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F2F2F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oup 18">
            <a:extLst>
              <a:ext uri="{FF2B5EF4-FFF2-40B4-BE49-F238E27FC236}">
                <a16:creationId xmlns:a16="http://schemas.microsoft.com/office/drawing/2014/main" id="{49B6083D-59A0-B670-E36F-B9D570CABCA8}"/>
              </a:ext>
            </a:extLst>
          </p:cNvPr>
          <p:cNvGrpSpPr>
            <a:grpSpLocks/>
          </p:cNvGrpSpPr>
          <p:nvPr/>
        </p:nvGrpSpPr>
        <p:grpSpPr bwMode="auto">
          <a:xfrm>
            <a:off x="6902949" y="3837235"/>
            <a:ext cx="1690688" cy="675045"/>
            <a:chOff x="4468" y="2850"/>
            <a:chExt cx="2663" cy="1062"/>
          </a:xfrm>
        </p:grpSpPr>
        <p:sp>
          <p:nvSpPr>
            <p:cNvPr id="58" name="AutoShape 20">
              <a:extLst>
                <a:ext uri="{FF2B5EF4-FFF2-40B4-BE49-F238E27FC236}">
                  <a16:creationId xmlns:a16="http://schemas.microsoft.com/office/drawing/2014/main" id="{6B7525A9-797E-A135-C19B-D79C346F6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3087"/>
              <a:ext cx="2663" cy="82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19">
              <a:extLst>
                <a:ext uri="{FF2B5EF4-FFF2-40B4-BE49-F238E27FC236}">
                  <a16:creationId xmlns:a16="http://schemas.microsoft.com/office/drawing/2014/main" id="{64E27051-BCD2-F7F3-B28F-5222853B3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" y="2850"/>
              <a:ext cx="907" cy="397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F2F2F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0" name="Group 18">
            <a:extLst>
              <a:ext uri="{FF2B5EF4-FFF2-40B4-BE49-F238E27FC236}">
                <a16:creationId xmlns:a16="http://schemas.microsoft.com/office/drawing/2014/main" id="{9B55921F-0A9F-A99F-86AA-439D51A8F310}"/>
              </a:ext>
            </a:extLst>
          </p:cNvPr>
          <p:cNvGrpSpPr>
            <a:grpSpLocks/>
          </p:cNvGrpSpPr>
          <p:nvPr/>
        </p:nvGrpSpPr>
        <p:grpSpPr bwMode="auto">
          <a:xfrm>
            <a:off x="6919133" y="4772923"/>
            <a:ext cx="1690688" cy="675045"/>
            <a:chOff x="4468" y="2850"/>
            <a:chExt cx="2663" cy="1062"/>
          </a:xfrm>
        </p:grpSpPr>
        <p:sp>
          <p:nvSpPr>
            <p:cNvPr id="61" name="AutoShape 20">
              <a:extLst>
                <a:ext uri="{FF2B5EF4-FFF2-40B4-BE49-F238E27FC236}">
                  <a16:creationId xmlns:a16="http://schemas.microsoft.com/office/drawing/2014/main" id="{037CB01A-8980-7EE1-8916-048634DF5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3087"/>
              <a:ext cx="2663" cy="82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Rectangle 19">
              <a:extLst>
                <a:ext uri="{FF2B5EF4-FFF2-40B4-BE49-F238E27FC236}">
                  <a16:creationId xmlns:a16="http://schemas.microsoft.com/office/drawing/2014/main" id="{5D41F8F8-BB78-B409-6080-F4251D7DA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" y="2850"/>
              <a:ext cx="907" cy="397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rgbClr val="F2F2F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7" name="对话气泡: 圆角矩形 66">
            <a:extLst>
              <a:ext uri="{FF2B5EF4-FFF2-40B4-BE49-F238E27FC236}">
                <a16:creationId xmlns:a16="http://schemas.microsoft.com/office/drawing/2014/main" id="{C72B6209-D583-7899-AF38-30508D9F8926}"/>
              </a:ext>
            </a:extLst>
          </p:cNvPr>
          <p:cNvSpPr/>
          <p:nvPr/>
        </p:nvSpPr>
        <p:spPr>
          <a:xfrm>
            <a:off x="2081569" y="4251389"/>
            <a:ext cx="3410817" cy="1271436"/>
          </a:xfrm>
          <a:prstGeom prst="wedgeRoundRectCallout">
            <a:avLst>
              <a:gd name="adj1" fmla="val -56367"/>
              <a:gd name="adj2" fmla="val 33403"/>
              <a:gd name="adj3" fmla="val 16667"/>
            </a:avLst>
          </a:prstGeom>
          <a:solidFill>
            <a:schemeClr val="bg2"/>
          </a:solidFill>
          <a:ln w="19050">
            <a:solidFill>
              <a:srgbClr val="528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B578631C-279E-9485-FCAF-B07B358A01E1}"/>
              </a:ext>
            </a:extLst>
          </p:cNvPr>
          <p:cNvSpPr txBox="1"/>
          <p:nvPr/>
        </p:nvSpPr>
        <p:spPr>
          <a:xfrm flipH="1">
            <a:off x="2181779" y="4298702"/>
            <a:ext cx="323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阅读上面四个步骤，在右边找到合适的位置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，并按步骤整理书包，最后进行步骤星级评价。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1" name="剪去单角的矩形 84">
            <a:extLst>
              <a:ext uri="{FF2B5EF4-FFF2-40B4-BE49-F238E27FC236}">
                <a16:creationId xmlns:a16="http://schemas.microsoft.com/office/drawing/2014/main" id="{8DBC3AED-288C-DA50-E296-6A23E62D7CD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 flipV="1">
            <a:off x="8801472" y="5682094"/>
            <a:ext cx="1813528" cy="464185"/>
          </a:xfrm>
          <a:prstGeom prst="snip1Rect">
            <a:avLst>
              <a:gd name="adj" fmla="val 31501"/>
            </a:avLst>
          </a:prstGeom>
          <a:gradFill>
            <a:gsLst>
              <a:gs pos="67000">
                <a:srgbClr val="88D8FF">
                  <a:alpha val="10000"/>
                </a:srgbClr>
              </a:gs>
              <a:gs pos="0">
                <a:srgbClr val="88D8FF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72" name="图片 71" descr="闹钟">
            <a:extLst>
              <a:ext uri="{FF2B5EF4-FFF2-40B4-BE49-F238E27FC236}">
                <a16:creationId xmlns:a16="http://schemas.microsoft.com/office/drawing/2014/main" id="{FDB74507-CDAF-452F-14BA-028FB28860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316701" y="5522278"/>
            <a:ext cx="628650" cy="676275"/>
          </a:xfrm>
          <a:prstGeom prst="rect">
            <a:avLst/>
          </a:prstGeom>
        </p:spPr>
      </p:pic>
      <p:sp>
        <p:nvSpPr>
          <p:cNvPr id="73" name="文本框 72">
            <a:extLst>
              <a:ext uri="{FF2B5EF4-FFF2-40B4-BE49-F238E27FC236}">
                <a16:creationId xmlns:a16="http://schemas.microsoft.com/office/drawing/2014/main" id="{F92BDDE4-D2CD-4A77-23B1-D51502930B01}"/>
              </a:ext>
            </a:extLst>
          </p:cNvPr>
          <p:cNvSpPr txBox="1"/>
          <p:nvPr/>
        </p:nvSpPr>
        <p:spPr>
          <a:xfrm flipH="1">
            <a:off x="9039061" y="5691110"/>
            <a:ext cx="155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计时比一比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1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ldLvl="0" animBg="1"/>
      <p:bldP spid="7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咪尼">
            <a:extLst>
              <a:ext uri="{FF2B5EF4-FFF2-40B4-BE49-F238E27FC236}">
                <a16:creationId xmlns:a16="http://schemas.microsoft.com/office/drawing/2014/main" id="{F679D9BC-2CC0-44AC-E358-96C17494ED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0346" y="3977758"/>
            <a:ext cx="1124467" cy="14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276FDF7-0498-E1A1-CCB5-6FF93588F68C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交流整理书包心得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FB9B882-8645-4B41-48C6-7C68EE56D2F5}"/>
              </a:ext>
            </a:extLst>
          </p:cNvPr>
          <p:cNvSpPr txBox="1"/>
          <p:nvPr/>
        </p:nvSpPr>
        <p:spPr>
          <a:xfrm flipH="1">
            <a:off x="1534428" y="3054151"/>
            <a:ext cx="322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填写“整理书包我能行”记录单，并和同桌互相展示整理成果，分享自己的整理步骤。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9B27E917-B1F8-4D91-969B-01C122726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527761"/>
              </p:ext>
            </p:extLst>
          </p:nvPr>
        </p:nvGraphicFramePr>
        <p:xfrm>
          <a:off x="4879188" y="1638974"/>
          <a:ext cx="6640513" cy="437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043283" imgH="3326727" progId="Word.Document.12">
                  <p:embed/>
                </p:oleObj>
              </mc:Choice>
              <mc:Fallback>
                <p:oleObj name="Document" r:id="rId4" imgW="5043283" imgH="3326727" progId="Word.Document.12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CDAD1B9A-56DF-2DEB-3254-4EBACF1681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9188" y="1638974"/>
                        <a:ext cx="6640513" cy="437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6CE7D254-1D21-3468-6E2D-2B10AE655831}"/>
              </a:ext>
            </a:extLst>
          </p:cNvPr>
          <p:cNvSpPr/>
          <p:nvPr/>
        </p:nvSpPr>
        <p:spPr>
          <a:xfrm>
            <a:off x="1447622" y="2888756"/>
            <a:ext cx="3420213" cy="1223055"/>
          </a:xfrm>
          <a:prstGeom prst="wedgeRoundRectCallout">
            <a:avLst>
              <a:gd name="adj1" fmla="val -56519"/>
              <a:gd name="adj2" fmla="val 35283"/>
              <a:gd name="adj3" fmla="val 16667"/>
            </a:avLst>
          </a:prstGeom>
          <a:noFill/>
          <a:ln w="19050">
            <a:solidFill>
              <a:srgbClr val="528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4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剪去对角的矩形 33">
            <a:extLst>
              <a:ext uri="{FF2B5EF4-FFF2-40B4-BE49-F238E27FC236}">
                <a16:creationId xmlns:a16="http://schemas.microsoft.com/office/drawing/2014/main" id="{7B5A9D7E-B57E-D397-A679-DE7E0F73C4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04396" y="4558369"/>
            <a:ext cx="7492216" cy="1344705"/>
          </a:xfrm>
          <a:prstGeom prst="snip2DiagRect">
            <a:avLst>
              <a:gd name="adj1" fmla="val 0"/>
              <a:gd name="adj2" fmla="val 6980"/>
            </a:avLst>
          </a:prstGeom>
          <a:gradFill>
            <a:gsLst>
              <a:gs pos="0">
                <a:srgbClr val="DEEFFF"/>
              </a:gs>
              <a:gs pos="100000">
                <a:srgbClr val="EBFBFF"/>
              </a:gs>
            </a:gsLst>
            <a:lin ang="19920000" scaled="0"/>
          </a:gradFill>
          <a:ln w="19050">
            <a:gradFill>
              <a:gsLst>
                <a:gs pos="0">
                  <a:srgbClr val="00D3FF"/>
                </a:gs>
                <a:gs pos="100000">
                  <a:srgbClr val="368FFF"/>
                </a:gs>
              </a:gsLst>
              <a:lin ang="2028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3018BF8-7367-8B6C-99B7-EACCEA30882C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D55AD8E-90AF-4F1E-869D-3A451037F0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3176" y="2011666"/>
            <a:ext cx="6013566" cy="165330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85F3B7D-73D2-F78A-66FC-D91F6F02E764}"/>
              </a:ext>
            </a:extLst>
          </p:cNvPr>
          <p:cNvSpPr txBox="1"/>
          <p:nvPr/>
        </p:nvSpPr>
        <p:spPr>
          <a:xfrm>
            <a:off x="2695388" y="48824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算法是解决问题的</a:t>
            </a:r>
            <a:r>
              <a:rPr lang="zh-CN" altLang="en-US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方法</a:t>
            </a:r>
            <a:r>
              <a:rPr lang="en-US" altLang="zh-CN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zh-CN" altLang="en-US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4B4BC7-F384-73CD-DABB-A01598B18B99}"/>
              </a:ext>
            </a:extLst>
          </p:cNvPr>
          <p:cNvSpPr txBox="1"/>
          <p:nvPr/>
        </p:nvSpPr>
        <p:spPr>
          <a:xfrm>
            <a:off x="2695388" y="5355183"/>
            <a:ext cx="6281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你整理书包的算法是：                               </a:t>
            </a:r>
            <a:r>
              <a:rPr lang="en-US" altLang="zh-CN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D123BB33-DB6C-6900-768B-171F93B451F0}"/>
              </a:ext>
            </a:extLst>
          </p:cNvPr>
          <p:cNvCxnSpPr/>
          <p:nvPr/>
        </p:nvCxnSpPr>
        <p:spPr>
          <a:xfrm>
            <a:off x="5026213" y="5650279"/>
            <a:ext cx="3585882" cy="0"/>
          </a:xfrm>
          <a:prstGeom prst="line">
            <a:avLst/>
          </a:prstGeom>
          <a:ln w="127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半闭框 27">
            <a:extLst>
              <a:ext uri="{FF2B5EF4-FFF2-40B4-BE49-F238E27FC236}">
                <a16:creationId xmlns:a16="http://schemas.microsoft.com/office/drawing/2014/main" id="{65045EE0-0A9C-B44F-A169-A486133F9E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04396" y="4558369"/>
            <a:ext cx="268605" cy="368300"/>
          </a:xfrm>
          <a:prstGeom prst="halfFrame">
            <a:avLst>
              <a:gd name="adj1" fmla="val 21276"/>
              <a:gd name="adj2" fmla="val 21040"/>
            </a:avLst>
          </a:prstGeom>
          <a:gradFill>
            <a:gsLst>
              <a:gs pos="100000">
                <a:srgbClr val="00D3FF"/>
              </a:gs>
              <a:gs pos="33000">
                <a:srgbClr val="368FFF"/>
              </a:gs>
            </a:gsLst>
            <a:lin ang="107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0" name="半闭框 29">
            <a:extLst>
              <a:ext uri="{FF2B5EF4-FFF2-40B4-BE49-F238E27FC236}">
                <a16:creationId xmlns:a16="http://schemas.microsoft.com/office/drawing/2014/main" id="{5D160122-C6B1-D760-913B-2EAB09B35B1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9225664" y="5535729"/>
            <a:ext cx="268605" cy="368300"/>
          </a:xfrm>
          <a:prstGeom prst="halfFrame">
            <a:avLst>
              <a:gd name="adj1" fmla="val 21276"/>
              <a:gd name="adj2" fmla="val 21040"/>
            </a:avLst>
          </a:prstGeom>
          <a:gradFill>
            <a:gsLst>
              <a:gs pos="100000">
                <a:srgbClr val="00D3FF"/>
              </a:gs>
              <a:gs pos="33000">
                <a:srgbClr val="368FFF"/>
              </a:gs>
            </a:gsLst>
            <a:lin ang="107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1" name="任意多边形 40">
            <a:extLst>
              <a:ext uri="{FF2B5EF4-FFF2-40B4-BE49-F238E27FC236}">
                <a16:creationId xmlns:a16="http://schemas.microsoft.com/office/drawing/2014/main" id="{309C5E00-AFCC-A5E0-EF89-1750F4726AB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68377" y="4381965"/>
            <a:ext cx="1880235" cy="403225"/>
          </a:xfrm>
          <a:custGeom>
            <a:avLst/>
            <a:gdLst>
              <a:gd name="connsiteX0" fmla="*/ 0 w 3252"/>
              <a:gd name="connsiteY0" fmla="*/ 0 h 635"/>
              <a:gd name="connsiteX1" fmla="*/ 3252 w 3252"/>
              <a:gd name="connsiteY1" fmla="*/ 0 h 635"/>
              <a:gd name="connsiteX2" fmla="*/ 2917 w 3252"/>
              <a:gd name="connsiteY2" fmla="*/ 635 h 635"/>
              <a:gd name="connsiteX3" fmla="*/ 273 w 3252"/>
              <a:gd name="connsiteY3" fmla="*/ 635 h 635"/>
              <a:gd name="connsiteX4" fmla="*/ 0 w 3252"/>
              <a:gd name="connsiteY4" fmla="*/ 0 h 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" h="635">
                <a:moveTo>
                  <a:pt x="0" y="0"/>
                </a:moveTo>
                <a:lnTo>
                  <a:pt x="3252" y="0"/>
                </a:lnTo>
                <a:lnTo>
                  <a:pt x="2917" y="635"/>
                </a:lnTo>
                <a:lnTo>
                  <a:pt x="273" y="63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000">
                <a:srgbClr val="00D3FF"/>
              </a:gs>
              <a:gs pos="47000">
                <a:srgbClr val="368FFF"/>
              </a:gs>
            </a:gsLst>
            <a:lin ang="131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活动总结</a:t>
            </a:r>
          </a:p>
        </p:txBody>
      </p:sp>
      <p:pic>
        <p:nvPicPr>
          <p:cNvPr id="32" name="图片 31" descr="咪尼">
            <a:extLst>
              <a:ext uri="{FF2B5EF4-FFF2-40B4-BE49-F238E27FC236}">
                <a16:creationId xmlns:a16="http://schemas.microsoft.com/office/drawing/2014/main" id="{FDBC88E5-2190-7850-1DEB-E96477566F9F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10311367" y="4557628"/>
            <a:ext cx="1124465" cy="1440000"/>
          </a:xfrm>
          <a:prstGeom prst="rect">
            <a:avLst/>
          </a:prstGeom>
        </p:spPr>
      </p:pic>
      <p:pic>
        <p:nvPicPr>
          <p:cNvPr id="33" name="图片 54" descr="感知体验">
            <a:extLst>
              <a:ext uri="{FF2B5EF4-FFF2-40B4-BE49-F238E27FC236}">
                <a16:creationId xmlns:a16="http://schemas.microsoft.com/office/drawing/2014/main" id="{C1E8BDF1-900C-57CB-63FD-CCCF0A1C069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46617" y="4792886"/>
            <a:ext cx="414657" cy="414657"/>
          </a:xfrm>
          <a:prstGeom prst="rect">
            <a:avLst/>
          </a:prstGeom>
        </p:spPr>
      </p:pic>
      <p:pic>
        <p:nvPicPr>
          <p:cNvPr id="34" name="图片 54" descr="感知体验">
            <a:extLst>
              <a:ext uri="{FF2B5EF4-FFF2-40B4-BE49-F238E27FC236}">
                <a16:creationId xmlns:a16="http://schemas.microsoft.com/office/drawing/2014/main" id="{4BBB1734-2715-52A7-115E-CC9F4968B27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75810" y="5281567"/>
            <a:ext cx="414657" cy="414657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69839A67-E14E-7593-16B9-F798B944E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896" y="3254089"/>
            <a:ext cx="2137966" cy="12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40D7FD0F-5EDA-0F4F-78AC-BE85A24DBBF6}"/>
              </a:ext>
            </a:extLst>
          </p:cNvPr>
          <p:cNvSpPr txBox="1"/>
          <p:nvPr/>
        </p:nvSpPr>
        <p:spPr>
          <a:xfrm flipH="1">
            <a:off x="8908707" y="3418718"/>
            <a:ext cx="1759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解决同一个问题可以有不同的算法哦！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996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1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609</Words>
  <Application>Microsoft Office PowerPoint</Application>
  <PresentationFormat>宽屏</PresentationFormat>
  <Paragraphs>97</Paragraphs>
  <Slides>13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宋体</vt:lpstr>
      <vt:lpstr>楷体</vt:lpstr>
      <vt:lpstr>Arial</vt:lpstr>
      <vt:lpstr>微软雅黑</vt:lpstr>
      <vt:lpstr>等线</vt:lpstr>
      <vt:lpstr>黑体</vt:lpstr>
      <vt:lpstr>隶书</vt:lpstr>
      <vt:lpstr>Office 主题​​</vt:lpstr>
      <vt:lpstr>1</vt:lpstr>
      <vt:lpstr>1_1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东燕 叶</cp:lastModifiedBy>
  <cp:revision>181</cp:revision>
  <dcterms:created xsi:type="dcterms:W3CDTF">2021-03-10T11:26:40Z</dcterms:created>
  <dcterms:modified xsi:type="dcterms:W3CDTF">2024-08-02T09:18:40Z</dcterms:modified>
</cp:coreProperties>
</file>