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337" r:id="rId3"/>
    <p:sldId id="291" r:id="rId5"/>
    <p:sldId id="385" r:id="rId6"/>
    <p:sldId id="402" r:id="rId7"/>
    <p:sldId id="403" r:id="rId8"/>
    <p:sldId id="423" r:id="rId9"/>
    <p:sldId id="450" r:id="rId10"/>
    <p:sldId id="451" r:id="rId11"/>
    <p:sldId id="408" r:id="rId12"/>
    <p:sldId id="409" r:id="rId13"/>
    <p:sldId id="412" r:id="rId14"/>
    <p:sldId id="415" r:id="rId15"/>
    <p:sldId id="416" r:id="rId16"/>
    <p:sldId id="417" r:id="rId17"/>
    <p:sldId id="318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汉仪综艺体简" panose="02010600000101010101" charset="-122"/>
      <p:regular r:id="rId25"/>
    </p:embeddedFont>
    <p:embeddedFont>
      <p:font typeface="隶书" panose="02010509060101010101" pitchFamily="49" charset="-122"/>
      <p:regular r:id="rId26"/>
    </p:embeddedFont>
    <p:embeddedFont>
      <p:font typeface="珠穆朗玛—乌金苏通体" panose="01010100010101010101" pitchFamily="2" charset="-122"/>
      <p:regular r:id="rId27"/>
    </p:embeddedFont>
    <p:embeddedFont>
      <p:font typeface="楷体" panose="02010609060101010101" charset="-122"/>
      <p:regular r:id="rId28"/>
    </p:embeddedFont>
    <p:embeddedFont>
      <p:font typeface="黑体" panose="02010609060101010101" charset="-122"/>
      <p:regular r:id="rId29"/>
    </p:embeddedFont>
    <p:embeddedFont>
      <p:font typeface="华文新魏" panose="02010800040101010101" charset="-122"/>
      <p:regular r:id="rId30"/>
    </p:embeddedFont>
    <p:embeddedFont>
      <p:font typeface="楷体_GB2312" panose="02010609030101010101" charset="-122"/>
      <p:regular r:id="rId31"/>
    </p:embeddedFont>
    <p:embeddedFont>
      <p:font typeface="华文隶书" panose="0201080004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FD9"/>
    <a:srgbClr val="FFC000"/>
    <a:srgbClr val="DEEBF7"/>
    <a:srgbClr val="B4C7E7"/>
    <a:srgbClr val="96C1C7"/>
    <a:srgbClr val="709B9B"/>
    <a:srgbClr val="FFFD41"/>
    <a:srgbClr val="2363A8"/>
    <a:srgbClr val="3C91D8"/>
    <a:srgbClr val="5DA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919" autoAdjust="0"/>
  </p:normalViewPr>
  <p:slideViewPr>
    <p:cSldViewPr snapToGrid="0" showGuides="1">
      <p:cViewPr varScale="1">
        <p:scale>
          <a:sx n="105" d="100"/>
          <a:sy n="105" d="100"/>
        </p:scale>
        <p:origin x="834" y="78"/>
      </p:cViewPr>
      <p:guideLst>
        <p:guide orient="horz" pos="223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70.xml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image" Target="../media/image32.png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5.xml"/><Relationship Id="rId5" Type="http://schemas.openxmlformats.org/officeDocument/2006/relationships/image" Target="../media/image13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image35.wdp"/><Relationship Id="rId8" Type="http://schemas.openxmlformats.org/officeDocument/2006/relationships/image" Target="../media/image34.png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59.xml"/><Relationship Id="rId11" Type="http://schemas.openxmlformats.org/officeDocument/2006/relationships/image" Target="../media/image18.png"/><Relationship Id="rId10" Type="http://schemas.openxmlformats.org/officeDocument/2006/relationships/tags" Target="../tags/tag58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9.xml"/><Relationship Id="rId6" Type="http://schemas.openxmlformats.org/officeDocument/2006/relationships/image" Target="../media/image38.png"/><Relationship Id="rId5" Type="http://schemas.openxmlformats.org/officeDocument/2006/relationships/image" Target="../media/image10.png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2.emf"/><Relationship Id="rId7" Type="http://schemas.openxmlformats.org/officeDocument/2006/relationships/oleObject" Target="../embeddings/Document1.doc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tags" Target="../tags/tag3.xml"/><Relationship Id="rId2" Type="http://schemas.openxmlformats.org/officeDocument/2006/relationships/image" Target="../media/image10.png"/><Relationship Id="rId10" Type="http://schemas.openxmlformats.org/officeDocument/2006/relationships/vmlDrawing" Target="../drawings/vmlDrawing1.v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0.xml"/><Relationship Id="rId20" Type="http://schemas.openxmlformats.org/officeDocument/2006/relationships/image" Target="../media/image17.png"/><Relationship Id="rId2" Type="http://schemas.openxmlformats.org/officeDocument/2006/relationships/image" Target="../media/image2.png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image" Target="../media/image1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0.png"/><Relationship Id="rId10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png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21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../media/image21.png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24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5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image" Target="../media/image21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../media/image18.png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0.png"/><Relationship Id="rId11" Type="http://schemas.openxmlformats.org/officeDocument/2006/relationships/tags" Target="../tags/tag45.xml"/><Relationship Id="rId10" Type="http://schemas.openxmlformats.org/officeDocument/2006/relationships/image" Target="../media/image1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44878" y="2197735"/>
            <a:ext cx="8740140" cy="8299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第 </a:t>
            </a:r>
            <a:r>
              <a:rPr lang="en-US" altLang="zh-CN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15 </a:t>
            </a:r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课</a:t>
            </a:r>
            <a:r>
              <a:rPr lang="en-US" altLang="zh-CN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  </a:t>
            </a:r>
            <a:r>
              <a:rPr lang="zh-CN" altLang="en-US" sz="48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-122"/>
              </a:rPr>
              <a:t>撰写科普读物评价</a:t>
            </a:r>
            <a:endParaRPr lang="zh-CN" altLang="en-US" sz="48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3359785"/>
            <a:ext cx="482409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200" b="1" dirty="0">
                <a:solidFill>
                  <a:srgbClr val="3C91D8"/>
                </a:solidFill>
                <a:latin typeface="楷体" panose="02010609060101010101" charset="-122"/>
                <a:ea typeface="楷体" panose="02010609060101010101" charset="-122"/>
              </a:rPr>
              <a:t>在线评价</a:t>
            </a:r>
            <a:endParaRPr lang="zh-CN" altLang="en-US" sz="3200" b="1" dirty="0">
              <a:solidFill>
                <a:srgbClr val="3C91D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马鞍山市王家山小学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王军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在线购买科普读物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37920" y="942975"/>
            <a:ext cx="99555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．点评科普读物</a:t>
            </a:r>
            <a:endParaRPr lang="zh-CN" altLang="en-US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347345" y="5288915"/>
            <a:ext cx="1409065" cy="1351915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179972" y="138549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尝试使用文字、图片或视频等方式，从多方面对商品进行评价。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2" name="图片 121"/>
          <p:cNvPicPr/>
          <p:nvPr/>
        </p:nvPicPr>
        <p:blipFill>
          <a:blip r:embed="rId7"/>
          <a:stretch>
            <a:fillRect/>
          </a:stretch>
        </p:blipFill>
        <p:spPr>
          <a:xfrm>
            <a:off x="2133600" y="2312035"/>
            <a:ext cx="7924800" cy="321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84087" y="140327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商品评价可以是</a:t>
            </a: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文字、图片或视频等方式，你使用了哪些方式？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52290" y="2798445"/>
            <a:ext cx="3933825" cy="4288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6327775" y="2408555"/>
            <a:ext cx="2336800" cy="132715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81165" y="2860040"/>
            <a:ext cx="1738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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图片评价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3195955" y="2495550"/>
            <a:ext cx="2336800" cy="1327150"/>
          </a:xfrm>
          <a:prstGeom prst="cloudCallout">
            <a:avLst>
              <a:gd name="adj1" fmla="val 12500"/>
              <a:gd name="adj2" fmla="val 6492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00145" y="2990850"/>
            <a:ext cx="19951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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文字评价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云形标注 11"/>
          <p:cNvSpPr/>
          <p:nvPr/>
        </p:nvSpPr>
        <p:spPr>
          <a:xfrm>
            <a:off x="8408035" y="3735705"/>
            <a:ext cx="2022475" cy="949960"/>
          </a:xfrm>
          <a:prstGeom prst="cloudCallout">
            <a:avLst>
              <a:gd name="adj1" fmla="val -52771"/>
              <a:gd name="adj2" fmla="val 4095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487410" y="402653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charset="0"/>
              </a:rPr>
              <a:t></a:t>
            </a:r>
            <a:r>
              <a:rPr lang="zh-CN" dirty="0">
                <a:latin typeface="宋体" panose="02010600030101010101" pitchFamily="2" charset="-122"/>
                <a:ea typeface="宋体" panose="02010600030101010101" pitchFamily="2" charset="-122"/>
              </a:rPr>
              <a:t>视频评价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076960" y="958215"/>
            <a:ext cx="99555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经验交流</a:t>
            </a:r>
            <a:endParaRPr lang="zh-CN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860" y="4392930"/>
            <a:ext cx="2294890" cy="2294890"/>
          </a:xfrm>
          <a:prstGeom prst="rect">
            <a:avLst/>
          </a:prstGeom>
        </p:spPr>
      </p:pic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22680" y="912495"/>
            <a:ext cx="99555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汇报</a:t>
            </a:r>
            <a:r>
              <a:rPr lang="zh-CN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交流</a:t>
            </a:r>
            <a:r>
              <a:rPr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。</a:t>
            </a:r>
            <a:endParaRPr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151397" y="137279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说一说在线商品评价的内容，网络上，虚假评价有什么样的危害？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3" name="图片 122"/>
          <p:cNvPicPr/>
          <p:nvPr/>
        </p:nvPicPr>
        <p:blipFill>
          <a:blip r:embed="rId7"/>
          <a:stretch>
            <a:fillRect/>
          </a:stretch>
        </p:blipFill>
        <p:spPr>
          <a:xfrm>
            <a:off x="1369060" y="2352675"/>
            <a:ext cx="8194040" cy="2543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1108710" y="872490"/>
            <a:ext cx="66611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．学习评价</a:t>
            </a:r>
            <a:endParaRPr lang="en-US" altLang="zh-CN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/>
          <a:srcRect l="19885" r="15118" b="4842"/>
          <a:stretch>
            <a:fillRect/>
          </a:stretch>
        </p:blipFill>
        <p:spPr bwMode="auto">
          <a:xfrm flipH="1">
            <a:off x="9539605" y="3668395"/>
            <a:ext cx="2064385" cy="302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690938" y="1823720"/>
            <a:ext cx="4810125" cy="445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1162827" y="134231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</a:rPr>
              <a:t>根据本课的学习，看看自己能够摘几颗苹果？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53505" y="2701290"/>
            <a:ext cx="2257425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对商品进行文字评价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920230" y="4236720"/>
            <a:ext cx="2257425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对商品进行图片评价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36495" y="4236720"/>
            <a:ext cx="2257425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对商品进行视频评价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20230" y="5111750"/>
            <a:ext cx="1581150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拒绝虚假评价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67990" y="2868930"/>
            <a:ext cx="2257425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能够对商品进行评价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67990" y="5111750"/>
            <a:ext cx="2257425" cy="3683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认识虚假评价的危害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在线购买科普读物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800" dirty="0" err="1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撰写科普读物评价</a:t>
            </a:r>
            <a:endParaRPr sz="2800" dirty="0" err="1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 l="19885" r="15118" b="4842"/>
          <a:stretch>
            <a:fillRect/>
          </a:stretch>
        </p:blipFill>
        <p:spPr bwMode="auto">
          <a:xfrm flipH="1">
            <a:off x="10299798" y="4001140"/>
            <a:ext cx="1526614" cy="22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图片 84" descr="图片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/>
          <a:srcRect l="10402" t="16827" r="6425" b="21722"/>
          <a:stretch>
            <a:fillRect/>
          </a:stretch>
        </p:blipFill>
        <p:spPr bwMode="auto">
          <a:xfrm>
            <a:off x="8590915" y="2827655"/>
            <a:ext cx="2825115" cy="166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文本框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738870" y="3094355"/>
            <a:ext cx="2276475" cy="906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R="0" indent="0" defTabSz="914400" fontAlgn="base">
              <a:lnSpc>
                <a:spcPct val="13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cap="none" normalizeH="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0" lang="zh-CN" altLang="en-US" sz="2000" b="0" i="0" cap="none" normalizeH="0" baseline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怎样对科普读物进行商品评价？ </a:t>
            </a:r>
            <a:endParaRPr kumimoji="0" lang="zh-CN" altLang="en-US" sz="2000" b="0" i="0" cap="none" normalizeH="0" baseline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" name="对象 -2147482622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908810" y="2253615"/>
          <a:ext cx="6118225" cy="338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7" imgW="3340100" imgH="1849120" progId="Word.Document.8">
                  <p:embed/>
                </p:oleObj>
              </mc:Choice>
              <mc:Fallback>
                <p:oleObj name="" r:id="rId7" imgW="3340100" imgH="184912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8810" y="2253615"/>
                        <a:ext cx="6118225" cy="33858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4585" y="1668780"/>
            <a:ext cx="96672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撰写商品评价有什么作用？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如何撰写商品评价？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</a:rPr>
              <a:t>评价时应该注意哪些？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相互交流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130665" y="4393565"/>
            <a:ext cx="2816860" cy="2624455"/>
            <a:chOff x="5954" y="2628"/>
            <a:chExt cx="7768" cy="8584"/>
          </a:xfrm>
        </p:grpSpPr>
        <p:pic>
          <p:nvPicPr>
            <p:cNvPr id="3" name="图片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5954" y="2628"/>
              <a:ext cx="7768" cy="8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3" descr="咪呢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1" y="6479"/>
              <a:ext cx="964" cy="1258"/>
            </a:xfrm>
            <a:prstGeom prst="rect">
              <a:avLst/>
            </a:prstGeom>
          </p:spPr>
        </p:pic>
        <p:pic>
          <p:nvPicPr>
            <p:cNvPr id="5" name="图片 4" descr="妮妮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894" y="6479"/>
              <a:ext cx="1191" cy="1393"/>
            </a:xfrm>
            <a:prstGeom prst="rect">
              <a:avLst/>
            </a:prstGeom>
          </p:spPr>
        </p:pic>
      </p:grpSp>
      <p:pic>
        <p:nvPicPr>
          <p:cNvPr id="111" name="图片 110"/>
          <p:cNvPicPr/>
          <p:nvPr/>
        </p:nvPicPr>
        <p:blipFill>
          <a:blip r:embed="rId4">
            <a:clrChange>
              <a:clrFrom>
                <a:srgbClr val="FFFFFD">
                  <a:alpha val="100000"/>
                </a:srgbClr>
              </a:clrFrom>
              <a:clrTo>
                <a:srgbClr val="FFFF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6033" y="1362710"/>
            <a:ext cx="5705475" cy="352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4315" y="2305050"/>
            <a:ext cx="2555427" cy="1790700"/>
            <a:chOff x="1794" y="2783"/>
            <a:chExt cx="3554" cy="282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794" y="3424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783"/>
              <a:ext cx="1602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403" y="2819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849" y="3935"/>
              <a:ext cx="349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商品评价的作用。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规划评价的内容。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规范商品评价行为。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5322570" y="3303905"/>
            <a:ext cx="1152000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35195" y="3362960"/>
            <a:ext cx="2563495" cy="1749425"/>
            <a:chOff x="5854" y="5867"/>
            <a:chExt cx="2985" cy="3534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5854" y="6343"/>
              <a:ext cx="2985" cy="3058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436" y="5867"/>
              <a:ext cx="1585" cy="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5909" y="6818"/>
              <a:ext cx="2874" cy="25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85750" indent="-285750">
                <a:buFont typeface="Wingdings" panose="05000000000000000000" charset="0"/>
                <a:buChar char="u"/>
              </a:pP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查看商品信息。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撰写商品评价。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u"/>
              </a:pP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追加商品评价。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611745" y="2958465"/>
            <a:ext cx="320865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8594725" y="2606675"/>
            <a:ext cx="115200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8605520" y="260413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634605" y="3217545"/>
            <a:ext cx="3328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商品评价的内容。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u"/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</a:rPr>
              <a:t>虚假评价的危害。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595227" y="3122660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7365857" y="386815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419011" y="3280670"/>
            <a:ext cx="376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了解在线商品评价。</a:t>
            </a:r>
            <a:endParaRPr 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  <p:pic>
        <p:nvPicPr>
          <p:cNvPr id="7" name="图片 6" descr="boshi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9320530" y="3427730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90295" y="939800"/>
            <a:ext cx="846836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分析商品评价的作用</a:t>
            </a:r>
            <a:endParaRPr lang="zh-CN"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162192" y="138422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说一说，这些评价对人们的购物行为有哪些影响？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2" name="图片 111"/>
          <p:cNvPicPr/>
          <p:nvPr/>
        </p:nvPicPr>
        <p:blipFill>
          <a:blip r:embed="rId8"/>
          <a:stretch>
            <a:fillRect/>
          </a:stretch>
        </p:blipFill>
        <p:spPr>
          <a:xfrm>
            <a:off x="3025140" y="2413635"/>
            <a:ext cx="6152515" cy="2847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11580" y="2413635"/>
            <a:ext cx="5963920" cy="3317240"/>
            <a:chOff x="1908" y="3304"/>
            <a:chExt cx="9392" cy="5224"/>
          </a:xfrm>
        </p:grpSpPr>
        <p:pic>
          <p:nvPicPr>
            <p:cNvPr id="114" name="图片 113"/>
            <p:cNvPicPr/>
            <p:nvPr/>
          </p:nvPicPr>
          <p:blipFill>
            <a:blip r:embed="rId1"/>
            <a:srcRect b="29161"/>
            <a:stretch>
              <a:fillRect/>
            </a:stretch>
          </p:blipFill>
          <p:spPr>
            <a:xfrm>
              <a:off x="1908" y="3304"/>
              <a:ext cx="9393" cy="5224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15" name="图片 1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157" y="7043"/>
              <a:ext cx="6762" cy="14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104265" y="939800"/>
            <a:ext cx="846836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．观察购物平台图书评价</a:t>
            </a:r>
            <a:endParaRPr lang="zh-CN" altLang="en-US"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1087262" y="134231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看一看，了解他人对图书的哪些方面进行了评价？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3" name="图片 112"/>
          <p:cNvPicPr/>
          <p:nvPr/>
        </p:nvPicPr>
        <p:blipFill>
          <a:blip r:embed="rId10"/>
          <a:stretch>
            <a:fillRect/>
          </a:stretch>
        </p:blipFill>
        <p:spPr>
          <a:xfrm>
            <a:off x="5208588" y="3619500"/>
            <a:ext cx="5381625" cy="2190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0553699" y="3619500"/>
            <a:ext cx="1352548" cy="262924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67435" y="911225"/>
            <a:ext cx="846836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3</a:t>
            </a:r>
            <a:r>
              <a:rPr lang="zh-CN" sz="3200" dirty="0">
                <a:solidFill>
                  <a:srgbClr val="6AB3E4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Arial" panose="020B0604020202020204" pitchFamily="34" charset="0"/>
              </a:rPr>
              <a:t>．规范商品评价的行为</a:t>
            </a:r>
            <a:endParaRPr lang="zh-CN" sz="3200" dirty="0">
              <a:solidFill>
                <a:srgbClr val="6AB3E4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155842" y="1342314"/>
            <a:ext cx="8790408" cy="65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ts val="4400"/>
              </a:lnSpc>
            </a:pPr>
            <a:r>
              <a:rPr lang="zh-CN" altLang="zh-CN" sz="2400" dirty="0">
                <a:latin typeface="楷体" panose="02010609060101010101" charset="-122"/>
                <a:ea typeface="楷体" panose="02010609060101010101" charset="-122"/>
                <a:sym typeface="+mn-ea"/>
              </a:rPr>
              <a:t>分享自己遇到的规范行为和不良商品评价，交流自己的亲身感受。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8"/>
          <a:stretch>
            <a:fillRect/>
          </a:stretch>
        </p:blipFill>
        <p:spPr>
          <a:xfrm>
            <a:off x="2109153" y="4376103"/>
            <a:ext cx="7820025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9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7415" y="2547620"/>
            <a:ext cx="1710055" cy="1595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1120" y="2404745"/>
            <a:ext cx="1624330" cy="1640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" name="图片 118"/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1850" y="2266315"/>
            <a:ext cx="309626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9980" y="3619500"/>
            <a:ext cx="770255" cy="73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665" y="3619500"/>
            <a:ext cx="770255" cy="734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1735" y="3619500"/>
            <a:ext cx="668020" cy="676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635" y="2817495"/>
            <a:ext cx="4039870" cy="18878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6586651" y="317780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一起来给科普读物进行评价吧！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  <p:pic>
        <p:nvPicPr>
          <p:cNvPr id="7" name="图片 6" descr="boshi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9320530" y="3427730"/>
            <a:ext cx="2540000" cy="254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PP_MARK_KEY" val="caef83e2-3c4c-4eb3-984e-bd0dc799236d"/>
  <p:tag name="RESOURCE_RECORD_KEY" val="{&quot;13&quot;:[4705195,4563109],&quot;8&quot;:[20476343]}"/>
  <p:tag name="COMMONDATA" val="eyJoZGlkIjoiZjVmZGFiMmQ2Yzc4MGM0ODMwM2Y1Zjc1M2Y0ZDM2YzkifQ=="/>
  <p:tag name="commondata" val="eyJoZGlkIjoiNGFmMDQ1ZDQwN2UzYzU1OWEwOGMyZjRmMTg0NDBjNWQ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WPS 演示</Application>
  <PresentationFormat>宽屏</PresentationFormat>
  <Paragraphs>157</Paragraphs>
  <Slides>15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9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</vt:lpstr>
      <vt:lpstr>阿里巴巴普惠体 M</vt:lpstr>
      <vt:lpstr>Wingdings</vt:lpstr>
      <vt:lpstr>汉仪丫丫体简</vt:lpstr>
      <vt:lpstr>黑体</vt:lpstr>
      <vt:lpstr>华文新魏</vt:lpstr>
      <vt:lpstr>楷体_GB2312</vt:lpstr>
      <vt:lpstr>三极信黑简体</vt:lpstr>
      <vt:lpstr>Aa榴莲爸爸</vt:lpstr>
      <vt:lpstr>华文隶书</vt:lpstr>
      <vt:lpstr>思源黑体</vt:lpstr>
      <vt:lpstr>Arial Unicode MS</vt:lpstr>
      <vt:lpstr>思源黑体 CN Medium</vt:lpstr>
      <vt:lpstr>Office 主题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清风1418120207</cp:lastModifiedBy>
  <cp:revision>114</cp:revision>
  <dcterms:created xsi:type="dcterms:W3CDTF">2023-07-25T11:34:00Z</dcterms:created>
  <dcterms:modified xsi:type="dcterms:W3CDTF">2024-08-22T08:58:40Z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3272A45CD765492FB527E5EFBC00D2A6_13</vt:lpwstr>
  </property>
  <property fmtid="{D5CDD505-2E9C-101B-9397-08002B2CF9AE}" pid="3" name="KSOProductBuildVer">
    <vt:lpwstr>2052-12.1.0.17857</vt:lpwstr>
  </property>
</Properties>
</file>