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337" r:id="rId3"/>
    <p:sldId id="291" r:id="rId5"/>
    <p:sldId id="385" r:id="rId6"/>
    <p:sldId id="402" r:id="rId7"/>
    <p:sldId id="403" r:id="rId8"/>
    <p:sldId id="423" r:id="rId9"/>
    <p:sldId id="450" r:id="rId10"/>
    <p:sldId id="451" r:id="rId11"/>
    <p:sldId id="408" r:id="rId12"/>
    <p:sldId id="409" r:id="rId13"/>
    <p:sldId id="412" r:id="rId14"/>
    <p:sldId id="415" r:id="rId15"/>
    <p:sldId id="416" r:id="rId16"/>
    <p:sldId id="417" r:id="rId17"/>
    <p:sldId id="318" r:id="rId18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</p:embeddedFont>
    <p:embeddedFont>
      <p:font typeface="汉仪综艺体简" panose="02010600000101010101" charset="-122"/>
      <p:regular r:id="rId25"/>
    </p:embeddedFont>
    <p:embeddedFont>
      <p:font typeface="隶书" panose="02010509060101010101" pitchFamily="49" charset="-122"/>
      <p:regular r:id="rId26"/>
    </p:embeddedFont>
    <p:embeddedFont>
      <p:font typeface="珠穆朗玛—乌金苏通体" panose="01010100010101010101" pitchFamily="2" charset="-122"/>
      <p:regular r:id="rId27"/>
    </p:embeddedFont>
    <p:embeddedFont>
      <p:font typeface="楷体" panose="02010609060101010101" charset="-122"/>
      <p:regular r:id="rId28"/>
    </p:embeddedFont>
    <p:embeddedFont>
      <p:font typeface="黑体" panose="02010609060101010101" charset="-122"/>
      <p:regular r:id="rId29"/>
    </p:embeddedFont>
    <p:embeddedFont>
      <p:font typeface="华文新魏" panose="02010800040101010101" charset="-122"/>
      <p:regular r:id="rId30"/>
    </p:embeddedFont>
    <p:embeddedFont>
      <p:font typeface="楷体_GB2312" panose="02010609030101010101" charset="-122"/>
      <p:regular r:id="rId31"/>
    </p:embeddedFont>
    <p:embeddedFont>
      <p:font typeface="华文隶书" panose="0201080004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FD9"/>
    <a:srgbClr val="FFC000"/>
    <a:srgbClr val="DEEBF7"/>
    <a:srgbClr val="B4C7E7"/>
    <a:srgbClr val="96C1C7"/>
    <a:srgbClr val="709B9B"/>
    <a:srgbClr val="FFFD41"/>
    <a:srgbClr val="2363A8"/>
    <a:srgbClr val="3C91D8"/>
    <a:srgbClr val="5DA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19" autoAdjust="0"/>
  </p:normalViewPr>
  <p:slideViewPr>
    <p:cSldViewPr snapToGrid="0" showGuides="1">
      <p:cViewPr varScale="1">
        <p:scale>
          <a:sx n="105" d="100"/>
          <a:sy n="105" d="100"/>
        </p:scale>
        <p:origin x="834" y="102"/>
      </p:cViewPr>
      <p:guideLst>
        <p:guide orient="horz" pos="22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78.xml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1.xml"/><Relationship Id="rId5" Type="http://schemas.openxmlformats.org/officeDocument/2006/relationships/image" Target="../media/image13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hdphoto" Target="../media/image35.wdp"/><Relationship Id="rId8" Type="http://schemas.openxmlformats.org/officeDocument/2006/relationships/image" Target="../media/image34.png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9.jpeg"/><Relationship Id="rId12" Type="http://schemas.openxmlformats.org/officeDocument/2006/relationships/tags" Target="../tags/tag65.xml"/><Relationship Id="rId11" Type="http://schemas.openxmlformats.org/officeDocument/2006/relationships/image" Target="../media/image18.png"/><Relationship Id="rId10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../media/image37.emf"/><Relationship Id="rId6" Type="http://schemas.openxmlformats.org/officeDocument/2006/relationships/oleObject" Target="../embeddings/oleObject1.bin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notesSlide" Target="../notesSlides/notesSlide10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8.png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../media/image10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tags" Target="../tags/tag4.xml"/><Relationship Id="rId4" Type="http://schemas.openxmlformats.org/officeDocument/2006/relationships/image" Target="../media/image11.png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19.xml"/><Relationship Id="rId20" Type="http://schemas.openxmlformats.org/officeDocument/2006/relationships/image" Target="../media/image17.png"/><Relationship Id="rId2" Type="http://schemas.openxmlformats.org/officeDocument/2006/relationships/image" Target="../media/image2.png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18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10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2.png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21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image" Target="../media/image23.png"/><Relationship Id="rId6" Type="http://schemas.openxmlformats.org/officeDocument/2006/relationships/tags" Target="../tags/tag33.xml"/><Relationship Id="rId5" Type="http://schemas.openxmlformats.org/officeDocument/2006/relationships/image" Target="../media/image21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7.jpeg"/><Relationship Id="rId15" Type="http://schemas.openxmlformats.org/officeDocument/2006/relationships/tags" Target="../tags/tag38.xml"/><Relationship Id="rId14" Type="http://schemas.openxmlformats.org/officeDocument/2006/relationships/image" Target="../media/image26.png"/><Relationship Id="rId13" Type="http://schemas.openxmlformats.org/officeDocument/2006/relationships/tags" Target="../tags/tag37.xml"/><Relationship Id="rId12" Type="http://schemas.openxmlformats.org/officeDocument/2006/relationships/image" Target="../media/image25.jpeg"/><Relationship Id="rId11" Type="http://schemas.openxmlformats.org/officeDocument/2006/relationships/tags" Target="../tags/tag36.xml"/><Relationship Id="rId10" Type="http://schemas.openxmlformats.org/officeDocument/2006/relationships/image" Target="../media/image24.png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21.pn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image" Target="../media/image30.png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image" Target="../media/image18.png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0.png"/><Relationship Id="rId11" Type="http://schemas.openxmlformats.org/officeDocument/2006/relationships/tags" Target="../tags/tag52.xml"/><Relationship Id="rId10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64334" y="2197735"/>
            <a:ext cx="8740140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第 </a:t>
            </a:r>
            <a:r>
              <a:rPr lang="en-US" altLang="zh-CN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14 </a:t>
            </a:r>
            <a:r>
              <a:rPr lang="zh-CN" altLang="en-US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课</a:t>
            </a:r>
            <a:r>
              <a:rPr lang="en-US" altLang="zh-CN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  </a:t>
            </a:r>
            <a:r>
              <a:rPr lang="zh-CN" altLang="en-US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收取科普读物快递</a:t>
            </a:r>
            <a:endParaRPr lang="zh-CN" altLang="en-US" sz="48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3359785"/>
            <a:ext cx="482409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200" b="1" dirty="0">
                <a:solidFill>
                  <a:srgbClr val="3C91D8"/>
                </a:solidFill>
                <a:latin typeface="楷体" panose="02010609060101010101" charset="-122"/>
                <a:ea typeface="楷体" panose="02010609060101010101" charset="-122"/>
              </a:rPr>
              <a:t>在线物流</a:t>
            </a:r>
            <a:endParaRPr lang="zh-CN" altLang="en-US" sz="3200" b="1" dirty="0">
              <a:solidFill>
                <a:srgbClr val="3C91D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马鞍山市王家山小学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王军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在线购买科普读物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347345" y="5288915"/>
            <a:ext cx="1409065" cy="135191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5"/>
          <a:stretch>
            <a:fillRect/>
          </a:stretch>
        </p:blipFill>
        <p:spPr>
          <a:xfrm>
            <a:off x="369570" y="2970530"/>
            <a:ext cx="5511800" cy="1772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Screenshot_2024-07-30-10-23-22-81_e39d2c7de19156b"/>
          <p:cNvPicPr>
            <a:picLocks noChangeAspect="1"/>
          </p:cNvPicPr>
          <p:nvPr/>
        </p:nvPicPr>
        <p:blipFill>
          <a:blip r:embed="rId6"/>
          <a:srcRect t="14481" b="39639"/>
          <a:stretch>
            <a:fillRect/>
          </a:stretch>
        </p:blipFill>
        <p:spPr>
          <a:xfrm>
            <a:off x="5948045" y="760095"/>
            <a:ext cx="5240655" cy="53428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111377" y="939800"/>
            <a:ext cx="5609463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</a:t>
            </a:r>
            <a:r>
              <a:rPr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体验查询快递信息</a:t>
            </a:r>
            <a:endParaRPr sz="3200" dirty="0">
              <a:solidFill>
                <a:srgbClr val="6AB3E4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3777" y="1372794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</a:rPr>
              <a:t>说一说，如何根据快递收取的信息，收取快递？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52290" y="2798445"/>
            <a:ext cx="3933825" cy="4288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6327775" y="2408555"/>
            <a:ext cx="2336800" cy="132715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69405" y="2776220"/>
            <a:ext cx="1738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charset="0"/>
              </a:rPr>
              <a:t></a:t>
            </a:r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</a:rPr>
              <a:t>取件号码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3195955" y="2495550"/>
            <a:ext cx="2336800" cy="1327150"/>
          </a:xfrm>
          <a:prstGeom prst="cloudCallout">
            <a:avLst>
              <a:gd name="adj1" fmla="val 12500"/>
              <a:gd name="adj2" fmla="val 6492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66770" y="2837180"/>
            <a:ext cx="1995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charset="0"/>
              </a:rPr>
              <a:t></a:t>
            </a:r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</a:rPr>
              <a:t>快递单号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8408035" y="3735705"/>
            <a:ext cx="2022475" cy="949960"/>
          </a:xfrm>
          <a:prstGeom prst="cloudCallout">
            <a:avLst>
              <a:gd name="adj1" fmla="val -52771"/>
              <a:gd name="adj2" fmla="val 4095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389620" y="4026535"/>
            <a:ext cx="199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charset="0"/>
              </a:rPr>
              <a:t></a:t>
            </a:r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</a:rPr>
              <a:t>手机号码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111377" y="939800"/>
            <a:ext cx="5609463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</a:t>
            </a:r>
            <a:r>
              <a:rPr 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经验交流</a:t>
            </a:r>
            <a:endParaRPr lang="zh-CN" sz="3200" dirty="0">
              <a:solidFill>
                <a:srgbClr val="6AB3E4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收获园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00076"/>
            <a:ext cx="3763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</a:rPr>
              <a:t>今天，你有哪些收获呢？赶快记录下来吧。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860" y="4392930"/>
            <a:ext cx="2294890" cy="2294890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-2147482620"/>
          <p:cNvGraphicFramePr/>
          <p:nvPr>
            <p:custDataLst>
              <p:tags r:id="rId5"/>
            </p:custDataLst>
          </p:nvPr>
        </p:nvGraphicFramePr>
        <p:xfrm>
          <a:off x="1716405" y="2322195"/>
          <a:ext cx="7461250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6" imgW="4295775" imgH="1190625" progId="Word.Document.8">
                  <p:embed/>
                </p:oleObj>
              </mc:Choice>
              <mc:Fallback>
                <p:oleObj name="" r:id="rId6" imgW="4295775" imgH="119062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6405" y="2322195"/>
                        <a:ext cx="7461250" cy="2212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1139190" y="1342390"/>
            <a:ext cx="9245600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</a:rPr>
              <a:t>说说快递单号的作用，互联网又在快递投送过程中发挥了哪些作用？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111377" y="939800"/>
            <a:ext cx="5609463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</a:t>
            </a:r>
            <a:r>
              <a:rPr 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汇报交流</a:t>
            </a:r>
            <a:endParaRPr lang="zh-CN" sz="3200" dirty="0">
              <a:solidFill>
                <a:srgbClr val="6AB3E4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250" name="图片 85" descr="5f33ae11ad3301597222417226 (3)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 l="19885" r="15118" b="4842"/>
          <a:stretch>
            <a:fillRect/>
          </a:stretch>
        </p:blipFill>
        <p:spPr bwMode="auto">
          <a:xfrm flipH="1">
            <a:off x="9539605" y="3668395"/>
            <a:ext cx="2064385" cy="302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108710" y="1465580"/>
            <a:ext cx="9245600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</a:rPr>
              <a:t>本节课你有哪些收获，根据将自己的收获勾选出来。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116457" y="1036320"/>
            <a:ext cx="5609463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</a:t>
            </a:r>
            <a:r>
              <a:rPr 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学习评价</a:t>
            </a:r>
            <a:endParaRPr lang="zh-CN" sz="3200" dirty="0">
              <a:solidFill>
                <a:srgbClr val="6AB3E4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15695" y="2540635"/>
            <a:ext cx="8061960" cy="334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064000" y="2774315"/>
            <a:ext cx="2493010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>
                <a:sym typeface="Wingdings" panose="05000000000000000000" charset="0"/>
              </a:rPr>
              <a:t></a:t>
            </a:r>
            <a:r>
              <a:rPr lang="en-US" altLang="zh-CN">
                <a:sym typeface="Wingdings" panose="05000000000000000000" charset="0"/>
              </a:rPr>
              <a:t> </a:t>
            </a:r>
            <a:r>
              <a:rPr lang="zh-CN" altLang="en-US"/>
              <a:t>了解快递运送流程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49955" y="4878070"/>
            <a:ext cx="2032000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>
                <a:sym typeface="Wingdings" panose="05000000000000000000" charset="0"/>
              </a:rPr>
              <a:t></a:t>
            </a:r>
            <a:r>
              <a:rPr lang="en-US" altLang="zh-CN">
                <a:sym typeface="Wingdings" panose="05000000000000000000" charset="0"/>
              </a:rPr>
              <a:t> </a:t>
            </a:r>
            <a:r>
              <a:rPr lang="zh-CN" altLang="en-US"/>
              <a:t>获取快递单号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81955" y="4027805"/>
            <a:ext cx="2032000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>
                <a:sym typeface="Wingdings" panose="05000000000000000000" charset="0"/>
              </a:rPr>
              <a:t></a:t>
            </a:r>
            <a:r>
              <a:rPr lang="en-US" altLang="zh-CN">
                <a:sym typeface="Wingdings" panose="05000000000000000000" charset="0"/>
              </a:rPr>
              <a:t> </a:t>
            </a:r>
            <a:r>
              <a:rPr lang="zh-CN" altLang="en-US"/>
              <a:t>查询快递信息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13955" y="5246370"/>
            <a:ext cx="2032000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>
                <a:sym typeface="Wingdings" panose="05000000000000000000" charset="0"/>
              </a:rPr>
              <a:t></a:t>
            </a:r>
            <a:r>
              <a:rPr lang="en-US" altLang="zh-CN">
                <a:sym typeface="Wingdings" panose="05000000000000000000" charset="0"/>
              </a:rPr>
              <a:t> </a:t>
            </a:r>
            <a:r>
              <a:rPr lang="zh-CN" altLang="en-US">
                <a:sym typeface="Wingdings" panose="05000000000000000000" charset="0"/>
              </a:rPr>
              <a:t>收取快递</a:t>
            </a:r>
            <a:endParaRPr lang="zh-CN" altLang="en-US">
              <a:sym typeface="Wingdings" panose="05000000000000000000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58530" y="3668395"/>
            <a:ext cx="2431415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>
                <a:sym typeface="Wingdings" panose="05000000000000000000" charset="0"/>
              </a:rPr>
              <a:t></a:t>
            </a:r>
            <a:r>
              <a:rPr lang="en-US" altLang="zh-CN">
                <a:sym typeface="Wingdings" panose="05000000000000000000" charset="0"/>
              </a:rPr>
              <a:t> </a:t>
            </a:r>
            <a:r>
              <a:rPr lang="zh-CN" altLang="en-US">
                <a:sym typeface="Wingdings" panose="05000000000000000000" charset="0"/>
              </a:rPr>
              <a:t>获取快递送达时间</a:t>
            </a:r>
            <a:endParaRPr lang="zh-CN" altLang="en-US">
              <a:sym typeface="Wingdings" panose="0500000000000000000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用所学知识</a:t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探究未知世界吧！</a:t>
            </a:r>
            <a:endParaRPr lang="zh-CN" altLang="en-US" sz="48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在线购买科普读物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r>
              <a:rPr 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2800" dirty="0" err="1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收取科普读物快递</a:t>
            </a:r>
            <a:endParaRPr sz="2800" dirty="0" err="1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7077" y="757257"/>
            <a:ext cx="3852206" cy="738664"/>
            <a:chOff x="6388488" y="2098491"/>
            <a:chExt cx="3852206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0" name="图片 85" descr="5f33ae11ad3301597222417226 (3)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 l="19885" r="15118" b="4842"/>
          <a:stretch>
            <a:fillRect/>
          </a:stretch>
        </p:blipFill>
        <p:spPr bwMode="auto">
          <a:xfrm flipH="1">
            <a:off x="10299798" y="4001140"/>
            <a:ext cx="1526614" cy="22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图片 84" descr="图片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 l="10402" t="16827" r="6425" b="21722"/>
          <a:stretch>
            <a:fillRect/>
          </a:stretch>
        </p:blipFill>
        <p:spPr bwMode="auto">
          <a:xfrm>
            <a:off x="8590915" y="2827655"/>
            <a:ext cx="2825115" cy="166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文本框 8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38870" y="3094355"/>
            <a:ext cx="2276475" cy="906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R="0" indent="0" defTabSz="914400" fontAlgn="base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cap="none" normalizeH="0" baseline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kumimoji="0" lang="zh-CN" altLang="en-US" sz="2000" b="0" i="0" cap="none" normalizeH="0" baseline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我的科普读物何时到？ </a:t>
            </a:r>
            <a:endParaRPr kumimoji="0" lang="zh-CN" altLang="en-US" sz="2000" b="0" i="0" cap="none" normalizeH="0" baseline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2075815" y="1895475"/>
            <a:ext cx="5314950" cy="3574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4585" y="1668780"/>
            <a:ext cx="9667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你收取过快递吗？说一说你的一次收取快递的经历。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7235"/>
            <a:chOff x="6388488" y="2098491"/>
            <a:chExt cx="3852206" cy="737235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相互交流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130665" y="4393565"/>
            <a:ext cx="2816860" cy="2624455"/>
            <a:chOff x="5954" y="2628"/>
            <a:chExt cx="7768" cy="8584"/>
          </a:xfrm>
        </p:grpSpPr>
        <p:pic>
          <p:nvPicPr>
            <p:cNvPr id="3" name="图片 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954" y="2628"/>
              <a:ext cx="7768" cy="85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3" descr="咪呢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1" y="6479"/>
              <a:ext cx="964" cy="1258"/>
            </a:xfrm>
            <a:prstGeom prst="rect">
              <a:avLst/>
            </a:prstGeom>
          </p:spPr>
        </p:pic>
        <p:pic>
          <p:nvPicPr>
            <p:cNvPr id="5" name="图片 4" descr="妮妮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894" y="6479"/>
              <a:ext cx="1191" cy="1393"/>
            </a:xfrm>
            <a:prstGeom prst="rect">
              <a:avLst/>
            </a:prstGeom>
          </p:spPr>
        </p:pic>
      </p:grpSp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2585720" y="2621280"/>
            <a:ext cx="5466080" cy="30657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04315" y="2305050"/>
            <a:ext cx="2555427" cy="1790700"/>
            <a:chOff x="1794" y="2783"/>
            <a:chExt cx="3554" cy="2820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794" y="3424"/>
              <a:ext cx="2985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同侧圆角矩形 8"/>
            <p:cNvSpPr/>
            <p:nvPr>
              <p:custDataLst>
                <p:tags r:id="rId7"/>
              </p:custDataLst>
            </p:nvPr>
          </p:nvSpPr>
          <p:spPr>
            <a:xfrm>
              <a:off x="2403" y="2783"/>
              <a:ext cx="1602" cy="812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2403" y="2819"/>
              <a:ext cx="16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准备间</a:t>
              </a:r>
              <a:endPara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849" y="3935"/>
              <a:ext cx="349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了解快递查询途径。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认识快递数字设备。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厘清快递投递过程。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同侧圆角矩形 17"/>
          <p:cNvSpPr/>
          <p:nvPr>
            <p:custDataLst>
              <p:tags r:id="rId10"/>
            </p:custDataLst>
          </p:nvPr>
        </p:nvSpPr>
        <p:spPr>
          <a:xfrm>
            <a:off x="5322570" y="3303905"/>
            <a:ext cx="1152000" cy="515620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735195" y="3362960"/>
            <a:ext cx="2563495" cy="1749425"/>
            <a:chOff x="5854" y="5867"/>
            <a:chExt cx="2985" cy="3534"/>
          </a:xfrm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>
              <a:off x="5854" y="6343"/>
              <a:ext cx="2985" cy="305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6436" y="5867"/>
              <a:ext cx="1585" cy="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活动室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5909" y="6818"/>
              <a:ext cx="2874" cy="25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Wingdings" panose="05000000000000000000" charset="0"/>
                <a:buChar char="u"/>
              </a:pP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体验查询快递信息。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交流快递收取过程。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14"/>
            </p:custDataLst>
          </p:nvPr>
        </p:nvSpPr>
        <p:spPr>
          <a:xfrm>
            <a:off x="7611745" y="2958465"/>
            <a:ext cx="3208655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>
            <p:custDataLst>
              <p:tags r:id="rId15"/>
            </p:custDataLst>
          </p:nvPr>
        </p:nvSpPr>
        <p:spPr>
          <a:xfrm>
            <a:off x="8594725" y="2606675"/>
            <a:ext cx="1152000" cy="445135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8605520" y="2604135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收获园</a:t>
            </a:r>
            <a:endParaRPr lang="zh-CN" alt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634605" y="3217545"/>
            <a:ext cx="3328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快递单号的作用。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u"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</a:rPr>
              <a:t>网络在快递行业中的作用。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" name="文本框 58"/>
          <p:cNvSpPr txBox="1"/>
          <p:nvPr>
            <p:custDataLst>
              <p:tags r:id="rId18"/>
            </p:custDataLst>
          </p:nvPr>
        </p:nvSpPr>
        <p:spPr>
          <a:xfrm>
            <a:off x="4570771" y="1848871"/>
            <a:ext cx="29526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活动导航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3595227" y="3122660"/>
            <a:ext cx="917387" cy="91738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9907" flipV="1">
            <a:off x="7365857" y="3868150"/>
            <a:ext cx="917387" cy="917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准备间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419011" y="3280670"/>
            <a:ext cx="376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了解快递的投送。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  <p:pic>
        <p:nvPicPr>
          <p:cNvPr id="7" name="图片 6" descr="boshi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320530" y="3427730"/>
            <a:ext cx="254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553699" y="3619500"/>
            <a:ext cx="1352548" cy="2629248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111377" y="939800"/>
            <a:ext cx="5609463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</a:t>
            </a:r>
            <a:r>
              <a:rPr 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说一说</a:t>
            </a:r>
            <a:endParaRPr lang="zh-CN" sz="1600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1082817" y="1386129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下列哪些途径可以查询到快递信息？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8"/>
          <a:stretch>
            <a:fillRect/>
          </a:stretch>
        </p:blipFill>
        <p:spPr>
          <a:xfrm>
            <a:off x="2204085" y="2587625"/>
            <a:ext cx="5791835" cy="2347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553699" y="3619500"/>
            <a:ext cx="1352548" cy="2629248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1111392" y="1342314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这些分别是什么设备？它们的功能是什么？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7"/>
          <a:stretch>
            <a:fillRect/>
          </a:stretch>
        </p:blipFill>
        <p:spPr>
          <a:xfrm>
            <a:off x="5743575" y="2998470"/>
            <a:ext cx="4733290" cy="202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1111377" y="939800"/>
            <a:ext cx="5609463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</a:t>
            </a:r>
            <a:r>
              <a:rPr 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认一认</a:t>
            </a:r>
            <a:endParaRPr lang="zh-CN" sz="1600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88110" y="2199958"/>
            <a:ext cx="1799590" cy="1228725"/>
          </a:xfrm>
          <a:prstGeom prst="rect">
            <a:avLst/>
          </a:prstGeom>
        </p:spPr>
      </p:pic>
      <p:pic>
        <p:nvPicPr>
          <p:cNvPr id="86248938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/>
          <a:stretch>
            <a:fillRect/>
          </a:stretch>
        </p:blipFill>
        <p:spPr>
          <a:xfrm>
            <a:off x="3599498" y="2200275"/>
            <a:ext cx="1798955" cy="1229360"/>
          </a:xfrm>
          <a:prstGeom prst="rect">
            <a:avLst/>
          </a:prstGeom>
          <a:ln>
            <a:noFill/>
          </a:ln>
        </p:spPr>
      </p:pic>
      <p:pic>
        <p:nvPicPr>
          <p:cNvPr id="87980849" name="图片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7411"/>
          <a:stretch>
            <a:fillRect/>
          </a:stretch>
        </p:blipFill>
        <p:spPr>
          <a:xfrm>
            <a:off x="1388110" y="3855085"/>
            <a:ext cx="1799590" cy="1172210"/>
          </a:xfrm>
          <a:prstGeom prst="rect">
            <a:avLst/>
          </a:prstGeom>
          <a:ln>
            <a:noFill/>
          </a:ln>
        </p:spPr>
      </p:pic>
      <p:pic>
        <p:nvPicPr>
          <p:cNvPr id="6" name="图片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901" r="3622" b="1575"/>
          <a:stretch>
            <a:fillRect/>
          </a:stretch>
        </p:blipFill>
        <p:spPr>
          <a:xfrm>
            <a:off x="3599815" y="3854768"/>
            <a:ext cx="1799590" cy="125285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553699" y="3619500"/>
            <a:ext cx="1352548" cy="2629248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1136792" y="1342314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分析李徽购买的科普读物，经过哪些环节，最终被准确地投送？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111377" y="939800"/>
            <a:ext cx="5609463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</a:t>
            </a:r>
            <a:r>
              <a:rPr 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理一理</a:t>
            </a:r>
            <a:endParaRPr lang="zh-CN" sz="1600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8"/>
          <a:stretch>
            <a:fillRect/>
          </a:stretch>
        </p:blipFill>
        <p:spPr>
          <a:xfrm>
            <a:off x="1017270" y="2413635"/>
            <a:ext cx="2445385" cy="2205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9"/>
          <a:stretch>
            <a:fillRect/>
          </a:stretch>
        </p:blipFill>
        <p:spPr>
          <a:xfrm flipH="1">
            <a:off x="3534410" y="2413635"/>
            <a:ext cx="3639820" cy="2218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10"/>
          <a:stretch>
            <a:fillRect/>
          </a:stretch>
        </p:blipFill>
        <p:spPr>
          <a:xfrm>
            <a:off x="7245985" y="2413635"/>
            <a:ext cx="2978785" cy="22047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1238250" y="5305425"/>
            <a:ext cx="2382520" cy="368300"/>
            <a:chOff x="1950" y="8355"/>
            <a:chExt cx="3752" cy="580"/>
          </a:xfrm>
        </p:grpSpPr>
        <p:sp>
          <p:nvSpPr>
            <p:cNvPr id="6" name="文本框 5"/>
            <p:cNvSpPr txBox="1"/>
            <p:nvPr/>
          </p:nvSpPr>
          <p:spPr>
            <a:xfrm>
              <a:off x="1950" y="8355"/>
              <a:ext cx="37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ym typeface="Wingdings" panose="05000000000000000000" charset="0"/>
                </a:rPr>
                <a:t></a:t>
              </a:r>
              <a:endParaRPr lang="zh-CN" altLang="en-US">
                <a:sym typeface="Wingdings" panose="05000000000000000000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544" y="8835"/>
              <a:ext cx="30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4511675" y="5241925"/>
            <a:ext cx="2382520" cy="368300"/>
            <a:chOff x="1950" y="8355"/>
            <a:chExt cx="3752" cy="580"/>
          </a:xfrm>
        </p:grpSpPr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1950" y="8355"/>
              <a:ext cx="37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ym typeface="Wingdings" panose="05000000000000000000" charset="0"/>
                </a:rPr>
                <a:t></a:t>
              </a:r>
              <a:endParaRPr lang="zh-CN" altLang="en-US">
                <a:sym typeface="Wingdings" panose="05000000000000000000" charset="0"/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12"/>
              </p:custDataLst>
            </p:nvPr>
          </p:nvCxnSpPr>
          <p:spPr>
            <a:xfrm>
              <a:off x="2544" y="8835"/>
              <a:ext cx="30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7532370" y="5241925"/>
            <a:ext cx="2382520" cy="368300"/>
            <a:chOff x="1950" y="8355"/>
            <a:chExt cx="3752" cy="580"/>
          </a:xfrm>
        </p:grpSpPr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1950" y="8355"/>
              <a:ext cx="37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ym typeface="Wingdings" panose="05000000000000000000" charset="0"/>
                </a:rPr>
                <a:t></a:t>
              </a:r>
              <a:endParaRPr lang="zh-CN" altLang="en-US">
                <a:sym typeface="Wingdings" panose="05000000000000000000" charset="0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14"/>
              </p:custDataLst>
            </p:nvPr>
          </p:nvCxnSpPr>
          <p:spPr>
            <a:xfrm>
              <a:off x="2544" y="8835"/>
              <a:ext cx="30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活动室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635" y="2817495"/>
            <a:ext cx="4039870" cy="18878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586651" y="3232664"/>
            <a:ext cx="376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查询科普读物快递信息吧！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  <p:pic>
        <p:nvPicPr>
          <p:cNvPr id="7" name="图片 6" descr="boshi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9320530" y="3427730"/>
            <a:ext cx="2540000" cy="254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PP_MARK_KEY" val="caef83e2-3c4c-4eb3-984e-bd0dc799236d"/>
  <p:tag name="RESOURCE_RECORD_KEY" val="{&quot;13&quot;:[4705195,4563109],&quot;8&quot;:[20476343]}"/>
  <p:tag name="COMMONDATA" val="eyJoZGlkIjoiZjVmZGFiMmQ2Yzc4MGM0ODMwM2Y1Zjc1M2Y0ZDM2YzkifQ=="/>
  <p:tag name="commondata" val="eyJoZGlkIjoiNGFmMDQ1ZDQwN2UzYzU1OWEwOGMyZjRmMTg0NDBjNWQ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WPS 演示</Application>
  <PresentationFormat>宽屏</PresentationFormat>
  <Paragraphs>156</Paragraphs>
  <Slides>15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字魂27号-布丁体</vt:lpstr>
      <vt:lpstr>楷体</vt:lpstr>
      <vt:lpstr>阿里巴巴普惠体 M</vt:lpstr>
      <vt:lpstr>汉仪丫丫体简</vt:lpstr>
      <vt:lpstr>Wingdings</vt:lpstr>
      <vt:lpstr>黑体</vt:lpstr>
      <vt:lpstr>华文新魏</vt:lpstr>
      <vt:lpstr>楷体_GB2312</vt:lpstr>
      <vt:lpstr>华文隶书</vt:lpstr>
      <vt:lpstr>思源黑体</vt:lpstr>
      <vt:lpstr>Arial Unicode MS</vt:lpstr>
      <vt:lpstr>思源黑体 CN Medium</vt:lpstr>
      <vt:lpstr>Office 主题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清风1418120207</cp:lastModifiedBy>
  <cp:revision>113</cp:revision>
  <dcterms:created xsi:type="dcterms:W3CDTF">2023-07-25T11:34:00Z</dcterms:created>
  <dcterms:modified xsi:type="dcterms:W3CDTF">2024-08-22T08:57:57Z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437FE7CB7D7B4BCE8FA646EB96A3132B_13</vt:lpwstr>
  </property>
  <property fmtid="{D5CDD505-2E9C-101B-9397-08002B2CF9AE}" pid="3" name="KSOProductBuildVer">
    <vt:lpwstr>2052-12.1.0.17857</vt:lpwstr>
  </property>
</Properties>
</file>