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337" r:id="rId3"/>
    <p:sldId id="291" r:id="rId5"/>
    <p:sldId id="385" r:id="rId6"/>
    <p:sldId id="402" r:id="rId7"/>
    <p:sldId id="403" r:id="rId8"/>
    <p:sldId id="423" r:id="rId9"/>
    <p:sldId id="439" r:id="rId10"/>
    <p:sldId id="405" r:id="rId11"/>
    <p:sldId id="408" r:id="rId12"/>
    <p:sldId id="409" r:id="rId13"/>
    <p:sldId id="412" r:id="rId14"/>
    <p:sldId id="410" r:id="rId15"/>
    <p:sldId id="415" r:id="rId16"/>
    <p:sldId id="416" r:id="rId17"/>
    <p:sldId id="417" r:id="rId18"/>
    <p:sldId id="421" r:id="rId19"/>
    <p:sldId id="318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</p:embeddedFont>
    <p:embeddedFont>
      <p:font typeface="隶书" panose="02010509060101010101" pitchFamily="49" charset="-122"/>
      <p:regular r:id="rId27"/>
    </p:embeddedFont>
    <p:embeddedFont>
      <p:font typeface="楷体" panose="02010609060101010101" charset="-122"/>
      <p:regular r:id="rId28"/>
    </p:embeddedFont>
    <p:embeddedFont>
      <p:font typeface="黑体" panose="02010609060101010101" charset="-122"/>
      <p:regular r:id="rId29"/>
    </p:embeddedFont>
    <p:embeddedFont>
      <p:font typeface="华文新魏" panose="02010800040101010101" charset="-122"/>
      <p:regular r:id="rId30"/>
    </p:embeddedFont>
    <p:embeddedFont>
      <p:font typeface="华文中宋" panose="02010600040101010101" pitchFamily="2" charset="-122"/>
      <p:regular r:id="rId31"/>
    </p:embeddedFont>
    <p:embeddedFont>
      <p:font typeface="华文隶书" panose="02010800040101010101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9FD9"/>
    <a:srgbClr val="FFC000"/>
    <a:srgbClr val="DEEBF7"/>
    <a:srgbClr val="B4C7E7"/>
    <a:srgbClr val="96C1C7"/>
    <a:srgbClr val="709B9B"/>
    <a:srgbClr val="FFFD41"/>
    <a:srgbClr val="2363A8"/>
    <a:srgbClr val="3C91D8"/>
    <a:srgbClr val="5DA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919" autoAdjust="0"/>
  </p:normalViewPr>
  <p:slideViewPr>
    <p:cSldViewPr snapToGrid="0" showGuides="1">
      <p:cViewPr varScale="1">
        <p:scale>
          <a:sx n="105" d="100"/>
          <a:sy n="105" d="100"/>
        </p:scale>
        <p:origin x="834" y="114"/>
      </p:cViewPr>
      <p:guideLst>
        <p:guide orient="horz" pos="220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90.xml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50.xml"/><Relationship Id="rId7" Type="http://schemas.openxmlformats.org/officeDocument/2006/relationships/image" Target="../media/image31.png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30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55.xml"/><Relationship Id="rId5" Type="http://schemas.openxmlformats.org/officeDocument/2006/relationships/image" Target="../media/image13.png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0.xml"/><Relationship Id="rId5" Type="http://schemas.openxmlformats.org/officeDocument/2006/relationships/image" Target="../media/image33.png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35.wdp"/><Relationship Id="rId8" Type="http://schemas.openxmlformats.org/officeDocument/2006/relationships/image" Target="../media/image34.png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8.jpeg"/><Relationship Id="rId12" Type="http://schemas.openxmlformats.org/officeDocument/2006/relationships/tags" Target="../tags/tag64.xml"/><Relationship Id="rId11" Type="http://schemas.openxmlformats.org/officeDocument/2006/relationships/image" Target="../media/image17.png"/><Relationship Id="rId10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image" Target="../media/image39.png"/><Relationship Id="rId7" Type="http://schemas.openxmlformats.org/officeDocument/2006/relationships/tags" Target="../tags/tag78.xml"/><Relationship Id="rId6" Type="http://schemas.openxmlformats.org/officeDocument/2006/relationships/image" Target="../media/image38.png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1" Type="http://schemas.openxmlformats.org/officeDocument/2006/relationships/notesSlide" Target="../notesSlides/notesSlide10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9" Type="http://schemas.openxmlformats.org/officeDocument/2006/relationships/tags" Target="../tags/tag89.xml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tags" Target="../tags/tag4.xml"/><Relationship Id="rId4" Type="http://schemas.openxmlformats.org/officeDocument/2006/relationships/image" Target="../media/image11.png"/><Relationship Id="rId3" Type="http://schemas.openxmlformats.org/officeDocument/2006/relationships/tags" Target="../tags/tag3.xml"/><Relationship Id="rId2" Type="http://schemas.openxmlformats.org/officeDocument/2006/relationships/image" Target="../media/image10.png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19.xml"/><Relationship Id="rId20" Type="http://schemas.openxmlformats.org/officeDocument/2006/relationships/image" Target="../media/image16.png"/><Relationship Id="rId2" Type="http://schemas.openxmlformats.org/officeDocument/2006/relationships/image" Target="../media/image2.png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17.png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9.png"/><Relationship Id="rId10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tags" Target="../tags/tag27.xml"/><Relationship Id="rId5" Type="http://schemas.openxmlformats.org/officeDocument/2006/relationships/image" Target="../media/image20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8.xml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image" Target="../media/image10.png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4.xml"/><Relationship Id="rId10" Type="http://schemas.openxmlformats.org/officeDocument/2006/relationships/image" Target="../media/image28.png"/><Relationship Id="rId1" Type="http://schemas.openxmlformats.org/officeDocument/2006/relationships/tags" Target="../tags/tag2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9.png"/><Relationship Id="rId7" Type="http://schemas.openxmlformats.org/officeDocument/2006/relationships/image" Target="../media/image10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image" Target="../media/image17.png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9.png"/><Relationship Id="rId11" Type="http://schemas.openxmlformats.org/officeDocument/2006/relationships/tags" Target="../tags/tag44.xml"/><Relationship Id="rId10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90598" y="2197735"/>
            <a:ext cx="7866634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48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-122"/>
              </a:rPr>
              <a:t>第 </a:t>
            </a:r>
            <a:r>
              <a:rPr lang="en-US" altLang="zh-CN" sz="48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-122"/>
              </a:rPr>
              <a:t>13 </a:t>
            </a:r>
            <a:r>
              <a:rPr lang="zh-CN" altLang="en-US" sz="48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-122"/>
              </a:rPr>
              <a:t>课</a:t>
            </a:r>
            <a:r>
              <a:rPr lang="en-US" altLang="zh-CN" sz="48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-122"/>
              </a:rPr>
              <a:t>  </a:t>
            </a:r>
            <a:r>
              <a:rPr lang="zh-CN" altLang="en-US" sz="48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-122"/>
              </a:rPr>
              <a:t>在线选购科普读物</a:t>
            </a:r>
            <a:endParaRPr lang="zh-CN" altLang="en-US" sz="4800" b="1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96000" y="3359785"/>
            <a:ext cx="4824095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200" b="1" dirty="0">
                <a:solidFill>
                  <a:srgbClr val="3C91D8"/>
                </a:solidFill>
                <a:latin typeface="楷体" panose="02010609060101010101" charset="-122"/>
                <a:ea typeface="楷体" panose="02010609060101010101" charset="-122"/>
              </a:rPr>
              <a:t>在线选购</a:t>
            </a:r>
            <a:endParaRPr lang="zh-CN" altLang="en-US" sz="3200" b="1" dirty="0">
              <a:solidFill>
                <a:srgbClr val="3C91D8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5066665" y="4643755"/>
            <a:ext cx="425323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马鞍山市王家山小学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王军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90086" y="1360031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在线购买科普读物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35000" y="760095"/>
            <a:ext cx="995553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algn="l"/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1. 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目录查找科普读物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10696" r="6291" b="11265"/>
          <a:stretch>
            <a:fillRect/>
          </a:stretch>
        </p:blipFill>
        <p:spPr>
          <a:xfrm>
            <a:off x="10714355" y="5288915"/>
            <a:ext cx="1409065" cy="1351915"/>
          </a:xfrm>
          <a:prstGeom prst="rect">
            <a:avLst/>
          </a:prstGeom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77647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917765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0590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1" name="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07465" y="1656080"/>
            <a:ext cx="5238115" cy="3232785"/>
          </a:xfrm>
          <a:prstGeom prst="rect">
            <a:avLst/>
          </a:prstGeom>
        </p:spPr>
      </p:pic>
      <p:pic>
        <p:nvPicPr>
          <p:cNvPr id="52" name="图片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89855" y="4091305"/>
            <a:ext cx="5400675" cy="19697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190132" y="1342314"/>
            <a:ext cx="8790408" cy="65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400"/>
              </a:lnSpc>
            </a:pP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说一说，了解图书的哪些情况？</a:t>
            </a:r>
            <a:endParaRPr lang="zh-CN" altLang="zh-CN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77647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17765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590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52290" y="2798445"/>
            <a:ext cx="3933825" cy="4288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云形标注 6"/>
          <p:cNvSpPr/>
          <p:nvPr/>
        </p:nvSpPr>
        <p:spPr>
          <a:xfrm>
            <a:off x="6327775" y="2408555"/>
            <a:ext cx="2336800" cy="132715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669405" y="2776220"/>
            <a:ext cx="1738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charset="0"/>
              </a:rPr>
              <a:t>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商品的价格及销售的数量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云形标注 9"/>
          <p:cNvSpPr/>
          <p:nvPr/>
        </p:nvSpPr>
        <p:spPr>
          <a:xfrm>
            <a:off x="3195955" y="2495550"/>
            <a:ext cx="2336800" cy="1327150"/>
          </a:xfrm>
          <a:prstGeom prst="cloudCallout">
            <a:avLst>
              <a:gd name="adj1" fmla="val 12500"/>
              <a:gd name="adj2" fmla="val 6492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366770" y="2837180"/>
            <a:ext cx="1995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charset="0"/>
              </a:rPr>
              <a:t>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图书介绍及内容展示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云形标注 11"/>
          <p:cNvSpPr/>
          <p:nvPr/>
        </p:nvSpPr>
        <p:spPr>
          <a:xfrm>
            <a:off x="8408035" y="3735705"/>
            <a:ext cx="2022475" cy="949960"/>
          </a:xfrm>
          <a:prstGeom prst="cloudCallout">
            <a:avLst>
              <a:gd name="adj1" fmla="val -52771"/>
              <a:gd name="adj2" fmla="val 4095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389620" y="4026535"/>
            <a:ext cx="1994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charset="0"/>
              </a:rPr>
              <a:t>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图书的评价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35000" y="760095"/>
            <a:ext cx="995553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algn="l"/>
            <a:r>
              <a:rPr 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2.</a:t>
            </a:r>
            <a:r>
              <a:rPr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了解图书详细情况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35000" y="760095"/>
            <a:ext cx="995553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algn="l"/>
            <a:r>
              <a:rPr 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3.</a:t>
            </a:r>
            <a:r>
              <a:rPr 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选购科普读物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77647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917765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590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11" name="图片 110"/>
          <p:cNvPicPr/>
          <p:nvPr/>
        </p:nvPicPr>
        <p:blipFill>
          <a:blip r:embed="rId5"/>
          <a:stretch>
            <a:fillRect/>
          </a:stretch>
        </p:blipFill>
        <p:spPr>
          <a:xfrm>
            <a:off x="3442018" y="2907983"/>
            <a:ext cx="4467225" cy="3305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1003442" y="1377874"/>
            <a:ext cx="8790408" cy="65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fontAlgn="auto">
              <a:lnSpc>
                <a:spcPts val="4400"/>
              </a:lnSpc>
            </a:pP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  <a:sym typeface="+mn-ea"/>
              </a:rPr>
              <a:t>将挑选好的科普读物，收藏或加入到购物车中。</a:t>
            </a:r>
            <a:endParaRPr lang="zh-CN" altLang="zh-CN" sz="24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收获园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今天，你有哪些收获呢？赶快记录下来吧。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860" y="4392930"/>
            <a:ext cx="2294890" cy="2294890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77647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91776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59053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74980" y="760095"/>
            <a:ext cx="995553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algn="l"/>
            <a:r>
              <a:rPr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1．汇报挑选的图书和注意事项。</a:t>
            </a:r>
            <a:endParaRPr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967865" y="2072005"/>
            <a:ext cx="7049135" cy="2567940"/>
            <a:chOff x="3099" y="4231"/>
            <a:chExt cx="11101" cy="4044"/>
          </a:xfrm>
        </p:grpSpPr>
        <p:sp>
          <p:nvSpPr>
            <p:cNvPr id="3" name="文本框 2"/>
            <p:cNvSpPr txBox="1"/>
            <p:nvPr/>
          </p:nvSpPr>
          <p:spPr>
            <a:xfrm>
              <a:off x="3872" y="4549"/>
              <a:ext cx="10329" cy="3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我在购物平台挑选了</a:t>
              </a:r>
              <a:r>
                <a:rPr lang="zh-CN" altLang="en-US" u="sng" dirty="0"/>
                <a:t> </a:t>
              </a:r>
              <a:r>
                <a:rPr lang="en-US" altLang="zh-CN" u="sng" dirty="0"/>
                <a:t>                 </a:t>
              </a:r>
              <a:r>
                <a:rPr lang="zh-CN" altLang="en-US" dirty="0"/>
                <a:t>科普读物。</a:t>
              </a:r>
              <a:endParaRPr lang="zh-CN" altLang="en-US" dirty="0"/>
            </a:p>
            <a:p>
              <a:endParaRPr lang="zh-CN" altLang="en-US" dirty="0"/>
            </a:p>
            <a:p>
              <a:r>
                <a:rPr lang="zh-CN" altLang="en-US" dirty="0"/>
                <a:t>我的发现：</a:t>
              </a:r>
              <a:endParaRPr lang="zh-CN" altLang="en-US" dirty="0"/>
            </a:p>
            <a:p>
              <a:endParaRPr lang="zh-CN" altLang="en-US" dirty="0"/>
            </a:p>
            <a:p>
              <a:pPr marL="285750" indent="-285750">
                <a:buFont typeface="Wingdings" panose="05000000000000000000" charset="0"/>
                <a:buChar char="u"/>
              </a:pPr>
              <a:r>
                <a:rPr lang="zh-CN" altLang="en-US" dirty="0"/>
                <a:t>筛选商品要注意：</a:t>
              </a:r>
              <a:r>
                <a:rPr lang="zh-CN" altLang="en-US" u="sng" dirty="0"/>
                <a:t> </a:t>
              </a:r>
              <a:r>
                <a:rPr lang="en-US" altLang="zh-CN" u="sng" dirty="0"/>
                <a:t>                                                         </a:t>
              </a:r>
              <a:r>
                <a:rPr lang="zh-CN" altLang="en-US" dirty="0"/>
                <a:t>。</a:t>
              </a:r>
              <a:endParaRPr lang="zh-CN" altLang="en-US" dirty="0"/>
            </a:p>
            <a:p>
              <a:endParaRPr lang="zh-CN" altLang="en-US" u="sng" dirty="0"/>
            </a:p>
            <a:p>
              <a:pPr marL="285750" indent="-285750">
                <a:buFont typeface="Wingdings" panose="05000000000000000000" charset="0"/>
                <a:buChar char="u"/>
              </a:pPr>
              <a:r>
                <a:rPr lang="zh-CN" altLang="en-US" dirty="0"/>
                <a:t>支付商品需要：</a:t>
              </a:r>
              <a:r>
                <a:rPr lang="en-US" altLang="zh-CN" u="sng" dirty="0"/>
                <a:t>                                                              </a:t>
              </a:r>
              <a:r>
                <a:rPr lang="zh-CN" altLang="en-US" dirty="0"/>
                <a:t>。</a:t>
              </a:r>
              <a:endParaRPr lang="zh-CN" altLang="en-US" u="sng" dirty="0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3099" y="4231"/>
              <a:ext cx="10932" cy="404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5"/>
          <p:cNvSpPr txBox="1"/>
          <p:nvPr/>
        </p:nvSpPr>
        <p:spPr>
          <a:xfrm>
            <a:off x="562610" y="872490"/>
            <a:ext cx="666115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algn="l"/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2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．与同学分享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99490" y="1863090"/>
            <a:ext cx="10246995" cy="11169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55600" algn="l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zh-CN" altLang="en-US" sz="2800" b="1" i="0" u="none" strike="noStrike" cap="none" normalizeH="0" baseline="0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你学会了在线挑选商品，在生活中有什么作用？</a:t>
            </a:r>
            <a:endParaRPr kumimoji="0" lang="zh-CN" altLang="en-US" sz="2800" b="1" i="0" u="none" strike="noStrike" cap="none" normalizeH="0" baseline="0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355600" algn="l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zh-CN" altLang="en-US" sz="2800" b="1" i="0" u="none" strike="noStrike" cap="none" normalizeH="0" baseline="0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77647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1776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59053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>
            <p:custDataLst>
              <p:tags r:id="rId4"/>
            </p:custDataLst>
          </p:nvPr>
        </p:nvSpPr>
        <p:spPr>
          <a:xfrm>
            <a:off x="1141095" y="1694815"/>
            <a:ext cx="10073640" cy="3653790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50" name="图片 85" descr="5f33ae11ad3301597222417226 (3)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/>
          <a:srcRect l="19885" r="15118" b="4842"/>
          <a:stretch>
            <a:fillRect/>
          </a:stretch>
        </p:blipFill>
        <p:spPr bwMode="auto">
          <a:xfrm flipH="1">
            <a:off x="9539605" y="3668395"/>
            <a:ext cx="2064385" cy="302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692275" y="2550795"/>
            <a:ext cx="8468995" cy="3549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77647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1776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059053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pic>
        <p:nvPicPr>
          <p:cNvPr id="23556" name="Picture 4" descr="5c758035524e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07295" y="4460875"/>
            <a:ext cx="1637030" cy="163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组合 12"/>
          <p:cNvGrpSpPr/>
          <p:nvPr/>
        </p:nvGrpSpPr>
        <p:grpSpPr>
          <a:xfrm>
            <a:off x="8223885" y="3196590"/>
            <a:ext cx="1818640" cy="599440"/>
            <a:chOff x="11801" y="4098"/>
            <a:chExt cx="2864" cy="944"/>
          </a:xfrm>
        </p:grpSpPr>
        <p:pic>
          <p:nvPicPr>
            <p:cNvPr id="3" name="图片 2" descr="3UG7AZ8DRW7@7]}V]1S8CJ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74049" t="34354" r="4695" b="55184"/>
            <a:stretch>
              <a:fillRect/>
            </a:stretch>
          </p:blipFill>
          <p:spPr>
            <a:xfrm>
              <a:off x="11801" y="4252"/>
              <a:ext cx="2400" cy="623"/>
            </a:xfrm>
            <a:prstGeom prst="rect">
              <a:avLst/>
            </a:prstGeom>
          </p:spPr>
        </p:pic>
        <p:pic>
          <p:nvPicPr>
            <p:cNvPr id="4" name="图片 3" descr="3UG7AZ8DRW7@7]}V]1S8CJ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88007" t="31365" r="5324" b="52413"/>
            <a:stretch>
              <a:fillRect/>
            </a:stretch>
          </p:blipFill>
          <p:spPr>
            <a:xfrm>
              <a:off x="13913" y="4098"/>
              <a:ext cx="753" cy="945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8223885" y="3717925"/>
            <a:ext cx="1818640" cy="599440"/>
            <a:chOff x="11801" y="4098"/>
            <a:chExt cx="2864" cy="944"/>
          </a:xfrm>
        </p:grpSpPr>
        <p:pic>
          <p:nvPicPr>
            <p:cNvPr id="15" name="图片 14" descr="3UG7AZ8DRW7@7]}V]1S8CJ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8"/>
            <a:srcRect l="74049" t="34354" r="4695" b="55184"/>
            <a:stretch>
              <a:fillRect/>
            </a:stretch>
          </p:blipFill>
          <p:spPr>
            <a:xfrm>
              <a:off x="11801" y="4252"/>
              <a:ext cx="2400" cy="623"/>
            </a:xfrm>
            <a:prstGeom prst="rect">
              <a:avLst/>
            </a:prstGeom>
          </p:spPr>
        </p:pic>
        <p:pic>
          <p:nvPicPr>
            <p:cNvPr id="16" name="图片 15" descr="3UG7AZ8DRW7@7]}V]1S8CJ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88007" t="31365" r="5324" b="52413"/>
            <a:stretch>
              <a:fillRect/>
            </a:stretch>
          </p:blipFill>
          <p:spPr>
            <a:xfrm>
              <a:off x="13913" y="4098"/>
              <a:ext cx="753" cy="945"/>
            </a:xfrm>
            <a:prstGeom prst="rect">
              <a:avLst/>
            </a:prstGeom>
          </p:spPr>
        </p:pic>
      </p:grpSp>
      <p:pic>
        <p:nvPicPr>
          <p:cNvPr id="20" name="图片 19" descr="3UG7AZ8DRW7@7]}V]1S8CJ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8"/>
          <a:srcRect l="74049" t="34354" r="4695" b="55184"/>
          <a:stretch>
            <a:fillRect/>
          </a:stretch>
        </p:blipFill>
        <p:spPr>
          <a:xfrm>
            <a:off x="8223885" y="4422140"/>
            <a:ext cx="1524000" cy="395605"/>
          </a:xfrm>
          <a:prstGeom prst="rect">
            <a:avLst/>
          </a:prstGeom>
        </p:spPr>
      </p:pic>
      <p:pic>
        <p:nvPicPr>
          <p:cNvPr id="21" name="图片 20" descr="3UG7AZ8DRW7@7]}V]1S8CJ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8007" t="31365" r="5324" b="52413"/>
          <a:stretch>
            <a:fillRect/>
          </a:stretch>
        </p:blipFill>
        <p:spPr>
          <a:xfrm>
            <a:off x="9565005" y="3827780"/>
            <a:ext cx="478155" cy="600075"/>
          </a:xfrm>
          <a:prstGeom prst="rect">
            <a:avLst/>
          </a:prstGeom>
        </p:spPr>
      </p:pic>
      <p:pic>
        <p:nvPicPr>
          <p:cNvPr id="22" name="图片 21" descr="3UG7AZ8DRW7@7]}V]1S8CJ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8"/>
          <a:srcRect l="74049" t="34354" r="4695" b="55184"/>
          <a:stretch>
            <a:fillRect/>
          </a:stretch>
        </p:blipFill>
        <p:spPr>
          <a:xfrm>
            <a:off x="8253095" y="4958080"/>
            <a:ext cx="1524000" cy="395605"/>
          </a:xfrm>
          <a:prstGeom prst="rect">
            <a:avLst/>
          </a:prstGeom>
        </p:spPr>
      </p:pic>
      <p:pic>
        <p:nvPicPr>
          <p:cNvPr id="23" name="图片 22" descr="3UG7AZ8DRW7@7]}V]1S8CJ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8007" t="31365" r="5324" b="52413"/>
          <a:stretch>
            <a:fillRect/>
          </a:stretch>
        </p:blipFill>
        <p:spPr>
          <a:xfrm>
            <a:off x="9594215" y="4363720"/>
            <a:ext cx="478155" cy="600075"/>
          </a:xfrm>
          <a:prstGeom prst="rect">
            <a:avLst/>
          </a:prstGeom>
        </p:spPr>
      </p:pic>
      <p:pic>
        <p:nvPicPr>
          <p:cNvPr id="24" name="图片 23" descr="3UG7AZ8DRW7@7]}V]1S8CJ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8"/>
          <a:srcRect l="74049" t="34354" r="4695" b="55184"/>
          <a:stretch>
            <a:fillRect/>
          </a:stretch>
        </p:blipFill>
        <p:spPr>
          <a:xfrm>
            <a:off x="8239125" y="5572760"/>
            <a:ext cx="1524000" cy="395605"/>
          </a:xfrm>
          <a:prstGeom prst="rect">
            <a:avLst/>
          </a:prstGeom>
        </p:spPr>
      </p:pic>
      <p:pic>
        <p:nvPicPr>
          <p:cNvPr id="25" name="图片 24" descr="3UG7AZ8DRW7@7]}V]1S8CJ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8007" t="31365" r="5324" b="52413"/>
          <a:stretch>
            <a:fillRect/>
          </a:stretch>
        </p:blipFill>
        <p:spPr>
          <a:xfrm>
            <a:off x="9580245" y="4978400"/>
            <a:ext cx="478155" cy="600075"/>
          </a:xfrm>
          <a:prstGeom prst="rect">
            <a:avLst/>
          </a:prstGeom>
        </p:spPr>
      </p:pic>
      <p:sp>
        <p:nvSpPr>
          <p:cNvPr id="28" name="文本框 27"/>
          <p:cNvSpPr txBox="1"/>
          <p:nvPr>
            <p:custDataLst>
              <p:tags r:id="rId18"/>
            </p:custDataLst>
          </p:nvPr>
        </p:nvSpPr>
        <p:spPr>
          <a:xfrm>
            <a:off x="1504803" y="1588471"/>
            <a:ext cx="9528833" cy="963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539750">
              <a:lnSpc>
                <a:spcPct val="150000"/>
              </a:lnSpc>
              <a:def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lnSpc>
                <a:spcPts val="3400"/>
              </a:lnSpc>
            </a:pPr>
            <a:r>
              <a:rPr lang="zh-CN" altLang="en-US" dirty="0"/>
              <a:t>这节课通过活动探究，你有哪些收获？请对自己进行</a:t>
            </a:r>
            <a:r>
              <a:rPr lang="zh-CN" altLang="zh-CN" dirty="0"/>
              <a:t>点评</a:t>
            </a:r>
            <a:r>
              <a:rPr lang="zh-CN" altLang="en-US" dirty="0"/>
              <a:t>，点亮小星星。</a:t>
            </a:r>
            <a:endParaRPr lang="zh-CN" altLang="en-US" dirty="0"/>
          </a:p>
        </p:txBody>
      </p:sp>
      <p:sp>
        <p:nvSpPr>
          <p:cNvPr id="2" name="文本框 5"/>
          <p:cNvSpPr txBox="1"/>
          <p:nvPr>
            <p:custDataLst>
              <p:tags r:id="rId19"/>
            </p:custDataLst>
          </p:nvPr>
        </p:nvSpPr>
        <p:spPr>
          <a:xfrm>
            <a:off x="562610" y="872490"/>
            <a:ext cx="666115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algn="l"/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2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．学习评价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91138" y="2941341"/>
            <a:ext cx="5304822" cy="1845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66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用所学知识</a:t>
            </a:r>
            <a:br>
              <a:rPr lang="zh-CN" altLang="en-US" sz="80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r>
              <a:rPr lang="zh-CN" altLang="en-US" sz="48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探究未知世界吧！</a:t>
            </a:r>
            <a:endParaRPr lang="zh-CN" altLang="en-US" sz="4800" dirty="0">
              <a:solidFill>
                <a:srgbClr val="3C91D8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00898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在线购买科普读物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14041" y="1866633"/>
            <a:ext cx="5821203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</a:t>
            </a:r>
            <a:r>
              <a:rPr 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sz="2800" dirty="0" err="1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在线选购科普读物</a:t>
            </a:r>
            <a:endParaRPr sz="2800" dirty="0" err="1">
              <a:solidFill>
                <a:srgbClr val="3C91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987077" y="757257"/>
            <a:ext cx="3852206" cy="738664"/>
            <a:chOff x="6388488" y="2098491"/>
            <a:chExt cx="3852206" cy="738664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35745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项目情境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0250" name="图片 85" descr="5f33ae11ad3301597222417226 (3)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 l="19885" r="15118" b="4842"/>
          <a:stretch>
            <a:fillRect/>
          </a:stretch>
        </p:blipFill>
        <p:spPr bwMode="auto">
          <a:xfrm flipH="1">
            <a:off x="10299798" y="4001140"/>
            <a:ext cx="1526614" cy="223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1" name="图片 84" descr="图片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 l="10402" t="16827" r="6425" b="21722"/>
          <a:stretch>
            <a:fillRect/>
          </a:stretch>
        </p:blipFill>
        <p:spPr bwMode="auto">
          <a:xfrm>
            <a:off x="8590915" y="2827655"/>
            <a:ext cx="2825115" cy="166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7" name="文本框 8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738870" y="3094355"/>
            <a:ext cx="2276475" cy="9067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R="0" indent="0" defTabSz="914400" fontAlgn="base">
              <a:lnSpc>
                <a:spcPct val="13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cap="none" normalizeH="0" baseline="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kumimoji="0" lang="zh-CN" altLang="en-US" sz="2000" b="0" i="0" cap="none" normalizeH="0" baseline="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如何在购物平台选购科普读物？ </a:t>
            </a:r>
            <a:endParaRPr kumimoji="0" lang="zh-CN" altLang="en-US" sz="2000" b="0" i="0" cap="none" normalizeH="0" baseline="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6"/>
          <a:stretch>
            <a:fillRect/>
          </a:stretch>
        </p:blipFill>
        <p:spPr>
          <a:xfrm>
            <a:off x="1985645" y="1723073"/>
            <a:ext cx="5638800" cy="3876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4585" y="1668780"/>
            <a:ext cx="9667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结合自身实际，说一说观察到父母的一次网上购物经历，并在小组内交流。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87077" y="757257"/>
            <a:ext cx="3852206" cy="737235"/>
            <a:chOff x="6388488" y="2098491"/>
            <a:chExt cx="3852206" cy="737235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3574568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相互交流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3780790" y="1668780"/>
            <a:ext cx="4932680" cy="5450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咪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85" y="4114165"/>
            <a:ext cx="612000" cy="798745"/>
          </a:xfrm>
          <a:prstGeom prst="rect">
            <a:avLst/>
          </a:prstGeom>
        </p:spPr>
      </p:pic>
      <p:pic>
        <p:nvPicPr>
          <p:cNvPr id="5" name="图片 4" descr="妮妮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82690" y="4114165"/>
            <a:ext cx="756000" cy="8846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504315" y="2305050"/>
            <a:ext cx="2146300" cy="1790700"/>
            <a:chOff x="1794" y="2783"/>
            <a:chExt cx="2985" cy="2820"/>
          </a:xfrm>
        </p:grpSpPr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1794" y="3424"/>
              <a:ext cx="2985" cy="2179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同侧圆角矩形 8"/>
            <p:cNvSpPr/>
            <p:nvPr>
              <p:custDataLst>
                <p:tags r:id="rId7"/>
              </p:custDataLst>
            </p:nvPr>
          </p:nvSpPr>
          <p:spPr>
            <a:xfrm>
              <a:off x="2403" y="2783"/>
              <a:ext cx="1602" cy="812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2403" y="2819"/>
              <a:ext cx="160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丫丫体简" panose="02010604000101010101" pitchFamily="2" charset="-122"/>
                  <a:ea typeface="汉仪丫丫体简" panose="02010604000101010101" pitchFamily="2" charset="-122"/>
                </a:rPr>
                <a:t>准备间</a:t>
              </a:r>
              <a:endPara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4000101010101" pitchFamily="2" charset="-122"/>
                <a:ea typeface="汉仪丫丫体简" panose="02010604000101010101" pitchFamily="2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849" y="3935"/>
              <a:ext cx="287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charset="0"/>
                <a:buChar char="u"/>
              </a:pPr>
              <a:r>
                <a:rPr lang="zh-CN" altLang="en-US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明确购物需求。</a:t>
              </a:r>
              <a:endPara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u"/>
              </a:pPr>
              <a:r>
                <a:rPr lang="zh-CN" altLang="en-US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了解购物平台。</a:t>
              </a:r>
              <a:endPara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u"/>
              </a:pPr>
              <a:r>
                <a:rPr lang="zh-CN" altLang="en-US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厘清购物流程。</a:t>
              </a:r>
              <a:endPara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sp>
        <p:nvSpPr>
          <p:cNvPr id="18" name="同侧圆角矩形 17"/>
          <p:cNvSpPr/>
          <p:nvPr>
            <p:custDataLst>
              <p:tags r:id="rId10"/>
            </p:custDataLst>
          </p:nvPr>
        </p:nvSpPr>
        <p:spPr>
          <a:xfrm>
            <a:off x="5322570" y="3303905"/>
            <a:ext cx="1152000" cy="515620"/>
          </a:xfrm>
          <a:prstGeom prst="round2Same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735195" y="3362960"/>
            <a:ext cx="2563495" cy="1749425"/>
            <a:chOff x="5854" y="5867"/>
            <a:chExt cx="2985" cy="3534"/>
          </a:xfrm>
        </p:grpSpPr>
        <p:sp>
          <p:nvSpPr>
            <p:cNvPr id="23" name="矩形 22"/>
            <p:cNvSpPr/>
            <p:nvPr>
              <p:custDataLst>
                <p:tags r:id="rId11"/>
              </p:custDataLst>
            </p:nvPr>
          </p:nvSpPr>
          <p:spPr>
            <a:xfrm>
              <a:off x="5854" y="6343"/>
              <a:ext cx="2985" cy="3058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>
              <p:custDataLst>
                <p:tags r:id="rId12"/>
              </p:custDataLst>
            </p:nvPr>
          </p:nvSpPr>
          <p:spPr>
            <a:xfrm>
              <a:off x="6436" y="5867"/>
              <a:ext cx="1585" cy="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丫丫体简" panose="02010604000101010101" pitchFamily="2" charset="-122"/>
                  <a:ea typeface="汉仪丫丫体简" panose="02010604000101010101" pitchFamily="2" charset="-122"/>
                </a:rPr>
                <a:t>活动室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4000101010101" pitchFamily="2" charset="-122"/>
                <a:ea typeface="汉仪丫丫体简" panose="02010604000101010101" pitchFamily="2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5909" y="6818"/>
              <a:ext cx="2874" cy="25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Font typeface="Wingdings" panose="05000000000000000000" charset="0"/>
                <a:buChar char="u"/>
              </a:pPr>
              <a:endPara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u"/>
              </a:pPr>
              <a:r>
                <a:rPr lang="zh-CN" altLang="en-US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搜索科普读物。</a:t>
              </a:r>
              <a:endPara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u"/>
              </a:pPr>
              <a:r>
                <a:rPr lang="zh-CN" altLang="en-US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了解图书详细情况。</a:t>
              </a:r>
              <a:endPara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u"/>
              </a:pPr>
              <a:r>
                <a:rPr lang="zh-CN" altLang="en-US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挑选科普读物</a:t>
              </a:r>
              <a:endPara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sp>
        <p:nvSpPr>
          <p:cNvPr id="33" name="矩形 32"/>
          <p:cNvSpPr/>
          <p:nvPr>
            <p:custDataLst>
              <p:tags r:id="rId14"/>
            </p:custDataLst>
          </p:nvPr>
        </p:nvSpPr>
        <p:spPr>
          <a:xfrm>
            <a:off x="7611745" y="2958465"/>
            <a:ext cx="3208655" cy="9226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同侧圆角矩形 35"/>
          <p:cNvSpPr/>
          <p:nvPr>
            <p:custDataLst>
              <p:tags r:id="rId15"/>
            </p:custDataLst>
          </p:nvPr>
        </p:nvSpPr>
        <p:spPr>
          <a:xfrm>
            <a:off x="8594725" y="2606675"/>
            <a:ext cx="1152000" cy="445135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>
            <p:custDataLst>
              <p:tags r:id="rId16"/>
            </p:custDataLst>
          </p:nvPr>
        </p:nvSpPr>
        <p:spPr>
          <a:xfrm>
            <a:off x="8605520" y="2604135"/>
            <a:ext cx="115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4000101010101" pitchFamily="2" charset="-122"/>
                <a:ea typeface="汉仪丫丫体简" panose="02010604000101010101" pitchFamily="2" charset="-122"/>
              </a:rPr>
              <a:t>收获园</a:t>
            </a:r>
            <a:endParaRPr lang="zh-CN" alt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4000101010101" pitchFamily="2" charset="-122"/>
              <a:ea typeface="汉仪丫丫体简" panose="02010604000101010101" pitchFamily="2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17"/>
            </p:custDataLst>
          </p:nvPr>
        </p:nvSpPr>
        <p:spPr>
          <a:xfrm>
            <a:off x="7634605" y="3217545"/>
            <a:ext cx="3328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推荐科普读物。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分享购物经验。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18"/>
            </p:custDataLst>
          </p:nvPr>
        </p:nvSpPr>
        <p:spPr>
          <a:xfrm>
            <a:off x="4570771" y="1848871"/>
            <a:ext cx="295269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活动导航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907" flipV="1">
            <a:off x="3595227" y="3122660"/>
            <a:ext cx="917387" cy="91738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9907" flipV="1">
            <a:off x="7365857" y="3868150"/>
            <a:ext cx="917387" cy="9173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准备间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419011" y="3280670"/>
            <a:ext cx="3763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了解在线购物平台。</a:t>
            </a:r>
            <a:endParaRPr lang="zh-CN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  <p:pic>
        <p:nvPicPr>
          <p:cNvPr id="7" name="图片 6" descr="boshi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320530" y="3427730"/>
            <a:ext cx="2540000" cy="254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953360" y="1645423"/>
            <a:ext cx="10848192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科普读物的种类很多，你喜欢哪些类别的科普读物呢？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77647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1776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0590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553699" y="3619500"/>
            <a:ext cx="1352548" cy="2629248"/>
          </a:xfrm>
          <a:prstGeom prst="rect">
            <a:avLst/>
          </a:prstGeom>
        </p:spPr>
      </p:pic>
      <p:sp>
        <p:nvSpPr>
          <p:cNvPr id="30" name="任意多边形: 形状 18"/>
          <p:cNvSpPr/>
          <p:nvPr>
            <p:custDataLst>
              <p:tags r:id="rId6"/>
            </p:custDataLst>
          </p:nvPr>
        </p:nvSpPr>
        <p:spPr>
          <a:xfrm>
            <a:off x="10553699" y="3314657"/>
            <a:ext cx="287718" cy="609685"/>
          </a:xfrm>
          <a:custGeom>
            <a:avLst/>
            <a:gdLst>
              <a:gd name="connsiteX0" fmla="*/ 118741 w 286652"/>
              <a:gd name="connsiteY0" fmla="*/ 505389 h 607425"/>
              <a:gd name="connsiteX1" fmla="*/ 89383 w 286652"/>
              <a:gd name="connsiteY1" fmla="*/ 538228 h 607425"/>
              <a:gd name="connsiteX2" fmla="*/ 118741 w 286652"/>
              <a:gd name="connsiteY2" fmla="*/ 569895 h 607425"/>
              <a:gd name="connsiteX3" fmla="*/ 148099 w 286652"/>
              <a:gd name="connsiteY3" fmla="*/ 538228 h 607425"/>
              <a:gd name="connsiteX4" fmla="*/ 118741 w 286652"/>
              <a:gd name="connsiteY4" fmla="*/ 505389 h 607425"/>
              <a:gd name="connsiteX5" fmla="*/ 118741 w 286652"/>
              <a:gd name="connsiteY5" fmla="*/ 467859 h 607425"/>
              <a:gd name="connsiteX6" fmla="*/ 186851 w 286652"/>
              <a:gd name="connsiteY6" fmla="*/ 538228 h 607425"/>
              <a:gd name="connsiteX7" fmla="*/ 118741 w 286652"/>
              <a:gd name="connsiteY7" fmla="*/ 607425 h 607425"/>
              <a:gd name="connsiteX8" fmla="*/ 51805 w 286652"/>
              <a:gd name="connsiteY8" fmla="*/ 538228 h 607425"/>
              <a:gd name="connsiteX9" fmla="*/ 118741 w 286652"/>
              <a:gd name="connsiteY9" fmla="*/ 467859 h 607425"/>
              <a:gd name="connsiteX10" fmla="*/ 131669 w 286652"/>
              <a:gd name="connsiteY10" fmla="*/ 37522 h 607425"/>
              <a:gd name="connsiteX11" fmla="*/ 37752 w 286652"/>
              <a:gd name="connsiteY11" fmla="*/ 59801 h 607425"/>
              <a:gd name="connsiteX12" fmla="*/ 43622 w 286652"/>
              <a:gd name="connsiteY12" fmla="*/ 76216 h 607425"/>
              <a:gd name="connsiteX13" fmla="*/ 116407 w 286652"/>
              <a:gd name="connsiteY13" fmla="*/ 58628 h 607425"/>
              <a:gd name="connsiteX14" fmla="*/ 213846 w 286652"/>
              <a:gd name="connsiteY14" fmla="*/ 147743 h 607425"/>
              <a:gd name="connsiteX15" fmla="*/ 151626 w 286652"/>
              <a:gd name="connsiteY15" fmla="*/ 272034 h 607425"/>
              <a:gd name="connsiteX16" fmla="*/ 105842 w 286652"/>
              <a:gd name="connsiteY16" fmla="*/ 399843 h 607425"/>
              <a:gd name="connsiteX17" fmla="*/ 105842 w 286652"/>
              <a:gd name="connsiteY17" fmla="*/ 404533 h 607425"/>
              <a:gd name="connsiteX18" fmla="*/ 132843 w 286652"/>
              <a:gd name="connsiteY18" fmla="*/ 404533 h 607425"/>
              <a:gd name="connsiteX19" fmla="*/ 183323 w 286652"/>
              <a:gd name="connsiteY19" fmla="*/ 269689 h 607425"/>
              <a:gd name="connsiteX20" fmla="*/ 249065 w 286652"/>
              <a:gd name="connsiteY20" fmla="*/ 139535 h 607425"/>
              <a:gd name="connsiteX21" fmla="*/ 131669 w 286652"/>
              <a:gd name="connsiteY21" fmla="*/ 37522 h 607425"/>
              <a:gd name="connsiteX22" fmla="*/ 131669 w 286652"/>
              <a:gd name="connsiteY22" fmla="*/ 0 h 607425"/>
              <a:gd name="connsiteX23" fmla="*/ 286632 w 286652"/>
              <a:gd name="connsiteY23" fmla="*/ 139535 h 607425"/>
              <a:gd name="connsiteX24" fmla="*/ 212672 w 286652"/>
              <a:gd name="connsiteY24" fmla="*/ 293140 h 607425"/>
              <a:gd name="connsiteX25" fmla="*/ 170410 w 286652"/>
              <a:gd name="connsiteY25" fmla="*/ 401015 h 607425"/>
              <a:gd name="connsiteX26" fmla="*/ 170410 w 286652"/>
              <a:gd name="connsiteY26" fmla="*/ 411568 h 607425"/>
              <a:gd name="connsiteX27" fmla="*/ 163366 w 286652"/>
              <a:gd name="connsiteY27" fmla="*/ 431502 h 607425"/>
              <a:gd name="connsiteX28" fmla="*/ 136365 w 286652"/>
              <a:gd name="connsiteY28" fmla="*/ 442055 h 607425"/>
              <a:gd name="connsiteX29" fmla="*/ 104668 w 286652"/>
              <a:gd name="connsiteY29" fmla="*/ 442055 h 607425"/>
              <a:gd name="connsiteX30" fmla="*/ 68275 w 286652"/>
              <a:gd name="connsiteY30" fmla="*/ 413914 h 607425"/>
              <a:gd name="connsiteX31" fmla="*/ 67101 w 286652"/>
              <a:gd name="connsiteY31" fmla="*/ 403361 h 607425"/>
              <a:gd name="connsiteX32" fmla="*/ 122277 w 286652"/>
              <a:gd name="connsiteY32" fmla="*/ 248583 h 607425"/>
              <a:gd name="connsiteX33" fmla="*/ 175105 w 286652"/>
              <a:gd name="connsiteY33" fmla="*/ 147743 h 607425"/>
              <a:gd name="connsiteX34" fmla="*/ 116407 w 286652"/>
              <a:gd name="connsiteY34" fmla="*/ 96150 h 607425"/>
              <a:gd name="connsiteX35" fmla="*/ 56535 w 286652"/>
              <a:gd name="connsiteY35" fmla="*/ 111393 h 607425"/>
              <a:gd name="connsiteX36" fmla="*/ 10751 w 286652"/>
              <a:gd name="connsiteY36" fmla="*/ 93805 h 607425"/>
              <a:gd name="connsiteX37" fmla="*/ 2533 w 286652"/>
              <a:gd name="connsiteY37" fmla="*/ 73871 h 607425"/>
              <a:gd name="connsiteX38" fmla="*/ 20142 w 286652"/>
              <a:gd name="connsiteY38" fmla="*/ 25796 h 607425"/>
              <a:gd name="connsiteX39" fmla="*/ 131669 w 286652"/>
              <a:gd name="connsiteY39" fmla="*/ 0 h 60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6652" h="607425">
                <a:moveTo>
                  <a:pt x="118741" y="505389"/>
                </a:moveTo>
                <a:cubicBezTo>
                  <a:pt x="101126" y="505389"/>
                  <a:pt x="89383" y="518290"/>
                  <a:pt x="89383" y="538228"/>
                </a:cubicBezTo>
                <a:cubicBezTo>
                  <a:pt x="89383" y="556994"/>
                  <a:pt x="101126" y="569895"/>
                  <a:pt x="118741" y="569895"/>
                </a:cubicBezTo>
                <a:cubicBezTo>
                  <a:pt x="137530" y="569895"/>
                  <a:pt x="148099" y="558166"/>
                  <a:pt x="148099" y="538228"/>
                </a:cubicBezTo>
                <a:cubicBezTo>
                  <a:pt x="148099" y="518290"/>
                  <a:pt x="137530" y="505389"/>
                  <a:pt x="118741" y="505389"/>
                </a:cubicBezTo>
                <a:close/>
                <a:moveTo>
                  <a:pt x="118741" y="467859"/>
                </a:moveTo>
                <a:cubicBezTo>
                  <a:pt x="158667" y="467859"/>
                  <a:pt x="186851" y="497180"/>
                  <a:pt x="186851" y="538228"/>
                </a:cubicBezTo>
                <a:cubicBezTo>
                  <a:pt x="186851" y="579277"/>
                  <a:pt x="157493" y="607425"/>
                  <a:pt x="118741" y="607425"/>
                </a:cubicBezTo>
                <a:cubicBezTo>
                  <a:pt x="79989" y="607425"/>
                  <a:pt x="51805" y="578104"/>
                  <a:pt x="51805" y="538228"/>
                </a:cubicBezTo>
                <a:cubicBezTo>
                  <a:pt x="51805" y="497180"/>
                  <a:pt x="79989" y="467859"/>
                  <a:pt x="118741" y="467859"/>
                </a:cubicBezTo>
                <a:close/>
                <a:moveTo>
                  <a:pt x="131669" y="37522"/>
                </a:moveTo>
                <a:cubicBezTo>
                  <a:pt x="98798" y="37522"/>
                  <a:pt x="63579" y="45730"/>
                  <a:pt x="37752" y="59801"/>
                </a:cubicBezTo>
                <a:lnTo>
                  <a:pt x="43622" y="76216"/>
                </a:lnTo>
                <a:cubicBezTo>
                  <a:pt x="64753" y="65663"/>
                  <a:pt x="91754" y="58628"/>
                  <a:pt x="116407" y="58628"/>
                </a:cubicBezTo>
                <a:cubicBezTo>
                  <a:pt x="176279" y="59801"/>
                  <a:pt x="213846" y="93805"/>
                  <a:pt x="213846" y="147743"/>
                </a:cubicBezTo>
                <a:cubicBezTo>
                  <a:pt x="213846" y="191127"/>
                  <a:pt x="190367" y="226304"/>
                  <a:pt x="151626" y="272034"/>
                </a:cubicBezTo>
                <a:cubicBezTo>
                  <a:pt x="116407" y="314246"/>
                  <a:pt x="101146" y="358803"/>
                  <a:pt x="105842" y="399843"/>
                </a:cubicBezTo>
                <a:lnTo>
                  <a:pt x="105842" y="404533"/>
                </a:lnTo>
                <a:lnTo>
                  <a:pt x="132843" y="404533"/>
                </a:lnTo>
                <a:cubicBezTo>
                  <a:pt x="129321" y="355286"/>
                  <a:pt x="145756" y="314246"/>
                  <a:pt x="183323" y="269689"/>
                </a:cubicBezTo>
                <a:cubicBezTo>
                  <a:pt x="222064" y="223959"/>
                  <a:pt x="249065" y="187610"/>
                  <a:pt x="249065" y="139535"/>
                </a:cubicBezTo>
                <a:cubicBezTo>
                  <a:pt x="249065" y="90287"/>
                  <a:pt x="218542" y="37522"/>
                  <a:pt x="131669" y="37522"/>
                </a:cubicBezTo>
                <a:close/>
                <a:moveTo>
                  <a:pt x="131669" y="0"/>
                </a:moveTo>
                <a:cubicBezTo>
                  <a:pt x="239673" y="0"/>
                  <a:pt x="287806" y="70354"/>
                  <a:pt x="286632" y="139535"/>
                </a:cubicBezTo>
                <a:cubicBezTo>
                  <a:pt x="286632" y="200508"/>
                  <a:pt x="254935" y="243892"/>
                  <a:pt x="212672" y="293140"/>
                </a:cubicBezTo>
                <a:cubicBezTo>
                  <a:pt x="180975" y="331834"/>
                  <a:pt x="168062" y="363494"/>
                  <a:pt x="170410" y="401015"/>
                </a:cubicBezTo>
                <a:lnTo>
                  <a:pt x="170410" y="411568"/>
                </a:lnTo>
                <a:cubicBezTo>
                  <a:pt x="171584" y="418604"/>
                  <a:pt x="169236" y="425639"/>
                  <a:pt x="163366" y="431502"/>
                </a:cubicBezTo>
                <a:cubicBezTo>
                  <a:pt x="157496" y="437365"/>
                  <a:pt x="146930" y="442055"/>
                  <a:pt x="136365" y="442055"/>
                </a:cubicBezTo>
                <a:lnTo>
                  <a:pt x="104668" y="442055"/>
                </a:lnTo>
                <a:cubicBezTo>
                  <a:pt x="85884" y="442055"/>
                  <a:pt x="69449" y="430329"/>
                  <a:pt x="68275" y="413914"/>
                </a:cubicBezTo>
                <a:lnTo>
                  <a:pt x="67101" y="403361"/>
                </a:lnTo>
                <a:cubicBezTo>
                  <a:pt x="62405" y="351768"/>
                  <a:pt x="81188" y="297830"/>
                  <a:pt x="122277" y="248583"/>
                </a:cubicBezTo>
                <a:cubicBezTo>
                  <a:pt x="156322" y="208716"/>
                  <a:pt x="175105" y="179402"/>
                  <a:pt x="175105" y="147743"/>
                </a:cubicBezTo>
                <a:cubicBezTo>
                  <a:pt x="175105" y="114911"/>
                  <a:pt x="156322" y="97322"/>
                  <a:pt x="116407" y="96150"/>
                </a:cubicBezTo>
                <a:cubicBezTo>
                  <a:pt x="96450" y="96150"/>
                  <a:pt x="74145" y="102013"/>
                  <a:pt x="56535" y="111393"/>
                </a:cubicBezTo>
                <a:cubicBezTo>
                  <a:pt x="38926" y="119601"/>
                  <a:pt x="16620" y="112566"/>
                  <a:pt x="10751" y="93805"/>
                </a:cubicBezTo>
                <a:lnTo>
                  <a:pt x="2533" y="73871"/>
                </a:lnTo>
                <a:cubicBezTo>
                  <a:pt x="-4511" y="56283"/>
                  <a:pt x="3707" y="35177"/>
                  <a:pt x="20142" y="25796"/>
                </a:cubicBezTo>
                <a:cubicBezTo>
                  <a:pt x="50665" y="9380"/>
                  <a:pt x="92928" y="0"/>
                  <a:pt x="131669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7"/>
          <a:stretch>
            <a:fillRect/>
          </a:stretch>
        </p:blipFill>
        <p:spPr>
          <a:xfrm>
            <a:off x="1372870" y="2988310"/>
            <a:ext cx="1404000" cy="61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/>
          <p:nvPr/>
        </p:nvPicPr>
        <p:blipFill>
          <a:blip r:embed="rId8"/>
          <a:stretch>
            <a:fillRect/>
          </a:stretch>
        </p:blipFill>
        <p:spPr>
          <a:xfrm>
            <a:off x="2875280" y="2995930"/>
            <a:ext cx="1404000" cy="61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9"/>
          <a:stretch>
            <a:fillRect/>
          </a:stretch>
        </p:blipFill>
        <p:spPr>
          <a:xfrm>
            <a:off x="9045575" y="3002280"/>
            <a:ext cx="1404000" cy="61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0"/>
          <a:stretch>
            <a:fillRect/>
          </a:stretch>
        </p:blipFill>
        <p:spPr>
          <a:xfrm>
            <a:off x="4418330" y="2999105"/>
            <a:ext cx="1404000" cy="61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/>
          <p:nvPr/>
        </p:nvPicPr>
        <p:blipFill>
          <a:blip r:embed="rId11"/>
          <a:stretch>
            <a:fillRect/>
          </a:stretch>
        </p:blipFill>
        <p:spPr>
          <a:xfrm>
            <a:off x="5938203" y="2989580"/>
            <a:ext cx="1404000" cy="61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/>
        </p:nvPicPr>
        <p:blipFill>
          <a:blip r:embed="rId12"/>
          <a:stretch>
            <a:fillRect/>
          </a:stretch>
        </p:blipFill>
        <p:spPr>
          <a:xfrm>
            <a:off x="7492365" y="2995930"/>
            <a:ext cx="1404000" cy="61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1868170" y="3936365"/>
            <a:ext cx="3867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Wingdings" panose="05000000000000000000" charset="0"/>
              </a:rPr>
              <a:t></a:t>
            </a:r>
            <a:endParaRPr lang="zh-CN" altLang="en-US">
              <a:sym typeface="Wingdings" panose="05000000000000000000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98520" y="3936365"/>
            <a:ext cx="3867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Wingdings" panose="05000000000000000000" charset="0"/>
              </a:rPr>
              <a:t></a:t>
            </a:r>
            <a:endParaRPr lang="zh-CN" altLang="en-US">
              <a:sym typeface="Wingdings" panose="05000000000000000000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70450" y="3936365"/>
            <a:ext cx="3867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Wingdings" panose="05000000000000000000" charset="0"/>
              </a:rPr>
              <a:t></a:t>
            </a:r>
            <a:endParaRPr lang="zh-CN" altLang="en-US">
              <a:sym typeface="Wingdings" panose="05000000000000000000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482080" y="3936365"/>
            <a:ext cx="3867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Wingdings" panose="05000000000000000000" charset="0"/>
              </a:rPr>
              <a:t></a:t>
            </a:r>
            <a:endParaRPr lang="zh-CN" altLang="en-US">
              <a:sym typeface="Wingdings" panose="05000000000000000000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047355" y="3936365"/>
            <a:ext cx="3867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Wingdings" panose="05000000000000000000" charset="0"/>
              </a:rPr>
              <a:t></a:t>
            </a:r>
            <a:endParaRPr lang="zh-CN" altLang="en-US">
              <a:sym typeface="Wingdings" panose="05000000000000000000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554210" y="3936365"/>
            <a:ext cx="3867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Wingdings" panose="05000000000000000000" charset="0"/>
              </a:rPr>
              <a:t></a:t>
            </a:r>
            <a:endParaRPr lang="zh-CN" altLang="en-US">
              <a:sym typeface="Wingdings" panose="05000000000000000000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72110" y="3785870"/>
            <a:ext cx="111252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勾选类别：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427990" y="954405"/>
            <a:ext cx="846836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1.</a:t>
            </a:r>
            <a:r>
              <a:rPr 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选一选</a:t>
            </a:r>
            <a:r>
              <a:rPr lang="zh-CN" altLang="en-US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：</a:t>
            </a:r>
            <a:r>
              <a:rPr lang="zh-CN" altLang="x-none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选择科普读物类别</a:t>
            </a:r>
            <a:endParaRPr lang="zh-CN" sz="3200" dirty="0">
              <a:solidFill>
                <a:srgbClr val="6AB3E4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/>
          <p:nvPr/>
        </p:nvSpPr>
        <p:spPr>
          <a:xfrm>
            <a:off x="1006475" y="4754245"/>
            <a:ext cx="781050" cy="56578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49275" y="939800"/>
            <a:ext cx="846836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2</a:t>
            </a:r>
            <a:r>
              <a:rPr lang="zh-CN" altLang="en-US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．</a:t>
            </a:r>
            <a:r>
              <a:rPr 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看一看：购物平台</a:t>
            </a:r>
            <a:endParaRPr lang="zh-CN" sz="3200" dirty="0">
              <a:solidFill>
                <a:srgbClr val="6AB3E4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77647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91776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590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0250" name="图片 85" descr="5f33ae11ad3301597222417226 (3)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/>
          <a:srcRect l="19885" r="15118" b="4842"/>
          <a:stretch>
            <a:fillRect/>
          </a:stretch>
        </p:blipFill>
        <p:spPr bwMode="auto">
          <a:xfrm flipH="1">
            <a:off x="9539605" y="3668395"/>
            <a:ext cx="2064385" cy="302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视频1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0095" y="1708150"/>
            <a:ext cx="7266940" cy="408749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355" y="4648200"/>
            <a:ext cx="1765300" cy="16300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 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91185" y="4304665"/>
            <a:ext cx="161099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点击播放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49275" y="939800"/>
            <a:ext cx="846836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3</a:t>
            </a:r>
            <a:r>
              <a:rPr lang="zh-CN" altLang="en-US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．</a:t>
            </a:r>
            <a:r>
              <a:rPr 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想一想：李徽如何才能购买到科普读物？</a:t>
            </a:r>
            <a:endParaRPr lang="zh-CN" sz="3200" dirty="0">
              <a:solidFill>
                <a:srgbClr val="6AB3E4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77647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91776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590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9" name="圆角矩形 18"/>
          <p:cNvSpPr/>
          <p:nvPr>
            <p:custDataLst>
              <p:tags r:id="rId5"/>
            </p:custDataLst>
          </p:nvPr>
        </p:nvSpPr>
        <p:spPr>
          <a:xfrm>
            <a:off x="1141095" y="1694815"/>
            <a:ext cx="10073640" cy="3653790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50" name="图片 85" descr="5f33ae11ad3301597222417226 (3)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/>
          <a:srcRect l="19885" r="15118" b="4842"/>
          <a:stretch>
            <a:fillRect/>
          </a:stretch>
        </p:blipFill>
        <p:spPr bwMode="auto">
          <a:xfrm flipH="1">
            <a:off x="9539605" y="3668395"/>
            <a:ext cx="2064385" cy="302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" name="图片 109"/>
          <p:cNvPicPr/>
          <p:nvPr/>
        </p:nvPicPr>
        <p:blipFill>
          <a:blip r:embed="rId8"/>
          <a:stretch>
            <a:fillRect/>
          </a:stretch>
        </p:blipFill>
        <p:spPr>
          <a:xfrm>
            <a:off x="1945005" y="2156460"/>
            <a:ext cx="7331075" cy="2965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活动室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635" y="2817495"/>
            <a:ext cx="4039870" cy="188785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586651" y="317780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请你为李徽选购科普读物吧！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  <p:pic>
        <p:nvPicPr>
          <p:cNvPr id="7" name="图片 6" descr="boshi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9320530" y="3427730"/>
            <a:ext cx="2540000" cy="2540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PP_MARK_KEY" val="caef83e2-3c4c-4eb3-984e-bd0dc799236d"/>
  <p:tag name="RESOURCE_RECORD_KEY" val="{&quot;13&quot;:[4705195,4563109],&quot;8&quot;:[20476343]}"/>
  <p:tag name="COMMONDATA" val="eyJoZGlkIjoiZjVmZGFiMmQ2Yzc4MGM0ODMwM2Y1Zjc1M2Y0ZDM2YzkifQ=="/>
  <p:tag name="commondata" val="eyJoZGlkIjoiNGFmMDQ1ZDQwN2UzYzU1OWEwOGMyZjRmMTg0NDBjNWQ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914</Words>
  <Application>WPS 演示</Application>
  <PresentationFormat>宽屏</PresentationFormat>
  <Paragraphs>180</Paragraphs>
  <Slides>17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0" baseType="lpstr">
      <vt:lpstr>Arial</vt:lpstr>
      <vt:lpstr>宋体</vt:lpstr>
      <vt:lpstr>Wingdings</vt:lpstr>
      <vt:lpstr>阿里巴巴普惠体</vt:lpstr>
      <vt:lpstr>微软雅黑</vt:lpstr>
      <vt:lpstr>汉仪综艺体简</vt:lpstr>
      <vt:lpstr>隶书</vt:lpstr>
      <vt:lpstr>珠穆朗玛—乌金苏通体</vt:lpstr>
      <vt:lpstr>字魂27号-布丁体</vt:lpstr>
      <vt:lpstr>楷体</vt:lpstr>
      <vt:lpstr>阿里巴巴普惠体 M</vt:lpstr>
      <vt:lpstr>汉仪丫丫体简</vt:lpstr>
      <vt:lpstr>Wingdings</vt:lpstr>
      <vt:lpstr>黑体</vt:lpstr>
      <vt:lpstr>华文新魏</vt:lpstr>
      <vt:lpstr>华文中宋</vt:lpstr>
      <vt:lpstr>Aa榴莲爸爸</vt:lpstr>
      <vt:lpstr>三极信黑简体</vt:lpstr>
      <vt:lpstr>华文隶书</vt:lpstr>
      <vt:lpstr>思源黑体</vt:lpstr>
      <vt:lpstr>Arial Unicode MS</vt:lpstr>
      <vt:lpstr>思源黑体 CN Medium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清风1418120207</cp:lastModifiedBy>
  <cp:revision>108</cp:revision>
  <dcterms:created xsi:type="dcterms:W3CDTF">2023-07-25T11:34:00Z</dcterms:created>
  <dcterms:modified xsi:type="dcterms:W3CDTF">2024-08-22T08:56:44Z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2DD229CFCBFF4153AF8F04AC1380455B_13</vt:lpwstr>
  </property>
  <property fmtid="{D5CDD505-2E9C-101B-9397-08002B2CF9AE}" pid="3" name="KSOProductBuildVer">
    <vt:lpwstr>2052-12.1.0.17857</vt:lpwstr>
  </property>
</Properties>
</file>