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7" r:id="rId2"/>
    <p:sldId id="291" r:id="rId3"/>
    <p:sldId id="359" r:id="rId4"/>
    <p:sldId id="356" r:id="rId5"/>
    <p:sldId id="292" r:id="rId6"/>
    <p:sldId id="293" r:id="rId7"/>
    <p:sldId id="320" r:id="rId8"/>
    <p:sldId id="319" r:id="rId9"/>
    <p:sldId id="357" r:id="rId10"/>
    <p:sldId id="321" r:id="rId11"/>
    <p:sldId id="294" r:id="rId12"/>
    <p:sldId id="322" r:id="rId13"/>
    <p:sldId id="323" r:id="rId14"/>
    <p:sldId id="324" r:id="rId15"/>
    <p:sldId id="325" r:id="rId16"/>
    <p:sldId id="362" r:id="rId17"/>
    <p:sldId id="358" r:id="rId18"/>
    <p:sldId id="316" r:id="rId19"/>
    <p:sldId id="317" r:id="rId20"/>
    <p:sldId id="361" r:id="rId21"/>
    <p:sldId id="360" r:id="rId22"/>
    <p:sldId id="318" r:id="rId23"/>
  </p:sldIdLst>
  <p:sldSz cx="12192000" cy="6858000"/>
  <p:notesSz cx="6858000" cy="9144000"/>
  <p:embeddedFontLst>
    <p:embeddedFont>
      <p:font typeface="隶书" pitchFamily="49" charset="-122"/>
      <p:regular r:id="rId26"/>
    </p:embeddedFont>
    <p:embeddedFont>
      <p:font typeface="珠穆朗玛—乌金苏通体" charset="0"/>
      <p:regular r:id="rId27"/>
    </p:embeddedFont>
    <p:embeddedFont>
      <p:font typeface="楷体_GB2312" pitchFamily="49" charset="-122"/>
      <p:regular r:id="rId28"/>
    </p:embeddedFont>
    <p:embeddedFont>
      <p:font typeface="微软雅黑" pitchFamily="34" charset="-122"/>
      <p:regular r:id="rId29"/>
    </p:embeddedFont>
    <p:embeddedFont>
      <p:font typeface="汉仪综艺体简" charset="-122"/>
      <p:regular r:id="rId30"/>
    </p:embeddedFont>
    <p:embeddedFont>
      <p:font typeface="新宋体" pitchFamily="49" charset="-122"/>
      <p:regular r:id="rId31"/>
    </p:embeddedFont>
    <p:embeddedFont>
      <p:font typeface="黑体" pitchFamily="49" charset="-122"/>
      <p:regular r:id="rId32"/>
    </p:embeddedFont>
    <p:embeddedFont>
      <p:font typeface="印品抹茶体" charset="-122"/>
      <p:regular r:id="rId33"/>
    </p:embeddedFont>
    <p:embeddedFont>
      <p:font typeface="华文隶书" pitchFamily="2" charset="-122"/>
      <p:regular r:id="rId34"/>
    </p:embeddedFont>
    <p:embeddedFont>
      <p:font typeface="华文中宋" pitchFamily="2" charset="-12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仿宋" charset="-122"/>
      <p:regular r:id="rId40"/>
    </p:embeddedFont>
    <p:embeddedFont>
      <p:font typeface="楷体" charset="-122"/>
      <p:regular r:id="rId41"/>
    </p:embeddedFont>
    <p:embeddedFont>
      <p:font typeface="Wingdings 2" pitchFamily="18" charset="2"/>
      <p:regular r:id="rId42"/>
    </p:embeddedFont>
    <p:embeddedFont>
      <p:font typeface="Webdings" charset="2"/>
      <p:regular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9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363A8"/>
    <a:srgbClr val="6BADE1"/>
    <a:srgbClr val="5DAEE3"/>
    <a:srgbClr val="FFFD41"/>
    <a:srgbClr val="3C91D8"/>
    <a:srgbClr val="336CD4"/>
    <a:srgbClr val="6AB3E4"/>
    <a:srgbClr val="CCED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85463" autoAdjust="0"/>
  </p:normalViewPr>
  <p:slideViewPr>
    <p:cSldViewPr snapToGrid="0" showGuides="1">
      <p:cViewPr varScale="1">
        <p:scale>
          <a:sx n="75" d="100"/>
          <a:sy n="75" d="100"/>
        </p:scale>
        <p:origin x="-690" y="-84"/>
      </p:cViewPr>
      <p:guideLst>
        <p:guide orient="horz" pos="2239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pPr/>
              <a:t>2024/8/16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pPr/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0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2024/8/16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4691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9138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6832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0812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6427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039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4851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4851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06135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0613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  <p:bldLst>
      <p:bldP spid="13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file:///C:\Users\ADMINI~1\AppData\Local\Temp\ksohtml4348\wps1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85261" y="2150783"/>
            <a:ext cx="811213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5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9 </a:t>
            </a:r>
            <a:r>
              <a:rPr lang="zh-CN" altLang="en-US" sz="5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推荐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家庭旅游景点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25481" y="3359190"/>
            <a:ext cx="35784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信息搜索</a:t>
            </a:r>
          </a:p>
        </p:txBody>
      </p:sp>
      <p:sp>
        <p:nvSpPr>
          <p:cNvPr id="8" name="PA_圆角矩形 31"/>
          <p:cNvSpPr/>
          <p:nvPr>
            <p:custDataLst>
              <p:tags r:id="rId1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制作人：铜陵师范学校附属小学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刘蓓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准备家庭旅游攻略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72265" y="76018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尝试：查黄山有哪些景点？</a:t>
            </a:r>
          </a:p>
        </p:txBody>
      </p:sp>
      <p:sp>
        <p:nvSpPr>
          <p:cNvPr id="8" name="矩形 7"/>
          <p:cNvSpPr/>
          <p:nvPr/>
        </p:nvSpPr>
        <p:spPr>
          <a:xfrm>
            <a:off x="855219" y="1471079"/>
            <a:ext cx="105905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试着打开搜索工具，查找黄山有哪些景点？再与同学交流自己查找的结果。</a:t>
            </a:r>
            <a:endParaRPr lang="en-US" altLang="zh-CN" sz="2800" dirty="0">
              <a:latin typeface="新宋体" pitchFamily="49" charset="-122"/>
              <a:ea typeface="新宋体" pitchFamily="49" charset="-122"/>
              <a:sym typeface="Arial" panose="020B0604020202020204" pitchFamily="34" charset="0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590356" y="5026006"/>
            <a:ext cx="894140" cy="85815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2771336" y="2560319"/>
          <a:ext cx="7163452" cy="3600000"/>
        </p:xfrm>
        <a:graphic>
          <a:graphicData uri="http://schemas.openxmlformats.org/presentationml/2006/ole">
            <p:oleObj spid="_x0000_s2051" name="Document" r:id="rId5" imgW="3716718" imgH="1887302" progId="">
              <p:embed/>
            </p:oleObj>
          </a:graphicData>
        </a:graphic>
      </p:graphicFrame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实践：搜索景点具体信息</a:t>
            </a:r>
          </a:p>
        </p:txBody>
      </p:sp>
      <p:sp>
        <p:nvSpPr>
          <p:cNvPr id="8" name="矩形 7"/>
          <p:cNvSpPr/>
          <p:nvPr/>
        </p:nvSpPr>
        <p:spPr>
          <a:xfrm>
            <a:off x="1309468" y="1642800"/>
            <a:ext cx="97421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ts val="4400"/>
              </a:lnSpc>
            </a:pPr>
            <a:r>
              <a:rPr lang="zh-CN" altLang="en-US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选择</a:t>
            </a:r>
            <a:r>
              <a:rPr lang="zh-CN" altLang="zh-CN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去</a:t>
            </a:r>
            <a:r>
              <a:rPr lang="zh-CN" altLang="zh-CN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哪玩</a:t>
            </a:r>
            <a:r>
              <a:rPr lang="zh-CN" altLang="zh-CN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，需要</a:t>
            </a:r>
            <a:r>
              <a:rPr lang="zh-CN" altLang="zh-CN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了解哪些景点相关信息？</a:t>
            </a: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先</a:t>
            </a:r>
            <a:r>
              <a:rPr lang="zh-CN" altLang="zh-CN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与同学说一说</a:t>
            </a: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，再</a:t>
            </a:r>
            <a:r>
              <a:rPr lang="zh-CN" altLang="en-US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搜索信息并记录</a:t>
            </a: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。</a:t>
            </a:r>
            <a:endParaRPr lang="en-US" altLang="zh-CN" sz="2800" dirty="0">
              <a:latin typeface="新宋体" pitchFamily="49" charset="-122"/>
              <a:ea typeface="新宋体" pitchFamily="49" charset="-122"/>
              <a:sym typeface="Arial" panose="020B0604020202020204" pitchFamily="34" charset="0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235794" y="3175079"/>
          <a:ext cx="7568420" cy="2180199"/>
        </p:xfrm>
        <a:graphic>
          <a:graphicData uri="http://schemas.openxmlformats.org/drawingml/2006/table">
            <a:tbl>
              <a:tblPr/>
              <a:tblGrid>
                <a:gridCol w="1513684"/>
                <a:gridCol w="1513684"/>
                <a:gridCol w="1513684"/>
                <a:gridCol w="1690935"/>
                <a:gridCol w="1336433"/>
              </a:tblGrid>
              <a:tr h="726733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景点</a:t>
                      </a: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名称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星级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特色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游玩需时长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……</a:t>
                      </a:r>
                      <a:endParaRPr lang="zh-CN" sz="2000" kern="100" dirty="0">
                        <a:latin typeface="Calibri" panose="020F0502020204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6733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6733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剪去同侧角的矩形 1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剪去同侧角的矩形 1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剪去同侧角的矩形 1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剪去同侧角的矩形 20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图片 13" descr="4.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4672" y="4102442"/>
            <a:ext cx="2602412" cy="19866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7562335" y="3707027"/>
            <a:ext cx="543697" cy="271849"/>
          </a:xfrm>
          <a:prstGeom prst="line">
            <a:avLst/>
          </a:prstGeom>
          <a:ln w="28575">
            <a:solidFill>
              <a:srgbClr val="236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6200000" flipH="1">
            <a:off x="8099854" y="4714102"/>
            <a:ext cx="370702" cy="12357"/>
          </a:xfrm>
          <a:prstGeom prst="line">
            <a:avLst/>
          </a:prstGeom>
          <a:ln w="28575">
            <a:solidFill>
              <a:srgbClr val="236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10800000" flipV="1">
            <a:off x="8538522" y="3707027"/>
            <a:ext cx="667262" cy="222423"/>
          </a:xfrm>
          <a:prstGeom prst="line">
            <a:avLst/>
          </a:prstGeom>
          <a:ln w="28575">
            <a:solidFill>
              <a:srgbClr val="236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分析：推荐旅游景点</a:t>
            </a:r>
          </a:p>
        </p:txBody>
      </p:sp>
      <p:sp>
        <p:nvSpPr>
          <p:cNvPr id="8" name="矩形 7"/>
          <p:cNvSpPr/>
          <p:nvPr/>
        </p:nvSpPr>
        <p:spPr>
          <a:xfrm>
            <a:off x="1104516" y="1579738"/>
            <a:ext cx="961603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zh-CN" altLang="zh-CN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根据李明家需求，推荐景点时要考虑哪些条件？</a:t>
            </a: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议一议。</a:t>
            </a:r>
            <a:endParaRPr lang="en-US" altLang="zh-CN" sz="2800" dirty="0">
              <a:latin typeface="新宋体" pitchFamily="49" charset="-122"/>
              <a:ea typeface="新宋体" pitchFamily="49" charset="-122"/>
              <a:sym typeface="Arial" panose="020B0604020202020204" pitchFamily="34" charset="0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01796" y="2940908"/>
            <a:ext cx="3917092" cy="2631989"/>
          </a:xfrm>
          <a:prstGeom prst="rect">
            <a:avLst/>
          </a:prstGeom>
          <a:noFill/>
          <a:ln w="57150">
            <a:solidFill>
              <a:srgbClr val="6BA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00" b="76561"/>
          <a:stretch>
            <a:fillRect/>
          </a:stretch>
        </p:blipFill>
        <p:spPr bwMode="auto">
          <a:xfrm>
            <a:off x="2421925" y="2571234"/>
            <a:ext cx="2903837" cy="7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397211" y="3558746"/>
            <a:ext cx="2954655" cy="1667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出行天数：往返两天</a:t>
            </a:r>
            <a:endParaRPr lang="en-US" altLang="zh-CN" sz="2400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景点数量：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个景点</a:t>
            </a:r>
            <a:endParaRPr lang="en-US" altLang="zh-CN" sz="2400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景点星级：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4A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以上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20682" y="3756453"/>
            <a:ext cx="803189" cy="803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条件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6499655" y="3002693"/>
            <a:ext cx="1272745" cy="10873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条件</a:t>
            </a:r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8760940" y="2977978"/>
            <a:ext cx="1272745" cy="10873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条件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7599405" y="4695568"/>
            <a:ext cx="1272745" cy="10873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条件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72650" y="3286897"/>
            <a:ext cx="111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景点</a:t>
            </a:r>
            <a:r>
              <a:rPr lang="en-US" altLang="zh-CN" dirty="0" smtClean="0"/>
              <a:t>4A</a:t>
            </a:r>
            <a:r>
              <a:rPr lang="zh-CN" altLang="en-US" dirty="0" smtClean="0"/>
              <a:t>级以上</a:t>
            </a:r>
            <a:endParaRPr lang="zh-CN" altLang="en-US" dirty="0"/>
          </a:p>
        </p:txBody>
      </p:sp>
      <p:pic>
        <p:nvPicPr>
          <p:cNvPr id="33" name="图片 32" descr="P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60" t="20772" r="27658" b="23375"/>
          <a:stretch>
            <a:fillRect/>
          </a:stretch>
        </p:blipFill>
        <p:spPr>
          <a:xfrm>
            <a:off x="9075149" y="4263080"/>
            <a:ext cx="2663770" cy="2285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113229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分析：推荐旅游景点</a:t>
            </a:r>
          </a:p>
        </p:txBody>
      </p:sp>
      <p:sp>
        <p:nvSpPr>
          <p:cNvPr id="8" name="矩形 7"/>
          <p:cNvSpPr/>
          <p:nvPr/>
        </p:nvSpPr>
        <p:spPr>
          <a:xfrm>
            <a:off x="1451358" y="1879284"/>
            <a:ext cx="879040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zh-CN" sz="2800" dirty="0">
                <a:latin typeface="新宋体" pitchFamily="49" charset="-122"/>
                <a:ea typeface="新宋体" pitchFamily="49" charset="-122"/>
              </a:rPr>
              <a:t>说一说，可以怎样筛选景点？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云形标注 22"/>
          <p:cNvSpPr/>
          <p:nvPr/>
        </p:nvSpPr>
        <p:spPr>
          <a:xfrm>
            <a:off x="5269424" y="2510725"/>
            <a:ext cx="2820692" cy="123986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577450" y="2747505"/>
            <a:ext cx="237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两天往返，游玩景点时间不能超过</a:t>
            </a:r>
            <a:r>
              <a:rPr lang="zh-CN" altLang="en-US" u="sng" dirty="0" smtClean="0"/>
              <a:t>       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pic>
        <p:nvPicPr>
          <p:cNvPr id="21" name="图片 20" descr="9.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1E5"/>
              </a:clrFrom>
              <a:clrTo>
                <a:srgbClr val="F7F1E5">
                  <a:alpha val="0"/>
                </a:srgbClr>
              </a:clrTo>
            </a:clrChange>
          </a:blip>
          <a:srcRect l="14906" t="32487" r="16949" b="7920"/>
          <a:stretch>
            <a:fillRect/>
          </a:stretch>
        </p:blipFill>
        <p:spPr>
          <a:xfrm>
            <a:off x="3670300" y="3746500"/>
            <a:ext cx="4660900" cy="3111500"/>
          </a:xfrm>
          <a:prstGeom prst="rect">
            <a:avLst/>
          </a:prstGeom>
        </p:spPr>
      </p:pic>
      <p:sp>
        <p:nvSpPr>
          <p:cNvPr id="22" name="云形标注 21"/>
          <p:cNvSpPr/>
          <p:nvPr/>
        </p:nvSpPr>
        <p:spPr>
          <a:xfrm>
            <a:off x="7665203" y="3869410"/>
            <a:ext cx="1534332" cy="97639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云形标注 23"/>
          <p:cNvSpPr/>
          <p:nvPr/>
        </p:nvSpPr>
        <p:spPr>
          <a:xfrm flipH="1">
            <a:off x="2123266" y="3146156"/>
            <a:ext cx="2045777" cy="110038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86740" y="3285641"/>
            <a:ext cx="142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有哪些</a:t>
            </a:r>
            <a:r>
              <a:rPr lang="en-US" altLang="zh-CN" dirty="0" smtClean="0"/>
              <a:t>4A</a:t>
            </a:r>
            <a:r>
              <a:rPr lang="zh-CN" altLang="en-US" dirty="0" smtClean="0"/>
              <a:t>级以上景点？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3687" y="4139985"/>
            <a:ext cx="142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还可以</a:t>
            </a:r>
            <a:r>
              <a:rPr lang="zh-CN" altLang="en-US" u="sng" dirty="0" smtClean="0"/>
              <a:t>      </a:t>
            </a:r>
            <a:r>
              <a:rPr lang="zh-CN" altLang="en-US" dirty="0" smtClean="0"/>
              <a:t> 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72265" y="1218020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分析：推荐旅游景点</a:t>
            </a:r>
          </a:p>
        </p:txBody>
      </p:sp>
      <p:sp>
        <p:nvSpPr>
          <p:cNvPr id="8" name="矩形 7"/>
          <p:cNvSpPr/>
          <p:nvPr/>
        </p:nvSpPr>
        <p:spPr>
          <a:xfrm>
            <a:off x="1577482" y="1989642"/>
            <a:ext cx="321149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填写推荐单。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433710" y="2771335"/>
          <a:ext cx="7449023" cy="2880000"/>
        </p:xfrm>
        <a:graphic>
          <a:graphicData uri="http://schemas.openxmlformats.org/presentationml/2006/ole">
            <p:oleObj spid="_x0000_s5123" name="Document" r:id="rId4" imgW="3284559" imgH="1274425" progId="">
              <p:embed/>
            </p:oleObj>
          </a:graphicData>
        </a:graphic>
      </p:graphicFrame>
      <p:sp>
        <p:nvSpPr>
          <p:cNvPr id="11" name="剪去同侧角的矩形 10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剪去同侧角的矩形 13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4.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比较：评选最优推荐官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活动评价表：</a:t>
            </a:r>
            <a:r>
              <a: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剪去同侧角的矩形 10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剪去同侧角的矩形 13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8993" y="1493696"/>
            <a:ext cx="5427751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比一比，谁搜索的信息更准确。</a:t>
            </a:r>
            <a:endParaRPr lang="zh-CN" altLang="en-US" sz="2800" dirty="0">
              <a:latin typeface="新宋体" pitchFamily="49" charset="-122"/>
              <a:ea typeface="新宋体" pitchFamily="49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0278" y="2355742"/>
            <a:ext cx="770265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我搜索到的景点相关信息是 ：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所以我推荐游玩景点：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我认为自己搜索的信息比较准确，因为：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  <a:sym typeface="Wingdings 2"/>
              </a:rPr>
              <a:t>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  <a:sym typeface="Webdings"/>
              </a:rPr>
              <a:t>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sym typeface="Webdings"/>
              </a:rPr>
              <a:t>该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信息发布的网站可靠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  <a:sym typeface="Wingdings 2"/>
              </a:rPr>
              <a:t>     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多个网站查询到信息一致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  <a:sym typeface="Wingdings 2"/>
              </a:rPr>
              <a:t>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803756" y="2991172"/>
            <a:ext cx="2324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548393" y="3580108"/>
            <a:ext cx="2324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208149" y="5982345"/>
            <a:ext cx="2324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7.6.jpg"/>
          <p:cNvPicPr>
            <a:picLocks noChangeAspect="1"/>
          </p:cNvPicPr>
          <p:nvPr/>
        </p:nvPicPr>
        <p:blipFill>
          <a:blip r:embed="rId4" cstate="print"/>
          <a:srcRect l="61321" t="23849" r="10134"/>
          <a:stretch>
            <a:fillRect/>
          </a:stretch>
        </p:blipFill>
        <p:spPr>
          <a:xfrm>
            <a:off x="9440563" y="2187146"/>
            <a:ext cx="1952367" cy="39760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4.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比较：评选最优推荐官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387555" y="2053077"/>
          <a:ext cx="9896402" cy="4047298"/>
        </p:xfrm>
        <a:graphic>
          <a:graphicData uri="http://schemas.openxmlformats.org/drawingml/2006/table">
            <a:tbl>
              <a:tblPr/>
              <a:tblGrid>
                <a:gridCol w="1652250"/>
                <a:gridCol w="6400800"/>
                <a:gridCol w="1843352"/>
              </a:tblGrid>
              <a:tr h="610913">
                <a:tc gridSpan="2"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课堂活动评价内容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评价星级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13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我会合作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我能积极参与小组交流，完成小组分配的搜索信任务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☆☆☆☆☆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13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我会操作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我会用搜索引擎工具在线获取需要的信息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☆☆☆☆☆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13">
                <a:tc rowSpan="2"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我的收获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我知道获取信息有不同的途径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☆☆☆☆☆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我发现网络上的信息有真伪，一定要辨别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☆☆☆☆☆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33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项目成果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我知道遇到困难时，可以在网络中获取信息，更轻松地解决问题</a:t>
                      </a:r>
                    </a:p>
                    <a:p>
                      <a:pPr indent="26987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我所推荐的景点清单受到其他同学的</a:t>
                      </a:r>
                      <a:r>
                        <a:rPr lang="zh-CN" sz="2000" kern="100" dirty="0" smtClean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认可</a:t>
                      </a:r>
                      <a:endParaRPr lang="zh-CN" sz="2000" kern="100" dirty="0"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/>
                        </a:rPr>
                        <a:t>☆☆☆☆☆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活动评价表：</a:t>
            </a:r>
            <a:r>
              <a:rPr kumimoji="0" lang="zh-CN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剪去同侧角的矩形 10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剪去同侧角的矩形 13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45006" y="1385208"/>
            <a:ext cx="5427751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活动评价。</a:t>
            </a:r>
            <a:endParaRPr lang="zh-CN" altLang="en-US" sz="2800" dirty="0">
              <a:latin typeface="新宋体" pitchFamily="49" charset="-122"/>
              <a:ea typeface="新宋体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itchFamily="2" charset="-122"/>
                  <a:ea typeface="华文隶书" pitchFamily="2" charset="-122"/>
                </a:rPr>
                <a:t>收获园</a:t>
              </a:r>
              <a:endParaRPr lang="zh-CN" altLang="en-US" sz="40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454867" y="2755924"/>
            <a:ext cx="420939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议：解决问题的思路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思：还可以解决哪些问题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3255744" y="1407095"/>
            <a:ext cx="568461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．议：解决问题的思路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5416" y="2380810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与小组成员分享自己解决问题的思路。</a:t>
            </a:r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收获园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3041" y="3925622"/>
            <a:ext cx="363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Wingdings 2"/>
              </a:rPr>
              <a:t>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分析问题，明确搜什么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3041" y="4564125"/>
            <a:ext cx="393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Wingdings 2"/>
              </a:rPr>
              <a:t>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选择搜索方式，搜索信息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3041" y="5202628"/>
            <a:ext cx="42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Wingdings 2"/>
              </a:rPr>
              <a:t>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依据查找的信息，解决问题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821" y="3310761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搜索信息时，可以怎样做？标上序号。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1696" y="3168864"/>
            <a:ext cx="8355725" cy="27116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7.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466" y="3398107"/>
            <a:ext cx="3832628" cy="2925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3255744" y="941005"/>
            <a:ext cx="568461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．思：还可以解决哪些问题？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39482" y="1722317"/>
            <a:ext cx="9734844" cy="1555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0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你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想解决什么问题？试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着用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搜索引擎工具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查找答案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。再与同学分享自己是如何提炼关键词的，发现哪些搜索技巧？</a:t>
            </a:r>
          </a:p>
          <a:p>
            <a:pPr marL="0" marR="0" lvl="0" indent="35560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收获园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87821" y="2995452"/>
            <a:ext cx="9569669" cy="2956911"/>
            <a:chOff x="1182414" y="3121572"/>
            <a:chExt cx="9569669" cy="2956911"/>
          </a:xfrm>
        </p:grpSpPr>
        <p:sp>
          <p:nvSpPr>
            <p:cNvPr id="18" name="TextBox 17"/>
            <p:cNvSpPr txBox="1"/>
            <p:nvPr/>
          </p:nvSpPr>
          <p:spPr>
            <a:xfrm>
              <a:off x="1497720" y="3216161"/>
              <a:ext cx="7879080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</a:rPr>
                <a:t>搜索引擎工具查到       信息，解决了         问题。</a:t>
              </a:r>
              <a:endParaRPr lang="en-US" altLang="zh-CN" sz="2400" dirty="0" smtClean="0">
                <a:latin typeface="楷体_GB2312" pitchFamily="49" charset="-122"/>
                <a:ea typeface="楷体_GB2312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</a:rPr>
                <a:t>我的发现：</a:t>
              </a:r>
              <a:endParaRPr lang="en-US" altLang="zh-CN" sz="2400" dirty="0" smtClean="0">
                <a:latin typeface="楷体_GB2312" pitchFamily="49" charset="-122"/>
                <a:ea typeface="楷体_GB2312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  <a:sym typeface="Webdings"/>
                </a:rPr>
                <a:t></a:t>
              </a: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</a:rPr>
                <a:t>搜索时，提炼问题的         很关键。</a:t>
              </a:r>
              <a:endParaRPr lang="en-US" altLang="zh-CN" sz="2400" dirty="0" smtClean="0">
                <a:latin typeface="楷体_GB2312" pitchFamily="49" charset="-122"/>
                <a:ea typeface="楷体_GB2312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  <a:sym typeface="Webdings"/>
                </a:rPr>
                <a:t></a:t>
              </a: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</a:rPr>
                <a:t>如果搜索不到合适的信息，可以 ：</a:t>
              </a: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  <a:sym typeface="Wingdings 2"/>
                </a:rPr>
                <a:t></a:t>
              </a: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</a:rPr>
                <a:t>调换关键词  </a:t>
              </a: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  <a:sym typeface="Wingdings 2"/>
                </a:rPr>
                <a:t></a:t>
              </a:r>
              <a:endParaRPr lang="en-US" altLang="zh-CN" sz="2400" dirty="0" smtClean="0">
                <a:latin typeface="楷体_GB2312" pitchFamily="49" charset="-122"/>
                <a:ea typeface="楷体_GB2312" pitchFamily="49" charset="-122"/>
                <a:sym typeface="Wingdings 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  <a:sym typeface="Webdings"/>
                </a:rPr>
                <a:t></a:t>
              </a:r>
              <a:r>
                <a:rPr lang="zh-CN" altLang="en-US" sz="2400" dirty="0" smtClean="0">
                  <a:latin typeface="楷体_GB2312" pitchFamily="49" charset="-122"/>
                  <a:ea typeface="楷体_GB2312" pitchFamily="49" charset="-122"/>
                </a:rPr>
                <a:t>  </a:t>
              </a: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051738" y="3815255"/>
              <a:ext cx="11035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015656" y="3752194"/>
              <a:ext cx="11035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698125" y="4824248"/>
              <a:ext cx="11035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875986" y="5439104"/>
              <a:ext cx="11035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923393" y="5864772"/>
              <a:ext cx="73940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182414" y="3121572"/>
              <a:ext cx="9569669" cy="2948152"/>
            </a:xfrm>
            <a:prstGeom prst="rect">
              <a:avLst/>
            </a:prstGeom>
            <a:noFill/>
            <a:ln>
              <a:solidFill>
                <a:srgbClr val="5DAE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任意多边形: 形状 18"/>
          <p:cNvSpPr/>
          <p:nvPr/>
        </p:nvSpPr>
        <p:spPr>
          <a:xfrm>
            <a:off x="9837007" y="3289944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5" descr="李徽形象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10058401" y="3410465"/>
            <a:ext cx="1300336" cy="29161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9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1169" y="3660444"/>
            <a:ext cx="3088017" cy="235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5480463" y="2338669"/>
            <a:ext cx="5717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李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徽</a:t>
            </a:r>
            <a:r>
              <a:rPr lang="en-US" altLang="zh-CN" sz="2400" dirty="0" err="1">
                <a:latin typeface="楷体_GB2312" panose="02010609030101010101" pitchFamily="49" charset="-122"/>
                <a:ea typeface="楷体_GB2312" panose="02010609030101010101" pitchFamily="49" charset="-122"/>
              </a:rPr>
              <a:t>一家准备周末赴黄山市旅游</a:t>
            </a: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r>
              <a:rPr lang="en-US" altLang="zh-CN" sz="2400" dirty="0" err="1">
                <a:latin typeface="楷体_GB2312" panose="02010609030101010101" pitchFamily="49" charset="-122"/>
                <a:ea typeface="楷体_GB2312" panose="02010609030101010101" pitchFamily="49" charset="-122"/>
              </a:rPr>
              <a:t>为了让两天的行程紧凑，父母让他先了解黄山市的景点，推荐两个游玩的著名景点，做好出行准备</a:t>
            </a:r>
            <a:r>
              <a:rPr lang="en-US" altLang="zh-CN" sz="2400" dirty="0">
                <a:latin typeface="新宋体" pitchFamily="49" charset="-122"/>
                <a:ea typeface="新宋体" pitchFamily="49" charset="-122"/>
              </a:rPr>
              <a:t>。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新宋体" pitchFamily="49" charset="-122"/>
              <a:ea typeface="新宋体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2434040" cy="738664"/>
            <a:chOff x="6388488" y="2098491"/>
            <a:chExt cx="2434040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2156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61113" y="1987825"/>
            <a:ext cx="6029739" cy="343231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639288" y="4711420"/>
            <a:ext cx="894140" cy="858155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 flipH="1">
            <a:off x="8905461" y="4717774"/>
            <a:ext cx="1563756" cy="516835"/>
          </a:xfrm>
          <a:prstGeom prst="wedgeRoundRectCallout">
            <a:avLst>
              <a:gd name="adj1" fmla="val -57509"/>
              <a:gd name="adj2" fmla="val 1932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"/>
          <p:cNvSpPr txBox="1"/>
          <p:nvPr/>
        </p:nvSpPr>
        <p:spPr>
          <a:xfrm>
            <a:off x="8448953" y="4710807"/>
            <a:ext cx="247084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怎样帮李徽？</a:t>
            </a:r>
          </a:p>
        </p:txBody>
      </p:sp>
      <p:sp>
        <p:nvSpPr>
          <p:cNvPr id="16" name="云形标注 15"/>
          <p:cNvSpPr/>
          <p:nvPr/>
        </p:nvSpPr>
        <p:spPr>
          <a:xfrm flipH="1">
            <a:off x="1131374" y="2324746"/>
            <a:ext cx="2603718" cy="1443213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503335" y="2479732"/>
            <a:ext cx="1956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黄山市美景多！选择哪些景点呢？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itchFamily="2" charset="-122"/>
                  <a:ea typeface="华文隶书" pitchFamily="2" charset="-122"/>
                </a:rPr>
                <a:t>挑战台</a:t>
              </a:r>
              <a:endParaRPr lang="zh-CN" altLang="en-US" sz="40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486398" y="2661330"/>
            <a:ext cx="3767959" cy="186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试：搜索信息，解决学习中的问题</a:t>
            </a:r>
          </a:p>
          <a:p>
            <a:pPr>
              <a:lnSpc>
                <a:spcPct val="150000"/>
              </a:lnSpc>
            </a:pPr>
            <a:endParaRPr lang="zh-CN" altLang="en-US" sz="2400" dirty="0" smtClean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1876097" y="1145956"/>
            <a:ext cx="826113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试：搜索信息，解决学习中的问题。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挑战台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9050" y="2254469"/>
            <a:ext cx="9364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．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你能查找到</a:t>
            </a:r>
            <a:r>
              <a:rPr lang="zh-CN" altLang="zh-CN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国庆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期间黄山的天气情况吗？与同学分享你的搜索方法。</a:t>
            </a: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1279050" y="4079911"/>
            <a:ext cx="934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．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上网查找有哪些国家一级保护动物，比比谁认识的多。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用所学知识</a:t>
            </a:r>
            <a:r>
              <a:rPr lang="zh-CN" altLang="en-US" sz="8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/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探究未知世界吧！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准备家庭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旅游攻略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280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推荐家庭旅游景点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" grpId="1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79" y="0"/>
            <a:ext cx="3561905" cy="2664372"/>
          </a:xfrm>
          <a:prstGeom prst="rect">
            <a:avLst/>
          </a:prstGeom>
        </p:spPr>
      </p:pic>
      <p:grpSp>
        <p:nvGrpSpPr>
          <p:cNvPr id="4" name="组合 37"/>
          <p:cNvGrpSpPr/>
          <p:nvPr/>
        </p:nvGrpSpPr>
        <p:grpSpPr>
          <a:xfrm>
            <a:off x="4840014" y="1214457"/>
            <a:ext cx="2349063" cy="704711"/>
            <a:chOff x="6568058" y="2098491"/>
            <a:chExt cx="2349063" cy="704711"/>
          </a:xfrm>
        </p:grpSpPr>
        <p:sp>
          <p:nvSpPr>
            <p:cNvPr id="39" name="圆角矩形 13"/>
            <p:cNvSpPr/>
            <p:nvPr/>
          </p:nvSpPr>
          <p:spPr>
            <a:xfrm>
              <a:off x="6568058" y="2200275"/>
              <a:ext cx="1980429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28"/>
            <p:cNvSpPr txBox="1"/>
            <p:nvPr/>
          </p:nvSpPr>
          <p:spPr>
            <a:xfrm>
              <a:off x="6760719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活动导航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324305" y="4048695"/>
            <a:ext cx="23575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议：旅游信息的作用</a:t>
            </a: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说：查找信息的途径</a:t>
            </a:r>
            <a:endParaRPr lang="zh-CN" altLang="en-US" sz="1800" dirty="0" smtClean="0">
              <a:latin typeface="+mn-ea"/>
              <a:ea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试：搜索信息的工具</a:t>
            </a:r>
            <a:endParaRPr lang="zh-CN" altLang="zh-CN" sz="1800" dirty="0">
              <a:latin typeface="+mn-ea"/>
              <a:ea typeface="+mn-ea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569778" y="2315045"/>
            <a:ext cx="26643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试：查黄山有哪些景点</a:t>
            </a: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析：依据条件推荐景点</a:t>
            </a: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试：搜索景点具体信息</a:t>
            </a: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比：评选最佳推荐官</a:t>
            </a:r>
            <a:endParaRPr lang="zh-CN" altLang="zh-CN" sz="1800" dirty="0">
              <a:latin typeface="+mn-ea"/>
              <a:ea typeface="+mn-ea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9102562" y="3863974"/>
            <a:ext cx="1681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l" eaLnBrk="1" fontAlgn="base" hangingPunct="1">
              <a:spcBef>
                <a:spcPct val="50000"/>
              </a:spcBef>
            </a:pPr>
            <a:r>
              <a:rPr lang="zh-CN" altLang="en-US" sz="1800" dirty="0" smtClean="0">
                <a:latin typeface="+mn-ea"/>
                <a:ea typeface="+mn-ea"/>
              </a:rPr>
              <a:t>试：搜索信息，解决学习问题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7015656" y="2497723"/>
            <a:ext cx="2979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议：解决问题的思路</a:t>
            </a: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思：还可以解决哪些问题</a:t>
            </a:r>
            <a:endParaRPr lang="zh-CN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3194388A-AC38-4EA3-915C-A098DC17E286}"/>
              </a:ext>
            </a:extLst>
          </p:cNvPr>
          <p:cNvGrpSpPr/>
          <p:nvPr/>
        </p:nvGrpSpPr>
        <p:grpSpPr>
          <a:xfrm>
            <a:off x="3511111" y="3436729"/>
            <a:ext cx="5483992" cy="2244511"/>
            <a:chOff x="3448049" y="2869170"/>
            <a:chExt cx="5483992" cy="2244511"/>
          </a:xfrm>
        </p:grpSpPr>
        <p:sp>
          <p:nvSpPr>
            <p:cNvPr id="27" name="Freeform 17">
              <a:extLst>
                <a:ext uri="{FF2B5EF4-FFF2-40B4-BE49-F238E27FC236}">
                  <a16:creationId xmlns="" xmlns:a16="http://schemas.microsoft.com/office/drawing/2014/main" id="{FAF64479-6EFC-4E01-8230-BB940513F6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40713" y="3178165"/>
              <a:ext cx="1965557" cy="193551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2984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BA77F3FC-F692-4F73-89BA-DBF34EC6A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894" y="3420642"/>
              <a:ext cx="1502063" cy="1478459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62AF47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="" xmlns:a16="http://schemas.microsoft.com/office/drawing/2014/main" id="{9BF58FCB-987F-447B-94C2-202D527D9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468" y="3542952"/>
              <a:ext cx="1315379" cy="1283191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4EBCE1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="" xmlns:a16="http://schemas.microsoft.com/office/drawing/2014/main" id="{330108FD-42E5-461F-A75B-D523CDF7A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749" y="3669555"/>
              <a:ext cx="1042861" cy="1055736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E8504B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任意多边形 100">
              <a:extLst>
                <a:ext uri="{FF2B5EF4-FFF2-40B4-BE49-F238E27FC236}">
                  <a16:creationId xmlns="" xmlns:a16="http://schemas.microsoft.com/office/drawing/2014/main" id="{4AC33EA2-454E-48D7-B921-BC10494D7506}"/>
                </a:ext>
              </a:extLst>
            </p:cNvPr>
            <p:cNvSpPr/>
            <p:nvPr/>
          </p:nvSpPr>
          <p:spPr bwMode="auto">
            <a:xfrm>
              <a:off x="8094715" y="3585868"/>
              <a:ext cx="837326" cy="288508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任意多边形 108">
              <a:extLst>
                <a:ext uri="{FF2B5EF4-FFF2-40B4-BE49-F238E27FC236}">
                  <a16:creationId xmlns="" xmlns:a16="http://schemas.microsoft.com/office/drawing/2014/main" id="{57F621E1-A0E3-45DF-9D9A-6AC8E4467B24}"/>
                </a:ext>
              </a:extLst>
            </p:cNvPr>
            <p:cNvSpPr/>
            <p:nvPr/>
          </p:nvSpPr>
          <p:spPr bwMode="auto">
            <a:xfrm flipH="1">
              <a:off x="3448049" y="3899157"/>
              <a:ext cx="900089" cy="214580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任意多边形 112">
              <a:extLst>
                <a:ext uri="{FF2B5EF4-FFF2-40B4-BE49-F238E27FC236}">
                  <a16:creationId xmlns="" xmlns:a16="http://schemas.microsoft.com/office/drawing/2014/main" id="{926FA612-D7C4-483C-89B5-5BA50281CB87}"/>
                </a:ext>
              </a:extLst>
            </p:cNvPr>
            <p:cNvSpPr/>
            <p:nvPr/>
          </p:nvSpPr>
          <p:spPr>
            <a:xfrm>
              <a:off x="6478925" y="2875608"/>
              <a:ext cx="682366" cy="1017111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" fmla="*/ 0 w 647700"/>
                <a:gd name="connsiteY0" fmla="*/ 965200 h 965200"/>
                <a:gd name="connsiteX1" fmla="*/ 101600 w 647700"/>
                <a:gd name="connsiteY1" fmla="*/ 520700 h 965200"/>
                <a:gd name="connsiteX2" fmla="*/ 647700 w 647700"/>
                <a:gd name="connsiteY2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任意多边形 113">
              <a:extLst>
                <a:ext uri="{FF2B5EF4-FFF2-40B4-BE49-F238E27FC236}">
                  <a16:creationId xmlns="" xmlns:a16="http://schemas.microsoft.com/office/drawing/2014/main" id="{D5DF264B-5E04-406F-A93A-9CAB5E9D4D5B}"/>
                </a:ext>
              </a:extLst>
            </p:cNvPr>
            <p:cNvSpPr/>
            <p:nvPr/>
          </p:nvSpPr>
          <p:spPr>
            <a:xfrm flipH="1">
              <a:off x="4742969" y="2869170"/>
              <a:ext cx="682366" cy="1017111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" fmla="*/ 0 w 647700"/>
                <a:gd name="connsiteY0" fmla="*/ 965200 h 965200"/>
                <a:gd name="connsiteX1" fmla="*/ 101600 w 647700"/>
                <a:gd name="connsiteY1" fmla="*/ 520700 h 965200"/>
                <a:gd name="connsiteX2" fmla="*/ 647700 w 647700"/>
                <a:gd name="connsiteY2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Inhaltsplatzhalter 4">
              <a:extLst>
                <a:ext uri="{FF2B5EF4-FFF2-40B4-BE49-F238E27FC236}">
                  <a16:creationId xmlns="" xmlns:a16="http://schemas.microsoft.com/office/drawing/2014/main" id="{8997BF11-E798-4508-A9D0-31917121D490}"/>
                </a:ext>
              </a:extLst>
            </p:cNvPr>
            <p:cNvSpPr txBox="1"/>
            <p:nvPr/>
          </p:nvSpPr>
          <p:spPr>
            <a:xfrm>
              <a:off x="4241919" y="3975237"/>
              <a:ext cx="737086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800" dirty="0" smtClean="0">
                  <a:solidFill>
                    <a:prstClr val="white"/>
                  </a:solidFill>
                  <a:latin typeface="印品抹茶体" panose="02000000000000000000" pitchFamily="2" charset="-122"/>
                  <a:ea typeface="印品抹茶体" panose="02000000000000000000" pitchFamily="2" charset="-122"/>
                  <a:cs typeface="+mn-ea"/>
                  <a:sym typeface="+mn-lt"/>
                </a:rPr>
                <a:t>准备间</a:t>
              </a:r>
              <a:endParaRPr lang="en-US" sz="1800" dirty="0">
                <a:solidFill>
                  <a:prstClr val="white"/>
                </a:solidFill>
                <a:latin typeface="印品抹茶体" panose="02000000000000000000" pitchFamily="2" charset="-122"/>
                <a:ea typeface="印品抹茶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6" name="Inhaltsplatzhalter 4">
              <a:extLst>
                <a:ext uri="{FF2B5EF4-FFF2-40B4-BE49-F238E27FC236}">
                  <a16:creationId xmlns="" xmlns:a16="http://schemas.microsoft.com/office/drawing/2014/main" id="{132DDAF6-CBAE-4654-86F1-0362F3D2E0AC}"/>
                </a:ext>
              </a:extLst>
            </p:cNvPr>
            <p:cNvSpPr txBox="1"/>
            <p:nvPr/>
          </p:nvSpPr>
          <p:spPr>
            <a:xfrm>
              <a:off x="5241328" y="3975237"/>
              <a:ext cx="737086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800" dirty="0" smtClean="0">
                  <a:solidFill>
                    <a:prstClr val="white"/>
                  </a:solidFill>
                  <a:latin typeface="印品抹茶体" panose="02000000000000000000" pitchFamily="2" charset="-122"/>
                  <a:ea typeface="印品抹茶体" panose="02000000000000000000" pitchFamily="2" charset="-122"/>
                  <a:cs typeface="+mn-ea"/>
                  <a:sym typeface="+mn-lt"/>
                </a:rPr>
                <a:t>活动室</a:t>
              </a:r>
              <a:endParaRPr lang="en-US" sz="1800" dirty="0">
                <a:solidFill>
                  <a:prstClr val="white"/>
                </a:solidFill>
                <a:latin typeface="印品抹茶体" panose="02000000000000000000" pitchFamily="2" charset="-122"/>
                <a:ea typeface="印品抹茶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7" name="Inhaltsplatzhalter 4">
              <a:extLst>
                <a:ext uri="{FF2B5EF4-FFF2-40B4-BE49-F238E27FC236}">
                  <a16:creationId xmlns="" xmlns:a16="http://schemas.microsoft.com/office/drawing/2014/main" id="{09498C76-85B1-4AB3-B924-4FF3FD2558EC}"/>
                </a:ext>
              </a:extLst>
            </p:cNvPr>
            <p:cNvSpPr txBox="1"/>
            <p:nvPr/>
          </p:nvSpPr>
          <p:spPr>
            <a:xfrm>
              <a:off x="6225660" y="3975237"/>
              <a:ext cx="737086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800" dirty="0" smtClean="0">
                  <a:solidFill>
                    <a:prstClr val="white"/>
                  </a:solidFill>
                  <a:latin typeface="印品抹茶体" panose="02000000000000000000" pitchFamily="2" charset="-122"/>
                  <a:ea typeface="印品抹茶体" panose="02000000000000000000" pitchFamily="2" charset="-122"/>
                  <a:cs typeface="+mn-ea"/>
                  <a:sym typeface="+mn-lt"/>
                </a:rPr>
                <a:t>收获园</a:t>
              </a:r>
              <a:endParaRPr lang="en-US" sz="1800" dirty="0">
                <a:solidFill>
                  <a:prstClr val="white"/>
                </a:solidFill>
                <a:latin typeface="印品抹茶体" panose="02000000000000000000" pitchFamily="2" charset="-122"/>
                <a:ea typeface="印品抹茶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9" name="Inhaltsplatzhalter 4">
              <a:extLst>
                <a:ext uri="{FF2B5EF4-FFF2-40B4-BE49-F238E27FC236}">
                  <a16:creationId xmlns="" xmlns:a16="http://schemas.microsoft.com/office/drawing/2014/main" id="{27381236-59F2-43D4-A135-7FDC8870C4E9}"/>
                </a:ext>
              </a:extLst>
            </p:cNvPr>
            <p:cNvSpPr txBox="1"/>
            <p:nvPr/>
          </p:nvSpPr>
          <p:spPr>
            <a:xfrm>
              <a:off x="7532516" y="3975237"/>
              <a:ext cx="737086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800" dirty="0" smtClean="0">
                  <a:solidFill>
                    <a:prstClr val="white"/>
                  </a:solidFill>
                  <a:latin typeface="印品抹茶体" panose="02000000000000000000" pitchFamily="2" charset="-122"/>
                  <a:ea typeface="印品抹茶体" panose="02000000000000000000" pitchFamily="2" charset="-122"/>
                  <a:cs typeface="+mn-ea"/>
                  <a:sym typeface="+mn-lt"/>
                </a:rPr>
                <a:t>挑战台</a:t>
              </a:r>
              <a:endParaRPr lang="en-US" sz="1800" dirty="0">
                <a:solidFill>
                  <a:prstClr val="white"/>
                </a:solidFill>
                <a:latin typeface="印品抹茶体" panose="02000000000000000000" pitchFamily="2" charset="-122"/>
                <a:ea typeface="印品抹茶体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535020" y="4111004"/>
            <a:ext cx="1431595" cy="2217966"/>
          </a:xfrm>
          <a:prstGeom prst="rect">
            <a:avLst/>
          </a:prstGeom>
        </p:spPr>
      </p:pic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8" name="Picture 6" descr="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itchFamily="2" charset="-122"/>
                  <a:ea typeface="华文隶书" pitchFamily="2" charset="-122"/>
                </a:rPr>
                <a:t>准备间</a:t>
              </a:r>
              <a:endParaRPr lang="zh-CN" altLang="en-US" sz="40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70633" y="2472145"/>
            <a:ext cx="3767959" cy="194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议：旅游信息的作用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说：查找信息的途径</a:t>
            </a:r>
            <a:endParaRPr lang="zh-CN" altLang="en-US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试：搜索信息的工具</a:t>
            </a:r>
            <a:endParaRPr lang="zh-CN" altLang="zh-CN" sz="28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452883" y="1043388"/>
            <a:ext cx="579713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议议：</a:t>
            </a:r>
            <a:r>
              <a:rPr lang="x-none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需要了解的景点信息</a:t>
            </a:r>
            <a:endParaRPr lang="zh-CN" alt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0645" y="1913836"/>
            <a:ext cx="10848192" cy="1284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出行前，人们了解景点信息好处多。想一想，了解哪些信息有助于推荐景点？选一选。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84175" y="380337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景点名称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7862" y="380337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景点级别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4175" y="473102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景点浏览用时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7862" y="47310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景点特色</a:t>
            </a:r>
          </a:p>
        </p:txBody>
      </p:sp>
      <p:sp>
        <p:nvSpPr>
          <p:cNvPr id="12" name="矩形 11"/>
          <p:cNvSpPr/>
          <p:nvPr/>
        </p:nvSpPr>
        <p:spPr>
          <a:xfrm>
            <a:off x="2279374" y="3922642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56313" y="3922642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279374" y="4810539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56313" y="4810539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09183" y="3922642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96278" y="3525078"/>
            <a:ext cx="8865705" cy="2054087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7779026" y="4280452"/>
            <a:ext cx="2319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: 形状 18"/>
          <p:cNvSpPr/>
          <p:nvPr/>
        </p:nvSpPr>
        <p:spPr>
          <a:xfrm>
            <a:off x="9837007" y="3289944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6" name="图片 25" descr="李徽形象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9774196" y="3534032"/>
            <a:ext cx="1300336" cy="291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39646"/>
            <a:ext cx="633095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．说说：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查找景点信息的途径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1" name="图片 84" descr="图片1"/>
          <p:cNvPicPr>
            <a:picLocks noChangeAspect="1" noChangeArrowheads="1"/>
          </p:cNvPicPr>
          <p:nvPr/>
        </p:nvPicPr>
        <p:blipFill>
          <a:blip r:embed="rId3" cstate="print"/>
          <a:srcRect l="10402" t="16827" r="6425" b="21722"/>
          <a:stretch>
            <a:fillRect/>
          </a:stretch>
        </p:blipFill>
        <p:spPr bwMode="auto">
          <a:xfrm>
            <a:off x="9305740" y="2827607"/>
            <a:ext cx="1918845" cy="13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组合 16"/>
          <p:cNvGrpSpPr/>
          <p:nvPr/>
        </p:nvGrpSpPr>
        <p:grpSpPr>
          <a:xfrm>
            <a:off x="1448020" y="1923841"/>
            <a:ext cx="2888640" cy="3651591"/>
            <a:chOff x="1448020" y="1839433"/>
            <a:chExt cx="2888640" cy="3651591"/>
          </a:xfrm>
        </p:grpSpPr>
        <p:pic>
          <p:nvPicPr>
            <p:cNvPr id="2" name="Picture 2" descr="IMG_0807"/>
            <p:cNvPicPr>
              <a:picLocks noChangeAspect="1" noChangeArrowheads="1"/>
            </p:cNvPicPr>
            <p:nvPr/>
          </p:nvPicPr>
          <p:blipFill>
            <a:blip r:embed="rId4" cstate="print"/>
            <a:srcRect t="82901"/>
            <a:stretch>
              <a:fillRect/>
            </a:stretch>
          </p:blipFill>
          <p:spPr bwMode="auto">
            <a:xfrm>
              <a:off x="1450221" y="3968774"/>
              <a:ext cx="2880000" cy="85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3" name="Picture 3" descr="IMG_0807"/>
            <p:cNvPicPr>
              <a:picLocks noChangeAspect="1" noChangeArrowheads="1"/>
            </p:cNvPicPr>
            <p:nvPr/>
          </p:nvPicPr>
          <p:blipFill>
            <a:blip r:embed="rId5" cstate="print"/>
            <a:srcRect t="3456" b="53831"/>
            <a:stretch>
              <a:fillRect/>
            </a:stretch>
          </p:blipFill>
          <p:spPr bwMode="auto">
            <a:xfrm>
              <a:off x="1448020" y="1848553"/>
              <a:ext cx="2880000" cy="2184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文本框 83"/>
            <p:cNvSpPr txBox="1">
              <a:spLocks noChangeArrowheads="1"/>
            </p:cNvSpPr>
            <p:nvPr/>
          </p:nvSpPr>
          <p:spPr bwMode="auto">
            <a:xfrm>
              <a:off x="1719780" y="4967149"/>
              <a:ext cx="2276310" cy="5238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  </a:t>
              </a: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景点公众号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56660" y="1839433"/>
              <a:ext cx="2880000" cy="296648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34154" y="1913209"/>
            <a:ext cx="3897484" cy="3731438"/>
            <a:chOff x="5613990" y="1828801"/>
            <a:chExt cx="3897484" cy="3731438"/>
          </a:xfrm>
        </p:grpSpPr>
        <p:pic>
          <p:nvPicPr>
            <p:cNvPr id="10244" name="Picture 4" descr="QQ截图20231113101251"/>
            <p:cNvPicPr>
              <a:picLocks noChangeAspect="1" noChangeArrowheads="1"/>
            </p:cNvPicPr>
            <p:nvPr/>
          </p:nvPicPr>
          <p:blipFill>
            <a:blip r:embed="rId6" cstate="print"/>
            <a:srcRect r="41896"/>
            <a:stretch>
              <a:fillRect/>
            </a:stretch>
          </p:blipFill>
          <p:spPr bwMode="auto">
            <a:xfrm>
              <a:off x="5775944" y="1912938"/>
              <a:ext cx="3735530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Picture 5" descr="QQ截图20231113101329"/>
            <p:cNvPicPr>
              <a:picLocks noChangeAspect="1" noChangeArrowheads="1"/>
            </p:cNvPicPr>
            <p:nvPr/>
          </p:nvPicPr>
          <p:blipFill>
            <a:blip r:embed="rId7" cstate="print"/>
            <a:srcRect l="1068" t="5154" r="66997"/>
            <a:stretch>
              <a:fillRect/>
            </a:stretch>
          </p:blipFill>
          <p:spPr bwMode="auto">
            <a:xfrm>
              <a:off x="5728809" y="2579618"/>
              <a:ext cx="1648059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6" descr="QQ截图20231113101329"/>
            <p:cNvPicPr>
              <a:picLocks noChangeAspect="1" noChangeArrowheads="1"/>
            </p:cNvPicPr>
            <p:nvPr/>
          </p:nvPicPr>
          <p:blipFill>
            <a:blip r:embed="rId7" cstate="print"/>
            <a:srcRect l="65877" t="5154"/>
            <a:stretch>
              <a:fillRect/>
            </a:stretch>
          </p:blipFill>
          <p:spPr bwMode="auto">
            <a:xfrm>
              <a:off x="7582835" y="2603897"/>
              <a:ext cx="176423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文本框 83"/>
            <p:cNvSpPr txBox="1">
              <a:spLocks noChangeArrowheads="1"/>
            </p:cNvSpPr>
            <p:nvPr/>
          </p:nvSpPr>
          <p:spPr bwMode="auto">
            <a:xfrm>
              <a:off x="6563398" y="4967149"/>
              <a:ext cx="2083981" cy="5930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fontAlgn="base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专业旅游网站</a:t>
              </a:r>
              <a:endParaRPr lang="zh-CN" altLang="zh-CN" sz="2400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613990" y="1828801"/>
              <a:ext cx="3827722" cy="296648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47" name="文本框 83"/>
          <p:cNvSpPr txBox="1">
            <a:spLocks noChangeArrowheads="1"/>
          </p:cNvSpPr>
          <p:nvPr/>
        </p:nvSpPr>
        <p:spPr bwMode="auto">
          <a:xfrm>
            <a:off x="9642092" y="2972078"/>
            <a:ext cx="1372187" cy="9294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你还知道哪些途径？ 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6" name="剪去同侧角的矩形 25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剪去同侧角的矩形 26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剪去同侧角的矩形 27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剪去同侧角的矩形 28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任意多边形: 形状 18"/>
          <p:cNvSpPr/>
          <p:nvPr/>
        </p:nvSpPr>
        <p:spPr>
          <a:xfrm>
            <a:off x="9762866" y="4056063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图片 34" descr="李徽形象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10083114" y="3941806"/>
            <a:ext cx="1300336" cy="291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5c7511900708c"/>
          <p:cNvPicPr>
            <a:picLocks noChangeAspect="1" noChangeArrowheads="1"/>
          </p:cNvPicPr>
          <p:nvPr/>
        </p:nvPicPr>
        <p:blipFill>
          <a:blip r:embed="rId3" cstate="print"/>
          <a:srcRect l="19464" t="41098" r="17677" b="39850"/>
          <a:stretch>
            <a:fillRect/>
          </a:stretch>
        </p:blipFill>
        <p:spPr bwMode="auto">
          <a:xfrm>
            <a:off x="4417206" y="2918703"/>
            <a:ext cx="35968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7" name="Group 11"/>
          <p:cNvGrpSpPr>
            <a:grpSpLocks noChangeAspect="1"/>
          </p:cNvGrpSpPr>
          <p:nvPr/>
        </p:nvGrpSpPr>
        <p:grpSpPr bwMode="auto">
          <a:xfrm>
            <a:off x="3490400" y="3841286"/>
            <a:ext cx="5327441" cy="2160000"/>
            <a:chOff x="9286" y="10237"/>
            <a:chExt cx="6331" cy="2567"/>
          </a:xfrm>
        </p:grpSpPr>
        <p:pic>
          <p:nvPicPr>
            <p:cNvPr id="24588" name="Picture 12" descr="QQ截图20231028235153"/>
            <p:cNvPicPr>
              <a:picLocks noChangeAspect="1" noChangeArrowheads="1"/>
            </p:cNvPicPr>
            <p:nvPr/>
          </p:nvPicPr>
          <p:blipFill>
            <a:blip r:embed="rId4" cstate="print"/>
            <a:srcRect l="2007" r="2007"/>
            <a:stretch>
              <a:fillRect/>
            </a:stretch>
          </p:blipFill>
          <p:spPr bwMode="auto">
            <a:xfrm>
              <a:off x="9286" y="10536"/>
              <a:ext cx="6331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13" descr="QQ截图20231028235133"/>
            <p:cNvPicPr>
              <a:picLocks noChangeAspect="1" noChangeArrowheads="1"/>
            </p:cNvPicPr>
            <p:nvPr/>
          </p:nvPicPr>
          <p:blipFill>
            <a:blip r:embed="rId5" cstate="print"/>
            <a:srcRect l="9653"/>
            <a:stretch>
              <a:fillRect/>
            </a:stretch>
          </p:blipFill>
          <p:spPr bwMode="auto">
            <a:xfrm>
              <a:off x="9286" y="10237"/>
              <a:ext cx="6159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11706"/>
            <a:ext cx="633095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．试试：认识搜索工具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31519" y="1659989"/>
            <a:ext cx="98886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7200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找一找</a:t>
            </a:r>
            <a:r>
              <a:rPr lang="zh-CN" altLang="en-US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：在</a:t>
            </a: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搜索工具中找到“搜索框”和</a:t>
            </a:r>
            <a:r>
              <a:rPr lang="zh-CN" altLang="en-US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“搜索按钮”。</a:t>
            </a:r>
            <a:endParaRPr lang="zh-CN" altLang="en-US" sz="2800" dirty="0">
              <a:latin typeface="新宋体" pitchFamily="49" charset="-122"/>
              <a:ea typeface="新宋体" pitchFamily="49" charset="-122"/>
              <a:sym typeface="Arial" panose="020B0604020202020204" pitchFamily="34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809416" y="2965843"/>
            <a:ext cx="139443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黄山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462263" y="3639089"/>
            <a:ext cx="5583263" cy="2438154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131772" y="2359270"/>
            <a:ext cx="135342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搜索框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04657" y="2359270"/>
            <a:ext cx="179070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搜索按钮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4583" name="AutoShape 7"/>
          <p:cNvCxnSpPr>
            <a:cxnSpLocks noChangeShapeType="1"/>
          </p:cNvCxnSpPr>
          <p:nvPr/>
        </p:nvCxnSpPr>
        <p:spPr bwMode="auto">
          <a:xfrm>
            <a:off x="5564992" y="2742834"/>
            <a:ext cx="0" cy="252000"/>
          </a:xfrm>
          <a:prstGeom prst="straightConnector1">
            <a:avLst/>
          </a:prstGeom>
          <a:noFill/>
          <a:ln w="19050">
            <a:solidFill>
              <a:srgbClr val="F79646"/>
            </a:solidFill>
            <a:round/>
            <a:tailEnd type="oval" w="med" len="med"/>
          </a:ln>
        </p:spPr>
      </p:cxnSp>
      <p:pic>
        <p:nvPicPr>
          <p:cNvPr id="24585" name="Picture 9" descr="C:\Users\ADMINI~1\AppData\Local\Temp\ksohtml4348\wps1.pn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812820" y="3258650"/>
            <a:ext cx="501186" cy="111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7"/>
          <p:cNvCxnSpPr>
            <a:cxnSpLocks noChangeShapeType="1"/>
          </p:cNvCxnSpPr>
          <p:nvPr/>
        </p:nvCxnSpPr>
        <p:spPr bwMode="auto">
          <a:xfrm>
            <a:off x="7337522" y="2742834"/>
            <a:ext cx="0" cy="252000"/>
          </a:xfrm>
          <a:prstGeom prst="straightConnector1">
            <a:avLst/>
          </a:prstGeom>
          <a:noFill/>
          <a:ln w="19050">
            <a:solidFill>
              <a:srgbClr val="F79646"/>
            </a:solidFill>
            <a:round/>
            <a:tailEnd type="oval" w="med" len="med"/>
          </a:ln>
        </p:spPr>
      </p:cxnSp>
      <p:sp>
        <p:nvSpPr>
          <p:cNvPr id="24" name="云形标注 23"/>
          <p:cNvSpPr/>
          <p:nvPr/>
        </p:nvSpPr>
        <p:spPr>
          <a:xfrm>
            <a:off x="7948246" y="4783015"/>
            <a:ext cx="2743200" cy="1153551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648832" y="5073134"/>
            <a:ext cx="17893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与“黄山”相关的搜索结果</a:t>
            </a:r>
          </a:p>
        </p:txBody>
      </p:sp>
      <p:sp>
        <p:nvSpPr>
          <p:cNvPr id="29" name="剪去同侧角的矩形 2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798676"/>
            <a:ext cx="633095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．试试：认识搜索工具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3554" name="文本框 80"/>
          <p:cNvSpPr txBox="1">
            <a:spLocks noChangeArrowheads="1"/>
          </p:cNvSpPr>
          <p:nvPr/>
        </p:nvSpPr>
        <p:spPr bwMode="auto">
          <a:xfrm>
            <a:off x="2579660" y="3235864"/>
            <a:ext cx="2090810" cy="7423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输入的词语</a:t>
            </a:r>
            <a:endParaRPr kumimoji="0" 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3555" name="文本框 80"/>
          <p:cNvSpPr txBox="1">
            <a:spLocks noChangeArrowheads="1"/>
          </p:cNvSpPr>
          <p:nvPr/>
        </p:nvSpPr>
        <p:spPr bwMode="auto">
          <a:xfrm>
            <a:off x="2579660" y="4820237"/>
            <a:ext cx="2217420" cy="7423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我的发现</a:t>
            </a:r>
            <a:endParaRPr kumimoji="0" 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3557" name="文本框 80"/>
          <p:cNvSpPr txBox="1">
            <a:spLocks noChangeArrowheads="1"/>
          </p:cNvSpPr>
          <p:nvPr/>
        </p:nvSpPr>
        <p:spPr bwMode="auto">
          <a:xfrm>
            <a:off x="2579660" y="4028050"/>
            <a:ext cx="2695722" cy="7423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查询的结果</a:t>
            </a:r>
            <a:endParaRPr kumimoji="0" 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422" y="1628458"/>
            <a:ext cx="9815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zh-CN" altLang="en-US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试一试：</a:t>
            </a:r>
            <a:r>
              <a:rPr lang="zh-CN" altLang="zh-CN" sz="2800" dirty="0" smtClean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在</a:t>
            </a:r>
            <a:r>
              <a:rPr lang="zh-CN" altLang="zh-CN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搜索框中输入词语，单击</a:t>
            </a: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“搜索</a:t>
            </a:r>
            <a:r>
              <a:rPr lang="zh-CN" altLang="zh-CN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按钮</a:t>
            </a:r>
            <a:r>
              <a:rPr lang="zh-CN" altLang="en-US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”</a:t>
            </a:r>
            <a:r>
              <a:rPr lang="zh-CN" altLang="zh-CN" sz="2800" dirty="0">
                <a:latin typeface="新宋体" pitchFamily="49" charset="-122"/>
                <a:ea typeface="新宋体" pitchFamily="49" charset="-122"/>
                <a:sym typeface="Arial" panose="020B0604020202020204" pitchFamily="34" charset="0"/>
              </a:rPr>
              <a:t>，发现了什么？</a:t>
            </a:r>
          </a:p>
        </p:txBody>
      </p:sp>
      <p:sp>
        <p:nvSpPr>
          <p:cNvPr id="11" name="矩形 10"/>
          <p:cNvSpPr/>
          <p:nvPr/>
        </p:nvSpPr>
        <p:spPr>
          <a:xfrm>
            <a:off x="2067947" y="3175419"/>
            <a:ext cx="8173330" cy="2771335"/>
          </a:xfrm>
          <a:prstGeom prst="rect">
            <a:avLst/>
          </a:prstGeom>
          <a:noFill/>
          <a:ln>
            <a:solidFill>
              <a:srgbClr val="2363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4445387" y="3784211"/>
            <a:ext cx="3784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31319" y="4628273"/>
            <a:ext cx="3784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17251" y="5416063"/>
            <a:ext cx="3784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剪去同侧角的矩形 20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剪去同侧角的矩形 21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剪去同侧角的矩形 22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剪去同侧角的矩形 23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9" name="图片 28" descr="7.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36" t="10352" r="7665" b="7920"/>
          <a:stretch>
            <a:fillRect/>
          </a:stretch>
        </p:blipFill>
        <p:spPr>
          <a:xfrm>
            <a:off x="8178800" y="3746500"/>
            <a:ext cx="3187700" cy="24342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itchFamily="2" charset="-122"/>
                  <a:ea typeface="华文隶书" pitchFamily="2" charset="-122"/>
                </a:rPr>
                <a:t>活动室</a:t>
              </a:r>
              <a:endParaRPr lang="zh-CN" altLang="en-US" sz="40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549460" y="2219896"/>
            <a:ext cx="3767959" cy="259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试：查黄山有哪些景点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析：依据条件推荐景点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试：搜索景点具体信息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比：评选最佳推荐官</a:t>
            </a:r>
            <a:endParaRPr lang="zh-CN" altLang="zh-CN" sz="2800" dirty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aef83e2-3c4c-4eb3-984e-bd0dc799236d"/>
  <p:tag name="COMMONDATA" val="eyJoZGlkIjoiZjVmZGFiMmQ2Yzc4MGM0ODMwM2Y1Zjc1M2Y0ZDM2YzkifQ=="/>
  <p:tag name="RESOURCE_RECORD_KEY" val="{&quot;13&quot;:[4705195,4563109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1028</Words>
  <Application>Microsoft Office PowerPoint</Application>
  <PresentationFormat>自定义</PresentationFormat>
  <Paragraphs>207</Paragraphs>
  <Slides>22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8" baseType="lpstr">
      <vt:lpstr>Arial</vt:lpstr>
      <vt:lpstr>宋体</vt:lpstr>
      <vt:lpstr>思源黑体 CN Medium</vt:lpstr>
      <vt:lpstr>隶书</vt:lpstr>
      <vt:lpstr>珠穆朗玛—乌金苏通体</vt:lpstr>
      <vt:lpstr>字魂27号-布丁体</vt:lpstr>
      <vt:lpstr>楷体_GB2312</vt:lpstr>
      <vt:lpstr>微软雅黑</vt:lpstr>
      <vt:lpstr>阿里巴巴普惠体 M</vt:lpstr>
      <vt:lpstr>汉仪综艺体简</vt:lpstr>
      <vt:lpstr>新宋体</vt:lpstr>
      <vt:lpstr>黑体</vt:lpstr>
      <vt:lpstr>印品抹茶体</vt:lpstr>
      <vt:lpstr>Wingdings</vt:lpstr>
      <vt:lpstr>华文隶书</vt:lpstr>
      <vt:lpstr>华文中宋</vt:lpstr>
      <vt:lpstr>Aa榴莲爸爸</vt:lpstr>
      <vt:lpstr>Calibri</vt:lpstr>
      <vt:lpstr>Times New Roman</vt:lpstr>
      <vt:lpstr>仿宋</vt:lpstr>
      <vt:lpstr>楷体</vt:lpstr>
      <vt:lpstr>Wingdings 2</vt:lpstr>
      <vt:lpstr>Webdings</vt:lpstr>
      <vt:lpstr>阿里巴巴普惠体</vt:lpstr>
      <vt:lpstr>Office 主题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陶蜀徽</cp:lastModifiedBy>
  <cp:revision>101</cp:revision>
  <dcterms:created xsi:type="dcterms:W3CDTF">2023-07-25T11:34:00Z</dcterms:created>
  <dcterms:modified xsi:type="dcterms:W3CDTF">2024-08-16T04:39:31Z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E8C85B884B304A64A553A605D5CB00EC_13</vt:lpwstr>
  </property>
  <property fmtid="{D5CDD505-2E9C-101B-9397-08002B2CF9AE}" pid="3" name="KSOProductBuildVer">
    <vt:lpwstr>2052-12.1.0.15990</vt:lpwstr>
  </property>
</Properties>
</file>