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7" r:id="rId2"/>
    <p:sldId id="291" r:id="rId3"/>
    <p:sldId id="333" r:id="rId4"/>
    <p:sldId id="356" r:id="rId5"/>
    <p:sldId id="292" r:id="rId6"/>
    <p:sldId id="293" r:id="rId7"/>
    <p:sldId id="359" r:id="rId8"/>
    <p:sldId id="357" r:id="rId9"/>
    <p:sldId id="363" r:id="rId10"/>
    <p:sldId id="320" r:id="rId11"/>
    <p:sldId id="364" r:id="rId12"/>
    <p:sldId id="322" r:id="rId13"/>
    <p:sldId id="365" r:id="rId14"/>
    <p:sldId id="366" r:id="rId15"/>
    <p:sldId id="362" r:id="rId16"/>
    <p:sldId id="325" r:id="rId17"/>
    <p:sldId id="358" r:id="rId18"/>
    <p:sldId id="316" r:id="rId19"/>
    <p:sldId id="317" r:id="rId20"/>
    <p:sldId id="318" r:id="rId21"/>
  </p:sldIdLst>
  <p:sldSz cx="12192000" cy="6858000"/>
  <p:notesSz cx="6858000" cy="9144000"/>
  <p:embeddedFontLst>
    <p:embeddedFont>
      <p:font typeface="楷体_GB2312" panose="02010600030101010101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华文隶书" panose="02010800040101010101" pitchFamily="2" charset="-122"/>
      <p:regular r:id="rId26"/>
    </p:embeddedFont>
    <p:embeddedFont>
      <p:font typeface="华文新魏" panose="02010800040101010101" pitchFamily="2" charset="-122"/>
      <p:regular r:id="rId27"/>
    </p:embeddedFont>
    <p:embeddedFont>
      <p:font typeface="华文中宋" panose="02010600040101010101" pitchFamily="2" charset="-122"/>
      <p:regular r:id="rId28"/>
    </p:embeddedFont>
    <p:embeddedFont>
      <p:font typeface="楷体" panose="02010609060101010101" pitchFamily="49" charset="-122"/>
      <p:regular r:id="rId29"/>
    </p:embeddedFont>
    <p:embeddedFont>
      <p:font typeface="隶书" panose="020105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41"/>
    <a:srgbClr val="2363A8"/>
    <a:srgbClr val="3C91D8"/>
    <a:srgbClr val="5DAEE3"/>
    <a:srgbClr val="6BADE1"/>
    <a:srgbClr val="336CD4"/>
    <a:srgbClr val="6AB3E4"/>
    <a:srgbClr val="CC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3" autoAdjust="0"/>
    <p:restoredTop sz="86446" autoAdjust="0"/>
  </p:normalViewPr>
  <p:slideViewPr>
    <p:cSldViewPr snapToGrid="0" showGuides="1">
      <p:cViewPr varScale="1">
        <p:scale>
          <a:sx n="77" d="100"/>
          <a:sy n="77" d="100"/>
        </p:scale>
        <p:origin x="354" y="102"/>
      </p:cViewPr>
      <p:guideLst>
        <p:guide orient="horz" pos="2239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2024/8/16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2024/8/16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文字太多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8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2.xml"/><Relationship Id="rId7" Type="http://schemas.openxmlformats.org/officeDocument/2006/relationships/image" Target="../media/image3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33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35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68.xml"/><Relationship Id="rId7" Type="http://schemas.openxmlformats.org/officeDocument/2006/relationships/image" Target="../media/image36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openxmlformats.org/officeDocument/2006/relationships/tags" Target="../tags/tag72.xml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tags" Target="../tags/tag73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.jpeg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tags" Target="../tags/tag21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8.xml"/><Relationship Id="rId7" Type="http://schemas.openxmlformats.org/officeDocument/2006/relationships/image" Target="../media/image18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tags" Target="../tags/tag29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32.xml"/><Relationship Id="rId7" Type="http://schemas.openxmlformats.org/officeDocument/2006/relationships/image" Target="../media/image2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2.jpeg"/><Relationship Id="rId4" Type="http://schemas.openxmlformats.org/officeDocument/2006/relationships/tags" Target="../tags/tag33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openxmlformats.org/officeDocument/2006/relationships/tags" Target="../tags/tag36.xml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tags" Target="../tags/tag37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5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85261" y="2181561"/>
            <a:ext cx="817514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0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0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12 </a:t>
            </a:r>
            <a:r>
              <a:rPr lang="zh-CN" altLang="en-US" sz="50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0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 </a:t>
            </a:r>
            <a:r>
              <a:rPr lang="zh-CN" altLang="en-US" sz="50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拟订旅游安全锦囊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19165" y="3359200"/>
            <a:ext cx="40703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信息</a:t>
            </a:r>
            <a:r>
              <a:rPr lang="zh-CN" altLang="en-US" sz="3600" b="1" dirty="0">
                <a:solidFill>
                  <a:srgbClr val="3C91D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辨别</a:t>
            </a:r>
          </a:p>
        </p:txBody>
      </p:sp>
      <p:sp>
        <p:nvSpPr>
          <p:cNvPr id="8" name="PA_圆角矩形 31"/>
          <p:cNvSpPr/>
          <p:nvPr>
            <p:custDataLst>
              <p:tags r:id="rId1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制作人：芜湖市育红小学旭日天都校区小学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童蕾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准备家庭旅游攻略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实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验一：看漫画辨别信息诈骗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42527" y="1701033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选一选：图片中的诈骗方法的共同点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78002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18527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3423668" y="463065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发布虚假信息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18868" y="4749923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7"/>
          <p:cNvSpPr txBox="1"/>
          <p:nvPr/>
        </p:nvSpPr>
        <p:spPr>
          <a:xfrm>
            <a:off x="3423668" y="544408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盗取银行卡上的资金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18868" y="5554553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7"/>
          <p:cNvSpPr txBox="1"/>
          <p:nvPr/>
        </p:nvSpPr>
        <p:spPr>
          <a:xfrm>
            <a:off x="7041809" y="463065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诱导受害人打开诈骗链接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37008" y="4749923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7"/>
          <p:cNvSpPr txBox="1"/>
          <p:nvPr/>
        </p:nvSpPr>
        <p:spPr>
          <a:xfrm>
            <a:off x="7050705" y="544408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骗取受害人银行卡账号等信息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37008" y="5554553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88" y="2224253"/>
            <a:ext cx="3588561" cy="21953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4785" y="2275568"/>
            <a:ext cx="3206297" cy="270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实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验一：看漫画辨别信息诈骗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2290" y="1563258"/>
            <a:ext cx="6822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想一想：案例中的诈骗成功的原因是？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78002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18527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50805" y="5211588"/>
            <a:ext cx="2336125" cy="461665"/>
            <a:chOff x="3118868" y="4630654"/>
            <a:chExt cx="2336125" cy="461665"/>
          </a:xfrm>
        </p:grpSpPr>
        <p:sp>
          <p:nvSpPr>
            <p:cNvPr id="29" name="TextBox 7"/>
            <p:cNvSpPr txBox="1"/>
            <p:nvPr/>
          </p:nvSpPr>
          <p:spPr>
            <a:xfrm>
              <a:off x="3423668" y="463065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400" dirty="0">
                  <a:latin typeface="黑体" panose="02010609060101010101" charset="-122"/>
                  <a:ea typeface="黑体" panose="02010609060101010101" charset="-122"/>
                </a:rPr>
                <a:t>盲目轻信他人</a:t>
              </a:r>
              <a:endParaRPr lang="zh-CN" altLang="en-US" sz="24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18868" y="4749923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97293" y="5211588"/>
            <a:ext cx="2643902" cy="461665"/>
            <a:chOff x="3118868" y="5444085"/>
            <a:chExt cx="2643902" cy="461665"/>
          </a:xfrm>
        </p:grpSpPr>
        <p:sp>
          <p:nvSpPr>
            <p:cNvPr id="31" name="TextBox 7"/>
            <p:cNvSpPr txBox="1"/>
            <p:nvPr/>
          </p:nvSpPr>
          <p:spPr>
            <a:xfrm>
              <a:off x="3423668" y="5444085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贪心、占小便宜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118868" y="5554553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03791" y="5211588"/>
            <a:ext cx="1412797" cy="461665"/>
            <a:chOff x="6737008" y="4630654"/>
            <a:chExt cx="1412797" cy="461665"/>
          </a:xfrm>
        </p:grpSpPr>
        <p:sp>
          <p:nvSpPr>
            <p:cNvPr id="35" name="TextBox 7"/>
            <p:cNvSpPr txBox="1"/>
            <p:nvPr/>
          </p:nvSpPr>
          <p:spPr>
            <a:xfrm>
              <a:off x="7041809" y="463065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好奇心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737008" y="4749923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 descr="12.4.jpg"/>
          <p:cNvPicPr>
            <a:picLocks noChangeAspect="1"/>
          </p:cNvPicPr>
          <p:nvPr/>
        </p:nvPicPr>
        <p:blipFill>
          <a:blip r:embed="rId7" cstate="print"/>
          <a:srcRect l="2100" r="58437" b="50198"/>
          <a:stretch>
            <a:fillRect/>
          </a:stretch>
        </p:blipFill>
        <p:spPr>
          <a:xfrm>
            <a:off x="661536" y="2161912"/>
            <a:ext cx="2699132" cy="2600258"/>
          </a:xfrm>
          <a:prstGeom prst="rect">
            <a:avLst/>
          </a:prstGeom>
        </p:spPr>
      </p:pic>
      <p:pic>
        <p:nvPicPr>
          <p:cNvPr id="23" name="图片 22" descr="12.4.jpg"/>
          <p:cNvPicPr>
            <a:picLocks noChangeAspect="1"/>
          </p:cNvPicPr>
          <p:nvPr/>
        </p:nvPicPr>
        <p:blipFill>
          <a:blip r:embed="rId7" cstate="print"/>
          <a:srcRect l="43981" r="6087" b="47917"/>
          <a:stretch>
            <a:fillRect/>
          </a:stretch>
        </p:blipFill>
        <p:spPr>
          <a:xfrm>
            <a:off x="3262427" y="2246248"/>
            <a:ext cx="3073706" cy="2719346"/>
          </a:xfrm>
          <a:prstGeom prst="rect">
            <a:avLst/>
          </a:prstGeom>
        </p:spPr>
      </p:pic>
      <p:pic>
        <p:nvPicPr>
          <p:cNvPr id="24" name="图片 23" descr="12.4.jpg"/>
          <p:cNvPicPr>
            <a:picLocks noChangeAspect="1"/>
          </p:cNvPicPr>
          <p:nvPr/>
        </p:nvPicPr>
        <p:blipFill>
          <a:blip r:embed="rId7" cstate="print"/>
          <a:srcRect l="51818" t="51575" r="9364"/>
          <a:stretch>
            <a:fillRect/>
          </a:stretch>
        </p:blipFill>
        <p:spPr>
          <a:xfrm>
            <a:off x="9025306" y="2319313"/>
            <a:ext cx="2655065" cy="25283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9847" y="2681952"/>
            <a:ext cx="186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您好，您预订的航班因飞机故障取消了！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9487" y="2590803"/>
            <a:ext cx="178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非常抱歉！改签，可获</a:t>
            </a:r>
            <a:r>
              <a:rPr lang="en-US" altLang="zh-CN" sz="1400" dirty="0"/>
              <a:t>300</a:t>
            </a:r>
            <a:r>
              <a:rPr lang="zh-CN" altLang="en-US" sz="1400" dirty="0"/>
              <a:t>元补偿</a:t>
            </a:r>
            <a:r>
              <a:rPr lang="en-US" altLang="zh-CN" sz="1400" dirty="0"/>
              <a:t>……</a:t>
            </a:r>
            <a:endParaRPr lang="zh-CN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527094" y="3815773"/>
            <a:ext cx="115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我改签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1651" y="2476306"/>
            <a:ext cx="164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请登录这个网址，填写银行账户信息。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30571" y="2519845"/>
            <a:ext cx="1204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呀！我卡上的钱怎么被划走了？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52193" y="1589657"/>
            <a:ext cx="6727281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比一比：官方网站上查询到的信息准确吗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．实验二：拟订安全锦囊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r="19927" b="35845"/>
          <a:stretch>
            <a:fillRect/>
          </a:stretch>
        </p:blipFill>
        <p:spPr>
          <a:xfrm>
            <a:off x="984424" y="3071614"/>
            <a:ext cx="1747935" cy="5674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0589" y="2414312"/>
            <a:ext cx="23968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打开政府官方网站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 flipV="1">
            <a:off x="1925221" y="2870969"/>
            <a:ext cx="0" cy="252000"/>
          </a:xfrm>
          <a:prstGeom prst="straightConnector1">
            <a:avLst/>
          </a:prstGeom>
          <a:noFill/>
          <a:ln w="19050">
            <a:solidFill>
              <a:srgbClr val="F79646"/>
            </a:solidFill>
            <a:round/>
            <a:tailEnd type="oval" w="med" len="med"/>
          </a:ln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85946" y="3992995"/>
            <a:ext cx="178063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在页面上找到“公交查询”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20" y="2362862"/>
            <a:ext cx="2396814" cy="21386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rot="16200000">
            <a:off x="5794234" y="4237627"/>
            <a:ext cx="0" cy="252000"/>
          </a:xfrm>
          <a:prstGeom prst="straightConnector1">
            <a:avLst/>
          </a:prstGeom>
          <a:noFill/>
          <a:ln w="19050">
            <a:solidFill>
              <a:srgbClr val="F79646"/>
            </a:solidFill>
            <a:round/>
            <a:tailEnd type="oval" w="med" len="med"/>
          </a:ln>
        </p:spPr>
      </p:cxnSp>
      <p:sp>
        <p:nvSpPr>
          <p:cNvPr id="20" name="箭头: 右 19"/>
          <p:cNvSpPr/>
          <p:nvPr/>
        </p:nvSpPr>
        <p:spPr>
          <a:xfrm>
            <a:off x="2865659" y="3244492"/>
            <a:ext cx="440049" cy="3225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/>
          <p:cNvSpPr/>
          <p:nvPr/>
        </p:nvSpPr>
        <p:spPr>
          <a:xfrm>
            <a:off x="6776261" y="3244492"/>
            <a:ext cx="440049" cy="3225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77" y="2865005"/>
            <a:ext cx="3893306" cy="809283"/>
          </a:xfrm>
          <a:prstGeom prst="rect">
            <a:avLst/>
          </a:prstGeom>
        </p:spPr>
      </p:pic>
      <p:cxnSp>
        <p:nvCxnSpPr>
          <p:cNvPr id="24" name="AutoShape 7"/>
          <p:cNvCxnSpPr>
            <a:cxnSpLocks noChangeShapeType="1"/>
          </p:cNvCxnSpPr>
          <p:nvPr/>
        </p:nvCxnSpPr>
        <p:spPr bwMode="auto">
          <a:xfrm>
            <a:off x="9017635" y="3548288"/>
            <a:ext cx="0" cy="252000"/>
          </a:xfrm>
          <a:prstGeom prst="straightConnector1">
            <a:avLst/>
          </a:prstGeom>
          <a:noFill/>
          <a:ln w="19050">
            <a:solidFill>
              <a:srgbClr val="F79646"/>
            </a:solidFill>
            <a:round/>
            <a:tailEnd type="oval" w="med" len="med"/>
          </a:ln>
        </p:spPr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321647" y="3995582"/>
            <a:ext cx="289531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查找要乘坐的公交信息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919449" y="4719950"/>
            <a:ext cx="3204950" cy="461666"/>
            <a:chOff x="3024717" y="4926133"/>
            <a:chExt cx="3204950" cy="461666"/>
          </a:xfrm>
        </p:grpSpPr>
        <p:sp>
          <p:nvSpPr>
            <p:cNvPr id="27" name="TextBox 7"/>
            <p:cNvSpPr txBox="1"/>
            <p:nvPr/>
          </p:nvSpPr>
          <p:spPr>
            <a:xfrm>
              <a:off x="3329518" y="492613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一致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024717" y="5045402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7"/>
            <p:cNvSpPr txBox="1"/>
            <p:nvPr/>
          </p:nvSpPr>
          <p:spPr>
            <a:xfrm>
              <a:off x="5121671" y="492613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不一致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763925" y="5045676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479875" y="5500524"/>
            <a:ext cx="5618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权威机构或知名机构发布的信息比较：</a:t>
            </a:r>
            <a:endParaRPr lang="zh-CN" altLang="en-US" sz="240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7775855" y="5893035"/>
            <a:ext cx="12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"/>
          <p:cNvSpPr txBox="1"/>
          <p:nvPr/>
        </p:nvSpPr>
        <p:spPr>
          <a:xfrm>
            <a:off x="2479875" y="472393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该网站查找的信息和实际信息：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52193" y="1589657"/>
            <a:ext cx="7230615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辨一辨：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下图中人物的行为存在安全隐患吗？ 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．实验二：拟订安全锦囊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50131" y="4626904"/>
            <a:ext cx="3798900" cy="461665"/>
            <a:chOff x="4628378" y="4687295"/>
            <a:chExt cx="3798900" cy="461665"/>
          </a:xfrm>
        </p:grpSpPr>
        <p:sp>
          <p:nvSpPr>
            <p:cNvPr id="27" name="TextBox 7"/>
            <p:cNvSpPr txBox="1"/>
            <p:nvPr/>
          </p:nvSpPr>
          <p:spPr>
            <a:xfrm>
              <a:off x="4983183" y="4687295"/>
              <a:ext cx="86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存在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628378" y="4797075"/>
              <a:ext cx="312128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7"/>
            <p:cNvSpPr txBox="1"/>
            <p:nvPr/>
          </p:nvSpPr>
          <p:spPr>
            <a:xfrm>
              <a:off x="7226458" y="4687295"/>
              <a:ext cx="120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不存在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838741" y="4797075"/>
              <a:ext cx="312128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451377" y="5319092"/>
            <a:ext cx="9765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来历不明的二维码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      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，包含诱导信息的链接             。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122690" y="5780138"/>
            <a:ext cx="1719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181995" y="5780138"/>
            <a:ext cx="1719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12.5右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8430" y="2222645"/>
            <a:ext cx="3267456" cy="2494275"/>
          </a:xfrm>
          <a:prstGeom prst="rect">
            <a:avLst/>
          </a:prstGeom>
        </p:spPr>
      </p:pic>
      <p:pic>
        <p:nvPicPr>
          <p:cNvPr id="18" name="图片 17" descr="12.5左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3744" y="2165817"/>
            <a:ext cx="3574656" cy="27287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52193" y="1589657"/>
            <a:ext cx="7230615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猜一猜：网上查询到的超低价机票能买吗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？ 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．实验二：拟订安全锦囊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56998" y="4371015"/>
            <a:ext cx="4399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你会选择哪种方法甄别呢？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580760" y="2398413"/>
            <a:ext cx="5175525" cy="18235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90654" y="4981714"/>
            <a:ext cx="7360170" cy="9584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 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</a:rPr>
              <a:t>价格比市场低很多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       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</a:rPr>
              <a:t>多平台获取该航班的机票信息</a:t>
            </a:r>
            <a:endParaRPr lang="en-US" altLang="zh-CN" sz="2000" dirty="0"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 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</a:rPr>
              <a:t>查看该平台用户评论 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Wingdings 2" panose="05020102010507070707" pitchFamily="18" charset="2"/>
              </a:rPr>
              <a:t>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453642" y="5864839"/>
            <a:ext cx="2302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77482" y="1703625"/>
            <a:ext cx="879040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ts val="44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写一写，拟订旅游安全锦囊。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．实验二：拟订安全锦囊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719" y="3571496"/>
            <a:ext cx="2082781" cy="25004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2453" y="1987356"/>
            <a:ext cx="7877233" cy="40386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818139" y="734947"/>
            <a:ext cx="6555722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4.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比较：评选最佳安全宣传员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37" y="1361855"/>
            <a:ext cx="7077106" cy="4694999"/>
          </a:xfrm>
          <a:prstGeom prst="rect">
            <a:avLst/>
          </a:prstGeom>
        </p:spPr>
      </p:pic>
      <p:pic>
        <p:nvPicPr>
          <p:cNvPr id="7170" name="Picture 2" descr="宣传员卡通,小小宣传员卡通,宣传卡通_大山谷图库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2749" r="8824" b="14270"/>
          <a:stretch>
            <a:fillRect/>
          </a:stretch>
        </p:blipFill>
        <p:spPr bwMode="auto">
          <a:xfrm>
            <a:off x="432445" y="4340533"/>
            <a:ext cx="2781424" cy="177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1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今天，你有哪些收获呢？赶快记录下来吧。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3255744" y="1407095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．议：解决问题的思路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321" y="2730841"/>
            <a:ext cx="6204860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    与小组成员结合生活中的具体事例谈谈如何辨别信息，分享自己拟订安全锦囊的思路。</a:t>
            </a: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10" name="图片 9" descr="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6" b="12698"/>
          <a:stretch>
            <a:fillRect/>
          </a:stretch>
        </p:blipFill>
        <p:spPr>
          <a:xfrm>
            <a:off x="7058704" y="2786744"/>
            <a:ext cx="4523698" cy="33371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3255744" y="941005"/>
            <a:ext cx="568461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．思：还可以解决哪些问题</a:t>
            </a: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311759" y="1971712"/>
            <a:ext cx="9734844" cy="10567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你想解决什么问题？试着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想想其他辨别信息的方法</a:t>
            </a:r>
            <a:r>
              <a: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。再与同学分享自己是如何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信息真假</a:t>
            </a:r>
            <a:r>
              <a: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的？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6.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8193" y="2579914"/>
            <a:ext cx="5219194" cy="3984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80463" y="2338669"/>
            <a:ext cx="5717623" cy="280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李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徽是班级信息安全宣讲员，主题队会上要向同学宣传网络安全知识。他想根据自己在网上查找旅游信息的经历，整理出辨别虚假信息的小秘笈，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拟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订安全网络小锦囊，与同学分享。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8664"/>
            <a:chOff x="6388488" y="2098491"/>
            <a:chExt cx="3852206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sp>
        <p:nvSpPr>
          <p:cNvPr id="20" name="云形标注 19"/>
          <p:cNvSpPr/>
          <p:nvPr/>
        </p:nvSpPr>
        <p:spPr>
          <a:xfrm>
            <a:off x="794657" y="2220686"/>
            <a:ext cx="1230086" cy="88174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61113" y="1987825"/>
            <a:ext cx="6029739" cy="343231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639288" y="4711420"/>
            <a:ext cx="894140" cy="85815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 flipH="1">
            <a:off x="8905461" y="4717774"/>
            <a:ext cx="1563756" cy="516835"/>
          </a:xfrm>
          <a:prstGeom prst="wedgeRoundRectCallout">
            <a:avLst>
              <a:gd name="adj1" fmla="val -57509"/>
              <a:gd name="adj2" fmla="val 1932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8448953" y="4710807"/>
            <a:ext cx="247084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怎样帮李徽？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6" name="图片 15" descr="12.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7457" y="2385931"/>
            <a:ext cx="3961740" cy="30242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8828" y="232954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当心虚假信息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探究未知世界吧！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准备家庭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拟订旅游安全锦囊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04315" y="2305050"/>
            <a:ext cx="2146300" cy="1790700"/>
            <a:chOff x="1794" y="2783"/>
            <a:chExt cx="2985" cy="2820"/>
          </a:xfrm>
        </p:grpSpPr>
        <p:sp>
          <p:nvSpPr>
            <p:cNvPr id="8" name="矩形 7"/>
            <p:cNvSpPr/>
            <p:nvPr>
              <p:custDataLst>
                <p:tags r:id="rId12"/>
              </p:custDataLst>
            </p:nvPr>
          </p:nvSpPr>
          <p:spPr>
            <a:xfrm>
              <a:off x="1794" y="3424"/>
              <a:ext cx="2985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13"/>
              </p:custDataLst>
            </p:nvPr>
          </p:nvSpPr>
          <p:spPr>
            <a:xfrm>
              <a:off x="2403" y="2783"/>
              <a:ext cx="1602" cy="812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2403" y="2819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准备间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1849" y="3935"/>
              <a:ext cx="2874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议：查询的旅游信息</a:t>
              </a: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说：信息是否可信</a:t>
              </a:r>
              <a:endParaRPr lang="zh-CN" altLang="en-US" sz="1600" dirty="0"/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试：填写调查结果</a:t>
              </a:r>
              <a:endParaRPr lang="zh-CN" altLang="zh-CN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"/>
            </p:custDataLst>
          </p:nvPr>
        </p:nvSpPr>
        <p:spPr>
          <a:xfrm>
            <a:off x="5322570" y="3174365"/>
            <a:ext cx="1152000" cy="51562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735195" y="3241040"/>
            <a:ext cx="2563495" cy="1793875"/>
            <a:chOff x="5854" y="5697"/>
            <a:chExt cx="2985" cy="2825"/>
          </a:xfrm>
        </p:grpSpPr>
        <p:sp>
          <p:nvSpPr>
            <p:cNvPr id="23" name="矩形 22"/>
            <p:cNvSpPr/>
            <p:nvPr>
              <p:custDataLst>
                <p:tags r:id="rId9"/>
              </p:custDataLst>
            </p:nvPr>
          </p:nvSpPr>
          <p:spPr>
            <a:xfrm>
              <a:off x="5854" y="6343"/>
              <a:ext cx="2985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6436" y="5697"/>
              <a:ext cx="15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活动室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5909" y="6818"/>
              <a:ext cx="2874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尝试：看漫画辨真假信息</a:t>
              </a:r>
              <a:endPara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分析：析虚假信息的影响</a:t>
              </a: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实践：拟订旅游安全锦囊</a:t>
              </a: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对比：如何判断信息来源</a:t>
              </a:r>
              <a:endParaRPr lang="zh-CN" altLang="zh-CN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2"/>
            </p:custDataLst>
          </p:nvPr>
        </p:nvSpPr>
        <p:spPr>
          <a:xfrm>
            <a:off x="7807960" y="2958465"/>
            <a:ext cx="265112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3"/>
            </p:custDataLst>
          </p:nvPr>
        </p:nvSpPr>
        <p:spPr>
          <a:xfrm>
            <a:off x="8594725" y="2606675"/>
            <a:ext cx="1152000" cy="445135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4"/>
            </p:custDataLst>
          </p:nvPr>
        </p:nvSpPr>
        <p:spPr>
          <a:xfrm>
            <a:off x="8605520" y="260413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</a:p>
        </p:txBody>
      </p:sp>
      <p:sp>
        <p:nvSpPr>
          <p:cNvPr id="44" name="文本框 43"/>
          <p:cNvSpPr txBox="1"/>
          <p:nvPr>
            <p:custDataLst>
              <p:tags r:id="rId5"/>
            </p:custDataLst>
          </p:nvPr>
        </p:nvSpPr>
        <p:spPr>
          <a:xfrm>
            <a:off x="7860030" y="3217545"/>
            <a:ext cx="2729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议：解决问题的思路</a:t>
            </a: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思：还可以解决哪些问题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570771" y="1848871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3595227" y="3122660"/>
            <a:ext cx="917387" cy="91738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9907" flipV="1">
            <a:off x="7365857" y="3868150"/>
            <a:ext cx="917387" cy="917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1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586651" y="3154940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拟订旅游安全锦囊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，该做哪些准备呢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58808" y="1056311"/>
            <a:ext cx="664527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议议：出行前获取</a:t>
            </a:r>
            <a:r>
              <a:rPr lang="x-none" altLang="zh-CN" sz="320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的信息</a:t>
            </a:r>
            <a:endParaRPr lang="zh-CN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645" y="1897903"/>
            <a:ext cx="10848192" cy="13158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出行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前，人们获取的旅游信息很多</a:t>
            </a: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。想一想，了解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哪些信息真实可信？选一选。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84175" y="38033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低价游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7862" y="38033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无购物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4175" y="473102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中奖免费游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7861" y="4731027"/>
            <a:ext cx="2303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网上订房三折</a:t>
            </a:r>
          </a:p>
        </p:txBody>
      </p:sp>
      <p:sp>
        <p:nvSpPr>
          <p:cNvPr id="12" name="矩形 11"/>
          <p:cNvSpPr/>
          <p:nvPr/>
        </p:nvSpPr>
        <p:spPr>
          <a:xfrm>
            <a:off x="2279374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56313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79374" y="4810539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56313" y="4810539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09183" y="3922642"/>
            <a:ext cx="288000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96278" y="3525078"/>
            <a:ext cx="8865705" cy="2054087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779026" y="4280452"/>
            <a:ext cx="231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pic>
        <p:nvPicPr>
          <p:cNvPr id="22" name="图片 21" descr="P2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13" t="15808" r="26922" b="19561"/>
          <a:stretch>
            <a:fillRect/>
          </a:stretch>
        </p:blipFill>
        <p:spPr>
          <a:xfrm>
            <a:off x="9361854" y="3744686"/>
            <a:ext cx="2470918" cy="25363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39646"/>
            <a:ext cx="6330950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．说说：获取的信息是否可靠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1" name="图片 84" descr="图片1"/>
          <p:cNvPicPr>
            <a:picLocks noChangeAspect="1" noChangeArrowheads="1"/>
          </p:cNvPicPr>
          <p:nvPr/>
        </p:nvPicPr>
        <p:blipFill>
          <a:blip r:embed="rId6" cstate="print"/>
          <a:srcRect l="10402" t="16827" r="6425" b="21722"/>
          <a:stretch>
            <a:fillRect/>
          </a:stretch>
        </p:blipFill>
        <p:spPr bwMode="auto">
          <a:xfrm>
            <a:off x="8207367" y="2947221"/>
            <a:ext cx="2217073" cy="150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文本框 83"/>
          <p:cNvSpPr txBox="1">
            <a:spLocks noChangeArrowheads="1"/>
          </p:cNvSpPr>
          <p:nvPr/>
        </p:nvSpPr>
        <p:spPr bwMode="auto">
          <a:xfrm>
            <a:off x="8575381" y="3214958"/>
            <a:ext cx="1526614" cy="890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你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认为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这些信息可靠吗？ 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13" name="矩形: 圆角 12"/>
          <p:cNvSpPr>
            <a:spLocks noChangeAspect="1"/>
          </p:cNvSpPr>
          <p:nvPr/>
        </p:nvSpPr>
        <p:spPr>
          <a:xfrm>
            <a:off x="1117365" y="4077086"/>
            <a:ext cx="3131333" cy="1977846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4448900" y="1787201"/>
            <a:ext cx="3131332" cy="1977861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732891" y="1789593"/>
            <a:ext cx="3131332" cy="1977861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4940083" y="4077086"/>
            <a:ext cx="3105279" cy="1977846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P16的图 - 副本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21" r="22785" b="11012"/>
          <a:stretch>
            <a:fillRect/>
          </a:stretch>
        </p:blipFill>
        <p:spPr>
          <a:xfrm flipH="1">
            <a:off x="9078686" y="3017303"/>
            <a:ext cx="2514600" cy="31753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4" y="939646"/>
            <a:ext cx="7066403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．试试：家人是否相信查询到的信息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1" name="图片 84" descr="图片1"/>
          <p:cNvPicPr>
            <a:picLocks noChangeAspect="1" noChangeArrowheads="1"/>
          </p:cNvPicPr>
          <p:nvPr/>
        </p:nvPicPr>
        <p:blipFill>
          <a:blip r:embed="rId6" cstate="print"/>
          <a:srcRect l="10402" t="16827" r="6425" b="21722"/>
          <a:stretch>
            <a:fillRect/>
          </a:stretch>
        </p:blipFill>
        <p:spPr bwMode="auto">
          <a:xfrm>
            <a:off x="9281769" y="1913433"/>
            <a:ext cx="2110462" cy="14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文本框 83"/>
          <p:cNvSpPr txBox="1">
            <a:spLocks noChangeArrowheads="1"/>
          </p:cNvSpPr>
          <p:nvPr/>
        </p:nvSpPr>
        <p:spPr bwMode="auto">
          <a:xfrm>
            <a:off x="9547441" y="2094945"/>
            <a:ext cx="1526614" cy="8681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你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的调查结果是什么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？ 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2" name="矩形 1"/>
          <p:cNvSpPr/>
          <p:nvPr/>
        </p:nvSpPr>
        <p:spPr>
          <a:xfrm>
            <a:off x="1035451" y="1930199"/>
            <a:ext cx="7739715" cy="4147872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657091" y="2565669"/>
            <a:ext cx="3380651" cy="523875"/>
            <a:chOff x="3570268" y="2266646"/>
            <a:chExt cx="3380651" cy="523875"/>
          </a:xfrm>
        </p:grpSpPr>
        <p:sp>
          <p:nvSpPr>
            <p:cNvPr id="10248" name="文本框 83"/>
            <p:cNvSpPr txBox="1">
              <a:spLocks noChangeArrowheads="1"/>
            </p:cNvSpPr>
            <p:nvPr/>
          </p:nvSpPr>
          <p:spPr bwMode="auto">
            <a:xfrm>
              <a:off x="3922126" y="2266646"/>
              <a:ext cx="1087051" cy="5238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  </a:t>
              </a: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可信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570268" y="2458761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83"/>
            <p:cNvSpPr txBox="1">
              <a:spLocks noChangeArrowheads="1"/>
            </p:cNvSpPr>
            <p:nvPr/>
          </p:nvSpPr>
          <p:spPr bwMode="auto">
            <a:xfrm>
              <a:off x="5636983" y="2266646"/>
              <a:ext cx="1313936" cy="5238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  </a:t>
              </a:r>
              <a:r>
                <a:rPr lang="zh-CN" altLang="en-US" sz="2400" dirty="0">
                  <a:latin typeface="+mn-ea"/>
                  <a:cs typeface="宋体" panose="02010600030101010101" pitchFamily="2" charset="-122"/>
                </a:rPr>
                <a:t>不</a:t>
              </a: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可信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380261" y="2458761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 descr="图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29" y="1944783"/>
            <a:ext cx="2274823" cy="12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55811" y="3862985"/>
            <a:ext cx="3380651" cy="523875"/>
            <a:chOff x="3570268" y="2266646"/>
            <a:chExt cx="3380651" cy="523875"/>
          </a:xfrm>
        </p:grpSpPr>
        <p:sp>
          <p:nvSpPr>
            <p:cNvPr id="17" name="文本框 83"/>
            <p:cNvSpPr txBox="1">
              <a:spLocks noChangeArrowheads="1"/>
            </p:cNvSpPr>
            <p:nvPr/>
          </p:nvSpPr>
          <p:spPr bwMode="auto">
            <a:xfrm>
              <a:off x="3922126" y="2266646"/>
              <a:ext cx="1128088" cy="5238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  </a:t>
              </a: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可信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570268" y="2458761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83"/>
            <p:cNvSpPr txBox="1">
              <a:spLocks noChangeArrowheads="1"/>
            </p:cNvSpPr>
            <p:nvPr/>
          </p:nvSpPr>
          <p:spPr bwMode="auto">
            <a:xfrm>
              <a:off x="5636983" y="2266646"/>
              <a:ext cx="1313936" cy="5238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  </a:t>
              </a:r>
              <a:r>
                <a:rPr lang="zh-CN" altLang="en-US" sz="2400" dirty="0">
                  <a:latin typeface="+mn-ea"/>
                  <a:cs typeface="宋体" panose="02010600030101010101" pitchFamily="2" charset="-122"/>
                </a:rPr>
                <a:t>不</a:t>
              </a: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可信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80261" y="2458761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3564577"/>
            <a:ext cx="2141204" cy="103815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657091" y="5160301"/>
            <a:ext cx="3380651" cy="523875"/>
            <a:chOff x="3570268" y="2266646"/>
            <a:chExt cx="3380651" cy="523875"/>
          </a:xfrm>
        </p:grpSpPr>
        <p:sp>
          <p:nvSpPr>
            <p:cNvPr id="24" name="文本框 83"/>
            <p:cNvSpPr txBox="1">
              <a:spLocks noChangeArrowheads="1"/>
            </p:cNvSpPr>
            <p:nvPr/>
          </p:nvSpPr>
          <p:spPr bwMode="auto">
            <a:xfrm>
              <a:off x="3922126" y="2266646"/>
              <a:ext cx="1232825" cy="5238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  </a:t>
              </a: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可信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570268" y="2458761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83"/>
            <p:cNvSpPr txBox="1">
              <a:spLocks noChangeArrowheads="1"/>
            </p:cNvSpPr>
            <p:nvPr/>
          </p:nvSpPr>
          <p:spPr bwMode="auto">
            <a:xfrm>
              <a:off x="5636983" y="2266646"/>
              <a:ext cx="1313936" cy="5238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  </a:t>
              </a:r>
              <a:r>
                <a:rPr lang="zh-CN" altLang="en-US" sz="2400" dirty="0">
                  <a:latin typeface="+mn-ea"/>
                  <a:cs typeface="宋体" panose="02010600030101010101" pitchFamily="2" charset="-122"/>
                </a:rPr>
                <a:t>不</a:t>
              </a: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宋体" panose="02010600030101010101" pitchFamily="2" charset="-122"/>
                </a:rPr>
                <a:t>可信</a:t>
              </a:r>
              <a:endParaRPr kumimoji="0" 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380261" y="2458761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93" y="4545544"/>
            <a:ext cx="2326632" cy="1547111"/>
          </a:xfrm>
          <a:prstGeom prst="rect">
            <a:avLst/>
          </a:prstGeom>
        </p:spPr>
      </p:pic>
      <p:pic>
        <p:nvPicPr>
          <p:cNvPr id="30" name="图片 29" descr="P16的图 - 副本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21" r="22785" b="11012"/>
          <a:stretch>
            <a:fillRect/>
          </a:stretch>
        </p:blipFill>
        <p:spPr>
          <a:xfrm flipH="1">
            <a:off x="9394372" y="3202360"/>
            <a:ext cx="2514600" cy="3175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1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586651" y="3154940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请你为大家拟订一份旅游安全锦囊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12.2下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40" t="17476" r="11644" b="16016"/>
          <a:stretch>
            <a:fillRect/>
          </a:stretch>
        </p:blipFill>
        <p:spPr>
          <a:xfrm>
            <a:off x="6357256" y="2481942"/>
            <a:ext cx="3135087" cy="20422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4" name="云形标注 43"/>
          <p:cNvSpPr/>
          <p:nvPr/>
        </p:nvSpPr>
        <p:spPr>
          <a:xfrm flipH="1">
            <a:off x="7053943" y="2253345"/>
            <a:ext cx="968828" cy="48985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云形标注 42"/>
          <p:cNvSpPr/>
          <p:nvPr/>
        </p:nvSpPr>
        <p:spPr>
          <a:xfrm>
            <a:off x="8654143" y="2264229"/>
            <a:ext cx="968828" cy="48985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732359" y="895811"/>
            <a:ext cx="6727281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实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验一：看漫画辨别信息诈骗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42527" y="1701033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猜一猜：下面的漫画中的信息真实吗？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78002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18527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118868" y="4899667"/>
            <a:ext cx="1814276" cy="470997"/>
            <a:chOff x="3024717" y="4916802"/>
            <a:chExt cx="1814276" cy="470997"/>
          </a:xfrm>
        </p:grpSpPr>
        <p:sp>
          <p:nvSpPr>
            <p:cNvPr id="29" name="TextBox 7"/>
            <p:cNvSpPr txBox="1"/>
            <p:nvPr/>
          </p:nvSpPr>
          <p:spPr>
            <a:xfrm>
              <a:off x="3329518" y="49261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真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024717" y="5045402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7"/>
            <p:cNvSpPr txBox="1"/>
            <p:nvPr/>
          </p:nvSpPr>
          <p:spPr>
            <a:xfrm>
              <a:off x="4346550" y="491680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假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4041749" y="5036070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55125" y="4899667"/>
            <a:ext cx="1814276" cy="470997"/>
            <a:chOff x="3024717" y="4916802"/>
            <a:chExt cx="1814276" cy="470997"/>
          </a:xfrm>
        </p:grpSpPr>
        <p:sp>
          <p:nvSpPr>
            <p:cNvPr id="35" name="TextBox 7"/>
            <p:cNvSpPr txBox="1"/>
            <p:nvPr/>
          </p:nvSpPr>
          <p:spPr>
            <a:xfrm>
              <a:off x="3329518" y="49261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真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024717" y="5045402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7"/>
            <p:cNvSpPr txBox="1"/>
            <p:nvPr/>
          </p:nvSpPr>
          <p:spPr>
            <a:xfrm>
              <a:off x="4346550" y="491680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假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041749" y="5036070"/>
              <a:ext cx="288000" cy="28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747738" y="5692147"/>
            <a:ext cx="4283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虚假信息可能对人们的影响是：</a:t>
            </a:r>
            <a:endParaRPr lang="zh-CN" altLang="en-US" dirty="0"/>
          </a:p>
        </p:txBody>
      </p:sp>
      <p:cxnSp>
        <p:nvCxnSpPr>
          <p:cNvPr id="41" name="直接连接符 40"/>
          <p:cNvCxnSpPr/>
          <p:nvPr/>
        </p:nvCxnSpPr>
        <p:spPr>
          <a:xfrm>
            <a:off x="6103804" y="5997018"/>
            <a:ext cx="2302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12.2上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29831" y="2320618"/>
            <a:ext cx="3289228" cy="25108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84572" y="2285999"/>
            <a:ext cx="80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网上价格</a:t>
            </a:r>
            <a:r>
              <a:rPr lang="en-US" altLang="zh-CN" sz="1200" dirty="0"/>
              <a:t>128/</a:t>
            </a:r>
            <a:r>
              <a:rPr lang="zh-CN" altLang="en-US" sz="1200" dirty="0"/>
              <a:t>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5657" y="2275117"/>
            <a:ext cx="89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实际订价</a:t>
            </a:r>
            <a:r>
              <a:rPr lang="en-US" altLang="zh-CN" sz="1200" dirty="0"/>
              <a:t>238/</a:t>
            </a:r>
            <a:r>
              <a:rPr lang="zh-CN" altLang="en-US" sz="1200" dirty="0"/>
              <a:t>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4685" y="4506686"/>
            <a:ext cx="9028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夸大宣传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9257" y="4582886"/>
            <a:ext cx="9028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诈骗链接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aef83e2-3c4c-4eb3-984e-bd0dc799236d"/>
  <p:tag name="RESOURCE_RECORD_KEY" val="{&quot;13&quot;:[4705195,4563109]}"/>
  <p:tag name="COMMONDATA" val="eyJoZGlkIjoiZjVmZGFiMmQ2Yzc4MGM0ODMwM2Y1Zjc1M2Y0ZDM2Y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854</Words>
  <Application>Microsoft Office PowerPoint</Application>
  <PresentationFormat>宽屏</PresentationFormat>
  <Paragraphs>152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Times New Roman</vt:lpstr>
      <vt:lpstr>阿里巴巴普惠体</vt:lpstr>
      <vt:lpstr>楷体_GB2312</vt:lpstr>
      <vt:lpstr>隶书</vt:lpstr>
      <vt:lpstr>微软雅黑</vt:lpstr>
      <vt:lpstr>Wingdings</vt:lpstr>
      <vt:lpstr>字魂27号-布丁体</vt:lpstr>
      <vt:lpstr>华文中宋</vt:lpstr>
      <vt:lpstr>Calibri</vt:lpstr>
      <vt:lpstr>楷体</vt:lpstr>
      <vt:lpstr>宋体</vt:lpstr>
      <vt:lpstr>黑体</vt:lpstr>
      <vt:lpstr>华文新魏</vt:lpstr>
      <vt:lpstr>汉仪丫丫体简</vt:lpstr>
      <vt:lpstr>华文隶书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lei tong</cp:lastModifiedBy>
  <cp:revision>107</cp:revision>
  <dcterms:created xsi:type="dcterms:W3CDTF">2023-07-25T11:34:00Z</dcterms:created>
  <dcterms:modified xsi:type="dcterms:W3CDTF">2024-08-16T02:29:24Z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DCF86FA5FC7C4E7383D1BF39D3043383</vt:lpwstr>
  </property>
  <property fmtid="{D5CDD505-2E9C-101B-9397-08002B2CF9AE}" pid="3" name="KSOProductBuildVer">
    <vt:lpwstr>2052-12.1.0.15990</vt:lpwstr>
  </property>
</Properties>
</file>