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9" r:id="rId4"/>
    <p:sldId id="278" r:id="rId5"/>
    <p:sldId id="262" r:id="rId6"/>
    <p:sldId id="276" r:id="rId7"/>
    <p:sldId id="277" r:id="rId8"/>
    <p:sldId id="285" r:id="rId9"/>
    <p:sldId id="284" r:id="rId10"/>
    <p:sldId id="287" r:id="rId11"/>
    <p:sldId id="288" r:id="rId12"/>
    <p:sldId id="289" r:id="rId13"/>
    <p:sldId id="290" r:id="rId14"/>
    <p:sldId id="291" r:id="rId15"/>
    <p:sldId id="286" r:id="rId16"/>
    <p:sldId id="280" r:id="rId17"/>
    <p:sldId id="292" r:id="rId18"/>
    <p:sldId id="282" r:id="rId19"/>
    <p:sldId id="281" r:id="rId20"/>
    <p:sldId id="293" r:id="rId21"/>
    <p:sldId id="261" r:id="rId22"/>
  </p:sldIdLst>
  <p:sldSz cx="12192000" cy="6858000"/>
  <p:notesSz cx="6858000" cy="9144000"/>
  <p:embeddedFontLst>
    <p:embeddedFont>
      <p:font typeface="汉仪粗圆简" charset="-122"/>
      <p:regular r:id="rId24"/>
    </p:embeddedFont>
    <p:embeddedFont>
      <p:font typeface="等线" charset="-122"/>
      <p:regular r:id="rId25"/>
      <p:bold r:id="rId26"/>
    </p:embeddedFont>
    <p:embeddedFont>
      <p:font typeface="微软雅黑" pitchFamily="34" charset="-12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黑体" pitchFamily="49" charset="-122"/>
      <p:regular r:id="rId32"/>
    </p:embeddedFont>
    <p:embeddedFont>
      <p:font typeface="等线 Light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E8800"/>
    <a:srgbClr val="71D6DF"/>
    <a:srgbClr val="1E7FCB"/>
    <a:srgbClr val="5AA045"/>
    <a:srgbClr val="90CAF9"/>
    <a:srgbClr val="2884CC"/>
    <a:srgbClr val="005300"/>
    <a:srgbClr val="FFFFFF"/>
    <a:srgbClr val="D5F9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192" autoAdjust="0"/>
  </p:normalViewPr>
  <p:slideViewPr>
    <p:cSldViewPr snapToGrid="0">
      <p:cViewPr varScale="1">
        <p:scale>
          <a:sx n="83" d="100"/>
          <a:sy n="83" d="100"/>
        </p:scale>
        <p:origin x="-4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A42E-5C4A-43DE-A1F5-7F0E9F95773C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FE1FB-A059-4EFF-8AA5-62517DC6A5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649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FE1FB-A059-4EFF-8AA5-62517DC6A52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737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FE1FB-A059-4EFF-8AA5-62517DC6A52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645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FE1FB-A059-4EFF-8AA5-62517DC6A52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666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FE1FB-A059-4EFF-8AA5-62517DC6A52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049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8E7001-D6CA-4EAE-B2E4-4A94B4101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7F48377-2708-4684-AC7A-87843EBD6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46779F-54C8-47B2-94F1-9FDB0C0B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64717C4-0DEE-40D8-BBE9-EA8A6462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6FF3833-6E87-41CE-BB9F-3B6A23CA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F7B0EBE-840F-895E-EE35-FC2E0DCBF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8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103263-DE72-4AC9-A83B-CCB4287B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5DD9B44-4288-4869-AAFE-A20F11DE8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04353E-2DDA-4A91-87C6-92385068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772564-A107-4714-A1DA-F7853C7E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BAD261-6BFF-4705-A575-F5A725B7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25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47BFDAA-4EE3-46B8-8720-93E44BCCD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B5D6789-7EEB-48C1-AE42-CD0BD47C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07D5D3-8112-4796-B0EA-0C57BCA2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876372-6437-403A-9E98-8BC6A365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397C7C9-DA6D-453E-81BB-79B1B778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905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B52FD3-A48A-4C61-9B02-5E54804D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4F9707-772F-4362-87F6-9C068F322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795F207-30FF-40BC-BCA1-51B0AF9A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4DBDAD1-7B6E-44B2-86EF-CBD3495D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F55E9-5654-4A04-AEDE-071F0A8B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27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88C506-A730-4F20-BAFF-B292DCAE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2A0CD5E-1C72-495C-A46A-1B619413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727B98-7661-41ED-9854-E31991F3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79FECF-51E3-45CC-9ED7-B9609A05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F79DD5-5885-425A-840E-4A5DE5C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938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1D3CF6-DC31-49FA-9BE1-EFAD4D77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515844-9297-4A2D-AEB1-9386C418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210E95C-0939-40ED-9C0D-7EC5C03E1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0F7B341-C9F5-4B4E-99F8-16412777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A99A8A-A718-4131-BF07-3E6DAFC5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EDCF052-66D1-4175-8B21-5C69392A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829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4BEB36-4D4C-4496-A5CB-0545BA98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8B145DD-6B97-4C9D-9724-4410DE0C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75EAC5D-BDCF-4135-B9C2-75032DB73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96F2A23-F85A-4C4F-9096-DDD365BF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303B7C-6742-4F2C-8147-94A1920A7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CCFCBA9-308F-4B65-9E43-13F76F4C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5A5C619-4B25-47B7-A6E7-18279F4E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2AED595-8094-4DD1-A511-38A4F59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11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3CBC0F-E68E-4B4B-AB7A-530CAB3A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C65518C-6E07-48ED-813B-773DD57F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1C8E339-1821-4F5C-B470-1640CBCB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298400C-0318-43B5-99D4-0F9EA25F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098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845E502-637F-40C8-B5F2-65C5AEA6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BF4F6A5-9DAF-4537-8C7F-622FED91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E80234-729E-4798-9A7C-20C4EF58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628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C2A3DD-0507-41EF-950F-437326B9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49366E-6D25-45D2-AD26-15990EBD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DDD44D9-6444-4C0B-A95B-BBDAEA4B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BF0FA9F-2856-41C3-8EFE-37955FE3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8F967F-4861-4E64-B07A-56FAE4BF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38CDEF-CD04-43CA-82CC-FD3B11E2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487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09DA74-ED51-42E7-8445-417399C1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4D3EAF5-C85D-4E86-8CFE-3CE9BDAEF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7CC719C-B81F-47E3-92DF-C8331E68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1B033B7-62FB-400A-8C0D-F0B083DE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0A779AE-88F3-4076-9A76-1A9E3907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0D7CEE-AAF8-4A16-99D8-0DB8113C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572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10839EF-E369-4864-A5ED-9CD6A74F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4E9FB9-BE8E-4B7C-87CB-20F417DF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FA919D5-EE03-4437-AECA-12E8ECBEE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0B36-3A61-4D76-A9BF-567C9DCAB9DA}" type="datetimeFigureOut">
              <a:rPr lang="zh-CN" altLang="en-US" smtClean="0"/>
              <a:pPr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C80659-BCE4-4F4C-A513-979D10703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4DDABC-BE89-4249-8C8D-0936C5BDE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201E-AC3A-41C2-A24D-16187E90A4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21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ama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s://map.baidu.com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E04DE7-C0E6-4F5E-B0B8-8FACE3023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3432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A67D429-36A8-445B-87FD-26BD9DA614D1}"/>
              </a:ext>
            </a:extLst>
          </p:cNvPr>
          <p:cNvSpPr/>
          <p:nvPr/>
        </p:nvSpPr>
        <p:spPr>
          <a:xfrm>
            <a:off x="3466744" y="412920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5AA045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+mn-lt"/>
              </a:rPr>
              <a:t>制作人：合肥市</a:t>
            </a:r>
            <a:r>
              <a:rPr lang="zh-CN" altLang="en-US" sz="2400" dirty="0">
                <a:solidFill>
                  <a:srgbClr val="5AA045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+mn-lt"/>
              </a:rPr>
              <a:t>亳州路小学  王菁</a:t>
            </a:r>
          </a:p>
        </p:txBody>
      </p:sp>
      <p:pic>
        <p:nvPicPr>
          <p:cNvPr id="25" name="卡通2">
            <a:hlinkClick r:id="" action="ppaction://media"/>
            <a:extLst>
              <a:ext uri="{FF2B5EF4-FFF2-40B4-BE49-F238E27FC236}">
                <a16:creationId xmlns:a16="http://schemas.microsoft.com/office/drawing/2014/main" xmlns="" id="{BAA46FEA-6500-459C-BB32-FB9B27F8A7B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18005" y="-866968"/>
            <a:ext cx="487363" cy="48736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三年级上册 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3169706" y="1836720"/>
            <a:ext cx="6428808" cy="15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第</a:t>
            </a:r>
            <a:r>
              <a:rPr lang="en-US" altLang="zh-CN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11</a:t>
            </a: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课 规划旅游出行路线</a:t>
            </a:r>
            <a:endParaRPr lang="en-US" altLang="zh-CN" sz="40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 </a:t>
            </a:r>
            <a:r>
              <a:rPr lang="en-US" altLang="zh-CN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——</a:t>
            </a:r>
            <a:r>
              <a:rPr lang="zh-CN" altLang="en-US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信息重要性</a:t>
            </a:r>
            <a:endParaRPr sz="28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6400" y="9074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0.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197586" y="3306128"/>
            <a:ext cx="3766782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78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4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图片 2">
            <a:hlinkClick r:id="rId5"/>
            <a:extLst>
              <a:ext uri="{FF2B5EF4-FFF2-40B4-BE49-F238E27FC236}">
                <a16:creationId xmlns:a16="http://schemas.microsoft.com/office/drawing/2014/main" xmlns="" id="{1E8968D6-1FEC-8F4E-FCF4-0A2755715B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49"/>
          <a:stretch/>
        </p:blipFill>
        <p:spPr>
          <a:xfrm>
            <a:off x="3957106" y="3016013"/>
            <a:ext cx="1919209" cy="2313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>
            <a:hlinkClick r:id="rId7"/>
            <a:extLst>
              <a:ext uri="{FF2B5EF4-FFF2-40B4-BE49-F238E27FC236}">
                <a16:creationId xmlns:a16="http://schemas.microsoft.com/office/drawing/2014/main" xmlns="" id="{EE92E130-8162-93B4-F830-7AA3917FEC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49"/>
          <a:stretch/>
        </p:blipFill>
        <p:spPr>
          <a:xfrm>
            <a:off x="1406515" y="3016013"/>
            <a:ext cx="1919209" cy="2313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E6AE9082-63D7-69D1-FC86-DDC9B13388CE}"/>
              </a:ext>
            </a:extLst>
          </p:cNvPr>
          <p:cNvGrpSpPr/>
          <p:nvPr/>
        </p:nvGrpSpPr>
        <p:grpSpPr>
          <a:xfrm>
            <a:off x="6631205" y="2511272"/>
            <a:ext cx="4458205" cy="1626291"/>
            <a:chOff x="6646916" y="2588193"/>
            <a:chExt cx="4458205" cy="1626291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B6E72865-7E49-506D-F9AA-8B55A3C3273D}"/>
                </a:ext>
              </a:extLst>
            </p:cNvPr>
            <p:cNvGrpSpPr/>
            <p:nvPr/>
          </p:nvGrpSpPr>
          <p:grpSpPr>
            <a:xfrm>
              <a:off x="6646916" y="2588193"/>
              <a:ext cx="4458205" cy="1626291"/>
              <a:chOff x="-4811484" y="987569"/>
              <a:chExt cx="10404210" cy="5334566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FCCC5514-F5E2-2F96-F122-6F7523E50B14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CA07C35C-51F6-C267-9494-C2617BFCFF39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01411F41-E56A-E337-180A-EC13836178FA}"/>
                  </a:ext>
                </a:extLst>
              </p:cNvPr>
              <p:cNvSpPr txBox="1"/>
              <p:nvPr/>
            </p:nvSpPr>
            <p:spPr>
              <a:xfrm>
                <a:off x="-1497137" y="987569"/>
                <a:ext cx="3775516" cy="189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小组实践</a:t>
                </a: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4DE55DB3-3387-9A08-A97C-811DFCD82F16}"/>
                </a:ext>
              </a:extLst>
            </p:cNvPr>
            <p:cNvSpPr txBox="1"/>
            <p:nvPr/>
          </p:nvSpPr>
          <p:spPr>
            <a:xfrm>
              <a:off x="6862116" y="3304339"/>
              <a:ext cx="42430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kern="0" dirty="0">
                  <a:solidFill>
                    <a:srgbClr val="00000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请</a:t>
              </a:r>
              <a:r>
                <a:rPr lang="zh-CN" altLang="zh-CN" sz="20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尝试使用一种网络地图，选择查询的条件和查询的方法熟悉其操作。</a:t>
              </a:r>
              <a:endParaRPr lang="zh-CN" altLang="zh-CN" sz="20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538FE27-AE4E-528D-BCEB-FFEAB672218B}"/>
              </a:ext>
            </a:extLst>
          </p:cNvPr>
          <p:cNvSpPr txBox="1"/>
          <p:nvPr/>
        </p:nvSpPr>
        <p:spPr>
          <a:xfrm flipH="1">
            <a:off x="754390" y="1593225"/>
            <a:ext cx="10683220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如何使用网络地图查询交通路线信息</a:t>
            </a:r>
            <a:r>
              <a:rPr lang="zh-CN" altLang="zh-CN" sz="2800" b="0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？</a:t>
            </a:r>
            <a:endParaRPr lang="zh-CN" altLang="en-US" sz="2800" b="0" dirty="0">
              <a:solidFill>
                <a:schemeClr val="tx1"/>
              </a:solidFill>
              <a:latin typeface="汉仪粗圆简" panose="02010600000101010101" pitchFamily="2" charset="-122"/>
              <a:ea typeface="汉仪粗圆简" panose="02010600000101010101" pitchFamily="2" charset="-122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40C5ACD-6975-DE87-04E1-BE38E87D1084}"/>
              </a:ext>
            </a:extLst>
          </p:cNvPr>
          <p:cNvGrpSpPr/>
          <p:nvPr/>
        </p:nvGrpSpPr>
        <p:grpSpPr>
          <a:xfrm>
            <a:off x="1073049" y="2305050"/>
            <a:ext cx="10147401" cy="166342"/>
            <a:chOff x="977799" y="2209800"/>
            <a:chExt cx="10147401" cy="16634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FC9BAEFB-D00A-0F1B-39FD-1D8C003E3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99" y="2209800"/>
              <a:ext cx="10147401" cy="13942"/>
            </a:xfrm>
            <a:prstGeom prst="line">
              <a:avLst/>
            </a:prstGeom>
            <a:ln w="571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898F291-C478-2FF1-5DA9-456372015B7D}"/>
                </a:ext>
              </a:extLst>
            </p:cNvPr>
            <p:cNvCxnSpPr>
              <a:cxnSpLocks/>
            </p:cNvCxnSpPr>
            <p:nvPr/>
          </p:nvCxnSpPr>
          <p:spPr>
            <a:xfrm>
              <a:off x="977799" y="2376142"/>
              <a:ext cx="10147401" cy="0"/>
            </a:xfrm>
            <a:prstGeom prst="line">
              <a:avLst/>
            </a:prstGeom>
            <a:ln w="190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CCFD65BF-F185-B68F-91C0-75DFDD34B033}"/>
              </a:ext>
            </a:extLst>
          </p:cNvPr>
          <p:cNvGrpSpPr/>
          <p:nvPr/>
        </p:nvGrpSpPr>
        <p:grpSpPr>
          <a:xfrm>
            <a:off x="6631205" y="4198242"/>
            <a:ext cx="4458205" cy="1626291"/>
            <a:chOff x="6646916" y="4282244"/>
            <a:chExt cx="4458205" cy="162629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09B9EDBD-45EE-274E-B80F-FD125B25BD52}"/>
                </a:ext>
              </a:extLst>
            </p:cNvPr>
            <p:cNvSpPr txBox="1"/>
            <p:nvPr/>
          </p:nvSpPr>
          <p:spPr>
            <a:xfrm>
              <a:off x="6862116" y="4875311"/>
              <a:ext cx="399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kern="0" dirty="0">
                  <a:solidFill>
                    <a:srgbClr val="00000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网络地图提供了哪些信息？这些信息是否有助于规划出行路线和方式</a:t>
              </a:r>
              <a:r>
                <a:rPr lang="zh-CN" altLang="zh-CN" kern="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？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DA964988-29DD-9916-064B-51D2AC50505A}"/>
                </a:ext>
              </a:extLst>
            </p:cNvPr>
            <p:cNvGrpSpPr/>
            <p:nvPr/>
          </p:nvGrpSpPr>
          <p:grpSpPr>
            <a:xfrm>
              <a:off x="6646916" y="4282244"/>
              <a:ext cx="4458205" cy="1626291"/>
              <a:chOff x="-4811484" y="987569"/>
              <a:chExt cx="10404210" cy="5334566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9161C006-2160-05A2-79F5-A3E264209882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3DCC3B0A-28B4-3664-72D3-79E1E68C5395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BC87CE3A-9937-900A-9FA2-C39F9698074A}"/>
                  </a:ext>
                </a:extLst>
              </p:cNvPr>
              <p:cNvSpPr txBox="1"/>
              <p:nvPr/>
            </p:nvSpPr>
            <p:spPr>
              <a:xfrm>
                <a:off x="-1497137" y="987569"/>
                <a:ext cx="3775516" cy="1930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小组讨论</a:t>
                </a:r>
              </a:p>
            </p:txBody>
          </p:sp>
        </p:grp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0FD13FC1-4AA3-D9DD-BD55-D05375647273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2.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探究查询方法</a:t>
            </a:r>
          </a:p>
        </p:txBody>
      </p:sp>
      <p:sp>
        <p:nvSpPr>
          <p:cNvPr id="9" name="剪去同侧角的矩形 9">
            <a:extLst>
              <a:ext uri="{FF2B5EF4-FFF2-40B4-BE49-F238E27FC236}">
                <a16:creationId xmlns:a16="http://schemas.microsoft.com/office/drawing/2014/main" xmlns="" id="{F9506D22-699B-43F3-81BD-32F6E6DA9E19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剪去同侧角的矩形 10">
            <a:extLst>
              <a:ext uri="{FF2B5EF4-FFF2-40B4-BE49-F238E27FC236}">
                <a16:creationId xmlns:a16="http://schemas.microsoft.com/office/drawing/2014/main" xmlns="" id="{7B8806FA-7BE7-EEA2-43A8-3E1DF2B6DAB3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剪去同侧角的矩形 11">
            <a:extLst>
              <a:ext uri="{FF2B5EF4-FFF2-40B4-BE49-F238E27FC236}">
                <a16:creationId xmlns:a16="http://schemas.microsoft.com/office/drawing/2014/main" xmlns="" id="{145DCABF-AEBE-D3EF-D987-0F428581A689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12">
            <a:extLst>
              <a:ext uri="{FF2B5EF4-FFF2-40B4-BE49-F238E27FC236}">
                <a16:creationId xmlns:a16="http://schemas.microsoft.com/office/drawing/2014/main" xmlns="" id="{85DF04DE-D044-C6F7-A01B-3A12EF573AE4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xmlns="" id="{E82A117A-6BF2-A424-C1ED-789C77562036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xmlns="" id="{E25F9F28-CABF-035C-E262-D8436D1B07C2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8EAD1311-3F8A-9762-9F1B-7C76C887083A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xmlns="" id="{CD0DF83D-65D0-3496-27EB-D46DAB1B132A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301515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538FE27-AE4E-528D-BCEB-FFEAB672218B}"/>
              </a:ext>
            </a:extLst>
          </p:cNvPr>
          <p:cNvSpPr txBox="1"/>
          <p:nvPr/>
        </p:nvSpPr>
        <p:spPr>
          <a:xfrm flipH="1">
            <a:off x="843229" y="1456388"/>
            <a:ext cx="10683220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ctr"/>
            <a:r>
              <a:rPr lang="zh-CN" altLang="zh-CN" sz="2800" b="0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如何综合考虑多个因素制定最合适的出行方案？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B40C5ACD-6975-DE87-04E1-BE38E87D1084}"/>
              </a:ext>
            </a:extLst>
          </p:cNvPr>
          <p:cNvGrpSpPr/>
          <p:nvPr/>
        </p:nvGrpSpPr>
        <p:grpSpPr>
          <a:xfrm>
            <a:off x="1111139" y="2167263"/>
            <a:ext cx="10147401" cy="166342"/>
            <a:chOff x="977799" y="2209800"/>
            <a:chExt cx="10147401" cy="16634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FC9BAEFB-D00A-0F1B-39FD-1D8C003E3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99" y="2209800"/>
              <a:ext cx="10147401" cy="13942"/>
            </a:xfrm>
            <a:prstGeom prst="line">
              <a:avLst/>
            </a:prstGeom>
            <a:ln w="571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898F291-C478-2FF1-5DA9-456372015B7D}"/>
                </a:ext>
              </a:extLst>
            </p:cNvPr>
            <p:cNvCxnSpPr>
              <a:cxnSpLocks/>
            </p:cNvCxnSpPr>
            <p:nvPr/>
          </p:nvCxnSpPr>
          <p:spPr>
            <a:xfrm>
              <a:off x="977799" y="2376142"/>
              <a:ext cx="10138958" cy="0"/>
            </a:xfrm>
            <a:prstGeom prst="line">
              <a:avLst/>
            </a:prstGeom>
            <a:ln w="190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B86F5AAD-E4B4-4490-E50B-B0D649984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80200"/>
              </p:ext>
            </p:extLst>
          </p:nvPr>
        </p:nvGraphicFramePr>
        <p:xfrm>
          <a:off x="2546069" y="2511426"/>
          <a:ext cx="74083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075">
                  <a:extLst>
                    <a:ext uri="{9D8B030D-6E8A-4147-A177-3AD203B41FA5}">
                      <a16:colId xmlns:a16="http://schemas.microsoft.com/office/drawing/2014/main" xmlns="" val="1813372412"/>
                    </a:ext>
                  </a:extLst>
                </a:gridCol>
                <a:gridCol w="1852075">
                  <a:extLst>
                    <a:ext uri="{9D8B030D-6E8A-4147-A177-3AD203B41FA5}">
                      <a16:colId xmlns:a16="http://schemas.microsoft.com/office/drawing/2014/main" xmlns="" val="953867882"/>
                    </a:ext>
                  </a:extLst>
                </a:gridCol>
                <a:gridCol w="1852075">
                  <a:extLst>
                    <a:ext uri="{9D8B030D-6E8A-4147-A177-3AD203B41FA5}">
                      <a16:colId xmlns:a16="http://schemas.microsoft.com/office/drawing/2014/main" xmlns="" val="1280358797"/>
                    </a:ext>
                  </a:extLst>
                </a:gridCol>
                <a:gridCol w="1852075">
                  <a:extLst>
                    <a:ext uri="{9D8B030D-6E8A-4147-A177-3AD203B41FA5}">
                      <a16:colId xmlns:a16="http://schemas.microsoft.com/office/drawing/2014/main" xmlns="" val="7114697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汉仪粗圆简" panose="02010600000101010101" pitchFamily="2" charset="-122"/>
                          <a:ea typeface="汉仪粗圆简" panose="02010600000101010101" pitchFamily="2" charset="-122"/>
                        </a:rPr>
                        <a:t>考虑因素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6D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汉仪粗圆简" panose="02010600000101010101" pitchFamily="2" charset="-122"/>
                          <a:ea typeface="汉仪粗圆简" panose="02010600000101010101" pitchFamily="2" charset="-122"/>
                        </a:rPr>
                        <a:t>出行方式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6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6200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50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汉仪粗圆简" panose="02010600000101010101" pitchFamily="2" charset="-122"/>
                          <a:ea typeface="汉仪粗圆简" panose="02010600000101010101" pitchFamily="2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79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汉仪粗圆简" panose="02010600000101010101" pitchFamily="2" charset="-122"/>
                          <a:ea typeface="汉仪粗圆简" panose="02010600000101010101" pitchFamily="2" charset="-122"/>
                        </a:rPr>
                        <a:t>费用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90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汉仪粗圆简" panose="02010600000101010101" pitchFamily="2" charset="-122"/>
                          <a:ea typeface="汉仪粗圆简" panose="02010600000101010101" pitchFamily="2" charset="-122"/>
                        </a:rPr>
                        <a:t>舒适度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汉仪粗圆简" panose="02010600000101010101" pitchFamily="2" charset="-122"/>
                        <a:ea typeface="汉仪粗圆简" panose="0201060000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0929504"/>
                  </a:ext>
                </a:extLst>
              </a:tr>
            </a:tbl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E65087E-4935-69AB-F958-22D8F8B1A653}"/>
              </a:ext>
            </a:extLst>
          </p:cNvPr>
          <p:cNvGrpSpPr/>
          <p:nvPr/>
        </p:nvGrpSpPr>
        <p:grpSpPr>
          <a:xfrm>
            <a:off x="1593189" y="4492626"/>
            <a:ext cx="4759860" cy="1446022"/>
            <a:chOff x="6646916" y="2588193"/>
            <a:chExt cx="4759860" cy="162629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F40C2083-4021-8E14-CA45-BDA192748305}"/>
                </a:ext>
              </a:extLst>
            </p:cNvPr>
            <p:cNvGrpSpPr/>
            <p:nvPr/>
          </p:nvGrpSpPr>
          <p:grpSpPr>
            <a:xfrm>
              <a:off x="6646916" y="2588193"/>
              <a:ext cx="4458205" cy="1626291"/>
              <a:chOff x="-4811484" y="987569"/>
              <a:chExt cx="10404210" cy="5334566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E970059F-4E3A-2F64-41E8-94A3B973FDF1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CCC02BAA-1F94-655B-12B7-ECDE57D9668F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689872CF-6301-4423-BC0C-287F214CC0D4}"/>
                  </a:ext>
                </a:extLst>
              </p:cNvPr>
              <p:cNvSpPr txBox="1"/>
              <p:nvPr/>
            </p:nvSpPr>
            <p:spPr>
              <a:xfrm>
                <a:off x="-1497137" y="987569"/>
                <a:ext cx="3775516" cy="2136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小组决策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A50B6FCA-B0C5-B300-7191-E974E02C8F57}"/>
                </a:ext>
              </a:extLst>
            </p:cNvPr>
            <p:cNvSpPr txBox="1"/>
            <p:nvPr/>
          </p:nvSpPr>
          <p:spPr>
            <a:xfrm>
              <a:off x="7163771" y="3254718"/>
              <a:ext cx="4243005" cy="82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240"/>
                </a:spcBef>
                <a:tabLst>
                  <a:tab pos="269875" algn="l"/>
                </a:tabLst>
              </a:pPr>
              <a:r>
                <a:rPr lang="zh-CN" altLang="zh-CN" sz="20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小组内讨论并确定查询条件，</a:t>
              </a:r>
              <a:endParaRPr lang="en-US" altLang="zh-CN" sz="2000" kern="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endParaRPr>
            </a:p>
            <a:p>
              <a:pPr algn="l">
                <a:spcBef>
                  <a:spcPts val="240"/>
                </a:spcBef>
                <a:tabLst>
                  <a:tab pos="269875" algn="l"/>
                </a:tabLst>
              </a:pPr>
              <a:r>
                <a:rPr lang="zh-CN" altLang="zh-CN" sz="20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如出发时间、交通方式等。</a:t>
              </a:r>
              <a:endParaRPr lang="zh-CN" altLang="zh-CN" sz="2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96A1299-799E-2C9D-2450-1C7C5B6221EC}"/>
              </a:ext>
            </a:extLst>
          </p:cNvPr>
          <p:cNvGrpSpPr/>
          <p:nvPr/>
        </p:nvGrpSpPr>
        <p:grpSpPr>
          <a:xfrm>
            <a:off x="6568249" y="4466420"/>
            <a:ext cx="4681848" cy="1471704"/>
            <a:chOff x="6646916" y="4282244"/>
            <a:chExt cx="4681848" cy="162629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F86FE519-3170-E107-6EAE-0EB3C799D84C}"/>
                </a:ext>
              </a:extLst>
            </p:cNvPr>
            <p:cNvSpPr txBox="1"/>
            <p:nvPr/>
          </p:nvSpPr>
          <p:spPr>
            <a:xfrm>
              <a:off x="7332380" y="4956677"/>
              <a:ext cx="3996384" cy="782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搜集不同出行方式的信息，</a:t>
              </a:r>
              <a:endParaRPr lang="en-US" altLang="zh-CN" sz="2000" kern="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zh-CN" sz="20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并进行整理。 </a:t>
              </a:r>
              <a:endParaRPr lang="zh-CN" altLang="zh-CN" kern="0" dirty="0">
                <a:solidFill>
                  <a:srgbClr val="0000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061017E6-3BA5-3BB4-DFF2-47D36D020599}"/>
                </a:ext>
              </a:extLst>
            </p:cNvPr>
            <p:cNvGrpSpPr/>
            <p:nvPr/>
          </p:nvGrpSpPr>
          <p:grpSpPr>
            <a:xfrm>
              <a:off x="6646916" y="4282244"/>
              <a:ext cx="4458205" cy="1626291"/>
              <a:chOff x="-4811484" y="987569"/>
              <a:chExt cx="10404210" cy="5334566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E392EBE7-E47C-29A3-8E03-9C6B3ADEA2B0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02131099-B900-98A2-37DE-F05F1F8AD92B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4D9569B3-24A7-0663-4AB7-E4C903FC9E8A}"/>
                  </a:ext>
                </a:extLst>
              </p:cNvPr>
              <p:cNvSpPr txBox="1"/>
              <p:nvPr/>
            </p:nvSpPr>
            <p:spPr>
              <a:xfrm>
                <a:off x="-1497137" y="987569"/>
                <a:ext cx="3775516" cy="209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分工合作</a:t>
                </a:r>
              </a:p>
            </p:txBody>
          </p:sp>
        </p:grp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6C4F2423-6387-1A77-EE1F-0EE944F49360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3.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筛选信息决策</a:t>
            </a:r>
          </a:p>
        </p:txBody>
      </p:sp>
      <p:sp>
        <p:nvSpPr>
          <p:cNvPr id="4" name="剪去同侧角的矩形 9">
            <a:extLst>
              <a:ext uri="{FF2B5EF4-FFF2-40B4-BE49-F238E27FC236}">
                <a16:creationId xmlns:a16="http://schemas.microsoft.com/office/drawing/2014/main" xmlns="" id="{B71430AC-A6BD-16AF-3CA3-C743D9F218D4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10">
            <a:extLst>
              <a:ext uri="{FF2B5EF4-FFF2-40B4-BE49-F238E27FC236}">
                <a16:creationId xmlns:a16="http://schemas.microsoft.com/office/drawing/2014/main" xmlns="" id="{5B9ED5C4-FAE2-F604-5EC9-B0C3E8F9B85A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同侧角的矩形 11">
            <a:extLst>
              <a:ext uri="{FF2B5EF4-FFF2-40B4-BE49-F238E27FC236}">
                <a16:creationId xmlns:a16="http://schemas.microsoft.com/office/drawing/2014/main" xmlns="" id="{39B1ED2A-0A62-279D-3DFA-A10818699092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2">
            <a:extLst>
              <a:ext uri="{FF2B5EF4-FFF2-40B4-BE49-F238E27FC236}">
                <a16:creationId xmlns:a16="http://schemas.microsoft.com/office/drawing/2014/main" xmlns="" id="{3C80E626-0BB1-E594-DD46-AE5A5738ADD1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xmlns="" id="{54FC5C70-18F2-9C7A-B08D-BE8736F99312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xmlns="" id="{A37090E8-EEAE-ACCE-5EC6-DD75ECCA8EFE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xmlns="" id="{DF26BF76-2FFD-50FD-7028-020E8127EBA3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8838D267-C796-AC60-E8D3-BBC9F757AF3F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156431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3614755" y="188704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F679872-CF52-D83B-8848-ED0817E55D91}"/>
              </a:ext>
            </a:extLst>
          </p:cNvPr>
          <p:cNvGrpSpPr/>
          <p:nvPr/>
        </p:nvGrpSpPr>
        <p:grpSpPr>
          <a:xfrm>
            <a:off x="5516939" y="2430100"/>
            <a:ext cx="5350658" cy="3190534"/>
            <a:chOff x="1541848" y="2003292"/>
            <a:chExt cx="5350658" cy="319053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5EC2604-5A55-6EC5-E8B9-3694FE5FA0B1}"/>
                </a:ext>
              </a:extLst>
            </p:cNvPr>
            <p:cNvSpPr txBox="1"/>
            <p:nvPr/>
          </p:nvSpPr>
          <p:spPr>
            <a:xfrm>
              <a:off x="1967244" y="2733319"/>
              <a:ext cx="4574032" cy="2250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获取从家到高铁站的公交路线信息，需要哪些查询条件？查询到哪些信息，推荐合适的公交路线，并阐述理由。</a:t>
              </a:r>
              <a:endPara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183B72C-E45B-DFAE-477D-C1A5FF4F7140}"/>
                </a:ext>
              </a:extLst>
            </p:cNvPr>
            <p:cNvGrpSpPr/>
            <p:nvPr/>
          </p:nvGrpSpPr>
          <p:grpSpPr>
            <a:xfrm>
              <a:off x="1541848" y="2003292"/>
              <a:ext cx="5350658" cy="3190534"/>
              <a:chOff x="-4811484" y="1500098"/>
              <a:chExt cx="10404210" cy="4822037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A4699E5-CBAC-D89A-D29D-4B3B4B7D2358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C515828E-9C11-DF5D-6058-EB260D5012A1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13549A00-4FFD-8241-0C86-7A1147153706}"/>
                  </a:ext>
                </a:extLst>
              </p:cNvPr>
              <p:cNvSpPr txBox="1"/>
              <p:nvPr/>
            </p:nvSpPr>
            <p:spPr>
              <a:xfrm>
                <a:off x="-1425029" y="1500098"/>
                <a:ext cx="3775515" cy="1014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8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分组汇报</a:t>
                </a: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F9BC8515-88E9-2B4B-A5FA-15298E356D80}"/>
              </a:ext>
            </a:extLst>
          </p:cNvPr>
          <p:cNvGrpSpPr/>
          <p:nvPr/>
        </p:nvGrpSpPr>
        <p:grpSpPr>
          <a:xfrm>
            <a:off x="419100" y="2897605"/>
            <a:ext cx="3429000" cy="3429000"/>
            <a:chOff x="256325" y="2280741"/>
            <a:chExt cx="3429000" cy="3429000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8CE57A51-E846-0407-2B69-68034A22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325" y="2280741"/>
              <a:ext cx="3429000" cy="342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417AC379-FE78-A44B-E8A2-A69D1F4A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715" y="2770194"/>
              <a:ext cx="437493" cy="437493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30E21C59-9C16-B86F-95C3-416C570AF63B}"/>
                </a:ext>
              </a:extLst>
            </p:cNvPr>
            <p:cNvSpPr/>
            <p:nvPr/>
          </p:nvSpPr>
          <p:spPr>
            <a:xfrm>
              <a:off x="1410016" y="2807577"/>
              <a:ext cx="9541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家门口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E272234D-760C-DE67-1A97-1D8E3312330D}"/>
              </a:ext>
            </a:extLst>
          </p:cNvPr>
          <p:cNvGrpSpPr/>
          <p:nvPr/>
        </p:nvGrpSpPr>
        <p:grpSpPr>
          <a:xfrm>
            <a:off x="4704282" y="1010021"/>
            <a:ext cx="3643100" cy="1612855"/>
            <a:chOff x="4541507" y="393157"/>
            <a:chExt cx="3643100" cy="1612855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95C3B285-5044-9CD4-12EA-0CB3E518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41507" y="393157"/>
              <a:ext cx="3643100" cy="1090271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FB458F19-9691-4843-48A8-21D06746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29288" y="1568519"/>
              <a:ext cx="437493" cy="437493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C423D7FC-764C-2B4F-6779-B03F0F67C926}"/>
                </a:ext>
              </a:extLst>
            </p:cNvPr>
            <p:cNvSpPr/>
            <p:nvPr/>
          </p:nvSpPr>
          <p:spPr>
            <a:xfrm>
              <a:off x="6017589" y="1605902"/>
              <a:ext cx="9541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高铁站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930B0C5E-2E73-D65F-D046-DBD87CD97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7" t="28601" r="48007" b="54504"/>
          <a:stretch/>
        </p:blipFill>
        <p:spPr>
          <a:xfrm rot="19223452" flipV="1">
            <a:off x="1354436" y="1234173"/>
            <a:ext cx="4081233" cy="2248123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8807C986-D25D-4108-963C-3BE74B41C531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3.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筛选信息决策</a:t>
            </a:r>
          </a:p>
        </p:txBody>
      </p:sp>
      <p:sp>
        <p:nvSpPr>
          <p:cNvPr id="3" name="剪去同侧角的矩形 9">
            <a:extLst>
              <a:ext uri="{FF2B5EF4-FFF2-40B4-BE49-F238E27FC236}">
                <a16:creationId xmlns:a16="http://schemas.microsoft.com/office/drawing/2014/main" xmlns="" id="{863D8E3D-9F99-0C69-5151-5008B55FFF8C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同侧角的矩形 10">
            <a:extLst>
              <a:ext uri="{FF2B5EF4-FFF2-40B4-BE49-F238E27FC236}">
                <a16:creationId xmlns:a16="http://schemas.microsoft.com/office/drawing/2014/main" xmlns="" id="{29023505-821B-EBE5-D945-F573884C3CF8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同侧角的矩形 11">
            <a:extLst>
              <a:ext uri="{FF2B5EF4-FFF2-40B4-BE49-F238E27FC236}">
                <a16:creationId xmlns:a16="http://schemas.microsoft.com/office/drawing/2014/main" xmlns="" id="{F3502EA6-2932-7911-70F6-00B29B3800C2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2">
            <a:extLst>
              <a:ext uri="{FF2B5EF4-FFF2-40B4-BE49-F238E27FC236}">
                <a16:creationId xmlns:a16="http://schemas.microsoft.com/office/drawing/2014/main" xmlns="" id="{FDA0C00A-830D-06D4-DFBE-7C7F9C277DE5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BF69F59A-EF49-E2C0-EE31-B096B0A81D79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ED2009E4-6BE8-D5B7-0E9C-B970ED16B071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D3132820-26F0-F613-7173-3C123D6CD008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6DAC5F27-0366-1D69-18A6-1F3993C86EC2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227988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3614755" y="188704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F679872-CF52-D83B-8848-ED0817E55D91}"/>
              </a:ext>
            </a:extLst>
          </p:cNvPr>
          <p:cNvGrpSpPr/>
          <p:nvPr/>
        </p:nvGrpSpPr>
        <p:grpSpPr>
          <a:xfrm>
            <a:off x="1147457" y="2847761"/>
            <a:ext cx="4934596" cy="1809356"/>
            <a:chOff x="1541848" y="1714268"/>
            <a:chExt cx="5350658" cy="347955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5EC2604-5A55-6EC5-E8B9-3694FE5FA0B1}"/>
                </a:ext>
              </a:extLst>
            </p:cNvPr>
            <p:cNvSpPr txBox="1"/>
            <p:nvPr/>
          </p:nvSpPr>
          <p:spPr>
            <a:xfrm>
              <a:off x="1848550" y="3257582"/>
              <a:ext cx="4910768" cy="1131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高铁站到景点最合适的出行方案</a:t>
              </a:r>
              <a:endPara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183B72C-E45B-DFAE-477D-C1A5FF4F7140}"/>
                </a:ext>
              </a:extLst>
            </p:cNvPr>
            <p:cNvGrpSpPr/>
            <p:nvPr/>
          </p:nvGrpSpPr>
          <p:grpSpPr>
            <a:xfrm>
              <a:off x="1541848" y="1714268"/>
              <a:ext cx="5350658" cy="3479558"/>
              <a:chOff x="-4811484" y="1063280"/>
              <a:chExt cx="10404210" cy="525885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9A4699E5-CBAC-D89A-D29D-4B3B4B7D2358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C515828E-9C11-DF5D-6058-EB260D5012A1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13549A00-4FFD-8241-0C86-7A1147153706}"/>
                  </a:ext>
                </a:extLst>
              </p:cNvPr>
              <p:cNvSpPr txBox="1"/>
              <p:nvPr/>
            </p:nvSpPr>
            <p:spPr>
              <a:xfrm>
                <a:off x="-1369057" y="1063280"/>
                <a:ext cx="3775515" cy="1918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8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头脑风暴</a:t>
                </a:r>
              </a:p>
            </p:txBody>
          </p:sp>
        </p:grp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5EE0797-516D-2BA5-396F-2F8EFDFF791D}"/>
              </a:ext>
            </a:extLst>
          </p:cNvPr>
          <p:cNvSpPr/>
          <p:nvPr/>
        </p:nvSpPr>
        <p:spPr>
          <a:xfrm>
            <a:off x="6446636" y="3997388"/>
            <a:ext cx="1757680" cy="609600"/>
          </a:xfrm>
          <a:prstGeom prst="roundRect">
            <a:avLst/>
          </a:prstGeom>
          <a:solidFill>
            <a:srgbClr val="EE8800"/>
          </a:solidFill>
          <a:ln>
            <a:solidFill>
              <a:srgbClr val="D8A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用时短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A09C7AC7-A36B-68C2-78E9-8015361AFBA1}"/>
              </a:ext>
            </a:extLst>
          </p:cNvPr>
          <p:cNvSpPr/>
          <p:nvPr/>
        </p:nvSpPr>
        <p:spPr>
          <a:xfrm>
            <a:off x="6446636" y="3211646"/>
            <a:ext cx="1757680" cy="609600"/>
          </a:xfrm>
          <a:prstGeom prst="roundRect">
            <a:avLst/>
          </a:prstGeom>
          <a:solidFill>
            <a:srgbClr val="EE8800"/>
          </a:solidFill>
          <a:ln>
            <a:solidFill>
              <a:srgbClr val="D8A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费用少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628803C-7A56-A62A-68FC-578F3CC2471D}"/>
              </a:ext>
            </a:extLst>
          </p:cNvPr>
          <p:cNvSpPr txBox="1"/>
          <p:nvPr/>
        </p:nvSpPr>
        <p:spPr>
          <a:xfrm flipH="1">
            <a:off x="1153162" y="4923743"/>
            <a:ext cx="5302975" cy="70787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ctr"/>
            <a:r>
              <a:rPr lang="zh-CN" altLang="zh-CN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思考：如果你们是李徽一家，</a:t>
            </a:r>
            <a:endParaRPr lang="en-US" altLang="zh-CN" dirty="0">
              <a:solidFill>
                <a:schemeClr val="tx1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ctr"/>
            <a:r>
              <a:rPr lang="zh-CN" altLang="zh-CN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会更看重旅行的时间效率还是费用节省？</a:t>
            </a:r>
            <a:endParaRPr lang="zh-CN" altLang="en-US" dirty="0">
              <a:solidFill>
                <a:schemeClr val="tx1"/>
              </a:solidFill>
              <a:latin typeface="汉仪粗圆简" panose="02010600000101010101" pitchFamily="2" charset="-122"/>
              <a:ea typeface="汉仪粗圆简" panose="02010600000101010101" pitchFamily="2" charset="-122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4CAE597-B126-46A8-7FE2-6FD733F6D6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4" t="28601" r="48007" b="54504"/>
          <a:stretch/>
        </p:blipFill>
        <p:spPr>
          <a:xfrm rot="833962" flipV="1">
            <a:off x="8070300" y="1304171"/>
            <a:ext cx="3700158" cy="211650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FC5BA793-98B9-67F6-542D-9D4F13D8D4D1}"/>
              </a:ext>
            </a:extLst>
          </p:cNvPr>
          <p:cNvGrpSpPr/>
          <p:nvPr/>
        </p:nvGrpSpPr>
        <p:grpSpPr>
          <a:xfrm>
            <a:off x="4503002" y="923440"/>
            <a:ext cx="3643100" cy="1612855"/>
            <a:chOff x="4541507" y="393157"/>
            <a:chExt cx="3643100" cy="161285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BC1EA638-51A6-BD12-FE19-24BA55B9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41507" y="393157"/>
              <a:ext cx="3643100" cy="1090271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10C38414-88CE-7972-AF49-2DB2A2EDA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29288" y="1568519"/>
              <a:ext cx="437493" cy="437493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B63F113A-C442-420F-B00D-C4866B643549}"/>
                </a:ext>
              </a:extLst>
            </p:cNvPr>
            <p:cNvSpPr/>
            <p:nvPr/>
          </p:nvSpPr>
          <p:spPr>
            <a:xfrm>
              <a:off x="6017589" y="1605902"/>
              <a:ext cx="9541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高铁站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7BE241D9-241B-9748-3F9F-73A2D190807F}"/>
              </a:ext>
            </a:extLst>
          </p:cNvPr>
          <p:cNvGrpSpPr/>
          <p:nvPr/>
        </p:nvGrpSpPr>
        <p:grpSpPr>
          <a:xfrm>
            <a:off x="9009105" y="3063039"/>
            <a:ext cx="2965076" cy="3101561"/>
            <a:chOff x="9047610" y="2532756"/>
            <a:chExt cx="2965076" cy="3101561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B1AAE178-199D-7A1E-6117-023D36D3C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47610" y="2669241"/>
              <a:ext cx="2965076" cy="2965076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349168A1-B2FC-7226-6A68-1EF92E5BF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71197" y="2532756"/>
              <a:ext cx="437493" cy="437493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CE085477-DC64-6BE3-9BBB-E3A4CDFC8C49}"/>
                </a:ext>
              </a:extLst>
            </p:cNvPr>
            <p:cNvSpPr/>
            <p:nvPr/>
          </p:nvSpPr>
          <p:spPr>
            <a:xfrm>
              <a:off x="10687738" y="2570139"/>
              <a:ext cx="69762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黄山</a:t>
              </a: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ED6F3F4-4759-5BCF-DB06-A215B771CB3F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3.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筛选信息决策</a:t>
            </a:r>
          </a:p>
        </p:txBody>
      </p:sp>
      <p:sp>
        <p:nvSpPr>
          <p:cNvPr id="9" name="剪去同侧角的矩形 9">
            <a:extLst>
              <a:ext uri="{FF2B5EF4-FFF2-40B4-BE49-F238E27FC236}">
                <a16:creationId xmlns:a16="http://schemas.microsoft.com/office/drawing/2014/main" xmlns="" id="{E17C22AD-CB82-3ECC-0FA8-9CE83AD85076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0">
            <a:extLst>
              <a:ext uri="{FF2B5EF4-FFF2-40B4-BE49-F238E27FC236}">
                <a16:creationId xmlns:a16="http://schemas.microsoft.com/office/drawing/2014/main" xmlns="" id="{8CA9DF4A-CA57-F933-C664-107DEDF4981D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1">
            <a:extLst>
              <a:ext uri="{FF2B5EF4-FFF2-40B4-BE49-F238E27FC236}">
                <a16:creationId xmlns:a16="http://schemas.microsoft.com/office/drawing/2014/main" xmlns="" id="{DC0A794A-A0D9-44FD-C43E-DE121686BA7C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12">
            <a:extLst>
              <a:ext uri="{FF2B5EF4-FFF2-40B4-BE49-F238E27FC236}">
                <a16:creationId xmlns:a16="http://schemas.microsoft.com/office/drawing/2014/main" xmlns="" id="{73EDC9ED-027D-E656-999F-58BD8F005BBB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xmlns="" id="{B9C07FAF-F22C-20E7-7917-0AC8958F5C21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xmlns="" id="{6AE2C4B7-6E6F-79C7-1763-B2CFCD17B4F8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540A2C9F-C384-3DFF-5A0A-2CB8B3849D38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xmlns="" id="{672E18B2-8E4C-4A81-C9A0-4313AF194B28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125423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3DB3E00-2DF4-132F-E514-651EE4BC59A1}"/>
              </a:ext>
            </a:extLst>
          </p:cNvPr>
          <p:cNvGrpSpPr/>
          <p:nvPr/>
        </p:nvGrpSpPr>
        <p:grpSpPr>
          <a:xfrm>
            <a:off x="4239490" y="711504"/>
            <a:ext cx="6799048" cy="1452510"/>
            <a:chOff x="4239490" y="711504"/>
            <a:chExt cx="6799048" cy="145251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C8DCBA64-DD67-65B4-234F-C62C154EE397}"/>
                </a:ext>
              </a:extLst>
            </p:cNvPr>
            <p:cNvGrpSpPr/>
            <p:nvPr/>
          </p:nvGrpSpPr>
          <p:grpSpPr>
            <a:xfrm>
              <a:off x="4239490" y="711504"/>
              <a:ext cx="6799048" cy="1452510"/>
              <a:chOff x="1276350" y="2324100"/>
              <a:chExt cx="9906000" cy="3752850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xmlns="" id="{EA7EDC18-D1F8-1BE4-9DE4-8CA383AF38C4}"/>
                  </a:ext>
                </a:extLst>
              </p:cNvPr>
              <p:cNvSpPr/>
              <p:nvPr/>
            </p:nvSpPr>
            <p:spPr>
              <a:xfrm>
                <a:off x="1276350" y="2590800"/>
                <a:ext cx="419100" cy="32194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EE8800"/>
                  </a:gs>
                  <a:gs pos="100000">
                    <a:srgbClr val="EE88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xmlns="" id="{9A7424B1-178C-DCCC-8F60-DB6BD729D9D6}"/>
                  </a:ext>
                </a:extLst>
              </p:cNvPr>
              <p:cNvSpPr/>
              <p:nvPr/>
            </p:nvSpPr>
            <p:spPr>
              <a:xfrm>
                <a:off x="1543050" y="2324100"/>
                <a:ext cx="9639300" cy="3752850"/>
              </a:xfrm>
              <a:prstGeom prst="roundRect">
                <a:avLst>
                  <a:gd name="adj" fmla="val 7113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9326D33-2E01-C5AB-617F-4546AAF154D8}"/>
                </a:ext>
              </a:extLst>
            </p:cNvPr>
            <p:cNvSpPr txBox="1"/>
            <p:nvPr/>
          </p:nvSpPr>
          <p:spPr>
            <a:xfrm>
              <a:off x="4821087" y="847393"/>
              <a:ext cx="60945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4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各小组确定李徽一家合理的出行方案，填写《学生活动记录》中的出行方案表格，并准备向全班汇报。</a:t>
              </a:r>
              <a:endPara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2255" y="2004212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ABE9B976-9C7D-505A-FE47-D5759185F010}"/>
              </a:ext>
            </a:extLst>
          </p:cNvPr>
          <p:cNvGrpSpPr/>
          <p:nvPr/>
        </p:nvGrpSpPr>
        <p:grpSpPr>
          <a:xfrm>
            <a:off x="636845" y="1887048"/>
            <a:ext cx="10401693" cy="4057671"/>
            <a:chOff x="636845" y="1887048"/>
            <a:chExt cx="10401693" cy="405767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8FDDBE90-D11C-ACFC-8BAC-CC3AEC57CB32}"/>
                </a:ext>
              </a:extLst>
            </p:cNvPr>
            <p:cNvSpPr txBox="1"/>
            <p:nvPr/>
          </p:nvSpPr>
          <p:spPr>
            <a:xfrm>
              <a:off x="3614755" y="1887048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目录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C01C8548-5068-42C2-1246-6E06A8CF2B7E}"/>
                </a:ext>
              </a:extLst>
            </p:cNvPr>
            <p:cNvSpPr/>
            <p:nvPr/>
          </p:nvSpPr>
          <p:spPr>
            <a:xfrm>
              <a:off x="6612241" y="2771431"/>
              <a:ext cx="3476465" cy="3173288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DBDF671A-E851-1DC0-B455-4087BB3F717A}"/>
                </a:ext>
              </a:extLst>
            </p:cNvPr>
            <p:cNvSpPr/>
            <p:nvPr/>
          </p:nvSpPr>
          <p:spPr>
            <a:xfrm>
              <a:off x="2466721" y="2743928"/>
              <a:ext cx="3476465" cy="3200791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xmlns="" id="{433165B7-E9C5-0AF9-3025-83ADCDCA543C}"/>
                </a:ext>
              </a:extLst>
            </p:cNvPr>
            <p:cNvSpPr/>
            <p:nvPr/>
          </p:nvSpPr>
          <p:spPr bwMode="auto">
            <a:xfrm>
              <a:off x="636845" y="2096921"/>
              <a:ext cx="268632" cy="268704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8B5DA507-730B-45A0-ED3E-78F4BE695F7B}"/>
                </a:ext>
              </a:extLst>
            </p:cNvPr>
            <p:cNvSpPr/>
            <p:nvPr/>
          </p:nvSpPr>
          <p:spPr>
            <a:xfrm>
              <a:off x="1279305" y="2491459"/>
              <a:ext cx="9759233" cy="552450"/>
            </a:xfrm>
            <a:prstGeom prst="roundRect">
              <a:avLst>
                <a:gd name="adj" fmla="val 50000"/>
              </a:avLst>
            </a:prstGeom>
            <a:solidFill>
              <a:srgbClr val="EE88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xmlns="" id="{BBE9110E-4570-7AF4-2AD0-CFA2BFB75319}"/>
                </a:ext>
              </a:extLst>
            </p:cNvPr>
            <p:cNvSpPr/>
            <p:nvPr/>
          </p:nvSpPr>
          <p:spPr>
            <a:xfrm>
              <a:off x="4335428" y="2635980"/>
              <a:ext cx="354078" cy="240196"/>
            </a:xfrm>
            <a:prstGeom prst="chevron">
              <a:avLst/>
            </a:prstGeom>
            <a:solidFill>
              <a:srgbClr val="EE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xmlns="" id="{3AE0F40D-0348-BB49-4E59-2217A812801E}"/>
                </a:ext>
              </a:extLst>
            </p:cNvPr>
            <p:cNvSpPr/>
            <p:nvPr/>
          </p:nvSpPr>
          <p:spPr>
            <a:xfrm>
              <a:off x="2063386" y="2287319"/>
              <a:ext cx="1472884" cy="89535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2667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AC162972-1C35-C64D-7C2D-3D96126CE32B}"/>
                </a:ext>
              </a:extLst>
            </p:cNvPr>
            <p:cNvSpPr/>
            <p:nvPr/>
          </p:nvSpPr>
          <p:spPr>
            <a:xfrm>
              <a:off x="1941109" y="2369748"/>
              <a:ext cx="1779651" cy="588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latin typeface="汉仪粗圆简" panose="02010600000101010101" pitchFamily="2" charset="-122"/>
                  <a:ea typeface="汉仪粗圆简" panose="02010600000101010101" pitchFamily="2" charset="-122"/>
                  <a:cs typeface="Montserrat Medium" panose="00000600000000000000" charset="0"/>
                  <a:sym typeface="思源黑体" panose="020B0500000000000000" pitchFamily="34" charset="-122"/>
                </a:rPr>
                <a:t>家</a:t>
              </a:r>
              <a:endParaRPr lang="zh-CN" altLang="en-US" sz="2400" b="0" dirty="0">
                <a:latin typeface="汉仪粗圆简" panose="02010600000101010101" pitchFamily="2" charset="-122"/>
                <a:ea typeface="汉仪粗圆简" panose="02010600000101010101" pitchFamily="2" charset="-122"/>
                <a:cs typeface="Montserrat Medium" panose="00000600000000000000" charset="0"/>
                <a:sym typeface="思源黑体" panose="020B0500000000000000" pitchFamily="34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AD477E8E-7AAA-3656-074D-E35F31F95FDD}"/>
                </a:ext>
              </a:extLst>
            </p:cNvPr>
            <p:cNvSpPr/>
            <p:nvPr/>
          </p:nvSpPr>
          <p:spPr>
            <a:xfrm>
              <a:off x="2432933" y="3316716"/>
              <a:ext cx="21547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40404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  <a:cs typeface="Montserrat Medium" panose="00000600000000000000" charset="0"/>
                  <a:sym typeface="思源黑体" panose="020B0500000000000000" pitchFamily="34" charset="-122"/>
                </a:rPr>
                <a:t>我们的选择是：</a:t>
              </a:r>
              <a:endParaRPr lang="zh-CN" altLang="en-US" sz="1800" b="0" dirty="0">
                <a:solidFill>
                  <a:srgbClr val="40404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Montserrat Medium" panose="00000600000000000000" charset="0"/>
                <a:sym typeface="思源黑体" panose="020B0500000000000000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D3D66681-1FAF-7C0F-144F-F0ED7B8B0419}"/>
                </a:ext>
              </a:extLst>
            </p:cNvPr>
            <p:cNvSpPr/>
            <p:nvPr/>
          </p:nvSpPr>
          <p:spPr>
            <a:xfrm>
              <a:off x="2416818" y="3780061"/>
              <a:ext cx="19290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推荐的理由</a:t>
              </a:r>
              <a:r>
                <a:rPr lang="zh-CN" altLang="en-US" dirty="0">
                  <a:solidFill>
                    <a:srgbClr val="40404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  <a:cs typeface="Montserrat Medium" panose="00000600000000000000" charset="0"/>
                  <a:sym typeface="思源黑体" panose="020B0500000000000000" pitchFamily="34" charset="-122"/>
                </a:rPr>
                <a:t>：</a:t>
              </a:r>
              <a:endParaRPr lang="zh-CN" altLang="en-US" sz="1800" b="0" dirty="0">
                <a:solidFill>
                  <a:srgbClr val="40404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Montserrat Medium" panose="00000600000000000000" charset="0"/>
                <a:sym typeface="思源黑体" panose="020B0500000000000000" pitchFamily="34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84D1F0AB-F2EB-CB73-5770-5858578D2A3F}"/>
                </a:ext>
              </a:extLst>
            </p:cNvPr>
            <p:cNvSpPr/>
            <p:nvPr/>
          </p:nvSpPr>
          <p:spPr>
            <a:xfrm>
              <a:off x="2457716" y="4422638"/>
              <a:ext cx="3298690" cy="306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9875">
                <a:lnSpc>
                  <a:spcPts val="1560"/>
                </a:lnSpc>
                <a:spcBef>
                  <a:spcPts val="600"/>
                </a:spcBef>
                <a:tabLst>
                  <a:tab pos="269875" algn="l"/>
                </a:tabLst>
              </a:pP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0A992D3-9F17-A1A4-24EC-76782EBE838B}"/>
                </a:ext>
              </a:extLst>
            </p:cNvPr>
            <p:cNvSpPr/>
            <p:nvPr/>
          </p:nvSpPr>
          <p:spPr>
            <a:xfrm>
              <a:off x="6265905" y="3221572"/>
              <a:ext cx="29354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出发地：目的地：</a:t>
              </a: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DDC0F4B3-E542-60FE-114E-EB59165644CB}"/>
                </a:ext>
              </a:extLst>
            </p:cNvPr>
            <p:cNvSpPr/>
            <p:nvPr/>
          </p:nvSpPr>
          <p:spPr>
            <a:xfrm>
              <a:off x="6723406" y="4321908"/>
              <a:ext cx="3178411" cy="823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900"/>
                </a:lnSpc>
                <a:spcBef>
                  <a:spcPts val="600"/>
                </a:spcBef>
                <a:tabLst>
                  <a:tab pos="269875" algn="l"/>
                </a:tabLst>
              </a:pP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需求分析：时间规划（短</a:t>
              </a:r>
              <a:r>
                <a:rPr lang="en-US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/</a:t>
              </a: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无所谓），费用预算（少</a:t>
              </a:r>
              <a:r>
                <a:rPr lang="en-US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/</a:t>
              </a: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无所谓）</a:t>
              </a: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57D6F966-ED1F-F59F-1B50-0B05E181404F}"/>
                </a:ext>
              </a:extLst>
            </p:cNvPr>
            <p:cNvSpPr/>
            <p:nvPr/>
          </p:nvSpPr>
          <p:spPr>
            <a:xfrm>
              <a:off x="6456604" y="5118249"/>
              <a:ext cx="2935470" cy="306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9875" algn="just">
                <a:lnSpc>
                  <a:spcPts val="1560"/>
                </a:lnSpc>
                <a:spcBef>
                  <a:spcPts val="600"/>
                </a:spcBef>
                <a:tabLst>
                  <a:tab pos="269875" algn="l"/>
                </a:tabLst>
              </a:pP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其他需求：</a:t>
              </a:r>
              <a:endParaRPr lang="en-US" altLang="zh-CN" sz="1800" kern="1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CF24B24D-66E2-DD8F-EAF9-63AD0C4177C3}"/>
                </a:ext>
              </a:extLst>
            </p:cNvPr>
            <p:cNvGrpSpPr/>
            <p:nvPr/>
          </p:nvGrpSpPr>
          <p:grpSpPr>
            <a:xfrm>
              <a:off x="5248810" y="2320007"/>
              <a:ext cx="1779651" cy="895350"/>
              <a:chOff x="4964792" y="4476750"/>
              <a:chExt cx="1247121" cy="895350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xmlns="" id="{5BEC1184-81A2-57B2-4A75-04F12949B110}"/>
                  </a:ext>
                </a:extLst>
              </p:cNvPr>
              <p:cNvSpPr/>
              <p:nvPr/>
            </p:nvSpPr>
            <p:spPr>
              <a:xfrm>
                <a:off x="5061500" y="4476750"/>
                <a:ext cx="1032149" cy="89535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xmlns="" id="{3B913653-B490-148A-6D03-658ABD06A3AA}"/>
                  </a:ext>
                </a:extLst>
              </p:cNvPr>
              <p:cNvSpPr/>
              <p:nvPr/>
            </p:nvSpPr>
            <p:spPr>
              <a:xfrm>
                <a:off x="4964792" y="4561689"/>
                <a:ext cx="1247121" cy="5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0" dirty="0">
                    <a:latin typeface="汉仪粗圆简" panose="02010600000101010101" pitchFamily="2" charset="-122"/>
                    <a:ea typeface="汉仪粗圆简" panose="02010600000101010101" pitchFamily="2" charset="-122"/>
                    <a:cs typeface="Montserrat Medium" panose="00000600000000000000" charset="0"/>
                    <a:sym typeface="思源黑体" panose="020B0500000000000000" pitchFamily="34" charset="-122"/>
                  </a:rPr>
                  <a:t>高铁站</a:t>
                </a:r>
              </a:p>
            </p:txBody>
          </p:sp>
        </p:grp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xmlns="" id="{B19307A0-9821-69A7-AB0C-DB0DC51CB4D2}"/>
                </a:ext>
              </a:extLst>
            </p:cNvPr>
            <p:cNvSpPr/>
            <p:nvPr/>
          </p:nvSpPr>
          <p:spPr>
            <a:xfrm>
              <a:off x="7924340" y="2652131"/>
              <a:ext cx="354078" cy="240196"/>
            </a:xfrm>
            <a:prstGeom prst="chevron">
              <a:avLst/>
            </a:prstGeom>
            <a:solidFill>
              <a:srgbClr val="EE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="" id="{2EB9DBFE-AAD0-46B3-B060-FB59FCFD0AC3}"/>
                </a:ext>
              </a:extLst>
            </p:cNvPr>
            <p:cNvGrpSpPr/>
            <p:nvPr/>
          </p:nvGrpSpPr>
          <p:grpSpPr>
            <a:xfrm>
              <a:off x="8835452" y="2358107"/>
              <a:ext cx="1779651" cy="895350"/>
              <a:chOff x="5288922" y="4514850"/>
              <a:chExt cx="1247121" cy="895350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xmlns="" id="{852BD0F0-73F4-67BD-D06E-C42F2C3C29BA}"/>
                  </a:ext>
                </a:extLst>
              </p:cNvPr>
              <p:cNvSpPr/>
              <p:nvPr/>
            </p:nvSpPr>
            <p:spPr>
              <a:xfrm>
                <a:off x="5371939" y="4514850"/>
                <a:ext cx="1032149" cy="89535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b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C0E0DF47-C550-8124-BFF8-4CC8AC6452C0}"/>
                  </a:ext>
                </a:extLst>
              </p:cNvPr>
              <p:cNvSpPr/>
              <p:nvPr/>
            </p:nvSpPr>
            <p:spPr>
              <a:xfrm>
                <a:off x="5288922" y="4580267"/>
                <a:ext cx="1247121" cy="588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dirty="0">
                    <a:latin typeface="汉仪粗圆简" panose="02010600000101010101" pitchFamily="2" charset="-122"/>
                    <a:ea typeface="汉仪粗圆简" panose="02010600000101010101" pitchFamily="2" charset="-122"/>
                    <a:cs typeface="Montserrat Medium" panose="00000600000000000000" charset="0"/>
                    <a:sym typeface="思源黑体" panose="020B0500000000000000" pitchFamily="34" charset="-122"/>
                  </a:rPr>
                  <a:t>景点</a:t>
                </a:r>
                <a:endParaRPr lang="zh-CN" altLang="en-US" sz="2400" b="0" dirty="0">
                  <a:latin typeface="汉仪粗圆简" panose="02010600000101010101" pitchFamily="2" charset="-122"/>
                  <a:ea typeface="汉仪粗圆简" panose="02010600000101010101" pitchFamily="2" charset="-122"/>
                  <a:cs typeface="Montserrat Medium" panose="00000600000000000000" charset="0"/>
                  <a:sym typeface="思源黑体" panose="020B0500000000000000" pitchFamily="34" charset="-122"/>
                </a:endParaRP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8B8664D4-11C3-9002-5C21-5A3D18E1F9D6}"/>
                </a:ext>
              </a:extLst>
            </p:cNvPr>
            <p:cNvSpPr txBox="1"/>
            <p:nvPr/>
          </p:nvSpPr>
          <p:spPr>
            <a:xfrm>
              <a:off x="6723406" y="3702252"/>
              <a:ext cx="282181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  <a:spcBef>
                  <a:spcPts val="600"/>
                </a:spcBef>
                <a:tabLst>
                  <a:tab pos="269875" algn="l"/>
                </a:tabLst>
              </a:pP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我们的选择是：□公交车□出租车□地铁□其他</a:t>
              </a: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2EE4481C-E637-869F-2CC2-52F0BBB65571}"/>
                </a:ext>
              </a:extLst>
            </p:cNvPr>
            <p:cNvSpPr txBox="1"/>
            <p:nvPr/>
          </p:nvSpPr>
          <p:spPr>
            <a:xfrm>
              <a:off x="6467862" y="5544637"/>
              <a:ext cx="2047322" cy="306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9875" algn="just">
                <a:lnSpc>
                  <a:spcPts val="1560"/>
                </a:lnSpc>
                <a:spcBef>
                  <a:spcPts val="600"/>
                </a:spcBef>
                <a:tabLst>
                  <a:tab pos="269875" algn="l"/>
                </a:tabLst>
              </a:pP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推荐的理由：</a:t>
              </a: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B5031208-55A5-E2CC-7D94-7444BC76DB7D}"/>
                </a:ext>
              </a:extLst>
            </p:cNvPr>
            <p:cNvSpPr txBox="1"/>
            <p:nvPr/>
          </p:nvSpPr>
          <p:spPr>
            <a:xfrm>
              <a:off x="2573759" y="4283440"/>
              <a:ext cx="3343661" cy="1118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Bef>
                  <a:spcPts val="600"/>
                </a:spcBef>
                <a:tabLst>
                  <a:tab pos="269875" algn="l"/>
                </a:tabLst>
              </a:pPr>
              <a:r>
                <a:rPr lang="zh-CN" altLang="zh-CN" sz="1800" kern="1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rPr>
                <a:t>简要画出从家门口到高铁站的出行路线简图，并标注关键信息点（如公交站、公交车次、换乘点等）。</a:t>
              </a:r>
              <a:endParaRPr lang="zh-CN" altLang="zh-CN" sz="18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EEBF2A6-FA9A-F0C7-FCFA-208DC71F3F0A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4.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汇报出行方案</a:t>
            </a:r>
          </a:p>
        </p:txBody>
      </p:sp>
      <p:sp>
        <p:nvSpPr>
          <p:cNvPr id="5" name="剪去同侧角的矩形 9">
            <a:extLst>
              <a:ext uri="{FF2B5EF4-FFF2-40B4-BE49-F238E27FC236}">
                <a16:creationId xmlns:a16="http://schemas.microsoft.com/office/drawing/2014/main" xmlns="" id="{2902134C-8D6C-9D7E-761E-41002A8644EB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同侧角的矩形 10">
            <a:extLst>
              <a:ext uri="{FF2B5EF4-FFF2-40B4-BE49-F238E27FC236}">
                <a16:creationId xmlns:a16="http://schemas.microsoft.com/office/drawing/2014/main" xmlns="" id="{063729FB-EF70-0E48-3D71-AFA77BB1AA7C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同侧角的矩形 11">
            <a:extLst>
              <a:ext uri="{FF2B5EF4-FFF2-40B4-BE49-F238E27FC236}">
                <a16:creationId xmlns:a16="http://schemas.microsoft.com/office/drawing/2014/main" xmlns="" id="{84E3A723-6763-CA2A-96C0-68A2D460F66F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2">
            <a:extLst>
              <a:ext uri="{FF2B5EF4-FFF2-40B4-BE49-F238E27FC236}">
                <a16:creationId xmlns:a16="http://schemas.microsoft.com/office/drawing/2014/main" xmlns="" id="{9154884D-00BE-B78E-ECAE-B7DF7D296364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3A0AA35F-2118-AD44-69FE-3831C6D6FE4E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F8440719-E159-5F55-F6C1-F177745E282E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118157FE-E384-4E53-FD72-CECABEFD0A4D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A33BCF5C-C6D8-D8E7-58E8-3587B3F421BB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100396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858D279-4716-5C0D-A88B-B9AE89ECF0C1}"/>
              </a:ext>
            </a:extLst>
          </p:cNvPr>
          <p:cNvGrpSpPr/>
          <p:nvPr/>
        </p:nvGrpSpPr>
        <p:grpSpPr>
          <a:xfrm>
            <a:off x="5146354" y="1670604"/>
            <a:ext cx="6341461" cy="4182466"/>
            <a:chOff x="5266100" y="1439367"/>
            <a:chExt cx="6341461" cy="418246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A692E397-9C0D-EA72-B1FF-D68B0ABAE011}"/>
                </a:ext>
              </a:extLst>
            </p:cNvPr>
            <p:cNvGrpSpPr/>
            <p:nvPr/>
          </p:nvGrpSpPr>
          <p:grpSpPr>
            <a:xfrm>
              <a:off x="5266100" y="1740226"/>
              <a:ext cx="6341461" cy="3881607"/>
              <a:chOff x="1428998" y="1615043"/>
              <a:chExt cx="4144488" cy="2864299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5FE66DBA-F00C-9964-7293-DCB142532753}"/>
                  </a:ext>
                </a:extLst>
              </p:cNvPr>
              <p:cNvSpPr/>
              <p:nvPr/>
            </p:nvSpPr>
            <p:spPr>
              <a:xfrm>
                <a:off x="1464624" y="1662544"/>
                <a:ext cx="4108862" cy="2816798"/>
              </a:xfrm>
              <a:prstGeom prst="rect">
                <a:avLst/>
              </a:prstGeom>
              <a:solidFill>
                <a:schemeClr val="tx1"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E3D4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BD9C304C-5D43-F156-09CF-D23E603EA3DE}"/>
                  </a:ext>
                </a:extLst>
              </p:cNvPr>
              <p:cNvSpPr/>
              <p:nvPr/>
            </p:nvSpPr>
            <p:spPr>
              <a:xfrm>
                <a:off x="1428998" y="1615043"/>
                <a:ext cx="4108862" cy="28167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D8A3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E3D4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F73A2C1A-1CD9-CCBC-2F2E-AC04245A7B80}"/>
                  </a:ext>
                </a:extLst>
              </p:cNvPr>
              <p:cNvSpPr/>
              <p:nvPr/>
            </p:nvSpPr>
            <p:spPr>
              <a:xfrm>
                <a:off x="1552188" y="1787443"/>
                <a:ext cx="3862481" cy="2494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spcBef>
                    <a:spcPts val="240"/>
                  </a:spcBef>
                  <a:buFont typeface="Wingdings" panose="05000000000000000000" pitchFamily="2" charset="2"/>
                  <a:buChar char="u"/>
                  <a:tabLst>
                    <a:tab pos="269875" algn="l"/>
                  </a:tabLst>
                </a:pPr>
                <a:r>
                  <a:rPr lang="zh-CN" altLang="zh-CN" sz="2400" b="1" kern="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方案的实际可行性：</a:t>
                </a:r>
                <a:r>
                  <a:rPr lang="zh-CN" altLang="zh-CN" sz="2400" kern="0" dirty="0">
                    <a:solidFill>
                      <a:srgbClr val="000000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是否考虑到了实际交通情况、时间安排等。</a:t>
                </a:r>
                <a:endParaRPr lang="zh-CN" altLang="zh-CN" sz="2400" kern="100" dirty="0"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  <a:p>
                <a:pPr marL="342900" indent="-342900" algn="l">
                  <a:lnSpc>
                    <a:spcPct val="150000"/>
                  </a:lnSpc>
                  <a:spcBef>
                    <a:spcPts val="240"/>
                  </a:spcBef>
                  <a:buFont typeface="Wingdings" panose="05000000000000000000" pitchFamily="2" charset="2"/>
                  <a:buChar char="u"/>
                  <a:tabLst>
                    <a:tab pos="269875" algn="l"/>
                  </a:tabLst>
                </a:pPr>
                <a:r>
                  <a:rPr lang="zh-CN" altLang="zh-CN" sz="2400" b="1" kern="0" dirty="0">
                    <a:solidFill>
                      <a:srgbClr val="EE8800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信息的准确性和完整性：</a:t>
                </a:r>
                <a:r>
                  <a:rPr lang="zh-CN" altLang="zh-CN" sz="2400" kern="0" dirty="0">
                    <a:solidFill>
                      <a:srgbClr val="000000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搜集的信息是否真实可靠，是否足够全面。</a:t>
                </a:r>
                <a:endParaRPr lang="en-US" altLang="zh-CN" sz="24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endParaRPr>
              </a:p>
              <a:p>
                <a:pPr marL="342900" indent="-342900" algn="l">
                  <a:lnSpc>
                    <a:spcPct val="150000"/>
                  </a:lnSpc>
                  <a:spcBef>
                    <a:spcPts val="240"/>
                  </a:spcBef>
                  <a:buFont typeface="Wingdings" panose="05000000000000000000" pitchFamily="2" charset="2"/>
                  <a:buChar char="u"/>
                  <a:tabLst>
                    <a:tab pos="269875" algn="l"/>
                  </a:tabLst>
                </a:pPr>
                <a:r>
                  <a:rPr lang="zh-CN" altLang="zh-CN" sz="2400" b="1" dirty="0">
                    <a:solidFill>
                      <a:srgbClr val="EE8800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展示与表达能力：</a:t>
                </a:r>
                <a:r>
                  <a:rPr lang="zh-CN" altLang="zh-CN" sz="2400" dirty="0">
                    <a:solidFill>
                      <a:srgbClr val="000000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小组展示时是否清晰、有条理。</a:t>
                </a:r>
                <a:endParaRPr lang="zh-CN" altLang="zh-CN" sz="2400" kern="100" dirty="0"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5A2C8663-08E7-317A-8DF8-09B3E84A75B3}"/>
                </a:ext>
              </a:extLst>
            </p:cNvPr>
            <p:cNvGrpSpPr/>
            <p:nvPr/>
          </p:nvGrpSpPr>
          <p:grpSpPr>
            <a:xfrm>
              <a:off x="7095265" y="1439367"/>
              <a:ext cx="2909025" cy="537346"/>
              <a:chOff x="4365535" y="548640"/>
              <a:chExt cx="2909025" cy="537346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B0392579-D52B-7CBF-A386-67F20C6C1E33}"/>
                  </a:ext>
                </a:extLst>
              </p:cNvPr>
              <p:cNvSpPr/>
              <p:nvPr/>
            </p:nvSpPr>
            <p:spPr>
              <a:xfrm>
                <a:off x="4365535" y="548640"/>
                <a:ext cx="2909025" cy="537346"/>
              </a:xfrm>
              <a:prstGeom prst="rect">
                <a:avLst/>
              </a:prstGeom>
              <a:solidFill>
                <a:srgbClr val="EE88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D36917E4-007B-A117-E0E1-5F5D11F02836}"/>
                  </a:ext>
                </a:extLst>
              </p:cNvPr>
              <p:cNvSpPr txBox="1"/>
              <p:nvPr/>
            </p:nvSpPr>
            <p:spPr>
              <a:xfrm>
                <a:off x="5039360" y="548640"/>
                <a:ext cx="17055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2800" dirty="0">
                    <a:solidFill>
                      <a:schemeClr val="bg1"/>
                    </a:solidFill>
                    <a:effectLst/>
                    <a:latin typeface="汉仪粗圆简" panose="02010600000101010101" pitchFamily="2" charset="-122"/>
                    <a:ea typeface="汉仪粗圆简" panose="02010600000101010101" pitchFamily="2" charset="-122"/>
                    <a:cs typeface="宋体" panose="02010600030101010101" pitchFamily="2" charset="-122"/>
                  </a:rPr>
                  <a:t>评价标准</a:t>
                </a:r>
                <a:endParaRPr lang="zh-CN" altLang="en-US" sz="2800" dirty="0">
                  <a:solidFill>
                    <a:schemeClr val="bg1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02958C9-2093-0B75-57D9-55A93B746459}"/>
              </a:ext>
            </a:extLst>
          </p:cNvPr>
          <p:cNvSpPr txBox="1"/>
          <p:nvPr/>
        </p:nvSpPr>
        <p:spPr>
          <a:xfrm>
            <a:off x="4357789" y="840725"/>
            <a:ext cx="5860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哪个小组的出行方案最科学合理？</a:t>
            </a:r>
            <a:endParaRPr lang="zh-CN" altLang="en-US" sz="2800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969BD55-DB38-630B-C9D5-34B02F6A5958}"/>
              </a:ext>
            </a:extLst>
          </p:cNvPr>
          <p:cNvGrpSpPr/>
          <p:nvPr/>
        </p:nvGrpSpPr>
        <p:grpSpPr>
          <a:xfrm>
            <a:off x="363114" y="1152058"/>
            <a:ext cx="5219558" cy="5219558"/>
            <a:chOff x="409082" y="882662"/>
            <a:chExt cx="5219558" cy="521955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EFE69BA2-D381-9C40-C37A-6B46BFE5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082" y="882662"/>
              <a:ext cx="5219558" cy="52195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74E78D31-228C-A12D-28D0-FDE59850E9FD}"/>
                </a:ext>
              </a:extLst>
            </p:cNvPr>
            <p:cNvSpPr txBox="1"/>
            <p:nvPr/>
          </p:nvSpPr>
          <p:spPr>
            <a:xfrm>
              <a:off x="1361549" y="2587175"/>
              <a:ext cx="304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信息搜集与分析过程</a:t>
              </a:r>
              <a:endParaRPr lang="zh-CN" altLang="en-US" sz="22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3BFEC678-B70F-48D2-7D60-01533ACA776C}"/>
                </a:ext>
              </a:extLst>
            </p:cNvPr>
            <p:cNvSpPr txBox="1"/>
            <p:nvPr/>
          </p:nvSpPr>
          <p:spPr>
            <a:xfrm>
              <a:off x="1361549" y="3200542"/>
              <a:ext cx="304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规划路线的依据</a:t>
              </a:r>
              <a:endParaRPr lang="zh-CN" altLang="en-US" sz="22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26C4A078-B00A-7683-0F5C-7C79DE340DED}"/>
                </a:ext>
              </a:extLst>
            </p:cNvPr>
            <p:cNvSpPr txBox="1"/>
            <p:nvPr/>
          </p:nvSpPr>
          <p:spPr>
            <a:xfrm>
              <a:off x="1361549" y="3764745"/>
              <a:ext cx="304220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zh-CN" sz="2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哪些信息帮助小组确定了最终的路线选择</a:t>
              </a:r>
              <a:endParaRPr lang="zh-CN" altLang="en-US" sz="22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5816C86A-55DD-1EDE-752D-6D55DF6FA338}"/>
                </a:ext>
              </a:extLst>
            </p:cNvPr>
            <p:cNvSpPr txBox="1"/>
            <p:nvPr/>
          </p:nvSpPr>
          <p:spPr>
            <a:xfrm>
              <a:off x="1933754" y="1512192"/>
              <a:ext cx="2541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汉仪粗圆简" panose="02010600000101010101" pitchFamily="2" charset="-122"/>
                  <a:ea typeface="汉仪粗圆简" panose="02010600000101010101" pitchFamily="2" charset="-122"/>
                </a:rPr>
                <a:t>交流汇报</a:t>
              </a:r>
              <a:r>
                <a:rPr lang="en-US" altLang="zh-CN" sz="2400" dirty="0">
                  <a:latin typeface="汉仪粗圆简" panose="02010600000101010101" pitchFamily="2" charset="-122"/>
                  <a:ea typeface="汉仪粗圆简" panose="02010600000101010101" pitchFamily="2" charset="-122"/>
                </a:rPr>
                <a:t>Tips</a:t>
              </a:r>
              <a:endPara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40470E55-70B5-7466-194E-973C1E01526E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4.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汇报出行方案</a:t>
            </a:r>
          </a:p>
        </p:txBody>
      </p:sp>
      <p:sp>
        <p:nvSpPr>
          <p:cNvPr id="12" name="剪去同侧角的矩形 9">
            <a:extLst>
              <a:ext uri="{FF2B5EF4-FFF2-40B4-BE49-F238E27FC236}">
                <a16:creationId xmlns:a16="http://schemas.microsoft.com/office/drawing/2014/main" xmlns="" id="{815452F1-40D0-F12C-C15D-CDC9105ACCE1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剪去同侧角的矩形 10">
            <a:extLst>
              <a:ext uri="{FF2B5EF4-FFF2-40B4-BE49-F238E27FC236}">
                <a16:creationId xmlns:a16="http://schemas.microsoft.com/office/drawing/2014/main" xmlns="" id="{CFE8A843-F162-B96F-B42B-074D0C749A56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剪去同侧角的矩形 11">
            <a:extLst>
              <a:ext uri="{FF2B5EF4-FFF2-40B4-BE49-F238E27FC236}">
                <a16:creationId xmlns:a16="http://schemas.microsoft.com/office/drawing/2014/main" xmlns="" id="{8792BAC1-2973-00CD-6FD1-330B763773E7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剪去同侧角的矩形 12">
            <a:extLst>
              <a:ext uri="{FF2B5EF4-FFF2-40B4-BE49-F238E27FC236}">
                <a16:creationId xmlns:a16="http://schemas.microsoft.com/office/drawing/2014/main" xmlns="" id="{A336F4C8-4863-411C-0146-1ED818702702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AC6A91CA-B38D-2712-2B1C-13A838C8B59F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60217EB2-6A50-01DF-B12E-998F242456BA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xmlns="" id="{C4CE5206-408D-D9DE-9EF0-0FFA83039092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xmlns="" id="{5C978CCC-45D3-B6CA-E1C1-09D3C2DAA680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228354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F012CA0-FEC7-1B3A-74F4-D682FCE6A92E}"/>
              </a:ext>
            </a:extLst>
          </p:cNvPr>
          <p:cNvGrpSpPr/>
          <p:nvPr/>
        </p:nvGrpSpPr>
        <p:grpSpPr>
          <a:xfrm>
            <a:off x="4502988" y="2232153"/>
            <a:ext cx="5484245" cy="1808985"/>
            <a:chOff x="781050" y="666750"/>
            <a:chExt cx="10629900" cy="5524500"/>
          </a:xfrm>
          <a:effectLst>
            <a:outerShdw blurRad="76200" dist="254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4AA307A-240F-D922-EACB-EF0378A1EDDB}"/>
                </a:ext>
              </a:extLst>
            </p:cNvPr>
            <p:cNvSpPr/>
            <p:nvPr/>
          </p:nvSpPr>
          <p:spPr>
            <a:xfrm>
              <a:off x="781050" y="666750"/>
              <a:ext cx="10629900" cy="552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>
                  <a:solidFill>
                    <a:srgbClr val="EE8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收获园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9652C995-5D0D-C362-2E31-DC11D25C4BFC}"/>
                </a:ext>
              </a:extLst>
            </p:cNvPr>
            <p:cNvSpPr/>
            <p:nvPr/>
          </p:nvSpPr>
          <p:spPr>
            <a:xfrm>
              <a:off x="923924" y="800100"/>
              <a:ext cx="10392278" cy="5257801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0">
            <a:extLst>
              <a:ext uri="{FF2B5EF4-FFF2-40B4-BE49-F238E27FC236}">
                <a16:creationId xmlns:a16="http://schemas.microsoft.com/office/drawing/2014/main" xmlns="" id="{ED201F93-4455-BD3C-7CE3-4FA92A03B837}"/>
              </a:ext>
            </a:extLst>
          </p:cNvPr>
          <p:cNvSpPr txBox="1"/>
          <p:nvPr/>
        </p:nvSpPr>
        <p:spPr bwMode="auto">
          <a:xfrm>
            <a:off x="6291049" y="4186879"/>
            <a:ext cx="236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分享规划过程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交流评价反馈</a:t>
            </a:r>
          </a:p>
        </p:txBody>
      </p:sp>
      <p:sp>
        <p:nvSpPr>
          <p:cNvPr id="8" name="剪去同侧角的矩形 9">
            <a:extLst>
              <a:ext uri="{FF2B5EF4-FFF2-40B4-BE49-F238E27FC236}">
                <a16:creationId xmlns:a16="http://schemas.microsoft.com/office/drawing/2014/main" xmlns="" id="{D3BA1F95-B1C9-E92E-D9FE-5DA0F289EE9B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0">
            <a:extLst>
              <a:ext uri="{FF2B5EF4-FFF2-40B4-BE49-F238E27FC236}">
                <a16:creationId xmlns:a16="http://schemas.microsoft.com/office/drawing/2014/main" xmlns="" id="{4676CC1D-C37F-190A-D2CA-4D9AC4E46DED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1">
            <a:extLst>
              <a:ext uri="{FF2B5EF4-FFF2-40B4-BE49-F238E27FC236}">
                <a16:creationId xmlns:a16="http://schemas.microsoft.com/office/drawing/2014/main" xmlns="" id="{C7F81C7B-5E20-EF41-636F-82290790B0BD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2">
            <a:extLst>
              <a:ext uri="{FF2B5EF4-FFF2-40B4-BE49-F238E27FC236}">
                <a16:creationId xmlns:a16="http://schemas.microsoft.com/office/drawing/2014/main" xmlns="" id="{61052EAC-0B05-D513-ACEF-EB464A73DA70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9A908EC2-A1CD-CFD2-A98C-0C3B90DD0E25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77636DCA-4B8B-6B69-7E8C-CE7DEED02259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72C9CA6D-B258-6F59-408F-C2C9CE24776E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B3DAAD34-720A-C3E5-62AF-AD5D9B8C86F3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  <p:pic>
        <p:nvPicPr>
          <p:cNvPr id="17" name="图片 16" descr="11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EE8"/>
              </a:clrFrom>
              <a:clrTo>
                <a:srgbClr val="ECEEE8">
                  <a:alpha val="0"/>
                </a:srgbClr>
              </a:clrTo>
            </a:clrChange>
          </a:blip>
          <a:srcRect t="17382" b="18039"/>
          <a:stretch>
            <a:fillRect/>
          </a:stretch>
        </p:blipFill>
        <p:spPr>
          <a:xfrm>
            <a:off x="1636014" y="2537460"/>
            <a:ext cx="3576066" cy="1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00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9" name="图片 8" descr="咪呢.png">
            <a:extLst>
              <a:ext uri="{FF2B5EF4-FFF2-40B4-BE49-F238E27FC236}">
                <a16:creationId xmlns:a16="http://schemas.microsoft.com/office/drawing/2014/main" xmlns="" id="{FD61D9AF-6D68-626E-E58B-3A59BBFAA6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3ADF52D6-7D3A-9837-CB97-10CD2633E6E9}"/>
              </a:ext>
            </a:extLst>
          </p:cNvPr>
          <p:cNvGrpSpPr/>
          <p:nvPr/>
        </p:nvGrpSpPr>
        <p:grpSpPr>
          <a:xfrm>
            <a:off x="2404491" y="-387334"/>
            <a:ext cx="7439764" cy="6235938"/>
            <a:chOff x="4347516" y="-606958"/>
            <a:chExt cx="7439764" cy="623593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FFBA6E-39FB-1575-1073-EDF3E3292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7516" y="-606958"/>
              <a:ext cx="7439764" cy="6235938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C32924D-4BFD-BB8A-8121-88402B547F6F}"/>
                </a:ext>
              </a:extLst>
            </p:cNvPr>
            <p:cNvSpPr txBox="1"/>
            <p:nvPr/>
          </p:nvSpPr>
          <p:spPr>
            <a:xfrm>
              <a:off x="5604212" y="2073658"/>
              <a:ext cx="512597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zh-CN" sz="36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通过本课，你发现信息的重要性了吗？你能说说自己收获吗？</a:t>
              </a:r>
              <a:endParaRPr lang="zh-CN" altLang="en-US" sz="36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3" name="剪去同侧角的矩形 9">
            <a:extLst>
              <a:ext uri="{FF2B5EF4-FFF2-40B4-BE49-F238E27FC236}">
                <a16:creationId xmlns:a16="http://schemas.microsoft.com/office/drawing/2014/main" xmlns="" id="{AFA17667-67CC-1216-7F98-E7E9B02C5B19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剪去同侧角的矩形 10">
            <a:extLst>
              <a:ext uri="{FF2B5EF4-FFF2-40B4-BE49-F238E27FC236}">
                <a16:creationId xmlns:a16="http://schemas.microsoft.com/office/drawing/2014/main" xmlns="" id="{EE0E4EC9-F27E-19F4-D967-4C817179ED6F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11">
            <a:extLst>
              <a:ext uri="{FF2B5EF4-FFF2-40B4-BE49-F238E27FC236}">
                <a16:creationId xmlns:a16="http://schemas.microsoft.com/office/drawing/2014/main" xmlns="" id="{4386FCF0-6D6E-EA0D-5419-2C3F1EC71FA2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同侧角的矩形 12">
            <a:extLst>
              <a:ext uri="{FF2B5EF4-FFF2-40B4-BE49-F238E27FC236}">
                <a16:creationId xmlns:a16="http://schemas.microsoft.com/office/drawing/2014/main" xmlns="" id="{DC286C67-12D4-E797-DE13-E78DE8384B96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5E529767-82F6-00ED-F156-045627AC4323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41C2FE73-49A2-BEA4-7900-A50AD2016A27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0DDFC413-634B-9556-8A9D-555B9B2FA88B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A11AF5E5-3448-6492-1CC2-E5B0D731472B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09E037C-8A8E-438E-7778-1D5523DC0E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95" t="3596" r="2218" b="85306"/>
          <a:stretch>
            <a:fillRect/>
          </a:stretch>
        </p:blipFill>
        <p:spPr>
          <a:xfrm>
            <a:off x="2517150" y="477874"/>
            <a:ext cx="1925955" cy="1706880"/>
          </a:xfrm>
          <a:prstGeom prst="rect">
            <a:avLst/>
          </a:prstGeom>
        </p:spPr>
      </p:pic>
      <p:pic>
        <p:nvPicPr>
          <p:cNvPr id="18" name="图片 17" descr="10.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197586" y="3306128"/>
            <a:ext cx="3766782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31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7" name="Object 34"/>
          <p:cNvGraphicFramePr>
            <a:graphicFrameLocks/>
          </p:cNvGraphicFramePr>
          <p:nvPr/>
        </p:nvGraphicFramePr>
        <p:xfrm>
          <a:off x="1800224" y="1042985"/>
          <a:ext cx="8786813" cy="4757739"/>
        </p:xfrm>
        <a:graphic>
          <a:graphicData uri="http://schemas.openxmlformats.org/presentationml/2006/ole">
            <p:oleObj spid="_x0000_s4097" name="Document" r:id="rId3" imgW="4167938" imgH="2450927" progId="Word.Document.8">
              <p:embed/>
            </p:oleObj>
          </a:graphicData>
        </a:graphic>
      </p:graphicFrame>
      <p:pic>
        <p:nvPicPr>
          <p:cNvPr id="6" name="图片 5" descr="未标题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150" y="528637"/>
            <a:ext cx="1276350" cy="1276350"/>
          </a:xfrm>
          <a:prstGeom prst="rect">
            <a:avLst/>
          </a:prstGeom>
        </p:spPr>
      </p:pic>
      <p:sp>
        <p:nvSpPr>
          <p:cNvPr id="7" name="剪去同侧角的矩形 9">
            <a:extLst>
              <a:ext uri="{FF2B5EF4-FFF2-40B4-BE49-F238E27FC236}">
                <a16:creationId xmlns:a16="http://schemas.microsoft.com/office/drawing/2014/main" xmlns="" id="{AFA17667-67CC-1216-7F98-E7E9B02C5B19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同侧角的矩形 10">
            <a:extLst>
              <a:ext uri="{FF2B5EF4-FFF2-40B4-BE49-F238E27FC236}">
                <a16:creationId xmlns:a16="http://schemas.microsoft.com/office/drawing/2014/main" xmlns="" id="{EE0E4EC9-F27E-19F4-D967-4C817179ED6F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1">
            <a:extLst>
              <a:ext uri="{FF2B5EF4-FFF2-40B4-BE49-F238E27FC236}">
                <a16:creationId xmlns:a16="http://schemas.microsoft.com/office/drawing/2014/main" xmlns="" id="{4386FCF0-6D6E-EA0D-5419-2C3F1EC71FA2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2">
            <a:extLst>
              <a:ext uri="{FF2B5EF4-FFF2-40B4-BE49-F238E27FC236}">
                <a16:creationId xmlns:a16="http://schemas.microsoft.com/office/drawing/2014/main" xmlns="" id="{DC286C67-12D4-E797-DE13-E78DE8384B96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5E529767-82F6-00ED-F156-045627AC4323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41C2FE73-49A2-BEA4-7900-A50AD2016A27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xmlns="" id="{0DDFC413-634B-9556-8A9D-555B9B2FA88B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A11AF5E5-3448-6492-1CC2-E5B0D731472B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F012CA0-FEC7-1B3A-74F4-D682FCE6A92E}"/>
              </a:ext>
            </a:extLst>
          </p:cNvPr>
          <p:cNvGrpSpPr/>
          <p:nvPr/>
        </p:nvGrpSpPr>
        <p:grpSpPr>
          <a:xfrm>
            <a:off x="4502988" y="2232153"/>
            <a:ext cx="5484245" cy="1808985"/>
            <a:chOff x="781050" y="666750"/>
            <a:chExt cx="10629900" cy="5524500"/>
          </a:xfrm>
          <a:effectLst>
            <a:outerShdw blurRad="76200" dist="254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4AA307A-240F-D922-EACB-EF0378A1EDDB}"/>
                </a:ext>
              </a:extLst>
            </p:cNvPr>
            <p:cNvSpPr/>
            <p:nvPr/>
          </p:nvSpPr>
          <p:spPr>
            <a:xfrm>
              <a:off x="781050" y="666750"/>
              <a:ext cx="10629900" cy="552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>
                  <a:solidFill>
                    <a:srgbClr val="EE8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挑战台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9652C995-5D0D-C362-2E31-DC11D25C4BFC}"/>
                </a:ext>
              </a:extLst>
            </p:cNvPr>
            <p:cNvSpPr/>
            <p:nvPr/>
          </p:nvSpPr>
          <p:spPr>
            <a:xfrm>
              <a:off x="923924" y="800100"/>
              <a:ext cx="10392278" cy="5257801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0">
            <a:extLst>
              <a:ext uri="{FF2B5EF4-FFF2-40B4-BE49-F238E27FC236}">
                <a16:creationId xmlns:a16="http://schemas.microsoft.com/office/drawing/2014/main" xmlns="" id="{F5945062-99CA-F071-0453-C3A3B9CE8A0E}"/>
              </a:ext>
            </a:extLst>
          </p:cNvPr>
          <p:cNvSpPr txBox="1"/>
          <p:nvPr/>
        </p:nvSpPr>
        <p:spPr bwMode="auto">
          <a:xfrm>
            <a:off x="6035886" y="4230544"/>
            <a:ext cx="2590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明确更多信息作用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探讨其他应用场景</a:t>
            </a:r>
          </a:p>
        </p:txBody>
      </p:sp>
      <p:sp>
        <p:nvSpPr>
          <p:cNvPr id="8" name="剪去同侧角的矩形 9">
            <a:extLst>
              <a:ext uri="{FF2B5EF4-FFF2-40B4-BE49-F238E27FC236}">
                <a16:creationId xmlns:a16="http://schemas.microsoft.com/office/drawing/2014/main" xmlns="" id="{E59700C4-7D46-2B38-714B-A21308ED587A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0">
            <a:extLst>
              <a:ext uri="{FF2B5EF4-FFF2-40B4-BE49-F238E27FC236}">
                <a16:creationId xmlns:a16="http://schemas.microsoft.com/office/drawing/2014/main" xmlns="" id="{C8DA57EF-7B28-2D71-9D9F-1C388603CA37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1">
            <a:extLst>
              <a:ext uri="{FF2B5EF4-FFF2-40B4-BE49-F238E27FC236}">
                <a16:creationId xmlns:a16="http://schemas.microsoft.com/office/drawing/2014/main" xmlns="" id="{45CE9F02-DDE0-0DDF-DC62-BF3E93ACA8C0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2">
            <a:extLst>
              <a:ext uri="{FF2B5EF4-FFF2-40B4-BE49-F238E27FC236}">
                <a16:creationId xmlns:a16="http://schemas.microsoft.com/office/drawing/2014/main" xmlns="" id="{CAAF5AE9-FC3B-B92A-EF8D-3D970A10B473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ED716151-BA90-1AC0-7279-D6E3947691CE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4714926D-689D-EE89-4431-A574E21C13F1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8BE6BC04-F9E1-8ED9-BF1E-37A0F8682DC3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1DD4F0AA-9158-BCA1-6702-01533480D654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  <p:pic>
        <p:nvPicPr>
          <p:cNvPr id="17" name="图片 16" descr="11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EE8"/>
              </a:clrFrom>
              <a:clrTo>
                <a:srgbClr val="ECEEE8">
                  <a:alpha val="0"/>
                </a:srgbClr>
              </a:clrTo>
            </a:clrChange>
          </a:blip>
          <a:srcRect t="17382" b="18039"/>
          <a:stretch>
            <a:fillRect/>
          </a:stretch>
        </p:blipFill>
        <p:spPr>
          <a:xfrm>
            <a:off x="1636014" y="2537460"/>
            <a:ext cx="3576066" cy="1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3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9" name="图片 8" descr="咪呢.png">
            <a:extLst>
              <a:ext uri="{FF2B5EF4-FFF2-40B4-BE49-F238E27FC236}">
                <a16:creationId xmlns:a16="http://schemas.microsoft.com/office/drawing/2014/main" xmlns="" id="{FD61D9AF-6D68-626E-E58B-3A59BBFAA6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F1A406D9-8DC9-904F-5A72-58C651FF4C77}"/>
              </a:ext>
            </a:extLst>
          </p:cNvPr>
          <p:cNvSpPr/>
          <p:nvPr/>
        </p:nvSpPr>
        <p:spPr>
          <a:xfrm>
            <a:off x="1406515" y="775497"/>
            <a:ext cx="2052678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项目情境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7552C44-780F-34BF-7A3F-181526108914}"/>
              </a:ext>
            </a:extLst>
          </p:cNvPr>
          <p:cNvGrpSpPr/>
          <p:nvPr/>
        </p:nvGrpSpPr>
        <p:grpSpPr>
          <a:xfrm>
            <a:off x="3221531" y="-570096"/>
            <a:ext cx="7439764" cy="6235938"/>
            <a:chOff x="3084097" y="592376"/>
            <a:chExt cx="7439764" cy="623593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1FFFBA6E-39FB-1575-1073-EDF3E3292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4097" y="592376"/>
              <a:ext cx="7439764" cy="6235938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C32924D-4BFD-BB8A-8121-88402B547F6F}"/>
                </a:ext>
              </a:extLst>
            </p:cNvPr>
            <p:cNvSpPr txBox="1"/>
            <p:nvPr/>
          </p:nvSpPr>
          <p:spPr>
            <a:xfrm>
              <a:off x="4240990" y="3348618"/>
              <a:ext cx="512597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000" dirty="0"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zh-CN" sz="3000" dirty="0"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在出发前，我们面临一个重要的问题——如何精心安排这一路的行程，才能确保旅途既顺畅又充满乐趣呢？</a:t>
              </a:r>
              <a:endParaRPr lang="zh-CN" altLang="en-US" sz="30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09E037C-8A8E-438E-7778-1D5523DC0E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95" t="3596" r="2218" b="85306"/>
          <a:stretch>
            <a:fillRect/>
          </a:stretch>
        </p:blipFill>
        <p:spPr>
          <a:xfrm>
            <a:off x="8227031" y="522920"/>
            <a:ext cx="1925955" cy="1706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pic>
        <p:nvPicPr>
          <p:cNvPr id="11" name="图片 10" descr="10.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1060806" y="2926986"/>
            <a:ext cx="3766782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E480E8F6-01B0-9FEE-B048-56137C45FB03}"/>
              </a:ext>
            </a:extLst>
          </p:cNvPr>
          <p:cNvGrpSpPr/>
          <p:nvPr/>
        </p:nvGrpSpPr>
        <p:grpSpPr>
          <a:xfrm>
            <a:off x="0" y="5310141"/>
            <a:ext cx="12192001" cy="1547859"/>
            <a:chOff x="0" y="5310141"/>
            <a:chExt cx="12192001" cy="154785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84C18D9-15B0-A286-80F3-66547395C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7689" b="2477"/>
            <a:stretch/>
          </p:blipFill>
          <p:spPr>
            <a:xfrm>
              <a:off x="0" y="5310141"/>
              <a:ext cx="6142382" cy="1547859"/>
            </a:xfrm>
            <a:custGeom>
              <a:avLst/>
              <a:gdLst>
                <a:gd name="connsiteX0" fmla="*/ 0 w 6142382"/>
                <a:gd name="connsiteY0" fmla="*/ 0 h 1547859"/>
                <a:gd name="connsiteX1" fmla="*/ 6142382 w 6142382"/>
                <a:gd name="connsiteY1" fmla="*/ 0 h 1547859"/>
                <a:gd name="connsiteX2" fmla="*/ 6142382 w 6142382"/>
                <a:gd name="connsiteY2" fmla="*/ 1547859 h 1547859"/>
                <a:gd name="connsiteX3" fmla="*/ 0 w 6142382"/>
                <a:gd name="connsiteY3" fmla="*/ 1547859 h 15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2382" h="1547859">
                  <a:moveTo>
                    <a:pt x="0" y="0"/>
                  </a:moveTo>
                  <a:lnTo>
                    <a:pt x="6142382" y="0"/>
                  </a:lnTo>
                  <a:lnTo>
                    <a:pt x="6142382" y="1547859"/>
                  </a:lnTo>
                  <a:lnTo>
                    <a:pt x="0" y="1547859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41E4087-D9C1-AC3F-F5D2-935E48A3A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1" t="67689" b="2478"/>
            <a:stretch/>
          </p:blipFill>
          <p:spPr>
            <a:xfrm flipH="1">
              <a:off x="6098816" y="5310142"/>
              <a:ext cx="6093185" cy="1547858"/>
            </a:xfrm>
            <a:custGeom>
              <a:avLst/>
              <a:gdLst>
                <a:gd name="connsiteX0" fmla="*/ 6093185 w 6093185"/>
                <a:gd name="connsiteY0" fmla="*/ 0 h 1547858"/>
                <a:gd name="connsiteX1" fmla="*/ 0 w 6093185"/>
                <a:gd name="connsiteY1" fmla="*/ 0 h 1547858"/>
                <a:gd name="connsiteX2" fmla="*/ 0 w 6093185"/>
                <a:gd name="connsiteY2" fmla="*/ 1547858 h 1547858"/>
                <a:gd name="connsiteX3" fmla="*/ 6093185 w 6093185"/>
                <a:gd name="connsiteY3" fmla="*/ 1547858 h 154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3185" h="1547858">
                  <a:moveTo>
                    <a:pt x="6093185" y="0"/>
                  </a:moveTo>
                  <a:lnTo>
                    <a:pt x="0" y="0"/>
                  </a:lnTo>
                  <a:lnTo>
                    <a:pt x="0" y="1547858"/>
                  </a:lnTo>
                  <a:lnTo>
                    <a:pt x="6093185" y="1547858"/>
                  </a:lnTo>
                  <a:close/>
                </a:path>
              </a:pathLst>
            </a:cu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B2B318C3-CFAB-CC8B-D674-1B5F9389D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189" y="1362722"/>
            <a:ext cx="3148003" cy="315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C1AEAC1-0447-0205-F900-A9C54508F556}"/>
              </a:ext>
            </a:extLst>
          </p:cNvPr>
          <p:cNvGrpSpPr/>
          <p:nvPr/>
        </p:nvGrpSpPr>
        <p:grpSpPr>
          <a:xfrm>
            <a:off x="5204490" y="1764431"/>
            <a:ext cx="6249044" cy="2587895"/>
            <a:chOff x="5362145" y="1884511"/>
            <a:chExt cx="6249044" cy="2587895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590F5F42-9921-61E7-4308-1724EA58B231}"/>
                </a:ext>
              </a:extLst>
            </p:cNvPr>
            <p:cNvGrpSpPr/>
            <p:nvPr/>
          </p:nvGrpSpPr>
          <p:grpSpPr>
            <a:xfrm>
              <a:off x="5362145" y="1884511"/>
              <a:ext cx="6142382" cy="2587895"/>
              <a:chOff x="1276350" y="2324100"/>
              <a:chExt cx="9906000" cy="3752850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xmlns="" id="{43589E4B-FCB1-6690-1D75-DAF9CF82F528}"/>
                  </a:ext>
                </a:extLst>
              </p:cNvPr>
              <p:cNvSpPr/>
              <p:nvPr/>
            </p:nvSpPr>
            <p:spPr>
              <a:xfrm>
                <a:off x="1276350" y="2590800"/>
                <a:ext cx="419100" cy="32194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EE8800"/>
                  </a:gs>
                  <a:gs pos="100000">
                    <a:srgbClr val="EE88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xmlns="" id="{2BAE9E3C-ECC9-CC96-A038-CCBED0955E15}"/>
                  </a:ext>
                </a:extLst>
              </p:cNvPr>
              <p:cNvSpPr/>
              <p:nvPr/>
            </p:nvSpPr>
            <p:spPr>
              <a:xfrm>
                <a:off x="1543050" y="2324100"/>
                <a:ext cx="9639300" cy="3752850"/>
              </a:xfrm>
              <a:prstGeom prst="roundRect">
                <a:avLst>
                  <a:gd name="adj" fmla="val 7113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7D42D322-CE7C-9AAA-8B3C-C04DF97C7918}"/>
                </a:ext>
              </a:extLst>
            </p:cNvPr>
            <p:cNvSpPr txBox="1"/>
            <p:nvPr/>
          </p:nvSpPr>
          <p:spPr>
            <a:xfrm>
              <a:off x="5518004" y="2312086"/>
              <a:ext cx="6093185" cy="14798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1.</a:t>
              </a:r>
              <a:r>
                <a:rPr lang="zh-CN" altLang="en-US" sz="3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明确网络地图更多信息的作用</a:t>
              </a:r>
              <a:endParaRPr lang="en-US" altLang="zh-CN" sz="32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2.</a:t>
              </a:r>
              <a:r>
                <a:rPr lang="zh-CN" altLang="zh-CN" sz="32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讨论网络地图的其他应用场景</a:t>
              </a:r>
              <a:endParaRPr lang="zh-CN" altLang="en-US" sz="32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2" name="剪去同侧角的矩形 9">
            <a:extLst>
              <a:ext uri="{FF2B5EF4-FFF2-40B4-BE49-F238E27FC236}">
                <a16:creationId xmlns:a16="http://schemas.microsoft.com/office/drawing/2014/main" xmlns="" id="{7B82E2F4-8B77-287A-68F0-1DC7460372B8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同侧角的矩形 10">
            <a:extLst>
              <a:ext uri="{FF2B5EF4-FFF2-40B4-BE49-F238E27FC236}">
                <a16:creationId xmlns:a16="http://schemas.microsoft.com/office/drawing/2014/main" xmlns="" id="{57998183-9E32-7AA0-A5CF-0728EDCAFBDC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剪去同侧角的矩形 11">
            <a:extLst>
              <a:ext uri="{FF2B5EF4-FFF2-40B4-BE49-F238E27FC236}">
                <a16:creationId xmlns:a16="http://schemas.microsoft.com/office/drawing/2014/main" xmlns="" id="{CAD49BFC-85F7-4EFB-6647-5668E8A1A370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12">
            <a:extLst>
              <a:ext uri="{FF2B5EF4-FFF2-40B4-BE49-F238E27FC236}">
                <a16:creationId xmlns:a16="http://schemas.microsoft.com/office/drawing/2014/main" xmlns="" id="{6971368D-FC1D-BFE5-6E0B-EF6730952A43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371B01B1-868A-1CE7-2AC7-BEBCE84D4234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ED4B0A84-7BB9-98EA-3B3E-A943FC55B25E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4E047FE8-9226-6304-2E39-234094546709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xmlns="" id="{2741DB66-B9F2-15F0-18B6-0A042CF95CC3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207749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E04DE7-C0E6-4F5E-B0B8-8FACE3023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037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223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A67D429-36A8-445B-87FD-26BD9DA614D1}"/>
              </a:ext>
            </a:extLst>
          </p:cNvPr>
          <p:cNvSpPr/>
          <p:nvPr/>
        </p:nvSpPr>
        <p:spPr>
          <a:xfrm>
            <a:off x="4398900" y="3191968"/>
            <a:ext cx="4293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  <a:sym typeface="+mn-lt"/>
              </a:rPr>
              <a:t>你学会了吗？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三年级上册 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准备家庭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2666258" y="1598997"/>
            <a:ext cx="7897981" cy="12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探究学习之旅结束！</a:t>
            </a:r>
            <a:endParaRPr sz="60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11487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10.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197586" y="3306128"/>
            <a:ext cx="3766782" cy="35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78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9" name="图片 8" descr="咪呢.png">
            <a:extLst>
              <a:ext uri="{FF2B5EF4-FFF2-40B4-BE49-F238E27FC236}">
                <a16:creationId xmlns:a16="http://schemas.microsoft.com/office/drawing/2014/main" xmlns="" id="{FD61D9AF-6D68-626E-E58B-3A59BBFAA6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F1A406D9-8DC9-904F-5A72-58C651FF4C77}"/>
              </a:ext>
            </a:extLst>
          </p:cNvPr>
          <p:cNvSpPr/>
          <p:nvPr/>
        </p:nvSpPr>
        <p:spPr>
          <a:xfrm>
            <a:off x="1406515" y="775497"/>
            <a:ext cx="2052678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项目导航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" name="右箭头 6">
            <a:extLst>
              <a:ext uri="{FF2B5EF4-FFF2-40B4-BE49-F238E27FC236}">
                <a16:creationId xmlns:a16="http://schemas.microsoft.com/office/drawing/2014/main" xmlns="" id="{0B3F40ED-4488-67D2-3A53-08C50C17AAF5}"/>
              </a:ext>
            </a:extLst>
          </p:cNvPr>
          <p:cNvSpPr/>
          <p:nvPr/>
        </p:nvSpPr>
        <p:spPr>
          <a:xfrm>
            <a:off x="1529037" y="1355629"/>
            <a:ext cx="9944096" cy="2927816"/>
          </a:xfrm>
          <a:prstGeom prst="rightArrow">
            <a:avLst/>
          </a:prstGeom>
          <a:solidFill>
            <a:srgbClr val="71D6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ea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CA9BFF6B-8761-9387-63F2-942208F85A53}"/>
              </a:ext>
            </a:extLst>
          </p:cNvPr>
          <p:cNvCxnSpPr/>
          <p:nvPr/>
        </p:nvCxnSpPr>
        <p:spPr>
          <a:xfrm flipH="1">
            <a:off x="2636107" y="3099933"/>
            <a:ext cx="1" cy="853612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5D2AA4C-1068-3FB3-F22F-F51C4F8DC698}"/>
              </a:ext>
            </a:extLst>
          </p:cNvPr>
          <p:cNvCxnSpPr/>
          <p:nvPr/>
        </p:nvCxnSpPr>
        <p:spPr>
          <a:xfrm flipH="1">
            <a:off x="4714005" y="3099933"/>
            <a:ext cx="1" cy="853612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62D4A85-A649-7244-3F61-06F50034ADE0}"/>
              </a:ext>
            </a:extLst>
          </p:cNvPr>
          <p:cNvCxnSpPr/>
          <p:nvPr/>
        </p:nvCxnSpPr>
        <p:spPr>
          <a:xfrm flipH="1">
            <a:off x="6737387" y="3083325"/>
            <a:ext cx="1" cy="853612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BB00482-F92C-F302-5AF4-0B2284427FC8}"/>
              </a:ext>
            </a:extLst>
          </p:cNvPr>
          <p:cNvCxnSpPr/>
          <p:nvPr/>
        </p:nvCxnSpPr>
        <p:spPr>
          <a:xfrm flipH="1">
            <a:off x="8727045" y="3099933"/>
            <a:ext cx="1" cy="853612"/>
          </a:xfrm>
          <a:prstGeom prst="line">
            <a:avLst/>
          </a:prstGeom>
          <a:ln w="12700">
            <a:solidFill>
              <a:srgbClr val="303C4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0E59341-E5F3-8C15-E4A2-11FFFC2BE973}"/>
              </a:ext>
            </a:extLst>
          </p:cNvPr>
          <p:cNvGrpSpPr/>
          <p:nvPr/>
        </p:nvGrpSpPr>
        <p:grpSpPr>
          <a:xfrm>
            <a:off x="1763336" y="2392720"/>
            <a:ext cx="1809923" cy="839119"/>
            <a:chOff x="1744651" y="2390704"/>
            <a:chExt cx="1809923" cy="839119"/>
          </a:xfrm>
        </p:grpSpPr>
        <p:sp>
          <p:nvSpPr>
            <p:cNvPr id="11" name="圆角矩形 11">
              <a:extLst>
                <a:ext uri="{FF2B5EF4-FFF2-40B4-BE49-F238E27FC236}">
                  <a16:creationId xmlns:a16="http://schemas.microsoft.com/office/drawing/2014/main" xmlns="" id="{4337EA7E-7F11-840F-00FF-CDE88913246F}"/>
                </a:ext>
              </a:extLst>
            </p:cNvPr>
            <p:cNvSpPr/>
            <p:nvPr/>
          </p:nvSpPr>
          <p:spPr>
            <a:xfrm>
              <a:off x="1744651" y="2390704"/>
              <a:ext cx="1809923" cy="839119"/>
            </a:xfrm>
            <a:prstGeom prst="roundRect">
              <a:avLst>
                <a:gd name="adj" fmla="val 50000"/>
              </a:avLst>
            </a:prstGeom>
            <a:solidFill>
              <a:srgbClr val="EE8800">
                <a:alpha val="90000"/>
              </a:srgbClr>
            </a:solidFill>
            <a:ln w="15875">
              <a:solidFill>
                <a:schemeClr val="bg1"/>
              </a:solidFill>
            </a:ln>
            <a:effectLst>
              <a:outerShdw blurRad="330200" dist="215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E71C6E40-766E-4BDC-3E04-38BA1C7F0C04}"/>
                </a:ext>
              </a:extLst>
            </p:cNvPr>
            <p:cNvSpPr/>
            <p:nvPr/>
          </p:nvSpPr>
          <p:spPr>
            <a:xfrm>
              <a:off x="1960401" y="2537931"/>
              <a:ext cx="1389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8580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准备间</a:t>
              </a:r>
              <a:endParaRPr lang="en-US" altLang="zh-CN" sz="2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40" name="文本框 50">
            <a:extLst>
              <a:ext uri="{FF2B5EF4-FFF2-40B4-BE49-F238E27FC236}">
                <a16:creationId xmlns:a16="http://schemas.microsoft.com/office/drawing/2014/main" xmlns="" id="{77D2CC8B-F48D-82B2-0CDE-2D383FB04F7B}"/>
              </a:ext>
            </a:extLst>
          </p:cNvPr>
          <p:cNvSpPr txBox="1"/>
          <p:nvPr/>
        </p:nvSpPr>
        <p:spPr bwMode="auto">
          <a:xfrm>
            <a:off x="1596287" y="4104929"/>
            <a:ext cx="2098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分解项目问题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ctr"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探究网络地图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478CD38-D644-043E-A98B-E2A13B18EEF2}"/>
              </a:ext>
            </a:extLst>
          </p:cNvPr>
          <p:cNvGrpSpPr/>
          <p:nvPr/>
        </p:nvGrpSpPr>
        <p:grpSpPr>
          <a:xfrm>
            <a:off x="3807557" y="2392721"/>
            <a:ext cx="1809923" cy="839119"/>
            <a:chOff x="3807557" y="2392721"/>
            <a:chExt cx="1809923" cy="839119"/>
          </a:xfrm>
        </p:grpSpPr>
        <p:sp>
          <p:nvSpPr>
            <p:cNvPr id="15" name="圆角矩形 12">
              <a:extLst>
                <a:ext uri="{FF2B5EF4-FFF2-40B4-BE49-F238E27FC236}">
                  <a16:creationId xmlns:a16="http://schemas.microsoft.com/office/drawing/2014/main" xmlns="" id="{9471C589-FE5E-4DC7-CB67-D9DE72BC7E15}"/>
                </a:ext>
              </a:extLst>
            </p:cNvPr>
            <p:cNvSpPr/>
            <p:nvPr/>
          </p:nvSpPr>
          <p:spPr>
            <a:xfrm>
              <a:off x="3807557" y="2392721"/>
              <a:ext cx="1809923" cy="839119"/>
            </a:xfrm>
            <a:prstGeom prst="roundRect">
              <a:avLst>
                <a:gd name="adj" fmla="val 50000"/>
              </a:avLst>
            </a:prstGeom>
            <a:solidFill>
              <a:srgbClr val="EE8800">
                <a:alpha val="90000"/>
              </a:srgbClr>
            </a:solidFill>
            <a:ln w="15875">
              <a:solidFill>
                <a:schemeClr val="bg1"/>
              </a:solidFill>
            </a:ln>
            <a:effectLst>
              <a:outerShdw blurRad="330200" dist="215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907FC73E-1626-6537-BB79-8E6CF6D5C476}"/>
                </a:ext>
              </a:extLst>
            </p:cNvPr>
            <p:cNvSpPr/>
            <p:nvPr/>
          </p:nvSpPr>
          <p:spPr>
            <a:xfrm>
              <a:off x="4089424" y="2555417"/>
              <a:ext cx="1389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8580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活动室</a:t>
              </a:r>
              <a:endParaRPr lang="en-US" altLang="zh-CN" sz="2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7C2A888-834B-8341-B07C-1E886B370839}"/>
              </a:ext>
            </a:extLst>
          </p:cNvPr>
          <p:cNvGrpSpPr/>
          <p:nvPr/>
        </p:nvGrpSpPr>
        <p:grpSpPr>
          <a:xfrm>
            <a:off x="5797214" y="2392721"/>
            <a:ext cx="1809923" cy="839119"/>
            <a:chOff x="5797214" y="2392721"/>
            <a:chExt cx="1809923" cy="839119"/>
          </a:xfrm>
        </p:grpSpPr>
        <p:sp>
          <p:nvSpPr>
            <p:cNvPr id="17" name="圆角矩形 13">
              <a:extLst>
                <a:ext uri="{FF2B5EF4-FFF2-40B4-BE49-F238E27FC236}">
                  <a16:creationId xmlns:a16="http://schemas.microsoft.com/office/drawing/2014/main" xmlns="" id="{2F8A6C68-A685-07D1-463A-7351F3DCF4AC}"/>
                </a:ext>
              </a:extLst>
            </p:cNvPr>
            <p:cNvSpPr/>
            <p:nvPr/>
          </p:nvSpPr>
          <p:spPr>
            <a:xfrm>
              <a:off x="5797214" y="2392721"/>
              <a:ext cx="1809923" cy="839119"/>
            </a:xfrm>
            <a:prstGeom prst="roundRect">
              <a:avLst>
                <a:gd name="adj" fmla="val 50000"/>
              </a:avLst>
            </a:prstGeom>
            <a:solidFill>
              <a:srgbClr val="EE8800">
                <a:alpha val="90000"/>
              </a:srgbClr>
            </a:solidFill>
            <a:ln w="15875">
              <a:solidFill>
                <a:schemeClr val="bg1"/>
              </a:solidFill>
            </a:ln>
            <a:effectLst>
              <a:outerShdw blurRad="330200" dist="215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350" dirty="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C47CA61C-9606-F45F-317A-D7CA759E1D39}"/>
                </a:ext>
              </a:extLst>
            </p:cNvPr>
            <p:cNvSpPr/>
            <p:nvPr/>
          </p:nvSpPr>
          <p:spPr>
            <a:xfrm>
              <a:off x="5997047" y="2555417"/>
              <a:ext cx="1389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8580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收获园</a:t>
              </a:r>
              <a:endParaRPr lang="en-US" altLang="zh-CN" sz="2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C3D8F760-3484-05C3-EF01-12B05B93C6DA}"/>
              </a:ext>
            </a:extLst>
          </p:cNvPr>
          <p:cNvGrpSpPr/>
          <p:nvPr/>
        </p:nvGrpSpPr>
        <p:grpSpPr>
          <a:xfrm>
            <a:off x="7786872" y="2392721"/>
            <a:ext cx="1809923" cy="839119"/>
            <a:chOff x="7786872" y="2392721"/>
            <a:chExt cx="1809923" cy="839119"/>
          </a:xfrm>
        </p:grpSpPr>
        <p:sp>
          <p:nvSpPr>
            <p:cNvPr id="18" name="圆角矩形 14">
              <a:extLst>
                <a:ext uri="{FF2B5EF4-FFF2-40B4-BE49-F238E27FC236}">
                  <a16:creationId xmlns:a16="http://schemas.microsoft.com/office/drawing/2014/main" xmlns="" id="{808BC22E-F323-1FA7-9B72-52632110E758}"/>
                </a:ext>
              </a:extLst>
            </p:cNvPr>
            <p:cNvSpPr/>
            <p:nvPr/>
          </p:nvSpPr>
          <p:spPr>
            <a:xfrm>
              <a:off x="7786872" y="2392721"/>
              <a:ext cx="1809923" cy="839119"/>
            </a:xfrm>
            <a:prstGeom prst="roundRect">
              <a:avLst>
                <a:gd name="adj" fmla="val 50000"/>
              </a:avLst>
            </a:prstGeom>
            <a:solidFill>
              <a:srgbClr val="EE8800">
                <a:alpha val="90000"/>
              </a:srgbClr>
            </a:solidFill>
            <a:ln w="15875">
              <a:solidFill>
                <a:schemeClr val="bg1"/>
              </a:solidFill>
            </a:ln>
            <a:effectLst>
              <a:outerShdw blurRad="330200" dist="215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CB208943-E5F6-5B53-90FD-F327444BA3D9}"/>
                </a:ext>
              </a:extLst>
            </p:cNvPr>
            <p:cNvSpPr/>
            <p:nvPr/>
          </p:nvSpPr>
          <p:spPr>
            <a:xfrm>
              <a:off x="8032399" y="2537931"/>
              <a:ext cx="1389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85800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挑战台</a:t>
              </a:r>
              <a:endParaRPr lang="en-US" altLang="zh-CN" sz="2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sp>
        <p:nvSpPr>
          <p:cNvPr id="53" name="文本框 50">
            <a:extLst>
              <a:ext uri="{FF2B5EF4-FFF2-40B4-BE49-F238E27FC236}">
                <a16:creationId xmlns:a16="http://schemas.microsoft.com/office/drawing/2014/main" xmlns="" id="{7E8022FA-B13B-F79F-9E65-7EC9C8770B7F}"/>
              </a:ext>
            </a:extLst>
          </p:cNvPr>
          <p:cNvSpPr txBox="1"/>
          <p:nvPr/>
        </p:nvSpPr>
        <p:spPr bwMode="auto">
          <a:xfrm>
            <a:off x="3807557" y="4104929"/>
            <a:ext cx="2369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明确查询条件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探究查询方法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3.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筛选信息决策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4.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汇报出行方案</a:t>
            </a:r>
          </a:p>
        </p:txBody>
      </p:sp>
      <p:sp>
        <p:nvSpPr>
          <p:cNvPr id="54" name="文本框 50">
            <a:extLst>
              <a:ext uri="{FF2B5EF4-FFF2-40B4-BE49-F238E27FC236}">
                <a16:creationId xmlns:a16="http://schemas.microsoft.com/office/drawing/2014/main" xmlns="" id="{50A46B64-B3F1-1EC6-24E3-281F76748B72}"/>
              </a:ext>
            </a:extLst>
          </p:cNvPr>
          <p:cNvSpPr txBox="1"/>
          <p:nvPr/>
        </p:nvSpPr>
        <p:spPr bwMode="auto">
          <a:xfrm>
            <a:off x="5725473" y="4110057"/>
            <a:ext cx="236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分享规划过程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交流评价反馈</a:t>
            </a:r>
          </a:p>
        </p:txBody>
      </p:sp>
      <p:sp>
        <p:nvSpPr>
          <p:cNvPr id="55" name="文本框 50">
            <a:extLst>
              <a:ext uri="{FF2B5EF4-FFF2-40B4-BE49-F238E27FC236}">
                <a16:creationId xmlns:a16="http://schemas.microsoft.com/office/drawing/2014/main" xmlns="" id="{EA6B2DEF-4CA4-542D-4DCC-26E768874E6C}"/>
              </a:ext>
            </a:extLst>
          </p:cNvPr>
          <p:cNvSpPr txBox="1"/>
          <p:nvPr/>
        </p:nvSpPr>
        <p:spPr bwMode="auto">
          <a:xfrm>
            <a:off x="7647945" y="4115185"/>
            <a:ext cx="2590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明确更多信息作用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探讨其它应用场景</a:t>
            </a:r>
          </a:p>
        </p:txBody>
      </p:sp>
    </p:spTree>
    <p:extLst>
      <p:ext uri="{BB962C8B-B14F-4D97-AF65-F5344CB8AC3E}">
        <p14:creationId xmlns:p14="http://schemas.microsoft.com/office/powerpoint/2010/main" xmlns="" val="129784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F012CA0-FEC7-1B3A-74F4-D682FCE6A92E}"/>
              </a:ext>
            </a:extLst>
          </p:cNvPr>
          <p:cNvGrpSpPr/>
          <p:nvPr/>
        </p:nvGrpSpPr>
        <p:grpSpPr>
          <a:xfrm>
            <a:off x="4502988" y="2232153"/>
            <a:ext cx="5484245" cy="1808985"/>
            <a:chOff x="781050" y="666750"/>
            <a:chExt cx="10629900" cy="5524500"/>
          </a:xfrm>
          <a:effectLst>
            <a:outerShdw blurRad="76200" dist="254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4AA307A-240F-D922-EACB-EF0378A1EDDB}"/>
                </a:ext>
              </a:extLst>
            </p:cNvPr>
            <p:cNvSpPr/>
            <p:nvPr/>
          </p:nvSpPr>
          <p:spPr>
            <a:xfrm>
              <a:off x="781050" y="666750"/>
              <a:ext cx="10629900" cy="552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>
                  <a:solidFill>
                    <a:srgbClr val="EE8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</a:rPr>
                <a:t>准备间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9652C995-5D0D-C362-2E31-DC11D25C4BFC}"/>
                </a:ext>
              </a:extLst>
            </p:cNvPr>
            <p:cNvSpPr/>
            <p:nvPr/>
          </p:nvSpPr>
          <p:spPr>
            <a:xfrm>
              <a:off x="923924" y="800100"/>
              <a:ext cx="10392278" cy="5257801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50">
            <a:extLst>
              <a:ext uri="{FF2B5EF4-FFF2-40B4-BE49-F238E27FC236}">
                <a16:creationId xmlns:a16="http://schemas.microsoft.com/office/drawing/2014/main" xmlns="" id="{B283893F-D269-6202-3027-B65E3AB0AE96}"/>
              </a:ext>
            </a:extLst>
          </p:cNvPr>
          <p:cNvSpPr txBox="1"/>
          <p:nvPr/>
        </p:nvSpPr>
        <p:spPr bwMode="auto">
          <a:xfrm>
            <a:off x="6208502" y="4186879"/>
            <a:ext cx="2098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分解项目问题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ctr"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探究网络地图</a:t>
            </a:r>
          </a:p>
        </p:txBody>
      </p:sp>
      <p:sp>
        <p:nvSpPr>
          <p:cNvPr id="9" name="剪去同侧角的矩形 9">
            <a:extLst>
              <a:ext uri="{FF2B5EF4-FFF2-40B4-BE49-F238E27FC236}">
                <a16:creationId xmlns:a16="http://schemas.microsoft.com/office/drawing/2014/main" xmlns="" id="{DDB2EAA7-9D1B-9038-659E-265E26765EE0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0">
            <a:extLst>
              <a:ext uri="{FF2B5EF4-FFF2-40B4-BE49-F238E27FC236}">
                <a16:creationId xmlns:a16="http://schemas.microsoft.com/office/drawing/2014/main" xmlns="" id="{CA933CB4-3752-3906-69A6-0EAFE2C15155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1">
            <a:extLst>
              <a:ext uri="{FF2B5EF4-FFF2-40B4-BE49-F238E27FC236}">
                <a16:creationId xmlns:a16="http://schemas.microsoft.com/office/drawing/2014/main" xmlns="" id="{7E977B70-1258-0008-E622-B29AD7AD6949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2">
            <a:extLst>
              <a:ext uri="{FF2B5EF4-FFF2-40B4-BE49-F238E27FC236}">
                <a16:creationId xmlns:a16="http://schemas.microsoft.com/office/drawing/2014/main" xmlns="" id="{76D53FAB-F139-5810-3917-F9660AE74542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970503-137E-F8A5-E7F9-3BABE5B7E7BA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62AC35-5E14-4CE8-8C7D-474B4D2B7733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9D1EA-573E-291D-FE7D-A72059FB1755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395F57-360C-DCA2-5FD3-3EECEE858D87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  <p:pic>
        <p:nvPicPr>
          <p:cNvPr id="18" name="图片 17" descr="11.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CEEE8"/>
              </a:clrFrom>
              <a:clrTo>
                <a:srgbClr val="ECEEE8">
                  <a:alpha val="0"/>
                </a:srgbClr>
              </a:clrTo>
            </a:clrChange>
          </a:blip>
          <a:srcRect t="17382" b="18039"/>
          <a:stretch>
            <a:fillRect/>
          </a:stretch>
        </p:blipFill>
        <p:spPr>
          <a:xfrm>
            <a:off x="1636014" y="2537460"/>
            <a:ext cx="3576066" cy="1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49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92CFDBA6-D623-3DF1-07AF-409A94412333}"/>
              </a:ext>
            </a:extLst>
          </p:cNvPr>
          <p:cNvSpPr/>
          <p:nvPr/>
        </p:nvSpPr>
        <p:spPr>
          <a:xfrm>
            <a:off x="1406515" y="775497"/>
            <a:ext cx="2052678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小组讨论：</a:t>
            </a: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xmlns="" id="{22846E99-1521-20E8-B7D4-7D6050B93FA8}"/>
              </a:ext>
            </a:extLst>
          </p:cNvPr>
          <p:cNvGrpSpPr/>
          <p:nvPr/>
        </p:nvGrpSpPr>
        <p:grpSpPr>
          <a:xfrm>
            <a:off x="1508934" y="1599368"/>
            <a:ext cx="3849652" cy="3769837"/>
            <a:chOff x="2140582" y="1638002"/>
            <a:chExt cx="3849652" cy="3769837"/>
          </a:xfrm>
        </p:grpSpPr>
        <p:sp>
          <p:nvSpPr>
            <p:cNvPr id="62" name="Oval 6">
              <a:extLst>
                <a:ext uri="{FF2B5EF4-FFF2-40B4-BE49-F238E27FC236}">
                  <a16:creationId xmlns:a16="http://schemas.microsoft.com/office/drawing/2014/main" xmlns="" id="{3E7C89BB-6957-3038-2A90-77758D963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678" y="1638002"/>
              <a:ext cx="3767556" cy="3769837"/>
            </a:xfrm>
            <a:prstGeom prst="ellipse">
              <a:avLst/>
            </a:prstGeom>
            <a:noFill/>
            <a:ln w="28575">
              <a:solidFill>
                <a:srgbClr val="EE88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68514" tIns="34268" rIns="68514" bIns="34268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300" b="1" dirty="0">
                <a:solidFill>
                  <a:prstClr val="black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endParaRPr>
            </a:p>
          </p:txBody>
        </p:sp>
        <p:sp>
          <p:nvSpPr>
            <p:cNvPr id="68" name="Oval 7">
              <a:extLst>
                <a:ext uri="{FF2B5EF4-FFF2-40B4-BE49-F238E27FC236}">
                  <a16:creationId xmlns:a16="http://schemas.microsoft.com/office/drawing/2014/main" xmlns="" id="{B4A937F7-CF5E-4BBE-3B8B-973885F6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582" y="1842722"/>
              <a:ext cx="3337965" cy="3336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14" tIns="34268" rIns="68514" bIns="34268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300" b="1" dirty="0">
                <a:solidFill>
                  <a:prstClr val="black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endParaRPr>
            </a:p>
          </p:txBody>
        </p:sp>
      </p:grpSp>
      <p:sp>
        <p:nvSpPr>
          <p:cNvPr id="71" name="TextBox 18">
            <a:extLst>
              <a:ext uri="{FF2B5EF4-FFF2-40B4-BE49-F238E27FC236}">
                <a16:creationId xmlns:a16="http://schemas.microsoft.com/office/drawing/2014/main" xmlns="" id="{080DD7D8-E5CD-03CC-B17C-C4214C42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934" y="4005519"/>
            <a:ext cx="697342" cy="6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14" tIns="34268" rIns="68514" bIns="342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rPr>
              <a:t>添加标题</a:t>
            </a:r>
            <a:endParaRPr lang="en-US" altLang="zh-CN" dirty="0">
              <a:solidFill>
                <a:prstClr val="white"/>
              </a:solidFill>
              <a:latin typeface="汉仪粗圆简" panose="02010600000101010101" pitchFamily="2" charset="-122"/>
              <a:ea typeface="汉仪粗圆简" panose="02010600000101010101" pitchFamily="2" charset="-122"/>
              <a:cs typeface="+mn-ea"/>
              <a:sym typeface="方正准圆简体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F1501247-4BB7-39E3-92BD-8D936A1C3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317" y="1640094"/>
            <a:ext cx="2962065" cy="2962065"/>
          </a:xfrm>
          <a:prstGeom prst="rect">
            <a:avLst/>
          </a:prstGeom>
        </p:spPr>
      </p:pic>
      <p:sp>
        <p:nvSpPr>
          <p:cNvPr id="63" name="Oval 10">
            <a:extLst>
              <a:ext uri="{FF2B5EF4-FFF2-40B4-BE49-F238E27FC236}">
                <a16:creationId xmlns:a16="http://schemas.microsoft.com/office/drawing/2014/main" xmlns="" id="{1A77932F-5A28-CDF6-EC0B-E123DF2D5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290" y="2046165"/>
            <a:ext cx="439113" cy="439239"/>
          </a:xfrm>
          <a:prstGeom prst="ellipse">
            <a:avLst/>
          </a:prstGeom>
          <a:solidFill>
            <a:srgbClr val="71D6DF"/>
          </a:solidFill>
          <a:ln>
            <a:noFill/>
          </a:ln>
        </p:spPr>
        <p:txBody>
          <a:bodyPr lIns="68514" tIns="34268" rIns="68514" bIns="3426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rPr>
              <a:t>1</a:t>
            </a:r>
            <a:endParaRPr lang="zh-CN" altLang="en-US" sz="1800" dirty="0">
              <a:solidFill>
                <a:prstClr val="white"/>
              </a:solidFill>
              <a:latin typeface="汉仪粗圆简" panose="02010600000101010101" pitchFamily="2" charset="-122"/>
              <a:ea typeface="汉仪粗圆简" panose="02010600000101010101" pitchFamily="2" charset="-122"/>
              <a:cs typeface="+mn-ea"/>
              <a:sym typeface="方正准圆简体"/>
            </a:endParaRPr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xmlns="" id="{9AED159E-4AC6-756E-FCE8-7C3F7CD92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031" y="3134712"/>
            <a:ext cx="440302" cy="439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14" tIns="34268" rIns="68514" bIns="3426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rPr>
              <a:t>2</a:t>
            </a:r>
            <a:endParaRPr lang="zh-CN" altLang="en-US" sz="1800" dirty="0">
              <a:solidFill>
                <a:prstClr val="white"/>
              </a:solidFill>
              <a:latin typeface="汉仪粗圆简" panose="02010600000101010101" pitchFamily="2" charset="-122"/>
              <a:ea typeface="汉仪粗圆简" panose="02010600000101010101" pitchFamily="2" charset="-122"/>
              <a:cs typeface="+mn-ea"/>
              <a:sym typeface="方正准圆简体"/>
            </a:endParaRP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xmlns="" id="{14C744DB-A514-DE39-BAF6-6E8A6408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554" y="4128279"/>
            <a:ext cx="439113" cy="439238"/>
          </a:xfrm>
          <a:prstGeom prst="ellipse">
            <a:avLst/>
          </a:prstGeom>
          <a:solidFill>
            <a:srgbClr val="71D6DF"/>
          </a:solidFill>
          <a:ln>
            <a:noFill/>
          </a:ln>
        </p:spPr>
        <p:txBody>
          <a:bodyPr lIns="68514" tIns="34268" rIns="68514" bIns="3426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solidFill>
                  <a:prstClr val="white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方正准圆简体"/>
              </a:rPr>
              <a:t>3</a:t>
            </a:r>
            <a:endParaRPr lang="zh-CN" altLang="en-US" sz="1800" dirty="0">
              <a:solidFill>
                <a:prstClr val="white"/>
              </a:solidFill>
              <a:latin typeface="汉仪粗圆简" panose="02010600000101010101" pitchFamily="2" charset="-122"/>
              <a:ea typeface="汉仪粗圆简" panose="02010600000101010101" pitchFamily="2" charset="-122"/>
              <a:cs typeface="+mn-ea"/>
              <a:sym typeface="方正准圆简体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989CE9AD-C251-E2CF-3F11-BED68E5C98B8}"/>
              </a:ext>
            </a:extLst>
          </p:cNvPr>
          <p:cNvSpPr txBox="1"/>
          <p:nvPr/>
        </p:nvSpPr>
        <p:spPr>
          <a:xfrm>
            <a:off x="5296406" y="1771235"/>
            <a:ext cx="5386660" cy="105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200" kern="0" dirty="0">
                <a:solidFill>
                  <a:srgbClr val="2F2F2F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同学们，你们和家人一起出去玩的时候，爸爸妈妈是怎么找到要去的地方的呢？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6E46B542-23CF-2493-4766-DB9812C07161}"/>
              </a:ext>
            </a:extLst>
          </p:cNvPr>
          <p:cNvSpPr txBox="1"/>
          <p:nvPr/>
        </p:nvSpPr>
        <p:spPr>
          <a:xfrm>
            <a:off x="5493235" y="3198130"/>
            <a:ext cx="60249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kern="0" dirty="0">
                <a:solidFill>
                  <a:srgbClr val="2F2F2F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你们有没有注意到他们用网络地图来查找路线？</a:t>
            </a:r>
            <a:endParaRPr lang="zh-CN" altLang="en-US" sz="2200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B4F6E946-63FE-4521-369F-7039707DA0DB}"/>
              </a:ext>
            </a:extLst>
          </p:cNvPr>
          <p:cNvSpPr txBox="1"/>
          <p:nvPr/>
        </p:nvSpPr>
        <p:spPr>
          <a:xfrm>
            <a:off x="5440682" y="4056212"/>
            <a:ext cx="5057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kern="0" dirty="0">
                <a:solidFill>
                  <a:srgbClr val="2F2F2F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你有没有试过自己用网络地图来找地方或者规划怎么去玩？</a:t>
            </a:r>
            <a:endParaRPr lang="zh-CN" altLang="en-US" sz="2200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D1E60286-4228-4F6C-80B1-114EF35ACF45}"/>
              </a:ext>
            </a:extLst>
          </p:cNvPr>
          <p:cNvSpPr txBox="1"/>
          <p:nvPr/>
        </p:nvSpPr>
        <p:spPr>
          <a:xfrm>
            <a:off x="5958752" y="858470"/>
            <a:ext cx="3610855" cy="400110"/>
          </a:xfrm>
          <a:prstGeom prst="rect">
            <a:avLst/>
          </a:prstGeom>
          <a:solidFill>
            <a:srgbClr val="EE8800"/>
          </a:solidFill>
          <a:ln w="28575">
            <a:solidFill>
              <a:srgbClr val="EE88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请和大家分享一下你的经历吧！</a:t>
            </a:r>
            <a:endParaRPr lang="zh-CN" altLang="en-US" sz="2000" dirty="0">
              <a:solidFill>
                <a:schemeClr val="bg1"/>
              </a:solidFill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2" name="剪去同侧角的矩形 9">
            <a:extLst>
              <a:ext uri="{FF2B5EF4-FFF2-40B4-BE49-F238E27FC236}">
                <a16:creationId xmlns:a16="http://schemas.microsoft.com/office/drawing/2014/main" xmlns="" id="{69940AA6-C162-B8C1-8835-F1D50389A36C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同侧角的矩形 10">
            <a:extLst>
              <a:ext uri="{FF2B5EF4-FFF2-40B4-BE49-F238E27FC236}">
                <a16:creationId xmlns:a16="http://schemas.microsoft.com/office/drawing/2014/main" xmlns="" id="{8385E411-129C-8F72-3667-865ED61645B7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剪去同侧角的矩形 11">
            <a:extLst>
              <a:ext uri="{FF2B5EF4-FFF2-40B4-BE49-F238E27FC236}">
                <a16:creationId xmlns:a16="http://schemas.microsoft.com/office/drawing/2014/main" xmlns="" id="{D820B9A1-9E8C-B2C9-BDA9-A432556D4458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12">
            <a:extLst>
              <a:ext uri="{FF2B5EF4-FFF2-40B4-BE49-F238E27FC236}">
                <a16:creationId xmlns:a16="http://schemas.microsoft.com/office/drawing/2014/main" xmlns="" id="{C686C5AD-98CE-658C-7843-81D8B254C66C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72C72506-1571-B931-B7D3-9FE714168357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ED498DE9-2B3F-137B-6ADE-5CCA9605697B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EF9AC59D-48B0-656F-C19B-5F10DCBD936C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xmlns="" id="{89205858-697B-192E-CDF2-48626F7DBCC9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36089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7357 0.29051 " pathEditMode="relative" rAng="0" ptsTypes="AA">
                                      <p:cBhvr>
                                        <p:cTn id="22" dur="500" spd="-999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4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3138 0.15556 " pathEditMode="relative" rAng="0" ptsTypes="AA">
                                      <p:cBhvr>
                                        <p:cTn id="24" dur="500" spd="-99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7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25 3.7037E-6 " pathEditMode="relative" rAng="0" ptsTypes="AA">
                                      <p:cBhvr>
                                        <p:cTn id="26" dur="500" spd="-999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  <p:bldP spid="63" grpId="1" animBg="1" autoUpdateAnimBg="0"/>
      <p:bldP spid="66" grpId="0" animBg="1" autoUpdateAnimBg="0"/>
      <p:bldP spid="66" grpId="1" animBg="1" autoUpdateAnimBg="0"/>
      <p:bldP spid="67" grpId="0" animBg="1" autoUpdateAnimBg="0"/>
      <p:bldP spid="67" grpId="1" animBg="1" autoUpdateAnimBg="0"/>
      <p:bldP spid="79" grpId="0"/>
      <p:bldP spid="81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92CFDBA6-D623-3DF1-07AF-409A94412333}"/>
              </a:ext>
            </a:extLst>
          </p:cNvPr>
          <p:cNvSpPr/>
          <p:nvPr/>
        </p:nvSpPr>
        <p:spPr>
          <a:xfrm>
            <a:off x="1406515" y="775497"/>
            <a:ext cx="2052678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问题提炼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F0C9304-ED57-202E-5355-B4DF7E23E6AF}"/>
              </a:ext>
            </a:extLst>
          </p:cNvPr>
          <p:cNvGrpSpPr/>
          <p:nvPr/>
        </p:nvGrpSpPr>
        <p:grpSpPr>
          <a:xfrm>
            <a:off x="3619844" y="4139692"/>
            <a:ext cx="5031180" cy="1142492"/>
            <a:chOff x="3980770" y="3995241"/>
            <a:chExt cx="5031180" cy="114249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E304E063-E019-0F18-8261-6E6664850A02}"/>
                </a:ext>
              </a:extLst>
            </p:cNvPr>
            <p:cNvGrpSpPr/>
            <p:nvPr/>
          </p:nvGrpSpPr>
          <p:grpSpPr>
            <a:xfrm>
              <a:off x="3980770" y="4222329"/>
              <a:ext cx="316731" cy="258815"/>
              <a:chOff x="1273373" y="1141986"/>
              <a:chExt cx="1153192" cy="94232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xmlns="" id="{64F89ACD-CAE3-C1CA-F37B-67D77C3C9A52}"/>
                  </a:ext>
                </a:extLst>
              </p:cNvPr>
              <p:cNvSpPr/>
              <p:nvPr/>
            </p:nvSpPr>
            <p:spPr>
              <a:xfrm>
                <a:off x="1372437" y="1141986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xmlns="" id="{60D6CA39-C070-140E-4DE1-2E05AEBE7BD4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xmlns="" id="{AE085B73-95C7-9EE6-1C77-4DBC83E737CF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50E4ACB-2484-2E06-85EA-06B77599BD00}"/>
                </a:ext>
              </a:extLst>
            </p:cNvPr>
            <p:cNvSpPr txBox="1"/>
            <p:nvPr/>
          </p:nvSpPr>
          <p:spPr>
            <a:xfrm>
              <a:off x="4434437" y="3995241"/>
              <a:ext cx="4577513" cy="1142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114300" algn="l">
                <a:lnSpc>
                  <a:spcPct val="150000"/>
                </a:lnSpc>
                <a:spcBef>
                  <a:spcPts val="240"/>
                </a:spcBef>
                <a:tabLst>
                  <a:tab pos="269875" algn="l"/>
                </a:tabLst>
              </a:pPr>
              <a:r>
                <a:rPr lang="en-US" altLang="zh-CN" sz="24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2.</a:t>
              </a:r>
              <a:r>
                <a:rPr lang="zh-CN" altLang="zh-CN" sz="2400" kern="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如何从高铁站到黄山旅游景点的出行方案？</a:t>
              </a:r>
              <a:endParaRPr lang="zh-CN" altLang="zh-CN" sz="24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AB2FD86-BB30-229D-A45B-2553E9336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4" t="28601" r="48007" b="54504"/>
          <a:stretch/>
        </p:blipFill>
        <p:spPr>
          <a:xfrm rot="833962" flipV="1">
            <a:off x="8070300" y="1304171"/>
            <a:ext cx="3700158" cy="211650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DE9255A-9B3E-B3B2-BE4A-2F17D3AE35AC}"/>
              </a:ext>
            </a:extLst>
          </p:cNvPr>
          <p:cNvGrpSpPr/>
          <p:nvPr/>
        </p:nvGrpSpPr>
        <p:grpSpPr>
          <a:xfrm>
            <a:off x="217820" y="2811024"/>
            <a:ext cx="3429000" cy="3429000"/>
            <a:chOff x="256325" y="2280741"/>
            <a:chExt cx="3429000" cy="34290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1B09201-4B7C-4879-CD2C-FFDEF8AB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325" y="2280741"/>
              <a:ext cx="3429000" cy="3429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DC498FAC-328D-9A2D-0503-139CEB443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1715" y="2770194"/>
              <a:ext cx="437493" cy="43749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BAFD8195-9EEA-53D5-E598-913BB2DFF103}"/>
                </a:ext>
              </a:extLst>
            </p:cNvPr>
            <p:cNvSpPr/>
            <p:nvPr/>
          </p:nvSpPr>
          <p:spPr>
            <a:xfrm>
              <a:off x="1410016" y="2807577"/>
              <a:ext cx="9541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家门口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83D820E6-75B7-541A-675E-EB3EB53B6414}"/>
              </a:ext>
            </a:extLst>
          </p:cNvPr>
          <p:cNvGrpSpPr/>
          <p:nvPr/>
        </p:nvGrpSpPr>
        <p:grpSpPr>
          <a:xfrm>
            <a:off x="4503002" y="923440"/>
            <a:ext cx="3643100" cy="1612855"/>
            <a:chOff x="4541507" y="393157"/>
            <a:chExt cx="3643100" cy="161285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2A65F09A-64CA-06FD-FC9A-83E358AB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41507" y="393157"/>
              <a:ext cx="3643100" cy="109027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EA49FAA8-E187-C736-20A5-EF9EFE0D6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29288" y="1568519"/>
              <a:ext cx="437493" cy="437493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77A63355-EB0D-12ED-1082-54068F81BC9F}"/>
                </a:ext>
              </a:extLst>
            </p:cNvPr>
            <p:cNvSpPr/>
            <p:nvPr/>
          </p:nvSpPr>
          <p:spPr>
            <a:xfrm>
              <a:off x="6017589" y="1605902"/>
              <a:ext cx="9541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高铁站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D7BCE6DA-1C9B-526E-1050-C980563864C8}"/>
              </a:ext>
            </a:extLst>
          </p:cNvPr>
          <p:cNvGrpSpPr/>
          <p:nvPr/>
        </p:nvGrpSpPr>
        <p:grpSpPr>
          <a:xfrm>
            <a:off x="9009105" y="3063039"/>
            <a:ext cx="2965076" cy="3101561"/>
            <a:chOff x="9047610" y="2532756"/>
            <a:chExt cx="2965076" cy="310156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29B4213E-BBD9-343C-D750-B5C899F70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47610" y="2669241"/>
              <a:ext cx="2965076" cy="2965076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4CD6CC6-27D9-E86F-1CC0-1871187D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71197" y="2532756"/>
              <a:ext cx="437493" cy="43749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70962324-9E00-A25A-30E3-4B0F9163619D}"/>
                </a:ext>
              </a:extLst>
            </p:cNvPr>
            <p:cNvSpPr/>
            <p:nvPr/>
          </p:nvSpPr>
          <p:spPr>
            <a:xfrm>
              <a:off x="10687738" y="2570139"/>
              <a:ext cx="69762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000" b="1" cap="none" spc="0" dirty="0">
                  <a:ln w="0"/>
                  <a:solidFill>
                    <a:srgbClr val="EE88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黄山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B4BDEE7-F14D-AA6A-EFB6-F97AD9019225}"/>
              </a:ext>
            </a:extLst>
          </p:cNvPr>
          <p:cNvGrpSpPr/>
          <p:nvPr/>
        </p:nvGrpSpPr>
        <p:grpSpPr>
          <a:xfrm>
            <a:off x="3596731" y="3027879"/>
            <a:ext cx="5092799" cy="1142492"/>
            <a:chOff x="3957657" y="2883428"/>
            <a:chExt cx="5092799" cy="1142492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9557E065-17AF-6688-C428-686227D00008}"/>
                </a:ext>
              </a:extLst>
            </p:cNvPr>
            <p:cNvGrpSpPr/>
            <p:nvPr/>
          </p:nvGrpSpPr>
          <p:grpSpPr>
            <a:xfrm>
              <a:off x="3957657" y="3128432"/>
              <a:ext cx="316731" cy="258815"/>
              <a:chOff x="1273373" y="1141986"/>
              <a:chExt cx="1153192" cy="942322"/>
            </a:xfrm>
          </p:grpSpPr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xmlns="" id="{6DA42277-E501-329F-E598-D51C51AC7C07}"/>
                  </a:ext>
                </a:extLst>
              </p:cNvPr>
              <p:cNvSpPr/>
              <p:nvPr/>
            </p:nvSpPr>
            <p:spPr>
              <a:xfrm>
                <a:off x="1372437" y="1141986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xmlns="" id="{0EE48ED4-066A-6E2E-2076-389E1FAFC71E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粗圆简" panose="02010600000101010101" pitchFamily="2" charset="-122"/>
                  <a:ea typeface="汉仪粗圆简" panose="02010600000101010101" pitchFamily="2" charset="-122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19DF967E-1230-D84E-51C2-959F8600C8D4}"/>
                </a:ext>
              </a:extLst>
            </p:cNvPr>
            <p:cNvSpPr txBox="1"/>
            <p:nvPr/>
          </p:nvSpPr>
          <p:spPr>
            <a:xfrm>
              <a:off x="4430753" y="2883428"/>
              <a:ext cx="4619703" cy="1142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114300" algn="l">
                <a:lnSpc>
                  <a:spcPct val="150000"/>
                </a:lnSpc>
                <a:spcBef>
                  <a:spcPts val="240"/>
                </a:spcBef>
                <a:tabLst>
                  <a:tab pos="269875" algn="l"/>
                </a:tabLst>
              </a:pPr>
              <a:r>
                <a:rPr lang="en-US" altLang="zh-CN" sz="2400" kern="0" dirty="0">
                  <a:solidFill>
                    <a:srgbClr val="00000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1.</a:t>
              </a:r>
              <a:r>
                <a:rPr lang="zh-CN" altLang="zh-CN" sz="2400" kern="0" dirty="0">
                  <a:solidFill>
                    <a:srgbClr val="000000"/>
                  </a:solidFill>
                  <a:latin typeface="汉仪粗圆简" panose="02010600000101010101" pitchFamily="2" charset="-122"/>
                  <a:ea typeface="汉仪粗圆简" panose="02010600000101010101" pitchFamily="2" charset="-122"/>
                </a:rPr>
                <a:t>如何制定从家门口到高铁站的出行方案？</a:t>
              </a: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293C915F-E45F-E165-7C6A-DE4B54E66C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7" t="28601" r="48007" b="54504"/>
          <a:stretch/>
        </p:blipFill>
        <p:spPr>
          <a:xfrm rot="19223452" flipV="1">
            <a:off x="1153156" y="1147592"/>
            <a:ext cx="4081233" cy="2248123"/>
          </a:xfrm>
          <a:prstGeom prst="rect">
            <a:avLst/>
          </a:prstGeom>
        </p:spPr>
      </p:pic>
      <p:sp>
        <p:nvSpPr>
          <p:cNvPr id="6" name="剪去同侧角的矩形 9">
            <a:extLst>
              <a:ext uri="{FF2B5EF4-FFF2-40B4-BE49-F238E27FC236}">
                <a16:creationId xmlns:a16="http://schemas.microsoft.com/office/drawing/2014/main" xmlns="" id="{8BF05E8A-0917-1B62-728F-A953484EB63E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71D6D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同侧角的矩形 10">
            <a:extLst>
              <a:ext uri="{FF2B5EF4-FFF2-40B4-BE49-F238E27FC236}">
                <a16:creationId xmlns:a16="http://schemas.microsoft.com/office/drawing/2014/main" xmlns="" id="{B1C6F9A6-F241-3B3A-F6BA-1D6B4C7DABE7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11">
            <a:extLst>
              <a:ext uri="{FF2B5EF4-FFF2-40B4-BE49-F238E27FC236}">
                <a16:creationId xmlns:a16="http://schemas.microsoft.com/office/drawing/2014/main" xmlns="" id="{D694CC7E-C85A-6761-3BBD-D77CD883449F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剪去同侧角的矩形 12">
            <a:extLst>
              <a:ext uri="{FF2B5EF4-FFF2-40B4-BE49-F238E27FC236}">
                <a16:creationId xmlns:a16="http://schemas.microsoft.com/office/drawing/2014/main" xmlns="" id="{87CAD372-5258-D470-6065-9A4AE71B3039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EE88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xmlns="" id="{C08A04C4-375E-5AF3-43DF-F0B989D28480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xmlns="" id="{A3EB0046-22E4-6FD5-77BD-AAF4C841DCEC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xmlns="" id="{69576322-D095-B45F-B135-06C5D4B6C09B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xmlns="" id="{860F2CDB-2EC2-C8FF-4035-F23D3A612FB8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98162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489E69-3361-4BC8-B23A-D9C47C47B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127" y="4938601"/>
            <a:ext cx="1534160" cy="120091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6F012CA0-FEC7-1B3A-74F4-D682FCE6A92E}"/>
              </a:ext>
            </a:extLst>
          </p:cNvPr>
          <p:cNvGrpSpPr/>
          <p:nvPr/>
        </p:nvGrpSpPr>
        <p:grpSpPr>
          <a:xfrm>
            <a:off x="4502988" y="2232153"/>
            <a:ext cx="5484245" cy="1808985"/>
            <a:chOff x="781050" y="666750"/>
            <a:chExt cx="10629900" cy="5524500"/>
          </a:xfrm>
          <a:effectLst>
            <a:outerShdw blurRad="76200" dist="25400" dir="2700000" algn="tl" rotWithShape="0">
              <a:prstClr val="black">
                <a:alpha val="34000"/>
              </a:prstClr>
            </a:outerShdw>
          </a:effectLst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4AA307A-240F-D922-EACB-EF0378A1EDDB}"/>
                </a:ext>
              </a:extLst>
            </p:cNvPr>
            <p:cNvSpPr/>
            <p:nvPr/>
          </p:nvSpPr>
          <p:spPr>
            <a:xfrm>
              <a:off x="781050" y="666750"/>
              <a:ext cx="10629900" cy="552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>
                  <a:solidFill>
                    <a:srgbClr val="EE8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</a:rPr>
                <a:t>活动室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9652C995-5D0D-C362-2E31-DC11D25C4BFC}"/>
                </a:ext>
              </a:extLst>
            </p:cNvPr>
            <p:cNvSpPr/>
            <p:nvPr/>
          </p:nvSpPr>
          <p:spPr>
            <a:xfrm>
              <a:off x="923924" y="800100"/>
              <a:ext cx="10392278" cy="5257801"/>
            </a:xfrm>
            <a:prstGeom prst="rect">
              <a:avLst/>
            </a:prstGeom>
            <a:noFill/>
            <a:ln w="38100">
              <a:solidFill>
                <a:srgbClr val="EE88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0">
            <a:extLst>
              <a:ext uri="{FF2B5EF4-FFF2-40B4-BE49-F238E27FC236}">
                <a16:creationId xmlns:a16="http://schemas.microsoft.com/office/drawing/2014/main" xmlns="" id="{64E3EA8D-7D2C-37BC-959D-E513E6B22283}"/>
              </a:ext>
            </a:extLst>
          </p:cNvPr>
          <p:cNvSpPr txBox="1"/>
          <p:nvPr/>
        </p:nvSpPr>
        <p:spPr bwMode="auto">
          <a:xfrm>
            <a:off x="6280227" y="4162888"/>
            <a:ext cx="2369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1.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明确查询条件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2.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探究查询方法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3.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筛选信息决策</a:t>
            </a:r>
            <a:endParaRPr lang="en-US" altLang="zh-CN" spc="75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defTabSz="685800">
              <a:defRPr/>
            </a:pPr>
            <a:r>
              <a:rPr lang="en-US" altLang="zh-CN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4.</a:t>
            </a:r>
            <a:r>
              <a:rPr lang="zh-CN" altLang="en-US" spc="75" dirty="0">
                <a:latin typeface="汉仪粗圆简" panose="02010600000101010101" pitchFamily="2" charset="-122"/>
                <a:ea typeface="汉仪粗圆简" panose="02010600000101010101" pitchFamily="2" charset="-122"/>
              </a:rPr>
              <a:t>汇报出行方案</a:t>
            </a:r>
          </a:p>
        </p:txBody>
      </p:sp>
      <p:sp>
        <p:nvSpPr>
          <p:cNvPr id="8" name="剪去同侧角的矩形 9">
            <a:extLst>
              <a:ext uri="{FF2B5EF4-FFF2-40B4-BE49-F238E27FC236}">
                <a16:creationId xmlns:a16="http://schemas.microsoft.com/office/drawing/2014/main" xmlns="" id="{D857035A-08BA-919C-2A5B-5E583CB04D1E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10">
            <a:extLst>
              <a:ext uri="{FF2B5EF4-FFF2-40B4-BE49-F238E27FC236}">
                <a16:creationId xmlns:a16="http://schemas.microsoft.com/office/drawing/2014/main" xmlns="" id="{5DBDC841-4CB4-4106-6A6F-91CE4F74B1BB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1">
            <a:extLst>
              <a:ext uri="{FF2B5EF4-FFF2-40B4-BE49-F238E27FC236}">
                <a16:creationId xmlns:a16="http://schemas.microsoft.com/office/drawing/2014/main" xmlns="" id="{60F89204-4B5F-9227-CCB2-357C04A5B435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2">
            <a:extLst>
              <a:ext uri="{FF2B5EF4-FFF2-40B4-BE49-F238E27FC236}">
                <a16:creationId xmlns:a16="http://schemas.microsoft.com/office/drawing/2014/main" xmlns="" id="{C996803D-BAA0-F679-F670-9572CE7E1549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39A10CDD-DC89-E95C-C42F-7791C42EEFF1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432FC2AC-C056-3C7D-D9EF-6F723B73EB51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F89BCFC7-A85E-C613-9697-842D9E345768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3133C387-05A9-9152-648A-ED8CBDF58967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  <p:pic>
        <p:nvPicPr>
          <p:cNvPr id="17" name="图片 16" descr="11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EE8"/>
              </a:clrFrom>
              <a:clrTo>
                <a:srgbClr val="ECEEE8">
                  <a:alpha val="0"/>
                </a:srgbClr>
              </a:clrTo>
            </a:clrChange>
          </a:blip>
          <a:srcRect t="17382" b="18039"/>
          <a:stretch>
            <a:fillRect/>
          </a:stretch>
        </p:blipFill>
        <p:spPr>
          <a:xfrm>
            <a:off x="1636014" y="2537460"/>
            <a:ext cx="3576066" cy="1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35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xmlns="" id="{92CFDBA6-D623-3DF1-07AF-409A94412333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1.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明确查询条件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D026DA6-6110-04E8-C827-91F659F2BE45}"/>
              </a:ext>
            </a:extLst>
          </p:cNvPr>
          <p:cNvSpPr txBox="1"/>
          <p:nvPr/>
        </p:nvSpPr>
        <p:spPr>
          <a:xfrm flipH="1">
            <a:off x="754390" y="1593225"/>
            <a:ext cx="10683220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pPr algn="ctr"/>
            <a:r>
              <a:rPr lang="zh-CN" altLang="zh-CN" sz="2800" b="0" dirty="0">
                <a:solidFill>
                  <a:schemeClr val="tx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请回想一下，当你规划出行方案时，你会考虑哪些因素？</a:t>
            </a:r>
            <a:endParaRPr lang="zh-CN" altLang="en-US" sz="2800" b="0" dirty="0">
              <a:solidFill>
                <a:schemeClr val="tx1"/>
              </a:solidFill>
              <a:latin typeface="汉仪粗圆简" panose="02010600000101010101" pitchFamily="2" charset="-122"/>
              <a:ea typeface="汉仪粗圆简" panose="02010600000101010101" pitchFamily="2" charset="-122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BB7D09F9-A55E-647B-502E-FA07B806A875}"/>
              </a:ext>
            </a:extLst>
          </p:cNvPr>
          <p:cNvGrpSpPr/>
          <p:nvPr/>
        </p:nvGrpSpPr>
        <p:grpSpPr>
          <a:xfrm>
            <a:off x="1073049" y="2305050"/>
            <a:ext cx="10147401" cy="166342"/>
            <a:chOff x="977799" y="2209800"/>
            <a:chExt cx="10147401" cy="166342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16BEDAF-9660-252A-14E9-381F415C2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799" y="2209800"/>
              <a:ext cx="10147401" cy="13942"/>
            </a:xfrm>
            <a:prstGeom prst="line">
              <a:avLst/>
            </a:prstGeom>
            <a:ln w="571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AD9DD634-4EE5-E0DA-DEBF-6FD267A1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77799" y="2376142"/>
              <a:ext cx="10147401" cy="0"/>
            </a:xfrm>
            <a:prstGeom prst="line">
              <a:avLst/>
            </a:prstGeom>
            <a:ln w="19050">
              <a:solidFill>
                <a:srgbClr val="EE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ED4639A-E05E-588A-BCF0-B4652EE96EE1}"/>
              </a:ext>
            </a:extLst>
          </p:cNvPr>
          <p:cNvGrpSpPr/>
          <p:nvPr/>
        </p:nvGrpSpPr>
        <p:grpSpPr>
          <a:xfrm>
            <a:off x="5235518" y="2703867"/>
            <a:ext cx="2862709" cy="3107632"/>
            <a:chOff x="1455223" y="2835968"/>
            <a:chExt cx="2862709" cy="31076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689913D1-8D28-32CD-7DBE-DFA1D20B4790}"/>
                </a:ext>
              </a:extLst>
            </p:cNvPr>
            <p:cNvGrpSpPr/>
            <p:nvPr/>
          </p:nvGrpSpPr>
          <p:grpSpPr>
            <a:xfrm>
              <a:off x="1455223" y="2914650"/>
              <a:ext cx="2735777" cy="3028950"/>
              <a:chOff x="1760023" y="3162300"/>
              <a:chExt cx="2735777" cy="3028950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CBF9F7C-EA9B-CF23-8C3D-600D213BE01F}"/>
                  </a:ext>
                </a:extLst>
              </p:cNvPr>
              <p:cNvSpPr/>
              <p:nvPr/>
            </p:nvSpPr>
            <p:spPr>
              <a:xfrm>
                <a:off x="1998794" y="3162300"/>
                <a:ext cx="2497006" cy="30289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E4691282-E23D-F713-03D3-C46F855225EF}"/>
                  </a:ext>
                </a:extLst>
              </p:cNvPr>
              <p:cNvSpPr/>
              <p:nvPr/>
            </p:nvSpPr>
            <p:spPr>
              <a:xfrm>
                <a:off x="1998794" y="3162300"/>
                <a:ext cx="153856" cy="3009900"/>
              </a:xfrm>
              <a:prstGeom prst="rect">
                <a:avLst/>
              </a:prstGeom>
              <a:solidFill>
                <a:srgbClr val="EE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xmlns="" id="{77DC74FF-888F-3D68-193F-60E6064907CE}"/>
                  </a:ext>
                </a:extLst>
              </p:cNvPr>
              <p:cNvSpPr/>
              <p:nvPr/>
            </p:nvSpPr>
            <p:spPr>
              <a:xfrm rot="16200000">
                <a:off x="1683823" y="3305175"/>
                <a:ext cx="400050" cy="247650"/>
              </a:xfrm>
              <a:prstGeom prst="triangle">
                <a:avLst/>
              </a:prstGeom>
              <a:solidFill>
                <a:srgbClr val="EE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C959DD8-A5CA-CBD1-BE73-4D387EC36596}"/>
                </a:ext>
              </a:extLst>
            </p:cNvPr>
            <p:cNvSpPr/>
            <p:nvPr/>
          </p:nvSpPr>
          <p:spPr>
            <a:xfrm>
              <a:off x="2400096" y="2835968"/>
              <a:ext cx="1917836" cy="5310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0" dirty="0">
                  <a:solidFill>
                    <a:srgbClr val="EE88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  <a:cs typeface="+mn-ea"/>
                  <a:sym typeface="+mn-lt"/>
                </a:rPr>
                <a:t>关键因素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C1AB98E2-0054-9120-15F4-EA7C968F15AD}"/>
              </a:ext>
            </a:extLst>
          </p:cNvPr>
          <p:cNvGrpSpPr/>
          <p:nvPr/>
        </p:nvGrpSpPr>
        <p:grpSpPr>
          <a:xfrm>
            <a:off x="8210066" y="2804115"/>
            <a:ext cx="2735777" cy="3028950"/>
            <a:chOff x="1455223" y="2914650"/>
            <a:chExt cx="2735777" cy="3028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48DE30EB-BA84-548A-2060-866894B3ABD3}"/>
                </a:ext>
              </a:extLst>
            </p:cNvPr>
            <p:cNvGrpSpPr/>
            <p:nvPr/>
          </p:nvGrpSpPr>
          <p:grpSpPr>
            <a:xfrm>
              <a:off x="1455223" y="2914650"/>
              <a:ext cx="2735777" cy="3028950"/>
              <a:chOff x="1760023" y="3162300"/>
              <a:chExt cx="2735777" cy="3028950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49C5852C-E34D-C78D-249E-970D3044E13C}"/>
                  </a:ext>
                </a:extLst>
              </p:cNvPr>
              <p:cNvSpPr/>
              <p:nvPr/>
            </p:nvSpPr>
            <p:spPr>
              <a:xfrm>
                <a:off x="1998794" y="3162300"/>
                <a:ext cx="2497006" cy="302895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C9AA2CAD-D5CB-2BF5-5FB5-0B14BD9F38D0}"/>
                  </a:ext>
                </a:extLst>
              </p:cNvPr>
              <p:cNvSpPr/>
              <p:nvPr/>
            </p:nvSpPr>
            <p:spPr>
              <a:xfrm>
                <a:off x="1998794" y="3162300"/>
                <a:ext cx="153856" cy="3009900"/>
              </a:xfrm>
              <a:prstGeom prst="rect">
                <a:avLst/>
              </a:prstGeom>
              <a:solidFill>
                <a:srgbClr val="71D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xmlns="" id="{EC865A00-F0FA-0E22-9F82-A1A017B45C42}"/>
                  </a:ext>
                </a:extLst>
              </p:cNvPr>
              <p:cNvSpPr/>
              <p:nvPr/>
            </p:nvSpPr>
            <p:spPr>
              <a:xfrm rot="16200000">
                <a:off x="1683823" y="3305175"/>
                <a:ext cx="400050" cy="247650"/>
              </a:xfrm>
              <a:prstGeom prst="triangle">
                <a:avLst/>
              </a:prstGeom>
              <a:solidFill>
                <a:srgbClr val="71D6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7C6211D7-E4D0-F9F6-A68F-1EE817D832F3}"/>
                </a:ext>
              </a:extLst>
            </p:cNvPr>
            <p:cNvSpPr/>
            <p:nvPr/>
          </p:nvSpPr>
          <p:spPr>
            <a:xfrm>
              <a:off x="2532730" y="2965996"/>
              <a:ext cx="1237428" cy="3618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71D6D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粗圆简" panose="02010600000101010101" pitchFamily="2" charset="-122"/>
                  <a:ea typeface="汉仪粗圆简" panose="02010600000101010101" pitchFamily="2" charset="-122"/>
                  <a:cs typeface="+mn-ea"/>
                  <a:sym typeface="+mn-lt"/>
                </a:rPr>
                <a:t>权衡因素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6E8E7DC-2022-5B22-146A-DCE42BF41CE8}"/>
              </a:ext>
            </a:extLst>
          </p:cNvPr>
          <p:cNvSpPr txBox="1"/>
          <p:nvPr/>
        </p:nvSpPr>
        <p:spPr>
          <a:xfrm>
            <a:off x="1055323" y="2659621"/>
            <a:ext cx="3594315" cy="3067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95E8"/>
              </a:buClr>
            </a:pPr>
            <a:r>
              <a:rPr lang="zh-CN" altLang="zh-CN" sz="3200" kern="0" dirty="0">
                <a:solidFill>
                  <a:srgbClr val="EE88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小组讨论：</a:t>
            </a:r>
            <a:r>
              <a:rPr lang="zh-CN" altLang="zh-CN" sz="2000" kern="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结合自己的出行经验，小组列出哪些因素是</a:t>
            </a:r>
            <a:r>
              <a:rPr lang="zh-CN" altLang="zh-CN" sz="2000" kern="0" dirty="0">
                <a:solidFill>
                  <a:srgbClr val="EE88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关键</a:t>
            </a:r>
            <a:r>
              <a:rPr lang="zh-CN" altLang="en-US" sz="2000" kern="0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zh-CN" sz="2000" kern="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（时长等），哪些是可以</a:t>
            </a:r>
            <a:r>
              <a:rPr lang="zh-CN" altLang="zh-CN" sz="2000" kern="0" dirty="0">
                <a:solidFill>
                  <a:srgbClr val="EE88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权衡的</a:t>
            </a:r>
            <a:r>
              <a:rPr lang="zh-CN" altLang="zh-CN" sz="2000" kern="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（费用、舒适度等），然后提出初步的出行建议。</a:t>
            </a:r>
            <a:endParaRPr lang="zh-CN" altLang="zh-CN" sz="2000" kern="100" dirty="0">
              <a:effectLst/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6" name="剪去同侧角的矩形 9">
            <a:extLst>
              <a:ext uri="{FF2B5EF4-FFF2-40B4-BE49-F238E27FC236}">
                <a16:creationId xmlns:a16="http://schemas.microsoft.com/office/drawing/2014/main" xmlns="" id="{E2EDC620-68E5-ED44-0E51-02B60D41AA03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剪去同侧角的矩形 10">
            <a:extLst>
              <a:ext uri="{FF2B5EF4-FFF2-40B4-BE49-F238E27FC236}">
                <a16:creationId xmlns:a16="http://schemas.microsoft.com/office/drawing/2014/main" xmlns="" id="{FDF28240-DF78-C0FA-68DB-653495309056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剪去同侧角的矩形 11">
            <a:extLst>
              <a:ext uri="{FF2B5EF4-FFF2-40B4-BE49-F238E27FC236}">
                <a16:creationId xmlns:a16="http://schemas.microsoft.com/office/drawing/2014/main" xmlns="" id="{61A6D773-DF83-6CA2-2842-C9F3EFBB0827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剪去同侧角的矩形 12">
            <a:extLst>
              <a:ext uri="{FF2B5EF4-FFF2-40B4-BE49-F238E27FC236}">
                <a16:creationId xmlns:a16="http://schemas.microsoft.com/office/drawing/2014/main" xmlns="" id="{ADD958CB-7791-5C5C-056C-301C7C20233D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xmlns="" id="{851BBD4C-2378-F3E5-B49A-2B4AF51FAEAD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5E5B9B64-5886-2D07-BE23-AEEA86689062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xmlns="" id="{353B73E6-BA65-33B7-63F1-F185BCFB606C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xmlns="" id="{A08D138A-2765-7B0F-8FBE-09949B92F515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215135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E36C50-51D1-4ADD-A466-1052E153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B9BBCE7-D521-4FD9-A7D2-65BBD56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12802D-ADA7-4CEC-9C58-33C42ACBD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咪呢.png">
            <a:extLst>
              <a:ext uri="{FF2B5EF4-FFF2-40B4-BE49-F238E27FC236}">
                <a16:creationId xmlns:a16="http://schemas.microsoft.com/office/drawing/2014/main" xmlns="" id="{196E2DD7-5169-C02C-7EAE-0BB7FDADE3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83" y="561369"/>
            <a:ext cx="762306" cy="99431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8FDDBE90-D11C-ACFC-8BAC-CC3AEC57CB32}"/>
              </a:ext>
            </a:extLst>
          </p:cNvPr>
          <p:cNvSpPr txBox="1"/>
          <p:nvPr/>
        </p:nvSpPr>
        <p:spPr>
          <a:xfrm>
            <a:off x="5465389" y="2271654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目录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433165B7-E9C5-0AF9-3025-83ADCDCA543C}"/>
              </a:ext>
            </a:extLst>
          </p:cNvPr>
          <p:cNvSpPr/>
          <p:nvPr/>
        </p:nvSpPr>
        <p:spPr bwMode="auto">
          <a:xfrm>
            <a:off x="1013690" y="2162809"/>
            <a:ext cx="268632" cy="2687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893A3240-E400-8314-31BC-A7E009289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744" y="2418303"/>
            <a:ext cx="3148003" cy="315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8D1FC7E-F22B-DA27-BAFB-FABE084D52F6}"/>
              </a:ext>
            </a:extLst>
          </p:cNvPr>
          <p:cNvSpPr/>
          <p:nvPr/>
        </p:nvSpPr>
        <p:spPr>
          <a:xfrm>
            <a:off x="1993169" y="1771972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网络地图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3DCA5511-5C37-5EB3-B43E-BC6969C6DD99}"/>
              </a:ext>
            </a:extLst>
          </p:cNvPr>
          <p:cNvGrpSpPr/>
          <p:nvPr/>
        </p:nvGrpSpPr>
        <p:grpSpPr>
          <a:xfrm>
            <a:off x="5299528" y="1733374"/>
            <a:ext cx="5713483" cy="1968623"/>
            <a:chOff x="4974000" y="2959778"/>
            <a:chExt cx="5713483" cy="196862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A1AAD7A-921B-2746-04BC-69A099290254}"/>
                </a:ext>
              </a:extLst>
            </p:cNvPr>
            <p:cNvGrpSpPr/>
            <p:nvPr/>
          </p:nvGrpSpPr>
          <p:grpSpPr>
            <a:xfrm>
              <a:off x="4974000" y="2959778"/>
              <a:ext cx="5713483" cy="1968623"/>
              <a:chOff x="1276350" y="2324100"/>
              <a:chExt cx="9906000" cy="3752850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xmlns="" id="{C82FB1EF-0AFC-44C1-062B-7B46CBDE8938}"/>
                  </a:ext>
                </a:extLst>
              </p:cNvPr>
              <p:cNvSpPr/>
              <p:nvPr/>
            </p:nvSpPr>
            <p:spPr>
              <a:xfrm>
                <a:off x="1276350" y="2590800"/>
                <a:ext cx="419100" cy="3219450"/>
              </a:xfrm>
              <a:prstGeom prst="roundRect">
                <a:avLst/>
              </a:prstGeom>
              <a:gradFill flip="none" rotWithShape="1">
                <a:gsLst>
                  <a:gs pos="0">
                    <a:srgbClr val="EE8800"/>
                  </a:gs>
                  <a:gs pos="100000">
                    <a:srgbClr val="EE88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xmlns="" id="{DA50CABE-481B-DA07-5FFB-D1C5E7364FBF}"/>
                  </a:ext>
                </a:extLst>
              </p:cNvPr>
              <p:cNvSpPr/>
              <p:nvPr/>
            </p:nvSpPr>
            <p:spPr>
              <a:xfrm>
                <a:off x="1543050" y="2324100"/>
                <a:ext cx="9639300" cy="3752850"/>
              </a:xfrm>
              <a:prstGeom prst="roundRect">
                <a:avLst>
                  <a:gd name="adj" fmla="val 7113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667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8894E8B2-D3C3-FE7F-8207-5D32CC4DEF96}"/>
                </a:ext>
              </a:extLst>
            </p:cNvPr>
            <p:cNvSpPr txBox="1"/>
            <p:nvPr/>
          </p:nvSpPr>
          <p:spPr>
            <a:xfrm>
              <a:off x="5635513" y="3135063"/>
              <a:ext cx="4527028" cy="1554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240"/>
                </a:spcBef>
                <a:tabLst>
                  <a:tab pos="269875" algn="l"/>
                </a:tabLst>
              </a:pPr>
              <a:r>
                <a:rPr lang="zh-CN" altLang="zh-CN" sz="2200" kern="0" dirty="0"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作为数字时代小公民，要想拟订一份合理出行方案，借助一些数字化工具规划出行路线会更加方便。</a:t>
              </a:r>
              <a:endParaRPr lang="zh-CN" altLang="zh-CN" sz="2200" kern="100" dirty="0">
                <a:effectLst/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3F71E69-7CB5-4C09-45A7-D54B0EB362F4}"/>
              </a:ext>
            </a:extLst>
          </p:cNvPr>
          <p:cNvGrpSpPr/>
          <p:nvPr/>
        </p:nvGrpSpPr>
        <p:grpSpPr>
          <a:xfrm>
            <a:off x="6029864" y="3848794"/>
            <a:ext cx="4458205" cy="1713806"/>
            <a:chOff x="6029864" y="3848794"/>
            <a:chExt cx="4458205" cy="1713806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A22289EE-42E2-AB2F-0422-0CE7D17EFE2F}"/>
                </a:ext>
              </a:extLst>
            </p:cNvPr>
            <p:cNvSpPr txBox="1"/>
            <p:nvPr/>
          </p:nvSpPr>
          <p:spPr>
            <a:xfrm>
              <a:off x="6755252" y="4529328"/>
              <a:ext cx="32255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sz="24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了解常用网络地图的</a:t>
              </a:r>
              <a:endParaRPr lang="en-US" altLang="zh-CN" sz="2400" dirty="0">
                <a:solidFill>
                  <a:srgbClr val="00000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zh-CN" sz="2400" dirty="0">
                  <a:solidFill>
                    <a:srgbClr val="000000"/>
                  </a:solidFill>
                  <a:effectLst/>
                  <a:latin typeface="汉仪粗圆简" panose="02010600000101010101" pitchFamily="2" charset="-122"/>
                  <a:ea typeface="汉仪粗圆简" panose="02010600000101010101" pitchFamily="2" charset="-122"/>
                  <a:cs typeface="宋体" panose="02010600030101010101" pitchFamily="2" charset="-122"/>
                </a:rPr>
                <a:t>基本功能和使用方法。</a:t>
              </a:r>
              <a:endParaRPr lang="zh-CN" altLang="en-US" sz="2400" dirty="0">
                <a:latin typeface="汉仪粗圆简" panose="02010600000101010101" pitchFamily="2" charset="-122"/>
                <a:ea typeface="汉仪粗圆简" panose="02010600000101010101" pitchFamily="2" charset="-122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B6E72865-7E49-506D-F9AA-8B55A3C3273D}"/>
                </a:ext>
              </a:extLst>
            </p:cNvPr>
            <p:cNvGrpSpPr/>
            <p:nvPr/>
          </p:nvGrpSpPr>
          <p:grpSpPr>
            <a:xfrm>
              <a:off x="6029864" y="3848794"/>
              <a:ext cx="4458205" cy="1713806"/>
              <a:chOff x="-4811484" y="987569"/>
              <a:chExt cx="10404210" cy="5334566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FCCC5514-F5E2-2F96-F122-6F7523E50B14}"/>
                  </a:ext>
                </a:extLst>
              </p:cNvPr>
              <p:cNvSpPr/>
              <p:nvPr/>
            </p:nvSpPr>
            <p:spPr>
              <a:xfrm>
                <a:off x="-4811484" y="2133600"/>
                <a:ext cx="10404210" cy="4188535"/>
              </a:xfrm>
              <a:prstGeom prst="rect">
                <a:avLst/>
              </a:prstGeom>
              <a:noFill/>
              <a:ln w="19050">
                <a:solidFill>
                  <a:srgbClr val="EE8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CA07C35C-51F6-C267-9494-C2617BFCFF39}"/>
                  </a:ext>
                </a:extLst>
              </p:cNvPr>
              <p:cNvSpPr/>
              <p:nvPr/>
            </p:nvSpPr>
            <p:spPr>
              <a:xfrm>
                <a:off x="-1546078" y="1662530"/>
                <a:ext cx="3824456" cy="10700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346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xmlns="" id="{01411F41-E56A-E337-180A-EC13836178FA}"/>
                  </a:ext>
                </a:extLst>
              </p:cNvPr>
              <p:cNvSpPr txBox="1"/>
              <p:nvPr/>
            </p:nvSpPr>
            <p:spPr>
              <a:xfrm>
                <a:off x="-1497137" y="987569"/>
                <a:ext cx="3775516" cy="1831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 spc="100" dirty="0">
                    <a:solidFill>
                      <a:srgbClr val="EE8800"/>
                    </a:solidFill>
                    <a:latin typeface="汉仪粗圆简" panose="02010600000101010101" pitchFamily="2" charset="-122"/>
                    <a:ea typeface="汉仪粗圆简" panose="02010600000101010101" pitchFamily="2" charset="-122"/>
                  </a:rPr>
                  <a:t>阅读资料</a:t>
                </a:r>
              </a:p>
            </p:txBody>
          </p:sp>
        </p:grp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0EC093EE-FEF7-4D39-39B7-BF7F2CAC9904}"/>
              </a:ext>
            </a:extLst>
          </p:cNvPr>
          <p:cNvSpPr/>
          <p:nvPr/>
        </p:nvSpPr>
        <p:spPr>
          <a:xfrm>
            <a:off x="1406514" y="775497"/>
            <a:ext cx="2514321" cy="566056"/>
          </a:xfrm>
          <a:prstGeom prst="roundRect">
            <a:avLst>
              <a:gd name="adj" fmla="val 50000"/>
            </a:avLst>
          </a:prstGeom>
          <a:solidFill>
            <a:srgbClr val="EE8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2.</a:t>
            </a:r>
            <a:r>
              <a:rPr lang="zh-CN" altLang="en-US" sz="2400" b="1" dirty="0">
                <a:solidFill>
                  <a:srgbClr val="FFFFFF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探究查询方法</a:t>
            </a:r>
          </a:p>
        </p:txBody>
      </p:sp>
      <p:sp>
        <p:nvSpPr>
          <p:cNvPr id="3" name="剪去同侧角的矩形 9">
            <a:extLst>
              <a:ext uri="{FF2B5EF4-FFF2-40B4-BE49-F238E27FC236}">
                <a16:creationId xmlns:a16="http://schemas.microsoft.com/office/drawing/2014/main" xmlns="" id="{A6906DDA-0301-7F03-634A-A857CB13CBA0}"/>
              </a:ext>
            </a:extLst>
          </p:cNvPr>
          <p:cNvSpPr/>
          <p:nvPr/>
        </p:nvSpPr>
        <p:spPr>
          <a:xfrm>
            <a:off x="7831618" y="184170"/>
            <a:ext cx="1224000" cy="396000"/>
          </a:xfrm>
          <a:prstGeom prst="snip2SameRect">
            <a:avLst/>
          </a:prstGeom>
          <a:solidFill>
            <a:srgbClr val="EE88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10">
            <a:extLst>
              <a:ext uri="{FF2B5EF4-FFF2-40B4-BE49-F238E27FC236}">
                <a16:creationId xmlns:a16="http://schemas.microsoft.com/office/drawing/2014/main" xmlns="" id="{06BAA522-02F8-7ABC-946F-48E800D132FD}"/>
              </a:ext>
            </a:extLst>
          </p:cNvPr>
          <p:cNvSpPr/>
          <p:nvPr/>
        </p:nvSpPr>
        <p:spPr>
          <a:xfrm>
            <a:off x="905607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同侧角的矩形 11">
            <a:extLst>
              <a:ext uri="{FF2B5EF4-FFF2-40B4-BE49-F238E27FC236}">
                <a16:creationId xmlns:a16="http://schemas.microsoft.com/office/drawing/2014/main" xmlns="" id="{EFDD8341-202A-C2D0-0DEE-86935948ABCE}"/>
              </a:ext>
            </a:extLst>
          </p:cNvPr>
          <p:cNvSpPr/>
          <p:nvPr/>
        </p:nvSpPr>
        <p:spPr>
          <a:xfrm>
            <a:off x="10280527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剪去同侧角的矩形 12">
            <a:extLst>
              <a:ext uri="{FF2B5EF4-FFF2-40B4-BE49-F238E27FC236}">
                <a16:creationId xmlns:a16="http://schemas.microsoft.com/office/drawing/2014/main" xmlns="" id="{9EBE6128-825A-D5FE-D6A1-7C950A33D3DD}"/>
              </a:ext>
            </a:extLst>
          </p:cNvPr>
          <p:cNvSpPr/>
          <p:nvPr/>
        </p:nvSpPr>
        <p:spPr>
          <a:xfrm>
            <a:off x="6607163" y="184170"/>
            <a:ext cx="1224000" cy="396000"/>
          </a:xfrm>
          <a:prstGeom prst="snip2SameRect">
            <a:avLst/>
          </a:prstGeom>
          <a:solidFill>
            <a:srgbClr val="71D6D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B0FCE7E8-9819-6343-41FA-26198EED4E23}"/>
              </a:ext>
            </a:extLst>
          </p:cNvPr>
          <p:cNvSpPr txBox="1"/>
          <p:nvPr/>
        </p:nvSpPr>
        <p:spPr>
          <a:xfrm>
            <a:off x="6780582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准备间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FA649AF2-653B-42FF-01DB-D4B79C6302E5}"/>
              </a:ext>
            </a:extLst>
          </p:cNvPr>
          <p:cNvSpPr txBox="1"/>
          <p:nvPr/>
        </p:nvSpPr>
        <p:spPr>
          <a:xfrm>
            <a:off x="8010291" y="199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活动室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1CB601E0-0C65-D5A2-B815-1927A3438C31}"/>
              </a:ext>
            </a:extLst>
          </p:cNvPr>
          <p:cNvSpPr txBox="1"/>
          <p:nvPr/>
        </p:nvSpPr>
        <p:spPr>
          <a:xfrm>
            <a:off x="9240000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收获园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xmlns="" id="{50459ECF-3B11-42C7-ED46-A1AF3263A241}"/>
              </a:ext>
            </a:extLst>
          </p:cNvPr>
          <p:cNvSpPr txBox="1"/>
          <p:nvPr/>
        </p:nvSpPr>
        <p:spPr>
          <a:xfrm>
            <a:off x="10469709" y="199942"/>
            <a:ext cx="877163" cy="369332"/>
          </a:xfrm>
          <a:prstGeom prst="rect">
            <a:avLst/>
          </a:prstGeom>
          <a:solidFill>
            <a:srgbClr val="71D6DF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xmlns="" val="17525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998</Words>
  <Application>Microsoft Office PowerPoint</Application>
  <PresentationFormat>自定义</PresentationFormat>
  <Paragraphs>204</Paragraphs>
  <Slides>21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宋体</vt:lpstr>
      <vt:lpstr>汉仪粗圆简</vt:lpstr>
      <vt:lpstr>等线</vt:lpstr>
      <vt:lpstr>微软雅黑</vt:lpstr>
      <vt:lpstr>阿里巴巴普惠体 M</vt:lpstr>
      <vt:lpstr>Calibri</vt:lpstr>
      <vt:lpstr>阿里巴巴普惠体 B</vt:lpstr>
      <vt:lpstr>思源黑体 CN Medium</vt:lpstr>
      <vt:lpstr>方正准圆简体</vt:lpstr>
      <vt:lpstr>黑体</vt:lpstr>
      <vt:lpstr>Montserrat Medium</vt:lpstr>
      <vt:lpstr>思源黑体</vt:lpstr>
      <vt:lpstr>Wingdings</vt:lpstr>
      <vt:lpstr>等线 Light</vt:lpstr>
      <vt:lpstr>Office 主题​​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Huahua</dc:creator>
  <cp:lastModifiedBy>陶蜀徽</cp:lastModifiedBy>
  <cp:revision>55</cp:revision>
  <dcterms:created xsi:type="dcterms:W3CDTF">2021-03-27T08:30:35Z</dcterms:created>
  <dcterms:modified xsi:type="dcterms:W3CDTF">2024-08-16T04:05:09Z</dcterms:modified>
</cp:coreProperties>
</file>