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2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3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4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5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6.xml" ContentType="application/vnd.openxmlformats-officedocument.presentationml.notesSl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37" r:id="rId2"/>
    <p:sldId id="291" r:id="rId3"/>
    <p:sldId id="333" r:id="rId4"/>
    <p:sldId id="356" r:id="rId5"/>
    <p:sldId id="292" r:id="rId6"/>
    <p:sldId id="293" r:id="rId7"/>
    <p:sldId id="359" r:id="rId8"/>
    <p:sldId id="357" r:id="rId9"/>
    <p:sldId id="320" r:id="rId10"/>
    <p:sldId id="294" r:id="rId11"/>
    <p:sldId id="322" r:id="rId12"/>
    <p:sldId id="323" r:id="rId13"/>
    <p:sldId id="324" r:id="rId14"/>
    <p:sldId id="360" r:id="rId15"/>
    <p:sldId id="361" r:id="rId16"/>
    <p:sldId id="362" r:id="rId17"/>
    <p:sldId id="325" r:id="rId18"/>
    <p:sldId id="358" r:id="rId19"/>
    <p:sldId id="316" r:id="rId20"/>
    <p:sldId id="317" r:id="rId21"/>
    <p:sldId id="318" r:id="rId22"/>
  </p:sldIdLst>
  <p:sldSz cx="12192000" cy="6858000"/>
  <p:notesSz cx="6858000" cy="9144000"/>
  <p:embeddedFontLst>
    <p:embeddedFont>
      <p:font typeface="楷体_GB2312" panose="02010600030101010101" charset="-122"/>
      <p:regular r:id="rId25"/>
    </p:embeddedFont>
    <p:embeddedFont>
      <p:font typeface="仿宋" panose="02010609060101010101" pitchFamily="49" charset="-122"/>
      <p:regular r:id="rId26"/>
    </p:embeddedFont>
    <p:embeddedFont>
      <p:font typeface="黑体" panose="02010609060101010101" pitchFamily="49" charset="-122"/>
      <p:regular r:id="rId27"/>
    </p:embeddedFont>
    <p:embeddedFont>
      <p:font typeface="华文隶书" panose="02010800040101010101" pitchFamily="2" charset="-122"/>
      <p:regular r:id="rId28"/>
    </p:embeddedFont>
    <p:embeddedFont>
      <p:font typeface="华文新魏" panose="02010800040101010101" pitchFamily="2" charset="-122"/>
      <p:regular r:id="rId29"/>
    </p:embeddedFont>
    <p:embeddedFont>
      <p:font typeface="华文中宋" panose="02010600040101010101" pitchFamily="2" charset="-122"/>
      <p:regular r:id="rId30"/>
    </p:embeddedFont>
    <p:embeddedFont>
      <p:font typeface="隶书" panose="02010509060101010101" pitchFamily="49" charset="-122"/>
      <p:regular r:id="rId31"/>
    </p:embeddedFont>
    <p:embeddedFont>
      <p:font typeface="微软雅黑" panose="020B0503020204020204" pitchFamily="34" charset="-122"/>
      <p:regular r:id="rId32"/>
      <p:bold r:id="rId33"/>
    </p:embeddedFont>
  </p:embeddedFontLst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9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58263148@qq.com" initials="5" lastIdx="1" clrIdx="0"/>
  <p:cmAuthor id="2" name="作者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91D8"/>
    <a:srgbClr val="FFFD41"/>
    <a:srgbClr val="2363A8"/>
    <a:srgbClr val="5DAEE3"/>
    <a:srgbClr val="6BADE1"/>
    <a:srgbClr val="336CD4"/>
    <a:srgbClr val="6AB3E4"/>
    <a:srgbClr val="CCE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343" autoAdjust="0"/>
    <p:restoredTop sz="86446" autoAdjust="0"/>
  </p:normalViewPr>
  <p:slideViewPr>
    <p:cSldViewPr snapToGrid="0" showGuides="1">
      <p:cViewPr varScale="1">
        <p:scale>
          <a:sx n="77" d="100"/>
          <a:sy n="77" d="100"/>
        </p:scale>
        <p:origin x="354" y="72"/>
      </p:cViewPr>
      <p:guideLst>
        <p:guide orient="horz" pos="2239"/>
        <p:guide pos="38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2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pPr/>
              <a:t>2024/8/16</a:t>
            </a:fld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pPr/>
              <a:t>‹#›</a:t>
            </a:fld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D2A48B96-639E-45A3-A0BA-2464DFDB1FAA}" type="datetimeFigureOut">
              <a:rPr lang="zh-CN" altLang="en-US" smtClean="0"/>
              <a:pPr/>
              <a:t>2024/8/16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将</a:t>
            </a:r>
            <a:r>
              <a:rPr lang="en-US" altLang="zh-CN" dirty="0"/>
              <a:t>6.</a:t>
            </a:r>
            <a:r>
              <a:rPr lang="zh-CN" altLang="en-US" dirty="0"/>
              <a:t>改成第</a:t>
            </a:r>
            <a:r>
              <a:rPr lang="en-US" altLang="zh-CN" dirty="0"/>
              <a:t>6</a:t>
            </a:r>
            <a:r>
              <a:rPr lang="zh-CN" altLang="en-US" dirty="0"/>
              <a:t>课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8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17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18</a:t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1720" y="0"/>
            <a:ext cx="12188560" cy="6858000"/>
            <a:chOff x="1720" y="0"/>
            <a:chExt cx="12188560" cy="68580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0" y="0"/>
              <a:ext cx="12188560" cy="6858000"/>
            </a:xfrm>
            <a:prstGeom prst="rect">
              <a:avLst/>
            </a:prstGeom>
          </p:spPr>
        </p:pic>
        <p:grpSp>
          <p:nvGrpSpPr>
            <p:cNvPr id="4" name="组合 3"/>
            <p:cNvGrpSpPr/>
            <p:nvPr/>
          </p:nvGrpSpPr>
          <p:grpSpPr>
            <a:xfrm>
              <a:off x="207819" y="263237"/>
              <a:ext cx="11776362" cy="6079573"/>
              <a:chOff x="1223954" y="938649"/>
              <a:chExt cx="9841073" cy="4875625"/>
            </a:xfrm>
          </p:grpSpPr>
          <p:sp>
            <p:nvSpPr>
              <p:cNvPr id="5" name="矩形: 圆角 4"/>
              <p:cNvSpPr/>
              <p:nvPr/>
            </p:nvSpPr>
            <p:spPr>
              <a:xfrm>
                <a:off x="1223954" y="938649"/>
                <a:ext cx="9744093" cy="4875625"/>
              </a:xfrm>
              <a:prstGeom prst="roundRect">
                <a:avLst>
                  <a:gd name="adj" fmla="val 6097"/>
                </a:avLst>
              </a:prstGeom>
              <a:solidFill>
                <a:srgbClr val="6AB3E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矩形: 圆角 5"/>
              <p:cNvSpPr/>
              <p:nvPr/>
            </p:nvSpPr>
            <p:spPr>
              <a:xfrm>
                <a:off x="1320934" y="1035629"/>
                <a:ext cx="9744093" cy="4704250"/>
              </a:xfrm>
              <a:prstGeom prst="roundRect">
                <a:avLst>
                  <a:gd name="adj" fmla="val 609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" y="0"/>
            <a:ext cx="1218856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19"/>
          <a:stretch>
            <a:fillRect/>
          </a:stretch>
        </p:blipFill>
        <p:spPr>
          <a:xfrm>
            <a:off x="1720" y="2857500"/>
            <a:ext cx="12188560" cy="4000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242456"/>
            <a:ext cx="1163782" cy="27154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96291" y="642886"/>
            <a:ext cx="9199418" cy="533028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31" y="41905"/>
            <a:ext cx="3560618" cy="3560618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/>
        </p:nvSpPr>
        <p:spPr>
          <a:xfrm>
            <a:off x="376989" y="232660"/>
            <a:ext cx="3953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小学信息科技三年级上册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7" Type="http://schemas.openxmlformats.org/officeDocument/2006/relationships/image" Target="../media/image35.jpe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34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image" Target="../media/image36.jpe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5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37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5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7" Type="http://schemas.openxmlformats.org/officeDocument/2006/relationships/image" Target="../media/image35.jpeg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image" Target="../media/image34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7" Type="http://schemas.openxmlformats.org/officeDocument/2006/relationships/image" Target="../media/image38.emf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oleObject" Target="../embeddings/oleObject1.bin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image" Target="../media/image39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7" Type="http://schemas.openxmlformats.org/officeDocument/2006/relationships/image" Target="../media/image40.png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7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microsoft.com/office/2007/relationships/hdphoto" Target="../media/hdphoto1.wdp"/><Relationship Id="rId3" Type="http://schemas.openxmlformats.org/officeDocument/2006/relationships/tags" Target="../tags/tag76.xml"/><Relationship Id="rId7" Type="http://schemas.openxmlformats.org/officeDocument/2006/relationships/image" Target="../media/image1.jpeg"/><Relationship Id="rId12" Type="http://schemas.openxmlformats.org/officeDocument/2006/relationships/image" Target="../media/image13.png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notesSlide" Target="../notesSlides/notesSlide6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15.jpeg"/><Relationship Id="rId10" Type="http://schemas.openxmlformats.org/officeDocument/2006/relationships/image" Target="../media/image8.png"/><Relationship Id="rId4" Type="http://schemas.openxmlformats.org/officeDocument/2006/relationships/tags" Target="../tags/tag77.xml"/><Relationship Id="rId9" Type="http://schemas.openxmlformats.org/officeDocument/2006/relationships/image" Target="../media/image3.png"/><Relationship Id="rId1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5" Type="http://schemas.openxmlformats.org/officeDocument/2006/relationships/image" Target="../media/image41.pn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image" Target="../media/image1.jpeg"/><Relationship Id="rId3" Type="http://schemas.openxmlformats.org/officeDocument/2006/relationships/tags" Target="../tags/tag5.xml"/><Relationship Id="rId21" Type="http://schemas.openxmlformats.org/officeDocument/2006/relationships/image" Target="../media/image8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notesSlide" Target="../notesSlides/notesSlide2.xml"/><Relationship Id="rId2" Type="http://schemas.openxmlformats.org/officeDocument/2006/relationships/tags" Target="../tags/tag4.xml"/><Relationship Id="rId16" Type="http://schemas.openxmlformats.org/officeDocument/2006/relationships/slideLayout" Target="../slideLayouts/slideLayout1.xml"/><Relationship Id="rId20" Type="http://schemas.openxmlformats.org/officeDocument/2006/relationships/image" Target="../media/image3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image" Target="../media/image12.png"/><Relationship Id="rId10" Type="http://schemas.openxmlformats.org/officeDocument/2006/relationships/tags" Target="../tags/tag12.xml"/><Relationship Id="rId19" Type="http://schemas.openxmlformats.org/officeDocument/2006/relationships/image" Target="../media/image2.pn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microsoft.com/office/2007/relationships/hdphoto" Target="../media/hdphoto1.wdp"/><Relationship Id="rId3" Type="http://schemas.openxmlformats.org/officeDocument/2006/relationships/tags" Target="../tags/tag20.xml"/><Relationship Id="rId7" Type="http://schemas.openxmlformats.org/officeDocument/2006/relationships/image" Target="../media/image1.jpeg"/><Relationship Id="rId12" Type="http://schemas.openxmlformats.org/officeDocument/2006/relationships/image" Target="../media/image13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15.jpeg"/><Relationship Id="rId10" Type="http://schemas.openxmlformats.org/officeDocument/2006/relationships/image" Target="../media/image8.png"/><Relationship Id="rId4" Type="http://schemas.openxmlformats.org/officeDocument/2006/relationships/tags" Target="../tags/tag21.xml"/><Relationship Id="rId9" Type="http://schemas.openxmlformats.org/officeDocument/2006/relationships/image" Target="../media/image3.pn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16.jpe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tags" Target="../tags/tag28.xml"/><Relationship Id="rId7" Type="http://schemas.openxmlformats.org/officeDocument/2006/relationships/image" Target="../media/image18.jpe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17.jpe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21.jpeg"/><Relationship Id="rId4" Type="http://schemas.openxmlformats.org/officeDocument/2006/relationships/tags" Target="../tags/tag29.xml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tags" Target="../tags/tag32.xml"/><Relationship Id="rId7" Type="http://schemas.openxmlformats.org/officeDocument/2006/relationships/image" Target="../media/image23.jpe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22.jpeg"/><Relationship Id="rId11" Type="http://schemas.openxmlformats.org/officeDocument/2006/relationships/image" Target="../media/image27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26.png"/><Relationship Id="rId4" Type="http://schemas.openxmlformats.org/officeDocument/2006/relationships/tags" Target="../tags/tag33.xml"/><Relationship Id="rId9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microsoft.com/office/2007/relationships/hdphoto" Target="../media/hdphoto1.wdp"/><Relationship Id="rId3" Type="http://schemas.openxmlformats.org/officeDocument/2006/relationships/tags" Target="../tags/tag36.xml"/><Relationship Id="rId7" Type="http://schemas.openxmlformats.org/officeDocument/2006/relationships/image" Target="../media/image1.jpeg"/><Relationship Id="rId12" Type="http://schemas.openxmlformats.org/officeDocument/2006/relationships/image" Target="../media/image13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15.jpeg"/><Relationship Id="rId10" Type="http://schemas.openxmlformats.org/officeDocument/2006/relationships/image" Target="../media/image8.png"/><Relationship Id="rId4" Type="http://schemas.openxmlformats.org/officeDocument/2006/relationships/tags" Target="../tags/tag37.xml"/><Relationship Id="rId9" Type="http://schemas.openxmlformats.org/officeDocument/2006/relationships/image" Target="../media/image3.png"/><Relationship Id="rId1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2.jpeg"/><Relationship Id="rId3" Type="http://schemas.openxmlformats.org/officeDocument/2006/relationships/tags" Target="../tags/tag40.xml"/><Relationship Id="rId7" Type="http://schemas.openxmlformats.org/officeDocument/2006/relationships/image" Target="../media/image29.png"/><Relationship Id="rId12" Type="http://schemas.openxmlformats.org/officeDocument/2006/relationships/image" Target="../media/image24.jpe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28.png"/><Relationship Id="rId11" Type="http://schemas.openxmlformats.org/officeDocument/2006/relationships/image" Target="../media/image25.jpe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31.png"/><Relationship Id="rId4" Type="http://schemas.openxmlformats.org/officeDocument/2006/relationships/tags" Target="../tags/tag41.xml"/><Relationship Id="rId9" Type="http://schemas.openxmlformats.org/officeDocument/2006/relationships/image" Target="file:///C:\Users\ADMINI~1\AppData\Local\Temp\ksohtml4348\wps1.png" TargetMode="External"/><Relationship Id="rId1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" y="0"/>
            <a:ext cx="12188560" cy="685800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1175464" y="890159"/>
            <a:ext cx="9841073" cy="5077683"/>
            <a:chOff x="1223954" y="938649"/>
            <a:chExt cx="9841073" cy="5077683"/>
          </a:xfrm>
        </p:grpSpPr>
        <p:sp>
          <p:nvSpPr>
            <p:cNvPr id="30" name="矩形: 圆角 29"/>
            <p:cNvSpPr/>
            <p:nvPr/>
          </p:nvSpPr>
          <p:spPr>
            <a:xfrm>
              <a:off x="1223954" y="93864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rgbClr val="6AB3E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: 圆角 30"/>
            <p:cNvSpPr/>
            <p:nvPr/>
          </p:nvSpPr>
          <p:spPr>
            <a:xfrm>
              <a:off x="1320934" y="103562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19"/>
          <a:stretch>
            <a:fillRect/>
          </a:stretch>
        </p:blipFill>
        <p:spPr>
          <a:xfrm flipH="1">
            <a:off x="0" y="3044303"/>
            <a:ext cx="12188560" cy="407086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040835" y="2150783"/>
            <a:ext cx="829586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5400" b="1" spc="-300" dirty="0">
                <a:solidFill>
                  <a:srgbClr val="3C91D8"/>
                </a:solidFill>
                <a:latin typeface="隶书" panose="02010509060101010101" pitchFamily="49" charset="-122"/>
                <a:ea typeface="隶书" panose="02010509060101010101" pitchFamily="49" charset="-122"/>
                <a:cs typeface="珠穆朗玛—乌金苏通体" panose="01010100010101010101" pitchFamily="2" charset="0"/>
              </a:rPr>
              <a:t>第 </a:t>
            </a:r>
            <a:r>
              <a:rPr lang="en-US" altLang="zh-CN" sz="5400" b="1" spc="-300" dirty="0">
                <a:solidFill>
                  <a:srgbClr val="3C91D8"/>
                </a:solidFill>
                <a:latin typeface="隶书" panose="02010509060101010101" pitchFamily="49" charset="-122"/>
                <a:ea typeface="隶书" panose="02010509060101010101" pitchFamily="49" charset="-122"/>
                <a:cs typeface="珠穆朗玛—乌金苏通体" panose="01010100010101010101" pitchFamily="2" charset="0"/>
              </a:rPr>
              <a:t>11 </a:t>
            </a:r>
            <a:r>
              <a:rPr lang="zh-CN" altLang="en-US" sz="5400" b="1" spc="-300" dirty="0">
                <a:solidFill>
                  <a:srgbClr val="3C91D8"/>
                </a:solidFill>
                <a:latin typeface="隶书" panose="02010509060101010101" pitchFamily="49" charset="-122"/>
                <a:ea typeface="隶书" panose="02010509060101010101" pitchFamily="49" charset="-122"/>
                <a:cs typeface="珠穆朗玛—乌金苏通体" panose="01010100010101010101" pitchFamily="2" charset="0"/>
              </a:rPr>
              <a:t>课</a:t>
            </a:r>
            <a:r>
              <a:rPr lang="en-US" altLang="zh-CN" sz="5400" b="1" spc="-300" dirty="0">
                <a:solidFill>
                  <a:srgbClr val="3C91D8"/>
                </a:solidFill>
                <a:latin typeface="隶书" panose="02010509060101010101" pitchFamily="49" charset="-122"/>
                <a:ea typeface="隶书" panose="02010509060101010101" pitchFamily="49" charset="-122"/>
                <a:cs typeface="珠穆朗玛—乌金苏通体" panose="01010100010101010101" pitchFamily="2" charset="0"/>
              </a:rPr>
              <a:t> </a:t>
            </a:r>
            <a:r>
              <a:rPr lang="zh-CN" altLang="en-US" sz="5400" b="1" spc="-300" dirty="0">
                <a:solidFill>
                  <a:srgbClr val="3C91D8"/>
                </a:solidFill>
                <a:latin typeface="隶书" panose="02010509060101010101" pitchFamily="49" charset="-122"/>
                <a:ea typeface="隶书" panose="02010509060101010101" pitchFamily="49" charset="-122"/>
                <a:cs typeface="珠穆朗玛—乌金苏通体" panose="01010100010101010101" pitchFamily="2" charset="0"/>
              </a:rPr>
              <a:t>规划旅游出行路线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019165" y="3359785"/>
            <a:ext cx="4070350" cy="6451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3C91D8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——</a:t>
            </a:r>
            <a:r>
              <a:rPr lang="zh-CN" altLang="en-US" sz="3600" b="1" dirty="0">
                <a:solidFill>
                  <a:srgbClr val="3C91D8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信息的重要性</a:t>
            </a:r>
          </a:p>
        </p:txBody>
      </p:sp>
      <p:sp>
        <p:nvSpPr>
          <p:cNvPr id="8" name="PA_圆角矩形 31"/>
          <p:cNvSpPr/>
          <p:nvPr>
            <p:custDataLst>
              <p:tags r:id="rId1"/>
            </p:custDataLst>
          </p:nvPr>
        </p:nvSpPr>
        <p:spPr>
          <a:xfrm>
            <a:off x="5066665" y="4643755"/>
            <a:ext cx="4253230" cy="373380"/>
          </a:xfrm>
          <a:prstGeom prst="roundRect">
            <a:avLst/>
          </a:prstGeom>
          <a:solidFill>
            <a:srgbClr val="5DAEE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制作人：芜湖市育红小学旭日天都校区小学</a:t>
            </a: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童蕾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19" y="3273051"/>
            <a:ext cx="3741816" cy="3741816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730387" flipV="1">
            <a:off x="9427689" y="546222"/>
            <a:ext cx="2146364" cy="145868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947" y="-156867"/>
            <a:ext cx="2247178" cy="155974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000" y="1171045"/>
            <a:ext cx="584041" cy="469828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690086" y="1360031"/>
            <a:ext cx="3187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/ 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3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准备家庭旅游攻略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065808" y="1360031"/>
            <a:ext cx="387750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义务教育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三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年级上册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文本框 40"/>
          <p:cNvSpPr txBox="1"/>
          <p:nvPr>
            <p:custDataLst>
              <p:tags r:id="rId1"/>
            </p:custDataLst>
          </p:nvPr>
        </p:nvSpPr>
        <p:spPr>
          <a:xfrm>
            <a:off x="7764780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准备间</a:t>
            </a: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9177655" y="103505"/>
            <a:ext cx="1252855" cy="3987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rgbClr val="FFFF00"/>
                </a:solidFill>
                <a:ea typeface="微软雅黑" panose="020B0503020204020204" pitchFamily="34" charset="-122"/>
              </a:rPr>
              <a:t>活动室</a:t>
            </a: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10590530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收获园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065636" y="2683158"/>
            <a:ext cx="6779208" cy="113159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2286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sym typeface="Wingdings 2" panose="05020102010507070707" pitchFamily="18" charset="2"/>
              </a:rPr>
              <a:t>北斗导航  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高德地图</a:t>
            </a:r>
            <a:endParaRPr lang="en-US" altLang="zh-CN" sz="2400" dirty="0">
              <a:latin typeface="黑体" panose="02010609060101010101" charset="-122"/>
              <a:ea typeface="黑体" panose="02010609060101010101" charset="-122"/>
            </a:endParaRPr>
          </a:p>
          <a:p>
            <a:pPr marL="0" marR="0" lvl="0" indent="2286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sym typeface="Wingdings 2" panose="05020102010507070707" pitchFamily="18" charset="2"/>
              </a:rPr>
              <a:t>北斗导航  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高德导航 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sym typeface="Wingdings 2" panose="05020102010507070707" pitchFamily="18" charset="2"/>
              </a:rPr>
              <a:t> </a:t>
            </a:r>
            <a:r>
              <a:rPr lang="zh-CN" altLang="en-US" sz="2400" u="sng" dirty="0">
                <a:latin typeface="黑体" panose="02010609060101010101" charset="-122"/>
                <a:ea typeface="黑体" panose="02010609060101010101" charset="-122"/>
                <a:sym typeface="Wingdings 2" panose="05020102010507070707" pitchFamily="18" charset="2"/>
              </a:rPr>
              <a:t>   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  <a:sym typeface="Wingdings 2" panose="05020102010507070707" pitchFamily="18" charset="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6343922" y="3723112"/>
            <a:ext cx="23026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2065636" y="4257545"/>
            <a:ext cx="8493216" cy="113159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2286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推荐的原因是：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sym typeface="Wingdings 2" panose="05020102010507070707" pitchFamily="18" charset="2"/>
              </a:rPr>
              <a:t>更新快  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功能齐全  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sym typeface="Wingdings 2" panose="05020102010507070707" pitchFamily="18" charset="2"/>
              </a:rPr>
              <a:t>自主可控 </a:t>
            </a:r>
            <a:endParaRPr lang="en-US" altLang="zh-CN" sz="2400" dirty="0">
              <a:latin typeface="黑体" panose="02010609060101010101" charset="-122"/>
              <a:ea typeface="黑体" panose="02010609060101010101" charset="-122"/>
            </a:endParaRPr>
          </a:p>
          <a:p>
            <a:pPr marL="0" marR="0" lvl="0" indent="2286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sym typeface="Wingdings 2" panose="05020102010507070707" pitchFamily="18" charset="2"/>
              </a:rPr>
              <a:t>多种出行方式  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智能导航  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sym typeface="Wingdings 2" panose="05020102010507070707" pitchFamily="18" charset="2"/>
              </a:rPr>
              <a:t> </a:t>
            </a:r>
            <a:r>
              <a:rPr lang="zh-CN" altLang="en-US" sz="2400" u="sng" dirty="0">
                <a:latin typeface="黑体" panose="02010609060101010101" charset="-122"/>
                <a:ea typeface="黑体" panose="02010609060101010101" charset="-122"/>
                <a:sym typeface="Wingdings 2" panose="05020102010507070707" pitchFamily="18" charset="2"/>
              </a:rPr>
              <a:t>   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  <a:sym typeface="Wingdings 2" panose="05020102010507070707" pitchFamily="18" charset="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214769" y="1978753"/>
            <a:ext cx="69628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选一选：你</a:t>
            </a:r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</a:rPr>
              <a:t>推荐的网络地图工具</a:t>
            </a:r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软件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7021856" y="5368780"/>
            <a:ext cx="23026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2732359" y="895811"/>
            <a:ext cx="6727281" cy="5355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3200" dirty="0">
                <a:solidFill>
                  <a:srgbClr val="6AB3E4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1</a:t>
            </a:r>
            <a:r>
              <a:rPr lang="zh-CN" altLang="en-US" sz="3200" dirty="0">
                <a:solidFill>
                  <a:srgbClr val="6AB3E4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．实验一：网络地图初探究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直接连接符 19"/>
          <p:cNvCxnSpPr/>
          <p:nvPr/>
        </p:nvCxnSpPr>
        <p:spPr>
          <a:xfrm rot="5400000">
            <a:off x="8048271" y="4685800"/>
            <a:ext cx="375878" cy="55746"/>
          </a:xfrm>
          <a:prstGeom prst="line">
            <a:avLst/>
          </a:prstGeom>
          <a:ln w="28575">
            <a:solidFill>
              <a:srgbClr val="2363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1577482" y="1753159"/>
            <a:ext cx="8790408" cy="113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ts val="4400"/>
              </a:lnSpc>
              <a:buFont typeface="Wingdings" panose="05000000000000000000" pitchFamily="2" charset="2"/>
              <a:buChar char="u"/>
            </a:pPr>
            <a:r>
              <a:rPr lang="zh-CN" altLang="zh-CN" sz="2400" dirty="0">
                <a:latin typeface="黑体" panose="02010609060101010101" charset="-122"/>
                <a:ea typeface="黑体" panose="02010609060101010101" charset="-122"/>
              </a:rPr>
              <a:t>根据李明家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的</a:t>
            </a:r>
            <a:r>
              <a:rPr lang="zh-CN" altLang="zh-CN" sz="2400" dirty="0">
                <a:latin typeface="黑体" panose="02010609060101010101" charset="-122"/>
                <a:ea typeface="黑体" panose="02010609060101010101" charset="-122"/>
              </a:rPr>
              <a:t>需求，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规划路线</a:t>
            </a:r>
            <a:r>
              <a:rPr lang="zh-CN" altLang="zh-CN" sz="2400" dirty="0">
                <a:latin typeface="黑体" panose="02010609060101010101" charset="-122"/>
                <a:ea typeface="黑体" panose="02010609060101010101" charset="-122"/>
              </a:rPr>
              <a:t>时要考虑哪些条件？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议一议。</a:t>
            </a:r>
            <a:endParaRPr lang="en-US" altLang="zh-CN" sz="2400" dirty="0">
              <a:latin typeface="黑体" panose="02010609060101010101" charset="-122"/>
              <a:ea typeface="黑体" panose="02010609060101010101" charset="-122"/>
            </a:endParaRPr>
          </a:p>
          <a:p>
            <a:pPr indent="457200">
              <a:lnSpc>
                <a:spcPts val="4400"/>
              </a:lnSpc>
            </a:pPr>
            <a:endParaRPr lang="zh-CN" altLang="en-US" sz="24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41" name="文本框 40"/>
          <p:cNvSpPr txBox="1"/>
          <p:nvPr>
            <p:custDataLst>
              <p:tags r:id="rId1"/>
            </p:custDataLst>
          </p:nvPr>
        </p:nvSpPr>
        <p:spPr>
          <a:xfrm>
            <a:off x="7764780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准备间</a:t>
            </a: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9177655" y="103505"/>
            <a:ext cx="1252855" cy="3987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rgbClr val="FFFF00"/>
                </a:solidFill>
                <a:ea typeface="微软雅黑" panose="020B0503020204020204" pitchFamily="34" charset="-122"/>
              </a:rPr>
              <a:t>活动室</a:t>
            </a: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10590530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收获园</a:t>
            </a:r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2732359" y="895811"/>
            <a:ext cx="6727281" cy="5355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3200" dirty="0">
                <a:solidFill>
                  <a:srgbClr val="6AB3E4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2</a:t>
            </a:r>
            <a:r>
              <a:rPr lang="zh-CN" altLang="en-US" sz="3200" dirty="0">
                <a:solidFill>
                  <a:srgbClr val="6AB3E4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．实验二：出行</a:t>
            </a:r>
            <a:r>
              <a:rPr lang="zh-CN" altLang="zh-CN" sz="3200" dirty="0">
                <a:solidFill>
                  <a:srgbClr val="6AB3E4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路线初查询</a:t>
            </a:r>
            <a:endParaRPr lang="zh-CN" altLang="en-US" sz="3200" dirty="0">
              <a:solidFill>
                <a:srgbClr val="6AB3E4"/>
              </a:solidFill>
              <a:latin typeface="华文中宋" panose="02010600040101010101" pitchFamily="2" charset="-122"/>
              <a:ea typeface="华文中宋" panose="02010600040101010101" pitchFamily="2" charset="-122"/>
              <a:sym typeface="Arial" panose="020B0604020202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7562335" y="3707027"/>
            <a:ext cx="543697" cy="271849"/>
          </a:xfrm>
          <a:prstGeom prst="line">
            <a:avLst/>
          </a:prstGeom>
          <a:ln w="28575">
            <a:solidFill>
              <a:srgbClr val="2363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rot="10800000" flipV="1">
            <a:off x="8538522" y="3707027"/>
            <a:ext cx="667262" cy="222423"/>
          </a:xfrm>
          <a:prstGeom prst="line">
            <a:avLst/>
          </a:prstGeom>
          <a:ln w="28575">
            <a:solidFill>
              <a:srgbClr val="2363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2001796" y="2940908"/>
            <a:ext cx="3917092" cy="2631989"/>
          </a:xfrm>
          <a:prstGeom prst="rect">
            <a:avLst/>
          </a:prstGeom>
          <a:noFill/>
          <a:ln w="57150">
            <a:solidFill>
              <a:srgbClr val="6BAD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700" b="76561"/>
          <a:stretch>
            <a:fillRect/>
          </a:stretch>
        </p:blipFill>
        <p:spPr bwMode="auto">
          <a:xfrm>
            <a:off x="2421925" y="2571234"/>
            <a:ext cx="2903837" cy="7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2397211" y="3558746"/>
            <a:ext cx="310854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出行要求：时间</a:t>
            </a:r>
            <a:endParaRPr lang="en-US" altLang="zh-CN" sz="2400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路线数量：第</a:t>
            </a:r>
            <a:r>
              <a:rPr lang="en-US" altLang="zh-CN" sz="2400" dirty="0"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条路线</a:t>
            </a:r>
            <a:endParaRPr lang="en-US" altLang="zh-CN" sz="2400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交通费用：</a:t>
            </a:r>
            <a:r>
              <a:rPr lang="en-US" altLang="zh-CN" sz="2400" dirty="0">
                <a:latin typeface="楷体_GB2312" pitchFamily="49" charset="-122"/>
                <a:ea typeface="楷体_GB2312" pitchFamily="49" charset="-122"/>
              </a:rPr>
              <a:t> </a:t>
            </a:r>
            <a:endParaRPr lang="zh-CN" altLang="en-US" sz="240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7920682" y="3756453"/>
            <a:ext cx="803189" cy="8031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条件</a:t>
            </a:r>
          </a:p>
        </p:txBody>
      </p:sp>
      <p:sp>
        <p:nvSpPr>
          <p:cNvPr id="15" name="椭圆 14"/>
          <p:cNvSpPr/>
          <p:nvPr/>
        </p:nvSpPr>
        <p:spPr>
          <a:xfrm>
            <a:off x="6499655" y="3002693"/>
            <a:ext cx="1272745" cy="108739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条件</a:t>
            </a:r>
          </a:p>
        </p:txBody>
      </p:sp>
      <p:sp>
        <p:nvSpPr>
          <p:cNvPr id="16" name="椭圆 15"/>
          <p:cNvSpPr/>
          <p:nvPr/>
        </p:nvSpPr>
        <p:spPr>
          <a:xfrm>
            <a:off x="8760940" y="2977978"/>
            <a:ext cx="1272745" cy="108739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条件</a:t>
            </a:r>
          </a:p>
        </p:txBody>
      </p:sp>
      <p:sp>
        <p:nvSpPr>
          <p:cNvPr id="17" name="椭圆 16"/>
          <p:cNvSpPr/>
          <p:nvPr/>
        </p:nvSpPr>
        <p:spPr>
          <a:xfrm>
            <a:off x="7599405" y="4695568"/>
            <a:ext cx="1272745" cy="108739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条件</a:t>
            </a:r>
          </a:p>
        </p:txBody>
      </p:sp>
      <p:pic>
        <p:nvPicPr>
          <p:cNvPr id="18" name="图片 17" descr="P22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660" t="20772" r="27658" b="23375"/>
          <a:stretch>
            <a:fillRect/>
          </a:stretch>
        </p:blipFill>
        <p:spPr>
          <a:xfrm>
            <a:off x="9075149" y="4263080"/>
            <a:ext cx="2663770" cy="228599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741042" y="3359888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路线</a:t>
            </a:r>
            <a:r>
              <a:rPr lang="en-US" altLang="zh-CN" dirty="0"/>
              <a:t>1</a:t>
            </a:r>
            <a:endParaRPr lang="zh-CN" altLang="en-US" dirty="0"/>
          </a:p>
        </p:txBody>
      </p:sp>
      <p:cxnSp>
        <p:nvCxnSpPr>
          <p:cNvPr id="24" name="直接连接符 23"/>
          <p:cNvCxnSpPr/>
          <p:nvPr/>
        </p:nvCxnSpPr>
        <p:spPr>
          <a:xfrm flipV="1">
            <a:off x="4635796" y="4061637"/>
            <a:ext cx="8931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V="1">
            <a:off x="3891517" y="5103628"/>
            <a:ext cx="16161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云形标注 13"/>
          <p:cNvSpPr/>
          <p:nvPr/>
        </p:nvSpPr>
        <p:spPr>
          <a:xfrm>
            <a:off x="8240231" y="3475146"/>
            <a:ext cx="1534271" cy="735348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云形标注 14"/>
          <p:cNvSpPr/>
          <p:nvPr/>
        </p:nvSpPr>
        <p:spPr>
          <a:xfrm>
            <a:off x="4976037" y="2381694"/>
            <a:ext cx="2594344" cy="1201478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云形标注 15"/>
          <p:cNvSpPr/>
          <p:nvPr/>
        </p:nvSpPr>
        <p:spPr>
          <a:xfrm flipH="1">
            <a:off x="2785730" y="2647507"/>
            <a:ext cx="1796902" cy="1201478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577482" y="1753159"/>
            <a:ext cx="8790408" cy="567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>
              <a:lnSpc>
                <a:spcPts val="4400"/>
              </a:lnSpc>
              <a:buFont typeface="Wingdings" panose="05000000000000000000" pitchFamily="2" charset="2"/>
              <a:buChar char="u"/>
            </a:pPr>
            <a:r>
              <a:rPr lang="zh-CN" altLang="zh-CN" sz="2400" dirty="0">
                <a:latin typeface="黑体" panose="02010609060101010101" charset="-122"/>
                <a:ea typeface="黑体" panose="02010609060101010101" charset="-122"/>
              </a:rPr>
              <a:t>说一说，可以怎样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规划路线呢</a:t>
            </a:r>
            <a:r>
              <a:rPr lang="zh-CN" altLang="zh-CN" sz="2400" dirty="0">
                <a:latin typeface="黑体" panose="02010609060101010101" charset="-122"/>
                <a:ea typeface="黑体" panose="02010609060101010101" charset="-122"/>
              </a:rPr>
              <a:t>？</a:t>
            </a: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41" name="文本框 40"/>
          <p:cNvSpPr txBox="1"/>
          <p:nvPr>
            <p:custDataLst>
              <p:tags r:id="rId1"/>
            </p:custDataLst>
          </p:nvPr>
        </p:nvSpPr>
        <p:spPr>
          <a:xfrm>
            <a:off x="7764780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准备间</a:t>
            </a: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9177655" y="103505"/>
            <a:ext cx="1252855" cy="3987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rgbClr val="FFFF00"/>
                </a:solidFill>
                <a:ea typeface="微软雅黑" panose="020B0503020204020204" pitchFamily="34" charset="-122"/>
              </a:rPr>
              <a:t>活动室</a:t>
            </a: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10590530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收获园</a:t>
            </a:r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2732359" y="895811"/>
            <a:ext cx="6727281" cy="5355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3200" dirty="0">
                <a:solidFill>
                  <a:srgbClr val="6AB3E4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2</a:t>
            </a:r>
            <a:r>
              <a:rPr lang="zh-CN" altLang="en-US" sz="3200" dirty="0">
                <a:solidFill>
                  <a:srgbClr val="6AB3E4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．实验二：出行</a:t>
            </a:r>
            <a:r>
              <a:rPr lang="zh-CN" altLang="zh-CN" sz="3200" dirty="0">
                <a:solidFill>
                  <a:srgbClr val="6AB3E4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路线初查询</a:t>
            </a:r>
            <a:endParaRPr lang="zh-CN" altLang="en-US" sz="3200" dirty="0">
              <a:solidFill>
                <a:srgbClr val="6AB3E4"/>
              </a:solidFill>
              <a:latin typeface="华文中宋" panose="02010600040101010101" pitchFamily="2" charset="-122"/>
              <a:ea typeface="华文中宋" panose="02010600040101010101" pitchFamily="2" charset="-122"/>
              <a:sym typeface="Arial" panose="020B0604020202020204" pitchFamily="34" charset="0"/>
            </a:endParaRPr>
          </a:p>
        </p:txBody>
      </p:sp>
      <p:pic>
        <p:nvPicPr>
          <p:cNvPr id="10" name="图片 9" descr="15.2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152" t="27090" r="8857" b="7134"/>
          <a:stretch>
            <a:fillRect/>
          </a:stretch>
        </p:blipFill>
        <p:spPr>
          <a:xfrm>
            <a:off x="3870252" y="3636334"/>
            <a:ext cx="4508205" cy="279491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77116" y="2966483"/>
            <a:ext cx="1648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你的查询条件是</a:t>
            </a:r>
            <a:r>
              <a:rPr lang="zh-CN" altLang="en-US" u="sng" dirty="0"/>
              <a:t>          </a:t>
            </a:r>
            <a:r>
              <a:rPr lang="zh-CN" altLang="en-US" dirty="0"/>
              <a:t>？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99720" y="3657600"/>
            <a:ext cx="1534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还可以</a:t>
            </a:r>
            <a:r>
              <a:rPr lang="en-US" altLang="zh-CN" dirty="0"/>
              <a:t>……</a:t>
            </a:r>
            <a:r>
              <a:rPr lang="zh-CN" altLang="en-US" u="sng" dirty="0"/>
              <a:t>          </a:t>
            </a:r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284381" y="2551815"/>
            <a:ext cx="23923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        从家出发，到合肥南站选择的出行方式是</a:t>
            </a:r>
            <a:r>
              <a:rPr lang="zh-CN" altLang="en-US" u="sng" dirty="0"/>
              <a:t>        </a:t>
            </a:r>
            <a:r>
              <a:rPr lang="zh-CN" altLang="en-US" dirty="0"/>
              <a:t>。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577482" y="1753159"/>
            <a:ext cx="8790408" cy="567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>
              <a:lnSpc>
                <a:spcPts val="4400"/>
              </a:lnSpc>
              <a:buFont typeface="Wingdings" panose="05000000000000000000" pitchFamily="2" charset="2"/>
              <a:buChar char="u"/>
            </a:pP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写一写，我的第一条路线推荐单。</a:t>
            </a: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41" name="文本框 40"/>
          <p:cNvSpPr txBox="1"/>
          <p:nvPr>
            <p:custDataLst>
              <p:tags r:id="rId1"/>
            </p:custDataLst>
          </p:nvPr>
        </p:nvSpPr>
        <p:spPr>
          <a:xfrm>
            <a:off x="7764780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准备间</a:t>
            </a: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9177655" y="103505"/>
            <a:ext cx="1252855" cy="3987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rgbClr val="FFFF00"/>
                </a:solidFill>
                <a:ea typeface="微软雅黑" panose="020B0503020204020204" pitchFamily="34" charset="-122"/>
              </a:rPr>
              <a:t>活动室</a:t>
            </a: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10590530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收获园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88962" y="2396694"/>
            <a:ext cx="7462892" cy="3243286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2732359" y="895811"/>
            <a:ext cx="6727281" cy="5355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3200" dirty="0">
                <a:solidFill>
                  <a:srgbClr val="6AB3E4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2</a:t>
            </a:r>
            <a:r>
              <a:rPr lang="zh-CN" altLang="en-US" sz="3200" dirty="0">
                <a:solidFill>
                  <a:srgbClr val="6AB3E4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．实验二：出行</a:t>
            </a:r>
            <a:r>
              <a:rPr lang="zh-CN" altLang="zh-CN" sz="3200" dirty="0">
                <a:solidFill>
                  <a:srgbClr val="6AB3E4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路线初查询</a:t>
            </a:r>
            <a:endParaRPr lang="zh-CN" altLang="en-US" sz="3200" dirty="0">
              <a:solidFill>
                <a:srgbClr val="6AB3E4"/>
              </a:solidFill>
              <a:latin typeface="华文中宋" panose="02010600040101010101" pitchFamily="2" charset="-122"/>
              <a:ea typeface="华文中宋" panose="02010600040101010101" pitchFamily="2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577482" y="1753159"/>
            <a:ext cx="8790408" cy="1695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ts val="4400"/>
              </a:lnSpc>
              <a:buFont typeface="Wingdings" panose="05000000000000000000" pitchFamily="2" charset="2"/>
              <a:buChar char="u"/>
            </a:pPr>
            <a:r>
              <a:rPr lang="zh-CN" altLang="zh-CN" sz="2400" dirty="0">
                <a:latin typeface="黑体" panose="02010609060101010101" charset="-122"/>
                <a:ea typeface="黑体" panose="02010609060101010101" charset="-122"/>
              </a:rPr>
              <a:t>根据李明家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的</a:t>
            </a:r>
            <a:r>
              <a:rPr lang="zh-CN" altLang="zh-CN" sz="2400" dirty="0">
                <a:latin typeface="黑体" panose="02010609060101010101" charset="-122"/>
                <a:ea typeface="黑体" panose="02010609060101010101" charset="-122"/>
              </a:rPr>
              <a:t>需求，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规划第二条路线</a:t>
            </a:r>
            <a:r>
              <a:rPr lang="zh-CN" altLang="zh-CN" sz="2400" dirty="0">
                <a:latin typeface="黑体" panose="02010609060101010101" charset="-122"/>
                <a:ea typeface="黑体" panose="02010609060101010101" charset="-122"/>
              </a:rPr>
              <a:t>时要考虑哪些条件？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议一议。</a:t>
            </a:r>
            <a:endParaRPr lang="en-US" altLang="zh-CN" sz="2400" dirty="0">
              <a:latin typeface="黑体" panose="02010609060101010101" charset="-122"/>
              <a:ea typeface="黑体" panose="02010609060101010101" charset="-122"/>
            </a:endParaRPr>
          </a:p>
          <a:p>
            <a:pPr indent="457200">
              <a:lnSpc>
                <a:spcPts val="4400"/>
              </a:lnSpc>
            </a:pPr>
            <a:endParaRPr lang="zh-CN" altLang="en-US" sz="24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41" name="文本框 40"/>
          <p:cNvSpPr txBox="1"/>
          <p:nvPr>
            <p:custDataLst>
              <p:tags r:id="rId1"/>
            </p:custDataLst>
          </p:nvPr>
        </p:nvSpPr>
        <p:spPr>
          <a:xfrm>
            <a:off x="7764780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准备间</a:t>
            </a: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9177655" y="103505"/>
            <a:ext cx="1252855" cy="3987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rgbClr val="FFFF00"/>
                </a:solidFill>
                <a:ea typeface="微软雅黑" panose="020B0503020204020204" pitchFamily="34" charset="-122"/>
              </a:rPr>
              <a:t>活动室</a:t>
            </a: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10590530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收获园</a:t>
            </a:r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2732359" y="895811"/>
            <a:ext cx="6727281" cy="5355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3200" dirty="0">
                <a:solidFill>
                  <a:srgbClr val="6AB3E4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3</a:t>
            </a:r>
            <a:r>
              <a:rPr lang="zh-CN" altLang="en-US" sz="3200" dirty="0">
                <a:solidFill>
                  <a:srgbClr val="6AB3E4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．实验三：出行</a:t>
            </a:r>
            <a:r>
              <a:rPr lang="zh-CN" altLang="zh-CN" sz="3200" dirty="0">
                <a:solidFill>
                  <a:srgbClr val="6AB3E4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路线</a:t>
            </a:r>
            <a:r>
              <a:rPr lang="zh-CN" altLang="en-US" sz="3200" dirty="0">
                <a:solidFill>
                  <a:srgbClr val="6AB3E4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再确定</a:t>
            </a:r>
            <a:endParaRPr lang="zh-CN" altLang="en-US" sz="3200" dirty="0">
              <a:solidFill>
                <a:srgbClr val="6AB3E4"/>
              </a:solidFill>
              <a:latin typeface="华文中宋" panose="02010600040101010101" pitchFamily="2" charset="-122"/>
              <a:ea typeface="华文中宋" panose="02010600040101010101" pitchFamily="2" charset="-122"/>
              <a:sym typeface="Arial" panose="020B0604020202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 rot="5400000">
            <a:off x="8048271" y="4685800"/>
            <a:ext cx="375878" cy="55746"/>
          </a:xfrm>
          <a:prstGeom prst="line">
            <a:avLst/>
          </a:prstGeom>
          <a:ln w="28575">
            <a:solidFill>
              <a:srgbClr val="2363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7562335" y="3707027"/>
            <a:ext cx="543697" cy="271849"/>
          </a:xfrm>
          <a:prstGeom prst="line">
            <a:avLst/>
          </a:prstGeom>
          <a:ln w="28575">
            <a:solidFill>
              <a:srgbClr val="2363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rot="10800000" flipV="1">
            <a:off x="8538522" y="3707027"/>
            <a:ext cx="667262" cy="222423"/>
          </a:xfrm>
          <a:prstGeom prst="line">
            <a:avLst/>
          </a:prstGeom>
          <a:ln w="28575">
            <a:solidFill>
              <a:srgbClr val="2363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2001796" y="2940908"/>
            <a:ext cx="3917092" cy="2631989"/>
          </a:xfrm>
          <a:prstGeom prst="rect">
            <a:avLst/>
          </a:prstGeom>
          <a:noFill/>
          <a:ln w="57150">
            <a:solidFill>
              <a:srgbClr val="6BAD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700" b="76561"/>
          <a:stretch>
            <a:fillRect/>
          </a:stretch>
        </p:blipFill>
        <p:spPr bwMode="auto">
          <a:xfrm>
            <a:off x="2421925" y="2571234"/>
            <a:ext cx="2903837" cy="7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2397211" y="3558746"/>
            <a:ext cx="310854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出行要求：时间</a:t>
            </a:r>
            <a:endParaRPr lang="en-US" altLang="zh-CN" sz="2400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路线数量：第</a:t>
            </a:r>
            <a:r>
              <a:rPr lang="en-US" altLang="zh-CN" sz="2400" dirty="0"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条路线</a:t>
            </a:r>
            <a:endParaRPr lang="en-US" altLang="zh-CN" sz="2400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交通费用：</a:t>
            </a:r>
            <a:r>
              <a:rPr lang="en-US" altLang="zh-CN" sz="2400" dirty="0">
                <a:latin typeface="楷体_GB2312" pitchFamily="49" charset="-122"/>
                <a:ea typeface="楷体_GB2312" pitchFamily="49" charset="-122"/>
              </a:rPr>
              <a:t> </a:t>
            </a:r>
            <a:endParaRPr lang="zh-CN" altLang="en-US" sz="240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7920682" y="3756453"/>
            <a:ext cx="803189" cy="8031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条件</a:t>
            </a:r>
          </a:p>
        </p:txBody>
      </p:sp>
      <p:sp>
        <p:nvSpPr>
          <p:cNvPr id="16" name="椭圆 15"/>
          <p:cNvSpPr/>
          <p:nvPr/>
        </p:nvSpPr>
        <p:spPr>
          <a:xfrm>
            <a:off x="6499655" y="3002693"/>
            <a:ext cx="1272745" cy="108739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条件</a:t>
            </a:r>
          </a:p>
        </p:txBody>
      </p:sp>
      <p:sp>
        <p:nvSpPr>
          <p:cNvPr id="17" name="椭圆 16"/>
          <p:cNvSpPr/>
          <p:nvPr/>
        </p:nvSpPr>
        <p:spPr>
          <a:xfrm>
            <a:off x="8760940" y="2977978"/>
            <a:ext cx="1272745" cy="108739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条件</a:t>
            </a:r>
          </a:p>
        </p:txBody>
      </p:sp>
      <p:sp>
        <p:nvSpPr>
          <p:cNvPr id="18" name="椭圆 17"/>
          <p:cNvSpPr/>
          <p:nvPr/>
        </p:nvSpPr>
        <p:spPr>
          <a:xfrm>
            <a:off x="7599405" y="4695568"/>
            <a:ext cx="1272745" cy="108739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条件</a:t>
            </a:r>
          </a:p>
        </p:txBody>
      </p:sp>
      <p:pic>
        <p:nvPicPr>
          <p:cNvPr id="19" name="图片 18" descr="P22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660" t="20772" r="27658" b="23375"/>
          <a:stretch>
            <a:fillRect/>
          </a:stretch>
        </p:blipFill>
        <p:spPr>
          <a:xfrm>
            <a:off x="9075149" y="4263080"/>
            <a:ext cx="2663770" cy="228599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741042" y="3359888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路线</a:t>
            </a:r>
            <a:r>
              <a:rPr lang="en-US" altLang="zh-CN" dirty="0"/>
              <a:t>1</a:t>
            </a:r>
            <a:endParaRPr lang="zh-CN" altLang="en-US" dirty="0"/>
          </a:p>
        </p:txBody>
      </p:sp>
      <p:cxnSp>
        <p:nvCxnSpPr>
          <p:cNvPr id="21" name="直接连接符 20"/>
          <p:cNvCxnSpPr/>
          <p:nvPr/>
        </p:nvCxnSpPr>
        <p:spPr>
          <a:xfrm flipV="1">
            <a:off x="4635796" y="4061637"/>
            <a:ext cx="8931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V="1">
            <a:off x="3891517" y="5103628"/>
            <a:ext cx="16161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577482" y="1753159"/>
            <a:ext cx="8790408" cy="567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>
              <a:lnSpc>
                <a:spcPts val="4400"/>
              </a:lnSpc>
              <a:buFont typeface="Wingdings" panose="05000000000000000000" pitchFamily="2" charset="2"/>
              <a:buChar char="u"/>
            </a:pPr>
            <a:r>
              <a:rPr lang="zh-CN" altLang="zh-CN" sz="2400" dirty="0">
                <a:latin typeface="黑体" panose="02010609060101010101" charset="-122"/>
                <a:ea typeface="黑体" panose="02010609060101010101" charset="-122"/>
              </a:rPr>
              <a:t>说一说，可以怎样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规划路线呢</a:t>
            </a:r>
            <a:r>
              <a:rPr lang="zh-CN" altLang="zh-CN" sz="2400" dirty="0">
                <a:latin typeface="黑体" panose="02010609060101010101" charset="-122"/>
                <a:ea typeface="黑体" panose="02010609060101010101" charset="-122"/>
              </a:rPr>
              <a:t>？</a:t>
            </a: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36867" name="Object 3"/>
          <p:cNvGraphicFramePr>
            <a:graphicFrameLocks noChangeAspect="1"/>
          </p:cNvGraphicFramePr>
          <p:nvPr/>
        </p:nvGraphicFramePr>
        <p:xfrm>
          <a:off x="2624773" y="2812175"/>
          <a:ext cx="6371503" cy="2874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1" name="Document" r:id="rId6" imgW="3539724" imgH="1596826" progId="">
                  <p:embed/>
                </p:oleObj>
              </mc:Choice>
              <mc:Fallback>
                <p:oleObj name="Document" r:id="rId6" imgW="3539724" imgH="1596826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4773" y="2812175"/>
                        <a:ext cx="6371503" cy="2874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文本框 40"/>
          <p:cNvSpPr txBox="1"/>
          <p:nvPr>
            <p:custDataLst>
              <p:tags r:id="rId1"/>
            </p:custDataLst>
          </p:nvPr>
        </p:nvSpPr>
        <p:spPr>
          <a:xfrm>
            <a:off x="7764780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准备间</a:t>
            </a: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9177655" y="103505"/>
            <a:ext cx="1252855" cy="3987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rgbClr val="FFFF00"/>
                </a:solidFill>
                <a:ea typeface="微软雅黑" panose="020B0503020204020204" pitchFamily="34" charset="-122"/>
              </a:rPr>
              <a:t>活动室</a:t>
            </a: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10590530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收获园</a:t>
            </a:r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2732359" y="895811"/>
            <a:ext cx="6727281" cy="5355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3200" dirty="0">
                <a:solidFill>
                  <a:srgbClr val="6AB3E4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3</a:t>
            </a:r>
            <a:r>
              <a:rPr lang="zh-CN" altLang="en-US" sz="3200" dirty="0">
                <a:solidFill>
                  <a:srgbClr val="6AB3E4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．实验三：出行</a:t>
            </a:r>
            <a:r>
              <a:rPr lang="zh-CN" altLang="zh-CN" sz="3200" dirty="0">
                <a:solidFill>
                  <a:srgbClr val="6AB3E4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路线</a:t>
            </a:r>
            <a:r>
              <a:rPr lang="zh-CN" altLang="en-US" sz="3200" dirty="0">
                <a:solidFill>
                  <a:srgbClr val="6AB3E4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再确定</a:t>
            </a:r>
            <a:endParaRPr lang="zh-CN" altLang="en-US" sz="3200" dirty="0">
              <a:solidFill>
                <a:srgbClr val="6AB3E4"/>
              </a:solidFill>
              <a:latin typeface="华文中宋" panose="02010600040101010101" pitchFamily="2" charset="-122"/>
              <a:ea typeface="华文中宋" panose="02010600040101010101" pitchFamily="2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577482" y="1753159"/>
            <a:ext cx="8790408" cy="567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>
              <a:lnSpc>
                <a:spcPts val="4400"/>
              </a:lnSpc>
              <a:buFont typeface="Wingdings" panose="05000000000000000000" pitchFamily="2" charset="2"/>
              <a:buChar char="u"/>
            </a:pP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写一写，我的第一条路线推荐单。</a:t>
            </a: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41" name="文本框 40"/>
          <p:cNvSpPr txBox="1"/>
          <p:nvPr>
            <p:custDataLst>
              <p:tags r:id="rId1"/>
            </p:custDataLst>
          </p:nvPr>
        </p:nvSpPr>
        <p:spPr>
          <a:xfrm>
            <a:off x="7764780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准备间</a:t>
            </a: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9177655" y="103505"/>
            <a:ext cx="1252855" cy="3987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rgbClr val="FFFF00"/>
                </a:solidFill>
                <a:ea typeface="微软雅黑" panose="020B0503020204020204" pitchFamily="34" charset="-122"/>
              </a:rPr>
              <a:t>活动室</a:t>
            </a: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10590530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收获园</a:t>
            </a:r>
          </a:p>
        </p:txBody>
      </p:sp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2732359" y="895811"/>
            <a:ext cx="6727281" cy="5355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3200" dirty="0">
                <a:solidFill>
                  <a:srgbClr val="6AB3E4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3</a:t>
            </a:r>
            <a:r>
              <a:rPr lang="zh-CN" altLang="en-US" sz="3200" dirty="0">
                <a:solidFill>
                  <a:srgbClr val="6AB3E4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．实验三：出行</a:t>
            </a:r>
            <a:r>
              <a:rPr lang="zh-CN" altLang="zh-CN" sz="3200" dirty="0">
                <a:solidFill>
                  <a:srgbClr val="6AB3E4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路线</a:t>
            </a:r>
            <a:r>
              <a:rPr lang="zh-CN" altLang="en-US" sz="3200" dirty="0">
                <a:solidFill>
                  <a:srgbClr val="6AB3E4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再确定</a:t>
            </a:r>
            <a:endParaRPr lang="zh-CN" altLang="en-US" sz="3200" dirty="0">
              <a:solidFill>
                <a:srgbClr val="6AB3E4"/>
              </a:solidFill>
              <a:latin typeface="华文中宋" panose="02010600040101010101" pitchFamily="2" charset="-122"/>
              <a:ea typeface="华文中宋" panose="02010600040101010101" pitchFamily="2" charset="-122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41190" y="2642439"/>
            <a:ext cx="7462892" cy="279084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172265" y="760185"/>
            <a:ext cx="5479366" cy="5355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defRPr sz="3200">
                <a:solidFill>
                  <a:srgbClr val="6AB3E4"/>
                </a:solidFill>
                <a:latin typeface="三极信黑简体" panose="00000500000000000000" pitchFamily="2" charset="-122"/>
                <a:ea typeface="三极信黑简体" panose="00000500000000000000" pitchFamily="2" charset="-122"/>
                <a:cs typeface="Aa榴莲爸爸" panose="03000502000000000000" charset="-122"/>
              </a:defRPr>
            </a:lvl1pPr>
          </a:lstStyle>
          <a:p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4. 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比较：评选最佳规划师</a:t>
            </a: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zh-CN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  <a:cs typeface="宋体" panose="02010600030101010101" pitchFamily="2" charset="-122"/>
              </a:rPr>
              <a:t>活动评价表：</a:t>
            </a:r>
            <a:r>
              <a:rPr kumimoji="0" lang="zh-CN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宋体" panose="02010600030101010101" pitchFamily="2" charset="-122"/>
              </a:rPr>
              <a:t> </a:t>
            </a:r>
            <a:endParaRPr kumimoji="0" lang="zh-CN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1" name="文本框 40"/>
          <p:cNvSpPr txBox="1"/>
          <p:nvPr>
            <p:custDataLst>
              <p:tags r:id="rId2"/>
            </p:custDataLst>
          </p:nvPr>
        </p:nvSpPr>
        <p:spPr>
          <a:xfrm>
            <a:off x="7764780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准备间</a:t>
            </a: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9177655" y="103505"/>
            <a:ext cx="1252855" cy="3987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rgbClr val="FFFF00"/>
                </a:solidFill>
                <a:ea typeface="微软雅黑" panose="020B0503020204020204" pitchFamily="34" charset="-122"/>
              </a:rPr>
              <a:t>活动室</a:t>
            </a: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10590530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收获园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629" y="1757739"/>
            <a:ext cx="7132741" cy="395061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" y="126006"/>
            <a:ext cx="12188560" cy="685800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1175464" y="890159"/>
            <a:ext cx="9841073" cy="5077683"/>
            <a:chOff x="1223954" y="938649"/>
            <a:chExt cx="9841073" cy="5077683"/>
          </a:xfrm>
        </p:grpSpPr>
        <p:sp>
          <p:nvSpPr>
            <p:cNvPr id="30" name="矩形: 圆角 29"/>
            <p:cNvSpPr/>
            <p:nvPr/>
          </p:nvSpPr>
          <p:spPr>
            <a:xfrm>
              <a:off x="1223954" y="93864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rgbClr val="6AB3E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: 圆角 30"/>
            <p:cNvSpPr/>
            <p:nvPr/>
          </p:nvSpPr>
          <p:spPr>
            <a:xfrm>
              <a:off x="1320934" y="103562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19"/>
          <a:stretch>
            <a:fillRect/>
          </a:stretch>
        </p:blipFill>
        <p:spPr>
          <a:xfrm>
            <a:off x="3440" y="4184542"/>
            <a:ext cx="12188560" cy="287224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44369" y="215490"/>
            <a:ext cx="3953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小学信息科技三年级上册第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3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单元</a:t>
            </a: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242456"/>
            <a:ext cx="1163782" cy="271549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947" y="-156867"/>
            <a:ext cx="2247178" cy="1559749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730387" flipV="1">
            <a:off x="9383578" y="793001"/>
            <a:ext cx="2146364" cy="1458681"/>
          </a:xfrm>
          <a:prstGeom prst="rect">
            <a:avLst/>
          </a:prstGeom>
        </p:spPr>
      </p:pic>
      <p:sp>
        <p:nvSpPr>
          <p:cNvPr id="59" name="文本框 58"/>
          <p:cNvSpPr txBox="1"/>
          <p:nvPr>
            <p:custDataLst>
              <p:tags r:id="rId1"/>
            </p:custDataLst>
          </p:nvPr>
        </p:nvSpPr>
        <p:spPr>
          <a:xfrm>
            <a:off x="4297680" y="1849120"/>
            <a:ext cx="3536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rgbClr val="FFC000"/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华文新魏" panose="02010800040101010101" charset="-122"/>
                <a:ea typeface="华文新魏" panose="02010800040101010101" charset="-122"/>
              </a:rPr>
              <a:t>三、收获园</a:t>
            </a: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8485" l="1878" r="9436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62789">
            <a:off x="9803033" y="3890285"/>
            <a:ext cx="1431595" cy="221796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1" t="11506" r="10028" b="5221"/>
          <a:stretch>
            <a:fillRect/>
          </a:stretch>
        </p:blipFill>
        <p:spPr>
          <a:xfrm>
            <a:off x="6350924" y="2817743"/>
            <a:ext cx="4039986" cy="1745673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6586651" y="3154940"/>
            <a:ext cx="37636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</a:rPr>
              <a:t>  </a:t>
            </a:r>
            <a:r>
              <a:rPr lang="zh-CN" altLang="zh-CN" sz="2400" dirty="0">
                <a:latin typeface="黑体" panose="02010609060101010101" charset="-122"/>
                <a:ea typeface="黑体" panose="02010609060101010101" charset="-122"/>
              </a:rPr>
              <a:t>今天，你有哪些收获呢？赶快记录下来吧。</a:t>
            </a:r>
            <a:endParaRPr lang="zh-CN" altLang="en-US" sz="2400" dirty="0"/>
          </a:p>
        </p:txBody>
      </p:sp>
      <p:pic>
        <p:nvPicPr>
          <p:cNvPr id="12" name="图片 11" descr="0484839e058dc9704ed4b678f57e2166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909445" y="2935605"/>
            <a:ext cx="3032125" cy="303212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1674813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60925" algn="l"/>
              </a:tabLst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" name="文本框 5"/>
          <p:cNvSpPr txBox="1"/>
          <p:nvPr/>
        </p:nvSpPr>
        <p:spPr>
          <a:xfrm>
            <a:off x="3255744" y="1407095"/>
            <a:ext cx="5684610" cy="5355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defRPr sz="3200">
                <a:solidFill>
                  <a:srgbClr val="6AB3E4"/>
                </a:solidFill>
                <a:latin typeface="三极信黑简体" panose="00000500000000000000" pitchFamily="2" charset="-122"/>
                <a:ea typeface="三极信黑简体" panose="00000500000000000000" pitchFamily="2" charset="-122"/>
                <a:cs typeface="Aa榴莲爸爸" panose="03000502000000000000" charset="-122"/>
              </a:defRPr>
            </a:lvl1pPr>
          </a:lstStyle>
          <a:p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1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．议：解决问题的思路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50096" y="2744094"/>
            <a:ext cx="6204860" cy="1930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</a:rPr>
              <a:t>    与小组成员结合生活中的具体事例谈谈信息的重要性，分享自己解决问题的思路。</a:t>
            </a:r>
          </a:p>
        </p:txBody>
      </p:sp>
      <p:sp>
        <p:nvSpPr>
          <p:cNvPr id="41" name="文本框 40"/>
          <p:cNvSpPr txBox="1"/>
          <p:nvPr>
            <p:custDataLst>
              <p:tags r:id="rId1"/>
            </p:custDataLst>
          </p:nvPr>
        </p:nvSpPr>
        <p:spPr>
          <a:xfrm>
            <a:off x="7764780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准备间</a:t>
            </a: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9177655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活动室</a:t>
            </a: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10590530" y="103505"/>
            <a:ext cx="1252855" cy="3987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rgbClr val="FFFF00"/>
                </a:solidFill>
                <a:ea typeface="微软雅黑" panose="020B0503020204020204" pitchFamily="34" charset="-122"/>
              </a:rPr>
              <a:t>收获园</a:t>
            </a:r>
          </a:p>
        </p:txBody>
      </p:sp>
      <p:pic>
        <p:nvPicPr>
          <p:cNvPr id="10" name="图片 9" descr="4.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07269" y="2977116"/>
            <a:ext cx="4011822" cy="306250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480463" y="2338669"/>
            <a:ext cx="5717623" cy="2249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9750">
              <a:lnSpc>
                <a:spcPct val="150000"/>
              </a:lnSpc>
            </a:pPr>
            <a:r>
              <a:rPr lang="zh-CN" altLang="en-US" sz="24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李徽一家想乘坐高铁前往黄山旅游。从家怎样去高铁站呢？从高铁站怎么去景点呢？</a:t>
            </a:r>
            <a:r>
              <a:rPr lang="en-US" altLang="zh-CN" sz="2400" dirty="0" err="1">
                <a:latin typeface="楷体_GB2312" panose="02010609030101010101" pitchFamily="49" charset="-122"/>
                <a:ea typeface="楷体_GB2312" panose="02010609030101010101" pitchFamily="49" charset="-122"/>
              </a:rPr>
              <a:t>父母让他先</a:t>
            </a:r>
            <a:r>
              <a:rPr lang="zh-CN" altLang="en-US" sz="24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查询出行路线</a:t>
            </a:r>
            <a:r>
              <a:rPr lang="en-US" altLang="zh-CN" sz="24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，</a:t>
            </a:r>
            <a:r>
              <a:rPr lang="zh-CN" altLang="en-US" sz="24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拟一份合理的出行方案</a:t>
            </a:r>
            <a:r>
              <a:rPr lang="en-US" altLang="zh-CN" sz="24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。</a:t>
            </a:r>
            <a:endParaRPr kumimoji="1"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987077" y="757257"/>
            <a:ext cx="3852206" cy="738664"/>
            <a:chOff x="6388488" y="2098491"/>
            <a:chExt cx="3852206" cy="738664"/>
          </a:xfrm>
        </p:grpSpPr>
        <p:sp>
          <p:nvSpPr>
            <p:cNvPr id="12" name="圆角矩形 13"/>
            <p:cNvSpPr/>
            <p:nvPr/>
          </p:nvSpPr>
          <p:spPr>
            <a:xfrm>
              <a:off x="6388488" y="2200275"/>
              <a:ext cx="2160000" cy="602927"/>
            </a:xfrm>
            <a:prstGeom prst="roundRect">
              <a:avLst>
                <a:gd name="adj" fmla="val 50000"/>
              </a:avLst>
            </a:prstGeom>
            <a:solidFill>
              <a:srgbClr val="5DAE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3" name="文本框 28"/>
            <p:cNvSpPr txBox="1"/>
            <p:nvPr/>
          </p:nvSpPr>
          <p:spPr>
            <a:xfrm>
              <a:off x="6666126" y="2098491"/>
              <a:ext cx="357456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项目情境</a:t>
              </a:r>
            </a:p>
          </p:txBody>
        </p:sp>
      </p:grp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5261113" y="1987825"/>
            <a:ext cx="6029739" cy="3432313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6" t="10696" r="6291" b="11265"/>
          <a:stretch>
            <a:fillRect/>
          </a:stretch>
        </p:blipFill>
        <p:spPr>
          <a:xfrm>
            <a:off x="10639288" y="4711420"/>
            <a:ext cx="894140" cy="858155"/>
          </a:xfrm>
          <a:prstGeom prst="rect">
            <a:avLst/>
          </a:prstGeom>
        </p:spPr>
      </p:pic>
      <p:sp>
        <p:nvSpPr>
          <p:cNvPr id="17" name="圆角矩形标注 16"/>
          <p:cNvSpPr/>
          <p:nvPr/>
        </p:nvSpPr>
        <p:spPr>
          <a:xfrm flipH="1">
            <a:off x="8905461" y="4717774"/>
            <a:ext cx="1563756" cy="516835"/>
          </a:xfrm>
          <a:prstGeom prst="wedgeRoundRectCallout">
            <a:avLst>
              <a:gd name="adj1" fmla="val -57509"/>
              <a:gd name="adj2" fmla="val 19324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"/>
          <p:cNvSpPr txBox="1"/>
          <p:nvPr/>
        </p:nvSpPr>
        <p:spPr>
          <a:xfrm>
            <a:off x="8448953" y="4710807"/>
            <a:ext cx="2470842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9750">
              <a:lnSpc>
                <a:spcPct val="150000"/>
              </a:lnSpc>
            </a:pPr>
            <a:r>
              <a:rPr kumimoji="1" lang="zh-CN" altLang="en-US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怎样帮李徽？</a:t>
            </a:r>
          </a:p>
        </p:txBody>
      </p:sp>
      <p:pic>
        <p:nvPicPr>
          <p:cNvPr id="19" name="图片 18" descr="11.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ECEEE8"/>
              </a:clrFrom>
              <a:clrTo>
                <a:srgbClr val="ECEEE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9754" y="2147459"/>
            <a:ext cx="4235019" cy="323288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5"/>
          <p:cNvSpPr txBox="1"/>
          <p:nvPr/>
        </p:nvSpPr>
        <p:spPr>
          <a:xfrm>
            <a:off x="3255744" y="941005"/>
            <a:ext cx="5684610" cy="5355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defRPr sz="3200">
                <a:solidFill>
                  <a:srgbClr val="6AB3E4"/>
                </a:solidFill>
                <a:latin typeface="三极信黑简体" panose="00000500000000000000" pitchFamily="2" charset="-122"/>
                <a:ea typeface="三极信黑简体" panose="00000500000000000000" pitchFamily="2" charset="-122"/>
                <a:cs typeface="Aa榴莲爸爸" panose="03000502000000000000" charset="-122"/>
              </a:defRPr>
            </a:lvl1pPr>
          </a:lstStyle>
          <a:p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2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．思：还可以解决哪些问题？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139482" y="1684486"/>
            <a:ext cx="9734844" cy="163121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355600" algn="l" defTabSz="914400" rtl="0" eaLnBrk="1" fontAlgn="base" latinLnBrk="0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alibri" panose="020F0502020204030204" pitchFamily="34" charset="0"/>
              </a:rPr>
              <a:t>   </a:t>
            </a:r>
            <a:r>
              <a:rPr kumimoji="0" 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alibri" panose="020F0502020204030204" pitchFamily="34" charset="0"/>
              </a:rPr>
              <a:t>你想解决什么问题？试着</a:t>
            </a:r>
            <a:r>
              <a:rPr kumimoji="0" lang="zh-C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alibri" panose="020F0502020204030204" pitchFamily="34" charset="0"/>
              </a:rPr>
              <a:t>网络地图软件规划其他出行方案</a:t>
            </a:r>
            <a:r>
              <a:rPr kumimoji="0" 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alibri" panose="020F0502020204030204" pitchFamily="34" charset="0"/>
              </a:rPr>
              <a:t>。再与同学分享自己是如何</a:t>
            </a:r>
            <a:r>
              <a:rPr kumimoji="0" lang="zh-C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alibri" panose="020F0502020204030204" pitchFamily="34" charset="0"/>
              </a:rPr>
              <a:t>设置查询条件</a:t>
            </a:r>
            <a:r>
              <a:rPr kumimoji="0" 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alibri" panose="020F0502020204030204" pitchFamily="34" charset="0"/>
              </a:rPr>
              <a:t>的，发现哪些</a:t>
            </a:r>
            <a:r>
              <a:rPr kumimoji="0" lang="zh-C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alibri" panose="020F0502020204030204" pitchFamily="34" charset="0"/>
              </a:rPr>
              <a:t>查询</a:t>
            </a:r>
            <a:r>
              <a:rPr kumimoji="0" 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alibri" panose="020F0502020204030204" pitchFamily="34" charset="0"/>
              </a:rPr>
              <a:t>技巧？</a:t>
            </a:r>
            <a:endParaRPr kumimoji="0" 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355600" algn="l" defTabSz="914400" rtl="0" eaLnBrk="0" fontAlgn="base" latinLnBrk="0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1" name="文本框 40"/>
          <p:cNvSpPr txBox="1"/>
          <p:nvPr>
            <p:custDataLst>
              <p:tags r:id="rId1"/>
            </p:custDataLst>
          </p:nvPr>
        </p:nvSpPr>
        <p:spPr>
          <a:xfrm>
            <a:off x="7764780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准备间</a:t>
            </a: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9177655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活动室</a:t>
            </a: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10590530" y="103505"/>
            <a:ext cx="1252855" cy="3987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rgbClr val="FFFF00"/>
                </a:solidFill>
                <a:ea typeface="微软雅黑" panose="020B0503020204020204" pitchFamily="34" charset="-122"/>
              </a:rPr>
              <a:t>收获园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68637" y="3529788"/>
            <a:ext cx="591502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矩形 8"/>
          <p:cNvSpPr/>
          <p:nvPr/>
        </p:nvSpPr>
        <p:spPr>
          <a:xfrm>
            <a:off x="2115878" y="3296093"/>
            <a:ext cx="7325833" cy="2392326"/>
          </a:xfrm>
          <a:prstGeom prst="rect">
            <a:avLst/>
          </a:prstGeom>
          <a:noFill/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 descr="7.1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51375" y="3668232"/>
            <a:ext cx="3050750" cy="232884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" y="0"/>
            <a:ext cx="12188560" cy="685800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1175464" y="890159"/>
            <a:ext cx="9841073" cy="5077683"/>
            <a:chOff x="1223954" y="938649"/>
            <a:chExt cx="9841073" cy="5077683"/>
          </a:xfrm>
        </p:grpSpPr>
        <p:sp>
          <p:nvSpPr>
            <p:cNvPr id="30" name="矩形: 圆角 29"/>
            <p:cNvSpPr/>
            <p:nvPr/>
          </p:nvSpPr>
          <p:spPr>
            <a:xfrm>
              <a:off x="1223954" y="93864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rgbClr val="6AB3E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: 圆角 30"/>
            <p:cNvSpPr/>
            <p:nvPr/>
          </p:nvSpPr>
          <p:spPr>
            <a:xfrm>
              <a:off x="1320934" y="103562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19"/>
          <a:stretch>
            <a:fillRect/>
          </a:stretch>
        </p:blipFill>
        <p:spPr>
          <a:xfrm flipH="1">
            <a:off x="3440" y="2805764"/>
            <a:ext cx="12188560" cy="4070868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8454524" y="6271981"/>
            <a:ext cx="3953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小学信息科技三年级上册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55" y="3045049"/>
            <a:ext cx="3715972" cy="3715972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730387" flipV="1">
            <a:off x="9427689" y="546222"/>
            <a:ext cx="2146364" cy="145868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947" y="-156867"/>
            <a:ext cx="2247178" cy="1559749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491138" y="2941341"/>
            <a:ext cx="5304822" cy="18453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6600" dirty="0">
                <a:solidFill>
                  <a:srgbClr val="3C91D8"/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用所学知识</a:t>
            </a:r>
            <a:br>
              <a:rPr lang="zh-CN" altLang="en-US" sz="8000" dirty="0">
                <a:solidFill>
                  <a:srgbClr val="3C91D8"/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</a:br>
            <a:r>
              <a:rPr lang="zh-CN" altLang="en-US" sz="4800" dirty="0">
                <a:solidFill>
                  <a:srgbClr val="3C91D8"/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探究未知世界吧！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000" y="1171045"/>
            <a:ext cx="584041" cy="469828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5800898" y="1240763"/>
            <a:ext cx="323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3</a:t>
            </a: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准备家庭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旅游攻略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2065808" y="1240763"/>
            <a:ext cx="387750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义务教育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三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年级上册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214041" y="1866633"/>
            <a:ext cx="582120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阿里巴巴普惠体 M" panose="00020600040101010101" charset="-122"/>
              </a:defRPr>
            </a:lvl1pPr>
          </a:lstStyle>
          <a:p>
            <a:pPr algn="l"/>
            <a:r>
              <a:rPr lang="zh-CN" altLang="en-US" sz="2800" dirty="0">
                <a:solidFill>
                  <a:srgbClr val="3C91D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 </a:t>
            </a:r>
            <a:r>
              <a:rPr lang="en-US" altLang="zh-CN" sz="2800" dirty="0">
                <a:solidFill>
                  <a:srgbClr val="3C91D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 </a:t>
            </a:r>
            <a:r>
              <a:rPr lang="zh-CN" altLang="en-US" sz="2800" dirty="0">
                <a:solidFill>
                  <a:srgbClr val="3C91D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   规划旅游出行路线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" y="126006"/>
            <a:ext cx="12188560" cy="685800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1175464" y="890159"/>
            <a:ext cx="9841073" cy="5077683"/>
            <a:chOff x="1223954" y="938649"/>
            <a:chExt cx="9841073" cy="5077683"/>
          </a:xfrm>
        </p:grpSpPr>
        <p:sp>
          <p:nvSpPr>
            <p:cNvPr id="30" name="矩形: 圆角 29"/>
            <p:cNvSpPr/>
            <p:nvPr/>
          </p:nvSpPr>
          <p:spPr>
            <a:xfrm>
              <a:off x="1223954" y="93864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rgbClr val="6AB3E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: 圆角 30"/>
            <p:cNvSpPr/>
            <p:nvPr/>
          </p:nvSpPr>
          <p:spPr>
            <a:xfrm>
              <a:off x="1320934" y="103562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19"/>
          <a:stretch>
            <a:fillRect/>
          </a:stretch>
        </p:blipFill>
        <p:spPr>
          <a:xfrm>
            <a:off x="3440" y="4184542"/>
            <a:ext cx="12188560" cy="287224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44369" y="215490"/>
            <a:ext cx="3953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小学信息科技三年级上册第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3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单元</a:t>
            </a: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242456"/>
            <a:ext cx="1163782" cy="271549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947" y="-156867"/>
            <a:ext cx="2247178" cy="1559749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730387" flipV="1">
            <a:off x="9383578" y="793001"/>
            <a:ext cx="2146364" cy="1458681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504315" y="2305050"/>
            <a:ext cx="2146300" cy="1790700"/>
            <a:chOff x="1794" y="2783"/>
            <a:chExt cx="2985" cy="2820"/>
          </a:xfrm>
        </p:grpSpPr>
        <p:sp>
          <p:nvSpPr>
            <p:cNvPr id="8" name="矩形 7"/>
            <p:cNvSpPr/>
            <p:nvPr>
              <p:custDataLst>
                <p:tags r:id="rId12"/>
              </p:custDataLst>
            </p:nvPr>
          </p:nvSpPr>
          <p:spPr>
            <a:xfrm>
              <a:off x="1794" y="3424"/>
              <a:ext cx="2985" cy="2179"/>
            </a:xfrm>
            <a:prstGeom prst="rect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同侧圆角矩形 8"/>
            <p:cNvSpPr/>
            <p:nvPr>
              <p:custDataLst>
                <p:tags r:id="rId13"/>
              </p:custDataLst>
            </p:nvPr>
          </p:nvSpPr>
          <p:spPr>
            <a:xfrm>
              <a:off x="2403" y="2783"/>
              <a:ext cx="1602" cy="812"/>
            </a:xfrm>
            <a:prstGeom prst="round2Same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>
              <p:custDataLst>
                <p:tags r:id="rId14"/>
              </p:custDataLst>
            </p:nvPr>
          </p:nvSpPr>
          <p:spPr>
            <a:xfrm>
              <a:off x="2403" y="2819"/>
              <a:ext cx="1602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丫丫体简" panose="02010604000101010101" pitchFamily="2" charset="-122"/>
                  <a:ea typeface="汉仪丫丫体简" panose="02010604000101010101" pitchFamily="2" charset="-122"/>
                </a:rPr>
                <a:t>准备间</a:t>
              </a:r>
            </a:p>
          </p:txBody>
        </p:sp>
        <p:sp>
          <p:nvSpPr>
            <p:cNvPr id="11" name="文本框 10"/>
            <p:cNvSpPr txBox="1"/>
            <p:nvPr>
              <p:custDataLst>
                <p:tags r:id="rId15"/>
              </p:custDataLst>
            </p:nvPr>
          </p:nvSpPr>
          <p:spPr>
            <a:xfrm>
              <a:off x="1849" y="3935"/>
              <a:ext cx="2874" cy="1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latin typeface="黑体" panose="02010609060101010101" charset="-122"/>
                  <a:ea typeface="黑体" panose="02010609060101010101" charset="-122"/>
                  <a:sym typeface="+mn-ea"/>
                </a:rPr>
                <a:t>议：路线信息的内容</a:t>
              </a:r>
            </a:p>
            <a:p>
              <a:r>
                <a:rPr lang="zh-CN" altLang="en-US" sz="1600" dirty="0">
                  <a:latin typeface="黑体" panose="02010609060101010101" charset="-122"/>
                  <a:ea typeface="黑体" panose="02010609060101010101" charset="-122"/>
                  <a:sym typeface="+mn-ea"/>
                </a:rPr>
                <a:t>说：查找路线的途径</a:t>
              </a:r>
              <a:endParaRPr lang="zh-CN" altLang="en-US" sz="1600" dirty="0"/>
            </a:p>
            <a:p>
              <a:r>
                <a:rPr lang="zh-CN" altLang="en-US" sz="1600" dirty="0">
                  <a:latin typeface="黑体" panose="02010609060101010101" charset="-122"/>
                  <a:ea typeface="黑体" panose="02010609060101010101" charset="-122"/>
                  <a:sym typeface="+mn-ea"/>
                </a:rPr>
                <a:t>试：查询路线的工具</a:t>
              </a:r>
              <a:endParaRPr lang="zh-CN" altLang="zh-CN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18" name="同侧圆角矩形 17"/>
          <p:cNvSpPr/>
          <p:nvPr>
            <p:custDataLst>
              <p:tags r:id="rId1"/>
            </p:custDataLst>
          </p:nvPr>
        </p:nvSpPr>
        <p:spPr>
          <a:xfrm>
            <a:off x="5322570" y="3174365"/>
            <a:ext cx="1152000" cy="515620"/>
          </a:xfrm>
          <a:prstGeom prst="round2Same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4735195" y="3241040"/>
            <a:ext cx="2563495" cy="1793875"/>
            <a:chOff x="5854" y="5697"/>
            <a:chExt cx="2985" cy="2825"/>
          </a:xfrm>
        </p:grpSpPr>
        <p:sp>
          <p:nvSpPr>
            <p:cNvPr id="23" name="矩形 22"/>
            <p:cNvSpPr/>
            <p:nvPr>
              <p:custDataLst>
                <p:tags r:id="rId9"/>
              </p:custDataLst>
            </p:nvPr>
          </p:nvSpPr>
          <p:spPr>
            <a:xfrm>
              <a:off x="5854" y="6343"/>
              <a:ext cx="2985" cy="2179"/>
            </a:xfrm>
            <a:prstGeom prst="rect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文本框 24"/>
            <p:cNvSpPr txBox="1"/>
            <p:nvPr>
              <p:custDataLst>
                <p:tags r:id="rId10"/>
              </p:custDataLst>
            </p:nvPr>
          </p:nvSpPr>
          <p:spPr>
            <a:xfrm>
              <a:off x="6436" y="5697"/>
              <a:ext cx="158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丫丫体简" panose="02010604000101010101" pitchFamily="2" charset="-122"/>
                  <a:ea typeface="汉仪丫丫体简" panose="02010604000101010101" pitchFamily="2" charset="-122"/>
                </a:rPr>
                <a:t>活动室</a:t>
              </a:r>
            </a:p>
          </p:txBody>
        </p:sp>
        <p:sp>
          <p:nvSpPr>
            <p:cNvPr id="28" name="文本框 27"/>
            <p:cNvSpPr txBox="1"/>
            <p:nvPr>
              <p:custDataLst>
                <p:tags r:id="rId11"/>
              </p:custDataLst>
            </p:nvPr>
          </p:nvSpPr>
          <p:spPr>
            <a:xfrm>
              <a:off x="5909" y="6818"/>
              <a:ext cx="2874" cy="1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latin typeface="黑体" panose="02010609060101010101" charset="-122"/>
                  <a:ea typeface="黑体" panose="02010609060101010101" charset="-122"/>
                  <a:sym typeface="+mn-ea"/>
                </a:rPr>
                <a:t>尝试：选择合适地图软件</a:t>
              </a:r>
              <a:endParaRPr lang="en-US" altLang="zh-CN" sz="1600" dirty="0"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  <a:p>
              <a:r>
                <a:rPr lang="zh-CN" altLang="en-US" sz="1600" dirty="0">
                  <a:latin typeface="黑体" panose="02010609060101010101" charset="-122"/>
                  <a:ea typeface="黑体" panose="02010609060101010101" charset="-122"/>
                  <a:sym typeface="+mn-ea"/>
                </a:rPr>
                <a:t>分析：选择最佳出行方式</a:t>
              </a:r>
            </a:p>
            <a:p>
              <a:r>
                <a:rPr lang="zh-CN" altLang="en-US" sz="1600" dirty="0">
                  <a:latin typeface="黑体" panose="02010609060101010101" charset="-122"/>
                  <a:ea typeface="黑体" panose="02010609060101010101" charset="-122"/>
                  <a:sym typeface="+mn-ea"/>
                </a:rPr>
                <a:t>实践：规划适合出行路线</a:t>
              </a:r>
            </a:p>
            <a:p>
              <a:r>
                <a:rPr lang="zh-CN" altLang="en-US" sz="1600" dirty="0">
                  <a:latin typeface="黑体" panose="02010609060101010101" charset="-122"/>
                  <a:ea typeface="黑体" panose="02010609060101010101" charset="-122"/>
                  <a:sym typeface="+mn-ea"/>
                </a:rPr>
                <a:t>对比：评选最佳规划师</a:t>
              </a:r>
              <a:endParaRPr lang="zh-CN" altLang="zh-CN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33" name="矩形 32"/>
          <p:cNvSpPr/>
          <p:nvPr>
            <p:custDataLst>
              <p:tags r:id="rId2"/>
            </p:custDataLst>
          </p:nvPr>
        </p:nvSpPr>
        <p:spPr>
          <a:xfrm>
            <a:off x="7807960" y="2958465"/>
            <a:ext cx="2651125" cy="922655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同侧圆角矩形 35"/>
          <p:cNvSpPr/>
          <p:nvPr>
            <p:custDataLst>
              <p:tags r:id="rId3"/>
            </p:custDataLst>
          </p:nvPr>
        </p:nvSpPr>
        <p:spPr>
          <a:xfrm>
            <a:off x="8594725" y="2606675"/>
            <a:ext cx="1152000" cy="445135"/>
          </a:xfrm>
          <a:prstGeom prst="round2Same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39"/>
          <p:cNvSpPr txBox="1"/>
          <p:nvPr>
            <p:custDataLst>
              <p:tags r:id="rId4"/>
            </p:custDataLst>
          </p:nvPr>
        </p:nvSpPr>
        <p:spPr>
          <a:xfrm>
            <a:off x="8605520" y="2604135"/>
            <a:ext cx="1152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丫丫体简" panose="02010604000101010101" pitchFamily="2" charset="-122"/>
                <a:ea typeface="汉仪丫丫体简" panose="02010604000101010101" pitchFamily="2" charset="-122"/>
              </a:rPr>
              <a:t>收获园</a:t>
            </a:r>
          </a:p>
        </p:txBody>
      </p:sp>
      <p:sp>
        <p:nvSpPr>
          <p:cNvPr id="44" name="文本框 43"/>
          <p:cNvSpPr txBox="1"/>
          <p:nvPr>
            <p:custDataLst>
              <p:tags r:id="rId5"/>
            </p:custDataLst>
          </p:nvPr>
        </p:nvSpPr>
        <p:spPr>
          <a:xfrm>
            <a:off x="7860030" y="3217545"/>
            <a:ext cx="2729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议：解决问题的思路</a:t>
            </a:r>
          </a:p>
          <a:p>
            <a:r>
              <a:rPr lang="zh-CN" altLang="en-US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思：还可以解决哪些问题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59" name="文本框 58"/>
          <p:cNvSpPr txBox="1"/>
          <p:nvPr>
            <p:custDataLst>
              <p:tags r:id="rId6"/>
            </p:custDataLst>
          </p:nvPr>
        </p:nvSpPr>
        <p:spPr>
          <a:xfrm>
            <a:off x="4570771" y="1848871"/>
            <a:ext cx="2952699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rgbClr val="FFC000"/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华文新魏" panose="02010800040101010101" charset="-122"/>
                <a:ea typeface="华文新魏" panose="02010800040101010101" charset="-122"/>
              </a:rPr>
              <a:t>活动导航</a:t>
            </a:r>
          </a:p>
        </p:txBody>
      </p:sp>
      <p:pic>
        <p:nvPicPr>
          <p:cNvPr id="60" name="图片 5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9907" flipV="1">
            <a:off x="3595227" y="3122660"/>
            <a:ext cx="917387" cy="917387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49907" flipV="1">
            <a:off x="7365857" y="3868150"/>
            <a:ext cx="917387" cy="91738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" y="126006"/>
            <a:ext cx="12188560" cy="685800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1175464" y="890159"/>
            <a:ext cx="9841073" cy="5077683"/>
            <a:chOff x="1223954" y="938649"/>
            <a:chExt cx="9841073" cy="5077683"/>
          </a:xfrm>
        </p:grpSpPr>
        <p:sp>
          <p:nvSpPr>
            <p:cNvPr id="30" name="矩形: 圆角 29"/>
            <p:cNvSpPr/>
            <p:nvPr/>
          </p:nvSpPr>
          <p:spPr>
            <a:xfrm>
              <a:off x="1223954" y="93864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rgbClr val="6AB3E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: 圆角 30"/>
            <p:cNvSpPr/>
            <p:nvPr/>
          </p:nvSpPr>
          <p:spPr>
            <a:xfrm>
              <a:off x="1320934" y="103562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19"/>
          <a:stretch>
            <a:fillRect/>
          </a:stretch>
        </p:blipFill>
        <p:spPr>
          <a:xfrm>
            <a:off x="3440" y="4184542"/>
            <a:ext cx="12188560" cy="287224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44369" y="215490"/>
            <a:ext cx="3953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小学信息科技三年级上册第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3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单元</a:t>
            </a: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242456"/>
            <a:ext cx="1163782" cy="271549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947" y="-156867"/>
            <a:ext cx="2247178" cy="1559749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730387" flipV="1">
            <a:off x="9383578" y="793001"/>
            <a:ext cx="2146364" cy="1458681"/>
          </a:xfrm>
          <a:prstGeom prst="rect">
            <a:avLst/>
          </a:prstGeom>
        </p:spPr>
      </p:pic>
      <p:sp>
        <p:nvSpPr>
          <p:cNvPr id="59" name="文本框 58"/>
          <p:cNvSpPr txBox="1"/>
          <p:nvPr>
            <p:custDataLst>
              <p:tags r:id="rId1"/>
            </p:custDataLst>
          </p:nvPr>
        </p:nvSpPr>
        <p:spPr>
          <a:xfrm>
            <a:off x="4297680" y="1849120"/>
            <a:ext cx="3536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rgbClr val="FFC000"/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华文新魏" panose="02010800040101010101" charset="-122"/>
                <a:ea typeface="华文新魏" panose="02010800040101010101" charset="-122"/>
              </a:rPr>
              <a:t>一、准备间</a:t>
            </a: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8485" l="1878" r="9436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62789">
            <a:off x="9803033" y="3890285"/>
            <a:ext cx="1431595" cy="221796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1" t="11506" r="10028" b="5221"/>
          <a:stretch>
            <a:fillRect/>
          </a:stretch>
        </p:blipFill>
        <p:spPr>
          <a:xfrm>
            <a:off x="6350924" y="2817743"/>
            <a:ext cx="4039986" cy="1745673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6586651" y="3154940"/>
            <a:ext cx="37636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</a:rPr>
              <a:t>  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规划</a:t>
            </a:r>
            <a:r>
              <a:rPr lang="zh-CN" altLang="zh-CN" sz="2400" dirty="0">
                <a:latin typeface="黑体" panose="02010609060101010101" charset="-122"/>
                <a:ea typeface="黑体" panose="02010609060101010101" charset="-122"/>
              </a:rPr>
              <a:t>旅游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出行路线</a:t>
            </a:r>
            <a:r>
              <a:rPr lang="zh-CN" altLang="zh-CN" sz="2400" dirty="0">
                <a:latin typeface="黑体" panose="02010609060101010101" charset="-122"/>
                <a:ea typeface="黑体" panose="02010609060101010101" charset="-122"/>
              </a:rPr>
              <a:t>，该做哪些准备呢</a:t>
            </a:r>
            <a:r>
              <a:rPr lang="zh-CN" altLang="zh-CN" sz="2400" dirty="0"/>
              <a:t>？</a:t>
            </a:r>
            <a:endParaRPr lang="zh-CN" altLang="en-US" sz="2400" dirty="0"/>
          </a:p>
        </p:txBody>
      </p:sp>
      <p:pic>
        <p:nvPicPr>
          <p:cNvPr id="12" name="图片 11" descr="0484839e058dc9704ed4b678f57e2166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909445" y="2935605"/>
            <a:ext cx="3032125" cy="30321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3158808" y="1056311"/>
            <a:ext cx="6645274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 dirty="0">
                <a:solidFill>
                  <a:srgbClr val="6AB3E4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1. </a:t>
            </a:r>
            <a:r>
              <a:rPr lang="zh-CN" altLang="en-US" sz="3200" dirty="0">
                <a:solidFill>
                  <a:srgbClr val="6AB3E4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议议：</a:t>
            </a:r>
            <a:r>
              <a:rPr lang="x-none" altLang="zh-CN" sz="3200" dirty="0">
                <a:solidFill>
                  <a:srgbClr val="6AB3E4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需要了解的</a:t>
            </a:r>
            <a:r>
              <a:rPr lang="zh-CN" altLang="en-US" sz="3200" dirty="0">
                <a:solidFill>
                  <a:srgbClr val="6AB3E4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出行路线</a:t>
            </a:r>
            <a:r>
              <a:rPr lang="x-none" altLang="zh-CN" sz="3200" dirty="0">
                <a:solidFill>
                  <a:srgbClr val="6AB3E4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信息</a:t>
            </a:r>
            <a:endParaRPr lang="zh-CN" altLang="zh-CN" sz="3200" dirty="0">
              <a:solidFill>
                <a:srgbClr val="6AB3E4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Aa榴莲爸爸" panose="03000502000000000000" charset="-122"/>
              <a:sym typeface="Arial" panose="020B0604020202020204" pitchFamily="34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820645" y="1897903"/>
            <a:ext cx="10848192" cy="131587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72009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800" dirty="0">
                <a:latin typeface="楷体_GB2312" panose="02010609030101010101" pitchFamily="49" charset="-122"/>
                <a:ea typeface="楷体_GB2312" panose="02010609030101010101" pitchFamily="49" charset="-122"/>
                <a:sym typeface="Arial" panose="020B0604020202020204" pitchFamily="34" charset="0"/>
              </a:rPr>
              <a:t>出行前，人们规划路线优点多。想一想，了解哪些信息有助于规划路线？选一选。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584175" y="3803374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出发地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47862" y="3803374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目的地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84175" y="4731027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出行交通方式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47861" y="4731027"/>
            <a:ext cx="1517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用时短</a:t>
            </a:r>
          </a:p>
        </p:txBody>
      </p:sp>
      <p:sp>
        <p:nvSpPr>
          <p:cNvPr id="12" name="矩形 11"/>
          <p:cNvSpPr/>
          <p:nvPr/>
        </p:nvSpPr>
        <p:spPr>
          <a:xfrm>
            <a:off x="2279374" y="3922642"/>
            <a:ext cx="288000" cy="28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956313" y="3922642"/>
            <a:ext cx="288000" cy="28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2279374" y="4810539"/>
            <a:ext cx="288000" cy="28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4956313" y="4810539"/>
            <a:ext cx="288000" cy="28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7209183" y="3922642"/>
            <a:ext cx="288000" cy="28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1696278" y="3525078"/>
            <a:ext cx="8865705" cy="2054087"/>
          </a:xfrm>
          <a:prstGeom prst="rect">
            <a:avLst/>
          </a:prstGeom>
          <a:noFill/>
          <a:ln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7779026" y="4280452"/>
            <a:ext cx="23191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40"/>
          <p:cNvSpPr txBox="1"/>
          <p:nvPr>
            <p:custDataLst>
              <p:tags r:id="rId2"/>
            </p:custDataLst>
          </p:nvPr>
        </p:nvSpPr>
        <p:spPr>
          <a:xfrm>
            <a:off x="7764780" y="103505"/>
            <a:ext cx="1252855" cy="3987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rgbClr val="FFFF00"/>
                </a:solidFill>
                <a:ea typeface="微软雅黑" panose="020B0503020204020204" pitchFamily="34" charset="-122"/>
              </a:rPr>
              <a:t>准备间</a:t>
            </a: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9177655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活动室</a:t>
            </a:r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10590530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收获园</a:t>
            </a:r>
          </a:p>
        </p:txBody>
      </p:sp>
      <p:pic>
        <p:nvPicPr>
          <p:cNvPr id="22" name="图片 21" descr="P22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786" t="21999" r="26889" b="21999"/>
          <a:stretch>
            <a:fillRect/>
          </a:stretch>
        </p:blipFill>
        <p:spPr>
          <a:xfrm>
            <a:off x="9122735" y="4121971"/>
            <a:ext cx="2434856" cy="224693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2930525" y="939646"/>
            <a:ext cx="6330950" cy="5355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3200" dirty="0">
                <a:solidFill>
                  <a:srgbClr val="6AB3E4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2</a:t>
            </a:r>
            <a:r>
              <a:rPr lang="zh-CN" altLang="en-US" sz="3200" dirty="0">
                <a:solidFill>
                  <a:srgbClr val="6AB3E4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．说说：思考出行路线有几条</a:t>
            </a: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248" name="文本框 83"/>
          <p:cNvSpPr txBox="1">
            <a:spLocks noChangeArrowheads="1"/>
          </p:cNvSpPr>
          <p:nvPr/>
        </p:nvSpPr>
        <p:spPr bwMode="auto">
          <a:xfrm>
            <a:off x="810855" y="2824051"/>
            <a:ext cx="1624990" cy="523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3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宋体" panose="02010600030101010101" pitchFamily="2" charset="-122"/>
              </a:rPr>
              <a:t> 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家（合肥）</a:t>
            </a:r>
          </a:p>
        </p:txBody>
      </p:sp>
      <p:sp>
        <p:nvSpPr>
          <p:cNvPr id="10249" name="文本框 83"/>
          <p:cNvSpPr txBox="1">
            <a:spLocks noChangeArrowheads="1"/>
          </p:cNvSpPr>
          <p:nvPr/>
        </p:nvSpPr>
        <p:spPr bwMode="auto">
          <a:xfrm>
            <a:off x="3402025" y="2824051"/>
            <a:ext cx="1422526" cy="52104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fontAlgn="base">
              <a:lnSpc>
                <a:spcPct val="136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合肥南站</a:t>
            </a:r>
            <a:endParaRPr lang="zh-CN" altLang="zh-CN" sz="2400" dirty="0"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</a:endParaRPr>
          </a:p>
        </p:txBody>
      </p:sp>
      <p:sp>
        <p:nvSpPr>
          <p:cNvPr id="41" name="文本框 40"/>
          <p:cNvSpPr txBox="1"/>
          <p:nvPr>
            <p:custDataLst>
              <p:tags r:id="rId2"/>
            </p:custDataLst>
          </p:nvPr>
        </p:nvSpPr>
        <p:spPr>
          <a:xfrm>
            <a:off x="7764780" y="103505"/>
            <a:ext cx="1252855" cy="3987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rgbClr val="FFFF00"/>
                </a:solidFill>
                <a:ea typeface="微软雅黑" panose="020B0503020204020204" pitchFamily="34" charset="-122"/>
              </a:rPr>
              <a:t>准备间</a:t>
            </a: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9177655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活动室</a:t>
            </a:r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10590530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收获园</a:t>
            </a:r>
          </a:p>
        </p:txBody>
      </p:sp>
      <p:sp>
        <p:nvSpPr>
          <p:cNvPr id="13" name="矩形: 圆角 12"/>
          <p:cNvSpPr>
            <a:spLocks noChangeAspect="1"/>
          </p:cNvSpPr>
          <p:nvPr/>
        </p:nvSpPr>
        <p:spPr>
          <a:xfrm>
            <a:off x="8640171" y="1744051"/>
            <a:ext cx="1878861" cy="1080000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: 圆角 13"/>
          <p:cNvSpPr>
            <a:spLocks noChangeAspect="1"/>
          </p:cNvSpPr>
          <p:nvPr/>
        </p:nvSpPr>
        <p:spPr>
          <a:xfrm>
            <a:off x="846370" y="1750235"/>
            <a:ext cx="1624990" cy="1080000"/>
          </a:xfrm>
          <a:prstGeom prst="roundRect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: 圆角 19"/>
          <p:cNvSpPr>
            <a:spLocks noChangeAspect="1"/>
          </p:cNvSpPr>
          <p:nvPr/>
        </p:nvSpPr>
        <p:spPr>
          <a:xfrm>
            <a:off x="3152020" y="1748173"/>
            <a:ext cx="1878861" cy="1080000"/>
          </a:xfrm>
          <a:prstGeom prst="roundRect">
            <a:avLst/>
          </a:prstGeom>
          <a:blipFill>
            <a:blip r:embed="rId8" cstate="print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: 圆角 20"/>
          <p:cNvSpPr/>
          <p:nvPr/>
        </p:nvSpPr>
        <p:spPr>
          <a:xfrm>
            <a:off x="5860679" y="1746112"/>
            <a:ext cx="1918845" cy="1080000"/>
          </a:xfrm>
          <a:prstGeom prst="roundRect">
            <a:avLst/>
          </a:prstGeom>
          <a:blipFill>
            <a:blip r:embed="rId9" cstate="print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83"/>
          <p:cNvSpPr txBox="1">
            <a:spLocks noChangeArrowheads="1"/>
          </p:cNvSpPr>
          <p:nvPr/>
        </p:nvSpPr>
        <p:spPr bwMode="auto">
          <a:xfrm>
            <a:off x="6193142" y="2828406"/>
            <a:ext cx="1422526" cy="52104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fontAlgn="base">
              <a:lnSpc>
                <a:spcPct val="136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黄山北站</a:t>
            </a:r>
            <a:endParaRPr lang="zh-CN" altLang="zh-CN" sz="2400" dirty="0"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</a:endParaRPr>
          </a:p>
        </p:txBody>
      </p:sp>
      <p:sp>
        <p:nvSpPr>
          <p:cNvPr id="23" name="文本框 83"/>
          <p:cNvSpPr txBox="1">
            <a:spLocks noChangeArrowheads="1"/>
          </p:cNvSpPr>
          <p:nvPr/>
        </p:nvSpPr>
        <p:spPr bwMode="auto">
          <a:xfrm>
            <a:off x="8783946" y="2824050"/>
            <a:ext cx="1918844" cy="52104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fontAlgn="base">
              <a:lnSpc>
                <a:spcPct val="136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黄山风景区</a:t>
            </a:r>
            <a:endParaRPr lang="zh-CN" altLang="zh-CN" sz="2400" dirty="0"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851813" y="3541057"/>
            <a:ext cx="7301125" cy="2377297"/>
          </a:xfrm>
          <a:prstGeom prst="rect">
            <a:avLst/>
          </a:prstGeom>
          <a:noFill/>
          <a:ln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>
            <a:off x="1052162" y="3819353"/>
            <a:ext cx="6358696" cy="470227"/>
            <a:chOff x="1052162" y="3819353"/>
            <a:chExt cx="6358696" cy="470227"/>
          </a:xfrm>
        </p:grpSpPr>
        <p:sp>
          <p:nvSpPr>
            <p:cNvPr id="24" name="TextBox 7"/>
            <p:cNvSpPr txBox="1"/>
            <p:nvPr/>
          </p:nvSpPr>
          <p:spPr>
            <a:xfrm>
              <a:off x="1052162" y="3827915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latin typeface="黑体" panose="02010609060101010101" charset="-122"/>
                  <a:ea typeface="黑体" panose="02010609060101010101" charset="-122"/>
                </a:rPr>
                <a:t>出发地</a:t>
              </a:r>
            </a:p>
          </p:txBody>
        </p:sp>
        <p:sp>
          <p:nvSpPr>
            <p:cNvPr id="25" name="TextBox 8"/>
            <p:cNvSpPr txBox="1"/>
            <p:nvPr/>
          </p:nvSpPr>
          <p:spPr>
            <a:xfrm>
              <a:off x="4403397" y="3819353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latin typeface="黑体" panose="02010609060101010101" charset="-122"/>
                  <a:ea typeface="黑体" panose="02010609060101010101" charset="-122"/>
                </a:rPr>
                <a:t>目的地</a:t>
              </a:r>
            </a:p>
          </p:txBody>
        </p:sp>
        <p:cxnSp>
          <p:nvCxnSpPr>
            <p:cNvPr id="28" name="直接连接符 27"/>
            <p:cNvCxnSpPr/>
            <p:nvPr/>
          </p:nvCxnSpPr>
          <p:spPr>
            <a:xfrm>
              <a:off x="5610858" y="4220825"/>
              <a:ext cx="1800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2252020" y="4220825"/>
              <a:ext cx="1800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组合 30"/>
          <p:cNvGrpSpPr/>
          <p:nvPr/>
        </p:nvGrpSpPr>
        <p:grpSpPr>
          <a:xfrm>
            <a:off x="1047808" y="4485557"/>
            <a:ext cx="6358696" cy="470227"/>
            <a:chOff x="1052162" y="3819353"/>
            <a:chExt cx="6358696" cy="470227"/>
          </a:xfrm>
        </p:grpSpPr>
        <p:sp>
          <p:nvSpPr>
            <p:cNvPr id="32" name="TextBox 7"/>
            <p:cNvSpPr txBox="1"/>
            <p:nvPr/>
          </p:nvSpPr>
          <p:spPr>
            <a:xfrm>
              <a:off x="1052162" y="3827915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latin typeface="黑体" panose="02010609060101010101" charset="-122"/>
                  <a:ea typeface="黑体" panose="02010609060101010101" charset="-122"/>
                </a:rPr>
                <a:t>出发地</a:t>
              </a:r>
            </a:p>
          </p:txBody>
        </p:sp>
        <p:sp>
          <p:nvSpPr>
            <p:cNvPr id="33" name="TextBox 8"/>
            <p:cNvSpPr txBox="1"/>
            <p:nvPr/>
          </p:nvSpPr>
          <p:spPr>
            <a:xfrm>
              <a:off x="4403397" y="3819353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latin typeface="黑体" panose="02010609060101010101" charset="-122"/>
                  <a:ea typeface="黑体" panose="02010609060101010101" charset="-122"/>
                </a:rPr>
                <a:t>目的地</a:t>
              </a:r>
            </a:p>
          </p:txBody>
        </p:sp>
        <p:cxnSp>
          <p:nvCxnSpPr>
            <p:cNvPr id="34" name="直接连接符 33"/>
            <p:cNvCxnSpPr/>
            <p:nvPr/>
          </p:nvCxnSpPr>
          <p:spPr>
            <a:xfrm>
              <a:off x="5610858" y="4220825"/>
              <a:ext cx="1800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2252020" y="4220825"/>
              <a:ext cx="1800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直接连接符 35"/>
          <p:cNvCxnSpPr/>
          <p:nvPr/>
        </p:nvCxnSpPr>
        <p:spPr>
          <a:xfrm>
            <a:off x="1169220" y="5647697"/>
            <a:ext cx="66946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图片 36" descr="P16的图 - 副本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345" t="6847" r="20516" b="12632"/>
          <a:stretch>
            <a:fillRect/>
          </a:stretch>
        </p:blipFill>
        <p:spPr>
          <a:xfrm flipH="1">
            <a:off x="9147448" y="3530008"/>
            <a:ext cx="2654691" cy="2806641"/>
          </a:xfrm>
          <a:prstGeom prst="rect">
            <a:avLst/>
          </a:prstGeom>
        </p:spPr>
      </p:pic>
      <p:sp>
        <p:nvSpPr>
          <p:cNvPr id="38" name="椭圆形标注 37"/>
          <p:cNvSpPr/>
          <p:nvPr/>
        </p:nvSpPr>
        <p:spPr>
          <a:xfrm flipH="1">
            <a:off x="8761228" y="3466213"/>
            <a:ext cx="1818167" cy="1244012"/>
          </a:xfrm>
          <a:prstGeom prst="wedgeEllipseCallout">
            <a:avLst/>
          </a:prstGeom>
          <a:solidFill>
            <a:schemeClr val="bg1"/>
          </a:solidFill>
          <a:ln>
            <a:solidFill>
              <a:srgbClr val="3C9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47" name="文本框 83"/>
          <p:cNvSpPr txBox="1">
            <a:spLocks noChangeArrowheads="1"/>
          </p:cNvSpPr>
          <p:nvPr/>
        </p:nvSpPr>
        <p:spPr bwMode="auto">
          <a:xfrm>
            <a:off x="8936888" y="3672666"/>
            <a:ext cx="1526614" cy="8908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_GB2312" panose="02010609030101010101" pitchFamily="49" charset="-122"/>
                <a:ea typeface="楷体_GB2312" panose="02010609030101010101" pitchFamily="49" charset="-122"/>
                <a:cs typeface="宋体" panose="02010600030101010101" pitchFamily="2" charset="-122"/>
              </a:rPr>
              <a:t>你知道出行路线有几条？ </a:t>
            </a:r>
            <a:endParaRPr kumimoji="0" 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楷体_GB2312" panose="02010609030101010101" pitchFamily="49" charset="-122"/>
              <a:ea typeface="楷体_GB2312" panose="02010609030101010101" pitchFamily="49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2930525" y="939646"/>
            <a:ext cx="6330950" cy="5355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3200" dirty="0">
                <a:solidFill>
                  <a:srgbClr val="6AB3E4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3</a:t>
            </a:r>
            <a:r>
              <a:rPr lang="zh-CN" altLang="en-US" sz="3200" dirty="0">
                <a:solidFill>
                  <a:srgbClr val="6AB3E4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．试试：查找出行路线的方法</a:t>
            </a: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248" name="文本框 83"/>
          <p:cNvSpPr txBox="1">
            <a:spLocks noChangeArrowheads="1"/>
          </p:cNvSpPr>
          <p:nvPr/>
        </p:nvSpPr>
        <p:spPr bwMode="auto">
          <a:xfrm>
            <a:off x="1852807" y="5242999"/>
            <a:ext cx="1937315" cy="523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3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  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旅游地图</a:t>
            </a:r>
          </a:p>
        </p:txBody>
      </p:sp>
      <p:sp>
        <p:nvSpPr>
          <p:cNvPr id="10249" name="文本框 83"/>
          <p:cNvSpPr txBox="1">
            <a:spLocks noChangeArrowheads="1"/>
          </p:cNvSpPr>
          <p:nvPr/>
        </p:nvSpPr>
        <p:spPr bwMode="auto">
          <a:xfrm>
            <a:off x="5939722" y="4911847"/>
            <a:ext cx="2083981" cy="52104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fontAlgn="base">
              <a:lnSpc>
                <a:spcPct val="136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网络地图软件</a:t>
            </a:r>
            <a:endParaRPr lang="zh-CN" altLang="zh-CN" sz="2400" dirty="0"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</a:endParaRPr>
          </a:p>
        </p:txBody>
      </p:sp>
      <p:sp>
        <p:nvSpPr>
          <p:cNvPr id="41" name="文本框 40"/>
          <p:cNvSpPr txBox="1"/>
          <p:nvPr>
            <p:custDataLst>
              <p:tags r:id="rId2"/>
            </p:custDataLst>
          </p:nvPr>
        </p:nvSpPr>
        <p:spPr>
          <a:xfrm>
            <a:off x="7764780" y="103505"/>
            <a:ext cx="1252855" cy="3987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rgbClr val="FFFF00"/>
                </a:solidFill>
                <a:ea typeface="微软雅黑" panose="020B0503020204020204" pitchFamily="34" charset="-122"/>
              </a:rPr>
              <a:t>准备间</a:t>
            </a: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9177655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活动室</a:t>
            </a:r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10590530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收获园</a:t>
            </a:r>
          </a:p>
        </p:txBody>
      </p:sp>
      <p:pic>
        <p:nvPicPr>
          <p:cNvPr id="1026" name="Picture 2" descr="安徽行政区划简图_素材中国sccnn.co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945" y="1857636"/>
            <a:ext cx="2501817" cy="336483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组合 10"/>
          <p:cNvGrpSpPr/>
          <p:nvPr/>
        </p:nvGrpSpPr>
        <p:grpSpPr>
          <a:xfrm>
            <a:off x="4990314" y="1773499"/>
            <a:ext cx="3827722" cy="2966483"/>
            <a:chOff x="4990314" y="1773499"/>
            <a:chExt cx="3827722" cy="2966483"/>
          </a:xfrm>
        </p:grpSpPr>
        <p:sp>
          <p:nvSpPr>
            <p:cNvPr id="16" name="矩形 15"/>
            <p:cNvSpPr/>
            <p:nvPr/>
          </p:nvSpPr>
          <p:spPr>
            <a:xfrm>
              <a:off x="4990314" y="1773499"/>
              <a:ext cx="3827722" cy="2966483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98" t="13755"/>
            <a:stretch>
              <a:fillRect/>
            </a:stretch>
          </p:blipFill>
          <p:spPr>
            <a:xfrm>
              <a:off x="5120016" y="1854957"/>
              <a:ext cx="3579847" cy="1338737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0481" y="3375315"/>
              <a:ext cx="1212770" cy="1183045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5979" y="3423532"/>
              <a:ext cx="1152110" cy="1134828"/>
            </a:xfrm>
            <a:prstGeom prst="rect">
              <a:avLst/>
            </a:prstGeom>
          </p:spPr>
        </p:pic>
      </p:grpSp>
      <p:pic>
        <p:nvPicPr>
          <p:cNvPr id="18" name="图片 17" descr="李徽形象.pn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95D0DB"/>
              </a:clrFrom>
              <a:clrTo>
                <a:srgbClr val="95D0DB">
                  <a:alpha val="0"/>
                </a:srgbClr>
              </a:clrTo>
            </a:clrChange>
          </a:blip>
          <a:srcRect l="41243" t="20778" r="38548" b="7541"/>
          <a:stretch>
            <a:fillRect/>
          </a:stretch>
        </p:blipFill>
        <p:spPr>
          <a:xfrm flipH="1">
            <a:off x="9920178" y="2806996"/>
            <a:ext cx="1382232" cy="3742660"/>
          </a:xfrm>
          <a:prstGeom prst="rect">
            <a:avLst/>
          </a:prstGeom>
        </p:spPr>
      </p:pic>
      <p:pic>
        <p:nvPicPr>
          <p:cNvPr id="10251" name="图片 84" descr="图片1"/>
          <p:cNvPicPr>
            <a:picLocks noChangeAspect="1" noChangeArrowheads="1"/>
          </p:cNvPicPr>
          <p:nvPr/>
        </p:nvPicPr>
        <p:blipFill>
          <a:blip r:embed="rId11" cstate="print"/>
          <a:srcRect l="10402" t="16827" r="6425" b="21722"/>
          <a:stretch>
            <a:fillRect/>
          </a:stretch>
        </p:blipFill>
        <p:spPr bwMode="auto">
          <a:xfrm>
            <a:off x="8550828" y="2242817"/>
            <a:ext cx="1918845" cy="1300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7" name="文本框 83"/>
          <p:cNvSpPr txBox="1">
            <a:spLocks noChangeArrowheads="1"/>
          </p:cNvSpPr>
          <p:nvPr/>
        </p:nvSpPr>
        <p:spPr bwMode="auto">
          <a:xfrm>
            <a:off x="8835820" y="2402781"/>
            <a:ext cx="1372187" cy="9294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_GB2312" panose="02010609030101010101" pitchFamily="49" charset="-122"/>
                <a:ea typeface="楷体_GB2312" panose="02010609030101010101" pitchFamily="49" charset="-122"/>
                <a:cs typeface="宋体" panose="02010600030101010101" pitchFamily="2" charset="-122"/>
              </a:rPr>
              <a:t>你还知道哪些途径？ </a:t>
            </a:r>
            <a:endParaRPr kumimoji="0" 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楷体_GB2312" panose="02010609030101010101" pitchFamily="49" charset="-122"/>
              <a:ea typeface="楷体_GB2312" panose="02010609030101010101" pitchFamily="49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" y="126006"/>
            <a:ext cx="12188560" cy="685800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1175464" y="890159"/>
            <a:ext cx="9841073" cy="5077683"/>
            <a:chOff x="1223954" y="938649"/>
            <a:chExt cx="9841073" cy="5077683"/>
          </a:xfrm>
        </p:grpSpPr>
        <p:sp>
          <p:nvSpPr>
            <p:cNvPr id="30" name="矩形: 圆角 29"/>
            <p:cNvSpPr/>
            <p:nvPr/>
          </p:nvSpPr>
          <p:spPr>
            <a:xfrm>
              <a:off x="1223954" y="93864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rgbClr val="6AB3E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: 圆角 30"/>
            <p:cNvSpPr/>
            <p:nvPr/>
          </p:nvSpPr>
          <p:spPr>
            <a:xfrm>
              <a:off x="1320934" y="103562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19"/>
          <a:stretch>
            <a:fillRect/>
          </a:stretch>
        </p:blipFill>
        <p:spPr>
          <a:xfrm>
            <a:off x="3440" y="4184542"/>
            <a:ext cx="12188560" cy="287224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44369" y="215490"/>
            <a:ext cx="3953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小学信息科技三年级上册第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3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单元</a:t>
            </a: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242456"/>
            <a:ext cx="1163782" cy="271549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947" y="-156867"/>
            <a:ext cx="2247178" cy="1559749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730387" flipV="1">
            <a:off x="9383578" y="793001"/>
            <a:ext cx="2146364" cy="1458681"/>
          </a:xfrm>
          <a:prstGeom prst="rect">
            <a:avLst/>
          </a:prstGeom>
        </p:spPr>
      </p:pic>
      <p:sp>
        <p:nvSpPr>
          <p:cNvPr id="59" name="文本框 58"/>
          <p:cNvSpPr txBox="1"/>
          <p:nvPr>
            <p:custDataLst>
              <p:tags r:id="rId1"/>
            </p:custDataLst>
          </p:nvPr>
        </p:nvSpPr>
        <p:spPr>
          <a:xfrm>
            <a:off x="4297680" y="1849120"/>
            <a:ext cx="3536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rgbClr val="FFC000"/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华文新魏" panose="02010800040101010101" charset="-122"/>
                <a:ea typeface="华文新魏" panose="02010800040101010101" charset="-122"/>
              </a:rPr>
              <a:t>二、活动室</a:t>
            </a: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8485" l="1878" r="9436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62789">
            <a:off x="9803033" y="3890285"/>
            <a:ext cx="1431595" cy="221796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1" t="11506" r="10028" b="5221"/>
          <a:stretch>
            <a:fillRect/>
          </a:stretch>
        </p:blipFill>
        <p:spPr>
          <a:xfrm>
            <a:off x="6350924" y="2817743"/>
            <a:ext cx="4039986" cy="1745673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6586651" y="3154940"/>
            <a:ext cx="37636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</a:rPr>
              <a:t>  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请你为家庭规划出行路线</a:t>
            </a:r>
            <a:r>
              <a:rPr lang="zh-CN" altLang="zh-CN" sz="2400" dirty="0">
                <a:latin typeface="黑体" panose="02010609060101010101" charset="-122"/>
                <a:ea typeface="黑体" panose="02010609060101010101" charset="-122"/>
              </a:rPr>
              <a:t>吧。</a:t>
            </a:r>
            <a:endParaRPr lang="zh-CN" altLang="en-US" sz="2400" dirty="0"/>
          </a:p>
        </p:txBody>
      </p:sp>
      <p:pic>
        <p:nvPicPr>
          <p:cNvPr id="12" name="图片 11" descr="0484839e058dc9704ed4b678f57e2166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909445" y="2935605"/>
            <a:ext cx="3032125" cy="30321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6" name="Picture 10" descr="5c7511900708c"/>
          <p:cNvPicPr>
            <a:picLocks noChangeAspect="1" noChangeArrowheads="1"/>
          </p:cNvPicPr>
          <p:nvPr/>
        </p:nvPicPr>
        <p:blipFill>
          <a:blip r:embed="rId6" cstate="print"/>
          <a:srcRect l="19464" t="41098" r="17677" b="39850"/>
          <a:stretch>
            <a:fillRect/>
          </a:stretch>
        </p:blipFill>
        <p:spPr bwMode="auto">
          <a:xfrm>
            <a:off x="4495764" y="2914002"/>
            <a:ext cx="4012510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9" name="Picture 13" descr="QQ截图20231028235133"/>
          <p:cNvPicPr>
            <a:picLocks noChangeAspect="1" noChangeArrowheads="1"/>
          </p:cNvPicPr>
          <p:nvPr/>
        </p:nvPicPr>
        <p:blipFill>
          <a:blip r:embed="rId7" cstate="print"/>
          <a:srcRect l="9653"/>
          <a:stretch>
            <a:fillRect/>
          </a:stretch>
        </p:blipFill>
        <p:spPr bwMode="auto">
          <a:xfrm>
            <a:off x="3490400" y="3841287"/>
            <a:ext cx="5182706" cy="29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2732359" y="895811"/>
            <a:ext cx="6727281" cy="5355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3200" dirty="0">
                <a:solidFill>
                  <a:srgbClr val="6AB3E4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1</a:t>
            </a:r>
            <a:r>
              <a:rPr lang="zh-CN" altLang="en-US" sz="3200" dirty="0">
                <a:solidFill>
                  <a:srgbClr val="6AB3E4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．</a:t>
            </a:r>
            <a:r>
              <a:rPr lang="zh-CN" altLang="en-US" sz="3200" dirty="0">
                <a:solidFill>
                  <a:srgbClr val="6AB3E4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实</a:t>
            </a:r>
            <a:r>
              <a:rPr lang="zh-CN" altLang="en-US" sz="3200" dirty="0">
                <a:solidFill>
                  <a:srgbClr val="6AB3E4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验一：网络地图初探究</a:t>
            </a: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731519" y="1659989"/>
            <a:ext cx="9695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找一找：你能在网络中找到“常用的网络地图软件”吗？</a:t>
            </a:r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4809415" y="2965843"/>
            <a:ext cx="2858669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常用的网络地图软件</a:t>
            </a:r>
            <a:endParaRPr kumimoji="0" 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462263" y="3639089"/>
            <a:ext cx="5583263" cy="1955551"/>
          </a:xfrm>
          <a:prstGeom prst="rect">
            <a:avLst/>
          </a:prstGeom>
          <a:noFill/>
          <a:ln w="9525">
            <a:solidFill>
              <a:srgbClr val="D8D8D8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5131772" y="2359270"/>
            <a:ext cx="1353429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搜索框</a:t>
            </a:r>
            <a:endParaRPr kumimoji="0" 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7065917" y="2359270"/>
            <a:ext cx="1790701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搜索按钮</a:t>
            </a:r>
            <a:endParaRPr kumimoji="0" 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cxnSp>
        <p:nvCxnSpPr>
          <p:cNvPr id="24583" name="AutoShape 7"/>
          <p:cNvCxnSpPr>
            <a:cxnSpLocks noChangeShapeType="1"/>
          </p:cNvCxnSpPr>
          <p:nvPr/>
        </p:nvCxnSpPr>
        <p:spPr bwMode="auto">
          <a:xfrm>
            <a:off x="5564992" y="2742834"/>
            <a:ext cx="0" cy="252000"/>
          </a:xfrm>
          <a:prstGeom prst="straightConnector1">
            <a:avLst/>
          </a:prstGeom>
          <a:noFill/>
          <a:ln w="19050">
            <a:solidFill>
              <a:srgbClr val="F79646"/>
            </a:solidFill>
            <a:round/>
            <a:tailEnd type="oval" w="med" len="med"/>
          </a:ln>
        </p:spPr>
      </p:cxnSp>
      <p:pic>
        <p:nvPicPr>
          <p:cNvPr id="24585" name="Picture 9" descr="C:\Users\ADMINI~1\AppData\Local\Temp\ksohtml4348\wps1.png"/>
          <p:cNvPicPr>
            <a:picLocks noChangeAspect="1" noChangeArrowheads="1"/>
          </p:cNvPicPr>
          <p:nvPr/>
        </p:nvPicPr>
        <p:blipFill>
          <a:blip r:embed="rId8" r:link="rId9" cstate="print"/>
          <a:srcRect/>
          <a:stretch>
            <a:fillRect/>
          </a:stretch>
        </p:blipFill>
        <p:spPr bwMode="auto">
          <a:xfrm>
            <a:off x="7812820" y="3258650"/>
            <a:ext cx="501186" cy="1119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AutoShape 7"/>
          <p:cNvCxnSpPr>
            <a:cxnSpLocks noChangeShapeType="1"/>
          </p:cNvCxnSpPr>
          <p:nvPr/>
        </p:nvCxnSpPr>
        <p:spPr bwMode="auto">
          <a:xfrm>
            <a:off x="7598782" y="2742834"/>
            <a:ext cx="0" cy="252000"/>
          </a:xfrm>
          <a:prstGeom prst="straightConnector1">
            <a:avLst/>
          </a:prstGeom>
          <a:noFill/>
          <a:ln w="19050">
            <a:solidFill>
              <a:srgbClr val="F79646"/>
            </a:solidFill>
            <a:round/>
            <a:tailEnd type="oval" w="med" len="med"/>
          </a:ln>
        </p:spPr>
      </p:cxn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10590530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收获园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169" y="4179821"/>
            <a:ext cx="4770837" cy="1296982"/>
          </a:xfrm>
          <a:prstGeom prst="rect">
            <a:avLst/>
          </a:prstGeom>
        </p:spPr>
      </p:pic>
      <p:sp>
        <p:nvSpPr>
          <p:cNvPr id="8" name="云形标注 23"/>
          <p:cNvSpPr/>
          <p:nvPr/>
        </p:nvSpPr>
        <p:spPr>
          <a:xfrm>
            <a:off x="7948246" y="4783015"/>
            <a:ext cx="2743200" cy="1153551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587869" y="5003462"/>
            <a:ext cx="17893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与“</a:t>
            </a:r>
            <a:r>
              <a:rPr lang="zh-CN" altLang="en-US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网络地图软件</a:t>
            </a:r>
            <a:r>
              <a:rPr lang="zh-CN" altLang="zh-CN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”相关的搜索结果</a:t>
            </a: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7780020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准备间</a:t>
            </a:r>
          </a:p>
        </p:txBody>
      </p:sp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9185275" y="103505"/>
            <a:ext cx="1252855" cy="3987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rgbClr val="FFFF00"/>
                </a:solidFill>
                <a:ea typeface="微软雅黑" panose="020B0503020204020204" pitchFamily="34" charset="-122"/>
              </a:rPr>
              <a:t>活动室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55" y="3362283"/>
            <a:ext cx="1114588" cy="109786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258" y="4674792"/>
            <a:ext cx="1106699" cy="107957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419" y="2873934"/>
            <a:ext cx="1331045" cy="135714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608" y="2616963"/>
            <a:ext cx="1049904" cy="1097869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caef83e2-3c4c-4eb3-984e-bd0dc799236d"/>
  <p:tag name="RESOURCE_RECORD_KEY" val="{&quot;13&quot;:[4705195,4563109]}"/>
  <p:tag name="COMMONDATA" val="eyJoZGlkIjoiZjVmZGFiMmQ2Yzc4MGM0ODMwM2Y1Zjc1M2Y0ZDM2Yzk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思源黑体 CN Normal">
      <a:majorFont>
        <a:latin typeface="思源黑体 CN Normal"/>
        <a:ea typeface="思源黑体 CN Normal"/>
        <a:cs typeface=""/>
      </a:majorFont>
      <a:minorFont>
        <a:latin typeface="Arial"/>
        <a:ea typeface="思源黑体 CN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阿里巴巴普惠体"/>
        <a:ea typeface=""/>
        <a:cs typeface="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阿里巴巴普惠体"/>
        <a:font script="Hebr" typeface="阿里巴巴普惠体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阿里巴巴普惠体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阿里巴巴普惠体"/>
        <a:ea typeface=""/>
        <a:cs typeface="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阿里巴巴普惠体"/>
        <a:font script="Hebr" typeface="阿里巴巴普惠体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阿里巴巴普惠体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803</Words>
  <Application>Microsoft Office PowerPoint</Application>
  <PresentationFormat>宽屏</PresentationFormat>
  <Paragraphs>154</Paragraphs>
  <Slides>21</Slides>
  <Notes>6</Notes>
  <HiddenSlides>0</HiddenSlides>
  <MMClips>0</MMClips>
  <ScaleCrop>false</ScaleCrop>
  <HeadingPairs>
    <vt:vector size="8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8" baseType="lpstr">
      <vt:lpstr>Times New Roman</vt:lpstr>
      <vt:lpstr>字魂27号-布丁体</vt:lpstr>
      <vt:lpstr>汉仪丫丫体简</vt:lpstr>
      <vt:lpstr>楷体_GB2312</vt:lpstr>
      <vt:lpstr>隶书</vt:lpstr>
      <vt:lpstr>Wingdings</vt:lpstr>
      <vt:lpstr>微软雅黑</vt:lpstr>
      <vt:lpstr>阿里巴巴普惠体</vt:lpstr>
      <vt:lpstr>仿宋</vt:lpstr>
      <vt:lpstr>华文中宋</vt:lpstr>
      <vt:lpstr>Calibri</vt:lpstr>
      <vt:lpstr>黑体</vt:lpstr>
      <vt:lpstr>华文新魏</vt:lpstr>
      <vt:lpstr>华文隶书</vt:lpstr>
      <vt:lpstr>Arial</vt:lpstr>
      <vt:lpstr>Office 主题</vt:lpstr>
      <vt:lpstr>Document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.</dc:creator>
  <cp:lastModifiedBy>lei tong</cp:lastModifiedBy>
  <cp:revision>96</cp:revision>
  <dcterms:created xsi:type="dcterms:W3CDTF">2023-07-25T11:34:00Z</dcterms:created>
  <dcterms:modified xsi:type="dcterms:W3CDTF">2024-08-16T02:25:44Z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DCF86FA5FC7C4E7383D1BF39D3043383</vt:lpwstr>
  </property>
  <property fmtid="{D5CDD505-2E9C-101B-9397-08002B2CF9AE}" pid="3" name="KSOProductBuildVer">
    <vt:lpwstr>2052-12.1.0.15990</vt:lpwstr>
  </property>
</Properties>
</file>