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58" r:id="rId5"/>
    <p:sldId id="262" r:id="rId7"/>
    <p:sldId id="270" r:id="rId8"/>
    <p:sldId id="260" r:id="rId9"/>
    <p:sldId id="292" r:id="rId10"/>
    <p:sldId id="293" r:id="rId11"/>
    <p:sldId id="294" r:id="rId12"/>
    <p:sldId id="295" r:id="rId13"/>
    <p:sldId id="263" r:id="rId14"/>
    <p:sldId id="296" r:id="rId15"/>
    <p:sldId id="297" r:id="rId16"/>
    <p:sldId id="298" r:id="rId17"/>
    <p:sldId id="299" r:id="rId18"/>
    <p:sldId id="264" r:id="rId19"/>
    <p:sldId id="285" r:id="rId20"/>
    <p:sldId id="301" r:id="rId21"/>
    <p:sldId id="265" r:id="rId22"/>
    <p:sldId id="261" r:id="rId23"/>
  </p:sldIdLst>
  <p:sldSz cx="12192000" cy="6858000"/>
  <p:notesSz cx="6858000" cy="9144000"/>
  <p:embeddedFontLst>
    <p:embeddedFont>
      <p:font typeface="仿宋" panose="02010609060101010101" pitchFamily="49" charset="-122"/>
      <p:regular r:id="rId27"/>
    </p:embeddedFont>
    <p:embeddedFont>
      <p:font typeface="微软雅黑" panose="020B0503020204020204" pitchFamily="34" charset="-122"/>
      <p:regular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  <p:embeddedFont>
      <p:font typeface="华文楷体" panose="02010600040101010101" charset="-122"/>
      <p:regular r:id="rId33"/>
    </p:embeddedFont>
    <p:embeddedFont>
      <p:font typeface="楷体" panose="02010609060101010101" pitchFamily="49" charset="-122"/>
      <p:regular r:id="rId34"/>
    </p:embeddedFont>
    <p:embeddedFont>
      <p:font typeface="Wingdings 2" panose="05020102010507070707"/>
      <p:regular r:id="rId35"/>
    </p:embeddedFont>
    <p:embeddedFont>
      <p:font typeface="楷体_GB2312" panose="02010609030101010101" pitchFamily="49" charset="-122"/>
      <p:regular r:id="rId36"/>
    </p:embeddedFont>
    <p:embeddedFont>
      <p:font typeface="Webdings" panose="05030102010509060703"/>
      <p:regular r:id="rId37"/>
    </p:embeddedFont>
    <p:embeddedFont>
      <p:font typeface="等线" panose="02010600030101010101" charset="-122"/>
      <p:regular r:id="rId38"/>
    </p:embeddedFont>
    <p:embeddedFont>
      <p:font typeface="等线 Light" panose="02010600030101010101" charset="-122"/>
      <p:regular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7CF"/>
    <a:srgbClr val="5166CF"/>
    <a:srgbClr val="80C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3260" autoAdjust="0"/>
  </p:normalViewPr>
  <p:slideViewPr>
    <p:cSldViewPr snapToGrid="0" showGuides="1">
      <p:cViewPr varScale="1">
        <p:scale>
          <a:sx n="84" d="100"/>
          <a:sy n="84" d="100"/>
        </p:scale>
        <p:origin x="-372" y="-84"/>
      </p:cViewPr>
      <p:guideLst>
        <p:guide orient="horz" pos="21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0" Type="http://schemas.openxmlformats.org/officeDocument/2006/relationships/tags" Target="tags/tag46.xml"/><Relationship Id="rId4" Type="http://schemas.openxmlformats.org/officeDocument/2006/relationships/slide" Target="slides/slide1.xml"/><Relationship Id="rId39" Type="http://schemas.openxmlformats.org/officeDocument/2006/relationships/font" Target="fonts/font13.fntdata"/><Relationship Id="rId38" Type="http://schemas.openxmlformats.org/officeDocument/2006/relationships/font" Target="fonts/font12.fntdata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0B36-3A61-4D76-A9BF-567C9DCAB9D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201E-AC3A-41C2-A24D-16187E90A4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2.png"/><Relationship Id="rId7" Type="http://schemas.openxmlformats.org/officeDocument/2006/relationships/tags" Target="../tags/tag35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6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3.png"/><Relationship Id="rId7" Type="http://schemas.openxmlformats.org/officeDocument/2006/relationships/tags" Target="../tags/tag3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8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png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4.png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4.png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6" Type="http://schemas.openxmlformats.org/officeDocument/2006/relationships/tags" Target="../tags/tag4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vide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9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1.jpeg"/><Relationship Id="rId20" Type="http://schemas.openxmlformats.org/officeDocument/2006/relationships/image" Target="../media/image10.png"/><Relationship Id="rId2" Type="http://schemas.openxmlformats.org/officeDocument/2006/relationships/image" Target="../media/image8.png"/><Relationship Id="rId19" Type="http://schemas.openxmlformats.org/officeDocument/2006/relationships/image" Target="../media/image6.png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5.jpe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17.png"/><Relationship Id="rId7" Type="http://schemas.openxmlformats.org/officeDocument/2006/relationships/tags" Target="../tags/tag26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image" Target="../media/image18.jpeg"/><Relationship Id="rId7" Type="http://schemas.openxmlformats.org/officeDocument/2006/relationships/tags" Target="../tags/tag28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tags" Target="../tags/tag30.xml"/><Relationship Id="rId7" Type="http://schemas.openxmlformats.org/officeDocument/2006/relationships/image" Target="../media/image16.png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image" Target="../media/image16.png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432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830373" y="4231828"/>
            <a:ext cx="5445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制作人：芜湖市三山中心小学  </a:t>
            </a:r>
            <a:r>
              <a:rPr lang="zh-CN" altLang="en-US" sz="2400" b="1" dirty="0">
                <a:solidFill>
                  <a:srgbClr val="00B050"/>
                </a:solidFill>
                <a:latin typeface="仿宋" panose="02010609060101010101" pitchFamily="49" charset="-122"/>
                <a:ea typeface="仿宋" panose="02010609060101010101" pitchFamily="49" charset="-122"/>
                <a:cs typeface="+mn-ea"/>
                <a:sym typeface="+mn-lt"/>
              </a:rPr>
              <a:t>李婷婷</a:t>
            </a:r>
            <a:endParaRPr lang="zh-CN" altLang="en-US" sz="2400" b="1" dirty="0">
              <a:solidFill>
                <a:srgbClr val="00B050"/>
              </a:solidFill>
              <a:latin typeface="仿宋" panose="02010609060101010101" pitchFamily="49" charset="-122"/>
              <a:ea typeface="仿宋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25" name="卡通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8005" y="-866968"/>
            <a:ext cx="487363" cy="4873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9" y="135245"/>
            <a:ext cx="771075" cy="620287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97424" y="323334"/>
            <a:ext cx="662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三年级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上册 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准备家庭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旅游攻略</a:t>
            </a:r>
            <a:endParaRPr lang="zh-CN" altLang="en-US" dirty="0"/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3169706" y="1836720"/>
            <a:ext cx="6428808" cy="165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第10课 预订出行住宿酒店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</a:endParaRPr>
          </a:p>
          <a:p>
            <a:pPr algn="r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 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信息筛选</a:t>
            </a:r>
            <a:endParaRPr sz="2800" b="1" dirty="0">
              <a:solidFill>
                <a:schemeClr val="accent6">
                  <a:lumMod val="75000"/>
                </a:schemeClr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400" y="907421"/>
            <a:ext cx="3472044" cy="2597154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>
            <a:off x="1104900" y="787400"/>
            <a:ext cx="6588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09700" y="850900"/>
            <a:ext cx="6588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10.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8" t="13863" r="16744" b="6936"/>
          <a:stretch>
            <a:fillRect/>
          </a:stretch>
        </p:blipFill>
        <p:spPr>
          <a:xfrm>
            <a:off x="8197586" y="3306128"/>
            <a:ext cx="3766782" cy="355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项目分析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项目实施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45617" y="742950"/>
            <a:ext cx="6326505" cy="1188085"/>
            <a:chOff x="3571" y="811"/>
            <a:chExt cx="9963" cy="1871"/>
          </a:xfrm>
        </p:grpSpPr>
        <p:pic>
          <p:nvPicPr>
            <p:cNvPr id="4" name="图片 3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1" y="811"/>
              <a:ext cx="9963" cy="187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5169" y="1300"/>
              <a:ext cx="6452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：了解住宿需求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515235" y="2511425"/>
            <a:ext cx="3090435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</a:t>
            </a: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交流讨论：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         </a:t>
            </a:r>
            <a:endParaRPr lang="zh-CN" altLang="en-US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16" name="TextBox 12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18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62471" y="3551584"/>
            <a:ext cx="805732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en-US" altLang="zh-CN" sz="3200" dirty="0" smtClean="0"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zh-CN" altLang="en-US" sz="3200" dirty="0" smtClean="0">
                <a:latin typeface="华文楷体" panose="02010600040101010101" charset="-122"/>
                <a:ea typeface="华文楷体" panose="02010600040101010101" charset="-122"/>
              </a:rPr>
              <a:t>和同伴讨论交流，了解李徽家的入住需求。想一想，筛选酒店时需要考虑哪些条件？</a:t>
            </a:r>
            <a:endParaRPr lang="zh-CN" altLang="en-US" sz="3200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项目分析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项目实施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02050" y="669925"/>
            <a:ext cx="6326505" cy="1188085"/>
            <a:chOff x="3571" y="811"/>
            <a:chExt cx="9963" cy="1871"/>
          </a:xfrm>
        </p:grpSpPr>
        <p:pic>
          <p:nvPicPr>
            <p:cNvPr id="4" name="图片 3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1" y="811"/>
              <a:ext cx="9963" cy="187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5169" y="1300"/>
              <a:ext cx="6452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：了解住宿需求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893185" y="1912620"/>
            <a:ext cx="97421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</a:t>
            </a: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明确需求：</a:t>
            </a:r>
            <a:r>
              <a:rPr lang="zh-CN" altLang="en-US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讨论后完成筛选。</a:t>
            </a:r>
            <a:endParaRPr lang="zh-CN" altLang="en-US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16" name="TextBox 12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18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3565" y="2763151"/>
            <a:ext cx="7484110" cy="3235960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项目分析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项目实施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54070" y="742950"/>
            <a:ext cx="6326505" cy="1188085"/>
            <a:chOff x="3571" y="811"/>
            <a:chExt cx="9963" cy="1871"/>
          </a:xfrm>
        </p:grpSpPr>
        <p:pic>
          <p:nvPicPr>
            <p:cNvPr id="4" name="图片 3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1" y="811"/>
              <a:ext cx="9963" cy="187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5169" y="1300"/>
              <a:ext cx="6452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：筛选酒店信息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57426" y="2522855"/>
            <a:ext cx="9271966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</a:t>
            </a: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合作探究：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         </a:t>
            </a:r>
            <a:endParaRPr lang="zh-CN" altLang="en-US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16" name="TextBox 12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18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7946" y="3192586"/>
            <a:ext cx="8330871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  <a:spcBef>
                <a:spcPts val="2200"/>
              </a:spcBef>
              <a:buClr>
                <a:srgbClr val="004A82"/>
              </a:buClr>
            </a:pPr>
            <a:r>
              <a:rPr lang="zh-CN" altLang="en-US" sz="3000" dirty="0" smtClean="0">
                <a:latin typeface="华文楷体" panose="02010600040101010101" charset="-122"/>
                <a:ea typeface="华文楷体" panose="02010600040101010101" charset="-122"/>
              </a:rPr>
              <a:t>和同伴合作完成，先根据李徽家的入住需求，选择在线平台。然后设置筛选条件后，筛选合适的酒店。</a:t>
            </a:r>
            <a:endParaRPr lang="zh-CN" altLang="en-US" sz="3000" dirty="0" smtClean="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800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项目分析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项目实施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04895" y="742950"/>
            <a:ext cx="6326505" cy="1188085"/>
            <a:chOff x="3571" y="811"/>
            <a:chExt cx="9963" cy="1871"/>
          </a:xfrm>
        </p:grpSpPr>
        <p:pic>
          <p:nvPicPr>
            <p:cNvPr id="4" name="图片 3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1" y="811"/>
              <a:ext cx="9963" cy="187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5169" y="1300"/>
              <a:ext cx="6452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：筛选酒店信息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16" name="TextBox 12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18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5509" y="2274847"/>
            <a:ext cx="7821517" cy="3390064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93700" y="36703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项目分析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项目实施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54070" y="742950"/>
            <a:ext cx="6326505" cy="1188085"/>
            <a:chOff x="3571" y="811"/>
            <a:chExt cx="9963" cy="1871"/>
          </a:xfrm>
        </p:grpSpPr>
        <p:pic>
          <p:nvPicPr>
            <p:cNvPr id="4" name="图片 3" descr="图片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1" y="811"/>
              <a:ext cx="9963" cy="187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5169" y="1300"/>
              <a:ext cx="6452" cy="841"/>
            </a:xfrm>
            <a:prstGeom prst="rect">
              <a:avLst/>
            </a:prstGeom>
            <a:solidFill>
              <a:srgbClr val="5166CF"/>
            </a:solidFill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</a:t>
              </a: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：确定酒店预订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57425" y="2522855"/>
            <a:ext cx="9448165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</a:t>
            </a:r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交流体验：</a:t>
            </a:r>
            <a:r>
              <a:rPr lang="en-US" altLang="zh-CN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</a:t>
            </a:r>
            <a:endParaRPr lang="zh-CN" altLang="en-US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16" name="TextBox 12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18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25482" y="3386529"/>
            <a:ext cx="77472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  <a:buClr>
                <a:srgbClr val="004A82"/>
              </a:buClr>
            </a:pPr>
            <a:r>
              <a:rPr lang="en-US" altLang="zh-CN" sz="3000" dirty="0" smtClean="0"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zh-CN" altLang="en-US" sz="3000" dirty="0" smtClean="0">
                <a:latin typeface="华文楷体" panose="02010600040101010101" charset="-122"/>
                <a:ea typeface="华文楷体" panose="02010600040101010101" charset="-122"/>
              </a:rPr>
              <a:t>根据筛选出的酒店信息，小组交流合作，完成酒店推荐清单。</a:t>
            </a:r>
            <a:endParaRPr lang="zh-CN" altLang="en-US" sz="3000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19100" y="44704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项目实施</a:t>
            </a:r>
            <a:endParaRPr lang="zh-CN" altLang="en-US" dirty="0"/>
          </a:p>
        </p:txBody>
      </p:sp>
      <p:sp>
        <p:nvSpPr>
          <p:cNvPr id="13" name="TextBox 12"/>
          <p:cNvSpPr txBox="1"/>
          <p:nvPr>
            <p:custDataLst>
              <p:tags r:id="rId7"/>
            </p:custDataLst>
          </p:nvPr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项目展示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3564" y="2358694"/>
            <a:ext cx="8089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3600"/>
              </a:spcAft>
            </a:pPr>
            <a:endParaRPr lang="zh-CN" altLang="zh-CN" sz="3200" dirty="0">
              <a:latin typeface="思源黑体 CN"/>
            </a:endParaRPr>
          </a:p>
          <a:p>
            <a:pPr indent="457200">
              <a:lnSpc>
                <a:spcPct val="150000"/>
              </a:lnSpc>
            </a:pPr>
            <a:endParaRPr lang="zh-CN" altLang="en-US" sz="2400" dirty="0">
              <a:latin typeface="思源黑体 CN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69483" y="2085147"/>
            <a:ext cx="8196082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l" defTabSz="914400">
              <a:lnSpc>
                <a:spcPct val="150000"/>
              </a:lnSpc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zh-CN" altLang="en-US"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请小组</a:t>
            </a:r>
            <a:r>
              <a:rPr lang="zh-CN"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结合</a:t>
            </a:r>
            <a:r>
              <a:rPr lang="zh-CN" sz="36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酒店预订</a:t>
            </a:r>
            <a:r>
              <a:rPr lang="zh-CN"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清单</a:t>
            </a:r>
            <a:r>
              <a:rPr lang="zh-CN" altLang="en-US"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sz="3600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汇报</a:t>
            </a:r>
            <a:r>
              <a:rPr lang="zh-CN" sz="36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本组项目</a:t>
            </a:r>
            <a:r>
              <a:rPr lang="zh-CN"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成果</a:t>
            </a:r>
            <a:r>
              <a:rPr lang="zh-CN" altLang="en-US"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。汇报时</a:t>
            </a:r>
            <a:r>
              <a:rPr lang="zh-CN"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简述</a:t>
            </a:r>
            <a:r>
              <a:rPr sz="3600" dirty="0" err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解决问题的思路</a:t>
            </a:r>
            <a:r>
              <a:rPr lang="zh-CN"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，</a:t>
            </a:r>
            <a:r>
              <a:rPr lang="zh-CN" altLang="en-US"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并</a:t>
            </a:r>
            <a:r>
              <a:rPr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谈</a:t>
            </a:r>
            <a:r>
              <a:rPr lang="zh-CN" altLang="en-US"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一</a:t>
            </a:r>
            <a:r>
              <a:rPr sz="3600" dirty="0" err="1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谈收获</a:t>
            </a:r>
            <a:r>
              <a:rPr lang="zh-CN" altLang="en-US" sz="3600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。</a:t>
            </a:r>
            <a:endParaRPr sz="36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项目分析</a:t>
            </a:r>
            <a:endParaRPr lang="zh-CN" altLang="en-US" dirty="0"/>
          </a:p>
        </p:txBody>
      </p:sp>
      <p:sp>
        <p:nvSpPr>
          <p:cNvPr id="6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19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pic>
        <p:nvPicPr>
          <p:cNvPr id="21" name="图片 20" descr="图片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9484" y="589825"/>
            <a:ext cx="3536313" cy="11462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86400" y="821635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成果汇报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15.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78" t="28433" r="6592" b="9298"/>
          <a:stretch>
            <a:fillRect/>
          </a:stretch>
        </p:blipFill>
        <p:spPr>
          <a:xfrm>
            <a:off x="7586133" y="4030133"/>
            <a:ext cx="3789580" cy="21110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19100" y="44704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80579" y="1860771"/>
            <a:ext cx="19234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我发现：</a:t>
            </a:r>
            <a:endParaRPr lang="zh-CN" altLang="en-US" sz="3600" b="1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4" name="TextBox 11"/>
          <p:cNvSpPr txBox="1"/>
          <p:nvPr>
            <p:custDataLst>
              <p:tags r:id="rId6"/>
            </p:custDataLst>
          </p:nvPr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项目实施</a:t>
            </a:r>
            <a:endParaRPr lang="zh-CN" altLang="en-US" dirty="0"/>
          </a:p>
        </p:txBody>
      </p:sp>
      <p:sp>
        <p:nvSpPr>
          <p:cNvPr id="6" name="TextBox 12"/>
          <p:cNvSpPr txBox="1"/>
          <p:nvPr>
            <p:custDataLst>
              <p:tags r:id="rId7"/>
            </p:custDataLst>
          </p:nvPr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项目展示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项目分析</a:t>
            </a:r>
            <a:endParaRPr lang="zh-CN" altLang="en-US" dirty="0"/>
          </a:p>
        </p:txBody>
      </p:sp>
      <p:sp>
        <p:nvSpPr>
          <p:cNvPr id="21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22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3141345" y="2768600"/>
            <a:ext cx="7645400" cy="2677795"/>
            <a:chOff x="4947" y="4360"/>
            <a:chExt cx="12040" cy="4217"/>
          </a:xfrm>
        </p:grpSpPr>
        <p:sp>
          <p:nvSpPr>
            <p:cNvPr id="16" name="TextBox 15"/>
            <p:cNvSpPr txBox="1"/>
            <p:nvPr/>
          </p:nvSpPr>
          <p:spPr>
            <a:xfrm>
              <a:off x="4947" y="4360"/>
              <a:ext cx="12040" cy="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50000"/>
                </a:lnSpc>
                <a:buFont typeface="Wingdings" panose="05000000000000000000" pitchFamily="2" charset="2"/>
                <a:buChar char="u"/>
              </a:pPr>
              <a:r>
                <a:rPr lang="zh-CN" altLang="zh-CN" sz="28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在线预订（</a:t>
              </a:r>
              <a:r>
                <a:rPr lang="en-US" altLang="zh-CN" sz="28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Wingdings 2" panose="05020102010507070707"/>
                </a:rPr>
                <a:t></a:t>
              </a:r>
              <a:r>
                <a:rPr lang="zh-CN" altLang="zh-CN" sz="28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是 </a:t>
              </a:r>
              <a:r>
                <a:rPr lang="en-US" altLang="zh-CN" sz="28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Wingdings 2" panose="05020102010507070707"/>
                </a:rPr>
                <a:t></a:t>
              </a:r>
              <a:r>
                <a:rPr lang="zh-CN" altLang="zh-CN" sz="28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否）十分</a:t>
              </a:r>
              <a:r>
                <a:rPr lang="zh-CN" altLang="zh-CN" sz="2800" dirty="0" smtClean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便捷</a:t>
              </a:r>
              <a:r>
                <a:rPr lang="zh-CN" altLang="en-US" sz="2800" dirty="0" smtClean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。</a:t>
              </a:r>
              <a:endParaRPr lang="zh-CN" altLang="zh-CN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zh-CN" sz="28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例如：</a:t>
              </a:r>
              <a:endParaRPr lang="zh-CN" altLang="zh-CN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楷体_GB2312" panose="02010609030101010101" pitchFamily="49" charset="-122"/>
                  <a:ea typeface="楷体_GB2312" panose="02010609030101010101" pitchFamily="49" charset="-122"/>
                  <a:sym typeface="Webdings" panose="05030102010509060703"/>
                </a:rPr>
                <a:t>  </a:t>
              </a:r>
              <a:r>
                <a:rPr lang="zh-CN" altLang="en-US" sz="2800" dirty="0">
                  <a:latin typeface="楷体_GB2312" panose="02010609030101010101" pitchFamily="49" charset="-122"/>
                  <a:ea typeface="楷体_GB2312" panose="02010609030101010101" pitchFamily="49" charset="-122"/>
                  <a:sym typeface="Webdings" panose="05030102010509060703"/>
                </a:rPr>
                <a:t> </a:t>
              </a:r>
              <a:r>
                <a:rPr lang="zh-CN" altLang="zh-CN" sz="28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方便快捷 </a:t>
              </a:r>
              <a:r>
                <a:rPr lang="zh-CN" altLang="en-US" sz="2800" dirty="0">
                  <a:latin typeface="楷体_GB2312" panose="02010609030101010101" pitchFamily="49" charset="-122"/>
                  <a:ea typeface="楷体_GB2312" panose="02010609030101010101" pitchFamily="49" charset="-122"/>
                  <a:sym typeface="+mn-ea"/>
                </a:rPr>
                <a:t>      </a:t>
              </a:r>
              <a:r>
                <a:rPr lang="zh-CN" altLang="en-US" sz="2800" dirty="0">
                  <a:latin typeface="楷体_GB2312" panose="02010609030101010101" pitchFamily="49" charset="-122"/>
                  <a:ea typeface="楷体_GB2312" panose="02010609030101010101" pitchFamily="49" charset="-122"/>
                  <a:sym typeface="Webdings" panose="05030102010509060703"/>
                </a:rPr>
                <a:t> </a:t>
              </a:r>
              <a:r>
                <a:rPr lang="zh-CN" altLang="zh-CN" sz="28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不用现金支付</a:t>
              </a:r>
              <a:endParaRPr lang="zh-CN" altLang="zh-CN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楷体_GB2312" panose="02010609030101010101" pitchFamily="49" charset="-122"/>
                  <a:ea typeface="楷体_GB2312" panose="02010609030101010101" pitchFamily="49" charset="-122"/>
                  <a:sym typeface="Webdings" panose="05030102010509060703"/>
                </a:rPr>
                <a:t>   </a:t>
              </a:r>
              <a:r>
                <a:rPr lang="zh-CN" altLang="zh-CN" sz="28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随时随地预约</a:t>
              </a:r>
              <a:r>
                <a:rPr lang="en-US" altLang="zh-CN" sz="28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     </a:t>
              </a:r>
              <a:r>
                <a:rPr lang="zh-CN" altLang="en-US" sz="2800" dirty="0">
                  <a:latin typeface="楷体_GB2312" panose="02010609030101010101" pitchFamily="49" charset="-122"/>
                  <a:ea typeface="楷体_GB2312" panose="02010609030101010101" pitchFamily="49" charset="-122"/>
                  <a:sym typeface="Webdings" panose="05030102010509060703"/>
                </a:rPr>
                <a:t></a:t>
              </a:r>
              <a:r>
                <a:rPr lang="en-US" altLang="zh-CN" sz="2800" dirty="0">
                  <a:latin typeface="楷体_GB2312" panose="02010609030101010101" pitchFamily="49" charset="-122"/>
                  <a:ea typeface="楷体_GB2312" panose="02010609030101010101" pitchFamily="49" charset="-122"/>
                  <a:sym typeface="Webdings" panose="05030102010509060703"/>
                </a:rPr>
                <a:t> </a:t>
              </a:r>
              <a:endParaRPr lang="zh-CN" altLang="en-US" sz="2400" dirty="0">
                <a:latin typeface="思源黑体 CN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1451" y="8342"/>
              <a:ext cx="33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3" name="图片 22" descr="图片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9484" y="589825"/>
            <a:ext cx="3536313" cy="11462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486400" y="821635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项目小结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19100" y="44704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26278" y="2296298"/>
            <a:ext cx="8830835" cy="108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4000"/>
              </a:lnSpc>
              <a:buFont typeface="Wingdings" panose="05000000000000000000" pitchFamily="2" charset="2"/>
              <a:buChar char="u"/>
            </a:pPr>
            <a:r>
              <a:rPr lang="zh-CN" altLang="zh-CN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信息筛选作用非常大，可以帮助我们解决生活</a:t>
            </a:r>
            <a:r>
              <a:rPr lang="zh-CN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学习中</a:t>
            </a:r>
            <a:r>
              <a:rPr lang="zh-CN" altLang="zh-CN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的很多</a:t>
            </a:r>
            <a:r>
              <a:rPr lang="zh-CN" altLang="zh-CN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问题</a:t>
            </a:r>
            <a:r>
              <a:rPr lang="zh-CN" altLang="en-US" sz="28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2400" dirty="0">
              <a:latin typeface="思源黑体 CN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0492" y="1676566"/>
            <a:ext cx="19234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我发现</a:t>
            </a:r>
            <a:endParaRPr lang="zh-CN" altLang="en-US" sz="3600" b="1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4" name="TextBox 11"/>
          <p:cNvSpPr txBox="1"/>
          <p:nvPr>
            <p:custDataLst>
              <p:tags r:id="rId6"/>
            </p:custDataLst>
          </p:nvPr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项目实施</a:t>
            </a:r>
            <a:endParaRPr lang="zh-CN" altLang="en-US" dirty="0"/>
          </a:p>
        </p:txBody>
      </p:sp>
      <p:sp>
        <p:nvSpPr>
          <p:cNvPr id="6" name="TextBox 12"/>
          <p:cNvSpPr txBox="1"/>
          <p:nvPr>
            <p:custDataLst>
              <p:tags r:id="rId7"/>
            </p:custDataLst>
          </p:nvPr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项目展示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项目分析</a:t>
            </a:r>
            <a:endParaRPr lang="zh-CN" altLang="en-US" dirty="0"/>
          </a:p>
        </p:txBody>
      </p:sp>
      <p:sp>
        <p:nvSpPr>
          <p:cNvPr id="21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22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3410763" y="3447609"/>
            <a:ext cx="7263291" cy="2400935"/>
            <a:chOff x="3305" y="5550"/>
            <a:chExt cx="11257" cy="3781"/>
          </a:xfrm>
        </p:grpSpPr>
        <p:sp>
          <p:nvSpPr>
            <p:cNvPr id="10" name="TextBox 17"/>
            <p:cNvSpPr txBox="1"/>
            <p:nvPr/>
          </p:nvSpPr>
          <p:spPr>
            <a:xfrm>
              <a:off x="3305" y="5550"/>
              <a:ext cx="11257" cy="3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800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 </a:t>
              </a:r>
              <a:r>
                <a:rPr lang="zh-CN" altLang="zh-CN" sz="28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例如：</a:t>
              </a:r>
              <a:endParaRPr lang="zh-CN" altLang="zh-CN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           </a:t>
              </a:r>
              <a:r>
                <a:rPr lang="zh-CN" altLang="en-US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我搜到的信息服务平台：</a:t>
              </a:r>
              <a:endParaRPr lang="en-US" altLang="zh-CN" sz="24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           </a:t>
              </a:r>
              <a:r>
                <a:rPr lang="zh-CN" altLang="en-US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我在该平台获取了             </a:t>
              </a:r>
              <a:r>
                <a:rPr lang="en-US" altLang="zh-CN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                 </a:t>
              </a:r>
              <a:r>
                <a:rPr lang="en-US" altLang="zh-CN" sz="2400" dirty="0" smtClean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    </a:t>
              </a:r>
              <a:r>
                <a:rPr lang="zh-CN" altLang="en-US" sz="2400" dirty="0" smtClean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信息</a:t>
              </a:r>
              <a:r>
                <a:rPr lang="zh-CN" altLang="en-US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，</a:t>
              </a:r>
              <a:endParaRPr lang="en-US" altLang="zh-CN" sz="24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           </a:t>
              </a:r>
              <a:r>
                <a:rPr lang="zh-CN" altLang="en-US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解决了</a:t>
              </a:r>
              <a:r>
                <a:rPr lang="en-US" altLang="zh-CN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                                                  </a:t>
              </a:r>
              <a:r>
                <a:rPr lang="zh-CN" altLang="en-US" sz="2400" dirty="0"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问题。</a:t>
              </a:r>
              <a:endParaRPr lang="zh-CN" altLang="en-US" sz="24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9836" y="7481"/>
              <a:ext cx="33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6252" y="9148"/>
              <a:ext cx="5762" cy="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803" y="8303"/>
              <a:ext cx="33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 descr="图片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9484" y="589825"/>
            <a:ext cx="3536313" cy="11462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486400" y="821635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项目小结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26294" y="3564835"/>
            <a:ext cx="7460975" cy="238539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说一说，自己还想搜索哪些信息，解决什么生活和学习问题？</a:t>
            </a:r>
            <a:endParaRPr lang="zh-CN" altLang="en-US" dirty="0"/>
          </a:p>
          <a:p>
            <a:pPr algn="ctr"/>
            <a:r>
              <a:rPr lang="zh-CN" altLang="en-US" dirty="0"/>
              <a:t>完成项目评价，对自己探究学习情况进行反馈。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06400" y="52705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项目拓展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2838" y="1803897"/>
            <a:ext cx="87085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5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sz="2800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     </a:t>
            </a:r>
            <a:r>
              <a:rPr lang="zh-CN" altLang="en-US" sz="2800" b="1" dirty="0" smtClean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想一想，生活</a:t>
            </a:r>
            <a:r>
              <a:rPr lang="zh-CN" altLang="en-US" sz="28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中还有哪些在线搜索筛选的事例</a:t>
            </a:r>
            <a:r>
              <a:rPr lang="zh-CN" altLang="en-US" sz="2800" b="1" dirty="0" smtClean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？请</a:t>
            </a:r>
            <a:r>
              <a:rPr lang="zh-CN" altLang="en-US" sz="28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在下面案例中，任选一个或几个，课后完成。</a:t>
            </a:r>
            <a:endParaRPr sz="24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TextBox 11"/>
          <p:cNvSpPr txBox="1"/>
          <p:nvPr>
            <p:custDataLst>
              <p:tags r:id="rId6"/>
            </p:custDataLst>
          </p:nvPr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项目实施</a:t>
            </a:r>
            <a:endParaRPr lang="zh-CN" altLang="en-US" dirty="0"/>
          </a:p>
        </p:txBody>
      </p:sp>
      <p:sp>
        <p:nvSpPr>
          <p:cNvPr id="18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项目分析</a:t>
            </a:r>
            <a:endParaRPr lang="zh-CN" altLang="en-US" dirty="0"/>
          </a:p>
        </p:txBody>
      </p:sp>
      <p:sp>
        <p:nvSpPr>
          <p:cNvPr id="22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23" name="TextBox 15"/>
          <p:cNvSpPr txBox="1"/>
          <p:nvPr/>
        </p:nvSpPr>
        <p:spPr>
          <a:xfrm>
            <a:off x="2809542" y="3480959"/>
            <a:ext cx="8481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altLang="zh-CN" sz="24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黄山的美食很出名，请运用本节课所学制定一个美食打卡榜单。</a:t>
            </a:r>
            <a:endParaRPr altLang="zh-CN" sz="24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sz="24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爱国</a:t>
            </a:r>
            <a:r>
              <a:rPr sz="2400" dirty="0" err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电影可以增加我们的爱国情怀，请自选一个在线平台制定一份爱国电影推荐榜</a:t>
            </a:r>
            <a:r>
              <a:rPr sz="2400" dirty="0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。</a:t>
            </a:r>
            <a:endParaRPr lang="zh-CN" altLang="zh-CN" sz="24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19" name="图片 18" descr="图片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9484" y="589825"/>
            <a:ext cx="3536313" cy="11462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86400" y="821635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拓展应用</a:t>
            </a:r>
            <a:endParaRPr lang="zh-CN" altLang="en-US" sz="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63687" y="3458817"/>
            <a:ext cx="8587409" cy="2425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432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12192000" cy="10972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148"/>
            <a:ext cx="1534160" cy="120091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315714" y="3431728"/>
            <a:ext cx="34947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你学会了吗？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25" name="卡通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18005" y="-866968"/>
            <a:ext cx="487363" cy="4873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9" y="135245"/>
            <a:ext cx="771075" cy="620287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97424" y="323334"/>
            <a:ext cx="662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三年级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上册 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</a:t>
            </a:r>
            <a:r>
              <a:rPr lang="zh-CN" altLang="en-US" smtClean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准备家庭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旅游攻略</a:t>
            </a:r>
            <a:endParaRPr lang="zh-CN" altLang="en-US" dirty="0"/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3106206" y="2116120"/>
            <a:ext cx="6428808" cy="81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</a:rPr>
              <a:t>探究学习之旅结束！</a:t>
            </a:r>
            <a:endParaRPr sz="2800" b="1" dirty="0">
              <a:solidFill>
                <a:schemeClr val="accent6">
                  <a:lumMod val="75000"/>
                </a:schemeClr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148721"/>
            <a:ext cx="3472044" cy="2597154"/>
          </a:xfrm>
          <a:prstGeom prst="rect">
            <a:avLst/>
          </a:prstGeom>
        </p:spPr>
      </p:pic>
      <p:cxnSp>
        <p:nvCxnSpPr>
          <p:cNvPr id="35" name="直接连接符 34"/>
          <p:cNvCxnSpPr/>
          <p:nvPr/>
        </p:nvCxnSpPr>
        <p:spPr>
          <a:xfrm>
            <a:off x="1104900" y="787400"/>
            <a:ext cx="6588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09700" y="850900"/>
            <a:ext cx="6588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10.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8" t="13863" r="16744" b="6936"/>
          <a:stretch>
            <a:fillRect/>
          </a:stretch>
        </p:blipFill>
        <p:spPr>
          <a:xfrm>
            <a:off x="8197586" y="3306128"/>
            <a:ext cx="3766782" cy="355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241300" y="508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cxnSp>
        <p:nvCxnSpPr>
          <p:cNvPr id="65" name="直接连接符 64"/>
          <p:cNvCxnSpPr/>
          <p:nvPr/>
        </p:nvCxnSpPr>
        <p:spPr>
          <a:xfrm>
            <a:off x="4483100" y="11938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>
            <p:custDataLst>
              <p:tags r:id="rId4"/>
            </p:custDataLst>
          </p:nvPr>
        </p:nvGrpSpPr>
        <p:grpSpPr>
          <a:xfrm>
            <a:off x="5681707" y="916214"/>
            <a:ext cx="4090034" cy="721489"/>
            <a:chOff x="1993264" y="2023510"/>
            <a:chExt cx="3870506" cy="8515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7" name="矩形: 圆角 35"/>
            <p:cNvSpPr/>
            <p:nvPr>
              <p:custDataLst>
                <p:tags r:id="rId5"/>
              </p:custDataLst>
            </p:nvPr>
          </p:nvSpPr>
          <p:spPr>
            <a:xfrm>
              <a:off x="1993264" y="2023510"/>
              <a:ext cx="851536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一</a:t>
              </a:r>
              <a:endParaRPr lang="zh-CN" altLang="en-US" sz="3200" b="1" dirty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68" name="矩形: 圆角 9"/>
            <p:cNvSpPr/>
            <p:nvPr>
              <p:custDataLst>
                <p:tags r:id="rId6"/>
              </p:custDataLst>
            </p:nvPr>
          </p:nvSpPr>
          <p:spPr>
            <a:xfrm>
              <a:off x="2994748" y="2023510"/>
              <a:ext cx="2869022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项目情境</a:t>
              </a:r>
              <a:endParaRPr lang="zh-CN" altLang="en-US" sz="3200" b="1" dirty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7"/>
            </p:custDataLst>
          </p:nvPr>
        </p:nvGrpSpPr>
        <p:grpSpPr>
          <a:xfrm>
            <a:off x="5694407" y="2006146"/>
            <a:ext cx="4090035" cy="721489"/>
            <a:chOff x="1993264" y="2023510"/>
            <a:chExt cx="3870507" cy="8515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0" name="矩形: 圆角 14"/>
            <p:cNvSpPr/>
            <p:nvPr>
              <p:custDataLst>
                <p:tags r:id="rId8"/>
              </p:custDataLst>
            </p:nvPr>
          </p:nvSpPr>
          <p:spPr>
            <a:xfrm>
              <a:off x="1993264" y="2023510"/>
              <a:ext cx="851536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二</a:t>
              </a:r>
              <a:endParaRPr lang="zh-CN" altLang="en-US" sz="3200" b="1" dirty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71" name="矩形: 圆角 34"/>
            <p:cNvSpPr/>
            <p:nvPr>
              <p:custDataLst>
                <p:tags r:id="rId9"/>
              </p:custDataLst>
            </p:nvPr>
          </p:nvSpPr>
          <p:spPr>
            <a:xfrm>
              <a:off x="2994749" y="2023510"/>
              <a:ext cx="2869022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项目分析</a:t>
              </a:r>
              <a:endParaRPr lang="zh-CN" altLang="en-US" sz="3200" b="1" dirty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</p:grpSp>
      <p:grpSp>
        <p:nvGrpSpPr>
          <p:cNvPr id="72" name="组合 71"/>
          <p:cNvGrpSpPr/>
          <p:nvPr>
            <p:custDataLst>
              <p:tags r:id="rId10"/>
            </p:custDataLst>
          </p:nvPr>
        </p:nvGrpSpPr>
        <p:grpSpPr>
          <a:xfrm>
            <a:off x="5681707" y="3045278"/>
            <a:ext cx="4090035" cy="721489"/>
            <a:chOff x="1993264" y="2023510"/>
            <a:chExt cx="3870507" cy="8515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3" name="矩形: 圆角 40"/>
            <p:cNvSpPr/>
            <p:nvPr>
              <p:custDataLst>
                <p:tags r:id="rId11"/>
              </p:custDataLst>
            </p:nvPr>
          </p:nvSpPr>
          <p:spPr>
            <a:xfrm>
              <a:off x="1993264" y="2023510"/>
              <a:ext cx="851536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三</a:t>
              </a:r>
              <a:endParaRPr lang="zh-CN" altLang="en-US" sz="3200" b="1" dirty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74" name="矩形: 圆角 41"/>
            <p:cNvSpPr/>
            <p:nvPr>
              <p:custDataLst>
                <p:tags r:id="rId12"/>
              </p:custDataLst>
            </p:nvPr>
          </p:nvSpPr>
          <p:spPr>
            <a:xfrm>
              <a:off x="2994749" y="2023510"/>
              <a:ext cx="2869022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项目实施</a:t>
              </a:r>
              <a:endParaRPr lang="zh-CN" altLang="en-US" sz="3200" b="1" dirty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</p:grpSp>
      <p:grpSp>
        <p:nvGrpSpPr>
          <p:cNvPr id="75" name="组合 74"/>
          <p:cNvGrpSpPr/>
          <p:nvPr>
            <p:custDataLst>
              <p:tags r:id="rId13"/>
            </p:custDataLst>
          </p:nvPr>
        </p:nvGrpSpPr>
        <p:grpSpPr>
          <a:xfrm>
            <a:off x="5681707" y="4109810"/>
            <a:ext cx="4090035" cy="721489"/>
            <a:chOff x="1993264" y="2023510"/>
            <a:chExt cx="3870507" cy="8515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矩形: 圆角 48"/>
            <p:cNvSpPr/>
            <p:nvPr>
              <p:custDataLst>
                <p:tags r:id="rId14"/>
              </p:custDataLst>
            </p:nvPr>
          </p:nvSpPr>
          <p:spPr>
            <a:xfrm>
              <a:off x="1993264" y="2023510"/>
              <a:ext cx="851536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四</a:t>
              </a:r>
              <a:endParaRPr lang="zh-CN" altLang="en-US" sz="3200" b="1" dirty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77" name="矩形: 圆角 49"/>
            <p:cNvSpPr/>
            <p:nvPr>
              <p:custDataLst>
                <p:tags r:id="rId15"/>
              </p:custDataLst>
            </p:nvPr>
          </p:nvSpPr>
          <p:spPr>
            <a:xfrm>
              <a:off x="2994749" y="2023510"/>
              <a:ext cx="2869022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项目展示</a:t>
              </a:r>
              <a:endParaRPr lang="zh-CN" altLang="en-US" sz="3200" b="1" dirty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</p:grpSp>
      <p:grpSp>
        <p:nvGrpSpPr>
          <p:cNvPr id="78" name="组合 77"/>
          <p:cNvGrpSpPr/>
          <p:nvPr>
            <p:custDataLst>
              <p:tags r:id="rId16"/>
            </p:custDataLst>
          </p:nvPr>
        </p:nvGrpSpPr>
        <p:grpSpPr>
          <a:xfrm>
            <a:off x="5681707" y="5174344"/>
            <a:ext cx="4090035" cy="721489"/>
            <a:chOff x="1993264" y="2023510"/>
            <a:chExt cx="3870507" cy="85153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9" name="矩形: 圆角 48"/>
            <p:cNvSpPr/>
            <p:nvPr>
              <p:custDataLst>
                <p:tags r:id="rId17"/>
              </p:custDataLst>
            </p:nvPr>
          </p:nvSpPr>
          <p:spPr>
            <a:xfrm>
              <a:off x="1993264" y="2023510"/>
              <a:ext cx="851536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五</a:t>
              </a:r>
              <a:endParaRPr lang="zh-CN" altLang="en-US" sz="3200" b="1" dirty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  <p:sp>
          <p:nvSpPr>
            <p:cNvPr id="80" name="矩形: 圆角 49"/>
            <p:cNvSpPr/>
            <p:nvPr>
              <p:custDataLst>
                <p:tags r:id="rId18"/>
              </p:custDataLst>
            </p:nvPr>
          </p:nvSpPr>
          <p:spPr>
            <a:xfrm>
              <a:off x="2994749" y="2023510"/>
              <a:ext cx="2869022" cy="8515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思源黑体 CN"/>
                  <a:ea typeface="仿宋" panose="02010609060101010101" pitchFamily="49" charset="-122"/>
                  <a:cs typeface="阿里巴巴普惠体 H" panose="00020600040101010101" pitchFamily="18" charset="-122"/>
                </a:rPr>
                <a:t>项目拓展</a:t>
              </a:r>
              <a:endParaRPr lang="zh-CN" altLang="en-US" sz="3200" b="1" dirty="0">
                <a:solidFill>
                  <a:schemeClr val="bg1"/>
                </a:solidFill>
                <a:latin typeface="思源黑体 CN"/>
                <a:ea typeface="仿宋" panose="02010609060101010101" pitchFamily="49" charset="-122"/>
                <a:cs typeface="阿里巴巴普惠体 H" panose="00020600040101010101" pitchFamily="18" charset="-122"/>
              </a:endParaRP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9356" y="-591179"/>
            <a:ext cx="3472044" cy="2597154"/>
          </a:xfrm>
          <a:prstGeom prst="rect">
            <a:avLst/>
          </a:prstGeom>
        </p:spPr>
      </p:pic>
      <p:pic>
        <p:nvPicPr>
          <p:cNvPr id="8194" name="Picture 2" descr="C:\Users\ADMINI~1\AppData\Local\Temp\QQ_1721636649156.pn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875" y="1350645"/>
            <a:ext cx="3372485" cy="1082040"/>
          </a:xfrm>
          <a:prstGeom prst="rect">
            <a:avLst/>
          </a:prstGeom>
          <a:noFill/>
        </p:spPr>
      </p:pic>
      <p:pic>
        <p:nvPicPr>
          <p:cNvPr id="27" name="图片 26" descr="10.1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8" t="13863" r="16744" b="6936"/>
          <a:stretch>
            <a:fillRect/>
          </a:stretch>
        </p:blipFill>
        <p:spPr>
          <a:xfrm>
            <a:off x="1187185" y="3035195"/>
            <a:ext cx="2572015" cy="242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2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31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9100" y="20701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项目情境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项目分析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项目实施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2664847" y="1445205"/>
            <a:ext cx="335164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r>
              <a:rPr lang="zh-CN" altLang="en-US" sz="3200" b="1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认识在线生活</a:t>
            </a:r>
            <a:endParaRPr lang="zh-CN" altLang="en-US" sz="3200" b="1" dirty="0">
              <a:solidFill>
                <a:srgbClr val="004A82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8439" y="2189370"/>
            <a:ext cx="4053840" cy="2926080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241300" y="508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9356" y="-591179"/>
            <a:ext cx="3472044" cy="259715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14264" y="4158450"/>
            <a:ext cx="7846501" cy="149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>
              <a:lnSpc>
                <a:spcPct val="150000"/>
              </a:lnSpc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      </a:t>
            </a:r>
            <a:r>
              <a:rPr lang="zh-CN" altLang="en-US" sz="3200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在线生活充满便利</a:t>
            </a:r>
            <a:r>
              <a:rPr lang="zh-CN" altLang="en-US" sz="3200" dirty="0" smtClean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，我们</a:t>
            </a:r>
            <a:r>
              <a:rPr lang="zh-CN" altLang="en-US" sz="3200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该怎样利用在线的</a:t>
            </a:r>
            <a:r>
              <a:rPr lang="zh-CN" altLang="en-US" sz="3200" dirty="0" smtClean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方式，提前预订合适</a:t>
            </a:r>
            <a:r>
              <a:rPr lang="zh-CN" altLang="en-US" sz="3200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的酒店呢？</a:t>
            </a:r>
            <a:endParaRPr lang="zh-CN" altLang="en-US" sz="3200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13" name="图片 12" descr="6506cc2bd34951694944299361.png"/>
          <p:cNvPicPr>
            <a:picLocks noChangeAspect="1"/>
          </p:cNvPicPr>
          <p:nvPr/>
        </p:nvPicPr>
        <p:blipFill>
          <a:blip r:embed="rId5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19100" y="20701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项目情境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项目分析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项目实施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cxnSp>
        <p:nvCxnSpPr>
          <p:cNvPr id="24" name="直接连接符 23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10.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8" t="13863" r="16744" b="6936"/>
          <a:stretch>
            <a:fillRect/>
          </a:stretch>
        </p:blipFill>
        <p:spPr>
          <a:xfrm>
            <a:off x="5199007" y="1365954"/>
            <a:ext cx="2927139" cy="2760134"/>
          </a:xfrm>
          <a:prstGeom prst="rect">
            <a:avLst/>
          </a:prstGeom>
        </p:spPr>
      </p:pic>
      <p:sp>
        <p:nvSpPr>
          <p:cNvPr id="27" name="椭圆形标注 26"/>
          <p:cNvSpPr/>
          <p:nvPr/>
        </p:nvSpPr>
        <p:spPr>
          <a:xfrm>
            <a:off x="7247466" y="1038578"/>
            <a:ext cx="1332089" cy="745067"/>
          </a:xfrm>
          <a:prstGeom prst="wedgeEllipseCallout">
            <a:avLst>
              <a:gd name="adj1" fmla="val -36935"/>
              <a:gd name="adj2" fmla="val 564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315200" y="124177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住哪里了？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中怎样搜索需要的景点信息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1800" y="28702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项目分析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/Users/admin/Desktop/图片22.png图片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7" b="87"/>
          <a:stretch>
            <a:fillRect/>
          </a:stretch>
        </p:blipFill>
        <p:spPr bwMode="auto">
          <a:xfrm>
            <a:off x="2186312" y="825817"/>
            <a:ext cx="3295650" cy="1057276"/>
          </a:xfrm>
          <a:prstGeom prst="rect">
            <a:avLst/>
          </a:prstGeom>
          <a:noFill/>
        </p:spPr>
      </p:pic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2794958" y="1087120"/>
            <a:ext cx="1992630" cy="534035"/>
          </a:xfrm>
          <a:prstGeom prst="rect">
            <a:avLst/>
          </a:prstGeom>
          <a:solidFill>
            <a:srgbClr val="5166CF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关键问题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63105" y="1117103"/>
            <a:ext cx="577115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r>
              <a:rPr lang="zh-CN" altLang="en-US" sz="32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怎样预订出行住宿酒店？</a:t>
            </a:r>
            <a:endParaRPr lang="zh-CN" altLang="en-US" sz="3200" b="1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项目实施</a:t>
            </a:r>
            <a:endParaRPr lang="zh-CN" altLang="en-US" dirty="0"/>
          </a:p>
        </p:txBody>
      </p:sp>
      <p:sp>
        <p:nvSpPr>
          <p:cNvPr id="3" name="TextBox 12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4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sp>
        <p:nvSpPr>
          <p:cNvPr id="60" name="矩形 59"/>
          <p:cNvSpPr/>
          <p:nvPr>
            <p:custDataLst>
              <p:tags r:id="rId8"/>
            </p:custDataLst>
          </p:nvPr>
        </p:nvSpPr>
        <p:spPr>
          <a:xfrm>
            <a:off x="3769429" y="2410571"/>
            <a:ext cx="595630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gradFill>
                  <a:gsLst>
                    <a:gs pos="1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01</a:t>
            </a:r>
            <a:endParaRPr lang="en-US" altLang="zh-CN" sz="2800" b="1" dirty="0">
              <a:gradFill>
                <a:gsLst>
                  <a:gs pos="15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0"/>
              </a:gradFill>
              <a:latin typeface="华文楷体" panose="02010600040101010101" charset="-122"/>
              <a:ea typeface="华文楷体" panose="02010600040101010101" charset="-122"/>
              <a:cs typeface="+mn-ea"/>
            </a:endParaRPr>
          </a:p>
        </p:txBody>
      </p:sp>
      <p:sp>
        <p:nvSpPr>
          <p:cNvPr id="61" name="矩形 60"/>
          <p:cNvSpPr/>
          <p:nvPr>
            <p:custDataLst>
              <p:tags r:id="rId9"/>
            </p:custDataLst>
          </p:nvPr>
        </p:nvSpPr>
        <p:spPr>
          <a:xfrm>
            <a:off x="4365059" y="2490718"/>
            <a:ext cx="5942330" cy="3600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哪些是在线预订酒店的平台？</a:t>
            </a:r>
            <a:endParaRPr lang="zh-CN" altLang="en-US" sz="2800" b="1" dirty="0">
              <a:solidFill>
                <a:schemeClr val="accent1"/>
              </a:solidFill>
              <a:latin typeface="华文楷体" panose="02010600040101010101" charset="-122"/>
              <a:ea typeface="华文楷体" panose="02010600040101010101" charset="-122"/>
              <a:cs typeface="+mn-ea"/>
            </a:endParaRPr>
          </a:p>
        </p:txBody>
      </p:sp>
      <p:sp>
        <p:nvSpPr>
          <p:cNvPr id="63" name="矩形 62"/>
          <p:cNvSpPr/>
          <p:nvPr>
            <p:custDataLst>
              <p:tags r:id="rId10"/>
            </p:custDataLst>
          </p:nvPr>
        </p:nvSpPr>
        <p:spPr>
          <a:xfrm>
            <a:off x="3769429" y="3761216"/>
            <a:ext cx="595630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gradFill>
                  <a:gsLst>
                    <a:gs pos="1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02</a:t>
            </a:r>
            <a:endParaRPr lang="en-US" altLang="zh-CN" sz="2800" b="1" dirty="0">
              <a:gradFill>
                <a:gsLst>
                  <a:gs pos="15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0"/>
              </a:gradFill>
              <a:latin typeface="华文楷体" panose="02010600040101010101" charset="-122"/>
              <a:ea typeface="华文楷体" panose="02010600040101010101" charset="-122"/>
              <a:cs typeface="+mn-ea"/>
            </a:endParaRPr>
          </a:p>
        </p:txBody>
      </p:sp>
      <p:sp>
        <p:nvSpPr>
          <p:cNvPr id="64" name="矩形 63"/>
          <p:cNvSpPr/>
          <p:nvPr>
            <p:custDataLst>
              <p:tags r:id="rId11"/>
            </p:custDataLst>
          </p:nvPr>
        </p:nvSpPr>
        <p:spPr>
          <a:xfrm>
            <a:off x="4365059" y="3867232"/>
            <a:ext cx="5942330" cy="3600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平台中如何筛选出适合的酒店？</a:t>
            </a:r>
            <a:endParaRPr lang="zh-CN" altLang="en-US" sz="2800" b="1" dirty="0">
              <a:solidFill>
                <a:schemeClr val="accent1"/>
              </a:solidFill>
              <a:latin typeface="华文楷体" panose="02010600040101010101" charset="-122"/>
              <a:ea typeface="华文楷体" panose="02010600040101010101" charset="-122"/>
              <a:cs typeface="+mn-ea"/>
            </a:endParaRPr>
          </a:p>
        </p:txBody>
      </p:sp>
      <p:sp>
        <p:nvSpPr>
          <p:cNvPr id="66" name="矩形 65"/>
          <p:cNvSpPr/>
          <p:nvPr>
            <p:custDataLst>
              <p:tags r:id="rId12"/>
            </p:custDataLst>
          </p:nvPr>
        </p:nvSpPr>
        <p:spPr>
          <a:xfrm>
            <a:off x="3769429" y="5115671"/>
            <a:ext cx="595630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gradFill>
                  <a:gsLst>
                    <a:gs pos="15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03</a:t>
            </a:r>
            <a:endParaRPr lang="en-US" altLang="zh-CN" sz="2800" b="1" dirty="0">
              <a:gradFill>
                <a:gsLst>
                  <a:gs pos="15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0"/>
              </a:gradFill>
              <a:latin typeface="华文楷体" panose="02010600040101010101" charset="-122"/>
              <a:ea typeface="华文楷体" panose="02010600040101010101" charset="-122"/>
              <a:cs typeface="+mn-ea"/>
            </a:endParaRPr>
          </a:p>
        </p:txBody>
      </p:sp>
      <p:sp>
        <p:nvSpPr>
          <p:cNvPr id="67" name="矩形 66"/>
          <p:cNvSpPr/>
          <p:nvPr>
            <p:custDataLst>
              <p:tags r:id="rId13"/>
            </p:custDataLst>
          </p:nvPr>
        </p:nvSpPr>
        <p:spPr>
          <a:xfrm>
            <a:off x="4365059" y="5208435"/>
            <a:ext cx="5942330" cy="3600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1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预订过程中如何避免安全问题？</a:t>
            </a:r>
            <a:endParaRPr lang="zh-CN" altLang="en-US" sz="2800" b="1" dirty="0">
              <a:solidFill>
                <a:schemeClr val="accent1"/>
              </a:solidFill>
              <a:latin typeface="华文楷体" panose="02010600040101010101" charset="-122"/>
              <a:ea typeface="华文楷体" panose="02010600040101010101" charset="-122"/>
              <a:cs typeface="+mn-ea"/>
            </a:endParaRPr>
          </a:p>
        </p:txBody>
      </p:sp>
      <p:cxnSp>
        <p:nvCxnSpPr>
          <p:cNvPr id="69" name="直接连接符 68"/>
          <p:cNvCxnSpPr/>
          <p:nvPr>
            <p:custDataLst>
              <p:tags r:id="rId14"/>
            </p:custDataLst>
          </p:nvPr>
        </p:nvCxnSpPr>
        <p:spPr>
          <a:xfrm flipV="1">
            <a:off x="4175829" y="2952861"/>
            <a:ext cx="0" cy="690880"/>
          </a:xfrm>
          <a:prstGeom prst="line">
            <a:avLst/>
          </a:prstGeom>
          <a:ln>
            <a:gradFill>
              <a:gsLst>
                <a:gs pos="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</a:gradFill>
            <a:prstDash val="dash"/>
            <a:headEnd type="triangle"/>
            <a:tailEnd type="none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cxnSp>
        <p:nvCxnSpPr>
          <p:cNvPr id="70" name="直接连接符 69"/>
          <p:cNvCxnSpPr/>
          <p:nvPr>
            <p:custDataLst>
              <p:tags r:id="rId15"/>
            </p:custDataLst>
          </p:nvPr>
        </p:nvCxnSpPr>
        <p:spPr>
          <a:xfrm flipV="1">
            <a:off x="4178369" y="4396216"/>
            <a:ext cx="0" cy="690880"/>
          </a:xfrm>
          <a:prstGeom prst="line">
            <a:avLst/>
          </a:prstGeom>
          <a:ln>
            <a:gradFill>
              <a:gsLst>
                <a:gs pos="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</a:gradFill>
            <a:prstDash val="dash"/>
            <a:headEnd type="triangle"/>
            <a:tailEnd type="none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中怎样搜索需要的景点信息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1800" y="28702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项目分析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/Users/admin/Desktop/图片22.png图片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7" b="87"/>
          <a:stretch>
            <a:fillRect/>
          </a:stretch>
        </p:blipFill>
        <p:spPr bwMode="auto">
          <a:xfrm>
            <a:off x="2214888" y="825817"/>
            <a:ext cx="3295650" cy="1057276"/>
          </a:xfrm>
          <a:prstGeom prst="rect">
            <a:avLst/>
          </a:prstGeom>
          <a:noFill/>
        </p:spPr>
      </p:pic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2866398" y="1087120"/>
            <a:ext cx="1992630" cy="534035"/>
          </a:xfrm>
          <a:prstGeom prst="rect">
            <a:avLst/>
          </a:prstGeom>
          <a:solidFill>
            <a:srgbClr val="5166CF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项目实施</a:t>
            </a:r>
            <a:endParaRPr lang="zh-CN" altLang="en-US" dirty="0"/>
          </a:p>
        </p:txBody>
      </p:sp>
      <p:sp>
        <p:nvSpPr>
          <p:cNvPr id="3" name="TextBox 12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4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grpSp>
        <p:nvGrpSpPr>
          <p:cNvPr id="27" name="组合 26"/>
          <p:cNvGrpSpPr/>
          <p:nvPr/>
        </p:nvGrpSpPr>
        <p:grpSpPr>
          <a:xfrm>
            <a:off x="4008070" y="2132676"/>
            <a:ext cx="3903488" cy="1418590"/>
            <a:chOff x="2039349" y="1580944"/>
            <a:chExt cx="3903488" cy="1418590"/>
          </a:xfrm>
        </p:grpSpPr>
        <p:sp>
          <p:nvSpPr>
            <p:cNvPr id="13" name="椭圆 12"/>
            <p:cNvSpPr/>
            <p:nvPr/>
          </p:nvSpPr>
          <p:spPr>
            <a:xfrm>
              <a:off x="5780912" y="2128252"/>
              <a:ext cx="161925" cy="161925"/>
            </a:xfrm>
            <a:prstGeom prst="ellipse">
              <a:avLst/>
            </a:prstGeom>
            <a:solidFill>
              <a:srgbClr val="57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5" name="矩形: 圆角 7"/>
            <p:cNvSpPr/>
            <p:nvPr/>
          </p:nvSpPr>
          <p:spPr>
            <a:xfrm>
              <a:off x="2039349" y="1580944"/>
              <a:ext cx="2694305" cy="1418590"/>
            </a:xfrm>
            <a:prstGeom prst="roundRect">
              <a:avLst>
                <a:gd name="adj" fmla="val 6433"/>
              </a:avLst>
            </a:prstGeom>
            <a:solidFill>
              <a:schemeClr val="bg1"/>
            </a:solidFill>
            <a:ln w="12700">
              <a:solidFill>
                <a:srgbClr val="577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057129" y="1608884"/>
              <a:ext cx="2861945" cy="1337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3.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厘清预订酒店的流程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厘清预订酒店的流程可以帮助我们规避很多误区。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cxnSp>
          <p:nvCxnSpPr>
            <p:cNvPr id="21" name="直接连接符 20"/>
            <p:cNvCxnSpPr>
              <a:stCxn id="13" idx="2"/>
              <a:endCxn id="15" idx="3"/>
            </p:cNvCxnSpPr>
            <p:nvPr/>
          </p:nvCxnSpPr>
          <p:spPr>
            <a:xfrm flipH="1">
              <a:off x="4733797" y="2209850"/>
              <a:ext cx="1047115" cy="8064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6724333" y="3547481"/>
            <a:ext cx="3280410" cy="1392555"/>
            <a:chOff x="4900999" y="4514668"/>
            <a:chExt cx="3280410" cy="1392555"/>
          </a:xfrm>
        </p:grpSpPr>
        <p:sp>
          <p:nvSpPr>
            <p:cNvPr id="23" name="椭圆 22"/>
            <p:cNvSpPr/>
            <p:nvPr/>
          </p:nvSpPr>
          <p:spPr>
            <a:xfrm>
              <a:off x="4900999" y="5090883"/>
              <a:ext cx="161925" cy="161925"/>
            </a:xfrm>
            <a:prstGeom prst="ellipse">
              <a:avLst/>
            </a:prstGeom>
            <a:solidFill>
              <a:srgbClr val="57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4" name="矩形: 圆角 19"/>
            <p:cNvSpPr/>
            <p:nvPr/>
          </p:nvSpPr>
          <p:spPr>
            <a:xfrm>
              <a:off x="5733484" y="4617538"/>
              <a:ext cx="2235200" cy="1289685"/>
            </a:xfrm>
            <a:prstGeom prst="roundRect">
              <a:avLst>
                <a:gd name="adj" fmla="val 9775"/>
              </a:avLst>
            </a:prstGeom>
            <a:solidFill>
              <a:schemeClr val="bg1"/>
            </a:solidFill>
            <a:ln w="12700">
              <a:solidFill>
                <a:srgbClr val="577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33484" y="4514668"/>
              <a:ext cx="2447925" cy="1337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2.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了解酒店预订平台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sym typeface="+mn-ea"/>
                </a:rPr>
                <a:t>酒店预订平台可以精确查找、预订酒店。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5077146" y="5167212"/>
              <a:ext cx="641350" cy="1714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2843365" y="1808087"/>
            <a:ext cx="9020934" cy="4260850"/>
            <a:chOff x="1206500" y="2374728"/>
            <a:chExt cx="9020934" cy="4260850"/>
          </a:xfrm>
        </p:grpSpPr>
        <p:sp>
          <p:nvSpPr>
            <p:cNvPr id="32" name="任意多边形: 形状 1"/>
            <p:cNvSpPr/>
            <p:nvPr/>
          </p:nvSpPr>
          <p:spPr>
            <a:xfrm>
              <a:off x="1206500" y="2874473"/>
              <a:ext cx="7319645" cy="3761105"/>
            </a:xfrm>
            <a:custGeom>
              <a:avLst/>
              <a:gdLst>
                <a:gd name="connsiteX0" fmla="*/ 7372416 w 7372416"/>
                <a:gd name="connsiteY0" fmla="*/ 8333 h 3456383"/>
                <a:gd name="connsiteX1" fmla="*/ 4962591 w 7372416"/>
                <a:gd name="connsiteY1" fmla="*/ 398858 h 3456383"/>
                <a:gd name="connsiteX2" fmla="*/ 3190941 w 7372416"/>
                <a:gd name="connsiteY2" fmla="*/ 2589608 h 3456383"/>
                <a:gd name="connsiteX3" fmla="*/ 514416 w 7372416"/>
                <a:gd name="connsiteY3" fmla="*/ 3246833 h 3456383"/>
                <a:gd name="connsiteX4" fmla="*/ 66 w 7372416"/>
                <a:gd name="connsiteY4" fmla="*/ 3456383 h 3456383"/>
                <a:gd name="connsiteX5" fmla="*/ 66 w 7372416"/>
                <a:gd name="connsiteY5" fmla="*/ 3456383 h 345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72416" h="3456383">
                  <a:moveTo>
                    <a:pt x="7372416" y="8333"/>
                  </a:moveTo>
                  <a:cubicBezTo>
                    <a:pt x="6515960" y="-11511"/>
                    <a:pt x="5659504" y="-31355"/>
                    <a:pt x="4962591" y="398858"/>
                  </a:cubicBezTo>
                  <a:cubicBezTo>
                    <a:pt x="4265678" y="829071"/>
                    <a:pt x="3932303" y="2114946"/>
                    <a:pt x="3190941" y="2589608"/>
                  </a:cubicBezTo>
                  <a:cubicBezTo>
                    <a:pt x="2449578" y="3064271"/>
                    <a:pt x="1046228" y="3102371"/>
                    <a:pt x="514416" y="3246833"/>
                  </a:cubicBezTo>
                  <a:cubicBezTo>
                    <a:pt x="-17396" y="3391295"/>
                    <a:pt x="66" y="3456383"/>
                    <a:pt x="66" y="3456383"/>
                  </a:cubicBezTo>
                  <a:lnTo>
                    <a:pt x="66" y="3456383"/>
                  </a:lnTo>
                </a:path>
              </a:pathLst>
            </a:custGeom>
            <a:noFill/>
            <a:ln w="19050">
              <a:solidFill>
                <a:srgbClr val="577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pic>
          <p:nvPicPr>
            <p:cNvPr id="33" name="图片 32" descr="图片包含 游戏机, 游戏, 视频, 桌子&#10;&#10;描述已自动生成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3645">
              <a:off x="7845393" y="2374728"/>
              <a:ext cx="2382041" cy="1686259"/>
            </a:xfrm>
            <a:prstGeom prst="rect">
              <a:avLst/>
            </a:prstGeom>
            <a:effectLst/>
          </p:spPr>
        </p:pic>
      </p:grpSp>
      <p:grpSp>
        <p:nvGrpSpPr>
          <p:cNvPr id="34" name="组合 33"/>
          <p:cNvGrpSpPr/>
          <p:nvPr/>
        </p:nvGrpSpPr>
        <p:grpSpPr>
          <a:xfrm>
            <a:off x="2321068" y="3786313"/>
            <a:ext cx="3033538" cy="1723011"/>
            <a:chOff x="2517504" y="591931"/>
            <a:chExt cx="3033538" cy="1723011"/>
          </a:xfrm>
        </p:grpSpPr>
        <p:sp>
          <p:nvSpPr>
            <p:cNvPr id="35" name="椭圆 34"/>
            <p:cNvSpPr/>
            <p:nvPr/>
          </p:nvSpPr>
          <p:spPr>
            <a:xfrm>
              <a:off x="5389117" y="2153017"/>
              <a:ext cx="161925" cy="161925"/>
            </a:xfrm>
            <a:prstGeom prst="ellipse">
              <a:avLst/>
            </a:prstGeom>
            <a:solidFill>
              <a:srgbClr val="57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6" name="矩形: 圆角 7"/>
            <p:cNvSpPr/>
            <p:nvPr/>
          </p:nvSpPr>
          <p:spPr>
            <a:xfrm>
              <a:off x="2517504" y="591931"/>
              <a:ext cx="2708275" cy="1259840"/>
            </a:xfrm>
            <a:prstGeom prst="roundRect">
              <a:avLst>
                <a:gd name="adj" fmla="val 6433"/>
              </a:avLst>
            </a:prstGeom>
            <a:solidFill>
              <a:schemeClr val="bg1"/>
            </a:solidFill>
            <a:ln w="12700">
              <a:solidFill>
                <a:srgbClr val="577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517504" y="591931"/>
              <a:ext cx="2698115" cy="1245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1.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了解生活中的在线预订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</a:rPr>
                <a:t>在线预订可以让我们的生活更加便捷。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H="1" flipV="1">
              <a:off x="4874767" y="1861235"/>
              <a:ext cx="603885" cy="36195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21"/>
          <p:cNvSpPr txBox="1"/>
          <p:nvPr/>
        </p:nvSpPr>
        <p:spPr>
          <a:xfrm>
            <a:off x="4963105" y="1117103"/>
            <a:ext cx="577115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r>
              <a:rPr lang="zh-CN" altLang="en-US" sz="32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怎样预订出行住宿酒店？</a:t>
            </a:r>
            <a:endParaRPr lang="zh-CN" altLang="en-US" sz="3200" b="1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中怎样搜索需要的景点信息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1800" y="28702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项目分析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55870" y="1037590"/>
            <a:ext cx="69456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b="1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r>
              <a:rPr lang="en-US" altLang="zh-CN" sz="32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1.</a:t>
            </a:r>
            <a:r>
              <a:rPr lang="zh-CN" altLang="en-US" sz="32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了解生活中的在线预订</a:t>
            </a:r>
            <a:endParaRPr lang="zh-CN" altLang="en-US" sz="3200" b="1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项目实施</a:t>
            </a:r>
            <a:endParaRPr lang="zh-CN" altLang="en-US" dirty="0"/>
          </a:p>
        </p:txBody>
      </p:sp>
      <p:sp>
        <p:nvSpPr>
          <p:cNvPr id="3" name="TextBox 12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4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943225" y="2672607"/>
            <a:ext cx="6394174" cy="637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你了解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哪些在线预订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？与同学说一说。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97426" y="2425149"/>
            <a:ext cx="7858539" cy="319377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3298135" y="4014580"/>
            <a:ext cx="4399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286954" y="4802464"/>
            <a:ext cx="4399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/Users/admin/Desktop/图片22.png图片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7" b="87"/>
          <a:stretch>
            <a:fillRect/>
          </a:stretch>
        </p:blipFill>
        <p:spPr bwMode="auto">
          <a:xfrm>
            <a:off x="2214888" y="825817"/>
            <a:ext cx="3295650" cy="1057276"/>
          </a:xfrm>
          <a:prstGeom prst="rect">
            <a:avLst/>
          </a:prstGeom>
          <a:noFill/>
        </p:spPr>
      </p:pic>
      <p:sp>
        <p:nvSpPr>
          <p:cNvPr id="29" name="文本框 17"/>
          <p:cNvSpPr txBox="1"/>
          <p:nvPr>
            <p:custDataLst>
              <p:tags r:id="rId7"/>
            </p:custDataLst>
          </p:nvPr>
        </p:nvSpPr>
        <p:spPr>
          <a:xfrm>
            <a:off x="2866398" y="1087120"/>
            <a:ext cx="1992630" cy="534035"/>
          </a:xfrm>
          <a:prstGeom prst="rect">
            <a:avLst/>
          </a:prstGeom>
          <a:solidFill>
            <a:srgbClr val="5166CF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 descr="15.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23" t="29946" r="5932" b="9947"/>
          <a:stretch>
            <a:fillRect/>
          </a:stretch>
        </p:blipFill>
        <p:spPr>
          <a:xfrm>
            <a:off x="7495824" y="3725335"/>
            <a:ext cx="4244622" cy="2322844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中怎样搜索需要的景点信息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1800" y="28702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项目分析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55870" y="1037590"/>
            <a:ext cx="69456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b="1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r>
              <a:rPr lang="zh-CN" altLang="en-US" sz="32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2.了解酒店预订平台</a:t>
            </a:r>
            <a:endParaRPr lang="zh-CN" altLang="en-US" sz="3200" b="1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项目实施</a:t>
            </a:r>
            <a:endParaRPr lang="zh-CN" altLang="en-US" dirty="0"/>
          </a:p>
        </p:txBody>
      </p:sp>
      <p:sp>
        <p:nvSpPr>
          <p:cNvPr id="3" name="TextBox 12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4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/>
          <a:srcRect t="4008" r="2357" b="38552"/>
          <a:stretch>
            <a:fillRect/>
          </a:stretch>
        </p:blipFill>
        <p:spPr>
          <a:xfrm>
            <a:off x="3665718" y="2239618"/>
            <a:ext cx="4113309" cy="3667733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/Users/admin/Desktop/图片22.png图片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7" b="87"/>
          <a:stretch>
            <a:fillRect/>
          </a:stretch>
        </p:blipFill>
        <p:spPr bwMode="auto">
          <a:xfrm>
            <a:off x="2214888" y="825817"/>
            <a:ext cx="3295650" cy="1057276"/>
          </a:xfrm>
          <a:prstGeom prst="rect">
            <a:avLst/>
          </a:prstGeom>
          <a:noFill/>
        </p:spPr>
      </p:pic>
      <p:sp>
        <p:nvSpPr>
          <p:cNvPr id="27" name="文本框 17"/>
          <p:cNvSpPr txBox="1"/>
          <p:nvPr>
            <p:custDataLst>
              <p:tags r:id="rId8"/>
            </p:custDataLst>
          </p:nvPr>
        </p:nvSpPr>
        <p:spPr>
          <a:xfrm>
            <a:off x="2866398" y="1087120"/>
            <a:ext cx="1992630" cy="534035"/>
          </a:xfrm>
          <a:prstGeom prst="rect">
            <a:avLst/>
          </a:prstGeom>
          <a:solidFill>
            <a:srgbClr val="5166CF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 descr="P16的图 - 副本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88" r="16000" b="11893"/>
          <a:stretch>
            <a:fillRect/>
          </a:stretch>
        </p:blipFill>
        <p:spPr>
          <a:xfrm>
            <a:off x="7303912" y="2026298"/>
            <a:ext cx="4342947" cy="39681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27930" y="2608439"/>
            <a:ext cx="1510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思源黑体 CN"/>
              </a:rPr>
              <a:t>选择哪个预订平台呢？</a:t>
            </a:r>
            <a:endParaRPr lang="zh-CN" altLang="en-US" dirty="0" smtClean="0">
              <a:latin typeface="思源黑体 CN"/>
            </a:endParaRPr>
          </a:p>
          <a:p>
            <a:endParaRPr lang="zh-CN" altLang="en-US" dirty="0"/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圆角矩形 25"/>
          <p:cNvSpPr/>
          <p:nvPr/>
        </p:nvSpPr>
        <p:spPr>
          <a:xfrm>
            <a:off x="342900" y="381000"/>
            <a:ext cx="11658600" cy="5727700"/>
          </a:xfrm>
          <a:prstGeom prst="roundRect">
            <a:avLst>
              <a:gd name="adj" fmla="val 102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中怎样搜索需要的景点信息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280"/>
            <a:ext cx="12192000" cy="4267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5"/>
            <a:ext cx="792480" cy="6203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9520" y="6162079"/>
            <a:ext cx="792480" cy="620339"/>
          </a:xfrm>
          <a:prstGeom prst="rect">
            <a:avLst/>
          </a:prstGeom>
        </p:spPr>
      </p:pic>
      <p:pic>
        <p:nvPicPr>
          <p:cNvPr id="9" name="图片 8" descr="6506cc2bd34951694944299361.png"/>
          <p:cNvPicPr>
            <a:picLocks noChangeAspect="1"/>
          </p:cNvPicPr>
          <p:nvPr/>
        </p:nvPicPr>
        <p:blipFill>
          <a:blip r:embed="rId4" cstate="print"/>
          <a:srcRect l="22292" t="6042" r="18125" b="5833"/>
          <a:stretch>
            <a:fillRect/>
          </a:stretch>
        </p:blipFill>
        <p:spPr>
          <a:xfrm>
            <a:off x="0" y="546100"/>
            <a:ext cx="2082800" cy="5372100"/>
          </a:xfrm>
          <a:prstGeom prst="rect">
            <a:avLst/>
          </a:prstGeom>
        </p:spPr>
      </p:pic>
      <p:pic>
        <p:nvPicPr>
          <p:cNvPr id="17" name="图片 16" descr="咪呢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9" y="825500"/>
            <a:ext cx="672772" cy="87752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1800" y="2870200"/>
            <a:ext cx="1295400" cy="360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8000" y="20701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项目情境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8000" y="286702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7030A0"/>
                </a:solidFill>
              </a:rPr>
              <a:t>项目分析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055870" y="1037590"/>
            <a:ext cx="69456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en-US" altLang="zh-CN" sz="3200" dirty="0">
                <a:solidFill>
                  <a:srgbClr val="004A82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r>
              <a:rPr lang="zh-CN" altLang="en-US" sz="3200" b="1" dirty="0">
                <a:solidFill>
                  <a:srgbClr val="5166CF"/>
                </a:solidFill>
                <a:latin typeface="华文楷体" panose="02010600040101010101" charset="-122"/>
                <a:ea typeface="华文楷体" panose="02010600040101010101" charset="-122"/>
              </a:rPr>
              <a:t>3.厘清预订酒店的流程</a:t>
            </a:r>
            <a:endParaRPr lang="zh-CN" altLang="en-US" sz="3200" b="1" dirty="0">
              <a:solidFill>
                <a:srgbClr val="5166C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TextBox 11"/>
          <p:cNvSpPr txBox="1"/>
          <p:nvPr/>
        </p:nvSpPr>
        <p:spPr>
          <a:xfrm>
            <a:off x="508000" y="366395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项目实施</a:t>
            </a:r>
            <a:endParaRPr lang="zh-CN" altLang="en-US" dirty="0"/>
          </a:p>
        </p:txBody>
      </p:sp>
      <p:sp>
        <p:nvSpPr>
          <p:cNvPr id="3" name="TextBox 12"/>
          <p:cNvSpPr txBox="1"/>
          <p:nvPr/>
        </p:nvSpPr>
        <p:spPr>
          <a:xfrm>
            <a:off x="508000" y="4460875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项目展示</a:t>
            </a:r>
            <a:endParaRPr lang="zh-CN" altLang="en-US" dirty="0"/>
          </a:p>
        </p:txBody>
      </p:sp>
      <p:sp>
        <p:nvSpPr>
          <p:cNvPr id="4" name="TextBox 14"/>
          <p:cNvSpPr txBox="1"/>
          <p:nvPr/>
        </p:nvSpPr>
        <p:spPr>
          <a:xfrm>
            <a:off x="508000" y="5257800"/>
            <a:ext cx="120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项目拓展</a:t>
            </a:r>
            <a:endParaRPr lang="zh-CN" altLang="en-US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968046" y="2398366"/>
            <a:ext cx="7747579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7200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怎样在线预订酒店呢？给下面的预订步骤排个序吧。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83255" y="4041612"/>
            <a:ext cx="1926590" cy="855980"/>
            <a:chOff x="5013" y="4868"/>
            <a:chExt cx="3034" cy="1348"/>
          </a:xfrm>
        </p:grpSpPr>
        <p:grpSp>
          <p:nvGrpSpPr>
            <p:cNvPr id="21" name="组合 20"/>
            <p:cNvGrpSpPr/>
            <p:nvPr/>
          </p:nvGrpSpPr>
          <p:grpSpPr>
            <a:xfrm>
              <a:off x="5013" y="4868"/>
              <a:ext cx="2949" cy="1349"/>
              <a:chOff x="5013" y="4868"/>
              <a:chExt cx="2949" cy="1349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5138" y="5087"/>
                <a:ext cx="2824" cy="113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013" y="4868"/>
                <a:ext cx="736" cy="73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441" y="5434"/>
              <a:ext cx="260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了解住宿需求</a:t>
              </a:r>
              <a:endParaRPr lang="zh-CN" altLang="en-US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06745" y="4006687"/>
            <a:ext cx="1927225" cy="856615"/>
            <a:chOff x="5013" y="4868"/>
            <a:chExt cx="3035" cy="1349"/>
          </a:xfrm>
        </p:grpSpPr>
        <p:grpSp>
          <p:nvGrpSpPr>
            <p:cNvPr id="27" name="组合 26"/>
            <p:cNvGrpSpPr/>
            <p:nvPr/>
          </p:nvGrpSpPr>
          <p:grpSpPr>
            <a:xfrm>
              <a:off x="5013" y="4868"/>
              <a:ext cx="2949" cy="1349"/>
              <a:chOff x="5013" y="4868"/>
              <a:chExt cx="2949" cy="1349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5138" y="5087"/>
                <a:ext cx="2824" cy="113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013" y="4868"/>
                <a:ext cx="736" cy="73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5441" y="5434"/>
              <a:ext cx="260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确定酒店预订</a:t>
              </a:r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50250" y="4007957"/>
            <a:ext cx="1927225" cy="856615"/>
            <a:chOff x="5013" y="4868"/>
            <a:chExt cx="3035" cy="1349"/>
          </a:xfrm>
        </p:grpSpPr>
        <p:grpSp>
          <p:nvGrpSpPr>
            <p:cNvPr id="32" name="组合 31"/>
            <p:cNvGrpSpPr/>
            <p:nvPr/>
          </p:nvGrpSpPr>
          <p:grpSpPr>
            <a:xfrm>
              <a:off x="5013" y="4868"/>
              <a:ext cx="2949" cy="1349"/>
              <a:chOff x="5013" y="4868"/>
              <a:chExt cx="2949" cy="1349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5138" y="5087"/>
                <a:ext cx="2824" cy="1130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5013" y="4868"/>
                <a:ext cx="736" cy="73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5441" y="5434"/>
              <a:ext cx="260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筛选酒店信息</a:t>
              </a:r>
              <a:endParaRPr lang="zh-CN" altLang="en-US"/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2703443" y="2226365"/>
            <a:ext cx="8335618" cy="3286539"/>
          </a:xfrm>
          <a:prstGeom prst="roundRect">
            <a:avLst>
              <a:gd name="adj" fmla="val 8334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 descr="bosh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1226" y="4333461"/>
            <a:ext cx="1736034" cy="1736034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>
          <a:xfrm>
            <a:off x="2247759" y="851920"/>
            <a:ext cx="0" cy="506331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C:/Users/admin/Desktop/图片22.png图片2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7" b="87"/>
          <a:stretch>
            <a:fillRect/>
          </a:stretch>
        </p:blipFill>
        <p:spPr bwMode="auto">
          <a:xfrm>
            <a:off x="2214888" y="825817"/>
            <a:ext cx="3295650" cy="1057276"/>
          </a:xfrm>
          <a:prstGeom prst="rect">
            <a:avLst/>
          </a:prstGeom>
          <a:noFill/>
        </p:spPr>
      </p:pic>
      <p:sp>
        <p:nvSpPr>
          <p:cNvPr id="40" name="文本框 17"/>
          <p:cNvSpPr txBox="1"/>
          <p:nvPr>
            <p:custDataLst>
              <p:tags r:id="rId8"/>
            </p:custDataLst>
          </p:nvPr>
        </p:nvSpPr>
        <p:spPr>
          <a:xfrm>
            <a:off x="2866398" y="1087120"/>
            <a:ext cx="1992630" cy="534035"/>
          </a:xfrm>
          <a:prstGeom prst="rect">
            <a:avLst/>
          </a:prstGeom>
          <a:solidFill>
            <a:srgbClr val="5166CF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0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1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2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3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4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5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16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1"/>
  <p:tag name="KSO_WM_UNIT_ID" val="diagram20231016_2*m_h_i*1_1_1"/>
  <p:tag name="KSO_WM_TEMPLATE_CATEGORY" val="diagram"/>
  <p:tag name="KSO_WM_TEMPLATE_INDEX" val="202310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0.8999938964844,&quot;left&quot;:312.2000393700788,&quot;top&quot;:143.95000305175782,&quot;width&quot;:54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4000000059604645,&quot;colorType&quot;:1,&quot;foreColorIndex&quot;:5,&quot;pos&quot;:0.15000000596046448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3"/>
  <p:tag name="KSO_WM_UNIT_TEXT_FILL_TYPE" val="3"/>
  <p:tag name="KSO_WM_DIAGRAM_USE_COLOR_VALUE" val="{&quot;color_scheme&quot;:1,&quot;color_type&quot;:1,&quot;theme_color_indexes&quot;:[]}"/>
</p:tagLst>
</file>

<file path=ppt/tags/tag18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31016_2*m_h_a*1_1_1"/>
  <p:tag name="KSO_WM_TEMPLATE_CATEGORY" val="diagram"/>
  <p:tag name="KSO_WM_TEMPLATE_INDEX" val="202310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0.8999938964844,&quot;left&quot;:312.2000393700788,&quot;top&quot;:143.95000305175782,&quot;width&quot;:54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5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1"/>
  <p:tag name="KSO_WM_UNIT_ID" val="diagram20231016_2*m_h_i*1_2_1"/>
  <p:tag name="KSO_WM_TEMPLATE_CATEGORY" val="diagram"/>
  <p:tag name="KSO_WM_TEMPLATE_INDEX" val="202310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0.8999938964844,&quot;left&quot;:312.2000393700788,&quot;top&quot;:143.95000305175782,&quot;width&quot;:54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4000000059604645,&quot;colorType&quot;:1,&quot;foreColorIndex&quot;:5,&quot;pos&quot;:0.15000000596046448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3"/>
  <p:tag name="KSO_WM_UNIT_TEXT_FILL_TYPE" val="3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20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31016_2*m_h_a*1_2_1"/>
  <p:tag name="KSO_WM_TEMPLATE_CATEGORY" val="diagram"/>
  <p:tag name="KSO_WM_TEMPLATE_INDEX" val="202310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0.8999938964844,&quot;left&quot;:312.2000393700788,&quot;top&quot;:143.95000305175782,&quot;width&quot;:54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5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3_1"/>
  <p:tag name="KSO_WM_UNIT_ID" val="diagram20231016_2*m_h_i*1_3_1"/>
  <p:tag name="KSO_WM_TEMPLATE_CATEGORY" val="diagram"/>
  <p:tag name="KSO_WM_TEMPLATE_INDEX" val="202310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0.8999938964844,&quot;left&quot;:312.2000393700788,&quot;top&quot;:143.95000305175782,&quot;width&quot;:54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.4000000059604645,&quot;colorType&quot;:1,&quot;foreColorIndex&quot;:5,&quot;pos&quot;:0.15000000596046448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3"/>
  <p:tag name="KSO_WM_UNIT_TEXT_FILL_TYPE" val="3"/>
  <p:tag name="KSO_WM_DIAGRAM_USE_COLOR_VALUE" val="{&quot;color_scheme&quot;:1,&quot;color_type&quot;:1,&quot;theme_color_indexes&quot;:[]}"/>
</p:tagLst>
</file>

<file path=ppt/tags/tag22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31016_2*m_h_a*1_3_1"/>
  <p:tag name="KSO_WM_TEMPLATE_CATEGORY" val="diagram"/>
  <p:tag name="KSO_WM_TEMPLATE_INDEX" val="202310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0.8999938964844,&quot;left&quot;:312.2000393700788,&quot;top&quot;:143.95000305175782,&quot;width&quot;:542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31016_2*m_h_i*1_2_2"/>
  <p:tag name="KSO_WM_TEMPLATE_CATEGORY" val="diagram"/>
  <p:tag name="KSO_WM_TEMPLATE_INDEX" val="202310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0.8999938964844,&quot;left&quot;:312.2000393700788,&quot;top&quot;:143.95000305175782,&quot;width&quot;:542.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09000000357627869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31016_2*m_h_i*1_3_2"/>
  <p:tag name="KSO_WM_TEMPLATE_CATEGORY" val="diagram"/>
  <p:tag name="KSO_WM_TEMPLATE_INDEX" val="2023101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90.8999938964844,&quot;left&quot;:312.2000393700788,&quot;top&quot;:143.95000305175782,&quot;width&quot;:542.7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09000000357627869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25.xml><?xml version="1.0" encoding="utf-8"?>
<p:tagLst xmlns:p="http://schemas.openxmlformats.org/presentationml/2006/main">
  <p:tag name="RESOURCE_RECORD_KEY" val="{&quot;70&quot;:[3313603]}"/>
</p:tagLst>
</file>

<file path=ppt/tags/tag26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7.xml><?xml version="1.0" encoding="utf-8"?>
<p:tagLst xmlns:p="http://schemas.openxmlformats.org/presentationml/2006/main">
  <p:tag name="RESOURCE_RECORD_KEY" val="{&quot;70&quot;:[3313603]}"/>
</p:tagLst>
</file>

<file path=ppt/tags/tag28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9.xml><?xml version="1.0" encoding="utf-8"?>
<p:tagLst xmlns:p="http://schemas.openxmlformats.org/presentationml/2006/main">
  <p:tag name="RESOURCE_RECORD_KEY" val="{&quot;70&quot;:[3313603]}"/>
</p:tagLst>
</file>

<file path=ppt/tags/tag3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30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31.xml><?xml version="1.0" encoding="utf-8"?>
<p:tagLst xmlns:p="http://schemas.openxmlformats.org/presentationml/2006/main">
  <p:tag name="RESOURCE_RECORD_KEY" val="{&quot;70&quot;:[3313603]}"/>
</p:tagLst>
</file>

<file path=ppt/tags/tag32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33.xml><?xml version="1.0" encoding="utf-8"?>
<p:tagLst xmlns:p="http://schemas.openxmlformats.org/presentationml/2006/main">
  <p:tag name="RESOURCE_RECORD_KEY" val="{&quot;70&quot;:[3313603]}"/>
</p:tagLst>
</file>

<file path=ppt/tags/tag34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35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36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37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38.xml><?xml version="1.0" encoding="utf-8"?>
<p:tagLst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39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4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40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41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42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43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44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45.xml><?xml version="1.0" encoding="utf-8"?>
<p:tagLst xmlns:p="http://schemas.openxmlformats.org/presentationml/2006/main">
  <p:tag name="KSO_WM_DIAGRAM_VIRTUALLY_FRAME" val="{&quot;height&quot;:217.3312598425197,&quot;left&quot;:40,&quot;top&quot;:163,&quot;width&quot;:95}"/>
</p:tagLst>
</file>

<file path=ppt/tags/tag46.xml><?xml version="1.0" encoding="utf-8"?>
<p:tagLst xmlns:p="http://schemas.openxmlformats.org/presentationml/2006/main">
  <p:tag name="COMMONDATA" val="eyJoZGlkIjoiOTlkY2IyNGY5N2Y5NWYyZDRlOWNlNzlhZWEzNDMwYTIifQ=="/>
  <p:tag name="RESOURCE_RECORD_KEY" val="{&quot;70&quot;:[3313603]}"/>
</p:tagLst>
</file>

<file path=ppt/tags/tag5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6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7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8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ags/tag9.xml><?xml version="1.0" encoding="utf-8"?>
<p:tagLst xmlns:p="http://schemas.openxmlformats.org/presentationml/2006/main">
  <p:tag name="KSO_WM_DIAGRAM_VIRTUALLY_FRAME" val="{&quot;height&quot;:392.0959842519685,&quot;left&quot;:447.37850393700785,&quot;top&quot;:72.1428346456693,&quot;width&quot;:323.0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1585</Words>
  <Application>WPS 演示</Application>
  <PresentationFormat>自定义</PresentationFormat>
  <Paragraphs>327</Paragraphs>
  <Slides>19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宋体</vt:lpstr>
      <vt:lpstr>Wingdings</vt:lpstr>
      <vt:lpstr>仿宋</vt:lpstr>
      <vt:lpstr>微软雅黑</vt:lpstr>
      <vt:lpstr>阿里巴巴普惠体 M</vt:lpstr>
      <vt:lpstr>Calibri</vt:lpstr>
      <vt:lpstr>思源黑体 CN</vt:lpstr>
      <vt:lpstr>黑体</vt:lpstr>
      <vt:lpstr>阿里巴巴普惠体 H</vt:lpstr>
      <vt:lpstr>Wingdings</vt:lpstr>
      <vt:lpstr>华文楷体</vt:lpstr>
      <vt:lpstr>楷体</vt:lpstr>
      <vt:lpstr>Wingdings 2</vt:lpstr>
      <vt:lpstr>楷体_GB2312</vt:lpstr>
      <vt:lpstr>Webdings</vt:lpstr>
      <vt:lpstr>等线</vt:lpstr>
      <vt:lpstr>Arial Unicode MS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Huahua</dc:creator>
  <cp:lastModifiedBy>婷</cp:lastModifiedBy>
  <cp:revision>45</cp:revision>
  <dcterms:created xsi:type="dcterms:W3CDTF">2021-03-27T08:30:00Z</dcterms:created>
  <dcterms:modified xsi:type="dcterms:W3CDTF">2024-08-16T06:20:12Z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F1555F6CFC12448EA3A8C683439AA3BD_13</vt:lpwstr>
  </property>
  <property fmtid="{D5CDD505-2E9C-101B-9397-08002B2CF9AE}" pid="3" name="KSOProductBuildVer">
    <vt:lpwstr>2052-12.1.0.16929</vt:lpwstr>
  </property>
</Properties>
</file>