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7" r:id="rId2"/>
    <p:sldId id="291" r:id="rId3"/>
    <p:sldId id="359" r:id="rId4"/>
    <p:sldId id="356" r:id="rId5"/>
    <p:sldId id="292" r:id="rId6"/>
    <p:sldId id="293" r:id="rId7"/>
    <p:sldId id="357" r:id="rId8"/>
    <p:sldId id="321" r:id="rId9"/>
    <p:sldId id="294" r:id="rId10"/>
    <p:sldId id="362" r:id="rId11"/>
    <p:sldId id="322" r:id="rId12"/>
    <p:sldId id="358" r:id="rId13"/>
    <p:sldId id="316" r:id="rId14"/>
    <p:sldId id="317" r:id="rId15"/>
    <p:sldId id="361" r:id="rId16"/>
    <p:sldId id="360" r:id="rId17"/>
    <p:sldId id="318" r:id="rId18"/>
  </p:sldIdLst>
  <p:sldSz cx="12192000" cy="6858000"/>
  <p:notesSz cx="6858000" cy="9144000"/>
  <p:embeddedFontLst>
    <p:embeddedFont>
      <p:font typeface="隶书" pitchFamily="49" charset="-122"/>
      <p:regular r:id="rId21"/>
    </p:embeddedFont>
    <p:embeddedFont>
      <p:font typeface="珠穆朗玛—乌金苏通体" charset="0"/>
      <p:regular r:id="rId22"/>
    </p:embeddedFont>
    <p:embeddedFont>
      <p:font typeface="楷体_GB2312" pitchFamily="49" charset="-122"/>
      <p:regular r:id="rId23"/>
    </p:embeddedFont>
    <p:embeddedFont>
      <p:font typeface="微软雅黑" pitchFamily="34" charset="-122"/>
      <p:regular r:id="rId24"/>
    </p:embeddedFont>
    <p:embeddedFont>
      <p:font typeface="汉仪综艺体简" charset="-122"/>
      <p:regular r:id="rId25"/>
    </p:embeddedFont>
    <p:embeddedFont>
      <p:font typeface="黑体" pitchFamily="49" charset="-122"/>
      <p:regular r:id="rId26"/>
    </p:embeddedFont>
    <p:embeddedFont>
      <p:font typeface="印品抹茶体" charset="-122"/>
      <p:regular r:id="rId27"/>
    </p:embeddedFont>
    <p:embeddedFont>
      <p:font typeface="华文隶书" pitchFamily="2" charset="-122"/>
      <p:regular r:id="rId28"/>
    </p:embeddedFont>
    <p:embeddedFont>
      <p:font typeface="华文中宋" pitchFamily="2" charset="-122"/>
      <p:regular r:id="rId29"/>
    </p:embeddedFont>
    <p:embeddedFont>
      <p:font typeface="楷体" charset="-12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仿宋" charset="-122"/>
      <p:regular r:id="rId35"/>
    </p:embeddedFont>
    <p:embeddedFont>
      <p:font typeface="Webdings" charset="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AEE3"/>
    <a:srgbClr val="FFFD41"/>
    <a:srgbClr val="2363A8"/>
    <a:srgbClr val="3C91D8"/>
    <a:srgbClr val="6BADE1"/>
    <a:srgbClr val="336CD4"/>
    <a:srgbClr val="6AB3E4"/>
    <a:srgbClr val="CCE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5463" autoAdjust="0"/>
  </p:normalViewPr>
  <p:slideViewPr>
    <p:cSldViewPr snapToGrid="0" showGuides="1">
      <p:cViewPr varScale="1">
        <p:scale>
          <a:sx n="77" d="100"/>
          <a:sy n="77" d="100"/>
        </p:scale>
        <p:origin x="-612" y="-90"/>
      </p:cViewPr>
      <p:guideLst>
        <p:guide orient="horz" pos="223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2024/8/15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0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2024/8/15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69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9138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832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812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3591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039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3183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613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613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  <p:bldLst>
      <p:bldP spid="13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Office_Word_97_-_2003___3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__1.doc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Office_Word_97_-_2003___2.doc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51309" y="2150783"/>
            <a:ext cx="86015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10 </a:t>
            </a:r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预订出行住宿酒店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190"/>
            <a:ext cx="35784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信息筛选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1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制作人：铜陵师范学校附属小学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刘蓓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准备家庭旅游攻略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确定酒店清单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小组汇报推荐的景点，并阐述理由。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48150" y="3019488"/>
          <a:ext cx="5864773" cy="2859532"/>
        </p:xfrm>
        <a:graphic>
          <a:graphicData uri="http://schemas.openxmlformats.org/presentationml/2006/ole">
            <p:oleObj spid="_x0000_s29698" name="Document" r:id="rId4" imgW="3105002" imgH="1514528" progId="Word.Document.8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5475" y="2017986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推荐酒店，填写酒店清单。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26145" y="1295958"/>
            <a:ext cx="879040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小组交流，推荐酒店清单。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 descr="4.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13487"/>
          <a:stretch>
            <a:fillRect/>
          </a:stretch>
        </p:blipFill>
        <p:spPr>
          <a:xfrm>
            <a:off x="8084279" y="3880022"/>
            <a:ext cx="3642284" cy="24054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确定酒店清单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小组汇报推荐的景点，并阐述理由。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45475" y="2017986"/>
            <a:ext cx="787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400" dirty="0" smtClean="0"/>
              <a:t>课后</a:t>
            </a:r>
            <a:r>
              <a:rPr lang="zh-CN" altLang="zh-CN" sz="2400" dirty="0" smtClean="0"/>
              <a:t>在家长帮助下，体验一次酒店预定，和同学分享</a:t>
            </a:r>
            <a:r>
              <a:rPr lang="zh-CN" altLang="en-US" sz="2400" dirty="0" smtClean="0"/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26145" y="1295958"/>
            <a:ext cx="879040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小组交流，推荐酒店清单。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8318" y="3409627"/>
            <a:ext cx="8198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在线支付存在风险，人们要注意安全。尤其是我们小学生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必须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在家长陪同下，才能进行在线预订体验哦！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切记，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不能隐瞒家人，自主在线支付；不能私自在网络平台告诉他人自己和家人的信息，随意提供家人的资料。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395590" y="293436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你知道吗？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487837" y="2805193"/>
            <a:ext cx="9267987" cy="3161654"/>
          </a:xfrm>
          <a:prstGeom prst="roundRect">
            <a:avLst>
              <a:gd name="adj" fmla="val 9314"/>
            </a:avLst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新博士卡通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2681" y="3533614"/>
            <a:ext cx="2499869" cy="2836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收获园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12977" y="2692860"/>
            <a:ext cx="476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议：在线预订的优势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思：信息服务平台信息筛选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217908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：在线预订的优势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45931" y="1853635"/>
            <a:ext cx="9900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生活中还有哪些可以网络预订的应用？举例说明这种方式给人们生活带来的便捷。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704" y="3673366"/>
            <a:ext cx="5675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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我和家人体验过网络预订：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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在线预订的好处：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  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方便快捷     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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不用现金支付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  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随时随地预约 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ebdings"/>
              </a:rPr>
              <a:t>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195848" y="4193628"/>
            <a:ext cx="2490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76552" y="3405352"/>
            <a:ext cx="8718331" cy="2727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P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89" t="19589" r="24587" b="21009"/>
          <a:stretch>
            <a:fillRect/>
          </a:stretch>
        </p:blipFill>
        <p:spPr>
          <a:xfrm>
            <a:off x="8671685" y="3744096"/>
            <a:ext cx="2572964" cy="232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：信息筛选应用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23716" y="1546365"/>
            <a:ext cx="10022504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5560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altLang="zh-CN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   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线上的“</a:t>
            </a:r>
            <a:r>
              <a:rPr lang="en-US" altLang="zh-CN" sz="2800" dirty="0" err="1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车票查询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”、“</a:t>
            </a:r>
            <a:r>
              <a:rPr lang="en-US" altLang="zh-CN" sz="2800" dirty="0" err="1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线上学习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”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等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信息服务平台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，</a:t>
            </a:r>
            <a:r>
              <a:rPr lang="en-US" altLang="zh-CN" sz="2800" dirty="0" err="1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给人们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的</a:t>
            </a:r>
            <a:r>
              <a:rPr lang="en-US" altLang="zh-CN" sz="2800" dirty="0" err="1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生活带来便捷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。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试着</a:t>
            </a:r>
            <a:r>
              <a:rPr lang="en-US" altLang="zh-CN" sz="2800" dirty="0" err="1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上网搜一搜，了解这些线上平台的作用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  <a:cs typeface="Calibri" panose="020F0502020204030204" pitchFamily="34" charset="0"/>
              </a:rPr>
              <a:t>。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23395" y="3610304"/>
            <a:ext cx="6186309" cy="1760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我搜到的信息服务平台：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  我在该平台获取了                ，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筛选到的信息 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227381" y="4177862"/>
            <a:ext cx="190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281449" y="4761187"/>
            <a:ext cx="2585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894085" y="5360277"/>
            <a:ext cx="4414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1702676" y="3563007"/>
            <a:ext cx="7756634" cy="2396358"/>
          </a:xfrm>
          <a:prstGeom prst="roundRect">
            <a:avLst>
              <a:gd name="adj" fmla="val 780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7.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4198" y="3153815"/>
            <a:ext cx="4237306" cy="32346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挑战台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65226" y="3213124"/>
            <a:ext cx="3767959" cy="6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试：筛选学习资源</a:t>
            </a:r>
            <a:endParaRPr lang="zh-CN" altLang="en-US" sz="24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592317" y="1145956"/>
            <a:ext cx="826113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试：筛选需要的学习资源。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挑战台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2112" y="2238704"/>
            <a:ext cx="9268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打开“国家中小学智慧教育平台”。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你能快速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在平台中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筛选到合适的课程资源吗？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例如，李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徽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想查找三年级语文第二单元《古诗三首》微课学习资源，可以如何筛选呢？ 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27" y="4193628"/>
            <a:ext cx="3561905" cy="2664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/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预订出行住宿酒店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4698" y="2165248"/>
            <a:ext cx="5717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李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徽</a:t>
            </a:r>
            <a:r>
              <a:rPr lang="zh-CN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一家计划周日上午登黄山，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计划</a:t>
            </a:r>
            <a:r>
              <a:rPr lang="zh-CN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周六晚入住距离黄山风景区较近的酒店。妈妈安排李明查询酒店信息，筛选几家环境舒适、价格适中、地理位置合适的酒店，提前预订酒店</a:t>
            </a:r>
            <a:r>
              <a:rPr lang="zh-CN" altLang="zh-CN" sz="2400" dirty="0" smtClean="0"/>
              <a:t>。</a:t>
            </a:r>
          </a:p>
          <a:p>
            <a:pPr indent="539750">
              <a:lnSpc>
                <a:spcPct val="150000"/>
              </a:lnSpc>
            </a:pP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7788165" y="4780838"/>
            <a:ext cx="2681051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7267898" y="4773871"/>
            <a:ext cx="3604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你能推荐合适的酒店吗？</a:t>
            </a:r>
            <a:endParaRPr kumimoji="1"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云形标注 15"/>
          <p:cNvSpPr/>
          <p:nvPr/>
        </p:nvSpPr>
        <p:spPr>
          <a:xfrm>
            <a:off x="2506717" y="2301767"/>
            <a:ext cx="1780168" cy="866569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39" name="Picture 3" descr="632a9f36b16fe1663737654159 (1)"/>
          <p:cNvPicPr>
            <a:picLocks noChangeAspect="1" noChangeArrowheads="1"/>
          </p:cNvPicPr>
          <p:nvPr/>
        </p:nvPicPr>
        <p:blipFill>
          <a:blip r:embed="rId3" cstate="print"/>
          <a:srcRect l="18248" t="15768" r="54507" b="64192"/>
          <a:stretch>
            <a:fillRect/>
          </a:stretch>
        </p:blipFill>
        <p:spPr bwMode="auto">
          <a:xfrm>
            <a:off x="696859" y="2938369"/>
            <a:ext cx="1731031" cy="1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900855" y="2538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住哪呢？</a:t>
            </a:r>
            <a:endParaRPr lang="zh-CN" altLang="en-US" dirty="0"/>
          </a:p>
        </p:txBody>
      </p:sp>
      <p:pic>
        <p:nvPicPr>
          <p:cNvPr id="19" name="图片 18" descr="10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544" y="3252669"/>
            <a:ext cx="3751693" cy="28639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9" y="0"/>
            <a:ext cx="3561905" cy="2664372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840014" y="1214457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560788" y="4143288"/>
            <a:ext cx="2427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说：列举在线预订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搜：了解预订平台</a:t>
            </a:r>
            <a:endParaRPr lang="zh-CN" altLang="zh-CN" sz="1800" dirty="0">
              <a:latin typeface="+mn-ea"/>
              <a:ea typeface="+mn-ea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736427" y="2472700"/>
            <a:ext cx="20652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析：了解入住需求</a:t>
            </a:r>
            <a:endParaRPr lang="en-US" altLang="zh-CN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试：筛选酒店信息</a:t>
            </a:r>
            <a:endParaRPr lang="en-US" altLang="zh-CN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议：确定酒店订单</a:t>
            </a:r>
            <a:endParaRPr lang="zh-CN" altLang="zh-CN" sz="1800" dirty="0">
              <a:latin typeface="+mn-ea"/>
              <a:ea typeface="+mn-ea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9102562" y="3863974"/>
            <a:ext cx="1681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l" eaLnBrk="1" fontAlgn="base" hangingPunct="1">
              <a:spcBef>
                <a:spcPct val="50000"/>
              </a:spcBef>
            </a:pPr>
            <a:r>
              <a:rPr lang="zh-CN" altLang="en-US" sz="1800" dirty="0" smtClean="0">
                <a:latin typeface="+mn-ea"/>
                <a:ea typeface="+mn-ea"/>
              </a:rPr>
              <a:t>试：筛选学习资源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015656" y="2497723"/>
            <a:ext cx="2979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说：信息服务平台信息筛选</a:t>
            </a:r>
            <a:endParaRPr lang="en-US" altLang="zh-CN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</a:rPr>
              <a:t>议：在线预订的优势</a:t>
            </a:r>
            <a:endParaRPr lang="zh-CN" altLang="en-US" sz="1800" dirty="0">
              <a:latin typeface="+mn-ea"/>
              <a:ea typeface="+mn-ea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194388A-AC38-4EA3-915C-A098DC17E286}"/>
              </a:ext>
            </a:extLst>
          </p:cNvPr>
          <p:cNvGrpSpPr/>
          <p:nvPr/>
        </p:nvGrpSpPr>
        <p:grpSpPr>
          <a:xfrm>
            <a:off x="3511111" y="3436729"/>
            <a:ext cx="5483992" cy="2244511"/>
            <a:chOff x="3448049" y="2869170"/>
            <a:chExt cx="5483992" cy="2244511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FAF64479-6EFC-4E01-8230-BB940513F6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0713" y="3178165"/>
              <a:ext cx="1965557" cy="193551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2984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BA77F3FC-F692-4F73-89BA-DBF34EC6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894" y="3420642"/>
              <a:ext cx="1502063" cy="1478459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62AF4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9BF58FCB-987F-447B-94C2-202D527D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468" y="3542952"/>
              <a:ext cx="1315379" cy="1283191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4EBCE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330108FD-42E5-461F-A75B-D523CDF7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749" y="3669555"/>
              <a:ext cx="1042861" cy="1055736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E8504B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任意多边形 100">
              <a:extLst>
                <a:ext uri="{FF2B5EF4-FFF2-40B4-BE49-F238E27FC236}">
                  <a16:creationId xmlns:a16="http://schemas.microsoft.com/office/drawing/2014/main" xmlns="" id="{4AC33EA2-454E-48D7-B921-BC10494D7506}"/>
                </a:ext>
              </a:extLst>
            </p:cNvPr>
            <p:cNvSpPr/>
            <p:nvPr/>
          </p:nvSpPr>
          <p:spPr bwMode="auto">
            <a:xfrm>
              <a:off x="8094715" y="3585868"/>
              <a:ext cx="837326" cy="288508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任意多边形 108">
              <a:extLst>
                <a:ext uri="{FF2B5EF4-FFF2-40B4-BE49-F238E27FC236}">
                  <a16:creationId xmlns:a16="http://schemas.microsoft.com/office/drawing/2014/main" xmlns="" id="{57F621E1-A0E3-45DF-9D9A-6AC8E4467B24}"/>
                </a:ext>
              </a:extLst>
            </p:cNvPr>
            <p:cNvSpPr/>
            <p:nvPr/>
          </p:nvSpPr>
          <p:spPr bwMode="auto">
            <a:xfrm flipH="1">
              <a:off x="3448049" y="3899157"/>
              <a:ext cx="900089" cy="214580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任意多边形 112">
              <a:extLst>
                <a:ext uri="{FF2B5EF4-FFF2-40B4-BE49-F238E27FC236}">
                  <a16:creationId xmlns:a16="http://schemas.microsoft.com/office/drawing/2014/main" xmlns="" id="{926FA612-D7C4-483C-89B5-5BA50281CB87}"/>
                </a:ext>
              </a:extLst>
            </p:cNvPr>
            <p:cNvSpPr/>
            <p:nvPr/>
          </p:nvSpPr>
          <p:spPr>
            <a:xfrm>
              <a:off x="6478925" y="2875608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任意多边形 113">
              <a:extLst>
                <a:ext uri="{FF2B5EF4-FFF2-40B4-BE49-F238E27FC236}">
                  <a16:creationId xmlns:a16="http://schemas.microsoft.com/office/drawing/2014/main" xmlns="" id="{D5DF264B-5E04-406F-A93A-9CAB5E9D4D5B}"/>
                </a:ext>
              </a:extLst>
            </p:cNvPr>
            <p:cNvSpPr/>
            <p:nvPr/>
          </p:nvSpPr>
          <p:spPr>
            <a:xfrm flipH="1">
              <a:off x="4742969" y="2869170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Inhaltsplatzhalter 4">
              <a:extLst>
                <a:ext uri="{FF2B5EF4-FFF2-40B4-BE49-F238E27FC236}">
                  <a16:creationId xmlns:a16="http://schemas.microsoft.com/office/drawing/2014/main" xmlns="" id="{8997BF11-E798-4508-A9D0-31917121D490}"/>
                </a:ext>
              </a:extLst>
            </p:cNvPr>
            <p:cNvSpPr txBox="1"/>
            <p:nvPr/>
          </p:nvSpPr>
          <p:spPr>
            <a:xfrm>
              <a:off x="4241919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准备间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6" name="Inhaltsplatzhalter 4">
              <a:extLst>
                <a:ext uri="{FF2B5EF4-FFF2-40B4-BE49-F238E27FC236}">
                  <a16:creationId xmlns:a16="http://schemas.microsoft.com/office/drawing/2014/main" xmlns="" id="{132DDAF6-CBAE-4654-86F1-0362F3D2E0AC}"/>
                </a:ext>
              </a:extLst>
            </p:cNvPr>
            <p:cNvSpPr txBox="1"/>
            <p:nvPr/>
          </p:nvSpPr>
          <p:spPr>
            <a:xfrm>
              <a:off x="5241328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活动室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7" name="Inhaltsplatzhalter 4">
              <a:extLst>
                <a:ext uri="{FF2B5EF4-FFF2-40B4-BE49-F238E27FC236}">
                  <a16:creationId xmlns:a16="http://schemas.microsoft.com/office/drawing/2014/main" xmlns="" id="{09498C76-85B1-4AB3-B924-4FF3FD2558EC}"/>
                </a:ext>
              </a:extLst>
            </p:cNvPr>
            <p:cNvSpPr txBox="1"/>
            <p:nvPr/>
          </p:nvSpPr>
          <p:spPr>
            <a:xfrm>
              <a:off x="6225660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收获园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9" name="Inhaltsplatzhalter 4">
              <a:extLst>
                <a:ext uri="{FF2B5EF4-FFF2-40B4-BE49-F238E27FC236}">
                  <a16:creationId xmlns:a16="http://schemas.microsoft.com/office/drawing/2014/main" xmlns="" id="{27381236-59F2-43D4-A135-7FDC8870C4E9}"/>
                </a:ext>
              </a:extLst>
            </p:cNvPr>
            <p:cNvSpPr txBox="1"/>
            <p:nvPr/>
          </p:nvSpPr>
          <p:spPr>
            <a:xfrm>
              <a:off x="7532516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挑战台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8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准备间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517930" y="2850518"/>
            <a:ext cx="376795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说：列举在线预订</a:t>
            </a:r>
          </a:p>
          <a:p>
            <a:r>
              <a:rPr lang="zh-CN" altLang="en-US" sz="2800" dirty="0" smtClean="0">
                <a:latin typeface="+mn-ea"/>
                <a:ea typeface="+mn-ea"/>
                <a:sym typeface="+mn-ea"/>
              </a:rPr>
              <a:t>搜：了解酒店预订平台</a:t>
            </a:r>
            <a:endParaRPr lang="zh-CN" altLang="zh-CN" sz="28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452883" y="1043388"/>
            <a:ext cx="579713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 smtClean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说：了解生活中的在线预订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26051" y="2006837"/>
            <a:ext cx="5296378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 smtClean="0">
                <a:latin typeface="宋体" pitchFamily="2" charset="-122"/>
                <a:ea typeface="宋体" pitchFamily="2" charset="-122"/>
              </a:rPr>
              <a:t>家人有哪些在线预订应用体验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？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填一填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>
              <a:latin typeface="楷体" pitchFamily="49" charset="-122"/>
              <a:ea typeface="楷体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217" name="Object 1"/>
          <p:cNvGraphicFramePr>
            <a:graphicFrameLocks/>
          </p:cNvGraphicFramePr>
          <p:nvPr/>
        </p:nvGraphicFramePr>
        <p:xfrm>
          <a:off x="6180084" y="1765737"/>
          <a:ext cx="5202620" cy="4372303"/>
        </p:xfrm>
        <a:graphic>
          <a:graphicData uri="http://schemas.openxmlformats.org/presentationml/2006/ole">
            <p:oleObj spid="_x0000_s9218" name="Document" r:id="rId5" imgW="3704124" imgH="3004541" progId="Word.Document.8">
              <p:embed/>
            </p:oleObj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007240" y="3620521"/>
          <a:ext cx="4668346" cy="216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919"/>
                <a:gridCol w="3736427"/>
              </a:tblGrid>
              <a:tr h="721808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小采访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家 人在线预订经历：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1808">
                <a:tc rowSpan="2"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小调查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家人常用的酒店预订平台：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18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家人选择该平台的理由：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 smtClean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．搜：了解酒店预订平台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剪去同侧角的矩形 27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93" name="文本框 83"/>
          <p:cNvSpPr txBox="1">
            <a:spLocks noChangeArrowheads="1"/>
          </p:cNvSpPr>
          <p:nvPr/>
        </p:nvSpPr>
        <p:spPr bwMode="auto">
          <a:xfrm>
            <a:off x="5754413" y="1879001"/>
            <a:ext cx="409903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我搜索到的酒店预订平台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：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195" name="Picture 3" descr="未标题-1"/>
          <p:cNvPicPr>
            <a:picLocks noChangeAspect="1" noChangeArrowheads="1"/>
          </p:cNvPicPr>
          <p:nvPr/>
        </p:nvPicPr>
        <p:blipFill>
          <a:blip r:embed="rId3" cstate="print"/>
          <a:srcRect b="32477"/>
          <a:stretch>
            <a:fillRect/>
          </a:stretch>
        </p:blipFill>
        <p:spPr bwMode="auto">
          <a:xfrm>
            <a:off x="1300655" y="1768090"/>
            <a:ext cx="3428682" cy="34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未标题-1"/>
          <p:cNvPicPr>
            <a:picLocks noChangeAspect="1" noChangeArrowheads="1"/>
          </p:cNvPicPr>
          <p:nvPr/>
        </p:nvPicPr>
        <p:blipFill>
          <a:blip r:embed="rId3" cstate="print"/>
          <a:srcRect t="74847"/>
          <a:stretch>
            <a:fillRect/>
          </a:stretch>
        </p:blipFill>
        <p:spPr bwMode="auto">
          <a:xfrm>
            <a:off x="1316422" y="4842039"/>
            <a:ext cx="342868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5395631" y="4399593"/>
            <a:ext cx="261161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>
              <a:lnSpc>
                <a:spcPts val="1560"/>
              </a:lnSpc>
              <a:tabLst>
                <a:tab pos="269875" algn="l"/>
              </a:tabLst>
            </a:pPr>
            <a:r>
              <a:rPr lang="zh-CN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我的推荐理由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：</a:t>
            </a:r>
            <a:endParaRPr lang="zh-CN" altLang="zh-CN" sz="2400" dirty="0" smtClean="0">
              <a:latin typeface="楷体_GB2312" pitchFamily="49" charset="-122"/>
              <a:ea typeface="楷体_GB2312" pitchFamily="49" charset="-122"/>
              <a:cs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38952" y="48196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>
              <a:spcAft>
                <a:spcPts val="0"/>
              </a:spcAft>
              <a:tabLst>
                <a:tab pos="269875" algn="l"/>
              </a:tabLst>
            </a:pPr>
            <a:r>
              <a:rPr lang="zh-CN" altLang="zh-CN" sz="24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□ </a:t>
            </a:r>
            <a:r>
              <a:rPr lang="zh-CN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平台信息丰富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   </a:t>
            </a:r>
            <a:r>
              <a:rPr lang="zh-CN" altLang="zh-CN" sz="24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□ </a:t>
            </a:r>
            <a:r>
              <a:rPr lang="zh-CN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平台口碑评价高</a:t>
            </a:r>
          </a:p>
          <a:p>
            <a:pPr indent="269875" algn="just">
              <a:spcAft>
                <a:spcPts val="0"/>
              </a:spcAft>
              <a:tabLst>
                <a:tab pos="269875" algn="l"/>
              </a:tabLst>
            </a:pPr>
            <a:r>
              <a:rPr lang="zh-CN" altLang="zh-CN" sz="24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□ </a:t>
            </a:r>
            <a:r>
              <a:rPr lang="zh-CN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平台知名度高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   </a:t>
            </a:r>
            <a:r>
              <a:rPr lang="zh-CN" altLang="zh-CN" sz="24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□ </a:t>
            </a:r>
            <a:r>
              <a:rPr lang="zh-CN" altLang="zh-CN" sz="2400" dirty="0" smtClean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平台有客服支持</a:t>
            </a:r>
          </a:p>
          <a:p>
            <a:pPr indent="269875" algn="just">
              <a:spcAft>
                <a:spcPts val="0"/>
              </a:spcAft>
              <a:tabLst>
                <a:tab pos="269875" algn="l"/>
              </a:tabLst>
            </a:pPr>
            <a:r>
              <a:rPr lang="zh-CN" altLang="zh-CN" sz="24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□</a:t>
            </a:r>
            <a:r>
              <a:rPr lang="zh-CN" altLang="zh-CN" kern="100" dirty="0" smtClean="0"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u="sng" kern="100" dirty="0" smtClean="0">
                <a:latin typeface="Times New Roman"/>
                <a:ea typeface="宋体"/>
                <a:cs typeface="Times New Roman"/>
              </a:rPr>
              <a:t>             </a:t>
            </a:r>
            <a:endParaRPr lang="zh-CN" altLang="zh-CN" sz="2400" kern="100" dirty="0">
              <a:latin typeface="Times New Roman"/>
              <a:ea typeface="宋体"/>
              <a:cs typeface="Times New Roman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274678" y="2853560"/>
            <a:ext cx="3326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274678" y="3468415"/>
            <a:ext cx="3326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06206" y="5975131"/>
            <a:ext cx="3326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517931" y="1734207"/>
            <a:ext cx="5849007" cy="443011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849007" y="2569780"/>
            <a:ext cx="252000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849007" y="3192518"/>
            <a:ext cx="252000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849007" y="3815256"/>
            <a:ext cx="252000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6274678" y="4083269"/>
            <a:ext cx="3326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 descr="P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89" t="19589" r="24587" b="21009"/>
          <a:stretch>
            <a:fillRect/>
          </a:stretch>
        </p:blipFill>
        <p:spPr>
          <a:xfrm>
            <a:off x="9165955" y="2619631"/>
            <a:ext cx="2572964" cy="232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活动室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675585" y="2472145"/>
            <a:ext cx="365760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析：了解入住需求</a:t>
            </a:r>
            <a:endParaRPr lang="en-US" altLang="zh-CN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试：筛选酒店信息</a:t>
            </a:r>
            <a:endParaRPr lang="en-US" altLang="zh-CN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议：确定酒店订单</a:t>
            </a:r>
            <a:endParaRPr lang="zh-CN" altLang="zh-CN" sz="28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析：了解入住需求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2874" y="1486845"/>
            <a:ext cx="105432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阅读李明家的入住需求。想一想，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选择</a:t>
            </a: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酒店时需要考虑哪些条件？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请勾选。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427891" y="2948152"/>
          <a:ext cx="6946202" cy="3074276"/>
        </p:xfrm>
        <a:graphic>
          <a:graphicData uri="http://schemas.openxmlformats.org/presentationml/2006/ole">
            <p:oleObj spid="_x0000_s2052" name="Document" r:id="rId5" imgW="4031052" imgH="1791930" progId="Word.Document.8">
              <p:embed/>
            </p:oleObj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27" y="4193628"/>
            <a:ext cx="3561905" cy="2664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筛选酒店信息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5331" y="1721627"/>
            <a:ext cx="8790408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根据李徽家需求，设置筛选条件，筛选合适的酒店。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剪去同侧角的矩形 1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剪去同侧角的矩形 1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剪去同侧角的矩形 1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剪去同侧角的矩形 20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481959" y="2695903"/>
          <a:ext cx="8686800" cy="3042745"/>
        </p:xfrm>
        <a:graphic>
          <a:graphicData uri="http://schemas.openxmlformats.org/drawingml/2006/table">
            <a:tbl>
              <a:tblPr/>
              <a:tblGrid>
                <a:gridCol w="2286000"/>
                <a:gridCol w="6400800"/>
              </a:tblGrid>
              <a:tr h="1069893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设置筛选条件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（确定主要住宿条件，并排序）</a:t>
                      </a:r>
                    </a:p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①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400" u="sng" kern="100" dirty="0">
                          <a:latin typeface="Times New Roman"/>
                          <a:ea typeface="宋体"/>
                          <a:cs typeface="Times New Roman"/>
                        </a:rPr>
                        <a:t>     </a:t>
                      </a:r>
                      <a:r>
                        <a:rPr lang="en-US" sz="2400" u="sng" kern="100" dirty="0" smtClean="0">
                          <a:latin typeface="Times New Roman"/>
                          <a:ea typeface="宋体"/>
                          <a:cs typeface="Times New Roman"/>
                        </a:rPr>
                        <a:t>       </a:t>
                      </a: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②</a:t>
                      </a: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400" u="sng" kern="100" dirty="0" smtClean="0">
                          <a:latin typeface="Times New Roman"/>
                          <a:ea typeface="宋体"/>
                          <a:cs typeface="Times New Roman"/>
                        </a:rPr>
                        <a:t>             </a:t>
                      </a:r>
                      <a:r>
                        <a:rPr lang="zh-CN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③</a:t>
                      </a: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sz="2400" u="sng" kern="100" dirty="0" smtClean="0">
                          <a:latin typeface="Times New Roman"/>
                          <a:ea typeface="宋体"/>
                          <a:cs typeface="Times New Roman"/>
                        </a:rPr>
                        <a:t>                </a:t>
                      </a:r>
                      <a:r>
                        <a:rPr lang="zh-CN" altLang="en-US" sz="2400" u="none" kern="100" dirty="0" smtClean="0"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  <a:r>
                        <a:rPr lang="en-US" sz="2400" u="sng" kern="100" dirty="0" smtClean="0">
                          <a:latin typeface="Times New Roman"/>
                          <a:ea typeface="宋体"/>
                          <a:cs typeface="Times New Roman"/>
                        </a:rPr>
                        <a:t>     </a:t>
                      </a: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9375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筛选出的酒店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2400" kern="100" dirty="0">
                        <a:latin typeface="Times New Roman"/>
                        <a:ea typeface="仿宋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3477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我的发现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平台还提供了</a:t>
                      </a:r>
                      <a:r>
                        <a:rPr lang="en-US" sz="2400" u="sng" kern="100" dirty="0">
                          <a:latin typeface="Times New Roman"/>
                          <a:ea typeface="宋体"/>
                          <a:cs typeface="Times New Roman"/>
                        </a:rPr>
                        <a:t>        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筛选条件。</a:t>
                      </a:r>
                    </a:p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选择不同筛选条件，筛选的信息</a:t>
                      </a:r>
                      <a:r>
                        <a:rPr lang="en-US" sz="2400" u="sng" kern="100" dirty="0">
                          <a:latin typeface="Times New Roman"/>
                          <a:ea typeface="宋体"/>
                          <a:cs typeface="Times New Roman"/>
                        </a:rPr>
                        <a:t>        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803</Words>
  <Application>Microsoft Office PowerPoint</Application>
  <PresentationFormat>自定义</PresentationFormat>
  <Paragraphs>138</Paragraphs>
  <Slides>17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宋体</vt:lpstr>
      <vt:lpstr>思源黑体 CN Medium</vt:lpstr>
      <vt:lpstr>隶书</vt:lpstr>
      <vt:lpstr>珠穆朗玛—乌金苏通体</vt:lpstr>
      <vt:lpstr>字魂27号-布丁体</vt:lpstr>
      <vt:lpstr>楷体_GB2312</vt:lpstr>
      <vt:lpstr>微软雅黑</vt:lpstr>
      <vt:lpstr>阿里巴巴普惠体 M</vt:lpstr>
      <vt:lpstr>汉仪综艺体简</vt:lpstr>
      <vt:lpstr>黑体</vt:lpstr>
      <vt:lpstr>印品抹茶体</vt:lpstr>
      <vt:lpstr>Wingdings</vt:lpstr>
      <vt:lpstr>华文隶书</vt:lpstr>
      <vt:lpstr>华文中宋</vt:lpstr>
      <vt:lpstr>Aa榴莲爸爸</vt:lpstr>
      <vt:lpstr>楷体</vt:lpstr>
      <vt:lpstr>Calibri</vt:lpstr>
      <vt:lpstr>Times New Roman</vt:lpstr>
      <vt:lpstr>仿宋</vt:lpstr>
      <vt:lpstr>Webdings</vt:lpstr>
      <vt:lpstr>阿里巴巴普惠体</vt:lpstr>
      <vt:lpstr>Office 主题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陶蜀徽</cp:lastModifiedBy>
  <cp:revision>104</cp:revision>
  <dcterms:created xsi:type="dcterms:W3CDTF">2023-07-25T11:34:00Z</dcterms:created>
  <dcterms:modified xsi:type="dcterms:W3CDTF">2024-08-15T11:33:40Z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E8C85B884B304A64A553A605D5CB00EC_13</vt:lpwstr>
  </property>
  <property fmtid="{D5CDD505-2E9C-101B-9397-08002B2CF9AE}" pid="3" name="KSOProductBuildVer">
    <vt:lpwstr>2052-12.1.0.15990</vt:lpwstr>
  </property>
</Properties>
</file>