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11088792" r:id="rId2"/>
    <p:sldId id="567" r:id="rId3"/>
    <p:sldId id="11088795" r:id="rId4"/>
    <p:sldId id="11088796" r:id="rId5"/>
    <p:sldId id="11088798" r:id="rId6"/>
    <p:sldId id="11088802" r:id="rId7"/>
    <p:sldId id="11088803" r:id="rId8"/>
    <p:sldId id="11088799" r:id="rId9"/>
    <p:sldId id="11088805" r:id="rId10"/>
    <p:sldId id="11088806" r:id="rId11"/>
    <p:sldId id="11088819" r:id="rId12"/>
    <p:sldId id="11088820" r:id="rId13"/>
    <p:sldId id="11088821" r:id="rId14"/>
    <p:sldId id="11088822" r:id="rId15"/>
    <p:sldId id="11088801" r:id="rId16"/>
    <p:sldId id="11088807" r:id="rId17"/>
    <p:sldId id="11088810" r:id="rId18"/>
    <p:sldId id="11088794" r:id="rId19"/>
    <p:sldId id="11088800" r:id="rId20"/>
    <p:sldId id="11088809" r:id="rId21"/>
    <p:sldId id="11088818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CD2D7"/>
    <a:srgbClr val="08BD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010" autoAdjust="0"/>
  </p:normalViewPr>
  <p:slideViewPr>
    <p:cSldViewPr snapToGrid="0" showGuides="1">
      <p:cViewPr varScale="1">
        <p:scale>
          <a:sx n="97" d="100"/>
          <a:sy n="97" d="100"/>
        </p:scale>
        <p:origin x="-488" y="-56"/>
      </p:cViewPr>
      <p:guideLst>
        <p:guide orient="horz" pos="2159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DEB69-0BC9-4861-939D-419B69643666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9A442-603F-458F-BE06-1E0C11972A2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/>
          <p:cNvPicPr/>
          <p:nvPr/>
        </p:nvPicPr>
        <p:blipFill>
          <a:blip r:embed="rId2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c4d6a56-b859-453f-aa40-710d65d0720a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1780" y="422910"/>
            <a:ext cx="11614785" cy="5774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60219">
            <a:off x="415871" y="138697"/>
            <a:ext cx="928693" cy="133937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1592" y="5538605"/>
            <a:ext cx="16954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88" y="6293801"/>
            <a:ext cx="584041" cy="469828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855929" y="6397879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看看在线故事连环画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7668209" y="6395339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r>
              <a:rPr lang="en-US" altLang="zh-CN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体验在线课余生活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6E0913-4F3A-40A5-85B9-1ACB1393F19B}" type="datetimeFigureOut">
              <a:rPr lang="zh-CN" altLang="en-US" smtClean="0"/>
              <a:pPr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CBA39-94EF-4A2C-8DA1-61FE0EE675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split orient="vert"/>
      </p:transition>
    </mc:Choice>
    <mc:Fallback>
      <p:transition spd="slow" advClick="0" advTm="0">
        <p:split orient="vert"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3" y="673835"/>
            <a:ext cx="11215714" cy="55103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0416">
            <a:off x="895646" y="320941"/>
            <a:ext cx="1895475" cy="27336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546" y="723498"/>
            <a:ext cx="1885950" cy="14954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000" y="5474581"/>
            <a:ext cx="1352550" cy="11049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9801" y="5163505"/>
            <a:ext cx="2302725" cy="166882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615074" y="1656834"/>
            <a:ext cx="6627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三年级上册 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体验在线课余生活</a:t>
            </a:r>
            <a:endParaRPr lang="zh-CN" altLang="en-US" dirty="0"/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515656" y="2433620"/>
            <a:ext cx="7047444" cy="16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第</a:t>
            </a:r>
            <a:r>
              <a:rPr lang="en-US" altLang="zh-CN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8</a:t>
            </a:r>
            <a:r>
              <a:rPr lang="zh-CN" altLang="en-US" sz="40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课 学唱欢快动听的歌曲</a:t>
            </a:r>
            <a:endParaRPr lang="en-US" altLang="zh-CN" sz="4000" b="1" dirty="0">
              <a:solidFill>
                <a:srgbClr val="EE880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汉仪粗圆简" panose="02010600000101010101" pitchFamily="2" charset="-122"/>
              <a:ea typeface="汉仪粗圆简" panose="02010600000101010101" pitchFamily="2" charset="-122"/>
            </a:endParaRPr>
          </a:p>
          <a:p>
            <a:pPr algn="r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EE880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汉仪粗圆简" panose="02010600000101010101" pitchFamily="2" charset="-122"/>
                <a:ea typeface="汉仪粗圆简" panose="02010600000101010101" pitchFamily="2" charset="-122"/>
              </a:rPr>
              <a:t> </a:t>
            </a:r>
            <a:r>
              <a:rPr lang="en-US" altLang="zh-CN" sz="2800" b="1" dirty="0">
                <a:solidFill>
                  <a:srgbClr val="EE8800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——</a:t>
            </a:r>
            <a:r>
              <a:rPr lang="zh-CN" altLang="en-US" sz="2800" b="1" dirty="0">
                <a:solidFill>
                  <a:srgbClr val="EE8800"/>
                </a:solidFill>
                <a:latin typeface="汉仪粗圆简" panose="02010600000101010101" pitchFamily="2" charset="-122"/>
                <a:ea typeface="汉仪粗圆简" panose="02010600000101010101" pitchFamily="2" charset="-122"/>
              </a:rPr>
              <a:t>在线视听</a:t>
            </a:r>
            <a:endParaRPr sz="2800" b="1" dirty="0">
              <a:solidFill>
                <a:srgbClr val="EE880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10896" y="411491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latin typeface="汉仪粗圆简" panose="02010600000101010101" pitchFamily="2" charset="-122"/>
                <a:ea typeface="汉仪粗圆简" panose="02010600000101010101" pitchFamily="2" charset="-122"/>
                <a:cs typeface="+mn-ea"/>
                <a:sym typeface="+mn-lt"/>
              </a:rPr>
              <a:t>淮北市人民路学校  谢巍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5959" y="1524135"/>
            <a:ext cx="584041" cy="46982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活动二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33948" y="916860"/>
            <a:ext cx="5061858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查找歌曲的方法</a:t>
            </a:r>
            <a:r>
              <a:rPr lang="en-US" altLang="zh-CN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分类查找</a:t>
            </a:r>
            <a:r>
              <a:rPr lang="en-US" altLang="zh-CN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)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0410AD9-E0FE-DA48-E034-842B97A8C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063" b="99896" l="6927" r="94167">
                        <a14:foregroundMark x1="44635" y1="15547" x2="61667" y2="19453"/>
                        <a14:foregroundMark x1="69063" y1="22786" x2="72786" y2="27865"/>
                        <a14:foregroundMark x1="32135" y1="26849" x2="32214" y2="25833"/>
                        <a14:foregroundMark x1="31953" y1="27865" x2="31849" y2="28698"/>
                        <a14:foregroundMark x1="86120" y1="51849" x2="86302" y2="49271"/>
                        <a14:foregroundMark x1="88516" y1="37318" x2="89271" y2="40365"/>
                        <a14:foregroundMark x1="91849" y1="51563" x2="91953" y2="46563"/>
                        <a14:foregroundMark x1="93620" y1="46771" x2="94167" y2="47135"/>
                        <a14:foregroundMark x1="89531" y1="32969" x2="91380" y2="27786"/>
                        <a14:foregroundMark x1="90651" y1="25729" x2="90833" y2="26849"/>
                        <a14:foregroundMark x1="7031" y1="39349" x2="8516" y2="44896"/>
                        <a14:foregroundMark x1="11484" y1="77682" x2="13620" y2="85365"/>
                        <a14:foregroundMark x1="10469" y1="77214" x2="15104" y2="76771"/>
                        <a14:foregroundMark x1="8698" y1="77031" x2="9714" y2="77682"/>
                        <a14:foregroundMark x1="9714" y1="85938" x2="11120" y2="86667"/>
                        <a14:foregroundMark x1="8880" y1="85365" x2="9063" y2="77786"/>
                        <a14:foregroundMark x1="8229" y1="84453" x2="8229" y2="84453"/>
                        <a14:foregroundMark x1="8047" y1="83333" x2="8047" y2="83333"/>
                        <a14:foregroundMark x1="7969" y1="80286" x2="8229" y2="79271"/>
                        <a14:foregroundMark x1="8333" y1="77969" x2="8516" y2="84531"/>
                        <a14:foregroundMark x1="8047" y1="83229" x2="8516" y2="78438"/>
                        <a14:foregroundMark x1="41016" y1="92135" x2="51120" y2="93151"/>
                        <a14:foregroundMark x1="51849" y1="95000" x2="51667" y2="97682"/>
                        <a14:foregroundMark x1="63516" y1="93333" x2="63516" y2="99896"/>
                        <a14:foregroundMark x1="50729" y1="9063" x2="55182" y2="9818"/>
                        <a14:foregroundMark x1="88984" y1="65286" x2="89271" y2="67396"/>
                        <a14:foregroundMark x1="7682" y1="82604" x2="8047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148" y="3455124"/>
            <a:ext cx="1959429" cy="1959429"/>
          </a:xfrm>
          <a:prstGeom prst="rect">
            <a:avLst/>
          </a:prstGeom>
        </p:spPr>
      </p:pic>
      <p:pic>
        <p:nvPicPr>
          <p:cNvPr id="26" name="图片 25" descr="Screenshot_2024-07-30-22-12-58-928_com.tencent.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2058" y="2442755"/>
            <a:ext cx="1822270" cy="3023691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图片 24" descr="Screenshot_2024-07-30-22-07-39-942_com.tencent.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9544" y="2429691"/>
            <a:ext cx="1808661" cy="302405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3" name="组合 32"/>
          <p:cNvGrpSpPr/>
          <p:nvPr/>
        </p:nvGrpSpPr>
        <p:grpSpPr>
          <a:xfrm>
            <a:off x="4487091" y="3233057"/>
            <a:ext cx="2148840" cy="986246"/>
            <a:chOff x="4487091" y="3233057"/>
            <a:chExt cx="2148840" cy="986246"/>
          </a:xfrm>
        </p:grpSpPr>
        <p:cxnSp>
          <p:nvCxnSpPr>
            <p:cNvPr id="29" name="肘形连接符 28"/>
            <p:cNvCxnSpPr/>
            <p:nvPr/>
          </p:nvCxnSpPr>
          <p:spPr>
            <a:xfrm>
              <a:off x="4722223" y="3357154"/>
              <a:ext cx="1913708" cy="86214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流程图: 联系 30"/>
            <p:cNvSpPr/>
            <p:nvPr/>
          </p:nvSpPr>
          <p:spPr>
            <a:xfrm>
              <a:off x="4487091" y="3233057"/>
              <a:ext cx="241663" cy="228600"/>
            </a:xfrm>
            <a:prstGeom prst="flowChartConnector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180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活动二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1109" y="969111"/>
            <a:ext cx="5721531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查找歌曲的方法</a:t>
            </a:r>
            <a:r>
              <a:rPr lang="en-US" altLang="zh-CN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关键字查找</a:t>
            </a:r>
            <a:r>
              <a:rPr lang="en-US" altLang="zh-CN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)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0410AD9-E0FE-DA48-E034-842B97A8C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063" b="99896" l="6927" r="94167">
                        <a14:foregroundMark x1="44635" y1="15547" x2="61667" y2="19453"/>
                        <a14:foregroundMark x1="69063" y1="22786" x2="72786" y2="27865"/>
                        <a14:foregroundMark x1="32135" y1="26849" x2="32214" y2="25833"/>
                        <a14:foregroundMark x1="31953" y1="27865" x2="31849" y2="28698"/>
                        <a14:foregroundMark x1="86120" y1="51849" x2="86302" y2="49271"/>
                        <a14:foregroundMark x1="88516" y1="37318" x2="89271" y2="40365"/>
                        <a14:foregroundMark x1="91849" y1="51563" x2="91953" y2="46563"/>
                        <a14:foregroundMark x1="93620" y1="46771" x2="94167" y2="47135"/>
                        <a14:foregroundMark x1="89531" y1="32969" x2="91380" y2="27786"/>
                        <a14:foregroundMark x1="90651" y1="25729" x2="90833" y2="26849"/>
                        <a14:foregroundMark x1="7031" y1="39349" x2="8516" y2="44896"/>
                        <a14:foregroundMark x1="11484" y1="77682" x2="13620" y2="85365"/>
                        <a14:foregroundMark x1="10469" y1="77214" x2="15104" y2="76771"/>
                        <a14:foregroundMark x1="8698" y1="77031" x2="9714" y2="77682"/>
                        <a14:foregroundMark x1="9714" y1="85938" x2="11120" y2="86667"/>
                        <a14:foregroundMark x1="8880" y1="85365" x2="9063" y2="77786"/>
                        <a14:foregroundMark x1="8229" y1="84453" x2="8229" y2="84453"/>
                        <a14:foregroundMark x1="8047" y1="83333" x2="8047" y2="83333"/>
                        <a14:foregroundMark x1="7969" y1="80286" x2="8229" y2="79271"/>
                        <a14:foregroundMark x1="8333" y1="77969" x2="8516" y2="84531"/>
                        <a14:foregroundMark x1="8047" y1="83229" x2="8516" y2="78438"/>
                        <a14:foregroundMark x1="41016" y1="92135" x2="51120" y2="93151"/>
                        <a14:foregroundMark x1="51849" y1="95000" x2="51667" y2="97682"/>
                        <a14:foregroundMark x1="63516" y1="93333" x2="63516" y2="99896"/>
                        <a14:foregroundMark x1="50729" y1="9063" x2="55182" y2="9818"/>
                        <a14:foregroundMark x1="88984" y1="65286" x2="89271" y2="67396"/>
                        <a14:foregroundMark x1="7682" y1="82604" x2="8047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3148" y="3455124"/>
            <a:ext cx="1959429" cy="1959429"/>
          </a:xfrm>
          <a:prstGeom prst="rect">
            <a:avLst/>
          </a:prstGeom>
        </p:spPr>
      </p:pic>
      <p:pic>
        <p:nvPicPr>
          <p:cNvPr id="14" name="图片 13" descr="Screenshot_2024-07-30-22-07-39-942_com.tencent.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003" y="2416043"/>
            <a:ext cx="1808661" cy="3024052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图片 14" descr="Screenshot_2024-07-30-22-21-11-526_com.tencent.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3636" y="2422478"/>
            <a:ext cx="1759140" cy="30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9" name="组合 18"/>
          <p:cNvGrpSpPr/>
          <p:nvPr/>
        </p:nvGrpSpPr>
        <p:grpSpPr>
          <a:xfrm>
            <a:off x="3838821" y="2455135"/>
            <a:ext cx="2609745" cy="986246"/>
            <a:chOff x="4487091" y="3233057"/>
            <a:chExt cx="2148840" cy="986246"/>
          </a:xfrm>
        </p:grpSpPr>
        <p:cxnSp>
          <p:nvCxnSpPr>
            <p:cNvPr id="20" name="肘形连接符 19"/>
            <p:cNvCxnSpPr/>
            <p:nvPr/>
          </p:nvCxnSpPr>
          <p:spPr>
            <a:xfrm>
              <a:off x="4722223" y="3357154"/>
              <a:ext cx="1913708" cy="86214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流程图: 联系 20"/>
            <p:cNvSpPr/>
            <p:nvPr/>
          </p:nvSpPr>
          <p:spPr>
            <a:xfrm>
              <a:off x="4487091" y="3233057"/>
              <a:ext cx="241663" cy="228600"/>
            </a:xfrm>
            <a:prstGeom prst="flowChartConnector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9059091" y="2822423"/>
            <a:ext cx="164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分析比较两种方法的优点</a:t>
            </a:r>
            <a:r>
              <a:rPr lang="en-US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b="1" dirty="0"/>
          </a:p>
        </p:txBody>
      </p:sp>
      <p:sp>
        <p:nvSpPr>
          <p:cNvPr id="23" name="矩形 22"/>
          <p:cNvSpPr/>
          <p:nvPr/>
        </p:nvSpPr>
        <p:spPr>
          <a:xfrm>
            <a:off x="8412478" y="2455818"/>
            <a:ext cx="2246813" cy="105156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1"/>
          <p:cNvSpPr txBox="1"/>
          <p:nvPr/>
        </p:nvSpPr>
        <p:spPr>
          <a:xfrm>
            <a:off x="8417394" y="2476683"/>
            <a:ext cx="818061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思考：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活动三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731265" y="929922"/>
            <a:ext cx="2729471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练唱歌曲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0410AD9-E0FE-DA48-E034-842B97A8C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063" b="99896" l="6927" r="94167">
                        <a14:foregroundMark x1="44635" y1="15547" x2="61667" y2="19453"/>
                        <a14:foregroundMark x1="69063" y1="22786" x2="72786" y2="27865"/>
                        <a14:foregroundMark x1="32135" y1="26849" x2="32214" y2="25833"/>
                        <a14:foregroundMark x1="31953" y1="27865" x2="31849" y2="28698"/>
                        <a14:foregroundMark x1="86120" y1="51849" x2="86302" y2="49271"/>
                        <a14:foregroundMark x1="88516" y1="37318" x2="89271" y2="40365"/>
                        <a14:foregroundMark x1="91849" y1="51563" x2="91953" y2="46563"/>
                        <a14:foregroundMark x1="93620" y1="46771" x2="94167" y2="47135"/>
                        <a14:foregroundMark x1="89531" y1="32969" x2="91380" y2="27786"/>
                        <a14:foregroundMark x1="90651" y1="25729" x2="90833" y2="26849"/>
                        <a14:foregroundMark x1="7031" y1="39349" x2="8516" y2="44896"/>
                        <a14:foregroundMark x1="11484" y1="77682" x2="13620" y2="85365"/>
                        <a14:foregroundMark x1="10469" y1="77214" x2="15104" y2="76771"/>
                        <a14:foregroundMark x1="8698" y1="77031" x2="9714" y2="77682"/>
                        <a14:foregroundMark x1="9714" y1="85938" x2="11120" y2="86667"/>
                        <a14:foregroundMark x1="8880" y1="85365" x2="9063" y2="77786"/>
                        <a14:foregroundMark x1="8229" y1="84453" x2="8229" y2="84453"/>
                        <a14:foregroundMark x1="8047" y1="83333" x2="8047" y2="83333"/>
                        <a14:foregroundMark x1="7969" y1="80286" x2="8229" y2="79271"/>
                        <a14:foregroundMark x1="8333" y1="77969" x2="8516" y2="84531"/>
                        <a14:foregroundMark x1="8047" y1="83229" x2="8516" y2="78438"/>
                        <a14:foregroundMark x1="41016" y1="92135" x2="51120" y2="93151"/>
                        <a14:foregroundMark x1="51849" y1="95000" x2="51667" y2="97682"/>
                        <a14:foregroundMark x1="63516" y1="93333" x2="63516" y2="99896"/>
                        <a14:foregroundMark x1="50729" y1="9063" x2="55182" y2="9818"/>
                        <a14:foregroundMark x1="88984" y1="65286" x2="89271" y2="67396"/>
                        <a14:foregroundMark x1="7682" y1="82604" x2="8047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0937" y="3579221"/>
            <a:ext cx="1959429" cy="1959429"/>
          </a:xfrm>
          <a:prstGeom prst="rect">
            <a:avLst/>
          </a:prstGeom>
        </p:spPr>
      </p:pic>
      <p:pic>
        <p:nvPicPr>
          <p:cNvPr id="19" name="图片 18" descr="Screenshot_2024-07-31-09-16-50-487_com.tencent.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6036" y="2312126"/>
            <a:ext cx="1815194" cy="30240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图片 22" descr="Screenshot_2024-07-31-09-19-32-438_com.tencent.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5524" y="2299063"/>
            <a:ext cx="1833808" cy="302400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4" name="组合 23"/>
          <p:cNvGrpSpPr/>
          <p:nvPr/>
        </p:nvGrpSpPr>
        <p:grpSpPr>
          <a:xfrm>
            <a:off x="3303244" y="3219312"/>
            <a:ext cx="2609745" cy="986246"/>
            <a:chOff x="4487091" y="3233057"/>
            <a:chExt cx="2148840" cy="986246"/>
          </a:xfrm>
        </p:grpSpPr>
        <p:cxnSp>
          <p:nvCxnSpPr>
            <p:cNvPr id="25" name="肘形连接符 24"/>
            <p:cNvCxnSpPr/>
            <p:nvPr/>
          </p:nvCxnSpPr>
          <p:spPr>
            <a:xfrm>
              <a:off x="4722223" y="3357154"/>
              <a:ext cx="1913708" cy="862149"/>
            </a:xfrm>
            <a:prstGeom prst="bentConnector3">
              <a:avLst>
                <a:gd name="adj1" fmla="val 64332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流程图: 联系 25"/>
            <p:cNvSpPr/>
            <p:nvPr/>
          </p:nvSpPr>
          <p:spPr>
            <a:xfrm>
              <a:off x="4487091" y="3233057"/>
              <a:ext cx="241663" cy="228600"/>
            </a:xfrm>
            <a:prstGeom prst="flowChartConnector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1"/>
          <p:cNvSpPr txBox="1"/>
          <p:nvPr/>
        </p:nvSpPr>
        <p:spPr>
          <a:xfrm>
            <a:off x="8045102" y="2267677"/>
            <a:ext cx="818061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思考：</a:t>
            </a:r>
          </a:p>
        </p:txBody>
      </p:sp>
      <p:sp>
        <p:nvSpPr>
          <p:cNvPr id="30" name="矩形 29"/>
          <p:cNvSpPr/>
          <p:nvPr/>
        </p:nvSpPr>
        <p:spPr>
          <a:xfrm>
            <a:off x="8045088" y="2283822"/>
            <a:ext cx="2757895" cy="1243149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727107" y="2636912"/>
            <a:ext cx="2115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练唱歌曲需要熟悉歌曲的哪些要素？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活动三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57846" y="871142"/>
            <a:ext cx="1676309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练唱歌曲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0410AD9-E0FE-DA48-E034-842B97A8C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063" b="99896" l="6927" r="94167">
                        <a14:foregroundMark x1="44635" y1="15547" x2="61667" y2="19453"/>
                        <a14:foregroundMark x1="69063" y1="22786" x2="72786" y2="27865"/>
                        <a14:foregroundMark x1="32135" y1="26849" x2="32214" y2="25833"/>
                        <a14:foregroundMark x1="31953" y1="27865" x2="31849" y2="28698"/>
                        <a14:foregroundMark x1="86120" y1="51849" x2="86302" y2="49271"/>
                        <a14:foregroundMark x1="88516" y1="37318" x2="89271" y2="40365"/>
                        <a14:foregroundMark x1="91849" y1="51563" x2="91953" y2="46563"/>
                        <a14:foregroundMark x1="93620" y1="46771" x2="94167" y2="47135"/>
                        <a14:foregroundMark x1="89531" y1="32969" x2="91380" y2="27786"/>
                        <a14:foregroundMark x1="90651" y1="25729" x2="90833" y2="26849"/>
                        <a14:foregroundMark x1="7031" y1="39349" x2="8516" y2="44896"/>
                        <a14:foregroundMark x1="11484" y1="77682" x2="13620" y2="85365"/>
                        <a14:foregroundMark x1="10469" y1="77214" x2="15104" y2="76771"/>
                        <a14:foregroundMark x1="8698" y1="77031" x2="9714" y2="77682"/>
                        <a14:foregroundMark x1="9714" y1="85938" x2="11120" y2="86667"/>
                        <a14:foregroundMark x1="8880" y1="85365" x2="9063" y2="77786"/>
                        <a14:foregroundMark x1="8229" y1="84453" x2="8229" y2="84453"/>
                        <a14:foregroundMark x1="8047" y1="83333" x2="8047" y2="83333"/>
                        <a14:foregroundMark x1="7969" y1="80286" x2="8229" y2="79271"/>
                        <a14:foregroundMark x1="8333" y1="77969" x2="8516" y2="84531"/>
                        <a14:foregroundMark x1="8047" y1="83229" x2="8516" y2="78438"/>
                        <a14:foregroundMark x1="41016" y1="92135" x2="51120" y2="93151"/>
                        <a14:foregroundMark x1="51849" y1="95000" x2="51667" y2="97682"/>
                        <a14:foregroundMark x1="63516" y1="93333" x2="63516" y2="99896"/>
                        <a14:foregroundMark x1="50729" y1="9063" x2="55182" y2="9818"/>
                        <a14:foregroundMark x1="88984" y1="65286" x2="89271" y2="67396"/>
                        <a14:foregroundMark x1="7682" y1="82604" x2="8047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3411" y="3500844"/>
            <a:ext cx="1959429" cy="1959429"/>
          </a:xfrm>
          <a:prstGeom prst="rect">
            <a:avLst/>
          </a:prstGeom>
        </p:spPr>
      </p:pic>
      <p:pic>
        <p:nvPicPr>
          <p:cNvPr id="15" name="图片 14" descr="Screenshot_2024-07-31-09-31-00-969_com.tencent.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1165" y="2024743"/>
            <a:ext cx="1800000" cy="305670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圆角矩形 23"/>
          <p:cNvSpPr/>
          <p:nvPr/>
        </p:nvSpPr>
        <p:spPr>
          <a:xfrm>
            <a:off x="3265714" y="4356190"/>
            <a:ext cx="1998617" cy="483235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肘形连接符 27"/>
          <p:cNvCxnSpPr>
            <a:stCxn id="24" idx="3"/>
            <a:endCxn id="36" idx="1"/>
          </p:cNvCxnSpPr>
          <p:nvPr/>
        </p:nvCxnSpPr>
        <p:spPr>
          <a:xfrm flipV="1">
            <a:off x="5264331" y="3375660"/>
            <a:ext cx="1304654" cy="12221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568985" y="2368731"/>
            <a:ext cx="3208564" cy="2013857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575516" y="2463619"/>
            <a:ext cx="3195501" cy="1853655"/>
            <a:chOff x="6575516" y="2463619"/>
            <a:chExt cx="3195501" cy="1853655"/>
          </a:xfrm>
        </p:grpSpPr>
        <p:sp>
          <p:nvSpPr>
            <p:cNvPr id="38" name="文本框 1"/>
            <p:cNvSpPr txBox="1"/>
            <p:nvPr/>
          </p:nvSpPr>
          <p:spPr>
            <a:xfrm>
              <a:off x="6575516" y="2463619"/>
              <a:ext cx="818061" cy="440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>
                  <a:solidFill>
                    <a:srgbClr val="0070C0"/>
                  </a:solidFill>
                  <a:latin typeface="华文新魏" panose="02010800040101010101" charset="-122"/>
                  <a:ea typeface="华文新魏" panose="02010800040101010101" charset="-122"/>
                </a:rPr>
                <a:t>思考：</a:t>
              </a:r>
            </a:p>
          </p:txBody>
        </p:sp>
        <p:sp>
          <p:nvSpPr>
            <p:cNvPr id="40" name="文本框 104"/>
            <p:cNvSpPr txBox="1"/>
            <p:nvPr/>
          </p:nvSpPr>
          <p:spPr>
            <a:xfrm>
              <a:off x="7269483" y="2832435"/>
              <a:ext cx="2501534" cy="14848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</a:t>
              </a:r>
              <a:r>
                <a:rPr lang="zh-CN" altLang="en-US" sz="16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．</a:t>
              </a:r>
              <a:r>
                <a:rPr lang="zh-CN" sz="1600" b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如何暂停或播放音乐？</a:t>
              </a:r>
            </a:p>
            <a:p>
              <a:pPr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2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．</a:t>
              </a:r>
              <a:r>
                <a:rPr lang="zh-CN" sz="1600" b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如何切换原唱或伴奏？</a:t>
              </a:r>
            </a:p>
            <a:p>
              <a:pPr inden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3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．</a:t>
              </a:r>
              <a:r>
                <a:rPr lang="zh-CN" sz="1600" b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如何控制音乐进度？</a:t>
              </a:r>
              <a:endParaRPr lang="en-US" altLang="zh-CN" sz="1600" b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marL="268288" indent="-268288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tabLst>
                  <a:tab pos="268288" algn="l"/>
                </a:tabLst>
              </a:pPr>
              <a:r>
                <a:rPr lang="en-US" altLang="zh-CN" sz="1600" b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4</a:t>
              </a:r>
              <a:r>
                <a:rPr lang="zh-CN" altLang="en-US" sz="16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．比较</a:t>
              </a:r>
              <a:r>
                <a:rPr lang="zh-CN" altLang="en-US" sz="1600" b="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整首练唱和片段练唱优缺点。</a:t>
              </a:r>
              <a:endParaRPr lang="zh-CN" sz="1600" b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38664"/>
            <a:chOff x="6388488" y="2098491"/>
            <a:chExt cx="2160000" cy="738664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7" y="2098491"/>
              <a:ext cx="16510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活动四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194119" y="871147"/>
            <a:ext cx="1803763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录制歌曲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0410AD9-E0FE-DA48-E034-842B97A8C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063" b="99896" l="6927" r="94167">
                        <a14:foregroundMark x1="44635" y1="15547" x2="61667" y2="19453"/>
                        <a14:foregroundMark x1="69063" y1="22786" x2="72786" y2="27865"/>
                        <a14:foregroundMark x1="32135" y1="26849" x2="32214" y2="25833"/>
                        <a14:foregroundMark x1="31953" y1="27865" x2="31849" y2="28698"/>
                        <a14:foregroundMark x1="86120" y1="51849" x2="86302" y2="49271"/>
                        <a14:foregroundMark x1="88516" y1="37318" x2="89271" y2="40365"/>
                        <a14:foregroundMark x1="91849" y1="51563" x2="91953" y2="46563"/>
                        <a14:foregroundMark x1="93620" y1="46771" x2="94167" y2="47135"/>
                        <a14:foregroundMark x1="89531" y1="32969" x2="91380" y2="27786"/>
                        <a14:foregroundMark x1="90651" y1="25729" x2="90833" y2="26849"/>
                        <a14:foregroundMark x1="7031" y1="39349" x2="8516" y2="44896"/>
                        <a14:foregroundMark x1="11484" y1="77682" x2="13620" y2="85365"/>
                        <a14:foregroundMark x1="10469" y1="77214" x2="15104" y2="76771"/>
                        <a14:foregroundMark x1="8698" y1="77031" x2="9714" y2="77682"/>
                        <a14:foregroundMark x1="9714" y1="85938" x2="11120" y2="86667"/>
                        <a14:foregroundMark x1="8880" y1="85365" x2="9063" y2="77786"/>
                        <a14:foregroundMark x1="8229" y1="84453" x2="8229" y2="84453"/>
                        <a14:foregroundMark x1="8047" y1="83333" x2="8047" y2="83333"/>
                        <a14:foregroundMark x1="7969" y1="80286" x2="8229" y2="79271"/>
                        <a14:foregroundMark x1="8333" y1="77969" x2="8516" y2="84531"/>
                        <a14:foregroundMark x1="8047" y1="83229" x2="8516" y2="78438"/>
                        <a14:foregroundMark x1="41016" y1="92135" x2="51120" y2="93151"/>
                        <a14:foregroundMark x1="51849" y1="95000" x2="51667" y2="97682"/>
                        <a14:foregroundMark x1="63516" y1="93333" x2="63516" y2="99896"/>
                        <a14:foregroundMark x1="50729" y1="9063" x2="55182" y2="9818"/>
                        <a14:foregroundMark x1="88984" y1="65286" x2="89271" y2="67396"/>
                        <a14:foregroundMark x1="7682" y1="82604" x2="8047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3411" y="3500844"/>
            <a:ext cx="1959429" cy="1959429"/>
          </a:xfrm>
          <a:prstGeom prst="rect">
            <a:avLst/>
          </a:prstGeom>
        </p:spPr>
      </p:pic>
      <p:pic>
        <p:nvPicPr>
          <p:cNvPr id="19" name="图片 18" descr="Screenshot_2024-07-31-09-16-50-487_com.tencent.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24596" y="2540726"/>
            <a:ext cx="1440000" cy="239895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图片 19" descr="17223906496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71407" y="2527660"/>
            <a:ext cx="1440000" cy="2403569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组合 24"/>
          <p:cNvGrpSpPr/>
          <p:nvPr/>
        </p:nvGrpSpPr>
        <p:grpSpPr>
          <a:xfrm>
            <a:off x="3762103" y="3226526"/>
            <a:ext cx="1463039" cy="744583"/>
            <a:chOff x="3762103" y="3226526"/>
            <a:chExt cx="1463039" cy="744583"/>
          </a:xfrm>
        </p:grpSpPr>
        <p:sp>
          <p:nvSpPr>
            <p:cNvPr id="21" name="圆角右箭头 20"/>
            <p:cNvSpPr/>
            <p:nvPr/>
          </p:nvSpPr>
          <p:spPr>
            <a:xfrm flipV="1">
              <a:off x="4036421" y="3448595"/>
              <a:ext cx="1188721" cy="522514"/>
            </a:xfrm>
            <a:prstGeom prst="bentArrow">
              <a:avLst>
                <a:gd name="adj1" fmla="val 25000"/>
                <a:gd name="adj2" fmla="val 24367"/>
                <a:gd name="adj3" fmla="val 25000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762103" y="3226526"/>
              <a:ext cx="633549" cy="222068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7169876" y="2002972"/>
            <a:ext cx="2836273" cy="184404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1"/>
          <p:cNvSpPr txBox="1"/>
          <p:nvPr/>
        </p:nvSpPr>
        <p:spPr>
          <a:xfrm>
            <a:off x="7176407" y="2026013"/>
            <a:ext cx="818061" cy="44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rPr>
              <a:t>思考：</a:t>
            </a:r>
          </a:p>
        </p:txBody>
      </p:sp>
      <p:sp>
        <p:nvSpPr>
          <p:cNvPr id="29" name="矩形 28"/>
          <p:cNvSpPr/>
          <p:nvPr/>
        </p:nvSpPr>
        <p:spPr>
          <a:xfrm>
            <a:off x="7863839" y="2410947"/>
            <a:ext cx="21161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正式演唱前需要做好哪些准备？</a:t>
            </a:r>
            <a:endParaRPr lang="en-US" altLang="zh-CN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录制过程中需要注意些什么？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456305" y="354330"/>
            <a:ext cx="4810760" cy="6372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收获园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4101861" y="2494460"/>
            <a:ext cx="406897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．探讨：在线音乐播放器的其他功能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．思考：如何规范使用在线音乐播放器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3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．活动评价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活动一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25CAD3A-81BC-BCD4-839B-B14E10490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865" b="87568" l="12397" r="86570">
                        <a14:foregroundMark x1="43388" y1="15405" x2="46074" y2="17027"/>
                        <a14:foregroundMark x1="15702" y1="38108" x2="17562" y2="46216"/>
                        <a14:foregroundMark x1="27273" y1="80811" x2="29339" y2="82703"/>
                        <a14:foregroundMark x1="29959" y1="81081" x2="24174" y2="75135"/>
                        <a14:foregroundMark x1="12603" y1="68919" x2="12810" y2="67838"/>
                        <a14:foregroundMark x1="15289" y1="65946" x2="19421" y2="65135"/>
                        <a14:foregroundMark x1="38017" y1="85135" x2="64256" y2="87568"/>
                        <a14:foregroundMark x1="81198" y1="81351" x2="86570" y2="84054"/>
                        <a14:foregroundMark x1="85950" y1="85405" x2="68595" y2="82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94" t="11013" r="10020" b="8427"/>
          <a:stretch/>
        </p:blipFill>
        <p:spPr>
          <a:xfrm>
            <a:off x="9135810" y="4129573"/>
            <a:ext cx="1878133" cy="1467861"/>
          </a:xfrm>
          <a:prstGeom prst="rect">
            <a:avLst/>
          </a:prstGeom>
        </p:spPr>
      </p:pic>
      <p:sp>
        <p:nvSpPr>
          <p:cNvPr id="14" name="任意多边形: 形状 8">
            <a:extLst>
              <a:ext uri="{FF2B5EF4-FFF2-40B4-BE49-F238E27FC236}">
                <a16:creationId xmlns:a16="http://schemas.microsoft.com/office/drawing/2014/main" xmlns="" id="{B47F2874-BE9C-4BA7-88E1-5004405E8626}"/>
              </a:ext>
            </a:extLst>
          </p:cNvPr>
          <p:cNvSpPr/>
          <p:nvPr/>
        </p:nvSpPr>
        <p:spPr>
          <a:xfrm flipH="1">
            <a:off x="3246119" y="2788920"/>
            <a:ext cx="4761411" cy="1613263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" fmla="*/ 38100 w 3217073"/>
              <a:gd name="connsiteY0" fmla="*/ 1399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0" fmla="*/ 152400 w 3217073"/>
              <a:gd name="connsiteY0" fmla="*/ 2133802 h 2200916"/>
              <a:gd name="connsiteX1" fmla="*/ 25400 w 3217073"/>
              <a:gd name="connsiteY1" fmla="*/ 2057602 h 2200916"/>
              <a:gd name="connsiteX2" fmla="*/ 63500 w 3217073"/>
              <a:gd name="connsiteY2" fmla="*/ 1536902 h 2200916"/>
              <a:gd name="connsiteX3" fmla="*/ 0 w 3217073"/>
              <a:gd name="connsiteY3" fmla="*/ 1054302 h 2200916"/>
              <a:gd name="connsiteX4" fmla="*/ 63500 w 3217073"/>
              <a:gd name="connsiteY4" fmla="*/ 609802 h 2200916"/>
              <a:gd name="connsiteX5" fmla="*/ 38100 w 3217073"/>
              <a:gd name="connsiteY5" fmla="*/ 139902 h 2200916"/>
              <a:gd name="connsiteX6" fmla="*/ 495300 w 3217073"/>
              <a:gd name="connsiteY6" fmla="*/ 51002 h 2200916"/>
              <a:gd name="connsiteX7" fmla="*/ 1168400 w 3217073"/>
              <a:gd name="connsiteY7" fmla="*/ 89102 h 2200916"/>
              <a:gd name="connsiteX8" fmla="*/ 1955800 w 3217073"/>
              <a:gd name="connsiteY8" fmla="*/ 202 h 2200916"/>
              <a:gd name="connsiteX9" fmla="*/ 2844800 w 3217073"/>
              <a:gd name="connsiteY9" fmla="*/ 63702 h 2200916"/>
              <a:gd name="connsiteX10" fmla="*/ 3136900 w 3217073"/>
              <a:gd name="connsiteY10" fmla="*/ 25602 h 2200916"/>
              <a:gd name="connsiteX11" fmla="*/ 3136900 w 3217073"/>
              <a:gd name="connsiteY11" fmla="*/ 292302 h 2200916"/>
              <a:gd name="connsiteX12" fmla="*/ 3162300 w 3217073"/>
              <a:gd name="connsiteY12" fmla="*/ 901902 h 2200916"/>
              <a:gd name="connsiteX13" fmla="*/ 3098800 w 3217073"/>
              <a:gd name="connsiteY13" fmla="*/ 1562302 h 2200916"/>
              <a:gd name="connsiteX14" fmla="*/ 3200400 w 3217073"/>
              <a:gd name="connsiteY14" fmla="*/ 2032202 h 2200916"/>
              <a:gd name="connsiteX15" fmla="*/ 3162300 w 3217073"/>
              <a:gd name="connsiteY15" fmla="*/ 2159202 h 2200916"/>
              <a:gd name="connsiteX16" fmla="*/ 2692400 w 3217073"/>
              <a:gd name="connsiteY16" fmla="*/ 2133802 h 2200916"/>
              <a:gd name="connsiteX17" fmla="*/ 1981200 w 3217073"/>
              <a:gd name="connsiteY17" fmla="*/ 2197302 h 2200916"/>
              <a:gd name="connsiteX18" fmla="*/ 1333500 w 3217073"/>
              <a:gd name="connsiteY18" fmla="*/ 2121102 h 2200916"/>
              <a:gd name="connsiteX19" fmla="*/ 762000 w 3217073"/>
              <a:gd name="connsiteY19" fmla="*/ 2184602 h 2200916"/>
              <a:gd name="connsiteX20" fmla="*/ 212619 w 3217073"/>
              <a:gd name="connsiteY20" fmla="*/ 2200916 h 2200916"/>
              <a:gd name="connsiteX0" fmla="*/ 25400 w 3217073"/>
              <a:gd name="connsiteY0" fmla="*/ 2057602 h 2200916"/>
              <a:gd name="connsiteX1" fmla="*/ 63500 w 3217073"/>
              <a:gd name="connsiteY1" fmla="*/ 1536902 h 2200916"/>
              <a:gd name="connsiteX2" fmla="*/ 0 w 3217073"/>
              <a:gd name="connsiteY2" fmla="*/ 1054302 h 2200916"/>
              <a:gd name="connsiteX3" fmla="*/ 63500 w 3217073"/>
              <a:gd name="connsiteY3" fmla="*/ 609802 h 2200916"/>
              <a:gd name="connsiteX4" fmla="*/ 38100 w 3217073"/>
              <a:gd name="connsiteY4" fmla="*/ 139902 h 2200916"/>
              <a:gd name="connsiteX5" fmla="*/ 495300 w 3217073"/>
              <a:gd name="connsiteY5" fmla="*/ 51002 h 2200916"/>
              <a:gd name="connsiteX6" fmla="*/ 1168400 w 3217073"/>
              <a:gd name="connsiteY6" fmla="*/ 89102 h 2200916"/>
              <a:gd name="connsiteX7" fmla="*/ 1955800 w 3217073"/>
              <a:gd name="connsiteY7" fmla="*/ 202 h 2200916"/>
              <a:gd name="connsiteX8" fmla="*/ 2844800 w 3217073"/>
              <a:gd name="connsiteY8" fmla="*/ 63702 h 2200916"/>
              <a:gd name="connsiteX9" fmla="*/ 3136900 w 3217073"/>
              <a:gd name="connsiteY9" fmla="*/ 25602 h 2200916"/>
              <a:gd name="connsiteX10" fmla="*/ 3136900 w 3217073"/>
              <a:gd name="connsiteY10" fmla="*/ 292302 h 2200916"/>
              <a:gd name="connsiteX11" fmla="*/ 3162300 w 3217073"/>
              <a:gd name="connsiteY11" fmla="*/ 901902 h 2200916"/>
              <a:gd name="connsiteX12" fmla="*/ 3098800 w 3217073"/>
              <a:gd name="connsiteY12" fmla="*/ 1562302 h 2200916"/>
              <a:gd name="connsiteX13" fmla="*/ 3200400 w 3217073"/>
              <a:gd name="connsiteY13" fmla="*/ 2032202 h 2200916"/>
              <a:gd name="connsiteX14" fmla="*/ 3162300 w 3217073"/>
              <a:gd name="connsiteY14" fmla="*/ 2159202 h 2200916"/>
              <a:gd name="connsiteX15" fmla="*/ 2692400 w 3217073"/>
              <a:gd name="connsiteY15" fmla="*/ 2133802 h 2200916"/>
              <a:gd name="connsiteX16" fmla="*/ 1981200 w 3217073"/>
              <a:gd name="connsiteY16" fmla="*/ 2197302 h 2200916"/>
              <a:gd name="connsiteX17" fmla="*/ 1333500 w 3217073"/>
              <a:gd name="connsiteY17" fmla="*/ 2121102 h 2200916"/>
              <a:gd name="connsiteX18" fmla="*/ 762000 w 3217073"/>
              <a:gd name="connsiteY18" fmla="*/ 2184602 h 2200916"/>
              <a:gd name="connsiteX19" fmla="*/ 212619 w 3217073"/>
              <a:gd name="connsiteY19" fmla="*/ 2200916 h 2200916"/>
              <a:gd name="connsiteX0" fmla="*/ 25400 w 3217073"/>
              <a:gd name="connsiteY0" fmla="*/ 2057972 h 2201286"/>
              <a:gd name="connsiteX1" fmla="*/ 63500 w 3217073"/>
              <a:gd name="connsiteY1" fmla="*/ 1537272 h 2201286"/>
              <a:gd name="connsiteX2" fmla="*/ 0 w 3217073"/>
              <a:gd name="connsiteY2" fmla="*/ 1054672 h 2201286"/>
              <a:gd name="connsiteX3" fmla="*/ 63500 w 3217073"/>
              <a:gd name="connsiteY3" fmla="*/ 610172 h 2201286"/>
              <a:gd name="connsiteX4" fmla="*/ 38100 w 3217073"/>
              <a:gd name="connsiteY4" fmla="*/ 140272 h 2201286"/>
              <a:gd name="connsiteX5" fmla="*/ 495300 w 3217073"/>
              <a:gd name="connsiteY5" fmla="*/ 51372 h 2201286"/>
              <a:gd name="connsiteX6" fmla="*/ 1168400 w 3217073"/>
              <a:gd name="connsiteY6" fmla="*/ 89472 h 2201286"/>
              <a:gd name="connsiteX7" fmla="*/ 1955800 w 3217073"/>
              <a:gd name="connsiteY7" fmla="*/ 572 h 2201286"/>
              <a:gd name="connsiteX8" fmla="*/ 2844800 w 3217073"/>
              <a:gd name="connsiteY8" fmla="*/ 64072 h 2201286"/>
              <a:gd name="connsiteX9" fmla="*/ 3136900 w 3217073"/>
              <a:gd name="connsiteY9" fmla="*/ 292672 h 2201286"/>
              <a:gd name="connsiteX10" fmla="*/ 3162300 w 3217073"/>
              <a:gd name="connsiteY10" fmla="*/ 902272 h 2201286"/>
              <a:gd name="connsiteX11" fmla="*/ 3098800 w 3217073"/>
              <a:gd name="connsiteY11" fmla="*/ 1562672 h 2201286"/>
              <a:gd name="connsiteX12" fmla="*/ 3200400 w 3217073"/>
              <a:gd name="connsiteY12" fmla="*/ 2032572 h 2201286"/>
              <a:gd name="connsiteX13" fmla="*/ 3162300 w 3217073"/>
              <a:gd name="connsiteY13" fmla="*/ 2159572 h 2201286"/>
              <a:gd name="connsiteX14" fmla="*/ 2692400 w 3217073"/>
              <a:gd name="connsiteY14" fmla="*/ 2134172 h 2201286"/>
              <a:gd name="connsiteX15" fmla="*/ 1981200 w 3217073"/>
              <a:gd name="connsiteY15" fmla="*/ 2197672 h 2201286"/>
              <a:gd name="connsiteX16" fmla="*/ 1333500 w 3217073"/>
              <a:gd name="connsiteY16" fmla="*/ 2121472 h 2201286"/>
              <a:gd name="connsiteX17" fmla="*/ 762000 w 3217073"/>
              <a:gd name="connsiteY17" fmla="*/ 2184972 h 2201286"/>
              <a:gd name="connsiteX18" fmla="*/ 212619 w 3217073"/>
              <a:gd name="connsiteY18" fmla="*/ 2201286 h 2201286"/>
              <a:gd name="connsiteX0" fmla="*/ 25400 w 3181715"/>
              <a:gd name="connsiteY0" fmla="*/ 2057972 h 2201286"/>
              <a:gd name="connsiteX1" fmla="*/ 63500 w 3181715"/>
              <a:gd name="connsiteY1" fmla="*/ 1537272 h 2201286"/>
              <a:gd name="connsiteX2" fmla="*/ 0 w 3181715"/>
              <a:gd name="connsiteY2" fmla="*/ 1054672 h 2201286"/>
              <a:gd name="connsiteX3" fmla="*/ 63500 w 3181715"/>
              <a:gd name="connsiteY3" fmla="*/ 610172 h 2201286"/>
              <a:gd name="connsiteX4" fmla="*/ 38100 w 3181715"/>
              <a:gd name="connsiteY4" fmla="*/ 140272 h 2201286"/>
              <a:gd name="connsiteX5" fmla="*/ 495300 w 3181715"/>
              <a:gd name="connsiteY5" fmla="*/ 51372 h 2201286"/>
              <a:gd name="connsiteX6" fmla="*/ 1168400 w 3181715"/>
              <a:gd name="connsiteY6" fmla="*/ 89472 h 2201286"/>
              <a:gd name="connsiteX7" fmla="*/ 1955800 w 3181715"/>
              <a:gd name="connsiteY7" fmla="*/ 572 h 2201286"/>
              <a:gd name="connsiteX8" fmla="*/ 2844800 w 3181715"/>
              <a:gd name="connsiteY8" fmla="*/ 64072 h 2201286"/>
              <a:gd name="connsiteX9" fmla="*/ 3136900 w 3181715"/>
              <a:gd name="connsiteY9" fmla="*/ 292672 h 2201286"/>
              <a:gd name="connsiteX10" fmla="*/ 3162300 w 3181715"/>
              <a:gd name="connsiteY10" fmla="*/ 902272 h 2201286"/>
              <a:gd name="connsiteX11" fmla="*/ 3098800 w 3181715"/>
              <a:gd name="connsiteY11" fmla="*/ 1562672 h 2201286"/>
              <a:gd name="connsiteX12" fmla="*/ 3162300 w 3181715"/>
              <a:gd name="connsiteY12" fmla="*/ 2159572 h 2201286"/>
              <a:gd name="connsiteX13" fmla="*/ 2692400 w 3181715"/>
              <a:gd name="connsiteY13" fmla="*/ 2134172 h 2201286"/>
              <a:gd name="connsiteX14" fmla="*/ 1981200 w 3181715"/>
              <a:gd name="connsiteY14" fmla="*/ 2197672 h 2201286"/>
              <a:gd name="connsiteX15" fmla="*/ 1333500 w 3181715"/>
              <a:gd name="connsiteY15" fmla="*/ 2121472 h 2201286"/>
              <a:gd name="connsiteX16" fmla="*/ 762000 w 3181715"/>
              <a:gd name="connsiteY16" fmla="*/ 2184972 h 2201286"/>
              <a:gd name="connsiteX17" fmla="*/ 212619 w 3181715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38100 w 3171853"/>
              <a:gd name="connsiteY4" fmla="*/ 140272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46463 w 3171853"/>
              <a:gd name="connsiteY4" fmla="*/ 168236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197739"/>
              <a:gd name="connsiteX1" fmla="*/ 63500 w 3171853"/>
              <a:gd name="connsiteY1" fmla="*/ 1537272 h 2197739"/>
              <a:gd name="connsiteX2" fmla="*/ 0 w 3171853"/>
              <a:gd name="connsiteY2" fmla="*/ 1054672 h 2197739"/>
              <a:gd name="connsiteX3" fmla="*/ 63500 w 3171853"/>
              <a:gd name="connsiteY3" fmla="*/ 610172 h 2197739"/>
              <a:gd name="connsiteX4" fmla="*/ 46463 w 3171853"/>
              <a:gd name="connsiteY4" fmla="*/ 168236 h 2197739"/>
              <a:gd name="connsiteX5" fmla="*/ 495300 w 3171853"/>
              <a:gd name="connsiteY5" fmla="*/ 51372 h 2197739"/>
              <a:gd name="connsiteX6" fmla="*/ 1168400 w 3171853"/>
              <a:gd name="connsiteY6" fmla="*/ 89472 h 2197739"/>
              <a:gd name="connsiteX7" fmla="*/ 1955800 w 3171853"/>
              <a:gd name="connsiteY7" fmla="*/ 572 h 2197739"/>
              <a:gd name="connsiteX8" fmla="*/ 2844800 w 3171853"/>
              <a:gd name="connsiteY8" fmla="*/ 64072 h 2197739"/>
              <a:gd name="connsiteX9" fmla="*/ 3136900 w 3171853"/>
              <a:gd name="connsiteY9" fmla="*/ 292672 h 2197739"/>
              <a:gd name="connsiteX10" fmla="*/ 3162300 w 3171853"/>
              <a:gd name="connsiteY10" fmla="*/ 902272 h 2197739"/>
              <a:gd name="connsiteX11" fmla="*/ 3098800 w 3171853"/>
              <a:gd name="connsiteY11" fmla="*/ 1562672 h 2197739"/>
              <a:gd name="connsiteX12" fmla="*/ 3061935 w 3171853"/>
              <a:gd name="connsiteY12" fmla="*/ 2094322 h 2197739"/>
              <a:gd name="connsiteX13" fmla="*/ 2692400 w 3171853"/>
              <a:gd name="connsiteY13" fmla="*/ 2134172 h 2197739"/>
              <a:gd name="connsiteX14" fmla="*/ 1981200 w 3171853"/>
              <a:gd name="connsiteY14" fmla="*/ 2197672 h 2197739"/>
              <a:gd name="connsiteX15" fmla="*/ 1333500 w 3171853"/>
              <a:gd name="connsiteY15" fmla="*/ 2121472 h 2197739"/>
              <a:gd name="connsiteX16" fmla="*/ 762000 w 3171853"/>
              <a:gd name="connsiteY16" fmla="*/ 2184972 h 2197739"/>
              <a:gd name="connsiteX17" fmla="*/ 179164 w 3171853"/>
              <a:gd name="connsiteY17" fmla="*/ 2126715 h 21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75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46416" y="3014395"/>
            <a:ext cx="445008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选择的播放器：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_________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发现的新功能：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_________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411035" y="890733"/>
            <a:ext cx="536993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分享</a:t>
            </a: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在线音乐播放器的其他功能</a:t>
            </a: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  <a:p>
            <a:pPr lvl="0"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srgbClr val="002060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4C645955-09F7-4C6A-948F-36DAE6C56A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98706" flipH="1">
            <a:off x="8009068" y="3163081"/>
            <a:ext cx="1573447" cy="16995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2240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活动二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000954" y="900414"/>
            <a:ext cx="4190093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规范使用在线音乐播放器</a:t>
            </a:r>
          </a:p>
        </p:txBody>
      </p:sp>
      <p:sp>
        <p:nvSpPr>
          <p:cNvPr id="9" name="文本框 15"/>
          <p:cNvSpPr txBox="1"/>
          <p:nvPr/>
        </p:nvSpPr>
        <p:spPr>
          <a:xfrm>
            <a:off x="2686050" y="2655232"/>
            <a:ext cx="6488465" cy="710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dirty="0">
                <a:solidFill>
                  <a:srgbClr val="000000"/>
                </a:solidFill>
                <a:effectLst/>
                <a:latin typeface="汉仪粗圆简" panose="02010600000101010101" pitchFamily="2" charset="-122"/>
                <a:ea typeface="汉仪粗圆简" panose="02010600000101010101" pitchFamily="2" charset="-122"/>
                <a:cs typeface="宋体" panose="02010600030101010101" pitchFamily="2" charset="-122"/>
              </a:rPr>
              <a:t>    </a:t>
            </a:r>
            <a:endParaRPr lang="zh-CN" altLang="en-US" sz="3600" dirty="0">
              <a:latin typeface="汉仪粗圆简" panose="02010600000101010101" pitchFamily="2" charset="-122"/>
              <a:ea typeface="汉仪粗圆简" panose="0201060000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0931" y="2683841"/>
            <a:ext cx="8340745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我选择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正规的播放器，为什么：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____________________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选择合适青少年的歌曲，为什么：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________________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平时我们在公共场合在线听歌需要注意什么 ：</a:t>
            </a:r>
            <a:r>
              <a:rPr lang="zh-CN" altLang="en-US" sz="2400" u="sng" dirty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4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768127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项目评价</a:t>
              </a:r>
            </a:p>
          </p:txBody>
        </p:sp>
      </p:grp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2410097" y="1981200"/>
          <a:ext cx="8270603" cy="2993227"/>
        </p:xfrm>
        <a:graphic>
          <a:graphicData uri="http://schemas.openxmlformats.org/drawingml/2006/table">
            <a:tbl>
              <a:tblPr firstRow="1" bandRow="1"/>
              <a:tblGrid>
                <a:gridCol w="6374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6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789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评分项目</a:t>
                      </a:r>
                      <a:endParaRPr lang="en-US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solidFill>
                      <a:srgbClr val="08BDE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评价等级</a:t>
                      </a:r>
                      <a:endParaRPr lang="en-US" altLang="en-US" sz="2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08B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60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能够选择合适的数字工具，掌握不同在线音乐播放基本使用方法。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60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了解歌曲搜索的几种途径，能够设计、创作简单的音频作品。 </a:t>
                      </a: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2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感受在线视听对娱乐生活的改变，能够在公共场合文明使用数字工具。</a:t>
                      </a: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08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zh-CN" alt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小组合作任务明确、团队任务分配合理。</a:t>
                      </a:r>
                      <a:endParaRPr lang="en-US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788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这节课我点亮了_____颗</a:t>
                      </a: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。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9082405" y="2687320"/>
            <a:ext cx="1402715" cy="410210"/>
            <a:chOff x="9012555" y="2687320"/>
            <a:chExt cx="1402715" cy="410210"/>
          </a:xfrm>
        </p:grpSpPr>
        <p:pic>
          <p:nvPicPr>
            <p:cNvPr id="9" name="图片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" name="组合 18"/>
          <p:cNvGrpSpPr/>
          <p:nvPr/>
        </p:nvGrpSpPr>
        <p:grpSpPr>
          <a:xfrm>
            <a:off x="9101455" y="3112770"/>
            <a:ext cx="1402715" cy="410210"/>
            <a:chOff x="9012555" y="2687320"/>
            <a:chExt cx="1402715" cy="410210"/>
          </a:xfrm>
        </p:grpSpPr>
        <p:pic>
          <p:nvPicPr>
            <p:cNvPr id="20" name="图片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" name="图片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" name="图片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" name="组合 22"/>
          <p:cNvGrpSpPr/>
          <p:nvPr/>
        </p:nvGrpSpPr>
        <p:grpSpPr>
          <a:xfrm>
            <a:off x="9101455" y="3595370"/>
            <a:ext cx="1402715" cy="410210"/>
            <a:chOff x="9012555" y="2687320"/>
            <a:chExt cx="1402715" cy="410210"/>
          </a:xfrm>
        </p:grpSpPr>
        <p:pic>
          <p:nvPicPr>
            <p:cNvPr id="24" name="图片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" name="图片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" name="组合 26"/>
          <p:cNvGrpSpPr/>
          <p:nvPr/>
        </p:nvGrpSpPr>
        <p:grpSpPr>
          <a:xfrm>
            <a:off x="9107805" y="4084320"/>
            <a:ext cx="1402715" cy="410210"/>
            <a:chOff x="9012555" y="2687320"/>
            <a:chExt cx="1402715" cy="410210"/>
          </a:xfrm>
        </p:grpSpPr>
        <p:pic>
          <p:nvPicPr>
            <p:cNvPr id="28" name="图片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68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" name="图片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150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" name="图片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2555" y="2687320"/>
              <a:ext cx="418465" cy="4102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742" y="44894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16350" y="377190"/>
            <a:ext cx="4673600" cy="6190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挑战台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4401006" y="2492029"/>
            <a:ext cx="347591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1.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课后尝试寻找合适音乐资源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2.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尝试使用多种数字设备在线视听。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768127" y="896957"/>
            <a:ext cx="2434040" cy="738664"/>
            <a:chOff x="6388488" y="2098491"/>
            <a:chExt cx="2434040" cy="738664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13522" y="2195014"/>
            <a:ext cx="8733155" cy="2602230"/>
            <a:chOff x="2634" y="4871"/>
            <a:chExt cx="13753" cy="4098"/>
          </a:xfrm>
        </p:grpSpPr>
        <p:grpSp>
          <p:nvGrpSpPr>
            <p:cNvPr id="32" name="组合 27"/>
            <p:cNvGrpSpPr/>
            <p:nvPr/>
          </p:nvGrpSpPr>
          <p:grpSpPr>
            <a:xfrm>
              <a:off x="2634" y="4871"/>
              <a:ext cx="3405" cy="4098"/>
              <a:chOff x="2634" y="4871"/>
              <a:chExt cx="3405" cy="4098"/>
            </a:xfrm>
          </p:grpSpPr>
          <p:grpSp>
            <p:nvGrpSpPr>
              <p:cNvPr id="56" name="组合 2"/>
              <p:cNvGrpSpPr/>
              <p:nvPr/>
            </p:nvGrpSpPr>
            <p:grpSpPr>
              <a:xfrm>
                <a:off x="2730" y="4871"/>
                <a:ext cx="3238" cy="4098"/>
                <a:chOff x="2707" y="4583"/>
                <a:chExt cx="3238" cy="4098"/>
              </a:xfrm>
            </p:grpSpPr>
            <p:sp>
              <p:nvSpPr>
                <p:cNvPr id="58" name="圆角矩形 57"/>
                <p:cNvSpPr/>
                <p:nvPr/>
              </p:nvSpPr>
              <p:spPr>
                <a:xfrm>
                  <a:off x="2707" y="4583"/>
                  <a:ext cx="3238" cy="3633"/>
                </a:xfrm>
                <a:prstGeom prst="roundRect">
                  <a:avLst>
                    <a:gd name="adj" fmla="val 4292"/>
                  </a:avLst>
                </a:prstGeom>
                <a:noFill/>
                <a:ln>
                  <a:solidFill>
                    <a:srgbClr val="5743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圆角矩形 58"/>
                <p:cNvSpPr/>
                <p:nvPr/>
              </p:nvSpPr>
              <p:spPr>
                <a:xfrm>
                  <a:off x="3068" y="7815"/>
                  <a:ext cx="2584" cy="866"/>
                </a:xfrm>
                <a:prstGeom prst="roundRect">
                  <a:avLst>
                    <a:gd name="adj" fmla="val 9751"/>
                  </a:avLst>
                </a:prstGeom>
                <a:solidFill>
                  <a:srgbClr val="6CB5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latin typeface="汉仪大宋简" panose="02010609000101010101" pitchFamily="49" charset="-122"/>
                      <a:ea typeface="汉仪大宋简" panose="02010609000101010101" pitchFamily="49" charset="-122"/>
                    </a:rPr>
                    <a:t>准备间</a:t>
                  </a:r>
                </a:p>
              </p:txBody>
            </p:sp>
          </p:grpSp>
          <p:sp>
            <p:nvSpPr>
              <p:cNvPr id="57" name="文本框 22"/>
              <p:cNvSpPr txBox="1"/>
              <p:nvPr/>
            </p:nvSpPr>
            <p:spPr>
              <a:xfrm>
                <a:off x="2634" y="5491"/>
                <a:ext cx="3405" cy="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1．选用数字设备</a:t>
                </a:r>
                <a:endParaRPr lang="zh-CN" altLang="en-US" sz="1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2．确定在线音乐播放器</a:t>
                </a:r>
                <a:endParaRPr lang="zh-CN" altLang="en-US" sz="1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3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 ．厘清学唱歌曲的思路</a:t>
                </a:r>
              </a:p>
            </p:txBody>
          </p:sp>
        </p:grpSp>
        <p:grpSp>
          <p:nvGrpSpPr>
            <p:cNvPr id="33" name="组合 26"/>
            <p:cNvGrpSpPr/>
            <p:nvPr/>
          </p:nvGrpSpPr>
          <p:grpSpPr>
            <a:xfrm>
              <a:off x="6203" y="4871"/>
              <a:ext cx="3238" cy="4098"/>
              <a:chOff x="6181" y="4871"/>
              <a:chExt cx="3238" cy="4098"/>
            </a:xfrm>
          </p:grpSpPr>
          <p:grpSp>
            <p:nvGrpSpPr>
              <p:cNvPr id="52" name="组合 18"/>
              <p:cNvGrpSpPr/>
              <p:nvPr/>
            </p:nvGrpSpPr>
            <p:grpSpPr>
              <a:xfrm>
                <a:off x="6181" y="4871"/>
                <a:ext cx="3238" cy="4098"/>
                <a:chOff x="2707" y="4583"/>
                <a:chExt cx="3238" cy="4098"/>
              </a:xfrm>
            </p:grpSpPr>
            <p:sp>
              <p:nvSpPr>
                <p:cNvPr id="54" name="圆角矩形 53"/>
                <p:cNvSpPr/>
                <p:nvPr/>
              </p:nvSpPr>
              <p:spPr>
                <a:xfrm>
                  <a:off x="2707" y="4583"/>
                  <a:ext cx="3238" cy="3633"/>
                </a:xfrm>
                <a:prstGeom prst="roundRect">
                  <a:avLst>
                    <a:gd name="adj" fmla="val 4292"/>
                  </a:avLst>
                </a:prstGeom>
                <a:noFill/>
                <a:ln>
                  <a:solidFill>
                    <a:srgbClr val="5743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3068" y="7815"/>
                  <a:ext cx="2584" cy="866"/>
                </a:xfrm>
                <a:prstGeom prst="roundRect">
                  <a:avLst>
                    <a:gd name="adj" fmla="val 11830"/>
                  </a:avLst>
                </a:prstGeom>
                <a:solidFill>
                  <a:srgbClr val="F764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latin typeface="汉仪大宋简" panose="02010609000101010101" pitchFamily="49" charset="-122"/>
                      <a:ea typeface="汉仪大宋简" panose="02010609000101010101" pitchFamily="49" charset="-122"/>
                    </a:rPr>
                    <a:t>活动室</a:t>
                  </a:r>
                </a:p>
              </p:txBody>
            </p:sp>
          </p:grpSp>
          <p:sp>
            <p:nvSpPr>
              <p:cNvPr id="53" name="文本框 23"/>
              <p:cNvSpPr txBox="1"/>
              <p:nvPr/>
            </p:nvSpPr>
            <p:spPr>
              <a:xfrm>
                <a:off x="6184" y="5491"/>
                <a:ext cx="2551" cy="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F5D15"/>
                  </a:buClr>
                  <a:defRPr/>
                </a:pPr>
                <a:r>
                  <a:rPr lang="en-US" altLang="zh-CN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1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．听一听歌曲</a:t>
                </a:r>
              </a:p>
              <a:p>
                <a:pPr>
                  <a:lnSpc>
                    <a:spcPct val="150000"/>
                  </a:lnSpc>
                  <a:buClr>
                    <a:srgbClr val="FF5D15"/>
                  </a:buClr>
                  <a:defRPr/>
                </a:pPr>
                <a:r>
                  <a:rPr lang="en-US" altLang="zh-CN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2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．唱一唱歌曲</a:t>
                </a:r>
                <a:endParaRPr lang="en-US" altLang="zh-CN" sz="1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buClr>
                    <a:srgbClr val="FF5D15"/>
                  </a:buClr>
                  <a:defRPr/>
                </a:pPr>
                <a:endParaRPr lang="zh-CN" altLang="en-US" sz="1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</p:txBody>
          </p:sp>
        </p:grpSp>
        <p:grpSp>
          <p:nvGrpSpPr>
            <p:cNvPr id="34" name="组合 28"/>
            <p:cNvGrpSpPr/>
            <p:nvPr/>
          </p:nvGrpSpPr>
          <p:grpSpPr>
            <a:xfrm>
              <a:off x="9669" y="4871"/>
              <a:ext cx="3245" cy="4098"/>
              <a:chOff x="9690" y="4871"/>
              <a:chExt cx="3245" cy="4098"/>
            </a:xfrm>
          </p:grpSpPr>
          <p:grpSp>
            <p:nvGrpSpPr>
              <p:cNvPr id="48" name="组合 24"/>
              <p:cNvGrpSpPr/>
              <p:nvPr/>
            </p:nvGrpSpPr>
            <p:grpSpPr>
              <a:xfrm>
                <a:off x="9697" y="4871"/>
                <a:ext cx="3238" cy="4098"/>
                <a:chOff x="2707" y="4583"/>
                <a:chExt cx="3238" cy="4098"/>
              </a:xfrm>
            </p:grpSpPr>
            <p:sp>
              <p:nvSpPr>
                <p:cNvPr id="50" name="圆角矩形 49"/>
                <p:cNvSpPr/>
                <p:nvPr/>
              </p:nvSpPr>
              <p:spPr>
                <a:xfrm>
                  <a:off x="2707" y="4583"/>
                  <a:ext cx="3238" cy="3633"/>
                </a:xfrm>
                <a:prstGeom prst="roundRect">
                  <a:avLst>
                    <a:gd name="adj" fmla="val 4292"/>
                  </a:avLst>
                </a:prstGeom>
                <a:noFill/>
                <a:ln>
                  <a:solidFill>
                    <a:srgbClr val="5743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>
                  <a:off x="3068" y="7815"/>
                  <a:ext cx="2584" cy="866"/>
                </a:xfrm>
                <a:prstGeom prst="roundRect">
                  <a:avLst>
                    <a:gd name="adj" fmla="val 11830"/>
                  </a:avLst>
                </a:prstGeom>
                <a:solidFill>
                  <a:srgbClr val="6CB5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latin typeface="汉仪大宋简" panose="02010609000101010101" pitchFamily="49" charset="-122"/>
                      <a:ea typeface="汉仪大宋简" panose="02010609000101010101" pitchFamily="49" charset="-122"/>
                    </a:rPr>
                    <a:t>收获园</a:t>
                  </a:r>
                </a:p>
              </p:txBody>
            </p:sp>
          </p:grpSp>
          <p:sp>
            <p:nvSpPr>
              <p:cNvPr id="49" name="文本框 31"/>
              <p:cNvSpPr txBox="1"/>
              <p:nvPr/>
            </p:nvSpPr>
            <p:spPr>
              <a:xfrm>
                <a:off x="9690" y="5213"/>
                <a:ext cx="3230" cy="2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FF5D15"/>
                  </a:buClr>
                  <a:defRPr/>
                </a:pP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1．探讨：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在线音乐播放器的其他功能</a:t>
                </a:r>
              </a:p>
              <a:p>
                <a:pPr marL="268288" indent="-268288">
                  <a:lnSpc>
                    <a:spcPct val="150000"/>
                  </a:lnSpc>
                  <a:buClr>
                    <a:srgbClr val="FF5D15"/>
                  </a:buClr>
                  <a:defRPr/>
                </a:pP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2．思考：如何规范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使用在线音乐播放器</a:t>
                </a:r>
                <a:endParaRPr lang="zh-CN" altLang="en-US" sz="1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FF5D15"/>
                  </a:buClr>
                  <a:defRPr/>
                </a:pP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3．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活动评价</a:t>
                </a:r>
                <a:endParaRPr lang="zh-CN" altLang="en-US" sz="1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5" name="组合 32"/>
            <p:cNvGrpSpPr/>
            <p:nvPr/>
          </p:nvGrpSpPr>
          <p:grpSpPr>
            <a:xfrm>
              <a:off x="13142" y="4871"/>
              <a:ext cx="3245" cy="4098"/>
              <a:chOff x="13141" y="4871"/>
              <a:chExt cx="3245" cy="4098"/>
            </a:xfrm>
          </p:grpSpPr>
          <p:grpSp>
            <p:nvGrpSpPr>
              <p:cNvPr id="44" name="组合 33"/>
              <p:cNvGrpSpPr/>
              <p:nvPr/>
            </p:nvGrpSpPr>
            <p:grpSpPr>
              <a:xfrm>
                <a:off x="13148" y="4871"/>
                <a:ext cx="3238" cy="4098"/>
                <a:chOff x="2707" y="4583"/>
                <a:chExt cx="3238" cy="4098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2707" y="4583"/>
                  <a:ext cx="3238" cy="3633"/>
                </a:xfrm>
                <a:prstGeom prst="roundRect">
                  <a:avLst>
                    <a:gd name="adj" fmla="val 4292"/>
                  </a:avLst>
                </a:prstGeom>
                <a:noFill/>
                <a:ln>
                  <a:solidFill>
                    <a:srgbClr val="5743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圆角矩形 46"/>
                <p:cNvSpPr/>
                <p:nvPr/>
              </p:nvSpPr>
              <p:spPr>
                <a:xfrm>
                  <a:off x="3068" y="7815"/>
                  <a:ext cx="2584" cy="866"/>
                </a:xfrm>
                <a:prstGeom prst="roundRect">
                  <a:avLst>
                    <a:gd name="adj" fmla="val 13793"/>
                  </a:avLst>
                </a:prstGeom>
                <a:solidFill>
                  <a:srgbClr val="F764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2000" dirty="0">
                      <a:latin typeface="汉仪大宋简" panose="02010609000101010101" pitchFamily="49" charset="-122"/>
                      <a:ea typeface="汉仪大宋简" panose="02010609000101010101" pitchFamily="49" charset="-122"/>
                    </a:rPr>
                    <a:t>挑战台</a:t>
                  </a:r>
                </a:p>
              </p:txBody>
            </p:sp>
          </p:grpSp>
          <p:sp>
            <p:nvSpPr>
              <p:cNvPr id="45" name="文本框 38"/>
              <p:cNvSpPr txBox="1"/>
              <p:nvPr/>
            </p:nvSpPr>
            <p:spPr>
              <a:xfrm>
                <a:off x="13141" y="5223"/>
                <a:ext cx="3223" cy="2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fontAlgn="auto">
                  <a:lnSpc>
                    <a:spcPct val="150000"/>
                  </a:lnSpc>
                  <a:buClr>
                    <a:srgbClr val="FF5D15"/>
                  </a:buClr>
                  <a:buNone/>
                  <a:defRPr/>
                </a:pPr>
                <a:r>
                  <a:rPr lang="en-US" altLang="zh-CN" sz="1400" dirty="0" smtClean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1</a:t>
                </a:r>
                <a:r>
                  <a:rPr lang="zh-CN" altLang="en-US" sz="1400" dirty="0" smtClean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．课后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尝试寻找合适音乐资源</a:t>
                </a:r>
                <a:endParaRPr lang="en-US" altLang="zh-CN" sz="14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Arial" panose="020B0604020202020204" pitchFamily="34" charset="0"/>
                </a:endParaRPr>
              </a:p>
              <a:p>
                <a:pPr indent="0" fontAlgn="auto">
                  <a:lnSpc>
                    <a:spcPct val="150000"/>
                  </a:lnSpc>
                  <a:buClr>
                    <a:srgbClr val="FF5D15"/>
                  </a:buClr>
                  <a:buNone/>
                  <a:defRPr/>
                </a:pPr>
                <a:r>
                  <a:rPr lang="en-US" altLang="zh-CN" sz="1400" dirty="0" smtClean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2</a:t>
                </a:r>
                <a:r>
                  <a:rPr lang="zh-CN" altLang="en-US" sz="1400" dirty="0" smtClean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．尝试</a:t>
                </a:r>
                <a:r>
                  <a:rPr lang="zh-CN" altLang="en-US" sz="1400" dirty="0"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Arial" panose="020B0604020202020204" pitchFamily="34" charset="0"/>
                  </a:rPr>
                  <a:t>使用多种数字设备在线视听。</a:t>
                </a:r>
              </a:p>
            </p:txBody>
          </p:sp>
        </p:grpSp>
      </p:grp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1324" y="25711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076450" y="2647950"/>
            <a:ext cx="6920484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课后寻找适合青少年的娱乐资源和大家分享。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课后尝试使用不同数字工具在线视听。 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0" marR="0" lvl="0" indent="2698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04267" y="942984"/>
            <a:ext cx="3183467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课后拓展</a:t>
            </a:r>
          </a:p>
        </p:txBody>
      </p:sp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D2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43" y="673835"/>
            <a:ext cx="11215714" cy="55103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80416">
            <a:off x="895646" y="320941"/>
            <a:ext cx="1895475" cy="27336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9801" y="5163505"/>
            <a:ext cx="2302725" cy="1668829"/>
          </a:xfrm>
          <a:prstGeom prst="rect">
            <a:avLst/>
          </a:prstGeom>
        </p:spPr>
      </p:pic>
      <p:pic>
        <p:nvPicPr>
          <p:cNvPr id="2" name="图片 1" descr="几个人在桌子前&#10;&#10;低可信度描述已自动生成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082" y="4495165"/>
            <a:ext cx="1991440" cy="19255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371" y="1582918"/>
            <a:ext cx="584041" cy="469828"/>
          </a:xfrm>
          <a:prstGeom prst="rect">
            <a:avLst/>
          </a:prstGeom>
        </p:spPr>
      </p:pic>
      <p:sp>
        <p:nvSpPr>
          <p:cNvPr id="7" name="文本框 12"/>
          <p:cNvSpPr txBox="1"/>
          <p:nvPr/>
        </p:nvSpPr>
        <p:spPr>
          <a:xfrm>
            <a:off x="2620610" y="1750635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8" name="文本框 13"/>
          <p:cNvSpPr txBox="1"/>
          <p:nvPr/>
        </p:nvSpPr>
        <p:spPr>
          <a:xfrm>
            <a:off x="6667500" y="1750695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单元体验课余生活</a:t>
            </a:r>
          </a:p>
        </p:txBody>
      </p:sp>
      <p:sp>
        <p:nvSpPr>
          <p:cNvPr id="9" name="文本框 9"/>
          <p:cNvSpPr txBox="1"/>
          <p:nvPr/>
        </p:nvSpPr>
        <p:spPr>
          <a:xfrm>
            <a:off x="2159000" y="3121681"/>
            <a:ext cx="78359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期待你下节课更精彩的表现！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84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2434040" cy="738664"/>
            <a:chOff x="6388488" y="2098491"/>
            <a:chExt cx="2434040" cy="738664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</a:p>
          </p:txBody>
        </p:sp>
      </p:grpSp>
      <p:pic>
        <p:nvPicPr>
          <p:cNvPr id="12" name="Picture 2" descr="F:\Temp\400页超强PPT模板\素材\卡通\卡通\5623725d7d8c1e2d0de6dba4a5264bb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63" r="7202" b="8671"/>
          <a:stretch/>
        </p:blipFill>
        <p:spPr bwMode="auto">
          <a:xfrm>
            <a:off x="5906721" y="1182187"/>
            <a:ext cx="4763628" cy="44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"/>
          <p:cNvSpPr txBox="1"/>
          <p:nvPr/>
        </p:nvSpPr>
        <p:spPr>
          <a:xfrm>
            <a:off x="6721435" y="2546945"/>
            <a:ext cx="3160616" cy="228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sz="1600" b="1" dirty="0" err="1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周末，李徽</a:t>
            </a:r>
            <a:r>
              <a:rPr lang="zh-CN" sz="1600" b="1" dirty="0" err="1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一家开车去旅游</a:t>
            </a:r>
            <a:r>
              <a:rPr sz="1600" b="1" dirty="0" err="1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。</a:t>
            </a:r>
            <a:r>
              <a:rPr lang="zh-CN" sz="1600" b="1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旅途中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，</a:t>
            </a:r>
            <a:r>
              <a:rPr sz="1600" b="1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李徽感到无聊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</a:rPr>
              <a:t>……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楷体" panose="02010609060101010101" charset="-122"/>
                <a:sym typeface="+mn-ea"/>
              </a:rPr>
              <a:t>爸爸建议他在线听歌，学唱歌曲，并将自己的演唱录制成音乐作品，分享给爷爷奶奶。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楷体" panose="02010609060101010101" charset="-122"/>
            </a:endParaRPr>
          </a:p>
          <a:p>
            <a:pPr indent="539750">
              <a:lnSpc>
                <a:spcPct val="150000"/>
              </a:lnSpc>
            </a:pPr>
            <a:endParaRPr lang="en-US" dirty="0" err="1">
              <a:latin typeface="楷体" pitchFamily="49" charset="-122"/>
              <a:ea typeface="楷体" pitchFamily="49" charset="-122"/>
              <a:cs typeface="楷体" panose="02010609060101010101" charset="-122"/>
            </a:endParaRPr>
          </a:p>
        </p:txBody>
      </p:sp>
      <p:pic>
        <p:nvPicPr>
          <p:cNvPr id="19" name="图片 18" descr="/private/var/folders/d7/8qhfwhxx27bdw73lfrbmqmlh0000gn/T/com.kingsoft.wpsoffice.mac/picturecompress_20220826110309/output_1.pngoutput_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334169" y="2540362"/>
            <a:ext cx="2565400" cy="191135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81816" y="454133"/>
            <a:ext cx="4200510" cy="55635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准备间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4841135" y="2492029"/>
            <a:ext cx="3153333" cy="15036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．选用数字设备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．确定在线音乐播放器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sz="1600" b="1" spc="75" dirty="0">
                <a:latin typeface="华文新魏" panose="02010800040101010101" charset="-122"/>
                <a:ea typeface="华文新魏" panose="02010800040101010101" charset="-122"/>
              </a:rPr>
              <a:t>3 </a:t>
            </a:r>
            <a:r>
              <a:rPr lang="zh-CN" altLang="en-US" sz="1600" b="1" spc="75" dirty="0">
                <a:latin typeface="华文新魏" panose="02010800040101010101" charset="-122"/>
                <a:ea typeface="华文新魏" panose="02010800040101010101" charset="-122"/>
              </a:rPr>
              <a:t>．厘清学唱歌曲的思路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活动一</a:t>
              </a: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34394" y="936453"/>
            <a:ext cx="3161212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选用数字工具</a:t>
            </a:r>
          </a:p>
        </p:txBody>
      </p:sp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188029" y="4230209"/>
            <a:ext cx="8706402" cy="373676"/>
            <a:chOff x="2188029" y="4230209"/>
            <a:chExt cx="8706402" cy="373676"/>
          </a:xfrm>
        </p:grpSpPr>
        <p:sp>
          <p:nvSpPr>
            <p:cNvPr id="13" name="TextBox 12"/>
            <p:cNvSpPr txBox="1"/>
            <p:nvPr/>
          </p:nvSpPr>
          <p:spPr>
            <a:xfrm>
              <a:off x="2188029" y="4232366"/>
              <a:ext cx="128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□计算机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34418" y="4234553"/>
              <a:ext cx="1519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□智能手机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083" y="4230209"/>
              <a:ext cx="14916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□平板电脑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43572" y="4232396"/>
              <a:ext cx="1750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□数字播放器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45186" y="2455375"/>
            <a:ext cx="8655322" cy="1561455"/>
            <a:chOff x="1945186" y="2455375"/>
            <a:chExt cx="8655322" cy="1561455"/>
          </a:xfrm>
        </p:grpSpPr>
        <p:pic>
          <p:nvPicPr>
            <p:cNvPr id="26626" name="Picture 2" descr="C:\Users\11434\AppData\Local\Temp\QQ_1722344853582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7F0FD"/>
                </a:clrFrom>
                <a:clrTo>
                  <a:srgbClr val="E7F0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45186" y="2641828"/>
              <a:ext cx="1531647" cy="1375002"/>
            </a:xfrm>
            <a:prstGeom prst="rect">
              <a:avLst/>
            </a:prstGeom>
            <a:noFill/>
          </p:spPr>
        </p:pic>
        <p:pic>
          <p:nvPicPr>
            <p:cNvPr id="26628" name="Picture 4" descr="C:\Users\11434\AppData\Local\Temp\QQ_1722344919963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11111" y="2575877"/>
              <a:ext cx="956074" cy="1368000"/>
            </a:xfrm>
            <a:prstGeom prst="rect">
              <a:avLst/>
            </a:prstGeom>
            <a:noFill/>
          </p:spPr>
        </p:pic>
        <p:pic>
          <p:nvPicPr>
            <p:cNvPr id="26632" name="Picture 8" descr="C:\Users\11434\AppData\Local\Temp\QQ_1722345199188.pn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16695" y="2455375"/>
              <a:ext cx="1483813" cy="1501884"/>
            </a:xfrm>
            <a:prstGeom prst="rect">
              <a:avLst/>
            </a:prstGeom>
            <a:noFill/>
          </p:spPr>
        </p:pic>
        <p:pic>
          <p:nvPicPr>
            <p:cNvPr id="20" name="图片 19"/>
            <p:cNvPicPr/>
            <p:nvPr/>
          </p:nvPicPr>
          <p:blipFill>
            <a:blip r:embed="rId7" cstate="print">
              <a:clrChange>
                <a:clrFrom>
                  <a:srgbClr val="EEF1EA">
                    <a:alpha val="100000"/>
                  </a:srgbClr>
                </a:clrFrom>
                <a:clrTo>
                  <a:srgbClr val="EEF1EA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01463" y="2723606"/>
              <a:ext cx="2180953" cy="109650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活动二</a:t>
              </a: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06056" y="903796"/>
            <a:ext cx="4179889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认识在线音乐播放器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0410AD9-E0FE-DA48-E034-842B97A8C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063" b="99896" l="6927" r="94167">
                        <a14:foregroundMark x1="44635" y1="15547" x2="61667" y2="19453"/>
                        <a14:foregroundMark x1="69063" y1="22786" x2="72786" y2="27865"/>
                        <a14:foregroundMark x1="32135" y1="26849" x2="32214" y2="25833"/>
                        <a14:foregroundMark x1="31953" y1="27865" x2="31849" y2="28698"/>
                        <a14:foregroundMark x1="86120" y1="51849" x2="86302" y2="49271"/>
                        <a14:foregroundMark x1="88516" y1="37318" x2="89271" y2="40365"/>
                        <a14:foregroundMark x1="91849" y1="51563" x2="91953" y2="46563"/>
                        <a14:foregroundMark x1="93620" y1="46771" x2="94167" y2="47135"/>
                        <a14:foregroundMark x1="89531" y1="32969" x2="91380" y2="27786"/>
                        <a14:foregroundMark x1="90651" y1="25729" x2="90833" y2="26849"/>
                        <a14:foregroundMark x1="7031" y1="39349" x2="8516" y2="44896"/>
                        <a14:foregroundMark x1="11484" y1="77682" x2="13620" y2="85365"/>
                        <a14:foregroundMark x1="10469" y1="77214" x2="15104" y2="76771"/>
                        <a14:foregroundMark x1="8698" y1="77031" x2="9714" y2="77682"/>
                        <a14:foregroundMark x1="9714" y1="85938" x2="11120" y2="86667"/>
                        <a14:foregroundMark x1="8880" y1="85365" x2="9063" y2="77786"/>
                        <a14:foregroundMark x1="8229" y1="84453" x2="8229" y2="84453"/>
                        <a14:foregroundMark x1="8047" y1="83333" x2="8047" y2="83333"/>
                        <a14:foregroundMark x1="7969" y1="80286" x2="8229" y2="79271"/>
                        <a14:foregroundMark x1="8333" y1="77969" x2="8516" y2="84531"/>
                        <a14:foregroundMark x1="8047" y1="83229" x2="8516" y2="78438"/>
                        <a14:foregroundMark x1="41016" y1="92135" x2="51120" y2="93151"/>
                        <a14:foregroundMark x1="51849" y1="95000" x2="51667" y2="97682"/>
                        <a14:foregroundMark x1="63516" y1="93333" x2="63516" y2="99896"/>
                        <a14:foregroundMark x1="50729" y1="9063" x2="55182" y2="9818"/>
                        <a14:foregroundMark x1="88984" y1="65286" x2="89271" y2="67396"/>
                        <a14:foregroundMark x1="7682" y1="82604" x2="8047" y2="7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4262" y="3468187"/>
            <a:ext cx="1835333" cy="1835333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6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24651" y="1691636"/>
            <a:ext cx="2527674" cy="18288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203475" y="2155367"/>
            <a:ext cx="201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   你知道哪几种在线播放器？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244509" y="3327038"/>
            <a:ext cx="6580142" cy="845820"/>
            <a:chOff x="1244509" y="3327038"/>
            <a:chExt cx="6580142" cy="845820"/>
          </a:xfrm>
        </p:grpSpPr>
        <p:pic>
          <p:nvPicPr>
            <p:cNvPr id="20" name="图片 19"/>
            <p:cNvPicPr/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9440" r="15509" b="22917"/>
            <a:stretch>
              <a:fillRect/>
            </a:stretch>
          </p:blipFill>
          <p:spPr>
            <a:xfrm>
              <a:off x="6838406" y="3327038"/>
              <a:ext cx="986245" cy="8458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6" name="组合 25"/>
            <p:cNvGrpSpPr/>
            <p:nvPr/>
          </p:nvGrpSpPr>
          <p:grpSpPr>
            <a:xfrm>
              <a:off x="1244509" y="3334447"/>
              <a:ext cx="4590077" cy="806661"/>
              <a:chOff x="1244509" y="3334447"/>
              <a:chExt cx="4590077" cy="806661"/>
            </a:xfrm>
          </p:grpSpPr>
          <p:pic>
            <p:nvPicPr>
              <p:cNvPr id="18" name="图片 17"/>
              <p:cNvPicPr/>
              <p:nvPr/>
            </p:nvPicPr>
            <p:blipFill>
              <a:blip r:embed="rId8" cstate="print">
                <a:clrChange>
                  <a:clrFrom>
                    <a:srgbClr val="FFFDFF">
                      <a:alpha val="100000"/>
                    </a:srgbClr>
                  </a:clrFrom>
                  <a:clrTo>
                    <a:srgbClr val="FFFDFF">
                      <a:alpha val="100000"/>
                      <a:alpha val="0"/>
                    </a:srgbClr>
                  </a:clrTo>
                </a:clrChange>
              </a:blip>
              <a:srcRect l="28733" t="16100" r="31057" b="18017"/>
              <a:stretch>
                <a:fillRect/>
              </a:stretch>
            </p:blipFill>
            <p:spPr>
              <a:xfrm>
                <a:off x="1244509" y="3346300"/>
                <a:ext cx="830069" cy="78295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9" name="图片 18"/>
              <p:cNvPicPr/>
              <p:nvPr/>
            </p:nvPicPr>
            <p:blipFill>
              <a:blip r:embed="rId9" cstate="print">
                <a:clrChange>
                  <a:clrFrom>
                    <a:srgbClr val="F6F6F6">
                      <a:alpha val="100000"/>
                    </a:srgbClr>
                  </a:clrFrom>
                  <a:clrTo>
                    <a:srgbClr val="F6F6F6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078398" y="3334447"/>
                <a:ext cx="870499" cy="7874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" name="图片 20"/>
              <p:cNvPicPr/>
              <p:nvPr/>
            </p:nvPicPr>
            <p:blipFill>
              <a:blip r:embed="rId10" cstate="print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52717" y="3358788"/>
                <a:ext cx="881869" cy="782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869406" y="4401276"/>
            <a:ext cx="6965950" cy="6019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□网易云　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□酷狗音乐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□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QQ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音乐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□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歌     </a:t>
            </a:r>
            <a:r>
              <a:rPr b="1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□其他</a:t>
            </a:r>
            <a:r>
              <a:rPr b="1" u="sng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b="1" u="sng" dirty="0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F4969F4-06F1-A6E8-231B-C12F0D716D05}"/>
              </a:ext>
            </a:extLst>
          </p:cNvPr>
          <p:cNvSpPr/>
          <p:nvPr/>
        </p:nvSpPr>
        <p:spPr>
          <a:xfrm>
            <a:off x="3226526" y="2525573"/>
            <a:ext cx="4376057" cy="20268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>
          <a:xfrm>
            <a:off x="1768127" y="896957"/>
            <a:ext cx="243404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180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活动三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60524" y="2583815"/>
            <a:ext cx="9001126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38154" y="903796"/>
            <a:ext cx="4715693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72009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厘清学唱歌曲的思路</a:t>
            </a:r>
          </a:p>
        </p:txBody>
      </p:sp>
      <p:sp>
        <p:nvSpPr>
          <p:cNvPr id="10" name="矩形 9"/>
          <p:cNvSpPr/>
          <p:nvPr/>
        </p:nvSpPr>
        <p:spPr>
          <a:xfrm>
            <a:off x="3550195" y="2626387"/>
            <a:ext cx="4300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如何查找歌曲？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如何控制播放歌曲？</a:t>
            </a:r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如何录制歌曲？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9000616-566E-3B91-508B-854488AA7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3453" b="87835" l="11339" r="87432">
                        <a14:foregroundMark x1="19536" y1="37388" x2="21038" y2="39356"/>
                        <a14:foregroundMark x1="18716" y1="67621" x2="18989" y2="68694"/>
                        <a14:foregroundMark x1="16257" y1="78175" x2="36885" y2="81395"/>
                        <a14:foregroundMark x1="24863" y1="33631" x2="27732" y2="33631"/>
                        <a14:foregroundMark x1="84426" y1="37388" x2="86339" y2="39893"/>
                        <a14:foregroundMark x1="87432" y1="75492" x2="87568" y2="77460"/>
                        <a14:foregroundMark x1="80738" y1="82648" x2="62568" y2="83184"/>
                        <a14:foregroundMark x1="11475" y1="75671" x2="18169" y2="76029"/>
                        <a14:foregroundMark x1="55055" y1="83363" x2="75273" y2="82826"/>
                        <a14:foregroundMark x1="39208" y1="80322" x2="61475" y2="81395"/>
                        <a14:foregroundMark x1="18989" y1="83363" x2="42350" y2="84794"/>
                        <a14:foregroundMark x1="78005" y1="81395" x2="86202" y2="82648"/>
                        <a14:foregroundMark x1="13661" y1="87835" x2="13661" y2="87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39" t="28193" r="9384" b="11095"/>
          <a:stretch/>
        </p:blipFill>
        <p:spPr>
          <a:xfrm>
            <a:off x="7668615" y="3857724"/>
            <a:ext cx="2415910" cy="1964322"/>
          </a:xfrm>
          <a:prstGeom prst="rect">
            <a:avLst/>
          </a:prstGeom>
        </p:spPr>
      </p:pic>
      <p:pic>
        <p:nvPicPr>
          <p:cNvPr id="13" name="Picture 3" descr="F:\Temp\400页超强PPT模板\素材\卡通\卡通\8fd9172c836972f85a0d2d29af40db3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153" y="940526"/>
            <a:ext cx="2120890" cy="101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81816" y="454133"/>
            <a:ext cx="4200510" cy="55635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69257" y="1781955"/>
            <a:ext cx="296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3200" spc="400" dirty="0">
                <a:solidFill>
                  <a:srgbClr val="5CD2D7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活动室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5259" y="4037498"/>
            <a:ext cx="1885950" cy="14954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19585" flipH="1">
            <a:off x="8253455" y="1084577"/>
            <a:ext cx="1652453" cy="23831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4622">
            <a:off x="9042310" y="4567341"/>
            <a:ext cx="2664704" cy="19311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762" y="597846"/>
            <a:ext cx="1785059" cy="1458217"/>
          </a:xfrm>
          <a:prstGeom prst="rect">
            <a:avLst/>
          </a:prstGeom>
        </p:spPr>
      </p:pic>
      <p:sp>
        <p:nvSpPr>
          <p:cNvPr id="12" name="文本框 50"/>
          <p:cNvSpPr txBox="1"/>
          <p:nvPr/>
        </p:nvSpPr>
        <p:spPr bwMode="auto">
          <a:xfrm>
            <a:off x="5050141" y="2629189"/>
            <a:ext cx="216055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200000"/>
              </a:lnSpc>
              <a:defRPr/>
            </a:pPr>
            <a:r>
              <a:rPr lang="en-US" altLang="zh-CN" b="1" spc="75" dirty="0">
                <a:latin typeface="华文新魏" panose="02010800040101010101" charset="-122"/>
                <a:ea typeface="华文新魏" panose="02010800040101010101" charset="-122"/>
              </a:rPr>
              <a:t>1</a:t>
            </a:r>
            <a:r>
              <a:rPr lang="zh-CN" altLang="en-US" b="1" spc="75" dirty="0">
                <a:latin typeface="华文新魏" panose="02010800040101010101" charset="-122"/>
                <a:ea typeface="华文新魏" panose="02010800040101010101" charset="-122"/>
              </a:rPr>
              <a:t>．听一听歌曲</a:t>
            </a:r>
          </a:p>
          <a:p>
            <a:pPr defTabSz="685800">
              <a:lnSpc>
                <a:spcPct val="200000"/>
              </a:lnSpc>
              <a:defRPr/>
            </a:pPr>
            <a:r>
              <a:rPr lang="en-US" altLang="zh-CN" b="1" spc="75" dirty="0">
                <a:latin typeface="华文新魏" panose="02010800040101010101" charset="-122"/>
                <a:ea typeface="华文新魏" panose="02010800040101010101" charset="-122"/>
              </a:rPr>
              <a:t>2</a:t>
            </a:r>
            <a:r>
              <a:rPr lang="zh-CN" altLang="en-US" b="1" spc="75" dirty="0">
                <a:latin typeface="华文新魏" panose="02010800040101010101" charset="-122"/>
                <a:ea typeface="华文新魏" panose="02010800040101010101" charset="-122"/>
              </a:rPr>
              <a:t>．唱一唱歌曲</a:t>
            </a: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1442" y="3740150"/>
            <a:ext cx="1991440" cy="192559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768127" y="896957"/>
            <a:ext cx="1800000" cy="704711"/>
            <a:chOff x="6388488" y="2098491"/>
            <a:chExt cx="2434040" cy="704711"/>
          </a:xfrm>
        </p:grpSpPr>
        <p:sp>
          <p:nvSpPr>
            <p:cNvPr id="16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28"/>
            <p:cNvSpPr txBox="1"/>
            <p:nvPr/>
          </p:nvSpPr>
          <p:spPr>
            <a:xfrm>
              <a:off x="6666126" y="2098491"/>
              <a:ext cx="2156402" cy="662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活动一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79914" y="2571115"/>
            <a:ext cx="7230292" cy="21253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altLang="zh-CN" sz="2400" dirty="0"/>
          </a:p>
          <a:p>
            <a:endParaRPr lang="en-US" altLang="zh-CN" sz="2400" u="sng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CF4969F4-06F1-A6E8-231B-C12F0D716D05}"/>
              </a:ext>
            </a:extLst>
          </p:cNvPr>
          <p:cNvSpPr/>
          <p:nvPr/>
        </p:nvSpPr>
        <p:spPr>
          <a:xfrm>
            <a:off x="2521132" y="2525573"/>
            <a:ext cx="7125790" cy="24905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27656" y="2586444"/>
            <a:ext cx="7106194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7480">
              <a:lnSpc>
                <a:spcPct val="14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宋体" panose="02010600030101010101" pitchFamily="2" charset="-122"/>
              </a:rPr>
              <a:t>小组探究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：</a:t>
            </a:r>
            <a:endParaRPr lang="en-US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</a:endParaRPr>
          </a:p>
          <a:p>
            <a:pPr indent="157480">
              <a:lnSpc>
                <a:spcPct val="140000"/>
              </a:lnSpc>
            </a:pP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每组从在线音乐播放器中选择一首喜欢的歌曲，熟悉这首歌曲的旋律、节奏和歌词。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157480" algn="ctr">
              <a:lnSpc>
                <a:spcPct val="14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    </a:t>
            </a:r>
            <a:endParaRPr lang="en-US" altLang="zh-CN" sz="2000" dirty="0">
              <a:solidFill>
                <a:srgbClr val="000000"/>
              </a:solidFill>
              <a:ea typeface="宋体" panose="02010600030101010101" pitchFamily="2" charset="-122"/>
              <a:sym typeface="+mn-ea"/>
            </a:endParaRPr>
          </a:p>
          <a:p>
            <a:pPr indent="157480" algn="ctr">
              <a:lnSpc>
                <a:spcPct val="140000"/>
              </a:lnSpc>
            </a:pPr>
            <a:r>
              <a:rPr lang="zh-CN" altLang="en-US" sz="2000" dirty="0">
                <a:solidFill>
                  <a:srgbClr val="000000"/>
                </a:solidFill>
                <a:ea typeface="宋体" panose="02010600030101010101" pitchFamily="2" charset="-122"/>
                <a:sym typeface="+mn-ea"/>
              </a:rPr>
              <a:t> 思考：如何查找歌曲</a:t>
            </a:r>
            <a:endParaRPr lang="zh-CN" altLang="en-US" sz="20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13" name="图片 12" descr="几个人在桌子前&#10;&#10;低可信度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92" y="4438650"/>
            <a:ext cx="1991440" cy="1925598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88674" y="916860"/>
            <a:ext cx="3679130" cy="738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206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sym typeface="Arial" panose="020B0604020202020204" pitchFamily="34" charset="0"/>
              </a:rPr>
              <a:t>听一听在线歌曲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5-0528-2人教版六年级语文《我的伯父鲁迅先生》PPT课件"/>
  <p:tag name="COMMONDATA" val="eyJoZGlkIjoiNGU2Y2MwMzE0YWU4OWM3ZTIzZjIwYTViYmEyZGU2OT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47*308"/>
  <p:tag name="TABLE_ENDDRAG_RECT" val="125*171*747*308"/>
  <p:tag name="TABLE_EMPHASIZE_ROW" val="5"/>
  <p:tag name="TABLE_EMPHASIZE_ID" val="2"/>
  <p:tag name="KSO_WM_UNIT_TABLE_BEAUTIFY" val="smartTable{047e9f5f-2292-46a0-add4-fc23d3896420}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410</TotalTime>
  <Words>642</Words>
  <Application>Microsoft Office PowerPoint</Application>
  <PresentationFormat>自定义</PresentationFormat>
  <Paragraphs>129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 x</dc:creator>
  <cp:lastModifiedBy>w x</cp:lastModifiedBy>
  <cp:revision>164</cp:revision>
  <dcterms:created xsi:type="dcterms:W3CDTF">2019-05-28T03:05:00Z</dcterms:created>
  <dcterms:modified xsi:type="dcterms:W3CDTF">2024-08-02T12:11:57Z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C504D3B0A1464FC8A047C3FF1CBE3201_12</vt:lpwstr>
  </property>
  <property fmtid="{D5CDD505-2E9C-101B-9397-08002B2CF9AE}" pid="3" name="KSOProductBuildVer">
    <vt:lpwstr>2052-12.1.0.16929</vt:lpwstr>
  </property>
</Properties>
</file>