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2.webp" ContentType="image/webp"/>
  <Override PartName="/ppt/media/image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337" r:id="rId3"/>
    <p:sldId id="291" r:id="rId5"/>
    <p:sldId id="378" r:id="rId6"/>
    <p:sldId id="356" r:id="rId7"/>
    <p:sldId id="292" r:id="rId8"/>
    <p:sldId id="423" r:id="rId9"/>
    <p:sldId id="293" r:id="rId10"/>
    <p:sldId id="383" r:id="rId11"/>
    <p:sldId id="463" r:id="rId12"/>
    <p:sldId id="357" r:id="rId13"/>
    <p:sldId id="474" r:id="rId14"/>
    <p:sldId id="499" r:id="rId15"/>
    <p:sldId id="470" r:id="rId16"/>
    <p:sldId id="469" r:id="rId17"/>
    <p:sldId id="471" r:id="rId18"/>
    <p:sldId id="473" r:id="rId19"/>
    <p:sldId id="358" r:id="rId20"/>
    <p:sldId id="316" r:id="rId21"/>
    <p:sldId id="317" r:id="rId22"/>
    <p:sldId id="382" r:id="rId23"/>
    <p:sldId id="361" r:id="rId24"/>
    <p:sldId id="360" r:id="rId25"/>
    <p:sldId id="318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32"/>
    </p:embeddedFont>
    <p:embeddedFont>
      <p:font typeface="汉仪综艺体简" panose="02010600000101010101" charset="-122"/>
      <p:regular r:id="rId33"/>
    </p:embeddedFont>
    <p:embeddedFont>
      <p:font typeface="隶书" panose="02010509060101010101" pitchFamily="49" charset="-122"/>
      <p:regular r:id="rId34"/>
    </p:embeddedFont>
    <p:embeddedFont>
      <p:font typeface="珠穆朗玛—乌金苏通体" panose="01010100010101010101" pitchFamily="2" charset="0"/>
      <p:regular r:id="rId35"/>
    </p:embeddedFont>
    <p:embeddedFont>
      <p:font typeface="楷体_GB2312" panose="02010609030101010101" pitchFamily="49" charset="-122"/>
      <p:regular r:id="rId36"/>
    </p:embeddedFont>
    <p:embeddedFont>
      <p:font typeface="楷体" panose="02010609060101010101" charset="-122"/>
      <p:regular r:id="rId37"/>
    </p:embeddedFont>
    <p:embeddedFont>
      <p:font typeface="华文隶书" panose="02010800040101010101" pitchFamily="2" charset="-122"/>
      <p:regular r:id="rId38"/>
    </p:embeddedFont>
    <p:embeddedFont>
      <p:font typeface="华文新魏" panose="02010800040101010101" charset="-122"/>
      <p:regular r:id="rId39"/>
    </p:embeddedFont>
    <p:embeddedFont>
      <p:font typeface="黑体" panose="02010609060101010101" charset="-122"/>
      <p:regular r:id="rId40"/>
    </p:embeddedFont>
    <p:embeddedFont>
      <p:font typeface="仿宋" panose="02010609060101010101" charset="-122"/>
      <p:regular r:id="rId41"/>
    </p:embeddedFont>
    <p:embeddedFont>
      <p:font typeface="方正粗黑宋简体" panose="02000000000000000000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5" userDrawn="1">
          <p15:clr>
            <a:srgbClr val="A4A3A4"/>
          </p15:clr>
        </p15:guide>
        <p15:guide id="2" pos="396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6C0D"/>
    <a:srgbClr val="E6833F"/>
    <a:srgbClr val="5DAEE3"/>
    <a:srgbClr val="FFFD41"/>
    <a:srgbClr val="2363A8"/>
    <a:srgbClr val="3C91D8"/>
    <a:srgbClr val="6BADE1"/>
    <a:srgbClr val="336CD4"/>
    <a:srgbClr val="6AB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AB2C8D-7ACD-475A-8A3E-EF93530B4A66}" styleName="{68ab2c8d-7acd-475a-8a3e-ef93530b4a66}">
    <a:wholeTbl>
      <a:tcTxStyle>
        <a:fontRef idx="none">
          <a:prstClr val="black"/>
        </a:fontRef>
      </a:tcTxStyle>
      <a:tcStyle>
        <a:tcBdr>
          <a:top>
            <a:ln w="19050" cmpd="sng">
              <a:solidFill>
                <a:srgbClr val="65CDEF"/>
              </a:solidFill>
            </a:ln>
          </a:top>
          <a:bottom>
            <a:ln w="19050" cmpd="sng">
              <a:solidFill>
                <a:srgbClr val="65CDEF"/>
              </a:solidFill>
            </a:ln>
          </a:bottom>
          <a:insideV>
            <a:ln w="19050" cmpd="sng">
              <a:solidFill>
                <a:srgbClr val="65CDEF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E1F5FC"/>
          </a:solidFill>
        </a:fill>
      </a:tcStyle>
    </a:band1H>
    <a:firstRow>
      <a:tcTxStyle>
        <a:fontRef idx="none">
          <a:prstClr val="black"/>
        </a:fontRef>
      </a:tcTxStyle>
      <a:tcStyle>
        <a:tcBdr>
          <a:bottom>
            <a:ln w="28575" cmpd="sng">
              <a:solidFill>
                <a:srgbClr val="65CDEF"/>
              </a:solidFill>
            </a:ln>
          </a:bottom>
        </a:tcBdr>
        <a:fill>
          <a:solidFill>
            <a:srgbClr val="AEE3F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463" autoAdjust="0"/>
  </p:normalViewPr>
  <p:slideViewPr>
    <p:cSldViewPr snapToGrid="0" showGuides="1">
      <p:cViewPr varScale="1">
        <p:scale>
          <a:sx n="61" d="100"/>
          <a:sy n="61" d="100"/>
        </p:scale>
        <p:origin x="700" y="36"/>
      </p:cViewPr>
      <p:guideLst>
        <p:guide orient="horz" pos="2225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51.xml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  <p:bldLst>
      <p:bldP spid="13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tags" Target="../tags/tag32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8.xml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0.xml"/><Relationship Id="rId4" Type="http://schemas.openxmlformats.org/officeDocument/2006/relationships/image" Target="../media/image43.png"/><Relationship Id="rId3" Type="http://schemas.openxmlformats.org/officeDocument/2006/relationships/image" Target="../media/image44.jpeg"/><Relationship Id="rId2" Type="http://schemas.openxmlformats.org/officeDocument/2006/relationships/image" Target="../media/image21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tags" Target="../tags/tag4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2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tags" Target="../tags/tag43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45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7.jpeg"/><Relationship Id="rId7" Type="http://schemas.openxmlformats.org/officeDocument/2006/relationships/image" Target="../media/image56.jpeg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3" Type="http://schemas.openxmlformats.org/officeDocument/2006/relationships/image" Target="../media/image28.pn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jpeg"/><Relationship Id="rId2" Type="http://schemas.openxmlformats.org/officeDocument/2006/relationships/image" Target="../media/image21.png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webp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0.png"/><Relationship Id="rId3" Type="http://schemas.openxmlformats.org/officeDocument/2006/relationships/image" Target="../media/image59.jpe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tags" Target="../tags/tag48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50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4" Type="http://schemas.openxmlformats.org/officeDocument/2006/relationships/notesSlide" Target="../notesSlides/notesSlide2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image" Target="../media/image2.png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tags" Target="../tags/tag23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2.jpeg"/><Relationship Id="rId7" Type="http://schemas.openxmlformats.org/officeDocument/2006/relationships/image" Target="../media/image21.pn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tags" Target="../tags/tag30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09213" y="2151698"/>
            <a:ext cx="883094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 </a:t>
            </a:r>
            <a:r>
              <a:rPr lang="en-US" altLang="zh-CN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8 </a:t>
            </a:r>
            <a:r>
              <a:rPr lang="zh-CN" altLang="en-US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学唱欢快动听的歌曲</a:t>
            </a:r>
            <a:endParaRPr lang="zh-CN" altLang="en-US"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25481" y="3359776"/>
            <a:ext cx="3578453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在线视听</a:t>
            </a:r>
            <a:endParaRPr lang="zh-CN" altLang="en-US" sz="3600" b="1" dirty="0">
              <a:solidFill>
                <a:srgbClr val="3C91D8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75555" y="4643755"/>
            <a:ext cx="330581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阜</a:t>
            </a:r>
            <a:r>
              <a:rPr 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阳市实验小学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马翠翠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体验在线课余生活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sp>
        <p:nvSpPr>
          <p:cNvPr id="36" name="文本框 6"/>
          <p:cNvSpPr txBox="1"/>
          <p:nvPr>
            <p:custDataLst>
              <p:tags r:id="rId9"/>
            </p:custDataLst>
          </p:nvPr>
        </p:nvSpPr>
        <p:spPr bwMode="auto">
          <a:xfrm>
            <a:off x="4836160" y="2679065"/>
            <a:ext cx="4328795" cy="1383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．听一听歌曲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唱一唱歌曲</a:t>
            </a:r>
            <a:endParaRPr lang="zh-CN" altLang="en-US" sz="28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901190" y="2423160"/>
            <a:ext cx="2296160" cy="2296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chemeClr val="accent1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101215" y="3195955"/>
            <a:ext cx="209613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活动室</a:t>
            </a:r>
            <a:endParaRPr lang="zh-CN" altLang="en-US" sz="4000" dirty="0" smtClean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" name="任意多边形: 形状 16"/>
          <p:cNvSpPr/>
          <p:nvPr>
            <p:custDataLst>
              <p:tags r:id="rId11"/>
            </p:custDataLst>
          </p:nvPr>
        </p:nvSpPr>
        <p:spPr>
          <a:xfrm>
            <a:off x="3357880" y="1629410"/>
            <a:ext cx="1217930" cy="1388110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思源黑体 Regular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370455" y="926465"/>
            <a:ext cx="629412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１．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听一听歌曲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图片 21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06160" y="2986405"/>
            <a:ext cx="3933825" cy="4288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云形标注 22"/>
          <p:cNvSpPr/>
          <p:nvPr/>
        </p:nvSpPr>
        <p:spPr>
          <a:xfrm>
            <a:off x="8462010" y="2909570"/>
            <a:ext cx="1577975" cy="908685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737475" y="3138170"/>
            <a:ext cx="24295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②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练唱</a:t>
            </a:r>
            <a:endParaRPr lang="zh-CN" altLang="en-US" sz="2400"/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云形标注 24"/>
          <p:cNvSpPr/>
          <p:nvPr/>
        </p:nvSpPr>
        <p:spPr>
          <a:xfrm>
            <a:off x="6173470" y="2891155"/>
            <a:ext cx="1871345" cy="1195705"/>
          </a:xfrm>
          <a:prstGeom prst="cloudCallout">
            <a:avLst>
              <a:gd name="adj1" fmla="val -18929"/>
              <a:gd name="adj2" fmla="val 7529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587365" y="3258820"/>
            <a:ext cx="2559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选择歌曲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云形标注 26"/>
          <p:cNvSpPr/>
          <p:nvPr/>
        </p:nvSpPr>
        <p:spPr>
          <a:xfrm>
            <a:off x="10039350" y="3487420"/>
            <a:ext cx="1457960" cy="949960"/>
          </a:xfrm>
          <a:prstGeom prst="cloudCallout">
            <a:avLst>
              <a:gd name="adj1" fmla="val -52771"/>
              <a:gd name="adj2" fmla="val 4095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361805" y="3719195"/>
            <a:ext cx="2270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③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学唱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062" t="4813" r="8077" b="7385"/>
          <a:stretch>
            <a:fillRect/>
          </a:stretch>
        </p:blipFill>
        <p:spPr>
          <a:xfrm flipV="1">
            <a:off x="311785" y="1709420"/>
            <a:ext cx="5275580" cy="3068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" name="文本框 109"/>
          <p:cNvSpPr txBox="1"/>
          <p:nvPr/>
        </p:nvSpPr>
        <p:spPr>
          <a:xfrm>
            <a:off x="600710" y="1746885"/>
            <a:ext cx="4670425" cy="3234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57480">
              <a:lnSpc>
                <a:spcPct val="140000"/>
              </a:lnSpc>
            </a:pPr>
            <a:r>
              <a:rPr lang="en-US" altLang="zh-CN" b="0">
                <a:solidFill>
                  <a:srgbClr val="000000"/>
                </a:solidFill>
                <a:ea typeface="宋体" panose="02010600030101010101" pitchFamily="2" charset="-122"/>
              </a:rPr>
              <a:t>     </a:t>
            </a:r>
            <a:r>
              <a:rPr lang="zh-CN" sz="280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分组探索：</a:t>
            </a:r>
            <a:r>
              <a:rPr 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  <a:sym typeface="+mn-ea"/>
              </a:rPr>
              <a:t>确定歌曲</a:t>
            </a:r>
            <a:endParaRPr lang="en-US" altLang="en-US" sz="28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仿宋" panose="02010609060101010101" charset="-122"/>
            </a:endParaRPr>
          </a:p>
          <a:p>
            <a:pPr indent="157480">
              <a:lnSpc>
                <a:spcPct val="140000"/>
              </a:lnSpc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每组从在线音乐播放器中选择一首喜欢的歌曲，熟悉这首歌曲的旋律、节奏和歌词。</a:t>
            </a:r>
            <a:endParaRPr lang="zh-CN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157480">
              <a:lnSpc>
                <a:spcPct val="140000"/>
              </a:lnSpc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sz="280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任务分配：选择歌曲步骤</a:t>
            </a:r>
            <a:endParaRPr lang="zh-CN" sz="280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  <a:p>
            <a:pPr indent="157480">
              <a:lnSpc>
                <a:spcPct val="140000"/>
              </a:lnSpc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sz="1400" b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en-US" sz="14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/>
      <p:bldP spid="25" grpId="0" bldLvl="0" animBg="1"/>
      <p:bldP spid="26" grpId="0"/>
      <p:bldP spid="27" grpId="0" bldLvl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00480" y="1769110"/>
            <a:ext cx="51200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● </a:t>
            </a:r>
            <a:r>
              <a:rPr lang="zh-CN" sz="2800" b="1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选择歌曲</a:t>
            </a:r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en-US" sz="2800">
              <a:solidFill>
                <a:srgbClr val="E488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sz="2200">
                <a:solidFill>
                  <a:srgbClr val="E48800"/>
                </a:solidFill>
                <a:latin typeface="黑体" panose="02010609060101010101" charset="-122"/>
                <a:sym typeface="+mn-ea"/>
              </a:rPr>
              <a:t> </a:t>
            </a: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830570" y="1096010"/>
            <a:ext cx="2520000" cy="4680000"/>
          </a:xfrm>
          <a:prstGeom prst="roundRect">
            <a:avLst>
              <a:gd name="adj" fmla="val 12694"/>
            </a:avLst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060180" y="1032510"/>
            <a:ext cx="2520000" cy="4680000"/>
          </a:xfrm>
          <a:prstGeom prst="roundRect">
            <a:avLst>
              <a:gd name="adj" fmla="val 12694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008ed4d9-ac4f-40ad-863a-9ea87f66c224"/>
          <p:cNvPicPr>
            <a:picLocks noChangeAspect="1"/>
          </p:cNvPicPr>
          <p:nvPr/>
        </p:nvPicPr>
        <p:blipFill>
          <a:blip r:embed="rId3"/>
          <a:srcRect b="44566"/>
          <a:stretch>
            <a:fillRect/>
          </a:stretch>
        </p:blipFill>
        <p:spPr>
          <a:xfrm rot="19500000">
            <a:off x="7139940" y="1532255"/>
            <a:ext cx="2112645" cy="117094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7305675" y="2520950"/>
            <a:ext cx="343535" cy="408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47725" y="2553335"/>
            <a:ext cx="480377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小组探讨尝试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在线搜索法或分类找歌法，并分析比较两种方法的优点。</a:t>
            </a:r>
            <a:endParaRPr 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01040" y="926465"/>
            <a:ext cx="629412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１．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听一听歌曲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01040" y="926465"/>
            <a:ext cx="629412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１．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听一听歌曲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543560" y="1789430"/>
            <a:ext cx="5668645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21615" indent="-221615">
              <a:lnSpc>
                <a:spcPct val="120000"/>
              </a:lnSpc>
            </a:pPr>
            <a:r>
              <a:rPr lang="en-US" sz="2800" b="0">
                <a:solidFill>
                  <a:srgbClr val="E287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● </a:t>
            </a:r>
            <a:r>
              <a:rPr lang="zh-CN" sz="2800" b="1">
                <a:solidFill>
                  <a:srgbClr val="E287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练唱</a:t>
            </a:r>
            <a:r>
              <a:rPr lang="en-US" altLang="zh-CN" sz="2800" b="1">
                <a:solidFill>
                  <a:srgbClr val="E287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2800" b="1">
              <a:solidFill>
                <a:srgbClr val="E287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21615" indent="-221615">
              <a:lnSpc>
                <a:spcPct val="120000"/>
              </a:lnSpc>
            </a:pPr>
            <a:r>
              <a:rPr lang="en-US" altLang="zh-CN" sz="2800" b="1">
                <a:solidFill>
                  <a:srgbClr val="E287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可以反复练习不熟悉的歌曲片断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147810" y="810895"/>
            <a:ext cx="2520000" cy="4680000"/>
          </a:xfrm>
          <a:prstGeom prst="roundRect">
            <a:avLst>
              <a:gd name="adj" fmla="val 12694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01040" y="3423285"/>
            <a:ext cx="15735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</a:rPr>
              <a:t>思考：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836295" y="4175125"/>
            <a:ext cx="8099425" cy="2219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>
              <a:lnSpc>
                <a:spcPct val="120000"/>
              </a:lnSpc>
            </a:pP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演唱前要准备：□熟悉节奏   □熟悉旋律   □熟悉歌词</a:t>
            </a:r>
            <a:endParaRPr 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0000"/>
              </a:lnSpc>
            </a:pP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练唱选择：　　□段落     　□整首       □单句</a:t>
            </a:r>
            <a:endParaRPr 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0000"/>
              </a:lnSpc>
            </a:pP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气息技巧：请在标记位置（</a:t>
            </a:r>
            <a:r>
              <a:rPr lang="en-US" sz="2400" b="0" baseline="300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∨</a:t>
            </a: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）＿＿＿，以保证演唱的效果；</a:t>
            </a:r>
            <a:endParaRPr 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0000"/>
              </a:lnSpc>
            </a:pP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　　　　请在长句前＿＿＿＿＿＿。</a:t>
            </a:r>
            <a:endParaRPr lang="zh-CN" altLang="en-US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443720" y="2440305"/>
            <a:ext cx="343535" cy="408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6"/>
          <p:cNvPicPr>
            <a:picLocks noChangeAspect="1"/>
          </p:cNvPicPr>
          <p:nvPr/>
        </p:nvPicPr>
        <p:blipFill>
          <a:blip r:embed="rId3"/>
          <a:srcRect l="15796" t="36486" r="77369" b="58979"/>
          <a:stretch>
            <a:fillRect/>
          </a:stretch>
        </p:blipFill>
        <p:spPr>
          <a:xfrm>
            <a:off x="6633210" y="1457960"/>
            <a:ext cx="1486535" cy="2192020"/>
          </a:xfrm>
          <a:prstGeom prst="rect">
            <a:avLst/>
          </a:prstGeom>
        </p:spPr>
      </p:pic>
      <p:pic>
        <p:nvPicPr>
          <p:cNvPr id="22" name="图片 21" descr="600ccb6b-3e94-4fd7-a90f-8469e3bf5a3b"/>
          <p:cNvPicPr>
            <a:picLocks noChangeAspect="1"/>
          </p:cNvPicPr>
          <p:nvPr/>
        </p:nvPicPr>
        <p:blipFill>
          <a:blip r:embed="rId4"/>
          <a:srcRect t="30684" b="28018"/>
          <a:stretch>
            <a:fillRect/>
          </a:stretch>
        </p:blipFill>
        <p:spPr>
          <a:xfrm rot="1260000" flipH="1">
            <a:off x="8183245" y="1801495"/>
            <a:ext cx="1388110" cy="57340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701675" y="4030980"/>
            <a:ext cx="8318500" cy="2150745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/>
      <p:bldP spid="105" grpId="0"/>
      <p:bldP spid="9" grpId="0" bldLvl="0" animBg="1"/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796290" y="148463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800" b="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● </a:t>
            </a:r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学唱</a:t>
            </a:r>
            <a:r>
              <a:rPr lang="en-US" sz="2800" b="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b="0">
                <a:solidFill>
                  <a:srgbClr val="E58900"/>
                </a:solidFill>
                <a:latin typeface="黑体" panose="02010609060101010101" charset="-122"/>
              </a:rPr>
              <a:t> </a:t>
            </a:r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10250" name="图片 85" descr="5f33ae11ad3301597222417226 (3)"/>
          <p:cNvPicPr>
            <a:picLocks noChangeAspect="1" noChangeArrowheads="1"/>
          </p:cNvPicPr>
          <p:nvPr/>
        </p:nvPicPr>
        <p:blipFill>
          <a:blip r:embed="rId1" cstate="print"/>
          <a:srcRect l="19885" r="15118" b="4842"/>
          <a:stretch>
            <a:fillRect/>
          </a:stretch>
        </p:blipFill>
        <p:spPr bwMode="auto">
          <a:xfrm>
            <a:off x="424913" y="4088135"/>
            <a:ext cx="1526614" cy="223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" name="图片 108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615" y="2875915"/>
            <a:ext cx="2134235" cy="1713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" name="文本框 104"/>
          <p:cNvSpPr txBox="1"/>
          <p:nvPr/>
        </p:nvSpPr>
        <p:spPr>
          <a:xfrm>
            <a:off x="4687570" y="2179320"/>
            <a:ext cx="3027045" cy="14135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如何暂停或播放音乐？</a:t>
            </a:r>
            <a:endParaRPr 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如何切换原唱或伴奏？</a:t>
            </a:r>
            <a:endParaRPr 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如何控制音乐进度？</a:t>
            </a:r>
            <a:endParaRPr 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200515" y="1182370"/>
            <a:ext cx="2520000" cy="4680000"/>
          </a:xfrm>
          <a:prstGeom prst="roundRect">
            <a:avLst>
              <a:gd name="adj" fmla="val 12694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03270" y="2104390"/>
            <a:ext cx="15735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</a:rPr>
              <a:t>思考：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303270" y="2179320"/>
            <a:ext cx="4673600" cy="1482725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5"/>
          <p:cNvPicPr>
            <a:picLocks noChangeAspect="1"/>
          </p:cNvPicPr>
          <p:nvPr/>
        </p:nvPicPr>
        <p:blipFill>
          <a:blip r:embed="rId3"/>
          <a:srcRect t="83852" b="6389"/>
          <a:stretch>
            <a:fillRect/>
          </a:stretch>
        </p:blipFill>
        <p:spPr>
          <a:xfrm>
            <a:off x="2602865" y="4729480"/>
            <a:ext cx="5715000" cy="1239520"/>
          </a:xfrm>
          <a:prstGeom prst="rect">
            <a:avLst/>
          </a:prstGeom>
        </p:spPr>
      </p:pic>
      <p:pic>
        <p:nvPicPr>
          <p:cNvPr id="22" name="图片 21" descr="600ccb6b-3e94-4fd7-a90f-8469e3bf5a3b"/>
          <p:cNvPicPr>
            <a:picLocks noChangeAspect="1"/>
          </p:cNvPicPr>
          <p:nvPr/>
        </p:nvPicPr>
        <p:blipFill>
          <a:blip r:embed="rId4"/>
          <a:srcRect t="30684" b="28018"/>
          <a:stretch>
            <a:fillRect/>
          </a:stretch>
        </p:blipFill>
        <p:spPr>
          <a:xfrm rot="600000" flipH="1">
            <a:off x="8016240" y="4576445"/>
            <a:ext cx="1388110" cy="57340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9165590" y="5107305"/>
            <a:ext cx="2555240" cy="483235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113280" y="926465"/>
            <a:ext cx="4881880" cy="557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１．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听一听歌曲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47" name="文本框 83"/>
          <p:cNvSpPr txBox="1">
            <a:spLocks noChangeArrowheads="1"/>
          </p:cNvSpPr>
          <p:nvPr/>
        </p:nvSpPr>
        <p:spPr bwMode="auto">
          <a:xfrm>
            <a:off x="1253490" y="3161030"/>
            <a:ext cx="1762760" cy="927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R="0" indent="0" defTabSz="914400" fontAlgn="base">
              <a:lnSpc>
                <a:spcPct val="13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0" i="0" cap="none" normalizeH="0" baseline="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直接滚动歌词你有什么发现？ </a:t>
            </a:r>
            <a:endParaRPr kumimoji="0" lang="zh-CN" altLang="en-US" sz="2000" b="0" i="0" cap="none" normalizeH="0" baseline="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024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55980" y="631825"/>
            <a:ext cx="381190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唱一唱歌曲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708525" y="805815"/>
            <a:ext cx="2160000" cy="4320000"/>
          </a:xfrm>
          <a:prstGeom prst="roundRect">
            <a:avLst>
              <a:gd name="adj" fmla="val 12694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7289530" y="805815"/>
            <a:ext cx="2159635" cy="4320000"/>
          </a:xfrm>
          <a:prstGeom prst="roundRect">
            <a:avLst>
              <a:gd name="adj" fmla="val 12694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9794605" y="805815"/>
            <a:ext cx="2159635" cy="4320000"/>
          </a:xfrm>
          <a:prstGeom prst="roundRect">
            <a:avLst>
              <a:gd name="adj" fmla="val 12694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文本框 111"/>
          <p:cNvSpPr txBox="1"/>
          <p:nvPr/>
        </p:nvSpPr>
        <p:spPr>
          <a:xfrm>
            <a:off x="502920" y="1532255"/>
            <a:ext cx="5080000" cy="1353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800" b="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● </a:t>
            </a:r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演唱</a:t>
            </a:r>
            <a:r>
              <a:rPr lang="en-US" b="0">
                <a:solidFill>
                  <a:srgbClr val="E38800"/>
                </a:solidFill>
                <a:latin typeface="黑体" panose="02010609060101010101" charset="-122"/>
              </a:rPr>
              <a:t>  </a:t>
            </a:r>
            <a:endParaRPr lang="en-US" b="0">
              <a:solidFill>
                <a:srgbClr val="E38800"/>
              </a:solidFill>
              <a:latin typeface="黑体" panose="02010609060101010101" charset="-122"/>
            </a:endParaRPr>
          </a:p>
          <a:p>
            <a:pPr indent="0"/>
            <a:endParaRPr lang="en-US" b="0">
              <a:solidFill>
                <a:srgbClr val="E38800"/>
              </a:solidFill>
              <a:latin typeface="黑体" panose="02010609060101010101" charset="-122"/>
              <a:ea typeface="宋体" panose="02010600030101010101" pitchFamily="2" charset="-122"/>
            </a:endParaRPr>
          </a:p>
          <a:p>
            <a:pPr indent="0"/>
            <a:endParaRPr lang="en-US" b="0">
              <a:solidFill>
                <a:srgbClr val="E38800"/>
              </a:solidFill>
              <a:latin typeface="黑体" panose="02010609060101010101" charset="-122"/>
              <a:ea typeface="宋体" panose="02010600030101010101" pitchFamily="2" charset="-122"/>
            </a:endParaRPr>
          </a:p>
          <a:p>
            <a:pPr indent="0"/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6420" y="2240280"/>
            <a:ext cx="3615690" cy="149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注意：</a:t>
            </a:r>
            <a:endParaRPr lang="zh-CN" sz="2800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正式演唱前要熟悉歌曲的节奏、旋律和歌词。</a:t>
            </a:r>
            <a:endParaRPr lang="zh-CN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637540" y="3828415"/>
            <a:ext cx="3376295" cy="230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sz="2800" b="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</a:rPr>
              <a:t>记录：</a:t>
            </a:r>
            <a:endParaRPr lang="zh-CN" sz="2800" b="0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重唱的次数</a:t>
            </a:r>
            <a:endParaRPr 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记录每次得分</a:t>
            </a:r>
            <a:endParaRPr 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把握节奏的方法</a:t>
            </a:r>
            <a:endParaRPr 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5785" y="2240280"/>
            <a:ext cx="3705860" cy="363728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8"/>
          <p:cNvPicPr>
            <a:picLocks noChangeAspect="1"/>
          </p:cNvPicPr>
          <p:nvPr/>
        </p:nvPicPr>
        <p:blipFill>
          <a:blip r:embed="rId4"/>
          <a:srcRect l="67608" t="75413" r="24657" b="18788"/>
          <a:stretch>
            <a:fillRect/>
          </a:stretch>
        </p:blipFill>
        <p:spPr>
          <a:xfrm>
            <a:off x="10669270" y="5180965"/>
            <a:ext cx="611505" cy="1019175"/>
          </a:xfrm>
          <a:prstGeom prst="rect">
            <a:avLst/>
          </a:prstGeom>
        </p:spPr>
      </p:pic>
      <p:pic>
        <p:nvPicPr>
          <p:cNvPr id="21" name="图片 20" descr="df22c93b-3603-4ea9-8bc2-9da195091fda"/>
          <p:cNvPicPr>
            <a:picLocks noChangeAspect="1"/>
          </p:cNvPicPr>
          <p:nvPr/>
        </p:nvPicPr>
        <p:blipFill>
          <a:blip r:embed="rId5"/>
          <a:srcRect l="9021" t="12996" r="6377" b="30505"/>
          <a:stretch>
            <a:fillRect/>
          </a:stretch>
        </p:blipFill>
        <p:spPr>
          <a:xfrm>
            <a:off x="4783455" y="5370830"/>
            <a:ext cx="2100580" cy="627380"/>
          </a:xfrm>
          <a:prstGeom prst="rect">
            <a:avLst/>
          </a:prstGeom>
        </p:spPr>
      </p:pic>
      <p:pic>
        <p:nvPicPr>
          <p:cNvPr id="22" name="图片 21" descr="49217f08-2201-4dda-8f14-ed5166614ac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025" y="5287645"/>
            <a:ext cx="1938655" cy="697865"/>
          </a:xfrm>
          <a:prstGeom prst="rect">
            <a:avLst/>
          </a:prstGeom>
        </p:spPr>
      </p:pic>
      <p:pic>
        <p:nvPicPr>
          <p:cNvPr id="25" name="图片 24" descr="600ccb6b-3e94-4fd7-a90f-8469e3bf5a3b"/>
          <p:cNvPicPr>
            <a:picLocks noChangeAspect="1"/>
          </p:cNvPicPr>
          <p:nvPr/>
        </p:nvPicPr>
        <p:blipFill>
          <a:blip r:embed="rId7"/>
          <a:srcRect t="30684" b="28018"/>
          <a:stretch>
            <a:fillRect/>
          </a:stretch>
        </p:blipFill>
        <p:spPr>
          <a:xfrm rot="2040000">
            <a:off x="6275705" y="2740025"/>
            <a:ext cx="2701925" cy="491490"/>
          </a:xfrm>
          <a:prstGeom prst="rect">
            <a:avLst/>
          </a:prstGeom>
        </p:spPr>
      </p:pic>
      <p:pic>
        <p:nvPicPr>
          <p:cNvPr id="27" name="图片 26" descr="600ccb6b-3e94-4fd7-a90f-8469e3bf5a3b"/>
          <p:cNvPicPr>
            <a:picLocks noChangeAspect="1"/>
          </p:cNvPicPr>
          <p:nvPr/>
        </p:nvPicPr>
        <p:blipFill>
          <a:blip r:embed="rId7"/>
          <a:srcRect t="30684" b="28018"/>
          <a:stretch>
            <a:fillRect/>
          </a:stretch>
        </p:blipFill>
        <p:spPr>
          <a:xfrm rot="20760000">
            <a:off x="9178925" y="3458845"/>
            <a:ext cx="1460500" cy="423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4" grpId="0" bldLvl="0" animBg="1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1016000" y="153733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800" b="0">
                <a:solidFill>
                  <a:srgbClr val="DB83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● </a:t>
            </a:r>
            <a:r>
              <a:rPr lang="zh-CN" sz="2800" b="1">
                <a:solidFill>
                  <a:srgbClr val="DB83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优化并保存</a:t>
            </a:r>
            <a:r>
              <a:rPr lang="en-US" b="0">
                <a:solidFill>
                  <a:srgbClr val="DB8300"/>
                </a:solidFill>
                <a:latin typeface="黑体" panose="02010609060101010101" charset="-122"/>
              </a:rPr>
              <a:t>  </a:t>
            </a:r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8995" y="2240280"/>
            <a:ext cx="765238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音量调整：</a:t>
            </a:r>
            <a:r>
              <a:rPr 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endParaRPr 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□伴奏音量  □人声音量     </a:t>
            </a:r>
            <a:endParaRPr lang="zh-CN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zh-CN" sz="28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音效调整： </a:t>
            </a:r>
            <a:endParaRPr 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□混音   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　□音效   □均衡器</a:t>
            </a:r>
            <a:endParaRPr lang="zh-CN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5785" y="2240280"/>
            <a:ext cx="5238750" cy="252603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92925"/>
          <a:stretch>
            <a:fillRect/>
          </a:stretch>
        </p:blipFill>
        <p:spPr>
          <a:xfrm>
            <a:off x="9275445" y="5492115"/>
            <a:ext cx="2314575" cy="5168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68515" y="5625465"/>
            <a:ext cx="1870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变声功能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513"/>
          <a:stretch>
            <a:fillRect/>
          </a:stretch>
        </p:blipFill>
        <p:spPr>
          <a:xfrm>
            <a:off x="9275445" y="810895"/>
            <a:ext cx="2520000" cy="4553574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572885" y="999490"/>
            <a:ext cx="2368550" cy="4227195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55980" y="631825"/>
            <a:ext cx="381190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唱一唱歌曲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473575" y="2540000"/>
            <a:ext cx="623316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kern="0">
                <a:ln>
                  <a:noFill/>
                </a:ln>
                <a:effectLst/>
                <a:uLnTx/>
                <a:uFillTx/>
                <a:cs typeface="微软雅黑" panose="020B0503020204020204" pitchFamily="34" charset="-122"/>
                <a:sym typeface="Arial" panose="020B0604020202020204" pitchFamily="34" charset="0"/>
              </a:rPr>
              <a:t>1．拓展：</a:t>
            </a:r>
            <a:r>
              <a:rPr lang="zh-CN" altLang="en-US" sz="2800" kern="0">
                <a:ln>
                  <a:noFill/>
                </a:ln>
                <a:effectLst/>
                <a:uLnTx/>
                <a:uFillTx/>
                <a:cs typeface="微软雅黑" panose="020B0503020204020204" pitchFamily="34" charset="-122"/>
                <a:sym typeface="+mn-ea"/>
              </a:rPr>
              <a:t>在线音乐播放器的其他功能</a:t>
            </a:r>
            <a:endParaRPr lang="zh-CN" altLang="en-US" sz="2800" kern="0">
              <a:ln>
                <a:noFill/>
              </a:ln>
              <a:effectLst/>
              <a:uLnTx/>
              <a:uFillTx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kern="0">
                <a:ln>
                  <a:noFill/>
                </a:ln>
                <a:effectLst/>
                <a:uLnTx/>
                <a:uFillTx/>
                <a:cs typeface="微软雅黑" panose="020B0503020204020204" pitchFamily="34" charset="-122"/>
                <a:sym typeface="Arial" panose="020B0604020202020204" pitchFamily="34" charset="0"/>
              </a:rPr>
              <a:t>2．探讨：</a:t>
            </a:r>
            <a:r>
              <a:rPr lang="zh-CN" altLang="en-US" sz="2800" kern="0">
                <a:ln>
                  <a:noFill/>
                </a:ln>
                <a:effectLst/>
                <a:uLnTx/>
                <a:uFillTx/>
                <a:cs typeface="微软雅黑" panose="020B0503020204020204" pitchFamily="34" charset="-122"/>
                <a:sym typeface="+mn-ea"/>
              </a:rPr>
              <a:t>使用在线音乐播放器的规范</a:t>
            </a:r>
            <a:endParaRPr lang="zh-CN" altLang="en-US" sz="2800" kern="0">
              <a:ln>
                <a:noFill/>
              </a:ln>
              <a:effectLst/>
              <a:uLnTx/>
              <a:uFillTx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0">
                <a:ln>
                  <a:noFill/>
                </a:ln>
                <a:effectLst/>
                <a:uLnTx/>
                <a:uFillTx/>
                <a:cs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2800" kern="0">
                <a:ln>
                  <a:noFill/>
                </a:ln>
                <a:effectLst/>
                <a:uLnTx/>
                <a:uFillTx/>
                <a:cs typeface="微软雅黑" panose="020B0503020204020204" pitchFamily="34" charset="-122"/>
                <a:sym typeface="Arial" panose="020B0604020202020204" pitchFamily="34" charset="0"/>
              </a:rPr>
              <a:t>．</a:t>
            </a:r>
            <a:r>
              <a:rPr lang="zh-CN" altLang="en-US" sz="2800" kern="0">
                <a:ln>
                  <a:noFill/>
                </a:ln>
                <a:effectLst/>
                <a:uLnTx/>
                <a:uFillTx/>
                <a:cs typeface="微软雅黑" panose="020B0503020204020204" pitchFamily="34" charset="-122"/>
                <a:sym typeface="+mn-ea"/>
              </a:rPr>
              <a:t>活动评价表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800" dirty="0" smtClean="0">
              <a:latin typeface="+mn-ea"/>
              <a:ea typeface="+mn-ea"/>
              <a:sym typeface="+mn-ea"/>
            </a:endParaRPr>
          </a:p>
        </p:txBody>
      </p: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901190" y="2423160"/>
            <a:ext cx="2296160" cy="2296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chemeClr val="accent1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101215" y="3195955"/>
            <a:ext cx="209613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收获园</a:t>
            </a:r>
            <a:endParaRPr lang="zh-CN" altLang="en-US" sz="4000" dirty="0" smtClean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任意多边形: 形状 16"/>
          <p:cNvSpPr/>
          <p:nvPr>
            <p:custDataLst>
              <p:tags r:id="rId10"/>
            </p:custDataLst>
          </p:nvPr>
        </p:nvSpPr>
        <p:spPr>
          <a:xfrm>
            <a:off x="3357880" y="1629410"/>
            <a:ext cx="1217930" cy="1388110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思源黑体 Regular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2727325" y="1151255"/>
            <a:ext cx="6977380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1．拓展：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在线音乐播放器的其他功能</a:t>
            </a:r>
            <a:endParaRPr lang="zh-CN" altLang="en-US" kern="0">
              <a:ln>
                <a:noFill/>
              </a:ln>
              <a:effectLst/>
              <a:uLnTx/>
              <a:uFillTx/>
              <a:cs typeface="微软雅黑" panose="020B0503020204020204" pitchFamily="34" charset="-122"/>
              <a:sym typeface="+mn-ea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剪去同侧角的矩形 8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775" y="2314393"/>
            <a:ext cx="5617035" cy="56170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65575" y="2736533"/>
            <a:ext cx="50800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选择的播放器：</a:t>
            </a:r>
            <a:r>
              <a:rPr lang="en-US" alt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_________</a:t>
            </a:r>
            <a:endParaRPr lang="en-US" alt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发现的新功能：</a:t>
            </a:r>
            <a:r>
              <a:rPr lang="en-US" altLang="zh-CN" sz="24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_________</a:t>
            </a:r>
            <a:endParaRPr lang="en-US" alt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670" y="2287270"/>
            <a:ext cx="4095115" cy="1697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283" t="26717" r="19064" b="8539"/>
          <a:stretch>
            <a:fillRect/>
          </a:stretch>
        </p:blipFill>
        <p:spPr>
          <a:xfrm>
            <a:off x="8473440" y="1795780"/>
            <a:ext cx="890905" cy="1083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0531bf99-773e-4493-ba68-542a3d5099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067" t="5443" r="19696" b="27"/>
          <a:stretch>
            <a:fillRect/>
          </a:stretch>
        </p:blipFill>
        <p:spPr>
          <a:xfrm>
            <a:off x="10260965" y="1795780"/>
            <a:ext cx="931545" cy="939800"/>
          </a:xfrm>
          <a:prstGeom prst="rect">
            <a:avLst/>
          </a:prstGeom>
        </p:spPr>
      </p:pic>
      <p:pic>
        <p:nvPicPr>
          <p:cNvPr id="8" name="图片 7" descr="92522872-3020-40b5-b8a3-74eb1d0abc6d"/>
          <p:cNvPicPr>
            <a:picLocks noChangeAspect="1"/>
          </p:cNvPicPr>
          <p:nvPr/>
        </p:nvPicPr>
        <p:blipFill>
          <a:blip r:embed="rId5"/>
          <a:srcRect l="42786" t="17846" r="42625" b="46603"/>
          <a:stretch>
            <a:fillRect/>
          </a:stretch>
        </p:blipFill>
        <p:spPr>
          <a:xfrm>
            <a:off x="8420735" y="3109595"/>
            <a:ext cx="895985" cy="8756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473440" y="4074160"/>
            <a:ext cx="9271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i="1">
                <a:latin typeface="方正粗黑宋简体" panose="02000000000000000000" charset="-122"/>
                <a:ea typeface="方正粗黑宋简体" panose="02000000000000000000" charset="-122"/>
              </a:rPr>
              <a:t>音遇</a:t>
            </a:r>
            <a:endParaRPr lang="zh-CN" altLang="en-US" sz="2000" i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10260965" y="3166745"/>
            <a:ext cx="864870" cy="818515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358755" y="4074160"/>
            <a:ext cx="9271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方正粗黑宋简体" panose="02000000000000000000" charset="-122"/>
                <a:ea typeface="方正粗黑宋简体" panose="02000000000000000000" charset="-122"/>
              </a:rPr>
              <a:t>爱唱</a:t>
            </a:r>
            <a:endParaRPr lang="zh-CN" altLang="en-US" sz="20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22" name="图片 21" descr="5927120b-a756-4ea2-a9d9-966c4706130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3649" b="40227"/>
          <a:stretch>
            <a:fillRect/>
          </a:stretch>
        </p:blipFill>
        <p:spPr>
          <a:xfrm>
            <a:off x="8045450" y="4917440"/>
            <a:ext cx="1821180" cy="410210"/>
          </a:xfrm>
          <a:prstGeom prst="rect">
            <a:avLst/>
          </a:prstGeom>
        </p:spPr>
      </p:pic>
      <p:pic>
        <p:nvPicPr>
          <p:cNvPr id="23" name="图片 22" descr="85b70113-2b46-4eb3-9117-7f79ce71216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604" t="16810" r="5688" b="17643"/>
          <a:stretch>
            <a:fillRect/>
          </a:stretch>
        </p:blipFill>
        <p:spPr>
          <a:xfrm>
            <a:off x="10106660" y="4917440"/>
            <a:ext cx="1628140" cy="47561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26707" y="1712376"/>
            <a:ext cx="9734844" cy="6038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5560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小组讨论交流，并汇报结果。</a:t>
            </a:r>
            <a:endParaRPr lang="zh-CN" altLang="zh-CN" sz="2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5"/>
          <p:cNvSpPr txBox="1"/>
          <p:nvPr/>
        </p:nvSpPr>
        <p:spPr>
          <a:xfrm>
            <a:off x="2625090" y="941070"/>
            <a:ext cx="77050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2．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使用在线音乐播放器的规范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剪去同侧角的矩形 7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剪去同侧角的矩形 8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9" name="图片 28" descr="8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739352" y="3058510"/>
            <a:ext cx="3452648" cy="3452648"/>
          </a:xfrm>
          <a:prstGeom prst="rect">
            <a:avLst/>
          </a:prstGeom>
        </p:spPr>
      </p:pic>
      <p:pic>
        <p:nvPicPr>
          <p:cNvPr id="109" name="图片 108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443720" y="1826260"/>
            <a:ext cx="2069465" cy="1467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721215" y="2191385"/>
            <a:ext cx="16046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版权与网络安全问题？</a:t>
            </a:r>
            <a:endParaRPr lang="zh-CN" altLang="zh-CN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23607" y="1712376"/>
            <a:ext cx="9734844" cy="6038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5560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小组讨论交流，并汇报结果。</a:t>
            </a:r>
            <a:endParaRPr lang="zh-CN" altLang="zh-CN" sz="2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7520" y="2898140"/>
            <a:ext cx="6212840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选择正规的播放器，因为：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_________</a:t>
            </a:r>
            <a:endParaRPr lang="zh-CN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我选择合适的歌曲，因为：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_________</a:t>
            </a:r>
            <a:endParaRPr lang="en-US" altLang="zh-CN" sz="24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1123315" y="4399280"/>
            <a:ext cx="7829550" cy="18135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>
            <a:noAutofit/>
          </a:bodyPr>
          <a:lstStyle/>
          <a:p>
            <a:pPr indent="0">
              <a:lnSpc>
                <a:spcPct val="120000"/>
              </a:lnSpc>
            </a:pPr>
            <a:r>
              <a:rPr lang="zh-CN" sz="2400" b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安全提示：</a:t>
            </a:r>
            <a:endParaRPr lang="zh-CN" sz="2400" b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>
              <a:lnSpc>
                <a:spcPct val="120000"/>
              </a:lnSpc>
            </a:pPr>
            <a:r>
              <a:rPr lang="zh-CN" sz="2400" b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400" b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sz="2400" b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在线听音乐时的安全注意事项，如不单击不明链接、不随意下载未知来源的应用等。</a:t>
            </a:r>
            <a:r>
              <a:rPr lang="zh-CN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不要在网上透露姓名、地址、电话号码等敏感信息。</a:t>
            </a:r>
            <a:endParaRPr lang="zh-CN" altLang="en-US" sz="2400" b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625" y="2530475"/>
            <a:ext cx="5596890" cy="16979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>
            <a:off x="9402445" y="2258060"/>
            <a:ext cx="2606040" cy="1666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89355" y="1739265"/>
            <a:ext cx="65341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周末，李徽</a:t>
            </a:r>
            <a:r>
              <a:rPr lang="zh-CN"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一家开车去旅游</a:t>
            </a:r>
            <a:r>
              <a:rPr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旅途中</a:t>
            </a:r>
            <a:r>
              <a:rPr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，李徽感到无聊</a:t>
            </a:r>
            <a:r>
              <a:rPr lang="en-US"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sz="2400" dirty="0" err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2434040" cy="738664"/>
            <a:chOff x="6388488" y="2098491"/>
            <a:chExt cx="2434040" cy="738664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21564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项目情境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88720" y="1762125"/>
            <a:ext cx="6746875" cy="247142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bba4557f-24e1-4e6b-a9c0-26c9b960fb35"/>
          <p:cNvPicPr>
            <a:picLocks noChangeAspect="1"/>
          </p:cNvPicPr>
          <p:nvPr/>
        </p:nvPicPr>
        <p:blipFill>
          <a:blip r:embed="rId2"/>
          <a:srcRect l="72270" t="71699"/>
          <a:stretch>
            <a:fillRect/>
          </a:stretch>
        </p:blipFill>
        <p:spPr>
          <a:xfrm rot="4980000">
            <a:off x="9165590" y="3723640"/>
            <a:ext cx="1043305" cy="70358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6673215" y="3500120"/>
            <a:ext cx="3099435" cy="3357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628505" y="2673350"/>
            <a:ext cx="2118995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无聊的“交通时间”怎么度过？</a:t>
            </a:r>
            <a:endParaRPr lang="zh-CN" sz="2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88085" y="2938145"/>
            <a:ext cx="67475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爸爸建议他在线听歌，学唱歌曲</a:t>
            </a:r>
            <a:r>
              <a:rPr lang="zh-CN"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，并将自己的演唱录制成音乐作品，分享给爷爷奶奶。</a:t>
            </a:r>
            <a:endParaRPr lang="zh-CN" sz="2400" dirty="0" err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3690" y="1554480"/>
            <a:ext cx="7360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27330"/>
            <a:r>
              <a:rPr lang="zh-CN" sz="28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根据你对本节课的掌握程度，点亮</a:t>
            </a:r>
            <a:endParaRPr lang="zh-CN" sz="2800" b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594485" y="2173605"/>
          <a:ext cx="9491980" cy="4091940"/>
        </p:xfrm>
        <a:graphic>
          <a:graphicData uri="http://schemas.openxmlformats.org/drawingml/2006/table">
            <a:tbl>
              <a:tblPr firstRow="1" bandRow="1">
                <a:tableStyleId>{68AB2C8D-7ACD-475A-8A3E-EF93530B4A66}</a:tableStyleId>
              </a:tblPr>
              <a:tblGrid>
                <a:gridCol w="6983095"/>
                <a:gridCol w="2508885"/>
              </a:tblGrid>
              <a:tr h="8255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/>
                        <a:t>评分项目</a:t>
                      </a:r>
                      <a:endParaRPr lang="en-US" altLang="en-US" sz="2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/>
                        <a:t>评价等级</a:t>
                      </a: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6711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/>
                        <a:t> </a:t>
                      </a:r>
                      <a:r>
                        <a:rPr lang="en-US" sz="2000">
                          <a:sym typeface="+mn-ea"/>
                        </a:rPr>
                        <a:t>能够选择合适的数字工具解决实际问题。</a:t>
                      </a:r>
                      <a:endParaRPr lang="en-US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5670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/>
                        <a:t> </a:t>
                      </a:r>
                      <a:r>
                        <a:rPr lang="en-US" sz="2000">
                          <a:sym typeface="+mn-ea"/>
                        </a:rPr>
                        <a:t>理解不同音乐播放应用的特点和基本使用方法。</a:t>
                      </a:r>
                      <a:endParaRPr lang="en-US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6877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/>
                        <a:t> </a:t>
                      </a:r>
                      <a:r>
                        <a:rPr lang="en-US" sz="2000">
                          <a:sym typeface="+mn-ea"/>
                        </a:rPr>
                        <a:t>理解版权和合法使用音乐的重要性。</a:t>
                      </a:r>
                      <a:endParaRPr lang="en-US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6959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/>
                        <a:t> </a:t>
                      </a:r>
                      <a:r>
                        <a:rPr lang="en-US" sz="2000">
                          <a:sym typeface="+mn-ea"/>
                        </a:rPr>
                        <a:t>知道安全使用网络的重要性，如不单击不明链接，不透露个人信息。</a:t>
                      </a:r>
                      <a:endParaRPr lang="en-US" altLang="en-US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64452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/>
                        <a:t>这节课我点亮了_____颗</a:t>
                      </a:r>
                      <a:endParaRPr lang="en-US" sz="2400"/>
                    </a:p>
                  </a:txBody>
                  <a:tcPr marL="68580" marR="68580" marT="0" marB="0" anchor="ctr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7" name="文本框 5"/>
          <p:cNvSpPr txBox="1"/>
          <p:nvPr/>
        </p:nvSpPr>
        <p:spPr>
          <a:xfrm>
            <a:off x="2071370" y="765810"/>
            <a:ext cx="77050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．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活动评价表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19" name="表格 18"/>
          <p:cNvGraphicFramePr/>
          <p:nvPr>
            <p:custDataLst>
              <p:tags r:id="rId2"/>
            </p:custDataLst>
          </p:nvPr>
        </p:nvGraphicFramePr>
        <p:xfrm>
          <a:off x="1403985" y="5553710"/>
          <a:ext cx="9872980" cy="635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700000" algn="tl" rotWithShape="0">
                    <a:prstClr val="black">
                      <a:alpha val="45000"/>
                    </a:prstClr>
                  </a:outerShdw>
                </a:effectLst>
                <a:tableStyleId>{68AB2C8D-7ACD-475A-8A3E-EF93530B4A66}</a:tableStyleId>
              </a:tblPr>
              <a:tblGrid>
                <a:gridCol w="9872980"/>
              </a:tblGrid>
              <a:tr h="635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500" b="1">
                          <a:solidFill>
                            <a:srgbClr val="FFFFFF"/>
                          </a:solidFill>
                        </a:rPr>
                        <a:t>这节课我点亮了_____颗</a:t>
                      </a:r>
                      <a:endParaRPr lang="en-US" altLang="en-US" sz="25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 cmpd="sng">
                      <a:solidFill>
                        <a:srgbClr val="FFFFFF"/>
                      </a:solidFill>
                      <a:prstDash val="solid"/>
                    </a:lnT>
                    <a:lnB w="28575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F6C0D"/>
                    </a:solidFill>
                  </a:tcPr>
                </a:tc>
              </a:tr>
            </a:tbl>
          </a:graphicData>
        </a:graphic>
      </p:graphicFrame>
      <p:pic>
        <p:nvPicPr>
          <p:cNvPr id="102" name="图片 101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450" y="5472430"/>
            <a:ext cx="887730" cy="71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9209405" y="313182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6610" y="1457325"/>
            <a:ext cx="887730" cy="71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/>
          <p:nvPr/>
        </p:nvPicPr>
        <p:blipFill>
          <a:blip r:embed="rId4"/>
          <a:stretch>
            <a:fillRect/>
          </a:stretch>
        </p:blipFill>
        <p:spPr>
          <a:xfrm>
            <a:off x="9740265" y="313182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/>
          <p:cNvPicPr/>
          <p:nvPr/>
        </p:nvPicPr>
        <p:blipFill>
          <a:blip r:embed="rId4"/>
          <a:stretch>
            <a:fillRect/>
          </a:stretch>
        </p:blipFill>
        <p:spPr>
          <a:xfrm>
            <a:off x="10293985" y="313182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/>
          <p:nvPr/>
        </p:nvPicPr>
        <p:blipFill>
          <a:blip r:embed="rId4"/>
          <a:stretch>
            <a:fillRect/>
          </a:stretch>
        </p:blipFill>
        <p:spPr>
          <a:xfrm>
            <a:off x="9209405" y="371475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/>
          <p:cNvPicPr/>
          <p:nvPr/>
        </p:nvPicPr>
        <p:blipFill>
          <a:blip r:embed="rId4"/>
          <a:stretch>
            <a:fillRect/>
          </a:stretch>
        </p:blipFill>
        <p:spPr>
          <a:xfrm>
            <a:off x="9740265" y="371475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/>
          <p:cNvPicPr/>
          <p:nvPr/>
        </p:nvPicPr>
        <p:blipFill>
          <a:blip r:embed="rId4"/>
          <a:stretch>
            <a:fillRect/>
          </a:stretch>
        </p:blipFill>
        <p:spPr>
          <a:xfrm>
            <a:off x="10293985" y="371475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/>
          <p:cNvPicPr/>
          <p:nvPr/>
        </p:nvPicPr>
        <p:blipFill>
          <a:blip r:embed="rId4"/>
          <a:stretch>
            <a:fillRect/>
          </a:stretch>
        </p:blipFill>
        <p:spPr>
          <a:xfrm>
            <a:off x="9196070" y="439166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/>
          <p:cNvPicPr/>
          <p:nvPr/>
        </p:nvPicPr>
        <p:blipFill>
          <a:blip r:embed="rId4"/>
          <a:stretch>
            <a:fillRect/>
          </a:stretch>
        </p:blipFill>
        <p:spPr>
          <a:xfrm>
            <a:off x="9726930" y="439166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/>
          <p:nvPr/>
        </p:nvPicPr>
        <p:blipFill>
          <a:blip r:embed="rId4"/>
          <a:stretch>
            <a:fillRect/>
          </a:stretch>
        </p:blipFill>
        <p:spPr>
          <a:xfrm>
            <a:off x="10280650" y="439166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2"/>
          <p:cNvPicPr/>
          <p:nvPr/>
        </p:nvPicPr>
        <p:blipFill>
          <a:blip r:embed="rId4"/>
          <a:stretch>
            <a:fillRect/>
          </a:stretch>
        </p:blipFill>
        <p:spPr>
          <a:xfrm>
            <a:off x="9209405" y="503364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/>
          <p:cNvPicPr/>
          <p:nvPr/>
        </p:nvPicPr>
        <p:blipFill>
          <a:blip r:embed="rId4"/>
          <a:stretch>
            <a:fillRect/>
          </a:stretch>
        </p:blipFill>
        <p:spPr>
          <a:xfrm>
            <a:off x="9740265" y="503364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93985" y="503364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剪去同侧角的矩形 3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剪去同侧角的矩形 4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剪去同侧角的矩形 5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7" name="图片 6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901190" y="2423160"/>
            <a:ext cx="2296160" cy="2296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chemeClr val="accent1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01215" y="3195955"/>
            <a:ext cx="209613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挑战台</a:t>
            </a:r>
            <a:endParaRPr lang="zh-CN" altLang="en-US" sz="4000" dirty="0" smtClean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9" name="任意多边形: 形状 16"/>
          <p:cNvSpPr/>
          <p:nvPr>
            <p:custDataLst>
              <p:tags r:id="rId10"/>
            </p:custDataLst>
          </p:nvPr>
        </p:nvSpPr>
        <p:spPr>
          <a:xfrm>
            <a:off x="3357880" y="1629410"/>
            <a:ext cx="1217930" cy="1388110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57700" y="2957830"/>
            <a:ext cx="3280410" cy="15963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355600">
              <a:lnSpc>
                <a:spcPct val="150000"/>
              </a:lnSpc>
            </a:pP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社交互动</a:t>
            </a:r>
            <a:endParaRPr lang="zh-CN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3556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剪去同侧角的矩形 7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剪去同侧角的矩形 8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挑战台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922780" y="960755"/>
            <a:ext cx="77050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社交互动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6370" y="1771015"/>
            <a:ext cx="93198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创建个人音乐档案，分享歌曲到社交网络，查看好友的音乐动态等。</a:t>
            </a:r>
            <a:endParaRPr lang="zh-CN" alt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rcRect l="1813" t="30910" r="73472" b="41512"/>
          <a:stretch>
            <a:fillRect/>
          </a:stretch>
        </p:blipFill>
        <p:spPr>
          <a:xfrm>
            <a:off x="8140700" y="2810510"/>
            <a:ext cx="1303020" cy="14960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779" r="46968" b="93194"/>
          <a:stretch>
            <a:fillRect/>
          </a:stretch>
        </p:blipFill>
        <p:spPr>
          <a:xfrm>
            <a:off x="3973195" y="3075305"/>
            <a:ext cx="1176655" cy="53721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644" t="10341"/>
          <a:stretch>
            <a:fillRect/>
          </a:stretch>
        </p:blipFill>
        <p:spPr>
          <a:xfrm>
            <a:off x="869315" y="2231390"/>
            <a:ext cx="2101850" cy="3949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rcRect l="43615" t="2343"/>
          <a:stretch>
            <a:fillRect/>
          </a:stretch>
        </p:blipFill>
        <p:spPr>
          <a:xfrm>
            <a:off x="9443720" y="2301240"/>
            <a:ext cx="2172970" cy="38715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8780"/>
          <a:stretch>
            <a:fillRect/>
          </a:stretch>
        </p:blipFill>
        <p:spPr>
          <a:xfrm>
            <a:off x="5514340" y="2175510"/>
            <a:ext cx="2112645" cy="40563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083" t="1649" r="10077" b="93146"/>
          <a:stretch>
            <a:fillRect/>
          </a:stretch>
        </p:blipFill>
        <p:spPr>
          <a:xfrm>
            <a:off x="4280535" y="3636645"/>
            <a:ext cx="1163955" cy="410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91138" y="2941341"/>
            <a:ext cx="5304822" cy="1845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6600" dirty="0">
                <a:solidFill>
                  <a:srgbClr val="3C91D8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用所学知识</a:t>
            </a:r>
            <a:br>
              <a:rPr lang="zh-CN" altLang="en-US" sz="8000" dirty="0">
                <a:solidFill>
                  <a:srgbClr val="3C91D8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</a:br>
            <a:r>
              <a:rPr lang="zh-CN" altLang="en-US" sz="4800" dirty="0">
                <a:solidFill>
                  <a:srgbClr val="3C91D8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探究未知世界吧！</a:t>
            </a:r>
            <a:endParaRPr lang="zh-CN" altLang="en-US" sz="4800" dirty="0">
              <a:solidFill>
                <a:srgbClr val="3C91D8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体验在线课余生活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041" y="1866633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</a:t>
            </a:r>
            <a:r>
              <a:rPr lang="en-US" altLang="zh-CN" sz="2800" dirty="0" err="1" smtClean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学唱欢快动听的歌曲</a:t>
            </a:r>
            <a:endParaRPr lang="en-US" altLang="zh-CN" sz="2800" dirty="0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2" grpId="1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2" name="组合 31"/>
          <p:cNvGrpSpPr/>
          <p:nvPr/>
        </p:nvGrpSpPr>
        <p:grpSpPr>
          <a:xfrm>
            <a:off x="1175385" y="890270"/>
            <a:ext cx="10502265" cy="5077460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79" y="125730"/>
            <a:ext cx="3561905" cy="2664372"/>
          </a:xfrm>
          <a:prstGeom prst="rect">
            <a:avLst/>
          </a:prstGeom>
        </p:spPr>
      </p:pic>
      <p:grpSp>
        <p:nvGrpSpPr>
          <p:cNvPr id="4" name="组合 37"/>
          <p:cNvGrpSpPr/>
          <p:nvPr/>
        </p:nvGrpSpPr>
        <p:grpSpPr>
          <a:xfrm>
            <a:off x="4840014" y="1214457"/>
            <a:ext cx="2349063" cy="704711"/>
            <a:chOff x="6568058" y="2098491"/>
            <a:chExt cx="2349063" cy="704711"/>
          </a:xfrm>
        </p:grpSpPr>
        <p:sp>
          <p:nvSpPr>
            <p:cNvPr id="39" name="圆角矩形 13"/>
            <p:cNvSpPr/>
            <p:nvPr/>
          </p:nvSpPr>
          <p:spPr>
            <a:xfrm>
              <a:off x="6568058" y="2200275"/>
              <a:ext cx="1980429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28"/>
            <p:cNvSpPr txBox="1"/>
            <p:nvPr/>
          </p:nvSpPr>
          <p:spPr>
            <a:xfrm>
              <a:off x="6760719" y="2098491"/>
              <a:ext cx="2156402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活动导航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2" name="文本框 6"/>
          <p:cNvSpPr txBox="1"/>
          <p:nvPr>
            <p:custDataLst>
              <p:tags r:id="rId6"/>
            </p:custDataLst>
          </p:nvPr>
        </p:nvSpPr>
        <p:spPr bwMode="auto">
          <a:xfrm>
            <a:off x="1743710" y="3797300"/>
            <a:ext cx="2713355" cy="1753235"/>
          </a:xfrm>
          <a:prstGeom prst="rect">
            <a:avLst/>
          </a:prstGeom>
          <a:noFill/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1．选用数字设备</a:t>
            </a: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2．确定在线音乐播放器</a:t>
            </a: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3．</a:t>
            </a: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了解在线音乐播放器</a:t>
            </a: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altLang="zh-CN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4</a:t>
            </a: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．</a:t>
            </a: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厘清学唱歌曲的思路</a:t>
            </a: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6" name="文本框 6"/>
          <p:cNvSpPr txBox="1"/>
          <p:nvPr>
            <p:custDataLst>
              <p:tags r:id="rId7"/>
            </p:custDataLst>
          </p:nvPr>
        </p:nvSpPr>
        <p:spPr bwMode="auto">
          <a:xfrm>
            <a:off x="4507230" y="3797300"/>
            <a:ext cx="2261870" cy="1118870"/>
          </a:xfrm>
          <a:prstGeom prst="rect">
            <a:avLst/>
          </a:prstGeom>
          <a:noFill/>
        </p:spPr>
        <p:txBody>
          <a:bodyPr wrap="square" anchor="t" anchorCtr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1．听一听歌曲</a:t>
            </a: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2．唱一唱歌曲</a:t>
            </a: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 algn="l" eaLnBrk="1" hangingPunct="1">
              <a:defRPr/>
            </a:pP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33" name="文本框 6"/>
          <p:cNvSpPr txBox="1"/>
          <p:nvPr>
            <p:custDataLst>
              <p:tags r:id="rId8"/>
            </p:custDataLst>
          </p:nvPr>
        </p:nvSpPr>
        <p:spPr bwMode="auto">
          <a:xfrm>
            <a:off x="6877685" y="3797300"/>
            <a:ext cx="2519680" cy="1953895"/>
          </a:xfrm>
          <a:prstGeom prst="rect">
            <a:avLst/>
          </a:prstGeom>
          <a:noFill/>
        </p:spPr>
        <p:txBody>
          <a:bodyPr wrap="square" anchor="t" anchorCtr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1．拓展：</a:t>
            </a: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在线音乐播放器的其他功能</a:t>
            </a:r>
            <a:endParaRPr lang="zh-CN" altLang="en-US" sz="1800" kern="120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2．探讨：</a:t>
            </a: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使用在线音乐播放器的规范</a:t>
            </a:r>
            <a:endParaRPr lang="zh-CN" altLang="en-US" sz="1800" kern="120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3．</a:t>
            </a: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活动评价表</a:t>
            </a: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400" dirty="0" smtClean="0">
              <a:latin typeface="+mn-ea"/>
              <a:ea typeface="+mn-ea"/>
              <a:sym typeface="+mn-ea"/>
            </a:endParaRPr>
          </a:p>
          <a:p>
            <a:pPr algn="l" eaLnBrk="1" hangingPunct="1">
              <a:defRPr/>
            </a:pPr>
            <a:endParaRPr lang="zh-CN" altLang="en-US" sz="2400" dirty="0" smtClean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50" name="文本框 6"/>
          <p:cNvSpPr txBox="1"/>
          <p:nvPr>
            <p:custDataLst>
              <p:tags r:id="rId9"/>
            </p:custDataLst>
          </p:nvPr>
        </p:nvSpPr>
        <p:spPr bwMode="auto">
          <a:xfrm>
            <a:off x="8981440" y="3797300"/>
            <a:ext cx="1945640" cy="866140"/>
          </a:xfrm>
          <a:prstGeom prst="rect">
            <a:avLst/>
          </a:prstGeom>
          <a:noFill/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55600">
              <a:lnSpc>
                <a:spcPct val="150000"/>
              </a:lnSpc>
            </a:pPr>
            <a:r>
              <a:rPr lang="zh-CN" altLang="en-US" sz="1800" kern="12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社交互动</a:t>
            </a: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 eaLnBrk="1" hangingPunct="1">
              <a:defRPr/>
            </a:pPr>
            <a:endParaRPr lang="zh-CN" altLang="en-US" sz="1800" kern="12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îṧľïḓe"/>
          <p:cNvSpPr/>
          <p:nvPr>
            <p:custDataLst>
              <p:tags r:id="rId10"/>
            </p:custDataLst>
          </p:nvPr>
        </p:nvSpPr>
        <p:spPr bwMode="auto">
          <a:xfrm rot="-16200000">
            <a:off x="6259195" y="-797560"/>
            <a:ext cx="84455" cy="7792721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sz="1200">
              <a:latin typeface="Agency FB" panose="020B0503020202020204" pitchFamily="34" charset="0"/>
            </a:endParaRPr>
          </a:p>
        </p:txBody>
      </p:sp>
      <p:pic>
        <p:nvPicPr>
          <p:cNvPr id="20" name="图片 19" descr="穿着黑色衣服的人&#10;&#10;描述已自动生成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"/>
          <a:srcRect l="20222" r="20222"/>
          <a:stretch>
            <a:fillRect/>
          </a:stretch>
        </p:blipFill>
        <p:spPr>
          <a:xfrm>
            <a:off x="1573530" y="2400300"/>
            <a:ext cx="1379855" cy="1303020"/>
          </a:xfrm>
          <a:custGeom>
            <a:avLst/>
            <a:gdLst>
              <a:gd name="connsiteX0" fmla="*/ 1063767 w 2127045"/>
              <a:gd name="connsiteY0" fmla="*/ 0 h 2007951"/>
              <a:gd name="connsiteX1" fmla="*/ 2127045 w 2127045"/>
              <a:gd name="connsiteY1" fmla="*/ 1033565 h 2007951"/>
              <a:gd name="connsiteX2" fmla="*/ 1211472 w 2127045"/>
              <a:gd name="connsiteY2" fmla="*/ 1646148 h 2007951"/>
              <a:gd name="connsiteX3" fmla="*/ 573456 w 2127045"/>
              <a:gd name="connsiteY3" fmla="*/ 2007951 h 2007951"/>
              <a:gd name="connsiteX4" fmla="*/ 0 w 2127045"/>
              <a:gd name="connsiteY4" fmla="*/ 1063766 h 2007951"/>
              <a:gd name="connsiteX5" fmla="*/ 1063767 w 2127045"/>
              <a:gd name="connsiteY5" fmla="*/ 0 h 20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045" h="2007951">
                <a:moveTo>
                  <a:pt x="1063767" y="0"/>
                </a:moveTo>
                <a:cubicBezTo>
                  <a:pt x="1641136" y="0"/>
                  <a:pt x="2111027" y="459987"/>
                  <a:pt x="2127045" y="1033565"/>
                </a:cubicBezTo>
                <a:cubicBezTo>
                  <a:pt x="2049524" y="1166353"/>
                  <a:pt x="1823688" y="1438897"/>
                  <a:pt x="1211472" y="1646148"/>
                </a:cubicBezTo>
                <a:cubicBezTo>
                  <a:pt x="904936" y="1749957"/>
                  <a:pt x="704532" y="1879687"/>
                  <a:pt x="573456" y="2007951"/>
                </a:cubicBezTo>
                <a:cubicBezTo>
                  <a:pt x="232684" y="1830656"/>
                  <a:pt x="0" y="1474478"/>
                  <a:pt x="0" y="1063766"/>
                </a:cubicBezTo>
                <a:cubicBezTo>
                  <a:pt x="0" y="476249"/>
                  <a:pt x="476250" y="0"/>
                  <a:pt x="106376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</p:pic>
      <p:pic>
        <p:nvPicPr>
          <p:cNvPr id="48" name="图片 47" descr="穿着黑色衣服的人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2"/>
          <a:srcRect l="20222" r="20222"/>
          <a:stretch>
            <a:fillRect/>
          </a:stretch>
        </p:blipFill>
        <p:spPr>
          <a:xfrm>
            <a:off x="4177030" y="2400300"/>
            <a:ext cx="1379855" cy="1303020"/>
          </a:xfrm>
          <a:custGeom>
            <a:avLst/>
            <a:gdLst>
              <a:gd name="connsiteX0" fmla="*/ 1063767 w 2127045"/>
              <a:gd name="connsiteY0" fmla="*/ 0 h 2007951"/>
              <a:gd name="connsiteX1" fmla="*/ 2127045 w 2127045"/>
              <a:gd name="connsiteY1" fmla="*/ 1033565 h 2007951"/>
              <a:gd name="connsiteX2" fmla="*/ 1211472 w 2127045"/>
              <a:gd name="connsiteY2" fmla="*/ 1646148 h 2007951"/>
              <a:gd name="connsiteX3" fmla="*/ 573456 w 2127045"/>
              <a:gd name="connsiteY3" fmla="*/ 2007951 h 2007951"/>
              <a:gd name="connsiteX4" fmla="*/ 0 w 2127045"/>
              <a:gd name="connsiteY4" fmla="*/ 1063766 h 2007951"/>
              <a:gd name="connsiteX5" fmla="*/ 1063767 w 2127045"/>
              <a:gd name="connsiteY5" fmla="*/ 0 h 20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045" h="2007951">
                <a:moveTo>
                  <a:pt x="1063767" y="0"/>
                </a:moveTo>
                <a:cubicBezTo>
                  <a:pt x="1641136" y="0"/>
                  <a:pt x="2111027" y="459987"/>
                  <a:pt x="2127045" y="1033565"/>
                </a:cubicBezTo>
                <a:cubicBezTo>
                  <a:pt x="2049524" y="1166353"/>
                  <a:pt x="1823688" y="1438897"/>
                  <a:pt x="1211472" y="1646148"/>
                </a:cubicBezTo>
                <a:cubicBezTo>
                  <a:pt x="904936" y="1749957"/>
                  <a:pt x="704532" y="1879687"/>
                  <a:pt x="573456" y="2007951"/>
                </a:cubicBezTo>
                <a:cubicBezTo>
                  <a:pt x="232684" y="1830656"/>
                  <a:pt x="0" y="1474478"/>
                  <a:pt x="0" y="1063766"/>
                </a:cubicBezTo>
                <a:cubicBezTo>
                  <a:pt x="0" y="476249"/>
                  <a:pt x="476250" y="0"/>
                  <a:pt x="106376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</p:pic>
      <p:pic>
        <p:nvPicPr>
          <p:cNvPr id="51" name="图片 50" descr="穿着黑色衣服的人&#10;&#10;描述已自动生成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2"/>
          <a:srcRect l="20222" r="20222"/>
          <a:stretch>
            <a:fillRect/>
          </a:stretch>
        </p:blipFill>
        <p:spPr>
          <a:xfrm>
            <a:off x="6564630" y="2400300"/>
            <a:ext cx="1379855" cy="1303020"/>
          </a:xfrm>
          <a:custGeom>
            <a:avLst/>
            <a:gdLst>
              <a:gd name="connsiteX0" fmla="*/ 1063767 w 2127045"/>
              <a:gd name="connsiteY0" fmla="*/ 0 h 2007951"/>
              <a:gd name="connsiteX1" fmla="*/ 2127045 w 2127045"/>
              <a:gd name="connsiteY1" fmla="*/ 1033565 h 2007951"/>
              <a:gd name="connsiteX2" fmla="*/ 1211472 w 2127045"/>
              <a:gd name="connsiteY2" fmla="*/ 1646148 h 2007951"/>
              <a:gd name="connsiteX3" fmla="*/ 573456 w 2127045"/>
              <a:gd name="connsiteY3" fmla="*/ 2007951 h 2007951"/>
              <a:gd name="connsiteX4" fmla="*/ 0 w 2127045"/>
              <a:gd name="connsiteY4" fmla="*/ 1063766 h 2007951"/>
              <a:gd name="connsiteX5" fmla="*/ 1063767 w 2127045"/>
              <a:gd name="connsiteY5" fmla="*/ 0 h 20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045" h="2007951">
                <a:moveTo>
                  <a:pt x="1063767" y="0"/>
                </a:moveTo>
                <a:cubicBezTo>
                  <a:pt x="1641136" y="0"/>
                  <a:pt x="2111027" y="459987"/>
                  <a:pt x="2127045" y="1033565"/>
                </a:cubicBezTo>
                <a:cubicBezTo>
                  <a:pt x="2049524" y="1166353"/>
                  <a:pt x="1823688" y="1438897"/>
                  <a:pt x="1211472" y="1646148"/>
                </a:cubicBezTo>
                <a:cubicBezTo>
                  <a:pt x="904936" y="1749957"/>
                  <a:pt x="704532" y="1879687"/>
                  <a:pt x="573456" y="2007951"/>
                </a:cubicBezTo>
                <a:cubicBezTo>
                  <a:pt x="232684" y="1830656"/>
                  <a:pt x="0" y="1474478"/>
                  <a:pt x="0" y="1063766"/>
                </a:cubicBezTo>
                <a:cubicBezTo>
                  <a:pt x="0" y="476249"/>
                  <a:pt x="476250" y="0"/>
                  <a:pt x="1063767" y="0"/>
                </a:cubicBezTo>
                <a:close/>
              </a:path>
            </a:pathLst>
          </a:custGeom>
          <a:solidFill>
            <a:schemeClr val="accent1"/>
          </a:solidFill>
          <a:ln w="76200">
            <a:solidFill>
              <a:schemeClr val="bg1"/>
            </a:solidFill>
          </a:ln>
        </p:spPr>
      </p:pic>
      <p:pic>
        <p:nvPicPr>
          <p:cNvPr id="54" name="图片 53" descr="穿着黑色衣服的人&#10;&#10;描述已自动生成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"/>
          <a:srcRect l="20222" r="20222"/>
          <a:stretch>
            <a:fillRect/>
          </a:stretch>
        </p:blipFill>
        <p:spPr>
          <a:xfrm>
            <a:off x="9065260" y="2494280"/>
            <a:ext cx="1379855" cy="1303020"/>
          </a:xfrm>
          <a:custGeom>
            <a:avLst/>
            <a:gdLst>
              <a:gd name="connsiteX0" fmla="*/ 1063767 w 2127045"/>
              <a:gd name="connsiteY0" fmla="*/ 0 h 2007951"/>
              <a:gd name="connsiteX1" fmla="*/ 2127045 w 2127045"/>
              <a:gd name="connsiteY1" fmla="*/ 1033565 h 2007951"/>
              <a:gd name="connsiteX2" fmla="*/ 1211472 w 2127045"/>
              <a:gd name="connsiteY2" fmla="*/ 1646148 h 2007951"/>
              <a:gd name="connsiteX3" fmla="*/ 573456 w 2127045"/>
              <a:gd name="connsiteY3" fmla="*/ 2007951 h 2007951"/>
              <a:gd name="connsiteX4" fmla="*/ 0 w 2127045"/>
              <a:gd name="connsiteY4" fmla="*/ 1063766 h 2007951"/>
              <a:gd name="connsiteX5" fmla="*/ 1063767 w 2127045"/>
              <a:gd name="connsiteY5" fmla="*/ 0 h 20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045" h="2007951">
                <a:moveTo>
                  <a:pt x="1063767" y="0"/>
                </a:moveTo>
                <a:cubicBezTo>
                  <a:pt x="1641136" y="0"/>
                  <a:pt x="2111027" y="459987"/>
                  <a:pt x="2127045" y="1033565"/>
                </a:cubicBezTo>
                <a:cubicBezTo>
                  <a:pt x="2049524" y="1166353"/>
                  <a:pt x="1823688" y="1438897"/>
                  <a:pt x="1211472" y="1646148"/>
                </a:cubicBezTo>
                <a:cubicBezTo>
                  <a:pt x="904936" y="1749957"/>
                  <a:pt x="704532" y="1879687"/>
                  <a:pt x="573456" y="2007951"/>
                </a:cubicBezTo>
                <a:cubicBezTo>
                  <a:pt x="232684" y="1830656"/>
                  <a:pt x="0" y="1474478"/>
                  <a:pt x="0" y="1063766"/>
                </a:cubicBezTo>
                <a:cubicBezTo>
                  <a:pt x="0" y="476249"/>
                  <a:pt x="476250" y="0"/>
                  <a:pt x="106376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</p:pic>
      <p:sp>
        <p:nvSpPr>
          <p:cNvPr id="46" name="Inhaltsplatzhalter 4"/>
          <p:cNvSpPr txBox="1"/>
          <p:nvPr>
            <p:custDataLst>
              <p:tags r:id="rId15"/>
            </p:custDataLst>
          </p:nvPr>
        </p:nvSpPr>
        <p:spPr>
          <a:xfrm>
            <a:off x="4327525" y="2856548"/>
            <a:ext cx="1012825" cy="3073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活动室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Inhaltsplatzhalter 4"/>
          <p:cNvSpPr txBox="1"/>
          <p:nvPr>
            <p:custDataLst>
              <p:tags r:id="rId16"/>
            </p:custDataLst>
          </p:nvPr>
        </p:nvSpPr>
        <p:spPr>
          <a:xfrm>
            <a:off x="6744970" y="2877503"/>
            <a:ext cx="1012825" cy="3073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收获园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Inhaltsplatzhalter 4"/>
          <p:cNvSpPr txBox="1"/>
          <p:nvPr>
            <p:custDataLst>
              <p:tags r:id="rId17"/>
            </p:custDataLst>
          </p:nvPr>
        </p:nvSpPr>
        <p:spPr>
          <a:xfrm>
            <a:off x="9125585" y="2877503"/>
            <a:ext cx="1012825" cy="3073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挑战台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Inhaltsplatzhalter 4"/>
          <p:cNvSpPr txBox="1"/>
          <p:nvPr>
            <p:custDataLst>
              <p:tags r:id="rId18"/>
            </p:custDataLst>
          </p:nvPr>
        </p:nvSpPr>
        <p:spPr>
          <a:xfrm>
            <a:off x="1743710" y="2877503"/>
            <a:ext cx="1012825" cy="3073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准备间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任意多边形: 形状 10"/>
          <p:cNvSpPr/>
          <p:nvPr>
            <p:custDataLst>
              <p:tags r:id="rId19"/>
            </p:custDataLst>
          </p:nvPr>
        </p:nvSpPr>
        <p:spPr>
          <a:xfrm>
            <a:off x="1849120" y="2988310"/>
            <a:ext cx="1076325" cy="1704975"/>
          </a:xfrm>
          <a:custGeom>
            <a:avLst/>
            <a:gdLst>
              <a:gd name="connsiteX0" fmla="*/ 1835531 w 1836572"/>
              <a:gd name="connsiteY0" fmla="*/ 0 h 2628969"/>
              <a:gd name="connsiteX1" fmla="*/ 882664 w 1836572"/>
              <a:gd name="connsiteY1" fmla="*/ 692549 h 2628969"/>
              <a:gd name="connsiteX2" fmla="*/ 227 w 1836572"/>
              <a:gd name="connsiteY2" fmla="*/ 1574130 h 2628969"/>
              <a:gd name="connsiteX3" fmla="*/ 1327 w 1836572"/>
              <a:gd name="connsiteY3" fmla="*/ 1621571 h 2628969"/>
              <a:gd name="connsiteX4" fmla="*/ 1327 w 1836572"/>
              <a:gd name="connsiteY4" fmla="*/ 2628970 h 2628969"/>
              <a:gd name="connsiteX5" fmla="*/ 9520 w 1836572"/>
              <a:gd name="connsiteY5" fmla="*/ 2628970 h 2628969"/>
              <a:gd name="connsiteX6" fmla="*/ 12699 w 1836572"/>
              <a:gd name="connsiteY6" fmla="*/ 1719144 h 2628969"/>
              <a:gd name="connsiteX7" fmla="*/ 164194 w 1836572"/>
              <a:gd name="connsiteY7" fmla="*/ 1378250 h 2628969"/>
              <a:gd name="connsiteX8" fmla="*/ 1116204 w 1836572"/>
              <a:gd name="connsiteY8" fmla="*/ 872166 h 2628969"/>
              <a:gd name="connsiteX9" fmla="*/ 1835531 w 1836572"/>
              <a:gd name="connsiteY9" fmla="*/ 0 h 26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572" h="2628969">
                <a:moveTo>
                  <a:pt x="1835531" y="0"/>
                </a:moveTo>
                <a:cubicBezTo>
                  <a:pt x="1835531" y="0"/>
                  <a:pt x="1723407" y="407777"/>
                  <a:pt x="882664" y="692549"/>
                </a:cubicBezTo>
                <a:cubicBezTo>
                  <a:pt x="20891" y="984412"/>
                  <a:pt x="-3197" y="1480836"/>
                  <a:pt x="227" y="1574130"/>
                </a:cubicBezTo>
                <a:cubicBezTo>
                  <a:pt x="838" y="1589903"/>
                  <a:pt x="1327" y="1605676"/>
                  <a:pt x="1327" y="1621571"/>
                </a:cubicBezTo>
                <a:lnTo>
                  <a:pt x="1327" y="2628970"/>
                </a:lnTo>
                <a:lnTo>
                  <a:pt x="9520" y="2628970"/>
                </a:lnTo>
                <a:lnTo>
                  <a:pt x="12699" y="1719144"/>
                </a:lnTo>
                <a:cubicBezTo>
                  <a:pt x="13188" y="1589291"/>
                  <a:pt x="68210" y="1465674"/>
                  <a:pt x="164194" y="1378250"/>
                </a:cubicBezTo>
                <a:cubicBezTo>
                  <a:pt x="312510" y="1243384"/>
                  <a:pt x="592268" y="1059242"/>
                  <a:pt x="1116204" y="872166"/>
                </a:cubicBezTo>
                <a:cubicBezTo>
                  <a:pt x="1894955" y="593997"/>
                  <a:pt x="1835531" y="0"/>
                  <a:pt x="183553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1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11"/>
          <p:cNvSpPr/>
          <p:nvPr>
            <p:custDataLst>
              <p:tags r:id="rId20"/>
            </p:custDataLst>
          </p:nvPr>
        </p:nvSpPr>
        <p:spPr>
          <a:xfrm>
            <a:off x="4456430" y="2962910"/>
            <a:ext cx="1076325" cy="1704975"/>
          </a:xfrm>
          <a:custGeom>
            <a:avLst/>
            <a:gdLst>
              <a:gd name="connsiteX0" fmla="*/ 1835531 w 1836572"/>
              <a:gd name="connsiteY0" fmla="*/ 0 h 2628969"/>
              <a:gd name="connsiteX1" fmla="*/ 882664 w 1836572"/>
              <a:gd name="connsiteY1" fmla="*/ 692549 h 2628969"/>
              <a:gd name="connsiteX2" fmla="*/ 227 w 1836572"/>
              <a:gd name="connsiteY2" fmla="*/ 1574130 h 2628969"/>
              <a:gd name="connsiteX3" fmla="*/ 1327 w 1836572"/>
              <a:gd name="connsiteY3" fmla="*/ 1621571 h 2628969"/>
              <a:gd name="connsiteX4" fmla="*/ 1327 w 1836572"/>
              <a:gd name="connsiteY4" fmla="*/ 2628970 h 2628969"/>
              <a:gd name="connsiteX5" fmla="*/ 9520 w 1836572"/>
              <a:gd name="connsiteY5" fmla="*/ 2628970 h 2628969"/>
              <a:gd name="connsiteX6" fmla="*/ 12699 w 1836572"/>
              <a:gd name="connsiteY6" fmla="*/ 1719144 h 2628969"/>
              <a:gd name="connsiteX7" fmla="*/ 164194 w 1836572"/>
              <a:gd name="connsiteY7" fmla="*/ 1378250 h 2628969"/>
              <a:gd name="connsiteX8" fmla="*/ 1116204 w 1836572"/>
              <a:gd name="connsiteY8" fmla="*/ 872166 h 2628969"/>
              <a:gd name="connsiteX9" fmla="*/ 1835531 w 1836572"/>
              <a:gd name="connsiteY9" fmla="*/ 0 h 26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572" h="2628969">
                <a:moveTo>
                  <a:pt x="1835531" y="0"/>
                </a:moveTo>
                <a:cubicBezTo>
                  <a:pt x="1835531" y="0"/>
                  <a:pt x="1723407" y="407777"/>
                  <a:pt x="882664" y="692549"/>
                </a:cubicBezTo>
                <a:cubicBezTo>
                  <a:pt x="20891" y="984412"/>
                  <a:pt x="-3197" y="1480836"/>
                  <a:pt x="227" y="1574130"/>
                </a:cubicBezTo>
                <a:cubicBezTo>
                  <a:pt x="838" y="1589903"/>
                  <a:pt x="1327" y="1605676"/>
                  <a:pt x="1327" y="1621571"/>
                </a:cubicBezTo>
                <a:lnTo>
                  <a:pt x="1327" y="2628970"/>
                </a:lnTo>
                <a:lnTo>
                  <a:pt x="9520" y="2628970"/>
                </a:lnTo>
                <a:lnTo>
                  <a:pt x="12699" y="1719144"/>
                </a:lnTo>
                <a:cubicBezTo>
                  <a:pt x="13188" y="1589291"/>
                  <a:pt x="68210" y="1465674"/>
                  <a:pt x="164194" y="1378250"/>
                </a:cubicBezTo>
                <a:cubicBezTo>
                  <a:pt x="312510" y="1243384"/>
                  <a:pt x="592268" y="1059242"/>
                  <a:pt x="1116204" y="872166"/>
                </a:cubicBezTo>
                <a:cubicBezTo>
                  <a:pt x="1894955" y="593997"/>
                  <a:pt x="1835531" y="0"/>
                  <a:pt x="183553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1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12"/>
          <p:cNvSpPr/>
          <p:nvPr>
            <p:custDataLst>
              <p:tags r:id="rId21"/>
            </p:custDataLst>
          </p:nvPr>
        </p:nvSpPr>
        <p:spPr>
          <a:xfrm>
            <a:off x="6856095" y="2988310"/>
            <a:ext cx="1076325" cy="1704975"/>
          </a:xfrm>
          <a:custGeom>
            <a:avLst/>
            <a:gdLst>
              <a:gd name="connsiteX0" fmla="*/ 1835531 w 1836572"/>
              <a:gd name="connsiteY0" fmla="*/ 0 h 2628969"/>
              <a:gd name="connsiteX1" fmla="*/ 882664 w 1836572"/>
              <a:gd name="connsiteY1" fmla="*/ 692549 h 2628969"/>
              <a:gd name="connsiteX2" fmla="*/ 227 w 1836572"/>
              <a:gd name="connsiteY2" fmla="*/ 1574130 h 2628969"/>
              <a:gd name="connsiteX3" fmla="*/ 1327 w 1836572"/>
              <a:gd name="connsiteY3" fmla="*/ 1621571 h 2628969"/>
              <a:gd name="connsiteX4" fmla="*/ 1327 w 1836572"/>
              <a:gd name="connsiteY4" fmla="*/ 2628970 h 2628969"/>
              <a:gd name="connsiteX5" fmla="*/ 9520 w 1836572"/>
              <a:gd name="connsiteY5" fmla="*/ 2628970 h 2628969"/>
              <a:gd name="connsiteX6" fmla="*/ 12699 w 1836572"/>
              <a:gd name="connsiteY6" fmla="*/ 1719144 h 2628969"/>
              <a:gd name="connsiteX7" fmla="*/ 164194 w 1836572"/>
              <a:gd name="connsiteY7" fmla="*/ 1378250 h 2628969"/>
              <a:gd name="connsiteX8" fmla="*/ 1116204 w 1836572"/>
              <a:gd name="connsiteY8" fmla="*/ 872166 h 2628969"/>
              <a:gd name="connsiteX9" fmla="*/ 1835531 w 1836572"/>
              <a:gd name="connsiteY9" fmla="*/ 0 h 26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572" h="2628969">
                <a:moveTo>
                  <a:pt x="1835531" y="0"/>
                </a:moveTo>
                <a:cubicBezTo>
                  <a:pt x="1835531" y="0"/>
                  <a:pt x="1723407" y="407777"/>
                  <a:pt x="882664" y="692549"/>
                </a:cubicBezTo>
                <a:cubicBezTo>
                  <a:pt x="20891" y="984412"/>
                  <a:pt x="-3197" y="1480836"/>
                  <a:pt x="227" y="1574130"/>
                </a:cubicBezTo>
                <a:cubicBezTo>
                  <a:pt x="838" y="1589903"/>
                  <a:pt x="1327" y="1605676"/>
                  <a:pt x="1327" y="1621571"/>
                </a:cubicBezTo>
                <a:lnTo>
                  <a:pt x="1327" y="2628970"/>
                </a:lnTo>
                <a:lnTo>
                  <a:pt x="9520" y="2628970"/>
                </a:lnTo>
                <a:lnTo>
                  <a:pt x="12699" y="1719144"/>
                </a:lnTo>
                <a:cubicBezTo>
                  <a:pt x="13188" y="1589291"/>
                  <a:pt x="68210" y="1465674"/>
                  <a:pt x="164194" y="1378250"/>
                </a:cubicBezTo>
                <a:cubicBezTo>
                  <a:pt x="312510" y="1243384"/>
                  <a:pt x="592268" y="1059242"/>
                  <a:pt x="1116204" y="872166"/>
                </a:cubicBezTo>
                <a:cubicBezTo>
                  <a:pt x="1894955" y="593997"/>
                  <a:pt x="1835531" y="0"/>
                  <a:pt x="1835531" y="0"/>
                </a:cubicBezTo>
                <a:close/>
              </a:path>
            </a:pathLst>
          </a:custGeom>
          <a:gradFill>
            <a:gsLst>
              <a:gs pos="5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  <a:gs pos="0">
                <a:schemeClr val="accent1"/>
              </a:gs>
            </a:gsLst>
            <a:lin ang="0" scaled="0"/>
          </a:gradFill>
          <a:ln w="121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13"/>
          <p:cNvSpPr/>
          <p:nvPr>
            <p:custDataLst>
              <p:tags r:id="rId22"/>
            </p:custDataLst>
          </p:nvPr>
        </p:nvSpPr>
        <p:spPr>
          <a:xfrm>
            <a:off x="9390380" y="3056890"/>
            <a:ext cx="1076325" cy="1704975"/>
          </a:xfrm>
          <a:custGeom>
            <a:avLst/>
            <a:gdLst>
              <a:gd name="connsiteX0" fmla="*/ 1835531 w 1836572"/>
              <a:gd name="connsiteY0" fmla="*/ 0 h 2628969"/>
              <a:gd name="connsiteX1" fmla="*/ 882664 w 1836572"/>
              <a:gd name="connsiteY1" fmla="*/ 692549 h 2628969"/>
              <a:gd name="connsiteX2" fmla="*/ 227 w 1836572"/>
              <a:gd name="connsiteY2" fmla="*/ 1574130 h 2628969"/>
              <a:gd name="connsiteX3" fmla="*/ 1327 w 1836572"/>
              <a:gd name="connsiteY3" fmla="*/ 1621571 h 2628969"/>
              <a:gd name="connsiteX4" fmla="*/ 1327 w 1836572"/>
              <a:gd name="connsiteY4" fmla="*/ 2628970 h 2628969"/>
              <a:gd name="connsiteX5" fmla="*/ 9520 w 1836572"/>
              <a:gd name="connsiteY5" fmla="*/ 2628970 h 2628969"/>
              <a:gd name="connsiteX6" fmla="*/ 12699 w 1836572"/>
              <a:gd name="connsiteY6" fmla="*/ 1719144 h 2628969"/>
              <a:gd name="connsiteX7" fmla="*/ 164194 w 1836572"/>
              <a:gd name="connsiteY7" fmla="*/ 1378250 h 2628969"/>
              <a:gd name="connsiteX8" fmla="*/ 1116204 w 1836572"/>
              <a:gd name="connsiteY8" fmla="*/ 872166 h 2628969"/>
              <a:gd name="connsiteX9" fmla="*/ 1835531 w 1836572"/>
              <a:gd name="connsiteY9" fmla="*/ 0 h 26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572" h="2628969">
                <a:moveTo>
                  <a:pt x="1835531" y="0"/>
                </a:moveTo>
                <a:cubicBezTo>
                  <a:pt x="1835531" y="0"/>
                  <a:pt x="1723407" y="407777"/>
                  <a:pt x="882664" y="692549"/>
                </a:cubicBezTo>
                <a:cubicBezTo>
                  <a:pt x="20891" y="984412"/>
                  <a:pt x="-3197" y="1480836"/>
                  <a:pt x="227" y="1574130"/>
                </a:cubicBezTo>
                <a:cubicBezTo>
                  <a:pt x="838" y="1589903"/>
                  <a:pt x="1327" y="1605676"/>
                  <a:pt x="1327" y="1621571"/>
                </a:cubicBezTo>
                <a:lnTo>
                  <a:pt x="1327" y="2628970"/>
                </a:lnTo>
                <a:lnTo>
                  <a:pt x="9520" y="2628970"/>
                </a:lnTo>
                <a:lnTo>
                  <a:pt x="12699" y="1719144"/>
                </a:lnTo>
                <a:cubicBezTo>
                  <a:pt x="13188" y="1589291"/>
                  <a:pt x="68210" y="1465674"/>
                  <a:pt x="164194" y="1378250"/>
                </a:cubicBezTo>
                <a:cubicBezTo>
                  <a:pt x="312510" y="1243384"/>
                  <a:pt x="592268" y="1059242"/>
                  <a:pt x="1116204" y="872166"/>
                </a:cubicBezTo>
                <a:cubicBezTo>
                  <a:pt x="1894955" y="593997"/>
                  <a:pt x="1835531" y="0"/>
                  <a:pt x="183553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1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535020" y="4111004"/>
            <a:ext cx="1431595" cy="2217966"/>
          </a:xfrm>
          <a:prstGeom prst="rect">
            <a:avLst/>
          </a:prstGeom>
        </p:spPr>
      </p:pic>
      <p:sp>
        <p:nvSpPr>
          <p:cNvPr id="57" name="文本框 6"/>
          <p:cNvSpPr txBox="1"/>
          <p:nvPr>
            <p:custDataLst>
              <p:tags r:id="rId9"/>
            </p:custDataLst>
          </p:nvPr>
        </p:nvSpPr>
        <p:spPr bwMode="auto">
          <a:xfrm>
            <a:off x="4934585" y="2233295"/>
            <a:ext cx="4371340" cy="26765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280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</a:rPr>
              <a:t>１．选用数字设备</a:t>
            </a:r>
            <a:endParaRPr lang="zh-CN" altLang="en-US" sz="28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280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</a:rPr>
              <a:t>２．确定在线音乐播放器</a:t>
            </a:r>
            <a:endParaRPr lang="zh-CN" altLang="en-US" sz="28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280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３</a:t>
            </a:r>
            <a:r>
              <a:rPr lang="zh-CN" altLang="en-US" sz="280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</a:rPr>
              <a:t>．了解在线音乐播放器</a:t>
            </a:r>
            <a:endParaRPr lang="zh-CN" altLang="en-US" sz="28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280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４</a:t>
            </a:r>
            <a:r>
              <a:rPr lang="zh-CN" altLang="en-US" sz="280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</a:rPr>
              <a:t>．厘清学唱歌曲的思路</a:t>
            </a:r>
            <a:endParaRPr lang="zh-CN" altLang="en-US" sz="28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任意多边形: 形状 16"/>
          <p:cNvSpPr/>
          <p:nvPr>
            <p:custDataLst>
              <p:tags r:id="rId10"/>
            </p:custDataLst>
          </p:nvPr>
        </p:nvSpPr>
        <p:spPr>
          <a:xfrm>
            <a:off x="3357880" y="1629410"/>
            <a:ext cx="1217930" cy="1388110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思源黑体 Regular" panose="020B0500000000000000" charset="-122"/>
            </a:endParaRPr>
          </a:p>
        </p:txBody>
      </p: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901190" y="2423160"/>
            <a:ext cx="2296160" cy="2296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chemeClr val="accent1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101215" y="3195955"/>
            <a:ext cx="209613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准备间</a:t>
            </a:r>
            <a:endParaRPr lang="zh-CN" altLang="en-US" sz="4000" dirty="0" smtClean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452883" y="1043388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１．选用数字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设备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-179480" y="1752882"/>
            <a:ext cx="10848192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提示：不同的生活场景，有不同方法可以在线听音乐。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17855" y="3009265"/>
            <a:ext cx="7923530" cy="21253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□计算机 　  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□平板电脑   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　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□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数字音频播放器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　　　　　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□其他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0860" y="2713990"/>
            <a:ext cx="8865870" cy="294005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剪去同侧角的矩形 3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50" name="图片 85" descr="5f33ae11ad3301597222417226 (3)"/>
          <p:cNvPicPr>
            <a:picLocks noChangeAspect="1" noChangeArrowheads="1"/>
          </p:cNvPicPr>
          <p:nvPr/>
        </p:nvPicPr>
        <p:blipFill>
          <a:blip r:embed="rId2" cstate="print"/>
          <a:srcRect l="19885" r="15118" b="4842"/>
          <a:stretch>
            <a:fillRect/>
          </a:stretch>
        </p:blipFill>
        <p:spPr bwMode="auto">
          <a:xfrm flipH="1">
            <a:off x="10365838" y="3894460"/>
            <a:ext cx="1526614" cy="223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" name="图片 109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4364" t="19279" r="15683" b="10020"/>
          <a:stretch>
            <a:fillRect/>
          </a:stretch>
        </p:blipFill>
        <p:spPr>
          <a:xfrm>
            <a:off x="1876425" y="2921000"/>
            <a:ext cx="1212215" cy="11201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4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155" y="2833370"/>
            <a:ext cx="983615" cy="1148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5">
            <a:clrChange>
              <a:clrFrom>
                <a:srgbClr val="EEF1EA">
                  <a:alpha val="100000"/>
                </a:srgbClr>
              </a:clrFrom>
              <a:clrTo>
                <a:srgbClr val="EEF1E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0150" y="3119438"/>
            <a:ext cx="1372235" cy="576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图片 112"/>
          <p:cNvPicPr/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21588" r="16760" b="11117"/>
          <a:stretch>
            <a:fillRect/>
          </a:stretch>
        </p:blipFill>
        <p:spPr>
          <a:xfrm>
            <a:off x="3204210" y="4242435"/>
            <a:ext cx="981075" cy="1091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7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627235" y="1807845"/>
            <a:ext cx="2107565" cy="2174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" name="文本框 107"/>
          <p:cNvSpPr txBox="1"/>
          <p:nvPr/>
        </p:nvSpPr>
        <p:spPr>
          <a:xfrm>
            <a:off x="9789795" y="2078990"/>
            <a:ext cx="194500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9875"/>
            <a:r>
              <a:rPr lang="zh-CN" sz="20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帮李徽想一想，在旅途中，选用哪种数字设备更合适？</a:t>
            </a:r>
            <a:endParaRPr lang="zh-CN" altLang="en-US" sz="20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96380" y="3119755"/>
            <a:ext cx="2266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□智能手机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595110" y="2981960"/>
            <a:ext cx="2508250" cy="1000125"/>
            <a:chOff x="10588" y="6052"/>
            <a:chExt cx="3950" cy="1575"/>
          </a:xfrm>
        </p:grpSpPr>
        <p:sp>
          <p:nvSpPr>
            <p:cNvPr id="4" name="文本框 3"/>
            <p:cNvSpPr txBox="1"/>
            <p:nvPr/>
          </p:nvSpPr>
          <p:spPr>
            <a:xfrm>
              <a:off x="10588" y="6271"/>
              <a:ext cx="357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☑智能手机</a:t>
              </a:r>
              <a:endPara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pic>
          <p:nvPicPr>
            <p:cNvPr id="6" name="图片 5" descr="C:/Users/yedeng/Desktop/cad39ffd-470d-4788-a044-ddd3b4526044.jpgcad39ffd-470d-4788-a044-ddd3b452604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</a:blip>
            <a:srcRect l="30448" t="31176" r="26197" b="7392"/>
            <a:stretch>
              <a:fillRect/>
            </a:stretch>
          </p:blipFill>
          <p:spPr>
            <a:xfrm>
              <a:off x="13428" y="6052"/>
              <a:ext cx="1110" cy="15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48640" y="2670175"/>
            <a:ext cx="9178290" cy="211455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452883" y="1043388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2．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确定</a:t>
            </a:r>
            <a:r>
              <a:rPr 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在线音乐播放器</a:t>
            </a:r>
            <a:endParaRPr lang="zh-CN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48640" y="1752600"/>
            <a:ext cx="8895715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用手机听音乐需要下载在线音乐播放器。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14680" y="3917950"/>
            <a:ext cx="6965950" cy="6019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□网易云　</a:t>
            </a:r>
            <a:r>
              <a:rPr 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□酷狗音乐 </a:t>
            </a:r>
            <a:r>
              <a:rPr 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□全民K歌  </a:t>
            </a:r>
            <a:r>
              <a:rPr 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□QQ音乐  □其他___</a:t>
            </a:r>
            <a:endParaRPr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剪去同侧角的矩形 3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50" name="图片 85" descr="5f33ae11ad3301597222417226 (3)"/>
          <p:cNvPicPr>
            <a:picLocks noChangeAspect="1" noChangeArrowheads="1"/>
          </p:cNvPicPr>
          <p:nvPr/>
        </p:nvPicPr>
        <p:blipFill>
          <a:blip r:embed="rId2" cstate="print"/>
          <a:srcRect l="19885" r="15118" b="4842"/>
          <a:stretch>
            <a:fillRect/>
          </a:stretch>
        </p:blipFill>
        <p:spPr bwMode="auto">
          <a:xfrm flipH="1">
            <a:off x="10365838" y="3968755"/>
            <a:ext cx="1526614" cy="223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" name="图片 103"/>
          <p:cNvPicPr/>
          <p:nvPr/>
        </p:nvPicPr>
        <p:blipFill>
          <a:blip r:embed="rId3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rcRect l="28733" t="16100" r="31057" b="18017"/>
          <a:stretch>
            <a:fillRect/>
          </a:stretch>
        </p:blipFill>
        <p:spPr>
          <a:xfrm>
            <a:off x="1087755" y="2974340"/>
            <a:ext cx="834390" cy="782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115" y="2974340"/>
            <a:ext cx="87503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22917"/>
          <a:stretch>
            <a:fillRect/>
          </a:stretch>
        </p:blipFill>
        <p:spPr>
          <a:xfrm>
            <a:off x="4349115" y="2974340"/>
            <a:ext cx="1524000" cy="845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9085" y="2974340"/>
            <a:ext cx="886460" cy="7823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7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697720" y="2169795"/>
            <a:ext cx="2037080" cy="1586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" name="文本框 107"/>
          <p:cNvSpPr txBox="1"/>
          <p:nvPr/>
        </p:nvSpPr>
        <p:spPr>
          <a:xfrm>
            <a:off x="9960610" y="2329815"/>
            <a:ext cx="145669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9875"/>
            <a:r>
              <a:rPr lang="zh-CN" sz="20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你选用的播放器有什么功能？</a:t>
            </a:r>
            <a:endParaRPr lang="zh-CN" altLang="en-US" sz="20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930525" y="939646"/>
            <a:ext cx="633095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3．</a:t>
            </a:r>
            <a:r>
              <a:rPr 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了解在线音乐播放器</a:t>
            </a:r>
            <a:endParaRPr lang="zh-CN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剪去同侧角的矩形 25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剪去同侧角的矩形 26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剪去同侧角的矩形 27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剪去同侧角的矩形 28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60" y="4247515"/>
            <a:ext cx="6896100" cy="17430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36015" y="2009140"/>
            <a:ext cx="8491855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全民K歌是一款集音乐、视频、直播、短视频、社交于一体的在线K歌平台。它拥有QQ音乐的庞大曲库，提供全屏录制功能，可以在平台上尽情演唱并分享自己的作品。还具备智能打分、专业混音等功能，可以轻松制作出高质量的K歌作品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283" t="26717" r="19064" b="8539"/>
          <a:stretch>
            <a:fillRect/>
          </a:stretch>
        </p:blipFill>
        <p:spPr>
          <a:xfrm>
            <a:off x="8370570" y="810895"/>
            <a:ext cx="890905" cy="1083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1049655" y="1894205"/>
            <a:ext cx="8872855" cy="200088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7" name="图片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10368915" y="3296920"/>
            <a:ext cx="1172845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0368915" y="4956810"/>
            <a:ext cx="1177925" cy="549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/>
              <a:t>扫码下载手机版</a:t>
            </a:r>
            <a:endParaRPr lang="zh-CN" altLang="en-US"/>
          </a:p>
        </p:txBody>
      </p:sp>
      <p:pic>
        <p:nvPicPr>
          <p:cNvPr id="2" name="图片 1" descr="平板电脑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8395" y="2929255"/>
            <a:ext cx="1873885" cy="182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bldLvl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剪去同侧角的矩形 25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剪去同侧角的矩形 26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剪去同侧角的矩形 27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剪去同侧角的矩形 28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2360" y="1558290"/>
            <a:ext cx="737806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打开在线音乐播放器</a:t>
            </a:r>
            <a:endParaRPr lang="en-US" sz="2800">
              <a:solidFill>
                <a:srgbClr val="E488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熟悉在线音乐播放器的页面</a:t>
            </a:r>
            <a:endParaRPr lang="en-US" sz="2800">
              <a:solidFill>
                <a:srgbClr val="E488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0" name="图片 9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05" t="14146" r="79149" b="44304"/>
          <a:stretch>
            <a:fillRect/>
          </a:stretch>
        </p:blipFill>
        <p:spPr>
          <a:xfrm>
            <a:off x="4451350" y="2672715"/>
            <a:ext cx="1799590" cy="28800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834" t="11702" r="60125" b="47167"/>
          <a:stretch>
            <a:fillRect/>
          </a:stretch>
        </p:blipFill>
        <p:spPr>
          <a:xfrm>
            <a:off x="6262145" y="3405505"/>
            <a:ext cx="1799590" cy="28800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78180" y="2672715"/>
            <a:ext cx="1681480" cy="287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0725" t="11961" r="21651" b="48424"/>
          <a:stretch>
            <a:fillRect/>
          </a:stretch>
        </p:blipFill>
        <p:spPr>
          <a:xfrm>
            <a:off x="8191500" y="2672715"/>
            <a:ext cx="1799590" cy="28800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060" t="55008" r="59760" b="3611"/>
          <a:stretch>
            <a:fillRect/>
          </a:stretch>
        </p:blipFill>
        <p:spPr>
          <a:xfrm>
            <a:off x="10018805" y="3405505"/>
            <a:ext cx="1799590" cy="28800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223" t="58260" r="40875" b="1496"/>
          <a:stretch>
            <a:fillRect/>
          </a:stretch>
        </p:blipFill>
        <p:spPr>
          <a:xfrm>
            <a:off x="2505075" y="3405505"/>
            <a:ext cx="1800000" cy="288000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2930525" y="939646"/>
            <a:ext cx="633095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3．</a:t>
            </a:r>
            <a:r>
              <a:rPr 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了解在线音乐播放器</a:t>
            </a:r>
            <a:endParaRPr lang="zh-CN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283" t="26717" r="19064" b="8539"/>
          <a:stretch>
            <a:fillRect/>
          </a:stretch>
        </p:blipFill>
        <p:spPr>
          <a:xfrm>
            <a:off x="8370570" y="810895"/>
            <a:ext cx="890905" cy="10833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854325" y="939646"/>
            <a:ext cx="633095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厘清学唱歌曲的思路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剪去同侧角的矩形 25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剪去同侧角的矩形 26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剪去同侧角的矩形 27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剪去同侧角的矩形 28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2360" y="1623060"/>
            <a:ext cx="737806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思考：</a:t>
            </a:r>
            <a:endParaRPr lang="en-US" sz="2800">
              <a:solidFill>
                <a:srgbClr val="E488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如何通过在线音乐播放器学唱歌曲？</a:t>
            </a:r>
            <a:endParaRPr lang="en-US" sz="2800">
              <a:solidFill>
                <a:srgbClr val="E488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en-US" sz="2800">
              <a:solidFill>
                <a:srgbClr val="E488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863dc4c9-9935-400f-977e-952da7ca460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715" t="21806" r="24819" b="18843"/>
          <a:stretch>
            <a:fillRect/>
          </a:stretch>
        </p:blipFill>
        <p:spPr>
          <a:xfrm flipH="1">
            <a:off x="5420360" y="3037205"/>
            <a:ext cx="1955165" cy="1724025"/>
          </a:xfrm>
          <a:prstGeom prst="rect">
            <a:avLst/>
          </a:prstGeom>
        </p:spPr>
      </p:pic>
      <p:pic>
        <p:nvPicPr>
          <p:cNvPr id="6" name="图片 5" descr="13f2adc3-7746-4151-838c-8c34abb9d66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648" t="11750" r="10407" b="13019"/>
          <a:stretch>
            <a:fillRect/>
          </a:stretch>
        </p:blipFill>
        <p:spPr>
          <a:xfrm flipH="1">
            <a:off x="8914765" y="2912110"/>
            <a:ext cx="1983740" cy="1867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33415" y="5293360"/>
            <a:ext cx="1137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文新魏" panose="02010800040101010101" charset="-122"/>
                <a:ea typeface="华文新魏" panose="02010800040101010101" charset="-122"/>
              </a:rPr>
              <a:t>先听歌</a:t>
            </a:r>
            <a:endParaRPr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7520" y="5293360"/>
            <a:ext cx="1137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文新魏" panose="02010800040101010101" charset="-122"/>
                <a:ea typeface="华文新魏" panose="02010800040101010101" charset="-122"/>
              </a:rPr>
              <a:t>再学唱</a:t>
            </a:r>
            <a:endParaRPr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32560" y="2805430"/>
            <a:ext cx="7378065" cy="7810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</a:pPr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如何控制歌曲播放？</a:t>
            </a:r>
            <a:endParaRPr lang="en-US" sz="2800">
              <a:solidFill>
                <a:srgbClr val="E488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32560" y="3542665"/>
            <a:ext cx="737806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sz="2800">
                <a:solidFill>
                  <a:srgbClr val="E488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如何录制？</a:t>
            </a:r>
            <a:endParaRPr lang="en-US" sz="2800">
              <a:solidFill>
                <a:srgbClr val="E488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51.2834645669291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376.5719708828663,&quot;left&quot;:81.6375590551181,&quot;top&quot;:62.78181102362205,&quot;width&quot;:800.08653553880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376.5719708828663,&quot;left&quot;:81.6375590551181,&quot;top&quot;:62.78181102362205,&quot;width&quot;:800.08653553880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376.5719708828663,&quot;left&quot;:81.6375590551181,&quot;top&quot;:62.78181102362205,&quot;width&quot;:800.08653553880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15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6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7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8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1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2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3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4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DIAGRAM_VIRTUALLY_FRAME" val="{&quot;height&quot;:347.6339613047124,&quot;left&quot;:9.35,&quot;top&quot;:135.96858267716536,&quot;width&quot;:889.2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DIAGRAM_VIRTUALLY_FRAME" val="{&quot;height&quot;:347.6339613047124,&quot;left&quot;:9.35,&quot;top&quot;:135.96858267716536,&quot;width&quot;:889.2}"/>
</p:tagLst>
</file>

<file path=ppt/tags/tag34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TABLE_ENDDRAG_ORIGIN_RECT" val="747*308"/>
  <p:tag name="TABLE_ENDDRAG_RECT" val="125*171*747*308"/>
  <p:tag name="TABLE_EMPHASIZE_ROW" val="5"/>
  <p:tag name="TABLE_EMPHASIZE_ID" val="2"/>
  <p:tag name="KSO_WM_UNIT_TABLE_BEAUTIFY" val="smartTable{1d16d4ce-f657-4910-b677-ca1df614bbbc}"/>
</p:tagLst>
</file>

<file path=ppt/tags/tag47.xml><?xml version="1.0" encoding="utf-8"?>
<p:tagLst xmlns:p="http://schemas.openxmlformats.org/presentationml/2006/main">
  <p:tag name="TABLE_EMPHASIZE_UUID" val="smartTable{1d16d4ce-f657-4910-b677-ca1df614bbbc}"/>
  <p:tag name="TABLE_EMPHASIZE_TYPE" val="horizontal"/>
  <p:tag name="TABLE_ENDDRAG_ORIGIN_RECT" val="777*50"/>
  <p:tag name="TABLE_ENDDRAG_RECT" val="110*437*777*50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PA" val="v3.0.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PP_MARK_KEY" val="caef83e2-3c4c-4eb3-984e-bd0dc799236d"/>
  <p:tag name="COMMONDATA" val="eyJoZGlkIjoiNGU2Y2MwMzE0YWU4OWM3ZTIzZjIwYTViYmEyZGU2OTgifQ=="/>
  <p:tag name="RESOURCE_RECORD_KEY" val="{&quot;13&quot;:[4705195,4563109,20025433]}"/>
</p:tagLst>
</file>

<file path=ppt/tags/tag6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11.06726294471}"/>
</p:tagLst>
</file>

<file path=ppt/tags/tag7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11.06726294471}"/>
</p:tagLst>
</file>

<file path=ppt/tags/tag8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11.06726294471}"/>
</p:tagLst>
</file>

<file path=ppt/tags/tag9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11.0672629447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2020</Words>
  <Application>WPS 演示</Application>
  <PresentationFormat>宽屏</PresentationFormat>
  <Paragraphs>392</Paragraphs>
  <Slides>23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2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字魂27号-布丁体</vt:lpstr>
      <vt:lpstr>楷体_GB2312</vt:lpstr>
      <vt:lpstr>阿里巴巴普惠体 M</vt:lpstr>
      <vt:lpstr>楷体</vt:lpstr>
      <vt:lpstr>Agency FB</vt:lpstr>
      <vt:lpstr>Calibri Light</vt:lpstr>
      <vt:lpstr>Symbol</vt:lpstr>
      <vt:lpstr>思源黑体 Regular</vt:lpstr>
      <vt:lpstr>华文隶书</vt:lpstr>
      <vt:lpstr>Aa榴莲爸爸</vt:lpstr>
      <vt:lpstr>Wingdings</vt:lpstr>
      <vt:lpstr>华文新魏</vt:lpstr>
      <vt:lpstr>Arial Unicode MS</vt:lpstr>
      <vt:lpstr>三极信黑简体</vt:lpstr>
      <vt:lpstr>黑体</vt:lpstr>
      <vt:lpstr>仿宋</vt:lpstr>
      <vt:lpstr>华文中宋</vt:lpstr>
      <vt:lpstr>方正粗黑宋简体</vt:lpstr>
      <vt:lpstr>思源黑体</vt:lpstr>
      <vt:lpstr>思源黑体 CN Medium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叶</cp:lastModifiedBy>
  <cp:revision>214</cp:revision>
  <dcterms:created xsi:type="dcterms:W3CDTF">2023-07-25T11:34:00Z</dcterms:created>
  <dcterms:modified xsi:type="dcterms:W3CDTF">2024-08-02T09:30:39Z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2A2AEB522C894A57BB2792A5966A30D8_13</vt:lpwstr>
  </property>
  <property fmtid="{D5CDD505-2E9C-101B-9397-08002B2CF9AE}" pid="3" name="KSOProductBuildVer">
    <vt:lpwstr>2052-12.1.0.16929</vt:lpwstr>
  </property>
</Properties>
</file>