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11088792" r:id="rId2"/>
    <p:sldId id="567" r:id="rId3"/>
    <p:sldId id="11088795" r:id="rId4"/>
    <p:sldId id="11088796" r:id="rId5"/>
    <p:sldId id="11088798" r:id="rId6"/>
    <p:sldId id="11088802" r:id="rId7"/>
    <p:sldId id="11088803" r:id="rId8"/>
    <p:sldId id="11088799" r:id="rId9"/>
    <p:sldId id="11088805" r:id="rId10"/>
    <p:sldId id="11088806" r:id="rId11"/>
    <p:sldId id="11088800" r:id="rId12"/>
    <p:sldId id="11088807" r:id="rId13"/>
    <p:sldId id="11088810" r:id="rId14"/>
    <p:sldId id="11088794" r:id="rId15"/>
    <p:sldId id="11088801" r:id="rId16"/>
    <p:sldId id="11088809" r:id="rId17"/>
    <p:sldId id="1108881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9" userDrawn="1">
          <p15:clr>
            <a:srgbClr val="A4A3A4"/>
          </p15:clr>
        </p15:guide>
        <p15:guide id="2" pos="38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CD2D7"/>
    <a:srgbClr val="08BD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2" autoAdjust="0"/>
    <p:restoredTop sz="95058" autoAdjust="0"/>
  </p:normalViewPr>
  <p:slideViewPr>
    <p:cSldViewPr snapToGrid="0" showGuides="1">
      <p:cViewPr varScale="1">
        <p:scale>
          <a:sx n="92" d="100"/>
          <a:sy n="92" d="100"/>
        </p:scale>
        <p:origin x="-700" y="-64"/>
      </p:cViewPr>
      <p:guideLst>
        <p:guide orient="horz" pos="2159"/>
        <p:guide pos="38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DEB69-0BC9-4861-939D-419B69643666}" type="datetimeFigureOut">
              <a:rPr lang="zh-CN" altLang="en-US" smtClean="0"/>
              <a:pPr/>
              <a:t>2024/8/2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9A442-603F-458F-BE06-1E0C11972A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墨迹 6"/>
          <p:cNvPicPr/>
          <p:nvPr/>
        </p:nvPicPr>
        <p:blipFill>
          <a:blip r:embed="rId2"/>
          <a:stretch>
            <a:fillRect/>
          </a:stretch>
        </p:blipFill>
        <p:spPr>
          <a:xfrm>
            <a:off x="-1286677" y="471795"/>
            <a:ext cx="36000" cy="162000"/>
          </a:xfrm>
          <a:prstGeom prst="rect">
            <a:avLst/>
          </a:prstGeom>
        </p:spPr>
      </p:pic>
      <p:sp>
        <p:nvSpPr>
          <p:cNvPr id="3" name="TextBox 4"/>
          <p:cNvSpPr txBox="1"/>
          <p:nvPr/>
        </p:nvSpPr>
        <p:spPr>
          <a:xfrm>
            <a:off x="270030" y="494801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4" name="TextBox 8"/>
          <p:cNvSpPr txBox="1"/>
          <p:nvPr/>
        </p:nvSpPr>
        <p:spPr>
          <a:xfrm>
            <a:off x="8873970" y="0"/>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3"/>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dc4d6a56-b859-453f-aa40-710d65d0720a"/>
          <p:cNvPicPr>
            <a:picLocks noChangeAspect="1"/>
          </p:cNvPicPr>
          <p:nvPr userDrawn="1"/>
        </p:nvPicPr>
        <p:blipFill>
          <a:blip r:embed="rId2" cstate="print"/>
          <a:stretch>
            <a:fillRect/>
          </a:stretch>
        </p:blipFill>
        <p:spPr>
          <a:xfrm>
            <a:off x="271780" y="422910"/>
            <a:ext cx="11614785" cy="577405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9960219">
            <a:off x="415871" y="138697"/>
            <a:ext cx="928693" cy="1339371"/>
          </a:xfrm>
          <a:prstGeom prst="rect">
            <a:avLst/>
          </a:prstGeom>
        </p:spPr>
      </p:pic>
      <p:pic>
        <p:nvPicPr>
          <p:cNvPr id="15" name="图片 1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0431592" y="5538605"/>
            <a:ext cx="1695450" cy="122872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71888" y="6293801"/>
            <a:ext cx="584041" cy="469828"/>
          </a:xfrm>
          <a:prstGeom prst="rect">
            <a:avLst/>
          </a:prstGeom>
        </p:spPr>
      </p:pic>
      <p:sp>
        <p:nvSpPr>
          <p:cNvPr id="4" name="文本框 3"/>
          <p:cNvSpPr txBox="1"/>
          <p:nvPr userDrawn="1"/>
        </p:nvSpPr>
        <p:spPr>
          <a:xfrm>
            <a:off x="855929" y="6397879"/>
            <a:ext cx="3053458"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第</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5</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课 看看在线故事连环画</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7668209" y="6395339"/>
            <a:ext cx="3053458"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第</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2</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单元</a:t>
            </a:r>
            <a:r>
              <a:rPr lang="en-US" altLang="zh-CN" b="1" dirty="0">
                <a:solidFill>
                  <a:schemeClr val="accent6">
                    <a:lumMod val="50000"/>
                  </a:schemeClr>
                </a:solidFill>
                <a:latin typeface="微软雅黑" panose="020B0503020204020204" pitchFamily="34" charset="-122"/>
                <a:ea typeface="微软雅黑" panose="020B0503020204020204" pitchFamily="34" charset="-122"/>
              </a:rPr>
              <a:t>  </a:t>
            </a:r>
            <a:r>
              <a:rPr lang="zh-CN" altLang="en-US" b="1" dirty="0">
                <a:solidFill>
                  <a:schemeClr val="accent6">
                    <a:lumMod val="50000"/>
                  </a:schemeClr>
                </a:solidFill>
                <a:latin typeface="微软雅黑" panose="020B0503020204020204" pitchFamily="34" charset="-122"/>
                <a:ea typeface="微软雅黑" panose="020B0503020204020204" pitchFamily="34" charset="-122"/>
              </a:rPr>
              <a:t>体验在线课余生活</a:t>
            </a:r>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16E0913-4F3A-40A5-85B9-1ACB1393F19B}" type="datetimeFigureOut">
              <a:rPr lang="zh-CN" altLang="en-US" smtClean="0"/>
              <a:pPr/>
              <a:t>2024/8/2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1ACBA39-94EF-4A2C-8DA1-61FE0EE675A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D2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xmlns="" Requires="p14">
      <p:transition spd="slow" p14:dur="1250" advClick="0" advTm="0">
        <p:split orient="vert"/>
      </p:transition>
    </mc:Choice>
    <mc:Fallback>
      <p:transition spd="slow" advClick="0" advTm="0">
        <p:split orient="vert"/>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D2D7"/>
        </a:solidFill>
        <a:effectLst/>
      </p:bgPr>
    </p:bg>
    <p:spTree>
      <p:nvGrpSpPr>
        <p:cNvPr id="1" name=""/>
        <p:cNvGrpSpPr/>
        <p:nvPr/>
      </p:nvGrpSpPr>
      <p:grpSpPr>
        <a:xfrm>
          <a:off x="0" y="0"/>
          <a:ext cx="0" cy="0"/>
          <a:chOff x="0" y="0"/>
          <a:chExt cx="0" cy="0"/>
        </a:xfrm>
      </p:grpSpPr>
      <p:pic>
        <p:nvPicPr>
          <p:cNvPr id="10" name="图片 9" descr="图片1.png"/>
          <p:cNvPicPr>
            <a:picLocks noChangeAspect="1"/>
          </p:cNvPicPr>
          <p:nvPr/>
        </p:nvPicPr>
        <p:blipFill>
          <a:blip r:embed="rId3"/>
          <a:stretch>
            <a:fillRect/>
          </a:stretch>
        </p:blipFill>
        <p:spPr>
          <a:xfrm>
            <a:off x="488143" y="673835"/>
            <a:ext cx="11215714" cy="551032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880416">
            <a:off x="895646" y="320941"/>
            <a:ext cx="1895475" cy="2733675"/>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37546" y="723498"/>
            <a:ext cx="1885950" cy="1495425"/>
          </a:xfrm>
          <a:prstGeom prst="rect">
            <a:avLst/>
          </a:prstGeom>
        </p:spPr>
      </p:pic>
      <p:pic>
        <p:nvPicPr>
          <p:cNvPr id="21" name="图片 2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67000" y="5474581"/>
            <a:ext cx="1352550" cy="1104900"/>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869801" y="5163505"/>
            <a:ext cx="2302725" cy="1668829"/>
          </a:xfrm>
          <a:prstGeom prst="rect">
            <a:avLst/>
          </a:prstGeom>
        </p:spPr>
      </p:pic>
      <p:sp>
        <p:nvSpPr>
          <p:cNvPr id="11" name="矩形 10"/>
          <p:cNvSpPr/>
          <p:nvPr/>
        </p:nvSpPr>
        <p:spPr>
          <a:xfrm>
            <a:off x="2615074" y="1656834"/>
            <a:ext cx="6627135" cy="369332"/>
          </a:xfrm>
          <a:prstGeom prst="rect">
            <a:avLst/>
          </a:prstGeom>
        </p:spPr>
        <p:txBody>
          <a:bodyPr wrap="none">
            <a:spAutoFit/>
          </a:bodyPr>
          <a:lstStyle/>
          <a:p>
            <a:r>
              <a:rPr lang="zh-CN" altLang="en-US"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义务教育</a:t>
            </a:r>
            <a:r>
              <a:rPr lang="en-US" altLang="zh-CN"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三年级上册 </a:t>
            </a:r>
            <a:r>
              <a:rPr lang="en-US" altLang="zh-CN"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 </a:t>
            </a:r>
            <a:r>
              <a:rPr lang="zh-CN" altLang="en-US"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第</a:t>
            </a:r>
            <a:r>
              <a:rPr lang="en-US" altLang="zh-CN"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2</a:t>
            </a:r>
            <a:r>
              <a:rPr lang="zh-CN" altLang="en-US"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单元 体验在线课余生活</a:t>
            </a:r>
            <a:endParaRPr lang="zh-CN" altLang="en-US" dirty="0"/>
          </a:p>
        </p:txBody>
      </p:sp>
      <p:sp>
        <p:nvSpPr>
          <p:cNvPr id="12" name="矩形 259"/>
          <p:cNvSpPr>
            <a:spLocks noChangeArrowheads="1"/>
          </p:cNvSpPr>
          <p:nvPr/>
        </p:nvSpPr>
        <p:spPr bwMode="auto">
          <a:xfrm>
            <a:off x="2515656" y="2433620"/>
            <a:ext cx="7047444" cy="1579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50000"/>
              </a:lnSpc>
              <a:buFont typeface="Arial" panose="020B0604020202020204" pitchFamily="34" charset="0"/>
              <a:buNone/>
            </a:pPr>
            <a:r>
              <a:rPr lang="zh-CN" altLang="en-US" sz="40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rPr>
              <a:t>第</a:t>
            </a:r>
            <a:r>
              <a:rPr lang="en-US" altLang="zh-CN" sz="40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rPr>
              <a:t>7</a:t>
            </a:r>
            <a:r>
              <a:rPr lang="zh-CN" altLang="en-US" sz="40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rPr>
              <a:t>课  逛逛在线博物馆</a:t>
            </a:r>
            <a:endParaRPr lang="en-US" altLang="zh-CN" sz="40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endParaRPr>
          </a:p>
          <a:p>
            <a:pPr algn="r">
              <a:lnSpc>
                <a:spcPct val="150000"/>
              </a:lnSpc>
              <a:buNone/>
            </a:pPr>
            <a:r>
              <a:rPr lang="zh-CN" altLang="en-US" sz="28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rPr>
              <a:t> </a:t>
            </a:r>
            <a:r>
              <a:rPr lang="en-US" altLang="zh-CN" sz="2800" b="1" dirty="0">
                <a:solidFill>
                  <a:srgbClr val="EE8800"/>
                </a:solidFill>
                <a:latin typeface="汉仪粗圆简" panose="02010600000101010101" pitchFamily="2" charset="-122"/>
                <a:ea typeface="汉仪粗圆简" panose="02010600000101010101" pitchFamily="2" charset="-122"/>
              </a:rPr>
              <a:t>——</a:t>
            </a:r>
            <a:r>
              <a:rPr lang="zh-CN" altLang="en-US" sz="2800" b="1" dirty="0">
                <a:solidFill>
                  <a:srgbClr val="EE8800"/>
                </a:solidFill>
                <a:latin typeface="汉仪粗圆简" panose="02010600000101010101" pitchFamily="2" charset="-122"/>
                <a:ea typeface="汉仪粗圆简" panose="02010600000101010101" pitchFamily="2" charset="-122"/>
              </a:rPr>
              <a:t>在线参观</a:t>
            </a:r>
            <a:endParaRPr sz="2800" b="1" dirty="0">
              <a:solidFill>
                <a:srgbClr val="EE8800"/>
              </a:solidFill>
              <a:effectLst>
                <a:glow rad="292100">
                  <a:schemeClr val="bg1">
                    <a:alpha val="12000"/>
                  </a:schemeClr>
                </a:glow>
              </a:effectLst>
              <a:latin typeface="汉仪粗圆简" panose="02010600000101010101" pitchFamily="2" charset="-122"/>
              <a:ea typeface="汉仪粗圆简" panose="02010600000101010101" pitchFamily="2" charset="-122"/>
            </a:endParaRPr>
          </a:p>
        </p:txBody>
      </p:sp>
      <p:sp>
        <p:nvSpPr>
          <p:cNvPr id="13" name="矩形 12"/>
          <p:cNvSpPr/>
          <p:nvPr/>
        </p:nvSpPr>
        <p:spPr>
          <a:xfrm>
            <a:off x="4310896" y="4114914"/>
            <a:ext cx="3570208" cy="461665"/>
          </a:xfrm>
          <a:prstGeom prst="rect">
            <a:avLst/>
          </a:prstGeom>
        </p:spPr>
        <p:txBody>
          <a:bodyPr wrap="none">
            <a:spAutoFit/>
          </a:bodyPr>
          <a:lstStyle/>
          <a:p>
            <a:pPr algn="ctr"/>
            <a:r>
              <a:rPr lang="zh-CN" altLang="en-US" sz="2400" b="1" dirty="0">
                <a:solidFill>
                  <a:srgbClr val="0070C0"/>
                </a:solidFill>
                <a:latin typeface="汉仪粗圆简" panose="02010600000101010101" pitchFamily="2" charset="-122"/>
                <a:ea typeface="汉仪粗圆简" panose="02010600000101010101" pitchFamily="2" charset="-122"/>
                <a:cs typeface="+mn-ea"/>
                <a:sym typeface="+mn-lt"/>
              </a:rPr>
              <a:t>淮北市人民路学校  谢巍</a:t>
            </a:r>
          </a:p>
        </p:txBody>
      </p:sp>
      <p:pic>
        <p:nvPicPr>
          <p:cNvPr id="14" name="图片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85959" y="1524135"/>
            <a:ext cx="584041" cy="46982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18F42E43-5752-0EC7-08F2-36C9D6E0DCE2}"/>
              </a:ext>
            </a:extLst>
          </p:cNvPr>
          <p:cNvGrpSpPr/>
          <p:nvPr/>
        </p:nvGrpSpPr>
        <p:grpSpPr>
          <a:xfrm>
            <a:off x="1716400" y="2350829"/>
            <a:ext cx="4220669" cy="2586931"/>
            <a:chOff x="2428877" y="2903684"/>
            <a:chExt cx="5103105" cy="3173416"/>
          </a:xfrm>
        </p:grpSpPr>
        <p:pic>
          <p:nvPicPr>
            <p:cNvPr id="11" name="图片 10">
              <a:extLst>
                <a:ext uri="{FF2B5EF4-FFF2-40B4-BE49-F238E27FC236}">
                  <a16:creationId xmlns:a16="http://schemas.microsoft.com/office/drawing/2014/main" xmlns="" id="{BE66CB7C-1F27-B0DA-A714-ECCF9FDD24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3393722" y="1938839"/>
              <a:ext cx="3173416" cy="5103105"/>
            </a:xfrm>
            <a:prstGeom prst="rect">
              <a:avLst/>
            </a:prstGeom>
          </p:spPr>
        </p:pic>
        <p:pic>
          <p:nvPicPr>
            <p:cNvPr id="13" name="图片 12">
              <a:extLst>
                <a:ext uri="{FF2B5EF4-FFF2-40B4-BE49-F238E27FC236}">
                  <a16:creationId xmlns:a16="http://schemas.microsoft.com/office/drawing/2014/main" xmlns="" id="{38BA105D-2EA3-A32A-B586-34E8F9F8BF6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5630" t="9194" r="25577" b="7484"/>
            <a:stretch/>
          </p:blipFill>
          <p:spPr>
            <a:xfrm rot="11629476">
              <a:off x="6540838" y="5151263"/>
              <a:ext cx="472161" cy="806286"/>
            </a:xfrm>
            <a:prstGeom prst="rect">
              <a:avLst/>
            </a:prstGeom>
          </p:spPr>
        </p:pic>
      </p:grpSp>
      <p:pic>
        <p:nvPicPr>
          <p:cNvPr id="12" name="图片 11" descr="几个人在桌子前&#10;&#10;低可信度描述已自动生成"/>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grpSp>
        <p:nvGrpSpPr>
          <p:cNvPr id="2" name="组合 14"/>
          <p:cNvGrpSpPr/>
          <p:nvPr/>
        </p:nvGrpSpPr>
        <p:grpSpPr>
          <a:xfrm>
            <a:off x="1768126" y="896957"/>
            <a:ext cx="3274929" cy="738664"/>
            <a:chOff x="6388488" y="2098491"/>
            <a:chExt cx="2221521" cy="73866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551236" y="2098491"/>
              <a:ext cx="2058773" cy="738664"/>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交互了解细节</a:t>
              </a:r>
            </a:p>
          </p:txBody>
        </p:sp>
      </p:grpSp>
      <p:sp>
        <p:nvSpPr>
          <p:cNvPr id="6" name="TextBox 5"/>
          <p:cNvSpPr txBox="1"/>
          <p:nvPr/>
        </p:nvSpPr>
        <p:spPr>
          <a:xfrm>
            <a:off x="1711324" y="2571115"/>
            <a:ext cx="9001126" cy="2125345"/>
          </a:xfrm>
          <a:prstGeom prst="rect">
            <a:avLst/>
          </a:prstGeom>
          <a:noFill/>
        </p:spPr>
        <p:txBody>
          <a:bodyPr wrap="none" rtlCol="0">
            <a:noAutofit/>
          </a:bodyPr>
          <a:lstStyle/>
          <a:p>
            <a:endParaRPr lang="en-US" altLang="zh-CN" sz="2400" dirty="0"/>
          </a:p>
          <a:p>
            <a:endParaRPr lang="en-US" altLang="zh-CN" sz="2400" u="sng" dirty="0">
              <a:latin typeface="楷体" panose="02010609060101010101" pitchFamily="49" charset="-122"/>
              <a:ea typeface="楷体" panose="02010609060101010101" pitchFamily="49" charset="-122"/>
              <a:cs typeface="楷体" panose="02010609060101010101" pitchFamily="49" charset="-122"/>
            </a:endParaRPr>
          </a:p>
          <a:p>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15" name="矩形 14"/>
          <p:cNvSpPr/>
          <p:nvPr/>
        </p:nvSpPr>
        <p:spPr>
          <a:xfrm>
            <a:off x="1894113" y="2797517"/>
            <a:ext cx="3396343" cy="1477328"/>
          </a:xfrm>
          <a:prstGeom prst="rect">
            <a:avLst/>
          </a:prstGeom>
        </p:spPr>
        <p:txBody>
          <a:bodyPr wrap="square">
            <a:spAutoFit/>
          </a:bodyPr>
          <a:lstStyle/>
          <a:p>
            <a:r>
              <a:rPr lang="zh-CN" altLang="en-US" dirty="0">
                <a:latin typeface="楷体" panose="02010609060101010101" charset="-122"/>
                <a:ea typeface="楷体" panose="02010609060101010101" charset="-122"/>
                <a:cs typeface="楷体" panose="02010609060101010101" charset="-122"/>
              </a:rPr>
              <a:t>网页内容：</a:t>
            </a:r>
            <a:endParaRPr lang="en-US" altLang="zh-CN" dirty="0">
              <a:latin typeface="楷体" panose="02010609060101010101" charset="-122"/>
              <a:ea typeface="楷体" panose="02010609060101010101" charset="-122"/>
              <a:cs typeface="楷体" panose="02010609060101010101" charset="-122"/>
            </a:endParaRPr>
          </a:p>
          <a:p>
            <a:r>
              <a:rPr lang="en-US" altLang="zh-CN" dirty="0">
                <a:latin typeface="楷体" panose="02010609060101010101" charset="-122"/>
                <a:ea typeface="楷体" panose="02010609060101010101" charset="-122"/>
                <a:cs typeface="楷体" panose="02010609060101010101" charset="-122"/>
              </a:rPr>
              <a:t>    </a:t>
            </a:r>
            <a:r>
              <a:rPr lang="zh-CN" altLang="en-US" dirty="0">
                <a:latin typeface="楷体" panose="02010609060101010101" charset="-122"/>
                <a:ea typeface="楷体" panose="02010609060101010101" charset="-122"/>
                <a:cs typeface="楷体" panose="02010609060101010101" charset="-122"/>
              </a:rPr>
              <a:t>在线自然博物馆提供丰富的信息，包括文字描述、图片、视频、音频解说、</a:t>
            </a:r>
            <a:r>
              <a:rPr lang="zh-CN" altLang="en-US" dirty="0">
                <a:latin typeface="楷体" panose="02010609060101010101" charset="-122"/>
                <a:ea typeface="楷体" panose="02010609060101010101" charset="-122"/>
                <a:cs typeface="楷体" panose="02010609060101010101" charset="-122"/>
                <a:sym typeface="+mn-ea"/>
              </a:rPr>
              <a:t>3D模型的切换和播放</a:t>
            </a:r>
            <a:r>
              <a:rPr lang="zh-CN" altLang="en-US" dirty="0">
                <a:latin typeface="楷体" panose="02010609060101010101" charset="-122"/>
                <a:ea typeface="楷体" panose="02010609060101010101" charset="-122"/>
                <a:cs typeface="楷体" panose="02010609060101010101" charset="-122"/>
              </a:rPr>
              <a:t>等，可以深入了解每个展品。</a:t>
            </a:r>
            <a:endParaRPr lang="zh-CN" altLang="en-US" dirty="0"/>
          </a:p>
        </p:txBody>
      </p:sp>
      <p:pic>
        <p:nvPicPr>
          <p:cNvPr id="18" name="图片 17">
            <a:extLst>
              <a:ext uri="{FF2B5EF4-FFF2-40B4-BE49-F238E27FC236}">
                <a16:creationId xmlns:a16="http://schemas.microsoft.com/office/drawing/2014/main" xmlns="" id="{70410AD9-E0FE-DA48-E034-842B97A8CF31}"/>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backgroundRemoval t="9063" b="99896" l="6927" r="94167">
                        <a14:foregroundMark x1="44635" y1="15547" x2="61667" y2="19453"/>
                        <a14:foregroundMark x1="69063" y1="22786" x2="72786" y2="27865"/>
                        <a14:foregroundMark x1="32135" y1="26849" x2="32214" y2="25833"/>
                        <a14:foregroundMark x1="31953" y1="27865" x2="31849" y2="28698"/>
                        <a14:foregroundMark x1="86120" y1="51849" x2="86302" y2="49271"/>
                        <a14:foregroundMark x1="88516" y1="37318" x2="89271" y2="40365"/>
                        <a14:foregroundMark x1="91849" y1="51563" x2="91953" y2="46563"/>
                        <a14:foregroundMark x1="93620" y1="46771" x2="94167" y2="47135"/>
                        <a14:foregroundMark x1="89531" y1="32969" x2="91380" y2="27786"/>
                        <a14:foregroundMark x1="90651" y1="25729" x2="90833" y2="26849"/>
                        <a14:foregroundMark x1="7031" y1="39349" x2="8516" y2="44896"/>
                        <a14:foregroundMark x1="11484" y1="77682" x2="13620" y2="85365"/>
                        <a14:foregroundMark x1="10469" y1="77214" x2="15104" y2="76771"/>
                        <a14:foregroundMark x1="8698" y1="77031" x2="9714" y2="77682"/>
                        <a14:foregroundMark x1="9714" y1="85938" x2="11120" y2="86667"/>
                        <a14:foregroundMark x1="8880" y1="85365" x2="9063" y2="77786"/>
                        <a14:foregroundMark x1="8229" y1="84453" x2="8229" y2="84453"/>
                        <a14:foregroundMark x1="8047" y1="83333" x2="8047" y2="83333"/>
                        <a14:foregroundMark x1="7969" y1="80286" x2="8229" y2="79271"/>
                        <a14:foregroundMark x1="8333" y1="77969" x2="8516" y2="84531"/>
                        <a14:foregroundMark x1="8047" y1="83229" x2="8516" y2="78438"/>
                        <a14:foregroundMark x1="41016" y1="92135" x2="51120" y2="93151"/>
                        <a14:foregroundMark x1="51849" y1="95000" x2="51667" y2="97682"/>
                        <a14:foregroundMark x1="63516" y1="93333" x2="63516" y2="99896"/>
                        <a14:foregroundMark x1="50729" y1="9063" x2="55182" y2="9818"/>
                        <a14:foregroundMark x1="88984" y1="65286" x2="89271" y2="67396"/>
                        <a14:foregroundMark x1="7682" y1="82604" x2="8047" y2="78438"/>
                      </a14:backgroundRemoval>
                    </a14:imgEffect>
                  </a14:imgLayer>
                </a14:imgProps>
              </a:ext>
              <a:ext uri="{28A0092B-C50C-407E-A947-70E740481C1C}">
                <a14:useLocalDpi xmlns:a14="http://schemas.microsoft.com/office/drawing/2010/main" xmlns="" val="0"/>
              </a:ext>
            </a:extLst>
          </a:blip>
          <a:stretch>
            <a:fillRect/>
          </a:stretch>
        </p:blipFill>
        <p:spPr>
          <a:xfrm>
            <a:off x="9053148" y="3455124"/>
            <a:ext cx="1959429" cy="1959429"/>
          </a:xfrm>
          <a:prstGeom prst="rect">
            <a:avLst/>
          </a:prstGeom>
        </p:spPr>
      </p:pic>
      <p:pic>
        <p:nvPicPr>
          <p:cNvPr id="19" name="图片 18"/>
          <p:cNvPicPr/>
          <p:nvPr/>
        </p:nvPicPr>
        <p:blipFill>
          <a:blip r:embed="rId8" cstate="print">
            <a:clrChange>
              <a:clrFrom>
                <a:srgbClr val="F6F6F6">
                  <a:alpha val="100000"/>
                </a:srgbClr>
              </a:clrFrom>
              <a:clrTo>
                <a:srgbClr val="F6F6F6">
                  <a:alpha val="100000"/>
                  <a:alpha val="0"/>
                </a:srgbClr>
              </a:clrTo>
            </a:clrChange>
          </a:blip>
          <a:stretch>
            <a:fillRect/>
          </a:stretch>
        </p:blipFill>
        <p:spPr>
          <a:xfrm flipH="1">
            <a:off x="7112725" y="2501532"/>
            <a:ext cx="2377438" cy="1469577"/>
          </a:xfrm>
          <a:prstGeom prst="rect">
            <a:avLst/>
          </a:prstGeom>
          <a:noFill/>
          <a:ln w="9525">
            <a:noFill/>
          </a:ln>
        </p:spPr>
      </p:pic>
      <p:sp>
        <p:nvSpPr>
          <p:cNvPr id="20" name="TextBox 19"/>
          <p:cNvSpPr txBox="1"/>
          <p:nvPr/>
        </p:nvSpPr>
        <p:spPr>
          <a:xfrm>
            <a:off x="7582989" y="2965269"/>
            <a:ext cx="1569660" cy="369332"/>
          </a:xfrm>
          <a:prstGeom prst="rect">
            <a:avLst/>
          </a:prstGeom>
          <a:noFill/>
        </p:spPr>
        <p:txBody>
          <a:bodyPr wrap="none" rtlCol="0">
            <a:spAutoFit/>
          </a:bodyPr>
          <a:lstStyle/>
          <a:p>
            <a:r>
              <a:rPr lang="zh-CN" altLang="en-US" dirty="0">
                <a:latin typeface="楷体" pitchFamily="49" charset="-122"/>
                <a:ea typeface="楷体" pitchFamily="49" charset="-122"/>
              </a:rPr>
              <a:t>你会播放吗？</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3816350" y="377190"/>
            <a:ext cx="4673600" cy="6190615"/>
          </a:xfrm>
          <a:prstGeom prst="rect">
            <a:avLst/>
          </a:prstGeom>
        </p:spPr>
      </p:pic>
      <p:sp>
        <p:nvSpPr>
          <p:cNvPr id="5" name="文本框 4"/>
          <p:cNvSpPr txBox="1"/>
          <p:nvPr/>
        </p:nvSpPr>
        <p:spPr>
          <a:xfrm>
            <a:off x="4669257" y="1781955"/>
            <a:ext cx="2967788" cy="584775"/>
          </a:xfrm>
          <a:prstGeom prst="rect">
            <a:avLst/>
          </a:prstGeom>
          <a:noFill/>
        </p:spPr>
        <p:txBody>
          <a:bodyPr wrap="square" rtlCol="0">
            <a:spAutoFit/>
          </a:bodyPr>
          <a:lstStyle/>
          <a:p>
            <a:pPr algn="ctr" defTabSz="609600"/>
            <a:r>
              <a:rPr lang="zh-CN" altLang="en-US" sz="3200" spc="400" dirty="0">
                <a:solidFill>
                  <a:srgbClr val="5CD2D7"/>
                </a:solidFill>
                <a:latin typeface="Arial" panose="020B0604020202020204"/>
                <a:ea typeface="微软雅黑" panose="020B0503020204020204" pitchFamily="34" charset="-122"/>
                <a:sym typeface="Arial" panose="020B0604020202020204"/>
              </a:rPr>
              <a:t>收获园</a:t>
            </a:r>
          </a:p>
        </p:txBody>
      </p:sp>
      <p:pic>
        <p:nvPicPr>
          <p:cNvPr id="15" name="图片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75259" y="4037498"/>
            <a:ext cx="1885950" cy="149542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719585" flipH="1">
            <a:off x="8253455" y="1084577"/>
            <a:ext cx="1652453" cy="2383186"/>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0394622">
            <a:off x="9042310" y="4567341"/>
            <a:ext cx="2664704" cy="1931162"/>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07762" y="597846"/>
            <a:ext cx="1785059" cy="1458217"/>
          </a:xfrm>
          <a:prstGeom prst="rect">
            <a:avLst/>
          </a:prstGeom>
        </p:spPr>
      </p:pic>
      <p:sp>
        <p:nvSpPr>
          <p:cNvPr id="12" name="文本框 50"/>
          <p:cNvSpPr txBox="1"/>
          <p:nvPr/>
        </p:nvSpPr>
        <p:spPr bwMode="auto">
          <a:xfrm>
            <a:off x="4543274" y="2492029"/>
            <a:ext cx="3263773"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200000"/>
              </a:lnSpc>
              <a:defRPr/>
            </a:pPr>
            <a:r>
              <a:rPr lang="en-US" altLang="zh-CN" sz="1600" b="1" spc="75" dirty="0">
                <a:latin typeface="华文新魏" panose="02010800040101010101" charset="-122"/>
                <a:ea typeface="华文新魏" panose="02010800040101010101" charset="-122"/>
              </a:rPr>
              <a:t>1</a:t>
            </a:r>
            <a:r>
              <a:rPr lang="zh-CN" altLang="en-US" sz="1600" b="1" spc="75" dirty="0">
                <a:latin typeface="华文新魏" panose="02010800040101010101" charset="-122"/>
                <a:ea typeface="华文新魏" panose="02010800040101010101" charset="-122"/>
              </a:rPr>
              <a:t>．分享在线虚拟参观技巧</a:t>
            </a:r>
          </a:p>
          <a:p>
            <a:pPr defTabSz="685800">
              <a:lnSpc>
                <a:spcPct val="200000"/>
              </a:lnSpc>
              <a:defRPr/>
            </a:pPr>
            <a:r>
              <a:rPr lang="en-US" altLang="zh-CN" sz="1600" b="1" spc="75" dirty="0">
                <a:latin typeface="华文新魏" panose="02010800040101010101" charset="-122"/>
                <a:ea typeface="华文新魏" panose="02010800040101010101" charset="-122"/>
              </a:rPr>
              <a:t>2</a:t>
            </a:r>
            <a:r>
              <a:rPr lang="zh-CN" altLang="en-US" sz="1600" b="1" spc="75" dirty="0">
                <a:latin typeface="华文新魏" panose="02010800040101010101" charset="-122"/>
                <a:ea typeface="华文新魏" panose="02010800040101010101" charset="-122"/>
              </a:rPr>
              <a:t>．在线参观和实地参观的区别？</a:t>
            </a:r>
          </a:p>
          <a:p>
            <a:pPr defTabSz="685800">
              <a:lnSpc>
                <a:spcPct val="200000"/>
              </a:lnSpc>
              <a:defRPr/>
            </a:pPr>
            <a:r>
              <a:rPr lang="en-US" altLang="zh-CN" sz="1600" b="1" spc="75" dirty="0">
                <a:latin typeface="华文新魏" panose="02010800040101010101" charset="-122"/>
                <a:ea typeface="华文新魏" panose="02010800040101010101" charset="-122"/>
              </a:rPr>
              <a:t>3</a:t>
            </a:r>
            <a:r>
              <a:rPr lang="zh-CN" altLang="en-US" sz="1600" b="1" spc="75" dirty="0">
                <a:latin typeface="华文新魏" panose="02010800040101010101" charset="-122"/>
                <a:ea typeface="华文新魏" panose="02010800040101010101" charset="-122"/>
              </a:rPr>
              <a:t>．活动评价</a:t>
            </a:r>
            <a:endParaRPr lang="zh-CN" altLang="en-US" sz="2000" b="1" spc="75" dirty="0">
              <a:latin typeface="华文新魏" panose="02010800040101010101" charset="-122"/>
              <a:ea typeface="华文新魏" panose="02010800040101010101" charset="-122"/>
            </a:endParaRPr>
          </a:p>
        </p:txBody>
      </p:sp>
      <p:pic>
        <p:nvPicPr>
          <p:cNvPr id="13" name="图片 12" descr="几个人在桌子前&#10;&#10;低可信度描述已自动生成"/>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91442" y="3740150"/>
            <a:ext cx="1991440" cy="19255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C645955-09F7-4C6A-948F-36DAE6C56AB3}"/>
              </a:ext>
            </a:extLst>
          </p:cNvPr>
          <p:cNvPicPr>
            <a:picLocks noChangeAspect="1"/>
          </p:cNvPicPr>
          <p:nvPr/>
        </p:nvPicPr>
        <p:blipFill>
          <a:blip r:embed="rId3">
            <a:duotone>
              <a:srgbClr val="FFC000">
                <a:shade val="45000"/>
                <a:satMod val="135000"/>
              </a:srgbClr>
              <a:prstClr val="white"/>
            </a:duotone>
            <a:extLst>
              <a:ext uri="{28A0092B-C50C-407E-A947-70E740481C1C}">
                <a14:useLocalDpi xmlns:a14="http://schemas.microsoft.com/office/drawing/2010/main" xmlns="" val="0"/>
              </a:ext>
            </a:extLst>
          </a:blip>
          <a:stretch>
            <a:fillRect/>
          </a:stretch>
        </p:blipFill>
        <p:spPr>
          <a:xfrm rot="4598706" flipH="1">
            <a:off x="7348489" y="2981493"/>
            <a:ext cx="2262115" cy="2443351"/>
          </a:xfrm>
          <a:prstGeom prst="rect">
            <a:avLst/>
          </a:prstGeom>
        </p:spPr>
      </p:pic>
      <p:pic>
        <p:nvPicPr>
          <p:cNvPr id="12" name="图片 11"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grpSp>
        <p:nvGrpSpPr>
          <p:cNvPr id="2" name="组合 14"/>
          <p:cNvGrpSpPr/>
          <p:nvPr/>
        </p:nvGrpSpPr>
        <p:grpSpPr>
          <a:xfrm>
            <a:off x="1768126" y="896957"/>
            <a:ext cx="5062165" cy="2031325"/>
            <a:chOff x="6388488" y="2098491"/>
            <a:chExt cx="2160000" cy="2031325"/>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487658" y="2098491"/>
              <a:ext cx="1914639" cy="2031325"/>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分享在线虚拟参观小技巧</a:t>
              </a:r>
            </a:p>
            <a:p>
              <a:pPr lvl="0">
                <a:lnSpc>
                  <a:spcPct val="150000"/>
                </a:lnSpc>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TextBox 5"/>
          <p:cNvSpPr txBox="1"/>
          <p:nvPr/>
        </p:nvSpPr>
        <p:spPr>
          <a:xfrm>
            <a:off x="1711324" y="2571115"/>
            <a:ext cx="9001126" cy="2125345"/>
          </a:xfrm>
          <a:prstGeom prst="rect">
            <a:avLst/>
          </a:prstGeom>
          <a:noFill/>
        </p:spPr>
        <p:txBody>
          <a:bodyPr wrap="none" rtlCol="0">
            <a:noAutofit/>
          </a:bodyPr>
          <a:lstStyle/>
          <a:p>
            <a:endParaRPr lang="en-US" altLang="zh-CN" sz="2400" dirty="0"/>
          </a:p>
          <a:p>
            <a:endParaRPr lang="en-US" altLang="zh-CN" sz="2400" u="sng" dirty="0">
              <a:latin typeface="楷体" panose="02010609060101010101" pitchFamily="49" charset="-122"/>
              <a:ea typeface="楷体" panose="02010609060101010101" pitchFamily="49" charset="-122"/>
              <a:cs typeface="楷体" panose="02010609060101010101" pitchFamily="49" charset="-122"/>
            </a:endParaRPr>
          </a:p>
          <a:p>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10" name="Rectangle 1"/>
          <p:cNvSpPr>
            <a:spLocks noChangeArrowheads="1"/>
          </p:cNvSpPr>
          <p:nvPr/>
        </p:nvSpPr>
        <p:spPr bwMode="auto">
          <a:xfrm>
            <a:off x="1466850" y="2743200"/>
            <a:ext cx="8151590" cy="2123658"/>
          </a:xfrm>
          <a:prstGeom prst="rect">
            <a:avLst/>
          </a:prstGeom>
          <a:noFill/>
          <a:ln w="9525">
            <a:noFill/>
            <a:miter lim="800000"/>
          </a:ln>
          <a:effectLst/>
        </p:spPr>
        <p:txBody>
          <a:bodyPr vert="horz" wrap="none" lIns="91440" tIns="45720" rIns="91440" bIns="45720" numCol="1" anchor="ctr" anchorCtr="0" compatLnSpc="1">
            <a:spAutoFit/>
          </a:bodyPr>
          <a:lstStyle/>
          <a:p>
            <a:pPr lvl="0" indent="269875" fontAlgn="base">
              <a:lnSpc>
                <a:spcPct val="150000"/>
              </a:lnSpc>
              <a:spcBef>
                <a:spcPct val="0"/>
              </a:spcBef>
              <a:spcAft>
                <a:spcPct val="0"/>
              </a:spcAft>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a:latin typeface="楷体" panose="02010609060101010101" pitchFamily="49" charset="-122"/>
                <a:ea typeface="楷体" panose="02010609060101010101" pitchFamily="49" charset="-122"/>
                <a:cs typeface="楷体" panose="02010609060101010101" pitchFamily="49" charset="-122"/>
              </a:rPr>
              <a:t>1</a:t>
            </a:r>
            <a:r>
              <a:rPr lang="zh-CN" altLang="en-US" sz="2400" dirty="0">
                <a:latin typeface="楷体" panose="02010609060101010101" pitchFamily="49" charset="-122"/>
                <a:ea typeface="楷体" panose="02010609060101010101" pitchFamily="49" charset="-122"/>
                <a:cs typeface="楷体" panose="02010609060101010101" pitchFamily="49" charset="-122"/>
              </a:rPr>
              <a:t>）你会全屏显示吗？</a:t>
            </a:r>
          </a:p>
          <a:p>
            <a:pPr marL="0" marR="0" lvl="0" indent="269875" algn="l" defTabSz="914400" rtl="0" eaLnBrk="0" fontAlgn="base" latinLnBrk="0" hangingPunct="0">
              <a:lnSpc>
                <a:spcPct val="150000"/>
              </a:lnSpc>
              <a:spcBef>
                <a:spcPct val="0"/>
              </a:spcBef>
              <a:spcAft>
                <a:spcPct val="0"/>
              </a:spcAft>
              <a:buClrTx/>
              <a:buSzTx/>
              <a:buFontTx/>
              <a:buNone/>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a:latin typeface="楷体" panose="02010609060101010101" pitchFamily="49" charset="-122"/>
                <a:ea typeface="楷体" panose="02010609060101010101" pitchFamily="49" charset="-122"/>
                <a:cs typeface="楷体" panose="02010609060101010101" pitchFamily="49" charset="-122"/>
              </a:rPr>
              <a:t>2</a:t>
            </a:r>
            <a:r>
              <a:rPr lang="zh-CN" altLang="en-US" sz="2400" dirty="0">
                <a:latin typeface="楷体" panose="02010609060101010101" pitchFamily="49" charset="-122"/>
                <a:ea typeface="楷体" panose="02010609060101010101" pitchFamily="49" charset="-122"/>
                <a:cs typeface="楷体" panose="02010609060101010101" pitchFamily="49" charset="-122"/>
              </a:rPr>
              <a:t>）你会发弹幕吗？</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lvl="0" indent="269875" eaLnBrk="0" fontAlgn="base" hangingPunct="0">
              <a:lnSpc>
                <a:spcPct val="150000"/>
              </a:lnSpc>
              <a:spcBef>
                <a:spcPct val="0"/>
              </a:spcBef>
              <a:spcAft>
                <a:spcPct val="0"/>
              </a:spcAft>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a:latin typeface="楷体" panose="02010609060101010101" pitchFamily="49" charset="-122"/>
                <a:ea typeface="楷体" panose="02010609060101010101" pitchFamily="49" charset="-122"/>
                <a:cs typeface="楷体" panose="02010609060101010101" pitchFamily="49" charset="-122"/>
              </a:rPr>
              <a:t>3</a:t>
            </a:r>
            <a:r>
              <a:rPr lang="zh-CN" altLang="en-US" sz="2400" dirty="0">
                <a:latin typeface="楷体" panose="02010609060101010101" pitchFamily="49" charset="-122"/>
                <a:ea typeface="楷体" panose="02010609060101010101" pitchFamily="49" charset="-122"/>
                <a:cs typeface="楷体" panose="02010609060101010101" pitchFamily="49" charset="-122"/>
              </a:rPr>
              <a:t>）你还会哪些技巧想和大家分享？</a:t>
            </a:r>
          </a:p>
          <a:p>
            <a:pPr marL="0" marR="0" lvl="0" indent="269875" algn="l" defTabSz="914400" rtl="0" eaLnBrk="0" fontAlgn="base" latinLnBrk="0" hangingPunct="0">
              <a:lnSpc>
                <a:spcPct val="100000"/>
              </a:lnSpc>
              <a:spcBef>
                <a:spcPct val="0"/>
              </a:spcBef>
              <a:spcAft>
                <a:spcPct val="0"/>
              </a:spcAft>
              <a:buClrTx/>
              <a:buSzTx/>
              <a:buFontTx/>
              <a:buNone/>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                                                  </a:t>
            </a:r>
          </a:p>
        </p:txBody>
      </p:sp>
      <p:sp>
        <p:nvSpPr>
          <p:cNvPr id="11" name="任意多边形: 形状 8">
            <a:extLst>
              <a:ext uri="{FF2B5EF4-FFF2-40B4-BE49-F238E27FC236}">
                <a16:creationId xmlns:a16="http://schemas.microsoft.com/office/drawing/2014/main" xmlns="" id="{B47F2874-BE9C-4BA7-88E1-5004405E8626}"/>
              </a:ext>
            </a:extLst>
          </p:cNvPr>
          <p:cNvSpPr/>
          <p:nvPr/>
        </p:nvSpPr>
        <p:spPr>
          <a:xfrm flipH="1">
            <a:off x="1519680" y="2507004"/>
            <a:ext cx="5815114" cy="2254408"/>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black">
                  <a:lumMod val="85000"/>
                  <a:lumOff val="15000"/>
                </a:prstClr>
              </a:solidFill>
              <a:effectLst/>
              <a:uLnTx/>
              <a:uFillTx/>
              <a:latin typeface="方正正黑简体" panose="02000000000000000000" pitchFamily="2" charset="-122"/>
              <a:ea typeface="方正正黑简体" panose="02000000000000000000" pitchFamily="2" charset="-122"/>
            </a:endParaRPr>
          </a:p>
        </p:txBody>
      </p:sp>
      <p:pic>
        <p:nvPicPr>
          <p:cNvPr id="15" name="图片 14">
            <a:extLst>
              <a:ext uri="{FF2B5EF4-FFF2-40B4-BE49-F238E27FC236}">
                <a16:creationId xmlns:a16="http://schemas.microsoft.com/office/drawing/2014/main" xmlns="" id="{225CAD3A-81BC-BCD4-839B-B14E10490D2D}"/>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4865" b="87568" l="12397" r="86570">
                        <a14:foregroundMark x1="43388" y1="15405" x2="46074" y2="17027"/>
                        <a14:foregroundMark x1="15702" y1="38108" x2="17562" y2="46216"/>
                        <a14:foregroundMark x1="27273" y1="80811" x2="29339" y2="82703"/>
                        <a14:foregroundMark x1="29959" y1="81081" x2="24174" y2="75135"/>
                        <a14:foregroundMark x1="12603" y1="68919" x2="12810" y2="67838"/>
                        <a14:foregroundMark x1="15289" y1="65946" x2="19421" y2="65135"/>
                        <a14:foregroundMark x1="38017" y1="85135" x2="64256" y2="87568"/>
                        <a14:foregroundMark x1="81198" y1="81351" x2="86570" y2="84054"/>
                        <a14:foregroundMark x1="85950" y1="85405" x2="68595" y2="82703"/>
                      </a14:backgroundRemoval>
                    </a14:imgEffect>
                  </a14:imgLayer>
                </a14:imgProps>
              </a:ext>
              <a:ext uri="{28A0092B-C50C-407E-A947-70E740481C1C}">
                <a14:useLocalDpi xmlns:a14="http://schemas.microsoft.com/office/drawing/2010/main" xmlns="" val="0"/>
              </a:ext>
            </a:extLst>
          </a:blip>
          <a:srcRect l="11294" t="11013" r="10020" b="8427"/>
          <a:stretch/>
        </p:blipFill>
        <p:spPr>
          <a:xfrm>
            <a:off x="9135810" y="4129573"/>
            <a:ext cx="1878133" cy="146786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几个人在桌子前&#10;&#10;低可信度描述已自动生成"/>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grpSp>
        <p:nvGrpSpPr>
          <p:cNvPr id="2" name="组合 14"/>
          <p:cNvGrpSpPr/>
          <p:nvPr/>
        </p:nvGrpSpPr>
        <p:grpSpPr>
          <a:xfrm>
            <a:off x="1768126" y="896957"/>
            <a:ext cx="5983492" cy="738664"/>
            <a:chOff x="6388488" y="2098491"/>
            <a:chExt cx="2434040" cy="73866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492327" y="2098491"/>
              <a:ext cx="2330201" cy="738664"/>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在线参观和实地参观的区别？</a:t>
              </a:r>
            </a:p>
          </p:txBody>
        </p:sp>
      </p:grpSp>
      <p:sp>
        <p:nvSpPr>
          <p:cNvPr id="6" name="TextBox 5"/>
          <p:cNvSpPr txBox="1"/>
          <p:nvPr/>
        </p:nvSpPr>
        <p:spPr>
          <a:xfrm>
            <a:off x="1711324" y="2571115"/>
            <a:ext cx="9001126" cy="2125345"/>
          </a:xfrm>
          <a:prstGeom prst="rect">
            <a:avLst/>
          </a:prstGeom>
          <a:noFill/>
        </p:spPr>
        <p:txBody>
          <a:bodyPr wrap="none" rtlCol="0">
            <a:noAutofit/>
          </a:bodyPr>
          <a:lstStyle/>
          <a:p>
            <a:endParaRPr lang="en-US" altLang="zh-CN" sz="2400" dirty="0"/>
          </a:p>
          <a:p>
            <a:endParaRPr lang="en-US" altLang="zh-CN" sz="2400" u="sng" dirty="0">
              <a:latin typeface="楷体" panose="02010609060101010101" pitchFamily="49" charset="-122"/>
              <a:ea typeface="楷体" panose="02010609060101010101" pitchFamily="49" charset="-122"/>
              <a:cs typeface="楷体" panose="02010609060101010101" pitchFamily="49" charset="-122"/>
            </a:endParaRPr>
          </a:p>
          <a:p>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9" name="文本框 15"/>
          <p:cNvSpPr txBox="1"/>
          <p:nvPr/>
        </p:nvSpPr>
        <p:spPr>
          <a:xfrm>
            <a:off x="2686050" y="2655232"/>
            <a:ext cx="6488465" cy="710387"/>
          </a:xfrm>
          <a:prstGeom prst="rect">
            <a:avLst/>
          </a:prstGeom>
          <a:noFill/>
        </p:spPr>
        <p:txBody>
          <a:bodyPr wrap="square">
            <a:spAutoFit/>
          </a:bodyPr>
          <a:lstStyle/>
          <a:p>
            <a:pPr>
              <a:lnSpc>
                <a:spcPct val="130000"/>
              </a:lnSpc>
            </a:pPr>
            <a:r>
              <a:rPr lang="en-US" altLang="zh-CN" sz="3600" dirty="0">
                <a:solidFill>
                  <a:srgbClr val="000000"/>
                </a:solidFill>
                <a:effectLst/>
                <a:latin typeface="汉仪粗圆简" panose="02010600000101010101" pitchFamily="2" charset="-122"/>
                <a:ea typeface="汉仪粗圆简" panose="02010600000101010101" pitchFamily="2" charset="-122"/>
                <a:cs typeface="宋体" panose="02010600030101010101" pitchFamily="2" charset="-122"/>
              </a:rPr>
              <a:t>    </a:t>
            </a:r>
            <a:endParaRPr lang="zh-CN" altLang="en-US" sz="3600" dirty="0">
              <a:latin typeface="汉仪粗圆简" panose="02010600000101010101" pitchFamily="2" charset="-122"/>
              <a:ea typeface="汉仪粗圆简" panose="02010600000101010101" pitchFamily="2" charset="-122"/>
            </a:endParaRPr>
          </a:p>
        </p:txBody>
      </p:sp>
      <p:sp>
        <p:nvSpPr>
          <p:cNvPr id="11" name="矩形 10"/>
          <p:cNvSpPr/>
          <p:nvPr/>
        </p:nvSpPr>
        <p:spPr>
          <a:xfrm>
            <a:off x="2330931" y="2683841"/>
            <a:ext cx="8186857" cy="1667764"/>
          </a:xfrm>
          <a:prstGeom prst="rect">
            <a:avLst/>
          </a:prstGeom>
        </p:spPr>
        <p:txBody>
          <a:bodyPr wrap="none">
            <a:spAutoFit/>
          </a:bodyPr>
          <a:lstStyle/>
          <a:p>
            <a:pPr>
              <a:lnSpc>
                <a:spcPct val="150000"/>
              </a:lnSpc>
            </a:pP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1</a:t>
            </a:r>
            <a:r>
              <a:rPr lang="zh-CN" altLang="en-US" sz="2400" dirty="0">
                <a:latin typeface="楷体" pitchFamily="49" charset="-122"/>
                <a:ea typeface="楷体" pitchFamily="49" charset="-122"/>
              </a:rPr>
              <a:t>）视觉感受：</a:t>
            </a:r>
            <a:r>
              <a:rPr lang="zh-CN" altLang="en-US" sz="2400" u="sng" dirty="0">
                <a:latin typeface="楷体" pitchFamily="49" charset="-122"/>
                <a:ea typeface="楷体" pitchFamily="49" charset="-122"/>
              </a:rPr>
              <a:t>                                 </a:t>
            </a:r>
            <a:r>
              <a:rPr lang="zh-CN" altLang="en-US" sz="2400" dirty="0">
                <a:latin typeface="楷体" pitchFamily="49" charset="-122"/>
                <a:ea typeface="楷体" pitchFamily="49" charset="-122"/>
              </a:rPr>
              <a:t>。</a:t>
            </a:r>
            <a:endParaRPr lang="en-US" altLang="zh-CN" sz="2400" dirty="0">
              <a:latin typeface="楷体" pitchFamily="49" charset="-122"/>
              <a:ea typeface="楷体" pitchFamily="49" charset="-122"/>
            </a:endParaRPr>
          </a:p>
          <a:p>
            <a:pPr>
              <a:lnSpc>
                <a:spcPct val="150000"/>
              </a:lnSpc>
            </a:pP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2</a:t>
            </a:r>
            <a:r>
              <a:rPr lang="zh-CN" altLang="en-US" sz="2400" dirty="0">
                <a:latin typeface="楷体" pitchFamily="49" charset="-122"/>
                <a:ea typeface="楷体" pitchFamily="49" charset="-122"/>
              </a:rPr>
              <a:t>）参观感受：</a:t>
            </a:r>
            <a:r>
              <a:rPr lang="zh-CN" altLang="en-US" sz="2400" u="sng" dirty="0">
                <a:latin typeface="楷体" pitchFamily="49" charset="-122"/>
                <a:ea typeface="楷体" pitchFamily="49" charset="-122"/>
              </a:rPr>
              <a:t>                                 </a:t>
            </a:r>
            <a:r>
              <a:rPr lang="zh-CN" altLang="en-US" sz="2400" dirty="0">
                <a:latin typeface="楷体" pitchFamily="49" charset="-122"/>
                <a:ea typeface="楷体" pitchFamily="49" charset="-122"/>
              </a:rPr>
              <a:t>。</a:t>
            </a:r>
            <a:endParaRPr lang="en-US" altLang="zh-CN" sz="2400" dirty="0">
              <a:latin typeface="楷体" pitchFamily="49" charset="-122"/>
              <a:ea typeface="楷体" pitchFamily="49" charset="-122"/>
            </a:endParaRPr>
          </a:p>
          <a:p>
            <a:pPr>
              <a:lnSpc>
                <a:spcPct val="150000"/>
              </a:lnSpc>
            </a:pP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3</a:t>
            </a:r>
            <a:r>
              <a:rPr lang="zh-CN" altLang="en-US" sz="2400" dirty="0">
                <a:latin typeface="楷体" pitchFamily="49" charset="-122"/>
                <a:ea typeface="楷体" pitchFamily="49" charset="-122"/>
              </a:rPr>
              <a:t>）你更喜欢哪种参观方式：</a:t>
            </a:r>
            <a:r>
              <a:rPr lang="zh-CN" altLang="en-US" sz="2400" u="sng" dirty="0">
                <a:latin typeface="楷体" pitchFamily="49" charset="-122"/>
                <a:ea typeface="楷体" pitchFamily="49" charset="-122"/>
              </a:rPr>
              <a:t>                     </a:t>
            </a:r>
            <a:r>
              <a:rPr lang="zh-CN" altLang="en-US" sz="2400" dirty="0">
                <a:latin typeface="楷体" pitchFamily="49" charset="-122"/>
                <a:ea typeface="楷体" pitchFamily="49" charset="-122"/>
              </a:rPr>
              <a:t>。</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7742" y="4489450"/>
            <a:ext cx="1991440" cy="1925598"/>
          </a:xfrm>
          <a:prstGeom prst="rect">
            <a:avLst/>
          </a:prstGeom>
        </p:spPr>
      </p:pic>
      <p:grpSp>
        <p:nvGrpSpPr>
          <p:cNvPr id="2" name="组合 14"/>
          <p:cNvGrpSpPr/>
          <p:nvPr/>
        </p:nvGrpSpPr>
        <p:grpSpPr>
          <a:xfrm>
            <a:off x="1768127" y="896957"/>
            <a:ext cx="2434040" cy="704711"/>
            <a:chOff x="6388488" y="2098491"/>
            <a:chExt cx="2434040" cy="704711"/>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666126" y="2098491"/>
              <a:ext cx="2156402" cy="662554"/>
            </a:xfrm>
            <a:prstGeom prst="rect">
              <a:avLst/>
            </a:prstGeom>
            <a:noFill/>
          </p:spPr>
          <p:txBody>
            <a:bodyPr wrap="square" rtlCol="0">
              <a:spAutoFit/>
            </a:bodyPr>
            <a:lstStyle/>
            <a:p>
              <a:pPr lvl="0">
                <a:lnSpc>
                  <a:spcPct val="15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项目评价</a:t>
              </a:r>
            </a:p>
          </p:txBody>
        </p:sp>
      </p:grpSp>
      <p:graphicFrame>
        <p:nvGraphicFramePr>
          <p:cNvPr id="7" name="表格 6"/>
          <p:cNvGraphicFramePr/>
          <p:nvPr>
            <p:custDataLst>
              <p:tags r:id="rId1"/>
            </p:custDataLst>
          </p:nvPr>
        </p:nvGraphicFramePr>
        <p:xfrm>
          <a:off x="2686049" y="1981200"/>
          <a:ext cx="7994651" cy="2993227"/>
        </p:xfrm>
        <a:graphic>
          <a:graphicData uri="http://schemas.openxmlformats.org/drawingml/2006/table">
            <a:tbl>
              <a:tblPr firstRow="1" bandRow="1"/>
              <a:tblGrid>
                <a:gridCol w="6161362">
                  <a:extLst>
                    <a:ext uri="{9D8B030D-6E8A-4147-A177-3AD203B41FA5}">
                      <a16:colId xmlns:a16="http://schemas.microsoft.com/office/drawing/2014/main" xmlns="" val="20000"/>
                    </a:ext>
                  </a:extLst>
                </a:gridCol>
                <a:gridCol w="1833289">
                  <a:extLst>
                    <a:ext uri="{9D8B030D-6E8A-4147-A177-3AD203B41FA5}">
                      <a16:colId xmlns:a16="http://schemas.microsoft.com/office/drawing/2014/main" xmlns="" val="20001"/>
                    </a:ext>
                  </a:extLst>
                </a:gridCol>
              </a:tblGrid>
              <a:tr h="647892">
                <a:tc>
                  <a:txBody>
                    <a:bodyPr/>
                    <a:lstStyle/>
                    <a:p>
                      <a:pPr indent="0" algn="ctr">
                        <a:buNone/>
                      </a:pPr>
                      <a:r>
                        <a:rPr lang="en-US" sz="2400" dirty="0" err="1">
                          <a:solidFill>
                            <a:schemeClr val="bg1"/>
                          </a:solidFill>
                        </a:rPr>
                        <a:t>评分项目</a:t>
                      </a:r>
                      <a:endParaRPr lang="en-US" altLang="en-US" sz="2400" dirty="0">
                        <a:solidFill>
                          <a:schemeClr val="bg1"/>
                        </a:solidFill>
                      </a:endParaRPr>
                    </a:p>
                  </a:txBody>
                  <a:tcPr marL="68580" marR="68580" marT="0" marB="0" anchor="ctr">
                    <a:solidFill>
                      <a:srgbClr val="08BDE8"/>
                    </a:solidFill>
                  </a:tcPr>
                </a:tc>
                <a:tc>
                  <a:txBody>
                    <a:bodyPr/>
                    <a:lstStyle/>
                    <a:p>
                      <a:pPr indent="0" algn="ctr">
                        <a:buNone/>
                      </a:pPr>
                      <a:r>
                        <a:rPr lang="en-US" sz="2400" kern="1200" dirty="0" err="1">
                          <a:solidFill>
                            <a:schemeClr val="bg1"/>
                          </a:solidFill>
                          <a:latin typeface="+mn-lt"/>
                          <a:ea typeface="+mn-ea"/>
                          <a:cs typeface="+mn-cs"/>
                        </a:rPr>
                        <a:t>评价等级</a:t>
                      </a:r>
                      <a:endParaRPr lang="en-US" altLang="en-US" sz="2400" kern="1200" dirty="0">
                        <a:solidFill>
                          <a:schemeClr val="bg1"/>
                        </a:solidFill>
                        <a:latin typeface="+mn-lt"/>
                        <a:ea typeface="+mn-ea"/>
                        <a:cs typeface="+mn-cs"/>
                      </a:endParaRPr>
                    </a:p>
                  </a:txBody>
                  <a:tcPr marL="68580" marR="68580" marT="0" marB="0" anchor="ctr">
                    <a:solidFill>
                      <a:srgbClr val="08BDE8"/>
                    </a:solidFill>
                  </a:tcPr>
                </a:tc>
                <a:extLst>
                  <a:ext uri="{0D108BD9-81ED-4DB2-BD59-A6C34878D82A}">
                    <a16:rowId xmlns:a16="http://schemas.microsoft.com/office/drawing/2014/main" xmlns="" val="10000"/>
                  </a:ext>
                </a:extLst>
              </a:tr>
              <a:tr h="473607">
                <a:tc>
                  <a:txBody>
                    <a:bodyPr/>
                    <a:lstStyle/>
                    <a:p>
                      <a:pPr indent="0">
                        <a:buNone/>
                      </a:pPr>
                      <a:r>
                        <a:rPr lang="zh-CN" altLang="en-US" sz="1800" kern="1200" dirty="0">
                          <a:solidFill>
                            <a:schemeClr val="tx1"/>
                          </a:solidFill>
                          <a:latin typeface="+mn-lt"/>
                          <a:ea typeface="+mn-ea"/>
                          <a:cs typeface="+mn-cs"/>
                        </a:rPr>
                        <a:t>项目主题明确、任务分析合理。</a:t>
                      </a:r>
                      <a:endParaRPr lang="en-US" altLang="en-US" sz="2000" kern="1200" dirty="0">
                        <a:solidFill>
                          <a:schemeClr val="tx1"/>
                        </a:solidFill>
                        <a:latin typeface="楷体" panose="02010609060101010101" pitchFamily="49" charset="-122"/>
                        <a:ea typeface="楷体" panose="02010609060101010101" pitchFamily="49" charset="-122"/>
                        <a:cs typeface="+mn-cs"/>
                      </a:endParaRPr>
                    </a:p>
                  </a:txBody>
                  <a:tcPr marL="68580" marR="68580" marT="0" marB="0" anchor="ctr"/>
                </a:tc>
                <a:tc>
                  <a:txBody>
                    <a:bodyPr/>
                    <a:lstStyle/>
                    <a:p>
                      <a:pPr indent="0" algn="ctr">
                        <a:buNone/>
                      </a:pPr>
                      <a:endParaRPr lang="en-US" altLang="en-US" sz="2400" dirty="0"/>
                    </a:p>
                  </a:txBody>
                  <a:tcPr marL="68580" marR="68580" marT="0" marB="0" anchor="ctr"/>
                </a:tc>
                <a:extLst>
                  <a:ext uri="{0D108BD9-81ED-4DB2-BD59-A6C34878D82A}">
                    <a16:rowId xmlns:a16="http://schemas.microsoft.com/office/drawing/2014/main" xmlns="" val="10001"/>
                  </a:ext>
                </a:extLst>
              </a:tr>
              <a:tr h="440601">
                <a:tc>
                  <a:txBody>
                    <a:bodyPr/>
                    <a:lstStyle/>
                    <a:p>
                      <a:pPr indent="0">
                        <a:buNone/>
                      </a:pPr>
                      <a:r>
                        <a:rPr lang="zh-CN" altLang="en-US" sz="1800" kern="1200" dirty="0">
                          <a:solidFill>
                            <a:schemeClr val="tx1"/>
                          </a:solidFill>
                          <a:latin typeface="+mn-lt"/>
                          <a:ea typeface="+mn-ea"/>
                          <a:cs typeface="+mn-cs"/>
                        </a:rPr>
                        <a:t>选用合适数字工具， 选择合理方法进行在线参观。</a:t>
                      </a:r>
                      <a:endParaRPr lang="en-US" altLang="en-US" sz="2000" kern="1200" dirty="0">
                        <a:solidFill>
                          <a:schemeClr val="tx1"/>
                        </a:solidFill>
                        <a:latin typeface="楷体" panose="02010609060101010101" pitchFamily="49" charset="-122"/>
                        <a:ea typeface="楷体" panose="02010609060101010101" pitchFamily="49" charset="-122"/>
                        <a:cs typeface="+mn-cs"/>
                      </a:endParaRPr>
                    </a:p>
                  </a:txBody>
                  <a:tcPr marL="68580" marR="68580" marT="0" marB="0" anchor="ctr"/>
                </a:tc>
                <a:tc>
                  <a:txBody>
                    <a:bodyPr/>
                    <a:lstStyle/>
                    <a:p>
                      <a:pPr indent="0" algn="ctr">
                        <a:buNone/>
                      </a:pPr>
                      <a:endParaRPr lang="en-US" altLang="en-US" sz="2400" dirty="0"/>
                    </a:p>
                  </a:txBody>
                  <a:tcPr marL="68580" marR="68580" marT="0" marB="0" anchor="ctr"/>
                </a:tc>
                <a:extLst>
                  <a:ext uri="{0D108BD9-81ED-4DB2-BD59-A6C34878D82A}">
                    <a16:rowId xmlns:a16="http://schemas.microsoft.com/office/drawing/2014/main" xmlns="" val="10002"/>
                  </a:ext>
                </a:extLst>
              </a:tr>
              <a:tr h="485257">
                <a:tc>
                  <a:txBody>
                    <a:bodyPr/>
                    <a:lstStyle/>
                    <a:p>
                      <a:pPr indent="0">
                        <a:buNone/>
                      </a:pPr>
                      <a:r>
                        <a:rPr lang="zh-CN" altLang="en-US" sz="1800" kern="1200" dirty="0">
                          <a:solidFill>
                            <a:schemeClr val="tx1"/>
                          </a:solidFill>
                          <a:latin typeface="+mn-lt"/>
                          <a:ea typeface="+mn-ea"/>
                          <a:cs typeface="+mn-cs"/>
                        </a:rPr>
                        <a:t>掌握在线参观国家自然博物馆参观技巧，了解动物的习性。</a:t>
                      </a:r>
                      <a:endParaRPr lang="en-US" altLang="en-US" sz="2000" kern="1200" dirty="0">
                        <a:solidFill>
                          <a:schemeClr val="tx1"/>
                        </a:solidFill>
                        <a:latin typeface="楷体" panose="02010609060101010101" pitchFamily="49" charset="-122"/>
                        <a:ea typeface="楷体" panose="02010609060101010101" pitchFamily="49" charset="-122"/>
                        <a:cs typeface="+mn-cs"/>
                      </a:endParaRPr>
                    </a:p>
                  </a:txBody>
                  <a:tcPr marL="68580" marR="68580" marT="0" marB="0" anchor="ctr"/>
                </a:tc>
                <a:tc>
                  <a:txBody>
                    <a:bodyPr/>
                    <a:lstStyle/>
                    <a:p>
                      <a:pPr indent="0" algn="ctr">
                        <a:buNone/>
                      </a:pPr>
                      <a:endParaRPr lang="en-US" altLang="en-US" sz="2400" dirty="0"/>
                    </a:p>
                  </a:txBody>
                  <a:tcPr marL="68580" marR="68580" marT="0" marB="0" anchor="ctr"/>
                </a:tc>
                <a:extLst>
                  <a:ext uri="{0D108BD9-81ED-4DB2-BD59-A6C34878D82A}">
                    <a16:rowId xmlns:a16="http://schemas.microsoft.com/office/drawing/2014/main" xmlns="" val="10003"/>
                  </a:ext>
                </a:extLst>
              </a:tr>
              <a:tr h="491082">
                <a:tc>
                  <a:txBody>
                    <a:bodyPr/>
                    <a:lstStyle/>
                    <a:p>
                      <a:pPr indent="0">
                        <a:buNone/>
                      </a:pPr>
                      <a:r>
                        <a:rPr lang="zh-CN" altLang="en-US" sz="1800" kern="1200" dirty="0">
                          <a:solidFill>
                            <a:schemeClr val="tx1"/>
                          </a:solidFill>
                          <a:latin typeface="+mn-lt"/>
                          <a:ea typeface="+mn-ea"/>
                          <a:cs typeface="+mn-cs"/>
                        </a:rPr>
                        <a:t>体验在线参观过程，能够获取到自己需要的信息。</a:t>
                      </a:r>
                      <a:endParaRPr lang="en-US" altLang="en-US" sz="2000" kern="1200" dirty="0">
                        <a:solidFill>
                          <a:schemeClr val="tx1"/>
                        </a:solidFill>
                        <a:latin typeface="楷体" panose="02010609060101010101" pitchFamily="49" charset="-122"/>
                        <a:ea typeface="楷体" panose="02010609060101010101" pitchFamily="49" charset="-122"/>
                        <a:cs typeface="+mn-cs"/>
                      </a:endParaRPr>
                    </a:p>
                  </a:txBody>
                  <a:tcPr marL="68580" marR="68580" marT="0" marB="0" anchor="ctr"/>
                </a:tc>
                <a:tc>
                  <a:txBody>
                    <a:bodyPr/>
                    <a:lstStyle/>
                    <a:p>
                      <a:pPr indent="0" algn="ctr">
                        <a:buNone/>
                      </a:pPr>
                      <a:endParaRPr lang="en-US" altLang="en-US" sz="2400"/>
                    </a:p>
                  </a:txBody>
                  <a:tcPr marL="68580" marR="68580" marT="0" marB="0" anchor="ctr"/>
                </a:tc>
                <a:extLst>
                  <a:ext uri="{0D108BD9-81ED-4DB2-BD59-A6C34878D82A}">
                    <a16:rowId xmlns:a16="http://schemas.microsoft.com/office/drawing/2014/main" xmlns="" val="10004"/>
                  </a:ext>
                </a:extLst>
              </a:tr>
              <a:tr h="454788">
                <a:tc gridSpan="2">
                  <a:txBody>
                    <a:bodyPr/>
                    <a:lstStyle/>
                    <a:p>
                      <a:pPr indent="0" algn="ctr">
                        <a:buNone/>
                      </a:pPr>
                      <a:r>
                        <a:rPr lang="en-US" sz="2400" b="1" dirty="0" err="1">
                          <a:solidFill>
                            <a:srgbClr val="FF0000"/>
                          </a:solidFill>
                        </a:rPr>
                        <a:t>这节课我点亮了_____颗</a:t>
                      </a:r>
                      <a:r>
                        <a:rPr lang="zh-CN" altLang="en-US" sz="2400" b="1" dirty="0">
                          <a:solidFill>
                            <a:srgbClr val="FF0000"/>
                          </a:solidFill>
                        </a:rPr>
                        <a:t>。</a:t>
                      </a:r>
                      <a:endParaRPr lang="en-US" sz="2400" b="1" dirty="0">
                        <a:solidFill>
                          <a:srgbClr val="FF0000"/>
                        </a:solidFill>
                      </a:endParaRPr>
                    </a:p>
                  </a:txBody>
                  <a:tcPr marL="68580" marR="68580" marT="0" marB="0" anchor="ctr"/>
                </a:tc>
                <a:tc hMerge="1">
                  <a:txBody>
                    <a:bodyPr/>
                    <a:lstStyle/>
                    <a:p>
                      <a:endParaRPr lang="zh-CN"/>
                    </a:p>
                  </a:txBody>
                  <a:tcPr/>
                </a:tc>
                <a:extLst>
                  <a:ext uri="{0D108BD9-81ED-4DB2-BD59-A6C34878D82A}">
                    <a16:rowId xmlns:a16="http://schemas.microsoft.com/office/drawing/2014/main" xmlns="" val="10005"/>
                  </a:ext>
                </a:extLst>
              </a:tr>
            </a:tbl>
          </a:graphicData>
        </a:graphic>
      </p:graphicFrame>
      <p:grpSp>
        <p:nvGrpSpPr>
          <p:cNvPr id="18" name="组合 17"/>
          <p:cNvGrpSpPr/>
          <p:nvPr/>
        </p:nvGrpSpPr>
        <p:grpSpPr>
          <a:xfrm>
            <a:off x="9082405" y="2687320"/>
            <a:ext cx="1402715" cy="410210"/>
            <a:chOff x="9012555" y="2687320"/>
            <a:chExt cx="1402715" cy="410210"/>
          </a:xfrm>
        </p:grpSpPr>
        <p:pic>
          <p:nvPicPr>
            <p:cNvPr id="9" name="图片 8"/>
            <p:cNvPicPr/>
            <p:nvPr/>
          </p:nvPicPr>
          <p:blipFill>
            <a:blip r:embed="rId5" cstate="print"/>
            <a:stretch>
              <a:fillRect/>
            </a:stretch>
          </p:blipFill>
          <p:spPr>
            <a:xfrm>
              <a:off x="9996805" y="2687320"/>
              <a:ext cx="418465" cy="410210"/>
            </a:xfrm>
            <a:prstGeom prst="rect">
              <a:avLst/>
            </a:prstGeom>
            <a:noFill/>
            <a:ln w="9525">
              <a:noFill/>
            </a:ln>
          </p:spPr>
        </p:pic>
        <p:pic>
          <p:nvPicPr>
            <p:cNvPr id="10" name="图片 9"/>
            <p:cNvPicPr/>
            <p:nvPr/>
          </p:nvPicPr>
          <p:blipFill>
            <a:blip r:embed="rId5" cstate="print"/>
            <a:stretch>
              <a:fillRect/>
            </a:stretch>
          </p:blipFill>
          <p:spPr>
            <a:xfrm>
              <a:off x="9501505" y="2687320"/>
              <a:ext cx="418465" cy="410210"/>
            </a:xfrm>
            <a:prstGeom prst="rect">
              <a:avLst/>
            </a:prstGeom>
            <a:noFill/>
            <a:ln w="9525">
              <a:noFill/>
            </a:ln>
          </p:spPr>
        </p:pic>
        <p:pic>
          <p:nvPicPr>
            <p:cNvPr id="11" name="图片 10"/>
            <p:cNvPicPr/>
            <p:nvPr/>
          </p:nvPicPr>
          <p:blipFill>
            <a:blip r:embed="rId5" cstate="print"/>
            <a:stretch>
              <a:fillRect/>
            </a:stretch>
          </p:blipFill>
          <p:spPr>
            <a:xfrm>
              <a:off x="9012555" y="2687320"/>
              <a:ext cx="418465" cy="410210"/>
            </a:xfrm>
            <a:prstGeom prst="rect">
              <a:avLst/>
            </a:prstGeom>
            <a:noFill/>
            <a:ln w="9525">
              <a:noFill/>
            </a:ln>
          </p:spPr>
        </p:pic>
      </p:grpSp>
      <p:grpSp>
        <p:nvGrpSpPr>
          <p:cNvPr id="19" name="组合 18"/>
          <p:cNvGrpSpPr/>
          <p:nvPr/>
        </p:nvGrpSpPr>
        <p:grpSpPr>
          <a:xfrm>
            <a:off x="9101455" y="3112770"/>
            <a:ext cx="1402715" cy="410210"/>
            <a:chOff x="9012555" y="2687320"/>
            <a:chExt cx="1402715" cy="410210"/>
          </a:xfrm>
        </p:grpSpPr>
        <p:pic>
          <p:nvPicPr>
            <p:cNvPr id="20" name="图片 19"/>
            <p:cNvPicPr/>
            <p:nvPr/>
          </p:nvPicPr>
          <p:blipFill>
            <a:blip r:embed="rId5" cstate="print"/>
            <a:stretch>
              <a:fillRect/>
            </a:stretch>
          </p:blipFill>
          <p:spPr>
            <a:xfrm>
              <a:off x="9996805" y="2687320"/>
              <a:ext cx="418465" cy="410210"/>
            </a:xfrm>
            <a:prstGeom prst="rect">
              <a:avLst/>
            </a:prstGeom>
            <a:noFill/>
            <a:ln w="9525">
              <a:noFill/>
            </a:ln>
          </p:spPr>
        </p:pic>
        <p:pic>
          <p:nvPicPr>
            <p:cNvPr id="21" name="图片 20"/>
            <p:cNvPicPr/>
            <p:nvPr/>
          </p:nvPicPr>
          <p:blipFill>
            <a:blip r:embed="rId5" cstate="print"/>
            <a:stretch>
              <a:fillRect/>
            </a:stretch>
          </p:blipFill>
          <p:spPr>
            <a:xfrm>
              <a:off x="9501505" y="2687320"/>
              <a:ext cx="418465" cy="410210"/>
            </a:xfrm>
            <a:prstGeom prst="rect">
              <a:avLst/>
            </a:prstGeom>
            <a:noFill/>
            <a:ln w="9525">
              <a:noFill/>
            </a:ln>
          </p:spPr>
        </p:pic>
        <p:pic>
          <p:nvPicPr>
            <p:cNvPr id="22" name="图片 21"/>
            <p:cNvPicPr/>
            <p:nvPr/>
          </p:nvPicPr>
          <p:blipFill>
            <a:blip r:embed="rId5" cstate="print"/>
            <a:stretch>
              <a:fillRect/>
            </a:stretch>
          </p:blipFill>
          <p:spPr>
            <a:xfrm>
              <a:off x="9012555" y="2687320"/>
              <a:ext cx="418465" cy="410210"/>
            </a:xfrm>
            <a:prstGeom prst="rect">
              <a:avLst/>
            </a:prstGeom>
            <a:noFill/>
            <a:ln w="9525">
              <a:noFill/>
            </a:ln>
          </p:spPr>
        </p:pic>
      </p:grpSp>
      <p:grpSp>
        <p:nvGrpSpPr>
          <p:cNvPr id="23" name="组合 22"/>
          <p:cNvGrpSpPr/>
          <p:nvPr/>
        </p:nvGrpSpPr>
        <p:grpSpPr>
          <a:xfrm>
            <a:off x="9101455" y="3595370"/>
            <a:ext cx="1402715" cy="410210"/>
            <a:chOff x="9012555" y="2687320"/>
            <a:chExt cx="1402715" cy="410210"/>
          </a:xfrm>
        </p:grpSpPr>
        <p:pic>
          <p:nvPicPr>
            <p:cNvPr id="24" name="图片 23"/>
            <p:cNvPicPr/>
            <p:nvPr/>
          </p:nvPicPr>
          <p:blipFill>
            <a:blip r:embed="rId5" cstate="print"/>
            <a:stretch>
              <a:fillRect/>
            </a:stretch>
          </p:blipFill>
          <p:spPr>
            <a:xfrm>
              <a:off x="9996805" y="2687320"/>
              <a:ext cx="418465" cy="410210"/>
            </a:xfrm>
            <a:prstGeom prst="rect">
              <a:avLst/>
            </a:prstGeom>
            <a:noFill/>
            <a:ln w="9525">
              <a:noFill/>
            </a:ln>
          </p:spPr>
        </p:pic>
        <p:pic>
          <p:nvPicPr>
            <p:cNvPr id="25" name="图片 24"/>
            <p:cNvPicPr/>
            <p:nvPr/>
          </p:nvPicPr>
          <p:blipFill>
            <a:blip r:embed="rId5" cstate="print"/>
            <a:stretch>
              <a:fillRect/>
            </a:stretch>
          </p:blipFill>
          <p:spPr>
            <a:xfrm>
              <a:off x="9501505" y="2687320"/>
              <a:ext cx="418465" cy="410210"/>
            </a:xfrm>
            <a:prstGeom prst="rect">
              <a:avLst/>
            </a:prstGeom>
            <a:noFill/>
            <a:ln w="9525">
              <a:noFill/>
            </a:ln>
          </p:spPr>
        </p:pic>
        <p:pic>
          <p:nvPicPr>
            <p:cNvPr id="26" name="图片 25"/>
            <p:cNvPicPr/>
            <p:nvPr/>
          </p:nvPicPr>
          <p:blipFill>
            <a:blip r:embed="rId5" cstate="print"/>
            <a:stretch>
              <a:fillRect/>
            </a:stretch>
          </p:blipFill>
          <p:spPr>
            <a:xfrm>
              <a:off x="9012555" y="2687320"/>
              <a:ext cx="418465" cy="410210"/>
            </a:xfrm>
            <a:prstGeom prst="rect">
              <a:avLst/>
            </a:prstGeom>
            <a:noFill/>
            <a:ln w="9525">
              <a:noFill/>
            </a:ln>
          </p:spPr>
        </p:pic>
      </p:grpSp>
      <p:grpSp>
        <p:nvGrpSpPr>
          <p:cNvPr id="27" name="组合 26"/>
          <p:cNvGrpSpPr/>
          <p:nvPr/>
        </p:nvGrpSpPr>
        <p:grpSpPr>
          <a:xfrm>
            <a:off x="9107805" y="4084320"/>
            <a:ext cx="1402715" cy="410210"/>
            <a:chOff x="9012555" y="2687320"/>
            <a:chExt cx="1402715" cy="410210"/>
          </a:xfrm>
        </p:grpSpPr>
        <p:pic>
          <p:nvPicPr>
            <p:cNvPr id="28" name="图片 27"/>
            <p:cNvPicPr/>
            <p:nvPr/>
          </p:nvPicPr>
          <p:blipFill>
            <a:blip r:embed="rId5" cstate="print"/>
            <a:stretch>
              <a:fillRect/>
            </a:stretch>
          </p:blipFill>
          <p:spPr>
            <a:xfrm>
              <a:off x="9996805" y="2687320"/>
              <a:ext cx="418465" cy="410210"/>
            </a:xfrm>
            <a:prstGeom prst="rect">
              <a:avLst/>
            </a:prstGeom>
            <a:noFill/>
            <a:ln w="9525">
              <a:noFill/>
            </a:ln>
          </p:spPr>
        </p:pic>
        <p:pic>
          <p:nvPicPr>
            <p:cNvPr id="29" name="图片 28"/>
            <p:cNvPicPr/>
            <p:nvPr/>
          </p:nvPicPr>
          <p:blipFill>
            <a:blip r:embed="rId5" cstate="print"/>
            <a:stretch>
              <a:fillRect/>
            </a:stretch>
          </p:blipFill>
          <p:spPr>
            <a:xfrm>
              <a:off x="9501505" y="2687320"/>
              <a:ext cx="418465" cy="410210"/>
            </a:xfrm>
            <a:prstGeom prst="rect">
              <a:avLst/>
            </a:prstGeom>
            <a:noFill/>
            <a:ln w="9525">
              <a:noFill/>
            </a:ln>
          </p:spPr>
        </p:pic>
        <p:pic>
          <p:nvPicPr>
            <p:cNvPr id="30" name="图片 29"/>
            <p:cNvPicPr/>
            <p:nvPr/>
          </p:nvPicPr>
          <p:blipFill>
            <a:blip r:embed="rId5" cstate="print"/>
            <a:stretch>
              <a:fillRect/>
            </a:stretch>
          </p:blipFill>
          <p:spPr>
            <a:xfrm>
              <a:off x="9012555" y="2687320"/>
              <a:ext cx="418465" cy="410210"/>
            </a:xfrm>
            <a:prstGeom prst="rect">
              <a:avLst/>
            </a:prstGeom>
            <a:noFill/>
            <a:ln w="9525">
              <a:noFill/>
            </a:ln>
          </p:spPr>
        </p:pic>
      </p:gr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3456305" y="354330"/>
            <a:ext cx="4810760" cy="6372860"/>
          </a:xfrm>
          <a:prstGeom prst="rect">
            <a:avLst/>
          </a:prstGeom>
        </p:spPr>
      </p:pic>
      <p:sp>
        <p:nvSpPr>
          <p:cNvPr id="5" name="文本框 4"/>
          <p:cNvSpPr txBox="1"/>
          <p:nvPr/>
        </p:nvSpPr>
        <p:spPr>
          <a:xfrm>
            <a:off x="4669257" y="1781955"/>
            <a:ext cx="2967788" cy="584775"/>
          </a:xfrm>
          <a:prstGeom prst="rect">
            <a:avLst/>
          </a:prstGeom>
          <a:noFill/>
        </p:spPr>
        <p:txBody>
          <a:bodyPr wrap="square" rtlCol="0">
            <a:spAutoFit/>
          </a:bodyPr>
          <a:lstStyle/>
          <a:p>
            <a:pPr algn="ctr" defTabSz="609600"/>
            <a:r>
              <a:rPr lang="zh-CN" altLang="en-US" sz="3200" spc="400" dirty="0">
                <a:solidFill>
                  <a:srgbClr val="5CD2D7"/>
                </a:solidFill>
                <a:latin typeface="Arial" panose="020B0604020202020204"/>
                <a:ea typeface="微软雅黑" panose="020B0503020204020204" pitchFamily="34" charset="-122"/>
                <a:sym typeface="Arial" panose="020B0604020202020204"/>
              </a:rPr>
              <a:t>挑战台</a:t>
            </a:r>
          </a:p>
        </p:txBody>
      </p:sp>
      <p:pic>
        <p:nvPicPr>
          <p:cNvPr id="15" name="图片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75259" y="4037498"/>
            <a:ext cx="1885950" cy="149542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719585" flipH="1">
            <a:off x="8253455" y="1084577"/>
            <a:ext cx="1652453" cy="2383186"/>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0394622">
            <a:off x="9042310" y="4567341"/>
            <a:ext cx="2664704" cy="1931162"/>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07762" y="597846"/>
            <a:ext cx="1785059" cy="1458217"/>
          </a:xfrm>
          <a:prstGeom prst="rect">
            <a:avLst/>
          </a:prstGeom>
        </p:spPr>
      </p:pic>
      <p:sp>
        <p:nvSpPr>
          <p:cNvPr id="12" name="文本框 50"/>
          <p:cNvSpPr txBox="1"/>
          <p:nvPr/>
        </p:nvSpPr>
        <p:spPr bwMode="auto">
          <a:xfrm>
            <a:off x="4522290" y="2505092"/>
            <a:ext cx="330553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200000"/>
              </a:lnSpc>
              <a:defRPr/>
            </a:pPr>
            <a:r>
              <a:rPr lang="en-US" altLang="zh-CN" b="1" spc="75" dirty="0">
                <a:latin typeface="华文新魏" panose="02010800040101010101" charset="-122"/>
                <a:ea typeface="华文新魏" panose="02010800040101010101" charset="-122"/>
              </a:rPr>
              <a:t>1</a:t>
            </a:r>
            <a:r>
              <a:rPr lang="zh-CN" altLang="en-US" b="1" spc="75" dirty="0">
                <a:latin typeface="华文新魏" panose="02010800040101010101" charset="-122"/>
                <a:ea typeface="华文新魏" panose="02010800040101010101" charset="-122"/>
              </a:rPr>
              <a:t> ．继续探究了解“国家自然博物馆”</a:t>
            </a:r>
          </a:p>
          <a:p>
            <a:pPr defTabSz="685800">
              <a:lnSpc>
                <a:spcPct val="200000"/>
              </a:lnSpc>
              <a:defRPr/>
            </a:pPr>
            <a:r>
              <a:rPr lang="en-US" altLang="zh-CN" b="1" spc="75" dirty="0">
                <a:latin typeface="华文新魏" panose="02010800040101010101" charset="-122"/>
                <a:ea typeface="华文新魏" panose="02010800040101010101" charset="-122"/>
              </a:rPr>
              <a:t>2 </a:t>
            </a:r>
            <a:r>
              <a:rPr lang="zh-CN" altLang="en-US" b="1" spc="75" dirty="0">
                <a:latin typeface="华文新魏" panose="02010800040101010101" charset="-122"/>
                <a:ea typeface="华文新魏" panose="02010800040101010101" charset="-122"/>
              </a:rPr>
              <a:t>．尝试在线参观“云旅游”。</a:t>
            </a:r>
          </a:p>
        </p:txBody>
      </p:sp>
      <p:pic>
        <p:nvPicPr>
          <p:cNvPr id="13" name="图片 12" descr="几个人在桌子前&#10;&#10;低可信度描述已自动生成"/>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91442" y="3740150"/>
            <a:ext cx="1991440" cy="19255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768126" y="896957"/>
            <a:ext cx="2900855" cy="1308884"/>
            <a:chOff x="6388488" y="2098491"/>
            <a:chExt cx="2434040" cy="130888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546143" y="2098491"/>
              <a:ext cx="2276385" cy="1308884"/>
            </a:xfrm>
            <a:prstGeom prst="rect">
              <a:avLst/>
            </a:prstGeom>
            <a:noFill/>
          </p:spPr>
          <p:txBody>
            <a:bodyPr wrap="square" rtlCol="0">
              <a:spAutoFit/>
            </a:bodyPr>
            <a:lstStyle/>
            <a:p>
              <a:pPr>
                <a:lnSpc>
                  <a:spcPct val="15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   课后</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拓展</a:t>
              </a:r>
            </a:p>
            <a:p>
              <a:pPr lvl="0">
                <a:lnSpc>
                  <a:spcPct val="150000"/>
                </a:lnSpc>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 name="TextBox 5"/>
          <p:cNvSpPr txBox="1"/>
          <p:nvPr/>
        </p:nvSpPr>
        <p:spPr>
          <a:xfrm>
            <a:off x="1711324" y="2571115"/>
            <a:ext cx="9001126" cy="2125345"/>
          </a:xfrm>
          <a:prstGeom prst="rect">
            <a:avLst/>
          </a:prstGeom>
          <a:noFill/>
        </p:spPr>
        <p:txBody>
          <a:bodyPr wrap="none" rtlCol="0">
            <a:noAutofit/>
          </a:bodyPr>
          <a:lstStyle/>
          <a:p>
            <a:endParaRPr lang="en-US" altLang="zh-CN" sz="2400" dirty="0"/>
          </a:p>
          <a:p>
            <a:endParaRPr lang="en-US" altLang="zh-CN" sz="2400" u="sng" dirty="0">
              <a:latin typeface="楷体" panose="02010609060101010101" pitchFamily="49" charset="-122"/>
              <a:ea typeface="楷体" panose="02010609060101010101" pitchFamily="49" charset="-122"/>
              <a:cs typeface="楷体" panose="02010609060101010101" pitchFamily="49" charset="-122"/>
            </a:endParaRPr>
          </a:p>
          <a:p>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61441" name="Rectangle 1"/>
          <p:cNvSpPr>
            <a:spLocks noChangeArrowheads="1"/>
          </p:cNvSpPr>
          <p:nvPr/>
        </p:nvSpPr>
        <p:spPr bwMode="auto">
          <a:xfrm>
            <a:off x="2595995" y="2137049"/>
            <a:ext cx="6458819" cy="222176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9875" algn="l" defTabSz="914400" rtl="0" eaLnBrk="1" fontAlgn="base" latinLnBrk="0" hangingPunct="1">
              <a:lnSpc>
                <a:spcPct val="150000"/>
              </a:lnSpc>
              <a:spcBef>
                <a:spcPct val="0"/>
              </a:spcBef>
              <a:spcAft>
                <a:spcPct val="0"/>
              </a:spcAft>
              <a:buClrTx/>
              <a:buSzTx/>
              <a:buFontTx/>
              <a:buNone/>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a:latin typeface="楷体" panose="02010609060101010101" pitchFamily="49" charset="-122"/>
                <a:ea typeface="楷体" panose="02010609060101010101" pitchFamily="49" charset="-122"/>
                <a:cs typeface="楷体" panose="02010609060101010101" pitchFamily="49" charset="-122"/>
              </a:rPr>
              <a:t>1</a:t>
            </a:r>
            <a:r>
              <a:rPr lang="zh-CN" altLang="en-US" sz="2400" dirty="0">
                <a:latin typeface="楷体" panose="02010609060101010101" pitchFamily="49" charset="-122"/>
                <a:ea typeface="楷体" panose="02010609060101010101" pitchFamily="49" charset="-122"/>
                <a:cs typeface="楷体" panose="02010609060101010101" pitchFamily="49" charset="-122"/>
              </a:rPr>
              <a:t>）课后选择自己感兴趣的展厅继续参观。</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marR="0" lvl="0" indent="269875" algn="l" defTabSz="914400" rtl="0" eaLnBrk="1" fontAlgn="base" latinLnBrk="0" hangingPunct="1">
              <a:lnSpc>
                <a:spcPct val="150000"/>
              </a:lnSpc>
              <a:spcBef>
                <a:spcPct val="0"/>
              </a:spcBef>
              <a:spcAft>
                <a:spcPct val="0"/>
              </a:spcAft>
              <a:buClrTx/>
              <a:buSzTx/>
              <a:buFontTx/>
              <a:buNone/>
              <a:tabLst>
                <a:tab pos="269875" algn="l"/>
              </a:tabLst>
            </a:pPr>
            <a:r>
              <a:rPr lang="zh-CN" altLang="en-US" sz="2400" dirty="0">
                <a:latin typeface="楷体" panose="02010609060101010101" pitchFamily="49" charset="-122"/>
                <a:ea typeface="楷体" panose="02010609060101010101" pitchFamily="49" charset="-122"/>
                <a:cs typeface="楷体" panose="02010609060101010101" pitchFamily="49" charset="-122"/>
              </a:rPr>
              <a:t>（</a:t>
            </a:r>
            <a:r>
              <a:rPr lang="en-US" altLang="zh-CN" sz="2400" dirty="0">
                <a:latin typeface="楷体" panose="02010609060101010101" pitchFamily="49" charset="-122"/>
                <a:ea typeface="楷体" panose="02010609060101010101" pitchFamily="49" charset="-122"/>
                <a:cs typeface="楷体" panose="02010609060101010101" pitchFamily="49" charset="-122"/>
              </a:rPr>
              <a:t>2</a:t>
            </a:r>
            <a:r>
              <a:rPr lang="zh-CN" altLang="en-US" sz="2400" dirty="0">
                <a:latin typeface="楷体" panose="02010609060101010101" pitchFamily="49" charset="-122"/>
                <a:ea typeface="楷体" panose="02010609060101010101" pitchFamily="49" charset="-122"/>
                <a:cs typeface="楷体" panose="02010609060101010101" pitchFamily="49" charset="-122"/>
              </a:rPr>
              <a:t>）课后尝试浏览参观在线旅游网站。 </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marR="0" lvl="0" indent="269875" algn="l" defTabSz="914400" rtl="0" eaLnBrk="1" fontAlgn="base" latinLnBrk="0" hangingPunct="1">
              <a:lnSpc>
                <a:spcPct val="150000"/>
              </a:lnSpc>
              <a:spcBef>
                <a:spcPct val="0"/>
              </a:spcBef>
              <a:spcAft>
                <a:spcPct val="0"/>
              </a:spcAft>
              <a:buClrTx/>
              <a:buSzTx/>
              <a:buFontTx/>
              <a:buNone/>
              <a:tabLst>
                <a:tab pos="269875" algn="l"/>
              </a:tabLst>
            </a:pP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pPr marL="0" marR="0" lvl="0" indent="269875" algn="l" defTabSz="914400" rtl="0" eaLnBrk="1" fontAlgn="base" latinLnBrk="0" hangingPunct="1">
              <a:lnSpc>
                <a:spcPct val="150000"/>
              </a:lnSpc>
              <a:spcBef>
                <a:spcPct val="0"/>
              </a:spcBef>
              <a:spcAft>
                <a:spcPct val="0"/>
              </a:spcAft>
              <a:buClrTx/>
              <a:buSzTx/>
              <a:buFontTx/>
              <a:buNone/>
              <a:tabLst>
                <a:tab pos="269875" algn="l"/>
              </a:tabLst>
            </a:pP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pic>
        <p:nvPicPr>
          <p:cNvPr id="6146" name="Picture 2" descr="C:\Users\11434\AppData\Local\Temp\QQ_1722341559785.png"/>
          <p:cNvPicPr>
            <a:picLocks noChangeAspect="1" noChangeArrowheads="1"/>
          </p:cNvPicPr>
          <p:nvPr/>
        </p:nvPicPr>
        <p:blipFill>
          <a:blip r:embed="rId3" cstate="print"/>
          <a:srcRect/>
          <a:stretch>
            <a:fillRect/>
          </a:stretch>
        </p:blipFill>
        <p:spPr bwMode="auto">
          <a:xfrm>
            <a:off x="3018717" y="3596541"/>
            <a:ext cx="2500533" cy="1119764"/>
          </a:xfrm>
          <a:prstGeom prst="rect">
            <a:avLst/>
          </a:prstGeom>
          <a:noFill/>
        </p:spPr>
      </p:pic>
      <p:pic>
        <p:nvPicPr>
          <p:cNvPr id="12" name="图片 11"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pic>
        <p:nvPicPr>
          <p:cNvPr id="6148" name="Picture 4" descr="C:\Users\11434\AppData\Local\Temp\QQ_1722341686900.png"/>
          <p:cNvPicPr>
            <a:picLocks noChangeAspect="1" noChangeArrowheads="1"/>
          </p:cNvPicPr>
          <p:nvPr/>
        </p:nvPicPr>
        <p:blipFill>
          <a:blip r:embed="rId5" cstate="print"/>
          <a:srcRect/>
          <a:stretch>
            <a:fillRect/>
          </a:stretch>
        </p:blipFill>
        <p:spPr bwMode="auto">
          <a:xfrm>
            <a:off x="6113654" y="3616155"/>
            <a:ext cx="2072247" cy="1080536"/>
          </a:xfrm>
          <a:prstGeom prst="rect">
            <a:avLst/>
          </a:prstGeom>
          <a:noFill/>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CD2D7"/>
        </a:solidFill>
        <a:effectLst/>
      </p:bgPr>
    </p:bg>
    <p:spTree>
      <p:nvGrpSpPr>
        <p:cNvPr id="1" name=""/>
        <p:cNvGrpSpPr/>
        <p:nvPr/>
      </p:nvGrpSpPr>
      <p:grpSpPr>
        <a:xfrm>
          <a:off x="0" y="0"/>
          <a:ext cx="0" cy="0"/>
          <a:chOff x="0" y="0"/>
          <a:chExt cx="0" cy="0"/>
        </a:xfrm>
      </p:grpSpPr>
      <p:pic>
        <p:nvPicPr>
          <p:cNvPr id="10" name="图片 9" descr="图片1.png"/>
          <p:cNvPicPr>
            <a:picLocks noChangeAspect="1"/>
          </p:cNvPicPr>
          <p:nvPr/>
        </p:nvPicPr>
        <p:blipFill>
          <a:blip r:embed="rId3"/>
          <a:stretch>
            <a:fillRect/>
          </a:stretch>
        </p:blipFill>
        <p:spPr>
          <a:xfrm>
            <a:off x="488143" y="673835"/>
            <a:ext cx="11215714" cy="551032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880416">
            <a:off x="895646" y="320941"/>
            <a:ext cx="1895475" cy="273367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869801" y="5163505"/>
            <a:ext cx="2302725" cy="1668829"/>
          </a:xfrm>
          <a:prstGeom prst="rect">
            <a:avLst/>
          </a:prstGeom>
        </p:spPr>
      </p:pic>
      <p:pic>
        <p:nvPicPr>
          <p:cNvPr id="2" name="图片 1" descr="几个人在桌子前&#10;&#10;低可信度描述已自动生成"/>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62082" y="4495165"/>
            <a:ext cx="1991440" cy="192559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375371" y="1582918"/>
            <a:ext cx="584041" cy="469828"/>
          </a:xfrm>
          <a:prstGeom prst="rect">
            <a:avLst/>
          </a:prstGeom>
        </p:spPr>
      </p:pic>
      <p:sp>
        <p:nvSpPr>
          <p:cNvPr id="7" name="文本框 12"/>
          <p:cNvSpPr txBox="1"/>
          <p:nvPr/>
        </p:nvSpPr>
        <p:spPr>
          <a:xfrm>
            <a:off x="2620610" y="1750635"/>
            <a:ext cx="4644916" cy="398780"/>
          </a:xfrm>
          <a:prstGeom prst="rect">
            <a:avLst/>
          </a:prstGeom>
          <a:noFill/>
          <a:ln>
            <a:noFill/>
          </a:ln>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义务教育</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信息科技</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三</a:t>
            </a:r>
            <a:r>
              <a:rPr lang="zh-CN" altLang="en-US" sz="2000" dirty="0">
                <a:solidFill>
                  <a:srgbClr val="10383B"/>
                </a:solidFill>
                <a:latin typeface="微软雅黑" panose="020B0503020204020204" pitchFamily="34" charset="-122"/>
                <a:ea typeface="微软雅黑" panose="020B0503020204020204" pitchFamily="34" charset="-122"/>
                <a:cs typeface="汉仪综艺体简" panose="02010600000101010101" charset="-122"/>
              </a:rPr>
              <a:t>年级上册   </a:t>
            </a:r>
            <a:endPar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endParaRPr>
          </a:p>
        </p:txBody>
      </p:sp>
      <p:sp>
        <p:nvSpPr>
          <p:cNvPr id="8" name="文本框 13"/>
          <p:cNvSpPr txBox="1"/>
          <p:nvPr/>
        </p:nvSpPr>
        <p:spPr>
          <a:xfrm>
            <a:off x="6667500" y="1750695"/>
            <a:ext cx="3327400" cy="398780"/>
          </a:xfrm>
          <a:prstGeom prst="rect">
            <a:avLst/>
          </a:prstGeom>
          <a:noFill/>
        </p:spPr>
        <p:txBody>
          <a:bodyPr wrap="square" rtlCol="0">
            <a:spAutoFit/>
          </a:bodyPr>
          <a:lstStyle/>
          <a:p>
            <a:pPr algn="ct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第</a:t>
            </a:r>
            <a:r>
              <a:rPr lang="en-US" altLang="zh-CN"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2</a:t>
            </a:r>
            <a:r>
              <a:rPr lang="zh-CN" altLang="en-US" sz="2000" dirty="0">
                <a:solidFill>
                  <a:srgbClr val="10383B"/>
                </a:solidFill>
                <a:latin typeface="微软雅黑" panose="020B0503020204020204" pitchFamily="34" charset="-122"/>
                <a:ea typeface="微软雅黑" panose="020B0503020204020204" pitchFamily="34" charset="-122"/>
                <a:cs typeface="阿里巴巴普惠体 M" panose="00020600040101010101" charset="-122"/>
              </a:rPr>
              <a:t>单元体验课余生活</a:t>
            </a:r>
          </a:p>
        </p:txBody>
      </p:sp>
      <p:sp>
        <p:nvSpPr>
          <p:cNvPr id="9" name="文本框 9"/>
          <p:cNvSpPr txBox="1"/>
          <p:nvPr/>
        </p:nvSpPr>
        <p:spPr>
          <a:xfrm>
            <a:off x="2159000" y="3121681"/>
            <a:ext cx="7835900" cy="830997"/>
          </a:xfrm>
          <a:prstGeom prst="rect">
            <a:avLst/>
          </a:prstGeom>
          <a:noFill/>
        </p:spPr>
        <p:txBody>
          <a:bodyPr wrap="square" rtlCol="0" anchor="ctr">
            <a:spAutoFit/>
          </a:bodyPr>
          <a:lstStyle/>
          <a:p>
            <a:r>
              <a:rPr lang="zh-CN" altLang="en-US" sz="4800" dirty="0">
                <a:solidFill>
                  <a:srgbClr val="FF0000"/>
                </a:solidFill>
                <a:latin typeface="华文隶书" panose="02010800040101010101" pitchFamily="2" charset="-122"/>
                <a:ea typeface="华文隶书" panose="02010800040101010101" pitchFamily="2" charset="-122"/>
                <a:cs typeface="华文隶书" panose="02010800040101010101" pitchFamily="2" charset="-122"/>
              </a:rPr>
              <a:t>期待你下节课更精彩的表现！</a:t>
            </a: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grpSp>
        <p:nvGrpSpPr>
          <p:cNvPr id="15" name="组合 14"/>
          <p:cNvGrpSpPr/>
          <p:nvPr/>
        </p:nvGrpSpPr>
        <p:grpSpPr>
          <a:xfrm>
            <a:off x="1768127" y="896957"/>
            <a:ext cx="2434040" cy="738664"/>
            <a:chOff x="6388488" y="2098491"/>
            <a:chExt cx="2434040" cy="73866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666126" y="2098491"/>
              <a:ext cx="2156402" cy="738664"/>
            </a:xfrm>
            <a:prstGeom prst="rect">
              <a:avLst/>
            </a:prstGeom>
            <a:noFill/>
          </p:spPr>
          <p:txBody>
            <a:bodyPr wrap="square" rtlCol="0">
              <a:spAutoFit/>
            </a:bodyPr>
            <a:lstStyle/>
            <a:p>
              <a:pPr lvl="0">
                <a:lnSpc>
                  <a:spcPct val="15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项目情境</a:t>
              </a:r>
            </a:p>
          </p:txBody>
        </p:sp>
      </p:grpSp>
      <p:sp>
        <p:nvSpPr>
          <p:cNvPr id="6" name="椭圆 5"/>
          <p:cNvSpPr/>
          <p:nvPr/>
        </p:nvSpPr>
        <p:spPr>
          <a:xfrm>
            <a:off x="1633984" y="4765946"/>
            <a:ext cx="2239962" cy="187325"/>
          </a:xfrm>
          <a:prstGeom prst="ellipse">
            <a:avLst/>
          </a:prstGeom>
          <a:gradFill>
            <a:gsLst>
              <a:gs pos="100000">
                <a:sysClr val="windowText" lastClr="000000">
                  <a:alpha val="0"/>
                </a:sysClr>
              </a:gs>
              <a:gs pos="0">
                <a:sysClr val="windowText" lastClr="000000">
                  <a:lumMod val="50000"/>
                  <a:lumOff val="50000"/>
                  <a:alpha val="38000"/>
                </a:sysClr>
              </a:gs>
            </a:gsLst>
            <a:path path="shape">
              <a:fillToRect l="50000" t="50000" r="50000" b="50000"/>
            </a:path>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7" name="圆角矩形 6"/>
          <p:cNvSpPr/>
          <p:nvPr/>
        </p:nvSpPr>
        <p:spPr>
          <a:xfrm>
            <a:off x="1718121" y="2353742"/>
            <a:ext cx="260350" cy="2281237"/>
          </a:xfrm>
          <a:prstGeom prst="roundRect">
            <a:avLst>
              <a:gd name="adj" fmla="val 50000"/>
            </a:avLst>
          </a:prstGeom>
          <a:solidFill>
            <a:srgbClr val="007065"/>
          </a:soli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8" name="圆角矩形 7"/>
          <p:cNvSpPr/>
          <p:nvPr/>
        </p:nvSpPr>
        <p:spPr>
          <a:xfrm>
            <a:off x="3812034" y="2353742"/>
            <a:ext cx="260350" cy="2281237"/>
          </a:xfrm>
          <a:prstGeom prst="roundRect">
            <a:avLst>
              <a:gd name="adj" fmla="val 50000"/>
            </a:avLst>
          </a:prstGeom>
          <a:solidFill>
            <a:srgbClr val="C12A07"/>
          </a:soli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9" name="圆角矩形 8"/>
          <p:cNvSpPr/>
          <p:nvPr/>
        </p:nvSpPr>
        <p:spPr>
          <a:xfrm>
            <a:off x="5907534" y="2353742"/>
            <a:ext cx="258762" cy="2281237"/>
          </a:xfrm>
          <a:prstGeom prst="roundRect">
            <a:avLst>
              <a:gd name="adj" fmla="val 50000"/>
            </a:avLst>
          </a:prstGeom>
          <a:solidFill>
            <a:srgbClr val="B98C0F"/>
          </a:soli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1" name="圆角矩形 10"/>
          <p:cNvSpPr/>
          <p:nvPr/>
        </p:nvSpPr>
        <p:spPr>
          <a:xfrm>
            <a:off x="8001446" y="2353742"/>
            <a:ext cx="258763" cy="2281237"/>
          </a:xfrm>
          <a:prstGeom prst="roundRect">
            <a:avLst>
              <a:gd name="adj" fmla="val 50000"/>
            </a:avLst>
          </a:prstGeom>
          <a:solidFill>
            <a:srgbClr val="B3152F"/>
          </a:soli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2" name="左箭头 11"/>
          <p:cNvSpPr/>
          <p:nvPr/>
        </p:nvSpPr>
        <p:spPr>
          <a:xfrm flipH="1">
            <a:off x="1319659" y="2031479"/>
            <a:ext cx="10101262" cy="2905125"/>
          </a:xfrm>
          <a:prstGeom prst="leftArrow">
            <a:avLst>
              <a:gd name="adj1" fmla="val 59445"/>
              <a:gd name="adj2" fmla="val 44147"/>
            </a:avLst>
          </a:prstGeom>
          <a:solidFill>
            <a:sysClr val="window" lastClr="FFFFFF">
              <a:lumMod val="85000"/>
            </a:sysClr>
          </a:solidFill>
          <a:ln w="12700" cap="flat" cmpd="sng" algn="ctr">
            <a:noFill/>
            <a:prstDash val="solid"/>
            <a:miter lim="800000"/>
          </a:ln>
          <a:effectLst>
            <a:outerShdw blurRad="50800" dist="50800" dir="5400000" algn="t" rotWithShape="0">
              <a:prstClr val="black">
                <a:alpha val="20000"/>
              </a:prstClr>
            </a:outerShdw>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3" name="圆角矩形 1"/>
          <p:cNvSpPr/>
          <p:nvPr/>
        </p:nvSpPr>
        <p:spPr>
          <a:xfrm>
            <a:off x="1792734" y="2353742"/>
            <a:ext cx="1806575" cy="2281237"/>
          </a:xfrm>
          <a:custGeom>
            <a:avLst/>
            <a:gdLst/>
            <a:ahLst/>
            <a:cxnLst/>
            <a:rect l="l" t="t" r="r" b="b"/>
            <a:pathLst>
              <a:path w="1597704" h="2026920">
                <a:moveTo>
                  <a:pt x="71165" y="0"/>
                </a:moveTo>
                <a:lnTo>
                  <a:pt x="1402123" y="0"/>
                </a:lnTo>
                <a:cubicBezTo>
                  <a:pt x="1510139" y="0"/>
                  <a:pt x="1597704" y="87565"/>
                  <a:pt x="1597704" y="195581"/>
                </a:cubicBezTo>
                <a:lnTo>
                  <a:pt x="1597704" y="1831339"/>
                </a:lnTo>
                <a:cubicBezTo>
                  <a:pt x="1597704" y="1939355"/>
                  <a:pt x="1510139" y="2026920"/>
                  <a:pt x="1402123" y="2026920"/>
                </a:cubicBezTo>
                <a:lnTo>
                  <a:pt x="71165" y="2026920"/>
                </a:lnTo>
                <a:cubicBezTo>
                  <a:pt x="45996" y="2026920"/>
                  <a:pt x="21937" y="2022166"/>
                  <a:pt x="0" y="2013091"/>
                </a:cubicBezTo>
                <a:cubicBezTo>
                  <a:pt x="43812" y="1993123"/>
                  <a:pt x="73704" y="1948743"/>
                  <a:pt x="73704" y="1897380"/>
                </a:cubicBezTo>
                <a:lnTo>
                  <a:pt x="73704" y="129540"/>
                </a:lnTo>
                <a:cubicBezTo>
                  <a:pt x="73704" y="78178"/>
                  <a:pt x="43812" y="33797"/>
                  <a:pt x="0" y="13829"/>
                </a:cubicBezTo>
                <a:cubicBezTo>
                  <a:pt x="21937" y="4755"/>
                  <a:pt x="45996" y="0"/>
                  <a:pt x="71165" y="0"/>
                </a:cubicBezTo>
                <a:close/>
              </a:path>
            </a:pathLst>
          </a:custGeom>
          <a:gradFill flip="none" rotWithShape="1">
            <a:gsLst>
              <a:gs pos="0">
                <a:srgbClr val="009989"/>
              </a:gs>
              <a:gs pos="100000">
                <a:srgbClr val="00BCAA"/>
              </a:gs>
            </a:gsLst>
            <a:lin ang="2700000" scaled="1"/>
            <a:tileRect/>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4" name="圆角矩形 1"/>
          <p:cNvSpPr/>
          <p:nvPr/>
        </p:nvSpPr>
        <p:spPr>
          <a:xfrm>
            <a:off x="3886646" y="2353742"/>
            <a:ext cx="1806575" cy="2281237"/>
          </a:xfrm>
          <a:custGeom>
            <a:avLst/>
            <a:gdLst/>
            <a:ahLst/>
            <a:cxnLst/>
            <a:rect l="l" t="t" r="r" b="b"/>
            <a:pathLst>
              <a:path w="1597704" h="2026920">
                <a:moveTo>
                  <a:pt x="71165" y="0"/>
                </a:moveTo>
                <a:lnTo>
                  <a:pt x="1402123" y="0"/>
                </a:lnTo>
                <a:cubicBezTo>
                  <a:pt x="1510139" y="0"/>
                  <a:pt x="1597704" y="87565"/>
                  <a:pt x="1597704" y="195581"/>
                </a:cubicBezTo>
                <a:lnTo>
                  <a:pt x="1597704" y="1831339"/>
                </a:lnTo>
                <a:cubicBezTo>
                  <a:pt x="1597704" y="1939355"/>
                  <a:pt x="1510139" y="2026920"/>
                  <a:pt x="1402123" y="2026920"/>
                </a:cubicBezTo>
                <a:lnTo>
                  <a:pt x="71165" y="2026920"/>
                </a:lnTo>
                <a:cubicBezTo>
                  <a:pt x="45996" y="2026920"/>
                  <a:pt x="21937" y="2022166"/>
                  <a:pt x="0" y="2013091"/>
                </a:cubicBezTo>
                <a:cubicBezTo>
                  <a:pt x="43812" y="1993123"/>
                  <a:pt x="73704" y="1948743"/>
                  <a:pt x="73704" y="1897380"/>
                </a:cubicBezTo>
                <a:lnTo>
                  <a:pt x="73704" y="129540"/>
                </a:lnTo>
                <a:cubicBezTo>
                  <a:pt x="73704" y="78178"/>
                  <a:pt x="43812" y="33797"/>
                  <a:pt x="0" y="13829"/>
                </a:cubicBezTo>
                <a:cubicBezTo>
                  <a:pt x="21937" y="4755"/>
                  <a:pt x="45996" y="0"/>
                  <a:pt x="71165" y="0"/>
                </a:cubicBezTo>
                <a:close/>
              </a:path>
            </a:pathLst>
          </a:custGeom>
          <a:gradFill flip="none" rotWithShape="1">
            <a:gsLst>
              <a:gs pos="0">
                <a:srgbClr val="F85931"/>
              </a:gs>
              <a:gs pos="100000">
                <a:srgbClr val="F97759"/>
              </a:gs>
            </a:gsLst>
            <a:lin ang="2700000" scaled="1"/>
            <a:tileRect/>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8" name="圆角矩形 1"/>
          <p:cNvSpPr/>
          <p:nvPr/>
        </p:nvSpPr>
        <p:spPr>
          <a:xfrm>
            <a:off x="5980559" y="2353742"/>
            <a:ext cx="1806575" cy="2281237"/>
          </a:xfrm>
          <a:custGeom>
            <a:avLst/>
            <a:gdLst/>
            <a:ahLst/>
            <a:cxnLst/>
            <a:rect l="l" t="t" r="r" b="b"/>
            <a:pathLst>
              <a:path w="1597704" h="2026920">
                <a:moveTo>
                  <a:pt x="71165" y="0"/>
                </a:moveTo>
                <a:lnTo>
                  <a:pt x="1402123" y="0"/>
                </a:lnTo>
                <a:cubicBezTo>
                  <a:pt x="1510139" y="0"/>
                  <a:pt x="1597704" y="87565"/>
                  <a:pt x="1597704" y="195581"/>
                </a:cubicBezTo>
                <a:lnTo>
                  <a:pt x="1597704" y="1831339"/>
                </a:lnTo>
                <a:cubicBezTo>
                  <a:pt x="1597704" y="1939355"/>
                  <a:pt x="1510139" y="2026920"/>
                  <a:pt x="1402123" y="2026920"/>
                </a:cubicBezTo>
                <a:lnTo>
                  <a:pt x="71165" y="2026920"/>
                </a:lnTo>
                <a:cubicBezTo>
                  <a:pt x="45996" y="2026920"/>
                  <a:pt x="21937" y="2022166"/>
                  <a:pt x="0" y="2013091"/>
                </a:cubicBezTo>
                <a:cubicBezTo>
                  <a:pt x="43812" y="1993123"/>
                  <a:pt x="73704" y="1948743"/>
                  <a:pt x="73704" y="1897380"/>
                </a:cubicBezTo>
                <a:lnTo>
                  <a:pt x="73704" y="129540"/>
                </a:lnTo>
                <a:cubicBezTo>
                  <a:pt x="73704" y="78178"/>
                  <a:pt x="43812" y="33797"/>
                  <a:pt x="0" y="13829"/>
                </a:cubicBezTo>
                <a:cubicBezTo>
                  <a:pt x="21937" y="4755"/>
                  <a:pt x="45996" y="0"/>
                  <a:pt x="71165" y="0"/>
                </a:cubicBezTo>
                <a:close/>
              </a:path>
            </a:pathLst>
          </a:custGeom>
          <a:gradFill flip="none" rotWithShape="1">
            <a:gsLst>
              <a:gs pos="0">
                <a:srgbClr val="E3AD13"/>
              </a:gs>
              <a:gs pos="100000">
                <a:srgbClr val="EDB92E"/>
              </a:gs>
            </a:gsLst>
            <a:lin ang="2700000" scaled="1"/>
            <a:tileRect/>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19" name="圆角矩形 1"/>
          <p:cNvSpPr/>
          <p:nvPr/>
        </p:nvSpPr>
        <p:spPr>
          <a:xfrm>
            <a:off x="8074471" y="2353742"/>
            <a:ext cx="1806575" cy="2281237"/>
          </a:xfrm>
          <a:custGeom>
            <a:avLst/>
            <a:gdLst/>
            <a:ahLst/>
            <a:cxnLst/>
            <a:rect l="l" t="t" r="r" b="b"/>
            <a:pathLst>
              <a:path w="1597704" h="2026920">
                <a:moveTo>
                  <a:pt x="71165" y="0"/>
                </a:moveTo>
                <a:lnTo>
                  <a:pt x="1402123" y="0"/>
                </a:lnTo>
                <a:cubicBezTo>
                  <a:pt x="1510139" y="0"/>
                  <a:pt x="1597704" y="87565"/>
                  <a:pt x="1597704" y="195581"/>
                </a:cubicBezTo>
                <a:lnTo>
                  <a:pt x="1597704" y="1831339"/>
                </a:lnTo>
                <a:cubicBezTo>
                  <a:pt x="1597704" y="1939355"/>
                  <a:pt x="1510139" y="2026920"/>
                  <a:pt x="1402123" y="2026920"/>
                </a:cubicBezTo>
                <a:lnTo>
                  <a:pt x="71165" y="2026920"/>
                </a:lnTo>
                <a:cubicBezTo>
                  <a:pt x="45996" y="2026920"/>
                  <a:pt x="21937" y="2022166"/>
                  <a:pt x="0" y="2013091"/>
                </a:cubicBezTo>
                <a:cubicBezTo>
                  <a:pt x="43812" y="1993123"/>
                  <a:pt x="73704" y="1948743"/>
                  <a:pt x="73704" y="1897380"/>
                </a:cubicBezTo>
                <a:lnTo>
                  <a:pt x="73704" y="129540"/>
                </a:lnTo>
                <a:cubicBezTo>
                  <a:pt x="73704" y="78178"/>
                  <a:pt x="43812" y="33797"/>
                  <a:pt x="0" y="13829"/>
                </a:cubicBezTo>
                <a:cubicBezTo>
                  <a:pt x="21937" y="4755"/>
                  <a:pt x="45996" y="0"/>
                  <a:pt x="71165" y="0"/>
                </a:cubicBezTo>
                <a:close/>
              </a:path>
            </a:pathLst>
          </a:custGeom>
          <a:gradFill flip="none" rotWithShape="1">
            <a:gsLst>
              <a:gs pos="0">
                <a:srgbClr val="CE1836"/>
              </a:gs>
              <a:gs pos="100000">
                <a:srgbClr val="E83452"/>
              </a:gs>
            </a:gsLst>
            <a:lin ang="2700000" scaled="1"/>
            <a:tileRect/>
          </a:gradFill>
          <a:ln w="12700" cap="flat" cmpd="sng" algn="ctr">
            <a:noFill/>
            <a:prstDash val="solid"/>
            <a:miter lim="800000"/>
          </a:ln>
          <a:effectLst/>
        </p:spPr>
        <p:txBody>
          <a:bodyPr anchor="ctr"/>
          <a:lstStyle/>
          <a:p>
            <a:pPr fontAlgn="auto">
              <a:lnSpc>
                <a:spcPct val="150000"/>
              </a:lnSpc>
              <a:spcBef>
                <a:spcPts val="0"/>
              </a:spcBef>
              <a:spcAft>
                <a:spcPts val="0"/>
              </a:spcAft>
              <a:defRPr/>
            </a:pPr>
            <a:endPar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1" name="TextBox 20"/>
          <p:cNvSpPr txBox="1"/>
          <p:nvPr/>
        </p:nvSpPr>
        <p:spPr bwMode="auto">
          <a:xfrm>
            <a:off x="2076450" y="2658542"/>
            <a:ext cx="1291084" cy="461665"/>
          </a:xfrm>
          <a:prstGeom prst="rect">
            <a:avLst/>
          </a:prstGeom>
          <a:noFill/>
        </p:spPr>
        <p:txBody>
          <a:bodyPr wrap="square">
            <a:spAutoFit/>
          </a:bodyPr>
          <a:lstStyle/>
          <a:p>
            <a:pPr algn="ctr" eaLnBrk="0" fontAlgn="auto" hangingPunct="0">
              <a:spcBef>
                <a:spcPts val="0"/>
              </a:spcBef>
              <a:spcAft>
                <a:spcPts val="0"/>
              </a:spcAft>
              <a:defRPr/>
            </a:pPr>
            <a:r>
              <a:rPr lang="zh-CN" altLang="en-US" sz="2400" b="1" kern="0" spc="300" dirty="0">
                <a:solidFill>
                  <a:prstClr val="white"/>
                </a:solidFill>
                <a:latin typeface="微软雅黑" pitchFamily="34" charset="-122"/>
                <a:ea typeface="微软雅黑" pitchFamily="34" charset="-122"/>
              </a:rPr>
              <a:t>准备间</a:t>
            </a:r>
          </a:p>
        </p:txBody>
      </p:sp>
      <p:sp>
        <p:nvSpPr>
          <p:cNvPr id="26" name="TextBox 25"/>
          <p:cNvSpPr txBox="1"/>
          <p:nvPr/>
        </p:nvSpPr>
        <p:spPr bwMode="auto">
          <a:xfrm>
            <a:off x="3967609" y="3314179"/>
            <a:ext cx="1751012" cy="646331"/>
          </a:xfrm>
          <a:prstGeom prst="rect">
            <a:avLst/>
          </a:prstGeom>
          <a:noFill/>
        </p:spPr>
        <p:txBody>
          <a:bodyPr>
            <a:spAutoFit/>
          </a:bodyPr>
          <a:lstStyle/>
          <a:p>
            <a:pPr>
              <a:lnSpc>
                <a:spcPct val="150000"/>
              </a:lnSpc>
              <a:defRPr/>
            </a:pPr>
            <a:r>
              <a:rPr lang="en-US" altLang="zh-CN" sz="1200" b="1" kern="0" dirty="0">
                <a:solidFill>
                  <a:schemeClr val="bg1"/>
                </a:solidFill>
                <a:latin typeface="楷体" panose="02010609060101010101" charset="-122"/>
                <a:ea typeface="楷体" panose="02010609060101010101" charset="-122"/>
                <a:cs typeface="楷体" panose="02010609060101010101" charset="-122"/>
                <a:sym typeface="+mn-ea"/>
              </a:rPr>
              <a:t>1</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mn-ea"/>
              </a:rPr>
              <a:t>．浏览展馆全貌</a:t>
            </a:r>
          </a:p>
          <a:p>
            <a:pPr>
              <a:lnSpc>
                <a:spcPct val="150000"/>
              </a:lnSpc>
              <a:defRPr/>
            </a:pPr>
            <a:r>
              <a:rPr lang="en-US" altLang="zh-CN" sz="1200" b="1" kern="0" dirty="0">
                <a:solidFill>
                  <a:schemeClr val="bg1"/>
                </a:solidFill>
                <a:latin typeface="楷体" panose="02010609060101010101" charset="-122"/>
                <a:ea typeface="楷体" panose="02010609060101010101" charset="-122"/>
                <a:cs typeface="楷体" panose="02010609060101010101" charset="-122"/>
                <a:sym typeface="+mn-ea"/>
              </a:rPr>
              <a:t>2</a:t>
            </a:r>
            <a:r>
              <a:rPr lang="zh-CN" altLang="en-US" sz="1200" b="1" kern="0" dirty="0" smtClean="0">
                <a:solidFill>
                  <a:schemeClr val="bg1"/>
                </a:solidFill>
                <a:latin typeface="楷体" panose="02010609060101010101" charset="-122"/>
                <a:ea typeface="楷体" panose="02010609060101010101" charset="-122"/>
                <a:cs typeface="楷体" panose="02010609060101010101" charset="-122"/>
                <a:sym typeface="+mn-ea"/>
              </a:rPr>
              <a:t>．交互了解细节</a:t>
            </a:r>
            <a:endParaRPr lang="zh-CN" altLang="en-US" sz="1200" b="1" kern="0" dirty="0">
              <a:solidFill>
                <a:schemeClr val="bg1"/>
              </a:solidFill>
              <a:latin typeface="楷体" panose="02010609060101010101" charset="-122"/>
              <a:ea typeface="楷体" panose="02010609060101010101" charset="-122"/>
              <a:cs typeface="楷体" panose="02010609060101010101" charset="-122"/>
              <a:sym typeface="+mn-ea"/>
            </a:endParaRPr>
          </a:p>
        </p:txBody>
      </p:sp>
      <p:grpSp>
        <p:nvGrpSpPr>
          <p:cNvPr id="28" name="组合 27"/>
          <p:cNvGrpSpPr>
            <a:grpSpLocks/>
          </p:cNvGrpSpPr>
          <p:nvPr/>
        </p:nvGrpSpPr>
        <p:grpSpPr bwMode="auto">
          <a:xfrm>
            <a:off x="6048459" y="2963342"/>
            <a:ext cx="1751013" cy="1697545"/>
            <a:chOff x="5905138" y="2992438"/>
            <a:chExt cx="1751013" cy="1697545"/>
          </a:xfrm>
        </p:grpSpPr>
        <p:sp>
          <p:nvSpPr>
            <p:cNvPr id="29" name="TextBox 28"/>
            <p:cNvSpPr txBox="1"/>
            <p:nvPr/>
          </p:nvSpPr>
          <p:spPr>
            <a:xfrm>
              <a:off x="6275388" y="2992438"/>
              <a:ext cx="1036637" cy="369332"/>
            </a:xfrm>
            <a:prstGeom prst="rect">
              <a:avLst/>
            </a:prstGeom>
            <a:noFill/>
          </p:spPr>
          <p:txBody>
            <a:bodyPr>
              <a:spAutoFit/>
            </a:bodyPr>
            <a:lstStyle/>
            <a:p>
              <a:pPr algn="ctr" eaLnBrk="0" fontAlgn="auto" hangingPunct="0">
                <a:spcBef>
                  <a:spcPts val="0"/>
                </a:spcBef>
                <a:spcAft>
                  <a:spcPts val="0"/>
                </a:spcAft>
                <a:defRPr/>
              </a:pPr>
              <a:endParaRPr lang="zh-CN" altLang="en-US" b="1" kern="0" spc="300" dirty="0">
                <a:solidFill>
                  <a:prstClr val="white"/>
                </a:solidFill>
                <a:latin typeface="微软雅黑" pitchFamily="34" charset="-122"/>
                <a:ea typeface="微软雅黑" pitchFamily="34" charset="-122"/>
              </a:endParaRPr>
            </a:p>
          </p:txBody>
        </p:sp>
        <p:sp>
          <p:nvSpPr>
            <p:cNvPr id="30" name="TextBox 29"/>
            <p:cNvSpPr txBox="1"/>
            <p:nvPr/>
          </p:nvSpPr>
          <p:spPr>
            <a:xfrm>
              <a:off x="5905138" y="3212655"/>
              <a:ext cx="1751013" cy="1477328"/>
            </a:xfrm>
            <a:prstGeom prst="rect">
              <a:avLst/>
            </a:prstGeom>
            <a:noFill/>
          </p:spPr>
          <p:txBody>
            <a:bodyPr>
              <a:spAutoFit/>
            </a:bodyPr>
            <a:lstStyle/>
            <a:p>
              <a:pPr marL="268288" indent="-268288">
                <a:lnSpc>
                  <a:spcPct val="150000"/>
                </a:lnSpc>
              </a:pP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1．分享</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mn-ea"/>
                </a:rPr>
                <a:t>在线虚拟参观技巧</a:t>
              </a:r>
            </a:p>
            <a:p>
              <a:pPr marL="268288" indent="-268288">
                <a:lnSpc>
                  <a:spcPct val="150000"/>
                </a:lnSpc>
              </a:pP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mn-ea"/>
                </a:rPr>
                <a:t>在线参观和实地参观的区别</a:t>
              </a:r>
              <a:endPar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endParaRPr>
            </a:p>
            <a:p>
              <a:pPr indent="0">
                <a:lnSpc>
                  <a:spcPct val="150000"/>
                </a:lnSpc>
              </a:pPr>
              <a:r>
                <a:rPr lang="en-US" altLang="zh-CN"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mn-ea"/>
                </a:rPr>
                <a:t>活动评价</a:t>
              </a:r>
              <a:endPar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grpSp>
      <p:sp>
        <p:nvSpPr>
          <p:cNvPr id="36" name="椭圆 35"/>
          <p:cNvSpPr/>
          <p:nvPr/>
        </p:nvSpPr>
        <p:spPr>
          <a:xfrm>
            <a:off x="3723134" y="4765946"/>
            <a:ext cx="2239962" cy="187325"/>
          </a:xfrm>
          <a:prstGeom prst="ellipse">
            <a:avLst/>
          </a:prstGeom>
          <a:gradFill>
            <a:gsLst>
              <a:gs pos="100000">
                <a:sysClr val="windowText" lastClr="000000">
                  <a:alpha val="0"/>
                </a:sysClr>
              </a:gs>
              <a:gs pos="0">
                <a:sysClr val="windowText" lastClr="000000">
                  <a:lumMod val="50000"/>
                  <a:lumOff val="50000"/>
                  <a:alpha val="38000"/>
                </a:sysClr>
              </a:gs>
            </a:gsLst>
            <a:path path="shape">
              <a:fillToRect l="50000" t="50000" r="50000" b="50000"/>
            </a:path>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37" name="椭圆 36"/>
          <p:cNvSpPr/>
          <p:nvPr/>
        </p:nvSpPr>
        <p:spPr>
          <a:xfrm>
            <a:off x="5763865" y="4765946"/>
            <a:ext cx="2239962" cy="187325"/>
          </a:xfrm>
          <a:prstGeom prst="ellipse">
            <a:avLst/>
          </a:prstGeom>
          <a:gradFill>
            <a:gsLst>
              <a:gs pos="100000">
                <a:sysClr val="windowText" lastClr="000000">
                  <a:alpha val="0"/>
                </a:sysClr>
              </a:gs>
              <a:gs pos="0">
                <a:sysClr val="windowText" lastClr="000000">
                  <a:lumMod val="50000"/>
                  <a:lumOff val="50000"/>
                  <a:alpha val="38000"/>
                </a:sysClr>
              </a:gs>
            </a:gsLst>
            <a:path path="shape">
              <a:fillToRect l="50000" t="50000" r="50000" b="50000"/>
            </a:path>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38" name="椭圆 37"/>
          <p:cNvSpPr/>
          <p:nvPr/>
        </p:nvSpPr>
        <p:spPr>
          <a:xfrm>
            <a:off x="7857777" y="4765946"/>
            <a:ext cx="2239962" cy="187325"/>
          </a:xfrm>
          <a:prstGeom prst="ellipse">
            <a:avLst/>
          </a:prstGeom>
          <a:gradFill>
            <a:gsLst>
              <a:gs pos="100000">
                <a:sysClr val="windowText" lastClr="000000">
                  <a:alpha val="0"/>
                </a:sysClr>
              </a:gs>
              <a:gs pos="0">
                <a:sysClr val="windowText" lastClr="000000">
                  <a:lumMod val="50000"/>
                  <a:lumOff val="50000"/>
                  <a:alpha val="38000"/>
                </a:sysClr>
              </a:gs>
            </a:gsLst>
            <a:path path="shape">
              <a:fillToRect l="50000" t="50000" r="50000" b="50000"/>
            </a:path>
          </a:gradFill>
          <a:ln w="12700" cap="flat" cmpd="sng" algn="ctr">
            <a:noFill/>
            <a:prstDash val="solid"/>
            <a:miter lim="800000"/>
          </a:ln>
          <a:effectLst/>
        </p:spPr>
        <p:txBody>
          <a:bodyPr anchor="ctr"/>
          <a:lstStyle/>
          <a:p>
            <a:pPr algn="ctr" eaLnBrk="0" fontAlgn="auto" hangingPunct="0">
              <a:spcBef>
                <a:spcPts val="0"/>
              </a:spcBef>
              <a:spcAft>
                <a:spcPts val="0"/>
              </a:spcAft>
              <a:defRPr/>
            </a:pPr>
            <a:endParaRPr lang="zh-CN" altLang="en-US" kern="0">
              <a:solidFill>
                <a:prstClr val="white"/>
              </a:solidFill>
              <a:latin typeface="Calibri"/>
              <a:ea typeface="宋体"/>
            </a:endParaRPr>
          </a:p>
        </p:txBody>
      </p:sp>
      <p:sp>
        <p:nvSpPr>
          <p:cNvPr id="39" name="TextBox 38"/>
          <p:cNvSpPr txBox="1"/>
          <p:nvPr/>
        </p:nvSpPr>
        <p:spPr bwMode="auto">
          <a:xfrm>
            <a:off x="4191000" y="2671242"/>
            <a:ext cx="1291084" cy="461665"/>
          </a:xfrm>
          <a:prstGeom prst="rect">
            <a:avLst/>
          </a:prstGeom>
          <a:noFill/>
        </p:spPr>
        <p:txBody>
          <a:bodyPr wrap="square">
            <a:spAutoFit/>
          </a:bodyPr>
          <a:lstStyle/>
          <a:p>
            <a:pPr algn="ctr" eaLnBrk="0" fontAlgn="auto" hangingPunct="0">
              <a:spcBef>
                <a:spcPts val="0"/>
              </a:spcBef>
              <a:spcAft>
                <a:spcPts val="0"/>
              </a:spcAft>
              <a:defRPr/>
            </a:pPr>
            <a:r>
              <a:rPr lang="zh-CN" altLang="en-US" sz="2400" b="1" kern="0" spc="300" dirty="0">
                <a:solidFill>
                  <a:prstClr val="white"/>
                </a:solidFill>
                <a:latin typeface="微软雅黑" pitchFamily="34" charset="-122"/>
                <a:ea typeface="微软雅黑" pitchFamily="34" charset="-122"/>
              </a:rPr>
              <a:t>活动室</a:t>
            </a:r>
          </a:p>
        </p:txBody>
      </p:sp>
      <p:sp>
        <p:nvSpPr>
          <p:cNvPr id="40" name="TextBox 39"/>
          <p:cNvSpPr txBox="1"/>
          <p:nvPr/>
        </p:nvSpPr>
        <p:spPr bwMode="auto">
          <a:xfrm>
            <a:off x="6223000" y="2671242"/>
            <a:ext cx="1291084" cy="461665"/>
          </a:xfrm>
          <a:prstGeom prst="rect">
            <a:avLst/>
          </a:prstGeom>
          <a:noFill/>
        </p:spPr>
        <p:txBody>
          <a:bodyPr wrap="square">
            <a:spAutoFit/>
          </a:bodyPr>
          <a:lstStyle/>
          <a:p>
            <a:pPr algn="ctr" eaLnBrk="0" fontAlgn="auto" hangingPunct="0">
              <a:spcBef>
                <a:spcPts val="0"/>
              </a:spcBef>
              <a:spcAft>
                <a:spcPts val="0"/>
              </a:spcAft>
              <a:defRPr/>
            </a:pPr>
            <a:r>
              <a:rPr lang="zh-CN" altLang="en-US" sz="2400" b="1" kern="0" spc="300" dirty="0">
                <a:solidFill>
                  <a:prstClr val="white"/>
                </a:solidFill>
                <a:latin typeface="微软雅黑" pitchFamily="34" charset="-122"/>
                <a:ea typeface="微软雅黑" pitchFamily="34" charset="-122"/>
              </a:rPr>
              <a:t>收获园</a:t>
            </a:r>
          </a:p>
        </p:txBody>
      </p:sp>
      <p:sp>
        <p:nvSpPr>
          <p:cNvPr id="41" name="TextBox 40"/>
          <p:cNvSpPr txBox="1"/>
          <p:nvPr/>
        </p:nvSpPr>
        <p:spPr bwMode="auto">
          <a:xfrm>
            <a:off x="8394700" y="2671242"/>
            <a:ext cx="1291084" cy="461665"/>
          </a:xfrm>
          <a:prstGeom prst="rect">
            <a:avLst/>
          </a:prstGeom>
          <a:noFill/>
        </p:spPr>
        <p:txBody>
          <a:bodyPr wrap="square">
            <a:spAutoFit/>
          </a:bodyPr>
          <a:lstStyle/>
          <a:p>
            <a:pPr algn="ctr" eaLnBrk="0" fontAlgn="auto" hangingPunct="0">
              <a:spcBef>
                <a:spcPts val="0"/>
              </a:spcBef>
              <a:spcAft>
                <a:spcPts val="0"/>
              </a:spcAft>
              <a:defRPr/>
            </a:pPr>
            <a:r>
              <a:rPr lang="zh-CN" altLang="en-US" sz="2400" b="1" kern="0" spc="300" dirty="0">
                <a:solidFill>
                  <a:prstClr val="white"/>
                </a:solidFill>
                <a:latin typeface="微软雅黑" pitchFamily="34" charset="-122"/>
                <a:ea typeface="微软雅黑" pitchFamily="34" charset="-122"/>
              </a:rPr>
              <a:t>挑战台</a:t>
            </a:r>
          </a:p>
        </p:txBody>
      </p:sp>
      <p:sp>
        <p:nvSpPr>
          <p:cNvPr id="42" name="矩形 41"/>
          <p:cNvSpPr/>
          <p:nvPr>
            <p:custDataLst>
              <p:tags r:id="rId1"/>
            </p:custDataLst>
          </p:nvPr>
        </p:nvSpPr>
        <p:spPr>
          <a:xfrm>
            <a:off x="1906905" y="3239055"/>
            <a:ext cx="1712595" cy="13919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fontAlgn="auto">
              <a:lnSpc>
                <a:spcPct val="150000"/>
              </a:lnSpc>
            </a:pPr>
            <a:r>
              <a:rPr lang="zh-CN" altLang="en-US"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en-US" sz="1200" b="1" dirty="0">
                <a:solidFill>
                  <a:schemeClr val="bg1"/>
                </a:solidFill>
                <a:latin typeface="楷体" panose="02010609060101010101" charset="-122"/>
                <a:ea typeface="楷体" panose="02010609060101010101" charset="-122"/>
                <a:cs typeface="楷体" panose="02010609060101010101" charset="-122"/>
                <a:sym typeface="+mn-ea"/>
              </a:rPr>
              <a:t>选用数字设备</a:t>
            </a:r>
            <a:endParaRPr lang="zh-CN" altLang="en-US"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mn-ea"/>
            </a:endParaRPr>
          </a:p>
          <a:p>
            <a:pPr marL="268288" indent="-268288" fontAlgn="auto">
              <a:lnSpc>
                <a:spcPct val="150000"/>
              </a:lnSpc>
            </a:pPr>
            <a:r>
              <a:rPr lang="zh-CN" altLang="en-US"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Arial" panose="020B0604020202020204" pitchFamily="34" charset="0"/>
              </a:rPr>
              <a:t>2．了解</a:t>
            </a:r>
            <a:r>
              <a:rPr lang="zh-CN" altLang="en-US" sz="1200" b="1" dirty="0">
                <a:solidFill>
                  <a:schemeClr val="bg1"/>
                </a:solidFill>
                <a:latin typeface="楷体" panose="02010609060101010101" charset="-122"/>
                <a:ea typeface="楷体" panose="02010609060101010101" charset="-122"/>
                <a:cs typeface="楷体" panose="02010609060101010101" charset="-122"/>
                <a:sym typeface="+mn-ea"/>
              </a:rPr>
              <a:t>自然博物馆网页内容</a:t>
            </a:r>
            <a:endParaRPr lang="zh-CN" altLang="en-US"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Arial" panose="020B0604020202020204" pitchFamily="34" charset="0"/>
            </a:endParaRPr>
          </a:p>
          <a:p>
            <a:pPr marL="268288" indent="-268288" fontAlgn="auto">
              <a:lnSpc>
                <a:spcPct val="150000"/>
              </a:lnSpc>
            </a:pPr>
            <a:r>
              <a:rPr lang="en-US" altLang="zh-CN"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1200" b="1" kern="0" dirty="0">
                <a:ln>
                  <a:noFill/>
                </a:ln>
                <a:solidFill>
                  <a:schemeClr val="bg1"/>
                </a:solidFill>
                <a:effectLst/>
                <a:uLnTx/>
                <a:uFillTx/>
                <a:latin typeface="楷体" panose="02010609060101010101" charset="-122"/>
                <a:ea typeface="楷体" panose="02010609060101010101" charset="-122"/>
                <a:cs typeface="楷体" panose="02010609060101010101" charset="-122"/>
                <a:sym typeface="Arial" panose="020B0604020202020204" pitchFamily="34" charset="0"/>
              </a:rPr>
              <a:t>．明确参观任务，拟定参观方案</a:t>
            </a:r>
            <a:endParaRPr lang="zh-CN" altLang="en-US" sz="1200" b="1" dirty="0">
              <a:solidFill>
                <a:schemeClr val="bg1"/>
              </a:solidFill>
              <a:latin typeface="楷体" panose="02010609060101010101" charset="-122"/>
              <a:ea typeface="楷体" panose="02010609060101010101" charset="-122"/>
              <a:cs typeface="楷体" panose="02010609060101010101" charset="-122"/>
              <a:sym typeface="+mn-ea"/>
            </a:endParaRPr>
          </a:p>
          <a:p>
            <a:pPr indent="0" fontAlgn="auto">
              <a:lnSpc>
                <a:spcPct val="120000"/>
              </a:lnSpc>
            </a:pPr>
            <a:endParaRPr lang="zh-CN" altLang="en-US" sz="140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endParaRPr>
          </a:p>
          <a:p>
            <a:pPr indent="0" fontAlgn="auto">
              <a:lnSpc>
                <a:spcPct val="120000"/>
              </a:lnSpc>
            </a:pPr>
            <a:endParaRPr lang="zh-CN" altLang="en-US" dirty="0">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30000"/>
              </a:lnSpc>
            </a:pPr>
            <a:endParaRPr lang="zh-CN" altLang="en-US" kern="0" spc="0" dirty="0">
              <a:ln>
                <a:noFill/>
                <a:prstDash val="sysDot"/>
              </a:ln>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43" name="矩形 42"/>
          <p:cNvSpPr/>
          <p:nvPr/>
        </p:nvSpPr>
        <p:spPr>
          <a:xfrm>
            <a:off x="8162108" y="3097963"/>
            <a:ext cx="1719943" cy="1200329"/>
          </a:xfrm>
          <a:prstGeom prst="rect">
            <a:avLst/>
          </a:prstGeom>
        </p:spPr>
        <p:txBody>
          <a:bodyPr wrap="square">
            <a:spAutoFit/>
          </a:bodyPr>
          <a:lstStyle/>
          <a:p>
            <a:pPr marL="268288" indent="-268288" fontAlgn="auto">
              <a:lnSpc>
                <a:spcPct val="150000"/>
              </a:lnSpc>
              <a:spcBef>
                <a:spcPts val="0"/>
              </a:spcBef>
              <a:spcAft>
                <a:spcPts val="0"/>
              </a:spcAft>
              <a:defRPr/>
            </a:pPr>
            <a:r>
              <a:rPr lang="en-US" altLang="zh-CN"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 ．继续探究了解“国家自然博物馆”</a:t>
            </a:r>
          </a:p>
          <a:p>
            <a:pPr marL="268288" indent="-268288" fontAlgn="auto">
              <a:lnSpc>
                <a:spcPct val="150000"/>
              </a:lnSpc>
              <a:spcBef>
                <a:spcPts val="0"/>
              </a:spcBef>
              <a:spcAft>
                <a:spcPts val="0"/>
              </a:spcAft>
              <a:defRPr/>
            </a:pPr>
            <a:r>
              <a:rPr lang="en-US" altLang="zh-CN"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sz="1200" b="1" kern="0" dirty="0">
                <a:solidFill>
                  <a:schemeClr val="bg1"/>
                </a:solidFill>
                <a:latin typeface="楷体" panose="02010609060101010101" charset="-122"/>
                <a:ea typeface="楷体" panose="02010609060101010101" charset="-122"/>
                <a:cs typeface="楷体" panose="02010609060101010101" charset="-122"/>
                <a:sym typeface="Arial" panose="020B0604020202020204" pitchFamily="34" charset="0"/>
              </a:rPr>
              <a:t> ．尝试在线参观“云旅游”。</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5842" y="4438650"/>
            <a:ext cx="1991440" cy="1925598"/>
          </a:xfrm>
          <a:prstGeom prst="rect">
            <a:avLst/>
          </a:prstGeom>
        </p:spPr>
      </p:pic>
      <p:grpSp>
        <p:nvGrpSpPr>
          <p:cNvPr id="2" name="组合 14"/>
          <p:cNvGrpSpPr/>
          <p:nvPr/>
        </p:nvGrpSpPr>
        <p:grpSpPr>
          <a:xfrm>
            <a:off x="1768127" y="896957"/>
            <a:ext cx="2434040" cy="738664"/>
            <a:chOff x="6388488" y="2098491"/>
            <a:chExt cx="2434040" cy="73866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666126" y="2098491"/>
              <a:ext cx="2156402" cy="738664"/>
            </a:xfrm>
            <a:prstGeom prst="rect">
              <a:avLst/>
            </a:prstGeom>
            <a:noFill/>
          </p:spPr>
          <p:txBody>
            <a:bodyPr wrap="square" rtlCol="0">
              <a:spAutoFit/>
            </a:bodyPr>
            <a:lstStyle/>
            <a:p>
              <a:pPr lvl="0">
                <a:lnSpc>
                  <a:spcPct val="15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项目情境</a:t>
              </a:r>
            </a:p>
          </p:txBody>
        </p:sp>
      </p:grpSp>
      <p:sp>
        <p:nvSpPr>
          <p:cNvPr id="14" name="文本框 4"/>
          <p:cNvSpPr txBox="1"/>
          <p:nvPr/>
        </p:nvSpPr>
        <p:spPr>
          <a:xfrm>
            <a:off x="3090544" y="1678305"/>
            <a:ext cx="6828155" cy="584775"/>
          </a:xfrm>
          <a:prstGeom prst="rect">
            <a:avLst/>
          </a:prstGeom>
          <a:noFill/>
        </p:spPr>
        <p:txBody>
          <a:bodyPr wrap="square" rtlCol="0" anchor="t">
            <a:spAutoFit/>
          </a:bodyPr>
          <a:lstStyle/>
          <a:p>
            <a:r>
              <a:rPr lang="zh-CN" altLang="en-US" sz="3200" dirty="0">
                <a:latin typeface="华文新魏" panose="02010800040101010101" charset="-122"/>
                <a:ea typeface="华文新魏" panose="02010800040101010101" charset="-122"/>
              </a:rPr>
              <a:t>我们一起开始今天的精彩之旅！</a:t>
            </a:r>
          </a:p>
        </p:txBody>
      </p:sp>
      <p:sp>
        <p:nvSpPr>
          <p:cNvPr id="8" name="矩形 7"/>
          <p:cNvSpPr/>
          <p:nvPr/>
        </p:nvSpPr>
        <p:spPr>
          <a:xfrm>
            <a:off x="5904411" y="2473459"/>
            <a:ext cx="3566160" cy="2585323"/>
          </a:xfrm>
          <a:prstGeom prst="rect">
            <a:avLst/>
          </a:prstGeom>
          <a:ln>
            <a:solidFill>
              <a:schemeClr val="accent1"/>
            </a:solidFill>
          </a:ln>
        </p:spPr>
        <p:txBody>
          <a:bodyPr wrap="square">
            <a:spAutoFit/>
          </a:bodyPr>
          <a:lstStyle/>
          <a:p>
            <a:pPr indent="539750">
              <a:lnSpc>
                <a:spcPct val="150000"/>
              </a:lnSpc>
            </a:pPr>
            <a:r>
              <a:rPr lang="en-US" altLang="zh-CN" dirty="0" err="1">
                <a:latin typeface="楷体" panose="02010609060101010101" charset="-122"/>
                <a:ea typeface="楷体" panose="02010609060101010101" charset="-122"/>
                <a:cs typeface="楷体" panose="02010609060101010101" charset="-122"/>
              </a:rPr>
              <a:t>科学课上</a:t>
            </a:r>
            <a:r>
              <a:rPr lang="zh-CN" altLang="en-US" dirty="0">
                <a:latin typeface="楷体" panose="02010609060101010101" charset="-122"/>
                <a:ea typeface="楷体" panose="02010609060101010101" charset="-122"/>
                <a:cs typeface="楷体" panose="02010609060101010101" charset="-122"/>
              </a:rPr>
              <a:t>，</a:t>
            </a:r>
            <a:r>
              <a:rPr lang="en-US" altLang="zh-CN" dirty="0" err="1">
                <a:latin typeface="楷体" panose="02010609060101010101" charset="-122"/>
                <a:ea typeface="楷体" panose="02010609060101010101" charset="-122"/>
                <a:cs typeface="楷体" panose="02010609060101010101" charset="-122"/>
              </a:rPr>
              <a:t>老师介绍了丰富的动物知识</a:t>
            </a:r>
            <a:r>
              <a:rPr lang="zh-CN" altLang="en-US" dirty="0" err="1">
                <a:latin typeface="楷体" panose="02010609060101010101" charset="-122"/>
                <a:ea typeface="楷体" panose="02010609060101010101" charset="-122"/>
                <a:cs typeface="楷体" panose="02010609060101010101" charset="-122"/>
              </a:rPr>
              <a:t>，</a:t>
            </a:r>
            <a:r>
              <a:rPr lang="en-US" altLang="zh-CN" dirty="0" err="1">
                <a:latin typeface="楷体" panose="02010609060101010101" charset="-122"/>
                <a:ea typeface="楷体" panose="02010609060101010101" charset="-122"/>
                <a:cs typeface="楷体" panose="02010609060101010101" charset="-122"/>
              </a:rPr>
              <a:t>李徽</a:t>
            </a:r>
            <a:r>
              <a:rPr lang="zh-CN" altLang="en-US" dirty="0">
                <a:latin typeface="楷体" panose="02010609060101010101" charset="-122"/>
                <a:ea typeface="楷体" panose="02010609060101010101" charset="-122"/>
                <a:cs typeface="楷体" panose="02010609060101010101" charset="-122"/>
              </a:rPr>
              <a:t>很有</a:t>
            </a:r>
            <a:r>
              <a:rPr lang="en-US" altLang="zh-CN" dirty="0" err="1">
                <a:latin typeface="楷体" panose="02010609060101010101" charset="-122"/>
                <a:ea typeface="楷体" panose="02010609060101010101" charset="-122"/>
                <a:cs typeface="楷体" panose="02010609060101010101" charset="-122"/>
              </a:rPr>
              <a:t>兴趣</a:t>
            </a:r>
            <a:r>
              <a:rPr lang="en-US" altLang="zh-CN" dirty="0">
                <a:latin typeface="楷体" panose="02010609060101010101" charset="-122"/>
                <a:ea typeface="楷体" panose="02010609060101010101" charset="-122"/>
                <a:cs typeface="楷体" panose="02010609060101010101" charset="-122"/>
              </a:rPr>
              <a:t>,</a:t>
            </a:r>
            <a:r>
              <a:rPr lang="zh-CN" altLang="en-US" dirty="0">
                <a:latin typeface="楷体" panose="02010609060101010101" charset="-122"/>
                <a:ea typeface="楷体" panose="02010609060101010101" charset="-122"/>
                <a:cs typeface="楷体" panose="02010609060101010101" charset="-122"/>
              </a:rPr>
              <a:t>但由于他的父母工作忙没时间带他</a:t>
            </a:r>
            <a:r>
              <a:rPr lang="en-US" altLang="zh-CN" dirty="0" err="1">
                <a:latin typeface="楷体" panose="02010609060101010101" charset="-122"/>
                <a:ea typeface="楷体" panose="02010609060101010101" charset="-122"/>
                <a:cs typeface="楷体" panose="02010609060101010101" charset="-122"/>
              </a:rPr>
              <a:t>实地参观</a:t>
            </a:r>
            <a:r>
              <a:rPr lang="en-US" altLang="zh-CN" dirty="0">
                <a:latin typeface="楷体" panose="02010609060101010101" charset="-122"/>
                <a:ea typeface="楷体" panose="02010609060101010101" charset="-122"/>
                <a:cs typeface="楷体" panose="02010609060101010101" charset="-122"/>
              </a:rPr>
              <a:t>。</a:t>
            </a:r>
            <a:r>
              <a:rPr lang="en-US" altLang="zh-CN" dirty="0" err="1">
                <a:latin typeface="楷体" panose="02010609060101010101" charset="-122"/>
                <a:ea typeface="楷体" panose="02010609060101010101" charset="-122"/>
                <a:cs typeface="楷体" panose="02010609060101010101" charset="-122"/>
              </a:rPr>
              <a:t>因此，李徽决定通过在线方式进行虚拟参观深入了解他所喜欢的动物的生活习性</a:t>
            </a:r>
            <a:r>
              <a:rPr lang="zh-CN" altLang="en-US" dirty="0">
                <a:latin typeface="楷体" panose="02010609060101010101" charset="-122"/>
                <a:ea typeface="楷体" panose="02010609060101010101" charset="-122"/>
                <a:cs typeface="楷体" panose="02010609060101010101" charset="-122"/>
              </a:rPr>
              <a:t>。</a:t>
            </a:r>
          </a:p>
        </p:txBody>
      </p:sp>
      <p:pic>
        <p:nvPicPr>
          <p:cNvPr id="9" name="图片 8"/>
          <p:cNvPicPr>
            <a:picLocks noChangeAspect="1"/>
          </p:cNvPicPr>
          <p:nvPr>
            <p:custDataLst>
              <p:tags r:id="rId1"/>
            </p:custDataLst>
          </p:nvPr>
        </p:nvPicPr>
        <p:blipFill>
          <a:blip r:embed="rId5" cstate="print">
            <a:extLst>
              <a:ext uri="{BEBA8EAE-BF5A-486C-A8C5-ECC9F3942E4B}">
                <a14:imgProps xmlns:a14="http://schemas.microsoft.com/office/drawing/2010/main" xmlns="">
                  <a14:imgLayer r:embed="rId6">
                    <a14:imgEffect>
                      <a14:backgroundRemoval t="0" b="98485" l="1878" r="94366"/>
                    </a14:imgEffect>
                  </a14:imgLayer>
                </a14:imgProps>
              </a:ext>
            </a:extLst>
          </a:blip>
          <a:stretch>
            <a:fillRect/>
          </a:stretch>
        </p:blipFill>
        <p:spPr>
          <a:xfrm rot="1262789">
            <a:off x="10149094" y="4265808"/>
            <a:ext cx="816126" cy="1264421"/>
          </a:xfrm>
          <a:prstGeom prst="rect">
            <a:avLst/>
          </a:prstGeom>
        </p:spPr>
      </p:pic>
      <p:pic>
        <p:nvPicPr>
          <p:cNvPr id="36866" name="Picture 2" descr="C:\Users\11434\AppData\Local\Temp\QQ_1722333174525.png"/>
          <p:cNvPicPr>
            <a:picLocks noChangeAspect="1" noChangeArrowheads="1"/>
          </p:cNvPicPr>
          <p:nvPr/>
        </p:nvPicPr>
        <p:blipFill>
          <a:blip r:embed="rId7" cstate="print"/>
          <a:srcRect/>
          <a:stretch>
            <a:fillRect/>
          </a:stretch>
        </p:blipFill>
        <p:spPr bwMode="auto">
          <a:xfrm>
            <a:off x="2633332" y="2499770"/>
            <a:ext cx="2693287" cy="2117952"/>
          </a:xfrm>
          <a:prstGeom prst="rect">
            <a:avLst/>
          </a:prstGeom>
          <a:noFill/>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4081816" y="454133"/>
            <a:ext cx="4200510" cy="5563558"/>
          </a:xfrm>
          <a:prstGeom prst="rect">
            <a:avLst/>
          </a:prstGeom>
        </p:spPr>
      </p:pic>
      <p:sp>
        <p:nvSpPr>
          <p:cNvPr id="5" name="文本框 4"/>
          <p:cNvSpPr txBox="1"/>
          <p:nvPr/>
        </p:nvSpPr>
        <p:spPr>
          <a:xfrm>
            <a:off x="4669257" y="1781955"/>
            <a:ext cx="2967788" cy="584775"/>
          </a:xfrm>
          <a:prstGeom prst="rect">
            <a:avLst/>
          </a:prstGeom>
          <a:noFill/>
        </p:spPr>
        <p:txBody>
          <a:bodyPr wrap="square" rtlCol="0">
            <a:spAutoFit/>
          </a:bodyPr>
          <a:lstStyle/>
          <a:p>
            <a:pPr algn="ctr" defTabSz="609600"/>
            <a:r>
              <a:rPr lang="zh-CN" altLang="en-US" sz="3200" spc="400" dirty="0">
                <a:solidFill>
                  <a:srgbClr val="5CD2D7"/>
                </a:solidFill>
                <a:latin typeface="Arial" panose="020B0604020202020204"/>
                <a:ea typeface="微软雅黑" panose="020B0503020204020204" pitchFamily="34" charset="-122"/>
                <a:sym typeface="Arial" panose="020B0604020202020204"/>
              </a:rPr>
              <a:t>准备间</a:t>
            </a:r>
          </a:p>
        </p:txBody>
      </p:sp>
      <p:pic>
        <p:nvPicPr>
          <p:cNvPr id="15" name="图片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75259" y="4037498"/>
            <a:ext cx="1885950" cy="149542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719585" flipH="1">
            <a:off x="8253455" y="1084577"/>
            <a:ext cx="1652453" cy="2383186"/>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0394622">
            <a:off x="9042310" y="4567341"/>
            <a:ext cx="2664704" cy="1931162"/>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07762" y="597846"/>
            <a:ext cx="1785059" cy="1458217"/>
          </a:xfrm>
          <a:prstGeom prst="rect">
            <a:avLst/>
          </a:prstGeom>
        </p:spPr>
      </p:pic>
      <p:sp>
        <p:nvSpPr>
          <p:cNvPr id="12" name="文本框 50"/>
          <p:cNvSpPr txBox="1"/>
          <p:nvPr/>
        </p:nvSpPr>
        <p:spPr bwMode="auto">
          <a:xfrm>
            <a:off x="4469459" y="2492029"/>
            <a:ext cx="3330654"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200000"/>
              </a:lnSpc>
              <a:defRPr/>
            </a:pPr>
            <a:r>
              <a:rPr lang="en-US" altLang="zh-CN" sz="1600" b="1" spc="75" dirty="0">
                <a:latin typeface="华文新魏" panose="02010800040101010101" charset="-122"/>
                <a:ea typeface="华文新魏" panose="02010800040101010101" charset="-122"/>
              </a:rPr>
              <a:t>1</a:t>
            </a:r>
            <a:r>
              <a:rPr lang="zh-CN" altLang="en-US" sz="1600" b="1" spc="75" dirty="0">
                <a:latin typeface="华文新魏" panose="02010800040101010101" charset="-122"/>
                <a:ea typeface="华文新魏" panose="02010800040101010101" charset="-122"/>
              </a:rPr>
              <a:t>．选用数字设备</a:t>
            </a:r>
          </a:p>
          <a:p>
            <a:pPr defTabSz="685800">
              <a:lnSpc>
                <a:spcPct val="200000"/>
              </a:lnSpc>
              <a:defRPr/>
            </a:pPr>
            <a:r>
              <a:rPr lang="en-US" altLang="zh-CN" sz="1600" b="1" spc="75" dirty="0">
                <a:latin typeface="华文新魏" panose="02010800040101010101" charset="-122"/>
                <a:ea typeface="华文新魏" panose="02010800040101010101" charset="-122"/>
              </a:rPr>
              <a:t>2</a:t>
            </a:r>
            <a:r>
              <a:rPr lang="zh-CN" altLang="en-US" sz="1600" b="1" spc="75" dirty="0">
                <a:latin typeface="华文新魏" panose="02010800040101010101" charset="-122"/>
                <a:ea typeface="华文新魏" panose="02010800040101010101" charset="-122"/>
              </a:rPr>
              <a:t>．了解自然博物馆网页内容</a:t>
            </a:r>
          </a:p>
          <a:p>
            <a:pPr defTabSz="685800">
              <a:lnSpc>
                <a:spcPct val="200000"/>
              </a:lnSpc>
              <a:defRPr/>
            </a:pPr>
            <a:r>
              <a:rPr lang="en-US" altLang="zh-CN" sz="1600" b="1" spc="75" dirty="0">
                <a:latin typeface="华文新魏" panose="02010800040101010101" charset="-122"/>
                <a:ea typeface="华文新魏" panose="02010800040101010101" charset="-122"/>
              </a:rPr>
              <a:t>3</a:t>
            </a:r>
            <a:r>
              <a:rPr lang="zh-CN" altLang="en-US" sz="1600" b="1" spc="75" dirty="0">
                <a:latin typeface="华文新魏" panose="02010800040101010101" charset="-122"/>
                <a:ea typeface="华文新魏" panose="02010800040101010101" charset="-122"/>
              </a:rPr>
              <a:t>．明确参观任务，拟定参观方案</a:t>
            </a:r>
          </a:p>
        </p:txBody>
      </p:sp>
      <p:pic>
        <p:nvPicPr>
          <p:cNvPr id="13" name="图片 12" descr="几个人在桌子前&#10;&#10;低可信度描述已自动生成"/>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91442" y="3740150"/>
            <a:ext cx="1991440" cy="19255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Users\11434\AppData\Local\Temp\QQ_1722334564198.png"/>
          <p:cNvPicPr>
            <a:picLocks noChangeAspect="1" noChangeArrowheads="1"/>
          </p:cNvPicPr>
          <p:nvPr/>
        </p:nvPicPr>
        <p:blipFill>
          <a:blip r:embed="rId3"/>
          <a:srcRect/>
          <a:stretch>
            <a:fillRect/>
          </a:stretch>
        </p:blipFill>
        <p:spPr bwMode="auto">
          <a:xfrm>
            <a:off x="2587942" y="2272937"/>
            <a:ext cx="6680010" cy="2801983"/>
          </a:xfrm>
          <a:prstGeom prst="rect">
            <a:avLst/>
          </a:prstGeom>
          <a:noFill/>
        </p:spPr>
      </p:pic>
      <p:grpSp>
        <p:nvGrpSpPr>
          <p:cNvPr id="2" name="组合 14"/>
          <p:cNvGrpSpPr/>
          <p:nvPr/>
        </p:nvGrpSpPr>
        <p:grpSpPr>
          <a:xfrm>
            <a:off x="1636511" y="841539"/>
            <a:ext cx="3247216" cy="1384995"/>
            <a:chOff x="6388488" y="2098491"/>
            <a:chExt cx="1839869" cy="1384995"/>
          </a:xfrm>
        </p:grpSpPr>
        <p:sp>
          <p:nvSpPr>
            <p:cNvPr id="16" name="圆角矩形 13"/>
            <p:cNvSpPr/>
            <p:nvPr/>
          </p:nvSpPr>
          <p:spPr>
            <a:xfrm>
              <a:off x="6388488" y="2200275"/>
              <a:ext cx="1839869"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505289" y="2098491"/>
              <a:ext cx="1559366" cy="1384995"/>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选用数字工具</a:t>
              </a:r>
            </a:p>
            <a:p>
              <a:pPr lvl="0">
                <a:lnSpc>
                  <a:spcPct val="150000"/>
                </a:lnSpc>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2" name="图片 11" descr="几个人在桌子前&#10;&#10;低可信度描述已自动生成"/>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几个人在桌子前&#10;&#10;低可信度描述已自动生成"/>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grpSp>
        <p:nvGrpSpPr>
          <p:cNvPr id="2" name="组合 14"/>
          <p:cNvGrpSpPr/>
          <p:nvPr/>
        </p:nvGrpSpPr>
        <p:grpSpPr>
          <a:xfrm>
            <a:off x="1768126" y="896957"/>
            <a:ext cx="4487201" cy="1384995"/>
            <a:chOff x="6388488" y="2098491"/>
            <a:chExt cx="2266117" cy="1384995"/>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482101" y="2098491"/>
              <a:ext cx="2172504" cy="1384995"/>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了解自然博物馆网页</a:t>
              </a:r>
              <a:endParaRPr lang="zh-CN" altLang="en-US" sz="2800" dirty="0">
                <a:solidFill>
                  <a:srgbClr val="002060"/>
                </a:solidFill>
                <a:latin typeface="方正粗黑宋简体" panose="02000000000000000000" pitchFamily="2" charset="-122"/>
                <a:ea typeface="方正粗黑宋简体" panose="02000000000000000000" pitchFamily="2" charset="-122"/>
                <a:sym typeface="Arial" panose="020B0604020202020204" pitchFamily="34" charset="0"/>
              </a:endParaRPr>
            </a:p>
            <a:p>
              <a:pPr lvl="0">
                <a:lnSpc>
                  <a:spcPct val="150000"/>
                </a:lnSpc>
              </a:pP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24578" name="Picture 2" descr="C:\Users\11434\AppData\Local\Temp\QQ_1722335107373.png"/>
          <p:cNvPicPr>
            <a:picLocks noChangeAspect="1" noChangeArrowheads="1"/>
          </p:cNvPicPr>
          <p:nvPr/>
        </p:nvPicPr>
        <p:blipFill>
          <a:blip r:embed="rId4" cstate="print"/>
          <a:srcRect/>
          <a:stretch>
            <a:fillRect/>
          </a:stretch>
        </p:blipFill>
        <p:spPr bwMode="auto">
          <a:xfrm>
            <a:off x="2226039" y="2557056"/>
            <a:ext cx="2938261" cy="2093321"/>
          </a:xfrm>
          <a:prstGeom prst="rect">
            <a:avLst/>
          </a:prstGeom>
          <a:noFill/>
        </p:spPr>
      </p:pic>
      <p:pic>
        <p:nvPicPr>
          <p:cNvPr id="11" name="图片 10">
            <a:extLst>
              <a:ext uri="{FF2B5EF4-FFF2-40B4-BE49-F238E27FC236}">
                <a16:creationId xmlns:a16="http://schemas.microsoft.com/office/drawing/2014/main" xmlns="" id="{70410AD9-E0FE-DA48-E034-842B97A8CF31}"/>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backgroundRemoval t="9063" b="99896" l="6927" r="94167">
                        <a14:foregroundMark x1="44635" y1="15547" x2="61667" y2="19453"/>
                        <a14:foregroundMark x1="69063" y1="22786" x2="72786" y2="27865"/>
                        <a14:foregroundMark x1="32135" y1="26849" x2="32214" y2="25833"/>
                        <a14:foregroundMark x1="31953" y1="27865" x2="31849" y2="28698"/>
                        <a14:foregroundMark x1="86120" y1="51849" x2="86302" y2="49271"/>
                        <a14:foregroundMark x1="88516" y1="37318" x2="89271" y2="40365"/>
                        <a14:foregroundMark x1="91849" y1="51563" x2="91953" y2="46563"/>
                        <a14:foregroundMark x1="93620" y1="46771" x2="94167" y2="47135"/>
                        <a14:foregroundMark x1="89531" y1="32969" x2="91380" y2="27786"/>
                        <a14:foregroundMark x1="90651" y1="25729" x2="90833" y2="26849"/>
                        <a14:foregroundMark x1="7031" y1="39349" x2="8516" y2="44896"/>
                        <a14:foregroundMark x1="11484" y1="77682" x2="13620" y2="85365"/>
                        <a14:foregroundMark x1="10469" y1="77214" x2="15104" y2="76771"/>
                        <a14:foregroundMark x1="8698" y1="77031" x2="9714" y2="77682"/>
                        <a14:foregroundMark x1="9714" y1="85938" x2="11120" y2="86667"/>
                        <a14:foregroundMark x1="8880" y1="85365" x2="9063" y2="77786"/>
                        <a14:foregroundMark x1="8229" y1="84453" x2="8229" y2="84453"/>
                        <a14:foregroundMark x1="8047" y1="83333" x2="8047" y2="83333"/>
                        <a14:foregroundMark x1="7969" y1="80286" x2="8229" y2="79271"/>
                        <a14:foregroundMark x1="8333" y1="77969" x2="8516" y2="84531"/>
                        <a14:foregroundMark x1="8047" y1="83229" x2="8516" y2="78438"/>
                        <a14:foregroundMark x1="41016" y1="92135" x2="51120" y2="93151"/>
                        <a14:foregroundMark x1="51849" y1="95000" x2="51667" y2="97682"/>
                        <a14:foregroundMark x1="63516" y1="93333" x2="63516" y2="99896"/>
                        <a14:foregroundMark x1="50729" y1="9063" x2="55182" y2="9818"/>
                        <a14:foregroundMark x1="88984" y1="65286" x2="89271" y2="67396"/>
                        <a14:foregroundMark x1="7682" y1="82604" x2="8047" y2="78438"/>
                      </a14:backgroundRemoval>
                    </a14:imgEffect>
                  </a14:imgLayer>
                </a14:imgProps>
              </a:ext>
              <a:ext uri="{28A0092B-C50C-407E-A947-70E740481C1C}">
                <a14:useLocalDpi xmlns:a14="http://schemas.microsoft.com/office/drawing/2010/main" xmlns="" val="0"/>
              </a:ext>
            </a:extLst>
          </a:blip>
          <a:stretch>
            <a:fillRect/>
          </a:stretch>
        </p:blipFill>
        <p:spPr>
          <a:xfrm>
            <a:off x="8706982" y="3206930"/>
            <a:ext cx="1959429" cy="1959429"/>
          </a:xfrm>
          <a:prstGeom prst="rect">
            <a:avLst/>
          </a:prstGeom>
        </p:spPr>
      </p:pic>
      <p:pic>
        <p:nvPicPr>
          <p:cNvPr id="13" name="图片 12"/>
          <p:cNvPicPr/>
          <p:nvPr/>
        </p:nvPicPr>
        <p:blipFill>
          <a:blip r:embed="rId7">
            <a:clrChange>
              <a:clrFrom>
                <a:srgbClr val="F6F6F6">
                  <a:alpha val="100000"/>
                </a:srgbClr>
              </a:clrFrom>
              <a:clrTo>
                <a:srgbClr val="F6F6F6">
                  <a:alpha val="100000"/>
                  <a:alpha val="0"/>
                </a:srgbClr>
              </a:clrTo>
            </a:clrChange>
          </a:blip>
          <a:stretch>
            <a:fillRect/>
          </a:stretch>
        </p:blipFill>
        <p:spPr>
          <a:xfrm flipH="1">
            <a:off x="5994403" y="1574069"/>
            <a:ext cx="3071231" cy="2201092"/>
          </a:xfrm>
          <a:prstGeom prst="rect">
            <a:avLst/>
          </a:prstGeom>
          <a:noFill/>
          <a:ln w="9525">
            <a:noFill/>
          </a:ln>
        </p:spPr>
      </p:pic>
      <p:sp>
        <p:nvSpPr>
          <p:cNvPr id="14" name="TextBox 13"/>
          <p:cNvSpPr txBox="1"/>
          <p:nvPr/>
        </p:nvSpPr>
        <p:spPr>
          <a:xfrm>
            <a:off x="6551023" y="2142304"/>
            <a:ext cx="2018212" cy="923330"/>
          </a:xfrm>
          <a:prstGeom prst="rect">
            <a:avLst/>
          </a:prstGeom>
          <a:noFill/>
        </p:spPr>
        <p:txBody>
          <a:bodyPr wrap="square" rtlCol="0">
            <a:spAutoFit/>
          </a:bodyPr>
          <a:lstStyle/>
          <a:p>
            <a:r>
              <a:rPr lang="zh-CN" altLang="en-US" dirty="0">
                <a:latin typeface="楷体" pitchFamily="49" charset="-122"/>
                <a:ea typeface="楷体" pitchFamily="49" charset="-122"/>
              </a:rPr>
              <a:t>“虚拟展厅”的入口在那里？网页中有几个虚拟展厅？</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几个人在桌子前&#10;&#10;低可信度描述已自动生成"/>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sp>
        <p:nvSpPr>
          <p:cNvPr id="6" name="TextBox 5"/>
          <p:cNvSpPr txBox="1"/>
          <p:nvPr/>
        </p:nvSpPr>
        <p:spPr>
          <a:xfrm>
            <a:off x="1660524" y="2583815"/>
            <a:ext cx="9001126" cy="2125345"/>
          </a:xfrm>
          <a:prstGeom prst="rect">
            <a:avLst/>
          </a:prstGeom>
          <a:noFill/>
        </p:spPr>
        <p:txBody>
          <a:bodyPr wrap="none" rtlCol="0">
            <a:noAutofit/>
          </a:bodyPr>
          <a:lstStyle/>
          <a:p>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endParaRPr lang="en-US" altLang="zh-CN" sz="24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Rectangle 1"/>
          <p:cNvSpPr>
            <a:spLocks noChangeArrowheads="1"/>
          </p:cNvSpPr>
          <p:nvPr/>
        </p:nvSpPr>
        <p:spPr bwMode="auto">
          <a:xfrm>
            <a:off x="548865" y="1752882"/>
            <a:ext cx="10848192" cy="680699"/>
          </a:xfrm>
          <a:prstGeom prst="rect">
            <a:avLst/>
          </a:prstGeom>
          <a:noFill/>
          <a:ln w="9525">
            <a:noFill/>
            <a:miter lim="800000"/>
          </a:ln>
          <a:effectLst/>
        </p:spPr>
        <p:txBody>
          <a:bodyPr vert="horz" wrap="square" lIns="91440" tIns="45720" rIns="91440" bIns="45720" numCol="1" anchor="ctr" anchorCtr="0" compatLnSpc="1">
            <a:spAutoFit/>
          </a:bodyPr>
          <a:lstStyle/>
          <a:p>
            <a:pPr indent="720090" fontAlgn="base">
              <a:lnSpc>
                <a:spcPct val="150000"/>
              </a:lnSpc>
              <a:spcBef>
                <a:spcPct val="0"/>
              </a:spcBef>
              <a:spcAft>
                <a:spcPct val="0"/>
              </a:spcAft>
            </a:pPr>
            <a:r>
              <a:rPr lang="zh-CN" altLang="en-US" sz="2800" dirty="0">
                <a:solidFill>
                  <a:srgbClr val="002060"/>
                </a:solidFill>
                <a:latin typeface="方正粗黑宋简体" panose="02000000000000000000" pitchFamily="2" charset="-122"/>
                <a:ea typeface="方正粗黑宋简体" panose="02000000000000000000" pitchFamily="2" charset="-122"/>
                <a:sym typeface="Arial" panose="020B0604020202020204" pitchFamily="34" charset="0"/>
              </a:rPr>
              <a:t>思考：</a:t>
            </a:r>
          </a:p>
        </p:txBody>
      </p:sp>
      <p:sp>
        <p:nvSpPr>
          <p:cNvPr id="10" name="矩形 9"/>
          <p:cNvSpPr/>
          <p:nvPr/>
        </p:nvSpPr>
        <p:spPr>
          <a:xfrm>
            <a:off x="1949996" y="2639451"/>
            <a:ext cx="8648521" cy="1405193"/>
          </a:xfrm>
          <a:prstGeom prst="rect">
            <a:avLst/>
          </a:prstGeom>
        </p:spPr>
        <p:txBody>
          <a:bodyPr wrap="none">
            <a:spAutoFit/>
          </a:bodyPr>
          <a:lstStyle/>
          <a:p>
            <a:pPr>
              <a:lnSpc>
                <a:spcPct val="150000"/>
              </a:lnSpc>
            </a:pPr>
            <a:r>
              <a:rPr lang="zh-CN" altLang="en-US" sz="2000" dirty="0">
                <a:latin typeface="楷体" panose="02010609060101010101" pitchFamily="49" charset="-122"/>
                <a:ea typeface="楷体" panose="02010609060101010101" pitchFamily="49" charset="-122"/>
                <a:cs typeface="楷体" panose="02010609060101010101" pitchFamily="49" charset="-122"/>
              </a:rPr>
              <a:t>（</a:t>
            </a:r>
            <a:r>
              <a:rPr lang="en-US" altLang="zh-CN" sz="2000" dirty="0">
                <a:latin typeface="楷体" panose="02010609060101010101" pitchFamily="49" charset="-122"/>
                <a:ea typeface="楷体" panose="02010609060101010101" pitchFamily="49" charset="-122"/>
                <a:cs typeface="楷体" panose="02010609060101010101" pitchFamily="49" charset="-122"/>
              </a:rPr>
              <a:t>1</a:t>
            </a:r>
            <a:r>
              <a:rPr lang="zh-CN" altLang="en-US" sz="2000" dirty="0">
                <a:latin typeface="楷体" panose="02010609060101010101" pitchFamily="49" charset="-122"/>
                <a:ea typeface="楷体" panose="02010609060101010101" pitchFamily="49" charset="-122"/>
                <a:cs typeface="楷体" panose="02010609060101010101" pitchFamily="49" charset="-122"/>
              </a:rPr>
              <a:t>）我想在线参观的动物：</a:t>
            </a:r>
            <a:r>
              <a:rPr lang="zh-CN" altLang="en-US" sz="2000" u="sng"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000" dirty="0">
                <a:latin typeface="楷体" panose="02010609060101010101" pitchFamily="49" charset="-122"/>
                <a:ea typeface="楷体" panose="02010609060101010101" pitchFamily="49" charset="-122"/>
                <a:cs typeface="楷体" panose="02010609060101010101" pitchFamily="49" charset="-122"/>
              </a:rPr>
              <a:t>（</a:t>
            </a:r>
            <a:r>
              <a:rPr lang="en-US" altLang="zh-CN" sz="2000" dirty="0">
                <a:latin typeface="楷体" panose="02010609060101010101" pitchFamily="49" charset="-122"/>
                <a:ea typeface="楷体" panose="02010609060101010101" pitchFamily="49" charset="-122"/>
                <a:cs typeface="楷体" panose="02010609060101010101" pitchFamily="49" charset="-122"/>
              </a:rPr>
              <a:t>2</a:t>
            </a:r>
            <a:r>
              <a:rPr lang="zh-CN" altLang="en-US" sz="2000" dirty="0">
                <a:latin typeface="楷体" panose="02010609060101010101" pitchFamily="49" charset="-122"/>
                <a:ea typeface="楷体" panose="02010609060101010101" pitchFamily="49" charset="-122"/>
                <a:cs typeface="楷体" panose="02010609060101010101" pitchFamily="49" charset="-122"/>
              </a:rPr>
              <a:t>）我想了解它们的哪些特点： □名称 □外形 □生活习性 其他</a:t>
            </a:r>
            <a:r>
              <a:rPr lang="zh-CN" altLang="en-US" sz="2000" u="sng" dirty="0">
                <a:latin typeface="楷体" panose="02010609060101010101" pitchFamily="49" charset="-122"/>
                <a:ea typeface="楷体" panose="02010609060101010101" pitchFamily="49" charset="-122"/>
                <a:cs typeface="楷体" panose="02010609060101010101" pitchFamily="49" charset="-122"/>
              </a:rPr>
              <a:t>     </a:t>
            </a:r>
            <a:endParaRPr lang="en-US" altLang="zh-CN" sz="2000" u="sng"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000" dirty="0">
                <a:latin typeface="楷体" panose="02010609060101010101" pitchFamily="49" charset="-122"/>
                <a:ea typeface="楷体" panose="02010609060101010101" pitchFamily="49" charset="-122"/>
                <a:cs typeface="楷体" panose="02010609060101010101" pitchFamily="49" charset="-122"/>
              </a:rPr>
              <a:t>（</a:t>
            </a:r>
            <a:r>
              <a:rPr lang="en-US" altLang="zh-CN" sz="2000" dirty="0">
                <a:latin typeface="楷体" panose="02010609060101010101" pitchFamily="49" charset="-122"/>
                <a:ea typeface="楷体" panose="02010609060101010101" pitchFamily="49" charset="-122"/>
                <a:cs typeface="楷体" panose="02010609060101010101" pitchFamily="49" charset="-122"/>
              </a:rPr>
              <a:t>3</a:t>
            </a:r>
            <a:r>
              <a:rPr lang="zh-CN" altLang="en-US" sz="2000" dirty="0">
                <a:latin typeface="楷体" panose="02010609060101010101" pitchFamily="49" charset="-122"/>
                <a:ea typeface="楷体" panose="02010609060101010101" pitchFamily="49" charset="-122"/>
                <a:cs typeface="楷体" panose="02010609060101010101" pitchFamily="49" charset="-122"/>
              </a:rPr>
              <a:t>）如何才能找到它：</a:t>
            </a:r>
            <a:r>
              <a:rPr lang="zh-CN" altLang="en-US" sz="2000" u="sng"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 </a:t>
            </a:r>
          </a:p>
        </p:txBody>
      </p:sp>
      <p:sp>
        <p:nvSpPr>
          <p:cNvPr id="11" name="圆角矩形 13"/>
          <p:cNvSpPr/>
          <p:nvPr/>
        </p:nvSpPr>
        <p:spPr>
          <a:xfrm>
            <a:off x="1768126" y="998741"/>
            <a:ext cx="3115601"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3" name="矩形 12"/>
          <p:cNvSpPr/>
          <p:nvPr/>
        </p:nvSpPr>
        <p:spPr>
          <a:xfrm>
            <a:off x="2015506" y="909873"/>
            <a:ext cx="2889003" cy="738664"/>
          </a:xfrm>
          <a:prstGeom prst="rect">
            <a:avLst/>
          </a:prstGeom>
        </p:spPr>
        <p:txBody>
          <a:bodyPr wrap="square">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拟定参观方案</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4081816" y="454133"/>
            <a:ext cx="4200510" cy="5563558"/>
          </a:xfrm>
          <a:prstGeom prst="rect">
            <a:avLst/>
          </a:prstGeom>
        </p:spPr>
      </p:pic>
      <p:sp>
        <p:nvSpPr>
          <p:cNvPr id="5" name="文本框 4"/>
          <p:cNvSpPr txBox="1"/>
          <p:nvPr/>
        </p:nvSpPr>
        <p:spPr>
          <a:xfrm>
            <a:off x="4669257" y="1781955"/>
            <a:ext cx="2967788" cy="584775"/>
          </a:xfrm>
          <a:prstGeom prst="rect">
            <a:avLst/>
          </a:prstGeom>
          <a:noFill/>
        </p:spPr>
        <p:txBody>
          <a:bodyPr wrap="square" rtlCol="0">
            <a:spAutoFit/>
          </a:bodyPr>
          <a:lstStyle/>
          <a:p>
            <a:pPr algn="ctr" defTabSz="609600"/>
            <a:r>
              <a:rPr lang="zh-CN" altLang="en-US" sz="3200" spc="400" dirty="0">
                <a:solidFill>
                  <a:srgbClr val="5CD2D7"/>
                </a:solidFill>
                <a:latin typeface="Arial" panose="020B0604020202020204"/>
                <a:ea typeface="微软雅黑" panose="020B0503020204020204" pitchFamily="34" charset="-122"/>
                <a:sym typeface="Arial" panose="020B0604020202020204"/>
              </a:rPr>
              <a:t>活动室</a:t>
            </a:r>
          </a:p>
        </p:txBody>
      </p:sp>
      <p:pic>
        <p:nvPicPr>
          <p:cNvPr id="15" name="图片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75259" y="4037498"/>
            <a:ext cx="1885950" cy="149542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719585" flipH="1">
            <a:off x="8253455" y="1084577"/>
            <a:ext cx="1652453" cy="2383186"/>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0394622">
            <a:off x="9042310" y="4567341"/>
            <a:ext cx="2664704" cy="1931162"/>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07762" y="597846"/>
            <a:ext cx="1785059" cy="1458217"/>
          </a:xfrm>
          <a:prstGeom prst="rect">
            <a:avLst/>
          </a:prstGeom>
        </p:spPr>
      </p:pic>
      <p:sp>
        <p:nvSpPr>
          <p:cNvPr id="12" name="文本框 50"/>
          <p:cNvSpPr txBox="1"/>
          <p:nvPr/>
        </p:nvSpPr>
        <p:spPr bwMode="auto">
          <a:xfrm>
            <a:off x="5050141" y="2629189"/>
            <a:ext cx="216055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200000"/>
              </a:lnSpc>
              <a:defRPr/>
            </a:pPr>
            <a:r>
              <a:rPr lang="en-US" altLang="zh-CN" b="1" spc="75" dirty="0">
                <a:latin typeface="华文新魏" panose="02010800040101010101" charset="-122"/>
                <a:ea typeface="华文新魏" panose="02010800040101010101" charset="-122"/>
              </a:rPr>
              <a:t>1</a:t>
            </a:r>
            <a:r>
              <a:rPr lang="zh-CN" altLang="en-US" b="1" spc="75" dirty="0">
                <a:latin typeface="华文新魏" panose="02010800040101010101" charset="-122"/>
                <a:ea typeface="华文新魏" panose="02010800040101010101" charset="-122"/>
              </a:rPr>
              <a:t>．浏览展馆全貌</a:t>
            </a:r>
          </a:p>
          <a:p>
            <a:pPr defTabSz="685800">
              <a:lnSpc>
                <a:spcPct val="200000"/>
              </a:lnSpc>
              <a:defRPr/>
            </a:pPr>
            <a:r>
              <a:rPr lang="en-US" altLang="zh-CN" b="1" spc="75" dirty="0">
                <a:latin typeface="华文新魏" panose="02010800040101010101" charset="-122"/>
                <a:ea typeface="华文新魏" panose="02010800040101010101" charset="-122"/>
              </a:rPr>
              <a:t>2</a:t>
            </a:r>
            <a:r>
              <a:rPr lang="zh-CN" altLang="en-US" b="1" spc="75" dirty="0" smtClean="0">
                <a:latin typeface="华文新魏" panose="02010800040101010101" charset="-122"/>
                <a:ea typeface="华文新魏" panose="02010800040101010101" charset="-122"/>
              </a:rPr>
              <a:t>．交互了解细节</a:t>
            </a:r>
            <a:endParaRPr lang="zh-CN" altLang="en-US" b="1" spc="75" dirty="0">
              <a:latin typeface="华文新魏" panose="02010800040101010101" charset="-122"/>
              <a:ea typeface="华文新魏" panose="02010800040101010101" charset="-122"/>
            </a:endParaRPr>
          </a:p>
        </p:txBody>
      </p:sp>
      <p:pic>
        <p:nvPicPr>
          <p:cNvPr id="13" name="图片 12" descr="几个人在桌子前&#10;&#10;低可信度描述已自动生成"/>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91442" y="3740150"/>
            <a:ext cx="1991440" cy="19255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768125" y="896957"/>
            <a:ext cx="3191802" cy="738664"/>
            <a:chOff x="6388488" y="2098491"/>
            <a:chExt cx="2160000" cy="738664"/>
          </a:xfrm>
        </p:grpSpPr>
        <p:sp>
          <p:nvSpPr>
            <p:cNvPr id="16" name="圆角矩形 13"/>
            <p:cNvSpPr/>
            <p:nvPr/>
          </p:nvSpPr>
          <p:spPr>
            <a:xfrm>
              <a:off x="6388488" y="2200275"/>
              <a:ext cx="2160000" cy="602927"/>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17" name="文本框 28"/>
            <p:cNvSpPr txBox="1"/>
            <p:nvPr/>
          </p:nvSpPr>
          <p:spPr>
            <a:xfrm>
              <a:off x="6539049" y="2098491"/>
              <a:ext cx="1989124" cy="738664"/>
            </a:xfrm>
            <a:prstGeom prst="rect">
              <a:avLst/>
            </a:prstGeom>
            <a:noFill/>
          </p:spPr>
          <p:txBody>
            <a:bodyPr wrap="square" rtlCol="0">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浏览在线展馆</a:t>
              </a:r>
            </a:p>
          </p:txBody>
        </p:sp>
      </p:grpSp>
      <p:sp>
        <p:nvSpPr>
          <p:cNvPr id="6" name="TextBox 5"/>
          <p:cNvSpPr txBox="1"/>
          <p:nvPr/>
        </p:nvSpPr>
        <p:spPr>
          <a:xfrm>
            <a:off x="1711324" y="2571115"/>
            <a:ext cx="9001126" cy="2125345"/>
          </a:xfrm>
          <a:prstGeom prst="rect">
            <a:avLst/>
          </a:prstGeom>
          <a:noFill/>
        </p:spPr>
        <p:txBody>
          <a:bodyPr wrap="none" rtlCol="0">
            <a:noAutofit/>
          </a:bodyPr>
          <a:lstStyle/>
          <a:p>
            <a:endParaRPr lang="en-US" altLang="zh-CN" sz="2400" dirty="0"/>
          </a:p>
          <a:p>
            <a:endParaRPr lang="en-US" altLang="zh-CN" sz="2400" u="sng" dirty="0">
              <a:latin typeface="楷体" panose="02010609060101010101" pitchFamily="49" charset="-122"/>
              <a:ea typeface="楷体" panose="02010609060101010101" pitchFamily="49" charset="-122"/>
              <a:cs typeface="楷体" panose="02010609060101010101" pitchFamily="49" charset="-122"/>
            </a:endParaRPr>
          </a:p>
          <a:p>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en-US" sz="2400" dirty="0">
                <a:latin typeface="楷体" panose="02010609060101010101" pitchFamily="49" charset="-122"/>
                <a:ea typeface="楷体" panose="02010609060101010101" pitchFamily="49" charset="-122"/>
                <a:cs typeface="楷体" panose="02010609060101010101" pitchFamily="49" charset="-122"/>
              </a:rPr>
              <a:t>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7" name="Rectangle 1"/>
          <p:cNvSpPr>
            <a:spLocks noChangeArrowheads="1"/>
          </p:cNvSpPr>
          <p:nvPr/>
        </p:nvSpPr>
        <p:spPr bwMode="auto">
          <a:xfrm>
            <a:off x="694915" y="1752882"/>
            <a:ext cx="10848192" cy="680699"/>
          </a:xfrm>
          <a:prstGeom prst="rect">
            <a:avLst/>
          </a:prstGeom>
          <a:noFill/>
          <a:ln w="9525">
            <a:noFill/>
            <a:miter lim="800000"/>
          </a:ln>
          <a:effectLst/>
        </p:spPr>
        <p:txBody>
          <a:bodyPr vert="horz" wrap="square" lIns="91440" tIns="45720" rIns="91440" bIns="45720" numCol="1" anchor="ctr" anchorCtr="0" compatLnSpc="1">
            <a:spAutoFit/>
          </a:bodyPr>
          <a:lstStyle/>
          <a:p>
            <a:pPr indent="720090" fontAlgn="base">
              <a:lnSpc>
                <a:spcPct val="150000"/>
              </a:lnSpc>
              <a:spcBef>
                <a:spcPct val="0"/>
              </a:spcBef>
              <a:spcAft>
                <a:spcPct val="0"/>
              </a:spcAft>
            </a:pPr>
            <a:r>
              <a:rPr lang="zh-CN" altLang="en-US" sz="2800" dirty="0">
                <a:solidFill>
                  <a:srgbClr val="002060"/>
                </a:solidFill>
                <a:latin typeface="方正粗黑宋简体" panose="02000000000000000000" pitchFamily="2" charset="-122"/>
                <a:ea typeface="方正粗黑宋简体" panose="02000000000000000000" pitchFamily="2" charset="-122"/>
                <a:sym typeface="Arial" panose="020B0604020202020204" pitchFamily="34" charset="0"/>
              </a:rPr>
              <a:t> 如何使用鼠标操作行走路线？</a:t>
            </a:r>
          </a:p>
        </p:txBody>
      </p:sp>
      <p:pic>
        <p:nvPicPr>
          <p:cNvPr id="9" name="图片 8">
            <a:extLst>
              <a:ext uri="{FF2B5EF4-FFF2-40B4-BE49-F238E27FC236}">
                <a16:creationId xmlns:a16="http://schemas.microsoft.com/office/drawing/2014/main" xmlns="" id="{99000616-566E-3B91-508B-854488AA735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3453" b="87835" l="11339" r="87432">
                        <a14:foregroundMark x1="19536" y1="37388" x2="21038" y2="39356"/>
                        <a14:foregroundMark x1="18716" y1="67621" x2="18989" y2="68694"/>
                        <a14:foregroundMark x1="16257" y1="78175" x2="36885" y2="81395"/>
                        <a14:foregroundMark x1="24863" y1="33631" x2="27732" y2="33631"/>
                        <a14:foregroundMark x1="84426" y1="37388" x2="86339" y2="39893"/>
                        <a14:foregroundMark x1="87432" y1="75492" x2="87568" y2="77460"/>
                        <a14:foregroundMark x1="80738" y1="82648" x2="62568" y2="83184"/>
                        <a14:foregroundMark x1="11475" y1="75671" x2="18169" y2="76029"/>
                        <a14:foregroundMark x1="55055" y1="83363" x2="75273" y2="82826"/>
                        <a14:foregroundMark x1="39208" y1="80322" x2="61475" y2="81395"/>
                        <a14:foregroundMark x1="18989" y1="83363" x2="42350" y2="84794"/>
                        <a14:foregroundMark x1="78005" y1="81395" x2="86202" y2="82648"/>
                        <a14:foregroundMark x1="13661" y1="87835" x2="13661" y2="87835"/>
                      </a14:backgroundRemoval>
                    </a14:imgEffect>
                  </a14:imgLayer>
                </a14:imgProps>
              </a:ext>
              <a:ext uri="{28A0092B-C50C-407E-A947-70E740481C1C}">
                <a14:useLocalDpi xmlns:a14="http://schemas.microsoft.com/office/drawing/2010/main" xmlns="" val="0"/>
              </a:ext>
            </a:extLst>
          </a:blip>
          <a:srcRect l="11039" t="28193" r="9384" b="11095"/>
          <a:stretch/>
        </p:blipFill>
        <p:spPr>
          <a:xfrm>
            <a:off x="1777268" y="2995576"/>
            <a:ext cx="2415910" cy="1964322"/>
          </a:xfrm>
          <a:prstGeom prst="rect">
            <a:avLst/>
          </a:prstGeom>
        </p:spPr>
      </p:pic>
      <p:sp>
        <p:nvSpPr>
          <p:cNvPr id="10" name="矩形 9">
            <a:extLst>
              <a:ext uri="{FF2B5EF4-FFF2-40B4-BE49-F238E27FC236}">
                <a16:creationId xmlns:a16="http://schemas.microsoft.com/office/drawing/2014/main" xmlns="" id="{CF4969F4-06F1-A6E8-231B-C12F0D716D05}"/>
              </a:ext>
            </a:extLst>
          </p:cNvPr>
          <p:cNvSpPr/>
          <p:nvPr/>
        </p:nvSpPr>
        <p:spPr>
          <a:xfrm>
            <a:off x="5591444" y="2767236"/>
            <a:ext cx="4494666" cy="249056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11" name="TextBox 10"/>
          <p:cNvSpPr txBox="1"/>
          <p:nvPr/>
        </p:nvSpPr>
        <p:spPr>
          <a:xfrm>
            <a:off x="5617028" y="2984861"/>
            <a:ext cx="4402183" cy="1477328"/>
          </a:xfrm>
          <a:prstGeom prst="rect">
            <a:avLst/>
          </a:prstGeom>
          <a:noFill/>
        </p:spPr>
        <p:txBody>
          <a:bodyPr wrap="square" rtlCol="0">
            <a:spAutoFit/>
          </a:bodyPr>
          <a:lstStyle/>
          <a:p>
            <a:pPr>
              <a:lnSpc>
                <a:spcPct val="150000"/>
              </a:lnSpc>
            </a:pPr>
            <a:r>
              <a:rPr lang="zh-CN" altLang="en-US" sz="2000" dirty="0">
                <a:latin typeface="楷体" pitchFamily="49" charset="-122"/>
                <a:ea typeface="楷体" pitchFamily="49" charset="-122"/>
              </a:rPr>
              <a:t>你会操作吗？</a:t>
            </a:r>
            <a:endParaRPr lang="en-US" altLang="zh-CN" sz="2000" dirty="0">
              <a:latin typeface="楷体" pitchFamily="49" charset="-122"/>
              <a:ea typeface="楷体" pitchFamily="49" charset="-122"/>
            </a:endParaRPr>
          </a:p>
          <a:p>
            <a:pPr>
              <a:lnSpc>
                <a:spcPct val="150000"/>
              </a:lnSpc>
            </a:pPr>
            <a:r>
              <a:rPr lang="zh-CN" altLang="en-US" sz="2000" dirty="0">
                <a:latin typeface="楷体" pitchFamily="49" charset="-122"/>
                <a:ea typeface="楷体" pitchFamily="49" charset="-122"/>
                <a:cs typeface="楷体" panose="02010609060101010101" pitchFamily="49" charset="-122"/>
              </a:rPr>
              <a:t>□</a:t>
            </a:r>
            <a:r>
              <a:rPr lang="zh-CN" altLang="en-US" sz="2000" dirty="0">
                <a:latin typeface="楷体" pitchFamily="49" charset="-122"/>
                <a:ea typeface="楷体" pitchFamily="49" charset="-122"/>
              </a:rPr>
              <a:t>向前走</a:t>
            </a:r>
            <a:r>
              <a:rPr lang="en-US" altLang="zh-CN" sz="2000" dirty="0">
                <a:latin typeface="楷体" pitchFamily="49" charset="-122"/>
                <a:ea typeface="楷体" pitchFamily="49" charset="-122"/>
              </a:rPr>
              <a:t>   </a:t>
            </a:r>
            <a:r>
              <a:rPr lang="zh-CN" altLang="en-US" sz="2000" dirty="0">
                <a:latin typeface="楷体" pitchFamily="49" charset="-122"/>
                <a:ea typeface="楷体" pitchFamily="49" charset="-122"/>
                <a:cs typeface="楷体" panose="02010609060101010101" pitchFamily="49" charset="-122"/>
              </a:rPr>
              <a:t>□</a:t>
            </a:r>
            <a:r>
              <a:rPr lang="zh-CN" altLang="en-US" sz="2000" dirty="0">
                <a:latin typeface="楷体" pitchFamily="49" charset="-122"/>
                <a:ea typeface="楷体" pitchFamily="49" charset="-122"/>
              </a:rPr>
              <a:t>转身  </a:t>
            </a:r>
            <a:r>
              <a:rPr lang="en-US" altLang="zh-CN" sz="2000" dirty="0">
                <a:latin typeface="楷体" pitchFamily="49" charset="-122"/>
                <a:ea typeface="楷体" pitchFamily="49" charset="-122"/>
              </a:rPr>
              <a:t> </a:t>
            </a:r>
            <a:r>
              <a:rPr lang="zh-CN" altLang="en-US" sz="2000" dirty="0">
                <a:latin typeface="楷体" pitchFamily="49" charset="-122"/>
                <a:ea typeface="楷体" pitchFamily="49" charset="-122"/>
                <a:cs typeface="楷体" panose="02010609060101010101" pitchFamily="49" charset="-122"/>
              </a:rPr>
              <a:t>□</a:t>
            </a:r>
            <a:r>
              <a:rPr lang="zh-CN" altLang="en-US" sz="2000" dirty="0">
                <a:latin typeface="楷体" pitchFamily="49" charset="-122"/>
                <a:ea typeface="楷体" pitchFamily="49" charset="-122"/>
              </a:rPr>
              <a:t>放大看</a:t>
            </a:r>
            <a:endParaRPr lang="en-US" altLang="zh-CN" sz="2000" dirty="0">
              <a:latin typeface="楷体" pitchFamily="49" charset="-122"/>
              <a:ea typeface="楷体" pitchFamily="49" charset="-122"/>
            </a:endParaRPr>
          </a:p>
          <a:p>
            <a:pPr>
              <a:lnSpc>
                <a:spcPct val="150000"/>
              </a:lnSpc>
            </a:pPr>
            <a:r>
              <a:rPr lang="zh-CN" altLang="en-US" sz="2000" u="sng" dirty="0">
                <a:latin typeface="楷体" pitchFamily="49" charset="-122"/>
                <a:ea typeface="楷体" pitchFamily="49" charset="-122"/>
              </a:rPr>
              <a:t>         </a:t>
            </a:r>
            <a:r>
              <a:rPr lang="zh-CN" altLang="en-US" sz="2000" u="sng" dirty="0">
                <a:latin typeface="楷体" pitchFamily="49" charset="-122"/>
                <a:ea typeface="楷体" pitchFamily="49" charset="-122"/>
                <a:cs typeface="楷体" panose="02010609060101010101" pitchFamily="49" charset="-122"/>
              </a:rPr>
              <a:t>  </a:t>
            </a:r>
            <a:r>
              <a:rPr lang="zh-CN" altLang="en-US" sz="2000" u="sng" dirty="0">
                <a:solidFill>
                  <a:prstClr val="black"/>
                </a:solidFill>
                <a:latin typeface="楷体" pitchFamily="49" charset="-122"/>
                <a:ea typeface="楷体" pitchFamily="49" charset="-122"/>
                <a:cs typeface="楷体" panose="02010609060101010101" pitchFamily="49" charset="-122"/>
              </a:rPr>
              <a:t>  </a:t>
            </a:r>
            <a:endParaRPr lang="zh-CN" altLang="en-US" sz="2000" dirty="0">
              <a:latin typeface="楷体" pitchFamily="49" charset="-122"/>
              <a:ea typeface="楷体" pitchFamily="49" charset="-122"/>
            </a:endParaRPr>
          </a:p>
        </p:txBody>
      </p:sp>
      <p:pic>
        <p:nvPicPr>
          <p:cNvPr id="13" name="图片 12" descr="几个人在桌子前&#10;&#10;低可信度描述已自动生成"/>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97592" y="4438650"/>
            <a:ext cx="1991440" cy="1925598"/>
          </a:xfrm>
          <a:prstGeom prst="rect">
            <a:avLst/>
          </a:prstGeom>
        </p:spPr>
      </p:pic>
      <p:sp>
        <p:nvSpPr>
          <p:cNvPr id="14" name="TextBox 13"/>
          <p:cNvSpPr txBox="1"/>
          <p:nvPr/>
        </p:nvSpPr>
        <p:spPr>
          <a:xfrm>
            <a:off x="5649686" y="4343400"/>
            <a:ext cx="4544834" cy="400110"/>
          </a:xfrm>
          <a:prstGeom prst="rect">
            <a:avLst/>
          </a:prstGeom>
          <a:noFill/>
        </p:spPr>
        <p:txBody>
          <a:bodyPr wrap="none" rtlCol="0">
            <a:spAutoFit/>
          </a:bodyPr>
          <a:lstStyle/>
          <a:p>
            <a:r>
              <a:rPr lang="zh-CN" altLang="en-US" sz="2000" dirty="0">
                <a:latin typeface="楷体" pitchFamily="49" charset="-122"/>
                <a:ea typeface="楷体" pitchFamily="49" charset="-122"/>
              </a:rPr>
              <a:t>我还会：</a:t>
            </a:r>
            <a:r>
              <a:rPr lang="zh-CN" altLang="en-US" sz="2000" u="sng" dirty="0">
                <a:latin typeface="楷体" pitchFamily="49" charset="-122"/>
                <a:ea typeface="楷体" pitchFamily="49" charset="-122"/>
              </a:rPr>
              <a:t>                        </a:t>
            </a:r>
            <a:r>
              <a:rPr lang="zh-CN" altLang="en-US" sz="2000" dirty="0">
                <a:latin typeface="楷体" pitchFamily="49" charset="-122"/>
                <a:ea typeface="楷体" pitchFamily="49" charset="-122"/>
              </a:rPr>
              <a:t>。</a:t>
            </a: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ISPRING_PRESENTATION_TITLE" val="5-0528-2人教版六年级语文《我的伯父鲁迅先生》PPT课件"/>
  <p:tag name="COMMONDATA" val="eyJoZGlkIjoiNGU2Y2MwMzE0YWU4OWM3ZTIzZjIwYTViYmEyZGU2OTg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l_h_f*1_3_1"/>
  <p:tag name="KSO_WM_TEMPLATE_CATEGORY" val="diagram"/>
  <p:tag name="KSO_WM_TEMPLATE_INDEX" val="20234410"/>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3_1"/>
  <p:tag name="KSO_WM_UNIT_PRESET_TEXT" val="单击此处添加具体文本"/>
  <p:tag name="KSO_WM_UNIT_TEXT_FILL_FORE_SCHEMECOLOR_INDEX" val="1"/>
  <p:tag name="KSO_WM_UNIT_TEXT_FILL_TYPE" val="1"/>
  <p:tag name="KSO_WM_DIAGRAM_MAX_ITEMCNT" val="4"/>
  <p:tag name="KSO_WM_DIAGRAM_MIN_ITEMCNT" val="2"/>
  <p:tag name="KSO_WM_DIAGRAM_VIRTUALLY_FRAME" val="{&quot;height&quot;:414.218188976378,&quot;left&quot;:81.6375590551181,&quot;top&quot;:62.78181102362205,&quot;width&quot;:826.26244094488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747*308"/>
  <p:tag name="TABLE_ENDDRAG_RECT" val="125*171*747*308"/>
  <p:tag name="TABLE_EMPHASIZE_ROW" val="5"/>
  <p:tag name="TABLE_EMPHASIZE_ID" val="2"/>
  <p:tag name="KSO_WM_UNIT_TABLE_BEAUTIFY" val="smartTable{047e9f5f-2292-46a0-add4-fc23d38964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243</TotalTime>
  <Words>547</Words>
  <Application>Microsoft Office PowerPoint</Application>
  <PresentationFormat>自定义</PresentationFormat>
  <Paragraphs>94</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 x</dc:creator>
  <cp:lastModifiedBy>w x</cp:lastModifiedBy>
  <cp:revision>99</cp:revision>
  <dcterms:created xsi:type="dcterms:W3CDTF">2019-05-28T03:05:00Z</dcterms:created>
  <dcterms:modified xsi:type="dcterms:W3CDTF">2024-08-02T12:09:36Z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C504D3B0A1464FC8A047C3FF1CBE3201_12</vt:lpwstr>
  </property>
  <property fmtid="{D5CDD505-2E9C-101B-9397-08002B2CF9AE}" pid="3" name="KSOProductBuildVer">
    <vt:lpwstr>2052-12.1.0.16929</vt:lpwstr>
  </property>
</Properties>
</file>