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1088792" r:id="rId2"/>
    <p:sldId id="567" r:id="rId3"/>
    <p:sldId id="11088795" r:id="rId4"/>
    <p:sldId id="9433" r:id="rId5"/>
    <p:sldId id="11088796" r:id="rId6"/>
    <p:sldId id="11088797" r:id="rId7"/>
    <p:sldId id="11088798" r:id="rId8"/>
    <p:sldId id="11088799" r:id="rId9"/>
    <p:sldId id="11088803" r:id="rId10"/>
    <p:sldId id="11088802" r:id="rId11"/>
    <p:sldId id="11088805" r:id="rId12"/>
    <p:sldId id="11088806" r:id="rId13"/>
    <p:sldId id="11088800" r:id="rId14"/>
    <p:sldId id="11088810" r:id="rId15"/>
    <p:sldId id="11088807" r:id="rId16"/>
    <p:sldId id="11088808" r:id="rId17"/>
    <p:sldId id="11088794" r:id="rId18"/>
    <p:sldId id="11088801" r:id="rId19"/>
    <p:sldId id="11088809" r:id="rId20"/>
    <p:sldId id="1108881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CD2D7"/>
    <a:srgbClr val="08BD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010" autoAdjust="0"/>
  </p:normalViewPr>
  <p:slideViewPr>
    <p:cSldViewPr snapToGrid="0" showGuides="1">
      <p:cViewPr varScale="1">
        <p:scale>
          <a:sx n="97" d="100"/>
          <a:sy n="97" d="100"/>
        </p:scale>
        <p:origin x="-488" y="-56"/>
      </p:cViewPr>
      <p:guideLst>
        <p:guide orient="horz" pos="215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EB69-0BC9-4861-939D-419B69643666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A442-603F-458F-BE06-1E0C11972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c4d6a56-b859-453f-aa40-710d65d0720a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780" y="422910"/>
            <a:ext cx="11614785" cy="5774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219">
            <a:off x="415871" y="138697"/>
            <a:ext cx="928693" cy="13393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92" y="5538605"/>
            <a:ext cx="16954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8" y="6293801"/>
            <a:ext cx="584041" cy="469828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855929" y="6397879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看看在线故事连环画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7668209" y="6395339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体验在线课余生活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3" y="673835"/>
            <a:ext cx="11215714" cy="55103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416">
            <a:off x="895646" y="320941"/>
            <a:ext cx="1895475" cy="27336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6" y="723498"/>
            <a:ext cx="1885950" cy="1495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0" y="5474581"/>
            <a:ext cx="1352550" cy="11049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01" y="5163505"/>
            <a:ext cx="2302725" cy="1668829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515656" y="2433620"/>
            <a:ext cx="7047444" cy="16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第</a:t>
            </a:r>
            <a:r>
              <a:rPr lang="en-US" altLang="zh-CN" sz="4000" b="1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6</a:t>
            </a:r>
            <a:r>
              <a:rPr lang="zh-CN" altLang="en-US" sz="4000" b="1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课 </a:t>
            </a: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看看在线故事连环画</a:t>
            </a:r>
            <a:endParaRPr lang="en-US" altLang="zh-CN" sz="40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 </a:t>
            </a:r>
            <a:r>
              <a:rPr lang="en-US" altLang="zh-CN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——</a:t>
            </a:r>
            <a:r>
              <a:rPr lang="zh-CN" altLang="en-US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在线阅读</a:t>
            </a:r>
            <a:endParaRPr sz="28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10896" y="411491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+mn-lt"/>
              </a:rPr>
              <a:t>淮北市人民路学校  谢巍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192491" y="1511072"/>
            <a:ext cx="7049718" cy="515094"/>
            <a:chOff x="2192491" y="1511072"/>
            <a:chExt cx="7049718" cy="515094"/>
          </a:xfrm>
        </p:grpSpPr>
        <p:sp>
          <p:nvSpPr>
            <p:cNvPr id="11" name="矩形 10"/>
            <p:cNvSpPr/>
            <p:nvPr/>
          </p:nvSpPr>
          <p:spPr>
            <a:xfrm>
              <a:off x="2615074" y="1656834"/>
              <a:ext cx="6627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义务教育</a:t>
              </a:r>
              <a:r>
                <a:rPr lang="en-US" altLang="zh-CN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《</a:t>
              </a:r>
              <a:r>
                <a:rPr lang="zh-CN" altLang="en-US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信息科技</a:t>
              </a:r>
              <a:r>
                <a:rPr lang="en-US" altLang="zh-CN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》</a:t>
              </a:r>
              <a:r>
                <a:rPr lang="zh-CN" altLang="en-US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三年级上册 </a:t>
              </a:r>
              <a:r>
                <a:rPr lang="en-US" altLang="zh-CN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/ </a:t>
              </a:r>
              <a:r>
                <a:rPr lang="zh-CN" altLang="en-US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第</a:t>
              </a:r>
              <a:r>
                <a:rPr lang="en-US" altLang="zh-CN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2</a:t>
              </a:r>
              <a:r>
                <a:rPr lang="zh-CN" altLang="en-US" dirty="0">
                  <a:solidFill>
                    <a:srgbClr val="103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单元 体验在线课余生活</a:t>
              </a:r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491" y="1511072"/>
              <a:ext cx="584041" cy="4698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42003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180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问题聚焦：使用收藏夹，可以给我们带来什么方便？ </a:t>
            </a: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收藏夹的作用：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</a:t>
            </a:r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22038" y="936454"/>
            <a:ext cx="3147924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了解收藏夹的</a:t>
            </a: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功能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180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活动三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98329" y="936457"/>
            <a:ext cx="2995342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阅读在线</a:t>
            </a: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连环画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08200" y="2796537"/>
          <a:ext cx="7645400" cy="1883412"/>
        </p:xfrm>
        <a:graphic>
          <a:graphicData uri="http://schemas.openxmlformats.org/drawingml/2006/table">
            <a:tbl>
              <a:tblPr/>
              <a:tblGrid>
                <a:gridCol w="2749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5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085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我阅读的连环画故事名字是：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altLang="en-US" sz="14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85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这本书是那种类型的电子书：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28600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altLang="en-US" sz="14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85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概括这本电子书的内容：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28600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altLang="en-US" sz="14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85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掌握那些操作技巧：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28600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altLang="en-US" sz="14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活动四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3226" y="884202"/>
            <a:ext cx="5205548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为什么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要整理收藏夹？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41550" y="2706367"/>
          <a:ext cx="7543800" cy="1903732"/>
        </p:xfrm>
        <a:graphic>
          <a:graphicData uri="http://schemas.openxmlformats.org/drawingml/2006/table">
            <a:tbl>
              <a:tblPr/>
              <a:tblGrid>
                <a:gridCol w="2544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593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我的收藏夹有几个网页：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900" kern="100">
                        <a:solidFill>
                          <a:srgbClr val="000000"/>
                        </a:solidFill>
                        <a:latin typeface="Times New Roman" panose="02020603050405020304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是否需要定期整理收藏夹：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900" kern="100">
                        <a:solidFill>
                          <a:srgbClr val="000000"/>
                        </a:solidFill>
                        <a:latin typeface="Times New Roman" panose="02020603050405020304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整理收藏夹的技巧：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900" kern="100">
                        <a:solidFill>
                          <a:srgbClr val="000000"/>
                        </a:solidFill>
                        <a:latin typeface="Times New Roman" panose="02020603050405020304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反思为什么要整理收藏夹：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9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350" y="377190"/>
            <a:ext cx="4673600" cy="6190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收获园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501523" y="2492029"/>
            <a:ext cx="326435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在线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阅读注意事项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网络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对阅读方式的改变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96246" y="956048"/>
            <a:ext cx="2599509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分享本课</a:t>
            </a: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收获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2686050" y="2655232"/>
            <a:ext cx="6488465" cy="2182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通过本课，你发现</a:t>
            </a:r>
            <a:r>
              <a:rPr lang="zh-CN" altLang="en-US" sz="36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整理收藏夹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的重要性了吗？你能说说自己收获吗？</a:t>
            </a:r>
            <a:endParaRPr lang="zh-CN" altLang="en-US" sz="3600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578728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180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59326" y="942984"/>
            <a:ext cx="5643154" cy="6806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在线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阅读要注意培养哪些好习惯？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66850" y="2743200"/>
            <a:ext cx="8151590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．你觉得在线阅读，是否需要休息一下眼睛？</a:t>
            </a: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．在线阅读时，你觉得还要培养哪些良好的习惯？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indent="2698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．你是否选择正规网站进行在线阅读？为什么？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活动三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40183" y="949516"/>
            <a:ext cx="4911634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在线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阅读与线下阅读的区别？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66850" y="2743200"/>
            <a:ext cx="9645650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zh-CN" altLang="en-US" sz="2000" dirty="0"/>
              <a:t>我喜欢的哪种阅读方式：□线上阅读  </a:t>
            </a:r>
            <a:r>
              <a:rPr lang="en-US" sz="2000" dirty="0"/>
              <a:t>      </a:t>
            </a:r>
            <a:r>
              <a:rPr lang="zh-CN" altLang="en-US" sz="2000" dirty="0"/>
              <a:t>□线下阅读</a:t>
            </a:r>
            <a:endParaRPr lang="en-US" altLang="zh-CN" sz="2000" dirty="0"/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zh-CN" altLang="en-US" sz="2000" dirty="0"/>
              <a:t>我觉得在线阅读有很多优势，如资源丰富，还有</a:t>
            </a:r>
            <a:r>
              <a:rPr lang="en-US" sz="2000" dirty="0"/>
              <a:t>_______________________________</a:t>
            </a:r>
            <a:r>
              <a:rPr lang="zh-CN" altLang="en-US" sz="2000" dirty="0"/>
              <a:t>；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zh-CN" altLang="en-US" sz="2000" dirty="0"/>
              <a:t>我觉得传统的书本阅读也有很多好处，如阅读的体验感更强一点，还有</a:t>
            </a:r>
            <a:r>
              <a:rPr lang="en-US" sz="2000" dirty="0"/>
              <a:t>__________</a:t>
            </a:r>
            <a:r>
              <a:rPr lang="zh-CN" altLang="en-US" sz="2000" dirty="0"/>
              <a:t>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2" y="44894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项目评价</a:t>
              </a:r>
            </a:p>
          </p:txBody>
        </p:sp>
      </p:grp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686049" y="1981200"/>
          <a:ext cx="7994651" cy="2993227"/>
        </p:xfrm>
        <a:graphic>
          <a:graphicData uri="http://schemas.openxmlformats.org/drawingml/2006/table">
            <a:tbl>
              <a:tblPr firstRow="1" bandRow="1"/>
              <a:tblGrid>
                <a:gridCol w="6161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789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评分项目</a:t>
                      </a:r>
                      <a:endParaRPr lang="en-US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08BD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评价等级</a:t>
                      </a:r>
                      <a:endParaRPr lang="en-US" alt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8B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6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项目主题明确、任务分析合理。</a:t>
                      </a:r>
                      <a:endParaRPr lang="en-US" altLang="en-US" sz="20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0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选用恰当工具，体验在线阅读。</a:t>
                      </a:r>
                      <a:endParaRPr lang="en-US" altLang="en-US" sz="20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25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能够合理健康的使用数字工具，养成良好的在线阅读习惯。</a:t>
                      </a:r>
                      <a:endParaRPr lang="en-US" altLang="en-US" sz="20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0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能够使用浏览器体验在线阅读，收藏和管理网页。</a:t>
                      </a:r>
                      <a:endParaRPr lang="en-US" altLang="en-US" sz="20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788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这节课我点亮了_____颗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。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9082405" y="2687320"/>
            <a:ext cx="1402715" cy="410210"/>
            <a:chOff x="9012555" y="2687320"/>
            <a:chExt cx="1402715" cy="410210"/>
          </a:xfrm>
        </p:grpSpPr>
        <p:pic>
          <p:nvPicPr>
            <p:cNvPr id="9" name="图片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9101455" y="3112770"/>
            <a:ext cx="1402715" cy="410210"/>
            <a:chOff x="9012555" y="2687320"/>
            <a:chExt cx="1402715" cy="410210"/>
          </a:xfrm>
        </p:grpSpPr>
        <p:pic>
          <p:nvPicPr>
            <p:cNvPr id="20" name="图片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图片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2"/>
          <p:cNvGrpSpPr/>
          <p:nvPr/>
        </p:nvGrpSpPr>
        <p:grpSpPr>
          <a:xfrm>
            <a:off x="9101455" y="3595370"/>
            <a:ext cx="1402715" cy="410210"/>
            <a:chOff x="9012555" y="2687320"/>
            <a:chExt cx="1402715" cy="410210"/>
          </a:xfrm>
        </p:grpSpPr>
        <p:pic>
          <p:nvPicPr>
            <p:cNvPr id="24" name="图片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9107805" y="4084320"/>
            <a:ext cx="1402715" cy="410210"/>
            <a:chOff x="9012555" y="2687320"/>
            <a:chExt cx="1402715" cy="410210"/>
          </a:xfrm>
        </p:grpSpPr>
        <p:pic>
          <p:nvPicPr>
            <p:cNvPr id="28" name="图片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图片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305" y="354330"/>
            <a:ext cx="4810760" cy="6372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挑战台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579873" y="2492028"/>
            <a:ext cx="310763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尝试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拓宽阅读范围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尝试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在移动设备上体验在线阅读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38664"/>
            <a:chOff x="6388488" y="2098491"/>
            <a:chExt cx="243404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052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12447" y="2098491"/>
              <a:ext cx="22100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课后拓展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076450" y="2647950"/>
            <a:ext cx="6151043" cy="11137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课后阅读在线书籍，并推荐给同学；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课后尝试在移动设备上在线阅读书籍。 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768127" y="896957"/>
            <a:ext cx="2434040" cy="738664"/>
            <a:chOff x="6388488" y="2098491"/>
            <a:chExt cx="243404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928123" y="1819550"/>
            <a:ext cx="6029739" cy="3432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连环画是中华传统文化中一颗璀璨明珠，承载着几代人的记忆。李徽对连环画非常感兴趣，希望能在网上阅读这些精彩的作品，并将喜欢的收藏起来，以便在需要时随时翻阅。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3" y="673835"/>
            <a:ext cx="11215714" cy="55103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416">
            <a:off x="895646" y="320941"/>
            <a:ext cx="1895475" cy="27336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01" y="5163505"/>
            <a:ext cx="2302725" cy="1668829"/>
          </a:xfrm>
          <a:prstGeom prst="rect">
            <a:avLst/>
          </a:prstGeom>
        </p:spPr>
      </p:pic>
      <p:pic>
        <p:nvPicPr>
          <p:cNvPr id="2" name="图片 1" descr="几个人在桌子前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82" y="4495165"/>
            <a:ext cx="1991440" cy="1925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85" y="1615575"/>
            <a:ext cx="584041" cy="469828"/>
          </a:xfrm>
          <a:prstGeom prst="rect">
            <a:avLst/>
          </a:prstGeom>
        </p:spPr>
      </p:pic>
      <p:sp>
        <p:nvSpPr>
          <p:cNvPr id="7" name="文本框 12"/>
          <p:cNvSpPr txBox="1"/>
          <p:nvPr/>
        </p:nvSpPr>
        <p:spPr>
          <a:xfrm>
            <a:off x="2620610" y="1750635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6667500" y="175069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单元体验课余生活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2159000" y="3121681"/>
            <a:ext cx="78359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期待你下节课更精彩的表现！</a:t>
            </a:r>
          </a:p>
        </p:txBody>
      </p:sp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38664"/>
            <a:chOff x="6388488" y="2098491"/>
            <a:chExt cx="243404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pic>
        <p:nvPicPr>
          <p:cNvPr id="2050" name="Picture 2" descr="C:\Users\11434\AppData\Local\Temp\QQ_17222455912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6" y="2425701"/>
            <a:ext cx="3630284" cy="3409949"/>
          </a:xfrm>
          <a:prstGeom prst="rect">
            <a:avLst/>
          </a:prstGeom>
          <a:noFill/>
        </p:spPr>
      </p:pic>
      <p:sp>
        <p:nvSpPr>
          <p:cNvPr id="14" name="文本框 4"/>
          <p:cNvSpPr txBox="1"/>
          <p:nvPr/>
        </p:nvSpPr>
        <p:spPr>
          <a:xfrm>
            <a:off x="3090544" y="1678305"/>
            <a:ext cx="682815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华文新魏" panose="02010800040101010101" charset="-122"/>
                <a:ea typeface="华文新魏" panose="02010800040101010101" charset="-122"/>
              </a:rPr>
              <a:t>我们一起开始今天精彩的阅读之旅！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项目导航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66586" y="2399070"/>
            <a:ext cx="7871559" cy="839120"/>
            <a:chOff x="2366586" y="2399070"/>
            <a:chExt cx="7871559" cy="839120"/>
          </a:xfrm>
        </p:grpSpPr>
        <p:grpSp>
          <p:nvGrpSpPr>
            <p:cNvPr id="19" name="组合 18"/>
            <p:cNvGrpSpPr/>
            <p:nvPr/>
          </p:nvGrpSpPr>
          <p:grpSpPr>
            <a:xfrm>
              <a:off x="2366586" y="2399070"/>
              <a:ext cx="1809923" cy="839119"/>
              <a:chOff x="1744651" y="2390704"/>
              <a:chExt cx="1809923" cy="839119"/>
            </a:xfrm>
          </p:grpSpPr>
          <p:sp>
            <p:nvSpPr>
              <p:cNvPr id="20" name="圆角矩形 11"/>
              <p:cNvSpPr/>
              <p:nvPr/>
            </p:nvSpPr>
            <p:spPr>
              <a:xfrm>
                <a:off x="1744651" y="2390704"/>
                <a:ext cx="1809923" cy="839119"/>
              </a:xfrm>
              <a:prstGeom prst="roundRect">
                <a:avLst>
                  <a:gd name="adj" fmla="val 50000"/>
                </a:avLst>
              </a:prstGeom>
              <a:solidFill>
                <a:srgbClr val="EE8800">
                  <a:alpha val="90000"/>
                </a:srgbClr>
              </a:solidFill>
              <a:ln w="15875">
                <a:solidFill>
                  <a:schemeClr val="bg1"/>
                </a:solidFill>
              </a:ln>
              <a:effectLst>
                <a:outerShdw blurRad="330200" dist="215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960401" y="2537931"/>
                <a:ext cx="1389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defTabSz="685800"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准备间</a:t>
                </a:r>
                <a:endParaRPr lang="en-US" altLang="zh-CN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404457" y="2399071"/>
              <a:ext cx="1809923" cy="839119"/>
              <a:chOff x="3807557" y="2392721"/>
              <a:chExt cx="1809923" cy="839119"/>
            </a:xfrm>
          </p:grpSpPr>
          <p:sp>
            <p:nvSpPr>
              <p:cNvPr id="23" name="圆角矩形 12"/>
              <p:cNvSpPr/>
              <p:nvPr/>
            </p:nvSpPr>
            <p:spPr>
              <a:xfrm>
                <a:off x="3807557" y="2392721"/>
                <a:ext cx="1809923" cy="839119"/>
              </a:xfrm>
              <a:prstGeom prst="roundRect">
                <a:avLst>
                  <a:gd name="adj" fmla="val 50000"/>
                </a:avLst>
              </a:prstGeom>
              <a:solidFill>
                <a:srgbClr val="EE8800">
                  <a:alpha val="90000"/>
                </a:srgbClr>
              </a:solidFill>
              <a:ln w="15875">
                <a:solidFill>
                  <a:schemeClr val="bg1"/>
                </a:solidFill>
              </a:ln>
              <a:effectLst>
                <a:outerShdw blurRad="330200" dist="215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089424" y="2555417"/>
                <a:ext cx="1389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defTabSz="685800"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活动室</a:t>
                </a:r>
                <a:endParaRPr lang="en-US" altLang="zh-CN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19514" y="2399071"/>
              <a:ext cx="1809923" cy="839119"/>
              <a:chOff x="5797214" y="2392721"/>
              <a:chExt cx="1809923" cy="839119"/>
            </a:xfrm>
          </p:grpSpPr>
          <p:sp>
            <p:nvSpPr>
              <p:cNvPr id="26" name="圆角矩形 13"/>
              <p:cNvSpPr/>
              <p:nvPr/>
            </p:nvSpPr>
            <p:spPr>
              <a:xfrm>
                <a:off x="5797214" y="2392721"/>
                <a:ext cx="1809923" cy="839119"/>
              </a:xfrm>
              <a:prstGeom prst="roundRect">
                <a:avLst>
                  <a:gd name="adj" fmla="val 50000"/>
                </a:avLst>
              </a:prstGeom>
              <a:solidFill>
                <a:srgbClr val="EE8800">
                  <a:alpha val="90000"/>
                </a:srgbClr>
              </a:solidFill>
              <a:ln w="15875">
                <a:solidFill>
                  <a:schemeClr val="bg1"/>
                </a:solidFill>
              </a:ln>
              <a:effectLst>
                <a:outerShdw blurRad="330200" dist="215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35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997047" y="2555417"/>
                <a:ext cx="1389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defTabSz="685800"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收获园</a:t>
                </a:r>
                <a:endParaRPr lang="en-US" altLang="zh-CN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428222" y="2399071"/>
              <a:ext cx="1809923" cy="839119"/>
              <a:chOff x="7786872" y="2392721"/>
              <a:chExt cx="1809923" cy="839119"/>
            </a:xfrm>
          </p:grpSpPr>
          <p:sp>
            <p:nvSpPr>
              <p:cNvPr id="29" name="圆角矩形 14"/>
              <p:cNvSpPr/>
              <p:nvPr/>
            </p:nvSpPr>
            <p:spPr>
              <a:xfrm>
                <a:off x="7786872" y="2392721"/>
                <a:ext cx="1809923" cy="839119"/>
              </a:xfrm>
              <a:prstGeom prst="roundRect">
                <a:avLst>
                  <a:gd name="adj" fmla="val 50000"/>
                </a:avLst>
              </a:prstGeom>
              <a:solidFill>
                <a:srgbClr val="EE8800">
                  <a:alpha val="90000"/>
                </a:srgbClr>
              </a:solidFill>
              <a:ln w="15875">
                <a:solidFill>
                  <a:schemeClr val="bg1"/>
                </a:solidFill>
              </a:ln>
              <a:effectLst>
                <a:outerShdw blurRad="330200" dist="215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032399" y="2537931"/>
                <a:ext cx="1389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defTabSz="685800"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挑战台</a:t>
                </a:r>
                <a:endParaRPr lang="en-US" altLang="zh-CN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sp>
          <p:nvSpPr>
            <p:cNvPr id="32" name="燕尾形箭头 31"/>
            <p:cNvSpPr/>
            <p:nvPr/>
          </p:nvSpPr>
          <p:spPr>
            <a:xfrm>
              <a:off x="4222750" y="2755900"/>
              <a:ext cx="177800" cy="165100"/>
            </a:xfrm>
            <a:prstGeom prst="notch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燕尾形箭头 32"/>
            <p:cNvSpPr/>
            <p:nvPr/>
          </p:nvSpPr>
          <p:spPr>
            <a:xfrm>
              <a:off x="6235700" y="2730500"/>
              <a:ext cx="177800" cy="165100"/>
            </a:xfrm>
            <a:prstGeom prst="notch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燕尾形箭头 33"/>
            <p:cNvSpPr/>
            <p:nvPr/>
          </p:nvSpPr>
          <p:spPr>
            <a:xfrm>
              <a:off x="8242300" y="2736850"/>
              <a:ext cx="177800" cy="165100"/>
            </a:xfrm>
            <a:prstGeom prst="notch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50"/>
          <p:cNvSpPr txBox="1"/>
          <p:nvPr/>
        </p:nvSpPr>
        <p:spPr bwMode="auto">
          <a:xfrm>
            <a:off x="2155086" y="3679479"/>
            <a:ext cx="2308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1.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了解在线电子读物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2.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选择阅读工具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3.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了解收藏夹的功能</a:t>
            </a:r>
          </a:p>
        </p:txBody>
      </p:sp>
      <p:sp>
        <p:nvSpPr>
          <p:cNvPr id="37" name="文本框 50"/>
          <p:cNvSpPr txBox="1"/>
          <p:nvPr/>
        </p:nvSpPr>
        <p:spPr bwMode="auto">
          <a:xfrm>
            <a:off x="4231536" y="3679479"/>
            <a:ext cx="2308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1.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阅读在线连环画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2.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“收藏”连环画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3.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管理收藏夹</a:t>
            </a:r>
          </a:p>
        </p:txBody>
      </p:sp>
      <p:sp>
        <p:nvSpPr>
          <p:cNvPr id="38" name="文本框 50"/>
          <p:cNvSpPr txBox="1"/>
          <p:nvPr/>
        </p:nvSpPr>
        <p:spPr bwMode="auto">
          <a:xfrm>
            <a:off x="6231786" y="3679479"/>
            <a:ext cx="2308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1.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在线阅读注意事项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2.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网络对阅读方式的改变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endParaRPr lang="zh-CN" altLang="en-US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39" name="文本框 50"/>
          <p:cNvSpPr txBox="1"/>
          <p:nvPr/>
        </p:nvSpPr>
        <p:spPr bwMode="auto">
          <a:xfrm>
            <a:off x="8327286" y="3685829"/>
            <a:ext cx="285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1.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尝试拓宽阅读范围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 2.</a:t>
            </a:r>
            <a:r>
              <a:rPr lang="zh-CN" altLang="en-US" sz="1200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尝试在移动设备上体验在线阅读</a:t>
            </a:r>
            <a:endParaRPr lang="en-US" altLang="zh-CN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endParaRPr lang="zh-CN" altLang="en-US" sz="1200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816" y="454133"/>
            <a:ext cx="4200510" cy="55635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准备间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775826" y="2492029"/>
            <a:ext cx="270895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了解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在线电子读物</a:t>
            </a:r>
            <a:endParaRPr lang="en-US" altLang="zh-CN" sz="2000" b="1" spc="75" dirty="0">
              <a:latin typeface="华文新魏" panose="02010800040101010101" charset="-122"/>
              <a:ea typeface="华文新魏" panose="02010800040101010101" charset="-122"/>
            </a:endParaRP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选择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阅读工具</a:t>
            </a:r>
            <a:endParaRPr lang="en-US" altLang="zh-CN" sz="2000" b="1" spc="75" dirty="0">
              <a:latin typeface="华文新魏" panose="02010800040101010101" charset="-122"/>
              <a:ea typeface="华文新魏" panose="02010800040101010101" charset="-122"/>
            </a:endParaRP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3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了解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收藏夹的功能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09347" y="896957"/>
            <a:ext cx="1793469" cy="704711"/>
            <a:chOff x="6388488" y="2098491"/>
            <a:chExt cx="2425209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57294" y="2098491"/>
              <a:ext cx="2156403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</a:p>
          </p:txBody>
        </p: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996258" y="942985"/>
            <a:ext cx="4199484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了解在线电子读物的</a:t>
            </a: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类别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9424" y="30410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□纯文字读物　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□连环画    □有声绘本   □其他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</a:t>
            </a: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611382" y="896957"/>
            <a:ext cx="1786939" cy="704711"/>
            <a:chOff x="6388488" y="2098491"/>
            <a:chExt cx="2416379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48464" y="2098491"/>
              <a:ext cx="2156403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数字设备：□计算机 　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□平板电脑   □手机   □其他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数字工具：□阅读软件　□浏览器     □其他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13724" y="975642"/>
            <a:ext cx="5564552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在线阅读选用数字设备和数字</a:t>
            </a: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工具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816" y="454133"/>
            <a:ext cx="4200510" cy="55635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活动室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841136" y="2492029"/>
            <a:ext cx="260106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2000" b="1" spc="75" dirty="0"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阅读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在线连环画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收藏”连环画</a:t>
            </a:r>
          </a:p>
          <a:p>
            <a:pPr defTabSz="685800">
              <a:lnSpc>
                <a:spcPct val="200000"/>
              </a:lnSpc>
              <a:defRPr/>
            </a:pP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3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000" b="1" spc="75" dirty="0" smtClean="0">
                <a:latin typeface="华文新魏" panose="02010800040101010101" charset="-122"/>
                <a:ea typeface="华文新魏" panose="02010800040101010101" charset="-122"/>
              </a:rPr>
              <a:t>管理</a:t>
            </a:r>
            <a:r>
              <a:rPr lang="zh-CN" altLang="en-US" sz="2000" b="1" spc="75" dirty="0">
                <a:latin typeface="华文新魏" panose="02010800040101010101" charset="-122"/>
                <a:ea typeface="华文新魏" panose="02010800040101010101" charset="-122"/>
              </a:rPr>
              <a:t>收藏夹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60524" y="25838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50984" y="949516"/>
            <a:ext cx="3690032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如何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进行在线阅读呢？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2439853" y="2926834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在线阅读步骤：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5-0528-2人教版六年级语文《我的伯父鲁迅先生》PPT课件"/>
  <p:tag name="COMMONDATA" val="eyJoZGlkIjoiNGU2Y2MwMzE0YWU4OWM3ZTIzZjIwYTViYmEyZGU2O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7*308"/>
  <p:tag name="TABLE_ENDDRAG_RECT" val="125*171*747*308"/>
  <p:tag name="TABLE_EMPHASIZE_ROW" val="5"/>
  <p:tag name="TABLE_EMPHASIZE_ID" val="2"/>
  <p:tag name="KSO_WM_UNIT_TABLE_BEAUTIFY" val="smartTable{047e9f5f-2292-46a0-add4-fc23d3896420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23</TotalTime>
  <Words>650</Words>
  <Application>Microsoft Office PowerPoint</Application>
  <PresentationFormat>自定义</PresentationFormat>
  <Paragraphs>116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 x</dc:creator>
  <cp:lastModifiedBy>w x</cp:lastModifiedBy>
  <cp:revision>30</cp:revision>
  <dcterms:created xsi:type="dcterms:W3CDTF">2019-05-28T03:05:00Z</dcterms:created>
  <dcterms:modified xsi:type="dcterms:W3CDTF">2024-08-02T12:10:36Z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C504D3B0A1464FC8A047C3FF1CBE3201_12</vt:lpwstr>
  </property>
  <property fmtid="{D5CDD505-2E9C-101B-9397-08002B2CF9AE}" pid="3" name="KSOProductBuildVer">
    <vt:lpwstr>2052-12.1.0.16929</vt:lpwstr>
  </property>
</Properties>
</file>