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7" r:id="rId3"/>
    <p:sldId id="291" r:id="rId5"/>
    <p:sldId id="378" r:id="rId6"/>
    <p:sldId id="422" r:id="rId7"/>
    <p:sldId id="292" r:id="rId8"/>
    <p:sldId id="293" r:id="rId9"/>
    <p:sldId id="440" r:id="rId10"/>
    <p:sldId id="441" r:id="rId11"/>
    <p:sldId id="379" r:id="rId12"/>
    <p:sldId id="442" r:id="rId13"/>
    <p:sldId id="444" r:id="rId14"/>
    <p:sldId id="445" r:id="rId15"/>
    <p:sldId id="446" r:id="rId16"/>
    <p:sldId id="317" r:id="rId17"/>
    <p:sldId id="447" r:id="rId18"/>
    <p:sldId id="382" r:id="rId19"/>
    <p:sldId id="318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汉仪综艺体简" panose="02010600000101010101" charset="-122"/>
      <p:regular r:id="rId27"/>
    </p:embeddedFont>
    <p:embeddedFont>
      <p:font typeface="隶书" panose="02010509060101010101" pitchFamily="49" charset="-122"/>
      <p:regular r:id="rId28"/>
    </p:embeddedFont>
    <p:embeddedFont>
      <p:font typeface="珠穆朗玛—乌金苏通体" panose="01010100010101010101" pitchFamily="2" charset="0"/>
      <p:regular r:id="rId29"/>
    </p:embeddedFont>
    <p:embeddedFont>
      <p:font typeface="楷体" panose="02010609060101010101" charset="-122"/>
      <p:regular r:id="rId30"/>
    </p:embeddedFont>
    <p:embeddedFont>
      <p:font typeface="华文新魏" panose="02010800040101010101" charset="-122"/>
      <p:regular r:id="rId31"/>
    </p:embeddedFont>
    <p:embeddedFont>
      <p:font typeface="黑体" panose="02010609060101010101" charset="-122"/>
      <p:regular r:id="rId32"/>
    </p:embeddedFont>
    <p:embeddedFont>
      <p:font typeface="Wingdings 2" panose="05020102010507070707" charset="0"/>
      <p:regular r:id="rId33"/>
    </p:embeddedFont>
    <p:embeddedFont>
      <p:font typeface="华文隶书" panose="0201080004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9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C0D"/>
    <a:srgbClr val="C00000"/>
    <a:srgbClr val="E6833F"/>
    <a:srgbClr val="5DAEE3"/>
    <a:srgbClr val="FFFD41"/>
    <a:srgbClr val="2363A8"/>
    <a:srgbClr val="3C91D8"/>
    <a:srgbClr val="6BADE1"/>
    <a:srgbClr val="336CD4"/>
    <a:srgbClr val="6A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AB2C8D-7ACD-475A-8A3E-EF93530B4A66}" styleName="{68ab2c8d-7acd-475a-8a3e-ef93530b4a66}">
    <a:wholeTbl>
      <a:tcTxStyle>
        <a:fontRef idx="none">
          <a:prstClr val="black"/>
        </a:fontRef>
      </a:tcTxStyle>
      <a:tcStyle>
        <a:tcBdr>
          <a:top>
            <a:ln w="19050" cmpd="sng">
              <a:solidFill>
                <a:srgbClr val="65CDEF"/>
              </a:solidFill>
            </a:ln>
          </a:top>
          <a:bottom>
            <a:ln w="19050" cmpd="sng">
              <a:solidFill>
                <a:srgbClr val="65CDEF"/>
              </a:solidFill>
            </a:ln>
          </a:bottom>
          <a:insideV>
            <a:ln w="19050" cmpd="sng">
              <a:solidFill>
                <a:srgbClr val="65CDEF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E1F5FC"/>
          </a:solidFill>
        </a:fill>
      </a:tcStyle>
    </a:band1H>
    <a:firstRow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65CDEF"/>
              </a:solidFill>
            </a:ln>
          </a:bottom>
        </a:tcBdr>
        <a:fill>
          <a:solidFill>
            <a:srgbClr val="AEE3F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6" autoAdjust="0"/>
    <p:restoredTop sz="85463" autoAdjust="0"/>
  </p:normalViewPr>
  <p:slideViewPr>
    <p:cSldViewPr snapToGrid="0" showGuides="1">
      <p:cViewPr varScale="1">
        <p:scale>
          <a:sx n="65" d="100"/>
          <a:sy n="65" d="100"/>
        </p:scale>
        <p:origin x="462" y="78"/>
      </p:cViewPr>
      <p:guideLst>
        <p:guide orient="horz" pos="2196"/>
        <p:guide pos="39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42.xml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emf"/><Relationship Id="rId2" Type="http://schemas.openxmlformats.org/officeDocument/2006/relationships/oleObject" Target="../embeddings/oleObject3.bin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emf"/><Relationship Id="rId2" Type="http://schemas.openxmlformats.org/officeDocument/2006/relationships/oleObject" Target="../embeddings/oleObject4.bin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3.emf"/><Relationship Id="rId2" Type="http://schemas.openxmlformats.org/officeDocument/2006/relationships/oleObject" Target="../embeddings/oleObject5.bin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12" Type="http://schemas.openxmlformats.org/officeDocument/2006/relationships/tags" Target="../tags/tag39.xml"/><Relationship Id="rId11" Type="http://schemas.openxmlformats.org/officeDocument/2006/relationships/image" Target="../media/image14.png"/><Relationship Id="rId10" Type="http://schemas.openxmlformats.org/officeDocument/2006/relationships/tags" Target="../tags/tag38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emf"/><Relationship Id="rId1" Type="http://schemas.openxmlformats.org/officeDocument/2006/relationships/oleObject" Target="../embeddings/Document2.doc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1" Type="http://schemas.openxmlformats.org/officeDocument/2006/relationships/oleObject" Target="../embeddings/Document1.doc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0.xml"/><Relationship Id="rId2" Type="http://schemas.openxmlformats.org/officeDocument/2006/relationships/image" Target="../media/image2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12" Type="http://schemas.openxmlformats.org/officeDocument/2006/relationships/tags" Target="../tags/tag24.xml"/><Relationship Id="rId11" Type="http://schemas.openxmlformats.org/officeDocument/2006/relationships/image" Target="../media/image14.png"/><Relationship Id="rId10" Type="http://schemas.openxmlformats.org/officeDocument/2006/relationships/tags" Target="../tags/tag23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12" Type="http://schemas.openxmlformats.org/officeDocument/2006/relationships/tags" Target="../tags/tag31.xml"/><Relationship Id="rId11" Type="http://schemas.openxmlformats.org/officeDocument/2006/relationships/image" Target="../media/image14.png"/><Relationship Id="rId10" Type="http://schemas.openxmlformats.org/officeDocument/2006/relationships/tags" Target="../tags/tag30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emf"/><Relationship Id="rId2" Type="http://schemas.openxmlformats.org/officeDocument/2006/relationships/oleObject" Target="../embeddings/oleObject2.bin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30669" y="2151698"/>
            <a:ext cx="88309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6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看看在线故事连环画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5481" y="3359776"/>
            <a:ext cx="357845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" panose="02010609060101010101" charset="-122"/>
                <a:ea typeface="楷体" panose="02010609060101010101" charset="-122"/>
              </a:rPr>
              <a:t>在线阅读</a:t>
            </a:r>
            <a:endParaRPr lang="zh-CN" altLang="en-US" sz="3600" b="1" dirty="0">
              <a:solidFill>
                <a:srgbClr val="3C91D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75555" y="4643755"/>
            <a:ext cx="330581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马鞍山市第七中学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鲍却寒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体验在线课余生活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4235" y="797877"/>
            <a:ext cx="5183956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读一读网络上的连环画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235" y="1489075"/>
            <a:ext cx="1060132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u"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阅读在线连环画：使用翻页按钮阅读连环画内容。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7085965" y="2310130"/>
            <a:ext cx="36550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请用一句话概括你阅读的连环画故事：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___________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_______________________________________________________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Object 55"/>
          <p:cNvGraphicFramePr>
            <a:graphicFrameLocks noChangeAspect="1"/>
          </p:cNvGraphicFramePr>
          <p:nvPr/>
        </p:nvGraphicFramePr>
        <p:xfrm>
          <a:off x="1522095" y="2148840"/>
          <a:ext cx="505841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2946400" imgH="1955800" progId="Word.Document.12">
                  <p:embed/>
                </p:oleObj>
              </mc:Choice>
              <mc:Fallback>
                <p:oleObj name="" r:id="rId2" imgW="2946400" imgH="1955800" progId="Word.Document.12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2095" y="2148840"/>
                        <a:ext cx="5058410" cy="3375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6854190" y="2299335"/>
            <a:ext cx="4130040" cy="306578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4235" y="963974"/>
            <a:ext cx="4712007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将连环画“收藏”起来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235" y="1489075"/>
            <a:ext cx="1060132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u"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加入收藏夹：按图所示操作，将喜爱的网站添加到收藏夹。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8128635" y="2723515"/>
            <a:ext cx="25012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你会从收藏夹中选择并打开已收藏的网页吗？请试一试。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6715" y="2656205"/>
            <a:ext cx="2619375" cy="247523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对象 -2147482608"/>
          <p:cNvGraphicFramePr>
            <a:graphicFrameLocks noChangeAspect="1"/>
          </p:cNvGraphicFramePr>
          <p:nvPr/>
        </p:nvGraphicFramePr>
        <p:xfrm>
          <a:off x="1656715" y="2138680"/>
          <a:ext cx="6249670" cy="3776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3981450" imgH="2063750" progId="Word.Document.8">
                  <p:embed/>
                </p:oleObj>
              </mc:Choice>
              <mc:Fallback>
                <p:oleObj name="" r:id="rId2" imgW="3981450" imgH="20637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6715" y="2138680"/>
                        <a:ext cx="6249670" cy="37769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5d1755a879147156181034444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7870" y="4439285"/>
            <a:ext cx="1609090" cy="1570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7810" y="915271"/>
            <a:ext cx="5167958" cy="9787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将连环画“收藏”起来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7810" y="1489075"/>
            <a:ext cx="1060132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u"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管理收藏夹：按图所示操作，整理收藏夹。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2882900" y="5060950"/>
            <a:ext cx="656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你的收藏夹里有几个网页？和同学们分享一下。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26690" y="5025390"/>
            <a:ext cx="6717030" cy="87376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Object 29"/>
          <p:cNvGraphicFramePr>
            <a:graphicFrameLocks noChangeAspect="1"/>
          </p:cNvGraphicFramePr>
          <p:nvPr/>
        </p:nvGraphicFramePr>
        <p:xfrm>
          <a:off x="2855913" y="2229485"/>
          <a:ext cx="6480000" cy="257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3695700" imgH="1466850" progId="Word.Document.8">
                  <p:embed/>
                </p:oleObj>
              </mc:Choice>
              <mc:Fallback>
                <p:oleObj name="" r:id="rId2" imgW="3695700" imgH="1466850" progId="Word.Document.8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5913" y="2229485"/>
                        <a:ext cx="6480000" cy="257105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 descr="10-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2200" y="3818890"/>
            <a:ext cx="2708275" cy="2317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sz="2400" dirty="0">
                <a:latin typeface="黑体" panose="02010609060101010101" charset="-122"/>
                <a:ea typeface="黑体" panose="02010609060101010101" charset="-122"/>
              </a:rPr>
              <a:t>今天，你有哪些收获呢？赶快记录下来吧。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9585" y="3212465"/>
            <a:ext cx="3896995" cy="2750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2263140" y="941070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在线阅读注意事项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87082" y="1797466"/>
            <a:ext cx="9734844" cy="6038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根据阅读体验，说一说，在线阅读时要有哪些良好的习惯？</a:t>
            </a:r>
            <a:endParaRPr lang="zh-CN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剪去同侧角的矩形 7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剪去同侧角的矩形 8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2235835" y="2902585"/>
            <a:ext cx="76009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你觉得在线阅读，______时间后就应该休息一下眼睛？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你是选择官方网站进行在线阅读的吗？____________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关于在线阅读，你觉得还有什么？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____________________________________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______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47545" y="2686685"/>
            <a:ext cx="7883525" cy="267589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5c7527a8d63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8110" y="3493770"/>
            <a:ext cx="2553970" cy="2553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2387600" y="941070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网络对阅读方式的改变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86790" y="1541145"/>
            <a:ext cx="10017125" cy="1116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对比线上和线下的阅读形式，说一说网络对阅读的改变和你的感受。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剪去同侧角的矩形 7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剪去同侧角的矩形 8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52"/>
          <p:cNvGraphicFramePr/>
          <p:nvPr/>
        </p:nvGraphicFramePr>
        <p:xfrm>
          <a:off x="2058670" y="2658110"/>
          <a:ext cx="7486015" cy="3310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768850" imgH="1873250" progId="Word.Document.8">
                  <p:embed/>
                </p:oleObj>
              </mc:Choice>
              <mc:Fallback>
                <p:oleObj name="" r:id="rId1" imgW="4768850" imgH="18732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58670" y="2658110"/>
                        <a:ext cx="7486015" cy="33108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83615" y="1475740"/>
            <a:ext cx="7360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7330"/>
            <a:r>
              <a:rPr lang="zh-CN" sz="28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根据你对本节课的掌握程度，点亮</a:t>
            </a:r>
            <a:endParaRPr lang="zh-CN" sz="28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594485" y="2173605"/>
          <a:ext cx="9491980" cy="4134485"/>
        </p:xfrm>
        <a:graphic>
          <a:graphicData uri="http://schemas.openxmlformats.org/drawingml/2006/table">
            <a:tbl>
              <a:tblPr firstRow="1" bandRow="1">
                <a:tableStyleId>{68AB2C8D-7ACD-475A-8A3E-EF93530B4A66}</a:tableStyleId>
              </a:tblPr>
              <a:tblGrid>
                <a:gridCol w="6983095"/>
                <a:gridCol w="2508885"/>
              </a:tblGrid>
              <a:tr h="825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评分项目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评价等级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711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项目主题明确、任务分析合理。</a:t>
                      </a:r>
                      <a:endParaRPr lang="en-US" sz="2000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5670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使用浏览器进行在线阅读；会使用收藏夹，收藏和管理网页。</a:t>
                      </a:r>
                      <a:endParaRPr lang="en-US" sz="2000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877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选用恰当工具，体验在线阅读。</a:t>
                      </a:r>
                      <a:endParaRPr lang="en-US" sz="2000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95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培养良好的在线阅读习惯。</a:t>
                      </a:r>
                      <a:endParaRPr lang="en-US" sz="2000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445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dirty="0" err="1"/>
                        <a:t>这节课我点亮了</a:t>
                      </a:r>
                      <a:r>
                        <a:rPr lang="en-US" sz="2400" dirty="0"/>
                        <a:t>_____颗</a:t>
                      </a:r>
                      <a:endParaRPr lang="en-US" sz="2400" dirty="0"/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文本框 5"/>
          <p:cNvSpPr txBox="1"/>
          <p:nvPr/>
        </p:nvSpPr>
        <p:spPr>
          <a:xfrm>
            <a:off x="2071370" y="765810"/>
            <a:ext cx="7705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．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活动评价表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9" name="表格 18"/>
          <p:cNvGraphicFramePr/>
          <p:nvPr>
            <p:custDataLst>
              <p:tags r:id="rId2"/>
            </p:custDataLst>
          </p:nvPr>
        </p:nvGraphicFramePr>
        <p:xfrm>
          <a:off x="1403985" y="5553710"/>
          <a:ext cx="9872980" cy="635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700000" algn="tl" rotWithShape="0">
                    <a:prstClr val="black">
                      <a:alpha val="45000"/>
                    </a:prstClr>
                  </a:outerShdw>
                </a:effectLst>
                <a:tableStyleId>{68AB2C8D-7ACD-475A-8A3E-EF93530B4A66}</a:tableStyleId>
              </a:tblPr>
              <a:tblGrid>
                <a:gridCol w="9872980"/>
              </a:tblGrid>
              <a:tr h="635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500" b="1">
                          <a:solidFill>
                            <a:srgbClr val="FFFFFF"/>
                          </a:solidFill>
                        </a:rPr>
                        <a:t>这节课我点亮了_____颗</a:t>
                      </a:r>
                      <a:endParaRPr lang="en-US" altLang="en-US" sz="25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 cmpd="sng">
                      <a:solidFill>
                        <a:srgbClr val="FFFFFF"/>
                      </a:solidFill>
                      <a:prstDash val="solid"/>
                    </a:lnT>
                    <a:lnB w="28575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F6C0D"/>
                    </a:solidFill>
                  </a:tcPr>
                </a:tc>
              </a:tr>
            </a:tbl>
          </a:graphicData>
        </a:graphic>
      </p:graphicFrame>
      <p:pic>
        <p:nvPicPr>
          <p:cNvPr id="102" name="图片 101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450" y="5472430"/>
            <a:ext cx="88773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5110" y="1324610"/>
            <a:ext cx="88773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313182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371475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/>
          <p:nvPr/>
        </p:nvPicPr>
        <p:blipFill>
          <a:blip r:embed="rId4"/>
          <a:stretch>
            <a:fillRect/>
          </a:stretch>
        </p:blipFill>
        <p:spPr>
          <a:xfrm>
            <a:off x="919607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/>
          <p:nvPr/>
        </p:nvPicPr>
        <p:blipFill>
          <a:blip r:embed="rId4"/>
          <a:stretch>
            <a:fillRect/>
          </a:stretch>
        </p:blipFill>
        <p:spPr>
          <a:xfrm>
            <a:off x="972693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/>
          <p:nvPr/>
        </p:nvPicPr>
        <p:blipFill>
          <a:blip r:embed="rId4"/>
          <a:stretch>
            <a:fillRect/>
          </a:stretch>
        </p:blipFill>
        <p:spPr>
          <a:xfrm>
            <a:off x="10280650" y="439166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/>
          <p:nvPr/>
        </p:nvPicPr>
        <p:blipFill>
          <a:blip r:embed="rId4"/>
          <a:stretch>
            <a:fillRect/>
          </a:stretch>
        </p:blipFill>
        <p:spPr>
          <a:xfrm>
            <a:off x="920940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/>
          <p:nvPr/>
        </p:nvPicPr>
        <p:blipFill>
          <a:blip r:embed="rId4"/>
          <a:stretch>
            <a:fillRect/>
          </a:stretch>
        </p:blipFill>
        <p:spPr>
          <a:xfrm>
            <a:off x="974026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3985" y="503364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剪去同侧角的矩形 3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剪去同侧角的矩形 4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941341"/>
            <a:ext cx="5304822" cy="1845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6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用所学知识</a:t>
            </a:r>
            <a:br>
              <a:rPr lang="zh-CN" altLang="en-US" sz="80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</a:br>
            <a:r>
              <a:rPr lang="zh-CN" altLang="en-US" sz="48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探究未知世界吧！</a:t>
            </a:r>
            <a:endParaRPr lang="zh-CN" altLang="en-US" sz="4800" dirty="0">
              <a:solidFill>
                <a:srgbClr val="3C91D8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体验在线课余生活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看看在线故事连环画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52650" y="1998345"/>
            <a:ext cx="52939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连环画是中华传统文化中一颗璀璨的明珠，承载着几代人的记忆。李明对连环画非常感兴趣，想在互联网上阅读它们，并将喜欢的收藏起来，方便多次阅读</a:t>
            </a:r>
            <a:r>
              <a:rPr lang="zh-CN" altLang="en-US" sz="24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 dirty="0" err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2434040" cy="738664"/>
            <a:chOff x="6388488" y="2098491"/>
            <a:chExt cx="2434040" cy="738664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21564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905635" y="1762125"/>
            <a:ext cx="5561330" cy="3432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7050405" y="2304415"/>
          <a:ext cx="4599940" cy="307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3276600" imgH="2203450" progId="Word.Document.8">
                  <p:embed/>
                </p:oleObj>
              </mc:Choice>
              <mc:Fallback>
                <p:oleObj name="" r:id="rId1" imgW="3276600" imgH="22034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50405" y="2304415"/>
                        <a:ext cx="4599940" cy="30772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1175385" y="890270"/>
            <a:ext cx="10502265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79" y="125730"/>
            <a:ext cx="3561905" cy="2664372"/>
          </a:xfrm>
          <a:prstGeom prst="rect">
            <a:avLst/>
          </a:prstGeom>
        </p:spPr>
      </p:pic>
      <p:grpSp>
        <p:nvGrpSpPr>
          <p:cNvPr id="4" name="组合 37"/>
          <p:cNvGrpSpPr/>
          <p:nvPr/>
        </p:nvGrpSpPr>
        <p:grpSpPr>
          <a:xfrm>
            <a:off x="4840014" y="1214457"/>
            <a:ext cx="2349063" cy="704711"/>
            <a:chOff x="6568058" y="2098491"/>
            <a:chExt cx="2349063" cy="704711"/>
          </a:xfrm>
        </p:grpSpPr>
        <p:sp>
          <p:nvSpPr>
            <p:cNvPr id="39" name="圆角矩形 13"/>
            <p:cNvSpPr/>
            <p:nvPr/>
          </p:nvSpPr>
          <p:spPr>
            <a:xfrm>
              <a:off x="6568058" y="2200275"/>
              <a:ext cx="1980429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28"/>
            <p:cNvSpPr txBox="1"/>
            <p:nvPr/>
          </p:nvSpPr>
          <p:spPr>
            <a:xfrm>
              <a:off x="6760719" y="209849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4994910" y="2400300"/>
            <a:ext cx="3239135" cy="3076575"/>
            <a:chOff x="6578" y="3780"/>
            <a:chExt cx="5101" cy="4845"/>
          </a:xfrm>
        </p:grpSpPr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7131" y="6258"/>
              <a:ext cx="4548" cy="23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ct val="120000"/>
                </a:lnSpc>
                <a:defRPr/>
              </a:pPr>
              <a:r>
                <a:rPr lang="en-US" altLang="zh-CN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</a:t>
              </a:r>
              <a:r>
                <a: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．读一读网络上的连环画</a:t>
              </a:r>
              <a:endPara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indent="0" algn="l" fontAlgn="auto">
                <a:lnSpc>
                  <a:spcPct val="120000"/>
                </a:lnSpc>
                <a:defRPr/>
              </a:pPr>
              <a:r>
                <a:rPr lang="en-US" altLang="zh-CN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．</a:t>
              </a:r>
              <a:r>
                <a: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将连环画“收藏”起来</a:t>
              </a:r>
              <a:endPara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2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7018" y="4666"/>
              <a:ext cx="1695" cy="2685"/>
            </a:xfrm>
            <a:custGeom>
              <a:avLst/>
              <a:gdLst>
                <a:gd name="connsiteX0" fmla="*/ 1835531 w 1836572"/>
                <a:gd name="connsiteY0" fmla="*/ 0 h 2628969"/>
                <a:gd name="connsiteX1" fmla="*/ 882664 w 1836572"/>
                <a:gd name="connsiteY1" fmla="*/ 692549 h 2628969"/>
                <a:gd name="connsiteX2" fmla="*/ 227 w 1836572"/>
                <a:gd name="connsiteY2" fmla="*/ 1574130 h 2628969"/>
                <a:gd name="connsiteX3" fmla="*/ 1327 w 1836572"/>
                <a:gd name="connsiteY3" fmla="*/ 1621571 h 2628969"/>
                <a:gd name="connsiteX4" fmla="*/ 1327 w 1836572"/>
                <a:gd name="connsiteY4" fmla="*/ 2628970 h 2628969"/>
                <a:gd name="connsiteX5" fmla="*/ 9520 w 1836572"/>
                <a:gd name="connsiteY5" fmla="*/ 2628970 h 2628969"/>
                <a:gd name="connsiteX6" fmla="*/ 12699 w 1836572"/>
                <a:gd name="connsiteY6" fmla="*/ 1719144 h 2628969"/>
                <a:gd name="connsiteX7" fmla="*/ 164194 w 1836572"/>
                <a:gd name="connsiteY7" fmla="*/ 1378250 h 2628969"/>
                <a:gd name="connsiteX8" fmla="*/ 1116204 w 1836572"/>
                <a:gd name="connsiteY8" fmla="*/ 872166 h 2628969"/>
                <a:gd name="connsiteX9" fmla="*/ 1835531 w 1836572"/>
                <a:gd name="connsiteY9" fmla="*/ 0 h 262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572" h="2628969">
                  <a:moveTo>
                    <a:pt x="1835531" y="0"/>
                  </a:moveTo>
                  <a:cubicBezTo>
                    <a:pt x="1835531" y="0"/>
                    <a:pt x="1723407" y="407777"/>
                    <a:pt x="882664" y="692549"/>
                  </a:cubicBezTo>
                  <a:cubicBezTo>
                    <a:pt x="20891" y="984412"/>
                    <a:pt x="-3197" y="1480836"/>
                    <a:pt x="227" y="1574130"/>
                  </a:cubicBezTo>
                  <a:cubicBezTo>
                    <a:pt x="838" y="1589903"/>
                    <a:pt x="1327" y="1605676"/>
                    <a:pt x="1327" y="1621571"/>
                  </a:cubicBezTo>
                  <a:lnTo>
                    <a:pt x="1327" y="2628970"/>
                  </a:lnTo>
                  <a:lnTo>
                    <a:pt x="9520" y="2628970"/>
                  </a:lnTo>
                  <a:lnTo>
                    <a:pt x="12699" y="1719144"/>
                  </a:lnTo>
                  <a:cubicBezTo>
                    <a:pt x="13188" y="1589291"/>
                    <a:pt x="68210" y="1465674"/>
                    <a:pt x="164194" y="1378250"/>
                  </a:cubicBezTo>
                  <a:cubicBezTo>
                    <a:pt x="312510" y="1243384"/>
                    <a:pt x="592268" y="1059242"/>
                    <a:pt x="1116204" y="872166"/>
                  </a:cubicBezTo>
                  <a:cubicBezTo>
                    <a:pt x="1894955" y="593997"/>
                    <a:pt x="1835531" y="0"/>
                    <a:pt x="183553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8" name="图片 47" descr="穿着黑色衣服的人&#10;&#10;描述已自动生成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2"/>
            <a:srcRect l="20222" r="20222"/>
            <a:stretch>
              <a:fillRect/>
            </a:stretch>
          </p:blipFill>
          <p:spPr>
            <a:xfrm>
              <a:off x="6578" y="3780"/>
              <a:ext cx="2173" cy="2052"/>
            </a:xfrm>
            <a:custGeom>
              <a:avLst/>
              <a:gdLst>
                <a:gd name="connsiteX0" fmla="*/ 1063767 w 2127045"/>
                <a:gd name="connsiteY0" fmla="*/ 0 h 2007951"/>
                <a:gd name="connsiteX1" fmla="*/ 2127045 w 2127045"/>
                <a:gd name="connsiteY1" fmla="*/ 1033565 h 2007951"/>
                <a:gd name="connsiteX2" fmla="*/ 1211472 w 2127045"/>
                <a:gd name="connsiteY2" fmla="*/ 1646148 h 2007951"/>
                <a:gd name="connsiteX3" fmla="*/ 573456 w 2127045"/>
                <a:gd name="connsiteY3" fmla="*/ 2007951 h 2007951"/>
                <a:gd name="connsiteX4" fmla="*/ 0 w 2127045"/>
                <a:gd name="connsiteY4" fmla="*/ 1063766 h 2007951"/>
                <a:gd name="connsiteX5" fmla="*/ 1063767 w 2127045"/>
                <a:gd name="connsiteY5" fmla="*/ 0 h 200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7045" h="2007951">
                  <a:moveTo>
                    <a:pt x="1063767" y="0"/>
                  </a:moveTo>
                  <a:cubicBezTo>
                    <a:pt x="1641136" y="0"/>
                    <a:pt x="2111027" y="459987"/>
                    <a:pt x="2127045" y="1033565"/>
                  </a:cubicBezTo>
                  <a:cubicBezTo>
                    <a:pt x="2049524" y="1166353"/>
                    <a:pt x="1823688" y="1438897"/>
                    <a:pt x="1211472" y="1646148"/>
                  </a:cubicBezTo>
                  <a:cubicBezTo>
                    <a:pt x="904936" y="1749957"/>
                    <a:pt x="704532" y="1879687"/>
                    <a:pt x="573456" y="2007951"/>
                  </a:cubicBezTo>
                  <a:cubicBezTo>
                    <a:pt x="232684" y="1830656"/>
                    <a:pt x="0" y="1474478"/>
                    <a:pt x="0" y="1063766"/>
                  </a:cubicBezTo>
                  <a:cubicBezTo>
                    <a:pt x="0" y="476249"/>
                    <a:pt x="476250" y="0"/>
                    <a:pt x="1063767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46" name="Inhaltsplatzhalter 4"/>
            <p:cNvSpPr txBox="1"/>
            <p:nvPr>
              <p:custDataLst>
                <p:tags r:id="rId10"/>
              </p:custDataLst>
            </p:nvPr>
          </p:nvSpPr>
          <p:spPr>
            <a:xfrm>
              <a:off x="6815" y="4499"/>
              <a:ext cx="1595" cy="48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None/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活动室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8220710" y="2400300"/>
            <a:ext cx="3141345" cy="3470275"/>
            <a:chOff x="10338" y="3780"/>
            <a:chExt cx="4947" cy="5465"/>
          </a:xfrm>
        </p:grpSpPr>
        <p:sp>
          <p:nvSpPr>
            <p:cNvPr id="18" name="矩形 17"/>
            <p:cNvSpPr/>
            <p:nvPr>
              <p:custDataLst>
                <p:tags r:id="rId12"/>
              </p:custDataLst>
            </p:nvPr>
          </p:nvSpPr>
          <p:spPr>
            <a:xfrm>
              <a:off x="10910" y="6258"/>
              <a:ext cx="4375" cy="29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fontAlgn="auto">
                <a:lnSpc>
                  <a:spcPct val="120000"/>
                </a:lnSpc>
              </a:pP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1．</a:t>
              </a: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在线阅读注意事项</a:t>
              </a:r>
              <a:endParaRPr lang="zh-CN" altLang="en-US" ker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2．</a:t>
              </a: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网络对阅读方式的改变</a:t>
              </a:r>
              <a:endParaRPr lang="zh-CN" altLang="en-US" ker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en-US" altLang="zh-CN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3</a:t>
              </a: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．</a:t>
              </a: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活动评价表</a:t>
              </a:r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endParaRPr lang="zh-CN" altLang="en-US" kern="0" spc="0" dirty="0">
                <a:ln>
                  <a:noFill/>
                  <a:prstDash val="sysDot"/>
                </a:ln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任意多边形: 形状 12"/>
            <p:cNvSpPr/>
            <p:nvPr>
              <p:custDataLst>
                <p:tags r:id="rId13"/>
              </p:custDataLst>
            </p:nvPr>
          </p:nvSpPr>
          <p:spPr>
            <a:xfrm>
              <a:off x="10797" y="4706"/>
              <a:ext cx="1695" cy="2685"/>
            </a:xfrm>
            <a:custGeom>
              <a:avLst/>
              <a:gdLst>
                <a:gd name="connsiteX0" fmla="*/ 1835531 w 1836572"/>
                <a:gd name="connsiteY0" fmla="*/ 0 h 2628969"/>
                <a:gd name="connsiteX1" fmla="*/ 882664 w 1836572"/>
                <a:gd name="connsiteY1" fmla="*/ 692549 h 2628969"/>
                <a:gd name="connsiteX2" fmla="*/ 227 w 1836572"/>
                <a:gd name="connsiteY2" fmla="*/ 1574130 h 2628969"/>
                <a:gd name="connsiteX3" fmla="*/ 1327 w 1836572"/>
                <a:gd name="connsiteY3" fmla="*/ 1621571 h 2628969"/>
                <a:gd name="connsiteX4" fmla="*/ 1327 w 1836572"/>
                <a:gd name="connsiteY4" fmla="*/ 2628970 h 2628969"/>
                <a:gd name="connsiteX5" fmla="*/ 9520 w 1836572"/>
                <a:gd name="connsiteY5" fmla="*/ 2628970 h 2628969"/>
                <a:gd name="connsiteX6" fmla="*/ 12699 w 1836572"/>
                <a:gd name="connsiteY6" fmla="*/ 1719144 h 2628969"/>
                <a:gd name="connsiteX7" fmla="*/ 164194 w 1836572"/>
                <a:gd name="connsiteY7" fmla="*/ 1378250 h 2628969"/>
                <a:gd name="connsiteX8" fmla="*/ 1116204 w 1836572"/>
                <a:gd name="connsiteY8" fmla="*/ 872166 h 2628969"/>
                <a:gd name="connsiteX9" fmla="*/ 1835531 w 1836572"/>
                <a:gd name="connsiteY9" fmla="*/ 0 h 262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572" h="2628969">
                  <a:moveTo>
                    <a:pt x="1835531" y="0"/>
                  </a:moveTo>
                  <a:cubicBezTo>
                    <a:pt x="1835531" y="0"/>
                    <a:pt x="1723407" y="407777"/>
                    <a:pt x="882664" y="692549"/>
                  </a:cubicBezTo>
                  <a:cubicBezTo>
                    <a:pt x="20891" y="984412"/>
                    <a:pt x="-3197" y="1480836"/>
                    <a:pt x="227" y="1574130"/>
                  </a:cubicBezTo>
                  <a:cubicBezTo>
                    <a:pt x="838" y="1589903"/>
                    <a:pt x="1327" y="1605676"/>
                    <a:pt x="1327" y="1621571"/>
                  </a:cubicBezTo>
                  <a:lnTo>
                    <a:pt x="1327" y="2628970"/>
                  </a:lnTo>
                  <a:lnTo>
                    <a:pt x="9520" y="2628970"/>
                  </a:lnTo>
                  <a:lnTo>
                    <a:pt x="12699" y="1719144"/>
                  </a:lnTo>
                  <a:cubicBezTo>
                    <a:pt x="13188" y="1589291"/>
                    <a:pt x="68210" y="1465674"/>
                    <a:pt x="164194" y="1378250"/>
                  </a:cubicBezTo>
                  <a:cubicBezTo>
                    <a:pt x="312510" y="1243384"/>
                    <a:pt x="592268" y="1059242"/>
                    <a:pt x="1116204" y="872166"/>
                  </a:cubicBezTo>
                  <a:cubicBezTo>
                    <a:pt x="1894955" y="593997"/>
                    <a:pt x="1835531" y="0"/>
                    <a:pt x="1835531" y="0"/>
                  </a:cubicBezTo>
                  <a:close/>
                </a:path>
              </a:pathLst>
            </a:custGeom>
            <a:gradFill>
              <a:gsLst>
                <a:gs pos="51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  <a:gs pos="0">
                  <a:schemeClr val="accent1"/>
                </a:gs>
              </a:gsLst>
              <a:lin ang="0" scaled="0"/>
            </a:gradFill>
            <a:ln w="12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1" name="图片 50" descr="穿着黑色衣服的人&#10;&#10;描述已自动生成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2"/>
            <a:srcRect l="20222" r="20222"/>
            <a:stretch>
              <a:fillRect/>
            </a:stretch>
          </p:blipFill>
          <p:spPr>
            <a:xfrm>
              <a:off x="10338" y="3780"/>
              <a:ext cx="2173" cy="2058"/>
            </a:xfrm>
            <a:custGeom>
              <a:avLst/>
              <a:gdLst>
                <a:gd name="connsiteX0" fmla="*/ 1063767 w 2127045"/>
                <a:gd name="connsiteY0" fmla="*/ 0 h 2007951"/>
                <a:gd name="connsiteX1" fmla="*/ 2127045 w 2127045"/>
                <a:gd name="connsiteY1" fmla="*/ 1033565 h 2007951"/>
                <a:gd name="connsiteX2" fmla="*/ 1211472 w 2127045"/>
                <a:gd name="connsiteY2" fmla="*/ 1646148 h 2007951"/>
                <a:gd name="connsiteX3" fmla="*/ 573456 w 2127045"/>
                <a:gd name="connsiteY3" fmla="*/ 2007951 h 2007951"/>
                <a:gd name="connsiteX4" fmla="*/ 0 w 2127045"/>
                <a:gd name="connsiteY4" fmla="*/ 1063766 h 2007951"/>
                <a:gd name="connsiteX5" fmla="*/ 1063767 w 2127045"/>
                <a:gd name="connsiteY5" fmla="*/ 0 h 200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7045" h="2007951">
                  <a:moveTo>
                    <a:pt x="1063767" y="0"/>
                  </a:moveTo>
                  <a:cubicBezTo>
                    <a:pt x="1641136" y="0"/>
                    <a:pt x="2111027" y="459987"/>
                    <a:pt x="2127045" y="1033565"/>
                  </a:cubicBezTo>
                  <a:cubicBezTo>
                    <a:pt x="2049524" y="1166353"/>
                    <a:pt x="1823688" y="1438897"/>
                    <a:pt x="1211472" y="1646148"/>
                  </a:cubicBezTo>
                  <a:cubicBezTo>
                    <a:pt x="904936" y="1749957"/>
                    <a:pt x="704532" y="1879687"/>
                    <a:pt x="573456" y="2007951"/>
                  </a:cubicBezTo>
                  <a:cubicBezTo>
                    <a:pt x="232684" y="1830656"/>
                    <a:pt x="0" y="1474478"/>
                    <a:pt x="0" y="1063766"/>
                  </a:cubicBezTo>
                  <a:cubicBezTo>
                    <a:pt x="0" y="476249"/>
                    <a:pt x="476250" y="0"/>
                    <a:pt x="1063767" y="0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47" name="Inhaltsplatzhalter 4"/>
            <p:cNvSpPr txBox="1"/>
            <p:nvPr>
              <p:custDataLst>
                <p:tags r:id="rId15"/>
              </p:custDataLst>
            </p:nvPr>
          </p:nvSpPr>
          <p:spPr>
            <a:xfrm>
              <a:off x="10622" y="4532"/>
              <a:ext cx="1595" cy="48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None/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收获园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6"/>
            </p:custDataLst>
          </p:nvPr>
        </p:nvGrpSpPr>
        <p:grpSpPr>
          <a:xfrm>
            <a:off x="1607820" y="2425700"/>
            <a:ext cx="3387090" cy="3134360"/>
            <a:chOff x="2444" y="3820"/>
            <a:chExt cx="5334" cy="4936"/>
          </a:xfrm>
        </p:grpSpPr>
        <p:pic>
          <p:nvPicPr>
            <p:cNvPr id="20" name="图片 19" descr="穿着黑色衣服的人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2"/>
            <a:srcRect l="20222" r="20222"/>
            <a:stretch>
              <a:fillRect/>
            </a:stretch>
          </p:blipFill>
          <p:spPr>
            <a:xfrm>
              <a:off x="2444" y="3820"/>
              <a:ext cx="2173" cy="2052"/>
            </a:xfrm>
            <a:custGeom>
              <a:avLst/>
              <a:gdLst>
                <a:gd name="connsiteX0" fmla="*/ 1063767 w 2127045"/>
                <a:gd name="connsiteY0" fmla="*/ 0 h 2007951"/>
                <a:gd name="connsiteX1" fmla="*/ 2127045 w 2127045"/>
                <a:gd name="connsiteY1" fmla="*/ 1033565 h 2007951"/>
                <a:gd name="connsiteX2" fmla="*/ 1211472 w 2127045"/>
                <a:gd name="connsiteY2" fmla="*/ 1646148 h 2007951"/>
                <a:gd name="connsiteX3" fmla="*/ 573456 w 2127045"/>
                <a:gd name="connsiteY3" fmla="*/ 2007951 h 2007951"/>
                <a:gd name="connsiteX4" fmla="*/ 0 w 2127045"/>
                <a:gd name="connsiteY4" fmla="*/ 1063766 h 2007951"/>
                <a:gd name="connsiteX5" fmla="*/ 1063767 w 2127045"/>
                <a:gd name="connsiteY5" fmla="*/ 0 h 200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7045" h="2007951">
                  <a:moveTo>
                    <a:pt x="1063767" y="0"/>
                  </a:moveTo>
                  <a:cubicBezTo>
                    <a:pt x="1641136" y="0"/>
                    <a:pt x="2111027" y="459987"/>
                    <a:pt x="2127045" y="1033565"/>
                  </a:cubicBezTo>
                  <a:cubicBezTo>
                    <a:pt x="2049524" y="1166353"/>
                    <a:pt x="1823688" y="1438897"/>
                    <a:pt x="1211472" y="1646148"/>
                  </a:cubicBezTo>
                  <a:cubicBezTo>
                    <a:pt x="904936" y="1749957"/>
                    <a:pt x="704532" y="1879687"/>
                    <a:pt x="573456" y="2007951"/>
                  </a:cubicBezTo>
                  <a:cubicBezTo>
                    <a:pt x="232684" y="1830656"/>
                    <a:pt x="0" y="1474478"/>
                    <a:pt x="0" y="1063766"/>
                  </a:cubicBezTo>
                  <a:cubicBezTo>
                    <a:pt x="0" y="476249"/>
                    <a:pt x="476250" y="0"/>
                    <a:pt x="106376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21" name="任意多边形: 形状 10"/>
            <p:cNvSpPr/>
            <p:nvPr>
              <p:custDataLst>
                <p:tags r:id="rId18"/>
              </p:custDataLst>
            </p:nvPr>
          </p:nvSpPr>
          <p:spPr>
            <a:xfrm>
              <a:off x="2912" y="4706"/>
              <a:ext cx="1695" cy="2685"/>
            </a:xfrm>
            <a:custGeom>
              <a:avLst/>
              <a:gdLst>
                <a:gd name="connsiteX0" fmla="*/ 1835531 w 1836572"/>
                <a:gd name="connsiteY0" fmla="*/ 0 h 2628969"/>
                <a:gd name="connsiteX1" fmla="*/ 882664 w 1836572"/>
                <a:gd name="connsiteY1" fmla="*/ 692549 h 2628969"/>
                <a:gd name="connsiteX2" fmla="*/ 227 w 1836572"/>
                <a:gd name="connsiteY2" fmla="*/ 1574130 h 2628969"/>
                <a:gd name="connsiteX3" fmla="*/ 1327 w 1836572"/>
                <a:gd name="connsiteY3" fmla="*/ 1621571 h 2628969"/>
                <a:gd name="connsiteX4" fmla="*/ 1327 w 1836572"/>
                <a:gd name="connsiteY4" fmla="*/ 2628970 h 2628969"/>
                <a:gd name="connsiteX5" fmla="*/ 9520 w 1836572"/>
                <a:gd name="connsiteY5" fmla="*/ 2628970 h 2628969"/>
                <a:gd name="connsiteX6" fmla="*/ 12699 w 1836572"/>
                <a:gd name="connsiteY6" fmla="*/ 1719144 h 2628969"/>
                <a:gd name="connsiteX7" fmla="*/ 164194 w 1836572"/>
                <a:gd name="connsiteY7" fmla="*/ 1378250 h 2628969"/>
                <a:gd name="connsiteX8" fmla="*/ 1116204 w 1836572"/>
                <a:gd name="connsiteY8" fmla="*/ 872166 h 2628969"/>
                <a:gd name="connsiteX9" fmla="*/ 1835531 w 1836572"/>
                <a:gd name="connsiteY9" fmla="*/ 0 h 262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572" h="2628969">
                  <a:moveTo>
                    <a:pt x="1835531" y="0"/>
                  </a:moveTo>
                  <a:cubicBezTo>
                    <a:pt x="1835531" y="0"/>
                    <a:pt x="1723407" y="407777"/>
                    <a:pt x="882664" y="692549"/>
                  </a:cubicBezTo>
                  <a:cubicBezTo>
                    <a:pt x="20891" y="984412"/>
                    <a:pt x="-3197" y="1480836"/>
                    <a:pt x="227" y="1574130"/>
                  </a:cubicBezTo>
                  <a:cubicBezTo>
                    <a:pt x="838" y="1589903"/>
                    <a:pt x="1327" y="1605676"/>
                    <a:pt x="1327" y="1621571"/>
                  </a:cubicBezTo>
                  <a:lnTo>
                    <a:pt x="1327" y="2628970"/>
                  </a:lnTo>
                  <a:lnTo>
                    <a:pt x="9520" y="2628970"/>
                  </a:lnTo>
                  <a:lnTo>
                    <a:pt x="12699" y="1719144"/>
                  </a:lnTo>
                  <a:cubicBezTo>
                    <a:pt x="13188" y="1589291"/>
                    <a:pt x="68210" y="1465674"/>
                    <a:pt x="164194" y="1378250"/>
                  </a:cubicBezTo>
                  <a:cubicBezTo>
                    <a:pt x="312510" y="1243384"/>
                    <a:pt x="592268" y="1059242"/>
                    <a:pt x="1116204" y="872166"/>
                  </a:cubicBezTo>
                  <a:cubicBezTo>
                    <a:pt x="1894955" y="593997"/>
                    <a:pt x="1835531" y="0"/>
                    <a:pt x="1835531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Inhaltsplatzhalter 4"/>
            <p:cNvSpPr txBox="1"/>
            <p:nvPr>
              <p:custDataLst>
                <p:tags r:id="rId19"/>
              </p:custDataLst>
            </p:nvPr>
          </p:nvSpPr>
          <p:spPr>
            <a:xfrm>
              <a:off x="2746" y="4532"/>
              <a:ext cx="1595" cy="48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None/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准备间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20"/>
              </p:custDataLst>
            </p:nvPr>
          </p:nvSpPr>
          <p:spPr>
            <a:xfrm>
              <a:off x="3073" y="6258"/>
              <a:ext cx="4705" cy="24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fontAlgn="auto">
                <a:lnSpc>
                  <a:spcPct val="120000"/>
                </a:lnSpc>
              </a:pP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1．</a:t>
              </a:r>
              <a:r>
                <a:rPr lang="zh-CN" altLang="en-US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了解在线电子读物的类型</a:t>
              </a:r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2．</a:t>
              </a:r>
              <a:r>
                <a:rPr lang="zh-CN" altLang="en-US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选择阅读工具</a:t>
              </a:r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indent="0" fontAlgn="auto">
                <a:lnSpc>
                  <a:spcPct val="120000"/>
                </a:lnSpc>
              </a:pPr>
              <a:r>
                <a:rPr lang="en-US" altLang="zh-CN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3</a:t>
              </a:r>
              <a:r>
                <a:rPr lang="zh-CN" altLang="en-US" ker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．</a:t>
              </a:r>
              <a:r>
                <a:rPr lang="zh-CN" altLang="en-US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了解网页收藏夹</a:t>
              </a:r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endParaRPr lang="zh-CN" altLang="en-US" kern="0" spc="0" dirty="0">
                <a:ln>
                  <a:noFill/>
                  <a:prstDash val="sysDot"/>
                </a:ln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看看在线故事连环画，该做哪些准备呢</a:t>
            </a:r>
            <a:r>
              <a:rPr lang="zh-CN" altLang="zh-CN" sz="2400" dirty="0"/>
              <a:t>？</a:t>
            </a:r>
            <a:endParaRPr lang="zh-CN" altLang="en-US" sz="2400" dirty="0"/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9585" y="3212465"/>
            <a:ext cx="3896995" cy="27501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66880" y="1043388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１．</a:t>
            </a:r>
            <a:r>
              <a:rPr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了解在线电子读物的类型</a:t>
            </a:r>
            <a:endParaRPr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48865" y="1752882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结合生活中所见，说一说在线电子读物的类型有哪些。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0255" y="2914015"/>
            <a:ext cx="68808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在线电子读物的类型有：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纯文字读物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连环画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有声绘本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其他：____________________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91665" y="2772410"/>
            <a:ext cx="7087870" cy="205422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73742955" name="图片 1073742954" descr="千库网_手绘卡通矢量学生学习准备考试_元素编号11543943"/>
          <p:cNvPicPr>
            <a:picLocks noChangeAspect="1"/>
          </p:cNvPicPr>
          <p:nvPr/>
        </p:nvPicPr>
        <p:blipFill>
          <a:blip r:embed="rId2"/>
          <a:srcRect l="5072" t="22119" r="2089" b="21931"/>
          <a:stretch>
            <a:fillRect/>
          </a:stretch>
        </p:blipFill>
        <p:spPr>
          <a:xfrm>
            <a:off x="7592695" y="3652520"/>
            <a:ext cx="3235325" cy="1950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66190" y="997267"/>
            <a:ext cx="3494856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２．</a:t>
            </a:r>
            <a:r>
              <a:rPr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选择阅读工具</a:t>
            </a:r>
            <a:endParaRPr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剪去同侧角的矩形 25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同侧角的矩形 26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剪去同侧角的矩形 28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6190" y="1820545"/>
            <a:ext cx="101936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想要阅读在线连环画，可以选用什么数字设备和数字工具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？</a:t>
            </a:r>
            <a:endParaRPr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150110" y="2931160"/>
            <a:ext cx="6624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选择的数字设备是：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电脑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手机    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        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其他________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选择的数字工具是：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画图软件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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浏览器    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sym typeface="Wingdings 2" panose="05020102010507070707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Wingdings 2" panose="05020102010507070707" charset="0"/>
              </a:rPr>
              <a:t>            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其他_________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1665" y="2727960"/>
            <a:ext cx="7086600" cy="2344420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11-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5505" y="3329940"/>
            <a:ext cx="2849880" cy="25317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61654" y="943731"/>
            <a:ext cx="3966804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</a:t>
            </a:r>
            <a:r>
              <a:rPr 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网页</a:t>
            </a:r>
            <a:r>
              <a:rPr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收藏夹</a:t>
            </a:r>
            <a:endParaRPr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剪去同侧角的矩形 25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同侧角的矩形 26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剪去同侧角的矩形 28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050" y="1820545"/>
            <a:ext cx="102977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收藏夹可以帮助我们在上网的时候收藏自己喜欢的、常用的网站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。</a:t>
            </a:r>
            <a:endParaRPr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Object 22"/>
          <p:cNvGraphicFramePr>
            <a:graphicFrameLocks noChangeAspect="1"/>
          </p:cNvGraphicFramePr>
          <p:nvPr/>
        </p:nvGraphicFramePr>
        <p:xfrm>
          <a:off x="2855913" y="2557463"/>
          <a:ext cx="6480000" cy="283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4000500" imgH="1746250" progId="Word.Picture.8">
                  <p:embed/>
                </p:oleObj>
              </mc:Choice>
              <mc:Fallback>
                <p:oleObj name="" r:id="rId2" imgW="4000500" imgH="174625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5913" y="2557463"/>
                        <a:ext cx="6480000" cy="283106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看看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在线故事连环画，尝试将他们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收藏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起来。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9585" y="3212465"/>
            <a:ext cx="3896995" cy="27501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26440" y="905491"/>
            <a:ext cx="5110214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１．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读一读网络上的连环画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235" y="1489075"/>
            <a:ext cx="1060132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u"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选择在线连环画：找到并打开连环画阅览室，选择喜欢的连环画。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4" name="Object 41"/>
          <p:cNvGraphicFramePr>
            <a:graphicFrameLocks noChangeAspect="1"/>
          </p:cNvGraphicFramePr>
          <p:nvPr/>
        </p:nvGraphicFramePr>
        <p:xfrm>
          <a:off x="2856142" y="2195947"/>
          <a:ext cx="6480175" cy="301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2" imgW="4089400" imgH="1898650" progId="Word.Document.8">
                  <p:embed/>
                </p:oleObj>
              </mc:Choice>
              <mc:Fallback>
                <p:oleObj name="" r:id="rId2" imgW="4089400" imgH="18986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6142" y="2195947"/>
                        <a:ext cx="6480175" cy="3013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7"/>
          <p:cNvSpPr txBox="1"/>
          <p:nvPr/>
        </p:nvSpPr>
        <p:spPr>
          <a:xfrm>
            <a:off x="1577340" y="5174615"/>
            <a:ext cx="10307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我选择阅读的连环画是：_______，我的选择理由是：___________。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1.xml><?xml version="1.0" encoding="utf-8"?>
<p:tagLst xmlns:p="http://schemas.openxmlformats.org/presentationml/2006/main">
  <p:tag name="KSO_WM_DIAGRAM_VIRTUALLY_FRAME" val="{&quot;height&quot;:414.218188976378,&quot;left&quot;:81.6375590551181,&quot;top&quot;:62.78181102362205,&quot;width&quot;:826.262440944882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f*1_3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3_1"/>
  <p:tag name="KSO_WM_UNIT_PRESET_TEXT" val="单击此处添加具体文本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3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5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6.xml><?xml version="1.0" encoding="utf-8"?>
<p:tagLst xmlns:p="http://schemas.openxmlformats.org/presentationml/2006/main">
  <p:tag name="KSO_WM_DIAGRAM_VIRTUALLY_FRAME" val="{&quot;height&quot;:414.218188976378,&quot;left&quot;:81.6375590551181,&quot;top&quot;:62.78181102362205,&quot;width&quot;:826.262440944882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f*1_3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3_1"/>
  <p:tag name="KSO_WM_UNIT_PRESET_TEXT" val="单击此处添加具体文本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TABLE_ENDDRAG_ORIGIN_RECT" val="747*308"/>
  <p:tag name="TABLE_ENDDRAG_RECT" val="125*171*747*308"/>
  <p:tag name="TABLE_EMPHASIZE_ROW" val="5"/>
  <p:tag name="TABLE_EMPHASIZE_ID" val="2"/>
  <p:tag name="KSO_WM_UNIT_TABLE_BEAUTIFY" val="smartTable{07dfa4b1-555b-496c-95f9-5e31e28b4aaf}"/>
</p:tagLst>
</file>

<file path=ppt/tags/tag41.xml><?xml version="1.0" encoding="utf-8"?>
<p:tagLst xmlns:p="http://schemas.openxmlformats.org/presentationml/2006/main">
  <p:tag name="TABLE_EMPHASIZE_UUID" val="smartTable{07dfa4b1-555b-496c-95f9-5e31e28b4aaf}"/>
  <p:tag name="TABLE_EMPHASIZE_TYPE" val="horizontal"/>
  <p:tag name="TABLE_ENDDRAG_ORIGIN_RECT" val="777*50"/>
  <p:tag name="TABLE_ENDDRAG_RECT" val="110*437*777*50"/>
</p:tagLst>
</file>

<file path=ppt/tags/tag42.xml><?xml version="1.0" encoding="utf-8"?>
<p:tagLst xmlns:p="http://schemas.openxmlformats.org/presentationml/2006/main">
  <p:tag name="KSO_WPP_MARK_KEY" val="caef83e2-3c4c-4eb3-984e-bd0dc799236d"/>
  <p:tag name="RESOURCE_RECORD_KEY" val="{&quot;13&quot;:[4705195,4563109,20025433]}"/>
  <p:tag name="COMMONDATA" val="eyJoZGlkIjoiNjI1NzBkYzkyMzUzZmE3ZmU0ZjU3OWQyMTA4MGFlNzgifQ=="/>
  <p:tag name="commondata" val="eyJoZGlkIjoiZjVmZGFiMmQ2Yzc4MGM0ODMwM2Y1Zjc1M2Y0ZDM2YzkifQ==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KSO_WM_DIAGRAM_VIRTUALLY_FRAME" val="{&quot;height&quot;:414.218188976378,&quot;left&quot;:81.6375590551181,&quot;top&quot;:62.78181102362205,&quot;width&quot;:826.262440944882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f*1_2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2_1"/>
  <p:tag name="KSO_WM_UNIT_PRESET_TEXT" val="单击此处添加具体文本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2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1470</Words>
  <Application>WPS 演示</Application>
  <PresentationFormat>宽屏</PresentationFormat>
  <Paragraphs>213</Paragraphs>
  <Slides>17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17</vt:i4>
      </vt:variant>
    </vt:vector>
  </HeadingPairs>
  <TitlesOfParts>
    <vt:vector size="48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字魂27号-布丁体</vt:lpstr>
      <vt:lpstr>楷体</vt:lpstr>
      <vt:lpstr>阿里巴巴普惠体 M</vt:lpstr>
      <vt:lpstr>Calibri Light</vt:lpstr>
      <vt:lpstr>Symbol</vt:lpstr>
      <vt:lpstr>华文新魏</vt:lpstr>
      <vt:lpstr>黑体</vt:lpstr>
      <vt:lpstr>Aa榴莲爸爸</vt:lpstr>
      <vt:lpstr>Wingdings 2</vt:lpstr>
      <vt:lpstr>三极信黑简体</vt:lpstr>
      <vt:lpstr>Wingdings</vt:lpstr>
      <vt:lpstr>华文隶书</vt:lpstr>
      <vt:lpstr>思源黑体</vt:lpstr>
      <vt:lpstr>Arial Unicode MS</vt:lpstr>
      <vt:lpstr>思源黑体 CN Medium</vt:lpstr>
      <vt:lpstr>Office 主题</vt:lpstr>
      <vt:lpstr>Word.Document.8</vt:lpstr>
      <vt:lpstr>Word.Document.8</vt:lpstr>
      <vt:lpstr>Word.Picture.8</vt:lpstr>
      <vt:lpstr>Word.Document.8</vt:lpstr>
      <vt:lpstr>Word.Document.12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清风1418120207</cp:lastModifiedBy>
  <cp:revision>212</cp:revision>
  <dcterms:created xsi:type="dcterms:W3CDTF">2023-07-25T11:34:00Z</dcterms:created>
  <dcterms:modified xsi:type="dcterms:W3CDTF">2024-08-07T00:54:12Z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2A2AEB522C894A57BB2792A5966A30D8_13</vt:lpwstr>
  </property>
  <property fmtid="{D5CDD505-2E9C-101B-9397-08002B2CF9AE}" pid="3" name="KSOProductBuildVer">
    <vt:lpwstr>2052-12.1.0.15990</vt:lpwstr>
  </property>
</Properties>
</file>