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doc" ContentType="application/msword"/>
  <Default Extension="bin" ContentType="application/vnd.openxmlformats-officedocument.oleObject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337" r:id="rId3"/>
    <p:sldId id="291" r:id="rId5"/>
    <p:sldId id="333" r:id="rId6"/>
    <p:sldId id="356" r:id="rId7"/>
    <p:sldId id="292" r:id="rId8"/>
    <p:sldId id="293" r:id="rId9"/>
    <p:sldId id="320" r:id="rId10"/>
    <p:sldId id="357" r:id="rId11"/>
    <p:sldId id="321" r:id="rId12"/>
    <p:sldId id="372" r:id="rId13"/>
    <p:sldId id="294" r:id="rId14"/>
    <p:sldId id="373" r:id="rId15"/>
    <p:sldId id="323" r:id="rId16"/>
    <p:sldId id="358" r:id="rId17"/>
    <p:sldId id="316" r:id="rId18"/>
    <p:sldId id="317" r:id="rId19"/>
    <p:sldId id="318" r:id="rId20"/>
  </p:sldIdLst>
  <p:sldSz cx="12192000" cy="6858000"/>
  <p:notesSz cx="6858000" cy="9144000"/>
  <p:embeddedFontLst>
    <p:embeddedFont>
      <p:font typeface="微软雅黑" panose="020B0503020204020204" pitchFamily="34" charset="-122"/>
      <p:regular r:id="rId26"/>
    </p:embeddedFont>
    <p:embeddedFont>
      <p:font typeface="汉仪综艺体简" panose="02010600000101010101" charset="-122"/>
      <p:regular r:id="rId27"/>
    </p:embeddedFont>
    <p:embeddedFont>
      <p:font typeface="隶书" panose="02010509060101010101" pitchFamily="49" charset="-122"/>
      <p:regular r:id="rId28"/>
    </p:embeddedFont>
    <p:embeddedFont>
      <p:font typeface="珠穆朗玛—乌金苏通体" panose="01010100010101010101" pitchFamily="2" charset="0"/>
      <p:regular r:id="rId29"/>
    </p:embeddedFont>
    <p:embeddedFont>
      <p:font typeface="楷体_GB2312" panose="02010609030101010101" pitchFamily="49" charset="-122"/>
      <p:regular r:id="rId30"/>
    </p:embeddedFont>
    <p:embeddedFont>
      <p:font typeface="楷体" panose="02010609060101010101" charset="-122"/>
      <p:regular r:id="rId31"/>
    </p:embeddedFont>
    <p:embeddedFont>
      <p:font typeface="黑体" panose="02010609060101010101" charset="-122"/>
      <p:regular r:id="rId32"/>
    </p:embeddedFont>
    <p:embeddedFont>
      <p:font typeface="华文新魏" panose="02010800040101010101" charset="-122"/>
      <p:regular r:id="rId33"/>
    </p:embeddedFont>
    <p:embeddedFont>
      <p:font typeface="华文中宋" panose="02010600040101010101" pitchFamily="2" charset="-122"/>
      <p:regular r:id="rId34"/>
    </p:embeddedFont>
    <p:embeddedFont>
      <p:font typeface="Wingdings 2" panose="05020102010507070707" charset="0"/>
      <p:regular r:id="rId35"/>
    </p:embeddedFont>
    <p:embeddedFont>
      <p:font typeface="华文隶书" panose="02010800040101010101" charset="-122"/>
      <p:regular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1" userDrawn="1">
          <p15:clr>
            <a:srgbClr val="A4A3A4"/>
          </p15:clr>
        </p15:guide>
        <p15:guide id="2" pos="38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8263148@qq.com" initials="5" lastIdx="1" clrIdx="0"/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41"/>
    <a:srgbClr val="2363A8"/>
    <a:srgbClr val="3C91D8"/>
    <a:srgbClr val="5DAEE3"/>
    <a:srgbClr val="6BADE1"/>
    <a:srgbClr val="336CD4"/>
    <a:srgbClr val="6AB3E4"/>
    <a:srgbClr val="CCE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6" autoAdjust="0"/>
    <p:restoredTop sz="85463" autoAdjust="0"/>
  </p:normalViewPr>
  <p:slideViewPr>
    <p:cSldViewPr snapToGrid="0" showGuides="1">
      <p:cViewPr varScale="1">
        <p:scale>
          <a:sx n="65" d="100"/>
          <a:sy n="65" d="100"/>
        </p:scale>
        <p:origin x="462" y="78"/>
      </p:cViewPr>
      <p:guideLst>
        <p:guide orient="horz" pos="2201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gs" Target="tags/tag67.xml"/><Relationship Id="rId36" Type="http://schemas.openxmlformats.org/officeDocument/2006/relationships/font" Target="fonts/font11.fntdata"/><Relationship Id="rId35" Type="http://schemas.openxmlformats.org/officeDocument/2006/relationships/font" Target="fonts/font10.fntdata"/><Relationship Id="rId34" Type="http://schemas.openxmlformats.org/officeDocument/2006/relationships/font" Target="fonts/font9.fntdata"/><Relationship Id="rId33" Type="http://schemas.openxmlformats.org/officeDocument/2006/relationships/font" Target="fonts/font8.fntdata"/><Relationship Id="rId32" Type="http://schemas.openxmlformats.org/officeDocument/2006/relationships/font" Target="fonts/font7.fntdata"/><Relationship Id="rId31" Type="http://schemas.openxmlformats.org/officeDocument/2006/relationships/font" Target="fonts/font6.fntdata"/><Relationship Id="rId30" Type="http://schemas.openxmlformats.org/officeDocument/2006/relationships/font" Target="fonts/font5.fntdata"/><Relationship Id="rId3" Type="http://schemas.openxmlformats.org/officeDocument/2006/relationships/slide" Target="slides/slide1.xml"/><Relationship Id="rId29" Type="http://schemas.openxmlformats.org/officeDocument/2006/relationships/font" Target="fonts/font4.fntdata"/><Relationship Id="rId28" Type="http://schemas.openxmlformats.org/officeDocument/2006/relationships/font" Target="fonts/font3.fntdata"/><Relationship Id="rId27" Type="http://schemas.openxmlformats.org/officeDocument/2006/relationships/font" Target="fonts/font2.fntdata"/><Relationship Id="rId26" Type="http://schemas.openxmlformats.org/officeDocument/2006/relationships/font" Target="fonts/font1.fntdata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720" y="0"/>
            <a:ext cx="12188560" cy="6858000"/>
            <a:chOff x="1720" y="0"/>
            <a:chExt cx="1218856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" y="0"/>
              <a:ext cx="12188560" cy="685800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207819" y="263237"/>
              <a:ext cx="11776362" cy="6079573"/>
              <a:chOff x="1223954" y="938649"/>
              <a:chExt cx="9841073" cy="4875625"/>
            </a:xfrm>
          </p:grpSpPr>
          <p:sp>
            <p:nvSpPr>
              <p:cNvPr id="5" name="矩形: 圆角 4"/>
              <p:cNvSpPr/>
              <p:nvPr/>
            </p:nvSpPr>
            <p:spPr>
              <a:xfrm>
                <a:off x="1223954" y="938649"/>
                <a:ext cx="9744093" cy="4875625"/>
              </a:xfrm>
              <a:prstGeom prst="roundRect">
                <a:avLst>
                  <a:gd name="adj" fmla="val 6097"/>
                </a:avLst>
              </a:prstGeom>
              <a:solidFill>
                <a:srgbClr val="6AB3E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: 圆角 5"/>
              <p:cNvSpPr/>
              <p:nvPr/>
            </p:nvSpPr>
            <p:spPr>
              <a:xfrm>
                <a:off x="1320934" y="1035629"/>
                <a:ext cx="9744093" cy="4704250"/>
              </a:xfrm>
              <a:prstGeom prst="roundRect">
                <a:avLst>
                  <a:gd name="adj" fmla="val 609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1720" y="2857500"/>
            <a:ext cx="12188560" cy="4000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6291" y="642886"/>
            <a:ext cx="9199418" cy="53302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1" y="41905"/>
            <a:ext cx="3560618" cy="3560618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376989" y="23266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jpe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oleObject" Target="../embeddings/Document2.doc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5" Type="http://schemas.openxmlformats.org/officeDocument/2006/relationships/oleObject" Target="../embeddings/Document3.doc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oleObject" Target="../embeddings/Document4.doc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14.xml.rels><?xml version="1.0" encoding="UTF-8" standalone="yes"?>
<Relationships xmlns="http://schemas.openxmlformats.org/package/2006/relationships"><Relationship Id="rId9" Type="http://schemas.microsoft.com/office/2007/relationships/hdphoto" Target="../media/image14.wdp"/><Relationship Id="rId8" Type="http://schemas.openxmlformats.org/officeDocument/2006/relationships/image" Target="../media/image13.png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image" Target="../media/image6.png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6.png"/><Relationship Id="rId12" Type="http://schemas.openxmlformats.org/officeDocument/2006/relationships/tags" Target="../tags/tag60.xml"/><Relationship Id="rId11" Type="http://schemas.openxmlformats.org/officeDocument/2006/relationships/image" Target="../media/image15.png"/><Relationship Id="rId10" Type="http://schemas.openxmlformats.org/officeDocument/2006/relationships/tags" Target="../tags/tag59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0.jpeg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1.jpeg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tags" Target="../tags/tag4.xml"/><Relationship Id="rId7" Type="http://schemas.openxmlformats.org/officeDocument/2006/relationships/tags" Target="../tags/tag3.xml"/><Relationship Id="rId6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3" Type="http://schemas.openxmlformats.org/officeDocument/2006/relationships/notesSlide" Target="../notesSlides/notesSlide2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16.xml"/><Relationship Id="rId20" Type="http://schemas.openxmlformats.org/officeDocument/2006/relationships/image" Target="../media/image12.png"/><Relationship Id="rId2" Type="http://schemas.openxmlformats.org/officeDocument/2006/relationships/image" Target="../media/image2.png"/><Relationship Id="rId19" Type="http://schemas.openxmlformats.org/officeDocument/2006/relationships/tags" Target="../tags/tag15.xml"/><Relationship Id="rId18" Type="http://schemas.openxmlformats.org/officeDocument/2006/relationships/tags" Target="../tags/tag14.xml"/><Relationship Id="rId17" Type="http://schemas.openxmlformats.org/officeDocument/2006/relationships/tags" Target="../tags/tag13.xml"/><Relationship Id="rId16" Type="http://schemas.openxmlformats.org/officeDocument/2006/relationships/tags" Target="../tags/tag12.xml"/><Relationship Id="rId15" Type="http://schemas.openxmlformats.org/officeDocument/2006/relationships/tags" Target="../tags/tag11.xml"/><Relationship Id="rId14" Type="http://schemas.openxmlformats.org/officeDocument/2006/relationships/tags" Target="../tags/tag10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hdphoto" Target="../media/image14.wdp"/><Relationship Id="rId8" Type="http://schemas.openxmlformats.org/officeDocument/2006/relationships/image" Target="../media/image13.png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image" Target="../media/image6.png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3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6.png"/><Relationship Id="rId12" Type="http://schemas.openxmlformats.org/officeDocument/2006/relationships/tags" Target="../tags/tag20.xml"/><Relationship Id="rId11" Type="http://schemas.openxmlformats.org/officeDocument/2006/relationships/image" Target="../media/image15.png"/><Relationship Id="rId10" Type="http://schemas.openxmlformats.org/officeDocument/2006/relationships/tags" Target="../tags/tag19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jpeg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image" Target="../media/image18.png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2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.bin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8.xml.rels><?xml version="1.0" encoding="UTF-8" standalone="yes"?>
<Relationships xmlns="http://schemas.openxmlformats.org/package/2006/relationships"><Relationship Id="rId9" Type="http://schemas.microsoft.com/office/2007/relationships/hdphoto" Target="../media/image14.wdp"/><Relationship Id="rId8" Type="http://schemas.openxmlformats.org/officeDocument/2006/relationships/image" Target="../media/image13.png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image" Target="../media/image6.png"/><Relationship Id="rId4" Type="http://schemas.openxmlformats.org/officeDocument/2006/relationships/image" Target="../media/image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6.png"/><Relationship Id="rId12" Type="http://schemas.openxmlformats.org/officeDocument/2006/relationships/tags" Target="../tags/tag36.xml"/><Relationship Id="rId11" Type="http://schemas.openxmlformats.org/officeDocument/2006/relationships/image" Target="../media/image15.png"/><Relationship Id="rId10" Type="http://schemas.openxmlformats.org/officeDocument/2006/relationships/tags" Target="../tags/tag35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5.jpeg"/><Relationship Id="rId6" Type="http://schemas.openxmlformats.org/officeDocument/2006/relationships/image" Target="../media/image24.emf"/><Relationship Id="rId5" Type="http://schemas.openxmlformats.org/officeDocument/2006/relationships/package" Target="../embeddings/Document1.docx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" y="3104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0" y="3044303"/>
            <a:ext cx="12188560" cy="40708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93311" y="2151043"/>
            <a:ext cx="873452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第 </a:t>
            </a:r>
            <a:r>
              <a:rPr lang="en-US" altLang="zh-CN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5 </a:t>
            </a:r>
            <a:r>
              <a:rPr lang="zh-CN" altLang="en-US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课</a:t>
            </a:r>
            <a:r>
              <a:rPr lang="en-US" altLang="zh-CN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 </a:t>
            </a:r>
            <a:r>
              <a:rPr lang="zh-CN" altLang="en-US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玩玩在线交通小游戏</a:t>
            </a:r>
            <a:endParaRPr lang="zh-CN" altLang="en-US" sz="5400" b="1" spc="-300" dirty="0">
              <a:solidFill>
                <a:srgbClr val="3C91D8"/>
              </a:solidFill>
              <a:latin typeface="隶书" panose="02010509060101010101" pitchFamily="49" charset="-122"/>
              <a:ea typeface="隶书" panose="02010509060101010101" pitchFamily="49" charset="-122"/>
              <a:cs typeface="珠穆朗玛—乌金苏通体" panose="01010100010101010101" pitchFamily="2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25481" y="3359776"/>
            <a:ext cx="3578453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3C91D8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——</a:t>
            </a:r>
            <a:r>
              <a:rPr lang="zh-CN" altLang="en-US" sz="3600" b="1" dirty="0">
                <a:solidFill>
                  <a:srgbClr val="3C91D8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在线游戏</a:t>
            </a:r>
            <a:endParaRPr lang="zh-CN" altLang="en-US" sz="3600" b="1" dirty="0">
              <a:solidFill>
                <a:srgbClr val="3C91D8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PA_圆角矩形 31"/>
          <p:cNvSpPr/>
          <p:nvPr>
            <p:custDataLst>
              <p:tags r:id="rId3"/>
            </p:custDataLst>
          </p:nvPr>
        </p:nvSpPr>
        <p:spPr>
          <a:xfrm>
            <a:off x="5066665" y="4643755"/>
            <a:ext cx="4253230" cy="373380"/>
          </a:xfrm>
          <a:prstGeom prst="roundRect">
            <a:avLst/>
          </a:prstGeom>
          <a:solidFill>
            <a:srgbClr val="5DAE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制作人：马鞍山市第七中学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鲍却寒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690086" y="1360031"/>
            <a:ext cx="318743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/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体验在线课余生活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65808" y="1360031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年级上册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6" name="图片 5" descr="未命名作品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1222" t="28426" b="13028"/>
          <a:stretch>
            <a:fillRect/>
          </a:stretch>
        </p:blipFill>
        <p:spPr>
          <a:xfrm>
            <a:off x="407035" y="3496945"/>
            <a:ext cx="4541520" cy="29514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172265" y="760185"/>
            <a:ext cx="5479366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1. 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尝试：打开网页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136015" y="1656715"/>
            <a:ext cx="10173970" cy="73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457200" marR="0" lvl="0" indent="-45720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u"/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试一试：将鼠标指向不同的文字和图片，你发现了什么？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8420" y="2968625"/>
            <a:ext cx="72491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我发现了：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鼠标指针有时是小箭头，有时会变成_____的形状，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单击后会：____________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02485" y="2756535"/>
            <a:ext cx="7620000" cy="2458085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13" name="图片 12" descr="5d1755a879147156181034444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3065" y="3868420"/>
            <a:ext cx="2489200" cy="24301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172265" y="760185"/>
            <a:ext cx="5479366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2.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实践：玩在线游戏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136015" y="1333500"/>
            <a:ext cx="10173970" cy="1383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457200" marR="0" lvl="0" indent="-45720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u"/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找游戏：在“中国数字科技馆”网站中，按图所示操作，打开“虚拟生活”栏目页面。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graphicFrame>
        <p:nvGraphicFramePr>
          <p:cNvPr id="2" name="Object 23"/>
          <p:cNvGraphicFramePr/>
          <p:nvPr/>
        </p:nvGraphicFramePr>
        <p:xfrm>
          <a:off x="2856230" y="2759075"/>
          <a:ext cx="6480000" cy="3023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5" imgW="4279900" imgH="1987550" progId="Word.Document.8">
                  <p:embed/>
                </p:oleObj>
              </mc:Choice>
              <mc:Fallback>
                <p:oleObj name="" r:id="rId5" imgW="4279900" imgH="1987550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56230" y="2759075"/>
                        <a:ext cx="6480000" cy="30232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172265" y="760185"/>
            <a:ext cx="5479366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2.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实践：玩在线游戏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136015" y="1607820"/>
            <a:ext cx="10173970" cy="73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457200" marR="0" lvl="0" indent="-45720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u"/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玩游戏：选择“职业小行家——交警”游戏 ，玩一玩。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graphicFrame>
        <p:nvGraphicFramePr>
          <p:cNvPr id="2" name="Object 25"/>
          <p:cNvGraphicFramePr>
            <a:graphicFrameLocks noChangeAspect="1"/>
          </p:cNvGraphicFramePr>
          <p:nvPr/>
        </p:nvGraphicFramePr>
        <p:xfrm>
          <a:off x="2856230" y="2547303"/>
          <a:ext cx="6480000" cy="3419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5" imgW="3886200" imgH="2000250" progId="Word.Document.8">
                  <p:embed/>
                </p:oleObj>
              </mc:Choice>
              <mc:Fallback>
                <p:oleObj name="" r:id="rId5" imgW="3886200" imgH="2000250" progId="Word.Document.8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56230" y="2547303"/>
                        <a:ext cx="6480000" cy="34199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172265" y="1020535"/>
            <a:ext cx="5479366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3.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交流：说说游戏体验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844040" y="1607820"/>
            <a:ext cx="4981575" cy="73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说一说：在线游戏的体验。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graphicFrame>
        <p:nvGraphicFramePr>
          <p:cNvPr id="2" name="Object 26"/>
          <p:cNvGraphicFramePr>
            <a:graphicFrameLocks noChangeAspect="1"/>
          </p:cNvGraphicFramePr>
          <p:nvPr/>
        </p:nvGraphicFramePr>
        <p:xfrm>
          <a:off x="2855913" y="2688273"/>
          <a:ext cx="6480000" cy="2671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5" imgW="3962400" imgH="1593850" progId="Word.Document.8">
                  <p:embed/>
                </p:oleObj>
              </mc:Choice>
              <mc:Fallback>
                <p:oleObj name="" r:id="rId5" imgW="3962400" imgH="1593850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55913" y="2688273"/>
                        <a:ext cx="6480000" cy="267120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6"/>
            </p:custDataLst>
          </p:nvPr>
        </p:nvSpPr>
        <p:spPr>
          <a:xfrm>
            <a:off x="4297680" y="1849120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三、收获园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6586651" y="3154940"/>
            <a:ext cx="37636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今天，你有哪些收获呢？赶快记录下来吧。</a:t>
            </a:r>
            <a:endParaRPr lang="zh-CN" altLang="en-US" sz="2400" dirty="0"/>
          </a:p>
        </p:txBody>
      </p:sp>
      <p:pic>
        <p:nvPicPr>
          <p:cNvPr id="7" name="图片 6" descr="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59585" y="3212465"/>
            <a:ext cx="3896995" cy="27501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674813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文本框 5"/>
          <p:cNvSpPr txBox="1"/>
          <p:nvPr/>
        </p:nvSpPr>
        <p:spPr>
          <a:xfrm>
            <a:off x="3255744" y="1232470"/>
            <a:ext cx="568461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1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．分享：浏览网页小技巧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136015" y="1969135"/>
            <a:ext cx="10173970" cy="73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分享自己浏览网页的经验和小技巧。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5520" y="3331845"/>
            <a:ext cx="75920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你会将页面放大或者缩小显示比例吗？_____________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你会“退回”浏览上一页吗？_____________________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你还会哪些小技巧？_____________________________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60880" y="3119755"/>
            <a:ext cx="8000365" cy="2458085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3" name="图片 2" descr="7-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22155" y="3056890"/>
            <a:ext cx="1687830" cy="30162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5"/>
          <p:cNvSpPr txBox="1"/>
          <p:nvPr/>
        </p:nvSpPr>
        <p:spPr>
          <a:xfrm>
            <a:off x="3255744" y="941005"/>
            <a:ext cx="568461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2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．讨论：正确对待网络游戏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136015" y="1745615"/>
            <a:ext cx="10173970" cy="73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None/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说一说：小学生应该如何正确对待网络游戏呢？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2933700"/>
            <a:ext cx="830516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1.你认为每次玩网络游戏不能超过多长时间？____________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为什么？_______________________________________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+mn-ea"/>
              </a:rPr>
              <a:t>__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___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2.你认为能不能给游戏充值？  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Wingdings 2" panose="05020102010507070707" charset="0"/>
              </a:rPr>
              <a:t>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能  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Wingdings 2" panose="05020102010507070707" charset="0"/>
              </a:rPr>
              <a:t>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不能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为什么？_____________________________________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+mn-ea"/>
              </a:rPr>
              <a:t>__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_____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3.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关于网络游戏，我们还应该注意：____________________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51940" y="2746375"/>
            <a:ext cx="9094470" cy="3016250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pic>
        <p:nvPicPr>
          <p:cNvPr id="9" name="图片 8" descr="问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16490" y="3429000"/>
            <a:ext cx="1920875" cy="28213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3440" y="2805764"/>
            <a:ext cx="12188560" cy="407086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454524" y="6271981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91138" y="2941341"/>
            <a:ext cx="5304822" cy="18453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6600" dirty="0">
                <a:solidFill>
                  <a:srgbClr val="3C91D8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用所学知识</a:t>
            </a:r>
            <a:br>
              <a:rPr lang="zh-CN" altLang="en-US" sz="8000" dirty="0">
                <a:solidFill>
                  <a:srgbClr val="3C91D8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</a:br>
            <a:r>
              <a:rPr lang="zh-CN" altLang="en-US" sz="4800" dirty="0">
                <a:solidFill>
                  <a:srgbClr val="3C91D8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探究未知世界吧！</a:t>
            </a:r>
            <a:endParaRPr lang="zh-CN" altLang="en-US" sz="4800" dirty="0">
              <a:solidFill>
                <a:srgbClr val="3C91D8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800898" y="1240763"/>
            <a:ext cx="3230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体验在线课余生活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65808" y="1240763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年级上册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14041" y="1866633"/>
            <a:ext cx="5821203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   玩玩在线交通小游戏</a:t>
            </a:r>
            <a:endParaRPr lang="zh-CN" altLang="en-US" sz="2800" dirty="0">
              <a:solidFill>
                <a:srgbClr val="3C91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未命名作品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1222" t="28426" b="13028"/>
          <a:stretch>
            <a:fillRect/>
          </a:stretch>
        </p:blipFill>
        <p:spPr>
          <a:xfrm>
            <a:off x="407035" y="3496945"/>
            <a:ext cx="4541520" cy="29514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77898" y="1818604"/>
            <a:ext cx="5717623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</a:pPr>
            <a:r>
              <a:rPr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近期学校开展的“交通安全学习周”活动，让李徽认识到安全的重要性。他想了解更多的交通安全知识。爸爸建议他玩玩交通安全知识小游戏，在玩中学。同时也提醒李徽要正确对待网络游戏，不要沉迷。</a:t>
            </a:r>
            <a:endParaRPr kumimoji="1"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87077" y="757257"/>
            <a:ext cx="3852206" cy="738664"/>
            <a:chOff x="6388488" y="2098491"/>
            <a:chExt cx="3852206" cy="738664"/>
          </a:xfrm>
        </p:grpSpPr>
        <p:sp>
          <p:nvSpPr>
            <p:cNvPr id="12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  <a:solidFill>
              <a:srgbClr val="5DAE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28"/>
            <p:cNvSpPr txBox="1"/>
            <p:nvPr/>
          </p:nvSpPr>
          <p:spPr>
            <a:xfrm>
              <a:off x="6666126" y="2098491"/>
              <a:ext cx="35745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项目情境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013960" y="1692275"/>
            <a:ext cx="6276975" cy="372745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0696" r="6291" b="11265"/>
          <a:stretch>
            <a:fillRect/>
          </a:stretch>
        </p:blipFill>
        <p:spPr>
          <a:xfrm>
            <a:off x="10639288" y="4711420"/>
            <a:ext cx="894140" cy="858155"/>
          </a:xfrm>
          <a:prstGeom prst="rect">
            <a:avLst/>
          </a:prstGeom>
        </p:spPr>
      </p:pic>
      <p:sp>
        <p:nvSpPr>
          <p:cNvPr id="17" name="圆角矩形标注 16"/>
          <p:cNvSpPr/>
          <p:nvPr/>
        </p:nvSpPr>
        <p:spPr>
          <a:xfrm flipH="1">
            <a:off x="8905461" y="4717774"/>
            <a:ext cx="1563756" cy="516835"/>
          </a:xfrm>
          <a:prstGeom prst="wedgeRoundRectCallout">
            <a:avLst>
              <a:gd name="adj1" fmla="val -57509"/>
              <a:gd name="adj2" fmla="val 19324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"/>
          <p:cNvSpPr txBox="1"/>
          <p:nvPr/>
        </p:nvSpPr>
        <p:spPr>
          <a:xfrm>
            <a:off x="8448953" y="4710807"/>
            <a:ext cx="2470842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一起来尝试</a:t>
            </a:r>
            <a:endParaRPr kumimoji="1" lang="zh-CN" altLang="en-US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654685" y="2321560"/>
          <a:ext cx="4364355" cy="3382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2" imgW="3098800" imgH="2387600" progId="Word.Document.8">
                  <p:embed/>
                </p:oleObj>
              </mc:Choice>
              <mc:Fallback>
                <p:oleObj name="" r:id="rId2" imgW="3098800" imgH="2387600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4685" y="2321560"/>
                        <a:ext cx="4364355" cy="33826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504315" y="2305050"/>
            <a:ext cx="2895528" cy="1790700"/>
            <a:chOff x="1794" y="2783"/>
            <a:chExt cx="4027" cy="2820"/>
          </a:xfrm>
        </p:grpSpPr>
        <p:sp>
          <p:nvSpPr>
            <p:cNvPr id="8" name="矩形 7"/>
            <p:cNvSpPr/>
            <p:nvPr>
              <p:custDataLst>
                <p:tags r:id="rId6"/>
              </p:custDataLst>
            </p:nvPr>
          </p:nvSpPr>
          <p:spPr>
            <a:xfrm>
              <a:off x="1794" y="3424"/>
              <a:ext cx="4026" cy="2179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同侧圆角矩形 8"/>
            <p:cNvSpPr/>
            <p:nvPr>
              <p:custDataLst>
                <p:tags r:id="rId7"/>
              </p:custDataLst>
            </p:nvPr>
          </p:nvSpPr>
          <p:spPr>
            <a:xfrm>
              <a:off x="2910" y="2783"/>
              <a:ext cx="1602" cy="812"/>
            </a:xfrm>
            <a:prstGeom prst="round2Same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8"/>
              </p:custDataLst>
            </p:nvPr>
          </p:nvSpPr>
          <p:spPr>
            <a:xfrm>
              <a:off x="2949" y="2819"/>
              <a:ext cx="160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丫丫体简" panose="02010604000101010101" pitchFamily="2" charset="-122"/>
                  <a:ea typeface="汉仪丫丫体简" panose="02010604000101010101" pitchFamily="2" charset="-122"/>
                </a:rPr>
                <a:t>准备间</a:t>
              </a:r>
              <a:endPara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丫丫体简" panose="02010604000101010101" pitchFamily="2" charset="-122"/>
                <a:ea typeface="汉仪丫丫体简" panose="02010604000101010101" pitchFamily="2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9"/>
              </p:custDataLst>
            </p:nvPr>
          </p:nvSpPr>
          <p:spPr>
            <a:xfrm>
              <a:off x="1849" y="3935"/>
              <a:ext cx="3972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说：了解网络游戏的形式</a:t>
              </a:r>
              <a:endPara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议：选择打开网页游戏的工具</a:t>
              </a:r>
              <a:endPara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试：认识网址</a:t>
              </a:r>
              <a:endPara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sp>
        <p:nvSpPr>
          <p:cNvPr id="18" name="同侧圆角矩形 17"/>
          <p:cNvSpPr/>
          <p:nvPr>
            <p:custDataLst>
              <p:tags r:id="rId10"/>
            </p:custDataLst>
          </p:nvPr>
        </p:nvSpPr>
        <p:spPr>
          <a:xfrm>
            <a:off x="5322570" y="3717290"/>
            <a:ext cx="1152000" cy="515620"/>
          </a:xfrm>
          <a:prstGeom prst="round2Same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735195" y="3764915"/>
            <a:ext cx="2563495" cy="1793875"/>
            <a:chOff x="5854" y="6522"/>
            <a:chExt cx="2985" cy="2825"/>
          </a:xfrm>
        </p:grpSpPr>
        <p:sp>
          <p:nvSpPr>
            <p:cNvPr id="23" name="矩形 22"/>
            <p:cNvSpPr/>
            <p:nvPr>
              <p:custDataLst>
                <p:tags r:id="rId11"/>
              </p:custDataLst>
            </p:nvPr>
          </p:nvSpPr>
          <p:spPr>
            <a:xfrm>
              <a:off x="5854" y="7168"/>
              <a:ext cx="2985" cy="2179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>
              <p:custDataLst>
                <p:tags r:id="rId12"/>
              </p:custDataLst>
            </p:nvPr>
          </p:nvSpPr>
          <p:spPr>
            <a:xfrm>
              <a:off x="6436" y="6522"/>
              <a:ext cx="158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丫丫体简" panose="02010604000101010101" pitchFamily="2" charset="-122"/>
                  <a:ea typeface="汉仪丫丫体简" panose="02010604000101010101" pitchFamily="2" charset="-122"/>
                </a:rPr>
                <a:t>活动室</a:t>
              </a:r>
              <a:endPara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丫丫体简" panose="02010604000101010101" pitchFamily="2" charset="-122"/>
                <a:ea typeface="汉仪丫丫体简" panose="02010604000101010101" pitchFamily="2" charset="-122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13"/>
              </p:custDataLst>
            </p:nvPr>
          </p:nvSpPr>
          <p:spPr>
            <a:xfrm>
              <a:off x="6173" y="7673"/>
              <a:ext cx="2484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尝试：打开网页</a:t>
              </a:r>
              <a:endPara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实践：玩在线游戏</a:t>
              </a:r>
              <a:endPara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交流：说说游戏体验</a:t>
              </a:r>
              <a:endPara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sp>
        <p:nvSpPr>
          <p:cNvPr id="33" name="矩形 32"/>
          <p:cNvSpPr/>
          <p:nvPr>
            <p:custDataLst>
              <p:tags r:id="rId14"/>
            </p:custDataLst>
          </p:nvPr>
        </p:nvSpPr>
        <p:spPr>
          <a:xfrm>
            <a:off x="7807960" y="2958465"/>
            <a:ext cx="2651125" cy="9226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同侧圆角矩形 35"/>
          <p:cNvSpPr/>
          <p:nvPr>
            <p:custDataLst>
              <p:tags r:id="rId15"/>
            </p:custDataLst>
          </p:nvPr>
        </p:nvSpPr>
        <p:spPr>
          <a:xfrm>
            <a:off x="8594725" y="2606675"/>
            <a:ext cx="1152000" cy="445135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>
            <p:custDataLst>
              <p:tags r:id="rId16"/>
            </p:custDataLst>
          </p:nvPr>
        </p:nvSpPr>
        <p:spPr>
          <a:xfrm>
            <a:off x="8605520" y="2604135"/>
            <a:ext cx="115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丫丫体简" panose="02010604000101010101" pitchFamily="2" charset="-122"/>
                <a:ea typeface="汉仪丫丫体简" panose="02010604000101010101" pitchFamily="2" charset="-122"/>
              </a:rPr>
              <a:t>收获园</a:t>
            </a:r>
            <a:endParaRPr lang="zh-CN" alt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丫丫体简" panose="02010604000101010101" pitchFamily="2" charset="-122"/>
              <a:ea typeface="汉仪丫丫体简" panose="02010604000101010101" pitchFamily="2" charset="-122"/>
            </a:endParaRPr>
          </a:p>
        </p:txBody>
      </p:sp>
      <p:sp>
        <p:nvSpPr>
          <p:cNvPr id="44" name="文本框 43"/>
          <p:cNvSpPr txBox="1"/>
          <p:nvPr>
            <p:custDataLst>
              <p:tags r:id="rId17"/>
            </p:custDataLst>
          </p:nvPr>
        </p:nvSpPr>
        <p:spPr>
          <a:xfrm>
            <a:off x="7860030" y="3217545"/>
            <a:ext cx="2729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分享：浏览网页小技巧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讨论：正确对待网络游戏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9" name="文本框 58"/>
          <p:cNvSpPr txBox="1"/>
          <p:nvPr>
            <p:custDataLst>
              <p:tags r:id="rId18"/>
            </p:custDataLst>
          </p:nvPr>
        </p:nvSpPr>
        <p:spPr>
          <a:xfrm>
            <a:off x="4570771" y="1848871"/>
            <a:ext cx="295269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活动导航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0" name="图片 5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907" flipV="1">
            <a:off x="3823827" y="3617960"/>
            <a:ext cx="917387" cy="917387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49907" flipV="1">
            <a:off x="7365857" y="3868150"/>
            <a:ext cx="917387" cy="9173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6"/>
            </p:custDataLst>
          </p:nvPr>
        </p:nvSpPr>
        <p:spPr>
          <a:xfrm>
            <a:off x="4297680" y="1849120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一、准备间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6586651" y="3154940"/>
            <a:ext cx="37636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玩玩在线交通小游戏，该做哪些准备呢</a:t>
            </a:r>
            <a:r>
              <a:rPr lang="zh-CN" altLang="zh-CN" sz="2400" dirty="0"/>
              <a:t>？</a:t>
            </a:r>
            <a:endParaRPr lang="zh-CN" altLang="en-US" sz="2400" dirty="0"/>
          </a:p>
        </p:txBody>
      </p:sp>
      <p:pic>
        <p:nvPicPr>
          <p:cNvPr id="7" name="图片 6" descr="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59585" y="3212465"/>
            <a:ext cx="3896995" cy="27501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452883" y="1043388"/>
            <a:ext cx="5797133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1. 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说说：</a:t>
            </a:r>
            <a:r>
              <a:rPr lang="x-none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网络游戏的形式</a:t>
            </a:r>
            <a:endParaRPr lang="x-none" altLang="zh-CN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20645" y="1864006"/>
            <a:ext cx="10848192" cy="1383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72009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游戏陪伴着我们成长，你在网络上玩过游戏吗？想一想网络上的游戏的形式有哪些？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584450" y="3803650"/>
            <a:ext cx="3009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我玩过的网络游戏有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4175" y="4340502"/>
            <a:ext cx="612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我是在</a:t>
            </a: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                   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设备上玩的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4672" y="4877077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我感觉：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696278" y="3525078"/>
            <a:ext cx="8865705" cy="2054087"/>
          </a:xfrm>
          <a:prstGeom prst="rect">
            <a:avLst/>
          </a:prstGeom>
          <a:noFill/>
          <a:ln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5520331" y="4194727"/>
            <a:ext cx="37712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4320" y="3133090"/>
            <a:ext cx="3721735" cy="372173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3628031" y="4750352"/>
            <a:ext cx="34436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822341" y="5305977"/>
            <a:ext cx="541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930525" y="939800"/>
            <a:ext cx="6777355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2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．议议：</a:t>
            </a:r>
            <a:r>
              <a:rPr lang="zh-CN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选择打开网页游戏的工具</a:t>
            </a:r>
            <a:endParaRPr lang="zh-CN" altLang="zh-CN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0250" name="图片 85" descr="5f33ae11ad3301597222417226 (3)"/>
          <p:cNvPicPr>
            <a:picLocks noChangeAspect="1" noChangeArrowheads="1"/>
          </p:cNvPicPr>
          <p:nvPr/>
        </p:nvPicPr>
        <p:blipFill>
          <a:blip r:embed="rId2" cstate="print"/>
          <a:srcRect l="19885" r="15118" b="4842"/>
          <a:stretch>
            <a:fillRect/>
          </a:stretch>
        </p:blipFill>
        <p:spPr bwMode="auto">
          <a:xfrm flipH="1">
            <a:off x="9889490" y="3513455"/>
            <a:ext cx="178625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文本框 40"/>
          <p:cNvSpPr txBox="1"/>
          <p:nvPr>
            <p:custDataLst>
              <p:tags r:id="rId3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1073742955" name="图片 1" descr="560601cfb08d193016125120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4895" y="2661920"/>
            <a:ext cx="851535" cy="8515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956" name="图片 5" descr="5c751fcead71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5650" y="2661920"/>
            <a:ext cx="681355" cy="682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957" name="图片 4" descr="5c755b91f3a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0195" y="2647950"/>
            <a:ext cx="851535" cy="8515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2958" name="图片 2" descr="无标题"/>
          <p:cNvPicPr>
            <a:picLocks noChangeAspect="1"/>
          </p:cNvPicPr>
          <p:nvPr/>
        </p:nvPicPr>
        <p:blipFill>
          <a:blip r:embed="rId9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6980" y="2661920"/>
            <a:ext cx="851535" cy="756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671320" y="1775460"/>
            <a:ext cx="5535295" cy="73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在下列数字工具中，我选择的是？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48180" y="2870200"/>
            <a:ext cx="3867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ym typeface="Wingdings 2" panose="05020102010507070707" charset="0"/>
              </a:rPr>
              <a:t></a:t>
            </a:r>
            <a:endParaRPr lang="zh-CN" altLang="en-US">
              <a:sym typeface="Wingdings 2" panose="05020102010507070707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75760" y="2870200"/>
            <a:ext cx="3867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ym typeface="Wingdings 2" panose="05020102010507070707" charset="0"/>
              </a:rPr>
              <a:t></a:t>
            </a:r>
            <a:endParaRPr lang="zh-CN" altLang="en-US">
              <a:sym typeface="Wingdings 2" panose="05020102010507070707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03340" y="2870200"/>
            <a:ext cx="3867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ym typeface="Wingdings 2" panose="05020102010507070707" charset="0"/>
              </a:rPr>
              <a:t></a:t>
            </a:r>
            <a:endParaRPr lang="zh-CN" altLang="en-US">
              <a:sym typeface="Wingdings 2" panose="05020102010507070707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630920" y="2870200"/>
            <a:ext cx="38671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sym typeface="Wingdings 2" panose="05020102010507070707" charset="0"/>
              </a:rPr>
              <a:t></a:t>
            </a:r>
            <a:endParaRPr lang="zh-CN" altLang="en-US">
              <a:sym typeface="Wingdings 2" panose="05020102010507070707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671320" y="3869055"/>
            <a:ext cx="7506335" cy="73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我的选择理由是：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_____________________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930525" y="911706"/>
            <a:ext cx="633095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3</a:t>
            </a:r>
            <a:r>
              <a:rPr lang="zh-CN" altLang="en-US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．试试：认识网址</a:t>
            </a:r>
            <a:endParaRPr lang="zh-CN" altLang="en-US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136015" y="1656715"/>
            <a:ext cx="10173970" cy="73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试一试：在浏览器的地址栏中输入网址，可以打开相应的网页。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2787015" y="2537460"/>
          <a:ext cx="6480000" cy="3001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5" imgW="3848100" imgH="1784350" progId="Word.Picture.8">
                  <p:embed/>
                </p:oleObj>
              </mc:Choice>
              <mc:Fallback>
                <p:oleObj name="" r:id="rId5" imgW="3848100" imgH="1784350" progId="Word.Picture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87015" y="2537460"/>
                        <a:ext cx="6480000" cy="300136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6"/>
            </p:custDataLst>
          </p:nvPr>
        </p:nvSpPr>
        <p:spPr>
          <a:xfrm>
            <a:off x="4297680" y="1849120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二、活动室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6586651" y="3154940"/>
            <a:ext cx="37636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找游戏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→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玩游戏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→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谈收获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400" dirty="0"/>
          </a:p>
        </p:txBody>
      </p:sp>
      <p:pic>
        <p:nvPicPr>
          <p:cNvPr id="7" name="图片 6" descr="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59585" y="3212465"/>
            <a:ext cx="3896995" cy="27501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172265" y="760185"/>
            <a:ext cx="5479366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1.  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尝试：打开网页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77647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917765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0590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136015" y="1656715"/>
            <a:ext cx="10173970" cy="73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457200" marR="0" lvl="0" indent="-45720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u"/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找一找：仔细观察，你在页面上找到哪些类型的信息？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graphicFrame>
        <p:nvGraphicFramePr>
          <p:cNvPr id="6" name="Object 11"/>
          <p:cNvGraphicFramePr>
            <a:graphicFrameLocks noChangeAspect="1"/>
          </p:cNvGraphicFramePr>
          <p:nvPr/>
        </p:nvGraphicFramePr>
        <p:xfrm>
          <a:off x="2758440" y="2620645"/>
          <a:ext cx="6480000" cy="2960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5" imgW="3530600" imgH="1625600" progId="Word.Document.12">
                  <p:embed/>
                </p:oleObj>
              </mc:Choice>
              <mc:Fallback>
                <p:oleObj name="" r:id="rId5" imgW="3530600" imgH="1625600" progId="Word.Document.1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58440" y="2620645"/>
                        <a:ext cx="6480000" cy="296057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 descr="780 (1)"/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460000">
            <a:off x="9641205" y="4491355"/>
            <a:ext cx="2401570" cy="24015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PP_MARK_KEY" val="caef83e2-3c4c-4eb3-984e-bd0dc799236d"/>
  <p:tag name="RESOURCE_RECORD_KEY" val="{&quot;13&quot;:[4705195,4563109]}"/>
  <p:tag name="COMMONDATA" val="eyJoZGlkIjoiNjI1NzBkYzkyMzUzZmE3ZmU0ZjU3OWQyMTA4MGFlNzgifQ=="/>
  <p:tag name="commondata" val="eyJoZGlkIjoiZjVmZGFiMmQ2Yzc4MGM0ODMwM2Y1Zjc1M2Y0ZDM2YzkifQ==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1326</Words>
  <Application>WPS 演示</Application>
  <PresentationFormat>宽屏</PresentationFormat>
  <Paragraphs>201</Paragraphs>
  <Slides>17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17</vt:i4>
      </vt:variant>
    </vt:vector>
  </HeadingPairs>
  <TitlesOfParts>
    <vt:vector size="48" baseType="lpstr">
      <vt:lpstr>Arial</vt:lpstr>
      <vt:lpstr>宋体</vt:lpstr>
      <vt:lpstr>Wingdings</vt:lpstr>
      <vt:lpstr>阿里巴巴普惠体</vt:lpstr>
      <vt:lpstr>微软雅黑</vt:lpstr>
      <vt:lpstr>汉仪综艺体简</vt:lpstr>
      <vt:lpstr>隶书</vt:lpstr>
      <vt:lpstr>珠穆朗玛—乌金苏通体</vt:lpstr>
      <vt:lpstr>字魂27号-布丁体</vt:lpstr>
      <vt:lpstr>楷体_GB2312</vt:lpstr>
      <vt:lpstr>阿里巴巴普惠体 M</vt:lpstr>
      <vt:lpstr>楷体</vt:lpstr>
      <vt:lpstr>黑体</vt:lpstr>
      <vt:lpstr>汉仪丫丫体简</vt:lpstr>
      <vt:lpstr>华文新魏</vt:lpstr>
      <vt:lpstr>华文中宋</vt:lpstr>
      <vt:lpstr>Aa榴莲爸爸</vt:lpstr>
      <vt:lpstr>Wingdings 2</vt:lpstr>
      <vt:lpstr>三极信黑简体</vt:lpstr>
      <vt:lpstr>Wingdings</vt:lpstr>
      <vt:lpstr>华文隶书</vt:lpstr>
      <vt:lpstr>思源黑体</vt:lpstr>
      <vt:lpstr>Arial Unicode MS</vt:lpstr>
      <vt:lpstr>思源黑体 CN Medium</vt:lpstr>
      <vt:lpstr>Office 主题</vt:lpstr>
      <vt:lpstr>Word.Document.12</vt:lpstr>
      <vt:lpstr>Word.Document.8</vt:lpstr>
      <vt:lpstr>Word.Document.8</vt:lpstr>
      <vt:lpstr>Word.Document.8</vt:lpstr>
      <vt:lpstr>Word.Document.8</vt:lpstr>
      <vt:lpstr>Word.Picture.8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.</dc:creator>
  <cp:lastModifiedBy>清风1418120207</cp:lastModifiedBy>
  <cp:revision>94</cp:revision>
  <dcterms:created xsi:type="dcterms:W3CDTF">2023-07-25T11:34:00Z</dcterms:created>
  <dcterms:modified xsi:type="dcterms:W3CDTF">2024-08-07T00:52:00Z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AE93FBCC7F9D4CC38987CB65BE916402_13</vt:lpwstr>
  </property>
  <property fmtid="{D5CDD505-2E9C-101B-9397-08002B2CF9AE}" pid="3" name="KSOProductBuildVer">
    <vt:lpwstr>2052-12.1.0.15990</vt:lpwstr>
  </property>
</Properties>
</file>