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7" r:id="rId3"/>
    <p:sldId id="258" r:id="rId5"/>
    <p:sldId id="259" r:id="rId6"/>
    <p:sldId id="262" r:id="rId7"/>
    <p:sldId id="273" r:id="rId8"/>
    <p:sldId id="277" r:id="rId9"/>
    <p:sldId id="263" r:id="rId10"/>
    <p:sldId id="285" r:id="rId11"/>
    <p:sldId id="274" r:id="rId12"/>
    <p:sldId id="281" r:id="rId13"/>
    <p:sldId id="282" r:id="rId14"/>
    <p:sldId id="286" r:id="rId15"/>
    <p:sldId id="297" r:id="rId16"/>
    <p:sldId id="276" r:id="rId17"/>
    <p:sldId id="283" r:id="rId18"/>
    <p:sldId id="275" r:id="rId19"/>
    <p:sldId id="302" r:id="rId20"/>
    <p:sldId id="272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汉仪综艺体简" panose="02010600000101010101" charset="-122"/>
      <p:regular r:id="rId27"/>
    </p:embeddedFont>
    <p:embeddedFont>
      <p:font typeface="隶书" panose="02010509060101010101" pitchFamily="49" charset="-122"/>
      <p:regular r:id="rId28"/>
    </p:embeddedFont>
    <p:embeddedFont>
      <p:font typeface="幼圆" panose="02010509060101010101" charset="-122"/>
      <p:regular r:id="rId29"/>
    </p:embeddedFont>
    <p:embeddedFont>
      <p:font typeface="思源黑体 CN Regular" panose="020B0500000000000000" charset="-122"/>
      <p:regular r:id="rId30"/>
    </p:embeddedFont>
    <p:embeddedFont>
      <p:font typeface="华文楷体" panose="02010600040101010101" pitchFamily="2" charset="-122"/>
      <p:regular r:id="rId31"/>
    </p:embeddedFont>
    <p:embeddedFont>
      <p:font typeface="华文新魏" panose="02010800040101010101" charset="-122"/>
      <p:regular r:id="rId32"/>
    </p:embeddedFont>
    <p:embeddedFont>
      <p:font typeface="黑体" panose="02010609060101010101" charset="-122"/>
      <p:regular r:id="rId33"/>
    </p:embeddedFont>
    <p:embeddedFont>
      <p:font typeface="汉仪程行简" panose="00020600040101010101" charset="-122"/>
      <p:regular r:id="rId34"/>
    </p:embeddedFont>
    <p:embeddedFont>
      <p:font typeface="华文隶书" panose="02010800040101010101" charset="-122"/>
      <p:regular r:id="rId35"/>
    </p:embeddedFont>
    <p:embeddedFont>
      <p:font typeface="等线" panose="02010600030101010101" charset="-122"/>
      <p:regular r:id="rId36"/>
    </p:embeddedFont>
    <p:embeddedFont>
      <p:font typeface="等线 Light" panose="02010600030101010101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D5E3CF"/>
    <a:srgbClr val="969F91"/>
    <a:srgbClr val="1CB8B2"/>
    <a:srgbClr val="F291B9"/>
    <a:srgbClr val="A5F1ED"/>
    <a:srgbClr val="127873"/>
    <a:srgbClr val="D0F8F6"/>
    <a:srgbClr val="16928C"/>
    <a:srgbClr val="EEE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306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A635E-A83C-46F2-A731-0C18D01EBC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54F85-BC29-4A56-92F3-F1350E3BB1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46328-75A4-44F2-8BD9-B2CE4A01C4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1B1E5-9C8B-4FF1-A8E2-C2477F2E99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1B1E5-9C8B-4FF1-A8E2-C2477F2E99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1miz-E837986-2B5760A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6035" y="227330"/>
            <a:ext cx="725805" cy="363220"/>
          </a:xfrm>
          <a:prstGeom prst="rect">
            <a:avLst/>
          </a:prstGeom>
        </p:spPr>
      </p:pic>
      <p:pic>
        <p:nvPicPr>
          <p:cNvPr id="4" name="图片 3" descr="51miz-E837986-2B5760A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4715" y="454025"/>
            <a:ext cx="453390" cy="227330"/>
          </a:xfrm>
          <a:prstGeom prst="rect">
            <a:avLst/>
          </a:prstGeom>
        </p:spPr>
      </p:pic>
      <p:pic>
        <p:nvPicPr>
          <p:cNvPr id="5" name="图片 4" descr="51miz-E837986-2B5760A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3415" y="432435"/>
            <a:ext cx="717550" cy="359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0806" r="11750" b="18429"/>
          <a:stretch>
            <a:fillRect/>
          </a:stretch>
        </p:blipFill>
        <p:spPr>
          <a:xfrm>
            <a:off x="529510" y="726440"/>
            <a:ext cx="11464370" cy="5928233"/>
          </a:xfrm>
          <a:prstGeom prst="rect">
            <a:avLst/>
          </a:prstGeom>
        </p:spPr>
      </p:pic>
      <p:pic>
        <p:nvPicPr>
          <p:cNvPr id="7" name="图片 6" descr="51miz-E1212948-2930934D"/>
          <p:cNvPicPr>
            <a:picLocks noChangeAspect="1"/>
          </p:cNvPicPr>
          <p:nvPr userDrawn="1"/>
        </p:nvPicPr>
        <p:blipFill>
          <a:blip r:embed="rId4"/>
          <a:srcRect l="3661" t="5296" r="5726" b="5963"/>
          <a:stretch>
            <a:fillRect/>
          </a:stretch>
        </p:blipFill>
        <p:spPr>
          <a:xfrm>
            <a:off x="45811" y="39789"/>
            <a:ext cx="1831249" cy="1345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443060" y="584462"/>
            <a:ext cx="11246178" cy="5722070"/>
          </a:xfrm>
          <a:prstGeom prst="roundRect">
            <a:avLst>
              <a:gd name="adj" fmla="val 339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 userDrawn="1"/>
        </p:nvSpPr>
        <p:spPr>
          <a:xfrm>
            <a:off x="631597" y="735291"/>
            <a:ext cx="10887958" cy="537327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 w="28575">
            <a:solidFill>
              <a:srgbClr val="1CB8B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51miz-E1212948-2930934D"/>
          <p:cNvPicPr>
            <a:picLocks noChangeAspect="1"/>
          </p:cNvPicPr>
          <p:nvPr userDrawn="1"/>
        </p:nvPicPr>
        <p:blipFill>
          <a:blip r:embed="rId2"/>
          <a:srcRect l="3661" t="5296" r="5726" b="5963"/>
          <a:stretch>
            <a:fillRect/>
          </a:stretch>
        </p:blipFill>
        <p:spPr>
          <a:xfrm>
            <a:off x="94268" y="235670"/>
            <a:ext cx="1838960" cy="135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443060" y="584462"/>
            <a:ext cx="11246178" cy="5722070"/>
          </a:xfrm>
          <a:prstGeom prst="roundRect">
            <a:avLst>
              <a:gd name="adj" fmla="val 339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 userDrawn="1"/>
        </p:nvSpPr>
        <p:spPr>
          <a:xfrm>
            <a:off x="631597" y="735291"/>
            <a:ext cx="10887958" cy="5373278"/>
          </a:xfrm>
          <a:prstGeom prst="roundRect">
            <a:avLst>
              <a:gd name="adj" fmla="val 5556"/>
            </a:avLst>
          </a:prstGeom>
          <a:solidFill>
            <a:schemeClr val="bg1"/>
          </a:solidFill>
          <a:ln w="28575">
            <a:solidFill>
              <a:srgbClr val="1CB8B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37328" y="1351491"/>
            <a:ext cx="11189459" cy="5058736"/>
            <a:chOff x="443060" y="584462"/>
            <a:chExt cx="11246178" cy="5722070"/>
          </a:xfrm>
        </p:grpSpPr>
        <p:sp>
          <p:nvSpPr>
            <p:cNvPr id="7" name="圆角矩形 6"/>
            <p:cNvSpPr/>
            <p:nvPr userDrawn="1"/>
          </p:nvSpPr>
          <p:spPr>
            <a:xfrm>
              <a:off x="443060" y="584462"/>
              <a:ext cx="11246178" cy="5722070"/>
            </a:xfrm>
            <a:prstGeom prst="roundRect">
              <a:avLst>
                <a:gd name="adj" fmla="val 339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631597" y="735291"/>
              <a:ext cx="10887958" cy="5373278"/>
            </a:xfrm>
            <a:prstGeom prst="roundRect">
              <a:avLst>
                <a:gd name="adj" fmla="val 5556"/>
              </a:avLst>
            </a:prstGeom>
            <a:solidFill>
              <a:schemeClr val="bg1"/>
            </a:solidFill>
            <a:ln w="28575">
              <a:solidFill>
                <a:srgbClr val="1CB8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537328" y="1351491"/>
            <a:ext cx="11189459" cy="5237218"/>
            <a:chOff x="443060" y="584462"/>
            <a:chExt cx="11246178" cy="5722070"/>
          </a:xfrm>
        </p:grpSpPr>
        <p:sp>
          <p:nvSpPr>
            <p:cNvPr id="7" name="圆角矩形 6"/>
            <p:cNvSpPr/>
            <p:nvPr userDrawn="1"/>
          </p:nvSpPr>
          <p:spPr>
            <a:xfrm>
              <a:off x="443060" y="584462"/>
              <a:ext cx="11246178" cy="5722070"/>
            </a:xfrm>
            <a:prstGeom prst="roundRect">
              <a:avLst>
                <a:gd name="adj" fmla="val 339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631597" y="735291"/>
              <a:ext cx="10887958" cy="5373278"/>
            </a:xfrm>
            <a:prstGeom prst="roundRect">
              <a:avLst>
                <a:gd name="adj" fmla="val 5556"/>
              </a:avLst>
            </a:prstGeom>
            <a:solidFill>
              <a:schemeClr val="bg1"/>
            </a:solidFill>
            <a:ln w="28575">
              <a:solidFill>
                <a:srgbClr val="1CB8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10806" r="11750" b="18429"/>
          <a:stretch>
            <a:fillRect/>
          </a:stretch>
        </p:blipFill>
        <p:spPr>
          <a:xfrm>
            <a:off x="529510" y="726440"/>
            <a:ext cx="11464370" cy="59282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DF49F-BD47-4E20-A537-AEF85F4DBA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A4AD53-407F-4346-8DA1-607F259561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1913" y="-28575"/>
            <a:ext cx="12315825" cy="69151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5" Type="http://schemas.openxmlformats.org/officeDocument/2006/relationships/slideLayout" Target="../slideLayouts/slideLayout4.xml"/><Relationship Id="rId24" Type="http://schemas.openxmlformats.org/officeDocument/2006/relationships/image" Target="../media/image13.jpeg"/><Relationship Id="rId23" Type="http://schemas.openxmlformats.org/officeDocument/2006/relationships/tags" Target="../tags/tag175.xml"/><Relationship Id="rId22" Type="http://schemas.openxmlformats.org/officeDocument/2006/relationships/image" Target="../media/image22.png"/><Relationship Id="rId21" Type="http://schemas.openxmlformats.org/officeDocument/2006/relationships/tags" Target="../tags/tag174.xml"/><Relationship Id="rId20" Type="http://schemas.openxmlformats.org/officeDocument/2006/relationships/tags" Target="../tags/tag173.xml"/><Relationship Id="rId2" Type="http://schemas.openxmlformats.org/officeDocument/2006/relationships/tags" Target="../tags/tag155.xml"/><Relationship Id="rId19" Type="http://schemas.openxmlformats.org/officeDocument/2006/relationships/tags" Target="../tags/tag172.xml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image" Target="../media/image13.jpeg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7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7" Type="http://schemas.openxmlformats.org/officeDocument/2006/relationships/slideLayout" Target="../slideLayouts/slideLayout4.xml"/><Relationship Id="rId26" Type="http://schemas.openxmlformats.org/officeDocument/2006/relationships/tags" Target="../tags/tag204.xml"/><Relationship Id="rId25" Type="http://schemas.openxmlformats.org/officeDocument/2006/relationships/tags" Target="../tags/tag203.xml"/><Relationship Id="rId24" Type="http://schemas.openxmlformats.org/officeDocument/2006/relationships/image" Target="../media/image23.png"/><Relationship Id="rId23" Type="http://schemas.openxmlformats.org/officeDocument/2006/relationships/image" Target="../media/image13.jpeg"/><Relationship Id="rId22" Type="http://schemas.openxmlformats.org/officeDocument/2006/relationships/tags" Target="../tags/tag202.xml"/><Relationship Id="rId21" Type="http://schemas.openxmlformats.org/officeDocument/2006/relationships/image" Target="../media/image8.png"/><Relationship Id="rId20" Type="http://schemas.openxmlformats.org/officeDocument/2006/relationships/tags" Target="../tags/tag201.xml"/><Relationship Id="rId2" Type="http://schemas.openxmlformats.org/officeDocument/2006/relationships/tags" Target="../tags/tag183.xml"/><Relationship Id="rId19" Type="http://schemas.openxmlformats.org/officeDocument/2006/relationships/tags" Target="../tags/tag200.xml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9" Type="http://schemas.openxmlformats.org/officeDocument/2006/relationships/slideLayout" Target="../slideLayouts/slideLayout4.xml"/><Relationship Id="rId28" Type="http://schemas.openxmlformats.org/officeDocument/2006/relationships/tags" Target="../tags/tag227.xml"/><Relationship Id="rId27" Type="http://schemas.openxmlformats.org/officeDocument/2006/relationships/tags" Target="../tags/tag226.xml"/><Relationship Id="rId26" Type="http://schemas.openxmlformats.org/officeDocument/2006/relationships/image" Target="../media/image26.jpeg"/><Relationship Id="rId25" Type="http://schemas.openxmlformats.org/officeDocument/2006/relationships/image" Target="../media/image25.jpeg"/><Relationship Id="rId24" Type="http://schemas.openxmlformats.org/officeDocument/2006/relationships/image" Target="../media/image24.jpeg"/><Relationship Id="rId23" Type="http://schemas.openxmlformats.org/officeDocument/2006/relationships/image" Target="../media/image13.jpeg"/><Relationship Id="rId22" Type="http://schemas.openxmlformats.org/officeDocument/2006/relationships/tags" Target="../tags/tag225.xml"/><Relationship Id="rId21" Type="http://schemas.openxmlformats.org/officeDocument/2006/relationships/image" Target="../media/image8.png"/><Relationship Id="rId20" Type="http://schemas.openxmlformats.org/officeDocument/2006/relationships/tags" Target="../tags/tag224.xml"/><Relationship Id="rId2" Type="http://schemas.openxmlformats.org/officeDocument/2006/relationships/tags" Target="../tags/tag206.xml"/><Relationship Id="rId19" Type="http://schemas.openxmlformats.org/officeDocument/2006/relationships/tags" Target="../tags/tag223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7" Type="http://schemas.openxmlformats.org/officeDocument/2006/relationships/slideLayout" Target="../slideLayouts/slideLayout4.xml"/><Relationship Id="rId26" Type="http://schemas.openxmlformats.org/officeDocument/2006/relationships/tags" Target="../tags/tag250.xml"/><Relationship Id="rId25" Type="http://schemas.openxmlformats.org/officeDocument/2006/relationships/image" Target="../media/image27.png"/><Relationship Id="rId24" Type="http://schemas.openxmlformats.org/officeDocument/2006/relationships/tags" Target="../tags/tag249.xml"/><Relationship Id="rId23" Type="http://schemas.openxmlformats.org/officeDocument/2006/relationships/image" Target="../media/image13.jpeg"/><Relationship Id="rId22" Type="http://schemas.openxmlformats.org/officeDocument/2006/relationships/tags" Target="../tags/tag248.xml"/><Relationship Id="rId21" Type="http://schemas.openxmlformats.org/officeDocument/2006/relationships/image" Target="../media/image8.png"/><Relationship Id="rId20" Type="http://schemas.openxmlformats.org/officeDocument/2006/relationships/tags" Target="../tags/tag247.xml"/><Relationship Id="rId2" Type="http://schemas.openxmlformats.org/officeDocument/2006/relationships/tags" Target="../tags/tag229.xml"/><Relationship Id="rId19" Type="http://schemas.openxmlformats.org/officeDocument/2006/relationships/tags" Target="../tags/tag246.xml"/><Relationship Id="rId18" Type="http://schemas.openxmlformats.org/officeDocument/2006/relationships/tags" Target="../tags/tag245.xml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tags" Target="../tags/tag22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image" Target="../media/image12.jpeg"/><Relationship Id="rId6" Type="http://schemas.openxmlformats.org/officeDocument/2006/relationships/tags" Target="../tags/tag254.xml"/><Relationship Id="rId5" Type="http://schemas.openxmlformats.org/officeDocument/2006/relationships/image" Target="../media/image13.jpeg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257.xml"/><Relationship Id="rId1" Type="http://schemas.openxmlformats.org/officeDocument/2006/relationships/tags" Target="../tags/tag25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8" Type="http://schemas.openxmlformats.org/officeDocument/2006/relationships/slideLayout" Target="../slideLayouts/slideLayout4.xml"/><Relationship Id="rId27" Type="http://schemas.openxmlformats.org/officeDocument/2006/relationships/image" Target="../media/image28.jpeg"/><Relationship Id="rId26" Type="http://schemas.openxmlformats.org/officeDocument/2006/relationships/image" Target="../media/image8.png"/><Relationship Id="rId25" Type="http://schemas.openxmlformats.org/officeDocument/2006/relationships/tags" Target="../tags/tag281.xml"/><Relationship Id="rId24" Type="http://schemas.openxmlformats.org/officeDocument/2006/relationships/tags" Target="../tags/tag280.xml"/><Relationship Id="rId23" Type="http://schemas.openxmlformats.org/officeDocument/2006/relationships/tags" Target="../tags/tag279.xml"/><Relationship Id="rId22" Type="http://schemas.openxmlformats.org/officeDocument/2006/relationships/image" Target="../media/image13.jpeg"/><Relationship Id="rId21" Type="http://schemas.openxmlformats.org/officeDocument/2006/relationships/tags" Target="../tags/tag278.xml"/><Relationship Id="rId20" Type="http://schemas.openxmlformats.org/officeDocument/2006/relationships/tags" Target="../tags/tag277.xml"/><Relationship Id="rId2" Type="http://schemas.openxmlformats.org/officeDocument/2006/relationships/tags" Target="../tags/tag259.xml"/><Relationship Id="rId19" Type="http://schemas.openxmlformats.org/officeDocument/2006/relationships/tags" Target="../tags/tag276.xml"/><Relationship Id="rId18" Type="http://schemas.openxmlformats.org/officeDocument/2006/relationships/tags" Target="../tags/tag275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tags" Target="../tags/tag25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7" Type="http://schemas.openxmlformats.org/officeDocument/2006/relationships/slideLayout" Target="../slideLayouts/slideLayout4.xml"/><Relationship Id="rId26" Type="http://schemas.openxmlformats.org/officeDocument/2006/relationships/image" Target="../media/image30.png"/><Relationship Id="rId25" Type="http://schemas.openxmlformats.org/officeDocument/2006/relationships/image" Target="../media/image13.jpeg"/><Relationship Id="rId24" Type="http://schemas.openxmlformats.org/officeDocument/2006/relationships/tags" Target="../tags/tag304.xml"/><Relationship Id="rId23" Type="http://schemas.openxmlformats.org/officeDocument/2006/relationships/tags" Target="../tags/tag303.xml"/><Relationship Id="rId22" Type="http://schemas.openxmlformats.org/officeDocument/2006/relationships/image" Target="../media/image29.png"/><Relationship Id="rId21" Type="http://schemas.openxmlformats.org/officeDocument/2006/relationships/tags" Target="../tags/tag302.xml"/><Relationship Id="rId20" Type="http://schemas.openxmlformats.org/officeDocument/2006/relationships/tags" Target="../tags/tag301.xml"/><Relationship Id="rId2" Type="http://schemas.openxmlformats.org/officeDocument/2006/relationships/tags" Target="../tags/tag283.xml"/><Relationship Id="rId19" Type="http://schemas.openxmlformats.org/officeDocument/2006/relationships/tags" Target="../tags/tag300.xml"/><Relationship Id="rId18" Type="http://schemas.openxmlformats.org/officeDocument/2006/relationships/tags" Target="../tags/tag299.xml"/><Relationship Id="rId17" Type="http://schemas.openxmlformats.org/officeDocument/2006/relationships/tags" Target="../tags/tag298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tags" Target="../tags/tag28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tags" Target="../tags/tag305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image" Target="../media/image9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image" Target="../media/image11.png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tags" Target="../tags/tag22.xml"/><Relationship Id="rId2" Type="http://schemas.openxmlformats.org/officeDocument/2006/relationships/image" Target="../media/image8.png"/><Relationship Id="rId1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9" Type="http://schemas.openxmlformats.org/officeDocument/2006/relationships/slideLayout" Target="../slideLayouts/slideLayout4.xml"/><Relationship Id="rId28" Type="http://schemas.openxmlformats.org/officeDocument/2006/relationships/tags" Target="../tags/tag50.xml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image" Target="../media/image15.jpeg"/><Relationship Id="rId24" Type="http://schemas.openxmlformats.org/officeDocument/2006/relationships/image" Target="../media/image13.jpeg"/><Relationship Id="rId23" Type="http://schemas.openxmlformats.org/officeDocument/2006/relationships/tags" Target="../tags/tag47.xml"/><Relationship Id="rId22" Type="http://schemas.openxmlformats.org/officeDocument/2006/relationships/image" Target="../media/image14.jpeg"/><Relationship Id="rId21" Type="http://schemas.openxmlformats.org/officeDocument/2006/relationships/tags" Target="../tags/tag46.xml"/><Relationship Id="rId20" Type="http://schemas.openxmlformats.org/officeDocument/2006/relationships/tags" Target="../tags/tag45.xml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7" Type="http://schemas.openxmlformats.org/officeDocument/2006/relationships/slideLayout" Target="../slideLayouts/slideLayout4.xml"/><Relationship Id="rId36" Type="http://schemas.openxmlformats.org/officeDocument/2006/relationships/tags" Target="../tags/tag81.xml"/><Relationship Id="rId35" Type="http://schemas.openxmlformats.org/officeDocument/2006/relationships/tags" Target="../tags/tag80.xml"/><Relationship Id="rId34" Type="http://schemas.openxmlformats.org/officeDocument/2006/relationships/tags" Target="../tags/tag79.xml"/><Relationship Id="rId33" Type="http://schemas.openxmlformats.org/officeDocument/2006/relationships/tags" Target="../tags/tag78.xml"/><Relationship Id="rId32" Type="http://schemas.openxmlformats.org/officeDocument/2006/relationships/image" Target="../media/image18.jpeg"/><Relationship Id="rId31" Type="http://schemas.openxmlformats.org/officeDocument/2006/relationships/tags" Target="../tags/tag77.xml"/><Relationship Id="rId30" Type="http://schemas.openxmlformats.org/officeDocument/2006/relationships/tags" Target="../tags/tag76.xml"/><Relationship Id="rId3" Type="http://schemas.openxmlformats.org/officeDocument/2006/relationships/tags" Target="../tags/tag52.xml"/><Relationship Id="rId29" Type="http://schemas.openxmlformats.org/officeDocument/2006/relationships/tags" Target="../tags/tag75.xml"/><Relationship Id="rId28" Type="http://schemas.openxmlformats.org/officeDocument/2006/relationships/tags" Target="../tags/tag74.xml"/><Relationship Id="rId27" Type="http://schemas.openxmlformats.org/officeDocument/2006/relationships/tags" Target="../tags/tag73.xml"/><Relationship Id="rId26" Type="http://schemas.openxmlformats.org/officeDocument/2006/relationships/image" Target="../media/image17.png"/><Relationship Id="rId25" Type="http://schemas.openxmlformats.org/officeDocument/2006/relationships/tags" Target="../tags/tag72.xml"/><Relationship Id="rId24" Type="http://schemas.openxmlformats.org/officeDocument/2006/relationships/image" Target="../media/image13.jpeg"/><Relationship Id="rId23" Type="http://schemas.openxmlformats.org/officeDocument/2006/relationships/tags" Target="../tags/tag71.xml"/><Relationship Id="rId22" Type="http://schemas.openxmlformats.org/officeDocument/2006/relationships/image" Target="../media/image8.png"/><Relationship Id="rId21" Type="http://schemas.openxmlformats.org/officeDocument/2006/relationships/tags" Target="../tags/tag70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13.jpe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2.jpeg"/><Relationship Id="rId10" Type="http://schemas.openxmlformats.org/officeDocument/2006/relationships/tags" Target="../tags/tag89.xml"/><Relationship Id="rId1" Type="http://schemas.openxmlformats.org/officeDocument/2006/relationships/tags" Target="../tags/tag8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7" Type="http://schemas.openxmlformats.org/officeDocument/2006/relationships/slideLayout" Target="../slideLayouts/slideLayout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image" Target="../media/image13.jpeg"/><Relationship Id="rId22" Type="http://schemas.openxmlformats.org/officeDocument/2006/relationships/tags" Target="../tags/tag110.xml"/><Relationship Id="rId21" Type="http://schemas.openxmlformats.org/officeDocument/2006/relationships/image" Target="../media/image8.png"/><Relationship Id="rId20" Type="http://schemas.openxmlformats.org/officeDocument/2006/relationships/tags" Target="../tags/tag109.xml"/><Relationship Id="rId2" Type="http://schemas.openxmlformats.org/officeDocument/2006/relationships/tags" Target="../tags/tag91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6" Type="http://schemas.openxmlformats.org/officeDocument/2006/relationships/slideLayout" Target="../slideLayouts/slideLayout4.xml"/><Relationship Id="rId45" Type="http://schemas.openxmlformats.org/officeDocument/2006/relationships/tags" Target="../tags/tag154.xml"/><Relationship Id="rId44" Type="http://schemas.openxmlformats.org/officeDocument/2006/relationships/tags" Target="../tags/tag153.xml"/><Relationship Id="rId43" Type="http://schemas.openxmlformats.org/officeDocument/2006/relationships/tags" Target="../tags/tag152.xml"/><Relationship Id="rId42" Type="http://schemas.openxmlformats.org/officeDocument/2006/relationships/tags" Target="../tags/tag151.xml"/><Relationship Id="rId41" Type="http://schemas.openxmlformats.org/officeDocument/2006/relationships/tags" Target="../tags/tag150.xml"/><Relationship Id="rId40" Type="http://schemas.openxmlformats.org/officeDocument/2006/relationships/tags" Target="../tags/tag149.xml"/><Relationship Id="rId4" Type="http://schemas.openxmlformats.org/officeDocument/2006/relationships/tags" Target="../tags/tag117.xml"/><Relationship Id="rId39" Type="http://schemas.openxmlformats.org/officeDocument/2006/relationships/tags" Target="../tags/tag148.xml"/><Relationship Id="rId38" Type="http://schemas.openxmlformats.org/officeDocument/2006/relationships/tags" Target="../tags/tag147.xml"/><Relationship Id="rId37" Type="http://schemas.openxmlformats.org/officeDocument/2006/relationships/tags" Target="../tags/tag146.xml"/><Relationship Id="rId36" Type="http://schemas.openxmlformats.org/officeDocument/2006/relationships/tags" Target="../tags/tag145.xml"/><Relationship Id="rId35" Type="http://schemas.openxmlformats.org/officeDocument/2006/relationships/tags" Target="../tags/tag144.xml"/><Relationship Id="rId34" Type="http://schemas.openxmlformats.org/officeDocument/2006/relationships/tags" Target="../tags/tag143.xml"/><Relationship Id="rId33" Type="http://schemas.openxmlformats.org/officeDocument/2006/relationships/tags" Target="../tags/tag142.xml"/><Relationship Id="rId32" Type="http://schemas.openxmlformats.org/officeDocument/2006/relationships/image" Target="../media/image18.jpeg"/><Relationship Id="rId31" Type="http://schemas.openxmlformats.org/officeDocument/2006/relationships/tags" Target="../tags/tag141.xml"/><Relationship Id="rId30" Type="http://schemas.openxmlformats.org/officeDocument/2006/relationships/tags" Target="../tags/tag140.xml"/><Relationship Id="rId3" Type="http://schemas.openxmlformats.org/officeDocument/2006/relationships/tags" Target="../tags/tag116.xml"/><Relationship Id="rId29" Type="http://schemas.openxmlformats.org/officeDocument/2006/relationships/tags" Target="../tags/tag139.xml"/><Relationship Id="rId28" Type="http://schemas.openxmlformats.org/officeDocument/2006/relationships/tags" Target="../tags/tag138.xml"/><Relationship Id="rId27" Type="http://schemas.openxmlformats.org/officeDocument/2006/relationships/tags" Target="../tags/tag137.xml"/><Relationship Id="rId26" Type="http://schemas.openxmlformats.org/officeDocument/2006/relationships/tags" Target="../tags/tag136.xml"/><Relationship Id="rId25" Type="http://schemas.openxmlformats.org/officeDocument/2006/relationships/image" Target="../media/image20.jpeg"/><Relationship Id="rId24" Type="http://schemas.openxmlformats.org/officeDocument/2006/relationships/image" Target="../media/image13.jpeg"/><Relationship Id="rId23" Type="http://schemas.openxmlformats.org/officeDocument/2006/relationships/tags" Target="../tags/tag135.xml"/><Relationship Id="rId22" Type="http://schemas.openxmlformats.org/officeDocument/2006/relationships/image" Target="../media/image19.jpeg"/><Relationship Id="rId21" Type="http://schemas.openxmlformats.org/officeDocument/2006/relationships/tags" Target="../tags/tag134.xml"/><Relationship Id="rId20" Type="http://schemas.openxmlformats.org/officeDocument/2006/relationships/tags" Target="../tags/tag133.xml"/><Relationship Id="rId2" Type="http://schemas.openxmlformats.org/officeDocument/2006/relationships/tags" Target="../tags/tag115.xml"/><Relationship Id="rId19" Type="http://schemas.openxmlformats.org/officeDocument/2006/relationships/tags" Target="../tags/tag132.xml"/><Relationship Id="rId18" Type="http://schemas.openxmlformats.org/officeDocument/2006/relationships/tags" Target="../tags/tag131.xml"/><Relationship Id="rId17" Type="http://schemas.openxmlformats.org/officeDocument/2006/relationships/tags" Target="../tags/tag130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80" y="1480290"/>
            <a:ext cx="584041" cy="4698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80966" y="1557516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走进我的数字生活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5728" y="1557516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93637" y="4561205"/>
            <a:ext cx="4810758" cy="680308"/>
            <a:chOff x="6096000" y="4049843"/>
            <a:chExt cx="4002341" cy="680308"/>
          </a:xfrm>
        </p:grpSpPr>
        <p:sp>
          <p:nvSpPr>
            <p:cNvPr id="6" name="矩形: 圆角 15"/>
            <p:cNvSpPr/>
            <p:nvPr/>
          </p:nvSpPr>
          <p:spPr>
            <a:xfrm>
              <a:off x="6096000" y="4049843"/>
              <a:ext cx="3729436" cy="439008"/>
            </a:xfrm>
            <a:prstGeom prst="roundRect">
              <a:avLst/>
            </a:prstGeom>
            <a:solidFill>
              <a:srgbClr val="1CB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90551" y="4084991"/>
              <a:ext cx="390779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制作人：合肥市行知小学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顾青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057400" y="2226102"/>
            <a:ext cx="847471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4 </a:t>
            </a:r>
            <a:r>
              <a:rPr lang="zh-CN" altLang="en-US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4800" b="1" spc="-300" dirty="0" smtClean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4800" b="1" spc="-300" dirty="0" smtClean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制定</a:t>
            </a:r>
            <a:r>
              <a:rPr lang="zh-CN" altLang="en-US" sz="4800" b="1" spc="-300" dirty="0">
                <a:solidFill>
                  <a:srgbClr val="16928C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数字设备使用规则</a:t>
            </a:r>
            <a:endParaRPr lang="zh-CN" altLang="en-US" sz="4800" b="1" spc="-300" dirty="0">
              <a:solidFill>
                <a:srgbClr val="16928C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98260" y="3353118"/>
            <a:ext cx="3958590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6928C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2800" b="1" dirty="0">
                <a:solidFill>
                  <a:srgbClr val="16928C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数字设备使用规范</a:t>
            </a:r>
            <a:endParaRPr lang="zh-CN" altLang="en-US" sz="2800" b="1" dirty="0">
              <a:solidFill>
                <a:srgbClr val="16928C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2" name="图片 11" descr="D:\gq\省教学设计参与\课件\第4课图片素材\在线教育理念，矢量插图。在家用笔记本电脑、平板电脑、智能手机和耳机在线学习。一杯茶，在线学习书籍，舒适的在线学习和教育。.jpg在线教育理念，矢量插图。在家用笔记本电脑、平板电脑、智能手机和耳机在线学习。一杯茶，在线学习书籍，舒适的在线学习和教育。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111" t="11211" r="7193" b="18674"/>
          <a:stretch>
            <a:fillRect/>
          </a:stretch>
        </p:blipFill>
        <p:spPr>
          <a:xfrm>
            <a:off x="-154305" y="3355975"/>
            <a:ext cx="4368800" cy="3660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快乐的孩子拿着空白旗帜矢量卡通插图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3370" y="2527300"/>
            <a:ext cx="8713470" cy="3719195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3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4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5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6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8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C7C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9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10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rgbClr val="EC7C87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1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rgbClr val="EC7C8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2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3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4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5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6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7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8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9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20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1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917951" y="1679166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撰写家庭数字设备使用规则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78002" y="3638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6" name="云形标注 35"/>
          <p:cNvSpPr/>
          <p:nvPr/>
        </p:nvSpPr>
        <p:spPr>
          <a:xfrm>
            <a:off x="709930" y="2761615"/>
            <a:ext cx="2726690" cy="1638935"/>
          </a:xfrm>
          <a:prstGeom prst="cloudCallout">
            <a:avLst>
              <a:gd name="adj1" fmla="val -24715"/>
              <a:gd name="adj2" fmla="val 68391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" y="4676775"/>
            <a:ext cx="1203325" cy="156972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64870" y="3073400"/>
            <a:ext cx="23653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补充完成“我的家庭数字设备使用规则”吧！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 descr="D:\gq\省教学设计参与\课件\第4课图片素材\有趣的儿童字体与白色数字在色圈。彩色矢量插图孤立在白色背景。.jpg有趣的儿童字体与白色数字在色圈。彩色矢量插图孤立在白色背景。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7284" t="466" r="7658" b="66211"/>
          <a:stretch>
            <a:fillRect/>
          </a:stretch>
        </p:blipFill>
        <p:spPr>
          <a:xfrm>
            <a:off x="3251835" y="1666875"/>
            <a:ext cx="666115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4455160" y="2662555"/>
            <a:ext cx="5500370" cy="3464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10000"/>
              </a:lnSpc>
            </a:pPr>
            <a:endParaRPr lang="zh-CN" altLang="en-US" sz="1400"/>
          </a:p>
          <a:p>
            <a:pPr indent="0" fontAlgn="auto">
              <a:lnSpc>
                <a:spcPct val="100000"/>
              </a:lnSpc>
            </a:pPr>
            <a:r>
              <a:rPr lang="zh-CN" altLang="en-US" sz="1400"/>
              <a:t>                         </a:t>
            </a:r>
            <a:r>
              <a:rPr lang="en-US" altLang="zh-CN" sz="1400"/>
              <a:t>   </a:t>
            </a:r>
            <a:r>
              <a:rPr lang="zh-CN" altLang="en-US" sz="1400"/>
              <a:t>    </a:t>
            </a:r>
            <a:r>
              <a:rPr lang="zh-CN" altLang="en-US" sz="1400" u="sng">
                <a:latin typeface="+mj-lt"/>
                <a:ea typeface="+mj-lt"/>
              </a:rPr>
              <a:t>  </a:t>
            </a:r>
            <a:r>
              <a:rPr lang="en-US" altLang="zh-CN" sz="1400" u="sng">
                <a:latin typeface="+mj-lt"/>
                <a:ea typeface="+mj-lt"/>
              </a:rPr>
              <a:t>                               </a:t>
            </a:r>
            <a:r>
              <a:rPr lang="zh-CN" altLang="en-US" sz="1400" u="sng">
                <a:latin typeface="+mj-lt"/>
                <a:ea typeface="+mj-lt"/>
              </a:rPr>
              <a:t>    </a:t>
            </a:r>
            <a:r>
              <a:rPr lang="zh-CN" altLang="en-US" sz="1400">
                <a:noFill/>
                <a:latin typeface="+mj-lt"/>
                <a:ea typeface="+mj-lt"/>
              </a:rPr>
              <a:t> </a:t>
            </a:r>
            <a:r>
              <a:rPr lang="en-US" altLang="zh-CN" sz="1400">
                <a:noFill/>
                <a:latin typeface="+mj-lt"/>
                <a:ea typeface="+mj-lt"/>
              </a:rPr>
              <a:t>1</a:t>
            </a:r>
            <a:r>
              <a:rPr lang="en-US" altLang="zh-CN" sz="1400">
                <a:latin typeface="+mj-lt"/>
                <a:ea typeface="+mj-lt"/>
              </a:rPr>
              <a:t>  </a:t>
            </a:r>
            <a:r>
              <a:rPr lang="en-US" altLang="zh-CN" sz="1400" u="sng">
                <a:latin typeface="+mj-lt"/>
                <a:ea typeface="+mj-lt"/>
              </a:rPr>
              <a:t>  </a:t>
            </a:r>
            <a:r>
              <a:rPr lang="zh-CN" altLang="en-US" sz="1400" u="sng">
                <a:latin typeface="+mj-lt"/>
                <a:ea typeface="+mj-lt"/>
              </a:rPr>
              <a:t>                        </a:t>
            </a:r>
            <a:endParaRPr lang="zh-CN" altLang="en-US" sz="1400" u="sng">
              <a:latin typeface="+mj-lt"/>
              <a:ea typeface="+mj-lt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规则1     使用数字设备的时间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连续使用数字设备（   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）超过1小时。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保护眼睛，使用数字设备一段时间后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   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）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做眼保健操，看远方，让眼睛休息一下。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规则2  使用数字设备的行为规范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使用数字设备时，必须保持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   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）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的坐姿，并与设备屏幕保持一定的距离。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规则3  使用数字设备的地点要求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在公共场合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   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）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大声喧哗或设备外放声音，以免打扰到其他人。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规则4  使用数字设备的内容限制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   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）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观看暴力、恐怖等内容。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多和家人、朋友交流，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   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）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沉迷网络世界。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规则5  使用数字设备的安全措施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048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1077528236"/>
                </a:ext>
              </a:extLst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   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）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个人隐私、防止网络诈骗。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三、收获园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110990" y="2651760"/>
            <a:ext cx="5520055" cy="683260"/>
            <a:chOff x="6474" y="4064"/>
            <a:chExt cx="8693" cy="1076"/>
          </a:xfrm>
        </p:grpSpPr>
        <p:grpSp>
          <p:nvGrpSpPr>
            <p:cNvPr id="4" name="组合 3"/>
            <p:cNvGrpSpPr/>
            <p:nvPr/>
          </p:nvGrpSpPr>
          <p:grpSpPr>
            <a:xfrm>
              <a:off x="8043" y="4064"/>
              <a:ext cx="7124" cy="1076"/>
              <a:chOff x="4981582" y="2593807"/>
              <a:chExt cx="4565383" cy="683078"/>
            </a:xfrm>
          </p:grpSpPr>
          <p:sp>
            <p:nvSpPr>
              <p:cNvPr id="5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319185" y="2707684"/>
                <a:ext cx="393176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优化家庭数字设备使用规则</a:t>
                </a:r>
                <a:endPara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10" name="图片 9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324" r="64618" b="66677"/>
            <a:stretch>
              <a:fillRect/>
            </a:stretch>
          </p:blipFill>
          <p:spPr>
            <a:xfrm>
              <a:off x="6474" y="4210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组合 13"/>
          <p:cNvGrpSpPr/>
          <p:nvPr/>
        </p:nvGrpSpPr>
        <p:grpSpPr>
          <a:xfrm>
            <a:off x="4110990" y="3710940"/>
            <a:ext cx="5531485" cy="683260"/>
            <a:chOff x="6474" y="5732"/>
            <a:chExt cx="8711" cy="1076"/>
          </a:xfrm>
        </p:grpSpPr>
        <p:grpSp>
          <p:nvGrpSpPr>
            <p:cNvPr id="2" name="组合 1"/>
            <p:cNvGrpSpPr/>
            <p:nvPr/>
          </p:nvGrpSpPr>
          <p:grpSpPr>
            <a:xfrm>
              <a:off x="8019" y="5732"/>
              <a:ext cx="7167" cy="1076"/>
              <a:chOff x="4981582" y="2593807"/>
              <a:chExt cx="4592754" cy="683078"/>
            </a:xfrm>
          </p:grpSpPr>
          <p:sp>
            <p:nvSpPr>
              <p:cNvPr id="16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146276" y="2723982"/>
                <a:ext cx="442806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数字设备在公共场合的适用性</a:t>
                </a:r>
                <a:endPara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11" name="图片 10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643" t="896" r="36299" b="65781"/>
            <a:stretch>
              <a:fillRect/>
            </a:stretch>
          </p:blipFill>
          <p:spPr>
            <a:xfrm>
              <a:off x="6474" y="5878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图片 12" descr="D:\gq\省教学设计参与\课件\第4课图片素材\品牌传播指南抽象概念矢量图。.jpg品牌传播指南抽象概念矢量图。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785" b="8785"/>
          <a:stretch>
            <a:fillRect/>
          </a:stretch>
        </p:blipFill>
        <p:spPr>
          <a:xfrm>
            <a:off x="9337760" y="4528500"/>
            <a:ext cx="1712509" cy="1412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159115" y="2677160"/>
            <a:ext cx="27152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交流哪些地方还需要改进，哪些地方还需要补充，大胆说说自己的想法？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/>
        </p:nvSpPr>
        <p:spPr>
          <a:xfrm>
            <a:off x="8004175" y="2390775"/>
            <a:ext cx="2948940" cy="2035810"/>
          </a:xfrm>
          <a:prstGeom prst="cloudCallout">
            <a:avLst>
              <a:gd name="adj1" fmla="val 19597"/>
              <a:gd name="adj2" fmla="val 72957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9641" y="4139404"/>
            <a:ext cx="1625018" cy="211958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049270" y="1678940"/>
            <a:ext cx="6251575" cy="645160"/>
            <a:chOff x="5890" y="2644"/>
            <a:chExt cx="9845" cy="1016"/>
          </a:xfrm>
        </p:grpSpPr>
        <p:sp>
          <p:nvSpPr>
            <p:cNvPr id="30" name="文本框 29"/>
            <p:cNvSpPr txBox="1"/>
            <p:nvPr/>
          </p:nvSpPr>
          <p:spPr>
            <a:xfrm>
              <a:off x="6807" y="2644"/>
              <a:ext cx="892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600" dirty="0">
                  <a:solidFill>
                    <a:schemeClr val="accent4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优化家庭数字设备使用规则</a:t>
              </a:r>
              <a:endPara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" name="图片 2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 rotWithShape="1">
            <a:blip r:embed="rId2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324" r="64618" b="66677"/>
            <a:stretch>
              <a:fillRect/>
            </a:stretch>
          </p:blipFill>
          <p:spPr>
            <a:xfrm>
              <a:off x="5890" y="2644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" name="组合 26"/>
          <p:cNvGrpSpPr/>
          <p:nvPr/>
        </p:nvGrpSpPr>
        <p:grpSpPr>
          <a:xfrm>
            <a:off x="1976120" y="2015490"/>
            <a:ext cx="6130925" cy="4083685"/>
            <a:chOff x="1150" y="3393"/>
            <a:chExt cx="9655" cy="6431"/>
          </a:xfrm>
        </p:grpSpPr>
        <p:pic>
          <p:nvPicPr>
            <p:cNvPr id="5" name="图片 4" descr="卡通儿童边框"/>
            <p:cNvPicPr>
              <a:picLocks noChangeAspect="1"/>
            </p:cNvPicPr>
            <p:nvPr/>
          </p:nvPicPr>
          <p:blipFill>
            <a:blip r:embed="rId24"/>
            <a:srcRect l="47019" t="53546" r="2426" b="10556"/>
            <a:stretch>
              <a:fillRect/>
            </a:stretch>
          </p:blipFill>
          <p:spPr>
            <a:xfrm>
              <a:off x="1150" y="3393"/>
              <a:ext cx="9655" cy="6431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>
              <p:custDataLst>
                <p:tags r:id="rId25"/>
              </p:custDataLst>
            </p:nvPr>
          </p:nvSpPr>
          <p:spPr>
            <a:xfrm>
              <a:off x="2533" y="5894"/>
              <a:ext cx="604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需要改进：</a:t>
              </a:r>
              <a:r>
                <a:rPr kumimoji="1"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                   </a:t>
              </a:r>
              <a:r>
                <a:rPr kumimoji="1" lang="zh-CN" altLang="en-US" sz="2400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kumimoji="1"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endParaRPr kumimoji="1" lang="en-US" altLang="zh-CN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26"/>
              </p:custDataLst>
            </p:nvPr>
          </p:nvSpPr>
          <p:spPr>
            <a:xfrm>
              <a:off x="2533" y="7110"/>
              <a:ext cx="604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需要完善：</a:t>
              </a:r>
              <a:r>
                <a:rPr kumimoji="1"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                   </a:t>
              </a:r>
              <a:r>
                <a:rPr kumimoji="1" lang="zh-CN" altLang="en-US" sz="2400" u="sng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kumimoji="1" lang="zh-CN" altLang="en-US" sz="24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endParaRPr kumimoji="1" lang="en-US" altLang="zh-CN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549400" y="2543175"/>
            <a:ext cx="2329180" cy="1440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生活中，我们发现有许多方面需要制定规则以确保秩序、安全和公平，如：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/>
        </p:nvSpPr>
        <p:spPr>
          <a:xfrm flipH="1">
            <a:off x="1177290" y="2324735"/>
            <a:ext cx="3014345" cy="1993265"/>
          </a:xfrm>
          <a:prstGeom prst="cloudCallout">
            <a:avLst>
              <a:gd name="adj1" fmla="val 19597"/>
              <a:gd name="adj2" fmla="val 72957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6" y="4139404"/>
            <a:ext cx="1625018" cy="211958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049270" y="1678940"/>
            <a:ext cx="6251575" cy="645160"/>
            <a:chOff x="5890" y="2644"/>
            <a:chExt cx="9845" cy="1016"/>
          </a:xfrm>
        </p:grpSpPr>
        <p:sp>
          <p:nvSpPr>
            <p:cNvPr id="30" name="文本框 29"/>
            <p:cNvSpPr txBox="1"/>
            <p:nvPr/>
          </p:nvSpPr>
          <p:spPr>
            <a:xfrm>
              <a:off x="6807" y="2644"/>
              <a:ext cx="892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600" dirty="0">
                  <a:solidFill>
                    <a:schemeClr val="accent4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优化家庭数字设备使用规则</a:t>
              </a:r>
              <a:endPara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" name="图片 2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 rotWithShape="1">
            <a:blip r:embed="rId2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324" r="64618" b="66677"/>
            <a:stretch>
              <a:fillRect/>
            </a:stretch>
          </p:blipFill>
          <p:spPr>
            <a:xfrm>
              <a:off x="5890" y="2644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图片 1" descr="乘客在城市里等公共汽车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27855" y="3999230"/>
            <a:ext cx="2618105" cy="1744980"/>
          </a:xfrm>
          <a:prstGeom prst="rect">
            <a:avLst/>
          </a:prstGeom>
        </p:spPr>
      </p:pic>
      <p:pic>
        <p:nvPicPr>
          <p:cNvPr id="27" name="图片 26" descr="红色交通灯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5705" y="4214495"/>
            <a:ext cx="1666875" cy="1364615"/>
          </a:xfrm>
          <a:prstGeom prst="rect">
            <a:avLst/>
          </a:prstGeom>
        </p:spPr>
      </p:pic>
      <p:pic>
        <p:nvPicPr>
          <p:cNvPr id="28" name="图片 27" descr="人们在图书馆人读年轻人与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14415" y="2543175"/>
            <a:ext cx="3117215" cy="1123950"/>
          </a:xfrm>
          <a:prstGeom prst="rect">
            <a:avLst/>
          </a:prstGeom>
        </p:spPr>
      </p:pic>
      <p:sp>
        <p:nvSpPr>
          <p:cNvPr id="29" name="圆角矩形 28"/>
          <p:cNvSpPr/>
          <p:nvPr/>
        </p:nvSpPr>
        <p:spPr>
          <a:xfrm>
            <a:off x="6634480" y="3726180"/>
            <a:ext cx="2077085" cy="41529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>
            <p:custDataLst>
              <p:tags r:id="rId27"/>
            </p:custDataLst>
          </p:nvPr>
        </p:nvSpPr>
        <p:spPr>
          <a:xfrm>
            <a:off x="4684395" y="5682615"/>
            <a:ext cx="2077085" cy="41529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>
            <p:custDataLst>
              <p:tags r:id="rId28"/>
            </p:custDataLst>
          </p:nvPr>
        </p:nvSpPr>
        <p:spPr>
          <a:xfrm>
            <a:off x="8599170" y="5682615"/>
            <a:ext cx="2077085" cy="41529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995034" y="2374658"/>
            <a:ext cx="215113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10000"/>
              </a:lnSpc>
            </a:pPr>
            <a:r>
              <a:rPr kumimoji="1"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在公共场合使用数字设备时：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/>
        </p:nvSpPr>
        <p:spPr>
          <a:xfrm>
            <a:off x="8917462" y="2080432"/>
            <a:ext cx="2359621" cy="1534160"/>
          </a:xfrm>
          <a:prstGeom prst="cloudCallout">
            <a:avLst>
              <a:gd name="adj1" fmla="val 19928"/>
              <a:gd name="adj2" fmla="val 70668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0599" y="4008335"/>
            <a:ext cx="1625018" cy="2119589"/>
          </a:xfrm>
          <a:prstGeom prst="rect">
            <a:avLst/>
          </a:prstGeom>
        </p:spPr>
      </p:pic>
      <p:graphicFrame>
        <p:nvGraphicFramePr>
          <p:cNvPr id="35" name="表格 34"/>
          <p:cNvGraphicFramePr>
            <a:graphicFrameLocks noGrp="1"/>
          </p:cNvGraphicFramePr>
          <p:nvPr/>
        </p:nvGraphicFramePr>
        <p:xfrm>
          <a:off x="2020186" y="2814072"/>
          <a:ext cx="6793033" cy="2699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4385"/>
                <a:gridCol w="3458648"/>
              </a:tblGrid>
              <a:tr h="2699729">
                <a:tc>
                  <a:txBody>
                    <a:bodyPr/>
                    <a:lstStyle/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需要考虑哪些关键因素：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□环境适应性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□社会礼仪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□安全性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□对他人的影响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□</a:t>
                      </a:r>
                      <a:r>
                        <a:rPr kumimoji="1" lang="zh-CN" altLang="en-US" sz="1800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kumimoji="1" lang="en-US" altLang="zh-CN" sz="1800" u="sng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         </a:t>
                      </a:r>
                      <a:r>
                        <a:rPr kumimoji="1" lang="en-US" altLang="zh-CN" sz="1800" dirty="0">
                          <a:solidFill>
                            <a:srgbClr val="000000">
                              <a:alpha val="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7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  </a:t>
                      </a:r>
                      <a:endParaRPr lang="zh-CN" altLang="en-US" sz="20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需要遵守的规则内容：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□音量控制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□隐私保护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□设备安全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□健康习惯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457200" algn="l" fontAlgn="auto">
                        <a:lnSpc>
                          <a:spcPct val="14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extLst>
                          <a:ext uri="{35155182-B16C-46BC-9424-99874614C6A1}">
                            <wpsdc:indentchars xmlns:wpsdc="http://www.wps.cn/officeDocument/2017/drawingmlCustomData" val="200" checksum="59296752"/>
                          </a:ext>
                        </a:extLst>
                      </a:pP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□</a:t>
                      </a:r>
                      <a:r>
                        <a:rPr lang="zh-CN" altLang="en-US" sz="1800" b="0" u="sng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</a:t>
                      </a:r>
                      <a:r>
                        <a:rPr lang="en-US" altLang="zh-CN" sz="1800" b="0" kern="100" dirty="0">
                          <a:solidFill>
                            <a:srgbClr val="000000">
                              <a:alpha val="0"/>
                            </a:srgb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8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</a:t>
                      </a:r>
                      <a:endParaRPr lang="zh-CN" altLang="en-US" sz="18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F1ED"/>
                    </a:solidFill>
                  </a:tcPr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2417445" y="1678940"/>
            <a:ext cx="6893560" cy="645160"/>
            <a:chOff x="5599" y="2644"/>
            <a:chExt cx="10856" cy="1016"/>
          </a:xfrm>
        </p:grpSpPr>
        <p:sp>
          <p:nvSpPr>
            <p:cNvPr id="30" name="文本框 29"/>
            <p:cNvSpPr txBox="1"/>
            <p:nvPr/>
          </p:nvSpPr>
          <p:spPr>
            <a:xfrm>
              <a:off x="6807" y="2644"/>
              <a:ext cx="964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600" dirty="0">
                  <a:solidFill>
                    <a:schemeClr val="accent4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数字设备在公共场合的适用性</a:t>
              </a:r>
              <a:endPara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" name="图片 2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 rotWithShape="1">
            <a:blip r:embed="rId2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643" t="896" r="36299" b="65781"/>
            <a:stretch>
              <a:fillRect/>
            </a:stretch>
          </p:blipFill>
          <p:spPr>
            <a:xfrm>
              <a:off x="5599" y="2652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rcRect r="45683"/>
          <a:stretch>
            <a:fillRect/>
          </a:stretch>
        </p:blipFill>
        <p:spPr>
          <a:xfrm>
            <a:off x="1535430" y="2080260"/>
            <a:ext cx="1386205" cy="11868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rcRect l="55786" t="-7223" r="2860" b="7223"/>
          <a:stretch>
            <a:fillRect/>
          </a:stretch>
        </p:blipFill>
        <p:spPr>
          <a:xfrm>
            <a:off x="4943475" y="2253615"/>
            <a:ext cx="1055370" cy="1186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四、挑战台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70045" y="2797175"/>
            <a:ext cx="5409565" cy="683260"/>
            <a:chOff x="6474" y="4176"/>
            <a:chExt cx="8519" cy="1076"/>
          </a:xfrm>
        </p:grpSpPr>
        <p:grpSp>
          <p:nvGrpSpPr>
            <p:cNvPr id="27" name="组合 26"/>
            <p:cNvGrpSpPr/>
            <p:nvPr/>
          </p:nvGrpSpPr>
          <p:grpSpPr>
            <a:xfrm>
              <a:off x="7869" y="4176"/>
              <a:ext cx="7124" cy="1076"/>
              <a:chOff x="4981582" y="2593807"/>
              <a:chExt cx="4565383" cy="683078"/>
            </a:xfrm>
          </p:grpSpPr>
          <p:sp>
            <p:nvSpPr>
              <p:cNvPr id="28" name="Freeform 755"/>
              <p:cNvSpPr/>
              <p:nvPr/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284059" y="2675700"/>
                <a:ext cx="3877115" cy="52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ClrTx/>
                  <a:buSzTx/>
                  <a:buFontTx/>
                  <a:buNone/>
                </a:pPr>
                <a:r>
                  <a:rPr lang="zh-CN" altLang="en-US" sz="28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制订数字设备使用计划</a:t>
                </a:r>
                <a:endParaRPr lang="zh-CN" altLang="en-US" sz="28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10" name="图片 9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324" r="64618" b="66677"/>
            <a:stretch>
              <a:fillRect/>
            </a:stretch>
          </p:blipFill>
          <p:spPr>
            <a:xfrm>
              <a:off x="6474" y="4322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图片 2" descr="D:\gq\省教学设计参与\课件\第4课图片素材\品牌传播指南抽象概念矢量图。.jpg品牌传播指南抽象概念矢量图。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785" b="8785"/>
          <a:stretch>
            <a:fillRect/>
          </a:stretch>
        </p:blipFill>
        <p:spPr>
          <a:xfrm>
            <a:off x="9337760" y="4528500"/>
            <a:ext cx="1712509" cy="141224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170045" y="3893820"/>
            <a:ext cx="5504998" cy="683260"/>
            <a:chOff x="6474" y="5732"/>
            <a:chExt cx="8669" cy="1076"/>
          </a:xfrm>
        </p:grpSpPr>
        <p:grpSp>
          <p:nvGrpSpPr>
            <p:cNvPr id="4" name="组合 3"/>
            <p:cNvGrpSpPr/>
            <p:nvPr/>
          </p:nvGrpSpPr>
          <p:grpSpPr>
            <a:xfrm>
              <a:off x="8019" y="5732"/>
              <a:ext cx="7124" cy="1076"/>
              <a:chOff x="4981582" y="2593807"/>
              <a:chExt cx="4565383" cy="683078"/>
            </a:xfrm>
          </p:grpSpPr>
          <p:sp>
            <p:nvSpPr>
              <p:cNvPr id="16" name="Freeform 755"/>
              <p:cNvSpPr/>
              <p:nvPr>
                <p:custDataLst>
                  <p:tags r:id="rId8"/>
                </p:custDataLst>
              </p:nvPr>
            </p:nvSpPr>
            <p:spPr bwMode="auto">
              <a:xfrm rot="16200000">
                <a:off x="6922734" y="652654"/>
                <a:ext cx="683078" cy="4565383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353903" y="2693475"/>
                <a:ext cx="3536683" cy="52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28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参与反馈，全面评价</a:t>
                </a:r>
                <a:endParaRPr lang="zh-CN" altLang="en-US" sz="28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11" name="图片 10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643" t="896" r="36299" b="65781"/>
            <a:stretch>
              <a:fillRect/>
            </a:stretch>
          </p:blipFill>
          <p:spPr>
            <a:xfrm>
              <a:off x="6474" y="5878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rgbClr val="EB5FCA"/>
            </a:solidFill>
            <a:ln w="2540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rgbClr val="EB5FCA"/>
            </a:solidFill>
            <a:ln>
              <a:solidFill>
                <a:srgbClr val="EB5FCA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327526" y="1679166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制订数字设备使用计划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D:\gq\省教学设计参与\课件\第4课图片素材\有趣的儿童字体与白色数字在色圈。彩色矢量插图孤立在白色背景。.jpg有趣的儿童字体与白色数字在色圈。彩色矢量插图孤立在白色背景。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324" r="64618" b="66677"/>
          <a:stretch>
            <a:fillRect/>
          </a:stretch>
        </p:blipFill>
        <p:spPr>
          <a:xfrm>
            <a:off x="3580130" y="1678940"/>
            <a:ext cx="666115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>
            <p:custDataLst>
              <p:tags r:id="rId23"/>
            </p:custDataLst>
          </p:nvPr>
        </p:nvSpPr>
        <p:spPr>
          <a:xfrm>
            <a:off x="1496060" y="2985135"/>
            <a:ext cx="1909445" cy="998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为自己制订一份数 字设备使用计划吧！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>
            <p:custDataLst>
              <p:tags r:id="rId24"/>
            </p:custDataLst>
          </p:nvPr>
        </p:nvSpPr>
        <p:spPr>
          <a:xfrm flipH="1">
            <a:off x="1177290" y="2773045"/>
            <a:ext cx="2336800" cy="1544955"/>
          </a:xfrm>
          <a:prstGeom prst="cloudCallout">
            <a:avLst>
              <a:gd name="adj1" fmla="val 19597"/>
              <a:gd name="adj2" fmla="val 72957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6" y="4139404"/>
            <a:ext cx="1625018" cy="2119589"/>
          </a:xfrm>
          <a:prstGeom prst="rect">
            <a:avLst/>
          </a:prstGeom>
        </p:spPr>
      </p:pic>
      <p:pic>
        <p:nvPicPr>
          <p:cNvPr id="2" name="图片 1" descr="D:\gq\省教学设计参与\课件\第4课图片素材\儿童教育空白便条纸.jpg儿童教育空白便条纸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990" b="2990"/>
          <a:stretch>
            <a:fillRect/>
          </a:stretch>
        </p:blipFill>
        <p:spPr>
          <a:xfrm>
            <a:off x="4783455" y="2482215"/>
            <a:ext cx="4898390" cy="3684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rgbClr val="EB5FCA"/>
            </a:solidFill>
            <a:ln w="25400" cap="flat" cmpd="sng" algn="ctr">
              <a:solidFill>
                <a:srgbClr val="EB5FCA"/>
              </a:solidFill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rgbClr val="EB5FCA"/>
            </a:solidFill>
            <a:ln>
              <a:solidFill>
                <a:srgbClr val="EB5FCA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pic>
        <p:nvPicPr>
          <p:cNvPr id="28" name="图片 27" descr="D:\gq\省教学设计参与\课件\第4课图片素材\2.png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779" r="7779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322446" y="1679166"/>
            <a:ext cx="4297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参与反馈，全面评价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3"/>
            </p:custDataLst>
          </p:nvPr>
        </p:nvGraphicFramePr>
        <p:xfrm>
          <a:off x="2037080" y="2324100"/>
          <a:ext cx="7856220" cy="3787902"/>
        </p:xfrm>
        <a:graphic>
          <a:graphicData uri="http://schemas.openxmlformats.org/drawingml/2006/table">
            <a:tbl>
              <a:tblPr/>
              <a:tblGrid>
                <a:gridCol w="1177925"/>
                <a:gridCol w="2534920"/>
                <a:gridCol w="1425575"/>
                <a:gridCol w="1401445"/>
                <a:gridCol w="1316355"/>
              </a:tblGrid>
              <a:tr h="511175">
                <a:tc gridSpan="5"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“制定家庭数字设备使用规则”学习表现评价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162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评价维度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评价标准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学生自评</a:t>
                      </a:r>
                      <a:r>
                        <a:rPr lang="en-US" sz="1600" b="0">
                          <a:ln>
                            <a:solidFill>
                              <a:srgbClr val="FFC000"/>
                            </a:solidFill>
                          </a:ln>
                          <a:noFill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☆☆☆☆☆</a:t>
                      </a:r>
                      <a:endParaRPr lang="en-US" altLang="en-US" sz="1600" b="0">
                        <a:ln>
                          <a:solidFill>
                            <a:srgbClr val="FFC000"/>
                          </a:solidFill>
                        </a:ln>
                        <a:noFill/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组内互评</a:t>
                      </a:r>
                      <a:r>
                        <a:rPr lang="en-US" sz="1400">
                          <a:ln>
                            <a:solidFill>
                              <a:srgbClr val="FFC000"/>
                            </a:solidFill>
                          </a:ln>
                          <a:noFill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☆☆☆☆☆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教师评价</a:t>
                      </a:r>
                      <a:r>
                        <a:rPr lang="en-US" sz="1400">
                          <a:ln>
                            <a:solidFill>
                              <a:srgbClr val="FFC000"/>
                            </a:solidFill>
                          </a:ln>
                          <a:noFill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☆☆☆☆☆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930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问题解决及表现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解决“制定家庭数字设备使用规则”的问题。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4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分享各自对“制定家庭数字设备使用规则”的观点。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7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学会多方面了解数字设备使用的学习资源，积极参与。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40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创新能力及表现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学会迁移到公共场合和其他需要制定规则的领域。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2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学会设计解决方案，解决实际问题。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9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综  合  得  分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图片 1" descr="D:\gq\省教学设计参与\课件\第4课图片素材\有趣的儿童字体与白色数字在色圈。彩色矢量插图孤立在白色背景。.jpg有趣的儿童字体与白色数字在色圈。彩色矢量插图孤立在白色背景。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43" t="896" r="36299" b="65781"/>
          <a:stretch>
            <a:fillRect/>
          </a:stretch>
        </p:blipFill>
        <p:spPr>
          <a:xfrm>
            <a:off x="3705225" y="1678940"/>
            <a:ext cx="666115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两个学生在书本和箭头上向前奔跑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65885" y="1878965"/>
            <a:ext cx="1476375" cy="102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80" y="1480290"/>
            <a:ext cx="584041" cy="4698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80966" y="1557516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走进我的数字生活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5728" y="1557516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03321" y="2270298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1692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1692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 </a:t>
            </a:r>
            <a:r>
              <a:rPr lang="zh-CN" altLang="en-US" sz="2800" dirty="0">
                <a:solidFill>
                  <a:srgbClr val="1692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制订数字设备使用规则</a:t>
            </a:r>
            <a:endParaRPr lang="zh-CN" altLang="en-US" sz="2800" dirty="0">
              <a:solidFill>
                <a:srgbClr val="1692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48258" y="3508572"/>
            <a:ext cx="5007060" cy="1938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6000" dirty="0">
                <a:solidFill>
                  <a:srgbClr val="16928C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知识小路程，</a:t>
            </a:r>
            <a:endParaRPr lang="zh-CN" altLang="en-US" sz="6000" dirty="0">
              <a:solidFill>
                <a:srgbClr val="16928C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r>
              <a:rPr lang="zh-CN" altLang="en-US" sz="6000" dirty="0">
                <a:solidFill>
                  <a:srgbClr val="16928C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欢乐不打烊！</a:t>
            </a:r>
            <a:endParaRPr lang="zh-CN" altLang="en-US" sz="6000" dirty="0">
              <a:solidFill>
                <a:srgbClr val="16928C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9" name="图片 8" descr="D:\gq\省教学设计参与\课件\第4课图片素材\在线教育理念，矢量插图。在家用笔记本电脑、平板电脑、智能手机和耳机在线学习。一杯茶，在线学习书籍，舒适的在线学习和教育。.jpg在线教育理念，矢量插图。在家用笔记本电脑、平板电脑、智能手机和耳机在线学习。一杯茶，在线学习书籍，舒适的在线学习和教育。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DFCBF0">
                  <a:alpha val="99608"/>
                </a:srgbClr>
              </a:clrFrom>
              <a:clrTo>
                <a:srgbClr val="DFCBF0">
                  <a:alpha val="99608"/>
                  <a:alpha val="0"/>
                </a:srgbClr>
              </a:clrTo>
            </a:clrChange>
          </a:blip>
          <a:srcRect t="2" b="2"/>
          <a:stretch>
            <a:fillRect/>
          </a:stretch>
        </p:blipFill>
        <p:spPr>
          <a:xfrm>
            <a:off x="-607060" y="2741930"/>
            <a:ext cx="5271135" cy="5271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8182317" y="995891"/>
            <a:ext cx="2546643" cy="863389"/>
            <a:chOff x="3864317" y="1483571"/>
            <a:chExt cx="2861603" cy="924456"/>
          </a:xfrm>
        </p:grpSpPr>
        <p:sp>
          <p:nvSpPr>
            <p:cNvPr id="2" name="文本框 1"/>
            <p:cNvSpPr txBox="1"/>
            <p:nvPr>
              <p:custDataLst>
                <p:tags r:id="rId1"/>
              </p:custDataLst>
            </p:nvPr>
          </p:nvSpPr>
          <p:spPr>
            <a:xfrm>
              <a:off x="4079910" y="1550448"/>
              <a:ext cx="2345055" cy="67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3200" b="1" dirty="0">
                  <a:latin typeface="幼圆" panose="02010509060101010101" charset="-122"/>
                  <a:ea typeface="幼圆" panose="02010509060101010101" charset="-122"/>
                  <a:cs typeface="思源黑体 CN Regular" panose="020B0500000000000000" charset="-122"/>
                  <a:sym typeface="+mn-ea"/>
                </a:rPr>
                <a:t>项目背景</a:t>
              </a:r>
              <a:endParaRPr lang="zh-CN" altLang="en-US" sz="3200" b="1" dirty="0"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864317" y="1483571"/>
              <a:ext cx="2861603" cy="924456"/>
              <a:chOff x="2208627" y="2757268"/>
              <a:chExt cx="2098475" cy="760959"/>
            </a:xfrm>
          </p:grpSpPr>
          <p:sp>
            <p:nvSpPr>
              <p:cNvPr id="8" name="任意多边形 7"/>
              <p:cNvSpPr/>
              <p:nvPr/>
            </p:nvSpPr>
            <p:spPr>
              <a:xfrm rot="400237">
                <a:off x="2267286" y="2872259"/>
                <a:ext cx="2039816" cy="645968"/>
              </a:xfrm>
              <a:custGeom>
                <a:avLst/>
                <a:gdLst>
                  <a:gd name="connsiteX0" fmla="*/ 1948193 w 2039816"/>
                  <a:gd name="connsiteY0" fmla="*/ 0 h 645968"/>
                  <a:gd name="connsiteX1" fmla="*/ 2039816 w 2039816"/>
                  <a:gd name="connsiteY1" fmla="*/ 0 h 645968"/>
                  <a:gd name="connsiteX2" fmla="*/ 2039816 w 2039816"/>
                  <a:gd name="connsiteY2" fmla="*/ 645968 h 645968"/>
                  <a:gd name="connsiteX3" fmla="*/ 0 w 2039816"/>
                  <a:gd name="connsiteY3" fmla="*/ 645968 h 645968"/>
                  <a:gd name="connsiteX4" fmla="*/ 0 w 2039816"/>
                  <a:gd name="connsiteY4" fmla="*/ 636726 h 645968"/>
                  <a:gd name="connsiteX5" fmla="*/ 1996635 w 2039816"/>
                  <a:gd name="connsiteY5" fmla="*/ 386448 h 645968"/>
                  <a:gd name="connsiteX6" fmla="*/ 0 w 2039816"/>
                  <a:gd name="connsiteY6" fmla="*/ 0 h 645968"/>
                  <a:gd name="connsiteX7" fmla="*/ 8681 w 2039816"/>
                  <a:gd name="connsiteY7" fmla="*/ 0 h 645968"/>
                  <a:gd name="connsiteX8" fmla="*/ 0 w 2039816"/>
                  <a:gd name="connsiteY8" fmla="*/ 1088 h 64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9816" h="645968">
                    <a:moveTo>
                      <a:pt x="1948193" y="0"/>
                    </a:moveTo>
                    <a:lnTo>
                      <a:pt x="2039816" y="0"/>
                    </a:lnTo>
                    <a:lnTo>
                      <a:pt x="2039816" y="645968"/>
                    </a:lnTo>
                    <a:lnTo>
                      <a:pt x="0" y="645968"/>
                    </a:lnTo>
                    <a:lnTo>
                      <a:pt x="0" y="636726"/>
                    </a:lnTo>
                    <a:lnTo>
                      <a:pt x="1996635" y="386448"/>
                    </a:lnTo>
                    <a:close/>
                    <a:moveTo>
                      <a:pt x="0" y="0"/>
                    </a:moveTo>
                    <a:lnTo>
                      <a:pt x="8681" y="0"/>
                    </a:lnTo>
                    <a:lnTo>
                      <a:pt x="0" y="1088"/>
                    </a:lnTo>
                    <a:close/>
                  </a:path>
                </a:pathLst>
              </a:custGeom>
              <a:solidFill>
                <a:srgbClr val="1CB8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208627" y="2757268"/>
                <a:ext cx="2039816" cy="630702"/>
              </a:xfrm>
              <a:prstGeom prst="rect">
                <a:avLst/>
              </a:prstGeom>
              <a:noFill/>
              <a:ln>
                <a:solidFill>
                  <a:srgbClr val="1278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9" t="5556" r="1573" b="5556"/>
          <a:stretch>
            <a:fillRect/>
          </a:stretch>
        </p:blipFill>
        <p:spPr>
          <a:xfrm rot="21133552" flipH="1">
            <a:off x="6741271" y="1284913"/>
            <a:ext cx="1335316" cy="1001487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1995" y="3620770"/>
            <a:ext cx="1771015" cy="23101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32370" y="2224405"/>
            <a:ext cx="2769870" cy="1800860"/>
            <a:chOff x="10241" y="3115"/>
            <a:chExt cx="4362" cy="2836"/>
          </a:xfrm>
        </p:grpSpPr>
        <p:sp>
          <p:nvSpPr>
            <p:cNvPr id="33" name="云形标注 32"/>
            <p:cNvSpPr/>
            <p:nvPr>
              <p:custDataLst>
                <p:tags r:id="rId4"/>
              </p:custDataLst>
            </p:nvPr>
          </p:nvSpPr>
          <p:spPr>
            <a:xfrm>
              <a:off x="10241" y="3115"/>
              <a:ext cx="4362" cy="2836"/>
            </a:xfrm>
            <a:prstGeom prst="cloudCallout">
              <a:avLst>
                <a:gd name="adj1" fmla="val 19928"/>
                <a:gd name="adj2" fmla="val 70668"/>
              </a:avLst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0534" y="3481"/>
              <a:ext cx="3734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539750">
                <a:lnSpc>
                  <a:spcPts val="2400"/>
                </a:lnSpc>
              </a:pPr>
              <a:r>
                <a:rPr kumimoji="1"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有没有必要制订一套规则，以规范家庭成员的使用行为？</a:t>
              </a:r>
              <a:endPara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63345" y="809625"/>
            <a:ext cx="5605145" cy="4946650"/>
            <a:chOff x="2147" y="1551"/>
            <a:chExt cx="8650" cy="7624"/>
          </a:xfrm>
        </p:grpSpPr>
        <p:pic>
          <p:nvPicPr>
            <p:cNvPr id="3" name="图片 2" descr="长颈鹿边框可爱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  <a:alpha val="0"/>
                  </a:srgbClr>
                </a:clrTo>
              </a:clrChange>
            </a:blip>
            <a:srcRect l="8783" t="2480" r="4803" b="16995"/>
            <a:stretch>
              <a:fillRect/>
            </a:stretch>
          </p:blipFill>
          <p:spPr>
            <a:xfrm>
              <a:off x="2147" y="1551"/>
              <a:ext cx="8651" cy="7625"/>
            </a:xfrm>
            <a:prstGeom prst="rect">
              <a:avLst/>
            </a:prstGeom>
          </p:spPr>
        </p:pic>
        <p:pic>
          <p:nvPicPr>
            <p:cNvPr id="5" name="视频2">
              <a:hlinkClick r:id="" action="ppaction://media"/>
            </p:cNvPr>
            <p:cNvPicPr/>
            <p:nvPr>
              <a:videoFile r:link="rId8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2767" y="4178"/>
              <a:ext cx="7653" cy="431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2683993" y="2577523"/>
            <a:ext cx="8838876" cy="2044931"/>
          </a:xfrm>
          <a:custGeom>
            <a:avLst/>
            <a:gdLst>
              <a:gd name="connisteX0" fmla="*/ 0 w 7793990"/>
              <a:gd name="connsiteY0" fmla="*/ 3018155 h 3018155"/>
              <a:gd name="connisteX1" fmla="*/ 1972945 w 7793990"/>
              <a:gd name="connsiteY1" fmla="*/ 1498600 h 3018155"/>
              <a:gd name="connisteX2" fmla="*/ 4840605 w 7793990"/>
              <a:gd name="connsiteY2" fmla="*/ 1638300 h 3018155"/>
              <a:gd name="connisteX3" fmla="*/ 7793990 w 7793990"/>
              <a:gd name="connsiteY3" fmla="*/ 0 h 30181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7793990" h="3018155">
                <a:moveTo>
                  <a:pt x="0" y="3018155"/>
                </a:moveTo>
                <a:cubicBezTo>
                  <a:pt x="337185" y="2711450"/>
                  <a:pt x="1004570" y="1774825"/>
                  <a:pt x="1972945" y="1498600"/>
                </a:cubicBezTo>
                <a:cubicBezTo>
                  <a:pt x="2941320" y="1222375"/>
                  <a:pt x="3676650" y="1938020"/>
                  <a:pt x="4840605" y="1638300"/>
                </a:cubicBezTo>
                <a:cubicBezTo>
                  <a:pt x="6004560" y="1338580"/>
                  <a:pt x="7260590" y="330200"/>
                  <a:pt x="7793990" y="0"/>
                </a:cubicBezTo>
              </a:path>
            </a:pathLst>
          </a:custGeom>
          <a:noFill/>
          <a:ln w="19050">
            <a:solidFill>
              <a:srgbClr val="1278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下箭头 3"/>
          <p:cNvSpPr/>
          <p:nvPr>
            <p:custDataLst>
              <p:tags r:id="rId2"/>
            </p:custDataLst>
          </p:nvPr>
        </p:nvSpPr>
        <p:spPr>
          <a:xfrm rot="14280000">
            <a:off x="3617814" y="3797469"/>
            <a:ext cx="301625" cy="387350"/>
          </a:xfrm>
          <a:prstGeom prst="downArrow">
            <a:avLst/>
          </a:prstGeom>
          <a:solidFill>
            <a:srgbClr val="1C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箭头 4"/>
          <p:cNvSpPr/>
          <p:nvPr>
            <p:custDataLst>
              <p:tags r:id="rId3"/>
            </p:custDataLst>
          </p:nvPr>
        </p:nvSpPr>
        <p:spPr>
          <a:xfrm rot="16620000">
            <a:off x="5523444" y="3364013"/>
            <a:ext cx="301625" cy="387350"/>
          </a:xfrm>
          <a:prstGeom prst="downArrow">
            <a:avLst/>
          </a:prstGeom>
          <a:solidFill>
            <a:srgbClr val="EC7C87"/>
          </a:solidFill>
          <a:ln>
            <a:solidFill>
              <a:srgbClr val="EC7C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C7C87"/>
              </a:solidFill>
            </a:endParaRPr>
          </a:p>
        </p:txBody>
      </p:sp>
      <p:sp>
        <p:nvSpPr>
          <p:cNvPr id="6" name="下箭头 5"/>
          <p:cNvSpPr/>
          <p:nvPr>
            <p:custDataLst>
              <p:tags r:id="rId4"/>
            </p:custDataLst>
          </p:nvPr>
        </p:nvSpPr>
        <p:spPr>
          <a:xfrm rot="16011779">
            <a:off x="7515757" y="3516976"/>
            <a:ext cx="262887" cy="418148"/>
          </a:xfrm>
          <a:prstGeom prst="downArrow">
            <a:avLst>
              <a:gd name="adj1" fmla="val 52975"/>
              <a:gd name="adj2" fmla="val 71240"/>
            </a:avLst>
          </a:prstGeom>
          <a:solidFill>
            <a:srgbClr val="377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>
            <p:custDataLst>
              <p:tags r:id="rId5"/>
            </p:custDataLst>
          </p:nvPr>
        </p:nvSpPr>
        <p:spPr>
          <a:xfrm rot="14640000">
            <a:off x="9547634" y="3084264"/>
            <a:ext cx="301625" cy="387350"/>
          </a:xfrm>
          <a:prstGeom prst="downArrow">
            <a:avLst/>
          </a:prstGeom>
          <a:solidFill>
            <a:srgbClr val="EB5FCA"/>
          </a:solidFill>
          <a:ln>
            <a:solidFill>
              <a:srgbClr val="EB5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957416" y="2488348"/>
            <a:ext cx="1146810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准备间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049602" y="3777808"/>
            <a:ext cx="1146810" cy="423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活动室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246652" y="2161015"/>
            <a:ext cx="1146810" cy="423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收获园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9185219" y="3787824"/>
            <a:ext cx="1146810" cy="423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rPr>
              <a:t>挑战台</a:t>
            </a:r>
            <a:endParaRPr lang="zh-CN" altLang="en-US" sz="24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12" name="图片 11" descr="千库网_人工智能科技未来人物_元素编号133665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3158" t="7117" r="21024"/>
          <a:stretch>
            <a:fillRect/>
          </a:stretch>
        </p:blipFill>
        <p:spPr>
          <a:xfrm flipH="1">
            <a:off x="-60287" y="3432094"/>
            <a:ext cx="3480216" cy="3460848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2148205" y="2953385"/>
            <a:ext cx="2983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1600" dirty="0">
                <a:sym typeface="+mn-ea"/>
              </a:rPr>
              <a:t>分析数字设备存在的问题</a:t>
            </a:r>
            <a:endParaRPr lang="zh-CN" altLang="zh-CN" sz="1600" dirty="0">
              <a:sym typeface="+mn-ea"/>
            </a:endParaRPr>
          </a:p>
          <a:p>
            <a:r>
              <a:rPr lang="zh-CN" altLang="zh-CN" sz="1600" dirty="0">
                <a:solidFill>
                  <a:schemeClr val="tx1"/>
                </a:solidFill>
              </a:rPr>
              <a:t>讨论数字设备使用规则的目的</a:t>
            </a:r>
            <a:endParaRPr lang="zh-CN" altLang="zh-CN" sz="1600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4154170" y="4308475"/>
            <a:ext cx="3396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1600" dirty="0">
                <a:sym typeface="+mn-ea"/>
              </a:rPr>
              <a:t>使用数字设备的需求和习惯</a:t>
            </a:r>
            <a:endParaRPr lang="zh-CN" altLang="zh-CN" sz="1600" dirty="0">
              <a:solidFill>
                <a:schemeClr val="tx1"/>
              </a:solidFill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zh-CN" sz="1600" dirty="0">
                <a:sym typeface="+mn-ea"/>
              </a:rPr>
              <a:t>讨论家庭数字设备使用规则的内容</a:t>
            </a:r>
            <a:endParaRPr lang="zh-CN" altLang="zh-CN" sz="1600" dirty="0"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zh-CN" sz="1600" dirty="0">
                <a:sym typeface="+mn-ea"/>
              </a:rPr>
              <a:t>撰写家庭数字设备使用规则</a:t>
            </a:r>
            <a:endParaRPr lang="zh-CN" altLang="zh-CN" sz="1600" dirty="0"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6445885" y="2576830"/>
            <a:ext cx="2947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1600" dirty="0">
                <a:sym typeface="+mn-ea"/>
              </a:rPr>
              <a:t>优化家庭数字设备使用规则</a:t>
            </a:r>
            <a:endParaRPr lang="zh-CN" altLang="zh-CN" sz="1600" dirty="0"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zh-CN" sz="1600" dirty="0">
                <a:sym typeface="+mn-ea"/>
              </a:rPr>
              <a:t>数字设备在公共场合的适用性</a:t>
            </a:r>
            <a:endParaRPr lang="zh-CN" altLang="zh-CN" sz="1600" dirty="0"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8699118" y="4308267"/>
            <a:ext cx="23571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zh-CN" altLang="zh-CN" sz="1600" dirty="0">
                <a:sym typeface="+mn-ea"/>
              </a:rPr>
              <a:t>制订数字设备使用计划</a:t>
            </a:r>
            <a:endParaRPr lang="zh-CN" altLang="zh-CN" sz="1600" dirty="0"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zh-CN" sz="1600" dirty="0">
                <a:sym typeface="+mn-ea"/>
              </a:rPr>
              <a:t>参与反馈，全面评价</a:t>
            </a:r>
            <a:endParaRPr lang="zh-CN" altLang="zh-CN" sz="1600" dirty="0"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8251222" y="994111"/>
            <a:ext cx="2546643" cy="863389"/>
            <a:chOff x="3864317" y="1483571"/>
            <a:chExt cx="2861603" cy="924456"/>
          </a:xfrm>
        </p:grpSpPr>
        <p:sp>
          <p:nvSpPr>
            <p:cNvPr id="44" name="文本框 43"/>
            <p:cNvSpPr txBox="1"/>
            <p:nvPr>
              <p:custDataLst>
                <p:tags r:id="rId16"/>
              </p:custDataLst>
            </p:nvPr>
          </p:nvSpPr>
          <p:spPr>
            <a:xfrm>
              <a:off x="4079910" y="1550448"/>
              <a:ext cx="2345055" cy="608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10000"/>
                </a:lnSpc>
                <a:buClrTx/>
                <a:buSzTx/>
                <a:buFontTx/>
              </a:pPr>
              <a:r>
                <a:rPr lang="zh-CN" altLang="en-US" sz="3200" b="1" dirty="0">
                  <a:latin typeface="幼圆" panose="02010509060101010101" charset="-122"/>
                  <a:ea typeface="幼圆" panose="02010509060101010101" charset="-122"/>
                  <a:cs typeface="思源黑体 CN Regular" panose="020B0500000000000000" charset="-122"/>
                  <a:sym typeface="+mn-ea"/>
                </a:rPr>
                <a:t>项目导航</a:t>
              </a:r>
              <a:endParaRPr lang="zh-CN" altLang="en-US" sz="3200" b="1" dirty="0">
                <a:latin typeface="幼圆" panose="02010509060101010101" charset="-122"/>
                <a:ea typeface="幼圆" panose="02010509060101010101" charset="-122"/>
                <a:cs typeface="思源黑体 CN Regular" panose="020B0500000000000000" charset="-122"/>
                <a:sym typeface="+mn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864317" y="1483571"/>
              <a:ext cx="2861603" cy="924456"/>
              <a:chOff x="2208627" y="2757268"/>
              <a:chExt cx="2098475" cy="760959"/>
            </a:xfrm>
          </p:grpSpPr>
          <p:sp>
            <p:nvSpPr>
              <p:cNvPr id="46" name="任意多边形 45"/>
              <p:cNvSpPr/>
              <p:nvPr/>
            </p:nvSpPr>
            <p:spPr>
              <a:xfrm rot="400237">
                <a:off x="2267286" y="2872259"/>
                <a:ext cx="2039816" cy="645968"/>
              </a:xfrm>
              <a:custGeom>
                <a:avLst/>
                <a:gdLst>
                  <a:gd name="connsiteX0" fmla="*/ 1948193 w 2039816"/>
                  <a:gd name="connsiteY0" fmla="*/ 0 h 645968"/>
                  <a:gd name="connsiteX1" fmla="*/ 2039816 w 2039816"/>
                  <a:gd name="connsiteY1" fmla="*/ 0 h 645968"/>
                  <a:gd name="connsiteX2" fmla="*/ 2039816 w 2039816"/>
                  <a:gd name="connsiteY2" fmla="*/ 645968 h 645968"/>
                  <a:gd name="connsiteX3" fmla="*/ 0 w 2039816"/>
                  <a:gd name="connsiteY3" fmla="*/ 645968 h 645968"/>
                  <a:gd name="connsiteX4" fmla="*/ 0 w 2039816"/>
                  <a:gd name="connsiteY4" fmla="*/ 636726 h 645968"/>
                  <a:gd name="connsiteX5" fmla="*/ 1996635 w 2039816"/>
                  <a:gd name="connsiteY5" fmla="*/ 386448 h 645968"/>
                  <a:gd name="connsiteX6" fmla="*/ 0 w 2039816"/>
                  <a:gd name="connsiteY6" fmla="*/ 0 h 645968"/>
                  <a:gd name="connsiteX7" fmla="*/ 8681 w 2039816"/>
                  <a:gd name="connsiteY7" fmla="*/ 0 h 645968"/>
                  <a:gd name="connsiteX8" fmla="*/ 0 w 2039816"/>
                  <a:gd name="connsiteY8" fmla="*/ 1088 h 64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9816" h="645968">
                    <a:moveTo>
                      <a:pt x="1948193" y="0"/>
                    </a:moveTo>
                    <a:lnTo>
                      <a:pt x="2039816" y="0"/>
                    </a:lnTo>
                    <a:lnTo>
                      <a:pt x="2039816" y="645968"/>
                    </a:lnTo>
                    <a:lnTo>
                      <a:pt x="0" y="645968"/>
                    </a:lnTo>
                    <a:lnTo>
                      <a:pt x="0" y="636726"/>
                    </a:lnTo>
                    <a:lnTo>
                      <a:pt x="1996635" y="386448"/>
                    </a:lnTo>
                    <a:close/>
                    <a:moveTo>
                      <a:pt x="0" y="0"/>
                    </a:moveTo>
                    <a:lnTo>
                      <a:pt x="8681" y="0"/>
                    </a:lnTo>
                    <a:lnTo>
                      <a:pt x="0" y="1088"/>
                    </a:lnTo>
                    <a:close/>
                  </a:path>
                </a:pathLst>
              </a:custGeom>
              <a:solidFill>
                <a:srgbClr val="1CB8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2208627" y="2757268"/>
                <a:ext cx="2039816" cy="630702"/>
              </a:xfrm>
              <a:prstGeom prst="rect">
                <a:avLst/>
              </a:prstGeom>
              <a:noFill/>
              <a:ln>
                <a:solidFill>
                  <a:srgbClr val="1278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49" name="Freeform 34"/>
          <p:cNvSpPr>
            <a:spLocks noEditPoints="1"/>
          </p:cNvSpPr>
          <p:nvPr/>
        </p:nvSpPr>
        <p:spPr bwMode="auto">
          <a:xfrm rot="21008935">
            <a:off x="10751953" y="2505837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12787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一、准备间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pic>
        <p:nvPicPr>
          <p:cNvPr id="12" name="图片 11" descr="D:\gq\省教学设计参与\课件\第4课图片素材\品牌传播指南抽象概念矢量图。.jpg品牌传播指南抽象概念矢量图。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785" b="8785"/>
          <a:stretch>
            <a:fillRect/>
          </a:stretch>
        </p:blipFill>
        <p:spPr>
          <a:xfrm>
            <a:off x="9337760" y="4528500"/>
            <a:ext cx="1712509" cy="1412240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4175760" y="2647776"/>
            <a:ext cx="5805505" cy="683434"/>
            <a:chOff x="4271456" y="2598246"/>
            <a:chExt cx="5805505" cy="683434"/>
          </a:xfrm>
        </p:grpSpPr>
        <p:pic>
          <p:nvPicPr>
            <p:cNvPr id="40" name="图片 39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324" r="64618" b="66677"/>
            <a:stretch>
              <a:fillRect/>
            </a:stretch>
          </p:blipFill>
          <p:spPr>
            <a:xfrm>
              <a:off x="4271456" y="2691130"/>
              <a:ext cx="666115" cy="5905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1" name="组合 40"/>
            <p:cNvGrpSpPr/>
            <p:nvPr/>
          </p:nvGrpSpPr>
          <p:grpSpPr>
            <a:xfrm>
              <a:off x="5092211" y="2598246"/>
              <a:ext cx="4984750" cy="683260"/>
              <a:chOff x="4981582" y="2593807"/>
              <a:chExt cx="5030430" cy="683260"/>
            </a:xfrm>
          </p:grpSpPr>
          <p:sp>
            <p:nvSpPr>
              <p:cNvPr id="42" name="Freeform 755"/>
              <p:cNvSpPr/>
              <p:nvPr/>
            </p:nvSpPr>
            <p:spPr bwMode="auto">
              <a:xfrm rot="16200000">
                <a:off x="7155167" y="420222"/>
                <a:ext cx="683260" cy="5030430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546793" y="2712552"/>
                <a:ext cx="3832098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分析数字设备存在的问题</a:t>
                </a:r>
                <a:endPara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175760" y="3689350"/>
            <a:ext cx="5855970" cy="683260"/>
            <a:chOff x="6576" y="5732"/>
            <a:chExt cx="9222" cy="1076"/>
          </a:xfrm>
        </p:grpSpPr>
        <p:grpSp>
          <p:nvGrpSpPr>
            <p:cNvPr id="31" name="组合 30"/>
            <p:cNvGrpSpPr/>
            <p:nvPr/>
          </p:nvGrpSpPr>
          <p:grpSpPr>
            <a:xfrm>
              <a:off x="7868" y="5732"/>
              <a:ext cx="7931" cy="1076"/>
              <a:chOff x="4981262" y="2593489"/>
              <a:chExt cx="5082336" cy="683260"/>
            </a:xfrm>
          </p:grpSpPr>
          <p:sp>
            <p:nvSpPr>
              <p:cNvPr id="32" name="Freeform 755"/>
              <p:cNvSpPr/>
              <p:nvPr/>
            </p:nvSpPr>
            <p:spPr bwMode="auto">
              <a:xfrm rot="16200000">
                <a:off x="7180800" y="393951"/>
                <a:ext cx="683260" cy="5082336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317063" y="2723029"/>
                <a:ext cx="4353725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讨论数字设备使用规则的目的</a:t>
                </a:r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4" name="图片 3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643" t="896" r="36299" b="65781"/>
            <a:stretch>
              <a:fillRect/>
            </a:stretch>
          </p:blipFill>
          <p:spPr>
            <a:xfrm>
              <a:off x="6576" y="5862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172260" y="2360420"/>
            <a:ext cx="976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猜测不健康、不文明的方式使用数字设备，可能会对个人的身体健康产生哪些负面影响？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7" name="图片 36" descr="D:\gq\省教学设计参与\课件\第4课图片素材\议程，待办事项清单，每日计划.jpg议程，待办事项清单，每日计划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clrChange>
              <a:clrFrom>
                <a:srgbClr val="948DFE">
                  <a:alpha val="100000"/>
                </a:srgbClr>
              </a:clrFrom>
              <a:clrTo>
                <a:srgbClr val="948DFE">
                  <a:alpha val="100000"/>
                  <a:alpha val="0"/>
                </a:srgbClr>
              </a:clrTo>
            </a:clrChange>
          </a:blip>
          <a:srcRect l="219" r="6698" b="7600"/>
          <a:stretch>
            <a:fillRect/>
          </a:stretch>
        </p:blipFill>
        <p:spPr>
          <a:xfrm>
            <a:off x="9804400" y="4827270"/>
            <a:ext cx="1742440" cy="142049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818891" y="1679166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分析使用数字设备存在的问题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0" name="图片 39" descr="D:\gq\省教学设计参与\课件\第4课图片素材\有趣的儿童字体与白色数字在色圈。彩色矢量插图孤立在白色背景。.jpg有趣的儿童字体与白色数字在色圈。彩色矢量插图孤立在白色背景。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324" r="64618" b="66677"/>
          <a:stretch>
            <a:fillRect/>
          </a:stretch>
        </p:blipFill>
        <p:spPr>
          <a:xfrm>
            <a:off x="3162935" y="1692910"/>
            <a:ext cx="666115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1583055" y="3429000"/>
            <a:ext cx="8279141" cy="2599055"/>
            <a:chOff x="2493" y="5400"/>
            <a:chExt cx="13038" cy="4093"/>
          </a:xfrm>
        </p:grpSpPr>
        <p:grpSp>
          <p:nvGrpSpPr>
            <p:cNvPr id="36" name="组合 35"/>
            <p:cNvGrpSpPr/>
            <p:nvPr/>
          </p:nvGrpSpPr>
          <p:grpSpPr>
            <a:xfrm>
              <a:off x="2493" y="5400"/>
              <a:ext cx="13038" cy="3939"/>
              <a:chOff x="1224140" y="3855452"/>
              <a:chExt cx="8279141" cy="2501193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365756" y="4166530"/>
                <a:ext cx="8137525" cy="2190115"/>
                <a:chOff x="1264156" y="3894580"/>
                <a:chExt cx="8137525" cy="2190115"/>
              </a:xfrm>
            </p:grpSpPr>
            <p:sp>
              <p:nvSpPr>
                <p:cNvPr id="29" name="文本框 28"/>
                <p:cNvSpPr txBox="1"/>
                <p:nvPr/>
              </p:nvSpPr>
              <p:spPr>
                <a:xfrm>
                  <a:off x="1845438" y="3965700"/>
                  <a:ext cx="7360920" cy="4445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lvl="0" indent="0" algn="l" fontAlgn="auto">
                    <a:lnSpc>
                      <a:spcPct val="100000"/>
                    </a:lnSpc>
                  </a:pPr>
                  <a:r>
                    <a:rPr kumimoji="1" lang="zh-CN" altLang="en-US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长时间连续使用数字设备，可能会：</a:t>
                  </a:r>
                  <a:r>
                    <a:rPr kumimoji="1" lang="zh-CN" altLang="en-US" sz="2000" u="sng" dirty="0">
                      <a:solidFill>
                        <a:schemeClr val="tx1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  <a:sym typeface="+mn-ea"/>
                    </a:rPr>
                    <a:t>                                  </a:t>
                  </a:r>
                  <a:r>
                    <a:rPr kumimoji="1" lang="en-US" altLang="zh-CN" sz="2000" u="sng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 </a:t>
                  </a:r>
                  <a:r>
                    <a:rPr kumimoji="1" lang="zh-CN" altLang="en-US" sz="2000" u="sng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endParaRPr kumimoji="1" lang="zh-CN" altLang="en-US" sz="20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圆角矩形 33"/>
                <p:cNvSpPr/>
                <p:nvPr/>
              </p:nvSpPr>
              <p:spPr>
                <a:xfrm>
                  <a:off x="1264156" y="3894580"/>
                  <a:ext cx="8137525" cy="2190115"/>
                </a:xfrm>
                <a:prstGeom prst="roundRect">
                  <a:avLst/>
                </a:prstGeom>
                <a:noFill/>
                <a:ln w="19050">
                  <a:solidFill>
                    <a:srgbClr val="16928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31" name="图片 3" descr="D:\gq\省教学设计参与\课件\第4课图片素材\灯泡矢量图标，概念概念在平面风格孤立在白色背景.jpg灯泡矢量图标，概念概念在平面风格孤立在白色背景"/>
              <p:cNvPicPr>
                <a:picLocks noChangeAspect="1" noChangeArrowheads="1"/>
              </p:cNvPicPr>
              <p:nvPr/>
            </p:nvPicPr>
            <p:blipFill>
              <a:blip r:embed="rId25"/>
              <a:srcRect l="10140" t="14811" r="14431" b="16993"/>
              <a:stretch>
                <a:fillRect/>
              </a:stretch>
            </p:blipFill>
            <p:spPr bwMode="auto">
              <a:xfrm>
                <a:off x="1224140" y="3855452"/>
                <a:ext cx="614045" cy="55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文本框 1"/>
            <p:cNvSpPr txBox="1"/>
            <p:nvPr>
              <p:custDataLst>
                <p:tags r:id="rId26"/>
              </p:custDataLst>
            </p:nvPr>
          </p:nvSpPr>
          <p:spPr>
            <a:xfrm>
              <a:off x="3616" y="6742"/>
              <a:ext cx="11592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kumimoji="1" lang="zh-CN" altLang="en-US" sz="2000" spc="7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在网络上攻击他人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，可能会：</a:t>
              </a:r>
              <a:r>
                <a:rPr kumimoji="1" lang="zh-CN" altLang="en-US" sz="2000" u="sng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       </a:t>
              </a:r>
              <a:r>
                <a:rPr kumimoji="1" lang="en-US" altLang="zh-CN" sz="2000" u="sng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kumimoji="1" lang="zh-CN" altLang="en-US" sz="20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1" lang="zh-CN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7"/>
              </p:custDataLst>
            </p:nvPr>
          </p:nvSpPr>
          <p:spPr>
            <a:xfrm>
              <a:off x="3616" y="7494"/>
              <a:ext cx="11592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kumimoji="1" lang="zh-CN" altLang="en-US" sz="2000" spc="165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如果沉迷游戏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，可能会：</a:t>
              </a:r>
              <a:r>
                <a:rPr kumimoji="1" lang="zh-CN" altLang="en-US" sz="2000" u="sng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       </a:t>
              </a:r>
              <a:r>
                <a:rPr kumimoji="1" lang="en-US" altLang="zh-CN" sz="2000" u="sng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kumimoji="1" lang="zh-CN" altLang="en-US" sz="20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1" lang="zh-CN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28"/>
              </p:custDataLst>
            </p:nvPr>
          </p:nvSpPr>
          <p:spPr>
            <a:xfrm>
              <a:off x="3616" y="8184"/>
              <a:ext cx="11592" cy="1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还有哪些不良习惯可能产生负面影响呢？</a:t>
              </a:r>
              <a:endPara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kumimoji="1" lang="zh-CN" altLang="en-US" sz="2000" u="sng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    </a:t>
              </a:r>
              <a:r>
                <a:rPr kumimoji="1" lang="en-US" altLang="zh-CN" sz="2000" u="sng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                                      </a:t>
              </a:r>
              <a:r>
                <a:rPr kumimoji="1" lang="zh-CN" altLang="en-US" sz="2000" u="sng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</a:t>
              </a:r>
              <a:r>
                <a:rPr kumimoji="1" lang="en-US" altLang="zh-CN" sz="2000" u="sng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kumimoji="1" lang="zh-CN" altLang="en-US" sz="20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1" lang="zh-CN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便签简约粉色"/>
          <p:cNvPicPr>
            <a:picLocks noChangeAspect="1"/>
          </p:cNvPicPr>
          <p:nvPr/>
        </p:nvPicPr>
        <p:blipFill>
          <a:blip r:embed="rId1"/>
          <a:srcRect l="3063" t="24726" r="2508" b="11046"/>
          <a:stretch>
            <a:fillRect/>
          </a:stretch>
        </p:blipFill>
        <p:spPr>
          <a:xfrm>
            <a:off x="4382135" y="2200275"/>
            <a:ext cx="5841365" cy="3971290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3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4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5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6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8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9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10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1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2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3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4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5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6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7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8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9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20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1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819385" y="2799070"/>
            <a:ext cx="21511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说一说制定数字设备使用规则的目的？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33166" y="1648686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讨论数字设备使用规则的目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备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1671860" y="2563204"/>
            <a:ext cx="2359621" cy="1534160"/>
          </a:xfrm>
          <a:prstGeom prst="cloudCallout">
            <a:avLst>
              <a:gd name="adj1" fmla="val -34611"/>
              <a:gd name="adj2" fmla="val 65149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0" y="4027997"/>
            <a:ext cx="1625018" cy="2119589"/>
          </a:xfrm>
          <a:prstGeom prst="rect">
            <a:avLst/>
          </a:prstGeom>
        </p:spPr>
      </p:pic>
      <p:pic>
        <p:nvPicPr>
          <p:cNvPr id="4" name="图片 3" descr="D:\gq\省教学设计参与\课件\第4课图片素材\有趣的儿童字体与白色数字在色圈。彩色矢量插图孤立在白色背景。.jpg有趣的儿童字体与白色数字在色圈。彩色矢量插图孤立在白色背景。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43" t="896" r="36299" b="65781"/>
          <a:stretch>
            <a:fillRect/>
          </a:stretch>
        </p:blipFill>
        <p:spPr>
          <a:xfrm>
            <a:off x="3067050" y="1678940"/>
            <a:ext cx="666115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文本框 99"/>
          <p:cNvSpPr txBox="1"/>
          <p:nvPr/>
        </p:nvSpPr>
        <p:spPr>
          <a:xfrm>
            <a:off x="4779645" y="3199130"/>
            <a:ext cx="5080000" cy="5168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dist">
              <a:lnSpc>
                <a:spcPct val="150000"/>
              </a:lnSpc>
            </a:pPr>
            <a:r>
              <a:rPr lang="zh-CN" sz="2000" b="0">
                <a:gradFill>
                  <a:gsLst>
                    <a:gs pos="0">
                      <a:srgbClr val="D92763"/>
                    </a:gs>
                    <a:gs pos="50000">
                      <a:srgbClr val="E3447A"/>
                    </a:gs>
                    <a:gs pos="100000">
                      <a:srgbClr val="EC6091"/>
                    </a:gs>
                  </a:gsLst>
                  <a:lin ang="5400000" scaled="1"/>
                </a:gradFill>
                <a:latin typeface="汉仪程行简" panose="00020600040101010101" charset="-122"/>
                <a:ea typeface="汉仪程行简" panose="00020600040101010101" charset="-122"/>
              </a:rPr>
              <a:t>为什么要制定家庭数字设备使用规则呢？</a:t>
            </a:r>
            <a:endParaRPr lang="zh-CN" altLang="en-US" sz="2000" b="0">
              <a:gradFill>
                <a:gsLst>
                  <a:gs pos="0">
                    <a:srgbClr val="D92763"/>
                  </a:gs>
                  <a:gs pos="50000">
                    <a:srgbClr val="E3447A"/>
                  </a:gs>
                  <a:gs pos="100000">
                    <a:srgbClr val="EC6091"/>
                  </a:gs>
                </a:gsLst>
                <a:lin ang="5400000" scaled="1"/>
              </a:gradFill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780915" y="3354705"/>
            <a:ext cx="4980940" cy="362585"/>
          </a:xfrm>
          <a:prstGeom prst="rect">
            <a:avLst/>
          </a:prstGeom>
        </p:spPr>
      </p:pic>
      <p:grpSp>
        <p:nvGrpSpPr>
          <p:cNvPr id="1073742923" name="组合 1073742922"/>
          <p:cNvGrpSpPr/>
          <p:nvPr/>
        </p:nvGrpSpPr>
        <p:grpSpPr>
          <a:xfrm>
            <a:off x="5060988" y="4027805"/>
            <a:ext cx="4223813" cy="1152174"/>
            <a:chOff x="9546" y="10110"/>
            <a:chExt cx="3834" cy="935"/>
          </a:xfrm>
        </p:grpSpPr>
        <p:sp>
          <p:nvSpPr>
            <p:cNvPr id="27" name="文本框 55"/>
            <p:cNvSpPr txBox="1"/>
            <p:nvPr>
              <p:custDataLst>
                <p:tags r:id="rId27"/>
              </p:custDataLst>
            </p:nvPr>
          </p:nvSpPr>
          <p:spPr>
            <a:xfrm>
              <a:off x="9550" y="10110"/>
              <a:ext cx="1915" cy="55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/>
            <a:lstStyle/>
            <a:p>
              <a:r>
                <a:rPr lang="zh-CN" altLang="en-US"/>
                <a:t>□确保安全</a:t>
              </a:r>
              <a:endParaRPr lang="zh-CN" altLang="en-US"/>
            </a:p>
            <a:p>
              <a:endParaRPr lang="zh-CN" altLang="en-US"/>
            </a:p>
          </p:txBody>
        </p:sp>
        <p:sp>
          <p:nvSpPr>
            <p:cNvPr id="28" name="文本框 55"/>
            <p:cNvSpPr txBox="1"/>
            <p:nvPr>
              <p:custDataLst>
                <p:tags r:id="rId28"/>
              </p:custDataLst>
            </p:nvPr>
          </p:nvSpPr>
          <p:spPr>
            <a:xfrm>
              <a:off x="9550" y="10479"/>
              <a:ext cx="1939" cy="32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/>
            <a:lstStyle/>
            <a:p>
              <a:r>
                <a:rPr lang="zh-CN" altLang="en-US"/>
                <a:t>□保护个人隐私</a:t>
              </a:r>
              <a:endParaRPr lang="zh-CN" altLang="en-US"/>
            </a:p>
            <a:p>
              <a:pPr algn="l">
                <a:buClrTx/>
                <a:buSzTx/>
                <a:buFontTx/>
              </a:pPr>
              <a:endParaRPr lang="zh-CN" altLang="en-US"/>
            </a:p>
          </p:txBody>
        </p:sp>
        <p:sp>
          <p:nvSpPr>
            <p:cNvPr id="30" name="文本框 55"/>
            <p:cNvSpPr txBox="1"/>
            <p:nvPr>
              <p:custDataLst>
                <p:tags r:id="rId29"/>
              </p:custDataLst>
            </p:nvPr>
          </p:nvSpPr>
          <p:spPr>
            <a:xfrm>
              <a:off x="11465" y="10110"/>
              <a:ext cx="1915" cy="55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/>
            <a:lstStyle/>
            <a:p>
              <a:r>
                <a:rPr lang="zh-CN" altLang="en-US"/>
                <a:t>□维护家庭和谐</a:t>
              </a:r>
              <a:endParaRPr lang="zh-CN" altLang="en-US"/>
            </a:p>
            <a:p>
              <a:endParaRPr lang="zh-CN" altLang="en-US"/>
            </a:p>
          </p:txBody>
        </p:sp>
        <p:sp>
          <p:nvSpPr>
            <p:cNvPr id="31" name="文本框 55"/>
            <p:cNvSpPr txBox="1"/>
            <p:nvPr>
              <p:custDataLst>
                <p:tags r:id="rId30"/>
              </p:custDataLst>
            </p:nvPr>
          </p:nvSpPr>
          <p:spPr>
            <a:xfrm>
              <a:off x="9546" y="10769"/>
              <a:ext cx="2802" cy="27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/>
            <a:lstStyle/>
            <a:p>
              <a:r>
                <a:rPr lang="zh-CN" altLang="en-US"/>
                <a:t>□ </a:t>
              </a:r>
              <a:r>
                <a:rPr lang="zh-CN" altLang="en-US" u="sng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     </a:t>
              </a:r>
              <a:r>
                <a:rPr lang="en-US" altLang="zh-CN" u="sng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zh-CN" altLang="en-US" u="sng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         </a:t>
              </a:r>
              <a:endParaRPr lang="zh-CN" altLang="en-US" u="sng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endParaRPr lang="zh-CN" altLang="en-US" u="sng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文本框 55"/>
            <p:cNvSpPr txBox="1"/>
            <p:nvPr>
              <p:custDataLst>
                <p:tags r:id="rId31"/>
              </p:custDataLst>
            </p:nvPr>
          </p:nvSpPr>
          <p:spPr>
            <a:xfrm>
              <a:off x="11465" y="10499"/>
              <a:ext cx="1915" cy="31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anchor="t" anchorCtr="0"/>
            <a:lstStyle/>
            <a:p>
              <a:r>
                <a:rPr lang="zh-CN" altLang="en-US"/>
                <a:t>□加强儿童教育</a:t>
              </a:r>
              <a:endParaRPr lang="zh-CN" altLang="en-US"/>
            </a:p>
            <a:p>
              <a:endParaRPr lang="zh-CN" altLang="en-US"/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5394325" y="5150485"/>
            <a:ext cx="267271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5" name="图片 34" descr="勾选标记和交叉图标。绿色的勾和红色的叉。勾和叉符号。批准和拒绝的符号。矢量插图。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820" t="8186" r="8984" b="75961"/>
          <a:stretch>
            <a:fillRect/>
          </a:stretch>
        </p:blipFill>
        <p:spPr>
          <a:xfrm>
            <a:off x="10728325" y="3225165"/>
            <a:ext cx="379730" cy="360680"/>
          </a:xfrm>
          <a:prstGeom prst="rect">
            <a:avLst/>
          </a:prstGeom>
        </p:spPr>
      </p:pic>
      <p:pic>
        <p:nvPicPr>
          <p:cNvPr id="53" name="图片 52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820" t="8186" r="8984" b="75961"/>
          <a:stretch>
            <a:fillRect/>
          </a:stretch>
        </p:blipFill>
        <p:spPr>
          <a:xfrm>
            <a:off x="10728325" y="3806190"/>
            <a:ext cx="379730" cy="360680"/>
          </a:xfrm>
          <a:prstGeom prst="rect">
            <a:avLst/>
          </a:prstGeom>
        </p:spPr>
      </p:pic>
      <p:pic>
        <p:nvPicPr>
          <p:cNvPr id="54" name="图片 53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820" t="8186" r="8984" b="75961"/>
          <a:stretch>
            <a:fillRect/>
          </a:stretch>
        </p:blipFill>
        <p:spPr>
          <a:xfrm>
            <a:off x="10728325" y="4387215"/>
            <a:ext cx="379730" cy="360680"/>
          </a:xfrm>
          <a:prstGeom prst="rect">
            <a:avLst/>
          </a:prstGeom>
        </p:spPr>
      </p:pic>
      <p:pic>
        <p:nvPicPr>
          <p:cNvPr id="55" name="图片 54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820" t="8186" r="8984" b="75961"/>
          <a:stretch>
            <a:fillRect/>
          </a:stretch>
        </p:blipFill>
        <p:spPr>
          <a:xfrm>
            <a:off x="10728325" y="4968240"/>
            <a:ext cx="379730" cy="360680"/>
          </a:xfrm>
          <a:prstGeom prst="rect">
            <a:avLst/>
          </a:prstGeom>
        </p:spPr>
      </p:pic>
      <p:pic>
        <p:nvPicPr>
          <p:cNvPr id="56" name="图片 55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820" t="8186" r="8984" b="75961"/>
          <a:stretch>
            <a:fillRect/>
          </a:stretch>
        </p:blipFill>
        <p:spPr>
          <a:xfrm>
            <a:off x="10728325" y="5586730"/>
            <a:ext cx="379730" cy="36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761719" y="1378792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27873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二、活动室</a:t>
            </a:r>
            <a:endParaRPr lang="zh-CN" altLang="en-US" sz="4800" dirty="0">
              <a:solidFill>
                <a:srgbClr val="127873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606959"/>
            <a:ext cx="2524255" cy="329250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043680" y="2557145"/>
            <a:ext cx="5494020" cy="683260"/>
            <a:chOff x="6576" y="4091"/>
            <a:chExt cx="8652" cy="1076"/>
          </a:xfrm>
        </p:grpSpPr>
        <p:grpSp>
          <p:nvGrpSpPr>
            <p:cNvPr id="35" name="组合 34"/>
            <p:cNvGrpSpPr/>
            <p:nvPr/>
          </p:nvGrpSpPr>
          <p:grpSpPr>
            <a:xfrm>
              <a:off x="7636" y="4091"/>
              <a:ext cx="7593" cy="1076"/>
              <a:chOff x="4961396" y="2593490"/>
              <a:chExt cx="4865739" cy="683260"/>
            </a:xfrm>
          </p:grpSpPr>
          <p:sp>
            <p:nvSpPr>
              <p:cNvPr id="36" name="Freeform 755"/>
              <p:cNvSpPr/>
              <p:nvPr/>
            </p:nvSpPr>
            <p:spPr bwMode="auto">
              <a:xfrm rot="16200000">
                <a:off x="7052635" y="502250"/>
                <a:ext cx="683260" cy="4865739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210109" y="2723665"/>
                <a:ext cx="4549175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使用数字设备的需求和习惯</a:t>
                </a:r>
                <a:endParaRPr lang="zh-CN" altLang="en-US" sz="28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3" name="图片 2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0324" r="64618" b="66677"/>
            <a:stretch>
              <a:fillRect/>
            </a:stretch>
          </p:blipFill>
          <p:spPr>
            <a:xfrm>
              <a:off x="6576" y="4237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4043680" y="3608070"/>
            <a:ext cx="5742940" cy="683260"/>
            <a:chOff x="6576" y="5746"/>
            <a:chExt cx="9044" cy="1076"/>
          </a:xfrm>
        </p:grpSpPr>
        <p:grpSp>
          <p:nvGrpSpPr>
            <p:cNvPr id="30" name="组合 29"/>
            <p:cNvGrpSpPr/>
            <p:nvPr/>
          </p:nvGrpSpPr>
          <p:grpSpPr>
            <a:xfrm>
              <a:off x="7636" y="5746"/>
              <a:ext cx="7984" cy="1076"/>
              <a:chOff x="4961075" y="2593808"/>
              <a:chExt cx="5116301" cy="683260"/>
            </a:xfrm>
          </p:grpSpPr>
          <p:sp>
            <p:nvSpPr>
              <p:cNvPr id="31" name="Freeform 755"/>
              <p:cNvSpPr/>
              <p:nvPr/>
            </p:nvSpPr>
            <p:spPr bwMode="auto">
              <a:xfrm rot="16200000">
                <a:off x="7051994" y="502888"/>
                <a:ext cx="683260" cy="4865099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981582" y="2722713"/>
                <a:ext cx="5095794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24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讨论家庭数字设备使用规则的内容</a:t>
                </a:r>
                <a:endPara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4" name="图片 3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643" t="896" r="36299" b="65781"/>
            <a:stretch>
              <a:fillRect/>
            </a:stretch>
          </p:blipFill>
          <p:spPr>
            <a:xfrm>
              <a:off x="6576" y="5892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/>
          <p:cNvGrpSpPr/>
          <p:nvPr/>
        </p:nvGrpSpPr>
        <p:grpSpPr>
          <a:xfrm>
            <a:off x="4070985" y="4603115"/>
            <a:ext cx="5446395" cy="689610"/>
            <a:chOff x="6619" y="7313"/>
            <a:chExt cx="8577" cy="1086"/>
          </a:xfrm>
        </p:grpSpPr>
        <p:grpSp>
          <p:nvGrpSpPr>
            <p:cNvPr id="40" name="组合 39"/>
            <p:cNvGrpSpPr/>
            <p:nvPr/>
          </p:nvGrpSpPr>
          <p:grpSpPr>
            <a:xfrm>
              <a:off x="7604" y="7313"/>
              <a:ext cx="7592" cy="1076"/>
              <a:chOff x="4940569" y="2593808"/>
              <a:chExt cx="4865099" cy="683260"/>
            </a:xfrm>
          </p:grpSpPr>
          <p:sp>
            <p:nvSpPr>
              <p:cNvPr id="41" name="Freeform 755"/>
              <p:cNvSpPr/>
              <p:nvPr/>
            </p:nvSpPr>
            <p:spPr bwMode="auto">
              <a:xfrm rot="16200000">
                <a:off x="7031488" y="502888"/>
                <a:ext cx="683260" cy="4865099"/>
              </a:xfrm>
              <a:custGeom>
                <a:avLst/>
                <a:gdLst>
                  <a:gd name="T0" fmla="*/ 154 w 155"/>
                  <a:gd name="T1" fmla="*/ 143 h 243"/>
                  <a:gd name="T2" fmla="*/ 154 w 155"/>
                  <a:gd name="T3" fmla="*/ 130 h 243"/>
                  <a:gd name="T4" fmla="*/ 153 w 155"/>
                  <a:gd name="T5" fmla="*/ 68 h 243"/>
                  <a:gd name="T6" fmla="*/ 143 w 155"/>
                  <a:gd name="T7" fmla="*/ 24 h 243"/>
                  <a:gd name="T8" fmla="*/ 53 w 155"/>
                  <a:gd name="T9" fmla="*/ 3 h 243"/>
                  <a:gd name="T10" fmla="*/ 2 w 155"/>
                  <a:gd name="T11" fmla="*/ 42 h 243"/>
                  <a:gd name="T12" fmla="*/ 0 w 155"/>
                  <a:gd name="T13" fmla="*/ 62 h 243"/>
                  <a:gd name="T14" fmla="*/ 0 w 155"/>
                  <a:gd name="T15" fmla="*/ 83 h 243"/>
                  <a:gd name="T16" fmla="*/ 0 w 155"/>
                  <a:gd name="T17" fmla="*/ 84 h 243"/>
                  <a:gd name="T18" fmla="*/ 0 w 155"/>
                  <a:gd name="T19" fmla="*/ 97 h 243"/>
                  <a:gd name="T20" fmla="*/ 0 w 155"/>
                  <a:gd name="T21" fmla="*/ 109 h 243"/>
                  <a:gd name="T22" fmla="*/ 0 w 155"/>
                  <a:gd name="T23" fmla="*/ 111 h 243"/>
                  <a:gd name="T24" fmla="*/ 2 w 155"/>
                  <a:gd name="T25" fmla="*/ 155 h 243"/>
                  <a:gd name="T26" fmla="*/ 4 w 155"/>
                  <a:gd name="T27" fmla="*/ 200 h 243"/>
                  <a:gd name="T28" fmla="*/ 23 w 155"/>
                  <a:gd name="T29" fmla="*/ 233 h 243"/>
                  <a:gd name="T30" fmla="*/ 105 w 155"/>
                  <a:gd name="T31" fmla="*/ 237 h 243"/>
                  <a:gd name="T32" fmla="*/ 153 w 155"/>
                  <a:gd name="T33" fmla="*/ 200 h 243"/>
                  <a:gd name="T34" fmla="*/ 154 w 155"/>
                  <a:gd name="T35" fmla="*/ 156 h 243"/>
                  <a:gd name="T36" fmla="*/ 154 w 155"/>
                  <a:gd name="T37" fmla="*/ 1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43">
                    <a:moveTo>
                      <a:pt x="154" y="143"/>
                    </a:moveTo>
                    <a:cubicBezTo>
                      <a:pt x="154" y="138"/>
                      <a:pt x="154" y="134"/>
                      <a:pt x="154" y="130"/>
                    </a:cubicBezTo>
                    <a:cubicBezTo>
                      <a:pt x="155" y="106"/>
                      <a:pt x="153" y="79"/>
                      <a:pt x="153" y="68"/>
                    </a:cubicBezTo>
                    <a:cubicBezTo>
                      <a:pt x="152" y="53"/>
                      <a:pt x="151" y="38"/>
                      <a:pt x="143" y="24"/>
                    </a:cubicBezTo>
                    <a:cubicBezTo>
                      <a:pt x="130" y="0"/>
                      <a:pt x="85" y="0"/>
                      <a:pt x="53" y="3"/>
                    </a:cubicBezTo>
                    <a:cubicBezTo>
                      <a:pt x="17" y="6"/>
                      <a:pt x="9" y="7"/>
                      <a:pt x="2" y="42"/>
                    </a:cubicBezTo>
                    <a:cubicBezTo>
                      <a:pt x="1" y="49"/>
                      <a:pt x="0" y="56"/>
                      <a:pt x="0" y="62"/>
                    </a:cubicBezTo>
                    <a:cubicBezTo>
                      <a:pt x="0" y="69"/>
                      <a:pt x="0" y="76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8"/>
                      <a:pt x="0" y="93"/>
                      <a:pt x="0" y="97"/>
                    </a:cubicBezTo>
                    <a:cubicBezTo>
                      <a:pt x="0" y="101"/>
                      <a:pt x="0" y="105"/>
                      <a:pt x="0" y="109"/>
                    </a:cubicBezTo>
                    <a:cubicBezTo>
                      <a:pt x="0" y="109"/>
                      <a:pt x="0" y="110"/>
                      <a:pt x="0" y="111"/>
                    </a:cubicBezTo>
                    <a:cubicBezTo>
                      <a:pt x="0" y="125"/>
                      <a:pt x="1" y="140"/>
                      <a:pt x="2" y="155"/>
                    </a:cubicBezTo>
                    <a:cubicBezTo>
                      <a:pt x="2" y="170"/>
                      <a:pt x="1" y="185"/>
                      <a:pt x="4" y="200"/>
                    </a:cubicBezTo>
                    <a:cubicBezTo>
                      <a:pt x="5" y="205"/>
                      <a:pt x="4" y="226"/>
                      <a:pt x="23" y="233"/>
                    </a:cubicBezTo>
                    <a:cubicBezTo>
                      <a:pt x="49" y="243"/>
                      <a:pt x="96" y="238"/>
                      <a:pt x="105" y="237"/>
                    </a:cubicBezTo>
                    <a:cubicBezTo>
                      <a:pt x="134" y="232"/>
                      <a:pt x="150" y="226"/>
                      <a:pt x="153" y="200"/>
                    </a:cubicBezTo>
                    <a:cubicBezTo>
                      <a:pt x="154" y="187"/>
                      <a:pt x="154" y="171"/>
                      <a:pt x="154" y="156"/>
                    </a:cubicBezTo>
                    <a:cubicBezTo>
                      <a:pt x="154" y="152"/>
                      <a:pt x="154" y="147"/>
                      <a:pt x="154" y="143"/>
                    </a:cubicBezTo>
                    <a:close/>
                  </a:path>
                </a:pathLst>
              </a:custGeom>
              <a:solidFill>
                <a:srgbClr val="1CB8B2"/>
              </a:solidFill>
              <a:ln>
                <a:solidFill>
                  <a:srgbClr val="12787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Aa甜食主义" panose="02010600010101010101" pitchFamily="2" charset="-122"/>
                  <a:ea typeface="Aa甜食主义" panose="02010600010101010101" pitchFamily="2" charset="-122"/>
                  <a:cs typeface="汉仪乐喵体简" panose="00020600040101010101" charset="-122"/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209716" y="2732873"/>
                <a:ext cx="4549175" cy="5048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撰写家庭数字设备使用规则</a:t>
                </a:r>
                <a:endPara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  <a:p>
                <a:endParaRPr lang="zh-CN" altLang="en-US" sz="32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</p:grpSp>
        <p:pic>
          <p:nvPicPr>
            <p:cNvPr id="5" name="图片 4" descr="D:\gq\省教学设计参与\课件\第4课图片素材\有趣的儿童字体与白色数字在色圈。彩色矢量插图孤立在白色背景。.jpg有趣的儿童字体与白色数字在色圈。彩色矢量插图孤立在白色背景。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7284" t="466" r="7658" b="66211"/>
            <a:stretch>
              <a:fillRect/>
            </a:stretch>
          </p:blipFill>
          <p:spPr>
            <a:xfrm>
              <a:off x="6619" y="7469"/>
              <a:ext cx="1049" cy="9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 descr="D:\gq\省教学设计参与\课件\第4课图片素材\品牌传播指南抽象概念矢量图。.jpg品牌传播指南抽象概念矢量图。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8785" b="8785"/>
          <a:stretch>
            <a:fillRect/>
          </a:stretch>
        </p:blipFill>
        <p:spPr>
          <a:xfrm>
            <a:off x="9337760" y="4528500"/>
            <a:ext cx="1712509" cy="1412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C7C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rgbClr val="EC7C87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rgbClr val="EC7C8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3966846" y="1679166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使用数字设备的需求和习惯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428355" y="2910840"/>
            <a:ext cx="24587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说一说在使用数字设备时的需求和习惯！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3" name="云形标注 32"/>
          <p:cNvSpPr/>
          <p:nvPr/>
        </p:nvSpPr>
        <p:spPr>
          <a:xfrm>
            <a:off x="8148955" y="2673350"/>
            <a:ext cx="2822575" cy="1534160"/>
          </a:xfrm>
          <a:prstGeom prst="cloudCallout">
            <a:avLst>
              <a:gd name="adj1" fmla="val 19928"/>
              <a:gd name="adj2" fmla="val 70668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0599" y="4141685"/>
            <a:ext cx="1625018" cy="2119589"/>
          </a:xfrm>
          <a:prstGeom prst="rect">
            <a:avLst/>
          </a:prstGeom>
        </p:spPr>
      </p:pic>
      <p:pic>
        <p:nvPicPr>
          <p:cNvPr id="40" name="图片 39" descr="D:\gq\省教学设计参与\课件\第4课图片素材\有趣的儿童字体与白色数字在色圈。彩色矢量插图孤立在白色背景。.jpg有趣的儿童字体与白色数字在色圈。彩色矢量插图孤立在白色背景。"/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324" r="64618" b="66677"/>
          <a:stretch>
            <a:fillRect/>
          </a:stretch>
        </p:blipFill>
        <p:spPr>
          <a:xfrm>
            <a:off x="3162935" y="1692910"/>
            <a:ext cx="666115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4"/>
            </p:custDataLst>
          </p:nvPr>
        </p:nvGraphicFramePr>
        <p:xfrm>
          <a:off x="1201420" y="2595880"/>
          <a:ext cx="6884035" cy="327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04640"/>
                <a:gridCol w="2779395"/>
              </a:tblGrid>
              <a:tr h="513715">
                <a:tc>
                  <a:txBody>
                    <a:bodyPr/>
                    <a:lstStyle/>
                    <a:p>
                      <a:pPr algn="r"/>
                      <a:r>
                        <a:rPr lang="zh-CN" altLang="en-US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使用的数字设备：</a:t>
                      </a:r>
                      <a:endParaRPr lang="zh-CN" alt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</a:tr>
              <a:tr h="55753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数字设备的用途：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</a:tr>
              <a:tr h="68072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连续使用数字设备的时间：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(         )</a:t>
                      </a: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小时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</a:tr>
              <a:tr h="979805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buNone/>
                      </a:pP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在公共场合使用数字设备听音乐时要佩戴耳机吗？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  </a:t>
                      </a: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需要</a:t>
                      </a:r>
                      <a:r>
                        <a:rPr lang="en-US" altLang="zh-CN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         </a:t>
                      </a: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不需要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</a:tr>
              <a:tr h="54483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buNone/>
                      </a:pPr>
                      <a:r>
                        <a:rPr lang="zh-CN" altLang="en-US" sz="2200" b="1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其他：</a:t>
                      </a: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endParaRPr lang="zh-CN" altLang="en-US" sz="2200" b="1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8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CF"/>
                    </a:solidFill>
                  </a:tcPr>
                </a:tc>
              </a:tr>
            </a:tbl>
          </a:graphicData>
        </a:graphic>
      </p:graphicFrame>
      <p:sp>
        <p:nvSpPr>
          <p:cNvPr id="42" name="矩形 41"/>
          <p:cNvSpPr/>
          <p:nvPr>
            <p:custDataLst>
              <p:tags r:id="rId25"/>
            </p:custDataLst>
          </p:nvPr>
        </p:nvSpPr>
        <p:spPr>
          <a:xfrm>
            <a:off x="5457825" y="4640580"/>
            <a:ext cx="350520" cy="3765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26"/>
            </p:custDataLst>
          </p:nvPr>
        </p:nvSpPr>
        <p:spPr>
          <a:xfrm>
            <a:off x="6626225" y="4640580"/>
            <a:ext cx="350520" cy="3765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398562" y="32295"/>
            <a:ext cx="1244676" cy="845156"/>
            <a:chOff x="2895757" y="2373389"/>
            <a:chExt cx="1537136" cy="1615675"/>
          </a:xfrm>
        </p:grpSpPr>
        <p:sp>
          <p:nvSpPr>
            <p:cNvPr id="23" name="MH_Other_1"/>
            <p:cNvSpPr/>
            <p:nvPr>
              <p:custDataLst>
                <p:tags r:id="rId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4" name="MH_SubTitle_1"/>
            <p:cNvSpPr/>
            <p:nvPr>
              <p:custDataLst>
                <p:tags r:id="rId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5" name="MH_Other_2"/>
            <p:cNvSpPr/>
            <p:nvPr>
              <p:custDataLst>
                <p:tags r:id="rId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1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7"/>
            <p:cNvSpPr txBox="1"/>
            <p:nvPr>
              <p:custDataLst>
                <p:tags r:id="rId5"/>
              </p:custDataLst>
            </p:nvPr>
          </p:nvSpPr>
          <p:spPr>
            <a:xfrm rot="605681">
              <a:off x="2895757" y="3179301"/>
              <a:ext cx="1537136" cy="8097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准备间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7735313" y="32295"/>
            <a:ext cx="1186976" cy="917557"/>
            <a:chOff x="4439779" y="3461793"/>
            <a:chExt cx="1492571" cy="1532705"/>
          </a:xfrm>
        </p:grpSpPr>
        <p:sp>
          <p:nvSpPr>
            <p:cNvPr id="19" name="MH_Other_3"/>
            <p:cNvSpPr/>
            <p:nvPr>
              <p:custDataLst>
                <p:tags r:id="rId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rgbClr val="EC7C8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0" name="MH_SubTitle_2"/>
            <p:cNvSpPr/>
            <p:nvPr>
              <p:custDataLst>
                <p:tags r:id="rId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9"/>
              </p:custDataLst>
            </p:nvPr>
          </p:nvSpPr>
          <p:spPr>
            <a:xfrm>
              <a:off x="5024645" y="3461793"/>
              <a:ext cx="378566" cy="423700"/>
            </a:xfrm>
            <a:prstGeom prst="ellipse">
              <a:avLst/>
            </a:prstGeom>
            <a:solidFill>
              <a:srgbClr val="EC7C87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9"/>
            <p:cNvSpPr txBox="1"/>
            <p:nvPr>
              <p:custDataLst>
                <p:tags r:id="rId10"/>
              </p:custDataLst>
            </p:nvPr>
          </p:nvSpPr>
          <p:spPr>
            <a:xfrm rot="605681">
              <a:off x="4439779" y="4286963"/>
              <a:ext cx="1477568" cy="707535"/>
            </a:xfrm>
            <a:prstGeom prst="rect">
              <a:avLst/>
            </a:prstGeom>
            <a:solidFill>
              <a:srgbClr val="EC7C87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活动室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1"/>
            </p:custDataLst>
          </p:nvPr>
        </p:nvGrpSpPr>
        <p:grpSpPr>
          <a:xfrm>
            <a:off x="9014364" y="32295"/>
            <a:ext cx="1245226" cy="866876"/>
            <a:chOff x="2905125" y="2373389"/>
            <a:chExt cx="1537949" cy="1657832"/>
          </a:xfrm>
        </p:grpSpPr>
        <p:sp>
          <p:nvSpPr>
            <p:cNvPr id="15" name="MH_Other_1"/>
            <p:cNvSpPr/>
            <p:nvPr>
              <p:custDataLst>
                <p:tags r:id="rId12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3BAECD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4"/>
              </p:custDataLst>
            </p:nvPr>
          </p:nvSpPr>
          <p:spPr>
            <a:xfrm>
              <a:off x="3485744" y="2373389"/>
              <a:ext cx="341970" cy="4361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3</a:t>
              </a:r>
              <a:endPara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27"/>
            <p:cNvSpPr txBox="1"/>
            <p:nvPr>
              <p:custDataLst>
                <p:tags r:id="rId15"/>
              </p:custDataLst>
            </p:nvPr>
          </p:nvSpPr>
          <p:spPr>
            <a:xfrm rot="605681">
              <a:off x="2905938" y="3221459"/>
              <a:ext cx="1537136" cy="8097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收获园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6"/>
            </p:custDataLst>
          </p:nvPr>
        </p:nvGrpSpPr>
        <p:grpSpPr>
          <a:xfrm>
            <a:off x="10351666" y="32295"/>
            <a:ext cx="1189724" cy="897285"/>
            <a:chOff x="4452223" y="3461716"/>
            <a:chExt cx="1496222" cy="1498806"/>
          </a:xfrm>
        </p:grpSpPr>
        <p:sp>
          <p:nvSpPr>
            <p:cNvPr id="11" name="MH_Other_3"/>
            <p:cNvSpPr/>
            <p:nvPr>
              <p:custDataLst>
                <p:tags r:id="rId17"/>
              </p:custDataLst>
            </p:nvPr>
          </p:nvSpPr>
          <p:spPr>
            <a:xfrm>
              <a:off x="4777050" y="3641291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18"/>
              </p:custDataLst>
            </p:nvPr>
          </p:nvSpPr>
          <p:spPr>
            <a:xfrm rot="588792">
              <a:off x="4452223" y="4376728"/>
              <a:ext cx="1480127" cy="526729"/>
            </a:xfrm>
            <a:prstGeom prst="roundRect">
              <a:avLst>
                <a:gd name="adj" fmla="val 11293"/>
              </a:avLst>
            </a:prstGeom>
            <a:solidFill>
              <a:srgbClr val="F15A4C"/>
            </a:solidFill>
            <a:ln w="31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0" tIns="0" rIns="0" bIns="0" anchor="ctr">
              <a:normAutofit fontScale="7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翩翩体W5P" panose="03000500000000000000" pitchFamily="66" charset="-122"/>
                <a:ea typeface="华康翩翩体W5P" panose="03000500000000000000" pitchFamily="66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19"/>
              </p:custDataLst>
            </p:nvPr>
          </p:nvSpPr>
          <p:spPr>
            <a:xfrm>
              <a:off x="5024645" y="3461716"/>
              <a:ext cx="378566" cy="4237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>
              <a:normAutofit fontScale="45000" lnSpcReduction="20000"/>
            </a:bodyPr>
            <a:lstStyle/>
            <a:p>
              <a:pPr marL="0" marR="0" lvl="0" indent="0" algn="ctr" defTabSz="609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文本框 29"/>
            <p:cNvSpPr txBox="1"/>
            <p:nvPr>
              <p:custDataLst>
                <p:tags r:id="rId20"/>
              </p:custDataLst>
            </p:nvPr>
          </p:nvSpPr>
          <p:spPr>
            <a:xfrm rot="605681">
              <a:off x="4470877" y="4252987"/>
              <a:ext cx="1477568" cy="707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1219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幼圆" panose="02010509060101010101" charset="-122"/>
                  <a:ea typeface="幼圆" panose="02010509060101010101" charset="-122"/>
                </a:rPr>
                <a:t>挑战台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3373756" y="1686151"/>
            <a:ext cx="704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讨论家庭数字设备使用规则的内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容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432150" y="2325497"/>
            <a:ext cx="94522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小组讨论，共同商讨家庭数字设备使用规则的内容。</a:t>
            </a:r>
            <a:endParaRPr kumimoji="1"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8" name="图片 37" descr="D:\gq\省教学设计参与\课件\第4课图片素材\“是”与“否”的决定在手.jpg“是”与“否”的决定在手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7738" b="7738"/>
          <a:stretch>
            <a:fillRect/>
          </a:stretch>
        </p:blipFill>
        <p:spPr>
          <a:xfrm>
            <a:off x="9698266" y="4662434"/>
            <a:ext cx="1863885" cy="1537074"/>
          </a:xfrm>
          <a:prstGeom prst="rect">
            <a:avLst/>
          </a:prstGeom>
        </p:spPr>
      </p:pic>
      <p:pic>
        <p:nvPicPr>
          <p:cNvPr id="4" name="图片 3" descr="D:\gq\省教学设计参与\课件\第4课图片素材\有趣的儿童字体与白色数字在色圈。彩色矢量插图孤立在白色背景。.jpg有趣的儿童字体与白色数字在色圈。彩色矢量插图孤立在白色背景。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43" t="896" r="36299" b="65781"/>
          <a:stretch>
            <a:fillRect/>
          </a:stretch>
        </p:blipFill>
        <p:spPr>
          <a:xfrm>
            <a:off x="2707640" y="1693545"/>
            <a:ext cx="666115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3d卡通手在电脑键盘和一个白色显示器屏幕。有复制空间的桌面。3 d渲染插图。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265" y="2331085"/>
            <a:ext cx="7164070" cy="557911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811905" y="3582670"/>
            <a:ext cx="3529330" cy="2517775"/>
            <a:chOff x="5293" y="5590"/>
            <a:chExt cx="5558" cy="3965"/>
          </a:xfrm>
        </p:grpSpPr>
        <p:sp>
          <p:nvSpPr>
            <p:cNvPr id="29" name="文本框 28"/>
            <p:cNvSpPr txBox="1"/>
            <p:nvPr>
              <p:custDataLst>
                <p:tags r:id="rId26"/>
              </p:custDataLst>
            </p:nvPr>
          </p:nvSpPr>
          <p:spPr>
            <a:xfrm>
              <a:off x="5293" y="5590"/>
              <a:ext cx="5558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0" algn="l" fontAlgn="auto">
                <a:lnSpc>
                  <a:spcPct val="100000"/>
                </a:lnSpc>
              </a:pPr>
              <a:r>
                <a:rPr kumimoji="1"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使用数字设备的时间限制</a:t>
              </a:r>
              <a:endParaRPr kumimoji="1" lang="zh-CN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27"/>
              </p:custDataLst>
            </p:nvPr>
          </p:nvSpPr>
          <p:spPr>
            <a:xfrm>
              <a:off x="5293" y="6200"/>
              <a:ext cx="5558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0" algn="l" fontAlgn="auto">
                <a:lnSpc>
                  <a:spcPct val="100000"/>
                </a:lnSpc>
              </a:pPr>
              <a:r>
                <a:rPr kumimoji="1"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使用数字设备的行为规范</a:t>
              </a:r>
              <a:endPara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28"/>
              </p:custDataLst>
            </p:nvPr>
          </p:nvSpPr>
          <p:spPr>
            <a:xfrm>
              <a:off x="5293" y="6849"/>
              <a:ext cx="5558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0" algn="l" fontAlgn="auto">
                <a:lnSpc>
                  <a:spcPct val="100000"/>
                </a:lnSpc>
              </a:pPr>
              <a:r>
                <a:rPr kumimoji="1"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使用数字设备的地点限制</a:t>
              </a:r>
              <a:endParaRPr kumimoji="1" lang="zh-CN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5293" y="7564"/>
              <a:ext cx="5558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0" algn="l" fontAlgn="auto">
                <a:lnSpc>
                  <a:spcPct val="100000"/>
                </a:lnSpc>
              </a:pPr>
              <a:r>
                <a:rPr kumimoji="1"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使用数字设备的内容限制</a:t>
              </a:r>
              <a:endParaRPr kumimoji="1" lang="zh-CN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30"/>
              </p:custDataLst>
            </p:nvPr>
          </p:nvSpPr>
          <p:spPr>
            <a:xfrm>
              <a:off x="5293" y="8264"/>
              <a:ext cx="5558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0" algn="l" fontAlgn="auto">
                <a:lnSpc>
                  <a:spcPct val="100000"/>
                </a:lnSpc>
              </a:pPr>
              <a:r>
                <a:rPr kumimoji="1"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使用数字设备的安全措施</a:t>
              </a:r>
              <a:endPara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31"/>
              </p:custDataLst>
            </p:nvPr>
          </p:nvSpPr>
          <p:spPr>
            <a:xfrm>
              <a:off x="5293" y="8855"/>
              <a:ext cx="5558" cy="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indent="0" algn="l" fontAlgn="auto">
                <a:lnSpc>
                  <a:spcPct val="100000"/>
                </a:lnSpc>
              </a:pPr>
              <a:r>
                <a:rPr kumimoji="1"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其</a:t>
              </a:r>
              <a:r>
                <a:rPr kumimoji="1"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  </a:t>
              </a:r>
              <a:r>
                <a:rPr kumimoji="1"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他</a:t>
              </a:r>
              <a:r>
                <a:rPr kumimoji="1" lang="zh-CN" altLang="en-US" sz="2000" u="heavy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 </a:t>
              </a:r>
              <a:r>
                <a:rPr kumimoji="1" lang="en-US" altLang="zh-CN" sz="2000" u="heavy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华文楷体" panose="02010600040101010101" pitchFamily="2" charset="-122"/>
                  <a:ea typeface="华文楷体" panose="02010600040101010101" pitchFamily="2" charset="-122"/>
                </a:rPr>
                <a:t>                              </a:t>
              </a:r>
              <a:endParaRPr kumimoji="1" lang="en-US" altLang="zh-CN" sz="2000" u="heavy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pic>
        <p:nvPicPr>
          <p:cNvPr id="34" name="图片 33" descr="勾选标记和交叉图标。绿色的勾和红色的叉。勾和叉符号。批准和拒绝的符号。矢量插图。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924" t="53172" r="71358" b="29540"/>
          <a:stretch>
            <a:fillRect/>
          </a:stretch>
        </p:blipFill>
        <p:spPr>
          <a:xfrm>
            <a:off x="8994775" y="3611880"/>
            <a:ext cx="419735" cy="325120"/>
          </a:xfrm>
          <a:prstGeom prst="rect">
            <a:avLst/>
          </a:prstGeom>
        </p:spPr>
      </p:pic>
      <p:pic>
        <p:nvPicPr>
          <p:cNvPr id="35" name="图片 34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971" t="74377" r="72607" b="4925"/>
          <a:stretch>
            <a:fillRect/>
          </a:stretch>
        </p:blipFill>
        <p:spPr>
          <a:xfrm>
            <a:off x="8994775" y="4266565"/>
            <a:ext cx="414020" cy="389255"/>
          </a:xfrm>
          <a:prstGeom prst="rect">
            <a:avLst/>
          </a:prstGeom>
        </p:spPr>
      </p:pic>
      <p:pic>
        <p:nvPicPr>
          <p:cNvPr id="3" name="图片 2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rcRect l="6924" t="53172" r="71358" b="29540"/>
          <a:stretch>
            <a:fillRect/>
          </a:stretch>
        </p:blipFill>
        <p:spPr>
          <a:xfrm>
            <a:off x="3380740" y="3608070"/>
            <a:ext cx="419735" cy="325120"/>
          </a:xfrm>
          <a:prstGeom prst="rect">
            <a:avLst/>
          </a:prstGeom>
        </p:spPr>
      </p:pic>
      <p:pic>
        <p:nvPicPr>
          <p:cNvPr id="30" name="图片 29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rcRect l="6924" t="53172" r="71358" b="29540"/>
          <a:stretch>
            <a:fillRect/>
          </a:stretch>
        </p:blipFill>
        <p:spPr>
          <a:xfrm>
            <a:off x="3380740" y="4031615"/>
            <a:ext cx="419735" cy="325120"/>
          </a:xfrm>
          <a:prstGeom prst="rect">
            <a:avLst/>
          </a:prstGeom>
        </p:spPr>
      </p:pic>
      <p:pic>
        <p:nvPicPr>
          <p:cNvPr id="36" name="图片 35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rcRect l="6924" t="53172" r="71358" b="29540"/>
          <a:stretch>
            <a:fillRect/>
          </a:stretch>
        </p:blipFill>
        <p:spPr>
          <a:xfrm>
            <a:off x="3380740" y="4465955"/>
            <a:ext cx="419735" cy="325120"/>
          </a:xfrm>
          <a:prstGeom prst="rect">
            <a:avLst/>
          </a:prstGeom>
        </p:spPr>
      </p:pic>
      <p:pic>
        <p:nvPicPr>
          <p:cNvPr id="39" name="图片 38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rcRect l="6924" t="53172" r="71358" b="29540"/>
          <a:stretch>
            <a:fillRect/>
          </a:stretch>
        </p:blipFill>
        <p:spPr>
          <a:xfrm>
            <a:off x="3380740" y="4900295"/>
            <a:ext cx="419735" cy="325120"/>
          </a:xfrm>
          <a:prstGeom prst="rect">
            <a:avLst/>
          </a:prstGeom>
        </p:spPr>
      </p:pic>
      <p:pic>
        <p:nvPicPr>
          <p:cNvPr id="40" name="图片 39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rcRect l="6924" t="53172" r="71358" b="29540"/>
          <a:stretch>
            <a:fillRect/>
          </a:stretch>
        </p:blipFill>
        <p:spPr>
          <a:xfrm>
            <a:off x="3380740" y="5310505"/>
            <a:ext cx="419735" cy="325120"/>
          </a:xfrm>
          <a:prstGeom prst="rect">
            <a:avLst/>
          </a:prstGeom>
        </p:spPr>
      </p:pic>
      <p:pic>
        <p:nvPicPr>
          <p:cNvPr id="41" name="图片 40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rcRect l="6924" t="53172" r="71358" b="29540"/>
          <a:stretch>
            <a:fillRect/>
          </a:stretch>
        </p:blipFill>
        <p:spPr>
          <a:xfrm>
            <a:off x="3380740" y="5699760"/>
            <a:ext cx="419735" cy="325120"/>
          </a:xfrm>
          <a:prstGeom prst="rect">
            <a:avLst/>
          </a:prstGeom>
        </p:spPr>
      </p:pic>
      <p:pic>
        <p:nvPicPr>
          <p:cNvPr id="42" name="图片 41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rcRect l="5971" t="74377" r="72607" b="4925"/>
          <a:stretch>
            <a:fillRect/>
          </a:stretch>
        </p:blipFill>
        <p:spPr>
          <a:xfrm>
            <a:off x="3800475" y="3543935"/>
            <a:ext cx="414020" cy="389255"/>
          </a:xfrm>
          <a:prstGeom prst="rect">
            <a:avLst/>
          </a:prstGeom>
        </p:spPr>
      </p:pic>
      <p:pic>
        <p:nvPicPr>
          <p:cNvPr id="43" name="图片 42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rcRect l="5971" t="74377" r="72607" b="4925"/>
          <a:stretch>
            <a:fillRect/>
          </a:stretch>
        </p:blipFill>
        <p:spPr>
          <a:xfrm>
            <a:off x="3800475" y="3967480"/>
            <a:ext cx="414020" cy="389255"/>
          </a:xfrm>
          <a:prstGeom prst="rect">
            <a:avLst/>
          </a:prstGeom>
        </p:spPr>
      </p:pic>
      <p:pic>
        <p:nvPicPr>
          <p:cNvPr id="44" name="图片 43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rcRect l="5971" t="74377" r="72607" b="4925"/>
          <a:stretch>
            <a:fillRect/>
          </a:stretch>
        </p:blipFill>
        <p:spPr>
          <a:xfrm>
            <a:off x="3800475" y="4401820"/>
            <a:ext cx="414020" cy="389255"/>
          </a:xfrm>
          <a:prstGeom prst="rect">
            <a:avLst/>
          </a:prstGeom>
        </p:spPr>
      </p:pic>
      <p:pic>
        <p:nvPicPr>
          <p:cNvPr id="45" name="图片 44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rcRect l="5971" t="74377" r="72607" b="4925"/>
          <a:stretch>
            <a:fillRect/>
          </a:stretch>
        </p:blipFill>
        <p:spPr>
          <a:xfrm>
            <a:off x="3800475" y="4836160"/>
            <a:ext cx="414020" cy="389255"/>
          </a:xfrm>
          <a:prstGeom prst="rect">
            <a:avLst/>
          </a:prstGeom>
        </p:spPr>
      </p:pic>
      <p:pic>
        <p:nvPicPr>
          <p:cNvPr id="46" name="图片 45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rcRect l="5971" t="74377" r="72607" b="4925"/>
          <a:stretch>
            <a:fillRect/>
          </a:stretch>
        </p:blipFill>
        <p:spPr>
          <a:xfrm>
            <a:off x="3800475" y="5246370"/>
            <a:ext cx="414020" cy="389255"/>
          </a:xfrm>
          <a:prstGeom prst="rect">
            <a:avLst/>
          </a:prstGeom>
        </p:spPr>
      </p:pic>
      <p:pic>
        <p:nvPicPr>
          <p:cNvPr id="47" name="图片 46" descr="勾选标记和交叉图标。绿色的勾和红色的叉。勾和叉符号。批准和拒绝的符号。矢量插图。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3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70000" contrast="-70000"/>
          </a:blip>
          <a:srcRect l="5971" t="74377" r="72607" b="4925"/>
          <a:stretch>
            <a:fillRect/>
          </a:stretch>
        </p:blipFill>
        <p:spPr>
          <a:xfrm>
            <a:off x="3800475" y="5635625"/>
            <a:ext cx="414020" cy="389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78.65,&quot;left&quot;:62.65,&quot;top&quot;:103.95,&quot;width&quot;:795.9}"/>
</p:tagLst>
</file>

<file path=ppt/tags/tag10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10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01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0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03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0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0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06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0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08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0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1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  <p:tag name="TABLE_ENDDRAG_ORIGIN_RECT" val="542*258"/>
  <p:tag name="TABLE_ENDDRAG_RECT" val="94*204*542*258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1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1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1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1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1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12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2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2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2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5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26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27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2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2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130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31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32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3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34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56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5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58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5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1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6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63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6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66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6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68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6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71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7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73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7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18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83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84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85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8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8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88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89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19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3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94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195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19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198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199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0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06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0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08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0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11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1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13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1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1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16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1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18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1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22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1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2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23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2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2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3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3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3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3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3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3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4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4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4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4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4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4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4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5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6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6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6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6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6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6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6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6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68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69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7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70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71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7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73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74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75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76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7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83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84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85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8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8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88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89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9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90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29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92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93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94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295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29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97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298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299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00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30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02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303.xml><?xml version="1.0" encoding="utf-8"?>
<p:tagLst xmlns:p="http://schemas.openxmlformats.org/presentationml/2006/main">
  <p:tag name="TABLE_ENDDRAG_ORIGIN_RECT" val="618*282"/>
  <p:tag name="TABLE_ENDDRAG_RECT" val="112*183*618*282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DIAGRAM_VIRTUALLY_FRAME" val="{&quot;height&quot;:378.65,&quot;left&quot;:62.65,&quot;top&quot;:103.95,&quot;width&quot;:795.9}"/>
</p:tagLst>
</file>

<file path=ppt/tags/tag306.xml><?xml version="1.0" encoding="utf-8"?>
<p:tagLst xmlns:p="http://schemas.openxmlformats.org/presentationml/2006/main">
  <p:tag name="COMMONDATA" val="eyJoZGlkIjoiMzEwNTM5NzYwMDRjMzkwZTVkZjY2ODkwMGIxNGU0OTUifQ=="/>
  <p:tag name="commondata" val="eyJoZGlkIjoiZWJmZTdhZDRlMTIzOGI4NDE0OWIyNjdlNTBlODUwNTQifQ=="/>
</p:tagLst>
</file>

<file path=ppt/tags/tag3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2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33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34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3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37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38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39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4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42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43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44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4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7625,&quot;width&quot;:8182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52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53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54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5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5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57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58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59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6.xml><?xml version="1.0" encoding="utf-8"?>
<p:tagLst xmlns:p="http://schemas.openxmlformats.org/presentationml/2006/main">
  <p:tag name="KSO_WM_DIAGRAM_VIRTUALLY_FRAME" val="{&quot;height&quot;:328.1,&quot;left&quot;:246.1,&quot;top&quot;:102.9,&quot;width&quot;:713.85}"/>
</p:tagLst>
</file>

<file path=ppt/tags/tag6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61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62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63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64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6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66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67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68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69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7.xml><?xml version="1.0" encoding="utf-8"?>
<p:tagLst xmlns:p="http://schemas.openxmlformats.org/presentationml/2006/main">
  <p:tag name="KSO_WM_DIAGRAM_VIRTUALLY_FRAME" val="{&quot;height&quot;:328.1,&quot;left&quot;:246.1,&quot;top&quot;:102.9,&quot;width&quot;:713.85}"/>
</p:tagLst>
</file>

<file path=ppt/tags/tag7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  <p:tag name="KSO_WM_DIAGRAM_VIRTUALLY_FRAME" val="{&quot;height&quot;:313.15,&quot;left&quot;:48.2,&quot;top&quot;:159.55,&quot;width&quot;:848.15}"/>
</p:tagLst>
</file>

<file path=ppt/tags/tag9.xml><?xml version="1.0" encoding="utf-8"?>
<p:tagLst xmlns:p="http://schemas.openxmlformats.org/presentationml/2006/main">
  <p:tag name="KSO_WM_BEAUTIFY_FLAG" val=""/>
  <p:tag name="KSO_WM_DIAGRAM_VIRTUALLY_FRAME" val="{&quot;height&quot;:328.1,&quot;left&quot;:246.1,&quot;top&quot;:102.9,&quot;width&quot;:713.85}"/>
</p:tagLst>
</file>

<file path=ppt/tags/tag90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91.xml><?xml version="1.0" encoding="utf-8"?>
<p:tagLst xmlns:p="http://schemas.openxmlformats.org/presentationml/2006/main">
  <p:tag name="MH" val="20170624180447"/>
  <p:tag name="MH_LIBRARY" val="GRAPHIC"/>
  <p:tag name="MH_TYPE" val="Other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92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1"/>
  <p:tag name="KSO_WM_DIAGRAM_VIRTUALLY_FRAME" val="{&quot;height&quot;:484.95488188976367,&quot;left&quot;:188.86165354330709,&quot;top&quot;:-5.3063779527559065,&quot;width&quot;:780.7126771653543}"/>
</p:tagLst>
</file>

<file path=ppt/tags/tag93.xml><?xml version="1.0" encoding="utf-8"?>
<p:tagLst xmlns:p="http://schemas.openxmlformats.org/presentationml/2006/main">
  <p:tag name="MH" val="20170624180447"/>
  <p:tag name="MH_LIBRARY" val="GRAPHIC"/>
  <p:tag name="MH_TYPE" val="Other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94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95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ags/tag96.xml><?xml version="1.0" encoding="utf-8"?>
<p:tagLst xmlns:p="http://schemas.openxmlformats.org/presentationml/2006/main">
  <p:tag name="MH" val="20170624180447"/>
  <p:tag name="MH_LIBRARY" val="GRAPHIC"/>
  <p:tag name="MH_TYPE" val="Other"/>
  <p:tag name="MH_ORDER" val="3"/>
  <p:tag name="KSO_WM_DIAGRAM_VIRTUALLY_FRAME" val="{&quot;height&quot;:484.95488188976367,&quot;left&quot;:188.86165354330709,&quot;top&quot;:-5.3063779527559065,&quot;width&quot;:780.7126771653543}"/>
</p:tagLst>
</file>

<file path=ppt/tags/tag97.xml><?xml version="1.0" encoding="utf-8"?>
<p:tagLst xmlns:p="http://schemas.openxmlformats.org/presentationml/2006/main">
  <p:tag name="MH" val="20170624180447"/>
  <p:tag name="MH_LIBRARY" val="GRAPHIC"/>
  <p:tag name="MH_TYPE" val="SubTitle"/>
  <p:tag name="MH_ORDER" val="2"/>
  <p:tag name="KSO_WM_DIAGRAM_VIRTUALLY_FRAME" val="{&quot;height&quot;:484.95488188976367,&quot;left&quot;:188.86165354330709,&quot;top&quot;:-5.3063779527559065,&quot;width&quot;:780.7126771653543}"/>
</p:tagLst>
</file>

<file path=ppt/tags/tag98.xml><?xml version="1.0" encoding="utf-8"?>
<p:tagLst xmlns:p="http://schemas.openxmlformats.org/presentationml/2006/main">
  <p:tag name="MH" val="20170624180447"/>
  <p:tag name="MH_LIBRARY" val="GRAPHIC"/>
  <p:tag name="MH_TYPE" val="Other"/>
  <p:tag name="MH_ORDER" val="4"/>
  <p:tag name="KSO_WM_DIAGRAM_VIRTUALLY_FRAME" val="{&quot;height&quot;:484.95488188976367,&quot;left&quot;:188.86165354330709,&quot;top&quot;:-5.3063779527559065,&quot;width&quot;:780.7126771653543}"/>
</p:tagLst>
</file>

<file path=ppt/tags/tag99.xml><?xml version="1.0" encoding="utf-8"?>
<p:tagLst xmlns:p="http://schemas.openxmlformats.org/presentationml/2006/main">
  <p:tag name="KSO_WM_DIAGRAM_VIRTUALLY_FRAME" val="{&quot;height&quot;:484.95488188976367,&quot;left&quot;:188.86165354330709,&quot;top&quot;:-5.3063779527559065,&quot;width&quot;:780.712677165354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2388</Words>
  <Application>WPS 演示</Application>
  <PresentationFormat>宽屏</PresentationFormat>
  <Paragraphs>430</Paragraphs>
  <Slides>18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阿里巴巴普惠体 M</vt:lpstr>
      <vt:lpstr>汉仪综艺体简</vt:lpstr>
      <vt:lpstr>方正稚艺简体</vt:lpstr>
      <vt:lpstr>隶书</vt:lpstr>
      <vt:lpstr>珠穆朗玛—乌金苏通体</vt:lpstr>
      <vt:lpstr>字魂27号-布丁体</vt:lpstr>
      <vt:lpstr>幼圆</vt:lpstr>
      <vt:lpstr>思源黑体 CN Regular</vt:lpstr>
      <vt:lpstr>华文楷体</vt:lpstr>
      <vt:lpstr>华文新魏</vt:lpstr>
      <vt:lpstr>Aa甜食主义</vt:lpstr>
      <vt:lpstr>汉仪乐喵体简</vt:lpstr>
      <vt:lpstr>黑体</vt:lpstr>
      <vt:lpstr>华康翩翩体W5P</vt:lpstr>
      <vt:lpstr>汉仪小麦体简</vt:lpstr>
      <vt:lpstr>汉仪程行简</vt:lpstr>
      <vt:lpstr>Times New Roman</vt:lpstr>
      <vt:lpstr>思源黑体</vt:lpstr>
      <vt:lpstr>华文隶书</vt:lpstr>
      <vt:lpstr>等线</vt:lpstr>
      <vt:lpstr>Arial Unicode MS</vt:lpstr>
      <vt:lpstr>等线 Light</vt:lpstr>
      <vt:lpstr>Microsoft Himalaya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lx</dc:creator>
  <cp:lastModifiedBy>行知夏兰</cp:lastModifiedBy>
  <cp:revision>201</cp:revision>
  <dcterms:created xsi:type="dcterms:W3CDTF">2024-07-22T23:32:00Z</dcterms:created>
  <dcterms:modified xsi:type="dcterms:W3CDTF">2024-08-02T09:57:32Z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1C69220362D748F2ABADA2E31592171A_13</vt:lpwstr>
  </property>
  <property fmtid="{D5CDD505-2E9C-101B-9397-08002B2CF9AE}" pid="3" name="KSOProductBuildVer">
    <vt:lpwstr>2052-12.1.0.17147</vt:lpwstr>
  </property>
</Properties>
</file>