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media/image2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337" r:id="rId3"/>
    <p:sldId id="291" r:id="rId5"/>
    <p:sldId id="385" r:id="rId6"/>
    <p:sldId id="402" r:id="rId7"/>
    <p:sldId id="403" r:id="rId8"/>
    <p:sldId id="423" r:id="rId9"/>
    <p:sldId id="405" r:id="rId10"/>
    <p:sldId id="408" r:id="rId11"/>
    <p:sldId id="409" r:id="rId12"/>
    <p:sldId id="412" r:id="rId13"/>
    <p:sldId id="410" r:id="rId14"/>
    <p:sldId id="415" r:id="rId15"/>
    <p:sldId id="416" r:id="rId16"/>
    <p:sldId id="435" r:id="rId17"/>
    <p:sldId id="417" r:id="rId18"/>
    <p:sldId id="421" r:id="rId19"/>
    <p:sldId id="318" r:id="rId20"/>
  </p:sldIdLst>
  <p:sldSz cx="12192000" cy="6858000"/>
  <p:notesSz cx="6858000" cy="9144000"/>
  <p:embeddedFontLst>
    <p:embeddedFont>
      <p:font typeface="微软雅黑" panose="020B0503020204020204" pitchFamily="34" charset="-122"/>
      <p:regular r:id="rId26"/>
    </p:embeddedFont>
    <p:embeddedFont>
      <p:font typeface="汉仪综艺体简" panose="02010600000101010101" charset="-122"/>
      <p:regular r:id="rId27"/>
    </p:embeddedFont>
    <p:embeddedFont>
      <p:font typeface="隶书" panose="02010509060101010101" pitchFamily="49" charset="-122"/>
      <p:regular r:id="rId28"/>
    </p:embeddedFont>
    <p:embeddedFont>
      <p:font typeface="珠穆朗玛—乌金苏通体" panose="01010100010101010101" pitchFamily="2" charset="-122"/>
      <p:regular r:id="rId29"/>
    </p:embeddedFont>
    <p:embeddedFont>
      <p:font typeface="楷体" panose="02010609060101010101" charset="-122"/>
      <p:regular r:id="rId30"/>
    </p:embeddedFont>
    <p:embeddedFont>
      <p:font typeface="黑体" panose="02010609060101010101" charset="-122"/>
      <p:regular r:id="rId31"/>
    </p:embeddedFont>
    <p:embeddedFont>
      <p:font typeface="华文新魏" panose="02010800040101010101" charset="-122"/>
      <p:regular r:id="rId32"/>
    </p:embeddedFont>
    <p:embeddedFont>
      <p:font typeface="方正楷体_GBK" panose="03000509000000000000" pitchFamily="65" charset="-122"/>
      <p:regular r:id="rId33"/>
    </p:embeddedFont>
    <p:embeddedFont>
      <p:font typeface="华文中宋" panose="02010600040101010101" pitchFamily="2" charset="-122"/>
      <p:regular r:id="rId34"/>
    </p:embeddedFont>
    <p:embeddedFont>
      <p:font typeface="华文隶书" panose="02010800040101010101" charset="-122"/>
      <p:regular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FD9"/>
    <a:srgbClr val="FFC000"/>
    <a:srgbClr val="DEEBF7"/>
    <a:srgbClr val="B4C7E7"/>
    <a:srgbClr val="96C1C7"/>
    <a:srgbClr val="709B9B"/>
    <a:srgbClr val="FFFD41"/>
    <a:srgbClr val="2363A8"/>
    <a:srgbClr val="3C91D8"/>
    <a:srgbClr val="5DA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463" autoAdjust="0"/>
  </p:normalViewPr>
  <p:slideViewPr>
    <p:cSldViewPr snapToGrid="0" showGuides="1">
      <p:cViewPr varScale="1">
        <p:scale>
          <a:sx n="61" d="100"/>
          <a:sy n="61" d="100"/>
        </p:scale>
        <p:origin x="700" y="36"/>
      </p:cViewPr>
      <p:guideLst>
        <p:guide orient="horz" pos="21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124.xml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80" b="1"/>
              <a:t>3</a:t>
            </a:r>
            <a:r>
              <a:rPr lang="zh-CN" altLang="en-US" sz="1680" b="1"/>
              <a:t>（</a:t>
            </a:r>
            <a:r>
              <a:rPr lang="en-US" altLang="zh-CN" sz="1680" b="1"/>
              <a:t>1</a:t>
            </a:r>
            <a:r>
              <a:rPr lang="zh-CN" altLang="en-US" sz="1680" b="1"/>
              <a:t>）班一周数字设备人均使用时长统计表（单位：小时）</a:t>
            </a:r>
            <a:endParaRPr lang="zh-CN" altLang="en-US" sz="1680" b="1"/>
          </a:p>
        </c:rich>
      </c:tx>
      <c:layout>
        <c:manualLayout>
          <c:xMode val="edge"/>
          <c:yMode val="edge"/>
          <c:x val="0.199844096168048"/>
          <c:y val="0.035988483685220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166570936243538"/>
          <c:y val="0.137076135636596"/>
          <c:w val="0.963895954705834"/>
          <c:h val="0.748304542546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numFmt formatCode="General" sourceLinked="1"/>
              <c:spPr>
                <a:solidFill>
                  <a:schemeClr val="accent1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0" vertOverflow="clip" horzOverflow="clip" vert="horz" wrap="square" lIns="36576" tIns="18288" rIns="36576" bIns="18288" anchor="ctr" anchorCtr="1" forceAA="0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2677"/>
                        <a:gd name="adj2" fmla="val 60060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/>
              <c:numFmt formatCode="General" sourceLinked="1"/>
              <c:spPr>
                <a:solidFill>
                  <a:schemeClr val="accent1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0" vertOverflow="clip" horzOverflow="clip" vert="horz" wrap="square" lIns="36576" tIns="18288" rIns="36576" bIns="18288" anchor="ctr" anchorCtr="1" forceAA="0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711"/>
                        <a:gd name="adj2" fmla="val 61503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/>
              <c:numFmt formatCode="General" sourceLinked="1"/>
              <c:spPr>
                <a:solidFill>
                  <a:schemeClr val="accent1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0" vertOverflow="clip" horzOverflow="clip" vert="horz" wrap="square" lIns="36576" tIns="18288" rIns="36576" bIns="18288" anchor="ctr" anchorCtr="1" forceAA="0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660"/>
                        <a:gd name="adj2" fmla="val 59836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layout/>
              <c:numFmt formatCode="General" sourceLinked="1"/>
              <c:spPr>
                <a:solidFill>
                  <a:schemeClr val="accent1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0" vertOverflow="clip" horzOverflow="clip" vert="horz" wrap="square" lIns="36576" tIns="18288" rIns="36576" bIns="18288" anchor="ctr" anchorCtr="1" forceAA="0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2609"/>
                        <a:gd name="adj2" fmla="val 60422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3B73FF"/>
              </a:solidFill>
              <a:ln w="254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0" vertOverflow="clip" horzOverflow="clip" vert="horz" wrap="square" lIns="36576" tIns="18288" rIns="36576" bIns="18288" anchor="ctr" anchorCtr="1" forceAA="0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星期一</c:v>
                </c:pt>
                <c:pt idx="1">
                  <c:v>星期二</c:v>
                </c:pt>
                <c:pt idx="2">
                  <c:v>星期三</c:v>
                </c:pt>
                <c:pt idx="3">
                  <c:v>星期四</c:v>
                </c:pt>
                <c:pt idx="4">
                  <c:v>星期五</c:v>
                </c:pt>
                <c:pt idx="5">
                  <c:v>星期六</c:v>
                </c:pt>
                <c:pt idx="6">
                  <c:v>星期日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0.42</c:v>
                </c:pt>
                <c:pt idx="2">
                  <c:v>0.6</c:v>
                </c:pt>
                <c:pt idx="3">
                  <c:v>0.7</c:v>
                </c:pt>
                <c:pt idx="4">
                  <c:v>1.2</c:v>
                </c:pt>
                <c:pt idx="5">
                  <c:v>2.1</c:v>
                </c:pt>
                <c:pt idx="6">
                  <c:v>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numFmt formatCode="General" sourceLinked="1"/>
              <c:spPr>
                <a:solidFill>
                  <a:schemeClr val="accent2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0" vertOverflow="clip" horzOverflow="clip" vert="horz" wrap="square" lIns="36576" tIns="18288" rIns="36576" bIns="18288" anchor="ctr" anchorCtr="1" forceAA="0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2455"/>
                        <a:gd name="adj2" fmla="val 60219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/>
              <c:numFmt formatCode="General" sourceLinked="1"/>
              <c:spPr>
                <a:solidFill>
                  <a:schemeClr val="accent2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0" vertOverflow="clip" horzOverflow="clip" vert="horz" wrap="square" lIns="36576" tIns="18288" rIns="36576" bIns="18288" anchor="ctr" anchorCtr="1" forceAA="0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304"/>
                        <a:gd name="adj2" fmla="val 61010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/>
              <c:numFmt formatCode="General" sourceLinked="1"/>
              <c:spPr>
                <a:solidFill>
                  <a:schemeClr val="accent2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0" vertOverflow="clip" horzOverflow="clip" vert="horz" wrap="square" lIns="36576" tIns="18288" rIns="36576" bIns="18288" anchor="ctr" anchorCtr="1" forceAA="0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660"/>
                        <a:gd name="adj2" fmla="val 59929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layout/>
              <c:numFmt formatCode="General" sourceLinked="1"/>
              <c:spPr>
                <a:solidFill>
                  <a:schemeClr val="accent2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0" vertOverflow="clip" horzOverflow="clip" vert="horz" wrap="square" lIns="36576" tIns="18288" rIns="36576" bIns="18288" anchor="ctr" anchorCtr="1" forceAA="0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355"/>
                        <a:gd name="adj2" fmla="val 59343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chemeClr val="accent2"/>
              </a:solidFill>
              <a:ln w="254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0" vertOverflow="clip" horzOverflow="clip" vert="horz" wrap="square" lIns="36576" tIns="18288" rIns="36576" bIns="18288" anchor="ctr" anchorCtr="1" forceAA="0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星期一</c:v>
                </c:pt>
                <c:pt idx="1">
                  <c:v>星期二</c:v>
                </c:pt>
                <c:pt idx="2">
                  <c:v>星期三</c:v>
                </c:pt>
                <c:pt idx="3">
                  <c:v>星期四</c:v>
                </c:pt>
                <c:pt idx="4">
                  <c:v>星期五</c:v>
                </c:pt>
                <c:pt idx="5">
                  <c:v>星期六</c:v>
                </c:pt>
                <c:pt idx="6">
                  <c:v>星期日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numFmt formatCode="General" sourceLinked="1"/>
              <c:spPr>
                <a:solidFill>
                  <a:schemeClr val="accent3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0" vertOverflow="clip" horzOverflow="clip" vert="horz" wrap="square" lIns="36576" tIns="18288" rIns="36576" bIns="18288" anchor="ctr" anchorCtr="1" forceAA="0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506"/>
                        <a:gd name="adj2" fmla="val 61209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/>
              <c:numFmt formatCode="General" sourceLinked="1"/>
              <c:spPr>
                <a:solidFill>
                  <a:schemeClr val="accent3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0" vertOverflow="clip" horzOverflow="clip" vert="horz" wrap="square" lIns="36576" tIns="18288" rIns="36576" bIns="18288" anchor="ctr" anchorCtr="1" forceAA="0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2609"/>
                        <a:gd name="adj2" fmla="val 62584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/>
              <c:numFmt formatCode="General" sourceLinked="1"/>
              <c:spPr>
                <a:solidFill>
                  <a:schemeClr val="accent3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0" vertOverflow="clip" horzOverflow="clip" vert="horz" wrap="square" lIns="36576" tIns="18288" rIns="36576" bIns="18288" anchor="ctr" anchorCtr="1" forceAA="0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304"/>
                        <a:gd name="adj2" fmla="val 59342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layout/>
              <c:numFmt formatCode="General" sourceLinked="1"/>
              <c:spPr>
                <a:solidFill>
                  <a:schemeClr val="accent3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0" vertOverflow="clip" horzOverflow="clip" vert="horz" wrap="square" lIns="36576" tIns="18288" rIns="36576" bIns="18288" anchor="ctr" anchorCtr="1" forceAA="0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2064"/>
                        <a:gd name="adj2" fmla="val 61503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chemeClr val="accent3"/>
              </a:solidFill>
              <a:ln w="254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0" vertOverflow="clip" horzOverflow="clip" vert="horz" wrap="square" lIns="36576" tIns="18288" rIns="36576" bIns="18288" anchor="ctr" anchorCtr="1" forceAA="0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星期一</c:v>
                </c:pt>
                <c:pt idx="1">
                  <c:v>星期二</c:v>
                </c:pt>
                <c:pt idx="2">
                  <c:v>星期三</c:v>
                </c:pt>
                <c:pt idx="3">
                  <c:v>星期四</c:v>
                </c:pt>
                <c:pt idx="4">
                  <c:v>星期五</c:v>
                </c:pt>
                <c:pt idx="5">
                  <c:v>星期六</c:v>
                </c:pt>
                <c:pt idx="6">
                  <c:v>星期日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0"/>
        <c:axId val="521610528"/>
        <c:axId val="521610920"/>
      </c:barChart>
      <c:catAx>
        <c:axId val="52161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21610920"/>
        <c:crosses val="autoZero"/>
        <c:auto val="1"/>
        <c:lblAlgn val="l"/>
        <c:lblOffset val="100"/>
        <c:noMultiLvlLbl val="0"/>
      </c:catAx>
      <c:valAx>
        <c:axId val="521610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2161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>
          <a:lumMod val="50000"/>
          <a:lumOff val="50000"/>
          <a:alpha val="25000"/>
        </a:schemeClr>
      </a:solidFill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 sz="1400" b="1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27.jpeg"/><Relationship Id="rId7" Type="http://schemas.openxmlformats.org/officeDocument/2006/relationships/tags" Target="../tags/tag80.xml"/><Relationship Id="rId6" Type="http://schemas.openxmlformats.org/officeDocument/2006/relationships/image" Target="../media/image26.jpe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85.xml"/><Relationship Id="rId14" Type="http://schemas.openxmlformats.org/officeDocument/2006/relationships/image" Target="../media/image29.jpeg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image" Target="../media/image28.png"/><Relationship Id="rId10" Type="http://schemas.openxmlformats.org/officeDocument/2006/relationships/tags" Target="../tags/tag82.xml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9" Type="http://schemas.microsoft.com/office/2007/relationships/hdphoto" Target="../media/image15.wdp"/><Relationship Id="rId8" Type="http://schemas.openxmlformats.org/officeDocument/2006/relationships/image" Target="../media/image14.png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7.jpeg"/><Relationship Id="rId12" Type="http://schemas.openxmlformats.org/officeDocument/2006/relationships/tags" Target="../tags/tag89.xml"/><Relationship Id="rId11" Type="http://schemas.openxmlformats.org/officeDocument/2006/relationships/image" Target="../media/image16.png"/><Relationship Id="rId10" Type="http://schemas.openxmlformats.org/officeDocument/2006/relationships/tags" Target="../tags/tag88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image" Target="../media/image33.jpeg"/><Relationship Id="rId7" Type="http://schemas.openxmlformats.org/officeDocument/2006/relationships/tags" Target="../tags/tag97.xml"/><Relationship Id="rId6" Type="http://schemas.openxmlformats.org/officeDocument/2006/relationships/image" Target="../media/image32.jpeg"/><Relationship Id="rId5" Type="http://schemas.openxmlformats.org/officeDocument/2006/relationships/tags" Target="../tags/tag96.xml"/><Relationship Id="rId4" Type="http://schemas.openxmlformats.org/officeDocument/2006/relationships/image" Target="../media/image31.jpe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5.jpeg"/><Relationship Id="rId11" Type="http://schemas.openxmlformats.org/officeDocument/2006/relationships/tags" Target="../tags/tag99.xml"/><Relationship Id="rId10" Type="http://schemas.openxmlformats.org/officeDocument/2006/relationships/image" Target="../media/image34.jpeg"/><Relationship Id="rId1" Type="http://schemas.openxmlformats.org/officeDocument/2006/relationships/tags" Target="../tags/tag9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101.xml"/><Relationship Id="rId19" Type="http://schemas.openxmlformats.org/officeDocument/2006/relationships/tags" Target="../tags/tag115.xml"/><Relationship Id="rId18" Type="http://schemas.openxmlformats.org/officeDocument/2006/relationships/tags" Target="../tags/tag114.xml"/><Relationship Id="rId17" Type="http://schemas.openxmlformats.org/officeDocument/2006/relationships/tags" Target="../tags/tag113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image" Target="../media/image10.png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tags" Target="../tags/tag10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image" Target="../media/image38.png"/><Relationship Id="rId7" Type="http://schemas.openxmlformats.org/officeDocument/2006/relationships/tags" Target="../tags/tag12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6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tags" Target="../tags/tag3.xml"/><Relationship Id="rId3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19.xml"/><Relationship Id="rId20" Type="http://schemas.openxmlformats.org/officeDocument/2006/relationships/image" Target="../media/image13.png"/><Relationship Id="rId2" Type="http://schemas.openxmlformats.org/officeDocument/2006/relationships/image" Target="../media/image2.png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15.wdp"/><Relationship Id="rId8" Type="http://schemas.openxmlformats.org/officeDocument/2006/relationships/image" Target="../media/image14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7.jpeg"/><Relationship Id="rId12" Type="http://schemas.openxmlformats.org/officeDocument/2006/relationships/tags" Target="../tags/tag23.xml"/><Relationship Id="rId11" Type="http://schemas.openxmlformats.org/officeDocument/2006/relationships/image" Target="../media/image16.png"/><Relationship Id="rId10" Type="http://schemas.openxmlformats.org/officeDocument/2006/relationships/tags" Target="../tags/tag2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image" Target="../media/image18.pn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9" Type="http://schemas.openxmlformats.org/officeDocument/2006/relationships/tags" Target="../tags/tag37.xml"/><Relationship Id="rId18" Type="http://schemas.openxmlformats.org/officeDocument/2006/relationships/image" Target="../media/image22.jpeg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image" Target="../media/image21.jpeg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image" Target="../media/image20.jpeg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../media/image24.svg"/><Relationship Id="rId7" Type="http://schemas.openxmlformats.org/officeDocument/2006/relationships/image" Target="../media/image2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55.xml"/><Relationship Id="rId20" Type="http://schemas.openxmlformats.org/officeDocument/2006/relationships/tags" Target="../tags/tag54.xml"/><Relationship Id="rId2" Type="http://schemas.openxmlformats.org/officeDocument/2006/relationships/tags" Target="../tags/tag39.xml"/><Relationship Id="rId19" Type="http://schemas.openxmlformats.org/officeDocument/2006/relationships/tags" Target="../tags/tag53.xml"/><Relationship Id="rId18" Type="http://schemas.openxmlformats.org/officeDocument/2006/relationships/image" Target="../media/image10.png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hdphoto" Target="../media/image15.wdp"/><Relationship Id="rId8" Type="http://schemas.openxmlformats.org/officeDocument/2006/relationships/image" Target="../media/image14.png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7.jpeg"/><Relationship Id="rId12" Type="http://schemas.openxmlformats.org/officeDocument/2006/relationships/tags" Target="../tags/tag59.xml"/><Relationship Id="rId11" Type="http://schemas.openxmlformats.org/officeDocument/2006/relationships/image" Target="../media/image16.png"/><Relationship Id="rId10" Type="http://schemas.openxmlformats.org/officeDocument/2006/relationships/tags" Target="../tags/tag58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25.pn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80870" y="2197209"/>
            <a:ext cx="87401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第 </a:t>
            </a:r>
            <a:r>
              <a:rPr lang="en-US" altLang="zh-CN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4 </a:t>
            </a:r>
            <a:r>
              <a:rPr lang="zh-CN" altLang="en-US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课</a:t>
            </a:r>
            <a:r>
              <a:rPr lang="en-US" altLang="zh-CN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  </a:t>
            </a:r>
            <a:r>
              <a:rPr lang="zh-CN" altLang="en-US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制订数字设备使用规则</a:t>
            </a:r>
            <a:endParaRPr lang="zh-CN" altLang="en-US" sz="4800" b="1" spc="-300" dirty="0">
              <a:solidFill>
                <a:srgbClr val="3C91D8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0" y="3359785"/>
            <a:ext cx="482409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200" b="1" dirty="0">
                <a:solidFill>
                  <a:srgbClr val="3C91D8"/>
                </a:solidFill>
                <a:latin typeface="楷体" panose="02010609060101010101" charset="-122"/>
                <a:ea typeface="楷体" panose="02010609060101010101" charset="-122"/>
              </a:rPr>
              <a:t>数字设备使用规范</a:t>
            </a:r>
            <a:endParaRPr lang="zh-CN" altLang="en-US" sz="3200" b="1" dirty="0">
              <a:solidFill>
                <a:srgbClr val="3C91D8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PA_圆角矩形 31"/>
          <p:cNvSpPr/>
          <p:nvPr>
            <p:custDataLst>
              <p:tags r:id="rId3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安庆市依泽小学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刘婷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走进我的数字生活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426970" y="1132205"/>
            <a:ext cx="816356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2.</a:t>
            </a:r>
            <a:r>
              <a:rPr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讨论：家庭成员数字设备使用规则的内容</a:t>
            </a:r>
            <a:endParaRPr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77482" y="1753159"/>
            <a:ext cx="8790408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</a:pP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</a:rPr>
              <a:t>说一说，规则中应包含哪些内容？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52290" y="2798445"/>
            <a:ext cx="3933825" cy="4288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标注 6"/>
          <p:cNvSpPr/>
          <p:nvPr/>
        </p:nvSpPr>
        <p:spPr>
          <a:xfrm>
            <a:off x="6327775" y="2408555"/>
            <a:ext cx="2336800" cy="132715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502400" y="2611120"/>
            <a:ext cx="19951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每天使用数字设备的时间不超过</a:t>
            </a:r>
            <a:r>
              <a:rPr lang="zh-CN" altLang="en-US" u="sng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u="sng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3195955" y="2495550"/>
            <a:ext cx="2336800" cy="1327150"/>
          </a:xfrm>
          <a:prstGeom prst="cloudCallout">
            <a:avLst>
              <a:gd name="adj1" fmla="val 12500"/>
              <a:gd name="adj2" fmla="val 6492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66770" y="2837180"/>
            <a:ext cx="1995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</a:rPr>
              <a:t>要保护眼睛，保持正确的坐姿。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8408035" y="3735705"/>
            <a:ext cx="2022475" cy="949960"/>
          </a:xfrm>
          <a:prstGeom prst="cloudCallout">
            <a:avLst>
              <a:gd name="adj1" fmla="val -52771"/>
              <a:gd name="adj2" fmla="val 4095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305800" y="4026535"/>
            <a:ext cx="199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还应该</a:t>
            </a:r>
            <a:r>
              <a:rPr lang="zh-CN" altLang="en-US" u="sng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u="sng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119630" y="760095"/>
            <a:ext cx="768413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3.</a:t>
            </a:r>
            <a:r>
              <a:rPr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撰写：家庭成员数字设备使用规则</a:t>
            </a:r>
            <a:endParaRPr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21130" y="1551940"/>
            <a:ext cx="9689465" cy="178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</a:rPr>
              <a:t>结合小组成员讨论的内容，制订合适的家庭成员数字设备使用规则，确保家庭成员能够健康、安全地使用数字设备。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</a:endParaRPr>
          </a:p>
          <a:p>
            <a:pPr indent="457200">
              <a:lnSpc>
                <a:spcPts val="4400"/>
              </a:lnSpc>
            </a:pPr>
            <a:endParaRPr lang="zh-CN" altLang="en-US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36295" y="3039110"/>
            <a:ext cx="2770505" cy="2219960"/>
            <a:chOff x="1317" y="4786"/>
            <a:chExt cx="4363" cy="3496"/>
          </a:xfrm>
        </p:grpSpPr>
        <p:pic>
          <p:nvPicPr>
            <p:cNvPr id="104" name="图片 103"/>
            <p:cNvPicPr/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317" y="4786"/>
              <a:ext cx="3296" cy="34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2356" y="5037"/>
              <a:ext cx="3324" cy="774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zh-CN" altLang="en-US" sz="2600" kern="1600" spc="1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时间限制</a:t>
              </a:r>
              <a:endParaRPr lang="zh-CN" altLang="en-US" sz="2600" kern="1600" spc="10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40735" y="3496310"/>
            <a:ext cx="2435860" cy="2112645"/>
            <a:chOff x="5261" y="5506"/>
            <a:chExt cx="3836" cy="3327"/>
          </a:xfrm>
        </p:grpSpPr>
        <p:pic>
          <p:nvPicPr>
            <p:cNvPr id="105" name="图片 104"/>
            <p:cNvPicPr/>
            <p:nvPr>
              <p:custDataLst>
                <p:tags r:id="rId7"/>
              </p:custDataLst>
            </p:nvPr>
          </p:nvPicPr>
          <p:blipFill>
            <a:blip r:embed="rId8"/>
            <a:srcRect l="4723" t="5064" r="3450" b="19242"/>
            <a:stretch>
              <a:fillRect/>
            </a:stretch>
          </p:blipFill>
          <p:spPr>
            <a:xfrm>
              <a:off x="5261" y="5506"/>
              <a:ext cx="3836" cy="25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6"/>
            <p:cNvSpPr txBox="1"/>
            <p:nvPr>
              <p:custDataLst>
                <p:tags r:id="rId9"/>
              </p:custDataLst>
            </p:nvPr>
          </p:nvSpPr>
          <p:spPr>
            <a:xfrm>
              <a:off x="5482" y="8059"/>
              <a:ext cx="3324" cy="774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ctr"/>
              <a:r>
                <a:rPr lang="zh-CN" altLang="en-US" sz="2600" kern="1600" spc="1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地点限制</a:t>
              </a:r>
              <a:endParaRPr lang="zh-CN" altLang="en-US" sz="2600" kern="1600" spc="10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22240" y="2893060"/>
            <a:ext cx="3795395" cy="2569210"/>
            <a:chOff x="8224" y="4556"/>
            <a:chExt cx="5977" cy="4046"/>
          </a:xfrm>
        </p:grpSpPr>
        <p:pic>
          <p:nvPicPr>
            <p:cNvPr id="106" name="图片 105"/>
            <p:cNvPicPr/>
            <p:nvPr>
              <p:custDataLst>
                <p:tags r:id="rId10"/>
              </p:custDataLst>
            </p:nvPr>
          </p:nvPicPr>
          <p:blipFill>
            <a:blip r:embed="rId1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32480"/>
            <a:stretch>
              <a:fillRect/>
            </a:stretch>
          </p:blipFill>
          <p:spPr>
            <a:xfrm>
              <a:off x="8224" y="5253"/>
              <a:ext cx="5977" cy="33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>
              <p:custDataLst>
                <p:tags r:id="rId12"/>
              </p:custDataLst>
            </p:nvPr>
          </p:nvSpPr>
          <p:spPr>
            <a:xfrm>
              <a:off x="9321" y="4556"/>
              <a:ext cx="3324" cy="774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ctr"/>
              <a:r>
                <a:rPr lang="zh-CN" altLang="en-US" sz="2600" kern="1600" spc="1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行为规范</a:t>
              </a:r>
              <a:endParaRPr lang="zh-CN" altLang="en-US" sz="2600" kern="1600" spc="10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27390" y="3496310"/>
            <a:ext cx="2112010" cy="2287905"/>
            <a:chOff x="13114" y="5506"/>
            <a:chExt cx="3326" cy="3603"/>
          </a:xfrm>
        </p:grpSpPr>
        <p:pic>
          <p:nvPicPr>
            <p:cNvPr id="107" name="图片 106"/>
            <p:cNvPicPr/>
            <p:nvPr>
              <p:custDataLst>
                <p:tags r:id="rId13"/>
              </p:custDataLst>
            </p:nvPr>
          </p:nvPicPr>
          <p:blipFill>
            <a:blip r:embed="rId14"/>
            <a:srcRect t="10556" b="5712"/>
            <a:stretch>
              <a:fillRect/>
            </a:stretch>
          </p:blipFill>
          <p:spPr>
            <a:xfrm>
              <a:off x="13387" y="5506"/>
              <a:ext cx="2780" cy="2576"/>
            </a:xfrm>
            <a:prstGeom prst="ellipse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/>
            <p:nvPr>
              <p:custDataLst>
                <p:tags r:id="rId15"/>
              </p:custDataLst>
            </p:nvPr>
          </p:nvSpPr>
          <p:spPr>
            <a:xfrm>
              <a:off x="13114" y="8335"/>
              <a:ext cx="3326" cy="774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ctr"/>
              <a:r>
                <a:rPr lang="zh-CN" altLang="en-US" sz="2600" kern="1600" spc="100"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内容限制</a:t>
              </a:r>
              <a:endParaRPr lang="zh-CN" altLang="en-US" sz="2600" kern="1600" spc="10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266045" y="4153535"/>
            <a:ext cx="2112010" cy="49149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ctr"/>
            <a:r>
              <a:rPr lang="zh-CN" altLang="en-US" sz="2600" b="1" kern="1600" spc="100"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……</a:t>
            </a:r>
            <a:endParaRPr lang="zh-CN" altLang="en-US" sz="2600" b="1" kern="1600" spc="10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收获园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今天，你有哪些收获呢？赶快记录下来吧。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2794635" y="1209675"/>
            <a:ext cx="727519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．思：公共场合使用数字设备的规则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85" y="2451100"/>
            <a:ext cx="4904105" cy="4904105"/>
          </a:xfrm>
          <a:prstGeom prst="rect">
            <a:avLst/>
          </a:prstGeom>
        </p:spPr>
      </p:pic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2567940" y="2450465"/>
            <a:ext cx="3895090" cy="1784985"/>
          </a:xfrm>
          <a:prstGeom prst="wedgeEllipseCallout">
            <a:avLst>
              <a:gd name="adj1" fmla="val 53133"/>
              <a:gd name="adj2" fmla="val 7233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33700" y="2933700"/>
            <a:ext cx="3086735" cy="8102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在公共场合使用数字设备的规则是否与家庭不同？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5"/>
          <p:cNvSpPr txBox="1"/>
          <p:nvPr/>
        </p:nvSpPr>
        <p:spPr>
          <a:xfrm>
            <a:off x="2794635" y="982345"/>
            <a:ext cx="727519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．思：公共场合使用数字设备的规则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1069975" y="1996440"/>
            <a:ext cx="2296795" cy="158877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>
            <p:custDataLst>
              <p:tags r:id="rId5"/>
            </p:custDataLst>
          </p:nvPr>
        </p:nvPicPr>
        <p:blipFill>
          <a:blip r:embed="rId6"/>
          <a:srcRect l="6438" t="-222" r="3596" b="5111"/>
          <a:stretch>
            <a:fillRect/>
          </a:stretch>
        </p:blipFill>
        <p:spPr>
          <a:xfrm>
            <a:off x="2794635" y="3780155"/>
            <a:ext cx="2524125" cy="220789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87595" y="1997710"/>
            <a:ext cx="2559050" cy="158750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28685" y="1606550"/>
            <a:ext cx="3249295" cy="1978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029450" y="3888740"/>
            <a:ext cx="2318385" cy="1957070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3027680" y="941070"/>
            <a:ext cx="666115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．议：规范使用数字设备的重要性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99490" y="1863090"/>
            <a:ext cx="10246995" cy="11169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zh-CN" altLang="en-US" sz="2800" b="1" i="0" u="none" strike="noStrike" cap="none" normalizeH="0" baseline="0" dirty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规范使用数字设备有什么好处呢？对我们的生活有什么影响？</a:t>
            </a:r>
            <a:endParaRPr kumimoji="0" lang="zh-CN" altLang="en-US" sz="2800" b="1" i="0" u="none" strike="noStrike" cap="none" normalizeH="0" baseline="0" dirty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zh-CN" altLang="en-US" sz="2800" b="1" i="0" u="none" strike="noStrike" cap="none" normalizeH="0" baseline="0" dirty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9890" y="4328160"/>
            <a:ext cx="7652385" cy="460375"/>
            <a:chOff x="3987" y="3617"/>
            <a:chExt cx="12051" cy="725"/>
          </a:xfrm>
        </p:grpSpPr>
        <p:pic>
          <p:nvPicPr>
            <p:cNvPr id="6" name="图片 5" descr="3b31393938333938383bb7bdbff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7" y="3617"/>
              <a:ext cx="646" cy="64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4633" y="3617"/>
              <a:ext cx="114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培养良好的数字设备使用习惯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59890" y="3593465"/>
            <a:ext cx="7652385" cy="460375"/>
            <a:chOff x="3987" y="3617"/>
            <a:chExt cx="12051" cy="725"/>
          </a:xfrm>
        </p:grpSpPr>
        <p:pic>
          <p:nvPicPr>
            <p:cNvPr id="12" name="图片 11" descr="3b31393938333938383bb7bdbff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7" y="3617"/>
              <a:ext cx="646" cy="64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4633" y="3617"/>
              <a:ext cx="114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提高学习效率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59890" y="2908300"/>
            <a:ext cx="3836035" cy="460375"/>
            <a:chOff x="3987" y="3617"/>
            <a:chExt cx="6041" cy="725"/>
          </a:xfrm>
        </p:grpSpPr>
        <p:pic>
          <p:nvPicPr>
            <p:cNvPr id="15" name="图片 14" descr="3b31393938333938383bb7bdbff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7" y="3617"/>
              <a:ext cx="646" cy="64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>
              <p:custDataLst>
                <p:tags r:id="rId11"/>
              </p:custDataLst>
            </p:nvPr>
          </p:nvSpPr>
          <p:spPr>
            <a:xfrm>
              <a:off x="4633" y="3617"/>
              <a:ext cx="53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保护视力和身体健康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20" name="圆角矩形 19"/>
          <p:cNvSpPr/>
          <p:nvPr>
            <p:custDataLst>
              <p:tags r:id="rId12"/>
            </p:custDataLst>
          </p:nvPr>
        </p:nvSpPr>
        <p:spPr>
          <a:xfrm>
            <a:off x="1141095" y="1694815"/>
            <a:ext cx="10073640" cy="3653790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50" name="图片 85" descr="5f33ae11ad3301597222417226 (3)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 cstate="print"/>
          <a:srcRect l="19885" r="15118" b="4842"/>
          <a:stretch>
            <a:fillRect/>
          </a:stretch>
        </p:blipFill>
        <p:spPr bwMode="auto">
          <a:xfrm flipH="1">
            <a:off x="9539605" y="3668395"/>
            <a:ext cx="2064385" cy="302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组合 24"/>
          <p:cNvGrpSpPr/>
          <p:nvPr/>
        </p:nvGrpSpPr>
        <p:grpSpPr>
          <a:xfrm>
            <a:off x="6156325" y="3593465"/>
            <a:ext cx="4558030" cy="459740"/>
            <a:chOff x="9327" y="5659"/>
            <a:chExt cx="7178" cy="724"/>
          </a:xfrm>
        </p:grpSpPr>
        <p:grpSp>
          <p:nvGrpSpPr>
            <p:cNvPr id="17" name="组合 16"/>
            <p:cNvGrpSpPr/>
            <p:nvPr/>
          </p:nvGrpSpPr>
          <p:grpSpPr>
            <a:xfrm>
              <a:off x="9327" y="5659"/>
              <a:ext cx="7178" cy="725"/>
              <a:chOff x="3987" y="3617"/>
              <a:chExt cx="7178" cy="725"/>
            </a:xfrm>
          </p:grpSpPr>
          <p:pic>
            <p:nvPicPr>
              <p:cNvPr id="18" name="图片 17" descr="3b31393938333938383bb7bdbff2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87" y="3617"/>
                <a:ext cx="646" cy="646"/>
              </a:xfrm>
              <a:prstGeom prst="rect">
                <a:avLst/>
              </a:prstGeom>
            </p:spPr>
          </p:pic>
          <p:sp>
            <p:nvSpPr>
              <p:cNvPr id="19" name="文本框 18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633" y="3617"/>
                <a:ext cx="653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其他</a:t>
                </a:r>
                <a:r>
                  <a:rPr lang="en-US" altLang="zh-CN" sz="2400" u="sng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          </a:t>
                </a:r>
                <a:endParaRPr lang="en-US" altLang="zh-CN" sz="2400" u="sng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p:grpSp>
        <p:cxnSp>
          <p:nvCxnSpPr>
            <p:cNvPr id="21" name="直接连接符 20"/>
            <p:cNvCxnSpPr/>
            <p:nvPr>
              <p:custDataLst>
                <p:tags r:id="rId17"/>
              </p:custDataLst>
            </p:nvPr>
          </p:nvCxnSpPr>
          <p:spPr>
            <a:xfrm>
              <a:off x="11067" y="6305"/>
              <a:ext cx="451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6156325" y="2858770"/>
            <a:ext cx="4377055" cy="460375"/>
            <a:chOff x="3987" y="3617"/>
            <a:chExt cx="6893" cy="725"/>
          </a:xfrm>
        </p:grpSpPr>
        <p:pic>
          <p:nvPicPr>
            <p:cNvPr id="23" name="图片 22" descr="3b31393938333938383bb7bdbff2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7" y="3617"/>
              <a:ext cx="646" cy="646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>
              <p:custDataLst>
                <p:tags r:id="rId19"/>
              </p:custDataLst>
            </p:nvPr>
          </p:nvSpPr>
          <p:spPr>
            <a:xfrm>
              <a:off x="4633" y="3617"/>
              <a:ext cx="624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保护个人隐私和信息安全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pic>
        <p:nvPicPr>
          <p:cNvPr id="23556" name="Picture 4" descr="5c758035524e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1735" y="4065565"/>
            <a:ext cx="2032341" cy="203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1042035" y="1757045"/>
            <a:ext cx="9009380" cy="3811905"/>
            <a:chOff x="2137" y="3482"/>
            <a:chExt cx="13696" cy="53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/>
            <a:srcRect l="2263" t="28406" r="1994" b="3183"/>
            <a:stretch>
              <a:fillRect/>
            </a:stretch>
          </p:blipFill>
          <p:spPr>
            <a:xfrm>
              <a:off x="2137" y="3482"/>
              <a:ext cx="13696" cy="5308"/>
            </a:xfrm>
            <a:prstGeom prst="rect">
              <a:avLst/>
            </a:prstGeom>
          </p:spPr>
        </p:pic>
        <p:pic>
          <p:nvPicPr>
            <p:cNvPr id="3" name="图片 2" descr="3UG7AZ8DRW7@7]}V]1S8CJ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l="74049" t="31365" r="4695" b="52413"/>
            <a:stretch>
              <a:fillRect/>
            </a:stretch>
          </p:blipFill>
          <p:spPr>
            <a:xfrm>
              <a:off x="12434" y="4734"/>
              <a:ext cx="2317" cy="854"/>
            </a:xfrm>
            <a:prstGeom prst="rect">
              <a:avLst/>
            </a:prstGeom>
          </p:spPr>
        </p:pic>
        <p:pic>
          <p:nvPicPr>
            <p:cNvPr id="4" name="图片 3" descr="3UG7AZ8DRW7@7]}V]1S8CJ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rcRect l="74049" t="31365" r="4695" b="52413"/>
            <a:stretch>
              <a:fillRect/>
            </a:stretch>
          </p:blipFill>
          <p:spPr>
            <a:xfrm>
              <a:off x="12434" y="5691"/>
              <a:ext cx="2317" cy="836"/>
            </a:xfrm>
            <a:prstGeom prst="rect">
              <a:avLst/>
            </a:prstGeom>
          </p:spPr>
        </p:pic>
        <p:pic>
          <p:nvPicPr>
            <p:cNvPr id="5" name="图片 4" descr="3UG7AZ8DRW7@7]}V]1S8CJ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8"/>
            <a:srcRect l="74049" t="31365" r="4695" b="52413"/>
            <a:stretch>
              <a:fillRect/>
            </a:stretch>
          </p:blipFill>
          <p:spPr>
            <a:xfrm>
              <a:off x="12434" y="6631"/>
              <a:ext cx="2317" cy="826"/>
            </a:xfrm>
            <a:prstGeom prst="rect">
              <a:avLst/>
            </a:prstGeom>
          </p:spPr>
        </p:pic>
        <p:pic>
          <p:nvPicPr>
            <p:cNvPr id="9" name="图片 8" descr="3UG7AZ8DRW7@7]}V]1S8CJ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8"/>
            <a:srcRect l="74049" t="31365" r="4695" b="52413"/>
            <a:stretch>
              <a:fillRect/>
            </a:stretch>
          </p:blipFill>
          <p:spPr>
            <a:xfrm>
              <a:off x="12434" y="7571"/>
              <a:ext cx="2317" cy="858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4932045" y="989330"/>
            <a:ext cx="186690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400" b="1"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评价表</a:t>
            </a:r>
            <a:endParaRPr lang="zh-CN" altLang="en-US" sz="4400" b="1"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987378"/>
            <a:ext cx="5304822" cy="17532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54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课完趣未尽，</a:t>
            </a:r>
            <a:endParaRPr lang="zh-CN" altLang="en-US" sz="5400" dirty="0">
              <a:solidFill>
                <a:srgbClr val="3C91D8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r>
              <a:rPr lang="zh-CN" altLang="en-US" sz="54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下次更精彩！</a:t>
            </a:r>
            <a:endParaRPr lang="zh-CN" altLang="en-US" sz="5400" dirty="0">
              <a:solidFill>
                <a:srgbClr val="3C91D8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走进我的数字生活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</a:t>
            </a:r>
            <a:r>
              <a:rPr 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2800" dirty="0" err="1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制订数字设备使用规则</a:t>
            </a:r>
            <a:endParaRPr sz="2800" dirty="0">
              <a:solidFill>
                <a:srgbClr val="3C91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87077" y="757257"/>
            <a:ext cx="3852206" cy="738664"/>
            <a:chOff x="6388488" y="2098491"/>
            <a:chExt cx="3852206" cy="738664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35745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50" name="图片 85" descr="5f33ae11ad3301597222417226 (3)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/>
          <a:srcRect l="19885" r="15118" b="4842"/>
          <a:stretch>
            <a:fillRect/>
          </a:stretch>
        </p:blipFill>
        <p:spPr bwMode="auto">
          <a:xfrm flipH="1">
            <a:off x="10299798" y="4001140"/>
            <a:ext cx="1526614" cy="22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图片 84" descr="图片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/>
          <a:srcRect l="10402" t="16827" r="6425" b="21722"/>
          <a:stretch>
            <a:fillRect/>
          </a:stretch>
        </p:blipFill>
        <p:spPr bwMode="auto">
          <a:xfrm>
            <a:off x="8590915" y="2827655"/>
            <a:ext cx="2825115" cy="166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文本框 8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738870" y="3094355"/>
            <a:ext cx="2276475" cy="906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R="0" indent="0" defTabSz="914400" fontAlgn="base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cap="none" normalizeH="0" baseline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kumimoji="0" lang="zh-CN" altLang="en-US" sz="2000" b="0" i="0" cap="none" normalizeH="0" baseline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看到这些数据，你有什么发现？ </a:t>
            </a:r>
            <a:endParaRPr kumimoji="0" lang="zh-CN" altLang="en-US" sz="2000" b="0" i="0" cap="none" normalizeH="0" baseline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3" name="图表 2" descr="7b0a202020202263686172745265734964223a20223230343736333433220a7d0a"/>
          <p:cNvGraphicFramePr/>
          <p:nvPr/>
        </p:nvGraphicFramePr>
        <p:xfrm>
          <a:off x="577850" y="1682115"/>
          <a:ext cx="8013065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4585" y="1668780"/>
            <a:ext cx="9667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面对这些问题，你有什么好办法吗？跟同学们交流一下吧！</a:t>
            </a:r>
            <a:endParaRPr lang="zh-CN" sz="24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3852206" cy="737235"/>
            <a:chOff x="6388488" y="2098491"/>
            <a:chExt cx="3852206" cy="737235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3574568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相互交流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3780790" y="1668780"/>
            <a:ext cx="4932680" cy="5450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04315" y="2305050"/>
            <a:ext cx="2146300" cy="1807845"/>
            <a:chOff x="1794" y="2783"/>
            <a:chExt cx="2985" cy="2847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1794" y="3424"/>
              <a:ext cx="2985" cy="21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同侧圆角矩形 8"/>
            <p:cNvSpPr/>
            <p:nvPr>
              <p:custDataLst>
                <p:tags r:id="rId7"/>
              </p:custDataLst>
            </p:nvPr>
          </p:nvSpPr>
          <p:spPr>
            <a:xfrm>
              <a:off x="2403" y="2783"/>
              <a:ext cx="1602" cy="812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2403" y="2819"/>
              <a:ext cx="160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丫丫体简" panose="02010604000101010101" pitchFamily="2" charset="-122"/>
                  <a:ea typeface="汉仪丫丫体简" panose="02010604000101010101" pitchFamily="2" charset="-122"/>
                </a:rPr>
                <a:t>准备间</a:t>
              </a:r>
              <a:endPara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849" y="3935"/>
              <a:ext cx="2874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议：使用数字设备存在的问题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思：制订数字设备使用规则的目的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18" name="同侧圆角矩形 17"/>
          <p:cNvSpPr/>
          <p:nvPr>
            <p:custDataLst>
              <p:tags r:id="rId10"/>
            </p:custDataLst>
          </p:nvPr>
        </p:nvSpPr>
        <p:spPr>
          <a:xfrm>
            <a:off x="5322570" y="3303905"/>
            <a:ext cx="1152000" cy="515620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735195" y="3348990"/>
            <a:ext cx="2563495" cy="2244090"/>
            <a:chOff x="5854" y="5867"/>
            <a:chExt cx="2985" cy="3534"/>
          </a:xfrm>
        </p:grpSpPr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>
              <a:off x="5854" y="6343"/>
              <a:ext cx="2985" cy="305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6436" y="5867"/>
              <a:ext cx="158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丫丫体简" panose="02010604000101010101" pitchFamily="2" charset="-122"/>
                  <a:ea typeface="汉仪丫丫体简" panose="02010604000101010101" pitchFamily="2" charset="-122"/>
                </a:rPr>
                <a:t>活动室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5909" y="6818"/>
              <a:ext cx="2874" cy="25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调查：家庭成员使用数字设备的需求和习惯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讨论：家庭成员数字设备使用规则的内容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撰写：家庭成员数字设备使用规则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33" name="矩形 32"/>
          <p:cNvSpPr/>
          <p:nvPr>
            <p:custDataLst>
              <p:tags r:id="rId14"/>
            </p:custDataLst>
          </p:nvPr>
        </p:nvSpPr>
        <p:spPr>
          <a:xfrm>
            <a:off x="7611745" y="2958465"/>
            <a:ext cx="3208655" cy="9226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同侧圆角矩形 35"/>
          <p:cNvSpPr/>
          <p:nvPr>
            <p:custDataLst>
              <p:tags r:id="rId15"/>
            </p:custDataLst>
          </p:nvPr>
        </p:nvSpPr>
        <p:spPr>
          <a:xfrm>
            <a:off x="8594725" y="2606675"/>
            <a:ext cx="1152000" cy="445135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16"/>
            </p:custDataLst>
          </p:nvPr>
        </p:nvSpPr>
        <p:spPr>
          <a:xfrm>
            <a:off x="8605520" y="2604135"/>
            <a:ext cx="115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收获园</a:t>
            </a:r>
            <a:endParaRPr lang="zh-CN" alt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7634605" y="3217545"/>
            <a:ext cx="3328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思：公共场合使用数字设备的规则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议：规范使用数字设备的重要性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>
            <p:custDataLst>
              <p:tags r:id="rId18"/>
            </p:custDataLst>
          </p:nvPr>
        </p:nvSpPr>
        <p:spPr>
          <a:xfrm>
            <a:off x="4570771" y="1848871"/>
            <a:ext cx="29526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活动导航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3595227" y="3122660"/>
            <a:ext cx="917387" cy="91738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49907" flipV="1">
            <a:off x="7365857" y="3868150"/>
            <a:ext cx="917387" cy="9173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准备间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    </a:t>
            </a:r>
            <a:r>
              <a:rPr altLang="zh-CN" sz="2400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制</a:t>
            </a:r>
            <a:r>
              <a:rPr lang="zh-CN" sz="2400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订</a:t>
            </a:r>
            <a:r>
              <a:rPr altLang="zh-CN" sz="2400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数字设备使用规则</a:t>
            </a:r>
            <a:r>
              <a:rPr lang="zh-CN" sz="2400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有何意义？</a:t>
            </a:r>
            <a:endParaRPr lang="zh-CN" sz="2400" dirty="0"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56585" y="1043305"/>
            <a:ext cx="68389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1. 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议议：</a:t>
            </a:r>
            <a:r>
              <a:rPr lang="x-none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使用数字设备的负面影响</a:t>
            </a:r>
            <a:endParaRPr lang="x-none" alt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14880" y="1896883"/>
            <a:ext cx="10848192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如果我们过度或长时间使用数字设备，会对身体健康产生哪些负面影响呢？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553699" y="3619500"/>
            <a:ext cx="1352548" cy="2629248"/>
          </a:xfrm>
          <a:prstGeom prst="rect">
            <a:avLst/>
          </a:prstGeom>
        </p:spPr>
      </p:pic>
      <p:sp>
        <p:nvSpPr>
          <p:cNvPr id="30" name="任意多边形: 形状 18"/>
          <p:cNvSpPr/>
          <p:nvPr>
            <p:custDataLst>
              <p:tags r:id="rId7"/>
            </p:custDataLst>
          </p:nvPr>
        </p:nvSpPr>
        <p:spPr>
          <a:xfrm>
            <a:off x="10553699" y="3314657"/>
            <a:ext cx="287718" cy="609685"/>
          </a:xfrm>
          <a:custGeom>
            <a:avLst/>
            <a:gdLst>
              <a:gd name="connsiteX0" fmla="*/ 118741 w 286652"/>
              <a:gd name="connsiteY0" fmla="*/ 505389 h 607425"/>
              <a:gd name="connsiteX1" fmla="*/ 89383 w 286652"/>
              <a:gd name="connsiteY1" fmla="*/ 538228 h 607425"/>
              <a:gd name="connsiteX2" fmla="*/ 118741 w 286652"/>
              <a:gd name="connsiteY2" fmla="*/ 569895 h 607425"/>
              <a:gd name="connsiteX3" fmla="*/ 148099 w 286652"/>
              <a:gd name="connsiteY3" fmla="*/ 538228 h 607425"/>
              <a:gd name="connsiteX4" fmla="*/ 118741 w 286652"/>
              <a:gd name="connsiteY4" fmla="*/ 505389 h 607425"/>
              <a:gd name="connsiteX5" fmla="*/ 118741 w 286652"/>
              <a:gd name="connsiteY5" fmla="*/ 467859 h 607425"/>
              <a:gd name="connsiteX6" fmla="*/ 186851 w 286652"/>
              <a:gd name="connsiteY6" fmla="*/ 538228 h 607425"/>
              <a:gd name="connsiteX7" fmla="*/ 118741 w 286652"/>
              <a:gd name="connsiteY7" fmla="*/ 607425 h 607425"/>
              <a:gd name="connsiteX8" fmla="*/ 51805 w 286652"/>
              <a:gd name="connsiteY8" fmla="*/ 538228 h 607425"/>
              <a:gd name="connsiteX9" fmla="*/ 118741 w 286652"/>
              <a:gd name="connsiteY9" fmla="*/ 467859 h 607425"/>
              <a:gd name="connsiteX10" fmla="*/ 131669 w 286652"/>
              <a:gd name="connsiteY10" fmla="*/ 37522 h 607425"/>
              <a:gd name="connsiteX11" fmla="*/ 37752 w 286652"/>
              <a:gd name="connsiteY11" fmla="*/ 59801 h 607425"/>
              <a:gd name="connsiteX12" fmla="*/ 43622 w 286652"/>
              <a:gd name="connsiteY12" fmla="*/ 76216 h 607425"/>
              <a:gd name="connsiteX13" fmla="*/ 116407 w 286652"/>
              <a:gd name="connsiteY13" fmla="*/ 58628 h 607425"/>
              <a:gd name="connsiteX14" fmla="*/ 213846 w 286652"/>
              <a:gd name="connsiteY14" fmla="*/ 147743 h 607425"/>
              <a:gd name="connsiteX15" fmla="*/ 151626 w 286652"/>
              <a:gd name="connsiteY15" fmla="*/ 272034 h 607425"/>
              <a:gd name="connsiteX16" fmla="*/ 105842 w 286652"/>
              <a:gd name="connsiteY16" fmla="*/ 399843 h 607425"/>
              <a:gd name="connsiteX17" fmla="*/ 105842 w 286652"/>
              <a:gd name="connsiteY17" fmla="*/ 404533 h 607425"/>
              <a:gd name="connsiteX18" fmla="*/ 132843 w 286652"/>
              <a:gd name="connsiteY18" fmla="*/ 404533 h 607425"/>
              <a:gd name="connsiteX19" fmla="*/ 183323 w 286652"/>
              <a:gd name="connsiteY19" fmla="*/ 269689 h 607425"/>
              <a:gd name="connsiteX20" fmla="*/ 249065 w 286652"/>
              <a:gd name="connsiteY20" fmla="*/ 139535 h 607425"/>
              <a:gd name="connsiteX21" fmla="*/ 131669 w 286652"/>
              <a:gd name="connsiteY21" fmla="*/ 37522 h 607425"/>
              <a:gd name="connsiteX22" fmla="*/ 131669 w 286652"/>
              <a:gd name="connsiteY22" fmla="*/ 0 h 607425"/>
              <a:gd name="connsiteX23" fmla="*/ 286632 w 286652"/>
              <a:gd name="connsiteY23" fmla="*/ 139535 h 607425"/>
              <a:gd name="connsiteX24" fmla="*/ 212672 w 286652"/>
              <a:gd name="connsiteY24" fmla="*/ 293140 h 607425"/>
              <a:gd name="connsiteX25" fmla="*/ 170410 w 286652"/>
              <a:gd name="connsiteY25" fmla="*/ 401015 h 607425"/>
              <a:gd name="connsiteX26" fmla="*/ 170410 w 286652"/>
              <a:gd name="connsiteY26" fmla="*/ 411568 h 607425"/>
              <a:gd name="connsiteX27" fmla="*/ 163366 w 286652"/>
              <a:gd name="connsiteY27" fmla="*/ 431502 h 607425"/>
              <a:gd name="connsiteX28" fmla="*/ 136365 w 286652"/>
              <a:gd name="connsiteY28" fmla="*/ 442055 h 607425"/>
              <a:gd name="connsiteX29" fmla="*/ 104668 w 286652"/>
              <a:gd name="connsiteY29" fmla="*/ 442055 h 607425"/>
              <a:gd name="connsiteX30" fmla="*/ 68275 w 286652"/>
              <a:gd name="connsiteY30" fmla="*/ 413914 h 607425"/>
              <a:gd name="connsiteX31" fmla="*/ 67101 w 286652"/>
              <a:gd name="connsiteY31" fmla="*/ 403361 h 607425"/>
              <a:gd name="connsiteX32" fmla="*/ 122277 w 286652"/>
              <a:gd name="connsiteY32" fmla="*/ 248583 h 607425"/>
              <a:gd name="connsiteX33" fmla="*/ 175105 w 286652"/>
              <a:gd name="connsiteY33" fmla="*/ 147743 h 607425"/>
              <a:gd name="connsiteX34" fmla="*/ 116407 w 286652"/>
              <a:gd name="connsiteY34" fmla="*/ 96150 h 607425"/>
              <a:gd name="connsiteX35" fmla="*/ 56535 w 286652"/>
              <a:gd name="connsiteY35" fmla="*/ 111393 h 607425"/>
              <a:gd name="connsiteX36" fmla="*/ 10751 w 286652"/>
              <a:gd name="connsiteY36" fmla="*/ 93805 h 607425"/>
              <a:gd name="connsiteX37" fmla="*/ 2533 w 286652"/>
              <a:gd name="connsiteY37" fmla="*/ 73871 h 607425"/>
              <a:gd name="connsiteX38" fmla="*/ 20142 w 286652"/>
              <a:gd name="connsiteY38" fmla="*/ 25796 h 607425"/>
              <a:gd name="connsiteX39" fmla="*/ 131669 w 286652"/>
              <a:gd name="connsiteY39" fmla="*/ 0 h 60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652" h="607425">
                <a:moveTo>
                  <a:pt x="118741" y="505389"/>
                </a:moveTo>
                <a:cubicBezTo>
                  <a:pt x="101126" y="505389"/>
                  <a:pt x="89383" y="518290"/>
                  <a:pt x="89383" y="538228"/>
                </a:cubicBezTo>
                <a:cubicBezTo>
                  <a:pt x="89383" y="556994"/>
                  <a:pt x="101126" y="569895"/>
                  <a:pt x="118741" y="569895"/>
                </a:cubicBezTo>
                <a:cubicBezTo>
                  <a:pt x="137530" y="569895"/>
                  <a:pt x="148099" y="558166"/>
                  <a:pt x="148099" y="538228"/>
                </a:cubicBezTo>
                <a:cubicBezTo>
                  <a:pt x="148099" y="518290"/>
                  <a:pt x="137530" y="505389"/>
                  <a:pt x="118741" y="505389"/>
                </a:cubicBezTo>
                <a:close/>
                <a:moveTo>
                  <a:pt x="118741" y="467859"/>
                </a:moveTo>
                <a:cubicBezTo>
                  <a:pt x="158667" y="467859"/>
                  <a:pt x="186851" y="497180"/>
                  <a:pt x="186851" y="538228"/>
                </a:cubicBezTo>
                <a:cubicBezTo>
                  <a:pt x="186851" y="579277"/>
                  <a:pt x="157493" y="607425"/>
                  <a:pt x="118741" y="607425"/>
                </a:cubicBezTo>
                <a:cubicBezTo>
                  <a:pt x="79989" y="607425"/>
                  <a:pt x="51805" y="578104"/>
                  <a:pt x="51805" y="538228"/>
                </a:cubicBezTo>
                <a:cubicBezTo>
                  <a:pt x="51805" y="497180"/>
                  <a:pt x="79989" y="467859"/>
                  <a:pt x="118741" y="467859"/>
                </a:cubicBezTo>
                <a:close/>
                <a:moveTo>
                  <a:pt x="131669" y="37522"/>
                </a:moveTo>
                <a:cubicBezTo>
                  <a:pt x="98798" y="37522"/>
                  <a:pt x="63579" y="45730"/>
                  <a:pt x="37752" y="59801"/>
                </a:cubicBezTo>
                <a:lnTo>
                  <a:pt x="43622" y="76216"/>
                </a:lnTo>
                <a:cubicBezTo>
                  <a:pt x="64753" y="65663"/>
                  <a:pt x="91754" y="58628"/>
                  <a:pt x="116407" y="58628"/>
                </a:cubicBezTo>
                <a:cubicBezTo>
                  <a:pt x="176279" y="59801"/>
                  <a:pt x="213846" y="93805"/>
                  <a:pt x="213846" y="147743"/>
                </a:cubicBezTo>
                <a:cubicBezTo>
                  <a:pt x="213846" y="191127"/>
                  <a:pt x="190367" y="226304"/>
                  <a:pt x="151626" y="272034"/>
                </a:cubicBezTo>
                <a:cubicBezTo>
                  <a:pt x="116407" y="314246"/>
                  <a:pt x="101146" y="358803"/>
                  <a:pt x="105842" y="399843"/>
                </a:cubicBezTo>
                <a:lnTo>
                  <a:pt x="105842" y="404533"/>
                </a:lnTo>
                <a:lnTo>
                  <a:pt x="132843" y="404533"/>
                </a:lnTo>
                <a:cubicBezTo>
                  <a:pt x="129321" y="355286"/>
                  <a:pt x="145756" y="314246"/>
                  <a:pt x="183323" y="269689"/>
                </a:cubicBezTo>
                <a:cubicBezTo>
                  <a:pt x="222064" y="223959"/>
                  <a:pt x="249065" y="187610"/>
                  <a:pt x="249065" y="139535"/>
                </a:cubicBezTo>
                <a:cubicBezTo>
                  <a:pt x="249065" y="90287"/>
                  <a:pt x="218542" y="37522"/>
                  <a:pt x="131669" y="37522"/>
                </a:cubicBezTo>
                <a:close/>
                <a:moveTo>
                  <a:pt x="131669" y="0"/>
                </a:moveTo>
                <a:cubicBezTo>
                  <a:pt x="239673" y="0"/>
                  <a:pt x="287806" y="70354"/>
                  <a:pt x="286632" y="139535"/>
                </a:cubicBezTo>
                <a:cubicBezTo>
                  <a:pt x="286632" y="200508"/>
                  <a:pt x="254935" y="243892"/>
                  <a:pt x="212672" y="293140"/>
                </a:cubicBezTo>
                <a:cubicBezTo>
                  <a:pt x="180975" y="331834"/>
                  <a:pt x="168062" y="363494"/>
                  <a:pt x="170410" y="401015"/>
                </a:cubicBezTo>
                <a:lnTo>
                  <a:pt x="170410" y="411568"/>
                </a:lnTo>
                <a:cubicBezTo>
                  <a:pt x="171584" y="418604"/>
                  <a:pt x="169236" y="425639"/>
                  <a:pt x="163366" y="431502"/>
                </a:cubicBezTo>
                <a:cubicBezTo>
                  <a:pt x="157496" y="437365"/>
                  <a:pt x="146930" y="442055"/>
                  <a:pt x="136365" y="442055"/>
                </a:cubicBezTo>
                <a:lnTo>
                  <a:pt x="104668" y="442055"/>
                </a:lnTo>
                <a:cubicBezTo>
                  <a:pt x="85884" y="442055"/>
                  <a:pt x="69449" y="430329"/>
                  <a:pt x="68275" y="413914"/>
                </a:cubicBezTo>
                <a:lnTo>
                  <a:pt x="67101" y="403361"/>
                </a:lnTo>
                <a:cubicBezTo>
                  <a:pt x="62405" y="351768"/>
                  <a:pt x="81188" y="297830"/>
                  <a:pt x="122277" y="248583"/>
                </a:cubicBezTo>
                <a:cubicBezTo>
                  <a:pt x="156322" y="208716"/>
                  <a:pt x="175105" y="179402"/>
                  <a:pt x="175105" y="147743"/>
                </a:cubicBezTo>
                <a:cubicBezTo>
                  <a:pt x="175105" y="114911"/>
                  <a:pt x="156322" y="97322"/>
                  <a:pt x="116407" y="96150"/>
                </a:cubicBezTo>
                <a:cubicBezTo>
                  <a:pt x="96450" y="96150"/>
                  <a:pt x="74145" y="102013"/>
                  <a:pt x="56535" y="111393"/>
                </a:cubicBezTo>
                <a:cubicBezTo>
                  <a:pt x="38926" y="119601"/>
                  <a:pt x="16620" y="112566"/>
                  <a:pt x="10751" y="93805"/>
                </a:cubicBezTo>
                <a:lnTo>
                  <a:pt x="2533" y="73871"/>
                </a:lnTo>
                <a:cubicBezTo>
                  <a:pt x="-4511" y="56283"/>
                  <a:pt x="3707" y="35177"/>
                  <a:pt x="20142" y="25796"/>
                </a:cubicBezTo>
                <a:cubicBezTo>
                  <a:pt x="50665" y="9380"/>
                  <a:pt x="92928" y="0"/>
                  <a:pt x="1316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123315" y="2797810"/>
            <a:ext cx="2277110" cy="1882140"/>
            <a:chOff x="1769" y="4406"/>
            <a:chExt cx="3586" cy="2964"/>
          </a:xfrm>
        </p:grpSpPr>
        <p:pic>
          <p:nvPicPr>
            <p:cNvPr id="100" name="图片 99"/>
            <p:cNvPicPr/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769" y="4406"/>
              <a:ext cx="3586" cy="2310"/>
            </a:xfrm>
            <a:prstGeom prst="ellipse">
              <a:avLst/>
            </a:prstGeom>
            <a:noFill/>
            <a:ln w="9525">
              <a:noFill/>
            </a:ln>
          </p:spPr>
        </p:pic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2050" y="6790"/>
              <a:ext cx="3025" cy="580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ctr"/>
              <a:r>
                <a:rPr lang="zh-CN" altLang="en-US">
                  <a:latin typeface="Arial" panose="020B0604020202020204" pitchFamily="34" charset="0"/>
                  <a:ea typeface="微软雅黑" panose="020B0503020204020204" pitchFamily="34" charset="-122"/>
                </a:rPr>
                <a:t>视力下降</a:t>
              </a: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55360" y="2797810"/>
            <a:ext cx="2303780" cy="2009140"/>
            <a:chOff x="9536" y="4406"/>
            <a:chExt cx="3628" cy="3164"/>
          </a:xfrm>
        </p:grpSpPr>
        <p:pic>
          <p:nvPicPr>
            <p:cNvPr id="102" name="图片 101"/>
            <p:cNvPicPr/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9536" y="4406"/>
              <a:ext cx="3628" cy="2560"/>
            </a:xfrm>
            <a:prstGeom prst="ellipse">
              <a:avLst/>
            </a:prstGeom>
            <a:noFill/>
            <a:ln w="9525">
              <a:noFill/>
            </a:ln>
          </p:spPr>
        </p:pic>
        <p:sp>
          <p:nvSpPr>
            <p:cNvPr id="8" name="文本框 7"/>
            <p:cNvSpPr txBox="1"/>
            <p:nvPr>
              <p:custDataLst>
                <p:tags r:id="rId13"/>
              </p:custDataLst>
            </p:nvPr>
          </p:nvSpPr>
          <p:spPr>
            <a:xfrm>
              <a:off x="9837" y="6990"/>
              <a:ext cx="3025" cy="580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ctr"/>
              <a:r>
                <a:rPr lang="zh-CN" altLang="en-US">
                  <a:latin typeface="Arial" panose="020B0604020202020204" pitchFamily="34" charset="0"/>
                  <a:ea typeface="微软雅黑" panose="020B0503020204020204" pitchFamily="34" charset="-122"/>
                </a:rPr>
                <a:t>影响学习</a:t>
              </a: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81070" y="4093210"/>
            <a:ext cx="2506980" cy="2042795"/>
            <a:chOff x="5482" y="6446"/>
            <a:chExt cx="3948" cy="3217"/>
          </a:xfrm>
        </p:grpSpPr>
        <p:pic>
          <p:nvPicPr>
            <p:cNvPr id="103" name="图片 102"/>
            <p:cNvPicPr/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5482" y="6446"/>
              <a:ext cx="3949" cy="2637"/>
            </a:xfrm>
            <a:prstGeom prst="ellipse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>
              <p:custDataLst>
                <p:tags r:id="rId16"/>
              </p:custDataLst>
            </p:nvPr>
          </p:nvSpPr>
          <p:spPr>
            <a:xfrm>
              <a:off x="5944" y="9083"/>
              <a:ext cx="3025" cy="580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ctr"/>
              <a:r>
                <a:rPr lang="zh-CN" altLang="en-US">
                  <a:latin typeface="Arial" panose="020B0604020202020204" pitchFamily="34" charset="0"/>
                  <a:ea typeface="微软雅黑" panose="020B0503020204020204" pitchFamily="34" charset="-122"/>
                </a:rPr>
                <a:t>身体不适</a:t>
              </a: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40725" y="4264660"/>
            <a:ext cx="2039620" cy="1984375"/>
            <a:chOff x="13135" y="6716"/>
            <a:chExt cx="3212" cy="3125"/>
          </a:xfrm>
        </p:grpSpPr>
        <p:pic>
          <p:nvPicPr>
            <p:cNvPr id="101" name="图片 100"/>
            <p:cNvPicPr/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13135" y="6716"/>
              <a:ext cx="3212" cy="23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/>
            <p:nvPr>
              <p:custDataLst>
                <p:tags r:id="rId19"/>
              </p:custDataLst>
            </p:nvPr>
          </p:nvSpPr>
          <p:spPr>
            <a:xfrm>
              <a:off x="13135" y="9261"/>
              <a:ext cx="3025" cy="580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ctr"/>
              <a:r>
                <a:rPr lang="zh-CN" altLang="en-US">
                  <a:latin typeface="Arial" panose="020B0604020202020204" pitchFamily="34" charset="0"/>
                  <a:ea typeface="微软雅黑" panose="020B0503020204020204" pitchFamily="34" charset="-122"/>
                </a:rPr>
                <a:t>……</a:t>
              </a: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645410" y="939800"/>
            <a:ext cx="752602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</a:t>
            </a:r>
            <a:r>
              <a:rPr 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想想：制订数字设备使用规则的目的</a:t>
            </a:r>
            <a:endParaRPr 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 descr="7b0a2020202022776f7264617274223a20227b5c2269645c223a32353030333835382c5c227469645c223a5c225c227d220a7d0a"/>
          <p:cNvSpPr txBox="1"/>
          <p:nvPr>
            <p:custDataLst>
              <p:tags r:id="rId5"/>
            </p:custDataLst>
          </p:nvPr>
        </p:nvSpPr>
        <p:spPr>
          <a:xfrm>
            <a:off x="1935480" y="2111375"/>
            <a:ext cx="7242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为什么要制订家庭数字设备使用规则呢?</a:t>
            </a:r>
            <a:endParaRPr lang="zh-CN" altLang="en-US" sz="2800" b="1" dirty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259330" y="4328160"/>
            <a:ext cx="7652385" cy="460375"/>
            <a:chOff x="3987" y="3617"/>
            <a:chExt cx="12051" cy="725"/>
          </a:xfrm>
        </p:grpSpPr>
        <p:pic>
          <p:nvPicPr>
            <p:cNvPr id="5" name="图片 4" descr="3b31393938333938383bb7bdbff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87" y="3617"/>
              <a:ext cx="646" cy="64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4633" y="3617"/>
              <a:ext cx="114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保护个人隐私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259330" y="3593465"/>
            <a:ext cx="7652385" cy="460375"/>
            <a:chOff x="3987" y="3617"/>
            <a:chExt cx="12051" cy="725"/>
          </a:xfrm>
        </p:grpSpPr>
        <p:pic>
          <p:nvPicPr>
            <p:cNvPr id="11" name="图片 10" descr="3b31393938333938383bb7bdbff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87" y="3617"/>
              <a:ext cx="646" cy="64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4633" y="3617"/>
              <a:ext cx="114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维护家庭和谐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259330" y="2908300"/>
            <a:ext cx="2582545" cy="460375"/>
            <a:chOff x="3987" y="3617"/>
            <a:chExt cx="4067" cy="725"/>
          </a:xfrm>
        </p:grpSpPr>
        <p:pic>
          <p:nvPicPr>
            <p:cNvPr id="14" name="图片 13" descr="3b31393938333938383bb7bdbff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87" y="3617"/>
              <a:ext cx="646" cy="64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>
              <p:custDataLst>
                <p:tags r:id="rId13"/>
              </p:custDataLst>
            </p:nvPr>
          </p:nvSpPr>
          <p:spPr>
            <a:xfrm>
              <a:off x="4633" y="3617"/>
              <a:ext cx="342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确保安全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546725" y="3593465"/>
            <a:ext cx="4558030" cy="460375"/>
            <a:chOff x="3987" y="3617"/>
            <a:chExt cx="7178" cy="725"/>
          </a:xfrm>
        </p:grpSpPr>
        <p:pic>
          <p:nvPicPr>
            <p:cNvPr id="17" name="图片 16" descr="3b31393938333938383bb7bdbff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87" y="3617"/>
              <a:ext cx="646" cy="64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>
              <p:custDataLst>
                <p:tags r:id="rId15"/>
              </p:custDataLst>
            </p:nvPr>
          </p:nvSpPr>
          <p:spPr>
            <a:xfrm>
              <a:off x="4633" y="3617"/>
              <a:ext cx="653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其他</a:t>
              </a:r>
              <a:r>
                <a:rPr lang="en-US" altLang="zh-CN" sz="2400" u="sng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        </a:t>
              </a:r>
              <a:endParaRPr lang="en-US" altLang="zh-CN" sz="2400" u="sng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19" name="圆角矩形 18"/>
          <p:cNvSpPr/>
          <p:nvPr>
            <p:custDataLst>
              <p:tags r:id="rId16"/>
            </p:custDataLst>
          </p:nvPr>
        </p:nvSpPr>
        <p:spPr>
          <a:xfrm>
            <a:off x="1141095" y="1694815"/>
            <a:ext cx="10073640" cy="3653790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50" name="图片 85" descr="5f33ae11ad3301597222417226 (3)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8" cstate="print"/>
          <a:srcRect l="19885" r="15118" b="4842"/>
          <a:stretch>
            <a:fillRect/>
          </a:stretch>
        </p:blipFill>
        <p:spPr bwMode="auto">
          <a:xfrm flipH="1">
            <a:off x="9539605" y="3668395"/>
            <a:ext cx="2064385" cy="302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直接连接符 19"/>
          <p:cNvCxnSpPr/>
          <p:nvPr>
            <p:custDataLst>
              <p:tags r:id="rId19"/>
            </p:custDataLst>
          </p:nvPr>
        </p:nvCxnSpPr>
        <p:spPr>
          <a:xfrm>
            <a:off x="6671945" y="4003675"/>
            <a:ext cx="28676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5546725" y="2858770"/>
            <a:ext cx="2582545" cy="460375"/>
            <a:chOff x="3987" y="3617"/>
            <a:chExt cx="4067" cy="725"/>
          </a:xfrm>
        </p:grpSpPr>
        <p:pic>
          <p:nvPicPr>
            <p:cNvPr id="22" name="图片 21" descr="3b31393938333938383bb7bdbff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87" y="3617"/>
              <a:ext cx="646" cy="646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>
              <p:custDataLst>
                <p:tags r:id="rId21"/>
              </p:custDataLst>
            </p:nvPr>
          </p:nvSpPr>
          <p:spPr>
            <a:xfrm>
              <a:off x="4633" y="3617"/>
              <a:ext cx="342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加强儿童教育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活动室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635" y="2817495"/>
            <a:ext cx="4039870" cy="18878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2982220"/>
            <a:ext cx="37636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请你为自己的家庭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数字设备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制订一下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使用规则吧！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406525" y="760095"/>
            <a:ext cx="995553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1.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调查：家庭成员平时使用数字设备的需求和习惯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714355" y="5288915"/>
            <a:ext cx="1409065" cy="1351915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3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03935" y="1727200"/>
            <a:ext cx="10358120" cy="4041140"/>
            <a:chOff x="1426" y="3178"/>
            <a:chExt cx="16312" cy="6364"/>
          </a:xfrm>
        </p:grpSpPr>
        <p:cxnSp>
          <p:nvCxnSpPr>
            <p:cNvPr id="20" name="直接连接符 19"/>
            <p:cNvCxnSpPr/>
            <p:nvPr>
              <p:custDataLst>
                <p:tags r:id="rId6"/>
              </p:custDataLst>
            </p:nvPr>
          </p:nvCxnSpPr>
          <p:spPr>
            <a:xfrm>
              <a:off x="5720" y="5767"/>
              <a:ext cx="451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>
              <p:custDataLst>
                <p:tags r:id="rId7"/>
              </p:custDataLst>
            </p:nvPr>
          </p:nvSpPr>
          <p:spPr>
            <a:xfrm>
              <a:off x="1426" y="3178"/>
              <a:ext cx="16312" cy="6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ts val="44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</a:t>
              </a:r>
              <a:r>
                <a:rPr lang="zh-CN" altLang="en-US" sz="2800" b="1" dirty="0">
                  <a:solidFill>
                    <a:srgbClr val="FFC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制订家庭数字设备使用规则前，需要了解家庭成员使用数字设备的需求和习惯。</a:t>
              </a:r>
              <a:endParaRPr lang="zh-CN" altLang="zh-CN" sz="2400" dirty="0">
                <a:latin typeface="楷体" panose="02010609060101010101" charset="-122"/>
                <a:ea typeface="楷体" panose="02010609060101010101" charset="-122"/>
              </a:endParaRPr>
            </a:p>
            <a:p>
              <a:pPr indent="457200">
                <a:lnSpc>
                  <a:spcPts val="4400"/>
                </a:lnSpc>
              </a:pPr>
              <a:r>
                <a:rPr lang="zh-CN" altLang="zh-CN" sz="24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使用的数字设备</a:t>
              </a:r>
              <a:endParaRPr lang="zh-CN" altLang="zh-CN" sz="2400" b="0" dirty="0">
                <a:latin typeface="楷体" panose="02010609060101010101" charset="-122"/>
                <a:ea typeface="楷体" panose="02010609060101010101" charset="-122"/>
              </a:endParaRPr>
            </a:p>
            <a:p>
              <a:pPr indent="457200">
                <a:lnSpc>
                  <a:spcPts val="4400"/>
                </a:lnSpc>
              </a:pPr>
              <a:r>
                <a:rPr lang="zh-CN" altLang="zh-CN" sz="24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数字设备的用途</a:t>
              </a:r>
              <a:endParaRPr lang="zh-CN" altLang="zh-CN" sz="2400" b="0" dirty="0">
                <a:latin typeface="楷体" panose="02010609060101010101" charset="-122"/>
                <a:ea typeface="楷体" panose="02010609060101010101" charset="-122"/>
              </a:endParaRPr>
            </a:p>
            <a:p>
              <a:pPr indent="457200">
                <a:lnSpc>
                  <a:spcPts val="4400"/>
                </a:lnSpc>
              </a:pPr>
              <a:r>
                <a:rPr lang="zh-CN" altLang="zh-CN" sz="24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连续使用数字设备的时间</a:t>
              </a:r>
              <a:endParaRPr lang="zh-CN" altLang="zh-CN" sz="2400" b="0" dirty="0">
                <a:latin typeface="楷体" panose="02010609060101010101" charset="-122"/>
                <a:ea typeface="楷体" panose="02010609060101010101" charset="-122"/>
              </a:endParaRPr>
            </a:p>
            <a:p>
              <a:pPr indent="457200">
                <a:lnSpc>
                  <a:spcPts val="4400"/>
                </a:lnSpc>
              </a:pPr>
              <a:r>
                <a:rPr lang="zh-CN" altLang="zh-CN" sz="24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在公共场所使用数字设备听音乐时要佩戴耳机吗？</a:t>
              </a:r>
              <a:endParaRPr lang="zh-CN" altLang="zh-CN" sz="2400" b="0" dirty="0">
                <a:latin typeface="楷体" panose="02010609060101010101" charset="-122"/>
                <a:ea typeface="楷体" panose="02010609060101010101" charset="-122"/>
              </a:endParaRPr>
            </a:p>
            <a:p>
              <a:pPr indent="457200">
                <a:lnSpc>
                  <a:spcPts val="4400"/>
                </a:lnSpc>
              </a:pPr>
              <a:endParaRPr lang="zh-CN" altLang="en-US" sz="28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8"/>
              </p:custDataLst>
            </p:nvPr>
          </p:nvCxnSpPr>
          <p:spPr>
            <a:xfrm>
              <a:off x="5720" y="6582"/>
              <a:ext cx="451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7602" y="7397"/>
              <a:ext cx="451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12667" y="8293"/>
              <a:ext cx="451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9" name="圆角矩形 18"/>
          <p:cNvSpPr/>
          <p:nvPr>
            <p:custDataLst>
              <p:tags r:id="rId11"/>
            </p:custDataLst>
          </p:nvPr>
        </p:nvSpPr>
        <p:spPr>
          <a:xfrm>
            <a:off x="866775" y="1551940"/>
            <a:ext cx="10495280" cy="4015740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PP_MARK_KEY" val="caef83e2-3c4c-4eb3-984e-bd0dc799236d"/>
  <p:tag name="COMMONDATA" val="eyJoZGlkIjoiMGZiMzQ2YWE0YjE5MDY3MDFjYzg0NmM1MmZmMjlmMTIifQ=="/>
  <p:tag name="RESOURCE_RECORD_KEY" val="{&quot;13&quot;:[4705195,4563109],&quot;8&quot;:[20476343]}"/>
  <p:tag name="commondata" val="eyJoZGlkIjoiZjVmZGFiMmQ2Yzc4MGM0ODMwM2Y1Zjc1M2Y0ZDM2YzkifQ==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多彩-02">
    <a:dk1>
      <a:srgbClr val="000000"/>
    </a:dk1>
    <a:lt1>
      <a:srgbClr val="FFFFFF"/>
    </a:lt1>
    <a:dk2>
      <a:srgbClr val="000000"/>
    </a:dk2>
    <a:lt2>
      <a:srgbClr val="FEFFFF"/>
    </a:lt2>
    <a:accent1>
      <a:srgbClr val="3B73FF"/>
    </a:accent1>
    <a:accent2>
      <a:srgbClr val="18DC96"/>
    </a:accent2>
    <a:accent3>
      <a:srgbClr val="FFC41D"/>
    </a:accent3>
    <a:accent4>
      <a:srgbClr val="FF7741"/>
    </a:accent4>
    <a:accent5>
      <a:srgbClr val="FB5F5F"/>
    </a:accent5>
    <a:accent6>
      <a:srgbClr val="A15CFF"/>
    </a:accent6>
    <a:hlink>
      <a:srgbClr val="304FFE"/>
    </a:hlink>
    <a:folHlink>
      <a:srgbClr val="492067"/>
    </a:folHlink>
  </a:clrScheme>
  <a:fontScheme name="微软雅黑">
    <a:majorFont>
      <a:latin typeface="Arial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WPS 演示</Application>
  <PresentationFormat>宽屏</PresentationFormat>
  <Paragraphs>205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0" baseType="lpstr">
      <vt:lpstr>Arial</vt:lpstr>
      <vt:lpstr>宋体</vt:lpstr>
      <vt:lpstr>Wingdings</vt:lpstr>
      <vt:lpstr>阿里巴巴普惠体</vt:lpstr>
      <vt:lpstr>微软雅黑</vt:lpstr>
      <vt:lpstr>汉仪综艺体简</vt:lpstr>
      <vt:lpstr>隶书</vt:lpstr>
      <vt:lpstr>珠穆朗玛—乌金苏通体</vt:lpstr>
      <vt:lpstr>字魂27号-布丁体</vt:lpstr>
      <vt:lpstr>楷体</vt:lpstr>
      <vt:lpstr>阿里巴巴普惠体 M</vt:lpstr>
      <vt:lpstr>汉仪丫丫体简</vt:lpstr>
      <vt:lpstr>黑体</vt:lpstr>
      <vt:lpstr>华文新魏</vt:lpstr>
      <vt:lpstr>方正楷体_GBK</vt:lpstr>
      <vt:lpstr>华文中宋</vt:lpstr>
      <vt:lpstr>Aa榴莲爸爸</vt:lpstr>
      <vt:lpstr>三极信黑简体</vt:lpstr>
      <vt:lpstr>华文隶书</vt:lpstr>
      <vt:lpstr>思源黑体</vt:lpstr>
      <vt:lpstr>Arial Unicode MS</vt:lpstr>
      <vt:lpstr>思源黑体 CN Medium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清风1418120207</cp:lastModifiedBy>
  <cp:revision>99</cp:revision>
  <dcterms:created xsi:type="dcterms:W3CDTF">2023-07-25T11:34:00Z</dcterms:created>
  <dcterms:modified xsi:type="dcterms:W3CDTF">2024-08-07T00:50:50Z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538F1DFF37024E76A9E4A18340316F0A_13</vt:lpwstr>
  </property>
  <property fmtid="{D5CDD505-2E9C-101B-9397-08002B2CF9AE}" pid="3" name="KSOProductBuildVer">
    <vt:lpwstr>2052-12.1.0.15990</vt:lpwstr>
  </property>
</Properties>
</file>