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7" r:id="rId3"/>
    <p:sldId id="258" r:id="rId5"/>
    <p:sldId id="259" r:id="rId6"/>
    <p:sldId id="262" r:id="rId7"/>
    <p:sldId id="273" r:id="rId8"/>
    <p:sldId id="297" r:id="rId9"/>
    <p:sldId id="277" r:id="rId10"/>
    <p:sldId id="298" r:id="rId11"/>
    <p:sldId id="263" r:id="rId12"/>
    <p:sldId id="285" r:id="rId13"/>
    <p:sldId id="281" r:id="rId14"/>
    <p:sldId id="278" r:id="rId15"/>
    <p:sldId id="282" r:id="rId16"/>
    <p:sldId id="286" r:id="rId17"/>
    <p:sldId id="279" r:id="rId18"/>
    <p:sldId id="283" r:id="rId19"/>
    <p:sldId id="275" r:id="rId20"/>
    <p:sldId id="280" r:id="rId21"/>
    <p:sldId id="27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34C"/>
    <a:srgbClr val="BF9000"/>
    <a:srgbClr val="1F4E79"/>
    <a:srgbClr val="1CB8B2"/>
    <a:srgbClr val="A5F1ED"/>
    <a:srgbClr val="127873"/>
    <a:srgbClr val="D5E3CF"/>
    <a:srgbClr val="D0F8F6"/>
    <a:srgbClr val="16928C"/>
    <a:srgbClr val="EEE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3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635E-A83C-46F2-A731-0C18D01EBC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4F85-BC29-4A56-92F3-F1350E3BB1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6328-75A4-44F2-8BD9-B2CE4A01C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1B1E5-9C8B-4FF1-A8E2-C2477F2E99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B1E5-9C8B-4FF1-A8E2-C2477F2E99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837986-2B5760A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035" y="227330"/>
            <a:ext cx="725805" cy="363220"/>
          </a:xfrm>
          <a:prstGeom prst="rect">
            <a:avLst/>
          </a:prstGeom>
        </p:spPr>
      </p:pic>
      <p:pic>
        <p:nvPicPr>
          <p:cNvPr id="4" name="图片 3" descr="51miz-E837986-2B5760A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715" y="454025"/>
            <a:ext cx="453390" cy="227330"/>
          </a:xfrm>
          <a:prstGeom prst="rect">
            <a:avLst/>
          </a:prstGeom>
        </p:spPr>
      </p:pic>
      <p:pic>
        <p:nvPicPr>
          <p:cNvPr id="5" name="图片 4" descr="51miz-E837986-2B5760A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3415" y="432435"/>
            <a:ext cx="717550" cy="359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0806" r="11750" b="18429"/>
          <a:stretch>
            <a:fillRect/>
          </a:stretch>
        </p:blipFill>
        <p:spPr>
          <a:xfrm>
            <a:off x="529510" y="726440"/>
            <a:ext cx="11464370" cy="5928233"/>
          </a:xfrm>
          <a:prstGeom prst="rect">
            <a:avLst/>
          </a:prstGeom>
        </p:spPr>
      </p:pic>
      <p:pic>
        <p:nvPicPr>
          <p:cNvPr id="7" name="图片 6" descr="51miz-E1212948-2930934D"/>
          <p:cNvPicPr>
            <a:picLocks noChangeAspect="1"/>
          </p:cNvPicPr>
          <p:nvPr userDrawn="1"/>
        </p:nvPicPr>
        <p:blipFill>
          <a:blip r:embed="rId4"/>
          <a:srcRect l="3661" t="5296" r="5726" b="5963"/>
          <a:stretch>
            <a:fillRect/>
          </a:stretch>
        </p:blipFill>
        <p:spPr>
          <a:xfrm>
            <a:off x="45811" y="39789"/>
            <a:ext cx="1831249" cy="13456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43060" y="584462"/>
            <a:ext cx="11246178" cy="5722070"/>
          </a:xfrm>
          <a:prstGeom prst="roundRect">
            <a:avLst>
              <a:gd name="adj" fmla="val 339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631597" y="735291"/>
            <a:ext cx="10887958" cy="5373278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28575">
            <a:solidFill>
              <a:srgbClr val="1CB8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51miz-E1212948-2930934D"/>
          <p:cNvPicPr>
            <a:picLocks noChangeAspect="1"/>
          </p:cNvPicPr>
          <p:nvPr userDrawn="1"/>
        </p:nvPicPr>
        <p:blipFill>
          <a:blip r:embed="rId2"/>
          <a:srcRect l="3661" t="5296" r="5726" b="5963"/>
          <a:stretch>
            <a:fillRect/>
          </a:stretch>
        </p:blipFill>
        <p:spPr>
          <a:xfrm>
            <a:off x="94268" y="235670"/>
            <a:ext cx="1838960" cy="1351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43060" y="584462"/>
            <a:ext cx="11246178" cy="5722070"/>
          </a:xfrm>
          <a:prstGeom prst="roundRect">
            <a:avLst>
              <a:gd name="adj" fmla="val 339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631597" y="735291"/>
            <a:ext cx="10887958" cy="5373278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28575">
            <a:solidFill>
              <a:srgbClr val="1CB8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37328" y="1351491"/>
            <a:ext cx="11189459" cy="5058736"/>
            <a:chOff x="443060" y="584462"/>
            <a:chExt cx="11246178" cy="5722070"/>
          </a:xfrm>
        </p:grpSpPr>
        <p:sp>
          <p:nvSpPr>
            <p:cNvPr id="7" name="圆角矩形 6"/>
            <p:cNvSpPr/>
            <p:nvPr userDrawn="1"/>
          </p:nvSpPr>
          <p:spPr>
            <a:xfrm>
              <a:off x="443060" y="584462"/>
              <a:ext cx="11246178" cy="5722070"/>
            </a:xfrm>
            <a:prstGeom prst="roundRect">
              <a:avLst>
                <a:gd name="adj" fmla="val 339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631597" y="735291"/>
              <a:ext cx="10887958" cy="5373278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 w="28575">
              <a:solidFill>
                <a:srgbClr val="1CB8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37328" y="1351491"/>
            <a:ext cx="11189459" cy="5237218"/>
            <a:chOff x="443060" y="584462"/>
            <a:chExt cx="11246178" cy="5722070"/>
          </a:xfrm>
        </p:grpSpPr>
        <p:sp>
          <p:nvSpPr>
            <p:cNvPr id="7" name="圆角矩形 6"/>
            <p:cNvSpPr/>
            <p:nvPr userDrawn="1"/>
          </p:nvSpPr>
          <p:spPr>
            <a:xfrm>
              <a:off x="443060" y="584462"/>
              <a:ext cx="11246178" cy="5722070"/>
            </a:xfrm>
            <a:prstGeom prst="roundRect">
              <a:avLst>
                <a:gd name="adj" fmla="val 339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631597" y="735291"/>
              <a:ext cx="10887958" cy="5373278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 w="28575">
              <a:solidFill>
                <a:srgbClr val="1CB8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0806" r="11750" b="18429"/>
          <a:stretch>
            <a:fillRect/>
          </a:stretch>
        </p:blipFill>
        <p:spPr>
          <a:xfrm>
            <a:off x="529510" y="726440"/>
            <a:ext cx="11464370" cy="5928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1913" y="-28575"/>
            <a:ext cx="12315825" cy="6915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0" Type="http://schemas.openxmlformats.org/officeDocument/2006/relationships/slideLayout" Target="../slideLayouts/slideLayout4.xml"/><Relationship Id="rId3" Type="http://schemas.openxmlformats.org/officeDocument/2006/relationships/tags" Target="../tags/tag136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tags" Target="../tags/tag157.xml"/><Relationship Id="rId26" Type="http://schemas.openxmlformats.org/officeDocument/2006/relationships/tags" Target="../tags/tag156.xml"/><Relationship Id="rId25" Type="http://schemas.openxmlformats.org/officeDocument/2006/relationships/tags" Target="../tags/tag155.xml"/><Relationship Id="rId24" Type="http://schemas.openxmlformats.org/officeDocument/2006/relationships/image" Target="../media/image14.jpeg"/><Relationship Id="rId23" Type="http://schemas.openxmlformats.org/officeDocument/2006/relationships/tags" Target="../tags/tag154.xml"/><Relationship Id="rId22" Type="http://schemas.openxmlformats.org/officeDocument/2006/relationships/image" Target="../media/image26.png"/><Relationship Id="rId21" Type="http://schemas.openxmlformats.org/officeDocument/2006/relationships/image" Target="../media/image10.png"/><Relationship Id="rId20" Type="http://schemas.openxmlformats.org/officeDocument/2006/relationships/tags" Target="../tags/tag153.xml"/><Relationship Id="rId2" Type="http://schemas.openxmlformats.org/officeDocument/2006/relationships/tags" Target="../tags/tag135.xml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7" Type="http://schemas.openxmlformats.org/officeDocument/2006/relationships/slideLayout" Target="../slideLayouts/slideLayout4.xml"/><Relationship Id="rId36" Type="http://schemas.openxmlformats.org/officeDocument/2006/relationships/image" Target="../media/image14.jpeg"/><Relationship Id="rId35" Type="http://schemas.openxmlformats.org/officeDocument/2006/relationships/tags" Target="../tags/tag192.xml"/><Relationship Id="rId34" Type="http://schemas.openxmlformats.org/officeDocument/2006/relationships/tags" Target="../tags/tag191.xml"/><Relationship Id="rId33" Type="http://schemas.openxmlformats.org/officeDocument/2006/relationships/tags" Target="../tags/tag190.xml"/><Relationship Id="rId32" Type="http://schemas.openxmlformats.org/officeDocument/2006/relationships/tags" Target="../tags/tag189.xml"/><Relationship Id="rId31" Type="http://schemas.openxmlformats.org/officeDocument/2006/relationships/tags" Target="../tags/tag188.xml"/><Relationship Id="rId30" Type="http://schemas.openxmlformats.org/officeDocument/2006/relationships/tags" Target="../tags/tag187.xml"/><Relationship Id="rId3" Type="http://schemas.openxmlformats.org/officeDocument/2006/relationships/tags" Target="../tags/tag162.xml"/><Relationship Id="rId29" Type="http://schemas.openxmlformats.org/officeDocument/2006/relationships/tags" Target="../tags/tag186.xml"/><Relationship Id="rId28" Type="http://schemas.openxmlformats.org/officeDocument/2006/relationships/tags" Target="../tags/tag185.xml"/><Relationship Id="rId27" Type="http://schemas.openxmlformats.org/officeDocument/2006/relationships/tags" Target="../tags/tag184.xml"/><Relationship Id="rId26" Type="http://schemas.openxmlformats.org/officeDocument/2006/relationships/tags" Target="../tags/tag183.xml"/><Relationship Id="rId25" Type="http://schemas.openxmlformats.org/officeDocument/2006/relationships/tags" Target="../tags/tag182.xml"/><Relationship Id="rId24" Type="http://schemas.openxmlformats.org/officeDocument/2006/relationships/tags" Target="../tags/tag181.xml"/><Relationship Id="rId23" Type="http://schemas.openxmlformats.org/officeDocument/2006/relationships/tags" Target="../tags/tag180.xml"/><Relationship Id="rId22" Type="http://schemas.openxmlformats.org/officeDocument/2006/relationships/image" Target="../media/image27.jpeg"/><Relationship Id="rId21" Type="http://schemas.openxmlformats.org/officeDocument/2006/relationships/image" Target="../media/image10.png"/><Relationship Id="rId20" Type="http://schemas.openxmlformats.org/officeDocument/2006/relationships/tags" Target="../tags/tag179.xml"/><Relationship Id="rId2" Type="http://schemas.openxmlformats.org/officeDocument/2006/relationships/tags" Target="../tags/tag161.xml"/><Relationship Id="rId19" Type="http://schemas.openxmlformats.org/officeDocument/2006/relationships/tags" Target="../tags/tag178.xml"/><Relationship Id="rId18" Type="http://schemas.openxmlformats.org/officeDocument/2006/relationships/tags" Target="../tags/tag177.xml"/><Relationship Id="rId17" Type="http://schemas.openxmlformats.org/officeDocument/2006/relationships/tags" Target="../tags/tag176.xml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8" Type="http://schemas.openxmlformats.org/officeDocument/2006/relationships/slideLayout" Target="../slideLayouts/slideLayout4.xml"/><Relationship Id="rId27" Type="http://schemas.openxmlformats.org/officeDocument/2006/relationships/image" Target="../media/image14.jpeg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image" Target="../media/image10.png"/><Relationship Id="rId23" Type="http://schemas.openxmlformats.org/officeDocument/2006/relationships/tags" Target="../tags/tag214.xml"/><Relationship Id="rId22" Type="http://schemas.openxmlformats.org/officeDocument/2006/relationships/tags" Target="../tags/tag213.xml"/><Relationship Id="rId21" Type="http://schemas.openxmlformats.org/officeDocument/2006/relationships/image" Target="../media/image28.png"/><Relationship Id="rId20" Type="http://schemas.openxmlformats.org/officeDocument/2006/relationships/tags" Target="../tags/tag212.xml"/><Relationship Id="rId2" Type="http://schemas.openxmlformats.org/officeDocument/2006/relationships/tags" Target="../tags/tag194.xml"/><Relationship Id="rId19" Type="http://schemas.openxmlformats.org/officeDocument/2006/relationships/tags" Target="../tags/tag211.xml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image" Target="../media/image14.jpeg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3.jpeg"/><Relationship Id="rId3" Type="http://schemas.openxmlformats.org/officeDocument/2006/relationships/tags" Target="../tags/tag218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1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6" Type="http://schemas.openxmlformats.org/officeDocument/2006/relationships/slideLayout" Target="../slideLayouts/slideLayout4.xml"/><Relationship Id="rId35" Type="http://schemas.openxmlformats.org/officeDocument/2006/relationships/tags" Target="../tags/tag254.xml"/><Relationship Id="rId34" Type="http://schemas.openxmlformats.org/officeDocument/2006/relationships/tags" Target="../tags/tag253.xml"/><Relationship Id="rId33" Type="http://schemas.openxmlformats.org/officeDocument/2006/relationships/image" Target="../media/image14.jpeg"/><Relationship Id="rId32" Type="http://schemas.openxmlformats.org/officeDocument/2006/relationships/tags" Target="../tags/tag252.xml"/><Relationship Id="rId31" Type="http://schemas.openxmlformats.org/officeDocument/2006/relationships/tags" Target="../tags/tag251.xml"/><Relationship Id="rId30" Type="http://schemas.openxmlformats.org/officeDocument/2006/relationships/tags" Target="../tags/tag250.xml"/><Relationship Id="rId3" Type="http://schemas.openxmlformats.org/officeDocument/2006/relationships/tags" Target="../tags/tag225.xml"/><Relationship Id="rId29" Type="http://schemas.openxmlformats.org/officeDocument/2006/relationships/tags" Target="../tags/tag249.xml"/><Relationship Id="rId28" Type="http://schemas.openxmlformats.org/officeDocument/2006/relationships/tags" Target="../tags/tag248.xml"/><Relationship Id="rId27" Type="http://schemas.openxmlformats.org/officeDocument/2006/relationships/tags" Target="../tags/tag247.xml"/><Relationship Id="rId26" Type="http://schemas.openxmlformats.org/officeDocument/2006/relationships/tags" Target="../tags/tag246.xml"/><Relationship Id="rId25" Type="http://schemas.openxmlformats.org/officeDocument/2006/relationships/tags" Target="../tags/tag245.xml"/><Relationship Id="rId24" Type="http://schemas.openxmlformats.org/officeDocument/2006/relationships/image" Target="../media/image29.png"/><Relationship Id="rId23" Type="http://schemas.openxmlformats.org/officeDocument/2006/relationships/tags" Target="../tags/tag244.xml"/><Relationship Id="rId22" Type="http://schemas.openxmlformats.org/officeDocument/2006/relationships/tags" Target="../tags/tag243.xml"/><Relationship Id="rId21" Type="http://schemas.openxmlformats.org/officeDocument/2006/relationships/image" Target="../media/image10.png"/><Relationship Id="rId20" Type="http://schemas.openxmlformats.org/officeDocument/2006/relationships/tags" Target="../tags/tag242.xml"/><Relationship Id="rId2" Type="http://schemas.openxmlformats.org/officeDocument/2006/relationships/tags" Target="../tags/tag224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5" Type="http://schemas.openxmlformats.org/officeDocument/2006/relationships/slideLayout" Target="../slideLayouts/slideLayout4.xml"/><Relationship Id="rId34" Type="http://schemas.openxmlformats.org/officeDocument/2006/relationships/image" Target="../media/image14.jpeg"/><Relationship Id="rId33" Type="http://schemas.openxmlformats.org/officeDocument/2006/relationships/tags" Target="../tags/tag285.xml"/><Relationship Id="rId32" Type="http://schemas.openxmlformats.org/officeDocument/2006/relationships/tags" Target="../tags/tag284.xml"/><Relationship Id="rId31" Type="http://schemas.openxmlformats.org/officeDocument/2006/relationships/tags" Target="../tags/tag283.xml"/><Relationship Id="rId30" Type="http://schemas.openxmlformats.org/officeDocument/2006/relationships/tags" Target="../tags/tag282.xml"/><Relationship Id="rId3" Type="http://schemas.openxmlformats.org/officeDocument/2006/relationships/tags" Target="../tags/tag257.xml"/><Relationship Id="rId29" Type="http://schemas.openxmlformats.org/officeDocument/2006/relationships/tags" Target="../tags/tag281.xml"/><Relationship Id="rId28" Type="http://schemas.openxmlformats.org/officeDocument/2006/relationships/tags" Target="../tags/tag280.xml"/><Relationship Id="rId27" Type="http://schemas.openxmlformats.org/officeDocument/2006/relationships/tags" Target="../tags/tag279.xml"/><Relationship Id="rId26" Type="http://schemas.openxmlformats.org/officeDocument/2006/relationships/tags" Target="../tags/tag278.xml"/><Relationship Id="rId25" Type="http://schemas.openxmlformats.org/officeDocument/2006/relationships/tags" Target="../tags/tag277.xml"/><Relationship Id="rId24" Type="http://schemas.openxmlformats.org/officeDocument/2006/relationships/tags" Target="../tags/tag276.xml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tags" Target="../tags/tag275.xml"/><Relationship Id="rId20" Type="http://schemas.openxmlformats.org/officeDocument/2006/relationships/tags" Target="../tags/tag274.xml"/><Relationship Id="rId2" Type="http://schemas.openxmlformats.org/officeDocument/2006/relationships/tags" Target="../tags/tag256.xml"/><Relationship Id="rId19" Type="http://schemas.openxmlformats.org/officeDocument/2006/relationships/tags" Target="../tags/tag273.xml"/><Relationship Id="rId18" Type="http://schemas.openxmlformats.org/officeDocument/2006/relationships/tags" Target="../tags/tag272.xml"/><Relationship Id="rId17" Type="http://schemas.openxmlformats.org/officeDocument/2006/relationships/tags" Target="../tags/tag271.xml"/><Relationship Id="rId16" Type="http://schemas.openxmlformats.org/officeDocument/2006/relationships/tags" Target="../tags/tag270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tags" Target="../tags/tag25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image" Target="../media/image14.jpeg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image" Target="../media/image13.jpeg"/><Relationship Id="rId3" Type="http://schemas.openxmlformats.org/officeDocument/2006/relationships/tags" Target="../tags/tag287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8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8" Type="http://schemas.openxmlformats.org/officeDocument/2006/relationships/slideLayout" Target="../slideLayouts/slideLayout4.xml"/><Relationship Id="rId27" Type="http://schemas.openxmlformats.org/officeDocument/2006/relationships/tags" Target="../tags/tag314.xml"/><Relationship Id="rId26" Type="http://schemas.openxmlformats.org/officeDocument/2006/relationships/image" Target="../media/image33.png"/><Relationship Id="rId25" Type="http://schemas.openxmlformats.org/officeDocument/2006/relationships/image" Target="../media/image14.jpeg"/><Relationship Id="rId24" Type="http://schemas.openxmlformats.org/officeDocument/2006/relationships/tags" Target="../tags/tag313.xml"/><Relationship Id="rId23" Type="http://schemas.openxmlformats.org/officeDocument/2006/relationships/image" Target="../media/image32.png"/><Relationship Id="rId22" Type="http://schemas.openxmlformats.org/officeDocument/2006/relationships/image" Target="../media/image13.jpeg"/><Relationship Id="rId21" Type="http://schemas.openxmlformats.org/officeDocument/2006/relationships/tags" Target="../tags/tag312.xml"/><Relationship Id="rId20" Type="http://schemas.openxmlformats.org/officeDocument/2006/relationships/tags" Target="../tags/tag311.xml"/><Relationship Id="rId2" Type="http://schemas.openxmlformats.org/officeDocument/2006/relationships/tags" Target="../tags/tag293.xml"/><Relationship Id="rId19" Type="http://schemas.openxmlformats.org/officeDocument/2006/relationships/tags" Target="../tags/tag310.xml"/><Relationship Id="rId18" Type="http://schemas.openxmlformats.org/officeDocument/2006/relationships/tags" Target="../tags/tag309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tags" Target="../tags/tag29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6" Type="http://schemas.openxmlformats.org/officeDocument/2006/relationships/slideLayout" Target="../slideLayouts/slideLayout4.xml"/><Relationship Id="rId25" Type="http://schemas.openxmlformats.org/officeDocument/2006/relationships/image" Target="../media/image14.jpeg"/><Relationship Id="rId24" Type="http://schemas.openxmlformats.org/officeDocument/2006/relationships/tags" Target="../tags/tag337.xml"/><Relationship Id="rId23" Type="http://schemas.openxmlformats.org/officeDocument/2006/relationships/tags" Target="../tags/tag336.xml"/><Relationship Id="rId22" Type="http://schemas.openxmlformats.org/officeDocument/2006/relationships/image" Target="../media/image13.jpeg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tags" Target="../tags/tag316.xml"/><Relationship Id="rId19" Type="http://schemas.openxmlformats.org/officeDocument/2006/relationships/tags" Target="../tags/tag333.xml"/><Relationship Id="rId18" Type="http://schemas.openxmlformats.org/officeDocument/2006/relationships/tags" Target="../tags/tag332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tags" Target="../tags/tag31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tags" Target="../tags/tag338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image" Target="../media/image12.jpeg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tags" Target="../tags/tag19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6" Type="http://schemas.openxmlformats.org/officeDocument/2006/relationships/slideLayout" Target="../slideLayouts/slideLayout4.xml"/><Relationship Id="rId35" Type="http://schemas.openxmlformats.org/officeDocument/2006/relationships/image" Target="../media/image17.jpeg"/><Relationship Id="rId34" Type="http://schemas.openxmlformats.org/officeDocument/2006/relationships/image" Target="../media/image16.jpeg"/><Relationship Id="rId33" Type="http://schemas.openxmlformats.org/officeDocument/2006/relationships/image" Target="../media/image14.jpeg"/><Relationship Id="rId32" Type="http://schemas.openxmlformats.org/officeDocument/2006/relationships/tags" Target="../tags/tag55.xml"/><Relationship Id="rId31" Type="http://schemas.openxmlformats.org/officeDocument/2006/relationships/tags" Target="../tags/tag54.xml"/><Relationship Id="rId30" Type="http://schemas.openxmlformats.org/officeDocument/2006/relationships/tags" Target="../tags/tag53.xml"/><Relationship Id="rId3" Type="http://schemas.openxmlformats.org/officeDocument/2006/relationships/tags" Target="../tags/tag28.xml"/><Relationship Id="rId29" Type="http://schemas.openxmlformats.org/officeDocument/2006/relationships/tags" Target="../tags/tag52.xml"/><Relationship Id="rId28" Type="http://schemas.openxmlformats.org/officeDocument/2006/relationships/tags" Target="../tags/tag51.xml"/><Relationship Id="rId27" Type="http://schemas.openxmlformats.org/officeDocument/2006/relationships/tags" Target="../tags/tag50.xml"/><Relationship Id="rId26" Type="http://schemas.openxmlformats.org/officeDocument/2006/relationships/tags" Target="../tags/tag49.xml"/><Relationship Id="rId25" Type="http://schemas.openxmlformats.org/officeDocument/2006/relationships/tags" Target="../tags/tag48.xml"/><Relationship Id="rId24" Type="http://schemas.openxmlformats.org/officeDocument/2006/relationships/tags" Target="../tags/tag47.xml"/><Relationship Id="rId23" Type="http://schemas.openxmlformats.org/officeDocument/2006/relationships/image" Target="../media/image15.png"/><Relationship Id="rId22" Type="http://schemas.openxmlformats.org/officeDocument/2006/relationships/image" Target="../media/image13.jpeg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7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23.jpeg"/><Relationship Id="rId27" Type="http://schemas.openxmlformats.org/officeDocument/2006/relationships/image" Target="../media/image22.jpeg"/><Relationship Id="rId26" Type="http://schemas.openxmlformats.org/officeDocument/2006/relationships/image" Target="../media/image21.png"/><Relationship Id="rId25" Type="http://schemas.openxmlformats.org/officeDocument/2006/relationships/image" Target="../media/image20.jpeg"/><Relationship Id="rId24" Type="http://schemas.openxmlformats.org/officeDocument/2006/relationships/image" Target="../media/image19.png"/><Relationship Id="rId23" Type="http://schemas.openxmlformats.org/officeDocument/2006/relationships/tags" Target="../tags/tag77.xml"/><Relationship Id="rId22" Type="http://schemas.openxmlformats.org/officeDocument/2006/relationships/image" Target="../media/image18.jpeg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tags" Target="../tags/tag57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0" Type="http://schemas.openxmlformats.org/officeDocument/2006/relationships/slideLayout" Target="../slideLayouts/slideLayout4.xml"/><Relationship Id="rId3" Type="http://schemas.openxmlformats.org/officeDocument/2006/relationships/tags" Target="../tags/tag80.xml"/><Relationship Id="rId29" Type="http://schemas.openxmlformats.org/officeDocument/2006/relationships/tags" Target="../tags/tag102.xml"/><Relationship Id="rId28" Type="http://schemas.openxmlformats.org/officeDocument/2006/relationships/tags" Target="../tags/tag101.xml"/><Relationship Id="rId27" Type="http://schemas.openxmlformats.org/officeDocument/2006/relationships/tags" Target="../tags/tag100.xml"/><Relationship Id="rId26" Type="http://schemas.openxmlformats.org/officeDocument/2006/relationships/image" Target="../media/image14.jpeg"/><Relationship Id="rId25" Type="http://schemas.openxmlformats.org/officeDocument/2006/relationships/tags" Target="../tags/tag99.xml"/><Relationship Id="rId24" Type="http://schemas.openxmlformats.org/officeDocument/2006/relationships/image" Target="../media/image25.png"/><Relationship Id="rId23" Type="http://schemas.openxmlformats.org/officeDocument/2006/relationships/tags" Target="../tags/tag98.xml"/><Relationship Id="rId22" Type="http://schemas.openxmlformats.org/officeDocument/2006/relationships/image" Target="../media/image24.jpeg"/><Relationship Id="rId21" Type="http://schemas.openxmlformats.org/officeDocument/2006/relationships/image" Target="../media/image10.png"/><Relationship Id="rId20" Type="http://schemas.openxmlformats.org/officeDocument/2006/relationships/tags" Target="../tags/tag97.xml"/><Relationship Id="rId2" Type="http://schemas.openxmlformats.org/officeDocument/2006/relationships/tags" Target="../tags/tag79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6" Type="http://schemas.openxmlformats.org/officeDocument/2006/relationships/slideLayout" Target="../slideLayouts/slideLayout4.xml"/><Relationship Id="rId25" Type="http://schemas.openxmlformats.org/officeDocument/2006/relationships/image" Target="../media/image14.jpeg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image" Target="../media/image10.png"/><Relationship Id="rId20" Type="http://schemas.openxmlformats.org/officeDocument/2006/relationships/tags" Target="../tags/tag122.xml"/><Relationship Id="rId2" Type="http://schemas.openxmlformats.org/officeDocument/2006/relationships/tags" Target="../tags/tag104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image" Target="../media/image14.jpeg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13.jpeg"/><Relationship Id="rId3" Type="http://schemas.openxmlformats.org/officeDocument/2006/relationships/tags" Target="../tags/tag127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0" y="1480290"/>
            <a:ext cx="584041" cy="4698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80966" y="1557516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5728" y="1557516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32968" y="4561205"/>
            <a:ext cx="4697109" cy="683483"/>
            <a:chOff x="5962330" y="4049843"/>
            <a:chExt cx="3907790" cy="683483"/>
          </a:xfrm>
        </p:grpSpPr>
        <p:sp>
          <p:nvSpPr>
            <p:cNvPr id="6" name="矩形: 圆角 15"/>
            <p:cNvSpPr/>
            <p:nvPr/>
          </p:nvSpPr>
          <p:spPr>
            <a:xfrm>
              <a:off x="6096000" y="4049843"/>
              <a:ext cx="3729436" cy="439008"/>
            </a:xfrm>
            <a:prstGeom prst="roundRect">
              <a:avLst/>
            </a:prstGeom>
            <a:solidFill>
              <a:srgbClr val="1CB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62330" y="4088166"/>
              <a:ext cx="39077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制作人：合肥市行知小学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顾青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96490" y="2226628"/>
            <a:ext cx="856615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</a:t>
            </a:r>
            <a:r>
              <a:rPr lang="en-US" altLang="zh-CN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3 </a:t>
            </a:r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使用数字设备介绍家庭</a:t>
            </a:r>
            <a:endParaRPr lang="zh-CN" altLang="en-US" sz="4800" b="1" spc="-300" dirty="0">
              <a:solidFill>
                <a:srgbClr val="16928C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98373" y="3352918"/>
            <a:ext cx="357845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6928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2800" b="1" dirty="0">
                <a:solidFill>
                  <a:srgbClr val="16928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数字设备的选用</a:t>
            </a:r>
            <a:endParaRPr lang="zh-CN" altLang="en-US" sz="2800" b="1" dirty="0">
              <a:solidFill>
                <a:srgbClr val="16928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pic>
        <p:nvPicPr>
          <p:cNvPr id="12" name="图片 11" descr="D:\gq\省教学设计参与\课件\图片素材\幸福的家庭和新房子.jpg幸福的家庭和新房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88" r="4888"/>
          <a:stretch>
            <a:fillRect/>
          </a:stretch>
        </p:blipFill>
        <p:spPr>
          <a:xfrm>
            <a:off x="-57785" y="3712845"/>
            <a:ext cx="3178175" cy="3178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322446" y="1679166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确定介绍家的方式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53170" y="2484120"/>
            <a:ext cx="1859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尝试确定要选用的数字设备来介绍家。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云形标注 32"/>
          <p:cNvSpPr/>
          <p:nvPr/>
        </p:nvSpPr>
        <p:spPr>
          <a:xfrm>
            <a:off x="8581543" y="2256808"/>
            <a:ext cx="2359621" cy="1534160"/>
          </a:xfrm>
          <a:prstGeom prst="cloudCallout">
            <a:avLst>
              <a:gd name="adj1" fmla="val 19928"/>
              <a:gd name="adj2" fmla="val 7066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0599" y="4008335"/>
            <a:ext cx="1625018" cy="2119589"/>
          </a:xfrm>
          <a:prstGeom prst="rect">
            <a:avLst/>
          </a:prstGeom>
        </p:spPr>
      </p:pic>
      <p:pic>
        <p:nvPicPr>
          <p:cNvPr id="5" name="图片 4" descr="介绍家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0865" y="2680335"/>
            <a:ext cx="6568440" cy="3447415"/>
          </a:xfrm>
          <a:prstGeom prst="rect">
            <a:avLst/>
          </a:prstGeom>
        </p:spPr>
      </p:pic>
      <p:pic>
        <p:nvPicPr>
          <p:cNvPr id="2" name="图片 1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2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36" r="80780" b="53264"/>
          <a:stretch>
            <a:fillRect/>
          </a:stretch>
        </p:blipFill>
        <p:spPr>
          <a:xfrm>
            <a:off x="3444278" y="1538605"/>
            <a:ext cx="705485" cy="785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10130" y="492823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替换此文字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5"/>
            </p:custDataLst>
          </p:nvPr>
        </p:nvSpPr>
        <p:spPr>
          <a:xfrm>
            <a:off x="2310130" y="545401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替换此文字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6"/>
            </p:custDataLst>
          </p:nvPr>
        </p:nvSpPr>
        <p:spPr>
          <a:xfrm>
            <a:off x="4422775" y="490791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替换此文字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27"/>
            </p:custDataLst>
          </p:nvPr>
        </p:nvSpPr>
        <p:spPr>
          <a:xfrm>
            <a:off x="4422775" y="543369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替换此文字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28"/>
            </p:custDataLst>
          </p:nvPr>
        </p:nvSpPr>
        <p:spPr>
          <a:xfrm>
            <a:off x="6598285" y="492823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替换此文字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9"/>
            </p:custDataLst>
          </p:nvPr>
        </p:nvSpPr>
        <p:spPr>
          <a:xfrm>
            <a:off x="6598285" y="5454015"/>
            <a:ext cx="140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替换此文字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322446" y="1679166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选择数字设备介绍家庭成员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78002" y="3638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" name="云形标注 35"/>
          <p:cNvSpPr/>
          <p:nvPr/>
        </p:nvSpPr>
        <p:spPr>
          <a:xfrm>
            <a:off x="813730" y="2281325"/>
            <a:ext cx="3387820" cy="1638816"/>
          </a:xfrm>
          <a:prstGeom prst="cloudCallout">
            <a:avLst>
              <a:gd name="adj1" fmla="val -24715"/>
              <a:gd name="adj2" fmla="val 68391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0" y="4027997"/>
            <a:ext cx="1625018" cy="211958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243330" y="2513330"/>
            <a:ext cx="25584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如何更加直观、清晰地记录家庭成员，你有好的建议吗？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62705" y="3378200"/>
            <a:ext cx="6555740" cy="1874520"/>
            <a:chOff x="5763" y="5400"/>
            <a:chExt cx="9817" cy="2807"/>
          </a:xfrm>
        </p:grpSpPr>
        <p:pic>
          <p:nvPicPr>
            <p:cNvPr id="2" name="图片 1" descr="笔记本电脑图标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89" y="5513"/>
              <a:ext cx="2639" cy="2639"/>
            </a:xfrm>
            <a:prstGeom prst="rect">
              <a:avLst/>
            </a:prstGeom>
          </p:spPr>
        </p:pic>
        <p:grpSp>
          <p:nvGrpSpPr>
            <p:cNvPr id="239" name="组合 238"/>
            <p:cNvGrpSpPr/>
            <p:nvPr/>
          </p:nvGrpSpPr>
          <p:grpSpPr>
            <a:xfrm>
              <a:off x="5763" y="5433"/>
              <a:ext cx="2670" cy="2638"/>
              <a:chOff x="1429326" y="1214066"/>
              <a:chExt cx="1688471" cy="1688471"/>
            </a:xfrm>
          </p:grpSpPr>
          <p:grpSp>
            <p:nvGrpSpPr>
              <p:cNvPr id="352" name="组合 351"/>
              <p:cNvGrpSpPr/>
              <p:nvPr/>
            </p:nvGrpSpPr>
            <p:grpSpPr>
              <a:xfrm>
                <a:off x="1429326" y="1214066"/>
                <a:ext cx="1688471" cy="1688471"/>
                <a:chOff x="1606550" y="1621064"/>
                <a:chExt cx="1155700" cy="1155700"/>
              </a:xfrm>
            </p:grpSpPr>
            <p:sp>
              <p:nvSpPr>
                <p:cNvPr id="361" name="椭圆 360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1606550" y="1621064"/>
                  <a:ext cx="1155700" cy="1155700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" name="圆: 空心 361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666875" y="1681389"/>
                  <a:ext cx="1035050" cy="1035050"/>
                </a:xfrm>
                <a:prstGeom prst="donut">
                  <a:avLst>
                    <a:gd name="adj" fmla="val 12500"/>
                  </a:avLst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3" name="文本框 15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600703" y="1585938"/>
                <a:ext cx="1285641" cy="8218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>
                    <a:solidFill>
                      <a:schemeClr val="accent1">
                        <a:lumMod val="50000"/>
                      </a:schemeClr>
                    </a:solidFill>
                  </a:rPr>
                  <a:t>数字</a:t>
                </a:r>
                <a:endParaRPr lang="zh-CN" altLang="en-US" sz="280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zh-CN" altLang="en-US" sz="2800">
                    <a:solidFill>
                      <a:schemeClr val="accent1">
                        <a:lumMod val="50000"/>
                      </a:schemeClr>
                    </a:solidFill>
                  </a:rPr>
                  <a:t>设备</a:t>
                </a:r>
                <a:endParaRPr lang="zh-CN" altLang="en-US" sz="28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3" name="箭头: 右 362"/>
            <p:cNvSpPr/>
            <p:nvPr>
              <p:custDataLst>
                <p:tags r:id="rId26"/>
              </p:custDataLst>
            </p:nvPr>
          </p:nvSpPr>
          <p:spPr>
            <a:xfrm>
              <a:off x="8650" y="6711"/>
              <a:ext cx="477" cy="2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100"/>
            </a:p>
          </p:txBody>
        </p:sp>
        <p:sp>
          <p:nvSpPr>
            <p:cNvPr id="350" name="椭圆 349"/>
            <p:cNvSpPr/>
            <p:nvPr>
              <p:custDataLst>
                <p:tags r:id="rId27"/>
              </p:custDataLst>
            </p:nvPr>
          </p:nvSpPr>
          <p:spPr>
            <a:xfrm>
              <a:off x="9206" y="5491"/>
              <a:ext cx="2804" cy="2717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箭头: 右 362"/>
            <p:cNvSpPr/>
            <p:nvPr>
              <p:custDataLst>
                <p:tags r:id="rId28"/>
              </p:custDataLst>
            </p:nvPr>
          </p:nvSpPr>
          <p:spPr>
            <a:xfrm>
              <a:off x="12168" y="6711"/>
              <a:ext cx="477" cy="2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100"/>
            </a:p>
          </p:txBody>
        </p:sp>
        <p:grpSp>
          <p:nvGrpSpPr>
            <p:cNvPr id="242" name="组合 241"/>
            <p:cNvGrpSpPr/>
            <p:nvPr/>
          </p:nvGrpSpPr>
          <p:grpSpPr>
            <a:xfrm>
              <a:off x="12914" y="5400"/>
              <a:ext cx="2666" cy="2637"/>
              <a:chOff x="6273249" y="3542568"/>
              <a:chExt cx="1688471" cy="1688471"/>
            </a:xfrm>
          </p:grpSpPr>
          <p:grpSp>
            <p:nvGrpSpPr>
              <p:cNvPr id="303" name="组合 302"/>
              <p:cNvGrpSpPr/>
              <p:nvPr/>
            </p:nvGrpSpPr>
            <p:grpSpPr>
              <a:xfrm>
                <a:off x="6273249" y="3542568"/>
                <a:ext cx="1688471" cy="1688471"/>
                <a:chOff x="1606550" y="1621064"/>
                <a:chExt cx="1155700" cy="1155700"/>
              </a:xfrm>
            </p:grpSpPr>
            <p:sp>
              <p:nvSpPr>
                <p:cNvPr id="327" name="椭圆 326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606550" y="1621064"/>
                  <a:ext cx="1155700" cy="1155700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8" name="圆: 空心 327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666875" y="1681389"/>
                  <a:ext cx="1035050" cy="1035050"/>
                </a:xfrm>
                <a:prstGeom prst="donut">
                  <a:avLst>
                    <a:gd name="adj" fmla="val 12500"/>
                  </a:avLst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4" name="文本框 2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6461749" y="4027821"/>
                <a:ext cx="1226146" cy="9077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accent1">
                        <a:lumMod val="50000"/>
                      </a:schemeClr>
                    </a:solidFill>
                    <a:sym typeface="+mn-ea"/>
                  </a:rPr>
                  <a:t>(   ?   )</a:t>
                </a:r>
                <a:endParaRPr lang="en-US" altLang="zh-CN" sz="3200">
                  <a:solidFill>
                    <a:schemeClr val="accent1">
                      <a:lumMod val="50000"/>
                    </a:schemeClr>
                  </a:solidFill>
                  <a:sym typeface="+mn-ea"/>
                </a:endParaRPr>
              </a:p>
            </p:txBody>
          </p:sp>
          <p:grpSp>
            <p:nvGrpSpPr>
              <p:cNvPr id="305" name="图形 78"/>
              <p:cNvGrpSpPr/>
              <p:nvPr/>
            </p:nvGrpSpPr>
            <p:grpSpPr>
              <a:xfrm>
                <a:off x="6960416" y="4048908"/>
                <a:ext cx="308748" cy="236965"/>
                <a:chOff x="3522339" y="3730527"/>
                <a:chExt cx="2737525" cy="2101064"/>
              </a:xfrm>
            </p:grpSpPr>
            <p:sp>
              <p:nvSpPr>
                <p:cNvPr id="311" name="任意多边形: 形状 310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3522339" y="3730527"/>
                  <a:ext cx="446969" cy="425038"/>
                </a:xfrm>
                <a:custGeom>
                  <a:avLst/>
                  <a:gdLst>
                    <a:gd name="connsiteX0" fmla="*/ 0 w 446969"/>
                    <a:gd name="connsiteY0" fmla="*/ 37723 h 425038"/>
                    <a:gd name="connsiteX1" fmla="*/ 37723 w 446969"/>
                    <a:gd name="connsiteY1" fmla="*/ 0 h 425038"/>
                    <a:gd name="connsiteX2" fmla="*/ 409247 w 446969"/>
                    <a:gd name="connsiteY2" fmla="*/ 0 h 425038"/>
                    <a:gd name="connsiteX3" fmla="*/ 446970 w 446969"/>
                    <a:gd name="connsiteY3" fmla="*/ 37723 h 425038"/>
                    <a:gd name="connsiteX4" fmla="*/ 446970 w 446969"/>
                    <a:gd name="connsiteY4" fmla="*/ 387315 h 425038"/>
                    <a:gd name="connsiteX5" fmla="*/ 409247 w 446969"/>
                    <a:gd name="connsiteY5" fmla="*/ 425038 h 425038"/>
                    <a:gd name="connsiteX6" fmla="*/ 37723 w 446969"/>
                    <a:gd name="connsiteY6" fmla="*/ 425038 h 425038"/>
                    <a:gd name="connsiteX7" fmla="*/ 0 w 446969"/>
                    <a:gd name="connsiteY7" fmla="*/ 387315 h 425038"/>
                    <a:gd name="connsiteX8" fmla="*/ 0 w 446969"/>
                    <a:gd name="connsiteY8" fmla="*/ 37723 h 425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6969" h="425038">
                      <a:moveTo>
                        <a:pt x="0" y="37723"/>
                      </a:moveTo>
                      <a:cubicBezTo>
                        <a:pt x="0" y="16668"/>
                        <a:pt x="17107" y="0"/>
                        <a:pt x="37723" y="0"/>
                      </a:cubicBezTo>
                      <a:lnTo>
                        <a:pt x="409247" y="0"/>
                      </a:lnTo>
                      <a:cubicBezTo>
                        <a:pt x="430302" y="0"/>
                        <a:pt x="446970" y="17107"/>
                        <a:pt x="446970" y="37723"/>
                      </a:cubicBezTo>
                      <a:lnTo>
                        <a:pt x="446970" y="387315"/>
                      </a:lnTo>
                      <a:cubicBezTo>
                        <a:pt x="446970" y="408370"/>
                        <a:pt x="429863" y="425038"/>
                        <a:pt x="409247" y="425038"/>
                      </a:cubicBezTo>
                      <a:lnTo>
                        <a:pt x="37723" y="425038"/>
                      </a:lnTo>
                      <a:cubicBezTo>
                        <a:pt x="16668" y="425038"/>
                        <a:pt x="0" y="407931"/>
                        <a:pt x="0" y="387315"/>
                      </a:cubicBezTo>
                      <a:lnTo>
                        <a:pt x="0" y="377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381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13" name="任意多边形: 形状 312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3531112" y="4274435"/>
                  <a:ext cx="451356" cy="425038"/>
                </a:xfrm>
                <a:custGeom>
                  <a:avLst/>
                  <a:gdLst>
                    <a:gd name="connsiteX0" fmla="*/ 0 w 451356"/>
                    <a:gd name="connsiteY0" fmla="*/ 37723 h 425038"/>
                    <a:gd name="connsiteX1" fmla="*/ 37723 w 451356"/>
                    <a:gd name="connsiteY1" fmla="*/ 0 h 425038"/>
                    <a:gd name="connsiteX2" fmla="*/ 413633 w 451356"/>
                    <a:gd name="connsiteY2" fmla="*/ 0 h 425038"/>
                    <a:gd name="connsiteX3" fmla="*/ 451356 w 451356"/>
                    <a:gd name="connsiteY3" fmla="*/ 37723 h 425038"/>
                    <a:gd name="connsiteX4" fmla="*/ 451356 w 451356"/>
                    <a:gd name="connsiteY4" fmla="*/ 387315 h 425038"/>
                    <a:gd name="connsiteX5" fmla="*/ 413633 w 451356"/>
                    <a:gd name="connsiteY5" fmla="*/ 425038 h 425038"/>
                    <a:gd name="connsiteX6" fmla="*/ 37723 w 451356"/>
                    <a:gd name="connsiteY6" fmla="*/ 425038 h 425038"/>
                    <a:gd name="connsiteX7" fmla="*/ 0 w 451356"/>
                    <a:gd name="connsiteY7" fmla="*/ 387315 h 425038"/>
                    <a:gd name="connsiteX8" fmla="*/ 0 w 451356"/>
                    <a:gd name="connsiteY8" fmla="*/ 37723 h 425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1356" h="425038">
                      <a:moveTo>
                        <a:pt x="0" y="37723"/>
                      </a:moveTo>
                      <a:cubicBezTo>
                        <a:pt x="0" y="16668"/>
                        <a:pt x="17107" y="0"/>
                        <a:pt x="37723" y="0"/>
                      </a:cubicBezTo>
                      <a:lnTo>
                        <a:pt x="413633" y="0"/>
                      </a:lnTo>
                      <a:cubicBezTo>
                        <a:pt x="434688" y="0"/>
                        <a:pt x="451356" y="17107"/>
                        <a:pt x="451356" y="37723"/>
                      </a:cubicBezTo>
                      <a:lnTo>
                        <a:pt x="451356" y="387315"/>
                      </a:lnTo>
                      <a:cubicBezTo>
                        <a:pt x="451356" y="408370"/>
                        <a:pt x="434249" y="425038"/>
                        <a:pt x="413633" y="425038"/>
                      </a:cubicBezTo>
                      <a:lnTo>
                        <a:pt x="37723" y="425038"/>
                      </a:lnTo>
                      <a:cubicBezTo>
                        <a:pt x="16668" y="425038"/>
                        <a:pt x="0" y="407931"/>
                        <a:pt x="0" y="387315"/>
                      </a:cubicBezTo>
                      <a:lnTo>
                        <a:pt x="0" y="377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381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26" name="任意多边形: 形状 325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5632177" y="5432433"/>
                  <a:ext cx="627687" cy="399158"/>
                </a:xfrm>
                <a:custGeom>
                  <a:avLst/>
                  <a:gdLst>
                    <a:gd name="connsiteX0" fmla="*/ 66673 w 627687"/>
                    <a:gd name="connsiteY0" fmla="*/ 0 h 399158"/>
                    <a:gd name="connsiteX1" fmla="*/ 561015 w 627687"/>
                    <a:gd name="connsiteY1" fmla="*/ 0 h 399158"/>
                    <a:gd name="connsiteX2" fmla="*/ 627688 w 627687"/>
                    <a:gd name="connsiteY2" fmla="*/ 66673 h 399158"/>
                    <a:gd name="connsiteX3" fmla="*/ 627688 w 627687"/>
                    <a:gd name="connsiteY3" fmla="*/ 399159 h 399158"/>
                    <a:gd name="connsiteX4" fmla="*/ 0 w 627687"/>
                    <a:gd name="connsiteY4" fmla="*/ 399159 h 399158"/>
                    <a:gd name="connsiteX5" fmla="*/ 0 w 627687"/>
                    <a:gd name="connsiteY5" fmla="*/ 66673 h 399158"/>
                    <a:gd name="connsiteX6" fmla="*/ 66673 w 627687"/>
                    <a:gd name="connsiteY6" fmla="*/ 0 h 399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7687" h="399158">
                      <a:moveTo>
                        <a:pt x="66673" y="0"/>
                      </a:moveTo>
                      <a:lnTo>
                        <a:pt x="561015" y="0"/>
                      </a:lnTo>
                      <a:cubicBezTo>
                        <a:pt x="597860" y="0"/>
                        <a:pt x="627688" y="29827"/>
                        <a:pt x="627688" y="66673"/>
                      </a:cubicBezTo>
                      <a:lnTo>
                        <a:pt x="627688" y="399159"/>
                      </a:lnTo>
                      <a:lnTo>
                        <a:pt x="0" y="399159"/>
                      </a:lnTo>
                      <a:lnTo>
                        <a:pt x="0" y="66673"/>
                      </a:lnTo>
                      <a:cubicBezTo>
                        <a:pt x="0" y="29827"/>
                        <a:pt x="29827" y="0"/>
                        <a:pt x="666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1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cxnSp>
          <p:nvCxnSpPr>
            <p:cNvPr id="27" name="直接连接符 26"/>
            <p:cNvCxnSpPr/>
            <p:nvPr/>
          </p:nvCxnSpPr>
          <p:spPr>
            <a:xfrm>
              <a:off x="13495" y="7099"/>
              <a:ext cx="1507" cy="0"/>
            </a:xfrm>
            <a:prstGeom prst="line">
              <a:avLst/>
            </a:prstGeom>
            <a:ln w="19050">
              <a:solidFill>
                <a:srgbClr val="1F4E79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4" name="图片 3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35"/>
            </p:custDataLst>
          </p:nvPr>
        </p:nvPicPr>
        <p:blipFill rotWithShape="1">
          <a:blip r:embed="rId3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540" r="63476" b="53264"/>
          <a:stretch>
            <a:fillRect/>
          </a:stretch>
        </p:blipFill>
        <p:spPr>
          <a:xfrm>
            <a:off x="3616998" y="1538432"/>
            <a:ext cx="705485" cy="7854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834766" y="1679166"/>
            <a:ext cx="5669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选择数字设备介绍家庭旅游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用智能手机拍照"/>
          <p:cNvPicPr>
            <a:picLocks noChangeAspect="1"/>
          </p:cNvPicPr>
          <p:nvPr/>
        </p:nvPicPr>
        <p:blipFill>
          <a:blip r:embed="rId21">
            <a:clrChange>
              <a:clrFrom>
                <a:srgbClr val="67C2E1">
                  <a:alpha val="100000"/>
                </a:srgbClr>
              </a:clrFrom>
              <a:clrTo>
                <a:srgbClr val="67C2E1">
                  <a:alpha val="100000"/>
                  <a:alpha val="0"/>
                </a:srgbClr>
              </a:clrTo>
            </a:clrChange>
          </a:blip>
          <a:srcRect l="4113" t="25833" r="3476"/>
          <a:stretch>
            <a:fillRect/>
          </a:stretch>
        </p:blipFill>
        <p:spPr>
          <a:xfrm>
            <a:off x="1018540" y="2983865"/>
            <a:ext cx="6845300" cy="3904615"/>
          </a:xfrm>
          <a:prstGeom prst="rect">
            <a:avLst/>
          </a:prstGeom>
        </p:spPr>
      </p:pic>
      <p:sp>
        <p:nvSpPr>
          <p:cNvPr id="4" name="云形标注 3"/>
          <p:cNvSpPr/>
          <p:nvPr>
            <p:custDataLst>
              <p:tags r:id="rId22"/>
            </p:custDataLst>
          </p:nvPr>
        </p:nvSpPr>
        <p:spPr>
          <a:xfrm>
            <a:off x="7863840" y="2446655"/>
            <a:ext cx="2740660" cy="1781810"/>
          </a:xfrm>
          <a:prstGeom prst="cloudCallout">
            <a:avLst>
              <a:gd name="adj1" fmla="val 45829"/>
              <a:gd name="adj2" fmla="val 56236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0599" y="4101680"/>
            <a:ext cx="1625018" cy="2119589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8102600" y="2634615"/>
            <a:ext cx="2541905" cy="1425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00000"/>
              </a:lnSpc>
            </a:pP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快来说说精彩的画面是如何捕捉？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8" name="图片 27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2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6913" r="45103" b="53264"/>
          <a:stretch>
            <a:fillRect/>
          </a:stretch>
        </p:blipFill>
        <p:spPr>
          <a:xfrm>
            <a:off x="3129318" y="1538605"/>
            <a:ext cx="705485" cy="7854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37" name="图片 36" descr="D:\gq\省教学设计参与\课件\图片素材\幸福的家庭.jpg幸福的家庭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97" b="1197"/>
          <a:stretch>
            <a:fillRect/>
          </a:stretch>
        </p:blipFill>
        <p:spPr>
          <a:xfrm>
            <a:off x="9225280" y="4231640"/>
            <a:ext cx="2013585" cy="166116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81145" y="2496185"/>
            <a:ext cx="5534660" cy="785495"/>
            <a:chOff x="6427" y="3931"/>
            <a:chExt cx="8716" cy="1237"/>
          </a:xfrm>
        </p:grpSpPr>
        <p:grpSp>
          <p:nvGrpSpPr>
            <p:cNvPr id="20" name="组合 19"/>
            <p:cNvGrpSpPr/>
            <p:nvPr/>
          </p:nvGrpSpPr>
          <p:grpSpPr>
            <a:xfrm>
              <a:off x="8019" y="4092"/>
              <a:ext cx="7124" cy="1076"/>
              <a:chOff x="4981582" y="2593807"/>
              <a:chExt cx="4565383" cy="683078"/>
            </a:xfrm>
          </p:grpSpPr>
          <p:sp>
            <p:nvSpPr>
              <p:cNvPr id="23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127048" y="2732872"/>
                <a:ext cx="426977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数字设备使用方法的学习途径</a:t>
                </a:r>
                <a:endPara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5" name="图片 4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236" r="80780" b="53264"/>
            <a:stretch>
              <a:fillRect/>
            </a:stretch>
          </p:blipFill>
          <p:spPr>
            <a:xfrm>
              <a:off x="6427" y="3931"/>
              <a:ext cx="1111" cy="123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081145" y="3548380"/>
            <a:ext cx="5534660" cy="785495"/>
            <a:chOff x="6427" y="5588"/>
            <a:chExt cx="8716" cy="1237"/>
          </a:xfrm>
        </p:grpSpPr>
        <p:grpSp>
          <p:nvGrpSpPr>
            <p:cNvPr id="2" name="组合 1"/>
            <p:cNvGrpSpPr/>
            <p:nvPr/>
          </p:nvGrpSpPr>
          <p:grpSpPr>
            <a:xfrm>
              <a:off x="8019" y="5749"/>
              <a:ext cx="7124" cy="1076"/>
              <a:chOff x="4981582" y="2593807"/>
              <a:chExt cx="4565383" cy="683078"/>
            </a:xfrm>
          </p:grpSpPr>
          <p:sp>
            <p:nvSpPr>
              <p:cNvPr id="16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319294" y="2715084"/>
                <a:ext cx="3946164" cy="460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按需选择数字设备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6" name="图片 5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8540" r="63476" b="53264"/>
            <a:stretch>
              <a:fillRect/>
            </a:stretch>
          </p:blipFill>
          <p:spPr>
            <a:xfrm>
              <a:off x="6427" y="5588"/>
              <a:ext cx="1111" cy="1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889886" y="1679166"/>
            <a:ext cx="612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数字设备使用方法的学习途径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38384" y="2382633"/>
            <a:ext cx="23709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拿到一个新的数字设备，如何尽快了解并使用它呢？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云形标注 32"/>
          <p:cNvSpPr/>
          <p:nvPr/>
        </p:nvSpPr>
        <p:spPr>
          <a:xfrm>
            <a:off x="8662095" y="2154412"/>
            <a:ext cx="2752551" cy="1857992"/>
          </a:xfrm>
          <a:prstGeom prst="cloudCallout">
            <a:avLst>
              <a:gd name="adj1" fmla="val 19597"/>
              <a:gd name="adj2" fmla="val 72957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0106" y="4012404"/>
            <a:ext cx="1625018" cy="2119589"/>
          </a:xfrm>
          <a:prstGeom prst="rect">
            <a:avLst/>
          </a:prstGeom>
        </p:spPr>
      </p:pic>
      <p:sp>
        <p:nvSpPr>
          <p:cNvPr id="3" name="卷形: 垂直 33"/>
          <p:cNvSpPr/>
          <p:nvPr>
            <p:custDataLst>
              <p:tags r:id="rId22"/>
            </p:custDataLst>
          </p:nvPr>
        </p:nvSpPr>
        <p:spPr>
          <a:xfrm rot="16200000">
            <a:off x="3162935" y="1107440"/>
            <a:ext cx="3609340" cy="6207125"/>
          </a:xfrm>
          <a:custGeom>
            <a:avLst/>
            <a:gdLst>
              <a:gd name="connsiteX0" fmla="*/ 162116 w 3609156"/>
              <a:gd name="connsiteY0" fmla="*/ 3512049 h 3512049"/>
              <a:gd name="connsiteX1" fmla="*/ 324232 w 3609156"/>
              <a:gd name="connsiteY1" fmla="*/ 3349933 h 3512049"/>
              <a:gd name="connsiteX2" fmla="*/ 162116 w 3609156"/>
              <a:gd name="connsiteY2" fmla="*/ 3349933 h 3512049"/>
              <a:gd name="connsiteX3" fmla="*/ 243174 w 3609156"/>
              <a:gd name="connsiteY3" fmla="*/ 3268875 h 3512049"/>
              <a:gd name="connsiteX4" fmla="*/ 162116 w 3609156"/>
              <a:gd name="connsiteY4" fmla="*/ 3187817 h 3512049"/>
              <a:gd name="connsiteX5" fmla="*/ 324232 w 3609156"/>
              <a:gd name="connsiteY5" fmla="*/ 3187817 h 3512049"/>
              <a:gd name="connsiteX6" fmla="*/ 324232 w 3609156"/>
              <a:gd name="connsiteY6" fmla="*/ 2612934 h 3512049"/>
              <a:gd name="connsiteX7" fmla="*/ 324232 w 3609156"/>
              <a:gd name="connsiteY7" fmla="*/ 2007794 h 3512049"/>
              <a:gd name="connsiteX8" fmla="*/ 324232 w 3609156"/>
              <a:gd name="connsiteY8" fmla="*/ 1372396 h 3512049"/>
              <a:gd name="connsiteX9" fmla="*/ 324232 w 3609156"/>
              <a:gd name="connsiteY9" fmla="*/ 827770 h 3512049"/>
              <a:gd name="connsiteX10" fmla="*/ 324232 w 3609156"/>
              <a:gd name="connsiteY10" fmla="*/ 162116 h 3512049"/>
              <a:gd name="connsiteX11" fmla="*/ 486348 w 3609156"/>
              <a:gd name="connsiteY11" fmla="*/ 0 h 3512049"/>
              <a:gd name="connsiteX12" fmla="*/ 1019273 w 3609156"/>
              <a:gd name="connsiteY12" fmla="*/ 0 h 3512049"/>
              <a:gd name="connsiteX13" fmla="*/ 1670625 w 3609156"/>
              <a:gd name="connsiteY13" fmla="*/ 0 h 3512049"/>
              <a:gd name="connsiteX14" fmla="*/ 2321977 w 3609156"/>
              <a:gd name="connsiteY14" fmla="*/ 0 h 3512049"/>
              <a:gd name="connsiteX15" fmla="*/ 3447040 w 3609156"/>
              <a:gd name="connsiteY15" fmla="*/ 0 h 3512049"/>
              <a:gd name="connsiteX16" fmla="*/ 3609156 w 3609156"/>
              <a:gd name="connsiteY16" fmla="*/ 162116 h 3512049"/>
              <a:gd name="connsiteX17" fmla="*/ 3447040 w 3609156"/>
              <a:gd name="connsiteY17" fmla="*/ 324232 h 3512049"/>
              <a:gd name="connsiteX18" fmla="*/ 3284924 w 3609156"/>
              <a:gd name="connsiteY18" fmla="*/ 324232 h 3512049"/>
              <a:gd name="connsiteX19" fmla="*/ 3284924 w 3609156"/>
              <a:gd name="connsiteY19" fmla="*/ 838601 h 3512049"/>
              <a:gd name="connsiteX20" fmla="*/ 3284924 w 3609156"/>
              <a:gd name="connsiteY20" fmla="*/ 1473998 h 3512049"/>
              <a:gd name="connsiteX21" fmla="*/ 3284924 w 3609156"/>
              <a:gd name="connsiteY21" fmla="*/ 2048882 h 3512049"/>
              <a:gd name="connsiteX22" fmla="*/ 3284924 w 3609156"/>
              <a:gd name="connsiteY22" fmla="*/ 2654022 h 3512049"/>
              <a:gd name="connsiteX23" fmla="*/ 3284924 w 3609156"/>
              <a:gd name="connsiteY23" fmla="*/ 3349933 h 3512049"/>
              <a:gd name="connsiteX24" fmla="*/ 3122808 w 3609156"/>
              <a:gd name="connsiteY24" fmla="*/ 3512049 h 3512049"/>
              <a:gd name="connsiteX25" fmla="*/ 2530670 w 3609156"/>
              <a:gd name="connsiteY25" fmla="*/ 3512049 h 3512049"/>
              <a:gd name="connsiteX26" fmla="*/ 1879317 w 3609156"/>
              <a:gd name="connsiteY26" fmla="*/ 3512049 h 3512049"/>
              <a:gd name="connsiteX27" fmla="*/ 1316786 w 3609156"/>
              <a:gd name="connsiteY27" fmla="*/ 3512049 h 3512049"/>
              <a:gd name="connsiteX28" fmla="*/ 724647 w 3609156"/>
              <a:gd name="connsiteY28" fmla="*/ 3512049 h 3512049"/>
              <a:gd name="connsiteX29" fmla="*/ 162116 w 3609156"/>
              <a:gd name="connsiteY29" fmla="*/ 3512049 h 3512049"/>
              <a:gd name="connsiteX30" fmla="*/ 648465 w 3609156"/>
              <a:gd name="connsiteY30" fmla="*/ 162116 h 3512049"/>
              <a:gd name="connsiteX31" fmla="*/ 486349 w 3609156"/>
              <a:gd name="connsiteY31" fmla="*/ 324232 h 3512049"/>
              <a:gd name="connsiteX32" fmla="*/ 405291 w 3609156"/>
              <a:gd name="connsiteY32" fmla="*/ 243174 h 3512049"/>
              <a:gd name="connsiteX33" fmla="*/ 486349 w 3609156"/>
              <a:gd name="connsiteY33" fmla="*/ 162116 h 3512049"/>
              <a:gd name="connsiteX34" fmla="*/ 648465 w 3609156"/>
              <a:gd name="connsiteY34" fmla="*/ 162116 h 3512049"/>
              <a:gd name="connsiteX0-1" fmla="*/ 648465 w 3609156"/>
              <a:gd name="connsiteY0-2" fmla="*/ 162116 h 3512049"/>
              <a:gd name="connsiteX1-3" fmla="*/ 486349 w 3609156"/>
              <a:gd name="connsiteY1-4" fmla="*/ 324232 h 3512049"/>
              <a:gd name="connsiteX2-5" fmla="*/ 405291 w 3609156"/>
              <a:gd name="connsiteY2-6" fmla="*/ 243174 h 3512049"/>
              <a:gd name="connsiteX3-7" fmla="*/ 486349 w 3609156"/>
              <a:gd name="connsiteY3-8" fmla="*/ 162116 h 3512049"/>
              <a:gd name="connsiteX4-9" fmla="*/ 648465 w 3609156"/>
              <a:gd name="connsiteY4-10" fmla="*/ 162116 h 3512049"/>
              <a:gd name="connsiteX5-11" fmla="*/ 324232 w 3609156"/>
              <a:gd name="connsiteY5-12" fmla="*/ 3349933 h 3512049"/>
              <a:gd name="connsiteX6-13" fmla="*/ 162116 w 3609156"/>
              <a:gd name="connsiteY6-14" fmla="*/ 3512049 h 3512049"/>
              <a:gd name="connsiteX7-15" fmla="*/ 0 w 3609156"/>
              <a:gd name="connsiteY7-16" fmla="*/ 3349933 h 3512049"/>
              <a:gd name="connsiteX8-17" fmla="*/ 162116 w 3609156"/>
              <a:gd name="connsiteY8-18" fmla="*/ 3187817 h 3512049"/>
              <a:gd name="connsiteX9-19" fmla="*/ 243174 w 3609156"/>
              <a:gd name="connsiteY9-20" fmla="*/ 3268875 h 3512049"/>
              <a:gd name="connsiteX10-21" fmla="*/ 162116 w 3609156"/>
              <a:gd name="connsiteY10-22" fmla="*/ 3349933 h 3512049"/>
              <a:gd name="connsiteX11-23" fmla="*/ 324232 w 3609156"/>
              <a:gd name="connsiteY11-24" fmla="*/ 3349933 h 3512049"/>
              <a:gd name="connsiteX0-25" fmla="*/ 324232 w 3609156"/>
              <a:gd name="connsiteY0-26" fmla="*/ 3187817 h 3512049"/>
              <a:gd name="connsiteX1-27" fmla="*/ 324232 w 3609156"/>
              <a:gd name="connsiteY1-28" fmla="*/ 2552420 h 3512049"/>
              <a:gd name="connsiteX2-29" fmla="*/ 324232 w 3609156"/>
              <a:gd name="connsiteY2-30" fmla="*/ 2007794 h 3512049"/>
              <a:gd name="connsiteX3-31" fmla="*/ 324232 w 3609156"/>
              <a:gd name="connsiteY3-32" fmla="*/ 1493424 h 3512049"/>
              <a:gd name="connsiteX4-33" fmla="*/ 324232 w 3609156"/>
              <a:gd name="connsiteY4-34" fmla="*/ 827770 h 3512049"/>
              <a:gd name="connsiteX5-35" fmla="*/ 324232 w 3609156"/>
              <a:gd name="connsiteY5-36" fmla="*/ 162116 h 3512049"/>
              <a:gd name="connsiteX6-37" fmla="*/ 486348 w 3609156"/>
              <a:gd name="connsiteY6-38" fmla="*/ 0 h 3512049"/>
              <a:gd name="connsiteX7-39" fmla="*/ 1137700 w 3609156"/>
              <a:gd name="connsiteY7-40" fmla="*/ 0 h 3512049"/>
              <a:gd name="connsiteX8-41" fmla="*/ 1700232 w 3609156"/>
              <a:gd name="connsiteY8-42" fmla="*/ 0 h 3512049"/>
              <a:gd name="connsiteX9-43" fmla="*/ 2292370 w 3609156"/>
              <a:gd name="connsiteY9-44" fmla="*/ 0 h 3512049"/>
              <a:gd name="connsiteX10-45" fmla="*/ 3447040 w 3609156"/>
              <a:gd name="connsiteY10-46" fmla="*/ 0 h 3512049"/>
              <a:gd name="connsiteX11-47" fmla="*/ 3609156 w 3609156"/>
              <a:gd name="connsiteY11-48" fmla="*/ 162116 h 3512049"/>
              <a:gd name="connsiteX12-49" fmla="*/ 3447040 w 3609156"/>
              <a:gd name="connsiteY12-50" fmla="*/ 324232 h 3512049"/>
              <a:gd name="connsiteX13-51" fmla="*/ 3284924 w 3609156"/>
              <a:gd name="connsiteY13-52" fmla="*/ 324232 h 3512049"/>
              <a:gd name="connsiteX14-53" fmla="*/ 3284924 w 3609156"/>
              <a:gd name="connsiteY14-54" fmla="*/ 959629 h 3512049"/>
              <a:gd name="connsiteX15-55" fmla="*/ 3284924 w 3609156"/>
              <a:gd name="connsiteY15-56" fmla="*/ 1534512 h 3512049"/>
              <a:gd name="connsiteX16-57" fmla="*/ 3284924 w 3609156"/>
              <a:gd name="connsiteY16-58" fmla="*/ 2139653 h 3512049"/>
              <a:gd name="connsiteX17-59" fmla="*/ 3284924 w 3609156"/>
              <a:gd name="connsiteY17-60" fmla="*/ 2654022 h 3512049"/>
              <a:gd name="connsiteX18-61" fmla="*/ 3284924 w 3609156"/>
              <a:gd name="connsiteY18-62" fmla="*/ 3349933 h 3512049"/>
              <a:gd name="connsiteX19-63" fmla="*/ 3122808 w 3609156"/>
              <a:gd name="connsiteY19-64" fmla="*/ 3512049 h 3512049"/>
              <a:gd name="connsiteX20-65" fmla="*/ 2589883 w 3609156"/>
              <a:gd name="connsiteY20-66" fmla="*/ 3512049 h 3512049"/>
              <a:gd name="connsiteX21-67" fmla="*/ 2056959 w 3609156"/>
              <a:gd name="connsiteY21-68" fmla="*/ 3512049 h 3512049"/>
              <a:gd name="connsiteX22-69" fmla="*/ 1553641 w 3609156"/>
              <a:gd name="connsiteY22-70" fmla="*/ 3512049 h 3512049"/>
              <a:gd name="connsiteX23-71" fmla="*/ 931896 w 3609156"/>
              <a:gd name="connsiteY23-72" fmla="*/ 3512049 h 3512049"/>
              <a:gd name="connsiteX24-73" fmla="*/ 162116 w 3609156"/>
              <a:gd name="connsiteY24-74" fmla="*/ 3512049 h 3512049"/>
              <a:gd name="connsiteX25-75" fmla="*/ 0 w 3609156"/>
              <a:gd name="connsiteY25-76" fmla="*/ 3349933 h 3512049"/>
              <a:gd name="connsiteX26-77" fmla="*/ 162116 w 3609156"/>
              <a:gd name="connsiteY26-78" fmla="*/ 3187817 h 3512049"/>
              <a:gd name="connsiteX27-79" fmla="*/ 324232 w 3609156"/>
              <a:gd name="connsiteY27-80" fmla="*/ 3187817 h 3512049"/>
              <a:gd name="connsiteX28-81" fmla="*/ 486349 w 3609156"/>
              <a:gd name="connsiteY28-82" fmla="*/ 0 h 3512049"/>
              <a:gd name="connsiteX29-83" fmla="*/ 648465 w 3609156"/>
              <a:gd name="connsiteY29-84" fmla="*/ 162116 h 3512049"/>
              <a:gd name="connsiteX30-85" fmla="*/ 486349 w 3609156"/>
              <a:gd name="connsiteY30-86" fmla="*/ 324232 h 3512049"/>
              <a:gd name="connsiteX31-87" fmla="*/ 405291 w 3609156"/>
              <a:gd name="connsiteY31-88" fmla="*/ 243174 h 3512049"/>
              <a:gd name="connsiteX32-89" fmla="*/ 486349 w 3609156"/>
              <a:gd name="connsiteY32-90" fmla="*/ 162116 h 3512049"/>
              <a:gd name="connsiteX33-91" fmla="*/ 648465 w 3609156"/>
              <a:gd name="connsiteY33-92" fmla="*/ 162116 h 3512049"/>
              <a:gd name="connsiteX34-93" fmla="*/ 3284924 w 3609156"/>
              <a:gd name="connsiteY34-94" fmla="*/ 324232 h 3512049"/>
              <a:gd name="connsiteX35" fmla="*/ 2669238 w 3609156"/>
              <a:gd name="connsiteY35" fmla="*/ 324232 h 3512049"/>
              <a:gd name="connsiteX36" fmla="*/ 1913622 w 3609156"/>
              <a:gd name="connsiteY36" fmla="*/ 324232 h 3512049"/>
              <a:gd name="connsiteX37" fmla="*/ 1213979 w 3609156"/>
              <a:gd name="connsiteY37" fmla="*/ 324232 h 3512049"/>
              <a:gd name="connsiteX38" fmla="*/ 486349 w 3609156"/>
              <a:gd name="connsiteY38" fmla="*/ 324232 h 3512049"/>
              <a:gd name="connsiteX39" fmla="*/ 162116 w 3609156"/>
              <a:gd name="connsiteY39" fmla="*/ 3187817 h 3512049"/>
              <a:gd name="connsiteX40" fmla="*/ 243174 w 3609156"/>
              <a:gd name="connsiteY40" fmla="*/ 3268875 h 3512049"/>
              <a:gd name="connsiteX41" fmla="*/ 162116 w 3609156"/>
              <a:gd name="connsiteY41" fmla="*/ 3349933 h 3512049"/>
              <a:gd name="connsiteX42" fmla="*/ 324232 w 3609156"/>
              <a:gd name="connsiteY42" fmla="*/ 3349933 h 3512049"/>
              <a:gd name="connsiteX43" fmla="*/ 162116 w 3609156"/>
              <a:gd name="connsiteY43" fmla="*/ 3512049 h 3512049"/>
              <a:gd name="connsiteX44" fmla="*/ 324232 w 3609156"/>
              <a:gd name="connsiteY44" fmla="*/ 3349933 h 3512049"/>
              <a:gd name="connsiteX45" fmla="*/ 324232 w 3609156"/>
              <a:gd name="connsiteY45" fmla="*/ 3187817 h 3512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49" y="connsiteY12-50"/>
              </a:cxn>
              <a:cxn ang="0">
                <a:pos x="connsiteX13-51" y="connsiteY13-52"/>
              </a:cxn>
              <a:cxn ang="0">
                <a:pos x="connsiteX14-53" y="connsiteY14-54"/>
              </a:cxn>
              <a:cxn ang="0">
                <a:pos x="connsiteX15-55" y="connsiteY15-56"/>
              </a:cxn>
              <a:cxn ang="0">
                <a:pos x="connsiteX16-57" y="connsiteY16-58"/>
              </a:cxn>
              <a:cxn ang="0">
                <a:pos x="connsiteX17-59" y="connsiteY17-60"/>
              </a:cxn>
              <a:cxn ang="0">
                <a:pos x="connsiteX18-61" y="connsiteY18-62"/>
              </a:cxn>
              <a:cxn ang="0">
                <a:pos x="connsiteX19-63" y="connsiteY19-64"/>
              </a:cxn>
              <a:cxn ang="0">
                <a:pos x="connsiteX20-65" y="connsiteY20-66"/>
              </a:cxn>
              <a:cxn ang="0">
                <a:pos x="connsiteX21-67" y="connsiteY21-68"/>
              </a:cxn>
              <a:cxn ang="0">
                <a:pos x="connsiteX22-69" y="connsiteY22-70"/>
              </a:cxn>
              <a:cxn ang="0">
                <a:pos x="connsiteX23-71" y="connsiteY23-72"/>
              </a:cxn>
              <a:cxn ang="0">
                <a:pos x="connsiteX24-73" y="connsiteY24-74"/>
              </a:cxn>
              <a:cxn ang="0">
                <a:pos x="connsiteX25-75" y="connsiteY25-76"/>
              </a:cxn>
              <a:cxn ang="0">
                <a:pos x="connsiteX26-77" y="connsiteY26-78"/>
              </a:cxn>
              <a:cxn ang="0">
                <a:pos x="connsiteX27-79" y="connsiteY27-80"/>
              </a:cxn>
              <a:cxn ang="0">
                <a:pos x="connsiteX28-81" y="connsiteY28-82"/>
              </a:cxn>
              <a:cxn ang="0">
                <a:pos x="connsiteX29-83" y="connsiteY29-84"/>
              </a:cxn>
              <a:cxn ang="0">
                <a:pos x="connsiteX30-85" y="connsiteY30-86"/>
              </a:cxn>
              <a:cxn ang="0">
                <a:pos x="connsiteX31-87" y="connsiteY31-88"/>
              </a:cxn>
              <a:cxn ang="0">
                <a:pos x="connsiteX32-89" y="connsiteY32-90"/>
              </a:cxn>
              <a:cxn ang="0">
                <a:pos x="connsiteX33-91" y="connsiteY33-92"/>
              </a:cxn>
              <a:cxn ang="0">
                <a:pos x="connsiteX34-93" y="connsiteY34-9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609156" h="3512049" stroke="0" extrusionOk="0">
                <a:moveTo>
                  <a:pt x="162116" y="3512049"/>
                </a:moveTo>
                <a:cubicBezTo>
                  <a:pt x="238300" y="3494179"/>
                  <a:pt x="326271" y="3442821"/>
                  <a:pt x="324232" y="3349933"/>
                </a:cubicBezTo>
                <a:cubicBezTo>
                  <a:pt x="252657" y="3346830"/>
                  <a:pt x="224236" y="3351393"/>
                  <a:pt x="162116" y="3349933"/>
                </a:cubicBezTo>
                <a:cubicBezTo>
                  <a:pt x="205962" y="3351077"/>
                  <a:pt x="240198" y="3308459"/>
                  <a:pt x="243174" y="3268875"/>
                </a:cubicBezTo>
                <a:cubicBezTo>
                  <a:pt x="244720" y="3227374"/>
                  <a:pt x="211409" y="3183319"/>
                  <a:pt x="162116" y="3187817"/>
                </a:cubicBezTo>
                <a:cubicBezTo>
                  <a:pt x="204610" y="3187915"/>
                  <a:pt x="248544" y="3194574"/>
                  <a:pt x="324232" y="3187817"/>
                </a:cubicBezTo>
                <a:cubicBezTo>
                  <a:pt x="307936" y="2942553"/>
                  <a:pt x="348438" y="2899671"/>
                  <a:pt x="324232" y="2612934"/>
                </a:cubicBezTo>
                <a:cubicBezTo>
                  <a:pt x="300026" y="2326197"/>
                  <a:pt x="321704" y="2270776"/>
                  <a:pt x="324232" y="2007794"/>
                </a:cubicBezTo>
                <a:cubicBezTo>
                  <a:pt x="326760" y="1744812"/>
                  <a:pt x="318128" y="1505761"/>
                  <a:pt x="324232" y="1372396"/>
                </a:cubicBezTo>
                <a:cubicBezTo>
                  <a:pt x="330336" y="1239031"/>
                  <a:pt x="344651" y="1052777"/>
                  <a:pt x="324232" y="827770"/>
                </a:cubicBezTo>
                <a:cubicBezTo>
                  <a:pt x="303813" y="602763"/>
                  <a:pt x="332031" y="337536"/>
                  <a:pt x="324232" y="162116"/>
                </a:cubicBezTo>
                <a:cubicBezTo>
                  <a:pt x="321504" y="81855"/>
                  <a:pt x="394200" y="1128"/>
                  <a:pt x="486348" y="0"/>
                </a:cubicBezTo>
                <a:cubicBezTo>
                  <a:pt x="621235" y="-15585"/>
                  <a:pt x="849975" y="26388"/>
                  <a:pt x="1019273" y="0"/>
                </a:cubicBezTo>
                <a:cubicBezTo>
                  <a:pt x="1188571" y="-26388"/>
                  <a:pt x="1462289" y="-21742"/>
                  <a:pt x="1670625" y="0"/>
                </a:cubicBezTo>
                <a:cubicBezTo>
                  <a:pt x="1878961" y="21742"/>
                  <a:pt x="2014735" y="23401"/>
                  <a:pt x="2321977" y="0"/>
                </a:cubicBezTo>
                <a:cubicBezTo>
                  <a:pt x="2629219" y="-23401"/>
                  <a:pt x="2956111" y="-7929"/>
                  <a:pt x="3447040" y="0"/>
                </a:cubicBezTo>
                <a:cubicBezTo>
                  <a:pt x="3547492" y="3914"/>
                  <a:pt x="3605369" y="58466"/>
                  <a:pt x="3609156" y="162116"/>
                </a:cubicBezTo>
                <a:cubicBezTo>
                  <a:pt x="3615205" y="250804"/>
                  <a:pt x="3531279" y="344246"/>
                  <a:pt x="3447040" y="324232"/>
                </a:cubicBezTo>
                <a:cubicBezTo>
                  <a:pt x="3378718" y="318931"/>
                  <a:pt x="3333578" y="320514"/>
                  <a:pt x="3284924" y="324232"/>
                </a:cubicBezTo>
                <a:cubicBezTo>
                  <a:pt x="3284806" y="525233"/>
                  <a:pt x="3260707" y="733585"/>
                  <a:pt x="3284924" y="838601"/>
                </a:cubicBezTo>
                <a:cubicBezTo>
                  <a:pt x="3309141" y="943617"/>
                  <a:pt x="3275811" y="1339624"/>
                  <a:pt x="3284924" y="1473998"/>
                </a:cubicBezTo>
                <a:cubicBezTo>
                  <a:pt x="3294037" y="1608372"/>
                  <a:pt x="3283495" y="1774209"/>
                  <a:pt x="3284924" y="2048882"/>
                </a:cubicBezTo>
                <a:cubicBezTo>
                  <a:pt x="3286353" y="2323555"/>
                  <a:pt x="3257605" y="2399727"/>
                  <a:pt x="3284924" y="2654022"/>
                </a:cubicBezTo>
                <a:cubicBezTo>
                  <a:pt x="3312243" y="2908317"/>
                  <a:pt x="3318077" y="3111873"/>
                  <a:pt x="3284924" y="3349933"/>
                </a:cubicBezTo>
                <a:cubicBezTo>
                  <a:pt x="3271052" y="3455773"/>
                  <a:pt x="3208952" y="3492100"/>
                  <a:pt x="3122808" y="3512049"/>
                </a:cubicBezTo>
                <a:cubicBezTo>
                  <a:pt x="2838174" y="3483501"/>
                  <a:pt x="2688620" y="3507290"/>
                  <a:pt x="2530670" y="3512049"/>
                </a:cubicBezTo>
                <a:cubicBezTo>
                  <a:pt x="2372720" y="3516808"/>
                  <a:pt x="2095361" y="3540673"/>
                  <a:pt x="1879317" y="3512049"/>
                </a:cubicBezTo>
                <a:cubicBezTo>
                  <a:pt x="1663273" y="3483425"/>
                  <a:pt x="1527042" y="3492665"/>
                  <a:pt x="1316786" y="3512049"/>
                </a:cubicBezTo>
                <a:cubicBezTo>
                  <a:pt x="1106530" y="3531433"/>
                  <a:pt x="872830" y="3532061"/>
                  <a:pt x="724647" y="3512049"/>
                </a:cubicBezTo>
                <a:cubicBezTo>
                  <a:pt x="576464" y="3492037"/>
                  <a:pt x="277487" y="3506895"/>
                  <a:pt x="162116" y="3512049"/>
                </a:cubicBezTo>
                <a:close/>
                <a:moveTo>
                  <a:pt x="648465" y="162116"/>
                </a:moveTo>
                <a:cubicBezTo>
                  <a:pt x="638271" y="264166"/>
                  <a:pt x="559240" y="332525"/>
                  <a:pt x="486349" y="324232"/>
                </a:cubicBezTo>
                <a:cubicBezTo>
                  <a:pt x="439032" y="328708"/>
                  <a:pt x="413788" y="289999"/>
                  <a:pt x="405291" y="243174"/>
                </a:cubicBezTo>
                <a:cubicBezTo>
                  <a:pt x="402190" y="197036"/>
                  <a:pt x="442321" y="167941"/>
                  <a:pt x="486349" y="162116"/>
                </a:cubicBezTo>
                <a:cubicBezTo>
                  <a:pt x="567022" y="156701"/>
                  <a:pt x="608558" y="162472"/>
                  <a:pt x="648465" y="162116"/>
                </a:cubicBezTo>
                <a:close/>
              </a:path>
              <a:path w="3609156" h="3512049" fill="darkenLess" stroke="0" extrusionOk="0">
                <a:moveTo>
                  <a:pt x="648465" y="162116"/>
                </a:moveTo>
                <a:cubicBezTo>
                  <a:pt x="635406" y="241904"/>
                  <a:pt x="569492" y="309331"/>
                  <a:pt x="486349" y="324232"/>
                </a:cubicBezTo>
                <a:cubicBezTo>
                  <a:pt x="452694" y="325028"/>
                  <a:pt x="407216" y="287849"/>
                  <a:pt x="405291" y="243174"/>
                </a:cubicBezTo>
                <a:cubicBezTo>
                  <a:pt x="406402" y="197709"/>
                  <a:pt x="441848" y="165658"/>
                  <a:pt x="486349" y="162116"/>
                </a:cubicBezTo>
                <a:cubicBezTo>
                  <a:pt x="556076" y="159367"/>
                  <a:pt x="597392" y="160379"/>
                  <a:pt x="648465" y="162116"/>
                </a:cubicBezTo>
                <a:close/>
                <a:moveTo>
                  <a:pt x="324232" y="3349933"/>
                </a:moveTo>
                <a:cubicBezTo>
                  <a:pt x="307164" y="3436278"/>
                  <a:pt x="238862" y="3517482"/>
                  <a:pt x="162116" y="3512049"/>
                </a:cubicBezTo>
                <a:cubicBezTo>
                  <a:pt x="55954" y="3504379"/>
                  <a:pt x="-7994" y="3431784"/>
                  <a:pt x="0" y="3349933"/>
                </a:cubicBezTo>
                <a:cubicBezTo>
                  <a:pt x="14205" y="3273753"/>
                  <a:pt x="54879" y="3194263"/>
                  <a:pt x="162116" y="3187817"/>
                </a:cubicBezTo>
                <a:cubicBezTo>
                  <a:pt x="207206" y="3190928"/>
                  <a:pt x="235832" y="3220659"/>
                  <a:pt x="243174" y="3268875"/>
                </a:cubicBezTo>
                <a:cubicBezTo>
                  <a:pt x="243490" y="3312463"/>
                  <a:pt x="201295" y="3349786"/>
                  <a:pt x="162116" y="3349933"/>
                </a:cubicBezTo>
                <a:cubicBezTo>
                  <a:pt x="217201" y="3348709"/>
                  <a:pt x="290592" y="3354946"/>
                  <a:pt x="324232" y="3349933"/>
                </a:cubicBezTo>
                <a:close/>
              </a:path>
              <a:path w="3609156" h="3512049" fill="none" extrusionOk="0">
                <a:moveTo>
                  <a:pt x="324232" y="3187817"/>
                </a:moveTo>
                <a:cubicBezTo>
                  <a:pt x="328451" y="2899378"/>
                  <a:pt x="303726" y="2817324"/>
                  <a:pt x="324232" y="2552420"/>
                </a:cubicBezTo>
                <a:cubicBezTo>
                  <a:pt x="344738" y="2287516"/>
                  <a:pt x="328072" y="2252340"/>
                  <a:pt x="324232" y="2007794"/>
                </a:cubicBezTo>
                <a:cubicBezTo>
                  <a:pt x="320392" y="1763248"/>
                  <a:pt x="319742" y="1666829"/>
                  <a:pt x="324232" y="1493424"/>
                </a:cubicBezTo>
                <a:cubicBezTo>
                  <a:pt x="328723" y="1320019"/>
                  <a:pt x="316223" y="998909"/>
                  <a:pt x="324232" y="827770"/>
                </a:cubicBezTo>
                <a:cubicBezTo>
                  <a:pt x="332241" y="656631"/>
                  <a:pt x="334621" y="327416"/>
                  <a:pt x="324232" y="162116"/>
                </a:cubicBezTo>
                <a:cubicBezTo>
                  <a:pt x="335479" y="59571"/>
                  <a:pt x="393253" y="600"/>
                  <a:pt x="486348" y="0"/>
                </a:cubicBezTo>
                <a:cubicBezTo>
                  <a:pt x="746139" y="-18958"/>
                  <a:pt x="885553" y="16862"/>
                  <a:pt x="1137700" y="0"/>
                </a:cubicBezTo>
                <a:cubicBezTo>
                  <a:pt x="1389847" y="-16862"/>
                  <a:pt x="1442329" y="21004"/>
                  <a:pt x="1700232" y="0"/>
                </a:cubicBezTo>
                <a:cubicBezTo>
                  <a:pt x="1958135" y="-21004"/>
                  <a:pt x="2108334" y="-6352"/>
                  <a:pt x="2292370" y="0"/>
                </a:cubicBezTo>
                <a:cubicBezTo>
                  <a:pt x="2476406" y="6352"/>
                  <a:pt x="3031984" y="-44093"/>
                  <a:pt x="3447040" y="0"/>
                </a:cubicBezTo>
                <a:cubicBezTo>
                  <a:pt x="3542708" y="4797"/>
                  <a:pt x="3623161" y="62331"/>
                  <a:pt x="3609156" y="162116"/>
                </a:cubicBezTo>
                <a:cubicBezTo>
                  <a:pt x="3613393" y="251799"/>
                  <a:pt x="3522967" y="316282"/>
                  <a:pt x="3447040" y="324232"/>
                </a:cubicBezTo>
                <a:cubicBezTo>
                  <a:pt x="3393723" y="325669"/>
                  <a:pt x="3350384" y="327956"/>
                  <a:pt x="3284924" y="324232"/>
                </a:cubicBezTo>
                <a:cubicBezTo>
                  <a:pt x="3259752" y="581461"/>
                  <a:pt x="3285695" y="763255"/>
                  <a:pt x="3284924" y="959629"/>
                </a:cubicBezTo>
                <a:cubicBezTo>
                  <a:pt x="3284153" y="1156003"/>
                  <a:pt x="3274720" y="1313207"/>
                  <a:pt x="3284924" y="1534512"/>
                </a:cubicBezTo>
                <a:cubicBezTo>
                  <a:pt x="3295128" y="1755817"/>
                  <a:pt x="3294210" y="1872268"/>
                  <a:pt x="3284924" y="2139653"/>
                </a:cubicBezTo>
                <a:cubicBezTo>
                  <a:pt x="3275638" y="2407038"/>
                  <a:pt x="3301419" y="2504431"/>
                  <a:pt x="3284924" y="2654022"/>
                </a:cubicBezTo>
                <a:cubicBezTo>
                  <a:pt x="3268429" y="2803613"/>
                  <a:pt x="3312330" y="3075901"/>
                  <a:pt x="3284924" y="3349933"/>
                </a:cubicBezTo>
                <a:cubicBezTo>
                  <a:pt x="3271357" y="3442686"/>
                  <a:pt x="3200608" y="3510443"/>
                  <a:pt x="3122808" y="3512049"/>
                </a:cubicBezTo>
                <a:cubicBezTo>
                  <a:pt x="3014422" y="3503250"/>
                  <a:pt x="2839735" y="3497475"/>
                  <a:pt x="2589883" y="3512049"/>
                </a:cubicBezTo>
                <a:cubicBezTo>
                  <a:pt x="2340032" y="3526623"/>
                  <a:pt x="2205826" y="3521030"/>
                  <a:pt x="2056959" y="3512049"/>
                </a:cubicBezTo>
                <a:cubicBezTo>
                  <a:pt x="1908092" y="3503068"/>
                  <a:pt x="1731597" y="3516102"/>
                  <a:pt x="1553641" y="3512049"/>
                </a:cubicBezTo>
                <a:cubicBezTo>
                  <a:pt x="1375685" y="3507996"/>
                  <a:pt x="1186624" y="3539171"/>
                  <a:pt x="931896" y="3512049"/>
                </a:cubicBezTo>
                <a:cubicBezTo>
                  <a:pt x="677168" y="3484927"/>
                  <a:pt x="497106" y="3537723"/>
                  <a:pt x="162116" y="3512049"/>
                </a:cubicBezTo>
                <a:cubicBezTo>
                  <a:pt x="69759" y="3512562"/>
                  <a:pt x="-15914" y="3424492"/>
                  <a:pt x="0" y="3349933"/>
                </a:cubicBezTo>
                <a:cubicBezTo>
                  <a:pt x="8167" y="3244826"/>
                  <a:pt x="76061" y="3167974"/>
                  <a:pt x="162116" y="3187817"/>
                </a:cubicBezTo>
                <a:cubicBezTo>
                  <a:pt x="222630" y="3192941"/>
                  <a:pt x="274478" y="3189222"/>
                  <a:pt x="324232" y="3187817"/>
                </a:cubicBezTo>
                <a:close/>
                <a:moveTo>
                  <a:pt x="486349" y="0"/>
                </a:moveTo>
                <a:cubicBezTo>
                  <a:pt x="570154" y="6879"/>
                  <a:pt x="649411" y="74730"/>
                  <a:pt x="648465" y="162116"/>
                </a:cubicBezTo>
                <a:cubicBezTo>
                  <a:pt x="632027" y="240746"/>
                  <a:pt x="572673" y="320488"/>
                  <a:pt x="486349" y="324232"/>
                </a:cubicBezTo>
                <a:cubicBezTo>
                  <a:pt x="441222" y="314319"/>
                  <a:pt x="404730" y="285029"/>
                  <a:pt x="405291" y="243174"/>
                </a:cubicBezTo>
                <a:cubicBezTo>
                  <a:pt x="396064" y="201408"/>
                  <a:pt x="446356" y="167164"/>
                  <a:pt x="486349" y="162116"/>
                </a:cubicBezTo>
                <a:cubicBezTo>
                  <a:pt x="519321" y="155318"/>
                  <a:pt x="605959" y="163682"/>
                  <a:pt x="648465" y="162116"/>
                </a:cubicBezTo>
                <a:moveTo>
                  <a:pt x="3284924" y="324232"/>
                </a:moveTo>
                <a:cubicBezTo>
                  <a:pt x="3091714" y="342217"/>
                  <a:pt x="2955264" y="321347"/>
                  <a:pt x="2669238" y="324232"/>
                </a:cubicBezTo>
                <a:cubicBezTo>
                  <a:pt x="2383212" y="327117"/>
                  <a:pt x="2125266" y="343590"/>
                  <a:pt x="1913622" y="324232"/>
                </a:cubicBezTo>
                <a:cubicBezTo>
                  <a:pt x="1701978" y="304874"/>
                  <a:pt x="1440058" y="331621"/>
                  <a:pt x="1213979" y="324232"/>
                </a:cubicBezTo>
                <a:cubicBezTo>
                  <a:pt x="987900" y="316843"/>
                  <a:pt x="792417" y="298004"/>
                  <a:pt x="486349" y="324232"/>
                </a:cubicBezTo>
                <a:moveTo>
                  <a:pt x="162116" y="3187817"/>
                </a:moveTo>
                <a:cubicBezTo>
                  <a:pt x="211493" y="3191518"/>
                  <a:pt x="239912" y="3222627"/>
                  <a:pt x="243174" y="3268875"/>
                </a:cubicBezTo>
                <a:cubicBezTo>
                  <a:pt x="244361" y="3314396"/>
                  <a:pt x="202662" y="3354927"/>
                  <a:pt x="162116" y="3349933"/>
                </a:cubicBezTo>
                <a:cubicBezTo>
                  <a:pt x="220344" y="3353686"/>
                  <a:pt x="291308" y="3346047"/>
                  <a:pt x="324232" y="3349933"/>
                </a:cubicBezTo>
                <a:moveTo>
                  <a:pt x="162116" y="3512049"/>
                </a:moveTo>
                <a:cubicBezTo>
                  <a:pt x="259198" y="3504409"/>
                  <a:pt x="325977" y="3429308"/>
                  <a:pt x="324232" y="3349933"/>
                </a:cubicBezTo>
                <a:cubicBezTo>
                  <a:pt x="323161" y="3294049"/>
                  <a:pt x="321415" y="3251274"/>
                  <a:pt x="324232" y="3187817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717290" y="2892425"/>
            <a:ext cx="3953510" cy="521970"/>
            <a:chOff x="5854" y="4651"/>
            <a:chExt cx="6226" cy="822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" y="4651"/>
              <a:ext cx="822" cy="822"/>
            </a:xfrm>
            <a:prstGeom prst="rect">
              <a:avLst/>
            </a:prstGeom>
          </p:spPr>
        </p:pic>
        <p:sp>
          <p:nvSpPr>
            <p:cNvPr id="4" name="矩形 3"/>
            <p:cNvSpPr/>
            <p:nvPr>
              <p:custDataLst>
                <p:tags r:id="rId25"/>
              </p:custDataLst>
            </p:nvPr>
          </p:nvSpPr>
          <p:spPr>
            <a:xfrm>
              <a:off x="5854" y="4651"/>
              <a:ext cx="3718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阅读说明书</a:t>
              </a:r>
              <a:endPara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92120" y="3425825"/>
            <a:ext cx="4678680" cy="521970"/>
            <a:chOff x="4712" y="5395"/>
            <a:chExt cx="7368" cy="822"/>
          </a:xfrm>
        </p:grpSpPr>
        <p:pic>
          <p:nvPicPr>
            <p:cNvPr id="40" name="图片 3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" y="5395"/>
              <a:ext cx="822" cy="822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27"/>
              </p:custDataLst>
            </p:nvPr>
          </p:nvSpPr>
          <p:spPr>
            <a:xfrm>
              <a:off x="4712" y="5395"/>
              <a:ext cx="6001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通过网络查询使用方法</a:t>
              </a:r>
              <a:endPara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7290" y="3999865"/>
            <a:ext cx="3953510" cy="521970"/>
            <a:chOff x="5854" y="6779"/>
            <a:chExt cx="6226" cy="822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" y="6779"/>
              <a:ext cx="822" cy="822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29"/>
              </p:custDataLst>
            </p:nvPr>
          </p:nvSpPr>
          <p:spPr>
            <a:xfrm>
              <a:off x="5854" y="6779"/>
              <a:ext cx="3718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向家人求助</a:t>
              </a:r>
              <a:endPara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44240" y="4522470"/>
            <a:ext cx="4226560" cy="522605"/>
            <a:chOff x="5424" y="7842"/>
            <a:chExt cx="6656" cy="823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" y="7842"/>
              <a:ext cx="822" cy="82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>
              <p:custDataLst>
                <p:tags r:id="rId31"/>
              </p:custDataLst>
            </p:nvPr>
          </p:nvSpPr>
          <p:spPr>
            <a:xfrm>
              <a:off x="5424" y="7843"/>
              <a:ext cx="4577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自己多尝试操作</a:t>
              </a:r>
              <a:endPara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2" name="图片 1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32"/>
            </p:custDataLst>
          </p:nvPr>
        </p:nvPicPr>
        <p:blipFill rotWithShape="1">
          <a:blip r:embed="rId3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36" r="80780" b="53264"/>
          <a:stretch>
            <a:fillRect/>
          </a:stretch>
        </p:blipFill>
        <p:spPr>
          <a:xfrm>
            <a:off x="2184438" y="1538605"/>
            <a:ext cx="705485" cy="7854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429635" y="5107305"/>
            <a:ext cx="4226560" cy="522605"/>
            <a:chOff x="5424" y="7842"/>
            <a:chExt cx="6656" cy="823"/>
          </a:xfrm>
        </p:grpSpPr>
        <p:pic>
          <p:nvPicPr>
            <p:cNvPr id="38" name="图片 37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" y="7842"/>
              <a:ext cx="822" cy="822"/>
            </a:xfrm>
            <a:prstGeom prst="rect">
              <a:avLst/>
            </a:prstGeom>
          </p:spPr>
        </p:pic>
        <p:sp>
          <p:nvSpPr>
            <p:cNvPr id="39" name="矩形 38"/>
            <p:cNvSpPr/>
            <p:nvPr>
              <p:custDataLst>
                <p:tags r:id="rId35"/>
              </p:custDataLst>
            </p:nvPr>
          </p:nvSpPr>
          <p:spPr>
            <a:xfrm>
              <a:off x="5424" y="7843"/>
              <a:ext cx="4577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其</a:t>
              </a:r>
              <a:r>
                <a:rPr lang="en-US" altLang="zh-CN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   </a:t>
              </a:r>
              <a:r>
                <a:rPr lang="zh-CN" altLang="en-US" sz="2800" b="0" cap="none" spc="0" dirty="0">
                  <a:ln w="0"/>
                  <a:solidFill>
                    <a:schemeClr val="tx1"/>
                  </a:solidFill>
                  <a:latin typeface="幼圆" panose="02010509060101010101" charset="-122"/>
                  <a:ea typeface="幼圆" panose="02010509060101010101" charset="-122"/>
                </a:rPr>
                <a:t>他</a:t>
              </a:r>
              <a:endParaRPr lang="zh-CN" altLang="en-US" sz="2800" b="0" cap="none" spc="0" dirty="0">
                <a:ln w="0"/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: 剪去单角 15"/>
          <p:cNvSpPr/>
          <p:nvPr>
            <p:custDataLst>
              <p:tags r:id="rId1"/>
            </p:custDataLst>
          </p:nvPr>
        </p:nvSpPr>
        <p:spPr>
          <a:xfrm>
            <a:off x="5452745" y="2563495"/>
            <a:ext cx="4989830" cy="3180080"/>
          </a:xfrm>
          <a:custGeom>
            <a:avLst/>
            <a:gdLst>
              <a:gd name="connsiteX0" fmla="*/ 0 w 4293546"/>
              <a:gd name="connsiteY0" fmla="*/ 0 h 862909"/>
              <a:gd name="connsiteX1" fmla="*/ 509823 w 4293546"/>
              <a:gd name="connsiteY1" fmla="*/ 0 h 862909"/>
              <a:gd name="connsiteX2" fmla="*/ 1185636 w 4293546"/>
              <a:gd name="connsiteY2" fmla="*/ 0 h 862909"/>
              <a:gd name="connsiteX3" fmla="*/ 1819951 w 4293546"/>
              <a:gd name="connsiteY3" fmla="*/ 0 h 862909"/>
              <a:gd name="connsiteX4" fmla="*/ 2371271 w 4293546"/>
              <a:gd name="connsiteY4" fmla="*/ 0 h 862909"/>
              <a:gd name="connsiteX5" fmla="*/ 2922592 w 4293546"/>
              <a:gd name="connsiteY5" fmla="*/ 0 h 862909"/>
              <a:gd name="connsiteX6" fmla="*/ 3390918 w 4293546"/>
              <a:gd name="connsiteY6" fmla="*/ 0 h 862909"/>
              <a:gd name="connsiteX7" fmla="*/ 4149725 w 4293546"/>
              <a:gd name="connsiteY7" fmla="*/ 0 h 862909"/>
              <a:gd name="connsiteX8" fmla="*/ 4293546 w 4293546"/>
              <a:gd name="connsiteY8" fmla="*/ 143821 h 862909"/>
              <a:gd name="connsiteX9" fmla="*/ 4293546 w 4293546"/>
              <a:gd name="connsiteY9" fmla="*/ 510556 h 862909"/>
              <a:gd name="connsiteX10" fmla="*/ 4293546 w 4293546"/>
              <a:gd name="connsiteY10" fmla="*/ 862909 h 862909"/>
              <a:gd name="connsiteX11" fmla="*/ 3756853 w 4293546"/>
              <a:gd name="connsiteY11" fmla="*/ 862909 h 862909"/>
              <a:gd name="connsiteX12" fmla="*/ 3306030 w 4293546"/>
              <a:gd name="connsiteY12" fmla="*/ 862909 h 862909"/>
              <a:gd name="connsiteX13" fmla="*/ 2855208 w 4293546"/>
              <a:gd name="connsiteY13" fmla="*/ 862909 h 862909"/>
              <a:gd name="connsiteX14" fmla="*/ 2404386 w 4293546"/>
              <a:gd name="connsiteY14" fmla="*/ 862909 h 862909"/>
              <a:gd name="connsiteX15" fmla="*/ 1781822 w 4293546"/>
              <a:gd name="connsiteY15" fmla="*/ 862909 h 862909"/>
              <a:gd name="connsiteX16" fmla="*/ 1159257 w 4293546"/>
              <a:gd name="connsiteY16" fmla="*/ 862909 h 862909"/>
              <a:gd name="connsiteX17" fmla="*/ 751371 w 4293546"/>
              <a:gd name="connsiteY17" fmla="*/ 862909 h 862909"/>
              <a:gd name="connsiteX18" fmla="*/ 0 w 4293546"/>
              <a:gd name="connsiteY18" fmla="*/ 862909 h 862909"/>
              <a:gd name="connsiteX19" fmla="*/ 0 w 4293546"/>
              <a:gd name="connsiteY19" fmla="*/ 431455 h 862909"/>
              <a:gd name="connsiteX20" fmla="*/ 0 w 4293546"/>
              <a:gd name="connsiteY20" fmla="*/ 0 h 86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93546" h="862909" extrusionOk="0">
                <a:moveTo>
                  <a:pt x="0" y="0"/>
                </a:moveTo>
                <a:cubicBezTo>
                  <a:pt x="177427" y="-17574"/>
                  <a:pt x="341768" y="7730"/>
                  <a:pt x="509823" y="0"/>
                </a:cubicBezTo>
                <a:cubicBezTo>
                  <a:pt x="677878" y="-7730"/>
                  <a:pt x="919442" y="22105"/>
                  <a:pt x="1185636" y="0"/>
                </a:cubicBezTo>
                <a:cubicBezTo>
                  <a:pt x="1451830" y="-22105"/>
                  <a:pt x="1585264" y="26171"/>
                  <a:pt x="1819951" y="0"/>
                </a:cubicBezTo>
                <a:cubicBezTo>
                  <a:pt x="2054639" y="-26171"/>
                  <a:pt x="2203130" y="17537"/>
                  <a:pt x="2371271" y="0"/>
                </a:cubicBezTo>
                <a:cubicBezTo>
                  <a:pt x="2539412" y="-17537"/>
                  <a:pt x="2679393" y="1846"/>
                  <a:pt x="2922592" y="0"/>
                </a:cubicBezTo>
                <a:cubicBezTo>
                  <a:pt x="3165791" y="-1846"/>
                  <a:pt x="3225660" y="40189"/>
                  <a:pt x="3390918" y="0"/>
                </a:cubicBezTo>
                <a:cubicBezTo>
                  <a:pt x="3556176" y="-40189"/>
                  <a:pt x="3797405" y="42426"/>
                  <a:pt x="4149725" y="0"/>
                </a:cubicBezTo>
                <a:cubicBezTo>
                  <a:pt x="4233630" y="55614"/>
                  <a:pt x="4235797" y="99806"/>
                  <a:pt x="4293546" y="143821"/>
                </a:cubicBezTo>
                <a:cubicBezTo>
                  <a:pt x="4311341" y="242594"/>
                  <a:pt x="4250027" y="411059"/>
                  <a:pt x="4293546" y="510556"/>
                </a:cubicBezTo>
                <a:cubicBezTo>
                  <a:pt x="4337065" y="610054"/>
                  <a:pt x="4273541" y="762247"/>
                  <a:pt x="4293546" y="862909"/>
                </a:cubicBezTo>
                <a:cubicBezTo>
                  <a:pt x="4138859" y="871198"/>
                  <a:pt x="3882612" y="856770"/>
                  <a:pt x="3756853" y="862909"/>
                </a:cubicBezTo>
                <a:cubicBezTo>
                  <a:pt x="3631094" y="869048"/>
                  <a:pt x="3495973" y="829545"/>
                  <a:pt x="3306030" y="862909"/>
                </a:cubicBezTo>
                <a:cubicBezTo>
                  <a:pt x="3116087" y="896273"/>
                  <a:pt x="2990644" y="820808"/>
                  <a:pt x="2855208" y="862909"/>
                </a:cubicBezTo>
                <a:cubicBezTo>
                  <a:pt x="2719772" y="905010"/>
                  <a:pt x="2529312" y="852174"/>
                  <a:pt x="2404386" y="862909"/>
                </a:cubicBezTo>
                <a:cubicBezTo>
                  <a:pt x="2279460" y="873644"/>
                  <a:pt x="2089008" y="845749"/>
                  <a:pt x="1781822" y="862909"/>
                </a:cubicBezTo>
                <a:cubicBezTo>
                  <a:pt x="1474636" y="880069"/>
                  <a:pt x="1333856" y="825939"/>
                  <a:pt x="1159257" y="862909"/>
                </a:cubicBezTo>
                <a:cubicBezTo>
                  <a:pt x="984658" y="899879"/>
                  <a:pt x="936103" y="847963"/>
                  <a:pt x="751371" y="862909"/>
                </a:cubicBezTo>
                <a:cubicBezTo>
                  <a:pt x="566639" y="877855"/>
                  <a:pt x="217425" y="793921"/>
                  <a:pt x="0" y="862909"/>
                </a:cubicBezTo>
                <a:cubicBezTo>
                  <a:pt x="-9148" y="676551"/>
                  <a:pt x="2409" y="569121"/>
                  <a:pt x="0" y="431455"/>
                </a:cubicBezTo>
                <a:cubicBezTo>
                  <a:pt x="-2409" y="293789"/>
                  <a:pt x="5498" y="13156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3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4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5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6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8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9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10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1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3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4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5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6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7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8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9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20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1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322446" y="1679166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按需选择数字设备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9775" y="4483100"/>
            <a:ext cx="1700530" cy="1615440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79245" y="2830195"/>
            <a:ext cx="3282315" cy="219583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2219449" y="3377678"/>
            <a:ext cx="2370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选择数字设备时需要考虑的条件有：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734685" y="2870200"/>
            <a:ext cx="4707890" cy="2528570"/>
            <a:chOff x="8632" y="4507"/>
            <a:chExt cx="7414" cy="398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514" y="8362"/>
              <a:ext cx="3532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64" name="组合 63"/>
            <p:cNvGrpSpPr/>
            <p:nvPr/>
          </p:nvGrpSpPr>
          <p:grpSpPr>
            <a:xfrm>
              <a:off x="8632" y="4507"/>
              <a:ext cx="7414" cy="3983"/>
              <a:chOff x="8632" y="4507"/>
              <a:chExt cx="7414" cy="3983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8632" y="4552"/>
                <a:ext cx="7415" cy="3938"/>
                <a:chOff x="5852160" y="1883482"/>
                <a:chExt cx="2576659" cy="1586929"/>
              </a:xfrm>
            </p:grpSpPr>
            <p:sp>
              <p:nvSpPr>
                <p:cNvPr id="35" name="矩形 34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6164357" y="1883482"/>
                  <a:ext cx="2264462" cy="233722"/>
                </a:xfrm>
                <a:prstGeom prst="rect">
                  <a:avLst/>
                </a:prstGeom>
                <a:ln w="19050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数字设备的功能和特点</a:t>
                  </a:r>
                  <a:endParaRPr lang="zh-CN" altLang="en-US" b="1" dirty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矩形 35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6184604" y="2319968"/>
                  <a:ext cx="1198365" cy="233722"/>
                </a:xfrm>
                <a:prstGeom prst="rect">
                  <a:avLst/>
                </a:prstGeom>
                <a:ln w="19050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介绍的内容</a:t>
                  </a:r>
                  <a:endParaRPr lang="zh-CN" altLang="en-US" b="1" dirty="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7" name="矩形 36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6184604" y="2779440"/>
                  <a:ext cx="1645148" cy="233722"/>
                </a:xfrm>
                <a:prstGeom prst="rect">
                  <a:avLst/>
                </a:prstGeom>
                <a:ln w="19050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展示的方法</a:t>
                  </a:r>
                  <a:endParaRPr lang="zh-CN" altLang="en-US" b="1" dirty="0"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38" name="矩形 37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6184515" y="3226639"/>
                  <a:ext cx="2142994" cy="233722"/>
                </a:xfrm>
                <a:prstGeom prst="rect">
                  <a:avLst/>
                </a:prstGeom>
                <a:ln w="19050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其他</a:t>
                  </a:r>
                  <a:r>
                    <a:rPr lang="zh-CN" altLang="en-US" b="1" u="sng" dirty="0"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u="sng" dirty="0"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          </a:t>
                  </a:r>
                  <a:endParaRPr lang="en-US" altLang="zh-CN" b="1" u="sng" dirty="0"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矩形 41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5852160" y="2312131"/>
                  <a:ext cx="269507" cy="26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5852160" y="2758734"/>
                  <a:ext cx="269507" cy="26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5852160" y="3205337"/>
                  <a:ext cx="269507" cy="26507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>
                <p:custDataLst>
                  <p:tags r:id="rId32"/>
                </p:custDataLst>
              </p:nvPr>
            </p:nvSpPr>
            <p:spPr>
              <a:xfrm>
                <a:off x="8632" y="4507"/>
                <a:ext cx="776" cy="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33"/>
            </p:custDataLst>
          </p:nvPr>
        </p:nvPicPr>
        <p:blipFill rotWithShape="1">
          <a:blip r:embed="rId3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540" r="63476" b="53264"/>
          <a:stretch>
            <a:fillRect/>
          </a:stretch>
        </p:blipFill>
        <p:spPr>
          <a:xfrm>
            <a:off x="3505238" y="1609552"/>
            <a:ext cx="705485" cy="7854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四、挑战台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12" name="图片 11" descr="D:\gq\省教学设计参与\课件\图片素材\幸福的家庭.jpg幸福的家庭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03" b="1203"/>
          <a:stretch>
            <a:fillRect/>
          </a:stretch>
        </p:blipFill>
        <p:spPr>
          <a:xfrm>
            <a:off x="9337760" y="4548185"/>
            <a:ext cx="1712509" cy="14122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81145" y="3548380"/>
            <a:ext cx="5439410" cy="785495"/>
            <a:chOff x="6427" y="5588"/>
            <a:chExt cx="8566" cy="1237"/>
          </a:xfrm>
        </p:grpSpPr>
        <p:grpSp>
          <p:nvGrpSpPr>
            <p:cNvPr id="21" name="组合 20"/>
            <p:cNvGrpSpPr/>
            <p:nvPr/>
          </p:nvGrpSpPr>
          <p:grpSpPr>
            <a:xfrm>
              <a:off x="7869" y="5749"/>
              <a:ext cx="7124" cy="1076"/>
              <a:chOff x="4981582" y="2593807"/>
              <a:chExt cx="4565383" cy="683078"/>
            </a:xfrm>
          </p:grpSpPr>
          <p:sp>
            <p:nvSpPr>
              <p:cNvPr id="22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395550" y="2678262"/>
                <a:ext cx="361422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回顾总结，评价反思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6" name="图片 5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8540" r="63476" b="53264"/>
            <a:stretch>
              <a:fillRect/>
            </a:stretch>
          </p:blipFill>
          <p:spPr>
            <a:xfrm>
              <a:off x="6427" y="5588"/>
              <a:ext cx="1111" cy="1237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081145" y="2496185"/>
            <a:ext cx="5609590" cy="785495"/>
            <a:chOff x="6427" y="3931"/>
            <a:chExt cx="8834" cy="1237"/>
          </a:xfrm>
        </p:grpSpPr>
        <p:grpSp>
          <p:nvGrpSpPr>
            <p:cNvPr id="27" name="组合 26"/>
            <p:cNvGrpSpPr/>
            <p:nvPr/>
          </p:nvGrpSpPr>
          <p:grpSpPr>
            <a:xfrm>
              <a:off x="7869" y="4092"/>
              <a:ext cx="7392" cy="1076"/>
              <a:chOff x="4981582" y="2593807"/>
              <a:chExt cx="4737197" cy="683078"/>
            </a:xfrm>
          </p:grpSpPr>
          <p:sp>
            <p:nvSpPr>
              <p:cNvPr id="28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342325" y="2688846"/>
                <a:ext cx="4376454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分享展示选出最优方案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2" name="图片 1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236" r="80780" b="53264"/>
            <a:stretch>
              <a:fillRect/>
            </a:stretch>
          </p:blipFill>
          <p:spPr>
            <a:xfrm>
              <a:off x="6427" y="3931"/>
              <a:ext cx="1111" cy="1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10457" y="2781518"/>
            <a:ext cx="4190511" cy="3210131"/>
            <a:chOff x="5169156" y="2607923"/>
            <a:chExt cx="4347559" cy="3210131"/>
          </a:xfrm>
        </p:grpSpPr>
        <p:sp>
          <p:nvSpPr>
            <p:cNvPr id="43" name="Freeform 52"/>
            <p:cNvSpPr/>
            <p:nvPr/>
          </p:nvSpPr>
          <p:spPr bwMode="auto">
            <a:xfrm rot="5400000">
              <a:off x="5698443" y="2094952"/>
              <a:ext cx="3193815" cy="4252390"/>
            </a:xfrm>
            <a:custGeom>
              <a:avLst/>
              <a:gdLst>
                <a:gd name="T0" fmla="*/ 399 w 402"/>
                <a:gd name="T1" fmla="*/ 6 h 492"/>
                <a:gd name="T2" fmla="*/ 96 w 402"/>
                <a:gd name="T3" fmla="*/ 0 h 492"/>
                <a:gd name="T4" fmla="*/ 8 w 402"/>
                <a:gd name="T5" fmla="*/ 2 h 492"/>
                <a:gd name="T6" fmla="*/ 6 w 402"/>
                <a:gd name="T7" fmla="*/ 476 h 492"/>
                <a:gd name="T8" fmla="*/ 6 w 402"/>
                <a:gd name="T9" fmla="*/ 487 h 492"/>
                <a:gd name="T10" fmla="*/ 235 w 402"/>
                <a:gd name="T11" fmla="*/ 492 h 492"/>
                <a:gd name="T12" fmla="*/ 396 w 402"/>
                <a:gd name="T13" fmla="*/ 489 h 492"/>
                <a:gd name="T14" fmla="*/ 399 w 402"/>
                <a:gd name="T15" fmla="*/ 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492">
                  <a:moveTo>
                    <a:pt x="399" y="6"/>
                  </a:moveTo>
                  <a:cubicBezTo>
                    <a:pt x="380" y="3"/>
                    <a:pt x="212" y="0"/>
                    <a:pt x="96" y="0"/>
                  </a:cubicBezTo>
                  <a:cubicBezTo>
                    <a:pt x="25" y="0"/>
                    <a:pt x="11" y="1"/>
                    <a:pt x="8" y="2"/>
                  </a:cubicBezTo>
                  <a:cubicBezTo>
                    <a:pt x="5" y="9"/>
                    <a:pt x="0" y="72"/>
                    <a:pt x="6" y="476"/>
                  </a:cubicBezTo>
                  <a:cubicBezTo>
                    <a:pt x="6" y="481"/>
                    <a:pt x="6" y="485"/>
                    <a:pt x="6" y="487"/>
                  </a:cubicBezTo>
                  <a:cubicBezTo>
                    <a:pt x="19" y="490"/>
                    <a:pt x="113" y="492"/>
                    <a:pt x="235" y="492"/>
                  </a:cubicBezTo>
                  <a:cubicBezTo>
                    <a:pt x="331" y="492"/>
                    <a:pt x="388" y="491"/>
                    <a:pt x="396" y="489"/>
                  </a:cubicBezTo>
                  <a:cubicBezTo>
                    <a:pt x="402" y="465"/>
                    <a:pt x="401" y="42"/>
                    <a:pt x="399" y="6"/>
                  </a:cubicBezTo>
                  <a:close/>
                </a:path>
              </a:pathLst>
            </a:custGeom>
            <a:solidFill>
              <a:srgbClr val="A5F1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4" name="Freeform 53"/>
            <p:cNvSpPr/>
            <p:nvPr/>
          </p:nvSpPr>
          <p:spPr bwMode="auto">
            <a:xfrm rot="5400000">
              <a:off x="5841776" y="2043931"/>
              <a:ext cx="3110948" cy="4238931"/>
            </a:xfrm>
            <a:custGeom>
              <a:avLst/>
              <a:gdLst>
                <a:gd name="T0" fmla="*/ 399 w 403"/>
                <a:gd name="T1" fmla="*/ 6 h 492"/>
                <a:gd name="T2" fmla="*/ 96 w 403"/>
                <a:gd name="T3" fmla="*/ 0 h 492"/>
                <a:gd name="T4" fmla="*/ 8 w 403"/>
                <a:gd name="T5" fmla="*/ 2 h 492"/>
                <a:gd name="T6" fmla="*/ 6 w 403"/>
                <a:gd name="T7" fmla="*/ 476 h 492"/>
                <a:gd name="T8" fmla="*/ 6 w 403"/>
                <a:gd name="T9" fmla="*/ 487 h 492"/>
                <a:gd name="T10" fmla="*/ 235 w 403"/>
                <a:gd name="T11" fmla="*/ 492 h 492"/>
                <a:gd name="T12" fmla="*/ 397 w 403"/>
                <a:gd name="T13" fmla="*/ 489 h 492"/>
                <a:gd name="T14" fmla="*/ 399 w 403"/>
                <a:gd name="T15" fmla="*/ 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3" h="492">
                  <a:moveTo>
                    <a:pt x="399" y="6"/>
                  </a:moveTo>
                  <a:cubicBezTo>
                    <a:pt x="380" y="3"/>
                    <a:pt x="212" y="0"/>
                    <a:pt x="96" y="0"/>
                  </a:cubicBezTo>
                  <a:cubicBezTo>
                    <a:pt x="25" y="0"/>
                    <a:pt x="11" y="1"/>
                    <a:pt x="8" y="2"/>
                  </a:cubicBezTo>
                  <a:cubicBezTo>
                    <a:pt x="5" y="9"/>
                    <a:pt x="0" y="72"/>
                    <a:pt x="6" y="476"/>
                  </a:cubicBezTo>
                  <a:cubicBezTo>
                    <a:pt x="6" y="481"/>
                    <a:pt x="6" y="485"/>
                    <a:pt x="6" y="487"/>
                  </a:cubicBezTo>
                  <a:cubicBezTo>
                    <a:pt x="19" y="490"/>
                    <a:pt x="113" y="492"/>
                    <a:pt x="235" y="492"/>
                  </a:cubicBezTo>
                  <a:cubicBezTo>
                    <a:pt x="331" y="492"/>
                    <a:pt x="388" y="491"/>
                    <a:pt x="397" y="489"/>
                  </a:cubicBezTo>
                  <a:cubicBezTo>
                    <a:pt x="403" y="465"/>
                    <a:pt x="402" y="42"/>
                    <a:pt x="399" y="6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1CB8B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rgbClr val="EB5FCA"/>
            </a:solidFill>
            <a:ln w="2540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rgbClr val="EB5FCA"/>
            </a:solidFill>
            <a:ln>
              <a:solidFill>
                <a:srgbClr val="EB5FC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28" name="图片 27" descr="D:\gq\省教学设计参与\课件\图片素材\幸福的家庭.jpg幸福的家庭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97" b="1197"/>
          <a:stretch>
            <a:fillRect/>
          </a:stretch>
        </p:blipFill>
        <p:spPr>
          <a:xfrm>
            <a:off x="9721850" y="4641850"/>
            <a:ext cx="1962150" cy="161861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322446" y="1679166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分享展示选出最优方案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58849" y="3367247"/>
            <a:ext cx="386237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dirty="0"/>
              <a:t>小组内分享方案，评出最优方案。</a:t>
            </a:r>
            <a:endParaRPr lang="zh-CN" dirty="0"/>
          </a:p>
          <a:p>
            <a:r>
              <a:rPr lang="zh-CN" altLang="en-US" dirty="0"/>
              <a:t>班级内选出最佳方案。</a:t>
            </a:r>
            <a:endParaRPr lang="zh-CN" altLang="en-US" dirty="0"/>
          </a:p>
        </p:txBody>
      </p:sp>
      <p:sp>
        <p:nvSpPr>
          <p:cNvPr id="45" name="矩形: 圆角 63"/>
          <p:cNvSpPr/>
          <p:nvPr/>
        </p:nvSpPr>
        <p:spPr>
          <a:xfrm>
            <a:off x="6057020" y="2536670"/>
            <a:ext cx="3134631" cy="771458"/>
          </a:xfrm>
          <a:custGeom>
            <a:avLst/>
            <a:gdLst>
              <a:gd name="connsiteX0" fmla="*/ 0 w 887304"/>
              <a:gd name="connsiteY0" fmla="*/ 270681 h 541361"/>
              <a:gd name="connsiteX1" fmla="*/ 270681 w 887304"/>
              <a:gd name="connsiteY1" fmla="*/ 0 h 541361"/>
              <a:gd name="connsiteX2" fmla="*/ 616624 w 887304"/>
              <a:gd name="connsiteY2" fmla="*/ 0 h 541361"/>
              <a:gd name="connsiteX3" fmla="*/ 887305 w 887304"/>
              <a:gd name="connsiteY3" fmla="*/ 270681 h 541361"/>
              <a:gd name="connsiteX4" fmla="*/ 887304 w 887304"/>
              <a:gd name="connsiteY4" fmla="*/ 270681 h 541361"/>
              <a:gd name="connsiteX5" fmla="*/ 616623 w 887304"/>
              <a:gd name="connsiteY5" fmla="*/ 541362 h 541361"/>
              <a:gd name="connsiteX6" fmla="*/ 270681 w 887304"/>
              <a:gd name="connsiteY6" fmla="*/ 541361 h 541361"/>
              <a:gd name="connsiteX7" fmla="*/ 0 w 887304"/>
              <a:gd name="connsiteY7" fmla="*/ 270680 h 541361"/>
              <a:gd name="connsiteX8" fmla="*/ 0 w 887304"/>
              <a:gd name="connsiteY8" fmla="*/ 270681 h 5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304" h="541361" fill="none" extrusionOk="0">
                <a:moveTo>
                  <a:pt x="0" y="270681"/>
                </a:moveTo>
                <a:cubicBezTo>
                  <a:pt x="-26555" y="130276"/>
                  <a:pt x="117421" y="-4874"/>
                  <a:pt x="270681" y="0"/>
                </a:cubicBezTo>
                <a:cubicBezTo>
                  <a:pt x="413439" y="-10140"/>
                  <a:pt x="502375" y="-12329"/>
                  <a:pt x="616624" y="0"/>
                </a:cubicBezTo>
                <a:cubicBezTo>
                  <a:pt x="792414" y="-20751"/>
                  <a:pt x="850183" y="117887"/>
                  <a:pt x="887305" y="270681"/>
                </a:cubicBezTo>
                <a:lnTo>
                  <a:pt x="887304" y="270681"/>
                </a:lnTo>
                <a:cubicBezTo>
                  <a:pt x="892761" y="426418"/>
                  <a:pt x="763500" y="528113"/>
                  <a:pt x="616623" y="541362"/>
                </a:cubicBezTo>
                <a:cubicBezTo>
                  <a:pt x="514261" y="551179"/>
                  <a:pt x="378551" y="540508"/>
                  <a:pt x="270681" y="541361"/>
                </a:cubicBezTo>
                <a:cubicBezTo>
                  <a:pt x="102594" y="536447"/>
                  <a:pt x="-25380" y="405064"/>
                  <a:pt x="0" y="270680"/>
                </a:cubicBezTo>
                <a:lnTo>
                  <a:pt x="0" y="270681"/>
                </a:lnTo>
                <a:close/>
              </a:path>
              <a:path w="887304" h="541361" stroke="0" extrusionOk="0">
                <a:moveTo>
                  <a:pt x="0" y="270681"/>
                </a:moveTo>
                <a:cubicBezTo>
                  <a:pt x="-5981" y="110159"/>
                  <a:pt x="139008" y="-7947"/>
                  <a:pt x="270681" y="0"/>
                </a:cubicBezTo>
                <a:cubicBezTo>
                  <a:pt x="389179" y="8041"/>
                  <a:pt x="479548" y="16918"/>
                  <a:pt x="616624" y="0"/>
                </a:cubicBezTo>
                <a:cubicBezTo>
                  <a:pt x="797532" y="15725"/>
                  <a:pt x="891749" y="136596"/>
                  <a:pt x="887305" y="270681"/>
                </a:cubicBezTo>
                <a:lnTo>
                  <a:pt x="887304" y="270681"/>
                </a:lnTo>
                <a:cubicBezTo>
                  <a:pt x="859972" y="399668"/>
                  <a:pt x="732785" y="543543"/>
                  <a:pt x="616623" y="541362"/>
                </a:cubicBezTo>
                <a:cubicBezTo>
                  <a:pt x="480836" y="526616"/>
                  <a:pt x="429637" y="532185"/>
                  <a:pt x="270681" y="541361"/>
                </a:cubicBezTo>
                <a:cubicBezTo>
                  <a:pt x="119762" y="547122"/>
                  <a:pt x="84" y="395031"/>
                  <a:pt x="0" y="270680"/>
                </a:cubicBezTo>
                <a:lnTo>
                  <a:pt x="0" y="270681"/>
                </a:lnTo>
                <a:close/>
              </a:path>
            </a:pathLst>
          </a:custGeom>
          <a:solidFill>
            <a:srgbClr val="A5F1ED"/>
          </a:solidFill>
          <a:ln w="19050">
            <a:solidFill>
              <a:srgbClr val="1CB8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我们组要分享的方案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3541" r="73000" b="76907"/>
          <a:stretch>
            <a:fillRect/>
          </a:stretch>
        </p:blipFill>
        <p:spPr>
          <a:xfrm>
            <a:off x="5297739" y="2510373"/>
            <a:ext cx="1020571" cy="699465"/>
          </a:xfrm>
          <a:prstGeom prst="rect">
            <a:avLst/>
          </a:prstGeom>
        </p:spPr>
      </p:pic>
      <p:pic>
        <p:nvPicPr>
          <p:cNvPr id="3" name="图片 2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36" r="80780" b="53264"/>
          <a:stretch>
            <a:fillRect/>
          </a:stretch>
        </p:blipFill>
        <p:spPr>
          <a:xfrm>
            <a:off x="3429038" y="1538605"/>
            <a:ext cx="705485" cy="785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4120" y="3819525"/>
            <a:ext cx="2897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>
                    <a:lumMod val="85000"/>
                  </a:schemeClr>
                </a:solidFill>
              </a:rPr>
              <a:t>将最优方案放到方框里</a:t>
            </a:r>
            <a:endParaRPr lang="zh-CN" altLang="en-US" sz="36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图片 5" descr="灯泡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58570" y="3308350"/>
            <a:ext cx="630555" cy="591820"/>
          </a:xfrm>
          <a:prstGeom prst="rect">
            <a:avLst/>
          </a:prstGeom>
        </p:spPr>
      </p:pic>
      <p:pic>
        <p:nvPicPr>
          <p:cNvPr id="27" name="图片 26" descr="灯泡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258570" y="4528820"/>
            <a:ext cx="630555" cy="5918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rgbClr val="EB5FCA"/>
            </a:solidFill>
            <a:ln w="2540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rgbClr val="EB5FCA"/>
            </a:solidFill>
            <a:ln>
              <a:solidFill>
                <a:srgbClr val="EB5FC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pic>
        <p:nvPicPr>
          <p:cNvPr id="29" name="图片 28" descr="D:\gq\省教学设计参与\课件\图片素材\幸福的家庭.jpg幸福的家庭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97" b="1197"/>
          <a:stretch>
            <a:fillRect/>
          </a:stretch>
        </p:blipFill>
        <p:spPr>
          <a:xfrm>
            <a:off x="9820186" y="4743714"/>
            <a:ext cx="1863885" cy="153707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322446" y="1679166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回顾总结，评价反思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3"/>
            </p:custDataLst>
          </p:nvPr>
        </p:nvGraphicFramePr>
        <p:xfrm>
          <a:off x="1703070" y="2758440"/>
          <a:ext cx="7958455" cy="3107055"/>
        </p:xfrm>
        <a:graphic>
          <a:graphicData uri="http://schemas.openxmlformats.org/drawingml/2006/table">
            <a:tbl>
              <a:tblPr/>
              <a:tblGrid>
                <a:gridCol w="913765"/>
                <a:gridCol w="5325745"/>
                <a:gridCol w="1718945"/>
              </a:tblGrid>
              <a:tr h="68072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评分维度、评分标准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点亮你的小星星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我合作</a:t>
                      </a:r>
                      <a:endParaRPr lang="en-US" altLang="en-US" sz="1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C0C0C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小组合作讨论并能独立设计完成本活动“导学单”</a:t>
                      </a:r>
                      <a:endParaRPr lang="en-US" altLang="en-US" sz="1600" b="0">
                        <a:solidFill>
                          <a:srgbClr val="0C0C0C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☆☆☆☆☆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我交流</a:t>
                      </a:r>
                      <a:endParaRPr lang="en-US" altLang="en-US" sz="1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C0C0C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在组内</a:t>
                      </a:r>
                      <a:r>
                        <a:rPr lang="en-US" sz="16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能大</a:t>
                      </a:r>
                      <a:r>
                        <a:rPr lang="en-US" sz="1600" b="0">
                          <a:solidFill>
                            <a:srgbClr val="0C0C0C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方表达自己的想法，流利地介绍自己的设计</a:t>
                      </a:r>
                      <a:r>
                        <a:rPr lang="en-US" sz="16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方案</a:t>
                      </a:r>
                      <a:endParaRPr lang="en-US" altLang="en-US" sz="1600" b="0">
                        <a:solidFill>
                          <a:srgbClr val="0C0C0C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☆☆☆☆☆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我知道</a:t>
                      </a:r>
                      <a:endParaRPr lang="en-US" altLang="en-US" sz="1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知道生活中的数字设备并使用过</a:t>
                      </a:r>
                      <a:endParaRPr lang="en-US" altLang="en-US" sz="16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☆☆☆☆☆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C0C0C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可以借助不同的数字设备，别具一格展示“我的幸福家”</a:t>
                      </a:r>
                      <a:endParaRPr lang="en-US" altLang="en-US" sz="1600" b="0">
                        <a:solidFill>
                          <a:srgbClr val="0C0C0C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☆☆☆☆☆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我满意</a:t>
                      </a:r>
                      <a:endParaRPr lang="en-US" altLang="en-US" sz="16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对自己和组内成员的表现满意程度</a:t>
                      </a:r>
                      <a:endParaRPr lang="en-US" altLang="en-US" sz="16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☆☆☆☆☆</a:t>
                      </a:r>
                      <a:endParaRPr lang="en-US" altLang="en-US" sz="20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540" r="63476" b="53264"/>
          <a:stretch>
            <a:fillRect/>
          </a:stretch>
        </p:blipFill>
        <p:spPr>
          <a:xfrm>
            <a:off x="3606838" y="1528272"/>
            <a:ext cx="705485" cy="7854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0" y="1480290"/>
            <a:ext cx="584041" cy="4698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80966" y="1557516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5728" y="1557516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3321" y="2270298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</a:t>
            </a:r>
            <a:r>
              <a:rPr lang="zh-CN" altLang="en-US" sz="2800" dirty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使用数字设备介绍家庭</a:t>
            </a:r>
            <a:endParaRPr lang="en-US" altLang="zh-CN" sz="2800" dirty="0">
              <a:solidFill>
                <a:srgbClr val="1692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6168" y="3346647"/>
            <a:ext cx="5007060" cy="1938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000" dirty="0">
                <a:solidFill>
                  <a:srgbClr val="16928C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学习小冒险，</a:t>
            </a:r>
            <a:endParaRPr lang="zh-CN" altLang="en-US" sz="6000" dirty="0">
              <a:solidFill>
                <a:srgbClr val="16928C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zh-CN" altLang="en-US" sz="6000" dirty="0">
                <a:solidFill>
                  <a:srgbClr val="16928C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下次再启航！</a:t>
            </a:r>
            <a:endParaRPr lang="zh-CN" altLang="en-US" sz="6000" dirty="0">
              <a:solidFill>
                <a:srgbClr val="16928C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2" name="图片 11" descr="D:\gq\省教学设计参与\课件\图片素材\幸福的家庭和新房子.jpg幸福的家庭和新房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888" r="4888"/>
          <a:stretch>
            <a:fillRect/>
          </a:stretch>
        </p:blipFill>
        <p:spPr>
          <a:xfrm>
            <a:off x="-62865" y="3485515"/>
            <a:ext cx="3405505" cy="3405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38" y="662638"/>
            <a:ext cx="7880820" cy="619536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182317" y="995891"/>
            <a:ext cx="2546643" cy="863389"/>
            <a:chOff x="3864317" y="1483571"/>
            <a:chExt cx="2861603" cy="924456"/>
          </a:xfrm>
        </p:grpSpPr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4079910" y="1550448"/>
              <a:ext cx="2345055" cy="67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z="3200" b="1" dirty="0">
                  <a:latin typeface="幼圆" panose="02010509060101010101" charset="-122"/>
                  <a:ea typeface="幼圆" panose="02010509060101010101" charset="-122"/>
                  <a:cs typeface="思源黑体 CN Regular" panose="020B0500000000000000" charset="-122"/>
                  <a:sym typeface="+mn-ea"/>
                </a:rPr>
                <a:t>项目背景</a:t>
              </a:r>
              <a:endParaRPr lang="zh-CN" altLang="en-US" sz="3200" b="1" dirty="0"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64317" y="1483571"/>
              <a:ext cx="2861603" cy="924456"/>
              <a:chOff x="2208627" y="2757268"/>
              <a:chExt cx="2098475" cy="760959"/>
            </a:xfrm>
          </p:grpSpPr>
          <p:sp>
            <p:nvSpPr>
              <p:cNvPr id="8" name="任意多边形 7"/>
              <p:cNvSpPr/>
              <p:nvPr/>
            </p:nvSpPr>
            <p:spPr>
              <a:xfrm rot="400237">
                <a:off x="2267286" y="2872259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1C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solidFill>
                  <a:srgbClr val="1278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921772" y="5157557"/>
            <a:ext cx="708545" cy="82501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9" t="5556" r="1573" b="5556"/>
          <a:stretch>
            <a:fillRect/>
          </a:stretch>
        </p:blipFill>
        <p:spPr>
          <a:xfrm rot="21133552" flipH="1">
            <a:off x="6741271" y="1284913"/>
            <a:ext cx="1335316" cy="1001487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689015" y="1859776"/>
            <a:ext cx="5675935" cy="1795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539750">
              <a:lnSpc>
                <a:spcPts val="3500"/>
              </a:lnSpc>
              <a:spcAft>
                <a:spcPts val="600"/>
              </a:spcAft>
            </a:pP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方舟小学将要举行以“我爱我家”为主题的班级分享会。李徽要在分享会上介绍自己的家，他希望借助现代化的数字设备，用别具一格的方式来展示字设备。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9037" y="2638492"/>
            <a:ext cx="2524255" cy="3292506"/>
          </a:xfrm>
          <a:prstGeom prst="rect">
            <a:avLst/>
          </a:prstGeom>
        </p:spPr>
      </p:pic>
      <p:pic>
        <p:nvPicPr>
          <p:cNvPr id="1068" name="图片 1" descr="D:\gq\省教学设计参与\图片1.jpg图片1"/>
          <p:cNvPicPr>
            <a:picLocks noChangeAspect="1" noChangeArrowheads="1"/>
          </p:cNvPicPr>
          <p:nvPr/>
        </p:nvPicPr>
        <p:blipFill>
          <a:blip r:embed="rId6"/>
          <a:srcRect t="168" b="168"/>
          <a:stretch>
            <a:fillRect/>
          </a:stretch>
        </p:blipFill>
        <p:spPr bwMode="auto">
          <a:xfrm>
            <a:off x="3033834" y="3699681"/>
            <a:ext cx="2986296" cy="187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2683993" y="2577523"/>
            <a:ext cx="8838876" cy="2044931"/>
          </a:xfrm>
          <a:custGeom>
            <a:avLst/>
            <a:gdLst>
              <a:gd name="connisteX0" fmla="*/ 0 w 7793990"/>
              <a:gd name="connsiteY0" fmla="*/ 3018155 h 3018155"/>
              <a:gd name="connisteX1" fmla="*/ 1972945 w 7793990"/>
              <a:gd name="connsiteY1" fmla="*/ 1498600 h 3018155"/>
              <a:gd name="connisteX2" fmla="*/ 4840605 w 7793990"/>
              <a:gd name="connsiteY2" fmla="*/ 1638300 h 3018155"/>
              <a:gd name="connisteX3" fmla="*/ 7793990 w 7793990"/>
              <a:gd name="connsiteY3" fmla="*/ 0 h 3018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793990" h="3018155">
                <a:moveTo>
                  <a:pt x="0" y="3018155"/>
                </a:moveTo>
                <a:cubicBezTo>
                  <a:pt x="337185" y="2711450"/>
                  <a:pt x="1004570" y="1774825"/>
                  <a:pt x="1972945" y="1498600"/>
                </a:cubicBezTo>
                <a:cubicBezTo>
                  <a:pt x="2941320" y="1222375"/>
                  <a:pt x="3676650" y="1938020"/>
                  <a:pt x="4840605" y="1638300"/>
                </a:cubicBezTo>
                <a:cubicBezTo>
                  <a:pt x="6004560" y="1338580"/>
                  <a:pt x="7260590" y="330200"/>
                  <a:pt x="7793990" y="0"/>
                </a:cubicBezTo>
              </a:path>
            </a:pathLst>
          </a:custGeom>
          <a:noFill/>
          <a:ln w="19050">
            <a:solidFill>
              <a:srgbClr val="1278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3"/>
          <p:cNvSpPr/>
          <p:nvPr>
            <p:custDataLst>
              <p:tags r:id="rId2"/>
            </p:custDataLst>
          </p:nvPr>
        </p:nvSpPr>
        <p:spPr>
          <a:xfrm rot="14280000">
            <a:off x="3617814" y="3797469"/>
            <a:ext cx="301625" cy="387350"/>
          </a:xfrm>
          <a:prstGeom prst="downArrow">
            <a:avLst/>
          </a:prstGeom>
          <a:solidFill>
            <a:srgbClr val="1C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>
            <p:custDataLst>
              <p:tags r:id="rId3"/>
            </p:custDataLst>
          </p:nvPr>
        </p:nvSpPr>
        <p:spPr>
          <a:xfrm rot="16620000">
            <a:off x="5523444" y="3364013"/>
            <a:ext cx="301625" cy="387350"/>
          </a:xfrm>
          <a:prstGeom prst="downArrow">
            <a:avLst/>
          </a:prstGeom>
          <a:solidFill>
            <a:srgbClr val="EC7C87"/>
          </a:solidFill>
          <a:ln>
            <a:solidFill>
              <a:srgbClr val="EC7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C7C87"/>
              </a:solidFill>
            </a:endParaRPr>
          </a:p>
        </p:txBody>
      </p:sp>
      <p:sp>
        <p:nvSpPr>
          <p:cNvPr id="6" name="下箭头 5"/>
          <p:cNvSpPr/>
          <p:nvPr>
            <p:custDataLst>
              <p:tags r:id="rId4"/>
            </p:custDataLst>
          </p:nvPr>
        </p:nvSpPr>
        <p:spPr>
          <a:xfrm rot="16011779">
            <a:off x="7515757" y="3516976"/>
            <a:ext cx="262887" cy="418148"/>
          </a:xfrm>
          <a:prstGeom prst="downArrow">
            <a:avLst>
              <a:gd name="adj1" fmla="val 52975"/>
              <a:gd name="adj2" fmla="val 71240"/>
            </a:avLst>
          </a:prstGeom>
          <a:solidFill>
            <a:srgbClr val="37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>
            <p:custDataLst>
              <p:tags r:id="rId5"/>
            </p:custDataLst>
          </p:nvPr>
        </p:nvSpPr>
        <p:spPr>
          <a:xfrm rot="14640000">
            <a:off x="9547634" y="3084264"/>
            <a:ext cx="301625" cy="387350"/>
          </a:xfrm>
          <a:prstGeom prst="downArrow">
            <a:avLst/>
          </a:prstGeom>
          <a:solidFill>
            <a:srgbClr val="EB5FCA"/>
          </a:solidFill>
          <a:ln>
            <a:solidFill>
              <a:srgbClr val="EB5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080606" y="2296905"/>
            <a:ext cx="114681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准备间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049602" y="3777808"/>
            <a:ext cx="1146810" cy="423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活动室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246652" y="2276585"/>
            <a:ext cx="1146810" cy="423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收获园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185219" y="3787824"/>
            <a:ext cx="1146810" cy="423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挑战台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pic>
        <p:nvPicPr>
          <p:cNvPr id="12" name="图片 11" descr="千库网_人工智能科技未来人物_元素编号133665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3158" t="7117" r="21024"/>
          <a:stretch>
            <a:fillRect/>
          </a:stretch>
        </p:blipFill>
        <p:spPr>
          <a:xfrm flipH="1">
            <a:off x="-60287" y="3432094"/>
            <a:ext cx="3480216" cy="3460848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272665" y="2815590"/>
            <a:ext cx="29165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回顾数字设备知识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确定介绍的内容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了解不同数字设备的使用方法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448810" y="4247515"/>
            <a:ext cx="2915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确定介绍家的方式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选择数字设备介绍家庭成员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选择数字设备介绍家庭旅游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6750050" y="2726055"/>
            <a:ext cx="2858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数字设备使用方法的学习途径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按需选择数字设备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8699118" y="4308267"/>
            <a:ext cx="235710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分享展示选出最</a:t>
            </a:r>
            <a:r>
              <a:rPr 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优方案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回顾总结，评价反思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251222" y="994111"/>
            <a:ext cx="2546643" cy="863389"/>
            <a:chOff x="3864317" y="1483571"/>
            <a:chExt cx="2861603" cy="924456"/>
          </a:xfrm>
        </p:grpSpPr>
        <p:sp>
          <p:nvSpPr>
            <p:cNvPr id="44" name="文本框 43"/>
            <p:cNvSpPr txBox="1"/>
            <p:nvPr>
              <p:custDataLst>
                <p:tags r:id="rId16"/>
              </p:custDataLst>
            </p:nvPr>
          </p:nvSpPr>
          <p:spPr>
            <a:xfrm>
              <a:off x="4079910" y="1550448"/>
              <a:ext cx="2345055" cy="60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z="3200" b="1" dirty="0">
                  <a:latin typeface="幼圆" panose="02010509060101010101" charset="-122"/>
                  <a:ea typeface="幼圆" panose="02010509060101010101" charset="-122"/>
                  <a:cs typeface="思源黑体 CN Regular" panose="020B0500000000000000" charset="-122"/>
                  <a:sym typeface="+mn-ea"/>
                </a:rPr>
                <a:t>项目导航</a:t>
              </a:r>
              <a:endParaRPr lang="zh-CN" altLang="en-US" sz="3200" b="1" dirty="0"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64317" y="1483571"/>
              <a:ext cx="2861603" cy="924456"/>
              <a:chOff x="2208627" y="2757268"/>
              <a:chExt cx="2098475" cy="760959"/>
            </a:xfrm>
          </p:grpSpPr>
          <p:sp>
            <p:nvSpPr>
              <p:cNvPr id="46" name="任意多边形 45"/>
              <p:cNvSpPr/>
              <p:nvPr/>
            </p:nvSpPr>
            <p:spPr>
              <a:xfrm rot="400237">
                <a:off x="2267286" y="2872259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1C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solidFill>
                  <a:srgbClr val="1278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9" name="Freeform 34"/>
          <p:cNvSpPr>
            <a:spLocks noEditPoints="1"/>
          </p:cNvSpPr>
          <p:nvPr/>
        </p:nvSpPr>
        <p:spPr bwMode="auto">
          <a:xfrm rot="21008935">
            <a:off x="10751953" y="250583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278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12" name="图片 11" descr="D:\gq\省教学设计参与\课件\图片素材\幸福的家庭.jpg幸福的家庭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203" b="1203"/>
          <a:stretch>
            <a:fillRect/>
          </a:stretch>
        </p:blipFill>
        <p:spPr>
          <a:xfrm>
            <a:off x="9337760" y="4487225"/>
            <a:ext cx="1712509" cy="141224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979583" y="2405206"/>
            <a:ext cx="5413300" cy="785496"/>
            <a:chOff x="4202837" y="2598246"/>
            <a:chExt cx="5413300" cy="785496"/>
          </a:xfrm>
        </p:grpSpPr>
        <p:pic>
          <p:nvPicPr>
            <p:cNvPr id="40" name="图片 39" descr="D:\gq\省教学设计参与\课件\第4课图片素材\儿童彩色卡通数字套装1-10位数字.jpg儿童彩色卡通数字套装1-10位数字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236" r="80780" b="53264"/>
            <a:stretch>
              <a:fillRect/>
            </a:stretch>
          </p:blipFill>
          <p:spPr>
            <a:xfrm>
              <a:off x="4202837" y="2598246"/>
              <a:ext cx="705485" cy="785495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5092211" y="2700664"/>
              <a:ext cx="4523926" cy="683078"/>
              <a:chOff x="4981582" y="2696225"/>
              <a:chExt cx="4565383" cy="683078"/>
            </a:xfrm>
          </p:grpSpPr>
          <p:sp>
            <p:nvSpPr>
              <p:cNvPr id="42" name="Freeform 755"/>
              <p:cNvSpPr/>
              <p:nvPr/>
            </p:nvSpPr>
            <p:spPr bwMode="auto">
              <a:xfrm rot="16200000">
                <a:off x="6922734" y="755072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83479" y="2773724"/>
                <a:ext cx="3590367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buClrTx/>
                  <a:buSzTx/>
                  <a:buFontTx/>
                </a:pPr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回顾数字设备知识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001453" y="3436447"/>
            <a:ext cx="5369560" cy="785495"/>
            <a:chOff x="6336" y="5516"/>
            <a:chExt cx="8456" cy="1237"/>
          </a:xfrm>
        </p:grpSpPr>
        <p:grpSp>
          <p:nvGrpSpPr>
            <p:cNvPr id="31" name="组合 30"/>
            <p:cNvGrpSpPr/>
            <p:nvPr/>
          </p:nvGrpSpPr>
          <p:grpSpPr>
            <a:xfrm>
              <a:off x="7668" y="5677"/>
              <a:ext cx="7124" cy="1076"/>
              <a:chOff x="4981582" y="2607139"/>
              <a:chExt cx="4565383" cy="683078"/>
            </a:xfrm>
          </p:grpSpPr>
          <p:sp>
            <p:nvSpPr>
              <p:cNvPr id="32" name="Freeform 755"/>
              <p:cNvSpPr/>
              <p:nvPr/>
            </p:nvSpPr>
            <p:spPr bwMode="auto">
              <a:xfrm rot="16200000">
                <a:off x="6922734" y="665986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626887" y="2682072"/>
                <a:ext cx="2986217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确定介绍的内容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2" name="图片 1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8540" r="63476" b="53264"/>
            <a:stretch>
              <a:fillRect/>
            </a:stretch>
          </p:blipFill>
          <p:spPr>
            <a:xfrm>
              <a:off x="6336" y="5516"/>
              <a:ext cx="1111" cy="123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001453" y="4467687"/>
            <a:ext cx="5369560" cy="785495"/>
            <a:chOff x="6336" y="7292"/>
            <a:chExt cx="8456" cy="1237"/>
          </a:xfrm>
        </p:grpSpPr>
        <p:grpSp>
          <p:nvGrpSpPr>
            <p:cNvPr id="13" name="组合 12"/>
            <p:cNvGrpSpPr/>
            <p:nvPr/>
          </p:nvGrpSpPr>
          <p:grpSpPr>
            <a:xfrm>
              <a:off x="7668" y="7453"/>
              <a:ext cx="7124" cy="1076"/>
              <a:chOff x="4981582" y="2682510"/>
              <a:chExt cx="4565383" cy="683078"/>
            </a:xfrm>
          </p:grpSpPr>
          <p:sp>
            <p:nvSpPr>
              <p:cNvPr id="14" name="Freeform 755"/>
              <p:cNvSpPr/>
              <p:nvPr>
                <p:custDataLst>
                  <p:tags r:id="rId9"/>
                </p:custDataLst>
              </p:nvPr>
            </p:nvSpPr>
            <p:spPr bwMode="auto">
              <a:xfrm rot="16200000">
                <a:off x="6922734" y="741357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28970" y="2783657"/>
                <a:ext cx="4362696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了解不同数字设备的使用方法</a:t>
                </a:r>
                <a:endPara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3" name="图片 2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6913" r="45103" b="53264"/>
            <a:stretch>
              <a:fillRect/>
            </a:stretch>
          </p:blipFill>
          <p:spPr>
            <a:xfrm>
              <a:off x="6336" y="7292"/>
              <a:ext cx="1111" cy="1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55320" y="2128520"/>
            <a:ext cx="3667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打开问卷星快速作答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" name="图片 36" descr="D:\gq\省教学设计参与\课件\图片素材\幸福的家庭.jpg幸福的家庭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97" b="1197"/>
          <a:stretch>
            <a:fillRect/>
          </a:stretch>
        </p:blipFill>
        <p:spPr>
          <a:xfrm>
            <a:off x="10022205" y="4896485"/>
            <a:ext cx="1702435" cy="1404620"/>
          </a:xfrm>
          <a:prstGeom prst="rect">
            <a:avLst/>
          </a:prstGeom>
        </p:spPr>
      </p:pic>
      <p:pic>
        <p:nvPicPr>
          <p:cNvPr id="4" name="图片 3" descr="问卷星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276" t="17861" r="57024" b="16417"/>
          <a:stretch>
            <a:fillRect/>
          </a:stretch>
        </p:blipFill>
        <p:spPr>
          <a:xfrm>
            <a:off x="2393950" y="3278505"/>
            <a:ext cx="594995" cy="61722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988945" y="3309620"/>
            <a:ext cx="6623050" cy="2471420"/>
            <a:chOff x="4707" y="5212"/>
            <a:chExt cx="10430" cy="3892"/>
          </a:xfrm>
        </p:grpSpPr>
        <p:grpSp>
          <p:nvGrpSpPr>
            <p:cNvPr id="46" name="组合 45"/>
            <p:cNvGrpSpPr/>
            <p:nvPr/>
          </p:nvGrpSpPr>
          <p:grpSpPr>
            <a:xfrm>
              <a:off x="4707" y="5212"/>
              <a:ext cx="10430" cy="1642"/>
              <a:chOff x="3923" y="5660"/>
              <a:chExt cx="10430" cy="1642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3923" y="5660"/>
                <a:ext cx="10430" cy="16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pPr indent="0">
                  <a:lnSpc>
                    <a:spcPct val="100000"/>
                  </a:lnSpc>
                </a:pP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问题</a:t>
                </a:r>
                <a:r>
                  <a:rPr 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1</a:t>
                </a: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：你知道的数字设备有哪些？</a:t>
                </a:r>
                <a:endParaRPr lang="zh-CN" b="0">
                  <a:solidFill>
                    <a:srgbClr val="0C0C0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  <a:p>
                <a:pPr indent="0">
                  <a:lnSpc>
                    <a:spcPct val="100000"/>
                  </a:lnSpc>
                </a:pP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平板电脑 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智能音箱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智能手机 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智能门锁  </a:t>
                </a:r>
                <a:endParaRPr lang="zh-CN" altLang="en-US" b="0">
                  <a:solidFill>
                    <a:srgbClr val="0C0C0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  <a:p>
                <a:pPr indent="0">
                  <a:lnSpc>
                    <a:spcPct val="100000"/>
                  </a:lnSpc>
                </a:pP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扫地机器人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   </a:t>
                </a:r>
                <a:r>
                  <a:rPr lang="zh-CN" alt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其他  </a:t>
                </a:r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</a:t>
                </a:r>
                <a:endParaRPr lang="zh-CN" altLang="en-US" b="0">
                  <a:solidFill>
                    <a:schemeClr val="bg1">
                      <a:lumMod val="85000"/>
                    </a:schemeClr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141" y="6210"/>
                <a:ext cx="8447" cy="894"/>
                <a:chOff x="4141" y="6210"/>
                <a:chExt cx="8447" cy="894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4141" y="6210"/>
                  <a:ext cx="387" cy="373"/>
                </a:xfrm>
                <a:prstGeom prst="rect">
                  <a:avLst/>
                </a:prstGeom>
                <a:noFill/>
                <a:ln w="19050">
                  <a:solidFill>
                    <a:srgbClr val="1CB8B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6209" y="6210"/>
                  <a:ext cx="387" cy="373"/>
                </a:xfrm>
                <a:prstGeom prst="rect">
                  <a:avLst/>
                </a:prstGeom>
                <a:noFill/>
                <a:ln w="19050">
                  <a:solidFill>
                    <a:srgbClr val="1CB8B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矩形 40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8459" y="6210"/>
                  <a:ext cx="387" cy="373"/>
                </a:xfrm>
                <a:prstGeom prst="rect">
                  <a:avLst/>
                </a:prstGeom>
                <a:noFill/>
                <a:ln w="19050">
                  <a:solidFill>
                    <a:srgbClr val="1CB8B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矩形 41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0805" y="6210"/>
                  <a:ext cx="387" cy="373"/>
                </a:xfrm>
                <a:prstGeom prst="rect">
                  <a:avLst/>
                </a:prstGeom>
                <a:noFill/>
                <a:ln w="19050">
                  <a:solidFill>
                    <a:srgbClr val="1CB8B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4141" y="6663"/>
                  <a:ext cx="387" cy="373"/>
                </a:xfrm>
                <a:prstGeom prst="rect">
                  <a:avLst/>
                </a:prstGeom>
                <a:noFill/>
                <a:ln w="19050">
                  <a:solidFill>
                    <a:srgbClr val="1CB8B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>
                  <a:off x="7938" y="7104"/>
                  <a:ext cx="4650" cy="0"/>
                </a:xfrm>
                <a:prstGeom prst="line">
                  <a:avLst/>
                </a:prstGeom>
                <a:ln w="19050">
                  <a:solidFill>
                    <a:srgbClr val="1CB8B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组合 48"/>
            <p:cNvGrpSpPr/>
            <p:nvPr/>
          </p:nvGrpSpPr>
          <p:grpSpPr>
            <a:xfrm>
              <a:off x="4707" y="6852"/>
              <a:ext cx="8581" cy="1452"/>
              <a:chOff x="4007" y="7140"/>
              <a:chExt cx="8581" cy="1452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4007" y="7140"/>
                <a:ext cx="8000" cy="14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indent="0"/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问题</a:t>
                </a:r>
                <a:r>
                  <a:rPr 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2</a:t>
                </a: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：你家中的数字设备有哪些？</a:t>
                </a:r>
                <a:endParaRPr lang="zh-CN" b="0">
                  <a:solidFill>
                    <a:srgbClr val="0C0C0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  <a:p>
                <a:pPr indent="0"/>
                <a:r>
                  <a:rPr lang="en-US" altLang="zh-CN">
                    <a:solidFill>
                      <a:schemeClr val="bg1">
                        <a:lumMod val="85000"/>
                      </a:schemeClr>
                    </a:solidFill>
                    <a:latin typeface="Calibri" panose="020F0502020204030204" charset="0"/>
                    <a:ea typeface="宋体" panose="02010600030101010101" pitchFamily="2" charset="-122"/>
                    <a:sym typeface="+mn-ea"/>
                  </a:rPr>
                  <a:t>            </a:t>
                </a:r>
                <a:endParaRPr lang="zh-CN" altLang="en-US" b="0">
                  <a:solidFill>
                    <a:schemeClr val="bg1">
                      <a:lumMod val="85000"/>
                    </a:schemeClr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  <a:p>
                <a:pPr indent="0"/>
                <a:endParaRPr lang="zh-CN" altLang="en-US" b="0">
                  <a:solidFill>
                    <a:srgbClr val="0C0C0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8" name="直接连接符 47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4196" y="8097"/>
                <a:ext cx="8392" cy="25"/>
              </a:xfrm>
              <a:prstGeom prst="line">
                <a:avLst/>
              </a:prstGeom>
              <a:ln w="19050">
                <a:solidFill>
                  <a:srgbClr val="1CB8B2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4707" y="8088"/>
              <a:ext cx="8939" cy="1016"/>
              <a:chOff x="3923" y="8280"/>
              <a:chExt cx="8939" cy="1016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3923" y="8280"/>
                <a:ext cx="8939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/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问题</a:t>
                </a:r>
                <a:r>
                  <a:rPr 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3</a:t>
                </a: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：你可以将家中的数字设备连接无线网络吗？</a:t>
                </a:r>
                <a:endParaRPr lang="en-US" b="0">
                  <a:solidFill>
                    <a:srgbClr val="0C0C0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  <a:p>
                <a:pPr indent="0"/>
                <a:r>
                  <a:rPr lang="en-US" alt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      </a:t>
                </a: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完全可以</a:t>
                </a:r>
                <a:r>
                  <a:rPr 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</a:t>
                </a: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基本可以</a:t>
                </a:r>
                <a:r>
                  <a:rPr lang="en-US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</a:t>
                </a:r>
                <a:r>
                  <a:rPr lang="zh-CN" b="0">
                    <a:solidFill>
                      <a:srgbClr val="0C0C0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需要家人帮助</a:t>
                </a:r>
                <a:endParaRPr lang="zh-CN" altLang="en-US" b="0">
                  <a:solidFill>
                    <a:srgbClr val="0C0C0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矩形 50"/>
              <p:cNvSpPr/>
              <p:nvPr>
                <p:custDataLst>
                  <p:tags r:id="rId29"/>
                </p:custDataLst>
              </p:nvPr>
            </p:nvSpPr>
            <p:spPr>
              <a:xfrm>
                <a:off x="4112" y="8848"/>
                <a:ext cx="387" cy="373"/>
              </a:xfrm>
              <a:prstGeom prst="rect">
                <a:avLst/>
              </a:prstGeom>
              <a:noFill/>
              <a:ln w="19050">
                <a:solidFill>
                  <a:srgbClr val="1CB8B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>
                <p:custDataLst>
                  <p:tags r:id="rId30"/>
                </p:custDataLst>
              </p:nvPr>
            </p:nvSpPr>
            <p:spPr>
              <a:xfrm>
                <a:off x="6549" y="8857"/>
                <a:ext cx="387" cy="373"/>
              </a:xfrm>
              <a:prstGeom prst="rect">
                <a:avLst/>
              </a:prstGeom>
              <a:noFill/>
              <a:ln w="19050">
                <a:solidFill>
                  <a:srgbClr val="1CB8B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>
                <p:custDataLst>
                  <p:tags r:id="rId31"/>
                </p:custDataLst>
              </p:nvPr>
            </p:nvSpPr>
            <p:spPr>
              <a:xfrm>
                <a:off x="8946" y="8854"/>
                <a:ext cx="387" cy="373"/>
              </a:xfrm>
              <a:prstGeom prst="rect">
                <a:avLst/>
              </a:prstGeom>
              <a:noFill/>
              <a:ln w="19050">
                <a:solidFill>
                  <a:srgbClr val="1CB8B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616998" y="1561291"/>
            <a:ext cx="4617047" cy="785495"/>
            <a:chOff x="5696" y="2459"/>
            <a:chExt cx="7271" cy="1237"/>
          </a:xfrm>
        </p:grpSpPr>
        <p:sp>
          <p:nvSpPr>
            <p:cNvPr id="33" name="文本框 32"/>
            <p:cNvSpPr txBox="1"/>
            <p:nvPr/>
          </p:nvSpPr>
          <p:spPr>
            <a:xfrm>
              <a:off x="6919" y="2644"/>
              <a:ext cx="604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accent4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回顾数字设备知识</a:t>
              </a:r>
              <a:endPara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2" name="图片 1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 rotWithShape="1">
            <a:blip r:embed="rId3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236" r="80780" b="53264"/>
            <a:stretch>
              <a:fillRect/>
            </a:stretch>
          </p:blipFill>
          <p:spPr>
            <a:xfrm>
              <a:off x="5696" y="2459"/>
              <a:ext cx="1111" cy="1237"/>
            </a:xfrm>
            <a:prstGeom prst="rect">
              <a:avLst/>
            </a:prstGeom>
          </p:spPr>
        </p:pic>
      </p:grpSp>
      <p:pic>
        <p:nvPicPr>
          <p:cNvPr id="34" name="图片 33" descr="一套技术设备与空白屏幕上的白色背景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6841" t="12019" r="9649" b="61761"/>
          <a:stretch>
            <a:fillRect/>
          </a:stretch>
        </p:blipFill>
        <p:spPr>
          <a:xfrm>
            <a:off x="1766570" y="2735580"/>
            <a:ext cx="7849235" cy="3342640"/>
          </a:xfrm>
          <a:prstGeom prst="rect">
            <a:avLst/>
          </a:prstGeom>
        </p:spPr>
      </p:pic>
      <p:pic>
        <p:nvPicPr>
          <p:cNvPr id="35" name="图片 34" descr="搞笑小龙人物毕业帽文凭和铅笔3d效果图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316" t="7028" r="20969" b="13844"/>
          <a:stretch>
            <a:fillRect/>
          </a:stretch>
        </p:blipFill>
        <p:spPr>
          <a:xfrm>
            <a:off x="8665210" y="2378710"/>
            <a:ext cx="917575" cy="1014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235075" y="1597660"/>
            <a:ext cx="6596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接收李薇同学的求助信，分享自己的观点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" name="图片 36" descr="D:\gq\省教学设计参与\课件\图片素材\卡通色彩的人物和邮箱.jpg卡通色彩的人物和邮箱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98" b="498"/>
          <a:stretch>
            <a:fillRect/>
          </a:stretch>
        </p:blipFill>
        <p:spPr>
          <a:xfrm>
            <a:off x="9901555" y="5029835"/>
            <a:ext cx="1701165" cy="1403350"/>
          </a:xfrm>
          <a:prstGeom prst="rect">
            <a:avLst/>
          </a:prstGeom>
        </p:spPr>
      </p:pic>
      <p:pic>
        <p:nvPicPr>
          <p:cNvPr id="2" name="图片 -2147482615" descr="李薇同学信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939540" y="2534285"/>
            <a:ext cx="5210810" cy="2165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电子邮件"/>
          <p:cNvPicPr>
            <a:picLocks noChangeAspect="1"/>
          </p:cNvPicPr>
          <p:nvPr/>
        </p:nvPicPr>
        <p:blipFill>
          <a:blip r:embed="rId25"/>
          <a:srcRect l="16837" t="10537" r="14366"/>
          <a:stretch>
            <a:fillRect/>
          </a:stretch>
        </p:blipFill>
        <p:spPr>
          <a:xfrm>
            <a:off x="992505" y="3302635"/>
            <a:ext cx="1516380" cy="1726565"/>
          </a:xfrm>
          <a:prstGeom prst="rect">
            <a:avLst/>
          </a:prstGeom>
        </p:spPr>
      </p:pic>
      <p:pic>
        <p:nvPicPr>
          <p:cNvPr id="4" name="图片 3" descr="icon手指点击图标元素"/>
          <p:cNvPicPr>
            <a:picLocks noChangeAspect="1"/>
          </p:cNvPicPr>
          <p:nvPr/>
        </p:nvPicPr>
        <p:blipFill>
          <a:blip r:embed="rId26"/>
          <a:srcRect l="18806" t="9778" r="16361" b="13750"/>
          <a:stretch>
            <a:fillRect/>
          </a:stretch>
        </p:blipFill>
        <p:spPr>
          <a:xfrm rot="5400000" flipH="1">
            <a:off x="1419860" y="1679575"/>
            <a:ext cx="455295" cy="537210"/>
          </a:xfrm>
          <a:prstGeom prst="rect">
            <a:avLst/>
          </a:prstGeom>
        </p:spPr>
      </p:pic>
      <p:pic>
        <p:nvPicPr>
          <p:cNvPr id="6" name="图片 5" descr="箭头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62" t="88299" r="76599" b="1904"/>
          <a:stretch>
            <a:fillRect/>
          </a:stretch>
        </p:blipFill>
        <p:spPr>
          <a:xfrm rot="20100000" flipH="1">
            <a:off x="2522855" y="3241040"/>
            <a:ext cx="528320" cy="233680"/>
          </a:xfrm>
          <a:prstGeom prst="rect">
            <a:avLst/>
          </a:prstGeom>
        </p:spPr>
      </p:pic>
      <p:pic>
        <p:nvPicPr>
          <p:cNvPr id="29" name="图片 28" descr="信封卡片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254" t="4452" r="15859" b="20631"/>
          <a:stretch>
            <a:fillRect/>
          </a:stretch>
        </p:blipFill>
        <p:spPr>
          <a:xfrm>
            <a:off x="2460625" y="2209165"/>
            <a:ext cx="7877810" cy="39960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819385" y="2799070"/>
            <a:ext cx="215113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你会从哪些方面向同学介绍自己的家呢？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3406" y="1679166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确定介绍的内容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671860" y="2563204"/>
            <a:ext cx="2359621" cy="1534160"/>
          </a:xfrm>
          <a:prstGeom prst="cloudCallout">
            <a:avLst>
              <a:gd name="adj1" fmla="val -34611"/>
              <a:gd name="adj2" fmla="val 65149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0" y="4027997"/>
            <a:ext cx="1625018" cy="211958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072255" y="2099310"/>
            <a:ext cx="6125210" cy="4343400"/>
            <a:chOff x="6845" y="3163"/>
            <a:chExt cx="9646" cy="6840"/>
          </a:xfrm>
        </p:grpSpPr>
        <p:grpSp>
          <p:nvGrpSpPr>
            <p:cNvPr id="5" name="组合 4"/>
            <p:cNvGrpSpPr/>
            <p:nvPr/>
          </p:nvGrpSpPr>
          <p:grpSpPr>
            <a:xfrm>
              <a:off x="6845" y="5400"/>
              <a:ext cx="3667" cy="2608"/>
              <a:chOff x="6845" y="5400"/>
              <a:chExt cx="3667" cy="2608"/>
            </a:xfrm>
          </p:grpSpPr>
          <p:pic>
            <p:nvPicPr>
              <p:cNvPr id="3" name="图片 2" descr="一个女人拿着蓝色的演讲泡泡高高在上"/>
              <p:cNvPicPr>
                <a:picLocks noChangeAspect="1"/>
              </p:cNvPicPr>
              <p:nvPr/>
            </p:nvPicPr>
            <p:blipFill>
              <a:blip r:embed="rId2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7763" t="4167" r="9747" b="21806"/>
              <a:stretch>
                <a:fillRect/>
              </a:stretch>
            </p:blipFill>
            <p:spPr>
              <a:xfrm>
                <a:off x="6845" y="5400"/>
                <a:ext cx="3568" cy="2609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7298" y="6237"/>
                <a:ext cx="3215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kumimoji="1" lang="zh-CN" altLang="en-US" sz="20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sym typeface="+mn-ea"/>
                  </a:rPr>
                  <a:t>我会从我家的：</a:t>
                </a:r>
                <a:endParaRPr kumimoji="1" lang="zh-CN" altLang="en-US" sz="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endParaRPr>
              </a:p>
            </p:txBody>
          </p:sp>
        </p:grpSp>
        <p:pic>
          <p:nvPicPr>
            <p:cNvPr id="2" name="图片 -2147482624" descr="C:/Users/25325/AppData/Local/Temp/wps.ChGCwVwps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rcRect l="32394"/>
            <a:stretch>
              <a:fillRect/>
            </a:stretch>
          </p:blipFill>
          <p:spPr>
            <a:xfrm>
              <a:off x="10305" y="3163"/>
              <a:ext cx="6186" cy="684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" name="图片 27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2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540" r="63476" b="53264"/>
          <a:stretch>
            <a:fillRect/>
          </a:stretch>
        </p:blipFill>
        <p:spPr>
          <a:xfrm>
            <a:off x="3664268" y="1538432"/>
            <a:ext cx="705485" cy="78549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8681720" y="2667000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说一说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27"/>
            </p:custDataLst>
          </p:nvPr>
        </p:nvSpPr>
        <p:spPr>
          <a:xfrm>
            <a:off x="8681720" y="3659505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说一说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28"/>
            </p:custDataLst>
          </p:nvPr>
        </p:nvSpPr>
        <p:spPr>
          <a:xfrm>
            <a:off x="8681720" y="4618990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说一说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29"/>
            </p:custDataLst>
          </p:nvPr>
        </p:nvSpPr>
        <p:spPr>
          <a:xfrm>
            <a:off x="8681720" y="5578475"/>
            <a:ext cx="904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85000"/>
                  </a:schemeClr>
                </a:solidFill>
              </a:rPr>
              <a:t>说一说</a:t>
            </a:r>
            <a:endParaRPr lang="zh-CN" alt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613775" y="3583940"/>
            <a:ext cx="1625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数字设备小调查。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云形标注 5"/>
          <p:cNvSpPr/>
          <p:nvPr/>
        </p:nvSpPr>
        <p:spPr>
          <a:xfrm flipH="1">
            <a:off x="8343900" y="3281045"/>
            <a:ext cx="1888490" cy="1312545"/>
          </a:xfrm>
          <a:prstGeom prst="cloudCallout">
            <a:avLst>
              <a:gd name="adj1" fmla="val -34611"/>
              <a:gd name="adj2" fmla="val 65149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2170" y="4027997"/>
            <a:ext cx="1625018" cy="2119589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22"/>
            </p:custDataLst>
          </p:nvPr>
        </p:nvSpPr>
        <p:spPr>
          <a:xfrm>
            <a:off x="1235075" y="2272030"/>
            <a:ext cx="6964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结合生活经验，说一说下表中数字设备的功能和用法，尝试将文字填入表中。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" name="表格 29"/>
          <p:cNvGraphicFramePr/>
          <p:nvPr>
            <p:custDataLst>
              <p:tags r:id="rId23"/>
            </p:custDataLst>
          </p:nvPr>
        </p:nvGraphicFramePr>
        <p:xfrm>
          <a:off x="1250950" y="3470275"/>
          <a:ext cx="6913245" cy="2238375"/>
        </p:xfrm>
        <a:graphic>
          <a:graphicData uri="http://schemas.openxmlformats.org/drawingml/2006/table">
            <a:tbl>
              <a:tblPr/>
              <a:tblGrid>
                <a:gridCol w="2007870"/>
                <a:gridCol w="2453005"/>
                <a:gridCol w="2452370"/>
              </a:tblGrid>
              <a:tr h="447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数字设备</a:t>
                      </a:r>
                      <a:endParaRPr lang="en-US" altLang="en-US" sz="1800" b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功 能</a:t>
                      </a:r>
                      <a:endParaRPr lang="en-US" altLang="en-US" sz="1800" b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用 法</a:t>
                      </a:r>
                      <a:endParaRPr lang="en-US" altLang="en-US" sz="1800" b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笔记本电脑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上网浏览信息、处理文档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开机后，可录入文字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平板电脑、智能手机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4BACC6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600" b="1">
                        <a:solidFill>
                          <a:srgbClr val="4BACC6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4BACC6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600" b="1">
                        <a:solidFill>
                          <a:srgbClr val="4BACC6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录音笔</a:t>
                      </a:r>
                      <a:endParaRPr lang="en-US" altLang="en-US" sz="16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4BACC6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600" b="1">
                        <a:solidFill>
                          <a:srgbClr val="4BACC6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4BACC6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600" b="1">
                        <a:solidFill>
                          <a:srgbClr val="4BACC6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800" b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4BACC6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1800" b="1">
                        <a:solidFill>
                          <a:srgbClr val="4BACC6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1" dirty="0">
                        <a:solidFill>
                          <a:srgbClr val="4BACC6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3580765" y="1678940"/>
            <a:ext cx="612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了解不同数字设备的使用方法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D:\gq\省教学设计参与\课件\第4课图片素材\儿童彩色卡通数字套装1-10位数字.jpg儿童彩色卡通数字套装1-10位数字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2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6913" r="45103" b="53264"/>
          <a:stretch>
            <a:fillRect/>
          </a:stretch>
        </p:blipFill>
        <p:spPr>
          <a:xfrm>
            <a:off x="2874963" y="1538432"/>
            <a:ext cx="705485" cy="785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3" name="图片 2" descr="D:\gq\省教学设计参与\课件\图片素材\幸福的家庭.jpg幸福的家庭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97" b="1197"/>
          <a:stretch>
            <a:fillRect/>
          </a:stretch>
        </p:blipFill>
        <p:spPr>
          <a:xfrm>
            <a:off x="9159875" y="4319270"/>
            <a:ext cx="2013585" cy="16611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79545" y="2496185"/>
            <a:ext cx="5413375" cy="785495"/>
            <a:chOff x="6267" y="3931"/>
            <a:chExt cx="8525" cy="1237"/>
          </a:xfrm>
        </p:grpSpPr>
        <p:grpSp>
          <p:nvGrpSpPr>
            <p:cNvPr id="35" name="组合 34"/>
            <p:cNvGrpSpPr/>
            <p:nvPr/>
          </p:nvGrpSpPr>
          <p:grpSpPr>
            <a:xfrm>
              <a:off x="7668" y="4092"/>
              <a:ext cx="7124" cy="1076"/>
              <a:chOff x="4981582" y="2593807"/>
              <a:chExt cx="4565383" cy="683078"/>
            </a:xfrm>
          </p:grpSpPr>
          <p:sp>
            <p:nvSpPr>
              <p:cNvPr id="36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19298" y="2682284"/>
                <a:ext cx="3590367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确定介绍家的方式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5" name="图片 4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236" r="80780" b="53264"/>
            <a:stretch>
              <a:fillRect/>
            </a:stretch>
          </p:blipFill>
          <p:spPr>
            <a:xfrm>
              <a:off x="6267" y="3931"/>
              <a:ext cx="1111" cy="123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979545" y="3548380"/>
            <a:ext cx="5550535" cy="785495"/>
            <a:chOff x="6267" y="5588"/>
            <a:chExt cx="8741" cy="12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668" y="5749"/>
              <a:ext cx="7341" cy="1076"/>
              <a:chOff x="4981582" y="2593807"/>
              <a:chExt cx="4704251" cy="683078"/>
            </a:xfrm>
          </p:grpSpPr>
          <p:sp>
            <p:nvSpPr>
              <p:cNvPr id="31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363508" y="2722712"/>
                <a:ext cx="432232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选择数字设备介绍家庭成员</a:t>
                </a:r>
                <a:endPara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6" name="图片 5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8540" r="63476" b="53264"/>
            <a:stretch>
              <a:fillRect/>
            </a:stretch>
          </p:blipFill>
          <p:spPr>
            <a:xfrm>
              <a:off x="6267" y="5588"/>
              <a:ext cx="1111" cy="123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79545" y="4541520"/>
            <a:ext cx="5413375" cy="785495"/>
            <a:chOff x="6267" y="7152"/>
            <a:chExt cx="8525" cy="1237"/>
          </a:xfrm>
        </p:grpSpPr>
        <p:grpSp>
          <p:nvGrpSpPr>
            <p:cNvPr id="40" name="组合 39"/>
            <p:cNvGrpSpPr/>
            <p:nvPr/>
          </p:nvGrpSpPr>
          <p:grpSpPr>
            <a:xfrm>
              <a:off x="7668" y="7313"/>
              <a:ext cx="7124" cy="1076"/>
              <a:chOff x="4981582" y="2593807"/>
              <a:chExt cx="4565383" cy="683078"/>
            </a:xfrm>
          </p:grpSpPr>
          <p:sp>
            <p:nvSpPr>
              <p:cNvPr id="41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42" name="文本框 4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362869" y="2722712"/>
                <a:ext cx="3944882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选择数字设备介绍家庭旅游</a:t>
                </a:r>
                <a:endPara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7" name="图片 6" descr="D:\gq\省教学设计参与\课件\第4课图片素材\儿童彩色卡通数字套装1-10位数字.jpg儿童彩色卡通数字套装1-10位数字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6913" r="45103" b="53264"/>
            <a:stretch>
              <a:fillRect/>
            </a:stretch>
          </p:blipFill>
          <p:spPr>
            <a:xfrm>
              <a:off x="6267" y="7152"/>
              <a:ext cx="1111" cy="1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78.65,&quot;left&quot;:62.65,&quot;top&quot;:103.95,&quot;width&quot;:795.9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0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0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0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11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1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1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1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1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1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2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2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ABLE_ENDDRAG_ORIGIN_RECT" val="544*176"/>
  <p:tag name="TABLE_ENDDRAG_RECT" val="64*273*544*176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35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36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37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3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3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41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42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4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4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45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46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47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4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4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51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52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5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6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6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6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6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6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6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7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7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7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7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7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7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9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9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9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9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9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9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0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0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0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0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0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1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1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2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2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2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3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3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3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3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3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3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3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3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3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4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4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5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5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5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6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6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6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6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6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6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6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6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6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6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7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7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7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7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7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7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93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94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95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9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9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98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99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.xml><?xml version="1.0" encoding="utf-8"?>
<p:tagLst xmlns:p="http://schemas.openxmlformats.org/presentationml/2006/main">
  <p:tag name="KSO_WM_DIAGRAM_VIRTUALLY_FRAME" val="{&quot;height&quot;:328.1,&quot;left&quot;:246.1,&quot;top&quot;:102.9,&quot;width&quot;:713.85}"/>
</p:tagLst>
</file>

<file path=ppt/tags/tag3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00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30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0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03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04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05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0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0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08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309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10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31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12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16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1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18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1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32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21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32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23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32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2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26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2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28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2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3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31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33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33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33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35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336.xml><?xml version="1.0" encoding="utf-8"?>
<p:tagLst xmlns:p="http://schemas.openxmlformats.org/presentationml/2006/main">
  <p:tag name="TABLE_ENDDRAG_ORIGIN_RECT" val="626*244"/>
  <p:tag name="TABLE_ENDDRAG_RECT" val="113*217*626*244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DIAGRAM_VIRTUALLY_FRAME" val="{&quot;height&quot;:378.65,&quot;left&quot;:62.65,&quot;top&quot;:103.95,&quot;width&quot;:795.9}"/>
  <p:tag name="KSO_WM_BEAUTIFY_FLAG" val=""/>
</p:tagLst>
</file>

<file path=ppt/tags/tag339.xml><?xml version="1.0" encoding="utf-8"?>
<p:tagLst xmlns:p="http://schemas.openxmlformats.org/presentationml/2006/main">
  <p:tag name="COMMONDATA" val="eyJoZGlkIjoiMzEwNTM5NzYwMDRjMzkwZTVkZjY2ODkwMGIxNGU0OTUifQ=="/>
  <p:tag name="commondata" val="eyJoZGlkIjoiZWJmZTdhZDRlMTIzOGI4NDE0OWIyNjdlNTBlODUwNTQifQ=="/>
</p:tagLst>
</file>

<file path=ppt/tags/tag3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3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4.xml><?xml version="1.0" encoding="utf-8"?>
<p:tagLst xmlns:p="http://schemas.openxmlformats.org/presentationml/2006/main">
  <p:tag name="KSO_WM_DIAGRAM_VIRTUALLY_FRAME" val="{&quot;height&quot;:328.1,&quot;left&quot;:246.1,&quot;top&quot;:102.9,&quot;width&quot;:713.85}"/>
</p:tagLst>
</file>

<file path=ppt/tags/tag4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4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4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4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5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5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5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6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6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6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6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6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6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7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7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7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7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313.15,&quot;left&quot;:48.2,&quot;top&quot;:159.55,&quot;width&quot;:848.15}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9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8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81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8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4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8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86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8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9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9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91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9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4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9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96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9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1490</Words>
  <Application>WPS 演示</Application>
  <PresentationFormat>宽屏</PresentationFormat>
  <Paragraphs>419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阿里巴巴普惠体 M</vt:lpstr>
      <vt:lpstr>汉仪综艺体简</vt:lpstr>
      <vt:lpstr>方正稚艺简体</vt:lpstr>
      <vt:lpstr>隶书</vt:lpstr>
      <vt:lpstr>珠穆朗玛—乌金苏通体</vt:lpstr>
      <vt:lpstr>字魂27号-布丁体</vt:lpstr>
      <vt:lpstr>幼圆</vt:lpstr>
      <vt:lpstr>思源黑体 CN Regular</vt:lpstr>
      <vt:lpstr>华文行楷</vt:lpstr>
      <vt:lpstr>楷体_GB2312</vt:lpstr>
      <vt:lpstr>黑体</vt:lpstr>
      <vt:lpstr>华文新魏</vt:lpstr>
      <vt:lpstr>Aa甜食主义</vt:lpstr>
      <vt:lpstr>汉仪乐喵体简</vt:lpstr>
      <vt:lpstr>华康翩翩体W5P</vt:lpstr>
      <vt:lpstr>汉仪小麦体简</vt:lpstr>
      <vt:lpstr>Calibri</vt:lpstr>
      <vt:lpstr>Times New Roman</vt:lpstr>
      <vt:lpstr>华文楷体</vt:lpstr>
      <vt:lpstr>阿里巴巴普惠体</vt:lpstr>
      <vt:lpstr>楷体</vt:lpstr>
      <vt:lpstr>思源黑体</vt:lpstr>
      <vt:lpstr>华文隶书</vt:lpstr>
      <vt:lpstr>等线</vt:lpstr>
      <vt:lpstr>Arial Unicode MS</vt:lpstr>
      <vt:lpstr>等线 Light</vt:lpstr>
      <vt:lpstr>Microsoft Himalaya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</dc:creator>
  <cp:lastModifiedBy>行知夏兰</cp:lastModifiedBy>
  <cp:revision>207</cp:revision>
  <dcterms:created xsi:type="dcterms:W3CDTF">2024-07-22T23:32:00Z</dcterms:created>
  <dcterms:modified xsi:type="dcterms:W3CDTF">2024-08-02T09:56:17Z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5B69629A1F694FA1B5568E179F177A14_13</vt:lpwstr>
  </property>
  <property fmtid="{D5CDD505-2E9C-101B-9397-08002B2CF9AE}" pid="3" name="KSOProductBuildVer">
    <vt:lpwstr>2052-12.1.0.17147</vt:lpwstr>
  </property>
</Properties>
</file>