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media/image3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2"/>
  </p:handoutMasterIdLst>
  <p:sldIdLst>
    <p:sldId id="337" r:id="rId3"/>
    <p:sldId id="291" r:id="rId5"/>
    <p:sldId id="385" r:id="rId6"/>
    <p:sldId id="333" r:id="rId7"/>
    <p:sldId id="357" r:id="rId8"/>
    <p:sldId id="292" r:id="rId9"/>
    <p:sldId id="293" r:id="rId10"/>
    <p:sldId id="320" r:id="rId11"/>
    <p:sldId id="372" r:id="rId12"/>
    <p:sldId id="321" r:id="rId13"/>
    <p:sldId id="373" r:id="rId14"/>
    <p:sldId id="377" r:id="rId15"/>
    <p:sldId id="374" r:id="rId16"/>
    <p:sldId id="358" r:id="rId17"/>
    <p:sldId id="375" r:id="rId18"/>
    <p:sldId id="376" r:id="rId19"/>
    <p:sldId id="316" r:id="rId20"/>
    <p:sldId id="318" r:id="rId21"/>
  </p:sldIdLst>
  <p:sldSz cx="12192000" cy="6858000"/>
  <p:notesSz cx="6858000" cy="9144000"/>
  <p:embeddedFontLst>
    <p:embeddedFont>
      <p:font typeface="微软雅黑" panose="020B0503020204020204" pitchFamily="34" charset="-122"/>
      <p:regular r:id="rId27"/>
    </p:embeddedFont>
    <p:embeddedFont>
      <p:font typeface="汉仪综艺体简" panose="02010600000101010101" charset="-122"/>
      <p:regular r:id="rId28"/>
    </p:embeddedFont>
    <p:embeddedFont>
      <p:font typeface="隶书" panose="02010509060101010101" pitchFamily="49" charset="-122"/>
      <p:regular r:id="rId29"/>
    </p:embeddedFont>
    <p:embeddedFont>
      <p:font typeface="珠穆朗玛—乌金苏通体" panose="01010100010101010101" pitchFamily="2" charset="-122"/>
      <p:regular r:id="rId30"/>
    </p:embeddedFont>
    <p:embeddedFont>
      <p:font typeface="楷体_GB2312" panose="02010609030101010101" pitchFamily="49" charset="-122"/>
      <p:regular r:id="rId31"/>
    </p:embeddedFont>
    <p:embeddedFont>
      <p:font typeface="楷体" panose="02010609060101010101" charset="-122"/>
      <p:regular r:id="rId32"/>
    </p:embeddedFont>
    <p:embeddedFont>
      <p:font typeface="黑体" panose="02010609060101010101" charset="-122"/>
      <p:regular r:id="rId33"/>
    </p:embeddedFont>
    <p:embeddedFont>
      <p:font typeface="华文新魏" panose="02010800040101010101" charset="-122"/>
      <p:regular r:id="rId34"/>
    </p:embeddedFont>
    <p:embeddedFont>
      <p:font typeface="华文中宋" panose="02010600040101010101" pitchFamily="2" charset="-122"/>
      <p:regular r:id="rId35"/>
    </p:embeddedFont>
    <p:embeddedFont>
      <p:font typeface="华文隶书" panose="02010800040101010101" charset="-122"/>
      <p:regular r:id="rId36"/>
    </p:embeddedFont>
  </p:embeddedFontLst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4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58263148@qq.com" initials="5" lastIdx="1" clrIdx="0"/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600"/>
    <a:srgbClr val="E4CE6B"/>
    <a:srgbClr val="FFFD41"/>
    <a:srgbClr val="2363A8"/>
    <a:srgbClr val="3C91D8"/>
    <a:srgbClr val="5DAEE3"/>
    <a:srgbClr val="6BADE1"/>
    <a:srgbClr val="336CD4"/>
    <a:srgbClr val="6AB3E4"/>
    <a:srgbClr val="CC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463" autoAdjust="0"/>
  </p:normalViewPr>
  <p:slideViewPr>
    <p:cSldViewPr snapToGrid="0" showGuides="1">
      <p:cViewPr varScale="1">
        <p:scale>
          <a:sx n="97" d="100"/>
          <a:sy n="97" d="100"/>
        </p:scale>
        <p:origin x="1056" y="96"/>
      </p:cViewPr>
      <p:guideLst>
        <p:guide orient="horz" pos="2214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gs" Target="tags/tag91.xml"/><Relationship Id="rId36" Type="http://schemas.openxmlformats.org/officeDocument/2006/relationships/font" Target="fonts/font10.fntdata"/><Relationship Id="rId35" Type="http://schemas.openxmlformats.org/officeDocument/2006/relationships/font" Target="fonts/font9.fntdata"/><Relationship Id="rId34" Type="http://schemas.openxmlformats.org/officeDocument/2006/relationships/font" Target="fonts/font8.fntdata"/><Relationship Id="rId33" Type="http://schemas.openxmlformats.org/officeDocument/2006/relationships/font" Target="fonts/font7.fntdata"/><Relationship Id="rId32" Type="http://schemas.openxmlformats.org/officeDocument/2006/relationships/font" Target="fonts/font6.fntdata"/><Relationship Id="rId31" Type="http://schemas.openxmlformats.org/officeDocument/2006/relationships/font" Target="fonts/font5.fntdata"/><Relationship Id="rId30" Type="http://schemas.openxmlformats.org/officeDocument/2006/relationships/font" Target="fonts/font4.fntdata"/><Relationship Id="rId3" Type="http://schemas.openxmlformats.org/officeDocument/2006/relationships/slide" Target="slides/slide1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720" y="0"/>
            <a:ext cx="12188560" cy="6858000"/>
            <a:chOff x="1720" y="0"/>
            <a:chExt cx="1218856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" y="0"/>
              <a:ext cx="12188560" cy="685800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207819" y="263237"/>
              <a:ext cx="11776362" cy="6079573"/>
              <a:chOff x="1223954" y="938649"/>
              <a:chExt cx="9841073" cy="4875625"/>
            </a:xfrm>
          </p:grpSpPr>
          <p:sp>
            <p:nvSpPr>
              <p:cNvPr id="5" name="矩形: 圆角 4"/>
              <p:cNvSpPr/>
              <p:nvPr/>
            </p:nvSpPr>
            <p:spPr>
              <a:xfrm>
                <a:off x="1223954" y="938649"/>
                <a:ext cx="9744093" cy="4875625"/>
              </a:xfrm>
              <a:prstGeom prst="roundRect">
                <a:avLst>
                  <a:gd name="adj" fmla="val 6097"/>
                </a:avLst>
              </a:prstGeom>
              <a:solidFill>
                <a:srgbClr val="6AB3E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: 圆角 5"/>
              <p:cNvSpPr/>
              <p:nvPr/>
            </p:nvSpPr>
            <p:spPr>
              <a:xfrm>
                <a:off x="1320934" y="1035629"/>
                <a:ext cx="9744093" cy="4704250"/>
              </a:xfrm>
              <a:prstGeom prst="roundRect">
                <a:avLst>
                  <a:gd name="adj" fmla="val 609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1720" y="2857500"/>
            <a:ext cx="12188560" cy="4000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6291" y="642886"/>
            <a:ext cx="9199418" cy="53302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1" y="41905"/>
            <a:ext cx="3560618" cy="3560618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376989" y="23266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image" Target="../media/image13.png"/><Relationship Id="rId6" Type="http://schemas.openxmlformats.org/officeDocument/2006/relationships/tags" Target="../tags/tag5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image" Target="../media/image30.png"/><Relationship Id="rId2" Type="http://schemas.openxmlformats.org/officeDocument/2006/relationships/tags" Target="../tags/tag58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9" Type="http://schemas.microsoft.com/office/2007/relationships/hdphoto" Target="../media/image15.wdp"/><Relationship Id="rId8" Type="http://schemas.openxmlformats.org/officeDocument/2006/relationships/image" Target="../media/image14.png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5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7.jpeg"/><Relationship Id="rId12" Type="http://schemas.openxmlformats.org/officeDocument/2006/relationships/tags" Target="../tags/tag70.xml"/><Relationship Id="rId11" Type="http://schemas.openxmlformats.org/officeDocument/2006/relationships/image" Target="../media/image16.png"/><Relationship Id="rId10" Type="http://schemas.openxmlformats.org/officeDocument/2006/relationships/tags" Target="../tags/tag69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image" Target="../media/image33.png"/><Relationship Id="rId1" Type="http://schemas.openxmlformats.org/officeDocument/2006/relationships/tags" Target="../tags/tag7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19.png"/><Relationship Id="rId14" Type="http://schemas.openxmlformats.org/officeDocument/2006/relationships/tags" Target="../tags/tag86.xml"/><Relationship Id="rId13" Type="http://schemas.openxmlformats.org/officeDocument/2006/relationships/tags" Target="../tags/tag85.xml"/><Relationship Id="rId12" Type="http://schemas.openxmlformats.org/officeDocument/2006/relationships/tags" Target="../tags/tag84.xml"/><Relationship Id="rId11" Type="http://schemas.openxmlformats.org/officeDocument/2006/relationships/tags" Target="../tags/tag83.xml"/><Relationship Id="rId10" Type="http://schemas.openxmlformats.org/officeDocument/2006/relationships/tags" Target="../tags/tag82.xml"/><Relationship Id="rId1" Type="http://schemas.openxmlformats.org/officeDocument/2006/relationships/tags" Target="../tags/tag75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image" Target="../media/image37.png"/><Relationship Id="rId2" Type="http://schemas.openxmlformats.org/officeDocument/2006/relationships/tags" Target="../tags/tag87.xml"/><Relationship Id="rId1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jpeg"/><Relationship Id="rId2" Type="http://schemas.openxmlformats.org/officeDocument/2006/relationships/tags" Target="../tags/tag2.xm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3" Type="http://schemas.openxmlformats.org/officeDocument/2006/relationships/notesSlide" Target="../notesSlides/notesSlide2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17.xml"/><Relationship Id="rId20" Type="http://schemas.openxmlformats.org/officeDocument/2006/relationships/image" Target="../media/image13.png"/><Relationship Id="rId2" Type="http://schemas.openxmlformats.org/officeDocument/2006/relationships/image" Target="../media/image2.png"/><Relationship Id="rId19" Type="http://schemas.openxmlformats.org/officeDocument/2006/relationships/tags" Target="../tags/tag16.xml"/><Relationship Id="rId18" Type="http://schemas.openxmlformats.org/officeDocument/2006/relationships/tags" Target="../tags/tag15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microsoft.com/office/2007/relationships/hdphoto" Target="../media/image15.wdp"/><Relationship Id="rId8" Type="http://schemas.openxmlformats.org/officeDocument/2006/relationships/image" Target="../media/image14.png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3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7.jpeg"/><Relationship Id="rId12" Type="http://schemas.openxmlformats.org/officeDocument/2006/relationships/tags" Target="../tags/tag21.xml"/><Relationship Id="rId11" Type="http://schemas.openxmlformats.org/officeDocument/2006/relationships/image" Target="../media/image16.png"/><Relationship Id="rId10" Type="http://schemas.openxmlformats.org/officeDocument/2006/relationships/tags" Target="../tags/tag20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image" Target="../media/image18.png"/><Relationship Id="rId1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image" Target="../media/image23.jpeg"/><Relationship Id="rId7" Type="http://schemas.openxmlformats.org/officeDocument/2006/relationships/tags" Target="../tags/tag29.xml"/><Relationship Id="rId6" Type="http://schemas.openxmlformats.org/officeDocument/2006/relationships/image" Target="../media/image22.jpeg"/><Relationship Id="rId5" Type="http://schemas.openxmlformats.org/officeDocument/2006/relationships/tags" Target="../tags/tag28.xml"/><Relationship Id="rId4" Type="http://schemas.openxmlformats.org/officeDocument/2006/relationships/image" Target="../media/image21.jpe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36.xml"/><Relationship Id="rId15" Type="http://schemas.openxmlformats.org/officeDocument/2006/relationships/tags" Target="../tags/tag35.xml"/><Relationship Id="rId14" Type="http://schemas.openxmlformats.org/officeDocument/2006/relationships/tags" Target="../tags/tag34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image" Target="../media/image24.jpeg"/><Relationship Id="rId10" Type="http://schemas.openxmlformats.org/officeDocument/2006/relationships/tags" Target="../tags/tag31.xml"/><Relationship Id="rId1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image" Target="../media/image25.png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9.xml.rels><?xml version="1.0" encoding="UTF-8" standalone="yes"?>
<Relationships xmlns="http://schemas.openxmlformats.org/package/2006/relationships"><Relationship Id="rId9" Type="http://schemas.microsoft.com/office/2007/relationships/hdphoto" Target="../media/image15.wdp"/><Relationship Id="rId8" Type="http://schemas.openxmlformats.org/officeDocument/2006/relationships/image" Target="../media/image14.png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7.jpeg"/><Relationship Id="rId12" Type="http://schemas.openxmlformats.org/officeDocument/2006/relationships/tags" Target="../tags/tag47.xml"/><Relationship Id="rId11" Type="http://schemas.openxmlformats.org/officeDocument/2006/relationships/image" Target="../media/image16.png"/><Relationship Id="rId10" Type="http://schemas.openxmlformats.org/officeDocument/2006/relationships/tags" Target="../tags/tag46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 flipH="1">
            <a:off x="0" y="3044303"/>
            <a:ext cx="12188560" cy="407086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80870" y="2166432"/>
            <a:ext cx="8875620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52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-122"/>
              </a:rPr>
              <a:t>第 </a:t>
            </a:r>
            <a:r>
              <a:rPr lang="en-US" altLang="zh-CN" sz="52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-122"/>
              </a:rPr>
              <a:t>3 </a:t>
            </a:r>
            <a:r>
              <a:rPr lang="zh-CN" altLang="en-US" sz="52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-122"/>
              </a:rPr>
              <a:t>课</a:t>
            </a:r>
            <a:r>
              <a:rPr lang="en-US" altLang="zh-CN" sz="52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-122"/>
              </a:rPr>
              <a:t> </a:t>
            </a:r>
            <a:r>
              <a:rPr lang="zh-CN" altLang="en-US" sz="52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-122"/>
              </a:rPr>
              <a:t>使用数字设备介绍家庭</a:t>
            </a:r>
            <a:endParaRPr lang="zh-CN" altLang="en-US" sz="5200" b="1" spc="-300" dirty="0">
              <a:solidFill>
                <a:srgbClr val="3C91D8"/>
              </a:solidFill>
              <a:latin typeface="隶书" panose="02010509060101010101" pitchFamily="49" charset="-122"/>
              <a:ea typeface="隶书" panose="02010509060101010101" pitchFamily="49" charset="-122"/>
              <a:cs typeface="珠穆朗玛—乌金苏通体" panose="0101010001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25235" y="3359785"/>
            <a:ext cx="4296410" cy="645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3C91D8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——</a:t>
            </a:r>
            <a:r>
              <a:rPr lang="zh-CN" altLang="en-US" sz="3600" b="1" dirty="0">
                <a:solidFill>
                  <a:srgbClr val="3C91D8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数字设备选用</a:t>
            </a:r>
            <a:endParaRPr lang="zh-CN" altLang="en-US" sz="3600" b="1" dirty="0">
              <a:solidFill>
                <a:srgbClr val="3C91D8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" name="PA_圆角矩形 31"/>
          <p:cNvSpPr/>
          <p:nvPr>
            <p:custDataLst>
              <p:tags r:id="rId3"/>
            </p:custDataLst>
          </p:nvPr>
        </p:nvSpPr>
        <p:spPr>
          <a:xfrm>
            <a:off x="5066665" y="4643755"/>
            <a:ext cx="4253230" cy="373380"/>
          </a:xfrm>
          <a:prstGeom prst="roundRect">
            <a:avLst/>
          </a:prstGeom>
          <a:solidFill>
            <a:srgbClr val="5DAE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制作人：安庆市依泽小学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刘婷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19" y="3273051"/>
            <a:ext cx="3741816" cy="37418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427689" y="546222"/>
            <a:ext cx="2146364" cy="1458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00" y="1171045"/>
            <a:ext cx="584041" cy="46982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690086" y="1360031"/>
            <a:ext cx="318743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/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走进我的数字生活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65808" y="1360031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年级上册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8780" y="916305"/>
            <a:ext cx="11445240" cy="65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4400"/>
              </a:lnSpc>
            </a:pP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1.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根据自己需求，选用合适的数字设备，以不同方式（媒体元素）展示我的家。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0696" r="6291" b="11265"/>
          <a:stretch>
            <a:fillRect/>
          </a:stretch>
        </p:blipFill>
        <p:spPr>
          <a:xfrm>
            <a:off x="10590356" y="5026006"/>
            <a:ext cx="894140" cy="858155"/>
          </a:xfrm>
          <a:prstGeom prst="rect">
            <a:avLst/>
          </a:prstGeom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4" name="表格 13"/>
          <p:cNvGraphicFramePr/>
          <p:nvPr>
            <p:custDataLst>
              <p:tags r:id="rId2"/>
            </p:custDataLst>
          </p:nvPr>
        </p:nvGraphicFramePr>
        <p:xfrm>
          <a:off x="1671320" y="1929765"/>
          <a:ext cx="8465820" cy="3948430"/>
        </p:xfrm>
        <a:graphic>
          <a:graphicData uri="http://schemas.openxmlformats.org/drawingml/2006/table">
            <a:tbl>
              <a:tblPr/>
              <a:tblGrid>
                <a:gridCol w="1312545"/>
                <a:gridCol w="3399155"/>
                <a:gridCol w="3754120"/>
              </a:tblGrid>
              <a:tr h="7810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介绍内容</a:t>
                      </a:r>
                      <a:endParaRPr lang="en-US" altLang="en-US" sz="20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展示方式</a:t>
                      </a:r>
                      <a:endParaRPr lang="en-US" altLang="en-US" sz="20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选用数字设备</a:t>
                      </a:r>
                      <a:endParaRPr lang="en-US" altLang="en-US" sz="20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918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家庭旅游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照片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智能手机、数码相机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18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家庭成员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18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家庭故事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18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文本框 40"/>
          <p:cNvSpPr txBox="1"/>
          <p:nvPr>
            <p:custDataLst>
              <p:tags r:id="rId3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8145" y="752475"/>
            <a:ext cx="11445240" cy="65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4400"/>
              </a:lnSpc>
            </a:pP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利用身边的数字设备——电脑中 “写字板”程序录入家庭成员的信息。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0696" r="6291" b="11265"/>
          <a:stretch>
            <a:fillRect/>
          </a:stretch>
        </p:blipFill>
        <p:spPr>
          <a:xfrm>
            <a:off x="10949131" y="5168246"/>
            <a:ext cx="894140" cy="858155"/>
          </a:xfrm>
          <a:prstGeom prst="rect">
            <a:avLst/>
          </a:prstGeom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07" name="图片 106"/>
          <p:cNvPicPr preferRelativeResize="0"/>
          <p:nvPr/>
        </p:nvPicPr>
        <p:blipFill>
          <a:blip r:embed="rId2"/>
          <a:srcRect r="31111"/>
          <a:stretch>
            <a:fillRect/>
          </a:stretch>
        </p:blipFill>
        <p:spPr>
          <a:xfrm>
            <a:off x="668020" y="1811655"/>
            <a:ext cx="1980000" cy="251841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08" name="图片 107"/>
          <p:cNvPicPr/>
          <p:nvPr/>
        </p:nvPicPr>
        <p:blipFill>
          <a:blip r:embed="rId3"/>
          <a:srcRect r="32637"/>
          <a:stretch>
            <a:fillRect/>
          </a:stretch>
        </p:blipFill>
        <p:spPr>
          <a:xfrm>
            <a:off x="3349625" y="3429000"/>
            <a:ext cx="1980000" cy="252000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09" name="图片 108"/>
          <p:cNvPicPr preferRelativeResize="0"/>
          <p:nvPr/>
        </p:nvPicPr>
        <p:blipFill>
          <a:blip r:embed="rId4"/>
          <a:srcRect r="30830"/>
          <a:stretch>
            <a:fillRect/>
          </a:stretch>
        </p:blipFill>
        <p:spPr>
          <a:xfrm>
            <a:off x="6120130" y="1809750"/>
            <a:ext cx="1980000" cy="252000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10" name="图片 109"/>
          <p:cNvPicPr preferRelativeResize="0"/>
          <p:nvPr/>
        </p:nvPicPr>
        <p:blipFill>
          <a:blip r:embed="rId5"/>
          <a:srcRect r="26844"/>
          <a:stretch>
            <a:fillRect/>
          </a:stretch>
        </p:blipFill>
        <p:spPr>
          <a:xfrm>
            <a:off x="8890635" y="3481705"/>
            <a:ext cx="1980000" cy="252000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0" name="图片 5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907" flipV="1">
            <a:off x="2115042" y="4388215"/>
            <a:ext cx="917387" cy="91738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29906" flipH="1">
            <a:off x="4804410" y="2226945"/>
            <a:ext cx="1136015" cy="11360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69906">
            <a:off x="8609330" y="2212975"/>
            <a:ext cx="1163955" cy="1163955"/>
          </a:xfrm>
          <a:prstGeom prst="rect">
            <a:avLst/>
          </a:prstGeom>
        </p:spPr>
      </p:pic>
      <p:sp>
        <p:nvSpPr>
          <p:cNvPr id="41" name="文本框 40"/>
          <p:cNvSpPr txBox="1"/>
          <p:nvPr>
            <p:custDataLst>
              <p:tags r:id="rId10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2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8145" y="752475"/>
            <a:ext cx="11445240" cy="65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4400"/>
              </a:lnSpc>
            </a:pP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 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利用身边的数字设备——电脑中 “写字板”程序录入家庭成员的信息。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0696" r="6291" b="11265"/>
          <a:stretch>
            <a:fillRect/>
          </a:stretch>
        </p:blipFill>
        <p:spPr>
          <a:xfrm>
            <a:off x="10949131" y="5168246"/>
            <a:ext cx="894140" cy="858155"/>
          </a:xfrm>
          <a:prstGeom prst="rect">
            <a:avLst/>
          </a:prstGeom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50720" y="1533525"/>
            <a:ext cx="8272145" cy="4277360"/>
          </a:xfrm>
          <a:prstGeom prst="rect">
            <a:avLst/>
          </a:prstGeom>
        </p:spPr>
      </p:pic>
      <p:sp>
        <p:nvSpPr>
          <p:cNvPr id="41" name="文本框 40"/>
          <p:cNvSpPr txBox="1"/>
          <p:nvPr>
            <p:custDataLst>
              <p:tags r:id="rId4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46760" y="817880"/>
            <a:ext cx="10039985" cy="65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4400"/>
              </a:lnSpc>
            </a:pP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3.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使用智能手机、平板电脑拍摄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、分享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和家人一起旅行的照片。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0696" r="6291" b="11265"/>
          <a:stretch>
            <a:fillRect/>
          </a:stretch>
        </p:blipFill>
        <p:spPr>
          <a:xfrm>
            <a:off x="10327466" y="817861"/>
            <a:ext cx="894140" cy="858155"/>
          </a:xfrm>
          <a:prstGeom prst="rect">
            <a:avLst/>
          </a:prstGeom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793750" y="1920240"/>
            <a:ext cx="3818890" cy="3785235"/>
            <a:chOff x="6434" y="2371"/>
            <a:chExt cx="7188" cy="7188"/>
          </a:xfrm>
        </p:grpSpPr>
        <p:pic>
          <p:nvPicPr>
            <p:cNvPr id="4" name="图片 3" descr="5c04e86f6eb00_6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34" y="2371"/>
              <a:ext cx="7188" cy="7188"/>
            </a:xfrm>
            <a:prstGeom prst="rect">
              <a:avLst/>
            </a:prstGeom>
          </p:spPr>
        </p:pic>
        <p:pic>
          <p:nvPicPr>
            <p:cNvPr id="112" name="图片 11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809" y="3284"/>
              <a:ext cx="4249" cy="536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4457700" y="1991360"/>
            <a:ext cx="7123430" cy="14219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90000"/>
              </a:lnSpc>
            </a:pPr>
            <a:r>
              <a:rPr lang="zh-CN" sz="24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拍摄精彩照片</a:t>
            </a:r>
            <a:endParaRPr lang="zh-CN" sz="24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a榴莲爸爸" panose="03000502000000000000" charset="-122"/>
                <a:sym typeface="Arial" panose="020B0604020202020204" pitchFamily="34" charset="0"/>
              </a:rPr>
              <a:t>    </a:t>
            </a:r>
            <a:endParaRPr lang="en-US" altLang="zh-CN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Aa榴莲爸爸" panose="03000502000000000000" charset="-122"/>
              <a:sym typeface="Arial" panose="020B060402020202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zh-CN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a榴莲爸爸" panose="03000502000000000000" charset="-122"/>
                <a:sym typeface="Arial" panose="020B0604020202020204" pitchFamily="34" charset="0"/>
              </a:rPr>
              <a:t>打开智能手机，选择相机，对准想要拍摄的场景，触击拍摄按钮，完成拍照，记录下精彩瞬间。</a:t>
            </a:r>
            <a:endParaRPr lang="en-US" altLang="zh-CN" sz="2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4457700" y="3961765"/>
            <a:ext cx="7123430" cy="14219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90000"/>
              </a:lnSpc>
            </a:pPr>
            <a:r>
              <a:rPr lang="zh-CN" sz="24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查看家庭照片</a:t>
            </a:r>
            <a:endParaRPr lang="zh-CN" sz="24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  <a:p>
            <a:pPr algn="l">
              <a:lnSpc>
                <a:spcPct val="90000"/>
              </a:lnSpc>
            </a:pPr>
            <a:endParaRPr lang="en-US" altLang="zh-CN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Aa榴莲爸爸" panose="03000502000000000000" charset="-122"/>
              <a:sym typeface="Arial" panose="020B060402020202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zh-CN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a榴莲爸爸" panose="03000502000000000000" charset="-122"/>
                <a:sym typeface="Arial" panose="020B0604020202020204" pitchFamily="34" charset="0"/>
              </a:rPr>
              <a:t>在手机相册中查看照片，如果对拍摄的照片不满意，可进行删除，并重新拍摄。</a:t>
            </a:r>
            <a:endParaRPr lang="en-US" altLang="zh-CN" sz="2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6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sp>
        <p:nvSpPr>
          <p:cNvPr id="59" name="文本框 58"/>
          <p:cNvSpPr txBox="1"/>
          <p:nvPr>
            <p:custDataLst>
              <p:tags r:id="rId6"/>
            </p:custDataLst>
          </p:nvPr>
        </p:nvSpPr>
        <p:spPr>
          <a:xfrm>
            <a:off x="4297680" y="1849120"/>
            <a:ext cx="46666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三、</a:t>
            </a:r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收获园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6586651" y="3154940"/>
            <a:ext cx="37636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今天，你有哪些收获呢？赶快记录下来吧。</a:t>
            </a:r>
            <a:endParaRPr lang="zh-CN" altLang="en-US" sz="2400" dirty="0"/>
          </a:p>
        </p:txBody>
      </p:sp>
      <p:pic>
        <p:nvPicPr>
          <p:cNvPr id="12" name="图片 11" descr="0484839e058dc9704ed4b678f57e216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9445" y="2935605"/>
            <a:ext cx="3032125" cy="30321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51585" y="1644650"/>
            <a:ext cx="9885680" cy="4339590"/>
          </a:xfrm>
          <a:prstGeom prst="rect">
            <a:avLst/>
          </a:prstGeom>
        </p:spPr>
      </p:pic>
      <p:sp>
        <p:nvSpPr>
          <p:cNvPr id="125" name="文本框 124"/>
          <p:cNvSpPr txBox="1"/>
          <p:nvPr/>
        </p:nvSpPr>
        <p:spPr>
          <a:xfrm>
            <a:off x="1251585" y="68770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27330"/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1．数字设备使用方法的学习途径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1" name="文本框 40"/>
          <p:cNvSpPr txBox="1"/>
          <p:nvPr>
            <p:custDataLst>
              <p:tags r:id="rId3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5" name="文本框 124"/>
          <p:cNvSpPr txBox="1"/>
          <p:nvPr>
            <p:custDataLst>
              <p:tags r:id="rId1"/>
            </p:custDataLst>
          </p:nvPr>
        </p:nvSpPr>
        <p:spPr>
          <a:xfrm>
            <a:off x="1251585" y="77406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27330"/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2．按需选择数字设备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 descr="7b0a2020202022776f7264617274223a20227b5c2269645c223a32353030333835382c5c227469645c223a5c225c227d220a7d0a"/>
          <p:cNvSpPr txBox="1"/>
          <p:nvPr/>
        </p:nvSpPr>
        <p:spPr>
          <a:xfrm>
            <a:off x="1935480" y="1690370"/>
            <a:ext cx="7242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选择数字设备时，你主要考虑以下哪些方面?</a:t>
            </a:r>
            <a:endParaRPr lang="zh-CN" altLang="en-US" sz="2800" b="1" dirty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259330" y="3907155"/>
            <a:ext cx="7652385" cy="460375"/>
            <a:chOff x="3987" y="3617"/>
            <a:chExt cx="12051" cy="725"/>
          </a:xfrm>
        </p:grpSpPr>
        <p:pic>
          <p:nvPicPr>
            <p:cNvPr id="5" name="图片 4" descr="3b31393938333938383bb7bdbff2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87" y="3617"/>
              <a:ext cx="646" cy="646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>
              <p:custDataLst>
                <p:tags r:id="rId7"/>
              </p:custDataLst>
            </p:nvPr>
          </p:nvSpPr>
          <p:spPr>
            <a:xfrm>
              <a:off x="4633" y="3617"/>
              <a:ext cx="114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展示的方法</a:t>
              </a:r>
              <a:endPara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259330" y="3172460"/>
            <a:ext cx="7652385" cy="460375"/>
            <a:chOff x="3987" y="3617"/>
            <a:chExt cx="12051" cy="725"/>
          </a:xfrm>
        </p:grpSpPr>
        <p:pic>
          <p:nvPicPr>
            <p:cNvPr id="11" name="图片 10" descr="3b31393938333938383bb7bdbff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87" y="3617"/>
              <a:ext cx="646" cy="64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>
              <p:custDataLst>
                <p:tags r:id="rId9"/>
              </p:custDataLst>
            </p:nvPr>
          </p:nvSpPr>
          <p:spPr>
            <a:xfrm>
              <a:off x="4633" y="3617"/>
              <a:ext cx="114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介绍的内容</a:t>
              </a:r>
              <a:endPara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259330" y="2487295"/>
            <a:ext cx="7651750" cy="459740"/>
            <a:chOff x="3987" y="3617"/>
            <a:chExt cx="12050" cy="724"/>
          </a:xfrm>
        </p:grpSpPr>
        <p:pic>
          <p:nvPicPr>
            <p:cNvPr id="14" name="图片 13" descr="3b31393938333938383bb7bdbff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87" y="3617"/>
              <a:ext cx="646" cy="646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>
              <p:custDataLst>
                <p:tags r:id="rId11"/>
              </p:custDataLst>
            </p:nvPr>
          </p:nvSpPr>
          <p:spPr>
            <a:xfrm>
              <a:off x="4633" y="3617"/>
              <a:ext cx="114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数字设备的功能和特点</a:t>
              </a:r>
              <a:endPara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259330" y="4641215"/>
            <a:ext cx="7652385" cy="460375"/>
            <a:chOff x="3987" y="3617"/>
            <a:chExt cx="12051" cy="725"/>
          </a:xfrm>
        </p:grpSpPr>
        <p:pic>
          <p:nvPicPr>
            <p:cNvPr id="17" name="图片 16" descr="3b31393938333938383bb7bdbff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87" y="3617"/>
              <a:ext cx="646" cy="646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>
              <p:custDataLst>
                <p:tags r:id="rId13"/>
              </p:custDataLst>
            </p:nvPr>
          </p:nvSpPr>
          <p:spPr>
            <a:xfrm>
              <a:off x="4633" y="3617"/>
              <a:ext cx="114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其他</a:t>
              </a:r>
              <a:r>
                <a:rPr lang="en-US" altLang="zh-CN" sz="2400" u="sng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           </a:t>
              </a:r>
              <a:endParaRPr lang="en-US" altLang="zh-CN" sz="2400" u="sng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19" name="圆角矩形 18"/>
          <p:cNvSpPr/>
          <p:nvPr/>
        </p:nvSpPr>
        <p:spPr>
          <a:xfrm>
            <a:off x="1141095" y="1392555"/>
            <a:ext cx="10073640" cy="4070985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50" name="图片 85" descr="5f33ae11ad3301597222417226 (3)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5" cstate="print"/>
          <a:srcRect l="19885" r="15118" b="4842"/>
          <a:stretch>
            <a:fillRect/>
          </a:stretch>
        </p:blipFill>
        <p:spPr bwMode="auto">
          <a:xfrm flipH="1">
            <a:off x="9177655" y="2947670"/>
            <a:ext cx="2064385" cy="302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直接连接符 19"/>
          <p:cNvCxnSpPr>
            <a:endCxn id="18" idx="2"/>
          </p:cNvCxnSpPr>
          <p:nvPr/>
        </p:nvCxnSpPr>
        <p:spPr>
          <a:xfrm>
            <a:off x="3423285" y="5101590"/>
            <a:ext cx="286766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674813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</a:tabLst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9651" y="640275"/>
            <a:ext cx="5872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与小组成员分享收获并完成评价表。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015" y="3658235"/>
            <a:ext cx="4147185" cy="4147185"/>
          </a:xfrm>
          <a:prstGeom prst="rect">
            <a:avLst/>
          </a:prstGeom>
        </p:spPr>
      </p:pic>
      <p:pic>
        <p:nvPicPr>
          <p:cNvPr id="2" name="图片 1" descr="3UG7AZ8DRW7@7]}V]1S8CJ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86740" y="1162050"/>
            <a:ext cx="8263255" cy="4474210"/>
          </a:xfrm>
          <a:prstGeom prst="rect">
            <a:avLst/>
          </a:prstGeom>
        </p:spPr>
      </p:pic>
      <p:sp>
        <p:nvSpPr>
          <p:cNvPr id="41" name="文本框 40"/>
          <p:cNvSpPr txBox="1"/>
          <p:nvPr>
            <p:custDataLst>
              <p:tags r:id="rId4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 flipH="1">
            <a:off x="3440" y="2805764"/>
            <a:ext cx="12188560" cy="407086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454524" y="6271981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55" y="3045049"/>
            <a:ext cx="3715972" cy="371597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427689" y="546222"/>
            <a:ext cx="2146364" cy="1458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91138" y="2987378"/>
            <a:ext cx="5304822" cy="17532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5400" dirty="0">
                <a:solidFill>
                  <a:srgbClr val="3C91D8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智慧加点料，</a:t>
            </a:r>
            <a:endParaRPr lang="zh-CN" altLang="en-US" sz="5400" dirty="0">
              <a:solidFill>
                <a:srgbClr val="3C91D8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  <a:p>
            <a:r>
              <a:rPr lang="zh-CN" altLang="en-US" sz="5400" dirty="0">
                <a:solidFill>
                  <a:srgbClr val="3C91D8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学习不单调！</a:t>
            </a:r>
            <a:endParaRPr lang="zh-CN" altLang="en-US" sz="5400" dirty="0">
              <a:solidFill>
                <a:srgbClr val="3C91D8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00" y="1171045"/>
            <a:ext cx="584041" cy="46982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800898" y="1240763"/>
            <a:ext cx="3230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走进我的数字生活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65808" y="1240763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年级上册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14041" y="1866633"/>
            <a:ext cx="5821203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第3课 </a:t>
            </a:r>
            <a:r>
              <a:rPr lang="en-US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sz="2800" dirty="0" err="1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使用数字设备介绍家庭</a:t>
            </a:r>
            <a:endParaRPr sz="2800" dirty="0">
              <a:solidFill>
                <a:srgbClr val="3C91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80463" y="2338669"/>
            <a:ext cx="5717623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</a:pPr>
            <a:r>
              <a:rPr sz="2400">
                <a:latin typeface="楷体" panose="02010609060101010101" charset="-122"/>
                <a:ea typeface="楷体" panose="02010609060101010101" charset="-122"/>
              </a:rPr>
              <a:t>方舟小学将要举行以“我爱我家”为主题的班级分享会项目活动，李徽同学要在分享会上介绍自己的家，你能帮他支支招吗？</a:t>
            </a:r>
            <a:endParaRPr sz="240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87077" y="757257"/>
            <a:ext cx="3852206" cy="738664"/>
            <a:chOff x="6388488" y="2098491"/>
            <a:chExt cx="3852206" cy="738664"/>
          </a:xfrm>
        </p:grpSpPr>
        <p:sp>
          <p:nvSpPr>
            <p:cNvPr id="12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  <a:solidFill>
              <a:srgbClr val="5DAE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28"/>
            <p:cNvSpPr txBox="1"/>
            <p:nvPr/>
          </p:nvSpPr>
          <p:spPr>
            <a:xfrm>
              <a:off x="6666126" y="2098491"/>
              <a:ext cx="35745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项目情境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261113" y="1987825"/>
            <a:ext cx="6029739" cy="3432313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0696" r="6291" b="11265"/>
          <a:stretch>
            <a:fillRect/>
          </a:stretch>
        </p:blipFill>
        <p:spPr>
          <a:xfrm>
            <a:off x="10639288" y="4711420"/>
            <a:ext cx="894140" cy="858155"/>
          </a:xfrm>
          <a:prstGeom prst="rect">
            <a:avLst/>
          </a:prstGeom>
        </p:spPr>
      </p:pic>
      <p:pic>
        <p:nvPicPr>
          <p:cNvPr id="100" name="图片 99"/>
          <p:cNvPicPr/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3805"/>
          <a:stretch>
            <a:fillRect/>
          </a:stretch>
        </p:blipFill>
        <p:spPr>
          <a:xfrm>
            <a:off x="451485" y="1647825"/>
            <a:ext cx="4736465" cy="37725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97330" y="1668780"/>
            <a:ext cx="93497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zh-CN" sz="2400">
                <a:latin typeface="楷体" panose="02010609060101010101" charset="-122"/>
                <a:ea typeface="楷体" panose="02010609060101010101" charset="-122"/>
              </a:rPr>
              <a:t>讨论一下，可以借助哪些数字设备</a:t>
            </a:r>
            <a:r>
              <a:rPr sz="2400">
                <a:latin typeface="楷体" panose="02010609060101010101" charset="-122"/>
                <a:ea typeface="楷体" panose="02010609060101010101" charset="-122"/>
              </a:rPr>
              <a:t>帮助李徽解决问题</a:t>
            </a:r>
            <a:r>
              <a:rPr lang="zh-CN" sz="2400">
                <a:latin typeface="楷体" panose="02010609060101010101" charset="-122"/>
                <a:ea typeface="楷体" panose="02010609060101010101" charset="-122"/>
              </a:rPr>
              <a:t>？</a:t>
            </a:r>
            <a:endParaRPr lang="zh-CN" sz="240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87077" y="757257"/>
            <a:ext cx="3852206" cy="737235"/>
            <a:chOff x="6388488" y="2098491"/>
            <a:chExt cx="3852206" cy="737235"/>
          </a:xfrm>
        </p:grpSpPr>
        <p:sp>
          <p:nvSpPr>
            <p:cNvPr id="12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  <a:solidFill>
              <a:srgbClr val="5DAE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28"/>
            <p:cNvSpPr txBox="1"/>
            <p:nvPr/>
          </p:nvSpPr>
          <p:spPr>
            <a:xfrm>
              <a:off x="6666126" y="2098491"/>
              <a:ext cx="3574568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相互交流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3780790" y="1668780"/>
            <a:ext cx="4932680" cy="54508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402213" y="2305050"/>
            <a:ext cx="2378546" cy="1807845"/>
            <a:chOff x="1652" y="2783"/>
            <a:chExt cx="3308" cy="2847"/>
          </a:xfrm>
        </p:grpSpPr>
        <p:sp>
          <p:nvSpPr>
            <p:cNvPr id="8" name="矩形 7"/>
            <p:cNvSpPr/>
            <p:nvPr>
              <p:custDataLst>
                <p:tags r:id="rId6"/>
              </p:custDataLst>
            </p:nvPr>
          </p:nvSpPr>
          <p:spPr>
            <a:xfrm>
              <a:off x="1652" y="3424"/>
              <a:ext cx="3308" cy="2179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同侧圆角矩形 8"/>
            <p:cNvSpPr/>
            <p:nvPr>
              <p:custDataLst>
                <p:tags r:id="rId7"/>
              </p:custDataLst>
            </p:nvPr>
          </p:nvSpPr>
          <p:spPr>
            <a:xfrm>
              <a:off x="2403" y="2783"/>
              <a:ext cx="1937" cy="812"/>
            </a:xfrm>
            <a:prstGeom prst="round2Same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>
              <p:custDataLst>
                <p:tags r:id="rId8"/>
              </p:custDataLst>
            </p:nvPr>
          </p:nvSpPr>
          <p:spPr>
            <a:xfrm>
              <a:off x="2167" y="2870"/>
              <a:ext cx="242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丫丫体简" panose="02010604000101010101" pitchFamily="2" charset="-122"/>
                  <a:ea typeface="汉仪丫丫体简" panose="02010604000101010101" pitchFamily="2" charset="-122"/>
                </a:rPr>
                <a:t>准备间</a:t>
              </a:r>
              <a:endPara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丫丫体简" panose="02010604000101010101" pitchFamily="2" charset="-122"/>
                <a:ea typeface="汉仪丫丫体简" panose="02010604000101010101" pitchFamily="2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9"/>
              </p:custDataLst>
            </p:nvPr>
          </p:nvSpPr>
          <p:spPr>
            <a:xfrm>
              <a:off x="1736" y="3935"/>
              <a:ext cx="3223" cy="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思：介绍自己的家</a:t>
              </a:r>
              <a:endPara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说：常见数字设备 </a:t>
              </a:r>
              <a:r>
                <a:rPr lang="en-US" altLang="zh-CN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 </a:t>
              </a:r>
              <a:endPara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写：数字设备的功能与使用方法</a:t>
              </a:r>
              <a:endPara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sp>
        <p:nvSpPr>
          <p:cNvPr id="18" name="同侧圆角矩形 17"/>
          <p:cNvSpPr/>
          <p:nvPr>
            <p:custDataLst>
              <p:tags r:id="rId10"/>
            </p:custDataLst>
          </p:nvPr>
        </p:nvSpPr>
        <p:spPr>
          <a:xfrm>
            <a:off x="5322570" y="3356610"/>
            <a:ext cx="1362075" cy="515620"/>
          </a:xfrm>
          <a:prstGeom prst="round2Same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4261142" y="3388995"/>
            <a:ext cx="3556259" cy="1717040"/>
            <a:chOff x="5302" y="5818"/>
            <a:chExt cx="4141" cy="2704"/>
          </a:xfrm>
        </p:grpSpPr>
        <p:sp>
          <p:nvSpPr>
            <p:cNvPr id="23" name="矩形 22"/>
            <p:cNvSpPr/>
            <p:nvPr>
              <p:custDataLst>
                <p:tags r:id="rId11"/>
              </p:custDataLst>
            </p:nvPr>
          </p:nvSpPr>
          <p:spPr>
            <a:xfrm>
              <a:off x="5349" y="6343"/>
              <a:ext cx="3902" cy="2179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>
              <p:custDataLst>
                <p:tags r:id="rId12"/>
              </p:custDataLst>
            </p:nvPr>
          </p:nvSpPr>
          <p:spPr>
            <a:xfrm>
              <a:off x="6292" y="5818"/>
              <a:ext cx="201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丫丫体简" panose="02010604000101010101" pitchFamily="2" charset="-122"/>
                  <a:ea typeface="汉仪丫丫体简" panose="02010604000101010101" pitchFamily="2" charset="-122"/>
                </a:rPr>
                <a:t>活动室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丫丫体简" panose="02010604000101010101" pitchFamily="2" charset="-122"/>
                <a:ea typeface="汉仪丫丫体简" panose="02010604000101010101" pitchFamily="2" charset="-122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13"/>
              </p:custDataLst>
            </p:nvPr>
          </p:nvSpPr>
          <p:spPr>
            <a:xfrm>
              <a:off x="5302" y="6818"/>
              <a:ext cx="4141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尝试：</a:t>
              </a:r>
              <a:r>
                <a:rPr lang="en-US" altLang="zh-CN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根据需求选用合适的数字设备</a:t>
              </a:r>
              <a:endPara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实践：选择数字设备介绍家庭成员</a:t>
              </a:r>
              <a:endPara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r>
                <a:rPr lang="en-US" altLang="zh-CN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      </a:t>
              </a:r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选择数字设备介绍家庭旅游</a:t>
              </a:r>
              <a:endPara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sp>
        <p:nvSpPr>
          <p:cNvPr id="33" name="矩形 32"/>
          <p:cNvSpPr/>
          <p:nvPr>
            <p:custDataLst>
              <p:tags r:id="rId14"/>
            </p:custDataLst>
          </p:nvPr>
        </p:nvSpPr>
        <p:spPr>
          <a:xfrm>
            <a:off x="7776210" y="2958465"/>
            <a:ext cx="3094355" cy="9226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同侧圆角矩形 35"/>
          <p:cNvSpPr/>
          <p:nvPr>
            <p:custDataLst>
              <p:tags r:id="rId15"/>
            </p:custDataLst>
          </p:nvPr>
        </p:nvSpPr>
        <p:spPr>
          <a:xfrm>
            <a:off x="8594725" y="2606675"/>
            <a:ext cx="1441450" cy="445135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>
            <p:custDataLst>
              <p:tags r:id="rId16"/>
            </p:custDataLst>
          </p:nvPr>
        </p:nvSpPr>
        <p:spPr>
          <a:xfrm>
            <a:off x="8441690" y="2595245"/>
            <a:ext cx="15621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丫丫体简" panose="02010604000101010101" pitchFamily="2" charset="-122"/>
                <a:ea typeface="汉仪丫丫体简" panose="02010604000101010101" pitchFamily="2" charset="-122"/>
              </a:rPr>
              <a:t>收获园</a:t>
            </a:r>
            <a:endParaRPr lang="zh-CN" alt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</p:txBody>
      </p:sp>
      <p:sp>
        <p:nvSpPr>
          <p:cNvPr id="44" name="文本框 43"/>
          <p:cNvSpPr txBox="1"/>
          <p:nvPr>
            <p:custDataLst>
              <p:tags r:id="rId17"/>
            </p:custDataLst>
          </p:nvPr>
        </p:nvSpPr>
        <p:spPr>
          <a:xfrm>
            <a:off x="7730490" y="3217545"/>
            <a:ext cx="3232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议：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数字设备使用方法的学习途径</a:t>
            </a:r>
            <a:endParaRPr lang="zh-CN" altLang="en-US" sz="16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思：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按需选择数字设备</a:t>
            </a:r>
            <a:endParaRPr lang="zh-CN" altLang="en-US" sz="16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59" name="文本框 58"/>
          <p:cNvSpPr txBox="1"/>
          <p:nvPr>
            <p:custDataLst>
              <p:tags r:id="rId18"/>
            </p:custDataLst>
          </p:nvPr>
        </p:nvSpPr>
        <p:spPr>
          <a:xfrm>
            <a:off x="4570771" y="1848871"/>
            <a:ext cx="295269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活动导航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60" name="图片 59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907" flipV="1">
            <a:off x="3169142" y="4059285"/>
            <a:ext cx="917387" cy="917387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49907" flipV="1">
            <a:off x="8081502" y="3948160"/>
            <a:ext cx="917387" cy="9173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sp>
        <p:nvSpPr>
          <p:cNvPr id="59" name="文本框 58"/>
          <p:cNvSpPr txBox="1"/>
          <p:nvPr>
            <p:custDataLst>
              <p:tags r:id="rId6"/>
            </p:custDataLst>
          </p:nvPr>
        </p:nvSpPr>
        <p:spPr>
          <a:xfrm>
            <a:off x="4297680" y="1849120"/>
            <a:ext cx="42494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一、准备间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6586855" y="3154680"/>
            <a:ext cx="35223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请你介绍介绍自己的家吧！</a:t>
            </a:r>
            <a:endParaRPr lang="zh-CN" altLang="en-US" sz="2400" dirty="0"/>
          </a:p>
        </p:txBody>
      </p:sp>
      <p:pic>
        <p:nvPicPr>
          <p:cNvPr id="12" name="图片 11" descr="0484839e058dc9704ed4b678f57e216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9445" y="2935605"/>
            <a:ext cx="3032125" cy="30321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20645" y="1414109"/>
            <a:ext cx="10848192" cy="11988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72009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家是温馨的港湾，不仅是我们休息和放松的场所，也是我们和家人共度时光的地方，我们可以从哪些方面介绍自己的家呢？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465430" y="4073249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家庭成员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9117" y="4073249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家庭旅游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60629" y="4192517"/>
            <a:ext cx="288000" cy="28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837568" y="4192517"/>
            <a:ext cx="288000" cy="28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090438" y="4192517"/>
            <a:ext cx="288000" cy="28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564833" y="3184718"/>
            <a:ext cx="8865705" cy="2054087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7660281" y="4550327"/>
            <a:ext cx="2319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0553699" y="3619500"/>
            <a:ext cx="1352548" cy="2629248"/>
          </a:xfrm>
          <a:prstGeom prst="rect">
            <a:avLst/>
          </a:prstGeom>
        </p:spPr>
      </p:pic>
      <p:sp>
        <p:nvSpPr>
          <p:cNvPr id="21" name="任意多边形: 形状 18"/>
          <p:cNvSpPr/>
          <p:nvPr/>
        </p:nvSpPr>
        <p:spPr>
          <a:xfrm>
            <a:off x="10553699" y="3314657"/>
            <a:ext cx="287718" cy="609685"/>
          </a:xfrm>
          <a:custGeom>
            <a:avLst/>
            <a:gdLst>
              <a:gd name="connsiteX0" fmla="*/ 118741 w 286652"/>
              <a:gd name="connsiteY0" fmla="*/ 505389 h 607425"/>
              <a:gd name="connsiteX1" fmla="*/ 89383 w 286652"/>
              <a:gd name="connsiteY1" fmla="*/ 538228 h 607425"/>
              <a:gd name="connsiteX2" fmla="*/ 118741 w 286652"/>
              <a:gd name="connsiteY2" fmla="*/ 569895 h 607425"/>
              <a:gd name="connsiteX3" fmla="*/ 148099 w 286652"/>
              <a:gd name="connsiteY3" fmla="*/ 538228 h 607425"/>
              <a:gd name="connsiteX4" fmla="*/ 118741 w 286652"/>
              <a:gd name="connsiteY4" fmla="*/ 505389 h 607425"/>
              <a:gd name="connsiteX5" fmla="*/ 118741 w 286652"/>
              <a:gd name="connsiteY5" fmla="*/ 467859 h 607425"/>
              <a:gd name="connsiteX6" fmla="*/ 186851 w 286652"/>
              <a:gd name="connsiteY6" fmla="*/ 538228 h 607425"/>
              <a:gd name="connsiteX7" fmla="*/ 118741 w 286652"/>
              <a:gd name="connsiteY7" fmla="*/ 607425 h 607425"/>
              <a:gd name="connsiteX8" fmla="*/ 51805 w 286652"/>
              <a:gd name="connsiteY8" fmla="*/ 538228 h 607425"/>
              <a:gd name="connsiteX9" fmla="*/ 118741 w 286652"/>
              <a:gd name="connsiteY9" fmla="*/ 467859 h 607425"/>
              <a:gd name="connsiteX10" fmla="*/ 131669 w 286652"/>
              <a:gd name="connsiteY10" fmla="*/ 37522 h 607425"/>
              <a:gd name="connsiteX11" fmla="*/ 37752 w 286652"/>
              <a:gd name="connsiteY11" fmla="*/ 59801 h 607425"/>
              <a:gd name="connsiteX12" fmla="*/ 43622 w 286652"/>
              <a:gd name="connsiteY12" fmla="*/ 76216 h 607425"/>
              <a:gd name="connsiteX13" fmla="*/ 116407 w 286652"/>
              <a:gd name="connsiteY13" fmla="*/ 58628 h 607425"/>
              <a:gd name="connsiteX14" fmla="*/ 213846 w 286652"/>
              <a:gd name="connsiteY14" fmla="*/ 147743 h 607425"/>
              <a:gd name="connsiteX15" fmla="*/ 151626 w 286652"/>
              <a:gd name="connsiteY15" fmla="*/ 272034 h 607425"/>
              <a:gd name="connsiteX16" fmla="*/ 105842 w 286652"/>
              <a:gd name="connsiteY16" fmla="*/ 399843 h 607425"/>
              <a:gd name="connsiteX17" fmla="*/ 105842 w 286652"/>
              <a:gd name="connsiteY17" fmla="*/ 404533 h 607425"/>
              <a:gd name="connsiteX18" fmla="*/ 132843 w 286652"/>
              <a:gd name="connsiteY18" fmla="*/ 404533 h 607425"/>
              <a:gd name="connsiteX19" fmla="*/ 183323 w 286652"/>
              <a:gd name="connsiteY19" fmla="*/ 269689 h 607425"/>
              <a:gd name="connsiteX20" fmla="*/ 249065 w 286652"/>
              <a:gd name="connsiteY20" fmla="*/ 139535 h 607425"/>
              <a:gd name="connsiteX21" fmla="*/ 131669 w 286652"/>
              <a:gd name="connsiteY21" fmla="*/ 37522 h 607425"/>
              <a:gd name="connsiteX22" fmla="*/ 131669 w 286652"/>
              <a:gd name="connsiteY22" fmla="*/ 0 h 607425"/>
              <a:gd name="connsiteX23" fmla="*/ 286632 w 286652"/>
              <a:gd name="connsiteY23" fmla="*/ 139535 h 607425"/>
              <a:gd name="connsiteX24" fmla="*/ 212672 w 286652"/>
              <a:gd name="connsiteY24" fmla="*/ 293140 h 607425"/>
              <a:gd name="connsiteX25" fmla="*/ 170410 w 286652"/>
              <a:gd name="connsiteY25" fmla="*/ 401015 h 607425"/>
              <a:gd name="connsiteX26" fmla="*/ 170410 w 286652"/>
              <a:gd name="connsiteY26" fmla="*/ 411568 h 607425"/>
              <a:gd name="connsiteX27" fmla="*/ 163366 w 286652"/>
              <a:gd name="connsiteY27" fmla="*/ 431502 h 607425"/>
              <a:gd name="connsiteX28" fmla="*/ 136365 w 286652"/>
              <a:gd name="connsiteY28" fmla="*/ 442055 h 607425"/>
              <a:gd name="connsiteX29" fmla="*/ 104668 w 286652"/>
              <a:gd name="connsiteY29" fmla="*/ 442055 h 607425"/>
              <a:gd name="connsiteX30" fmla="*/ 68275 w 286652"/>
              <a:gd name="connsiteY30" fmla="*/ 413914 h 607425"/>
              <a:gd name="connsiteX31" fmla="*/ 67101 w 286652"/>
              <a:gd name="connsiteY31" fmla="*/ 403361 h 607425"/>
              <a:gd name="connsiteX32" fmla="*/ 122277 w 286652"/>
              <a:gd name="connsiteY32" fmla="*/ 248583 h 607425"/>
              <a:gd name="connsiteX33" fmla="*/ 175105 w 286652"/>
              <a:gd name="connsiteY33" fmla="*/ 147743 h 607425"/>
              <a:gd name="connsiteX34" fmla="*/ 116407 w 286652"/>
              <a:gd name="connsiteY34" fmla="*/ 96150 h 607425"/>
              <a:gd name="connsiteX35" fmla="*/ 56535 w 286652"/>
              <a:gd name="connsiteY35" fmla="*/ 111393 h 607425"/>
              <a:gd name="connsiteX36" fmla="*/ 10751 w 286652"/>
              <a:gd name="connsiteY36" fmla="*/ 93805 h 607425"/>
              <a:gd name="connsiteX37" fmla="*/ 2533 w 286652"/>
              <a:gd name="connsiteY37" fmla="*/ 73871 h 607425"/>
              <a:gd name="connsiteX38" fmla="*/ 20142 w 286652"/>
              <a:gd name="connsiteY38" fmla="*/ 25796 h 607425"/>
              <a:gd name="connsiteX39" fmla="*/ 131669 w 286652"/>
              <a:gd name="connsiteY39" fmla="*/ 0 h 60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86652" h="607425">
                <a:moveTo>
                  <a:pt x="118741" y="505389"/>
                </a:moveTo>
                <a:cubicBezTo>
                  <a:pt x="101126" y="505389"/>
                  <a:pt x="89383" y="518290"/>
                  <a:pt x="89383" y="538228"/>
                </a:cubicBezTo>
                <a:cubicBezTo>
                  <a:pt x="89383" y="556994"/>
                  <a:pt x="101126" y="569895"/>
                  <a:pt x="118741" y="569895"/>
                </a:cubicBezTo>
                <a:cubicBezTo>
                  <a:pt x="137530" y="569895"/>
                  <a:pt x="148099" y="558166"/>
                  <a:pt x="148099" y="538228"/>
                </a:cubicBezTo>
                <a:cubicBezTo>
                  <a:pt x="148099" y="518290"/>
                  <a:pt x="137530" y="505389"/>
                  <a:pt x="118741" y="505389"/>
                </a:cubicBezTo>
                <a:close/>
                <a:moveTo>
                  <a:pt x="118741" y="467859"/>
                </a:moveTo>
                <a:cubicBezTo>
                  <a:pt x="158667" y="467859"/>
                  <a:pt x="186851" y="497180"/>
                  <a:pt x="186851" y="538228"/>
                </a:cubicBezTo>
                <a:cubicBezTo>
                  <a:pt x="186851" y="579277"/>
                  <a:pt x="157493" y="607425"/>
                  <a:pt x="118741" y="607425"/>
                </a:cubicBezTo>
                <a:cubicBezTo>
                  <a:pt x="79989" y="607425"/>
                  <a:pt x="51805" y="578104"/>
                  <a:pt x="51805" y="538228"/>
                </a:cubicBezTo>
                <a:cubicBezTo>
                  <a:pt x="51805" y="497180"/>
                  <a:pt x="79989" y="467859"/>
                  <a:pt x="118741" y="467859"/>
                </a:cubicBezTo>
                <a:close/>
                <a:moveTo>
                  <a:pt x="131669" y="37522"/>
                </a:moveTo>
                <a:cubicBezTo>
                  <a:pt x="98798" y="37522"/>
                  <a:pt x="63579" y="45730"/>
                  <a:pt x="37752" y="59801"/>
                </a:cubicBezTo>
                <a:lnTo>
                  <a:pt x="43622" y="76216"/>
                </a:lnTo>
                <a:cubicBezTo>
                  <a:pt x="64753" y="65663"/>
                  <a:pt x="91754" y="58628"/>
                  <a:pt x="116407" y="58628"/>
                </a:cubicBezTo>
                <a:cubicBezTo>
                  <a:pt x="176279" y="59801"/>
                  <a:pt x="213846" y="93805"/>
                  <a:pt x="213846" y="147743"/>
                </a:cubicBezTo>
                <a:cubicBezTo>
                  <a:pt x="213846" y="191127"/>
                  <a:pt x="190367" y="226304"/>
                  <a:pt x="151626" y="272034"/>
                </a:cubicBezTo>
                <a:cubicBezTo>
                  <a:pt x="116407" y="314246"/>
                  <a:pt x="101146" y="358803"/>
                  <a:pt x="105842" y="399843"/>
                </a:cubicBezTo>
                <a:lnTo>
                  <a:pt x="105842" y="404533"/>
                </a:lnTo>
                <a:lnTo>
                  <a:pt x="132843" y="404533"/>
                </a:lnTo>
                <a:cubicBezTo>
                  <a:pt x="129321" y="355286"/>
                  <a:pt x="145756" y="314246"/>
                  <a:pt x="183323" y="269689"/>
                </a:cubicBezTo>
                <a:cubicBezTo>
                  <a:pt x="222064" y="223959"/>
                  <a:pt x="249065" y="187610"/>
                  <a:pt x="249065" y="139535"/>
                </a:cubicBezTo>
                <a:cubicBezTo>
                  <a:pt x="249065" y="90287"/>
                  <a:pt x="218542" y="37522"/>
                  <a:pt x="131669" y="37522"/>
                </a:cubicBezTo>
                <a:close/>
                <a:moveTo>
                  <a:pt x="131669" y="0"/>
                </a:moveTo>
                <a:cubicBezTo>
                  <a:pt x="239673" y="0"/>
                  <a:pt x="287806" y="70354"/>
                  <a:pt x="286632" y="139535"/>
                </a:cubicBezTo>
                <a:cubicBezTo>
                  <a:pt x="286632" y="200508"/>
                  <a:pt x="254935" y="243892"/>
                  <a:pt x="212672" y="293140"/>
                </a:cubicBezTo>
                <a:cubicBezTo>
                  <a:pt x="180975" y="331834"/>
                  <a:pt x="168062" y="363494"/>
                  <a:pt x="170410" y="401015"/>
                </a:cubicBezTo>
                <a:lnTo>
                  <a:pt x="170410" y="411568"/>
                </a:lnTo>
                <a:cubicBezTo>
                  <a:pt x="171584" y="418604"/>
                  <a:pt x="169236" y="425639"/>
                  <a:pt x="163366" y="431502"/>
                </a:cubicBezTo>
                <a:cubicBezTo>
                  <a:pt x="157496" y="437365"/>
                  <a:pt x="146930" y="442055"/>
                  <a:pt x="136365" y="442055"/>
                </a:cubicBezTo>
                <a:lnTo>
                  <a:pt x="104668" y="442055"/>
                </a:lnTo>
                <a:cubicBezTo>
                  <a:pt x="85884" y="442055"/>
                  <a:pt x="69449" y="430329"/>
                  <a:pt x="68275" y="413914"/>
                </a:cubicBezTo>
                <a:lnTo>
                  <a:pt x="67101" y="403361"/>
                </a:lnTo>
                <a:cubicBezTo>
                  <a:pt x="62405" y="351768"/>
                  <a:pt x="81188" y="297830"/>
                  <a:pt x="122277" y="248583"/>
                </a:cubicBezTo>
                <a:cubicBezTo>
                  <a:pt x="156322" y="208716"/>
                  <a:pt x="175105" y="179402"/>
                  <a:pt x="175105" y="147743"/>
                </a:cubicBezTo>
                <a:cubicBezTo>
                  <a:pt x="175105" y="114911"/>
                  <a:pt x="156322" y="97322"/>
                  <a:pt x="116407" y="96150"/>
                </a:cubicBezTo>
                <a:cubicBezTo>
                  <a:pt x="96450" y="96150"/>
                  <a:pt x="74145" y="102013"/>
                  <a:pt x="56535" y="111393"/>
                </a:cubicBezTo>
                <a:cubicBezTo>
                  <a:pt x="38926" y="119601"/>
                  <a:pt x="16620" y="112566"/>
                  <a:pt x="10751" y="93805"/>
                </a:cubicBezTo>
                <a:lnTo>
                  <a:pt x="2533" y="73871"/>
                </a:lnTo>
                <a:cubicBezTo>
                  <a:pt x="-4511" y="56283"/>
                  <a:pt x="3707" y="35177"/>
                  <a:pt x="20142" y="25796"/>
                </a:cubicBezTo>
                <a:cubicBezTo>
                  <a:pt x="50665" y="9380"/>
                  <a:pt x="92928" y="0"/>
                  <a:pt x="13166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079115" y="787246"/>
            <a:ext cx="633095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1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．想想：</a:t>
            </a:r>
            <a:r>
              <a:rPr lang="zh-CN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介绍自己的家</a:t>
            </a:r>
            <a:endParaRPr lang="zh-CN" altLang="zh-CN" sz="32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626870" y="709295"/>
            <a:ext cx="8803005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2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．说说：</a:t>
            </a:r>
            <a:r>
              <a:rPr lang="zh-CN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常见数字设备</a:t>
            </a:r>
            <a:endParaRPr lang="zh-CN" altLang="zh-CN" sz="32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0250" name="图片 85" descr="5f33ae11ad3301597222417226 (3)"/>
          <p:cNvPicPr>
            <a:picLocks noChangeAspect="1" noChangeArrowheads="1"/>
          </p:cNvPicPr>
          <p:nvPr/>
        </p:nvPicPr>
        <p:blipFill>
          <a:blip r:embed="rId2" cstate="print"/>
          <a:srcRect l="19885" r="15118" b="4842"/>
          <a:stretch>
            <a:fillRect/>
          </a:stretch>
        </p:blipFill>
        <p:spPr bwMode="auto">
          <a:xfrm flipH="1">
            <a:off x="9889588" y="3894460"/>
            <a:ext cx="1526614" cy="223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1" name="图片 84" descr="图片1"/>
          <p:cNvPicPr>
            <a:picLocks noChangeAspect="1" noChangeArrowheads="1"/>
          </p:cNvPicPr>
          <p:nvPr/>
        </p:nvPicPr>
        <p:blipFill>
          <a:blip r:embed="rId3" cstate="print"/>
          <a:srcRect l="10402" t="16827" r="6425" b="21722"/>
          <a:stretch>
            <a:fillRect/>
          </a:stretch>
        </p:blipFill>
        <p:spPr bwMode="auto">
          <a:xfrm>
            <a:off x="9305925" y="2827655"/>
            <a:ext cx="2110105" cy="129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7" name="文本框 83"/>
          <p:cNvSpPr txBox="1">
            <a:spLocks noChangeArrowheads="1"/>
          </p:cNvSpPr>
          <p:nvPr/>
        </p:nvSpPr>
        <p:spPr bwMode="auto">
          <a:xfrm>
            <a:off x="9391015" y="2905125"/>
            <a:ext cx="1739265" cy="906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R="0" indent="0" defTabSz="914400" fontAlgn="base">
              <a:lnSpc>
                <a:spcPct val="13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cap="none" normalizeH="0" baseline="0" dirty="0"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        </a:t>
            </a:r>
            <a:r>
              <a:rPr kumimoji="0" lang="zh-CN" altLang="en-US" sz="2000" b="0" i="0" cap="none" normalizeH="0" baseline="0" dirty="0"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你还知道哪些数字设备？ </a:t>
            </a:r>
            <a:endParaRPr kumimoji="0" lang="zh-CN" sz="2000" b="0" i="0" cap="none" normalizeH="0" baseline="0" dirty="0">
              <a:latin typeface="楷体_GB2312" panose="02010609030101010101" pitchFamily="49" charset="-122"/>
              <a:ea typeface="楷体_GB2312" panose="02010609030101010101" pitchFamily="49" charset="-122"/>
              <a:cs typeface="宋体" panose="02010600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19785" y="2498725"/>
            <a:ext cx="2035775" cy="2138319"/>
            <a:chOff x="1147" y="2769"/>
            <a:chExt cx="3391" cy="4064"/>
          </a:xfrm>
        </p:grpSpPr>
        <p:pic>
          <p:nvPicPr>
            <p:cNvPr id="101" name="图片 10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147" y="2769"/>
              <a:ext cx="3391" cy="3268"/>
            </a:xfrm>
            <a:prstGeom prst="ellipse">
              <a:avLst/>
            </a:prstGeom>
            <a:noFill/>
            <a:ln w="9525">
              <a:noFill/>
            </a:ln>
          </p:spPr>
        </p:pic>
        <p:sp>
          <p:nvSpPr>
            <p:cNvPr id="11" name="文本框 10"/>
            <p:cNvSpPr txBox="1"/>
            <p:nvPr/>
          </p:nvSpPr>
          <p:spPr>
            <a:xfrm>
              <a:off x="1147" y="6133"/>
              <a:ext cx="3200" cy="700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ctr"/>
              <a:r>
                <a:rPr lang="zh-CN" altLang="en-US" sz="1800">
                  <a:latin typeface="Arial" panose="020B0604020202020204" pitchFamily="34" charset="0"/>
                  <a:ea typeface="微软雅黑" panose="020B0503020204020204" pitchFamily="34" charset="-122"/>
                </a:rPr>
                <a:t>笔记本电脑</a:t>
              </a:r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740660" y="4127500"/>
            <a:ext cx="2328545" cy="1980426"/>
            <a:chOff x="3825" y="6063"/>
            <a:chExt cx="4196" cy="3793"/>
          </a:xfrm>
        </p:grpSpPr>
        <p:pic>
          <p:nvPicPr>
            <p:cNvPr id="102" name="图片 101"/>
            <p:cNvPicPr/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3825" y="6063"/>
              <a:ext cx="4196" cy="3088"/>
            </a:xfrm>
            <a:prstGeom prst="ellipse">
              <a:avLst/>
            </a:prstGeom>
            <a:noFill/>
            <a:ln w="9525">
              <a:noFill/>
            </a:ln>
          </p:spPr>
        </p:pic>
        <p:sp>
          <p:nvSpPr>
            <p:cNvPr id="12" name="文本框 11"/>
            <p:cNvSpPr txBox="1"/>
            <p:nvPr>
              <p:custDataLst>
                <p:tags r:id="rId7"/>
              </p:custDataLst>
            </p:nvPr>
          </p:nvSpPr>
          <p:spPr>
            <a:xfrm>
              <a:off x="4353" y="9151"/>
              <a:ext cx="3200" cy="705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ctr"/>
              <a:r>
                <a:rPr lang="zh-CN" altLang="en-US" sz="1800">
                  <a:latin typeface="Arial" panose="020B0604020202020204" pitchFamily="34" charset="0"/>
                  <a:ea typeface="微软雅黑" panose="020B0503020204020204" pitchFamily="34" charset="-122"/>
                </a:rPr>
                <a:t>平板电脑</a:t>
              </a:r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66360" y="2609850"/>
            <a:ext cx="1885950" cy="2104327"/>
            <a:chOff x="7553" y="2713"/>
            <a:chExt cx="3350" cy="4061"/>
          </a:xfrm>
        </p:grpSpPr>
        <p:pic>
          <p:nvPicPr>
            <p:cNvPr id="10" name="图片 9" descr="5ae6d2c680006_6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53" y="2713"/>
              <a:ext cx="3350" cy="3350"/>
            </a:xfrm>
            <a:prstGeom prst="ellipse">
              <a:avLst/>
            </a:prstGeom>
          </p:spPr>
        </p:pic>
        <p:sp>
          <p:nvSpPr>
            <p:cNvPr id="13" name="文本框 12"/>
            <p:cNvSpPr txBox="1"/>
            <p:nvPr>
              <p:custDataLst>
                <p:tags r:id="rId9"/>
              </p:custDataLst>
            </p:nvPr>
          </p:nvSpPr>
          <p:spPr>
            <a:xfrm>
              <a:off x="7703" y="6063"/>
              <a:ext cx="3200" cy="711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ctr"/>
              <a:r>
                <a:rPr lang="zh-CN" altLang="en-US" sz="1800">
                  <a:latin typeface="Arial" panose="020B0604020202020204" pitchFamily="34" charset="0"/>
                  <a:ea typeface="微软雅黑" panose="020B0503020204020204" pitchFamily="34" charset="-122"/>
                </a:rPr>
                <a:t>智能手机</a:t>
              </a:r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327265" y="3569970"/>
            <a:ext cx="1836420" cy="2226244"/>
            <a:chOff x="11115" y="5622"/>
            <a:chExt cx="3338" cy="4141"/>
          </a:xfrm>
        </p:grpSpPr>
        <p:pic>
          <p:nvPicPr>
            <p:cNvPr id="105" name="图片 104"/>
            <p:cNvPicPr/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11115" y="5622"/>
              <a:ext cx="3228" cy="3271"/>
            </a:xfrm>
            <a:prstGeom prst="ellipse">
              <a:avLst/>
            </a:prstGeom>
            <a:noFill/>
            <a:ln w="9525">
              <a:noFill/>
            </a:ln>
          </p:spPr>
        </p:pic>
        <p:sp>
          <p:nvSpPr>
            <p:cNvPr id="14" name="文本框 13"/>
            <p:cNvSpPr txBox="1"/>
            <p:nvPr>
              <p:custDataLst>
                <p:tags r:id="rId12"/>
              </p:custDataLst>
            </p:nvPr>
          </p:nvSpPr>
          <p:spPr>
            <a:xfrm>
              <a:off x="11253" y="9078"/>
              <a:ext cx="3200" cy="685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ctr"/>
              <a:r>
                <a:rPr lang="zh-CN" altLang="en-US" sz="1800">
                  <a:latin typeface="Arial" panose="020B0604020202020204" pitchFamily="34" charset="0"/>
                  <a:ea typeface="微软雅黑" panose="020B0503020204020204" pitchFamily="34" charset="-122"/>
                </a:rPr>
                <a:t>录音笔</a:t>
              </a:r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文本框 40"/>
          <p:cNvSpPr txBox="1"/>
          <p:nvPr>
            <p:custDataLst>
              <p:tags r:id="rId13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4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5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1265" name="Rectangle 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20645" y="1483959"/>
            <a:ext cx="10848192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72009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你知道哪些数字设备可以帮助我们介绍自己的家呢？如何使用它们呢？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612390" y="669290"/>
            <a:ext cx="709930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3.</a:t>
            </a:r>
            <a:r>
              <a:rPr 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写写</a:t>
            </a:r>
            <a:r>
              <a:rPr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：</a:t>
            </a:r>
            <a:r>
              <a:rPr 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数字设备的</a:t>
            </a:r>
            <a:r>
              <a:rPr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功能与使用方法</a:t>
            </a:r>
            <a:endParaRPr sz="32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表格 11"/>
          <p:cNvGraphicFramePr/>
          <p:nvPr>
            <p:custDataLst>
              <p:tags r:id="rId2"/>
            </p:custDataLst>
          </p:nvPr>
        </p:nvGraphicFramePr>
        <p:xfrm>
          <a:off x="1356995" y="2299970"/>
          <a:ext cx="7963535" cy="3613785"/>
        </p:xfrm>
        <a:graphic>
          <a:graphicData uri="http://schemas.openxmlformats.org/drawingml/2006/table">
            <a:tbl>
              <a:tblPr/>
              <a:tblGrid>
                <a:gridCol w="1749425"/>
                <a:gridCol w="3214370"/>
                <a:gridCol w="2999740"/>
              </a:tblGrid>
              <a:tr h="7258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数字设备</a:t>
                      </a:r>
                      <a:endParaRPr lang="en-US" altLang="en-US" sz="20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DE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功能</a:t>
                      </a:r>
                      <a:endParaRPr lang="en-US" altLang="en-US" sz="20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DE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使用方法</a:t>
                      </a:r>
                      <a:endParaRPr lang="en-US" altLang="en-US" sz="20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DE1"/>
                    </a:solidFill>
                  </a:tcPr>
                </a:tc>
              </a:tr>
              <a:tr h="7251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笔记本电脑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上网浏览信息、处理文档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开机后，可录入文字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8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平板电脑、</a:t>
                      </a:r>
                      <a:endParaRPr 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智能手机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1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录音笔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8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数码相机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56" name="Picture 4" descr="5c758035524e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15145" y="3824605"/>
            <a:ext cx="22733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文本框 40"/>
          <p:cNvSpPr txBox="1"/>
          <p:nvPr>
            <p:custDataLst>
              <p:tags r:id="rId5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1265" name="Rectangle 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7550" y="1249363"/>
            <a:ext cx="9156065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72009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小组内合作完成学习任务单，并与同学一起交流分享。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sp>
        <p:nvSpPr>
          <p:cNvPr id="59" name="文本框 58"/>
          <p:cNvSpPr txBox="1"/>
          <p:nvPr>
            <p:custDataLst>
              <p:tags r:id="rId6"/>
            </p:custDataLst>
          </p:nvPr>
        </p:nvSpPr>
        <p:spPr>
          <a:xfrm>
            <a:off x="4297680" y="1849120"/>
            <a:ext cx="41719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二、</a:t>
            </a:r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活动室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6586651" y="3154940"/>
            <a:ext cx="37636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请你选择合适的数字设备来进行介绍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吧。</a:t>
            </a:r>
            <a:endParaRPr lang="zh-CN" altLang="en-US" sz="2400" dirty="0"/>
          </a:p>
        </p:txBody>
      </p:sp>
      <p:pic>
        <p:nvPicPr>
          <p:cNvPr id="12" name="图片 11" descr="0484839e058dc9704ed4b678f57e216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9445" y="2935605"/>
            <a:ext cx="3032125" cy="30321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TABLE_ENDDRAG_ORIGIN_RECT" val="627*284"/>
  <p:tag name="TABLE_ENDDRAG_RECT" val="106*147*627*284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TABLE_ENDDRAG_ORIGIN_RECT" val="666*311"/>
  <p:tag name="TABLE_ENDDRAG_RECT" val="131*151*666*311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PP_MARK_KEY" val="caef83e2-3c4c-4eb3-984e-bd0dc799236d"/>
  <p:tag name="RESOURCE_RECORD_KEY" val="{&quot;13&quot;:[4705195,4563109]}"/>
  <p:tag name="COMMONDATA" val="eyJoZGlkIjoiMGZiMzQ2YWE0YjE5MDY3MDFjYzg0NmM1MmZmMjlmMTIifQ=="/>
  <p:tag name="commondata" val="eyJoZGlkIjoiZjVmZGFiMmQ2Yzc4MGM0ODMwM2Y1Zjc1M2Y0ZDM2Yz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思源黑体 CN Normal"/>
        <a:ea typeface="思源黑体 CN Normal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1182</Words>
  <Application>WPS 演示</Application>
  <PresentationFormat>宽屏</PresentationFormat>
  <Paragraphs>243</Paragraphs>
  <Slides>18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41" baseType="lpstr">
      <vt:lpstr>Arial</vt:lpstr>
      <vt:lpstr>宋体</vt:lpstr>
      <vt:lpstr>Wingdings</vt:lpstr>
      <vt:lpstr>阿里巴巴普惠体</vt:lpstr>
      <vt:lpstr>微软雅黑</vt:lpstr>
      <vt:lpstr>汉仪综艺体简</vt:lpstr>
      <vt:lpstr>隶书</vt:lpstr>
      <vt:lpstr>珠穆朗玛—乌金苏通体</vt:lpstr>
      <vt:lpstr>字魂27号-布丁体</vt:lpstr>
      <vt:lpstr>楷体_GB2312</vt:lpstr>
      <vt:lpstr>阿里巴巴普惠体 M</vt:lpstr>
      <vt:lpstr>楷体</vt:lpstr>
      <vt:lpstr>汉仪丫丫体简</vt:lpstr>
      <vt:lpstr>黑体</vt:lpstr>
      <vt:lpstr>华文新魏</vt:lpstr>
      <vt:lpstr>华文中宋</vt:lpstr>
      <vt:lpstr>Aa榴莲爸爸</vt:lpstr>
      <vt:lpstr>Times New Roman</vt:lpstr>
      <vt:lpstr>华文隶书</vt:lpstr>
      <vt:lpstr>思源黑体</vt:lpstr>
      <vt:lpstr>Arial Unicode MS</vt:lpstr>
      <vt:lpstr>思源黑体 CN Medium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.</dc:creator>
  <cp:lastModifiedBy>清风1418120207</cp:lastModifiedBy>
  <cp:revision>91</cp:revision>
  <dcterms:created xsi:type="dcterms:W3CDTF">2023-07-25T11:34:00Z</dcterms:created>
  <dcterms:modified xsi:type="dcterms:W3CDTF">2024-08-07T00:49:36Z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2D184A2CDA3441E09F1F10339DE3E0C4_13</vt:lpwstr>
  </property>
  <property fmtid="{D5CDD505-2E9C-101B-9397-08002B2CF9AE}" pid="3" name="KSOProductBuildVer">
    <vt:lpwstr>2052-12.1.0.15990</vt:lpwstr>
  </property>
</Properties>
</file>