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57" r:id="rId3"/>
    <p:sldId id="258" r:id="rId5"/>
    <p:sldId id="259" r:id="rId6"/>
    <p:sldId id="262" r:id="rId7"/>
    <p:sldId id="273" r:id="rId8"/>
    <p:sldId id="277" r:id="rId9"/>
    <p:sldId id="263" r:id="rId10"/>
    <p:sldId id="281" r:id="rId11"/>
    <p:sldId id="289" r:id="rId12"/>
    <p:sldId id="287" r:id="rId13"/>
    <p:sldId id="290" r:id="rId14"/>
    <p:sldId id="282" r:id="rId15"/>
    <p:sldId id="279" r:id="rId16"/>
    <p:sldId id="291" r:id="rId17"/>
    <p:sldId id="283" r:id="rId18"/>
    <p:sldId id="275" r:id="rId19"/>
    <p:sldId id="280" r:id="rId20"/>
    <p:sldId id="286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8B2"/>
    <a:srgbClr val="D1EEC4"/>
    <a:srgbClr val="0FD4C7"/>
    <a:srgbClr val="16928C"/>
    <a:srgbClr val="D5E3CF"/>
    <a:srgbClr val="BAEBCA"/>
    <a:srgbClr val="CEC2EB"/>
    <a:srgbClr val="F7D4B0"/>
    <a:srgbClr val="089990"/>
    <a:srgbClr val="875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230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A635E-A83C-46F2-A731-0C18D01EBC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54F85-BC29-4A56-92F3-F1350E3BB1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46328-75A4-44F2-8BD9-B2CE4A01C4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1B1E5-9C8B-4FF1-A8E2-C2477F2E99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B1E5-9C8B-4FF1-A8E2-C2477F2E99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B1E5-9C8B-4FF1-A8E2-C2477F2E99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1miz-E837986-2B5760A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6035" y="227330"/>
            <a:ext cx="725805" cy="363220"/>
          </a:xfrm>
          <a:prstGeom prst="rect">
            <a:avLst/>
          </a:prstGeom>
        </p:spPr>
      </p:pic>
      <p:pic>
        <p:nvPicPr>
          <p:cNvPr id="4" name="图片 3" descr="51miz-E837986-2B5760A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715" y="454025"/>
            <a:ext cx="453390" cy="227330"/>
          </a:xfrm>
          <a:prstGeom prst="rect">
            <a:avLst/>
          </a:prstGeom>
        </p:spPr>
      </p:pic>
      <p:pic>
        <p:nvPicPr>
          <p:cNvPr id="5" name="图片 4" descr="51miz-E837986-2B5760A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03415" y="432435"/>
            <a:ext cx="717550" cy="3594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10806" r="11750" b="18429"/>
          <a:stretch>
            <a:fillRect/>
          </a:stretch>
        </p:blipFill>
        <p:spPr>
          <a:xfrm>
            <a:off x="529510" y="726440"/>
            <a:ext cx="11464370" cy="5928233"/>
          </a:xfrm>
          <a:prstGeom prst="rect">
            <a:avLst/>
          </a:prstGeom>
        </p:spPr>
      </p:pic>
      <p:pic>
        <p:nvPicPr>
          <p:cNvPr id="7" name="图片 6" descr="51miz-E1212948-2930934D"/>
          <p:cNvPicPr>
            <a:picLocks noChangeAspect="1"/>
          </p:cNvPicPr>
          <p:nvPr userDrawn="1"/>
        </p:nvPicPr>
        <p:blipFill>
          <a:blip r:embed="rId4"/>
          <a:srcRect l="3661" t="5296" r="5726" b="5963"/>
          <a:stretch>
            <a:fillRect/>
          </a:stretch>
        </p:blipFill>
        <p:spPr>
          <a:xfrm>
            <a:off x="45811" y="39789"/>
            <a:ext cx="1831249" cy="13456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F49F-BD47-4E20-A537-AEF85F4DBA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4AD53-407F-4346-8DA1-607F259561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F49F-BD47-4E20-A537-AEF85F4DBA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4AD53-407F-4346-8DA1-607F259561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F49F-BD47-4E20-A537-AEF85F4DBA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4AD53-407F-4346-8DA1-607F259561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F49F-BD47-4E20-A537-AEF85F4DBA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4AD53-407F-4346-8DA1-607F259561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443060" y="584462"/>
            <a:ext cx="11246178" cy="5722070"/>
          </a:xfrm>
          <a:prstGeom prst="roundRect">
            <a:avLst>
              <a:gd name="adj" fmla="val 339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631597" y="735291"/>
            <a:ext cx="10887958" cy="5373278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28575">
            <a:solidFill>
              <a:srgbClr val="1CB8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51miz-E1212948-2930934D"/>
          <p:cNvPicPr>
            <a:picLocks noChangeAspect="1"/>
          </p:cNvPicPr>
          <p:nvPr userDrawn="1"/>
        </p:nvPicPr>
        <p:blipFill>
          <a:blip r:embed="rId2"/>
          <a:srcRect l="3661" t="5296" r="5726" b="5963"/>
          <a:stretch>
            <a:fillRect/>
          </a:stretch>
        </p:blipFill>
        <p:spPr>
          <a:xfrm>
            <a:off x="94268" y="235670"/>
            <a:ext cx="1838960" cy="1351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443060" y="584462"/>
            <a:ext cx="11246178" cy="5722070"/>
          </a:xfrm>
          <a:prstGeom prst="roundRect">
            <a:avLst>
              <a:gd name="adj" fmla="val 339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631597" y="735291"/>
            <a:ext cx="10887958" cy="5373278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28575">
            <a:solidFill>
              <a:srgbClr val="1CB8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537328" y="1351491"/>
            <a:ext cx="11189459" cy="5058736"/>
            <a:chOff x="443060" y="584462"/>
            <a:chExt cx="11246178" cy="5722070"/>
          </a:xfrm>
        </p:grpSpPr>
        <p:sp>
          <p:nvSpPr>
            <p:cNvPr id="7" name="圆角矩形 6"/>
            <p:cNvSpPr/>
            <p:nvPr userDrawn="1"/>
          </p:nvSpPr>
          <p:spPr>
            <a:xfrm>
              <a:off x="443060" y="584462"/>
              <a:ext cx="11246178" cy="5722070"/>
            </a:xfrm>
            <a:prstGeom prst="roundRect">
              <a:avLst>
                <a:gd name="adj" fmla="val 339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 userDrawn="1"/>
          </p:nvSpPr>
          <p:spPr>
            <a:xfrm>
              <a:off x="631597" y="735291"/>
              <a:ext cx="10887958" cy="5373278"/>
            </a:xfrm>
            <a:prstGeom prst="roundRect">
              <a:avLst>
                <a:gd name="adj" fmla="val 5556"/>
              </a:avLst>
            </a:prstGeom>
            <a:solidFill>
              <a:schemeClr val="bg1"/>
            </a:solidFill>
            <a:ln w="28575">
              <a:solidFill>
                <a:srgbClr val="1CB8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537328" y="1351491"/>
            <a:ext cx="11189459" cy="5237218"/>
            <a:chOff x="443060" y="584462"/>
            <a:chExt cx="11246178" cy="5722070"/>
          </a:xfrm>
        </p:grpSpPr>
        <p:sp>
          <p:nvSpPr>
            <p:cNvPr id="7" name="圆角矩形 6"/>
            <p:cNvSpPr/>
            <p:nvPr userDrawn="1"/>
          </p:nvSpPr>
          <p:spPr>
            <a:xfrm>
              <a:off x="443060" y="584462"/>
              <a:ext cx="11246178" cy="5722070"/>
            </a:xfrm>
            <a:prstGeom prst="roundRect">
              <a:avLst>
                <a:gd name="adj" fmla="val 339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 userDrawn="1"/>
          </p:nvSpPr>
          <p:spPr>
            <a:xfrm>
              <a:off x="631597" y="735291"/>
              <a:ext cx="10887958" cy="5373278"/>
            </a:xfrm>
            <a:prstGeom prst="roundRect">
              <a:avLst>
                <a:gd name="adj" fmla="val 5556"/>
              </a:avLst>
            </a:prstGeom>
            <a:solidFill>
              <a:schemeClr val="bg1"/>
            </a:solidFill>
            <a:ln w="28575">
              <a:solidFill>
                <a:srgbClr val="1CB8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10806" r="11750" b="18429"/>
          <a:stretch>
            <a:fillRect/>
          </a:stretch>
        </p:blipFill>
        <p:spPr>
          <a:xfrm>
            <a:off x="529510" y="726440"/>
            <a:ext cx="11464370" cy="5928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F49F-BD47-4E20-A537-AEF85F4DBA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4AD53-407F-4346-8DA1-607F259561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F49F-BD47-4E20-A537-AEF85F4DBA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4AD53-407F-4346-8DA1-607F259561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DF49F-BD47-4E20-A537-AEF85F4DBA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4AD53-407F-4346-8DA1-607F259561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61913" y="-28575"/>
            <a:ext cx="12315825" cy="69151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15.png"/><Relationship Id="rId21" Type="http://schemas.openxmlformats.org/officeDocument/2006/relationships/image" Target="../media/image12.png"/><Relationship Id="rId20" Type="http://schemas.openxmlformats.org/officeDocument/2006/relationships/tags" Target="../tags/tag122.xml"/><Relationship Id="rId2" Type="http://schemas.openxmlformats.org/officeDocument/2006/relationships/tags" Target="../tags/tag104.xml"/><Relationship Id="rId19" Type="http://schemas.openxmlformats.org/officeDocument/2006/relationships/tags" Target="../tags/tag121.xml"/><Relationship Id="rId18" Type="http://schemas.openxmlformats.org/officeDocument/2006/relationships/tags" Target="../tags/tag120.xml"/><Relationship Id="rId17" Type="http://schemas.openxmlformats.org/officeDocument/2006/relationships/tags" Target="../tags/tag119.xml"/><Relationship Id="rId16" Type="http://schemas.openxmlformats.org/officeDocument/2006/relationships/tags" Target="../tags/tag11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tags" Target="../tags/tag10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4" Type="http://schemas.openxmlformats.org/officeDocument/2006/relationships/slideLayout" Target="../slideLayouts/slideLayout4.xml"/><Relationship Id="rId23" Type="http://schemas.openxmlformats.org/officeDocument/2006/relationships/image" Target="../media/image15.png"/><Relationship Id="rId22" Type="http://schemas.openxmlformats.org/officeDocument/2006/relationships/image" Target="../media/image27.png"/><Relationship Id="rId21" Type="http://schemas.openxmlformats.org/officeDocument/2006/relationships/image" Target="../media/image12.png"/><Relationship Id="rId20" Type="http://schemas.openxmlformats.org/officeDocument/2006/relationships/tags" Target="../tags/tag142.xml"/><Relationship Id="rId2" Type="http://schemas.openxmlformats.org/officeDocument/2006/relationships/tags" Target="../tags/tag124.xml"/><Relationship Id="rId19" Type="http://schemas.openxmlformats.org/officeDocument/2006/relationships/tags" Target="../tags/tag141.xml"/><Relationship Id="rId18" Type="http://schemas.openxmlformats.org/officeDocument/2006/relationships/tags" Target="../tags/tag140.xml"/><Relationship Id="rId17" Type="http://schemas.openxmlformats.org/officeDocument/2006/relationships/tags" Target="../tags/tag139.xml"/><Relationship Id="rId16" Type="http://schemas.openxmlformats.org/officeDocument/2006/relationships/tags" Target="../tags/tag138.xml"/><Relationship Id="rId15" Type="http://schemas.openxmlformats.org/officeDocument/2006/relationships/tags" Target="../tags/tag137.xml"/><Relationship Id="rId14" Type="http://schemas.openxmlformats.org/officeDocument/2006/relationships/tags" Target="../tags/tag136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tags" Target="../tags/tag1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6" Type="http://schemas.openxmlformats.org/officeDocument/2006/relationships/tags" Target="../tags/tag145.xml"/><Relationship Id="rId5" Type="http://schemas.openxmlformats.org/officeDocument/2006/relationships/image" Target="../media/image14.png"/><Relationship Id="rId4" Type="http://schemas.openxmlformats.org/officeDocument/2006/relationships/tags" Target="../tags/tag144.xml"/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tags" Target="../tags/tag14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4" Type="http://schemas.openxmlformats.org/officeDocument/2006/relationships/slideLayout" Target="../slideLayouts/slideLayout4.xml"/><Relationship Id="rId23" Type="http://schemas.openxmlformats.org/officeDocument/2006/relationships/image" Target="../media/image14.png"/><Relationship Id="rId22" Type="http://schemas.openxmlformats.org/officeDocument/2006/relationships/image" Target="../media/image23.png"/><Relationship Id="rId21" Type="http://schemas.openxmlformats.org/officeDocument/2006/relationships/image" Target="../media/image12.png"/><Relationship Id="rId20" Type="http://schemas.openxmlformats.org/officeDocument/2006/relationships/tags" Target="../tags/tag165.xml"/><Relationship Id="rId2" Type="http://schemas.openxmlformats.org/officeDocument/2006/relationships/tags" Target="../tags/tag147.xml"/><Relationship Id="rId19" Type="http://schemas.openxmlformats.org/officeDocument/2006/relationships/tags" Target="../tags/tag164.xml"/><Relationship Id="rId18" Type="http://schemas.openxmlformats.org/officeDocument/2006/relationships/tags" Target="../tags/tag163.xml"/><Relationship Id="rId17" Type="http://schemas.openxmlformats.org/officeDocument/2006/relationships/tags" Target="../tags/tag162.xml"/><Relationship Id="rId16" Type="http://schemas.openxmlformats.org/officeDocument/2006/relationships/tags" Target="../tags/tag161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2" Type="http://schemas.openxmlformats.org/officeDocument/2006/relationships/slideLayout" Target="../slideLayouts/slideLayout4.xml"/><Relationship Id="rId21" Type="http://schemas.openxmlformats.org/officeDocument/2006/relationships/image" Target="../media/image15.png"/><Relationship Id="rId20" Type="http://schemas.openxmlformats.org/officeDocument/2006/relationships/tags" Target="../tags/tag185.xml"/><Relationship Id="rId2" Type="http://schemas.openxmlformats.org/officeDocument/2006/relationships/tags" Target="../tags/tag167.xml"/><Relationship Id="rId19" Type="http://schemas.openxmlformats.org/officeDocument/2006/relationships/tags" Target="../tags/tag184.xml"/><Relationship Id="rId18" Type="http://schemas.openxmlformats.org/officeDocument/2006/relationships/tags" Target="../tags/tag183.xml"/><Relationship Id="rId17" Type="http://schemas.openxmlformats.org/officeDocument/2006/relationships/tags" Target="../tags/tag182.xml"/><Relationship Id="rId16" Type="http://schemas.openxmlformats.org/officeDocument/2006/relationships/tags" Target="../tags/tag181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tags" Target="../tags/tag16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6" Type="http://schemas.openxmlformats.org/officeDocument/2006/relationships/tags" Target="../tags/tag188.xml"/><Relationship Id="rId5" Type="http://schemas.openxmlformats.org/officeDocument/2006/relationships/image" Target="../media/image14.png"/><Relationship Id="rId4" Type="http://schemas.openxmlformats.org/officeDocument/2006/relationships/tags" Target="../tags/tag18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8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9" Type="http://schemas.openxmlformats.org/officeDocument/2006/relationships/slideLayout" Target="../slideLayouts/slideLayout4.xml"/><Relationship Id="rId28" Type="http://schemas.openxmlformats.org/officeDocument/2006/relationships/image" Target="../media/image14.png"/><Relationship Id="rId27" Type="http://schemas.microsoft.com/office/2007/relationships/hdphoto" Target="../media/image33.wdp"/><Relationship Id="rId26" Type="http://schemas.openxmlformats.org/officeDocument/2006/relationships/image" Target="../media/image32.png"/><Relationship Id="rId25" Type="http://schemas.openxmlformats.org/officeDocument/2006/relationships/image" Target="../media/image31.png"/><Relationship Id="rId24" Type="http://schemas.microsoft.com/office/2007/relationships/hdphoto" Target="../media/image30.wdp"/><Relationship Id="rId23" Type="http://schemas.openxmlformats.org/officeDocument/2006/relationships/image" Target="../media/image29.png"/><Relationship Id="rId22" Type="http://schemas.openxmlformats.org/officeDocument/2006/relationships/image" Target="../media/image12.png"/><Relationship Id="rId21" Type="http://schemas.openxmlformats.org/officeDocument/2006/relationships/tags" Target="../tags/tag209.xml"/><Relationship Id="rId20" Type="http://schemas.openxmlformats.org/officeDocument/2006/relationships/tags" Target="../tags/tag208.xml"/><Relationship Id="rId2" Type="http://schemas.openxmlformats.org/officeDocument/2006/relationships/tags" Target="../tags/tag190.xml"/><Relationship Id="rId19" Type="http://schemas.openxmlformats.org/officeDocument/2006/relationships/tags" Target="../tags/tag207.xml"/><Relationship Id="rId18" Type="http://schemas.openxmlformats.org/officeDocument/2006/relationships/tags" Target="../tags/tag206.xml"/><Relationship Id="rId17" Type="http://schemas.openxmlformats.org/officeDocument/2006/relationships/tags" Target="../tags/tag205.xml"/><Relationship Id="rId16" Type="http://schemas.openxmlformats.org/officeDocument/2006/relationships/tags" Target="../tags/tag204.xml"/><Relationship Id="rId15" Type="http://schemas.openxmlformats.org/officeDocument/2006/relationships/tags" Target="../tags/tag203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tags" Target="../tags/tag18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4" Type="http://schemas.openxmlformats.org/officeDocument/2006/relationships/slideLayout" Target="../slideLayouts/slideLayout4.xml"/><Relationship Id="rId23" Type="http://schemas.openxmlformats.org/officeDocument/2006/relationships/image" Target="../media/image15.png"/><Relationship Id="rId22" Type="http://schemas.openxmlformats.org/officeDocument/2006/relationships/image" Target="../media/image35.png"/><Relationship Id="rId21" Type="http://schemas.openxmlformats.org/officeDocument/2006/relationships/image" Target="../media/image34.png"/><Relationship Id="rId20" Type="http://schemas.openxmlformats.org/officeDocument/2006/relationships/tags" Target="../tags/tag229.xml"/><Relationship Id="rId2" Type="http://schemas.openxmlformats.org/officeDocument/2006/relationships/tags" Target="../tags/tag211.xml"/><Relationship Id="rId19" Type="http://schemas.openxmlformats.org/officeDocument/2006/relationships/tags" Target="../tags/tag228.xml"/><Relationship Id="rId18" Type="http://schemas.openxmlformats.org/officeDocument/2006/relationships/tags" Target="../tags/tag227.xml"/><Relationship Id="rId17" Type="http://schemas.openxmlformats.org/officeDocument/2006/relationships/tags" Target="../tags/tag226.xml"/><Relationship Id="rId16" Type="http://schemas.openxmlformats.org/officeDocument/2006/relationships/tags" Target="../tags/tag225.xml"/><Relationship Id="rId15" Type="http://schemas.openxmlformats.org/officeDocument/2006/relationships/tags" Target="../tags/tag224.xml"/><Relationship Id="rId14" Type="http://schemas.openxmlformats.org/officeDocument/2006/relationships/tags" Target="../tags/tag223.xml"/><Relationship Id="rId13" Type="http://schemas.openxmlformats.org/officeDocument/2006/relationships/tags" Target="../tags/tag222.xml"/><Relationship Id="rId12" Type="http://schemas.openxmlformats.org/officeDocument/2006/relationships/tags" Target="../tags/tag221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tags" Target="../tags/tag2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image" Target="../media/image11.png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6" Type="http://schemas.openxmlformats.org/officeDocument/2006/relationships/tags" Target="../tags/tag19.xml"/><Relationship Id="rId5" Type="http://schemas.openxmlformats.org/officeDocument/2006/relationships/image" Target="../media/image14.png"/><Relationship Id="rId4" Type="http://schemas.openxmlformats.org/officeDocument/2006/relationships/tags" Target="../tags/tag18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5" Type="http://schemas.openxmlformats.org/officeDocument/2006/relationships/slideLayout" Target="../slideLayouts/slideLayout4.xml"/><Relationship Id="rId24" Type="http://schemas.openxmlformats.org/officeDocument/2006/relationships/image" Target="../media/image14.png"/><Relationship Id="rId23" Type="http://schemas.openxmlformats.org/officeDocument/2006/relationships/image" Target="../media/image18.png"/><Relationship Id="rId22" Type="http://schemas.microsoft.com/office/2007/relationships/hdphoto" Target="../media/image17.wdp"/><Relationship Id="rId21" Type="http://schemas.openxmlformats.org/officeDocument/2006/relationships/image" Target="../media/image16.png"/><Relationship Id="rId20" Type="http://schemas.openxmlformats.org/officeDocument/2006/relationships/tags" Target="../tags/tag39.xml"/><Relationship Id="rId2" Type="http://schemas.openxmlformats.org/officeDocument/2006/relationships/tags" Target="../tags/tag21.xml"/><Relationship Id="rId19" Type="http://schemas.openxmlformats.org/officeDocument/2006/relationships/tags" Target="../tags/tag38.xml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7" Type="http://schemas.openxmlformats.org/officeDocument/2006/relationships/slideLayout" Target="../slideLayouts/slideLayout4.xml"/><Relationship Id="rId26" Type="http://schemas.openxmlformats.org/officeDocument/2006/relationships/image" Target="../media/image15.png"/><Relationship Id="rId25" Type="http://schemas.openxmlformats.org/officeDocument/2006/relationships/image" Target="../media/image22.png"/><Relationship Id="rId24" Type="http://schemas.openxmlformats.org/officeDocument/2006/relationships/image" Target="../media/image21.jpeg"/><Relationship Id="rId23" Type="http://schemas.openxmlformats.org/officeDocument/2006/relationships/image" Target="../media/image20.jpeg"/><Relationship Id="rId22" Type="http://schemas.openxmlformats.org/officeDocument/2006/relationships/image" Target="../media/image19.jpeg"/><Relationship Id="rId21" Type="http://schemas.openxmlformats.org/officeDocument/2006/relationships/image" Target="../media/image12.png"/><Relationship Id="rId20" Type="http://schemas.openxmlformats.org/officeDocument/2006/relationships/tags" Target="../tags/tag59.xml"/><Relationship Id="rId2" Type="http://schemas.openxmlformats.org/officeDocument/2006/relationships/tags" Target="../tags/tag41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6" Type="http://schemas.openxmlformats.org/officeDocument/2006/relationships/tags" Target="../tags/tag62.xml"/><Relationship Id="rId5" Type="http://schemas.openxmlformats.org/officeDocument/2006/relationships/image" Target="../media/image14.png"/><Relationship Id="rId4" Type="http://schemas.openxmlformats.org/officeDocument/2006/relationships/tags" Target="../tags/tag6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8" Type="http://schemas.openxmlformats.org/officeDocument/2006/relationships/notesSlide" Target="../notesSlides/notesSlide2.xml"/><Relationship Id="rId27" Type="http://schemas.openxmlformats.org/officeDocument/2006/relationships/slideLayout" Target="../slideLayouts/slideLayout4.xml"/><Relationship Id="rId26" Type="http://schemas.openxmlformats.org/officeDocument/2006/relationships/image" Target="../media/image14.png"/><Relationship Id="rId25" Type="http://schemas.microsoft.com/office/2007/relationships/hdphoto" Target="../media/image26.wdp"/><Relationship Id="rId24" Type="http://schemas.openxmlformats.org/officeDocument/2006/relationships/image" Target="../media/image25.png"/><Relationship Id="rId23" Type="http://schemas.openxmlformats.org/officeDocument/2006/relationships/image" Target="../media/image24.png"/><Relationship Id="rId22" Type="http://schemas.openxmlformats.org/officeDocument/2006/relationships/image" Target="../media/image23.png"/><Relationship Id="rId21" Type="http://schemas.openxmlformats.org/officeDocument/2006/relationships/image" Target="../media/image12.png"/><Relationship Id="rId20" Type="http://schemas.openxmlformats.org/officeDocument/2006/relationships/tags" Target="../tags/tag82.xml"/><Relationship Id="rId2" Type="http://schemas.openxmlformats.org/officeDocument/2006/relationships/tags" Target="../tags/tag64.xml"/><Relationship Id="rId19" Type="http://schemas.openxmlformats.org/officeDocument/2006/relationships/tags" Target="../tags/tag81.xml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14.png"/><Relationship Id="rId21" Type="http://schemas.openxmlformats.org/officeDocument/2006/relationships/image" Target="../media/image12.png"/><Relationship Id="rId20" Type="http://schemas.openxmlformats.org/officeDocument/2006/relationships/tags" Target="../tags/tag102.xml"/><Relationship Id="rId2" Type="http://schemas.openxmlformats.org/officeDocument/2006/relationships/tags" Target="../tags/tag84.xml"/><Relationship Id="rId19" Type="http://schemas.openxmlformats.org/officeDocument/2006/relationships/tags" Target="../tags/tag101.xml"/><Relationship Id="rId18" Type="http://schemas.openxmlformats.org/officeDocument/2006/relationships/tags" Target="../tags/tag100.xml"/><Relationship Id="rId17" Type="http://schemas.openxmlformats.org/officeDocument/2006/relationships/tags" Target="../tags/tag99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80" y="1480290"/>
            <a:ext cx="584041" cy="4698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80966" y="1557516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走进我的数字生活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95728" y="1557516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993637" y="4561205"/>
            <a:ext cx="4810758" cy="680308"/>
            <a:chOff x="6096000" y="4049843"/>
            <a:chExt cx="4002341" cy="680308"/>
          </a:xfrm>
        </p:grpSpPr>
        <p:sp>
          <p:nvSpPr>
            <p:cNvPr id="6" name="矩形: 圆角 15"/>
            <p:cNvSpPr/>
            <p:nvPr/>
          </p:nvSpPr>
          <p:spPr>
            <a:xfrm>
              <a:off x="6096000" y="4049843"/>
              <a:ext cx="3729436" cy="439008"/>
            </a:xfrm>
            <a:prstGeom prst="roundRect">
              <a:avLst/>
            </a:prstGeom>
            <a:solidFill>
              <a:srgbClr val="1CB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190551" y="4084991"/>
              <a:ext cx="390779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制作人：宣城市郎溪县第三小学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周松松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11046" y="2226547"/>
            <a:ext cx="8443256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4800" b="1" spc="-300" dirty="0">
                <a:solidFill>
                  <a:srgbClr val="16928C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第 </a:t>
            </a:r>
            <a:r>
              <a:rPr lang="en-US" altLang="zh-CN" sz="4800" b="1" spc="-300" dirty="0">
                <a:solidFill>
                  <a:srgbClr val="16928C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2 </a:t>
            </a:r>
            <a:r>
              <a:rPr lang="zh-CN" altLang="en-US" sz="4800" b="1" spc="-300" dirty="0">
                <a:solidFill>
                  <a:srgbClr val="16928C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课</a:t>
            </a:r>
            <a:r>
              <a:rPr lang="en-US" altLang="zh-CN" sz="4800" b="1" spc="-300" dirty="0">
                <a:solidFill>
                  <a:srgbClr val="16928C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 </a:t>
            </a:r>
            <a:r>
              <a:rPr lang="zh-CN" altLang="en-US" sz="4800" b="1" spc="-300" dirty="0">
                <a:solidFill>
                  <a:srgbClr val="16928C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连接</a:t>
            </a:r>
            <a:r>
              <a:rPr lang="zh-CN" altLang="en-US" sz="4800" b="1" spc="-300" dirty="0">
                <a:solidFill>
                  <a:srgbClr val="16928C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我的家庭无线网络</a:t>
            </a:r>
            <a:endParaRPr lang="zh-CN" altLang="en-US" sz="4800" b="1" spc="-300" dirty="0">
              <a:solidFill>
                <a:srgbClr val="16928C"/>
              </a:solidFill>
              <a:latin typeface="隶书" panose="02010509060101010101" pitchFamily="49" charset="-122"/>
              <a:ea typeface="隶书" panose="02010509060101010101" pitchFamily="49" charset="-122"/>
              <a:cs typeface="珠穆朗玛—乌金苏通体" panose="01010100010101010101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98373" y="3352918"/>
            <a:ext cx="3578453" cy="521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6928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2800" b="1" dirty="0">
                <a:solidFill>
                  <a:srgbClr val="16928C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家庭无线网络</a:t>
            </a:r>
            <a:endParaRPr lang="zh-CN" altLang="en-US" sz="2800" b="1" dirty="0">
              <a:solidFill>
                <a:srgbClr val="16928C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1" y="3545840"/>
            <a:ext cx="3610519" cy="3096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EC7C8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rgbClr val="EC7C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rgbClr val="EC7C87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322446" y="1679166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体验热点共享上网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711884" y="2586198"/>
            <a:ext cx="7219116" cy="90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ts val="34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尝试在手机中设置热点，共享给平板电脑，并将测试效果填写在学习记录单中。 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03033" y="2369206"/>
            <a:ext cx="2371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24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如果家庭无线网络突然断了，该如何上网？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云形标注 31"/>
          <p:cNvSpPr/>
          <p:nvPr/>
        </p:nvSpPr>
        <p:spPr>
          <a:xfrm>
            <a:off x="874691" y="2204720"/>
            <a:ext cx="2729914" cy="1344637"/>
          </a:xfrm>
          <a:prstGeom prst="cloudCallout">
            <a:avLst>
              <a:gd name="adj1" fmla="val -29053"/>
              <a:gd name="adj2" fmla="val 79483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3180989" y="3676773"/>
          <a:ext cx="7944426" cy="23045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92748"/>
                <a:gridCol w="3770334"/>
                <a:gridCol w="1881344"/>
              </a:tblGrid>
              <a:tr h="5755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网络连接方式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EB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设置过程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EBC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测试效果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EBCA"/>
                    </a:solidFill>
                  </a:tcPr>
                </a:tc>
              </a:tr>
              <a:tr h="448795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连接无线上网</a:t>
                      </a:r>
                      <a:endParaRPr lang="zh-CN" altLang="en-US" sz="22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第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1</a:t>
                      </a: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步：开启</a:t>
                      </a:r>
                      <a:endParaRPr lang="zh-CN" altLang="en-US" sz="22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000"/>
                        </a:lnSpc>
                      </a:pP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     成  功</a:t>
                      </a:r>
                      <a:endParaRPr lang="en-US" altLang="zh-CN" sz="22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3000"/>
                        </a:lnSpc>
                      </a:pP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     未成功</a:t>
                      </a:r>
                      <a:endParaRPr lang="zh-CN" altLang="en-US" sz="22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</a:tr>
              <a:tr h="304913">
                <a:tc vMerge="1"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第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2</a:t>
                      </a: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步：设置</a:t>
                      </a:r>
                      <a:endParaRPr lang="zh-CN" altLang="en-US" sz="22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</a:tr>
              <a:tr h="213360">
                <a:tc vMerge="1"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第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3</a:t>
                      </a: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步：连接</a:t>
                      </a:r>
                      <a:endParaRPr lang="zh-CN" altLang="en-US" sz="22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</a:tr>
              <a:tr h="21336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第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4</a:t>
                      </a: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步：访问</a:t>
                      </a:r>
                      <a:endParaRPr lang="zh-CN" altLang="en-US" sz="22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34" name="矩形 33"/>
          <p:cNvSpPr/>
          <p:nvPr/>
        </p:nvSpPr>
        <p:spPr>
          <a:xfrm>
            <a:off x="9608777" y="4822230"/>
            <a:ext cx="276582" cy="276582"/>
          </a:xfrm>
          <a:prstGeom prst="rect">
            <a:avLst/>
          </a:prstGeom>
          <a:solidFill>
            <a:schemeClr val="bg1"/>
          </a:solidFill>
          <a:ln w="19050">
            <a:solidFill>
              <a:srgbClr val="1CB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9608777" y="5199058"/>
            <a:ext cx="276582" cy="276582"/>
          </a:xfrm>
          <a:prstGeom prst="rect">
            <a:avLst/>
          </a:prstGeom>
          <a:solidFill>
            <a:schemeClr val="bg1"/>
          </a:solidFill>
          <a:ln w="19050">
            <a:solidFill>
              <a:srgbClr val="1CB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0" y="4027997"/>
            <a:ext cx="1625018" cy="2119589"/>
          </a:xfrm>
          <a:prstGeom prst="rect">
            <a:avLst/>
          </a:prstGeom>
        </p:spPr>
      </p:pic>
      <p:cxnSp>
        <p:nvCxnSpPr>
          <p:cNvPr id="41" name="直接连接符 40"/>
          <p:cNvCxnSpPr/>
          <p:nvPr/>
        </p:nvCxnSpPr>
        <p:spPr>
          <a:xfrm flipV="1">
            <a:off x="7198051" y="4589739"/>
            <a:ext cx="1766169" cy="1252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7198051" y="5030237"/>
            <a:ext cx="1766169" cy="1252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7198051" y="5460576"/>
            <a:ext cx="1766169" cy="1252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7198051" y="5887638"/>
            <a:ext cx="1766169" cy="1252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7420" r="6872" b="9255"/>
          <a:stretch>
            <a:fillRect/>
          </a:stretch>
        </p:blipFill>
        <p:spPr>
          <a:xfrm>
            <a:off x="3266050" y="1599727"/>
            <a:ext cx="99568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EC7C8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rgbClr val="EC7C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rgbClr val="EC7C87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322446" y="1679166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体验热点共享上网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768431" y="2613516"/>
            <a:ext cx="7219116" cy="90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ts val="34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交流话题：输入的共享热点密码包含哪些内容？如何设置密码更可靠？ 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144312" y="2527848"/>
            <a:ext cx="1598542" cy="71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一起来交流探讨吧！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7" name="云形标注 36"/>
          <p:cNvSpPr/>
          <p:nvPr/>
        </p:nvSpPr>
        <p:spPr>
          <a:xfrm>
            <a:off x="8842113" y="2270040"/>
            <a:ext cx="2074285" cy="1267742"/>
          </a:xfrm>
          <a:prstGeom prst="cloudCallout">
            <a:avLst>
              <a:gd name="adj1" fmla="val 22377"/>
              <a:gd name="adj2" fmla="val 74675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1354" y="3839223"/>
            <a:ext cx="1754671" cy="2288701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4038777" y="4061814"/>
            <a:ext cx="368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zh-CN" sz="2400" b="1" dirty="0">
                <a:solidFill>
                  <a:srgbClr val="16928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设置密码需要注意的地方</a:t>
            </a:r>
            <a:endParaRPr kumimoji="1" lang="en-US" altLang="zh-CN" sz="2400" b="1" u="sng" dirty="0">
              <a:solidFill>
                <a:srgbClr val="1692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2146910" y="4047798"/>
            <a:ext cx="7112607" cy="1989747"/>
          </a:xfrm>
          <a:prstGeom prst="roundRect">
            <a:avLst/>
          </a:prstGeom>
          <a:noFill/>
          <a:ln w="19050">
            <a:solidFill>
              <a:srgbClr val="16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3411877" y="5262234"/>
            <a:ext cx="510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不使用热点默认密码，注意信息安全</a:t>
            </a:r>
            <a:endParaRPr kumimoji="1"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425971" y="4695525"/>
            <a:ext cx="537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kumimoji="1" sz="240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zh-CN" altLang="en-US" dirty="0"/>
              <a:t>设置</a:t>
            </a:r>
            <a:r>
              <a:rPr lang="zh-CN" altLang="zh-CN" dirty="0"/>
              <a:t>密码</a:t>
            </a:r>
            <a:r>
              <a:rPr lang="zh-CN" altLang="en-US" dirty="0"/>
              <a:t>要</a:t>
            </a:r>
            <a:r>
              <a:rPr lang="zh-CN" altLang="zh-CN" dirty="0"/>
              <a:t>包含字母、数字和特殊符号</a:t>
            </a:r>
            <a:endParaRPr lang="en-US" altLang="zh-CN" dirty="0"/>
          </a:p>
        </p:txBody>
      </p:sp>
      <p:sp>
        <p:nvSpPr>
          <p:cNvPr id="61" name="矩形 60"/>
          <p:cNvSpPr/>
          <p:nvPr/>
        </p:nvSpPr>
        <p:spPr>
          <a:xfrm>
            <a:off x="2944141" y="4855415"/>
            <a:ext cx="365284" cy="365284"/>
          </a:xfrm>
          <a:prstGeom prst="rect">
            <a:avLst/>
          </a:prstGeom>
          <a:solidFill>
            <a:schemeClr val="bg1"/>
          </a:solidFill>
          <a:ln w="19050">
            <a:solidFill>
              <a:srgbClr val="127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931615" y="5434067"/>
            <a:ext cx="365284" cy="365284"/>
          </a:xfrm>
          <a:prstGeom prst="rect">
            <a:avLst/>
          </a:prstGeom>
          <a:solidFill>
            <a:schemeClr val="bg1"/>
          </a:solidFill>
          <a:ln w="19050">
            <a:solidFill>
              <a:srgbClr val="127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38" y="3472792"/>
            <a:ext cx="1382623" cy="138262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7420" r="6872" b="9255"/>
          <a:stretch>
            <a:fillRect/>
          </a:stretch>
        </p:blipFill>
        <p:spPr>
          <a:xfrm>
            <a:off x="3266050" y="1599727"/>
            <a:ext cx="99568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4761719" y="1378792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127873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三、收获园</a:t>
            </a:r>
            <a:endParaRPr lang="zh-CN" altLang="en-US" sz="4800" dirty="0">
              <a:solidFill>
                <a:srgbClr val="127873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61" y="2606959"/>
            <a:ext cx="2524255" cy="32925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0" y="4368687"/>
            <a:ext cx="1951239" cy="146644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768613" y="2556159"/>
            <a:ext cx="6601685" cy="989557"/>
            <a:chOff x="3768613" y="2556159"/>
            <a:chExt cx="6601685" cy="989557"/>
          </a:xfrm>
        </p:grpSpPr>
        <p:grpSp>
          <p:nvGrpSpPr>
            <p:cNvPr id="20" name="组合 19"/>
            <p:cNvGrpSpPr/>
            <p:nvPr/>
          </p:nvGrpSpPr>
          <p:grpSpPr>
            <a:xfrm>
              <a:off x="4889011" y="2628726"/>
              <a:ext cx="5481287" cy="683078"/>
              <a:chOff x="5084112" y="2593807"/>
              <a:chExt cx="5531517" cy="683078"/>
            </a:xfrm>
          </p:grpSpPr>
          <p:sp>
            <p:nvSpPr>
              <p:cNvPr id="23" name="Freeform 755"/>
              <p:cNvSpPr/>
              <p:nvPr/>
            </p:nvSpPr>
            <p:spPr bwMode="auto">
              <a:xfrm rot="16200000">
                <a:off x="7438106" y="239813"/>
                <a:ext cx="683078" cy="5391066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217128" y="2626885"/>
                <a:ext cx="53985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梳理连接家庭网络基本流程</a:t>
                </a:r>
                <a:endParaRPr lang="zh-CN" altLang="en-US" sz="3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1" t="5896" b="12947"/>
            <a:stretch>
              <a:fillRect/>
            </a:stretch>
          </p:blipFill>
          <p:spPr>
            <a:xfrm>
              <a:off x="3768613" y="2556159"/>
              <a:ext cx="1069974" cy="989557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3758511" y="3572088"/>
            <a:ext cx="6530512" cy="1016000"/>
            <a:chOff x="3758511" y="3572088"/>
            <a:chExt cx="6530512" cy="1016000"/>
          </a:xfrm>
        </p:grpSpPr>
        <p:grpSp>
          <p:nvGrpSpPr>
            <p:cNvPr id="2" name="组合 1"/>
            <p:cNvGrpSpPr/>
            <p:nvPr/>
          </p:nvGrpSpPr>
          <p:grpSpPr>
            <a:xfrm>
              <a:off x="4886325" y="3670348"/>
              <a:ext cx="5402698" cy="683078"/>
              <a:chOff x="4945353" y="2593806"/>
              <a:chExt cx="4816254" cy="683078"/>
            </a:xfrm>
          </p:grpSpPr>
          <p:sp>
            <p:nvSpPr>
              <p:cNvPr id="16" name="Freeform 755"/>
              <p:cNvSpPr/>
              <p:nvPr/>
            </p:nvSpPr>
            <p:spPr bwMode="auto">
              <a:xfrm rot="16200000">
                <a:off x="6986134" y="553025"/>
                <a:ext cx="683078" cy="4764639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17" name="文本框 1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098176" y="2650587"/>
                <a:ext cx="46634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分享交流项目学习活动收获</a:t>
                </a:r>
                <a:endParaRPr lang="zh-CN" altLang="en-US" sz="3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2" t="7420" r="6872" b="9255"/>
            <a:stretch>
              <a:fillRect/>
            </a:stretch>
          </p:blipFill>
          <p:spPr>
            <a:xfrm>
              <a:off x="3758511" y="3572088"/>
              <a:ext cx="995680" cy="1016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811942" y="1679166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梳理连接家庭网络基本流程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208287" y="2594431"/>
            <a:ext cx="2048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请拖动“步骤”进行配对吧！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2" name="云形标注 41"/>
          <p:cNvSpPr/>
          <p:nvPr/>
        </p:nvSpPr>
        <p:spPr>
          <a:xfrm>
            <a:off x="9018591" y="2210926"/>
            <a:ext cx="2339921" cy="1474896"/>
          </a:xfrm>
          <a:prstGeom prst="cloudCallout">
            <a:avLst>
              <a:gd name="adj1" fmla="val 19928"/>
              <a:gd name="adj2" fmla="val 70668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0946" y="3839223"/>
            <a:ext cx="1754671" cy="2288701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1657733" y="3179681"/>
            <a:ext cx="7047104" cy="2948243"/>
            <a:chOff x="1666497" y="3278730"/>
            <a:chExt cx="7047104" cy="2948243"/>
          </a:xfrm>
        </p:grpSpPr>
        <p:sp>
          <p:nvSpPr>
            <p:cNvPr id="53" name="矩形: 圆角 44"/>
            <p:cNvSpPr/>
            <p:nvPr/>
          </p:nvSpPr>
          <p:spPr>
            <a:xfrm>
              <a:off x="2020824" y="3784871"/>
              <a:ext cx="6692777" cy="2442102"/>
            </a:xfrm>
            <a:prstGeom prst="roundRect">
              <a:avLst>
                <a:gd name="adj" fmla="val 11547"/>
              </a:avLst>
            </a:prstGeom>
            <a:noFill/>
            <a:ln w="28575">
              <a:solidFill>
                <a:srgbClr val="FF66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497" y="3278730"/>
              <a:ext cx="1561687" cy="1169483"/>
            </a:xfrm>
            <a:prstGeom prst="rect">
              <a:avLst/>
            </a:prstGeom>
          </p:spPr>
        </p:pic>
      </p:grpSp>
      <p:sp>
        <p:nvSpPr>
          <p:cNvPr id="58" name="文本框 57"/>
          <p:cNvSpPr txBox="1"/>
          <p:nvPr/>
        </p:nvSpPr>
        <p:spPr>
          <a:xfrm>
            <a:off x="1863447" y="2493843"/>
            <a:ext cx="718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根据活动探究，交流讨论家庭网络连接的基本步骤。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848268" y="3875066"/>
            <a:ext cx="1474178" cy="549897"/>
            <a:chOff x="2821708" y="3770336"/>
            <a:chExt cx="1474178" cy="549897"/>
          </a:xfrm>
        </p:grpSpPr>
        <p:sp>
          <p:nvSpPr>
            <p:cNvPr id="60" name="AutoShape 5"/>
            <p:cNvSpPr>
              <a:spLocks noChangeArrowheads="1"/>
            </p:cNvSpPr>
            <p:nvPr/>
          </p:nvSpPr>
          <p:spPr bwMode="auto">
            <a:xfrm>
              <a:off x="2821708" y="3770336"/>
              <a:ext cx="1427200" cy="549897"/>
            </a:xfrm>
            <a:prstGeom prst="roundRect">
              <a:avLst>
                <a:gd name="adj" fmla="val 16667"/>
              </a:avLst>
            </a:prstGeom>
            <a:solidFill>
              <a:srgbClr val="C4591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5B9BD5"/>
                  </a:solidFill>
                  <a:prstDash val="dash"/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第一步</a:t>
              </a:r>
              <a:endParaRPr lang="zh-CN" altLang="en-US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4180660" y="3993793"/>
              <a:ext cx="115226" cy="1107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310246" y="3875066"/>
            <a:ext cx="2644162" cy="559964"/>
            <a:chOff x="1201738" y="-69850"/>
            <a:chExt cx="2076461" cy="439740"/>
          </a:xfrm>
        </p:grpSpPr>
        <p:sp>
          <p:nvSpPr>
            <p:cNvPr id="63" name="KSO_Shape"/>
            <p:cNvSpPr>
              <a:spLocks noChangeArrowheads="1"/>
            </p:cNvSpPr>
            <p:nvPr/>
          </p:nvSpPr>
          <p:spPr bwMode="auto">
            <a:xfrm>
              <a:off x="1250954" y="-69850"/>
              <a:ext cx="2027245" cy="439740"/>
            </a:xfrm>
            <a:prstGeom prst="roundRect">
              <a:avLst>
                <a:gd name="adj" fmla="val 16667"/>
              </a:avLst>
            </a:prstGeom>
            <a:solidFill>
              <a:srgbClr val="127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dirty="0">
                  <a:solidFill>
                    <a:srgbClr val="FFFF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连接网络设备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4" name="Oval 7"/>
            <p:cNvSpPr>
              <a:spLocks noChangeArrowheads="1"/>
            </p:cNvSpPr>
            <p:nvPr/>
          </p:nvSpPr>
          <p:spPr bwMode="auto">
            <a:xfrm>
              <a:off x="1201738" y="112713"/>
              <a:ext cx="90487" cy="90487"/>
            </a:xfrm>
            <a:prstGeom prst="ellipse">
              <a:avLst/>
            </a:prstGeom>
            <a:solidFill>
              <a:srgbClr val="1278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848268" y="4671110"/>
            <a:ext cx="1474178" cy="549897"/>
            <a:chOff x="2821708" y="3770336"/>
            <a:chExt cx="1474178" cy="549897"/>
          </a:xfrm>
        </p:grpSpPr>
        <p:sp>
          <p:nvSpPr>
            <p:cNvPr id="66" name="AutoShape 5"/>
            <p:cNvSpPr>
              <a:spLocks noChangeArrowheads="1"/>
            </p:cNvSpPr>
            <p:nvPr/>
          </p:nvSpPr>
          <p:spPr bwMode="auto">
            <a:xfrm>
              <a:off x="2821708" y="3770336"/>
              <a:ext cx="1427200" cy="549897"/>
            </a:xfrm>
            <a:prstGeom prst="roundRect">
              <a:avLst>
                <a:gd name="adj" fmla="val 16667"/>
              </a:avLst>
            </a:prstGeom>
            <a:solidFill>
              <a:srgbClr val="C4591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5B9BD5"/>
                  </a:solidFill>
                  <a:prstDash val="dash"/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第二步</a:t>
              </a:r>
              <a:endParaRPr lang="zh-CN" altLang="en-US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4180660" y="3993793"/>
              <a:ext cx="115226" cy="1107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310246" y="5418053"/>
            <a:ext cx="2644157" cy="559964"/>
            <a:chOff x="1201738" y="-69850"/>
            <a:chExt cx="2076450" cy="439738"/>
          </a:xfrm>
        </p:grpSpPr>
        <p:sp>
          <p:nvSpPr>
            <p:cNvPr id="69" name="KSO_Shape"/>
            <p:cNvSpPr>
              <a:spLocks noChangeArrowheads="1"/>
            </p:cNvSpPr>
            <p:nvPr/>
          </p:nvSpPr>
          <p:spPr bwMode="auto">
            <a:xfrm>
              <a:off x="1250950" y="-69850"/>
              <a:ext cx="2027238" cy="439738"/>
            </a:xfrm>
            <a:prstGeom prst="roundRect">
              <a:avLst>
                <a:gd name="adj" fmla="val 16667"/>
              </a:avLst>
            </a:prstGeom>
            <a:solidFill>
              <a:srgbClr val="127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dirty="0">
                  <a:solidFill>
                    <a:srgbClr val="FFFF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准备网络设备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1201738" y="112713"/>
              <a:ext cx="90487" cy="90487"/>
            </a:xfrm>
            <a:prstGeom prst="ellipse">
              <a:avLst/>
            </a:prstGeom>
            <a:solidFill>
              <a:srgbClr val="1278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848268" y="5418053"/>
            <a:ext cx="1474178" cy="549897"/>
            <a:chOff x="2821708" y="3770336"/>
            <a:chExt cx="1474178" cy="549897"/>
          </a:xfrm>
        </p:grpSpPr>
        <p:sp>
          <p:nvSpPr>
            <p:cNvPr id="72" name="AutoShape 5"/>
            <p:cNvSpPr>
              <a:spLocks noChangeArrowheads="1"/>
            </p:cNvSpPr>
            <p:nvPr/>
          </p:nvSpPr>
          <p:spPr bwMode="auto">
            <a:xfrm>
              <a:off x="2821708" y="3770336"/>
              <a:ext cx="1427200" cy="549897"/>
            </a:xfrm>
            <a:prstGeom prst="roundRect">
              <a:avLst>
                <a:gd name="adj" fmla="val 16667"/>
              </a:avLst>
            </a:prstGeom>
            <a:solidFill>
              <a:srgbClr val="C4591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5B9BD5"/>
                  </a:solidFill>
                  <a:prstDash val="dash"/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第三步</a:t>
              </a:r>
              <a:endParaRPr lang="zh-CN" altLang="en-US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3" name="Oval 6"/>
            <p:cNvSpPr>
              <a:spLocks noChangeArrowheads="1"/>
            </p:cNvSpPr>
            <p:nvPr/>
          </p:nvSpPr>
          <p:spPr bwMode="auto">
            <a:xfrm>
              <a:off x="4180660" y="3993793"/>
              <a:ext cx="115226" cy="1107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310246" y="4671110"/>
            <a:ext cx="2644157" cy="559964"/>
            <a:chOff x="1201738" y="-69850"/>
            <a:chExt cx="2076450" cy="439738"/>
          </a:xfrm>
        </p:grpSpPr>
        <p:sp>
          <p:nvSpPr>
            <p:cNvPr id="75" name="KSO_Shape"/>
            <p:cNvSpPr>
              <a:spLocks noChangeArrowheads="1"/>
            </p:cNvSpPr>
            <p:nvPr/>
          </p:nvSpPr>
          <p:spPr bwMode="auto">
            <a:xfrm>
              <a:off x="1250950" y="-69850"/>
              <a:ext cx="2027238" cy="439738"/>
            </a:xfrm>
            <a:prstGeom prst="roundRect">
              <a:avLst>
                <a:gd name="adj" fmla="val 16667"/>
              </a:avLst>
            </a:prstGeom>
            <a:solidFill>
              <a:srgbClr val="127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dirty="0">
                  <a:solidFill>
                    <a:srgbClr val="FFFF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将设备与网络连接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6" name="Oval 7"/>
            <p:cNvSpPr>
              <a:spLocks noChangeArrowheads="1"/>
            </p:cNvSpPr>
            <p:nvPr/>
          </p:nvSpPr>
          <p:spPr bwMode="auto">
            <a:xfrm>
              <a:off x="1201738" y="112713"/>
              <a:ext cx="90487" cy="90487"/>
            </a:xfrm>
            <a:prstGeom prst="ellipse">
              <a:avLst/>
            </a:prstGeom>
            <a:solidFill>
              <a:srgbClr val="1278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t="5896" b="12947"/>
          <a:stretch>
            <a:fillRect/>
          </a:stretch>
        </p:blipFill>
        <p:spPr>
          <a:xfrm>
            <a:off x="2741968" y="1596823"/>
            <a:ext cx="1069974" cy="98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794126" y="1679166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分享交流项目学习活动收获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54943" y="2430646"/>
            <a:ext cx="9528833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539750">
              <a:lnSpc>
                <a:spcPct val="150000"/>
              </a:lnSpc>
              <a:defRPr kumimoji="1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ts val="3400"/>
              </a:lnSpc>
            </a:pPr>
            <a:r>
              <a:rPr lang="zh-CN" altLang="en-US" dirty="0"/>
              <a:t>本节课在帮助李徽的过程中，你有哪些收获？试着填写学习评价表，对自己的学习情况进行评价。</a:t>
            </a: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813225" y="3538048"/>
          <a:ext cx="8365305" cy="2470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5596"/>
                <a:gridCol w="3728379"/>
                <a:gridCol w="3371330"/>
              </a:tblGrid>
              <a:tr h="565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评价项目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评价内容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评价结果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B2"/>
                    </a:solidFill>
                  </a:tcPr>
                </a:tc>
              </a:tr>
              <a:tr h="512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知识建构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B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3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能通过活动实践，将平板电脑连接到家庭无线网络，并能理解家庭无线网络连接的基本步骤。</a:t>
                      </a:r>
                      <a:endParaRPr lang="zh-CN" sz="13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优秀        达标        继续努力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思维迁移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B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3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能用所学方法，将身边熟悉的数字设备连接到家庭无线网络。</a:t>
                      </a:r>
                      <a:endParaRPr lang="zh-CN" sz="13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优秀        达标        继续努力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语言表达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B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3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能声音响亮，流利地说出将平板电脑连接到家庭无线网络的操作过程。</a:t>
                      </a:r>
                      <a:endParaRPr lang="zh-CN" sz="13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优秀        达标        继续努力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团队协作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B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3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能认真倾听，积极与其他学生交流讨论，大胆表达自己的想法。</a:t>
                      </a:r>
                      <a:endParaRPr lang="zh-CN" sz="13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优秀        达标        继续努力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3CF"/>
                    </a:solidFill>
                  </a:tcPr>
                </a:tc>
              </a:tr>
            </a:tbl>
          </a:graphicData>
        </a:graphic>
      </p:graphicFrame>
      <p:sp>
        <p:nvSpPr>
          <p:cNvPr id="39" name="矩形 38"/>
          <p:cNvSpPr/>
          <p:nvPr/>
        </p:nvSpPr>
        <p:spPr>
          <a:xfrm>
            <a:off x="7123066" y="4258496"/>
            <a:ext cx="243152" cy="243152"/>
          </a:xfrm>
          <a:prstGeom prst="rect">
            <a:avLst/>
          </a:prstGeom>
          <a:solidFill>
            <a:schemeClr val="bg1"/>
          </a:solidFill>
          <a:ln w="19050">
            <a:solidFill>
              <a:srgbClr val="127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8048719" y="4258496"/>
            <a:ext cx="243152" cy="243152"/>
          </a:xfrm>
          <a:prstGeom prst="rect">
            <a:avLst/>
          </a:prstGeom>
          <a:solidFill>
            <a:schemeClr val="bg1"/>
          </a:solidFill>
          <a:ln w="19050">
            <a:solidFill>
              <a:srgbClr val="127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8964564" y="4258496"/>
            <a:ext cx="243152" cy="243152"/>
          </a:xfrm>
          <a:prstGeom prst="rect">
            <a:avLst/>
          </a:prstGeom>
          <a:solidFill>
            <a:schemeClr val="bg1"/>
          </a:solidFill>
          <a:ln w="19050">
            <a:solidFill>
              <a:srgbClr val="127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7123066" y="4744361"/>
            <a:ext cx="243152" cy="243152"/>
          </a:xfrm>
          <a:prstGeom prst="rect">
            <a:avLst/>
          </a:prstGeom>
          <a:solidFill>
            <a:schemeClr val="bg1"/>
          </a:solidFill>
          <a:ln w="19050">
            <a:solidFill>
              <a:srgbClr val="127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8048719" y="4744361"/>
            <a:ext cx="243152" cy="243152"/>
          </a:xfrm>
          <a:prstGeom prst="rect">
            <a:avLst/>
          </a:prstGeom>
          <a:solidFill>
            <a:schemeClr val="bg1"/>
          </a:solidFill>
          <a:ln w="19050">
            <a:solidFill>
              <a:srgbClr val="127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8964564" y="4744361"/>
            <a:ext cx="243152" cy="243152"/>
          </a:xfrm>
          <a:prstGeom prst="rect">
            <a:avLst/>
          </a:prstGeom>
          <a:solidFill>
            <a:schemeClr val="bg1"/>
          </a:solidFill>
          <a:ln w="19050">
            <a:solidFill>
              <a:srgbClr val="127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7123066" y="5206194"/>
            <a:ext cx="243152" cy="243152"/>
          </a:xfrm>
          <a:prstGeom prst="rect">
            <a:avLst/>
          </a:prstGeom>
          <a:solidFill>
            <a:schemeClr val="bg1"/>
          </a:solidFill>
          <a:ln w="19050">
            <a:solidFill>
              <a:srgbClr val="127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8048719" y="5206194"/>
            <a:ext cx="243152" cy="243152"/>
          </a:xfrm>
          <a:prstGeom prst="rect">
            <a:avLst/>
          </a:prstGeom>
          <a:solidFill>
            <a:schemeClr val="bg1"/>
          </a:solidFill>
          <a:ln w="19050">
            <a:solidFill>
              <a:srgbClr val="127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8964564" y="5206194"/>
            <a:ext cx="243152" cy="243152"/>
          </a:xfrm>
          <a:prstGeom prst="rect">
            <a:avLst/>
          </a:prstGeom>
          <a:solidFill>
            <a:schemeClr val="bg1"/>
          </a:solidFill>
          <a:ln w="19050">
            <a:solidFill>
              <a:srgbClr val="127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7123066" y="5652320"/>
            <a:ext cx="243152" cy="243152"/>
          </a:xfrm>
          <a:prstGeom prst="rect">
            <a:avLst/>
          </a:prstGeom>
          <a:solidFill>
            <a:schemeClr val="bg1"/>
          </a:solidFill>
          <a:ln w="19050">
            <a:solidFill>
              <a:srgbClr val="127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048719" y="5652320"/>
            <a:ext cx="243152" cy="243152"/>
          </a:xfrm>
          <a:prstGeom prst="rect">
            <a:avLst/>
          </a:prstGeom>
          <a:solidFill>
            <a:schemeClr val="bg1"/>
          </a:solidFill>
          <a:ln w="19050">
            <a:solidFill>
              <a:srgbClr val="127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8991393" y="5668222"/>
            <a:ext cx="243152" cy="243152"/>
          </a:xfrm>
          <a:prstGeom prst="rect">
            <a:avLst/>
          </a:prstGeom>
          <a:solidFill>
            <a:schemeClr val="bg1"/>
          </a:solidFill>
          <a:ln w="19050">
            <a:solidFill>
              <a:srgbClr val="127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7420" r="6872" b="9255"/>
          <a:stretch>
            <a:fillRect/>
          </a:stretch>
        </p:blipFill>
        <p:spPr>
          <a:xfrm>
            <a:off x="2778126" y="1601553"/>
            <a:ext cx="99568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4761719" y="1378792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127873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四、挑战台</a:t>
            </a:r>
            <a:endParaRPr lang="zh-CN" altLang="en-US" sz="4800" dirty="0">
              <a:solidFill>
                <a:srgbClr val="127873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61" y="2606959"/>
            <a:ext cx="2524255" cy="32925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88" y="4312493"/>
            <a:ext cx="2083319" cy="15657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919498" y="2553411"/>
            <a:ext cx="6289191" cy="989557"/>
            <a:chOff x="3919498" y="2553411"/>
            <a:chExt cx="6289191" cy="989557"/>
          </a:xfrm>
        </p:grpSpPr>
        <p:grpSp>
          <p:nvGrpSpPr>
            <p:cNvPr id="27" name="组合 26"/>
            <p:cNvGrpSpPr/>
            <p:nvPr/>
          </p:nvGrpSpPr>
          <p:grpSpPr>
            <a:xfrm>
              <a:off x="5093644" y="2598246"/>
              <a:ext cx="5115045" cy="683078"/>
              <a:chOff x="4981581" y="2593807"/>
              <a:chExt cx="4727438" cy="683078"/>
            </a:xfrm>
          </p:grpSpPr>
          <p:sp>
            <p:nvSpPr>
              <p:cNvPr id="28" name="Freeform 755"/>
              <p:cNvSpPr/>
              <p:nvPr/>
            </p:nvSpPr>
            <p:spPr bwMode="auto">
              <a:xfrm rot="16200000">
                <a:off x="6922734" y="652654"/>
                <a:ext cx="683078" cy="4565383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30" name="文本框 2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332565" y="2650572"/>
                <a:ext cx="43764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迁移连接其他数字设备</a:t>
                </a:r>
                <a:endParaRPr lang="zh-CN" altLang="en-US" sz="3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1" t="5896" b="12947"/>
            <a:stretch>
              <a:fillRect/>
            </a:stretch>
          </p:blipFill>
          <p:spPr>
            <a:xfrm>
              <a:off x="3919498" y="2553411"/>
              <a:ext cx="1069974" cy="989557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3899178" y="3579500"/>
            <a:ext cx="6134170" cy="1016000"/>
            <a:chOff x="3899178" y="3579500"/>
            <a:chExt cx="6134170" cy="1016000"/>
          </a:xfrm>
        </p:grpSpPr>
        <p:grpSp>
          <p:nvGrpSpPr>
            <p:cNvPr id="21" name="组合 20"/>
            <p:cNvGrpSpPr/>
            <p:nvPr/>
          </p:nvGrpSpPr>
          <p:grpSpPr>
            <a:xfrm>
              <a:off x="4996516" y="3639869"/>
              <a:ext cx="5036832" cy="683078"/>
              <a:chOff x="4981582" y="2593807"/>
              <a:chExt cx="5082989" cy="683078"/>
            </a:xfrm>
          </p:grpSpPr>
          <p:sp>
            <p:nvSpPr>
              <p:cNvPr id="22" name="Freeform 755"/>
              <p:cNvSpPr/>
              <p:nvPr/>
            </p:nvSpPr>
            <p:spPr bwMode="auto">
              <a:xfrm rot="16200000">
                <a:off x="7181538" y="393851"/>
                <a:ext cx="683078" cy="5082989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462842" y="2627571"/>
                <a:ext cx="43352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归纳总结学习活动内容</a:t>
                </a:r>
                <a:endParaRPr lang="zh-CN" altLang="en-US" sz="3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2" t="7420" r="6872" b="9255"/>
            <a:stretch>
              <a:fillRect/>
            </a:stretch>
          </p:blipFill>
          <p:spPr>
            <a:xfrm>
              <a:off x="3899178" y="3579500"/>
              <a:ext cx="995680" cy="1016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A-文本框 37"/>
          <p:cNvSpPr txBox="1"/>
          <p:nvPr>
            <p:custDataLst>
              <p:tags r:id="rId1"/>
            </p:custDataLst>
          </p:nvPr>
        </p:nvSpPr>
        <p:spPr>
          <a:xfrm>
            <a:off x="2714467" y="3504679"/>
            <a:ext cx="3309825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我要连接其他数字设备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3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4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5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6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8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9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10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1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2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3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4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5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6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7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8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EB5FC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9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EB5FCA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20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rgbClr val="EB5FCA"/>
            </a:solidFill>
            <a:ln w="25400" cap="flat" cmpd="sng" algn="ctr">
              <a:solidFill>
                <a:srgbClr val="EB5FCA"/>
              </a:solidFill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1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rgbClr val="EB5FCA"/>
            </a:solidFill>
            <a:ln>
              <a:solidFill>
                <a:srgbClr val="EB5FCA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322446" y="1679166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迁移连接其他数字设备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157669" y="4240694"/>
            <a:ext cx="495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其他数字设备：</a:t>
            </a:r>
            <a:r>
              <a:rPr kumimoji="1"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</a:t>
            </a:r>
            <a:r>
              <a:rPr kumimoji="1" lang="zh-CN" altLang="en-US" sz="900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kumimoji="1"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136181" y="4892940"/>
            <a:ext cx="466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连接网络名称：</a:t>
            </a:r>
            <a:r>
              <a:rPr kumimoji="1"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</a:t>
            </a:r>
            <a:r>
              <a:rPr kumimoji="1" lang="zh-CN" altLang="en-US" sz="800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zh-CN" alt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kumimoji="1" lang="en-US" altLang="zh-CN" sz="2400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605687" y="2678118"/>
            <a:ext cx="2965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24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利用所学知识，将家中的其它数字设备连接到无线网络吧！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云形标注 34"/>
          <p:cNvSpPr/>
          <p:nvPr/>
        </p:nvSpPr>
        <p:spPr>
          <a:xfrm>
            <a:off x="7327355" y="2369688"/>
            <a:ext cx="3564830" cy="1780236"/>
          </a:xfrm>
          <a:prstGeom prst="cloudCallout">
            <a:avLst>
              <a:gd name="adj1" fmla="val 31445"/>
              <a:gd name="adj2" fmla="val 55188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0946" y="3839223"/>
            <a:ext cx="1754671" cy="228870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94549" y="2543609"/>
            <a:ext cx="5673325" cy="3381074"/>
            <a:chOff x="1494549" y="2543609"/>
            <a:chExt cx="5673325" cy="3381074"/>
          </a:xfrm>
        </p:grpSpPr>
        <p:grpSp>
          <p:nvGrpSpPr>
            <p:cNvPr id="3" name="组合 2"/>
            <p:cNvGrpSpPr/>
            <p:nvPr/>
          </p:nvGrpSpPr>
          <p:grpSpPr>
            <a:xfrm>
              <a:off x="1494549" y="2543609"/>
              <a:ext cx="5673325" cy="3381074"/>
              <a:chOff x="1494549" y="2543609"/>
              <a:chExt cx="5673325" cy="3381074"/>
            </a:xfrm>
          </p:grpSpPr>
          <p:grpSp>
            <p:nvGrpSpPr>
              <p:cNvPr id="55" name="Google Shape;244;p19"/>
              <p:cNvGrpSpPr/>
              <p:nvPr/>
            </p:nvGrpSpPr>
            <p:grpSpPr>
              <a:xfrm rot="10800000">
                <a:off x="2699966" y="3459298"/>
                <a:ext cx="3360533" cy="578338"/>
                <a:chOff x="661800" y="2887350"/>
                <a:chExt cx="1300278" cy="548950"/>
              </a:xfrm>
            </p:grpSpPr>
            <p:sp>
              <p:nvSpPr>
                <p:cNvPr id="56" name="Google Shape;245;p19"/>
                <p:cNvSpPr/>
                <p:nvPr/>
              </p:nvSpPr>
              <p:spPr>
                <a:xfrm>
                  <a:off x="661800" y="2887350"/>
                  <a:ext cx="1300275" cy="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11" h="1662" extrusionOk="0">
                      <a:moveTo>
                        <a:pt x="23183" y="1"/>
                      </a:moveTo>
                      <a:cubicBezTo>
                        <a:pt x="15504" y="1"/>
                        <a:pt x="7863" y="705"/>
                        <a:pt x="199" y="1112"/>
                      </a:cubicBezTo>
                      <a:cubicBezTo>
                        <a:pt x="0" y="1140"/>
                        <a:pt x="0" y="1425"/>
                        <a:pt x="199" y="1425"/>
                      </a:cubicBezTo>
                      <a:cubicBezTo>
                        <a:pt x="1058" y="1464"/>
                        <a:pt x="1919" y="1481"/>
                        <a:pt x="2782" y="1481"/>
                      </a:cubicBezTo>
                      <a:cubicBezTo>
                        <a:pt x="6260" y="1481"/>
                        <a:pt x="9760" y="1203"/>
                        <a:pt x="13223" y="998"/>
                      </a:cubicBezTo>
                      <a:cubicBezTo>
                        <a:pt x="16484" y="822"/>
                        <a:pt x="19746" y="714"/>
                        <a:pt x="23020" y="714"/>
                      </a:cubicBezTo>
                      <a:cubicBezTo>
                        <a:pt x="23971" y="714"/>
                        <a:pt x="24924" y="723"/>
                        <a:pt x="25878" y="742"/>
                      </a:cubicBezTo>
                      <a:cubicBezTo>
                        <a:pt x="30086" y="828"/>
                        <a:pt x="34323" y="1027"/>
                        <a:pt x="38532" y="1197"/>
                      </a:cubicBezTo>
                      <a:cubicBezTo>
                        <a:pt x="42188" y="1317"/>
                        <a:pt x="45905" y="1662"/>
                        <a:pt x="49597" y="1662"/>
                      </a:cubicBezTo>
                      <a:cubicBezTo>
                        <a:pt x="50270" y="1662"/>
                        <a:pt x="50942" y="1650"/>
                        <a:pt x="51613" y="1624"/>
                      </a:cubicBezTo>
                      <a:cubicBezTo>
                        <a:pt x="52011" y="1624"/>
                        <a:pt x="52011" y="1027"/>
                        <a:pt x="51613" y="998"/>
                      </a:cubicBezTo>
                      <a:cubicBezTo>
                        <a:pt x="47290" y="515"/>
                        <a:pt x="42854" y="600"/>
                        <a:pt x="38532" y="458"/>
                      </a:cubicBezTo>
                      <a:cubicBezTo>
                        <a:pt x="34323" y="287"/>
                        <a:pt x="30086" y="117"/>
                        <a:pt x="25878" y="31"/>
                      </a:cubicBezTo>
                      <a:cubicBezTo>
                        <a:pt x="24979" y="10"/>
                        <a:pt x="24080" y="1"/>
                        <a:pt x="23183" y="1"/>
                      </a:cubicBezTo>
                      <a:close/>
                    </a:path>
                  </a:pathLst>
                </a:custGeom>
                <a:solidFill>
                  <a:srgbClr val="75D6D1"/>
                </a:solidFill>
                <a:ln w="19050" cap="flat" cmpd="sng">
                  <a:solidFill>
                    <a:srgbClr val="1CB8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1AAA6A"/>
                    </a:solidFill>
                    <a:effectLst/>
                    <a:uLnTx/>
                    <a:uFillTx/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7" name="Google Shape;246;p19"/>
                <p:cNvSpPr/>
                <p:nvPr/>
              </p:nvSpPr>
              <p:spPr>
                <a:xfrm rot="-5400000" flipH="1">
                  <a:off x="425950" y="3151951"/>
                  <a:ext cx="502429" cy="3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" h="1148" extrusionOk="0">
                      <a:moveTo>
                        <a:pt x="257" y="0"/>
                      </a:moveTo>
                      <a:cubicBezTo>
                        <a:pt x="1" y="0"/>
                        <a:pt x="29" y="342"/>
                        <a:pt x="257" y="370"/>
                      </a:cubicBezTo>
                      <a:cubicBezTo>
                        <a:pt x="5613" y="928"/>
                        <a:pt x="11128" y="1147"/>
                        <a:pt x="16559" y="1147"/>
                      </a:cubicBezTo>
                      <a:cubicBezTo>
                        <a:pt x="17212" y="1147"/>
                        <a:pt x="17863" y="1144"/>
                        <a:pt x="18513" y="1138"/>
                      </a:cubicBezTo>
                      <a:cubicBezTo>
                        <a:pt x="19025" y="1138"/>
                        <a:pt x="19025" y="398"/>
                        <a:pt x="18513" y="370"/>
                      </a:cubicBezTo>
                      <a:cubicBezTo>
                        <a:pt x="15470" y="313"/>
                        <a:pt x="12428" y="342"/>
                        <a:pt x="9385" y="285"/>
                      </a:cubicBezTo>
                      <a:cubicBezTo>
                        <a:pt x="6342" y="199"/>
                        <a:pt x="3300" y="29"/>
                        <a:pt x="257" y="0"/>
                      </a:cubicBezTo>
                      <a:close/>
                    </a:path>
                  </a:pathLst>
                </a:custGeom>
                <a:solidFill>
                  <a:srgbClr val="75D6D1"/>
                </a:solidFill>
                <a:ln w="19050" cap="flat" cmpd="sng">
                  <a:solidFill>
                    <a:srgbClr val="1CB8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1AAA6A"/>
                    </a:solidFill>
                    <a:effectLst/>
                    <a:uLnTx/>
                    <a:uFillTx/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8" name="Google Shape;247;p19"/>
                <p:cNvSpPr/>
                <p:nvPr/>
              </p:nvSpPr>
              <p:spPr>
                <a:xfrm rot="5400000">
                  <a:off x="1695500" y="3151951"/>
                  <a:ext cx="502429" cy="3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" h="1148" extrusionOk="0">
                      <a:moveTo>
                        <a:pt x="257" y="0"/>
                      </a:moveTo>
                      <a:cubicBezTo>
                        <a:pt x="1" y="0"/>
                        <a:pt x="29" y="342"/>
                        <a:pt x="257" y="370"/>
                      </a:cubicBezTo>
                      <a:cubicBezTo>
                        <a:pt x="5613" y="928"/>
                        <a:pt x="11128" y="1147"/>
                        <a:pt x="16559" y="1147"/>
                      </a:cubicBezTo>
                      <a:cubicBezTo>
                        <a:pt x="17212" y="1147"/>
                        <a:pt x="17863" y="1144"/>
                        <a:pt x="18513" y="1138"/>
                      </a:cubicBezTo>
                      <a:cubicBezTo>
                        <a:pt x="19025" y="1138"/>
                        <a:pt x="19025" y="398"/>
                        <a:pt x="18513" y="370"/>
                      </a:cubicBezTo>
                      <a:cubicBezTo>
                        <a:pt x="15470" y="313"/>
                        <a:pt x="12428" y="342"/>
                        <a:pt x="9385" y="285"/>
                      </a:cubicBezTo>
                      <a:cubicBezTo>
                        <a:pt x="6342" y="199"/>
                        <a:pt x="3300" y="29"/>
                        <a:pt x="257" y="0"/>
                      </a:cubicBezTo>
                      <a:close/>
                    </a:path>
                  </a:pathLst>
                </a:custGeom>
                <a:solidFill>
                  <a:srgbClr val="75D6D1"/>
                </a:solidFill>
                <a:ln w="19050" cap="flat" cmpd="sng">
                  <a:solidFill>
                    <a:srgbClr val="1CB8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1AAA6A"/>
                    </a:solidFill>
                    <a:effectLst/>
                    <a:uLnTx/>
                    <a:uFillTx/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9" name="Google Shape;248;p19"/>
                <p:cNvSpPr/>
                <p:nvPr/>
              </p:nvSpPr>
              <p:spPr>
                <a:xfrm rot="10800000">
                  <a:off x="661800" y="3394750"/>
                  <a:ext cx="1300275" cy="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11" h="1662" extrusionOk="0">
                      <a:moveTo>
                        <a:pt x="23183" y="1"/>
                      </a:moveTo>
                      <a:cubicBezTo>
                        <a:pt x="15504" y="1"/>
                        <a:pt x="7863" y="705"/>
                        <a:pt x="199" y="1112"/>
                      </a:cubicBezTo>
                      <a:cubicBezTo>
                        <a:pt x="0" y="1140"/>
                        <a:pt x="0" y="1425"/>
                        <a:pt x="199" y="1425"/>
                      </a:cubicBezTo>
                      <a:cubicBezTo>
                        <a:pt x="1058" y="1464"/>
                        <a:pt x="1919" y="1481"/>
                        <a:pt x="2782" y="1481"/>
                      </a:cubicBezTo>
                      <a:cubicBezTo>
                        <a:pt x="6260" y="1481"/>
                        <a:pt x="9760" y="1203"/>
                        <a:pt x="13223" y="998"/>
                      </a:cubicBezTo>
                      <a:cubicBezTo>
                        <a:pt x="16484" y="822"/>
                        <a:pt x="19746" y="714"/>
                        <a:pt x="23020" y="714"/>
                      </a:cubicBezTo>
                      <a:cubicBezTo>
                        <a:pt x="23971" y="714"/>
                        <a:pt x="24924" y="723"/>
                        <a:pt x="25878" y="742"/>
                      </a:cubicBezTo>
                      <a:cubicBezTo>
                        <a:pt x="30086" y="828"/>
                        <a:pt x="34323" y="1027"/>
                        <a:pt x="38532" y="1197"/>
                      </a:cubicBezTo>
                      <a:cubicBezTo>
                        <a:pt x="42188" y="1317"/>
                        <a:pt x="45905" y="1662"/>
                        <a:pt x="49597" y="1662"/>
                      </a:cubicBezTo>
                      <a:cubicBezTo>
                        <a:pt x="50270" y="1662"/>
                        <a:pt x="50942" y="1650"/>
                        <a:pt x="51613" y="1624"/>
                      </a:cubicBezTo>
                      <a:cubicBezTo>
                        <a:pt x="52011" y="1624"/>
                        <a:pt x="52011" y="1027"/>
                        <a:pt x="51613" y="998"/>
                      </a:cubicBezTo>
                      <a:cubicBezTo>
                        <a:pt x="47290" y="515"/>
                        <a:pt x="42854" y="600"/>
                        <a:pt x="38532" y="458"/>
                      </a:cubicBezTo>
                      <a:cubicBezTo>
                        <a:pt x="34323" y="287"/>
                        <a:pt x="30086" y="117"/>
                        <a:pt x="25878" y="31"/>
                      </a:cubicBezTo>
                      <a:cubicBezTo>
                        <a:pt x="24979" y="10"/>
                        <a:pt x="24080" y="1"/>
                        <a:pt x="23183" y="1"/>
                      </a:cubicBezTo>
                      <a:close/>
                    </a:path>
                  </a:pathLst>
                </a:custGeom>
                <a:solidFill>
                  <a:srgbClr val="75D6D1"/>
                </a:solidFill>
                <a:ln w="19050" cap="flat" cmpd="sng">
                  <a:solidFill>
                    <a:srgbClr val="1CB8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1AAA6A"/>
                    </a:solidFill>
                    <a:effectLst/>
                    <a:uLnTx/>
                    <a:uFillTx/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1964694" y="2856831"/>
                <a:ext cx="4775319" cy="2979999"/>
                <a:chOff x="5977275" y="1652589"/>
                <a:chExt cx="4481153" cy="3426651"/>
              </a:xfrm>
            </p:grpSpPr>
            <p:sp>
              <p:nvSpPr>
                <p:cNvPr id="46" name="圆角矩形 45"/>
                <p:cNvSpPr/>
                <p:nvPr/>
              </p:nvSpPr>
              <p:spPr>
                <a:xfrm rot="21377861">
                  <a:off x="5977275" y="1652589"/>
                  <a:ext cx="4338850" cy="3426651"/>
                </a:xfrm>
                <a:prstGeom prst="roundRect">
                  <a:avLst/>
                </a:prstGeom>
                <a:noFill/>
                <a:ln w="28575">
                  <a:solidFill>
                    <a:srgbClr val="1CB8B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圆角矩形 48"/>
                <p:cNvSpPr/>
                <p:nvPr/>
              </p:nvSpPr>
              <p:spPr>
                <a:xfrm>
                  <a:off x="6059549" y="1745066"/>
                  <a:ext cx="4398879" cy="3190578"/>
                </a:xfrm>
                <a:prstGeom prst="roundRect">
                  <a:avLst/>
                </a:prstGeom>
                <a:noFill/>
                <a:ln w="57150">
                  <a:solidFill>
                    <a:srgbClr val="1CB8B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37" name="图片 36" descr="51miz-E1172864-D4114807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17775" b="78950" l="0" r="100000"/>
                        </a14:imgEffect>
                      </a14:imgLayer>
                    </a14:imgProps>
                  </a:ext>
                </a:extLst>
              </a:blip>
              <a:srcRect l="31859" t="28543" b="20994"/>
              <a:stretch>
                <a:fillRect/>
              </a:stretch>
            </p:blipFill>
            <p:spPr>
              <a:xfrm rot="21097210">
                <a:off x="1494549" y="2543609"/>
                <a:ext cx="1427649" cy="1057358"/>
              </a:xfrm>
              <a:prstGeom prst="rect">
                <a:avLst/>
              </a:prstGeom>
            </p:spPr>
          </p:pic>
          <p:pic>
            <p:nvPicPr>
              <p:cNvPr id="60" name="图片 59" descr="51miz-E1172864-D4114807"/>
              <p:cNvPicPr>
                <a:picLocks noChangeAspect="1"/>
              </p:cNvPicPr>
              <p:nvPr/>
            </p:nvPicPr>
            <p:blipFill rotWithShape="1">
              <a:blip r:embed="rId25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23425" b="73325" l="3775" r="90000">
                            <a14:foregroundMark x1="23550" y1="31775" x2="21775" y2="50800"/>
                            <a14:backgroundMark x1="64125" y1="45725" x2="55250" y2="71575"/>
                            <a14:backgroundMark x1="64625" y1="34575" x2="72475" y2="45225"/>
                          </a14:backgroundRemoval>
                        </a14:imgEffect>
                      </a14:imgLayer>
                    </a14:imgProps>
                  </a:ext>
                </a:extLst>
              </a:blip>
              <a:srcRect l="9093" t="25695" r="49576" b="38048"/>
              <a:stretch>
                <a:fillRect/>
              </a:stretch>
            </p:blipFill>
            <p:spPr>
              <a:xfrm>
                <a:off x="6143554" y="5026047"/>
                <a:ext cx="1024320" cy="898636"/>
              </a:xfrm>
              <a:prstGeom prst="rect">
                <a:avLst/>
              </a:prstGeom>
            </p:spPr>
          </p:pic>
        </p:grpSp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20406" l="79297" r="936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4" t="249" r="5816" b="79405"/>
            <a:stretch>
              <a:fillRect/>
            </a:stretch>
          </p:blipFill>
          <p:spPr>
            <a:xfrm>
              <a:off x="5873468" y="3814872"/>
              <a:ext cx="323512" cy="299957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20406" l="79297" r="936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4" t="249" r="5816" b="79405"/>
            <a:stretch>
              <a:fillRect/>
            </a:stretch>
          </p:blipFill>
          <p:spPr>
            <a:xfrm>
              <a:off x="2552711" y="3790122"/>
              <a:ext cx="323512" cy="29995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t="5896" b="12947"/>
          <a:stretch>
            <a:fillRect/>
          </a:stretch>
        </p:blipFill>
        <p:spPr>
          <a:xfrm>
            <a:off x="3281529" y="1589062"/>
            <a:ext cx="1069974" cy="98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EB5FC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EB5FCA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rgbClr val="EB5FCA"/>
            </a:solidFill>
            <a:ln w="25400" cap="flat" cmpd="sng" algn="ctr">
              <a:solidFill>
                <a:srgbClr val="EB5FCA"/>
              </a:solidFill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rgbClr val="EB5FCA"/>
            </a:solidFill>
            <a:ln>
              <a:solidFill>
                <a:srgbClr val="EB5FCA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322446" y="1679166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归纳总结学习活动内容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74383" y="2408444"/>
            <a:ext cx="883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539750">
              <a:lnSpc>
                <a:spcPct val="150000"/>
              </a:lnSpc>
              <a:defRPr kumimoji="1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请将思维导图补充完整，对本次项目学习活动进行归纳总结。</a:t>
            </a:r>
            <a:endParaRPr lang="zh-CN" altLang="en-US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07" y="4701295"/>
            <a:ext cx="1959007" cy="147227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07219" y="3124046"/>
            <a:ext cx="6877008" cy="261981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7420" r="6872" b="9255"/>
          <a:stretch>
            <a:fillRect/>
          </a:stretch>
        </p:blipFill>
        <p:spPr>
          <a:xfrm>
            <a:off x="3326766" y="1599797"/>
            <a:ext cx="99568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80" y="1480290"/>
            <a:ext cx="584041" cy="4698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80966" y="1557516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走进我的数字生活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95728" y="1557516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03321" y="2270298"/>
            <a:ext cx="582120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 smtClean="0">
                <a:solidFill>
                  <a:srgbClr val="1692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2800" smtClean="0">
                <a:solidFill>
                  <a:srgbClr val="1692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 smtClean="0">
                <a:solidFill>
                  <a:srgbClr val="1692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 </a:t>
            </a:r>
            <a:r>
              <a:rPr lang="zh-CN" altLang="en-US" sz="2800" dirty="0">
                <a:solidFill>
                  <a:srgbClr val="1692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连接我的家庭无线网络</a:t>
            </a:r>
            <a:endParaRPr lang="zh-CN" altLang="en-US" sz="2800" dirty="0">
              <a:solidFill>
                <a:srgbClr val="1692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96163" y="3429197"/>
            <a:ext cx="5007060" cy="1938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000" dirty="0">
                <a:solidFill>
                  <a:srgbClr val="16928C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学习嗨翻天，</a:t>
            </a:r>
            <a:endParaRPr lang="zh-CN" altLang="en-US" sz="6000" dirty="0">
              <a:solidFill>
                <a:srgbClr val="16928C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r>
              <a:rPr lang="zh-CN" altLang="en-US" sz="6000" dirty="0">
                <a:solidFill>
                  <a:srgbClr val="16928C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下次继续嗨！</a:t>
            </a:r>
            <a:endParaRPr lang="zh-CN" altLang="en-US" sz="6000" dirty="0">
              <a:solidFill>
                <a:srgbClr val="16928C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1" y="3545840"/>
            <a:ext cx="3610519" cy="3096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182317" y="995891"/>
            <a:ext cx="2546643" cy="863389"/>
            <a:chOff x="3864317" y="1483571"/>
            <a:chExt cx="2861603" cy="924456"/>
          </a:xfrm>
        </p:grpSpPr>
        <p:sp>
          <p:nvSpPr>
            <p:cNvPr id="2" name="文本框 1"/>
            <p:cNvSpPr txBox="1"/>
            <p:nvPr>
              <p:custDataLst>
                <p:tags r:id="rId1"/>
              </p:custDataLst>
            </p:nvPr>
          </p:nvSpPr>
          <p:spPr>
            <a:xfrm>
              <a:off x="4079910" y="1550448"/>
              <a:ext cx="2345055" cy="678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10000"/>
                </a:lnSpc>
                <a:buClrTx/>
                <a:buSzTx/>
                <a:buFontTx/>
              </a:pPr>
              <a:r>
                <a:rPr lang="zh-CN" altLang="en-US" sz="3200" b="1" dirty="0">
                  <a:latin typeface="幼圆" panose="02010509060101010101" charset="-122"/>
                  <a:ea typeface="幼圆" panose="02010509060101010101" charset="-122"/>
                  <a:cs typeface="思源黑体 CN Regular" panose="020B0500000000000000" charset="-122"/>
                  <a:sym typeface="+mn-ea"/>
                </a:rPr>
                <a:t>项目背景</a:t>
              </a:r>
              <a:endParaRPr lang="zh-CN" altLang="en-US" sz="3200" b="1" dirty="0">
                <a:latin typeface="幼圆" panose="02010509060101010101" charset="-122"/>
                <a:ea typeface="幼圆" panose="02010509060101010101" charset="-122"/>
                <a:cs typeface="思源黑体 CN Regular" panose="020B0500000000000000" charset="-122"/>
                <a:sym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864317" y="1483571"/>
              <a:ext cx="2861603" cy="924456"/>
              <a:chOff x="2208627" y="2757268"/>
              <a:chExt cx="2098475" cy="760959"/>
            </a:xfrm>
          </p:grpSpPr>
          <p:sp>
            <p:nvSpPr>
              <p:cNvPr id="8" name="任意多边形 7"/>
              <p:cNvSpPr/>
              <p:nvPr/>
            </p:nvSpPr>
            <p:spPr>
              <a:xfrm rot="400237">
                <a:off x="2267286" y="2872259"/>
                <a:ext cx="2039816" cy="645968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solidFill>
                <a:srgbClr val="1CB8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solidFill>
                  <a:srgbClr val="1278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47" r="100000">
                        <a14:foregroundMark x1="48237" y1="91060" x2="39147" y2="95364"/>
                        <a14:foregroundMark x1="60111" y1="87252" x2="66976" y2="92053"/>
                        <a14:foregroundMark x1="81447" y1="5298" x2="88683" y2="9106"/>
                        <a14:foregroundMark x1="80705" y1="24669" x2="79035" y2="24338"/>
                        <a14:foregroundMark x1="96660" y1="12417" x2="97403" y2="14073"/>
                        <a14:foregroundMark x1="86271" y1="23675" x2="85529" y2="24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46"/>
          <a:stretch>
            <a:fillRect/>
          </a:stretch>
        </p:blipFill>
        <p:spPr>
          <a:xfrm>
            <a:off x="825353" y="2737686"/>
            <a:ext cx="2222647" cy="3253500"/>
          </a:xfrm>
          <a:prstGeom prst="rect">
            <a:avLst/>
          </a:prstGeom>
        </p:spPr>
      </p:pic>
      <p:pic>
        <p:nvPicPr>
          <p:cNvPr id="13" name="情境导入视频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6280" y="2600960"/>
            <a:ext cx="4366873" cy="249936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091090" y="1247178"/>
            <a:ext cx="2469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24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观看视频，说说李辉遇到了什么难题</a:t>
            </a: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云形标注 24"/>
          <p:cNvSpPr/>
          <p:nvPr/>
        </p:nvSpPr>
        <p:spPr>
          <a:xfrm>
            <a:off x="1856104" y="987930"/>
            <a:ext cx="2704706" cy="1534160"/>
          </a:xfrm>
          <a:prstGeom prst="cloudCallout">
            <a:avLst>
              <a:gd name="adj1" fmla="val -41372"/>
              <a:gd name="adj2" fmla="val 65812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26" y="1806643"/>
            <a:ext cx="5294343" cy="4336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2683993" y="2577523"/>
            <a:ext cx="8838876" cy="2044931"/>
          </a:xfrm>
          <a:custGeom>
            <a:avLst/>
            <a:gdLst>
              <a:gd name="connisteX0" fmla="*/ 0 w 7793990"/>
              <a:gd name="connsiteY0" fmla="*/ 3018155 h 3018155"/>
              <a:gd name="connisteX1" fmla="*/ 1972945 w 7793990"/>
              <a:gd name="connsiteY1" fmla="*/ 1498600 h 3018155"/>
              <a:gd name="connisteX2" fmla="*/ 4840605 w 7793990"/>
              <a:gd name="connsiteY2" fmla="*/ 1638300 h 3018155"/>
              <a:gd name="connisteX3" fmla="*/ 7793990 w 7793990"/>
              <a:gd name="connsiteY3" fmla="*/ 0 h 30181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7793990" h="3018155">
                <a:moveTo>
                  <a:pt x="0" y="3018155"/>
                </a:moveTo>
                <a:cubicBezTo>
                  <a:pt x="337185" y="2711450"/>
                  <a:pt x="1004570" y="1774825"/>
                  <a:pt x="1972945" y="1498600"/>
                </a:cubicBezTo>
                <a:cubicBezTo>
                  <a:pt x="2941320" y="1222375"/>
                  <a:pt x="3676650" y="1938020"/>
                  <a:pt x="4840605" y="1638300"/>
                </a:cubicBezTo>
                <a:cubicBezTo>
                  <a:pt x="6004560" y="1338580"/>
                  <a:pt x="7260590" y="330200"/>
                  <a:pt x="7793990" y="0"/>
                </a:cubicBezTo>
              </a:path>
            </a:pathLst>
          </a:custGeom>
          <a:noFill/>
          <a:ln w="19050">
            <a:solidFill>
              <a:srgbClr val="1278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下箭头 3"/>
          <p:cNvSpPr/>
          <p:nvPr>
            <p:custDataLst>
              <p:tags r:id="rId2"/>
            </p:custDataLst>
          </p:nvPr>
        </p:nvSpPr>
        <p:spPr>
          <a:xfrm rot="14280000">
            <a:off x="3617814" y="3797469"/>
            <a:ext cx="301625" cy="387350"/>
          </a:xfrm>
          <a:prstGeom prst="downArrow">
            <a:avLst/>
          </a:prstGeom>
          <a:solidFill>
            <a:srgbClr val="1C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下箭头 4"/>
          <p:cNvSpPr/>
          <p:nvPr>
            <p:custDataLst>
              <p:tags r:id="rId3"/>
            </p:custDataLst>
          </p:nvPr>
        </p:nvSpPr>
        <p:spPr>
          <a:xfrm rot="16620000">
            <a:off x="5523444" y="3364013"/>
            <a:ext cx="301625" cy="387350"/>
          </a:xfrm>
          <a:prstGeom prst="downArrow">
            <a:avLst/>
          </a:prstGeom>
          <a:solidFill>
            <a:srgbClr val="EC7C87"/>
          </a:solidFill>
          <a:ln>
            <a:solidFill>
              <a:srgbClr val="EC7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C7C87"/>
              </a:solidFill>
            </a:endParaRPr>
          </a:p>
        </p:txBody>
      </p:sp>
      <p:sp>
        <p:nvSpPr>
          <p:cNvPr id="6" name="下箭头 5"/>
          <p:cNvSpPr/>
          <p:nvPr>
            <p:custDataLst>
              <p:tags r:id="rId4"/>
            </p:custDataLst>
          </p:nvPr>
        </p:nvSpPr>
        <p:spPr>
          <a:xfrm rot="16011779">
            <a:off x="7515757" y="3516976"/>
            <a:ext cx="262887" cy="418148"/>
          </a:xfrm>
          <a:prstGeom prst="downArrow">
            <a:avLst>
              <a:gd name="adj1" fmla="val 52975"/>
              <a:gd name="adj2" fmla="val 71240"/>
            </a:avLst>
          </a:prstGeom>
          <a:solidFill>
            <a:srgbClr val="377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>
            <p:custDataLst>
              <p:tags r:id="rId5"/>
            </p:custDataLst>
          </p:nvPr>
        </p:nvSpPr>
        <p:spPr>
          <a:xfrm rot="14640000">
            <a:off x="9547634" y="3084264"/>
            <a:ext cx="301625" cy="387350"/>
          </a:xfrm>
          <a:prstGeom prst="downArrow">
            <a:avLst/>
          </a:prstGeom>
          <a:solidFill>
            <a:srgbClr val="EB5FCA"/>
          </a:solidFill>
          <a:ln>
            <a:solidFill>
              <a:srgbClr val="EB5F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2957416" y="2488348"/>
            <a:ext cx="1146810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思源黑体 CN Regular" panose="020B0500000000000000" charset="-122"/>
                <a:sym typeface="+mn-ea"/>
              </a:rPr>
              <a:t>准备间</a:t>
            </a:r>
            <a:endParaRPr lang="zh-CN" altLang="en-US" sz="2400" b="1" dirty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思源黑体 CN Regular" panose="020B05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049602" y="3777808"/>
            <a:ext cx="1146810" cy="423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思源黑体 CN Regular" panose="020B0500000000000000" charset="-122"/>
                <a:sym typeface="+mn-ea"/>
              </a:rPr>
              <a:t>活动室</a:t>
            </a:r>
            <a:endParaRPr lang="zh-CN" altLang="en-US" sz="2400" b="1" dirty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思源黑体 CN Regular" panose="020B05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7084092" y="2276585"/>
            <a:ext cx="1146810" cy="423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思源黑体 CN Regular" panose="020B0500000000000000" charset="-122"/>
                <a:sym typeface="+mn-ea"/>
              </a:rPr>
              <a:t>收获园</a:t>
            </a:r>
            <a:endParaRPr lang="zh-CN" altLang="en-US" sz="2400" b="1" dirty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思源黑体 CN Regular" panose="020B05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9185219" y="3787824"/>
            <a:ext cx="1146810" cy="423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思源黑体 CN Regular" panose="020B0500000000000000" charset="-122"/>
                <a:sym typeface="+mn-ea"/>
              </a:rPr>
              <a:t>挑战台</a:t>
            </a:r>
            <a:endParaRPr lang="zh-CN" altLang="en-US" sz="2400" b="1" dirty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思源黑体 CN Regular" panose="020B0500000000000000" charset="-122"/>
              <a:sym typeface="+mn-ea"/>
            </a:endParaRPr>
          </a:p>
        </p:txBody>
      </p:sp>
      <p:pic>
        <p:nvPicPr>
          <p:cNvPr id="12" name="图片 11" descr="千库网_人工智能科技未来人物_元素编号133665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l="3158" t="7117" r="21024"/>
          <a:stretch>
            <a:fillRect/>
          </a:stretch>
        </p:blipFill>
        <p:spPr>
          <a:xfrm flipH="1">
            <a:off x="-60287" y="3432094"/>
            <a:ext cx="3480216" cy="3460848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2648656" y="2953088"/>
            <a:ext cx="2274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分析连接家庭网络需求</a:t>
            </a:r>
            <a:endParaRPr lang="en-US" altLang="zh-CN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认识家庭无线网络设备</a:t>
            </a:r>
            <a:endParaRPr lang="en-US" altLang="zh-CN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4791098" y="4248181"/>
            <a:ext cx="1955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</a:rPr>
              <a:t>体验连接无线上网</a:t>
            </a:r>
            <a:endParaRPr lang="en-US" altLang="zh-CN" sz="1600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</a:rPr>
              <a:t>体验热点共享上网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6343539" y="2710300"/>
            <a:ext cx="266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梳理连接家庭网络基本流程分享交流项目学习活动收获</a:t>
            </a:r>
            <a:endParaRPr lang="en-US" altLang="zh-CN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8739759" y="4308267"/>
            <a:ext cx="223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迁移连接其他数字设备</a:t>
            </a:r>
            <a:endParaRPr lang="en-US" altLang="zh-CN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归纳总结学习活动内容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251222" y="994111"/>
            <a:ext cx="2546643" cy="863389"/>
            <a:chOff x="3864317" y="1483571"/>
            <a:chExt cx="2861603" cy="924456"/>
          </a:xfrm>
        </p:grpSpPr>
        <p:sp>
          <p:nvSpPr>
            <p:cNvPr id="44" name="文本框 43"/>
            <p:cNvSpPr txBox="1"/>
            <p:nvPr>
              <p:custDataLst>
                <p:tags r:id="rId16"/>
              </p:custDataLst>
            </p:nvPr>
          </p:nvSpPr>
          <p:spPr>
            <a:xfrm>
              <a:off x="4079910" y="1550448"/>
              <a:ext cx="2345055" cy="60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10000"/>
                </a:lnSpc>
                <a:buClrTx/>
                <a:buSzTx/>
                <a:buFontTx/>
              </a:pPr>
              <a:r>
                <a:rPr lang="zh-CN" altLang="en-US" sz="3200" b="1" dirty="0">
                  <a:latin typeface="幼圆" panose="02010509060101010101" charset="-122"/>
                  <a:ea typeface="幼圆" panose="02010509060101010101" charset="-122"/>
                  <a:cs typeface="思源黑体 CN Regular" panose="020B0500000000000000" charset="-122"/>
                  <a:sym typeface="+mn-ea"/>
                </a:rPr>
                <a:t>项目导航</a:t>
              </a:r>
              <a:endParaRPr lang="zh-CN" altLang="en-US" sz="3200" b="1" dirty="0">
                <a:latin typeface="幼圆" panose="02010509060101010101" charset="-122"/>
                <a:ea typeface="幼圆" panose="02010509060101010101" charset="-122"/>
                <a:cs typeface="思源黑体 CN Regular" panose="020B0500000000000000" charset="-122"/>
                <a:sym typeface="+mn-ea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864317" y="1483571"/>
              <a:ext cx="2861603" cy="924456"/>
              <a:chOff x="2208627" y="2757268"/>
              <a:chExt cx="2098475" cy="760959"/>
            </a:xfrm>
          </p:grpSpPr>
          <p:sp>
            <p:nvSpPr>
              <p:cNvPr id="46" name="任意多边形 45"/>
              <p:cNvSpPr/>
              <p:nvPr/>
            </p:nvSpPr>
            <p:spPr>
              <a:xfrm rot="400237">
                <a:off x="2267286" y="2872259"/>
                <a:ext cx="2039816" cy="645968"/>
              </a:xfrm>
              <a:custGeom>
                <a:avLst/>
                <a:gdLst>
                  <a:gd name="connsiteX0" fmla="*/ 1948193 w 2039816"/>
                  <a:gd name="connsiteY0" fmla="*/ 0 h 645968"/>
                  <a:gd name="connsiteX1" fmla="*/ 2039816 w 2039816"/>
                  <a:gd name="connsiteY1" fmla="*/ 0 h 645968"/>
                  <a:gd name="connsiteX2" fmla="*/ 2039816 w 2039816"/>
                  <a:gd name="connsiteY2" fmla="*/ 645968 h 645968"/>
                  <a:gd name="connsiteX3" fmla="*/ 0 w 2039816"/>
                  <a:gd name="connsiteY3" fmla="*/ 645968 h 645968"/>
                  <a:gd name="connsiteX4" fmla="*/ 0 w 2039816"/>
                  <a:gd name="connsiteY4" fmla="*/ 636726 h 645968"/>
                  <a:gd name="connsiteX5" fmla="*/ 1996635 w 2039816"/>
                  <a:gd name="connsiteY5" fmla="*/ 386448 h 645968"/>
                  <a:gd name="connsiteX6" fmla="*/ 0 w 2039816"/>
                  <a:gd name="connsiteY6" fmla="*/ 0 h 645968"/>
                  <a:gd name="connsiteX7" fmla="*/ 8681 w 2039816"/>
                  <a:gd name="connsiteY7" fmla="*/ 0 h 645968"/>
                  <a:gd name="connsiteX8" fmla="*/ 0 w 2039816"/>
                  <a:gd name="connsiteY8" fmla="*/ 1088 h 6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9816" h="645968">
                    <a:moveTo>
                      <a:pt x="1948193" y="0"/>
                    </a:moveTo>
                    <a:lnTo>
                      <a:pt x="2039816" y="0"/>
                    </a:lnTo>
                    <a:lnTo>
                      <a:pt x="2039816" y="645968"/>
                    </a:lnTo>
                    <a:lnTo>
                      <a:pt x="0" y="645968"/>
                    </a:lnTo>
                    <a:lnTo>
                      <a:pt x="0" y="636726"/>
                    </a:lnTo>
                    <a:lnTo>
                      <a:pt x="1996635" y="386448"/>
                    </a:lnTo>
                    <a:close/>
                    <a:moveTo>
                      <a:pt x="0" y="0"/>
                    </a:moveTo>
                    <a:lnTo>
                      <a:pt x="8681" y="0"/>
                    </a:lnTo>
                    <a:lnTo>
                      <a:pt x="0" y="1088"/>
                    </a:lnTo>
                    <a:close/>
                  </a:path>
                </a:pathLst>
              </a:custGeom>
              <a:solidFill>
                <a:srgbClr val="1CB8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2208627" y="2757268"/>
                <a:ext cx="2039816" cy="630702"/>
              </a:xfrm>
              <a:prstGeom prst="rect">
                <a:avLst/>
              </a:prstGeom>
              <a:noFill/>
              <a:ln>
                <a:solidFill>
                  <a:srgbClr val="1278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49" name="Freeform 34"/>
          <p:cNvSpPr>
            <a:spLocks noEditPoints="1"/>
          </p:cNvSpPr>
          <p:nvPr/>
        </p:nvSpPr>
        <p:spPr bwMode="auto">
          <a:xfrm rot="21008935">
            <a:off x="10751953" y="2505837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278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4761719" y="1378792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127873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一、准备间</a:t>
            </a:r>
            <a:endParaRPr lang="zh-CN" altLang="en-US" sz="4800" dirty="0">
              <a:solidFill>
                <a:srgbClr val="127873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61" y="2606959"/>
            <a:ext cx="2524255" cy="32925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4253212"/>
            <a:ext cx="2083319" cy="156570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966999" y="2512587"/>
            <a:ext cx="5553439" cy="989557"/>
            <a:chOff x="3966999" y="2512587"/>
            <a:chExt cx="5553439" cy="989557"/>
          </a:xfrm>
        </p:grpSpPr>
        <p:grpSp>
          <p:nvGrpSpPr>
            <p:cNvPr id="41" name="组合 40"/>
            <p:cNvGrpSpPr/>
            <p:nvPr/>
          </p:nvGrpSpPr>
          <p:grpSpPr>
            <a:xfrm>
              <a:off x="4996513" y="2598246"/>
              <a:ext cx="4523925" cy="683078"/>
              <a:chOff x="4981581" y="2593807"/>
              <a:chExt cx="4565383" cy="683078"/>
            </a:xfrm>
          </p:grpSpPr>
          <p:sp>
            <p:nvSpPr>
              <p:cNvPr id="42" name="Freeform 755"/>
              <p:cNvSpPr/>
              <p:nvPr/>
            </p:nvSpPr>
            <p:spPr bwMode="auto">
              <a:xfrm rot="16200000">
                <a:off x="6922734" y="652654"/>
                <a:ext cx="683078" cy="4565383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110929" y="2634921"/>
                <a:ext cx="44218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分析连接家庭网络需求</a:t>
                </a:r>
                <a:endParaRPr lang="zh-CN" altLang="en-US" sz="3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1" t="5896" b="12947"/>
            <a:stretch>
              <a:fillRect/>
            </a:stretch>
          </p:blipFill>
          <p:spPr>
            <a:xfrm>
              <a:off x="3966999" y="2512587"/>
              <a:ext cx="1069974" cy="989557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3966425" y="3558588"/>
            <a:ext cx="5554015" cy="1016000"/>
            <a:chOff x="3966425" y="3558588"/>
            <a:chExt cx="5554015" cy="1016000"/>
          </a:xfrm>
        </p:grpSpPr>
        <p:grpSp>
          <p:nvGrpSpPr>
            <p:cNvPr id="31" name="组合 30"/>
            <p:cNvGrpSpPr/>
            <p:nvPr/>
          </p:nvGrpSpPr>
          <p:grpSpPr>
            <a:xfrm>
              <a:off x="4996514" y="3639869"/>
              <a:ext cx="4523926" cy="683078"/>
              <a:chOff x="4981581" y="2593807"/>
              <a:chExt cx="4565383" cy="683078"/>
            </a:xfrm>
          </p:grpSpPr>
          <p:sp>
            <p:nvSpPr>
              <p:cNvPr id="32" name="Freeform 755"/>
              <p:cNvSpPr/>
              <p:nvPr/>
            </p:nvSpPr>
            <p:spPr bwMode="auto">
              <a:xfrm rot="16200000">
                <a:off x="6922734" y="652654"/>
                <a:ext cx="683078" cy="4565383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38" name="文本框 3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139301" y="2634930"/>
                <a:ext cx="43934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认识家庭无线网络设备</a:t>
                </a:r>
                <a:endParaRPr lang="zh-CN" altLang="en-US" sz="3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2" t="7420" r="6872" b="9255"/>
            <a:stretch>
              <a:fillRect/>
            </a:stretch>
          </p:blipFill>
          <p:spPr>
            <a:xfrm>
              <a:off x="3966425" y="3558588"/>
              <a:ext cx="995680" cy="1016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154420" y="2363466"/>
            <a:ext cx="655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想一想，连接家庭网络需要考虑哪些因素？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322446" y="1679166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分析连接家庭网络需求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云形标注 38"/>
          <p:cNvSpPr/>
          <p:nvPr/>
        </p:nvSpPr>
        <p:spPr>
          <a:xfrm>
            <a:off x="1169609" y="2397143"/>
            <a:ext cx="1996995" cy="1268166"/>
          </a:xfrm>
          <a:prstGeom prst="cloudCallout">
            <a:avLst>
              <a:gd name="adj1" fmla="val -37241"/>
              <a:gd name="adj2" fmla="val 100231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260891" y="2497995"/>
            <a:ext cx="1762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24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请拖动文字，将思维导图填写完整。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949023" y="3021410"/>
            <a:ext cx="6335204" cy="2391528"/>
            <a:chOff x="60874" y="1434533"/>
            <a:chExt cx="7308454" cy="2771235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695" b="100000" l="0" r="99913">
                          <a14:foregroundMark x1="32838" y1="60048" x2="37817" y2="62470"/>
                          <a14:foregroundMark x1="38777" y1="62954" x2="39563" y2="62954"/>
                          <a14:foregroundMark x1="41310" y1="55206" x2="98777" y2="65617"/>
                          <a14:foregroundMark x1="41397" y1="55206" x2="43144" y2="53511"/>
                          <a14:foregroundMark x1="43319" y1="53511" x2="96245" y2="5423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874" y="1434533"/>
              <a:ext cx="7308454" cy="2771235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324385" y="2453491"/>
              <a:ext cx="2209725" cy="79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连接我的家庭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r>
                <a: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lang="zh-CN" altLang="en-US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无线网络</a:t>
              </a:r>
              <a:endPara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3" y="4335905"/>
            <a:ext cx="1424317" cy="185780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7762641" y="5823168"/>
            <a:ext cx="1797919" cy="370542"/>
          </a:xfrm>
          <a:prstGeom prst="rect">
            <a:avLst/>
          </a:prstGeom>
          <a:noFill/>
          <a:ln>
            <a:solidFill>
              <a:srgbClr val="0FD4C7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组建家庭网络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799688" y="5832984"/>
            <a:ext cx="3154072" cy="369332"/>
          </a:xfrm>
          <a:prstGeom prst="rect">
            <a:avLst/>
          </a:prstGeom>
          <a:noFill/>
          <a:ln>
            <a:solidFill>
              <a:srgbClr val="CEC2EB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了解网络资费、网速等信息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924854" y="5412852"/>
            <a:ext cx="3408549" cy="369332"/>
          </a:xfrm>
          <a:prstGeom prst="rect">
            <a:avLst/>
          </a:prstGeom>
          <a:noFill/>
          <a:ln>
            <a:solidFill>
              <a:srgbClr val="F7D4B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选择网络服务商，开通网络业务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99688" y="5412852"/>
            <a:ext cx="3164232" cy="369332"/>
          </a:xfrm>
          <a:prstGeom prst="rect">
            <a:avLst/>
          </a:prstGeom>
          <a:noFill/>
          <a:ln>
            <a:solidFill>
              <a:srgbClr val="BAEBCA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明确需要联网的家庭数字设备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t="5896" b="12947"/>
          <a:stretch>
            <a:fillRect/>
          </a:stretch>
        </p:blipFill>
        <p:spPr>
          <a:xfrm>
            <a:off x="3323592" y="1575886"/>
            <a:ext cx="1069974" cy="98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322446" y="1679166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组建家庭无线网络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云形标注 43"/>
          <p:cNvSpPr/>
          <p:nvPr/>
        </p:nvSpPr>
        <p:spPr>
          <a:xfrm>
            <a:off x="8752187" y="2143760"/>
            <a:ext cx="2723430" cy="1404369"/>
          </a:xfrm>
          <a:prstGeom prst="cloudCallout">
            <a:avLst>
              <a:gd name="adj1" fmla="val 19928"/>
              <a:gd name="adj2" fmla="val 70668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0946" y="3839223"/>
            <a:ext cx="1754671" cy="2288701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620042" y="2347800"/>
            <a:ext cx="7322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思考组建家庭网络需要用到哪些网络设备？你认识这些网络设备吗？它们具有哪些功能？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969408" y="2322080"/>
            <a:ext cx="2336964" cy="102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24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请将网络设备名称拖动至对应方框内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837860" y="5170957"/>
            <a:ext cx="1198365" cy="369332"/>
          </a:xfrm>
          <a:prstGeom prst="rect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wrap="square">
            <a:spAutoFit/>
          </a:bodyPr>
          <a:lstStyle/>
          <a:p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709389" y="5170957"/>
            <a:ext cx="1198365" cy="369332"/>
          </a:xfrm>
          <a:prstGeom prst="rect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wrap="square">
            <a:spAutoFit/>
          </a:bodyPr>
          <a:lstStyle/>
          <a:p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610841" y="5170957"/>
            <a:ext cx="1198365" cy="369332"/>
          </a:xfrm>
          <a:prstGeom prst="rect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wrap="square">
            <a:spAutoFit/>
          </a:bodyPr>
          <a:lstStyle/>
          <a:p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498267" y="5170957"/>
            <a:ext cx="1198365" cy="369332"/>
          </a:xfrm>
          <a:prstGeom prst="rect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wrap="square">
            <a:spAutoFit/>
          </a:bodyPr>
          <a:lstStyle/>
          <a:p>
            <a:endParaRPr lang="zh-CN" altLang="en-US" b="1" dirty="0">
              <a:latin typeface="+mn-ea"/>
              <a:ea typeface="+mn-ea"/>
            </a:endParaRPr>
          </a:p>
        </p:txBody>
      </p:sp>
      <p:pic>
        <p:nvPicPr>
          <p:cNvPr id="47" name="图片 1" descr="timg?image&amp;quality=80&amp;size=b9999_10000&amp;sec=1539450321490&amp;di=160d0acd909b84c0d266705c4d8b5055&amp;imgtype=0&amp;src=http%3A%2F%2Fimg00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16" y="3766719"/>
            <a:ext cx="1214388" cy="93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91" descr="tim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24" y="3839223"/>
            <a:ext cx="1267435" cy="102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90" descr="tim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03" y="3456206"/>
            <a:ext cx="1496161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22450" y="3760921"/>
            <a:ext cx="1227360" cy="1032283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5277122" y="5698808"/>
            <a:ext cx="199527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光纤调制解调器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707216" y="5685760"/>
            <a:ext cx="84499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网 线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498538" y="5695905"/>
            <a:ext cx="153614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无线路由器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024743" y="5695905"/>
            <a:ext cx="82459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光 纤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7420" r="6872" b="9255"/>
          <a:stretch>
            <a:fillRect/>
          </a:stretch>
        </p:blipFill>
        <p:spPr>
          <a:xfrm>
            <a:off x="3333211" y="1580615"/>
            <a:ext cx="99568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4761719" y="1378792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127873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二、活动室</a:t>
            </a:r>
            <a:endParaRPr lang="zh-CN" altLang="en-US" sz="4800" dirty="0">
              <a:solidFill>
                <a:srgbClr val="127873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61" y="2606959"/>
            <a:ext cx="2524255" cy="32925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4253212"/>
            <a:ext cx="2083319" cy="15657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776141" y="2496645"/>
            <a:ext cx="5616703" cy="989557"/>
            <a:chOff x="3776141" y="2496645"/>
            <a:chExt cx="5616703" cy="989557"/>
          </a:xfrm>
        </p:grpSpPr>
        <p:grpSp>
          <p:nvGrpSpPr>
            <p:cNvPr id="35" name="组合 34"/>
            <p:cNvGrpSpPr/>
            <p:nvPr/>
          </p:nvGrpSpPr>
          <p:grpSpPr>
            <a:xfrm>
              <a:off x="4868918" y="2598246"/>
              <a:ext cx="4523926" cy="683078"/>
              <a:chOff x="4981581" y="2593807"/>
              <a:chExt cx="4565383" cy="683078"/>
            </a:xfrm>
          </p:grpSpPr>
          <p:sp>
            <p:nvSpPr>
              <p:cNvPr id="36" name="Freeform 755"/>
              <p:cNvSpPr/>
              <p:nvPr/>
            </p:nvSpPr>
            <p:spPr bwMode="auto">
              <a:xfrm rot="16200000">
                <a:off x="6922734" y="652654"/>
                <a:ext cx="683078" cy="4565383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37" name="文本框 3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449426" y="2627476"/>
                <a:ext cx="36375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体验连接无线上网</a:t>
                </a:r>
                <a:endParaRPr lang="zh-CN" altLang="en-US" sz="3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1" t="5896" b="12947"/>
            <a:stretch>
              <a:fillRect/>
            </a:stretch>
          </p:blipFill>
          <p:spPr>
            <a:xfrm>
              <a:off x="3776141" y="2496645"/>
              <a:ext cx="1069974" cy="989557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3776199" y="3563374"/>
            <a:ext cx="5616645" cy="1016000"/>
            <a:chOff x="3776199" y="3563374"/>
            <a:chExt cx="5616645" cy="1016000"/>
          </a:xfrm>
        </p:grpSpPr>
        <p:grpSp>
          <p:nvGrpSpPr>
            <p:cNvPr id="30" name="组合 29"/>
            <p:cNvGrpSpPr/>
            <p:nvPr/>
          </p:nvGrpSpPr>
          <p:grpSpPr>
            <a:xfrm>
              <a:off x="4868918" y="3639869"/>
              <a:ext cx="4523926" cy="683078"/>
              <a:chOff x="4981581" y="2593807"/>
              <a:chExt cx="4565383" cy="683078"/>
            </a:xfrm>
          </p:grpSpPr>
          <p:sp>
            <p:nvSpPr>
              <p:cNvPr id="31" name="Freeform 755"/>
              <p:cNvSpPr/>
              <p:nvPr/>
            </p:nvSpPr>
            <p:spPr bwMode="auto">
              <a:xfrm rot="16200000">
                <a:off x="6922734" y="652654"/>
                <a:ext cx="683078" cy="4565383"/>
              </a:xfrm>
              <a:custGeom>
                <a:avLst/>
                <a:gdLst>
                  <a:gd name="T0" fmla="*/ 154 w 155"/>
                  <a:gd name="T1" fmla="*/ 143 h 243"/>
                  <a:gd name="T2" fmla="*/ 154 w 155"/>
                  <a:gd name="T3" fmla="*/ 130 h 243"/>
                  <a:gd name="T4" fmla="*/ 153 w 155"/>
                  <a:gd name="T5" fmla="*/ 68 h 243"/>
                  <a:gd name="T6" fmla="*/ 143 w 155"/>
                  <a:gd name="T7" fmla="*/ 24 h 243"/>
                  <a:gd name="T8" fmla="*/ 53 w 155"/>
                  <a:gd name="T9" fmla="*/ 3 h 243"/>
                  <a:gd name="T10" fmla="*/ 2 w 155"/>
                  <a:gd name="T11" fmla="*/ 42 h 243"/>
                  <a:gd name="T12" fmla="*/ 0 w 155"/>
                  <a:gd name="T13" fmla="*/ 62 h 243"/>
                  <a:gd name="T14" fmla="*/ 0 w 155"/>
                  <a:gd name="T15" fmla="*/ 83 h 243"/>
                  <a:gd name="T16" fmla="*/ 0 w 155"/>
                  <a:gd name="T17" fmla="*/ 84 h 243"/>
                  <a:gd name="T18" fmla="*/ 0 w 155"/>
                  <a:gd name="T19" fmla="*/ 97 h 243"/>
                  <a:gd name="T20" fmla="*/ 0 w 155"/>
                  <a:gd name="T21" fmla="*/ 109 h 243"/>
                  <a:gd name="T22" fmla="*/ 0 w 155"/>
                  <a:gd name="T23" fmla="*/ 111 h 243"/>
                  <a:gd name="T24" fmla="*/ 2 w 155"/>
                  <a:gd name="T25" fmla="*/ 155 h 243"/>
                  <a:gd name="T26" fmla="*/ 4 w 155"/>
                  <a:gd name="T27" fmla="*/ 200 h 243"/>
                  <a:gd name="T28" fmla="*/ 23 w 155"/>
                  <a:gd name="T29" fmla="*/ 233 h 243"/>
                  <a:gd name="T30" fmla="*/ 105 w 155"/>
                  <a:gd name="T31" fmla="*/ 237 h 243"/>
                  <a:gd name="T32" fmla="*/ 153 w 155"/>
                  <a:gd name="T33" fmla="*/ 200 h 243"/>
                  <a:gd name="T34" fmla="*/ 154 w 155"/>
                  <a:gd name="T35" fmla="*/ 156 h 243"/>
                  <a:gd name="T36" fmla="*/ 154 w 155"/>
                  <a:gd name="T37" fmla="*/ 1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243">
                    <a:moveTo>
                      <a:pt x="154" y="143"/>
                    </a:moveTo>
                    <a:cubicBezTo>
                      <a:pt x="154" y="138"/>
                      <a:pt x="154" y="134"/>
                      <a:pt x="154" y="130"/>
                    </a:cubicBezTo>
                    <a:cubicBezTo>
                      <a:pt x="155" y="106"/>
                      <a:pt x="153" y="79"/>
                      <a:pt x="153" y="68"/>
                    </a:cubicBezTo>
                    <a:cubicBezTo>
                      <a:pt x="152" y="53"/>
                      <a:pt x="151" y="38"/>
                      <a:pt x="143" y="24"/>
                    </a:cubicBezTo>
                    <a:cubicBezTo>
                      <a:pt x="130" y="0"/>
                      <a:pt x="85" y="0"/>
                      <a:pt x="53" y="3"/>
                    </a:cubicBezTo>
                    <a:cubicBezTo>
                      <a:pt x="17" y="6"/>
                      <a:pt x="9" y="7"/>
                      <a:pt x="2" y="42"/>
                    </a:cubicBezTo>
                    <a:cubicBezTo>
                      <a:pt x="1" y="49"/>
                      <a:pt x="0" y="56"/>
                      <a:pt x="0" y="62"/>
                    </a:cubicBezTo>
                    <a:cubicBezTo>
                      <a:pt x="0" y="69"/>
                      <a:pt x="0" y="76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8"/>
                      <a:pt x="0" y="93"/>
                      <a:pt x="0" y="97"/>
                    </a:cubicBezTo>
                    <a:cubicBezTo>
                      <a:pt x="0" y="101"/>
                      <a:pt x="0" y="105"/>
                      <a:pt x="0" y="109"/>
                    </a:cubicBezTo>
                    <a:cubicBezTo>
                      <a:pt x="0" y="109"/>
                      <a:pt x="0" y="110"/>
                      <a:pt x="0" y="111"/>
                    </a:cubicBezTo>
                    <a:cubicBezTo>
                      <a:pt x="0" y="125"/>
                      <a:pt x="1" y="140"/>
                      <a:pt x="2" y="155"/>
                    </a:cubicBezTo>
                    <a:cubicBezTo>
                      <a:pt x="2" y="170"/>
                      <a:pt x="1" y="185"/>
                      <a:pt x="4" y="200"/>
                    </a:cubicBezTo>
                    <a:cubicBezTo>
                      <a:pt x="5" y="205"/>
                      <a:pt x="4" y="226"/>
                      <a:pt x="23" y="233"/>
                    </a:cubicBezTo>
                    <a:cubicBezTo>
                      <a:pt x="49" y="243"/>
                      <a:pt x="96" y="238"/>
                      <a:pt x="105" y="237"/>
                    </a:cubicBezTo>
                    <a:cubicBezTo>
                      <a:pt x="134" y="232"/>
                      <a:pt x="150" y="226"/>
                      <a:pt x="153" y="200"/>
                    </a:cubicBezTo>
                    <a:cubicBezTo>
                      <a:pt x="154" y="187"/>
                      <a:pt x="154" y="171"/>
                      <a:pt x="154" y="156"/>
                    </a:cubicBezTo>
                    <a:cubicBezTo>
                      <a:pt x="154" y="152"/>
                      <a:pt x="154" y="147"/>
                      <a:pt x="154" y="143"/>
                    </a:cubicBezTo>
                    <a:close/>
                  </a:path>
                </a:pathLst>
              </a:custGeom>
              <a:solidFill>
                <a:srgbClr val="1CB8B2"/>
              </a:solidFill>
              <a:ln>
                <a:solidFill>
                  <a:srgbClr val="12787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a甜食主义" panose="02010600010101010101" pitchFamily="2" charset="-122"/>
                  <a:ea typeface="Aa甜食主义" panose="02010600010101010101" pitchFamily="2" charset="-122"/>
                  <a:cs typeface="汉仪乐喵体简" panose="00020600040101010101" charset="-122"/>
                </a:endParaRPr>
              </a:p>
            </p:txBody>
          </p:sp>
          <p:sp>
            <p:nvSpPr>
              <p:cNvPr id="32" name="文本框 3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501600" y="2641644"/>
                <a:ext cx="35474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rPr>
                  <a:t>体验热点共享上网</a:t>
                </a:r>
                <a:endParaRPr lang="zh-CN" altLang="en-US" sz="3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endParaRP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2" t="7420" r="6872" b="9255"/>
            <a:stretch>
              <a:fillRect/>
            </a:stretch>
          </p:blipFill>
          <p:spPr>
            <a:xfrm>
              <a:off x="3776199" y="3563374"/>
              <a:ext cx="995680" cy="1016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EC7C8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rgbClr val="EC7C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rgbClr val="EC7C87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450462" y="1679166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体验连接无线上网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78002" y="36382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" name="云形标注 35"/>
          <p:cNvSpPr/>
          <p:nvPr/>
        </p:nvSpPr>
        <p:spPr>
          <a:xfrm>
            <a:off x="881558" y="2294239"/>
            <a:ext cx="2818818" cy="1638816"/>
          </a:xfrm>
          <a:prstGeom prst="cloudCallout">
            <a:avLst>
              <a:gd name="adj1" fmla="val -18948"/>
              <a:gd name="adj2" fmla="val 71491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0" y="4027997"/>
            <a:ext cx="1625018" cy="2119589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042087" y="2551795"/>
            <a:ext cx="2566849" cy="102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ts val="24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观察平台电脑联网状态，将结果填写在下表中。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093634" y="2444628"/>
            <a:ext cx="6516319" cy="116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ts val="288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平板电脑当前联网情况是什么样的？想一想，已经开通了网络服务，笔记本电脑还是不能上网，这是为什么呢？ 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07198" y="3522147"/>
            <a:ext cx="5647718" cy="2625439"/>
            <a:chOff x="5962987" y="3522147"/>
            <a:chExt cx="5647718" cy="2625439"/>
          </a:xfrm>
        </p:grpSpPr>
        <p:grpSp>
          <p:nvGrpSpPr>
            <p:cNvPr id="53" name="组合 52"/>
            <p:cNvGrpSpPr/>
            <p:nvPr/>
          </p:nvGrpSpPr>
          <p:grpSpPr>
            <a:xfrm>
              <a:off x="5962987" y="3895894"/>
              <a:ext cx="5647718" cy="2251692"/>
              <a:chOff x="4348361" y="3491837"/>
              <a:chExt cx="5647718" cy="2251692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4348361" y="3746557"/>
                <a:ext cx="5647718" cy="1212336"/>
                <a:chOff x="4348361" y="3746557"/>
                <a:chExt cx="5647718" cy="1212336"/>
              </a:xfrm>
            </p:grpSpPr>
            <p:sp>
              <p:nvSpPr>
                <p:cNvPr id="57" name="文本框 56"/>
                <p:cNvSpPr txBox="1"/>
                <p:nvPr/>
              </p:nvSpPr>
              <p:spPr>
                <a:xfrm>
                  <a:off x="4348361" y="3746557"/>
                  <a:ext cx="56477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indent="539750">
                    <a:lnSpc>
                      <a:spcPct val="150000"/>
                    </a:lnSpc>
                  </a:pPr>
                  <a:r>
                    <a:rPr kumimoji="1" lang="zh-CN" alt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当前平板电脑联网状态：</a:t>
                  </a:r>
                  <a:r>
                    <a:rPr kumimoji="1" lang="zh-CN" altLang="en-US" sz="2400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             </a:t>
                  </a:r>
                  <a:r>
                    <a:rPr kumimoji="1" lang="zh-CN" altLang="en-US" sz="2400" u="sng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：</a:t>
                  </a:r>
                  <a:r>
                    <a:rPr kumimoji="1" lang="zh-CN" altLang="en-US" sz="2400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    </a:t>
                  </a:r>
                  <a:endParaRPr kumimoji="1" lang="en-US" altLang="zh-CN" sz="2400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文本框 57"/>
                <p:cNvSpPr txBox="1"/>
                <p:nvPr/>
              </p:nvSpPr>
              <p:spPr>
                <a:xfrm>
                  <a:off x="4904820" y="4312562"/>
                  <a:ext cx="489338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1" lang="zh-CN" alt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不能上网的原因：</a:t>
                  </a:r>
                  <a:r>
                    <a:rPr kumimoji="1" lang="zh-CN" altLang="en-US" sz="2400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                         </a:t>
                  </a:r>
                  <a:r>
                    <a:rPr kumimoji="1" lang="zh-CN" altLang="en-US" sz="2400" u="sng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：</a:t>
                  </a:r>
                  <a:r>
                    <a:rPr kumimoji="1" lang="zh-CN" altLang="en-US" sz="2400" u="sng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    </a:t>
                  </a:r>
                  <a:endParaRPr kumimoji="1" lang="en-US" altLang="zh-CN" sz="2400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6" name="圆角矩形 55"/>
              <p:cNvSpPr/>
              <p:nvPr/>
            </p:nvSpPr>
            <p:spPr>
              <a:xfrm>
                <a:off x="4795310" y="3491837"/>
                <a:ext cx="4704735" cy="2251692"/>
              </a:xfrm>
              <a:prstGeom prst="round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6618640" y="5309296"/>
              <a:ext cx="4486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4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                                              </a:t>
              </a:r>
              <a:r>
                <a:rPr kumimoji="1" lang="zh-CN" altLang="en-US" sz="1100" u="sng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kumimoji="1" lang="zh-CN" altLang="en-US" sz="24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endParaRPr kumimoji="1" lang="en-US" altLang="zh-CN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779" y="3522147"/>
              <a:ext cx="1350988" cy="1011699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2183" r="250" b="2963"/>
          <a:stretch>
            <a:fillRect/>
          </a:stretch>
        </p:blipFill>
        <p:spPr>
          <a:xfrm>
            <a:off x="2837874" y="3923625"/>
            <a:ext cx="3021881" cy="202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圆角矩形 5"/>
          <p:cNvSpPr/>
          <p:nvPr/>
        </p:nvSpPr>
        <p:spPr>
          <a:xfrm>
            <a:off x="3146767" y="4153027"/>
            <a:ext cx="691803" cy="529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8000"/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89" t="18013" r="13333" b="49512"/>
          <a:stretch>
            <a:fillRect/>
          </a:stretch>
        </p:blipFill>
        <p:spPr>
          <a:xfrm rot="16200000">
            <a:off x="4660656" y="4522662"/>
            <a:ext cx="1519409" cy="157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圆角矩形 40"/>
          <p:cNvSpPr/>
          <p:nvPr/>
        </p:nvSpPr>
        <p:spPr>
          <a:xfrm>
            <a:off x="4770999" y="5045312"/>
            <a:ext cx="1248151" cy="529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793292" y="4743487"/>
            <a:ext cx="941268" cy="46859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t="5896" b="12947"/>
          <a:stretch>
            <a:fillRect/>
          </a:stretch>
        </p:blipFill>
        <p:spPr>
          <a:xfrm>
            <a:off x="3435719" y="1599474"/>
            <a:ext cx="1069974" cy="98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398562" y="32295"/>
            <a:ext cx="1244676" cy="845156"/>
            <a:chOff x="2895757" y="2373389"/>
            <a:chExt cx="1537136" cy="1615675"/>
          </a:xfrm>
        </p:grpSpPr>
        <p:sp>
          <p:nvSpPr>
            <p:cNvPr id="23" name="MH_Other_1"/>
            <p:cNvSpPr/>
            <p:nvPr>
              <p:custDataLst>
                <p:tags r:id="rId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6" name="文本框 27"/>
            <p:cNvSpPr txBox="1"/>
            <p:nvPr>
              <p:custDataLst>
                <p:tags r:id="rId5"/>
              </p:custDataLst>
            </p:nvPr>
          </p:nvSpPr>
          <p:spPr>
            <a:xfrm rot="605681">
              <a:off x="2895757" y="3179301"/>
              <a:ext cx="1537136" cy="8097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准备间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7735313" y="32295"/>
            <a:ext cx="1186976" cy="917557"/>
            <a:chOff x="4439779" y="3461793"/>
            <a:chExt cx="1492571" cy="1532705"/>
          </a:xfrm>
        </p:grpSpPr>
        <p:sp>
          <p:nvSpPr>
            <p:cNvPr id="19" name="MH_Other_3"/>
            <p:cNvSpPr/>
            <p:nvPr>
              <p:custDataLst>
                <p:tags r:id="rId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rgbClr val="EC7C8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21" name="MH_Other_4"/>
            <p:cNvSpPr/>
            <p:nvPr>
              <p:custDataLst>
                <p:tags r:id="rId9"/>
              </p:custDataLst>
            </p:nvPr>
          </p:nvSpPr>
          <p:spPr>
            <a:xfrm>
              <a:off x="5024645" y="3461793"/>
              <a:ext cx="378566" cy="423700"/>
            </a:xfrm>
            <a:prstGeom prst="ellipse">
              <a:avLst/>
            </a:prstGeom>
            <a:solidFill>
              <a:srgbClr val="EC7C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文本框 29"/>
            <p:cNvSpPr txBox="1"/>
            <p:nvPr>
              <p:custDataLst>
                <p:tags r:id="rId10"/>
              </p:custDataLst>
            </p:nvPr>
          </p:nvSpPr>
          <p:spPr>
            <a:xfrm rot="605681">
              <a:off x="4439779" y="4286963"/>
              <a:ext cx="1477568" cy="707535"/>
            </a:xfrm>
            <a:prstGeom prst="rect">
              <a:avLst/>
            </a:prstGeom>
            <a:solidFill>
              <a:srgbClr val="EC7C87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活动室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9014364" y="32295"/>
            <a:ext cx="1245226" cy="866876"/>
            <a:chOff x="2905125" y="2373389"/>
            <a:chExt cx="1537949" cy="1657832"/>
          </a:xfrm>
        </p:grpSpPr>
        <p:sp>
          <p:nvSpPr>
            <p:cNvPr id="15" name="MH_Other_1"/>
            <p:cNvSpPr/>
            <p:nvPr>
              <p:custDataLst>
                <p:tags r:id="rId12"/>
              </p:custDataLst>
            </p:nvPr>
          </p:nvSpPr>
          <p:spPr>
            <a:xfrm>
              <a:off x="3238426" y="2552963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3"/>
              </p:custDataLst>
            </p:nvPr>
          </p:nvSpPr>
          <p:spPr>
            <a:xfrm rot="588792">
              <a:off x="2905125" y="3287585"/>
              <a:ext cx="1480127" cy="638033"/>
            </a:xfrm>
            <a:prstGeom prst="roundRect">
              <a:avLst>
                <a:gd name="adj" fmla="val 11293"/>
              </a:avLst>
            </a:prstGeom>
            <a:solidFill>
              <a:srgbClr val="3BAEC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4"/>
              </p:custDataLst>
            </p:nvPr>
          </p:nvSpPr>
          <p:spPr>
            <a:xfrm>
              <a:off x="3485744" y="2373389"/>
              <a:ext cx="341970" cy="4361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kumimoji="0" lang="en-US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文本框 27"/>
            <p:cNvSpPr txBox="1"/>
            <p:nvPr>
              <p:custDataLst>
                <p:tags r:id="rId15"/>
              </p:custDataLst>
            </p:nvPr>
          </p:nvSpPr>
          <p:spPr>
            <a:xfrm rot="605681">
              <a:off x="2905938" y="3221459"/>
              <a:ext cx="1537136" cy="8097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收获园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6"/>
            </p:custDataLst>
          </p:nvPr>
        </p:nvGrpSpPr>
        <p:grpSpPr>
          <a:xfrm>
            <a:off x="10351666" y="32295"/>
            <a:ext cx="1189724" cy="897285"/>
            <a:chOff x="4452223" y="3461716"/>
            <a:chExt cx="1496222" cy="1498806"/>
          </a:xfrm>
        </p:grpSpPr>
        <p:sp>
          <p:nvSpPr>
            <p:cNvPr id="11" name="MH_Other_3"/>
            <p:cNvSpPr/>
            <p:nvPr>
              <p:custDataLst>
                <p:tags r:id="rId17"/>
              </p:custDataLst>
            </p:nvPr>
          </p:nvSpPr>
          <p:spPr>
            <a:xfrm>
              <a:off x="4777050" y="3641291"/>
              <a:ext cx="941404" cy="974054"/>
            </a:xfrm>
            <a:custGeom>
              <a:avLst/>
              <a:gdLst>
                <a:gd name="connsiteX0" fmla="*/ 0 w 1120775"/>
                <a:gd name="connsiteY0" fmla="*/ 812800 h 1136650"/>
                <a:gd name="connsiteX1" fmla="*/ 504825 w 1120775"/>
                <a:gd name="connsiteY1" fmla="*/ 0 h 1136650"/>
                <a:gd name="connsiteX2" fmla="*/ 606425 w 1120775"/>
                <a:gd name="connsiteY2" fmla="*/ 28575 h 1136650"/>
                <a:gd name="connsiteX3" fmla="*/ 1120775 w 1120775"/>
                <a:gd name="connsiteY3" fmla="*/ 1136650 h 1136650"/>
                <a:gd name="connsiteX0-1" fmla="*/ 0 w 1098550"/>
                <a:gd name="connsiteY0-2" fmla="*/ 815975 h 1136650"/>
                <a:gd name="connsiteX1-3" fmla="*/ 482600 w 1098550"/>
                <a:gd name="connsiteY1-4" fmla="*/ 0 h 1136650"/>
                <a:gd name="connsiteX2-5" fmla="*/ 584200 w 1098550"/>
                <a:gd name="connsiteY2-6" fmla="*/ 28575 h 1136650"/>
                <a:gd name="connsiteX3-7" fmla="*/ 1098550 w 1098550"/>
                <a:gd name="connsiteY3-8" fmla="*/ 1136650 h 1136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8550" h="113665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18"/>
              </p:custDataLst>
            </p:nvPr>
          </p:nvSpPr>
          <p:spPr>
            <a:xfrm rot="588792">
              <a:off x="4452223" y="4376728"/>
              <a:ext cx="1480127" cy="526729"/>
            </a:xfrm>
            <a:prstGeom prst="roundRect">
              <a:avLst>
                <a:gd name="adj" fmla="val 11293"/>
              </a:avLst>
            </a:prstGeom>
            <a:solidFill>
              <a:srgbClr val="F15A4C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>
              <a:normAutofit fontScale="7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康翩翩体W5P" panose="03000500000000000000" pitchFamily="66" charset="-122"/>
                <a:ea typeface="华康翩翩体W5P" panose="03000500000000000000" pitchFamily="66" charset="-122"/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19"/>
              </p:custDataLst>
            </p:nvPr>
          </p:nvSpPr>
          <p:spPr>
            <a:xfrm>
              <a:off x="5024645" y="3461716"/>
              <a:ext cx="378566" cy="42372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 fontScale="45000" lnSpcReduction="20000"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文本框 29"/>
            <p:cNvSpPr txBox="1"/>
            <p:nvPr>
              <p:custDataLst>
                <p:tags r:id="rId20"/>
              </p:custDataLst>
            </p:nvPr>
          </p:nvSpPr>
          <p:spPr>
            <a:xfrm rot="605681">
              <a:off x="4470877" y="4252987"/>
              <a:ext cx="1477568" cy="7075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12192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幼圆" panose="02010509060101010101" charset="-122"/>
                  <a:ea typeface="幼圆" panose="02010509060101010101" charset="-122"/>
                </a:rPr>
                <a:t>挑战台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450462" y="1679166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体验连接无线上网</a:t>
            </a:r>
            <a:endParaRPr lang="zh-CN" altLang="en-US" sz="3600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78002" y="36382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1533071" y="2555928"/>
            <a:ext cx="7219116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ts val="288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尝试选择合适的无线网络，将平板电脑连接到无线网络，并测试连接效果。 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144312" y="2527848"/>
            <a:ext cx="1598542" cy="71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请填写学习记录单！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0" name="云形标注 39"/>
          <p:cNvSpPr/>
          <p:nvPr/>
        </p:nvSpPr>
        <p:spPr>
          <a:xfrm>
            <a:off x="8842113" y="2270040"/>
            <a:ext cx="2074285" cy="1267742"/>
          </a:xfrm>
          <a:prstGeom prst="cloudCallout">
            <a:avLst>
              <a:gd name="adj1" fmla="val 22377"/>
              <a:gd name="adj2" fmla="val 74675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1354" y="3839223"/>
            <a:ext cx="1754671" cy="2288701"/>
          </a:xfrm>
          <a:prstGeom prst="rect">
            <a:avLst/>
          </a:prstGeom>
        </p:spPr>
      </p:pic>
      <p:graphicFrame>
        <p:nvGraphicFramePr>
          <p:cNvPr id="42" name="表格 41"/>
          <p:cNvGraphicFramePr>
            <a:graphicFrameLocks noGrp="1"/>
          </p:cNvGraphicFramePr>
          <p:nvPr/>
        </p:nvGraphicFramePr>
        <p:xfrm>
          <a:off x="1339800" y="3723003"/>
          <a:ext cx="7944426" cy="18778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92748"/>
                <a:gridCol w="3770334"/>
                <a:gridCol w="1881344"/>
              </a:tblGrid>
              <a:tr h="5755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网络连接方式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设置过程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测试效果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8795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连接无线上网</a:t>
                      </a:r>
                      <a:endParaRPr lang="zh-CN" altLang="en-US" sz="22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第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1</a:t>
                      </a: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步：搜索</a:t>
                      </a:r>
                      <a:endParaRPr lang="zh-CN" altLang="en-US" sz="22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000"/>
                        </a:lnSpc>
                      </a:pP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     成  功</a:t>
                      </a:r>
                      <a:endParaRPr lang="en-US" altLang="zh-CN" sz="22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3000"/>
                        </a:lnSpc>
                      </a:pP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     未成功</a:t>
                      </a:r>
                      <a:endParaRPr lang="zh-CN" altLang="en-US" sz="22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913">
                <a:tc vMerge="1"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第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2</a:t>
                      </a: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步：输入</a:t>
                      </a:r>
                      <a:endParaRPr lang="zh-CN" altLang="en-US" sz="22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</a:tr>
              <a:tr h="304913">
                <a:tc vMerge="1"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第</a:t>
                      </a:r>
                      <a:r>
                        <a:rPr lang="en-US" altLang="zh-CN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3</a:t>
                      </a:r>
                      <a:r>
                        <a:rPr lang="zh-CN" altLang="en-US" sz="2200" b="1" kern="120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步：访问</a:t>
                      </a:r>
                      <a:endParaRPr lang="zh-CN" altLang="en-US" sz="2200" b="1" kern="12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7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5336088" y="4646760"/>
            <a:ext cx="1766169" cy="1252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5336088" y="5095448"/>
            <a:ext cx="1766169" cy="1252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5336088" y="5525787"/>
            <a:ext cx="1766169" cy="1252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767588" y="4644940"/>
            <a:ext cx="276582" cy="27658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767588" y="5021768"/>
            <a:ext cx="276582" cy="27658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t="5896" b="12947"/>
          <a:stretch>
            <a:fillRect/>
          </a:stretch>
        </p:blipFill>
        <p:spPr>
          <a:xfrm>
            <a:off x="3435719" y="1599474"/>
            <a:ext cx="1069974" cy="98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328.1,&quot;left&quot;:246.1,&quot;top&quot;:102.9,&quot;width&quot;:713.85}"/>
</p:tagLst>
</file>

<file path=ppt/tags/tag10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01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0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0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04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0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06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0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0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09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11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1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1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14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1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16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1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1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19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21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2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2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24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2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26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2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2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29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31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3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3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34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3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36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3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3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39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41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4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47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48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49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51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52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153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54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5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56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57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58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59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61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62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163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64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6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66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67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68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69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71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72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173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74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7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76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77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78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79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81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82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183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84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8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PA" val="v5.2.9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91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92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193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94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9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196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197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198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199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.xml><?xml version="1.0" encoding="utf-8"?>
<p:tagLst xmlns:p="http://schemas.openxmlformats.org/presentationml/2006/main">
  <p:tag name="KSO_WM_DIAGRAM_VIRTUALLY_FRAME" val="{&quot;height&quot;:328.1,&quot;left&quot;:246.1,&quot;top&quot;:102.9,&quot;width&quot;:713.85}"/>
</p:tagLst>
</file>

<file path=ppt/tags/tag2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0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01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02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03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04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0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06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207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08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209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1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1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11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12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13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14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1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16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217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18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219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2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2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21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22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223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24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2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26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227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28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229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3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30.xml><?xml version="1.0" encoding="utf-8"?>
<p:tagLst xmlns:p="http://schemas.openxmlformats.org/presentationml/2006/main">
  <p:tag name="COMMONDATA" val="eyJoZGlkIjoiZWJmZTdhZDRlMTIzOGI4NDE0OWIyNjdlNTBlODUwNTQifQ=="/>
  <p:tag name="commondata" val="eyJoZGlkIjoiNGFmMDQ1ZDQwN2UzYzU1OWEwOGMyZjRmMTg0NDBjNWQifQ=="/>
</p:tagLst>
</file>

<file path=ppt/tags/tag24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26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27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28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29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.xml><?xml version="1.0" encoding="utf-8"?>
<p:tagLst xmlns:p="http://schemas.openxmlformats.org/presentationml/2006/main">
  <p:tag name="KSO_WM_DIAGRAM_VIRTUALLY_FRAME" val="{&quot;height&quot;:328.1,&quot;left&quot;:246.1,&quot;top&quot;:102.9,&quot;width&quot;:713.85}"/>
</p:tagLst>
</file>

<file path=ppt/tags/tag3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1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32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33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34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36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37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38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39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4.xml><?xml version="1.0" encoding="utf-8"?>
<p:tagLst xmlns:p="http://schemas.openxmlformats.org/presentationml/2006/main">
  <p:tag name="KSO_WM_BEAUTIFY_FLAG" val=""/>
  <p:tag name="KSO_WM_DIAGRAM_VIRTUALLY_FRAME" val="{&quot;height&quot;:328.1,&quot;left&quot;:246.1,&quot;top&quot;:102.9,&quot;width&quot;:713.85}"/>
</p:tagLst>
</file>

<file path=ppt/tags/tag4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41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42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43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44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4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46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47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48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49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5.xml><?xml version="1.0" encoding="utf-8"?>
<p:tagLst xmlns:p="http://schemas.openxmlformats.org/presentationml/2006/main">
  <p:tag name="KSO_WM_BEAUTIFY_FLAG" val=""/>
  <p:tag name="KSO_WM_DIAGRAM_VIRTUALLY_FRAME" val="{&quot;height&quot;:328.1,&quot;left&quot;:246.1,&quot;top&quot;:102.9,&quot;width&quot;:713.85}"/>
</p:tagLst>
</file>

<file path=ppt/tags/tag50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51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52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53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54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55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56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57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58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59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328.1,&quot;left&quot;:246.1,&quot;top&quot;:102.9,&quot;width&quot;:713.85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64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6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66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6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6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69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328.1,&quot;left&quot;:246.1,&quot;top&quot;:102.9,&quot;width&quot;:713.85}"/>
</p:tagLst>
</file>

<file path=ppt/tags/tag7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71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7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7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74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7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76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7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7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79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328.1,&quot;left&quot;:246.1,&quot;top&quot;:102.9,&quot;width&quot;:713.85}"/>
</p:tagLst>
</file>

<file path=ppt/tags/tag8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81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8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8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84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8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86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8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8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89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328.1,&quot;left&quot;:246.1,&quot;top&quot;:102.9,&quot;width&quot;:713.85}"/>
</p:tagLst>
</file>

<file path=ppt/tags/tag90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91.xml><?xml version="1.0" encoding="utf-8"?>
<p:tagLst xmlns:p="http://schemas.openxmlformats.org/presentationml/2006/main">
  <p:tag name="MH" val="20170624180447"/>
  <p:tag name="MH_LIBRARY" val="GRAPHIC"/>
  <p:tag name="MH_TYPE" val="Other"/>
  <p:tag name="MH_ORDER" val="4"/>
  <p:tag name="KSO_WM_DIAGRAM_VIRTUALLY_FRAME" val="{&quot;height&quot;:484.95488188976367,&quot;left&quot;:188.86165354330709,&quot;top&quot;:-5.3063779527559065,&quot;width&quot;:780.7126771653543}"/>
</p:tagLst>
</file>

<file path=ppt/tags/tag92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93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94.xml><?xml version="1.0" encoding="utf-8"?>
<p:tagLst xmlns:p="http://schemas.openxmlformats.org/presentationml/2006/main">
  <p:tag name="MH" val="20170624180447"/>
  <p:tag name="MH_LIBRARY" val="GRAPHIC"/>
  <p:tag name="MH_TYPE" val="Other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95.xml><?xml version="1.0" encoding="utf-8"?>
<p:tagLst xmlns:p="http://schemas.openxmlformats.org/presentationml/2006/main">
  <p:tag name="MH" val="20170624180447"/>
  <p:tag name="MH_LIBRARY" val="GRAPHIC"/>
  <p:tag name="MH_TYPE" val="SubTitle"/>
  <p:tag name="MH_ORDER" val="1"/>
  <p:tag name="KSO_WM_DIAGRAM_VIRTUALLY_FRAME" val="{&quot;height&quot;:484.95488188976367,&quot;left&quot;:188.86165354330709,&quot;top&quot;:-5.3063779527559065,&quot;width&quot;:780.7126771653543}"/>
</p:tagLst>
</file>

<file path=ppt/tags/tag96.xml><?xml version="1.0" encoding="utf-8"?>
<p:tagLst xmlns:p="http://schemas.openxmlformats.org/presentationml/2006/main">
  <p:tag name="MH" val="20170624180447"/>
  <p:tag name="MH_LIBRARY" val="GRAPHIC"/>
  <p:tag name="MH_TYPE" val="Other"/>
  <p:tag name="MH_ORDER" val="2"/>
  <p:tag name="KSO_WM_DIAGRAM_VIRTUALLY_FRAME" val="{&quot;height&quot;:484.95488188976367,&quot;left&quot;:188.86165354330709,&quot;top&quot;:-5.3063779527559065,&quot;width&quot;:780.7126771653543}"/>
</p:tagLst>
</file>

<file path=ppt/tags/tag97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98.xml><?xml version="1.0" encoding="utf-8"?>
<p:tagLst xmlns:p="http://schemas.openxmlformats.org/presentationml/2006/main">
  <p:tag name="KSO_WM_DIAGRAM_VIRTUALLY_FRAME" val="{&quot;height&quot;:484.95488188976367,&quot;left&quot;:188.86165354330709,&quot;top&quot;:-5.3063779527559065,&quot;width&quot;:780.7126771653543}"/>
</p:tagLst>
</file>

<file path=ppt/tags/tag99.xml><?xml version="1.0" encoding="utf-8"?>
<p:tagLst xmlns:p="http://schemas.openxmlformats.org/presentationml/2006/main">
  <p:tag name="MH" val="20170624180447"/>
  <p:tag name="MH_LIBRARY" val="GRAPHIC"/>
  <p:tag name="MH_TYPE" val="Other"/>
  <p:tag name="MH_ORDER" val="3"/>
  <p:tag name="KSO_WM_DIAGRAM_VIRTUALLY_FRAME" val="{&quot;height&quot;:484.95488188976367,&quot;left&quot;:188.86165354330709,&quot;top&quot;:-5.3063779527559065,&quot;width&quot;:780.712677165354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1930</Words>
  <Application>WPS 演示</Application>
  <PresentationFormat>宽屏</PresentationFormat>
  <Paragraphs>423</Paragraphs>
  <Slides>18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阿里巴巴普惠体 M</vt:lpstr>
      <vt:lpstr>汉仪综艺体简</vt:lpstr>
      <vt:lpstr>方正稚艺简体</vt:lpstr>
      <vt:lpstr>隶书</vt:lpstr>
      <vt:lpstr>珠穆朗玛—乌金苏通体</vt:lpstr>
      <vt:lpstr>字魂27号-布丁体</vt:lpstr>
      <vt:lpstr>幼圆</vt:lpstr>
      <vt:lpstr>思源黑体 CN Regular</vt:lpstr>
      <vt:lpstr>黑体</vt:lpstr>
      <vt:lpstr>华文楷体</vt:lpstr>
      <vt:lpstr>华文新魏</vt:lpstr>
      <vt:lpstr>Aa甜食主义</vt:lpstr>
      <vt:lpstr>汉仪乐喵体简</vt:lpstr>
      <vt:lpstr>华康翩翩体W5P</vt:lpstr>
      <vt:lpstr>汉仪小麦体简</vt:lpstr>
      <vt:lpstr>站酷快乐体2016修订版</vt:lpstr>
      <vt:lpstr>Arial</vt:lpstr>
      <vt:lpstr>思源黑体</vt:lpstr>
      <vt:lpstr>华文隶书</vt:lpstr>
      <vt:lpstr>等线</vt:lpstr>
      <vt:lpstr>Arial Unicode MS</vt:lpstr>
      <vt:lpstr>Microsoft Himalaya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lx</dc:creator>
  <cp:lastModifiedBy>清风1418120207</cp:lastModifiedBy>
  <cp:revision>361</cp:revision>
  <dcterms:created xsi:type="dcterms:W3CDTF">2024-07-22T23:32:00Z</dcterms:created>
  <dcterms:modified xsi:type="dcterms:W3CDTF">2024-08-21T11:52:42Z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75F55E80FF29466AB01C1C57549FC95B_13</vt:lpwstr>
  </property>
  <property fmtid="{D5CDD505-2E9C-101B-9397-08002B2CF9AE}" pid="3" name="KSOProductBuildVer">
    <vt:lpwstr>2052-12.1.0.17857</vt:lpwstr>
  </property>
</Properties>
</file>