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337" r:id="rId3"/>
    <p:sldId id="291" r:id="rId5"/>
    <p:sldId id="333" r:id="rId6"/>
    <p:sldId id="356" r:id="rId7"/>
    <p:sldId id="392" r:id="rId8"/>
    <p:sldId id="292" r:id="rId9"/>
    <p:sldId id="357" r:id="rId10"/>
    <p:sldId id="321" r:id="rId11"/>
    <p:sldId id="395" r:id="rId12"/>
    <p:sldId id="396" r:id="rId13"/>
    <p:sldId id="393" r:id="rId14"/>
    <p:sldId id="397" r:id="rId15"/>
    <p:sldId id="358" r:id="rId16"/>
    <p:sldId id="316" r:id="rId17"/>
    <p:sldId id="386" r:id="rId18"/>
    <p:sldId id="387" r:id="rId19"/>
    <p:sldId id="388" r:id="rId20"/>
    <p:sldId id="318" r:id="rId21"/>
  </p:sldIdLst>
  <p:sldSz cx="12192000" cy="6858000"/>
  <p:notesSz cx="6858000" cy="9144000"/>
  <p:embeddedFontLst>
    <p:embeddedFont>
      <p:font typeface="微软雅黑" panose="020B0503020204020204" pitchFamily="34" charset="-122"/>
      <p:regular r:id="rId27"/>
    </p:embeddedFont>
    <p:embeddedFont>
      <p:font typeface="汉仪综艺体简" panose="02010600000101010101" charset="-122"/>
      <p:regular r:id="rId28"/>
    </p:embeddedFont>
    <p:embeddedFont>
      <p:font typeface="隶书" panose="02010509060101010101" pitchFamily="49" charset="-122"/>
      <p:regular r:id="rId29"/>
    </p:embeddedFont>
    <p:embeddedFont>
      <p:font typeface="珠穆朗玛—乌金苏通体" panose="01010100010101010101" pitchFamily="2" charset="0"/>
      <p:regular r:id="rId30"/>
    </p:embeddedFont>
    <p:embeddedFont>
      <p:font typeface="楷体_GB2312" panose="02010609030101010101" pitchFamily="49" charset="-122"/>
      <p:regular r:id="rId31"/>
    </p:embeddedFont>
    <p:embeddedFont>
      <p:font typeface="黑体" panose="02010609060101010101" charset="-122"/>
      <p:regular r:id="rId32"/>
    </p:embeddedFont>
    <p:embeddedFont>
      <p:font typeface="华文新魏" panose="02010800040101010101" charset="-122"/>
      <p:regular r:id="rId33"/>
    </p:embeddedFont>
    <p:embeddedFont>
      <p:font typeface="华文中宋" panose="02010600040101010101" pitchFamily="2" charset="-122"/>
      <p:regular r:id="rId34"/>
    </p:embeddedFont>
    <p:embeddedFont>
      <p:font typeface="方正仿宋_GBK" panose="02000000000000000000" charset="-122"/>
      <p:regular r:id="rId35"/>
    </p:embeddedFont>
    <p:embeddedFont>
      <p:font typeface="华文楷体" panose="02010600040101010101" pitchFamily="2" charset="-122"/>
      <p:regular r:id="rId36"/>
    </p:embeddedFont>
    <p:embeddedFont>
      <p:font typeface="方正仿宋简体" panose="02000000000000000000" charset="-122"/>
      <p:regular r:id="rId37"/>
    </p:embeddedFont>
    <p:embeddedFont>
      <p:font typeface="Segoe UI Symbol" panose="020B0502040204020203"/>
      <p:regular r:id="rId38"/>
    </p:embeddedFont>
    <p:embeddedFont>
      <p:font typeface="华文隶书" panose="02010800040101010101" charset="-122"/>
      <p:regular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8263148@qq.com" initials="5" lastIdx="1" clrIdx="0"/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3E4"/>
    <a:srgbClr val="7BBEE8"/>
    <a:srgbClr val="E9FEFC"/>
    <a:srgbClr val="82C1EA"/>
    <a:srgbClr val="FF9C41"/>
    <a:srgbClr val="61B0E2"/>
    <a:srgbClr val="5DAEE3"/>
    <a:srgbClr val="90CAF8"/>
    <a:srgbClr val="3C91D8"/>
    <a:srgbClr val="FFF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D465E56-7C27-4AD4-A39E-48D4C33AB7D4}" styleName="{9f79f143-ae6f-4255-9c4c-a9e624403a97}">
    <a:band1H>
      <a:tcTxStyle>
        <a:fontRef idx="none">
          <a:prstClr val="black"/>
        </a:fontRef>
      </a:tcTxStyle>
      <a:tcStyle>
        <a:tcBdr>
          <a:top>
            <a:ln w="12700" cmpd="sng">
              <a:solidFill>
                <a:srgbClr val="CECECE"/>
              </a:solidFill>
            </a:ln>
          </a:top>
          <a:bottom>
            <a:ln w="12700" cmpd="sng">
              <a:solidFill>
                <a:srgbClr val="CECECE"/>
              </a:solidFill>
            </a:ln>
          </a:bottom>
        </a:tcBdr>
        <a:fill>
          <a:solidFill>
            <a:srgbClr val="EAEAEA"/>
          </a:solidFill>
        </a:fill>
      </a:tcStyle>
    </a:band1H>
    <a:band2H>
      <a:tcTxStyle>
        <a:fontRef idx="none">
          <a:prstClr val="black"/>
        </a:fontRef>
      </a:tcTxStyle>
      <a:tcStyle>
        <a:tcBdr>
          <a:top>
            <a:ln w="12700" cmpd="sng">
              <a:solidFill>
                <a:srgbClr val="CECECE"/>
              </a:solidFill>
            </a:ln>
          </a:top>
          <a:bottom>
            <a:ln w="12700" cmpd="sng">
              <a:solidFill>
                <a:srgbClr val="CECECE"/>
              </a:solidFill>
            </a:ln>
          </a:bottom>
        </a:tcBdr>
        <a:fill>
          <a:solidFill>
            <a:srgbClr val="FEFEFE"/>
          </a:solidFill>
        </a:fill>
      </a:tcStyle>
    </a:band2H>
    <a:firstRow>
      <a:tcTxStyle>
        <a:fontRef idx="none">
          <a:prstClr val="black"/>
        </a:fontRef>
      </a:tcTxStyle>
      <a:tcStyle>
        <a:tcBdr>
          <a:bottom>
            <a:ln w="38100" cmpd="sng">
              <a:solidFill>
                <a:srgbClr val="4684D3"/>
              </a:solidFill>
            </a:ln>
          </a:bottom>
        </a:tcBdr>
        <a:fill>
          <a:solidFill>
            <a:srgbClr val="B0CBED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463" autoAdjust="0"/>
  </p:normalViewPr>
  <p:slideViewPr>
    <p:cSldViewPr snapToGrid="0" showGuides="1">
      <p:cViewPr varScale="1">
        <p:scale>
          <a:sx n="61" d="100"/>
          <a:sy n="61" d="100"/>
        </p:scale>
        <p:origin x="700" y="36"/>
      </p:cViewPr>
      <p:guideLst>
        <p:guide orient="horz" pos="228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99.xml"/><Relationship Id="rId4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8" Type="http://schemas.openxmlformats.org/officeDocument/2006/relationships/font" Target="fonts/font12.fntdata"/><Relationship Id="rId37" Type="http://schemas.openxmlformats.org/officeDocument/2006/relationships/font" Target="fonts/font11.fntdata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720" y="0"/>
            <a:ext cx="12188560" cy="6858000"/>
            <a:chOff x="1720" y="0"/>
            <a:chExt cx="1218856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" y="0"/>
              <a:ext cx="12188560" cy="6858000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207819" y="263237"/>
              <a:ext cx="11776362" cy="6079573"/>
              <a:chOff x="1223954" y="938649"/>
              <a:chExt cx="9841073" cy="4875625"/>
            </a:xfrm>
          </p:grpSpPr>
          <p:sp>
            <p:nvSpPr>
              <p:cNvPr id="5" name="矩形: 圆角 4"/>
              <p:cNvSpPr/>
              <p:nvPr/>
            </p:nvSpPr>
            <p:spPr>
              <a:xfrm>
                <a:off x="1223954" y="938649"/>
                <a:ext cx="9744093" cy="4875625"/>
              </a:xfrm>
              <a:prstGeom prst="roundRect">
                <a:avLst>
                  <a:gd name="adj" fmla="val 6097"/>
                </a:avLst>
              </a:prstGeom>
              <a:solidFill>
                <a:srgbClr val="6AB3E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/>
              <p:cNvSpPr/>
              <p:nvPr/>
            </p:nvSpPr>
            <p:spPr>
              <a:xfrm>
                <a:off x="1320934" y="1035629"/>
                <a:ext cx="9744093" cy="4704250"/>
              </a:xfrm>
              <a:prstGeom prst="roundRect">
                <a:avLst>
                  <a:gd name="adj" fmla="val 609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1720" y="2857500"/>
            <a:ext cx="12188560" cy="4000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91" y="642886"/>
            <a:ext cx="9199418" cy="53302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31" y="41905"/>
            <a:ext cx="3560618" cy="3560618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376989" y="232660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  <p:bldLst>
      <p:bldP spid="13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10.png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0" Type="http://schemas.openxmlformats.org/officeDocument/2006/relationships/notesSlide" Target="../notesSlides/notesSlide7.xml"/><Relationship Id="rId1" Type="http://schemas.openxmlformats.org/officeDocument/2006/relationships/tags" Target="../tags/tag5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image" Target="../media/image10.png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4" Type="http://schemas.openxmlformats.org/officeDocument/2006/relationships/notesSlide" Target="../notesSlides/notesSlide8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69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tags" Target="../tags/tag5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0" Type="http://schemas.openxmlformats.org/officeDocument/2006/relationships/notesSlide" Target="../notesSlides/notesSlide9.xml"/><Relationship Id="rId1" Type="http://schemas.openxmlformats.org/officeDocument/2006/relationships/tags" Target="../tags/tag70.xml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image15.wdp"/><Relationship Id="rId8" Type="http://schemas.openxmlformats.org/officeDocument/2006/relationships/image" Target="../media/image14.png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7.jpeg"/><Relationship Id="rId12" Type="http://schemas.openxmlformats.org/officeDocument/2006/relationships/tags" Target="../tags/tag79.xml"/><Relationship Id="rId11" Type="http://schemas.openxmlformats.org/officeDocument/2006/relationships/image" Target="../media/image16.png"/><Relationship Id="rId10" Type="http://schemas.openxmlformats.org/officeDocument/2006/relationships/tags" Target="../tags/tag78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8.emf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89.xml"/><Relationship Id="rId6" Type="http://schemas.openxmlformats.org/officeDocument/2006/relationships/image" Target="../media/image10.png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hdphoto" Target="../media/image15.wdp"/><Relationship Id="rId8" Type="http://schemas.openxmlformats.org/officeDocument/2006/relationships/image" Target="../media/image14.png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7.jpeg"/><Relationship Id="rId12" Type="http://schemas.openxmlformats.org/officeDocument/2006/relationships/tags" Target="../tags/tag93.xml"/><Relationship Id="rId11" Type="http://schemas.openxmlformats.org/officeDocument/2006/relationships/image" Target="../media/image16.png"/><Relationship Id="rId10" Type="http://schemas.openxmlformats.org/officeDocument/2006/relationships/tags" Target="../tags/tag92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98.xml"/><Relationship Id="rId5" Type="http://schemas.openxmlformats.org/officeDocument/2006/relationships/image" Target="../media/image29.png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tags" Target="../tags/tag2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8" Type="http://schemas.openxmlformats.org/officeDocument/2006/relationships/notesSlide" Target="../notesSlides/notesSlide2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22.xml"/><Relationship Id="rId25" Type="http://schemas.openxmlformats.org/officeDocument/2006/relationships/tags" Target="../tags/tag21.xml"/><Relationship Id="rId24" Type="http://schemas.openxmlformats.org/officeDocument/2006/relationships/tags" Target="../tags/tag20.xml"/><Relationship Id="rId23" Type="http://schemas.openxmlformats.org/officeDocument/2006/relationships/tags" Target="../tags/tag19.xml"/><Relationship Id="rId22" Type="http://schemas.openxmlformats.org/officeDocument/2006/relationships/tags" Target="../tags/tag18.xml"/><Relationship Id="rId21" Type="http://schemas.openxmlformats.org/officeDocument/2006/relationships/tags" Target="../tags/tag17.xml"/><Relationship Id="rId20" Type="http://schemas.openxmlformats.org/officeDocument/2006/relationships/image" Target="../media/image13.png"/><Relationship Id="rId2" Type="http://schemas.openxmlformats.org/officeDocument/2006/relationships/image" Target="../media/image2.png"/><Relationship Id="rId19" Type="http://schemas.openxmlformats.org/officeDocument/2006/relationships/tags" Target="../tags/tag16.xml"/><Relationship Id="rId18" Type="http://schemas.openxmlformats.org/officeDocument/2006/relationships/tags" Target="../tags/tag15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5.wdp"/><Relationship Id="rId8" Type="http://schemas.openxmlformats.org/officeDocument/2006/relationships/image" Target="../media/image14.png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7.jpeg"/><Relationship Id="rId12" Type="http://schemas.openxmlformats.org/officeDocument/2006/relationships/tags" Target="../tags/tag26.xml"/><Relationship Id="rId11" Type="http://schemas.openxmlformats.org/officeDocument/2006/relationships/image" Target="../media/image16.png"/><Relationship Id="rId10" Type="http://schemas.openxmlformats.org/officeDocument/2006/relationships/tags" Target="../tags/tag25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tags" Target="../tags/tag33.xml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15.wdp"/><Relationship Id="rId8" Type="http://schemas.openxmlformats.org/officeDocument/2006/relationships/image" Target="../media/image14.png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7.jpeg"/><Relationship Id="rId12" Type="http://schemas.openxmlformats.org/officeDocument/2006/relationships/tags" Target="../tags/tag41.xml"/><Relationship Id="rId11" Type="http://schemas.openxmlformats.org/officeDocument/2006/relationships/image" Target="../media/image16.png"/><Relationship Id="rId10" Type="http://schemas.openxmlformats.org/officeDocument/2006/relationships/tags" Target="../tags/tag40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8.png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0" Type="http://schemas.openxmlformats.org/officeDocument/2006/relationships/notesSlide" Target="../notesSlides/notesSlide6.xml"/><Relationship Id="rId1" Type="http://schemas.openxmlformats.org/officeDocument/2006/relationships/tags" Target="../tags/tag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0" y="3044303"/>
            <a:ext cx="12188560" cy="40708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90980" y="2151698"/>
            <a:ext cx="9307195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dist"/>
            <a:r>
              <a:rPr lang="zh-CN" altLang="en-US" sz="5400" b="1" spc="-300" dirty="0" smtClean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</a:t>
            </a:r>
            <a:r>
              <a:rPr lang="en-US" altLang="zh-CN" sz="1600" b="1" spc="-300" dirty="0" smtClean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en-US" altLang="zh-CN" sz="5400" b="1" spc="-300" dirty="0" smtClean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2</a:t>
            </a:r>
            <a:r>
              <a:rPr lang="en-US" altLang="zh-CN" sz="1600" b="1" spc="-300" dirty="0" smtClean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 smtClean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</a:t>
            </a:r>
            <a:r>
              <a:rPr lang="en-US" altLang="zh-CN" sz="5400" b="1" spc="-300" dirty="0" smtClean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 smtClean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连接我的家庭无线网络</a:t>
            </a:r>
            <a:endParaRPr lang="zh-CN" altLang="en-US" sz="5400" b="1" spc="-300" dirty="0" smtClean="0">
              <a:solidFill>
                <a:srgbClr val="3C91D8"/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62345" y="3359785"/>
            <a:ext cx="4473575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C91D8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——</a:t>
            </a:r>
            <a:r>
              <a:rPr lang="zh-CN" altLang="en-US" sz="3600" b="1" dirty="0">
                <a:solidFill>
                  <a:srgbClr val="3C91D8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家庭无线网络</a:t>
            </a:r>
            <a:endParaRPr lang="zh-CN" altLang="en-US" sz="3600" b="1" dirty="0">
              <a:solidFill>
                <a:srgbClr val="3C91D8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" name="PA_圆角矩形 31"/>
          <p:cNvSpPr/>
          <p:nvPr>
            <p:custDataLst>
              <p:tags r:id="rId3"/>
            </p:custDataLst>
          </p:nvPr>
        </p:nvSpPr>
        <p:spPr>
          <a:xfrm>
            <a:off x="5066665" y="4643755"/>
            <a:ext cx="4253230" cy="373380"/>
          </a:xfrm>
          <a:prstGeom prst="roundRect">
            <a:avLst/>
          </a:prstGeom>
          <a:solidFill>
            <a:srgbClr val="5DAEE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制作人：合肥市行知小学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夏兰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9" y="3273051"/>
            <a:ext cx="3741816" cy="37418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690086" y="1360031"/>
            <a:ext cx="31874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走进我的数字生活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65808" y="1360031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上册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4825" y="760095"/>
            <a:ext cx="565912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1. 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动手实践：连接家庭网络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06780" y="2207895"/>
            <a:ext cx="5930900" cy="2771140"/>
          </a:xfrm>
          <a:prstGeom prst="rect">
            <a:avLst/>
          </a:prstGeom>
          <a:noFill/>
          <a:ln>
            <a:solidFill>
              <a:srgbClr val="2363A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566545" y="2698115"/>
            <a:ext cx="4959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请注意保护无线密码，避免泄露给陌生人。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849120" y="3489960"/>
            <a:ext cx="4677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在连接公共Wi-Fi时，请注意个人信息安全。</a:t>
            </a:r>
            <a:endParaRPr lang="zh-CN" altLang="en-US"/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48365" y="4808220"/>
            <a:ext cx="1143635" cy="1492250"/>
          </a:xfrm>
          <a:prstGeom prst="rect">
            <a:avLst/>
          </a:prstGeom>
        </p:spPr>
      </p:pic>
      <p:sp>
        <p:nvSpPr>
          <p:cNvPr id="6" name="线形标注 1(带强调线) 5"/>
          <p:cNvSpPr/>
          <p:nvPr/>
        </p:nvSpPr>
        <p:spPr>
          <a:xfrm flipH="1">
            <a:off x="7985125" y="3631565"/>
            <a:ext cx="2747010" cy="1732915"/>
          </a:xfrm>
          <a:prstGeom prst="accentCallout1">
            <a:avLst>
              <a:gd name="adj1" fmla="val 51340"/>
              <a:gd name="adj2" fmla="val -8587"/>
              <a:gd name="adj3" fmla="val 120520"/>
              <a:gd name="adj4" fmla="val -15672"/>
            </a:avLst>
          </a:prstGeom>
          <a:solidFill>
            <a:srgbClr val="6AB3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146415" y="3914140"/>
            <a:ext cx="2458720" cy="1167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连接家庭网络时，需要注意哪些事项呢？请选择。</a:t>
            </a:r>
            <a:endParaRPr lang="zh-CN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49120" y="4281805"/>
            <a:ext cx="4677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sym typeface="+mn-ea"/>
              </a:rPr>
              <a:t>设置热点</a:t>
            </a:r>
            <a:r>
              <a:rPr lang="zh-CN" altLang="zh-CN" dirty="0">
                <a:sym typeface="+mn-ea"/>
              </a:rPr>
              <a:t>密码</a:t>
            </a:r>
            <a:r>
              <a:rPr lang="zh-CN" altLang="en-US" dirty="0">
                <a:sym typeface="+mn-ea"/>
              </a:rPr>
              <a:t>要</a:t>
            </a:r>
            <a:r>
              <a:rPr lang="zh-CN" altLang="zh-CN" dirty="0">
                <a:sym typeface="+mn-ea"/>
              </a:rPr>
              <a:t>包含字母、数字和特殊符号</a:t>
            </a:r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303655" y="2687955"/>
            <a:ext cx="343535" cy="313055"/>
          </a:xfrm>
          <a:prstGeom prst="rect">
            <a:avLst/>
          </a:prstGeom>
          <a:noFill/>
          <a:ln w="190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303655" y="3484880"/>
            <a:ext cx="343535" cy="313055"/>
          </a:xfrm>
          <a:prstGeom prst="rect">
            <a:avLst/>
          </a:prstGeom>
          <a:noFill/>
          <a:ln w="190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303655" y="4281805"/>
            <a:ext cx="343535" cy="313055"/>
          </a:xfrm>
          <a:prstGeom prst="rect">
            <a:avLst/>
          </a:prstGeom>
          <a:noFill/>
          <a:ln w="190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图片 19" descr="千库网_科技VR世界智能素材_元素编号12543539"/>
          <p:cNvPicPr>
            <a:picLocks noChangeAspect="1"/>
          </p:cNvPicPr>
          <p:nvPr/>
        </p:nvPicPr>
        <p:blipFill>
          <a:blip r:embed="rId7" cstate="screen"/>
          <a:srcRect t="7420" r="97" b="11503"/>
          <a:stretch>
            <a:fillRect/>
          </a:stretch>
        </p:blipFill>
        <p:spPr>
          <a:xfrm>
            <a:off x="8119110" y="896620"/>
            <a:ext cx="2613025" cy="2120900"/>
          </a:xfrm>
          <a:prstGeom prst="rect">
            <a:avLst/>
          </a:prstGeom>
        </p:spPr>
      </p:pic>
      <p:pic>
        <p:nvPicPr>
          <p:cNvPr id="8" name="图片 7" descr="安全提示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25" y="1837055"/>
            <a:ext cx="2136140" cy="6076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4825" y="760095"/>
            <a:ext cx="565912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2. 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探索创新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：体验热点共享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 descr="7b0a202020202262756c6c6574223a20227b5c2263617465676f727949645c223a5c225c222c5c2274656d706c61746549645c223a32303233313533377d220a7d0a"/>
          <p:cNvSpPr/>
          <p:nvPr/>
        </p:nvSpPr>
        <p:spPr>
          <a:xfrm>
            <a:off x="1012875" y="1603838"/>
            <a:ext cx="9959926" cy="65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44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+mn-ea"/>
              </a:rPr>
              <a:t>尝试在手机中设置热点，并共享给平板电脑。完成下列记录单。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12570" y="2466340"/>
            <a:ext cx="8173085" cy="3366770"/>
          </a:xfrm>
          <a:prstGeom prst="rect">
            <a:avLst/>
          </a:prstGeom>
          <a:noFill/>
          <a:ln>
            <a:solidFill>
              <a:srgbClr val="2363A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873885" y="3232785"/>
            <a:ext cx="2121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热点密码：</a:t>
            </a:r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1873885" y="3790950"/>
            <a:ext cx="2121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连接设备：</a:t>
            </a:r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783715" y="4424680"/>
            <a:ext cx="2121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查看是否可以上网：</a:t>
            </a:r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3187452" y="3614666"/>
            <a:ext cx="37842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187452" y="4188706"/>
            <a:ext cx="37842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图片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48365" y="4808220"/>
            <a:ext cx="1143635" cy="1492250"/>
          </a:xfrm>
          <a:prstGeom prst="rect">
            <a:avLst/>
          </a:prstGeom>
        </p:spPr>
      </p:pic>
      <p:sp>
        <p:nvSpPr>
          <p:cNvPr id="6" name="线形标注 1(带强调线) 5"/>
          <p:cNvSpPr/>
          <p:nvPr/>
        </p:nvSpPr>
        <p:spPr>
          <a:xfrm flipH="1">
            <a:off x="9471025" y="3601085"/>
            <a:ext cx="1483995" cy="1732915"/>
          </a:xfrm>
          <a:prstGeom prst="accentCallout1">
            <a:avLst>
              <a:gd name="adj1" fmla="val 51340"/>
              <a:gd name="adj2" fmla="val -8587"/>
              <a:gd name="adj3" fmla="val 161943"/>
              <a:gd name="adj4" fmla="val -9071"/>
            </a:avLst>
          </a:prstGeom>
          <a:solidFill>
            <a:srgbClr val="6AB3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471025" y="3662045"/>
            <a:ext cx="1484630" cy="15309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如果家中的网络遇到了障碍，又如何上网呢？</a:t>
            </a:r>
            <a:endParaRPr lang="zh-CN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73885" y="2674620"/>
            <a:ext cx="2121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热点名称：</a:t>
            </a:r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3187452" y="3025386"/>
            <a:ext cx="37842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4975225" y="4413250"/>
            <a:ext cx="12928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方正仿宋_GBK" panose="02000000000000000000" charset="-122"/>
                <a:ea typeface="方正仿宋_GBK" panose="02000000000000000000" charset="-122"/>
              </a:rPr>
              <a:t>可以上网</a:t>
            </a:r>
            <a:endParaRPr lang="zh-CN" altLang="en-US" sz="1600" b="1">
              <a:latin typeface="方正仿宋_GBK" panose="02000000000000000000" charset="-122"/>
              <a:ea typeface="方正仿宋_GBK" panose="02000000000000000000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4975225" y="4808220"/>
            <a:ext cx="12928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方正仿宋_GBK" panose="02000000000000000000" charset="-122"/>
                <a:ea typeface="方正仿宋_GBK" panose="02000000000000000000" charset="-122"/>
              </a:rPr>
              <a:t>不可上网</a:t>
            </a:r>
            <a:endParaRPr lang="zh-CN" altLang="en-US" sz="1600" b="1">
              <a:latin typeface="方正仿宋_GBK" panose="02000000000000000000" charset="-122"/>
              <a:ea typeface="方正仿宋_GBK" panose="02000000000000000000" charset="-122"/>
            </a:endParaRPr>
          </a:p>
        </p:txBody>
      </p:sp>
      <p:sp>
        <p:nvSpPr>
          <p:cNvPr id="20" name="矩形 19"/>
          <p:cNvSpPr/>
          <p:nvPr>
            <p:custDataLst>
              <p:tags r:id="rId11"/>
            </p:custDataLst>
          </p:nvPr>
        </p:nvSpPr>
        <p:spPr>
          <a:xfrm>
            <a:off x="4591685" y="4404995"/>
            <a:ext cx="323215" cy="302895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4591685" y="4808220"/>
            <a:ext cx="323215" cy="302895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526530" y="3896360"/>
            <a:ext cx="2944495" cy="2914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9875" algn="just" defTabSz="266700">
              <a:lnSpc>
                <a:spcPts val="1560"/>
              </a:lnSpc>
              <a:spcAft>
                <a:spcPct val="0"/>
              </a:spcAft>
            </a:pPr>
            <a:r>
              <a:rPr lang="zh-CN" altLang="en-US" sz="1600">
                <a:solidFill>
                  <a:srgbClr val="05073B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（记录连接成功的设备数量）</a:t>
            </a:r>
            <a:endParaRPr lang="zh-CN" altLang="en-US" sz="1600">
              <a:solidFill>
                <a:srgbClr val="05073B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873885" y="5269230"/>
            <a:ext cx="2121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分享上网体验：</a:t>
            </a:r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6109970" y="5408930"/>
            <a:ext cx="3575685" cy="2914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9875" algn="just" defTabSz="266700">
              <a:lnSpc>
                <a:spcPts val="1560"/>
              </a:lnSpc>
              <a:spcAft>
                <a:spcPct val="0"/>
              </a:spcAft>
            </a:pPr>
            <a:r>
              <a:rPr lang="zh-CN" altLang="en-US" sz="1600">
                <a:solidFill>
                  <a:srgbClr val="05073B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（描述上网的网速、稳定性等感受）</a:t>
            </a:r>
            <a:endParaRPr lang="zh-CN" altLang="en-US" sz="1600">
              <a:solidFill>
                <a:srgbClr val="05073B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364617" y="5643491"/>
            <a:ext cx="37842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48365" y="4808220"/>
            <a:ext cx="1143635" cy="1492250"/>
          </a:xfrm>
          <a:prstGeom prst="rect">
            <a:avLst/>
          </a:prstGeom>
        </p:spPr>
      </p:pic>
      <p:sp>
        <p:nvSpPr>
          <p:cNvPr id="6" name="线形标注 1(带强调线) 5"/>
          <p:cNvSpPr/>
          <p:nvPr/>
        </p:nvSpPr>
        <p:spPr>
          <a:xfrm flipH="1">
            <a:off x="7985125" y="3631565"/>
            <a:ext cx="2747010" cy="1732915"/>
          </a:xfrm>
          <a:prstGeom prst="accentCallout1">
            <a:avLst>
              <a:gd name="adj1" fmla="val 51340"/>
              <a:gd name="adj2" fmla="val -8587"/>
              <a:gd name="adj3" fmla="val 120520"/>
              <a:gd name="adj4" fmla="val -15672"/>
            </a:avLst>
          </a:prstGeom>
          <a:solidFill>
            <a:srgbClr val="6AB3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146415" y="3914140"/>
            <a:ext cx="2458720" cy="1167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在操作过程中，你遇到了哪些问题，又是如何解决的呢？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 descr="千库网_科技VR世界智能素材_元素编号12543539"/>
          <p:cNvPicPr>
            <a:picLocks noChangeAspect="1"/>
          </p:cNvPicPr>
          <p:nvPr/>
        </p:nvPicPr>
        <p:blipFill>
          <a:blip r:embed="rId6" cstate="screen"/>
          <a:srcRect t="7420" r="97" b="11503"/>
          <a:stretch>
            <a:fillRect/>
          </a:stretch>
        </p:blipFill>
        <p:spPr>
          <a:xfrm>
            <a:off x="8119110" y="896620"/>
            <a:ext cx="2613025" cy="21209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504825" y="760095"/>
            <a:ext cx="565912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2. 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探索创新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：体验热点共享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8"/>
            </p:custDataLst>
          </p:nvPr>
        </p:nvGraphicFramePr>
        <p:xfrm>
          <a:off x="581025" y="2298065"/>
          <a:ext cx="7122160" cy="2261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720"/>
                <a:gridCol w="2684780"/>
                <a:gridCol w="3375660"/>
              </a:tblGrid>
              <a:tr h="8394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问题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序号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问题内容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解决方法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4737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问题</a:t>
                      </a: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4743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问题</a:t>
                      </a:r>
                      <a:r>
                        <a:rPr lang="en-US" altLang="zh-CN" sz="1800">
                          <a:sym typeface="+mn-ea"/>
                        </a:rPr>
                        <a:t>2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4737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问题</a:t>
                      </a:r>
                      <a:r>
                        <a:rPr lang="en-US" altLang="zh-CN" sz="1800">
                          <a:sym typeface="+mn-ea"/>
                        </a:rPr>
                        <a:t>3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三、收获园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今天，你有哪些收获呢？赶快记录下来吧。</a:t>
            </a:r>
            <a:endParaRPr lang="zh-CN" altLang="en-US" sz="2400" dirty="0"/>
          </a:p>
        </p:txBody>
      </p:sp>
      <p:pic>
        <p:nvPicPr>
          <p:cNvPr id="12" name="图片 11" descr="0484839e058dc9704ed4b678f57e21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45" y="2935605"/>
            <a:ext cx="3032125" cy="3032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548640" y="962660"/>
            <a:ext cx="701040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1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．梳理数字设备连接家庭网络的流程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333230" y="12255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7238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" y="4491355"/>
            <a:ext cx="1388745" cy="1811655"/>
          </a:xfrm>
          <a:prstGeom prst="rect">
            <a:avLst/>
          </a:prstGeom>
        </p:spPr>
      </p:pic>
      <p:sp>
        <p:nvSpPr>
          <p:cNvPr id="7" name="椭圆形标注 6"/>
          <p:cNvSpPr/>
          <p:nvPr/>
        </p:nvSpPr>
        <p:spPr>
          <a:xfrm>
            <a:off x="945515" y="2988945"/>
            <a:ext cx="2585720" cy="1626235"/>
          </a:xfrm>
          <a:prstGeom prst="wedgeEllipseCallout">
            <a:avLst/>
          </a:prstGeom>
          <a:solidFill>
            <a:srgbClr val="6AB3E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1210569" y="3143008"/>
            <a:ext cx="215113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539750">
              <a:lnSpc>
                <a:spcPts val="24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数字设备连接家庭网络的基本流程你熟悉了吗？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aphicFrame>
        <p:nvGraphicFramePr>
          <p:cNvPr id="3" name="对象 -2147482613"/>
          <p:cNvGraphicFramePr/>
          <p:nvPr/>
        </p:nvGraphicFramePr>
        <p:xfrm>
          <a:off x="4269105" y="2764155"/>
          <a:ext cx="6454775" cy="1000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6" imgW="4165600" imgH="984250" progId="Word.Document.8">
                  <p:embed/>
                </p:oleObj>
              </mc:Choice>
              <mc:Fallback>
                <p:oleObj name="" r:id="rId6" imgW="4165600" imgH="984250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7"/>
                      <a:srcRect b="35317"/>
                      <a:stretch>
                        <a:fillRect/>
                      </a:stretch>
                    </p:blipFill>
                    <p:spPr>
                      <a:xfrm>
                        <a:off x="4269105" y="2764155"/>
                        <a:ext cx="6454775" cy="100076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3148330" y="1675130"/>
            <a:ext cx="7575550" cy="808990"/>
          </a:xfrm>
          <a:prstGeom prst="rect">
            <a:avLst/>
          </a:prstGeom>
        </p:spPr>
        <p:txBody>
          <a:bodyPr wrap="square">
            <a:spAutoFit/>
          </a:bodyPr>
          <a:p>
            <a:pPr indent="355600" defTabSz="266700" fontAlgn="auto">
              <a:lnSpc>
                <a:spcPts val="2800"/>
              </a:lnSpc>
            </a:pPr>
            <a:r>
              <a:rPr lang="zh-CN" altLang="en-US" sz="2400">
                <a:latin typeface="Times New Roman" panose="02020603050405020304"/>
                <a:ea typeface="宋体" panose="02010600030101010101" pitchFamily="2" charset="-122"/>
              </a:rPr>
              <a:t>总结操作经验，小组讨论连接家庭网络的基本流程，完成下列流程图的排序。</a:t>
            </a:r>
            <a:endParaRPr lang="zh-CN" altLang="en-US" sz="2400"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42740" y="4241800"/>
            <a:ext cx="2212340" cy="460375"/>
          </a:xfrm>
          <a:prstGeom prst="rect">
            <a:avLst/>
          </a:prstGeom>
          <a:noFill/>
          <a:ln w="1905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仿宋_GBK" panose="02000000000000000000" charset="-122"/>
                <a:ea typeface="方正仿宋_GBK" panose="02000000000000000000" charset="-122"/>
              </a:rPr>
              <a:t>准备网络设备</a:t>
            </a:r>
            <a:endParaRPr lang="zh-CN" altLang="en-US" sz="2400" b="1">
              <a:latin typeface="方正仿宋_GBK" panose="02000000000000000000" charset="-122"/>
              <a:ea typeface="方正仿宋_GBK" panose="020000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33210" y="4241800"/>
            <a:ext cx="2212340" cy="460375"/>
          </a:xfrm>
          <a:prstGeom prst="rect">
            <a:avLst/>
          </a:prstGeom>
          <a:noFill/>
          <a:ln w="1905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仿宋_GBK" panose="02000000000000000000" charset="-122"/>
                <a:ea typeface="方正仿宋_GBK" panose="02000000000000000000" charset="-122"/>
              </a:rPr>
              <a:t>连接网络设备</a:t>
            </a:r>
            <a:endParaRPr lang="zh-CN" altLang="en-US" sz="2400" b="1">
              <a:latin typeface="方正仿宋_GBK" panose="02000000000000000000" charset="-122"/>
              <a:ea typeface="方正仿宋_GBK" panose="020000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043035" y="4241800"/>
            <a:ext cx="2212340" cy="460375"/>
          </a:xfrm>
          <a:prstGeom prst="rect">
            <a:avLst/>
          </a:prstGeom>
          <a:noFill/>
          <a:ln w="1905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仿宋_GBK" panose="02000000000000000000" charset="-122"/>
                <a:ea typeface="方正仿宋_GBK" panose="02000000000000000000" charset="-122"/>
              </a:rPr>
              <a:t>设备连接网络</a:t>
            </a:r>
            <a:endParaRPr lang="zh-CN" altLang="en-US" sz="2400" b="1">
              <a:latin typeface="方正仿宋_GBK" panose="02000000000000000000" charset="-122"/>
              <a:ea typeface="方正仿宋_GBK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750570" y="1063625"/>
            <a:ext cx="399796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2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．趣评数字实验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333230" y="12255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7238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5"/>
            </p:custDataLst>
          </p:nvPr>
        </p:nvGraphicFramePr>
        <p:xfrm>
          <a:off x="3325495" y="2715895"/>
          <a:ext cx="8190230" cy="3107690"/>
        </p:xfrm>
        <a:graphic>
          <a:graphicData uri="http://schemas.openxmlformats.org/drawingml/2006/table">
            <a:tbl>
              <a:tblPr firstRow="1" bandRow="1">
                <a:tableStyleId>{FD465E56-7C27-4AD4-A39E-48D4C33AB7D4}</a:tableStyleId>
              </a:tblPr>
              <a:tblGrid>
                <a:gridCol w="1827530"/>
                <a:gridCol w="4263390"/>
                <a:gridCol w="2099310"/>
              </a:tblGrid>
              <a:tr h="552450">
                <a:tc>
                  <a:txBody>
                    <a:bodyPr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latin typeface="黑体" panose="02010609060101010101" charset="-122"/>
                          <a:ea typeface="黑体" panose="02010609060101010101" charset="-122"/>
                        </a:rPr>
                        <a:t>评分项目</a:t>
                      </a:r>
                      <a:endParaRPr lang="zh-CN" sz="1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68580" indent="269875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latin typeface="黑体" panose="02010609060101010101" charset="-122"/>
                          <a:ea typeface="黑体" panose="02010609060101010101" charset="-122"/>
                        </a:rPr>
                        <a:t>评分标准</a:t>
                      </a:r>
                      <a:endParaRPr lang="zh-CN" sz="1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latin typeface="黑体" panose="02010609060101010101" charset="-122"/>
                          <a:ea typeface="黑体" panose="02010609060101010101" charset="-122"/>
                        </a:rPr>
                        <a:t>点亮小星星</a:t>
                      </a:r>
                      <a:endParaRPr lang="zh-CN" sz="1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</a:tr>
              <a:tr h="511175"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solidFill>
                            <a:srgbClr val="05073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学习态度</a:t>
                      </a:r>
                      <a:endParaRPr lang="zh-CN" sz="1400" b="1">
                        <a:solidFill>
                          <a:srgbClr val="05073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6858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5073B"/>
                          </a:solidFill>
                          <a:latin typeface="方正仿宋简体" panose="02000000000000000000" charset="-122"/>
                          <a:ea typeface="方正仿宋简体" panose="02000000000000000000" charset="-122"/>
                          <a:sym typeface="方正仿宋简体" panose="02000000000000000000" charset="-122"/>
                        </a:rPr>
                        <a:t>主动参与家庭网络学习的讨论与实验操作。</a:t>
                      </a:r>
                      <a:endParaRPr lang="zh-CN" sz="1400">
                        <a:solidFill>
                          <a:srgbClr val="05073B"/>
                        </a:solidFill>
                        <a:latin typeface="方正仿宋简体" panose="02000000000000000000" charset="-122"/>
                        <a:ea typeface="方正仿宋简体" panose="02000000000000000000" charset="-122"/>
                        <a:sym typeface="方正仿宋简体" panose="02000000000000000000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Segoe UI Symbol" panose="020B0502040204020203"/>
                          <a:ea typeface="Segoe UI Symbol" panose="020B0502040204020203"/>
                        </a:rPr>
                        <a:t>☆☆☆☆☆</a:t>
                      </a:r>
                      <a:endParaRPr lang="zh-CN" sz="1800">
                        <a:latin typeface="Segoe UI Symbol" panose="020B0502040204020203"/>
                        <a:ea typeface="Segoe UI Symbol" panose="020B0502040204020203"/>
                      </a:endParaRPr>
                    </a:p>
                  </a:txBody>
                  <a:tcPr marL="68580" marR="68580" marT="0" marB="0" anchor="ctr" anchorCtr="0"/>
                </a:tc>
              </a:tr>
              <a:tr h="511175"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solidFill>
                            <a:srgbClr val="05073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知识理解</a:t>
                      </a:r>
                      <a:endParaRPr lang="zh-CN" sz="1400" b="1">
                        <a:solidFill>
                          <a:srgbClr val="05073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6858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5073B"/>
                          </a:solidFill>
                          <a:latin typeface="方正仿宋简体" panose="02000000000000000000" charset="-122"/>
                          <a:ea typeface="方正仿宋简体" panose="02000000000000000000" charset="-122"/>
                          <a:sym typeface="方正仿宋简体" panose="02000000000000000000" charset="-122"/>
                        </a:rPr>
                        <a:t>对家庭网络设备和无线网络的工作原理的了解。</a:t>
                      </a:r>
                      <a:endParaRPr lang="zh-CN" sz="1400">
                        <a:solidFill>
                          <a:srgbClr val="05073B"/>
                        </a:solidFill>
                        <a:latin typeface="方正仿宋简体" panose="02000000000000000000" charset="-122"/>
                        <a:ea typeface="方正仿宋简体" panose="02000000000000000000" charset="-122"/>
                        <a:sym typeface="方正仿宋简体" panose="02000000000000000000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Segoe UI Symbol" panose="020B0502040204020203"/>
                          <a:ea typeface="Segoe UI Symbol" panose="020B0502040204020203"/>
                        </a:rPr>
                        <a:t>☆☆☆☆☆</a:t>
                      </a:r>
                      <a:endParaRPr lang="zh-CN" sz="1800">
                        <a:latin typeface="Segoe UI Symbol" panose="020B0502040204020203"/>
                        <a:ea typeface="Segoe UI Symbol" panose="020B0502040204020203"/>
                      </a:endParaRPr>
                    </a:p>
                  </a:txBody>
                  <a:tcPr marL="68580" marR="68580" marT="0" marB="0" anchor="ctr" anchorCtr="0"/>
                </a:tc>
              </a:tr>
              <a:tr h="510540"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solidFill>
                            <a:srgbClr val="05073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实践能力</a:t>
                      </a:r>
                      <a:endParaRPr lang="zh-CN" sz="1400" b="1">
                        <a:solidFill>
                          <a:srgbClr val="05073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6858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5073B"/>
                          </a:solidFill>
                          <a:latin typeface="方正仿宋简体" panose="02000000000000000000" charset="-122"/>
                          <a:ea typeface="方正仿宋简体" panose="02000000000000000000" charset="-122"/>
                          <a:sym typeface="方正仿宋简体" panose="02000000000000000000" charset="-122"/>
                        </a:rPr>
                        <a:t>能独立完成平板电脑的网络设置，成功连接家庭无线网络。</a:t>
                      </a:r>
                      <a:endParaRPr lang="zh-CN" sz="1400">
                        <a:solidFill>
                          <a:srgbClr val="05073B"/>
                        </a:solidFill>
                        <a:latin typeface="方正仿宋简体" panose="02000000000000000000" charset="-122"/>
                        <a:ea typeface="方正仿宋简体" panose="02000000000000000000" charset="-122"/>
                        <a:sym typeface="方正仿宋简体" panose="02000000000000000000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Segoe UI Symbol" panose="020B0502040204020203"/>
                          <a:ea typeface="Segoe UI Symbol" panose="020B0502040204020203"/>
                        </a:rPr>
                        <a:t>☆☆☆☆☆</a:t>
                      </a:r>
                      <a:endParaRPr lang="zh-CN" sz="1800">
                        <a:latin typeface="Segoe UI Symbol" panose="020B0502040204020203"/>
                        <a:ea typeface="Segoe UI Symbol" panose="020B0502040204020203"/>
                      </a:endParaRPr>
                    </a:p>
                  </a:txBody>
                  <a:tcPr marL="68580" marR="68580" marT="0" marB="0" anchor="ctr" anchorCtr="0"/>
                </a:tc>
              </a:tr>
              <a:tr h="511175"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solidFill>
                            <a:srgbClr val="05073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创新思维</a:t>
                      </a:r>
                      <a:endParaRPr lang="zh-CN" sz="1400" b="1">
                        <a:solidFill>
                          <a:srgbClr val="05073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6858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5073B"/>
                          </a:solidFill>
                          <a:latin typeface="方正仿宋简体" panose="02000000000000000000" charset="-122"/>
                          <a:ea typeface="方正仿宋简体" panose="02000000000000000000" charset="-122"/>
                          <a:sym typeface="方正仿宋简体" panose="02000000000000000000" charset="-122"/>
                        </a:rPr>
                        <a:t>在探索热点共享实验中，提出新解决方案。</a:t>
                      </a:r>
                      <a:endParaRPr lang="zh-CN" sz="1400">
                        <a:solidFill>
                          <a:srgbClr val="05073B"/>
                        </a:solidFill>
                        <a:latin typeface="方正仿宋简体" panose="02000000000000000000" charset="-122"/>
                        <a:ea typeface="方正仿宋简体" panose="02000000000000000000" charset="-122"/>
                        <a:sym typeface="方正仿宋简体" panose="02000000000000000000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Segoe UI Symbol" panose="020B0502040204020203"/>
                          <a:ea typeface="Segoe UI Symbol" panose="020B0502040204020203"/>
                        </a:rPr>
                        <a:t>☆☆☆☆☆</a:t>
                      </a:r>
                      <a:endParaRPr lang="zh-CN" sz="1800">
                        <a:latin typeface="Segoe UI Symbol" panose="020B0502040204020203"/>
                        <a:ea typeface="Segoe UI Symbol" panose="020B0502040204020203"/>
                      </a:endParaRPr>
                    </a:p>
                  </a:txBody>
                  <a:tcPr marL="68580" marR="68580" marT="0" marB="0" anchor="ctr" anchorCtr="0"/>
                </a:tc>
              </a:tr>
              <a:tr h="511175"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solidFill>
                            <a:srgbClr val="05073B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安全意识</a:t>
                      </a:r>
                      <a:endParaRPr lang="zh-CN" sz="1400" b="1">
                        <a:solidFill>
                          <a:srgbClr val="05073B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6858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solidFill>
                            <a:srgbClr val="05073B"/>
                          </a:solidFill>
                          <a:latin typeface="方正仿宋简体" panose="02000000000000000000" charset="-122"/>
                          <a:ea typeface="方正仿宋简体" panose="02000000000000000000" charset="-122"/>
                          <a:sym typeface="方正仿宋简体" panose="02000000000000000000" charset="-122"/>
                        </a:rPr>
                        <a:t>在操作过程中注意保护无线密码等敏感信息。</a:t>
                      </a:r>
                      <a:endParaRPr lang="zh-CN" sz="1400">
                        <a:solidFill>
                          <a:srgbClr val="05073B"/>
                        </a:solidFill>
                        <a:latin typeface="方正仿宋简体" panose="02000000000000000000" charset="-122"/>
                        <a:ea typeface="方正仿宋简体" panose="02000000000000000000" charset="-122"/>
                        <a:sym typeface="方正仿宋简体" panose="02000000000000000000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Segoe UI Symbol" panose="020B0502040204020203"/>
                          <a:ea typeface="Segoe UI Symbol" panose="020B0502040204020203"/>
                        </a:rPr>
                        <a:t>☆☆☆☆☆</a:t>
                      </a:r>
                      <a:endParaRPr lang="zh-CN" sz="1800">
                        <a:latin typeface="Segoe UI Symbol" panose="020B0502040204020203"/>
                        <a:ea typeface="Segoe UI Symbol" panose="020B0502040204020203"/>
                      </a:endParaRPr>
                    </a:p>
                  </a:txBody>
                  <a:tcPr marL="68580" marR="68580" marT="0" marB="0" anchor="ctr" anchorCtr="0"/>
                </a:tc>
              </a:tr>
            </a:tbl>
          </a:graphicData>
        </a:graphic>
      </p:graphicFrame>
      <p:sp>
        <p:nvSpPr>
          <p:cNvPr id="28" name="文本框 27"/>
          <p:cNvSpPr txBox="1"/>
          <p:nvPr/>
        </p:nvSpPr>
        <p:spPr>
          <a:xfrm>
            <a:off x="1635613" y="1597361"/>
            <a:ext cx="9528833" cy="963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539750">
              <a:lnSpc>
                <a:spcPct val="150000"/>
              </a:lnSpc>
              <a:def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lnSpc>
                <a:spcPts val="3400"/>
              </a:lnSpc>
            </a:pPr>
            <a:r>
              <a:rPr lang="zh-CN" altLang="en-US" dirty="0"/>
              <a:t>这节课通过活动探究，你有哪些收获？请对自己进行</a:t>
            </a:r>
            <a:r>
              <a:rPr lang="zh-CN" altLang="zh-CN" dirty="0"/>
              <a:t>点评</a:t>
            </a:r>
            <a:r>
              <a:rPr lang="zh-CN" altLang="en-US" dirty="0"/>
              <a:t>，点亮小星星。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" y="4491355"/>
            <a:ext cx="1388745" cy="1811655"/>
          </a:xfrm>
          <a:prstGeom prst="rect">
            <a:avLst/>
          </a:prstGeom>
        </p:spPr>
      </p:pic>
      <p:sp>
        <p:nvSpPr>
          <p:cNvPr id="18" name="椭圆形标注 17"/>
          <p:cNvSpPr/>
          <p:nvPr/>
        </p:nvSpPr>
        <p:spPr>
          <a:xfrm>
            <a:off x="739775" y="3120390"/>
            <a:ext cx="2383155" cy="1626235"/>
          </a:xfrm>
          <a:prstGeom prst="wedgeEllipseCallout">
            <a:avLst/>
          </a:prstGeom>
          <a:solidFill>
            <a:srgbClr val="6AB3E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867034" y="3428758"/>
            <a:ext cx="215113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539750">
              <a:lnSpc>
                <a:spcPts val="24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你可以点亮多少颗小星星呢？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四、挑战台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还可以接受新的挑战吗？赶紧来试试。</a:t>
            </a:r>
            <a:endParaRPr lang="zh-CN" altLang="en-US" sz="2400" dirty="0"/>
          </a:p>
        </p:txBody>
      </p:sp>
      <p:pic>
        <p:nvPicPr>
          <p:cNvPr id="12" name="图片 11" descr="0484839e058dc9704ed4b678f57e21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45" y="2935605"/>
            <a:ext cx="3032125" cy="3032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3336290" y="831215"/>
            <a:ext cx="506095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zh-CN" altLang="en-US" dirty="0">
                <a:latin typeface="黑体" panose="02010609060101010101" charset="-122"/>
                <a:ea typeface="黑体" panose="02010609060101010101" charset="-122"/>
                <a:sym typeface="+mn-ea"/>
              </a:rPr>
              <a:t>探索家庭网络创新应用场景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695305" y="132080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07830" y="132080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08330" y="2616835"/>
            <a:ext cx="3488055" cy="227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539750">
              <a:lnSpc>
                <a:spcPct val="150000"/>
              </a:lnSpc>
              <a:def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lnSpc>
                <a:spcPts val="3400"/>
              </a:lnSpc>
            </a:pPr>
            <a:r>
              <a:rPr lang="zh-CN" sz="2000" dirty="0"/>
              <a:t>实地探索：课后教师组织学生进行实地探索，例如在学校或公共场所寻找并尝试连接无线网络，记录连接过程和遇到的问题。</a:t>
            </a:r>
            <a:endParaRPr lang="zh-CN" sz="20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05" y="1550670"/>
            <a:ext cx="7729855" cy="4630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43450" y="1868170"/>
            <a:ext cx="807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场景：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10125" y="2399665"/>
            <a:ext cx="1286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遇到问题：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119110" y="2399665"/>
            <a:ext cx="1286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解决方法：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3440" y="2805764"/>
            <a:ext cx="12188560" cy="407086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454524" y="6271981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5" y="3045049"/>
            <a:ext cx="3715972" cy="371597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238625" y="2946083"/>
            <a:ext cx="5739130" cy="1938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6000" dirty="0">
                <a:solidFill>
                  <a:srgbClr val="3C91D8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玩转科技，</a:t>
            </a:r>
            <a:endParaRPr lang="zh-CN" altLang="en-US" sz="6000" dirty="0">
              <a:solidFill>
                <a:srgbClr val="3C91D8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algn="ctr"/>
            <a:r>
              <a:rPr lang="zh-CN" altLang="en-US" sz="6000" dirty="0">
                <a:solidFill>
                  <a:srgbClr val="3C91D8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快乐成长无限！</a:t>
            </a:r>
            <a:endParaRPr lang="zh-CN" altLang="en-US" sz="6000" dirty="0">
              <a:solidFill>
                <a:srgbClr val="3C91D8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00898" y="1240763"/>
            <a:ext cx="3230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走进我的数字生活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65808" y="1240763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年级上册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14041" y="1866633"/>
            <a:ext cx="5821203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   连接我的家庭无线网络</a:t>
            </a:r>
            <a:endParaRPr lang="zh-CN" altLang="en-US" sz="2800" dirty="0">
              <a:solidFill>
                <a:srgbClr val="3C91D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2" grpId="1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81617" y="333077"/>
            <a:ext cx="3852206" cy="737235"/>
            <a:chOff x="6388488" y="2098491"/>
            <a:chExt cx="3852206" cy="737235"/>
          </a:xfrm>
        </p:grpSpPr>
        <p:sp>
          <p:nvSpPr>
            <p:cNvPr id="12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28"/>
            <p:cNvSpPr txBox="1"/>
            <p:nvPr/>
          </p:nvSpPr>
          <p:spPr>
            <a:xfrm>
              <a:off x="6666126" y="2098491"/>
              <a:ext cx="3574568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学习情境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8" name="文本框 1"/>
          <p:cNvSpPr txBox="1"/>
          <p:nvPr/>
        </p:nvSpPr>
        <p:spPr>
          <a:xfrm>
            <a:off x="6842403" y="4211062"/>
            <a:ext cx="2470842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怎样帮李徽？</a:t>
            </a:r>
            <a:endParaRPr kumimoji="1" lang="zh-CN" altLang="en-US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云形标注 2"/>
          <p:cNvSpPr/>
          <p:nvPr/>
        </p:nvSpPr>
        <p:spPr>
          <a:xfrm>
            <a:off x="8587740" y="3216910"/>
            <a:ext cx="3000375" cy="1678940"/>
          </a:xfrm>
          <a:prstGeom prst="cloudCallout">
            <a:avLst>
              <a:gd name="adj1" fmla="val 27989"/>
              <a:gd name="adj2" fmla="val 57526"/>
            </a:avLst>
          </a:prstGeom>
          <a:solidFill>
            <a:srgbClr val="5DAEE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9135" y="4895850"/>
            <a:ext cx="1143635" cy="14922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30335" y="3733800"/>
            <a:ext cx="21145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家中的数字设备靠什么变的如此智能呢？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电视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495" y="0"/>
            <a:ext cx="6278245" cy="6858000"/>
          </a:xfrm>
          <a:prstGeom prst="rect">
            <a:avLst/>
          </a:prstGeom>
        </p:spPr>
      </p:pic>
      <p:pic>
        <p:nvPicPr>
          <p:cNvPr id="6" name="看看现在的智能家居系统能做什么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300000">
            <a:off x="3328670" y="1958340"/>
            <a:ext cx="3613150" cy="3063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504315" y="2359660"/>
            <a:ext cx="2342595" cy="1440815"/>
            <a:chOff x="1794" y="2869"/>
            <a:chExt cx="3258" cy="2269"/>
          </a:xfrm>
        </p:grpSpPr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1794" y="3424"/>
              <a:ext cx="3181" cy="1714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同侧圆角矩形 8"/>
            <p:cNvSpPr/>
            <p:nvPr>
              <p:custDataLst>
                <p:tags r:id="rId7"/>
              </p:custDataLst>
            </p:nvPr>
          </p:nvSpPr>
          <p:spPr>
            <a:xfrm>
              <a:off x="2403" y="2869"/>
              <a:ext cx="1602" cy="726"/>
            </a:xfrm>
            <a:prstGeom prst="round2Same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2403" y="2870"/>
              <a:ext cx="160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准备间</a:t>
              </a:r>
              <a:endParaRPr lang="zh-CN" altLang="en-US" sz="24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794" y="3851"/>
              <a:ext cx="325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1600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分析连接家庭网络需求</a:t>
              </a:r>
              <a:endParaRPr lang="zh-CN" sz="1600" dirty="0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r>
                <a:rPr lang="zh-CN" sz="1600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认识网络设备</a:t>
              </a:r>
              <a:endParaRPr lang="zh-CN" sz="1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sp>
        <p:nvSpPr>
          <p:cNvPr id="18" name="同侧圆角矩形 17"/>
          <p:cNvSpPr/>
          <p:nvPr>
            <p:custDataLst>
              <p:tags r:id="rId10"/>
            </p:custDataLst>
          </p:nvPr>
        </p:nvSpPr>
        <p:spPr>
          <a:xfrm>
            <a:off x="4833620" y="2886710"/>
            <a:ext cx="1152000" cy="460800"/>
          </a:xfrm>
          <a:prstGeom prst="round2Same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4179671" y="2886710"/>
            <a:ext cx="2432100" cy="1322070"/>
            <a:chOff x="6002" y="5837"/>
            <a:chExt cx="2832" cy="2082"/>
          </a:xfrm>
        </p:grpSpPr>
        <p:sp>
          <p:nvSpPr>
            <p:cNvPr id="23" name="矩形 22"/>
            <p:cNvSpPr/>
            <p:nvPr>
              <p:custDataLst>
                <p:tags r:id="rId11"/>
              </p:custDataLst>
            </p:nvPr>
          </p:nvSpPr>
          <p:spPr>
            <a:xfrm>
              <a:off x="6052" y="6343"/>
              <a:ext cx="2703" cy="1576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>
              <p:custDataLst>
                <p:tags r:id="rId12"/>
              </p:custDataLst>
            </p:nvPr>
          </p:nvSpPr>
          <p:spPr>
            <a:xfrm>
              <a:off x="6643" y="5837"/>
              <a:ext cx="158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活动室</a:t>
              </a:r>
              <a:endParaRPr lang="zh-CN" altLang="en-US" sz="24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6002" y="6762"/>
              <a:ext cx="283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动手实践：连接家庭网络</a:t>
              </a:r>
              <a:endPara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r>
                <a:rPr lang="zh-CN" altLang="zh-CN" sz="1600" dirty="0">
                  <a:solidFill>
                    <a:schemeClr val="tx1"/>
                  </a:solidFill>
                </a:rPr>
                <a:t>探索创新：体验热点共享</a:t>
              </a:r>
              <a:endParaRPr lang="zh-CN" altLang="zh-CN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矩形 32"/>
          <p:cNvSpPr/>
          <p:nvPr>
            <p:custDataLst>
              <p:tags r:id="rId14"/>
            </p:custDataLst>
          </p:nvPr>
        </p:nvSpPr>
        <p:spPr>
          <a:xfrm>
            <a:off x="7199630" y="4463415"/>
            <a:ext cx="2581275" cy="9226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同侧圆角矩形 35"/>
          <p:cNvSpPr/>
          <p:nvPr>
            <p:custDataLst>
              <p:tags r:id="rId15"/>
            </p:custDataLst>
          </p:nvPr>
        </p:nvSpPr>
        <p:spPr>
          <a:xfrm>
            <a:off x="7771765" y="4084320"/>
            <a:ext cx="1152000" cy="460800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>
            <p:custDataLst>
              <p:tags r:id="rId16"/>
            </p:custDataLst>
          </p:nvPr>
        </p:nvSpPr>
        <p:spPr>
          <a:xfrm>
            <a:off x="7771765" y="4084955"/>
            <a:ext cx="115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B05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收获园</a:t>
            </a:r>
            <a:endParaRPr lang="zh-CN" altLang="en-US" sz="2400" b="1" dirty="0">
              <a:solidFill>
                <a:srgbClr val="00B05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17"/>
            </p:custDataLst>
          </p:nvPr>
        </p:nvSpPr>
        <p:spPr>
          <a:xfrm>
            <a:off x="7199630" y="4594860"/>
            <a:ext cx="26930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梳理数字设备连接家庭网络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的基本流程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趣评数字实验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9" name="文本框 58"/>
          <p:cNvSpPr txBox="1"/>
          <p:nvPr>
            <p:custDataLst>
              <p:tags r:id="rId18"/>
            </p:custDataLst>
          </p:nvPr>
        </p:nvSpPr>
        <p:spPr>
          <a:xfrm>
            <a:off x="4833661" y="1498986"/>
            <a:ext cx="295269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活动导航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0" name="图片 5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9907" flipV="1">
            <a:off x="3136265" y="3842385"/>
            <a:ext cx="658495" cy="658495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0092">
            <a:off x="6774486" y="3453419"/>
            <a:ext cx="658800" cy="658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9623731" y="3678209"/>
            <a:ext cx="658800" cy="658800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3"/>
            </p:custDataLst>
          </p:nvPr>
        </p:nvSpPr>
        <p:spPr>
          <a:xfrm>
            <a:off x="8580755" y="2679065"/>
            <a:ext cx="2338705" cy="9226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同侧圆角矩形 14"/>
          <p:cNvSpPr/>
          <p:nvPr>
            <p:custDataLst>
              <p:tags r:id="rId24"/>
            </p:custDataLst>
          </p:nvPr>
        </p:nvSpPr>
        <p:spPr>
          <a:xfrm>
            <a:off x="9265285" y="2329180"/>
            <a:ext cx="1152000" cy="460800"/>
          </a:xfrm>
          <a:prstGeom prst="round2Same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25"/>
            </p:custDataLst>
          </p:nvPr>
        </p:nvSpPr>
        <p:spPr>
          <a:xfrm>
            <a:off x="9265285" y="2329180"/>
            <a:ext cx="115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9C4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挑战台</a:t>
            </a:r>
            <a:endParaRPr lang="zh-CN" altLang="en-US" sz="2400" b="1" dirty="0">
              <a:solidFill>
                <a:srgbClr val="FF9C4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6"/>
            </p:custDataLst>
          </p:nvPr>
        </p:nvSpPr>
        <p:spPr>
          <a:xfrm>
            <a:off x="8628380" y="2950210"/>
            <a:ext cx="2224405" cy="5676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探索家庭网络创新应用场景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endParaRPr lang="zh-CN" altLang="en-US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252855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一、准备间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数字设备连接家庭网络，该做哪些准备呢</a:t>
            </a:r>
            <a:r>
              <a:rPr lang="zh-CN" altLang="zh-CN" sz="2400" dirty="0"/>
              <a:t>？</a:t>
            </a:r>
            <a:endParaRPr lang="zh-CN" altLang="en-US" sz="2400" dirty="0"/>
          </a:p>
        </p:txBody>
      </p:sp>
      <p:pic>
        <p:nvPicPr>
          <p:cNvPr id="12" name="图片 11" descr="0484839e058dc9704ed4b678f57e21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45" y="2935605"/>
            <a:ext cx="3032125" cy="3032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614680" y="821055"/>
            <a:ext cx="52400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1. </a:t>
            </a:r>
            <a:r>
              <a:rPr 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分析连接家庭网络需求</a:t>
            </a:r>
            <a:endParaRPr lang="zh-CN" sz="3200" dirty="0">
              <a:solidFill>
                <a:srgbClr val="6AB3E4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614680" y="1855153"/>
            <a:ext cx="11215370" cy="24974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720090" algn="l" defTabSz="914400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dirty="0">
                <a:latin typeface="楷体_GB2312" panose="02010609030101010101" pitchFamily="49" charset="-122"/>
                <a:ea typeface="楷体_GB2312" panose="02010609030101010101" pitchFamily="49" charset="-122"/>
                <a:sym typeface="Arial" panose="020B0604020202020204" pitchFamily="34" charset="0"/>
              </a:rPr>
              <a:t>连接家庭网络需要考虑哪些因素，小组讨论后，勾选出所需因素。</a:t>
            </a:r>
            <a:endParaRPr lang="zh-CN" altLang="en-US" sz="2800" dirty="0">
              <a:latin typeface="楷体_GB2312" panose="02010609030101010101" pitchFamily="49" charset="-122"/>
              <a:ea typeface="楷体_GB2312" panose="02010609030101010101" pitchFamily="49" charset="-122"/>
              <a:sym typeface="Arial" panose="020B0604020202020204" pitchFamily="34" charset="0"/>
            </a:endParaRPr>
          </a:p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   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明确需要联网的家庭数字设备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选择网络服务商，开通网络业务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了解网络资费、网速等信息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组建家庭网络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074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203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332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072261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53210" y="2657475"/>
            <a:ext cx="232410" cy="257810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553210" y="3042285"/>
            <a:ext cx="232410" cy="257810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53210" y="3542665"/>
            <a:ext cx="232410" cy="257810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553210" y="4043045"/>
            <a:ext cx="232410" cy="257810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16" name="图片 15" descr="千库网_AI智能机器人chatGPT上传资料学习工作_元素编号1360948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3767"/>
          <a:stretch>
            <a:fillRect/>
          </a:stretch>
        </p:blipFill>
        <p:spPr>
          <a:xfrm>
            <a:off x="9333230" y="4492625"/>
            <a:ext cx="2924810" cy="236537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43280" y="4937760"/>
            <a:ext cx="1130300" cy="1336040"/>
            <a:chOff x="1328" y="7776"/>
            <a:chExt cx="1780" cy="2104"/>
          </a:xfrm>
        </p:grpSpPr>
        <p:pic>
          <p:nvPicPr>
            <p:cNvPr id="12" name="图片 11" descr="求助"/>
            <p:cNvPicPr>
              <a:picLocks noChangeAspect="1"/>
            </p:cNvPicPr>
            <p:nvPr/>
          </p:nvPicPr>
          <p:blipFill>
            <a:blip r:embed="rId8"/>
            <a:srcRect l="12804" t="5759" r="12924" b="6315"/>
            <a:stretch>
              <a:fillRect/>
            </a:stretch>
          </p:blipFill>
          <p:spPr>
            <a:xfrm>
              <a:off x="1328" y="7776"/>
              <a:ext cx="1781" cy="2105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493" y="9217"/>
              <a:ext cx="1557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求助方式</a:t>
              </a:r>
              <a:endParaRPr lang="zh-CN" altLang="en-US" sz="1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框 14" descr="7b0a202020202262756c6c6574223a20227b5c2263617465676f727949645c223a5c225c222c5c2274656d706c61746549645c223a32303233313538357d220a7d0a"/>
          <p:cNvSpPr txBox="1"/>
          <p:nvPr/>
        </p:nvSpPr>
        <p:spPr>
          <a:xfrm>
            <a:off x="2430145" y="5237480"/>
            <a:ext cx="5242560" cy="92202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>
              <a:buBlip>
                <a:blip r:embed="rId9"/>
              </a:buBlip>
            </a:pPr>
            <a:r>
              <a:rPr lang="zh-CN" altLang="en-US">
                <a:latin typeface="方正仿宋_GBK" panose="02000000000000000000" charset="-122"/>
                <a:ea typeface="方正仿宋_GBK" panose="02000000000000000000" charset="-122"/>
              </a:rPr>
              <a:t>向老师求助</a:t>
            </a:r>
            <a:endParaRPr lang="zh-CN" altLang="en-US">
              <a:latin typeface="方正仿宋_GBK" panose="02000000000000000000" charset="-122"/>
              <a:ea typeface="方正仿宋_GBK" panose="02000000000000000000" charset="-122"/>
            </a:endParaRPr>
          </a:p>
          <a:p>
            <a:pPr>
              <a:buBlip>
                <a:blip r:embed="rId9"/>
              </a:buBlip>
            </a:pPr>
            <a:r>
              <a:rPr lang="zh-CN" altLang="en-US">
                <a:latin typeface="方正仿宋_GBK" panose="02000000000000000000" charset="-122"/>
                <a:ea typeface="方正仿宋_GBK" panose="02000000000000000000" charset="-122"/>
              </a:rPr>
              <a:t>通过网页在线搜索</a:t>
            </a:r>
            <a:endParaRPr lang="zh-CN" altLang="en-US">
              <a:latin typeface="方正仿宋_GBK" panose="02000000000000000000" charset="-122"/>
              <a:ea typeface="方正仿宋_GBK" panose="02000000000000000000" charset="-122"/>
            </a:endParaRPr>
          </a:p>
          <a:p>
            <a:pPr>
              <a:buBlip>
                <a:blip r:embed="rId9"/>
              </a:buBlip>
            </a:pPr>
            <a:r>
              <a:rPr lang="zh-CN" altLang="en-US">
                <a:latin typeface="方正仿宋_GBK" panose="02000000000000000000" charset="-122"/>
                <a:ea typeface="方正仿宋_GBK" panose="02000000000000000000" charset="-122"/>
              </a:rPr>
              <a:t>通过人工智能工具，如讯飞星火</a:t>
            </a:r>
            <a:endParaRPr lang="zh-CN" altLang="en-US">
              <a:latin typeface="方正仿宋_GBK" panose="02000000000000000000" charset="-122"/>
              <a:ea typeface="方正仿宋_GBK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614680" y="1003300"/>
            <a:ext cx="63011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2. </a:t>
            </a:r>
            <a:r>
              <a:rPr lang="zh-CN" sz="3200" dirty="0">
                <a:solidFill>
                  <a:srgbClr val="6AB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认识网络设备</a:t>
            </a:r>
            <a:endParaRPr lang="zh-CN" sz="3200" dirty="0">
              <a:solidFill>
                <a:srgbClr val="6AB3E4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952090" y="1634136"/>
            <a:ext cx="10848192" cy="1383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思考组建家庭网络需要用到哪些网络设备？你认识这些网络设备吗？连一连，并说一说它们的名称和功能。</a:t>
            </a:r>
            <a:endParaRPr lang="zh-CN" altLang="en-US" sz="2800" dirty="0">
              <a:latin typeface="楷体_GB2312" panose="02010609030101010101" pitchFamily="49" charset="-122"/>
              <a:ea typeface="楷体_GB2312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074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203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332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072261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47" name="图片 1" descr="timg?image&amp;quality=80&amp;size=b9999_10000&amp;sec=1539450321490&amp;di=160d0acd909b84c0d266705c4d8b5055&amp;imgtype=0&amp;src=http%3A%2F%2Fimg00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6" y="3176169"/>
            <a:ext cx="1214388" cy="93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图片 91" descr="tim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24" y="3248673"/>
            <a:ext cx="1267435" cy="102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图片 90" descr="tim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788" y="2865656"/>
            <a:ext cx="1496161" cy="149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3750" y="3170371"/>
            <a:ext cx="1227360" cy="1032283"/>
          </a:xfrm>
          <a:prstGeom prst="rect">
            <a:avLst/>
          </a:prstGeom>
        </p:spPr>
      </p:pic>
      <p:sp>
        <p:nvSpPr>
          <p:cNvPr id="51" name="文本框 50"/>
          <p:cNvSpPr txBox="1"/>
          <p:nvPr/>
        </p:nvSpPr>
        <p:spPr>
          <a:xfrm>
            <a:off x="4248422" y="5108258"/>
            <a:ext cx="1995271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>
              <a:lnSpc>
                <a:spcPts val="2400"/>
              </a:lnSpc>
            </a:pP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光纤调制解调器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6678516" y="5095210"/>
            <a:ext cx="844991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>
              <a:lnSpc>
                <a:spcPts val="2400"/>
              </a:lnSpc>
            </a:pP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网 线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469838" y="5105355"/>
            <a:ext cx="153614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>
              <a:lnSpc>
                <a:spcPts val="2400"/>
              </a:lnSpc>
            </a:pP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无线路由器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996043" y="5105355"/>
            <a:ext cx="82459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>
              <a:lnSpc>
                <a:spcPts val="2400"/>
              </a:lnSpc>
            </a:pP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光 纤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881995" y="4866640"/>
            <a:ext cx="1130300" cy="1336040"/>
            <a:chOff x="1328" y="7776"/>
            <a:chExt cx="1780" cy="2104"/>
          </a:xfrm>
        </p:grpSpPr>
        <p:pic>
          <p:nvPicPr>
            <p:cNvPr id="12" name="图片 11" descr="求助"/>
            <p:cNvPicPr>
              <a:picLocks noChangeAspect="1"/>
            </p:cNvPicPr>
            <p:nvPr/>
          </p:nvPicPr>
          <p:blipFill>
            <a:blip r:embed="rId10"/>
            <a:srcRect l="12804" t="5759" r="12924" b="6315"/>
            <a:stretch>
              <a:fillRect/>
            </a:stretch>
          </p:blipFill>
          <p:spPr>
            <a:xfrm>
              <a:off x="1328" y="7776"/>
              <a:ext cx="1781" cy="2105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493" y="9217"/>
              <a:ext cx="1557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求助方式</a:t>
              </a:r>
              <a:endParaRPr lang="zh-CN" altLang="en-US" sz="1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框 14" descr="7b0a202020202262756c6c6574223a20227b5c2263617465676f727949645c223a5c225c222c5c2274656d706c61746549645c223a32303233313538357d220a7d0a"/>
          <p:cNvSpPr txBox="1"/>
          <p:nvPr/>
        </p:nvSpPr>
        <p:spPr>
          <a:xfrm>
            <a:off x="8442960" y="3802380"/>
            <a:ext cx="5242560" cy="92202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>
              <a:buBlip>
                <a:blip r:embed="rId11"/>
              </a:buBlip>
            </a:pPr>
            <a:r>
              <a:rPr lang="zh-CN" altLang="en-US">
                <a:latin typeface="方正仿宋_GBK" panose="02000000000000000000" charset="-122"/>
                <a:ea typeface="方正仿宋_GBK" panose="02000000000000000000" charset="-122"/>
              </a:rPr>
              <a:t>向老师求助</a:t>
            </a:r>
            <a:endParaRPr lang="zh-CN" altLang="en-US">
              <a:latin typeface="方正仿宋_GBK" panose="02000000000000000000" charset="-122"/>
              <a:ea typeface="方正仿宋_GBK" panose="02000000000000000000" charset="-122"/>
            </a:endParaRPr>
          </a:p>
          <a:p>
            <a:pPr>
              <a:buBlip>
                <a:blip r:embed="rId11"/>
              </a:buBlip>
            </a:pPr>
            <a:r>
              <a:rPr lang="zh-CN" altLang="en-US">
                <a:latin typeface="方正仿宋_GBK" panose="02000000000000000000" charset="-122"/>
                <a:ea typeface="方正仿宋_GBK" panose="02000000000000000000" charset="-122"/>
              </a:rPr>
              <a:t>通过网页在线搜索</a:t>
            </a:r>
            <a:endParaRPr lang="zh-CN" altLang="en-US">
              <a:latin typeface="方正仿宋_GBK" panose="02000000000000000000" charset="-122"/>
              <a:ea typeface="方正仿宋_GBK" panose="02000000000000000000" charset="-122"/>
            </a:endParaRPr>
          </a:p>
          <a:p>
            <a:pPr>
              <a:buBlip>
                <a:blip r:embed="rId11"/>
              </a:buBlip>
            </a:pPr>
            <a:r>
              <a:rPr lang="zh-CN" altLang="en-US">
                <a:latin typeface="方正仿宋_GBK" panose="02000000000000000000" charset="-122"/>
                <a:ea typeface="方正仿宋_GBK" panose="02000000000000000000" charset="-122"/>
              </a:rPr>
              <a:t>通过人工智能工具，如讯飞星火</a:t>
            </a:r>
            <a:endParaRPr lang="zh-CN" altLang="en-US">
              <a:latin typeface="方正仿宋_GBK" panose="02000000000000000000" charset="-122"/>
              <a:ea typeface="方正仿宋_GBK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二、活动室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请尝试将家庭数字设备连到家里的无线网络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400" dirty="0"/>
          </a:p>
        </p:txBody>
      </p:sp>
      <p:pic>
        <p:nvPicPr>
          <p:cNvPr id="12" name="图片 11" descr="0484839e058dc9704ed4b678f57e21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45" y="2935605"/>
            <a:ext cx="3032125" cy="3032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4825" y="760095"/>
            <a:ext cx="565912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1. 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动手实践：连接家庭网络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 descr="7b0a202020202262756c6c6574223a20227b5c2263617465676f727949645c223a5c225c222c5c2274656d706c61746549645c223a32303233313533377d220a7d0a"/>
          <p:cNvSpPr/>
          <p:nvPr/>
        </p:nvSpPr>
        <p:spPr>
          <a:xfrm>
            <a:off x="1012875" y="1739093"/>
            <a:ext cx="9959926" cy="65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44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小组合作，尝试将平板电脑连接到无线网络。完成下面的记录单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12322" y="2839526"/>
            <a:ext cx="8173330" cy="2771335"/>
          </a:xfrm>
          <a:prstGeom prst="rect">
            <a:avLst/>
          </a:prstGeom>
          <a:noFill/>
          <a:ln>
            <a:solidFill>
              <a:srgbClr val="2363A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3556" name="Picture 4" descr="5c758035524e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21085" y="3824265"/>
            <a:ext cx="2032341" cy="203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本框 8"/>
          <p:cNvSpPr txBox="1"/>
          <p:nvPr/>
        </p:nvSpPr>
        <p:spPr>
          <a:xfrm>
            <a:off x="2045970" y="3152140"/>
            <a:ext cx="2121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无线网络名称：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45970" y="3737610"/>
            <a:ext cx="2121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无线网络密码：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045970" y="4424045"/>
            <a:ext cx="2121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查看是否可以上网：</a:t>
            </a:r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3995172" y="3520686"/>
            <a:ext cx="37842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995172" y="4218551"/>
            <a:ext cx="37842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995172" y="5110726"/>
            <a:ext cx="37842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4825" y="760095"/>
            <a:ext cx="565912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1. 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动手实践：连接家庭网络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 descr="7b0a202020202262756c6c6574223a20227b5c2263617465676f727949645c223a5c225c222c5c2274656d706c61746549645c223a32303233313533377d220a7d0a"/>
          <p:cNvSpPr/>
          <p:nvPr/>
        </p:nvSpPr>
        <p:spPr>
          <a:xfrm>
            <a:off x="1012875" y="1739093"/>
            <a:ext cx="9959926" cy="65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44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每位同学都尝试将平板电脑连接到无线网络。并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+mn-ea"/>
              </a:rPr>
              <a:t>完成下列记录单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6"/>
            </p:custDataLst>
          </p:nvPr>
        </p:nvGraphicFramePr>
        <p:xfrm>
          <a:off x="2209165" y="2608580"/>
          <a:ext cx="7310120" cy="3404870"/>
        </p:xfrm>
        <a:graphic>
          <a:graphicData uri="http://schemas.openxmlformats.org/drawingml/2006/table">
            <a:tbl>
              <a:tblPr/>
              <a:tblGrid>
                <a:gridCol w="2130425"/>
                <a:gridCol w="2130425"/>
                <a:gridCol w="3049270"/>
              </a:tblGrid>
              <a:tr h="579120">
                <a:tc>
                  <a:txBody>
                    <a:bodyPr/>
                    <a:p>
                      <a:pPr marL="6858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2000" b="1">
                        <a:solidFill>
                          <a:srgbClr val="001846"/>
                        </a:solidFill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  <a:p>
                      <a:pPr marL="6858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1846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</a:rPr>
                        <a:t>步骤</a:t>
                      </a:r>
                      <a:endParaRPr lang="zh-CN" sz="2000" b="1">
                        <a:solidFill>
                          <a:srgbClr val="001846"/>
                        </a:solidFill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269875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2000" b="1">
                        <a:solidFill>
                          <a:srgbClr val="001846"/>
                        </a:solidFill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  <a:p>
                      <a:pPr marL="68580" indent="269875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1846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</a:rPr>
                        <a:t>操作情况</a:t>
                      </a:r>
                      <a:endParaRPr lang="zh-CN" sz="2000" b="1">
                        <a:solidFill>
                          <a:srgbClr val="001846"/>
                        </a:solidFill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2000" b="1">
                        <a:solidFill>
                          <a:srgbClr val="001846"/>
                        </a:solidFill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  <a:p>
                      <a:pPr marL="6858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1846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</a:rPr>
                        <a:t>备注</a:t>
                      </a:r>
                      <a:endParaRPr lang="zh-CN" sz="2000" b="1">
                        <a:solidFill>
                          <a:srgbClr val="001846"/>
                        </a:solidFill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7345">
                <a:tc>
                  <a:txBody>
                    <a:bodyPr/>
                    <a:p>
                      <a:pPr marL="6858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</a:rPr>
                        <a:t>打开平板电脑设置</a:t>
                      </a:r>
                      <a:endParaRPr lang="zh-CN" sz="1600" b="1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  <a:cs typeface="方正仿宋_GBK" panose="02000000000000000000" charset="-122"/>
                        </a:rPr>
                        <a:t>√/×</a:t>
                      </a:r>
                      <a:endParaRPr lang="en-US" altLang="zh-CN" sz="1600" b="1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  <a:cs typeface="方正仿宋_GBK" panose="02000000000000000000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269875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方正仿宋_GBK" panose="02000000000000000000" charset="-122"/>
                          <a:ea typeface="方正仿宋_GBK" panose="02000000000000000000" charset="-122"/>
                        </a:rPr>
                        <a:t> </a:t>
                      </a:r>
                      <a:endParaRPr lang="en-US" altLang="zh-CN" sz="1600" b="1"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7345">
                <a:tc>
                  <a:txBody>
                    <a:bodyPr/>
                    <a:p>
                      <a:pPr marL="6858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</a:rPr>
                        <a:t>选择网络连接</a:t>
                      </a:r>
                      <a:endParaRPr lang="zh-CN" sz="1600" b="1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  <a:cs typeface="方正仿宋_GBK" panose="02000000000000000000" charset="-122"/>
                        </a:rPr>
                        <a:t>√/×</a:t>
                      </a:r>
                      <a:endParaRPr lang="en-US" altLang="zh-CN" sz="1600" b="1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  <a:cs typeface="方正仿宋_GBK" panose="02000000000000000000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269875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方正仿宋_GBK" panose="02000000000000000000" charset="-122"/>
                          <a:ea typeface="方正仿宋_GBK" panose="02000000000000000000" charset="-122"/>
                        </a:rPr>
                        <a:t> </a:t>
                      </a:r>
                      <a:endParaRPr lang="en-US" altLang="zh-CN" sz="1600" b="1"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7980">
                <a:tc>
                  <a:txBody>
                    <a:bodyPr/>
                    <a:p>
                      <a:pPr marL="6858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  <a:cs typeface="方正仿宋_GBK" panose="02000000000000000000" charset="-122"/>
                        </a:rPr>
                        <a:t>选择</a:t>
                      </a:r>
                      <a:r>
                        <a:rPr lang="en-US" alt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  <a:cs typeface="方正仿宋_GBK" panose="02000000000000000000" charset="-122"/>
                        </a:rPr>
                        <a:t>Wi-Fi</a:t>
                      </a:r>
                      <a:r>
                        <a:rPr 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  <a:cs typeface="方正仿宋_GBK" panose="02000000000000000000" charset="-122"/>
                        </a:rPr>
                        <a:t>连接</a:t>
                      </a:r>
                      <a:endParaRPr lang="zh-CN" sz="1600" b="1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  <a:cs typeface="方正仿宋_GBK" panose="02000000000000000000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  <a:cs typeface="方正仿宋_GBK" panose="02000000000000000000" charset="-122"/>
                        </a:rPr>
                        <a:t>√/×</a:t>
                      </a:r>
                      <a:endParaRPr lang="en-US" altLang="zh-CN" sz="1600" b="1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  <a:cs typeface="方正仿宋_GBK" panose="02000000000000000000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269875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方正仿宋_GBK" panose="02000000000000000000" charset="-122"/>
                          <a:ea typeface="方正仿宋_GBK" panose="02000000000000000000" charset="-122"/>
                        </a:rPr>
                        <a:t> </a:t>
                      </a:r>
                      <a:endParaRPr lang="en-US" altLang="zh-CN" sz="1600" b="1"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075">
                <a:tc>
                  <a:txBody>
                    <a:bodyPr/>
                    <a:p>
                      <a:pPr marL="6858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  <a:cs typeface="方正仿宋_GBK" panose="02000000000000000000" charset="-122"/>
                        </a:rPr>
                        <a:t>搜索</a:t>
                      </a:r>
                      <a:r>
                        <a:rPr lang="en-US" alt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  <a:cs typeface="方正仿宋_GBK" panose="02000000000000000000" charset="-122"/>
                        </a:rPr>
                        <a:t>Wi-Fi</a:t>
                      </a:r>
                      <a:r>
                        <a:rPr 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  <a:cs typeface="方正仿宋_GBK" panose="02000000000000000000" charset="-122"/>
                        </a:rPr>
                        <a:t>信号</a:t>
                      </a:r>
                      <a:endParaRPr lang="zh-CN" sz="1600" b="1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  <a:cs typeface="方正仿宋_GBK" panose="02000000000000000000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  <a:cs typeface="方正仿宋_GBK" panose="02000000000000000000" charset="-122"/>
                        </a:rPr>
                        <a:t>√/×</a:t>
                      </a:r>
                      <a:endParaRPr lang="en-US" altLang="zh-CN" sz="1600" b="1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  <a:cs typeface="方正仿宋_GBK" panose="02000000000000000000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l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600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  <a:p>
                      <a:pPr marL="68580" indent="0" algn="l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</a:rPr>
                        <a:t>信号强度如何？</a:t>
                      </a:r>
                      <a:endParaRPr lang="zh-CN" sz="1600" b="1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6240">
                <a:tc>
                  <a:txBody>
                    <a:bodyPr/>
                    <a:p>
                      <a:pPr marL="6858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</a:rPr>
                        <a:t>选择家庭网络</a:t>
                      </a:r>
                      <a:endParaRPr lang="zh-CN" sz="1600" b="1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  <a:cs typeface="方正仿宋_GBK" panose="02000000000000000000" charset="-122"/>
                        </a:rPr>
                        <a:t>√/×</a:t>
                      </a:r>
                      <a:endParaRPr lang="en-US" altLang="zh-CN" sz="1600" b="1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  <a:cs typeface="方正仿宋_GBK" panose="02000000000000000000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l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600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  <a:cs typeface="方正仿宋_GBK" panose="02000000000000000000" charset="-122"/>
                      </a:endParaRPr>
                    </a:p>
                    <a:p>
                      <a:pPr marL="68580" indent="0" algn="l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  <a:cs typeface="方正仿宋_GBK" panose="02000000000000000000" charset="-122"/>
                        </a:rPr>
                        <a:t>网络名称：</a:t>
                      </a:r>
                      <a:r>
                        <a:rPr lang="en-US" alt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  <a:cs typeface="方正仿宋_GBK" panose="02000000000000000000" charset="-122"/>
                        </a:rPr>
                        <a:t>_________</a:t>
                      </a:r>
                      <a:endParaRPr lang="en-US" altLang="zh-CN" sz="1600" b="1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  <a:cs typeface="方正仿宋_GBK" panose="02000000000000000000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7345">
                <a:tc>
                  <a:txBody>
                    <a:bodyPr/>
                    <a:p>
                      <a:pPr marL="6858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</a:rPr>
                        <a:t>输入密码</a:t>
                      </a:r>
                      <a:endParaRPr lang="zh-CN" sz="1600" b="1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  <a:cs typeface="方正仿宋_GBK" panose="02000000000000000000" charset="-122"/>
                        </a:rPr>
                        <a:t>√/×</a:t>
                      </a:r>
                      <a:endParaRPr lang="en-US" altLang="zh-CN" sz="1600" b="1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  <a:cs typeface="方正仿宋_GBK" panose="02000000000000000000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l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600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  <a:p>
                      <a:pPr marL="68580" indent="0" algn="l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</a:rPr>
                        <a:t>密码是否正确？</a:t>
                      </a:r>
                      <a:endParaRPr lang="zh-CN" sz="1600" b="1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3725">
                <a:tc>
                  <a:txBody>
                    <a:bodyPr/>
                    <a:p>
                      <a:pPr marL="6858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</a:rPr>
                        <a:t>连接测试</a:t>
                      </a:r>
                      <a:endParaRPr lang="zh-CN" sz="1600" b="1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  <a:cs typeface="方正仿宋_GBK" panose="02000000000000000000" charset="-122"/>
                        </a:rPr>
                        <a:t>√/×</a:t>
                      </a:r>
                      <a:endParaRPr lang="en-US" altLang="zh-CN" sz="1600" b="1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  <a:cs typeface="方正仿宋_GBK" panose="02000000000000000000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l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600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  <a:p>
                      <a:pPr marL="68580" indent="0" algn="l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120649"/>
                          </a:solidFill>
                          <a:latin typeface="方正仿宋_GBK" panose="02000000000000000000" charset="-122"/>
                          <a:ea typeface="方正仿宋_GBK" panose="02000000000000000000" charset="-122"/>
                        </a:rPr>
                        <a:t>连接是否成功？访问哪个网站测试？</a:t>
                      </a:r>
                      <a:endParaRPr lang="zh-CN" sz="1600" b="1">
                        <a:solidFill>
                          <a:srgbClr val="120649"/>
                        </a:solidFill>
                        <a:latin typeface="方正仿宋_GBK" panose="02000000000000000000" charset="-122"/>
                        <a:ea typeface="方正仿宋_GBK" panose="02000000000000000000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6" name="图片 15" descr="千库网_AI智能机器人chatGPT上传资料学习工作_元素编号1360948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b="3767"/>
          <a:stretch>
            <a:fillRect/>
          </a:stretch>
        </p:blipFill>
        <p:spPr>
          <a:xfrm>
            <a:off x="9847580" y="4908550"/>
            <a:ext cx="2410460" cy="19494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DIAGRAM_VIRTUALLY_FRAME" val="{&quot;height&quot;:308.95,&quot;left&quot;:52,&quot;top&quot;:117.95,&quot;width&quot;:860.6}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TABLE_ENDDRAG_ORIGIN_RECT" val="460*205"/>
  <p:tag name="TABLE_ENDDRAG_RECT" val="216*264*460*205"/>
</p:tagLst>
</file>

<file path=ppt/tags/tag53.xml><?xml version="1.0" encoding="utf-8"?>
<p:tagLst xmlns:p="http://schemas.openxmlformats.org/presentationml/2006/main">
  <p:tag name="KSO_WM_DIAGRAM_VIRTUALLY_FRAME" val="{&quot;height&quot;:308.95,&quot;left&quot;:52,&quot;top&quot;:117.95,&quot;width&quot;:860.6}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DIAGRAM_VIRTUALLY_FRAME" val="{&quot;height&quot;:106.65,&quot;left&quot;:140.45,&quot;top&quot;:298.5,&quot;width&quot;:353.1}"/>
</p:tagLst>
</file>

<file path=ppt/tags/tag65.xml><?xml version="1.0" encoding="utf-8"?>
<p:tagLst xmlns:p="http://schemas.openxmlformats.org/presentationml/2006/main">
  <p:tag name="KSO_WM_DIAGRAM_VIRTUALLY_FRAME" val="{&quot;height&quot;:106.65,&quot;left&quot;:140.45,&quot;top&quot;:298.5,&quot;width&quot;:353.1}"/>
</p:tagLst>
</file>

<file path=ppt/tags/tag66.xml><?xml version="1.0" encoding="utf-8"?>
<p:tagLst xmlns:p="http://schemas.openxmlformats.org/presentationml/2006/main">
  <p:tag name="KSO_WM_DIAGRAM_VIRTUALLY_FRAME" val="{&quot;height&quot;:106.65,&quot;left&quot;:140.45,&quot;top&quot;:298.5,&quot;width&quot;:353.1}"/>
</p:tagLst>
</file>

<file path=ppt/tags/tag67.xml><?xml version="1.0" encoding="utf-8"?>
<p:tagLst xmlns:p="http://schemas.openxmlformats.org/presentationml/2006/main">
  <p:tag name="KSO_WM_DIAGRAM_VIRTUALLY_FRAME" val="{&quot;height&quot;:106.65,&quot;left&quot;:140.45,&quot;top&quot;:298.5,&quot;width&quot;:353.1}"/>
</p:tagLst>
</file>

<file path=ppt/tags/tag68.xml><?xml version="1.0" encoding="utf-8"?>
<p:tagLst xmlns:p="http://schemas.openxmlformats.org/presentationml/2006/main">
  <p:tag name="KSO_WM_DIAGRAM_VIRTUALLY_FRAME" val="{&quot;height&quot;:106.65,&quot;left&quot;:140.45,&quot;top&quot;:298.5,&quot;width&quot;:353.1}"/>
</p:tagLst>
</file>

<file path=ppt/tags/tag69.xml><?xml version="1.0" encoding="utf-8"?>
<p:tagLst xmlns:p="http://schemas.openxmlformats.org/presentationml/2006/main">
  <p:tag name="KSO_WM_DIAGRAM_VIRTUALLY_FRAME" val="{&quot;height&quot;:106.65,&quot;left&quot;:140.45,&quot;top&quot;:298.5,&quot;width&quot;:353.1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TABLE_ENDDRAG_ORIGIN_RECT" val="560*178"/>
  <p:tag name="TABLE_ENDDRAG_RECT" val="45*151*560*178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TABLE_ENDDRAG_ORIGIN_RECT" val="644*244"/>
  <p:tag name="TABLE_ENDDRAG_RECT" val="144*151*644*244"/>
</p:tagLst>
</file>

<file path=ppt/tags/tag89.xml><?xml version="1.0" encoding="utf-8"?>
<p:tagLst xmlns:p="http://schemas.openxmlformats.org/presentationml/2006/main">
  <p:tag name="RESOURCE_RECORD_KEY" val="{&quot;29&quot;:[20405947]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RESOURCE_RECORD_KEY" val="{&quot;29&quot;:[20405947]}"/>
</p:tagLst>
</file>

<file path=ppt/tags/tag99.xml><?xml version="1.0" encoding="utf-8"?>
<p:tagLst xmlns:p="http://schemas.openxmlformats.org/presentationml/2006/main">
  <p:tag name="KSO_WPP_MARK_KEY" val="caef83e2-3c4c-4eb3-984e-bd0dc799236d"/>
  <p:tag name="COMMONDATA" val="eyJoZGlkIjoiZjVmZGFiMmQ2Yzc4MGM0ODMwM2Y1Zjc1M2Y0ZDM2YzkifQ=="/>
  <p:tag name="RESOURCE_RECORD_KEY" val="{&quot;13&quot;:[4705195,4563109]}"/>
  <p:tag name="commondata" val="eyJoZGlkIjoiZWJmZTdhZDRlMTIzOGI4NDE0OWIyNjdlNTBlODUwNTQifQ=="/>
  <p:tag name="resource_record_key" val="{&quot;13&quot;:[4705195,4563109],&quot;29&quot;:[20405947]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zh-CN" altLang="en-US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1749</Words>
  <Application>WPS 演示</Application>
  <PresentationFormat>宽屏</PresentationFormat>
  <Paragraphs>365</Paragraphs>
  <Slides>18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46" baseType="lpstr">
      <vt:lpstr>Arial</vt:lpstr>
      <vt:lpstr>宋体</vt:lpstr>
      <vt:lpstr>Wingdings</vt:lpstr>
      <vt:lpstr>阿里巴巴普惠体</vt:lpstr>
      <vt:lpstr>微软雅黑</vt:lpstr>
      <vt:lpstr>汉仪综艺体简</vt:lpstr>
      <vt:lpstr>隶书</vt:lpstr>
      <vt:lpstr>珠穆朗玛—乌金苏通体</vt:lpstr>
      <vt:lpstr>字魂27号-布丁体</vt:lpstr>
      <vt:lpstr>楷体_GB2312</vt:lpstr>
      <vt:lpstr>阿里巴巴普惠体 M</vt:lpstr>
      <vt:lpstr>黑体</vt:lpstr>
      <vt:lpstr>华文新魏</vt:lpstr>
      <vt:lpstr>华文中宋</vt:lpstr>
      <vt:lpstr>Aa榴莲爸爸</vt:lpstr>
      <vt:lpstr>Wingdings</vt:lpstr>
      <vt:lpstr>方正仿宋_GBK</vt:lpstr>
      <vt:lpstr>华文楷体</vt:lpstr>
      <vt:lpstr>三极信黑简体</vt:lpstr>
      <vt:lpstr>Times New Roman</vt:lpstr>
      <vt:lpstr>方正仿宋简体</vt:lpstr>
      <vt:lpstr>Segoe UI Symbol</vt:lpstr>
      <vt:lpstr>华文隶书</vt:lpstr>
      <vt:lpstr>思源黑体</vt:lpstr>
      <vt:lpstr>Arial Unicode MS</vt:lpstr>
      <vt:lpstr>思源黑体 CN Medium</vt:lpstr>
      <vt:lpstr>Office 主题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清风1418120207</cp:lastModifiedBy>
  <cp:revision>92</cp:revision>
  <dcterms:created xsi:type="dcterms:W3CDTF">2023-07-25T11:34:00Z</dcterms:created>
  <dcterms:modified xsi:type="dcterms:W3CDTF">2024-08-07T00:48:23Z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AE93FBCC7F9D4CC38987CB65BE916402_13</vt:lpwstr>
  </property>
  <property fmtid="{D5CDD505-2E9C-101B-9397-08002B2CF9AE}" pid="3" name="KSOProductBuildVer">
    <vt:lpwstr>2052-12.1.0.15990</vt:lpwstr>
  </property>
</Properties>
</file>