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257" r:id="rId3"/>
    <p:sldId id="258" r:id="rId5"/>
    <p:sldId id="259" r:id="rId6"/>
    <p:sldId id="262" r:id="rId7"/>
    <p:sldId id="273" r:id="rId8"/>
    <p:sldId id="277" r:id="rId9"/>
    <p:sldId id="263" r:id="rId10"/>
    <p:sldId id="285" r:id="rId11"/>
    <p:sldId id="274" r:id="rId12"/>
    <p:sldId id="281" r:id="rId13"/>
    <p:sldId id="278" r:id="rId14"/>
    <p:sldId id="282" r:id="rId15"/>
    <p:sldId id="286" r:id="rId16"/>
    <p:sldId id="276" r:id="rId17"/>
    <p:sldId id="279" r:id="rId18"/>
    <p:sldId id="283" r:id="rId19"/>
    <p:sldId id="275" r:id="rId20"/>
    <p:sldId id="280" r:id="rId21"/>
    <p:sldId id="27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B8B2"/>
    <a:srgbClr val="A5F1ED"/>
    <a:srgbClr val="127873"/>
    <a:srgbClr val="D5E3CF"/>
    <a:srgbClr val="D0F8F6"/>
    <a:srgbClr val="16928C"/>
    <a:srgbClr val="EEE597"/>
    <a:srgbClr val="F4E34C"/>
    <a:srgbClr val="EB5FC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26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A635E-A83C-46F2-A731-0C18D01EBC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54F85-BC29-4A56-92F3-F1350E3BB17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46328-75A4-44F2-8BD9-B2CE4A01C4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1B1E5-9C8B-4FF1-A8E2-C2477F2E99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1B1E5-9C8B-4FF1-A8E2-C2477F2E99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1miz-E837986-2B5760A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035" y="227330"/>
            <a:ext cx="725805" cy="363220"/>
          </a:xfrm>
          <a:prstGeom prst="rect">
            <a:avLst/>
          </a:prstGeom>
        </p:spPr>
      </p:pic>
      <p:pic>
        <p:nvPicPr>
          <p:cNvPr id="4" name="图片 3" descr="51miz-E837986-2B5760A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715" y="454025"/>
            <a:ext cx="453390" cy="227330"/>
          </a:xfrm>
          <a:prstGeom prst="rect">
            <a:avLst/>
          </a:prstGeom>
        </p:spPr>
      </p:pic>
      <p:pic>
        <p:nvPicPr>
          <p:cNvPr id="5" name="图片 4" descr="51miz-E837986-2B5760A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3415" y="432435"/>
            <a:ext cx="717550" cy="359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10806" r="11750" b="18429"/>
          <a:stretch>
            <a:fillRect/>
          </a:stretch>
        </p:blipFill>
        <p:spPr>
          <a:xfrm>
            <a:off x="529510" y="726440"/>
            <a:ext cx="11464370" cy="5928233"/>
          </a:xfrm>
          <a:prstGeom prst="rect">
            <a:avLst/>
          </a:prstGeom>
        </p:spPr>
      </p:pic>
      <p:pic>
        <p:nvPicPr>
          <p:cNvPr id="7" name="图片 6" descr="51miz-E1212948-2930934D"/>
          <p:cNvPicPr>
            <a:picLocks noChangeAspect="1"/>
          </p:cNvPicPr>
          <p:nvPr userDrawn="1"/>
        </p:nvPicPr>
        <p:blipFill>
          <a:blip r:embed="rId4"/>
          <a:srcRect l="3661" t="5296" r="5726" b="5963"/>
          <a:stretch>
            <a:fillRect/>
          </a:stretch>
        </p:blipFill>
        <p:spPr>
          <a:xfrm>
            <a:off x="45811" y="39789"/>
            <a:ext cx="1831249" cy="13456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443060" y="584462"/>
            <a:ext cx="11246178" cy="5722070"/>
          </a:xfrm>
          <a:prstGeom prst="roundRect">
            <a:avLst>
              <a:gd name="adj" fmla="val 339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 userDrawn="1"/>
        </p:nvSpPr>
        <p:spPr>
          <a:xfrm>
            <a:off x="631597" y="735291"/>
            <a:ext cx="10887958" cy="537327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 w="28575">
            <a:solidFill>
              <a:srgbClr val="1CB8B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51miz-E1212948-2930934D"/>
          <p:cNvPicPr>
            <a:picLocks noChangeAspect="1"/>
          </p:cNvPicPr>
          <p:nvPr userDrawn="1"/>
        </p:nvPicPr>
        <p:blipFill>
          <a:blip r:embed="rId2"/>
          <a:srcRect l="3661" t="5296" r="5726" b="5963"/>
          <a:stretch>
            <a:fillRect/>
          </a:stretch>
        </p:blipFill>
        <p:spPr>
          <a:xfrm>
            <a:off x="94268" y="235670"/>
            <a:ext cx="1838960" cy="1351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443060" y="584462"/>
            <a:ext cx="11246178" cy="5722070"/>
          </a:xfrm>
          <a:prstGeom prst="roundRect">
            <a:avLst>
              <a:gd name="adj" fmla="val 339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 userDrawn="1"/>
        </p:nvSpPr>
        <p:spPr>
          <a:xfrm>
            <a:off x="631597" y="735291"/>
            <a:ext cx="10887958" cy="537327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 w="28575">
            <a:solidFill>
              <a:srgbClr val="1CB8B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537328" y="1351491"/>
            <a:ext cx="11189459" cy="5058736"/>
            <a:chOff x="443060" y="584462"/>
            <a:chExt cx="11246178" cy="5722070"/>
          </a:xfrm>
        </p:grpSpPr>
        <p:sp>
          <p:nvSpPr>
            <p:cNvPr id="7" name="圆角矩形 6"/>
            <p:cNvSpPr/>
            <p:nvPr userDrawn="1"/>
          </p:nvSpPr>
          <p:spPr>
            <a:xfrm>
              <a:off x="443060" y="584462"/>
              <a:ext cx="11246178" cy="5722070"/>
            </a:xfrm>
            <a:prstGeom prst="roundRect">
              <a:avLst>
                <a:gd name="adj" fmla="val 339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631597" y="735291"/>
              <a:ext cx="10887958" cy="5373278"/>
            </a:xfrm>
            <a:prstGeom prst="roundRect">
              <a:avLst>
                <a:gd name="adj" fmla="val 5556"/>
              </a:avLst>
            </a:prstGeom>
            <a:solidFill>
              <a:schemeClr val="bg1"/>
            </a:solidFill>
            <a:ln w="28575">
              <a:solidFill>
                <a:srgbClr val="1CB8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537328" y="1351491"/>
            <a:ext cx="11189459" cy="5237218"/>
            <a:chOff x="443060" y="584462"/>
            <a:chExt cx="11246178" cy="5722070"/>
          </a:xfrm>
        </p:grpSpPr>
        <p:sp>
          <p:nvSpPr>
            <p:cNvPr id="7" name="圆角矩形 6"/>
            <p:cNvSpPr/>
            <p:nvPr userDrawn="1"/>
          </p:nvSpPr>
          <p:spPr>
            <a:xfrm>
              <a:off x="443060" y="584462"/>
              <a:ext cx="11246178" cy="5722070"/>
            </a:xfrm>
            <a:prstGeom prst="roundRect">
              <a:avLst>
                <a:gd name="adj" fmla="val 339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631597" y="735291"/>
              <a:ext cx="10887958" cy="5373278"/>
            </a:xfrm>
            <a:prstGeom prst="roundRect">
              <a:avLst>
                <a:gd name="adj" fmla="val 5556"/>
              </a:avLst>
            </a:prstGeom>
            <a:solidFill>
              <a:schemeClr val="bg1"/>
            </a:solidFill>
            <a:ln w="28575">
              <a:solidFill>
                <a:srgbClr val="1CB8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10806" r="11750" b="18429"/>
          <a:stretch>
            <a:fillRect/>
          </a:stretch>
        </p:blipFill>
        <p:spPr>
          <a:xfrm>
            <a:off x="529510" y="726440"/>
            <a:ext cx="11464370" cy="59282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4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1913" y="-28575"/>
            <a:ext cx="12315825" cy="69151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0" Type="http://schemas.openxmlformats.org/officeDocument/2006/relationships/slideLayout" Target="../slideLayouts/slideLayout4.xml"/><Relationship Id="rId3" Type="http://schemas.openxmlformats.org/officeDocument/2006/relationships/tags" Target="../tags/tag111.xml"/><Relationship Id="rId29" Type="http://schemas.openxmlformats.org/officeDocument/2006/relationships/image" Target="../media/image35.jpeg"/><Relationship Id="rId28" Type="http://schemas.openxmlformats.org/officeDocument/2006/relationships/image" Target="../media/image34.png"/><Relationship Id="rId27" Type="http://schemas.openxmlformats.org/officeDocument/2006/relationships/image" Target="../media/image33.jpeg"/><Relationship Id="rId26" Type="http://schemas.openxmlformats.org/officeDocument/2006/relationships/image" Target="../media/image32.jpeg"/><Relationship Id="rId25" Type="http://schemas.openxmlformats.org/officeDocument/2006/relationships/image" Target="../media/image31.png"/><Relationship Id="rId24" Type="http://schemas.openxmlformats.org/officeDocument/2006/relationships/image" Target="../media/image30.jpeg"/><Relationship Id="rId23" Type="http://schemas.openxmlformats.org/officeDocument/2006/relationships/image" Target="../media/image29.png"/><Relationship Id="rId22" Type="http://schemas.openxmlformats.org/officeDocument/2006/relationships/image" Target="../media/image10.png"/><Relationship Id="rId21" Type="http://schemas.openxmlformats.org/officeDocument/2006/relationships/image" Target="../media/image14.png"/><Relationship Id="rId20" Type="http://schemas.openxmlformats.org/officeDocument/2006/relationships/tags" Target="../tags/tag128.xml"/><Relationship Id="rId2" Type="http://schemas.openxmlformats.org/officeDocument/2006/relationships/tags" Target="../tags/tag110.xml"/><Relationship Id="rId19" Type="http://schemas.openxmlformats.org/officeDocument/2006/relationships/tags" Target="../tags/tag127.xml"/><Relationship Id="rId18" Type="http://schemas.openxmlformats.org/officeDocument/2006/relationships/tags" Target="../tags/tag126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0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5" Type="http://schemas.openxmlformats.org/officeDocument/2006/relationships/slideLayout" Target="../slideLayouts/slideLayout4.xml"/><Relationship Id="rId24" Type="http://schemas.openxmlformats.org/officeDocument/2006/relationships/image" Target="../media/image36.png"/><Relationship Id="rId23" Type="http://schemas.openxmlformats.org/officeDocument/2006/relationships/image" Target="../media/image24.png"/><Relationship Id="rId22" Type="http://schemas.openxmlformats.org/officeDocument/2006/relationships/image" Target="../media/image13.png"/><Relationship Id="rId21" Type="http://schemas.openxmlformats.org/officeDocument/2006/relationships/tags" Target="../tags/tag149.xml"/><Relationship Id="rId20" Type="http://schemas.openxmlformats.org/officeDocument/2006/relationships/tags" Target="../tags/tag148.xml"/><Relationship Id="rId2" Type="http://schemas.openxmlformats.org/officeDocument/2006/relationships/tags" Target="../tags/tag130.xml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153.xml"/><Relationship Id="rId7" Type="http://schemas.openxmlformats.org/officeDocument/2006/relationships/image" Target="../media/image15.png"/><Relationship Id="rId6" Type="http://schemas.openxmlformats.org/officeDocument/2006/relationships/tags" Target="../tags/tag15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151.xml"/><Relationship Id="rId2" Type="http://schemas.openxmlformats.org/officeDocument/2006/relationships/image" Target="../media/image10.png"/><Relationship Id="rId1" Type="http://schemas.openxmlformats.org/officeDocument/2006/relationships/tags" Target="../tags/tag15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6" Type="http://schemas.openxmlformats.org/officeDocument/2006/relationships/slideLayout" Target="../slideLayouts/slideLayout4.xml"/><Relationship Id="rId25" Type="http://schemas.openxmlformats.org/officeDocument/2006/relationships/image" Target="../media/image37.png"/><Relationship Id="rId24" Type="http://schemas.microsoft.com/office/2007/relationships/media" Target="../media/media1.mp4"/><Relationship Id="rId23" Type="http://schemas.openxmlformats.org/officeDocument/2006/relationships/video" Target="../media/media1.mp4"/><Relationship Id="rId22" Type="http://schemas.openxmlformats.org/officeDocument/2006/relationships/image" Target="../media/image10.png"/><Relationship Id="rId21" Type="http://schemas.openxmlformats.org/officeDocument/2006/relationships/image" Target="../media/image15.png"/><Relationship Id="rId20" Type="http://schemas.openxmlformats.org/officeDocument/2006/relationships/tags" Target="../tags/tag173.xml"/><Relationship Id="rId2" Type="http://schemas.openxmlformats.org/officeDocument/2006/relationships/tags" Target="../tags/tag155.xml"/><Relationship Id="rId19" Type="http://schemas.openxmlformats.org/officeDocument/2006/relationships/tags" Target="../tags/tag172.xml"/><Relationship Id="rId18" Type="http://schemas.openxmlformats.org/officeDocument/2006/relationships/tags" Target="../tags/tag171.xml"/><Relationship Id="rId17" Type="http://schemas.openxmlformats.org/officeDocument/2006/relationships/tags" Target="../tags/tag170.xml"/><Relationship Id="rId16" Type="http://schemas.openxmlformats.org/officeDocument/2006/relationships/tags" Target="../tags/tag169.xml"/><Relationship Id="rId15" Type="http://schemas.openxmlformats.org/officeDocument/2006/relationships/tags" Target="../tags/tag168.xml"/><Relationship Id="rId14" Type="http://schemas.openxmlformats.org/officeDocument/2006/relationships/tags" Target="../tags/tag167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tags" Target="../tags/tag15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4" Type="http://schemas.openxmlformats.org/officeDocument/2006/relationships/slideLayout" Target="../slideLayouts/slideLayout4.xml"/><Relationship Id="rId23" Type="http://schemas.openxmlformats.org/officeDocument/2006/relationships/image" Target="../media/image38.png"/><Relationship Id="rId22" Type="http://schemas.openxmlformats.org/officeDocument/2006/relationships/image" Target="../media/image10.png"/><Relationship Id="rId21" Type="http://schemas.openxmlformats.org/officeDocument/2006/relationships/image" Target="../media/image15.png"/><Relationship Id="rId20" Type="http://schemas.openxmlformats.org/officeDocument/2006/relationships/tags" Target="../tags/tag193.xml"/><Relationship Id="rId2" Type="http://schemas.openxmlformats.org/officeDocument/2006/relationships/tags" Target="../tags/tag175.xml"/><Relationship Id="rId19" Type="http://schemas.openxmlformats.org/officeDocument/2006/relationships/tags" Target="../tags/tag192.xml"/><Relationship Id="rId18" Type="http://schemas.openxmlformats.org/officeDocument/2006/relationships/tags" Target="../tags/tag191.xml"/><Relationship Id="rId17" Type="http://schemas.openxmlformats.org/officeDocument/2006/relationships/tags" Target="../tags/tag190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tags" Target="../tags/tag17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5" Type="http://schemas.openxmlformats.org/officeDocument/2006/relationships/slideLayout" Target="../slideLayouts/slideLayout4.xml"/><Relationship Id="rId24" Type="http://schemas.openxmlformats.org/officeDocument/2006/relationships/image" Target="../media/image39.png"/><Relationship Id="rId23" Type="http://schemas.openxmlformats.org/officeDocument/2006/relationships/image" Target="../media/image14.png"/><Relationship Id="rId22" Type="http://schemas.openxmlformats.org/officeDocument/2006/relationships/image" Target="../media/image13.png"/><Relationship Id="rId21" Type="http://schemas.openxmlformats.org/officeDocument/2006/relationships/tags" Target="../tags/tag214.xml"/><Relationship Id="rId20" Type="http://schemas.openxmlformats.org/officeDocument/2006/relationships/tags" Target="../tags/tag213.xml"/><Relationship Id="rId2" Type="http://schemas.openxmlformats.org/officeDocument/2006/relationships/tags" Target="../tags/tag195.xml"/><Relationship Id="rId19" Type="http://schemas.openxmlformats.org/officeDocument/2006/relationships/tags" Target="../tags/tag212.xml"/><Relationship Id="rId18" Type="http://schemas.openxmlformats.org/officeDocument/2006/relationships/tags" Target="../tags/tag211.xml"/><Relationship Id="rId17" Type="http://schemas.openxmlformats.org/officeDocument/2006/relationships/tags" Target="../tags/tag210.xml"/><Relationship Id="rId16" Type="http://schemas.openxmlformats.org/officeDocument/2006/relationships/tags" Target="../tags/tag209.xml"/><Relationship Id="rId15" Type="http://schemas.openxmlformats.org/officeDocument/2006/relationships/tags" Target="../tags/tag208.xml"/><Relationship Id="rId14" Type="http://schemas.openxmlformats.org/officeDocument/2006/relationships/tags" Target="../tags/tag207.xml"/><Relationship Id="rId13" Type="http://schemas.openxmlformats.org/officeDocument/2006/relationships/tags" Target="../tags/tag206.xml"/><Relationship Id="rId12" Type="http://schemas.openxmlformats.org/officeDocument/2006/relationships/tags" Target="../tags/tag205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tags" Target="../tags/tag19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218.xml"/><Relationship Id="rId7" Type="http://schemas.openxmlformats.org/officeDocument/2006/relationships/image" Target="../media/image15.png"/><Relationship Id="rId6" Type="http://schemas.openxmlformats.org/officeDocument/2006/relationships/tags" Target="../tags/tag2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216.xml"/><Relationship Id="rId2" Type="http://schemas.openxmlformats.org/officeDocument/2006/relationships/image" Target="../media/image10.png"/><Relationship Id="rId1" Type="http://schemas.openxmlformats.org/officeDocument/2006/relationships/tags" Target="../tags/tag21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5" Type="http://schemas.openxmlformats.org/officeDocument/2006/relationships/slideLayout" Target="../slideLayouts/slideLayout4.xml"/><Relationship Id="rId24" Type="http://schemas.openxmlformats.org/officeDocument/2006/relationships/image" Target="../media/image40.png"/><Relationship Id="rId23" Type="http://schemas.openxmlformats.org/officeDocument/2006/relationships/image" Target="../media/image15.png"/><Relationship Id="rId22" Type="http://schemas.openxmlformats.org/officeDocument/2006/relationships/image" Target="../media/image13.png"/><Relationship Id="rId21" Type="http://schemas.openxmlformats.org/officeDocument/2006/relationships/tags" Target="../tags/tag239.xml"/><Relationship Id="rId20" Type="http://schemas.openxmlformats.org/officeDocument/2006/relationships/tags" Target="../tags/tag238.xml"/><Relationship Id="rId2" Type="http://schemas.openxmlformats.org/officeDocument/2006/relationships/tags" Target="../tags/tag220.xml"/><Relationship Id="rId19" Type="http://schemas.openxmlformats.org/officeDocument/2006/relationships/tags" Target="../tags/tag237.xml"/><Relationship Id="rId18" Type="http://schemas.openxmlformats.org/officeDocument/2006/relationships/tags" Target="../tags/tag236.xml"/><Relationship Id="rId17" Type="http://schemas.openxmlformats.org/officeDocument/2006/relationships/tags" Target="../tags/tag235.xml"/><Relationship Id="rId16" Type="http://schemas.openxmlformats.org/officeDocument/2006/relationships/tags" Target="../tags/tag234.xml"/><Relationship Id="rId15" Type="http://schemas.openxmlformats.org/officeDocument/2006/relationships/tags" Target="../tags/tag233.xml"/><Relationship Id="rId14" Type="http://schemas.openxmlformats.org/officeDocument/2006/relationships/tags" Target="../tags/tag232.xml"/><Relationship Id="rId13" Type="http://schemas.openxmlformats.org/officeDocument/2006/relationships/tags" Target="../tags/tag231.xml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1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tags" Target="../tags/tag247.xml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6" Type="http://schemas.openxmlformats.org/officeDocument/2006/relationships/slideLayout" Target="../slideLayouts/slideLayout4.xml"/><Relationship Id="rId25" Type="http://schemas.openxmlformats.org/officeDocument/2006/relationships/image" Target="../media/image42.png"/><Relationship Id="rId24" Type="http://schemas.openxmlformats.org/officeDocument/2006/relationships/image" Target="../media/image41.png"/><Relationship Id="rId23" Type="http://schemas.openxmlformats.org/officeDocument/2006/relationships/image" Target="../media/image14.png"/><Relationship Id="rId22" Type="http://schemas.openxmlformats.org/officeDocument/2006/relationships/image" Target="../media/image13.png"/><Relationship Id="rId21" Type="http://schemas.openxmlformats.org/officeDocument/2006/relationships/tags" Target="../tags/tag260.xml"/><Relationship Id="rId20" Type="http://schemas.openxmlformats.org/officeDocument/2006/relationships/tags" Target="../tags/tag259.xml"/><Relationship Id="rId2" Type="http://schemas.openxmlformats.org/officeDocument/2006/relationships/tags" Target="../tags/tag241.xml"/><Relationship Id="rId19" Type="http://schemas.openxmlformats.org/officeDocument/2006/relationships/tags" Target="../tags/tag258.xml"/><Relationship Id="rId18" Type="http://schemas.openxmlformats.org/officeDocument/2006/relationships/tags" Target="../tags/tag257.xml"/><Relationship Id="rId17" Type="http://schemas.openxmlformats.org/officeDocument/2006/relationships/tags" Target="../tags/tag256.xml"/><Relationship Id="rId16" Type="http://schemas.openxmlformats.org/officeDocument/2006/relationships/tags" Target="../tags/tag255.xml"/><Relationship Id="rId15" Type="http://schemas.openxmlformats.org/officeDocument/2006/relationships/tags" Target="../tags/tag254.xml"/><Relationship Id="rId14" Type="http://schemas.openxmlformats.org/officeDocument/2006/relationships/tags" Target="../tags/tag253.xml"/><Relationship Id="rId13" Type="http://schemas.openxmlformats.org/officeDocument/2006/relationships/tags" Target="../tags/tag252.xml"/><Relationship Id="rId12" Type="http://schemas.openxmlformats.org/officeDocument/2006/relationships/tags" Target="../tags/tag251.xml"/><Relationship Id="rId11" Type="http://schemas.openxmlformats.org/officeDocument/2006/relationships/tags" Target="../tags/tag250.xml"/><Relationship Id="rId10" Type="http://schemas.openxmlformats.org/officeDocument/2006/relationships/tags" Target="../tags/tag249.xml"/><Relationship Id="rId1" Type="http://schemas.openxmlformats.org/officeDocument/2006/relationships/tags" Target="../tags/tag24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tags" Target="../tags/tag261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image" Target="../media/image12.png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21.xml"/><Relationship Id="rId7" Type="http://schemas.openxmlformats.org/officeDocument/2006/relationships/image" Target="../media/image15.png"/><Relationship Id="rId6" Type="http://schemas.openxmlformats.org/officeDocument/2006/relationships/tags" Target="../tags/tag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19.xml"/><Relationship Id="rId2" Type="http://schemas.openxmlformats.org/officeDocument/2006/relationships/image" Target="../media/image10.png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5" Type="http://schemas.openxmlformats.org/officeDocument/2006/relationships/slideLayout" Target="../slideLayouts/slideLayout4.xml"/><Relationship Id="rId24" Type="http://schemas.openxmlformats.org/officeDocument/2006/relationships/image" Target="../media/image15.png"/><Relationship Id="rId23" Type="http://schemas.openxmlformats.org/officeDocument/2006/relationships/image" Target="../media/image13.png"/><Relationship Id="rId22" Type="http://schemas.openxmlformats.org/officeDocument/2006/relationships/tags" Target="../tags/tag42.xml"/><Relationship Id="rId21" Type="http://schemas.openxmlformats.org/officeDocument/2006/relationships/image" Target="../media/image16.png"/><Relationship Id="rId20" Type="http://schemas.openxmlformats.org/officeDocument/2006/relationships/tags" Target="../tags/tag41.xml"/><Relationship Id="rId2" Type="http://schemas.openxmlformats.org/officeDocument/2006/relationships/tags" Target="../tags/tag23.xml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0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9" Type="http://schemas.openxmlformats.org/officeDocument/2006/relationships/image" Target="../media/image10.png"/><Relationship Id="rId28" Type="http://schemas.openxmlformats.org/officeDocument/2006/relationships/image" Target="../media/image23.jpeg"/><Relationship Id="rId27" Type="http://schemas.openxmlformats.org/officeDocument/2006/relationships/image" Target="../media/image22.png"/><Relationship Id="rId26" Type="http://schemas.openxmlformats.org/officeDocument/2006/relationships/image" Target="../media/image21.png"/><Relationship Id="rId25" Type="http://schemas.openxmlformats.org/officeDocument/2006/relationships/image" Target="../media/image20.jpeg"/><Relationship Id="rId24" Type="http://schemas.openxmlformats.org/officeDocument/2006/relationships/image" Target="../media/image19.jpeg"/><Relationship Id="rId23" Type="http://schemas.openxmlformats.org/officeDocument/2006/relationships/image" Target="../media/image18.png"/><Relationship Id="rId22" Type="http://schemas.openxmlformats.org/officeDocument/2006/relationships/image" Target="../media/image17.jpeg"/><Relationship Id="rId21" Type="http://schemas.openxmlformats.org/officeDocument/2006/relationships/image" Target="../media/image14.png"/><Relationship Id="rId20" Type="http://schemas.openxmlformats.org/officeDocument/2006/relationships/tags" Target="../tags/tag62.xml"/><Relationship Id="rId2" Type="http://schemas.openxmlformats.org/officeDocument/2006/relationships/tags" Target="../tags/tag44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66.xml"/><Relationship Id="rId7" Type="http://schemas.openxmlformats.org/officeDocument/2006/relationships/image" Target="../media/image15.png"/><Relationship Id="rId6" Type="http://schemas.openxmlformats.org/officeDocument/2006/relationships/tags" Target="../tags/tag6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64.xml"/><Relationship Id="rId2" Type="http://schemas.openxmlformats.org/officeDocument/2006/relationships/image" Target="../media/image10.png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67.xml"/><Relationship Id="rId1" Type="http://schemas.openxmlformats.org/officeDocument/2006/relationships/tags" Target="../tags/tag6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7" Type="http://schemas.openxmlformats.org/officeDocument/2006/relationships/slideLayout" Target="../slideLayouts/slideLayout4.xml"/><Relationship Id="rId26" Type="http://schemas.openxmlformats.org/officeDocument/2006/relationships/image" Target="../media/image28.png"/><Relationship Id="rId25" Type="http://schemas.openxmlformats.org/officeDocument/2006/relationships/image" Target="../media/image27.png"/><Relationship Id="rId24" Type="http://schemas.openxmlformats.org/officeDocument/2006/relationships/image" Target="../media/image26.png"/><Relationship Id="rId23" Type="http://schemas.openxmlformats.org/officeDocument/2006/relationships/image" Target="../media/image25.jpeg"/><Relationship Id="rId22" Type="http://schemas.openxmlformats.org/officeDocument/2006/relationships/image" Target="../media/image10.png"/><Relationship Id="rId21" Type="http://schemas.openxmlformats.org/officeDocument/2006/relationships/image" Target="../media/image15.png"/><Relationship Id="rId20" Type="http://schemas.openxmlformats.org/officeDocument/2006/relationships/tags" Target="../tags/tag87.xml"/><Relationship Id="rId2" Type="http://schemas.openxmlformats.org/officeDocument/2006/relationships/tags" Target="../tags/tag69.xml"/><Relationship Id="rId19" Type="http://schemas.openxmlformats.org/officeDocument/2006/relationships/tags" Target="../tags/tag86.xml"/><Relationship Id="rId18" Type="http://schemas.openxmlformats.org/officeDocument/2006/relationships/tags" Target="../tags/tag85.xml"/><Relationship Id="rId17" Type="http://schemas.openxmlformats.org/officeDocument/2006/relationships/tags" Target="../tags/tag84.xml"/><Relationship Id="rId16" Type="http://schemas.openxmlformats.org/officeDocument/2006/relationships/tags" Target="../tags/tag83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4" Type="http://schemas.openxmlformats.org/officeDocument/2006/relationships/slideLayout" Target="../slideLayouts/slideLayout4.xml"/><Relationship Id="rId23" Type="http://schemas.openxmlformats.org/officeDocument/2006/relationships/image" Target="../media/image13.png"/><Relationship Id="rId22" Type="http://schemas.openxmlformats.org/officeDocument/2006/relationships/tags" Target="../tags/tag108.xml"/><Relationship Id="rId21" Type="http://schemas.openxmlformats.org/officeDocument/2006/relationships/image" Target="../media/image15.png"/><Relationship Id="rId20" Type="http://schemas.openxmlformats.org/officeDocument/2006/relationships/tags" Target="../tags/tag107.xml"/><Relationship Id="rId2" Type="http://schemas.openxmlformats.org/officeDocument/2006/relationships/tags" Target="../tags/tag89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80" y="1480290"/>
            <a:ext cx="584041" cy="4698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80966" y="1557516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走进我的数字生活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95728" y="1557516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93637" y="4561205"/>
            <a:ext cx="4810758" cy="680308"/>
            <a:chOff x="6096000" y="4049843"/>
            <a:chExt cx="4002341" cy="680308"/>
          </a:xfrm>
        </p:grpSpPr>
        <p:sp>
          <p:nvSpPr>
            <p:cNvPr id="6" name="矩形: 圆角 15"/>
            <p:cNvSpPr/>
            <p:nvPr/>
          </p:nvSpPr>
          <p:spPr>
            <a:xfrm>
              <a:off x="6096000" y="4049843"/>
              <a:ext cx="3729436" cy="439008"/>
            </a:xfrm>
            <a:prstGeom prst="roundRect">
              <a:avLst/>
            </a:prstGeom>
            <a:solidFill>
              <a:srgbClr val="1CB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190551" y="4084991"/>
              <a:ext cx="390779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制作人：宣城市郎溪县第三小学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周松松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704514" y="2226021"/>
            <a:ext cx="854978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4800" b="1" spc="-300" dirty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 </a:t>
            </a:r>
            <a:r>
              <a:rPr lang="en-US" altLang="zh-CN" sz="4800" b="1" spc="-300" dirty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1 </a:t>
            </a:r>
            <a:r>
              <a:rPr lang="zh-CN" altLang="en-US" sz="4800" b="1" spc="-300" dirty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4800" b="1" spc="-300" dirty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 </a:t>
            </a:r>
            <a:r>
              <a:rPr lang="zh-CN" altLang="en-US" sz="4800" b="1" spc="-300" dirty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了解我的家庭数字设备</a:t>
            </a:r>
            <a:endParaRPr lang="zh-CN" altLang="en-US" sz="4800" b="1" spc="-300" dirty="0">
              <a:solidFill>
                <a:srgbClr val="16928C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98373" y="3352918"/>
            <a:ext cx="3578453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16928C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2800" b="1" dirty="0">
                <a:solidFill>
                  <a:srgbClr val="16928C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身边的数字设备</a:t>
            </a:r>
            <a:endParaRPr lang="zh-CN" altLang="en-US" sz="2800" b="1" dirty="0">
              <a:solidFill>
                <a:srgbClr val="16928C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12" name="图片 11" descr="千库网_人工智能教育_元素编号136098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-230352" y="2881434"/>
            <a:ext cx="4237558" cy="4237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EC7C8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rgbClr val="EC7C87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rgbClr val="EC7C87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4322446" y="167916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列举数字设备应用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23144" r="65445" b="55277"/>
          <a:stretch>
            <a:fillRect/>
          </a:stretch>
        </p:blipFill>
        <p:spPr>
          <a:xfrm>
            <a:off x="3384185" y="1522738"/>
            <a:ext cx="1040466" cy="104046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78002" y="36382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6" name="云形标注 35"/>
          <p:cNvSpPr/>
          <p:nvPr/>
        </p:nvSpPr>
        <p:spPr>
          <a:xfrm>
            <a:off x="813730" y="2281325"/>
            <a:ext cx="3387820" cy="1638816"/>
          </a:xfrm>
          <a:prstGeom prst="cloudCallout">
            <a:avLst>
              <a:gd name="adj1" fmla="val -24715"/>
              <a:gd name="adj2" fmla="val 68391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0" y="4027997"/>
            <a:ext cx="1625018" cy="2119589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1151513" y="2452362"/>
            <a:ext cx="2814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思考数字设备在生活中的具体应用，并将其送回对应的箱子里吧！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91" y="4686638"/>
            <a:ext cx="1264053" cy="104284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07" y="4686638"/>
            <a:ext cx="1264053" cy="104284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62" y="4686638"/>
            <a:ext cx="1264053" cy="104284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217" y="4686638"/>
            <a:ext cx="1264053" cy="104284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72" y="4686638"/>
            <a:ext cx="1264053" cy="1042844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926" y="4686638"/>
            <a:ext cx="1264053" cy="1042844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3264885" y="5722328"/>
            <a:ext cx="1247216" cy="40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在线购物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0015783" y="5722328"/>
            <a:ext cx="1247216" cy="40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数字健康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965245" y="5722328"/>
            <a:ext cx="1247216" cy="40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智能家居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315425" y="5722328"/>
            <a:ext cx="1247216" cy="40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网络打车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665605" y="5722328"/>
            <a:ext cx="1247216" cy="40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在线学习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615065" y="5722328"/>
            <a:ext cx="1247216" cy="40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网络订餐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098" name="图片 56" descr="网上购物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16296" r="11200"/>
          <a:stretch>
            <a:fillRect/>
          </a:stretch>
        </p:blipFill>
        <p:spPr bwMode="auto">
          <a:xfrm>
            <a:off x="7777448" y="2500374"/>
            <a:ext cx="950277" cy="80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图片 39" descr="外卖卡通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3" r="1413" b="5753"/>
          <a:stretch>
            <a:fillRect/>
          </a:stretch>
        </p:blipFill>
        <p:spPr bwMode="auto">
          <a:xfrm>
            <a:off x="5552122" y="2537790"/>
            <a:ext cx="1059871" cy="66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图片 49" descr="智能家居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20" y="3526441"/>
            <a:ext cx="1051547" cy="71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图片 48" descr="网络约车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10213" r="6821" b="14078"/>
          <a:stretch>
            <a:fillRect/>
          </a:stretch>
        </p:blipFill>
        <p:spPr bwMode="auto">
          <a:xfrm>
            <a:off x="8845078" y="3526441"/>
            <a:ext cx="1201372" cy="72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图片 53" descr="平板电脑学习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1" t="19858" r="9772" b="20883"/>
          <a:stretch>
            <a:fillRect/>
          </a:stretch>
        </p:blipFill>
        <p:spPr bwMode="auto">
          <a:xfrm>
            <a:off x="6810658" y="3526441"/>
            <a:ext cx="1069975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图片 51" descr="智能手环2.webp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222" y="2358079"/>
            <a:ext cx="1034607" cy="103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EC7C8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rgbClr val="EC7C87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rgbClr val="EC7C87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pic>
        <p:nvPicPr>
          <p:cNvPr id="29" name="图片 28" descr="千库网_chatGPT人工智能智能时代机器人_元素编号1360950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10581" r="1598" b="8267"/>
          <a:stretch>
            <a:fillRect/>
          </a:stretch>
        </p:blipFill>
        <p:spPr>
          <a:xfrm>
            <a:off x="9698266" y="4662434"/>
            <a:ext cx="1863885" cy="1537074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322446" y="167916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添置家庭数字设备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7" t="23503" r="35122" b="54918"/>
          <a:stretch>
            <a:fillRect/>
          </a:stretch>
        </p:blipFill>
        <p:spPr>
          <a:xfrm>
            <a:off x="3403036" y="1532898"/>
            <a:ext cx="1040466" cy="1040466"/>
          </a:xfrm>
          <a:prstGeom prst="rect">
            <a:avLst/>
          </a:prstGeom>
        </p:spPr>
      </p:pic>
      <p:pic>
        <p:nvPicPr>
          <p:cNvPr id="33" name="图片 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96" y="3233587"/>
            <a:ext cx="3948838" cy="26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组合 33"/>
          <p:cNvGrpSpPr/>
          <p:nvPr/>
        </p:nvGrpSpPr>
        <p:grpSpPr>
          <a:xfrm>
            <a:off x="7261127" y="3216234"/>
            <a:ext cx="1977592" cy="2609358"/>
            <a:chOff x="5852160" y="1806255"/>
            <a:chExt cx="1977592" cy="2609358"/>
          </a:xfrm>
        </p:grpSpPr>
        <p:sp>
          <p:nvSpPr>
            <p:cNvPr id="35" name="矩形 34"/>
            <p:cNvSpPr/>
            <p:nvPr/>
          </p:nvSpPr>
          <p:spPr>
            <a:xfrm>
              <a:off x="6164160" y="1806255"/>
              <a:ext cx="1198365" cy="369332"/>
            </a:xfrm>
            <a:prstGeom prst="rect">
              <a:avLst/>
            </a:prstGeom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智能空调</a:t>
              </a:r>
              <a:endPara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184604" y="2252831"/>
              <a:ext cx="1198365" cy="369332"/>
            </a:xfrm>
            <a:prstGeom prst="rect">
              <a:avLst/>
            </a:prstGeom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智能音箱</a:t>
              </a:r>
              <a:endPara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184604" y="2699407"/>
              <a:ext cx="1645148" cy="369332"/>
            </a:xfrm>
            <a:prstGeom prst="rect">
              <a:avLst/>
            </a:prstGeom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扫地机器人</a:t>
              </a:r>
              <a:endPara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184604" y="3153127"/>
              <a:ext cx="1198365" cy="369332"/>
            </a:xfrm>
            <a:prstGeom prst="rect">
              <a:avLst/>
            </a:prstGeom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智能电视</a:t>
              </a:r>
              <a:endPara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6184604" y="3606847"/>
              <a:ext cx="1198365" cy="369332"/>
            </a:xfrm>
            <a:prstGeom prst="rect">
              <a:avLst/>
            </a:prstGeom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智能门锁</a:t>
              </a:r>
              <a:endPara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233233" y="4046281"/>
              <a:ext cx="1198365" cy="369332"/>
            </a:xfrm>
            <a:prstGeom prst="rect">
              <a:avLst/>
            </a:prstGeom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智能灯</a:t>
              </a:r>
              <a:endPara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5852160" y="1865528"/>
              <a:ext cx="269507" cy="2650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5852160" y="2312131"/>
              <a:ext cx="269507" cy="2650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5852160" y="2758734"/>
              <a:ext cx="269507" cy="2650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5852160" y="3205337"/>
              <a:ext cx="269507" cy="2650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5852160" y="3651940"/>
              <a:ext cx="269507" cy="2650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5852160" y="4098543"/>
              <a:ext cx="269507" cy="2650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1048569" y="2339389"/>
            <a:ext cx="9935663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从实际需求出发，试着为家庭添置数字设备，并说明这样添置的理由。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4761719" y="1378792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127873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三、收获园</a:t>
            </a:r>
            <a:endParaRPr lang="zh-CN" altLang="en-US" sz="4800" dirty="0">
              <a:solidFill>
                <a:srgbClr val="127873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61" y="2606959"/>
            <a:ext cx="2524255" cy="3292506"/>
          </a:xfrm>
          <a:prstGeom prst="rect">
            <a:avLst/>
          </a:prstGeom>
        </p:spPr>
      </p:pic>
      <p:pic>
        <p:nvPicPr>
          <p:cNvPr id="12" name="图片 11" descr="千库网_chatGPT人工智能智能时代机器人_元素编号136095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0581" r="1598" b="8267"/>
          <a:stretch>
            <a:fillRect/>
          </a:stretch>
        </p:blipFill>
        <p:spPr>
          <a:xfrm>
            <a:off x="9337760" y="4487225"/>
            <a:ext cx="1712509" cy="141224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035352" y="3461175"/>
            <a:ext cx="5580784" cy="1040466"/>
            <a:chOff x="4035352" y="3461175"/>
            <a:chExt cx="5580784" cy="104046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4" t="23144" r="65445" b="55277"/>
            <a:stretch>
              <a:fillRect/>
            </a:stretch>
          </p:blipFill>
          <p:spPr>
            <a:xfrm>
              <a:off x="4035352" y="3461175"/>
              <a:ext cx="1040466" cy="1040466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5092210" y="3639869"/>
              <a:ext cx="4523926" cy="683078"/>
              <a:chOff x="4981581" y="2593807"/>
              <a:chExt cx="4565383" cy="683078"/>
            </a:xfrm>
          </p:grpSpPr>
          <p:sp>
            <p:nvSpPr>
              <p:cNvPr id="16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319185" y="2641644"/>
                <a:ext cx="39317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评选最优小小介绍员</a:t>
                </a:r>
                <a:endParaRPr lang="zh-CN" altLang="en-US" sz="3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4035352" y="2415113"/>
            <a:ext cx="5580784" cy="1040466"/>
            <a:chOff x="4035352" y="2415113"/>
            <a:chExt cx="5580784" cy="104046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1" t="829" r="36008" b="77592"/>
            <a:stretch>
              <a:fillRect/>
            </a:stretch>
          </p:blipFill>
          <p:spPr>
            <a:xfrm>
              <a:off x="4035352" y="2415113"/>
              <a:ext cx="1040466" cy="1040466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5092210" y="2598246"/>
              <a:ext cx="4523926" cy="683078"/>
              <a:chOff x="4981581" y="2593807"/>
              <a:chExt cx="4565383" cy="683078"/>
            </a:xfrm>
          </p:grpSpPr>
          <p:sp>
            <p:nvSpPr>
              <p:cNvPr id="23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319185" y="2641644"/>
                <a:ext cx="39317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认识数字设备的影响</a:t>
                </a:r>
                <a:endParaRPr lang="zh-CN" altLang="en-US" sz="3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1" t="829" r="36008" b="77592"/>
          <a:stretch>
            <a:fillRect/>
          </a:stretch>
        </p:blipFill>
        <p:spPr>
          <a:xfrm>
            <a:off x="3384185" y="1496204"/>
            <a:ext cx="1040466" cy="1040466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322446" y="167916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认识数字设备的影响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938384" y="2382633"/>
            <a:ext cx="2370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观看视频，想一想，数字设备对社会发展有哪些影响？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3" name="云形标注 32"/>
          <p:cNvSpPr/>
          <p:nvPr/>
        </p:nvSpPr>
        <p:spPr>
          <a:xfrm>
            <a:off x="8662095" y="2154412"/>
            <a:ext cx="2752551" cy="1857992"/>
          </a:xfrm>
          <a:prstGeom prst="cloudCallout">
            <a:avLst>
              <a:gd name="adj1" fmla="val 19597"/>
              <a:gd name="adj2" fmla="val 72957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106" y="4012404"/>
            <a:ext cx="1625018" cy="2119589"/>
          </a:xfrm>
          <a:prstGeom prst="rect">
            <a:avLst/>
          </a:prstGeom>
        </p:spPr>
      </p:pic>
      <p:pic>
        <p:nvPicPr>
          <p:cNvPr id="2" name="无处不在的数字设备">
            <a:hlinkClick r:id="" action="ppaction://media"/>
          </p:cNvPr>
          <p:cNvPicPr>
            <a:picLocks noChangeAspect="1"/>
          </p:cNvPicPr>
          <p:nvPr>
            <a:vide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290741" y="2508459"/>
            <a:ext cx="6233210" cy="350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1" t="829" r="36008" b="77592"/>
          <a:stretch>
            <a:fillRect/>
          </a:stretch>
        </p:blipFill>
        <p:spPr>
          <a:xfrm>
            <a:off x="3384185" y="1496204"/>
            <a:ext cx="1040466" cy="1040466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322446" y="167916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认识数字设备的影响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031864" y="2360053"/>
            <a:ext cx="2151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数字设备对社会发展有哪些影响？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3" name="云形标注 32"/>
          <p:cNvSpPr/>
          <p:nvPr/>
        </p:nvSpPr>
        <p:spPr>
          <a:xfrm>
            <a:off x="8917462" y="2080432"/>
            <a:ext cx="2359621" cy="1534160"/>
          </a:xfrm>
          <a:prstGeom prst="cloudCallout">
            <a:avLst>
              <a:gd name="adj1" fmla="val 19928"/>
              <a:gd name="adj2" fmla="val 70668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0599" y="4008335"/>
            <a:ext cx="1625018" cy="2119589"/>
          </a:xfrm>
          <a:prstGeom prst="rect">
            <a:avLst/>
          </a:prstGeom>
        </p:spPr>
      </p:pic>
      <p:graphicFrame>
        <p:nvGraphicFramePr>
          <p:cNvPr id="35" name="表格 34"/>
          <p:cNvGraphicFramePr>
            <a:graphicFrameLocks noGrp="1"/>
          </p:cNvGraphicFramePr>
          <p:nvPr/>
        </p:nvGraphicFramePr>
        <p:xfrm>
          <a:off x="2020186" y="3061722"/>
          <a:ext cx="6793033" cy="270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2716"/>
                <a:gridCol w="4730317"/>
              </a:tblGrid>
              <a:tr h="533671">
                <a:tc row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数字设备给社会发展带来的影响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F1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   数字设备使得人们的生活更便捷</a:t>
                      </a:r>
                      <a:endParaRPr lang="en-US" altLang="zh-CN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F1ED"/>
                    </a:solidFill>
                  </a:tcPr>
                </a:tc>
              </a:tr>
              <a:tr h="526576">
                <a:tc vMerge="1"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   数字设备是获取信息的重要途径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F1ED"/>
                    </a:solidFill>
                  </a:tcPr>
                </a:tc>
              </a:tr>
              <a:tr h="546585">
                <a:tc vMerge="1"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   数字设备改变了学习方式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F1ED"/>
                    </a:solidFill>
                  </a:tcPr>
                </a:tc>
              </a:tr>
              <a:tr h="546584">
                <a:tc vMerge="1"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   数字设备改变了人们的社交方式</a:t>
                      </a:r>
                      <a:endParaRPr lang="zh-CN" altLang="zh-CN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F1ED"/>
                    </a:solidFill>
                  </a:tcPr>
                </a:tc>
              </a:tr>
              <a:tr h="546584">
                <a:tc vMerge="1"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  </a:t>
                      </a:r>
                      <a:r>
                        <a:rPr lang="zh-CN" altLang="en-US" sz="1800" b="0" u="none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其它</a:t>
                      </a:r>
                      <a:r>
                        <a:rPr lang="zh-CN" altLang="en-US" sz="1800" b="0" u="sng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                      </a:t>
                      </a:r>
                      <a:r>
                        <a:rPr lang="zh-CN" altLang="en-US" sz="1800" b="0" u="sng" kern="100" dirty="0">
                          <a:solidFill>
                            <a:srgbClr val="A5F1ED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他</a:t>
                      </a:r>
                      <a:endParaRPr lang="zh-CN" altLang="zh-CN" sz="1800" b="0" u="sng" kern="100" dirty="0">
                        <a:solidFill>
                          <a:srgbClr val="A5F1ED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F1ED"/>
                    </a:solidFill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4482289" y="3188918"/>
            <a:ext cx="269024" cy="269024"/>
          </a:xfrm>
          <a:prstGeom prst="rect">
            <a:avLst/>
          </a:prstGeom>
          <a:solidFill>
            <a:schemeClr val="bg1"/>
          </a:solidFill>
          <a:ln w="19050">
            <a:solidFill>
              <a:srgbClr val="1278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4482289" y="3716331"/>
            <a:ext cx="269024" cy="269024"/>
          </a:xfrm>
          <a:prstGeom prst="rect">
            <a:avLst/>
          </a:prstGeom>
          <a:solidFill>
            <a:schemeClr val="bg1"/>
          </a:solidFill>
          <a:ln w="19050">
            <a:solidFill>
              <a:srgbClr val="1278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4482289" y="4281415"/>
            <a:ext cx="269024" cy="269024"/>
          </a:xfrm>
          <a:prstGeom prst="rect">
            <a:avLst/>
          </a:prstGeom>
          <a:solidFill>
            <a:schemeClr val="bg1"/>
          </a:solidFill>
          <a:ln w="19050">
            <a:solidFill>
              <a:srgbClr val="1278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4482289" y="4826283"/>
            <a:ext cx="269024" cy="269024"/>
          </a:xfrm>
          <a:prstGeom prst="rect">
            <a:avLst/>
          </a:prstGeom>
          <a:solidFill>
            <a:schemeClr val="bg1"/>
          </a:solidFill>
          <a:ln w="19050">
            <a:solidFill>
              <a:srgbClr val="1278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4482289" y="5356866"/>
            <a:ext cx="269024" cy="269024"/>
          </a:xfrm>
          <a:prstGeom prst="rect">
            <a:avLst/>
          </a:prstGeom>
          <a:solidFill>
            <a:schemeClr val="bg1"/>
          </a:solidFill>
          <a:ln w="19050">
            <a:solidFill>
              <a:srgbClr val="1278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50" y="2604176"/>
            <a:ext cx="1561687" cy="1169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pic>
        <p:nvPicPr>
          <p:cNvPr id="29" name="图片 28" descr="千库网_chatGPT人工智能智能时代机器人_元素编号1360950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10581" r="1598" b="8267"/>
          <a:stretch>
            <a:fillRect/>
          </a:stretch>
        </p:blipFill>
        <p:spPr>
          <a:xfrm>
            <a:off x="9698266" y="4662434"/>
            <a:ext cx="1863885" cy="1537074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322446" y="167916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评选最优小小介绍员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23144" r="65445" b="55277"/>
          <a:stretch>
            <a:fillRect/>
          </a:stretch>
        </p:blipFill>
        <p:spPr>
          <a:xfrm>
            <a:off x="3384185" y="1522738"/>
            <a:ext cx="1040466" cy="1040466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354943" y="2305386"/>
            <a:ext cx="9528833" cy="90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lnSpc>
                <a:spcPts val="3400"/>
              </a:lnSpc>
            </a:pPr>
            <a:r>
              <a:rPr lang="zh-CN" altLang="en-US" dirty="0"/>
              <a:t>这节课你解决了哪些问题？通过活动探究，你有哪些收获？请对其进行</a:t>
            </a:r>
            <a:r>
              <a:rPr lang="zh-CN" altLang="zh-CN" dirty="0"/>
              <a:t>点评</a:t>
            </a:r>
            <a:r>
              <a:rPr lang="zh-CN" altLang="en-US" dirty="0"/>
              <a:t>，</a:t>
            </a:r>
            <a:r>
              <a:rPr lang="zh-CN" altLang="zh-CN" dirty="0"/>
              <a:t>共同评选出最优小小介绍员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930402" y="3373667"/>
          <a:ext cx="7353827" cy="27653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8686"/>
                <a:gridCol w="4607472"/>
                <a:gridCol w="1247669"/>
              </a:tblGrid>
              <a:tr h="565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评价项目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B8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评价内容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B8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评价结果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B8B2"/>
                    </a:solidFill>
                  </a:tcPr>
                </a:tc>
              </a:tr>
              <a:tr h="683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核心知识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B8B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能认识常见的家庭数字设备（获得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 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sz="13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能说出家庭数字设备的基本功能（获得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 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sz="13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会根据需求，合理添置数字设备（获得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 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sz="13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</a:tr>
              <a:tr h="707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思维能力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B8B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能自主探究数字设备在生活中的应用（获得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 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sz="13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能有条理地说出数字设备给人们</a:t>
                      </a:r>
                      <a:r>
                        <a:rPr lang="zh-CN" sz="130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带来的变化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（获得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sz="13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能为房间添置数字设备提出不同的创意（获得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 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sz="13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</a:tr>
              <a:tr h="808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团队协作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B8B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能积极参与组内讨论（获得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 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sz="13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能与组内成员有效互动交流（获得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 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sz="13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能完成小组中自己承担的任务（获得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 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sz="13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能流利地表达自己的观点或看法（获得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 </a:t>
                      </a:r>
                      <a:r>
                        <a:rPr lang="en-US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13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sz="13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</a:tr>
            </a:tbl>
          </a:graphicData>
        </a:graphic>
      </p:graphicFrame>
      <p:pic>
        <p:nvPicPr>
          <p:cNvPr id="5129" name="Picture 9" descr="卡通笑脸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23" y="3974522"/>
            <a:ext cx="216973" cy="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卡通笑脸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188" y="4868152"/>
            <a:ext cx="216973" cy="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卡通笑脸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810" y="5924893"/>
            <a:ext cx="216973" cy="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卡通笑脸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67" y="5738034"/>
            <a:ext cx="216973" cy="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卡通笑脸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65" y="4387122"/>
            <a:ext cx="216973" cy="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卡通笑脸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899" y="5530790"/>
            <a:ext cx="216973" cy="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卡通笑脸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28" y="5342572"/>
            <a:ext cx="216973" cy="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卡通笑脸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086" y="4669884"/>
            <a:ext cx="216973" cy="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卡通笑脸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859" y="5066420"/>
            <a:ext cx="216973" cy="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卡通笑脸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547" y="4178018"/>
            <a:ext cx="216973" cy="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4761719" y="1378792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127873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四、挑战台</a:t>
            </a:r>
            <a:endParaRPr lang="zh-CN" altLang="en-US" sz="4800" dirty="0">
              <a:solidFill>
                <a:srgbClr val="127873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61" y="2606959"/>
            <a:ext cx="2524255" cy="3292506"/>
          </a:xfrm>
          <a:prstGeom prst="rect">
            <a:avLst/>
          </a:prstGeom>
        </p:spPr>
      </p:pic>
      <p:pic>
        <p:nvPicPr>
          <p:cNvPr id="12" name="图片 11" descr="千库网_chatGPT人工智能智能时代机器人_元素编号136095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0581" r="1598" b="8267"/>
          <a:stretch>
            <a:fillRect/>
          </a:stretch>
        </p:blipFill>
        <p:spPr>
          <a:xfrm>
            <a:off x="9337760" y="4487225"/>
            <a:ext cx="1712509" cy="141224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939656" y="3461175"/>
            <a:ext cx="5580784" cy="1040466"/>
            <a:chOff x="4035352" y="3461175"/>
            <a:chExt cx="5580784" cy="104046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4" t="23144" r="65445" b="55277"/>
            <a:stretch>
              <a:fillRect/>
            </a:stretch>
          </p:blipFill>
          <p:spPr>
            <a:xfrm>
              <a:off x="4035352" y="3461175"/>
              <a:ext cx="1040466" cy="1040466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5092210" y="3639869"/>
              <a:ext cx="4523926" cy="683078"/>
              <a:chOff x="4981581" y="2593807"/>
              <a:chExt cx="4565383" cy="683078"/>
            </a:xfrm>
          </p:grpSpPr>
          <p:sp>
            <p:nvSpPr>
              <p:cNvPr id="22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170134" y="2637731"/>
                <a:ext cx="42985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畅想未来数字设备样子</a:t>
                </a:r>
                <a:endParaRPr lang="zh-CN" altLang="en-US" sz="3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3939656" y="2415113"/>
            <a:ext cx="5580784" cy="1040466"/>
            <a:chOff x="4035352" y="2415113"/>
            <a:chExt cx="5580784" cy="1040466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1" t="829" r="36008" b="77592"/>
            <a:stretch>
              <a:fillRect/>
            </a:stretch>
          </p:blipFill>
          <p:spPr>
            <a:xfrm>
              <a:off x="4035352" y="2415113"/>
              <a:ext cx="1040466" cy="1040466"/>
            </a:xfrm>
            <a:prstGeom prst="rect">
              <a:avLst/>
            </a:prstGeom>
          </p:spPr>
        </p:pic>
        <p:grpSp>
          <p:nvGrpSpPr>
            <p:cNvPr id="27" name="组合 26"/>
            <p:cNvGrpSpPr/>
            <p:nvPr/>
          </p:nvGrpSpPr>
          <p:grpSpPr>
            <a:xfrm>
              <a:off x="5092210" y="2598246"/>
              <a:ext cx="4523926" cy="683078"/>
              <a:chOff x="4981581" y="2593807"/>
              <a:chExt cx="4565383" cy="683078"/>
            </a:xfrm>
          </p:grpSpPr>
          <p:sp>
            <p:nvSpPr>
              <p:cNvPr id="28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127012" y="2627886"/>
                <a:ext cx="4376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迁移分享其他数字设备</a:t>
                </a:r>
                <a:endParaRPr lang="zh-CN" altLang="en-US" sz="3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10457" y="2781518"/>
            <a:ext cx="4190511" cy="3210131"/>
            <a:chOff x="5169156" y="2607923"/>
            <a:chExt cx="4347559" cy="3210131"/>
          </a:xfrm>
        </p:grpSpPr>
        <p:sp>
          <p:nvSpPr>
            <p:cNvPr id="43" name="Freeform 52"/>
            <p:cNvSpPr/>
            <p:nvPr/>
          </p:nvSpPr>
          <p:spPr bwMode="auto">
            <a:xfrm rot="5400000">
              <a:off x="5698443" y="2094952"/>
              <a:ext cx="3193815" cy="4252390"/>
            </a:xfrm>
            <a:custGeom>
              <a:avLst/>
              <a:gdLst>
                <a:gd name="T0" fmla="*/ 399 w 402"/>
                <a:gd name="T1" fmla="*/ 6 h 492"/>
                <a:gd name="T2" fmla="*/ 96 w 402"/>
                <a:gd name="T3" fmla="*/ 0 h 492"/>
                <a:gd name="T4" fmla="*/ 8 w 402"/>
                <a:gd name="T5" fmla="*/ 2 h 492"/>
                <a:gd name="T6" fmla="*/ 6 w 402"/>
                <a:gd name="T7" fmla="*/ 476 h 492"/>
                <a:gd name="T8" fmla="*/ 6 w 402"/>
                <a:gd name="T9" fmla="*/ 487 h 492"/>
                <a:gd name="T10" fmla="*/ 235 w 402"/>
                <a:gd name="T11" fmla="*/ 492 h 492"/>
                <a:gd name="T12" fmla="*/ 396 w 402"/>
                <a:gd name="T13" fmla="*/ 489 h 492"/>
                <a:gd name="T14" fmla="*/ 399 w 402"/>
                <a:gd name="T15" fmla="*/ 6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2" h="492">
                  <a:moveTo>
                    <a:pt x="399" y="6"/>
                  </a:moveTo>
                  <a:cubicBezTo>
                    <a:pt x="380" y="3"/>
                    <a:pt x="212" y="0"/>
                    <a:pt x="96" y="0"/>
                  </a:cubicBezTo>
                  <a:cubicBezTo>
                    <a:pt x="25" y="0"/>
                    <a:pt x="11" y="1"/>
                    <a:pt x="8" y="2"/>
                  </a:cubicBezTo>
                  <a:cubicBezTo>
                    <a:pt x="5" y="9"/>
                    <a:pt x="0" y="72"/>
                    <a:pt x="6" y="476"/>
                  </a:cubicBezTo>
                  <a:cubicBezTo>
                    <a:pt x="6" y="481"/>
                    <a:pt x="6" y="485"/>
                    <a:pt x="6" y="487"/>
                  </a:cubicBezTo>
                  <a:cubicBezTo>
                    <a:pt x="19" y="490"/>
                    <a:pt x="113" y="492"/>
                    <a:pt x="235" y="492"/>
                  </a:cubicBezTo>
                  <a:cubicBezTo>
                    <a:pt x="331" y="492"/>
                    <a:pt x="388" y="491"/>
                    <a:pt x="396" y="489"/>
                  </a:cubicBezTo>
                  <a:cubicBezTo>
                    <a:pt x="402" y="465"/>
                    <a:pt x="401" y="42"/>
                    <a:pt x="399" y="6"/>
                  </a:cubicBezTo>
                  <a:close/>
                </a:path>
              </a:pathLst>
            </a:custGeom>
            <a:solidFill>
              <a:srgbClr val="A5F1E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44" name="Freeform 53"/>
            <p:cNvSpPr/>
            <p:nvPr/>
          </p:nvSpPr>
          <p:spPr bwMode="auto">
            <a:xfrm rot="5400000">
              <a:off x="5841776" y="2043931"/>
              <a:ext cx="3110948" cy="4238931"/>
            </a:xfrm>
            <a:custGeom>
              <a:avLst/>
              <a:gdLst>
                <a:gd name="T0" fmla="*/ 399 w 403"/>
                <a:gd name="T1" fmla="*/ 6 h 492"/>
                <a:gd name="T2" fmla="*/ 96 w 403"/>
                <a:gd name="T3" fmla="*/ 0 h 492"/>
                <a:gd name="T4" fmla="*/ 8 w 403"/>
                <a:gd name="T5" fmla="*/ 2 h 492"/>
                <a:gd name="T6" fmla="*/ 6 w 403"/>
                <a:gd name="T7" fmla="*/ 476 h 492"/>
                <a:gd name="T8" fmla="*/ 6 w 403"/>
                <a:gd name="T9" fmla="*/ 487 h 492"/>
                <a:gd name="T10" fmla="*/ 235 w 403"/>
                <a:gd name="T11" fmla="*/ 492 h 492"/>
                <a:gd name="T12" fmla="*/ 397 w 403"/>
                <a:gd name="T13" fmla="*/ 489 h 492"/>
                <a:gd name="T14" fmla="*/ 399 w 403"/>
                <a:gd name="T15" fmla="*/ 6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3" h="492">
                  <a:moveTo>
                    <a:pt x="399" y="6"/>
                  </a:moveTo>
                  <a:cubicBezTo>
                    <a:pt x="380" y="3"/>
                    <a:pt x="212" y="0"/>
                    <a:pt x="96" y="0"/>
                  </a:cubicBezTo>
                  <a:cubicBezTo>
                    <a:pt x="25" y="0"/>
                    <a:pt x="11" y="1"/>
                    <a:pt x="8" y="2"/>
                  </a:cubicBezTo>
                  <a:cubicBezTo>
                    <a:pt x="5" y="9"/>
                    <a:pt x="0" y="72"/>
                    <a:pt x="6" y="476"/>
                  </a:cubicBezTo>
                  <a:cubicBezTo>
                    <a:pt x="6" y="481"/>
                    <a:pt x="6" y="485"/>
                    <a:pt x="6" y="487"/>
                  </a:cubicBezTo>
                  <a:cubicBezTo>
                    <a:pt x="19" y="490"/>
                    <a:pt x="113" y="492"/>
                    <a:pt x="235" y="492"/>
                  </a:cubicBezTo>
                  <a:cubicBezTo>
                    <a:pt x="331" y="492"/>
                    <a:pt x="388" y="491"/>
                    <a:pt x="397" y="489"/>
                  </a:cubicBezTo>
                  <a:cubicBezTo>
                    <a:pt x="403" y="465"/>
                    <a:pt x="402" y="42"/>
                    <a:pt x="399" y="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1CB8B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rgbClr val="EB5FCA"/>
            </a:solidFill>
            <a:ln w="25400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rgbClr val="EB5FCA"/>
            </a:solidFill>
            <a:ln>
              <a:solidFill>
                <a:srgbClr val="EB5FCA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pic>
        <p:nvPicPr>
          <p:cNvPr id="28" name="图片 27" descr="千库网_chatGPT人工智能智能时代机器人_元素编号1360950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10581" r="1598" b="8267"/>
          <a:stretch>
            <a:fillRect/>
          </a:stretch>
        </p:blipFill>
        <p:spPr>
          <a:xfrm>
            <a:off x="9698266" y="4662434"/>
            <a:ext cx="1863885" cy="153707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1" t="829" r="36008" b="77592"/>
          <a:stretch>
            <a:fillRect/>
          </a:stretch>
        </p:blipFill>
        <p:spPr>
          <a:xfrm>
            <a:off x="3384185" y="1496204"/>
            <a:ext cx="1040466" cy="1040466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322446" y="1679166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迁移分享其他数字设备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58849" y="3032602"/>
            <a:ext cx="38623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利用所学知识，将</a:t>
            </a:r>
            <a:r>
              <a:rPr lang="en-US" altLang="zh-CN" dirty="0"/>
              <a:t>生活中的</a:t>
            </a:r>
            <a:r>
              <a:rPr lang="zh-CN" altLang="en-US" dirty="0"/>
              <a:t>其它</a:t>
            </a:r>
            <a:r>
              <a:rPr lang="en-US" altLang="zh-CN" dirty="0"/>
              <a:t>数字设备分享给同学们吧</a:t>
            </a:r>
            <a:r>
              <a:rPr lang="zh-CN" altLang="en-US" dirty="0"/>
              <a:t>！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5550538" y="3406920"/>
            <a:ext cx="383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长什么样：</a:t>
            </a:r>
            <a:r>
              <a:rPr kumimoji="1"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</a:t>
            </a:r>
            <a:r>
              <a:rPr kumimoji="1" lang="zh-CN" altLang="en-US" sz="2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endParaRPr kumimoji="1" lang="en-US" altLang="zh-CN" sz="2400" u="sng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563240" y="4489139"/>
            <a:ext cx="394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有什么用：</a:t>
            </a:r>
            <a:r>
              <a:rPr kumimoji="1"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</a:t>
            </a:r>
            <a:r>
              <a:rPr kumimoji="1" lang="zh-CN" altLang="en-US" sz="2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endParaRPr kumimoji="1" lang="en-US" altLang="zh-CN" sz="2400" u="sng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: 圆角 63"/>
          <p:cNvSpPr/>
          <p:nvPr/>
        </p:nvSpPr>
        <p:spPr>
          <a:xfrm>
            <a:off x="6057020" y="2536670"/>
            <a:ext cx="3134631" cy="771458"/>
          </a:xfrm>
          <a:custGeom>
            <a:avLst/>
            <a:gdLst>
              <a:gd name="connsiteX0" fmla="*/ 0 w 887304"/>
              <a:gd name="connsiteY0" fmla="*/ 270681 h 541361"/>
              <a:gd name="connsiteX1" fmla="*/ 270681 w 887304"/>
              <a:gd name="connsiteY1" fmla="*/ 0 h 541361"/>
              <a:gd name="connsiteX2" fmla="*/ 616624 w 887304"/>
              <a:gd name="connsiteY2" fmla="*/ 0 h 541361"/>
              <a:gd name="connsiteX3" fmla="*/ 887305 w 887304"/>
              <a:gd name="connsiteY3" fmla="*/ 270681 h 541361"/>
              <a:gd name="connsiteX4" fmla="*/ 887304 w 887304"/>
              <a:gd name="connsiteY4" fmla="*/ 270681 h 541361"/>
              <a:gd name="connsiteX5" fmla="*/ 616623 w 887304"/>
              <a:gd name="connsiteY5" fmla="*/ 541362 h 541361"/>
              <a:gd name="connsiteX6" fmla="*/ 270681 w 887304"/>
              <a:gd name="connsiteY6" fmla="*/ 541361 h 541361"/>
              <a:gd name="connsiteX7" fmla="*/ 0 w 887304"/>
              <a:gd name="connsiteY7" fmla="*/ 270680 h 541361"/>
              <a:gd name="connsiteX8" fmla="*/ 0 w 887304"/>
              <a:gd name="connsiteY8" fmla="*/ 270681 h 54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304" h="541361" fill="none" extrusionOk="0">
                <a:moveTo>
                  <a:pt x="0" y="270681"/>
                </a:moveTo>
                <a:cubicBezTo>
                  <a:pt x="-26555" y="130276"/>
                  <a:pt x="117421" y="-4874"/>
                  <a:pt x="270681" y="0"/>
                </a:cubicBezTo>
                <a:cubicBezTo>
                  <a:pt x="413439" y="-10140"/>
                  <a:pt x="502375" y="-12329"/>
                  <a:pt x="616624" y="0"/>
                </a:cubicBezTo>
                <a:cubicBezTo>
                  <a:pt x="792414" y="-20751"/>
                  <a:pt x="850183" y="117887"/>
                  <a:pt x="887305" y="270681"/>
                </a:cubicBezTo>
                <a:lnTo>
                  <a:pt x="887304" y="270681"/>
                </a:lnTo>
                <a:cubicBezTo>
                  <a:pt x="892761" y="426418"/>
                  <a:pt x="763500" y="528113"/>
                  <a:pt x="616623" y="541362"/>
                </a:cubicBezTo>
                <a:cubicBezTo>
                  <a:pt x="514261" y="551179"/>
                  <a:pt x="378551" y="540508"/>
                  <a:pt x="270681" y="541361"/>
                </a:cubicBezTo>
                <a:cubicBezTo>
                  <a:pt x="102594" y="536447"/>
                  <a:pt x="-25380" y="405064"/>
                  <a:pt x="0" y="270680"/>
                </a:cubicBezTo>
                <a:lnTo>
                  <a:pt x="0" y="270681"/>
                </a:lnTo>
                <a:close/>
              </a:path>
              <a:path w="887304" h="541361" stroke="0" extrusionOk="0">
                <a:moveTo>
                  <a:pt x="0" y="270681"/>
                </a:moveTo>
                <a:cubicBezTo>
                  <a:pt x="-5981" y="110159"/>
                  <a:pt x="139008" y="-7947"/>
                  <a:pt x="270681" y="0"/>
                </a:cubicBezTo>
                <a:cubicBezTo>
                  <a:pt x="389179" y="8041"/>
                  <a:pt x="479548" y="16918"/>
                  <a:pt x="616624" y="0"/>
                </a:cubicBezTo>
                <a:cubicBezTo>
                  <a:pt x="797532" y="15725"/>
                  <a:pt x="891749" y="136596"/>
                  <a:pt x="887305" y="270681"/>
                </a:cubicBezTo>
                <a:lnTo>
                  <a:pt x="887304" y="270681"/>
                </a:lnTo>
                <a:cubicBezTo>
                  <a:pt x="859972" y="399668"/>
                  <a:pt x="732785" y="543543"/>
                  <a:pt x="616623" y="541362"/>
                </a:cubicBezTo>
                <a:cubicBezTo>
                  <a:pt x="480836" y="526616"/>
                  <a:pt x="429637" y="532185"/>
                  <a:pt x="270681" y="541361"/>
                </a:cubicBezTo>
                <a:cubicBezTo>
                  <a:pt x="119762" y="547122"/>
                  <a:pt x="84" y="395031"/>
                  <a:pt x="0" y="270680"/>
                </a:cubicBezTo>
                <a:lnTo>
                  <a:pt x="0" y="270681"/>
                </a:lnTo>
                <a:close/>
              </a:path>
            </a:pathLst>
          </a:custGeom>
          <a:solidFill>
            <a:srgbClr val="A5F1ED"/>
          </a:solidFill>
          <a:ln w="19050">
            <a:solidFill>
              <a:srgbClr val="1CB8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我要分享的数字设备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661285" y="3912899"/>
            <a:ext cx="383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                   </a:t>
            </a:r>
            <a:r>
              <a:rPr kumimoji="1" lang="zh-CN" altLang="en-US" sz="2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endParaRPr kumimoji="1" lang="en-US" altLang="zh-CN" sz="2400" u="sng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705331" y="5117316"/>
            <a:ext cx="383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                   </a:t>
            </a:r>
            <a:r>
              <a:rPr kumimoji="1" lang="zh-CN" altLang="en-US" sz="2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zh-CN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endParaRPr kumimoji="1" lang="en-US" altLang="zh-CN" sz="2400" u="sng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3541" r="73000" b="76907"/>
          <a:stretch>
            <a:fillRect/>
          </a:stretch>
        </p:blipFill>
        <p:spPr>
          <a:xfrm>
            <a:off x="5297739" y="2510373"/>
            <a:ext cx="1020571" cy="699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rgbClr val="EB5FCA"/>
            </a:solidFill>
            <a:ln w="25400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rgbClr val="EB5FCA"/>
            </a:solidFill>
            <a:ln>
              <a:solidFill>
                <a:srgbClr val="EB5FCA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pic>
        <p:nvPicPr>
          <p:cNvPr id="29" name="图片 28" descr="千库网_chatGPT人工智能智能时代机器人_元素编号1360950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10581" r="1598" b="8267"/>
          <a:stretch>
            <a:fillRect/>
          </a:stretch>
        </p:blipFill>
        <p:spPr>
          <a:xfrm>
            <a:off x="9698266" y="4662434"/>
            <a:ext cx="1863885" cy="1537074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322446" y="1679166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畅想未来数字设备样子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23144" r="65445" b="55277"/>
          <a:stretch>
            <a:fillRect/>
          </a:stretch>
        </p:blipFill>
        <p:spPr>
          <a:xfrm>
            <a:off x="3384185" y="1522738"/>
            <a:ext cx="1040466" cy="104046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71259" y="2500650"/>
            <a:ext cx="8261178" cy="111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畅想一下，未来的数字设备会是什么样子的呢？又会给人们的生活带来哪些变化和惊喜？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959474" y="3776653"/>
            <a:ext cx="7644439" cy="1933032"/>
            <a:chOff x="1959474" y="3776653"/>
            <a:chExt cx="7644439" cy="1933032"/>
          </a:xfrm>
        </p:grpSpPr>
        <p:grpSp>
          <p:nvGrpSpPr>
            <p:cNvPr id="37" name="组合 36"/>
            <p:cNvGrpSpPr/>
            <p:nvPr/>
          </p:nvGrpSpPr>
          <p:grpSpPr>
            <a:xfrm>
              <a:off x="2693976" y="4391554"/>
              <a:ext cx="6355514" cy="1209107"/>
              <a:chOff x="2332948" y="4089908"/>
              <a:chExt cx="6355514" cy="1209107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2346596" y="4089908"/>
                <a:ext cx="63282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未来数字设备的样子：</a:t>
                </a:r>
                <a:r>
                  <a:rPr kumimoji="1" lang="zh-CN" altLang="en-US" sz="2400" u="sng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                                  </a:t>
                </a:r>
                <a:r>
                  <a:rPr kumimoji="1" lang="zh-CN" altLang="en-US" sz="2400" u="sng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:r>
                  <a:rPr kumimoji="1" lang="zh-CN" altLang="en-US" sz="2400" u="sng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</a:t>
                </a:r>
                <a:endParaRPr kumimoji="1" lang="en-US" altLang="zh-CN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2332948" y="4652684"/>
                <a:ext cx="63555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给人们生活带来的变化：</a:t>
                </a:r>
                <a:r>
                  <a:rPr kumimoji="1" lang="zh-CN" altLang="en-US" sz="2400" u="sng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                              </a:t>
                </a:r>
                <a:r>
                  <a:rPr kumimoji="1" lang="zh-CN" altLang="en-US" sz="2400" u="sng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:r>
                  <a:rPr kumimoji="1" lang="zh-CN" altLang="en-US" sz="2400" u="sng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</a:t>
                </a:r>
                <a:endParaRPr kumimoji="1" lang="en-US" altLang="zh-CN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1959474" y="3776653"/>
              <a:ext cx="7644439" cy="1933032"/>
              <a:chOff x="1959474" y="3776653"/>
              <a:chExt cx="7644439" cy="1933032"/>
            </a:xfrm>
          </p:grpSpPr>
          <p:sp>
            <p:nvSpPr>
              <p:cNvPr id="48" name="任意多边形 48"/>
              <p:cNvSpPr/>
              <p:nvPr/>
            </p:nvSpPr>
            <p:spPr bwMode="auto">
              <a:xfrm>
                <a:off x="2258997" y="4238943"/>
                <a:ext cx="7225475" cy="1470742"/>
              </a:xfrm>
              <a:custGeom>
                <a:avLst/>
                <a:gdLst>
                  <a:gd name="connsiteX0" fmla="*/ 0 w 10000"/>
                  <a:gd name="connsiteY0" fmla="*/ 1668 h 10000"/>
                  <a:gd name="connsiteX1" fmla="*/ 1600 w 10000"/>
                  <a:gd name="connsiteY1" fmla="*/ 0 h 10000"/>
                  <a:gd name="connsiteX2" fmla="*/ 8400 w 10000"/>
                  <a:gd name="connsiteY2" fmla="*/ 0 h 10000"/>
                  <a:gd name="connsiteX3" fmla="*/ 10000 w 10000"/>
                  <a:gd name="connsiteY3" fmla="*/ 1668 h 10000"/>
                  <a:gd name="connsiteX4" fmla="*/ 10000 w 10000"/>
                  <a:gd name="connsiteY4" fmla="*/ 8332 h 10000"/>
                  <a:gd name="connsiteX5" fmla="*/ 8400 w 10000"/>
                  <a:gd name="connsiteY5" fmla="*/ 10000 h 10000"/>
                  <a:gd name="connsiteX6" fmla="*/ 1600 w 10000"/>
                  <a:gd name="connsiteY6" fmla="*/ 10000 h 10000"/>
                  <a:gd name="connsiteX7" fmla="*/ 0 w 10000"/>
                  <a:gd name="connsiteY7" fmla="*/ 8332 h 10000"/>
                  <a:gd name="connsiteX8" fmla="*/ 0 w 10000"/>
                  <a:gd name="connsiteY8" fmla="*/ 1668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 fill="none" extrusionOk="0">
                    <a:moveTo>
                      <a:pt x="0" y="1668"/>
                    </a:moveTo>
                    <a:cubicBezTo>
                      <a:pt x="-43" y="724"/>
                      <a:pt x="709" y="-28"/>
                      <a:pt x="1600" y="0"/>
                    </a:cubicBezTo>
                    <a:cubicBezTo>
                      <a:pt x="3492" y="227"/>
                      <a:pt x="6323" y="-444"/>
                      <a:pt x="8400" y="0"/>
                    </a:cubicBezTo>
                    <a:cubicBezTo>
                      <a:pt x="9225" y="-28"/>
                      <a:pt x="9973" y="699"/>
                      <a:pt x="10000" y="1668"/>
                    </a:cubicBezTo>
                    <a:cubicBezTo>
                      <a:pt x="9504" y="2901"/>
                      <a:pt x="10226" y="7185"/>
                      <a:pt x="10000" y="8332"/>
                    </a:cubicBezTo>
                    <a:cubicBezTo>
                      <a:pt x="9990" y="9227"/>
                      <a:pt x="9350" y="10083"/>
                      <a:pt x="8400" y="10000"/>
                    </a:cubicBezTo>
                    <a:cubicBezTo>
                      <a:pt x="6382" y="10482"/>
                      <a:pt x="3041" y="10130"/>
                      <a:pt x="1600" y="10000"/>
                    </a:cubicBezTo>
                    <a:cubicBezTo>
                      <a:pt x="725" y="10154"/>
                      <a:pt x="-96" y="9253"/>
                      <a:pt x="0" y="8332"/>
                    </a:cubicBezTo>
                    <a:cubicBezTo>
                      <a:pt x="-215" y="5485"/>
                      <a:pt x="567" y="3447"/>
                      <a:pt x="0" y="1668"/>
                    </a:cubicBezTo>
                    <a:close/>
                  </a:path>
                  <a:path w="10000" h="10000" stroke="0" extrusionOk="0">
                    <a:moveTo>
                      <a:pt x="0" y="1668"/>
                    </a:moveTo>
                    <a:cubicBezTo>
                      <a:pt x="-62" y="690"/>
                      <a:pt x="587" y="108"/>
                      <a:pt x="1600" y="0"/>
                    </a:cubicBezTo>
                    <a:cubicBezTo>
                      <a:pt x="2338" y="177"/>
                      <a:pt x="6435" y="227"/>
                      <a:pt x="8400" y="0"/>
                    </a:cubicBezTo>
                    <a:cubicBezTo>
                      <a:pt x="9221" y="121"/>
                      <a:pt x="10089" y="747"/>
                      <a:pt x="10000" y="1668"/>
                    </a:cubicBezTo>
                    <a:cubicBezTo>
                      <a:pt x="10452" y="2727"/>
                      <a:pt x="10049" y="7252"/>
                      <a:pt x="10000" y="8332"/>
                    </a:cubicBezTo>
                    <a:cubicBezTo>
                      <a:pt x="9983" y="9234"/>
                      <a:pt x="9280" y="9982"/>
                      <a:pt x="8400" y="10000"/>
                    </a:cubicBezTo>
                    <a:cubicBezTo>
                      <a:pt x="6900" y="10529"/>
                      <a:pt x="2856" y="10523"/>
                      <a:pt x="1600" y="10000"/>
                    </a:cubicBezTo>
                    <a:cubicBezTo>
                      <a:pt x="869" y="10017"/>
                      <a:pt x="72" y="9163"/>
                      <a:pt x="0" y="8332"/>
                    </a:cubicBezTo>
                    <a:cubicBezTo>
                      <a:pt x="496" y="6988"/>
                      <a:pt x="226" y="4369"/>
                      <a:pt x="0" y="1668"/>
                    </a:cubicBezTo>
                    <a:close/>
                  </a:path>
                </a:pathLst>
              </a:custGeom>
              <a:noFill/>
              <a:ln w="28575">
                <a:solidFill>
                  <a:srgbClr val="1CB8B2"/>
                </a:solidFill>
                <a:prstDash val="lgDashDot"/>
                <a:round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>
                  <a:buClrTx/>
                  <a:buSzTx/>
                  <a:buFontTx/>
                </a:pPr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ea"/>
                </a:endParaRPr>
              </a:p>
            </p:txBody>
          </p:sp>
          <p:pic>
            <p:nvPicPr>
              <p:cNvPr id="49" name="图片 48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17" t="38259" r="70405" b="43415"/>
              <a:stretch>
                <a:fillRect/>
              </a:stretch>
            </p:blipFill>
            <p:spPr>
              <a:xfrm>
                <a:off x="1959474" y="3776653"/>
                <a:ext cx="1139326" cy="1085454"/>
              </a:xfrm>
              <a:custGeom>
                <a:avLst/>
                <a:gdLst>
                  <a:gd name="connsiteX0" fmla="*/ 0 w 990265"/>
                  <a:gd name="connsiteY0" fmla="*/ 0 h 943441"/>
                  <a:gd name="connsiteX1" fmla="*/ 990265 w 990265"/>
                  <a:gd name="connsiteY1" fmla="*/ 0 h 943441"/>
                  <a:gd name="connsiteX2" fmla="*/ 990265 w 990265"/>
                  <a:gd name="connsiteY2" fmla="*/ 943441 h 943441"/>
                  <a:gd name="connsiteX3" fmla="*/ 289999 w 990265"/>
                  <a:gd name="connsiteY3" fmla="*/ 943441 h 943441"/>
                  <a:gd name="connsiteX4" fmla="*/ 289999 w 990265"/>
                  <a:gd name="connsiteY4" fmla="*/ 773935 h 943441"/>
                  <a:gd name="connsiteX5" fmla="*/ 0 w 990265"/>
                  <a:gd name="connsiteY5" fmla="*/ 773935 h 943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0265" h="943441">
                    <a:moveTo>
                      <a:pt x="0" y="0"/>
                    </a:moveTo>
                    <a:lnTo>
                      <a:pt x="990265" y="0"/>
                    </a:lnTo>
                    <a:lnTo>
                      <a:pt x="990265" y="943441"/>
                    </a:lnTo>
                    <a:lnTo>
                      <a:pt x="289999" y="943441"/>
                    </a:lnTo>
                    <a:lnTo>
                      <a:pt x="289999" y="773935"/>
                    </a:lnTo>
                    <a:lnTo>
                      <a:pt x="0" y="773935"/>
                    </a:lnTo>
                    <a:close/>
                  </a:path>
                </a:pathLst>
              </a:cu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1" t="8358" r="49437" b="46070"/>
              <a:stretch>
                <a:fillRect/>
              </a:stretch>
            </p:blipFill>
            <p:spPr>
              <a:xfrm rot="586369" flipH="1">
                <a:off x="8814081" y="4229660"/>
                <a:ext cx="789832" cy="78983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80" y="1480290"/>
            <a:ext cx="584041" cy="4698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80966" y="1557516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走进我的数字生活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95728" y="1557516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03321" y="2270298"/>
            <a:ext cx="58212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 smtClean="0">
                <a:solidFill>
                  <a:srgbClr val="1692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r>
              <a:rPr lang="en-US" altLang="zh-CN" sz="2800" dirty="0" smtClean="0">
                <a:solidFill>
                  <a:srgbClr val="1692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800" dirty="0" smtClean="0">
                <a:solidFill>
                  <a:srgbClr val="1692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  </a:t>
            </a:r>
            <a:r>
              <a:rPr lang="zh-CN" altLang="en-US" sz="2800" dirty="0">
                <a:solidFill>
                  <a:srgbClr val="1692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了解我的家庭数字设备</a:t>
            </a:r>
            <a:endParaRPr lang="zh-CN" altLang="en-US" sz="2800" dirty="0">
              <a:solidFill>
                <a:srgbClr val="1692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24375" y="3428683"/>
            <a:ext cx="5309235" cy="17532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5400" dirty="0">
                <a:solidFill>
                  <a:srgbClr val="16928C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学习小火车到站，</a:t>
            </a:r>
            <a:endParaRPr lang="zh-CN" altLang="en-US" sz="5400" dirty="0">
              <a:solidFill>
                <a:srgbClr val="16928C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r>
              <a:rPr lang="zh-CN" altLang="en-US" sz="5400" dirty="0">
                <a:solidFill>
                  <a:srgbClr val="16928C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咱们下回再启程！</a:t>
            </a:r>
            <a:endParaRPr lang="zh-CN" altLang="en-US" sz="5400" dirty="0">
              <a:solidFill>
                <a:srgbClr val="16928C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9" name="图片 8" descr="千库网_人工智能教育_元素编号136098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-230352" y="2881434"/>
            <a:ext cx="4237558" cy="4237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538" y="662638"/>
            <a:ext cx="7880820" cy="619536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182317" y="995891"/>
            <a:ext cx="2546643" cy="863389"/>
            <a:chOff x="3864317" y="1483571"/>
            <a:chExt cx="2861603" cy="924456"/>
          </a:xfrm>
        </p:grpSpPr>
        <p:sp>
          <p:nvSpPr>
            <p:cNvPr id="2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4079910" y="1550448"/>
              <a:ext cx="2345055" cy="67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3200" b="1" dirty="0">
                  <a:latin typeface="幼圆" panose="02010509060101010101" charset="-122"/>
                  <a:ea typeface="幼圆" panose="02010509060101010101" charset="-122"/>
                  <a:cs typeface="思源黑体 CN Regular" panose="020B0500000000000000" charset="-122"/>
                  <a:sym typeface="+mn-ea"/>
                </a:rPr>
                <a:t>项目背景</a:t>
              </a:r>
              <a:endParaRPr lang="zh-CN" altLang="en-US" sz="3200" b="1" dirty="0"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3864317" y="1483571"/>
              <a:ext cx="2861603" cy="924456"/>
              <a:chOff x="2208627" y="2757268"/>
              <a:chExt cx="2098475" cy="760959"/>
            </a:xfrm>
          </p:grpSpPr>
          <p:sp>
            <p:nvSpPr>
              <p:cNvPr id="8" name="任意多边形 7"/>
              <p:cNvSpPr/>
              <p:nvPr/>
            </p:nvSpPr>
            <p:spPr>
              <a:xfrm rot="400237">
                <a:off x="2267286" y="2872259"/>
                <a:ext cx="2039816" cy="645968"/>
              </a:xfrm>
              <a:custGeom>
                <a:avLst/>
                <a:gdLst>
                  <a:gd name="connsiteX0" fmla="*/ 1948193 w 2039816"/>
                  <a:gd name="connsiteY0" fmla="*/ 0 h 645968"/>
                  <a:gd name="connsiteX1" fmla="*/ 2039816 w 2039816"/>
                  <a:gd name="connsiteY1" fmla="*/ 0 h 645968"/>
                  <a:gd name="connsiteX2" fmla="*/ 2039816 w 2039816"/>
                  <a:gd name="connsiteY2" fmla="*/ 645968 h 645968"/>
                  <a:gd name="connsiteX3" fmla="*/ 0 w 2039816"/>
                  <a:gd name="connsiteY3" fmla="*/ 645968 h 645968"/>
                  <a:gd name="connsiteX4" fmla="*/ 0 w 2039816"/>
                  <a:gd name="connsiteY4" fmla="*/ 636726 h 645968"/>
                  <a:gd name="connsiteX5" fmla="*/ 1996635 w 2039816"/>
                  <a:gd name="connsiteY5" fmla="*/ 386448 h 645968"/>
                  <a:gd name="connsiteX6" fmla="*/ 0 w 2039816"/>
                  <a:gd name="connsiteY6" fmla="*/ 0 h 645968"/>
                  <a:gd name="connsiteX7" fmla="*/ 8681 w 2039816"/>
                  <a:gd name="connsiteY7" fmla="*/ 0 h 645968"/>
                  <a:gd name="connsiteX8" fmla="*/ 0 w 2039816"/>
                  <a:gd name="connsiteY8" fmla="*/ 1088 h 64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9816" h="645968">
                    <a:moveTo>
                      <a:pt x="1948193" y="0"/>
                    </a:moveTo>
                    <a:lnTo>
                      <a:pt x="2039816" y="0"/>
                    </a:lnTo>
                    <a:lnTo>
                      <a:pt x="2039816" y="645968"/>
                    </a:lnTo>
                    <a:lnTo>
                      <a:pt x="0" y="645968"/>
                    </a:lnTo>
                    <a:lnTo>
                      <a:pt x="0" y="636726"/>
                    </a:lnTo>
                    <a:lnTo>
                      <a:pt x="1996635" y="386448"/>
                    </a:lnTo>
                    <a:close/>
                    <a:moveTo>
                      <a:pt x="0" y="0"/>
                    </a:moveTo>
                    <a:lnTo>
                      <a:pt x="8681" y="0"/>
                    </a:lnTo>
                    <a:lnTo>
                      <a:pt x="0" y="1088"/>
                    </a:lnTo>
                    <a:close/>
                  </a:path>
                </a:pathLst>
              </a:custGeom>
              <a:solidFill>
                <a:srgbClr val="1CB8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208627" y="2757268"/>
                <a:ext cx="2039816" cy="630702"/>
              </a:xfrm>
              <a:prstGeom prst="rect">
                <a:avLst/>
              </a:prstGeom>
              <a:noFill/>
              <a:ln>
                <a:solidFill>
                  <a:srgbClr val="1278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8626">
            <a:off x="921772" y="5157557"/>
            <a:ext cx="708545" cy="82501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t="5556" r="1573" b="5556"/>
          <a:stretch>
            <a:fillRect/>
          </a:stretch>
        </p:blipFill>
        <p:spPr>
          <a:xfrm rot="21133552" flipH="1">
            <a:off x="6741271" y="1284913"/>
            <a:ext cx="1335316" cy="1001487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1689015" y="1859776"/>
            <a:ext cx="5675935" cy="1795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539750">
              <a:lnSpc>
                <a:spcPts val="3500"/>
              </a:lnSpc>
              <a:spcAft>
                <a:spcPts val="600"/>
              </a:spcAft>
            </a:pPr>
            <a:r>
              <a:rPr lang="en-US" altLang="zh-CN" sz="2400" b="1" dirty="0">
                <a:latin typeface="华文行楷" panose="02010800040101010101" pitchFamily="2" charset="-122"/>
                <a:ea typeface="华文行楷" panose="02010800040101010101" pitchFamily="2" charset="-122"/>
              </a:rPr>
              <a:t>  </a:t>
            </a: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数字设备正在悄悄地改变着人们的生活和学习。你认识它们吗？寻找家庭中的数字设备，了解它，向同学介绍它，让更多的人和它成为好朋友。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9037" y="2638492"/>
            <a:ext cx="2524255" cy="3292506"/>
          </a:xfrm>
          <a:prstGeom prst="rect">
            <a:avLst/>
          </a:prstGeom>
        </p:spPr>
      </p:pic>
      <p:pic>
        <p:nvPicPr>
          <p:cNvPr id="1068" name="图片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834" y="3699681"/>
            <a:ext cx="2986296" cy="187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2683993" y="2577523"/>
            <a:ext cx="8838876" cy="2044931"/>
          </a:xfrm>
          <a:custGeom>
            <a:avLst/>
            <a:gdLst>
              <a:gd name="connisteX0" fmla="*/ 0 w 7793990"/>
              <a:gd name="connsiteY0" fmla="*/ 3018155 h 3018155"/>
              <a:gd name="connisteX1" fmla="*/ 1972945 w 7793990"/>
              <a:gd name="connsiteY1" fmla="*/ 1498600 h 3018155"/>
              <a:gd name="connisteX2" fmla="*/ 4840605 w 7793990"/>
              <a:gd name="connsiteY2" fmla="*/ 1638300 h 3018155"/>
              <a:gd name="connisteX3" fmla="*/ 7793990 w 7793990"/>
              <a:gd name="connsiteY3" fmla="*/ 0 h 30181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7793990" h="3018155">
                <a:moveTo>
                  <a:pt x="0" y="3018155"/>
                </a:moveTo>
                <a:cubicBezTo>
                  <a:pt x="337185" y="2711450"/>
                  <a:pt x="1004570" y="1774825"/>
                  <a:pt x="1972945" y="1498600"/>
                </a:cubicBezTo>
                <a:cubicBezTo>
                  <a:pt x="2941320" y="1222375"/>
                  <a:pt x="3676650" y="1938020"/>
                  <a:pt x="4840605" y="1638300"/>
                </a:cubicBezTo>
                <a:cubicBezTo>
                  <a:pt x="6004560" y="1338580"/>
                  <a:pt x="7260590" y="330200"/>
                  <a:pt x="7793990" y="0"/>
                </a:cubicBezTo>
              </a:path>
            </a:pathLst>
          </a:custGeom>
          <a:noFill/>
          <a:ln w="19050">
            <a:solidFill>
              <a:srgbClr val="1278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下箭头 3"/>
          <p:cNvSpPr/>
          <p:nvPr>
            <p:custDataLst>
              <p:tags r:id="rId2"/>
            </p:custDataLst>
          </p:nvPr>
        </p:nvSpPr>
        <p:spPr>
          <a:xfrm rot="14280000">
            <a:off x="3617814" y="3797469"/>
            <a:ext cx="301625" cy="387350"/>
          </a:xfrm>
          <a:prstGeom prst="downArrow">
            <a:avLst/>
          </a:prstGeom>
          <a:solidFill>
            <a:srgbClr val="1C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下箭头 4"/>
          <p:cNvSpPr/>
          <p:nvPr>
            <p:custDataLst>
              <p:tags r:id="rId3"/>
            </p:custDataLst>
          </p:nvPr>
        </p:nvSpPr>
        <p:spPr>
          <a:xfrm rot="16620000">
            <a:off x="5523444" y="3364013"/>
            <a:ext cx="301625" cy="387350"/>
          </a:xfrm>
          <a:prstGeom prst="downArrow">
            <a:avLst/>
          </a:prstGeom>
          <a:solidFill>
            <a:srgbClr val="EC7C87"/>
          </a:solidFill>
          <a:ln>
            <a:solidFill>
              <a:srgbClr val="EC7C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C7C87"/>
              </a:solidFill>
            </a:endParaRPr>
          </a:p>
        </p:txBody>
      </p:sp>
      <p:sp>
        <p:nvSpPr>
          <p:cNvPr id="6" name="下箭头 5"/>
          <p:cNvSpPr/>
          <p:nvPr>
            <p:custDataLst>
              <p:tags r:id="rId4"/>
            </p:custDataLst>
          </p:nvPr>
        </p:nvSpPr>
        <p:spPr>
          <a:xfrm rot="16011779">
            <a:off x="7515757" y="3516976"/>
            <a:ext cx="262887" cy="418148"/>
          </a:xfrm>
          <a:prstGeom prst="downArrow">
            <a:avLst>
              <a:gd name="adj1" fmla="val 52975"/>
              <a:gd name="adj2" fmla="val 71240"/>
            </a:avLst>
          </a:prstGeom>
          <a:solidFill>
            <a:srgbClr val="377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下箭头 6"/>
          <p:cNvSpPr/>
          <p:nvPr>
            <p:custDataLst>
              <p:tags r:id="rId5"/>
            </p:custDataLst>
          </p:nvPr>
        </p:nvSpPr>
        <p:spPr>
          <a:xfrm rot="14640000">
            <a:off x="9547634" y="3084264"/>
            <a:ext cx="301625" cy="387350"/>
          </a:xfrm>
          <a:prstGeom prst="downArrow">
            <a:avLst/>
          </a:prstGeom>
          <a:solidFill>
            <a:srgbClr val="EB5FCA"/>
          </a:solidFill>
          <a:ln>
            <a:solidFill>
              <a:srgbClr val="EB5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957416" y="2488348"/>
            <a:ext cx="1146810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rPr>
              <a:t>准备间</a:t>
            </a:r>
            <a:endParaRPr lang="zh-CN" altLang="en-US" sz="24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049602" y="3777808"/>
            <a:ext cx="1146810" cy="423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rPr>
              <a:t>活动室</a:t>
            </a:r>
            <a:endParaRPr lang="zh-CN" altLang="en-US" sz="24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7246652" y="2276585"/>
            <a:ext cx="1146810" cy="423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rPr>
              <a:t>收获园</a:t>
            </a:r>
            <a:endParaRPr lang="zh-CN" altLang="en-US" sz="24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9185219" y="3787824"/>
            <a:ext cx="1146810" cy="423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rPr>
              <a:t>挑战台</a:t>
            </a:r>
            <a:endParaRPr lang="zh-CN" altLang="en-US" sz="24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12" name="图片 11" descr="千库网_人工智能科技未来人物_元素编号1336652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3158" t="7117" r="21024"/>
          <a:stretch>
            <a:fillRect/>
          </a:stretch>
        </p:blipFill>
        <p:spPr>
          <a:xfrm flipH="1">
            <a:off x="-60287" y="3432094"/>
            <a:ext cx="3480216" cy="3460848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2648656" y="2953088"/>
            <a:ext cx="1888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调查家庭数字设备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认识家庭数字设备</a:t>
            </a:r>
            <a:endParaRPr lang="zh-CN" altLang="zh-CN" sz="1600" dirty="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4726071" y="4253783"/>
            <a:ext cx="1827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了解数字设备功能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列举</a:t>
            </a:r>
            <a:r>
              <a: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数字设备应用</a:t>
            </a:r>
            <a:endParaRPr lang="en-US" altLang="zh-CN" sz="1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添置家庭数字设备</a:t>
            </a:r>
            <a:endParaRPr lang="zh-CN" altLang="zh-CN" sz="1600" dirty="0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6917754" y="2726179"/>
            <a:ext cx="2107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认识数字设备的影响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评选最优小小介绍员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8699118" y="4308267"/>
            <a:ext cx="2357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迁移分享其他数字设备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畅想未来数字设备样子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8251222" y="994111"/>
            <a:ext cx="2546643" cy="863389"/>
            <a:chOff x="3864317" y="1483571"/>
            <a:chExt cx="2861603" cy="924456"/>
          </a:xfrm>
        </p:grpSpPr>
        <p:sp>
          <p:nvSpPr>
            <p:cNvPr id="44" name="文本框 43"/>
            <p:cNvSpPr txBox="1"/>
            <p:nvPr>
              <p:custDataLst>
                <p:tags r:id="rId16"/>
              </p:custDataLst>
            </p:nvPr>
          </p:nvSpPr>
          <p:spPr>
            <a:xfrm>
              <a:off x="4079910" y="1550448"/>
              <a:ext cx="2345055" cy="608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3200" b="1" dirty="0">
                  <a:latin typeface="幼圆" panose="02010509060101010101" charset="-122"/>
                  <a:ea typeface="幼圆" panose="02010509060101010101" charset="-122"/>
                  <a:cs typeface="思源黑体 CN Regular" panose="020B0500000000000000" charset="-122"/>
                  <a:sym typeface="+mn-ea"/>
                </a:rPr>
                <a:t>项目导航</a:t>
              </a:r>
              <a:endParaRPr lang="zh-CN" altLang="en-US" sz="3200" b="1" dirty="0"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864317" y="1483571"/>
              <a:ext cx="2861603" cy="924456"/>
              <a:chOff x="2208627" y="2757268"/>
              <a:chExt cx="2098475" cy="760959"/>
            </a:xfrm>
          </p:grpSpPr>
          <p:sp>
            <p:nvSpPr>
              <p:cNvPr id="46" name="任意多边形 45"/>
              <p:cNvSpPr/>
              <p:nvPr/>
            </p:nvSpPr>
            <p:spPr>
              <a:xfrm rot="400237">
                <a:off x="2267286" y="2872259"/>
                <a:ext cx="2039816" cy="645968"/>
              </a:xfrm>
              <a:custGeom>
                <a:avLst/>
                <a:gdLst>
                  <a:gd name="connsiteX0" fmla="*/ 1948193 w 2039816"/>
                  <a:gd name="connsiteY0" fmla="*/ 0 h 645968"/>
                  <a:gd name="connsiteX1" fmla="*/ 2039816 w 2039816"/>
                  <a:gd name="connsiteY1" fmla="*/ 0 h 645968"/>
                  <a:gd name="connsiteX2" fmla="*/ 2039816 w 2039816"/>
                  <a:gd name="connsiteY2" fmla="*/ 645968 h 645968"/>
                  <a:gd name="connsiteX3" fmla="*/ 0 w 2039816"/>
                  <a:gd name="connsiteY3" fmla="*/ 645968 h 645968"/>
                  <a:gd name="connsiteX4" fmla="*/ 0 w 2039816"/>
                  <a:gd name="connsiteY4" fmla="*/ 636726 h 645968"/>
                  <a:gd name="connsiteX5" fmla="*/ 1996635 w 2039816"/>
                  <a:gd name="connsiteY5" fmla="*/ 386448 h 645968"/>
                  <a:gd name="connsiteX6" fmla="*/ 0 w 2039816"/>
                  <a:gd name="connsiteY6" fmla="*/ 0 h 645968"/>
                  <a:gd name="connsiteX7" fmla="*/ 8681 w 2039816"/>
                  <a:gd name="connsiteY7" fmla="*/ 0 h 645968"/>
                  <a:gd name="connsiteX8" fmla="*/ 0 w 2039816"/>
                  <a:gd name="connsiteY8" fmla="*/ 1088 h 64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9816" h="645968">
                    <a:moveTo>
                      <a:pt x="1948193" y="0"/>
                    </a:moveTo>
                    <a:lnTo>
                      <a:pt x="2039816" y="0"/>
                    </a:lnTo>
                    <a:lnTo>
                      <a:pt x="2039816" y="645968"/>
                    </a:lnTo>
                    <a:lnTo>
                      <a:pt x="0" y="645968"/>
                    </a:lnTo>
                    <a:lnTo>
                      <a:pt x="0" y="636726"/>
                    </a:lnTo>
                    <a:lnTo>
                      <a:pt x="1996635" y="386448"/>
                    </a:lnTo>
                    <a:close/>
                    <a:moveTo>
                      <a:pt x="0" y="0"/>
                    </a:moveTo>
                    <a:lnTo>
                      <a:pt x="8681" y="0"/>
                    </a:lnTo>
                    <a:lnTo>
                      <a:pt x="0" y="1088"/>
                    </a:lnTo>
                    <a:close/>
                  </a:path>
                </a:pathLst>
              </a:custGeom>
              <a:solidFill>
                <a:srgbClr val="1CB8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2208627" y="2757268"/>
                <a:ext cx="2039816" cy="630702"/>
              </a:xfrm>
              <a:prstGeom prst="rect">
                <a:avLst/>
              </a:prstGeom>
              <a:noFill/>
              <a:ln>
                <a:solidFill>
                  <a:srgbClr val="1278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49" name="Freeform 34"/>
          <p:cNvSpPr>
            <a:spLocks noEditPoints="1"/>
          </p:cNvSpPr>
          <p:nvPr/>
        </p:nvSpPr>
        <p:spPr bwMode="auto">
          <a:xfrm rot="21008935">
            <a:off x="10751953" y="2505837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12787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4761719" y="1378792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127873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一、准备间</a:t>
            </a:r>
            <a:endParaRPr lang="zh-CN" altLang="en-US" sz="4800" dirty="0">
              <a:solidFill>
                <a:srgbClr val="127873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61" y="2606959"/>
            <a:ext cx="2524255" cy="3292506"/>
          </a:xfrm>
          <a:prstGeom prst="rect">
            <a:avLst/>
          </a:prstGeom>
        </p:spPr>
      </p:pic>
      <p:pic>
        <p:nvPicPr>
          <p:cNvPr id="12" name="图片 11" descr="千库网_chatGPT人工智能智能时代机器人_元素编号136095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0581" r="1598" b="8267"/>
          <a:stretch>
            <a:fillRect/>
          </a:stretch>
        </p:blipFill>
        <p:spPr>
          <a:xfrm>
            <a:off x="9337760" y="4487225"/>
            <a:ext cx="1712509" cy="14122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3939656" y="3461175"/>
            <a:ext cx="5580784" cy="1040466"/>
            <a:chOff x="4035352" y="3461175"/>
            <a:chExt cx="5580784" cy="104046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4" t="23144" r="65445" b="55277"/>
            <a:stretch>
              <a:fillRect/>
            </a:stretch>
          </p:blipFill>
          <p:spPr>
            <a:xfrm>
              <a:off x="4035352" y="3461175"/>
              <a:ext cx="1040466" cy="1040466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5092210" y="3639869"/>
              <a:ext cx="4523926" cy="683078"/>
              <a:chOff x="4981581" y="2593807"/>
              <a:chExt cx="4565383" cy="683078"/>
            </a:xfrm>
          </p:grpSpPr>
          <p:sp>
            <p:nvSpPr>
              <p:cNvPr id="32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38" name="文本框 37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501600" y="2641644"/>
                <a:ext cx="35474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认识家庭数字设备</a:t>
                </a:r>
                <a:endParaRPr lang="zh-CN" altLang="en-US" sz="3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3939656" y="2415113"/>
            <a:ext cx="5580784" cy="1040466"/>
            <a:chOff x="4035352" y="2415113"/>
            <a:chExt cx="5580784" cy="1040466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1" t="829" r="36008" b="77592"/>
            <a:stretch>
              <a:fillRect/>
            </a:stretch>
          </p:blipFill>
          <p:spPr>
            <a:xfrm>
              <a:off x="4035352" y="2415113"/>
              <a:ext cx="1040466" cy="1040466"/>
            </a:xfrm>
            <a:prstGeom prst="rect">
              <a:avLst/>
            </a:prstGeom>
          </p:spPr>
        </p:pic>
        <p:grpSp>
          <p:nvGrpSpPr>
            <p:cNvPr id="41" name="组合 40"/>
            <p:cNvGrpSpPr/>
            <p:nvPr/>
          </p:nvGrpSpPr>
          <p:grpSpPr>
            <a:xfrm>
              <a:off x="5092210" y="2598246"/>
              <a:ext cx="4523926" cy="683078"/>
              <a:chOff x="4981581" y="2593807"/>
              <a:chExt cx="4565383" cy="683078"/>
            </a:xfrm>
          </p:grpSpPr>
          <p:sp>
            <p:nvSpPr>
              <p:cNvPr id="42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555250" y="2641644"/>
                <a:ext cx="35903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调查家庭数字设备</a:t>
                </a:r>
                <a:endParaRPr lang="zh-CN" altLang="en-US" sz="3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172260" y="2409950"/>
            <a:ext cx="9767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与父母一起交流，调查自己家里拥有哪些常见的数字设备？说说你有什么发现？</a:t>
            </a:r>
            <a:endParaRPr kumimoji="1"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030485" y="3685895"/>
            <a:ext cx="7453987" cy="1893653"/>
            <a:chOff x="1629660" y="3763097"/>
            <a:chExt cx="7453987" cy="1893653"/>
          </a:xfrm>
        </p:grpSpPr>
        <p:grpSp>
          <p:nvGrpSpPr>
            <p:cNvPr id="35" name="组合 34"/>
            <p:cNvGrpSpPr/>
            <p:nvPr/>
          </p:nvGrpSpPr>
          <p:grpSpPr>
            <a:xfrm>
              <a:off x="1711831" y="4166530"/>
              <a:ext cx="7371816" cy="1490220"/>
              <a:chOff x="1610231" y="3894580"/>
              <a:chExt cx="7371816" cy="149022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610231" y="3965700"/>
                <a:ext cx="7294489" cy="1284080"/>
                <a:chOff x="1610231" y="3965700"/>
                <a:chExt cx="7294489" cy="1284080"/>
              </a:xfrm>
            </p:grpSpPr>
            <p:sp>
              <p:nvSpPr>
                <p:cNvPr id="29" name="文本框 28"/>
                <p:cNvSpPr txBox="1"/>
                <p:nvPr/>
              </p:nvSpPr>
              <p:spPr>
                <a:xfrm>
                  <a:off x="1610231" y="3965700"/>
                  <a:ext cx="729448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539750">
                    <a:lnSpc>
                      <a:spcPct val="150000"/>
                    </a:lnSpc>
                  </a:pPr>
                  <a:r>
                    <a:rPr kumimoji="1" lang="zh-CN" altLang="en-US" sz="2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家庭常见的数字设备：</a:t>
                  </a:r>
                  <a:r>
                    <a:rPr kumimoji="1" lang="zh-CN" altLang="en-US" sz="2400" u="sng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                                            </a:t>
                  </a:r>
                  <a:r>
                    <a:rPr kumimoji="1" lang="zh-CN" altLang="en-US" sz="2400" u="sng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：</a:t>
                  </a:r>
                  <a:r>
                    <a:rPr kumimoji="1" lang="zh-CN" altLang="en-US" sz="2400" u="sng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     </a:t>
                  </a:r>
                  <a:endParaRPr kumimoji="1" lang="en-US" altLang="zh-CN" sz="2400" u="sng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1661923" y="4603449"/>
                  <a:ext cx="724279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indent="539750">
                    <a:lnSpc>
                      <a:spcPct val="150000"/>
                    </a:lnSpc>
                  </a:pPr>
                  <a:r>
                    <a:rPr kumimoji="1" lang="zh-CN" altLang="en-US" sz="2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我的发现：</a:t>
                  </a:r>
                  <a:r>
                    <a:rPr kumimoji="1" lang="zh-CN" altLang="en-US" sz="2400" u="sng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                                                                </a:t>
                  </a:r>
                  <a:r>
                    <a:rPr kumimoji="1" lang="zh-CN" altLang="en-US" sz="2400" u="sng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：</a:t>
                  </a:r>
                  <a:r>
                    <a:rPr kumimoji="1" lang="zh-CN" altLang="en-US" sz="2400" u="sng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     </a:t>
                  </a:r>
                  <a:endParaRPr kumimoji="1" lang="en-US" altLang="zh-CN" sz="2400" u="sng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4" name="圆角矩形 33"/>
              <p:cNvSpPr/>
              <p:nvPr/>
            </p:nvSpPr>
            <p:spPr>
              <a:xfrm>
                <a:off x="1869440" y="3894580"/>
                <a:ext cx="7112607" cy="1490220"/>
              </a:xfrm>
              <a:prstGeom prst="roundRect">
                <a:avLst/>
              </a:prstGeom>
              <a:noFill/>
              <a:ln w="19050">
                <a:solidFill>
                  <a:srgbClr val="1692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1" name="图片 3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660" y="3763097"/>
              <a:ext cx="930660" cy="86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图片 36" descr="千库网_chatGPT人工智能智能时代机器人_元素编号13609509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 t="10581" r="1598" b="8267"/>
          <a:stretch>
            <a:fillRect/>
          </a:stretch>
        </p:blipFill>
        <p:spPr>
          <a:xfrm>
            <a:off x="9698266" y="4662434"/>
            <a:ext cx="1863885" cy="153707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1" t="829" r="36008" b="77592"/>
          <a:stretch>
            <a:fillRect/>
          </a:stretch>
        </p:blipFill>
        <p:spPr>
          <a:xfrm>
            <a:off x="3384185" y="1496204"/>
            <a:ext cx="1040466" cy="1040466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4322446" y="167916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调查家庭数字设备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819385" y="2799070"/>
            <a:ext cx="2151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你能说出这些数字设备的名称吗</a:t>
            </a: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322446" y="167916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认识家庭数字设备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23144" r="65445" b="55277"/>
          <a:stretch>
            <a:fillRect/>
          </a:stretch>
        </p:blipFill>
        <p:spPr>
          <a:xfrm>
            <a:off x="3384185" y="1522738"/>
            <a:ext cx="1040466" cy="1040466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4550003" y="3949739"/>
            <a:ext cx="1198365" cy="369332"/>
          </a:xfrm>
          <a:prstGeom prst="rect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wrap="square">
            <a:spAutoFit/>
          </a:bodyPr>
          <a:lstStyle/>
          <a:p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215174" y="3922330"/>
            <a:ext cx="1198365" cy="369332"/>
          </a:xfrm>
          <a:prstGeom prst="rect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wrap="square">
            <a:spAutoFit/>
          </a:bodyPr>
          <a:lstStyle/>
          <a:p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788503" y="3916354"/>
            <a:ext cx="1198365" cy="369332"/>
          </a:xfrm>
          <a:prstGeom prst="rect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wrap="square">
            <a:spAutoFit/>
          </a:bodyPr>
          <a:lstStyle/>
          <a:p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311826" y="3922330"/>
            <a:ext cx="1198365" cy="369332"/>
          </a:xfrm>
          <a:prstGeom prst="rect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wrap="square">
            <a:spAutoFit/>
          </a:bodyPr>
          <a:lstStyle/>
          <a:p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279398" y="5745622"/>
            <a:ext cx="1198365" cy="369332"/>
          </a:xfrm>
          <a:prstGeom prst="rect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wrap="square">
            <a:spAutoFit/>
          </a:bodyPr>
          <a:lstStyle/>
          <a:p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144314" y="5736213"/>
            <a:ext cx="1115178" cy="369332"/>
          </a:xfrm>
          <a:prstGeom prst="rect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wrap="square">
            <a:spAutoFit/>
          </a:bodyPr>
          <a:lstStyle/>
          <a:p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752187" y="5721149"/>
            <a:ext cx="1182420" cy="384396"/>
          </a:xfrm>
          <a:prstGeom prst="rect">
            <a:avLst/>
          </a:prstGeom>
          <a:ln w="19050">
            <a:solidFill>
              <a:schemeClr val="accent2"/>
            </a:solidFill>
            <a:prstDash val="dash"/>
          </a:ln>
        </p:spPr>
        <p:txBody>
          <a:bodyPr wrap="square">
            <a:spAutoFit/>
          </a:bodyPr>
          <a:lstStyle/>
          <a:p>
            <a:endParaRPr lang="zh-CN" altLang="en-US" b="1" dirty="0">
              <a:latin typeface="+mn-ea"/>
              <a:ea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472901" y="2537570"/>
            <a:ext cx="5756027" cy="1219421"/>
            <a:chOff x="1467733" y="915725"/>
            <a:chExt cx="5905678" cy="1371223"/>
          </a:xfrm>
        </p:grpSpPr>
        <p:pic>
          <p:nvPicPr>
            <p:cNvPr id="44" name="图片 49" descr="平板电脑.webp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1" t="12071" r="10661" b="11256"/>
            <a:stretch>
              <a:fillRect/>
            </a:stretch>
          </p:blipFill>
          <p:spPr bwMode="auto">
            <a:xfrm>
              <a:off x="1467733" y="1253408"/>
              <a:ext cx="1352567" cy="949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5" name="图片 51" descr="小米智能音箱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6" t="12335" r="22021" b="12546"/>
            <a:stretch>
              <a:fillRect/>
            </a:stretch>
          </p:blipFill>
          <p:spPr bwMode="auto">
            <a:xfrm>
              <a:off x="5036755" y="1105062"/>
              <a:ext cx="799881" cy="1096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6" name="图片 62" descr="电话手表1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" r="9157"/>
            <a:stretch>
              <a:fillRect/>
            </a:stretch>
          </p:blipFill>
          <p:spPr bwMode="auto">
            <a:xfrm>
              <a:off x="3420528" y="1241769"/>
              <a:ext cx="883834" cy="1030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7" name="图片 63" descr="智能手机1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3" t="1604" r="25374" b="636"/>
            <a:stretch>
              <a:fillRect/>
            </a:stretch>
          </p:blipFill>
          <p:spPr bwMode="auto">
            <a:xfrm>
              <a:off x="6631831" y="915725"/>
              <a:ext cx="741580" cy="1371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8" name="组合 47"/>
          <p:cNvGrpSpPr/>
          <p:nvPr/>
        </p:nvGrpSpPr>
        <p:grpSpPr>
          <a:xfrm>
            <a:off x="5202145" y="4508609"/>
            <a:ext cx="4742626" cy="1051887"/>
            <a:chOff x="1940009" y="3022508"/>
            <a:chExt cx="4925758" cy="1112835"/>
          </a:xfrm>
        </p:grpSpPr>
        <p:pic>
          <p:nvPicPr>
            <p:cNvPr id="49" name="图片 48" descr="台式电脑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4" t="15877" r="2620" b="17245"/>
            <a:stretch>
              <a:fillRect/>
            </a:stretch>
          </p:blipFill>
          <p:spPr bwMode="auto">
            <a:xfrm>
              <a:off x="1940009" y="3037351"/>
              <a:ext cx="1541717" cy="1088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0" name="图片 53" descr="扫地机器人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3" t="7033" r="1543" b="5942"/>
            <a:stretch>
              <a:fillRect/>
            </a:stretch>
          </p:blipFill>
          <p:spPr bwMode="auto">
            <a:xfrm>
              <a:off x="5583751" y="3170965"/>
              <a:ext cx="1282016" cy="919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" name="图片 64" descr="智能门锁1.webp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9" r="27063"/>
            <a:stretch>
              <a:fillRect/>
            </a:stretch>
          </p:blipFill>
          <p:spPr bwMode="auto">
            <a:xfrm>
              <a:off x="3937439" y="3022508"/>
              <a:ext cx="1212910" cy="1112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云形标注 5"/>
          <p:cNvSpPr/>
          <p:nvPr/>
        </p:nvSpPr>
        <p:spPr>
          <a:xfrm>
            <a:off x="1671860" y="2563204"/>
            <a:ext cx="2359621" cy="1534160"/>
          </a:xfrm>
          <a:prstGeom prst="cloudCallout">
            <a:avLst>
              <a:gd name="adj1" fmla="val -34611"/>
              <a:gd name="adj2" fmla="val 65149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0" y="4027997"/>
            <a:ext cx="1625018" cy="2119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761719" y="1378792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127873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二、活动室</a:t>
            </a:r>
            <a:endParaRPr lang="zh-CN" altLang="en-US" sz="4800" dirty="0">
              <a:solidFill>
                <a:srgbClr val="127873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61" y="2606959"/>
            <a:ext cx="2524255" cy="3292506"/>
          </a:xfrm>
          <a:prstGeom prst="rect">
            <a:avLst/>
          </a:prstGeom>
        </p:spPr>
      </p:pic>
      <p:pic>
        <p:nvPicPr>
          <p:cNvPr id="10" name="图片 9" descr="千库网_chatGPT人工智能智能时代机器人_元素编号1360950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0581" r="1598" b="8267"/>
          <a:stretch>
            <a:fillRect/>
          </a:stretch>
        </p:blipFill>
        <p:spPr>
          <a:xfrm>
            <a:off x="9337760" y="4487225"/>
            <a:ext cx="1712509" cy="14122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3812060" y="3461175"/>
            <a:ext cx="5580784" cy="1040466"/>
            <a:chOff x="4035352" y="3461175"/>
            <a:chExt cx="5580784" cy="104046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4" t="23144" r="65445" b="55277"/>
            <a:stretch>
              <a:fillRect/>
            </a:stretch>
          </p:blipFill>
          <p:spPr>
            <a:xfrm>
              <a:off x="4035352" y="3461175"/>
              <a:ext cx="1040466" cy="1040466"/>
            </a:xfrm>
            <a:prstGeom prst="rect">
              <a:avLst/>
            </a:prstGeom>
          </p:spPr>
        </p:pic>
        <p:grpSp>
          <p:nvGrpSpPr>
            <p:cNvPr id="30" name="组合 29"/>
            <p:cNvGrpSpPr/>
            <p:nvPr/>
          </p:nvGrpSpPr>
          <p:grpSpPr>
            <a:xfrm>
              <a:off x="5092210" y="3639869"/>
              <a:ext cx="4523926" cy="683078"/>
              <a:chOff x="4981581" y="2593807"/>
              <a:chExt cx="4565383" cy="683078"/>
            </a:xfrm>
          </p:grpSpPr>
          <p:sp>
            <p:nvSpPr>
              <p:cNvPr id="31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501600" y="2641644"/>
                <a:ext cx="35474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列举数字设备应用</a:t>
                </a:r>
                <a:endParaRPr lang="zh-CN" altLang="en-US" sz="3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3812060" y="2415113"/>
            <a:ext cx="5580784" cy="1040466"/>
            <a:chOff x="4035352" y="2415113"/>
            <a:chExt cx="5580784" cy="1040466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1" t="829" r="36008" b="77592"/>
            <a:stretch>
              <a:fillRect/>
            </a:stretch>
          </p:blipFill>
          <p:spPr>
            <a:xfrm>
              <a:off x="4035352" y="2415113"/>
              <a:ext cx="1040466" cy="1040466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5092210" y="2598246"/>
              <a:ext cx="4523926" cy="683078"/>
              <a:chOff x="4981581" y="2593807"/>
              <a:chExt cx="4565383" cy="683078"/>
            </a:xfrm>
          </p:grpSpPr>
          <p:sp>
            <p:nvSpPr>
              <p:cNvPr id="36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37" name="文本框 3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555250" y="2641644"/>
                <a:ext cx="35903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了解数字设备功能</a:t>
                </a:r>
                <a:endParaRPr lang="zh-CN" altLang="en-US" sz="3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812060" y="4504160"/>
            <a:ext cx="5580784" cy="1040466"/>
            <a:chOff x="3812060" y="4504160"/>
            <a:chExt cx="5580784" cy="1040466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07" t="23503" r="35122" b="54918"/>
            <a:stretch>
              <a:fillRect/>
            </a:stretch>
          </p:blipFill>
          <p:spPr>
            <a:xfrm>
              <a:off x="3812060" y="4504160"/>
              <a:ext cx="1040466" cy="1040466"/>
            </a:xfrm>
            <a:prstGeom prst="rect">
              <a:avLst/>
            </a:prstGeom>
          </p:spPr>
        </p:pic>
        <p:grpSp>
          <p:nvGrpSpPr>
            <p:cNvPr id="40" name="组合 39"/>
            <p:cNvGrpSpPr/>
            <p:nvPr/>
          </p:nvGrpSpPr>
          <p:grpSpPr>
            <a:xfrm>
              <a:off x="4868918" y="4644062"/>
              <a:ext cx="4523926" cy="683078"/>
              <a:chOff x="4981581" y="2593807"/>
              <a:chExt cx="4565383" cy="683078"/>
            </a:xfrm>
          </p:grpSpPr>
          <p:sp>
            <p:nvSpPr>
              <p:cNvPr id="41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501600" y="2641644"/>
                <a:ext cx="35474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添置家庭数字设备</a:t>
                </a:r>
                <a:endParaRPr lang="zh-CN" altLang="en-US" sz="3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EC7C8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rgbClr val="EC7C87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rgbClr val="EC7C87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1" t="829" r="36008" b="77592"/>
          <a:stretch>
            <a:fillRect/>
          </a:stretch>
        </p:blipFill>
        <p:spPr>
          <a:xfrm>
            <a:off x="3384185" y="1496204"/>
            <a:ext cx="1040466" cy="1040466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322446" y="167916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了解数字设备功能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735699" y="2474175"/>
            <a:ext cx="2151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不同的数字设备具有不同的功能！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3" name="云形标注 32"/>
          <p:cNvSpPr/>
          <p:nvPr/>
        </p:nvSpPr>
        <p:spPr>
          <a:xfrm>
            <a:off x="8581543" y="2256808"/>
            <a:ext cx="2359621" cy="1534160"/>
          </a:xfrm>
          <a:prstGeom prst="cloudCallout">
            <a:avLst>
              <a:gd name="adj1" fmla="val 19928"/>
              <a:gd name="adj2" fmla="val 70668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0599" y="4008335"/>
            <a:ext cx="1625018" cy="2119589"/>
          </a:xfrm>
          <a:prstGeom prst="rect">
            <a:avLst/>
          </a:prstGeom>
        </p:spPr>
      </p:pic>
      <p:pic>
        <p:nvPicPr>
          <p:cNvPr id="2050" name="图片 49" descr="计算机卡通.webp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" t="3899" r="2086" b="6013"/>
          <a:stretch>
            <a:fillRect/>
          </a:stretch>
        </p:blipFill>
        <p:spPr bwMode="auto">
          <a:xfrm>
            <a:off x="1551271" y="2609294"/>
            <a:ext cx="1445045" cy="126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52" descr="扫地机器人扫地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8" t="26808" r="12390" b="34720"/>
          <a:stretch>
            <a:fillRect/>
          </a:stretch>
        </p:blipFill>
        <p:spPr bwMode="auto">
          <a:xfrm>
            <a:off x="4017914" y="3832414"/>
            <a:ext cx="14097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60"/>
          <p:cNvGrpSpPr/>
          <p:nvPr/>
        </p:nvGrpSpPr>
        <p:grpSpPr bwMode="auto">
          <a:xfrm>
            <a:off x="1596991" y="4526947"/>
            <a:ext cx="1498600" cy="1510362"/>
            <a:chOff x="14390" y="9483"/>
            <a:chExt cx="2360" cy="2504"/>
          </a:xfrm>
        </p:grpSpPr>
        <p:pic>
          <p:nvPicPr>
            <p:cNvPr id="2053" name="图片 54" descr="空调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0" t="21977" r="20819" b="16568"/>
            <a:stretch>
              <a:fillRect/>
            </a:stretch>
          </p:blipFill>
          <p:spPr bwMode="auto">
            <a:xfrm>
              <a:off x="14390" y="9483"/>
              <a:ext cx="2360" cy="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54" name="图片 55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88" r="15297"/>
            <a:stretch>
              <a:fillRect/>
            </a:stretch>
          </p:blipFill>
          <p:spPr bwMode="auto">
            <a:xfrm rot="1320000">
              <a:off x="14892" y="10875"/>
              <a:ext cx="455" cy="1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8" name="矩形 27"/>
          <p:cNvSpPr/>
          <p:nvPr/>
        </p:nvSpPr>
        <p:spPr>
          <a:xfrm>
            <a:off x="3437671" y="2617596"/>
            <a:ext cx="4195192" cy="1077218"/>
          </a:xfrm>
          <a:prstGeom prst="rect">
            <a:avLst/>
          </a:prstGeom>
          <a:ln w="12700">
            <a:solidFill>
              <a:srgbClr val="1CB8B2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12787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笔记本电脑：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具有存储资料  、搜索信息、观看视频、编辑文档和图片、制作课件等功能。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657100" y="3817740"/>
            <a:ext cx="3763592" cy="1077218"/>
          </a:xfrm>
          <a:prstGeom prst="rect">
            <a:avLst/>
          </a:prstGeom>
          <a:ln>
            <a:solidFill>
              <a:srgbClr val="1CB8B2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12787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扫地机器人：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能自动吸取地面上的灰尘和细小杂物，清扫地面，减轻家务负担。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437671" y="4985847"/>
            <a:ext cx="5335939" cy="1077218"/>
          </a:xfrm>
          <a:prstGeom prst="rect">
            <a:avLst/>
          </a:prstGeom>
          <a:ln>
            <a:solidFill>
              <a:srgbClr val="1CB8B2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12787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智能恒温空调：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能够根据室内外温差精准调节，‌自动打开制冷、‌加热、‌去湿及空气净化等功能，从而避免能源浪费，‌做到节能减排。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EC7C8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rgbClr val="EC7C87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rgbClr val="EC7C87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1" t="829" r="36008" b="77592"/>
          <a:stretch>
            <a:fillRect/>
          </a:stretch>
        </p:blipFill>
        <p:spPr>
          <a:xfrm>
            <a:off x="3384185" y="1496204"/>
            <a:ext cx="1040466" cy="1040466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322446" y="167916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了解数字设备功能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322786" y="3757131"/>
          <a:ext cx="7161686" cy="18087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61742"/>
                <a:gridCol w="4399944"/>
              </a:tblGrid>
              <a:tr h="57556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数字设备名称</a:t>
                      </a:r>
                      <a:endParaRPr lang="zh-CN" altLang="en-US" sz="240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B8B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基本功能</a:t>
                      </a:r>
                      <a:endParaRPr lang="zh-CN" altLang="en-US" sz="2400" b="1" kern="1200" dirty="0">
                        <a:solidFill>
                          <a:schemeClr val="lt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B8B2"/>
                    </a:solidFill>
                  </a:tcPr>
                </a:tc>
              </a:tr>
              <a:tr h="6233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笔记本电脑</a:t>
                      </a:r>
                      <a:endParaRPr lang="zh-CN" altLang="en-US" sz="22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上网浏览信息、处理文档</a:t>
                      </a:r>
                      <a:endParaRPr lang="zh-CN" altLang="en-US" sz="22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</a:tr>
              <a:tr h="60982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2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2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</a:tr>
            </a:tbl>
          </a:graphicData>
        </a:graphic>
      </p:graphicFrame>
      <p:sp>
        <p:nvSpPr>
          <p:cNvPr id="37" name="文本框 36"/>
          <p:cNvSpPr txBox="1"/>
          <p:nvPr/>
        </p:nvSpPr>
        <p:spPr>
          <a:xfrm>
            <a:off x="1432150" y="2325497"/>
            <a:ext cx="9452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请选择一种家庭数字设备进行探究，并将该数字设备的基本功能填写在下表中。</a:t>
            </a:r>
            <a:endParaRPr kumimoji="1"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8" name="图片 37" descr="千库网_chatGPT人工智能智能时代机器人_元素编号13609509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 t="10581" r="1598" b="8267"/>
          <a:stretch>
            <a:fillRect/>
          </a:stretch>
        </p:blipFill>
        <p:spPr>
          <a:xfrm>
            <a:off x="9698266" y="4662434"/>
            <a:ext cx="1863885" cy="1537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78.65,&quot;left&quot;:62.65,&quot;top&quot;:103.95,&quot;width&quot;:795.9}"/>
</p:tagLst>
</file>

<file path=ppt/tags/tag10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100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01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0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0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04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05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06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0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08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10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1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110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1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12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1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1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15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1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17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1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1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2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22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2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2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25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2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27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2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2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3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32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3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3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35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3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37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3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3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4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42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4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4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45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4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47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4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49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55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5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57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5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5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6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62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6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6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65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6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67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6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6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7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72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7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7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75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7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77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7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7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8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82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8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8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85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8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87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8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8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190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9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92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9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9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95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9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97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9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9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0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02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0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0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05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0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07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0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0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1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12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1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14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20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2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22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2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2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25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2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27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2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2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3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30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3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32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3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3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35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3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37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3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39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24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4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41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42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43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4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4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46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47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48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4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5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5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51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52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53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5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5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56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57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58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5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6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60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261.xml><?xml version="1.0" encoding="utf-8"?>
<p:tagLst xmlns:p="http://schemas.openxmlformats.org/presentationml/2006/main">
  <p:tag name="KSO_WM_DIAGRAM_VIRTUALLY_FRAME" val="{&quot;height&quot;:378.65,&quot;left&quot;:62.65,&quot;top&quot;:103.95,&quot;width&quot;:795.9}"/>
</p:tagLst>
</file>

<file path=ppt/tags/tag262.xml><?xml version="1.0" encoding="utf-8"?>
<p:tagLst xmlns:p="http://schemas.openxmlformats.org/presentationml/2006/main">
  <p:tag name="COMMONDATA" val="eyJoZGlkIjoiZWJmZTdhZDRlMTIzOGI4NDE0OWIyNjdlNTBlODUwNTQifQ=="/>
</p:tagLst>
</file>

<file path=ppt/tags/tag2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8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9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3.xml><?xml version="1.0" encoding="utf-8"?>
<p:tagLst xmlns:p="http://schemas.openxmlformats.org/presentationml/2006/main">
  <p:tag name="KSO_WM_DIAGRAM_VIRTUALLY_FRAME" val="{&quot;height&quot;:328.1,&quot;left&quot;:246.1,&quot;top&quot;:102.9,&quot;width&quot;:713.85}"/>
</p:tagLst>
</file>

<file path=ppt/tags/tag30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31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3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33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34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35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36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3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38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39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4.xml><?xml version="1.0" encoding="utf-8"?>
<p:tagLst xmlns:p="http://schemas.openxmlformats.org/presentationml/2006/main">
  <p:tag name="KSO_WM_DIAGRAM_VIRTUALLY_FRAME" val="{&quot;height&quot;:328.1,&quot;left&quot;:246.1,&quot;top&quot;:102.9,&quot;width&quot;:713.85}"/>
</p:tagLst>
</file>

<file path=ppt/tags/tag40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41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4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44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45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46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4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4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49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5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50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51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5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5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54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55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56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5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5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59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6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60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61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6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69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7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70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71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7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7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74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75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76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7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7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79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8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80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81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8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8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84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85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86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8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8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89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9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90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91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9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9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94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95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96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9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9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99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2087</Words>
  <Application>WPS 演示</Application>
  <PresentationFormat>宽屏</PresentationFormat>
  <Paragraphs>400</Paragraphs>
  <Slides>19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阿里巴巴普惠体 M</vt:lpstr>
      <vt:lpstr>汉仪综艺体简</vt:lpstr>
      <vt:lpstr>方正稚艺简体</vt:lpstr>
      <vt:lpstr>隶书</vt:lpstr>
      <vt:lpstr>珠穆朗玛—乌金苏通体</vt:lpstr>
      <vt:lpstr>字魂27号-布丁体</vt:lpstr>
      <vt:lpstr>幼圆</vt:lpstr>
      <vt:lpstr>思源黑体 CN Regular</vt:lpstr>
      <vt:lpstr>华文行楷</vt:lpstr>
      <vt:lpstr>黑体</vt:lpstr>
      <vt:lpstr>华文新魏</vt:lpstr>
      <vt:lpstr>Aa甜食主义</vt:lpstr>
      <vt:lpstr>汉仪乐喵体简</vt:lpstr>
      <vt:lpstr>华康翩翩体W5P</vt:lpstr>
      <vt:lpstr>汉仪小麦体简</vt:lpstr>
      <vt:lpstr>华文楷体</vt:lpstr>
      <vt:lpstr>Times New Roman</vt:lpstr>
      <vt:lpstr>阿里巴巴普惠体</vt:lpstr>
      <vt:lpstr>思源黑体</vt:lpstr>
      <vt:lpstr>华文隶书</vt:lpstr>
      <vt:lpstr>等线</vt:lpstr>
      <vt:lpstr>Arial Unicode MS</vt:lpstr>
      <vt:lpstr>等线 Light</vt:lpstr>
      <vt:lpstr>Microsoft Himalaya</vt:lpstr>
      <vt:lpstr>字由点字虎啸体</vt:lpstr>
      <vt:lpstr>造字工房启黑体</vt:lpstr>
      <vt:lpstr>锦绣宋体</vt:lpstr>
      <vt:lpstr>方正仿宋_GBK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lx</dc:creator>
  <cp:lastModifiedBy>行知夏兰</cp:lastModifiedBy>
  <cp:revision>191</cp:revision>
  <dcterms:created xsi:type="dcterms:W3CDTF">2024-07-22T23:32:00Z</dcterms:created>
  <dcterms:modified xsi:type="dcterms:W3CDTF">2024-08-02T10:32:12Z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75F55E80FF29466AB01C1C57549FC95B_13</vt:lpwstr>
  </property>
  <property fmtid="{D5CDD505-2E9C-101B-9397-08002B2CF9AE}" pid="3" name="KSOProductBuildVer">
    <vt:lpwstr>2052-12.1.0.17147</vt:lpwstr>
  </property>
</Properties>
</file>