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" ContentType="application/msword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337" r:id="rId3"/>
    <p:sldId id="291" r:id="rId5"/>
    <p:sldId id="333" r:id="rId6"/>
    <p:sldId id="356" r:id="rId7"/>
    <p:sldId id="292" r:id="rId8"/>
    <p:sldId id="372" r:id="rId9"/>
    <p:sldId id="357" r:id="rId10"/>
    <p:sldId id="321" r:id="rId11"/>
    <p:sldId id="384" r:id="rId12"/>
    <p:sldId id="385" r:id="rId13"/>
    <p:sldId id="358" r:id="rId14"/>
    <p:sldId id="316" r:id="rId15"/>
    <p:sldId id="386" r:id="rId16"/>
    <p:sldId id="387" r:id="rId17"/>
    <p:sldId id="388" r:id="rId18"/>
    <p:sldId id="318" r:id="rId19"/>
  </p:sldIdLst>
  <p:sldSz cx="12192000" cy="6858000"/>
  <p:notesSz cx="6858000" cy="9144000"/>
  <p:embeddedFontLst>
    <p:embeddedFont>
      <p:font typeface="微软雅黑" panose="020B0503020204020204" pitchFamily="34" charset="-122"/>
      <p:regular r:id="rId25"/>
    </p:embeddedFont>
    <p:embeddedFont>
      <p:font typeface="汉仪综艺体简" panose="02010600000101010101" charset="-122"/>
      <p:regular r:id="rId26"/>
    </p:embeddedFont>
    <p:embeddedFont>
      <p:font typeface="隶书" panose="02010509060101010101" pitchFamily="49" charset="-122"/>
      <p:regular r:id="rId27"/>
    </p:embeddedFont>
    <p:embeddedFont>
      <p:font typeface="珠穆朗玛—乌金苏通体" panose="01010100010101010101" pitchFamily="2" charset="0"/>
      <p:regular r:id="rId28"/>
    </p:embeddedFont>
    <p:embeddedFont>
      <p:font typeface="楷体_GB2312" panose="02010609030101010101" pitchFamily="49" charset="-122"/>
      <p:regular r:id="rId29"/>
    </p:embeddedFont>
    <p:embeddedFont>
      <p:font typeface="黑体" panose="02010609060101010101" charset="-122"/>
      <p:regular r:id="rId30"/>
    </p:embeddedFont>
    <p:embeddedFont>
      <p:font typeface="华文新魏" panose="02010800040101010101" charset="-122"/>
      <p:regular r:id="rId31"/>
    </p:embeddedFont>
    <p:embeddedFont>
      <p:font typeface="华文中宋" panose="02010600040101010101" pitchFamily="2" charset="-122"/>
      <p:regular r:id="rId32"/>
    </p:embeddedFont>
    <p:embeddedFont>
      <p:font typeface="华文楷体" panose="02010600040101010101" pitchFamily="2" charset="-122"/>
      <p:regular r:id="rId33"/>
    </p:embeddedFont>
    <p:embeddedFont>
      <p:font typeface="方正仿宋简体" panose="02000000000000000000" charset="-122"/>
      <p:regular r:id="rId34"/>
    </p:embeddedFont>
    <p:embeddedFont>
      <p:font typeface="Segoe UI Symbol" panose="020B0502040204020203"/>
      <p:regular r:id="rId35"/>
    </p:embeddedFont>
    <p:embeddedFont>
      <p:font typeface="华文隶书" panose="02010800040101010101" charset="-12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8263148@qq.com" initials="5" lastIdx="1" clrIdx="0"/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3E4"/>
    <a:srgbClr val="7BBEE8"/>
    <a:srgbClr val="E9FEFC"/>
    <a:srgbClr val="82C1EA"/>
    <a:srgbClr val="FF9C41"/>
    <a:srgbClr val="61B0E2"/>
    <a:srgbClr val="5DAEE3"/>
    <a:srgbClr val="90CAF8"/>
    <a:srgbClr val="3C91D8"/>
    <a:srgbClr val="FFF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D465E56-7C27-4AD4-A39E-48D4C33AB7D4}" styleName="{9f79f143-ae6f-4255-9c4c-a9e624403a97}">
    <a:band1H>
      <a:tcTxStyle>
        <a:fontRef idx="none">
          <a:prstClr val="black"/>
        </a:fontRef>
      </a:tcTxStyle>
      <a:tcStyle>
        <a:tcBdr>
          <a:top>
            <a:ln w="12700" cmpd="sng">
              <a:solidFill>
                <a:srgbClr val="CECECE"/>
              </a:solidFill>
            </a:ln>
          </a:top>
          <a:bottom>
            <a:ln w="12700" cmpd="sng">
              <a:solidFill>
                <a:srgbClr val="CECECE"/>
              </a:solidFill>
            </a:ln>
          </a:bottom>
        </a:tcBdr>
        <a:fill>
          <a:solidFill>
            <a:srgbClr val="EAEAEA"/>
          </a:solidFill>
        </a:fill>
      </a:tcStyle>
    </a:band1H>
    <a:band2H>
      <a:tcTxStyle>
        <a:fontRef idx="none">
          <a:prstClr val="black"/>
        </a:fontRef>
      </a:tcTxStyle>
      <a:tcStyle>
        <a:tcBdr>
          <a:top>
            <a:ln w="12700" cmpd="sng">
              <a:solidFill>
                <a:srgbClr val="CECECE"/>
              </a:solidFill>
            </a:ln>
          </a:top>
          <a:bottom>
            <a:ln w="12700" cmpd="sng">
              <a:solidFill>
                <a:srgbClr val="CECECE"/>
              </a:solidFill>
            </a:ln>
          </a:bottom>
        </a:tcBdr>
        <a:fill>
          <a:solidFill>
            <a:srgbClr val="FEFEFE"/>
          </a:solidFill>
        </a:fill>
      </a:tcStyle>
    </a:band2H>
    <a:firstRow>
      <a:tcTxStyle>
        <a:fontRef idx="none">
          <a:prstClr val="black"/>
        </a:fontRef>
      </a:tcTxStyle>
      <a:tcStyle>
        <a:tcBdr>
          <a:bottom>
            <a:ln w="38100" cmpd="sng">
              <a:solidFill>
                <a:srgbClr val="4684D3"/>
              </a:solidFill>
            </a:ln>
          </a:bottom>
        </a:tcBdr>
        <a:fill>
          <a:solidFill>
            <a:srgbClr val="B0CBED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463" autoAdjust="0"/>
  </p:normalViewPr>
  <p:slideViewPr>
    <p:cSldViewPr snapToGrid="0" showGuides="1">
      <p:cViewPr varScale="1">
        <p:scale>
          <a:sx n="97" d="100"/>
          <a:sy n="97" d="100"/>
        </p:scale>
        <p:origin x="1056" y="96"/>
      </p:cViewPr>
      <p:guideLst>
        <p:guide orient="horz" pos="226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84.xml"/><Relationship Id="rId36" Type="http://schemas.openxmlformats.org/officeDocument/2006/relationships/font" Target="fonts/font12.fntdata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720" y="0"/>
            <a:ext cx="12188560" cy="6858000"/>
            <a:chOff x="1720" y="0"/>
            <a:chExt cx="1218856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" y="0"/>
              <a:ext cx="12188560" cy="685800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207819" y="263237"/>
              <a:ext cx="11776362" cy="6079573"/>
              <a:chOff x="1223954" y="938649"/>
              <a:chExt cx="9841073" cy="4875625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1223954" y="938649"/>
                <a:ext cx="9744093" cy="4875625"/>
              </a:xfrm>
              <a:prstGeom prst="roundRect">
                <a:avLst>
                  <a:gd name="adj" fmla="val 6097"/>
                </a:avLst>
              </a:prstGeom>
              <a:solidFill>
                <a:srgbClr val="6AB3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1320934" y="1035629"/>
                <a:ext cx="9744093" cy="4704250"/>
              </a:xfrm>
              <a:prstGeom prst="roundRect">
                <a:avLst>
                  <a:gd name="adj" fmla="val 60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1720" y="2857500"/>
            <a:ext cx="12188560" cy="400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6291" y="642886"/>
            <a:ext cx="9199418" cy="5330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1" y="41905"/>
            <a:ext cx="3560618" cy="3560618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376989" y="23266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9" Type="http://schemas.microsoft.com/office/2007/relationships/hdphoto" Target="../media/image14.wdp"/><Relationship Id="rId8" Type="http://schemas.openxmlformats.org/officeDocument/2006/relationships/image" Target="../media/image13.png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6.jpeg"/><Relationship Id="rId12" Type="http://schemas.openxmlformats.org/officeDocument/2006/relationships/tags" Target="../tags/tag63.xml"/><Relationship Id="rId11" Type="http://schemas.openxmlformats.org/officeDocument/2006/relationships/image" Target="../media/image15.png"/><Relationship Id="rId10" Type="http://schemas.openxmlformats.org/officeDocument/2006/relationships/tags" Target="../tags/tag6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6" Type="http://schemas.openxmlformats.org/officeDocument/2006/relationships/image" Target="../media/image28.emf"/><Relationship Id="rId5" Type="http://schemas.openxmlformats.org/officeDocument/2006/relationships/oleObject" Target="../embeddings/Document1.doc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3.xml"/><Relationship Id="rId6" Type="http://schemas.openxmlformats.org/officeDocument/2006/relationships/image" Target="../media/image29.png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hdphoto" Target="../media/image14.wdp"/><Relationship Id="rId8" Type="http://schemas.openxmlformats.org/officeDocument/2006/relationships/image" Target="../media/image13.png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6.jpeg"/><Relationship Id="rId12" Type="http://schemas.openxmlformats.org/officeDocument/2006/relationships/tags" Target="../tags/tag77.xml"/><Relationship Id="rId11" Type="http://schemas.openxmlformats.org/officeDocument/2006/relationships/image" Target="../media/image15.png"/><Relationship Id="rId10" Type="http://schemas.openxmlformats.org/officeDocument/2006/relationships/tags" Target="../tags/tag76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3.xml"/><Relationship Id="rId7" Type="http://schemas.openxmlformats.org/officeDocument/2006/relationships/image" Target="../media/image31.png"/><Relationship Id="rId6" Type="http://schemas.openxmlformats.org/officeDocument/2006/relationships/tags" Target="../tags/tag82.xml"/><Relationship Id="rId5" Type="http://schemas.openxmlformats.org/officeDocument/2006/relationships/image" Target="../media/image30.png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8" Type="http://schemas.openxmlformats.org/officeDocument/2006/relationships/notesSlide" Target="../notesSlides/notesSlide2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21.xml"/><Relationship Id="rId25" Type="http://schemas.openxmlformats.org/officeDocument/2006/relationships/tags" Target="../tags/tag20.xml"/><Relationship Id="rId24" Type="http://schemas.openxmlformats.org/officeDocument/2006/relationships/tags" Target="../tags/tag19.xml"/><Relationship Id="rId23" Type="http://schemas.openxmlformats.org/officeDocument/2006/relationships/tags" Target="../tags/tag18.xml"/><Relationship Id="rId22" Type="http://schemas.openxmlformats.org/officeDocument/2006/relationships/tags" Target="../tags/tag17.xml"/><Relationship Id="rId21" Type="http://schemas.openxmlformats.org/officeDocument/2006/relationships/tags" Target="../tags/tag16.xml"/><Relationship Id="rId20" Type="http://schemas.openxmlformats.org/officeDocument/2006/relationships/image" Target="../media/image12.png"/><Relationship Id="rId2" Type="http://schemas.openxmlformats.org/officeDocument/2006/relationships/image" Target="../media/image2.png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hdphoto" Target="../media/image14.wdp"/><Relationship Id="rId8" Type="http://schemas.openxmlformats.org/officeDocument/2006/relationships/image" Target="../media/image13.png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6.jpeg"/><Relationship Id="rId12" Type="http://schemas.openxmlformats.org/officeDocument/2006/relationships/tags" Target="../tags/tag25.xml"/><Relationship Id="rId11" Type="http://schemas.openxmlformats.org/officeDocument/2006/relationships/image" Target="../media/image15.png"/><Relationship Id="rId10" Type="http://schemas.openxmlformats.org/officeDocument/2006/relationships/tags" Target="../tags/tag24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34.xml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image" Target="../media/image20.jpeg"/><Relationship Id="rId7" Type="http://schemas.openxmlformats.org/officeDocument/2006/relationships/image" Target="../media/image19.png"/><Relationship Id="rId6" Type="http://schemas.openxmlformats.org/officeDocument/2006/relationships/image" Target="../media/image18.jpeg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25.png"/><Relationship Id="rId12" Type="http://schemas.openxmlformats.org/officeDocument/2006/relationships/image" Target="../media/image24.jpe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9" Type="http://schemas.microsoft.com/office/2007/relationships/hdphoto" Target="../media/image14.wdp"/><Relationship Id="rId8" Type="http://schemas.openxmlformats.org/officeDocument/2006/relationships/image" Target="../media/image13.png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6.jpeg"/><Relationship Id="rId12" Type="http://schemas.openxmlformats.org/officeDocument/2006/relationships/tags" Target="../tags/tag43.xml"/><Relationship Id="rId11" Type="http://schemas.openxmlformats.org/officeDocument/2006/relationships/image" Target="../media/image15.png"/><Relationship Id="rId10" Type="http://schemas.openxmlformats.org/officeDocument/2006/relationships/tags" Target="../tags/tag4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image" Target="../media/image26.png"/><Relationship Id="rId1" Type="http://schemas.openxmlformats.org/officeDocument/2006/relationships/tags" Target="../tags/tag4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image" Target="../media/image26.png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0" y="3044303"/>
            <a:ext cx="12188560" cy="40708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71905" y="2151698"/>
            <a:ext cx="9307195" cy="922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 algn="dist"/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第</a:t>
            </a:r>
            <a:r>
              <a:rPr lang="en-US" altLang="zh-CN" sz="16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 </a:t>
            </a:r>
            <a:r>
              <a:rPr lang="en-US" altLang="zh-CN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1</a:t>
            </a:r>
            <a:r>
              <a:rPr lang="en-US" altLang="zh-CN" sz="16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 </a:t>
            </a:r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课</a:t>
            </a:r>
            <a:r>
              <a:rPr lang="en-US" altLang="zh-CN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 </a:t>
            </a:r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  <a:sym typeface="+mn-ea"/>
              </a:rPr>
              <a:t>了解我的家庭数字设备</a:t>
            </a:r>
            <a:endParaRPr lang="zh-CN" altLang="en-US" sz="5400" b="1" spc="-300" dirty="0">
              <a:solidFill>
                <a:srgbClr val="3C91D8"/>
              </a:solidFill>
              <a:latin typeface="隶书" panose="02010509060101010101" pitchFamily="49" charset="-122"/>
              <a:ea typeface="隶书" panose="02010509060101010101" pitchFamily="49" charset="-122"/>
              <a:cs typeface="珠穆朗玛—乌金苏通体" panose="01010100010101010101" pitchFamily="2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62345" y="3359785"/>
            <a:ext cx="4473575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C91D8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——</a:t>
            </a:r>
            <a:r>
              <a:rPr lang="zh-CN" altLang="en-US" sz="3600" b="1" dirty="0">
                <a:solidFill>
                  <a:srgbClr val="3C91D8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身边的数字设备</a:t>
            </a:r>
            <a:endParaRPr lang="zh-CN" altLang="en-US" sz="3600" b="1" dirty="0">
              <a:solidFill>
                <a:srgbClr val="3C91D8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PA_圆角矩形 31"/>
          <p:cNvSpPr/>
          <p:nvPr>
            <p:custDataLst>
              <p:tags r:id="rId3"/>
            </p:custDataLst>
          </p:nvPr>
        </p:nvSpPr>
        <p:spPr>
          <a:xfrm>
            <a:off x="5066665" y="4643755"/>
            <a:ext cx="4253230" cy="373380"/>
          </a:xfrm>
          <a:prstGeom prst="roundRect">
            <a:avLst/>
          </a:prstGeom>
          <a:solidFill>
            <a:srgbClr val="5DAE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合肥市行知小学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夏兰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9" y="3273051"/>
            <a:ext cx="3741816" cy="37418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90086" y="1360031"/>
            <a:ext cx="318743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走进我的数字生活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65808" y="1360031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53599" y="760095"/>
            <a:ext cx="505587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2.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智选家庭数字新成员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矩形 7" descr="7b0a202020202262756c6c6574223a20227b5c2263617465676f727949645c223a5c225c222c5c2274656d706c61746549645c223a32303233313533377d220a7d0a"/>
          <p:cNvSpPr/>
          <p:nvPr/>
        </p:nvSpPr>
        <p:spPr>
          <a:xfrm>
            <a:off x="1032510" y="1487170"/>
            <a:ext cx="10262870" cy="121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ts val="4400"/>
              </a:lnSpc>
              <a:buNone/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根据自己的家庭生活需求，参考教师提供的添置表格，设计并分享家庭数字设备添置计划。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6526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93940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93522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073213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15405" y="4460875"/>
            <a:ext cx="31819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拍完小组大合照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后，与其他组分享一下体验后的收获。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6"/>
            </p:custDataLst>
          </p:nvPr>
        </p:nvGraphicFramePr>
        <p:xfrm>
          <a:off x="1032510" y="2951480"/>
          <a:ext cx="8564880" cy="2388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220"/>
                <a:gridCol w="2141220"/>
                <a:gridCol w="2141220"/>
                <a:gridCol w="2141220"/>
              </a:tblGrid>
              <a:tr h="9779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需求分析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</a:rPr>
                        <a:t>（为什么要添加？）</a:t>
                      </a:r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选择设备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功能评估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</a:rPr>
                        <a:t>（数字设备的功能）</a:t>
                      </a:r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预算考虑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</a:rPr>
                        <a:t>（与父母商量计划多少费用）</a:t>
                      </a:r>
                      <a:endParaRPr lang="zh-CN" alt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99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4705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4699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图片 17" descr="千库网_AI智能机器人chatGPT_元素编号13609510"/>
          <p:cNvPicPr>
            <a:picLocks noChangeAspect="1"/>
          </p:cNvPicPr>
          <p:nvPr/>
        </p:nvPicPr>
        <p:blipFill>
          <a:blip r:embed="rId7"/>
          <a:srcRect t="11574" r="5561"/>
          <a:stretch>
            <a:fillRect/>
          </a:stretch>
        </p:blipFill>
        <p:spPr>
          <a:xfrm>
            <a:off x="9484360" y="4498975"/>
            <a:ext cx="2538730" cy="23774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三、收获园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今天，你有哪些收获呢？赶快记录下来吧。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750669" y="1063560"/>
            <a:ext cx="568461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．认识数字设备的影响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65074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920355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333230" y="12255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07238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3" name="Object 12"/>
          <p:cNvGraphicFramePr/>
          <p:nvPr/>
        </p:nvGraphicFramePr>
        <p:xfrm>
          <a:off x="3997960" y="2049780"/>
          <a:ext cx="7336155" cy="262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5" imgW="4419600" imgH="1562100" progId="Word.Document.8">
                  <p:embed/>
                </p:oleObj>
              </mc:Choice>
              <mc:Fallback>
                <p:oleObj name="" r:id="rId5" imgW="4419600" imgH="1562100" progId="Word.Document.8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7960" y="2049780"/>
                        <a:ext cx="7336155" cy="26263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" y="4491355"/>
            <a:ext cx="1388745" cy="1811655"/>
          </a:xfrm>
          <a:prstGeom prst="rect">
            <a:avLst/>
          </a:prstGeom>
        </p:spPr>
      </p:pic>
      <p:sp>
        <p:nvSpPr>
          <p:cNvPr id="7" name="椭圆形标注 6"/>
          <p:cNvSpPr/>
          <p:nvPr/>
        </p:nvSpPr>
        <p:spPr>
          <a:xfrm>
            <a:off x="945515" y="2988945"/>
            <a:ext cx="2585720" cy="1626235"/>
          </a:xfrm>
          <a:prstGeom prst="wedgeEllipseCallout">
            <a:avLst/>
          </a:prstGeom>
          <a:solidFill>
            <a:srgbClr val="6AB3E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210569" y="3247783"/>
            <a:ext cx="2151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ts val="24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数字设备对社会发展有哪些影响？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1016042" y="1063625"/>
            <a:ext cx="399796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．趣评数字实验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65074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920355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333230" y="12255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07238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5"/>
            </p:custDataLst>
          </p:nvPr>
        </p:nvGraphicFramePr>
        <p:xfrm>
          <a:off x="3325495" y="2715895"/>
          <a:ext cx="8190230" cy="3107690"/>
        </p:xfrm>
        <a:graphic>
          <a:graphicData uri="http://schemas.openxmlformats.org/drawingml/2006/table">
            <a:tbl>
              <a:tblPr firstRow="1" bandRow="1">
                <a:tableStyleId>{FD465E56-7C27-4AD4-A39E-48D4C33AB7D4}</a:tableStyleId>
              </a:tblPr>
              <a:tblGrid>
                <a:gridCol w="1827530"/>
                <a:gridCol w="4263390"/>
                <a:gridCol w="2099310"/>
              </a:tblGrid>
              <a:tr h="55245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>
                          <a:latin typeface="黑体" panose="02010609060101010101" charset="-122"/>
                          <a:ea typeface="黑体" panose="02010609060101010101" charset="-122"/>
                        </a:rPr>
                        <a:t>评分项目</a:t>
                      </a:r>
                      <a:endParaRPr lang="zh-CN" sz="18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269875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>
                          <a:latin typeface="黑体" panose="02010609060101010101" charset="-122"/>
                          <a:ea typeface="黑体" panose="02010609060101010101" charset="-122"/>
                        </a:rPr>
                        <a:t>评分标准</a:t>
                      </a:r>
                      <a:endParaRPr lang="zh-CN" sz="18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>
                          <a:latin typeface="黑体" panose="02010609060101010101" charset="-122"/>
                          <a:ea typeface="黑体" panose="02010609060101010101" charset="-122"/>
                        </a:rPr>
                        <a:t>点亮小星星</a:t>
                      </a:r>
                      <a:endParaRPr lang="zh-CN" sz="18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/>
                </a:tc>
              </a:tr>
              <a:tr h="51117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solidFill>
                            <a:srgbClr val="05073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学习态度</a:t>
                      </a:r>
                      <a:endParaRPr lang="zh-CN" sz="1400" b="1">
                        <a:solidFill>
                          <a:srgbClr val="05073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5073B"/>
                          </a:solidFill>
                          <a:latin typeface="方正仿宋简体" panose="02000000000000000000" charset="-122"/>
                          <a:ea typeface="方正仿宋简体" panose="02000000000000000000" charset="-122"/>
                          <a:sym typeface="方正仿宋简体" panose="02000000000000000000" charset="-122"/>
                        </a:rPr>
                        <a:t>课前调研和课堂活动的参与程度和态度。</a:t>
                      </a:r>
                      <a:endParaRPr lang="zh-CN" sz="1400">
                        <a:solidFill>
                          <a:srgbClr val="05073B"/>
                        </a:solidFill>
                        <a:latin typeface="方正仿宋简体" panose="02000000000000000000" charset="-122"/>
                        <a:ea typeface="方正仿宋简体" panose="02000000000000000000" charset="-122"/>
                        <a:sym typeface="方正仿宋简体" panose="02000000000000000000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Segoe UI Symbol" panose="020B0502040204020203"/>
                          <a:ea typeface="Segoe UI Symbol" panose="020B0502040204020203"/>
                        </a:rPr>
                        <a:t>☆☆☆☆☆</a:t>
                      </a:r>
                      <a:endParaRPr lang="zh-CN" sz="1800">
                        <a:latin typeface="Segoe UI Symbol" panose="020B0502040204020203"/>
                        <a:ea typeface="Segoe UI Symbol" panose="020B0502040204020203"/>
                      </a:endParaRPr>
                    </a:p>
                  </a:txBody>
                  <a:tcPr marL="68580" marR="68580" marT="0" marB="0" anchor="ctr"/>
                </a:tc>
              </a:tr>
              <a:tr h="51117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solidFill>
                            <a:srgbClr val="05073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知识掌握</a:t>
                      </a:r>
                      <a:endParaRPr lang="zh-CN" sz="1400" b="1">
                        <a:solidFill>
                          <a:srgbClr val="05073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5073B"/>
                          </a:solidFill>
                          <a:latin typeface="方正仿宋简体" panose="02000000000000000000" charset="-122"/>
                          <a:ea typeface="方正仿宋简体" panose="02000000000000000000" charset="-122"/>
                          <a:sym typeface="方正仿宋简体" panose="02000000000000000000" charset="-122"/>
                        </a:rPr>
                        <a:t>数字设备的基本知识、功能及使用方法的掌握情况。</a:t>
                      </a:r>
                      <a:endParaRPr lang="zh-CN" sz="1400">
                        <a:solidFill>
                          <a:srgbClr val="05073B"/>
                        </a:solidFill>
                        <a:latin typeface="方正仿宋简体" panose="02000000000000000000" charset="-122"/>
                        <a:ea typeface="方正仿宋简体" panose="02000000000000000000" charset="-122"/>
                        <a:sym typeface="方正仿宋简体" panose="02000000000000000000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Segoe UI Symbol" panose="020B0502040204020203"/>
                          <a:ea typeface="Segoe UI Symbol" panose="020B0502040204020203"/>
                        </a:rPr>
                        <a:t>☆☆☆☆☆</a:t>
                      </a:r>
                      <a:endParaRPr lang="zh-CN" sz="1800">
                        <a:latin typeface="Segoe UI Symbol" panose="020B0502040204020203"/>
                        <a:ea typeface="Segoe UI Symbol" panose="020B0502040204020203"/>
                      </a:endParaRPr>
                    </a:p>
                  </a:txBody>
                  <a:tcPr marL="68580" marR="68580" marT="0" marB="0" anchor="ctr"/>
                </a:tc>
              </a:tr>
              <a:tr h="51054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solidFill>
                            <a:srgbClr val="05073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实践能力</a:t>
                      </a:r>
                      <a:endParaRPr lang="zh-CN" sz="1400" b="1">
                        <a:solidFill>
                          <a:srgbClr val="05073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5073B"/>
                          </a:solidFill>
                          <a:latin typeface="方正仿宋简体" panose="02000000000000000000" charset="-122"/>
                          <a:ea typeface="方正仿宋简体" panose="02000000000000000000" charset="-122"/>
                          <a:sym typeface="方正仿宋简体" panose="02000000000000000000" charset="-122"/>
                        </a:rPr>
                        <a:t>在实验操作、任务挑战和问题解决过程中的表现。</a:t>
                      </a:r>
                      <a:endParaRPr lang="zh-CN" sz="1400">
                        <a:solidFill>
                          <a:srgbClr val="05073B"/>
                        </a:solidFill>
                        <a:latin typeface="方正仿宋简体" panose="02000000000000000000" charset="-122"/>
                        <a:ea typeface="方正仿宋简体" panose="02000000000000000000" charset="-122"/>
                        <a:sym typeface="方正仿宋简体" panose="02000000000000000000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Segoe UI Symbol" panose="020B0502040204020203"/>
                          <a:ea typeface="Segoe UI Symbol" panose="020B0502040204020203"/>
                        </a:rPr>
                        <a:t>☆☆☆☆☆</a:t>
                      </a:r>
                      <a:endParaRPr lang="zh-CN" sz="1800">
                        <a:latin typeface="Segoe UI Symbol" panose="020B0502040204020203"/>
                        <a:ea typeface="Segoe UI Symbol" panose="020B0502040204020203"/>
                      </a:endParaRPr>
                    </a:p>
                  </a:txBody>
                  <a:tcPr marL="68580" marR="68580" marT="0" marB="0" anchor="ctr"/>
                </a:tc>
              </a:tr>
              <a:tr h="51117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solidFill>
                            <a:srgbClr val="05073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团队合作</a:t>
                      </a:r>
                      <a:endParaRPr lang="zh-CN" sz="1400" b="1">
                        <a:solidFill>
                          <a:srgbClr val="05073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5073B"/>
                          </a:solidFill>
                          <a:latin typeface="方正仿宋简体" panose="02000000000000000000" charset="-122"/>
                          <a:ea typeface="方正仿宋简体" panose="02000000000000000000" charset="-122"/>
                          <a:sym typeface="方正仿宋简体" panose="02000000000000000000" charset="-122"/>
                        </a:rPr>
                        <a:t>在小组讨论、分享和互评中的合作精神和沟通能力。</a:t>
                      </a:r>
                      <a:endParaRPr lang="zh-CN" sz="1400">
                        <a:solidFill>
                          <a:srgbClr val="05073B"/>
                        </a:solidFill>
                        <a:latin typeface="方正仿宋简体" panose="02000000000000000000" charset="-122"/>
                        <a:ea typeface="方正仿宋简体" panose="02000000000000000000" charset="-122"/>
                        <a:sym typeface="方正仿宋简体" panose="02000000000000000000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Segoe UI Symbol" panose="020B0502040204020203"/>
                          <a:ea typeface="Segoe UI Symbol" panose="020B0502040204020203"/>
                        </a:rPr>
                        <a:t>☆☆☆☆☆</a:t>
                      </a:r>
                      <a:endParaRPr lang="zh-CN" sz="1800">
                        <a:latin typeface="Segoe UI Symbol" panose="020B0502040204020203"/>
                        <a:ea typeface="Segoe UI Symbol" panose="020B0502040204020203"/>
                      </a:endParaRPr>
                    </a:p>
                  </a:txBody>
                  <a:tcPr marL="68580" marR="68580" marT="0" marB="0" anchor="ctr"/>
                </a:tc>
              </a:tr>
              <a:tr h="51117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solidFill>
                            <a:srgbClr val="05073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创新思考</a:t>
                      </a:r>
                      <a:endParaRPr lang="zh-CN" sz="1400" b="1">
                        <a:solidFill>
                          <a:srgbClr val="05073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5073B"/>
                          </a:solidFill>
                          <a:latin typeface="方正仿宋简体" panose="02000000000000000000" charset="-122"/>
                          <a:ea typeface="方正仿宋简体" panose="02000000000000000000" charset="-122"/>
                          <a:sym typeface="方正仿宋简体" panose="02000000000000000000" charset="-122"/>
                        </a:rPr>
                        <a:t>提出的创新性的选添计划和改进建议合理科学。</a:t>
                      </a:r>
                      <a:endParaRPr lang="zh-CN" sz="1400">
                        <a:solidFill>
                          <a:srgbClr val="05073B"/>
                        </a:solidFill>
                        <a:latin typeface="方正仿宋简体" panose="02000000000000000000" charset="-122"/>
                        <a:ea typeface="方正仿宋简体" panose="02000000000000000000" charset="-122"/>
                        <a:sym typeface="方正仿宋简体" panose="02000000000000000000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Segoe UI Symbol" panose="020B0502040204020203"/>
                          <a:ea typeface="Segoe UI Symbol" panose="020B0502040204020203"/>
                        </a:rPr>
                        <a:t>☆☆☆☆☆</a:t>
                      </a:r>
                      <a:endParaRPr lang="zh-CN" sz="1800">
                        <a:latin typeface="Segoe UI Symbol" panose="020B0502040204020203"/>
                        <a:ea typeface="Segoe UI Symbol" panose="020B0502040204020203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3601720" y="32308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635613" y="1597361"/>
            <a:ext cx="9528833" cy="963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539750">
              <a:lnSpc>
                <a:spcPct val="150000"/>
              </a:lnSpc>
              <a:defRPr kumimoji="1" sz="24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ts val="3400"/>
              </a:lnSpc>
            </a:pPr>
            <a:r>
              <a:rPr lang="zh-CN" altLang="en-US" dirty="0"/>
              <a:t>这节课通过活动探究，你有哪些收获？请对自己进行</a:t>
            </a:r>
            <a:r>
              <a:rPr lang="zh-CN" altLang="zh-CN" dirty="0"/>
              <a:t>点评</a:t>
            </a:r>
            <a:r>
              <a:rPr lang="zh-CN" altLang="en-US" dirty="0"/>
              <a:t>，点亮小星星。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" y="4491355"/>
            <a:ext cx="1388745" cy="1811655"/>
          </a:xfrm>
          <a:prstGeom prst="rect">
            <a:avLst/>
          </a:prstGeom>
        </p:spPr>
      </p:pic>
      <p:sp>
        <p:nvSpPr>
          <p:cNvPr id="18" name="椭圆形标注 17"/>
          <p:cNvSpPr/>
          <p:nvPr/>
        </p:nvSpPr>
        <p:spPr>
          <a:xfrm>
            <a:off x="739775" y="3120390"/>
            <a:ext cx="2383155" cy="1626235"/>
          </a:xfrm>
          <a:prstGeom prst="wedgeEllipseCallout">
            <a:avLst/>
          </a:prstGeom>
          <a:solidFill>
            <a:srgbClr val="6AB3E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67034" y="3428758"/>
            <a:ext cx="215113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ts val="24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你可以点亮多少颗小星星呢？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四、挑战台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还可以接受新的挑战吗？赶紧来试试。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4003040" y="831215"/>
            <a:ext cx="466788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家庭数字设备创意设计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65074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920355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695305" y="132080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9307830" y="132080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60425" y="1543685"/>
            <a:ext cx="4588510" cy="2707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539750">
              <a:lnSpc>
                <a:spcPct val="150000"/>
              </a:lnSpc>
              <a:defRPr kumimoji="1" sz="24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ts val="3400"/>
              </a:lnSpc>
            </a:pPr>
            <a:r>
              <a:rPr lang="zh-CN" sz="2000" dirty="0"/>
              <a:t>每组选择一种家庭数字设备（如智能手机、平板电脑、智能电视等）进行创意设计，并尝试用图画或文字将创新性的设计方案画出来或描述出来。</a:t>
            </a:r>
            <a:endParaRPr lang="zh-CN" sz="2000" dirty="0"/>
          </a:p>
          <a:p>
            <a:pPr>
              <a:lnSpc>
                <a:spcPts val="3400"/>
              </a:lnSpc>
            </a:pPr>
            <a:r>
              <a:rPr lang="zh-CN" sz="2000" dirty="0"/>
              <a:t>设计内容可以包括外观改进、功能增加或优化、用户体验提升等。</a:t>
            </a:r>
            <a:endParaRPr lang="zh-CN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10" y="1195070"/>
            <a:ext cx="6576060" cy="5216525"/>
          </a:xfrm>
          <a:prstGeom prst="rect">
            <a:avLst/>
          </a:prstGeom>
        </p:spPr>
      </p:pic>
      <p:pic>
        <p:nvPicPr>
          <p:cNvPr id="16" name="图片 15" descr="千库网_AI智能机器人chatGPT上传资料学习工作_元素编号1360948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b="3767"/>
          <a:stretch>
            <a:fillRect/>
          </a:stretch>
        </p:blipFill>
        <p:spPr>
          <a:xfrm>
            <a:off x="-61595" y="4666615"/>
            <a:ext cx="2720340" cy="220027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3440" y="2805764"/>
            <a:ext cx="12188560" cy="407086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54524" y="6271981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" y="3045049"/>
            <a:ext cx="3715972" cy="371597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91138" y="2894986"/>
            <a:ext cx="5304822" cy="1938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0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探索科技，</a:t>
            </a:r>
            <a:endParaRPr lang="zh-CN" altLang="en-US" sz="6000" dirty="0">
              <a:solidFill>
                <a:srgbClr val="3C91D8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algn="ctr"/>
            <a:r>
              <a:rPr lang="zh-CN" altLang="en-US" sz="60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启迪智慧未来！</a:t>
            </a:r>
            <a:endParaRPr lang="zh-CN" altLang="en-US" sz="6000" dirty="0">
              <a:solidFill>
                <a:srgbClr val="3C91D8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00898" y="1240763"/>
            <a:ext cx="3230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走进我的数字生活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65808" y="1240763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14041" y="1866633"/>
            <a:ext cx="5821203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  了解我的家庭数字设备</a:t>
            </a:r>
            <a:endParaRPr lang="zh-CN" altLang="en-US" sz="2800" dirty="0">
              <a:solidFill>
                <a:srgbClr val="3C91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56025" y="1987550"/>
            <a:ext cx="74155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数字设备正在悄悄地改变着人们的生活和学习。你认识它们吗？寻找家庭中的数字设备，了解它，向同学介绍它，让更多的人和它成为好朋友。</a:t>
            </a:r>
            <a:endParaRPr kumimoji="1"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87077" y="757257"/>
            <a:ext cx="3852206" cy="737235"/>
            <a:chOff x="6388488" y="2098491"/>
            <a:chExt cx="3852206" cy="737235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3574568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学习情境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443605" y="1987550"/>
            <a:ext cx="7847330" cy="343217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"/>
          <p:cNvSpPr txBox="1"/>
          <p:nvPr/>
        </p:nvSpPr>
        <p:spPr>
          <a:xfrm>
            <a:off x="6842403" y="4211062"/>
            <a:ext cx="2470842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怎样帮李徽？</a:t>
            </a:r>
            <a:endParaRPr kumimoji="1" lang="zh-CN" altLang="en-US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88010" y="1916430"/>
            <a:ext cx="2673985" cy="3465195"/>
            <a:chOff x="6620" y="1882"/>
            <a:chExt cx="5260" cy="7343"/>
          </a:xfrm>
        </p:grpSpPr>
        <p:sp>
          <p:nvSpPr>
            <p:cNvPr id="9" name="云形 8"/>
            <p:cNvSpPr/>
            <p:nvPr/>
          </p:nvSpPr>
          <p:spPr>
            <a:xfrm>
              <a:off x="6620" y="3355"/>
              <a:ext cx="5260" cy="3598"/>
            </a:xfrm>
            <a:prstGeom prst="cloud">
              <a:avLst/>
            </a:prstGeom>
            <a:solidFill>
              <a:srgbClr val="F0A356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千库网_2.5D科技智慧生活线上手机服务_元素编号13400093"/>
            <p:cNvPicPr>
              <a:picLocks noChangeAspect="1"/>
            </p:cNvPicPr>
            <p:nvPr/>
          </p:nvPicPr>
          <p:blipFill>
            <a:blip r:embed="rId1"/>
            <a:srcRect l="17365" t="3281" r="31354" b="5823"/>
            <a:stretch>
              <a:fillRect/>
            </a:stretch>
          </p:blipFill>
          <p:spPr>
            <a:xfrm>
              <a:off x="6866" y="1882"/>
              <a:ext cx="4143" cy="7343"/>
            </a:xfrm>
            <a:prstGeom prst="rect">
              <a:avLst/>
            </a:prstGeom>
          </p:spPr>
        </p:pic>
      </p:grpSp>
      <p:sp>
        <p:nvSpPr>
          <p:cNvPr id="3" name="云形标注 2"/>
          <p:cNvSpPr/>
          <p:nvPr/>
        </p:nvSpPr>
        <p:spPr>
          <a:xfrm>
            <a:off x="7676515" y="3702685"/>
            <a:ext cx="3000375" cy="1678940"/>
          </a:xfrm>
          <a:prstGeom prst="cloudCallout">
            <a:avLst>
              <a:gd name="adj1" fmla="val 44158"/>
              <a:gd name="adj2" fmla="val 34678"/>
            </a:avLst>
          </a:prstGeom>
          <a:solidFill>
            <a:srgbClr val="5DAEE3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6890" y="4502150"/>
            <a:ext cx="1143635" cy="1492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01660" y="4192905"/>
            <a:ext cx="2114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你都认识哪些数字设备呢？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497125" y="2359660"/>
            <a:ext cx="2363447" cy="1440815"/>
            <a:chOff x="1784" y="2869"/>
            <a:chExt cx="3287" cy="2269"/>
          </a:xfrm>
        </p:grpSpPr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1794" y="3424"/>
              <a:ext cx="3181" cy="1714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同侧圆角矩形 8"/>
            <p:cNvSpPr/>
            <p:nvPr>
              <p:custDataLst>
                <p:tags r:id="rId7"/>
              </p:custDataLst>
            </p:nvPr>
          </p:nvSpPr>
          <p:spPr>
            <a:xfrm>
              <a:off x="2403" y="2869"/>
              <a:ext cx="1602" cy="726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2403" y="2870"/>
              <a:ext cx="160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准备间</a:t>
              </a:r>
              <a:endPara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1784" y="3935"/>
              <a:ext cx="328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课前调研</a:t>
              </a:r>
              <a:r>
                <a:rPr lang="en-US" altLang="zh-CN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 </a:t>
              </a:r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寻找数字设备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altLang="en-US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智慧分享</a:t>
              </a:r>
              <a:r>
                <a:rPr lang="en-US" altLang="zh-CN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认识数字设备</a:t>
              </a:r>
              <a:endPara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18" name="同侧圆角矩形 17"/>
          <p:cNvSpPr/>
          <p:nvPr>
            <p:custDataLst>
              <p:tags r:id="rId10"/>
            </p:custDataLst>
          </p:nvPr>
        </p:nvSpPr>
        <p:spPr>
          <a:xfrm>
            <a:off x="4833620" y="2886710"/>
            <a:ext cx="1152000" cy="460800"/>
          </a:xfrm>
          <a:prstGeom prst="round2Same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222611" y="2886710"/>
            <a:ext cx="2321316" cy="1322070"/>
            <a:chOff x="6052" y="5837"/>
            <a:chExt cx="2703" cy="2082"/>
          </a:xfrm>
        </p:grpSpPr>
        <p:sp>
          <p:nvSpPr>
            <p:cNvPr id="23" name="矩形 22"/>
            <p:cNvSpPr/>
            <p:nvPr>
              <p:custDataLst>
                <p:tags r:id="rId11"/>
              </p:custDataLst>
            </p:nvPr>
          </p:nvSpPr>
          <p:spPr>
            <a:xfrm>
              <a:off x="6052" y="6343"/>
              <a:ext cx="2703" cy="1576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>
              <p:custDataLst>
                <p:tags r:id="rId12"/>
              </p:custDataLst>
            </p:nvPr>
          </p:nvSpPr>
          <p:spPr>
            <a:xfrm>
              <a:off x="6643" y="5837"/>
              <a:ext cx="158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活动室</a:t>
              </a:r>
              <a:endParaRPr lang="zh-CN" altLang="en-US" sz="2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13"/>
              </p:custDataLst>
            </p:nvPr>
          </p:nvSpPr>
          <p:spPr>
            <a:xfrm>
              <a:off x="6316" y="6762"/>
              <a:ext cx="243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初探数字设备功能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altLang="zh-CN" sz="1600" dirty="0">
                  <a:solidFill>
                    <a:schemeClr val="tx1"/>
                  </a:solidFill>
                </a:rPr>
                <a:t>智选家庭数字新成员</a:t>
              </a:r>
              <a:endParaRPr lang="zh-CN" altLang="zh-CN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矩形 32"/>
          <p:cNvSpPr/>
          <p:nvPr>
            <p:custDataLst>
              <p:tags r:id="rId14"/>
            </p:custDataLst>
          </p:nvPr>
        </p:nvSpPr>
        <p:spPr>
          <a:xfrm>
            <a:off x="7199630" y="4463415"/>
            <a:ext cx="2319020" cy="9226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同侧圆角矩形 35"/>
          <p:cNvSpPr/>
          <p:nvPr>
            <p:custDataLst>
              <p:tags r:id="rId15"/>
            </p:custDataLst>
          </p:nvPr>
        </p:nvSpPr>
        <p:spPr>
          <a:xfrm>
            <a:off x="7771765" y="4084320"/>
            <a:ext cx="1152000" cy="460800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>
            <p:custDataLst>
              <p:tags r:id="rId16"/>
            </p:custDataLst>
          </p:nvPr>
        </p:nvSpPr>
        <p:spPr>
          <a:xfrm>
            <a:off x="7771765" y="4084955"/>
            <a:ext cx="115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收获园</a:t>
            </a:r>
            <a:endParaRPr lang="zh-CN" altLang="en-US" sz="2400" b="1" dirty="0">
              <a:solidFill>
                <a:srgbClr val="00B05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17"/>
            </p:custDataLst>
          </p:nvPr>
        </p:nvSpPr>
        <p:spPr>
          <a:xfrm>
            <a:off x="7324090" y="4692015"/>
            <a:ext cx="2194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认识数字设备的影响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趣评数字实验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9" name="文本框 58"/>
          <p:cNvSpPr txBox="1"/>
          <p:nvPr>
            <p:custDataLst>
              <p:tags r:id="rId18"/>
            </p:custDataLst>
          </p:nvPr>
        </p:nvSpPr>
        <p:spPr>
          <a:xfrm>
            <a:off x="4833661" y="1498986"/>
            <a:ext cx="295269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活动导航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9907" flipV="1">
            <a:off x="3136265" y="3842385"/>
            <a:ext cx="658495" cy="658495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0092">
            <a:off x="6774486" y="3453419"/>
            <a:ext cx="658800" cy="658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623731" y="3678209"/>
            <a:ext cx="658800" cy="658800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23"/>
            </p:custDataLst>
          </p:nvPr>
        </p:nvSpPr>
        <p:spPr>
          <a:xfrm>
            <a:off x="8580755" y="2679065"/>
            <a:ext cx="2338705" cy="9226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同侧圆角矩形 14"/>
          <p:cNvSpPr/>
          <p:nvPr>
            <p:custDataLst>
              <p:tags r:id="rId24"/>
            </p:custDataLst>
          </p:nvPr>
        </p:nvSpPr>
        <p:spPr>
          <a:xfrm>
            <a:off x="9265285" y="2329180"/>
            <a:ext cx="1152000" cy="460800"/>
          </a:xfrm>
          <a:prstGeom prst="round2Same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25"/>
            </p:custDataLst>
          </p:nvPr>
        </p:nvSpPr>
        <p:spPr>
          <a:xfrm>
            <a:off x="9265285" y="2329180"/>
            <a:ext cx="115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9C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挑战台</a:t>
            </a:r>
            <a:endParaRPr lang="zh-CN" altLang="en-US" sz="2400" b="1" dirty="0">
              <a:solidFill>
                <a:srgbClr val="FF9C4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26"/>
            </p:custDataLst>
          </p:nvPr>
        </p:nvSpPr>
        <p:spPr>
          <a:xfrm>
            <a:off x="8628380" y="2950210"/>
            <a:ext cx="22244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家庭数字设备创意设计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252855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一、准备间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推荐家庭数字设备，该做哪些准备呢</a:t>
            </a:r>
            <a:r>
              <a:rPr lang="zh-CN" altLang="zh-CN" sz="2400" dirty="0"/>
              <a:t>？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50655" y="1003300"/>
            <a:ext cx="63011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1. </a:t>
            </a:r>
            <a:r>
              <a:rPr 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课前调研：寻找家庭数字设备</a:t>
            </a:r>
            <a:endParaRPr lang="zh-CN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20645" y="1864006"/>
            <a:ext cx="10848192" cy="1383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上课前，学生参考教师提供的预习表格，在自己的家里寻找数字设备，与家人讨论设备的名称与功能，并完成表格填写。</a:t>
            </a:r>
            <a:endParaRPr lang="zh-CN" altLang="en-US" sz="2800" dirty="0">
              <a:latin typeface="楷体_GB2312" panose="02010609030101010101" pitchFamily="49" charset="-122"/>
              <a:ea typeface="楷体_GB2312" panose="0201060903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65074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9203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93332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072261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9051290" y="4291330"/>
            <a:ext cx="3152775" cy="2487295"/>
            <a:chOff x="7502" y="3387"/>
            <a:chExt cx="5897" cy="4998"/>
          </a:xfrm>
        </p:grpSpPr>
        <p:sp>
          <p:nvSpPr>
            <p:cNvPr id="18" name="心形 17"/>
            <p:cNvSpPr/>
            <p:nvPr>
              <p:custDataLst>
                <p:tags r:id="rId7"/>
              </p:custDataLst>
            </p:nvPr>
          </p:nvSpPr>
          <p:spPr>
            <a:xfrm>
              <a:off x="7502" y="3648"/>
              <a:ext cx="5806" cy="4737"/>
            </a:xfrm>
            <a:prstGeom prst="heart">
              <a:avLst/>
            </a:prstGeom>
            <a:solidFill>
              <a:srgbClr val="F0A356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千库网_少儿编程代码教育培训寒假学习_元素编号1338235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 l="16947" t="19861" r="7048" b="12815"/>
            <a:stretch>
              <a:fillRect/>
            </a:stretch>
          </p:blipFill>
          <p:spPr>
            <a:xfrm>
              <a:off x="8029" y="3387"/>
              <a:ext cx="5370" cy="4757"/>
            </a:xfrm>
            <a:prstGeom prst="rect">
              <a:avLst/>
            </a:prstGeom>
          </p:spPr>
        </p:pic>
      </p:grpSp>
      <p:graphicFrame>
        <p:nvGraphicFramePr>
          <p:cNvPr id="8" name="表格 7"/>
          <p:cNvGraphicFramePr/>
          <p:nvPr>
            <p:custDataLst>
              <p:tags r:id="rId10"/>
            </p:custDataLst>
          </p:nvPr>
        </p:nvGraphicFramePr>
        <p:xfrm>
          <a:off x="1677035" y="3707130"/>
          <a:ext cx="5734685" cy="1600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385"/>
                <a:gridCol w="3670300"/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名称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功能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40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笔记本电脑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上网浏览信息、处理文档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/>
                </a:tc>
              </a:tr>
              <a:tr h="3733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68644" y="1003300"/>
            <a:ext cx="63011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2. </a:t>
            </a:r>
            <a:r>
              <a:rPr 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智慧分享：认识家庭数字设备</a:t>
            </a:r>
            <a:endParaRPr lang="zh-CN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20645" y="1864006"/>
            <a:ext cx="10848192" cy="1383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学生分组讨论家庭中的常见数字设备，每组选择下图中一种常见设备进行详细介绍，与其他组分享交流。</a:t>
            </a:r>
            <a:endParaRPr lang="zh-CN" altLang="en-US" sz="2800" dirty="0">
              <a:latin typeface="楷体_GB2312" panose="02010609030101010101" pitchFamily="49" charset="-122"/>
              <a:ea typeface="楷体_GB2312" panose="0201060903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65074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9203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93332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072261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694641" y="3157330"/>
            <a:ext cx="5756027" cy="1219421"/>
            <a:chOff x="1467733" y="915725"/>
            <a:chExt cx="5905678" cy="1371223"/>
          </a:xfrm>
        </p:grpSpPr>
        <p:pic>
          <p:nvPicPr>
            <p:cNvPr id="44" name="图片 49" descr="平板电脑.web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" t="12071" r="10661" b="11256"/>
            <a:stretch>
              <a:fillRect/>
            </a:stretch>
          </p:blipFill>
          <p:spPr bwMode="auto">
            <a:xfrm>
              <a:off x="1467733" y="1253408"/>
              <a:ext cx="1352567" cy="949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图片 51" descr="小米智能音箱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6" t="12335" r="22021" b="12546"/>
            <a:stretch>
              <a:fillRect/>
            </a:stretch>
          </p:blipFill>
          <p:spPr bwMode="auto">
            <a:xfrm>
              <a:off x="5036755" y="1105062"/>
              <a:ext cx="799881" cy="1096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6" name="图片 62" descr="电话手表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5" r="9157"/>
            <a:stretch>
              <a:fillRect/>
            </a:stretch>
          </p:blipFill>
          <p:spPr bwMode="auto">
            <a:xfrm>
              <a:off x="3420528" y="1241769"/>
              <a:ext cx="883834" cy="103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图片 63" descr="智能手机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3" t="1604" r="25374" b="636"/>
            <a:stretch>
              <a:fillRect/>
            </a:stretch>
          </p:blipFill>
          <p:spPr bwMode="auto">
            <a:xfrm>
              <a:off x="6631831" y="915725"/>
              <a:ext cx="741580" cy="1371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8" name="组合 47"/>
          <p:cNvGrpSpPr/>
          <p:nvPr/>
        </p:nvGrpSpPr>
        <p:grpSpPr>
          <a:xfrm>
            <a:off x="6536280" y="4979779"/>
            <a:ext cx="4742626" cy="1051887"/>
            <a:chOff x="1940009" y="3022508"/>
            <a:chExt cx="4925758" cy="1112835"/>
          </a:xfrm>
        </p:grpSpPr>
        <p:pic>
          <p:nvPicPr>
            <p:cNvPr id="49" name="图片 48" descr="台式电脑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" t="15877" r="2620" b="17245"/>
            <a:stretch>
              <a:fillRect/>
            </a:stretch>
          </p:blipFill>
          <p:spPr bwMode="auto">
            <a:xfrm>
              <a:off x="1940009" y="3037351"/>
              <a:ext cx="1541717" cy="1088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图片 53" descr="扫地机器人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3" t="7033" r="1543" b="5942"/>
            <a:stretch>
              <a:fillRect/>
            </a:stretch>
          </p:blipFill>
          <p:spPr bwMode="auto">
            <a:xfrm>
              <a:off x="5583751" y="3170965"/>
              <a:ext cx="1282016" cy="919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" name="图片 64" descr="智能门锁1.webp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39" r="27063"/>
            <a:stretch>
              <a:fillRect/>
            </a:stretch>
          </p:blipFill>
          <p:spPr bwMode="auto">
            <a:xfrm>
              <a:off x="3937439" y="3022508"/>
              <a:ext cx="1212910" cy="111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0" y="4027997"/>
            <a:ext cx="1625018" cy="2119589"/>
          </a:xfrm>
          <a:prstGeom prst="rect">
            <a:avLst/>
          </a:prstGeom>
        </p:spPr>
      </p:pic>
      <p:sp>
        <p:nvSpPr>
          <p:cNvPr id="8" name="线形标注 1 7"/>
          <p:cNvSpPr/>
          <p:nvPr/>
        </p:nvSpPr>
        <p:spPr>
          <a:xfrm>
            <a:off x="2719705" y="3667125"/>
            <a:ext cx="2390140" cy="1242695"/>
          </a:xfrm>
          <a:prstGeom prst="borderCallout1">
            <a:avLst>
              <a:gd name="adj1" fmla="val 68369"/>
              <a:gd name="adj2" fmla="val -8023"/>
              <a:gd name="adj3" fmla="val 105212"/>
              <a:gd name="adj4" fmla="val -26723"/>
            </a:avLst>
          </a:prstGeom>
          <a:solidFill>
            <a:srgbClr val="7BBEE8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19705" y="3808730"/>
            <a:ext cx="23895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 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你们认识这些数字设备吗？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二、活动室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请你向他人推荐家庭数字设备吧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04825" y="760095"/>
            <a:ext cx="505587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1.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初探数字设备功能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矩形 7" descr="7b0a202020202262756c6c6574223a20227b5c2263617465676f727949645c223a5c225c222c5c2274656d706c61746549645c223a32303233313533377d220a7d0a"/>
          <p:cNvSpPr/>
          <p:nvPr/>
        </p:nvSpPr>
        <p:spPr>
          <a:xfrm>
            <a:off x="1012875" y="1739093"/>
            <a:ext cx="9959926" cy="2348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4400"/>
              </a:lnSpc>
              <a:buBlip>
                <a:blip r:embed="rId2"/>
              </a:buBlip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领取设备：各小组领取一台手机或平板电脑。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457200">
              <a:lnSpc>
                <a:spcPts val="4400"/>
              </a:lnSpc>
              <a:buBlip>
                <a:blip r:embed="rId2"/>
              </a:buBlip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设备初体验：每组学生对所分配的设备进行初步体验，观察其外观、按键布局等，并尝试开机操作。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457200">
              <a:lnSpc>
                <a:spcPts val="4400"/>
              </a:lnSpc>
            </a:pP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3"/>
            </p:custDataLst>
          </p:nvPr>
        </p:nvSpPr>
        <p:spPr>
          <a:xfrm>
            <a:off x="6526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93940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93522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073213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1355" y="4781550"/>
            <a:ext cx="1143635" cy="1492250"/>
          </a:xfrm>
          <a:prstGeom prst="rect">
            <a:avLst/>
          </a:prstGeom>
        </p:spPr>
      </p:pic>
      <p:sp>
        <p:nvSpPr>
          <p:cNvPr id="6" name="线形标注 1(带强调线) 5"/>
          <p:cNvSpPr/>
          <p:nvPr/>
        </p:nvSpPr>
        <p:spPr>
          <a:xfrm flipH="1">
            <a:off x="6238875" y="3694430"/>
            <a:ext cx="3534410" cy="1824355"/>
          </a:xfrm>
          <a:prstGeom prst="accentCallout1">
            <a:avLst>
              <a:gd name="adj1" fmla="val 51340"/>
              <a:gd name="adj2" fmla="val -8587"/>
              <a:gd name="adj3" fmla="val 94813"/>
              <a:gd name="adj4" fmla="val -30057"/>
            </a:avLst>
          </a:prstGeom>
          <a:solidFill>
            <a:srgbClr val="6AB3E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26530" y="4087495"/>
            <a:ext cx="31819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数字设备初体验后，与其他同学分享一下体验后的收获。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04825" y="760095"/>
            <a:ext cx="505587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1.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初探数字设备功能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矩形 7" descr="7b0a202020202262756c6c6574223a20227b5c2263617465676f727949645c223a5c225c222c5c2274656d706c61746549645c223a32303233313533377d220a7d0a"/>
          <p:cNvSpPr/>
          <p:nvPr/>
        </p:nvSpPr>
        <p:spPr>
          <a:xfrm>
            <a:off x="1012875" y="1739093"/>
            <a:ext cx="9959926" cy="347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4400"/>
              </a:lnSpc>
              <a:buBlip>
                <a:blip r:embed="rId2"/>
              </a:buBlip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设备再体验：接受教师布置的挑战小任务，使用数字设备完成小组合照拍摄。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457200">
              <a:lnSpc>
                <a:spcPts val="4400"/>
              </a:lnSpc>
              <a:buBlip>
                <a:blip r:embed="rId2"/>
              </a:buBlip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成果分享：每组展示自己的合照，并分享操作过程中的经验和感受。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457200">
              <a:lnSpc>
                <a:spcPts val="4400"/>
              </a:lnSpc>
              <a:buBlip>
                <a:blip r:embed="rId2"/>
              </a:buBlip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设备归还与整理：下课后，学生按要求关闭设备并归还给教师，同时整理好操作环境。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457200">
              <a:lnSpc>
                <a:spcPts val="4400"/>
              </a:lnSpc>
            </a:pP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3"/>
            </p:custDataLst>
          </p:nvPr>
        </p:nvSpPr>
        <p:spPr>
          <a:xfrm>
            <a:off x="6526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93940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93522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073213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1355" y="4781550"/>
            <a:ext cx="1143635" cy="1492250"/>
          </a:xfrm>
          <a:prstGeom prst="rect">
            <a:avLst/>
          </a:prstGeom>
        </p:spPr>
      </p:pic>
      <p:sp>
        <p:nvSpPr>
          <p:cNvPr id="6" name="线形标注 1(带强调线) 5"/>
          <p:cNvSpPr/>
          <p:nvPr/>
        </p:nvSpPr>
        <p:spPr>
          <a:xfrm flipH="1">
            <a:off x="6238875" y="4217670"/>
            <a:ext cx="3534410" cy="1501140"/>
          </a:xfrm>
          <a:prstGeom prst="accentCallout1">
            <a:avLst>
              <a:gd name="adj1" fmla="val 51340"/>
              <a:gd name="adj2" fmla="val -8587"/>
              <a:gd name="adj3" fmla="val 94813"/>
              <a:gd name="adj4" fmla="val -30057"/>
            </a:avLst>
          </a:prstGeom>
          <a:solidFill>
            <a:srgbClr val="6AB3E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15405" y="4460875"/>
            <a:ext cx="31819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拍完小组大合照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后，与其他组分享一下体验后的收获。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DIAGRAM_VIRTUALLY_FRAME" val="{&quot;height&quot;:286.5,&quot;left&quot;:40.6,&quot;top&quot;:151.6,&quot;width&quot;:880.8}"/>
</p:tagLst>
</file>

<file path=ppt/tags/tag32.xml><?xml version="1.0" encoding="utf-8"?>
<p:tagLst xmlns:p="http://schemas.openxmlformats.org/presentationml/2006/main">
  <p:tag name="KSO_WM_DIAGRAM_VIRTUALLY_FRAME" val="{&quot;height&quot;:286.5,&quot;left&quot;:40.6,&quot;top&quot;:151.6,&quot;width&quot;:880.8}"/>
</p:tagLst>
</file>

<file path=ppt/tags/tag33.xml><?xml version="1.0" encoding="utf-8"?>
<p:tagLst xmlns:p="http://schemas.openxmlformats.org/presentationml/2006/main">
  <p:tag name="KSO_WM_DIAGRAM_VIRTUALLY_FRAME" val="{&quot;height&quot;:286.5,&quot;left&quot;:40.6,&quot;top&quot;:151.6,&quot;width&quot;:880.8}"/>
</p:tagLst>
</file>

<file path=ppt/tags/tag34.xml><?xml version="1.0" encoding="utf-8"?>
<p:tagLst xmlns:p="http://schemas.openxmlformats.org/presentationml/2006/main">
  <p:tag name="TABLE_ENDDRAG_ORIGIN_RECT" val="451*123"/>
  <p:tag name="TABLE_ENDDRAG_RECT" val="125*308*451*123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TABLE_ENDDRAG_ORIGIN_RECT" val="674*188"/>
  <p:tag name="TABLE_ENDDRAG_RECT" val="81*232*674*188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TABLE_ENDDRAG_ORIGIN_RECT" val="644*244"/>
  <p:tag name="TABLE_ENDDRAG_RECT" val="144*151*644*244"/>
</p:tagLst>
</file>

<file path=ppt/tags/tag73.xml><?xml version="1.0" encoding="utf-8"?>
<p:tagLst xmlns:p="http://schemas.openxmlformats.org/presentationml/2006/main">
  <p:tag name="RESOURCE_RECORD_KEY" val="{&quot;29&quot;:[20405947]}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DIAGRAM_VIRTUALLY_FRAME" val="{&quot;height&quot;:308.95,&quot;left&quot;:52,&quot;top&quot;:117.95,&quot;width&quot;:860.6}"/>
</p:tagLst>
</file>

<file path=ppt/tags/tag83.xml><?xml version="1.0" encoding="utf-8"?>
<p:tagLst xmlns:p="http://schemas.openxmlformats.org/presentationml/2006/main">
  <p:tag name="RESOURCE_RECORD_KEY" val="{&quot;29&quot;:[20405947]}"/>
</p:tagLst>
</file>

<file path=ppt/tags/tag84.xml><?xml version="1.0" encoding="utf-8"?>
<p:tagLst xmlns:p="http://schemas.openxmlformats.org/presentationml/2006/main">
  <p:tag name="KSO_WPP_MARK_KEY" val="caef83e2-3c4c-4eb3-984e-bd0dc799236d"/>
  <p:tag name="COMMONDATA" val="eyJoZGlkIjoiZWJmZTdhZDRlMTIzOGI4NDE0OWIyNjdlNTBlODUwNTQifQ=="/>
  <p:tag name="RESOURCE_RECORD_KEY" val="{&quot;13&quot;:[4705195,4563109],&quot;29&quot;:[20405947]}"/>
  <p:tag name="commondata" val="eyJoZGlkIjoiZjVmZGFiMmQ2Yzc4MGM0ODMwM2Y1Zjc1M2Y0ZDM2Yzk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1483</Words>
  <Application>WPS 演示</Application>
  <PresentationFormat>宽屏</PresentationFormat>
  <Paragraphs>243</Paragraphs>
  <Slides>16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41" baseType="lpstr">
      <vt:lpstr>Arial</vt:lpstr>
      <vt:lpstr>宋体</vt:lpstr>
      <vt:lpstr>Wingdings</vt:lpstr>
      <vt:lpstr>阿里巴巴普惠体</vt:lpstr>
      <vt:lpstr>微软雅黑</vt:lpstr>
      <vt:lpstr>汉仪综艺体简</vt:lpstr>
      <vt:lpstr>隶书</vt:lpstr>
      <vt:lpstr>珠穆朗玛—乌金苏通体</vt:lpstr>
      <vt:lpstr>字魂27号-布丁体</vt:lpstr>
      <vt:lpstr>楷体_GB2312</vt:lpstr>
      <vt:lpstr>阿里巴巴普惠体 M</vt:lpstr>
      <vt:lpstr>黑体</vt:lpstr>
      <vt:lpstr>华文新魏</vt:lpstr>
      <vt:lpstr>华文中宋</vt:lpstr>
      <vt:lpstr>Aa榴莲爸爸</vt:lpstr>
      <vt:lpstr>华文楷体</vt:lpstr>
      <vt:lpstr>三极信黑简体</vt:lpstr>
      <vt:lpstr>方正仿宋简体</vt:lpstr>
      <vt:lpstr>Segoe UI Symbol</vt:lpstr>
      <vt:lpstr>华文隶书</vt:lpstr>
      <vt:lpstr>思源黑体</vt:lpstr>
      <vt:lpstr>Arial Unicode MS</vt:lpstr>
      <vt:lpstr>思源黑体 CN Medium</vt:lpstr>
      <vt:lpstr>Office 主题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清风1418120207</cp:lastModifiedBy>
  <cp:revision>84</cp:revision>
  <dcterms:created xsi:type="dcterms:W3CDTF">2023-07-25T11:34:00Z</dcterms:created>
  <dcterms:modified xsi:type="dcterms:W3CDTF">2024-08-07T00:47:10Z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AE93FBCC7F9D4CC38987CB65BE916402_13</vt:lpwstr>
  </property>
  <property fmtid="{D5CDD505-2E9C-101B-9397-08002B2CF9AE}" pid="3" name="KSOProductBuildVer">
    <vt:lpwstr>2052-12.1.0.15990</vt:lpwstr>
  </property>
</Properties>
</file>