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2.xml" ContentType="application/vnd.openxmlformats-officedocument.presentationml.tags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4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5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6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notesSlides/notesSlide7.xml" ContentType="application/vnd.openxmlformats-officedocument.presentationml.notesSlid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notesSlides/notesSlide10.xml" ContentType="application/vnd.openxmlformats-officedocument.presentationml.notesSlide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notesSlides/notesSlide11.xml" ContentType="application/vnd.openxmlformats-officedocument.presentationml.notesSlide+xml"/>
  <Override PartName="/ppt/tags/tag8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5" r:id="rId2"/>
  </p:sldMasterIdLst>
  <p:notesMasterIdLst>
    <p:notesMasterId r:id="rId30"/>
  </p:notesMasterIdLst>
  <p:handoutMasterIdLst>
    <p:handoutMasterId r:id="rId31"/>
  </p:handoutMasterIdLst>
  <p:sldIdLst>
    <p:sldId id="417" r:id="rId3"/>
    <p:sldId id="434" r:id="rId4"/>
    <p:sldId id="460" r:id="rId5"/>
    <p:sldId id="488" r:id="rId6"/>
    <p:sldId id="435" r:id="rId7"/>
    <p:sldId id="333" r:id="rId8"/>
    <p:sldId id="412" r:id="rId9"/>
    <p:sldId id="441" r:id="rId10"/>
    <p:sldId id="443" r:id="rId11"/>
    <p:sldId id="444" r:id="rId12"/>
    <p:sldId id="442" r:id="rId13"/>
    <p:sldId id="437" r:id="rId14"/>
    <p:sldId id="515" r:id="rId15"/>
    <p:sldId id="511" r:id="rId16"/>
    <p:sldId id="445" r:id="rId17"/>
    <p:sldId id="459" r:id="rId18"/>
    <p:sldId id="446" r:id="rId19"/>
    <p:sldId id="438" r:id="rId20"/>
    <p:sldId id="407" r:id="rId21"/>
    <p:sldId id="462" r:id="rId22"/>
    <p:sldId id="465" r:id="rId23"/>
    <p:sldId id="463" r:id="rId24"/>
    <p:sldId id="466" r:id="rId25"/>
    <p:sldId id="439" r:id="rId26"/>
    <p:sldId id="406" r:id="rId27"/>
    <p:sldId id="408" r:id="rId28"/>
    <p:sldId id="411" r:id="rId29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gun Vagun" initials="VV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AB5C4"/>
    <a:srgbClr val="84C86A"/>
    <a:srgbClr val="A2D68E"/>
    <a:srgbClr val="549E39"/>
    <a:srgbClr val="62A39F"/>
    <a:srgbClr val="EFFBFD"/>
    <a:srgbClr val="EBFAFE"/>
    <a:srgbClr val="FCF5A2"/>
    <a:srgbClr val="B0D5A1"/>
    <a:srgbClr val="3987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浅色样式 2 - 强调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8A36008-0D5F-40D5-9C22-0C5483415355}" styleName="补充样式20">
    <a:wholeTbl>
      <a:tcTxStyle>
        <a:fontRef idx="none">
          <a:srgbClr val="08090C"/>
        </a:fontRef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9525" cmpd="sng">
              <a:solidFill>
                <a:srgbClr val="5407A3"/>
              </a:solidFill>
            </a:ln>
          </a:top>
          <a:bottom>
            <a:ln w="9525" cmpd="sng">
              <a:solidFill>
                <a:srgbClr val="5407A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wholeTbl>
    <a:lastCol>
      <a:tcTxStyle b="on">
        <a:fontRef idx="none">
          <a:prstClr val="black"/>
        </a:fontRef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</a:tcStyle>
    </a:lastCol>
    <a:firstCol>
      <a:tcTxStyle b="on">
        <a:fontRef idx="none">
          <a:prstClr val="black"/>
        </a:fontRef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</a:tcStyle>
    </a:firstCol>
    <a:lastRow>
      <a:tcTxStyle b="on">
        <a:fontRef idx="none">
          <a:srgbClr val="5407A3"/>
        </a:fontRef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 w="9525" cmpd="sng">
              <a:solidFill>
                <a:srgbClr val="5407A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Ref idx="none">
          <a:srgbClr val="5407A3"/>
        </a:fontRef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gradFill>
            <a:gsLst>
              <a:gs pos="0">
                <a:srgbClr val="5407A3">
                  <a:lumMod val="20000"/>
                  <a:lumOff val="80000"/>
                </a:srgbClr>
              </a:gs>
              <a:gs pos="100000">
                <a:srgbClr val="FFFFFF"/>
              </a:gs>
            </a:gsLst>
            <a:lin ang="5400000"/>
          </a:gra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94021" autoAdjust="0"/>
  </p:normalViewPr>
  <p:slideViewPr>
    <p:cSldViewPr snapToGrid="0">
      <p:cViewPr varScale="1">
        <p:scale>
          <a:sx n="67" d="100"/>
          <a:sy n="67" d="100"/>
        </p:scale>
        <p:origin x="18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gs" Target="tags/tag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2024-08-11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CF4E72-6667-4E46-B0E4-B4D531CF006B}" type="datetimeFigureOut">
              <a:rPr lang="zh-CN" altLang="en-US" smtClean="0"/>
              <a:t>2024-08-11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5CDD19-2EEA-4CDF-B2F3-7EEA11EB95A9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22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CDD19-2EEA-4CDF-B2F3-7EEA11EB95A9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292608" y="306766"/>
            <a:ext cx="11606784" cy="5913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6628085" y="6313832"/>
            <a:ext cx="5378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4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单元  探密互联网工作过程</a:t>
            </a:r>
            <a:r>
              <a:rPr lang="en-US" alt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互联网基本原理</a:t>
            </a:r>
          </a:p>
        </p:txBody>
      </p:sp>
      <p:sp>
        <p:nvSpPr>
          <p:cNvPr id="8" name="文本框 7"/>
          <p:cNvSpPr txBox="1"/>
          <p:nvPr userDrawn="1"/>
        </p:nvSpPr>
        <p:spPr>
          <a:xfrm>
            <a:off x="292608" y="6313832"/>
            <a:ext cx="5554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项目</a:t>
            </a:r>
            <a:r>
              <a:rPr lang="en-US" alt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4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　探秘即时数据传输过程</a:t>
            </a:r>
            <a:r>
              <a:rPr lang="en-US" alt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互联网TCP/IP协议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292608" y="306766"/>
            <a:ext cx="11606784" cy="5913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PA-任意多边形: 形状 22"/>
          <p:cNvSpPr/>
          <p:nvPr userDrawn="1">
            <p:custDataLst>
              <p:tags r:id="rId1"/>
            </p:custDataLst>
          </p:nvPr>
        </p:nvSpPr>
        <p:spPr>
          <a:xfrm rot="16200000">
            <a:off x="5259705" y="-23495"/>
            <a:ext cx="1638935" cy="11643995"/>
          </a:xfrm>
          <a:custGeom>
            <a:avLst/>
            <a:gdLst>
              <a:gd name="connsiteX0" fmla="*/ 0 w 6168251"/>
              <a:gd name="connsiteY0" fmla="*/ 0 h 6857999"/>
              <a:gd name="connsiteX1" fmla="*/ 4531744 w 6168251"/>
              <a:gd name="connsiteY1" fmla="*/ 0 h 6857999"/>
              <a:gd name="connsiteX2" fmla="*/ 4540769 w 6168251"/>
              <a:gd name="connsiteY2" fmla="*/ 7092 h 6857999"/>
              <a:gd name="connsiteX3" fmla="*/ 6168251 w 6168251"/>
              <a:gd name="connsiteY3" fmla="*/ 3458096 h 6857999"/>
              <a:gd name="connsiteX4" fmla="*/ 4703042 w 6168251"/>
              <a:gd name="connsiteY4" fmla="*/ 6768535 h 6857999"/>
              <a:gd name="connsiteX5" fmla="*/ 4599761 w 6168251"/>
              <a:gd name="connsiteY5" fmla="*/ 6857999 h 6857999"/>
              <a:gd name="connsiteX6" fmla="*/ 0 w 6168251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68251" h="6857999">
                <a:moveTo>
                  <a:pt x="0" y="0"/>
                </a:moveTo>
                <a:lnTo>
                  <a:pt x="4531744" y="0"/>
                </a:lnTo>
                <a:lnTo>
                  <a:pt x="4540769" y="7092"/>
                </a:lnTo>
                <a:cubicBezTo>
                  <a:pt x="5534713" y="827368"/>
                  <a:pt x="6168251" y="2068747"/>
                  <a:pt x="6168251" y="3458096"/>
                </a:cubicBezTo>
                <a:cubicBezTo>
                  <a:pt x="6168251" y="4770259"/>
                  <a:pt x="5603151" y="5950436"/>
                  <a:pt x="4703042" y="6768535"/>
                </a:cubicBezTo>
                <a:lnTo>
                  <a:pt x="4599761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62A3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6618354" y="6286256"/>
            <a:ext cx="5378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4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单元  探密互联网工作过程</a:t>
            </a:r>
            <a:r>
              <a:rPr lang="en-US" alt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互联网基本原理</a:t>
            </a:r>
          </a:p>
        </p:txBody>
      </p:sp>
      <p:sp>
        <p:nvSpPr>
          <p:cNvPr id="8" name="文本框 7"/>
          <p:cNvSpPr txBox="1"/>
          <p:nvPr userDrawn="1"/>
        </p:nvSpPr>
        <p:spPr>
          <a:xfrm>
            <a:off x="195251" y="6290774"/>
            <a:ext cx="5554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项目4　探秘即时数据传输过程</a:t>
            </a:r>
            <a:r>
              <a:rPr lang="en-US" alt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互联网TCP/IP协议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bldLvl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292608" y="268224"/>
            <a:ext cx="11606784" cy="6339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62A3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549275" y="523875"/>
            <a:ext cx="11092815" cy="5810250"/>
          </a:xfrm>
          <a:prstGeom prst="rect">
            <a:avLst/>
          </a:prstGeom>
          <a:solidFill>
            <a:srgbClr val="62A39F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alphaModFix amt="13000"/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49275" y="303439"/>
            <a:ext cx="11220574" cy="609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 userDrawn="1"/>
        </p:nvSpPr>
        <p:spPr>
          <a:xfrm>
            <a:off x="6208281" y="6336307"/>
            <a:ext cx="5378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4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单元  探密互联网工作过程</a:t>
            </a:r>
            <a:r>
              <a:rPr lang="en-US" alt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互联网基本原理</a:t>
            </a: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605324" y="6336307"/>
            <a:ext cx="5554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项目4　探秘即时数据传输过程</a:t>
            </a:r>
            <a:r>
              <a:rPr lang="en-US" alt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互联网互连与互通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292608" y="306766"/>
            <a:ext cx="11606784" cy="5913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6628085" y="6313832"/>
            <a:ext cx="5378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4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单元  探密互联网工作过程</a:t>
            </a:r>
            <a:r>
              <a:rPr lang="en-US" alt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互联网基本原理</a:t>
            </a:r>
          </a:p>
        </p:txBody>
      </p:sp>
      <p:sp>
        <p:nvSpPr>
          <p:cNvPr id="8" name="文本框 7"/>
          <p:cNvSpPr txBox="1"/>
          <p:nvPr userDrawn="1"/>
        </p:nvSpPr>
        <p:spPr>
          <a:xfrm>
            <a:off x="292608" y="6313832"/>
            <a:ext cx="5554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项目</a:t>
            </a:r>
            <a:r>
              <a:rPr lang="en-US" alt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4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　探秘即时数据传输过程</a:t>
            </a:r>
            <a:r>
              <a:rPr lang="en-US" alt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互联网TCP/IP协议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292608" y="306766"/>
            <a:ext cx="11606784" cy="5913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PA-任意多边形: 形状 22"/>
          <p:cNvSpPr/>
          <p:nvPr userDrawn="1">
            <p:custDataLst>
              <p:tags r:id="rId1"/>
            </p:custDataLst>
          </p:nvPr>
        </p:nvSpPr>
        <p:spPr>
          <a:xfrm rot="16200000">
            <a:off x="5259705" y="-23495"/>
            <a:ext cx="1638935" cy="11643995"/>
          </a:xfrm>
          <a:custGeom>
            <a:avLst/>
            <a:gdLst>
              <a:gd name="connsiteX0" fmla="*/ 0 w 6168251"/>
              <a:gd name="connsiteY0" fmla="*/ 0 h 6857999"/>
              <a:gd name="connsiteX1" fmla="*/ 4531744 w 6168251"/>
              <a:gd name="connsiteY1" fmla="*/ 0 h 6857999"/>
              <a:gd name="connsiteX2" fmla="*/ 4540769 w 6168251"/>
              <a:gd name="connsiteY2" fmla="*/ 7092 h 6857999"/>
              <a:gd name="connsiteX3" fmla="*/ 6168251 w 6168251"/>
              <a:gd name="connsiteY3" fmla="*/ 3458096 h 6857999"/>
              <a:gd name="connsiteX4" fmla="*/ 4703042 w 6168251"/>
              <a:gd name="connsiteY4" fmla="*/ 6768535 h 6857999"/>
              <a:gd name="connsiteX5" fmla="*/ 4599761 w 6168251"/>
              <a:gd name="connsiteY5" fmla="*/ 6857999 h 6857999"/>
              <a:gd name="connsiteX6" fmla="*/ 0 w 6168251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68251" h="6857999">
                <a:moveTo>
                  <a:pt x="0" y="0"/>
                </a:moveTo>
                <a:lnTo>
                  <a:pt x="4531744" y="0"/>
                </a:lnTo>
                <a:lnTo>
                  <a:pt x="4540769" y="7092"/>
                </a:lnTo>
                <a:cubicBezTo>
                  <a:pt x="5534713" y="827368"/>
                  <a:pt x="6168251" y="2068747"/>
                  <a:pt x="6168251" y="3458096"/>
                </a:cubicBezTo>
                <a:cubicBezTo>
                  <a:pt x="6168251" y="4770259"/>
                  <a:pt x="5603151" y="5950436"/>
                  <a:pt x="4703042" y="6768535"/>
                </a:cubicBezTo>
                <a:lnTo>
                  <a:pt x="4599761" y="6857999"/>
                </a:lnTo>
                <a:lnTo>
                  <a:pt x="0" y="6857999"/>
                </a:lnTo>
                <a:close/>
              </a:path>
            </a:pathLst>
          </a:custGeom>
          <a:solidFill>
            <a:srgbClr val="62A3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6618354" y="6286256"/>
            <a:ext cx="5378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4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单元  探密互联网工作过程</a:t>
            </a:r>
            <a:r>
              <a:rPr lang="en-US" alt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互联网基本原理</a:t>
            </a:r>
          </a:p>
        </p:txBody>
      </p:sp>
      <p:sp>
        <p:nvSpPr>
          <p:cNvPr id="8" name="文本框 7"/>
          <p:cNvSpPr txBox="1"/>
          <p:nvPr userDrawn="1"/>
        </p:nvSpPr>
        <p:spPr>
          <a:xfrm>
            <a:off x="195251" y="6290774"/>
            <a:ext cx="5554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项目4　探秘即时数据传输过程</a:t>
            </a:r>
            <a:r>
              <a:rPr lang="en-US" alt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互联网TCP/IP协议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bldLvl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292608" y="268224"/>
            <a:ext cx="11606784" cy="6339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62A3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549275" y="523875"/>
            <a:ext cx="11092815" cy="5810250"/>
          </a:xfrm>
          <a:prstGeom prst="rect">
            <a:avLst/>
          </a:prstGeom>
          <a:solidFill>
            <a:srgbClr val="62A39F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alphaModFix amt="13000"/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49275" y="303439"/>
            <a:ext cx="11220574" cy="609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721895" y="611203"/>
            <a:ext cx="10770669" cy="55922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03200" dist="1143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 userDrawn="1"/>
        </p:nvSpPr>
        <p:spPr>
          <a:xfrm>
            <a:off x="6208281" y="6336307"/>
            <a:ext cx="5378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</a:t>
            </a:r>
            <a:r>
              <a:rPr lang="en-US" alt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4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单元  探密互联网工作过程</a:t>
            </a:r>
            <a:r>
              <a:rPr lang="en-US" alt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互联网基本原理</a:t>
            </a: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605324" y="6336307"/>
            <a:ext cx="55549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项目4　探秘即时数据传输过程</a:t>
            </a:r>
            <a:r>
              <a:rPr lang="en-US" altLang="zh-CN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互联网互连与互通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A3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2024-08-11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A3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2024-08-11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7" Type="http://schemas.openxmlformats.org/officeDocument/2006/relationships/image" Target="../media/image22.png"/><Relationship Id="rId2" Type="http://schemas.openxmlformats.org/officeDocument/2006/relationships/slide" Target="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png"/><Relationship Id="rId5" Type="http://schemas.openxmlformats.org/officeDocument/2006/relationships/slide" Target="slide24.xml"/><Relationship Id="rId4" Type="http://schemas.openxmlformats.org/officeDocument/2006/relationships/slide" Target="slide1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" Target="slide12.xml"/><Relationship Id="rId7" Type="http://schemas.openxmlformats.org/officeDocument/2006/relationships/image" Target="../media/image23.png"/><Relationship Id="rId2" Type="http://schemas.openxmlformats.org/officeDocument/2006/relationships/slide" Target="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png"/><Relationship Id="rId5" Type="http://schemas.openxmlformats.org/officeDocument/2006/relationships/slide" Target="slide24.xml"/><Relationship Id="rId4" Type="http://schemas.openxmlformats.org/officeDocument/2006/relationships/slide" Target="slide18.xml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6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13" Type="http://schemas.openxmlformats.org/officeDocument/2006/relationships/tags" Target="../tags/tag39.xml"/><Relationship Id="rId18" Type="http://schemas.openxmlformats.org/officeDocument/2006/relationships/slide" Target="slide18.xml"/><Relationship Id="rId3" Type="http://schemas.openxmlformats.org/officeDocument/2006/relationships/tags" Target="../tags/tag29.xml"/><Relationship Id="rId21" Type="http://schemas.openxmlformats.org/officeDocument/2006/relationships/image" Target="../media/image26.png"/><Relationship Id="rId7" Type="http://schemas.openxmlformats.org/officeDocument/2006/relationships/tags" Target="../tags/tag33.xml"/><Relationship Id="rId12" Type="http://schemas.openxmlformats.org/officeDocument/2006/relationships/tags" Target="../tags/tag38.xml"/><Relationship Id="rId17" Type="http://schemas.openxmlformats.org/officeDocument/2006/relationships/slide" Target="slide12.xml"/><Relationship Id="rId2" Type="http://schemas.openxmlformats.org/officeDocument/2006/relationships/tags" Target="../tags/tag28.xml"/><Relationship Id="rId16" Type="http://schemas.openxmlformats.org/officeDocument/2006/relationships/slide" Target="slide6.xml"/><Relationship Id="rId20" Type="http://schemas.openxmlformats.org/officeDocument/2006/relationships/image" Target="../media/image25.png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tags" Target="../tags/tag37.xml"/><Relationship Id="rId5" Type="http://schemas.openxmlformats.org/officeDocument/2006/relationships/tags" Target="../tags/tag31.xml"/><Relationship Id="rId15" Type="http://schemas.openxmlformats.org/officeDocument/2006/relationships/notesSlide" Target="../notesSlides/notesSlide6.xml"/><Relationship Id="rId10" Type="http://schemas.openxmlformats.org/officeDocument/2006/relationships/tags" Target="../tags/tag36.xml"/><Relationship Id="rId19" Type="http://schemas.openxmlformats.org/officeDocument/2006/relationships/slide" Target="slide24.xml"/><Relationship Id="rId4" Type="http://schemas.openxmlformats.org/officeDocument/2006/relationships/tags" Target="../tags/tag30.xml"/><Relationship Id="rId9" Type="http://schemas.openxmlformats.org/officeDocument/2006/relationships/tags" Target="../tags/tag35.xml"/><Relationship Id="rId14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tags" Target="../tags/tag52.xml"/><Relationship Id="rId18" Type="http://schemas.openxmlformats.org/officeDocument/2006/relationships/tags" Target="../tags/tag57.xml"/><Relationship Id="rId26" Type="http://schemas.openxmlformats.org/officeDocument/2006/relationships/tags" Target="../tags/tag65.xml"/><Relationship Id="rId39" Type="http://schemas.openxmlformats.org/officeDocument/2006/relationships/image" Target="../media/image30.png"/><Relationship Id="rId21" Type="http://schemas.openxmlformats.org/officeDocument/2006/relationships/tags" Target="../tags/tag60.xml"/><Relationship Id="rId34" Type="http://schemas.openxmlformats.org/officeDocument/2006/relationships/slide" Target="slide24.xml"/><Relationship Id="rId7" Type="http://schemas.openxmlformats.org/officeDocument/2006/relationships/tags" Target="../tags/tag46.xml"/><Relationship Id="rId12" Type="http://schemas.openxmlformats.org/officeDocument/2006/relationships/tags" Target="../tags/tag51.xml"/><Relationship Id="rId17" Type="http://schemas.openxmlformats.org/officeDocument/2006/relationships/tags" Target="../tags/tag56.xml"/><Relationship Id="rId25" Type="http://schemas.openxmlformats.org/officeDocument/2006/relationships/tags" Target="../tags/tag64.xml"/><Relationship Id="rId33" Type="http://schemas.openxmlformats.org/officeDocument/2006/relationships/slide" Target="slide18.xml"/><Relationship Id="rId38" Type="http://schemas.openxmlformats.org/officeDocument/2006/relationships/image" Target="../media/image29.png"/><Relationship Id="rId2" Type="http://schemas.openxmlformats.org/officeDocument/2006/relationships/tags" Target="../tags/tag41.xml"/><Relationship Id="rId16" Type="http://schemas.openxmlformats.org/officeDocument/2006/relationships/tags" Target="../tags/tag55.xml"/><Relationship Id="rId20" Type="http://schemas.openxmlformats.org/officeDocument/2006/relationships/tags" Target="../tags/tag59.xml"/><Relationship Id="rId29" Type="http://schemas.openxmlformats.org/officeDocument/2006/relationships/slideLayout" Target="../slideLayouts/slideLayout4.xml"/><Relationship Id="rId1" Type="http://schemas.openxmlformats.org/officeDocument/2006/relationships/tags" Target="../tags/tag40.xml"/><Relationship Id="rId6" Type="http://schemas.openxmlformats.org/officeDocument/2006/relationships/tags" Target="../tags/tag45.xml"/><Relationship Id="rId11" Type="http://schemas.openxmlformats.org/officeDocument/2006/relationships/tags" Target="../tags/tag50.xml"/><Relationship Id="rId24" Type="http://schemas.openxmlformats.org/officeDocument/2006/relationships/tags" Target="../tags/tag63.xml"/><Relationship Id="rId32" Type="http://schemas.openxmlformats.org/officeDocument/2006/relationships/slide" Target="slide12.xml"/><Relationship Id="rId37" Type="http://schemas.openxmlformats.org/officeDocument/2006/relationships/image" Target="../media/image28.png"/><Relationship Id="rId5" Type="http://schemas.openxmlformats.org/officeDocument/2006/relationships/tags" Target="../tags/tag44.xml"/><Relationship Id="rId15" Type="http://schemas.openxmlformats.org/officeDocument/2006/relationships/tags" Target="../tags/tag54.xml"/><Relationship Id="rId23" Type="http://schemas.openxmlformats.org/officeDocument/2006/relationships/tags" Target="../tags/tag62.xml"/><Relationship Id="rId28" Type="http://schemas.openxmlformats.org/officeDocument/2006/relationships/tags" Target="../tags/tag67.xml"/><Relationship Id="rId36" Type="http://schemas.openxmlformats.org/officeDocument/2006/relationships/image" Target="../media/image27.png"/><Relationship Id="rId10" Type="http://schemas.openxmlformats.org/officeDocument/2006/relationships/tags" Target="../tags/tag49.xml"/><Relationship Id="rId19" Type="http://schemas.openxmlformats.org/officeDocument/2006/relationships/tags" Target="../tags/tag58.xml"/><Relationship Id="rId31" Type="http://schemas.openxmlformats.org/officeDocument/2006/relationships/slide" Target="slide6.xml"/><Relationship Id="rId4" Type="http://schemas.openxmlformats.org/officeDocument/2006/relationships/tags" Target="../tags/tag43.xml"/><Relationship Id="rId9" Type="http://schemas.openxmlformats.org/officeDocument/2006/relationships/tags" Target="../tags/tag48.xml"/><Relationship Id="rId14" Type="http://schemas.openxmlformats.org/officeDocument/2006/relationships/tags" Target="../tags/tag53.xml"/><Relationship Id="rId22" Type="http://schemas.openxmlformats.org/officeDocument/2006/relationships/tags" Target="../tags/tag61.xml"/><Relationship Id="rId27" Type="http://schemas.openxmlformats.org/officeDocument/2006/relationships/tags" Target="../tags/tag66.xml"/><Relationship Id="rId30" Type="http://schemas.openxmlformats.org/officeDocument/2006/relationships/notesSlide" Target="../notesSlides/notesSlide7.xml"/><Relationship Id="rId35" Type="http://schemas.openxmlformats.org/officeDocument/2006/relationships/image" Target="../media/image25.png"/><Relationship Id="rId8" Type="http://schemas.openxmlformats.org/officeDocument/2006/relationships/tags" Target="../tags/tag47.xml"/><Relationship Id="rId3" Type="http://schemas.openxmlformats.org/officeDocument/2006/relationships/tags" Target="../tags/tag4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tags" Target="../tags/tag70.xml"/><Relationship Id="rId7" Type="http://schemas.openxmlformats.org/officeDocument/2006/relationships/slideLayout" Target="../slideLayouts/slideLayout10.xml"/><Relationship Id="rId12" Type="http://schemas.openxmlformats.org/officeDocument/2006/relationships/slide" Target="slide24.xml"/><Relationship Id="rId17" Type="http://schemas.openxmlformats.org/officeDocument/2006/relationships/image" Target="../media/image29.png"/><Relationship Id="rId2" Type="http://schemas.openxmlformats.org/officeDocument/2006/relationships/tags" Target="../tags/tag69.xml"/><Relationship Id="rId16" Type="http://schemas.openxmlformats.org/officeDocument/2006/relationships/image" Target="../media/image28.png"/><Relationship Id="rId1" Type="http://schemas.openxmlformats.org/officeDocument/2006/relationships/tags" Target="../tags/tag68.xml"/><Relationship Id="rId6" Type="http://schemas.openxmlformats.org/officeDocument/2006/relationships/tags" Target="../tags/tag73.xml"/><Relationship Id="rId11" Type="http://schemas.openxmlformats.org/officeDocument/2006/relationships/slide" Target="slide18.xml"/><Relationship Id="rId5" Type="http://schemas.openxmlformats.org/officeDocument/2006/relationships/tags" Target="../tags/tag72.xml"/><Relationship Id="rId15" Type="http://schemas.openxmlformats.org/officeDocument/2006/relationships/image" Target="../media/image27.png"/><Relationship Id="rId10" Type="http://schemas.openxmlformats.org/officeDocument/2006/relationships/slide" Target="slide12.xml"/><Relationship Id="rId4" Type="http://schemas.openxmlformats.org/officeDocument/2006/relationships/tags" Target="../tags/tag71.xml"/><Relationship Id="rId9" Type="http://schemas.openxmlformats.org/officeDocument/2006/relationships/slide" Target="slide6.xml"/><Relationship Id="rId1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" Target="slide6.xml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4.xml"/><Relationship Id="rId5" Type="http://schemas.openxmlformats.org/officeDocument/2006/relationships/slide" Target="slide18.xml"/><Relationship Id="rId4" Type="http://schemas.openxmlformats.org/officeDocument/2006/relationships/slide" Target="slide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13" Type="http://schemas.openxmlformats.org/officeDocument/2006/relationships/image" Target="../media/image25.png"/><Relationship Id="rId18" Type="http://schemas.openxmlformats.org/officeDocument/2006/relationships/image" Target="../media/image31.jpeg"/><Relationship Id="rId3" Type="http://schemas.openxmlformats.org/officeDocument/2006/relationships/tags" Target="../tags/tag76.xml"/><Relationship Id="rId7" Type="http://schemas.openxmlformats.org/officeDocument/2006/relationships/slideLayout" Target="../slideLayouts/slideLayout10.xml"/><Relationship Id="rId12" Type="http://schemas.openxmlformats.org/officeDocument/2006/relationships/slide" Target="slide24.xml"/><Relationship Id="rId17" Type="http://schemas.openxmlformats.org/officeDocument/2006/relationships/image" Target="../media/image30.png"/><Relationship Id="rId2" Type="http://schemas.openxmlformats.org/officeDocument/2006/relationships/tags" Target="../tags/tag75.xml"/><Relationship Id="rId16" Type="http://schemas.openxmlformats.org/officeDocument/2006/relationships/image" Target="../media/image29.png"/><Relationship Id="rId1" Type="http://schemas.openxmlformats.org/officeDocument/2006/relationships/tags" Target="../tags/tag74.xml"/><Relationship Id="rId6" Type="http://schemas.openxmlformats.org/officeDocument/2006/relationships/tags" Target="../tags/tag79.xml"/><Relationship Id="rId11" Type="http://schemas.openxmlformats.org/officeDocument/2006/relationships/slide" Target="slide18.xml"/><Relationship Id="rId5" Type="http://schemas.openxmlformats.org/officeDocument/2006/relationships/tags" Target="../tags/tag78.xml"/><Relationship Id="rId15" Type="http://schemas.openxmlformats.org/officeDocument/2006/relationships/image" Target="../media/image28.png"/><Relationship Id="rId10" Type="http://schemas.openxmlformats.org/officeDocument/2006/relationships/slide" Target="slide12.xml"/><Relationship Id="rId4" Type="http://schemas.openxmlformats.org/officeDocument/2006/relationships/tags" Target="../tags/tag77.xml"/><Relationship Id="rId9" Type="http://schemas.openxmlformats.org/officeDocument/2006/relationships/slide" Target="slide6.xml"/><Relationship Id="rId1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80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slide" Target="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slide" Target="slide24.xml"/><Relationship Id="rId4" Type="http://schemas.openxmlformats.org/officeDocument/2006/relationships/slide" Target="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7" Type="http://schemas.openxmlformats.org/officeDocument/2006/relationships/image" Target="../media/image34.png"/><Relationship Id="rId2" Type="http://schemas.openxmlformats.org/officeDocument/2006/relationships/slide" Target="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slide" Target="slide24.xml"/><Relationship Id="rId4" Type="http://schemas.openxmlformats.org/officeDocument/2006/relationships/slide" Target="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7" Type="http://schemas.openxmlformats.org/officeDocument/2006/relationships/image" Target="../media/image34.png"/><Relationship Id="rId2" Type="http://schemas.openxmlformats.org/officeDocument/2006/relationships/slide" Target="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slide" Target="slide24.xml"/><Relationship Id="rId4" Type="http://schemas.openxmlformats.org/officeDocument/2006/relationships/slide" Target="slide1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notesSlide" Target="../notesSlides/notesSlide11.xml"/><Relationship Id="rId7" Type="http://schemas.openxmlformats.org/officeDocument/2006/relationships/slide" Target="slide24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1.xml"/><Relationship Id="rId6" Type="http://schemas.openxmlformats.org/officeDocument/2006/relationships/slide" Target="slide18.xml"/><Relationship Id="rId5" Type="http://schemas.openxmlformats.org/officeDocument/2006/relationships/slide" Target="slide12.xml"/><Relationship Id="rId4" Type="http://schemas.openxmlformats.org/officeDocument/2006/relationships/slide" Target="slide6.xml"/><Relationship Id="rId9" Type="http://schemas.openxmlformats.org/officeDocument/2006/relationships/image" Target="../media/image3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7" Type="http://schemas.openxmlformats.org/officeDocument/2006/relationships/image" Target="../media/image35.png"/><Relationship Id="rId2" Type="http://schemas.openxmlformats.org/officeDocument/2006/relationships/slide" Target="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slide" Target="slide24.xml"/><Relationship Id="rId4" Type="http://schemas.openxmlformats.org/officeDocument/2006/relationships/slide" Target="slide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82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" Target="slide12.xml"/><Relationship Id="rId7" Type="http://schemas.openxmlformats.org/officeDocument/2006/relationships/image" Target="../media/image37.png"/><Relationship Id="rId2" Type="http://schemas.openxmlformats.org/officeDocument/2006/relationships/slide" Target="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slide" Target="slide24.xml"/><Relationship Id="rId4" Type="http://schemas.openxmlformats.org/officeDocument/2006/relationships/slide" Target="slide18.xml"/><Relationship Id="rId9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" Target="slide12.xml"/><Relationship Id="rId7" Type="http://schemas.openxmlformats.org/officeDocument/2006/relationships/image" Target="../media/image40.png"/><Relationship Id="rId2" Type="http://schemas.openxmlformats.org/officeDocument/2006/relationships/slide" Target="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slide" Target="slide24.xml"/><Relationship Id="rId4" Type="http://schemas.openxmlformats.org/officeDocument/2006/relationships/slide" Target="slide18.xml"/><Relationship Id="rId9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3" Type="http://schemas.openxmlformats.org/officeDocument/2006/relationships/tags" Target="../tags/tag6.xml"/><Relationship Id="rId7" Type="http://schemas.openxmlformats.org/officeDocument/2006/relationships/tags" Target="../tags/tag10.xml"/><Relationship Id="rId12" Type="http://schemas.openxmlformats.org/officeDocument/2006/relationships/image" Target="../media/image11.jpe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image" Target="../media/image4.png"/><Relationship Id="rId5" Type="http://schemas.openxmlformats.org/officeDocument/2006/relationships/tags" Target="../tags/tag8.xml"/><Relationship Id="rId10" Type="http://schemas.openxmlformats.org/officeDocument/2006/relationships/notesSlide" Target="../notesSlides/notesSlide4.xml"/><Relationship Id="rId4" Type="http://schemas.openxmlformats.org/officeDocument/2006/relationships/tags" Target="../tags/tag7.xml"/><Relationship Id="rId9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5.png"/><Relationship Id="rId3" Type="http://schemas.openxmlformats.org/officeDocument/2006/relationships/tags" Target="../tags/tag15.xml"/><Relationship Id="rId7" Type="http://schemas.openxmlformats.org/officeDocument/2006/relationships/slideLayout" Target="../slideLayouts/slideLayout4.xml"/><Relationship Id="rId12" Type="http://schemas.openxmlformats.org/officeDocument/2006/relationships/slide" Target="slide24.xml"/><Relationship Id="rId2" Type="http://schemas.openxmlformats.org/officeDocument/2006/relationships/tags" Target="../tags/tag14.xml"/><Relationship Id="rId16" Type="http://schemas.openxmlformats.org/officeDocument/2006/relationships/image" Target="../media/image18.png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slide" Target="slide18.xml"/><Relationship Id="rId5" Type="http://schemas.openxmlformats.org/officeDocument/2006/relationships/tags" Target="../tags/tag17.xml"/><Relationship Id="rId15" Type="http://schemas.openxmlformats.org/officeDocument/2006/relationships/image" Target="../media/image17.svg"/><Relationship Id="rId10" Type="http://schemas.openxmlformats.org/officeDocument/2006/relationships/slide" Target="slide12.xml"/><Relationship Id="rId4" Type="http://schemas.openxmlformats.org/officeDocument/2006/relationships/tags" Target="../tags/tag16.xml"/><Relationship Id="rId9" Type="http://schemas.openxmlformats.org/officeDocument/2006/relationships/slide" Target="slide6.xml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" Target="slide12.xml"/><Relationship Id="rId7" Type="http://schemas.openxmlformats.org/officeDocument/2006/relationships/image" Target="../media/image19.jpeg"/><Relationship Id="rId2" Type="http://schemas.openxmlformats.org/officeDocument/2006/relationships/slide" Target="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.png"/><Relationship Id="rId5" Type="http://schemas.openxmlformats.org/officeDocument/2006/relationships/slide" Target="slide24.xml"/><Relationship Id="rId4" Type="http://schemas.openxmlformats.org/officeDocument/2006/relationships/slide" Target="slide18.xml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" Target="slide24.xml"/><Relationship Id="rId18" Type="http://schemas.openxmlformats.org/officeDocument/2006/relationships/image" Target="../media/image21.jpeg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12" Type="http://schemas.openxmlformats.org/officeDocument/2006/relationships/slide" Target="slide18.xml"/><Relationship Id="rId17" Type="http://schemas.openxmlformats.org/officeDocument/2006/relationships/image" Target="../media/image18.png"/><Relationship Id="rId2" Type="http://schemas.openxmlformats.org/officeDocument/2006/relationships/tags" Target="../tags/tag20.xml"/><Relationship Id="rId16" Type="http://schemas.openxmlformats.org/officeDocument/2006/relationships/image" Target="../media/image17.svg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slide" Target="slide12.xml"/><Relationship Id="rId5" Type="http://schemas.openxmlformats.org/officeDocument/2006/relationships/tags" Target="../tags/tag23.xml"/><Relationship Id="rId15" Type="http://schemas.openxmlformats.org/officeDocument/2006/relationships/image" Target="../media/image16.png"/><Relationship Id="rId10" Type="http://schemas.openxmlformats.org/officeDocument/2006/relationships/slide" Target="slide6.xml"/><Relationship Id="rId4" Type="http://schemas.openxmlformats.org/officeDocument/2006/relationships/tags" Target="../tags/tag22.xml"/><Relationship Id="rId9" Type="http://schemas.openxmlformats.org/officeDocument/2006/relationships/notesSlide" Target="../notesSlides/notesSlide5.xml"/><Relationship Id="rId1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/>
          <p:cNvSpPr txBox="1"/>
          <p:nvPr/>
        </p:nvSpPr>
        <p:spPr>
          <a:xfrm>
            <a:off x="1401544" y="1662087"/>
            <a:ext cx="1619170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sz="3200" dirty="0"/>
              <a:t>项目 </a:t>
            </a:r>
            <a:r>
              <a:rPr lang="en-US" altLang="zh-CN" sz="3200" dirty="0"/>
              <a:t>4</a:t>
            </a:r>
            <a:endParaRPr lang="zh-CN" altLang="en-US" sz="3200" dirty="0"/>
          </a:p>
        </p:txBody>
      </p:sp>
      <p:sp>
        <p:nvSpPr>
          <p:cNvPr id="38" name="矩形 37"/>
          <p:cNvSpPr/>
          <p:nvPr/>
        </p:nvSpPr>
        <p:spPr>
          <a:xfrm>
            <a:off x="2884374" y="2188669"/>
            <a:ext cx="7802880" cy="1014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6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探秘即时数据传输过程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4009938" y="4875815"/>
            <a:ext cx="6282226" cy="290195"/>
            <a:chOff x="6264" y="5678"/>
            <a:chExt cx="4491" cy="457"/>
          </a:xfrm>
        </p:grpSpPr>
        <p:sp>
          <p:nvSpPr>
            <p:cNvPr id="10" name="圆角矩形 26"/>
            <p:cNvSpPr/>
            <p:nvPr/>
          </p:nvSpPr>
          <p:spPr>
            <a:xfrm>
              <a:off x="6264" y="5678"/>
              <a:ext cx="2331" cy="457"/>
            </a:xfrm>
            <a:prstGeom prst="roundRect">
              <a:avLst/>
            </a:prstGeom>
            <a:solidFill>
              <a:srgbClr val="D8B2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</a:rPr>
                <a:t>阜阳市颍上县慎城镇中心学校</a:t>
              </a:r>
            </a:p>
          </p:txBody>
        </p:sp>
        <p:sp>
          <p:nvSpPr>
            <p:cNvPr id="11" name="圆角矩形 27"/>
            <p:cNvSpPr/>
            <p:nvPr/>
          </p:nvSpPr>
          <p:spPr>
            <a:xfrm>
              <a:off x="8825" y="5678"/>
              <a:ext cx="1930" cy="457"/>
            </a:xfrm>
            <a:prstGeom prst="roundRect">
              <a:avLst/>
            </a:prstGeom>
            <a:solidFill>
              <a:srgbClr val="D8B2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800" dirty="0">
                  <a:solidFill>
                    <a:schemeClr val="bg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阿里巴巴普惠体 M" panose="00020600040101010101" charset="-122"/>
                </a:rPr>
                <a:t>叶菁菁</a:t>
              </a:r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6639753" y="3429000"/>
            <a:ext cx="446786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互联网TCP/IP协议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5368917" y="756903"/>
            <a:ext cx="5971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2000" b="1" dirty="0">
                <a:solidFill>
                  <a:srgbClr val="E2DF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sz="2000" b="1" dirty="0">
                <a:solidFill>
                  <a:srgbClr val="E2DF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4</a:t>
            </a:r>
            <a:r>
              <a:rPr lang="zh-CN" altLang="en-US" sz="2000" b="1" dirty="0">
                <a:solidFill>
                  <a:srgbClr val="E2DF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探密互联网工作过程</a:t>
            </a:r>
            <a:r>
              <a:rPr lang="en-US" altLang="zh-CN" sz="2000" b="1" dirty="0">
                <a:solidFill>
                  <a:srgbClr val="E2DF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——</a:t>
            </a:r>
            <a:r>
              <a:rPr lang="zh-CN" altLang="en-US" sz="2000" b="1" dirty="0">
                <a:solidFill>
                  <a:srgbClr val="E2DF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互联网基本原理</a:t>
            </a:r>
            <a:endParaRPr lang="zh-CN" altLang="en-US" sz="2000" b="1" dirty="0">
              <a:solidFill>
                <a:srgbClr val="E2DFC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90024" y="785057"/>
            <a:ext cx="429344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七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年级上册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906" y="2848061"/>
            <a:ext cx="3733406" cy="373340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/>
          <a:srcRect/>
          <a:stretch>
            <a:fillRect/>
          </a:stretch>
        </p:blipFill>
        <p:spPr>
          <a:xfrm>
            <a:off x="851530" y="642510"/>
            <a:ext cx="670525" cy="5400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99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99"/>
                            </p:stCondLst>
                            <p:childTnLst>
                              <p:par>
                                <p:cTn id="3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8" grpId="0"/>
      <p:bldP spid="16" grpId="0"/>
      <p:bldP spid="16" grpId="1"/>
      <p:bldP spid="17" grpId="0"/>
      <p:bldP spid="17" grpId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>
            <a:hlinkClick r:id="rId2" action="ppaction://hlinksldjump"/>
          </p:cNvPr>
          <p:cNvSpPr/>
          <p:nvPr/>
        </p:nvSpPr>
        <p:spPr>
          <a:xfrm>
            <a:off x="7526655" y="298450"/>
            <a:ext cx="1102995" cy="476250"/>
          </a:xfrm>
          <a:prstGeom prst="rect">
            <a:avLst/>
          </a:prstGeom>
          <a:solidFill>
            <a:srgbClr val="62A39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b="1"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项目准备</a:t>
            </a:r>
          </a:p>
        </p:txBody>
      </p:sp>
      <p:sp>
        <p:nvSpPr>
          <p:cNvPr id="37" name="矩形 36">
            <a:hlinkClick r:id="rId3" action="ppaction://hlinksldjump"/>
          </p:cNvPr>
          <p:cNvSpPr/>
          <p:nvPr/>
        </p:nvSpPr>
        <p:spPr>
          <a:xfrm>
            <a:off x="8620125" y="298450"/>
            <a:ext cx="1102995" cy="476250"/>
          </a:xfrm>
          <a:prstGeom prst="rect">
            <a:avLst/>
          </a:prstGeom>
          <a:solidFill>
            <a:srgbClr val="62A39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项目实施</a:t>
            </a:r>
          </a:p>
        </p:txBody>
      </p:sp>
      <p:sp>
        <p:nvSpPr>
          <p:cNvPr id="38" name="矩形 37">
            <a:hlinkClick r:id="rId4" action="ppaction://hlinksldjump"/>
          </p:cNvPr>
          <p:cNvSpPr/>
          <p:nvPr/>
        </p:nvSpPr>
        <p:spPr>
          <a:xfrm>
            <a:off x="9706610" y="298450"/>
            <a:ext cx="1102995" cy="476250"/>
          </a:xfrm>
          <a:prstGeom prst="rect">
            <a:avLst/>
          </a:prstGeom>
          <a:solidFill>
            <a:srgbClr val="62A39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项目评价</a:t>
            </a:r>
          </a:p>
        </p:txBody>
      </p:sp>
      <p:sp>
        <p:nvSpPr>
          <p:cNvPr id="39" name="矩形 38">
            <a:hlinkClick r:id="rId5" action="ppaction://hlinksldjump"/>
          </p:cNvPr>
          <p:cNvSpPr/>
          <p:nvPr/>
        </p:nvSpPr>
        <p:spPr>
          <a:xfrm>
            <a:off x="10800080" y="298450"/>
            <a:ext cx="1102995" cy="476250"/>
          </a:xfrm>
          <a:prstGeom prst="rect">
            <a:avLst/>
          </a:prstGeom>
          <a:solidFill>
            <a:srgbClr val="62A39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项目拓展</a:t>
            </a:r>
          </a:p>
        </p:txBody>
      </p:sp>
      <p:sp>
        <p:nvSpPr>
          <p:cNvPr id="43" name="流程图: 合并 42"/>
          <p:cNvSpPr/>
          <p:nvPr/>
        </p:nvSpPr>
        <p:spPr>
          <a:xfrm>
            <a:off x="7517130" y="774700"/>
            <a:ext cx="1102995" cy="247015"/>
          </a:xfrm>
          <a:prstGeom prst="flowChartMerge">
            <a:avLst/>
          </a:prstGeom>
          <a:solidFill>
            <a:srgbClr val="62A39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6" name="图片 45" descr="T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990" y="554990"/>
            <a:ext cx="1151890" cy="864870"/>
          </a:xfrm>
          <a:prstGeom prst="rect">
            <a:avLst/>
          </a:prstGeom>
        </p:spPr>
      </p:pic>
      <p:sp>
        <p:nvSpPr>
          <p:cNvPr id="47" name="文本框 46"/>
          <p:cNvSpPr txBox="1"/>
          <p:nvPr/>
        </p:nvSpPr>
        <p:spPr>
          <a:xfrm>
            <a:off x="1841500" y="659765"/>
            <a:ext cx="53200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2</a:t>
            </a:r>
            <a:r>
              <a:rPr lang="en-US" altLang="zh-CN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．</a:t>
            </a:r>
            <a:r>
              <a:rPr lang="en-US" altLang="zh-CN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了解网络协议的作用</a:t>
            </a:r>
          </a:p>
        </p:txBody>
      </p:sp>
      <p:sp>
        <p:nvSpPr>
          <p:cNvPr id="48" name="矩形 47"/>
          <p:cNvSpPr/>
          <p:nvPr/>
        </p:nvSpPr>
        <p:spPr>
          <a:xfrm>
            <a:off x="1760220" y="1409700"/>
            <a:ext cx="9248140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76250"/>
            <a:r>
              <a:rPr 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TCP</a:t>
            </a:r>
            <a:r>
              <a:rPr lang="en-US" alt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/</a:t>
            </a:r>
            <a:r>
              <a:rPr 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IP协议分为四层，每层协议负责完成不同功能。请将每层名称及对应的功能进行连线。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9090" y="2344420"/>
            <a:ext cx="9740900" cy="34302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>
            <a:hlinkClick r:id="rId2" action="ppaction://hlinksldjump"/>
          </p:cNvPr>
          <p:cNvSpPr/>
          <p:nvPr/>
        </p:nvSpPr>
        <p:spPr>
          <a:xfrm>
            <a:off x="7526655" y="298450"/>
            <a:ext cx="1102995" cy="476250"/>
          </a:xfrm>
          <a:prstGeom prst="rect">
            <a:avLst/>
          </a:prstGeom>
          <a:solidFill>
            <a:srgbClr val="62A39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b="1"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项目准备</a:t>
            </a:r>
          </a:p>
        </p:txBody>
      </p:sp>
      <p:sp>
        <p:nvSpPr>
          <p:cNvPr id="37" name="矩形 36">
            <a:hlinkClick r:id="rId3" action="ppaction://hlinksldjump"/>
          </p:cNvPr>
          <p:cNvSpPr/>
          <p:nvPr/>
        </p:nvSpPr>
        <p:spPr>
          <a:xfrm>
            <a:off x="8620125" y="298450"/>
            <a:ext cx="1102995" cy="476250"/>
          </a:xfrm>
          <a:prstGeom prst="rect">
            <a:avLst/>
          </a:prstGeom>
          <a:solidFill>
            <a:srgbClr val="62A39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项目实施</a:t>
            </a:r>
          </a:p>
        </p:txBody>
      </p:sp>
      <p:sp>
        <p:nvSpPr>
          <p:cNvPr id="38" name="矩形 37">
            <a:hlinkClick r:id="rId4" action="ppaction://hlinksldjump"/>
          </p:cNvPr>
          <p:cNvSpPr/>
          <p:nvPr/>
        </p:nvSpPr>
        <p:spPr>
          <a:xfrm>
            <a:off x="9706610" y="298450"/>
            <a:ext cx="1102995" cy="476250"/>
          </a:xfrm>
          <a:prstGeom prst="rect">
            <a:avLst/>
          </a:prstGeom>
          <a:solidFill>
            <a:srgbClr val="62A39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项目评价</a:t>
            </a:r>
          </a:p>
        </p:txBody>
      </p:sp>
      <p:sp>
        <p:nvSpPr>
          <p:cNvPr id="39" name="矩形 38">
            <a:hlinkClick r:id="rId5" action="ppaction://hlinksldjump"/>
          </p:cNvPr>
          <p:cNvSpPr/>
          <p:nvPr/>
        </p:nvSpPr>
        <p:spPr>
          <a:xfrm>
            <a:off x="10800080" y="298450"/>
            <a:ext cx="1102995" cy="476250"/>
          </a:xfrm>
          <a:prstGeom prst="rect">
            <a:avLst/>
          </a:prstGeom>
          <a:solidFill>
            <a:srgbClr val="62A39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项目拓展</a:t>
            </a:r>
          </a:p>
        </p:txBody>
      </p:sp>
      <p:sp>
        <p:nvSpPr>
          <p:cNvPr id="43" name="流程图: 合并 42"/>
          <p:cNvSpPr/>
          <p:nvPr/>
        </p:nvSpPr>
        <p:spPr>
          <a:xfrm>
            <a:off x="7517130" y="774700"/>
            <a:ext cx="1102995" cy="247015"/>
          </a:xfrm>
          <a:prstGeom prst="flowChartMerge">
            <a:avLst/>
          </a:prstGeom>
          <a:solidFill>
            <a:srgbClr val="62A39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6" name="图片 45" descr="T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990" y="554990"/>
            <a:ext cx="1151890" cy="864870"/>
          </a:xfrm>
          <a:prstGeom prst="rect">
            <a:avLst/>
          </a:prstGeom>
        </p:spPr>
      </p:pic>
      <p:sp>
        <p:nvSpPr>
          <p:cNvPr id="47" name="文本框 46"/>
          <p:cNvSpPr txBox="1"/>
          <p:nvPr/>
        </p:nvSpPr>
        <p:spPr>
          <a:xfrm>
            <a:off x="1841500" y="659765"/>
            <a:ext cx="63265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3</a:t>
            </a:r>
            <a:r>
              <a:rPr lang="en-US" altLang="zh-CN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．</a:t>
            </a:r>
            <a:r>
              <a:rPr lang="en-US" altLang="zh-CN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分析即时通信数据的传输过程</a:t>
            </a:r>
          </a:p>
        </p:txBody>
      </p:sp>
      <p:sp>
        <p:nvSpPr>
          <p:cNvPr id="48" name="矩形 47"/>
          <p:cNvSpPr/>
          <p:nvPr/>
        </p:nvSpPr>
        <p:spPr>
          <a:xfrm>
            <a:off x="1760220" y="1409700"/>
            <a:ext cx="9248140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76250"/>
            <a:r>
              <a:rPr 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请根据寄送包裹的流程，对项目活动进行规划：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3995" y="3785235"/>
            <a:ext cx="8107045" cy="1049655"/>
          </a:xfrm>
          <a:prstGeom prst="rect">
            <a:avLst/>
          </a:prstGeom>
        </p:spPr>
      </p:pic>
      <p:pic>
        <p:nvPicPr>
          <p:cNvPr id="5" name="图片 4" descr="C:/Users/Lenovo/Desktop/图片3.png图片3"/>
          <p:cNvPicPr>
            <a:picLocks noChangeAspect="1"/>
          </p:cNvPicPr>
          <p:nvPr/>
        </p:nvPicPr>
        <p:blipFill>
          <a:blip r:embed="rId8"/>
          <a:srcRect l="30" r="30"/>
          <a:stretch>
            <a:fillRect/>
          </a:stretch>
        </p:blipFill>
        <p:spPr>
          <a:xfrm>
            <a:off x="1395730" y="2272030"/>
            <a:ext cx="8107045" cy="1049655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5365750" y="3958590"/>
            <a:ext cx="2000250" cy="626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334500" y="3564255"/>
            <a:ext cx="2857500" cy="2857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3775985" y="1700312"/>
            <a:ext cx="4640345" cy="706833"/>
            <a:chOff x="2500683" y="1997238"/>
            <a:chExt cx="4640345" cy="706833"/>
          </a:xfrm>
        </p:grpSpPr>
        <p:sp>
          <p:nvSpPr>
            <p:cNvPr id="6" name="文本框 5"/>
            <p:cNvSpPr txBox="1"/>
            <p:nvPr/>
          </p:nvSpPr>
          <p:spPr>
            <a:xfrm>
              <a:off x="2500683" y="1997238"/>
              <a:ext cx="2403835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b="1" dirty="0">
                  <a:solidFill>
                    <a:schemeClr val="bg1">
                      <a:alpha val="89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第二部分</a:t>
              </a:r>
            </a:p>
          </p:txBody>
        </p:sp>
        <p:sp>
          <p:nvSpPr>
            <p:cNvPr id="38" name="矩形 37"/>
            <p:cNvSpPr/>
            <p:nvPr/>
          </p:nvSpPr>
          <p:spPr>
            <a:xfrm>
              <a:off x="4904518" y="1997316"/>
              <a:ext cx="2236510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b="1" dirty="0">
                  <a:solidFill>
                    <a:schemeClr val="bg1">
                      <a:alpha val="89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项目实施</a:t>
              </a: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340453" y="804208"/>
            <a:ext cx="6525731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项目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4  </a:t>
            </a:r>
            <a:r>
              <a:rPr lang="zh-CN" altLang="en-US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探秘即时数据传输过程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互联网互连与互通</a:t>
            </a: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14032" y="3226619"/>
            <a:ext cx="3286648" cy="328664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/>
          <a:srcRect/>
          <a:stretch>
            <a:fillRect/>
          </a:stretch>
        </p:blipFill>
        <p:spPr>
          <a:xfrm>
            <a:off x="851530" y="642510"/>
            <a:ext cx="670525" cy="540033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2712720" y="2615565"/>
            <a:ext cx="2541270" cy="3185160"/>
            <a:chOff x="2840" y="4151"/>
            <a:chExt cx="4002" cy="5016"/>
          </a:xfrm>
        </p:grpSpPr>
        <p:grpSp>
          <p:nvGrpSpPr>
            <p:cNvPr id="4" name="组合 3"/>
            <p:cNvGrpSpPr/>
            <p:nvPr/>
          </p:nvGrpSpPr>
          <p:grpSpPr>
            <a:xfrm>
              <a:off x="2840" y="4151"/>
              <a:ext cx="4002" cy="5016"/>
              <a:chOff x="2457451" y="1663700"/>
              <a:chExt cx="2700000" cy="3384000"/>
            </a:xfrm>
            <a:effectLst>
              <a:outerShdw blurRad="292100" dist="25400" sx="105000" sy="105000" algn="ctr" rotWithShape="0">
                <a:prstClr val="black">
                  <a:alpha val="6000"/>
                </a:prstClr>
              </a:outerShdw>
            </a:effectLst>
          </p:grpSpPr>
          <p:sp>
            <p:nvSpPr>
              <p:cNvPr id="8" name="矩形: 圆角 7"/>
              <p:cNvSpPr/>
              <p:nvPr/>
            </p:nvSpPr>
            <p:spPr>
              <a:xfrm>
                <a:off x="2457451" y="1663700"/>
                <a:ext cx="2700000" cy="3384000"/>
              </a:xfrm>
              <a:prstGeom prst="roundRect">
                <a:avLst>
                  <a:gd name="adj" fmla="val 9011"/>
                </a:avLst>
              </a:prstGeom>
              <a:gradFill>
                <a:gsLst>
                  <a:gs pos="100000">
                    <a:srgbClr val="E1E1E1"/>
                  </a:gs>
                  <a:gs pos="0">
                    <a:schemeClr val="bg1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" name="矩形: 圆角 6"/>
              <p:cNvSpPr/>
              <p:nvPr/>
            </p:nvSpPr>
            <p:spPr>
              <a:xfrm>
                <a:off x="2480301" y="1685651"/>
                <a:ext cx="2654300" cy="3340099"/>
              </a:xfrm>
              <a:prstGeom prst="roundRect">
                <a:avLst>
                  <a:gd name="adj" fmla="val 9011"/>
                </a:avLst>
              </a:prstGeom>
              <a:gradFill>
                <a:gsLst>
                  <a:gs pos="0">
                    <a:srgbClr val="E1E1E1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36" name="椭圆 35"/>
            <p:cNvSpPr/>
            <p:nvPr/>
          </p:nvSpPr>
          <p:spPr>
            <a:xfrm>
              <a:off x="4342" y="4543"/>
              <a:ext cx="1030" cy="1030"/>
            </a:xfrm>
            <a:prstGeom prst="ellipse">
              <a:avLst/>
            </a:prstGeom>
            <a:solidFill>
              <a:srgbClr val="355D8D"/>
            </a:solidFill>
            <a:ln>
              <a:solidFill>
                <a:srgbClr val="365F90"/>
              </a:solidFill>
            </a:ln>
            <a:effectLst>
              <a:outerShdw blurRad="127000" dist="50800" sx="102000" sy="102000" algn="c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>
                  <a:cs typeface="+mn-ea"/>
                  <a:sym typeface="+mn-lt"/>
                </a:rPr>
                <a:t>1</a:t>
              </a:r>
            </a:p>
          </p:txBody>
        </p:sp>
        <p:grpSp>
          <p:nvGrpSpPr>
            <p:cNvPr id="39" name="组合 38"/>
            <p:cNvGrpSpPr/>
            <p:nvPr/>
          </p:nvGrpSpPr>
          <p:grpSpPr>
            <a:xfrm>
              <a:off x="3127" y="5907"/>
              <a:ext cx="3460" cy="1930"/>
              <a:chOff x="1244600" y="3244334"/>
              <a:chExt cx="2197100" cy="1225550"/>
            </a:xfrm>
          </p:grpSpPr>
          <p:sp>
            <p:nvSpPr>
              <p:cNvPr id="40" name="文本框 39"/>
              <p:cNvSpPr txBox="1"/>
              <p:nvPr/>
            </p:nvSpPr>
            <p:spPr>
              <a:xfrm>
                <a:off x="1244600" y="3244334"/>
                <a:ext cx="2197100" cy="46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100" dirty="0">
                    <a:solidFill>
                      <a:srgbClr val="365F90"/>
                    </a:solidFill>
                    <a:cs typeface="+mn-ea"/>
                    <a:sym typeface="+mn-lt"/>
                  </a:rPr>
                  <a:t>数据探险家</a:t>
                </a: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>
                <a:off x="1245235" y="3824724"/>
                <a:ext cx="2165350" cy="6451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rPr>
                  <a:t>体验</a:t>
                </a:r>
              </a:p>
              <a:p>
                <a:pPr algn="ctr"/>
                <a:r>
                  <a:rPr lang="zh-CN" altLang="en-US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rPr>
                  <a:t>即时数据传输过程</a:t>
                </a:r>
              </a:p>
            </p:txBody>
          </p:sp>
        </p:grpSp>
      </p:grpSp>
      <p:grpSp>
        <p:nvGrpSpPr>
          <p:cNvPr id="17" name="组合 16"/>
          <p:cNvGrpSpPr/>
          <p:nvPr/>
        </p:nvGrpSpPr>
        <p:grpSpPr>
          <a:xfrm>
            <a:off x="6995795" y="2615565"/>
            <a:ext cx="2541270" cy="3185160"/>
            <a:chOff x="9493" y="4119"/>
            <a:chExt cx="4002" cy="5016"/>
          </a:xfrm>
        </p:grpSpPr>
        <p:grpSp>
          <p:nvGrpSpPr>
            <p:cNvPr id="5" name="组合 4"/>
            <p:cNvGrpSpPr/>
            <p:nvPr/>
          </p:nvGrpSpPr>
          <p:grpSpPr>
            <a:xfrm>
              <a:off x="9493" y="4119"/>
              <a:ext cx="4002" cy="5016"/>
              <a:chOff x="2457451" y="1663700"/>
              <a:chExt cx="2700000" cy="3384000"/>
            </a:xfrm>
            <a:effectLst>
              <a:outerShdw blurRad="292100" dist="25400" sx="105000" sy="105000" algn="ctr" rotWithShape="0">
                <a:prstClr val="black">
                  <a:alpha val="6000"/>
                </a:prstClr>
              </a:outerShdw>
            </a:effectLst>
          </p:grpSpPr>
          <p:sp>
            <p:nvSpPr>
              <p:cNvPr id="10" name="矩形: 圆角 7"/>
              <p:cNvSpPr/>
              <p:nvPr/>
            </p:nvSpPr>
            <p:spPr>
              <a:xfrm>
                <a:off x="2457451" y="1663700"/>
                <a:ext cx="2700000" cy="3384000"/>
              </a:xfrm>
              <a:prstGeom prst="roundRect">
                <a:avLst>
                  <a:gd name="adj" fmla="val 9011"/>
                </a:avLst>
              </a:prstGeom>
              <a:gradFill>
                <a:gsLst>
                  <a:gs pos="100000">
                    <a:srgbClr val="E1E1E1"/>
                  </a:gs>
                  <a:gs pos="0">
                    <a:schemeClr val="bg1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" name="矩形: 圆角 6"/>
              <p:cNvSpPr/>
              <p:nvPr/>
            </p:nvSpPr>
            <p:spPr>
              <a:xfrm>
                <a:off x="2480301" y="1685651"/>
                <a:ext cx="2654300" cy="3340099"/>
              </a:xfrm>
              <a:prstGeom prst="roundRect">
                <a:avLst>
                  <a:gd name="adj" fmla="val 9011"/>
                </a:avLst>
              </a:prstGeom>
              <a:gradFill>
                <a:gsLst>
                  <a:gs pos="0">
                    <a:srgbClr val="E1E1E1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12" name="椭圆 11"/>
            <p:cNvSpPr/>
            <p:nvPr/>
          </p:nvSpPr>
          <p:spPr>
            <a:xfrm>
              <a:off x="10995" y="4511"/>
              <a:ext cx="1030" cy="1030"/>
            </a:xfrm>
            <a:prstGeom prst="ellipse">
              <a:avLst/>
            </a:prstGeom>
            <a:solidFill>
              <a:srgbClr val="355D8D"/>
            </a:solidFill>
            <a:ln>
              <a:solidFill>
                <a:srgbClr val="365F90"/>
              </a:solidFill>
            </a:ln>
            <a:effectLst>
              <a:outerShdw blurRad="127000" dist="50800" sx="102000" sy="102000" algn="c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>
                  <a:cs typeface="+mn-ea"/>
                  <a:sym typeface="+mn-lt"/>
                </a:rPr>
                <a:t>2</a:t>
              </a: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9780" y="5875"/>
              <a:ext cx="3460" cy="1930"/>
              <a:chOff x="1244600" y="3244334"/>
              <a:chExt cx="2197100" cy="1225550"/>
            </a:xfrm>
          </p:grpSpPr>
          <p:sp>
            <p:nvSpPr>
              <p:cNvPr id="14" name="文本框 13"/>
              <p:cNvSpPr txBox="1"/>
              <p:nvPr/>
            </p:nvSpPr>
            <p:spPr>
              <a:xfrm>
                <a:off x="1244600" y="3244334"/>
                <a:ext cx="2197100" cy="460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2400" b="1" spc="100" dirty="0">
                    <a:solidFill>
                      <a:srgbClr val="365F90"/>
                    </a:solidFill>
                    <a:cs typeface="+mn-ea"/>
                    <a:sym typeface="+mn-lt"/>
                  </a:rPr>
                  <a:t>理论解码者</a:t>
                </a:r>
              </a:p>
            </p:txBody>
          </p:sp>
          <p:sp>
            <p:nvSpPr>
              <p:cNvPr id="15" name="文本框 14"/>
              <p:cNvSpPr txBox="1"/>
              <p:nvPr/>
            </p:nvSpPr>
            <p:spPr>
              <a:xfrm>
                <a:off x="1245235" y="3824724"/>
                <a:ext cx="2165350" cy="6451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rPr>
                  <a:t>揭秘</a:t>
                </a:r>
              </a:p>
              <a:p>
                <a:pPr algn="ctr"/>
                <a:r>
                  <a:rPr lang="zh-CN" altLang="en-US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cs typeface="+mn-ea"/>
                    <a:sym typeface="+mn-lt"/>
                  </a:rPr>
                  <a:t>即时数据传输过程</a:t>
                </a:r>
              </a:p>
            </p:txBody>
          </p:sp>
        </p:grp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>
            <a:hlinkClick r:id="rId16" action="ppaction://hlinksldjump"/>
          </p:cNvPr>
          <p:cNvSpPr/>
          <p:nvPr/>
        </p:nvSpPr>
        <p:spPr>
          <a:xfrm>
            <a:off x="7526655" y="298450"/>
            <a:ext cx="1102995" cy="476250"/>
          </a:xfrm>
          <a:prstGeom prst="rect">
            <a:avLst/>
          </a:prstGeom>
          <a:solidFill>
            <a:srgbClr val="62A39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>
                <a:sym typeface="+mn-ea"/>
              </a:rPr>
              <a:t>项目准备</a:t>
            </a:r>
          </a:p>
        </p:txBody>
      </p:sp>
      <p:sp>
        <p:nvSpPr>
          <p:cNvPr id="37" name="矩形 36">
            <a:hlinkClick r:id="rId17" action="ppaction://hlinksldjump"/>
          </p:cNvPr>
          <p:cNvSpPr/>
          <p:nvPr/>
        </p:nvSpPr>
        <p:spPr>
          <a:xfrm>
            <a:off x="8620125" y="298450"/>
            <a:ext cx="1102995" cy="476250"/>
          </a:xfrm>
          <a:prstGeom prst="rect">
            <a:avLst/>
          </a:prstGeom>
          <a:solidFill>
            <a:srgbClr val="62A39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  <a:scene3d>
              <a:camera prst="orthographicFront"/>
              <a:lightRig rig="threePt" dir="t"/>
            </a:scene3d>
          </a:bodyPr>
          <a:lstStyle/>
          <a:p>
            <a:pPr lvl="0" algn="ctr">
              <a:buClrTx/>
              <a:buSzTx/>
              <a:buFontTx/>
            </a:pPr>
            <a:r>
              <a:rPr lang="zh-CN" altLang="en-US" b="1"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项目实施</a:t>
            </a:r>
          </a:p>
        </p:txBody>
      </p:sp>
      <p:sp>
        <p:nvSpPr>
          <p:cNvPr id="38" name="矩形 37">
            <a:hlinkClick r:id="rId18" action="ppaction://hlinksldjump"/>
          </p:cNvPr>
          <p:cNvSpPr/>
          <p:nvPr/>
        </p:nvSpPr>
        <p:spPr>
          <a:xfrm>
            <a:off x="9706610" y="298450"/>
            <a:ext cx="1102995" cy="476250"/>
          </a:xfrm>
          <a:prstGeom prst="rect">
            <a:avLst/>
          </a:prstGeom>
          <a:solidFill>
            <a:srgbClr val="62A39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项目评价</a:t>
            </a:r>
          </a:p>
        </p:txBody>
      </p:sp>
      <p:sp>
        <p:nvSpPr>
          <p:cNvPr id="39" name="矩形 38">
            <a:hlinkClick r:id="rId19" action="ppaction://hlinksldjump"/>
          </p:cNvPr>
          <p:cNvSpPr/>
          <p:nvPr/>
        </p:nvSpPr>
        <p:spPr>
          <a:xfrm>
            <a:off x="10800080" y="298450"/>
            <a:ext cx="1102995" cy="476250"/>
          </a:xfrm>
          <a:prstGeom prst="rect">
            <a:avLst/>
          </a:prstGeom>
          <a:solidFill>
            <a:srgbClr val="62A39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项目拓展</a:t>
            </a:r>
          </a:p>
        </p:txBody>
      </p:sp>
      <p:sp>
        <p:nvSpPr>
          <p:cNvPr id="43" name="流程图: 合并 42"/>
          <p:cNvSpPr/>
          <p:nvPr/>
        </p:nvSpPr>
        <p:spPr>
          <a:xfrm>
            <a:off x="8603615" y="774700"/>
            <a:ext cx="1102995" cy="247015"/>
          </a:xfrm>
          <a:prstGeom prst="flowChartMerge">
            <a:avLst/>
          </a:prstGeom>
          <a:solidFill>
            <a:srgbClr val="62A39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6" name="图片 45" descr="D:/2023省赛选国赛资料/000素材/图片素材/小PNG/T2.pngT2"/>
          <p:cNvPicPr>
            <a:picLocks noChangeAspect="1"/>
          </p:cNvPicPr>
          <p:nvPr/>
        </p:nvPicPr>
        <p:blipFill>
          <a:blip r:embed="rId20"/>
          <a:srcRect t="248" b="248"/>
          <a:stretch>
            <a:fillRect/>
          </a:stretch>
        </p:blipFill>
        <p:spPr>
          <a:xfrm>
            <a:off x="554990" y="454025"/>
            <a:ext cx="1286510" cy="965835"/>
          </a:xfrm>
          <a:prstGeom prst="rect">
            <a:avLst/>
          </a:prstGeom>
        </p:spPr>
      </p:pic>
      <p:sp>
        <p:nvSpPr>
          <p:cNvPr id="47" name="文本框 46"/>
          <p:cNvSpPr txBox="1"/>
          <p:nvPr/>
        </p:nvSpPr>
        <p:spPr>
          <a:xfrm>
            <a:off x="1841500" y="659765"/>
            <a:ext cx="741489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1</a:t>
            </a:r>
            <a:r>
              <a:rPr lang="en-US" altLang="zh-CN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．</a:t>
            </a:r>
            <a:r>
              <a:rPr lang="en-US" altLang="zh-CN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数据探险家</a:t>
            </a:r>
          </a:p>
          <a:p>
            <a:r>
              <a:rPr lang="en-US" altLang="zh-CN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                    ——体验即时数据传输过程</a:t>
            </a:r>
          </a:p>
        </p:txBody>
      </p:sp>
      <p:sp>
        <p:nvSpPr>
          <p:cNvPr id="48" name="矩形 47" descr="7b0a2020202022776f7264617274223a2022220a7d0a"/>
          <p:cNvSpPr/>
          <p:nvPr/>
        </p:nvSpPr>
        <p:spPr>
          <a:xfrm>
            <a:off x="4231005" y="1708150"/>
            <a:ext cx="4032885" cy="59372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indent="0" algn="ctr" fontAlgn="auto">
              <a:spcAft>
                <a:spcPts val="1200"/>
              </a:spcAft>
            </a:pPr>
            <a:r>
              <a:rPr lang="zh-CN" sz="4000" b="1" kern="100" dirty="0">
                <a:ln w="15875"/>
                <a:gradFill>
                  <a:gsLst>
                    <a:gs pos="0">
                      <a:schemeClr val="accent1"/>
                    </a:gs>
                    <a:gs pos="100000">
                      <a:schemeClr val="accent6"/>
                    </a:gs>
                  </a:gsLst>
                  <a:lin ang="2700000" scaled="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趣黑W" panose="00020600040101010101" charset="-122"/>
                <a:ea typeface="汉仪趣黑W" panose="00020600040101010101" charset="-122"/>
                <a:cs typeface="汉仪趣黑W" panose="00020600040101010101" charset="-122"/>
                <a:sym typeface="+mn-ea"/>
              </a:rPr>
              <a:t>快递传输大挑战</a:t>
            </a:r>
            <a:r>
              <a:rPr lang="en-US" altLang="zh-CN" sz="4000" b="1" kern="100" dirty="0">
                <a:ln w="3208" cmpd="sng">
                  <a:solidFill>
                    <a:srgbClr val="FEF4B5"/>
                  </a:solidFill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汉仪趣黑W" panose="00020600040101010101" charset="-122"/>
                <a:ea typeface="汉仪趣黑W" panose="00020600040101010101" charset="-122"/>
                <a:cs typeface="汉仪趣黑W" panose="00020600040101010101" charset="-122"/>
                <a:sym typeface="+mn-ea"/>
              </a:rPr>
              <a:t>             </a:t>
            </a:r>
          </a:p>
        </p:txBody>
      </p:sp>
      <p:pic>
        <p:nvPicPr>
          <p:cNvPr id="6" name="图片 5" descr="学生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426700" y="2794000"/>
            <a:ext cx="1765300" cy="3139440"/>
          </a:xfrm>
          <a:prstGeom prst="rect">
            <a:avLst/>
          </a:prstGeom>
        </p:spPr>
      </p:pic>
      <p:grpSp>
        <p:nvGrpSpPr>
          <p:cNvPr id="9" name="组合 8"/>
          <p:cNvGrpSpPr/>
          <p:nvPr>
            <p:custDataLst>
              <p:tags r:id="rId2"/>
            </p:custDataLst>
          </p:nvPr>
        </p:nvGrpSpPr>
        <p:grpSpPr>
          <a:xfrm>
            <a:off x="1675765" y="2360295"/>
            <a:ext cx="2062480" cy="3102610"/>
            <a:chOff x="2639" y="3738"/>
            <a:chExt cx="3248" cy="4886"/>
          </a:xfrm>
        </p:grpSpPr>
        <p:sp>
          <p:nvSpPr>
            <p:cNvPr id="56" name="任意多边形 55"/>
            <p:cNvSpPr/>
            <p:nvPr>
              <p:custDataLst>
                <p:tags r:id="rId12"/>
              </p:custDataLst>
            </p:nvPr>
          </p:nvSpPr>
          <p:spPr>
            <a:xfrm>
              <a:off x="2639" y="3738"/>
              <a:ext cx="3249" cy="4887"/>
            </a:xfrm>
            <a:custGeom>
              <a:avLst/>
              <a:gdLst>
                <a:gd name="connsiteX0" fmla="*/ 0 w 5195"/>
                <a:gd name="connsiteY0" fmla="*/ 241 h 5424"/>
                <a:gd name="connsiteX1" fmla="*/ 5195 w 5195"/>
                <a:gd name="connsiteY1" fmla="*/ 0 h 5424"/>
                <a:gd name="connsiteX2" fmla="*/ 5167 w 5195"/>
                <a:gd name="connsiteY2" fmla="*/ 5424 h 5424"/>
                <a:gd name="connsiteX3" fmla="*/ 0 w 5195"/>
                <a:gd name="connsiteY3" fmla="*/ 5110 h 5424"/>
                <a:gd name="connsiteX4" fmla="*/ 0 w 5195"/>
                <a:gd name="connsiteY4" fmla="*/ 241 h 5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5" h="5424">
                  <a:moveTo>
                    <a:pt x="0" y="241"/>
                  </a:moveTo>
                  <a:lnTo>
                    <a:pt x="5195" y="0"/>
                  </a:lnTo>
                  <a:lnTo>
                    <a:pt x="5167" y="5424"/>
                  </a:lnTo>
                  <a:lnTo>
                    <a:pt x="0" y="5110"/>
                  </a:lnTo>
                  <a:lnTo>
                    <a:pt x="0" y="24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60" name="正文"/>
            <p:cNvSpPr txBox="1"/>
            <p:nvPr>
              <p:custDataLst>
                <p:tags r:id="rId13"/>
              </p:custDataLst>
            </p:nvPr>
          </p:nvSpPr>
          <p:spPr>
            <a:xfrm>
              <a:off x="2769" y="5236"/>
              <a:ext cx="2961" cy="2891"/>
            </a:xfrm>
            <a:prstGeom prst="rect">
              <a:avLst/>
            </a:prstGeom>
            <a:ln>
              <a:noFill/>
              <a:prstDash val="sysDash"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lvl1pPr marL="228600" marR="0" lvl="0" indent="-228600" fontAlgn="auto">
                <a:lnSpc>
                  <a:spcPct val="13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●"/>
                <a:defRPr kumimoji="0" b="0" i="0" u="none" strike="noStrike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685800" marR="0" lvl="1" indent="-228600" fontAlgn="auto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●"/>
                <a:tabLst>
                  <a:tab pos="1609725" algn="l"/>
                </a:tabLst>
                <a:defRPr kumimoji="0" sz="1600" b="0" i="0" u="none" strike="noStrike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marR="0" lvl="2" indent="-228600" fontAlgn="auto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●"/>
                <a:defRPr kumimoji="0" sz="1600" b="0" i="0" u="none" strike="noStrike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marR="0" lvl="3" indent="-228600" fontAlgn="auto">
                <a:lnSpc>
                  <a:spcPct val="120000"/>
                </a:lnSpc>
                <a:spcBef>
                  <a:spcPts val="0"/>
                </a:spcBef>
                <a:spcAft>
                  <a:spcPts val="300"/>
                </a:spcAft>
                <a:buFont typeface="Wingdings" panose="05000000000000000000" charset="0"/>
                <a:buChar char=""/>
                <a:defRPr kumimoji="0" sz="1400" b="0" i="0" u="none" strike="noStrike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marR="0" lvl="4" indent="-228600" fontAlgn="auto">
                <a:lnSpc>
                  <a:spcPct val="12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  <a:defRPr kumimoji="0" sz="1400" b="0" i="0" u="none" strike="noStrike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indent="0" algn="l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zh-CN" altLang="en-US" sz="1600" b="1" spc="0" dirty="0">
                  <a:ln>
                    <a:noFill/>
                    <a:prstDash val="sysDot"/>
                  </a:ln>
                  <a:solidFill>
                    <a:schemeClr val="lt1">
                      <a:lumMod val="100000"/>
                    </a:schemeClr>
                  </a:solidFill>
                  <a:latin typeface="汉仪中黑简" panose="02010600000101010101" charset="-122"/>
                  <a:ea typeface="汉仪中黑简" panose="02010600000101010101" charset="-122"/>
                  <a:cs typeface="+mn-ea"/>
                  <a:sym typeface="+mn-ea"/>
                </a:rPr>
                <a:t>每组选用户、快递员、分拣员、运输员各一名，挂牌后抽签分组。</a:t>
              </a:r>
            </a:p>
            <a:p>
              <a:pPr marL="0" indent="0" algn="l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lang="zh-CN" altLang="en-US" sz="1600" b="1" spc="0" dirty="0">
                  <a:ln>
                    <a:noFill/>
                    <a:prstDash val="sysDot"/>
                  </a:ln>
                  <a:solidFill>
                    <a:schemeClr val="lt1">
                      <a:lumMod val="100000"/>
                    </a:schemeClr>
                  </a:solidFill>
                  <a:latin typeface="汉仪中黑简" panose="02010600000101010101" charset="-122"/>
                  <a:ea typeface="汉仪中黑简" panose="02010600000101010101" charset="-122"/>
                  <a:cs typeface="+mn-ea"/>
                  <a:sym typeface="+mn-ea"/>
                </a:rPr>
                <a:t>小组两两合作，全程禁言。</a:t>
              </a:r>
            </a:p>
          </p:txBody>
        </p:sp>
        <p:sp>
          <p:nvSpPr>
            <p:cNvPr id="4" name="椭圆 3"/>
            <p:cNvSpPr/>
            <p:nvPr/>
          </p:nvSpPr>
          <p:spPr>
            <a:xfrm>
              <a:off x="3765" y="4010"/>
              <a:ext cx="969" cy="969"/>
            </a:xfrm>
            <a:prstGeom prst="ellipse">
              <a:avLst/>
            </a:prstGeom>
          </p:spPr>
          <p:style>
            <a:lnRef idx="0">
              <a:srgbClr val="FFFFFF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charset="0"/>
                  <a:cs typeface="Calibri" panose="020F0502020204030204" charset="0"/>
                </a:rPr>
                <a:t>1</a:t>
              </a:r>
            </a:p>
          </p:txBody>
        </p:sp>
      </p:grpSp>
      <p:grpSp>
        <p:nvGrpSpPr>
          <p:cNvPr id="10" name="组合 9"/>
          <p:cNvGrpSpPr/>
          <p:nvPr>
            <p:custDataLst>
              <p:tags r:id="rId3"/>
            </p:custDataLst>
          </p:nvPr>
        </p:nvGrpSpPr>
        <p:grpSpPr>
          <a:xfrm>
            <a:off x="3815715" y="2360295"/>
            <a:ext cx="2066290" cy="3102610"/>
            <a:chOff x="6009" y="3738"/>
            <a:chExt cx="3254" cy="4886"/>
          </a:xfrm>
        </p:grpSpPr>
        <p:sp>
          <p:nvSpPr>
            <p:cNvPr id="53" name="任意多边形 52"/>
            <p:cNvSpPr/>
            <p:nvPr>
              <p:custDataLst>
                <p:tags r:id="rId10"/>
              </p:custDataLst>
            </p:nvPr>
          </p:nvSpPr>
          <p:spPr>
            <a:xfrm flipH="1">
              <a:off x="6009" y="3738"/>
              <a:ext cx="3255" cy="4887"/>
            </a:xfrm>
            <a:custGeom>
              <a:avLst/>
              <a:gdLst>
                <a:gd name="connsiteX0" fmla="*/ 0 w 5195"/>
                <a:gd name="connsiteY0" fmla="*/ 241 h 5424"/>
                <a:gd name="connsiteX1" fmla="*/ 5195 w 5195"/>
                <a:gd name="connsiteY1" fmla="*/ 0 h 5424"/>
                <a:gd name="connsiteX2" fmla="*/ 5167 w 5195"/>
                <a:gd name="connsiteY2" fmla="*/ 5424 h 5424"/>
                <a:gd name="connsiteX3" fmla="*/ 0 w 5195"/>
                <a:gd name="connsiteY3" fmla="*/ 5110 h 5424"/>
                <a:gd name="connsiteX4" fmla="*/ 0 w 5195"/>
                <a:gd name="connsiteY4" fmla="*/ 241 h 5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5" h="5424">
                  <a:moveTo>
                    <a:pt x="0" y="241"/>
                  </a:moveTo>
                  <a:lnTo>
                    <a:pt x="5195" y="0"/>
                  </a:lnTo>
                  <a:lnTo>
                    <a:pt x="5167" y="5424"/>
                  </a:lnTo>
                  <a:lnTo>
                    <a:pt x="0" y="5110"/>
                  </a:lnTo>
                  <a:lnTo>
                    <a:pt x="0" y="241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62" name="正文"/>
            <p:cNvSpPr txBox="1"/>
            <p:nvPr>
              <p:custDataLst>
                <p:tags r:id="rId11"/>
              </p:custDataLst>
            </p:nvPr>
          </p:nvSpPr>
          <p:spPr>
            <a:xfrm>
              <a:off x="6160" y="5236"/>
              <a:ext cx="2961" cy="2791"/>
            </a:xfrm>
            <a:prstGeom prst="rect">
              <a:avLst/>
            </a:prstGeom>
            <a:ln>
              <a:noFill/>
              <a:prstDash val="sysDash"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lvl1pPr marL="228600" marR="0" lvl="0" indent="-228600" fontAlgn="auto">
                <a:lnSpc>
                  <a:spcPct val="13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●"/>
                <a:defRPr kumimoji="0" b="0" i="0" u="none" strike="noStrike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685800" marR="0" lvl="1" indent="-228600" fontAlgn="auto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●"/>
                <a:tabLst>
                  <a:tab pos="1609725" algn="l"/>
                </a:tabLst>
                <a:defRPr kumimoji="0" sz="1600" b="0" i="0" u="none" strike="noStrike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marR="0" lvl="2" indent="-228600" fontAlgn="auto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●"/>
                <a:defRPr kumimoji="0" sz="1600" b="0" i="0" u="none" strike="noStrike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marR="0" lvl="3" indent="-228600" fontAlgn="auto">
                <a:lnSpc>
                  <a:spcPct val="120000"/>
                </a:lnSpc>
                <a:spcBef>
                  <a:spcPts val="0"/>
                </a:spcBef>
                <a:spcAft>
                  <a:spcPts val="300"/>
                </a:spcAft>
                <a:buFont typeface="Wingdings" panose="05000000000000000000" charset="0"/>
                <a:buChar char=""/>
                <a:defRPr kumimoji="0" sz="1400" b="0" i="0" u="none" strike="noStrike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marR="0" lvl="4" indent="-228600" fontAlgn="auto">
                <a:lnSpc>
                  <a:spcPct val="12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  <a:defRPr kumimoji="0" sz="1400" b="0" i="0" u="none" strike="noStrike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lvl="0" algn="l">
                <a:lnSpc>
                  <a:spcPct val="150000"/>
                </a:lnSpc>
                <a:buClrTx/>
                <a:buSzTx/>
                <a:buNone/>
              </a:pPr>
              <a:r>
                <a:rPr lang="zh-CN" altLang="en-US" sz="1600" b="1" spc="0" dirty="0">
                  <a:ln>
                    <a:noFill/>
                    <a:prstDash val="sysDot"/>
                  </a:ln>
                  <a:solidFill>
                    <a:schemeClr val="lt1">
                      <a:lumMod val="100000"/>
                    </a:schemeClr>
                  </a:solidFill>
                  <a:latin typeface="汉仪中黑简" panose="02010600000101010101" charset="-122"/>
                  <a:ea typeface="汉仪中黑简" panose="02010600000101010101" charset="-122"/>
                  <a:cs typeface="+mn-ea"/>
                  <a:sym typeface="+mn-ea"/>
                </a:rPr>
                <a:t>每组抽三张订单，每单文字需分包裹传递，每包限五字，超则需拆分。</a:t>
              </a:r>
            </a:p>
          </p:txBody>
        </p:sp>
        <p:sp>
          <p:nvSpPr>
            <p:cNvPr id="5" name="椭圆 4"/>
            <p:cNvSpPr/>
            <p:nvPr/>
          </p:nvSpPr>
          <p:spPr>
            <a:xfrm>
              <a:off x="7008" y="4010"/>
              <a:ext cx="969" cy="969"/>
            </a:xfrm>
            <a:prstGeom prst="ellipse">
              <a:avLst/>
            </a:prstGeom>
            <a:solidFill>
              <a:srgbClr val="4AB5C4"/>
            </a:solidFill>
          </p:spPr>
          <p:style>
            <a:lnRef idx="0">
              <a:srgbClr val="FFFFFF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charset="0"/>
                  <a:cs typeface="Calibri" panose="020F0502020204030204" charset="0"/>
                </a:rPr>
                <a:t>2</a:t>
              </a:r>
            </a:p>
          </p:txBody>
        </p:sp>
      </p:grpSp>
      <p:grpSp>
        <p:nvGrpSpPr>
          <p:cNvPr id="11" name="组合 10"/>
          <p:cNvGrpSpPr/>
          <p:nvPr>
            <p:custDataLst>
              <p:tags r:id="rId4"/>
            </p:custDataLst>
          </p:nvPr>
        </p:nvGrpSpPr>
        <p:grpSpPr>
          <a:xfrm>
            <a:off x="5958840" y="2360295"/>
            <a:ext cx="2080260" cy="3102610"/>
            <a:chOff x="9384" y="3738"/>
            <a:chExt cx="3276" cy="4886"/>
          </a:xfrm>
        </p:grpSpPr>
        <p:sp>
          <p:nvSpPr>
            <p:cNvPr id="57" name="任意多边形 56"/>
            <p:cNvSpPr/>
            <p:nvPr>
              <p:custDataLst>
                <p:tags r:id="rId8"/>
              </p:custDataLst>
            </p:nvPr>
          </p:nvSpPr>
          <p:spPr>
            <a:xfrm>
              <a:off x="9384" y="3738"/>
              <a:ext cx="3276" cy="4887"/>
            </a:xfrm>
            <a:custGeom>
              <a:avLst/>
              <a:gdLst>
                <a:gd name="connsiteX0" fmla="*/ 0 w 5195"/>
                <a:gd name="connsiteY0" fmla="*/ 241 h 5424"/>
                <a:gd name="connsiteX1" fmla="*/ 5195 w 5195"/>
                <a:gd name="connsiteY1" fmla="*/ 0 h 5424"/>
                <a:gd name="connsiteX2" fmla="*/ 5167 w 5195"/>
                <a:gd name="connsiteY2" fmla="*/ 5424 h 5424"/>
                <a:gd name="connsiteX3" fmla="*/ 0 w 5195"/>
                <a:gd name="connsiteY3" fmla="*/ 5110 h 5424"/>
                <a:gd name="connsiteX4" fmla="*/ 0 w 5195"/>
                <a:gd name="connsiteY4" fmla="*/ 241 h 5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5" h="5424">
                  <a:moveTo>
                    <a:pt x="0" y="241"/>
                  </a:moveTo>
                  <a:lnTo>
                    <a:pt x="5195" y="0"/>
                  </a:lnTo>
                  <a:lnTo>
                    <a:pt x="5167" y="5424"/>
                  </a:lnTo>
                  <a:lnTo>
                    <a:pt x="0" y="5110"/>
                  </a:lnTo>
                  <a:lnTo>
                    <a:pt x="0" y="24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61" name="正文"/>
            <p:cNvSpPr txBox="1"/>
            <p:nvPr>
              <p:custDataLst>
                <p:tags r:id="rId9"/>
              </p:custDataLst>
            </p:nvPr>
          </p:nvSpPr>
          <p:spPr>
            <a:xfrm>
              <a:off x="9516" y="5236"/>
              <a:ext cx="2961" cy="2789"/>
            </a:xfrm>
            <a:prstGeom prst="rect">
              <a:avLst/>
            </a:prstGeom>
            <a:ln>
              <a:noFill/>
              <a:prstDash val="sysDash"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lvl1pPr marL="228600" marR="0" lvl="0" indent="-228600" fontAlgn="auto">
                <a:lnSpc>
                  <a:spcPct val="13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●"/>
                <a:defRPr kumimoji="0" b="0" i="0" u="none" strike="noStrike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685800" marR="0" lvl="1" indent="-228600" fontAlgn="auto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●"/>
                <a:tabLst>
                  <a:tab pos="1609725" algn="l"/>
                </a:tabLst>
                <a:defRPr kumimoji="0" sz="1600" b="0" i="0" u="none" strike="noStrike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marR="0" lvl="2" indent="-228600" fontAlgn="auto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●"/>
                <a:defRPr kumimoji="0" sz="1600" b="0" i="0" u="none" strike="noStrike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marR="0" lvl="3" indent="-228600" fontAlgn="auto">
                <a:lnSpc>
                  <a:spcPct val="120000"/>
                </a:lnSpc>
                <a:spcBef>
                  <a:spcPts val="0"/>
                </a:spcBef>
                <a:spcAft>
                  <a:spcPts val="300"/>
                </a:spcAft>
                <a:buFont typeface="Wingdings" panose="05000000000000000000" charset="0"/>
                <a:buChar char=""/>
                <a:defRPr kumimoji="0" sz="1400" b="0" i="0" u="none" strike="noStrike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marR="0" lvl="4" indent="-228600" fontAlgn="auto">
                <a:lnSpc>
                  <a:spcPct val="12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  <a:defRPr kumimoji="0" sz="1400" b="0" i="0" u="none" strike="noStrike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lvl="0" algn="l">
                <a:lnSpc>
                  <a:spcPct val="150000"/>
                </a:lnSpc>
                <a:buClrTx/>
                <a:buSzTx/>
                <a:buNone/>
              </a:pPr>
              <a:r>
                <a:rPr lang="zh-CN" altLang="en-US" sz="1600" b="1" spc="0" dirty="0">
                  <a:ln>
                    <a:noFill/>
                    <a:prstDash val="sysDot"/>
                  </a:ln>
                  <a:solidFill>
                    <a:schemeClr val="lt1">
                      <a:lumMod val="100000"/>
                    </a:schemeClr>
                  </a:solidFill>
                  <a:latin typeface="汉仪中黑简" panose="02010600000101010101" charset="-122"/>
                  <a:ea typeface="汉仪中黑简" panose="02010600000101010101" charset="-122"/>
                  <a:cs typeface="+mn-ea"/>
                  <a:sym typeface="+mn-ea"/>
                </a:rPr>
                <a:t>每个角色卡的职责，仅限本人知晓。</a:t>
              </a:r>
            </a:p>
          </p:txBody>
        </p:sp>
        <p:sp>
          <p:nvSpPr>
            <p:cNvPr id="7" name="椭圆 6"/>
            <p:cNvSpPr/>
            <p:nvPr/>
          </p:nvSpPr>
          <p:spPr>
            <a:xfrm>
              <a:off x="10512" y="4010"/>
              <a:ext cx="969" cy="969"/>
            </a:xfrm>
            <a:prstGeom prst="ellipse">
              <a:avLst/>
            </a:prstGeom>
          </p:spPr>
          <p:style>
            <a:lnRef idx="0">
              <a:srgbClr val="FFFFFF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charset="0"/>
                  <a:cs typeface="Calibri" panose="020F0502020204030204" charset="0"/>
                </a:rPr>
                <a:t>3</a:t>
              </a:r>
            </a:p>
          </p:txBody>
        </p:sp>
      </p:grpSp>
      <p:grpSp>
        <p:nvGrpSpPr>
          <p:cNvPr id="12" name="组合 11"/>
          <p:cNvGrpSpPr/>
          <p:nvPr>
            <p:custDataLst>
              <p:tags r:id="rId5"/>
            </p:custDataLst>
          </p:nvPr>
        </p:nvGrpSpPr>
        <p:grpSpPr>
          <a:xfrm>
            <a:off x="8115935" y="2360295"/>
            <a:ext cx="2112010" cy="3102610"/>
            <a:chOff x="12781" y="3738"/>
            <a:chExt cx="3326" cy="4886"/>
          </a:xfrm>
        </p:grpSpPr>
        <p:sp>
          <p:nvSpPr>
            <p:cNvPr id="52" name="任意多边形 51"/>
            <p:cNvSpPr/>
            <p:nvPr>
              <p:custDataLst>
                <p:tags r:id="rId6"/>
              </p:custDataLst>
            </p:nvPr>
          </p:nvSpPr>
          <p:spPr>
            <a:xfrm flipH="1">
              <a:off x="12781" y="3738"/>
              <a:ext cx="3326" cy="4887"/>
            </a:xfrm>
            <a:custGeom>
              <a:avLst/>
              <a:gdLst>
                <a:gd name="connsiteX0" fmla="*/ 0 w 5195"/>
                <a:gd name="connsiteY0" fmla="*/ 241 h 5424"/>
                <a:gd name="connsiteX1" fmla="*/ 5195 w 5195"/>
                <a:gd name="connsiteY1" fmla="*/ 0 h 5424"/>
                <a:gd name="connsiteX2" fmla="*/ 5167 w 5195"/>
                <a:gd name="connsiteY2" fmla="*/ 5424 h 5424"/>
                <a:gd name="connsiteX3" fmla="*/ 0 w 5195"/>
                <a:gd name="connsiteY3" fmla="*/ 5110 h 5424"/>
                <a:gd name="connsiteX4" fmla="*/ 0 w 5195"/>
                <a:gd name="connsiteY4" fmla="*/ 241 h 54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95" h="5424">
                  <a:moveTo>
                    <a:pt x="0" y="241"/>
                  </a:moveTo>
                  <a:lnTo>
                    <a:pt x="5195" y="0"/>
                  </a:lnTo>
                  <a:lnTo>
                    <a:pt x="5167" y="5424"/>
                  </a:lnTo>
                  <a:lnTo>
                    <a:pt x="0" y="5110"/>
                  </a:lnTo>
                  <a:lnTo>
                    <a:pt x="0" y="241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63" name="正文"/>
            <p:cNvSpPr txBox="1"/>
            <p:nvPr>
              <p:custDataLst>
                <p:tags r:id="rId7"/>
              </p:custDataLst>
            </p:nvPr>
          </p:nvSpPr>
          <p:spPr>
            <a:xfrm>
              <a:off x="12923" y="5237"/>
              <a:ext cx="2994" cy="3062"/>
            </a:xfrm>
            <a:prstGeom prst="rect">
              <a:avLst/>
            </a:prstGeom>
            <a:ln>
              <a:noFill/>
              <a:prstDash val="sysDash"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lvl1pPr marL="228600" marR="0" lvl="0" indent="-228600" fontAlgn="auto">
                <a:lnSpc>
                  <a:spcPct val="130000"/>
                </a:lnSpc>
                <a:spcBef>
                  <a:spcPts val="0"/>
                </a:spcBef>
                <a:spcAft>
                  <a:spcPts val="1000"/>
                </a:spcAft>
                <a:buFont typeface="Arial" panose="020B0604020202020204" pitchFamily="34" charset="0"/>
                <a:buChar char="●"/>
                <a:defRPr kumimoji="0" b="0" i="0" u="none" strike="noStrike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Arial" panose="020B0604020202020204" pitchFamily="34" charset="0"/>
                  <a:ea typeface="微软雅黑" panose="020B0503020204020204" pitchFamily="34" charset="-122"/>
                </a:defRPr>
              </a:lvl1pPr>
              <a:lvl2pPr marL="685800" marR="0" lvl="1" indent="-228600" fontAlgn="auto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●"/>
                <a:tabLst>
                  <a:tab pos="1609725" algn="l"/>
                </a:tabLst>
                <a:defRPr kumimoji="0" sz="1600" b="0" i="0" u="none" strike="noStrike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Arial" panose="020B0604020202020204" pitchFamily="34" charset="0"/>
                  <a:ea typeface="微软雅黑" panose="020B0503020204020204" pitchFamily="34" charset="-122"/>
                </a:defRPr>
              </a:lvl2pPr>
              <a:lvl3pPr marL="1143000" marR="0" lvl="2" indent="-228600" fontAlgn="auto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Char char="●"/>
                <a:defRPr kumimoji="0" sz="1600" b="0" i="0" u="none" strike="noStrike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Arial" panose="020B0604020202020204" pitchFamily="34" charset="0"/>
                  <a:ea typeface="微软雅黑" panose="020B0503020204020204" pitchFamily="34" charset="-122"/>
                </a:defRPr>
              </a:lvl3pPr>
              <a:lvl4pPr marL="1600200" marR="0" lvl="3" indent="-228600" fontAlgn="auto">
                <a:lnSpc>
                  <a:spcPct val="120000"/>
                </a:lnSpc>
                <a:spcBef>
                  <a:spcPts val="0"/>
                </a:spcBef>
                <a:spcAft>
                  <a:spcPts val="300"/>
                </a:spcAft>
                <a:buFont typeface="Wingdings" panose="05000000000000000000" charset="0"/>
                <a:buChar char=""/>
                <a:defRPr kumimoji="0" sz="1400" b="0" i="0" u="none" strike="noStrike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Arial" panose="020B0604020202020204" pitchFamily="34" charset="0"/>
                  <a:ea typeface="微软雅黑" panose="020B0503020204020204" pitchFamily="34" charset="-122"/>
                </a:defRPr>
              </a:lvl4pPr>
              <a:lvl5pPr marL="2057400" marR="0" lvl="4" indent="-228600" fontAlgn="auto">
                <a:lnSpc>
                  <a:spcPct val="12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  <a:defRPr kumimoji="0" sz="1400" b="0" i="0" u="none" strike="noStrike" cap="none" spc="150" normalizeH="0" baseline="0">
                  <a:solidFill>
                    <a:schemeClr val="tx1">
                      <a:lumMod val="65000"/>
                      <a:lumOff val="35000"/>
                    </a:schemeClr>
                  </a:solidFill>
                  <a:uFillTx/>
                  <a:latin typeface="Arial" panose="020B0604020202020204" pitchFamily="34" charset="0"/>
                  <a:ea typeface="微软雅黑" panose="020B0503020204020204" pitchFamily="34" charset="-122"/>
                </a:defRPr>
              </a:lvl5pPr>
              <a:lvl6pPr indent="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</a:lvl6pPr>
              <a:lvl7pPr marL="2971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7pPr>
              <a:lvl8pPr marL="3429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8pPr>
              <a:lvl9pPr marL="3886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</a:lvl9pPr>
            </a:lstStyle>
            <a:p>
              <a:pPr marL="0" lvl="0" algn="l">
                <a:lnSpc>
                  <a:spcPct val="150000"/>
                </a:lnSpc>
                <a:spcAft>
                  <a:spcPts val="0"/>
                </a:spcAft>
                <a:buClrTx/>
                <a:buSzTx/>
                <a:buNone/>
              </a:pPr>
              <a:r>
                <a:rPr lang="zh-CN" altLang="en-US" sz="1600" b="1" spc="0" dirty="0">
                  <a:ln>
                    <a:noFill/>
                    <a:prstDash val="sysDot"/>
                  </a:ln>
                  <a:solidFill>
                    <a:schemeClr val="lt1">
                      <a:lumMod val="100000"/>
                    </a:schemeClr>
                  </a:solidFill>
                  <a:latin typeface="汉仪中黑简" panose="02010600000101010101" charset="-122"/>
                  <a:ea typeface="汉仪中黑简" panose="02010600000101010101" charset="-122"/>
                  <a:cs typeface="+mn-ea"/>
                  <a:sym typeface="+mn-ea"/>
                </a:rPr>
                <a:t>正确率优先，正确率相同，用时短者获胜。</a:t>
              </a:r>
            </a:p>
          </p:txBody>
        </p:sp>
        <p:sp>
          <p:nvSpPr>
            <p:cNvPr id="8" name="椭圆 7"/>
            <p:cNvSpPr/>
            <p:nvPr/>
          </p:nvSpPr>
          <p:spPr>
            <a:xfrm>
              <a:off x="14016" y="4010"/>
              <a:ext cx="969" cy="969"/>
            </a:xfrm>
            <a:prstGeom prst="ellipse">
              <a:avLst/>
            </a:prstGeom>
            <a:solidFill>
              <a:srgbClr val="4AB5C4"/>
            </a:solidFill>
          </p:spPr>
          <p:style>
            <a:lnRef idx="0">
              <a:srgbClr val="FFFFFF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b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charset="0"/>
                  <a:cs typeface="Calibri" panose="020F0502020204030204" charset="0"/>
                </a:rPr>
                <a:t>4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>
            <a:hlinkClick r:id="rId31" action="ppaction://hlinksldjump"/>
          </p:cNvPr>
          <p:cNvSpPr/>
          <p:nvPr/>
        </p:nvSpPr>
        <p:spPr>
          <a:xfrm>
            <a:off x="7526655" y="298450"/>
            <a:ext cx="1102995" cy="476250"/>
          </a:xfrm>
          <a:prstGeom prst="rect">
            <a:avLst/>
          </a:prstGeom>
          <a:solidFill>
            <a:srgbClr val="62A39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>
                <a:sym typeface="+mn-ea"/>
              </a:rPr>
              <a:t>项目准备</a:t>
            </a:r>
          </a:p>
        </p:txBody>
      </p:sp>
      <p:sp>
        <p:nvSpPr>
          <p:cNvPr id="37" name="矩形 36">
            <a:hlinkClick r:id="rId32" action="ppaction://hlinksldjump"/>
          </p:cNvPr>
          <p:cNvSpPr/>
          <p:nvPr/>
        </p:nvSpPr>
        <p:spPr>
          <a:xfrm>
            <a:off x="8620125" y="298450"/>
            <a:ext cx="1102995" cy="476250"/>
          </a:xfrm>
          <a:prstGeom prst="rect">
            <a:avLst/>
          </a:prstGeom>
          <a:solidFill>
            <a:srgbClr val="62A39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  <a:scene3d>
              <a:camera prst="orthographicFront"/>
              <a:lightRig rig="threePt" dir="t"/>
            </a:scene3d>
          </a:bodyPr>
          <a:lstStyle/>
          <a:p>
            <a:pPr lvl="0" algn="ctr">
              <a:buClrTx/>
              <a:buSzTx/>
              <a:buFontTx/>
            </a:pPr>
            <a:r>
              <a:rPr lang="zh-CN" altLang="en-US" b="1"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项目实施</a:t>
            </a:r>
          </a:p>
        </p:txBody>
      </p:sp>
      <p:sp>
        <p:nvSpPr>
          <p:cNvPr id="38" name="矩形 37">
            <a:hlinkClick r:id="rId33" action="ppaction://hlinksldjump"/>
          </p:cNvPr>
          <p:cNvSpPr/>
          <p:nvPr/>
        </p:nvSpPr>
        <p:spPr>
          <a:xfrm>
            <a:off x="9706610" y="298450"/>
            <a:ext cx="1102995" cy="476250"/>
          </a:xfrm>
          <a:prstGeom prst="rect">
            <a:avLst/>
          </a:prstGeom>
          <a:solidFill>
            <a:srgbClr val="62A39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项目评价</a:t>
            </a:r>
          </a:p>
        </p:txBody>
      </p:sp>
      <p:sp>
        <p:nvSpPr>
          <p:cNvPr id="39" name="矩形 38">
            <a:hlinkClick r:id="rId34" action="ppaction://hlinksldjump"/>
          </p:cNvPr>
          <p:cNvSpPr/>
          <p:nvPr/>
        </p:nvSpPr>
        <p:spPr>
          <a:xfrm>
            <a:off x="10800080" y="298450"/>
            <a:ext cx="1102995" cy="476250"/>
          </a:xfrm>
          <a:prstGeom prst="rect">
            <a:avLst/>
          </a:prstGeom>
          <a:solidFill>
            <a:srgbClr val="62A39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项目拓展</a:t>
            </a:r>
          </a:p>
        </p:txBody>
      </p:sp>
      <p:sp>
        <p:nvSpPr>
          <p:cNvPr id="43" name="流程图: 合并 42"/>
          <p:cNvSpPr/>
          <p:nvPr/>
        </p:nvSpPr>
        <p:spPr>
          <a:xfrm>
            <a:off x="8603615" y="774700"/>
            <a:ext cx="1102995" cy="247015"/>
          </a:xfrm>
          <a:prstGeom prst="flowChartMerge">
            <a:avLst/>
          </a:prstGeom>
          <a:solidFill>
            <a:srgbClr val="62A39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6" name="图片 45" descr="D:/2023省赛选国赛资料/000素材/图片素材/小PNG/T2.pngT2"/>
          <p:cNvPicPr>
            <a:picLocks noChangeAspect="1"/>
          </p:cNvPicPr>
          <p:nvPr/>
        </p:nvPicPr>
        <p:blipFill>
          <a:blip r:embed="rId35"/>
          <a:srcRect t="248" b="248"/>
          <a:stretch>
            <a:fillRect/>
          </a:stretch>
        </p:blipFill>
        <p:spPr>
          <a:xfrm>
            <a:off x="554990" y="454025"/>
            <a:ext cx="1286510" cy="965835"/>
          </a:xfrm>
          <a:prstGeom prst="rect">
            <a:avLst/>
          </a:prstGeom>
        </p:spPr>
      </p:pic>
      <p:sp>
        <p:nvSpPr>
          <p:cNvPr id="47" name="文本框 46"/>
          <p:cNvSpPr txBox="1"/>
          <p:nvPr/>
        </p:nvSpPr>
        <p:spPr>
          <a:xfrm>
            <a:off x="1841500" y="659765"/>
            <a:ext cx="741489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1</a:t>
            </a:r>
            <a:r>
              <a:rPr lang="en-US" altLang="zh-CN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．数据探险家</a:t>
            </a:r>
            <a:endParaRPr lang="en-US" altLang="zh-CN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  <a:p>
            <a:r>
              <a:rPr lang="en-US" altLang="zh-CN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                    ——体验即时数据传输过程</a:t>
            </a:r>
            <a:endParaRPr lang="en-US" altLang="zh-CN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grpSp>
        <p:nvGrpSpPr>
          <p:cNvPr id="165" name="组合 164"/>
          <p:cNvGrpSpPr/>
          <p:nvPr>
            <p:custDataLst>
              <p:tags r:id="rId2"/>
            </p:custDataLst>
          </p:nvPr>
        </p:nvGrpSpPr>
        <p:grpSpPr>
          <a:xfrm>
            <a:off x="749300" y="1922780"/>
            <a:ext cx="10775315" cy="4269740"/>
            <a:chOff x="1180" y="2713"/>
            <a:chExt cx="16969" cy="6724"/>
          </a:xfrm>
        </p:grpSpPr>
        <p:sp>
          <p:nvSpPr>
            <p:cNvPr id="94" name="任意多边形: 形状 2979"/>
            <p:cNvSpPr/>
            <p:nvPr>
              <p:custDataLst>
                <p:tags r:id="rId3"/>
              </p:custDataLst>
            </p:nvPr>
          </p:nvSpPr>
          <p:spPr>
            <a:xfrm>
              <a:off x="5466" y="2713"/>
              <a:ext cx="455" cy="681"/>
            </a:xfrm>
            <a:custGeom>
              <a:avLst/>
              <a:gdLst>
                <a:gd name="connsiteX0" fmla="*/ 652272 w 652272"/>
                <a:gd name="connsiteY0" fmla="*/ 0 h 877824"/>
                <a:gd name="connsiteX1" fmla="*/ 341376 w 652272"/>
                <a:gd name="connsiteY1" fmla="*/ 0 h 877824"/>
                <a:gd name="connsiteX2" fmla="*/ 0 w 652272"/>
                <a:gd name="connsiteY2" fmla="*/ 341376 h 877824"/>
                <a:gd name="connsiteX3" fmla="*/ 0 w 652272"/>
                <a:gd name="connsiteY3" fmla="*/ 877824 h 877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2272" h="877824">
                  <a:moveTo>
                    <a:pt x="652272" y="0"/>
                  </a:moveTo>
                  <a:lnTo>
                    <a:pt x="341376" y="0"/>
                  </a:lnTo>
                  <a:lnTo>
                    <a:pt x="0" y="341376"/>
                  </a:lnTo>
                  <a:lnTo>
                    <a:pt x="0" y="877824"/>
                  </a:lnTo>
                </a:path>
              </a:pathLst>
            </a:custGeom>
            <a:noFill/>
            <a:ln w="63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MiSans Normal" panose="00000500000000000000" charset="-122"/>
                <a:ea typeface="MiSans Normal" panose="00000500000000000000" charset="-122"/>
                <a:sym typeface="MiSans Normal" panose="00000500000000000000" charset="-122"/>
              </a:endParaRPr>
            </a:p>
          </p:txBody>
        </p:sp>
        <p:sp>
          <p:nvSpPr>
            <p:cNvPr id="97" name="任意多边形: 形状 2978"/>
            <p:cNvSpPr/>
            <p:nvPr>
              <p:custDataLst>
                <p:tags r:id="rId4"/>
              </p:custDataLst>
            </p:nvPr>
          </p:nvSpPr>
          <p:spPr>
            <a:xfrm>
              <a:off x="5546" y="2802"/>
              <a:ext cx="3951" cy="6543"/>
            </a:xfrm>
            <a:custGeom>
              <a:avLst/>
              <a:gdLst>
                <a:gd name="connsiteX0" fmla="*/ 148212 w 2700000"/>
                <a:gd name="connsiteY0" fmla="*/ 0 h 4031120"/>
                <a:gd name="connsiteX1" fmla="*/ 921372 w 2700000"/>
                <a:gd name="connsiteY1" fmla="*/ 0 h 4031120"/>
                <a:gd name="connsiteX2" fmla="*/ 992492 w 2700000"/>
                <a:gd name="connsiteY2" fmla="*/ 71120 h 4031120"/>
                <a:gd name="connsiteX3" fmla="*/ 2568267 w 2700000"/>
                <a:gd name="connsiteY3" fmla="*/ 71120 h 4031120"/>
                <a:gd name="connsiteX4" fmla="*/ 2700000 w 2700000"/>
                <a:gd name="connsiteY4" fmla="*/ 202853 h 4031120"/>
                <a:gd name="connsiteX5" fmla="*/ 2700000 w 2700000"/>
                <a:gd name="connsiteY5" fmla="*/ 3868715 h 4031120"/>
                <a:gd name="connsiteX6" fmla="*/ 2537595 w 2700000"/>
                <a:gd name="connsiteY6" fmla="*/ 4031120 h 4031120"/>
                <a:gd name="connsiteX7" fmla="*/ 162405 w 2700000"/>
                <a:gd name="connsiteY7" fmla="*/ 4031120 h 4031120"/>
                <a:gd name="connsiteX8" fmla="*/ 0 w 2700000"/>
                <a:gd name="connsiteY8" fmla="*/ 3868715 h 4031120"/>
                <a:gd name="connsiteX9" fmla="*/ 0 w 2700000"/>
                <a:gd name="connsiteY9" fmla="*/ 1294825 h 4031120"/>
                <a:gd name="connsiteX10" fmla="*/ 0 w 2700000"/>
                <a:gd name="connsiteY10" fmla="*/ 202853 h 4031120"/>
                <a:gd name="connsiteX11" fmla="*/ 0 w 2700000"/>
                <a:gd name="connsiteY11" fmla="*/ 148212 h 4031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00000" h="4031120">
                  <a:moveTo>
                    <a:pt x="148212" y="0"/>
                  </a:moveTo>
                  <a:lnTo>
                    <a:pt x="921372" y="0"/>
                  </a:lnTo>
                  <a:lnTo>
                    <a:pt x="992492" y="71120"/>
                  </a:lnTo>
                  <a:lnTo>
                    <a:pt x="2568267" y="71120"/>
                  </a:lnTo>
                  <a:lnTo>
                    <a:pt x="2700000" y="202853"/>
                  </a:lnTo>
                  <a:lnTo>
                    <a:pt x="2700000" y="3868715"/>
                  </a:lnTo>
                  <a:lnTo>
                    <a:pt x="2537595" y="4031120"/>
                  </a:lnTo>
                  <a:lnTo>
                    <a:pt x="162405" y="4031120"/>
                  </a:lnTo>
                  <a:lnTo>
                    <a:pt x="0" y="3868715"/>
                  </a:lnTo>
                  <a:lnTo>
                    <a:pt x="0" y="1294825"/>
                  </a:lnTo>
                  <a:lnTo>
                    <a:pt x="0" y="202853"/>
                  </a:lnTo>
                  <a:lnTo>
                    <a:pt x="0" y="148212"/>
                  </a:lnTo>
                  <a:close/>
                </a:path>
              </a:pathLst>
            </a:custGeom>
            <a:gradFill>
              <a:gsLst>
                <a:gs pos="52000">
                  <a:schemeClr val="accent6">
                    <a:alpha val="0"/>
                  </a:schemeClr>
                </a:gs>
                <a:gs pos="0">
                  <a:schemeClr val="accent6">
                    <a:alpha val="25000"/>
                  </a:schemeClr>
                </a:gs>
                <a:gs pos="100000">
                  <a:schemeClr val="accent6">
                    <a:alpha val="25000"/>
                  </a:schemeClr>
                </a:gs>
              </a:gsLst>
              <a:lin ang="2700000" scaled="0"/>
            </a:gradFill>
            <a:ln w="6350">
              <a:gradFill>
                <a:gsLst>
                  <a:gs pos="24000">
                    <a:schemeClr val="accent6">
                      <a:alpha val="0"/>
                    </a:schemeClr>
                  </a:gs>
                  <a:gs pos="94000">
                    <a:schemeClr val="accent6">
                      <a:alpha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lt1"/>
                </a:solidFill>
                <a:latin typeface="MiSans Normal" panose="00000500000000000000" charset="-122"/>
                <a:ea typeface="MiSans Normal" panose="00000500000000000000" charset="-122"/>
                <a:sym typeface="MiSans Normal" panose="00000500000000000000" charset="-122"/>
              </a:endParaRPr>
            </a:p>
          </p:txBody>
        </p:sp>
        <p:sp>
          <p:nvSpPr>
            <p:cNvPr id="98" name="任意多边形: 形状 2980"/>
            <p:cNvSpPr/>
            <p:nvPr>
              <p:custDataLst>
                <p:tags r:id="rId5"/>
              </p:custDataLst>
            </p:nvPr>
          </p:nvSpPr>
          <p:spPr>
            <a:xfrm flipH="1">
              <a:off x="9121" y="2828"/>
              <a:ext cx="455" cy="681"/>
            </a:xfrm>
            <a:custGeom>
              <a:avLst/>
              <a:gdLst>
                <a:gd name="connsiteX0" fmla="*/ 652272 w 652272"/>
                <a:gd name="connsiteY0" fmla="*/ 0 h 877824"/>
                <a:gd name="connsiteX1" fmla="*/ 341376 w 652272"/>
                <a:gd name="connsiteY1" fmla="*/ 0 h 877824"/>
                <a:gd name="connsiteX2" fmla="*/ 0 w 652272"/>
                <a:gd name="connsiteY2" fmla="*/ 341376 h 877824"/>
                <a:gd name="connsiteX3" fmla="*/ 0 w 652272"/>
                <a:gd name="connsiteY3" fmla="*/ 877824 h 877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2272" h="877824">
                  <a:moveTo>
                    <a:pt x="652272" y="0"/>
                  </a:moveTo>
                  <a:lnTo>
                    <a:pt x="341376" y="0"/>
                  </a:lnTo>
                  <a:lnTo>
                    <a:pt x="0" y="341376"/>
                  </a:lnTo>
                  <a:lnTo>
                    <a:pt x="0" y="877824"/>
                  </a:lnTo>
                </a:path>
              </a:pathLst>
            </a:custGeom>
            <a:noFill/>
            <a:ln w="63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MiSans Normal" panose="00000500000000000000" charset="-122"/>
                <a:ea typeface="MiSans Normal" panose="00000500000000000000" charset="-122"/>
                <a:sym typeface="MiSans Normal" panose="00000500000000000000" charset="-122"/>
              </a:endParaRPr>
            </a:p>
          </p:txBody>
        </p:sp>
        <p:sp>
          <p:nvSpPr>
            <p:cNvPr id="99" name="任意多边形: 形状 2981"/>
            <p:cNvSpPr/>
            <p:nvPr>
              <p:custDataLst>
                <p:tags r:id="rId6"/>
              </p:custDataLst>
            </p:nvPr>
          </p:nvSpPr>
          <p:spPr>
            <a:xfrm flipH="1" flipV="1">
              <a:off x="9047" y="8647"/>
              <a:ext cx="530" cy="790"/>
            </a:xfrm>
            <a:custGeom>
              <a:avLst/>
              <a:gdLst>
                <a:gd name="connsiteX0" fmla="*/ 652272 w 652272"/>
                <a:gd name="connsiteY0" fmla="*/ 0 h 877824"/>
                <a:gd name="connsiteX1" fmla="*/ 341376 w 652272"/>
                <a:gd name="connsiteY1" fmla="*/ 0 h 877824"/>
                <a:gd name="connsiteX2" fmla="*/ 0 w 652272"/>
                <a:gd name="connsiteY2" fmla="*/ 341376 h 877824"/>
                <a:gd name="connsiteX3" fmla="*/ 0 w 652272"/>
                <a:gd name="connsiteY3" fmla="*/ 877824 h 877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2272" h="877824">
                  <a:moveTo>
                    <a:pt x="652272" y="0"/>
                  </a:moveTo>
                  <a:lnTo>
                    <a:pt x="341376" y="0"/>
                  </a:lnTo>
                  <a:lnTo>
                    <a:pt x="0" y="341376"/>
                  </a:lnTo>
                  <a:lnTo>
                    <a:pt x="0" y="877824"/>
                  </a:lnTo>
                </a:path>
              </a:pathLst>
            </a:custGeom>
            <a:noFill/>
            <a:ln w="63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MiSans Normal" panose="00000500000000000000" charset="-122"/>
                <a:ea typeface="MiSans Normal" panose="00000500000000000000" charset="-122"/>
                <a:sym typeface="MiSans Normal" panose="00000500000000000000" charset="-122"/>
              </a:endParaRPr>
            </a:p>
          </p:txBody>
        </p:sp>
        <p:sp>
          <p:nvSpPr>
            <p:cNvPr id="100" name="任意多边形: 形状 2982"/>
            <p:cNvSpPr/>
            <p:nvPr>
              <p:custDataLst>
                <p:tags r:id="rId7"/>
              </p:custDataLst>
            </p:nvPr>
          </p:nvSpPr>
          <p:spPr>
            <a:xfrm flipV="1">
              <a:off x="5466" y="8647"/>
              <a:ext cx="530" cy="790"/>
            </a:xfrm>
            <a:custGeom>
              <a:avLst/>
              <a:gdLst>
                <a:gd name="connsiteX0" fmla="*/ 652272 w 652272"/>
                <a:gd name="connsiteY0" fmla="*/ 0 h 877824"/>
                <a:gd name="connsiteX1" fmla="*/ 341376 w 652272"/>
                <a:gd name="connsiteY1" fmla="*/ 0 h 877824"/>
                <a:gd name="connsiteX2" fmla="*/ 0 w 652272"/>
                <a:gd name="connsiteY2" fmla="*/ 341376 h 877824"/>
                <a:gd name="connsiteX3" fmla="*/ 0 w 652272"/>
                <a:gd name="connsiteY3" fmla="*/ 877824 h 877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2272" h="877824">
                  <a:moveTo>
                    <a:pt x="652272" y="0"/>
                  </a:moveTo>
                  <a:lnTo>
                    <a:pt x="341376" y="0"/>
                  </a:lnTo>
                  <a:lnTo>
                    <a:pt x="0" y="341376"/>
                  </a:lnTo>
                  <a:lnTo>
                    <a:pt x="0" y="877824"/>
                  </a:lnTo>
                </a:path>
              </a:pathLst>
            </a:custGeom>
            <a:noFill/>
            <a:ln w="63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MiSans Normal" panose="00000500000000000000" charset="-122"/>
                <a:ea typeface="MiSans Normal" panose="00000500000000000000" charset="-122"/>
                <a:sym typeface="MiSans Normal" panose="00000500000000000000" charset="-122"/>
              </a:endParaRPr>
            </a:p>
          </p:txBody>
        </p:sp>
        <p:sp>
          <p:nvSpPr>
            <p:cNvPr id="109" name="任意多边形: 形状 2979"/>
            <p:cNvSpPr/>
            <p:nvPr>
              <p:custDataLst>
                <p:tags r:id="rId8"/>
              </p:custDataLst>
            </p:nvPr>
          </p:nvSpPr>
          <p:spPr>
            <a:xfrm>
              <a:off x="1180" y="2713"/>
              <a:ext cx="455" cy="681"/>
            </a:xfrm>
            <a:custGeom>
              <a:avLst/>
              <a:gdLst>
                <a:gd name="connsiteX0" fmla="*/ 652272 w 652272"/>
                <a:gd name="connsiteY0" fmla="*/ 0 h 877824"/>
                <a:gd name="connsiteX1" fmla="*/ 341376 w 652272"/>
                <a:gd name="connsiteY1" fmla="*/ 0 h 877824"/>
                <a:gd name="connsiteX2" fmla="*/ 0 w 652272"/>
                <a:gd name="connsiteY2" fmla="*/ 341376 h 877824"/>
                <a:gd name="connsiteX3" fmla="*/ 0 w 652272"/>
                <a:gd name="connsiteY3" fmla="*/ 877824 h 877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2272" h="877824">
                  <a:moveTo>
                    <a:pt x="652272" y="0"/>
                  </a:moveTo>
                  <a:lnTo>
                    <a:pt x="341376" y="0"/>
                  </a:lnTo>
                  <a:lnTo>
                    <a:pt x="0" y="341376"/>
                  </a:lnTo>
                  <a:lnTo>
                    <a:pt x="0" y="877824"/>
                  </a:lnTo>
                </a:path>
              </a:pathLst>
            </a:custGeom>
            <a:noFill/>
            <a:ln w="63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MiSans Normal" panose="00000500000000000000" charset="-122"/>
                <a:ea typeface="MiSans Normal" panose="00000500000000000000" charset="-122"/>
                <a:sym typeface="MiSans Normal" panose="00000500000000000000" charset="-122"/>
              </a:endParaRPr>
            </a:p>
          </p:txBody>
        </p:sp>
        <p:sp>
          <p:nvSpPr>
            <p:cNvPr id="113" name="任意多边形: 形状 2978"/>
            <p:cNvSpPr/>
            <p:nvPr>
              <p:custDataLst>
                <p:tags r:id="rId9"/>
              </p:custDataLst>
            </p:nvPr>
          </p:nvSpPr>
          <p:spPr>
            <a:xfrm>
              <a:off x="1260" y="2802"/>
              <a:ext cx="3951" cy="6543"/>
            </a:xfrm>
            <a:custGeom>
              <a:avLst/>
              <a:gdLst>
                <a:gd name="connsiteX0" fmla="*/ 148212 w 2700000"/>
                <a:gd name="connsiteY0" fmla="*/ 0 h 4031120"/>
                <a:gd name="connsiteX1" fmla="*/ 921372 w 2700000"/>
                <a:gd name="connsiteY1" fmla="*/ 0 h 4031120"/>
                <a:gd name="connsiteX2" fmla="*/ 992492 w 2700000"/>
                <a:gd name="connsiteY2" fmla="*/ 71120 h 4031120"/>
                <a:gd name="connsiteX3" fmla="*/ 2568267 w 2700000"/>
                <a:gd name="connsiteY3" fmla="*/ 71120 h 4031120"/>
                <a:gd name="connsiteX4" fmla="*/ 2700000 w 2700000"/>
                <a:gd name="connsiteY4" fmla="*/ 202853 h 4031120"/>
                <a:gd name="connsiteX5" fmla="*/ 2700000 w 2700000"/>
                <a:gd name="connsiteY5" fmla="*/ 3868715 h 4031120"/>
                <a:gd name="connsiteX6" fmla="*/ 2537595 w 2700000"/>
                <a:gd name="connsiteY6" fmla="*/ 4031120 h 4031120"/>
                <a:gd name="connsiteX7" fmla="*/ 162405 w 2700000"/>
                <a:gd name="connsiteY7" fmla="*/ 4031120 h 4031120"/>
                <a:gd name="connsiteX8" fmla="*/ 0 w 2700000"/>
                <a:gd name="connsiteY8" fmla="*/ 3868715 h 4031120"/>
                <a:gd name="connsiteX9" fmla="*/ 0 w 2700000"/>
                <a:gd name="connsiteY9" fmla="*/ 1294825 h 4031120"/>
                <a:gd name="connsiteX10" fmla="*/ 0 w 2700000"/>
                <a:gd name="connsiteY10" fmla="*/ 202853 h 4031120"/>
                <a:gd name="connsiteX11" fmla="*/ 0 w 2700000"/>
                <a:gd name="connsiteY11" fmla="*/ 148212 h 4031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00000" h="4031120">
                  <a:moveTo>
                    <a:pt x="148212" y="0"/>
                  </a:moveTo>
                  <a:lnTo>
                    <a:pt x="921372" y="0"/>
                  </a:lnTo>
                  <a:lnTo>
                    <a:pt x="992492" y="71120"/>
                  </a:lnTo>
                  <a:lnTo>
                    <a:pt x="2568267" y="71120"/>
                  </a:lnTo>
                  <a:lnTo>
                    <a:pt x="2700000" y="202853"/>
                  </a:lnTo>
                  <a:lnTo>
                    <a:pt x="2700000" y="3868715"/>
                  </a:lnTo>
                  <a:lnTo>
                    <a:pt x="2537595" y="4031120"/>
                  </a:lnTo>
                  <a:lnTo>
                    <a:pt x="162405" y="4031120"/>
                  </a:lnTo>
                  <a:lnTo>
                    <a:pt x="0" y="3868715"/>
                  </a:lnTo>
                  <a:lnTo>
                    <a:pt x="0" y="1294825"/>
                  </a:lnTo>
                  <a:lnTo>
                    <a:pt x="0" y="202853"/>
                  </a:lnTo>
                  <a:lnTo>
                    <a:pt x="0" y="148212"/>
                  </a:lnTo>
                  <a:close/>
                </a:path>
              </a:pathLst>
            </a:custGeom>
            <a:gradFill>
              <a:gsLst>
                <a:gs pos="52000">
                  <a:schemeClr val="accent6">
                    <a:alpha val="0"/>
                  </a:schemeClr>
                </a:gs>
                <a:gs pos="0">
                  <a:schemeClr val="accent6">
                    <a:alpha val="25000"/>
                  </a:schemeClr>
                </a:gs>
                <a:gs pos="100000">
                  <a:schemeClr val="accent6">
                    <a:alpha val="25000"/>
                  </a:schemeClr>
                </a:gs>
              </a:gsLst>
              <a:lin ang="2700000" scaled="0"/>
            </a:gradFill>
            <a:ln w="6350">
              <a:gradFill>
                <a:gsLst>
                  <a:gs pos="24000">
                    <a:schemeClr val="accent6">
                      <a:alpha val="0"/>
                    </a:schemeClr>
                  </a:gs>
                  <a:gs pos="94000">
                    <a:schemeClr val="accent6">
                      <a:alpha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lt1"/>
                </a:solidFill>
                <a:latin typeface="MiSans Normal" panose="00000500000000000000" charset="-122"/>
                <a:ea typeface="MiSans Normal" panose="00000500000000000000" charset="-122"/>
                <a:sym typeface="MiSans Normal" panose="00000500000000000000" charset="-122"/>
              </a:endParaRPr>
            </a:p>
          </p:txBody>
        </p:sp>
        <p:sp>
          <p:nvSpPr>
            <p:cNvPr id="114" name="任意多边形: 形状 2980"/>
            <p:cNvSpPr/>
            <p:nvPr>
              <p:custDataLst>
                <p:tags r:id="rId10"/>
              </p:custDataLst>
            </p:nvPr>
          </p:nvSpPr>
          <p:spPr>
            <a:xfrm flipH="1">
              <a:off x="4835" y="2828"/>
              <a:ext cx="455" cy="681"/>
            </a:xfrm>
            <a:custGeom>
              <a:avLst/>
              <a:gdLst>
                <a:gd name="connsiteX0" fmla="*/ 652272 w 652272"/>
                <a:gd name="connsiteY0" fmla="*/ 0 h 877824"/>
                <a:gd name="connsiteX1" fmla="*/ 341376 w 652272"/>
                <a:gd name="connsiteY1" fmla="*/ 0 h 877824"/>
                <a:gd name="connsiteX2" fmla="*/ 0 w 652272"/>
                <a:gd name="connsiteY2" fmla="*/ 341376 h 877824"/>
                <a:gd name="connsiteX3" fmla="*/ 0 w 652272"/>
                <a:gd name="connsiteY3" fmla="*/ 877824 h 877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2272" h="877824">
                  <a:moveTo>
                    <a:pt x="652272" y="0"/>
                  </a:moveTo>
                  <a:lnTo>
                    <a:pt x="341376" y="0"/>
                  </a:lnTo>
                  <a:lnTo>
                    <a:pt x="0" y="341376"/>
                  </a:lnTo>
                  <a:lnTo>
                    <a:pt x="0" y="877824"/>
                  </a:lnTo>
                </a:path>
              </a:pathLst>
            </a:custGeom>
            <a:noFill/>
            <a:ln w="63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MiSans Normal" panose="00000500000000000000" charset="-122"/>
                <a:ea typeface="MiSans Normal" panose="00000500000000000000" charset="-122"/>
                <a:sym typeface="MiSans Normal" panose="00000500000000000000" charset="-122"/>
              </a:endParaRPr>
            </a:p>
          </p:txBody>
        </p:sp>
        <p:sp>
          <p:nvSpPr>
            <p:cNvPr id="118" name="任意多边形: 形状 2981"/>
            <p:cNvSpPr/>
            <p:nvPr>
              <p:custDataLst>
                <p:tags r:id="rId11"/>
              </p:custDataLst>
            </p:nvPr>
          </p:nvSpPr>
          <p:spPr>
            <a:xfrm flipH="1" flipV="1">
              <a:off x="4761" y="8647"/>
              <a:ext cx="530" cy="790"/>
            </a:xfrm>
            <a:custGeom>
              <a:avLst/>
              <a:gdLst>
                <a:gd name="connsiteX0" fmla="*/ 652272 w 652272"/>
                <a:gd name="connsiteY0" fmla="*/ 0 h 877824"/>
                <a:gd name="connsiteX1" fmla="*/ 341376 w 652272"/>
                <a:gd name="connsiteY1" fmla="*/ 0 h 877824"/>
                <a:gd name="connsiteX2" fmla="*/ 0 w 652272"/>
                <a:gd name="connsiteY2" fmla="*/ 341376 h 877824"/>
                <a:gd name="connsiteX3" fmla="*/ 0 w 652272"/>
                <a:gd name="connsiteY3" fmla="*/ 877824 h 877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2272" h="877824">
                  <a:moveTo>
                    <a:pt x="652272" y="0"/>
                  </a:moveTo>
                  <a:lnTo>
                    <a:pt x="341376" y="0"/>
                  </a:lnTo>
                  <a:lnTo>
                    <a:pt x="0" y="341376"/>
                  </a:lnTo>
                  <a:lnTo>
                    <a:pt x="0" y="877824"/>
                  </a:lnTo>
                </a:path>
              </a:pathLst>
            </a:custGeom>
            <a:noFill/>
            <a:ln w="63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MiSans Normal" panose="00000500000000000000" charset="-122"/>
                <a:ea typeface="MiSans Normal" panose="00000500000000000000" charset="-122"/>
                <a:sym typeface="MiSans Normal" panose="00000500000000000000" charset="-122"/>
              </a:endParaRPr>
            </a:p>
          </p:txBody>
        </p:sp>
        <p:sp>
          <p:nvSpPr>
            <p:cNvPr id="119" name="任意多边形: 形状 2982"/>
            <p:cNvSpPr/>
            <p:nvPr>
              <p:custDataLst>
                <p:tags r:id="rId12"/>
              </p:custDataLst>
            </p:nvPr>
          </p:nvSpPr>
          <p:spPr>
            <a:xfrm flipV="1">
              <a:off x="1180" y="8647"/>
              <a:ext cx="530" cy="790"/>
            </a:xfrm>
            <a:custGeom>
              <a:avLst/>
              <a:gdLst>
                <a:gd name="connsiteX0" fmla="*/ 652272 w 652272"/>
                <a:gd name="connsiteY0" fmla="*/ 0 h 877824"/>
                <a:gd name="connsiteX1" fmla="*/ 341376 w 652272"/>
                <a:gd name="connsiteY1" fmla="*/ 0 h 877824"/>
                <a:gd name="connsiteX2" fmla="*/ 0 w 652272"/>
                <a:gd name="connsiteY2" fmla="*/ 341376 h 877824"/>
                <a:gd name="connsiteX3" fmla="*/ 0 w 652272"/>
                <a:gd name="connsiteY3" fmla="*/ 877824 h 877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2272" h="877824">
                  <a:moveTo>
                    <a:pt x="652272" y="0"/>
                  </a:moveTo>
                  <a:lnTo>
                    <a:pt x="341376" y="0"/>
                  </a:lnTo>
                  <a:lnTo>
                    <a:pt x="0" y="341376"/>
                  </a:lnTo>
                  <a:lnTo>
                    <a:pt x="0" y="877824"/>
                  </a:lnTo>
                </a:path>
              </a:pathLst>
            </a:custGeom>
            <a:noFill/>
            <a:ln w="63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MiSans Normal" panose="00000500000000000000" charset="-122"/>
                <a:ea typeface="MiSans Normal" panose="00000500000000000000" charset="-122"/>
                <a:sym typeface="MiSans Normal" panose="00000500000000000000" charset="-122"/>
              </a:endParaRPr>
            </a:p>
          </p:txBody>
        </p:sp>
        <p:sp>
          <p:nvSpPr>
            <p:cNvPr id="126" name="任意多边形: 形状 2979"/>
            <p:cNvSpPr/>
            <p:nvPr>
              <p:custDataLst>
                <p:tags r:id="rId13"/>
              </p:custDataLst>
            </p:nvPr>
          </p:nvSpPr>
          <p:spPr>
            <a:xfrm>
              <a:off x="9752" y="2713"/>
              <a:ext cx="455" cy="681"/>
            </a:xfrm>
            <a:custGeom>
              <a:avLst/>
              <a:gdLst>
                <a:gd name="connsiteX0" fmla="*/ 652272 w 652272"/>
                <a:gd name="connsiteY0" fmla="*/ 0 h 877824"/>
                <a:gd name="connsiteX1" fmla="*/ 341376 w 652272"/>
                <a:gd name="connsiteY1" fmla="*/ 0 h 877824"/>
                <a:gd name="connsiteX2" fmla="*/ 0 w 652272"/>
                <a:gd name="connsiteY2" fmla="*/ 341376 h 877824"/>
                <a:gd name="connsiteX3" fmla="*/ 0 w 652272"/>
                <a:gd name="connsiteY3" fmla="*/ 877824 h 877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2272" h="877824">
                  <a:moveTo>
                    <a:pt x="652272" y="0"/>
                  </a:moveTo>
                  <a:lnTo>
                    <a:pt x="341376" y="0"/>
                  </a:lnTo>
                  <a:lnTo>
                    <a:pt x="0" y="341376"/>
                  </a:lnTo>
                  <a:lnTo>
                    <a:pt x="0" y="877824"/>
                  </a:lnTo>
                </a:path>
              </a:pathLst>
            </a:custGeom>
            <a:noFill/>
            <a:ln w="63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MiSans Normal" panose="00000500000000000000" charset="-122"/>
                <a:ea typeface="MiSans Normal" panose="00000500000000000000" charset="-122"/>
                <a:sym typeface="MiSans Normal" panose="00000500000000000000" charset="-122"/>
              </a:endParaRPr>
            </a:p>
          </p:txBody>
        </p:sp>
        <p:sp>
          <p:nvSpPr>
            <p:cNvPr id="127" name="任意多边形: 形状 2978"/>
            <p:cNvSpPr/>
            <p:nvPr>
              <p:custDataLst>
                <p:tags r:id="rId14"/>
              </p:custDataLst>
            </p:nvPr>
          </p:nvSpPr>
          <p:spPr>
            <a:xfrm>
              <a:off x="9832" y="2802"/>
              <a:ext cx="3951" cy="6543"/>
            </a:xfrm>
            <a:custGeom>
              <a:avLst/>
              <a:gdLst>
                <a:gd name="connsiteX0" fmla="*/ 148212 w 2700000"/>
                <a:gd name="connsiteY0" fmla="*/ 0 h 4031120"/>
                <a:gd name="connsiteX1" fmla="*/ 921372 w 2700000"/>
                <a:gd name="connsiteY1" fmla="*/ 0 h 4031120"/>
                <a:gd name="connsiteX2" fmla="*/ 992492 w 2700000"/>
                <a:gd name="connsiteY2" fmla="*/ 71120 h 4031120"/>
                <a:gd name="connsiteX3" fmla="*/ 2568267 w 2700000"/>
                <a:gd name="connsiteY3" fmla="*/ 71120 h 4031120"/>
                <a:gd name="connsiteX4" fmla="*/ 2700000 w 2700000"/>
                <a:gd name="connsiteY4" fmla="*/ 202853 h 4031120"/>
                <a:gd name="connsiteX5" fmla="*/ 2700000 w 2700000"/>
                <a:gd name="connsiteY5" fmla="*/ 3868715 h 4031120"/>
                <a:gd name="connsiteX6" fmla="*/ 2537595 w 2700000"/>
                <a:gd name="connsiteY6" fmla="*/ 4031120 h 4031120"/>
                <a:gd name="connsiteX7" fmla="*/ 162405 w 2700000"/>
                <a:gd name="connsiteY7" fmla="*/ 4031120 h 4031120"/>
                <a:gd name="connsiteX8" fmla="*/ 0 w 2700000"/>
                <a:gd name="connsiteY8" fmla="*/ 3868715 h 4031120"/>
                <a:gd name="connsiteX9" fmla="*/ 0 w 2700000"/>
                <a:gd name="connsiteY9" fmla="*/ 1294825 h 4031120"/>
                <a:gd name="connsiteX10" fmla="*/ 0 w 2700000"/>
                <a:gd name="connsiteY10" fmla="*/ 202853 h 4031120"/>
                <a:gd name="connsiteX11" fmla="*/ 0 w 2700000"/>
                <a:gd name="connsiteY11" fmla="*/ 148212 h 4031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00000" h="4031120">
                  <a:moveTo>
                    <a:pt x="148212" y="0"/>
                  </a:moveTo>
                  <a:lnTo>
                    <a:pt x="921372" y="0"/>
                  </a:lnTo>
                  <a:lnTo>
                    <a:pt x="992492" y="71120"/>
                  </a:lnTo>
                  <a:lnTo>
                    <a:pt x="2568267" y="71120"/>
                  </a:lnTo>
                  <a:lnTo>
                    <a:pt x="2700000" y="202853"/>
                  </a:lnTo>
                  <a:lnTo>
                    <a:pt x="2700000" y="3868715"/>
                  </a:lnTo>
                  <a:lnTo>
                    <a:pt x="2537595" y="4031120"/>
                  </a:lnTo>
                  <a:lnTo>
                    <a:pt x="162405" y="4031120"/>
                  </a:lnTo>
                  <a:lnTo>
                    <a:pt x="0" y="3868715"/>
                  </a:lnTo>
                  <a:lnTo>
                    <a:pt x="0" y="1294825"/>
                  </a:lnTo>
                  <a:lnTo>
                    <a:pt x="0" y="202853"/>
                  </a:lnTo>
                  <a:lnTo>
                    <a:pt x="0" y="148212"/>
                  </a:lnTo>
                  <a:close/>
                </a:path>
              </a:pathLst>
            </a:custGeom>
            <a:gradFill>
              <a:gsLst>
                <a:gs pos="52000">
                  <a:schemeClr val="accent6">
                    <a:alpha val="0"/>
                  </a:schemeClr>
                </a:gs>
                <a:gs pos="0">
                  <a:schemeClr val="accent6">
                    <a:alpha val="25000"/>
                  </a:schemeClr>
                </a:gs>
                <a:gs pos="100000">
                  <a:schemeClr val="accent6">
                    <a:alpha val="25000"/>
                  </a:schemeClr>
                </a:gs>
              </a:gsLst>
              <a:lin ang="2700000" scaled="0"/>
            </a:gradFill>
            <a:ln w="6350">
              <a:gradFill>
                <a:gsLst>
                  <a:gs pos="24000">
                    <a:schemeClr val="accent6">
                      <a:alpha val="0"/>
                    </a:schemeClr>
                  </a:gs>
                  <a:gs pos="94000">
                    <a:schemeClr val="accent6">
                      <a:alpha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lt1"/>
                </a:solidFill>
                <a:latin typeface="MiSans Normal" panose="00000500000000000000" charset="-122"/>
                <a:ea typeface="MiSans Normal" panose="00000500000000000000" charset="-122"/>
                <a:sym typeface="MiSans Normal" panose="00000500000000000000" charset="-122"/>
              </a:endParaRPr>
            </a:p>
          </p:txBody>
        </p:sp>
        <p:sp>
          <p:nvSpPr>
            <p:cNvPr id="128" name="任意多边形: 形状 2980"/>
            <p:cNvSpPr/>
            <p:nvPr>
              <p:custDataLst>
                <p:tags r:id="rId15"/>
              </p:custDataLst>
            </p:nvPr>
          </p:nvSpPr>
          <p:spPr>
            <a:xfrm flipH="1">
              <a:off x="13407" y="2828"/>
              <a:ext cx="455" cy="681"/>
            </a:xfrm>
            <a:custGeom>
              <a:avLst/>
              <a:gdLst>
                <a:gd name="connsiteX0" fmla="*/ 652272 w 652272"/>
                <a:gd name="connsiteY0" fmla="*/ 0 h 877824"/>
                <a:gd name="connsiteX1" fmla="*/ 341376 w 652272"/>
                <a:gd name="connsiteY1" fmla="*/ 0 h 877824"/>
                <a:gd name="connsiteX2" fmla="*/ 0 w 652272"/>
                <a:gd name="connsiteY2" fmla="*/ 341376 h 877824"/>
                <a:gd name="connsiteX3" fmla="*/ 0 w 652272"/>
                <a:gd name="connsiteY3" fmla="*/ 877824 h 877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2272" h="877824">
                  <a:moveTo>
                    <a:pt x="652272" y="0"/>
                  </a:moveTo>
                  <a:lnTo>
                    <a:pt x="341376" y="0"/>
                  </a:lnTo>
                  <a:lnTo>
                    <a:pt x="0" y="341376"/>
                  </a:lnTo>
                  <a:lnTo>
                    <a:pt x="0" y="877824"/>
                  </a:lnTo>
                </a:path>
              </a:pathLst>
            </a:custGeom>
            <a:noFill/>
            <a:ln w="63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MiSans Normal" panose="00000500000000000000" charset="-122"/>
                <a:ea typeface="MiSans Normal" panose="00000500000000000000" charset="-122"/>
                <a:sym typeface="MiSans Normal" panose="00000500000000000000" charset="-122"/>
              </a:endParaRPr>
            </a:p>
          </p:txBody>
        </p:sp>
        <p:sp>
          <p:nvSpPr>
            <p:cNvPr id="129" name="任意多边形: 形状 2981"/>
            <p:cNvSpPr/>
            <p:nvPr>
              <p:custDataLst>
                <p:tags r:id="rId16"/>
              </p:custDataLst>
            </p:nvPr>
          </p:nvSpPr>
          <p:spPr>
            <a:xfrm flipH="1" flipV="1">
              <a:off x="13333" y="8647"/>
              <a:ext cx="530" cy="790"/>
            </a:xfrm>
            <a:custGeom>
              <a:avLst/>
              <a:gdLst>
                <a:gd name="connsiteX0" fmla="*/ 652272 w 652272"/>
                <a:gd name="connsiteY0" fmla="*/ 0 h 877824"/>
                <a:gd name="connsiteX1" fmla="*/ 341376 w 652272"/>
                <a:gd name="connsiteY1" fmla="*/ 0 h 877824"/>
                <a:gd name="connsiteX2" fmla="*/ 0 w 652272"/>
                <a:gd name="connsiteY2" fmla="*/ 341376 h 877824"/>
                <a:gd name="connsiteX3" fmla="*/ 0 w 652272"/>
                <a:gd name="connsiteY3" fmla="*/ 877824 h 877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2272" h="877824">
                  <a:moveTo>
                    <a:pt x="652272" y="0"/>
                  </a:moveTo>
                  <a:lnTo>
                    <a:pt x="341376" y="0"/>
                  </a:lnTo>
                  <a:lnTo>
                    <a:pt x="0" y="341376"/>
                  </a:lnTo>
                  <a:lnTo>
                    <a:pt x="0" y="877824"/>
                  </a:lnTo>
                </a:path>
              </a:pathLst>
            </a:custGeom>
            <a:noFill/>
            <a:ln w="63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MiSans Normal" panose="00000500000000000000" charset="-122"/>
                <a:ea typeface="MiSans Normal" panose="00000500000000000000" charset="-122"/>
                <a:sym typeface="MiSans Normal" panose="00000500000000000000" charset="-122"/>
              </a:endParaRPr>
            </a:p>
          </p:txBody>
        </p:sp>
        <p:sp>
          <p:nvSpPr>
            <p:cNvPr id="130" name="任意多边形: 形状 2982"/>
            <p:cNvSpPr/>
            <p:nvPr>
              <p:custDataLst>
                <p:tags r:id="rId17"/>
              </p:custDataLst>
            </p:nvPr>
          </p:nvSpPr>
          <p:spPr>
            <a:xfrm flipV="1">
              <a:off x="9752" y="8647"/>
              <a:ext cx="530" cy="790"/>
            </a:xfrm>
            <a:custGeom>
              <a:avLst/>
              <a:gdLst>
                <a:gd name="connsiteX0" fmla="*/ 652272 w 652272"/>
                <a:gd name="connsiteY0" fmla="*/ 0 h 877824"/>
                <a:gd name="connsiteX1" fmla="*/ 341376 w 652272"/>
                <a:gd name="connsiteY1" fmla="*/ 0 h 877824"/>
                <a:gd name="connsiteX2" fmla="*/ 0 w 652272"/>
                <a:gd name="connsiteY2" fmla="*/ 341376 h 877824"/>
                <a:gd name="connsiteX3" fmla="*/ 0 w 652272"/>
                <a:gd name="connsiteY3" fmla="*/ 877824 h 877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2272" h="877824">
                  <a:moveTo>
                    <a:pt x="652272" y="0"/>
                  </a:moveTo>
                  <a:lnTo>
                    <a:pt x="341376" y="0"/>
                  </a:lnTo>
                  <a:lnTo>
                    <a:pt x="0" y="341376"/>
                  </a:lnTo>
                  <a:lnTo>
                    <a:pt x="0" y="877824"/>
                  </a:lnTo>
                </a:path>
              </a:pathLst>
            </a:custGeom>
            <a:noFill/>
            <a:ln w="63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MiSans Normal" panose="00000500000000000000" charset="-122"/>
                <a:ea typeface="MiSans Normal" panose="00000500000000000000" charset="-122"/>
                <a:sym typeface="MiSans Normal" panose="00000500000000000000" charset="-122"/>
              </a:endParaRPr>
            </a:p>
          </p:txBody>
        </p:sp>
        <p:sp>
          <p:nvSpPr>
            <p:cNvPr id="135" name="任意多边形: 形状 2979"/>
            <p:cNvSpPr/>
            <p:nvPr>
              <p:custDataLst>
                <p:tags r:id="rId18"/>
              </p:custDataLst>
            </p:nvPr>
          </p:nvSpPr>
          <p:spPr>
            <a:xfrm>
              <a:off x="14038" y="2713"/>
              <a:ext cx="455" cy="681"/>
            </a:xfrm>
            <a:custGeom>
              <a:avLst/>
              <a:gdLst>
                <a:gd name="connsiteX0" fmla="*/ 652272 w 652272"/>
                <a:gd name="connsiteY0" fmla="*/ 0 h 877824"/>
                <a:gd name="connsiteX1" fmla="*/ 341376 w 652272"/>
                <a:gd name="connsiteY1" fmla="*/ 0 h 877824"/>
                <a:gd name="connsiteX2" fmla="*/ 0 w 652272"/>
                <a:gd name="connsiteY2" fmla="*/ 341376 h 877824"/>
                <a:gd name="connsiteX3" fmla="*/ 0 w 652272"/>
                <a:gd name="connsiteY3" fmla="*/ 877824 h 877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2272" h="877824">
                  <a:moveTo>
                    <a:pt x="652272" y="0"/>
                  </a:moveTo>
                  <a:lnTo>
                    <a:pt x="341376" y="0"/>
                  </a:lnTo>
                  <a:lnTo>
                    <a:pt x="0" y="341376"/>
                  </a:lnTo>
                  <a:lnTo>
                    <a:pt x="0" y="877824"/>
                  </a:lnTo>
                </a:path>
              </a:pathLst>
            </a:custGeom>
            <a:noFill/>
            <a:ln w="63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MiSans Normal" panose="00000500000000000000" charset="-122"/>
                <a:ea typeface="MiSans Normal" panose="00000500000000000000" charset="-122"/>
                <a:sym typeface="MiSans Normal" panose="00000500000000000000" charset="-122"/>
              </a:endParaRPr>
            </a:p>
          </p:txBody>
        </p:sp>
        <p:sp>
          <p:nvSpPr>
            <p:cNvPr id="136" name="任意多边形: 形状 2978"/>
            <p:cNvSpPr/>
            <p:nvPr>
              <p:custDataLst>
                <p:tags r:id="rId19"/>
              </p:custDataLst>
            </p:nvPr>
          </p:nvSpPr>
          <p:spPr>
            <a:xfrm>
              <a:off x="14118" y="2802"/>
              <a:ext cx="3951" cy="6543"/>
            </a:xfrm>
            <a:custGeom>
              <a:avLst/>
              <a:gdLst>
                <a:gd name="connsiteX0" fmla="*/ 148212 w 2700000"/>
                <a:gd name="connsiteY0" fmla="*/ 0 h 4031120"/>
                <a:gd name="connsiteX1" fmla="*/ 921372 w 2700000"/>
                <a:gd name="connsiteY1" fmla="*/ 0 h 4031120"/>
                <a:gd name="connsiteX2" fmla="*/ 992492 w 2700000"/>
                <a:gd name="connsiteY2" fmla="*/ 71120 h 4031120"/>
                <a:gd name="connsiteX3" fmla="*/ 2568267 w 2700000"/>
                <a:gd name="connsiteY3" fmla="*/ 71120 h 4031120"/>
                <a:gd name="connsiteX4" fmla="*/ 2700000 w 2700000"/>
                <a:gd name="connsiteY4" fmla="*/ 202853 h 4031120"/>
                <a:gd name="connsiteX5" fmla="*/ 2700000 w 2700000"/>
                <a:gd name="connsiteY5" fmla="*/ 3868715 h 4031120"/>
                <a:gd name="connsiteX6" fmla="*/ 2537595 w 2700000"/>
                <a:gd name="connsiteY6" fmla="*/ 4031120 h 4031120"/>
                <a:gd name="connsiteX7" fmla="*/ 162405 w 2700000"/>
                <a:gd name="connsiteY7" fmla="*/ 4031120 h 4031120"/>
                <a:gd name="connsiteX8" fmla="*/ 0 w 2700000"/>
                <a:gd name="connsiteY8" fmla="*/ 3868715 h 4031120"/>
                <a:gd name="connsiteX9" fmla="*/ 0 w 2700000"/>
                <a:gd name="connsiteY9" fmla="*/ 1294825 h 4031120"/>
                <a:gd name="connsiteX10" fmla="*/ 0 w 2700000"/>
                <a:gd name="connsiteY10" fmla="*/ 202853 h 4031120"/>
                <a:gd name="connsiteX11" fmla="*/ 0 w 2700000"/>
                <a:gd name="connsiteY11" fmla="*/ 148212 h 4031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700000" h="4031120">
                  <a:moveTo>
                    <a:pt x="148212" y="0"/>
                  </a:moveTo>
                  <a:lnTo>
                    <a:pt x="921372" y="0"/>
                  </a:lnTo>
                  <a:lnTo>
                    <a:pt x="992492" y="71120"/>
                  </a:lnTo>
                  <a:lnTo>
                    <a:pt x="2568267" y="71120"/>
                  </a:lnTo>
                  <a:lnTo>
                    <a:pt x="2700000" y="202853"/>
                  </a:lnTo>
                  <a:lnTo>
                    <a:pt x="2700000" y="3868715"/>
                  </a:lnTo>
                  <a:lnTo>
                    <a:pt x="2537595" y="4031120"/>
                  </a:lnTo>
                  <a:lnTo>
                    <a:pt x="162405" y="4031120"/>
                  </a:lnTo>
                  <a:lnTo>
                    <a:pt x="0" y="3868715"/>
                  </a:lnTo>
                  <a:lnTo>
                    <a:pt x="0" y="1294825"/>
                  </a:lnTo>
                  <a:lnTo>
                    <a:pt x="0" y="202853"/>
                  </a:lnTo>
                  <a:lnTo>
                    <a:pt x="0" y="148212"/>
                  </a:lnTo>
                  <a:close/>
                </a:path>
              </a:pathLst>
            </a:custGeom>
            <a:gradFill>
              <a:gsLst>
                <a:gs pos="52000">
                  <a:schemeClr val="accent6">
                    <a:alpha val="0"/>
                  </a:schemeClr>
                </a:gs>
                <a:gs pos="0">
                  <a:schemeClr val="accent6">
                    <a:alpha val="25000"/>
                  </a:schemeClr>
                </a:gs>
                <a:gs pos="100000">
                  <a:schemeClr val="accent6">
                    <a:alpha val="25000"/>
                  </a:schemeClr>
                </a:gs>
              </a:gsLst>
              <a:lin ang="2700000" scaled="0"/>
            </a:gradFill>
            <a:ln w="6350">
              <a:gradFill>
                <a:gsLst>
                  <a:gs pos="24000">
                    <a:schemeClr val="accent6">
                      <a:alpha val="0"/>
                    </a:schemeClr>
                  </a:gs>
                  <a:gs pos="94000">
                    <a:schemeClr val="accent6">
                      <a:alpha val="7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chemeClr val="lt1"/>
                </a:solidFill>
                <a:latin typeface="MiSans Normal" panose="00000500000000000000" charset="-122"/>
                <a:ea typeface="MiSans Normal" panose="00000500000000000000" charset="-122"/>
                <a:sym typeface="MiSans Normal" panose="00000500000000000000" charset="-122"/>
              </a:endParaRPr>
            </a:p>
          </p:txBody>
        </p:sp>
        <p:sp>
          <p:nvSpPr>
            <p:cNvPr id="137" name="任意多边形: 形状 2980"/>
            <p:cNvSpPr/>
            <p:nvPr>
              <p:custDataLst>
                <p:tags r:id="rId20"/>
              </p:custDataLst>
            </p:nvPr>
          </p:nvSpPr>
          <p:spPr>
            <a:xfrm flipH="1">
              <a:off x="17693" y="2828"/>
              <a:ext cx="455" cy="681"/>
            </a:xfrm>
            <a:custGeom>
              <a:avLst/>
              <a:gdLst>
                <a:gd name="connsiteX0" fmla="*/ 652272 w 652272"/>
                <a:gd name="connsiteY0" fmla="*/ 0 h 877824"/>
                <a:gd name="connsiteX1" fmla="*/ 341376 w 652272"/>
                <a:gd name="connsiteY1" fmla="*/ 0 h 877824"/>
                <a:gd name="connsiteX2" fmla="*/ 0 w 652272"/>
                <a:gd name="connsiteY2" fmla="*/ 341376 h 877824"/>
                <a:gd name="connsiteX3" fmla="*/ 0 w 652272"/>
                <a:gd name="connsiteY3" fmla="*/ 877824 h 877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2272" h="877824">
                  <a:moveTo>
                    <a:pt x="652272" y="0"/>
                  </a:moveTo>
                  <a:lnTo>
                    <a:pt x="341376" y="0"/>
                  </a:lnTo>
                  <a:lnTo>
                    <a:pt x="0" y="341376"/>
                  </a:lnTo>
                  <a:lnTo>
                    <a:pt x="0" y="877824"/>
                  </a:lnTo>
                </a:path>
              </a:pathLst>
            </a:custGeom>
            <a:noFill/>
            <a:ln w="63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MiSans Normal" panose="00000500000000000000" charset="-122"/>
                <a:ea typeface="MiSans Normal" panose="00000500000000000000" charset="-122"/>
                <a:sym typeface="MiSans Normal" panose="00000500000000000000" charset="-122"/>
              </a:endParaRPr>
            </a:p>
          </p:txBody>
        </p:sp>
        <p:sp>
          <p:nvSpPr>
            <p:cNvPr id="138" name="任意多边形: 形状 2981"/>
            <p:cNvSpPr/>
            <p:nvPr>
              <p:custDataLst>
                <p:tags r:id="rId21"/>
              </p:custDataLst>
            </p:nvPr>
          </p:nvSpPr>
          <p:spPr>
            <a:xfrm flipH="1" flipV="1">
              <a:off x="17619" y="8647"/>
              <a:ext cx="530" cy="790"/>
            </a:xfrm>
            <a:custGeom>
              <a:avLst/>
              <a:gdLst>
                <a:gd name="connsiteX0" fmla="*/ 652272 w 652272"/>
                <a:gd name="connsiteY0" fmla="*/ 0 h 877824"/>
                <a:gd name="connsiteX1" fmla="*/ 341376 w 652272"/>
                <a:gd name="connsiteY1" fmla="*/ 0 h 877824"/>
                <a:gd name="connsiteX2" fmla="*/ 0 w 652272"/>
                <a:gd name="connsiteY2" fmla="*/ 341376 h 877824"/>
                <a:gd name="connsiteX3" fmla="*/ 0 w 652272"/>
                <a:gd name="connsiteY3" fmla="*/ 877824 h 877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2272" h="877824">
                  <a:moveTo>
                    <a:pt x="652272" y="0"/>
                  </a:moveTo>
                  <a:lnTo>
                    <a:pt x="341376" y="0"/>
                  </a:lnTo>
                  <a:lnTo>
                    <a:pt x="0" y="341376"/>
                  </a:lnTo>
                  <a:lnTo>
                    <a:pt x="0" y="877824"/>
                  </a:lnTo>
                </a:path>
              </a:pathLst>
            </a:custGeom>
            <a:noFill/>
            <a:ln w="63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MiSans Normal" panose="00000500000000000000" charset="-122"/>
                <a:ea typeface="MiSans Normal" panose="00000500000000000000" charset="-122"/>
                <a:sym typeface="MiSans Normal" panose="00000500000000000000" charset="-122"/>
              </a:endParaRPr>
            </a:p>
          </p:txBody>
        </p:sp>
        <p:sp>
          <p:nvSpPr>
            <p:cNvPr id="139" name="任意多边形: 形状 2982"/>
            <p:cNvSpPr/>
            <p:nvPr>
              <p:custDataLst>
                <p:tags r:id="rId22"/>
              </p:custDataLst>
            </p:nvPr>
          </p:nvSpPr>
          <p:spPr>
            <a:xfrm flipV="1">
              <a:off x="14038" y="8647"/>
              <a:ext cx="530" cy="790"/>
            </a:xfrm>
            <a:custGeom>
              <a:avLst/>
              <a:gdLst>
                <a:gd name="connsiteX0" fmla="*/ 652272 w 652272"/>
                <a:gd name="connsiteY0" fmla="*/ 0 h 877824"/>
                <a:gd name="connsiteX1" fmla="*/ 341376 w 652272"/>
                <a:gd name="connsiteY1" fmla="*/ 0 h 877824"/>
                <a:gd name="connsiteX2" fmla="*/ 0 w 652272"/>
                <a:gd name="connsiteY2" fmla="*/ 341376 h 877824"/>
                <a:gd name="connsiteX3" fmla="*/ 0 w 652272"/>
                <a:gd name="connsiteY3" fmla="*/ 877824 h 877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2272" h="877824">
                  <a:moveTo>
                    <a:pt x="652272" y="0"/>
                  </a:moveTo>
                  <a:lnTo>
                    <a:pt x="341376" y="0"/>
                  </a:lnTo>
                  <a:lnTo>
                    <a:pt x="0" y="341376"/>
                  </a:lnTo>
                  <a:lnTo>
                    <a:pt x="0" y="877824"/>
                  </a:lnTo>
                </a:path>
              </a:pathLst>
            </a:custGeom>
            <a:noFill/>
            <a:ln w="635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  <a:latin typeface="MiSans Normal" panose="00000500000000000000" charset="-122"/>
                <a:ea typeface="MiSans Normal" panose="00000500000000000000" charset="-122"/>
                <a:sym typeface="MiSans Normal" panose="00000500000000000000" charset="-122"/>
              </a:endParaRPr>
            </a:p>
          </p:txBody>
        </p:sp>
        <p:grpSp>
          <p:nvGrpSpPr>
            <p:cNvPr id="151" name="组合 150"/>
            <p:cNvGrpSpPr/>
            <p:nvPr>
              <p:custDataLst>
                <p:tags r:id="rId23"/>
              </p:custDataLst>
            </p:nvPr>
          </p:nvGrpSpPr>
          <p:grpSpPr>
            <a:xfrm>
              <a:off x="1612" y="2957"/>
              <a:ext cx="3246" cy="6338"/>
              <a:chOff x="1612" y="2957"/>
              <a:chExt cx="3246" cy="6338"/>
            </a:xfrm>
          </p:grpSpPr>
          <p:sp>
            <p:nvSpPr>
              <p:cNvPr id="123" name="矩形 122"/>
              <p:cNvSpPr/>
              <p:nvPr>
                <p:custDataLst>
                  <p:tags r:id="rId28"/>
                </p:custDataLst>
              </p:nvPr>
            </p:nvSpPr>
            <p:spPr>
              <a:xfrm>
                <a:off x="1612" y="3871"/>
                <a:ext cx="3246" cy="5425"/>
              </a:xfrm>
              <a:prstGeom prst="rect">
                <a:avLst/>
              </a:prstGeom>
              <a:ln>
                <a:noFill/>
                <a:prstDash val="sysDash"/>
              </a:ln>
            </p:spPr>
            <p:txBody>
              <a:bodyPr vert="horz" wrap="square" lIns="0" tIns="0" rIns="0" bIns="0" rtlCol="0">
                <a:noAutofit/>
              </a:bodyPr>
              <a:lstStyle/>
              <a:p>
                <a:pPr algn="just">
                  <a:lnSpc>
                    <a:spcPct val="14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kern="0">
                    <a:ln>
                      <a:noFill/>
                      <a:prstDash val="sysDot"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  <a:cs typeface="MiSans Normal" panose="00000500000000000000" charset="-122"/>
                    <a:sym typeface="MiSans Normal" panose="00000500000000000000" charset="-122"/>
                  </a:rPr>
                  <a:t>将要发送的订单，按规则拆分成多个包裹，分别装进白色信封，并在信封标签上填写序列号，交给快递员。</a:t>
                </a:r>
              </a:p>
              <a:p>
                <a:pPr algn="just">
                  <a:lnSpc>
                    <a:spcPct val="14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kern="0">
                    <a:ln>
                      <a:noFill/>
                      <a:prstDash val="sysDot"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  <a:cs typeface="MiSans Normal" panose="00000500000000000000" charset="-122"/>
                    <a:sym typeface="MiSans Normal" panose="00000500000000000000" charset="-122"/>
                  </a:rPr>
                  <a:t>将收到的白色信封打开，把文字按序号拼接，还原数据，报告老师。</a:t>
                </a:r>
              </a:p>
            </p:txBody>
          </p:sp>
          <p:sp>
            <p:nvSpPr>
              <p:cNvPr id="149" name="文本框 148"/>
              <p:cNvSpPr txBox="1"/>
              <p:nvPr/>
            </p:nvSpPr>
            <p:spPr>
              <a:xfrm>
                <a:off x="1662" y="2957"/>
                <a:ext cx="3137" cy="951"/>
              </a:xfrm>
              <a:prstGeom prst="rect">
                <a:avLst/>
              </a:prstGeom>
              <a:ln>
                <a:noFill/>
                <a:prstDash val="sysDash"/>
              </a:ln>
            </p:spPr>
            <p:txBody>
              <a:bodyPr vert="horz" wrap="square" lIns="0" tIns="0" rIns="0" bIns="0" rtlCol="0" anchor="ctr" anchorCtr="0">
                <a:noAutofit/>
                <a:scene3d>
                  <a:camera prst="orthographicFront"/>
                  <a:lightRig rig="threePt" dir="t"/>
                </a:scene3d>
              </a:bodyPr>
              <a:lstStyle/>
              <a:p>
                <a:pPr algn="ctr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32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70C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汉仪文黑-85W" panose="00020600040101010101" charset="-122"/>
                    <a:ea typeface="汉仪文黑-85W" panose="00020600040101010101" charset="-122"/>
                    <a:cs typeface="+mn-ea"/>
                    <a:sym typeface="+mn-ea"/>
                  </a:rPr>
                  <a:t>用户</a:t>
                </a:r>
              </a:p>
            </p:txBody>
          </p:sp>
        </p:grpSp>
        <p:grpSp>
          <p:nvGrpSpPr>
            <p:cNvPr id="153" name="组合 152"/>
            <p:cNvGrpSpPr/>
            <p:nvPr>
              <p:custDataLst>
                <p:tags r:id="rId24"/>
              </p:custDataLst>
            </p:nvPr>
          </p:nvGrpSpPr>
          <p:grpSpPr>
            <a:xfrm>
              <a:off x="5945" y="2957"/>
              <a:ext cx="11776" cy="6339"/>
              <a:chOff x="1612" y="2957"/>
              <a:chExt cx="11776" cy="6339"/>
            </a:xfrm>
          </p:grpSpPr>
          <p:sp>
            <p:nvSpPr>
              <p:cNvPr id="154" name="矩形 153"/>
              <p:cNvSpPr/>
              <p:nvPr>
                <p:custDataLst>
                  <p:tags r:id="rId25"/>
                </p:custDataLst>
              </p:nvPr>
            </p:nvSpPr>
            <p:spPr>
              <a:xfrm>
                <a:off x="1612" y="3871"/>
                <a:ext cx="3246" cy="5425"/>
              </a:xfrm>
              <a:prstGeom prst="rect">
                <a:avLst/>
              </a:prstGeom>
              <a:ln>
                <a:noFill/>
                <a:prstDash val="sysDash"/>
              </a:ln>
            </p:spPr>
            <p:txBody>
              <a:bodyPr vert="horz" wrap="square" lIns="0" tIns="0" rIns="0" bIns="0" rtlCol="0">
                <a:noAutofit/>
              </a:bodyPr>
              <a:lstStyle/>
              <a:p>
                <a:pPr algn="just">
                  <a:lnSpc>
                    <a:spcPct val="14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kern="0">
                    <a:ln>
                      <a:noFill/>
                      <a:prstDash val="sysDot"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  <a:cs typeface="MiSans Normal" panose="00000500000000000000" charset="-122"/>
                    <a:sym typeface="MiSans Normal" panose="00000500000000000000" charset="-122"/>
                  </a:rPr>
                  <a:t>收到白色信封，放入红色信封内，并在信封标签上填写发件人姓名、收件人姓名和序列号，传给分拣员。</a:t>
                </a:r>
              </a:p>
              <a:p>
                <a:pPr algn="just">
                  <a:lnSpc>
                    <a:spcPct val="14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kern="0">
                    <a:ln>
                      <a:noFill/>
                      <a:prstDash val="sysDot"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  <a:cs typeface="MiSans Normal" panose="00000500000000000000" charset="-122"/>
                    <a:sym typeface="MiSans Normal" panose="00000500000000000000" charset="-122"/>
                  </a:rPr>
                  <a:t>收到红色信封，检查序列号，确认无误后，取出白色信封，交给用户。</a:t>
                </a:r>
              </a:p>
            </p:txBody>
          </p:sp>
          <p:sp>
            <p:nvSpPr>
              <p:cNvPr id="155" name="文本框 154"/>
              <p:cNvSpPr txBox="1"/>
              <p:nvPr/>
            </p:nvSpPr>
            <p:spPr>
              <a:xfrm>
                <a:off x="1662" y="2957"/>
                <a:ext cx="3137" cy="951"/>
              </a:xfrm>
              <a:prstGeom prst="rect">
                <a:avLst/>
              </a:prstGeom>
              <a:ln>
                <a:noFill/>
                <a:prstDash val="sysDash"/>
              </a:ln>
            </p:spPr>
            <p:txBody>
              <a:bodyPr vert="horz" wrap="square" lIns="0" tIns="0" rIns="0" bIns="0" rtlCol="0" anchor="ctr" anchorCtr="0">
                <a:noAutofit/>
                <a:scene3d>
                  <a:camera prst="orthographicFront"/>
                  <a:lightRig rig="threePt" dir="t"/>
                </a:scene3d>
              </a:bodyPr>
              <a:lstStyle/>
              <a:p>
                <a:pPr algn="ctr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32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70C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汉仪文黑-85W" panose="00020600040101010101" charset="-122"/>
                    <a:ea typeface="汉仪文黑-85W" panose="00020600040101010101" charset="-122"/>
                    <a:cs typeface="+mn-ea"/>
                    <a:sym typeface="+mn-ea"/>
                  </a:rPr>
                  <a:t>快递员</a:t>
                </a:r>
              </a:p>
            </p:txBody>
          </p:sp>
          <p:sp>
            <p:nvSpPr>
              <p:cNvPr id="157" name="矩形 156"/>
              <p:cNvSpPr/>
              <p:nvPr>
                <p:custDataLst>
                  <p:tags r:id="rId26"/>
                </p:custDataLst>
              </p:nvPr>
            </p:nvSpPr>
            <p:spPr>
              <a:xfrm>
                <a:off x="5895" y="3871"/>
                <a:ext cx="3246" cy="5425"/>
              </a:xfrm>
              <a:prstGeom prst="rect">
                <a:avLst/>
              </a:prstGeom>
              <a:ln>
                <a:noFill/>
                <a:prstDash val="sysDash"/>
              </a:ln>
            </p:spPr>
            <p:txBody>
              <a:bodyPr vert="horz" wrap="square" lIns="0" tIns="0" rIns="0" bIns="0" rtlCol="0">
                <a:noAutofit/>
              </a:bodyPr>
              <a:lstStyle/>
              <a:p>
                <a:pPr algn="just">
                  <a:lnSpc>
                    <a:spcPct val="14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kern="0">
                    <a:ln>
                      <a:noFill/>
                      <a:prstDash val="sysDot"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  <a:cs typeface="MiSans Normal" panose="00000500000000000000" charset="-122"/>
                    <a:sym typeface="MiSans Normal" panose="00000500000000000000" charset="-122"/>
                  </a:rPr>
                  <a:t>收到红色信封，放入黄色信封内，并在信封标签上填写源发件地址和目的地址，交给运输员。</a:t>
                </a:r>
              </a:p>
              <a:p>
                <a:pPr algn="just">
                  <a:lnSpc>
                    <a:spcPct val="14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kern="0">
                    <a:ln>
                      <a:noFill/>
                      <a:prstDash val="sysDot"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  <a:cs typeface="MiSans Normal" panose="00000500000000000000" charset="-122"/>
                    <a:sym typeface="MiSans Normal" panose="00000500000000000000" charset="-122"/>
                  </a:rPr>
                  <a:t>收到蓝色文件袋，取出袋内黄色信封，交快递员。</a:t>
                </a:r>
              </a:p>
            </p:txBody>
          </p:sp>
          <p:sp>
            <p:nvSpPr>
              <p:cNvPr id="158" name="文本框 157"/>
              <p:cNvSpPr txBox="1"/>
              <p:nvPr/>
            </p:nvSpPr>
            <p:spPr>
              <a:xfrm>
                <a:off x="5945" y="2957"/>
                <a:ext cx="3137" cy="951"/>
              </a:xfrm>
              <a:prstGeom prst="rect">
                <a:avLst/>
              </a:prstGeom>
              <a:ln>
                <a:noFill/>
                <a:prstDash val="sysDash"/>
              </a:ln>
            </p:spPr>
            <p:txBody>
              <a:bodyPr vert="horz" wrap="square" lIns="0" tIns="0" rIns="0" bIns="0" rtlCol="0" anchor="ctr" anchorCtr="0">
                <a:noAutofit/>
                <a:scene3d>
                  <a:camera prst="orthographicFront"/>
                  <a:lightRig rig="threePt" dir="t"/>
                </a:scene3d>
              </a:bodyPr>
              <a:lstStyle/>
              <a:p>
                <a:pPr algn="ctr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32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70C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汉仪文黑-85W" panose="00020600040101010101" charset="-122"/>
                    <a:ea typeface="汉仪文黑-85W" panose="00020600040101010101" charset="-122"/>
                    <a:cs typeface="+mn-ea"/>
                    <a:sym typeface="+mn-ea"/>
                  </a:rPr>
                  <a:t>分拣员</a:t>
                </a:r>
              </a:p>
            </p:txBody>
          </p:sp>
          <p:sp>
            <p:nvSpPr>
              <p:cNvPr id="159" name="矩形 158"/>
              <p:cNvSpPr/>
              <p:nvPr>
                <p:custDataLst>
                  <p:tags r:id="rId27"/>
                </p:custDataLst>
              </p:nvPr>
            </p:nvSpPr>
            <p:spPr>
              <a:xfrm>
                <a:off x="10142" y="3871"/>
                <a:ext cx="3246" cy="5425"/>
              </a:xfrm>
              <a:prstGeom prst="rect">
                <a:avLst/>
              </a:prstGeom>
              <a:ln>
                <a:noFill/>
                <a:prstDash val="sysDash"/>
              </a:ln>
            </p:spPr>
            <p:txBody>
              <a:bodyPr vert="horz" wrap="square" lIns="0" tIns="0" rIns="0" bIns="0" rtlCol="0">
                <a:noAutofit/>
              </a:bodyPr>
              <a:lstStyle/>
              <a:p>
                <a:pPr algn="just">
                  <a:lnSpc>
                    <a:spcPct val="14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kern="0">
                    <a:ln>
                      <a:noFill/>
                      <a:prstDash val="sysDot"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  <a:cs typeface="MiSans Normal" panose="00000500000000000000" charset="-122"/>
                    <a:sym typeface="MiSans Normal" panose="00000500000000000000" charset="-122"/>
                  </a:rPr>
                  <a:t>收到黄色信封，放入蓝色文件袋内，并在信封标签上填写源发件人代号和收件人代号，交给收件方运输员。</a:t>
                </a:r>
              </a:p>
              <a:p>
                <a:pPr algn="just">
                  <a:lnSpc>
                    <a:spcPct val="14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kern="0">
                    <a:ln>
                      <a:noFill/>
                      <a:prstDash val="sysDot"/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n-ea"/>
                    <a:cs typeface="MiSans Normal" panose="00000500000000000000" charset="-122"/>
                    <a:sym typeface="MiSans Normal" panose="00000500000000000000" charset="-122"/>
                  </a:rPr>
                  <a:t>收到蓝色文件袋，取出黄色信封，交分拣员。</a:t>
                </a:r>
              </a:p>
            </p:txBody>
          </p:sp>
          <p:sp>
            <p:nvSpPr>
              <p:cNvPr id="160" name="文本框 159"/>
              <p:cNvSpPr txBox="1"/>
              <p:nvPr/>
            </p:nvSpPr>
            <p:spPr>
              <a:xfrm>
                <a:off x="10192" y="2957"/>
                <a:ext cx="3137" cy="951"/>
              </a:xfrm>
              <a:prstGeom prst="rect">
                <a:avLst/>
              </a:prstGeom>
              <a:ln>
                <a:noFill/>
                <a:prstDash val="sysDash"/>
              </a:ln>
            </p:spPr>
            <p:txBody>
              <a:bodyPr vert="horz" wrap="square" lIns="0" tIns="0" rIns="0" bIns="0" rtlCol="0" anchor="ctr" anchorCtr="0">
                <a:noAutofit/>
                <a:scene3d>
                  <a:camera prst="orthographicFront"/>
                  <a:lightRig rig="threePt" dir="t"/>
                </a:scene3d>
              </a:bodyPr>
              <a:lstStyle/>
              <a:p>
                <a:pPr algn="ctr">
                  <a:spcBef>
                    <a:spcPct val="0"/>
                  </a:spcBef>
                  <a:spcAft>
                    <a:spcPct val="0"/>
                  </a:spcAft>
                </a:pPr>
                <a:r>
                  <a:rPr lang="zh-CN" altLang="en-US" sz="3200" b="1" dirty="0">
                    <a:ln w="9525">
                      <a:solidFill>
                        <a:schemeClr val="bg1"/>
                      </a:solidFill>
                      <a:prstDash val="solid"/>
                    </a:ln>
                    <a:solidFill>
                      <a:srgbClr val="0070C0"/>
                    </a:solidFill>
                    <a:effectLst>
                      <a:outerShdw blurRad="12700" dist="38100" dir="2700000" algn="tl" rotWithShape="0">
                        <a:schemeClr val="accent5">
                          <a:lumMod val="60000"/>
                          <a:lumOff val="40000"/>
                        </a:schemeClr>
                      </a:outerShdw>
                    </a:effectLst>
                    <a:latin typeface="汉仪文黑-85W" panose="00020600040101010101" charset="-122"/>
                    <a:ea typeface="汉仪文黑-85W" panose="00020600040101010101" charset="-122"/>
                    <a:cs typeface="+mn-ea"/>
                    <a:sym typeface="+mn-ea"/>
                  </a:rPr>
                  <a:t>运输员</a:t>
                </a:r>
              </a:p>
            </p:txBody>
          </p:sp>
        </p:grpSp>
        <p:pic>
          <p:nvPicPr>
            <p:cNvPr id="161" name="图片 160" descr="图片12-1"/>
            <p:cNvPicPr/>
            <p:nvPr/>
          </p:nvPicPr>
          <p:blipFill>
            <a:blip r:embed="rId36"/>
            <a:stretch>
              <a:fillRect/>
            </a:stretch>
          </p:blipFill>
          <p:spPr>
            <a:xfrm>
              <a:off x="3787" y="8827"/>
              <a:ext cx="1083" cy="482"/>
            </a:xfrm>
            <a:prstGeom prst="rect">
              <a:avLst/>
            </a:prstGeom>
          </p:spPr>
        </p:pic>
        <p:pic>
          <p:nvPicPr>
            <p:cNvPr id="162" name="图片 161" descr="图片12-2"/>
            <p:cNvPicPr/>
            <p:nvPr/>
          </p:nvPicPr>
          <p:blipFill>
            <a:blip r:embed="rId37"/>
            <a:stretch>
              <a:fillRect/>
            </a:stretch>
          </p:blipFill>
          <p:spPr>
            <a:xfrm>
              <a:off x="8057" y="8815"/>
              <a:ext cx="1083" cy="481"/>
            </a:xfrm>
            <a:prstGeom prst="rect">
              <a:avLst/>
            </a:prstGeom>
          </p:spPr>
        </p:pic>
        <p:pic>
          <p:nvPicPr>
            <p:cNvPr id="163" name="图片 162" descr="图片12-3"/>
            <p:cNvPicPr/>
            <p:nvPr/>
          </p:nvPicPr>
          <p:blipFill>
            <a:blip r:embed="rId38"/>
            <a:stretch>
              <a:fillRect/>
            </a:stretch>
          </p:blipFill>
          <p:spPr>
            <a:xfrm>
              <a:off x="12339" y="8815"/>
              <a:ext cx="1083" cy="481"/>
            </a:xfrm>
            <a:prstGeom prst="rect">
              <a:avLst/>
            </a:prstGeom>
          </p:spPr>
        </p:pic>
        <p:pic>
          <p:nvPicPr>
            <p:cNvPr id="164" name="图片 163" descr="图片12-4"/>
            <p:cNvPicPr/>
            <p:nvPr/>
          </p:nvPicPr>
          <p:blipFill>
            <a:blip r:embed="rId39"/>
            <a:stretch>
              <a:fillRect/>
            </a:stretch>
          </p:blipFill>
          <p:spPr>
            <a:xfrm>
              <a:off x="16620" y="8815"/>
              <a:ext cx="1083" cy="481"/>
            </a:xfrm>
            <a:prstGeom prst="rect">
              <a:avLst/>
            </a:prstGeom>
          </p:spPr>
        </p:pic>
      </p:grpSp>
      <p:sp>
        <p:nvSpPr>
          <p:cNvPr id="166" name="矩形 165" descr="7b0a2020202022776f7264617274223a2022220a7d0a"/>
          <p:cNvSpPr/>
          <p:nvPr/>
        </p:nvSpPr>
        <p:spPr>
          <a:xfrm>
            <a:off x="9314815" y="1115060"/>
            <a:ext cx="1800860" cy="81661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  <a:scene3d>
              <a:camera prst="orthographicFront">
                <a:rot lat="0" lon="0" rev="0"/>
              </a:camera>
              <a:lightRig rig="threePt" dir="t"/>
            </a:scene3d>
          </a:bodyPr>
          <a:lstStyle/>
          <a:p>
            <a:pPr algn="ctr"/>
            <a:r>
              <a:rPr lang="zh-CN" altLang="en-US" sz="4800">
                <a:ln w="50800">
                  <a:noFill/>
                </a:ln>
                <a:gradFill>
                  <a:gsLst>
                    <a:gs pos="0">
                      <a:srgbClr val="55B87F"/>
                    </a:gs>
                    <a:gs pos="23000">
                      <a:srgbClr val="57BAD0"/>
                    </a:gs>
                    <a:gs pos="40000">
                      <a:srgbClr val="92C184"/>
                    </a:gs>
                    <a:gs pos="85000">
                      <a:srgbClr val="E11B80"/>
                    </a:gs>
                    <a:gs pos="72000">
                      <a:srgbClr val="EC6149"/>
                    </a:gs>
                    <a:gs pos="58000">
                      <a:srgbClr val="FDC111"/>
                    </a:gs>
                    <a:gs pos="100000">
                      <a:srgbClr val="A94F84"/>
                    </a:gs>
                  </a:gsLst>
                  <a:lin ang="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汉仪铸字卡酷体简" panose="00020600040101010101" charset="-122"/>
                <a:ea typeface="汉仪铸字卡酷体简" panose="00020600040101010101" charset="-122"/>
                <a:sym typeface="腾祥沁圆简-W2" panose="01010104010101010101" charset="-122"/>
              </a:rPr>
              <a:t>用户卡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>
            <a:hlinkClick r:id="rId9" action="ppaction://hlinksldjump"/>
          </p:cNvPr>
          <p:cNvSpPr/>
          <p:nvPr/>
        </p:nvSpPr>
        <p:spPr>
          <a:xfrm>
            <a:off x="7526655" y="298450"/>
            <a:ext cx="1102995" cy="476250"/>
          </a:xfrm>
          <a:prstGeom prst="rect">
            <a:avLst/>
          </a:prstGeom>
          <a:solidFill>
            <a:srgbClr val="62A39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>
                <a:sym typeface="+mn-ea"/>
              </a:rPr>
              <a:t>项目准备</a:t>
            </a:r>
          </a:p>
        </p:txBody>
      </p:sp>
      <p:sp>
        <p:nvSpPr>
          <p:cNvPr id="37" name="矩形 36">
            <a:hlinkClick r:id="rId10" action="ppaction://hlinksldjump"/>
          </p:cNvPr>
          <p:cNvSpPr/>
          <p:nvPr/>
        </p:nvSpPr>
        <p:spPr>
          <a:xfrm>
            <a:off x="8620125" y="298450"/>
            <a:ext cx="1102995" cy="476250"/>
          </a:xfrm>
          <a:prstGeom prst="rect">
            <a:avLst/>
          </a:prstGeom>
          <a:solidFill>
            <a:srgbClr val="62A39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  <a:scene3d>
              <a:camera prst="orthographicFront"/>
              <a:lightRig rig="threePt" dir="t"/>
            </a:scene3d>
          </a:bodyPr>
          <a:lstStyle/>
          <a:p>
            <a:pPr lvl="0" algn="ctr">
              <a:buClrTx/>
              <a:buSzTx/>
              <a:buFontTx/>
            </a:pPr>
            <a:r>
              <a:rPr lang="zh-CN" altLang="en-US" b="1"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项目实施</a:t>
            </a:r>
          </a:p>
        </p:txBody>
      </p:sp>
      <p:sp>
        <p:nvSpPr>
          <p:cNvPr id="38" name="矩形 37">
            <a:hlinkClick r:id="rId11" action="ppaction://hlinksldjump"/>
          </p:cNvPr>
          <p:cNvSpPr/>
          <p:nvPr/>
        </p:nvSpPr>
        <p:spPr>
          <a:xfrm>
            <a:off x="9706610" y="298450"/>
            <a:ext cx="1102995" cy="476250"/>
          </a:xfrm>
          <a:prstGeom prst="rect">
            <a:avLst/>
          </a:prstGeom>
          <a:solidFill>
            <a:srgbClr val="62A39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项目评价</a:t>
            </a:r>
          </a:p>
        </p:txBody>
      </p:sp>
      <p:sp>
        <p:nvSpPr>
          <p:cNvPr id="39" name="矩形 38">
            <a:hlinkClick r:id="rId12" action="ppaction://hlinksldjump"/>
          </p:cNvPr>
          <p:cNvSpPr/>
          <p:nvPr/>
        </p:nvSpPr>
        <p:spPr>
          <a:xfrm>
            <a:off x="10800080" y="298450"/>
            <a:ext cx="1102995" cy="476250"/>
          </a:xfrm>
          <a:prstGeom prst="rect">
            <a:avLst/>
          </a:prstGeom>
          <a:solidFill>
            <a:srgbClr val="62A39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项目拓展</a:t>
            </a:r>
          </a:p>
        </p:txBody>
      </p:sp>
      <p:sp>
        <p:nvSpPr>
          <p:cNvPr id="43" name="流程图: 合并 42"/>
          <p:cNvSpPr/>
          <p:nvPr/>
        </p:nvSpPr>
        <p:spPr>
          <a:xfrm>
            <a:off x="8603615" y="774700"/>
            <a:ext cx="1102995" cy="247015"/>
          </a:xfrm>
          <a:prstGeom prst="flowChartMerge">
            <a:avLst/>
          </a:prstGeom>
          <a:solidFill>
            <a:srgbClr val="62A39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6" name="图片 45" descr="D:/2023省赛选国赛资料/000素材/图片素材/小PNG/T2.pngT2"/>
          <p:cNvPicPr>
            <a:picLocks noChangeAspect="1"/>
          </p:cNvPicPr>
          <p:nvPr/>
        </p:nvPicPr>
        <p:blipFill>
          <a:blip r:embed="rId13"/>
          <a:srcRect t="248" b="248"/>
          <a:stretch>
            <a:fillRect/>
          </a:stretch>
        </p:blipFill>
        <p:spPr>
          <a:xfrm>
            <a:off x="554990" y="454025"/>
            <a:ext cx="1286510" cy="965835"/>
          </a:xfrm>
          <a:prstGeom prst="rect">
            <a:avLst/>
          </a:prstGeom>
        </p:spPr>
      </p:pic>
      <p:sp>
        <p:nvSpPr>
          <p:cNvPr id="47" name="文本框 46"/>
          <p:cNvSpPr txBox="1"/>
          <p:nvPr/>
        </p:nvSpPr>
        <p:spPr>
          <a:xfrm>
            <a:off x="1841500" y="659765"/>
            <a:ext cx="741489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2</a:t>
            </a:r>
            <a:r>
              <a:rPr lang="en-US" altLang="zh-CN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．</a:t>
            </a:r>
            <a:r>
              <a:rPr lang="en-US" altLang="zh-CN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理论解码者</a:t>
            </a:r>
          </a:p>
          <a:p>
            <a:r>
              <a:rPr lang="en-US" altLang="zh-CN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                    ——揭秘即时数据传输过程</a:t>
            </a:r>
          </a:p>
        </p:txBody>
      </p:sp>
      <p:sp>
        <p:nvSpPr>
          <p:cNvPr id="48" name="矩形 47"/>
          <p:cNvSpPr/>
          <p:nvPr/>
        </p:nvSpPr>
        <p:spPr>
          <a:xfrm>
            <a:off x="1627464" y="1623060"/>
            <a:ext cx="9585366" cy="1014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76250"/>
            <a:r>
              <a:rPr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根据刚才的游戏体验，尝试用自己的话说一说发送端的数据编码过程是怎样的？TCP头部添加端口号和IP头部添加IP地址的过程，相当于游戏中什么操作？它的作用是什么？</a:t>
            </a:r>
          </a:p>
        </p:txBody>
      </p:sp>
      <p:grpSp>
        <p:nvGrpSpPr>
          <p:cNvPr id="56" name="组合 55"/>
          <p:cNvGrpSpPr/>
          <p:nvPr/>
        </p:nvGrpSpPr>
        <p:grpSpPr>
          <a:xfrm>
            <a:off x="1275715" y="2023110"/>
            <a:ext cx="8982075" cy="4175760"/>
            <a:chOff x="2009" y="3186"/>
            <a:chExt cx="14145" cy="6576"/>
          </a:xfrm>
        </p:grpSpPr>
        <p:sp>
          <p:nvSpPr>
            <p:cNvPr id="176" name="文本框 175"/>
            <p:cNvSpPr txBox="1"/>
            <p:nvPr/>
          </p:nvSpPr>
          <p:spPr>
            <a:xfrm>
              <a:off x="2009" y="3186"/>
              <a:ext cx="966" cy="5915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ctr"/>
              <a:r>
                <a:rPr lang="zh-CN" altLang="en-US" sz="2800">
                  <a:sym typeface="+mn-ea"/>
                </a:rPr>
                <a:t>数据编码流程</a:t>
              </a:r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4406" y="3722"/>
              <a:ext cx="11749" cy="6040"/>
              <a:chOff x="149" y="2744"/>
              <a:chExt cx="12305" cy="7112"/>
            </a:xfrm>
          </p:grpSpPr>
          <p:grpSp>
            <p:nvGrpSpPr>
              <p:cNvPr id="3" name="组合 2"/>
              <p:cNvGrpSpPr/>
              <p:nvPr/>
            </p:nvGrpSpPr>
            <p:grpSpPr>
              <a:xfrm>
                <a:off x="620" y="4060"/>
                <a:ext cx="11834" cy="5709"/>
                <a:chOff x="0" y="2989"/>
                <a:chExt cx="19216" cy="5709"/>
              </a:xfrm>
            </p:grpSpPr>
            <p:cxnSp>
              <p:nvCxnSpPr>
                <p:cNvPr id="4" name="直接连接符 3"/>
                <p:cNvCxnSpPr/>
                <p:nvPr/>
              </p:nvCxnSpPr>
              <p:spPr>
                <a:xfrm>
                  <a:off x="0" y="2989"/>
                  <a:ext cx="19216" cy="3"/>
                </a:xfrm>
                <a:prstGeom prst="line">
                  <a:avLst/>
                </a:prstGeom>
                <a:ln w="19050">
                  <a:solidFill>
                    <a:schemeClr val="accent5">
                      <a:lumMod val="50000"/>
                    </a:schemeClr>
                  </a:solidFill>
                  <a:prstDash val="dashDot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5" name="直接连接符 4"/>
                <p:cNvCxnSpPr/>
                <p:nvPr/>
              </p:nvCxnSpPr>
              <p:spPr>
                <a:xfrm>
                  <a:off x="0" y="4912"/>
                  <a:ext cx="19216" cy="3"/>
                </a:xfrm>
                <a:prstGeom prst="line">
                  <a:avLst/>
                </a:prstGeom>
                <a:ln w="19050">
                  <a:solidFill>
                    <a:schemeClr val="accent5">
                      <a:lumMod val="50000"/>
                    </a:schemeClr>
                  </a:solidFill>
                  <a:prstDash val="dashDot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6" name="直接连接符 5"/>
                <p:cNvCxnSpPr/>
                <p:nvPr/>
              </p:nvCxnSpPr>
              <p:spPr>
                <a:xfrm>
                  <a:off x="0" y="6903"/>
                  <a:ext cx="19216" cy="3"/>
                </a:xfrm>
                <a:prstGeom prst="line">
                  <a:avLst/>
                </a:prstGeom>
                <a:ln w="19050">
                  <a:solidFill>
                    <a:schemeClr val="accent5">
                      <a:lumMod val="50000"/>
                    </a:schemeClr>
                  </a:solidFill>
                  <a:prstDash val="dashDot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  <p:cxnSp>
              <p:nvCxnSpPr>
                <p:cNvPr id="7" name="直接连接符 6"/>
                <p:cNvCxnSpPr/>
                <p:nvPr/>
              </p:nvCxnSpPr>
              <p:spPr>
                <a:xfrm>
                  <a:off x="0" y="8695"/>
                  <a:ext cx="19216" cy="3"/>
                </a:xfrm>
                <a:prstGeom prst="line">
                  <a:avLst/>
                </a:prstGeom>
                <a:ln w="19050">
                  <a:solidFill>
                    <a:schemeClr val="accent5">
                      <a:lumMod val="50000"/>
                    </a:schemeClr>
                  </a:solidFill>
                  <a:prstDash val="dashDot"/>
                </a:ln>
              </p:spPr>
              <p:style>
                <a:lnRef idx="2">
                  <a:schemeClr val="accent1"/>
                </a:lnRef>
                <a:fillRef idx="0">
                  <a:srgbClr val="FFFFFF"/>
                </a:fillRef>
                <a:effectRef idx="0">
                  <a:srgbClr val="FFFFFF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" name="圆角矩形 7"/>
              <p:cNvSpPr/>
              <p:nvPr/>
            </p:nvSpPr>
            <p:spPr>
              <a:xfrm>
                <a:off x="3280" y="4555"/>
                <a:ext cx="3478" cy="950"/>
              </a:xfrm>
              <a:prstGeom prst="roundRect">
                <a:avLst/>
              </a:prstGeom>
              <a:noFill/>
              <a:ln>
                <a:solidFill>
                  <a:srgbClr val="00AFFF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>
                    <a:solidFill>
                      <a:schemeClr val="tx1"/>
                    </a:solidFill>
                  </a:rPr>
                  <a:t>快递员（取件）</a:t>
                </a:r>
              </a:p>
            </p:txBody>
          </p:sp>
          <p:sp>
            <p:nvSpPr>
              <p:cNvPr id="9" name="圆角矩形 8"/>
              <p:cNvSpPr/>
              <p:nvPr/>
            </p:nvSpPr>
            <p:spPr>
              <a:xfrm>
                <a:off x="3280" y="6471"/>
                <a:ext cx="3478" cy="950"/>
              </a:xfrm>
              <a:prstGeom prst="roundRect">
                <a:avLst/>
              </a:prstGeom>
              <a:noFill/>
              <a:ln>
                <a:solidFill>
                  <a:srgbClr val="00AFFF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>
                    <a:solidFill>
                      <a:schemeClr val="tx1"/>
                    </a:solidFill>
                  </a:rPr>
                  <a:t>分捡员（打包）</a:t>
                </a:r>
              </a:p>
            </p:txBody>
          </p:sp>
          <p:sp>
            <p:nvSpPr>
              <p:cNvPr id="10" name="圆角矩形 9"/>
              <p:cNvSpPr/>
              <p:nvPr/>
            </p:nvSpPr>
            <p:spPr>
              <a:xfrm>
                <a:off x="3280" y="8387"/>
                <a:ext cx="3478" cy="950"/>
              </a:xfrm>
              <a:prstGeom prst="roundRect">
                <a:avLst/>
              </a:prstGeom>
              <a:noFill/>
              <a:ln>
                <a:solidFill>
                  <a:srgbClr val="00AFFF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>
                    <a:solidFill>
                      <a:schemeClr val="tx1"/>
                    </a:solidFill>
                  </a:rPr>
                  <a:t>运输员（出发）</a:t>
                </a:r>
              </a:p>
            </p:txBody>
          </p:sp>
          <p:sp>
            <p:nvSpPr>
              <p:cNvPr id="11" name="文本框 10"/>
              <p:cNvSpPr txBox="1"/>
              <p:nvPr/>
            </p:nvSpPr>
            <p:spPr>
              <a:xfrm>
                <a:off x="4215" y="3433"/>
                <a:ext cx="1609" cy="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>
                    <a:solidFill>
                      <a:schemeClr val="tx1"/>
                    </a:solidFill>
                  </a:rPr>
                  <a:t>发送方</a:t>
                </a:r>
              </a:p>
            </p:txBody>
          </p:sp>
          <p:sp>
            <p:nvSpPr>
              <p:cNvPr id="12" name="任意多边形 11"/>
              <p:cNvSpPr/>
              <p:nvPr>
                <p:custDataLst>
                  <p:tags r:id="rId1"/>
                </p:custDataLst>
              </p:nvPr>
            </p:nvSpPr>
            <p:spPr>
              <a:xfrm rot="16200000">
                <a:off x="4752" y="3968"/>
                <a:ext cx="535" cy="508"/>
              </a:xfrm>
              <a:custGeom>
                <a:avLst/>
                <a:gdLst>
                  <a:gd name="connsiteX0" fmla="*/ 0 w 2812"/>
                  <a:gd name="connsiteY0" fmla="*/ 2040 h 4080"/>
                  <a:gd name="connsiteX1" fmla="*/ 886 w 2812"/>
                  <a:gd name="connsiteY1" fmla="*/ 0 h 4080"/>
                  <a:gd name="connsiteX2" fmla="*/ 886 w 2812"/>
                  <a:gd name="connsiteY2" fmla="*/ 1020 h 4080"/>
                  <a:gd name="connsiteX3" fmla="*/ 2755 w 2812"/>
                  <a:gd name="connsiteY3" fmla="*/ 245 h 4080"/>
                  <a:gd name="connsiteX4" fmla="*/ 2812 w 2812"/>
                  <a:gd name="connsiteY4" fmla="*/ 3654 h 4080"/>
                  <a:gd name="connsiteX5" fmla="*/ 886 w 2812"/>
                  <a:gd name="connsiteY5" fmla="*/ 3060 h 4080"/>
                  <a:gd name="connsiteX6" fmla="*/ 886 w 2812"/>
                  <a:gd name="connsiteY6" fmla="*/ 4080 h 4080"/>
                  <a:gd name="connsiteX7" fmla="*/ 0 w 2812"/>
                  <a:gd name="connsiteY7" fmla="*/ 2040 h 4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12" h="4080">
                    <a:moveTo>
                      <a:pt x="0" y="2040"/>
                    </a:moveTo>
                    <a:lnTo>
                      <a:pt x="886" y="0"/>
                    </a:lnTo>
                    <a:lnTo>
                      <a:pt x="886" y="1020"/>
                    </a:lnTo>
                    <a:lnTo>
                      <a:pt x="2755" y="245"/>
                    </a:lnTo>
                    <a:lnTo>
                      <a:pt x="2812" y="3654"/>
                    </a:lnTo>
                    <a:lnTo>
                      <a:pt x="886" y="3060"/>
                    </a:lnTo>
                    <a:lnTo>
                      <a:pt x="886" y="4080"/>
                    </a:lnTo>
                    <a:lnTo>
                      <a:pt x="0" y="2040"/>
                    </a:lnTo>
                    <a:close/>
                  </a:path>
                </a:pathLst>
              </a:custGeom>
              <a:gradFill>
                <a:gsLst>
                  <a:gs pos="100000">
                    <a:srgbClr val="00AFFF"/>
                  </a:gs>
                  <a:gs pos="47000">
                    <a:srgbClr val="00AFFF">
                      <a:alpha val="48000"/>
                    </a:srgbClr>
                  </a:gs>
                  <a:gs pos="9000">
                    <a:srgbClr val="00AFFF">
                      <a:alpha val="0"/>
                    </a:srgbClr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任意多边形 12"/>
              <p:cNvSpPr/>
              <p:nvPr>
                <p:custDataLst>
                  <p:tags r:id="rId2"/>
                </p:custDataLst>
              </p:nvPr>
            </p:nvSpPr>
            <p:spPr>
              <a:xfrm rot="16200000">
                <a:off x="4654" y="5739"/>
                <a:ext cx="731" cy="508"/>
              </a:xfrm>
              <a:custGeom>
                <a:avLst/>
                <a:gdLst>
                  <a:gd name="connsiteX0" fmla="*/ 0 w 2812"/>
                  <a:gd name="connsiteY0" fmla="*/ 2040 h 4080"/>
                  <a:gd name="connsiteX1" fmla="*/ 886 w 2812"/>
                  <a:gd name="connsiteY1" fmla="*/ 0 h 4080"/>
                  <a:gd name="connsiteX2" fmla="*/ 886 w 2812"/>
                  <a:gd name="connsiteY2" fmla="*/ 1020 h 4080"/>
                  <a:gd name="connsiteX3" fmla="*/ 2755 w 2812"/>
                  <a:gd name="connsiteY3" fmla="*/ 245 h 4080"/>
                  <a:gd name="connsiteX4" fmla="*/ 2812 w 2812"/>
                  <a:gd name="connsiteY4" fmla="*/ 3654 h 4080"/>
                  <a:gd name="connsiteX5" fmla="*/ 886 w 2812"/>
                  <a:gd name="connsiteY5" fmla="*/ 3060 h 4080"/>
                  <a:gd name="connsiteX6" fmla="*/ 886 w 2812"/>
                  <a:gd name="connsiteY6" fmla="*/ 4080 h 4080"/>
                  <a:gd name="connsiteX7" fmla="*/ 0 w 2812"/>
                  <a:gd name="connsiteY7" fmla="*/ 2040 h 4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12" h="4080">
                    <a:moveTo>
                      <a:pt x="0" y="2040"/>
                    </a:moveTo>
                    <a:lnTo>
                      <a:pt x="886" y="0"/>
                    </a:lnTo>
                    <a:lnTo>
                      <a:pt x="886" y="1020"/>
                    </a:lnTo>
                    <a:lnTo>
                      <a:pt x="2755" y="245"/>
                    </a:lnTo>
                    <a:lnTo>
                      <a:pt x="2812" y="3654"/>
                    </a:lnTo>
                    <a:lnTo>
                      <a:pt x="886" y="3060"/>
                    </a:lnTo>
                    <a:lnTo>
                      <a:pt x="886" y="4080"/>
                    </a:lnTo>
                    <a:lnTo>
                      <a:pt x="0" y="2040"/>
                    </a:lnTo>
                    <a:close/>
                  </a:path>
                </a:pathLst>
              </a:custGeom>
              <a:gradFill>
                <a:gsLst>
                  <a:gs pos="100000">
                    <a:srgbClr val="00AFFF"/>
                  </a:gs>
                  <a:gs pos="47000">
                    <a:srgbClr val="00AFFF">
                      <a:alpha val="48000"/>
                    </a:srgbClr>
                  </a:gs>
                  <a:gs pos="9000">
                    <a:srgbClr val="00AFFF">
                      <a:alpha val="0"/>
                    </a:srgbClr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任意多边形 13"/>
              <p:cNvSpPr/>
              <p:nvPr>
                <p:custDataLst>
                  <p:tags r:id="rId3"/>
                </p:custDataLst>
              </p:nvPr>
            </p:nvSpPr>
            <p:spPr>
              <a:xfrm rot="16200000">
                <a:off x="4654" y="7650"/>
                <a:ext cx="731" cy="508"/>
              </a:xfrm>
              <a:custGeom>
                <a:avLst/>
                <a:gdLst>
                  <a:gd name="connsiteX0" fmla="*/ 0 w 2812"/>
                  <a:gd name="connsiteY0" fmla="*/ 2040 h 4080"/>
                  <a:gd name="connsiteX1" fmla="*/ 886 w 2812"/>
                  <a:gd name="connsiteY1" fmla="*/ 0 h 4080"/>
                  <a:gd name="connsiteX2" fmla="*/ 886 w 2812"/>
                  <a:gd name="connsiteY2" fmla="*/ 1020 h 4080"/>
                  <a:gd name="connsiteX3" fmla="*/ 2755 w 2812"/>
                  <a:gd name="connsiteY3" fmla="*/ 245 h 4080"/>
                  <a:gd name="connsiteX4" fmla="*/ 2812 w 2812"/>
                  <a:gd name="connsiteY4" fmla="*/ 3654 h 4080"/>
                  <a:gd name="connsiteX5" fmla="*/ 886 w 2812"/>
                  <a:gd name="connsiteY5" fmla="*/ 3060 h 4080"/>
                  <a:gd name="connsiteX6" fmla="*/ 886 w 2812"/>
                  <a:gd name="connsiteY6" fmla="*/ 4080 h 4080"/>
                  <a:gd name="connsiteX7" fmla="*/ 0 w 2812"/>
                  <a:gd name="connsiteY7" fmla="*/ 2040 h 4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12" h="4080">
                    <a:moveTo>
                      <a:pt x="0" y="2040"/>
                    </a:moveTo>
                    <a:lnTo>
                      <a:pt x="886" y="0"/>
                    </a:lnTo>
                    <a:lnTo>
                      <a:pt x="886" y="1020"/>
                    </a:lnTo>
                    <a:lnTo>
                      <a:pt x="2755" y="245"/>
                    </a:lnTo>
                    <a:lnTo>
                      <a:pt x="2812" y="3654"/>
                    </a:lnTo>
                    <a:lnTo>
                      <a:pt x="886" y="3060"/>
                    </a:lnTo>
                    <a:lnTo>
                      <a:pt x="886" y="4080"/>
                    </a:lnTo>
                    <a:lnTo>
                      <a:pt x="0" y="2040"/>
                    </a:lnTo>
                    <a:close/>
                  </a:path>
                </a:pathLst>
              </a:custGeom>
              <a:gradFill>
                <a:gsLst>
                  <a:gs pos="100000">
                    <a:srgbClr val="00AFFF"/>
                  </a:gs>
                  <a:gs pos="47000">
                    <a:srgbClr val="00AFFF">
                      <a:alpha val="48000"/>
                    </a:srgbClr>
                  </a:gs>
                  <a:gs pos="9000">
                    <a:srgbClr val="00AFFF">
                      <a:alpha val="0"/>
                    </a:srgbClr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15" name="组合 14"/>
              <p:cNvGrpSpPr/>
              <p:nvPr/>
            </p:nvGrpSpPr>
            <p:grpSpPr>
              <a:xfrm>
                <a:off x="149" y="3313"/>
                <a:ext cx="2359" cy="6128"/>
                <a:chOff x="12597" y="2242"/>
                <a:chExt cx="2359" cy="6128"/>
              </a:xfrm>
            </p:grpSpPr>
            <p:sp>
              <p:nvSpPr>
                <p:cNvPr id="16" name="文本框 15"/>
                <p:cNvSpPr txBox="1"/>
                <p:nvPr/>
              </p:nvSpPr>
              <p:spPr>
                <a:xfrm>
                  <a:off x="12598" y="2242"/>
                  <a:ext cx="2112" cy="6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b="1">
                      <a:solidFill>
                        <a:srgbClr val="C00000"/>
                      </a:solidFill>
                    </a:rPr>
                    <a:t>应用层</a:t>
                  </a:r>
                </a:p>
              </p:txBody>
            </p:sp>
            <p:sp>
              <p:nvSpPr>
                <p:cNvPr id="17" name="文本框 16"/>
                <p:cNvSpPr txBox="1"/>
                <p:nvPr/>
              </p:nvSpPr>
              <p:spPr>
                <a:xfrm>
                  <a:off x="12597" y="3853"/>
                  <a:ext cx="2112" cy="11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b="1">
                      <a:solidFill>
                        <a:srgbClr val="C00000"/>
                      </a:solidFill>
                    </a:rPr>
                    <a:t>传输层</a:t>
                  </a:r>
                </a:p>
                <a:p>
                  <a:pPr algn="ctr"/>
                  <a:r>
                    <a:rPr lang="en-US" altLang="zh-CN" b="1">
                      <a:solidFill>
                        <a:srgbClr val="C00000"/>
                      </a:solidFill>
                    </a:rPr>
                    <a:t>TCP</a:t>
                  </a:r>
                  <a:r>
                    <a:rPr lang="zh-CN" altLang="en-US" b="1">
                      <a:solidFill>
                        <a:srgbClr val="C00000"/>
                      </a:solidFill>
                    </a:rPr>
                    <a:t>协议</a:t>
                  </a:r>
                </a:p>
              </p:txBody>
            </p:sp>
            <p:sp>
              <p:nvSpPr>
                <p:cNvPr id="18" name="文本框 17"/>
                <p:cNvSpPr txBox="1"/>
                <p:nvPr/>
              </p:nvSpPr>
              <p:spPr>
                <a:xfrm>
                  <a:off x="12598" y="5752"/>
                  <a:ext cx="2110" cy="11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b="1">
                      <a:solidFill>
                        <a:srgbClr val="C00000"/>
                      </a:solidFill>
                    </a:rPr>
                    <a:t>网络层</a:t>
                  </a:r>
                </a:p>
                <a:p>
                  <a:pPr algn="ctr"/>
                  <a:r>
                    <a:rPr lang="en-US" altLang="zh-CN" b="1">
                      <a:solidFill>
                        <a:srgbClr val="C00000"/>
                      </a:solidFill>
                    </a:rPr>
                    <a:t>IP</a:t>
                  </a:r>
                  <a:r>
                    <a:rPr lang="zh-CN" altLang="en-US" b="1">
                      <a:solidFill>
                        <a:srgbClr val="C00000"/>
                      </a:solidFill>
                    </a:rPr>
                    <a:t>协议</a:t>
                  </a:r>
                </a:p>
              </p:txBody>
            </p:sp>
            <p:sp>
              <p:nvSpPr>
                <p:cNvPr id="19" name="文本框 18"/>
                <p:cNvSpPr txBox="1"/>
                <p:nvPr/>
              </p:nvSpPr>
              <p:spPr>
                <a:xfrm>
                  <a:off x="12597" y="7687"/>
                  <a:ext cx="2359" cy="6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zh-CN" altLang="en-US" b="1">
                      <a:solidFill>
                        <a:srgbClr val="C00000"/>
                      </a:solidFill>
                    </a:rPr>
                    <a:t>网络接口层</a:t>
                  </a:r>
                </a:p>
              </p:txBody>
            </p:sp>
          </p:grpSp>
          <p:pic>
            <p:nvPicPr>
              <p:cNvPr id="20" name="https://photo-static-api.fotomore.com/creative/vcg/400/new/VCG41N1219671718.jpg?uid=386&amp;timestamp=1718026094&amp;sign=08141a5cea1d9ad48fe700d69ae8a81a" descr="一组抽象的商业人物形象"/>
              <p:cNvPicPr>
                <a:picLocks noChangeAspect="1"/>
              </p:cNvPicPr>
              <p:nvPr/>
            </p:nvPicPr>
            <p:blipFill>
              <a:blip r:embed="rId14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rcRect l="26759" t="63741" r="63843" b="22880"/>
              <a:stretch>
                <a:fillRect/>
              </a:stretch>
            </p:blipFill>
            <p:spPr>
              <a:xfrm>
                <a:off x="4766" y="2744"/>
                <a:ext cx="626" cy="727"/>
              </a:xfrm>
              <a:prstGeom prst="rect">
                <a:avLst/>
              </a:prstGeom>
            </p:spPr>
          </p:pic>
          <p:pic>
            <p:nvPicPr>
              <p:cNvPr id="21" name="图片 20" descr="图片12-1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234" y="3001"/>
                <a:ext cx="1134" cy="567"/>
              </a:xfrm>
              <a:prstGeom prst="rect">
                <a:avLst/>
              </a:prstGeom>
            </p:spPr>
          </p:pic>
          <p:pic>
            <p:nvPicPr>
              <p:cNvPr id="22" name="图片 21" descr="图片12-1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234" y="4871"/>
                <a:ext cx="1134" cy="567"/>
              </a:xfrm>
              <a:prstGeom prst="rect">
                <a:avLst/>
              </a:prstGeom>
            </p:spPr>
          </p:pic>
          <p:pic>
            <p:nvPicPr>
              <p:cNvPr id="23" name="图片 22" descr="图片12-2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0100" y="4871"/>
                <a:ext cx="1134" cy="566"/>
              </a:xfrm>
              <a:prstGeom prst="rect">
                <a:avLst/>
              </a:prstGeom>
            </p:spPr>
          </p:pic>
          <p:pic>
            <p:nvPicPr>
              <p:cNvPr id="24" name="图片 23" descr="图片12-1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234" y="6834"/>
                <a:ext cx="1134" cy="567"/>
              </a:xfrm>
              <a:prstGeom prst="rect">
                <a:avLst/>
              </a:prstGeom>
            </p:spPr>
          </p:pic>
          <p:pic>
            <p:nvPicPr>
              <p:cNvPr id="25" name="图片 24" descr="图片12-2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0100" y="6834"/>
                <a:ext cx="1134" cy="566"/>
              </a:xfrm>
              <a:prstGeom prst="rect">
                <a:avLst/>
              </a:prstGeom>
            </p:spPr>
          </p:pic>
          <p:pic>
            <p:nvPicPr>
              <p:cNvPr id="26" name="图片 25" descr="图片12-3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985" y="6834"/>
                <a:ext cx="1134" cy="566"/>
              </a:xfrm>
              <a:prstGeom prst="rect">
                <a:avLst/>
              </a:prstGeom>
            </p:spPr>
          </p:pic>
          <p:pic>
            <p:nvPicPr>
              <p:cNvPr id="27" name="图片 26" descr="图片12-1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235" y="8632"/>
                <a:ext cx="1134" cy="567"/>
              </a:xfrm>
              <a:prstGeom prst="rect">
                <a:avLst/>
              </a:prstGeom>
            </p:spPr>
          </p:pic>
          <p:pic>
            <p:nvPicPr>
              <p:cNvPr id="28" name="图片 27" descr="图片12-2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0101" y="8632"/>
                <a:ext cx="1134" cy="566"/>
              </a:xfrm>
              <a:prstGeom prst="rect">
                <a:avLst/>
              </a:prstGeom>
            </p:spPr>
          </p:pic>
          <p:pic>
            <p:nvPicPr>
              <p:cNvPr id="29" name="图片 28" descr="图片12-3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986" y="8632"/>
                <a:ext cx="1134" cy="566"/>
              </a:xfrm>
              <a:prstGeom prst="rect">
                <a:avLst/>
              </a:prstGeom>
            </p:spPr>
          </p:pic>
          <p:pic>
            <p:nvPicPr>
              <p:cNvPr id="30" name="图片 29" descr="图片12-4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871" y="8632"/>
                <a:ext cx="1134" cy="566"/>
              </a:xfrm>
              <a:prstGeom prst="rect">
                <a:avLst/>
              </a:prstGeom>
            </p:spPr>
          </p:pic>
          <p:sp>
            <p:nvSpPr>
              <p:cNvPr id="31" name="文本框 30"/>
              <p:cNvSpPr txBox="1"/>
              <p:nvPr/>
            </p:nvSpPr>
            <p:spPr>
              <a:xfrm>
                <a:off x="11234" y="3543"/>
                <a:ext cx="1018" cy="6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600"/>
                  <a:t>数据</a:t>
                </a:r>
              </a:p>
            </p:txBody>
          </p:sp>
          <p:sp>
            <p:nvSpPr>
              <p:cNvPr id="32" name="文本框 31"/>
              <p:cNvSpPr txBox="1"/>
              <p:nvPr/>
            </p:nvSpPr>
            <p:spPr>
              <a:xfrm>
                <a:off x="11328" y="5455"/>
                <a:ext cx="1040" cy="6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600"/>
                  <a:t>数据</a:t>
                </a:r>
              </a:p>
            </p:txBody>
          </p:sp>
          <p:sp>
            <p:nvSpPr>
              <p:cNvPr id="34" name="文本框 33"/>
              <p:cNvSpPr txBox="1"/>
              <p:nvPr/>
            </p:nvSpPr>
            <p:spPr>
              <a:xfrm>
                <a:off x="11328" y="7403"/>
                <a:ext cx="1041" cy="6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600"/>
                  <a:t>数据</a:t>
                </a:r>
              </a:p>
            </p:txBody>
          </p:sp>
          <p:sp>
            <p:nvSpPr>
              <p:cNvPr id="35" name="文本框 34"/>
              <p:cNvSpPr txBox="1"/>
              <p:nvPr/>
            </p:nvSpPr>
            <p:spPr>
              <a:xfrm>
                <a:off x="11328" y="9219"/>
                <a:ext cx="1040" cy="6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600"/>
                  <a:t>数据</a:t>
                </a:r>
              </a:p>
            </p:txBody>
          </p:sp>
          <p:sp>
            <p:nvSpPr>
              <p:cNvPr id="36" name="文本框 35"/>
              <p:cNvSpPr txBox="1"/>
              <p:nvPr/>
            </p:nvSpPr>
            <p:spPr>
              <a:xfrm>
                <a:off x="9734" y="5469"/>
                <a:ext cx="1727" cy="6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zh-CN" sz="1600">
                    <a:solidFill>
                      <a:srgbClr val="C00000"/>
                    </a:solidFill>
                  </a:rPr>
                  <a:t>TCP</a:t>
                </a:r>
                <a:r>
                  <a:rPr lang="zh-CN" altLang="en-US" sz="1600">
                    <a:solidFill>
                      <a:srgbClr val="C00000"/>
                    </a:solidFill>
                  </a:rPr>
                  <a:t>头部</a:t>
                </a:r>
              </a:p>
            </p:txBody>
          </p:sp>
          <p:sp>
            <p:nvSpPr>
              <p:cNvPr id="40" name="文本框 39"/>
              <p:cNvSpPr txBox="1"/>
              <p:nvPr/>
            </p:nvSpPr>
            <p:spPr>
              <a:xfrm>
                <a:off x="9739" y="7416"/>
                <a:ext cx="1727" cy="6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zh-CN" sz="1600">
                    <a:solidFill>
                      <a:srgbClr val="C00000"/>
                    </a:solidFill>
                  </a:rPr>
                  <a:t>TCP</a:t>
                </a:r>
                <a:r>
                  <a:rPr lang="zh-CN" altLang="en-US" sz="1600">
                    <a:solidFill>
                      <a:srgbClr val="C00000"/>
                    </a:solidFill>
                  </a:rPr>
                  <a:t>头部</a:t>
                </a:r>
              </a:p>
            </p:txBody>
          </p:sp>
          <p:sp>
            <p:nvSpPr>
              <p:cNvPr id="41" name="文本框 40"/>
              <p:cNvSpPr txBox="1"/>
              <p:nvPr/>
            </p:nvSpPr>
            <p:spPr>
              <a:xfrm>
                <a:off x="9770" y="9231"/>
                <a:ext cx="1727" cy="6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altLang="zh-CN" sz="1600">
                    <a:solidFill>
                      <a:srgbClr val="C00000"/>
                    </a:solidFill>
                  </a:rPr>
                  <a:t>TCP</a:t>
                </a:r>
                <a:r>
                  <a:rPr lang="zh-CN" altLang="en-US" sz="1600">
                    <a:solidFill>
                      <a:srgbClr val="C00000"/>
                    </a:solidFill>
                  </a:rPr>
                  <a:t>头部</a:t>
                </a:r>
              </a:p>
            </p:txBody>
          </p:sp>
          <p:sp>
            <p:nvSpPr>
              <p:cNvPr id="42" name="文本框 41"/>
              <p:cNvSpPr txBox="1"/>
              <p:nvPr/>
            </p:nvSpPr>
            <p:spPr>
              <a:xfrm>
                <a:off x="8787" y="7416"/>
                <a:ext cx="1436" cy="6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600">
                    <a:solidFill>
                      <a:schemeClr val="accent3">
                        <a:lumMod val="50000"/>
                      </a:schemeClr>
                    </a:solidFill>
                  </a:rPr>
                  <a:t>IP</a:t>
                </a:r>
                <a:r>
                  <a:rPr lang="zh-CN" altLang="en-US" sz="1600">
                    <a:solidFill>
                      <a:schemeClr val="accent3">
                        <a:lumMod val="50000"/>
                      </a:schemeClr>
                    </a:solidFill>
                  </a:rPr>
                  <a:t>头部</a:t>
                </a:r>
              </a:p>
            </p:txBody>
          </p:sp>
          <p:sp>
            <p:nvSpPr>
              <p:cNvPr id="44" name="文本框 43"/>
              <p:cNvSpPr txBox="1"/>
              <p:nvPr/>
            </p:nvSpPr>
            <p:spPr>
              <a:xfrm>
                <a:off x="8787" y="9228"/>
                <a:ext cx="1436" cy="6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600">
                    <a:solidFill>
                      <a:schemeClr val="accent3">
                        <a:lumMod val="50000"/>
                      </a:schemeClr>
                    </a:solidFill>
                  </a:rPr>
                  <a:t>IP</a:t>
                </a:r>
                <a:r>
                  <a:rPr lang="zh-CN" altLang="en-US" sz="1600">
                    <a:solidFill>
                      <a:schemeClr val="accent3">
                        <a:lumMod val="50000"/>
                      </a:schemeClr>
                    </a:solidFill>
                  </a:rPr>
                  <a:t>头部</a:t>
                </a:r>
              </a:p>
            </p:txBody>
          </p:sp>
          <p:sp>
            <p:nvSpPr>
              <p:cNvPr id="45" name="文本框 44"/>
              <p:cNvSpPr txBox="1"/>
              <p:nvPr/>
            </p:nvSpPr>
            <p:spPr>
              <a:xfrm>
                <a:off x="7421" y="9216"/>
                <a:ext cx="1709" cy="6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600">
                    <a:solidFill>
                      <a:schemeClr val="accent1">
                        <a:lumMod val="75000"/>
                      </a:schemeClr>
                    </a:solidFill>
                  </a:rPr>
                  <a:t>MAC</a:t>
                </a:r>
                <a:r>
                  <a:rPr lang="zh-CN" altLang="en-US" sz="1600">
                    <a:solidFill>
                      <a:schemeClr val="accent1">
                        <a:lumMod val="75000"/>
                      </a:schemeClr>
                    </a:solidFill>
                  </a:rPr>
                  <a:t>头部</a:t>
                </a:r>
              </a:p>
            </p:txBody>
          </p:sp>
          <p:sp>
            <p:nvSpPr>
              <p:cNvPr id="49" name="左大括号 48"/>
              <p:cNvSpPr/>
              <p:nvPr/>
            </p:nvSpPr>
            <p:spPr>
              <a:xfrm rot="5400000">
                <a:off x="11117" y="4080"/>
                <a:ext cx="170" cy="1417"/>
              </a:xfrm>
              <a:prstGeom prst="leftBrace">
                <a:avLst/>
              </a:prstGeom>
              <a:ln w="25400">
                <a:solidFill>
                  <a:srgbClr val="1D41D5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50" name="左大括号 49"/>
              <p:cNvSpPr/>
              <p:nvPr/>
            </p:nvSpPr>
            <p:spPr>
              <a:xfrm rot="5400000">
                <a:off x="10536" y="5599"/>
                <a:ext cx="170" cy="2268"/>
              </a:xfrm>
              <a:prstGeom prst="leftBrace">
                <a:avLst/>
              </a:prstGeom>
              <a:ln w="25400">
                <a:solidFill>
                  <a:srgbClr val="1D41D5"/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 b="1"/>
              </a:p>
            </p:txBody>
          </p:sp>
          <p:sp>
            <p:nvSpPr>
              <p:cNvPr id="51" name="文本框 50"/>
              <p:cNvSpPr txBox="1"/>
              <p:nvPr/>
            </p:nvSpPr>
            <p:spPr>
              <a:xfrm>
                <a:off x="10231" y="4114"/>
                <a:ext cx="1828" cy="384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en-US" altLang="zh-CN" sz="1600" b="1">
                    <a:solidFill>
                      <a:srgbClr val="1F2DA8"/>
                    </a:solidFill>
                  </a:rPr>
                  <a:t>TCP</a:t>
                </a:r>
                <a:r>
                  <a:rPr lang="zh-CN" altLang="en-US" sz="1600" b="1">
                    <a:solidFill>
                      <a:srgbClr val="1F2DA8"/>
                    </a:solidFill>
                  </a:rPr>
                  <a:t>数据</a:t>
                </a:r>
              </a:p>
            </p:txBody>
          </p:sp>
          <p:sp>
            <p:nvSpPr>
              <p:cNvPr id="52" name="文本框 51"/>
              <p:cNvSpPr txBox="1"/>
              <p:nvPr/>
            </p:nvSpPr>
            <p:spPr>
              <a:xfrm>
                <a:off x="9773" y="6127"/>
                <a:ext cx="1698" cy="6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600" b="1">
                    <a:solidFill>
                      <a:srgbClr val="1F2DA8"/>
                    </a:solidFill>
                  </a:rPr>
                  <a:t>IP</a:t>
                </a:r>
                <a:r>
                  <a:rPr lang="zh-CN" altLang="en-US" sz="1600" b="1">
                    <a:solidFill>
                      <a:srgbClr val="1F2DA8"/>
                    </a:solidFill>
                  </a:rPr>
                  <a:t>数据</a:t>
                </a:r>
              </a:p>
            </p:txBody>
          </p:sp>
          <p:sp>
            <p:nvSpPr>
              <p:cNvPr id="53" name="任意多边形 52"/>
              <p:cNvSpPr/>
              <p:nvPr>
                <p:custDataLst>
                  <p:tags r:id="rId4"/>
                </p:custDataLst>
              </p:nvPr>
            </p:nvSpPr>
            <p:spPr>
              <a:xfrm rot="16200000">
                <a:off x="11706" y="6091"/>
                <a:ext cx="731" cy="508"/>
              </a:xfrm>
              <a:custGeom>
                <a:avLst/>
                <a:gdLst>
                  <a:gd name="connsiteX0" fmla="*/ 0 w 2812"/>
                  <a:gd name="connsiteY0" fmla="*/ 2040 h 4080"/>
                  <a:gd name="connsiteX1" fmla="*/ 886 w 2812"/>
                  <a:gd name="connsiteY1" fmla="*/ 0 h 4080"/>
                  <a:gd name="connsiteX2" fmla="*/ 886 w 2812"/>
                  <a:gd name="connsiteY2" fmla="*/ 1020 h 4080"/>
                  <a:gd name="connsiteX3" fmla="*/ 2755 w 2812"/>
                  <a:gd name="connsiteY3" fmla="*/ 245 h 4080"/>
                  <a:gd name="connsiteX4" fmla="*/ 2812 w 2812"/>
                  <a:gd name="connsiteY4" fmla="*/ 3654 h 4080"/>
                  <a:gd name="connsiteX5" fmla="*/ 886 w 2812"/>
                  <a:gd name="connsiteY5" fmla="*/ 3060 h 4080"/>
                  <a:gd name="connsiteX6" fmla="*/ 886 w 2812"/>
                  <a:gd name="connsiteY6" fmla="*/ 4080 h 4080"/>
                  <a:gd name="connsiteX7" fmla="*/ 0 w 2812"/>
                  <a:gd name="connsiteY7" fmla="*/ 2040 h 4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12" h="4080">
                    <a:moveTo>
                      <a:pt x="0" y="2040"/>
                    </a:moveTo>
                    <a:lnTo>
                      <a:pt x="886" y="0"/>
                    </a:lnTo>
                    <a:lnTo>
                      <a:pt x="886" y="1020"/>
                    </a:lnTo>
                    <a:lnTo>
                      <a:pt x="2755" y="245"/>
                    </a:lnTo>
                    <a:lnTo>
                      <a:pt x="2812" y="3654"/>
                    </a:lnTo>
                    <a:lnTo>
                      <a:pt x="886" y="3060"/>
                    </a:lnTo>
                    <a:lnTo>
                      <a:pt x="886" y="4080"/>
                    </a:lnTo>
                    <a:lnTo>
                      <a:pt x="0" y="2040"/>
                    </a:lnTo>
                    <a:close/>
                  </a:path>
                </a:pathLst>
              </a:custGeom>
              <a:gradFill>
                <a:gsLst>
                  <a:gs pos="100000">
                    <a:srgbClr val="00AFFF"/>
                  </a:gs>
                  <a:gs pos="47000">
                    <a:srgbClr val="00AFFF">
                      <a:alpha val="48000"/>
                    </a:srgbClr>
                  </a:gs>
                  <a:gs pos="9000">
                    <a:srgbClr val="00AFFF">
                      <a:alpha val="0"/>
                    </a:srgbClr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54" name="任意多边形 53"/>
              <p:cNvSpPr/>
              <p:nvPr>
                <p:custDataLst>
                  <p:tags r:id="rId5"/>
                </p:custDataLst>
              </p:nvPr>
            </p:nvSpPr>
            <p:spPr>
              <a:xfrm rot="16200000">
                <a:off x="11706" y="8002"/>
                <a:ext cx="731" cy="508"/>
              </a:xfrm>
              <a:custGeom>
                <a:avLst/>
                <a:gdLst>
                  <a:gd name="connsiteX0" fmla="*/ 0 w 2812"/>
                  <a:gd name="connsiteY0" fmla="*/ 2040 h 4080"/>
                  <a:gd name="connsiteX1" fmla="*/ 886 w 2812"/>
                  <a:gd name="connsiteY1" fmla="*/ 0 h 4080"/>
                  <a:gd name="connsiteX2" fmla="*/ 886 w 2812"/>
                  <a:gd name="connsiteY2" fmla="*/ 1020 h 4080"/>
                  <a:gd name="connsiteX3" fmla="*/ 2755 w 2812"/>
                  <a:gd name="connsiteY3" fmla="*/ 245 h 4080"/>
                  <a:gd name="connsiteX4" fmla="*/ 2812 w 2812"/>
                  <a:gd name="connsiteY4" fmla="*/ 3654 h 4080"/>
                  <a:gd name="connsiteX5" fmla="*/ 886 w 2812"/>
                  <a:gd name="connsiteY5" fmla="*/ 3060 h 4080"/>
                  <a:gd name="connsiteX6" fmla="*/ 886 w 2812"/>
                  <a:gd name="connsiteY6" fmla="*/ 4080 h 4080"/>
                  <a:gd name="connsiteX7" fmla="*/ 0 w 2812"/>
                  <a:gd name="connsiteY7" fmla="*/ 2040 h 4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12" h="4080">
                    <a:moveTo>
                      <a:pt x="0" y="2040"/>
                    </a:moveTo>
                    <a:lnTo>
                      <a:pt x="886" y="0"/>
                    </a:lnTo>
                    <a:lnTo>
                      <a:pt x="886" y="1020"/>
                    </a:lnTo>
                    <a:lnTo>
                      <a:pt x="2755" y="245"/>
                    </a:lnTo>
                    <a:lnTo>
                      <a:pt x="2812" y="3654"/>
                    </a:lnTo>
                    <a:lnTo>
                      <a:pt x="886" y="3060"/>
                    </a:lnTo>
                    <a:lnTo>
                      <a:pt x="886" y="4080"/>
                    </a:lnTo>
                    <a:lnTo>
                      <a:pt x="0" y="2040"/>
                    </a:lnTo>
                    <a:close/>
                  </a:path>
                </a:pathLst>
              </a:custGeom>
              <a:gradFill>
                <a:gsLst>
                  <a:gs pos="100000">
                    <a:srgbClr val="00AFFF"/>
                  </a:gs>
                  <a:gs pos="47000">
                    <a:srgbClr val="00AFFF">
                      <a:alpha val="48000"/>
                    </a:srgbClr>
                  </a:gs>
                  <a:gs pos="9000">
                    <a:srgbClr val="00AFFF">
                      <a:alpha val="0"/>
                    </a:srgbClr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任意多边形 54"/>
              <p:cNvSpPr/>
              <p:nvPr>
                <p:custDataLst>
                  <p:tags r:id="rId6"/>
                </p:custDataLst>
              </p:nvPr>
            </p:nvSpPr>
            <p:spPr>
              <a:xfrm rot="16200000">
                <a:off x="11706" y="4213"/>
                <a:ext cx="731" cy="508"/>
              </a:xfrm>
              <a:custGeom>
                <a:avLst/>
                <a:gdLst>
                  <a:gd name="connsiteX0" fmla="*/ 0 w 2812"/>
                  <a:gd name="connsiteY0" fmla="*/ 2040 h 4080"/>
                  <a:gd name="connsiteX1" fmla="*/ 886 w 2812"/>
                  <a:gd name="connsiteY1" fmla="*/ 0 h 4080"/>
                  <a:gd name="connsiteX2" fmla="*/ 886 w 2812"/>
                  <a:gd name="connsiteY2" fmla="*/ 1020 h 4080"/>
                  <a:gd name="connsiteX3" fmla="*/ 2755 w 2812"/>
                  <a:gd name="connsiteY3" fmla="*/ 245 h 4080"/>
                  <a:gd name="connsiteX4" fmla="*/ 2812 w 2812"/>
                  <a:gd name="connsiteY4" fmla="*/ 3654 h 4080"/>
                  <a:gd name="connsiteX5" fmla="*/ 886 w 2812"/>
                  <a:gd name="connsiteY5" fmla="*/ 3060 h 4080"/>
                  <a:gd name="connsiteX6" fmla="*/ 886 w 2812"/>
                  <a:gd name="connsiteY6" fmla="*/ 4080 h 4080"/>
                  <a:gd name="connsiteX7" fmla="*/ 0 w 2812"/>
                  <a:gd name="connsiteY7" fmla="*/ 2040 h 4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12" h="4080">
                    <a:moveTo>
                      <a:pt x="0" y="2040"/>
                    </a:moveTo>
                    <a:lnTo>
                      <a:pt x="886" y="0"/>
                    </a:lnTo>
                    <a:lnTo>
                      <a:pt x="886" y="1020"/>
                    </a:lnTo>
                    <a:lnTo>
                      <a:pt x="2755" y="245"/>
                    </a:lnTo>
                    <a:lnTo>
                      <a:pt x="2812" y="3654"/>
                    </a:lnTo>
                    <a:lnTo>
                      <a:pt x="886" y="3060"/>
                    </a:lnTo>
                    <a:lnTo>
                      <a:pt x="886" y="4080"/>
                    </a:lnTo>
                    <a:lnTo>
                      <a:pt x="0" y="2040"/>
                    </a:lnTo>
                    <a:close/>
                  </a:path>
                </a:pathLst>
              </a:custGeom>
              <a:gradFill>
                <a:gsLst>
                  <a:gs pos="100000">
                    <a:srgbClr val="00AFFF"/>
                  </a:gs>
                  <a:gs pos="47000">
                    <a:srgbClr val="00AFFF">
                      <a:alpha val="48000"/>
                    </a:srgbClr>
                  </a:gs>
                  <a:gs pos="9000">
                    <a:srgbClr val="00AFFF">
                      <a:alpha val="0"/>
                    </a:srgbClr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b="1">
                  <a:solidFill>
                    <a:schemeClr val="tx1"/>
                  </a:solidFill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>
            <a:hlinkClick r:id="rId3" action="ppaction://hlinksldjump"/>
          </p:cNvPr>
          <p:cNvSpPr/>
          <p:nvPr/>
        </p:nvSpPr>
        <p:spPr>
          <a:xfrm>
            <a:off x="7526655" y="298450"/>
            <a:ext cx="1102995" cy="476250"/>
          </a:xfrm>
          <a:prstGeom prst="rect">
            <a:avLst/>
          </a:prstGeom>
          <a:solidFill>
            <a:srgbClr val="62A39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>
                <a:sym typeface="+mn-ea"/>
              </a:rPr>
              <a:t>项目准备</a:t>
            </a:r>
          </a:p>
        </p:txBody>
      </p:sp>
      <p:sp>
        <p:nvSpPr>
          <p:cNvPr id="37" name="矩形 36">
            <a:hlinkClick r:id="rId4" action="ppaction://hlinksldjump"/>
          </p:cNvPr>
          <p:cNvSpPr/>
          <p:nvPr/>
        </p:nvSpPr>
        <p:spPr>
          <a:xfrm>
            <a:off x="8620125" y="298450"/>
            <a:ext cx="1102995" cy="476250"/>
          </a:xfrm>
          <a:prstGeom prst="rect">
            <a:avLst/>
          </a:prstGeom>
          <a:solidFill>
            <a:srgbClr val="62A39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  <a:scene3d>
              <a:camera prst="orthographicFront"/>
              <a:lightRig rig="threePt" dir="t"/>
            </a:scene3d>
          </a:bodyPr>
          <a:lstStyle/>
          <a:p>
            <a:pPr lvl="0" algn="ctr">
              <a:buClrTx/>
              <a:buSzTx/>
              <a:buFontTx/>
            </a:pPr>
            <a:r>
              <a:rPr lang="zh-CN" altLang="en-US" b="1"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项目实施</a:t>
            </a:r>
          </a:p>
        </p:txBody>
      </p:sp>
      <p:sp>
        <p:nvSpPr>
          <p:cNvPr id="38" name="矩形 37">
            <a:hlinkClick r:id="rId5" action="ppaction://hlinksldjump"/>
          </p:cNvPr>
          <p:cNvSpPr/>
          <p:nvPr/>
        </p:nvSpPr>
        <p:spPr>
          <a:xfrm>
            <a:off x="9706610" y="298450"/>
            <a:ext cx="1102995" cy="476250"/>
          </a:xfrm>
          <a:prstGeom prst="rect">
            <a:avLst/>
          </a:prstGeom>
          <a:solidFill>
            <a:srgbClr val="62A39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项目评价</a:t>
            </a:r>
          </a:p>
        </p:txBody>
      </p:sp>
      <p:sp>
        <p:nvSpPr>
          <p:cNvPr id="39" name="矩形 38">
            <a:hlinkClick r:id="rId6" action="ppaction://hlinksldjump"/>
          </p:cNvPr>
          <p:cNvSpPr/>
          <p:nvPr/>
        </p:nvSpPr>
        <p:spPr>
          <a:xfrm>
            <a:off x="10800080" y="298450"/>
            <a:ext cx="1102995" cy="476250"/>
          </a:xfrm>
          <a:prstGeom prst="rect">
            <a:avLst/>
          </a:prstGeom>
          <a:solidFill>
            <a:srgbClr val="62A39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项目拓展</a:t>
            </a:r>
          </a:p>
        </p:txBody>
      </p:sp>
      <p:sp>
        <p:nvSpPr>
          <p:cNvPr id="43" name="流程图: 合并 42"/>
          <p:cNvSpPr/>
          <p:nvPr/>
        </p:nvSpPr>
        <p:spPr>
          <a:xfrm>
            <a:off x="8603615" y="774700"/>
            <a:ext cx="1102995" cy="247015"/>
          </a:xfrm>
          <a:prstGeom prst="flowChartMerge">
            <a:avLst/>
          </a:prstGeom>
          <a:solidFill>
            <a:srgbClr val="62A39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6" name="图片 45" descr="D:/2023省赛选国赛资料/000素材/图片素材/小PNG/T2.pngT2"/>
          <p:cNvPicPr>
            <a:picLocks noChangeAspect="1"/>
          </p:cNvPicPr>
          <p:nvPr/>
        </p:nvPicPr>
        <p:blipFill>
          <a:blip r:embed="rId7"/>
          <a:srcRect t="248" b="248"/>
          <a:stretch>
            <a:fillRect/>
          </a:stretch>
        </p:blipFill>
        <p:spPr>
          <a:xfrm>
            <a:off x="554990" y="454025"/>
            <a:ext cx="1286510" cy="965835"/>
          </a:xfrm>
          <a:prstGeom prst="rect">
            <a:avLst/>
          </a:prstGeom>
        </p:spPr>
      </p:pic>
      <p:sp>
        <p:nvSpPr>
          <p:cNvPr id="47" name="文本框 46"/>
          <p:cNvSpPr txBox="1"/>
          <p:nvPr/>
        </p:nvSpPr>
        <p:spPr>
          <a:xfrm>
            <a:off x="1841500" y="659765"/>
            <a:ext cx="741489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2</a:t>
            </a:r>
            <a:r>
              <a:rPr lang="en-US" altLang="zh-CN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．</a:t>
            </a:r>
            <a:r>
              <a:rPr lang="en-US" altLang="zh-CN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理论解码者</a:t>
            </a:r>
          </a:p>
          <a:p>
            <a:r>
              <a:rPr lang="en-US" altLang="zh-CN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                    ——揭秘即时数据传输过程</a:t>
            </a:r>
          </a:p>
        </p:txBody>
      </p:sp>
      <p:sp>
        <p:nvSpPr>
          <p:cNvPr id="176" name="文本框 175"/>
          <p:cNvSpPr txBox="1"/>
          <p:nvPr/>
        </p:nvSpPr>
        <p:spPr>
          <a:xfrm>
            <a:off x="1275715" y="2023110"/>
            <a:ext cx="613410" cy="375602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2800">
                <a:sym typeface="+mn-ea"/>
              </a:rPr>
              <a:t>数据传输流程</a:t>
            </a:r>
          </a:p>
        </p:txBody>
      </p:sp>
      <p:sp>
        <p:nvSpPr>
          <p:cNvPr id="48" name="矩形 47"/>
          <p:cNvSpPr/>
          <p:nvPr/>
        </p:nvSpPr>
        <p:spPr>
          <a:xfrm>
            <a:off x="1760220" y="1623060"/>
            <a:ext cx="9452610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76250"/>
            <a:r>
              <a:rPr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在游戏过程中，用户对于超过五个字的待发送数据，是如何处理的？</a:t>
            </a:r>
            <a:r>
              <a:rPr 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结合游戏</a:t>
            </a:r>
            <a:r>
              <a:rPr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思考互联网信息是如何传输的，</a:t>
            </a:r>
            <a:r>
              <a:rPr 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并将右侧的内容拖动到合适的框中。</a:t>
            </a:r>
            <a:endParaRPr sz="2000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2366010" y="2563495"/>
            <a:ext cx="6779260" cy="3453765"/>
            <a:chOff x="4283" y="3504"/>
            <a:chExt cx="10676" cy="5439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>
              <a:lum contrast="18000"/>
            </a:blip>
            <a:srcRect t="1779"/>
            <a:stretch>
              <a:fillRect/>
            </a:stretch>
          </p:blipFill>
          <p:spPr>
            <a:xfrm>
              <a:off x="4283" y="4520"/>
              <a:ext cx="10533" cy="3567"/>
            </a:xfrm>
            <a:prstGeom prst="rect">
              <a:avLst/>
            </a:prstGeom>
          </p:spPr>
        </p:pic>
        <p:sp>
          <p:nvSpPr>
            <p:cNvPr id="11" name="圆角矩形 10"/>
            <p:cNvSpPr/>
            <p:nvPr/>
          </p:nvSpPr>
          <p:spPr>
            <a:xfrm>
              <a:off x="4972" y="3593"/>
              <a:ext cx="2316" cy="856"/>
            </a:xfrm>
            <a:prstGeom prst="roundRect">
              <a:avLst/>
            </a:prstGeom>
            <a:noFill/>
            <a:ln w="19050">
              <a:solidFill>
                <a:srgbClr val="0868BE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圆角矩形 17"/>
            <p:cNvSpPr/>
            <p:nvPr/>
          </p:nvSpPr>
          <p:spPr>
            <a:xfrm>
              <a:off x="8682" y="8087"/>
              <a:ext cx="2316" cy="856"/>
            </a:xfrm>
            <a:prstGeom prst="roundRect">
              <a:avLst/>
            </a:prstGeom>
            <a:noFill/>
            <a:ln w="19050">
              <a:solidFill>
                <a:srgbClr val="EA723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12643" y="3504"/>
              <a:ext cx="2316" cy="856"/>
            </a:xfrm>
            <a:prstGeom prst="roundRect">
              <a:avLst/>
            </a:prstGeom>
            <a:noFill/>
            <a:ln w="19050">
              <a:solidFill>
                <a:srgbClr val="1EB04E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1" name="圆角矩形 20"/>
          <p:cNvSpPr/>
          <p:nvPr/>
        </p:nvSpPr>
        <p:spPr>
          <a:xfrm>
            <a:off x="9971405" y="2678430"/>
            <a:ext cx="1470660" cy="543560"/>
          </a:xfrm>
          <a:prstGeom prst="round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0">
            <a:srgbClr val="FFFFFF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olidFill>
                  <a:schemeClr val="tx1"/>
                </a:solidFill>
              </a:rPr>
              <a:t>信息解码</a:t>
            </a:r>
          </a:p>
        </p:txBody>
      </p:sp>
      <p:sp>
        <p:nvSpPr>
          <p:cNvPr id="22" name="圆角矩形 21"/>
          <p:cNvSpPr/>
          <p:nvPr/>
        </p:nvSpPr>
        <p:spPr>
          <a:xfrm>
            <a:off x="9971405" y="3610610"/>
            <a:ext cx="1470660" cy="543560"/>
          </a:xfrm>
          <a:prstGeom prst="round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0">
            <a:srgbClr val="FFFFFF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olidFill>
                  <a:schemeClr val="tx1"/>
                </a:solidFill>
              </a:rPr>
              <a:t>信息编码</a:t>
            </a:r>
          </a:p>
        </p:txBody>
      </p:sp>
      <p:sp>
        <p:nvSpPr>
          <p:cNvPr id="23" name="圆角矩形 22"/>
          <p:cNvSpPr/>
          <p:nvPr/>
        </p:nvSpPr>
        <p:spPr>
          <a:xfrm>
            <a:off x="9971405" y="4672330"/>
            <a:ext cx="1470660" cy="543560"/>
          </a:xfrm>
          <a:prstGeom prst="round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0">
            <a:srgbClr val="FFFFFF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>
                <a:solidFill>
                  <a:schemeClr val="tx1"/>
                </a:solidFill>
              </a:rPr>
              <a:t>信息传输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>
            <a:hlinkClick r:id="rId9" action="ppaction://hlinksldjump"/>
          </p:cNvPr>
          <p:cNvSpPr/>
          <p:nvPr/>
        </p:nvSpPr>
        <p:spPr>
          <a:xfrm>
            <a:off x="7526655" y="298450"/>
            <a:ext cx="1102995" cy="476250"/>
          </a:xfrm>
          <a:prstGeom prst="rect">
            <a:avLst/>
          </a:prstGeom>
          <a:solidFill>
            <a:srgbClr val="62A39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>
                <a:sym typeface="+mn-ea"/>
              </a:rPr>
              <a:t>项目准备</a:t>
            </a:r>
          </a:p>
        </p:txBody>
      </p:sp>
      <p:sp>
        <p:nvSpPr>
          <p:cNvPr id="37" name="矩形 36">
            <a:hlinkClick r:id="rId10" action="ppaction://hlinksldjump"/>
          </p:cNvPr>
          <p:cNvSpPr/>
          <p:nvPr/>
        </p:nvSpPr>
        <p:spPr>
          <a:xfrm>
            <a:off x="8620125" y="298450"/>
            <a:ext cx="1102995" cy="476250"/>
          </a:xfrm>
          <a:prstGeom prst="rect">
            <a:avLst/>
          </a:prstGeom>
          <a:solidFill>
            <a:srgbClr val="62A39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  <a:scene3d>
              <a:camera prst="orthographicFront"/>
              <a:lightRig rig="threePt" dir="t"/>
            </a:scene3d>
          </a:bodyPr>
          <a:lstStyle/>
          <a:p>
            <a:pPr lvl="0" algn="ctr">
              <a:buClrTx/>
              <a:buSzTx/>
              <a:buFontTx/>
            </a:pPr>
            <a:r>
              <a:rPr lang="zh-CN" altLang="en-US" b="1"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项目实施</a:t>
            </a:r>
          </a:p>
        </p:txBody>
      </p:sp>
      <p:sp>
        <p:nvSpPr>
          <p:cNvPr id="38" name="矩形 37">
            <a:hlinkClick r:id="rId11" action="ppaction://hlinksldjump"/>
          </p:cNvPr>
          <p:cNvSpPr/>
          <p:nvPr/>
        </p:nvSpPr>
        <p:spPr>
          <a:xfrm>
            <a:off x="9706610" y="298450"/>
            <a:ext cx="1102995" cy="476250"/>
          </a:xfrm>
          <a:prstGeom prst="rect">
            <a:avLst/>
          </a:prstGeom>
          <a:solidFill>
            <a:srgbClr val="62A39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项目评价</a:t>
            </a:r>
          </a:p>
        </p:txBody>
      </p:sp>
      <p:sp>
        <p:nvSpPr>
          <p:cNvPr id="39" name="矩形 38">
            <a:hlinkClick r:id="rId12" action="ppaction://hlinksldjump"/>
          </p:cNvPr>
          <p:cNvSpPr/>
          <p:nvPr/>
        </p:nvSpPr>
        <p:spPr>
          <a:xfrm>
            <a:off x="10800080" y="298450"/>
            <a:ext cx="1102995" cy="476250"/>
          </a:xfrm>
          <a:prstGeom prst="rect">
            <a:avLst/>
          </a:prstGeom>
          <a:solidFill>
            <a:srgbClr val="62A39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项目拓展</a:t>
            </a:r>
          </a:p>
        </p:txBody>
      </p:sp>
      <p:sp>
        <p:nvSpPr>
          <p:cNvPr id="43" name="流程图: 合并 42"/>
          <p:cNvSpPr/>
          <p:nvPr/>
        </p:nvSpPr>
        <p:spPr>
          <a:xfrm>
            <a:off x="8603615" y="774700"/>
            <a:ext cx="1102995" cy="247015"/>
          </a:xfrm>
          <a:prstGeom prst="flowChartMerge">
            <a:avLst/>
          </a:prstGeom>
          <a:solidFill>
            <a:srgbClr val="62A39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6" name="图片 45" descr="D:/2023省赛选国赛资料/000素材/图片素材/小PNG/T2.pngT2"/>
          <p:cNvPicPr>
            <a:picLocks noChangeAspect="1"/>
          </p:cNvPicPr>
          <p:nvPr/>
        </p:nvPicPr>
        <p:blipFill>
          <a:blip r:embed="rId13"/>
          <a:srcRect t="248" b="248"/>
          <a:stretch>
            <a:fillRect/>
          </a:stretch>
        </p:blipFill>
        <p:spPr>
          <a:xfrm>
            <a:off x="554990" y="454025"/>
            <a:ext cx="1286510" cy="965835"/>
          </a:xfrm>
          <a:prstGeom prst="rect">
            <a:avLst/>
          </a:prstGeom>
        </p:spPr>
      </p:pic>
      <p:sp>
        <p:nvSpPr>
          <p:cNvPr id="47" name="文本框 46"/>
          <p:cNvSpPr txBox="1"/>
          <p:nvPr/>
        </p:nvSpPr>
        <p:spPr>
          <a:xfrm>
            <a:off x="1841500" y="659765"/>
            <a:ext cx="741489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2</a:t>
            </a:r>
            <a:r>
              <a:rPr lang="en-US" altLang="zh-CN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．</a:t>
            </a:r>
            <a:r>
              <a:rPr lang="en-US" altLang="zh-CN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理论解码者</a:t>
            </a:r>
          </a:p>
          <a:p>
            <a:r>
              <a:rPr lang="en-US" altLang="zh-CN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                    ——揭秘即时数据传输过程</a:t>
            </a:r>
          </a:p>
        </p:txBody>
      </p:sp>
      <p:sp>
        <p:nvSpPr>
          <p:cNvPr id="176" name="文本框 175"/>
          <p:cNvSpPr txBox="1"/>
          <p:nvPr/>
        </p:nvSpPr>
        <p:spPr>
          <a:xfrm>
            <a:off x="1275715" y="2023110"/>
            <a:ext cx="613410" cy="375602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zh-CN" altLang="en-US" sz="2800">
                <a:sym typeface="+mn-ea"/>
              </a:rPr>
              <a:t>数据解码流程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2671445" y="2339975"/>
            <a:ext cx="7569815" cy="3916670"/>
            <a:chOff x="149" y="2822"/>
            <a:chExt cx="12306" cy="7096"/>
          </a:xfrm>
        </p:grpSpPr>
        <p:grpSp>
          <p:nvGrpSpPr>
            <p:cNvPr id="45" name="组合 44"/>
            <p:cNvGrpSpPr/>
            <p:nvPr/>
          </p:nvGrpSpPr>
          <p:grpSpPr>
            <a:xfrm>
              <a:off x="620" y="4136"/>
              <a:ext cx="11834" cy="5690"/>
              <a:chOff x="0" y="3065"/>
              <a:chExt cx="19216" cy="5690"/>
            </a:xfrm>
          </p:grpSpPr>
          <p:cxnSp>
            <p:nvCxnSpPr>
              <p:cNvPr id="12" name="直接连接符 11"/>
              <p:cNvCxnSpPr/>
              <p:nvPr/>
            </p:nvCxnSpPr>
            <p:spPr>
              <a:xfrm>
                <a:off x="0" y="3065"/>
                <a:ext cx="19216" cy="3"/>
              </a:xfrm>
              <a:prstGeom prst="line">
                <a:avLst/>
              </a:prstGeom>
              <a:ln w="19050">
                <a:solidFill>
                  <a:schemeClr val="accent5">
                    <a:lumMod val="50000"/>
                  </a:schemeClr>
                </a:solidFill>
                <a:prstDash val="dashDot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>
                <a:off x="0" y="4912"/>
                <a:ext cx="19216" cy="3"/>
              </a:xfrm>
              <a:prstGeom prst="line">
                <a:avLst/>
              </a:prstGeom>
              <a:ln w="19050">
                <a:solidFill>
                  <a:schemeClr val="accent5">
                    <a:lumMod val="50000"/>
                  </a:schemeClr>
                </a:solidFill>
                <a:prstDash val="dashDot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>
                <a:off x="0" y="6903"/>
                <a:ext cx="19216" cy="3"/>
              </a:xfrm>
              <a:prstGeom prst="line">
                <a:avLst/>
              </a:prstGeom>
              <a:ln w="19050">
                <a:solidFill>
                  <a:schemeClr val="accent5">
                    <a:lumMod val="50000"/>
                  </a:schemeClr>
                </a:solidFill>
                <a:prstDash val="dashDot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>
                <a:off x="0" y="8752"/>
                <a:ext cx="19216" cy="3"/>
              </a:xfrm>
              <a:prstGeom prst="line">
                <a:avLst/>
              </a:prstGeom>
              <a:ln w="19050">
                <a:solidFill>
                  <a:schemeClr val="accent5">
                    <a:lumMod val="50000"/>
                  </a:schemeClr>
                </a:solidFill>
                <a:prstDash val="dashDot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grpSp>
          <p:nvGrpSpPr>
            <p:cNvPr id="3" name="组合 2"/>
            <p:cNvGrpSpPr/>
            <p:nvPr/>
          </p:nvGrpSpPr>
          <p:grpSpPr>
            <a:xfrm>
              <a:off x="149" y="3313"/>
              <a:ext cx="2487" cy="6111"/>
              <a:chOff x="12597" y="2242"/>
              <a:chExt cx="2487" cy="6111"/>
            </a:xfrm>
          </p:grpSpPr>
          <p:sp>
            <p:nvSpPr>
              <p:cNvPr id="49" name="文本框 48"/>
              <p:cNvSpPr txBox="1"/>
              <p:nvPr/>
            </p:nvSpPr>
            <p:spPr>
              <a:xfrm>
                <a:off x="12598" y="2242"/>
                <a:ext cx="2112" cy="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b="1">
                    <a:solidFill>
                      <a:srgbClr val="C00000"/>
                    </a:solidFill>
                  </a:rPr>
                  <a:t>应用层</a:t>
                </a:r>
              </a:p>
            </p:txBody>
          </p:sp>
          <p:sp>
            <p:nvSpPr>
              <p:cNvPr id="50" name="文本框 49"/>
              <p:cNvSpPr txBox="1"/>
              <p:nvPr/>
            </p:nvSpPr>
            <p:spPr>
              <a:xfrm>
                <a:off x="12597" y="3853"/>
                <a:ext cx="2112" cy="11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b="1">
                    <a:solidFill>
                      <a:srgbClr val="C00000"/>
                    </a:solidFill>
                  </a:rPr>
                  <a:t>传输层</a:t>
                </a:r>
              </a:p>
              <a:p>
                <a:pPr algn="ctr"/>
                <a:r>
                  <a:rPr lang="en-US" altLang="zh-CN" b="1">
                    <a:solidFill>
                      <a:srgbClr val="C00000"/>
                    </a:solidFill>
                  </a:rPr>
                  <a:t>TCP</a:t>
                </a:r>
                <a:r>
                  <a:rPr lang="zh-CN" altLang="en-US" b="1">
                    <a:solidFill>
                      <a:srgbClr val="C00000"/>
                    </a:solidFill>
                  </a:rPr>
                  <a:t>协议</a:t>
                </a:r>
              </a:p>
            </p:txBody>
          </p:sp>
          <p:sp>
            <p:nvSpPr>
              <p:cNvPr id="51" name="文本框 50"/>
              <p:cNvSpPr txBox="1"/>
              <p:nvPr/>
            </p:nvSpPr>
            <p:spPr>
              <a:xfrm>
                <a:off x="12598" y="5752"/>
                <a:ext cx="2110" cy="11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b="1">
                    <a:solidFill>
                      <a:srgbClr val="C00000"/>
                    </a:solidFill>
                  </a:rPr>
                  <a:t>网络层</a:t>
                </a:r>
              </a:p>
              <a:p>
                <a:pPr algn="ctr"/>
                <a:r>
                  <a:rPr lang="en-US" altLang="zh-CN" b="1">
                    <a:solidFill>
                      <a:srgbClr val="C00000"/>
                    </a:solidFill>
                  </a:rPr>
                  <a:t>IP</a:t>
                </a:r>
                <a:r>
                  <a:rPr lang="zh-CN" altLang="en-US" b="1">
                    <a:solidFill>
                      <a:srgbClr val="C00000"/>
                    </a:solidFill>
                  </a:rPr>
                  <a:t>协议</a:t>
                </a:r>
              </a:p>
            </p:txBody>
          </p:sp>
          <p:sp>
            <p:nvSpPr>
              <p:cNvPr id="52" name="文本框 51"/>
              <p:cNvSpPr txBox="1"/>
              <p:nvPr/>
            </p:nvSpPr>
            <p:spPr>
              <a:xfrm>
                <a:off x="12597" y="7686"/>
                <a:ext cx="2487" cy="6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b="1">
                    <a:solidFill>
                      <a:srgbClr val="C00000"/>
                    </a:solidFill>
                  </a:rPr>
                  <a:t>网络接口层</a:t>
                </a:r>
              </a:p>
            </p:txBody>
          </p:sp>
        </p:grpSp>
        <p:pic>
          <p:nvPicPr>
            <p:cNvPr id="53" name="图片 52" descr="图片12-1"/>
            <p:cNvPicPr/>
            <p:nvPr/>
          </p:nvPicPr>
          <p:blipFill>
            <a:blip r:embed="rId14"/>
            <a:stretch>
              <a:fillRect/>
            </a:stretch>
          </p:blipFill>
          <p:spPr>
            <a:xfrm>
              <a:off x="11310" y="3058"/>
              <a:ext cx="1134" cy="567"/>
            </a:xfrm>
            <a:prstGeom prst="rect">
              <a:avLst/>
            </a:prstGeom>
          </p:spPr>
        </p:pic>
        <p:pic>
          <p:nvPicPr>
            <p:cNvPr id="16" name="图片 15" descr="图片12-1"/>
            <p:cNvPicPr/>
            <p:nvPr/>
          </p:nvPicPr>
          <p:blipFill>
            <a:blip r:embed="rId14"/>
            <a:stretch>
              <a:fillRect/>
            </a:stretch>
          </p:blipFill>
          <p:spPr>
            <a:xfrm>
              <a:off x="11310" y="4833"/>
              <a:ext cx="1134" cy="567"/>
            </a:xfrm>
            <a:prstGeom prst="rect">
              <a:avLst/>
            </a:prstGeom>
          </p:spPr>
        </p:pic>
        <p:pic>
          <p:nvPicPr>
            <p:cNvPr id="17" name="图片 16" descr="图片12-2"/>
            <p:cNvPicPr/>
            <p:nvPr/>
          </p:nvPicPr>
          <p:blipFill>
            <a:blip r:embed="rId15"/>
            <a:stretch>
              <a:fillRect/>
            </a:stretch>
          </p:blipFill>
          <p:spPr>
            <a:xfrm rot="21000000">
              <a:off x="10177" y="4926"/>
              <a:ext cx="1134" cy="566"/>
            </a:xfrm>
            <a:prstGeom prst="rect">
              <a:avLst/>
            </a:prstGeom>
          </p:spPr>
        </p:pic>
        <p:pic>
          <p:nvPicPr>
            <p:cNvPr id="30" name="图片 29" descr="图片12-1"/>
            <p:cNvPicPr/>
            <p:nvPr/>
          </p:nvPicPr>
          <p:blipFill>
            <a:blip r:embed="rId14"/>
            <a:stretch>
              <a:fillRect/>
            </a:stretch>
          </p:blipFill>
          <p:spPr>
            <a:xfrm>
              <a:off x="11310" y="6777"/>
              <a:ext cx="1134" cy="567"/>
            </a:xfrm>
            <a:prstGeom prst="rect">
              <a:avLst/>
            </a:prstGeom>
          </p:spPr>
        </p:pic>
        <p:pic>
          <p:nvPicPr>
            <p:cNvPr id="31" name="图片 30" descr="图片12-2"/>
            <p:cNvPicPr/>
            <p:nvPr/>
          </p:nvPicPr>
          <p:blipFill>
            <a:blip r:embed="rId15"/>
            <a:stretch>
              <a:fillRect/>
            </a:stretch>
          </p:blipFill>
          <p:spPr>
            <a:xfrm>
              <a:off x="10195" y="6777"/>
              <a:ext cx="1134" cy="566"/>
            </a:xfrm>
            <a:prstGeom prst="rect">
              <a:avLst/>
            </a:prstGeom>
          </p:spPr>
        </p:pic>
        <p:pic>
          <p:nvPicPr>
            <p:cNvPr id="32" name="图片 31" descr="图片12-3"/>
            <p:cNvPicPr/>
            <p:nvPr/>
          </p:nvPicPr>
          <p:blipFill>
            <a:blip r:embed="rId16"/>
            <a:stretch>
              <a:fillRect/>
            </a:stretch>
          </p:blipFill>
          <p:spPr>
            <a:xfrm rot="21000000">
              <a:off x="9065" y="6854"/>
              <a:ext cx="1134" cy="566"/>
            </a:xfrm>
            <a:prstGeom prst="rect">
              <a:avLst/>
            </a:prstGeom>
          </p:spPr>
        </p:pic>
        <p:pic>
          <p:nvPicPr>
            <p:cNvPr id="36" name="图片 35" descr="图片12-1"/>
            <p:cNvPicPr/>
            <p:nvPr/>
          </p:nvPicPr>
          <p:blipFill>
            <a:blip r:embed="rId14"/>
            <a:stretch>
              <a:fillRect/>
            </a:stretch>
          </p:blipFill>
          <p:spPr>
            <a:xfrm>
              <a:off x="11311" y="8632"/>
              <a:ext cx="1134" cy="567"/>
            </a:xfrm>
            <a:prstGeom prst="rect">
              <a:avLst/>
            </a:prstGeom>
          </p:spPr>
        </p:pic>
        <p:pic>
          <p:nvPicPr>
            <p:cNvPr id="4" name="图片 3" descr="图片12-2"/>
            <p:cNvPicPr/>
            <p:nvPr/>
          </p:nvPicPr>
          <p:blipFill>
            <a:blip r:embed="rId15"/>
            <a:stretch>
              <a:fillRect/>
            </a:stretch>
          </p:blipFill>
          <p:spPr>
            <a:xfrm>
              <a:off x="10196" y="8632"/>
              <a:ext cx="1134" cy="566"/>
            </a:xfrm>
            <a:prstGeom prst="rect">
              <a:avLst/>
            </a:prstGeom>
          </p:spPr>
        </p:pic>
        <p:pic>
          <p:nvPicPr>
            <p:cNvPr id="5" name="图片 4" descr="图片12-3"/>
            <p:cNvPicPr/>
            <p:nvPr/>
          </p:nvPicPr>
          <p:blipFill>
            <a:blip r:embed="rId16"/>
            <a:stretch>
              <a:fillRect/>
            </a:stretch>
          </p:blipFill>
          <p:spPr>
            <a:xfrm>
              <a:off x="9100" y="8632"/>
              <a:ext cx="1134" cy="566"/>
            </a:xfrm>
            <a:prstGeom prst="rect">
              <a:avLst/>
            </a:prstGeom>
          </p:spPr>
        </p:pic>
        <p:pic>
          <p:nvPicPr>
            <p:cNvPr id="6" name="图片 5" descr="图片12-4"/>
            <p:cNvPicPr/>
            <p:nvPr/>
          </p:nvPicPr>
          <p:blipFill>
            <a:blip r:embed="rId17"/>
            <a:stretch>
              <a:fillRect/>
            </a:stretch>
          </p:blipFill>
          <p:spPr>
            <a:xfrm rot="21000000">
              <a:off x="7970" y="8725"/>
              <a:ext cx="1134" cy="566"/>
            </a:xfrm>
            <a:prstGeom prst="rect">
              <a:avLst/>
            </a:prstGeom>
          </p:spPr>
        </p:pic>
        <p:sp>
          <p:nvSpPr>
            <p:cNvPr id="40" name="文本框 39"/>
            <p:cNvSpPr txBox="1"/>
            <p:nvPr/>
          </p:nvSpPr>
          <p:spPr>
            <a:xfrm>
              <a:off x="11311" y="3619"/>
              <a:ext cx="1133" cy="6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/>
                <a:t>数据</a:t>
              </a:r>
            </a:p>
          </p:txBody>
        </p:sp>
        <p:sp>
          <p:nvSpPr>
            <p:cNvPr id="41" name="文本框 40"/>
            <p:cNvSpPr txBox="1"/>
            <p:nvPr/>
          </p:nvSpPr>
          <p:spPr>
            <a:xfrm>
              <a:off x="11393" y="5455"/>
              <a:ext cx="1062" cy="6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/>
                <a:t>数据</a:t>
              </a: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11393" y="7403"/>
              <a:ext cx="1062" cy="6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/>
                <a:t>数据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11393" y="9294"/>
              <a:ext cx="1062" cy="6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/>
                <a:t>数据</a:t>
              </a: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9808" y="5469"/>
              <a:ext cx="1686" cy="6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>
                  <a:solidFill>
                    <a:srgbClr val="C00000"/>
                  </a:solidFill>
                </a:rPr>
                <a:t>TCP</a:t>
              </a:r>
              <a:r>
                <a:rPr lang="zh-CN" altLang="en-US" sz="1600">
                  <a:solidFill>
                    <a:srgbClr val="C00000"/>
                  </a:solidFill>
                </a:rPr>
                <a:t>头部</a:t>
              </a: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9813" y="7416"/>
              <a:ext cx="1686" cy="6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>
                  <a:solidFill>
                    <a:srgbClr val="C00000"/>
                  </a:solidFill>
                </a:rPr>
                <a:t>TCP</a:t>
              </a:r>
              <a:r>
                <a:rPr lang="zh-CN" altLang="en-US" sz="1600">
                  <a:solidFill>
                    <a:srgbClr val="C00000"/>
                  </a:solidFill>
                </a:rPr>
                <a:t>头部</a:t>
              </a:r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9844" y="9307"/>
              <a:ext cx="1686" cy="6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>
                  <a:solidFill>
                    <a:srgbClr val="C00000"/>
                  </a:solidFill>
                </a:rPr>
                <a:t>TCP</a:t>
              </a:r>
              <a:r>
                <a:rPr lang="zh-CN" altLang="en-US" sz="1600">
                  <a:solidFill>
                    <a:srgbClr val="C00000"/>
                  </a:solidFill>
                </a:rPr>
                <a:t>头部</a:t>
              </a:r>
            </a:p>
          </p:txBody>
        </p:sp>
        <p:sp>
          <p:nvSpPr>
            <p:cNvPr id="58" name="文本框 57"/>
            <p:cNvSpPr txBox="1"/>
            <p:nvPr/>
          </p:nvSpPr>
          <p:spPr>
            <a:xfrm>
              <a:off x="8902" y="7416"/>
              <a:ext cx="1281" cy="6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>
                  <a:solidFill>
                    <a:schemeClr val="accent3">
                      <a:lumMod val="50000"/>
                    </a:schemeClr>
                  </a:solidFill>
                </a:rPr>
                <a:t>IP</a:t>
              </a:r>
              <a:r>
                <a:rPr lang="zh-CN" altLang="en-US" sz="1600">
                  <a:solidFill>
                    <a:schemeClr val="accent3">
                      <a:lumMod val="50000"/>
                    </a:schemeClr>
                  </a:solidFill>
                </a:rPr>
                <a:t>头部</a:t>
              </a:r>
            </a:p>
          </p:txBody>
        </p:sp>
        <p:sp>
          <p:nvSpPr>
            <p:cNvPr id="59" name="文本框 58"/>
            <p:cNvSpPr txBox="1"/>
            <p:nvPr/>
          </p:nvSpPr>
          <p:spPr>
            <a:xfrm>
              <a:off x="8902" y="9304"/>
              <a:ext cx="1281" cy="6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>
                  <a:solidFill>
                    <a:schemeClr val="accent3">
                      <a:lumMod val="50000"/>
                    </a:schemeClr>
                  </a:solidFill>
                </a:rPr>
                <a:t>IP</a:t>
              </a:r>
              <a:r>
                <a:rPr lang="zh-CN" altLang="en-US" sz="1600">
                  <a:solidFill>
                    <a:schemeClr val="accent3">
                      <a:lumMod val="50000"/>
                    </a:schemeClr>
                  </a:solidFill>
                </a:rPr>
                <a:t>头部</a:t>
              </a:r>
            </a:p>
          </p:txBody>
        </p:sp>
        <p:sp>
          <p:nvSpPr>
            <p:cNvPr id="60" name="文本框 59"/>
            <p:cNvSpPr txBox="1"/>
            <p:nvPr/>
          </p:nvSpPr>
          <p:spPr>
            <a:xfrm>
              <a:off x="6898" y="9292"/>
              <a:ext cx="2080" cy="6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1600">
                  <a:solidFill>
                    <a:schemeClr val="accent1">
                      <a:lumMod val="75000"/>
                    </a:schemeClr>
                  </a:solidFill>
                </a:rPr>
                <a:t>MAC</a:t>
              </a:r>
              <a:r>
                <a:rPr lang="zh-CN" altLang="en-US" sz="1600">
                  <a:solidFill>
                    <a:schemeClr val="accent1">
                      <a:lumMod val="75000"/>
                    </a:schemeClr>
                  </a:solidFill>
                </a:rPr>
                <a:t>头部</a:t>
              </a:r>
            </a:p>
          </p:txBody>
        </p:sp>
        <p:sp>
          <p:nvSpPr>
            <p:cNvPr id="66" name="圆角矩形 65"/>
            <p:cNvSpPr/>
            <p:nvPr/>
          </p:nvSpPr>
          <p:spPr>
            <a:xfrm>
              <a:off x="3041" y="4555"/>
              <a:ext cx="3478" cy="950"/>
            </a:xfrm>
            <a:prstGeom prst="roundRect">
              <a:avLst/>
            </a:prstGeom>
            <a:noFill/>
            <a:ln>
              <a:solidFill>
                <a:schemeClr val="accent4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>
                  <a:solidFill>
                    <a:schemeClr val="tx1"/>
                  </a:solidFill>
                </a:rPr>
                <a:t>快递员（派件）</a:t>
              </a:r>
            </a:p>
          </p:txBody>
        </p:sp>
        <p:sp>
          <p:nvSpPr>
            <p:cNvPr id="67" name="圆角矩形 66"/>
            <p:cNvSpPr/>
            <p:nvPr/>
          </p:nvSpPr>
          <p:spPr>
            <a:xfrm>
              <a:off x="3041" y="6471"/>
              <a:ext cx="3478" cy="950"/>
            </a:xfrm>
            <a:prstGeom prst="roundRect">
              <a:avLst/>
            </a:prstGeom>
            <a:noFill/>
            <a:ln>
              <a:solidFill>
                <a:schemeClr val="accent4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>
                  <a:solidFill>
                    <a:schemeClr val="tx1"/>
                  </a:solidFill>
                </a:rPr>
                <a:t>分拣员（拆包）</a:t>
              </a:r>
            </a:p>
          </p:txBody>
        </p:sp>
        <p:sp>
          <p:nvSpPr>
            <p:cNvPr id="68" name="圆角矩形 67"/>
            <p:cNvSpPr/>
            <p:nvPr/>
          </p:nvSpPr>
          <p:spPr>
            <a:xfrm>
              <a:off x="3041" y="8387"/>
              <a:ext cx="3478" cy="950"/>
            </a:xfrm>
            <a:prstGeom prst="roundRect">
              <a:avLst/>
            </a:prstGeom>
            <a:noFill/>
            <a:ln>
              <a:solidFill>
                <a:schemeClr val="accent4">
                  <a:lumMod val="5000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>
                  <a:solidFill>
                    <a:schemeClr val="tx1"/>
                  </a:solidFill>
                  <a:sym typeface="+mn-ea"/>
                </a:rPr>
                <a:t>运输员（到达）</a:t>
              </a:r>
            </a:p>
          </p:txBody>
        </p:sp>
        <p:sp>
          <p:nvSpPr>
            <p:cNvPr id="69" name="文本框 68"/>
            <p:cNvSpPr txBox="1"/>
            <p:nvPr/>
          </p:nvSpPr>
          <p:spPr>
            <a:xfrm>
              <a:off x="3976" y="3435"/>
              <a:ext cx="1609" cy="6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>
                  <a:solidFill>
                    <a:schemeClr val="tx1"/>
                  </a:solidFill>
                </a:rPr>
                <a:t>接收方</a:t>
              </a:r>
            </a:p>
          </p:txBody>
        </p:sp>
        <p:sp>
          <p:nvSpPr>
            <p:cNvPr id="70" name="任意多边形 69"/>
            <p:cNvSpPr/>
            <p:nvPr>
              <p:custDataLst>
                <p:tags r:id="rId1"/>
              </p:custDataLst>
            </p:nvPr>
          </p:nvSpPr>
          <p:spPr>
            <a:xfrm rot="5400000">
              <a:off x="4513" y="3968"/>
              <a:ext cx="535" cy="508"/>
            </a:xfrm>
            <a:custGeom>
              <a:avLst/>
              <a:gdLst>
                <a:gd name="connsiteX0" fmla="*/ 0 w 2812"/>
                <a:gd name="connsiteY0" fmla="*/ 2040 h 4080"/>
                <a:gd name="connsiteX1" fmla="*/ 886 w 2812"/>
                <a:gd name="connsiteY1" fmla="*/ 0 h 4080"/>
                <a:gd name="connsiteX2" fmla="*/ 886 w 2812"/>
                <a:gd name="connsiteY2" fmla="*/ 1020 h 4080"/>
                <a:gd name="connsiteX3" fmla="*/ 2755 w 2812"/>
                <a:gd name="connsiteY3" fmla="*/ 245 h 4080"/>
                <a:gd name="connsiteX4" fmla="*/ 2812 w 2812"/>
                <a:gd name="connsiteY4" fmla="*/ 3654 h 4080"/>
                <a:gd name="connsiteX5" fmla="*/ 886 w 2812"/>
                <a:gd name="connsiteY5" fmla="*/ 3060 h 4080"/>
                <a:gd name="connsiteX6" fmla="*/ 886 w 2812"/>
                <a:gd name="connsiteY6" fmla="*/ 4080 h 4080"/>
                <a:gd name="connsiteX7" fmla="*/ 0 w 2812"/>
                <a:gd name="connsiteY7" fmla="*/ 2040 h 4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2" h="4080">
                  <a:moveTo>
                    <a:pt x="0" y="2040"/>
                  </a:moveTo>
                  <a:lnTo>
                    <a:pt x="886" y="0"/>
                  </a:lnTo>
                  <a:lnTo>
                    <a:pt x="886" y="1020"/>
                  </a:lnTo>
                  <a:lnTo>
                    <a:pt x="2755" y="245"/>
                  </a:lnTo>
                  <a:lnTo>
                    <a:pt x="2812" y="3654"/>
                  </a:lnTo>
                  <a:lnTo>
                    <a:pt x="886" y="3060"/>
                  </a:lnTo>
                  <a:lnTo>
                    <a:pt x="886" y="4080"/>
                  </a:lnTo>
                  <a:lnTo>
                    <a:pt x="0" y="2040"/>
                  </a:lnTo>
                  <a:close/>
                </a:path>
              </a:pathLst>
            </a:custGeom>
            <a:gradFill>
              <a:gsLst>
                <a:gs pos="100000">
                  <a:schemeClr val="accent4">
                    <a:lumMod val="50000"/>
                  </a:schemeClr>
                </a:gs>
                <a:gs pos="47000">
                  <a:schemeClr val="accent4">
                    <a:lumMod val="50000"/>
                  </a:schemeClr>
                </a:gs>
                <a:gs pos="9000">
                  <a:schemeClr val="accent4">
                    <a:lumMod val="50000"/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1" name="任意多边形 70"/>
            <p:cNvSpPr/>
            <p:nvPr>
              <p:custDataLst>
                <p:tags r:id="rId2"/>
              </p:custDataLst>
            </p:nvPr>
          </p:nvSpPr>
          <p:spPr>
            <a:xfrm rot="5400000">
              <a:off x="4415" y="5739"/>
              <a:ext cx="731" cy="508"/>
            </a:xfrm>
            <a:custGeom>
              <a:avLst/>
              <a:gdLst>
                <a:gd name="connsiteX0" fmla="*/ 0 w 2812"/>
                <a:gd name="connsiteY0" fmla="*/ 2040 h 4080"/>
                <a:gd name="connsiteX1" fmla="*/ 886 w 2812"/>
                <a:gd name="connsiteY1" fmla="*/ 0 h 4080"/>
                <a:gd name="connsiteX2" fmla="*/ 886 w 2812"/>
                <a:gd name="connsiteY2" fmla="*/ 1020 h 4080"/>
                <a:gd name="connsiteX3" fmla="*/ 2755 w 2812"/>
                <a:gd name="connsiteY3" fmla="*/ 245 h 4080"/>
                <a:gd name="connsiteX4" fmla="*/ 2812 w 2812"/>
                <a:gd name="connsiteY4" fmla="*/ 3654 h 4080"/>
                <a:gd name="connsiteX5" fmla="*/ 886 w 2812"/>
                <a:gd name="connsiteY5" fmla="*/ 3060 h 4080"/>
                <a:gd name="connsiteX6" fmla="*/ 886 w 2812"/>
                <a:gd name="connsiteY6" fmla="*/ 4080 h 4080"/>
                <a:gd name="connsiteX7" fmla="*/ 0 w 2812"/>
                <a:gd name="connsiteY7" fmla="*/ 2040 h 4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2" h="4080">
                  <a:moveTo>
                    <a:pt x="0" y="2040"/>
                  </a:moveTo>
                  <a:lnTo>
                    <a:pt x="886" y="0"/>
                  </a:lnTo>
                  <a:lnTo>
                    <a:pt x="886" y="1020"/>
                  </a:lnTo>
                  <a:lnTo>
                    <a:pt x="2755" y="245"/>
                  </a:lnTo>
                  <a:lnTo>
                    <a:pt x="2812" y="3654"/>
                  </a:lnTo>
                  <a:lnTo>
                    <a:pt x="886" y="3060"/>
                  </a:lnTo>
                  <a:lnTo>
                    <a:pt x="886" y="4080"/>
                  </a:lnTo>
                  <a:lnTo>
                    <a:pt x="0" y="2040"/>
                  </a:lnTo>
                  <a:close/>
                </a:path>
              </a:pathLst>
            </a:custGeom>
            <a:gradFill>
              <a:gsLst>
                <a:gs pos="100000">
                  <a:schemeClr val="accent4">
                    <a:lumMod val="50000"/>
                  </a:schemeClr>
                </a:gs>
                <a:gs pos="47000">
                  <a:schemeClr val="accent4">
                    <a:lumMod val="50000"/>
                  </a:schemeClr>
                </a:gs>
                <a:gs pos="9000">
                  <a:schemeClr val="accent4">
                    <a:lumMod val="50000"/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2" name="任意多边形 71"/>
            <p:cNvSpPr/>
            <p:nvPr>
              <p:custDataLst>
                <p:tags r:id="rId3"/>
              </p:custDataLst>
            </p:nvPr>
          </p:nvSpPr>
          <p:spPr>
            <a:xfrm rot="5400000">
              <a:off x="4415" y="7650"/>
              <a:ext cx="731" cy="508"/>
            </a:xfrm>
            <a:custGeom>
              <a:avLst/>
              <a:gdLst>
                <a:gd name="connsiteX0" fmla="*/ 0 w 2812"/>
                <a:gd name="connsiteY0" fmla="*/ 2040 h 4080"/>
                <a:gd name="connsiteX1" fmla="*/ 886 w 2812"/>
                <a:gd name="connsiteY1" fmla="*/ 0 h 4080"/>
                <a:gd name="connsiteX2" fmla="*/ 886 w 2812"/>
                <a:gd name="connsiteY2" fmla="*/ 1020 h 4080"/>
                <a:gd name="connsiteX3" fmla="*/ 2755 w 2812"/>
                <a:gd name="connsiteY3" fmla="*/ 245 h 4080"/>
                <a:gd name="connsiteX4" fmla="*/ 2812 w 2812"/>
                <a:gd name="connsiteY4" fmla="*/ 3654 h 4080"/>
                <a:gd name="connsiteX5" fmla="*/ 886 w 2812"/>
                <a:gd name="connsiteY5" fmla="*/ 3060 h 4080"/>
                <a:gd name="connsiteX6" fmla="*/ 886 w 2812"/>
                <a:gd name="connsiteY6" fmla="*/ 4080 h 4080"/>
                <a:gd name="connsiteX7" fmla="*/ 0 w 2812"/>
                <a:gd name="connsiteY7" fmla="*/ 2040 h 4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2" h="4080">
                  <a:moveTo>
                    <a:pt x="0" y="2040"/>
                  </a:moveTo>
                  <a:lnTo>
                    <a:pt x="886" y="0"/>
                  </a:lnTo>
                  <a:lnTo>
                    <a:pt x="886" y="1020"/>
                  </a:lnTo>
                  <a:lnTo>
                    <a:pt x="2755" y="245"/>
                  </a:lnTo>
                  <a:lnTo>
                    <a:pt x="2812" y="3654"/>
                  </a:lnTo>
                  <a:lnTo>
                    <a:pt x="886" y="3060"/>
                  </a:lnTo>
                  <a:lnTo>
                    <a:pt x="886" y="4080"/>
                  </a:lnTo>
                  <a:lnTo>
                    <a:pt x="0" y="2040"/>
                  </a:lnTo>
                  <a:close/>
                </a:path>
              </a:pathLst>
            </a:custGeom>
            <a:gradFill>
              <a:gsLst>
                <a:gs pos="100000">
                  <a:schemeClr val="accent4">
                    <a:lumMod val="50000"/>
                  </a:schemeClr>
                </a:gs>
                <a:gs pos="47000">
                  <a:schemeClr val="accent4">
                    <a:lumMod val="50000"/>
                  </a:schemeClr>
                </a:gs>
                <a:gs pos="9000">
                  <a:schemeClr val="accent4">
                    <a:lumMod val="50000"/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pic>
          <p:nvPicPr>
            <p:cNvPr id="73" name="https://photo-static-api.fotomore.com/creative/vcg/400/new/VCG41N1219671718.jpg?uid=386&amp;timestamp=1718026094&amp;sign=08141a5cea1d9ad48fe700d69ae8a81a" descr="一组抽象的商业人物形象"/>
            <p:cNvPicPr>
              <a:picLocks noChangeAspect="1"/>
            </p:cNvPicPr>
            <p:nvPr/>
          </p:nvPicPr>
          <p:blipFill>
            <a:blip r:embed="rId18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rcRect l="63880" t="84611" r="26231" b="2824"/>
            <a:stretch>
              <a:fillRect/>
            </a:stretch>
          </p:blipFill>
          <p:spPr>
            <a:xfrm>
              <a:off x="4450" y="2822"/>
              <a:ext cx="585" cy="653"/>
            </a:xfrm>
            <a:prstGeom prst="rect">
              <a:avLst/>
            </a:prstGeom>
          </p:spPr>
        </p:pic>
        <p:sp>
          <p:nvSpPr>
            <p:cNvPr id="75" name="任意多边形 74"/>
            <p:cNvSpPr/>
            <p:nvPr>
              <p:custDataLst>
                <p:tags r:id="rId4"/>
              </p:custDataLst>
            </p:nvPr>
          </p:nvSpPr>
          <p:spPr>
            <a:xfrm rot="5400000">
              <a:off x="11503" y="6153"/>
              <a:ext cx="731" cy="508"/>
            </a:xfrm>
            <a:custGeom>
              <a:avLst/>
              <a:gdLst>
                <a:gd name="connsiteX0" fmla="*/ 0 w 2812"/>
                <a:gd name="connsiteY0" fmla="*/ 2040 h 4080"/>
                <a:gd name="connsiteX1" fmla="*/ 886 w 2812"/>
                <a:gd name="connsiteY1" fmla="*/ 0 h 4080"/>
                <a:gd name="connsiteX2" fmla="*/ 886 w 2812"/>
                <a:gd name="connsiteY2" fmla="*/ 1020 h 4080"/>
                <a:gd name="connsiteX3" fmla="*/ 2755 w 2812"/>
                <a:gd name="connsiteY3" fmla="*/ 245 h 4080"/>
                <a:gd name="connsiteX4" fmla="*/ 2812 w 2812"/>
                <a:gd name="connsiteY4" fmla="*/ 3654 h 4080"/>
                <a:gd name="connsiteX5" fmla="*/ 886 w 2812"/>
                <a:gd name="connsiteY5" fmla="*/ 3060 h 4080"/>
                <a:gd name="connsiteX6" fmla="*/ 886 w 2812"/>
                <a:gd name="connsiteY6" fmla="*/ 4080 h 4080"/>
                <a:gd name="connsiteX7" fmla="*/ 0 w 2812"/>
                <a:gd name="connsiteY7" fmla="*/ 2040 h 4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2" h="4080">
                  <a:moveTo>
                    <a:pt x="0" y="2040"/>
                  </a:moveTo>
                  <a:lnTo>
                    <a:pt x="886" y="0"/>
                  </a:lnTo>
                  <a:lnTo>
                    <a:pt x="886" y="1020"/>
                  </a:lnTo>
                  <a:lnTo>
                    <a:pt x="2755" y="245"/>
                  </a:lnTo>
                  <a:lnTo>
                    <a:pt x="2812" y="3654"/>
                  </a:lnTo>
                  <a:lnTo>
                    <a:pt x="886" y="3060"/>
                  </a:lnTo>
                  <a:lnTo>
                    <a:pt x="886" y="4080"/>
                  </a:lnTo>
                  <a:lnTo>
                    <a:pt x="0" y="2040"/>
                  </a:lnTo>
                  <a:close/>
                </a:path>
              </a:pathLst>
            </a:custGeom>
            <a:gradFill>
              <a:gsLst>
                <a:gs pos="100000">
                  <a:schemeClr val="accent4">
                    <a:lumMod val="50000"/>
                  </a:schemeClr>
                </a:gs>
                <a:gs pos="47000">
                  <a:schemeClr val="accent4">
                    <a:lumMod val="50000"/>
                  </a:schemeClr>
                </a:gs>
                <a:gs pos="9000">
                  <a:schemeClr val="accent4">
                    <a:lumMod val="50000"/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6" name="任意多边形 75"/>
            <p:cNvSpPr/>
            <p:nvPr>
              <p:custDataLst>
                <p:tags r:id="rId5"/>
              </p:custDataLst>
            </p:nvPr>
          </p:nvSpPr>
          <p:spPr>
            <a:xfrm rot="5400000">
              <a:off x="11503" y="8064"/>
              <a:ext cx="731" cy="508"/>
            </a:xfrm>
            <a:custGeom>
              <a:avLst/>
              <a:gdLst>
                <a:gd name="connsiteX0" fmla="*/ 0 w 2812"/>
                <a:gd name="connsiteY0" fmla="*/ 2040 h 4080"/>
                <a:gd name="connsiteX1" fmla="*/ 886 w 2812"/>
                <a:gd name="connsiteY1" fmla="*/ 0 h 4080"/>
                <a:gd name="connsiteX2" fmla="*/ 886 w 2812"/>
                <a:gd name="connsiteY2" fmla="*/ 1020 h 4080"/>
                <a:gd name="connsiteX3" fmla="*/ 2755 w 2812"/>
                <a:gd name="connsiteY3" fmla="*/ 245 h 4080"/>
                <a:gd name="connsiteX4" fmla="*/ 2812 w 2812"/>
                <a:gd name="connsiteY4" fmla="*/ 3654 h 4080"/>
                <a:gd name="connsiteX5" fmla="*/ 886 w 2812"/>
                <a:gd name="connsiteY5" fmla="*/ 3060 h 4080"/>
                <a:gd name="connsiteX6" fmla="*/ 886 w 2812"/>
                <a:gd name="connsiteY6" fmla="*/ 4080 h 4080"/>
                <a:gd name="connsiteX7" fmla="*/ 0 w 2812"/>
                <a:gd name="connsiteY7" fmla="*/ 2040 h 4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2" h="4080">
                  <a:moveTo>
                    <a:pt x="0" y="2040"/>
                  </a:moveTo>
                  <a:lnTo>
                    <a:pt x="886" y="0"/>
                  </a:lnTo>
                  <a:lnTo>
                    <a:pt x="886" y="1020"/>
                  </a:lnTo>
                  <a:lnTo>
                    <a:pt x="2755" y="245"/>
                  </a:lnTo>
                  <a:lnTo>
                    <a:pt x="2812" y="3654"/>
                  </a:lnTo>
                  <a:lnTo>
                    <a:pt x="886" y="3060"/>
                  </a:lnTo>
                  <a:lnTo>
                    <a:pt x="886" y="4080"/>
                  </a:lnTo>
                  <a:lnTo>
                    <a:pt x="0" y="2040"/>
                  </a:lnTo>
                  <a:close/>
                </a:path>
              </a:pathLst>
            </a:custGeom>
            <a:gradFill>
              <a:gsLst>
                <a:gs pos="100000">
                  <a:schemeClr val="accent4">
                    <a:lumMod val="50000"/>
                  </a:schemeClr>
                </a:gs>
                <a:gs pos="47000">
                  <a:schemeClr val="accent4">
                    <a:lumMod val="50000"/>
                  </a:schemeClr>
                </a:gs>
                <a:gs pos="9000">
                  <a:schemeClr val="accent4">
                    <a:lumMod val="50000"/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>
                <a:solidFill>
                  <a:schemeClr val="tx1"/>
                </a:solidFill>
              </a:endParaRPr>
            </a:p>
          </p:txBody>
        </p:sp>
        <p:sp>
          <p:nvSpPr>
            <p:cNvPr id="77" name="任意多边形 76"/>
            <p:cNvSpPr/>
            <p:nvPr>
              <p:custDataLst>
                <p:tags r:id="rId6"/>
              </p:custDataLst>
            </p:nvPr>
          </p:nvSpPr>
          <p:spPr>
            <a:xfrm rot="5400000">
              <a:off x="11503" y="4232"/>
              <a:ext cx="731" cy="508"/>
            </a:xfrm>
            <a:custGeom>
              <a:avLst/>
              <a:gdLst>
                <a:gd name="connsiteX0" fmla="*/ 0 w 2812"/>
                <a:gd name="connsiteY0" fmla="*/ 2040 h 4080"/>
                <a:gd name="connsiteX1" fmla="*/ 886 w 2812"/>
                <a:gd name="connsiteY1" fmla="*/ 0 h 4080"/>
                <a:gd name="connsiteX2" fmla="*/ 886 w 2812"/>
                <a:gd name="connsiteY2" fmla="*/ 1020 h 4080"/>
                <a:gd name="connsiteX3" fmla="*/ 2755 w 2812"/>
                <a:gd name="connsiteY3" fmla="*/ 245 h 4080"/>
                <a:gd name="connsiteX4" fmla="*/ 2812 w 2812"/>
                <a:gd name="connsiteY4" fmla="*/ 3654 h 4080"/>
                <a:gd name="connsiteX5" fmla="*/ 886 w 2812"/>
                <a:gd name="connsiteY5" fmla="*/ 3060 h 4080"/>
                <a:gd name="connsiteX6" fmla="*/ 886 w 2812"/>
                <a:gd name="connsiteY6" fmla="*/ 4080 h 4080"/>
                <a:gd name="connsiteX7" fmla="*/ 0 w 2812"/>
                <a:gd name="connsiteY7" fmla="*/ 2040 h 4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2" h="4080">
                  <a:moveTo>
                    <a:pt x="0" y="2040"/>
                  </a:moveTo>
                  <a:lnTo>
                    <a:pt x="886" y="0"/>
                  </a:lnTo>
                  <a:lnTo>
                    <a:pt x="886" y="1020"/>
                  </a:lnTo>
                  <a:lnTo>
                    <a:pt x="2755" y="245"/>
                  </a:lnTo>
                  <a:lnTo>
                    <a:pt x="2812" y="3654"/>
                  </a:lnTo>
                  <a:lnTo>
                    <a:pt x="886" y="3060"/>
                  </a:lnTo>
                  <a:lnTo>
                    <a:pt x="886" y="4080"/>
                  </a:lnTo>
                  <a:lnTo>
                    <a:pt x="0" y="2040"/>
                  </a:lnTo>
                  <a:close/>
                </a:path>
              </a:pathLst>
            </a:custGeom>
            <a:gradFill>
              <a:gsLst>
                <a:gs pos="100000">
                  <a:schemeClr val="accent4">
                    <a:lumMod val="50000"/>
                  </a:schemeClr>
                </a:gs>
                <a:gs pos="47000">
                  <a:schemeClr val="accent4">
                    <a:lumMod val="50000"/>
                  </a:schemeClr>
                </a:gs>
                <a:gs pos="9000">
                  <a:schemeClr val="accent4">
                    <a:lumMod val="50000"/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48" name="矩形 47"/>
          <p:cNvSpPr/>
          <p:nvPr/>
        </p:nvSpPr>
        <p:spPr>
          <a:xfrm>
            <a:off x="1392572" y="1623060"/>
            <a:ext cx="9820258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76250"/>
            <a:r>
              <a:rPr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数据经过编码、传输，到达接收方后，接收方是如何将这些数据重新组合起来的？根据刚才的游戏体验，尝试用自己的话说一说</a:t>
            </a:r>
            <a:r>
              <a:rPr 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接收</a:t>
            </a:r>
            <a:r>
              <a:rPr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端的数据</a:t>
            </a:r>
            <a:r>
              <a:rPr 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解</a:t>
            </a:r>
            <a:r>
              <a:rPr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码过程是怎样的？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3775985" y="1700312"/>
            <a:ext cx="4640345" cy="706833"/>
            <a:chOff x="2500683" y="1997238"/>
            <a:chExt cx="4640345" cy="706833"/>
          </a:xfrm>
        </p:grpSpPr>
        <p:sp>
          <p:nvSpPr>
            <p:cNvPr id="6" name="文本框 5"/>
            <p:cNvSpPr txBox="1"/>
            <p:nvPr/>
          </p:nvSpPr>
          <p:spPr>
            <a:xfrm>
              <a:off x="2500683" y="1997238"/>
              <a:ext cx="2403835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b="1" dirty="0">
                  <a:solidFill>
                    <a:schemeClr val="bg1">
                      <a:alpha val="89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第三部分</a:t>
              </a:r>
            </a:p>
          </p:txBody>
        </p:sp>
        <p:sp>
          <p:nvSpPr>
            <p:cNvPr id="38" name="矩形 37"/>
            <p:cNvSpPr/>
            <p:nvPr/>
          </p:nvSpPr>
          <p:spPr>
            <a:xfrm>
              <a:off x="4904518" y="1997316"/>
              <a:ext cx="2236510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b="1" dirty="0">
                  <a:solidFill>
                    <a:schemeClr val="bg1">
                      <a:alpha val="89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项目评价</a:t>
              </a: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340453" y="804208"/>
            <a:ext cx="6525731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项目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4  </a:t>
            </a:r>
            <a:r>
              <a:rPr lang="zh-CN" altLang="en-US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探秘即时数据传输过程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互联网互连与互通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851530" y="642510"/>
            <a:ext cx="670525" cy="540033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2527300" y="2785110"/>
            <a:ext cx="3729990" cy="654050"/>
            <a:chOff x="3052" y="4386"/>
            <a:chExt cx="5874" cy="1030"/>
          </a:xfrm>
        </p:grpSpPr>
        <p:grpSp>
          <p:nvGrpSpPr>
            <p:cNvPr id="4" name="组合 3"/>
            <p:cNvGrpSpPr/>
            <p:nvPr/>
          </p:nvGrpSpPr>
          <p:grpSpPr>
            <a:xfrm>
              <a:off x="3052" y="4386"/>
              <a:ext cx="5875" cy="1030"/>
              <a:chOff x="3052" y="4386"/>
              <a:chExt cx="5875" cy="1030"/>
            </a:xfrm>
          </p:grpSpPr>
          <p:grpSp>
            <p:nvGrpSpPr>
              <p:cNvPr id="18" name="组合 17"/>
              <p:cNvGrpSpPr/>
              <p:nvPr/>
            </p:nvGrpSpPr>
            <p:grpSpPr>
              <a:xfrm>
                <a:off x="3427" y="4387"/>
                <a:ext cx="5501" cy="1029"/>
                <a:chOff x="2457451" y="1663700"/>
                <a:chExt cx="2700000" cy="3384000"/>
              </a:xfrm>
              <a:effectLst>
                <a:outerShdw blurRad="292100" dist="25400" sx="105000" sy="105000" algn="ctr" rotWithShape="0">
                  <a:prstClr val="black">
                    <a:alpha val="6000"/>
                  </a:prstClr>
                </a:outerShdw>
              </a:effectLst>
            </p:grpSpPr>
            <p:sp>
              <p:nvSpPr>
                <p:cNvPr id="19" name="矩形: 圆角 7"/>
                <p:cNvSpPr/>
                <p:nvPr/>
              </p:nvSpPr>
              <p:spPr>
                <a:xfrm>
                  <a:off x="2457451" y="1663700"/>
                  <a:ext cx="2700000" cy="3384000"/>
                </a:xfrm>
                <a:prstGeom prst="roundRect">
                  <a:avLst>
                    <a:gd name="adj" fmla="val 9011"/>
                  </a:avLst>
                </a:prstGeom>
                <a:gradFill>
                  <a:gsLst>
                    <a:gs pos="100000">
                      <a:srgbClr val="E1E1E1"/>
                    </a:gs>
                    <a:gs pos="0">
                      <a:schemeClr val="bg1"/>
                    </a:gs>
                  </a:gsLst>
                  <a:lin ang="27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0" name="矩形: 圆角 6"/>
                <p:cNvSpPr/>
                <p:nvPr/>
              </p:nvSpPr>
              <p:spPr>
                <a:xfrm>
                  <a:off x="2480301" y="1685651"/>
                  <a:ext cx="2654300" cy="3340099"/>
                </a:xfrm>
                <a:prstGeom prst="roundRect">
                  <a:avLst>
                    <a:gd name="adj" fmla="val 9011"/>
                  </a:avLst>
                </a:prstGeom>
                <a:gradFill>
                  <a:gsLst>
                    <a:gs pos="0">
                      <a:srgbClr val="E1E1E1"/>
                    </a:gs>
                    <a:gs pos="100000">
                      <a:schemeClr val="bg1"/>
                    </a:gs>
                  </a:gsLst>
                  <a:lin ang="27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7" name="椭圆 26"/>
              <p:cNvSpPr/>
              <p:nvPr/>
            </p:nvSpPr>
            <p:spPr>
              <a:xfrm>
                <a:off x="3052" y="4386"/>
                <a:ext cx="1030" cy="1030"/>
              </a:xfrm>
              <a:prstGeom prst="ellipse">
                <a:avLst/>
              </a:prstGeom>
              <a:solidFill>
                <a:srgbClr val="355D8D"/>
              </a:solidFill>
              <a:ln>
                <a:solidFill>
                  <a:srgbClr val="365F90"/>
                </a:solidFill>
              </a:ln>
              <a:effectLst>
                <a:outerShdw blurRad="127000" dist="50800" sx="102000" sy="102000" algn="ctr" rotWithShape="0">
                  <a:prstClr val="black">
                    <a:alpha val="2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3600" dirty="0">
                    <a:cs typeface="+mn-ea"/>
                    <a:sym typeface="+mn-lt"/>
                  </a:rPr>
                  <a:t>1</a:t>
                </a:r>
              </a:p>
            </p:txBody>
          </p:sp>
        </p:grpSp>
        <p:sp>
          <p:nvSpPr>
            <p:cNvPr id="30" name="文本框 29"/>
            <p:cNvSpPr txBox="1"/>
            <p:nvPr/>
          </p:nvSpPr>
          <p:spPr>
            <a:xfrm>
              <a:off x="4461" y="4528"/>
              <a:ext cx="4128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457200" algn="l" fontAlgn="auto"/>
              <a:r>
                <a:rPr lang="zh-CN" altLang="en-US" sz="2400" b="1" spc="100" dirty="0">
                  <a:solidFill>
                    <a:srgbClr val="365F90"/>
                  </a:solidFill>
                  <a:cs typeface="+mn-ea"/>
                  <a:sym typeface="+mn-lt"/>
                </a:rPr>
                <a:t>牛刀小试</a:t>
              </a:r>
            </a:p>
          </p:txBody>
        </p:sp>
      </p:grpSp>
      <p:pic>
        <p:nvPicPr>
          <p:cNvPr id="58" name="图片 5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14032" y="3226619"/>
            <a:ext cx="3286648" cy="3286648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3451225" y="3896995"/>
            <a:ext cx="3730625" cy="654050"/>
            <a:chOff x="3052" y="4386"/>
            <a:chExt cx="5875" cy="1030"/>
          </a:xfrm>
        </p:grpSpPr>
        <p:grpSp>
          <p:nvGrpSpPr>
            <p:cNvPr id="15" name="组合 14"/>
            <p:cNvGrpSpPr/>
            <p:nvPr/>
          </p:nvGrpSpPr>
          <p:grpSpPr>
            <a:xfrm>
              <a:off x="3052" y="4386"/>
              <a:ext cx="5875" cy="1030"/>
              <a:chOff x="3052" y="4386"/>
              <a:chExt cx="5875" cy="1030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3427" y="4387"/>
                <a:ext cx="5501" cy="1029"/>
                <a:chOff x="2457451" y="1663700"/>
                <a:chExt cx="2700000" cy="3384000"/>
              </a:xfrm>
              <a:effectLst>
                <a:outerShdw blurRad="292100" dist="25400" sx="105000" sy="105000" algn="ctr" rotWithShape="0">
                  <a:prstClr val="black">
                    <a:alpha val="6000"/>
                  </a:prstClr>
                </a:outerShdw>
              </a:effectLst>
            </p:grpSpPr>
            <p:sp>
              <p:nvSpPr>
                <p:cNvPr id="17" name="矩形: 圆角 7"/>
                <p:cNvSpPr/>
                <p:nvPr/>
              </p:nvSpPr>
              <p:spPr>
                <a:xfrm>
                  <a:off x="2457451" y="1663700"/>
                  <a:ext cx="2700000" cy="3384000"/>
                </a:xfrm>
                <a:prstGeom prst="roundRect">
                  <a:avLst>
                    <a:gd name="adj" fmla="val 9011"/>
                  </a:avLst>
                </a:prstGeom>
                <a:gradFill>
                  <a:gsLst>
                    <a:gs pos="100000">
                      <a:srgbClr val="E1E1E1"/>
                    </a:gs>
                    <a:gs pos="0">
                      <a:schemeClr val="bg1"/>
                    </a:gs>
                  </a:gsLst>
                  <a:lin ang="27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矩形: 圆角 6"/>
                <p:cNvSpPr/>
                <p:nvPr/>
              </p:nvSpPr>
              <p:spPr>
                <a:xfrm>
                  <a:off x="2480301" y="1685651"/>
                  <a:ext cx="2654300" cy="3340099"/>
                </a:xfrm>
                <a:prstGeom prst="roundRect">
                  <a:avLst>
                    <a:gd name="adj" fmla="val 9011"/>
                  </a:avLst>
                </a:prstGeom>
                <a:gradFill>
                  <a:gsLst>
                    <a:gs pos="0">
                      <a:srgbClr val="E1E1E1"/>
                    </a:gs>
                    <a:gs pos="100000">
                      <a:schemeClr val="bg1"/>
                    </a:gs>
                  </a:gsLst>
                  <a:lin ang="27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2" name="椭圆 21"/>
              <p:cNvSpPr/>
              <p:nvPr/>
            </p:nvSpPr>
            <p:spPr>
              <a:xfrm>
                <a:off x="3052" y="4386"/>
                <a:ext cx="1030" cy="1030"/>
              </a:xfrm>
              <a:prstGeom prst="ellipse">
                <a:avLst/>
              </a:prstGeom>
              <a:solidFill>
                <a:srgbClr val="355D8D"/>
              </a:solidFill>
              <a:ln>
                <a:solidFill>
                  <a:srgbClr val="365F90"/>
                </a:solidFill>
              </a:ln>
              <a:effectLst>
                <a:outerShdw blurRad="127000" dist="50800" sx="102000" sy="102000" algn="ctr" rotWithShape="0">
                  <a:prstClr val="black">
                    <a:alpha val="2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3600" dirty="0">
                    <a:cs typeface="+mn-ea"/>
                    <a:sym typeface="+mn-lt"/>
                  </a:rPr>
                  <a:t>2</a:t>
                </a:r>
              </a:p>
            </p:txBody>
          </p:sp>
        </p:grpSp>
        <p:sp>
          <p:nvSpPr>
            <p:cNvPr id="23" name="文本框 22"/>
            <p:cNvSpPr txBox="1"/>
            <p:nvPr/>
          </p:nvSpPr>
          <p:spPr>
            <a:xfrm>
              <a:off x="4461" y="4528"/>
              <a:ext cx="4128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457200" algn="l" fontAlgn="auto"/>
              <a:r>
                <a:rPr lang="zh-CN" altLang="en-US" sz="2400" b="1" spc="100" dirty="0">
                  <a:solidFill>
                    <a:srgbClr val="365F90"/>
                  </a:solidFill>
                  <a:cs typeface="+mn-ea"/>
                  <a:sym typeface="+mn-lt"/>
                </a:rPr>
                <a:t>分组展示</a:t>
              </a: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4364990" y="5008880"/>
            <a:ext cx="3730625" cy="654050"/>
            <a:chOff x="3052" y="4386"/>
            <a:chExt cx="5875" cy="1030"/>
          </a:xfrm>
        </p:grpSpPr>
        <p:grpSp>
          <p:nvGrpSpPr>
            <p:cNvPr id="25" name="组合 24"/>
            <p:cNvGrpSpPr/>
            <p:nvPr/>
          </p:nvGrpSpPr>
          <p:grpSpPr>
            <a:xfrm>
              <a:off x="3052" y="4386"/>
              <a:ext cx="5875" cy="1030"/>
              <a:chOff x="3052" y="4386"/>
              <a:chExt cx="5875" cy="1030"/>
            </a:xfrm>
          </p:grpSpPr>
          <p:grpSp>
            <p:nvGrpSpPr>
              <p:cNvPr id="26" name="组合 25"/>
              <p:cNvGrpSpPr/>
              <p:nvPr/>
            </p:nvGrpSpPr>
            <p:grpSpPr>
              <a:xfrm>
                <a:off x="3427" y="4387"/>
                <a:ext cx="5501" cy="1029"/>
                <a:chOff x="2457451" y="1663700"/>
                <a:chExt cx="2700000" cy="3384000"/>
              </a:xfrm>
              <a:effectLst>
                <a:outerShdw blurRad="292100" dist="25400" sx="105000" sy="105000" algn="ctr" rotWithShape="0">
                  <a:prstClr val="black">
                    <a:alpha val="6000"/>
                  </a:prstClr>
                </a:outerShdw>
              </a:effectLst>
            </p:grpSpPr>
            <p:sp>
              <p:nvSpPr>
                <p:cNvPr id="28" name="矩形: 圆角 7"/>
                <p:cNvSpPr/>
                <p:nvPr/>
              </p:nvSpPr>
              <p:spPr>
                <a:xfrm>
                  <a:off x="2457451" y="1663700"/>
                  <a:ext cx="2700000" cy="3384000"/>
                </a:xfrm>
                <a:prstGeom prst="roundRect">
                  <a:avLst>
                    <a:gd name="adj" fmla="val 9011"/>
                  </a:avLst>
                </a:prstGeom>
                <a:gradFill>
                  <a:gsLst>
                    <a:gs pos="100000">
                      <a:srgbClr val="E1E1E1"/>
                    </a:gs>
                    <a:gs pos="0">
                      <a:schemeClr val="bg1"/>
                    </a:gs>
                  </a:gsLst>
                  <a:lin ang="27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  <p:sp>
              <p:nvSpPr>
                <p:cNvPr id="29" name="矩形: 圆角 6"/>
                <p:cNvSpPr/>
                <p:nvPr/>
              </p:nvSpPr>
              <p:spPr>
                <a:xfrm>
                  <a:off x="2480301" y="1685651"/>
                  <a:ext cx="2654300" cy="3340099"/>
                </a:xfrm>
                <a:prstGeom prst="roundRect">
                  <a:avLst>
                    <a:gd name="adj" fmla="val 9011"/>
                  </a:avLst>
                </a:prstGeom>
                <a:gradFill>
                  <a:gsLst>
                    <a:gs pos="0">
                      <a:srgbClr val="E1E1E1"/>
                    </a:gs>
                    <a:gs pos="100000">
                      <a:schemeClr val="bg1"/>
                    </a:gs>
                  </a:gsLst>
                  <a:lin ang="2700000" scaled="1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31" name="椭圆 30"/>
              <p:cNvSpPr/>
              <p:nvPr/>
            </p:nvSpPr>
            <p:spPr>
              <a:xfrm>
                <a:off x="3052" y="4386"/>
                <a:ext cx="1030" cy="1030"/>
              </a:xfrm>
              <a:prstGeom prst="ellipse">
                <a:avLst/>
              </a:prstGeom>
              <a:solidFill>
                <a:srgbClr val="355D8D"/>
              </a:solidFill>
              <a:ln>
                <a:solidFill>
                  <a:srgbClr val="365F90"/>
                </a:solidFill>
              </a:ln>
              <a:effectLst>
                <a:outerShdw blurRad="127000" dist="50800" sx="102000" sy="102000" algn="ctr" rotWithShape="0">
                  <a:prstClr val="black">
                    <a:alpha val="2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3600" dirty="0">
                    <a:cs typeface="+mn-ea"/>
                    <a:sym typeface="+mn-lt"/>
                  </a:rPr>
                  <a:t>3</a:t>
                </a:r>
              </a:p>
            </p:txBody>
          </p:sp>
        </p:grpSp>
        <p:sp>
          <p:nvSpPr>
            <p:cNvPr id="32" name="文本框 31"/>
            <p:cNvSpPr txBox="1"/>
            <p:nvPr/>
          </p:nvSpPr>
          <p:spPr>
            <a:xfrm>
              <a:off x="4461" y="4528"/>
              <a:ext cx="4128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indent="457200" algn="l" fontAlgn="auto"/>
              <a:r>
                <a:rPr lang="zh-CN" altLang="en-US" sz="2400" b="1" spc="100" dirty="0">
                  <a:solidFill>
                    <a:srgbClr val="365F90"/>
                  </a:solidFill>
                  <a:cs typeface="+mn-ea"/>
                  <a:sym typeface="+mn-lt"/>
                </a:rPr>
                <a:t>自评互评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339850" y="1370965"/>
            <a:ext cx="10060305" cy="4690745"/>
          </a:xfrm>
          <a:prstGeom prst="roundRect">
            <a:avLst/>
          </a:prstGeom>
          <a:solidFill>
            <a:srgbClr val="FCF5A2"/>
          </a:solidFill>
          <a:ln w="19050">
            <a:solidFill>
              <a:srgbClr val="549E39"/>
            </a:solidFill>
            <a:prstDash val="dashDot"/>
          </a:ln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>
            <a:hlinkClick r:id="rId2" action="ppaction://hlinksldjump"/>
          </p:cNvPr>
          <p:cNvSpPr/>
          <p:nvPr/>
        </p:nvSpPr>
        <p:spPr>
          <a:xfrm>
            <a:off x="7526655" y="298450"/>
            <a:ext cx="1102995" cy="476250"/>
          </a:xfrm>
          <a:prstGeom prst="rect">
            <a:avLst/>
          </a:prstGeom>
          <a:solidFill>
            <a:srgbClr val="62A39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>
                <a:sym typeface="+mn-ea"/>
              </a:rPr>
              <a:t>项目准备</a:t>
            </a:r>
          </a:p>
        </p:txBody>
      </p:sp>
      <p:sp>
        <p:nvSpPr>
          <p:cNvPr id="37" name="矩形 36">
            <a:hlinkClick r:id="rId3" action="ppaction://hlinksldjump"/>
          </p:cNvPr>
          <p:cNvSpPr/>
          <p:nvPr/>
        </p:nvSpPr>
        <p:spPr>
          <a:xfrm>
            <a:off x="8620125" y="298450"/>
            <a:ext cx="1102995" cy="476250"/>
          </a:xfrm>
          <a:prstGeom prst="rect">
            <a:avLst/>
          </a:prstGeom>
          <a:solidFill>
            <a:srgbClr val="62A39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>
                <a:sym typeface="+mn-ea"/>
              </a:rPr>
              <a:t>项目实施</a:t>
            </a:r>
          </a:p>
        </p:txBody>
      </p:sp>
      <p:sp>
        <p:nvSpPr>
          <p:cNvPr id="38" name="矩形 37">
            <a:hlinkClick r:id="rId4" action="ppaction://hlinksldjump"/>
          </p:cNvPr>
          <p:cNvSpPr/>
          <p:nvPr/>
        </p:nvSpPr>
        <p:spPr>
          <a:xfrm>
            <a:off x="9706610" y="298450"/>
            <a:ext cx="1102995" cy="476250"/>
          </a:xfrm>
          <a:prstGeom prst="rect">
            <a:avLst/>
          </a:prstGeom>
          <a:solidFill>
            <a:srgbClr val="62A39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  <a:scene3d>
              <a:camera prst="orthographicFront"/>
              <a:lightRig rig="threePt" dir="t"/>
            </a:scene3d>
          </a:bodyPr>
          <a:lstStyle/>
          <a:p>
            <a:pPr lvl="0" algn="ctr">
              <a:buClrTx/>
              <a:buSzTx/>
              <a:buFontTx/>
            </a:pPr>
            <a:r>
              <a:rPr lang="zh-CN" altLang="en-US" b="1"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项目评价</a:t>
            </a:r>
          </a:p>
        </p:txBody>
      </p:sp>
      <p:sp>
        <p:nvSpPr>
          <p:cNvPr id="39" name="矩形 38">
            <a:hlinkClick r:id="rId5" action="ppaction://hlinksldjump"/>
          </p:cNvPr>
          <p:cNvSpPr/>
          <p:nvPr/>
        </p:nvSpPr>
        <p:spPr>
          <a:xfrm>
            <a:off x="10800080" y="298450"/>
            <a:ext cx="1102995" cy="476250"/>
          </a:xfrm>
          <a:prstGeom prst="rect">
            <a:avLst/>
          </a:prstGeom>
          <a:solidFill>
            <a:srgbClr val="62A39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项目拓展</a:t>
            </a:r>
          </a:p>
        </p:txBody>
      </p:sp>
      <p:sp>
        <p:nvSpPr>
          <p:cNvPr id="43" name="流程图: 合并 42"/>
          <p:cNvSpPr/>
          <p:nvPr/>
        </p:nvSpPr>
        <p:spPr>
          <a:xfrm>
            <a:off x="9706610" y="774700"/>
            <a:ext cx="1102995" cy="247015"/>
          </a:xfrm>
          <a:prstGeom prst="flowChartMerge">
            <a:avLst/>
          </a:prstGeom>
          <a:solidFill>
            <a:srgbClr val="62A39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6" name="图片 45" descr="D:/2023省赛选国赛资料/000素材/图片素材/小PNG/5f959773fe39ad5b65fba348091a4c83.png5f959773fe39ad5b65fba348091a4c83"/>
          <p:cNvPicPr>
            <a:picLocks noChangeAspect="1"/>
          </p:cNvPicPr>
          <p:nvPr/>
        </p:nvPicPr>
        <p:blipFill>
          <a:blip r:embed="rId6"/>
          <a:srcRect t="12463" b="12463"/>
          <a:stretch>
            <a:fillRect/>
          </a:stretch>
        </p:blipFill>
        <p:spPr>
          <a:xfrm>
            <a:off x="554990" y="267335"/>
            <a:ext cx="1534795" cy="1152525"/>
          </a:xfrm>
          <a:prstGeom prst="rect">
            <a:avLst/>
          </a:prstGeom>
        </p:spPr>
      </p:pic>
      <p:sp>
        <p:nvSpPr>
          <p:cNvPr id="47" name="文本框 46"/>
          <p:cNvSpPr txBox="1"/>
          <p:nvPr/>
        </p:nvSpPr>
        <p:spPr>
          <a:xfrm>
            <a:off x="1841500" y="659765"/>
            <a:ext cx="74148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1</a:t>
            </a:r>
            <a:r>
              <a:rPr lang="en-US" altLang="zh-CN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．</a:t>
            </a:r>
            <a:r>
              <a:rPr lang="zh-CN" altLang="en-US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牛刀小试</a:t>
            </a:r>
          </a:p>
        </p:txBody>
      </p:sp>
      <p:sp>
        <p:nvSpPr>
          <p:cNvPr id="48" name="矩形 47"/>
          <p:cNvSpPr/>
          <p:nvPr/>
        </p:nvSpPr>
        <p:spPr>
          <a:xfrm>
            <a:off x="1760220" y="1409700"/>
            <a:ext cx="9248140" cy="4399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fontAlgn="auto"/>
            <a:r>
              <a:rPr lang="zh-CN" sz="2000" b="1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请根据题目要求，选出正确的选项：</a:t>
            </a:r>
          </a:p>
          <a:p>
            <a:pPr indent="0" fontAlgn="auto"/>
            <a:r>
              <a:rPr 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1．小薇通过微信给她远在山东的姐姐发送了一条节日祝福，在网络中传输时，首先会被封装成什么？（</a:t>
            </a:r>
            <a:r>
              <a:rPr lang="en-US" alt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</a:t>
            </a:r>
            <a:r>
              <a:rPr lang="zh-CN" altLang="en-US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）</a:t>
            </a:r>
            <a:endParaRPr lang="zh-CN" sz="2000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431800" indent="0" fontAlgn="auto"/>
            <a:r>
              <a:rPr 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A. 电子邮件</a:t>
            </a:r>
            <a:r>
              <a:rPr lang="en-US" alt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</a:t>
            </a:r>
            <a:r>
              <a:rPr 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	B. 压缩文件	</a:t>
            </a:r>
            <a:r>
              <a:rPr lang="en-US" alt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</a:t>
            </a:r>
            <a:r>
              <a:rPr 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C. 数据包	</a:t>
            </a:r>
            <a:r>
              <a:rPr lang="en-US" alt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</a:t>
            </a:r>
            <a:r>
              <a:rPr 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D. 网页链接</a:t>
            </a:r>
          </a:p>
          <a:p>
            <a:pPr indent="0" fontAlgn="auto"/>
            <a:endParaRPr lang="zh-CN" sz="2000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indent="0" fontAlgn="auto"/>
            <a:r>
              <a:rPr 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2．小明想要给他的朋友通过QQ发送一条消息，当他将消息编写好并点击发送后，这条数据需要被编码并打包成数据包，请问对方计算机收到数据后，是通过什么来区别数据是发给微信还是QQ的？（</a:t>
            </a:r>
            <a:r>
              <a:rPr lang="en-US" alt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</a:t>
            </a:r>
            <a:r>
              <a:rPr lang="zh-CN" altLang="en-US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）</a:t>
            </a:r>
            <a:endParaRPr lang="zh-CN" sz="2000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431800" algn="l" fontAlgn="auto">
              <a:buClrTx/>
              <a:buSzTx/>
              <a:buFontTx/>
            </a:pPr>
            <a:r>
              <a:rPr 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A. 源端口号</a:t>
            </a:r>
            <a:r>
              <a:rPr lang="en-US" alt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</a:t>
            </a:r>
            <a:r>
              <a:rPr 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	B. 目的端口号	</a:t>
            </a:r>
            <a:r>
              <a:rPr lang="en-US" alt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</a:t>
            </a:r>
            <a:r>
              <a:rPr 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C. 源IP地址	</a:t>
            </a:r>
            <a:r>
              <a:rPr lang="en-US" alt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</a:t>
            </a:r>
            <a:r>
              <a:rPr 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D.目的IP地址</a:t>
            </a:r>
          </a:p>
          <a:p>
            <a:pPr indent="0" fontAlgn="auto"/>
            <a:endParaRPr lang="zh-CN" sz="2000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indent="0" fontAlgn="auto"/>
            <a:r>
              <a:rPr 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3．小明想要给他的朋友通过QQ发送一条消息，当他将消息编写好并点击发送后，这条数据在发送过程中被分割成多个小块，并附上了额外的数据以确保正确传输。请问，这个添加额外数据的过程在TCP/IP协议中称为什么？（</a:t>
            </a:r>
            <a:r>
              <a:rPr lang="en-US" alt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</a:t>
            </a:r>
            <a:r>
              <a:rPr lang="zh-CN" altLang="en-US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）</a:t>
            </a:r>
            <a:endParaRPr lang="zh-CN" sz="2000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431800" algn="l" fontAlgn="auto">
              <a:buClrTx/>
              <a:buSzTx/>
              <a:buFontTx/>
            </a:pPr>
            <a:r>
              <a:rPr 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A. 数据传输</a:t>
            </a:r>
            <a:r>
              <a:rPr lang="en-US" alt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</a:t>
            </a:r>
            <a:r>
              <a:rPr 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	B. 数据路由</a:t>
            </a:r>
            <a:r>
              <a:rPr lang="en-US" alt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</a:t>
            </a:r>
            <a:r>
              <a:rPr 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	</a:t>
            </a:r>
            <a:r>
              <a:rPr lang="en-US" alt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</a:t>
            </a:r>
            <a:r>
              <a:rPr 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C. 数据编码	</a:t>
            </a:r>
            <a:r>
              <a:rPr lang="en-US" alt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</a:t>
            </a:r>
            <a:r>
              <a:rPr 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D. 数据解码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100f7bf18c406875e4a5edd5630b0ab8"/>
          <p:cNvPicPr>
            <a:picLocks noChangeAspect="1"/>
          </p:cNvPicPr>
          <p:nvPr/>
        </p:nvPicPr>
        <p:blipFill>
          <a:blip r:embed="rId5"/>
          <a:srcRect l="25446" t="22797"/>
          <a:stretch>
            <a:fillRect/>
          </a:stretch>
        </p:blipFill>
        <p:spPr>
          <a:xfrm>
            <a:off x="727075" y="711835"/>
            <a:ext cx="5687695" cy="5434330"/>
          </a:xfrm>
          <a:prstGeom prst="rect">
            <a:avLst/>
          </a:prstGeom>
        </p:spPr>
      </p:pic>
      <p:pic>
        <p:nvPicPr>
          <p:cNvPr id="17" name="图片 16" descr="100f7bf18c406875e4a5edd5630b0ab8"/>
          <p:cNvPicPr>
            <a:picLocks noChangeAspect="1"/>
          </p:cNvPicPr>
          <p:nvPr/>
        </p:nvPicPr>
        <p:blipFill>
          <a:blip r:embed="rId5"/>
          <a:srcRect t="29989" r="21067"/>
          <a:stretch>
            <a:fillRect/>
          </a:stretch>
        </p:blipFill>
        <p:spPr>
          <a:xfrm>
            <a:off x="4636770" y="597535"/>
            <a:ext cx="6875780" cy="562737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982980" y="248920"/>
            <a:ext cx="1818005" cy="722630"/>
            <a:chOff x="5402256" y="1410674"/>
            <a:chExt cx="2808000" cy="576000"/>
          </a:xfrm>
          <a:effectLst>
            <a:outerShdw blurRad="101600" dist="63500" dir="8100000" sx="102000" sy="102000" algn="tr" rotWithShape="0">
              <a:prstClr val="black">
                <a:alpha val="13000"/>
              </a:prstClr>
            </a:outerShdw>
          </a:effectLst>
        </p:grpSpPr>
        <p:sp>
          <p:nvSpPr>
            <p:cNvPr id="8" name="矩形: 圆角 3"/>
            <p:cNvSpPr/>
            <p:nvPr/>
          </p:nvSpPr>
          <p:spPr>
            <a:xfrm>
              <a:off x="5402256" y="1410674"/>
              <a:ext cx="2808000" cy="576000"/>
            </a:xfrm>
            <a:prstGeom prst="roundRect">
              <a:avLst/>
            </a:prstGeom>
            <a:gradFill>
              <a:gsLst>
                <a:gs pos="100000">
                  <a:srgbClr val="E1E1E1"/>
                </a:gs>
                <a:gs pos="0">
                  <a:schemeClr val="bg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cs typeface="+mn-ea"/>
                <a:sym typeface="+mn-lt"/>
              </a:endParaRPr>
            </a:p>
          </p:txBody>
        </p:sp>
        <p:sp>
          <p:nvSpPr>
            <p:cNvPr id="9" name="矩形: 圆角 4"/>
            <p:cNvSpPr/>
            <p:nvPr/>
          </p:nvSpPr>
          <p:spPr>
            <a:xfrm>
              <a:off x="5430684" y="1437064"/>
              <a:ext cx="2751144" cy="523220"/>
            </a:xfrm>
            <a:prstGeom prst="roundRect">
              <a:avLst/>
            </a:prstGeom>
            <a:gradFill>
              <a:gsLst>
                <a:gs pos="0">
                  <a:srgbClr val="30C0B4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>
                  <a:solidFill>
                    <a:srgbClr val="0000FF"/>
                  </a:solidFill>
                  <a:cs typeface="+mn-ea"/>
                  <a:sym typeface="+mn-lt"/>
                </a:rPr>
                <a:t>项目情境</a:t>
              </a: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4256405" y="971550"/>
            <a:ext cx="35902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/>
              <a:t>即时信息</a:t>
            </a:r>
            <a:r>
              <a:rPr lang="en-US" altLang="zh-CN" sz="2000"/>
              <a:t>“</a:t>
            </a:r>
            <a:r>
              <a:rPr lang="zh-CN" altLang="en-US" sz="2000"/>
              <a:t>你好</a:t>
            </a:r>
            <a:r>
              <a:rPr lang="en-US" altLang="zh-CN" sz="2000"/>
              <a:t>”</a:t>
            </a:r>
            <a:r>
              <a:rPr lang="zh-CN" altLang="en-US" sz="2000"/>
              <a:t>是如何传输的？</a:t>
            </a:r>
          </a:p>
        </p:txBody>
      </p:sp>
      <p:pic>
        <p:nvPicPr>
          <p:cNvPr id="19" name="图片 18" descr="平板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95500" y="1545590"/>
            <a:ext cx="7958455" cy="4679950"/>
          </a:xfrm>
          <a:prstGeom prst="rect">
            <a:avLst/>
          </a:prstGeom>
        </p:spPr>
      </p:pic>
      <p:pic>
        <p:nvPicPr>
          <p:cNvPr id="5" name="表哥聊天导入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45360" y="1781175"/>
            <a:ext cx="7667625" cy="42487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1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圆角矩形 2"/>
          <p:cNvSpPr/>
          <p:nvPr/>
        </p:nvSpPr>
        <p:spPr>
          <a:xfrm>
            <a:off x="1339850" y="1370965"/>
            <a:ext cx="10060305" cy="3987800"/>
          </a:xfrm>
          <a:prstGeom prst="roundRect">
            <a:avLst/>
          </a:prstGeom>
          <a:solidFill>
            <a:srgbClr val="FCF5A2"/>
          </a:solidFill>
          <a:ln w="19050">
            <a:solidFill>
              <a:srgbClr val="549E39"/>
            </a:solidFill>
            <a:prstDash val="dashDot"/>
          </a:ln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>
            <a:hlinkClick r:id="rId2" action="ppaction://hlinksldjump"/>
          </p:cNvPr>
          <p:cNvSpPr/>
          <p:nvPr/>
        </p:nvSpPr>
        <p:spPr>
          <a:xfrm>
            <a:off x="7526655" y="298450"/>
            <a:ext cx="1102995" cy="476250"/>
          </a:xfrm>
          <a:prstGeom prst="rect">
            <a:avLst/>
          </a:prstGeom>
          <a:solidFill>
            <a:srgbClr val="62A39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>
                <a:sym typeface="+mn-ea"/>
              </a:rPr>
              <a:t>项目准备</a:t>
            </a:r>
          </a:p>
        </p:txBody>
      </p:sp>
      <p:sp>
        <p:nvSpPr>
          <p:cNvPr id="37" name="矩形 36">
            <a:hlinkClick r:id="rId3" action="ppaction://hlinksldjump"/>
          </p:cNvPr>
          <p:cNvSpPr/>
          <p:nvPr/>
        </p:nvSpPr>
        <p:spPr>
          <a:xfrm>
            <a:off x="8620125" y="298450"/>
            <a:ext cx="1102995" cy="476250"/>
          </a:xfrm>
          <a:prstGeom prst="rect">
            <a:avLst/>
          </a:prstGeom>
          <a:solidFill>
            <a:srgbClr val="62A39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>
                <a:sym typeface="+mn-ea"/>
              </a:rPr>
              <a:t>项目实施</a:t>
            </a:r>
          </a:p>
        </p:txBody>
      </p:sp>
      <p:sp>
        <p:nvSpPr>
          <p:cNvPr id="38" name="矩形 37">
            <a:hlinkClick r:id="rId4" action="ppaction://hlinksldjump"/>
          </p:cNvPr>
          <p:cNvSpPr/>
          <p:nvPr/>
        </p:nvSpPr>
        <p:spPr>
          <a:xfrm>
            <a:off x="9706610" y="298450"/>
            <a:ext cx="1102995" cy="476250"/>
          </a:xfrm>
          <a:prstGeom prst="rect">
            <a:avLst/>
          </a:prstGeom>
          <a:solidFill>
            <a:srgbClr val="62A39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  <a:scene3d>
              <a:camera prst="orthographicFront"/>
              <a:lightRig rig="threePt" dir="t"/>
            </a:scene3d>
          </a:bodyPr>
          <a:lstStyle/>
          <a:p>
            <a:pPr lvl="0" algn="ctr">
              <a:buClrTx/>
              <a:buSzTx/>
              <a:buFontTx/>
            </a:pPr>
            <a:r>
              <a:rPr lang="zh-CN" altLang="en-US" b="1"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项目评价</a:t>
            </a:r>
          </a:p>
        </p:txBody>
      </p:sp>
      <p:sp>
        <p:nvSpPr>
          <p:cNvPr id="39" name="矩形 38">
            <a:hlinkClick r:id="rId5" action="ppaction://hlinksldjump"/>
          </p:cNvPr>
          <p:cNvSpPr/>
          <p:nvPr/>
        </p:nvSpPr>
        <p:spPr>
          <a:xfrm>
            <a:off x="10800080" y="298450"/>
            <a:ext cx="1102995" cy="476250"/>
          </a:xfrm>
          <a:prstGeom prst="rect">
            <a:avLst/>
          </a:prstGeom>
          <a:solidFill>
            <a:srgbClr val="62A39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项目拓展</a:t>
            </a:r>
          </a:p>
        </p:txBody>
      </p:sp>
      <p:sp>
        <p:nvSpPr>
          <p:cNvPr id="43" name="流程图: 合并 42"/>
          <p:cNvSpPr/>
          <p:nvPr/>
        </p:nvSpPr>
        <p:spPr>
          <a:xfrm>
            <a:off x="9706610" y="774700"/>
            <a:ext cx="1102995" cy="247015"/>
          </a:xfrm>
          <a:prstGeom prst="flowChartMerge">
            <a:avLst/>
          </a:prstGeom>
          <a:solidFill>
            <a:srgbClr val="62A39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6" name="图片 45" descr="D:/2023省赛选国赛资料/000素材/图片素材/小PNG/5f959773fe39ad5b65fba348091a4c83.png5f959773fe39ad5b65fba348091a4c83"/>
          <p:cNvPicPr>
            <a:picLocks noChangeAspect="1"/>
          </p:cNvPicPr>
          <p:nvPr/>
        </p:nvPicPr>
        <p:blipFill>
          <a:blip r:embed="rId6"/>
          <a:srcRect t="12463" b="12463"/>
          <a:stretch>
            <a:fillRect/>
          </a:stretch>
        </p:blipFill>
        <p:spPr>
          <a:xfrm>
            <a:off x="554990" y="267335"/>
            <a:ext cx="1534795" cy="1152525"/>
          </a:xfrm>
          <a:prstGeom prst="rect">
            <a:avLst/>
          </a:prstGeom>
        </p:spPr>
      </p:pic>
      <p:sp>
        <p:nvSpPr>
          <p:cNvPr id="47" name="文本框 46"/>
          <p:cNvSpPr txBox="1"/>
          <p:nvPr/>
        </p:nvSpPr>
        <p:spPr>
          <a:xfrm>
            <a:off x="1841500" y="659765"/>
            <a:ext cx="74148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1</a:t>
            </a:r>
            <a:r>
              <a:rPr lang="en-US" altLang="zh-CN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．</a:t>
            </a:r>
            <a:r>
              <a:rPr lang="zh-CN" altLang="en-US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牛刀小试</a:t>
            </a:r>
          </a:p>
        </p:txBody>
      </p:sp>
      <p:sp>
        <p:nvSpPr>
          <p:cNvPr id="48" name="矩形 47"/>
          <p:cNvSpPr/>
          <p:nvPr/>
        </p:nvSpPr>
        <p:spPr>
          <a:xfrm>
            <a:off x="1760220" y="1409700"/>
            <a:ext cx="9248140" cy="3476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fontAlgn="auto"/>
            <a:r>
              <a:rPr 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4．赵静在学校的信息技术课上学习了网络协议的重要性。她了解到，网络协议规定了计算机之间数据传输和通信的规则。在TCP/IP协议中，哪一层负责将数据提供给适当的应用程序？（</a:t>
            </a:r>
            <a:r>
              <a:rPr lang="en-US" alt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</a:t>
            </a:r>
            <a:r>
              <a:rPr lang="zh-CN" altLang="en-US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）</a:t>
            </a:r>
            <a:endParaRPr lang="zh-CN" sz="2000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431800" indent="0" fontAlgn="auto"/>
            <a:r>
              <a:rPr 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A. 应用层	</a:t>
            </a:r>
            <a:r>
              <a:rPr lang="en-US" alt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</a:t>
            </a:r>
            <a:r>
              <a:rPr 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B. 传输层	C. 网络层	D. 接口层</a:t>
            </a:r>
          </a:p>
          <a:p>
            <a:pPr indent="0" fontAlgn="auto"/>
            <a:endParaRPr lang="zh-CN" sz="2000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indent="0" fontAlgn="auto"/>
            <a:r>
              <a:rPr 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5．小刚在学习了TCP/IP协议的分层处理机制后，他意识到分层思维在解决复杂问题时的重要性。当他需要组织一次学校的科学展览活动时，他决定将任务分解为几个层次：展览主题确定、展位布置、展品收集和活动宣传。请问，小刚的这种做法如何帮助他更有效地组织活动？（</a:t>
            </a:r>
            <a:r>
              <a:rPr lang="en-US" alt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</a:t>
            </a:r>
            <a:r>
              <a:rPr lang="zh-CN" altLang="en-US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）</a:t>
            </a:r>
            <a:endParaRPr lang="zh-CN" sz="2000" kern="10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+mn-ea"/>
            </a:endParaRPr>
          </a:p>
          <a:p>
            <a:pPr marL="431800" indent="0" fontAlgn="auto"/>
            <a:r>
              <a:rPr 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A. 使任务更加明确	</a:t>
            </a:r>
            <a:r>
              <a:rPr lang="en-US" alt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                             </a:t>
            </a:r>
            <a:r>
              <a:rPr 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B. 便于任务分配		</a:t>
            </a:r>
          </a:p>
          <a:p>
            <a:pPr marL="431800" indent="0" fontAlgn="auto"/>
            <a:r>
              <a:rPr 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C. 容易发现问题并解决		D. 以上所有选项</a:t>
            </a: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17940" y="3234055"/>
            <a:ext cx="3627755" cy="3627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>
            <a:hlinkClick r:id="rId2" action="ppaction://hlinksldjump"/>
          </p:cNvPr>
          <p:cNvSpPr/>
          <p:nvPr/>
        </p:nvSpPr>
        <p:spPr>
          <a:xfrm>
            <a:off x="7526655" y="298450"/>
            <a:ext cx="1102995" cy="476250"/>
          </a:xfrm>
          <a:prstGeom prst="rect">
            <a:avLst/>
          </a:prstGeom>
          <a:solidFill>
            <a:srgbClr val="62A39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>
                <a:sym typeface="+mn-ea"/>
              </a:rPr>
              <a:t>项目准备</a:t>
            </a:r>
          </a:p>
        </p:txBody>
      </p:sp>
      <p:sp>
        <p:nvSpPr>
          <p:cNvPr id="37" name="矩形 36">
            <a:hlinkClick r:id="rId3" action="ppaction://hlinksldjump"/>
          </p:cNvPr>
          <p:cNvSpPr/>
          <p:nvPr/>
        </p:nvSpPr>
        <p:spPr>
          <a:xfrm>
            <a:off x="8620125" y="298450"/>
            <a:ext cx="1102995" cy="476250"/>
          </a:xfrm>
          <a:prstGeom prst="rect">
            <a:avLst/>
          </a:prstGeom>
          <a:solidFill>
            <a:srgbClr val="62A39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>
                <a:sym typeface="+mn-ea"/>
              </a:rPr>
              <a:t>项目实施</a:t>
            </a:r>
          </a:p>
        </p:txBody>
      </p:sp>
      <p:sp>
        <p:nvSpPr>
          <p:cNvPr id="38" name="矩形 37">
            <a:hlinkClick r:id="rId4" action="ppaction://hlinksldjump"/>
          </p:cNvPr>
          <p:cNvSpPr/>
          <p:nvPr/>
        </p:nvSpPr>
        <p:spPr>
          <a:xfrm>
            <a:off x="9706610" y="298450"/>
            <a:ext cx="1102995" cy="476250"/>
          </a:xfrm>
          <a:prstGeom prst="rect">
            <a:avLst/>
          </a:prstGeom>
          <a:solidFill>
            <a:srgbClr val="62A39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  <a:scene3d>
              <a:camera prst="orthographicFront"/>
              <a:lightRig rig="threePt" dir="t"/>
            </a:scene3d>
          </a:bodyPr>
          <a:lstStyle/>
          <a:p>
            <a:pPr lvl="0" algn="ctr">
              <a:buClrTx/>
              <a:buSzTx/>
              <a:buFontTx/>
            </a:pPr>
            <a:r>
              <a:rPr lang="zh-CN" altLang="en-US" b="1"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项目评价</a:t>
            </a:r>
          </a:p>
        </p:txBody>
      </p:sp>
      <p:sp>
        <p:nvSpPr>
          <p:cNvPr id="39" name="矩形 38">
            <a:hlinkClick r:id="rId5" action="ppaction://hlinksldjump"/>
          </p:cNvPr>
          <p:cNvSpPr/>
          <p:nvPr/>
        </p:nvSpPr>
        <p:spPr>
          <a:xfrm>
            <a:off x="10800080" y="298450"/>
            <a:ext cx="1102995" cy="476250"/>
          </a:xfrm>
          <a:prstGeom prst="rect">
            <a:avLst/>
          </a:prstGeom>
          <a:solidFill>
            <a:srgbClr val="62A39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项目拓展</a:t>
            </a:r>
          </a:p>
        </p:txBody>
      </p:sp>
      <p:sp>
        <p:nvSpPr>
          <p:cNvPr id="43" name="流程图: 合并 42"/>
          <p:cNvSpPr/>
          <p:nvPr/>
        </p:nvSpPr>
        <p:spPr>
          <a:xfrm>
            <a:off x="9706610" y="774700"/>
            <a:ext cx="1102995" cy="247015"/>
          </a:xfrm>
          <a:prstGeom prst="flowChartMerge">
            <a:avLst/>
          </a:prstGeom>
          <a:solidFill>
            <a:srgbClr val="62A39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6" name="图片 45" descr="D:/2023省赛选国赛资料/000素材/图片素材/小PNG/5f959773fe39ad5b65fba348091a4c83.png5f959773fe39ad5b65fba348091a4c83"/>
          <p:cNvPicPr>
            <a:picLocks noChangeAspect="1"/>
          </p:cNvPicPr>
          <p:nvPr/>
        </p:nvPicPr>
        <p:blipFill>
          <a:blip r:embed="rId6"/>
          <a:srcRect t="12463" b="12463"/>
          <a:stretch>
            <a:fillRect/>
          </a:stretch>
        </p:blipFill>
        <p:spPr>
          <a:xfrm>
            <a:off x="554990" y="267335"/>
            <a:ext cx="1534795" cy="1152525"/>
          </a:xfrm>
          <a:prstGeom prst="rect">
            <a:avLst/>
          </a:prstGeom>
        </p:spPr>
      </p:pic>
      <p:sp>
        <p:nvSpPr>
          <p:cNvPr id="47" name="文本框 46"/>
          <p:cNvSpPr txBox="1"/>
          <p:nvPr/>
        </p:nvSpPr>
        <p:spPr>
          <a:xfrm>
            <a:off x="1841500" y="659765"/>
            <a:ext cx="74148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2</a:t>
            </a:r>
            <a:r>
              <a:rPr lang="en-US" altLang="zh-CN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．</a:t>
            </a:r>
            <a:r>
              <a:rPr lang="zh-CN" altLang="en-US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分组展示</a:t>
            </a:r>
          </a:p>
        </p:txBody>
      </p:sp>
      <p:sp>
        <p:nvSpPr>
          <p:cNvPr id="3" name="圆角矩形 2"/>
          <p:cNvSpPr/>
          <p:nvPr/>
        </p:nvSpPr>
        <p:spPr>
          <a:xfrm>
            <a:off x="1290955" y="1693545"/>
            <a:ext cx="9610090" cy="3730625"/>
          </a:xfrm>
          <a:prstGeom prst="roundRect">
            <a:avLst/>
          </a:prstGeom>
          <a:solidFill>
            <a:srgbClr val="C2F2DF"/>
          </a:solidFill>
          <a:ln w="19050">
            <a:solidFill>
              <a:srgbClr val="398761"/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l" fontAlgn="auto">
              <a:spcAft>
                <a:spcPts val="600"/>
              </a:spcAft>
            </a:pPr>
            <a:r>
              <a:rPr lang="zh-CN" altLang="en-US" sz="2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我们是</a:t>
            </a:r>
            <a:r>
              <a:rPr lang="en-US" altLang="zh-CN" sz="2000" u="sng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</a:t>
            </a:r>
            <a:r>
              <a:rPr lang="zh-CN" altLang="en-US" sz="2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小组，通过本项目探究，我们认识到：</a:t>
            </a:r>
          </a:p>
          <a:p>
            <a:pPr indent="0" algn="l" fontAlgn="auto">
              <a:spcAft>
                <a:spcPts val="600"/>
              </a:spcAft>
            </a:pPr>
            <a:endParaRPr lang="zh-CN" altLang="en-US" sz="20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 algn="l" fontAlgn="auto">
              <a:spcAft>
                <a:spcPts val="600"/>
              </a:spcAft>
            </a:pPr>
            <a:r>
              <a:rPr lang="zh-CN" altLang="en-US" sz="2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TCP/IP协议通过</a:t>
            </a:r>
            <a:r>
              <a:rPr lang="en-US" altLang="zh-CN" sz="2000" u="sng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                     </a:t>
            </a:r>
            <a:r>
              <a:rPr lang="zh-CN" altLang="en-US" sz="2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，保证数据的即时和完整传输。</a:t>
            </a:r>
            <a:endParaRPr lang="zh-CN" altLang="en-US" sz="20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 algn="l" fontAlgn="auto">
              <a:spcAft>
                <a:spcPts val="600"/>
              </a:spcAft>
            </a:pPr>
            <a:r>
              <a:rPr lang="zh-CN" altLang="en-US" sz="2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其中，</a:t>
            </a:r>
            <a:endParaRPr lang="zh-CN" altLang="en-US" sz="20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 algn="l" fontAlgn="auto">
              <a:spcAft>
                <a:spcPts val="600"/>
              </a:spcAft>
            </a:pPr>
            <a:r>
              <a:rPr lang="zh-CN" altLang="en-US" sz="2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应用层负责</a:t>
            </a:r>
            <a:r>
              <a:rPr lang="en-US" altLang="zh-CN" sz="2000" u="sng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                </a:t>
            </a:r>
            <a:r>
              <a:rPr lang="zh-CN" altLang="en-US" sz="2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；传输层负责</a:t>
            </a:r>
            <a:r>
              <a:rPr lang="en-US" altLang="zh-CN" sz="2000" u="sng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                </a:t>
            </a:r>
            <a:r>
              <a:rPr lang="zh-CN" altLang="en-US" sz="2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；</a:t>
            </a:r>
            <a:endParaRPr lang="zh-CN" altLang="en-US" sz="20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 algn="l" fontAlgn="auto">
              <a:spcAft>
                <a:spcPts val="600"/>
              </a:spcAft>
            </a:pPr>
            <a:r>
              <a:rPr lang="zh-CN" altLang="en-US" sz="2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网络层负责</a:t>
            </a:r>
            <a:r>
              <a:rPr lang="en-US" altLang="zh-CN" sz="2000" u="sng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                </a:t>
            </a:r>
            <a:r>
              <a:rPr lang="zh-CN" altLang="en-US" sz="2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；接口层负责</a:t>
            </a:r>
            <a:r>
              <a:rPr lang="en-US" altLang="zh-CN" sz="2000" u="sng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                     </a:t>
            </a:r>
            <a:r>
              <a:rPr lang="zh-CN" altLang="en-US" sz="2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。</a:t>
            </a:r>
            <a:endParaRPr lang="zh-CN" altLang="en-US" sz="20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 algn="l" fontAlgn="auto">
              <a:spcAft>
                <a:spcPts val="600"/>
              </a:spcAft>
            </a:pPr>
            <a:endParaRPr lang="zh-CN" altLang="en-US" sz="200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indent="0" algn="l" fontAlgn="auto">
              <a:spcAft>
                <a:spcPts val="600"/>
              </a:spcAft>
            </a:pPr>
            <a:r>
              <a:rPr lang="zh-CN" altLang="en-US" sz="2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我们认为分层机制的优势在于：</a:t>
            </a:r>
            <a:r>
              <a:rPr lang="zh-CN" altLang="en-US" sz="2000" u="sng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____________________________________</a:t>
            </a:r>
            <a:r>
              <a:rPr lang="zh-CN" altLang="en-US" sz="200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。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17940" y="3234055"/>
            <a:ext cx="3627755" cy="3627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>
            <a:hlinkClick r:id="rId4" action="ppaction://hlinksldjump"/>
          </p:cNvPr>
          <p:cNvSpPr/>
          <p:nvPr/>
        </p:nvSpPr>
        <p:spPr>
          <a:xfrm>
            <a:off x="7526655" y="298450"/>
            <a:ext cx="1102995" cy="476250"/>
          </a:xfrm>
          <a:prstGeom prst="rect">
            <a:avLst/>
          </a:prstGeom>
          <a:solidFill>
            <a:srgbClr val="62A39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>
                <a:sym typeface="+mn-ea"/>
              </a:rPr>
              <a:t>项目准备</a:t>
            </a:r>
          </a:p>
        </p:txBody>
      </p:sp>
      <p:sp>
        <p:nvSpPr>
          <p:cNvPr id="37" name="矩形 36">
            <a:hlinkClick r:id="rId5" action="ppaction://hlinksldjump"/>
          </p:cNvPr>
          <p:cNvSpPr/>
          <p:nvPr/>
        </p:nvSpPr>
        <p:spPr>
          <a:xfrm>
            <a:off x="8620125" y="298450"/>
            <a:ext cx="1102995" cy="476250"/>
          </a:xfrm>
          <a:prstGeom prst="rect">
            <a:avLst/>
          </a:prstGeom>
          <a:solidFill>
            <a:srgbClr val="62A39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>
                <a:sym typeface="+mn-ea"/>
              </a:rPr>
              <a:t>项目实施</a:t>
            </a:r>
          </a:p>
        </p:txBody>
      </p:sp>
      <p:sp>
        <p:nvSpPr>
          <p:cNvPr id="38" name="矩形 37">
            <a:hlinkClick r:id="rId6" action="ppaction://hlinksldjump"/>
          </p:cNvPr>
          <p:cNvSpPr/>
          <p:nvPr/>
        </p:nvSpPr>
        <p:spPr>
          <a:xfrm>
            <a:off x="9706610" y="298450"/>
            <a:ext cx="1102995" cy="476250"/>
          </a:xfrm>
          <a:prstGeom prst="rect">
            <a:avLst/>
          </a:prstGeom>
          <a:solidFill>
            <a:srgbClr val="62A39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  <a:scene3d>
              <a:camera prst="orthographicFront"/>
              <a:lightRig rig="threePt" dir="t"/>
            </a:scene3d>
          </a:bodyPr>
          <a:lstStyle/>
          <a:p>
            <a:pPr lvl="0" algn="ctr">
              <a:buClrTx/>
              <a:buSzTx/>
              <a:buFontTx/>
            </a:pPr>
            <a:r>
              <a:rPr lang="zh-CN" altLang="en-US" b="1"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项目评价</a:t>
            </a:r>
          </a:p>
        </p:txBody>
      </p:sp>
      <p:sp>
        <p:nvSpPr>
          <p:cNvPr id="39" name="矩形 38">
            <a:hlinkClick r:id="rId7" action="ppaction://hlinksldjump"/>
          </p:cNvPr>
          <p:cNvSpPr/>
          <p:nvPr/>
        </p:nvSpPr>
        <p:spPr>
          <a:xfrm>
            <a:off x="10800080" y="298450"/>
            <a:ext cx="1102995" cy="476250"/>
          </a:xfrm>
          <a:prstGeom prst="rect">
            <a:avLst/>
          </a:prstGeom>
          <a:solidFill>
            <a:srgbClr val="62A39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项目拓展</a:t>
            </a:r>
          </a:p>
        </p:txBody>
      </p:sp>
      <p:sp>
        <p:nvSpPr>
          <p:cNvPr id="43" name="流程图: 合并 42"/>
          <p:cNvSpPr/>
          <p:nvPr/>
        </p:nvSpPr>
        <p:spPr>
          <a:xfrm>
            <a:off x="9706610" y="774700"/>
            <a:ext cx="1102995" cy="247015"/>
          </a:xfrm>
          <a:prstGeom prst="flowChartMerge">
            <a:avLst/>
          </a:prstGeom>
          <a:solidFill>
            <a:srgbClr val="62A39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6" name="图片 45" descr="D:/2023省赛选国赛资料/000素材/图片素材/小PNG/5f959773fe39ad5b65fba348091a4c83.png5f959773fe39ad5b65fba348091a4c83"/>
          <p:cNvPicPr>
            <a:picLocks noChangeAspect="1"/>
          </p:cNvPicPr>
          <p:nvPr/>
        </p:nvPicPr>
        <p:blipFill>
          <a:blip r:embed="rId8"/>
          <a:srcRect t="12463" b="12463"/>
          <a:stretch>
            <a:fillRect/>
          </a:stretch>
        </p:blipFill>
        <p:spPr>
          <a:xfrm>
            <a:off x="554990" y="267335"/>
            <a:ext cx="1534795" cy="1152525"/>
          </a:xfrm>
          <a:prstGeom prst="rect">
            <a:avLst/>
          </a:prstGeom>
        </p:spPr>
      </p:pic>
      <p:sp>
        <p:nvSpPr>
          <p:cNvPr id="47" name="文本框 46"/>
          <p:cNvSpPr txBox="1"/>
          <p:nvPr/>
        </p:nvSpPr>
        <p:spPr>
          <a:xfrm>
            <a:off x="1841500" y="659765"/>
            <a:ext cx="74148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3．</a:t>
            </a:r>
            <a:r>
              <a:rPr lang="zh-CN" altLang="en-US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自评互评</a:t>
            </a:r>
            <a:r>
              <a:rPr lang="en-US" altLang="zh-CN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——</a:t>
            </a:r>
            <a:r>
              <a:rPr lang="zh-CN" altLang="en-US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个人自评</a:t>
            </a:r>
            <a:endParaRPr lang="en-US" altLang="zh-CN" sz="2800" b="1" spc="100" dirty="0">
              <a:solidFill>
                <a:srgbClr val="0068B6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315720" y="1419860"/>
          <a:ext cx="9484360" cy="4500245"/>
        </p:xfrm>
        <a:graphic>
          <a:graphicData uri="http://schemas.openxmlformats.org/drawingml/2006/table">
            <a:tbl>
              <a:tblPr firstRow="1" firstCol="1" bandRow="1">
                <a:tableStyleId>{5A111915-BE36-4E01-A7E5-04B1672EAD32}</a:tableStyleId>
              </a:tblPr>
              <a:tblGrid>
                <a:gridCol w="15798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692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35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1650">
                <a:tc>
                  <a:txBody>
                    <a:bodyPr/>
                    <a:lstStyle/>
                    <a:p>
                      <a:pPr indent="269875" algn="ctr">
                        <a:lnSpc>
                          <a:spcPts val="1560"/>
                        </a:lnSpc>
                        <a:spcAft>
                          <a:spcPts val="0"/>
                        </a:spcAft>
                        <a:tabLst>
                          <a:tab pos="269875" algn="l"/>
                        </a:tabLst>
                      </a:pPr>
                      <a:r>
                        <a:rPr lang="zh-CN" sz="1600" kern="100" dirty="0">
                          <a:solidFill>
                            <a:srgbClr val="0070C0"/>
                          </a:solidFill>
                          <a:effectLst/>
                          <a:sym typeface="+mn-ea"/>
                        </a:rPr>
                        <a:t>评价维度</a:t>
                      </a:r>
                      <a:r>
                        <a:rPr lang="en-US" altLang="zh-CN" sz="1600" kern="100" dirty="0">
                          <a:solidFill>
                            <a:srgbClr val="0070C0"/>
                          </a:solidFill>
                          <a:effectLst/>
                          <a:sym typeface="+mn-ea"/>
                        </a:rPr>
                        <a:t> </a:t>
                      </a:r>
                      <a:endParaRPr lang="en-US" altLang="zh-CN" sz="1600" kern="100" dirty="0">
                        <a:solidFill>
                          <a:srgbClr val="0070C0"/>
                        </a:solidFill>
                        <a:effectLst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>
                      <a:solidFill>
                        <a:schemeClr val="accent6"/>
                      </a:solidFill>
                      <a:prstDash val="solid"/>
                    </a:lnR>
                    <a:lnT>
                      <a:noFill/>
                    </a:lnT>
                    <a:lnB w="28575">
                      <a:solidFill>
                        <a:schemeClr val="accent6"/>
                      </a:solidFill>
                      <a:prstDash val="solid"/>
                    </a:lnB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269875" algn="ctr">
                        <a:lnSpc>
                          <a:spcPts val="1560"/>
                        </a:lnSpc>
                        <a:spcAft>
                          <a:spcPts val="0"/>
                        </a:spcAft>
                        <a:tabLst>
                          <a:tab pos="269875" algn="l"/>
                        </a:tabLst>
                      </a:pPr>
                      <a:r>
                        <a:rPr lang="zh-CN" sz="1600" kern="100">
                          <a:solidFill>
                            <a:srgbClr val="0070C0"/>
                          </a:solidFill>
                          <a:effectLst/>
                        </a:rPr>
                        <a:t>评价指标</a:t>
                      </a:r>
                    </a:p>
                  </a:txBody>
                  <a:tcPr marL="68580" marR="68580" marT="0" marB="0" anchor="ctr">
                    <a:lnL w="12700">
                      <a:solidFill>
                        <a:schemeClr val="accent6"/>
                      </a:solidFill>
                      <a:prstDash val="solid"/>
                    </a:lnL>
                    <a:lnR w="12700">
                      <a:solidFill>
                        <a:schemeClr val="accent6"/>
                      </a:solidFill>
                      <a:prstDash val="solid"/>
                    </a:lnR>
                    <a:lnT>
                      <a:noFill/>
                    </a:lnT>
                    <a:lnB w="28575">
                      <a:solidFill>
                        <a:schemeClr val="accent6"/>
                      </a:solidFill>
                      <a:prstDash val="solid"/>
                    </a:lnB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indent="269875" algn="ctr">
                        <a:spcAft>
                          <a:spcPts val="0"/>
                        </a:spcAft>
                        <a:tabLst>
                          <a:tab pos="269875" algn="l"/>
                        </a:tabLst>
                      </a:pPr>
                      <a:r>
                        <a:rPr lang="zh-CN" altLang="en-US" sz="1600" kern="100" dirty="0">
                          <a:solidFill>
                            <a:srgbClr val="0070C0"/>
                          </a:solidFill>
                          <a:effectLst/>
                        </a:rPr>
                        <a:t>自我评价</a:t>
                      </a:r>
                    </a:p>
                  </a:txBody>
                  <a:tcPr marL="68580" marR="68580" marT="0" marB="0" anchor="ctr">
                    <a:lnL w="12700">
                      <a:solidFill>
                        <a:schemeClr val="accent6"/>
                      </a:solidFill>
                      <a:prstDash val="solid"/>
                    </a:lnL>
                    <a:lnR>
                      <a:noFill/>
                    </a:lnR>
                    <a:lnT>
                      <a:noFill/>
                    </a:lnT>
                    <a:lnB w="28575">
                      <a:solidFill>
                        <a:schemeClr val="accent6"/>
                      </a:solidFill>
                      <a:prstDash val="solid"/>
                    </a:lnB>
                    <a:gradFill>
                      <a:gsLst>
                        <a:gs pos="0">
                          <a:schemeClr val="accent6">
                            <a:lumMod val="40000"/>
                            <a:lumOff val="60000"/>
                          </a:schemeClr>
                        </a:gs>
                        <a:gs pos="100000">
                          <a:srgbClr val="FFFFFF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8220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560"/>
                        </a:lnSpc>
                        <a:spcAft>
                          <a:spcPts val="0"/>
                        </a:spcAft>
                        <a:tabLst>
                          <a:tab pos="269875" algn="l"/>
                        </a:tabLst>
                      </a:pPr>
                      <a:r>
                        <a:rPr lang="zh-CN" sz="16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信息意识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>
                      <a:solidFill>
                        <a:schemeClr val="accent6"/>
                      </a:solidFill>
                      <a:prstDash val="solid"/>
                    </a:lnR>
                    <a:lnT w="28575">
                      <a:solidFill>
                        <a:schemeClr val="accent6"/>
                      </a:solidFill>
                      <a:prstDash val="solid"/>
                    </a:lnT>
                    <a:lnB w="12700">
                      <a:solidFill>
                        <a:schemeClr val="accent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tabLst>
                          <a:tab pos="269875" algn="l"/>
                        </a:tabLst>
                      </a:pPr>
                      <a:r>
                        <a:rPr lang="zh-CN" sz="16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能够理解信息编码、传输和解码的过程。能够认识到网络协议在数据传输中的作用。</a:t>
                      </a:r>
                    </a:p>
                  </a:txBody>
                  <a:tcPr marL="68580" marR="68580" marT="0" marB="0" anchor="ctr">
                    <a:lnL w="12700">
                      <a:solidFill>
                        <a:schemeClr val="accent6"/>
                      </a:solidFill>
                      <a:prstDash val="solid"/>
                    </a:lnL>
                    <a:lnR w="12700">
                      <a:solidFill>
                        <a:schemeClr val="accent6"/>
                      </a:solidFill>
                      <a:prstDash val="solid"/>
                    </a:lnR>
                    <a:lnT w="28575">
                      <a:solidFill>
                        <a:schemeClr val="accent6"/>
                      </a:solidFill>
                      <a:prstDash val="solid"/>
                    </a:lnT>
                    <a:lnB w="12700">
                      <a:solidFill>
                        <a:schemeClr val="accent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269875" algn="ctr">
                        <a:spcAft>
                          <a:spcPts val="0"/>
                        </a:spcAft>
                        <a:tabLst>
                          <a:tab pos="269875" algn="l"/>
                        </a:tabLst>
                      </a:pPr>
                      <a:endParaRPr lang="en-US" sz="1600" kern="100" dirty="0">
                        <a:effectLst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chemeClr val="accent6"/>
                      </a:solidFill>
                      <a:prstDash val="solid"/>
                    </a:lnL>
                    <a:lnR>
                      <a:noFill/>
                    </a:lnR>
                    <a:lnT w="28575">
                      <a:solidFill>
                        <a:schemeClr val="accent6"/>
                      </a:solidFill>
                      <a:prstDash val="solid"/>
                    </a:lnT>
                    <a:lnB w="12700">
                      <a:solidFill>
                        <a:schemeClr val="accent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97585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560"/>
                        </a:lnSpc>
                        <a:spcAft>
                          <a:spcPts val="0"/>
                        </a:spcAft>
                        <a:tabLst>
                          <a:tab pos="269875" algn="l"/>
                        </a:tabLst>
                      </a:pPr>
                      <a:r>
                        <a:rPr lang="zh-CN" sz="16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计算思维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>
                      <a:solidFill>
                        <a:schemeClr val="accent6"/>
                      </a:solidFill>
                      <a:prstDash val="solid"/>
                    </a:lnR>
                    <a:lnT w="12700">
                      <a:solidFill>
                        <a:schemeClr val="accent6"/>
                      </a:solidFill>
                      <a:prstDash val="solid"/>
                    </a:lnT>
                    <a:lnB w="12700">
                      <a:solidFill>
                        <a:schemeClr val="accent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tabLst>
                          <a:tab pos="269875" algn="l"/>
                        </a:tabLst>
                      </a:pPr>
                      <a:r>
                        <a:rPr lang="zh-CN" sz="16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能够理解TCP/IP协议的分层处理机制，并运用分层思维解决生活中的问题。</a:t>
                      </a:r>
                    </a:p>
                  </a:txBody>
                  <a:tcPr marL="68580" marR="68580" marT="0" marB="0" anchor="ctr">
                    <a:lnL w="12700">
                      <a:solidFill>
                        <a:schemeClr val="accent6"/>
                      </a:solidFill>
                      <a:prstDash val="solid"/>
                    </a:lnL>
                    <a:lnR w="12700">
                      <a:solidFill>
                        <a:schemeClr val="accent6"/>
                      </a:solidFill>
                      <a:prstDash val="solid"/>
                    </a:lnR>
                    <a:lnT w="12700">
                      <a:solidFill>
                        <a:schemeClr val="accent6"/>
                      </a:solidFill>
                      <a:prstDash val="solid"/>
                    </a:lnT>
                    <a:lnB w="12700">
                      <a:solidFill>
                        <a:schemeClr val="accent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269875" algn="ctr">
                        <a:spcAft>
                          <a:spcPts val="0"/>
                        </a:spcAft>
                        <a:tabLst>
                          <a:tab pos="269875" algn="l"/>
                        </a:tabLst>
                      </a:pPr>
                      <a:endParaRPr lang="en-US" sz="1600" kern="100">
                        <a:effectLst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chemeClr val="accent6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accent6"/>
                      </a:solidFill>
                      <a:prstDash val="solid"/>
                    </a:lnT>
                    <a:lnB w="12700">
                      <a:solidFill>
                        <a:schemeClr val="accent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01395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560"/>
                        </a:lnSpc>
                        <a:spcAft>
                          <a:spcPts val="0"/>
                        </a:spcAft>
                        <a:tabLst>
                          <a:tab pos="269875" algn="l"/>
                        </a:tabLst>
                      </a:pPr>
                      <a:r>
                        <a:rPr lang="zh-CN" sz="16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数字化学习</a:t>
                      </a:r>
                    </a:p>
                    <a:p>
                      <a:pPr marL="0" indent="0" algn="ctr">
                        <a:lnSpc>
                          <a:spcPts val="1560"/>
                        </a:lnSpc>
                        <a:spcAft>
                          <a:spcPts val="0"/>
                        </a:spcAft>
                        <a:tabLst>
                          <a:tab pos="269875" algn="l"/>
                        </a:tabLst>
                      </a:pPr>
                      <a:r>
                        <a:rPr lang="zh-CN" sz="16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与创新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>
                      <a:solidFill>
                        <a:schemeClr val="accent6"/>
                      </a:solidFill>
                      <a:prstDash val="solid"/>
                    </a:lnR>
                    <a:lnT w="12700">
                      <a:solidFill>
                        <a:schemeClr val="accent6"/>
                      </a:solidFill>
                      <a:prstDash val="solid"/>
                    </a:lnT>
                    <a:lnB w="12700">
                      <a:solidFill>
                        <a:schemeClr val="accent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tabLst>
                          <a:tab pos="269875" algn="l"/>
                        </a:tabLst>
                      </a:pPr>
                      <a:r>
                        <a:rPr lang="zh-CN" sz="16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能够利用提供的资源（如微课、图片等）辅助理解概念。能与小组成员有效合作，共同完成任务。</a:t>
                      </a:r>
                    </a:p>
                  </a:txBody>
                  <a:tcPr marL="68580" marR="68580" marT="0" marB="0" anchor="ctr">
                    <a:lnL w="12700">
                      <a:solidFill>
                        <a:schemeClr val="accent6"/>
                      </a:solidFill>
                      <a:prstDash val="solid"/>
                    </a:lnL>
                    <a:lnR w="12700">
                      <a:solidFill>
                        <a:schemeClr val="accent6"/>
                      </a:solidFill>
                      <a:prstDash val="solid"/>
                    </a:lnR>
                    <a:lnT w="12700">
                      <a:solidFill>
                        <a:schemeClr val="accent6"/>
                      </a:solidFill>
                      <a:prstDash val="solid"/>
                    </a:lnT>
                    <a:lnB w="12700">
                      <a:solidFill>
                        <a:schemeClr val="accent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269875" algn="ctr">
                        <a:spcAft>
                          <a:spcPts val="0"/>
                        </a:spcAft>
                        <a:tabLst>
                          <a:tab pos="269875" algn="l"/>
                        </a:tabLst>
                      </a:pPr>
                      <a:endParaRPr lang="en-US" sz="1600" kern="100" dirty="0">
                        <a:effectLst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chemeClr val="accent6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accent6"/>
                      </a:solidFill>
                      <a:prstDash val="solid"/>
                    </a:lnT>
                    <a:lnB w="12700">
                      <a:solidFill>
                        <a:schemeClr val="accent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1395">
                <a:tc>
                  <a:txBody>
                    <a:bodyPr/>
                    <a:lstStyle/>
                    <a:p>
                      <a:pPr marL="0" indent="0" algn="ctr">
                        <a:lnSpc>
                          <a:spcPts val="1560"/>
                        </a:lnSpc>
                        <a:spcAft>
                          <a:spcPts val="0"/>
                        </a:spcAft>
                        <a:tabLst>
                          <a:tab pos="269875" algn="l"/>
                        </a:tabLst>
                      </a:pPr>
                      <a:r>
                        <a:rPr lang="zh-CN" sz="16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信息社会责任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>
                      <a:solidFill>
                        <a:schemeClr val="accent6"/>
                      </a:solidFill>
                      <a:prstDash val="solid"/>
                    </a:lnR>
                    <a:lnT w="12700">
                      <a:solidFill>
                        <a:schemeClr val="accent6"/>
                      </a:solidFill>
                      <a:prstDash val="solid"/>
                    </a:lnT>
                    <a:lnB w="12700">
                      <a:solidFill>
                        <a:schemeClr val="accent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just">
                        <a:spcAft>
                          <a:spcPts val="0"/>
                        </a:spcAft>
                        <a:tabLst>
                          <a:tab pos="269875" algn="l"/>
                        </a:tabLst>
                      </a:pPr>
                      <a:r>
                        <a:rPr lang="zh-CN" sz="1600" kern="100" dirty="0">
                          <a:effectLst/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能理解网络数据传输的安全性和隐私保护的重要性。</a:t>
                      </a:r>
                    </a:p>
                  </a:txBody>
                  <a:tcPr marL="68580" marR="68580" marT="0" marB="0" anchor="ctr">
                    <a:lnL w="12700">
                      <a:solidFill>
                        <a:schemeClr val="accent6"/>
                      </a:solidFill>
                      <a:prstDash val="solid"/>
                    </a:lnL>
                    <a:lnR w="12700">
                      <a:solidFill>
                        <a:schemeClr val="accent6"/>
                      </a:solidFill>
                      <a:prstDash val="solid"/>
                    </a:lnR>
                    <a:lnT w="12700">
                      <a:solidFill>
                        <a:schemeClr val="accent6"/>
                      </a:solidFill>
                      <a:prstDash val="solid"/>
                    </a:lnT>
                    <a:lnB w="12700">
                      <a:solidFill>
                        <a:schemeClr val="accent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indent="269875" algn="ctr">
                        <a:spcAft>
                          <a:spcPts val="0"/>
                        </a:spcAft>
                        <a:tabLst>
                          <a:tab pos="269875" algn="l"/>
                        </a:tabLst>
                      </a:pPr>
                      <a:endParaRPr lang="en-US" sz="1600" kern="100" dirty="0">
                        <a:effectLst/>
                      </a:endParaRPr>
                    </a:p>
                  </a:txBody>
                  <a:tcPr marL="68580" marR="68580" marT="0" marB="0" anchor="ctr">
                    <a:lnL w="12700">
                      <a:solidFill>
                        <a:schemeClr val="accent6"/>
                      </a:solidFill>
                      <a:prstDash val="solid"/>
                    </a:lnL>
                    <a:lnR>
                      <a:noFill/>
                    </a:lnR>
                    <a:lnT w="12700">
                      <a:solidFill>
                        <a:schemeClr val="accent6"/>
                      </a:solidFill>
                      <a:prstDash val="solid"/>
                    </a:lnT>
                    <a:lnB w="12700">
                      <a:solidFill>
                        <a:schemeClr val="accent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12" name="组合 11"/>
          <p:cNvGrpSpPr/>
          <p:nvPr/>
        </p:nvGrpSpPr>
        <p:grpSpPr>
          <a:xfrm>
            <a:off x="8800465" y="2318385"/>
            <a:ext cx="1790700" cy="304800"/>
            <a:chOff x="13919" y="3606"/>
            <a:chExt cx="2820" cy="480"/>
          </a:xfrm>
        </p:grpSpPr>
        <p:pic>
          <p:nvPicPr>
            <p:cNvPr id="2" name="https://img8.file.cache.docer.com/storage/1636687284512875644/247cf6e7-a695-4e4d-b005-fb03831d5a83tjwjv2.png" descr="1836936368_五角星闪烁图案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919" y="3606"/>
              <a:ext cx="501" cy="481"/>
            </a:xfrm>
            <a:prstGeom prst="rect">
              <a:avLst/>
            </a:prstGeom>
          </p:spPr>
        </p:pic>
        <p:pic>
          <p:nvPicPr>
            <p:cNvPr id="8" name="https://img8.file.cache.docer.com/storage/1636687284512875644/247cf6e7-a695-4e4d-b005-fb03831d5a83tjwjv2.png" descr="1836936368_五角星闪烁图案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499" y="3606"/>
              <a:ext cx="501" cy="481"/>
            </a:xfrm>
            <a:prstGeom prst="rect">
              <a:avLst/>
            </a:prstGeom>
          </p:spPr>
        </p:pic>
        <p:pic>
          <p:nvPicPr>
            <p:cNvPr id="9" name="https://img8.file.cache.docer.com/storage/1636687284512875644/247cf6e7-a695-4e4d-b005-fb03831d5a83tjwjv2.png" descr="1836936368_五角星闪烁图案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079" y="3606"/>
              <a:ext cx="501" cy="481"/>
            </a:xfrm>
            <a:prstGeom prst="rect">
              <a:avLst/>
            </a:prstGeom>
          </p:spPr>
        </p:pic>
        <p:pic>
          <p:nvPicPr>
            <p:cNvPr id="10" name="https://img8.file.cache.docer.com/storage/1636687284512875644/247cf6e7-a695-4e4d-b005-fb03831d5a83tjwjv2.png" descr="1836936368_五角星闪烁图案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659" y="3606"/>
              <a:ext cx="501" cy="481"/>
            </a:xfrm>
            <a:prstGeom prst="rect">
              <a:avLst/>
            </a:prstGeom>
          </p:spPr>
        </p:pic>
        <p:pic>
          <p:nvPicPr>
            <p:cNvPr id="11" name="https://img8.file.cache.docer.com/storage/1636687284512875644/247cf6e7-a695-4e4d-b005-fb03831d5a83tjwjv2.png" descr="1836936368_五角星闪烁图案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239" y="3606"/>
              <a:ext cx="501" cy="481"/>
            </a:xfrm>
            <a:prstGeom prst="rect">
              <a:avLst/>
            </a:prstGeom>
          </p:spPr>
        </p:pic>
      </p:grpSp>
      <p:grpSp>
        <p:nvGrpSpPr>
          <p:cNvPr id="13" name="组合 12"/>
          <p:cNvGrpSpPr/>
          <p:nvPr/>
        </p:nvGrpSpPr>
        <p:grpSpPr>
          <a:xfrm>
            <a:off x="8800465" y="3293110"/>
            <a:ext cx="1790700" cy="304800"/>
            <a:chOff x="13919" y="3606"/>
            <a:chExt cx="2820" cy="480"/>
          </a:xfrm>
        </p:grpSpPr>
        <p:pic>
          <p:nvPicPr>
            <p:cNvPr id="14" name="https://img8.file.cache.docer.com/storage/1636687284512875644/247cf6e7-a695-4e4d-b005-fb03831d5a83tjwjv2.png" descr="1836936368_五角星闪烁图案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919" y="3606"/>
              <a:ext cx="501" cy="481"/>
            </a:xfrm>
            <a:prstGeom prst="rect">
              <a:avLst/>
            </a:prstGeom>
          </p:spPr>
        </p:pic>
        <p:pic>
          <p:nvPicPr>
            <p:cNvPr id="15" name="https://img8.file.cache.docer.com/storage/1636687284512875644/247cf6e7-a695-4e4d-b005-fb03831d5a83tjwjv2.png" descr="1836936368_五角星闪烁图案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499" y="3606"/>
              <a:ext cx="501" cy="481"/>
            </a:xfrm>
            <a:prstGeom prst="rect">
              <a:avLst/>
            </a:prstGeom>
          </p:spPr>
        </p:pic>
        <p:pic>
          <p:nvPicPr>
            <p:cNvPr id="16" name="https://img8.file.cache.docer.com/storage/1636687284512875644/247cf6e7-a695-4e4d-b005-fb03831d5a83tjwjv2.png" descr="1836936368_五角星闪烁图案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079" y="3606"/>
              <a:ext cx="501" cy="481"/>
            </a:xfrm>
            <a:prstGeom prst="rect">
              <a:avLst/>
            </a:prstGeom>
          </p:spPr>
        </p:pic>
        <p:pic>
          <p:nvPicPr>
            <p:cNvPr id="17" name="https://img8.file.cache.docer.com/storage/1636687284512875644/247cf6e7-a695-4e4d-b005-fb03831d5a83tjwjv2.png" descr="1836936368_五角星闪烁图案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659" y="3606"/>
              <a:ext cx="501" cy="481"/>
            </a:xfrm>
            <a:prstGeom prst="rect">
              <a:avLst/>
            </a:prstGeom>
          </p:spPr>
        </p:pic>
        <p:pic>
          <p:nvPicPr>
            <p:cNvPr id="18" name="https://img8.file.cache.docer.com/storage/1636687284512875644/247cf6e7-a695-4e4d-b005-fb03831d5a83tjwjv2.png" descr="1836936368_五角星闪烁图案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239" y="3606"/>
              <a:ext cx="501" cy="481"/>
            </a:xfrm>
            <a:prstGeom prst="rect">
              <a:avLst/>
            </a:prstGeom>
          </p:spPr>
        </p:pic>
      </p:grpSp>
      <p:grpSp>
        <p:nvGrpSpPr>
          <p:cNvPr id="20" name="组合 19"/>
          <p:cNvGrpSpPr/>
          <p:nvPr/>
        </p:nvGrpSpPr>
        <p:grpSpPr>
          <a:xfrm>
            <a:off x="8800465" y="4267835"/>
            <a:ext cx="1790700" cy="304800"/>
            <a:chOff x="13919" y="3606"/>
            <a:chExt cx="2820" cy="480"/>
          </a:xfrm>
        </p:grpSpPr>
        <p:pic>
          <p:nvPicPr>
            <p:cNvPr id="21" name="https://img8.file.cache.docer.com/storage/1636687284512875644/247cf6e7-a695-4e4d-b005-fb03831d5a83tjwjv2.png" descr="1836936368_五角星闪烁图案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919" y="3606"/>
              <a:ext cx="501" cy="481"/>
            </a:xfrm>
            <a:prstGeom prst="rect">
              <a:avLst/>
            </a:prstGeom>
          </p:spPr>
        </p:pic>
        <p:pic>
          <p:nvPicPr>
            <p:cNvPr id="22" name="https://img8.file.cache.docer.com/storage/1636687284512875644/247cf6e7-a695-4e4d-b005-fb03831d5a83tjwjv2.png" descr="1836936368_五角星闪烁图案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499" y="3606"/>
              <a:ext cx="501" cy="481"/>
            </a:xfrm>
            <a:prstGeom prst="rect">
              <a:avLst/>
            </a:prstGeom>
          </p:spPr>
        </p:pic>
        <p:pic>
          <p:nvPicPr>
            <p:cNvPr id="23" name="https://img8.file.cache.docer.com/storage/1636687284512875644/247cf6e7-a695-4e4d-b005-fb03831d5a83tjwjv2.png" descr="1836936368_五角星闪烁图案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079" y="3606"/>
              <a:ext cx="501" cy="481"/>
            </a:xfrm>
            <a:prstGeom prst="rect">
              <a:avLst/>
            </a:prstGeom>
          </p:spPr>
        </p:pic>
        <p:pic>
          <p:nvPicPr>
            <p:cNvPr id="24" name="https://img8.file.cache.docer.com/storage/1636687284512875644/247cf6e7-a695-4e4d-b005-fb03831d5a83tjwjv2.png" descr="1836936368_五角星闪烁图案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659" y="3606"/>
              <a:ext cx="501" cy="481"/>
            </a:xfrm>
            <a:prstGeom prst="rect">
              <a:avLst/>
            </a:prstGeom>
          </p:spPr>
        </p:pic>
        <p:pic>
          <p:nvPicPr>
            <p:cNvPr id="25" name="https://img8.file.cache.docer.com/storage/1636687284512875644/247cf6e7-a695-4e4d-b005-fb03831d5a83tjwjv2.png" descr="1836936368_五角星闪烁图案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239" y="3606"/>
              <a:ext cx="501" cy="481"/>
            </a:xfrm>
            <a:prstGeom prst="rect">
              <a:avLst/>
            </a:prstGeom>
          </p:spPr>
        </p:pic>
      </p:grpSp>
      <p:grpSp>
        <p:nvGrpSpPr>
          <p:cNvPr id="26" name="组合 25"/>
          <p:cNvGrpSpPr/>
          <p:nvPr/>
        </p:nvGrpSpPr>
        <p:grpSpPr>
          <a:xfrm>
            <a:off x="8800465" y="5242560"/>
            <a:ext cx="1790700" cy="304800"/>
            <a:chOff x="13919" y="3606"/>
            <a:chExt cx="2820" cy="480"/>
          </a:xfrm>
        </p:grpSpPr>
        <p:pic>
          <p:nvPicPr>
            <p:cNvPr id="27" name="https://img8.file.cache.docer.com/storage/1636687284512875644/247cf6e7-a695-4e4d-b005-fb03831d5a83tjwjv2.png" descr="1836936368_五角星闪烁图案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3919" y="3606"/>
              <a:ext cx="501" cy="481"/>
            </a:xfrm>
            <a:prstGeom prst="rect">
              <a:avLst/>
            </a:prstGeom>
          </p:spPr>
        </p:pic>
        <p:pic>
          <p:nvPicPr>
            <p:cNvPr id="28" name="https://img8.file.cache.docer.com/storage/1636687284512875644/247cf6e7-a695-4e4d-b005-fb03831d5a83tjwjv2.png" descr="1836936368_五角星闪烁图案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499" y="3606"/>
              <a:ext cx="501" cy="481"/>
            </a:xfrm>
            <a:prstGeom prst="rect">
              <a:avLst/>
            </a:prstGeom>
          </p:spPr>
        </p:pic>
        <p:pic>
          <p:nvPicPr>
            <p:cNvPr id="29" name="https://img8.file.cache.docer.com/storage/1636687284512875644/247cf6e7-a695-4e4d-b005-fb03831d5a83tjwjv2.png" descr="1836936368_五角星闪烁图案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079" y="3606"/>
              <a:ext cx="501" cy="481"/>
            </a:xfrm>
            <a:prstGeom prst="rect">
              <a:avLst/>
            </a:prstGeom>
          </p:spPr>
        </p:pic>
        <p:pic>
          <p:nvPicPr>
            <p:cNvPr id="30" name="https://img8.file.cache.docer.com/storage/1636687284512875644/247cf6e7-a695-4e4d-b005-fb03831d5a83tjwjv2.png" descr="1836936368_五角星闪烁图案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659" y="3606"/>
              <a:ext cx="501" cy="481"/>
            </a:xfrm>
            <a:prstGeom prst="rect">
              <a:avLst/>
            </a:prstGeom>
          </p:spPr>
        </p:pic>
        <p:pic>
          <p:nvPicPr>
            <p:cNvPr id="31" name="https://img8.file.cache.docer.com/storage/1636687284512875644/247cf6e7-a695-4e4d-b005-fb03831d5a83tjwjv2.png" descr="1836936368_五角星闪烁图案.pn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6239" y="3606"/>
              <a:ext cx="501" cy="481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>
            <a:hlinkClick r:id="rId2" action="ppaction://hlinksldjump"/>
          </p:cNvPr>
          <p:cNvSpPr/>
          <p:nvPr/>
        </p:nvSpPr>
        <p:spPr>
          <a:xfrm>
            <a:off x="7526655" y="298450"/>
            <a:ext cx="1102995" cy="476250"/>
          </a:xfrm>
          <a:prstGeom prst="rect">
            <a:avLst/>
          </a:prstGeom>
          <a:solidFill>
            <a:srgbClr val="62A39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>
                <a:sym typeface="+mn-ea"/>
              </a:rPr>
              <a:t>项目准备</a:t>
            </a:r>
          </a:p>
        </p:txBody>
      </p:sp>
      <p:sp>
        <p:nvSpPr>
          <p:cNvPr id="37" name="矩形 36">
            <a:hlinkClick r:id="rId3" action="ppaction://hlinksldjump"/>
          </p:cNvPr>
          <p:cNvSpPr/>
          <p:nvPr/>
        </p:nvSpPr>
        <p:spPr>
          <a:xfrm>
            <a:off x="8620125" y="298450"/>
            <a:ext cx="1102995" cy="476250"/>
          </a:xfrm>
          <a:prstGeom prst="rect">
            <a:avLst/>
          </a:prstGeom>
          <a:solidFill>
            <a:srgbClr val="62A39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>
                <a:sym typeface="+mn-ea"/>
              </a:rPr>
              <a:t>项目实施</a:t>
            </a:r>
          </a:p>
        </p:txBody>
      </p:sp>
      <p:sp>
        <p:nvSpPr>
          <p:cNvPr id="38" name="矩形 37">
            <a:hlinkClick r:id="rId4" action="ppaction://hlinksldjump"/>
          </p:cNvPr>
          <p:cNvSpPr/>
          <p:nvPr/>
        </p:nvSpPr>
        <p:spPr>
          <a:xfrm>
            <a:off x="9706610" y="298450"/>
            <a:ext cx="1102995" cy="476250"/>
          </a:xfrm>
          <a:prstGeom prst="rect">
            <a:avLst/>
          </a:prstGeom>
          <a:solidFill>
            <a:srgbClr val="62A39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  <a:scene3d>
              <a:camera prst="orthographicFront"/>
              <a:lightRig rig="threePt" dir="t"/>
            </a:scene3d>
          </a:bodyPr>
          <a:lstStyle/>
          <a:p>
            <a:pPr lvl="0" algn="ctr">
              <a:buClrTx/>
              <a:buSzTx/>
              <a:buFontTx/>
            </a:pPr>
            <a:r>
              <a:rPr lang="zh-CN" altLang="en-US" b="1"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项目评价</a:t>
            </a:r>
          </a:p>
        </p:txBody>
      </p:sp>
      <p:sp>
        <p:nvSpPr>
          <p:cNvPr id="39" name="矩形 38">
            <a:hlinkClick r:id="rId5" action="ppaction://hlinksldjump"/>
          </p:cNvPr>
          <p:cNvSpPr/>
          <p:nvPr/>
        </p:nvSpPr>
        <p:spPr>
          <a:xfrm>
            <a:off x="10800080" y="298450"/>
            <a:ext cx="1102995" cy="476250"/>
          </a:xfrm>
          <a:prstGeom prst="rect">
            <a:avLst/>
          </a:prstGeom>
          <a:solidFill>
            <a:srgbClr val="62A39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项目拓展</a:t>
            </a:r>
          </a:p>
        </p:txBody>
      </p:sp>
      <p:sp>
        <p:nvSpPr>
          <p:cNvPr id="43" name="流程图: 合并 42"/>
          <p:cNvSpPr/>
          <p:nvPr/>
        </p:nvSpPr>
        <p:spPr>
          <a:xfrm>
            <a:off x="9706610" y="774700"/>
            <a:ext cx="1102995" cy="247015"/>
          </a:xfrm>
          <a:prstGeom prst="flowChartMerge">
            <a:avLst/>
          </a:prstGeom>
          <a:solidFill>
            <a:srgbClr val="62A39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6" name="图片 45" descr="D:/2023省赛选国赛资料/000素材/图片素材/小PNG/5f959773fe39ad5b65fba348091a4c83.png5f959773fe39ad5b65fba348091a4c83"/>
          <p:cNvPicPr>
            <a:picLocks noChangeAspect="1"/>
          </p:cNvPicPr>
          <p:nvPr/>
        </p:nvPicPr>
        <p:blipFill>
          <a:blip r:embed="rId6"/>
          <a:srcRect t="12463" b="12463"/>
          <a:stretch>
            <a:fillRect/>
          </a:stretch>
        </p:blipFill>
        <p:spPr>
          <a:xfrm>
            <a:off x="554990" y="267335"/>
            <a:ext cx="1534795" cy="1152525"/>
          </a:xfrm>
          <a:prstGeom prst="rect">
            <a:avLst/>
          </a:prstGeom>
        </p:spPr>
      </p:pic>
      <p:sp>
        <p:nvSpPr>
          <p:cNvPr id="47" name="文本框 46"/>
          <p:cNvSpPr txBox="1"/>
          <p:nvPr/>
        </p:nvSpPr>
        <p:spPr>
          <a:xfrm>
            <a:off x="1841500" y="659765"/>
            <a:ext cx="74148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3．</a:t>
            </a:r>
            <a:r>
              <a:rPr lang="zh-CN" altLang="en-US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自评互评</a:t>
            </a:r>
            <a:r>
              <a:rPr lang="en-US" altLang="zh-CN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——</a:t>
            </a:r>
            <a:r>
              <a:rPr lang="zh-CN" altLang="en-US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小组互评</a:t>
            </a:r>
          </a:p>
        </p:txBody>
      </p:sp>
      <p:graphicFrame>
        <p:nvGraphicFramePr>
          <p:cNvPr id="4" name="表格 3"/>
          <p:cNvGraphicFramePr/>
          <p:nvPr/>
        </p:nvGraphicFramePr>
        <p:xfrm>
          <a:off x="1303655" y="1524508"/>
          <a:ext cx="9585325" cy="4400590"/>
        </p:xfrm>
        <a:graphic>
          <a:graphicData uri="http://schemas.openxmlformats.org/drawingml/2006/table">
            <a:tbl>
              <a:tblPr firstRow="1">
                <a:tableStyleId>{18A36008-0D5F-40D5-9C22-0C5483415355}</a:tableStyleId>
              </a:tblPr>
              <a:tblGrid>
                <a:gridCol w="18243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14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459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56590"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zh-CN" altLang="en-US" sz="1600"/>
                        <a:t>评价维度</a:t>
                      </a:r>
                    </a:p>
                  </a:txBody>
                  <a:tcPr marL="9842" marR="9842" marT="9842" anchor="ctr">
                    <a:lnR w="12700">
                      <a:solidFill>
                        <a:srgbClr val="7030A0"/>
                      </a:solidFill>
                      <a:prstDash val="solid"/>
                    </a:lnR>
                    <a:lnB w="28575">
                      <a:solidFill>
                        <a:srgbClr val="703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zh-CN" altLang="en-US" sz="1600"/>
                        <a:t>评价内容</a:t>
                      </a:r>
                    </a:p>
                  </a:txBody>
                  <a:tcPr marL="9842" marR="9842" marT="9842" anchor="ctr">
                    <a:lnL w="12700">
                      <a:solidFill>
                        <a:srgbClr val="7030A0"/>
                      </a:solidFill>
                      <a:prstDash val="solid"/>
                    </a:lnL>
                    <a:lnR w="12700">
                      <a:solidFill>
                        <a:srgbClr val="7030A0"/>
                      </a:solidFill>
                      <a:prstDash val="solid"/>
                    </a:lnR>
                    <a:lnB w="28575">
                      <a:solidFill>
                        <a:srgbClr val="703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zh-CN" altLang="en-US" sz="1600"/>
                        <a:t>评价结果</a:t>
                      </a:r>
                    </a:p>
                  </a:txBody>
                  <a:tcPr marL="9842" marR="9842" marT="9842" anchor="ctr">
                    <a:lnL w="12700">
                      <a:solidFill>
                        <a:srgbClr val="7030A0"/>
                      </a:solidFill>
                      <a:prstDash val="solid"/>
                    </a:lnL>
                    <a:lnB w="28575">
                      <a:solidFill>
                        <a:srgbClr val="7030A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6000"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团队合作</a:t>
                      </a:r>
                    </a:p>
                  </a:txBody>
                  <a:tcPr marL="9842" marR="9842" marT="9842" anchor="ctr">
                    <a:lnR w="12700">
                      <a:solidFill>
                        <a:srgbClr val="7030A0"/>
                      </a:solidFill>
                      <a:prstDash val="solid"/>
                    </a:lnR>
                    <a:lnT w="28575">
                      <a:solidFill>
                        <a:srgbClr val="7030A0"/>
                      </a:solidFill>
                      <a:prstDash val="solid"/>
                    </a:lnT>
                    <a:lnB w="12700">
                      <a:solidFill>
                        <a:srgbClr val="703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indent="0" algn="l" fontAlgn="ctr"/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小组成员间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  <a:sym typeface="+mn-ea"/>
                        </a:rPr>
                        <a:t>分工明确，</a:t>
                      </a:r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沟通顺畅，有协作精神。</a:t>
                      </a:r>
                    </a:p>
                  </a:txBody>
                  <a:tcPr marL="9842" marR="9842" marT="9842" anchor="ctr">
                    <a:lnL w="12700">
                      <a:solidFill>
                        <a:srgbClr val="7030A0"/>
                      </a:solidFill>
                      <a:prstDash val="solid"/>
                    </a:lnL>
                    <a:lnR w="12700">
                      <a:solidFill>
                        <a:srgbClr val="7030A0"/>
                      </a:solidFill>
                      <a:prstDash val="solid"/>
                    </a:lnR>
                    <a:lnT w="28575">
                      <a:solidFill>
                        <a:srgbClr val="7030A0"/>
                      </a:solidFill>
                      <a:prstDash val="solid"/>
                    </a:lnT>
                    <a:lnB w="12700">
                      <a:solidFill>
                        <a:srgbClr val="703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indent="0" algn="l" fontAlgn="ctr"/>
                      <a:endParaRPr sz="1600"/>
                    </a:p>
                  </a:txBody>
                  <a:tcPr marL="9842" marR="9842" marT="9842" anchor="ctr">
                    <a:lnL w="12700">
                      <a:solidFill>
                        <a:srgbClr val="7030A0"/>
                      </a:solidFill>
                      <a:prstDash val="solid"/>
                    </a:lnL>
                    <a:lnT w="28575">
                      <a:solidFill>
                        <a:srgbClr val="7030A0"/>
                      </a:solidFill>
                      <a:prstDash val="solid"/>
                    </a:lnT>
                    <a:lnB w="12700">
                      <a:solidFill>
                        <a:srgbClr val="7030A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6000"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项目展地</a:t>
                      </a:r>
                    </a:p>
                  </a:txBody>
                  <a:tcPr marL="9842" marR="9842" marT="9842" anchor="ctr">
                    <a:lnR w="12700">
                      <a:solidFill>
                        <a:srgbClr val="7030A0"/>
                      </a:solidFill>
                      <a:prstDash val="solid"/>
                    </a:lnR>
                    <a:lnT w="12700">
                      <a:solidFill>
                        <a:srgbClr val="7030A0"/>
                      </a:solidFill>
                      <a:prstDash val="solid"/>
                    </a:lnT>
                    <a:lnB w="12700">
                      <a:solidFill>
                        <a:srgbClr val="703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indent="0" algn="l" fontAlgn="ctr"/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小组展示内容准确完整，过程流畅，逻辑清晰。</a:t>
                      </a:r>
                    </a:p>
                  </a:txBody>
                  <a:tcPr marL="9842" marR="9842" marT="9842" anchor="ctr">
                    <a:lnL w="12700">
                      <a:solidFill>
                        <a:srgbClr val="7030A0"/>
                      </a:solidFill>
                      <a:prstDash val="solid"/>
                    </a:lnL>
                    <a:lnR w="12700">
                      <a:solidFill>
                        <a:srgbClr val="7030A0"/>
                      </a:solidFill>
                      <a:prstDash val="solid"/>
                    </a:lnR>
                    <a:lnT w="12700">
                      <a:solidFill>
                        <a:srgbClr val="7030A0"/>
                      </a:solidFill>
                      <a:prstDash val="solid"/>
                    </a:lnT>
                    <a:lnB w="12700">
                      <a:solidFill>
                        <a:srgbClr val="703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indent="0" algn="l" fontAlgn="ctr"/>
                      <a:endParaRPr sz="1600"/>
                    </a:p>
                  </a:txBody>
                  <a:tcPr marL="9842" marR="9842" marT="9842" anchor="ctr">
                    <a:lnL w="12700">
                      <a:solidFill>
                        <a:srgbClr val="7030A0"/>
                      </a:solidFill>
                      <a:prstDash val="solid"/>
                    </a:lnL>
                    <a:lnT w="12700">
                      <a:solidFill>
                        <a:srgbClr val="7030A0"/>
                      </a:solidFill>
                      <a:prstDash val="solid"/>
                    </a:lnT>
                    <a:lnB w="12700">
                      <a:solidFill>
                        <a:srgbClr val="7030A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6000"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创新创意</a:t>
                      </a:r>
                    </a:p>
                  </a:txBody>
                  <a:tcPr marL="9842" marR="9842" marT="9842" anchor="ctr">
                    <a:lnR w="12700">
                      <a:solidFill>
                        <a:srgbClr val="7030A0"/>
                      </a:solidFill>
                      <a:prstDash val="solid"/>
                    </a:lnR>
                    <a:lnT w="12700">
                      <a:solidFill>
                        <a:srgbClr val="7030A0"/>
                      </a:solidFill>
                      <a:prstDash val="solid"/>
                    </a:lnT>
                    <a:lnB w="12700">
                      <a:solidFill>
                        <a:srgbClr val="703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indent="0" algn="l" fontAlgn="ctr"/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小组展示中有新颖的观点或创意，对于如何将分层思维应用于实际生活中的问题解决，有自己的想法。</a:t>
                      </a:r>
                    </a:p>
                  </a:txBody>
                  <a:tcPr marL="9842" marR="9842" marT="9842" anchor="ctr">
                    <a:lnL w="12700">
                      <a:solidFill>
                        <a:srgbClr val="7030A0"/>
                      </a:solidFill>
                      <a:prstDash val="solid"/>
                    </a:lnL>
                    <a:lnR w="12700">
                      <a:solidFill>
                        <a:srgbClr val="7030A0"/>
                      </a:solidFill>
                      <a:prstDash val="solid"/>
                    </a:lnR>
                    <a:lnT w="12700">
                      <a:solidFill>
                        <a:srgbClr val="7030A0"/>
                      </a:solidFill>
                      <a:prstDash val="solid"/>
                    </a:lnT>
                    <a:lnB w="12700">
                      <a:solidFill>
                        <a:srgbClr val="703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indent="0" algn="l" fontAlgn="ctr"/>
                      <a:endParaRPr sz="1600"/>
                    </a:p>
                  </a:txBody>
                  <a:tcPr marL="9842" marR="9842" marT="9842" anchor="ctr">
                    <a:lnL w="12700">
                      <a:solidFill>
                        <a:srgbClr val="7030A0"/>
                      </a:solidFill>
                      <a:prstDash val="solid"/>
                    </a:lnL>
                    <a:lnT w="12700">
                      <a:solidFill>
                        <a:srgbClr val="7030A0"/>
                      </a:solidFill>
                      <a:prstDash val="solid"/>
                    </a:lnT>
                    <a:lnB w="12700">
                      <a:solidFill>
                        <a:srgbClr val="7030A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6000">
                <a:tc>
                  <a:txBody>
                    <a:bodyPr/>
                    <a:lstStyle/>
                    <a:p>
                      <a:pPr marL="9525" indent="0" algn="ctr" fontAlgn="ctr"/>
                      <a:r>
                        <a:rPr lang="zh-CN" altLang="en-US" sz="1600" b="1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素养提升</a:t>
                      </a:r>
                    </a:p>
                  </a:txBody>
                  <a:tcPr marL="9842" marR="9842" marT="9842" anchor="ctr">
                    <a:lnR w="12700">
                      <a:solidFill>
                        <a:srgbClr val="7030A0"/>
                      </a:solidFill>
                      <a:prstDash val="solid"/>
                    </a:lnR>
                    <a:lnT w="12700">
                      <a:solidFill>
                        <a:srgbClr val="7030A0"/>
                      </a:solidFill>
                      <a:prstDash val="solid"/>
                    </a:lnT>
                    <a:lnB w="12700">
                      <a:solidFill>
                        <a:srgbClr val="703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indent="0" algn="l" fontAlgn="ctr"/>
                      <a:r>
                        <a:rPr lang="zh-CN" altLang="en-US" sz="1600">
                          <a:latin typeface="宋体" panose="02010600030101010101" pitchFamily="2" charset="-122"/>
                          <a:ea typeface="宋体" panose="02010600030101010101" pitchFamily="2" charset="-122"/>
                        </a:rPr>
                        <a:t>小组成中能够理解TCP/IP协议，能够用自己的话清楚解释数据编码、传输和解码的过程。</a:t>
                      </a:r>
                    </a:p>
                  </a:txBody>
                  <a:tcPr marL="9842" marR="9842" marT="9842" anchor="ctr">
                    <a:lnL w="12700">
                      <a:solidFill>
                        <a:srgbClr val="7030A0"/>
                      </a:solidFill>
                      <a:prstDash val="solid"/>
                    </a:lnL>
                    <a:lnR w="12700">
                      <a:solidFill>
                        <a:srgbClr val="7030A0"/>
                      </a:solidFill>
                      <a:prstDash val="solid"/>
                    </a:lnR>
                    <a:lnT w="12700">
                      <a:solidFill>
                        <a:srgbClr val="7030A0"/>
                      </a:solidFill>
                      <a:prstDash val="solid"/>
                    </a:lnT>
                    <a:lnB w="12700">
                      <a:solidFill>
                        <a:srgbClr val="703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525" indent="0" algn="l" fontAlgn="ctr"/>
                      <a:endParaRPr sz="1600"/>
                    </a:p>
                  </a:txBody>
                  <a:tcPr marL="9842" marR="9842" marT="9842" anchor="ctr">
                    <a:lnL w="12700">
                      <a:solidFill>
                        <a:srgbClr val="7030A0"/>
                      </a:solidFill>
                      <a:prstDash val="solid"/>
                    </a:lnL>
                    <a:lnT w="12700">
                      <a:solidFill>
                        <a:srgbClr val="7030A0"/>
                      </a:solidFill>
                      <a:prstDash val="solid"/>
                    </a:lnT>
                    <a:lnB w="12700">
                      <a:solidFill>
                        <a:srgbClr val="7030A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3" name="组合 2"/>
          <p:cNvGrpSpPr/>
          <p:nvPr/>
        </p:nvGrpSpPr>
        <p:grpSpPr>
          <a:xfrm>
            <a:off x="8914765" y="2366010"/>
            <a:ext cx="1790700" cy="304800"/>
            <a:chOff x="13919" y="3606"/>
            <a:chExt cx="2820" cy="480"/>
          </a:xfrm>
        </p:grpSpPr>
        <p:pic>
          <p:nvPicPr>
            <p:cNvPr id="6" name="https://img8.file.cache.docer.com/storage/1636687284512875644/247cf6e7-a695-4e4d-b005-fb03831d5a83tjwjv2.png" descr="1836936368_五角星闪烁图案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919" y="3606"/>
              <a:ext cx="501" cy="481"/>
            </a:xfrm>
            <a:prstGeom prst="rect">
              <a:avLst/>
            </a:prstGeom>
          </p:spPr>
        </p:pic>
        <p:pic>
          <p:nvPicPr>
            <p:cNvPr id="7" name="https://img8.file.cache.docer.com/storage/1636687284512875644/247cf6e7-a695-4e4d-b005-fb03831d5a83tjwjv2.png" descr="1836936368_五角星闪烁图案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499" y="3606"/>
              <a:ext cx="501" cy="481"/>
            </a:xfrm>
            <a:prstGeom prst="rect">
              <a:avLst/>
            </a:prstGeom>
          </p:spPr>
        </p:pic>
        <p:pic>
          <p:nvPicPr>
            <p:cNvPr id="19" name="https://img8.file.cache.docer.com/storage/1636687284512875644/247cf6e7-a695-4e4d-b005-fb03831d5a83tjwjv2.png" descr="1836936368_五角星闪烁图案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079" y="3606"/>
              <a:ext cx="501" cy="481"/>
            </a:xfrm>
            <a:prstGeom prst="rect">
              <a:avLst/>
            </a:prstGeom>
          </p:spPr>
        </p:pic>
        <p:pic>
          <p:nvPicPr>
            <p:cNvPr id="32" name="https://img8.file.cache.docer.com/storage/1636687284512875644/247cf6e7-a695-4e4d-b005-fb03831d5a83tjwjv2.png" descr="1836936368_五角星闪烁图案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659" y="3606"/>
              <a:ext cx="501" cy="481"/>
            </a:xfrm>
            <a:prstGeom prst="rect">
              <a:avLst/>
            </a:prstGeom>
          </p:spPr>
        </p:pic>
        <p:pic>
          <p:nvPicPr>
            <p:cNvPr id="34" name="https://img8.file.cache.docer.com/storage/1636687284512875644/247cf6e7-a695-4e4d-b005-fb03831d5a83tjwjv2.png" descr="1836936368_五角星闪烁图案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239" y="3606"/>
              <a:ext cx="501" cy="481"/>
            </a:xfrm>
            <a:prstGeom prst="rect">
              <a:avLst/>
            </a:prstGeom>
          </p:spPr>
        </p:pic>
      </p:grpSp>
      <p:grpSp>
        <p:nvGrpSpPr>
          <p:cNvPr id="35" name="组合 34"/>
          <p:cNvGrpSpPr/>
          <p:nvPr/>
        </p:nvGrpSpPr>
        <p:grpSpPr>
          <a:xfrm>
            <a:off x="8914765" y="3340735"/>
            <a:ext cx="1790700" cy="304800"/>
            <a:chOff x="13919" y="3606"/>
            <a:chExt cx="2820" cy="480"/>
          </a:xfrm>
        </p:grpSpPr>
        <p:pic>
          <p:nvPicPr>
            <p:cNvPr id="36" name="https://img8.file.cache.docer.com/storage/1636687284512875644/247cf6e7-a695-4e4d-b005-fb03831d5a83tjwjv2.png" descr="1836936368_五角星闪烁图案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919" y="3606"/>
              <a:ext cx="501" cy="481"/>
            </a:xfrm>
            <a:prstGeom prst="rect">
              <a:avLst/>
            </a:prstGeom>
          </p:spPr>
        </p:pic>
        <p:pic>
          <p:nvPicPr>
            <p:cNvPr id="40" name="https://img8.file.cache.docer.com/storage/1636687284512875644/247cf6e7-a695-4e4d-b005-fb03831d5a83tjwjv2.png" descr="1836936368_五角星闪烁图案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499" y="3606"/>
              <a:ext cx="501" cy="481"/>
            </a:xfrm>
            <a:prstGeom prst="rect">
              <a:avLst/>
            </a:prstGeom>
          </p:spPr>
        </p:pic>
        <p:pic>
          <p:nvPicPr>
            <p:cNvPr id="41" name="https://img8.file.cache.docer.com/storage/1636687284512875644/247cf6e7-a695-4e4d-b005-fb03831d5a83tjwjv2.png" descr="1836936368_五角星闪烁图案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079" y="3606"/>
              <a:ext cx="501" cy="481"/>
            </a:xfrm>
            <a:prstGeom prst="rect">
              <a:avLst/>
            </a:prstGeom>
          </p:spPr>
        </p:pic>
        <p:pic>
          <p:nvPicPr>
            <p:cNvPr id="42" name="https://img8.file.cache.docer.com/storage/1636687284512875644/247cf6e7-a695-4e4d-b005-fb03831d5a83tjwjv2.png" descr="1836936368_五角星闪烁图案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659" y="3606"/>
              <a:ext cx="501" cy="481"/>
            </a:xfrm>
            <a:prstGeom prst="rect">
              <a:avLst/>
            </a:prstGeom>
          </p:spPr>
        </p:pic>
        <p:pic>
          <p:nvPicPr>
            <p:cNvPr id="44" name="https://img8.file.cache.docer.com/storage/1636687284512875644/247cf6e7-a695-4e4d-b005-fb03831d5a83tjwjv2.png" descr="1836936368_五角星闪烁图案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239" y="3606"/>
              <a:ext cx="501" cy="481"/>
            </a:xfrm>
            <a:prstGeom prst="rect">
              <a:avLst/>
            </a:prstGeom>
          </p:spPr>
        </p:pic>
      </p:grpSp>
      <p:grpSp>
        <p:nvGrpSpPr>
          <p:cNvPr id="45" name="组合 44"/>
          <p:cNvGrpSpPr/>
          <p:nvPr/>
        </p:nvGrpSpPr>
        <p:grpSpPr>
          <a:xfrm>
            <a:off x="8914765" y="4315460"/>
            <a:ext cx="1790700" cy="304800"/>
            <a:chOff x="13919" y="3606"/>
            <a:chExt cx="2820" cy="480"/>
          </a:xfrm>
        </p:grpSpPr>
        <p:pic>
          <p:nvPicPr>
            <p:cNvPr id="48" name="https://img8.file.cache.docer.com/storage/1636687284512875644/247cf6e7-a695-4e4d-b005-fb03831d5a83tjwjv2.png" descr="1836936368_五角星闪烁图案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919" y="3606"/>
              <a:ext cx="501" cy="481"/>
            </a:xfrm>
            <a:prstGeom prst="rect">
              <a:avLst/>
            </a:prstGeom>
          </p:spPr>
        </p:pic>
        <p:pic>
          <p:nvPicPr>
            <p:cNvPr id="49" name="https://img8.file.cache.docer.com/storage/1636687284512875644/247cf6e7-a695-4e4d-b005-fb03831d5a83tjwjv2.png" descr="1836936368_五角星闪烁图案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499" y="3606"/>
              <a:ext cx="501" cy="481"/>
            </a:xfrm>
            <a:prstGeom prst="rect">
              <a:avLst/>
            </a:prstGeom>
          </p:spPr>
        </p:pic>
        <p:pic>
          <p:nvPicPr>
            <p:cNvPr id="50" name="https://img8.file.cache.docer.com/storage/1636687284512875644/247cf6e7-a695-4e4d-b005-fb03831d5a83tjwjv2.png" descr="1836936368_五角星闪烁图案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079" y="3606"/>
              <a:ext cx="501" cy="481"/>
            </a:xfrm>
            <a:prstGeom prst="rect">
              <a:avLst/>
            </a:prstGeom>
          </p:spPr>
        </p:pic>
        <p:pic>
          <p:nvPicPr>
            <p:cNvPr id="51" name="https://img8.file.cache.docer.com/storage/1636687284512875644/247cf6e7-a695-4e4d-b005-fb03831d5a83tjwjv2.png" descr="1836936368_五角星闪烁图案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659" y="3606"/>
              <a:ext cx="501" cy="481"/>
            </a:xfrm>
            <a:prstGeom prst="rect">
              <a:avLst/>
            </a:prstGeom>
          </p:spPr>
        </p:pic>
        <p:pic>
          <p:nvPicPr>
            <p:cNvPr id="52" name="https://img8.file.cache.docer.com/storage/1636687284512875644/247cf6e7-a695-4e4d-b005-fb03831d5a83tjwjv2.png" descr="1836936368_五角星闪烁图案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239" y="3606"/>
              <a:ext cx="501" cy="481"/>
            </a:xfrm>
            <a:prstGeom prst="rect">
              <a:avLst/>
            </a:prstGeom>
          </p:spPr>
        </p:pic>
      </p:grpSp>
      <p:grpSp>
        <p:nvGrpSpPr>
          <p:cNvPr id="53" name="组合 52"/>
          <p:cNvGrpSpPr/>
          <p:nvPr/>
        </p:nvGrpSpPr>
        <p:grpSpPr>
          <a:xfrm>
            <a:off x="8914765" y="5290185"/>
            <a:ext cx="1790700" cy="304800"/>
            <a:chOff x="13919" y="3606"/>
            <a:chExt cx="2820" cy="480"/>
          </a:xfrm>
        </p:grpSpPr>
        <p:pic>
          <p:nvPicPr>
            <p:cNvPr id="54" name="https://img8.file.cache.docer.com/storage/1636687284512875644/247cf6e7-a695-4e4d-b005-fb03831d5a83tjwjv2.png" descr="1836936368_五角星闪烁图案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919" y="3606"/>
              <a:ext cx="501" cy="481"/>
            </a:xfrm>
            <a:prstGeom prst="rect">
              <a:avLst/>
            </a:prstGeom>
          </p:spPr>
        </p:pic>
        <p:pic>
          <p:nvPicPr>
            <p:cNvPr id="55" name="https://img8.file.cache.docer.com/storage/1636687284512875644/247cf6e7-a695-4e4d-b005-fb03831d5a83tjwjv2.png" descr="1836936368_五角星闪烁图案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499" y="3606"/>
              <a:ext cx="501" cy="481"/>
            </a:xfrm>
            <a:prstGeom prst="rect">
              <a:avLst/>
            </a:prstGeom>
          </p:spPr>
        </p:pic>
        <p:pic>
          <p:nvPicPr>
            <p:cNvPr id="56" name="https://img8.file.cache.docer.com/storage/1636687284512875644/247cf6e7-a695-4e4d-b005-fb03831d5a83tjwjv2.png" descr="1836936368_五角星闪烁图案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079" y="3606"/>
              <a:ext cx="501" cy="481"/>
            </a:xfrm>
            <a:prstGeom prst="rect">
              <a:avLst/>
            </a:prstGeom>
          </p:spPr>
        </p:pic>
        <p:pic>
          <p:nvPicPr>
            <p:cNvPr id="57" name="https://img8.file.cache.docer.com/storage/1636687284512875644/247cf6e7-a695-4e4d-b005-fb03831d5a83tjwjv2.png" descr="1836936368_五角星闪烁图案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659" y="3606"/>
              <a:ext cx="501" cy="481"/>
            </a:xfrm>
            <a:prstGeom prst="rect">
              <a:avLst/>
            </a:prstGeom>
          </p:spPr>
        </p:pic>
        <p:pic>
          <p:nvPicPr>
            <p:cNvPr id="58" name="https://img8.file.cache.docer.com/storage/1636687284512875644/247cf6e7-a695-4e4d-b005-fb03831d5a83tjwjv2.png" descr="1836936368_五角星闪烁图案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6239" y="3606"/>
              <a:ext cx="501" cy="481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3775985" y="1700312"/>
            <a:ext cx="4640345" cy="706833"/>
            <a:chOff x="2500683" y="1997238"/>
            <a:chExt cx="4640345" cy="706833"/>
          </a:xfrm>
        </p:grpSpPr>
        <p:sp>
          <p:nvSpPr>
            <p:cNvPr id="6" name="文本框 5"/>
            <p:cNvSpPr txBox="1"/>
            <p:nvPr/>
          </p:nvSpPr>
          <p:spPr>
            <a:xfrm>
              <a:off x="2500683" y="1997238"/>
              <a:ext cx="2403835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b="1" dirty="0">
                  <a:solidFill>
                    <a:schemeClr val="bg1">
                      <a:alpha val="89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第四部分</a:t>
              </a:r>
            </a:p>
          </p:txBody>
        </p:sp>
        <p:sp>
          <p:nvSpPr>
            <p:cNvPr id="38" name="矩形 37"/>
            <p:cNvSpPr/>
            <p:nvPr/>
          </p:nvSpPr>
          <p:spPr>
            <a:xfrm>
              <a:off x="4904518" y="1997316"/>
              <a:ext cx="2236510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b="1" dirty="0">
                  <a:solidFill>
                    <a:schemeClr val="bg1">
                      <a:alpha val="89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项目拓展</a:t>
              </a: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340453" y="804208"/>
            <a:ext cx="6525731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项目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4  </a:t>
            </a:r>
            <a:r>
              <a:rPr lang="zh-CN" altLang="en-US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探秘即时数据传输过程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互联网互连与互通</a:t>
            </a:r>
          </a:p>
        </p:txBody>
      </p:sp>
      <p:pic>
        <p:nvPicPr>
          <p:cNvPr id="33" name="图片 3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14032" y="3226619"/>
            <a:ext cx="3286648" cy="328664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/>
          <a:srcRect/>
          <a:stretch>
            <a:fillRect/>
          </a:stretch>
        </p:blipFill>
        <p:spPr>
          <a:xfrm>
            <a:off x="851530" y="642510"/>
            <a:ext cx="670525" cy="540033"/>
          </a:xfrm>
          <a:prstGeom prst="rect">
            <a:avLst/>
          </a:prstGeom>
        </p:spPr>
      </p:pic>
      <p:grpSp>
        <p:nvGrpSpPr>
          <p:cNvPr id="21" name="组合 20"/>
          <p:cNvGrpSpPr/>
          <p:nvPr/>
        </p:nvGrpSpPr>
        <p:grpSpPr>
          <a:xfrm>
            <a:off x="2712720" y="3072765"/>
            <a:ext cx="2541270" cy="2223770"/>
            <a:chOff x="4272" y="4119"/>
            <a:chExt cx="4002" cy="3502"/>
          </a:xfrm>
        </p:grpSpPr>
        <p:grpSp>
          <p:nvGrpSpPr>
            <p:cNvPr id="4" name="组合 3"/>
            <p:cNvGrpSpPr/>
            <p:nvPr/>
          </p:nvGrpSpPr>
          <p:grpSpPr>
            <a:xfrm>
              <a:off x="4272" y="4119"/>
              <a:ext cx="4002" cy="3503"/>
              <a:chOff x="2457451" y="1663700"/>
              <a:chExt cx="2700000" cy="3384000"/>
            </a:xfrm>
            <a:effectLst>
              <a:outerShdw blurRad="292100" dist="25400" sx="105000" sy="105000" algn="ctr" rotWithShape="0">
                <a:prstClr val="black">
                  <a:alpha val="6000"/>
                </a:prstClr>
              </a:outerShdw>
            </a:effectLst>
          </p:grpSpPr>
          <p:sp>
            <p:nvSpPr>
              <p:cNvPr id="8" name="矩形: 圆角 7"/>
              <p:cNvSpPr/>
              <p:nvPr/>
            </p:nvSpPr>
            <p:spPr>
              <a:xfrm>
                <a:off x="2457451" y="1663700"/>
                <a:ext cx="2700000" cy="3384000"/>
              </a:xfrm>
              <a:prstGeom prst="roundRect">
                <a:avLst>
                  <a:gd name="adj" fmla="val 9011"/>
                </a:avLst>
              </a:prstGeom>
              <a:gradFill>
                <a:gsLst>
                  <a:gs pos="100000">
                    <a:srgbClr val="E1E1E1"/>
                  </a:gs>
                  <a:gs pos="0">
                    <a:schemeClr val="bg1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" name="矩形: 圆角 6"/>
              <p:cNvSpPr/>
              <p:nvPr/>
            </p:nvSpPr>
            <p:spPr>
              <a:xfrm>
                <a:off x="2480301" y="1685651"/>
                <a:ext cx="2654300" cy="3340099"/>
              </a:xfrm>
              <a:prstGeom prst="roundRect">
                <a:avLst>
                  <a:gd name="adj" fmla="val 9011"/>
                </a:avLst>
              </a:prstGeom>
              <a:gradFill>
                <a:gsLst>
                  <a:gs pos="0">
                    <a:srgbClr val="E1E1E1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36" name="椭圆 35"/>
            <p:cNvSpPr/>
            <p:nvPr/>
          </p:nvSpPr>
          <p:spPr>
            <a:xfrm>
              <a:off x="5774" y="4511"/>
              <a:ext cx="1030" cy="1030"/>
            </a:xfrm>
            <a:prstGeom prst="ellipse">
              <a:avLst/>
            </a:prstGeom>
            <a:solidFill>
              <a:srgbClr val="355D8D"/>
            </a:solidFill>
            <a:ln>
              <a:solidFill>
                <a:srgbClr val="365F90"/>
              </a:solidFill>
            </a:ln>
            <a:effectLst>
              <a:outerShdw blurRad="127000" dist="50800" sx="102000" sy="102000" algn="c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>
                  <a:cs typeface="+mn-ea"/>
                  <a:sym typeface="+mn-lt"/>
                </a:rPr>
                <a:t>1</a:t>
              </a:r>
            </a:p>
          </p:txBody>
        </p:sp>
        <p:sp>
          <p:nvSpPr>
            <p:cNvPr id="40" name="文本框 39"/>
            <p:cNvSpPr txBox="1"/>
            <p:nvPr/>
          </p:nvSpPr>
          <p:spPr>
            <a:xfrm>
              <a:off x="4559" y="6261"/>
              <a:ext cx="3460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spc="100" dirty="0">
                  <a:solidFill>
                    <a:srgbClr val="365F90"/>
                  </a:solidFill>
                  <a:cs typeface="+mn-ea"/>
                  <a:sym typeface="+mn-lt"/>
                </a:rPr>
                <a:t>项目总结</a:t>
              </a: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247130" y="3072765"/>
            <a:ext cx="2541270" cy="2224405"/>
            <a:chOff x="4272" y="4119"/>
            <a:chExt cx="4002" cy="3503"/>
          </a:xfrm>
        </p:grpSpPr>
        <p:grpSp>
          <p:nvGrpSpPr>
            <p:cNvPr id="24" name="组合 23"/>
            <p:cNvGrpSpPr/>
            <p:nvPr/>
          </p:nvGrpSpPr>
          <p:grpSpPr>
            <a:xfrm>
              <a:off x="4272" y="4119"/>
              <a:ext cx="4002" cy="3503"/>
              <a:chOff x="2457451" y="1663700"/>
              <a:chExt cx="2700000" cy="3384000"/>
            </a:xfrm>
            <a:effectLst>
              <a:outerShdw blurRad="292100" dist="25400" sx="105000" sy="105000" algn="ctr" rotWithShape="0">
                <a:prstClr val="black">
                  <a:alpha val="6000"/>
                </a:prstClr>
              </a:outerShdw>
            </a:effectLst>
          </p:grpSpPr>
          <p:sp>
            <p:nvSpPr>
              <p:cNvPr id="25" name="矩形: 圆角 7"/>
              <p:cNvSpPr/>
              <p:nvPr/>
            </p:nvSpPr>
            <p:spPr>
              <a:xfrm>
                <a:off x="2457451" y="1663700"/>
                <a:ext cx="2700000" cy="3384000"/>
              </a:xfrm>
              <a:prstGeom prst="roundRect">
                <a:avLst>
                  <a:gd name="adj" fmla="val 9011"/>
                </a:avLst>
              </a:prstGeom>
              <a:gradFill>
                <a:gsLst>
                  <a:gs pos="100000">
                    <a:srgbClr val="E1E1E1"/>
                  </a:gs>
                  <a:gs pos="0">
                    <a:schemeClr val="bg1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6" name="矩形: 圆角 6"/>
              <p:cNvSpPr/>
              <p:nvPr/>
            </p:nvSpPr>
            <p:spPr>
              <a:xfrm>
                <a:off x="2480301" y="1685651"/>
                <a:ext cx="2654300" cy="3340099"/>
              </a:xfrm>
              <a:prstGeom prst="roundRect">
                <a:avLst>
                  <a:gd name="adj" fmla="val 9011"/>
                </a:avLst>
              </a:prstGeom>
              <a:gradFill>
                <a:gsLst>
                  <a:gs pos="0">
                    <a:srgbClr val="E1E1E1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27" name="椭圆 26"/>
            <p:cNvSpPr/>
            <p:nvPr/>
          </p:nvSpPr>
          <p:spPr>
            <a:xfrm>
              <a:off x="5774" y="4511"/>
              <a:ext cx="1030" cy="1030"/>
            </a:xfrm>
            <a:prstGeom prst="ellipse">
              <a:avLst/>
            </a:prstGeom>
            <a:solidFill>
              <a:srgbClr val="355D8D"/>
            </a:solidFill>
            <a:ln>
              <a:solidFill>
                <a:srgbClr val="365F90"/>
              </a:solidFill>
            </a:ln>
            <a:effectLst>
              <a:outerShdw blurRad="127000" dist="50800" sx="102000" sy="102000" algn="c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>
                  <a:cs typeface="+mn-ea"/>
                  <a:sym typeface="+mn-lt"/>
                </a:rPr>
                <a:t>2</a:t>
              </a: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4559" y="6261"/>
              <a:ext cx="3460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b="1" spc="100" dirty="0">
                  <a:solidFill>
                    <a:srgbClr val="365F90"/>
                  </a:solidFill>
                  <a:cs typeface="+mn-ea"/>
                  <a:sym typeface="+mn-lt"/>
                </a:rPr>
                <a:t>学以致用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>
            <a:hlinkClick r:id="rId2" action="ppaction://hlinksldjump"/>
          </p:cNvPr>
          <p:cNvSpPr/>
          <p:nvPr/>
        </p:nvSpPr>
        <p:spPr>
          <a:xfrm>
            <a:off x="7526655" y="298450"/>
            <a:ext cx="1102995" cy="476250"/>
          </a:xfrm>
          <a:prstGeom prst="rect">
            <a:avLst/>
          </a:prstGeom>
          <a:solidFill>
            <a:srgbClr val="62A39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>
                <a:sym typeface="+mn-ea"/>
              </a:rPr>
              <a:t>项目准备</a:t>
            </a:r>
          </a:p>
        </p:txBody>
      </p:sp>
      <p:sp>
        <p:nvSpPr>
          <p:cNvPr id="37" name="矩形 36">
            <a:hlinkClick r:id="rId3" action="ppaction://hlinksldjump"/>
          </p:cNvPr>
          <p:cNvSpPr/>
          <p:nvPr/>
        </p:nvSpPr>
        <p:spPr>
          <a:xfrm>
            <a:off x="8620125" y="298450"/>
            <a:ext cx="1102995" cy="476250"/>
          </a:xfrm>
          <a:prstGeom prst="rect">
            <a:avLst/>
          </a:prstGeom>
          <a:solidFill>
            <a:srgbClr val="62A39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>
                <a:sym typeface="+mn-ea"/>
              </a:rPr>
              <a:t>项目实施</a:t>
            </a:r>
          </a:p>
        </p:txBody>
      </p:sp>
      <p:sp>
        <p:nvSpPr>
          <p:cNvPr id="38" name="矩形 37">
            <a:hlinkClick r:id="rId4" action="ppaction://hlinksldjump"/>
          </p:cNvPr>
          <p:cNvSpPr/>
          <p:nvPr/>
        </p:nvSpPr>
        <p:spPr>
          <a:xfrm>
            <a:off x="9706610" y="298450"/>
            <a:ext cx="1102995" cy="476250"/>
          </a:xfrm>
          <a:prstGeom prst="rect">
            <a:avLst/>
          </a:prstGeom>
          <a:solidFill>
            <a:srgbClr val="62A39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>
                <a:sym typeface="+mn-ea"/>
              </a:rPr>
              <a:t>项目评价</a:t>
            </a:r>
          </a:p>
        </p:txBody>
      </p:sp>
      <p:sp>
        <p:nvSpPr>
          <p:cNvPr id="39" name="矩形 38">
            <a:hlinkClick r:id="rId5" action="ppaction://hlinksldjump"/>
          </p:cNvPr>
          <p:cNvSpPr/>
          <p:nvPr/>
        </p:nvSpPr>
        <p:spPr>
          <a:xfrm>
            <a:off x="10800080" y="298450"/>
            <a:ext cx="1102995" cy="476250"/>
          </a:xfrm>
          <a:prstGeom prst="rect">
            <a:avLst/>
          </a:prstGeom>
          <a:solidFill>
            <a:srgbClr val="62A39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  <a:scene3d>
              <a:camera prst="orthographicFront"/>
              <a:lightRig rig="threePt" dir="t"/>
            </a:scene3d>
          </a:bodyPr>
          <a:lstStyle/>
          <a:p>
            <a:pPr lvl="0" algn="ctr">
              <a:buClrTx/>
              <a:buSzTx/>
              <a:buFontTx/>
            </a:pPr>
            <a:r>
              <a:rPr lang="zh-CN" altLang="en-US" b="1"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项目拓展</a:t>
            </a:r>
          </a:p>
        </p:txBody>
      </p:sp>
      <p:sp>
        <p:nvSpPr>
          <p:cNvPr id="43" name="流程图: 合并 42"/>
          <p:cNvSpPr/>
          <p:nvPr/>
        </p:nvSpPr>
        <p:spPr>
          <a:xfrm>
            <a:off x="10800080" y="774700"/>
            <a:ext cx="1102995" cy="247015"/>
          </a:xfrm>
          <a:prstGeom prst="flowChartMerge">
            <a:avLst/>
          </a:prstGeom>
          <a:solidFill>
            <a:srgbClr val="62A39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6" name="图片 45" descr="D:/2023省赛选国赛资料/000素材/图片素材/小PNG/T3.pngT3"/>
          <p:cNvPicPr>
            <a:picLocks noChangeAspect="1"/>
          </p:cNvPicPr>
          <p:nvPr/>
        </p:nvPicPr>
        <p:blipFill>
          <a:blip r:embed="rId6"/>
          <a:srcRect t="248" b="248"/>
          <a:stretch>
            <a:fillRect/>
          </a:stretch>
        </p:blipFill>
        <p:spPr>
          <a:xfrm>
            <a:off x="554990" y="458470"/>
            <a:ext cx="1280795" cy="961390"/>
          </a:xfrm>
          <a:prstGeom prst="rect">
            <a:avLst/>
          </a:prstGeom>
        </p:spPr>
      </p:pic>
      <p:sp>
        <p:nvSpPr>
          <p:cNvPr id="47" name="文本框 46"/>
          <p:cNvSpPr txBox="1"/>
          <p:nvPr/>
        </p:nvSpPr>
        <p:spPr>
          <a:xfrm>
            <a:off x="1841500" y="659765"/>
            <a:ext cx="63265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1</a:t>
            </a:r>
            <a:r>
              <a:rPr lang="en-US" altLang="zh-CN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．</a:t>
            </a:r>
            <a:r>
              <a:rPr lang="zh-CN" altLang="en-US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项目总结</a:t>
            </a:r>
          </a:p>
        </p:txBody>
      </p:sp>
      <p:sp>
        <p:nvSpPr>
          <p:cNvPr id="11" name="矩形 10"/>
          <p:cNvSpPr/>
          <p:nvPr/>
        </p:nvSpPr>
        <p:spPr>
          <a:xfrm>
            <a:off x="1652905" y="1276985"/>
            <a:ext cx="9248140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76250"/>
            <a:r>
              <a:rPr 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总结TCP/IP协议的分层结构和它在数据传输中的重要作用。描述互联网中数据传输的过程。</a:t>
            </a:r>
          </a:p>
        </p:txBody>
      </p:sp>
      <p:pic>
        <p:nvPicPr>
          <p:cNvPr id="15" name="图片 14" descr="1d9a54460ec5762892501bb8106edb2f"/>
          <p:cNvPicPr>
            <a:picLocks noChangeAspect="1"/>
          </p:cNvPicPr>
          <p:nvPr/>
        </p:nvPicPr>
        <p:blipFill>
          <a:blip r:embed="rId7"/>
          <a:srcRect t="48306" b="13573"/>
          <a:stretch>
            <a:fillRect/>
          </a:stretch>
        </p:blipFill>
        <p:spPr>
          <a:xfrm>
            <a:off x="309880" y="1491615"/>
            <a:ext cx="11592560" cy="4853940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302260" y="1983740"/>
            <a:ext cx="11600180" cy="421449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2000"/>
                </a:schemeClr>
              </a:gs>
              <a:gs pos="100000">
                <a:schemeClr val="bg1">
                  <a:alpha val="10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1925955" y="1877060"/>
            <a:ext cx="7780020" cy="418528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图片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25955" y="2011045"/>
            <a:ext cx="7780655" cy="4071620"/>
          </a:xfrm>
          <a:prstGeom prst="rect">
            <a:avLst/>
          </a:prstGeom>
        </p:spPr>
      </p:pic>
      <p:pic>
        <p:nvPicPr>
          <p:cNvPr id="23" name="图片 22" descr="机器人__3_-removebg-preview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9248140" y="3648710"/>
            <a:ext cx="3014980" cy="30149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>
            <a:hlinkClick r:id="rId2" action="ppaction://hlinksldjump"/>
          </p:cNvPr>
          <p:cNvSpPr/>
          <p:nvPr/>
        </p:nvSpPr>
        <p:spPr>
          <a:xfrm>
            <a:off x="7526655" y="298450"/>
            <a:ext cx="1102995" cy="476250"/>
          </a:xfrm>
          <a:prstGeom prst="rect">
            <a:avLst/>
          </a:prstGeom>
          <a:solidFill>
            <a:srgbClr val="62A39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>
                <a:sym typeface="+mn-ea"/>
              </a:rPr>
              <a:t>项目准备</a:t>
            </a:r>
          </a:p>
        </p:txBody>
      </p:sp>
      <p:sp>
        <p:nvSpPr>
          <p:cNvPr id="37" name="矩形 36">
            <a:hlinkClick r:id="rId3" action="ppaction://hlinksldjump"/>
          </p:cNvPr>
          <p:cNvSpPr/>
          <p:nvPr/>
        </p:nvSpPr>
        <p:spPr>
          <a:xfrm>
            <a:off x="8620125" y="298450"/>
            <a:ext cx="1102995" cy="476250"/>
          </a:xfrm>
          <a:prstGeom prst="rect">
            <a:avLst/>
          </a:prstGeom>
          <a:solidFill>
            <a:srgbClr val="62A39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>
                <a:sym typeface="+mn-ea"/>
              </a:rPr>
              <a:t>项目实施</a:t>
            </a:r>
          </a:p>
        </p:txBody>
      </p:sp>
      <p:sp>
        <p:nvSpPr>
          <p:cNvPr id="38" name="矩形 37">
            <a:hlinkClick r:id="rId4" action="ppaction://hlinksldjump"/>
          </p:cNvPr>
          <p:cNvSpPr/>
          <p:nvPr/>
        </p:nvSpPr>
        <p:spPr>
          <a:xfrm>
            <a:off x="9706610" y="298450"/>
            <a:ext cx="1102995" cy="476250"/>
          </a:xfrm>
          <a:prstGeom prst="rect">
            <a:avLst/>
          </a:prstGeom>
          <a:solidFill>
            <a:srgbClr val="62A39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>
                <a:sym typeface="+mn-ea"/>
              </a:rPr>
              <a:t>项目评价</a:t>
            </a:r>
          </a:p>
        </p:txBody>
      </p:sp>
      <p:sp>
        <p:nvSpPr>
          <p:cNvPr id="39" name="矩形 38">
            <a:hlinkClick r:id="rId5" action="ppaction://hlinksldjump"/>
          </p:cNvPr>
          <p:cNvSpPr/>
          <p:nvPr/>
        </p:nvSpPr>
        <p:spPr>
          <a:xfrm>
            <a:off x="10800080" y="298450"/>
            <a:ext cx="1102995" cy="476250"/>
          </a:xfrm>
          <a:prstGeom prst="rect">
            <a:avLst/>
          </a:prstGeom>
          <a:solidFill>
            <a:srgbClr val="62A39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  <a:scene3d>
              <a:camera prst="orthographicFront"/>
              <a:lightRig rig="threePt" dir="t"/>
            </a:scene3d>
          </a:bodyPr>
          <a:lstStyle/>
          <a:p>
            <a:pPr lvl="0" algn="ctr">
              <a:buClrTx/>
              <a:buSzTx/>
              <a:buFontTx/>
            </a:pPr>
            <a:r>
              <a:rPr lang="zh-CN" altLang="en-US" b="1"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sym typeface="+mn-ea"/>
              </a:rPr>
              <a:t>项目拓展</a:t>
            </a:r>
          </a:p>
        </p:txBody>
      </p:sp>
      <p:sp>
        <p:nvSpPr>
          <p:cNvPr id="43" name="流程图: 合并 42"/>
          <p:cNvSpPr/>
          <p:nvPr/>
        </p:nvSpPr>
        <p:spPr>
          <a:xfrm>
            <a:off x="10800080" y="774700"/>
            <a:ext cx="1102995" cy="247015"/>
          </a:xfrm>
          <a:prstGeom prst="flowChartMerge">
            <a:avLst/>
          </a:prstGeom>
          <a:solidFill>
            <a:srgbClr val="62A39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6" name="图片 45" descr="D:/2023省赛选国赛资料/000素材/图片素材/小PNG/T3.pngT3"/>
          <p:cNvPicPr>
            <a:picLocks noChangeAspect="1"/>
          </p:cNvPicPr>
          <p:nvPr/>
        </p:nvPicPr>
        <p:blipFill>
          <a:blip r:embed="rId6"/>
          <a:srcRect t="248" b="248"/>
          <a:stretch>
            <a:fillRect/>
          </a:stretch>
        </p:blipFill>
        <p:spPr>
          <a:xfrm>
            <a:off x="554990" y="458470"/>
            <a:ext cx="1280795" cy="961390"/>
          </a:xfrm>
          <a:prstGeom prst="rect">
            <a:avLst/>
          </a:prstGeom>
        </p:spPr>
      </p:pic>
      <p:sp>
        <p:nvSpPr>
          <p:cNvPr id="47" name="文本框 46"/>
          <p:cNvSpPr txBox="1"/>
          <p:nvPr/>
        </p:nvSpPr>
        <p:spPr>
          <a:xfrm>
            <a:off x="1841500" y="659765"/>
            <a:ext cx="632650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2</a:t>
            </a:r>
            <a:r>
              <a:rPr lang="en-US" altLang="zh-CN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．</a:t>
            </a:r>
            <a:r>
              <a:rPr lang="zh-CN" altLang="en-US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学以致用</a:t>
            </a:r>
          </a:p>
        </p:txBody>
      </p:sp>
      <p:pic>
        <p:nvPicPr>
          <p:cNvPr id="15" name="图片 14" descr="7f83a9d694ca07a2b637797b684327b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48280" y="3222625"/>
            <a:ext cx="6242685" cy="3393440"/>
          </a:xfrm>
          <a:prstGeom prst="rect">
            <a:avLst/>
          </a:prstGeom>
        </p:spPr>
      </p:pic>
      <p:pic>
        <p:nvPicPr>
          <p:cNvPr id="18" name="图片 17" descr="1d9a54460ec5762892501bb8106edb2f"/>
          <p:cNvPicPr>
            <a:picLocks noChangeAspect="1"/>
          </p:cNvPicPr>
          <p:nvPr/>
        </p:nvPicPr>
        <p:blipFill>
          <a:blip r:embed="rId8"/>
          <a:srcRect t="48306" b="13573"/>
          <a:stretch>
            <a:fillRect/>
          </a:stretch>
        </p:blipFill>
        <p:spPr>
          <a:xfrm>
            <a:off x="309880" y="1491615"/>
            <a:ext cx="11592560" cy="4853940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302260" y="1983740"/>
            <a:ext cx="11600180" cy="421449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32000"/>
                </a:schemeClr>
              </a:gs>
              <a:gs pos="100000">
                <a:schemeClr val="bg1">
                  <a:alpha val="10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圆角矩形 13"/>
          <p:cNvSpPr/>
          <p:nvPr/>
        </p:nvSpPr>
        <p:spPr>
          <a:xfrm>
            <a:off x="1065530" y="1549400"/>
            <a:ext cx="9734550" cy="3559810"/>
          </a:xfrm>
          <a:prstGeom prst="roundRect">
            <a:avLst/>
          </a:prstGeom>
          <a:solidFill>
            <a:srgbClr val="EFFBFD"/>
          </a:solidFill>
          <a:ln w="19050">
            <a:solidFill>
              <a:srgbClr val="0070C0"/>
            </a:solidFill>
            <a:prstDash val="dashDot"/>
          </a:ln>
        </p:spPr>
        <p:style>
          <a:lnRef idx="0">
            <a:srgbClr val="FFFFFF"/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矩形 47"/>
          <p:cNvSpPr/>
          <p:nvPr/>
        </p:nvSpPr>
        <p:spPr>
          <a:xfrm>
            <a:off x="1841500" y="2002790"/>
            <a:ext cx="8582025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用自己的理解向家人或朋友解释互联网中即时数据的传输过程。</a:t>
            </a:r>
          </a:p>
        </p:txBody>
      </p:sp>
      <p:grpSp>
        <p:nvGrpSpPr>
          <p:cNvPr id="157" name="组合 156"/>
          <p:cNvGrpSpPr/>
          <p:nvPr/>
        </p:nvGrpSpPr>
        <p:grpSpPr>
          <a:xfrm>
            <a:off x="1292225" y="2929255"/>
            <a:ext cx="411480" cy="411480"/>
            <a:chOff x="7327275" y="3363269"/>
            <a:chExt cx="899446" cy="899451"/>
          </a:xfrm>
        </p:grpSpPr>
        <p:sp>
          <p:nvSpPr>
            <p:cNvPr id="158" name="Oval 239"/>
            <p:cNvSpPr>
              <a:spLocks noChangeArrowheads="1"/>
            </p:cNvSpPr>
            <p:nvPr/>
          </p:nvSpPr>
          <p:spPr bwMode="auto">
            <a:xfrm>
              <a:off x="7327275" y="3363269"/>
              <a:ext cx="899446" cy="899451"/>
            </a:xfrm>
            <a:prstGeom prst="ellipse">
              <a:avLst/>
            </a:prstGeom>
            <a:solidFill>
              <a:srgbClr val="BD43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59" name="Oval 240"/>
            <p:cNvSpPr>
              <a:spLocks noChangeArrowheads="1"/>
            </p:cNvSpPr>
            <p:nvPr/>
          </p:nvSpPr>
          <p:spPr bwMode="auto">
            <a:xfrm>
              <a:off x="7378050" y="3414044"/>
              <a:ext cx="794269" cy="794274"/>
            </a:xfrm>
            <a:prstGeom prst="ellipse">
              <a:avLst/>
            </a:prstGeom>
            <a:solidFill>
              <a:srgbClr val="EC54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60" name="Freeform 241"/>
            <p:cNvSpPr/>
            <p:nvPr/>
          </p:nvSpPr>
          <p:spPr bwMode="auto">
            <a:xfrm>
              <a:off x="7378050" y="3540983"/>
              <a:ext cx="649197" cy="710857"/>
            </a:xfrm>
            <a:custGeom>
              <a:avLst/>
              <a:gdLst>
                <a:gd name="T0" fmla="*/ 108 w 179"/>
                <a:gd name="T1" fmla="*/ 17 h 196"/>
                <a:gd name="T2" fmla="*/ 0 w 179"/>
                <a:gd name="T3" fmla="*/ 123 h 196"/>
                <a:gd name="T4" fmla="*/ 30 w 179"/>
                <a:gd name="T5" fmla="*/ 163 h 196"/>
                <a:gd name="T6" fmla="*/ 68 w 179"/>
                <a:gd name="T7" fmla="*/ 187 h 196"/>
                <a:gd name="T8" fmla="*/ 111 w 179"/>
                <a:gd name="T9" fmla="*/ 196 h 196"/>
                <a:gd name="T10" fmla="*/ 179 w 179"/>
                <a:gd name="T11" fmla="*/ 128 h 196"/>
                <a:gd name="T12" fmla="*/ 175 w 179"/>
                <a:gd name="T13" fmla="*/ 92 h 196"/>
                <a:gd name="T14" fmla="*/ 153 w 179"/>
                <a:gd name="T15" fmla="*/ 83 h 196"/>
                <a:gd name="T16" fmla="*/ 172 w 179"/>
                <a:gd name="T17" fmla="*/ 64 h 196"/>
                <a:gd name="T18" fmla="*/ 179 w 179"/>
                <a:gd name="T19" fmla="*/ 24 h 196"/>
                <a:gd name="T20" fmla="*/ 151 w 179"/>
                <a:gd name="T21" fmla="*/ 0 h 196"/>
                <a:gd name="T22" fmla="*/ 130 w 179"/>
                <a:gd name="T23" fmla="*/ 3 h 196"/>
                <a:gd name="T24" fmla="*/ 108 w 179"/>
                <a:gd name="T25" fmla="*/ 17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9" h="196">
                  <a:moveTo>
                    <a:pt x="108" y="17"/>
                  </a:moveTo>
                  <a:lnTo>
                    <a:pt x="0" y="123"/>
                  </a:lnTo>
                  <a:lnTo>
                    <a:pt x="30" y="163"/>
                  </a:lnTo>
                  <a:lnTo>
                    <a:pt x="68" y="187"/>
                  </a:lnTo>
                  <a:lnTo>
                    <a:pt x="111" y="196"/>
                  </a:lnTo>
                  <a:lnTo>
                    <a:pt x="179" y="128"/>
                  </a:lnTo>
                  <a:lnTo>
                    <a:pt x="175" y="92"/>
                  </a:lnTo>
                  <a:lnTo>
                    <a:pt x="153" y="83"/>
                  </a:lnTo>
                  <a:lnTo>
                    <a:pt x="172" y="64"/>
                  </a:lnTo>
                  <a:lnTo>
                    <a:pt x="179" y="24"/>
                  </a:lnTo>
                  <a:lnTo>
                    <a:pt x="151" y="0"/>
                  </a:lnTo>
                  <a:lnTo>
                    <a:pt x="130" y="3"/>
                  </a:lnTo>
                  <a:lnTo>
                    <a:pt x="108" y="17"/>
                  </a:lnTo>
                  <a:close/>
                </a:path>
              </a:pathLst>
            </a:custGeom>
            <a:solidFill>
              <a:srgbClr val="BD43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61" name="Freeform 242"/>
            <p:cNvSpPr>
              <a:spLocks noEditPoints="1"/>
            </p:cNvSpPr>
            <p:nvPr/>
          </p:nvSpPr>
          <p:spPr bwMode="auto">
            <a:xfrm>
              <a:off x="7479601" y="3515595"/>
              <a:ext cx="573034" cy="522262"/>
            </a:xfrm>
            <a:custGeom>
              <a:avLst/>
              <a:gdLst>
                <a:gd name="T0" fmla="*/ 53 w 67"/>
                <a:gd name="T1" fmla="*/ 24 h 61"/>
                <a:gd name="T2" fmla="*/ 56 w 67"/>
                <a:gd name="T3" fmla="*/ 26 h 61"/>
                <a:gd name="T4" fmla="*/ 56 w 67"/>
                <a:gd name="T5" fmla="*/ 26 h 61"/>
                <a:gd name="T6" fmla="*/ 56 w 67"/>
                <a:gd name="T7" fmla="*/ 11 h 61"/>
                <a:gd name="T8" fmla="*/ 41 w 67"/>
                <a:gd name="T9" fmla="*/ 11 h 61"/>
                <a:gd name="T10" fmla="*/ 41 w 67"/>
                <a:gd name="T11" fmla="*/ 26 h 61"/>
                <a:gd name="T12" fmla="*/ 43 w 67"/>
                <a:gd name="T13" fmla="*/ 24 h 61"/>
                <a:gd name="T14" fmla="*/ 43 w 67"/>
                <a:gd name="T15" fmla="*/ 14 h 61"/>
                <a:gd name="T16" fmla="*/ 53 w 67"/>
                <a:gd name="T17" fmla="*/ 14 h 61"/>
                <a:gd name="T18" fmla="*/ 53 w 67"/>
                <a:gd name="T19" fmla="*/ 24 h 61"/>
                <a:gd name="T20" fmla="*/ 53 w 67"/>
                <a:gd name="T21" fmla="*/ 24 h 61"/>
                <a:gd name="T22" fmla="*/ 39 w 67"/>
                <a:gd name="T23" fmla="*/ 28 h 61"/>
                <a:gd name="T24" fmla="*/ 39 w 67"/>
                <a:gd name="T25" fmla="*/ 9 h 61"/>
                <a:gd name="T26" fmla="*/ 58 w 67"/>
                <a:gd name="T27" fmla="*/ 9 h 61"/>
                <a:gd name="T28" fmla="*/ 58 w 67"/>
                <a:gd name="T29" fmla="*/ 28 h 61"/>
                <a:gd name="T30" fmla="*/ 58 w 67"/>
                <a:gd name="T31" fmla="*/ 29 h 61"/>
                <a:gd name="T32" fmla="*/ 60 w 67"/>
                <a:gd name="T33" fmla="*/ 31 h 61"/>
                <a:gd name="T34" fmla="*/ 60 w 67"/>
                <a:gd name="T35" fmla="*/ 31 h 61"/>
                <a:gd name="T36" fmla="*/ 60 w 67"/>
                <a:gd name="T37" fmla="*/ 7 h 61"/>
                <a:gd name="T38" fmla="*/ 36 w 67"/>
                <a:gd name="T39" fmla="*/ 7 h 61"/>
                <a:gd name="T40" fmla="*/ 36 w 67"/>
                <a:gd name="T41" fmla="*/ 31 h 61"/>
                <a:gd name="T42" fmla="*/ 39 w 67"/>
                <a:gd name="T43" fmla="*/ 28 h 61"/>
                <a:gd name="T44" fmla="*/ 56 w 67"/>
                <a:gd name="T45" fmla="*/ 38 h 61"/>
                <a:gd name="T46" fmla="*/ 50 w 67"/>
                <a:gd name="T47" fmla="*/ 38 h 61"/>
                <a:gd name="T48" fmla="*/ 50 w 67"/>
                <a:gd name="T49" fmla="*/ 24 h 61"/>
                <a:gd name="T50" fmla="*/ 53 w 67"/>
                <a:gd name="T51" fmla="*/ 19 h 61"/>
                <a:gd name="T52" fmla="*/ 48 w 67"/>
                <a:gd name="T53" fmla="*/ 14 h 61"/>
                <a:gd name="T54" fmla="*/ 43 w 67"/>
                <a:gd name="T55" fmla="*/ 19 h 61"/>
                <a:gd name="T56" fmla="*/ 47 w 67"/>
                <a:gd name="T57" fmla="*/ 24 h 61"/>
                <a:gd name="T58" fmla="*/ 47 w 67"/>
                <a:gd name="T59" fmla="*/ 38 h 61"/>
                <a:gd name="T60" fmla="*/ 11 w 67"/>
                <a:gd name="T61" fmla="*/ 38 h 61"/>
                <a:gd name="T62" fmla="*/ 0 w 67"/>
                <a:gd name="T63" fmla="*/ 48 h 61"/>
                <a:gd name="T64" fmla="*/ 0 w 67"/>
                <a:gd name="T65" fmla="*/ 50 h 61"/>
                <a:gd name="T66" fmla="*/ 11 w 67"/>
                <a:gd name="T67" fmla="*/ 61 h 61"/>
                <a:gd name="T68" fmla="*/ 56 w 67"/>
                <a:gd name="T69" fmla="*/ 61 h 61"/>
                <a:gd name="T70" fmla="*/ 67 w 67"/>
                <a:gd name="T71" fmla="*/ 50 h 61"/>
                <a:gd name="T72" fmla="*/ 67 w 67"/>
                <a:gd name="T73" fmla="*/ 48 h 61"/>
                <a:gd name="T74" fmla="*/ 56 w 67"/>
                <a:gd name="T75" fmla="*/ 38 h 61"/>
                <a:gd name="T76" fmla="*/ 11 w 67"/>
                <a:gd name="T77" fmla="*/ 54 h 61"/>
                <a:gd name="T78" fmla="*/ 7 w 67"/>
                <a:gd name="T79" fmla="*/ 49 h 61"/>
                <a:gd name="T80" fmla="*/ 11 w 67"/>
                <a:gd name="T81" fmla="*/ 45 h 61"/>
                <a:gd name="T82" fmla="*/ 16 w 67"/>
                <a:gd name="T83" fmla="*/ 49 h 61"/>
                <a:gd name="T84" fmla="*/ 11 w 67"/>
                <a:gd name="T85" fmla="*/ 54 h 61"/>
                <a:gd name="T86" fmla="*/ 40 w 67"/>
                <a:gd name="T87" fmla="*/ 52 h 61"/>
                <a:gd name="T88" fmla="*/ 37 w 67"/>
                <a:gd name="T89" fmla="*/ 49 h 61"/>
                <a:gd name="T90" fmla="*/ 40 w 67"/>
                <a:gd name="T91" fmla="*/ 46 h 61"/>
                <a:gd name="T92" fmla="*/ 43 w 67"/>
                <a:gd name="T93" fmla="*/ 49 h 61"/>
                <a:gd name="T94" fmla="*/ 40 w 67"/>
                <a:gd name="T95" fmla="*/ 52 h 61"/>
                <a:gd name="T96" fmla="*/ 48 w 67"/>
                <a:gd name="T97" fmla="*/ 52 h 61"/>
                <a:gd name="T98" fmla="*/ 45 w 67"/>
                <a:gd name="T99" fmla="*/ 49 h 61"/>
                <a:gd name="T100" fmla="*/ 48 w 67"/>
                <a:gd name="T101" fmla="*/ 46 h 61"/>
                <a:gd name="T102" fmla="*/ 52 w 67"/>
                <a:gd name="T103" fmla="*/ 49 h 61"/>
                <a:gd name="T104" fmla="*/ 48 w 67"/>
                <a:gd name="T105" fmla="*/ 52 h 61"/>
                <a:gd name="T106" fmla="*/ 57 w 67"/>
                <a:gd name="T107" fmla="*/ 52 h 61"/>
                <a:gd name="T108" fmla="*/ 54 w 67"/>
                <a:gd name="T109" fmla="*/ 49 h 61"/>
                <a:gd name="T110" fmla="*/ 57 w 67"/>
                <a:gd name="T111" fmla="*/ 46 h 61"/>
                <a:gd name="T112" fmla="*/ 60 w 67"/>
                <a:gd name="T113" fmla="*/ 49 h 61"/>
                <a:gd name="T114" fmla="*/ 57 w 67"/>
                <a:gd name="T115" fmla="*/ 5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7" h="61">
                  <a:moveTo>
                    <a:pt x="53" y="24"/>
                  </a:moveTo>
                  <a:cubicBezTo>
                    <a:pt x="56" y="26"/>
                    <a:pt x="56" y="26"/>
                    <a:pt x="56" y="26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60" y="22"/>
                    <a:pt x="60" y="16"/>
                    <a:pt x="56" y="11"/>
                  </a:cubicBezTo>
                  <a:cubicBezTo>
                    <a:pt x="52" y="7"/>
                    <a:pt x="45" y="7"/>
                    <a:pt x="41" y="11"/>
                  </a:cubicBezTo>
                  <a:cubicBezTo>
                    <a:pt x="37" y="16"/>
                    <a:pt x="37" y="22"/>
                    <a:pt x="41" y="26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41" y="21"/>
                    <a:pt x="41" y="17"/>
                    <a:pt x="43" y="14"/>
                  </a:cubicBezTo>
                  <a:cubicBezTo>
                    <a:pt x="46" y="11"/>
                    <a:pt x="50" y="11"/>
                    <a:pt x="53" y="14"/>
                  </a:cubicBezTo>
                  <a:cubicBezTo>
                    <a:pt x="56" y="17"/>
                    <a:pt x="56" y="21"/>
                    <a:pt x="53" y="24"/>
                  </a:cubicBezTo>
                  <a:cubicBezTo>
                    <a:pt x="53" y="24"/>
                    <a:pt x="53" y="24"/>
                    <a:pt x="53" y="24"/>
                  </a:cubicBezTo>
                  <a:close/>
                  <a:moveTo>
                    <a:pt x="39" y="28"/>
                  </a:moveTo>
                  <a:cubicBezTo>
                    <a:pt x="34" y="23"/>
                    <a:pt x="34" y="15"/>
                    <a:pt x="39" y="9"/>
                  </a:cubicBezTo>
                  <a:cubicBezTo>
                    <a:pt x="44" y="4"/>
                    <a:pt x="52" y="4"/>
                    <a:pt x="58" y="9"/>
                  </a:cubicBezTo>
                  <a:cubicBezTo>
                    <a:pt x="63" y="15"/>
                    <a:pt x="63" y="23"/>
                    <a:pt x="58" y="28"/>
                  </a:cubicBezTo>
                  <a:cubicBezTo>
                    <a:pt x="58" y="28"/>
                    <a:pt x="58" y="28"/>
                    <a:pt x="58" y="29"/>
                  </a:cubicBezTo>
                  <a:cubicBezTo>
                    <a:pt x="60" y="31"/>
                    <a:pt x="60" y="31"/>
                    <a:pt x="60" y="31"/>
                  </a:cubicBezTo>
                  <a:cubicBezTo>
                    <a:pt x="60" y="31"/>
                    <a:pt x="60" y="31"/>
                    <a:pt x="60" y="31"/>
                  </a:cubicBezTo>
                  <a:cubicBezTo>
                    <a:pt x="67" y="24"/>
                    <a:pt x="67" y="14"/>
                    <a:pt x="60" y="7"/>
                  </a:cubicBezTo>
                  <a:cubicBezTo>
                    <a:pt x="54" y="0"/>
                    <a:pt x="43" y="0"/>
                    <a:pt x="36" y="7"/>
                  </a:cubicBezTo>
                  <a:cubicBezTo>
                    <a:pt x="30" y="14"/>
                    <a:pt x="30" y="24"/>
                    <a:pt x="36" y="31"/>
                  </a:cubicBezTo>
                  <a:lnTo>
                    <a:pt x="39" y="28"/>
                  </a:lnTo>
                  <a:close/>
                  <a:moveTo>
                    <a:pt x="56" y="38"/>
                  </a:moveTo>
                  <a:cubicBezTo>
                    <a:pt x="50" y="38"/>
                    <a:pt x="50" y="38"/>
                    <a:pt x="50" y="38"/>
                  </a:cubicBezTo>
                  <a:cubicBezTo>
                    <a:pt x="50" y="24"/>
                    <a:pt x="50" y="24"/>
                    <a:pt x="50" y="24"/>
                  </a:cubicBezTo>
                  <a:cubicBezTo>
                    <a:pt x="52" y="23"/>
                    <a:pt x="53" y="21"/>
                    <a:pt x="53" y="19"/>
                  </a:cubicBezTo>
                  <a:cubicBezTo>
                    <a:pt x="53" y="16"/>
                    <a:pt x="51" y="14"/>
                    <a:pt x="48" y="14"/>
                  </a:cubicBezTo>
                  <a:cubicBezTo>
                    <a:pt x="46" y="14"/>
                    <a:pt x="43" y="16"/>
                    <a:pt x="43" y="19"/>
                  </a:cubicBezTo>
                  <a:cubicBezTo>
                    <a:pt x="43" y="21"/>
                    <a:pt x="45" y="23"/>
                    <a:pt x="47" y="24"/>
                  </a:cubicBezTo>
                  <a:cubicBezTo>
                    <a:pt x="47" y="38"/>
                    <a:pt x="47" y="38"/>
                    <a:pt x="47" y="38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5" y="38"/>
                    <a:pt x="0" y="42"/>
                    <a:pt x="0" y="48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6"/>
                    <a:pt x="5" y="61"/>
                    <a:pt x="11" y="61"/>
                  </a:cubicBezTo>
                  <a:cubicBezTo>
                    <a:pt x="56" y="61"/>
                    <a:pt x="56" y="61"/>
                    <a:pt x="56" y="61"/>
                  </a:cubicBezTo>
                  <a:cubicBezTo>
                    <a:pt x="62" y="61"/>
                    <a:pt x="67" y="56"/>
                    <a:pt x="67" y="50"/>
                  </a:cubicBezTo>
                  <a:cubicBezTo>
                    <a:pt x="67" y="48"/>
                    <a:pt x="67" y="48"/>
                    <a:pt x="67" y="48"/>
                  </a:cubicBezTo>
                  <a:cubicBezTo>
                    <a:pt x="67" y="42"/>
                    <a:pt x="62" y="38"/>
                    <a:pt x="56" y="38"/>
                  </a:cubicBezTo>
                  <a:close/>
                  <a:moveTo>
                    <a:pt x="11" y="54"/>
                  </a:moveTo>
                  <a:cubicBezTo>
                    <a:pt x="9" y="54"/>
                    <a:pt x="7" y="52"/>
                    <a:pt x="7" y="49"/>
                  </a:cubicBezTo>
                  <a:cubicBezTo>
                    <a:pt x="7" y="47"/>
                    <a:pt x="9" y="45"/>
                    <a:pt x="11" y="45"/>
                  </a:cubicBezTo>
                  <a:cubicBezTo>
                    <a:pt x="14" y="45"/>
                    <a:pt x="16" y="47"/>
                    <a:pt x="16" y="49"/>
                  </a:cubicBezTo>
                  <a:cubicBezTo>
                    <a:pt x="16" y="52"/>
                    <a:pt x="14" y="54"/>
                    <a:pt x="11" y="54"/>
                  </a:cubicBezTo>
                  <a:close/>
                  <a:moveTo>
                    <a:pt x="40" y="52"/>
                  </a:moveTo>
                  <a:cubicBezTo>
                    <a:pt x="39" y="52"/>
                    <a:pt x="37" y="51"/>
                    <a:pt x="37" y="49"/>
                  </a:cubicBezTo>
                  <a:cubicBezTo>
                    <a:pt x="37" y="48"/>
                    <a:pt x="39" y="46"/>
                    <a:pt x="40" y="46"/>
                  </a:cubicBezTo>
                  <a:cubicBezTo>
                    <a:pt x="42" y="46"/>
                    <a:pt x="43" y="48"/>
                    <a:pt x="43" y="49"/>
                  </a:cubicBezTo>
                  <a:cubicBezTo>
                    <a:pt x="43" y="51"/>
                    <a:pt x="42" y="52"/>
                    <a:pt x="40" y="52"/>
                  </a:cubicBezTo>
                  <a:close/>
                  <a:moveTo>
                    <a:pt x="48" y="52"/>
                  </a:moveTo>
                  <a:cubicBezTo>
                    <a:pt x="47" y="52"/>
                    <a:pt x="45" y="51"/>
                    <a:pt x="45" y="49"/>
                  </a:cubicBezTo>
                  <a:cubicBezTo>
                    <a:pt x="45" y="48"/>
                    <a:pt x="47" y="46"/>
                    <a:pt x="48" y="46"/>
                  </a:cubicBezTo>
                  <a:cubicBezTo>
                    <a:pt x="50" y="46"/>
                    <a:pt x="52" y="48"/>
                    <a:pt x="52" y="49"/>
                  </a:cubicBezTo>
                  <a:cubicBezTo>
                    <a:pt x="52" y="51"/>
                    <a:pt x="50" y="52"/>
                    <a:pt x="48" y="52"/>
                  </a:cubicBezTo>
                  <a:close/>
                  <a:moveTo>
                    <a:pt x="57" y="52"/>
                  </a:moveTo>
                  <a:cubicBezTo>
                    <a:pt x="55" y="52"/>
                    <a:pt x="54" y="51"/>
                    <a:pt x="54" y="49"/>
                  </a:cubicBezTo>
                  <a:cubicBezTo>
                    <a:pt x="54" y="48"/>
                    <a:pt x="55" y="46"/>
                    <a:pt x="57" y="46"/>
                  </a:cubicBezTo>
                  <a:cubicBezTo>
                    <a:pt x="58" y="46"/>
                    <a:pt x="60" y="48"/>
                    <a:pt x="60" y="49"/>
                  </a:cubicBezTo>
                  <a:cubicBezTo>
                    <a:pt x="60" y="51"/>
                    <a:pt x="58" y="52"/>
                    <a:pt x="57" y="52"/>
                  </a:cubicBez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62" name="Freeform 243"/>
            <p:cNvSpPr>
              <a:spLocks noEditPoints="1"/>
            </p:cNvSpPr>
            <p:nvPr/>
          </p:nvSpPr>
          <p:spPr bwMode="auto">
            <a:xfrm>
              <a:off x="7486854" y="3508342"/>
              <a:ext cx="576661" cy="522262"/>
            </a:xfrm>
            <a:custGeom>
              <a:avLst/>
              <a:gdLst>
                <a:gd name="T0" fmla="*/ 53 w 67"/>
                <a:gd name="T1" fmla="*/ 24 h 61"/>
                <a:gd name="T2" fmla="*/ 56 w 67"/>
                <a:gd name="T3" fmla="*/ 26 h 61"/>
                <a:gd name="T4" fmla="*/ 56 w 67"/>
                <a:gd name="T5" fmla="*/ 26 h 61"/>
                <a:gd name="T6" fmla="*/ 56 w 67"/>
                <a:gd name="T7" fmla="*/ 11 h 61"/>
                <a:gd name="T8" fmla="*/ 41 w 67"/>
                <a:gd name="T9" fmla="*/ 11 h 61"/>
                <a:gd name="T10" fmla="*/ 41 w 67"/>
                <a:gd name="T11" fmla="*/ 26 h 61"/>
                <a:gd name="T12" fmla="*/ 43 w 67"/>
                <a:gd name="T13" fmla="*/ 24 h 61"/>
                <a:gd name="T14" fmla="*/ 43 w 67"/>
                <a:gd name="T15" fmla="*/ 14 h 61"/>
                <a:gd name="T16" fmla="*/ 53 w 67"/>
                <a:gd name="T17" fmla="*/ 14 h 61"/>
                <a:gd name="T18" fmla="*/ 53 w 67"/>
                <a:gd name="T19" fmla="*/ 24 h 61"/>
                <a:gd name="T20" fmla="*/ 53 w 67"/>
                <a:gd name="T21" fmla="*/ 24 h 61"/>
                <a:gd name="T22" fmla="*/ 39 w 67"/>
                <a:gd name="T23" fmla="*/ 28 h 61"/>
                <a:gd name="T24" fmla="*/ 39 w 67"/>
                <a:gd name="T25" fmla="*/ 9 h 61"/>
                <a:gd name="T26" fmla="*/ 58 w 67"/>
                <a:gd name="T27" fmla="*/ 9 h 61"/>
                <a:gd name="T28" fmla="*/ 58 w 67"/>
                <a:gd name="T29" fmla="*/ 28 h 61"/>
                <a:gd name="T30" fmla="*/ 58 w 67"/>
                <a:gd name="T31" fmla="*/ 29 h 61"/>
                <a:gd name="T32" fmla="*/ 60 w 67"/>
                <a:gd name="T33" fmla="*/ 31 h 61"/>
                <a:gd name="T34" fmla="*/ 60 w 67"/>
                <a:gd name="T35" fmla="*/ 31 h 61"/>
                <a:gd name="T36" fmla="*/ 60 w 67"/>
                <a:gd name="T37" fmla="*/ 7 h 61"/>
                <a:gd name="T38" fmla="*/ 36 w 67"/>
                <a:gd name="T39" fmla="*/ 7 h 61"/>
                <a:gd name="T40" fmla="*/ 36 w 67"/>
                <a:gd name="T41" fmla="*/ 31 h 61"/>
                <a:gd name="T42" fmla="*/ 39 w 67"/>
                <a:gd name="T43" fmla="*/ 28 h 61"/>
                <a:gd name="T44" fmla="*/ 56 w 67"/>
                <a:gd name="T45" fmla="*/ 38 h 61"/>
                <a:gd name="T46" fmla="*/ 50 w 67"/>
                <a:gd name="T47" fmla="*/ 38 h 61"/>
                <a:gd name="T48" fmla="*/ 50 w 67"/>
                <a:gd name="T49" fmla="*/ 24 h 61"/>
                <a:gd name="T50" fmla="*/ 53 w 67"/>
                <a:gd name="T51" fmla="*/ 19 h 61"/>
                <a:gd name="T52" fmla="*/ 48 w 67"/>
                <a:gd name="T53" fmla="*/ 14 h 61"/>
                <a:gd name="T54" fmla="*/ 43 w 67"/>
                <a:gd name="T55" fmla="*/ 19 h 61"/>
                <a:gd name="T56" fmla="*/ 47 w 67"/>
                <a:gd name="T57" fmla="*/ 24 h 61"/>
                <a:gd name="T58" fmla="*/ 47 w 67"/>
                <a:gd name="T59" fmla="*/ 38 h 61"/>
                <a:gd name="T60" fmla="*/ 11 w 67"/>
                <a:gd name="T61" fmla="*/ 38 h 61"/>
                <a:gd name="T62" fmla="*/ 0 w 67"/>
                <a:gd name="T63" fmla="*/ 48 h 61"/>
                <a:gd name="T64" fmla="*/ 0 w 67"/>
                <a:gd name="T65" fmla="*/ 50 h 61"/>
                <a:gd name="T66" fmla="*/ 11 w 67"/>
                <a:gd name="T67" fmla="*/ 61 h 61"/>
                <a:gd name="T68" fmla="*/ 56 w 67"/>
                <a:gd name="T69" fmla="*/ 61 h 61"/>
                <a:gd name="T70" fmla="*/ 67 w 67"/>
                <a:gd name="T71" fmla="*/ 50 h 61"/>
                <a:gd name="T72" fmla="*/ 67 w 67"/>
                <a:gd name="T73" fmla="*/ 48 h 61"/>
                <a:gd name="T74" fmla="*/ 56 w 67"/>
                <a:gd name="T75" fmla="*/ 38 h 61"/>
                <a:gd name="T76" fmla="*/ 11 w 67"/>
                <a:gd name="T77" fmla="*/ 54 h 61"/>
                <a:gd name="T78" fmla="*/ 7 w 67"/>
                <a:gd name="T79" fmla="*/ 49 h 61"/>
                <a:gd name="T80" fmla="*/ 11 w 67"/>
                <a:gd name="T81" fmla="*/ 45 h 61"/>
                <a:gd name="T82" fmla="*/ 16 w 67"/>
                <a:gd name="T83" fmla="*/ 49 h 61"/>
                <a:gd name="T84" fmla="*/ 11 w 67"/>
                <a:gd name="T85" fmla="*/ 54 h 61"/>
                <a:gd name="T86" fmla="*/ 40 w 67"/>
                <a:gd name="T87" fmla="*/ 52 h 61"/>
                <a:gd name="T88" fmla="*/ 37 w 67"/>
                <a:gd name="T89" fmla="*/ 49 h 61"/>
                <a:gd name="T90" fmla="*/ 40 w 67"/>
                <a:gd name="T91" fmla="*/ 46 h 61"/>
                <a:gd name="T92" fmla="*/ 43 w 67"/>
                <a:gd name="T93" fmla="*/ 49 h 61"/>
                <a:gd name="T94" fmla="*/ 40 w 67"/>
                <a:gd name="T95" fmla="*/ 52 h 61"/>
                <a:gd name="T96" fmla="*/ 48 w 67"/>
                <a:gd name="T97" fmla="*/ 52 h 61"/>
                <a:gd name="T98" fmla="*/ 45 w 67"/>
                <a:gd name="T99" fmla="*/ 49 h 61"/>
                <a:gd name="T100" fmla="*/ 48 w 67"/>
                <a:gd name="T101" fmla="*/ 46 h 61"/>
                <a:gd name="T102" fmla="*/ 52 w 67"/>
                <a:gd name="T103" fmla="*/ 49 h 61"/>
                <a:gd name="T104" fmla="*/ 48 w 67"/>
                <a:gd name="T105" fmla="*/ 52 h 61"/>
                <a:gd name="T106" fmla="*/ 57 w 67"/>
                <a:gd name="T107" fmla="*/ 52 h 61"/>
                <a:gd name="T108" fmla="*/ 54 w 67"/>
                <a:gd name="T109" fmla="*/ 49 h 61"/>
                <a:gd name="T110" fmla="*/ 57 w 67"/>
                <a:gd name="T111" fmla="*/ 46 h 61"/>
                <a:gd name="T112" fmla="*/ 60 w 67"/>
                <a:gd name="T113" fmla="*/ 49 h 61"/>
                <a:gd name="T114" fmla="*/ 57 w 67"/>
                <a:gd name="T115" fmla="*/ 5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7" h="61">
                  <a:moveTo>
                    <a:pt x="53" y="24"/>
                  </a:moveTo>
                  <a:cubicBezTo>
                    <a:pt x="56" y="26"/>
                    <a:pt x="56" y="26"/>
                    <a:pt x="56" y="26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60" y="22"/>
                    <a:pt x="60" y="16"/>
                    <a:pt x="56" y="11"/>
                  </a:cubicBezTo>
                  <a:cubicBezTo>
                    <a:pt x="52" y="7"/>
                    <a:pt x="45" y="7"/>
                    <a:pt x="41" y="11"/>
                  </a:cubicBezTo>
                  <a:cubicBezTo>
                    <a:pt x="37" y="16"/>
                    <a:pt x="37" y="22"/>
                    <a:pt x="41" y="26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41" y="21"/>
                    <a:pt x="41" y="17"/>
                    <a:pt x="43" y="14"/>
                  </a:cubicBezTo>
                  <a:cubicBezTo>
                    <a:pt x="46" y="11"/>
                    <a:pt x="50" y="11"/>
                    <a:pt x="53" y="14"/>
                  </a:cubicBezTo>
                  <a:cubicBezTo>
                    <a:pt x="56" y="17"/>
                    <a:pt x="56" y="21"/>
                    <a:pt x="53" y="24"/>
                  </a:cubicBezTo>
                  <a:cubicBezTo>
                    <a:pt x="53" y="24"/>
                    <a:pt x="53" y="24"/>
                    <a:pt x="53" y="24"/>
                  </a:cubicBezTo>
                  <a:close/>
                  <a:moveTo>
                    <a:pt x="39" y="28"/>
                  </a:moveTo>
                  <a:cubicBezTo>
                    <a:pt x="34" y="23"/>
                    <a:pt x="34" y="15"/>
                    <a:pt x="39" y="9"/>
                  </a:cubicBezTo>
                  <a:cubicBezTo>
                    <a:pt x="44" y="4"/>
                    <a:pt x="52" y="4"/>
                    <a:pt x="58" y="9"/>
                  </a:cubicBezTo>
                  <a:cubicBezTo>
                    <a:pt x="63" y="15"/>
                    <a:pt x="63" y="23"/>
                    <a:pt x="58" y="28"/>
                  </a:cubicBezTo>
                  <a:cubicBezTo>
                    <a:pt x="58" y="28"/>
                    <a:pt x="58" y="28"/>
                    <a:pt x="58" y="29"/>
                  </a:cubicBezTo>
                  <a:cubicBezTo>
                    <a:pt x="60" y="31"/>
                    <a:pt x="60" y="31"/>
                    <a:pt x="60" y="31"/>
                  </a:cubicBezTo>
                  <a:cubicBezTo>
                    <a:pt x="60" y="31"/>
                    <a:pt x="60" y="31"/>
                    <a:pt x="60" y="31"/>
                  </a:cubicBezTo>
                  <a:cubicBezTo>
                    <a:pt x="67" y="24"/>
                    <a:pt x="67" y="14"/>
                    <a:pt x="60" y="7"/>
                  </a:cubicBezTo>
                  <a:cubicBezTo>
                    <a:pt x="54" y="0"/>
                    <a:pt x="43" y="0"/>
                    <a:pt x="36" y="7"/>
                  </a:cubicBezTo>
                  <a:cubicBezTo>
                    <a:pt x="30" y="14"/>
                    <a:pt x="30" y="24"/>
                    <a:pt x="36" y="31"/>
                  </a:cubicBezTo>
                  <a:lnTo>
                    <a:pt x="39" y="28"/>
                  </a:lnTo>
                  <a:close/>
                  <a:moveTo>
                    <a:pt x="56" y="38"/>
                  </a:moveTo>
                  <a:cubicBezTo>
                    <a:pt x="50" y="38"/>
                    <a:pt x="50" y="38"/>
                    <a:pt x="50" y="38"/>
                  </a:cubicBezTo>
                  <a:cubicBezTo>
                    <a:pt x="50" y="24"/>
                    <a:pt x="50" y="24"/>
                    <a:pt x="50" y="24"/>
                  </a:cubicBezTo>
                  <a:cubicBezTo>
                    <a:pt x="52" y="23"/>
                    <a:pt x="53" y="21"/>
                    <a:pt x="53" y="19"/>
                  </a:cubicBezTo>
                  <a:cubicBezTo>
                    <a:pt x="53" y="16"/>
                    <a:pt x="51" y="14"/>
                    <a:pt x="48" y="14"/>
                  </a:cubicBezTo>
                  <a:cubicBezTo>
                    <a:pt x="46" y="14"/>
                    <a:pt x="43" y="16"/>
                    <a:pt x="43" y="19"/>
                  </a:cubicBezTo>
                  <a:cubicBezTo>
                    <a:pt x="43" y="21"/>
                    <a:pt x="45" y="23"/>
                    <a:pt x="47" y="24"/>
                  </a:cubicBezTo>
                  <a:cubicBezTo>
                    <a:pt x="47" y="38"/>
                    <a:pt x="47" y="38"/>
                    <a:pt x="47" y="38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5" y="38"/>
                    <a:pt x="0" y="42"/>
                    <a:pt x="0" y="48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6"/>
                    <a:pt x="5" y="61"/>
                    <a:pt x="11" y="61"/>
                  </a:cubicBezTo>
                  <a:cubicBezTo>
                    <a:pt x="56" y="61"/>
                    <a:pt x="56" y="61"/>
                    <a:pt x="56" y="61"/>
                  </a:cubicBezTo>
                  <a:cubicBezTo>
                    <a:pt x="62" y="61"/>
                    <a:pt x="67" y="56"/>
                    <a:pt x="67" y="50"/>
                  </a:cubicBezTo>
                  <a:cubicBezTo>
                    <a:pt x="67" y="48"/>
                    <a:pt x="67" y="48"/>
                    <a:pt x="67" y="48"/>
                  </a:cubicBezTo>
                  <a:cubicBezTo>
                    <a:pt x="67" y="42"/>
                    <a:pt x="62" y="38"/>
                    <a:pt x="56" y="38"/>
                  </a:cubicBezTo>
                  <a:close/>
                  <a:moveTo>
                    <a:pt x="11" y="54"/>
                  </a:moveTo>
                  <a:cubicBezTo>
                    <a:pt x="9" y="54"/>
                    <a:pt x="7" y="52"/>
                    <a:pt x="7" y="49"/>
                  </a:cubicBezTo>
                  <a:cubicBezTo>
                    <a:pt x="7" y="47"/>
                    <a:pt x="9" y="45"/>
                    <a:pt x="11" y="45"/>
                  </a:cubicBezTo>
                  <a:cubicBezTo>
                    <a:pt x="14" y="45"/>
                    <a:pt x="16" y="47"/>
                    <a:pt x="16" y="49"/>
                  </a:cubicBezTo>
                  <a:cubicBezTo>
                    <a:pt x="16" y="52"/>
                    <a:pt x="14" y="54"/>
                    <a:pt x="11" y="54"/>
                  </a:cubicBezTo>
                  <a:close/>
                  <a:moveTo>
                    <a:pt x="40" y="52"/>
                  </a:moveTo>
                  <a:cubicBezTo>
                    <a:pt x="39" y="52"/>
                    <a:pt x="37" y="51"/>
                    <a:pt x="37" y="49"/>
                  </a:cubicBezTo>
                  <a:cubicBezTo>
                    <a:pt x="37" y="48"/>
                    <a:pt x="39" y="46"/>
                    <a:pt x="40" y="46"/>
                  </a:cubicBezTo>
                  <a:cubicBezTo>
                    <a:pt x="42" y="46"/>
                    <a:pt x="43" y="48"/>
                    <a:pt x="43" y="49"/>
                  </a:cubicBezTo>
                  <a:cubicBezTo>
                    <a:pt x="43" y="51"/>
                    <a:pt x="42" y="52"/>
                    <a:pt x="40" y="52"/>
                  </a:cubicBezTo>
                  <a:close/>
                  <a:moveTo>
                    <a:pt x="48" y="52"/>
                  </a:moveTo>
                  <a:cubicBezTo>
                    <a:pt x="47" y="52"/>
                    <a:pt x="45" y="51"/>
                    <a:pt x="45" y="49"/>
                  </a:cubicBezTo>
                  <a:cubicBezTo>
                    <a:pt x="45" y="48"/>
                    <a:pt x="47" y="46"/>
                    <a:pt x="48" y="46"/>
                  </a:cubicBezTo>
                  <a:cubicBezTo>
                    <a:pt x="50" y="46"/>
                    <a:pt x="52" y="48"/>
                    <a:pt x="52" y="49"/>
                  </a:cubicBezTo>
                  <a:cubicBezTo>
                    <a:pt x="52" y="51"/>
                    <a:pt x="50" y="52"/>
                    <a:pt x="48" y="52"/>
                  </a:cubicBezTo>
                  <a:close/>
                  <a:moveTo>
                    <a:pt x="57" y="52"/>
                  </a:moveTo>
                  <a:cubicBezTo>
                    <a:pt x="55" y="52"/>
                    <a:pt x="54" y="51"/>
                    <a:pt x="54" y="49"/>
                  </a:cubicBezTo>
                  <a:cubicBezTo>
                    <a:pt x="54" y="48"/>
                    <a:pt x="55" y="46"/>
                    <a:pt x="57" y="46"/>
                  </a:cubicBezTo>
                  <a:cubicBezTo>
                    <a:pt x="58" y="46"/>
                    <a:pt x="60" y="48"/>
                    <a:pt x="60" y="49"/>
                  </a:cubicBezTo>
                  <a:cubicBezTo>
                    <a:pt x="60" y="51"/>
                    <a:pt x="58" y="52"/>
                    <a:pt x="57" y="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292225" y="2005965"/>
            <a:ext cx="411480" cy="411480"/>
            <a:chOff x="7327275" y="3363269"/>
            <a:chExt cx="899446" cy="899451"/>
          </a:xfrm>
        </p:grpSpPr>
        <p:sp>
          <p:nvSpPr>
            <p:cNvPr id="8" name="Oval 239"/>
            <p:cNvSpPr>
              <a:spLocks noChangeArrowheads="1"/>
            </p:cNvSpPr>
            <p:nvPr/>
          </p:nvSpPr>
          <p:spPr bwMode="auto">
            <a:xfrm>
              <a:off x="7327275" y="3363269"/>
              <a:ext cx="899446" cy="899451"/>
            </a:xfrm>
            <a:prstGeom prst="ellipse">
              <a:avLst/>
            </a:prstGeom>
            <a:solidFill>
              <a:srgbClr val="BD43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9" name="Oval 240"/>
            <p:cNvSpPr>
              <a:spLocks noChangeArrowheads="1"/>
            </p:cNvSpPr>
            <p:nvPr/>
          </p:nvSpPr>
          <p:spPr bwMode="auto">
            <a:xfrm>
              <a:off x="7378050" y="3414044"/>
              <a:ext cx="794269" cy="794274"/>
            </a:xfrm>
            <a:prstGeom prst="ellipse">
              <a:avLst/>
            </a:prstGeom>
            <a:solidFill>
              <a:srgbClr val="EC54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0" name="Freeform 241"/>
            <p:cNvSpPr/>
            <p:nvPr/>
          </p:nvSpPr>
          <p:spPr bwMode="auto">
            <a:xfrm>
              <a:off x="7378050" y="3540983"/>
              <a:ext cx="649197" cy="710857"/>
            </a:xfrm>
            <a:custGeom>
              <a:avLst/>
              <a:gdLst>
                <a:gd name="T0" fmla="*/ 108 w 179"/>
                <a:gd name="T1" fmla="*/ 17 h 196"/>
                <a:gd name="T2" fmla="*/ 0 w 179"/>
                <a:gd name="T3" fmla="*/ 123 h 196"/>
                <a:gd name="T4" fmla="*/ 30 w 179"/>
                <a:gd name="T5" fmla="*/ 163 h 196"/>
                <a:gd name="T6" fmla="*/ 68 w 179"/>
                <a:gd name="T7" fmla="*/ 187 h 196"/>
                <a:gd name="T8" fmla="*/ 111 w 179"/>
                <a:gd name="T9" fmla="*/ 196 h 196"/>
                <a:gd name="T10" fmla="*/ 179 w 179"/>
                <a:gd name="T11" fmla="*/ 128 h 196"/>
                <a:gd name="T12" fmla="*/ 175 w 179"/>
                <a:gd name="T13" fmla="*/ 92 h 196"/>
                <a:gd name="T14" fmla="*/ 153 w 179"/>
                <a:gd name="T15" fmla="*/ 83 h 196"/>
                <a:gd name="T16" fmla="*/ 172 w 179"/>
                <a:gd name="T17" fmla="*/ 64 h 196"/>
                <a:gd name="T18" fmla="*/ 179 w 179"/>
                <a:gd name="T19" fmla="*/ 24 h 196"/>
                <a:gd name="T20" fmla="*/ 151 w 179"/>
                <a:gd name="T21" fmla="*/ 0 h 196"/>
                <a:gd name="T22" fmla="*/ 130 w 179"/>
                <a:gd name="T23" fmla="*/ 3 h 196"/>
                <a:gd name="T24" fmla="*/ 108 w 179"/>
                <a:gd name="T25" fmla="*/ 17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9" h="196">
                  <a:moveTo>
                    <a:pt x="108" y="17"/>
                  </a:moveTo>
                  <a:lnTo>
                    <a:pt x="0" y="123"/>
                  </a:lnTo>
                  <a:lnTo>
                    <a:pt x="30" y="163"/>
                  </a:lnTo>
                  <a:lnTo>
                    <a:pt x="68" y="187"/>
                  </a:lnTo>
                  <a:lnTo>
                    <a:pt x="111" y="196"/>
                  </a:lnTo>
                  <a:lnTo>
                    <a:pt x="179" y="128"/>
                  </a:lnTo>
                  <a:lnTo>
                    <a:pt x="175" y="92"/>
                  </a:lnTo>
                  <a:lnTo>
                    <a:pt x="153" y="83"/>
                  </a:lnTo>
                  <a:lnTo>
                    <a:pt x="172" y="64"/>
                  </a:lnTo>
                  <a:lnTo>
                    <a:pt x="179" y="24"/>
                  </a:lnTo>
                  <a:lnTo>
                    <a:pt x="151" y="0"/>
                  </a:lnTo>
                  <a:lnTo>
                    <a:pt x="130" y="3"/>
                  </a:lnTo>
                  <a:lnTo>
                    <a:pt x="108" y="17"/>
                  </a:lnTo>
                  <a:close/>
                </a:path>
              </a:pathLst>
            </a:custGeom>
            <a:solidFill>
              <a:srgbClr val="BD43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1" name="Freeform 242"/>
            <p:cNvSpPr>
              <a:spLocks noEditPoints="1"/>
            </p:cNvSpPr>
            <p:nvPr/>
          </p:nvSpPr>
          <p:spPr bwMode="auto">
            <a:xfrm>
              <a:off x="7479601" y="3515595"/>
              <a:ext cx="573034" cy="522262"/>
            </a:xfrm>
            <a:custGeom>
              <a:avLst/>
              <a:gdLst>
                <a:gd name="T0" fmla="*/ 53 w 67"/>
                <a:gd name="T1" fmla="*/ 24 h 61"/>
                <a:gd name="T2" fmla="*/ 56 w 67"/>
                <a:gd name="T3" fmla="*/ 26 h 61"/>
                <a:gd name="T4" fmla="*/ 56 w 67"/>
                <a:gd name="T5" fmla="*/ 26 h 61"/>
                <a:gd name="T6" fmla="*/ 56 w 67"/>
                <a:gd name="T7" fmla="*/ 11 h 61"/>
                <a:gd name="T8" fmla="*/ 41 w 67"/>
                <a:gd name="T9" fmla="*/ 11 h 61"/>
                <a:gd name="T10" fmla="*/ 41 w 67"/>
                <a:gd name="T11" fmla="*/ 26 h 61"/>
                <a:gd name="T12" fmla="*/ 43 w 67"/>
                <a:gd name="T13" fmla="*/ 24 h 61"/>
                <a:gd name="T14" fmla="*/ 43 w 67"/>
                <a:gd name="T15" fmla="*/ 14 h 61"/>
                <a:gd name="T16" fmla="*/ 53 w 67"/>
                <a:gd name="T17" fmla="*/ 14 h 61"/>
                <a:gd name="T18" fmla="*/ 53 w 67"/>
                <a:gd name="T19" fmla="*/ 24 h 61"/>
                <a:gd name="T20" fmla="*/ 53 w 67"/>
                <a:gd name="T21" fmla="*/ 24 h 61"/>
                <a:gd name="T22" fmla="*/ 39 w 67"/>
                <a:gd name="T23" fmla="*/ 28 h 61"/>
                <a:gd name="T24" fmla="*/ 39 w 67"/>
                <a:gd name="T25" fmla="*/ 9 h 61"/>
                <a:gd name="T26" fmla="*/ 58 w 67"/>
                <a:gd name="T27" fmla="*/ 9 h 61"/>
                <a:gd name="T28" fmla="*/ 58 w 67"/>
                <a:gd name="T29" fmla="*/ 28 h 61"/>
                <a:gd name="T30" fmla="*/ 58 w 67"/>
                <a:gd name="T31" fmla="*/ 29 h 61"/>
                <a:gd name="T32" fmla="*/ 60 w 67"/>
                <a:gd name="T33" fmla="*/ 31 h 61"/>
                <a:gd name="T34" fmla="*/ 60 w 67"/>
                <a:gd name="T35" fmla="*/ 31 h 61"/>
                <a:gd name="T36" fmla="*/ 60 w 67"/>
                <a:gd name="T37" fmla="*/ 7 h 61"/>
                <a:gd name="T38" fmla="*/ 36 w 67"/>
                <a:gd name="T39" fmla="*/ 7 h 61"/>
                <a:gd name="T40" fmla="*/ 36 w 67"/>
                <a:gd name="T41" fmla="*/ 31 h 61"/>
                <a:gd name="T42" fmla="*/ 39 w 67"/>
                <a:gd name="T43" fmla="*/ 28 h 61"/>
                <a:gd name="T44" fmla="*/ 56 w 67"/>
                <a:gd name="T45" fmla="*/ 38 h 61"/>
                <a:gd name="T46" fmla="*/ 50 w 67"/>
                <a:gd name="T47" fmla="*/ 38 h 61"/>
                <a:gd name="T48" fmla="*/ 50 w 67"/>
                <a:gd name="T49" fmla="*/ 24 h 61"/>
                <a:gd name="T50" fmla="*/ 53 w 67"/>
                <a:gd name="T51" fmla="*/ 19 h 61"/>
                <a:gd name="T52" fmla="*/ 48 w 67"/>
                <a:gd name="T53" fmla="*/ 14 h 61"/>
                <a:gd name="T54" fmla="*/ 43 w 67"/>
                <a:gd name="T55" fmla="*/ 19 h 61"/>
                <a:gd name="T56" fmla="*/ 47 w 67"/>
                <a:gd name="T57" fmla="*/ 24 h 61"/>
                <a:gd name="T58" fmla="*/ 47 w 67"/>
                <a:gd name="T59" fmla="*/ 38 h 61"/>
                <a:gd name="T60" fmla="*/ 11 w 67"/>
                <a:gd name="T61" fmla="*/ 38 h 61"/>
                <a:gd name="T62" fmla="*/ 0 w 67"/>
                <a:gd name="T63" fmla="*/ 48 h 61"/>
                <a:gd name="T64" fmla="*/ 0 w 67"/>
                <a:gd name="T65" fmla="*/ 50 h 61"/>
                <a:gd name="T66" fmla="*/ 11 w 67"/>
                <a:gd name="T67" fmla="*/ 61 h 61"/>
                <a:gd name="T68" fmla="*/ 56 w 67"/>
                <a:gd name="T69" fmla="*/ 61 h 61"/>
                <a:gd name="T70" fmla="*/ 67 w 67"/>
                <a:gd name="T71" fmla="*/ 50 h 61"/>
                <a:gd name="T72" fmla="*/ 67 w 67"/>
                <a:gd name="T73" fmla="*/ 48 h 61"/>
                <a:gd name="T74" fmla="*/ 56 w 67"/>
                <a:gd name="T75" fmla="*/ 38 h 61"/>
                <a:gd name="T76" fmla="*/ 11 w 67"/>
                <a:gd name="T77" fmla="*/ 54 h 61"/>
                <a:gd name="T78" fmla="*/ 7 w 67"/>
                <a:gd name="T79" fmla="*/ 49 h 61"/>
                <a:gd name="T80" fmla="*/ 11 w 67"/>
                <a:gd name="T81" fmla="*/ 45 h 61"/>
                <a:gd name="T82" fmla="*/ 16 w 67"/>
                <a:gd name="T83" fmla="*/ 49 h 61"/>
                <a:gd name="T84" fmla="*/ 11 w 67"/>
                <a:gd name="T85" fmla="*/ 54 h 61"/>
                <a:gd name="T86" fmla="*/ 40 w 67"/>
                <a:gd name="T87" fmla="*/ 52 h 61"/>
                <a:gd name="T88" fmla="*/ 37 w 67"/>
                <a:gd name="T89" fmla="*/ 49 h 61"/>
                <a:gd name="T90" fmla="*/ 40 w 67"/>
                <a:gd name="T91" fmla="*/ 46 h 61"/>
                <a:gd name="T92" fmla="*/ 43 w 67"/>
                <a:gd name="T93" fmla="*/ 49 h 61"/>
                <a:gd name="T94" fmla="*/ 40 w 67"/>
                <a:gd name="T95" fmla="*/ 52 h 61"/>
                <a:gd name="T96" fmla="*/ 48 w 67"/>
                <a:gd name="T97" fmla="*/ 52 h 61"/>
                <a:gd name="T98" fmla="*/ 45 w 67"/>
                <a:gd name="T99" fmla="*/ 49 h 61"/>
                <a:gd name="T100" fmla="*/ 48 w 67"/>
                <a:gd name="T101" fmla="*/ 46 h 61"/>
                <a:gd name="T102" fmla="*/ 52 w 67"/>
                <a:gd name="T103" fmla="*/ 49 h 61"/>
                <a:gd name="T104" fmla="*/ 48 w 67"/>
                <a:gd name="T105" fmla="*/ 52 h 61"/>
                <a:gd name="T106" fmla="*/ 57 w 67"/>
                <a:gd name="T107" fmla="*/ 52 h 61"/>
                <a:gd name="T108" fmla="*/ 54 w 67"/>
                <a:gd name="T109" fmla="*/ 49 h 61"/>
                <a:gd name="T110" fmla="*/ 57 w 67"/>
                <a:gd name="T111" fmla="*/ 46 h 61"/>
                <a:gd name="T112" fmla="*/ 60 w 67"/>
                <a:gd name="T113" fmla="*/ 49 h 61"/>
                <a:gd name="T114" fmla="*/ 57 w 67"/>
                <a:gd name="T115" fmla="*/ 5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7" h="61">
                  <a:moveTo>
                    <a:pt x="53" y="24"/>
                  </a:moveTo>
                  <a:cubicBezTo>
                    <a:pt x="56" y="26"/>
                    <a:pt x="56" y="26"/>
                    <a:pt x="56" y="26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60" y="22"/>
                    <a:pt x="60" y="16"/>
                    <a:pt x="56" y="11"/>
                  </a:cubicBezTo>
                  <a:cubicBezTo>
                    <a:pt x="52" y="7"/>
                    <a:pt x="45" y="7"/>
                    <a:pt x="41" y="11"/>
                  </a:cubicBezTo>
                  <a:cubicBezTo>
                    <a:pt x="37" y="16"/>
                    <a:pt x="37" y="22"/>
                    <a:pt x="41" y="26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41" y="21"/>
                    <a:pt x="41" y="17"/>
                    <a:pt x="43" y="14"/>
                  </a:cubicBezTo>
                  <a:cubicBezTo>
                    <a:pt x="46" y="11"/>
                    <a:pt x="50" y="11"/>
                    <a:pt x="53" y="14"/>
                  </a:cubicBezTo>
                  <a:cubicBezTo>
                    <a:pt x="56" y="17"/>
                    <a:pt x="56" y="21"/>
                    <a:pt x="53" y="24"/>
                  </a:cubicBezTo>
                  <a:cubicBezTo>
                    <a:pt x="53" y="24"/>
                    <a:pt x="53" y="24"/>
                    <a:pt x="53" y="24"/>
                  </a:cubicBezTo>
                  <a:close/>
                  <a:moveTo>
                    <a:pt x="39" y="28"/>
                  </a:moveTo>
                  <a:cubicBezTo>
                    <a:pt x="34" y="23"/>
                    <a:pt x="34" y="15"/>
                    <a:pt x="39" y="9"/>
                  </a:cubicBezTo>
                  <a:cubicBezTo>
                    <a:pt x="44" y="4"/>
                    <a:pt x="52" y="4"/>
                    <a:pt x="58" y="9"/>
                  </a:cubicBezTo>
                  <a:cubicBezTo>
                    <a:pt x="63" y="15"/>
                    <a:pt x="63" y="23"/>
                    <a:pt x="58" y="28"/>
                  </a:cubicBezTo>
                  <a:cubicBezTo>
                    <a:pt x="58" y="28"/>
                    <a:pt x="58" y="28"/>
                    <a:pt x="58" y="29"/>
                  </a:cubicBezTo>
                  <a:cubicBezTo>
                    <a:pt x="60" y="31"/>
                    <a:pt x="60" y="31"/>
                    <a:pt x="60" y="31"/>
                  </a:cubicBezTo>
                  <a:cubicBezTo>
                    <a:pt x="60" y="31"/>
                    <a:pt x="60" y="31"/>
                    <a:pt x="60" y="31"/>
                  </a:cubicBezTo>
                  <a:cubicBezTo>
                    <a:pt x="67" y="24"/>
                    <a:pt x="67" y="14"/>
                    <a:pt x="60" y="7"/>
                  </a:cubicBezTo>
                  <a:cubicBezTo>
                    <a:pt x="54" y="0"/>
                    <a:pt x="43" y="0"/>
                    <a:pt x="36" y="7"/>
                  </a:cubicBezTo>
                  <a:cubicBezTo>
                    <a:pt x="30" y="14"/>
                    <a:pt x="30" y="24"/>
                    <a:pt x="36" y="31"/>
                  </a:cubicBezTo>
                  <a:lnTo>
                    <a:pt x="39" y="28"/>
                  </a:lnTo>
                  <a:close/>
                  <a:moveTo>
                    <a:pt x="56" y="38"/>
                  </a:moveTo>
                  <a:cubicBezTo>
                    <a:pt x="50" y="38"/>
                    <a:pt x="50" y="38"/>
                    <a:pt x="50" y="38"/>
                  </a:cubicBezTo>
                  <a:cubicBezTo>
                    <a:pt x="50" y="24"/>
                    <a:pt x="50" y="24"/>
                    <a:pt x="50" y="24"/>
                  </a:cubicBezTo>
                  <a:cubicBezTo>
                    <a:pt x="52" y="23"/>
                    <a:pt x="53" y="21"/>
                    <a:pt x="53" y="19"/>
                  </a:cubicBezTo>
                  <a:cubicBezTo>
                    <a:pt x="53" y="16"/>
                    <a:pt x="51" y="14"/>
                    <a:pt x="48" y="14"/>
                  </a:cubicBezTo>
                  <a:cubicBezTo>
                    <a:pt x="46" y="14"/>
                    <a:pt x="43" y="16"/>
                    <a:pt x="43" y="19"/>
                  </a:cubicBezTo>
                  <a:cubicBezTo>
                    <a:pt x="43" y="21"/>
                    <a:pt x="45" y="23"/>
                    <a:pt x="47" y="24"/>
                  </a:cubicBezTo>
                  <a:cubicBezTo>
                    <a:pt x="47" y="38"/>
                    <a:pt x="47" y="38"/>
                    <a:pt x="47" y="38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5" y="38"/>
                    <a:pt x="0" y="42"/>
                    <a:pt x="0" y="48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6"/>
                    <a:pt x="5" y="61"/>
                    <a:pt x="11" y="61"/>
                  </a:cubicBezTo>
                  <a:cubicBezTo>
                    <a:pt x="56" y="61"/>
                    <a:pt x="56" y="61"/>
                    <a:pt x="56" y="61"/>
                  </a:cubicBezTo>
                  <a:cubicBezTo>
                    <a:pt x="62" y="61"/>
                    <a:pt x="67" y="56"/>
                    <a:pt x="67" y="50"/>
                  </a:cubicBezTo>
                  <a:cubicBezTo>
                    <a:pt x="67" y="48"/>
                    <a:pt x="67" y="48"/>
                    <a:pt x="67" y="48"/>
                  </a:cubicBezTo>
                  <a:cubicBezTo>
                    <a:pt x="67" y="42"/>
                    <a:pt x="62" y="38"/>
                    <a:pt x="56" y="38"/>
                  </a:cubicBezTo>
                  <a:close/>
                  <a:moveTo>
                    <a:pt x="11" y="54"/>
                  </a:moveTo>
                  <a:cubicBezTo>
                    <a:pt x="9" y="54"/>
                    <a:pt x="7" y="52"/>
                    <a:pt x="7" y="49"/>
                  </a:cubicBezTo>
                  <a:cubicBezTo>
                    <a:pt x="7" y="47"/>
                    <a:pt x="9" y="45"/>
                    <a:pt x="11" y="45"/>
                  </a:cubicBezTo>
                  <a:cubicBezTo>
                    <a:pt x="14" y="45"/>
                    <a:pt x="16" y="47"/>
                    <a:pt x="16" y="49"/>
                  </a:cubicBezTo>
                  <a:cubicBezTo>
                    <a:pt x="16" y="52"/>
                    <a:pt x="14" y="54"/>
                    <a:pt x="11" y="54"/>
                  </a:cubicBezTo>
                  <a:close/>
                  <a:moveTo>
                    <a:pt x="40" y="52"/>
                  </a:moveTo>
                  <a:cubicBezTo>
                    <a:pt x="39" y="52"/>
                    <a:pt x="37" y="51"/>
                    <a:pt x="37" y="49"/>
                  </a:cubicBezTo>
                  <a:cubicBezTo>
                    <a:pt x="37" y="48"/>
                    <a:pt x="39" y="46"/>
                    <a:pt x="40" y="46"/>
                  </a:cubicBezTo>
                  <a:cubicBezTo>
                    <a:pt x="42" y="46"/>
                    <a:pt x="43" y="48"/>
                    <a:pt x="43" y="49"/>
                  </a:cubicBezTo>
                  <a:cubicBezTo>
                    <a:pt x="43" y="51"/>
                    <a:pt x="42" y="52"/>
                    <a:pt x="40" y="52"/>
                  </a:cubicBezTo>
                  <a:close/>
                  <a:moveTo>
                    <a:pt x="48" y="52"/>
                  </a:moveTo>
                  <a:cubicBezTo>
                    <a:pt x="47" y="52"/>
                    <a:pt x="45" y="51"/>
                    <a:pt x="45" y="49"/>
                  </a:cubicBezTo>
                  <a:cubicBezTo>
                    <a:pt x="45" y="48"/>
                    <a:pt x="47" y="46"/>
                    <a:pt x="48" y="46"/>
                  </a:cubicBezTo>
                  <a:cubicBezTo>
                    <a:pt x="50" y="46"/>
                    <a:pt x="52" y="48"/>
                    <a:pt x="52" y="49"/>
                  </a:cubicBezTo>
                  <a:cubicBezTo>
                    <a:pt x="52" y="51"/>
                    <a:pt x="50" y="52"/>
                    <a:pt x="48" y="52"/>
                  </a:cubicBezTo>
                  <a:close/>
                  <a:moveTo>
                    <a:pt x="57" y="52"/>
                  </a:moveTo>
                  <a:cubicBezTo>
                    <a:pt x="55" y="52"/>
                    <a:pt x="54" y="51"/>
                    <a:pt x="54" y="49"/>
                  </a:cubicBezTo>
                  <a:cubicBezTo>
                    <a:pt x="54" y="48"/>
                    <a:pt x="55" y="46"/>
                    <a:pt x="57" y="46"/>
                  </a:cubicBezTo>
                  <a:cubicBezTo>
                    <a:pt x="58" y="46"/>
                    <a:pt x="60" y="48"/>
                    <a:pt x="60" y="49"/>
                  </a:cubicBezTo>
                  <a:cubicBezTo>
                    <a:pt x="60" y="51"/>
                    <a:pt x="58" y="52"/>
                    <a:pt x="57" y="52"/>
                  </a:cubicBezTo>
                  <a:close/>
                </a:path>
              </a:pathLst>
            </a:custGeom>
            <a:solidFill>
              <a:schemeClr val="tx1">
                <a:alpha val="2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12" name="Freeform 243"/>
            <p:cNvSpPr>
              <a:spLocks noEditPoints="1"/>
            </p:cNvSpPr>
            <p:nvPr/>
          </p:nvSpPr>
          <p:spPr bwMode="auto">
            <a:xfrm>
              <a:off x="7486854" y="3508342"/>
              <a:ext cx="576661" cy="522262"/>
            </a:xfrm>
            <a:custGeom>
              <a:avLst/>
              <a:gdLst>
                <a:gd name="T0" fmla="*/ 53 w 67"/>
                <a:gd name="T1" fmla="*/ 24 h 61"/>
                <a:gd name="T2" fmla="*/ 56 w 67"/>
                <a:gd name="T3" fmla="*/ 26 h 61"/>
                <a:gd name="T4" fmla="*/ 56 w 67"/>
                <a:gd name="T5" fmla="*/ 26 h 61"/>
                <a:gd name="T6" fmla="*/ 56 w 67"/>
                <a:gd name="T7" fmla="*/ 11 h 61"/>
                <a:gd name="T8" fmla="*/ 41 w 67"/>
                <a:gd name="T9" fmla="*/ 11 h 61"/>
                <a:gd name="T10" fmla="*/ 41 w 67"/>
                <a:gd name="T11" fmla="*/ 26 h 61"/>
                <a:gd name="T12" fmla="*/ 43 w 67"/>
                <a:gd name="T13" fmla="*/ 24 h 61"/>
                <a:gd name="T14" fmla="*/ 43 w 67"/>
                <a:gd name="T15" fmla="*/ 14 h 61"/>
                <a:gd name="T16" fmla="*/ 53 w 67"/>
                <a:gd name="T17" fmla="*/ 14 h 61"/>
                <a:gd name="T18" fmla="*/ 53 w 67"/>
                <a:gd name="T19" fmla="*/ 24 h 61"/>
                <a:gd name="T20" fmla="*/ 53 w 67"/>
                <a:gd name="T21" fmla="*/ 24 h 61"/>
                <a:gd name="T22" fmla="*/ 39 w 67"/>
                <a:gd name="T23" fmla="*/ 28 h 61"/>
                <a:gd name="T24" fmla="*/ 39 w 67"/>
                <a:gd name="T25" fmla="*/ 9 h 61"/>
                <a:gd name="T26" fmla="*/ 58 w 67"/>
                <a:gd name="T27" fmla="*/ 9 h 61"/>
                <a:gd name="T28" fmla="*/ 58 w 67"/>
                <a:gd name="T29" fmla="*/ 28 h 61"/>
                <a:gd name="T30" fmla="*/ 58 w 67"/>
                <a:gd name="T31" fmla="*/ 29 h 61"/>
                <a:gd name="T32" fmla="*/ 60 w 67"/>
                <a:gd name="T33" fmla="*/ 31 h 61"/>
                <a:gd name="T34" fmla="*/ 60 w 67"/>
                <a:gd name="T35" fmla="*/ 31 h 61"/>
                <a:gd name="T36" fmla="*/ 60 w 67"/>
                <a:gd name="T37" fmla="*/ 7 h 61"/>
                <a:gd name="T38" fmla="*/ 36 w 67"/>
                <a:gd name="T39" fmla="*/ 7 h 61"/>
                <a:gd name="T40" fmla="*/ 36 w 67"/>
                <a:gd name="T41" fmla="*/ 31 h 61"/>
                <a:gd name="T42" fmla="*/ 39 w 67"/>
                <a:gd name="T43" fmla="*/ 28 h 61"/>
                <a:gd name="T44" fmla="*/ 56 w 67"/>
                <a:gd name="T45" fmla="*/ 38 h 61"/>
                <a:gd name="T46" fmla="*/ 50 w 67"/>
                <a:gd name="T47" fmla="*/ 38 h 61"/>
                <a:gd name="T48" fmla="*/ 50 w 67"/>
                <a:gd name="T49" fmla="*/ 24 h 61"/>
                <a:gd name="T50" fmla="*/ 53 w 67"/>
                <a:gd name="T51" fmla="*/ 19 h 61"/>
                <a:gd name="T52" fmla="*/ 48 w 67"/>
                <a:gd name="T53" fmla="*/ 14 h 61"/>
                <a:gd name="T54" fmla="*/ 43 w 67"/>
                <a:gd name="T55" fmla="*/ 19 h 61"/>
                <a:gd name="T56" fmla="*/ 47 w 67"/>
                <a:gd name="T57" fmla="*/ 24 h 61"/>
                <a:gd name="T58" fmla="*/ 47 w 67"/>
                <a:gd name="T59" fmla="*/ 38 h 61"/>
                <a:gd name="T60" fmla="*/ 11 w 67"/>
                <a:gd name="T61" fmla="*/ 38 h 61"/>
                <a:gd name="T62" fmla="*/ 0 w 67"/>
                <a:gd name="T63" fmla="*/ 48 h 61"/>
                <a:gd name="T64" fmla="*/ 0 w 67"/>
                <a:gd name="T65" fmla="*/ 50 h 61"/>
                <a:gd name="T66" fmla="*/ 11 w 67"/>
                <a:gd name="T67" fmla="*/ 61 h 61"/>
                <a:gd name="T68" fmla="*/ 56 w 67"/>
                <a:gd name="T69" fmla="*/ 61 h 61"/>
                <a:gd name="T70" fmla="*/ 67 w 67"/>
                <a:gd name="T71" fmla="*/ 50 h 61"/>
                <a:gd name="T72" fmla="*/ 67 w 67"/>
                <a:gd name="T73" fmla="*/ 48 h 61"/>
                <a:gd name="T74" fmla="*/ 56 w 67"/>
                <a:gd name="T75" fmla="*/ 38 h 61"/>
                <a:gd name="T76" fmla="*/ 11 w 67"/>
                <a:gd name="T77" fmla="*/ 54 h 61"/>
                <a:gd name="T78" fmla="*/ 7 w 67"/>
                <a:gd name="T79" fmla="*/ 49 h 61"/>
                <a:gd name="T80" fmla="*/ 11 w 67"/>
                <a:gd name="T81" fmla="*/ 45 h 61"/>
                <a:gd name="T82" fmla="*/ 16 w 67"/>
                <a:gd name="T83" fmla="*/ 49 h 61"/>
                <a:gd name="T84" fmla="*/ 11 w 67"/>
                <a:gd name="T85" fmla="*/ 54 h 61"/>
                <a:gd name="T86" fmla="*/ 40 w 67"/>
                <a:gd name="T87" fmla="*/ 52 h 61"/>
                <a:gd name="T88" fmla="*/ 37 w 67"/>
                <a:gd name="T89" fmla="*/ 49 h 61"/>
                <a:gd name="T90" fmla="*/ 40 w 67"/>
                <a:gd name="T91" fmla="*/ 46 h 61"/>
                <a:gd name="T92" fmla="*/ 43 w 67"/>
                <a:gd name="T93" fmla="*/ 49 h 61"/>
                <a:gd name="T94" fmla="*/ 40 w 67"/>
                <a:gd name="T95" fmla="*/ 52 h 61"/>
                <a:gd name="T96" fmla="*/ 48 w 67"/>
                <a:gd name="T97" fmla="*/ 52 h 61"/>
                <a:gd name="T98" fmla="*/ 45 w 67"/>
                <a:gd name="T99" fmla="*/ 49 h 61"/>
                <a:gd name="T100" fmla="*/ 48 w 67"/>
                <a:gd name="T101" fmla="*/ 46 h 61"/>
                <a:gd name="T102" fmla="*/ 52 w 67"/>
                <a:gd name="T103" fmla="*/ 49 h 61"/>
                <a:gd name="T104" fmla="*/ 48 w 67"/>
                <a:gd name="T105" fmla="*/ 52 h 61"/>
                <a:gd name="T106" fmla="*/ 57 w 67"/>
                <a:gd name="T107" fmla="*/ 52 h 61"/>
                <a:gd name="T108" fmla="*/ 54 w 67"/>
                <a:gd name="T109" fmla="*/ 49 h 61"/>
                <a:gd name="T110" fmla="*/ 57 w 67"/>
                <a:gd name="T111" fmla="*/ 46 h 61"/>
                <a:gd name="T112" fmla="*/ 60 w 67"/>
                <a:gd name="T113" fmla="*/ 49 h 61"/>
                <a:gd name="T114" fmla="*/ 57 w 67"/>
                <a:gd name="T115" fmla="*/ 5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7" h="61">
                  <a:moveTo>
                    <a:pt x="53" y="24"/>
                  </a:moveTo>
                  <a:cubicBezTo>
                    <a:pt x="56" y="26"/>
                    <a:pt x="56" y="26"/>
                    <a:pt x="56" y="26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60" y="22"/>
                    <a:pt x="60" y="16"/>
                    <a:pt x="56" y="11"/>
                  </a:cubicBezTo>
                  <a:cubicBezTo>
                    <a:pt x="52" y="7"/>
                    <a:pt x="45" y="7"/>
                    <a:pt x="41" y="11"/>
                  </a:cubicBezTo>
                  <a:cubicBezTo>
                    <a:pt x="37" y="16"/>
                    <a:pt x="37" y="22"/>
                    <a:pt x="41" y="26"/>
                  </a:cubicBezTo>
                  <a:cubicBezTo>
                    <a:pt x="43" y="24"/>
                    <a:pt x="43" y="24"/>
                    <a:pt x="43" y="24"/>
                  </a:cubicBezTo>
                  <a:cubicBezTo>
                    <a:pt x="41" y="21"/>
                    <a:pt x="41" y="17"/>
                    <a:pt x="43" y="14"/>
                  </a:cubicBezTo>
                  <a:cubicBezTo>
                    <a:pt x="46" y="11"/>
                    <a:pt x="50" y="11"/>
                    <a:pt x="53" y="14"/>
                  </a:cubicBezTo>
                  <a:cubicBezTo>
                    <a:pt x="56" y="17"/>
                    <a:pt x="56" y="21"/>
                    <a:pt x="53" y="24"/>
                  </a:cubicBezTo>
                  <a:cubicBezTo>
                    <a:pt x="53" y="24"/>
                    <a:pt x="53" y="24"/>
                    <a:pt x="53" y="24"/>
                  </a:cubicBezTo>
                  <a:close/>
                  <a:moveTo>
                    <a:pt x="39" y="28"/>
                  </a:moveTo>
                  <a:cubicBezTo>
                    <a:pt x="34" y="23"/>
                    <a:pt x="34" y="15"/>
                    <a:pt x="39" y="9"/>
                  </a:cubicBezTo>
                  <a:cubicBezTo>
                    <a:pt x="44" y="4"/>
                    <a:pt x="52" y="4"/>
                    <a:pt x="58" y="9"/>
                  </a:cubicBezTo>
                  <a:cubicBezTo>
                    <a:pt x="63" y="15"/>
                    <a:pt x="63" y="23"/>
                    <a:pt x="58" y="28"/>
                  </a:cubicBezTo>
                  <a:cubicBezTo>
                    <a:pt x="58" y="28"/>
                    <a:pt x="58" y="28"/>
                    <a:pt x="58" y="29"/>
                  </a:cubicBezTo>
                  <a:cubicBezTo>
                    <a:pt x="60" y="31"/>
                    <a:pt x="60" y="31"/>
                    <a:pt x="60" y="31"/>
                  </a:cubicBezTo>
                  <a:cubicBezTo>
                    <a:pt x="60" y="31"/>
                    <a:pt x="60" y="31"/>
                    <a:pt x="60" y="31"/>
                  </a:cubicBezTo>
                  <a:cubicBezTo>
                    <a:pt x="67" y="24"/>
                    <a:pt x="67" y="14"/>
                    <a:pt x="60" y="7"/>
                  </a:cubicBezTo>
                  <a:cubicBezTo>
                    <a:pt x="54" y="0"/>
                    <a:pt x="43" y="0"/>
                    <a:pt x="36" y="7"/>
                  </a:cubicBezTo>
                  <a:cubicBezTo>
                    <a:pt x="30" y="14"/>
                    <a:pt x="30" y="24"/>
                    <a:pt x="36" y="31"/>
                  </a:cubicBezTo>
                  <a:lnTo>
                    <a:pt x="39" y="28"/>
                  </a:lnTo>
                  <a:close/>
                  <a:moveTo>
                    <a:pt x="56" y="38"/>
                  </a:moveTo>
                  <a:cubicBezTo>
                    <a:pt x="50" y="38"/>
                    <a:pt x="50" y="38"/>
                    <a:pt x="50" y="38"/>
                  </a:cubicBezTo>
                  <a:cubicBezTo>
                    <a:pt x="50" y="24"/>
                    <a:pt x="50" y="24"/>
                    <a:pt x="50" y="24"/>
                  </a:cubicBezTo>
                  <a:cubicBezTo>
                    <a:pt x="52" y="23"/>
                    <a:pt x="53" y="21"/>
                    <a:pt x="53" y="19"/>
                  </a:cubicBezTo>
                  <a:cubicBezTo>
                    <a:pt x="53" y="16"/>
                    <a:pt x="51" y="14"/>
                    <a:pt x="48" y="14"/>
                  </a:cubicBezTo>
                  <a:cubicBezTo>
                    <a:pt x="46" y="14"/>
                    <a:pt x="43" y="16"/>
                    <a:pt x="43" y="19"/>
                  </a:cubicBezTo>
                  <a:cubicBezTo>
                    <a:pt x="43" y="21"/>
                    <a:pt x="45" y="23"/>
                    <a:pt x="47" y="24"/>
                  </a:cubicBezTo>
                  <a:cubicBezTo>
                    <a:pt x="47" y="38"/>
                    <a:pt x="47" y="38"/>
                    <a:pt x="47" y="38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5" y="38"/>
                    <a:pt x="0" y="42"/>
                    <a:pt x="0" y="48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56"/>
                    <a:pt x="5" y="61"/>
                    <a:pt x="11" y="61"/>
                  </a:cubicBezTo>
                  <a:cubicBezTo>
                    <a:pt x="56" y="61"/>
                    <a:pt x="56" y="61"/>
                    <a:pt x="56" y="61"/>
                  </a:cubicBezTo>
                  <a:cubicBezTo>
                    <a:pt x="62" y="61"/>
                    <a:pt x="67" y="56"/>
                    <a:pt x="67" y="50"/>
                  </a:cubicBezTo>
                  <a:cubicBezTo>
                    <a:pt x="67" y="48"/>
                    <a:pt x="67" y="48"/>
                    <a:pt x="67" y="48"/>
                  </a:cubicBezTo>
                  <a:cubicBezTo>
                    <a:pt x="67" y="42"/>
                    <a:pt x="62" y="38"/>
                    <a:pt x="56" y="38"/>
                  </a:cubicBezTo>
                  <a:close/>
                  <a:moveTo>
                    <a:pt x="11" y="54"/>
                  </a:moveTo>
                  <a:cubicBezTo>
                    <a:pt x="9" y="54"/>
                    <a:pt x="7" y="52"/>
                    <a:pt x="7" y="49"/>
                  </a:cubicBezTo>
                  <a:cubicBezTo>
                    <a:pt x="7" y="47"/>
                    <a:pt x="9" y="45"/>
                    <a:pt x="11" y="45"/>
                  </a:cubicBezTo>
                  <a:cubicBezTo>
                    <a:pt x="14" y="45"/>
                    <a:pt x="16" y="47"/>
                    <a:pt x="16" y="49"/>
                  </a:cubicBezTo>
                  <a:cubicBezTo>
                    <a:pt x="16" y="52"/>
                    <a:pt x="14" y="54"/>
                    <a:pt x="11" y="54"/>
                  </a:cubicBezTo>
                  <a:close/>
                  <a:moveTo>
                    <a:pt x="40" y="52"/>
                  </a:moveTo>
                  <a:cubicBezTo>
                    <a:pt x="39" y="52"/>
                    <a:pt x="37" y="51"/>
                    <a:pt x="37" y="49"/>
                  </a:cubicBezTo>
                  <a:cubicBezTo>
                    <a:pt x="37" y="48"/>
                    <a:pt x="39" y="46"/>
                    <a:pt x="40" y="46"/>
                  </a:cubicBezTo>
                  <a:cubicBezTo>
                    <a:pt x="42" y="46"/>
                    <a:pt x="43" y="48"/>
                    <a:pt x="43" y="49"/>
                  </a:cubicBezTo>
                  <a:cubicBezTo>
                    <a:pt x="43" y="51"/>
                    <a:pt x="42" y="52"/>
                    <a:pt x="40" y="52"/>
                  </a:cubicBezTo>
                  <a:close/>
                  <a:moveTo>
                    <a:pt x="48" y="52"/>
                  </a:moveTo>
                  <a:cubicBezTo>
                    <a:pt x="47" y="52"/>
                    <a:pt x="45" y="51"/>
                    <a:pt x="45" y="49"/>
                  </a:cubicBezTo>
                  <a:cubicBezTo>
                    <a:pt x="45" y="48"/>
                    <a:pt x="47" y="46"/>
                    <a:pt x="48" y="46"/>
                  </a:cubicBezTo>
                  <a:cubicBezTo>
                    <a:pt x="50" y="46"/>
                    <a:pt x="52" y="48"/>
                    <a:pt x="52" y="49"/>
                  </a:cubicBezTo>
                  <a:cubicBezTo>
                    <a:pt x="52" y="51"/>
                    <a:pt x="50" y="52"/>
                    <a:pt x="48" y="52"/>
                  </a:cubicBezTo>
                  <a:close/>
                  <a:moveTo>
                    <a:pt x="57" y="52"/>
                  </a:moveTo>
                  <a:cubicBezTo>
                    <a:pt x="55" y="52"/>
                    <a:pt x="54" y="51"/>
                    <a:pt x="54" y="49"/>
                  </a:cubicBezTo>
                  <a:cubicBezTo>
                    <a:pt x="54" y="48"/>
                    <a:pt x="55" y="46"/>
                    <a:pt x="57" y="46"/>
                  </a:cubicBezTo>
                  <a:cubicBezTo>
                    <a:pt x="58" y="46"/>
                    <a:pt x="60" y="48"/>
                    <a:pt x="60" y="49"/>
                  </a:cubicBezTo>
                  <a:cubicBezTo>
                    <a:pt x="60" y="51"/>
                    <a:pt x="58" y="52"/>
                    <a:pt x="57" y="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2400"/>
            </a:p>
          </p:txBody>
        </p:sp>
      </p:grpSp>
      <p:pic>
        <p:nvPicPr>
          <p:cNvPr id="17" name="图片 16" descr="机器人__3_-removebg-preview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9248140" y="3648710"/>
            <a:ext cx="3014980" cy="3014980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1292225" y="2792095"/>
            <a:ext cx="9131300" cy="1706880"/>
            <a:chOff x="2035" y="594"/>
            <a:chExt cx="14380" cy="2688"/>
          </a:xfrm>
        </p:grpSpPr>
        <p:sp>
          <p:nvSpPr>
            <p:cNvPr id="4" name="矩形 3"/>
            <p:cNvSpPr/>
            <p:nvPr/>
          </p:nvSpPr>
          <p:spPr>
            <a:xfrm>
              <a:off x="2900" y="594"/>
              <a:ext cx="13515" cy="11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sz="2000" kern="1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联想生活中还有哪些分层解决问题的实例，尝试用分层思维解决生活中遇到的问题，如制定期末复习计划、外出旅行计划、策划班级联欢会等。</a:t>
              </a:r>
            </a:p>
          </p:txBody>
        </p:sp>
        <p:sp>
          <p:nvSpPr>
            <p:cNvPr id="5" name="矩形 4"/>
            <p:cNvSpPr/>
            <p:nvPr/>
          </p:nvSpPr>
          <p:spPr>
            <a:xfrm>
              <a:off x="2900" y="2169"/>
              <a:ext cx="13515" cy="111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sz="2000" kern="1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  <a:sym typeface="+mn-ea"/>
                </a:rPr>
                <a:t>探究网络视频播放过程，描述TCP/IP协议如何将服务器上的视频一步步分层、分解，传输到本地计算机。</a:t>
              </a:r>
            </a:p>
          </p:txBody>
        </p:sp>
        <p:grpSp>
          <p:nvGrpSpPr>
            <p:cNvPr id="24" name="组合 23"/>
            <p:cNvGrpSpPr/>
            <p:nvPr/>
          </p:nvGrpSpPr>
          <p:grpSpPr>
            <a:xfrm>
              <a:off x="2035" y="2403"/>
              <a:ext cx="648" cy="648"/>
              <a:chOff x="7327275" y="3363269"/>
              <a:chExt cx="899446" cy="899451"/>
            </a:xfrm>
          </p:grpSpPr>
          <p:sp>
            <p:nvSpPr>
              <p:cNvPr id="25" name="Oval 239"/>
              <p:cNvSpPr>
                <a:spLocks noChangeArrowheads="1"/>
              </p:cNvSpPr>
              <p:nvPr/>
            </p:nvSpPr>
            <p:spPr bwMode="auto">
              <a:xfrm>
                <a:off x="7327275" y="3363269"/>
                <a:ext cx="899446" cy="899451"/>
              </a:xfrm>
              <a:prstGeom prst="ellipse">
                <a:avLst/>
              </a:prstGeom>
              <a:solidFill>
                <a:srgbClr val="BD43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26" name="Oval 240"/>
              <p:cNvSpPr>
                <a:spLocks noChangeArrowheads="1"/>
              </p:cNvSpPr>
              <p:nvPr/>
            </p:nvSpPr>
            <p:spPr bwMode="auto">
              <a:xfrm>
                <a:off x="7378050" y="3414044"/>
                <a:ext cx="794269" cy="794274"/>
              </a:xfrm>
              <a:prstGeom prst="ellipse">
                <a:avLst/>
              </a:prstGeom>
              <a:solidFill>
                <a:srgbClr val="EC545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27" name="Freeform 241"/>
              <p:cNvSpPr/>
              <p:nvPr/>
            </p:nvSpPr>
            <p:spPr bwMode="auto">
              <a:xfrm>
                <a:off x="7378050" y="3540983"/>
                <a:ext cx="649197" cy="710857"/>
              </a:xfrm>
              <a:custGeom>
                <a:avLst/>
                <a:gdLst>
                  <a:gd name="T0" fmla="*/ 108 w 179"/>
                  <a:gd name="T1" fmla="*/ 17 h 196"/>
                  <a:gd name="T2" fmla="*/ 0 w 179"/>
                  <a:gd name="T3" fmla="*/ 123 h 196"/>
                  <a:gd name="T4" fmla="*/ 30 w 179"/>
                  <a:gd name="T5" fmla="*/ 163 h 196"/>
                  <a:gd name="T6" fmla="*/ 68 w 179"/>
                  <a:gd name="T7" fmla="*/ 187 h 196"/>
                  <a:gd name="T8" fmla="*/ 111 w 179"/>
                  <a:gd name="T9" fmla="*/ 196 h 196"/>
                  <a:gd name="T10" fmla="*/ 179 w 179"/>
                  <a:gd name="T11" fmla="*/ 128 h 196"/>
                  <a:gd name="T12" fmla="*/ 175 w 179"/>
                  <a:gd name="T13" fmla="*/ 92 h 196"/>
                  <a:gd name="T14" fmla="*/ 153 w 179"/>
                  <a:gd name="T15" fmla="*/ 83 h 196"/>
                  <a:gd name="T16" fmla="*/ 172 w 179"/>
                  <a:gd name="T17" fmla="*/ 64 h 196"/>
                  <a:gd name="T18" fmla="*/ 179 w 179"/>
                  <a:gd name="T19" fmla="*/ 24 h 196"/>
                  <a:gd name="T20" fmla="*/ 151 w 179"/>
                  <a:gd name="T21" fmla="*/ 0 h 196"/>
                  <a:gd name="T22" fmla="*/ 130 w 179"/>
                  <a:gd name="T23" fmla="*/ 3 h 196"/>
                  <a:gd name="T24" fmla="*/ 108 w 179"/>
                  <a:gd name="T25" fmla="*/ 17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96">
                    <a:moveTo>
                      <a:pt x="108" y="17"/>
                    </a:moveTo>
                    <a:lnTo>
                      <a:pt x="0" y="123"/>
                    </a:lnTo>
                    <a:lnTo>
                      <a:pt x="30" y="163"/>
                    </a:lnTo>
                    <a:lnTo>
                      <a:pt x="68" y="187"/>
                    </a:lnTo>
                    <a:lnTo>
                      <a:pt x="111" y="196"/>
                    </a:lnTo>
                    <a:lnTo>
                      <a:pt x="179" y="128"/>
                    </a:lnTo>
                    <a:lnTo>
                      <a:pt x="175" y="92"/>
                    </a:lnTo>
                    <a:lnTo>
                      <a:pt x="153" y="83"/>
                    </a:lnTo>
                    <a:lnTo>
                      <a:pt x="172" y="64"/>
                    </a:lnTo>
                    <a:lnTo>
                      <a:pt x="179" y="24"/>
                    </a:lnTo>
                    <a:lnTo>
                      <a:pt x="151" y="0"/>
                    </a:lnTo>
                    <a:lnTo>
                      <a:pt x="130" y="3"/>
                    </a:lnTo>
                    <a:lnTo>
                      <a:pt x="108" y="17"/>
                    </a:lnTo>
                    <a:close/>
                  </a:path>
                </a:pathLst>
              </a:custGeom>
              <a:solidFill>
                <a:srgbClr val="BD434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28" name="Freeform 242"/>
              <p:cNvSpPr>
                <a:spLocks noEditPoints="1"/>
              </p:cNvSpPr>
              <p:nvPr/>
            </p:nvSpPr>
            <p:spPr bwMode="auto">
              <a:xfrm>
                <a:off x="7479601" y="3515595"/>
                <a:ext cx="573034" cy="522262"/>
              </a:xfrm>
              <a:custGeom>
                <a:avLst/>
                <a:gdLst>
                  <a:gd name="T0" fmla="*/ 53 w 67"/>
                  <a:gd name="T1" fmla="*/ 24 h 61"/>
                  <a:gd name="T2" fmla="*/ 56 w 67"/>
                  <a:gd name="T3" fmla="*/ 26 h 61"/>
                  <a:gd name="T4" fmla="*/ 56 w 67"/>
                  <a:gd name="T5" fmla="*/ 26 h 61"/>
                  <a:gd name="T6" fmla="*/ 56 w 67"/>
                  <a:gd name="T7" fmla="*/ 11 h 61"/>
                  <a:gd name="T8" fmla="*/ 41 w 67"/>
                  <a:gd name="T9" fmla="*/ 11 h 61"/>
                  <a:gd name="T10" fmla="*/ 41 w 67"/>
                  <a:gd name="T11" fmla="*/ 26 h 61"/>
                  <a:gd name="T12" fmla="*/ 43 w 67"/>
                  <a:gd name="T13" fmla="*/ 24 h 61"/>
                  <a:gd name="T14" fmla="*/ 43 w 67"/>
                  <a:gd name="T15" fmla="*/ 14 h 61"/>
                  <a:gd name="T16" fmla="*/ 53 w 67"/>
                  <a:gd name="T17" fmla="*/ 14 h 61"/>
                  <a:gd name="T18" fmla="*/ 53 w 67"/>
                  <a:gd name="T19" fmla="*/ 24 h 61"/>
                  <a:gd name="T20" fmla="*/ 53 w 67"/>
                  <a:gd name="T21" fmla="*/ 24 h 61"/>
                  <a:gd name="T22" fmla="*/ 39 w 67"/>
                  <a:gd name="T23" fmla="*/ 28 h 61"/>
                  <a:gd name="T24" fmla="*/ 39 w 67"/>
                  <a:gd name="T25" fmla="*/ 9 h 61"/>
                  <a:gd name="T26" fmla="*/ 58 w 67"/>
                  <a:gd name="T27" fmla="*/ 9 h 61"/>
                  <a:gd name="T28" fmla="*/ 58 w 67"/>
                  <a:gd name="T29" fmla="*/ 28 h 61"/>
                  <a:gd name="T30" fmla="*/ 58 w 67"/>
                  <a:gd name="T31" fmla="*/ 29 h 61"/>
                  <a:gd name="T32" fmla="*/ 60 w 67"/>
                  <a:gd name="T33" fmla="*/ 31 h 61"/>
                  <a:gd name="T34" fmla="*/ 60 w 67"/>
                  <a:gd name="T35" fmla="*/ 31 h 61"/>
                  <a:gd name="T36" fmla="*/ 60 w 67"/>
                  <a:gd name="T37" fmla="*/ 7 h 61"/>
                  <a:gd name="T38" fmla="*/ 36 w 67"/>
                  <a:gd name="T39" fmla="*/ 7 h 61"/>
                  <a:gd name="T40" fmla="*/ 36 w 67"/>
                  <a:gd name="T41" fmla="*/ 31 h 61"/>
                  <a:gd name="T42" fmla="*/ 39 w 67"/>
                  <a:gd name="T43" fmla="*/ 28 h 61"/>
                  <a:gd name="T44" fmla="*/ 56 w 67"/>
                  <a:gd name="T45" fmla="*/ 38 h 61"/>
                  <a:gd name="T46" fmla="*/ 50 w 67"/>
                  <a:gd name="T47" fmla="*/ 38 h 61"/>
                  <a:gd name="T48" fmla="*/ 50 w 67"/>
                  <a:gd name="T49" fmla="*/ 24 h 61"/>
                  <a:gd name="T50" fmla="*/ 53 w 67"/>
                  <a:gd name="T51" fmla="*/ 19 h 61"/>
                  <a:gd name="T52" fmla="*/ 48 w 67"/>
                  <a:gd name="T53" fmla="*/ 14 h 61"/>
                  <a:gd name="T54" fmla="*/ 43 w 67"/>
                  <a:gd name="T55" fmla="*/ 19 h 61"/>
                  <a:gd name="T56" fmla="*/ 47 w 67"/>
                  <a:gd name="T57" fmla="*/ 24 h 61"/>
                  <a:gd name="T58" fmla="*/ 47 w 67"/>
                  <a:gd name="T59" fmla="*/ 38 h 61"/>
                  <a:gd name="T60" fmla="*/ 11 w 67"/>
                  <a:gd name="T61" fmla="*/ 38 h 61"/>
                  <a:gd name="T62" fmla="*/ 0 w 67"/>
                  <a:gd name="T63" fmla="*/ 48 h 61"/>
                  <a:gd name="T64" fmla="*/ 0 w 67"/>
                  <a:gd name="T65" fmla="*/ 50 h 61"/>
                  <a:gd name="T66" fmla="*/ 11 w 67"/>
                  <a:gd name="T67" fmla="*/ 61 h 61"/>
                  <a:gd name="T68" fmla="*/ 56 w 67"/>
                  <a:gd name="T69" fmla="*/ 61 h 61"/>
                  <a:gd name="T70" fmla="*/ 67 w 67"/>
                  <a:gd name="T71" fmla="*/ 50 h 61"/>
                  <a:gd name="T72" fmla="*/ 67 w 67"/>
                  <a:gd name="T73" fmla="*/ 48 h 61"/>
                  <a:gd name="T74" fmla="*/ 56 w 67"/>
                  <a:gd name="T75" fmla="*/ 38 h 61"/>
                  <a:gd name="T76" fmla="*/ 11 w 67"/>
                  <a:gd name="T77" fmla="*/ 54 h 61"/>
                  <a:gd name="T78" fmla="*/ 7 w 67"/>
                  <a:gd name="T79" fmla="*/ 49 h 61"/>
                  <a:gd name="T80" fmla="*/ 11 w 67"/>
                  <a:gd name="T81" fmla="*/ 45 h 61"/>
                  <a:gd name="T82" fmla="*/ 16 w 67"/>
                  <a:gd name="T83" fmla="*/ 49 h 61"/>
                  <a:gd name="T84" fmla="*/ 11 w 67"/>
                  <a:gd name="T85" fmla="*/ 54 h 61"/>
                  <a:gd name="T86" fmla="*/ 40 w 67"/>
                  <a:gd name="T87" fmla="*/ 52 h 61"/>
                  <a:gd name="T88" fmla="*/ 37 w 67"/>
                  <a:gd name="T89" fmla="*/ 49 h 61"/>
                  <a:gd name="T90" fmla="*/ 40 w 67"/>
                  <a:gd name="T91" fmla="*/ 46 h 61"/>
                  <a:gd name="T92" fmla="*/ 43 w 67"/>
                  <a:gd name="T93" fmla="*/ 49 h 61"/>
                  <a:gd name="T94" fmla="*/ 40 w 67"/>
                  <a:gd name="T95" fmla="*/ 52 h 61"/>
                  <a:gd name="T96" fmla="*/ 48 w 67"/>
                  <a:gd name="T97" fmla="*/ 52 h 61"/>
                  <a:gd name="T98" fmla="*/ 45 w 67"/>
                  <a:gd name="T99" fmla="*/ 49 h 61"/>
                  <a:gd name="T100" fmla="*/ 48 w 67"/>
                  <a:gd name="T101" fmla="*/ 46 h 61"/>
                  <a:gd name="T102" fmla="*/ 52 w 67"/>
                  <a:gd name="T103" fmla="*/ 49 h 61"/>
                  <a:gd name="T104" fmla="*/ 48 w 67"/>
                  <a:gd name="T105" fmla="*/ 52 h 61"/>
                  <a:gd name="T106" fmla="*/ 57 w 67"/>
                  <a:gd name="T107" fmla="*/ 52 h 61"/>
                  <a:gd name="T108" fmla="*/ 54 w 67"/>
                  <a:gd name="T109" fmla="*/ 49 h 61"/>
                  <a:gd name="T110" fmla="*/ 57 w 67"/>
                  <a:gd name="T111" fmla="*/ 46 h 61"/>
                  <a:gd name="T112" fmla="*/ 60 w 67"/>
                  <a:gd name="T113" fmla="*/ 49 h 61"/>
                  <a:gd name="T114" fmla="*/ 57 w 67"/>
                  <a:gd name="T115" fmla="*/ 52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67" h="61">
                    <a:moveTo>
                      <a:pt x="53" y="24"/>
                    </a:moveTo>
                    <a:cubicBezTo>
                      <a:pt x="56" y="26"/>
                      <a:pt x="56" y="26"/>
                      <a:pt x="56" y="26"/>
                    </a:cubicBezTo>
                    <a:cubicBezTo>
                      <a:pt x="56" y="26"/>
                      <a:pt x="56" y="26"/>
                      <a:pt x="56" y="26"/>
                    </a:cubicBezTo>
                    <a:cubicBezTo>
                      <a:pt x="60" y="22"/>
                      <a:pt x="60" y="16"/>
                      <a:pt x="56" y="11"/>
                    </a:cubicBezTo>
                    <a:cubicBezTo>
                      <a:pt x="52" y="7"/>
                      <a:pt x="45" y="7"/>
                      <a:pt x="41" y="11"/>
                    </a:cubicBezTo>
                    <a:cubicBezTo>
                      <a:pt x="37" y="16"/>
                      <a:pt x="37" y="22"/>
                      <a:pt x="41" y="26"/>
                    </a:cubicBezTo>
                    <a:cubicBezTo>
                      <a:pt x="43" y="24"/>
                      <a:pt x="43" y="24"/>
                      <a:pt x="43" y="24"/>
                    </a:cubicBezTo>
                    <a:cubicBezTo>
                      <a:pt x="41" y="21"/>
                      <a:pt x="41" y="17"/>
                      <a:pt x="43" y="14"/>
                    </a:cubicBezTo>
                    <a:cubicBezTo>
                      <a:pt x="46" y="11"/>
                      <a:pt x="50" y="11"/>
                      <a:pt x="53" y="14"/>
                    </a:cubicBezTo>
                    <a:cubicBezTo>
                      <a:pt x="56" y="17"/>
                      <a:pt x="56" y="21"/>
                      <a:pt x="53" y="24"/>
                    </a:cubicBezTo>
                    <a:cubicBezTo>
                      <a:pt x="53" y="24"/>
                      <a:pt x="53" y="24"/>
                      <a:pt x="53" y="24"/>
                    </a:cubicBezTo>
                    <a:close/>
                    <a:moveTo>
                      <a:pt x="39" y="28"/>
                    </a:moveTo>
                    <a:cubicBezTo>
                      <a:pt x="34" y="23"/>
                      <a:pt x="34" y="15"/>
                      <a:pt x="39" y="9"/>
                    </a:cubicBezTo>
                    <a:cubicBezTo>
                      <a:pt x="44" y="4"/>
                      <a:pt x="52" y="4"/>
                      <a:pt x="58" y="9"/>
                    </a:cubicBezTo>
                    <a:cubicBezTo>
                      <a:pt x="63" y="15"/>
                      <a:pt x="63" y="23"/>
                      <a:pt x="58" y="28"/>
                    </a:cubicBezTo>
                    <a:cubicBezTo>
                      <a:pt x="58" y="28"/>
                      <a:pt x="58" y="28"/>
                      <a:pt x="58" y="29"/>
                    </a:cubicBezTo>
                    <a:cubicBezTo>
                      <a:pt x="60" y="31"/>
                      <a:pt x="60" y="31"/>
                      <a:pt x="60" y="31"/>
                    </a:cubicBezTo>
                    <a:cubicBezTo>
                      <a:pt x="60" y="31"/>
                      <a:pt x="60" y="31"/>
                      <a:pt x="60" y="31"/>
                    </a:cubicBezTo>
                    <a:cubicBezTo>
                      <a:pt x="67" y="24"/>
                      <a:pt x="67" y="14"/>
                      <a:pt x="60" y="7"/>
                    </a:cubicBezTo>
                    <a:cubicBezTo>
                      <a:pt x="54" y="0"/>
                      <a:pt x="43" y="0"/>
                      <a:pt x="36" y="7"/>
                    </a:cubicBezTo>
                    <a:cubicBezTo>
                      <a:pt x="30" y="14"/>
                      <a:pt x="30" y="24"/>
                      <a:pt x="36" y="31"/>
                    </a:cubicBezTo>
                    <a:lnTo>
                      <a:pt x="39" y="28"/>
                    </a:lnTo>
                    <a:close/>
                    <a:moveTo>
                      <a:pt x="56" y="38"/>
                    </a:moveTo>
                    <a:cubicBezTo>
                      <a:pt x="50" y="38"/>
                      <a:pt x="50" y="38"/>
                      <a:pt x="50" y="38"/>
                    </a:cubicBezTo>
                    <a:cubicBezTo>
                      <a:pt x="50" y="24"/>
                      <a:pt x="50" y="24"/>
                      <a:pt x="50" y="24"/>
                    </a:cubicBezTo>
                    <a:cubicBezTo>
                      <a:pt x="52" y="23"/>
                      <a:pt x="53" y="21"/>
                      <a:pt x="53" y="19"/>
                    </a:cubicBezTo>
                    <a:cubicBezTo>
                      <a:pt x="53" y="16"/>
                      <a:pt x="51" y="14"/>
                      <a:pt x="48" y="14"/>
                    </a:cubicBezTo>
                    <a:cubicBezTo>
                      <a:pt x="46" y="14"/>
                      <a:pt x="43" y="16"/>
                      <a:pt x="43" y="19"/>
                    </a:cubicBezTo>
                    <a:cubicBezTo>
                      <a:pt x="43" y="21"/>
                      <a:pt x="45" y="23"/>
                      <a:pt x="47" y="24"/>
                    </a:cubicBezTo>
                    <a:cubicBezTo>
                      <a:pt x="47" y="38"/>
                      <a:pt x="47" y="38"/>
                      <a:pt x="47" y="38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5" y="38"/>
                      <a:pt x="0" y="42"/>
                      <a:pt x="0" y="48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0" y="56"/>
                      <a:pt x="5" y="61"/>
                      <a:pt x="11" y="61"/>
                    </a:cubicBezTo>
                    <a:cubicBezTo>
                      <a:pt x="56" y="61"/>
                      <a:pt x="56" y="61"/>
                      <a:pt x="56" y="61"/>
                    </a:cubicBezTo>
                    <a:cubicBezTo>
                      <a:pt x="62" y="61"/>
                      <a:pt x="67" y="56"/>
                      <a:pt x="67" y="50"/>
                    </a:cubicBezTo>
                    <a:cubicBezTo>
                      <a:pt x="67" y="48"/>
                      <a:pt x="67" y="48"/>
                      <a:pt x="67" y="48"/>
                    </a:cubicBezTo>
                    <a:cubicBezTo>
                      <a:pt x="67" y="42"/>
                      <a:pt x="62" y="38"/>
                      <a:pt x="56" y="38"/>
                    </a:cubicBezTo>
                    <a:close/>
                    <a:moveTo>
                      <a:pt x="11" y="54"/>
                    </a:moveTo>
                    <a:cubicBezTo>
                      <a:pt x="9" y="54"/>
                      <a:pt x="7" y="52"/>
                      <a:pt x="7" y="49"/>
                    </a:cubicBezTo>
                    <a:cubicBezTo>
                      <a:pt x="7" y="47"/>
                      <a:pt x="9" y="45"/>
                      <a:pt x="11" y="45"/>
                    </a:cubicBezTo>
                    <a:cubicBezTo>
                      <a:pt x="14" y="45"/>
                      <a:pt x="16" y="47"/>
                      <a:pt x="16" y="49"/>
                    </a:cubicBezTo>
                    <a:cubicBezTo>
                      <a:pt x="16" y="52"/>
                      <a:pt x="14" y="54"/>
                      <a:pt x="11" y="54"/>
                    </a:cubicBezTo>
                    <a:close/>
                    <a:moveTo>
                      <a:pt x="40" y="52"/>
                    </a:moveTo>
                    <a:cubicBezTo>
                      <a:pt x="39" y="52"/>
                      <a:pt x="37" y="51"/>
                      <a:pt x="37" y="49"/>
                    </a:cubicBezTo>
                    <a:cubicBezTo>
                      <a:pt x="37" y="48"/>
                      <a:pt x="39" y="46"/>
                      <a:pt x="40" y="46"/>
                    </a:cubicBezTo>
                    <a:cubicBezTo>
                      <a:pt x="42" y="46"/>
                      <a:pt x="43" y="48"/>
                      <a:pt x="43" y="49"/>
                    </a:cubicBezTo>
                    <a:cubicBezTo>
                      <a:pt x="43" y="51"/>
                      <a:pt x="42" y="52"/>
                      <a:pt x="40" y="52"/>
                    </a:cubicBezTo>
                    <a:close/>
                    <a:moveTo>
                      <a:pt x="48" y="52"/>
                    </a:moveTo>
                    <a:cubicBezTo>
                      <a:pt x="47" y="52"/>
                      <a:pt x="45" y="51"/>
                      <a:pt x="45" y="49"/>
                    </a:cubicBezTo>
                    <a:cubicBezTo>
                      <a:pt x="45" y="48"/>
                      <a:pt x="47" y="46"/>
                      <a:pt x="48" y="46"/>
                    </a:cubicBezTo>
                    <a:cubicBezTo>
                      <a:pt x="50" y="46"/>
                      <a:pt x="52" y="48"/>
                      <a:pt x="52" y="49"/>
                    </a:cubicBezTo>
                    <a:cubicBezTo>
                      <a:pt x="52" y="51"/>
                      <a:pt x="50" y="52"/>
                      <a:pt x="48" y="52"/>
                    </a:cubicBezTo>
                    <a:close/>
                    <a:moveTo>
                      <a:pt x="57" y="52"/>
                    </a:moveTo>
                    <a:cubicBezTo>
                      <a:pt x="55" y="52"/>
                      <a:pt x="54" y="51"/>
                      <a:pt x="54" y="49"/>
                    </a:cubicBezTo>
                    <a:cubicBezTo>
                      <a:pt x="54" y="48"/>
                      <a:pt x="55" y="46"/>
                      <a:pt x="57" y="46"/>
                    </a:cubicBezTo>
                    <a:cubicBezTo>
                      <a:pt x="58" y="46"/>
                      <a:pt x="60" y="48"/>
                      <a:pt x="60" y="49"/>
                    </a:cubicBezTo>
                    <a:cubicBezTo>
                      <a:pt x="60" y="51"/>
                      <a:pt x="58" y="52"/>
                      <a:pt x="57" y="52"/>
                    </a:cubicBez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  <p:sp>
            <p:nvSpPr>
              <p:cNvPr id="29" name="Freeform 243"/>
              <p:cNvSpPr>
                <a:spLocks noEditPoints="1"/>
              </p:cNvSpPr>
              <p:nvPr/>
            </p:nvSpPr>
            <p:spPr bwMode="auto">
              <a:xfrm>
                <a:off x="7486854" y="3508342"/>
                <a:ext cx="576661" cy="522262"/>
              </a:xfrm>
              <a:custGeom>
                <a:avLst/>
                <a:gdLst>
                  <a:gd name="T0" fmla="*/ 53 w 67"/>
                  <a:gd name="T1" fmla="*/ 24 h 61"/>
                  <a:gd name="T2" fmla="*/ 56 w 67"/>
                  <a:gd name="T3" fmla="*/ 26 h 61"/>
                  <a:gd name="T4" fmla="*/ 56 w 67"/>
                  <a:gd name="T5" fmla="*/ 26 h 61"/>
                  <a:gd name="T6" fmla="*/ 56 w 67"/>
                  <a:gd name="T7" fmla="*/ 11 h 61"/>
                  <a:gd name="T8" fmla="*/ 41 w 67"/>
                  <a:gd name="T9" fmla="*/ 11 h 61"/>
                  <a:gd name="T10" fmla="*/ 41 w 67"/>
                  <a:gd name="T11" fmla="*/ 26 h 61"/>
                  <a:gd name="T12" fmla="*/ 43 w 67"/>
                  <a:gd name="T13" fmla="*/ 24 h 61"/>
                  <a:gd name="T14" fmla="*/ 43 w 67"/>
                  <a:gd name="T15" fmla="*/ 14 h 61"/>
                  <a:gd name="T16" fmla="*/ 53 w 67"/>
                  <a:gd name="T17" fmla="*/ 14 h 61"/>
                  <a:gd name="T18" fmla="*/ 53 w 67"/>
                  <a:gd name="T19" fmla="*/ 24 h 61"/>
                  <a:gd name="T20" fmla="*/ 53 w 67"/>
                  <a:gd name="T21" fmla="*/ 24 h 61"/>
                  <a:gd name="T22" fmla="*/ 39 w 67"/>
                  <a:gd name="T23" fmla="*/ 28 h 61"/>
                  <a:gd name="T24" fmla="*/ 39 w 67"/>
                  <a:gd name="T25" fmla="*/ 9 h 61"/>
                  <a:gd name="T26" fmla="*/ 58 w 67"/>
                  <a:gd name="T27" fmla="*/ 9 h 61"/>
                  <a:gd name="T28" fmla="*/ 58 w 67"/>
                  <a:gd name="T29" fmla="*/ 28 h 61"/>
                  <a:gd name="T30" fmla="*/ 58 w 67"/>
                  <a:gd name="T31" fmla="*/ 29 h 61"/>
                  <a:gd name="T32" fmla="*/ 60 w 67"/>
                  <a:gd name="T33" fmla="*/ 31 h 61"/>
                  <a:gd name="T34" fmla="*/ 60 w 67"/>
                  <a:gd name="T35" fmla="*/ 31 h 61"/>
                  <a:gd name="T36" fmla="*/ 60 w 67"/>
                  <a:gd name="T37" fmla="*/ 7 h 61"/>
                  <a:gd name="T38" fmla="*/ 36 w 67"/>
                  <a:gd name="T39" fmla="*/ 7 h 61"/>
                  <a:gd name="T40" fmla="*/ 36 w 67"/>
                  <a:gd name="T41" fmla="*/ 31 h 61"/>
                  <a:gd name="T42" fmla="*/ 39 w 67"/>
                  <a:gd name="T43" fmla="*/ 28 h 61"/>
                  <a:gd name="T44" fmla="*/ 56 w 67"/>
                  <a:gd name="T45" fmla="*/ 38 h 61"/>
                  <a:gd name="T46" fmla="*/ 50 w 67"/>
                  <a:gd name="T47" fmla="*/ 38 h 61"/>
                  <a:gd name="T48" fmla="*/ 50 w 67"/>
                  <a:gd name="T49" fmla="*/ 24 h 61"/>
                  <a:gd name="T50" fmla="*/ 53 w 67"/>
                  <a:gd name="T51" fmla="*/ 19 h 61"/>
                  <a:gd name="T52" fmla="*/ 48 w 67"/>
                  <a:gd name="T53" fmla="*/ 14 h 61"/>
                  <a:gd name="T54" fmla="*/ 43 w 67"/>
                  <a:gd name="T55" fmla="*/ 19 h 61"/>
                  <a:gd name="T56" fmla="*/ 47 w 67"/>
                  <a:gd name="T57" fmla="*/ 24 h 61"/>
                  <a:gd name="T58" fmla="*/ 47 w 67"/>
                  <a:gd name="T59" fmla="*/ 38 h 61"/>
                  <a:gd name="T60" fmla="*/ 11 w 67"/>
                  <a:gd name="T61" fmla="*/ 38 h 61"/>
                  <a:gd name="T62" fmla="*/ 0 w 67"/>
                  <a:gd name="T63" fmla="*/ 48 h 61"/>
                  <a:gd name="T64" fmla="*/ 0 w 67"/>
                  <a:gd name="T65" fmla="*/ 50 h 61"/>
                  <a:gd name="T66" fmla="*/ 11 w 67"/>
                  <a:gd name="T67" fmla="*/ 61 h 61"/>
                  <a:gd name="T68" fmla="*/ 56 w 67"/>
                  <a:gd name="T69" fmla="*/ 61 h 61"/>
                  <a:gd name="T70" fmla="*/ 67 w 67"/>
                  <a:gd name="T71" fmla="*/ 50 h 61"/>
                  <a:gd name="T72" fmla="*/ 67 w 67"/>
                  <a:gd name="T73" fmla="*/ 48 h 61"/>
                  <a:gd name="T74" fmla="*/ 56 w 67"/>
                  <a:gd name="T75" fmla="*/ 38 h 61"/>
                  <a:gd name="T76" fmla="*/ 11 w 67"/>
                  <a:gd name="T77" fmla="*/ 54 h 61"/>
                  <a:gd name="T78" fmla="*/ 7 w 67"/>
                  <a:gd name="T79" fmla="*/ 49 h 61"/>
                  <a:gd name="T80" fmla="*/ 11 w 67"/>
                  <a:gd name="T81" fmla="*/ 45 h 61"/>
                  <a:gd name="T82" fmla="*/ 16 w 67"/>
                  <a:gd name="T83" fmla="*/ 49 h 61"/>
                  <a:gd name="T84" fmla="*/ 11 w 67"/>
                  <a:gd name="T85" fmla="*/ 54 h 61"/>
                  <a:gd name="T86" fmla="*/ 40 w 67"/>
                  <a:gd name="T87" fmla="*/ 52 h 61"/>
                  <a:gd name="T88" fmla="*/ 37 w 67"/>
                  <a:gd name="T89" fmla="*/ 49 h 61"/>
                  <a:gd name="T90" fmla="*/ 40 w 67"/>
                  <a:gd name="T91" fmla="*/ 46 h 61"/>
                  <a:gd name="T92" fmla="*/ 43 w 67"/>
                  <a:gd name="T93" fmla="*/ 49 h 61"/>
                  <a:gd name="T94" fmla="*/ 40 w 67"/>
                  <a:gd name="T95" fmla="*/ 52 h 61"/>
                  <a:gd name="T96" fmla="*/ 48 w 67"/>
                  <a:gd name="T97" fmla="*/ 52 h 61"/>
                  <a:gd name="T98" fmla="*/ 45 w 67"/>
                  <a:gd name="T99" fmla="*/ 49 h 61"/>
                  <a:gd name="T100" fmla="*/ 48 w 67"/>
                  <a:gd name="T101" fmla="*/ 46 h 61"/>
                  <a:gd name="T102" fmla="*/ 52 w 67"/>
                  <a:gd name="T103" fmla="*/ 49 h 61"/>
                  <a:gd name="T104" fmla="*/ 48 w 67"/>
                  <a:gd name="T105" fmla="*/ 52 h 61"/>
                  <a:gd name="T106" fmla="*/ 57 w 67"/>
                  <a:gd name="T107" fmla="*/ 52 h 61"/>
                  <a:gd name="T108" fmla="*/ 54 w 67"/>
                  <a:gd name="T109" fmla="*/ 49 h 61"/>
                  <a:gd name="T110" fmla="*/ 57 w 67"/>
                  <a:gd name="T111" fmla="*/ 46 h 61"/>
                  <a:gd name="T112" fmla="*/ 60 w 67"/>
                  <a:gd name="T113" fmla="*/ 49 h 61"/>
                  <a:gd name="T114" fmla="*/ 57 w 67"/>
                  <a:gd name="T115" fmla="*/ 52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67" h="61">
                    <a:moveTo>
                      <a:pt x="53" y="24"/>
                    </a:moveTo>
                    <a:cubicBezTo>
                      <a:pt x="56" y="26"/>
                      <a:pt x="56" y="26"/>
                      <a:pt x="56" y="26"/>
                    </a:cubicBezTo>
                    <a:cubicBezTo>
                      <a:pt x="56" y="26"/>
                      <a:pt x="56" y="26"/>
                      <a:pt x="56" y="26"/>
                    </a:cubicBezTo>
                    <a:cubicBezTo>
                      <a:pt x="60" y="22"/>
                      <a:pt x="60" y="16"/>
                      <a:pt x="56" y="11"/>
                    </a:cubicBezTo>
                    <a:cubicBezTo>
                      <a:pt x="52" y="7"/>
                      <a:pt x="45" y="7"/>
                      <a:pt x="41" y="11"/>
                    </a:cubicBezTo>
                    <a:cubicBezTo>
                      <a:pt x="37" y="16"/>
                      <a:pt x="37" y="22"/>
                      <a:pt x="41" y="26"/>
                    </a:cubicBezTo>
                    <a:cubicBezTo>
                      <a:pt x="43" y="24"/>
                      <a:pt x="43" y="24"/>
                      <a:pt x="43" y="24"/>
                    </a:cubicBezTo>
                    <a:cubicBezTo>
                      <a:pt x="41" y="21"/>
                      <a:pt x="41" y="17"/>
                      <a:pt x="43" y="14"/>
                    </a:cubicBezTo>
                    <a:cubicBezTo>
                      <a:pt x="46" y="11"/>
                      <a:pt x="50" y="11"/>
                      <a:pt x="53" y="14"/>
                    </a:cubicBezTo>
                    <a:cubicBezTo>
                      <a:pt x="56" y="17"/>
                      <a:pt x="56" y="21"/>
                      <a:pt x="53" y="24"/>
                    </a:cubicBezTo>
                    <a:cubicBezTo>
                      <a:pt x="53" y="24"/>
                      <a:pt x="53" y="24"/>
                      <a:pt x="53" y="24"/>
                    </a:cubicBezTo>
                    <a:close/>
                    <a:moveTo>
                      <a:pt x="39" y="28"/>
                    </a:moveTo>
                    <a:cubicBezTo>
                      <a:pt x="34" y="23"/>
                      <a:pt x="34" y="15"/>
                      <a:pt x="39" y="9"/>
                    </a:cubicBezTo>
                    <a:cubicBezTo>
                      <a:pt x="44" y="4"/>
                      <a:pt x="52" y="4"/>
                      <a:pt x="58" y="9"/>
                    </a:cubicBezTo>
                    <a:cubicBezTo>
                      <a:pt x="63" y="15"/>
                      <a:pt x="63" y="23"/>
                      <a:pt x="58" y="28"/>
                    </a:cubicBezTo>
                    <a:cubicBezTo>
                      <a:pt x="58" y="28"/>
                      <a:pt x="58" y="28"/>
                      <a:pt x="58" y="29"/>
                    </a:cubicBezTo>
                    <a:cubicBezTo>
                      <a:pt x="60" y="31"/>
                      <a:pt x="60" y="31"/>
                      <a:pt x="60" y="31"/>
                    </a:cubicBezTo>
                    <a:cubicBezTo>
                      <a:pt x="60" y="31"/>
                      <a:pt x="60" y="31"/>
                      <a:pt x="60" y="31"/>
                    </a:cubicBezTo>
                    <a:cubicBezTo>
                      <a:pt x="67" y="24"/>
                      <a:pt x="67" y="14"/>
                      <a:pt x="60" y="7"/>
                    </a:cubicBezTo>
                    <a:cubicBezTo>
                      <a:pt x="54" y="0"/>
                      <a:pt x="43" y="0"/>
                      <a:pt x="36" y="7"/>
                    </a:cubicBezTo>
                    <a:cubicBezTo>
                      <a:pt x="30" y="14"/>
                      <a:pt x="30" y="24"/>
                      <a:pt x="36" y="31"/>
                    </a:cubicBezTo>
                    <a:lnTo>
                      <a:pt x="39" y="28"/>
                    </a:lnTo>
                    <a:close/>
                    <a:moveTo>
                      <a:pt x="56" y="38"/>
                    </a:moveTo>
                    <a:cubicBezTo>
                      <a:pt x="50" y="38"/>
                      <a:pt x="50" y="38"/>
                      <a:pt x="50" y="38"/>
                    </a:cubicBezTo>
                    <a:cubicBezTo>
                      <a:pt x="50" y="24"/>
                      <a:pt x="50" y="24"/>
                      <a:pt x="50" y="24"/>
                    </a:cubicBezTo>
                    <a:cubicBezTo>
                      <a:pt x="52" y="23"/>
                      <a:pt x="53" y="21"/>
                      <a:pt x="53" y="19"/>
                    </a:cubicBezTo>
                    <a:cubicBezTo>
                      <a:pt x="53" y="16"/>
                      <a:pt x="51" y="14"/>
                      <a:pt x="48" y="14"/>
                    </a:cubicBezTo>
                    <a:cubicBezTo>
                      <a:pt x="46" y="14"/>
                      <a:pt x="43" y="16"/>
                      <a:pt x="43" y="19"/>
                    </a:cubicBezTo>
                    <a:cubicBezTo>
                      <a:pt x="43" y="21"/>
                      <a:pt x="45" y="23"/>
                      <a:pt x="47" y="24"/>
                    </a:cubicBezTo>
                    <a:cubicBezTo>
                      <a:pt x="47" y="38"/>
                      <a:pt x="47" y="38"/>
                      <a:pt x="47" y="38"/>
                    </a:cubicBezTo>
                    <a:cubicBezTo>
                      <a:pt x="11" y="38"/>
                      <a:pt x="11" y="38"/>
                      <a:pt x="11" y="38"/>
                    </a:cubicBezTo>
                    <a:cubicBezTo>
                      <a:pt x="5" y="38"/>
                      <a:pt x="0" y="42"/>
                      <a:pt x="0" y="48"/>
                    </a:cubicBezTo>
                    <a:cubicBezTo>
                      <a:pt x="0" y="50"/>
                      <a:pt x="0" y="50"/>
                      <a:pt x="0" y="50"/>
                    </a:cubicBezTo>
                    <a:cubicBezTo>
                      <a:pt x="0" y="56"/>
                      <a:pt x="5" y="61"/>
                      <a:pt x="11" y="61"/>
                    </a:cubicBezTo>
                    <a:cubicBezTo>
                      <a:pt x="56" y="61"/>
                      <a:pt x="56" y="61"/>
                      <a:pt x="56" y="61"/>
                    </a:cubicBezTo>
                    <a:cubicBezTo>
                      <a:pt x="62" y="61"/>
                      <a:pt x="67" y="56"/>
                      <a:pt x="67" y="50"/>
                    </a:cubicBezTo>
                    <a:cubicBezTo>
                      <a:pt x="67" y="48"/>
                      <a:pt x="67" y="48"/>
                      <a:pt x="67" y="48"/>
                    </a:cubicBezTo>
                    <a:cubicBezTo>
                      <a:pt x="67" y="42"/>
                      <a:pt x="62" y="38"/>
                      <a:pt x="56" y="38"/>
                    </a:cubicBezTo>
                    <a:close/>
                    <a:moveTo>
                      <a:pt x="11" y="54"/>
                    </a:moveTo>
                    <a:cubicBezTo>
                      <a:pt x="9" y="54"/>
                      <a:pt x="7" y="52"/>
                      <a:pt x="7" y="49"/>
                    </a:cubicBezTo>
                    <a:cubicBezTo>
                      <a:pt x="7" y="47"/>
                      <a:pt x="9" y="45"/>
                      <a:pt x="11" y="45"/>
                    </a:cubicBezTo>
                    <a:cubicBezTo>
                      <a:pt x="14" y="45"/>
                      <a:pt x="16" y="47"/>
                      <a:pt x="16" y="49"/>
                    </a:cubicBezTo>
                    <a:cubicBezTo>
                      <a:pt x="16" y="52"/>
                      <a:pt x="14" y="54"/>
                      <a:pt x="11" y="54"/>
                    </a:cubicBezTo>
                    <a:close/>
                    <a:moveTo>
                      <a:pt x="40" y="52"/>
                    </a:moveTo>
                    <a:cubicBezTo>
                      <a:pt x="39" y="52"/>
                      <a:pt x="37" y="51"/>
                      <a:pt x="37" y="49"/>
                    </a:cubicBezTo>
                    <a:cubicBezTo>
                      <a:pt x="37" y="48"/>
                      <a:pt x="39" y="46"/>
                      <a:pt x="40" y="46"/>
                    </a:cubicBezTo>
                    <a:cubicBezTo>
                      <a:pt x="42" y="46"/>
                      <a:pt x="43" y="48"/>
                      <a:pt x="43" y="49"/>
                    </a:cubicBezTo>
                    <a:cubicBezTo>
                      <a:pt x="43" y="51"/>
                      <a:pt x="42" y="52"/>
                      <a:pt x="40" y="52"/>
                    </a:cubicBezTo>
                    <a:close/>
                    <a:moveTo>
                      <a:pt x="48" y="52"/>
                    </a:moveTo>
                    <a:cubicBezTo>
                      <a:pt x="47" y="52"/>
                      <a:pt x="45" y="51"/>
                      <a:pt x="45" y="49"/>
                    </a:cubicBezTo>
                    <a:cubicBezTo>
                      <a:pt x="45" y="48"/>
                      <a:pt x="47" y="46"/>
                      <a:pt x="48" y="46"/>
                    </a:cubicBezTo>
                    <a:cubicBezTo>
                      <a:pt x="50" y="46"/>
                      <a:pt x="52" y="48"/>
                      <a:pt x="52" y="49"/>
                    </a:cubicBezTo>
                    <a:cubicBezTo>
                      <a:pt x="52" y="51"/>
                      <a:pt x="50" y="52"/>
                      <a:pt x="48" y="52"/>
                    </a:cubicBezTo>
                    <a:close/>
                    <a:moveTo>
                      <a:pt x="57" y="52"/>
                    </a:moveTo>
                    <a:cubicBezTo>
                      <a:pt x="55" y="52"/>
                      <a:pt x="54" y="51"/>
                      <a:pt x="54" y="49"/>
                    </a:cubicBezTo>
                    <a:cubicBezTo>
                      <a:pt x="54" y="48"/>
                      <a:pt x="55" y="46"/>
                      <a:pt x="57" y="46"/>
                    </a:cubicBezTo>
                    <a:cubicBezTo>
                      <a:pt x="58" y="46"/>
                      <a:pt x="60" y="48"/>
                      <a:pt x="60" y="49"/>
                    </a:cubicBezTo>
                    <a:cubicBezTo>
                      <a:pt x="60" y="51"/>
                      <a:pt x="58" y="52"/>
                      <a:pt x="57" y="5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121920" tIns="60960" rIns="121920" bIns="60960" numCol="1" anchor="t" anchorCtr="0" compatLnSpc="1"/>
              <a:lstStyle/>
              <a:p>
                <a:endParaRPr lang="zh-CN" altLang="en-US" sz="2400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2429" y="2780427"/>
            <a:ext cx="3733406" cy="3733406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851530" y="642510"/>
            <a:ext cx="670525" cy="540033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368917" y="756903"/>
            <a:ext cx="5971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2000" b="1" dirty="0">
                <a:solidFill>
                  <a:srgbClr val="E2DF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第</a:t>
            </a:r>
            <a:r>
              <a:rPr lang="en-US" altLang="zh-CN" sz="2000" b="1" dirty="0">
                <a:solidFill>
                  <a:srgbClr val="E2DF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4</a:t>
            </a:r>
            <a:r>
              <a:rPr lang="zh-CN" altLang="en-US" sz="2000" b="1" dirty="0">
                <a:solidFill>
                  <a:srgbClr val="E2DF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单元  探密互联网工作过程</a:t>
            </a:r>
            <a:r>
              <a:rPr lang="en-US" altLang="zh-CN" sz="2000" b="1" dirty="0">
                <a:solidFill>
                  <a:srgbClr val="E2DF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——</a:t>
            </a:r>
            <a:r>
              <a:rPr lang="zh-CN" altLang="en-US" sz="2000" b="1" dirty="0">
                <a:solidFill>
                  <a:srgbClr val="E2DFCC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互联网基本原理</a:t>
            </a:r>
            <a:endParaRPr lang="zh-CN" altLang="en-US" sz="2000" b="1" dirty="0">
              <a:solidFill>
                <a:srgbClr val="E2DFCC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汉仪综艺体简" panose="0201060000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186792" y="774139"/>
            <a:ext cx="429344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义务教育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《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信息科技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》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七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汉仪综艺体简" panose="02010600000101010101" charset="-122"/>
              </a:rPr>
              <a:t>年级上册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阿里巴巴普惠体 M" panose="0002060004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401544" y="1662087"/>
            <a:ext cx="1619170" cy="5835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sz="3200" dirty="0"/>
              <a:t>项目 </a:t>
            </a:r>
            <a:r>
              <a:rPr lang="en-US" altLang="zh-CN" sz="3200" dirty="0"/>
              <a:t>4</a:t>
            </a:r>
            <a:endParaRPr lang="zh-CN" altLang="en-US" sz="3200" dirty="0"/>
          </a:p>
        </p:txBody>
      </p:sp>
      <p:sp>
        <p:nvSpPr>
          <p:cNvPr id="15" name="矩形 14"/>
          <p:cNvSpPr/>
          <p:nvPr/>
        </p:nvSpPr>
        <p:spPr>
          <a:xfrm>
            <a:off x="3140854" y="2158187"/>
            <a:ext cx="7802880" cy="1014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sz="6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探秘即时数据传输过程</a:t>
            </a:r>
            <a:endParaRPr lang="zh-CN" altLang="en-US" sz="60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815599" y="3391763"/>
            <a:ext cx="446786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sz="3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——互联网TCP/IP协议</a:t>
            </a:r>
          </a:p>
        </p:txBody>
      </p:sp>
      <p:sp>
        <p:nvSpPr>
          <p:cNvPr id="3" name="圆角矩形标注 2"/>
          <p:cNvSpPr/>
          <p:nvPr/>
        </p:nvSpPr>
        <p:spPr>
          <a:xfrm>
            <a:off x="4051935" y="4233545"/>
            <a:ext cx="5095240" cy="1786890"/>
          </a:xfrm>
          <a:prstGeom prst="wedgeRoundRectCallout">
            <a:avLst>
              <a:gd name="adj1" fmla="val -61602"/>
              <a:gd name="adj2" fmla="val -43034"/>
              <a:gd name="adj3" fmla="val 16667"/>
            </a:avLst>
          </a:prstGeom>
          <a:solidFill>
            <a:schemeClr val="accent5">
              <a:lumMod val="75000"/>
              <a:alpha val="69000"/>
            </a:schemeClr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140835" y="4404360"/>
            <a:ext cx="4934585" cy="1445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4800" b="1" spc="600" dirty="0">
                <a:solidFill>
                  <a:schemeClr val="bg1"/>
                </a:solidFill>
                <a:latin typeface="洛阳诗楷" panose="00000500000000000000" charset="-122"/>
                <a:ea typeface="洛阳诗楷" panose="00000500000000000000" charset="-122"/>
                <a:sym typeface="字由点字奇巧" panose="00020600040101010101" charset="-122"/>
              </a:rPr>
              <a:t>学以致用</a:t>
            </a:r>
            <a:endParaRPr lang="zh-CN" altLang="en-US" sz="4800" b="1" spc="600" dirty="0">
              <a:solidFill>
                <a:schemeClr val="bg1"/>
              </a:solidFill>
              <a:latin typeface="方正剪纸简体" panose="03000509000000000000" pitchFamily="65" charset="-122"/>
              <a:ea typeface="方正剪纸简体" panose="03000509000000000000" pitchFamily="65" charset="-122"/>
            </a:endParaRPr>
          </a:p>
          <a:p>
            <a:pPr algn="ctr"/>
            <a:r>
              <a:rPr lang="zh-CN" altLang="en-US" sz="4000" b="1" spc="600" dirty="0">
                <a:solidFill>
                  <a:schemeClr val="bg1"/>
                </a:solidFill>
                <a:latin typeface="洛阳诗楷" panose="00000500000000000000" charset="-122"/>
                <a:ea typeface="洛阳诗楷" panose="00000500000000000000" charset="-122"/>
              </a:rPr>
              <a:t>点亮创新火花！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99"/>
                            </p:stCondLst>
                            <p:childTnLst>
                              <p:par>
                                <p:cTn id="3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99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4" grpId="0"/>
      <p:bldP spid="15" grpId="0"/>
      <p:bldP spid="16" grpId="0"/>
      <p:bldP spid="16" grpId="1"/>
      <p:bldP spid="3" grpId="0" animBg="1"/>
      <p:bldP spid="3" grpId="1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组合 124"/>
          <p:cNvGrpSpPr/>
          <p:nvPr/>
        </p:nvGrpSpPr>
        <p:grpSpPr>
          <a:xfrm>
            <a:off x="643890" y="735965"/>
            <a:ext cx="10890250" cy="5260975"/>
            <a:chOff x="1287102" y="1280003"/>
            <a:chExt cx="6847466" cy="2715071"/>
          </a:xfrm>
        </p:grpSpPr>
        <p:sp>
          <p:nvSpPr>
            <p:cNvPr id="126" name="圆角矩形 125"/>
            <p:cNvSpPr/>
            <p:nvPr/>
          </p:nvSpPr>
          <p:spPr bwMode="auto">
            <a:xfrm>
              <a:off x="1287102" y="1280003"/>
              <a:ext cx="6847466" cy="2715071"/>
            </a:xfrm>
            <a:prstGeom prst="roundRect">
              <a:avLst>
                <a:gd name="adj" fmla="val 9960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E0E0E0"/>
                </a:gs>
              </a:gsLst>
              <a:lin ang="5400000" scaled="1"/>
            </a:gradFill>
            <a:ln>
              <a:noFill/>
            </a:ln>
            <a:effectLst>
              <a:outerShdw blurRad="2794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  <p:sp>
          <p:nvSpPr>
            <p:cNvPr id="127" name="圆角矩形 126"/>
            <p:cNvSpPr/>
            <p:nvPr/>
          </p:nvSpPr>
          <p:spPr bwMode="auto">
            <a:xfrm>
              <a:off x="1512735" y="1435231"/>
              <a:ext cx="6428185" cy="2483590"/>
            </a:xfrm>
            <a:prstGeom prst="roundRect">
              <a:avLst>
                <a:gd name="adj" fmla="val 8011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rgbClr val="DDDEDD"/>
                </a:gs>
              </a:gsLst>
              <a:lin ang="189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2400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1610360" y="1892935"/>
            <a:ext cx="6476365" cy="3442335"/>
            <a:chOff x="2302" y="2765"/>
            <a:chExt cx="10199" cy="5421"/>
          </a:xfrm>
        </p:grpSpPr>
        <p:sp>
          <p:nvSpPr>
            <p:cNvPr id="11" name="矩形 10"/>
            <p:cNvSpPr/>
            <p:nvPr/>
          </p:nvSpPr>
          <p:spPr>
            <a:xfrm>
              <a:off x="2302" y="2765"/>
              <a:ext cx="10199" cy="54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266700" algn="just">
                <a:lnSpc>
                  <a:spcPct val="130000"/>
                </a:lnSpc>
                <a:spcBef>
                  <a:spcPts val="500"/>
                </a:spcBef>
                <a:spcAft>
                  <a:spcPts val="500"/>
                </a:spcAft>
                <a:tabLst>
                  <a:tab pos="269875" algn="l"/>
                </a:tabLst>
              </a:pPr>
              <a:r>
                <a:rPr lang="zh-CN" altLang="zh-CN" sz="2000" b="1" kern="100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宋体" panose="02010600030101010101" pitchFamily="2" charset="-122"/>
                </a:rPr>
                <a:t>1．素养目标</a:t>
              </a:r>
            </a:p>
            <a:p>
              <a:pPr indent="266700" algn="just">
                <a:lnSpc>
                  <a:spcPct val="130000"/>
                </a:lnSpc>
                <a:spcAft>
                  <a:spcPts val="0"/>
                </a:spcAft>
                <a:tabLst>
                  <a:tab pos="269875" algn="l"/>
                  <a:tab pos="203835" algn="l"/>
                </a:tabLst>
              </a:pPr>
              <a:r>
                <a:rPr sz="2000" kern="1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（1）了解互联网中的数据编码、传输、解码的原理。</a:t>
              </a:r>
            </a:p>
            <a:p>
              <a:pPr indent="266700" algn="just">
                <a:lnSpc>
                  <a:spcPct val="130000"/>
                </a:lnSpc>
                <a:spcAft>
                  <a:spcPts val="0"/>
                </a:spcAft>
                <a:tabLst>
                  <a:tab pos="269875" algn="l"/>
                  <a:tab pos="203835" algn="l"/>
                </a:tabLst>
              </a:pPr>
              <a:r>
                <a:rPr sz="2000" kern="1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（2）分析数据发送与接过程中， TCP/IP如何实现分层处理数据。</a:t>
              </a:r>
            </a:p>
            <a:p>
              <a:pPr indent="266700" algn="just">
                <a:lnSpc>
                  <a:spcPct val="130000"/>
                </a:lnSpc>
                <a:spcAft>
                  <a:spcPts val="0"/>
                </a:spcAft>
                <a:tabLst>
                  <a:tab pos="269875" algn="l"/>
                  <a:tab pos="203835" algn="l"/>
                </a:tabLst>
              </a:pPr>
              <a:endParaRPr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  <a:p>
              <a:pPr indent="266700" algn="just">
                <a:lnSpc>
                  <a:spcPct val="130000"/>
                </a:lnSpc>
                <a:spcBef>
                  <a:spcPts val="500"/>
                </a:spcBef>
                <a:spcAft>
                  <a:spcPts val="500"/>
                </a:spcAft>
                <a:buClrTx/>
                <a:buSzTx/>
                <a:buFontTx/>
                <a:tabLst>
                  <a:tab pos="269875" algn="l"/>
                </a:tabLst>
              </a:pPr>
              <a:r>
                <a:rPr lang="zh-CN" altLang="zh-CN" sz="2000" b="1" kern="100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宋体" panose="02010600030101010101" pitchFamily="2" charset="-122"/>
                </a:rPr>
                <a:t>2．实验目标</a:t>
              </a:r>
            </a:p>
            <a:p>
              <a:pPr indent="266700" algn="just" fontAlgn="auto">
                <a:lnSpc>
                  <a:spcPct val="130000"/>
                </a:lnSpc>
                <a:spcAft>
                  <a:spcPts val="0"/>
                </a:spcAft>
                <a:tabLst>
                  <a:tab pos="269875" algn="l"/>
                  <a:tab pos="203835" algn="l"/>
                </a:tabLst>
              </a:pPr>
              <a:r>
                <a:rPr lang="en-US" altLang="zh-CN" sz="2000" kern="1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  </a:t>
              </a:r>
              <a:r>
                <a:rPr lang="zh-CN" altLang="zh-CN" sz="2000" kern="100" dirty="0"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rPr>
                <a:t>通过探究即时数据传输过程，了解网络数据的传输原理。</a:t>
              </a:r>
            </a:p>
          </p:txBody>
        </p:sp>
        <p:pic>
          <p:nvPicPr>
            <p:cNvPr id="13" name="图片 12" descr="箭头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02" y="2833"/>
              <a:ext cx="480" cy="480"/>
            </a:xfrm>
            <a:prstGeom prst="rect">
              <a:avLst/>
            </a:prstGeom>
          </p:spPr>
        </p:pic>
        <p:pic>
          <p:nvPicPr>
            <p:cNvPr id="14" name="图片 13" descr="箭头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02" y="6232"/>
              <a:ext cx="480" cy="480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982980" y="248920"/>
            <a:ext cx="1818005" cy="722630"/>
            <a:chOff x="5402256" y="1410674"/>
            <a:chExt cx="2808000" cy="576000"/>
          </a:xfrm>
          <a:effectLst>
            <a:outerShdw blurRad="101600" dist="63500" dir="8100000" sx="102000" sy="102000" algn="tr" rotWithShape="0">
              <a:prstClr val="black">
                <a:alpha val="13000"/>
              </a:prstClr>
            </a:outerShdw>
          </a:effectLst>
        </p:grpSpPr>
        <p:sp>
          <p:nvSpPr>
            <p:cNvPr id="8" name="矩形: 圆角 3"/>
            <p:cNvSpPr/>
            <p:nvPr/>
          </p:nvSpPr>
          <p:spPr>
            <a:xfrm>
              <a:off x="5402256" y="1410674"/>
              <a:ext cx="2808000" cy="576000"/>
            </a:xfrm>
            <a:prstGeom prst="roundRect">
              <a:avLst/>
            </a:prstGeom>
            <a:gradFill>
              <a:gsLst>
                <a:gs pos="100000">
                  <a:srgbClr val="E1E1E1"/>
                </a:gs>
                <a:gs pos="0">
                  <a:schemeClr val="bg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cs typeface="+mn-ea"/>
                <a:sym typeface="+mn-lt"/>
              </a:endParaRPr>
            </a:p>
          </p:txBody>
        </p:sp>
        <p:sp>
          <p:nvSpPr>
            <p:cNvPr id="9" name="矩形: 圆角 4"/>
            <p:cNvSpPr/>
            <p:nvPr/>
          </p:nvSpPr>
          <p:spPr>
            <a:xfrm>
              <a:off x="5430684" y="1437064"/>
              <a:ext cx="2751144" cy="523220"/>
            </a:xfrm>
            <a:prstGeom prst="roundRect">
              <a:avLst/>
            </a:prstGeom>
            <a:gradFill>
              <a:gsLst>
                <a:gs pos="0">
                  <a:srgbClr val="30C0B4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学习目标</a:t>
              </a: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8146415" y="1628775"/>
            <a:ext cx="2476500" cy="4060190"/>
            <a:chOff x="12829" y="2565"/>
            <a:chExt cx="3900" cy="6394"/>
          </a:xfrm>
        </p:grpSpPr>
        <p:pic>
          <p:nvPicPr>
            <p:cNvPr id="15" name="图片 14" descr="60190533f1fc3"/>
            <p:cNvPicPr>
              <a:picLocks noChangeAspect="1"/>
            </p:cNvPicPr>
            <p:nvPr/>
          </p:nvPicPr>
          <p:blipFill>
            <a:blip r:embed="rId5"/>
            <a:srcRect l="30966" r="26171"/>
            <a:stretch>
              <a:fillRect/>
            </a:stretch>
          </p:blipFill>
          <p:spPr>
            <a:xfrm>
              <a:off x="13078" y="2797"/>
              <a:ext cx="3402" cy="5975"/>
            </a:xfrm>
            <a:prstGeom prst="rect">
              <a:avLst/>
            </a:prstGeom>
          </p:spPr>
        </p:pic>
        <p:pic>
          <p:nvPicPr>
            <p:cNvPr id="18" name="图片 17" descr="手机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829" y="2565"/>
              <a:ext cx="3900" cy="6395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100f7bf18c406875e4a5edd5630b0ab8"/>
          <p:cNvPicPr>
            <a:picLocks noChangeAspect="1"/>
          </p:cNvPicPr>
          <p:nvPr/>
        </p:nvPicPr>
        <p:blipFill>
          <a:blip r:embed="rId11"/>
          <a:srcRect l="31990" t="56182"/>
          <a:stretch>
            <a:fillRect/>
          </a:stretch>
        </p:blipFill>
        <p:spPr>
          <a:xfrm>
            <a:off x="720725" y="3233420"/>
            <a:ext cx="5523865" cy="2991485"/>
          </a:xfrm>
          <a:prstGeom prst="rect">
            <a:avLst/>
          </a:prstGeom>
        </p:spPr>
      </p:pic>
      <p:pic>
        <p:nvPicPr>
          <p:cNvPr id="17" name="图片 16" descr="100f7bf18c406875e4a5edd5630b0ab8"/>
          <p:cNvPicPr>
            <a:picLocks noChangeAspect="1"/>
          </p:cNvPicPr>
          <p:nvPr/>
        </p:nvPicPr>
        <p:blipFill>
          <a:blip r:embed="rId11"/>
          <a:srcRect l="18754" t="29989" r="21067" b="5181"/>
          <a:stretch>
            <a:fillRect/>
          </a:stretch>
        </p:blipFill>
        <p:spPr>
          <a:xfrm>
            <a:off x="4655820" y="2241550"/>
            <a:ext cx="6860540" cy="398335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982980" y="248920"/>
            <a:ext cx="1818005" cy="722630"/>
            <a:chOff x="5402256" y="1410674"/>
            <a:chExt cx="2808000" cy="576000"/>
          </a:xfrm>
          <a:effectLst>
            <a:outerShdw blurRad="101600" dist="63500" dir="8100000" sx="102000" sy="102000" algn="tr" rotWithShape="0">
              <a:prstClr val="black">
                <a:alpha val="13000"/>
              </a:prstClr>
            </a:outerShdw>
          </a:effectLst>
        </p:grpSpPr>
        <p:sp>
          <p:nvSpPr>
            <p:cNvPr id="8" name="矩形: 圆角 3"/>
            <p:cNvSpPr/>
            <p:nvPr/>
          </p:nvSpPr>
          <p:spPr>
            <a:xfrm>
              <a:off x="5402256" y="1410674"/>
              <a:ext cx="2808000" cy="576000"/>
            </a:xfrm>
            <a:prstGeom prst="roundRect">
              <a:avLst/>
            </a:prstGeom>
            <a:gradFill>
              <a:gsLst>
                <a:gs pos="100000">
                  <a:srgbClr val="E1E1E1"/>
                </a:gs>
                <a:gs pos="0">
                  <a:schemeClr val="bg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>
                <a:cs typeface="+mn-ea"/>
                <a:sym typeface="+mn-lt"/>
              </a:endParaRPr>
            </a:p>
          </p:txBody>
        </p:sp>
        <p:sp>
          <p:nvSpPr>
            <p:cNvPr id="9" name="矩形: 圆角 4"/>
            <p:cNvSpPr/>
            <p:nvPr/>
          </p:nvSpPr>
          <p:spPr>
            <a:xfrm>
              <a:off x="5430684" y="1437064"/>
              <a:ext cx="2751144" cy="523220"/>
            </a:xfrm>
            <a:prstGeom prst="roundRect">
              <a:avLst/>
            </a:prstGeom>
            <a:gradFill>
              <a:gsLst>
                <a:gs pos="0">
                  <a:srgbClr val="30C0B4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 b="1">
                  <a:solidFill>
                    <a:srgbClr val="0000FF"/>
                  </a:solidFill>
                  <a:cs typeface="+mn-ea"/>
                  <a:sym typeface="+mn-lt"/>
                </a:rPr>
                <a:t>核心问题</a:t>
              </a:r>
            </a:p>
          </p:txBody>
        </p:sp>
      </p:grpSp>
      <p:sp>
        <p:nvSpPr>
          <p:cNvPr id="14" name="矩形 13"/>
          <p:cNvSpPr/>
          <p:nvPr/>
        </p:nvSpPr>
        <p:spPr>
          <a:xfrm>
            <a:off x="720725" y="3233420"/>
            <a:ext cx="3863975" cy="1911350"/>
          </a:xfrm>
          <a:prstGeom prst="rect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32000"/>
                </a:schemeClr>
              </a:gs>
              <a:gs pos="55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弦形 14"/>
          <p:cNvSpPr/>
          <p:nvPr/>
        </p:nvSpPr>
        <p:spPr>
          <a:xfrm rot="17160000">
            <a:off x="3987800" y="1281430"/>
            <a:ext cx="2375535" cy="2715895"/>
          </a:xfrm>
          <a:prstGeom prst="chord">
            <a:avLst/>
          </a:prstGeom>
          <a:gradFill>
            <a:gsLst>
              <a:gs pos="100000">
                <a:schemeClr val="accent1">
                  <a:lumMod val="5000"/>
                  <a:lumOff val="95000"/>
                  <a:alpha val="32000"/>
                </a:schemeClr>
              </a:gs>
              <a:gs pos="68000">
                <a:schemeClr val="bg1"/>
              </a:gs>
            </a:gsLst>
            <a:lin ang="1074000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 9"/>
          <p:cNvSpPr/>
          <p:nvPr>
            <p:custDataLst>
              <p:tags r:id="rId2"/>
            </p:custDataLst>
          </p:nvPr>
        </p:nvSpPr>
        <p:spPr>
          <a:xfrm>
            <a:off x="852488" y="2531753"/>
            <a:ext cx="10568305" cy="2363355"/>
          </a:xfrm>
          <a:custGeom>
            <a:avLst/>
            <a:gdLst>
              <a:gd name="connsiteX0" fmla="*/ 0 w 19215"/>
              <a:gd name="connsiteY0" fmla="*/ 4051 h 4296"/>
              <a:gd name="connsiteX1" fmla="*/ 9492 w 19215"/>
              <a:gd name="connsiteY1" fmla="*/ 1712 h 4296"/>
              <a:gd name="connsiteX2" fmla="*/ 19215 w 19215"/>
              <a:gd name="connsiteY2" fmla="*/ 1306 h 4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215" h="4297">
                <a:moveTo>
                  <a:pt x="0" y="4051"/>
                </a:moveTo>
                <a:cubicBezTo>
                  <a:pt x="524" y="4172"/>
                  <a:pt x="3790" y="5243"/>
                  <a:pt x="9492" y="1712"/>
                </a:cubicBezTo>
                <a:cubicBezTo>
                  <a:pt x="15194" y="-1819"/>
                  <a:pt x="19077" y="1187"/>
                  <a:pt x="19215" y="1306"/>
                </a:cubicBezTo>
              </a:path>
            </a:pathLst>
          </a:custGeom>
          <a:noFill/>
          <a:ln w="19050">
            <a:solidFill>
              <a:schemeClr val="l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" name="椭圆 3"/>
          <p:cNvSpPr/>
          <p:nvPr>
            <p:custDataLst>
              <p:tags r:id="rId3"/>
            </p:custDataLst>
          </p:nvPr>
        </p:nvSpPr>
        <p:spPr>
          <a:xfrm>
            <a:off x="5273194" y="3772723"/>
            <a:ext cx="165001" cy="16500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" name="椭圆 1"/>
          <p:cNvSpPr/>
          <p:nvPr>
            <p:custDataLst>
              <p:tags r:id="rId4"/>
            </p:custDataLst>
          </p:nvPr>
        </p:nvSpPr>
        <p:spPr>
          <a:xfrm>
            <a:off x="2133131" y="4796525"/>
            <a:ext cx="165001" cy="16500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6" name="椭圆 5"/>
          <p:cNvSpPr/>
          <p:nvPr>
            <p:custDataLst>
              <p:tags r:id="rId5"/>
            </p:custDataLst>
          </p:nvPr>
        </p:nvSpPr>
        <p:spPr>
          <a:xfrm>
            <a:off x="9155880" y="2450228"/>
            <a:ext cx="165001" cy="16500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1" name="矩形 10"/>
          <p:cNvSpPr/>
          <p:nvPr>
            <p:custDataLst>
              <p:tags r:id="rId6"/>
            </p:custDataLst>
          </p:nvPr>
        </p:nvSpPr>
        <p:spPr>
          <a:xfrm>
            <a:off x="852805" y="3888105"/>
            <a:ext cx="3121025" cy="775335"/>
          </a:xfrm>
          <a:prstGeom prst="rect">
            <a:avLst/>
          </a:prstGeom>
          <a:noFill/>
        </p:spPr>
        <p:txBody>
          <a:bodyPr wrap="square" lIns="90099" tIns="46953" rIns="90099" bIns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 dirty="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即时数据是如何在网络中被编码、传输和解码的？</a:t>
            </a:r>
          </a:p>
        </p:txBody>
      </p:sp>
      <p:sp>
        <p:nvSpPr>
          <p:cNvPr id="13" name="矩形 12"/>
          <p:cNvSpPr/>
          <p:nvPr>
            <p:custDataLst>
              <p:tags r:id="rId7"/>
            </p:custDataLst>
          </p:nvPr>
        </p:nvSpPr>
        <p:spPr>
          <a:xfrm>
            <a:off x="3597910" y="2642870"/>
            <a:ext cx="3596005" cy="982980"/>
          </a:xfrm>
          <a:prstGeom prst="rect">
            <a:avLst/>
          </a:prstGeom>
          <a:noFill/>
        </p:spPr>
        <p:txBody>
          <a:bodyPr wrap="square" lIns="90099" tIns="46953" rIns="90099" bIns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TCP/IP协议是如何实现分层处理数据的？每层的功能是什么？</a:t>
            </a:r>
          </a:p>
        </p:txBody>
      </p:sp>
      <p:sp>
        <p:nvSpPr>
          <p:cNvPr id="21" name="矩形 20"/>
          <p:cNvSpPr/>
          <p:nvPr>
            <p:custDataLst>
              <p:tags r:id="rId8"/>
            </p:custDataLst>
          </p:nvPr>
        </p:nvSpPr>
        <p:spPr>
          <a:xfrm>
            <a:off x="6807835" y="1505585"/>
            <a:ext cx="4545965" cy="735965"/>
          </a:xfrm>
          <a:prstGeom prst="rect">
            <a:avLst/>
          </a:prstGeom>
          <a:noFill/>
        </p:spPr>
        <p:txBody>
          <a:bodyPr wrap="square" lIns="90099" tIns="46953" rIns="90099" bIns="0" rtlCol="0" anchor="ctr" anchorCtr="0">
            <a:noAutofit/>
          </a:bodyPr>
          <a:lstStyle/>
          <a:p>
            <a:pPr algn="l"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schemeClr val="tx1"/>
                </a:solidFill>
                <a:latin typeface="+mn-ea"/>
                <a:cs typeface="+mn-ea"/>
                <a:sym typeface="+mn-ea"/>
              </a:rPr>
              <a:t>在即时通信软件中发送的消息，是如何通过TCP/IP协议准确无误到达接收方的？</a:t>
            </a:r>
          </a:p>
        </p:txBody>
      </p:sp>
      <p:pic>
        <p:nvPicPr>
          <p:cNvPr id="24" name="https://photo-static-api.fotomore.com/creative/vcg/400/new/VCG41N911041350.jpg?uid=386&amp;timestamp=1722394258&amp;sign=e2db0193b676366032ef38ba9e45f7b3" descr="放大镜和红色问号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2805" y="1123315"/>
            <a:ext cx="2451100" cy="1682750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1875155" y="3436620"/>
            <a:ext cx="6807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5055235" y="2313940"/>
            <a:ext cx="6807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8898255" y="1009015"/>
            <a:ext cx="68072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a9bd7701baa4e8f1df617aeec011887f"/>
          <p:cNvPicPr>
            <a:picLocks noChangeAspect="1"/>
          </p:cNvPicPr>
          <p:nvPr/>
        </p:nvPicPr>
        <p:blipFill>
          <a:blip r:embed="rId2">
            <a:lum bright="-30000"/>
          </a:blip>
          <a:stretch>
            <a:fillRect/>
          </a:stretch>
        </p:blipFill>
        <p:spPr>
          <a:xfrm rot="10800000">
            <a:off x="721360" y="608965"/>
            <a:ext cx="4919345" cy="6561455"/>
          </a:xfrm>
          <a:prstGeom prst="rect">
            <a:avLst/>
          </a:prstGeom>
        </p:spPr>
      </p:pic>
      <p:sp>
        <p:nvSpPr>
          <p:cNvPr id="7" name="矩形 6" descr="7b0a2020202022776f7264617274223a2022220a7d0a"/>
          <p:cNvSpPr/>
          <p:nvPr/>
        </p:nvSpPr>
        <p:spPr>
          <a:xfrm>
            <a:off x="921703" y="2705100"/>
            <a:ext cx="2016760" cy="1201420"/>
          </a:xfrm>
          <a:prstGeom prst="rect">
            <a:avLst/>
          </a:prstGeom>
          <a:noFill/>
          <a:ln>
            <a:noFill/>
          </a:ln>
        </p:spPr>
        <p:txBody>
          <a:bodyPr wrap="none" lIns="90170" tIns="46990" rIns="90170" bIns="46990" rtlCol="0" anchor="t">
            <a:spAutoFit/>
          </a:bodyPr>
          <a:lstStyle/>
          <a:p>
            <a:pPr algn="ctr"/>
            <a:r>
              <a:rPr lang="zh-CN" altLang="en-US" sz="7200" b="1">
                <a:ln w="19050" cmpd="sng">
                  <a:solidFill>
                    <a:srgbClr val="FEF4B5"/>
                  </a:solidFill>
                </a:ln>
                <a:solidFill>
                  <a:schemeClr val="tx1"/>
                </a:solidFill>
                <a:effectLst>
                  <a:outerShdw dist="38100" algn="l" rotWithShape="0">
                    <a:srgbClr val="B47140">
                      <a:alpha val="100000"/>
                    </a:srgbClr>
                  </a:outerShdw>
                </a:effectLst>
                <a:latin typeface="黑体" panose="02010609060101010101" charset="-122"/>
                <a:ea typeface="黑体" panose="02010609060101010101" charset="-122"/>
              </a:rPr>
              <a:t>目录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4364990" y="1116330"/>
            <a:ext cx="6414770" cy="798830"/>
            <a:chOff x="5466" y="5520"/>
            <a:chExt cx="10102" cy="1258"/>
          </a:xfrm>
        </p:grpSpPr>
        <p:sp>
          <p:nvSpPr>
            <p:cNvPr id="58" name="五边形 57"/>
            <p:cNvSpPr/>
            <p:nvPr/>
          </p:nvSpPr>
          <p:spPr>
            <a:xfrm>
              <a:off x="5962" y="5520"/>
              <a:ext cx="9607" cy="1257"/>
            </a:xfrm>
            <a:prstGeom prst="homePlate">
              <a:avLst/>
            </a:prstGeom>
            <a:solidFill>
              <a:srgbClr val="D4F4F2"/>
            </a:solidFill>
          </p:spPr>
          <p:style>
            <a:lnRef idx="0">
              <a:srgbClr val="FFFFFF"/>
            </a:lnRef>
            <a:fillRef idx="1">
              <a:schemeClr val="accent5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2800">
                  <a:solidFill>
                    <a:schemeClr val="tx1"/>
                  </a:solidFill>
                  <a:sym typeface="+mn-ea"/>
                </a:rPr>
                <a:t>项目准备</a:t>
              </a:r>
              <a:r>
                <a:rPr lang="en-US" altLang="zh-CN" sz="2800">
                  <a:solidFill>
                    <a:schemeClr val="tx1"/>
                  </a:solidFill>
                  <a:sym typeface="+mn-ea"/>
                </a:rPr>
                <a:t>    </a:t>
              </a:r>
              <a:r>
                <a:rPr lang="zh-CN" altLang="en-US" sz="2800">
                  <a:solidFill>
                    <a:schemeClr val="tx1"/>
                  </a:solidFill>
                  <a:sym typeface="+mn-ea"/>
                </a:rPr>
                <a:t>形象类比</a:t>
              </a:r>
              <a:r>
                <a:rPr lang="zh-CN" altLang="en-US" sz="2800">
                  <a:solidFill>
                    <a:srgbClr val="C00000"/>
                  </a:solidFill>
                  <a:sym typeface="+mn-ea"/>
                </a:rPr>
                <a:t>探</a:t>
              </a:r>
              <a:r>
                <a:rPr lang="zh-CN" altLang="en-US" sz="2800">
                  <a:solidFill>
                    <a:schemeClr val="tx1"/>
                  </a:solidFill>
                  <a:sym typeface="+mn-ea"/>
                </a:rPr>
                <a:t>新知</a:t>
              </a:r>
            </a:p>
          </p:txBody>
        </p:sp>
        <p:sp>
          <p:nvSpPr>
            <p:cNvPr id="38" name="六边形 37"/>
            <p:cNvSpPr/>
            <p:nvPr/>
          </p:nvSpPr>
          <p:spPr>
            <a:xfrm>
              <a:off x="5466" y="5520"/>
              <a:ext cx="1709" cy="1258"/>
            </a:xfrm>
            <a:prstGeom prst="hexagon">
              <a:avLst/>
            </a:prstGeom>
            <a:solidFill>
              <a:srgbClr val="30C0B4"/>
            </a:solidFill>
          </p:spPr>
          <p:style>
            <a:lnRef idx="0">
              <a:srgbClr val="FFFFFF"/>
            </a:lnRef>
            <a:fillRef idx="1">
              <a:schemeClr val="accent5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2800" b="1">
                  <a:solidFill>
                    <a:schemeClr val="tx1"/>
                  </a:solidFill>
                  <a:sym typeface="+mn-ea"/>
                </a:rPr>
                <a:t>一</a:t>
              </a: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4364990" y="2355850"/>
            <a:ext cx="6414770" cy="798830"/>
            <a:chOff x="5466" y="5520"/>
            <a:chExt cx="10102" cy="1258"/>
          </a:xfrm>
        </p:grpSpPr>
        <p:sp>
          <p:nvSpPr>
            <p:cNvPr id="24" name="五边形 23"/>
            <p:cNvSpPr/>
            <p:nvPr/>
          </p:nvSpPr>
          <p:spPr>
            <a:xfrm>
              <a:off x="5962" y="5520"/>
              <a:ext cx="9607" cy="1257"/>
            </a:xfrm>
            <a:prstGeom prst="homePlate">
              <a:avLst/>
            </a:prstGeom>
            <a:solidFill>
              <a:srgbClr val="D4F4F2"/>
            </a:solidFill>
          </p:spPr>
          <p:style>
            <a:lnRef idx="0">
              <a:srgbClr val="FFFFFF"/>
            </a:lnRef>
            <a:fillRef idx="1">
              <a:schemeClr val="accent5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2800">
                  <a:solidFill>
                    <a:schemeClr val="tx1"/>
                  </a:solidFill>
                  <a:sym typeface="+mn-ea"/>
                </a:rPr>
                <a:t>项目实施</a:t>
              </a:r>
              <a:r>
                <a:rPr lang="en-US" altLang="zh-CN" sz="2800">
                  <a:solidFill>
                    <a:schemeClr val="tx1"/>
                  </a:solidFill>
                  <a:sym typeface="+mn-ea"/>
                </a:rPr>
                <a:t>   </a:t>
              </a:r>
              <a:r>
                <a:rPr lang="zh-CN" altLang="en-US" sz="2800">
                  <a:solidFill>
                    <a:schemeClr val="tx1"/>
                  </a:solidFill>
                  <a:sym typeface="+mn-ea"/>
                </a:rPr>
                <a:t>游戏探究</a:t>
              </a:r>
              <a:r>
                <a:rPr lang="zh-CN" altLang="en-US" sz="2800">
                  <a:solidFill>
                    <a:srgbClr val="C00000"/>
                  </a:solidFill>
                  <a:sym typeface="+mn-ea"/>
                </a:rPr>
                <a:t>析</a:t>
              </a:r>
              <a:r>
                <a:rPr lang="zh-CN" altLang="en-US" sz="2800">
                  <a:solidFill>
                    <a:schemeClr val="tx1"/>
                  </a:solidFill>
                  <a:sym typeface="+mn-ea"/>
                </a:rPr>
                <a:t>原理</a:t>
              </a:r>
              <a:r>
                <a:rPr lang="en-US" altLang="zh-CN" sz="2800">
                  <a:solidFill>
                    <a:schemeClr val="tx1"/>
                  </a:solidFill>
                  <a:sym typeface="+mn-ea"/>
                </a:rPr>
                <a:t> </a:t>
              </a:r>
              <a:endParaRPr lang="zh-CN" altLang="en-US" sz="2800">
                <a:solidFill>
                  <a:schemeClr val="tx1"/>
                </a:solidFill>
                <a:sym typeface="+mn-ea"/>
              </a:endParaRPr>
            </a:p>
          </p:txBody>
        </p:sp>
        <p:sp>
          <p:nvSpPr>
            <p:cNvPr id="25" name="六边形 24"/>
            <p:cNvSpPr/>
            <p:nvPr/>
          </p:nvSpPr>
          <p:spPr>
            <a:xfrm>
              <a:off x="5466" y="5520"/>
              <a:ext cx="1709" cy="1258"/>
            </a:xfrm>
            <a:prstGeom prst="hexagon">
              <a:avLst/>
            </a:prstGeom>
            <a:solidFill>
              <a:srgbClr val="30C0B4"/>
            </a:solidFill>
          </p:spPr>
          <p:style>
            <a:lnRef idx="0">
              <a:srgbClr val="FFFFFF"/>
            </a:lnRef>
            <a:fillRef idx="1">
              <a:schemeClr val="accent5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2800" b="1">
                  <a:solidFill>
                    <a:schemeClr val="tx1"/>
                  </a:solidFill>
                  <a:sym typeface="+mn-ea"/>
                </a:rPr>
                <a:t>二</a:t>
              </a: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4364990" y="3594735"/>
            <a:ext cx="6414770" cy="798830"/>
            <a:chOff x="5466" y="5520"/>
            <a:chExt cx="10102" cy="1258"/>
          </a:xfrm>
        </p:grpSpPr>
        <p:sp>
          <p:nvSpPr>
            <p:cNvPr id="28" name="五边形 27"/>
            <p:cNvSpPr/>
            <p:nvPr/>
          </p:nvSpPr>
          <p:spPr>
            <a:xfrm>
              <a:off x="5962" y="5520"/>
              <a:ext cx="9607" cy="1257"/>
            </a:xfrm>
            <a:prstGeom prst="homePlate">
              <a:avLst/>
            </a:prstGeom>
            <a:solidFill>
              <a:srgbClr val="D4F4F2"/>
            </a:solidFill>
          </p:spPr>
          <p:style>
            <a:lnRef idx="0">
              <a:srgbClr val="FFFFFF"/>
            </a:lnRef>
            <a:fillRef idx="1">
              <a:schemeClr val="accent5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2800">
                  <a:solidFill>
                    <a:schemeClr val="tx1"/>
                  </a:solidFill>
                  <a:sym typeface="+mn-ea"/>
                </a:rPr>
                <a:t>项目评价</a:t>
              </a:r>
              <a:r>
                <a:rPr lang="en-US" altLang="zh-CN" sz="2800">
                  <a:solidFill>
                    <a:schemeClr val="tx1"/>
                  </a:solidFill>
                  <a:sym typeface="+mn-ea"/>
                </a:rPr>
                <a:t>    </a:t>
              </a:r>
              <a:r>
                <a:rPr lang="zh-CN" altLang="en-US" sz="2800">
                  <a:solidFill>
                    <a:schemeClr val="tx1"/>
                  </a:solidFill>
                  <a:sym typeface="+mn-ea"/>
                </a:rPr>
                <a:t>多元评估</a:t>
              </a:r>
              <a:r>
                <a:rPr lang="zh-CN" altLang="en-US" sz="2800">
                  <a:solidFill>
                    <a:srgbClr val="C00000"/>
                  </a:solidFill>
                  <a:sym typeface="+mn-ea"/>
                </a:rPr>
                <a:t>议</a:t>
              </a:r>
              <a:r>
                <a:rPr lang="zh-CN" altLang="en-US" sz="2800">
                  <a:solidFill>
                    <a:schemeClr val="tx1"/>
                  </a:solidFill>
                  <a:sym typeface="+mn-ea"/>
                </a:rPr>
                <a:t>表现</a:t>
              </a:r>
            </a:p>
          </p:txBody>
        </p:sp>
        <p:sp>
          <p:nvSpPr>
            <p:cNvPr id="29" name="六边形 28"/>
            <p:cNvSpPr/>
            <p:nvPr/>
          </p:nvSpPr>
          <p:spPr>
            <a:xfrm>
              <a:off x="5466" y="5520"/>
              <a:ext cx="1709" cy="1258"/>
            </a:xfrm>
            <a:prstGeom prst="hexagon">
              <a:avLst/>
            </a:prstGeom>
            <a:solidFill>
              <a:srgbClr val="30C0B4"/>
            </a:solidFill>
          </p:spPr>
          <p:style>
            <a:lnRef idx="0">
              <a:srgbClr val="FFFFFF"/>
            </a:lnRef>
            <a:fillRef idx="1">
              <a:schemeClr val="accent5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2800" b="1">
                  <a:solidFill>
                    <a:schemeClr val="tx1"/>
                  </a:solidFill>
                  <a:sym typeface="+mn-ea"/>
                </a:rPr>
                <a:t>三</a:t>
              </a: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4364990" y="4741545"/>
            <a:ext cx="6414770" cy="798830"/>
            <a:chOff x="5466" y="5520"/>
            <a:chExt cx="10102" cy="1258"/>
          </a:xfrm>
        </p:grpSpPr>
        <p:sp>
          <p:nvSpPr>
            <p:cNvPr id="31" name="五边形 30"/>
            <p:cNvSpPr/>
            <p:nvPr/>
          </p:nvSpPr>
          <p:spPr>
            <a:xfrm>
              <a:off x="5962" y="5520"/>
              <a:ext cx="9607" cy="1257"/>
            </a:xfrm>
            <a:prstGeom prst="homePlate">
              <a:avLst/>
            </a:prstGeom>
            <a:solidFill>
              <a:srgbClr val="D4F4F2"/>
            </a:solidFill>
          </p:spPr>
          <p:style>
            <a:lnRef idx="0">
              <a:srgbClr val="FFFFFF"/>
            </a:lnRef>
            <a:fillRef idx="1">
              <a:schemeClr val="accent5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2800">
                  <a:solidFill>
                    <a:schemeClr val="tx1"/>
                  </a:solidFill>
                  <a:sym typeface="+mn-ea"/>
                </a:rPr>
                <a:t>项目拓展</a:t>
              </a:r>
              <a:r>
                <a:rPr lang="en-US" altLang="zh-CN" sz="2800">
                  <a:solidFill>
                    <a:schemeClr val="tx1"/>
                  </a:solidFill>
                  <a:sym typeface="+mn-ea"/>
                </a:rPr>
                <a:t>    </a:t>
              </a:r>
              <a:r>
                <a:rPr lang="zh-CN" altLang="en-US" sz="2800">
                  <a:solidFill>
                    <a:schemeClr val="tx1"/>
                  </a:solidFill>
                  <a:sym typeface="+mn-ea"/>
                </a:rPr>
                <a:t>知行合一</a:t>
              </a:r>
              <a:r>
                <a:rPr lang="zh-CN" altLang="en-US" sz="2800">
                  <a:solidFill>
                    <a:srgbClr val="C00000"/>
                  </a:solidFill>
                  <a:sym typeface="+mn-ea"/>
                </a:rPr>
                <a:t>提</a:t>
              </a:r>
              <a:r>
                <a:rPr lang="zh-CN" altLang="en-US" sz="2800">
                  <a:solidFill>
                    <a:schemeClr val="tx1"/>
                  </a:solidFill>
                  <a:sym typeface="+mn-ea"/>
                </a:rPr>
                <a:t>素养</a:t>
              </a:r>
            </a:p>
          </p:txBody>
        </p:sp>
        <p:sp>
          <p:nvSpPr>
            <p:cNvPr id="32" name="六边形 31"/>
            <p:cNvSpPr/>
            <p:nvPr/>
          </p:nvSpPr>
          <p:spPr>
            <a:xfrm>
              <a:off x="5466" y="5520"/>
              <a:ext cx="1709" cy="1258"/>
            </a:xfrm>
            <a:prstGeom prst="hexagon">
              <a:avLst/>
            </a:prstGeom>
            <a:solidFill>
              <a:srgbClr val="30C0B4"/>
            </a:solidFill>
          </p:spPr>
          <p:style>
            <a:lnRef idx="0">
              <a:srgbClr val="FFFFFF"/>
            </a:lnRef>
            <a:fillRef idx="1">
              <a:schemeClr val="accent5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2800" b="1">
                  <a:solidFill>
                    <a:schemeClr val="tx1"/>
                  </a:solidFill>
                  <a:sym typeface="+mn-ea"/>
                </a:rPr>
                <a:t>四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3775985" y="1700312"/>
            <a:ext cx="4640345" cy="707964"/>
            <a:chOff x="2500683" y="1997238"/>
            <a:chExt cx="4640345" cy="707964"/>
          </a:xfrm>
        </p:grpSpPr>
        <p:sp>
          <p:nvSpPr>
            <p:cNvPr id="6" name="文本框 5"/>
            <p:cNvSpPr txBox="1"/>
            <p:nvPr/>
          </p:nvSpPr>
          <p:spPr>
            <a:xfrm>
              <a:off x="2500683" y="1997238"/>
              <a:ext cx="24038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b="1" dirty="0">
                  <a:solidFill>
                    <a:schemeClr val="bg1">
                      <a:alpha val="89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  <a:cs typeface="汉仪综艺体简" panose="02010600000101010101" charset="-122"/>
                </a:rPr>
                <a:t>第一部分</a:t>
              </a:r>
            </a:p>
          </p:txBody>
        </p:sp>
        <p:sp>
          <p:nvSpPr>
            <p:cNvPr id="38" name="矩形 37"/>
            <p:cNvSpPr/>
            <p:nvPr/>
          </p:nvSpPr>
          <p:spPr>
            <a:xfrm>
              <a:off x="4904518" y="1997316"/>
              <a:ext cx="223651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4000" b="1" dirty="0">
                  <a:solidFill>
                    <a:schemeClr val="bg1">
                      <a:alpha val="89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rPr>
                <a:t>项目准备</a:t>
              </a: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1340453" y="804208"/>
            <a:ext cx="6525731" cy="3987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2000" b="1">
                <a:solidFill>
                  <a:schemeClr val="bg1"/>
                </a:solidFill>
                <a:latin typeface="思源黑体" panose="020B0500000000090000" pitchFamily="34" charset="-122"/>
                <a:ea typeface="思源黑体" panose="020B0500000000090000" pitchFamily="34" charset="-122"/>
                <a:cs typeface="阿里巴巴普惠体 M" panose="00020600040101010101" charset="-122"/>
              </a:defRPr>
            </a:lvl1pPr>
          </a:lstStyle>
          <a:p>
            <a:r>
              <a:rPr lang="zh-CN" altLang="en-US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项目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4  </a:t>
            </a:r>
            <a:r>
              <a:rPr lang="zh-CN" altLang="en-US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探秘即时数据传输过程</a:t>
            </a:r>
            <a:r>
              <a:rPr lang="en-US" altLang="zh-CN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2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互联网互连与互通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851530" y="642510"/>
            <a:ext cx="670525" cy="540033"/>
          </a:xfrm>
          <a:prstGeom prst="rect">
            <a:avLst/>
          </a:prstGeom>
        </p:spPr>
      </p:pic>
      <p:grpSp>
        <p:nvGrpSpPr>
          <p:cNvPr id="34" name="组合 33"/>
          <p:cNvGrpSpPr/>
          <p:nvPr/>
        </p:nvGrpSpPr>
        <p:grpSpPr>
          <a:xfrm>
            <a:off x="1938020" y="2785110"/>
            <a:ext cx="5201285" cy="654050"/>
            <a:chOff x="3052" y="4162"/>
            <a:chExt cx="8191" cy="1030"/>
          </a:xfrm>
        </p:grpSpPr>
        <p:grpSp>
          <p:nvGrpSpPr>
            <p:cNvPr id="18" name="组合 17"/>
            <p:cNvGrpSpPr/>
            <p:nvPr/>
          </p:nvGrpSpPr>
          <p:grpSpPr>
            <a:xfrm>
              <a:off x="3427" y="4163"/>
              <a:ext cx="7816" cy="1029"/>
              <a:chOff x="2457451" y="1663700"/>
              <a:chExt cx="2700000" cy="3384000"/>
            </a:xfrm>
            <a:effectLst>
              <a:outerShdw blurRad="292100" dist="25400" sx="105000" sy="105000" algn="ctr" rotWithShape="0">
                <a:prstClr val="black">
                  <a:alpha val="6000"/>
                </a:prstClr>
              </a:outerShdw>
            </a:effectLst>
          </p:grpSpPr>
          <p:sp>
            <p:nvSpPr>
              <p:cNvPr id="19" name="矩形: 圆角 7"/>
              <p:cNvSpPr/>
              <p:nvPr/>
            </p:nvSpPr>
            <p:spPr>
              <a:xfrm>
                <a:off x="2457451" y="1663700"/>
                <a:ext cx="2700000" cy="3384000"/>
              </a:xfrm>
              <a:prstGeom prst="roundRect">
                <a:avLst>
                  <a:gd name="adj" fmla="val 9011"/>
                </a:avLst>
              </a:prstGeom>
              <a:gradFill>
                <a:gsLst>
                  <a:gs pos="100000">
                    <a:srgbClr val="E1E1E1"/>
                  </a:gs>
                  <a:gs pos="0">
                    <a:schemeClr val="bg1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" name="矩形: 圆角 6"/>
              <p:cNvSpPr/>
              <p:nvPr/>
            </p:nvSpPr>
            <p:spPr>
              <a:xfrm>
                <a:off x="2480301" y="1685651"/>
                <a:ext cx="2654300" cy="3340099"/>
              </a:xfrm>
              <a:prstGeom prst="roundRect">
                <a:avLst>
                  <a:gd name="adj" fmla="val 9011"/>
                </a:avLst>
              </a:prstGeom>
              <a:gradFill>
                <a:gsLst>
                  <a:gs pos="0">
                    <a:srgbClr val="E1E1E1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27" name="椭圆 26"/>
            <p:cNvSpPr/>
            <p:nvPr/>
          </p:nvSpPr>
          <p:spPr>
            <a:xfrm>
              <a:off x="3052" y="4162"/>
              <a:ext cx="1030" cy="1030"/>
            </a:xfrm>
            <a:prstGeom prst="ellipse">
              <a:avLst/>
            </a:prstGeom>
            <a:solidFill>
              <a:srgbClr val="355D8D"/>
            </a:solidFill>
            <a:ln>
              <a:solidFill>
                <a:srgbClr val="365F90"/>
              </a:solidFill>
            </a:ln>
            <a:effectLst>
              <a:outerShdw blurRad="127000" dist="50800" sx="102000" sy="102000" algn="c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>
                  <a:cs typeface="+mn-ea"/>
                  <a:sym typeface="+mn-lt"/>
                </a:rPr>
                <a:t>1</a:t>
              </a: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4461" y="4304"/>
              <a:ext cx="614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spc="100" dirty="0">
                  <a:solidFill>
                    <a:srgbClr val="365F90"/>
                  </a:solidFill>
                  <a:cs typeface="+mn-ea"/>
                  <a:sym typeface="+mn-lt"/>
                </a:rPr>
                <a:t>了解网络中数据传输条件</a:t>
              </a: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2552700" y="3769360"/>
            <a:ext cx="5201285" cy="654050"/>
            <a:chOff x="3052" y="4162"/>
            <a:chExt cx="8191" cy="1030"/>
          </a:xfrm>
        </p:grpSpPr>
        <p:grpSp>
          <p:nvGrpSpPr>
            <p:cNvPr id="46" name="组合 45"/>
            <p:cNvGrpSpPr/>
            <p:nvPr/>
          </p:nvGrpSpPr>
          <p:grpSpPr>
            <a:xfrm>
              <a:off x="3427" y="4163"/>
              <a:ext cx="7816" cy="1029"/>
              <a:chOff x="2457451" y="1663700"/>
              <a:chExt cx="2700000" cy="3384000"/>
            </a:xfrm>
            <a:effectLst>
              <a:outerShdw blurRad="292100" dist="25400" sx="105000" sy="105000" algn="ctr" rotWithShape="0">
                <a:prstClr val="black">
                  <a:alpha val="6000"/>
                </a:prstClr>
              </a:outerShdw>
            </a:effectLst>
          </p:grpSpPr>
          <p:sp>
            <p:nvSpPr>
              <p:cNvPr id="47" name="矩形: 圆角 7"/>
              <p:cNvSpPr/>
              <p:nvPr/>
            </p:nvSpPr>
            <p:spPr>
              <a:xfrm>
                <a:off x="2457451" y="1663700"/>
                <a:ext cx="2700000" cy="3384000"/>
              </a:xfrm>
              <a:prstGeom prst="roundRect">
                <a:avLst>
                  <a:gd name="adj" fmla="val 9011"/>
                </a:avLst>
              </a:prstGeom>
              <a:gradFill>
                <a:gsLst>
                  <a:gs pos="100000">
                    <a:srgbClr val="E1E1E1"/>
                  </a:gs>
                  <a:gs pos="0">
                    <a:schemeClr val="bg1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8" name="矩形: 圆角 6"/>
              <p:cNvSpPr/>
              <p:nvPr/>
            </p:nvSpPr>
            <p:spPr>
              <a:xfrm>
                <a:off x="2480301" y="1685651"/>
                <a:ext cx="2654300" cy="3340099"/>
              </a:xfrm>
              <a:prstGeom prst="roundRect">
                <a:avLst>
                  <a:gd name="adj" fmla="val 9011"/>
                </a:avLst>
              </a:prstGeom>
              <a:gradFill>
                <a:gsLst>
                  <a:gs pos="0">
                    <a:srgbClr val="E1E1E1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49" name="椭圆 48"/>
            <p:cNvSpPr/>
            <p:nvPr/>
          </p:nvSpPr>
          <p:spPr>
            <a:xfrm>
              <a:off x="3052" y="4162"/>
              <a:ext cx="1030" cy="1030"/>
            </a:xfrm>
            <a:prstGeom prst="ellipse">
              <a:avLst/>
            </a:prstGeom>
            <a:solidFill>
              <a:srgbClr val="355D8D"/>
            </a:solidFill>
            <a:ln>
              <a:solidFill>
                <a:srgbClr val="365F90"/>
              </a:solidFill>
            </a:ln>
            <a:effectLst>
              <a:outerShdw blurRad="127000" dist="50800" sx="102000" sy="102000" algn="c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>
                  <a:cs typeface="+mn-ea"/>
                  <a:sym typeface="+mn-lt"/>
                </a:rPr>
                <a:t>2</a:t>
              </a: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4461" y="4304"/>
              <a:ext cx="6144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spc="100" dirty="0">
                  <a:solidFill>
                    <a:srgbClr val="365F90"/>
                  </a:solidFill>
                  <a:cs typeface="+mn-ea"/>
                  <a:sym typeface="+mn-lt"/>
                </a:rPr>
                <a:t>了解网络协议的作用</a:t>
              </a: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3447415" y="4843780"/>
            <a:ext cx="5360670" cy="654050"/>
            <a:chOff x="3052" y="4162"/>
            <a:chExt cx="8442" cy="1030"/>
          </a:xfrm>
        </p:grpSpPr>
        <p:grpSp>
          <p:nvGrpSpPr>
            <p:cNvPr id="53" name="组合 52"/>
            <p:cNvGrpSpPr/>
            <p:nvPr/>
          </p:nvGrpSpPr>
          <p:grpSpPr>
            <a:xfrm>
              <a:off x="3427" y="4163"/>
              <a:ext cx="7816" cy="1029"/>
              <a:chOff x="2457451" y="1663700"/>
              <a:chExt cx="2700000" cy="3384000"/>
            </a:xfrm>
            <a:effectLst>
              <a:outerShdw blurRad="292100" dist="25400" sx="105000" sy="105000" algn="ctr" rotWithShape="0">
                <a:prstClr val="black">
                  <a:alpha val="6000"/>
                </a:prstClr>
              </a:outerShdw>
            </a:effectLst>
          </p:grpSpPr>
          <p:sp>
            <p:nvSpPr>
              <p:cNvPr id="54" name="矩形: 圆角 7"/>
              <p:cNvSpPr/>
              <p:nvPr/>
            </p:nvSpPr>
            <p:spPr>
              <a:xfrm>
                <a:off x="2457451" y="1663700"/>
                <a:ext cx="2700000" cy="3384000"/>
              </a:xfrm>
              <a:prstGeom prst="roundRect">
                <a:avLst>
                  <a:gd name="adj" fmla="val 9011"/>
                </a:avLst>
              </a:prstGeom>
              <a:gradFill>
                <a:gsLst>
                  <a:gs pos="100000">
                    <a:srgbClr val="E1E1E1"/>
                  </a:gs>
                  <a:gs pos="0">
                    <a:schemeClr val="bg1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5" name="矩形: 圆角 6"/>
              <p:cNvSpPr/>
              <p:nvPr/>
            </p:nvSpPr>
            <p:spPr>
              <a:xfrm>
                <a:off x="2480301" y="1685651"/>
                <a:ext cx="2654300" cy="3340099"/>
              </a:xfrm>
              <a:prstGeom prst="roundRect">
                <a:avLst>
                  <a:gd name="adj" fmla="val 9011"/>
                </a:avLst>
              </a:prstGeom>
              <a:gradFill>
                <a:gsLst>
                  <a:gs pos="0">
                    <a:srgbClr val="E1E1E1"/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cs typeface="+mn-ea"/>
                  <a:sym typeface="+mn-lt"/>
                </a:endParaRPr>
              </a:p>
            </p:txBody>
          </p:sp>
        </p:grpSp>
        <p:sp>
          <p:nvSpPr>
            <p:cNvPr id="56" name="椭圆 55"/>
            <p:cNvSpPr/>
            <p:nvPr/>
          </p:nvSpPr>
          <p:spPr>
            <a:xfrm>
              <a:off x="3052" y="4162"/>
              <a:ext cx="1030" cy="1030"/>
            </a:xfrm>
            <a:prstGeom prst="ellipse">
              <a:avLst/>
            </a:prstGeom>
            <a:solidFill>
              <a:srgbClr val="355D8D"/>
            </a:solidFill>
            <a:ln>
              <a:solidFill>
                <a:srgbClr val="365F90"/>
              </a:solidFill>
            </a:ln>
            <a:effectLst>
              <a:outerShdw blurRad="127000" dist="50800" sx="102000" sy="102000" algn="ctr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3600" dirty="0">
                  <a:cs typeface="+mn-ea"/>
                  <a:sym typeface="+mn-lt"/>
                </a:rPr>
                <a:t>3</a:t>
              </a: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4461" y="4304"/>
              <a:ext cx="703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spc="100" dirty="0">
                  <a:solidFill>
                    <a:srgbClr val="365F90"/>
                  </a:solidFill>
                  <a:cs typeface="+mn-ea"/>
                  <a:sym typeface="+mn-lt"/>
                </a:rPr>
                <a:t>分析即时通信数据的传输过程</a:t>
              </a:r>
            </a:p>
          </p:txBody>
        </p:sp>
      </p:grpSp>
      <p:pic>
        <p:nvPicPr>
          <p:cNvPr id="58" name="图片 5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214032" y="3226619"/>
            <a:ext cx="3286648" cy="328664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334500" y="3564255"/>
            <a:ext cx="2857500" cy="2857500"/>
          </a:xfrm>
          <a:prstGeom prst="rect">
            <a:avLst/>
          </a:prstGeom>
        </p:spPr>
      </p:pic>
      <p:sp>
        <p:nvSpPr>
          <p:cNvPr id="33" name="矩形 32">
            <a:hlinkClick r:id="rId9" action="ppaction://hlinksldjump"/>
          </p:cNvPr>
          <p:cNvSpPr/>
          <p:nvPr/>
        </p:nvSpPr>
        <p:spPr>
          <a:xfrm>
            <a:off x="7526655" y="298450"/>
            <a:ext cx="1102995" cy="476250"/>
          </a:xfrm>
          <a:prstGeom prst="rect">
            <a:avLst/>
          </a:prstGeom>
          <a:solidFill>
            <a:srgbClr val="62A39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b="1"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项目准备</a:t>
            </a:r>
          </a:p>
        </p:txBody>
      </p:sp>
      <p:sp>
        <p:nvSpPr>
          <p:cNvPr id="37" name="矩形 36">
            <a:hlinkClick r:id="rId10" action="ppaction://hlinksldjump"/>
          </p:cNvPr>
          <p:cNvSpPr/>
          <p:nvPr/>
        </p:nvSpPr>
        <p:spPr>
          <a:xfrm>
            <a:off x="8620125" y="298450"/>
            <a:ext cx="1102995" cy="476250"/>
          </a:xfrm>
          <a:prstGeom prst="rect">
            <a:avLst/>
          </a:prstGeom>
          <a:solidFill>
            <a:srgbClr val="62A39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项目实施</a:t>
            </a:r>
          </a:p>
        </p:txBody>
      </p:sp>
      <p:sp>
        <p:nvSpPr>
          <p:cNvPr id="38" name="矩形 37">
            <a:hlinkClick r:id="rId11" action="ppaction://hlinksldjump"/>
          </p:cNvPr>
          <p:cNvSpPr/>
          <p:nvPr/>
        </p:nvSpPr>
        <p:spPr>
          <a:xfrm>
            <a:off x="9706610" y="298450"/>
            <a:ext cx="1102995" cy="476250"/>
          </a:xfrm>
          <a:prstGeom prst="rect">
            <a:avLst/>
          </a:prstGeom>
          <a:solidFill>
            <a:srgbClr val="62A39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项目评价</a:t>
            </a:r>
          </a:p>
        </p:txBody>
      </p:sp>
      <p:sp>
        <p:nvSpPr>
          <p:cNvPr id="39" name="矩形 38">
            <a:hlinkClick r:id="rId12" action="ppaction://hlinksldjump"/>
          </p:cNvPr>
          <p:cNvSpPr/>
          <p:nvPr/>
        </p:nvSpPr>
        <p:spPr>
          <a:xfrm>
            <a:off x="10800080" y="298450"/>
            <a:ext cx="1102995" cy="476250"/>
          </a:xfrm>
          <a:prstGeom prst="rect">
            <a:avLst/>
          </a:prstGeom>
          <a:solidFill>
            <a:srgbClr val="62A39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项目拓展</a:t>
            </a:r>
          </a:p>
        </p:txBody>
      </p:sp>
      <p:sp>
        <p:nvSpPr>
          <p:cNvPr id="43" name="流程图: 合并 42"/>
          <p:cNvSpPr/>
          <p:nvPr/>
        </p:nvSpPr>
        <p:spPr>
          <a:xfrm>
            <a:off x="7517130" y="774700"/>
            <a:ext cx="1102995" cy="247015"/>
          </a:xfrm>
          <a:prstGeom prst="flowChartMerge">
            <a:avLst/>
          </a:prstGeom>
          <a:solidFill>
            <a:srgbClr val="62A39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6" name="图片 45" descr="T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4990" y="554990"/>
            <a:ext cx="1151890" cy="864870"/>
          </a:xfrm>
          <a:prstGeom prst="rect">
            <a:avLst/>
          </a:prstGeom>
        </p:spPr>
      </p:pic>
      <p:sp>
        <p:nvSpPr>
          <p:cNvPr id="47" name="文本框 46"/>
          <p:cNvSpPr txBox="1"/>
          <p:nvPr/>
        </p:nvSpPr>
        <p:spPr>
          <a:xfrm>
            <a:off x="1841500" y="659765"/>
            <a:ext cx="53200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1</a:t>
            </a:r>
            <a:r>
              <a:rPr lang="en-US" altLang="zh-CN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．</a:t>
            </a:r>
            <a:r>
              <a:rPr lang="en-US" altLang="zh-CN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了解网络中数据传输条件</a:t>
            </a:r>
          </a:p>
        </p:txBody>
      </p:sp>
      <p:sp>
        <p:nvSpPr>
          <p:cNvPr id="48" name="矩形 47"/>
          <p:cNvSpPr/>
          <p:nvPr/>
        </p:nvSpPr>
        <p:spPr>
          <a:xfrm>
            <a:off x="1760220" y="1409700"/>
            <a:ext cx="9248140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76250"/>
            <a:r>
              <a:rPr 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你从网络平台购买一件商品，外地的厂家是如何将这个包裹寄送到你手里的？请小组成员讨论后在图中填一填。</a:t>
            </a:r>
          </a:p>
        </p:txBody>
      </p:sp>
      <p:grpSp>
        <p:nvGrpSpPr>
          <p:cNvPr id="71" name="组合 70"/>
          <p:cNvGrpSpPr/>
          <p:nvPr/>
        </p:nvGrpSpPr>
        <p:grpSpPr>
          <a:xfrm>
            <a:off x="2962910" y="2092143"/>
            <a:ext cx="5759450" cy="3945437"/>
            <a:chOff x="3280" y="1172"/>
            <a:chExt cx="10356" cy="7094"/>
          </a:xfrm>
        </p:grpSpPr>
        <p:pic>
          <p:nvPicPr>
            <p:cNvPr id="72" name="图片 71" descr="公司"/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517" y="1249"/>
              <a:ext cx="1081" cy="1081"/>
            </a:xfrm>
            <a:prstGeom prst="rect">
              <a:avLst/>
            </a:prstGeom>
          </p:spPr>
        </p:pic>
        <p:pic>
          <p:nvPicPr>
            <p:cNvPr id="73" name="https://photo-static-api.fotomore.com/creative/vcg/400/version23/VCG41506875216.jpg?uid=386&amp;timestamp=1717997983&amp;sign=b0b923f8d14a8faa080bf63aa7ed7586" descr="C:/Users/Lenovo/Desktop/试教试上/图片1.png图片1"/>
            <p:cNvPicPr>
              <a:picLocks noChangeAspect="1"/>
            </p:cNvPicPr>
            <p:nvPr/>
          </p:nvPicPr>
          <p:blipFill>
            <a:blip r:embed="rId16">
              <a:lum contrast="24000"/>
            </a:blip>
            <a:srcRect l="63" r="63"/>
            <a:stretch>
              <a:fillRect/>
            </a:stretch>
          </p:blipFill>
          <p:spPr>
            <a:xfrm>
              <a:off x="11265" y="1172"/>
              <a:ext cx="1243" cy="1193"/>
            </a:xfrm>
            <a:prstGeom prst="rect">
              <a:avLst/>
            </a:prstGeom>
          </p:spPr>
        </p:pic>
        <p:sp>
          <p:nvSpPr>
            <p:cNvPr id="74" name="圆角矩形 73"/>
            <p:cNvSpPr/>
            <p:nvPr/>
          </p:nvSpPr>
          <p:spPr>
            <a:xfrm>
              <a:off x="3280" y="3484"/>
              <a:ext cx="3478" cy="950"/>
            </a:xfrm>
            <a:prstGeom prst="roundRect">
              <a:avLst/>
            </a:prstGeom>
            <a:noFill/>
            <a:ln>
              <a:solidFill>
                <a:srgbClr val="00AFFF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sz="1600"/>
            </a:p>
          </p:txBody>
        </p:sp>
        <p:sp>
          <p:nvSpPr>
            <p:cNvPr id="75" name="圆角矩形 74"/>
            <p:cNvSpPr/>
            <p:nvPr/>
          </p:nvSpPr>
          <p:spPr>
            <a:xfrm>
              <a:off x="3280" y="5400"/>
              <a:ext cx="3478" cy="950"/>
            </a:xfrm>
            <a:prstGeom prst="roundRect">
              <a:avLst/>
            </a:prstGeom>
            <a:noFill/>
            <a:ln>
              <a:solidFill>
                <a:srgbClr val="00AFFF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76" name="圆角矩形 75"/>
            <p:cNvSpPr/>
            <p:nvPr/>
          </p:nvSpPr>
          <p:spPr>
            <a:xfrm>
              <a:off x="3280" y="7316"/>
              <a:ext cx="3478" cy="950"/>
            </a:xfrm>
            <a:prstGeom prst="roundRect">
              <a:avLst/>
            </a:prstGeom>
            <a:noFill/>
            <a:ln>
              <a:solidFill>
                <a:srgbClr val="00AFFF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>
                  <a:solidFill>
                    <a:schemeClr val="tx1"/>
                  </a:solidFill>
                </a:rPr>
                <a:t>运输部门（出发）</a:t>
              </a:r>
            </a:p>
          </p:txBody>
        </p:sp>
        <p:sp>
          <p:nvSpPr>
            <p:cNvPr id="77" name="圆角矩形 76"/>
            <p:cNvSpPr/>
            <p:nvPr/>
          </p:nvSpPr>
          <p:spPr>
            <a:xfrm>
              <a:off x="10158" y="3484"/>
              <a:ext cx="3478" cy="950"/>
            </a:xfrm>
            <a:prstGeom prst="roundRect">
              <a:avLst/>
            </a:prstGeom>
            <a:noFill/>
            <a:ln>
              <a:solidFill>
                <a:srgbClr val="04831F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78" name="圆角矩形 77"/>
            <p:cNvSpPr/>
            <p:nvPr/>
          </p:nvSpPr>
          <p:spPr>
            <a:xfrm>
              <a:off x="10158" y="5400"/>
              <a:ext cx="3478" cy="950"/>
            </a:xfrm>
            <a:prstGeom prst="roundRect">
              <a:avLst/>
            </a:prstGeom>
            <a:noFill/>
            <a:ln>
              <a:solidFill>
                <a:srgbClr val="04831F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600">
                <a:sym typeface="+mn-ea"/>
              </a:endParaRPr>
            </a:p>
          </p:txBody>
        </p:sp>
        <p:sp>
          <p:nvSpPr>
            <p:cNvPr id="79" name="圆角矩形 78"/>
            <p:cNvSpPr/>
            <p:nvPr/>
          </p:nvSpPr>
          <p:spPr>
            <a:xfrm>
              <a:off x="10158" y="7316"/>
              <a:ext cx="3478" cy="950"/>
            </a:xfrm>
            <a:prstGeom prst="roundRect">
              <a:avLst/>
            </a:prstGeom>
            <a:noFill/>
            <a:ln>
              <a:solidFill>
                <a:srgbClr val="04831F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 sz="1600">
                  <a:sym typeface="+mn-ea"/>
                </a:rPr>
                <a:t>运输部门（到达）</a:t>
              </a:r>
            </a:p>
          </p:txBody>
        </p:sp>
        <p:sp>
          <p:nvSpPr>
            <p:cNvPr id="80" name="文本框 79"/>
            <p:cNvSpPr txBox="1"/>
            <p:nvPr/>
          </p:nvSpPr>
          <p:spPr>
            <a:xfrm>
              <a:off x="4215" y="2362"/>
              <a:ext cx="1609" cy="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/>
                <a:t>寄件方</a:t>
              </a:r>
            </a:p>
          </p:txBody>
        </p:sp>
        <p:sp>
          <p:nvSpPr>
            <p:cNvPr id="81" name="文本框 80"/>
            <p:cNvSpPr txBox="1"/>
            <p:nvPr/>
          </p:nvSpPr>
          <p:spPr>
            <a:xfrm>
              <a:off x="11093" y="2364"/>
              <a:ext cx="1609" cy="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/>
                <a:t>收件方</a:t>
              </a:r>
            </a:p>
          </p:txBody>
        </p:sp>
        <p:sp>
          <p:nvSpPr>
            <p:cNvPr id="82" name="任意多边形 81"/>
            <p:cNvSpPr/>
            <p:nvPr>
              <p:custDataLst>
                <p:tags r:id="rId1"/>
              </p:custDataLst>
            </p:nvPr>
          </p:nvSpPr>
          <p:spPr>
            <a:xfrm rot="16200000">
              <a:off x="4752" y="2897"/>
              <a:ext cx="535" cy="508"/>
            </a:xfrm>
            <a:custGeom>
              <a:avLst/>
              <a:gdLst>
                <a:gd name="connsiteX0" fmla="*/ 0 w 2812"/>
                <a:gd name="connsiteY0" fmla="*/ 2040 h 4080"/>
                <a:gd name="connsiteX1" fmla="*/ 886 w 2812"/>
                <a:gd name="connsiteY1" fmla="*/ 0 h 4080"/>
                <a:gd name="connsiteX2" fmla="*/ 886 w 2812"/>
                <a:gd name="connsiteY2" fmla="*/ 1020 h 4080"/>
                <a:gd name="connsiteX3" fmla="*/ 2755 w 2812"/>
                <a:gd name="connsiteY3" fmla="*/ 245 h 4080"/>
                <a:gd name="connsiteX4" fmla="*/ 2812 w 2812"/>
                <a:gd name="connsiteY4" fmla="*/ 3654 h 4080"/>
                <a:gd name="connsiteX5" fmla="*/ 886 w 2812"/>
                <a:gd name="connsiteY5" fmla="*/ 3060 h 4080"/>
                <a:gd name="connsiteX6" fmla="*/ 886 w 2812"/>
                <a:gd name="connsiteY6" fmla="*/ 4080 h 4080"/>
                <a:gd name="connsiteX7" fmla="*/ 0 w 2812"/>
                <a:gd name="connsiteY7" fmla="*/ 2040 h 4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2" h="4080">
                  <a:moveTo>
                    <a:pt x="0" y="2040"/>
                  </a:moveTo>
                  <a:lnTo>
                    <a:pt x="886" y="0"/>
                  </a:lnTo>
                  <a:lnTo>
                    <a:pt x="886" y="1020"/>
                  </a:lnTo>
                  <a:lnTo>
                    <a:pt x="2755" y="245"/>
                  </a:lnTo>
                  <a:lnTo>
                    <a:pt x="2812" y="3654"/>
                  </a:lnTo>
                  <a:lnTo>
                    <a:pt x="886" y="3060"/>
                  </a:lnTo>
                  <a:lnTo>
                    <a:pt x="886" y="4080"/>
                  </a:lnTo>
                  <a:lnTo>
                    <a:pt x="0" y="2040"/>
                  </a:lnTo>
                  <a:close/>
                </a:path>
              </a:pathLst>
            </a:custGeom>
            <a:gradFill>
              <a:gsLst>
                <a:gs pos="100000">
                  <a:srgbClr val="00AFFF"/>
                </a:gs>
                <a:gs pos="47000">
                  <a:srgbClr val="00AFFF">
                    <a:alpha val="48000"/>
                  </a:srgbClr>
                </a:gs>
                <a:gs pos="9000">
                  <a:srgbClr val="00AFFF">
                    <a:alpha val="0"/>
                  </a:srgb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83" name="任意多边形 82"/>
            <p:cNvSpPr/>
            <p:nvPr>
              <p:custDataLst>
                <p:tags r:id="rId2"/>
              </p:custDataLst>
            </p:nvPr>
          </p:nvSpPr>
          <p:spPr>
            <a:xfrm rot="16200000">
              <a:off x="4654" y="4668"/>
              <a:ext cx="731" cy="508"/>
            </a:xfrm>
            <a:custGeom>
              <a:avLst/>
              <a:gdLst>
                <a:gd name="connsiteX0" fmla="*/ 0 w 2812"/>
                <a:gd name="connsiteY0" fmla="*/ 2040 h 4080"/>
                <a:gd name="connsiteX1" fmla="*/ 886 w 2812"/>
                <a:gd name="connsiteY1" fmla="*/ 0 h 4080"/>
                <a:gd name="connsiteX2" fmla="*/ 886 w 2812"/>
                <a:gd name="connsiteY2" fmla="*/ 1020 h 4080"/>
                <a:gd name="connsiteX3" fmla="*/ 2755 w 2812"/>
                <a:gd name="connsiteY3" fmla="*/ 245 h 4080"/>
                <a:gd name="connsiteX4" fmla="*/ 2812 w 2812"/>
                <a:gd name="connsiteY4" fmla="*/ 3654 h 4080"/>
                <a:gd name="connsiteX5" fmla="*/ 886 w 2812"/>
                <a:gd name="connsiteY5" fmla="*/ 3060 h 4080"/>
                <a:gd name="connsiteX6" fmla="*/ 886 w 2812"/>
                <a:gd name="connsiteY6" fmla="*/ 4080 h 4080"/>
                <a:gd name="connsiteX7" fmla="*/ 0 w 2812"/>
                <a:gd name="connsiteY7" fmla="*/ 2040 h 4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2" h="4080">
                  <a:moveTo>
                    <a:pt x="0" y="2040"/>
                  </a:moveTo>
                  <a:lnTo>
                    <a:pt x="886" y="0"/>
                  </a:lnTo>
                  <a:lnTo>
                    <a:pt x="886" y="1020"/>
                  </a:lnTo>
                  <a:lnTo>
                    <a:pt x="2755" y="245"/>
                  </a:lnTo>
                  <a:lnTo>
                    <a:pt x="2812" y="3654"/>
                  </a:lnTo>
                  <a:lnTo>
                    <a:pt x="886" y="3060"/>
                  </a:lnTo>
                  <a:lnTo>
                    <a:pt x="886" y="4080"/>
                  </a:lnTo>
                  <a:lnTo>
                    <a:pt x="0" y="2040"/>
                  </a:lnTo>
                  <a:close/>
                </a:path>
              </a:pathLst>
            </a:custGeom>
            <a:gradFill>
              <a:gsLst>
                <a:gs pos="100000">
                  <a:srgbClr val="00AFFF"/>
                </a:gs>
                <a:gs pos="47000">
                  <a:srgbClr val="00AFFF">
                    <a:alpha val="48000"/>
                  </a:srgbClr>
                </a:gs>
                <a:gs pos="9000">
                  <a:srgbClr val="00AFFF">
                    <a:alpha val="0"/>
                  </a:srgb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84" name="任意多边形 83"/>
            <p:cNvSpPr/>
            <p:nvPr>
              <p:custDataLst>
                <p:tags r:id="rId3"/>
              </p:custDataLst>
            </p:nvPr>
          </p:nvSpPr>
          <p:spPr>
            <a:xfrm rot="16200000">
              <a:off x="4654" y="6579"/>
              <a:ext cx="731" cy="508"/>
            </a:xfrm>
            <a:custGeom>
              <a:avLst/>
              <a:gdLst>
                <a:gd name="connsiteX0" fmla="*/ 0 w 2812"/>
                <a:gd name="connsiteY0" fmla="*/ 2040 h 4080"/>
                <a:gd name="connsiteX1" fmla="*/ 886 w 2812"/>
                <a:gd name="connsiteY1" fmla="*/ 0 h 4080"/>
                <a:gd name="connsiteX2" fmla="*/ 886 w 2812"/>
                <a:gd name="connsiteY2" fmla="*/ 1020 h 4080"/>
                <a:gd name="connsiteX3" fmla="*/ 2755 w 2812"/>
                <a:gd name="connsiteY3" fmla="*/ 245 h 4080"/>
                <a:gd name="connsiteX4" fmla="*/ 2812 w 2812"/>
                <a:gd name="connsiteY4" fmla="*/ 3654 h 4080"/>
                <a:gd name="connsiteX5" fmla="*/ 886 w 2812"/>
                <a:gd name="connsiteY5" fmla="*/ 3060 h 4080"/>
                <a:gd name="connsiteX6" fmla="*/ 886 w 2812"/>
                <a:gd name="connsiteY6" fmla="*/ 4080 h 4080"/>
                <a:gd name="connsiteX7" fmla="*/ 0 w 2812"/>
                <a:gd name="connsiteY7" fmla="*/ 2040 h 4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2" h="4080">
                  <a:moveTo>
                    <a:pt x="0" y="2040"/>
                  </a:moveTo>
                  <a:lnTo>
                    <a:pt x="886" y="0"/>
                  </a:lnTo>
                  <a:lnTo>
                    <a:pt x="886" y="1020"/>
                  </a:lnTo>
                  <a:lnTo>
                    <a:pt x="2755" y="245"/>
                  </a:lnTo>
                  <a:lnTo>
                    <a:pt x="2812" y="3654"/>
                  </a:lnTo>
                  <a:lnTo>
                    <a:pt x="886" y="3060"/>
                  </a:lnTo>
                  <a:lnTo>
                    <a:pt x="886" y="4080"/>
                  </a:lnTo>
                  <a:lnTo>
                    <a:pt x="0" y="2040"/>
                  </a:lnTo>
                  <a:close/>
                </a:path>
              </a:pathLst>
            </a:custGeom>
            <a:gradFill>
              <a:gsLst>
                <a:gs pos="100000">
                  <a:srgbClr val="00AFFF"/>
                </a:gs>
                <a:gs pos="47000">
                  <a:srgbClr val="00AFFF">
                    <a:alpha val="48000"/>
                  </a:srgbClr>
                </a:gs>
                <a:gs pos="9000">
                  <a:srgbClr val="00AFFF">
                    <a:alpha val="0"/>
                  </a:srgb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85" name="任意多边形 84"/>
            <p:cNvSpPr/>
            <p:nvPr>
              <p:custDataLst>
                <p:tags r:id="rId4"/>
              </p:custDataLst>
            </p:nvPr>
          </p:nvSpPr>
          <p:spPr>
            <a:xfrm rot="5400000">
              <a:off x="11630" y="2897"/>
              <a:ext cx="535" cy="508"/>
            </a:xfrm>
            <a:custGeom>
              <a:avLst/>
              <a:gdLst>
                <a:gd name="connsiteX0" fmla="*/ 0 w 2812"/>
                <a:gd name="connsiteY0" fmla="*/ 2040 h 4080"/>
                <a:gd name="connsiteX1" fmla="*/ 886 w 2812"/>
                <a:gd name="connsiteY1" fmla="*/ 0 h 4080"/>
                <a:gd name="connsiteX2" fmla="*/ 886 w 2812"/>
                <a:gd name="connsiteY2" fmla="*/ 1020 h 4080"/>
                <a:gd name="connsiteX3" fmla="*/ 2755 w 2812"/>
                <a:gd name="connsiteY3" fmla="*/ 245 h 4080"/>
                <a:gd name="connsiteX4" fmla="*/ 2812 w 2812"/>
                <a:gd name="connsiteY4" fmla="*/ 3654 h 4080"/>
                <a:gd name="connsiteX5" fmla="*/ 886 w 2812"/>
                <a:gd name="connsiteY5" fmla="*/ 3060 h 4080"/>
                <a:gd name="connsiteX6" fmla="*/ 886 w 2812"/>
                <a:gd name="connsiteY6" fmla="*/ 4080 h 4080"/>
                <a:gd name="connsiteX7" fmla="*/ 0 w 2812"/>
                <a:gd name="connsiteY7" fmla="*/ 2040 h 4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2" h="4080">
                  <a:moveTo>
                    <a:pt x="0" y="2040"/>
                  </a:moveTo>
                  <a:lnTo>
                    <a:pt x="886" y="0"/>
                  </a:lnTo>
                  <a:lnTo>
                    <a:pt x="886" y="1020"/>
                  </a:lnTo>
                  <a:lnTo>
                    <a:pt x="2755" y="245"/>
                  </a:lnTo>
                  <a:lnTo>
                    <a:pt x="2812" y="3654"/>
                  </a:lnTo>
                  <a:lnTo>
                    <a:pt x="886" y="3060"/>
                  </a:lnTo>
                  <a:lnTo>
                    <a:pt x="886" y="4080"/>
                  </a:lnTo>
                  <a:lnTo>
                    <a:pt x="0" y="2040"/>
                  </a:lnTo>
                  <a:close/>
                </a:path>
              </a:pathLst>
            </a:custGeom>
            <a:gradFill>
              <a:gsLst>
                <a:gs pos="100000">
                  <a:srgbClr val="04831F"/>
                </a:gs>
                <a:gs pos="47000">
                  <a:srgbClr val="04831F"/>
                </a:gs>
                <a:gs pos="9000">
                  <a:srgbClr val="04831F">
                    <a:alpha val="0"/>
                  </a:srgb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86" name="任意多边形 85"/>
            <p:cNvSpPr/>
            <p:nvPr>
              <p:custDataLst>
                <p:tags r:id="rId5"/>
              </p:custDataLst>
            </p:nvPr>
          </p:nvSpPr>
          <p:spPr>
            <a:xfrm rot="5400000">
              <a:off x="11532" y="4668"/>
              <a:ext cx="731" cy="508"/>
            </a:xfrm>
            <a:custGeom>
              <a:avLst/>
              <a:gdLst>
                <a:gd name="connsiteX0" fmla="*/ 0 w 2812"/>
                <a:gd name="connsiteY0" fmla="*/ 2040 h 4080"/>
                <a:gd name="connsiteX1" fmla="*/ 886 w 2812"/>
                <a:gd name="connsiteY1" fmla="*/ 0 h 4080"/>
                <a:gd name="connsiteX2" fmla="*/ 886 w 2812"/>
                <a:gd name="connsiteY2" fmla="*/ 1020 h 4080"/>
                <a:gd name="connsiteX3" fmla="*/ 2755 w 2812"/>
                <a:gd name="connsiteY3" fmla="*/ 245 h 4080"/>
                <a:gd name="connsiteX4" fmla="*/ 2812 w 2812"/>
                <a:gd name="connsiteY4" fmla="*/ 3654 h 4080"/>
                <a:gd name="connsiteX5" fmla="*/ 886 w 2812"/>
                <a:gd name="connsiteY5" fmla="*/ 3060 h 4080"/>
                <a:gd name="connsiteX6" fmla="*/ 886 w 2812"/>
                <a:gd name="connsiteY6" fmla="*/ 4080 h 4080"/>
                <a:gd name="connsiteX7" fmla="*/ 0 w 2812"/>
                <a:gd name="connsiteY7" fmla="*/ 2040 h 4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2" h="4080">
                  <a:moveTo>
                    <a:pt x="0" y="2040"/>
                  </a:moveTo>
                  <a:lnTo>
                    <a:pt x="886" y="0"/>
                  </a:lnTo>
                  <a:lnTo>
                    <a:pt x="886" y="1020"/>
                  </a:lnTo>
                  <a:lnTo>
                    <a:pt x="2755" y="245"/>
                  </a:lnTo>
                  <a:lnTo>
                    <a:pt x="2812" y="3654"/>
                  </a:lnTo>
                  <a:lnTo>
                    <a:pt x="886" y="3060"/>
                  </a:lnTo>
                  <a:lnTo>
                    <a:pt x="886" y="4080"/>
                  </a:lnTo>
                  <a:lnTo>
                    <a:pt x="0" y="2040"/>
                  </a:lnTo>
                  <a:close/>
                </a:path>
              </a:pathLst>
            </a:custGeom>
            <a:gradFill>
              <a:gsLst>
                <a:gs pos="100000">
                  <a:srgbClr val="04831F"/>
                </a:gs>
                <a:gs pos="47000">
                  <a:srgbClr val="04831F"/>
                </a:gs>
                <a:gs pos="9000">
                  <a:srgbClr val="04831F">
                    <a:alpha val="0"/>
                  </a:srgb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600">
                <a:sym typeface="+mn-ea"/>
              </a:endParaRPr>
            </a:p>
          </p:txBody>
        </p:sp>
        <p:sp>
          <p:nvSpPr>
            <p:cNvPr id="87" name="任意多边形 86"/>
            <p:cNvSpPr/>
            <p:nvPr>
              <p:custDataLst>
                <p:tags r:id="rId6"/>
              </p:custDataLst>
            </p:nvPr>
          </p:nvSpPr>
          <p:spPr>
            <a:xfrm rot="5400000">
              <a:off x="11532" y="6579"/>
              <a:ext cx="731" cy="508"/>
            </a:xfrm>
            <a:custGeom>
              <a:avLst/>
              <a:gdLst>
                <a:gd name="connsiteX0" fmla="*/ 0 w 2812"/>
                <a:gd name="connsiteY0" fmla="*/ 2040 h 4080"/>
                <a:gd name="connsiteX1" fmla="*/ 886 w 2812"/>
                <a:gd name="connsiteY1" fmla="*/ 0 h 4080"/>
                <a:gd name="connsiteX2" fmla="*/ 886 w 2812"/>
                <a:gd name="connsiteY2" fmla="*/ 1020 h 4080"/>
                <a:gd name="connsiteX3" fmla="*/ 2755 w 2812"/>
                <a:gd name="connsiteY3" fmla="*/ 245 h 4080"/>
                <a:gd name="connsiteX4" fmla="*/ 2812 w 2812"/>
                <a:gd name="connsiteY4" fmla="*/ 3654 h 4080"/>
                <a:gd name="connsiteX5" fmla="*/ 886 w 2812"/>
                <a:gd name="connsiteY5" fmla="*/ 3060 h 4080"/>
                <a:gd name="connsiteX6" fmla="*/ 886 w 2812"/>
                <a:gd name="connsiteY6" fmla="*/ 4080 h 4080"/>
                <a:gd name="connsiteX7" fmla="*/ 0 w 2812"/>
                <a:gd name="connsiteY7" fmla="*/ 2040 h 4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2" h="4080">
                  <a:moveTo>
                    <a:pt x="0" y="2040"/>
                  </a:moveTo>
                  <a:lnTo>
                    <a:pt x="886" y="0"/>
                  </a:lnTo>
                  <a:lnTo>
                    <a:pt x="886" y="1020"/>
                  </a:lnTo>
                  <a:lnTo>
                    <a:pt x="2755" y="245"/>
                  </a:lnTo>
                  <a:lnTo>
                    <a:pt x="2812" y="3654"/>
                  </a:lnTo>
                  <a:lnTo>
                    <a:pt x="886" y="3060"/>
                  </a:lnTo>
                  <a:lnTo>
                    <a:pt x="886" y="4080"/>
                  </a:lnTo>
                  <a:lnTo>
                    <a:pt x="0" y="2040"/>
                  </a:lnTo>
                  <a:close/>
                </a:path>
              </a:pathLst>
            </a:custGeom>
            <a:gradFill>
              <a:gsLst>
                <a:gs pos="100000">
                  <a:srgbClr val="04831F"/>
                </a:gs>
                <a:gs pos="47000">
                  <a:srgbClr val="04831F"/>
                </a:gs>
                <a:gs pos="9000">
                  <a:srgbClr val="04831F">
                    <a:alpha val="0"/>
                  </a:srgb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 sz="1600">
                <a:sym typeface="+mn-ea"/>
              </a:endParaRPr>
            </a:p>
          </p:txBody>
        </p:sp>
        <p:cxnSp>
          <p:nvCxnSpPr>
            <p:cNvPr id="88" name="直接箭头连接符 87"/>
            <p:cNvCxnSpPr/>
            <p:nvPr/>
          </p:nvCxnSpPr>
          <p:spPr>
            <a:xfrm>
              <a:off x="7048" y="3948"/>
              <a:ext cx="2768" cy="0"/>
            </a:xfrm>
            <a:prstGeom prst="straightConnector1">
              <a:avLst/>
            </a:prstGeom>
            <a:ln w="25400">
              <a:solidFill>
                <a:srgbClr val="CC5C1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89" name="直接箭头连接符 88"/>
            <p:cNvCxnSpPr/>
            <p:nvPr/>
          </p:nvCxnSpPr>
          <p:spPr>
            <a:xfrm>
              <a:off x="7048" y="5861"/>
              <a:ext cx="2768" cy="0"/>
            </a:xfrm>
            <a:prstGeom prst="straightConnector1">
              <a:avLst/>
            </a:prstGeom>
            <a:ln w="25400">
              <a:solidFill>
                <a:srgbClr val="CC5C1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90" name="直接箭头连接符 89"/>
            <p:cNvCxnSpPr/>
            <p:nvPr/>
          </p:nvCxnSpPr>
          <p:spPr>
            <a:xfrm>
              <a:off x="7048" y="7774"/>
              <a:ext cx="2768" cy="0"/>
            </a:xfrm>
            <a:prstGeom prst="straightConnector1">
              <a:avLst/>
            </a:prstGeom>
            <a:ln w="25400">
              <a:solidFill>
                <a:srgbClr val="CC5C1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91" name="直接箭头连接符 90"/>
            <p:cNvCxnSpPr/>
            <p:nvPr/>
          </p:nvCxnSpPr>
          <p:spPr>
            <a:xfrm>
              <a:off x="7048" y="2035"/>
              <a:ext cx="2768" cy="0"/>
            </a:xfrm>
            <a:prstGeom prst="straightConnector1">
              <a:avLst/>
            </a:prstGeom>
            <a:ln w="25400">
              <a:solidFill>
                <a:srgbClr val="CC5C1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sp>
          <p:nvSpPr>
            <p:cNvPr id="92" name="文本框 91"/>
            <p:cNvSpPr txBox="1"/>
            <p:nvPr/>
          </p:nvSpPr>
          <p:spPr>
            <a:xfrm>
              <a:off x="7048" y="1407"/>
              <a:ext cx="2671" cy="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/>
                <a:t>用户间约定</a:t>
              </a:r>
            </a:p>
          </p:txBody>
        </p:sp>
        <p:sp>
          <p:nvSpPr>
            <p:cNvPr id="93" name="文本框 92"/>
            <p:cNvSpPr txBox="1"/>
            <p:nvPr/>
          </p:nvSpPr>
          <p:spPr>
            <a:xfrm>
              <a:off x="6878" y="7167"/>
              <a:ext cx="3082" cy="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600"/>
                <a:t>运输部门间约定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>
            <a:hlinkClick r:id="rId2" action="ppaction://hlinksldjump"/>
          </p:cNvPr>
          <p:cNvSpPr/>
          <p:nvPr/>
        </p:nvSpPr>
        <p:spPr>
          <a:xfrm>
            <a:off x="7526655" y="298450"/>
            <a:ext cx="1102995" cy="476250"/>
          </a:xfrm>
          <a:prstGeom prst="rect">
            <a:avLst/>
          </a:prstGeom>
          <a:solidFill>
            <a:srgbClr val="62A39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b="1"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项目准备</a:t>
            </a:r>
          </a:p>
        </p:txBody>
      </p:sp>
      <p:sp>
        <p:nvSpPr>
          <p:cNvPr id="37" name="矩形 36">
            <a:hlinkClick r:id="rId3" action="ppaction://hlinksldjump"/>
          </p:cNvPr>
          <p:cNvSpPr/>
          <p:nvPr/>
        </p:nvSpPr>
        <p:spPr>
          <a:xfrm>
            <a:off x="8620125" y="298450"/>
            <a:ext cx="1102995" cy="476250"/>
          </a:xfrm>
          <a:prstGeom prst="rect">
            <a:avLst/>
          </a:prstGeom>
          <a:solidFill>
            <a:srgbClr val="62A39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项目实施</a:t>
            </a:r>
          </a:p>
        </p:txBody>
      </p:sp>
      <p:sp>
        <p:nvSpPr>
          <p:cNvPr id="38" name="矩形 37">
            <a:hlinkClick r:id="rId4" action="ppaction://hlinksldjump"/>
          </p:cNvPr>
          <p:cNvSpPr/>
          <p:nvPr/>
        </p:nvSpPr>
        <p:spPr>
          <a:xfrm>
            <a:off x="9706610" y="298450"/>
            <a:ext cx="1102995" cy="476250"/>
          </a:xfrm>
          <a:prstGeom prst="rect">
            <a:avLst/>
          </a:prstGeom>
          <a:solidFill>
            <a:srgbClr val="62A39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项目评价</a:t>
            </a:r>
          </a:p>
        </p:txBody>
      </p:sp>
      <p:sp>
        <p:nvSpPr>
          <p:cNvPr id="39" name="矩形 38">
            <a:hlinkClick r:id="rId5" action="ppaction://hlinksldjump"/>
          </p:cNvPr>
          <p:cNvSpPr/>
          <p:nvPr/>
        </p:nvSpPr>
        <p:spPr>
          <a:xfrm>
            <a:off x="10800080" y="298450"/>
            <a:ext cx="1102995" cy="476250"/>
          </a:xfrm>
          <a:prstGeom prst="rect">
            <a:avLst/>
          </a:prstGeom>
          <a:solidFill>
            <a:srgbClr val="62A39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项目拓展</a:t>
            </a:r>
          </a:p>
        </p:txBody>
      </p:sp>
      <p:sp>
        <p:nvSpPr>
          <p:cNvPr id="43" name="流程图: 合并 42"/>
          <p:cNvSpPr/>
          <p:nvPr/>
        </p:nvSpPr>
        <p:spPr>
          <a:xfrm>
            <a:off x="7517130" y="774700"/>
            <a:ext cx="1102995" cy="247015"/>
          </a:xfrm>
          <a:prstGeom prst="flowChartMerge">
            <a:avLst/>
          </a:prstGeom>
          <a:solidFill>
            <a:srgbClr val="62A39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6" name="图片 45" descr="T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990" y="554990"/>
            <a:ext cx="1151890" cy="864870"/>
          </a:xfrm>
          <a:prstGeom prst="rect">
            <a:avLst/>
          </a:prstGeom>
        </p:spPr>
      </p:pic>
      <p:sp>
        <p:nvSpPr>
          <p:cNvPr id="47" name="文本框 46"/>
          <p:cNvSpPr txBox="1"/>
          <p:nvPr/>
        </p:nvSpPr>
        <p:spPr>
          <a:xfrm>
            <a:off x="1841500" y="659765"/>
            <a:ext cx="53200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2</a:t>
            </a:r>
            <a:r>
              <a:rPr lang="en-US" altLang="zh-CN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．</a:t>
            </a:r>
            <a:r>
              <a:rPr lang="en-US" altLang="zh-CN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了解网络协议的作用</a:t>
            </a:r>
          </a:p>
        </p:txBody>
      </p:sp>
      <p:sp>
        <p:nvSpPr>
          <p:cNvPr id="48" name="矩形 47"/>
          <p:cNvSpPr/>
          <p:nvPr/>
        </p:nvSpPr>
        <p:spPr>
          <a:xfrm>
            <a:off x="1760220" y="1409700"/>
            <a:ext cx="9248140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76250"/>
            <a:r>
              <a:rPr 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什么是协议？</a:t>
            </a:r>
          </a:p>
        </p:txBody>
      </p:sp>
      <p:grpSp>
        <p:nvGrpSpPr>
          <p:cNvPr id="24" name="组合 23"/>
          <p:cNvGrpSpPr/>
          <p:nvPr/>
        </p:nvGrpSpPr>
        <p:grpSpPr>
          <a:xfrm>
            <a:off x="1080770" y="2421255"/>
            <a:ext cx="8642350" cy="2505710"/>
            <a:chOff x="851" y="4274"/>
            <a:chExt cx="15797" cy="4861"/>
          </a:xfrm>
        </p:grpSpPr>
        <p:grpSp>
          <p:nvGrpSpPr>
            <p:cNvPr id="8" name="组合 7"/>
            <p:cNvGrpSpPr/>
            <p:nvPr/>
          </p:nvGrpSpPr>
          <p:grpSpPr>
            <a:xfrm>
              <a:off x="852" y="4526"/>
              <a:ext cx="7895" cy="4609"/>
              <a:chOff x="377" y="-335"/>
              <a:chExt cx="7895" cy="4609"/>
            </a:xfrm>
          </p:grpSpPr>
          <p:pic>
            <p:nvPicPr>
              <p:cNvPr id="2" name="https://photo-static-api.fotomore.com/creative/vcg/400/new/VCG41N1382266834.jpg?uid=386&amp;timestamp=1718007034&amp;sign=49a2b8efae3b79b4e70183067250c86c" descr="非洲有语言泡泡的可爱男孩"/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77" y="305"/>
                <a:ext cx="3791" cy="3969"/>
              </a:xfrm>
              <a:prstGeom prst="rect">
                <a:avLst/>
              </a:prstGeom>
            </p:spPr>
          </p:pic>
          <p:pic>
            <p:nvPicPr>
              <p:cNvPr id="4" name="https://photo-static-api.fotomore.com/creative/vcg/400/new/VCG41N1382267070.jpg?uid=386&amp;timestamp=1718007152&amp;sign=b8c2365e729b9d48593c4320c2ca1db1" descr="非洲可爱的女孩说话泡泡"/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4397" y="305"/>
                <a:ext cx="3875" cy="3969"/>
              </a:xfrm>
              <a:prstGeom prst="rect">
                <a:avLst/>
              </a:prstGeom>
            </p:spPr>
          </p:pic>
          <p:sp>
            <p:nvSpPr>
              <p:cNvPr id="5" name="文本框 4"/>
              <p:cNvSpPr txBox="1"/>
              <p:nvPr/>
            </p:nvSpPr>
            <p:spPr>
              <a:xfrm>
                <a:off x="1875" y="994"/>
                <a:ext cx="1814" cy="7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/>
                  <a:t>Hello!</a:t>
                </a:r>
              </a:p>
            </p:txBody>
          </p:sp>
          <p:sp>
            <p:nvSpPr>
              <p:cNvPr id="6" name="文本框 5"/>
              <p:cNvSpPr txBox="1"/>
              <p:nvPr/>
            </p:nvSpPr>
            <p:spPr>
              <a:xfrm>
                <a:off x="4670" y="994"/>
                <a:ext cx="1814" cy="7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/>
                  <a:t>你好！</a:t>
                </a:r>
              </a:p>
            </p:txBody>
          </p:sp>
          <p:sp>
            <p:nvSpPr>
              <p:cNvPr id="7" name="文本框 6"/>
              <p:cNvSpPr txBox="1"/>
              <p:nvPr/>
            </p:nvSpPr>
            <p:spPr>
              <a:xfrm>
                <a:off x="1377" y="-335"/>
                <a:ext cx="5849" cy="62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zh-CN" altLang="en-US" sz="2400">
                    <a:solidFill>
                      <a:srgbClr val="C00000"/>
                    </a:solidFill>
                  </a:rPr>
                  <a:t>语言不通，无法沟通</a:t>
                </a:r>
              </a:p>
            </p:txBody>
          </p:sp>
        </p:grpSp>
        <p:grpSp>
          <p:nvGrpSpPr>
            <p:cNvPr id="3" name="组合 2"/>
            <p:cNvGrpSpPr/>
            <p:nvPr/>
          </p:nvGrpSpPr>
          <p:grpSpPr>
            <a:xfrm>
              <a:off x="8752" y="4526"/>
              <a:ext cx="7895" cy="4609"/>
              <a:chOff x="377" y="-335"/>
              <a:chExt cx="7895" cy="4609"/>
            </a:xfrm>
          </p:grpSpPr>
          <p:pic>
            <p:nvPicPr>
              <p:cNvPr id="9" name="https://photo-static-api.fotomore.com/creative/vcg/400/new/VCG41N1382266834.jpg?uid=386&amp;timestamp=1718007034&amp;sign=49a2b8efae3b79b4e70183067250c86c" descr="非洲有语言泡泡的可爱男孩"/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77" y="305"/>
                <a:ext cx="3791" cy="3969"/>
              </a:xfrm>
              <a:prstGeom prst="rect">
                <a:avLst/>
              </a:prstGeom>
            </p:spPr>
          </p:pic>
          <p:pic>
            <p:nvPicPr>
              <p:cNvPr id="16" name="https://photo-static-api.fotomore.com/creative/vcg/400/new/VCG41N1382267070.jpg?uid=386&amp;timestamp=1718007152&amp;sign=b8c2365e729b9d48593c4320c2ca1db1" descr="非洲可爱的女孩说话泡泡"/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 flipH="1">
                <a:off x="4397" y="305"/>
                <a:ext cx="3875" cy="3969"/>
              </a:xfrm>
              <a:prstGeom prst="rect">
                <a:avLst/>
              </a:prstGeom>
            </p:spPr>
          </p:pic>
          <p:sp>
            <p:nvSpPr>
              <p:cNvPr id="18" name="文本框 17"/>
              <p:cNvSpPr txBox="1"/>
              <p:nvPr/>
            </p:nvSpPr>
            <p:spPr>
              <a:xfrm>
                <a:off x="1915" y="943"/>
                <a:ext cx="2107" cy="7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/>
                  <a:t>近况如何？</a:t>
                </a:r>
              </a:p>
            </p:txBody>
          </p:sp>
          <p:sp>
            <p:nvSpPr>
              <p:cNvPr id="19" name="文本框 18"/>
              <p:cNvSpPr txBox="1"/>
              <p:nvPr/>
            </p:nvSpPr>
            <p:spPr>
              <a:xfrm>
                <a:off x="4543" y="943"/>
                <a:ext cx="2248" cy="1247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zh-CN" altLang="en-US"/>
                  <a:t>一切顺利！</a:t>
                </a:r>
              </a:p>
            </p:txBody>
          </p:sp>
          <p:sp>
            <p:nvSpPr>
              <p:cNvPr id="20" name="文本框 19"/>
              <p:cNvSpPr txBox="1"/>
              <p:nvPr/>
            </p:nvSpPr>
            <p:spPr>
              <a:xfrm>
                <a:off x="1377" y="-335"/>
                <a:ext cx="5849" cy="629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algn="ctr"/>
                <a:r>
                  <a:rPr lang="zh-CN" altLang="en-US" sz="2400">
                    <a:solidFill>
                      <a:srgbClr val="C00000"/>
                    </a:solidFill>
                  </a:rPr>
                  <a:t>协议一致，通信自如</a:t>
                </a:r>
              </a:p>
            </p:txBody>
          </p:sp>
        </p:grpSp>
        <p:sp>
          <p:nvSpPr>
            <p:cNvPr id="22" name="圆角矩形 21"/>
            <p:cNvSpPr/>
            <p:nvPr/>
          </p:nvSpPr>
          <p:spPr>
            <a:xfrm>
              <a:off x="851" y="4274"/>
              <a:ext cx="15797" cy="4649"/>
            </a:xfrm>
            <a:prstGeom prst="roundRect">
              <a:avLst/>
            </a:prstGeom>
            <a:noFill/>
            <a:ln w="28575" cmpd="thickThin">
              <a:solidFill>
                <a:srgbClr val="0070C0"/>
              </a:solidFill>
              <a:prstDash val="sysDot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23" name="直接连接符 22"/>
            <p:cNvCxnSpPr/>
            <p:nvPr/>
          </p:nvCxnSpPr>
          <p:spPr>
            <a:xfrm>
              <a:off x="8712" y="4294"/>
              <a:ext cx="0" cy="4649"/>
            </a:xfrm>
            <a:prstGeom prst="line">
              <a:avLst/>
            </a:prstGeom>
            <a:noFill/>
            <a:ln w="28575" cmpd="thickThin">
              <a:solidFill>
                <a:srgbClr val="0070C0"/>
              </a:solidFill>
              <a:prstDash val="sysDot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</p:cxn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334500" y="3564255"/>
            <a:ext cx="2857500" cy="2857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矩形 32">
            <a:hlinkClick r:id="rId10" action="ppaction://hlinksldjump"/>
          </p:cNvPr>
          <p:cNvSpPr/>
          <p:nvPr/>
        </p:nvSpPr>
        <p:spPr>
          <a:xfrm>
            <a:off x="7526655" y="298450"/>
            <a:ext cx="1102995" cy="476250"/>
          </a:xfrm>
          <a:prstGeom prst="rect">
            <a:avLst/>
          </a:prstGeom>
          <a:solidFill>
            <a:srgbClr val="62A39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zh-CN" altLang="en-US" b="1">
                <a:solidFill>
                  <a:srgbClr val="FFC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项目准备</a:t>
            </a:r>
          </a:p>
        </p:txBody>
      </p:sp>
      <p:sp>
        <p:nvSpPr>
          <p:cNvPr id="37" name="矩形 36">
            <a:hlinkClick r:id="rId11" action="ppaction://hlinksldjump"/>
          </p:cNvPr>
          <p:cNvSpPr/>
          <p:nvPr/>
        </p:nvSpPr>
        <p:spPr>
          <a:xfrm>
            <a:off x="8620125" y="298450"/>
            <a:ext cx="1102995" cy="476250"/>
          </a:xfrm>
          <a:prstGeom prst="rect">
            <a:avLst/>
          </a:prstGeom>
          <a:solidFill>
            <a:srgbClr val="62A39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项目实施</a:t>
            </a:r>
          </a:p>
        </p:txBody>
      </p:sp>
      <p:sp>
        <p:nvSpPr>
          <p:cNvPr id="38" name="矩形 37">
            <a:hlinkClick r:id="rId12" action="ppaction://hlinksldjump"/>
          </p:cNvPr>
          <p:cNvSpPr/>
          <p:nvPr/>
        </p:nvSpPr>
        <p:spPr>
          <a:xfrm>
            <a:off x="9706610" y="298450"/>
            <a:ext cx="1102995" cy="476250"/>
          </a:xfrm>
          <a:prstGeom prst="rect">
            <a:avLst/>
          </a:prstGeom>
          <a:solidFill>
            <a:srgbClr val="62A39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项目评价</a:t>
            </a:r>
          </a:p>
        </p:txBody>
      </p:sp>
      <p:sp>
        <p:nvSpPr>
          <p:cNvPr id="39" name="矩形 38">
            <a:hlinkClick r:id="rId13" action="ppaction://hlinksldjump"/>
          </p:cNvPr>
          <p:cNvSpPr/>
          <p:nvPr/>
        </p:nvSpPr>
        <p:spPr>
          <a:xfrm>
            <a:off x="10800080" y="298450"/>
            <a:ext cx="1102995" cy="476250"/>
          </a:xfrm>
          <a:prstGeom prst="rect">
            <a:avLst/>
          </a:prstGeom>
          <a:solidFill>
            <a:srgbClr val="62A39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项目拓展</a:t>
            </a:r>
          </a:p>
        </p:txBody>
      </p:sp>
      <p:sp>
        <p:nvSpPr>
          <p:cNvPr id="43" name="流程图: 合并 42"/>
          <p:cNvSpPr/>
          <p:nvPr/>
        </p:nvSpPr>
        <p:spPr>
          <a:xfrm>
            <a:off x="7517130" y="774700"/>
            <a:ext cx="1102995" cy="247015"/>
          </a:xfrm>
          <a:prstGeom prst="flowChartMerge">
            <a:avLst/>
          </a:prstGeom>
          <a:solidFill>
            <a:srgbClr val="62A39F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6" name="图片 45" descr="T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4990" y="554990"/>
            <a:ext cx="1151890" cy="864870"/>
          </a:xfrm>
          <a:prstGeom prst="rect">
            <a:avLst/>
          </a:prstGeom>
        </p:spPr>
      </p:pic>
      <p:sp>
        <p:nvSpPr>
          <p:cNvPr id="47" name="文本框 46"/>
          <p:cNvSpPr txBox="1"/>
          <p:nvPr/>
        </p:nvSpPr>
        <p:spPr>
          <a:xfrm>
            <a:off x="1841500" y="659765"/>
            <a:ext cx="53200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2</a:t>
            </a:r>
            <a:r>
              <a:rPr lang="en-US" altLang="zh-CN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  <a:sym typeface="+mn-ea"/>
              </a:rPr>
              <a:t>．</a:t>
            </a:r>
            <a:r>
              <a:rPr lang="en-US" altLang="zh-CN" sz="2800" b="1" spc="100" dirty="0">
                <a:solidFill>
                  <a:srgbClr val="0068B6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阿里巴巴普惠体 M" panose="00020600040101010101" charset="-122"/>
              </a:rPr>
              <a:t>了解网络协议的作用</a:t>
            </a:r>
          </a:p>
        </p:txBody>
      </p:sp>
      <p:sp>
        <p:nvSpPr>
          <p:cNvPr id="48" name="矩形 47"/>
          <p:cNvSpPr/>
          <p:nvPr/>
        </p:nvSpPr>
        <p:spPr>
          <a:xfrm>
            <a:off x="1760220" y="1409700"/>
            <a:ext cx="9558020" cy="706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76250"/>
            <a:r>
              <a:rPr lang="zh-CN" sz="2000" kern="100" dirty="0"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+mn-ea"/>
              </a:rPr>
              <a:t>TCP/IP协议将发送与接收数据的工作分为几个步骤？每个步骤为一层，共有几层？结合对TCP/IP协议分层的理解，说一说每层的功能，和分层解决问题的优势？</a:t>
            </a:r>
          </a:p>
        </p:txBody>
      </p:sp>
      <p:grpSp>
        <p:nvGrpSpPr>
          <p:cNvPr id="68" name="组合 67"/>
          <p:cNvGrpSpPr/>
          <p:nvPr/>
        </p:nvGrpSpPr>
        <p:grpSpPr>
          <a:xfrm>
            <a:off x="755359" y="2170196"/>
            <a:ext cx="9505764" cy="3884864"/>
            <a:chOff x="-1920" y="2394"/>
            <a:chExt cx="16630" cy="7256"/>
          </a:xfrm>
        </p:grpSpPr>
        <p:grpSp>
          <p:nvGrpSpPr>
            <p:cNvPr id="70" name="组合 69"/>
            <p:cNvGrpSpPr/>
            <p:nvPr/>
          </p:nvGrpSpPr>
          <p:grpSpPr>
            <a:xfrm>
              <a:off x="620" y="4196"/>
              <a:ext cx="13835" cy="5454"/>
              <a:chOff x="0" y="3125"/>
              <a:chExt cx="19216" cy="5454"/>
            </a:xfrm>
          </p:grpSpPr>
          <p:cxnSp>
            <p:nvCxnSpPr>
              <p:cNvPr id="71" name="直接连接符 70"/>
              <p:cNvCxnSpPr/>
              <p:nvPr/>
            </p:nvCxnSpPr>
            <p:spPr>
              <a:xfrm>
                <a:off x="0" y="3125"/>
                <a:ext cx="19216" cy="3"/>
              </a:xfrm>
              <a:prstGeom prst="line">
                <a:avLst/>
              </a:prstGeom>
              <a:ln w="19050">
                <a:prstDash val="dashDot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72" name="直接连接符 71"/>
              <p:cNvCxnSpPr/>
              <p:nvPr/>
            </p:nvCxnSpPr>
            <p:spPr>
              <a:xfrm>
                <a:off x="0" y="4912"/>
                <a:ext cx="19216" cy="3"/>
              </a:xfrm>
              <a:prstGeom prst="line">
                <a:avLst/>
              </a:prstGeom>
              <a:ln w="19050">
                <a:prstDash val="dashDot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73" name="直接连接符 72"/>
              <p:cNvCxnSpPr/>
              <p:nvPr/>
            </p:nvCxnSpPr>
            <p:spPr>
              <a:xfrm>
                <a:off x="0" y="6903"/>
                <a:ext cx="19216" cy="3"/>
              </a:xfrm>
              <a:prstGeom prst="line">
                <a:avLst/>
              </a:prstGeom>
              <a:ln w="19050">
                <a:prstDash val="dashDot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74" name="直接连接符 73"/>
              <p:cNvCxnSpPr/>
              <p:nvPr/>
            </p:nvCxnSpPr>
            <p:spPr>
              <a:xfrm>
                <a:off x="0" y="8576"/>
                <a:ext cx="19216" cy="3"/>
              </a:xfrm>
              <a:prstGeom prst="line">
                <a:avLst/>
              </a:prstGeom>
              <a:ln w="19050">
                <a:prstDash val="dashDot"/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pic>
          <p:nvPicPr>
            <p:cNvPr id="75" name="图片 74" descr="公司"/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4532" y="2408"/>
              <a:ext cx="974" cy="974"/>
            </a:xfrm>
            <a:prstGeom prst="rect">
              <a:avLst/>
            </a:prstGeom>
          </p:spPr>
        </p:pic>
        <p:pic>
          <p:nvPicPr>
            <p:cNvPr id="76" name="https://photo-static-api.fotomore.com/creative/vcg/400/version23/VCG41506875216.jpg?uid=386&amp;timestamp=1717997983&amp;sign=b0b923f8d14a8faa080bf63aa7ed7586" descr="C:/Users/Lenovo/Desktop/试教试上/图片1.png图片1"/>
            <p:cNvPicPr>
              <a:picLocks noChangeAspect="1"/>
            </p:cNvPicPr>
            <p:nvPr/>
          </p:nvPicPr>
          <p:blipFill>
            <a:blip r:embed="rId17">
              <a:lum contrast="24000"/>
            </a:blip>
            <a:srcRect l="63" r="63"/>
            <a:stretch>
              <a:fillRect/>
            </a:stretch>
          </p:blipFill>
          <p:spPr>
            <a:xfrm>
              <a:off x="9299" y="2394"/>
              <a:ext cx="1080" cy="1036"/>
            </a:xfrm>
            <a:prstGeom prst="rect">
              <a:avLst/>
            </a:prstGeom>
          </p:spPr>
        </p:pic>
        <p:sp>
          <p:nvSpPr>
            <p:cNvPr id="77" name="圆角矩形 76"/>
            <p:cNvSpPr/>
            <p:nvPr/>
          </p:nvSpPr>
          <p:spPr>
            <a:xfrm>
              <a:off x="3280" y="4555"/>
              <a:ext cx="3478" cy="950"/>
            </a:xfrm>
            <a:prstGeom prst="roundRect">
              <a:avLst/>
            </a:prstGeom>
            <a:noFill/>
            <a:ln>
              <a:solidFill>
                <a:srgbClr val="00AFFF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>
                  <a:solidFill>
                    <a:schemeClr val="tx1"/>
                  </a:solidFill>
                </a:rPr>
                <a:t>快递点（取件）</a:t>
              </a:r>
            </a:p>
          </p:txBody>
        </p:sp>
        <p:sp>
          <p:nvSpPr>
            <p:cNvPr id="78" name="圆角矩形 77"/>
            <p:cNvSpPr/>
            <p:nvPr/>
          </p:nvSpPr>
          <p:spPr>
            <a:xfrm>
              <a:off x="3280" y="6471"/>
              <a:ext cx="3478" cy="950"/>
            </a:xfrm>
            <a:prstGeom prst="roundRect">
              <a:avLst/>
            </a:prstGeom>
            <a:noFill/>
            <a:ln>
              <a:solidFill>
                <a:srgbClr val="00AFFF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>
                  <a:solidFill>
                    <a:schemeClr val="tx1"/>
                  </a:solidFill>
                </a:rPr>
                <a:t>分捡中心（打包）</a:t>
              </a:r>
            </a:p>
          </p:txBody>
        </p:sp>
        <p:sp>
          <p:nvSpPr>
            <p:cNvPr id="79" name="圆角矩形 78"/>
            <p:cNvSpPr/>
            <p:nvPr/>
          </p:nvSpPr>
          <p:spPr>
            <a:xfrm>
              <a:off x="3280" y="8387"/>
              <a:ext cx="3478" cy="950"/>
            </a:xfrm>
            <a:prstGeom prst="roundRect">
              <a:avLst/>
            </a:prstGeom>
            <a:noFill/>
            <a:ln>
              <a:solidFill>
                <a:srgbClr val="00AFFF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>
                  <a:solidFill>
                    <a:schemeClr val="tx1"/>
                  </a:solidFill>
                </a:rPr>
                <a:t>运输部门（出发）</a:t>
              </a:r>
            </a:p>
          </p:txBody>
        </p:sp>
        <p:sp>
          <p:nvSpPr>
            <p:cNvPr id="80" name="圆角矩形 79"/>
            <p:cNvSpPr/>
            <p:nvPr/>
          </p:nvSpPr>
          <p:spPr>
            <a:xfrm>
              <a:off x="8101" y="4555"/>
              <a:ext cx="3478" cy="950"/>
            </a:xfrm>
            <a:prstGeom prst="roundRect">
              <a:avLst/>
            </a:prstGeom>
            <a:noFill/>
            <a:ln>
              <a:solidFill>
                <a:srgbClr val="04831F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>
                  <a:solidFill>
                    <a:schemeClr val="tx1"/>
                  </a:solidFill>
                  <a:sym typeface="+mn-ea"/>
                </a:rPr>
                <a:t>快递点（派件）</a:t>
              </a:r>
            </a:p>
          </p:txBody>
        </p:sp>
        <p:sp>
          <p:nvSpPr>
            <p:cNvPr id="81" name="圆角矩形 80"/>
            <p:cNvSpPr/>
            <p:nvPr/>
          </p:nvSpPr>
          <p:spPr>
            <a:xfrm>
              <a:off x="8101" y="6471"/>
              <a:ext cx="3478" cy="950"/>
            </a:xfrm>
            <a:prstGeom prst="roundRect">
              <a:avLst/>
            </a:prstGeom>
            <a:noFill/>
            <a:ln>
              <a:solidFill>
                <a:srgbClr val="04831F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r>
                <a:rPr lang="zh-CN" altLang="en-US">
                  <a:solidFill>
                    <a:schemeClr val="tx1"/>
                  </a:solidFill>
                  <a:sym typeface="+mn-ea"/>
                </a:rPr>
                <a:t>分拣中心（拆包）</a:t>
              </a:r>
            </a:p>
          </p:txBody>
        </p:sp>
        <p:sp>
          <p:nvSpPr>
            <p:cNvPr id="82" name="圆角矩形 81"/>
            <p:cNvSpPr/>
            <p:nvPr/>
          </p:nvSpPr>
          <p:spPr>
            <a:xfrm>
              <a:off x="8101" y="8387"/>
              <a:ext cx="3478" cy="950"/>
            </a:xfrm>
            <a:prstGeom prst="roundRect">
              <a:avLst/>
            </a:prstGeom>
            <a:noFill/>
            <a:ln>
              <a:solidFill>
                <a:srgbClr val="04831F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>
                  <a:solidFill>
                    <a:schemeClr val="tx1"/>
                  </a:solidFill>
                  <a:sym typeface="+mn-ea"/>
                </a:rPr>
                <a:t>运输部门（到达）</a:t>
              </a:r>
            </a:p>
          </p:txBody>
        </p:sp>
        <p:sp>
          <p:nvSpPr>
            <p:cNvPr id="83" name="文本框 82"/>
            <p:cNvSpPr txBox="1"/>
            <p:nvPr/>
          </p:nvSpPr>
          <p:spPr>
            <a:xfrm>
              <a:off x="4215" y="3433"/>
              <a:ext cx="1609" cy="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>
                  <a:solidFill>
                    <a:schemeClr val="tx1"/>
                  </a:solidFill>
                </a:rPr>
                <a:t>寄件方</a:t>
              </a:r>
            </a:p>
          </p:txBody>
        </p:sp>
        <p:sp>
          <p:nvSpPr>
            <p:cNvPr id="84" name="文本框 83"/>
            <p:cNvSpPr txBox="1"/>
            <p:nvPr/>
          </p:nvSpPr>
          <p:spPr>
            <a:xfrm>
              <a:off x="9036" y="3435"/>
              <a:ext cx="1609" cy="6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>
                  <a:solidFill>
                    <a:schemeClr val="tx1"/>
                  </a:solidFill>
                </a:rPr>
                <a:t>收件方</a:t>
              </a:r>
            </a:p>
          </p:txBody>
        </p:sp>
        <p:sp>
          <p:nvSpPr>
            <p:cNvPr id="85" name="任意多边形 84"/>
            <p:cNvSpPr/>
            <p:nvPr>
              <p:custDataLst>
                <p:tags r:id="rId1"/>
              </p:custDataLst>
            </p:nvPr>
          </p:nvSpPr>
          <p:spPr>
            <a:xfrm rot="16200000">
              <a:off x="4752" y="3968"/>
              <a:ext cx="535" cy="508"/>
            </a:xfrm>
            <a:custGeom>
              <a:avLst/>
              <a:gdLst>
                <a:gd name="connsiteX0" fmla="*/ 0 w 2812"/>
                <a:gd name="connsiteY0" fmla="*/ 2040 h 4080"/>
                <a:gd name="connsiteX1" fmla="*/ 886 w 2812"/>
                <a:gd name="connsiteY1" fmla="*/ 0 h 4080"/>
                <a:gd name="connsiteX2" fmla="*/ 886 w 2812"/>
                <a:gd name="connsiteY2" fmla="*/ 1020 h 4080"/>
                <a:gd name="connsiteX3" fmla="*/ 2755 w 2812"/>
                <a:gd name="connsiteY3" fmla="*/ 245 h 4080"/>
                <a:gd name="connsiteX4" fmla="*/ 2812 w 2812"/>
                <a:gd name="connsiteY4" fmla="*/ 3654 h 4080"/>
                <a:gd name="connsiteX5" fmla="*/ 886 w 2812"/>
                <a:gd name="connsiteY5" fmla="*/ 3060 h 4080"/>
                <a:gd name="connsiteX6" fmla="*/ 886 w 2812"/>
                <a:gd name="connsiteY6" fmla="*/ 4080 h 4080"/>
                <a:gd name="connsiteX7" fmla="*/ 0 w 2812"/>
                <a:gd name="connsiteY7" fmla="*/ 2040 h 4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2" h="4080">
                  <a:moveTo>
                    <a:pt x="0" y="2040"/>
                  </a:moveTo>
                  <a:lnTo>
                    <a:pt x="886" y="0"/>
                  </a:lnTo>
                  <a:lnTo>
                    <a:pt x="886" y="1020"/>
                  </a:lnTo>
                  <a:lnTo>
                    <a:pt x="2755" y="245"/>
                  </a:lnTo>
                  <a:lnTo>
                    <a:pt x="2812" y="3654"/>
                  </a:lnTo>
                  <a:lnTo>
                    <a:pt x="886" y="3060"/>
                  </a:lnTo>
                  <a:lnTo>
                    <a:pt x="886" y="4080"/>
                  </a:lnTo>
                  <a:lnTo>
                    <a:pt x="0" y="2040"/>
                  </a:lnTo>
                  <a:close/>
                </a:path>
              </a:pathLst>
            </a:custGeom>
            <a:gradFill>
              <a:gsLst>
                <a:gs pos="100000">
                  <a:srgbClr val="00AFFF"/>
                </a:gs>
                <a:gs pos="47000">
                  <a:srgbClr val="00AFFF">
                    <a:alpha val="48000"/>
                  </a:srgbClr>
                </a:gs>
                <a:gs pos="9000">
                  <a:srgbClr val="00AFFF">
                    <a:alpha val="0"/>
                  </a:srgb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6" name="任意多边形 85"/>
            <p:cNvSpPr/>
            <p:nvPr>
              <p:custDataLst>
                <p:tags r:id="rId2"/>
              </p:custDataLst>
            </p:nvPr>
          </p:nvSpPr>
          <p:spPr>
            <a:xfrm rot="16200000">
              <a:off x="4654" y="5739"/>
              <a:ext cx="731" cy="508"/>
            </a:xfrm>
            <a:custGeom>
              <a:avLst/>
              <a:gdLst>
                <a:gd name="connsiteX0" fmla="*/ 0 w 2812"/>
                <a:gd name="connsiteY0" fmla="*/ 2040 h 4080"/>
                <a:gd name="connsiteX1" fmla="*/ 886 w 2812"/>
                <a:gd name="connsiteY1" fmla="*/ 0 h 4080"/>
                <a:gd name="connsiteX2" fmla="*/ 886 w 2812"/>
                <a:gd name="connsiteY2" fmla="*/ 1020 h 4080"/>
                <a:gd name="connsiteX3" fmla="*/ 2755 w 2812"/>
                <a:gd name="connsiteY3" fmla="*/ 245 h 4080"/>
                <a:gd name="connsiteX4" fmla="*/ 2812 w 2812"/>
                <a:gd name="connsiteY4" fmla="*/ 3654 h 4080"/>
                <a:gd name="connsiteX5" fmla="*/ 886 w 2812"/>
                <a:gd name="connsiteY5" fmla="*/ 3060 h 4080"/>
                <a:gd name="connsiteX6" fmla="*/ 886 w 2812"/>
                <a:gd name="connsiteY6" fmla="*/ 4080 h 4080"/>
                <a:gd name="connsiteX7" fmla="*/ 0 w 2812"/>
                <a:gd name="connsiteY7" fmla="*/ 2040 h 4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2" h="4080">
                  <a:moveTo>
                    <a:pt x="0" y="2040"/>
                  </a:moveTo>
                  <a:lnTo>
                    <a:pt x="886" y="0"/>
                  </a:lnTo>
                  <a:lnTo>
                    <a:pt x="886" y="1020"/>
                  </a:lnTo>
                  <a:lnTo>
                    <a:pt x="2755" y="245"/>
                  </a:lnTo>
                  <a:lnTo>
                    <a:pt x="2812" y="3654"/>
                  </a:lnTo>
                  <a:lnTo>
                    <a:pt x="886" y="3060"/>
                  </a:lnTo>
                  <a:lnTo>
                    <a:pt x="886" y="4080"/>
                  </a:lnTo>
                  <a:lnTo>
                    <a:pt x="0" y="2040"/>
                  </a:lnTo>
                  <a:close/>
                </a:path>
              </a:pathLst>
            </a:custGeom>
            <a:gradFill>
              <a:gsLst>
                <a:gs pos="100000">
                  <a:srgbClr val="00AFFF"/>
                </a:gs>
                <a:gs pos="47000">
                  <a:srgbClr val="00AFFF">
                    <a:alpha val="48000"/>
                  </a:srgbClr>
                </a:gs>
                <a:gs pos="9000">
                  <a:srgbClr val="00AFFF">
                    <a:alpha val="0"/>
                  </a:srgb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7" name="任意多边形 86"/>
            <p:cNvSpPr/>
            <p:nvPr>
              <p:custDataLst>
                <p:tags r:id="rId3"/>
              </p:custDataLst>
            </p:nvPr>
          </p:nvSpPr>
          <p:spPr>
            <a:xfrm rot="16200000">
              <a:off x="4654" y="7650"/>
              <a:ext cx="731" cy="508"/>
            </a:xfrm>
            <a:custGeom>
              <a:avLst/>
              <a:gdLst>
                <a:gd name="connsiteX0" fmla="*/ 0 w 2812"/>
                <a:gd name="connsiteY0" fmla="*/ 2040 h 4080"/>
                <a:gd name="connsiteX1" fmla="*/ 886 w 2812"/>
                <a:gd name="connsiteY1" fmla="*/ 0 h 4080"/>
                <a:gd name="connsiteX2" fmla="*/ 886 w 2812"/>
                <a:gd name="connsiteY2" fmla="*/ 1020 h 4080"/>
                <a:gd name="connsiteX3" fmla="*/ 2755 w 2812"/>
                <a:gd name="connsiteY3" fmla="*/ 245 h 4080"/>
                <a:gd name="connsiteX4" fmla="*/ 2812 w 2812"/>
                <a:gd name="connsiteY4" fmla="*/ 3654 h 4080"/>
                <a:gd name="connsiteX5" fmla="*/ 886 w 2812"/>
                <a:gd name="connsiteY5" fmla="*/ 3060 h 4080"/>
                <a:gd name="connsiteX6" fmla="*/ 886 w 2812"/>
                <a:gd name="connsiteY6" fmla="*/ 4080 h 4080"/>
                <a:gd name="connsiteX7" fmla="*/ 0 w 2812"/>
                <a:gd name="connsiteY7" fmla="*/ 2040 h 4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2" h="4080">
                  <a:moveTo>
                    <a:pt x="0" y="2040"/>
                  </a:moveTo>
                  <a:lnTo>
                    <a:pt x="886" y="0"/>
                  </a:lnTo>
                  <a:lnTo>
                    <a:pt x="886" y="1020"/>
                  </a:lnTo>
                  <a:lnTo>
                    <a:pt x="2755" y="245"/>
                  </a:lnTo>
                  <a:lnTo>
                    <a:pt x="2812" y="3654"/>
                  </a:lnTo>
                  <a:lnTo>
                    <a:pt x="886" y="3060"/>
                  </a:lnTo>
                  <a:lnTo>
                    <a:pt x="886" y="4080"/>
                  </a:lnTo>
                  <a:lnTo>
                    <a:pt x="0" y="2040"/>
                  </a:lnTo>
                  <a:close/>
                </a:path>
              </a:pathLst>
            </a:custGeom>
            <a:gradFill>
              <a:gsLst>
                <a:gs pos="100000">
                  <a:srgbClr val="00AFFF"/>
                </a:gs>
                <a:gs pos="47000">
                  <a:srgbClr val="00AFFF">
                    <a:alpha val="48000"/>
                  </a:srgbClr>
                </a:gs>
                <a:gs pos="9000">
                  <a:srgbClr val="00AFFF">
                    <a:alpha val="0"/>
                  </a:srgb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8" name="任意多边形 87"/>
            <p:cNvSpPr/>
            <p:nvPr>
              <p:custDataLst>
                <p:tags r:id="rId4"/>
              </p:custDataLst>
            </p:nvPr>
          </p:nvSpPr>
          <p:spPr>
            <a:xfrm rot="5400000">
              <a:off x="9573" y="3968"/>
              <a:ext cx="535" cy="508"/>
            </a:xfrm>
            <a:custGeom>
              <a:avLst/>
              <a:gdLst>
                <a:gd name="connsiteX0" fmla="*/ 0 w 2812"/>
                <a:gd name="connsiteY0" fmla="*/ 2040 h 4080"/>
                <a:gd name="connsiteX1" fmla="*/ 886 w 2812"/>
                <a:gd name="connsiteY1" fmla="*/ 0 h 4080"/>
                <a:gd name="connsiteX2" fmla="*/ 886 w 2812"/>
                <a:gd name="connsiteY2" fmla="*/ 1020 h 4080"/>
                <a:gd name="connsiteX3" fmla="*/ 2755 w 2812"/>
                <a:gd name="connsiteY3" fmla="*/ 245 h 4080"/>
                <a:gd name="connsiteX4" fmla="*/ 2812 w 2812"/>
                <a:gd name="connsiteY4" fmla="*/ 3654 h 4080"/>
                <a:gd name="connsiteX5" fmla="*/ 886 w 2812"/>
                <a:gd name="connsiteY5" fmla="*/ 3060 h 4080"/>
                <a:gd name="connsiteX6" fmla="*/ 886 w 2812"/>
                <a:gd name="connsiteY6" fmla="*/ 4080 h 4080"/>
                <a:gd name="connsiteX7" fmla="*/ 0 w 2812"/>
                <a:gd name="connsiteY7" fmla="*/ 2040 h 4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2" h="4080">
                  <a:moveTo>
                    <a:pt x="0" y="2040"/>
                  </a:moveTo>
                  <a:lnTo>
                    <a:pt x="886" y="0"/>
                  </a:lnTo>
                  <a:lnTo>
                    <a:pt x="886" y="1020"/>
                  </a:lnTo>
                  <a:lnTo>
                    <a:pt x="2755" y="245"/>
                  </a:lnTo>
                  <a:lnTo>
                    <a:pt x="2812" y="3654"/>
                  </a:lnTo>
                  <a:lnTo>
                    <a:pt x="886" y="3060"/>
                  </a:lnTo>
                  <a:lnTo>
                    <a:pt x="886" y="4080"/>
                  </a:lnTo>
                  <a:lnTo>
                    <a:pt x="0" y="2040"/>
                  </a:lnTo>
                  <a:close/>
                </a:path>
              </a:pathLst>
            </a:custGeom>
            <a:gradFill>
              <a:gsLst>
                <a:gs pos="100000">
                  <a:srgbClr val="04831F"/>
                </a:gs>
                <a:gs pos="47000">
                  <a:srgbClr val="04831F"/>
                </a:gs>
                <a:gs pos="9000">
                  <a:srgbClr val="04831F">
                    <a:alpha val="0"/>
                    <a:lumMod val="50000"/>
                    <a:lumOff val="50000"/>
                  </a:srgb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9" name="任意多边形 88"/>
            <p:cNvSpPr/>
            <p:nvPr>
              <p:custDataLst>
                <p:tags r:id="rId5"/>
              </p:custDataLst>
            </p:nvPr>
          </p:nvSpPr>
          <p:spPr>
            <a:xfrm rot="5400000">
              <a:off x="9475" y="5739"/>
              <a:ext cx="731" cy="508"/>
            </a:xfrm>
            <a:custGeom>
              <a:avLst/>
              <a:gdLst>
                <a:gd name="connsiteX0" fmla="*/ 0 w 2812"/>
                <a:gd name="connsiteY0" fmla="*/ 2040 h 4080"/>
                <a:gd name="connsiteX1" fmla="*/ 886 w 2812"/>
                <a:gd name="connsiteY1" fmla="*/ 0 h 4080"/>
                <a:gd name="connsiteX2" fmla="*/ 886 w 2812"/>
                <a:gd name="connsiteY2" fmla="*/ 1020 h 4080"/>
                <a:gd name="connsiteX3" fmla="*/ 2755 w 2812"/>
                <a:gd name="connsiteY3" fmla="*/ 245 h 4080"/>
                <a:gd name="connsiteX4" fmla="*/ 2812 w 2812"/>
                <a:gd name="connsiteY4" fmla="*/ 3654 h 4080"/>
                <a:gd name="connsiteX5" fmla="*/ 886 w 2812"/>
                <a:gd name="connsiteY5" fmla="*/ 3060 h 4080"/>
                <a:gd name="connsiteX6" fmla="*/ 886 w 2812"/>
                <a:gd name="connsiteY6" fmla="*/ 4080 h 4080"/>
                <a:gd name="connsiteX7" fmla="*/ 0 w 2812"/>
                <a:gd name="connsiteY7" fmla="*/ 2040 h 4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2" h="4080">
                  <a:moveTo>
                    <a:pt x="0" y="2040"/>
                  </a:moveTo>
                  <a:lnTo>
                    <a:pt x="886" y="0"/>
                  </a:lnTo>
                  <a:lnTo>
                    <a:pt x="886" y="1020"/>
                  </a:lnTo>
                  <a:lnTo>
                    <a:pt x="2755" y="245"/>
                  </a:lnTo>
                  <a:lnTo>
                    <a:pt x="2812" y="3654"/>
                  </a:lnTo>
                  <a:lnTo>
                    <a:pt x="886" y="3060"/>
                  </a:lnTo>
                  <a:lnTo>
                    <a:pt x="886" y="4080"/>
                  </a:lnTo>
                  <a:lnTo>
                    <a:pt x="0" y="2040"/>
                  </a:lnTo>
                  <a:close/>
                </a:path>
              </a:pathLst>
            </a:custGeom>
            <a:gradFill>
              <a:gsLst>
                <a:gs pos="100000">
                  <a:srgbClr val="04831F"/>
                </a:gs>
                <a:gs pos="47000">
                  <a:srgbClr val="04831F"/>
                </a:gs>
                <a:gs pos="9000">
                  <a:srgbClr val="04831F">
                    <a:alpha val="0"/>
                    <a:lumMod val="50000"/>
                    <a:lumOff val="50000"/>
                  </a:srgb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olidFill>
                  <a:schemeClr val="tx1"/>
                </a:solidFill>
                <a:sym typeface="+mn-ea"/>
              </a:endParaRPr>
            </a:p>
          </p:txBody>
        </p:sp>
        <p:sp>
          <p:nvSpPr>
            <p:cNvPr id="90" name="任意多边形 89"/>
            <p:cNvSpPr/>
            <p:nvPr>
              <p:custDataLst>
                <p:tags r:id="rId6"/>
              </p:custDataLst>
            </p:nvPr>
          </p:nvSpPr>
          <p:spPr>
            <a:xfrm rot="5400000">
              <a:off x="9475" y="7650"/>
              <a:ext cx="731" cy="508"/>
            </a:xfrm>
            <a:custGeom>
              <a:avLst/>
              <a:gdLst>
                <a:gd name="connsiteX0" fmla="*/ 0 w 2812"/>
                <a:gd name="connsiteY0" fmla="*/ 2040 h 4080"/>
                <a:gd name="connsiteX1" fmla="*/ 886 w 2812"/>
                <a:gd name="connsiteY1" fmla="*/ 0 h 4080"/>
                <a:gd name="connsiteX2" fmla="*/ 886 w 2812"/>
                <a:gd name="connsiteY2" fmla="*/ 1020 h 4080"/>
                <a:gd name="connsiteX3" fmla="*/ 2755 w 2812"/>
                <a:gd name="connsiteY3" fmla="*/ 245 h 4080"/>
                <a:gd name="connsiteX4" fmla="*/ 2812 w 2812"/>
                <a:gd name="connsiteY4" fmla="*/ 3654 h 4080"/>
                <a:gd name="connsiteX5" fmla="*/ 886 w 2812"/>
                <a:gd name="connsiteY5" fmla="*/ 3060 h 4080"/>
                <a:gd name="connsiteX6" fmla="*/ 886 w 2812"/>
                <a:gd name="connsiteY6" fmla="*/ 4080 h 4080"/>
                <a:gd name="connsiteX7" fmla="*/ 0 w 2812"/>
                <a:gd name="connsiteY7" fmla="*/ 2040 h 4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2" h="4080">
                  <a:moveTo>
                    <a:pt x="0" y="2040"/>
                  </a:moveTo>
                  <a:lnTo>
                    <a:pt x="886" y="0"/>
                  </a:lnTo>
                  <a:lnTo>
                    <a:pt x="886" y="1020"/>
                  </a:lnTo>
                  <a:lnTo>
                    <a:pt x="2755" y="245"/>
                  </a:lnTo>
                  <a:lnTo>
                    <a:pt x="2812" y="3654"/>
                  </a:lnTo>
                  <a:lnTo>
                    <a:pt x="886" y="3060"/>
                  </a:lnTo>
                  <a:lnTo>
                    <a:pt x="886" y="4080"/>
                  </a:lnTo>
                  <a:lnTo>
                    <a:pt x="0" y="2040"/>
                  </a:lnTo>
                  <a:close/>
                </a:path>
              </a:pathLst>
            </a:custGeom>
            <a:gradFill>
              <a:gsLst>
                <a:gs pos="100000">
                  <a:srgbClr val="04831F"/>
                </a:gs>
                <a:gs pos="47000">
                  <a:srgbClr val="04831F"/>
                </a:gs>
                <a:gs pos="9000">
                  <a:srgbClr val="04831F">
                    <a:alpha val="0"/>
                    <a:lumMod val="50000"/>
                    <a:lumOff val="50000"/>
                  </a:srgb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Overflow="overflow" horzOverflow="overflow" vert="horz" wrap="square" numCol="1" spcCol="0" rtlCol="0" fromWordArt="0" anchor="ctr" anchorCtr="0" forceAA="0" compatLnSpc="1">
              <a:noAutofit/>
            </a:bodyPr>
            <a:lstStyle/>
            <a:p>
              <a:pPr lvl="0" algn="ctr">
                <a:buClrTx/>
                <a:buSzTx/>
                <a:buFontTx/>
              </a:pPr>
              <a:endParaRPr lang="zh-CN" altLang="en-US">
                <a:solidFill>
                  <a:schemeClr val="tx1"/>
                </a:solidFill>
                <a:sym typeface="+mn-ea"/>
              </a:endParaRPr>
            </a:p>
          </p:txBody>
        </p:sp>
        <p:grpSp>
          <p:nvGrpSpPr>
            <p:cNvPr id="91" name="组合 90"/>
            <p:cNvGrpSpPr/>
            <p:nvPr/>
          </p:nvGrpSpPr>
          <p:grpSpPr>
            <a:xfrm>
              <a:off x="2170" y="4561"/>
              <a:ext cx="1109" cy="4706"/>
              <a:chOff x="2170" y="3490"/>
              <a:chExt cx="1109" cy="4706"/>
            </a:xfrm>
          </p:grpSpPr>
          <p:pic>
            <p:nvPicPr>
              <p:cNvPr id="92" name="https://photo-static-api.fotomore.com/creative/vcg/400/new/VCG41N865388470.jpg?uid=386&amp;timestamp=1717999214&amp;sign=d2077e60a28ee48efd05e78c533ce737" descr="物流平插图"/>
              <p:cNvPicPr>
                <a:picLocks noChangeAspect="1"/>
              </p:cNvPicPr>
              <p:nvPr/>
            </p:nvPicPr>
            <p:blipFill>
              <a:blip r:embed="rId18">
                <a:clrChange>
                  <a:clrFrom>
                    <a:srgbClr val="FDFEFF">
                      <a:alpha val="100000"/>
                    </a:srgbClr>
                  </a:clrFrom>
                  <a:clrTo>
                    <a:srgbClr val="FDFEFF">
                      <a:alpha val="100000"/>
                      <a:alpha val="0"/>
                    </a:srgbClr>
                  </a:clrTo>
                </a:clrChange>
              </a:blip>
              <a:srcRect l="45952" t="76639" r="45707" b="13593"/>
              <a:stretch>
                <a:fillRect/>
              </a:stretch>
            </p:blipFill>
            <p:spPr>
              <a:xfrm>
                <a:off x="2411" y="5394"/>
                <a:ext cx="869" cy="962"/>
              </a:xfrm>
              <a:prstGeom prst="rect">
                <a:avLst/>
              </a:prstGeom>
            </p:spPr>
          </p:pic>
          <p:pic>
            <p:nvPicPr>
              <p:cNvPr id="93" name="https://photo-static-api.fotomore.com/creative/vcg/400/new/VCG41N865388470.jpg?uid=386&amp;timestamp=1717999214&amp;sign=d2077e60a28ee48efd05e78c533ce737" descr="物流平插图"/>
              <p:cNvPicPr>
                <a:picLocks noChangeAspect="1"/>
              </p:cNvPicPr>
              <p:nvPr/>
            </p:nvPicPr>
            <p:blipFill>
              <a:blip r:embed="rId18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rcRect l="45033" t="39407" r="45112" b="51130"/>
              <a:stretch>
                <a:fillRect/>
              </a:stretch>
            </p:blipFill>
            <p:spPr>
              <a:xfrm>
                <a:off x="2239" y="3490"/>
                <a:ext cx="1041" cy="944"/>
              </a:xfrm>
              <a:prstGeom prst="rect">
                <a:avLst/>
              </a:prstGeom>
            </p:spPr>
          </p:pic>
          <p:pic>
            <p:nvPicPr>
              <p:cNvPr id="94" name="https://photo-static-api.fotomore.com/creative/vcg/400/new/VCG41N865388470.jpg?uid=386&amp;timestamp=1717999214&amp;sign=d2077e60a28ee48efd05e78c533ce737" descr="物流平插图"/>
              <p:cNvPicPr>
                <a:picLocks noChangeAspect="1"/>
              </p:cNvPicPr>
              <p:nvPr/>
            </p:nvPicPr>
            <p:blipFill>
              <a:blip r:embed="rId18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rcRect l="7519" t="40989" r="80508" b="52674"/>
              <a:stretch>
                <a:fillRect/>
              </a:stretch>
            </p:blipFill>
            <p:spPr>
              <a:xfrm>
                <a:off x="2170" y="7650"/>
                <a:ext cx="1093" cy="547"/>
              </a:xfrm>
              <a:prstGeom prst="rect">
                <a:avLst/>
              </a:prstGeom>
            </p:spPr>
          </p:pic>
        </p:grpSp>
        <p:grpSp>
          <p:nvGrpSpPr>
            <p:cNvPr id="95" name="组合 94"/>
            <p:cNvGrpSpPr/>
            <p:nvPr/>
          </p:nvGrpSpPr>
          <p:grpSpPr>
            <a:xfrm flipH="1">
              <a:off x="11558" y="4561"/>
              <a:ext cx="1109" cy="4706"/>
              <a:chOff x="2170" y="3490"/>
              <a:chExt cx="1109" cy="4706"/>
            </a:xfrm>
          </p:grpSpPr>
          <p:pic>
            <p:nvPicPr>
              <p:cNvPr id="96" name="https://photo-static-api.fotomore.com/creative/vcg/400/new/VCG41N865388470.jpg?uid=386&amp;timestamp=1717999214&amp;sign=d2077e60a28ee48efd05e78c533ce737" descr="物流平插图"/>
              <p:cNvPicPr>
                <a:picLocks noChangeAspect="1"/>
              </p:cNvPicPr>
              <p:nvPr/>
            </p:nvPicPr>
            <p:blipFill>
              <a:blip r:embed="rId18">
                <a:clrChange>
                  <a:clrFrom>
                    <a:srgbClr val="FDFEFF">
                      <a:alpha val="100000"/>
                    </a:srgbClr>
                  </a:clrFrom>
                  <a:clrTo>
                    <a:srgbClr val="FDFEFF">
                      <a:alpha val="100000"/>
                      <a:alpha val="0"/>
                    </a:srgbClr>
                  </a:clrTo>
                </a:clrChange>
              </a:blip>
              <a:srcRect l="45952" t="76639" r="45707" b="13593"/>
              <a:stretch>
                <a:fillRect/>
              </a:stretch>
            </p:blipFill>
            <p:spPr>
              <a:xfrm>
                <a:off x="2411" y="5394"/>
                <a:ext cx="869" cy="962"/>
              </a:xfrm>
              <a:prstGeom prst="rect">
                <a:avLst/>
              </a:prstGeom>
            </p:spPr>
          </p:pic>
          <p:pic>
            <p:nvPicPr>
              <p:cNvPr id="97" name="https://photo-static-api.fotomore.com/creative/vcg/400/new/VCG41N865388470.jpg?uid=386&amp;timestamp=1717999214&amp;sign=d2077e60a28ee48efd05e78c533ce737" descr="物流平插图"/>
              <p:cNvPicPr>
                <a:picLocks noChangeAspect="1"/>
              </p:cNvPicPr>
              <p:nvPr/>
            </p:nvPicPr>
            <p:blipFill>
              <a:blip r:embed="rId18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rcRect l="45033" t="39407" r="45112" b="51130"/>
              <a:stretch>
                <a:fillRect/>
              </a:stretch>
            </p:blipFill>
            <p:spPr>
              <a:xfrm>
                <a:off x="2239" y="3490"/>
                <a:ext cx="1041" cy="944"/>
              </a:xfrm>
              <a:prstGeom prst="rect">
                <a:avLst/>
              </a:prstGeom>
            </p:spPr>
          </p:pic>
          <p:pic>
            <p:nvPicPr>
              <p:cNvPr id="98" name="https://photo-static-api.fotomore.com/creative/vcg/400/new/VCG41N865388470.jpg?uid=386&amp;timestamp=1717999214&amp;sign=d2077e60a28ee48efd05e78c533ce737" descr="物流平插图"/>
              <p:cNvPicPr>
                <a:picLocks noChangeAspect="1"/>
              </p:cNvPicPr>
              <p:nvPr/>
            </p:nvPicPr>
            <p:blipFill>
              <a:blip r:embed="rId18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rcRect l="7519" t="40989" r="80508" b="52674"/>
              <a:stretch>
                <a:fillRect/>
              </a:stretch>
            </p:blipFill>
            <p:spPr>
              <a:xfrm>
                <a:off x="2170" y="7650"/>
                <a:ext cx="1093" cy="547"/>
              </a:xfrm>
              <a:prstGeom prst="rect">
                <a:avLst/>
              </a:prstGeom>
            </p:spPr>
          </p:pic>
        </p:grpSp>
        <p:sp>
          <p:nvSpPr>
            <p:cNvPr id="99" name="任意多边形 98"/>
            <p:cNvSpPr/>
            <p:nvPr>
              <p:custDataLst>
                <p:tags r:id="rId7"/>
              </p:custDataLst>
            </p:nvPr>
          </p:nvSpPr>
          <p:spPr>
            <a:xfrm rot="10800000">
              <a:off x="7064" y="8701"/>
              <a:ext cx="731" cy="508"/>
            </a:xfrm>
            <a:custGeom>
              <a:avLst/>
              <a:gdLst>
                <a:gd name="connsiteX0" fmla="*/ 0 w 2812"/>
                <a:gd name="connsiteY0" fmla="*/ 2040 h 4080"/>
                <a:gd name="connsiteX1" fmla="*/ 886 w 2812"/>
                <a:gd name="connsiteY1" fmla="*/ 0 h 4080"/>
                <a:gd name="connsiteX2" fmla="*/ 886 w 2812"/>
                <a:gd name="connsiteY2" fmla="*/ 1020 h 4080"/>
                <a:gd name="connsiteX3" fmla="*/ 2755 w 2812"/>
                <a:gd name="connsiteY3" fmla="*/ 245 h 4080"/>
                <a:gd name="connsiteX4" fmla="*/ 2812 w 2812"/>
                <a:gd name="connsiteY4" fmla="*/ 3654 h 4080"/>
                <a:gd name="connsiteX5" fmla="*/ 886 w 2812"/>
                <a:gd name="connsiteY5" fmla="*/ 3060 h 4080"/>
                <a:gd name="connsiteX6" fmla="*/ 886 w 2812"/>
                <a:gd name="connsiteY6" fmla="*/ 4080 h 4080"/>
                <a:gd name="connsiteX7" fmla="*/ 0 w 2812"/>
                <a:gd name="connsiteY7" fmla="*/ 2040 h 4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812" h="4080">
                  <a:moveTo>
                    <a:pt x="0" y="2040"/>
                  </a:moveTo>
                  <a:lnTo>
                    <a:pt x="886" y="0"/>
                  </a:lnTo>
                  <a:lnTo>
                    <a:pt x="886" y="1020"/>
                  </a:lnTo>
                  <a:lnTo>
                    <a:pt x="2755" y="245"/>
                  </a:lnTo>
                  <a:lnTo>
                    <a:pt x="2812" y="3654"/>
                  </a:lnTo>
                  <a:lnTo>
                    <a:pt x="886" y="3060"/>
                  </a:lnTo>
                  <a:lnTo>
                    <a:pt x="886" y="4080"/>
                  </a:lnTo>
                  <a:lnTo>
                    <a:pt x="0" y="2040"/>
                  </a:lnTo>
                  <a:close/>
                </a:path>
              </a:pathLst>
            </a:custGeom>
            <a:gradFill>
              <a:gsLst>
                <a:gs pos="100000">
                  <a:srgbClr val="04831F"/>
                </a:gs>
                <a:gs pos="15000">
                  <a:srgbClr val="00AFFF">
                    <a:alpha val="48000"/>
                  </a:srgbClr>
                </a:gs>
                <a:gs pos="9000">
                  <a:srgbClr val="00AFFF">
                    <a:alpha val="0"/>
                  </a:srgb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00" name="组合 99"/>
            <p:cNvGrpSpPr/>
            <p:nvPr/>
          </p:nvGrpSpPr>
          <p:grpSpPr>
            <a:xfrm>
              <a:off x="12597" y="3313"/>
              <a:ext cx="2113" cy="6132"/>
              <a:chOff x="12597" y="2242"/>
              <a:chExt cx="2113" cy="6132"/>
            </a:xfrm>
          </p:grpSpPr>
          <p:sp>
            <p:nvSpPr>
              <p:cNvPr id="101" name="文本框 100"/>
              <p:cNvSpPr txBox="1"/>
              <p:nvPr/>
            </p:nvSpPr>
            <p:spPr>
              <a:xfrm>
                <a:off x="12598" y="2242"/>
                <a:ext cx="2112" cy="6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/>
                  <a:t>包裹收寄</a:t>
                </a:r>
              </a:p>
            </p:txBody>
          </p:sp>
          <p:sp>
            <p:nvSpPr>
              <p:cNvPr id="102" name="文本框 101"/>
              <p:cNvSpPr txBox="1"/>
              <p:nvPr/>
            </p:nvSpPr>
            <p:spPr>
              <a:xfrm>
                <a:off x="12597" y="3853"/>
                <a:ext cx="2112" cy="6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/>
                  <a:t>包裹收发</a:t>
                </a:r>
              </a:p>
            </p:txBody>
          </p:sp>
          <p:sp>
            <p:nvSpPr>
              <p:cNvPr id="103" name="文本框 102"/>
              <p:cNvSpPr txBox="1"/>
              <p:nvPr/>
            </p:nvSpPr>
            <p:spPr>
              <a:xfrm>
                <a:off x="12598" y="5752"/>
                <a:ext cx="2110" cy="6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/>
                  <a:t>包裹分拣</a:t>
                </a:r>
              </a:p>
            </p:txBody>
          </p:sp>
          <p:sp>
            <p:nvSpPr>
              <p:cNvPr id="104" name="文本框 103"/>
              <p:cNvSpPr txBox="1"/>
              <p:nvPr/>
            </p:nvSpPr>
            <p:spPr>
              <a:xfrm>
                <a:off x="12597" y="7686"/>
                <a:ext cx="2112" cy="6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/>
                  <a:t>包裹运输</a:t>
                </a:r>
              </a:p>
            </p:txBody>
          </p:sp>
        </p:grpSp>
        <p:grpSp>
          <p:nvGrpSpPr>
            <p:cNvPr id="105" name="组合 104"/>
            <p:cNvGrpSpPr/>
            <p:nvPr/>
          </p:nvGrpSpPr>
          <p:grpSpPr>
            <a:xfrm>
              <a:off x="298" y="3313"/>
              <a:ext cx="2113" cy="6132"/>
              <a:chOff x="12597" y="2242"/>
              <a:chExt cx="2113" cy="6132"/>
            </a:xfrm>
          </p:grpSpPr>
          <p:sp>
            <p:nvSpPr>
              <p:cNvPr id="106" name="文本框 105"/>
              <p:cNvSpPr txBox="1"/>
              <p:nvPr/>
            </p:nvSpPr>
            <p:spPr>
              <a:xfrm>
                <a:off x="12598" y="2242"/>
                <a:ext cx="2112" cy="6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b="1">
                    <a:solidFill>
                      <a:srgbClr val="C00000"/>
                    </a:solidFill>
                  </a:rPr>
                  <a:t>应用层</a:t>
                </a:r>
              </a:p>
            </p:txBody>
          </p:sp>
          <p:sp>
            <p:nvSpPr>
              <p:cNvPr id="107" name="文本框 106"/>
              <p:cNvSpPr txBox="1"/>
              <p:nvPr/>
            </p:nvSpPr>
            <p:spPr>
              <a:xfrm>
                <a:off x="12597" y="3853"/>
                <a:ext cx="2112" cy="6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b="1">
                    <a:solidFill>
                      <a:srgbClr val="C00000"/>
                    </a:solidFill>
                  </a:rPr>
                  <a:t>传输层</a:t>
                </a:r>
              </a:p>
            </p:txBody>
          </p:sp>
          <p:sp>
            <p:nvSpPr>
              <p:cNvPr id="108" name="文本框 107"/>
              <p:cNvSpPr txBox="1"/>
              <p:nvPr/>
            </p:nvSpPr>
            <p:spPr>
              <a:xfrm>
                <a:off x="12598" y="5752"/>
                <a:ext cx="2110" cy="6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b="1">
                    <a:solidFill>
                      <a:srgbClr val="C00000"/>
                    </a:solidFill>
                  </a:rPr>
                  <a:t>网络层</a:t>
                </a:r>
              </a:p>
            </p:txBody>
          </p:sp>
          <p:sp>
            <p:nvSpPr>
              <p:cNvPr id="109" name="文本框 108"/>
              <p:cNvSpPr txBox="1"/>
              <p:nvPr/>
            </p:nvSpPr>
            <p:spPr>
              <a:xfrm>
                <a:off x="12597" y="7686"/>
                <a:ext cx="2112" cy="6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b="1">
                    <a:solidFill>
                      <a:srgbClr val="C00000"/>
                    </a:solidFill>
                  </a:rPr>
                  <a:t>接口层</a:t>
                </a:r>
              </a:p>
            </p:txBody>
          </p:sp>
        </p:grpSp>
        <p:sp>
          <p:nvSpPr>
            <p:cNvPr id="110" name="文本框 109"/>
            <p:cNvSpPr txBox="1"/>
            <p:nvPr/>
          </p:nvSpPr>
          <p:spPr>
            <a:xfrm>
              <a:off x="-1920" y="3388"/>
              <a:ext cx="921" cy="4999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</a:bodyPr>
            <a:lstStyle/>
            <a:p>
              <a:pPr algn="dist"/>
              <a:r>
                <a:rPr lang="zh-CN" altLang="en-US" sz="2800" b="1"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</a:rPr>
                <a:t>分</a:t>
              </a:r>
            </a:p>
            <a:p>
              <a:pPr algn="dist"/>
              <a:r>
                <a:rPr lang="zh-CN" altLang="en-US" sz="2800" b="1"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</a:rPr>
                <a:t>层</a:t>
              </a:r>
            </a:p>
            <a:p>
              <a:pPr algn="dist"/>
              <a:r>
                <a:rPr lang="zh-CN" altLang="en-US" sz="2800" b="1"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</a:rPr>
                <a:t>解</a:t>
              </a:r>
            </a:p>
            <a:p>
              <a:pPr algn="dist"/>
              <a:r>
                <a:rPr lang="zh-CN" altLang="en-US" sz="2800" b="1"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</a:rPr>
                <a:t>决</a:t>
              </a:r>
            </a:p>
            <a:p>
              <a:pPr algn="dist"/>
              <a:r>
                <a:rPr lang="zh-CN" altLang="en-US" sz="2800" b="1"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</a:rPr>
                <a:t>问</a:t>
              </a:r>
            </a:p>
            <a:p>
              <a:pPr algn="dist"/>
              <a:r>
                <a:rPr lang="zh-CN" altLang="en-US" sz="2800" b="1">
                  <a:solidFill>
                    <a:srgbClr val="00B050"/>
                  </a:solidFill>
                  <a:effectLst>
                    <a:reflection blurRad="6350" stA="53000" endA="300" endPos="35500" dir="5400000" sy="-90000" algn="bl" rotWithShape="0"/>
                  </a:effectLst>
                </a:rPr>
                <a:t>题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MDY3ODg3MGEyOTc4NmIzZmE4MWY1MmVkNDEzZjVmMjUifQ=="/>
  <p:tag name="RESOURCE_RECORD_KEY" val="{&quot;70&quot;:[3312758,3317763,3327390]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93_3*m_h_a*1_2_1"/>
  <p:tag name="KSO_WM_TEMPLATE_CATEGORY" val="diagram"/>
  <p:tag name="KSO_WM_TEMPLATE_INDEX" val="20231493"/>
  <p:tag name="KSO_WM_UNIT_LAYERLEVEL" val="1_1_1"/>
  <p:tag name="KSO_WM_TAG_VERSION" val="3.0"/>
  <p:tag name="KSO_WM_UNIT_ISCONTENTSTITLE" val="0"/>
  <p:tag name="KSO_WM_UNIT_ISNUMDGMTITLE" val="0"/>
  <p:tag name="KSO_WM_UNIT_NOCLEAR" val="0"/>
  <p:tag name="KSO_WM_DIAGRAM_GROUP_CODE" val="m1-1"/>
  <p:tag name="KSO_WM_UNIT_TYPE" val="m_h_a"/>
  <p:tag name="KSO_WM_UNIT_INDEX" val="1_2_1"/>
  <p:tag name="KSO_WM_BEAUTIFY_FLAG" val="#wm#"/>
  <p:tag name="KSO_WM_UNIT_VALUE" val="4"/>
  <p:tag name="KSO_WM_DIAGRAM_VERSION" val="3"/>
  <p:tag name="KSO_WM_DIAGRAM_COLOR_TRICK" val="1"/>
  <p:tag name="KSO_WM_DIAGRAM_COLOR_TEXT_CAN_REMOVE" val="n"/>
  <p:tag name="KSO_WM_DIAGRAM_MAX_ITEMCNT" val="4"/>
  <p:tag name="KSO_WM_DIAGRAM_MIN_ITEMCNT" val="1"/>
  <p:tag name="KSO_WM_DIAGRAM_VIRTUALLY_FRAME" val="{&quot;height&quot;:370.1000122070312,&quot;left&quot;:43.525,&quot;top&quot;:108.0249545264057,&quot;width&quot;:863.2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添加标题"/>
  <p:tag name="KSO_WM_DIAGRAM_USE_COLOR_VALUE" val="{&quot;color_scheme&quot;:1,&quot;theme_color_indexes&quot;:[10,10,10,10,10,10]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93_3*m_h_a*1_3_1"/>
  <p:tag name="KSO_WM_TEMPLATE_CATEGORY" val="diagram"/>
  <p:tag name="KSO_WM_TEMPLATE_INDEX" val="20231493"/>
  <p:tag name="KSO_WM_UNIT_LAYERLEVEL" val="1_1_1"/>
  <p:tag name="KSO_WM_TAG_VERSION" val="3.0"/>
  <p:tag name="KSO_WM_UNIT_ISCONTENTSTITLE" val="0"/>
  <p:tag name="KSO_WM_UNIT_ISNUMDGMTITLE" val="0"/>
  <p:tag name="KSO_WM_UNIT_NOCLEAR" val="0"/>
  <p:tag name="KSO_WM_DIAGRAM_GROUP_CODE" val="m1-1"/>
  <p:tag name="KSO_WM_UNIT_TYPE" val="m_h_a"/>
  <p:tag name="KSO_WM_UNIT_INDEX" val="1_3_1"/>
  <p:tag name="KSO_WM_BEAUTIFY_FLAG" val="#wm#"/>
  <p:tag name="KSO_WM_UNIT_VALUE" val="4"/>
  <p:tag name="KSO_WM_DIAGRAM_VERSION" val="3"/>
  <p:tag name="KSO_WM_DIAGRAM_COLOR_TRICK" val="1"/>
  <p:tag name="KSO_WM_DIAGRAM_COLOR_TEXT_CAN_REMOVE" val="n"/>
  <p:tag name="KSO_WM_DIAGRAM_MAX_ITEMCNT" val="4"/>
  <p:tag name="KSO_WM_DIAGRAM_MIN_ITEMCNT" val="1"/>
  <p:tag name="KSO_WM_DIAGRAM_VIRTUALLY_FRAME" val="{&quot;height&quot;:370.1000122070312,&quot;left&quot;:43.525,&quot;top&quot;:108.0249545264057,&quot;width&quot;:863.2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添加标题"/>
  <p:tag name="KSO_WM_DIAGRAM_USE_COLOR_VALUE" val="{&quot;color_scheme&quot;:1,&quot;theme_color_indexes&quot;:[10,10,10,10,10,10]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70&quot;:[3312758]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70&quot;:[3312758]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70&quot;:[3321572]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4.3,&quot;left&quot;:131.95,&quot;top&quot;:186.9,&quot;width&quot;:673.4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4.3,&quot;left&quot;:131.95,&quot;top&quot;:186.9,&quot;width&quot;:673.4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4.3,&quot;left&quot;:131.95,&quot;top&quot;:186.9,&quot;width&quot;:673.4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244.3,&quot;left&quot;:131.95,&quot;top&quot;:186.9,&quot;width&quot;:673.4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4_1"/>
  <p:tag name="KSO_WM_UNIT_ID" val="diagram20232408_3*l_h_i*1_4_1"/>
  <p:tag name="KSO_WM_TEMPLATE_CATEGORY" val="diagram"/>
  <p:tag name="KSO_WM_TEMPLATE_INDEX" val="20232408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44.3,&quot;left&quot;:131.95,&quot;top&quot;:185.85,&quot;width&quot;:673.4}"/>
  <p:tag name="KSO_WM_DIAGRAM_COLOR_MATCH_VALUE" val="{&quot;shape&quot;:{&quot;fill&quot;:{&quot;solid&quot;:{&quot;brightness&quot;:-0.2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-0.25"/>
  <p:tag name="KSO_WM_DIAGRAM_USE_COLOR_VALUE" val="{&quot;color_scheme&quot;:1,&quot;color_type&quot;:1,&quot;theme_color_indexes&quot;:[9,9,9,9,9,9]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4_1"/>
  <p:tag name="KSO_WM_UNIT_ID" val="diagram20232408_3*l_h_f*1_4_1"/>
  <p:tag name="KSO_WM_TEMPLATE_CATEGORY" val="diagram"/>
  <p:tag name="KSO_WM_TEMPLATE_INDEX" val="20232408"/>
  <p:tag name="KSO_WM_UNIT_LAYERLEVEL" val="1_1_1"/>
  <p:tag name="KSO_WM_TAG_VERSION" val="3.0"/>
  <p:tag name="KSO_WM_BEAUTIFY_FLAG" val="#wm#"/>
  <p:tag name="KSO_WM_UNIT_TEXT_FILL_FORE_SCHEMECOLOR_INDEX_BRIGHTNESS" val="0.25"/>
  <p:tag name="KSO_WM_DIAGRAM_GROUP_CODE" val="l1-1"/>
  <p:tag name="KSO_WM_DIAGRAM_MAX_ITEMCNT" val="4"/>
  <p:tag name="KSO_WM_DIAGRAM_MIN_ITEMCNT" val="2"/>
  <p:tag name="KSO_WM_DIAGRAM_VIRTUALLY_FRAME" val="{&quot;height&quot;:244.3,&quot;left&quot;:131.95,&quot;top&quot;:185.85,&quot;width&quot;:673.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PRESET_TEXT" val="添加文本具体内容，请简明扼要阐述观点。"/>
  <p:tag name="KSO_WM_UNIT_TEXT_FILL_FORE_SCHEMECOLOR_INDEX" val="1"/>
  <p:tag name="KSO_WM_UNIT_TEXT_FILL_TYPE" val="1"/>
  <p:tag name="KSO_WM_DIAGRAM_USE_COLOR_VALUE" val="{&quot;color_scheme&quot;:1,&quot;color_type&quot;:1,&quot;theme_color_indexes&quot;:[9,9,9,9,9,9]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1"/>
  <p:tag name="KSO_WM_UNIT_ID" val="diagram20232408_3*l_h_i*1_3_1"/>
  <p:tag name="KSO_WM_TEMPLATE_CATEGORY" val="diagram"/>
  <p:tag name="KSO_WM_TEMPLATE_INDEX" val="20232408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44.3,&quot;left&quot;:131.95,&quot;top&quot;:185.85,&quot;width&quot;:673.4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9,9,9,9,9,9]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2408_3*l_h_f*1_3_1"/>
  <p:tag name="KSO_WM_TEMPLATE_CATEGORY" val="diagram"/>
  <p:tag name="KSO_WM_TEMPLATE_INDEX" val="20232408"/>
  <p:tag name="KSO_WM_UNIT_LAYERLEVEL" val="1_1_1"/>
  <p:tag name="KSO_WM_TAG_VERSION" val="3.0"/>
  <p:tag name="KSO_WM_BEAUTIFY_FLAG" val="#wm#"/>
  <p:tag name="KSO_WM_UNIT_TEXT_FILL_FORE_SCHEMECOLOR_INDEX_BRIGHTNESS" val="0.25"/>
  <p:tag name="KSO_WM_DIAGRAM_GROUP_CODE" val="l1-1"/>
  <p:tag name="KSO_WM_DIAGRAM_MAX_ITEMCNT" val="4"/>
  <p:tag name="KSO_WM_DIAGRAM_MIN_ITEMCNT" val="2"/>
  <p:tag name="KSO_WM_DIAGRAM_VIRTUALLY_FRAME" val="{&quot;height&quot;:244.3,&quot;left&quot;:131.95,&quot;top&quot;:185.85,&quot;width&quot;:673.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PRESET_TEXT" val="添加文本具体内容，请简明扼要阐述观点。"/>
  <p:tag name="KSO_WM_UNIT_TEXT_FILL_FORE_SCHEMECOLOR_INDEX" val="1"/>
  <p:tag name="KSO_WM_UNIT_TEXT_FILL_TYPE" val="1"/>
  <p:tag name="KSO_WM_DIAGRAM_USE_COLOR_VALUE" val="{&quot;color_scheme&quot;:1,&quot;color_type&quot;:1,&quot;theme_color_indexes&quot;:[9,9,9,9,9,9]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32408_3*l_h_i*1_2_1"/>
  <p:tag name="KSO_WM_TEMPLATE_CATEGORY" val="diagram"/>
  <p:tag name="KSO_WM_TEMPLATE_INDEX" val="20232408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44.3,&quot;left&quot;:131.95,&quot;top&quot;:185.85,&quot;width&quot;:673.4}"/>
  <p:tag name="KSO_WM_DIAGRAM_COLOR_MATCH_VALUE" val="{&quot;shape&quot;:{&quot;fill&quot;:{&quot;solid&quot;:{&quot;brightness&quot;:-0.2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-0.25"/>
  <p:tag name="KSO_WM_DIAGRAM_USE_COLOR_VALUE" val="{&quot;color_scheme&quot;:1,&quot;color_type&quot;:1,&quot;theme_color_indexes&quot;:[9,9,9,9,9,9]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2408_3*l_h_f*1_2_1"/>
  <p:tag name="KSO_WM_TEMPLATE_CATEGORY" val="diagram"/>
  <p:tag name="KSO_WM_TEMPLATE_INDEX" val="20232408"/>
  <p:tag name="KSO_WM_UNIT_LAYERLEVEL" val="1_1_1"/>
  <p:tag name="KSO_WM_TAG_VERSION" val="3.0"/>
  <p:tag name="KSO_WM_BEAUTIFY_FLAG" val="#wm#"/>
  <p:tag name="KSO_WM_UNIT_TEXT_FILL_FORE_SCHEMECOLOR_INDEX_BRIGHTNESS" val="0.25"/>
  <p:tag name="KSO_WM_DIAGRAM_GROUP_CODE" val="l1-1"/>
  <p:tag name="KSO_WM_DIAGRAM_MAX_ITEMCNT" val="4"/>
  <p:tag name="KSO_WM_DIAGRAM_MIN_ITEMCNT" val="2"/>
  <p:tag name="KSO_WM_DIAGRAM_VIRTUALLY_FRAME" val="{&quot;height&quot;:244.3,&quot;left&quot;:131.95,&quot;top&quot;:185.85,&quot;width&quot;:673.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PRESET_TEXT" val="添加文本具体内容，请简明扼要阐述观点。"/>
  <p:tag name="KSO_WM_UNIT_TEXT_FILL_FORE_SCHEMECOLOR_INDEX" val="1"/>
  <p:tag name="KSO_WM_UNIT_TEXT_FILL_TYPE" val="1"/>
  <p:tag name="KSO_WM_DIAGRAM_USE_COLOR_VALUE" val="{&quot;color_scheme&quot;:1,&quot;color_type&quot;:1,&quot;theme_color_indexes&quot;:[9,9,9,9,9,9]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32408_3*l_h_i*1_1_1"/>
  <p:tag name="KSO_WM_TEMPLATE_CATEGORY" val="diagram"/>
  <p:tag name="KSO_WM_TEMPLATE_INDEX" val="20232408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244.3,&quot;left&quot;:131.95,&quot;top&quot;:185.85,&quot;width&quot;:673.4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9,9,9,9,9,9]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2408_3*l_h_f*1_1_1"/>
  <p:tag name="KSO_WM_TEMPLATE_CATEGORY" val="diagram"/>
  <p:tag name="KSO_WM_TEMPLATE_INDEX" val="20232408"/>
  <p:tag name="KSO_WM_UNIT_LAYERLEVEL" val="1_1_1"/>
  <p:tag name="KSO_WM_TAG_VERSION" val="3.0"/>
  <p:tag name="KSO_WM_BEAUTIFY_FLAG" val="#wm#"/>
  <p:tag name="KSO_WM_UNIT_TEXT_FILL_FORE_SCHEMECOLOR_INDEX_BRIGHTNESS" val="0.25"/>
  <p:tag name="KSO_WM_DIAGRAM_GROUP_CODE" val="l1-1"/>
  <p:tag name="KSO_WM_DIAGRAM_MAX_ITEMCNT" val="4"/>
  <p:tag name="KSO_WM_DIAGRAM_MIN_ITEMCNT" val="2"/>
  <p:tag name="KSO_WM_DIAGRAM_VIRTUALLY_FRAME" val="{&quot;height&quot;:244.3,&quot;left&quot;:131.95,&quot;top&quot;:185.85,&quot;width&quot;:673.4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VERSION" val="3"/>
  <p:tag name="KSO_WM_DIAGRAM_COLOR_TRICK" val="1"/>
  <p:tag name="KSO_WM_DIAGRAM_COLOR_TEXT_CAN_REMOVE" val="n"/>
  <p:tag name="KSO_WM_UNIT_PRESET_TEXT" val="添加文本具体内容，请简明扼要阐述观点。"/>
  <p:tag name="KSO_WM_UNIT_TEXT_FILL_FORE_SCHEMECOLOR_INDEX" val="1"/>
  <p:tag name="KSO_WM_UNIT_TEXT_FILL_TYPE" val="1"/>
  <p:tag name="KSO_WM_DIAGRAM_USE_COLOR_VALUE" val="{&quot;color_scheme&quot;:1,&quot;color_type&quot;:1,&quot;theme_color_indexes&quot;:[9,9,9,9,9,9]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70&quot;:[3317763]}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70&quot;:[3327390]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36.2,&quot;left&quot;:59,&quot;top&quot;:151.4,&quot;width&quot;:848.45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61_3*l_h_i*1_2_1"/>
  <p:tag name="KSO_WM_TEMPLATE_CATEGORY" val="diagram"/>
  <p:tag name="KSO_WM_TEMPLATE_INDEX" val="20234861"/>
  <p:tag name="KSO_WM_UNIT_LAYERLEVEL" val="1_1_1"/>
  <p:tag name="KSO_WM_TAG_VERSION" val="3.0"/>
  <p:tag name="KSO_WM_BEAUTIFY_FLAG" val="#wm#"/>
  <p:tag name="KSO_WM_UNIT_TYPE" val="l_h_i"/>
  <p:tag name="KSO_WM_UNIT_INDEX" val="1_2_1"/>
  <p:tag name="KSO_WM_DIAGRAM_VERSION" val="3"/>
  <p:tag name="KSO_WM_DIAGRAM_COLOR_TRICK" val="1"/>
  <p:tag name="KSO_WM_DIAGRAM_COLOR_TEXT_CAN_REMOVE" val="n"/>
  <p:tag name="KSO_WM_DIAGRAM_GROUP_CODE" val="l1-1"/>
  <p:tag name="KSO_WM_UNIT_LINE_FORE_SCHEMECOLOR_INDEX" val="5"/>
  <p:tag name="KSO_WM_DIAGRAM_MAX_ITEMCNT" val="4"/>
  <p:tag name="KSO_WM_DIAGRAM_MIN_ITEMCNT" val="2"/>
  <p:tag name="KSO_WM_DIAGRAM_VIRTUALLY_FRAME" val="{&quot;height&quot;:336.2,&quot;left&quot;:59,&quot;top&quot;:151.4,&quot;width&quot;:848.4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theme_color_indexes&quot;:[10,10,10,10,10,10]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61_3*l_h_i*1_2_2"/>
  <p:tag name="KSO_WM_TEMPLATE_CATEGORY" val="diagram"/>
  <p:tag name="KSO_WM_TEMPLATE_INDEX" val="20234861"/>
  <p:tag name="KSO_WM_UNIT_LAYERLEVEL" val="1_1_1"/>
  <p:tag name="KSO_WM_TAG_VERSION" val="3.0"/>
  <p:tag name="KSO_WM_BEAUTIFY_FLAG" val="#wm#"/>
  <p:tag name="KSO_WM_UNIT_TYPE" val="l_h_i"/>
  <p:tag name="KSO_WM_UNIT_INDEX" val="1_2_2"/>
  <p:tag name="KSO_WM_DIAGRAM_VERSION" val="3"/>
  <p:tag name="KSO_WM_DIAGRAM_COLOR_TRICK" val="1"/>
  <p:tag name="KSO_WM_DIAGRAM_COLOR_TEXT_CAN_REMOVE" val="n"/>
  <p:tag name="KSO_WM_DIAGRAM_GROUP_CODE" val="l1-1"/>
  <p:tag name="KSO_WM_UNIT_FILL_TYPE" val="3"/>
  <p:tag name="KSO_WM_DIAGRAM_MAX_ITEMCNT" val="4"/>
  <p:tag name="KSO_WM_DIAGRAM_MIN_ITEMCNT" val="2"/>
  <p:tag name="KSO_WM_DIAGRAM_VIRTUALLY_FRAME" val="{&quot;height&quot;:336.2,&quot;left&quot;:59,&quot;top&quot;:151.4,&quot;width&quot;:848.45}"/>
  <p:tag name="KSO_WM_DIAGRAM_COLOR_MATCH_VALUE" val="{&quot;shape&quot;:{&quot;fill&quot;:{&quot;gradient&quot;:[{&quot;brightness&quot;:0,&quot;colorType&quot;:1,&quot;foreColorIndex&quot;:5,&quot;pos&quot;:0.5199999809265137,&quot;transparency&quot;:1},{&quot;brightness&quot;:0,&quot;colorType&quot;:1,&quot;foreColorIndex&quot;:5,&quot;pos&quot;:0,&quot;transparency&quot;:0.75},{&quot;brightness&quot;:0,&quot;colorType&quot;:1,&quot;foreColorIndex&quot;:5,&quot;pos&quot;:1,&quot;transparency&quot;:0.75}],&quot;type&quot;:3},&quot;glow&quot;:{&quot;colorType&quot;:0},&quot;line&quot;:{&quot;gradient&quot;:[{&quot;brightness&quot;:0,&quot;colorType&quot;:1,&quot;foreColorIndex&quot;:5,&quot;pos&quot;:0.23999999463558197,&quot;transparency&quot;:1},{&quot;brightness&quot;:0,&quot;colorType&quot;:1,&quot;foreColorIndex&quot;:5,&quot;pos&quot;:0.9399999976158142,&quot;transparency&quot;:0.30000001192092896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theme_color_indexes&quot;:[10,10,10,10,10,10]}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61_3*l_h_i*1_2_3"/>
  <p:tag name="KSO_WM_TEMPLATE_CATEGORY" val="diagram"/>
  <p:tag name="KSO_WM_TEMPLATE_INDEX" val="20234861"/>
  <p:tag name="KSO_WM_UNIT_LAYERLEVEL" val="1_1_1"/>
  <p:tag name="KSO_WM_TAG_VERSION" val="3.0"/>
  <p:tag name="KSO_WM_BEAUTIFY_FLAG" val="#wm#"/>
  <p:tag name="KSO_WM_UNIT_TYPE" val="l_h_i"/>
  <p:tag name="KSO_WM_UNIT_INDEX" val="1_2_3"/>
  <p:tag name="KSO_WM_DIAGRAM_VERSION" val="3"/>
  <p:tag name="KSO_WM_DIAGRAM_COLOR_TRICK" val="1"/>
  <p:tag name="KSO_WM_DIAGRAM_COLOR_TEXT_CAN_REMOVE" val="n"/>
  <p:tag name="KSO_WM_DIAGRAM_GROUP_CODE" val="l1-1"/>
  <p:tag name="KSO_WM_UNIT_LINE_FORE_SCHEMECOLOR_INDEX" val="5"/>
  <p:tag name="KSO_WM_DIAGRAM_MAX_ITEMCNT" val="4"/>
  <p:tag name="KSO_WM_DIAGRAM_MIN_ITEMCNT" val="2"/>
  <p:tag name="KSO_WM_DIAGRAM_VIRTUALLY_FRAME" val="{&quot;height&quot;:336.2,&quot;left&quot;:59,&quot;top&quot;:151.4,&quot;width&quot;:848.4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theme_color_indexes&quot;:[10,10,10,10,10,10]}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61_3*l_h_i*1_2_4"/>
  <p:tag name="KSO_WM_TEMPLATE_CATEGORY" val="diagram"/>
  <p:tag name="KSO_WM_TEMPLATE_INDEX" val="20234861"/>
  <p:tag name="KSO_WM_UNIT_LAYERLEVEL" val="1_1_1"/>
  <p:tag name="KSO_WM_TAG_VERSION" val="3.0"/>
  <p:tag name="KSO_WM_BEAUTIFY_FLAG" val="#wm#"/>
  <p:tag name="KSO_WM_UNIT_TYPE" val="l_h_i"/>
  <p:tag name="KSO_WM_UNIT_INDEX" val="1_2_4"/>
  <p:tag name="KSO_WM_DIAGRAM_VERSION" val="3"/>
  <p:tag name="KSO_WM_DIAGRAM_COLOR_TRICK" val="1"/>
  <p:tag name="KSO_WM_DIAGRAM_COLOR_TEXT_CAN_REMOVE" val="n"/>
  <p:tag name="KSO_WM_DIAGRAM_GROUP_CODE" val="l1-1"/>
  <p:tag name="KSO_WM_UNIT_LINE_FORE_SCHEMECOLOR_INDEX" val="5"/>
  <p:tag name="KSO_WM_DIAGRAM_MAX_ITEMCNT" val="4"/>
  <p:tag name="KSO_WM_DIAGRAM_MIN_ITEMCNT" val="2"/>
  <p:tag name="KSO_WM_DIAGRAM_VIRTUALLY_FRAME" val="{&quot;height&quot;:336.2,&quot;left&quot;:59,&quot;top&quot;:151.4,&quot;width&quot;:848.4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theme_color_indexes&quot;:[10,10,10,10,10,10]}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61_3*l_h_i*1_2_5"/>
  <p:tag name="KSO_WM_TEMPLATE_CATEGORY" val="diagram"/>
  <p:tag name="KSO_WM_TEMPLATE_INDEX" val="20234861"/>
  <p:tag name="KSO_WM_UNIT_LAYERLEVEL" val="1_1_1"/>
  <p:tag name="KSO_WM_TAG_VERSION" val="3.0"/>
  <p:tag name="KSO_WM_BEAUTIFY_FLAG" val="#wm#"/>
  <p:tag name="KSO_WM_UNIT_TYPE" val="l_h_i"/>
  <p:tag name="KSO_WM_UNIT_INDEX" val="1_2_5"/>
  <p:tag name="KSO_WM_DIAGRAM_VERSION" val="3"/>
  <p:tag name="KSO_WM_DIAGRAM_COLOR_TRICK" val="1"/>
  <p:tag name="KSO_WM_DIAGRAM_COLOR_TEXT_CAN_REMOVE" val="n"/>
  <p:tag name="KSO_WM_DIAGRAM_GROUP_CODE" val="l1-1"/>
  <p:tag name="KSO_WM_UNIT_LINE_FORE_SCHEMECOLOR_INDEX" val="5"/>
  <p:tag name="KSO_WM_DIAGRAM_MAX_ITEMCNT" val="4"/>
  <p:tag name="KSO_WM_DIAGRAM_MIN_ITEMCNT" val="2"/>
  <p:tag name="KSO_WM_DIAGRAM_VIRTUALLY_FRAME" val="{&quot;height&quot;:336.2,&quot;left&quot;:59,&quot;top&quot;:151.4,&quot;width&quot;:848.4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theme_color_indexes&quot;:[10,10,10,10,10,10]}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61_3*l_h_i*1_1_1"/>
  <p:tag name="KSO_WM_TEMPLATE_CATEGORY" val="diagram"/>
  <p:tag name="KSO_WM_TEMPLATE_INDEX" val="20234861"/>
  <p:tag name="KSO_WM_UNIT_LAYERLEVEL" val="1_1_1"/>
  <p:tag name="KSO_WM_TAG_VERSION" val="3.0"/>
  <p:tag name="KSO_WM_BEAUTIFY_FLAG" val="#wm#"/>
  <p:tag name="KSO_WM_UNIT_TYPE" val="l_h_i"/>
  <p:tag name="KSO_WM_UNIT_INDEX" val="1_1_1"/>
  <p:tag name="KSO_WM_DIAGRAM_VERSION" val="3"/>
  <p:tag name="KSO_WM_DIAGRAM_COLOR_TRICK" val="1"/>
  <p:tag name="KSO_WM_DIAGRAM_COLOR_TEXT_CAN_REMOVE" val="n"/>
  <p:tag name="KSO_WM_DIAGRAM_GROUP_CODE" val="l1-1"/>
  <p:tag name="KSO_WM_UNIT_LINE_FORE_SCHEMECOLOR_INDEX" val="5"/>
  <p:tag name="KSO_WM_DIAGRAM_MAX_ITEMCNT" val="4"/>
  <p:tag name="KSO_WM_DIAGRAM_MIN_ITEMCNT" val="2"/>
  <p:tag name="KSO_WM_DIAGRAM_VIRTUALLY_FRAME" val="{&quot;height&quot;:336.2,&quot;left&quot;:59,&quot;top&quot;:151.4,&quot;width&quot;:848.4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theme_color_indexes&quot;:[10,10,10,10,10,10]}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61_3*l_h_i*1_1_2"/>
  <p:tag name="KSO_WM_TEMPLATE_CATEGORY" val="diagram"/>
  <p:tag name="KSO_WM_TEMPLATE_INDEX" val="20234861"/>
  <p:tag name="KSO_WM_UNIT_LAYERLEVEL" val="1_1_1"/>
  <p:tag name="KSO_WM_TAG_VERSION" val="3.0"/>
  <p:tag name="KSO_WM_BEAUTIFY_FLAG" val="#wm#"/>
  <p:tag name="KSO_WM_UNIT_TYPE" val="l_h_i"/>
  <p:tag name="KSO_WM_UNIT_INDEX" val="1_1_2"/>
  <p:tag name="KSO_WM_DIAGRAM_VERSION" val="3"/>
  <p:tag name="KSO_WM_DIAGRAM_COLOR_TRICK" val="1"/>
  <p:tag name="KSO_WM_DIAGRAM_COLOR_TEXT_CAN_REMOVE" val="n"/>
  <p:tag name="KSO_WM_DIAGRAM_GROUP_CODE" val="l1-1"/>
  <p:tag name="KSO_WM_UNIT_FILL_TYPE" val="3"/>
  <p:tag name="KSO_WM_DIAGRAM_MAX_ITEMCNT" val="4"/>
  <p:tag name="KSO_WM_DIAGRAM_MIN_ITEMCNT" val="2"/>
  <p:tag name="KSO_WM_DIAGRAM_VIRTUALLY_FRAME" val="{&quot;height&quot;:336.2,&quot;left&quot;:59,&quot;top&quot;:151.4,&quot;width&quot;:848.45}"/>
  <p:tag name="KSO_WM_DIAGRAM_COLOR_MATCH_VALUE" val="{&quot;shape&quot;:{&quot;fill&quot;:{&quot;gradient&quot;:[{&quot;brightness&quot;:0,&quot;colorType&quot;:1,&quot;foreColorIndex&quot;:5,&quot;pos&quot;:0.5199999809265137,&quot;transparency&quot;:1},{&quot;brightness&quot;:0,&quot;colorType&quot;:1,&quot;foreColorIndex&quot;:5,&quot;pos&quot;:0,&quot;transparency&quot;:0.75},{&quot;brightness&quot;:0,&quot;colorType&quot;:1,&quot;foreColorIndex&quot;:5,&quot;pos&quot;:1,&quot;transparency&quot;:0.75}],&quot;type&quot;:3},&quot;glow&quot;:{&quot;colorType&quot;:0},&quot;line&quot;:{&quot;gradient&quot;:[{&quot;brightness&quot;:0,&quot;colorType&quot;:1,&quot;foreColorIndex&quot;:5,&quot;pos&quot;:0.23999999463558197,&quot;transparency&quot;:1},{&quot;brightness&quot;:0,&quot;colorType&quot;:1,&quot;foreColorIndex&quot;:5,&quot;pos&quot;:0.9399999976158142,&quot;transparency&quot;:0.30000001192092896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theme_color_indexes&quot;:[10,10,10,10,10,10]}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61_3*l_h_i*1_1_3"/>
  <p:tag name="KSO_WM_TEMPLATE_CATEGORY" val="diagram"/>
  <p:tag name="KSO_WM_TEMPLATE_INDEX" val="20234861"/>
  <p:tag name="KSO_WM_UNIT_LAYERLEVEL" val="1_1_1"/>
  <p:tag name="KSO_WM_TAG_VERSION" val="3.0"/>
  <p:tag name="KSO_WM_BEAUTIFY_FLAG" val="#wm#"/>
  <p:tag name="KSO_WM_UNIT_TYPE" val="l_h_i"/>
  <p:tag name="KSO_WM_UNIT_INDEX" val="1_1_3"/>
  <p:tag name="KSO_WM_DIAGRAM_VERSION" val="3"/>
  <p:tag name="KSO_WM_DIAGRAM_COLOR_TRICK" val="1"/>
  <p:tag name="KSO_WM_DIAGRAM_COLOR_TEXT_CAN_REMOVE" val="n"/>
  <p:tag name="KSO_WM_DIAGRAM_GROUP_CODE" val="l1-1"/>
  <p:tag name="KSO_WM_UNIT_LINE_FORE_SCHEMECOLOR_INDEX" val="5"/>
  <p:tag name="KSO_WM_DIAGRAM_MAX_ITEMCNT" val="4"/>
  <p:tag name="KSO_WM_DIAGRAM_MIN_ITEMCNT" val="2"/>
  <p:tag name="KSO_WM_DIAGRAM_VIRTUALLY_FRAME" val="{&quot;height&quot;:336.2,&quot;left&quot;:59,&quot;top&quot;:151.4,&quot;width&quot;:848.4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theme_color_indexes&quot;:[10,10,10,10,10,10]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93_3*m_i*1_1"/>
  <p:tag name="KSO_WM_TEMPLATE_CATEGORY" val="diagram"/>
  <p:tag name="KSO_WM_TEMPLATE_INDEX" val="20231493"/>
  <p:tag name="KSO_WM_UNIT_LAYERLEVEL" val="1_1"/>
  <p:tag name="KSO_WM_TAG_VERSION" val="3.0"/>
  <p:tag name="KSO_WM_DIAGRAM_GROUP_CODE" val="m1-1"/>
  <p:tag name="KSO_WM_UNIT_TYPE" val="m_i"/>
  <p:tag name="KSO_WM_UNIT_INDEX" val="1_1"/>
  <p:tag name="KSO_WM_BEAUTIFY_FLAG" val="#wm#"/>
  <p:tag name="KSO_WM_DIAGRAM_VERSION" val="3"/>
  <p:tag name="KSO_WM_DIAGRAM_COLOR_TRICK" val="1"/>
  <p:tag name="KSO_WM_DIAGRAM_COLOR_TEXT_CAN_REMOVE" val="n"/>
  <p:tag name="KSO_WM_DIAGRAM_MAX_ITEMCNT" val="4"/>
  <p:tag name="KSO_WM_DIAGRAM_MIN_ITEMCNT" val="1"/>
  <p:tag name="KSO_WM_DIAGRAM_VIRTUALLY_FRAME" val="{&quot;height&quot;:370.1000122070312,&quot;left&quot;:43.525,&quot;top&quot;:108.0249545264057,&quot;width&quot;:863.275}"/>
  <p:tag name="KSO_WM_DIAGRAM_COLOR_MATCH_VALUE" val="{&quot;shape&quot;:{&quot;fill&quot;:{&quot;type&quot;:0},&quot;glow&quot;:{&quot;colorType&quot;:0},&quot;line&quot;:{&quot;solidLine&quot;:{&quot;brightness&quot;:-0.25,&quot;colorType&quot;:1,&quot;foreColorIndex&quot;:2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ORE_SCHEMECOLOR_INDEX" val="2"/>
  <p:tag name="KSO_WM_DIAGRAM_USE_COLOR_VALUE" val="{&quot;color_scheme&quot;:1,&quot;theme_color_indexes&quot;:[10,10,10,10,10,10]}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61_3*l_h_i*1_1_4"/>
  <p:tag name="KSO_WM_TEMPLATE_CATEGORY" val="diagram"/>
  <p:tag name="KSO_WM_TEMPLATE_INDEX" val="20234861"/>
  <p:tag name="KSO_WM_UNIT_LAYERLEVEL" val="1_1_1"/>
  <p:tag name="KSO_WM_TAG_VERSION" val="3.0"/>
  <p:tag name="KSO_WM_BEAUTIFY_FLAG" val="#wm#"/>
  <p:tag name="KSO_WM_UNIT_TYPE" val="l_h_i"/>
  <p:tag name="KSO_WM_UNIT_INDEX" val="1_1_4"/>
  <p:tag name="KSO_WM_DIAGRAM_VERSION" val="3"/>
  <p:tag name="KSO_WM_DIAGRAM_COLOR_TRICK" val="1"/>
  <p:tag name="KSO_WM_DIAGRAM_COLOR_TEXT_CAN_REMOVE" val="n"/>
  <p:tag name="KSO_WM_DIAGRAM_GROUP_CODE" val="l1-1"/>
  <p:tag name="KSO_WM_UNIT_LINE_FORE_SCHEMECOLOR_INDEX" val="5"/>
  <p:tag name="KSO_WM_DIAGRAM_MAX_ITEMCNT" val="4"/>
  <p:tag name="KSO_WM_DIAGRAM_MIN_ITEMCNT" val="2"/>
  <p:tag name="KSO_WM_DIAGRAM_VIRTUALLY_FRAME" val="{&quot;height&quot;:336.2,&quot;left&quot;:59,&quot;top&quot;:151.4,&quot;width&quot;:848.4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theme_color_indexes&quot;:[10,10,10,10,10,10]}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61_3*l_h_i*1_1_5"/>
  <p:tag name="KSO_WM_TEMPLATE_CATEGORY" val="diagram"/>
  <p:tag name="KSO_WM_TEMPLATE_INDEX" val="20234861"/>
  <p:tag name="KSO_WM_UNIT_LAYERLEVEL" val="1_1_1"/>
  <p:tag name="KSO_WM_TAG_VERSION" val="3.0"/>
  <p:tag name="KSO_WM_BEAUTIFY_FLAG" val="#wm#"/>
  <p:tag name="KSO_WM_UNIT_TYPE" val="l_h_i"/>
  <p:tag name="KSO_WM_UNIT_INDEX" val="1_1_5"/>
  <p:tag name="KSO_WM_DIAGRAM_VERSION" val="3"/>
  <p:tag name="KSO_WM_DIAGRAM_COLOR_TRICK" val="1"/>
  <p:tag name="KSO_WM_DIAGRAM_COLOR_TEXT_CAN_REMOVE" val="n"/>
  <p:tag name="KSO_WM_DIAGRAM_GROUP_CODE" val="l1-1"/>
  <p:tag name="KSO_WM_UNIT_LINE_FORE_SCHEMECOLOR_INDEX" val="5"/>
  <p:tag name="KSO_WM_DIAGRAM_MAX_ITEMCNT" val="4"/>
  <p:tag name="KSO_WM_DIAGRAM_MIN_ITEMCNT" val="2"/>
  <p:tag name="KSO_WM_DIAGRAM_VIRTUALLY_FRAME" val="{&quot;height&quot;:336.2,&quot;left&quot;:59,&quot;top&quot;:151.4,&quot;width&quot;:848.4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theme_color_indexes&quot;:[10,10,10,10,10,10]}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61_3*l_h_i*1_3_1"/>
  <p:tag name="KSO_WM_TEMPLATE_CATEGORY" val="diagram"/>
  <p:tag name="KSO_WM_TEMPLATE_INDEX" val="20234861"/>
  <p:tag name="KSO_WM_UNIT_LAYERLEVEL" val="1_1_1"/>
  <p:tag name="KSO_WM_TAG_VERSION" val="3.0"/>
  <p:tag name="KSO_WM_BEAUTIFY_FLAG" val="#wm#"/>
  <p:tag name="KSO_WM_UNIT_TYPE" val="l_h_i"/>
  <p:tag name="KSO_WM_UNIT_INDEX" val="1_3_1"/>
  <p:tag name="KSO_WM_DIAGRAM_VERSION" val="3"/>
  <p:tag name="KSO_WM_DIAGRAM_COLOR_TRICK" val="1"/>
  <p:tag name="KSO_WM_DIAGRAM_COLOR_TEXT_CAN_REMOVE" val="n"/>
  <p:tag name="KSO_WM_DIAGRAM_GROUP_CODE" val="l1-1"/>
  <p:tag name="KSO_WM_UNIT_LINE_FORE_SCHEMECOLOR_INDEX" val="5"/>
  <p:tag name="KSO_WM_DIAGRAM_MAX_ITEMCNT" val="4"/>
  <p:tag name="KSO_WM_DIAGRAM_MIN_ITEMCNT" val="2"/>
  <p:tag name="KSO_WM_DIAGRAM_VIRTUALLY_FRAME" val="{&quot;height&quot;:336.2,&quot;left&quot;:59,&quot;top&quot;:151.4,&quot;width&quot;:848.4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theme_color_indexes&quot;:[10,10,10,10,10,10]}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61_3*l_h_i*1_3_2"/>
  <p:tag name="KSO_WM_TEMPLATE_CATEGORY" val="diagram"/>
  <p:tag name="KSO_WM_TEMPLATE_INDEX" val="20234861"/>
  <p:tag name="KSO_WM_UNIT_LAYERLEVEL" val="1_1_1"/>
  <p:tag name="KSO_WM_TAG_VERSION" val="3.0"/>
  <p:tag name="KSO_WM_BEAUTIFY_FLAG" val="#wm#"/>
  <p:tag name="KSO_WM_UNIT_TYPE" val="l_h_i"/>
  <p:tag name="KSO_WM_UNIT_INDEX" val="1_3_2"/>
  <p:tag name="KSO_WM_DIAGRAM_VERSION" val="3"/>
  <p:tag name="KSO_WM_DIAGRAM_COLOR_TRICK" val="1"/>
  <p:tag name="KSO_WM_DIAGRAM_COLOR_TEXT_CAN_REMOVE" val="n"/>
  <p:tag name="KSO_WM_DIAGRAM_GROUP_CODE" val="l1-1"/>
  <p:tag name="KSO_WM_UNIT_FILL_TYPE" val="3"/>
  <p:tag name="KSO_WM_DIAGRAM_MAX_ITEMCNT" val="4"/>
  <p:tag name="KSO_WM_DIAGRAM_MIN_ITEMCNT" val="2"/>
  <p:tag name="KSO_WM_DIAGRAM_VIRTUALLY_FRAME" val="{&quot;height&quot;:336.2,&quot;left&quot;:59,&quot;top&quot;:151.4,&quot;width&quot;:848.45}"/>
  <p:tag name="KSO_WM_DIAGRAM_COLOR_MATCH_VALUE" val="{&quot;shape&quot;:{&quot;fill&quot;:{&quot;gradient&quot;:[{&quot;brightness&quot;:0,&quot;colorType&quot;:1,&quot;foreColorIndex&quot;:5,&quot;pos&quot;:0.5199999809265137,&quot;transparency&quot;:1},{&quot;brightness&quot;:0,&quot;colorType&quot;:1,&quot;foreColorIndex&quot;:5,&quot;pos&quot;:0,&quot;transparency&quot;:0.75},{&quot;brightness&quot;:0,&quot;colorType&quot;:1,&quot;foreColorIndex&quot;:5,&quot;pos&quot;:1,&quot;transparency&quot;:0.75}],&quot;type&quot;:3},&quot;glow&quot;:{&quot;colorType&quot;:0},&quot;line&quot;:{&quot;gradient&quot;:[{&quot;brightness&quot;:0,&quot;colorType&quot;:1,&quot;foreColorIndex&quot;:5,&quot;pos&quot;:0.23999999463558197,&quot;transparency&quot;:1},{&quot;brightness&quot;:0,&quot;colorType&quot;:1,&quot;foreColorIndex&quot;:5,&quot;pos&quot;:0.9399999976158142,&quot;transparency&quot;:0.30000001192092896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theme_color_indexes&quot;:[10,10,10,10,10,10]}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61_3*l_h_i*1_3_3"/>
  <p:tag name="KSO_WM_TEMPLATE_CATEGORY" val="diagram"/>
  <p:tag name="KSO_WM_TEMPLATE_INDEX" val="20234861"/>
  <p:tag name="KSO_WM_UNIT_LAYERLEVEL" val="1_1_1"/>
  <p:tag name="KSO_WM_TAG_VERSION" val="3.0"/>
  <p:tag name="KSO_WM_BEAUTIFY_FLAG" val="#wm#"/>
  <p:tag name="KSO_WM_UNIT_TYPE" val="l_h_i"/>
  <p:tag name="KSO_WM_UNIT_INDEX" val="1_3_3"/>
  <p:tag name="KSO_WM_DIAGRAM_VERSION" val="3"/>
  <p:tag name="KSO_WM_DIAGRAM_COLOR_TRICK" val="1"/>
  <p:tag name="KSO_WM_DIAGRAM_COLOR_TEXT_CAN_REMOVE" val="n"/>
  <p:tag name="KSO_WM_DIAGRAM_GROUP_CODE" val="l1-1"/>
  <p:tag name="KSO_WM_UNIT_LINE_FORE_SCHEMECOLOR_INDEX" val="5"/>
  <p:tag name="KSO_WM_DIAGRAM_MAX_ITEMCNT" val="4"/>
  <p:tag name="KSO_WM_DIAGRAM_MIN_ITEMCNT" val="2"/>
  <p:tag name="KSO_WM_DIAGRAM_VIRTUALLY_FRAME" val="{&quot;height&quot;:336.2,&quot;left&quot;:59,&quot;top&quot;:151.4,&quot;width&quot;:848.4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theme_color_indexes&quot;:[10,10,10,10,10,10]}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61_3*l_h_i*1_3_4"/>
  <p:tag name="KSO_WM_TEMPLATE_CATEGORY" val="diagram"/>
  <p:tag name="KSO_WM_TEMPLATE_INDEX" val="20234861"/>
  <p:tag name="KSO_WM_UNIT_LAYERLEVEL" val="1_1_1"/>
  <p:tag name="KSO_WM_TAG_VERSION" val="3.0"/>
  <p:tag name="KSO_WM_BEAUTIFY_FLAG" val="#wm#"/>
  <p:tag name="KSO_WM_UNIT_TYPE" val="l_h_i"/>
  <p:tag name="KSO_WM_UNIT_INDEX" val="1_3_4"/>
  <p:tag name="KSO_WM_DIAGRAM_VERSION" val="3"/>
  <p:tag name="KSO_WM_DIAGRAM_COLOR_TRICK" val="1"/>
  <p:tag name="KSO_WM_DIAGRAM_COLOR_TEXT_CAN_REMOVE" val="n"/>
  <p:tag name="KSO_WM_DIAGRAM_GROUP_CODE" val="l1-1"/>
  <p:tag name="KSO_WM_UNIT_LINE_FORE_SCHEMECOLOR_INDEX" val="5"/>
  <p:tag name="KSO_WM_DIAGRAM_MAX_ITEMCNT" val="4"/>
  <p:tag name="KSO_WM_DIAGRAM_MIN_ITEMCNT" val="2"/>
  <p:tag name="KSO_WM_DIAGRAM_VIRTUALLY_FRAME" val="{&quot;height&quot;:336.2,&quot;left&quot;:59,&quot;top&quot;:151.4,&quot;width&quot;:848.4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theme_color_indexes&quot;:[10,10,10,10,10,10]}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61_3*l_h_i*1_3_5"/>
  <p:tag name="KSO_WM_TEMPLATE_CATEGORY" val="diagram"/>
  <p:tag name="KSO_WM_TEMPLATE_INDEX" val="20234861"/>
  <p:tag name="KSO_WM_UNIT_LAYERLEVEL" val="1_1_1"/>
  <p:tag name="KSO_WM_TAG_VERSION" val="3.0"/>
  <p:tag name="KSO_WM_BEAUTIFY_FLAG" val="#wm#"/>
  <p:tag name="KSO_WM_UNIT_TYPE" val="l_h_i"/>
  <p:tag name="KSO_WM_UNIT_INDEX" val="1_3_5"/>
  <p:tag name="KSO_WM_DIAGRAM_VERSION" val="3"/>
  <p:tag name="KSO_WM_DIAGRAM_COLOR_TRICK" val="1"/>
  <p:tag name="KSO_WM_DIAGRAM_COLOR_TEXT_CAN_REMOVE" val="n"/>
  <p:tag name="KSO_WM_DIAGRAM_GROUP_CODE" val="l1-1"/>
  <p:tag name="KSO_WM_UNIT_LINE_FORE_SCHEMECOLOR_INDEX" val="5"/>
  <p:tag name="KSO_WM_DIAGRAM_MAX_ITEMCNT" val="4"/>
  <p:tag name="KSO_WM_DIAGRAM_MIN_ITEMCNT" val="2"/>
  <p:tag name="KSO_WM_DIAGRAM_VIRTUALLY_FRAME" val="{&quot;height&quot;:336.2,&quot;left&quot;:59,&quot;top&quot;:151.4,&quot;width&quot;:848.4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theme_color_indexes&quot;:[10,10,10,10,10,10]}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61_3*l_h_i*1_4_1"/>
  <p:tag name="KSO_WM_TEMPLATE_CATEGORY" val="diagram"/>
  <p:tag name="KSO_WM_TEMPLATE_INDEX" val="20234861"/>
  <p:tag name="KSO_WM_UNIT_LAYERLEVEL" val="1_1_1"/>
  <p:tag name="KSO_WM_TAG_VERSION" val="3.0"/>
  <p:tag name="KSO_WM_BEAUTIFY_FLAG" val="#wm#"/>
  <p:tag name="KSO_WM_UNIT_TYPE" val="l_h_i"/>
  <p:tag name="KSO_WM_UNIT_INDEX" val="1_4_1"/>
  <p:tag name="KSO_WM_DIAGRAM_VERSION" val="3"/>
  <p:tag name="KSO_WM_DIAGRAM_COLOR_TRICK" val="1"/>
  <p:tag name="KSO_WM_DIAGRAM_COLOR_TEXT_CAN_REMOVE" val="n"/>
  <p:tag name="KSO_WM_DIAGRAM_GROUP_CODE" val="l1-1"/>
  <p:tag name="KSO_WM_UNIT_LINE_FORE_SCHEMECOLOR_INDEX" val="5"/>
  <p:tag name="KSO_WM_DIAGRAM_MAX_ITEMCNT" val="4"/>
  <p:tag name="KSO_WM_DIAGRAM_MIN_ITEMCNT" val="2"/>
  <p:tag name="KSO_WM_DIAGRAM_VIRTUALLY_FRAME" val="{&quot;height&quot;:336.2,&quot;left&quot;:59,&quot;top&quot;:151.4,&quot;width&quot;:848.4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theme_color_indexes&quot;:[10,10,10,10,10,10]}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61_3*l_h_i*1_4_2"/>
  <p:tag name="KSO_WM_TEMPLATE_CATEGORY" val="diagram"/>
  <p:tag name="KSO_WM_TEMPLATE_INDEX" val="20234861"/>
  <p:tag name="KSO_WM_UNIT_LAYERLEVEL" val="1_1_1"/>
  <p:tag name="KSO_WM_TAG_VERSION" val="3.0"/>
  <p:tag name="KSO_WM_BEAUTIFY_FLAG" val="#wm#"/>
  <p:tag name="KSO_WM_UNIT_TYPE" val="l_h_i"/>
  <p:tag name="KSO_WM_UNIT_INDEX" val="1_4_2"/>
  <p:tag name="KSO_WM_DIAGRAM_VERSION" val="3"/>
  <p:tag name="KSO_WM_DIAGRAM_COLOR_TRICK" val="1"/>
  <p:tag name="KSO_WM_DIAGRAM_COLOR_TEXT_CAN_REMOVE" val="n"/>
  <p:tag name="KSO_WM_DIAGRAM_GROUP_CODE" val="l1-1"/>
  <p:tag name="KSO_WM_UNIT_FILL_TYPE" val="3"/>
  <p:tag name="KSO_WM_DIAGRAM_MAX_ITEMCNT" val="4"/>
  <p:tag name="KSO_WM_DIAGRAM_MIN_ITEMCNT" val="2"/>
  <p:tag name="KSO_WM_DIAGRAM_VIRTUALLY_FRAME" val="{&quot;height&quot;:336.2,&quot;left&quot;:59,&quot;top&quot;:151.4,&quot;width&quot;:848.45}"/>
  <p:tag name="KSO_WM_DIAGRAM_COLOR_MATCH_VALUE" val="{&quot;shape&quot;:{&quot;fill&quot;:{&quot;gradient&quot;:[{&quot;brightness&quot;:0,&quot;colorType&quot;:1,&quot;foreColorIndex&quot;:5,&quot;pos&quot;:0.5199999809265137,&quot;transparency&quot;:1},{&quot;brightness&quot;:0,&quot;colorType&quot;:1,&quot;foreColorIndex&quot;:5,&quot;pos&quot;:0,&quot;transparency&quot;:0.75},{&quot;brightness&quot;:0,&quot;colorType&quot;:1,&quot;foreColorIndex&quot;:5,&quot;pos&quot;:1,&quot;transparency&quot;:0.75}],&quot;type&quot;:3},&quot;glow&quot;:{&quot;colorType&quot;:0},&quot;line&quot;:{&quot;gradient&quot;:[{&quot;brightness&quot;:0,&quot;colorType&quot;:1,&quot;foreColorIndex&quot;:5,&quot;pos&quot;:0.23999999463558197,&quot;transparency&quot;:1},{&quot;brightness&quot;:0,&quot;colorType&quot;:1,&quot;foreColorIndex&quot;:5,&quot;pos&quot;:0.9399999976158142,&quot;transparency&quot;:0.30000001192092896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theme_color_indexes&quot;:[10,10,10,10,10,10]}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61_3*l_h_i*1_4_3"/>
  <p:tag name="KSO_WM_TEMPLATE_CATEGORY" val="diagram"/>
  <p:tag name="KSO_WM_TEMPLATE_INDEX" val="20234861"/>
  <p:tag name="KSO_WM_UNIT_LAYERLEVEL" val="1_1_1"/>
  <p:tag name="KSO_WM_TAG_VERSION" val="3.0"/>
  <p:tag name="KSO_WM_BEAUTIFY_FLAG" val="#wm#"/>
  <p:tag name="KSO_WM_UNIT_TYPE" val="l_h_i"/>
  <p:tag name="KSO_WM_UNIT_INDEX" val="1_4_3"/>
  <p:tag name="KSO_WM_DIAGRAM_VERSION" val="3"/>
  <p:tag name="KSO_WM_DIAGRAM_COLOR_TRICK" val="1"/>
  <p:tag name="KSO_WM_DIAGRAM_COLOR_TEXT_CAN_REMOVE" val="n"/>
  <p:tag name="KSO_WM_DIAGRAM_GROUP_CODE" val="l1-1"/>
  <p:tag name="KSO_WM_UNIT_LINE_FORE_SCHEMECOLOR_INDEX" val="5"/>
  <p:tag name="KSO_WM_DIAGRAM_MAX_ITEMCNT" val="4"/>
  <p:tag name="KSO_WM_DIAGRAM_MIN_ITEMCNT" val="2"/>
  <p:tag name="KSO_WM_DIAGRAM_VIRTUALLY_FRAME" val="{&quot;height&quot;:336.2,&quot;left&quot;:59,&quot;top&quot;:151.4,&quot;width&quot;:848.4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theme_color_indexes&quot;:[10,10,10,10,10,10]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93_3*m_h_i*1_2_1"/>
  <p:tag name="KSO_WM_TEMPLATE_CATEGORY" val="diagram"/>
  <p:tag name="KSO_WM_TEMPLATE_INDEX" val="20231493"/>
  <p:tag name="KSO_WM_UNIT_LAYERLEVEL" val="1_1_1"/>
  <p:tag name="KSO_WM_TAG_VERSION" val="3.0"/>
  <p:tag name="KSO_WM_DIAGRAM_GROUP_CODE" val="m1-1"/>
  <p:tag name="KSO_WM_UNIT_TYPE" val="m_h_i"/>
  <p:tag name="KSO_WM_UNIT_INDEX" val="1_2_1"/>
  <p:tag name="KSO_WM_BEAUTIFY_FLAG" val="#wm#"/>
  <p:tag name="KSO_WM_DIAGRAM_VERSION" val="3"/>
  <p:tag name="KSO_WM_DIAGRAM_COLOR_TRICK" val="1"/>
  <p:tag name="KSO_WM_DIAGRAM_COLOR_TEXT_CAN_REMOVE" val="n"/>
  <p:tag name="KSO_WM_DIAGRAM_MAX_ITEMCNT" val="4"/>
  <p:tag name="KSO_WM_DIAGRAM_MIN_ITEMCNT" val="1"/>
  <p:tag name="KSO_WM_DIAGRAM_VIRTUALLY_FRAME" val="{&quot;height&quot;:370.1000122070312,&quot;left&quot;:43.525,&quot;top&quot;:108.0249545264057,&quot;width&quot;:863.275}"/>
  <p:tag name="KSO_WM_DIAGRAM_COLOR_MATCH_VALUE" val="{&quot;shape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8"/>
  <p:tag name="KSO_WM_UNIT_FILL_FORE_SCHEMECOLOR_INDEX_BRIGHTNESS" val="0"/>
  <p:tag name="KSO_WM_DIAGRAM_USE_COLOR_VALUE" val="{&quot;color_scheme&quot;:1,&quot;theme_color_indexes&quot;:[10,10,10,10,10,10]}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61_3*l_h_i*1_4_4"/>
  <p:tag name="KSO_WM_TEMPLATE_CATEGORY" val="diagram"/>
  <p:tag name="KSO_WM_TEMPLATE_INDEX" val="20234861"/>
  <p:tag name="KSO_WM_UNIT_LAYERLEVEL" val="1_1_1"/>
  <p:tag name="KSO_WM_TAG_VERSION" val="3.0"/>
  <p:tag name="KSO_WM_BEAUTIFY_FLAG" val="#wm#"/>
  <p:tag name="KSO_WM_UNIT_TYPE" val="l_h_i"/>
  <p:tag name="KSO_WM_UNIT_INDEX" val="1_4_4"/>
  <p:tag name="KSO_WM_DIAGRAM_VERSION" val="3"/>
  <p:tag name="KSO_WM_DIAGRAM_COLOR_TRICK" val="1"/>
  <p:tag name="KSO_WM_DIAGRAM_COLOR_TEXT_CAN_REMOVE" val="n"/>
  <p:tag name="KSO_WM_DIAGRAM_GROUP_CODE" val="l1-1"/>
  <p:tag name="KSO_WM_UNIT_LINE_FORE_SCHEMECOLOR_INDEX" val="5"/>
  <p:tag name="KSO_WM_DIAGRAM_MAX_ITEMCNT" val="4"/>
  <p:tag name="KSO_WM_DIAGRAM_MIN_ITEMCNT" val="2"/>
  <p:tag name="KSO_WM_DIAGRAM_VIRTUALLY_FRAME" val="{&quot;height&quot;:336.2,&quot;left&quot;:59,&quot;top&quot;:151.4,&quot;width&quot;:848.4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theme_color_indexes&quot;:[10,10,10,10,10,10]}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4861_3*l_h_i*1_4_5"/>
  <p:tag name="KSO_WM_TEMPLATE_CATEGORY" val="diagram"/>
  <p:tag name="KSO_WM_TEMPLATE_INDEX" val="20234861"/>
  <p:tag name="KSO_WM_UNIT_LAYERLEVEL" val="1_1_1"/>
  <p:tag name="KSO_WM_TAG_VERSION" val="3.0"/>
  <p:tag name="KSO_WM_BEAUTIFY_FLAG" val="#wm#"/>
  <p:tag name="KSO_WM_UNIT_TYPE" val="l_h_i"/>
  <p:tag name="KSO_WM_UNIT_INDEX" val="1_4_5"/>
  <p:tag name="KSO_WM_DIAGRAM_VERSION" val="3"/>
  <p:tag name="KSO_WM_DIAGRAM_COLOR_TRICK" val="1"/>
  <p:tag name="KSO_WM_DIAGRAM_COLOR_TEXT_CAN_REMOVE" val="n"/>
  <p:tag name="KSO_WM_DIAGRAM_GROUP_CODE" val="l1-1"/>
  <p:tag name="KSO_WM_UNIT_LINE_FORE_SCHEMECOLOR_INDEX" val="5"/>
  <p:tag name="KSO_WM_DIAGRAM_MAX_ITEMCNT" val="4"/>
  <p:tag name="KSO_WM_DIAGRAM_MIN_ITEMCNT" val="2"/>
  <p:tag name="KSO_WM_DIAGRAM_VIRTUALLY_FRAME" val="{&quot;height&quot;:336.2,&quot;left&quot;:59,&quot;top&quot;:151.4,&quot;width&quot;:848.45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theme_color_indexes&quot;:[10,10,10,10,10,10]}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2.3999938964844,&quot;left&quot;:58.97503326656315,&quot;top&quot;:132.5500030517578,&quot;width&quot;:848.4500122070312}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342.3999938964844,&quot;left&quot;:58.97503326656315,&quot;top&quot;:132.5500030517578,&quot;width&quot;:848.4500122070312}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TEMPLATE_CATEGORY" val="diagram"/>
  <p:tag name="KSO_WM_TEMPLATE_INDEX" val="20234861"/>
  <p:tag name="KSO_WM_UNIT_LAYERLEVEL" val="1_1_1"/>
  <p:tag name="KSO_WM_TAG_VERSION" val="3.0"/>
  <p:tag name="KSO_WM_UNIT_TEXT_FILL_FORE_SCHEMECOLOR_INDEX_BRIGHTNESS" val="0.25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36.2,&quot;left&quot;:59,&quot;top&quot;:151.4,&quot;width&quot;:848.4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4861_3*l_h_f*1_1_1"/>
  <p:tag name="KSO_WM_UNIT_INDEX" val="1_1_1"/>
  <p:tag name="KSO_WM_BEAUTIFY_FLAG" val="#wm#"/>
  <p:tag name="KSO_WM_DIAGRAM_GROUP_CODE" val="l1-1"/>
  <p:tag name="KSO_WM_UNIT_PRESET_TEXT" val="单击添加文本具体内容，根据需要可酌情增减文本文字，以便观者准确理解您传达的思想。"/>
  <p:tag name="KSO_WM_UNIT_TEXT_FILL_FORE_SCHEMECOLOR_INDEX" val="1"/>
  <p:tag name="KSO_WM_UNIT_TEXT_FILL_TYPE" val="1"/>
  <p:tag name="KSO_WM_DIAGRAM_USE_COLOR_VALUE" val="{&quot;color_scheme&quot;:1,&quot;theme_color_indexes&quot;:[10,10,10,10,10,10]}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TEMPLATE_CATEGORY" val="diagram"/>
  <p:tag name="KSO_WM_TEMPLATE_INDEX" val="20234861"/>
  <p:tag name="KSO_WM_UNIT_LAYERLEVEL" val="1_1_1"/>
  <p:tag name="KSO_WM_TAG_VERSION" val="3.0"/>
  <p:tag name="KSO_WM_UNIT_TEXT_FILL_FORE_SCHEMECOLOR_INDEX_BRIGHTNESS" val="0.25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36.2,&quot;left&quot;:59,&quot;top&quot;:151.4,&quot;width&quot;:848.4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4861_3*l_h_f*1_1_1"/>
  <p:tag name="KSO_WM_UNIT_INDEX" val="1_1_1"/>
  <p:tag name="KSO_WM_BEAUTIFY_FLAG" val="#wm#"/>
  <p:tag name="KSO_WM_DIAGRAM_GROUP_CODE" val="l1-1"/>
  <p:tag name="KSO_WM_UNIT_PRESET_TEXT" val="单击添加文本具体内容，根据需要可酌情增减文本文字，以便观者准确理解您传达的思想。"/>
  <p:tag name="KSO_WM_UNIT_TEXT_FILL_FORE_SCHEMECOLOR_INDEX" val="1"/>
  <p:tag name="KSO_WM_UNIT_TEXT_FILL_TYPE" val="1"/>
  <p:tag name="KSO_WM_DIAGRAM_USE_COLOR_VALUE" val="{&quot;color_scheme&quot;:1,&quot;theme_color_indexes&quot;:[10,10,10,10,10,10]}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TEMPLATE_CATEGORY" val="diagram"/>
  <p:tag name="KSO_WM_TEMPLATE_INDEX" val="20234861"/>
  <p:tag name="KSO_WM_UNIT_LAYERLEVEL" val="1_1_1"/>
  <p:tag name="KSO_WM_TAG_VERSION" val="3.0"/>
  <p:tag name="KSO_WM_UNIT_TEXT_FILL_FORE_SCHEMECOLOR_INDEX_BRIGHTNESS" val="0.25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36.2,&quot;left&quot;:59,&quot;top&quot;:151.4,&quot;width&quot;:848.4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4861_3*l_h_f*1_1_1"/>
  <p:tag name="KSO_WM_UNIT_INDEX" val="1_1_1"/>
  <p:tag name="KSO_WM_BEAUTIFY_FLAG" val="#wm#"/>
  <p:tag name="KSO_WM_DIAGRAM_GROUP_CODE" val="l1-1"/>
  <p:tag name="KSO_WM_UNIT_PRESET_TEXT" val="单击添加文本具体内容，根据需要可酌情增减文本文字，以便观者准确理解您传达的思想。"/>
  <p:tag name="KSO_WM_UNIT_TEXT_FILL_FORE_SCHEMECOLOR_INDEX" val="1"/>
  <p:tag name="KSO_WM_UNIT_TEXT_FILL_TYPE" val="1"/>
  <p:tag name="KSO_WM_DIAGRAM_USE_COLOR_VALUE" val="{&quot;color_scheme&quot;:1,&quot;theme_color_indexes&quot;:[10,10,10,10,10,10]}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TEMPLATE_CATEGORY" val="diagram"/>
  <p:tag name="KSO_WM_TEMPLATE_INDEX" val="20234861"/>
  <p:tag name="KSO_WM_UNIT_LAYERLEVEL" val="1_1_1"/>
  <p:tag name="KSO_WM_TAG_VERSION" val="3.0"/>
  <p:tag name="KSO_WM_UNIT_TEXT_FILL_FORE_SCHEMECOLOR_INDEX_BRIGHTNESS" val="0.25"/>
  <p:tag name="KSO_WM_DIAGRAM_VERSION" val="3"/>
  <p:tag name="KSO_WM_DIAGRAM_COLOR_TRICK" val="1"/>
  <p:tag name="KSO_WM_DIAGRAM_COLOR_TEXT_CAN_REMOVE" val="n"/>
  <p:tag name="KSO_WM_DIAGRAM_MAX_ITEMCNT" val="4"/>
  <p:tag name="KSO_WM_DIAGRAM_MIN_ITEMCNT" val="2"/>
  <p:tag name="KSO_WM_DIAGRAM_VIRTUALLY_FRAME" val="{&quot;height&quot;:336.2,&quot;left&quot;:59,&quot;top&quot;:151.4,&quot;width&quot;:848.4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4861_3*l_h_f*1_1_1"/>
  <p:tag name="KSO_WM_UNIT_INDEX" val="1_1_1"/>
  <p:tag name="KSO_WM_BEAUTIFY_FLAG" val="#wm#"/>
  <p:tag name="KSO_WM_DIAGRAM_GROUP_CODE" val="l1-1"/>
  <p:tag name="KSO_WM_UNIT_PRESET_TEXT" val="单击添加文本具体内容，根据需要可酌情增减文本文字，以便观者准确理解您传达的思想。"/>
  <p:tag name="KSO_WM_UNIT_TEXT_FILL_FORE_SCHEMECOLOR_INDEX" val="1"/>
  <p:tag name="KSO_WM_UNIT_TEXT_FILL_TYPE" val="1"/>
  <p:tag name="KSO_WM_DIAGRAM_USE_COLOR_VALUE" val="{&quot;color_scheme&quot;:1,&quot;theme_color_indexes&quot;:[10,10,10,10,10,10]}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93_3*m_h_i*1_1_1"/>
  <p:tag name="KSO_WM_TEMPLATE_CATEGORY" val="diagram"/>
  <p:tag name="KSO_WM_TEMPLATE_INDEX" val="20231493"/>
  <p:tag name="KSO_WM_UNIT_LAYERLEVEL" val="1_1_1"/>
  <p:tag name="KSO_WM_TAG_VERSION" val="3.0"/>
  <p:tag name="KSO_WM_DIAGRAM_GROUP_CODE" val="m1-1"/>
  <p:tag name="KSO_WM_UNIT_TYPE" val="m_h_i"/>
  <p:tag name="KSO_WM_UNIT_INDEX" val="1_1_1"/>
  <p:tag name="KSO_WM_BEAUTIFY_FLAG" val="#wm#"/>
  <p:tag name="KSO_WM_DIAGRAM_VERSION" val="3"/>
  <p:tag name="KSO_WM_DIAGRAM_COLOR_TRICK" val="1"/>
  <p:tag name="KSO_WM_DIAGRAM_COLOR_TEXT_CAN_REMOVE" val="n"/>
  <p:tag name="KSO_WM_DIAGRAM_MAX_ITEMCNT" val="4"/>
  <p:tag name="KSO_WM_DIAGRAM_MIN_ITEMCNT" val="1"/>
  <p:tag name="KSO_WM_DIAGRAM_VIRTUALLY_FRAME" val="{&quot;height&quot;:370.1000122070312,&quot;left&quot;:43.525,&quot;top&quot;:108.0249545264057,&quot;width&quot;:863.275}"/>
  <p:tag name="KSO_WM_DIAGRAM_COLOR_MATCH_VALUE" val="{&quot;shape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8"/>
  <p:tag name="KSO_WM_UNIT_FILL_FORE_SCHEMECOLOR_INDEX_BRIGHTNESS" val="0"/>
  <p:tag name="KSO_WM_DIAGRAM_USE_COLOR_VALUE" val="{&quot;color_scheme&quot;:1,&quot;theme_color_indexes&quot;:[10,10,10,10,10,10]}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93_3*m_h_i*1_3_1"/>
  <p:tag name="KSO_WM_TEMPLATE_CATEGORY" val="diagram"/>
  <p:tag name="KSO_WM_TEMPLATE_INDEX" val="20231493"/>
  <p:tag name="KSO_WM_UNIT_LAYERLEVEL" val="1_1_1"/>
  <p:tag name="KSO_WM_TAG_VERSION" val="3.0"/>
  <p:tag name="KSO_WM_DIAGRAM_GROUP_CODE" val="m1-1"/>
  <p:tag name="KSO_WM_UNIT_TYPE" val="m_h_i"/>
  <p:tag name="KSO_WM_UNIT_INDEX" val="1_3_1"/>
  <p:tag name="KSO_WM_BEAUTIFY_FLAG" val="#wm#"/>
  <p:tag name="KSO_WM_DIAGRAM_VERSION" val="3"/>
  <p:tag name="KSO_WM_DIAGRAM_COLOR_TRICK" val="1"/>
  <p:tag name="KSO_WM_DIAGRAM_COLOR_TEXT_CAN_REMOVE" val="n"/>
  <p:tag name="KSO_WM_DIAGRAM_MAX_ITEMCNT" val="4"/>
  <p:tag name="KSO_WM_DIAGRAM_MIN_ITEMCNT" val="1"/>
  <p:tag name="KSO_WM_DIAGRAM_VIRTUALLY_FRAME" val="{&quot;height&quot;:370.1000122070312,&quot;left&quot;:43.525,&quot;top&quot;:108.0249545264057,&quot;width&quot;:863.275}"/>
  <p:tag name="KSO_WM_DIAGRAM_COLOR_MATCH_VALUE" val="{&quot;shape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8"/>
  <p:tag name="KSO_WM_UNIT_FILL_FORE_SCHEMECOLOR_INDEX_BRIGHTNESS" val="0"/>
  <p:tag name="KSO_WM_DIAGRAM_USE_COLOR_VALUE" val="{&quot;color_scheme&quot;:1,&quot;theme_color_indexes&quot;:[10,10,10,10,10,10]}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70&quot;:[3312758]}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BLE_ENDDRAG_ORIGIN_RECT" val="746*354"/>
  <p:tag name="TABLE_ENDDRAG_RECT" val="103*111*746*354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70&quot;:[3312758]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1493_3*m_h_a*1_1_1"/>
  <p:tag name="KSO_WM_TEMPLATE_CATEGORY" val="diagram"/>
  <p:tag name="KSO_WM_TEMPLATE_INDEX" val="20231493"/>
  <p:tag name="KSO_WM_UNIT_LAYERLEVEL" val="1_1_1"/>
  <p:tag name="KSO_WM_TAG_VERSION" val="3.0"/>
  <p:tag name="KSO_WM_UNIT_ISCONTENTSTITLE" val="0"/>
  <p:tag name="KSO_WM_UNIT_ISNUMDGMTITLE" val="0"/>
  <p:tag name="KSO_WM_UNIT_NOCLEAR" val="0"/>
  <p:tag name="KSO_WM_DIAGRAM_GROUP_CODE" val="m1-1"/>
  <p:tag name="KSO_WM_UNIT_TYPE" val="m_h_a"/>
  <p:tag name="KSO_WM_UNIT_INDEX" val="1_1_1"/>
  <p:tag name="KSO_WM_BEAUTIFY_FLAG" val="#wm#"/>
  <p:tag name="KSO_WM_UNIT_VALUE" val="9"/>
  <p:tag name="KSO_WM_DIAGRAM_VERSION" val="3"/>
  <p:tag name="KSO_WM_DIAGRAM_COLOR_TRICK" val="1"/>
  <p:tag name="KSO_WM_DIAGRAM_COLOR_TEXT_CAN_REMOVE" val="n"/>
  <p:tag name="KSO_WM_DIAGRAM_MAX_ITEMCNT" val="4"/>
  <p:tag name="KSO_WM_DIAGRAM_MIN_ITEMCNT" val="1"/>
  <p:tag name="KSO_WM_DIAGRAM_VIRTUALLY_FRAME" val="{&quot;height&quot;:370.1000122070312,&quot;left&quot;:43.525,&quot;top&quot;:108.0249545264057,&quot;width&quot;:863.275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UNIT_PRESET_TEXT" val="添加标题"/>
  <p:tag name="KSO_WM_DIAGRAM_USE_COLOR_VALUE" val="{&quot;color_scheme&quot;:1,&quot;theme_color_indexes&quot;:[10,10,10,10,10,10]}"/>
</p:tagLst>
</file>

<file path=ppt/theme/theme1.xml><?xml version="1.0" encoding="utf-8"?>
<a:theme xmlns:a="http://schemas.openxmlformats.org/drawingml/2006/main" name="Office 主题">
  <a:themeElements>
    <a:clrScheme name="绿色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font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ln>
          <a:noFill/>
          <a:prstDash val="sysDash"/>
        </a:ln>
      </a:spPr>
      <a:bodyPr vert="horz" wrap="square" lIns="0" tIns="0" rIns="0" bIns="0" rtlCol="0" anchor="ctr" anchorCtr="0">
        <a:noAutofit/>
      </a:bodyPr>
      <a:lstStyle>
        <a:defPPr>
          <a:spcBef>
            <a:spcPct val="0"/>
          </a:spcBef>
          <a:spcAft>
            <a:spcPct val="0"/>
          </a:spcAft>
          <a:defRPr lang="zh-CN" altLang="en-US" b="1" dirty="0">
            <a:solidFill>
              <a:schemeClr val="lt1">
                <a:lumMod val="100000"/>
              </a:schemeClr>
            </a:solidFill>
            <a:cs typeface="+mn-ea"/>
            <a:sym typeface="+mn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绿色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font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vert="eaVert" wrap="square" rtlCol="0">
        <a:spAutoFit/>
      </a:bodyPr>
      <a:lstStyle>
        <a:defPPr>
          <a:defRPr lang="zh-CN" altLang="en-US" sz="2800">
            <a:sym typeface="+mn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2010</Words>
  <Application>Microsoft Office PowerPoint</Application>
  <PresentationFormat>宽屏</PresentationFormat>
  <Paragraphs>330</Paragraphs>
  <Slides>27</Slides>
  <Notes>11</Notes>
  <HiddenSlides>0</HiddenSlides>
  <MMClips>1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27</vt:i4>
      </vt:variant>
    </vt:vector>
  </HeadingPairs>
  <TitlesOfParts>
    <vt:vector size="44" baseType="lpstr">
      <vt:lpstr>方正剪纸简体</vt:lpstr>
      <vt:lpstr>汉仪中黑简</vt:lpstr>
      <vt:lpstr>黑体</vt:lpstr>
      <vt:lpstr>Arial</vt:lpstr>
      <vt:lpstr>等线</vt:lpstr>
      <vt:lpstr>Times New Roman</vt:lpstr>
      <vt:lpstr>汉仪趣黑W</vt:lpstr>
      <vt:lpstr>微软雅黑</vt:lpstr>
      <vt:lpstr>MiSans Normal</vt:lpstr>
      <vt:lpstr>汉仪铸字卡酷体简</vt:lpstr>
      <vt:lpstr>Calibri</vt:lpstr>
      <vt:lpstr>楷体</vt:lpstr>
      <vt:lpstr>洛阳诗楷</vt:lpstr>
      <vt:lpstr>汉仪文黑-85W</vt:lpstr>
      <vt:lpstr>宋体</vt:lpstr>
      <vt:lpstr>Office 主题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Base>梁祥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7上4单元项目4课件B</dc:title>
  <dc:creator>梁祥</dc:creator>
  <cp:keywords>安徽初中信息科技</cp:keywords>
  <cp:lastModifiedBy>梁祥</cp:lastModifiedBy>
  <cp:revision>133</cp:revision>
  <dcterms:created xsi:type="dcterms:W3CDTF">2021-03-10T08:28:00Z</dcterms:created>
  <dcterms:modified xsi:type="dcterms:W3CDTF">2024-08-11T04:49:16Z</dcterms:modified>
  <cp:category>互联网应用与创新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2052-12.1.0.17827</vt:lpwstr>
  </property>
  <property fmtid="{D5CDD505-2E9C-101B-9397-08002B2CF9AE}" pid="3" name="ICV">
    <vt:lpwstr>D99F62099EF84BECB051E181368C5592_13</vt:lpwstr>
  </property>
</Properties>
</file>