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7" r:id="rId2"/>
    <p:sldId id="451" r:id="rId3"/>
    <p:sldId id="450" r:id="rId4"/>
    <p:sldId id="448" r:id="rId5"/>
    <p:sldId id="452" r:id="rId6"/>
    <p:sldId id="447" r:id="rId7"/>
    <p:sldId id="333" r:id="rId8"/>
    <p:sldId id="402" r:id="rId9"/>
    <p:sldId id="455" r:id="rId10"/>
    <p:sldId id="456" r:id="rId11"/>
    <p:sldId id="454" r:id="rId12"/>
    <p:sldId id="422" r:id="rId13"/>
    <p:sldId id="465" r:id="rId14"/>
    <p:sldId id="466" r:id="rId15"/>
    <p:sldId id="467" r:id="rId16"/>
    <p:sldId id="457" r:id="rId17"/>
    <p:sldId id="459" r:id="rId18"/>
    <p:sldId id="461" r:id="rId19"/>
    <p:sldId id="460" r:id="rId20"/>
    <p:sldId id="462" r:id="rId21"/>
    <p:sldId id="415" r:id="rId22"/>
    <p:sldId id="432" r:id="rId23"/>
    <p:sldId id="464" r:id="rId24"/>
    <p:sldId id="416" r:id="rId25"/>
    <p:sldId id="421" r:id="rId26"/>
    <p:sldId id="424" r:id="rId27"/>
    <p:sldId id="41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  <p:cmAuthor id="3" name="叶菁菁" initials="ye" lastIdx="5" clrIdx="2">
    <p:extLst>
      <p:ext uri="{19B8F6BF-5375-455C-9EA6-DF929625EA0E}">
        <p15:presenceInfo xmlns:p15="http://schemas.microsoft.com/office/powerpoint/2012/main" userId="叶菁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E9FD1"/>
    <a:srgbClr val="2E9ED0"/>
    <a:srgbClr val="FDFDFD"/>
    <a:srgbClr val="3484A2"/>
    <a:srgbClr val="0068B6"/>
    <a:srgbClr val="3586A5"/>
    <a:srgbClr val="F7AD35"/>
    <a:srgbClr val="CB6D41"/>
    <a:srgbClr val="F8B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78" d="100"/>
          <a:sy n="78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10DAA-E2CA-4D5F-9F87-6308575490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D8C8C67-BDAF-44F4-B432-A2515E092028}">
      <dgm:prSet phldrT="[文本]" custT="1"/>
      <dgm:spPr>
        <a:solidFill>
          <a:srgbClr val="2E9ED0"/>
        </a:solidFill>
      </dgm:spPr>
      <dgm:t>
        <a:bodyPr/>
        <a:lstStyle/>
        <a:p>
          <a:r>
            <a:rPr lang="zh-CN" altLang="en-US" sz="2000" dirty="0"/>
            <a:t>互联网信息传输过程：编码、</a:t>
          </a:r>
          <a:r>
            <a:rPr lang="zh-CN" altLang="en-US" sz="2000" u="sng" dirty="0"/>
            <a:t>传输、解码   </a:t>
          </a:r>
        </a:p>
      </dgm:t>
    </dgm:pt>
    <dgm:pt modelId="{6C6257A9-1425-4F30-B00D-1FB11AB99C21}" type="parTrans" cxnId="{6BB99BF6-A1B3-4C5C-ADC5-11DE686AD9F5}">
      <dgm:prSet/>
      <dgm:spPr/>
      <dgm:t>
        <a:bodyPr/>
        <a:lstStyle/>
        <a:p>
          <a:endParaRPr lang="zh-CN" altLang="en-US"/>
        </a:p>
      </dgm:t>
    </dgm:pt>
    <dgm:pt modelId="{11EAE21F-6DDB-4E8C-B0D9-4437C89D0C72}" type="sibTrans" cxnId="{6BB99BF6-A1B3-4C5C-ADC5-11DE686AD9F5}">
      <dgm:prSet/>
      <dgm:spPr>
        <a:ln>
          <a:solidFill>
            <a:srgbClr val="2E9FD1"/>
          </a:solidFill>
        </a:ln>
      </dgm:spPr>
      <dgm:t>
        <a:bodyPr/>
        <a:lstStyle/>
        <a:p>
          <a:endParaRPr lang="zh-CN" altLang="en-US"/>
        </a:p>
      </dgm:t>
    </dgm:pt>
    <dgm:pt modelId="{09D7C045-005C-4B45-AD74-40EF66DCA17C}">
      <dgm:prSet phldrT="[文本]" custT="1"/>
      <dgm:spPr>
        <a:solidFill>
          <a:srgbClr val="2E9ED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zh-CN" sz="2000" dirty="0"/>
            <a:t>TCP/IP</a:t>
          </a:r>
          <a:r>
            <a:rPr lang="zh-CN" altLang="en-US" sz="2000" dirty="0"/>
            <a:t>协议又称：</a:t>
          </a:r>
          <a:r>
            <a:rPr lang="zh-CN" altLang="en-US" sz="2000" u="sng" dirty="0"/>
            <a:t>传输控制</a:t>
          </a:r>
          <a:r>
            <a:rPr lang="en-US" altLang="en-US" sz="2000" u="sng" dirty="0"/>
            <a:t>/</a:t>
          </a:r>
          <a:r>
            <a:rPr lang="zh-CN" altLang="en-US" sz="2000" u="sng" dirty="0"/>
            <a:t>网际互联协议 </a:t>
          </a:r>
          <a:r>
            <a:rPr lang="zh-CN" altLang="en-US" sz="2000" u="none" dirty="0"/>
            <a:t>，是网络中最基本的 </a:t>
          </a:r>
          <a:r>
            <a:rPr lang="zh-CN" altLang="en-US" sz="2000" u="sng" dirty="0"/>
            <a:t>通信协议</a:t>
          </a:r>
          <a:r>
            <a:rPr lang="zh-CN" altLang="en-US" sz="2000" u="none" dirty="0"/>
            <a:t> 。</a:t>
          </a:r>
          <a:r>
            <a:rPr lang="zh-CN" altLang="en-US" sz="2000" u="sng" dirty="0"/>
            <a:t>    </a:t>
          </a:r>
        </a:p>
      </dgm:t>
    </dgm:pt>
    <dgm:pt modelId="{B187F0E7-1E09-4F13-B961-6A926A23C25B}" type="parTrans" cxnId="{0347F01B-4254-4691-B481-BA8F7B686C64}">
      <dgm:prSet/>
      <dgm:spPr/>
      <dgm:t>
        <a:bodyPr/>
        <a:lstStyle/>
        <a:p>
          <a:endParaRPr lang="zh-CN" altLang="en-US"/>
        </a:p>
      </dgm:t>
    </dgm:pt>
    <dgm:pt modelId="{BC78D6C6-61A7-4624-81CA-5977A9F406FD}" type="sibTrans" cxnId="{0347F01B-4254-4691-B481-BA8F7B686C64}">
      <dgm:prSet/>
      <dgm:spPr/>
      <dgm:t>
        <a:bodyPr/>
        <a:lstStyle/>
        <a:p>
          <a:endParaRPr lang="zh-CN" altLang="en-US"/>
        </a:p>
      </dgm:t>
    </dgm:pt>
    <dgm:pt modelId="{6381D96B-95AB-45C8-8899-3DDBDFB59F75}">
      <dgm:prSet phldrT="[文本]" custT="1"/>
      <dgm:spPr>
        <a:solidFill>
          <a:srgbClr val="2E9ED0"/>
        </a:solidFill>
      </dgm:spPr>
      <dgm:t>
        <a:bodyPr/>
        <a:lstStyle/>
        <a:p>
          <a:r>
            <a:rPr lang="zh-CN" altLang="en-US" sz="2000" dirty="0"/>
            <a:t>学习后我学会了什么，还有什么疑惑？ </a:t>
          </a:r>
        </a:p>
      </dgm:t>
    </dgm:pt>
    <dgm:pt modelId="{B378D2C7-9218-4C79-910A-E239DB59153A}" type="parTrans" cxnId="{65D33CC7-AF74-4918-B64D-D351E9B3A8EE}">
      <dgm:prSet/>
      <dgm:spPr/>
      <dgm:t>
        <a:bodyPr/>
        <a:lstStyle/>
        <a:p>
          <a:endParaRPr lang="zh-CN" altLang="en-US"/>
        </a:p>
      </dgm:t>
    </dgm:pt>
    <dgm:pt modelId="{945B2818-CE3C-49AB-AFD4-3763E1EAFD45}" type="sibTrans" cxnId="{65D33CC7-AF74-4918-B64D-D351E9B3A8EE}">
      <dgm:prSet/>
      <dgm:spPr/>
      <dgm:t>
        <a:bodyPr/>
        <a:lstStyle/>
        <a:p>
          <a:endParaRPr lang="zh-CN" altLang="en-US"/>
        </a:p>
      </dgm:t>
    </dgm:pt>
    <dgm:pt modelId="{0BA0DB25-37D5-4203-A96F-14A078EC4FB8}" type="pres">
      <dgm:prSet presAssocID="{DDD10DAA-E2CA-4D5F-9F87-630857549049}" presName="Name0" presStyleCnt="0">
        <dgm:presLayoutVars>
          <dgm:chMax val="7"/>
          <dgm:chPref val="7"/>
          <dgm:dir/>
        </dgm:presLayoutVars>
      </dgm:prSet>
      <dgm:spPr/>
    </dgm:pt>
    <dgm:pt modelId="{9C1FB35B-45BF-4953-A007-C2D11439193B}" type="pres">
      <dgm:prSet presAssocID="{DDD10DAA-E2CA-4D5F-9F87-630857549049}" presName="Name1" presStyleCnt="0"/>
      <dgm:spPr/>
    </dgm:pt>
    <dgm:pt modelId="{3B5E3A2E-89A9-48B3-ACB9-F4108C1F8B1E}" type="pres">
      <dgm:prSet presAssocID="{DDD10DAA-E2CA-4D5F-9F87-630857549049}" presName="cycle" presStyleCnt="0"/>
      <dgm:spPr/>
    </dgm:pt>
    <dgm:pt modelId="{64789A7C-64FE-47CF-950E-26C23D572A4D}" type="pres">
      <dgm:prSet presAssocID="{DDD10DAA-E2CA-4D5F-9F87-630857549049}" presName="srcNode" presStyleLbl="node1" presStyleIdx="0" presStyleCnt="3"/>
      <dgm:spPr/>
    </dgm:pt>
    <dgm:pt modelId="{F9B976B4-7130-4109-96BD-4D39A9D3468E}" type="pres">
      <dgm:prSet presAssocID="{DDD10DAA-E2CA-4D5F-9F87-630857549049}" presName="conn" presStyleLbl="parChTrans1D2" presStyleIdx="0" presStyleCnt="1"/>
      <dgm:spPr/>
    </dgm:pt>
    <dgm:pt modelId="{30A72A93-0E13-4500-96E4-F5E08DB459C7}" type="pres">
      <dgm:prSet presAssocID="{DDD10DAA-E2CA-4D5F-9F87-630857549049}" presName="extraNode" presStyleLbl="node1" presStyleIdx="0" presStyleCnt="3"/>
      <dgm:spPr/>
    </dgm:pt>
    <dgm:pt modelId="{A66A7B3E-1AC6-45E0-B23D-7182F564E4C6}" type="pres">
      <dgm:prSet presAssocID="{DDD10DAA-E2CA-4D5F-9F87-630857549049}" presName="dstNode" presStyleLbl="node1" presStyleIdx="0" presStyleCnt="3"/>
      <dgm:spPr/>
    </dgm:pt>
    <dgm:pt modelId="{489E3EA3-1E4C-46CC-9926-EB7CE8D5C4F0}" type="pres">
      <dgm:prSet presAssocID="{BD8C8C67-BDAF-44F4-B432-A2515E092028}" presName="text_1" presStyleLbl="node1" presStyleIdx="0" presStyleCnt="3">
        <dgm:presLayoutVars>
          <dgm:bulletEnabled val="1"/>
        </dgm:presLayoutVars>
      </dgm:prSet>
      <dgm:spPr/>
    </dgm:pt>
    <dgm:pt modelId="{6DB23E67-D934-4D4D-A05F-A834AFF186FB}" type="pres">
      <dgm:prSet presAssocID="{BD8C8C67-BDAF-44F4-B432-A2515E092028}" presName="accent_1" presStyleCnt="0"/>
      <dgm:spPr/>
    </dgm:pt>
    <dgm:pt modelId="{B4C9E764-8663-4892-80C0-019A55E89158}" type="pres">
      <dgm:prSet presAssocID="{BD8C8C67-BDAF-44F4-B432-A2515E092028}" presName="accentRepeatNode" presStyleLbl="solidFgAcc1" presStyleIdx="0" presStyleCnt="3"/>
      <dgm:spPr>
        <a:ln>
          <a:solidFill>
            <a:srgbClr val="2E9FD1"/>
          </a:solidFill>
        </a:ln>
      </dgm:spPr>
    </dgm:pt>
    <dgm:pt modelId="{4B4D79F7-03C6-41B7-878B-9E74F0B9F46B}" type="pres">
      <dgm:prSet presAssocID="{09D7C045-005C-4B45-AD74-40EF66DCA17C}" presName="text_2" presStyleLbl="node1" presStyleIdx="1" presStyleCnt="3">
        <dgm:presLayoutVars>
          <dgm:bulletEnabled val="1"/>
        </dgm:presLayoutVars>
      </dgm:prSet>
      <dgm:spPr/>
    </dgm:pt>
    <dgm:pt modelId="{342E02AE-F968-4655-873F-5F0B89ADB189}" type="pres">
      <dgm:prSet presAssocID="{09D7C045-005C-4B45-AD74-40EF66DCA17C}" presName="accent_2" presStyleCnt="0"/>
      <dgm:spPr/>
    </dgm:pt>
    <dgm:pt modelId="{A783EB85-B46F-447E-AF3B-341CB18292EF}" type="pres">
      <dgm:prSet presAssocID="{09D7C045-005C-4B45-AD74-40EF66DCA17C}" presName="accentRepeatNode" presStyleLbl="solidFgAcc1" presStyleIdx="1" presStyleCnt="3"/>
      <dgm:spPr>
        <a:ln>
          <a:solidFill>
            <a:srgbClr val="2E9FD1"/>
          </a:solidFill>
        </a:ln>
      </dgm:spPr>
    </dgm:pt>
    <dgm:pt modelId="{CBFBDB0D-FA8B-47DB-9C76-7EE08714EB9E}" type="pres">
      <dgm:prSet presAssocID="{6381D96B-95AB-45C8-8899-3DDBDFB59F75}" presName="text_3" presStyleLbl="node1" presStyleIdx="2" presStyleCnt="3">
        <dgm:presLayoutVars>
          <dgm:bulletEnabled val="1"/>
        </dgm:presLayoutVars>
      </dgm:prSet>
      <dgm:spPr/>
    </dgm:pt>
    <dgm:pt modelId="{28FC73A0-BD9E-43A7-B0F9-DCE12873C894}" type="pres">
      <dgm:prSet presAssocID="{6381D96B-95AB-45C8-8899-3DDBDFB59F75}" presName="accent_3" presStyleCnt="0"/>
      <dgm:spPr/>
    </dgm:pt>
    <dgm:pt modelId="{144924C9-8C82-4064-AD61-89B4E0A1CB8C}" type="pres">
      <dgm:prSet presAssocID="{6381D96B-95AB-45C8-8899-3DDBDFB59F75}" presName="accentRepeatNode" presStyleLbl="solidFgAcc1" presStyleIdx="2" presStyleCnt="3"/>
      <dgm:spPr>
        <a:ln>
          <a:solidFill>
            <a:srgbClr val="2E9FD1"/>
          </a:solidFill>
        </a:ln>
      </dgm:spPr>
    </dgm:pt>
  </dgm:ptLst>
  <dgm:cxnLst>
    <dgm:cxn modelId="{84FCE20C-5FE3-42BA-90A9-37F5949B46C1}" type="presOf" srcId="{DDD10DAA-E2CA-4D5F-9F87-630857549049}" destId="{0BA0DB25-37D5-4203-A96F-14A078EC4FB8}" srcOrd="0" destOrd="0" presId="urn:microsoft.com/office/officeart/2008/layout/VerticalCurvedList"/>
    <dgm:cxn modelId="{CF584616-8D65-4F7D-9D15-990ED55FEAA9}" type="presOf" srcId="{6381D96B-95AB-45C8-8899-3DDBDFB59F75}" destId="{CBFBDB0D-FA8B-47DB-9C76-7EE08714EB9E}" srcOrd="0" destOrd="0" presId="urn:microsoft.com/office/officeart/2008/layout/VerticalCurvedList"/>
    <dgm:cxn modelId="{0347F01B-4254-4691-B481-BA8F7B686C64}" srcId="{DDD10DAA-E2CA-4D5F-9F87-630857549049}" destId="{09D7C045-005C-4B45-AD74-40EF66DCA17C}" srcOrd="1" destOrd="0" parTransId="{B187F0E7-1E09-4F13-B961-6A926A23C25B}" sibTransId="{BC78D6C6-61A7-4624-81CA-5977A9F406FD}"/>
    <dgm:cxn modelId="{44E7B238-CDEA-47B5-8F6D-FD065C72209F}" type="presOf" srcId="{BD8C8C67-BDAF-44F4-B432-A2515E092028}" destId="{489E3EA3-1E4C-46CC-9926-EB7CE8D5C4F0}" srcOrd="0" destOrd="0" presId="urn:microsoft.com/office/officeart/2008/layout/VerticalCurvedList"/>
    <dgm:cxn modelId="{65D33CC7-AF74-4918-B64D-D351E9B3A8EE}" srcId="{DDD10DAA-E2CA-4D5F-9F87-630857549049}" destId="{6381D96B-95AB-45C8-8899-3DDBDFB59F75}" srcOrd="2" destOrd="0" parTransId="{B378D2C7-9218-4C79-910A-E239DB59153A}" sibTransId="{945B2818-CE3C-49AB-AFD4-3763E1EAFD45}"/>
    <dgm:cxn modelId="{AB053BF3-C485-4B1F-AC1B-620F033E78E2}" type="presOf" srcId="{09D7C045-005C-4B45-AD74-40EF66DCA17C}" destId="{4B4D79F7-03C6-41B7-878B-9E74F0B9F46B}" srcOrd="0" destOrd="0" presId="urn:microsoft.com/office/officeart/2008/layout/VerticalCurvedList"/>
    <dgm:cxn modelId="{6BB99BF6-A1B3-4C5C-ADC5-11DE686AD9F5}" srcId="{DDD10DAA-E2CA-4D5F-9F87-630857549049}" destId="{BD8C8C67-BDAF-44F4-B432-A2515E092028}" srcOrd="0" destOrd="0" parTransId="{6C6257A9-1425-4F30-B00D-1FB11AB99C21}" sibTransId="{11EAE21F-6DDB-4E8C-B0D9-4437C89D0C72}"/>
    <dgm:cxn modelId="{ACFCE9FF-81E1-422D-9E57-31C5154C82DF}" type="presOf" srcId="{11EAE21F-6DDB-4E8C-B0D9-4437C89D0C72}" destId="{F9B976B4-7130-4109-96BD-4D39A9D3468E}" srcOrd="0" destOrd="0" presId="urn:microsoft.com/office/officeart/2008/layout/VerticalCurvedList"/>
    <dgm:cxn modelId="{2CB5F359-A627-4EBF-9424-F5116446E1FA}" type="presParOf" srcId="{0BA0DB25-37D5-4203-A96F-14A078EC4FB8}" destId="{9C1FB35B-45BF-4953-A007-C2D11439193B}" srcOrd="0" destOrd="0" presId="urn:microsoft.com/office/officeart/2008/layout/VerticalCurvedList"/>
    <dgm:cxn modelId="{87C62BE3-010A-4A92-9F46-2AE4CAB32B94}" type="presParOf" srcId="{9C1FB35B-45BF-4953-A007-C2D11439193B}" destId="{3B5E3A2E-89A9-48B3-ACB9-F4108C1F8B1E}" srcOrd="0" destOrd="0" presId="urn:microsoft.com/office/officeart/2008/layout/VerticalCurvedList"/>
    <dgm:cxn modelId="{BFE6E80B-5BAF-4E1D-BB10-D2C04C25B608}" type="presParOf" srcId="{3B5E3A2E-89A9-48B3-ACB9-F4108C1F8B1E}" destId="{64789A7C-64FE-47CF-950E-26C23D572A4D}" srcOrd="0" destOrd="0" presId="urn:microsoft.com/office/officeart/2008/layout/VerticalCurvedList"/>
    <dgm:cxn modelId="{85B968FD-E5C5-471A-9171-6F02AD9B8C0B}" type="presParOf" srcId="{3B5E3A2E-89A9-48B3-ACB9-F4108C1F8B1E}" destId="{F9B976B4-7130-4109-96BD-4D39A9D3468E}" srcOrd="1" destOrd="0" presId="urn:microsoft.com/office/officeart/2008/layout/VerticalCurvedList"/>
    <dgm:cxn modelId="{FAB5A960-1F63-46CE-8065-2D2B64383888}" type="presParOf" srcId="{3B5E3A2E-89A9-48B3-ACB9-F4108C1F8B1E}" destId="{30A72A93-0E13-4500-96E4-F5E08DB459C7}" srcOrd="2" destOrd="0" presId="urn:microsoft.com/office/officeart/2008/layout/VerticalCurvedList"/>
    <dgm:cxn modelId="{168D794C-47CF-4665-BE12-EF96FBFF9701}" type="presParOf" srcId="{3B5E3A2E-89A9-48B3-ACB9-F4108C1F8B1E}" destId="{A66A7B3E-1AC6-45E0-B23D-7182F564E4C6}" srcOrd="3" destOrd="0" presId="urn:microsoft.com/office/officeart/2008/layout/VerticalCurvedList"/>
    <dgm:cxn modelId="{C18680F2-A1C3-49E4-9607-F3903EE4366A}" type="presParOf" srcId="{9C1FB35B-45BF-4953-A007-C2D11439193B}" destId="{489E3EA3-1E4C-46CC-9926-EB7CE8D5C4F0}" srcOrd="1" destOrd="0" presId="urn:microsoft.com/office/officeart/2008/layout/VerticalCurvedList"/>
    <dgm:cxn modelId="{D93280B6-D17E-408F-A087-965443CB78B6}" type="presParOf" srcId="{9C1FB35B-45BF-4953-A007-C2D11439193B}" destId="{6DB23E67-D934-4D4D-A05F-A834AFF186FB}" srcOrd="2" destOrd="0" presId="urn:microsoft.com/office/officeart/2008/layout/VerticalCurvedList"/>
    <dgm:cxn modelId="{8D429355-4D55-43A7-9FCF-51524A233DB4}" type="presParOf" srcId="{6DB23E67-D934-4D4D-A05F-A834AFF186FB}" destId="{B4C9E764-8663-4892-80C0-019A55E89158}" srcOrd="0" destOrd="0" presId="urn:microsoft.com/office/officeart/2008/layout/VerticalCurvedList"/>
    <dgm:cxn modelId="{CE9F3737-63F1-44F3-95F7-CE45B64A70BB}" type="presParOf" srcId="{9C1FB35B-45BF-4953-A007-C2D11439193B}" destId="{4B4D79F7-03C6-41B7-878B-9E74F0B9F46B}" srcOrd="3" destOrd="0" presId="urn:microsoft.com/office/officeart/2008/layout/VerticalCurvedList"/>
    <dgm:cxn modelId="{40DD9CE9-84A0-4DF8-92CC-D03FD649A6FA}" type="presParOf" srcId="{9C1FB35B-45BF-4953-A007-C2D11439193B}" destId="{342E02AE-F968-4655-873F-5F0B89ADB189}" srcOrd="4" destOrd="0" presId="urn:microsoft.com/office/officeart/2008/layout/VerticalCurvedList"/>
    <dgm:cxn modelId="{98751674-D5E1-4F11-83B8-21EFD96BAB83}" type="presParOf" srcId="{342E02AE-F968-4655-873F-5F0B89ADB189}" destId="{A783EB85-B46F-447E-AF3B-341CB18292EF}" srcOrd="0" destOrd="0" presId="urn:microsoft.com/office/officeart/2008/layout/VerticalCurvedList"/>
    <dgm:cxn modelId="{213E8C89-7EA1-4B7D-B784-527869FFC0CD}" type="presParOf" srcId="{9C1FB35B-45BF-4953-A007-C2D11439193B}" destId="{CBFBDB0D-FA8B-47DB-9C76-7EE08714EB9E}" srcOrd="5" destOrd="0" presId="urn:microsoft.com/office/officeart/2008/layout/VerticalCurvedList"/>
    <dgm:cxn modelId="{4A7171AC-1874-407F-845F-52FFCAAC09AB}" type="presParOf" srcId="{9C1FB35B-45BF-4953-A007-C2D11439193B}" destId="{28FC73A0-BD9E-43A7-B0F9-DCE12873C894}" srcOrd="6" destOrd="0" presId="urn:microsoft.com/office/officeart/2008/layout/VerticalCurvedList"/>
    <dgm:cxn modelId="{7413EAC7-A7D4-42D8-A52F-0255922D32F5}" type="presParOf" srcId="{28FC73A0-BD9E-43A7-B0F9-DCE12873C894}" destId="{144924C9-8C82-4064-AD61-89B4E0A1CB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976B4-7130-4109-96BD-4D39A9D3468E}">
      <dsp:nvSpPr>
        <dsp:cNvPr id="0" name=""/>
        <dsp:cNvSpPr/>
      </dsp:nvSpPr>
      <dsp:spPr>
        <a:xfrm>
          <a:off x="-4298583" y="-659445"/>
          <a:ext cx="5121483" cy="5121483"/>
        </a:xfrm>
        <a:prstGeom prst="blockArc">
          <a:avLst>
            <a:gd name="adj1" fmla="val 18900000"/>
            <a:gd name="adj2" fmla="val 2700000"/>
            <a:gd name="adj3" fmla="val 422"/>
          </a:avLst>
        </a:prstGeom>
        <a:noFill/>
        <a:ln w="12700" cap="flat" cmpd="sng" algn="ctr">
          <a:solidFill>
            <a:srgbClr val="2E9F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E3EA3-1E4C-46CC-9926-EB7CE8D5C4F0}">
      <dsp:nvSpPr>
        <dsp:cNvPr id="0" name=""/>
        <dsp:cNvSpPr/>
      </dsp:nvSpPr>
      <dsp:spPr>
        <a:xfrm>
          <a:off x="529217" y="380259"/>
          <a:ext cx="5544752" cy="760518"/>
        </a:xfrm>
        <a:prstGeom prst="rect">
          <a:avLst/>
        </a:prstGeom>
        <a:solidFill>
          <a:srgbClr val="2E9E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66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互联网信息传输过程：编码、</a:t>
          </a:r>
          <a:r>
            <a:rPr lang="zh-CN" altLang="en-US" sz="2000" u="sng" kern="1200" dirty="0"/>
            <a:t>传输、解码   </a:t>
          </a:r>
        </a:p>
      </dsp:txBody>
      <dsp:txXfrm>
        <a:off x="529217" y="380259"/>
        <a:ext cx="5544752" cy="760518"/>
      </dsp:txXfrm>
    </dsp:sp>
    <dsp:sp modelId="{B4C9E764-8663-4892-80C0-019A55E89158}">
      <dsp:nvSpPr>
        <dsp:cNvPr id="0" name=""/>
        <dsp:cNvSpPr/>
      </dsp:nvSpPr>
      <dsp:spPr>
        <a:xfrm>
          <a:off x="53893" y="285194"/>
          <a:ext cx="950648" cy="950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E9F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D79F7-03C6-41B7-878B-9E74F0B9F46B}">
      <dsp:nvSpPr>
        <dsp:cNvPr id="0" name=""/>
        <dsp:cNvSpPr/>
      </dsp:nvSpPr>
      <dsp:spPr>
        <a:xfrm>
          <a:off x="805666" y="1521036"/>
          <a:ext cx="5268304" cy="760518"/>
        </a:xfrm>
        <a:prstGeom prst="rect">
          <a:avLst/>
        </a:prstGeom>
        <a:solidFill>
          <a:srgbClr val="2E9ED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66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TCP/IP</a:t>
          </a:r>
          <a:r>
            <a:rPr lang="zh-CN" altLang="en-US" sz="2000" kern="1200" dirty="0"/>
            <a:t>协议又称：</a:t>
          </a:r>
          <a:r>
            <a:rPr lang="zh-CN" altLang="en-US" sz="2000" u="sng" kern="1200" dirty="0"/>
            <a:t>传输控制</a:t>
          </a:r>
          <a:r>
            <a:rPr lang="en-US" altLang="en-US" sz="2000" u="sng" kern="1200" dirty="0"/>
            <a:t>/</a:t>
          </a:r>
          <a:r>
            <a:rPr lang="zh-CN" altLang="en-US" sz="2000" u="sng" kern="1200" dirty="0"/>
            <a:t>网际互联协议 </a:t>
          </a:r>
          <a:r>
            <a:rPr lang="zh-CN" altLang="en-US" sz="2000" u="none" kern="1200" dirty="0"/>
            <a:t>，是网络中最基本的 </a:t>
          </a:r>
          <a:r>
            <a:rPr lang="zh-CN" altLang="en-US" sz="2000" u="sng" kern="1200" dirty="0"/>
            <a:t>通信协议</a:t>
          </a:r>
          <a:r>
            <a:rPr lang="zh-CN" altLang="en-US" sz="2000" u="none" kern="1200" dirty="0"/>
            <a:t> 。</a:t>
          </a:r>
          <a:r>
            <a:rPr lang="zh-CN" altLang="en-US" sz="2000" u="sng" kern="1200" dirty="0"/>
            <a:t>    </a:t>
          </a:r>
        </a:p>
      </dsp:txBody>
      <dsp:txXfrm>
        <a:off x="805666" y="1521036"/>
        <a:ext cx="5268304" cy="760518"/>
      </dsp:txXfrm>
    </dsp:sp>
    <dsp:sp modelId="{A783EB85-B46F-447E-AF3B-341CB18292EF}">
      <dsp:nvSpPr>
        <dsp:cNvPr id="0" name=""/>
        <dsp:cNvSpPr/>
      </dsp:nvSpPr>
      <dsp:spPr>
        <a:xfrm>
          <a:off x="330342" y="1425972"/>
          <a:ext cx="950648" cy="950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E9F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BDB0D-FA8B-47DB-9C76-7EE08714EB9E}">
      <dsp:nvSpPr>
        <dsp:cNvPr id="0" name=""/>
        <dsp:cNvSpPr/>
      </dsp:nvSpPr>
      <dsp:spPr>
        <a:xfrm>
          <a:off x="529217" y="2661814"/>
          <a:ext cx="5544752" cy="760518"/>
        </a:xfrm>
        <a:prstGeom prst="rect">
          <a:avLst/>
        </a:prstGeom>
        <a:solidFill>
          <a:srgbClr val="2E9E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66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学习后我学会了什么，还有什么疑惑？ </a:t>
          </a:r>
        </a:p>
      </dsp:txBody>
      <dsp:txXfrm>
        <a:off x="529217" y="2661814"/>
        <a:ext cx="5544752" cy="760518"/>
      </dsp:txXfrm>
    </dsp:sp>
    <dsp:sp modelId="{144924C9-8C82-4064-AD61-89B4E0A1CB8C}">
      <dsp:nvSpPr>
        <dsp:cNvPr id="0" name=""/>
        <dsp:cNvSpPr/>
      </dsp:nvSpPr>
      <dsp:spPr>
        <a:xfrm>
          <a:off x="53893" y="2566749"/>
          <a:ext cx="950648" cy="950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E9F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620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64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102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924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9973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45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38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618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082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697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85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9923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562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1531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717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293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354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02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69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3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75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570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4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66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1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4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slide" Target="../slides/slide24.xml"/><Relationship Id="rId4" Type="http://schemas.openxmlformats.org/officeDocument/2006/relationships/slide" Target="../slides/slide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21.xml"/><Relationship Id="rId4" Type="http://schemas.openxmlformats.org/officeDocument/2006/relationships/slide" Target="../slides/slide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slide" Target="../slides/slide7.xml"/><Relationship Id="rId4" Type="http://schemas.openxmlformats.org/officeDocument/2006/relationships/slide" Target="../slides/slide2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slide" Target="../slides/slide7.xml"/><Relationship Id="rId4" Type="http://schemas.openxmlformats.org/officeDocument/2006/relationships/slide" Target="../slides/slide2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9" name="矩形 3">
              <a:hlinkClick r:id="rId2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实验准备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实验实施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>
              <a:hlinkClick r:id="rId4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实验评价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拓展提升</a:t>
              </a:r>
            </a:p>
          </p:txBody>
        </p:sp>
      </p:grpSp>
      <p:sp>
        <p:nvSpPr>
          <p:cNvPr id="25" name="KSO_Shape">
            <a:hlinkClick r:id="" action="ppaction://hlinkshowjump?jump=nextslide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" action="ppaction://hlinkshowjump?jump=previousslide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探秘即时信息传输过程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855242" y="6315614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 探密互联网工作过程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8855242" y="6315614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 探密互联网工作过程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探秘即时信息传输过程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9" name="矩形 3">
              <a:hlinkClick r:id="rId3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实验准备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>
              <a:hlinkClick r:id="rId4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实验实施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实验评价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>
              <a:hlinkClick r:id="rId6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拓展提升</a:t>
              </a:r>
            </a:p>
          </p:txBody>
        </p:sp>
      </p:grpSp>
      <p:sp>
        <p:nvSpPr>
          <p:cNvPr id="23" name="KSO_Shape">
            <a:hlinkClick r:id="" action="ppaction://hlinkshowjump?jump=nextslide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" action="ppaction://hlinkshowjump?jump=previousslide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实验实施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实验评价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拓展提升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3" name="矩形 3">
              <a:hlinkClick r:id="rId5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实验准备</a:t>
              </a:r>
            </a:p>
          </p:txBody>
        </p:sp>
      </p:grpSp>
      <p:sp>
        <p:nvSpPr>
          <p:cNvPr id="24" name="KSO_Shape">
            <a:hlinkClick r:id="" action="ppaction://hlinkshowjump?jump=nextslide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" action="ppaction://hlinkshowjump?jump=previousslide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探秘即时信息传输过程</a:t>
            </a: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8" name="文本框 27"/>
          <p:cNvSpPr txBox="1"/>
          <p:nvPr userDrawn="1"/>
        </p:nvSpPr>
        <p:spPr>
          <a:xfrm>
            <a:off x="8855242" y="6315614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 探密互联网工作过程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实验实施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实验评价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拓展提升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3" name="矩形 3">
              <a:hlinkClick r:id="rId5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实验准备</a:t>
              </a:r>
            </a:p>
          </p:txBody>
        </p:sp>
      </p:grpSp>
      <p:sp>
        <p:nvSpPr>
          <p:cNvPr id="24" name="KSO_Shape">
            <a:hlinkClick r:id="" action="ppaction://hlinkshowjump?jump=nextslide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" action="ppaction://hlinkshowjump?jump=previousslide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探秘即时信息传输过程</a:t>
            </a: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8" name="文本框 27"/>
          <p:cNvSpPr txBox="1"/>
          <p:nvPr userDrawn="1"/>
        </p:nvSpPr>
        <p:spPr>
          <a:xfrm>
            <a:off x="8855242" y="6315614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 探密互联网工作过程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8776110" y="6352143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 探密互联网工作过程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notesSlide" Target="../notesSlides/notesSlide2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5.pn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hyperlink" Target="https://tp.wjx.top/vm/PBg6TVm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3.png"/><Relationship Id="rId5" Type="http://schemas.openxmlformats.org/officeDocument/2006/relationships/diagramData" Target="../diagrams/data1.xml"/><Relationship Id="rId10" Type="http://schemas.openxmlformats.org/officeDocument/2006/relationships/hyperlink" Target="https://kaoshi.wjx.top/vm/YbckPyY.aspx" TargetMode="External"/><Relationship Id="rId4" Type="http://schemas.openxmlformats.org/officeDocument/2006/relationships/image" Target="../media/image22.png"/><Relationship Id="rId9" Type="http://schemas.microsoft.com/office/2007/relationships/diagramDrawing" Target="../diagrams/drawing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8.png"/><Relationship Id="rId2" Type="http://schemas.openxmlformats.org/officeDocument/2006/relationships/tags" Target="../tags/tag4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image" Target="../media/image5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image" Target="../media/image10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08083" y="2317141"/>
            <a:ext cx="94179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探秘即时信息传输过程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310743" y="5928527"/>
            <a:ext cx="6141289" cy="289654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516" cy="457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阜阳市临泉县第四中学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李肖霞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186830" y="3846700"/>
            <a:ext cx="4511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TCP/IP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71286" y="902715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探密互联网工作过程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16" grpId="0"/>
      <p:bldP spid="16" grpId="1"/>
      <p:bldP spid="17" grpId="0"/>
      <p:bldP spid="17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0159" y="1630160"/>
            <a:ext cx="8957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观看微课，了解网络协议的作用及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TCP/IP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协议的分层结构和功能，并将每层结构名称及对应的功能进行连线。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C4EB9A0-B6E7-92CF-EFE3-DF5717541311}"/>
              </a:ext>
            </a:extLst>
          </p:cNvPr>
          <p:cNvSpPr txBox="1"/>
          <p:nvPr/>
        </p:nvSpPr>
        <p:spPr>
          <a:xfrm>
            <a:off x="1838900" y="981960"/>
            <a:ext cx="6255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en-US" altLang="zh-CN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</a:t>
            </a:r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类比学习：了解</a:t>
            </a:r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网络协议的作用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 descr="C:/Users/Lenovo/Desktop/e63d74cf7d00f9a720676ccd3aa9d992.pnge63d74cf7d00f9a720676ccd3aa9d992">
            <a:extLst>
              <a:ext uri="{FF2B5EF4-FFF2-40B4-BE49-F238E27FC236}">
                <a16:creationId xmlns:a16="http://schemas.microsoft.com/office/drawing/2014/main" id="{E82C0532-847E-20D4-6DD4-A0FD82F8E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" b="21"/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712E1DF-00EC-8A14-679C-05B7A97FEDD5}"/>
              </a:ext>
            </a:extLst>
          </p:cNvPr>
          <p:cNvGrpSpPr/>
          <p:nvPr/>
        </p:nvGrpSpPr>
        <p:grpSpPr>
          <a:xfrm>
            <a:off x="1917641" y="2586137"/>
            <a:ext cx="8879066" cy="2901914"/>
            <a:chOff x="1838900" y="2758657"/>
            <a:chExt cx="8879066" cy="2901914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AC2168C-BE11-100A-17C7-33D15530CC77}"/>
                </a:ext>
              </a:extLst>
            </p:cNvPr>
            <p:cNvSpPr/>
            <p:nvPr/>
          </p:nvSpPr>
          <p:spPr>
            <a:xfrm>
              <a:off x="1838900" y="2758657"/>
              <a:ext cx="8879066" cy="2901914"/>
            </a:xfrm>
            <a:prstGeom prst="roundRect">
              <a:avLst/>
            </a:prstGeom>
            <a:noFill/>
            <a:ln w="28575">
              <a:solidFill>
                <a:srgbClr val="2E9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297F15F-5EDB-F504-E843-F445575F7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5F2EF"/>
                </a:clrFrom>
                <a:clrTo>
                  <a:srgbClr val="E5F2E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5556" y="2758657"/>
              <a:ext cx="8507012" cy="2734057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78BE8E17-7CD5-0BEE-D540-90E27D04734B}"/>
              </a:ext>
            </a:extLst>
          </p:cNvPr>
          <p:cNvSpPr/>
          <p:nvPr/>
        </p:nvSpPr>
        <p:spPr>
          <a:xfrm>
            <a:off x="1617096" y="5645207"/>
            <a:ext cx="8957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b="1" kern="100" dirty="0">
                <a:solidFill>
                  <a:srgbClr val="2E9FD1"/>
                </a:solidFill>
                <a:latin typeface="+mn-ea"/>
                <a:cs typeface="Times New Roman" panose="02020603050405020304" pitchFamily="18" charset="0"/>
              </a:rPr>
              <a:t>思考讨论：分层解决复杂问题时有哪些优势？</a:t>
            </a:r>
            <a:endParaRPr lang="zh-CN" altLang="en-US" sz="2400" b="1" dirty="0">
              <a:solidFill>
                <a:srgbClr val="2E9FD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101735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0159" y="1630160"/>
            <a:ext cx="8544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类比邮寄包裹过程，分析即时通信信息的传输过程，填写下图。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C4EB9A0-B6E7-92CF-EFE3-DF5717541311}"/>
              </a:ext>
            </a:extLst>
          </p:cNvPr>
          <p:cNvSpPr txBox="1"/>
          <p:nvPr/>
        </p:nvSpPr>
        <p:spPr>
          <a:xfrm>
            <a:off x="1838901" y="981960"/>
            <a:ext cx="25299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3．</a:t>
            </a:r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理清思路</a:t>
            </a:r>
          </a:p>
        </p:txBody>
      </p:sp>
      <p:pic>
        <p:nvPicPr>
          <p:cNvPr id="9" name="图片 8" descr="C:/Users/Lenovo/Desktop/e63d74cf7d00f9a720676ccd3aa9d992.pnge63d74cf7d00f9a720676ccd3aa9d992">
            <a:extLst>
              <a:ext uri="{FF2B5EF4-FFF2-40B4-BE49-F238E27FC236}">
                <a16:creationId xmlns:a16="http://schemas.microsoft.com/office/drawing/2014/main" id="{E82C0532-847E-20D4-6DD4-A0FD82F8E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" b="21"/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D9A08C9F-B7F9-48FE-D621-74D98FF22853}"/>
              </a:ext>
            </a:extLst>
          </p:cNvPr>
          <p:cNvGrpSpPr/>
          <p:nvPr/>
        </p:nvGrpSpPr>
        <p:grpSpPr>
          <a:xfrm>
            <a:off x="2272036" y="2797629"/>
            <a:ext cx="7647927" cy="1262742"/>
            <a:chOff x="2272036" y="2797629"/>
            <a:chExt cx="7647927" cy="1262742"/>
          </a:xfrm>
        </p:grpSpPr>
        <p:sp>
          <p:nvSpPr>
            <p:cNvPr id="7" name="箭头: 燕尾形 6">
              <a:extLst>
                <a:ext uri="{FF2B5EF4-FFF2-40B4-BE49-F238E27FC236}">
                  <a16:creationId xmlns:a16="http://schemas.microsoft.com/office/drawing/2014/main" id="{E6ECA1A2-313D-C128-EBE6-F13D11C47D5A}"/>
                </a:ext>
              </a:extLst>
            </p:cNvPr>
            <p:cNvSpPr/>
            <p:nvPr/>
          </p:nvSpPr>
          <p:spPr>
            <a:xfrm>
              <a:off x="2272036" y="2797629"/>
              <a:ext cx="2549309" cy="1262742"/>
            </a:xfrm>
            <a:prstGeom prst="notchedRightArrow">
              <a:avLst/>
            </a:prstGeom>
            <a:solidFill>
              <a:srgbClr val="2E9F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燕尾形 9">
              <a:extLst>
                <a:ext uri="{FF2B5EF4-FFF2-40B4-BE49-F238E27FC236}">
                  <a16:creationId xmlns:a16="http://schemas.microsoft.com/office/drawing/2014/main" id="{23D27D33-7DB2-42AE-DA50-9EF2C297AA16}"/>
                </a:ext>
              </a:extLst>
            </p:cNvPr>
            <p:cNvSpPr/>
            <p:nvPr/>
          </p:nvSpPr>
          <p:spPr>
            <a:xfrm>
              <a:off x="4821345" y="2797629"/>
              <a:ext cx="2549309" cy="1262742"/>
            </a:xfrm>
            <a:prstGeom prst="notchedRightArrow">
              <a:avLst/>
            </a:prstGeom>
            <a:solidFill>
              <a:srgbClr val="2E9F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箭头: 燕尾形 10">
              <a:extLst>
                <a:ext uri="{FF2B5EF4-FFF2-40B4-BE49-F238E27FC236}">
                  <a16:creationId xmlns:a16="http://schemas.microsoft.com/office/drawing/2014/main" id="{F6CB4068-1A29-B9D6-C8B2-C6F615A01B1D}"/>
                </a:ext>
              </a:extLst>
            </p:cNvPr>
            <p:cNvSpPr/>
            <p:nvPr/>
          </p:nvSpPr>
          <p:spPr>
            <a:xfrm>
              <a:off x="7370654" y="2797629"/>
              <a:ext cx="2549309" cy="1262742"/>
            </a:xfrm>
            <a:prstGeom prst="notchedRightArrow">
              <a:avLst/>
            </a:prstGeom>
            <a:solidFill>
              <a:srgbClr val="2E9F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72247A5-93AF-8CE7-CBF5-EEA11A850748}"/>
                </a:ext>
              </a:extLst>
            </p:cNvPr>
            <p:cNvSpPr/>
            <p:nvPr/>
          </p:nvSpPr>
          <p:spPr>
            <a:xfrm>
              <a:off x="2715097" y="3145057"/>
              <a:ext cx="1301614" cy="5679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0383137-ADAF-223F-F78C-29BBDA8D84D0}"/>
                </a:ext>
              </a:extLst>
            </p:cNvPr>
            <p:cNvSpPr/>
            <p:nvPr/>
          </p:nvSpPr>
          <p:spPr>
            <a:xfrm>
              <a:off x="5332306" y="3145057"/>
              <a:ext cx="1336475" cy="5679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1E5BB68-10F1-43F4-03E4-3338AB23BB30}"/>
                </a:ext>
              </a:extLst>
            </p:cNvPr>
            <p:cNvSpPr/>
            <p:nvPr/>
          </p:nvSpPr>
          <p:spPr>
            <a:xfrm>
              <a:off x="7786380" y="3145057"/>
              <a:ext cx="1431709" cy="5679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字体">
            <a:extLst>
              <a:ext uri="{FF2B5EF4-FFF2-40B4-BE49-F238E27FC236}">
                <a16:creationId xmlns:a16="http://schemas.microsoft.com/office/drawing/2014/main" id="{BB769D8C-5BB2-5A85-78E1-89B5F0AD7587}"/>
              </a:ext>
            </a:extLst>
          </p:cNvPr>
          <p:cNvGrpSpPr/>
          <p:nvPr/>
        </p:nvGrpSpPr>
        <p:grpSpPr>
          <a:xfrm>
            <a:off x="2656469" y="3194195"/>
            <a:ext cx="6595854" cy="503653"/>
            <a:chOff x="2656469" y="3194195"/>
            <a:chExt cx="6595854" cy="50365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1B3F1BE-6CC3-CA05-9D18-B99ADC1A5177}"/>
                </a:ext>
              </a:extLst>
            </p:cNvPr>
            <p:cNvSpPr txBox="1"/>
            <p:nvPr/>
          </p:nvSpPr>
          <p:spPr>
            <a:xfrm>
              <a:off x="2656469" y="3236183"/>
              <a:ext cx="1465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+mj-ea"/>
                  <a:ea typeface="+mj-ea"/>
                </a:rPr>
                <a:t>信息编码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21BC913-1E09-D48C-01D6-D03D14F50472}"/>
                </a:ext>
              </a:extLst>
            </p:cNvPr>
            <p:cNvSpPr txBox="1"/>
            <p:nvPr/>
          </p:nvSpPr>
          <p:spPr>
            <a:xfrm>
              <a:off x="5267571" y="3198167"/>
              <a:ext cx="1525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+mj-ea"/>
                  <a:ea typeface="+mj-ea"/>
                </a:rPr>
                <a:t>信息传输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0B00253-022B-3D96-EEF9-98B09B05B062}"/>
                </a:ext>
              </a:extLst>
            </p:cNvPr>
            <p:cNvSpPr txBox="1"/>
            <p:nvPr/>
          </p:nvSpPr>
          <p:spPr>
            <a:xfrm>
              <a:off x="7786380" y="3194195"/>
              <a:ext cx="1465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+mj-ea"/>
                  <a:ea typeface="+mj-ea"/>
                </a:rPr>
                <a:t>信息解码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B008B06-8984-DE24-0363-249566163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07" y="3145057"/>
            <a:ext cx="3286648" cy="32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946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834856" y="1548130"/>
            <a:ext cx="438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二、实验实施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564922"/>
              </p:ext>
            </p:extLst>
          </p:nvPr>
        </p:nvGraphicFramePr>
        <p:xfrm>
          <a:off x="3382963" y="2647950"/>
          <a:ext cx="53721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3231000" imgH="1760760" progId="Word.Picture.8">
                  <p:embed/>
                </p:oleObj>
              </mc:Choice>
              <mc:Fallback>
                <p:oleObj name="Picture" r:id="rId4" imgW="3231000" imgH="1760760" progId="Word.Picture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2647950"/>
                        <a:ext cx="5372100" cy="290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F06EEAA-3F63-89AA-9372-61FDF0421AB4}"/>
              </a:ext>
            </a:extLst>
          </p:cNvPr>
          <p:cNvSpPr txBox="1"/>
          <p:nvPr/>
        </p:nvSpPr>
        <p:spPr>
          <a:xfrm>
            <a:off x="1253081" y="757381"/>
            <a:ext cx="40690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探秘即时信息传输过程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5" y="1072579"/>
            <a:ext cx="6359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实验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：分析数据，理解信息编码过程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DCBEC0B-0628-D4E7-715B-8562B2FF5BE7}"/>
              </a:ext>
            </a:extLst>
          </p:cNvPr>
          <p:cNvSpPr/>
          <p:nvPr/>
        </p:nvSpPr>
        <p:spPr>
          <a:xfrm>
            <a:off x="1760159" y="1630160"/>
            <a:ext cx="8957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使用数据分析软件分析数据包，观察数据包的组成并记录实验数据，讨论交流数据包的结构并填写下图，归纳数据的编码过程。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7F29CCD-CD4C-6D2D-99BE-711DBAAD4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406156"/>
              </p:ext>
            </p:extLst>
          </p:nvPr>
        </p:nvGraphicFramePr>
        <p:xfrm>
          <a:off x="2059175" y="2931885"/>
          <a:ext cx="6538080" cy="696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520">
                  <a:extLst>
                    <a:ext uri="{9D8B030D-6E8A-4147-A177-3AD203B41FA5}">
                      <a16:colId xmlns:a16="http://schemas.microsoft.com/office/drawing/2014/main" val="2122977216"/>
                    </a:ext>
                  </a:extLst>
                </a:gridCol>
                <a:gridCol w="1634520">
                  <a:extLst>
                    <a:ext uri="{9D8B030D-6E8A-4147-A177-3AD203B41FA5}">
                      <a16:colId xmlns:a16="http://schemas.microsoft.com/office/drawing/2014/main" val="996756908"/>
                    </a:ext>
                  </a:extLst>
                </a:gridCol>
                <a:gridCol w="1634520">
                  <a:extLst>
                    <a:ext uri="{9D8B030D-6E8A-4147-A177-3AD203B41FA5}">
                      <a16:colId xmlns:a16="http://schemas.microsoft.com/office/drawing/2014/main" val="611559460"/>
                    </a:ext>
                  </a:extLst>
                </a:gridCol>
                <a:gridCol w="1634520">
                  <a:extLst>
                    <a:ext uri="{9D8B030D-6E8A-4147-A177-3AD203B41FA5}">
                      <a16:colId xmlns:a16="http://schemas.microsoft.com/office/drawing/2014/main" val="1640590497"/>
                    </a:ext>
                  </a:extLst>
                </a:gridCol>
              </a:tblGrid>
              <a:tr h="696303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12861" marR="112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12861" marR="112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1560"/>
                        </a:lnSpc>
                      </a:pP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12861" marR="112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ts val="1560"/>
                        </a:lnSpc>
                      </a:pPr>
                      <a:endParaRPr lang="zh-CN" sz="2400" kern="100" dirty="0">
                        <a:solidFill>
                          <a:sysClr val="windowText" lastClr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12861" marR="1128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11854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C2B61A6-E17C-C09A-BFD0-338DB6EE67E2}"/>
              </a:ext>
            </a:extLst>
          </p:cNvPr>
          <p:cNvSpPr txBox="1"/>
          <p:nvPr/>
        </p:nvSpPr>
        <p:spPr>
          <a:xfrm>
            <a:off x="2211327" y="3079799"/>
            <a:ext cx="142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MAC</a:t>
            </a:r>
            <a:r>
              <a:rPr lang="zh-CN" altLang="en-US" sz="2000" b="1" dirty="0">
                <a:latin typeface="+mn-ea"/>
              </a:rPr>
              <a:t>头部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076A0B-C5CE-50D3-B572-9E0C48842C31}"/>
              </a:ext>
            </a:extLst>
          </p:cNvPr>
          <p:cNvSpPr txBox="1"/>
          <p:nvPr/>
        </p:nvSpPr>
        <p:spPr>
          <a:xfrm>
            <a:off x="4075573" y="3076170"/>
            <a:ext cx="142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IP</a:t>
            </a:r>
            <a:r>
              <a:rPr lang="zh-CN" altLang="en-US" sz="2000" b="1" dirty="0">
                <a:latin typeface="+mn-ea"/>
              </a:rPr>
              <a:t>头部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5FC9E6-BDC4-6C1A-54E7-49F1171B0FD2}"/>
              </a:ext>
            </a:extLst>
          </p:cNvPr>
          <p:cNvSpPr txBox="1"/>
          <p:nvPr/>
        </p:nvSpPr>
        <p:spPr>
          <a:xfrm>
            <a:off x="5527862" y="3079122"/>
            <a:ext cx="142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TCP</a:t>
            </a:r>
            <a:r>
              <a:rPr lang="zh-CN" altLang="en-US" sz="2000" b="1" dirty="0">
                <a:latin typeface="+mn-ea"/>
              </a:rPr>
              <a:t>头部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23A56B4-2110-EFDA-F811-72AF3A392AC1}"/>
              </a:ext>
            </a:extLst>
          </p:cNvPr>
          <p:cNvSpPr txBox="1"/>
          <p:nvPr/>
        </p:nvSpPr>
        <p:spPr>
          <a:xfrm>
            <a:off x="7362219" y="3076170"/>
            <a:ext cx="142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n-ea"/>
              </a:rPr>
              <a:t>数据</a:t>
            </a:r>
          </a:p>
        </p:txBody>
      </p:sp>
    </p:spTree>
    <p:extLst>
      <p:ext uri="{BB962C8B-B14F-4D97-AF65-F5344CB8AC3E}">
        <p14:creationId xmlns:p14="http://schemas.microsoft.com/office/powerpoint/2010/main" val="254086453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5" y="1072579"/>
            <a:ext cx="6359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实验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：分析数据，理解信息编码过程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F327B27-62C7-55B7-BB98-4555D00CCD4F}"/>
              </a:ext>
            </a:extLst>
          </p:cNvPr>
          <p:cNvSpPr/>
          <p:nvPr/>
        </p:nvSpPr>
        <p:spPr>
          <a:xfrm>
            <a:off x="1760159" y="1630160"/>
            <a:ext cx="8957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使用数据分析软件分析数据包，观察数据包的组成并记录实验数据，讨论交流数据包的结构并填写下图，归纳数据的编码过程。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71C12A5-5F00-699B-4BAE-31DBD39DCB79}"/>
              </a:ext>
            </a:extLst>
          </p:cNvPr>
          <p:cNvGrpSpPr/>
          <p:nvPr/>
        </p:nvGrpSpPr>
        <p:grpSpPr>
          <a:xfrm>
            <a:off x="2114222" y="2495518"/>
            <a:ext cx="6854542" cy="3514769"/>
            <a:chOff x="1544428" y="2495518"/>
            <a:chExt cx="6854542" cy="351476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02E603C-6879-B754-1766-0344509E8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8" t="7744" r="1306" b="3435"/>
            <a:stretch/>
          </p:blipFill>
          <p:spPr>
            <a:xfrm>
              <a:off x="1544428" y="2495518"/>
              <a:ext cx="4100639" cy="3514769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1AF81DD-76D1-5922-24C1-B1A39A93BD33}"/>
                </a:ext>
              </a:extLst>
            </p:cNvPr>
            <p:cNvSpPr/>
            <p:nvPr/>
          </p:nvSpPr>
          <p:spPr>
            <a:xfrm>
              <a:off x="6095999" y="5497243"/>
              <a:ext cx="2302970" cy="5130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39A0D24-B217-3F82-D872-2A60ED3001BB}"/>
                </a:ext>
              </a:extLst>
            </p:cNvPr>
            <p:cNvSpPr/>
            <p:nvPr/>
          </p:nvSpPr>
          <p:spPr>
            <a:xfrm>
              <a:off x="6095997" y="4463502"/>
              <a:ext cx="2302973" cy="4876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4D0B0B6-05E8-B247-B9C1-E0A8C783CB4A}"/>
                </a:ext>
              </a:extLst>
            </p:cNvPr>
            <p:cNvSpPr/>
            <p:nvPr/>
          </p:nvSpPr>
          <p:spPr>
            <a:xfrm>
              <a:off x="6095998" y="3440140"/>
              <a:ext cx="2302971" cy="4876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B202094-5B70-E83A-4F30-E96BB5ABB0C3}"/>
                </a:ext>
              </a:extLst>
            </p:cNvPr>
            <p:cNvSpPr/>
            <p:nvPr/>
          </p:nvSpPr>
          <p:spPr>
            <a:xfrm>
              <a:off x="6095998" y="2602922"/>
              <a:ext cx="2302971" cy="48768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EA178DED-74D4-4883-1D35-97349C0180F1}"/>
                </a:ext>
              </a:extLst>
            </p:cNvPr>
            <p:cNvCxnSpPr>
              <a:cxnSpLocks/>
            </p:cNvCxnSpPr>
            <p:nvPr/>
          </p:nvCxnSpPr>
          <p:spPr>
            <a:xfrm>
              <a:off x="7305644" y="3090602"/>
              <a:ext cx="0" cy="349538"/>
            </a:xfrm>
            <a:prstGeom prst="straightConnector1">
              <a:avLst/>
            </a:prstGeom>
            <a:ln w="28575">
              <a:solidFill>
                <a:srgbClr val="2E9FD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828CA1C3-D2A0-1F31-2DC2-18385C82CB7E}"/>
                </a:ext>
              </a:extLst>
            </p:cNvPr>
            <p:cNvCxnSpPr>
              <a:cxnSpLocks/>
            </p:cNvCxnSpPr>
            <p:nvPr/>
          </p:nvCxnSpPr>
          <p:spPr>
            <a:xfrm>
              <a:off x="7275663" y="4036262"/>
              <a:ext cx="0" cy="427240"/>
            </a:xfrm>
            <a:prstGeom prst="straightConnector1">
              <a:avLst/>
            </a:prstGeom>
            <a:ln w="28575">
              <a:solidFill>
                <a:srgbClr val="2E9FD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101342BA-83A0-88AD-B361-73B77A75195D}"/>
                </a:ext>
              </a:extLst>
            </p:cNvPr>
            <p:cNvCxnSpPr>
              <a:cxnSpLocks/>
            </p:cNvCxnSpPr>
            <p:nvPr/>
          </p:nvCxnSpPr>
          <p:spPr>
            <a:xfrm>
              <a:off x="7305644" y="5070003"/>
              <a:ext cx="0" cy="427240"/>
            </a:xfrm>
            <a:prstGeom prst="straightConnector1">
              <a:avLst/>
            </a:prstGeom>
            <a:ln w="28575">
              <a:solidFill>
                <a:srgbClr val="2E9FD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60DFCB1E-3ECD-82AB-356D-49C45438DE0E}"/>
              </a:ext>
            </a:extLst>
          </p:cNvPr>
          <p:cNvSpPr/>
          <p:nvPr/>
        </p:nvSpPr>
        <p:spPr>
          <a:xfrm>
            <a:off x="1720216" y="2602922"/>
            <a:ext cx="553998" cy="25205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indent="476250"/>
            <a:r>
              <a:rPr lang="zh-CN" altLang="en-US" sz="2400" b="1" kern="100" dirty="0">
                <a:solidFill>
                  <a:srgbClr val="2E9FD1"/>
                </a:solidFill>
                <a:latin typeface="+mn-ea"/>
                <a:cs typeface="Times New Roman" panose="02020603050405020304" pitchFamily="18" charset="0"/>
              </a:rPr>
              <a:t>数据编码过程</a:t>
            </a:r>
            <a:endParaRPr lang="zh-CN" altLang="en-US" sz="2400" b="1" dirty="0">
              <a:solidFill>
                <a:srgbClr val="2E9FD1"/>
              </a:solidFill>
              <a:latin typeface="+mn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ECB38E2-87DD-5424-1DCF-E3918A416BE0}"/>
              </a:ext>
            </a:extLst>
          </p:cNvPr>
          <p:cNvSpPr txBox="1"/>
          <p:nvPr/>
        </p:nvSpPr>
        <p:spPr>
          <a:xfrm>
            <a:off x="7391767" y="2646707"/>
            <a:ext cx="142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应用层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8DAFBF-DF02-E89C-E734-52C17ED889CE}"/>
              </a:ext>
            </a:extLst>
          </p:cNvPr>
          <p:cNvSpPr txBox="1"/>
          <p:nvPr/>
        </p:nvSpPr>
        <p:spPr>
          <a:xfrm>
            <a:off x="6723951" y="3512102"/>
            <a:ext cx="230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传输层（</a:t>
            </a:r>
            <a:r>
              <a:rPr lang="en-US" altLang="zh-CN" sz="2000" b="1" dirty="0">
                <a:latin typeface="+mn-ea"/>
              </a:rPr>
              <a:t>TCP</a:t>
            </a:r>
            <a:r>
              <a:rPr lang="zh-CN" altLang="en-US" sz="2000" b="1" dirty="0">
                <a:latin typeface="+mn-ea"/>
              </a:rPr>
              <a:t>协议）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488273C-5ED8-C45F-3E61-1DF6AD5989A4}"/>
              </a:ext>
            </a:extLst>
          </p:cNvPr>
          <p:cNvSpPr txBox="1"/>
          <p:nvPr/>
        </p:nvSpPr>
        <p:spPr>
          <a:xfrm>
            <a:off x="6774247" y="4527066"/>
            <a:ext cx="208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网络层（</a:t>
            </a:r>
            <a:r>
              <a:rPr lang="en-US" altLang="zh-CN" sz="2000" b="1" dirty="0">
                <a:latin typeface="+mn-ea"/>
              </a:rPr>
              <a:t>IP</a:t>
            </a:r>
            <a:r>
              <a:rPr lang="zh-CN" altLang="en-US" sz="2000" b="1" dirty="0">
                <a:latin typeface="+mn-ea"/>
              </a:rPr>
              <a:t>协议）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15AA2A5-689D-DB40-94A7-2F6D4771C2ED}"/>
              </a:ext>
            </a:extLst>
          </p:cNvPr>
          <p:cNvSpPr txBox="1"/>
          <p:nvPr/>
        </p:nvSpPr>
        <p:spPr>
          <a:xfrm>
            <a:off x="7178325" y="5584961"/>
            <a:ext cx="2086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网络接口层</a:t>
            </a:r>
          </a:p>
        </p:txBody>
      </p:sp>
    </p:spTree>
    <p:extLst>
      <p:ext uri="{BB962C8B-B14F-4D97-AF65-F5344CB8AC3E}">
        <p14:creationId xmlns:p14="http://schemas.microsoft.com/office/powerpoint/2010/main" val="235003049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5" y="1072579"/>
            <a:ext cx="6359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实验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：分析数据，理解信息编码过程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4F969FD-4A8B-4BD8-8D7B-283FA20CB199}"/>
              </a:ext>
            </a:extLst>
          </p:cNvPr>
          <p:cNvGrpSpPr/>
          <p:nvPr/>
        </p:nvGrpSpPr>
        <p:grpSpPr>
          <a:xfrm>
            <a:off x="1815446" y="2868479"/>
            <a:ext cx="6846570" cy="2392680"/>
            <a:chOff x="3025" y="4214"/>
            <a:chExt cx="10782" cy="3768"/>
          </a:xfrm>
        </p:grpSpPr>
        <p:sp>
          <p:nvSpPr>
            <p:cNvPr id="12" name="圆角矩形 6">
              <a:extLst>
                <a:ext uri="{FF2B5EF4-FFF2-40B4-BE49-F238E27FC236}">
                  <a16:creationId xmlns:a16="http://schemas.microsoft.com/office/drawing/2014/main" id="{9870E903-8C9E-489F-51B0-3B061C7F7526}"/>
                </a:ext>
              </a:extLst>
            </p:cNvPr>
            <p:cNvSpPr/>
            <p:nvPr/>
          </p:nvSpPr>
          <p:spPr>
            <a:xfrm>
              <a:off x="3025" y="4586"/>
              <a:ext cx="10782" cy="3396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0" algn="l" fontAlgn="auto">
                <a:lnSpc>
                  <a:spcPct val="150000"/>
                </a:lnSpc>
              </a:pPr>
              <a:r>
                <a:rPr lang="zh-CN" altLang="en-US" sz="2000" dirty="0"/>
                <a:t>使用即时通信软件发送的 </a:t>
              </a:r>
              <a:r>
                <a:rPr lang="zh-CN" altLang="en-US" sz="2000" u="sng" dirty="0"/>
                <a:t>           </a:t>
              </a:r>
              <a:r>
                <a:rPr lang="zh-CN" altLang="en-US" sz="2000" dirty="0"/>
                <a:t>，将通过</a:t>
              </a:r>
              <a:r>
                <a:rPr lang="en-US" altLang="zh-CN" sz="2000" dirty="0"/>
                <a:t>TCP/IP</a:t>
              </a:r>
              <a:r>
                <a:rPr lang="zh-CN" altLang="en-US" sz="2000" dirty="0"/>
                <a:t>协议 </a:t>
              </a:r>
              <a:r>
                <a:rPr lang="zh-CN" altLang="en-US" sz="2000" b="1" dirty="0"/>
                <a:t> </a:t>
              </a:r>
              <a:r>
                <a:rPr lang="zh-CN" altLang="en-US" sz="2000" b="1" u="sng" dirty="0"/>
                <a:t>           </a:t>
              </a:r>
              <a:r>
                <a:rPr lang="zh-CN" altLang="en-US" sz="2000" dirty="0"/>
                <a:t>，分割成多个</a:t>
              </a:r>
              <a:r>
                <a:rPr lang="zh-CN" altLang="en-US" sz="2000" u="sng" dirty="0"/>
                <a:t>             </a:t>
              </a:r>
              <a:r>
                <a:rPr lang="zh-CN" altLang="en-US" sz="2000" dirty="0"/>
                <a:t>，从 </a:t>
              </a:r>
              <a:r>
                <a:rPr lang="zh-CN" altLang="en-US" sz="2000" u="sng" dirty="0"/>
                <a:t>                                                                   </a:t>
              </a:r>
              <a:r>
                <a:rPr lang="zh-CN" altLang="en-US" sz="2000" dirty="0"/>
                <a:t>，依次在每个数据包添加其前（</a:t>
              </a:r>
              <a:r>
                <a:rPr lang="en-US" altLang="zh-CN" sz="2000" dirty="0"/>
                <a:t>TCP</a:t>
              </a:r>
              <a:r>
                <a:rPr lang="zh-CN" altLang="en-US" sz="2000" dirty="0"/>
                <a:t>头部、</a:t>
              </a:r>
              <a:r>
                <a:rPr lang="en-US" altLang="zh-CN" sz="2000" dirty="0"/>
                <a:t>IP</a:t>
              </a:r>
              <a:r>
                <a:rPr lang="zh-CN" altLang="en-US" sz="2000" dirty="0"/>
                <a:t>头部、</a:t>
              </a:r>
              <a:r>
                <a:rPr lang="en-US" altLang="zh-CN" sz="2000" dirty="0"/>
                <a:t>Mac</a:t>
              </a:r>
              <a:r>
                <a:rPr lang="zh-CN" altLang="en-US" sz="2000" dirty="0"/>
                <a:t>头部）后部分等信息，进行编码后分发到网络。</a:t>
              </a:r>
            </a:p>
          </p:txBody>
        </p:sp>
        <p:sp>
          <p:nvSpPr>
            <p:cNvPr id="13" name="圆角矩形 8">
              <a:extLst>
                <a:ext uri="{FF2B5EF4-FFF2-40B4-BE49-F238E27FC236}">
                  <a16:creationId xmlns:a16="http://schemas.microsoft.com/office/drawing/2014/main" id="{C065817A-ED32-CEE4-666B-9514CC845B54}"/>
                </a:ext>
              </a:extLst>
            </p:cNvPr>
            <p:cNvSpPr/>
            <p:nvPr/>
          </p:nvSpPr>
          <p:spPr>
            <a:xfrm>
              <a:off x="3548" y="4214"/>
              <a:ext cx="2443" cy="714"/>
            </a:xfrm>
            <a:prstGeom prst="round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/>
                <a:t>实验小结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EF327B27-62C7-55B7-BB98-4555D00CCD4F}"/>
              </a:ext>
            </a:extLst>
          </p:cNvPr>
          <p:cNvSpPr/>
          <p:nvPr/>
        </p:nvSpPr>
        <p:spPr>
          <a:xfrm>
            <a:off x="2047415" y="1888583"/>
            <a:ext cx="8957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完成实验小结。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41010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5" y="1072579"/>
            <a:ext cx="6359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实验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：虚拟仿真实验，深化传输过程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DCBEC0B-0628-D4E7-715B-8562B2FF5BE7}"/>
              </a:ext>
            </a:extLst>
          </p:cNvPr>
          <p:cNvSpPr/>
          <p:nvPr/>
        </p:nvSpPr>
        <p:spPr>
          <a:xfrm>
            <a:off x="1760159" y="1630160"/>
            <a:ext cx="9546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）查看本机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地址，本组同学的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地址，比较异同完成实验数据记录。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07B9BA-273D-BFC0-1DEF-95B374847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83012"/>
              </p:ext>
            </p:extLst>
          </p:nvPr>
        </p:nvGraphicFramePr>
        <p:xfrm>
          <a:off x="2660908" y="2379262"/>
          <a:ext cx="6381492" cy="266908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24219">
                  <a:extLst>
                    <a:ext uri="{9D8B030D-6E8A-4147-A177-3AD203B41FA5}">
                      <a16:colId xmlns:a16="http://schemas.microsoft.com/office/drawing/2014/main" val="403633018"/>
                    </a:ext>
                  </a:extLst>
                </a:gridCol>
                <a:gridCol w="2339902">
                  <a:extLst>
                    <a:ext uri="{9D8B030D-6E8A-4147-A177-3AD203B41FA5}">
                      <a16:colId xmlns:a16="http://schemas.microsoft.com/office/drawing/2014/main" val="337821113"/>
                    </a:ext>
                  </a:extLst>
                </a:gridCol>
                <a:gridCol w="1765672">
                  <a:extLst>
                    <a:ext uri="{9D8B030D-6E8A-4147-A177-3AD203B41FA5}">
                      <a16:colId xmlns:a16="http://schemas.microsoft.com/office/drawing/2014/main" val="577476438"/>
                    </a:ext>
                  </a:extLst>
                </a:gridCol>
                <a:gridCol w="1151699">
                  <a:extLst>
                    <a:ext uri="{9D8B030D-6E8A-4147-A177-3AD203B41FA5}">
                      <a16:colId xmlns:a16="http://schemas.microsoft.com/office/drawing/2014/main" val="2688023641"/>
                    </a:ext>
                  </a:extLst>
                </a:gridCol>
              </a:tblGrid>
              <a:tr h="664216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altLang="en-US" sz="2000" kern="0" dirty="0">
                          <a:effectLst/>
                        </a:rPr>
                        <a:t>序号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</a:rPr>
                        <a:t>IP</a:t>
                      </a:r>
                      <a:r>
                        <a:rPr lang="zh-CN" sz="2000" kern="0" dirty="0">
                          <a:effectLst/>
                        </a:rPr>
                        <a:t>地址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effectLst/>
                        </a:rPr>
                        <a:t>相同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0">
                          <a:effectLst/>
                        </a:rPr>
                        <a:t>不同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653483"/>
                  </a:ext>
                </a:extLst>
              </a:tr>
              <a:tr h="668291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 dirty="0">
                          <a:effectLst/>
                        </a:rPr>
                        <a:t>1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7721997"/>
                  </a:ext>
                </a:extLst>
              </a:tr>
              <a:tr h="668291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3451396"/>
                  </a:ext>
                </a:extLst>
              </a:tr>
              <a:tr h="668291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0616483"/>
                  </a:ext>
                </a:extLst>
              </a:tr>
            </a:tbl>
          </a:graphicData>
        </a:graphic>
      </p:graphicFrame>
      <p:grpSp>
        <p:nvGrpSpPr>
          <p:cNvPr id="14" name="组合 13">
            <a:extLst>
              <a:ext uri="{FF2B5EF4-FFF2-40B4-BE49-F238E27FC236}">
                <a16:creationId xmlns:a16="http://schemas.microsoft.com/office/drawing/2014/main" id="{B1B38478-13B0-5C5D-137B-C2210579D0C6}"/>
              </a:ext>
            </a:extLst>
          </p:cNvPr>
          <p:cNvGrpSpPr/>
          <p:nvPr/>
        </p:nvGrpSpPr>
        <p:grpSpPr>
          <a:xfrm>
            <a:off x="1103086" y="4833347"/>
            <a:ext cx="8723085" cy="1222851"/>
            <a:chOff x="3025" y="3826"/>
            <a:chExt cx="10782" cy="4025"/>
          </a:xfrm>
        </p:grpSpPr>
        <p:sp>
          <p:nvSpPr>
            <p:cNvPr id="15" name="圆角矩形 6">
              <a:extLst>
                <a:ext uri="{FF2B5EF4-FFF2-40B4-BE49-F238E27FC236}">
                  <a16:creationId xmlns:a16="http://schemas.microsoft.com/office/drawing/2014/main" id="{9E467D5C-F0F6-F37A-E033-B28B2DEC8307}"/>
                </a:ext>
              </a:extLst>
            </p:cNvPr>
            <p:cNvSpPr/>
            <p:nvPr/>
          </p:nvSpPr>
          <p:spPr>
            <a:xfrm>
              <a:off x="3025" y="5148"/>
              <a:ext cx="10782" cy="270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0" algn="l" fontAlgn="auto">
                <a:lnSpc>
                  <a:spcPct val="150000"/>
                </a:lnSpc>
              </a:pPr>
              <a:r>
                <a:rPr lang="en-US" altLang="zh-CN" sz="2000" dirty="0">
                  <a:latin typeface="+mn-ea"/>
                  <a:sym typeface="Wingdings 2" panose="05020102010507070707" pitchFamily="18" charset="2"/>
                </a:rPr>
                <a:t></a:t>
              </a:r>
              <a:r>
                <a:rPr lang="en-US" altLang="zh-CN" sz="2000" dirty="0">
                  <a:latin typeface="+mn-ea"/>
                </a:rPr>
                <a:t>IP</a:t>
              </a:r>
              <a:r>
                <a:rPr lang="zh-CN" altLang="en-US" sz="2000" dirty="0">
                  <a:latin typeface="+mn-ea"/>
                </a:rPr>
                <a:t>包括 </a:t>
              </a:r>
              <a:r>
                <a:rPr lang="zh-CN" altLang="en-US" sz="2000" u="sng" dirty="0">
                  <a:latin typeface="+mn-ea"/>
                </a:rPr>
                <a:t>            </a:t>
              </a:r>
              <a:r>
                <a:rPr lang="zh-CN" altLang="en-US" sz="2000" dirty="0">
                  <a:latin typeface="+mn-ea"/>
                </a:rPr>
                <a:t> 和 </a:t>
              </a:r>
              <a:r>
                <a:rPr lang="zh-CN" altLang="en-US" sz="2000" u="sng" dirty="0">
                  <a:latin typeface="+mn-ea"/>
                </a:rPr>
                <a:t>            </a:t>
              </a:r>
              <a:r>
                <a:rPr lang="zh-CN" altLang="en-US" sz="2000" dirty="0">
                  <a:latin typeface="+mn-ea"/>
                </a:rPr>
                <a:t>两部分。</a:t>
              </a:r>
              <a:r>
                <a:rPr lang="en-US" altLang="zh-CN" sz="2000" dirty="0">
                  <a:latin typeface="+mn-ea"/>
                  <a:sym typeface="Wingdings 2" panose="05020102010507070707" pitchFamily="18" charset="2"/>
                </a:rPr>
                <a:t></a:t>
              </a:r>
              <a:r>
                <a:rPr lang="zh-CN" altLang="en-US" sz="2000" dirty="0">
                  <a:latin typeface="+mn-ea"/>
                </a:rPr>
                <a:t>同一网络中</a:t>
              </a:r>
              <a:r>
                <a:rPr lang="en-US" altLang="zh-CN" sz="2000" dirty="0">
                  <a:latin typeface="+mn-ea"/>
                </a:rPr>
                <a:t>IP</a:t>
              </a:r>
              <a:r>
                <a:rPr lang="zh-CN" altLang="en-US" sz="2000" dirty="0">
                  <a:latin typeface="+mn-ea"/>
                </a:rPr>
                <a:t>地址具有 </a:t>
              </a:r>
              <a:r>
                <a:rPr lang="zh-CN" altLang="en-US" sz="2000" u="sng" dirty="0">
                  <a:latin typeface="+mn-ea"/>
                </a:rPr>
                <a:t>         </a:t>
              </a:r>
              <a:r>
                <a:rPr lang="zh-CN" altLang="en-US" sz="2000" dirty="0">
                  <a:latin typeface="+mn-ea"/>
                </a:rPr>
                <a:t>特性。</a:t>
              </a:r>
            </a:p>
          </p:txBody>
        </p:sp>
        <p:sp>
          <p:nvSpPr>
            <p:cNvPr id="16" name="圆角矩形 8">
              <a:extLst>
                <a:ext uri="{FF2B5EF4-FFF2-40B4-BE49-F238E27FC236}">
                  <a16:creationId xmlns:a16="http://schemas.microsoft.com/office/drawing/2014/main" id="{9A59FAB9-9485-EA82-2ACC-BF51E57EC847}"/>
                </a:ext>
              </a:extLst>
            </p:cNvPr>
            <p:cNvSpPr/>
            <p:nvPr/>
          </p:nvSpPr>
          <p:spPr>
            <a:xfrm>
              <a:off x="3601" y="3826"/>
              <a:ext cx="1970" cy="2088"/>
            </a:xfrm>
            <a:prstGeom prst="round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/>
                <a:t>实验小结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60297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5" y="1072579"/>
            <a:ext cx="6359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实验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：虚拟仿真实验，深化传输过程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DCBEC0B-0628-D4E7-715B-8562B2FF5BE7}"/>
              </a:ext>
            </a:extLst>
          </p:cNvPr>
          <p:cNvSpPr/>
          <p:nvPr/>
        </p:nvSpPr>
        <p:spPr>
          <a:xfrm>
            <a:off x="1760159" y="1630160"/>
            <a:ext cx="9546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）观看微课，使用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sockettoolv4.exe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软件实验操作，模拟数据传输测试，明白数据传输流程，并完成实验小结。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FE35098-A3F3-3935-B7E4-C2F8048FF87E}"/>
              </a:ext>
            </a:extLst>
          </p:cNvPr>
          <p:cNvSpPr/>
          <p:nvPr/>
        </p:nvSpPr>
        <p:spPr>
          <a:xfrm>
            <a:off x="1582057" y="2586137"/>
            <a:ext cx="7343363" cy="3389702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2E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872906"/>
      </p:ext>
    </p:extLst>
  </p:cSld>
  <p:clrMapOvr>
    <a:masterClrMapping/>
  </p:clrMapOvr>
  <p:transition spd="slow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5" y="1072579"/>
            <a:ext cx="6359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实验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：虚拟仿真实验，深化传输过程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DCBEC0B-0628-D4E7-715B-8562B2FF5BE7}"/>
              </a:ext>
            </a:extLst>
          </p:cNvPr>
          <p:cNvSpPr/>
          <p:nvPr/>
        </p:nvSpPr>
        <p:spPr>
          <a:xfrm>
            <a:off x="1760159" y="1630160"/>
            <a:ext cx="9546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）观看微课，使用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sockettoolv4.exe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软件实验操作，模拟数据传输测试，明白数据传输流程，并完成实验小结。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1B38478-13B0-5C5D-137B-C2210579D0C6}"/>
              </a:ext>
            </a:extLst>
          </p:cNvPr>
          <p:cNvGrpSpPr/>
          <p:nvPr/>
        </p:nvGrpSpPr>
        <p:grpSpPr>
          <a:xfrm>
            <a:off x="1886857" y="2677573"/>
            <a:ext cx="6710396" cy="3067002"/>
            <a:chOff x="3025" y="3826"/>
            <a:chExt cx="10782" cy="10095"/>
          </a:xfrm>
        </p:grpSpPr>
        <p:sp>
          <p:nvSpPr>
            <p:cNvPr id="15" name="圆角矩形 6">
              <a:extLst>
                <a:ext uri="{FF2B5EF4-FFF2-40B4-BE49-F238E27FC236}">
                  <a16:creationId xmlns:a16="http://schemas.microsoft.com/office/drawing/2014/main" id="{9E467D5C-F0F6-F37A-E033-B28B2DEC8307}"/>
                </a:ext>
              </a:extLst>
            </p:cNvPr>
            <p:cNvSpPr/>
            <p:nvPr/>
          </p:nvSpPr>
          <p:spPr>
            <a:xfrm>
              <a:off x="3025" y="5148"/>
              <a:ext cx="10782" cy="877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0" algn="l" fontAlgn="auto">
                <a:lnSpc>
                  <a:spcPct val="150000"/>
                </a:lnSpc>
              </a:pPr>
              <a:r>
                <a:rPr lang="zh-CN" altLang="en-US" sz="2000" dirty="0">
                  <a:latin typeface="+mn-ea"/>
                  <a:sym typeface="Wingdings 2" panose="05020102010507070707" pitchFamily="18" charset="2"/>
                </a:rPr>
                <a:t>因为同一网络中</a:t>
              </a:r>
              <a:r>
                <a:rPr lang="en-US" altLang="zh-CN" sz="2000" dirty="0">
                  <a:latin typeface="+mn-ea"/>
                  <a:sym typeface="Wingdings 2" panose="05020102010507070707" pitchFamily="18" charset="2"/>
                </a:rPr>
                <a:t>IP</a:t>
              </a:r>
              <a:r>
                <a:rPr lang="zh-CN" altLang="en-US" sz="2000" dirty="0">
                  <a:latin typeface="+mn-ea"/>
                  <a:sym typeface="Wingdings 2" panose="05020102010507070707" pitchFamily="18" charset="2"/>
                </a:rPr>
                <a:t>具有 </a:t>
              </a:r>
              <a:r>
                <a:rPr lang="zh-CN" altLang="en-US" sz="2000" u="sng" dirty="0">
                  <a:latin typeface="+mn-ea"/>
                  <a:sym typeface="Wingdings 2" panose="05020102010507070707" pitchFamily="18" charset="2"/>
                </a:rPr>
                <a:t>         </a:t>
              </a:r>
              <a:r>
                <a:rPr lang="zh-CN" altLang="en-US" sz="2000" dirty="0">
                  <a:latin typeface="+mn-ea"/>
                  <a:sym typeface="Wingdings 2" panose="05020102010507070707" pitchFamily="18" charset="2"/>
                </a:rPr>
                <a:t>特性，所以数据在网络中传输才能传到指定的地址，数据在网络中传输，也会经过若干个 </a:t>
              </a:r>
              <a:r>
                <a:rPr lang="zh-CN" altLang="en-US" sz="2000" u="sng" dirty="0">
                  <a:latin typeface="+mn-ea"/>
                  <a:sym typeface="Wingdings 2" panose="05020102010507070707" pitchFamily="18" charset="2"/>
                </a:rPr>
                <a:t>           </a:t>
              </a:r>
              <a:r>
                <a:rPr lang="zh-CN" altLang="en-US" sz="2000" dirty="0">
                  <a:latin typeface="+mn-ea"/>
                  <a:sym typeface="Wingdings 2" panose="05020102010507070707" pitchFamily="18" charset="2"/>
                </a:rPr>
                <a:t>中转，负责中转的 </a:t>
              </a:r>
              <a:r>
                <a:rPr lang="zh-CN" altLang="en-US" sz="2000" u="sng" dirty="0">
                  <a:latin typeface="+mn-ea"/>
                  <a:sym typeface="Wingdings 2" panose="05020102010507070707" pitchFamily="18" charset="2"/>
                </a:rPr>
                <a:t>           </a:t>
              </a:r>
              <a:r>
                <a:rPr lang="zh-CN" altLang="en-US" sz="2000" dirty="0">
                  <a:latin typeface="+mn-ea"/>
                  <a:sym typeface="Wingdings 2" panose="05020102010507070707" pitchFamily="18" charset="2"/>
                </a:rPr>
                <a:t>会检查数据的</a:t>
              </a:r>
              <a:r>
                <a:rPr lang="zh-CN" altLang="en-US" sz="2000" u="sng" dirty="0">
                  <a:latin typeface="+mn-ea"/>
                  <a:sym typeface="Wingdings 2" panose="05020102010507070707" pitchFamily="18" charset="2"/>
                </a:rPr>
                <a:t>          </a:t>
              </a:r>
              <a:r>
                <a:rPr lang="zh-CN" altLang="en-US" sz="2000" dirty="0">
                  <a:latin typeface="+mn-ea"/>
                  <a:sym typeface="Wingdings 2" panose="05020102010507070707" pitchFamily="18" charset="2"/>
                </a:rPr>
                <a:t>，并将数据发送到下一个 </a:t>
              </a:r>
              <a:r>
                <a:rPr lang="zh-CN" altLang="en-US" sz="2000" u="sng" dirty="0">
                  <a:latin typeface="+mn-ea"/>
                  <a:sym typeface="Wingdings 2" panose="05020102010507070707" pitchFamily="18" charset="2"/>
                </a:rPr>
                <a:t>          </a:t>
              </a:r>
              <a:r>
                <a:rPr lang="zh-CN" altLang="en-US" sz="2000" dirty="0">
                  <a:latin typeface="+mn-ea"/>
                  <a:sym typeface="Wingdings 2" panose="05020102010507070707" pitchFamily="18" charset="2"/>
                </a:rPr>
                <a:t>，直至数据到达目的计算机。</a:t>
              </a:r>
              <a:endParaRPr lang="zh-CN" altLang="en-US" sz="2000" dirty="0">
                <a:latin typeface="+mn-ea"/>
              </a:endParaRPr>
            </a:p>
          </p:txBody>
        </p:sp>
        <p:sp>
          <p:nvSpPr>
            <p:cNvPr id="16" name="圆角矩形 8">
              <a:extLst>
                <a:ext uri="{FF2B5EF4-FFF2-40B4-BE49-F238E27FC236}">
                  <a16:creationId xmlns:a16="http://schemas.microsoft.com/office/drawing/2014/main" id="{9A59FAB9-9485-EA82-2ACC-BF51E57EC847}"/>
                </a:ext>
              </a:extLst>
            </p:cNvPr>
            <p:cNvSpPr/>
            <p:nvPr/>
          </p:nvSpPr>
          <p:spPr>
            <a:xfrm>
              <a:off x="3601" y="3826"/>
              <a:ext cx="2386" cy="2088"/>
            </a:xfrm>
            <a:prstGeom prst="round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/>
                <a:t>实验小结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82441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5" y="1072579"/>
            <a:ext cx="6359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实验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：类比分析，对接收的信息解码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DCBEC0B-0628-D4E7-715B-8562B2FF5BE7}"/>
              </a:ext>
            </a:extLst>
          </p:cNvPr>
          <p:cNvSpPr/>
          <p:nvPr/>
        </p:nvSpPr>
        <p:spPr>
          <a:xfrm>
            <a:off x="1760159" y="1630160"/>
            <a:ext cx="9546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查找资料，类比实验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信息的编码过程和包裹的寄送过程，讨论交流，归纳数据的解码过程并填空。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DDB8D46-D747-0893-1B00-BBF58F025807}"/>
              </a:ext>
            </a:extLst>
          </p:cNvPr>
          <p:cNvGrpSpPr/>
          <p:nvPr/>
        </p:nvGrpSpPr>
        <p:grpSpPr>
          <a:xfrm>
            <a:off x="2020068" y="1927860"/>
            <a:ext cx="7244318" cy="4495800"/>
            <a:chOff x="2121666" y="1927860"/>
            <a:chExt cx="7244318" cy="44958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B2B373F-CED2-6BDC-8E5F-A20AAAC31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" r="39023"/>
            <a:stretch/>
          </p:blipFill>
          <p:spPr>
            <a:xfrm>
              <a:off x="2121666" y="1927860"/>
              <a:ext cx="4709160" cy="4495800"/>
            </a:xfrm>
            <a:prstGeom prst="rect">
              <a:avLst/>
            </a:prstGeom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D2055BF-3CE1-84D8-A95D-E987920F1EE4}"/>
                </a:ext>
              </a:extLst>
            </p:cNvPr>
            <p:cNvGrpSpPr/>
            <p:nvPr/>
          </p:nvGrpSpPr>
          <p:grpSpPr>
            <a:xfrm>
              <a:off x="7048195" y="2464932"/>
              <a:ext cx="2317789" cy="3624603"/>
              <a:chOff x="6720839" y="2456677"/>
              <a:chExt cx="2317789" cy="3624603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DF1781E-6EE6-3B90-8B20-3A451C9DB73A}"/>
                  </a:ext>
                </a:extLst>
              </p:cNvPr>
              <p:cNvSpPr/>
              <p:nvPr/>
            </p:nvSpPr>
            <p:spPr>
              <a:xfrm>
                <a:off x="6720840" y="5654040"/>
                <a:ext cx="2302972" cy="4272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0C74810-328C-A4D5-BCC9-832AE7E6E554}"/>
                  </a:ext>
                </a:extLst>
              </p:cNvPr>
              <p:cNvSpPr/>
              <p:nvPr/>
            </p:nvSpPr>
            <p:spPr>
              <a:xfrm>
                <a:off x="6720840" y="4633480"/>
                <a:ext cx="2302972" cy="4876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6CBA6306-14D4-3C1F-89B5-030AA722C8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95398" y="4162662"/>
                <a:ext cx="0" cy="427240"/>
              </a:xfrm>
              <a:prstGeom prst="straightConnector1">
                <a:avLst/>
              </a:prstGeom>
              <a:ln w="28575">
                <a:solidFill>
                  <a:srgbClr val="2E9FD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6A7756A-4E57-08F0-6739-39ECDA19EDE7}"/>
                  </a:ext>
                </a:extLst>
              </p:cNvPr>
              <p:cNvSpPr/>
              <p:nvPr/>
            </p:nvSpPr>
            <p:spPr>
              <a:xfrm>
                <a:off x="6720840" y="3521480"/>
                <a:ext cx="2317788" cy="4876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46496E8-4669-92F8-D2CD-72B21E5FD78F}"/>
                  </a:ext>
                </a:extLst>
              </p:cNvPr>
              <p:cNvSpPr/>
              <p:nvPr/>
            </p:nvSpPr>
            <p:spPr>
              <a:xfrm>
                <a:off x="6720839" y="2456677"/>
                <a:ext cx="2317789" cy="52910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DBD6E7A9-540A-4AF3-28D0-830651195B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95398" y="3038562"/>
                <a:ext cx="0" cy="427240"/>
              </a:xfrm>
              <a:prstGeom prst="straightConnector1">
                <a:avLst/>
              </a:prstGeom>
              <a:ln w="28575">
                <a:solidFill>
                  <a:srgbClr val="2E9FD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7437DE21-B8F0-C109-DDA5-CD24FC7E1E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95398" y="5213702"/>
                <a:ext cx="0" cy="427240"/>
              </a:xfrm>
              <a:prstGeom prst="straightConnector1">
                <a:avLst/>
              </a:prstGeom>
              <a:ln w="28575">
                <a:solidFill>
                  <a:srgbClr val="2E9FD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4D332367-69F5-7729-D308-BBF9020078A6}"/>
              </a:ext>
            </a:extLst>
          </p:cNvPr>
          <p:cNvSpPr/>
          <p:nvPr/>
        </p:nvSpPr>
        <p:spPr>
          <a:xfrm>
            <a:off x="7545314" y="2707295"/>
            <a:ext cx="2400657" cy="25205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indent="476250"/>
            <a:r>
              <a:rPr lang="zh-CN" altLang="en-US" sz="2400" b="1" kern="100" dirty="0">
                <a:solidFill>
                  <a:srgbClr val="2E9FD1"/>
                </a:solidFill>
                <a:latin typeface="+mn-ea"/>
                <a:cs typeface="Times New Roman" panose="02020603050405020304" pitchFamily="18" charset="0"/>
              </a:rPr>
              <a:t>数据解码过程</a:t>
            </a:r>
            <a:endParaRPr lang="zh-CN" altLang="en-US" sz="2400" b="1" dirty="0">
              <a:solidFill>
                <a:srgbClr val="2E9FD1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51C51C-D353-DA08-D1C9-D4D5DC8EE21F}"/>
              </a:ext>
            </a:extLst>
          </p:cNvPr>
          <p:cNvSpPr txBox="1"/>
          <p:nvPr/>
        </p:nvSpPr>
        <p:spPr>
          <a:xfrm>
            <a:off x="7595528" y="2530780"/>
            <a:ext cx="142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应用层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0FAE29-977C-C0D6-EF8F-AB799E1B6BCF}"/>
              </a:ext>
            </a:extLst>
          </p:cNvPr>
          <p:cNvSpPr txBox="1"/>
          <p:nvPr/>
        </p:nvSpPr>
        <p:spPr>
          <a:xfrm>
            <a:off x="6989137" y="3554594"/>
            <a:ext cx="230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传输层（</a:t>
            </a:r>
            <a:r>
              <a:rPr lang="en-US" altLang="zh-CN" sz="2000" b="1" dirty="0">
                <a:latin typeface="+mn-ea"/>
              </a:rPr>
              <a:t>TCP</a:t>
            </a:r>
            <a:r>
              <a:rPr lang="zh-CN" altLang="en-US" sz="2000" b="1" dirty="0">
                <a:latin typeface="+mn-ea"/>
              </a:rPr>
              <a:t>协议）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F614306-9B3B-03E2-4D07-4F823CD81994}"/>
              </a:ext>
            </a:extLst>
          </p:cNvPr>
          <p:cNvSpPr txBox="1"/>
          <p:nvPr/>
        </p:nvSpPr>
        <p:spPr>
          <a:xfrm>
            <a:off x="7163510" y="4685520"/>
            <a:ext cx="208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网络层（</a:t>
            </a:r>
            <a:r>
              <a:rPr lang="en-US" altLang="zh-CN" sz="2000" b="1" dirty="0">
                <a:latin typeface="+mn-ea"/>
              </a:rPr>
              <a:t>IP</a:t>
            </a:r>
            <a:r>
              <a:rPr lang="zh-CN" altLang="en-US" sz="2000" b="1" dirty="0">
                <a:latin typeface="+mn-ea"/>
              </a:rPr>
              <a:t>协议）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8E96E74-9670-28D7-80BC-E7EC424F8C06}"/>
              </a:ext>
            </a:extLst>
          </p:cNvPr>
          <p:cNvSpPr txBox="1"/>
          <p:nvPr/>
        </p:nvSpPr>
        <p:spPr>
          <a:xfrm>
            <a:off x="7391767" y="5687311"/>
            <a:ext cx="2086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网络接口层</a:t>
            </a:r>
          </a:p>
        </p:txBody>
      </p:sp>
    </p:spTree>
    <p:extLst>
      <p:ext uri="{BB962C8B-B14F-4D97-AF65-F5344CB8AC3E}">
        <p14:creationId xmlns:p14="http://schemas.microsoft.com/office/powerpoint/2010/main" val="29655860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22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项目回顾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0" y="162046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探秘即时信息传输过程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666560" y="6419789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探密互联网工作过程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ECE7D-874D-CBC2-3849-9B3A2AB32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111" y="1314450"/>
            <a:ext cx="2477729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16FCDB12-162E-BAB3-0AB1-199AA0091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63685"/>
              </p:ext>
            </p:extLst>
          </p:nvPr>
        </p:nvGraphicFramePr>
        <p:xfrm>
          <a:off x="2340639" y="1505384"/>
          <a:ext cx="7510721" cy="422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3761996" imgH="2127573" progId="Word.Picture.8">
                  <p:embed/>
                </p:oleObj>
              </mc:Choice>
              <mc:Fallback>
                <p:oleObj name="Picture" r:id="rId5" imgW="3761996" imgH="2127573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639" y="1505384"/>
                        <a:ext cx="7510721" cy="4221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EA25348-9746-D3BA-C0B9-2067B8D94ADB}"/>
              </a:ext>
            </a:extLst>
          </p:cNvPr>
          <p:cNvCxnSpPr>
            <a:cxnSpLocks/>
          </p:cNvCxnSpPr>
          <p:nvPr/>
        </p:nvCxnSpPr>
        <p:spPr>
          <a:xfrm>
            <a:off x="3846286" y="4818743"/>
            <a:ext cx="2249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03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5" y="1072579"/>
            <a:ext cx="6359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实验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：类比分析，对接收的信息解码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DCBEC0B-0628-D4E7-715B-8562B2FF5BE7}"/>
              </a:ext>
            </a:extLst>
          </p:cNvPr>
          <p:cNvSpPr/>
          <p:nvPr/>
        </p:nvSpPr>
        <p:spPr>
          <a:xfrm>
            <a:off x="1760159" y="1630160"/>
            <a:ext cx="9546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查找资料，类比实验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信息的编码过程和包裹的寄送过程，讨论交流，归纳数据的解码过程并填空。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8D6440C-9DD9-E0A2-F508-2FF78B4E8AA3}"/>
              </a:ext>
            </a:extLst>
          </p:cNvPr>
          <p:cNvGrpSpPr/>
          <p:nvPr/>
        </p:nvGrpSpPr>
        <p:grpSpPr>
          <a:xfrm>
            <a:off x="1886857" y="2677573"/>
            <a:ext cx="6710396" cy="2373395"/>
            <a:chOff x="3025" y="3826"/>
            <a:chExt cx="10782" cy="7812"/>
          </a:xfrm>
        </p:grpSpPr>
        <p:sp>
          <p:nvSpPr>
            <p:cNvPr id="17" name="圆角矩形 6">
              <a:extLst>
                <a:ext uri="{FF2B5EF4-FFF2-40B4-BE49-F238E27FC236}">
                  <a16:creationId xmlns:a16="http://schemas.microsoft.com/office/drawing/2014/main" id="{EF60A101-4D61-AD72-015A-2852DA519F57}"/>
                </a:ext>
              </a:extLst>
            </p:cNvPr>
            <p:cNvSpPr/>
            <p:nvPr/>
          </p:nvSpPr>
          <p:spPr>
            <a:xfrm>
              <a:off x="3025" y="5148"/>
              <a:ext cx="10782" cy="6490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0" algn="l" fontAlgn="auto">
                <a:lnSpc>
                  <a:spcPct val="150000"/>
                </a:lnSpc>
              </a:pPr>
              <a:r>
                <a:rPr lang="zh-CN" altLang="en-US" sz="2000" dirty="0">
                  <a:latin typeface="+mn-ea"/>
                  <a:sym typeface="Wingdings 2" panose="05020102010507070707" pitchFamily="18" charset="2"/>
                </a:rPr>
                <a:t>接收端在接收到信息时，数据包 </a:t>
              </a:r>
              <a:r>
                <a:rPr lang="zh-CN" altLang="en-US" sz="2000" u="sng" dirty="0">
                  <a:latin typeface="+mn-ea"/>
                  <a:sym typeface="Wingdings 2" panose="05020102010507070707" pitchFamily="18" charset="2"/>
                </a:rPr>
                <a:t>             </a:t>
              </a:r>
              <a:r>
                <a:rPr lang="zh-CN" altLang="en-US" sz="2000" dirty="0">
                  <a:latin typeface="+mn-ea"/>
                  <a:sym typeface="Wingdings 2" panose="05020102010507070707" pitchFamily="18" charset="2"/>
                </a:rPr>
                <a:t>走，每经过一层就会把对应的头部信息去掉，最后将数据交给应用程序处理后，接收端即可看到发送端发送来的 </a:t>
              </a:r>
              <a:r>
                <a:rPr lang="zh-CN" altLang="en-US" sz="2000" u="sng" dirty="0">
                  <a:latin typeface="+mn-ea"/>
                  <a:sym typeface="Wingdings 2" panose="05020102010507070707" pitchFamily="18" charset="2"/>
                </a:rPr>
                <a:t>         </a:t>
              </a:r>
              <a:r>
                <a:rPr lang="zh-CN" altLang="en-US" sz="2000" dirty="0">
                  <a:latin typeface="+mn-ea"/>
                  <a:sym typeface="Wingdings 2" panose="05020102010507070707" pitchFamily="18" charset="2"/>
                </a:rPr>
                <a:t>。</a:t>
              </a:r>
              <a:endParaRPr lang="zh-CN" altLang="en-US" sz="2000" dirty="0">
                <a:latin typeface="+mn-ea"/>
              </a:endParaRPr>
            </a:p>
          </p:txBody>
        </p:sp>
        <p:sp>
          <p:nvSpPr>
            <p:cNvPr id="18" name="圆角矩形 8">
              <a:extLst>
                <a:ext uri="{FF2B5EF4-FFF2-40B4-BE49-F238E27FC236}">
                  <a16:creationId xmlns:a16="http://schemas.microsoft.com/office/drawing/2014/main" id="{B773F930-C4D3-1B38-C0CE-FBBE7315A05E}"/>
                </a:ext>
              </a:extLst>
            </p:cNvPr>
            <p:cNvSpPr/>
            <p:nvPr/>
          </p:nvSpPr>
          <p:spPr>
            <a:xfrm>
              <a:off x="3601" y="3826"/>
              <a:ext cx="2386" cy="2088"/>
            </a:xfrm>
            <a:prstGeom prst="round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/>
                <a:t>实验小结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AFA7EC77-09E3-9326-7CFA-762B59238E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664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3861109" y="1577427"/>
            <a:ext cx="3971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三、实验评价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0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7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19" name="MH_Text_1"/>
          <p:cNvSpPr/>
          <p:nvPr>
            <p:custDataLst>
              <p:tags r:id="rId4"/>
            </p:custDataLst>
          </p:nvPr>
        </p:nvSpPr>
        <p:spPr>
          <a:xfrm>
            <a:off x="2737463" y="4352118"/>
            <a:ext cx="2247293" cy="4327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实验汇报</a:t>
            </a: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互评自评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D16400D-C39E-2C71-BDCA-29377CCC36B9}"/>
              </a:ext>
            </a:extLst>
          </p:cNvPr>
          <p:cNvSpPr txBox="1"/>
          <p:nvPr/>
        </p:nvSpPr>
        <p:spPr>
          <a:xfrm>
            <a:off x="1253081" y="757381"/>
            <a:ext cx="40690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探秘即时信息传输过程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1．</a:t>
            </a:r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实验汇报</a:t>
            </a: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E8D71F0-B84A-46CC-F98E-87C40DE7B7EE}"/>
              </a:ext>
            </a:extLst>
          </p:cNvPr>
          <p:cNvGrpSpPr/>
          <p:nvPr/>
        </p:nvGrpSpPr>
        <p:grpSpPr>
          <a:xfrm>
            <a:off x="2238873" y="1877114"/>
            <a:ext cx="5827726" cy="3665449"/>
            <a:chOff x="2238873" y="1877114"/>
            <a:chExt cx="5827726" cy="3665449"/>
          </a:xfrm>
        </p:grpSpPr>
        <p:grpSp>
          <p:nvGrpSpPr>
            <p:cNvPr id="11" name="组合 10"/>
            <p:cNvGrpSpPr/>
            <p:nvPr/>
          </p:nvGrpSpPr>
          <p:grpSpPr>
            <a:xfrm>
              <a:off x="2238873" y="1877114"/>
              <a:ext cx="5827726" cy="3665449"/>
              <a:chOff x="1249092" y="1220655"/>
              <a:chExt cx="2827683" cy="354867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1249092" y="1276910"/>
                <a:ext cx="2827683" cy="3492423"/>
              </a:xfrm>
              <a:prstGeom prst="roundRect">
                <a:avLst>
                  <a:gd name="adj" fmla="val 467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2700000" scaled="1"/>
                <a:tileRect/>
              </a:gradFill>
              <a:ln w="222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1413534" y="1404609"/>
                <a:ext cx="2498799" cy="3118235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52000">
                    <a:srgbClr val="F4F4F4"/>
                  </a:gs>
                  <a:gs pos="0">
                    <a:schemeClr val="bg1"/>
                  </a:gs>
                  <a:gs pos="100000">
                    <a:srgbClr val="E2E2E2"/>
                  </a:gs>
                </a:gsLst>
                <a:lin ang="0" scaled="0"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1474375" y="1466277"/>
                <a:ext cx="2377116" cy="160026"/>
                <a:chOff x="2149634" y="1165384"/>
                <a:chExt cx="3485832" cy="234632"/>
              </a:xfrm>
            </p:grpSpPr>
            <p:grpSp>
              <p:nvGrpSpPr>
                <p:cNvPr id="48" name="组合 47"/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76" name="椭圆 75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7" name="椭圆 76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" name="组合 48"/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5" name="椭圆 74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0" name="组合 49"/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72" name="椭圆 71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3" name="椭圆 72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1" name="组合 50"/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70" name="椭圆 69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1" name="椭圆 70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8" name="椭圆 67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9" name="椭圆 68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3" name="组合 52"/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4" name="组合 53"/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" name="椭圆 64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2" name="椭圆 61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6" name="组合 55"/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" name="椭圆 60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7" name="组合 56"/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9" name="椭圆 58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6" name="组合 15"/>
              <p:cNvGrpSpPr/>
              <p:nvPr/>
            </p:nvGrpSpPr>
            <p:grpSpPr>
              <a:xfrm>
                <a:off x="1515603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圆角矩形 4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1762911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44" name="圆角矩形 4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圆角矩形 4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2010219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42" name="圆角矩形 4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圆角矩形 4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2257526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40" name="圆角矩形 3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2504835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8" name="圆角矩形 3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圆角矩形 3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2752143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6" name="圆角矩形 35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2999451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246759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2" name="圆角矩形 3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494067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0" name="圆角矩形 2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3741375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8" name="圆角矩形 2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824268" y="2751104"/>
              <a:ext cx="4735675" cy="2081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lvl="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分析实验结果，撰写报告，小组实验汇报进行展示交流，根据实验结果评估实验的有效性和可靠性，总结经验和教训。</a:t>
              </a:r>
            </a:p>
            <a:p>
              <a:pPr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8" name="图片 77">
            <a:extLst>
              <a:ext uri="{FF2B5EF4-FFF2-40B4-BE49-F238E27FC236}">
                <a16:creationId xmlns:a16="http://schemas.microsoft.com/office/drawing/2014/main" id="{247A59B8-1722-3459-4504-F25600AB6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文本框 77">
            <a:extLst>
              <a:ext uri="{FF2B5EF4-FFF2-40B4-BE49-F238E27FC236}">
                <a16:creationId xmlns:a16="http://schemas.microsoft.com/office/drawing/2014/main" id="{42789549-7E40-7219-E032-8B6659637C3B}"/>
              </a:ext>
            </a:extLst>
          </p:cNvPr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2．</a:t>
            </a:r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互评自评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0B174C4-7C7A-18F5-111A-8FCDF234D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29488"/>
              </p:ext>
            </p:extLst>
          </p:nvPr>
        </p:nvGraphicFramePr>
        <p:xfrm>
          <a:off x="1553029" y="1877114"/>
          <a:ext cx="9550399" cy="39083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20685">
                  <a:extLst>
                    <a:ext uri="{9D8B030D-6E8A-4147-A177-3AD203B41FA5}">
                      <a16:colId xmlns:a16="http://schemas.microsoft.com/office/drawing/2014/main" val="4102511384"/>
                    </a:ext>
                  </a:extLst>
                </a:gridCol>
                <a:gridCol w="6226629">
                  <a:extLst>
                    <a:ext uri="{9D8B030D-6E8A-4147-A177-3AD203B41FA5}">
                      <a16:colId xmlns:a16="http://schemas.microsoft.com/office/drawing/2014/main" val="1220418356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391945625"/>
                    </a:ext>
                  </a:extLst>
                </a:gridCol>
              </a:tblGrid>
              <a:tr h="4869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评价维度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评价标准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>
                          <a:effectLst/>
                        </a:rPr>
                        <a:t>星数</a:t>
                      </a:r>
                      <a:endParaRPr lang="zh-CN" sz="1800" b="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6054775"/>
                  </a:ext>
                </a:extLst>
              </a:tr>
              <a:tr h="667548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学科知识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了解互联网中的信息编码、传输、解码的原理。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☆☆☆☆☆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8141476"/>
                  </a:ext>
                </a:extLst>
              </a:tr>
              <a:tr h="4593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掌握</a:t>
                      </a:r>
                      <a:r>
                        <a:rPr lang="en-US" sz="1800" b="0" kern="100" dirty="0">
                          <a:effectLst/>
                        </a:rPr>
                        <a:t>TCP/IP</a:t>
                      </a:r>
                      <a:r>
                        <a:rPr lang="zh-CN" sz="1800" b="0" kern="100" dirty="0">
                          <a:effectLst/>
                        </a:rPr>
                        <a:t>在信息发送与接收过程中分层处理数据的过程。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>
                          <a:effectLst/>
                        </a:rPr>
                        <a:t>☆☆☆☆☆</a:t>
                      </a:r>
                      <a:endParaRPr lang="zh-CN" sz="1800" b="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713376"/>
                  </a:ext>
                </a:extLst>
              </a:tr>
              <a:tr h="93883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实验活动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正确执行实验步骤，</a:t>
                      </a:r>
                      <a:r>
                        <a:rPr lang="en-US" sz="1800" b="0" kern="100" dirty="0">
                          <a:effectLst/>
                        </a:rPr>
                        <a:t>3</a:t>
                      </a:r>
                      <a:r>
                        <a:rPr lang="zh-CN" sz="1800" b="0" kern="100" dirty="0">
                          <a:effectLst/>
                        </a:rPr>
                        <a:t>个实验活动都能完成，实验结果准确性高，撰写的实验报告质量高，可借鉴性高。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>
                          <a:effectLst/>
                        </a:rPr>
                        <a:t>☆☆☆☆☆</a:t>
                      </a:r>
                      <a:endParaRPr lang="zh-CN" sz="1800" b="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1954851"/>
                  </a:ext>
                </a:extLst>
              </a:tr>
              <a:tr h="4518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>
                          <a:effectLst/>
                        </a:rPr>
                        <a:t>项目目标</a:t>
                      </a:r>
                      <a:endParaRPr lang="zh-CN" sz="1800" b="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通过实验探究即时信息传输过程，了解网络信息的传输原理。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>
                          <a:effectLst/>
                        </a:rPr>
                        <a:t>☆☆☆☆☆</a:t>
                      </a:r>
                      <a:endParaRPr lang="zh-CN" sz="1800" b="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3206683"/>
                  </a:ext>
                </a:extLst>
              </a:tr>
              <a:tr h="4518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>
                          <a:effectLst/>
                        </a:rPr>
                        <a:t>个人贡献</a:t>
                      </a:r>
                      <a:endParaRPr lang="zh-CN" sz="1800" b="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全程参与实验活动的探究，与小组成员通力合作。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☆☆☆☆☆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8036932"/>
                  </a:ext>
                </a:extLst>
              </a:tr>
              <a:tr h="4518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>
                          <a:effectLst/>
                        </a:rPr>
                        <a:t>小组合作</a:t>
                      </a:r>
                      <a:endParaRPr lang="zh-CN" sz="1800" b="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能够上课与同学积极讨论、互相合作。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b="0" kern="100" dirty="0">
                          <a:effectLst/>
                        </a:rPr>
                        <a:t>☆☆☆☆☆</a:t>
                      </a:r>
                      <a:endParaRPr lang="zh-CN" sz="1800" b="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4144972"/>
                  </a:ext>
                </a:extLst>
              </a:tr>
            </a:tbl>
          </a:graphicData>
        </a:graphic>
      </p:graphicFrame>
      <p:pic>
        <p:nvPicPr>
          <p:cNvPr id="5" name="图片 4">
            <a:hlinkClick r:id="rId4"/>
            <a:extLst>
              <a:ext uri="{FF2B5EF4-FFF2-40B4-BE49-F238E27FC236}">
                <a16:creationId xmlns:a16="http://schemas.microsoft.com/office/drawing/2014/main" id="{A384F314-7B99-0AD7-B5FB-0148B6486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463" y="619814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252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52315" y="1541780"/>
            <a:ext cx="406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四、拓展提升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20" y="3186514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6200000">
            <a:off x="2833523" y="2375837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rot="5400000">
              <a:off x="140182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 rot="16200000">
            <a:off x="3879377" y="3745953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/>
          </p:nvSpPr>
          <p:spPr>
            <a:xfrm rot="5400000"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19" name="MH_Text_1"/>
          <p:cNvSpPr/>
          <p:nvPr>
            <p:custDataLst>
              <p:tags r:id="rId1"/>
            </p:custDataLst>
          </p:nvPr>
        </p:nvSpPr>
        <p:spPr>
          <a:xfrm>
            <a:off x="4319138" y="3016916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实验总结</a:t>
            </a:r>
          </a:p>
        </p:txBody>
      </p:sp>
      <p:sp>
        <p:nvSpPr>
          <p:cNvPr id="20" name="MH_Text_1"/>
          <p:cNvSpPr/>
          <p:nvPr>
            <p:custDataLst>
              <p:tags r:id="rId2"/>
            </p:custDataLst>
          </p:nvPr>
        </p:nvSpPr>
        <p:spPr>
          <a:xfrm>
            <a:off x="5322162" y="441136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182AD7C-08C8-C18F-3264-FC065F4C75D2}"/>
              </a:ext>
            </a:extLst>
          </p:cNvPr>
          <p:cNvSpPr txBox="1"/>
          <p:nvPr/>
        </p:nvSpPr>
        <p:spPr>
          <a:xfrm>
            <a:off x="1253081" y="757381"/>
            <a:ext cx="40690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探秘即时信息传输过程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7" y="2886646"/>
            <a:ext cx="3286648" cy="32866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E0CDB5D-9FB0-57BA-23E7-5C696D8BDDA1}"/>
              </a:ext>
            </a:extLst>
          </p:cNvPr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1．</a:t>
            </a:r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实验总结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F2093F-D15A-56F4-6B80-D9A7EABE6FD3}"/>
              </a:ext>
            </a:extLst>
          </p:cNvPr>
          <p:cNvSpPr/>
          <p:nvPr/>
        </p:nvSpPr>
        <p:spPr>
          <a:xfrm>
            <a:off x="1760159" y="1630160"/>
            <a:ext cx="9546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回顾本节课的学习，总结归纳本节课项目完成情况，已学会了什么还有什么疑惑，并打开问卷星完成基础作业。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C38F50A0-CC1D-2BD3-33EA-012F03F39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801092"/>
              </p:ext>
            </p:extLst>
          </p:nvPr>
        </p:nvGraphicFramePr>
        <p:xfrm>
          <a:off x="2835197" y="2370702"/>
          <a:ext cx="6125028" cy="380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图片 2">
            <a:hlinkClick r:id="rId10"/>
            <a:extLst>
              <a:ext uri="{FF2B5EF4-FFF2-40B4-BE49-F238E27FC236}">
                <a16:creationId xmlns:a16="http://schemas.microsoft.com/office/drawing/2014/main" id="{36DD40AA-043E-B037-D152-EFE6E88DAC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4" y="3255479"/>
            <a:ext cx="2123493" cy="2123493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13473" y="1744001"/>
            <a:ext cx="8983578" cy="97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）探究网络视频播放过程：探究互联网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TCP/IP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协议如何将服务器上的视频，一步步分层、分解，传输到本地计算机。</a:t>
            </a:r>
            <a:endParaRPr lang="zh-CN" altLang="en-US" sz="24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5571EDD-5738-E7FA-987B-E52F84EEC2EB}"/>
              </a:ext>
            </a:extLst>
          </p:cNvPr>
          <p:cNvSpPr txBox="1"/>
          <p:nvPr/>
        </p:nvSpPr>
        <p:spPr>
          <a:xfrm>
            <a:off x="2101516" y="1072579"/>
            <a:ext cx="36896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2．</a:t>
            </a:r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学以致用（</a:t>
            </a:r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选</a:t>
            </a:r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126C4B-509E-98A0-FF63-C80484C926CF}"/>
              </a:ext>
            </a:extLst>
          </p:cNvPr>
          <p:cNvSpPr/>
          <p:nvPr/>
        </p:nvSpPr>
        <p:spPr>
          <a:xfrm>
            <a:off x="1713473" y="2719524"/>
            <a:ext cx="8881956" cy="51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）拓展提升：搜查资料，比较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TCP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协议和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UDP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协议的异同。</a:t>
            </a:r>
            <a:endParaRPr lang="zh-CN" altLang="en-US" sz="2400" dirty="0"/>
          </a:p>
        </p:txBody>
      </p:sp>
      <p:graphicFrame>
        <p:nvGraphicFramePr>
          <p:cNvPr id="5" name="表格 9">
            <a:extLst>
              <a:ext uri="{FF2B5EF4-FFF2-40B4-BE49-F238E27FC236}">
                <a16:creationId xmlns:a16="http://schemas.microsoft.com/office/drawing/2014/main" id="{C5B87B91-12B4-9667-6A6F-195A08D9E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92287"/>
              </p:ext>
            </p:extLst>
          </p:nvPr>
        </p:nvGraphicFramePr>
        <p:xfrm>
          <a:off x="2743199" y="3233383"/>
          <a:ext cx="6096000" cy="280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752499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974972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189952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TCP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UDP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9072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是否连接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9424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传输可靠性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82895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应用场合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8075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速度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54966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举例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305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7161617" cy="1077218"/>
            <a:chOff x="1415995" y="1454455"/>
            <a:chExt cx="7161617" cy="1077218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项目 </a:t>
              </a:r>
              <a:r>
                <a:rPr lang="en-US" altLang="zh-CN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4</a:t>
              </a:r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 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5" y="1454455"/>
              <a:ext cx="487970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探秘即时信息传输过程</a:t>
              </a:r>
            </a:p>
            <a:p>
              <a:endParaRPr lang="zh-CN" altLang="en-US" sz="3200" b="1" spc="3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5"/>
            <a:ext cx="5095329" cy="2060884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30934" y="2793642"/>
            <a:ext cx="5219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科技为翼</a:t>
            </a:r>
            <a:endParaRPr lang="en-US" altLang="zh-CN" sz="48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探索未来</a:t>
            </a:r>
            <a:r>
              <a:rPr lang="zh-CN" altLang="en-US" sz="3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7" y="2664288"/>
            <a:ext cx="4023294" cy="40232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35364" y="903099"/>
            <a:ext cx="402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探密互联网工作过程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1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20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1623921" y="1816273"/>
            <a:ext cx="44720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我们在日常生活中经常使用即时通讯软件（如微信、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QQ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等）进行信息传输，这些信息是如何在互联网中传输的呢？你是否曾好奇过，当我们轻轻单击发送按钮时，那些文字、图片、语音甚至视频是如何跨越千山万水，准确无误地到达对方手中的呢？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666560" y="6419789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探密互联网工作过程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A65358-8D16-E240-7A49-5F312B15B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 b="6390"/>
          <a:stretch/>
        </p:blipFill>
        <p:spPr>
          <a:xfrm>
            <a:off x="6274232" y="1602873"/>
            <a:ext cx="4472079" cy="381974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7EB72A8-76E4-E909-A35D-720B86C5638F}"/>
              </a:ext>
            </a:extLst>
          </p:cNvPr>
          <p:cNvSpPr txBox="1"/>
          <p:nvPr/>
        </p:nvSpPr>
        <p:spPr>
          <a:xfrm>
            <a:off x="0" y="162046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探秘即时信息传输过程</a:t>
            </a:r>
          </a:p>
        </p:txBody>
      </p:sp>
    </p:spTree>
    <p:extLst>
      <p:ext uri="{BB962C8B-B14F-4D97-AF65-F5344CB8AC3E}">
        <p14:creationId xmlns:p14="http://schemas.microsoft.com/office/powerpoint/2010/main" val="6472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2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20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学习目标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666560" y="6419789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探密互联网工作过程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94E927F-CAE9-5425-0469-FCF2B8803BD3}"/>
              </a:ext>
            </a:extLst>
          </p:cNvPr>
          <p:cNvSpPr txBox="1"/>
          <p:nvPr/>
        </p:nvSpPr>
        <p:spPr>
          <a:xfrm>
            <a:off x="1754271" y="1749055"/>
            <a:ext cx="8752114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400" b="1" kern="1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1</a:t>
            </a:r>
            <a:r>
              <a:rPr lang="zh-CN" altLang="en-US" sz="2400" b="1" kern="1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．素养目标</a:t>
            </a:r>
          </a:p>
          <a:p>
            <a:pPr indent="200025" algn="just">
              <a:tabLst>
                <a:tab pos="269875" algn="l"/>
              </a:tabLst>
            </a:pP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了解互联网中的信息编码、传输、解码的原理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00025" algn="just">
              <a:tabLst>
                <a:tab pos="269875" algn="l"/>
              </a:tabLst>
            </a:pP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）掌握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TCP/IP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在信息发送与接收过程中分层处理数据的过程。</a:t>
            </a:r>
          </a:p>
          <a:p>
            <a:pPr indent="266700" algn="just">
              <a:spcBef>
                <a:spcPts val="500"/>
              </a:spcBef>
              <a:spcAft>
                <a:spcPts val="500"/>
              </a:spcAft>
              <a:buClrTx/>
              <a:buSzTx/>
              <a:buFontTx/>
              <a:tabLst>
                <a:tab pos="269875" algn="l"/>
              </a:tabLst>
            </a:pPr>
            <a:r>
              <a:rPr lang="en-US" altLang="zh-CN" sz="2400" b="1" kern="1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2</a:t>
            </a:r>
            <a:r>
              <a:rPr lang="zh-CN" altLang="en-US" sz="2400" b="1" kern="1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．项目目标</a:t>
            </a:r>
          </a:p>
          <a:p>
            <a:pPr marL="431800" indent="266700" algn="just" fontAlgn="auto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通过实验探究即时信息传输过程，了解网络信息的传输原理。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FBCE32-A585-FAB8-F36C-3B2B7F24545F}"/>
              </a:ext>
            </a:extLst>
          </p:cNvPr>
          <p:cNvSpPr txBox="1"/>
          <p:nvPr/>
        </p:nvSpPr>
        <p:spPr>
          <a:xfrm>
            <a:off x="0" y="162046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探秘即时信息传输过程</a:t>
            </a:r>
          </a:p>
        </p:txBody>
      </p:sp>
    </p:spTree>
    <p:extLst>
      <p:ext uri="{BB962C8B-B14F-4D97-AF65-F5344CB8AC3E}">
        <p14:creationId xmlns:p14="http://schemas.microsoft.com/office/powerpoint/2010/main" val="7604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19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20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核心问题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666560" y="6419789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探密互联网工作过程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63F6209-8BB3-654C-7A0E-1434E7024A8F}"/>
              </a:ext>
            </a:extLst>
          </p:cNvPr>
          <p:cNvGrpSpPr/>
          <p:nvPr/>
        </p:nvGrpSpPr>
        <p:grpSpPr>
          <a:xfrm>
            <a:off x="2009691" y="1649829"/>
            <a:ext cx="8172577" cy="3877650"/>
            <a:chOff x="2009691" y="1649829"/>
            <a:chExt cx="8172577" cy="387765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CAE59C0-C4A3-6CC9-98F0-F2BB4B92FA34}"/>
                </a:ext>
              </a:extLst>
            </p:cNvPr>
            <p:cNvGrpSpPr/>
            <p:nvPr/>
          </p:nvGrpSpPr>
          <p:grpSpPr>
            <a:xfrm>
              <a:off x="2009731" y="2315486"/>
              <a:ext cx="3818923" cy="3211993"/>
              <a:chOff x="39" y="665657"/>
              <a:chExt cx="3818923" cy="3211993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A040E00-51D5-61B0-3C80-154E63D3A34A}"/>
                  </a:ext>
                </a:extLst>
              </p:cNvPr>
              <p:cNvSpPr/>
              <p:nvPr/>
            </p:nvSpPr>
            <p:spPr>
              <a:xfrm>
                <a:off x="39" y="665657"/>
                <a:ext cx="3818923" cy="3211993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DF40128-6EE3-C34A-D9F6-DD89545593AD}"/>
                  </a:ext>
                </a:extLst>
              </p:cNvPr>
              <p:cNvSpPr txBox="1"/>
              <p:nvPr/>
            </p:nvSpPr>
            <p:spPr>
              <a:xfrm>
                <a:off x="39" y="665657"/>
                <a:ext cx="3818923" cy="3211993"/>
              </a:xfrm>
              <a:prstGeom prst="rect">
                <a:avLst/>
              </a:prstGeom>
              <a:solidFill>
                <a:srgbClr val="FDFDFD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2682" tIns="122682" rIns="163576" bIns="184023" numCol="1" spcCol="1270" anchor="t" anchorCtr="0">
                <a:noAutofit/>
              </a:bodyPr>
              <a:lstStyle/>
              <a:p>
                <a:pPr marL="228600" lvl="1" indent="-228600" algn="l" defTabSz="1022350">
                  <a:lnSpc>
                    <a:spcPct val="20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2300" kern="12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什么是编码和解码？</a:t>
                </a:r>
              </a:p>
              <a:p>
                <a:pPr marL="228600" lvl="1" indent="-228600" algn="l" defTabSz="1022350">
                  <a:lnSpc>
                    <a:spcPct val="20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2300" kern="12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什么是互联网</a:t>
                </a:r>
                <a:r>
                  <a:rPr lang="en-US" altLang="zh-CN" sz="2300" kern="12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TCP/IP</a:t>
                </a:r>
                <a:r>
                  <a:rPr lang="zh-CN" altLang="en-US" sz="2300" kern="12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协议？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1A0DA8E7-A7D4-B477-A7D7-F36A37B77625}"/>
                </a:ext>
              </a:extLst>
            </p:cNvPr>
            <p:cNvGrpSpPr/>
            <p:nvPr/>
          </p:nvGrpSpPr>
          <p:grpSpPr>
            <a:xfrm>
              <a:off x="6363345" y="1649829"/>
              <a:ext cx="3818923" cy="662400"/>
              <a:chOff x="4353653" y="0"/>
              <a:chExt cx="3818923" cy="662400"/>
            </a:xfrm>
            <a:solidFill>
              <a:srgbClr val="2E9ED0"/>
            </a:solidFill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A25E977-92DA-9040-EF34-AD7B3ADE9FB3}"/>
                  </a:ext>
                </a:extLst>
              </p:cNvPr>
              <p:cNvSpPr/>
              <p:nvPr/>
            </p:nvSpPr>
            <p:spPr>
              <a:xfrm>
                <a:off x="4353653" y="0"/>
                <a:ext cx="3818923" cy="662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C3DC5E5-C9CA-CA90-95F5-234918856E07}"/>
                  </a:ext>
                </a:extLst>
              </p:cNvPr>
              <p:cNvSpPr txBox="1"/>
              <p:nvPr/>
            </p:nvSpPr>
            <p:spPr>
              <a:xfrm>
                <a:off x="4353653" y="0"/>
                <a:ext cx="3818923" cy="6624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576" tIns="93472" rIns="163576" bIns="93472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300" b="1" kern="1200" dirty="0"/>
                  <a:t>项目问题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2CC36ED-B6AB-5590-D726-6A0A69C0A44E}"/>
                </a:ext>
              </a:extLst>
            </p:cNvPr>
            <p:cNvGrpSpPr/>
            <p:nvPr/>
          </p:nvGrpSpPr>
          <p:grpSpPr>
            <a:xfrm>
              <a:off x="6363305" y="2315486"/>
              <a:ext cx="3818923" cy="3211993"/>
              <a:chOff x="4353613" y="665657"/>
              <a:chExt cx="3818923" cy="3211993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8D7A4B9-891C-94B6-06DE-5BF63BAEEC4B}"/>
                  </a:ext>
                </a:extLst>
              </p:cNvPr>
              <p:cNvSpPr/>
              <p:nvPr/>
            </p:nvSpPr>
            <p:spPr>
              <a:xfrm>
                <a:off x="4353613" y="665657"/>
                <a:ext cx="3818923" cy="3211993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E484637-0818-6A9F-A128-449385CA0EC6}"/>
                  </a:ext>
                </a:extLst>
              </p:cNvPr>
              <p:cNvSpPr txBox="1"/>
              <p:nvPr/>
            </p:nvSpPr>
            <p:spPr>
              <a:xfrm>
                <a:off x="4353613" y="665657"/>
                <a:ext cx="3818923" cy="3211993"/>
              </a:xfrm>
              <a:prstGeom prst="rect">
                <a:avLst/>
              </a:prstGeom>
              <a:solidFill>
                <a:srgbClr val="FDFDFD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2682" tIns="122682" rIns="163576" bIns="184023" numCol="1" spcCol="1270" anchor="t" anchorCtr="0">
                <a:noAutofit/>
              </a:bodyPr>
              <a:lstStyle/>
              <a:p>
                <a:pPr marL="228600" lvl="1" indent="-228600" algn="l" defTabSz="1022350">
                  <a:lnSpc>
                    <a:spcPts val="4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2300" kern="12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发送的“你好”信息在计算机传输中如何编码？</a:t>
                </a:r>
              </a:p>
              <a:p>
                <a:pPr marL="228600" lvl="1" indent="-228600" algn="l" defTabSz="1022350">
                  <a:lnSpc>
                    <a:spcPts val="4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2300" kern="12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数据在网络中如何传输？</a:t>
                </a:r>
              </a:p>
              <a:p>
                <a:pPr marL="228600" lvl="1" indent="-228600" algn="l" defTabSz="1022350">
                  <a:lnSpc>
                    <a:spcPts val="4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zh-CN" altLang="en-US" sz="2300" kern="12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如何解码，才能让接收到的“你好”信息在计算机中呈现？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8B1D57DA-50BD-7897-449A-9A2E8F078D37}"/>
                </a:ext>
              </a:extLst>
            </p:cNvPr>
            <p:cNvGrpSpPr/>
            <p:nvPr/>
          </p:nvGrpSpPr>
          <p:grpSpPr>
            <a:xfrm>
              <a:off x="2009691" y="1656167"/>
              <a:ext cx="3818923" cy="662400"/>
              <a:chOff x="39" y="3257"/>
              <a:chExt cx="3818923" cy="662400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A6F4FC9-230B-C2AE-A2BD-63E76602B994}"/>
                  </a:ext>
                </a:extLst>
              </p:cNvPr>
              <p:cNvSpPr/>
              <p:nvPr/>
            </p:nvSpPr>
            <p:spPr>
              <a:xfrm>
                <a:off x="39" y="3257"/>
                <a:ext cx="3818923" cy="662400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7942F9F-801E-512A-67A3-F9D682CE06F4}"/>
                  </a:ext>
                </a:extLst>
              </p:cNvPr>
              <p:cNvSpPr txBox="1"/>
              <p:nvPr/>
            </p:nvSpPr>
            <p:spPr>
              <a:xfrm>
                <a:off x="39" y="3257"/>
                <a:ext cx="3818923" cy="662400"/>
              </a:xfrm>
              <a:prstGeom prst="rect">
                <a:avLst/>
              </a:prstGeom>
              <a:solidFill>
                <a:srgbClr val="2E9ED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576" tIns="93472" rIns="163576" bIns="93472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300" b="1" kern="1200" dirty="0"/>
                  <a:t>素养问题</a:t>
                </a: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6F67B7BB-ABAE-C4D4-9997-15FA47174F1A}"/>
              </a:ext>
            </a:extLst>
          </p:cNvPr>
          <p:cNvSpPr txBox="1"/>
          <p:nvPr/>
        </p:nvSpPr>
        <p:spPr>
          <a:xfrm>
            <a:off x="0" y="162046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探秘即时信息传输过程</a:t>
            </a:r>
          </a:p>
        </p:txBody>
      </p:sp>
    </p:spTree>
    <p:extLst>
      <p:ext uri="{BB962C8B-B14F-4D97-AF65-F5344CB8AC3E}">
        <p14:creationId xmlns:p14="http://schemas.microsoft.com/office/powerpoint/2010/main" val="18346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27" grpId="0"/>
      <p:bldP spid="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8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5" name="标题"/>
          <p:cNvSpPr txBox="1"/>
          <p:nvPr>
            <p:custDataLst>
              <p:tags r:id="rId2"/>
            </p:custDataLst>
          </p:nvPr>
        </p:nvSpPr>
        <p:spPr>
          <a:xfrm>
            <a:off x="6049010" y="11083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一、实验准备</a:t>
            </a: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"/>
          <p:cNvSpPr txBox="1"/>
          <p:nvPr>
            <p:custDataLst>
              <p:tags r:id="rId4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二、实验实施</a:t>
            </a:r>
          </a:p>
        </p:txBody>
      </p:sp>
      <p:cxnSp>
        <p:nvCxnSpPr>
          <p:cNvPr id="4" name="直接连接符 3"/>
          <p:cNvCxnSpPr/>
          <p:nvPr>
            <p:custDataLst>
              <p:tags r:id="rId5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"/>
          <p:cNvSpPr txBox="1"/>
          <p:nvPr>
            <p:custDataLst>
              <p:tags r:id="rId6"/>
            </p:custDataLst>
          </p:nvPr>
        </p:nvSpPr>
        <p:spPr>
          <a:xfrm>
            <a:off x="6049010" y="35491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三、实验评价</a:t>
            </a:r>
          </a:p>
        </p:txBody>
      </p:sp>
      <p:cxnSp>
        <p:nvCxnSpPr>
          <p:cNvPr id="33" name="直接连接符 32"/>
          <p:cNvCxnSpPr/>
          <p:nvPr>
            <p:custDataLst>
              <p:tags r:id="rId7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"/>
          <p:cNvSpPr txBox="1"/>
          <p:nvPr>
            <p:custDataLst>
              <p:tags r:id="rId8"/>
            </p:custDataLst>
          </p:nvPr>
        </p:nvSpPr>
        <p:spPr>
          <a:xfrm>
            <a:off x="6049010" y="4743449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四、拓展提升</a:t>
            </a:r>
          </a:p>
        </p:txBody>
      </p:sp>
      <p:sp>
        <p:nvSpPr>
          <p:cNvPr id="8" name="标题"/>
          <p:cNvSpPr txBox="1"/>
          <p:nvPr>
            <p:custDataLst>
              <p:tags r:id="rId9"/>
            </p:custDataLst>
          </p:nvPr>
        </p:nvSpPr>
        <p:spPr>
          <a:xfrm>
            <a:off x="6454139" y="1591046"/>
            <a:ext cx="4902835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实验规划，设计方案；类比学习，储备知识</a:t>
            </a:r>
          </a:p>
        </p:txBody>
      </p:sp>
      <p:sp>
        <p:nvSpPr>
          <p:cNvPr id="27" name="文本框 26"/>
          <p:cNvSpPr txBox="1"/>
          <p:nvPr userDrawn="1">
            <p:custDataLst>
              <p:tags r:id="rId10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/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</a:rPr>
              <a:t>目录</a:t>
            </a:r>
          </a:p>
        </p:txBody>
      </p:sp>
      <p:sp>
        <p:nvSpPr>
          <p:cNvPr id="24" name="标题">
            <a:extLst>
              <a:ext uri="{FF2B5EF4-FFF2-40B4-BE49-F238E27FC236}">
                <a16:creationId xmlns:a16="http://schemas.microsoft.com/office/drawing/2014/main" id="{AB4B6CAF-60A1-B209-A80E-1C54FB3A7FF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454140" y="2709701"/>
            <a:ext cx="409702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实验探究，记录分析即时信息传输过程</a:t>
            </a:r>
          </a:p>
        </p:txBody>
      </p:sp>
      <p:sp>
        <p:nvSpPr>
          <p:cNvPr id="28" name="标题">
            <a:extLst>
              <a:ext uri="{FF2B5EF4-FFF2-40B4-BE49-F238E27FC236}">
                <a16:creationId xmlns:a16="http://schemas.microsoft.com/office/drawing/2014/main" id="{229CEB6C-EA43-B8B6-4DAC-B6BD83FB3E9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454139" y="3908317"/>
            <a:ext cx="443738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撰写报告，小组实验汇报并进行实验评价</a:t>
            </a:r>
          </a:p>
        </p:txBody>
      </p:sp>
      <p:sp>
        <p:nvSpPr>
          <p:cNvPr id="29" name="标题">
            <a:extLst>
              <a:ext uri="{FF2B5EF4-FFF2-40B4-BE49-F238E27FC236}">
                <a16:creationId xmlns:a16="http://schemas.microsoft.com/office/drawing/2014/main" id="{ED0113C4-0376-AD23-7572-14B54209C38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454140" y="5044813"/>
            <a:ext cx="4729508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学以致用，比较</a:t>
            </a:r>
            <a:r>
              <a:rPr lang="en-US" altLang="zh-CN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TCP</a:t>
            </a: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协议和</a:t>
            </a:r>
            <a:r>
              <a:rPr lang="en-US" altLang="zh-CN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UDP</a:t>
            </a: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协议的异同</a:t>
            </a:r>
          </a:p>
        </p:txBody>
      </p:sp>
    </p:spTree>
  </p:cSld>
  <p:clrMapOvr>
    <a:masterClrMapping/>
  </p:clrMapOvr>
  <p:transition spd="slow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62120" y="1479550"/>
            <a:ext cx="406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一、实验准备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53081" y="757381"/>
            <a:ext cx="40690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探秘即时信息传输过程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1" y="3525335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578800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5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16"/>
              </p:custDataLst>
            </p:nvPr>
          </p:nvSpPr>
          <p:spPr>
            <a:xfrm>
              <a:off x="1343905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4666000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2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13"/>
              </p:custDataLst>
            </p:nvPr>
          </p:nvSpPr>
          <p:spPr>
            <a:xfrm>
              <a:off x="5035877" y="1453267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18" name="MH_Text_1"/>
          <p:cNvSpPr/>
          <p:nvPr>
            <p:custDataLst>
              <p:tags r:id="rId4"/>
            </p:custDataLst>
          </p:nvPr>
        </p:nvSpPr>
        <p:spPr>
          <a:xfrm>
            <a:off x="988268" y="4356864"/>
            <a:ext cx="2202658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设计方案</a:t>
            </a: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4395521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类比学习</a:t>
            </a:r>
          </a:p>
        </p:txBody>
      </p:sp>
      <p:sp>
        <p:nvSpPr>
          <p:cNvPr id="4" name="矩形 3"/>
          <p:cNvSpPr/>
          <p:nvPr/>
        </p:nvSpPr>
        <p:spPr>
          <a:xfrm>
            <a:off x="924173" y="4860934"/>
            <a:ext cx="2675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梳理实验方案思路</a:t>
            </a:r>
            <a:endParaRPr lang="en-US" altLang="zh-CN" sz="2400" b="1" dirty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4361" y="4830198"/>
            <a:ext cx="4109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了解网络中数据传输的条件</a:t>
            </a:r>
            <a:endParaRPr lang="en-US" altLang="zh-CN" sz="2400" b="1" dirty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了解网络协议的作用</a:t>
            </a:r>
            <a:endParaRPr lang="en-US" altLang="zh-CN" sz="2400" b="1" dirty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83EE3FF-DE99-7BF6-5546-8E3C34170BB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944462" y="2630589"/>
            <a:ext cx="1130095" cy="1629029"/>
            <a:chOff x="4791477" y="1215112"/>
            <a:chExt cx="1248082" cy="1799107"/>
          </a:xfrm>
        </p:grpSpPr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F12F8D05-A64E-0BE8-6D90-64FD94819FA2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任意多边形 15">
              <a:extLst>
                <a:ext uri="{FF2B5EF4-FFF2-40B4-BE49-F238E27FC236}">
                  <a16:creationId xmlns:a16="http://schemas.microsoft.com/office/drawing/2014/main" id="{1644045F-6E3C-426D-BED4-6BA77EE3C12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文本框 24">
              <a:extLst>
                <a:ext uri="{FF2B5EF4-FFF2-40B4-BE49-F238E27FC236}">
                  <a16:creationId xmlns:a16="http://schemas.microsoft.com/office/drawing/2014/main" id="{55DF11BE-116D-65F8-28D7-878567B866A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4962640" y="1425192"/>
              <a:ext cx="857944" cy="773306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4" name="MH_Text_1">
            <a:extLst>
              <a:ext uri="{FF2B5EF4-FFF2-40B4-BE49-F238E27FC236}">
                <a16:creationId xmlns:a16="http://schemas.microsoft.com/office/drawing/2014/main" id="{F5F7C122-19D0-EC49-47E2-BF7C31C1F1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673983" y="4352252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理清思路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BD1C4EE-37A3-5D78-8A44-46B3FD9F2103}"/>
              </a:ext>
            </a:extLst>
          </p:cNvPr>
          <p:cNvSpPr/>
          <p:nvPr/>
        </p:nvSpPr>
        <p:spPr>
          <a:xfrm>
            <a:off x="7551913" y="4830199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明晰探秘思路</a:t>
            </a:r>
            <a:endParaRPr lang="en-US" altLang="zh-CN" sz="2400" b="1" dirty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4" grpId="0"/>
      <p:bldP spid="7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0160" y="1630160"/>
            <a:ext cx="92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想要探秘即时信息的传输过程，要从哪些方面进行探究呢？梳理小组实验方案思路。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C4EB9A0-B6E7-92CF-EFE3-DF5717541311}"/>
              </a:ext>
            </a:extLst>
          </p:cNvPr>
          <p:cNvSpPr txBox="1"/>
          <p:nvPr/>
        </p:nvSpPr>
        <p:spPr>
          <a:xfrm>
            <a:off x="1838901" y="981960"/>
            <a:ext cx="25299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1．</a:t>
            </a:r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设计方案</a:t>
            </a:r>
          </a:p>
        </p:txBody>
      </p:sp>
      <p:pic>
        <p:nvPicPr>
          <p:cNvPr id="9" name="图片 8" descr="C:/Users/Lenovo/Desktop/e63d74cf7d00f9a720676ccd3aa9d992.pnge63d74cf7d00f9a720676ccd3aa9d992">
            <a:extLst>
              <a:ext uri="{FF2B5EF4-FFF2-40B4-BE49-F238E27FC236}">
                <a16:creationId xmlns:a16="http://schemas.microsoft.com/office/drawing/2014/main" id="{E82C0532-847E-20D4-6DD4-A0FD82F8E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" b="21"/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5637BB-F112-C814-81DD-A107CE69BA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34" y="2237255"/>
            <a:ext cx="8373306" cy="470998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0159" y="1630160"/>
            <a:ext cx="8957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类比包裹邮寄（数据传输）流程，了解寄件人、收件人、邮局（路由器）、寄收件地址（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地址）和邮编（端口号）等概念，讨论分析数据传输需要的条件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填写下表。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C4EB9A0-B6E7-92CF-EFE3-DF5717541311}"/>
              </a:ext>
            </a:extLst>
          </p:cNvPr>
          <p:cNvSpPr txBox="1"/>
          <p:nvPr/>
        </p:nvSpPr>
        <p:spPr>
          <a:xfrm>
            <a:off x="1838900" y="981960"/>
            <a:ext cx="69903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en-US" altLang="zh-CN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</a:t>
            </a:r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类比学习：了解网络中数据传输条件</a:t>
            </a:r>
          </a:p>
        </p:txBody>
      </p:sp>
      <p:pic>
        <p:nvPicPr>
          <p:cNvPr id="9" name="图片 8" descr="C:/Users/Lenovo/Desktop/e63d74cf7d00f9a720676ccd3aa9d992.pnge63d74cf7d00f9a720676ccd3aa9d992">
            <a:extLst>
              <a:ext uri="{FF2B5EF4-FFF2-40B4-BE49-F238E27FC236}">
                <a16:creationId xmlns:a16="http://schemas.microsoft.com/office/drawing/2014/main" id="{E82C0532-847E-20D4-6DD4-A0FD82F8E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" b="21"/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056BC49-4DD4-C571-FB90-B9A7789E3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63264"/>
              </p:ext>
            </p:extLst>
          </p:nvPr>
        </p:nvGraphicFramePr>
        <p:xfrm>
          <a:off x="2323608" y="3269913"/>
          <a:ext cx="7830908" cy="195792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85421">
                  <a:extLst>
                    <a:ext uri="{9D8B030D-6E8A-4147-A177-3AD203B41FA5}">
                      <a16:colId xmlns:a16="http://schemas.microsoft.com/office/drawing/2014/main" val="1205812539"/>
                    </a:ext>
                  </a:extLst>
                </a:gridCol>
                <a:gridCol w="5045487">
                  <a:extLst>
                    <a:ext uri="{9D8B030D-6E8A-4147-A177-3AD203B41FA5}">
                      <a16:colId xmlns:a16="http://schemas.microsoft.com/office/drawing/2014/main" val="451358787"/>
                    </a:ext>
                  </a:extLst>
                </a:gridCol>
              </a:tblGrid>
              <a:tr h="375216">
                <a:tc gridSpan="2">
                  <a:txBody>
                    <a:bodyPr/>
                    <a:lstStyle/>
                    <a:p>
                      <a:pPr indent="266700" algn="ctr"/>
                      <a:r>
                        <a:rPr lang="zh-CN" sz="2000" kern="0" dirty="0">
                          <a:effectLst/>
                        </a:rPr>
                        <a:t>数据传输的条件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50144" marR="250144" marT="125072" marB="125072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4666"/>
                  </a:ext>
                </a:extLst>
              </a:tr>
              <a:tr h="646767">
                <a:tc>
                  <a:txBody>
                    <a:bodyPr/>
                    <a:lstStyle/>
                    <a:p>
                      <a:pPr indent="266700" algn="ctr"/>
                      <a:r>
                        <a:rPr lang="zh-CN" sz="2000" kern="0" dirty="0">
                          <a:effectLst/>
                        </a:rPr>
                        <a:t>需要的硬件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7608" marR="187608" marT="0" marB="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7608" marR="187608" marT="0" marB="0" anchor="ctr"/>
                </a:tc>
                <a:extLst>
                  <a:ext uri="{0D108BD9-81ED-4DB2-BD59-A6C34878D82A}">
                    <a16:rowId xmlns:a16="http://schemas.microsoft.com/office/drawing/2014/main" val="951207866"/>
                  </a:ext>
                </a:extLst>
              </a:tr>
              <a:tr h="375216">
                <a:tc rowSpan="2">
                  <a:txBody>
                    <a:bodyPr/>
                    <a:lstStyle/>
                    <a:p>
                      <a:pPr indent="266700" algn="ctr"/>
                      <a:r>
                        <a:rPr lang="zh-CN" sz="2000" kern="0" dirty="0">
                          <a:effectLst/>
                        </a:rPr>
                        <a:t>需要考虑的因素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250144" marR="250144" marT="125072" marB="125072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20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7608" marR="187608" marT="0" marB="0" anchor="ctr"/>
                </a:tc>
                <a:extLst>
                  <a:ext uri="{0D108BD9-81ED-4DB2-BD59-A6C34878D82A}">
                    <a16:rowId xmlns:a16="http://schemas.microsoft.com/office/drawing/2014/main" val="3821225939"/>
                  </a:ext>
                </a:extLst>
              </a:tr>
              <a:tr h="3752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2500" kern="0" dirty="0">
                          <a:effectLst/>
                        </a:rPr>
                        <a:t> </a:t>
                      </a:r>
                      <a:endParaRPr lang="zh-CN" sz="29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87608" marR="187608" marT="0" marB="0" anchor="ctr"/>
                </a:tc>
                <a:extLst>
                  <a:ext uri="{0D108BD9-81ED-4DB2-BD59-A6C34878D82A}">
                    <a16:rowId xmlns:a16="http://schemas.microsoft.com/office/drawing/2014/main" val="161640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69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FlNzg2MWU0MzVkOTllNDBlYmIxYTQ5NzIyOTNlM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绿色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1444</Words>
  <Application>Microsoft Office PowerPoint</Application>
  <PresentationFormat>宽屏</PresentationFormat>
  <Paragraphs>185</Paragraphs>
  <Slides>27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方正粗黑宋简体</vt:lpstr>
      <vt:lpstr>Calibri</vt:lpstr>
      <vt:lpstr>微软雅黑</vt:lpstr>
      <vt:lpstr>等线</vt:lpstr>
      <vt:lpstr>Wingdings 2</vt:lpstr>
      <vt:lpstr>华文琥珀</vt:lpstr>
      <vt:lpstr>方正姚体</vt:lpstr>
      <vt:lpstr>Impact</vt:lpstr>
      <vt:lpstr>黑体</vt:lpstr>
      <vt:lpstr>汉仪雅酷黑 85W</vt:lpstr>
      <vt:lpstr>Office 主题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7上4单元项目4课件A</dc:title>
  <dc:creator>梁祥</dc:creator>
  <cp:keywords>安徽初中信息科技</cp:keywords>
  <cp:lastModifiedBy>梁祥</cp:lastModifiedBy>
  <cp:revision>256</cp:revision>
  <dcterms:created xsi:type="dcterms:W3CDTF">2021-03-10T08:28:00Z</dcterms:created>
  <dcterms:modified xsi:type="dcterms:W3CDTF">2024-08-06T23:32:35Z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