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87" r:id="rId2"/>
    <p:sldId id="417" r:id="rId3"/>
    <p:sldId id="426" r:id="rId4"/>
    <p:sldId id="427" r:id="rId5"/>
    <p:sldId id="447" r:id="rId6"/>
    <p:sldId id="333" r:id="rId7"/>
    <p:sldId id="402" r:id="rId8"/>
    <p:sldId id="448" r:id="rId9"/>
    <p:sldId id="418" r:id="rId10"/>
    <p:sldId id="449" r:id="rId11"/>
    <p:sldId id="422" r:id="rId12"/>
    <p:sldId id="452" r:id="rId13"/>
    <p:sldId id="450" r:id="rId14"/>
    <p:sldId id="451" r:id="rId15"/>
    <p:sldId id="428" r:id="rId16"/>
    <p:sldId id="453" r:id="rId17"/>
    <p:sldId id="454" r:id="rId18"/>
    <p:sldId id="455" r:id="rId19"/>
    <p:sldId id="456" r:id="rId20"/>
    <p:sldId id="415" r:id="rId21"/>
    <p:sldId id="432" r:id="rId22"/>
    <p:sldId id="420" r:id="rId23"/>
    <p:sldId id="416" r:id="rId24"/>
    <p:sldId id="424" r:id="rId25"/>
    <p:sldId id="457" r:id="rId26"/>
    <p:sldId id="430" r:id="rId27"/>
    <p:sldId id="458" r:id="rId28"/>
    <p:sldId id="411"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 id="2" name="Administra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4C2EF"/>
    <a:srgbClr val="F7AD35"/>
    <a:srgbClr val="3484A2"/>
    <a:srgbClr val="FF9900"/>
    <a:srgbClr val="0068B6"/>
    <a:srgbClr val="3586A5"/>
    <a:srgbClr val="2E9FD1"/>
    <a:srgbClr val="CB6D41"/>
    <a:srgbClr val="F8B64D"/>
    <a:srgbClr val="F9C5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9052" autoAdjust="0"/>
  </p:normalViewPr>
  <p:slideViewPr>
    <p:cSldViewPr snapToGrid="0">
      <p:cViewPr varScale="1">
        <p:scale>
          <a:sx n="78" d="100"/>
          <a:sy n="78" d="100"/>
        </p:scale>
        <p:origin x="552" y="58"/>
      </p:cViewPr>
      <p:guideLst/>
    </p:cSldViewPr>
  </p:slideViewPr>
  <p:notesTextViewPr>
    <p:cViewPr>
      <p:scale>
        <a:sx n="1" d="1"/>
        <a:sy n="1" d="1"/>
      </p:scale>
      <p:origin x="0" y="0"/>
    </p:cViewPr>
  </p:notesTextViewPr>
  <p:notesViewPr>
    <p:cSldViewPr snapToGrid="0">
      <p:cViewPr varScale="1">
        <p:scale>
          <a:sx n="57" d="100"/>
          <a:sy n="57" d="100"/>
        </p:scale>
        <p:origin x="243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B7B1908-EE27-412B-A1E6-1E3B46D0B22E}" type="doc">
      <dgm:prSet loTypeId="urn:microsoft.com/office/officeart/2005/8/layout/hList1" loCatId="list" qsTypeId="urn:microsoft.com/office/officeart/2005/8/quickstyle/simple1#2" qsCatId="simple" csTypeId="urn:microsoft.com/office/officeart/2005/8/colors/accent1_2#2" csCatId="accent1" phldr="1"/>
      <dgm:spPr/>
      <dgm:t>
        <a:bodyPr/>
        <a:lstStyle/>
        <a:p>
          <a:endParaRPr lang="zh-CN" altLang="en-US"/>
        </a:p>
      </dgm:t>
    </dgm:pt>
    <dgm:pt modelId="{66B4E679-A9F5-4750-ABC8-6B645235653B}">
      <dgm:prSet phldrT="[文本]"/>
      <dgm:spPr/>
      <dgm:t>
        <a:bodyPr/>
        <a:lstStyle/>
        <a:p>
          <a:r>
            <a:rPr lang="zh-CN" altLang="en-US" b="1" dirty="0"/>
            <a:t>素养问题</a:t>
          </a:r>
        </a:p>
      </dgm:t>
    </dgm:pt>
    <dgm:pt modelId="{A177FB39-9E07-4EE8-82CC-2E1E58944179}" type="parTrans" cxnId="{8EA97223-BA19-45A7-B743-5FD0133C76BC}">
      <dgm:prSet/>
      <dgm:spPr/>
      <dgm:t>
        <a:bodyPr/>
        <a:lstStyle/>
        <a:p>
          <a:endParaRPr lang="zh-CN" altLang="en-US"/>
        </a:p>
      </dgm:t>
    </dgm:pt>
    <dgm:pt modelId="{4CAA7188-C356-4EF9-9EEF-A016E12C9311}" type="sibTrans" cxnId="{8EA97223-BA19-45A7-B743-5FD0133C76BC}">
      <dgm:prSet/>
      <dgm:spPr/>
      <dgm:t>
        <a:bodyPr/>
        <a:lstStyle/>
        <a:p>
          <a:endParaRPr lang="zh-CN" altLang="en-US"/>
        </a:p>
      </dgm:t>
    </dgm:pt>
    <dgm:pt modelId="{DC9905DA-ED24-4A21-A710-0D9ABBF17101}">
      <dgm:prSet phldrT="[文本]"/>
      <dgm:spPr/>
      <dgm:t>
        <a:bodyPr/>
        <a:lstStyle/>
        <a:p>
          <a:r>
            <a:rPr lang="zh-CN" altLang="en-US" dirty="0"/>
            <a:t>什么是电子邮件？</a:t>
          </a:r>
        </a:p>
      </dgm:t>
    </dgm:pt>
    <dgm:pt modelId="{C085430D-8098-4C9B-9F80-462D09906991}" type="parTrans" cxnId="{5C50C112-723A-4AAE-B7E9-17C65638E115}">
      <dgm:prSet/>
      <dgm:spPr/>
      <dgm:t>
        <a:bodyPr/>
        <a:lstStyle/>
        <a:p>
          <a:endParaRPr lang="zh-CN" altLang="en-US"/>
        </a:p>
      </dgm:t>
    </dgm:pt>
    <dgm:pt modelId="{9549B22D-9154-4AF3-83BD-59CD9200B24E}" type="sibTrans" cxnId="{5C50C112-723A-4AAE-B7E9-17C65638E115}">
      <dgm:prSet/>
      <dgm:spPr/>
      <dgm:t>
        <a:bodyPr/>
        <a:lstStyle/>
        <a:p>
          <a:endParaRPr lang="zh-CN" altLang="en-US"/>
        </a:p>
      </dgm:t>
    </dgm:pt>
    <dgm:pt modelId="{C8D48B75-5A98-4AB9-8176-9223DC1342C8}">
      <dgm:prSet phldrT="[文本]"/>
      <dgm:spPr/>
      <dgm:t>
        <a:bodyPr/>
        <a:lstStyle/>
        <a:p>
          <a:r>
            <a:rPr lang="zh-CN" altLang="en-US" b="1" dirty="0"/>
            <a:t>项目问题</a:t>
          </a:r>
        </a:p>
      </dgm:t>
    </dgm:pt>
    <dgm:pt modelId="{F1938CE9-2784-410A-BE12-97DD8CB2BC3A}" type="parTrans" cxnId="{92D750D3-C53E-4E11-8263-33E2695BAA3C}">
      <dgm:prSet/>
      <dgm:spPr/>
      <dgm:t>
        <a:bodyPr/>
        <a:lstStyle/>
        <a:p>
          <a:endParaRPr lang="zh-CN" altLang="en-US"/>
        </a:p>
      </dgm:t>
    </dgm:pt>
    <dgm:pt modelId="{18DFA3F9-01FC-44F3-B37A-10FB0A8FD427}" type="sibTrans" cxnId="{92D750D3-C53E-4E11-8263-33E2695BAA3C}">
      <dgm:prSet/>
      <dgm:spPr/>
      <dgm:t>
        <a:bodyPr/>
        <a:lstStyle/>
        <a:p>
          <a:endParaRPr lang="zh-CN" altLang="en-US"/>
        </a:p>
      </dgm:t>
    </dgm:pt>
    <dgm:pt modelId="{29C6A43E-2080-45C4-B7EE-84542DA6D443}">
      <dgm:prSet phldrT="[文本]"/>
      <dgm:spPr/>
      <dgm:t>
        <a:bodyPr/>
        <a:lstStyle/>
        <a:p>
          <a:r>
            <a:rPr lang="zh-CN" altLang="en-US" dirty="0"/>
            <a:t>电子邮件的收发需要哪些协议支持？</a:t>
          </a:r>
        </a:p>
      </dgm:t>
    </dgm:pt>
    <dgm:pt modelId="{DC90D372-0EEB-4265-AB5F-016F8BD5FD8F}" type="parTrans" cxnId="{4A480361-836D-4281-84AD-38ABF347B79D}">
      <dgm:prSet/>
      <dgm:spPr/>
      <dgm:t>
        <a:bodyPr/>
        <a:lstStyle/>
        <a:p>
          <a:endParaRPr lang="zh-CN" altLang="en-US"/>
        </a:p>
      </dgm:t>
    </dgm:pt>
    <dgm:pt modelId="{9441FB37-43E6-42AB-A75A-E49E3AF13B5F}" type="sibTrans" cxnId="{4A480361-836D-4281-84AD-38ABF347B79D}">
      <dgm:prSet/>
      <dgm:spPr/>
      <dgm:t>
        <a:bodyPr/>
        <a:lstStyle/>
        <a:p>
          <a:endParaRPr lang="zh-CN" altLang="en-US"/>
        </a:p>
      </dgm:t>
    </dgm:pt>
    <dgm:pt modelId="{C08A53F9-1FBF-4AFE-9F28-600ED2DC050E}">
      <dgm:prSet/>
      <dgm:spPr/>
      <dgm:t>
        <a:bodyPr/>
        <a:lstStyle/>
        <a:p>
          <a:r>
            <a:rPr lang="zh-CN" altLang="en-US" dirty="0"/>
            <a:t>电子邮件地址有哪些重要性？</a:t>
          </a:r>
        </a:p>
      </dgm:t>
    </dgm:pt>
    <dgm:pt modelId="{14E383E0-0E1C-462A-A903-B23CCE78E55D}" type="parTrans" cxnId="{9DE8FCEB-A0E5-407F-958D-6FB059513E2D}">
      <dgm:prSet/>
      <dgm:spPr/>
      <dgm:t>
        <a:bodyPr/>
        <a:lstStyle/>
        <a:p>
          <a:endParaRPr lang="zh-CN" altLang="en-US"/>
        </a:p>
      </dgm:t>
    </dgm:pt>
    <dgm:pt modelId="{F89F077B-1251-41CD-B096-D93B9EF28A83}" type="sibTrans" cxnId="{9DE8FCEB-A0E5-407F-958D-6FB059513E2D}">
      <dgm:prSet/>
      <dgm:spPr/>
      <dgm:t>
        <a:bodyPr/>
        <a:lstStyle/>
        <a:p>
          <a:endParaRPr lang="zh-CN" altLang="en-US"/>
        </a:p>
      </dgm:t>
    </dgm:pt>
    <dgm:pt modelId="{F572E974-832E-439C-9CAB-5A4E043A3E59}">
      <dgm:prSet/>
      <dgm:spPr/>
      <dgm:t>
        <a:bodyPr/>
        <a:lstStyle/>
        <a:p>
          <a:r>
            <a:rPr lang="zh-CN" altLang="en-US" dirty="0"/>
            <a:t>电子邮件是如何实现收发的？</a:t>
          </a:r>
        </a:p>
      </dgm:t>
    </dgm:pt>
    <dgm:pt modelId="{90A65C51-E4CE-4158-BFCE-459DAE617DF4}" type="parTrans" cxnId="{BA08F3A7-9A1B-436A-A0B9-0CD3A98ED3E9}">
      <dgm:prSet/>
      <dgm:spPr/>
      <dgm:t>
        <a:bodyPr/>
        <a:lstStyle/>
        <a:p>
          <a:endParaRPr lang="zh-CN" altLang="en-US"/>
        </a:p>
      </dgm:t>
    </dgm:pt>
    <dgm:pt modelId="{9C87A7CC-5103-449B-8A6C-A44ACD3F0E19}" type="sibTrans" cxnId="{BA08F3A7-9A1B-436A-A0B9-0CD3A98ED3E9}">
      <dgm:prSet/>
      <dgm:spPr/>
      <dgm:t>
        <a:bodyPr/>
        <a:lstStyle/>
        <a:p>
          <a:endParaRPr lang="zh-CN" altLang="en-US"/>
        </a:p>
      </dgm:t>
    </dgm:pt>
    <dgm:pt modelId="{3CE164CA-1510-4013-A43F-C69F7FD3FC20}">
      <dgm:prSet/>
      <dgm:spPr/>
      <dgm:t>
        <a:bodyPr/>
        <a:lstStyle/>
        <a:p>
          <a:r>
            <a:rPr lang="zh-CN" altLang="en-US" dirty="0"/>
            <a:t>电子邮件与传统邮件相比的优点？</a:t>
          </a:r>
        </a:p>
      </dgm:t>
    </dgm:pt>
    <dgm:pt modelId="{7E9545C2-96C2-46DE-B023-A807A61E8D34}" type="parTrans" cxnId="{BEC2D7C6-28F2-49B7-BFC8-0F0CE947345A}">
      <dgm:prSet/>
      <dgm:spPr/>
      <dgm:t>
        <a:bodyPr/>
        <a:lstStyle/>
        <a:p>
          <a:endParaRPr lang="zh-CN" altLang="en-US"/>
        </a:p>
      </dgm:t>
    </dgm:pt>
    <dgm:pt modelId="{39DFB356-87A9-45CE-A69B-FEF2C51E240B}" type="sibTrans" cxnId="{BEC2D7C6-28F2-49B7-BFC8-0F0CE947345A}">
      <dgm:prSet/>
      <dgm:spPr/>
      <dgm:t>
        <a:bodyPr/>
        <a:lstStyle/>
        <a:p>
          <a:endParaRPr lang="zh-CN" altLang="en-US"/>
        </a:p>
      </dgm:t>
    </dgm:pt>
    <dgm:pt modelId="{40C86922-35C9-42B3-9CBD-A0B79E7FACF3}">
      <dgm:prSet/>
      <dgm:spPr/>
      <dgm:t>
        <a:bodyPr/>
        <a:lstStyle/>
        <a:p>
          <a:r>
            <a:rPr lang="zh-CN" altLang="en-US" dirty="0"/>
            <a:t>电子邮件的收发过程中协议的作用？</a:t>
          </a:r>
        </a:p>
      </dgm:t>
    </dgm:pt>
    <dgm:pt modelId="{7E9E7963-EC7C-4574-8E42-A55798FCBD50}" type="parTrans" cxnId="{FC8A55AD-DB96-4AFE-AD9B-16BBD61AFC4E}">
      <dgm:prSet/>
      <dgm:spPr/>
      <dgm:t>
        <a:bodyPr/>
        <a:lstStyle/>
        <a:p>
          <a:endParaRPr lang="zh-CN" altLang="en-US"/>
        </a:p>
      </dgm:t>
    </dgm:pt>
    <dgm:pt modelId="{6499451D-7CCA-4CFF-B89A-003F626DD102}" type="sibTrans" cxnId="{FC8A55AD-DB96-4AFE-AD9B-16BBD61AFC4E}">
      <dgm:prSet/>
      <dgm:spPr/>
      <dgm:t>
        <a:bodyPr/>
        <a:lstStyle/>
        <a:p>
          <a:endParaRPr lang="zh-CN" altLang="en-US"/>
        </a:p>
      </dgm:t>
    </dgm:pt>
    <dgm:pt modelId="{8E818CA6-7CDD-4A86-98A5-0C9AA2FE04FF}" type="pres">
      <dgm:prSet presAssocID="{AB7B1908-EE27-412B-A1E6-1E3B46D0B22E}" presName="Name0" presStyleCnt="0">
        <dgm:presLayoutVars>
          <dgm:dir/>
          <dgm:animLvl val="lvl"/>
          <dgm:resizeHandles val="exact"/>
        </dgm:presLayoutVars>
      </dgm:prSet>
      <dgm:spPr/>
    </dgm:pt>
    <dgm:pt modelId="{C9F4BDD9-6029-4CD8-AA9D-8CBAD268008E}" type="pres">
      <dgm:prSet presAssocID="{66B4E679-A9F5-4750-ABC8-6B645235653B}" presName="composite" presStyleCnt="0"/>
      <dgm:spPr/>
    </dgm:pt>
    <dgm:pt modelId="{28786698-8D31-4710-8A68-A2631AD2FC98}" type="pres">
      <dgm:prSet presAssocID="{66B4E679-A9F5-4750-ABC8-6B645235653B}" presName="parTx" presStyleLbl="alignNode1" presStyleIdx="0" presStyleCnt="2">
        <dgm:presLayoutVars>
          <dgm:chMax val="0"/>
          <dgm:chPref val="0"/>
          <dgm:bulletEnabled val="1"/>
        </dgm:presLayoutVars>
      </dgm:prSet>
      <dgm:spPr/>
    </dgm:pt>
    <dgm:pt modelId="{369EBABC-DD86-49CC-9C24-0C5918EBAEF6}" type="pres">
      <dgm:prSet presAssocID="{66B4E679-A9F5-4750-ABC8-6B645235653B}" presName="desTx" presStyleLbl="alignAccFollowNode1" presStyleIdx="0" presStyleCnt="2">
        <dgm:presLayoutVars>
          <dgm:bulletEnabled val="1"/>
        </dgm:presLayoutVars>
      </dgm:prSet>
      <dgm:spPr/>
    </dgm:pt>
    <dgm:pt modelId="{7B73CE23-CCFD-4614-9BAE-05728B90EC7B}" type="pres">
      <dgm:prSet presAssocID="{4CAA7188-C356-4EF9-9EEF-A016E12C9311}" presName="space" presStyleCnt="0"/>
      <dgm:spPr/>
    </dgm:pt>
    <dgm:pt modelId="{DF4140A0-0345-419A-937F-AEA0311CF957}" type="pres">
      <dgm:prSet presAssocID="{C8D48B75-5A98-4AB9-8176-9223DC1342C8}" presName="composite" presStyleCnt="0"/>
      <dgm:spPr/>
    </dgm:pt>
    <dgm:pt modelId="{FA9B31D6-CB94-41D5-BAAF-6E3F7737FBBF}" type="pres">
      <dgm:prSet presAssocID="{C8D48B75-5A98-4AB9-8176-9223DC1342C8}" presName="parTx" presStyleLbl="alignNode1" presStyleIdx="1" presStyleCnt="2" custLinFactNeighborX="3622" custLinFactNeighborY="-9633">
        <dgm:presLayoutVars>
          <dgm:chMax val="0"/>
          <dgm:chPref val="0"/>
          <dgm:bulletEnabled val="1"/>
        </dgm:presLayoutVars>
      </dgm:prSet>
      <dgm:spPr/>
    </dgm:pt>
    <dgm:pt modelId="{4B018401-DE7D-498D-8BAC-C9D0768CCA2E}" type="pres">
      <dgm:prSet presAssocID="{C8D48B75-5A98-4AB9-8176-9223DC1342C8}" presName="desTx" presStyleLbl="alignAccFollowNode1" presStyleIdx="1" presStyleCnt="2">
        <dgm:presLayoutVars>
          <dgm:bulletEnabled val="1"/>
        </dgm:presLayoutVars>
      </dgm:prSet>
      <dgm:spPr/>
    </dgm:pt>
  </dgm:ptLst>
  <dgm:cxnLst>
    <dgm:cxn modelId="{5C50C112-723A-4AAE-B7E9-17C65638E115}" srcId="{66B4E679-A9F5-4750-ABC8-6B645235653B}" destId="{DC9905DA-ED24-4A21-A710-0D9ABBF17101}" srcOrd="0" destOrd="0" parTransId="{C085430D-8098-4C9B-9F80-462D09906991}" sibTransId="{9549B22D-9154-4AF3-83BD-59CD9200B24E}"/>
    <dgm:cxn modelId="{8EA97223-BA19-45A7-B743-5FD0133C76BC}" srcId="{AB7B1908-EE27-412B-A1E6-1E3B46D0B22E}" destId="{66B4E679-A9F5-4750-ABC8-6B645235653B}" srcOrd="0" destOrd="0" parTransId="{A177FB39-9E07-4EE8-82CC-2E1E58944179}" sibTransId="{4CAA7188-C356-4EF9-9EEF-A016E12C9311}"/>
    <dgm:cxn modelId="{5AAE9439-786F-4E87-8EFA-497C11FC739A}" type="presOf" srcId="{40C86922-35C9-42B3-9CBD-A0B79E7FACF3}" destId="{4B018401-DE7D-498D-8BAC-C9D0768CCA2E}" srcOrd="0" destOrd="2" presId="urn:microsoft.com/office/officeart/2005/8/layout/hList1"/>
    <dgm:cxn modelId="{DF17E73B-906A-47BF-AFF7-95763B10ECA9}" type="presOf" srcId="{3CE164CA-1510-4013-A43F-C69F7FD3FC20}" destId="{4B018401-DE7D-498D-8BAC-C9D0768CCA2E}" srcOrd="0" destOrd="1" presId="urn:microsoft.com/office/officeart/2005/8/layout/hList1"/>
    <dgm:cxn modelId="{028AE95F-4705-49A8-8C05-F88080830F97}" type="presOf" srcId="{F572E974-832E-439C-9CAB-5A4E043A3E59}" destId="{369EBABC-DD86-49CC-9C24-0C5918EBAEF6}" srcOrd="0" destOrd="2" presId="urn:microsoft.com/office/officeart/2005/8/layout/hList1"/>
    <dgm:cxn modelId="{4A480361-836D-4281-84AD-38ABF347B79D}" srcId="{C8D48B75-5A98-4AB9-8176-9223DC1342C8}" destId="{29C6A43E-2080-45C4-B7EE-84542DA6D443}" srcOrd="0" destOrd="0" parTransId="{DC90D372-0EEB-4265-AB5F-016F8BD5FD8F}" sibTransId="{9441FB37-43E6-42AB-A75A-E49E3AF13B5F}"/>
    <dgm:cxn modelId="{97945344-845D-4689-A8ED-8A45CE8E30E6}" type="presOf" srcId="{C08A53F9-1FBF-4AFE-9F28-600ED2DC050E}" destId="{369EBABC-DD86-49CC-9C24-0C5918EBAEF6}" srcOrd="0" destOrd="1" presId="urn:microsoft.com/office/officeart/2005/8/layout/hList1"/>
    <dgm:cxn modelId="{781EBF57-E9E3-455A-80A1-5650C40CC740}" type="presOf" srcId="{C8D48B75-5A98-4AB9-8176-9223DC1342C8}" destId="{FA9B31D6-CB94-41D5-BAAF-6E3F7737FBBF}" srcOrd="0" destOrd="0" presId="urn:microsoft.com/office/officeart/2005/8/layout/hList1"/>
    <dgm:cxn modelId="{86E77E7D-B17F-48B7-8216-E692711D0E2D}" type="presOf" srcId="{29C6A43E-2080-45C4-B7EE-84542DA6D443}" destId="{4B018401-DE7D-498D-8BAC-C9D0768CCA2E}" srcOrd="0" destOrd="0" presId="urn:microsoft.com/office/officeart/2005/8/layout/hList1"/>
    <dgm:cxn modelId="{BF9B8F97-CF2A-4EB1-9DCD-0C3FDABA8BC0}" type="presOf" srcId="{DC9905DA-ED24-4A21-A710-0D9ABBF17101}" destId="{369EBABC-DD86-49CC-9C24-0C5918EBAEF6}" srcOrd="0" destOrd="0" presId="urn:microsoft.com/office/officeart/2005/8/layout/hList1"/>
    <dgm:cxn modelId="{1B9EA8A5-4C12-42C9-83B7-B8334899B71F}" type="presOf" srcId="{66B4E679-A9F5-4750-ABC8-6B645235653B}" destId="{28786698-8D31-4710-8A68-A2631AD2FC98}" srcOrd="0" destOrd="0" presId="urn:microsoft.com/office/officeart/2005/8/layout/hList1"/>
    <dgm:cxn modelId="{BA08F3A7-9A1B-436A-A0B9-0CD3A98ED3E9}" srcId="{66B4E679-A9F5-4750-ABC8-6B645235653B}" destId="{F572E974-832E-439C-9CAB-5A4E043A3E59}" srcOrd="2" destOrd="0" parTransId="{90A65C51-E4CE-4158-BFCE-459DAE617DF4}" sibTransId="{9C87A7CC-5103-449B-8A6C-A44ACD3F0E19}"/>
    <dgm:cxn modelId="{FC8A55AD-DB96-4AFE-AD9B-16BBD61AFC4E}" srcId="{C8D48B75-5A98-4AB9-8176-9223DC1342C8}" destId="{40C86922-35C9-42B3-9CBD-A0B79E7FACF3}" srcOrd="2" destOrd="0" parTransId="{7E9E7963-EC7C-4574-8E42-A55798FCBD50}" sibTransId="{6499451D-7CCA-4CFF-B89A-003F626DD102}"/>
    <dgm:cxn modelId="{BEC2D7C6-28F2-49B7-BFC8-0F0CE947345A}" srcId="{C8D48B75-5A98-4AB9-8176-9223DC1342C8}" destId="{3CE164CA-1510-4013-A43F-C69F7FD3FC20}" srcOrd="1" destOrd="0" parTransId="{7E9545C2-96C2-46DE-B023-A807A61E8D34}" sibTransId="{39DFB356-87A9-45CE-A69B-FEF2C51E240B}"/>
    <dgm:cxn modelId="{92D750D3-C53E-4E11-8263-33E2695BAA3C}" srcId="{AB7B1908-EE27-412B-A1E6-1E3B46D0B22E}" destId="{C8D48B75-5A98-4AB9-8176-9223DC1342C8}" srcOrd="1" destOrd="0" parTransId="{F1938CE9-2784-410A-BE12-97DD8CB2BC3A}" sibTransId="{18DFA3F9-01FC-44F3-B37A-10FB0A8FD427}"/>
    <dgm:cxn modelId="{E0A4EFE0-4AF7-45E8-AC7A-B033FC7B1A1B}" type="presOf" srcId="{AB7B1908-EE27-412B-A1E6-1E3B46D0B22E}" destId="{8E818CA6-7CDD-4A86-98A5-0C9AA2FE04FF}" srcOrd="0" destOrd="0" presId="urn:microsoft.com/office/officeart/2005/8/layout/hList1"/>
    <dgm:cxn modelId="{9DE8FCEB-A0E5-407F-958D-6FB059513E2D}" srcId="{66B4E679-A9F5-4750-ABC8-6B645235653B}" destId="{C08A53F9-1FBF-4AFE-9F28-600ED2DC050E}" srcOrd="1" destOrd="0" parTransId="{14E383E0-0E1C-462A-A903-B23CCE78E55D}" sibTransId="{F89F077B-1251-41CD-B096-D93B9EF28A83}"/>
    <dgm:cxn modelId="{23C035AD-14F8-410A-AC50-163F742848C7}" type="presParOf" srcId="{8E818CA6-7CDD-4A86-98A5-0C9AA2FE04FF}" destId="{C9F4BDD9-6029-4CD8-AA9D-8CBAD268008E}" srcOrd="0" destOrd="0" presId="urn:microsoft.com/office/officeart/2005/8/layout/hList1"/>
    <dgm:cxn modelId="{A49CE69E-E2FA-4FAE-A9CD-DBF1A247709A}" type="presParOf" srcId="{C9F4BDD9-6029-4CD8-AA9D-8CBAD268008E}" destId="{28786698-8D31-4710-8A68-A2631AD2FC98}" srcOrd="0" destOrd="0" presId="urn:microsoft.com/office/officeart/2005/8/layout/hList1"/>
    <dgm:cxn modelId="{794FB2B1-10E4-4A2C-BC18-8315EA1A7694}" type="presParOf" srcId="{C9F4BDD9-6029-4CD8-AA9D-8CBAD268008E}" destId="{369EBABC-DD86-49CC-9C24-0C5918EBAEF6}" srcOrd="1" destOrd="0" presId="urn:microsoft.com/office/officeart/2005/8/layout/hList1"/>
    <dgm:cxn modelId="{5C99480F-36C6-458E-B363-0045C276CD8C}" type="presParOf" srcId="{8E818CA6-7CDD-4A86-98A5-0C9AA2FE04FF}" destId="{7B73CE23-CCFD-4614-9BAE-05728B90EC7B}" srcOrd="1" destOrd="0" presId="urn:microsoft.com/office/officeart/2005/8/layout/hList1"/>
    <dgm:cxn modelId="{EEFEDC5B-6715-4F85-BF49-203B8A6D3B70}" type="presParOf" srcId="{8E818CA6-7CDD-4A86-98A5-0C9AA2FE04FF}" destId="{DF4140A0-0345-419A-937F-AEA0311CF957}" srcOrd="2" destOrd="0" presId="urn:microsoft.com/office/officeart/2005/8/layout/hList1"/>
    <dgm:cxn modelId="{8324BBA4-7CA0-4F34-A1AE-C410FDAC7CFD}" type="presParOf" srcId="{DF4140A0-0345-419A-937F-AEA0311CF957}" destId="{FA9B31D6-CB94-41D5-BAAF-6E3F7737FBBF}" srcOrd="0" destOrd="0" presId="urn:microsoft.com/office/officeart/2005/8/layout/hList1"/>
    <dgm:cxn modelId="{FA68B77C-8AEA-4BED-8C77-9F3E4B56C572}" type="presParOf" srcId="{DF4140A0-0345-419A-937F-AEA0311CF957}" destId="{4B018401-DE7D-498D-8BAC-C9D0768CCA2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207A8A-7404-47D1-87D8-8AB143A8E118}" type="doc">
      <dgm:prSet loTypeId="urn:microsoft.com/office/officeart/2005/8/layout/vProcess5" loCatId="process" qsTypeId="urn:microsoft.com/office/officeart/2005/8/quickstyle/simple1#3" qsCatId="simple" csTypeId="urn:microsoft.com/office/officeart/2005/8/colors/accent1_2#3" csCatId="accent1" phldr="1"/>
      <dgm:spPr/>
      <dgm:t>
        <a:bodyPr/>
        <a:lstStyle/>
        <a:p>
          <a:endParaRPr lang="zh-CN" altLang="en-US"/>
        </a:p>
      </dgm:t>
    </dgm:pt>
    <dgm:pt modelId="{562B9839-D790-489A-9582-A1B10451BB10}">
      <dgm:prSet phldrT="[文本]"/>
      <dgm:spPr>
        <a:solidFill>
          <a:schemeClr val="accent6">
            <a:lumMod val="60000"/>
            <a:lumOff val="40000"/>
          </a:schemeClr>
        </a:solidFill>
      </dgm:spPr>
      <dgm:t>
        <a:bodyPr/>
        <a:lstStyle/>
        <a:p>
          <a:r>
            <a:rPr lang="zh-CN" altLang="en-US" dirty="0"/>
            <a:t>确定邮箱地址</a:t>
          </a:r>
        </a:p>
      </dgm:t>
    </dgm:pt>
    <dgm:pt modelId="{1031650E-3619-4B81-8F0F-27DB8B42D5A8}" type="parTrans" cxnId="{7B0B20C7-E38C-416C-9109-0ADAFE9CBB0A}">
      <dgm:prSet/>
      <dgm:spPr/>
      <dgm:t>
        <a:bodyPr/>
        <a:lstStyle/>
        <a:p>
          <a:endParaRPr lang="zh-CN" altLang="en-US"/>
        </a:p>
      </dgm:t>
    </dgm:pt>
    <dgm:pt modelId="{1DB6AA82-E695-4621-B285-701387DB591F}" type="sibTrans" cxnId="{7B0B20C7-E38C-416C-9109-0ADAFE9CBB0A}">
      <dgm:prSet/>
      <dgm:spPr/>
      <dgm:t>
        <a:bodyPr/>
        <a:lstStyle/>
        <a:p>
          <a:endParaRPr lang="zh-CN" altLang="en-US"/>
        </a:p>
      </dgm:t>
    </dgm:pt>
    <dgm:pt modelId="{6723E859-BA66-4745-B804-2B41BFC49EA8}">
      <dgm:prSet phldrT="[文本]"/>
      <dgm:spPr>
        <a:solidFill>
          <a:schemeClr val="accent6">
            <a:lumMod val="75000"/>
          </a:schemeClr>
        </a:solidFill>
      </dgm:spPr>
      <dgm:t>
        <a:bodyPr/>
        <a:lstStyle/>
        <a:p>
          <a:r>
            <a:rPr lang="zh-CN" altLang="en-US" dirty="0"/>
            <a:t>梳理邮件发送过程</a:t>
          </a:r>
        </a:p>
      </dgm:t>
    </dgm:pt>
    <dgm:pt modelId="{B4B78582-6A9E-4490-BB06-5F6F308C5460}" type="parTrans" cxnId="{CD151AF2-8A19-44D2-8E33-7F3D424BE3FE}">
      <dgm:prSet/>
      <dgm:spPr/>
      <dgm:t>
        <a:bodyPr/>
        <a:lstStyle/>
        <a:p>
          <a:endParaRPr lang="zh-CN" altLang="en-US"/>
        </a:p>
      </dgm:t>
    </dgm:pt>
    <dgm:pt modelId="{18818078-8E3A-4E57-A798-E730BB4EF6B0}" type="sibTrans" cxnId="{CD151AF2-8A19-44D2-8E33-7F3D424BE3FE}">
      <dgm:prSet/>
      <dgm:spPr/>
      <dgm:t>
        <a:bodyPr/>
        <a:lstStyle/>
        <a:p>
          <a:endParaRPr lang="zh-CN" altLang="en-US"/>
        </a:p>
      </dgm:t>
    </dgm:pt>
    <dgm:pt modelId="{9B8A4B7C-C348-4A43-AAFA-671353B75FC3}">
      <dgm:prSet phldrT="[文本]"/>
      <dgm:spPr>
        <a:solidFill>
          <a:schemeClr val="accent6">
            <a:lumMod val="50000"/>
          </a:schemeClr>
        </a:solidFill>
      </dgm:spPr>
      <dgm:t>
        <a:bodyPr/>
        <a:lstStyle/>
        <a:p>
          <a:r>
            <a:rPr lang="zh-CN" altLang="en-US" dirty="0"/>
            <a:t>分析接收邮件过程</a:t>
          </a:r>
        </a:p>
      </dgm:t>
    </dgm:pt>
    <dgm:pt modelId="{F3C75228-FDF4-49A9-8B4B-7CA7323F032A}" type="parTrans" cxnId="{1EFD409E-060E-4865-A60D-3015ECD06FF1}">
      <dgm:prSet/>
      <dgm:spPr/>
      <dgm:t>
        <a:bodyPr/>
        <a:lstStyle/>
        <a:p>
          <a:endParaRPr lang="zh-CN" altLang="en-US"/>
        </a:p>
      </dgm:t>
    </dgm:pt>
    <dgm:pt modelId="{586F5A90-50F1-43DF-84D2-3EEC00EBC9A1}" type="sibTrans" cxnId="{1EFD409E-060E-4865-A60D-3015ECD06FF1}">
      <dgm:prSet/>
      <dgm:spPr/>
      <dgm:t>
        <a:bodyPr/>
        <a:lstStyle/>
        <a:p>
          <a:endParaRPr lang="zh-CN" altLang="en-US"/>
        </a:p>
      </dgm:t>
    </dgm:pt>
    <dgm:pt modelId="{D677C801-65F3-4555-BB47-203D3B9D21E7}" type="pres">
      <dgm:prSet presAssocID="{0D207A8A-7404-47D1-87D8-8AB143A8E118}" presName="outerComposite" presStyleCnt="0">
        <dgm:presLayoutVars>
          <dgm:chMax val="5"/>
          <dgm:dir/>
          <dgm:resizeHandles val="exact"/>
        </dgm:presLayoutVars>
      </dgm:prSet>
      <dgm:spPr/>
    </dgm:pt>
    <dgm:pt modelId="{D14BBFE2-7365-4528-9A00-87999675B044}" type="pres">
      <dgm:prSet presAssocID="{0D207A8A-7404-47D1-87D8-8AB143A8E118}" presName="dummyMaxCanvas" presStyleCnt="0">
        <dgm:presLayoutVars/>
      </dgm:prSet>
      <dgm:spPr/>
    </dgm:pt>
    <dgm:pt modelId="{86779CC4-AA70-4485-9CED-BF6A1944BD11}" type="pres">
      <dgm:prSet presAssocID="{0D207A8A-7404-47D1-87D8-8AB143A8E118}" presName="ThreeNodes_1" presStyleLbl="node1" presStyleIdx="0" presStyleCnt="3" custLinFactNeighborX="2481" custLinFactNeighborY="-69228">
        <dgm:presLayoutVars>
          <dgm:bulletEnabled val="1"/>
        </dgm:presLayoutVars>
      </dgm:prSet>
      <dgm:spPr/>
    </dgm:pt>
    <dgm:pt modelId="{728B431C-76F2-49BE-968D-34673EF8E412}" type="pres">
      <dgm:prSet presAssocID="{0D207A8A-7404-47D1-87D8-8AB143A8E118}" presName="ThreeNodes_2" presStyleLbl="node1" presStyleIdx="1" presStyleCnt="3">
        <dgm:presLayoutVars>
          <dgm:bulletEnabled val="1"/>
        </dgm:presLayoutVars>
      </dgm:prSet>
      <dgm:spPr/>
    </dgm:pt>
    <dgm:pt modelId="{6F1AFEFF-7978-4530-986D-327EA3B1C3E4}" type="pres">
      <dgm:prSet presAssocID="{0D207A8A-7404-47D1-87D8-8AB143A8E118}" presName="ThreeNodes_3" presStyleLbl="node1" presStyleIdx="2" presStyleCnt="3">
        <dgm:presLayoutVars>
          <dgm:bulletEnabled val="1"/>
        </dgm:presLayoutVars>
      </dgm:prSet>
      <dgm:spPr/>
    </dgm:pt>
    <dgm:pt modelId="{FACD659F-7026-465F-8418-3CA44517E0E8}" type="pres">
      <dgm:prSet presAssocID="{0D207A8A-7404-47D1-87D8-8AB143A8E118}" presName="ThreeConn_1-2" presStyleLbl="fgAccFollowNode1" presStyleIdx="0" presStyleCnt="2">
        <dgm:presLayoutVars>
          <dgm:bulletEnabled val="1"/>
        </dgm:presLayoutVars>
      </dgm:prSet>
      <dgm:spPr/>
    </dgm:pt>
    <dgm:pt modelId="{469E8162-A258-4B20-B674-CB38DFB62EBC}" type="pres">
      <dgm:prSet presAssocID="{0D207A8A-7404-47D1-87D8-8AB143A8E118}" presName="ThreeConn_2-3" presStyleLbl="fgAccFollowNode1" presStyleIdx="1" presStyleCnt="2">
        <dgm:presLayoutVars>
          <dgm:bulletEnabled val="1"/>
        </dgm:presLayoutVars>
      </dgm:prSet>
      <dgm:spPr/>
    </dgm:pt>
    <dgm:pt modelId="{16A388F7-6818-4986-AB08-1D6CA0BB3DF4}" type="pres">
      <dgm:prSet presAssocID="{0D207A8A-7404-47D1-87D8-8AB143A8E118}" presName="ThreeNodes_1_text" presStyleLbl="node1" presStyleIdx="2" presStyleCnt="3">
        <dgm:presLayoutVars>
          <dgm:bulletEnabled val="1"/>
        </dgm:presLayoutVars>
      </dgm:prSet>
      <dgm:spPr/>
    </dgm:pt>
    <dgm:pt modelId="{9EA0E85D-0005-4078-A6F0-3B98253F922B}" type="pres">
      <dgm:prSet presAssocID="{0D207A8A-7404-47D1-87D8-8AB143A8E118}" presName="ThreeNodes_2_text" presStyleLbl="node1" presStyleIdx="2" presStyleCnt="3">
        <dgm:presLayoutVars>
          <dgm:bulletEnabled val="1"/>
        </dgm:presLayoutVars>
      </dgm:prSet>
      <dgm:spPr/>
    </dgm:pt>
    <dgm:pt modelId="{DE88307C-3C2C-4883-A749-44D2001BBF30}" type="pres">
      <dgm:prSet presAssocID="{0D207A8A-7404-47D1-87D8-8AB143A8E118}" presName="ThreeNodes_3_text" presStyleLbl="node1" presStyleIdx="2" presStyleCnt="3">
        <dgm:presLayoutVars>
          <dgm:bulletEnabled val="1"/>
        </dgm:presLayoutVars>
      </dgm:prSet>
      <dgm:spPr/>
    </dgm:pt>
  </dgm:ptLst>
  <dgm:cxnLst>
    <dgm:cxn modelId="{EFB0C305-7B65-4FF8-8254-E2F060771D9A}" type="presOf" srcId="{9B8A4B7C-C348-4A43-AAFA-671353B75FC3}" destId="{DE88307C-3C2C-4883-A749-44D2001BBF30}" srcOrd="1" destOrd="0" presId="urn:microsoft.com/office/officeart/2005/8/layout/vProcess5"/>
    <dgm:cxn modelId="{CEB10912-94EB-41A2-8CDB-DD2BE6EA7F7B}" type="presOf" srcId="{1DB6AA82-E695-4621-B285-701387DB591F}" destId="{FACD659F-7026-465F-8418-3CA44517E0E8}" srcOrd="0" destOrd="0" presId="urn:microsoft.com/office/officeart/2005/8/layout/vProcess5"/>
    <dgm:cxn modelId="{FC0FD620-DFAB-463F-835A-1424E391757C}" type="presOf" srcId="{0D207A8A-7404-47D1-87D8-8AB143A8E118}" destId="{D677C801-65F3-4555-BB47-203D3B9D21E7}" srcOrd="0" destOrd="0" presId="urn:microsoft.com/office/officeart/2005/8/layout/vProcess5"/>
    <dgm:cxn modelId="{F3FC8C93-909D-482F-86B4-B8EF837AB3B8}" type="presOf" srcId="{18818078-8E3A-4E57-A798-E730BB4EF6B0}" destId="{469E8162-A258-4B20-B674-CB38DFB62EBC}" srcOrd="0" destOrd="0" presId="urn:microsoft.com/office/officeart/2005/8/layout/vProcess5"/>
    <dgm:cxn modelId="{1EFD409E-060E-4865-A60D-3015ECD06FF1}" srcId="{0D207A8A-7404-47D1-87D8-8AB143A8E118}" destId="{9B8A4B7C-C348-4A43-AAFA-671353B75FC3}" srcOrd="2" destOrd="0" parTransId="{F3C75228-FDF4-49A9-8B4B-7CA7323F032A}" sibTransId="{586F5A90-50F1-43DF-84D2-3EEC00EBC9A1}"/>
    <dgm:cxn modelId="{46996CA0-02F1-47DF-A4EA-D61CCF6ADC88}" type="presOf" srcId="{6723E859-BA66-4745-B804-2B41BFC49EA8}" destId="{728B431C-76F2-49BE-968D-34673EF8E412}" srcOrd="0" destOrd="0" presId="urn:microsoft.com/office/officeart/2005/8/layout/vProcess5"/>
    <dgm:cxn modelId="{6EF881A9-1967-4208-8F09-CB752CD9BAB8}" type="presOf" srcId="{6723E859-BA66-4745-B804-2B41BFC49EA8}" destId="{9EA0E85D-0005-4078-A6F0-3B98253F922B}" srcOrd="1" destOrd="0" presId="urn:microsoft.com/office/officeart/2005/8/layout/vProcess5"/>
    <dgm:cxn modelId="{7B0B20C7-E38C-416C-9109-0ADAFE9CBB0A}" srcId="{0D207A8A-7404-47D1-87D8-8AB143A8E118}" destId="{562B9839-D790-489A-9582-A1B10451BB10}" srcOrd="0" destOrd="0" parTransId="{1031650E-3619-4B81-8F0F-27DB8B42D5A8}" sibTransId="{1DB6AA82-E695-4621-B285-701387DB591F}"/>
    <dgm:cxn modelId="{E72D48D8-45A7-4552-B483-F5A3653F33E5}" type="presOf" srcId="{9B8A4B7C-C348-4A43-AAFA-671353B75FC3}" destId="{6F1AFEFF-7978-4530-986D-327EA3B1C3E4}" srcOrd="0" destOrd="0" presId="urn:microsoft.com/office/officeart/2005/8/layout/vProcess5"/>
    <dgm:cxn modelId="{CE705CDA-E9DE-4F7B-9C2A-6EA0DDA860B0}" type="presOf" srcId="{562B9839-D790-489A-9582-A1B10451BB10}" destId="{86779CC4-AA70-4485-9CED-BF6A1944BD11}" srcOrd="0" destOrd="0" presId="urn:microsoft.com/office/officeart/2005/8/layout/vProcess5"/>
    <dgm:cxn modelId="{DB2BF7E6-54F2-479F-86B4-E21BA8CD8ADA}" type="presOf" srcId="{562B9839-D790-489A-9582-A1B10451BB10}" destId="{16A388F7-6818-4986-AB08-1D6CA0BB3DF4}" srcOrd="1" destOrd="0" presId="urn:microsoft.com/office/officeart/2005/8/layout/vProcess5"/>
    <dgm:cxn modelId="{CD151AF2-8A19-44D2-8E33-7F3D424BE3FE}" srcId="{0D207A8A-7404-47D1-87D8-8AB143A8E118}" destId="{6723E859-BA66-4745-B804-2B41BFC49EA8}" srcOrd="1" destOrd="0" parTransId="{B4B78582-6A9E-4490-BB06-5F6F308C5460}" sibTransId="{18818078-8E3A-4E57-A798-E730BB4EF6B0}"/>
    <dgm:cxn modelId="{B6193BDB-0681-4E43-ABBB-1E0E42FD6A9D}" type="presParOf" srcId="{D677C801-65F3-4555-BB47-203D3B9D21E7}" destId="{D14BBFE2-7365-4528-9A00-87999675B044}" srcOrd="0" destOrd="0" presId="urn:microsoft.com/office/officeart/2005/8/layout/vProcess5"/>
    <dgm:cxn modelId="{D37D8DE1-E113-4E4A-A423-E07911D97076}" type="presParOf" srcId="{D677C801-65F3-4555-BB47-203D3B9D21E7}" destId="{86779CC4-AA70-4485-9CED-BF6A1944BD11}" srcOrd="1" destOrd="0" presId="urn:microsoft.com/office/officeart/2005/8/layout/vProcess5"/>
    <dgm:cxn modelId="{3176B3B5-406A-461F-8F38-E04D5CB2099A}" type="presParOf" srcId="{D677C801-65F3-4555-BB47-203D3B9D21E7}" destId="{728B431C-76F2-49BE-968D-34673EF8E412}" srcOrd="2" destOrd="0" presId="urn:microsoft.com/office/officeart/2005/8/layout/vProcess5"/>
    <dgm:cxn modelId="{2AF145BD-9EBD-48AC-BCD5-551F0ACA41C0}" type="presParOf" srcId="{D677C801-65F3-4555-BB47-203D3B9D21E7}" destId="{6F1AFEFF-7978-4530-986D-327EA3B1C3E4}" srcOrd="3" destOrd="0" presId="urn:microsoft.com/office/officeart/2005/8/layout/vProcess5"/>
    <dgm:cxn modelId="{B96B4BD1-C67C-477E-ABA8-92ADDC95343F}" type="presParOf" srcId="{D677C801-65F3-4555-BB47-203D3B9D21E7}" destId="{FACD659F-7026-465F-8418-3CA44517E0E8}" srcOrd="4" destOrd="0" presId="urn:microsoft.com/office/officeart/2005/8/layout/vProcess5"/>
    <dgm:cxn modelId="{11A192B3-8319-40F5-9982-CD50FF52A9C1}" type="presParOf" srcId="{D677C801-65F3-4555-BB47-203D3B9D21E7}" destId="{469E8162-A258-4B20-B674-CB38DFB62EBC}" srcOrd="5" destOrd="0" presId="urn:microsoft.com/office/officeart/2005/8/layout/vProcess5"/>
    <dgm:cxn modelId="{B3CBF1B8-3B4B-437A-B497-06F1AE2D15E3}" type="presParOf" srcId="{D677C801-65F3-4555-BB47-203D3B9D21E7}" destId="{16A388F7-6818-4986-AB08-1D6CA0BB3DF4}" srcOrd="6" destOrd="0" presId="urn:microsoft.com/office/officeart/2005/8/layout/vProcess5"/>
    <dgm:cxn modelId="{05D59C30-3DB9-4BA8-A02C-C3570BF8AAA4}" type="presParOf" srcId="{D677C801-65F3-4555-BB47-203D3B9D21E7}" destId="{9EA0E85D-0005-4078-A6F0-3B98253F922B}" srcOrd="7" destOrd="0" presId="urn:microsoft.com/office/officeart/2005/8/layout/vProcess5"/>
    <dgm:cxn modelId="{7190FBD1-BEE0-494F-8A60-B522306EE80B}" type="presParOf" srcId="{D677C801-65F3-4555-BB47-203D3B9D21E7}" destId="{DE88307C-3C2C-4883-A749-44D2001BBF30}"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86698-8D31-4710-8A68-A2631AD2FC98}">
      <dsp:nvSpPr>
        <dsp:cNvPr id="0" name=""/>
        <dsp:cNvSpPr/>
      </dsp:nvSpPr>
      <dsp:spPr bwMode="white">
        <a:xfrm>
          <a:off x="39" y="3257"/>
          <a:ext cx="3818923"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素养问题</a:t>
          </a:r>
        </a:p>
      </dsp:txBody>
      <dsp:txXfrm>
        <a:off x="39" y="3257"/>
        <a:ext cx="3818923" cy="662400"/>
      </dsp:txXfrm>
    </dsp:sp>
    <dsp:sp modelId="{369EBABC-DD86-49CC-9C24-0C5918EBAEF6}">
      <dsp:nvSpPr>
        <dsp:cNvPr id="0" name=""/>
        <dsp:cNvSpPr/>
      </dsp:nvSpPr>
      <dsp:spPr bwMode="white">
        <a:xfrm>
          <a:off x="39" y="665657"/>
          <a:ext cx="3818923" cy="32119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CN" altLang="en-US" sz="2300" kern="1200" dirty="0"/>
            <a:t>什么是电子邮件？</a:t>
          </a:r>
        </a:p>
        <a:p>
          <a:pPr marL="228600" lvl="1" indent="-228600" algn="l" defTabSz="1022350">
            <a:lnSpc>
              <a:spcPct val="90000"/>
            </a:lnSpc>
            <a:spcBef>
              <a:spcPct val="0"/>
            </a:spcBef>
            <a:spcAft>
              <a:spcPct val="15000"/>
            </a:spcAft>
            <a:buChar char="•"/>
          </a:pPr>
          <a:r>
            <a:rPr lang="zh-CN" altLang="en-US" sz="2300" kern="1200" dirty="0"/>
            <a:t>电子邮件地址有哪些重要性？</a:t>
          </a:r>
        </a:p>
        <a:p>
          <a:pPr marL="228600" lvl="1" indent="-228600" algn="l" defTabSz="1022350">
            <a:lnSpc>
              <a:spcPct val="90000"/>
            </a:lnSpc>
            <a:spcBef>
              <a:spcPct val="0"/>
            </a:spcBef>
            <a:spcAft>
              <a:spcPct val="15000"/>
            </a:spcAft>
            <a:buChar char="•"/>
          </a:pPr>
          <a:r>
            <a:rPr lang="zh-CN" altLang="en-US" sz="2300" kern="1200" dirty="0"/>
            <a:t>电子邮件是如何实现收发的？</a:t>
          </a:r>
        </a:p>
      </dsp:txBody>
      <dsp:txXfrm>
        <a:off x="39" y="665657"/>
        <a:ext cx="3818923" cy="3211993"/>
      </dsp:txXfrm>
    </dsp:sp>
    <dsp:sp modelId="{FA9B31D6-CB94-41D5-BAAF-6E3F7737FBBF}">
      <dsp:nvSpPr>
        <dsp:cNvPr id="0" name=""/>
        <dsp:cNvSpPr/>
      </dsp:nvSpPr>
      <dsp:spPr bwMode="white">
        <a:xfrm>
          <a:off x="4353653" y="0"/>
          <a:ext cx="3818923"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zh-CN" altLang="en-US" sz="2300" b="1" kern="1200" dirty="0"/>
            <a:t>项目问题</a:t>
          </a:r>
        </a:p>
      </dsp:txBody>
      <dsp:txXfrm>
        <a:off x="4353653" y="0"/>
        <a:ext cx="3818923" cy="662400"/>
      </dsp:txXfrm>
    </dsp:sp>
    <dsp:sp modelId="{4B018401-DE7D-498D-8BAC-C9D0768CCA2E}">
      <dsp:nvSpPr>
        <dsp:cNvPr id="0" name=""/>
        <dsp:cNvSpPr/>
      </dsp:nvSpPr>
      <dsp:spPr bwMode="white">
        <a:xfrm>
          <a:off x="4353613" y="665657"/>
          <a:ext cx="3818923" cy="32119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CN" altLang="en-US" sz="2300" kern="1200" dirty="0"/>
            <a:t>电子邮件的收发需要哪些协议支持？</a:t>
          </a:r>
        </a:p>
        <a:p>
          <a:pPr marL="228600" lvl="1" indent="-228600" algn="l" defTabSz="1022350">
            <a:lnSpc>
              <a:spcPct val="90000"/>
            </a:lnSpc>
            <a:spcBef>
              <a:spcPct val="0"/>
            </a:spcBef>
            <a:spcAft>
              <a:spcPct val="15000"/>
            </a:spcAft>
            <a:buChar char="•"/>
          </a:pPr>
          <a:r>
            <a:rPr lang="zh-CN" altLang="en-US" sz="2300" kern="1200" dirty="0"/>
            <a:t>电子邮件与传统邮件相比的优点？</a:t>
          </a:r>
        </a:p>
        <a:p>
          <a:pPr marL="228600" lvl="1" indent="-228600" algn="l" defTabSz="1022350">
            <a:lnSpc>
              <a:spcPct val="90000"/>
            </a:lnSpc>
            <a:spcBef>
              <a:spcPct val="0"/>
            </a:spcBef>
            <a:spcAft>
              <a:spcPct val="15000"/>
            </a:spcAft>
            <a:buChar char="•"/>
          </a:pPr>
          <a:r>
            <a:rPr lang="zh-CN" altLang="en-US" sz="2300" kern="1200" dirty="0"/>
            <a:t>电子邮件的收发过程中协议的作用？</a:t>
          </a:r>
        </a:p>
      </dsp:txBody>
      <dsp:txXfrm>
        <a:off x="4353613" y="665657"/>
        <a:ext cx="3818923" cy="3211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79CC4-AA70-4485-9CED-BF6A1944BD11}">
      <dsp:nvSpPr>
        <dsp:cNvPr id="0" name=""/>
        <dsp:cNvSpPr/>
      </dsp:nvSpPr>
      <dsp:spPr bwMode="white">
        <a:xfrm>
          <a:off x="117275" y="0"/>
          <a:ext cx="4726963" cy="812799"/>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altLang="en-US" sz="2700" kern="1200" dirty="0"/>
            <a:t>确定邮箱地址</a:t>
          </a:r>
        </a:p>
      </dsp:txBody>
      <dsp:txXfrm>
        <a:off x="141081" y="23806"/>
        <a:ext cx="3849889" cy="765187"/>
      </dsp:txXfrm>
    </dsp:sp>
    <dsp:sp modelId="{728B431C-76F2-49BE-968D-34673EF8E412}">
      <dsp:nvSpPr>
        <dsp:cNvPr id="0" name=""/>
        <dsp:cNvSpPr/>
      </dsp:nvSpPr>
      <dsp:spPr bwMode="white">
        <a:xfrm>
          <a:off x="417085" y="948266"/>
          <a:ext cx="4726963" cy="81279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altLang="en-US" sz="2700" kern="1200" dirty="0"/>
            <a:t>梳理邮件发送过程</a:t>
          </a:r>
        </a:p>
      </dsp:txBody>
      <dsp:txXfrm>
        <a:off x="440891" y="972072"/>
        <a:ext cx="3733946" cy="765187"/>
      </dsp:txXfrm>
    </dsp:sp>
    <dsp:sp modelId="{6F1AFEFF-7978-4530-986D-327EA3B1C3E4}">
      <dsp:nvSpPr>
        <dsp:cNvPr id="0" name=""/>
        <dsp:cNvSpPr/>
      </dsp:nvSpPr>
      <dsp:spPr bwMode="white">
        <a:xfrm>
          <a:off x="834170" y="1896533"/>
          <a:ext cx="4726963" cy="81279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altLang="en-US" sz="2700" kern="1200" dirty="0"/>
            <a:t>分析接收邮件过程</a:t>
          </a:r>
        </a:p>
      </dsp:txBody>
      <dsp:txXfrm>
        <a:off x="857976" y="1920339"/>
        <a:ext cx="3733946" cy="765187"/>
      </dsp:txXfrm>
    </dsp:sp>
    <dsp:sp modelId="{FACD659F-7026-465F-8418-3CA44517E0E8}">
      <dsp:nvSpPr>
        <dsp:cNvPr id="0" name=""/>
        <dsp:cNvSpPr/>
      </dsp:nvSpPr>
      <dsp:spPr bwMode="white">
        <a:xfrm>
          <a:off x="4198643" y="616373"/>
          <a:ext cx="528319" cy="52831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a:off x="4317515" y="616373"/>
        <a:ext cx="290575" cy="397560"/>
      </dsp:txXfrm>
    </dsp:sp>
    <dsp:sp modelId="{469E8162-A258-4B20-B674-CB38DFB62EBC}">
      <dsp:nvSpPr>
        <dsp:cNvPr id="0" name=""/>
        <dsp:cNvSpPr/>
      </dsp:nvSpPr>
      <dsp:spPr bwMode="white">
        <a:xfrm>
          <a:off x="4615729" y="1559221"/>
          <a:ext cx="528319" cy="52831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a:off x="4734601" y="1559221"/>
        <a:ext cx="290575" cy="3975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F4E72-6667-4E46-B0E4-B4D531CF006B}" type="datetimeFigureOut">
              <a:rPr lang="zh-CN" altLang="en-US" smtClean="0"/>
              <a:t>2024-08-07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CDD19-2EEA-4CDF-B2F3-7EEA11EB95A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rgbClr val="3484A2"/>
              </a:solidFill>
            </a:endParaRPr>
          </a:p>
        </p:txBody>
      </p:sp>
      <p:sp>
        <p:nvSpPr>
          <p:cNvPr id="4" name="灯片编号占位符 3"/>
          <p:cNvSpPr>
            <a:spLocks noGrp="1"/>
          </p:cNvSpPr>
          <p:nvPr>
            <p:ph type="sldNum" sz="quarter" idx="10"/>
          </p:nvPr>
        </p:nvSpPr>
        <p:spPr/>
        <p:txBody>
          <a:bodyPr/>
          <a:lstStyle/>
          <a:p>
            <a:fld id="{20DEAE63-D6C4-437F-B8DA-DA689F991AA7}" type="slidenum">
              <a:rPr lang="zh-CN" altLang="en-US" smtClean="0"/>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24</a:t>
            </a:fld>
            <a:endParaRPr lang="zh-CN" altLang="en-US"/>
          </a:p>
        </p:txBody>
      </p:sp>
    </p:spTree>
    <p:extLst>
      <p:ext uri="{BB962C8B-B14F-4D97-AF65-F5344CB8AC3E}">
        <p14:creationId xmlns:p14="http://schemas.microsoft.com/office/powerpoint/2010/main" val="348568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25</a:t>
            </a:fld>
            <a:endParaRPr lang="zh-CN" altLang="en-US"/>
          </a:p>
        </p:txBody>
      </p:sp>
    </p:spTree>
    <p:extLst>
      <p:ext uri="{BB962C8B-B14F-4D97-AF65-F5344CB8AC3E}">
        <p14:creationId xmlns:p14="http://schemas.microsoft.com/office/powerpoint/2010/main" val="2028056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26</a:t>
            </a:fld>
            <a:endParaRPr lang="zh-CN" altLang="en-US"/>
          </a:p>
        </p:txBody>
      </p:sp>
    </p:spTree>
    <p:extLst>
      <p:ext uri="{BB962C8B-B14F-4D97-AF65-F5344CB8AC3E}">
        <p14:creationId xmlns:p14="http://schemas.microsoft.com/office/powerpoint/2010/main" val="3078214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5CDD19-2EEA-4CDF-B2F3-7EEA11EB95A9}" type="slidenum">
              <a:rPr lang="zh-CN" altLang="en-US" smtClean="0"/>
              <a:t>27</a:t>
            </a:fld>
            <a:endParaRPr lang="zh-CN" altLang="en-US"/>
          </a:p>
        </p:txBody>
      </p:sp>
    </p:spTree>
    <p:extLst>
      <p:ext uri="{BB962C8B-B14F-4D97-AF65-F5344CB8AC3E}">
        <p14:creationId xmlns:p14="http://schemas.microsoft.com/office/powerpoint/2010/main" val="3037336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5CDD19-2EEA-4CDF-B2F3-7EEA11EB95A9}"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20DEAE63-D6C4-437F-B8DA-DA689F991AA7}" type="slidenum">
              <a:rPr lang="zh-CN" altLang="en-US" smtClean="0"/>
              <a:t>3</a:t>
            </a:fld>
            <a:endParaRPr lang="en-US" altLang="zh-CN"/>
          </a:p>
        </p:txBody>
      </p:sp>
      <p:sp>
        <p:nvSpPr>
          <p:cNvPr id="6" name="备注占位符 5">
            <a:extLst>
              <a:ext uri="{FF2B5EF4-FFF2-40B4-BE49-F238E27FC236}">
                <a16:creationId xmlns:a16="http://schemas.microsoft.com/office/drawing/2014/main" id="{70D7BF46-9A72-44F8-92B1-24D37365D631}"/>
              </a:ext>
            </a:extLst>
          </p:cNvPr>
          <p:cNvSpPr>
            <a:spLocks noGrp="1"/>
          </p:cNvSpPr>
          <p:nvPr>
            <p:ph type="body" sz="quarter"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20DEAE63-D6C4-437F-B8DA-DA689F991AA7}" type="slidenum">
              <a:rPr lang="zh-CN" altLang="en-US" smtClean="0"/>
              <a:t>4</a:t>
            </a:fld>
            <a:endParaRPr lang="en-US" altLang="zh-CN"/>
          </a:p>
        </p:txBody>
      </p:sp>
      <p:sp>
        <p:nvSpPr>
          <p:cNvPr id="6" name="备注占位符 5">
            <a:extLst>
              <a:ext uri="{FF2B5EF4-FFF2-40B4-BE49-F238E27FC236}">
                <a16:creationId xmlns:a16="http://schemas.microsoft.com/office/drawing/2014/main" id="{6F819DE2-8D38-4241-B2EF-76501D71A282}"/>
              </a:ext>
            </a:extLst>
          </p:cNvPr>
          <p:cNvSpPr>
            <a:spLocks noGrp="1"/>
          </p:cNvSpPr>
          <p:nvPr>
            <p:ph type="body" sz="quarter"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6</a:t>
            </a:fld>
            <a:endParaRPr lang="zh-CN" altLang="en-US"/>
          </a:p>
        </p:txBody>
      </p:sp>
      <p:sp>
        <p:nvSpPr>
          <p:cNvPr id="6" name="备注占位符 5">
            <a:extLst>
              <a:ext uri="{FF2B5EF4-FFF2-40B4-BE49-F238E27FC236}">
                <a16:creationId xmlns:a16="http://schemas.microsoft.com/office/drawing/2014/main" id="{92A79C79-E1AF-4177-B895-DD2C5CFDCC8E}"/>
              </a:ext>
            </a:extLst>
          </p:cNvPr>
          <p:cNvSpPr>
            <a:spLocks noGrp="1"/>
          </p:cNvSpPr>
          <p:nvPr>
            <p:ph type="body" sz="quarter"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7</a:t>
            </a:fld>
            <a:endParaRPr lang="zh-CN" altLang="en-US"/>
          </a:p>
        </p:txBody>
      </p:sp>
      <p:sp>
        <p:nvSpPr>
          <p:cNvPr id="6" name="备注占位符 5">
            <a:extLst>
              <a:ext uri="{FF2B5EF4-FFF2-40B4-BE49-F238E27FC236}">
                <a16:creationId xmlns:a16="http://schemas.microsoft.com/office/drawing/2014/main" id="{AD94C45B-2696-4837-99FA-F3F29C14DE05}"/>
              </a:ext>
            </a:extLst>
          </p:cNvPr>
          <p:cNvSpPr>
            <a:spLocks noGrp="1"/>
          </p:cNvSpPr>
          <p:nvPr>
            <p:ph type="body" sz="quarter"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385CDD19-2EEA-4CDF-B2F3-7EEA11EB95A9}" type="slidenum">
              <a:rPr lang="zh-CN" altLang="en-US" smtClean="0"/>
              <a:t>8</a:t>
            </a:fld>
            <a:endParaRPr lang="zh-CN" altLang="en-US"/>
          </a:p>
        </p:txBody>
      </p:sp>
      <p:sp>
        <p:nvSpPr>
          <p:cNvPr id="6" name="备注占位符 5">
            <a:extLst>
              <a:ext uri="{FF2B5EF4-FFF2-40B4-BE49-F238E27FC236}">
                <a16:creationId xmlns:a16="http://schemas.microsoft.com/office/drawing/2014/main" id="{4C3E14D8-2809-474D-9DE0-A2899CAF5F47}"/>
              </a:ext>
            </a:extLst>
          </p:cNvPr>
          <p:cNvSpPr>
            <a:spLocks noGrp="1"/>
          </p:cNvSpPr>
          <p:nvPr>
            <p:ph type="body" sz="quarter"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s/slide11.xml"/><Relationship Id="rId7" Type="http://schemas.openxmlformats.org/officeDocument/2006/relationships/slide" Target="../slides/slide1.xml"/><Relationship Id="rId2"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 Target="../slides/slide28.xml"/><Relationship Id="rId5" Type="http://schemas.openxmlformats.org/officeDocument/2006/relationships/slide" Target="../slides/slide23.xml"/><Relationship Id="rId4" Type="http://schemas.openxmlformats.org/officeDocument/2006/relationships/slide" Target="../slides/slide20.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1.xml"/><Relationship Id="rId3" Type="http://schemas.openxmlformats.org/officeDocument/2006/relationships/slide" Target="../slides/slide6.xml"/><Relationship Id="rId7" Type="http://schemas.openxmlformats.org/officeDocument/2006/relationships/slide" Target="../slides/slide28.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slide" Target="../slides/slide23.xml"/><Relationship Id="rId5" Type="http://schemas.openxmlformats.org/officeDocument/2006/relationships/slide" Target="../slides/slide20.xml"/><Relationship Id="rId4" Type="http://schemas.openxmlformats.org/officeDocument/2006/relationships/slide" Target="../slides/slide1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s/slide20.xml"/><Relationship Id="rId7" Type="http://schemas.openxmlformats.org/officeDocument/2006/relationships/slide" Target="../slides/slide1.xml"/><Relationship Id="rId2"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 Target="../slides/slide28.xml"/><Relationship Id="rId5" Type="http://schemas.openxmlformats.org/officeDocument/2006/relationships/slide" Target="../slides/slide6.xml"/><Relationship Id="rId4" Type="http://schemas.openxmlformats.org/officeDocument/2006/relationships/slide" Target="../slides/slide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s/slide20.xml"/><Relationship Id="rId7" Type="http://schemas.openxmlformats.org/officeDocument/2006/relationships/slide" Target="../slides/slide1.xml"/><Relationship Id="rId2"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 Target="../slides/slide28.xml"/><Relationship Id="rId5" Type="http://schemas.openxmlformats.org/officeDocument/2006/relationships/slide" Target="../slides/slide6.xml"/><Relationship Id="rId4" Type="http://schemas.openxmlformats.org/officeDocument/2006/relationships/slide" Target="../slides/slide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2024-08-07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2" cstate="print">
            <a:alphaModFix amt="7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5395" y="310696"/>
            <a:ext cx="11220574" cy="60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6965003" y="169458"/>
            <a:ext cx="1065091" cy="323775"/>
            <a:chOff x="6965003" y="169458"/>
            <a:chExt cx="1065091" cy="323775"/>
          </a:xfrm>
        </p:grpSpPr>
        <p:sp>
          <p:nvSpPr>
            <p:cNvPr id="8" name="平行四边形 7">
              <a:hlinkClick r:id="rId2" action="ppaction://hlinksldjump"/>
            </p:cNvPr>
            <p:cNvSpPr/>
            <p:nvPr/>
          </p:nvSpPr>
          <p:spPr>
            <a:xfrm>
              <a:off x="696500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3"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4" action="ppaction://hlinksldjump"/>
            </p:cNvPr>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a:hlinkClick r:id="rId5"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5"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p:cNvSpPr txBox="1"/>
          <p:nvPr userDrawn="1"/>
        </p:nvSpPr>
        <p:spPr>
          <a:xfrm>
            <a:off x="870485" y="161861"/>
            <a:ext cx="4235553"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探秘电子邮件收发过程</a:t>
            </a:r>
          </a:p>
        </p:txBody>
      </p:sp>
      <p:pic>
        <p:nvPicPr>
          <p:cNvPr id="22" name="图片 21"/>
          <p:cNvPicPr>
            <a:picLocks noChangeAspect="1"/>
          </p:cNvPicPr>
          <p:nvPr userDrawn="1"/>
        </p:nvPicPr>
        <p:blipFill rotWithShape="1">
          <a:blip r:embed="rId8"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3" name="文本框 22"/>
          <p:cNvSpPr txBox="1"/>
          <p:nvPr userDrawn="1"/>
        </p:nvSpPr>
        <p:spPr>
          <a:xfrm>
            <a:off x="8855242" y="6315614"/>
            <a:ext cx="3296095"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探密互联网工作过程</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8855242" y="6315614"/>
            <a:ext cx="3296095"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探密互联网工作过程</a:t>
            </a:r>
          </a:p>
        </p:txBody>
      </p:sp>
      <p:sp>
        <p:nvSpPr>
          <p:cNvPr id="12" name="文本框 11"/>
          <p:cNvSpPr txBox="1"/>
          <p:nvPr userDrawn="1"/>
        </p:nvSpPr>
        <p:spPr>
          <a:xfrm>
            <a:off x="870485" y="161861"/>
            <a:ext cx="4235553"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探秘电子邮件收发过程</a:t>
            </a:r>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grpSp>
        <p:nvGrpSpPr>
          <p:cNvPr id="7" name="组合 6"/>
          <p:cNvGrpSpPr/>
          <p:nvPr userDrawn="1"/>
        </p:nvGrpSpPr>
        <p:grpSpPr>
          <a:xfrm>
            <a:off x="6965003" y="169458"/>
            <a:ext cx="1065091" cy="323775"/>
            <a:chOff x="6965003" y="169458"/>
            <a:chExt cx="1065091" cy="323775"/>
          </a:xfrm>
        </p:grpSpPr>
        <p:sp>
          <p:nvSpPr>
            <p:cNvPr id="8" name="平行四边形 7">
              <a:hlinkClick r:id="rId3"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9"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grpSp>
        <p:nvGrpSpPr>
          <p:cNvPr id="10" name="组合 9"/>
          <p:cNvGrpSpPr/>
          <p:nvPr userDrawn="1"/>
        </p:nvGrpSpPr>
        <p:grpSpPr>
          <a:xfrm>
            <a:off x="8000470" y="169458"/>
            <a:ext cx="1065091" cy="323775"/>
            <a:chOff x="8005043" y="169458"/>
            <a:chExt cx="1065091" cy="323775"/>
          </a:xfrm>
        </p:grpSpPr>
        <p:sp>
          <p:nvSpPr>
            <p:cNvPr id="13" name="平行四边形 12">
              <a:hlinkClick r:id="rId4" action="ppaction://hlinksldjump"/>
            </p:cNvPr>
            <p:cNvSpPr/>
            <p:nvPr/>
          </p:nvSpPr>
          <p:spPr>
            <a:xfrm>
              <a:off x="800504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5"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6"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sp>
        <p:nvSpPr>
          <p:cNvPr id="23" name="KSO_Shape">
            <a:hlinkClick r:id="rId7"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KSO_Shape">
            <a:hlinkClick r:id="rId8"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a:hlinkClick r:id="rId2" action="ppaction://hlinksldjump"/>
            </p:cNvPr>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a:hlinkClick r:id="rId3" action="ppaction://hlinksldjump"/>
            </p:cNvPr>
            <p:cNvSpPr/>
            <p:nvPr/>
          </p:nvSpPr>
          <p:spPr>
            <a:xfrm>
              <a:off x="904508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5"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文本框 25"/>
          <p:cNvSpPr txBox="1"/>
          <p:nvPr userDrawn="1"/>
        </p:nvSpPr>
        <p:spPr>
          <a:xfrm>
            <a:off x="870485" y="161861"/>
            <a:ext cx="4235553"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探秘电子邮件收发过程</a:t>
            </a:r>
          </a:p>
        </p:txBody>
      </p:sp>
      <p:pic>
        <p:nvPicPr>
          <p:cNvPr id="27" name="图片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8" name="文本框 27"/>
          <p:cNvSpPr txBox="1"/>
          <p:nvPr userDrawn="1"/>
        </p:nvSpPr>
        <p:spPr>
          <a:xfrm>
            <a:off x="8855242" y="6315614"/>
            <a:ext cx="3296095"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探密互联网工作过程</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8000470" y="169458"/>
            <a:ext cx="1065091" cy="323775"/>
            <a:chOff x="8005043" y="169458"/>
            <a:chExt cx="1065091" cy="323775"/>
          </a:xfrm>
        </p:grpSpPr>
        <p:sp>
          <p:nvSpPr>
            <p:cNvPr id="13"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4" name="矩形 3">
              <a:hlinkClick r:id="rId2"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p>
          </p:txBody>
        </p:sp>
      </p:grpSp>
      <p:grpSp>
        <p:nvGrpSpPr>
          <p:cNvPr id="15" name="组合 14"/>
          <p:cNvGrpSpPr/>
          <p:nvPr userDrawn="1"/>
        </p:nvGrpSpPr>
        <p:grpSpPr>
          <a:xfrm>
            <a:off x="9035937" y="169458"/>
            <a:ext cx="1065091" cy="323775"/>
            <a:chOff x="9045083" y="169458"/>
            <a:chExt cx="1065091" cy="323775"/>
          </a:xfrm>
        </p:grpSpPr>
        <p:sp>
          <p:nvSpPr>
            <p:cNvPr id="16"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7" name="矩形 3">
              <a:hlinkClick r:id="rId3"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p>
          </p:txBody>
        </p:sp>
      </p:grpSp>
      <p:grpSp>
        <p:nvGrpSpPr>
          <p:cNvPr id="18" name="组合 17"/>
          <p:cNvGrpSpPr/>
          <p:nvPr userDrawn="1"/>
        </p:nvGrpSpPr>
        <p:grpSpPr>
          <a:xfrm>
            <a:off x="10071405" y="169458"/>
            <a:ext cx="1065091" cy="323775"/>
            <a:chOff x="10071405" y="169458"/>
            <a:chExt cx="1065091" cy="323775"/>
          </a:xfrm>
        </p:grpSpPr>
        <p:sp>
          <p:nvSpPr>
            <p:cNvPr id="19"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0" name="矩形 3"/>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dirty="0">
                  <a:solidFill>
                    <a:srgbClr val="FF9900"/>
                  </a:solidFill>
                  <a:latin typeface="方正姚体简体" panose="03000509000000000000" pitchFamily="65" charset="-122"/>
                  <a:ea typeface="方正姚体简体" panose="03000509000000000000" pitchFamily="65" charset="-122"/>
                </a:rPr>
                <a:t>拓展评价</a:t>
              </a:r>
            </a:p>
          </p:txBody>
        </p:sp>
      </p:grpSp>
      <p:grpSp>
        <p:nvGrpSpPr>
          <p:cNvPr id="21" name="组合 20"/>
          <p:cNvGrpSpPr/>
          <p:nvPr userDrawn="1"/>
        </p:nvGrpSpPr>
        <p:grpSpPr>
          <a:xfrm>
            <a:off x="6965003" y="169458"/>
            <a:ext cx="1065091" cy="323775"/>
            <a:chOff x="6965003" y="169458"/>
            <a:chExt cx="1065091" cy="323775"/>
          </a:xfrm>
        </p:grpSpPr>
        <p:sp>
          <p:nvSpPr>
            <p:cNvPr id="22" name="平行四边形 21">
              <a:hlinkClick r:id="rId5"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23" name="矩形 3"/>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defRPr/>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p>
          </p:txBody>
        </p:sp>
      </p:grpSp>
      <p:sp>
        <p:nvSpPr>
          <p:cNvPr id="24"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文本框 25"/>
          <p:cNvSpPr txBox="1"/>
          <p:nvPr userDrawn="1"/>
        </p:nvSpPr>
        <p:spPr>
          <a:xfrm>
            <a:off x="870485" y="161861"/>
            <a:ext cx="4235553" cy="369332"/>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项目</a:t>
            </a:r>
            <a:r>
              <a:rPr lang="en-US" altLang="zh-CN" dirty="0">
                <a:solidFill>
                  <a:schemeClr val="bg1"/>
                </a:solidFill>
                <a:latin typeface="方正姚体简体" panose="03000509000000000000" pitchFamily="65" charset="-122"/>
                <a:ea typeface="方正姚体简体" panose="03000509000000000000" pitchFamily="65" charset="-122"/>
              </a:rPr>
              <a:t>3</a:t>
            </a:r>
            <a:r>
              <a:rPr lang="zh-CN" altLang="en-US" dirty="0">
                <a:solidFill>
                  <a:schemeClr val="bg1"/>
                </a:solidFill>
                <a:latin typeface="方正姚体简体" panose="03000509000000000000" pitchFamily="65" charset="-122"/>
                <a:ea typeface="方正姚体简体" panose="03000509000000000000" pitchFamily="65" charset="-122"/>
              </a:rPr>
              <a:t>  </a:t>
            </a:r>
            <a:r>
              <a:rPr lang="zh-CN" altLang="en-US" sz="1800" kern="1200" dirty="0">
                <a:solidFill>
                  <a:schemeClr val="bg1"/>
                </a:solidFill>
                <a:latin typeface="方正姚体简体" panose="03000509000000000000" pitchFamily="65" charset="-122"/>
                <a:ea typeface="方正姚体简体" panose="03000509000000000000" pitchFamily="65" charset="-122"/>
                <a:cs typeface="+mn-cs"/>
              </a:rPr>
              <a:t>探秘电子邮件收发过程</a:t>
            </a:r>
          </a:p>
        </p:txBody>
      </p:sp>
      <p:pic>
        <p:nvPicPr>
          <p:cNvPr id="27" name="图片 26"/>
          <p:cNvPicPr>
            <a:picLocks noChangeAspect="1"/>
          </p:cNvPicPr>
          <p:nvPr userDrawn="1"/>
        </p:nvPicPr>
        <p:blipFill rotWithShape="1">
          <a:blip r:embed="rId8" cstate="print">
            <a:extLst>
              <a:ext uri="{28A0092B-C50C-407E-A947-70E740481C1C}">
                <a14:useLocalDpi xmlns:a14="http://schemas.microsoft.com/office/drawing/2010/main" val="0"/>
              </a:ext>
            </a:extLst>
          </a:blip>
          <a:srcRect l="7583" t="14440" r="47711" b="31550"/>
          <a:stretch>
            <a:fillRect/>
          </a:stretch>
        </p:blipFill>
        <p:spPr>
          <a:xfrm>
            <a:off x="347542" y="88053"/>
            <a:ext cx="554294" cy="446422"/>
          </a:xfrm>
          <a:prstGeom prst="rect">
            <a:avLst/>
          </a:prstGeom>
        </p:spPr>
      </p:pic>
      <p:sp>
        <p:nvSpPr>
          <p:cNvPr id="28" name="文本框 27"/>
          <p:cNvSpPr txBox="1"/>
          <p:nvPr userDrawn="1"/>
        </p:nvSpPr>
        <p:spPr>
          <a:xfrm>
            <a:off x="8855242" y="6315614"/>
            <a:ext cx="3296095"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探密互联网工作过程</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p>
        </p:txBody>
      </p:sp>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8855242" y="6315614"/>
            <a:ext cx="3296095" cy="369332"/>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第</a:t>
            </a:r>
            <a:r>
              <a:rPr lang="en-US" altLang="zh-CN" dirty="0">
                <a:solidFill>
                  <a:schemeClr val="bg1"/>
                </a:solidFill>
                <a:latin typeface="方正姚体简体" panose="03000509000000000000" pitchFamily="65" charset="-122"/>
                <a:ea typeface="方正姚体简体" panose="03000509000000000000" pitchFamily="65" charset="-122"/>
              </a:rPr>
              <a:t>4</a:t>
            </a:r>
            <a:r>
              <a:rPr lang="zh-CN" altLang="en-US" dirty="0">
                <a:solidFill>
                  <a:schemeClr val="bg1"/>
                </a:solidFill>
                <a:latin typeface="方正姚体简体" panose="03000509000000000000" pitchFamily="65" charset="-122"/>
                <a:ea typeface="方正姚体简体" panose="03000509000000000000" pitchFamily="65" charset="-122"/>
              </a:rPr>
              <a:t>单元   探密互联网工作过程</a:t>
            </a:r>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6"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任意多边形: 形状 22"/>
          <p:cNvSpPr/>
          <p:nvPr userDrawn="1">
            <p:custDataLst>
              <p:tags r:id="rId1"/>
            </p:custDataLst>
          </p:nvPr>
        </p:nvSpPr>
        <p:spPr>
          <a:xfrm rot="16200000">
            <a:off x="5259705" y="-23495"/>
            <a:ext cx="1638935" cy="11643995"/>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userDrawn="1"/>
        </p:nvPicPr>
        <p:blipFill rotWithShape="1">
          <a:blip r:embed="rId3" cstate="print">
            <a:alphaModFix amt="11000"/>
            <a:duotone>
              <a:schemeClr val="bg2">
                <a:shade val="45000"/>
                <a:satMod val="135000"/>
              </a:schemeClr>
              <a:prstClr val="white"/>
            </a:duotone>
            <a:extLst>
              <a:ext uri="{28A0092B-C50C-407E-A947-70E740481C1C}">
                <a14:useLocalDpi xmlns:a14="http://schemas.microsoft.com/office/drawing/2010/main" val="0"/>
              </a:ext>
            </a:extLst>
          </a:blip>
          <a:srcRect t="42903" b="30215"/>
          <a:stretch>
            <a:fillRect/>
          </a:stretch>
        </p:blipFill>
        <p:spPr>
          <a:xfrm>
            <a:off x="-117987" y="5014428"/>
            <a:ext cx="6858000" cy="1843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2024-08-07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2024-08-07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0.wmf"/><Relationship Id="rId5" Type="http://schemas.openxmlformats.org/officeDocument/2006/relationships/oleObject" Target="../embeddings/oleObject5.bin"/><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wm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wmf"/><Relationship Id="rId5" Type="http://schemas.openxmlformats.org/officeDocument/2006/relationships/oleObject" Target="../embeddings/oleObject7.bin"/><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4.emf"/><Relationship Id="rId5" Type="http://schemas.openxmlformats.org/officeDocument/2006/relationships/oleObject" Target="../embeddings/oleObject8.bin"/><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5.wmf"/><Relationship Id="rId5" Type="http://schemas.openxmlformats.org/officeDocument/2006/relationships/oleObject" Target="../embeddings/oleObject9.bin"/><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notesSlide" Target="../notesSlides/notesSlide20.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5.pn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package" Target="../embeddings/Microsoft_Word_Document.docx"/></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package" Target="../embeddings/Microsoft_Word_Document1.docx"/></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image" Target="../media/image8.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notesSlide" Target="../notesSlides/notesSlide5.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slideLayout" Target="../slideLayouts/slideLayout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notesSlide" Target="../notesSlides/notesSlide6.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slideLayout" Target="../slideLayouts/slideLayout2.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5.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tags" Target="../tags/tag35.xml"/><Relationship Id="rId10" Type="http://schemas.openxmlformats.org/officeDocument/2006/relationships/tags" Target="../tags/tag30.xml"/><Relationship Id="rId19" Type="http://schemas.openxmlformats.org/officeDocument/2006/relationships/image" Target="../media/image10.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wmf"/><Relationship Id="rId5" Type="http://schemas.openxmlformats.org/officeDocument/2006/relationships/oleObject" Target="../embeddings/oleObject2.bin"/><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9FD1"/>
        </a:solidFill>
        <a:effectLst/>
      </p:bgPr>
    </p:bg>
    <p:spTree>
      <p:nvGrpSpPr>
        <p:cNvPr id="1" name=""/>
        <p:cNvGrpSpPr/>
        <p:nvPr/>
      </p:nvGrpSpPr>
      <p:grpSpPr>
        <a:xfrm>
          <a:off x="0" y="0"/>
          <a:ext cx="0" cy="0"/>
          <a:chOff x="0" y="0"/>
          <a:chExt cx="0" cy="0"/>
        </a:xfrm>
      </p:grpSpPr>
      <p:sp>
        <p:nvSpPr>
          <p:cNvPr id="13" name="文本框 12"/>
          <p:cNvSpPr txBox="1"/>
          <p:nvPr/>
        </p:nvSpPr>
        <p:spPr>
          <a:xfrm>
            <a:off x="1522055" y="1721175"/>
            <a:ext cx="1619170" cy="584775"/>
          </a:xfrm>
          <a:prstGeom prst="rect">
            <a:avLst/>
          </a:prstGeom>
          <a:noFill/>
          <a:ln>
            <a:noFill/>
          </a:ln>
        </p:spPr>
        <p:txBody>
          <a:bodyPr wrap="square" rtlCol="0">
            <a:spAutoFit/>
          </a:bodyPr>
          <a:lstStyle>
            <a:defPPr>
              <a:defRPr lang="zh-CN"/>
            </a:defPPr>
            <a:lvl1pPr algn="ctr">
              <a:defRPr sz="2000" b="1">
                <a:solidFill>
                  <a:schemeClr val="bg1"/>
                </a:solidFill>
                <a:latin typeface="微软雅黑" panose="020B0503020204020204" pitchFamily="34" charset="-122"/>
                <a:ea typeface="微软雅黑" panose="020B0503020204020204" pitchFamily="34" charset="-122"/>
                <a:cs typeface="阿里巴巴普惠体 M" panose="00020600040101010101" charset="-122"/>
              </a:defRPr>
            </a:lvl1pPr>
          </a:lstStyle>
          <a:p>
            <a:r>
              <a:rPr lang="zh-CN" altLang="en-US" sz="3200" dirty="0">
                <a:ln w="22225">
                  <a:solidFill>
                    <a:schemeClr val="accent2"/>
                  </a:solidFill>
                  <a:prstDash val="solid"/>
                </a:ln>
                <a:solidFill>
                  <a:schemeClr val="accent2">
                    <a:lumMod val="40000"/>
                    <a:lumOff val="60000"/>
                  </a:schemeClr>
                </a:solidFill>
                <a:latin typeface="华文琥珀" panose="02010800040101010101" pitchFamily="2" charset="-122"/>
                <a:ea typeface="华文琥珀" panose="02010800040101010101" pitchFamily="2" charset="-122"/>
              </a:rPr>
              <a:t>项目 </a:t>
            </a:r>
            <a:r>
              <a:rPr lang="en-US" altLang="zh-CN" sz="3200" dirty="0">
                <a:ln w="22225">
                  <a:solidFill>
                    <a:schemeClr val="accent2"/>
                  </a:solidFill>
                  <a:prstDash val="solid"/>
                </a:ln>
                <a:solidFill>
                  <a:schemeClr val="accent2">
                    <a:lumMod val="40000"/>
                    <a:lumOff val="60000"/>
                  </a:schemeClr>
                </a:solidFill>
                <a:latin typeface="+mn-ea"/>
                <a:ea typeface="+mn-ea"/>
              </a:rPr>
              <a:t>3</a:t>
            </a:r>
            <a:endParaRPr lang="zh-CN" altLang="en-US" sz="3200" dirty="0">
              <a:ln w="22225">
                <a:solidFill>
                  <a:schemeClr val="accent2"/>
                </a:solidFill>
                <a:prstDash val="solid"/>
              </a:ln>
              <a:solidFill>
                <a:schemeClr val="accent2">
                  <a:lumMod val="40000"/>
                  <a:lumOff val="60000"/>
                </a:schemeClr>
              </a:solidFill>
              <a:latin typeface="+mn-ea"/>
              <a:ea typeface="+mn-ea"/>
            </a:endParaRPr>
          </a:p>
        </p:txBody>
      </p:sp>
      <p:sp>
        <p:nvSpPr>
          <p:cNvPr id="38" name="矩形 37"/>
          <p:cNvSpPr/>
          <p:nvPr/>
        </p:nvSpPr>
        <p:spPr>
          <a:xfrm>
            <a:off x="2331640" y="2375315"/>
            <a:ext cx="9417963" cy="1200329"/>
          </a:xfrm>
          <a:prstGeom prst="rect">
            <a:avLst/>
          </a:prstGeom>
        </p:spPr>
        <p:txBody>
          <a:bodyPr wrap="none">
            <a:spAutoFit/>
          </a:bodyPr>
          <a:lstStyle/>
          <a:p>
            <a:r>
              <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探秘电子邮件收发过程</a:t>
            </a:r>
          </a:p>
        </p:txBody>
      </p:sp>
      <p:grpSp>
        <p:nvGrpSpPr>
          <p:cNvPr id="9" name="组合 8"/>
          <p:cNvGrpSpPr/>
          <p:nvPr/>
        </p:nvGrpSpPr>
        <p:grpSpPr>
          <a:xfrm>
            <a:off x="5320456" y="5927986"/>
            <a:ext cx="5131576" cy="290195"/>
            <a:chOff x="6966" y="5259"/>
            <a:chExt cx="3538" cy="457"/>
          </a:xfrm>
        </p:grpSpPr>
        <p:sp>
          <p:nvSpPr>
            <p:cNvPr id="10" name="圆角矩形 26"/>
            <p:cNvSpPr/>
            <p:nvPr/>
          </p:nvSpPr>
          <p:spPr>
            <a:xfrm>
              <a:off x="6966" y="5259"/>
              <a:ext cx="1930" cy="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rPr>
                <a:t>马鞍山市花园初级中学</a:t>
              </a:r>
            </a:p>
          </p:txBody>
        </p:sp>
        <p:sp>
          <p:nvSpPr>
            <p:cNvPr id="11" name="圆角矩形 27"/>
            <p:cNvSpPr/>
            <p:nvPr/>
          </p:nvSpPr>
          <p:spPr>
            <a:xfrm>
              <a:off x="8988" y="5259"/>
              <a:ext cx="1516" cy="457"/>
            </a:xfrm>
            <a:prstGeom prst="roundRect">
              <a:avLst/>
            </a:prstGeom>
            <a:solidFill>
              <a:srgbClr val="F8B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bg1"/>
                  </a:solidFill>
                  <a:effectLst/>
                  <a:latin typeface="微软雅黑" panose="020B0503020204020204" pitchFamily="34" charset="-122"/>
                  <a:ea typeface="微软雅黑" panose="020B0503020204020204" pitchFamily="34" charset="-122"/>
                  <a:cs typeface="阿里巴巴普惠体 M" panose="00020600040101010101" charset="-122"/>
                </a:rPr>
                <a:t>殷小庆</a:t>
              </a:r>
            </a:p>
          </p:txBody>
        </p:sp>
      </p:grpSp>
      <p:sp>
        <p:nvSpPr>
          <p:cNvPr id="16" name="TextBox 16"/>
          <p:cNvSpPr txBox="1"/>
          <p:nvPr/>
        </p:nvSpPr>
        <p:spPr>
          <a:xfrm>
            <a:off x="5621773" y="3846700"/>
            <a:ext cx="5641288" cy="584775"/>
          </a:xfrm>
          <a:prstGeom prst="rect">
            <a:avLst/>
          </a:prstGeom>
          <a:noFill/>
        </p:spPr>
        <p:txBody>
          <a:bodyPr wrap="none" rtlCol="0">
            <a:spAutoFit/>
          </a:bodyPr>
          <a:lstStyle/>
          <a:p>
            <a:pPr algn="ctr"/>
            <a:r>
              <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互联网</a:t>
            </a:r>
            <a:r>
              <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SMTP/POP3</a:t>
            </a:r>
            <a:r>
              <a:rPr lang="zh-CN" altLang="en-US"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协议</a:t>
            </a:r>
            <a:endParaRPr lang="en-US" altLang="zh-CN" sz="3200" b="1" dirty="0">
              <a:solidFill>
                <a:srgbClr val="3484A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6096000" y="891524"/>
            <a:ext cx="3531537" cy="40011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探密互联网工作过程</a:t>
            </a:r>
            <a:endParaRPr lang="zh-CN" altLang="en-US" sz="2000" dirty="0">
              <a:solidFill>
                <a:srgbClr val="3484A2"/>
              </a:solidFill>
              <a:latin typeface="微软雅黑" panose="020B0503020204020204" pitchFamily="34" charset="-122"/>
              <a:ea typeface="微软雅黑" panose="020B0503020204020204" pitchFamily="34" charset="-122"/>
              <a:cs typeface="汉仪综艺体简" panose="02010609000101010101" charset="-122"/>
            </a:endParaRPr>
          </a:p>
        </p:txBody>
      </p:sp>
      <p:sp>
        <p:nvSpPr>
          <p:cNvPr id="4" name="文本框 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年级上册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6" y="2848061"/>
            <a:ext cx="3733406" cy="373340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Effect transition="in" filter="fade">
                                      <p:cBhvr>
                                        <p:cTn id="13" dur="500"/>
                                        <p:tgtEl>
                                          <p:spTgt spid="38"/>
                                        </p:tgtEl>
                                      </p:cBhvr>
                                    </p:animEffect>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6"/>
                                        </p:tgtEl>
                                        <p:attrNameLst>
                                          <p:attrName>ppt_y</p:attrName>
                                        </p:attrNameLst>
                                      </p:cBhvr>
                                      <p:tavLst>
                                        <p:tav tm="0">
                                          <p:val>
                                            <p:strVal val="#ppt_y"/>
                                          </p:val>
                                        </p:tav>
                                        <p:tav tm="100000">
                                          <p:val>
                                            <p:strVal val="#ppt_y"/>
                                          </p:val>
                                        </p:tav>
                                      </p:tavLst>
                                    </p:anim>
                                    <p:anim calcmode="lin" valueType="num">
                                      <p:cBhvr>
                                        <p:cTn id="1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6"/>
                                        </p:tgtEl>
                                      </p:cBhvr>
                                    </p:animEffect>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5" presetClass="entr" presetSubtype="1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heckerboard(across)">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3250"/>
                            </p:stCondLst>
                            <p:childTnLst>
                              <p:par>
                                <p:cTn id="39" presetID="42"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16" grpId="0"/>
      <p:bldP spid="16" grpId="1"/>
      <p:bldP spid="17" grpId="0"/>
      <p:bldP spid="17" grpId="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88591" y="1072579"/>
            <a:ext cx="6198109" cy="52322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明确探秘电子邮件收发过程的思路</a:t>
            </a:r>
          </a:p>
        </p:txBody>
      </p:sp>
      <p:sp>
        <p:nvSpPr>
          <p:cNvPr id="4" name="矩形 3"/>
          <p:cNvSpPr/>
          <p:nvPr/>
        </p:nvSpPr>
        <p:spPr>
          <a:xfrm>
            <a:off x="1635887" y="1877114"/>
            <a:ext cx="8936079" cy="707886"/>
          </a:xfrm>
          <a:prstGeom prst="rect">
            <a:avLst/>
          </a:prstGeom>
        </p:spPr>
        <p:txBody>
          <a:bodyPr wrap="square">
            <a:spAutoFit/>
          </a:bodyPr>
          <a:lstStyle/>
          <a:p>
            <a:pPr indent="514350"/>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体验电子邮件的发送后，结合传统邮件的收发过程图示，想一想，可以从哪些方面探秘电子邮件的收发过程呢？</a:t>
            </a:r>
            <a:endParaRPr lang="en-US" altLang="zh-CN" sz="2000"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21" y="609787"/>
            <a:ext cx="1255295" cy="1255295"/>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821" y="3122278"/>
            <a:ext cx="3286648" cy="3286648"/>
          </a:xfrm>
          <a:prstGeom prst="rect">
            <a:avLst/>
          </a:prstGeom>
        </p:spPr>
      </p:pic>
      <p:graphicFrame>
        <p:nvGraphicFramePr>
          <p:cNvPr id="5" name="图示 4"/>
          <p:cNvGraphicFramePr/>
          <p:nvPr/>
        </p:nvGraphicFramePr>
        <p:xfrm>
          <a:off x="2465266" y="2918334"/>
          <a:ext cx="5561134" cy="27093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4763770" y="1548130"/>
            <a:ext cx="304355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项目实施</a:t>
            </a:r>
          </a:p>
        </p:txBody>
      </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851530" y="642510"/>
            <a:ext cx="670525" cy="540033"/>
          </a:xfrm>
          <a:prstGeom prst="rect">
            <a:avLst/>
          </a:prstGeom>
        </p:spPr>
      </p:pic>
      <p:sp>
        <p:nvSpPr>
          <p:cNvPr id="10" name="文本框 9"/>
          <p:cNvSpPr txBox="1"/>
          <p:nvPr/>
        </p:nvSpPr>
        <p:spPr>
          <a:xfrm>
            <a:off x="1094131" y="782433"/>
            <a:ext cx="4328769" cy="40011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altLang="en-US" dirty="0">
                <a:latin typeface="微软雅黑" panose="020B0503020204020204" pitchFamily="34" charset="-122"/>
                <a:ea typeface="微软雅黑" panose="020B0503020204020204" pitchFamily="34" charset="-122"/>
              </a:rPr>
              <a:t>项目</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探秘电子邮件收发过程</a:t>
            </a:r>
          </a:p>
        </p:txBody>
      </p:sp>
      <p:graphicFrame>
        <p:nvGraphicFramePr>
          <p:cNvPr id="7" name="对象 6"/>
          <p:cNvGraphicFramePr>
            <a:graphicFrameLocks noChangeAspect="1"/>
          </p:cNvGraphicFramePr>
          <p:nvPr/>
        </p:nvGraphicFramePr>
        <p:xfrm>
          <a:off x="2163504" y="2618535"/>
          <a:ext cx="6596063" cy="2757487"/>
        </p:xfrm>
        <a:graphic>
          <a:graphicData uri="http://schemas.openxmlformats.org/presentationml/2006/ole">
            <mc:AlternateContent xmlns:mc="http://schemas.openxmlformats.org/markup-compatibility/2006">
              <mc:Choice xmlns:v="urn:schemas-microsoft-com:vml" Requires="v">
                <p:oleObj name="Picture" r:id="rId4" imgW="3238500" imgH="1209675" progId="Word.Picture.8">
                  <p:embed/>
                </p:oleObj>
              </mc:Choice>
              <mc:Fallback>
                <p:oleObj name="Picture" r:id="rId4" imgW="3238500" imgH="1209675" progId="Word.Picture.8">
                  <p:embed/>
                  <p:pic>
                    <p:nvPicPr>
                      <p:cNvPr id="0" name="Object 26"/>
                      <p:cNvPicPr>
                        <a:picLocks noChangeAspect="1" noChangeArrowheads="1"/>
                      </p:cNvPicPr>
                      <p:nvPr/>
                    </p:nvPicPr>
                    <p:blipFill>
                      <a:blip r:embed="rId5"/>
                      <a:srcRect/>
                      <a:stretch>
                        <a:fillRect/>
                      </a:stretch>
                    </p:blipFill>
                    <p:spPr bwMode="auto">
                      <a:xfrm>
                        <a:off x="2163504" y="2618535"/>
                        <a:ext cx="6596063" cy="2757487"/>
                      </a:xfrm>
                      <a:prstGeom prst="rect">
                        <a:avLst/>
                      </a:prstGeom>
                      <a:noFill/>
                    </p:spPr>
                  </p:pic>
                </p:oleObj>
              </mc:Fallback>
            </mc:AlternateContent>
          </a:graphicData>
        </a:graphic>
      </p:graphicFrame>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567" y="3190352"/>
            <a:ext cx="3286648" cy="32866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对象 8"/>
          <p:cNvGraphicFramePr>
            <a:graphicFrameLocks noChangeAspect="1"/>
          </p:cNvGraphicFramePr>
          <p:nvPr/>
        </p:nvGraphicFramePr>
        <p:xfrm>
          <a:off x="1458210" y="2365445"/>
          <a:ext cx="9503286" cy="2779029"/>
        </p:xfrm>
        <a:graphic>
          <a:graphicData uri="http://schemas.openxmlformats.org/presentationml/2006/ole">
            <mc:AlternateContent xmlns:mc="http://schemas.openxmlformats.org/markup-compatibility/2006">
              <mc:Choice xmlns:v="urn:schemas-microsoft-com:vml" Requires="v">
                <p:oleObj name="Picture" r:id="rId3" imgW="2795270" imgH="821690" progId="Word.Picture.8">
                  <p:embed/>
                </p:oleObj>
              </mc:Choice>
              <mc:Fallback>
                <p:oleObj name="Picture" r:id="rId3" imgW="2795270" imgH="821690" progId="Word.Picture.8">
                  <p:embed/>
                  <p:pic>
                    <p:nvPicPr>
                      <p:cNvPr id="0" name="对象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210" y="2365445"/>
                        <a:ext cx="9503286" cy="2779029"/>
                      </a:xfrm>
                      <a:prstGeom prst="rect">
                        <a:avLst/>
                      </a:prstGeom>
                      <a:noFill/>
                    </p:spPr>
                  </p:pic>
                </p:oleObj>
              </mc:Fallback>
            </mc:AlternateContent>
          </a:graphicData>
        </a:graphic>
      </p:graphicFrame>
      <p:sp>
        <p:nvSpPr>
          <p:cNvPr id="3" name="文本框 2"/>
          <p:cNvSpPr txBox="1"/>
          <p:nvPr/>
        </p:nvSpPr>
        <p:spPr>
          <a:xfrm>
            <a:off x="2059174" y="1072579"/>
            <a:ext cx="5903726"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梳理发送邮件的过程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选择邮箱</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sp>
        <p:nvSpPr>
          <p:cNvPr id="11" name="文本框 10"/>
          <p:cNvSpPr txBox="1"/>
          <p:nvPr/>
        </p:nvSpPr>
        <p:spPr>
          <a:xfrm>
            <a:off x="8218982" y="2593709"/>
            <a:ext cx="2514808" cy="461665"/>
          </a:xfrm>
          <a:prstGeom prst="rect">
            <a:avLst/>
          </a:prstGeom>
          <a:noFill/>
        </p:spPr>
        <p:txBody>
          <a:bodyPr wrap="square">
            <a:spAutoFit/>
          </a:bodyPr>
          <a:lstStyle/>
          <a:p>
            <a:pPr algn="ctr"/>
            <a:r>
              <a:rPr lang="en-US" altLang="zh-CN" sz="2400" b="1" dirty="0">
                <a:solidFill>
                  <a:srgbClr val="C00000"/>
                </a:solidFill>
              </a:rPr>
              <a:t>QQ</a:t>
            </a:r>
            <a:r>
              <a:rPr lang="zh-CN" altLang="en-US" sz="2400" b="1" dirty="0">
                <a:solidFill>
                  <a:srgbClr val="C00000"/>
                </a:solidFill>
              </a:rPr>
              <a:t>、</a:t>
            </a:r>
            <a:r>
              <a:rPr lang="en-US" altLang="zh-CN" sz="2400" b="1" dirty="0">
                <a:solidFill>
                  <a:srgbClr val="C00000"/>
                </a:solidFill>
              </a:rPr>
              <a:t>163</a:t>
            </a:r>
            <a:r>
              <a:rPr lang="zh-CN" altLang="en-US" sz="2400" b="1" dirty="0">
                <a:solidFill>
                  <a:srgbClr val="C00000"/>
                </a:solidFill>
              </a:rPr>
              <a:t>、</a:t>
            </a:r>
            <a:r>
              <a:rPr lang="en-US" altLang="zh-CN" sz="2400" b="1" dirty="0" err="1">
                <a:solidFill>
                  <a:srgbClr val="C00000"/>
                </a:solidFill>
              </a:rPr>
              <a:t>sina</a:t>
            </a:r>
            <a:endParaRPr lang="zh-CN" altLang="en-US" sz="2400" b="1" dirty="0">
              <a:solidFill>
                <a:srgbClr val="C00000"/>
              </a:solidFill>
            </a:endParaRPr>
          </a:p>
        </p:txBody>
      </p:sp>
      <p:sp>
        <p:nvSpPr>
          <p:cNvPr id="12" name="文本框 11"/>
          <p:cNvSpPr txBox="1"/>
          <p:nvPr/>
        </p:nvSpPr>
        <p:spPr>
          <a:xfrm>
            <a:off x="8617341" y="3902658"/>
            <a:ext cx="1718090" cy="461665"/>
          </a:xfrm>
          <a:prstGeom prst="rect">
            <a:avLst/>
          </a:prstGeom>
          <a:noFill/>
        </p:spPr>
        <p:txBody>
          <a:bodyPr wrap="square">
            <a:spAutoFit/>
          </a:bodyPr>
          <a:lstStyle/>
          <a:p>
            <a:pPr algn="ctr"/>
            <a:r>
              <a:rPr lang="zh-CN" altLang="en-US" sz="2400" b="1" dirty="0">
                <a:solidFill>
                  <a:srgbClr val="C00000"/>
                </a:solidFill>
              </a:rPr>
              <a:t>收发邮件</a:t>
            </a:r>
          </a:p>
        </p:txBody>
      </p:sp>
      <p:sp>
        <p:nvSpPr>
          <p:cNvPr id="13" name="文本框 12"/>
          <p:cNvSpPr txBox="1"/>
          <p:nvPr/>
        </p:nvSpPr>
        <p:spPr>
          <a:xfrm>
            <a:off x="8617341" y="4552509"/>
            <a:ext cx="1718090" cy="461665"/>
          </a:xfrm>
          <a:prstGeom prst="rect">
            <a:avLst/>
          </a:prstGeom>
          <a:noFill/>
        </p:spPr>
        <p:txBody>
          <a:bodyPr wrap="square">
            <a:spAutoFit/>
          </a:bodyPr>
          <a:lstStyle/>
          <a:p>
            <a:pPr algn="ctr"/>
            <a:r>
              <a:rPr lang="zh-CN" altLang="en-US" sz="2400" b="1" dirty="0">
                <a:solidFill>
                  <a:srgbClr val="C00000"/>
                </a:solidFill>
              </a:rPr>
              <a:t>管理邮件</a:t>
            </a:r>
          </a:p>
        </p:txBody>
      </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7685" y="3823981"/>
            <a:ext cx="2640987" cy="26409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4" y="1072579"/>
            <a:ext cx="6449826"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梳理发送邮件的过程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理解邮箱地址</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685" y="3823981"/>
            <a:ext cx="2640987" cy="2640987"/>
          </a:xfrm>
          <a:prstGeom prst="rect">
            <a:avLst/>
          </a:prstGeom>
        </p:spPr>
      </p:pic>
      <p:graphicFrame>
        <p:nvGraphicFramePr>
          <p:cNvPr id="9" name="对象 8"/>
          <p:cNvGraphicFramePr>
            <a:graphicFrameLocks noChangeAspect="1"/>
          </p:cNvGraphicFramePr>
          <p:nvPr/>
        </p:nvGraphicFramePr>
        <p:xfrm>
          <a:off x="1586853" y="2346665"/>
          <a:ext cx="9096797" cy="3101504"/>
        </p:xfrm>
        <a:graphic>
          <a:graphicData uri="http://schemas.openxmlformats.org/presentationml/2006/ole">
            <mc:AlternateContent xmlns:mc="http://schemas.openxmlformats.org/markup-compatibility/2006">
              <mc:Choice xmlns:v="urn:schemas-microsoft-com:vml" Requires="v">
                <p:oleObj name="Picture" r:id="rId5" imgW="4105275" imgH="1409700" progId="Word.Picture.8">
                  <p:embed/>
                </p:oleObj>
              </mc:Choice>
              <mc:Fallback>
                <p:oleObj name="Picture" r:id="rId5" imgW="4105275" imgH="1409700" progId="Word.Picture.8">
                  <p:embed/>
                  <p:pic>
                    <p:nvPicPr>
                      <p:cNvPr id="0" name="对象 5"/>
                      <p:cNvPicPr>
                        <a:picLocks noChangeAspect="1" noChangeArrowheads="1"/>
                      </p:cNvPicPr>
                      <p:nvPr/>
                    </p:nvPicPr>
                    <p:blipFill>
                      <a:blip r:embed="rId6"/>
                      <a:srcRect/>
                      <a:stretch>
                        <a:fillRect/>
                      </a:stretch>
                    </p:blipFill>
                    <p:spPr bwMode="auto">
                      <a:xfrm>
                        <a:off x="1586853" y="2346665"/>
                        <a:ext cx="9096797" cy="3101504"/>
                      </a:xfrm>
                      <a:prstGeom prst="rect">
                        <a:avLst/>
                      </a:prstGeom>
                      <a:noFill/>
                    </p:spPr>
                  </p:pic>
                </p:oleObj>
              </mc:Fallback>
            </mc:AlternateContent>
          </a:graphicData>
        </a:graphic>
      </p:graphicFrame>
      <p:sp>
        <p:nvSpPr>
          <p:cNvPr id="14" name="文本框 13"/>
          <p:cNvSpPr txBox="1"/>
          <p:nvPr/>
        </p:nvSpPr>
        <p:spPr>
          <a:xfrm>
            <a:off x="6020301" y="3907964"/>
            <a:ext cx="648072" cy="584775"/>
          </a:xfrm>
          <a:prstGeom prst="rect">
            <a:avLst/>
          </a:prstGeom>
          <a:noFill/>
        </p:spPr>
        <p:txBody>
          <a:bodyPr wrap="square">
            <a:spAutoFit/>
          </a:bodyPr>
          <a:lstStyle/>
          <a:p>
            <a:pPr algn="ctr"/>
            <a:r>
              <a:rPr lang="en-US" altLang="zh-CN" sz="3200" b="1" dirty="0">
                <a:solidFill>
                  <a:srgbClr val="C00000"/>
                </a:solidFill>
                <a:latin typeface="黑体" panose="02010609060101010101" pitchFamily="49" charset="-122"/>
                <a:ea typeface="黑体" panose="02010609060101010101" pitchFamily="49" charset="-122"/>
              </a:rPr>
              <a:t>②</a:t>
            </a:r>
            <a:endParaRPr lang="zh-CN" altLang="en-US" sz="3200" b="1" dirty="0">
              <a:solidFill>
                <a:srgbClr val="C00000"/>
              </a:solidFill>
            </a:endParaRPr>
          </a:p>
        </p:txBody>
      </p:sp>
      <p:sp>
        <p:nvSpPr>
          <p:cNvPr id="15" name="文本框 14"/>
          <p:cNvSpPr txBox="1"/>
          <p:nvPr/>
        </p:nvSpPr>
        <p:spPr>
          <a:xfrm>
            <a:off x="9229613" y="3907964"/>
            <a:ext cx="648072" cy="584775"/>
          </a:xfrm>
          <a:prstGeom prst="rect">
            <a:avLst/>
          </a:prstGeom>
          <a:noFill/>
        </p:spPr>
        <p:txBody>
          <a:bodyPr wrap="square">
            <a:spAutoFit/>
          </a:bodyPr>
          <a:lstStyle/>
          <a:p>
            <a:pPr algn="ctr"/>
            <a:r>
              <a:rPr lang="en-US" altLang="zh-CN" sz="3200" b="1" dirty="0">
                <a:solidFill>
                  <a:srgbClr val="C00000"/>
                </a:solidFill>
                <a:latin typeface="黑体" panose="02010609060101010101" pitchFamily="49" charset="-122"/>
                <a:ea typeface="黑体" panose="02010609060101010101" pitchFamily="49" charset="-122"/>
              </a:rPr>
              <a:t>①</a:t>
            </a:r>
            <a:endParaRPr lang="zh-CN" altLang="en-US" sz="3200" b="1" dirty="0">
              <a:solidFill>
                <a:srgbClr val="C00000"/>
              </a:solidFill>
            </a:endParaRPr>
          </a:p>
        </p:txBody>
      </p:sp>
      <p:sp>
        <p:nvSpPr>
          <p:cNvPr id="16" name="文本框 15"/>
          <p:cNvSpPr txBox="1"/>
          <p:nvPr/>
        </p:nvSpPr>
        <p:spPr>
          <a:xfrm>
            <a:off x="3116432" y="3833632"/>
            <a:ext cx="1224136"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发件人</a:t>
            </a:r>
            <a:endParaRPr lang="zh-CN" altLang="en-US" sz="2000" b="1" dirty="0">
              <a:solidFill>
                <a:srgbClr val="C00000"/>
              </a:solidFill>
            </a:endParaRPr>
          </a:p>
        </p:txBody>
      </p:sp>
      <p:sp>
        <p:nvSpPr>
          <p:cNvPr id="17" name="文本框 16"/>
          <p:cNvSpPr txBox="1"/>
          <p:nvPr/>
        </p:nvSpPr>
        <p:spPr>
          <a:xfrm>
            <a:off x="2903477" y="4297527"/>
            <a:ext cx="1224136"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账户</a:t>
            </a:r>
            <a:endParaRPr lang="zh-CN" altLang="en-US" sz="2000" b="1" dirty="0">
              <a:solidFill>
                <a:srgbClr val="C00000"/>
              </a:solidFill>
            </a:endParaRPr>
          </a:p>
        </p:txBody>
      </p:sp>
      <p:sp>
        <p:nvSpPr>
          <p:cNvPr id="18" name="文本框 17"/>
          <p:cNvSpPr txBox="1"/>
          <p:nvPr/>
        </p:nvSpPr>
        <p:spPr>
          <a:xfrm>
            <a:off x="2009315" y="4737301"/>
            <a:ext cx="1224136"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收件人</a:t>
            </a:r>
            <a:endParaRPr lang="zh-CN" altLang="en-US" sz="2000" b="1" dirty="0">
              <a:solidFill>
                <a:srgbClr val="C0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对象 15"/>
          <p:cNvGraphicFramePr>
            <a:graphicFrameLocks noChangeAspect="1"/>
          </p:cNvGraphicFramePr>
          <p:nvPr/>
        </p:nvGraphicFramePr>
        <p:xfrm>
          <a:off x="1295400" y="2278126"/>
          <a:ext cx="9093602" cy="2916173"/>
        </p:xfrm>
        <a:graphic>
          <a:graphicData uri="http://schemas.openxmlformats.org/presentationml/2006/ole">
            <mc:AlternateContent xmlns:mc="http://schemas.openxmlformats.org/markup-compatibility/2006">
              <mc:Choice xmlns:v="urn:schemas-microsoft-com:vml" Requires="v">
                <p:oleObj name="Picture" r:id="rId3" imgW="4219575" imgH="1266825" progId="Word.Picture.8">
                  <p:embed/>
                </p:oleObj>
              </mc:Choice>
              <mc:Fallback>
                <p:oleObj name="Picture" r:id="rId3" imgW="4219575" imgH="1266825" progId="Word.Picture.8">
                  <p:embed/>
                  <p:pic>
                    <p:nvPicPr>
                      <p:cNvPr id="0" name="对象 4"/>
                      <p:cNvPicPr>
                        <a:picLocks noChangeAspect="1" noChangeArrowheads="1"/>
                      </p:cNvPicPr>
                      <p:nvPr/>
                    </p:nvPicPr>
                    <p:blipFill>
                      <a:blip r:embed="rId4"/>
                      <a:srcRect/>
                      <a:stretch>
                        <a:fillRect/>
                      </a:stretch>
                    </p:blipFill>
                    <p:spPr bwMode="auto">
                      <a:xfrm>
                        <a:off x="1295400" y="2278126"/>
                        <a:ext cx="9093602" cy="2916173"/>
                      </a:xfrm>
                      <a:prstGeom prst="rect">
                        <a:avLst/>
                      </a:prstGeom>
                      <a:noFill/>
                    </p:spPr>
                  </p:pic>
                </p:oleObj>
              </mc:Fallback>
            </mc:AlternateContent>
          </a:graphicData>
        </a:graphic>
      </p:graphicFrame>
      <p:sp>
        <p:nvSpPr>
          <p:cNvPr id="3" name="文本框 2"/>
          <p:cNvSpPr txBox="1"/>
          <p:nvPr/>
        </p:nvSpPr>
        <p:spPr>
          <a:xfrm>
            <a:off x="2059174" y="1072579"/>
            <a:ext cx="5903726"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梳理发送邮件的过程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邮件服务器</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7685" y="3823981"/>
            <a:ext cx="2640987" cy="2640987"/>
          </a:xfrm>
          <a:prstGeom prst="rect">
            <a:avLst/>
          </a:prstGeom>
        </p:spPr>
      </p:pic>
      <p:sp>
        <p:nvSpPr>
          <p:cNvPr id="14" name="文本框 13"/>
          <p:cNvSpPr txBox="1"/>
          <p:nvPr/>
        </p:nvSpPr>
        <p:spPr>
          <a:xfrm>
            <a:off x="5239711" y="2344107"/>
            <a:ext cx="1347452" cy="584775"/>
          </a:xfrm>
          <a:prstGeom prst="rect">
            <a:avLst/>
          </a:prstGeom>
          <a:noFill/>
        </p:spPr>
        <p:txBody>
          <a:bodyPr wrap="square">
            <a:spAutoFit/>
          </a:bodyPr>
          <a:lstStyle/>
          <a:p>
            <a:pPr algn="ctr"/>
            <a:r>
              <a:rPr lang="en-US" altLang="zh-CN" sz="3200" b="1" dirty="0">
                <a:solidFill>
                  <a:srgbClr val="C00000"/>
                </a:solidFill>
                <a:latin typeface="黑体" panose="02010609060101010101" pitchFamily="49" charset="-122"/>
                <a:ea typeface="黑体" panose="02010609060101010101" pitchFamily="49" charset="-122"/>
              </a:rPr>
              <a:t>A.com</a:t>
            </a:r>
            <a:endParaRPr lang="zh-CN" altLang="en-US" sz="3200" b="1" dirty="0">
              <a:solidFill>
                <a:srgbClr val="C00000"/>
              </a:solidFill>
            </a:endParaRPr>
          </a:p>
        </p:txBody>
      </p:sp>
      <p:sp>
        <p:nvSpPr>
          <p:cNvPr id="15" name="文本框 14"/>
          <p:cNvSpPr txBox="1"/>
          <p:nvPr/>
        </p:nvSpPr>
        <p:spPr>
          <a:xfrm>
            <a:off x="5239711" y="4117465"/>
            <a:ext cx="1347452" cy="584775"/>
          </a:xfrm>
          <a:prstGeom prst="rect">
            <a:avLst/>
          </a:prstGeom>
          <a:noFill/>
        </p:spPr>
        <p:txBody>
          <a:bodyPr wrap="square">
            <a:spAutoFit/>
          </a:bodyPr>
          <a:lstStyle/>
          <a:p>
            <a:pPr algn="ctr"/>
            <a:r>
              <a:rPr lang="en-US" altLang="zh-CN" sz="3200" b="1" dirty="0">
                <a:solidFill>
                  <a:srgbClr val="C00000"/>
                </a:solidFill>
                <a:latin typeface="黑体" panose="02010609060101010101" pitchFamily="49" charset="-122"/>
                <a:ea typeface="黑体" panose="02010609060101010101" pitchFamily="49" charset="-122"/>
              </a:rPr>
              <a:t>B.com</a:t>
            </a:r>
            <a:endParaRPr lang="zh-CN" altLang="en-US" sz="3200" b="1" dirty="0">
              <a:solidFill>
                <a:srgbClr val="C0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3" y="1072579"/>
            <a:ext cx="9139005"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梳理发送邮件的过程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SMTP</a:t>
            </a:r>
            <a:r>
              <a:rPr lang="zh-CN" altLang="en-US" sz="2800" b="1" dirty="0">
                <a:solidFill>
                  <a:srgbClr val="C00000"/>
                </a:solidFill>
                <a:latin typeface="微软雅黑" panose="020B0503020204020204" pitchFamily="34" charset="-122"/>
                <a:ea typeface="微软雅黑" panose="020B0503020204020204" pitchFamily="34" charset="-122"/>
              </a:rPr>
              <a:t>协议（简单邮件传输协议）</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1013" y="3642550"/>
            <a:ext cx="2640987" cy="2640987"/>
          </a:xfrm>
          <a:prstGeom prst="rect">
            <a:avLst/>
          </a:prstGeom>
        </p:spPr>
      </p:pic>
      <p:sp>
        <p:nvSpPr>
          <p:cNvPr id="15" name="带形: 上凸 14"/>
          <p:cNvSpPr/>
          <p:nvPr/>
        </p:nvSpPr>
        <p:spPr>
          <a:xfrm>
            <a:off x="2288748" y="4928845"/>
            <a:ext cx="1296144" cy="495864"/>
          </a:xfrm>
          <a:prstGeom prst="ribbon2">
            <a:avLst>
              <a:gd name="adj1" fmla="val 16667"/>
              <a:gd name="adj2" fmla="val 75000"/>
            </a:avLst>
          </a:prstGeom>
          <a:solidFill>
            <a:srgbClr val="AC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800" b="1" dirty="0">
                <a:latin typeface="楷体" panose="02010609060101010101" pitchFamily="49" charset="-122"/>
                <a:ea typeface="楷体" panose="02010609060101010101" pitchFamily="49" charset="-122"/>
              </a:rPr>
              <a:t>思辨</a:t>
            </a:r>
          </a:p>
        </p:txBody>
      </p:sp>
      <p:sp>
        <p:nvSpPr>
          <p:cNvPr id="16" name="文本框 1"/>
          <p:cNvSpPr txBox="1">
            <a:spLocks noChangeArrowheads="1"/>
          </p:cNvSpPr>
          <p:nvPr/>
        </p:nvSpPr>
        <p:spPr bwMode="auto">
          <a:xfrm>
            <a:off x="3674576" y="4963044"/>
            <a:ext cx="57246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发送电子邮件时可能会出现异常的环节？</a:t>
            </a:r>
          </a:p>
        </p:txBody>
      </p:sp>
      <p:pic>
        <p:nvPicPr>
          <p:cNvPr id="7170" name="图片 1">
            <a:extLst>
              <a:ext uri="{FF2B5EF4-FFF2-40B4-BE49-F238E27FC236}">
                <a16:creationId xmlns:a16="http://schemas.microsoft.com/office/drawing/2014/main" id="{9A353089-54EF-48EE-9781-96BF186F22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748" y="2117839"/>
            <a:ext cx="7726394" cy="182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59173" y="1072579"/>
            <a:ext cx="9139005"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梳理发送邮件的过程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SMTP</a:t>
            </a:r>
            <a:r>
              <a:rPr lang="zh-CN" altLang="en-US" sz="2800" b="1" dirty="0">
                <a:solidFill>
                  <a:srgbClr val="C00000"/>
                </a:solidFill>
                <a:latin typeface="微软雅黑" panose="020B0503020204020204" pitchFamily="34" charset="-122"/>
                <a:ea typeface="微软雅黑" panose="020B0503020204020204" pitchFamily="34" charset="-122"/>
              </a:rPr>
              <a:t>协议</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950" y="3623926"/>
            <a:ext cx="2640987" cy="2640987"/>
          </a:xfrm>
          <a:prstGeom prst="rect">
            <a:avLst/>
          </a:prstGeom>
        </p:spPr>
      </p:pic>
      <p:graphicFrame>
        <p:nvGraphicFramePr>
          <p:cNvPr id="8" name="对象 7"/>
          <p:cNvGraphicFramePr>
            <a:graphicFrameLocks noChangeAspect="1"/>
          </p:cNvGraphicFramePr>
          <p:nvPr/>
        </p:nvGraphicFramePr>
        <p:xfrm>
          <a:off x="1189556" y="2486794"/>
          <a:ext cx="8957586" cy="2313805"/>
        </p:xfrm>
        <a:graphic>
          <a:graphicData uri="http://schemas.openxmlformats.org/presentationml/2006/ole">
            <mc:AlternateContent xmlns:mc="http://schemas.openxmlformats.org/markup-compatibility/2006">
              <mc:Choice xmlns:v="urn:schemas-microsoft-com:vml" Requires="v">
                <p:oleObj name="Picture" r:id="rId5" imgW="5276850" imgH="1238250" progId="Word.Picture.8">
                  <p:embed/>
                </p:oleObj>
              </mc:Choice>
              <mc:Fallback>
                <p:oleObj name="Picture" r:id="rId5" imgW="5276850" imgH="1238250" progId="Word.Picture.8">
                  <p:embed/>
                  <p:pic>
                    <p:nvPicPr>
                      <p:cNvPr id="0" name="对象 4"/>
                      <p:cNvPicPr>
                        <a:picLocks noChangeAspect="1" noChangeArrowheads="1"/>
                      </p:cNvPicPr>
                      <p:nvPr/>
                    </p:nvPicPr>
                    <p:blipFill>
                      <a:blip r:embed="rId6"/>
                      <a:srcRect/>
                      <a:stretch>
                        <a:fillRect/>
                      </a:stretch>
                    </p:blipFill>
                    <p:spPr bwMode="auto">
                      <a:xfrm>
                        <a:off x="1189556" y="2486794"/>
                        <a:ext cx="8957586" cy="2313805"/>
                      </a:xfrm>
                      <a:prstGeom prst="rect">
                        <a:avLst/>
                      </a:prstGeom>
                      <a:noFill/>
                    </p:spPr>
                  </p:pic>
                </p:oleObj>
              </mc:Fallback>
            </mc:AlternateContent>
          </a:graphicData>
        </a:graphic>
      </p:graphicFrame>
      <p:sp>
        <p:nvSpPr>
          <p:cNvPr id="9" name="文本框 8"/>
          <p:cNvSpPr txBox="1"/>
          <p:nvPr/>
        </p:nvSpPr>
        <p:spPr>
          <a:xfrm>
            <a:off x="8041313" y="3094796"/>
            <a:ext cx="1350720"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客户端</a:t>
            </a:r>
            <a:endParaRPr lang="zh-CN" altLang="en-US" sz="2000" b="1" dirty="0">
              <a:solidFill>
                <a:srgbClr val="C00000"/>
              </a:solidFill>
            </a:endParaRPr>
          </a:p>
        </p:txBody>
      </p:sp>
      <p:sp>
        <p:nvSpPr>
          <p:cNvPr id="10" name="文本框 9"/>
          <p:cNvSpPr txBox="1"/>
          <p:nvPr/>
        </p:nvSpPr>
        <p:spPr>
          <a:xfrm>
            <a:off x="3021613" y="3583430"/>
            <a:ext cx="1515835"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邮件服务器</a:t>
            </a:r>
            <a:endParaRPr lang="zh-CN" altLang="en-US" sz="2000" b="1" dirty="0">
              <a:solidFill>
                <a:srgbClr val="C00000"/>
              </a:solidFill>
            </a:endParaRPr>
          </a:p>
        </p:txBody>
      </p:sp>
      <p:sp>
        <p:nvSpPr>
          <p:cNvPr id="11" name="文本框 10"/>
          <p:cNvSpPr txBox="1"/>
          <p:nvPr/>
        </p:nvSpPr>
        <p:spPr>
          <a:xfrm>
            <a:off x="7556955" y="3623926"/>
            <a:ext cx="1515835"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邮件服务器</a:t>
            </a:r>
            <a:endParaRPr lang="zh-CN" altLang="en-US" sz="2000" b="1" dirty="0">
              <a:solidFill>
                <a:srgbClr val="C00000"/>
              </a:solidFill>
            </a:endParaRPr>
          </a:p>
        </p:txBody>
      </p:sp>
      <p:sp>
        <p:nvSpPr>
          <p:cNvPr id="12" name="文本框 11"/>
          <p:cNvSpPr txBox="1"/>
          <p:nvPr/>
        </p:nvSpPr>
        <p:spPr>
          <a:xfrm>
            <a:off x="3516783" y="4087536"/>
            <a:ext cx="1515835" cy="400110"/>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邮件服务器</a:t>
            </a:r>
            <a:endParaRPr lang="zh-CN" altLang="en-US" sz="2000" b="1" dirty="0">
              <a:solidFill>
                <a:srgbClr val="C0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47415" y="1022480"/>
            <a:ext cx="8594678"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分析接收邮件的过程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POP3</a:t>
            </a:r>
            <a:r>
              <a:rPr lang="zh-CN" altLang="en-US" sz="2800" b="1" dirty="0">
                <a:solidFill>
                  <a:srgbClr val="C00000"/>
                </a:solidFill>
                <a:latin typeface="微软雅黑" panose="020B0503020204020204" pitchFamily="34" charset="-122"/>
                <a:ea typeface="微软雅黑" panose="020B0503020204020204" pitchFamily="34" charset="-122"/>
              </a:rPr>
              <a:t>协议（邮局协议第</a:t>
            </a:r>
            <a:r>
              <a:rPr lang="en-US" altLang="zh-CN" sz="2800" b="1" dirty="0">
                <a:solidFill>
                  <a:srgbClr val="C00000"/>
                </a:solidFill>
                <a:latin typeface="微软雅黑" panose="020B0503020204020204" pitchFamily="34" charset="-122"/>
                <a:ea typeface="微软雅黑" panose="020B0503020204020204" pitchFamily="34" charset="-122"/>
              </a:rPr>
              <a:t>3</a:t>
            </a:r>
            <a:r>
              <a:rPr lang="zh-CN" altLang="en-US" sz="2800" b="1" dirty="0">
                <a:solidFill>
                  <a:srgbClr val="C00000"/>
                </a:solidFill>
                <a:latin typeface="微软雅黑" panose="020B0503020204020204" pitchFamily="34" charset="-122"/>
                <a:ea typeface="微软雅黑" panose="020B0503020204020204" pitchFamily="34" charset="-122"/>
              </a:rPr>
              <a:t>版）</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950" y="3623926"/>
            <a:ext cx="2640987" cy="2640987"/>
          </a:xfrm>
          <a:prstGeom prst="rect">
            <a:avLst/>
          </a:prstGeom>
        </p:spPr>
      </p:pic>
      <p:graphicFrame>
        <p:nvGraphicFramePr>
          <p:cNvPr id="14" name="对象 13"/>
          <p:cNvGraphicFramePr>
            <a:graphicFrameLocks noChangeAspect="1"/>
          </p:cNvGraphicFramePr>
          <p:nvPr/>
        </p:nvGraphicFramePr>
        <p:xfrm>
          <a:off x="1082721" y="2551408"/>
          <a:ext cx="9140779" cy="2145036"/>
        </p:xfrm>
        <a:graphic>
          <a:graphicData uri="http://schemas.openxmlformats.org/presentationml/2006/ole">
            <mc:AlternateContent xmlns:mc="http://schemas.openxmlformats.org/markup-compatibility/2006">
              <mc:Choice xmlns:v="urn:schemas-microsoft-com:vml" Requires="v">
                <p:oleObj name="Picture" r:id="rId5" imgW="4297680" imgH="857885" progId="Word.Picture.8">
                  <p:embed/>
                </p:oleObj>
              </mc:Choice>
              <mc:Fallback>
                <p:oleObj name="Picture" r:id="rId5" imgW="4297680" imgH="857885" progId="Word.Picture.8">
                  <p:embed/>
                  <p:pic>
                    <p:nvPicPr>
                      <p:cNvPr id="0" name="对象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721" y="2551408"/>
                        <a:ext cx="9140779" cy="2145036"/>
                      </a:xfrm>
                      <a:prstGeom prst="rect">
                        <a:avLst/>
                      </a:prstGeom>
                      <a:noFill/>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47415" y="1022480"/>
            <a:ext cx="8594678"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分析接收邮件的过程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POP3</a:t>
            </a:r>
            <a:r>
              <a:rPr lang="zh-CN" altLang="en-US" sz="2800" b="1" dirty="0">
                <a:solidFill>
                  <a:srgbClr val="C00000"/>
                </a:solidFill>
                <a:latin typeface="微软雅黑" panose="020B0503020204020204" pitchFamily="34" charset="-122"/>
                <a:ea typeface="微软雅黑" panose="020B0503020204020204" pitchFamily="34" charset="-122"/>
              </a:rPr>
              <a:t>协议</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950" y="3623926"/>
            <a:ext cx="2640987" cy="2640987"/>
          </a:xfrm>
          <a:prstGeom prst="rect">
            <a:avLst/>
          </a:prstGeom>
        </p:spPr>
      </p:pic>
      <p:sp>
        <p:nvSpPr>
          <p:cNvPr id="6" name="带形: 上凸 5"/>
          <p:cNvSpPr/>
          <p:nvPr/>
        </p:nvSpPr>
        <p:spPr>
          <a:xfrm>
            <a:off x="1207676" y="2230379"/>
            <a:ext cx="1296144" cy="495864"/>
          </a:xfrm>
          <a:prstGeom prst="ribbon2">
            <a:avLst>
              <a:gd name="adj1" fmla="val 16667"/>
              <a:gd name="adj2" fmla="val 75000"/>
            </a:avLst>
          </a:prstGeom>
          <a:solidFill>
            <a:srgbClr val="AC0000"/>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800" b="1" dirty="0">
                <a:latin typeface="楷体" panose="02010609060101010101" pitchFamily="49" charset="-122"/>
                <a:ea typeface="楷体" panose="02010609060101010101" pitchFamily="49" charset="-122"/>
              </a:rPr>
              <a:t>思辨</a:t>
            </a:r>
          </a:p>
        </p:txBody>
      </p:sp>
      <p:sp>
        <p:nvSpPr>
          <p:cNvPr id="7" name="文本框 1"/>
          <p:cNvSpPr txBox="1">
            <a:spLocks noChangeArrowheads="1"/>
          </p:cNvSpPr>
          <p:nvPr/>
        </p:nvSpPr>
        <p:spPr bwMode="auto">
          <a:xfrm>
            <a:off x="2593505" y="2264578"/>
            <a:ext cx="77027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同一个用户需要在多个不同设备上通过同一个电子邮箱进行查看电子邮件、转发电子邮件发送电子邮件等操作，但</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rPr>
              <a:t>POP3</a:t>
            </a: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协议没有办法将这类操作反馈到服务器上。</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spcBef>
                <a:spcPct val="0"/>
              </a:spcBef>
              <a:buFontTx/>
              <a:buNone/>
            </a:pP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994740" y="3743025"/>
            <a:ext cx="6724145" cy="584775"/>
          </a:xfrm>
          <a:prstGeom prst="rect">
            <a:avLst/>
          </a:prstGeom>
          <a:noFill/>
        </p:spPr>
        <p:txBody>
          <a:bodyPr wrap="square">
            <a:spAutoFit/>
          </a:bodyPr>
          <a:lstStyle/>
          <a:p>
            <a:pPr>
              <a:spcBef>
                <a:spcPct val="0"/>
              </a:spcBef>
              <a:buFontTx/>
              <a:buNone/>
            </a:pPr>
            <a:r>
              <a:rPr lang="en-US" altLang="zh-CN" sz="3200" b="1" dirty="0">
                <a:solidFill>
                  <a:srgbClr val="C00000"/>
                </a:solidFill>
                <a:latin typeface="微软雅黑" panose="020B0503020204020204" pitchFamily="34" charset="-122"/>
                <a:ea typeface="微软雅黑" panose="020B0503020204020204" pitchFamily="34" charset="-122"/>
              </a:rPr>
              <a:t>IMAP</a:t>
            </a:r>
            <a:r>
              <a:rPr lang="zh-CN" altLang="en-US" sz="3200" b="1" dirty="0">
                <a:solidFill>
                  <a:srgbClr val="C00000"/>
                </a:solidFill>
                <a:latin typeface="微软雅黑" panose="020B0503020204020204" pitchFamily="34" charset="-122"/>
                <a:ea typeface="微软雅黑" panose="020B0503020204020204" pitchFamily="34" charset="-122"/>
              </a:rPr>
              <a:t>应运而生：交互邮件访问协议 </a:t>
            </a:r>
          </a:p>
        </p:txBody>
      </p:sp>
      <p:sp>
        <p:nvSpPr>
          <p:cNvPr id="9" name="文本框 8"/>
          <p:cNvSpPr txBox="1"/>
          <p:nvPr/>
        </p:nvSpPr>
        <p:spPr>
          <a:xfrm>
            <a:off x="1207676" y="4590422"/>
            <a:ext cx="8298274" cy="830997"/>
          </a:xfrm>
          <a:prstGeom prst="rect">
            <a:avLst/>
          </a:prstGeom>
          <a:noFill/>
        </p:spPr>
        <p:txBody>
          <a:bodyPr wrap="square">
            <a:spAutoFit/>
          </a:bodyPr>
          <a:lstStyle/>
          <a:p>
            <a:r>
              <a:rPr lang="zh-CN" altLang="zh-CN" sz="2400" b="1" dirty="0">
                <a:solidFill>
                  <a:schemeClr val="tx1">
                    <a:lumMod val="75000"/>
                    <a:lumOff val="25000"/>
                  </a:schemeClr>
                </a:solidFill>
                <a:latin typeface="微软雅黑" panose="020B0503020204020204" pitchFamily="34" charset="-122"/>
                <a:ea typeface="微软雅黑" panose="020B0503020204020204" pitchFamily="34" charset="-122"/>
              </a:rPr>
              <a:t>将收到的所有邮件在云端保留一份副本，使用各种设备登录邮箱时，可以访问云端邮件，下载到本地</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47415" y="1022480"/>
            <a:ext cx="8594678"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分析接收邮件的过程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POP3</a:t>
            </a:r>
            <a:r>
              <a:rPr lang="zh-CN" altLang="en-US" sz="2800" b="1" dirty="0">
                <a:solidFill>
                  <a:srgbClr val="C00000"/>
                </a:solidFill>
                <a:latin typeface="微软雅黑" panose="020B0503020204020204" pitchFamily="34" charset="-122"/>
                <a:ea typeface="微软雅黑" panose="020B0503020204020204" pitchFamily="34" charset="-122"/>
              </a:rPr>
              <a:t>协议</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821" y="585041"/>
            <a:ext cx="1053594" cy="13457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1950" y="3623926"/>
            <a:ext cx="2640987" cy="2640987"/>
          </a:xfrm>
          <a:prstGeom prst="rect">
            <a:avLst/>
          </a:prstGeom>
        </p:spPr>
      </p:pic>
      <p:graphicFrame>
        <p:nvGraphicFramePr>
          <p:cNvPr id="10" name="对象 9"/>
          <p:cNvGraphicFramePr>
            <a:graphicFrameLocks noChangeAspect="1"/>
          </p:cNvGraphicFramePr>
          <p:nvPr/>
        </p:nvGraphicFramePr>
        <p:xfrm>
          <a:off x="1501635" y="2563344"/>
          <a:ext cx="8535225" cy="2121164"/>
        </p:xfrm>
        <a:graphic>
          <a:graphicData uri="http://schemas.openxmlformats.org/presentationml/2006/ole">
            <mc:AlternateContent xmlns:mc="http://schemas.openxmlformats.org/markup-compatibility/2006">
              <mc:Choice xmlns:v="urn:schemas-microsoft-com:vml" Requires="v">
                <p:oleObj name="Picture" r:id="rId5" imgW="5276850" imgH="1000125" progId="Word.Picture.8">
                  <p:embed/>
                </p:oleObj>
              </mc:Choice>
              <mc:Fallback>
                <p:oleObj name="Picture" r:id="rId5" imgW="5276850" imgH="1000125" progId="Word.Picture.8">
                  <p:embed/>
                  <p:pic>
                    <p:nvPicPr>
                      <p:cNvPr id="0" name="对象 5"/>
                      <p:cNvPicPr>
                        <a:picLocks noChangeAspect="1" noChangeArrowheads="1"/>
                      </p:cNvPicPr>
                      <p:nvPr/>
                    </p:nvPicPr>
                    <p:blipFill>
                      <a:blip r:embed="rId6"/>
                      <a:srcRect/>
                      <a:stretch>
                        <a:fillRect/>
                      </a:stretch>
                    </p:blipFill>
                    <p:spPr bwMode="auto">
                      <a:xfrm>
                        <a:off x="1501635" y="2563344"/>
                        <a:ext cx="8535225" cy="2121164"/>
                      </a:xfrm>
                      <a:prstGeom prst="rect">
                        <a:avLst/>
                      </a:prstGeom>
                      <a:noFill/>
                    </p:spPr>
                  </p:pic>
                </p:oleObj>
              </mc:Fallback>
            </mc:AlternateContent>
          </a:graphicData>
        </a:graphic>
      </p:graphicFrame>
      <p:sp>
        <p:nvSpPr>
          <p:cNvPr id="11" name="文本框 10"/>
          <p:cNvSpPr txBox="1"/>
          <p:nvPr/>
        </p:nvSpPr>
        <p:spPr>
          <a:xfrm>
            <a:off x="3914800" y="3532293"/>
            <a:ext cx="706144" cy="440121"/>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离线</a:t>
            </a:r>
            <a:endParaRPr lang="zh-CN" altLang="en-US" sz="2000" b="1" dirty="0">
              <a:solidFill>
                <a:srgbClr val="C00000"/>
              </a:solidFill>
            </a:endParaRPr>
          </a:p>
        </p:txBody>
      </p:sp>
      <p:sp>
        <p:nvSpPr>
          <p:cNvPr id="12" name="文本框 11"/>
          <p:cNvSpPr txBox="1"/>
          <p:nvPr/>
        </p:nvSpPr>
        <p:spPr>
          <a:xfrm>
            <a:off x="2839206" y="4063582"/>
            <a:ext cx="1512168" cy="440121"/>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服务器</a:t>
            </a:r>
            <a:endParaRPr lang="zh-CN" altLang="en-US" sz="2000" b="1" dirty="0">
              <a:solidFill>
                <a:srgbClr val="C00000"/>
              </a:solidFill>
            </a:endParaRPr>
          </a:p>
        </p:txBody>
      </p:sp>
      <p:sp>
        <p:nvSpPr>
          <p:cNvPr id="13" name="文本框 12"/>
          <p:cNvSpPr txBox="1"/>
          <p:nvPr/>
        </p:nvSpPr>
        <p:spPr>
          <a:xfrm>
            <a:off x="6527818" y="4063582"/>
            <a:ext cx="1512168" cy="440121"/>
          </a:xfrm>
          <a:prstGeom prst="rect">
            <a:avLst/>
          </a:prstGeom>
          <a:noFill/>
        </p:spPr>
        <p:txBody>
          <a:bodyPr wrap="square">
            <a:spAutoFit/>
          </a:bodyPr>
          <a:lstStyle/>
          <a:p>
            <a:pPr algn="ctr"/>
            <a:r>
              <a:rPr lang="zh-CN" altLang="en-US" sz="2000" b="1" dirty="0">
                <a:solidFill>
                  <a:srgbClr val="C00000"/>
                </a:solidFill>
                <a:latin typeface="黑体" panose="02010609060101010101" pitchFamily="49" charset="-122"/>
                <a:ea typeface="黑体" panose="02010609060101010101" pitchFamily="49" charset="-122"/>
              </a:rPr>
              <a:t>互联网</a:t>
            </a:r>
            <a:endParaRPr lang="zh-CN" altLang="en-US" sz="2000" b="1" dirty="0">
              <a:solidFill>
                <a:srgbClr val="C0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3787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项目情境</a:t>
            </a:r>
          </a:p>
        </p:txBody>
      </p:sp>
      <p:sp>
        <p:nvSpPr>
          <p:cNvPr id="2" name="矩形 1"/>
          <p:cNvSpPr/>
          <p:nvPr/>
        </p:nvSpPr>
        <p:spPr>
          <a:xfrm>
            <a:off x="1251198" y="1789253"/>
            <a:ext cx="3881712" cy="3637919"/>
          </a:xfrm>
          <a:prstGeom prst="rect">
            <a:avLst/>
          </a:prstGeom>
        </p:spPr>
        <p:txBody>
          <a:bodyPr wrap="square">
            <a:spAutoFit/>
          </a:bodyPr>
          <a:lstStyle/>
          <a:p>
            <a:pPr indent="541655">
              <a:lnSpc>
                <a:spcPct val="80000"/>
              </a:lnSpc>
            </a:pPr>
            <a:r>
              <a:rPr lang="zh-CN" altLang="en-US" sz="2400" kern="100" dirty="0">
                <a:latin typeface="楷体" panose="02010609060101010101" pitchFamily="49" charset="-122"/>
                <a:ea typeface="楷体" panose="02010609060101010101" pitchFamily="49" charset="-122"/>
                <a:cs typeface="Times New Roman" panose="02020603050405020304" pitchFamily="18" charset="0"/>
              </a:rPr>
              <a:t>以前，进行书信往来需要通过邮局进行寄送，现在有了互联网，可以通过电子邮件非常便捷地进行信息的传递。李明参加了学校主题征文活动，并按要求发送电子邮件上交征文。李明很好奇，老师不在线能收到邮件吗？邮件以什么形式传输的呢？发送的邮件老师用手机也能打开吗？让我们一起来一探究竟吧。</a:t>
            </a:r>
            <a:endParaRPr lang="zh-CN" altLang="en-US" sz="2400" dirty="0">
              <a:latin typeface="楷体" panose="02010609060101010101" pitchFamily="49" charset="-122"/>
              <a:ea typeface="楷体" panose="02010609060101010101" pitchFamily="49" charset="-122"/>
            </a:endParaRPr>
          </a:p>
        </p:txBody>
      </p:sp>
      <p:sp>
        <p:nvSpPr>
          <p:cNvPr id="12" name="文本框 11"/>
          <p:cNvSpPr txBox="1"/>
          <p:nvPr/>
        </p:nvSpPr>
        <p:spPr>
          <a:xfrm>
            <a:off x="2346" y="161035"/>
            <a:ext cx="5269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单元   探密互联网工作过程</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9000101010101" charset="-122"/>
            </a:endParaRPr>
          </a:p>
        </p:txBody>
      </p:sp>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4" name="文本框 13"/>
          <p:cNvSpPr txBox="1"/>
          <p:nvPr/>
        </p:nvSpPr>
        <p:spPr>
          <a:xfrm>
            <a:off x="8855242" y="6419789"/>
            <a:ext cx="3296095"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探密互联网工作过程</a:t>
            </a:r>
          </a:p>
        </p:txBody>
      </p:sp>
      <p:pic>
        <p:nvPicPr>
          <p:cNvPr id="15" name="电子邮件">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33213" y="1959758"/>
            <a:ext cx="5807286" cy="3272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up)">
                                      <p:cBhvr>
                                        <p:cTn id="13" dur="500"/>
                                        <p:tgtEl>
                                          <p:spTgt spid="1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000"/>
                                        <p:tgtEl>
                                          <p:spTgt spid="128"/>
                                        </p:tgtEl>
                                      </p:cBhvr>
                                    </p:animEffect>
                                    <p:anim calcmode="lin" valueType="num">
                                      <p:cBhvr>
                                        <p:cTn id="17" dur="1000" fill="hold"/>
                                        <p:tgtEl>
                                          <p:spTgt spid="128"/>
                                        </p:tgtEl>
                                        <p:attrNameLst>
                                          <p:attrName>ppt_x</p:attrName>
                                        </p:attrNameLst>
                                      </p:cBhvr>
                                      <p:tavLst>
                                        <p:tav tm="0">
                                          <p:val>
                                            <p:strVal val="#ppt_x"/>
                                          </p:val>
                                        </p:tav>
                                        <p:tav tm="100000">
                                          <p:val>
                                            <p:strVal val="#ppt_x"/>
                                          </p:val>
                                        </p:tav>
                                      </p:tavLst>
                                    </p:anim>
                                    <p:anim calcmode="lin" valueType="num">
                                      <p:cBhvr>
                                        <p:cTn id="18" dur="1000" fill="hold"/>
                                        <p:tgtEl>
                                          <p:spTgt spid="128"/>
                                        </p:tgtEl>
                                        <p:attrNameLst>
                                          <p:attrName>ppt_y</p:attrName>
                                        </p:attrNameLst>
                                      </p:cBhvr>
                                      <p:tavLst>
                                        <p:tav tm="0">
                                          <p:val>
                                            <p:strVal val="#ppt_y+.1"/>
                                          </p:val>
                                        </p:tav>
                                        <p:tav tm="100000">
                                          <p:val>
                                            <p:strVal val="#ppt_y"/>
                                          </p:val>
                                        </p:tav>
                                      </p:tavLst>
                                    </p:anim>
                                  </p:childTnLst>
                                </p:cTn>
                              </p:par>
                              <p:par>
                                <p:cTn id="19" presetID="5"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500"/>
                            </p:stCondLst>
                            <p:childTnLst>
                              <p:par>
                                <p:cTn id="31" presetID="1" presetClass="mediacall" presetSubtype="0" fill="hold" nodeType="afterEffect">
                                  <p:stCondLst>
                                    <p:cond delay="1500"/>
                                  </p:stCondLst>
                                  <p:childTnLst>
                                    <p:cmd type="call" cmd="playFrom(0.0)">
                                      <p:cBhvr>
                                        <p:cTn id="32" dur="1502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5"/>
                                        </p:tgtEl>
                                      </p:cBhvr>
                                    </p:cmd>
                                  </p:childTnLst>
                                </p:cTn>
                              </p:par>
                            </p:childTnLst>
                          </p:cTn>
                        </p:par>
                      </p:childTnLst>
                    </p:cTn>
                  </p:par>
                </p:childTnLst>
              </p:cTn>
              <p:nextCondLst>
                <p:cond evt="onClick" delay="0">
                  <p:tgtEl>
                    <p:spTgt spid="15"/>
                  </p:tgtEl>
                </p:cond>
              </p:nextCondLst>
            </p:seq>
            <p:video fullScrn="1">
              <p:cMediaNode vol="80000">
                <p:cTn id="38" repeatCount="indefinite" fill="hold" display="0">
                  <p:stCondLst>
                    <p:cond delay="indefinite"/>
                  </p:stCondLst>
                </p:cTn>
                <p:tgtEl>
                  <p:spTgt spid="15"/>
                </p:tgtEl>
              </p:cMediaNode>
            </p:video>
          </p:childTnLst>
        </p:cTn>
      </p:par>
    </p:tnLst>
    <p:bldLst>
      <p:bldP spid="130" grpId="0" animBg="1"/>
      <p:bldP spid="131" grpId="0" animBg="1"/>
      <p:bldP spid="128" grpId="0"/>
      <p:bldP spid="2" grpId="0"/>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custDataLst>
              <p:tags r:id="rId1"/>
            </p:custDataLst>
          </p:nvPr>
        </p:nvSpPr>
        <p:spPr>
          <a:xfrm>
            <a:off x="4272915" y="1586865"/>
            <a:ext cx="285559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素养提升</a:t>
            </a:r>
          </a:p>
        </p:txBody>
      </p:sp>
      <p:pic>
        <p:nvPicPr>
          <p:cNvPr id="33" name="图片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9567" y="3190352"/>
            <a:ext cx="3286648" cy="3286648"/>
          </a:xfrm>
          <a:prstGeom prst="rect">
            <a:avLst/>
          </a:prstGeom>
        </p:spPr>
      </p:pic>
      <p:pic>
        <p:nvPicPr>
          <p:cNvPr id="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7583" t="14440" r="47711" b="31550"/>
          <a:stretch>
            <a:fillRect/>
          </a:stretch>
        </p:blipFill>
        <p:spPr>
          <a:xfrm>
            <a:off x="851530" y="642510"/>
            <a:ext cx="670525" cy="540033"/>
          </a:xfrm>
          <a:prstGeom prst="rect">
            <a:avLst/>
          </a:prstGeom>
        </p:spPr>
      </p:pic>
      <p:sp>
        <p:nvSpPr>
          <p:cNvPr id="10" name="文本框 9"/>
          <p:cNvSpPr txBox="1"/>
          <p:nvPr/>
        </p:nvSpPr>
        <p:spPr>
          <a:xfrm>
            <a:off x="1094131" y="782433"/>
            <a:ext cx="4443069" cy="40011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altLang="en-US" dirty="0">
                <a:latin typeface="微软雅黑" panose="020B0503020204020204" pitchFamily="34" charset="-122"/>
                <a:ea typeface="微软雅黑" panose="020B0503020204020204" pitchFamily="34" charset="-122"/>
              </a:rPr>
              <a:t>项目</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探秘电子邮件收发过程</a:t>
            </a:r>
          </a:p>
        </p:txBody>
      </p:sp>
      <p:grpSp>
        <p:nvGrpSpPr>
          <p:cNvPr id="11" name="组合 10"/>
          <p:cNvGrpSpPr/>
          <p:nvPr>
            <p:custDataLst>
              <p:tags r:id="rId2"/>
            </p:custDataLst>
          </p:nvPr>
        </p:nvGrpSpPr>
        <p:grpSpPr>
          <a:xfrm>
            <a:off x="3407603" y="2559938"/>
            <a:ext cx="1130095" cy="1629029"/>
            <a:chOff x="1132852" y="1215112"/>
            <a:chExt cx="1248082" cy="1799107"/>
          </a:xfrm>
        </p:grpSpPr>
        <p:sp>
          <p:nvSpPr>
            <p:cNvPr id="12" name="Oval 24"/>
            <p:cNvSpPr>
              <a:spLocks noChangeArrowheads="1"/>
            </p:cNvSpPr>
            <p:nvPr>
              <p:custDataLst>
                <p:tags r:id="rId9"/>
              </p:custDataLst>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任意多边形 12"/>
            <p:cNvSpPr/>
            <p:nvPr>
              <p:custDataLst>
                <p:tags r:id="rId10"/>
              </p:custDataLst>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4" name="文本框 22"/>
            <p:cNvSpPr txBox="1"/>
            <p:nvPr>
              <p:custDataLst>
                <p:tags r:id="rId11"/>
              </p:custDataLst>
            </p:nvPr>
          </p:nvSpPr>
          <p:spPr>
            <a:xfrm>
              <a:off x="1401828"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p>
          </p:txBody>
        </p:sp>
      </p:grpSp>
      <p:grpSp>
        <p:nvGrpSpPr>
          <p:cNvPr id="15" name="组合 14"/>
          <p:cNvGrpSpPr/>
          <p:nvPr>
            <p:custDataLst>
              <p:tags r:id="rId3"/>
            </p:custDataLst>
          </p:nvPr>
        </p:nvGrpSpPr>
        <p:grpSpPr>
          <a:xfrm>
            <a:off x="6494803" y="2630455"/>
            <a:ext cx="1130095" cy="1629029"/>
            <a:chOff x="4791477" y="1215112"/>
            <a:chExt cx="1248082" cy="1799107"/>
          </a:xfrm>
        </p:grpSpPr>
        <p:sp>
          <p:nvSpPr>
            <p:cNvPr id="16" name="Oval 24"/>
            <p:cNvSpPr>
              <a:spLocks noChangeArrowheads="1"/>
            </p:cNvSpPr>
            <p:nvPr>
              <p:custDataLst>
                <p:tags r:id="rId6"/>
              </p:custDataLst>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任意多边形 16"/>
            <p:cNvSpPr/>
            <p:nvPr>
              <p:custDataLst>
                <p:tags r:id="rId7"/>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 name="文本框 24"/>
            <p:cNvSpPr txBox="1"/>
            <p:nvPr>
              <p:custDataLst>
                <p:tags r:id="rId8"/>
              </p:custDataLst>
            </p:nvPr>
          </p:nvSpPr>
          <p:spPr>
            <a:xfrm>
              <a:off x="505775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p>
          </p:txBody>
        </p:sp>
      </p:grpSp>
      <p:sp>
        <p:nvSpPr>
          <p:cNvPr id="19" name="MH_Text_1"/>
          <p:cNvSpPr/>
          <p:nvPr>
            <p:custDataLst>
              <p:tags r:id="rId4"/>
            </p:custDataLst>
          </p:nvPr>
        </p:nvSpPr>
        <p:spPr>
          <a:xfrm>
            <a:off x="3143863"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项目总结</a:t>
            </a:r>
          </a:p>
        </p:txBody>
      </p:sp>
      <p:sp>
        <p:nvSpPr>
          <p:cNvPr id="20" name="MH_Text_1"/>
          <p:cNvSpPr/>
          <p:nvPr>
            <p:custDataLst>
              <p:tags r:id="rId5"/>
            </p:custDataLst>
          </p:nvPr>
        </p:nvSpPr>
        <p:spPr>
          <a:xfrm>
            <a:off x="6224324"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核心素养</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anim calcmode="lin" valueType="num">
                                      <p:cBhvr>
                                        <p:cTn id="23" dur="750" fill="hold"/>
                                        <p:tgtEl>
                                          <p:spTgt spid="19"/>
                                        </p:tgtEl>
                                        <p:attrNameLst>
                                          <p:attrName>ppt_x</p:attrName>
                                        </p:attrNameLst>
                                      </p:cBhvr>
                                      <p:tavLst>
                                        <p:tav tm="0">
                                          <p:val>
                                            <p:strVal val="#ppt_x"/>
                                          </p:val>
                                        </p:tav>
                                        <p:tav tm="100000">
                                          <p:val>
                                            <p:strVal val="#ppt_x"/>
                                          </p:val>
                                        </p:tav>
                                      </p:tavLst>
                                    </p:anim>
                                    <p:anim calcmode="lin" valueType="num">
                                      <p:cBhvr>
                                        <p:cTn id="24" dur="75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anim calcmode="lin" valueType="num">
                                      <p:cBhvr>
                                        <p:cTn id="28" dur="750" fill="hold"/>
                                        <p:tgtEl>
                                          <p:spTgt spid="20"/>
                                        </p:tgtEl>
                                        <p:attrNameLst>
                                          <p:attrName>ppt_x</p:attrName>
                                        </p:attrNameLst>
                                      </p:cBhvr>
                                      <p:tavLst>
                                        <p:tav tm="0">
                                          <p:val>
                                            <p:strVal val="#ppt_x"/>
                                          </p:val>
                                        </p:tav>
                                        <p:tav tm="100000">
                                          <p:val>
                                            <p:strVal val="#ppt_x"/>
                                          </p:val>
                                        </p:tav>
                                      </p:tavLst>
                                    </p:anim>
                                    <p:anim calcmode="lin" valueType="num">
                                      <p:cBhvr>
                                        <p:cTn id="29"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1516" y="1072579"/>
            <a:ext cx="6026483"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项目总结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 电子邮件主要通信协议</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21" name="Picture 15" descr="f039543930bba48c37a35001ee9fa89a"/>
          <p:cNvPicPr>
            <a:picLocks noChangeAspect="1" noChangeArrowheads="1"/>
          </p:cNvPicPr>
          <p:nvPr/>
        </p:nvPicPr>
        <p:blipFill>
          <a:blip r:embed="rId3" cstate="print">
            <a:extLst>
              <a:ext uri="{28A0092B-C50C-407E-A947-70E740481C1C}">
                <a14:useLocalDpi xmlns:a14="http://schemas.microsoft.com/office/drawing/2010/main" val="0"/>
              </a:ext>
            </a:extLst>
          </a:blip>
          <a:srcRect l="23077" t="10257" r="26282" b="16667"/>
          <a:stretch>
            <a:fillRect/>
          </a:stretch>
        </p:blipFill>
        <p:spPr bwMode="auto">
          <a:xfrm>
            <a:off x="1135237" y="791264"/>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8" name="表格 77"/>
          <p:cNvGraphicFramePr>
            <a:graphicFrameLocks noGrp="1"/>
          </p:cNvGraphicFramePr>
          <p:nvPr/>
        </p:nvGraphicFramePr>
        <p:xfrm>
          <a:off x="1629656" y="2181439"/>
          <a:ext cx="8932688" cy="3406561"/>
        </p:xfrm>
        <a:graphic>
          <a:graphicData uri="http://schemas.openxmlformats.org/drawingml/2006/table">
            <a:tbl>
              <a:tblPr firstRow="1" firstCol="1" bandRow="1">
                <a:tableStyleId>{21E4AEA4-8DFA-4A89-87EB-49C32662AFE0}</a:tableStyleId>
              </a:tblPr>
              <a:tblGrid>
                <a:gridCol w="868220">
                  <a:extLst>
                    <a:ext uri="{9D8B030D-6E8A-4147-A177-3AD203B41FA5}">
                      <a16:colId xmlns:a16="http://schemas.microsoft.com/office/drawing/2014/main" val="20000"/>
                    </a:ext>
                  </a:extLst>
                </a:gridCol>
                <a:gridCol w="2162616">
                  <a:extLst>
                    <a:ext uri="{9D8B030D-6E8A-4147-A177-3AD203B41FA5}">
                      <a16:colId xmlns:a16="http://schemas.microsoft.com/office/drawing/2014/main" val="20001"/>
                    </a:ext>
                  </a:extLst>
                </a:gridCol>
                <a:gridCol w="1467812">
                  <a:extLst>
                    <a:ext uri="{9D8B030D-6E8A-4147-A177-3AD203B41FA5}">
                      <a16:colId xmlns:a16="http://schemas.microsoft.com/office/drawing/2014/main" val="20002"/>
                    </a:ext>
                  </a:extLst>
                </a:gridCol>
                <a:gridCol w="4434040">
                  <a:extLst>
                    <a:ext uri="{9D8B030D-6E8A-4147-A177-3AD203B41FA5}">
                      <a16:colId xmlns:a16="http://schemas.microsoft.com/office/drawing/2014/main" val="20003"/>
                    </a:ext>
                  </a:extLst>
                </a:gridCol>
              </a:tblGrid>
              <a:tr h="500013">
                <a:tc>
                  <a:txBody>
                    <a:bodyPr/>
                    <a:lstStyle/>
                    <a:p>
                      <a:pPr indent="5080" algn="ctr">
                        <a:lnSpc>
                          <a:spcPct val="100000"/>
                        </a:lnSpc>
                        <a:spcBef>
                          <a:spcPts val="240"/>
                        </a:spcBef>
                        <a:spcAft>
                          <a:spcPts val="240"/>
                        </a:spcAft>
                      </a:pPr>
                      <a:r>
                        <a:rPr lang="zh-CN" sz="1800" kern="100">
                          <a:effectLst/>
                        </a:rPr>
                        <a:t>协议</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266700" algn="ctr">
                        <a:lnSpc>
                          <a:spcPct val="100000"/>
                        </a:lnSpc>
                        <a:spcBef>
                          <a:spcPts val="240"/>
                        </a:spcBef>
                        <a:spcAft>
                          <a:spcPts val="240"/>
                        </a:spcAft>
                      </a:pPr>
                      <a:r>
                        <a:rPr lang="zh-CN" sz="1800" kern="100">
                          <a:effectLst/>
                        </a:rPr>
                        <a:t>全称</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266700" algn="ctr">
                        <a:lnSpc>
                          <a:spcPct val="100000"/>
                        </a:lnSpc>
                        <a:spcBef>
                          <a:spcPts val="240"/>
                        </a:spcBef>
                        <a:spcAft>
                          <a:spcPts val="240"/>
                        </a:spcAft>
                      </a:pPr>
                      <a:r>
                        <a:rPr lang="zh-CN" sz="1800" kern="100">
                          <a:effectLst/>
                        </a:rPr>
                        <a:t>功能</a:t>
                      </a:r>
                      <a:endParaRPr lang="zh-CN" sz="1800" kern="10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indent="266700" algn="ctr">
                        <a:lnSpc>
                          <a:spcPct val="100000"/>
                        </a:lnSpc>
                        <a:spcBef>
                          <a:spcPts val="240"/>
                        </a:spcBef>
                        <a:spcAft>
                          <a:spcPts val="240"/>
                        </a:spcAft>
                      </a:pPr>
                      <a:r>
                        <a:rPr lang="zh-CN" sz="1800" kern="100" dirty="0">
                          <a:effectLst/>
                        </a:rPr>
                        <a:t>作用</a:t>
                      </a:r>
                      <a:endParaRPr 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044990">
                <a:tc>
                  <a:txBody>
                    <a:bodyPr/>
                    <a:lstStyle/>
                    <a:p>
                      <a:pPr indent="5080" algn="ctr" eaLnBrk="0" hangingPunct="0">
                        <a:lnSpc>
                          <a:spcPct val="100000"/>
                        </a:lnSpc>
                      </a:pPr>
                      <a:r>
                        <a:rPr lang="en-US" sz="1800" kern="100" dirty="0">
                          <a:effectLst/>
                        </a:rPr>
                        <a:t>SMTP</a:t>
                      </a:r>
                      <a:endParaRPr lang="zh-CN" sz="1800"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en-US" sz="1800" kern="100">
                          <a:effectLst/>
                        </a:rPr>
                        <a:t>Simple Mail Transfer Protocol</a:t>
                      </a:r>
                      <a:endParaRPr lang="zh-CN" sz="1800" kern="10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zh-CN" sz="1800" b="1" kern="100" dirty="0">
                          <a:effectLst/>
                        </a:rPr>
                        <a:t>传输邮件</a:t>
                      </a:r>
                      <a:endParaRPr lang="zh-CN" sz="1800" b="1"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endParaRPr lang="zh-CN" sz="1800"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extLst>
                  <a:ext uri="{0D108BD9-81ED-4DB2-BD59-A6C34878D82A}">
                    <a16:rowId xmlns:a16="http://schemas.microsoft.com/office/drawing/2014/main" val="10001"/>
                  </a:ext>
                </a:extLst>
              </a:tr>
              <a:tr h="908296">
                <a:tc>
                  <a:txBody>
                    <a:bodyPr/>
                    <a:lstStyle/>
                    <a:p>
                      <a:pPr indent="5080" algn="ctr" eaLnBrk="0" hangingPunct="0">
                        <a:lnSpc>
                          <a:spcPct val="100000"/>
                        </a:lnSpc>
                      </a:pPr>
                      <a:r>
                        <a:rPr lang="en-US" sz="1800" kern="100">
                          <a:effectLst/>
                        </a:rPr>
                        <a:t>POP3</a:t>
                      </a:r>
                      <a:endParaRPr lang="zh-CN" sz="1800" kern="10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en-US" sz="1800" kern="100">
                          <a:effectLst/>
                        </a:rPr>
                        <a:t>Post Office Protocol version 3</a:t>
                      </a:r>
                      <a:endParaRPr lang="zh-CN" sz="1800" kern="10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zh-CN" sz="1800" b="1" kern="100" dirty="0">
                          <a:effectLst/>
                        </a:rPr>
                        <a:t>收取邮件</a:t>
                      </a:r>
                      <a:endParaRPr lang="zh-CN" sz="1800" b="1"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endParaRPr lang="zh-CN" sz="1800"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extLst>
                  <a:ext uri="{0D108BD9-81ED-4DB2-BD59-A6C34878D82A}">
                    <a16:rowId xmlns:a16="http://schemas.microsoft.com/office/drawing/2014/main" val="10002"/>
                  </a:ext>
                </a:extLst>
              </a:tr>
              <a:tr h="953262">
                <a:tc>
                  <a:txBody>
                    <a:bodyPr/>
                    <a:lstStyle/>
                    <a:p>
                      <a:pPr indent="5080" algn="ctr" eaLnBrk="0" hangingPunct="0">
                        <a:lnSpc>
                          <a:spcPct val="100000"/>
                        </a:lnSpc>
                      </a:pPr>
                      <a:r>
                        <a:rPr lang="en-US" sz="1800" kern="100">
                          <a:effectLst/>
                        </a:rPr>
                        <a:t>IMAP</a:t>
                      </a:r>
                      <a:endParaRPr lang="zh-CN" sz="1800" kern="10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en-US" sz="1800" kern="100">
                          <a:effectLst/>
                        </a:rPr>
                        <a:t>Internet Message Access Protocol</a:t>
                      </a:r>
                      <a:endParaRPr lang="zh-CN" sz="1800" kern="10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5080" algn="ctr" eaLnBrk="0" hangingPunct="0">
                        <a:lnSpc>
                          <a:spcPct val="100000"/>
                        </a:lnSpc>
                      </a:pPr>
                      <a:r>
                        <a:rPr lang="zh-CN" sz="1800" b="1" kern="100" dirty="0">
                          <a:effectLst/>
                        </a:rPr>
                        <a:t>实现邮件</a:t>
                      </a:r>
                      <a:endParaRPr lang="en-US" altLang="zh-CN" sz="1800" b="1" kern="100" dirty="0">
                        <a:effectLst/>
                      </a:endParaRPr>
                    </a:p>
                    <a:p>
                      <a:pPr indent="5080" algn="ctr" eaLnBrk="0" hangingPunct="0">
                        <a:lnSpc>
                          <a:spcPct val="100000"/>
                        </a:lnSpc>
                      </a:pPr>
                      <a:r>
                        <a:rPr lang="zh-CN" sz="1800" b="1" kern="100" dirty="0">
                          <a:effectLst/>
                        </a:rPr>
                        <a:t>检索</a:t>
                      </a:r>
                      <a:endParaRPr lang="zh-CN" sz="1800" b="1"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tc>
                  <a:txBody>
                    <a:bodyPr/>
                    <a:lstStyle/>
                    <a:p>
                      <a:pPr indent="4445" algn="ctr" eaLnBrk="0" hangingPunct="0">
                        <a:lnSpc>
                          <a:spcPct val="100000"/>
                        </a:lnSpc>
                      </a:pPr>
                      <a:endParaRPr lang="zh-CN" sz="1800" kern="100" dirty="0">
                        <a:effectLst/>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tc>
                <a:extLst>
                  <a:ext uri="{0D108BD9-81ED-4DB2-BD59-A6C34878D82A}">
                    <a16:rowId xmlns:a16="http://schemas.microsoft.com/office/drawing/2014/main" val="10003"/>
                  </a:ext>
                </a:extLst>
              </a:tr>
            </a:tbl>
          </a:graphicData>
        </a:graphic>
      </p:graphicFrame>
      <p:sp>
        <p:nvSpPr>
          <p:cNvPr id="79" name="文本框 78"/>
          <p:cNvSpPr txBox="1"/>
          <p:nvPr/>
        </p:nvSpPr>
        <p:spPr>
          <a:xfrm>
            <a:off x="6096000" y="3059668"/>
            <a:ext cx="4418116" cy="369332"/>
          </a:xfrm>
          <a:prstGeom prst="rect">
            <a:avLst/>
          </a:prstGeom>
          <a:noFill/>
        </p:spPr>
        <p:txBody>
          <a:bodyPr wrap="square">
            <a:spAutoFit/>
          </a:bodyPr>
          <a:lstStyle/>
          <a:p>
            <a:pPr indent="5080" algn="ctr"/>
            <a:r>
              <a:rPr lang="zh-CN" altLang="zh-CN" b="1" kern="100" dirty="0">
                <a:solidFill>
                  <a:srgbClr val="C00000"/>
                </a:solidFill>
                <a:latin typeface="微软雅黑" panose="020B0503020204020204" pitchFamily="34" charset="-122"/>
                <a:ea typeface="微软雅黑" panose="020B0503020204020204" pitchFamily="34" charset="-122"/>
              </a:rPr>
              <a:t>将邮件从一台机器传到另一台机器</a:t>
            </a:r>
            <a:endParaRPr lang="zh-CN" altLang="zh-CN"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0" name="文本框 79"/>
          <p:cNvSpPr txBox="1"/>
          <p:nvPr/>
        </p:nvSpPr>
        <p:spPr>
          <a:xfrm>
            <a:off x="6343671" y="4687991"/>
            <a:ext cx="4029806" cy="861774"/>
          </a:xfrm>
          <a:prstGeom prst="rect">
            <a:avLst/>
          </a:prstGeom>
          <a:noFill/>
        </p:spPr>
        <p:txBody>
          <a:bodyPr wrap="square">
            <a:spAutoFit/>
          </a:bodyPr>
          <a:lstStyle/>
          <a:p>
            <a:pPr indent="4445" algn="ctr">
              <a:lnSpc>
                <a:spcPts val="2000"/>
              </a:lnSpc>
            </a:pPr>
            <a:r>
              <a:rPr lang="en-US" altLang="zh-CN" b="1" kern="100" dirty="0">
                <a:solidFill>
                  <a:srgbClr val="C00000"/>
                </a:solidFill>
                <a:latin typeface="微软雅黑" panose="020B0503020204020204" pitchFamily="34" charset="-122"/>
                <a:ea typeface="微软雅黑" panose="020B0503020204020204" pitchFamily="34" charset="-122"/>
              </a:rPr>
              <a:t>POP3</a:t>
            </a:r>
            <a:r>
              <a:rPr lang="zh-CN" altLang="zh-CN" b="1" kern="100" dirty="0">
                <a:solidFill>
                  <a:srgbClr val="C00000"/>
                </a:solidFill>
                <a:latin typeface="微软雅黑" panose="020B0503020204020204" pitchFamily="34" charset="-122"/>
                <a:ea typeface="微软雅黑" panose="020B0503020204020204" pitchFamily="34" charset="-122"/>
              </a:rPr>
              <a:t>的一种替代协议，这样用户可以完全不必下载邮件正文就可以看到邮件的标题摘要</a:t>
            </a:r>
            <a:endParaRPr lang="zh-CN" altLang="zh-CN"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1" name="文本框 80"/>
          <p:cNvSpPr txBox="1"/>
          <p:nvPr/>
        </p:nvSpPr>
        <p:spPr>
          <a:xfrm>
            <a:off x="6268410" y="4025839"/>
            <a:ext cx="4105067" cy="369332"/>
          </a:xfrm>
          <a:prstGeom prst="rect">
            <a:avLst/>
          </a:prstGeom>
          <a:noFill/>
        </p:spPr>
        <p:txBody>
          <a:bodyPr wrap="square">
            <a:spAutoFit/>
          </a:bodyPr>
          <a:lstStyle/>
          <a:p>
            <a:pPr indent="5080"/>
            <a:r>
              <a:rPr lang="zh-CN" altLang="zh-CN" b="1" kern="100" dirty="0">
                <a:solidFill>
                  <a:srgbClr val="C00000"/>
                </a:solidFill>
                <a:latin typeface="微软雅黑" panose="020B0503020204020204" pitchFamily="34" charset="-122"/>
                <a:ea typeface="微软雅黑" panose="020B0503020204020204" pitchFamily="34" charset="-122"/>
              </a:rPr>
              <a:t>将邮件从邮箱服务器</a:t>
            </a:r>
            <a:r>
              <a:rPr lang="zh-CN" altLang="en-US" b="1" kern="100" dirty="0">
                <a:solidFill>
                  <a:srgbClr val="C00000"/>
                </a:solidFill>
                <a:latin typeface="微软雅黑" panose="020B0503020204020204" pitchFamily="34" charset="-122"/>
                <a:ea typeface="微软雅黑" panose="020B0503020204020204" pitchFamily="34" charset="-122"/>
              </a:rPr>
              <a:t>读取</a:t>
            </a:r>
            <a:r>
              <a:rPr lang="zh-CN" altLang="zh-CN" b="1" kern="100" dirty="0">
                <a:solidFill>
                  <a:srgbClr val="C00000"/>
                </a:solidFill>
                <a:latin typeface="微软雅黑" panose="020B0503020204020204" pitchFamily="34" charset="-122"/>
                <a:ea typeface="微软雅黑" panose="020B0503020204020204" pitchFamily="34" charset="-122"/>
              </a:rPr>
              <a:t>到本地计算机</a:t>
            </a:r>
            <a:endParaRPr lang="zh-CN" altLang="zh-CN"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01516" y="1072579"/>
            <a:ext cx="5740768"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核心素养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电子邮件收发过程</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21" name="Picture 15" descr="f039543930bba48c37a35001ee9fa89a"/>
          <p:cNvPicPr>
            <a:picLocks noChangeAspect="1" noChangeArrowheads="1"/>
          </p:cNvPicPr>
          <p:nvPr/>
        </p:nvPicPr>
        <p:blipFill>
          <a:blip r:embed="rId3" cstate="print">
            <a:extLst>
              <a:ext uri="{28A0092B-C50C-407E-A947-70E740481C1C}">
                <a14:useLocalDpi xmlns:a14="http://schemas.microsoft.com/office/drawing/2010/main" val="0"/>
              </a:ext>
            </a:extLst>
          </a:blip>
          <a:srcRect l="23077" t="10257" r="26282" b="16667"/>
          <a:stretch>
            <a:fillRect/>
          </a:stretch>
        </p:blipFill>
        <p:spPr bwMode="auto">
          <a:xfrm>
            <a:off x="1135237" y="791264"/>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4"/>
          <a:stretch>
            <a:fillRect/>
          </a:stretch>
        </p:blipFill>
        <p:spPr>
          <a:xfrm>
            <a:off x="1600201" y="2131593"/>
            <a:ext cx="8758516" cy="2872208"/>
          </a:xfrm>
          <a:prstGeom prst="rect">
            <a:avLst/>
          </a:prstGeom>
        </p:spPr>
      </p:pic>
      <p:sp>
        <p:nvSpPr>
          <p:cNvPr id="13" name="文本框 12"/>
          <p:cNvSpPr txBox="1"/>
          <p:nvPr/>
        </p:nvSpPr>
        <p:spPr>
          <a:xfrm>
            <a:off x="1362842" y="2936690"/>
            <a:ext cx="4418116" cy="276999"/>
          </a:xfrm>
          <a:prstGeom prst="rect">
            <a:avLst/>
          </a:prstGeom>
          <a:noFill/>
        </p:spPr>
        <p:txBody>
          <a:bodyPr wrap="square">
            <a:spAutoFit/>
          </a:bodyPr>
          <a:lstStyle/>
          <a:p>
            <a:pPr indent="5080" algn="ctr"/>
            <a:r>
              <a:rPr lang="en-US" altLang="zh-CN" sz="1200" b="1" kern="100" dirty="0">
                <a:solidFill>
                  <a:srgbClr val="C00000"/>
                </a:solidFill>
                <a:latin typeface="微软雅黑" panose="020B0503020204020204" pitchFamily="34" charset="-122"/>
                <a:ea typeface="微软雅黑" panose="020B0503020204020204" pitchFamily="34" charset="-122"/>
              </a:rPr>
              <a:t>SMTP</a:t>
            </a:r>
            <a:endParaRPr lang="zh-CN" altLang="zh-CN" sz="12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文本框 13"/>
          <p:cNvSpPr txBox="1"/>
          <p:nvPr/>
        </p:nvSpPr>
        <p:spPr>
          <a:xfrm>
            <a:off x="3571900" y="2591720"/>
            <a:ext cx="4418116" cy="276999"/>
          </a:xfrm>
          <a:prstGeom prst="rect">
            <a:avLst/>
          </a:prstGeom>
          <a:noFill/>
        </p:spPr>
        <p:txBody>
          <a:bodyPr wrap="square">
            <a:spAutoFit/>
          </a:bodyPr>
          <a:lstStyle/>
          <a:p>
            <a:pPr indent="5080" algn="ctr"/>
            <a:r>
              <a:rPr lang="en-US" altLang="zh-CN" sz="1200" b="1" kern="100" dirty="0">
                <a:solidFill>
                  <a:srgbClr val="C00000"/>
                </a:solidFill>
                <a:latin typeface="微软雅黑" panose="020B0503020204020204" pitchFamily="34" charset="-122"/>
                <a:ea typeface="微软雅黑" panose="020B0503020204020204" pitchFamily="34" charset="-122"/>
              </a:rPr>
              <a:t>SMTP</a:t>
            </a:r>
            <a:endParaRPr lang="zh-CN" altLang="zh-CN" sz="12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文本框 14"/>
          <p:cNvSpPr txBox="1"/>
          <p:nvPr/>
        </p:nvSpPr>
        <p:spPr>
          <a:xfrm>
            <a:off x="6449014" y="2790124"/>
            <a:ext cx="4418116" cy="461665"/>
          </a:xfrm>
          <a:prstGeom prst="rect">
            <a:avLst/>
          </a:prstGeom>
          <a:noFill/>
        </p:spPr>
        <p:txBody>
          <a:bodyPr wrap="square">
            <a:spAutoFit/>
          </a:bodyPr>
          <a:lstStyle/>
          <a:p>
            <a:pPr indent="5080" algn="ctr"/>
            <a:r>
              <a:rPr lang="en-US" altLang="zh-CN" sz="1200" b="1" kern="100" dirty="0">
                <a:solidFill>
                  <a:srgbClr val="C00000"/>
                </a:solidFill>
                <a:latin typeface="微软雅黑" panose="020B0503020204020204" pitchFamily="34" charset="-122"/>
                <a:ea typeface="微软雅黑" panose="020B0503020204020204" pitchFamily="34" charset="-122"/>
              </a:rPr>
              <a:t>POP3</a:t>
            </a:r>
          </a:p>
          <a:p>
            <a:pPr indent="5080" algn="ctr"/>
            <a:r>
              <a:rPr lang="en-US" altLang="zh-CN" sz="12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IMAP</a:t>
            </a:r>
            <a:endParaRPr lang="zh-CN" altLang="zh-CN" sz="12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4552315" y="1541780"/>
            <a:ext cx="290639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拓展评价</a:t>
            </a:r>
          </a:p>
        </p:txBody>
      </p:sp>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6920" y="3186514"/>
            <a:ext cx="3286648" cy="3286648"/>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7583" t="14440" r="47711" b="31550"/>
          <a:stretch>
            <a:fillRect/>
          </a:stretch>
        </p:blipFill>
        <p:spPr>
          <a:xfrm>
            <a:off x="851530" y="642510"/>
            <a:ext cx="670525" cy="540033"/>
          </a:xfrm>
          <a:prstGeom prst="rect">
            <a:avLst/>
          </a:prstGeom>
        </p:spPr>
      </p:pic>
      <p:sp>
        <p:nvSpPr>
          <p:cNvPr id="10" name="文本框 9"/>
          <p:cNvSpPr txBox="1"/>
          <p:nvPr/>
        </p:nvSpPr>
        <p:spPr>
          <a:xfrm>
            <a:off x="1094130" y="782433"/>
            <a:ext cx="4430369" cy="40011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altLang="en-US" dirty="0">
                <a:latin typeface="微软雅黑" panose="020B0503020204020204" pitchFamily="34" charset="-122"/>
                <a:ea typeface="微软雅黑" panose="020B0503020204020204" pitchFamily="34" charset="-122"/>
              </a:rPr>
              <a:t>项目</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探秘电子邮件收发过程</a:t>
            </a:r>
          </a:p>
        </p:txBody>
      </p:sp>
      <p:grpSp>
        <p:nvGrpSpPr>
          <p:cNvPr id="11" name="组合 10"/>
          <p:cNvGrpSpPr/>
          <p:nvPr/>
        </p:nvGrpSpPr>
        <p:grpSpPr>
          <a:xfrm rot="16200000">
            <a:off x="2833523" y="2375837"/>
            <a:ext cx="1130095" cy="1629029"/>
            <a:chOff x="1132852" y="1215112"/>
            <a:chExt cx="1248082" cy="1799107"/>
          </a:xfrm>
        </p:grpSpPr>
        <p:sp>
          <p:nvSpPr>
            <p:cNvPr id="12" name="Oval 24"/>
            <p:cNvSpPr>
              <a:spLocks noChangeArrowheads="1"/>
            </p:cNvSpPr>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任意多边形 12"/>
            <p:cNvSpPr/>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4" name="文本框 22"/>
            <p:cNvSpPr txBox="1"/>
            <p:nvPr/>
          </p:nvSpPr>
          <p:spPr>
            <a:xfrm rot="5400000">
              <a:off x="140182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p>
          </p:txBody>
        </p:sp>
      </p:grpSp>
      <p:grpSp>
        <p:nvGrpSpPr>
          <p:cNvPr id="15" name="组合 14"/>
          <p:cNvGrpSpPr/>
          <p:nvPr/>
        </p:nvGrpSpPr>
        <p:grpSpPr>
          <a:xfrm rot="16200000">
            <a:off x="3879377" y="3745953"/>
            <a:ext cx="1130095" cy="1629029"/>
            <a:chOff x="4791477" y="1215112"/>
            <a:chExt cx="1248082" cy="1799107"/>
          </a:xfrm>
        </p:grpSpPr>
        <p:sp>
          <p:nvSpPr>
            <p:cNvPr id="16" name="Oval 24"/>
            <p:cNvSpPr>
              <a:spLocks noChangeArrowheads="1"/>
            </p:cNvSpPr>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任意多边形 16"/>
            <p:cNvSpPr/>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 name="文本框 24"/>
            <p:cNvSpPr txBox="1"/>
            <p:nvPr/>
          </p:nvSpPr>
          <p:spPr>
            <a:xfrm rot="5400000">
              <a:off x="505775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p>
          </p:txBody>
        </p:sp>
      </p:grpSp>
      <p:sp>
        <p:nvSpPr>
          <p:cNvPr id="19" name="MH_Text_1"/>
          <p:cNvSpPr/>
          <p:nvPr>
            <p:custDataLst>
              <p:tags r:id="rId1"/>
            </p:custDataLst>
          </p:nvPr>
        </p:nvSpPr>
        <p:spPr>
          <a:xfrm>
            <a:off x="4035022" y="2730853"/>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学以致用</a:t>
            </a:r>
          </a:p>
        </p:txBody>
      </p:sp>
      <p:sp>
        <p:nvSpPr>
          <p:cNvPr id="20" name="MH_Text_1"/>
          <p:cNvSpPr/>
          <p:nvPr>
            <p:custDataLst>
              <p:tags r:id="rId2"/>
            </p:custDataLst>
          </p:nvPr>
        </p:nvSpPr>
        <p:spPr>
          <a:xfrm>
            <a:off x="5064025" y="4069693"/>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举一反三</a:t>
            </a:r>
          </a:p>
        </p:txBody>
      </p:sp>
      <p:sp>
        <p:nvSpPr>
          <p:cNvPr id="21" name="矩形 20"/>
          <p:cNvSpPr/>
          <p:nvPr/>
        </p:nvSpPr>
        <p:spPr>
          <a:xfrm>
            <a:off x="4444325" y="3120503"/>
            <a:ext cx="4750475" cy="461665"/>
          </a:xfrm>
          <a:prstGeom prst="rect">
            <a:avLst/>
          </a:prstGeom>
        </p:spPr>
        <p:txBody>
          <a:bodyPr wrap="square">
            <a:spAutoFit/>
          </a:bodyPr>
          <a:lstStyle/>
          <a:p>
            <a:r>
              <a:rPr lang="zh-CN" altLang="en-US" sz="2400" b="1" dirty="0">
                <a:solidFill>
                  <a:srgbClr val="FFC000"/>
                </a:solidFill>
                <a:latin typeface="楷体" panose="02010609060101010101" pitchFamily="49" charset="-122"/>
                <a:ea typeface="楷体" panose="02010609060101010101" pitchFamily="49" charset="-122"/>
              </a:rPr>
              <a:t>电子邮件的收发需要的计算机</a:t>
            </a:r>
          </a:p>
        </p:txBody>
      </p:sp>
      <p:sp>
        <p:nvSpPr>
          <p:cNvPr id="22" name="矩形 21"/>
          <p:cNvSpPr/>
          <p:nvPr/>
        </p:nvSpPr>
        <p:spPr>
          <a:xfrm>
            <a:off x="5394087" y="4452126"/>
            <a:ext cx="1734770" cy="461665"/>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邮件的安全</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anim calcmode="lin" valueType="num">
                                      <p:cBhvr>
                                        <p:cTn id="23" dur="750" fill="hold"/>
                                        <p:tgtEl>
                                          <p:spTgt spid="19"/>
                                        </p:tgtEl>
                                        <p:attrNameLst>
                                          <p:attrName>ppt_x</p:attrName>
                                        </p:attrNameLst>
                                      </p:cBhvr>
                                      <p:tavLst>
                                        <p:tav tm="0">
                                          <p:val>
                                            <p:strVal val="#ppt_x"/>
                                          </p:val>
                                        </p:tav>
                                        <p:tav tm="100000">
                                          <p:val>
                                            <p:strVal val="#ppt_x"/>
                                          </p:val>
                                        </p:tav>
                                      </p:tavLst>
                                    </p:anim>
                                    <p:anim calcmode="lin" valueType="num">
                                      <p:cBhvr>
                                        <p:cTn id="24" dur="75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anim calcmode="lin" valueType="num">
                                      <p:cBhvr>
                                        <p:cTn id="28" dur="750" fill="hold"/>
                                        <p:tgtEl>
                                          <p:spTgt spid="20"/>
                                        </p:tgtEl>
                                        <p:attrNameLst>
                                          <p:attrName>ppt_x</p:attrName>
                                        </p:attrNameLst>
                                      </p:cBhvr>
                                      <p:tavLst>
                                        <p:tav tm="0">
                                          <p:val>
                                            <p:strVal val="#ppt_x"/>
                                          </p:val>
                                        </p:tav>
                                        <p:tav tm="100000">
                                          <p:val>
                                            <p:strVal val="#ppt_x"/>
                                          </p:val>
                                        </p:tav>
                                      </p:tavLst>
                                    </p:anim>
                                    <p:anim calcmode="lin" valueType="num">
                                      <p:cBhvr>
                                        <p:cTn id="29"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39954" y="1072783"/>
            <a:ext cx="9226546"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拓展评价 </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 </a:t>
            </a:r>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一封电子邮件的收发至少要经过几台计算机？</a:t>
            </a:r>
            <a:endParaRPr lang="zh-CN" altLang="en-US" sz="2800" b="1" spc="100" dirty="0">
              <a:solidFill>
                <a:srgbClr val="C00000"/>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pic>
        <p:nvPicPr>
          <p:cNvPr id="7"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369" y="2317615"/>
            <a:ext cx="8621261" cy="290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39954" y="1072783"/>
            <a:ext cx="9226546"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拓展评价 </a:t>
            </a:r>
            <a:r>
              <a:rPr lang="en-US" altLang="zh-CN"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 </a:t>
            </a:r>
            <a:r>
              <a:rPr lang="zh-CN" altLang="en-US" sz="2800" b="1" dirty="0">
                <a:solidFill>
                  <a:srgbClr val="C00000"/>
                </a:solidFill>
                <a:latin typeface="微软雅黑" panose="020B0503020204020204" pitchFamily="34" charset="-122"/>
                <a:ea typeface="微软雅黑" panose="020B0503020204020204" pitchFamily="34" charset="-122"/>
                <a:cs typeface="阿里巴巴普惠体 M" panose="00020600040101010101" charset="-122"/>
              </a:rPr>
              <a:t>邮件安全</a:t>
            </a:r>
            <a:endParaRPr lang="zh-CN" altLang="en-US" sz="2800" b="1" spc="100" dirty="0">
              <a:solidFill>
                <a:srgbClr val="C00000"/>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605" y="835313"/>
            <a:ext cx="899141" cy="899141"/>
          </a:xfrm>
          <a:prstGeom prst="rect">
            <a:avLst/>
          </a:prstGeom>
        </p:spPr>
      </p:pic>
      <p:pic>
        <p:nvPicPr>
          <p:cNvPr id="5"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746" y="2194776"/>
            <a:ext cx="8512549" cy="312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5"/>
          <a:stretch>
            <a:fillRect/>
          </a:stretch>
        </p:blipFill>
        <p:spPr>
          <a:xfrm>
            <a:off x="2986133" y="4025869"/>
            <a:ext cx="2238124" cy="469433"/>
          </a:xfrm>
          <a:prstGeom prst="rect">
            <a:avLst/>
          </a:prstGeom>
        </p:spPr>
      </p:pic>
      <p:sp>
        <p:nvSpPr>
          <p:cNvPr id="8" name="文本框 7"/>
          <p:cNvSpPr txBox="1"/>
          <p:nvPr/>
        </p:nvSpPr>
        <p:spPr>
          <a:xfrm>
            <a:off x="3067675" y="4064690"/>
            <a:ext cx="1506101" cy="461665"/>
          </a:xfrm>
          <a:prstGeom prst="rect">
            <a:avLst/>
          </a:prstGeom>
          <a:noFill/>
        </p:spPr>
        <p:txBody>
          <a:bodyPr wrap="square">
            <a:spAutoFit/>
          </a:bodyPr>
          <a:lstStyle/>
          <a:p>
            <a:pPr indent="5080" algn="ctr"/>
            <a:r>
              <a:rPr lang="zh-CN" altLang="en-US" sz="2400" b="1" kern="100" dirty="0">
                <a:solidFill>
                  <a:srgbClr val="C00000"/>
                </a:solidFill>
                <a:latin typeface="微软雅黑" panose="020B0503020204020204" pitchFamily="34" charset="-122"/>
                <a:ea typeface="微软雅黑" panose="020B0503020204020204" pitchFamily="34" charset="-122"/>
              </a:rPr>
              <a:t>炸弹邮件</a:t>
            </a:r>
            <a:endParaRPr lang="zh-CN" altLang="zh-CN" sz="24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4" name="图片 13"/>
          <p:cNvPicPr>
            <a:picLocks noChangeAspect="1"/>
          </p:cNvPicPr>
          <p:nvPr/>
        </p:nvPicPr>
        <p:blipFill>
          <a:blip r:embed="rId5"/>
          <a:stretch>
            <a:fillRect/>
          </a:stretch>
        </p:blipFill>
        <p:spPr>
          <a:xfrm>
            <a:off x="2951221" y="4660778"/>
            <a:ext cx="2238124" cy="469433"/>
          </a:xfrm>
          <a:prstGeom prst="rect">
            <a:avLst/>
          </a:prstGeom>
        </p:spPr>
      </p:pic>
      <p:sp>
        <p:nvSpPr>
          <p:cNvPr id="11" name="文本框 10"/>
          <p:cNvSpPr txBox="1"/>
          <p:nvPr/>
        </p:nvSpPr>
        <p:spPr>
          <a:xfrm>
            <a:off x="3067675" y="4764090"/>
            <a:ext cx="1506101" cy="461665"/>
          </a:xfrm>
          <a:prstGeom prst="rect">
            <a:avLst/>
          </a:prstGeom>
          <a:noFill/>
        </p:spPr>
        <p:txBody>
          <a:bodyPr wrap="square">
            <a:spAutoFit/>
          </a:bodyPr>
          <a:lstStyle/>
          <a:p>
            <a:pPr indent="5080" algn="ctr"/>
            <a:r>
              <a:rPr lang="zh-CN" altLang="en-US" sz="2400" b="1" kern="100" dirty="0">
                <a:solidFill>
                  <a:srgbClr val="C00000"/>
                </a:solidFill>
                <a:latin typeface="微软雅黑" panose="020B0503020204020204" pitchFamily="34" charset="-122"/>
                <a:ea typeface="微软雅黑" panose="020B0503020204020204" pitchFamily="34" charset="-122"/>
              </a:rPr>
              <a:t>广告邮件</a:t>
            </a:r>
            <a:endParaRPr lang="zh-CN" altLang="zh-CN" sz="24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 name="图片 14"/>
          <p:cNvPicPr>
            <a:picLocks noChangeAspect="1"/>
          </p:cNvPicPr>
          <p:nvPr/>
        </p:nvPicPr>
        <p:blipFill>
          <a:blip r:embed="rId5"/>
          <a:stretch>
            <a:fillRect/>
          </a:stretch>
        </p:blipFill>
        <p:spPr>
          <a:xfrm>
            <a:off x="8086805" y="4025868"/>
            <a:ext cx="2238124" cy="469433"/>
          </a:xfrm>
          <a:prstGeom prst="rect">
            <a:avLst/>
          </a:prstGeom>
        </p:spPr>
      </p:pic>
      <p:pic>
        <p:nvPicPr>
          <p:cNvPr id="16" name="图片 15"/>
          <p:cNvPicPr>
            <a:picLocks noChangeAspect="1"/>
          </p:cNvPicPr>
          <p:nvPr/>
        </p:nvPicPr>
        <p:blipFill>
          <a:blip r:embed="rId5"/>
          <a:stretch>
            <a:fillRect/>
          </a:stretch>
        </p:blipFill>
        <p:spPr>
          <a:xfrm>
            <a:off x="7824833" y="4660777"/>
            <a:ext cx="2500096" cy="469433"/>
          </a:xfrm>
          <a:prstGeom prst="rect">
            <a:avLst/>
          </a:prstGeom>
        </p:spPr>
      </p:pic>
      <p:sp>
        <p:nvSpPr>
          <p:cNvPr id="9" name="文本框 8"/>
          <p:cNvSpPr txBox="1"/>
          <p:nvPr/>
        </p:nvSpPr>
        <p:spPr>
          <a:xfrm>
            <a:off x="8086805" y="4064690"/>
            <a:ext cx="2247726" cy="461665"/>
          </a:xfrm>
          <a:prstGeom prst="rect">
            <a:avLst/>
          </a:prstGeom>
          <a:noFill/>
        </p:spPr>
        <p:txBody>
          <a:bodyPr wrap="square">
            <a:spAutoFit/>
          </a:bodyPr>
          <a:lstStyle/>
          <a:p>
            <a:pPr indent="5080" algn="ctr"/>
            <a:r>
              <a:rPr lang="zh-CN" altLang="en-US" sz="2400" b="1" kern="100" dirty="0">
                <a:solidFill>
                  <a:srgbClr val="C00000"/>
                </a:solidFill>
                <a:latin typeface="微软雅黑" panose="020B0503020204020204" pitchFamily="34" charset="-122"/>
                <a:ea typeface="微软雅黑" panose="020B0503020204020204" pitchFamily="34" charset="-122"/>
              </a:rPr>
              <a:t>避免泄露地址</a:t>
            </a:r>
            <a:endParaRPr lang="zh-CN" altLang="zh-CN" sz="24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文本框 9"/>
          <p:cNvSpPr txBox="1"/>
          <p:nvPr/>
        </p:nvSpPr>
        <p:spPr>
          <a:xfrm>
            <a:off x="7978966" y="4764090"/>
            <a:ext cx="2414417" cy="461665"/>
          </a:xfrm>
          <a:prstGeom prst="rect">
            <a:avLst/>
          </a:prstGeom>
          <a:noFill/>
        </p:spPr>
        <p:txBody>
          <a:bodyPr wrap="square">
            <a:spAutoFit/>
          </a:bodyPr>
          <a:lstStyle/>
          <a:p>
            <a:pPr indent="5080" algn="ctr"/>
            <a:r>
              <a:rPr lang="zh-CN" altLang="en-US" sz="2400" b="1" kern="100" dirty="0">
                <a:solidFill>
                  <a:srgbClr val="C00000"/>
                </a:solidFill>
                <a:latin typeface="微软雅黑" panose="020B0503020204020204" pitchFamily="34" charset="-122"/>
                <a:ea typeface="微软雅黑" panose="020B0503020204020204" pitchFamily="34" charset="-122"/>
              </a:rPr>
              <a:t>不点击不回应</a:t>
            </a:r>
            <a:endParaRPr lang="zh-CN" altLang="zh-CN" sz="2400" b="1" kern="100" dirty="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 name="Picture 20"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9" name="Picture 19"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7" name="Picture 17"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1" name="Picture 1"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对象 2"/>
          <p:cNvGraphicFramePr>
            <a:graphicFrameLocks noChangeAspect="1"/>
          </p:cNvGraphicFramePr>
          <p:nvPr>
            <p:extLst>
              <p:ext uri="{D42A27DB-BD31-4B8C-83A1-F6EECF244321}">
                <p14:modId xmlns:p14="http://schemas.microsoft.com/office/powerpoint/2010/main" val="1203859051"/>
              </p:ext>
            </p:extLst>
          </p:nvPr>
        </p:nvGraphicFramePr>
        <p:xfrm>
          <a:off x="1154599" y="1512888"/>
          <a:ext cx="9882802" cy="3832224"/>
        </p:xfrm>
        <a:graphic>
          <a:graphicData uri="http://schemas.openxmlformats.org/presentationml/2006/ole">
            <mc:AlternateContent xmlns:mc="http://schemas.openxmlformats.org/markup-compatibility/2006">
              <mc:Choice xmlns:v="urn:schemas-microsoft-com:vml" Requires="v">
                <p:oleObj name="Document" r:id="rId4" imgW="4914086" imgH="1912312" progId="Word.Document.12">
                  <p:embed/>
                </p:oleObj>
              </mc:Choice>
              <mc:Fallback>
                <p:oleObj name="Document" r:id="rId4" imgW="4914086" imgH="1912312" progId="Word.Document.12">
                  <p:embed/>
                  <p:pic>
                    <p:nvPicPr>
                      <p:cNvPr id="0" name="图片 1"/>
                      <p:cNvPicPr/>
                      <p:nvPr/>
                    </p:nvPicPr>
                    <p:blipFill>
                      <a:blip r:embed="rId5"/>
                      <a:stretch>
                        <a:fillRect/>
                      </a:stretch>
                    </p:blipFill>
                    <p:spPr>
                      <a:xfrm>
                        <a:off x="1154599" y="1512888"/>
                        <a:ext cx="9882802" cy="3832224"/>
                      </a:xfrm>
                      <a:prstGeom prst="rect">
                        <a:avLst/>
                      </a:prstGeom>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 name="Picture 20"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9" name="Picture 19"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7" name="Picture 17"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3" name="Picture 13"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pic>
        <p:nvPicPr>
          <p:cNvPr id="15361" name="Picture 1" descr="rI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975" cy="180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对象 13"/>
          <p:cNvGraphicFramePr>
            <a:graphicFrameLocks noChangeAspect="1"/>
          </p:cNvGraphicFramePr>
          <p:nvPr/>
        </p:nvGraphicFramePr>
        <p:xfrm>
          <a:off x="1275782" y="1651000"/>
          <a:ext cx="9640435" cy="3556000"/>
        </p:xfrm>
        <a:graphic>
          <a:graphicData uri="http://schemas.openxmlformats.org/presentationml/2006/ole">
            <mc:AlternateContent xmlns:mc="http://schemas.openxmlformats.org/markup-compatibility/2006">
              <mc:Choice xmlns:v="urn:schemas-microsoft-com:vml" Requires="v">
                <p:oleObj name="Document" r:id="rId4" imgW="3154045" imgH="943610" progId="Word.Document.12">
                  <p:embed/>
                </p:oleObj>
              </mc:Choice>
              <mc:Fallback>
                <p:oleObj name="Document" r:id="rId4" imgW="3154045" imgH="943610" progId="Word.Document.12">
                  <p:embed/>
                  <p:pic>
                    <p:nvPicPr>
                      <p:cNvPr id="0" name="图片 1"/>
                      <p:cNvPicPr/>
                      <p:nvPr/>
                    </p:nvPicPr>
                    <p:blipFill>
                      <a:blip r:embed="rId5"/>
                      <a:stretch>
                        <a:fillRect/>
                      </a:stretch>
                    </p:blipFill>
                    <p:spPr>
                      <a:xfrm>
                        <a:off x="1275782" y="1651000"/>
                        <a:ext cx="9640435" cy="3556000"/>
                      </a:xfrm>
                      <a:prstGeom prst="rect">
                        <a:avLst/>
                      </a:prstGeom>
                    </p:spPr>
                  </p:pic>
                </p:oleObj>
              </mc:Fallback>
            </mc:AlternateContent>
          </a:graphicData>
        </a:graphic>
      </p:graphicFrame>
      <p:pic>
        <p:nvPicPr>
          <p:cNvPr id="16" name="图片 15"/>
          <p:cNvPicPr>
            <a:picLocks noChangeAspect="1"/>
          </p:cNvPicPr>
          <p:nvPr/>
        </p:nvPicPr>
        <p:blipFill>
          <a:blip r:embed="rId6"/>
          <a:stretch>
            <a:fillRect/>
          </a:stretch>
        </p:blipFill>
        <p:spPr>
          <a:xfrm>
            <a:off x="10878117" y="1511400"/>
            <a:ext cx="396862" cy="3556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05767" y="1579375"/>
            <a:ext cx="7377239" cy="584775"/>
            <a:chOff x="1415995" y="1454455"/>
            <a:chExt cx="7377239" cy="584775"/>
          </a:xfrm>
        </p:grpSpPr>
        <p:sp>
          <p:nvSpPr>
            <p:cNvPr id="8" name="文本框 7"/>
            <p:cNvSpPr txBox="1"/>
            <p:nvPr/>
          </p:nvSpPr>
          <p:spPr>
            <a:xfrm>
              <a:off x="1415995" y="1455665"/>
              <a:ext cx="2818850" cy="583565"/>
            </a:xfrm>
            <a:prstGeom prst="rect">
              <a:avLst/>
            </a:prstGeom>
            <a:noFill/>
          </p:spPr>
          <p:txBody>
            <a:bodyPr wrap="square" rtlCol="0">
              <a:spAutoFit/>
            </a:bodyPr>
            <a:lstStyle/>
            <a:p>
              <a:pPr algn="ct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项目 </a:t>
              </a:r>
              <a:r>
                <a:rPr lang="en-US" altLang="zh-CN"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3</a:t>
              </a:r>
              <a:r>
                <a:rPr lang="zh-CN" altLang="en-US" sz="32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 </a:t>
              </a:r>
            </a:p>
          </p:txBody>
        </p:sp>
        <p:sp>
          <p:nvSpPr>
            <p:cNvPr id="38" name="矩形 37"/>
            <p:cNvSpPr/>
            <p:nvPr/>
          </p:nvSpPr>
          <p:spPr>
            <a:xfrm>
              <a:off x="3697906" y="1454455"/>
              <a:ext cx="5095328" cy="584775"/>
            </a:xfrm>
            <a:prstGeom prst="rect">
              <a:avLst/>
            </a:prstGeom>
          </p:spPr>
          <p:txBody>
            <a:bodyPr wrap="square">
              <a:spAutoFit/>
            </a:bodyPr>
            <a:lstStyle/>
            <a:p>
              <a:r>
                <a:rPr lang="zh-CN" altLang="en-US" sz="3200" b="1" spc="300" dirty="0">
                  <a:solidFill>
                    <a:srgbClr val="3484A2"/>
                  </a:solidFill>
                  <a:latin typeface="微软雅黑" panose="020B0503020204020204" pitchFamily="34" charset="-122"/>
                  <a:ea typeface="微软雅黑" panose="020B0503020204020204" pitchFamily="34" charset="-122"/>
                </a:rPr>
                <a:t>探秘电子邮件收发过程</a:t>
              </a:r>
            </a:p>
          </p:txBody>
        </p:sp>
      </p:grpSp>
      <p:sp>
        <p:nvSpPr>
          <p:cNvPr id="9" name="圆角矩形标注 8"/>
          <p:cNvSpPr/>
          <p:nvPr/>
        </p:nvSpPr>
        <p:spPr>
          <a:xfrm>
            <a:off x="2177716" y="2519495"/>
            <a:ext cx="5095329" cy="2060884"/>
          </a:xfrm>
          <a:prstGeom prst="wedgeRoundRectCallout">
            <a:avLst>
              <a:gd name="adj1" fmla="val 71823"/>
              <a:gd name="adj2" fmla="val -2611"/>
              <a:gd name="adj3" fmla="val 16667"/>
            </a:avLst>
          </a:prstGeom>
          <a:solidFill>
            <a:schemeClr val="accent5">
              <a:lumMod val="75000"/>
              <a:alpha val="69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2230934" y="2793642"/>
            <a:ext cx="5219406" cy="1569660"/>
          </a:xfrm>
          <a:prstGeom prst="rect">
            <a:avLst/>
          </a:prstGeom>
        </p:spPr>
        <p:txBody>
          <a:bodyPr wrap="square">
            <a:spAutoFit/>
          </a:bodyPr>
          <a:lstStyle/>
          <a:p>
            <a:pPr algn="ctr"/>
            <a:r>
              <a:rPr lang="zh-CN" altLang="en-US" sz="4800" b="1" spc="600" dirty="0">
                <a:solidFill>
                  <a:schemeClr val="bg1"/>
                </a:solidFill>
                <a:latin typeface="方正剪纸简体" panose="03000509000000000000" pitchFamily="65" charset="-122"/>
                <a:ea typeface="方正剪纸简体" panose="03000509000000000000" pitchFamily="65" charset="-122"/>
              </a:rPr>
              <a:t>科技有趣，加油</a:t>
            </a:r>
            <a:endParaRPr lang="en-US" altLang="zh-CN" sz="4800" b="1" spc="600" dirty="0">
              <a:solidFill>
                <a:schemeClr val="bg1"/>
              </a:solidFill>
              <a:latin typeface="方正剪纸简体" panose="03000509000000000000" pitchFamily="65" charset="-122"/>
              <a:ea typeface="方正剪纸简体" panose="03000509000000000000" pitchFamily="65" charset="-122"/>
            </a:endParaRPr>
          </a:p>
          <a:p>
            <a:pPr algn="ctr"/>
            <a:r>
              <a:rPr lang="zh-CN" altLang="en-US" sz="4800" b="1" spc="600" dirty="0">
                <a:solidFill>
                  <a:schemeClr val="bg1"/>
                </a:solidFill>
                <a:latin typeface="方正剪纸简体" panose="03000509000000000000" pitchFamily="65" charset="-122"/>
                <a:ea typeface="方正剪纸简体" panose="03000509000000000000" pitchFamily="65" charset="-122"/>
              </a:rPr>
              <a:t>未来可期！</a:t>
            </a: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967" y="2664288"/>
            <a:ext cx="4023294" cy="4023294"/>
          </a:xfrm>
          <a:prstGeom prst="rect">
            <a:avLst/>
          </a:prstGeom>
        </p:spPr>
      </p:pic>
      <p:sp>
        <p:nvSpPr>
          <p:cNvPr id="11" name="文本框 10"/>
          <p:cNvSpPr txBox="1"/>
          <p:nvPr/>
        </p:nvSpPr>
        <p:spPr>
          <a:xfrm>
            <a:off x="5913032" y="891524"/>
            <a:ext cx="3531537" cy="400110"/>
          </a:xfrm>
          <a:prstGeom prst="rect">
            <a:avLst/>
          </a:prstGeom>
          <a:noFill/>
        </p:spPr>
        <p:txBody>
          <a:bodyPr wrap="square" rtlCol="0">
            <a:spAutoFit/>
          </a:bodyPr>
          <a:lstStyle/>
          <a:p>
            <a:pPr algn="ct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单元  探密互联网工作过程</a:t>
            </a:r>
          </a:p>
        </p:txBody>
      </p:sp>
      <p:sp>
        <p:nvSpPr>
          <p:cNvPr id="14" name="文本框 1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rPr>
              <a:t>七</a:t>
            </a:r>
            <a:r>
              <a:rPr lang="zh-CN" altLang="en-US" sz="2000" b="1" dirty="0">
                <a:solidFill>
                  <a:srgbClr val="3484A2"/>
                </a:solidFill>
                <a:latin typeface="微软雅黑" panose="020B0503020204020204" pitchFamily="34" charset="-122"/>
                <a:ea typeface="微软雅黑" panose="020B0503020204020204" pitchFamily="34" charset="-122"/>
                <a:cs typeface="汉仪综艺体简" panose="02010609000101010101" charset="-122"/>
              </a:rPr>
              <a:t>年级上册</a:t>
            </a:r>
            <a:endParaRPr lang="zh-CN" altLang="en-US" sz="2000" b="1" dirty="0">
              <a:solidFill>
                <a:srgbClr val="3484A2"/>
              </a:solidFill>
              <a:latin typeface="微软雅黑" panose="020B0503020204020204" pitchFamily="34" charset="-122"/>
              <a:ea typeface="微软雅黑" panose="020B0503020204020204" pitchFamily="34" charset="-122"/>
              <a:cs typeface="阿里巴巴普惠体 M" panose="00020600040101010101" charset="-122"/>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1" grpId="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1" y="901822"/>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76349"/>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3654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1" y="908506"/>
            <a:ext cx="2641479" cy="437877"/>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学习目标</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0" name="文本框 9"/>
          <p:cNvSpPr txBox="1"/>
          <p:nvPr/>
        </p:nvSpPr>
        <p:spPr>
          <a:xfrm>
            <a:off x="8855242" y="6419789"/>
            <a:ext cx="3296095"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探密互联网工作过程</a:t>
            </a:r>
          </a:p>
        </p:txBody>
      </p:sp>
      <p:sp>
        <p:nvSpPr>
          <p:cNvPr id="2" name="矩形 1"/>
          <p:cNvSpPr/>
          <p:nvPr/>
        </p:nvSpPr>
        <p:spPr>
          <a:xfrm>
            <a:off x="1687933" y="1762641"/>
            <a:ext cx="5284243" cy="3351559"/>
          </a:xfrm>
          <a:prstGeom prst="rect">
            <a:avLst/>
          </a:prstGeom>
        </p:spPr>
        <p:txBody>
          <a:bodyPr wrap="square">
            <a:spAutoFit/>
          </a:bodyPr>
          <a:lstStyle/>
          <a:p>
            <a:pPr indent="266700" algn="just">
              <a:lnSpc>
                <a:spcPct val="120000"/>
              </a:lnSpc>
              <a:spcBef>
                <a:spcPts val="500"/>
              </a:spcBef>
              <a:spcAft>
                <a:spcPts val="500"/>
              </a:spcAft>
              <a:tabLst>
                <a:tab pos="269875" algn="l"/>
              </a:tabLst>
            </a:pPr>
            <a:r>
              <a:rPr lang="en-US" altLang="zh-CN" sz="2400" kern="100" dirty="0">
                <a:solidFill>
                  <a:srgbClr val="000000"/>
                </a:solidFill>
                <a:latin typeface="Times New Roman" panose="02020603050405020304" pitchFamily="18" charset="0"/>
                <a:ea typeface="楷体_GB2312" panose="02010609030101010101" pitchFamily="49" charset="-122"/>
                <a:cs typeface="宋体" panose="02010600030101010101" pitchFamily="2" charset="-122"/>
              </a:rPr>
              <a:t>1</a:t>
            </a:r>
            <a:r>
              <a:rPr lang="zh-CN" altLang="zh-CN" sz="2400" kern="100" dirty="0">
                <a:solidFill>
                  <a:srgbClr val="000000"/>
                </a:solidFill>
                <a:latin typeface="Times New Roman" panose="02020603050405020304" pitchFamily="18" charset="0"/>
                <a:ea typeface="楷体_GB2312" panose="02010609030101010101" pitchFamily="49" charset="-122"/>
                <a:cs typeface="宋体" panose="02010600030101010101" pitchFamily="2" charset="-122"/>
              </a:rPr>
              <a:t>．素养目标</a:t>
            </a:r>
            <a:endParaRPr lang="zh-CN" altLang="zh-CN" sz="2400" kern="100" dirty="0">
              <a:solidFill>
                <a:srgbClr val="000000"/>
              </a:solidFill>
              <a:latin typeface="Calibri" panose="020F0502020204030204" pitchFamily="34" charset="0"/>
              <a:ea typeface="楷体_GB2312" panose="02010609030101010101" pitchFamily="49" charset="-122"/>
              <a:cs typeface="宋体" panose="02010600030101010101" pitchFamily="2" charset="-122"/>
            </a:endParaRPr>
          </a:p>
          <a:p>
            <a:pPr indent="266700" algn="just">
              <a:lnSpc>
                <a:spcPct val="120000"/>
              </a:lnSpc>
              <a:spcAft>
                <a:spcPts val="0"/>
              </a:spcAft>
              <a:tabLst>
                <a:tab pos="269875" algn="l"/>
                <a:tab pos="203835" algn="l"/>
              </a:tabLst>
            </a:pP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）了解电子邮件地址的意义。</a:t>
            </a:r>
          </a:p>
          <a:p>
            <a:pPr indent="266700" algn="just">
              <a:lnSpc>
                <a:spcPct val="120000"/>
              </a:lnSpc>
              <a:spcAft>
                <a:spcPts val="0"/>
              </a:spcAft>
              <a:tabLst>
                <a:tab pos="269875" algn="l"/>
                <a:tab pos="203835" algn="l"/>
              </a:tabLst>
            </a:pP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）理解电子邮件的收发过程，知道</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SMTP/POP3</a:t>
            </a: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协议的作用。</a:t>
            </a:r>
          </a:p>
          <a:p>
            <a:pPr indent="266700" algn="just">
              <a:lnSpc>
                <a:spcPct val="120000"/>
              </a:lnSpc>
              <a:spcBef>
                <a:spcPts val="500"/>
              </a:spcBef>
              <a:spcAft>
                <a:spcPts val="500"/>
              </a:spcAft>
              <a:tabLst>
                <a:tab pos="269875" algn="l"/>
              </a:tabLst>
            </a:pPr>
            <a:r>
              <a:rPr lang="en-US" altLang="zh-CN" sz="2400" kern="100" dirty="0">
                <a:solidFill>
                  <a:srgbClr val="000000"/>
                </a:solidFill>
                <a:latin typeface="Times New Roman" panose="02020603050405020304" pitchFamily="18" charset="0"/>
                <a:ea typeface="楷体_GB2312" panose="02010609030101010101" pitchFamily="49" charset="-122"/>
                <a:cs typeface="宋体" panose="02010600030101010101" pitchFamily="2" charset="-122"/>
              </a:rPr>
              <a:t>2</a:t>
            </a:r>
            <a:r>
              <a:rPr lang="zh-CN" altLang="zh-CN" sz="2400" kern="100" dirty="0">
                <a:solidFill>
                  <a:srgbClr val="000000"/>
                </a:solidFill>
                <a:latin typeface="Times New Roman" panose="02020603050405020304" pitchFamily="18" charset="0"/>
                <a:ea typeface="楷体_GB2312" panose="02010609030101010101" pitchFamily="49" charset="-122"/>
                <a:cs typeface="宋体" panose="02010600030101010101" pitchFamily="2" charset="-122"/>
              </a:rPr>
              <a:t>．项目目标</a:t>
            </a:r>
            <a:endParaRPr lang="zh-CN" altLang="zh-CN" sz="2400" kern="100" dirty="0">
              <a:solidFill>
                <a:srgbClr val="000000"/>
              </a:solidFill>
              <a:latin typeface="Calibri" panose="020F0502020204030204" pitchFamily="34" charset="0"/>
              <a:ea typeface="楷体_GB2312" panose="02010609030101010101" pitchFamily="49" charset="-122"/>
              <a:cs typeface="宋体" panose="02010600030101010101" pitchFamily="2" charset="-122"/>
            </a:endParaRPr>
          </a:p>
          <a:p>
            <a:pPr indent="266700" algn="just">
              <a:lnSpc>
                <a:spcPct val="120000"/>
              </a:lnSpc>
              <a:spcAft>
                <a:spcPts val="0"/>
              </a:spcAft>
              <a:tabLst>
                <a:tab pos="269875" algn="l"/>
                <a:tab pos="203835" algn="l"/>
              </a:tabLst>
            </a:pPr>
            <a:r>
              <a:rPr lang="zh-CN" altLang="en-US" sz="2400" kern="100" dirty="0">
                <a:latin typeface="Times New Roman" panose="02020603050405020304" pitchFamily="18" charset="0"/>
                <a:ea typeface="宋体" panose="02010600030101010101" pitchFamily="2" charset="-122"/>
                <a:cs typeface="Times New Roman" panose="02020603050405020304" pitchFamily="18" charset="0"/>
              </a:rPr>
              <a:t>通过与传统邮件的收发进行类比，理解电子邮件的收发过程。</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5" name="文本框 14"/>
          <p:cNvSpPr txBox="1"/>
          <p:nvPr/>
        </p:nvSpPr>
        <p:spPr>
          <a:xfrm>
            <a:off x="2346" y="161035"/>
            <a:ext cx="5269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单元   探密互联网工作过程</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9000101010101" charset="-122"/>
            </a:endParaRPr>
          </a:p>
        </p:txBody>
      </p:sp>
      <p:pic>
        <p:nvPicPr>
          <p:cNvPr id="6" name="图片 5"/>
          <p:cNvPicPr>
            <a:picLocks noChangeAspect="1"/>
          </p:cNvPicPr>
          <p:nvPr/>
        </p:nvPicPr>
        <p:blipFill>
          <a:blip r:embed="rId4"/>
          <a:stretch>
            <a:fillRect/>
          </a:stretch>
        </p:blipFill>
        <p:spPr>
          <a:xfrm>
            <a:off x="7104622" y="2521262"/>
            <a:ext cx="3916992" cy="259293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up)">
                                      <p:cBhvr>
                                        <p:cTn id="13" dur="500"/>
                                        <p:tgtEl>
                                          <p:spTgt spid="13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1000"/>
                                        <p:tgtEl>
                                          <p:spTgt spid="128"/>
                                        </p:tgtEl>
                                      </p:cBhvr>
                                    </p:animEffect>
                                    <p:anim calcmode="lin" valueType="num">
                                      <p:cBhvr>
                                        <p:cTn id="17" dur="1000" fill="hold"/>
                                        <p:tgtEl>
                                          <p:spTgt spid="128"/>
                                        </p:tgtEl>
                                        <p:attrNameLst>
                                          <p:attrName>ppt_x</p:attrName>
                                        </p:attrNameLst>
                                      </p:cBhvr>
                                      <p:tavLst>
                                        <p:tav tm="0">
                                          <p:val>
                                            <p:strVal val="#ppt_x"/>
                                          </p:val>
                                        </p:tav>
                                        <p:tav tm="100000">
                                          <p:val>
                                            <p:strVal val="#ppt_x"/>
                                          </p:val>
                                        </p:tav>
                                      </p:tavLst>
                                    </p:anim>
                                    <p:anim calcmode="lin" valueType="num">
                                      <p:cBhvr>
                                        <p:cTn id="18" dur="1000" fill="hold"/>
                                        <p:tgtEl>
                                          <p:spTgt spid="1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5"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28" grpId="0"/>
      <p:bldP spid="2" grpId="0"/>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969820" y="903066"/>
            <a:ext cx="10321017" cy="5095307"/>
            <a:chOff x="1287102" y="1199523"/>
            <a:chExt cx="6847285" cy="2795588"/>
          </a:xfrm>
        </p:grpSpPr>
        <p:sp>
          <p:nvSpPr>
            <p:cNvPr id="126"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sp>
          <p:nvSpPr>
            <p:cNvPr id="127" name="圆角矩形 126"/>
            <p:cNvSpPr/>
            <p:nvPr/>
          </p:nvSpPr>
          <p:spPr bwMode="auto">
            <a:xfrm>
              <a:off x="1473978" y="1370500"/>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defRPr/>
              </a:pPr>
              <a:endParaRPr lang="en-US" sz="2400"/>
            </a:p>
          </p:txBody>
        </p:sp>
      </p:grpSp>
      <p:sp>
        <p:nvSpPr>
          <p:cNvPr id="130" name="矩形 1"/>
          <p:cNvSpPr/>
          <p:nvPr/>
        </p:nvSpPr>
        <p:spPr>
          <a:xfrm>
            <a:off x="2606498" y="888808"/>
            <a:ext cx="3721151" cy="32588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TextBox 28"/>
          <p:cNvSpPr txBox="1"/>
          <p:nvPr/>
        </p:nvSpPr>
        <p:spPr bwMode="auto">
          <a:xfrm>
            <a:off x="969820" y="908506"/>
            <a:ext cx="2641480" cy="420693"/>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defRPr/>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核心问题</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7583" t="14440" r="47711" b="31550"/>
          <a:stretch>
            <a:fillRect/>
          </a:stretch>
        </p:blipFill>
        <p:spPr>
          <a:xfrm>
            <a:off x="289155" y="57103"/>
            <a:ext cx="670525" cy="540033"/>
          </a:xfrm>
          <a:prstGeom prst="rect">
            <a:avLst/>
          </a:prstGeom>
        </p:spPr>
      </p:pic>
      <p:sp>
        <p:nvSpPr>
          <p:cNvPr id="11" name="文本框 10"/>
          <p:cNvSpPr txBox="1"/>
          <p:nvPr/>
        </p:nvSpPr>
        <p:spPr>
          <a:xfrm>
            <a:off x="8855242" y="6419789"/>
            <a:ext cx="3296095" cy="369332"/>
          </a:xfrm>
          <a:prstGeom prst="rect">
            <a:avLst/>
          </a:prstGeom>
          <a:noFill/>
        </p:spPr>
        <p:txBody>
          <a:bodyPr wrap="none" rtlCol="0">
            <a:spAutoFit/>
          </a:bodyPr>
          <a:lstStyle/>
          <a:p>
            <a:r>
              <a:rPr lang="zh-CN" altLang="en-US" dirty="0">
                <a:solidFill>
                  <a:schemeClr val="bg1"/>
                </a:solidFill>
                <a:latin typeface="方正稚艺简体" panose="03000509000000000000" pitchFamily="65" charset="-122"/>
                <a:ea typeface="方正稚艺简体" panose="03000509000000000000" pitchFamily="65" charset="-122"/>
              </a:rPr>
              <a:t>第</a:t>
            </a:r>
            <a:r>
              <a:rPr lang="en-US" altLang="zh-CN" dirty="0">
                <a:solidFill>
                  <a:schemeClr val="bg1"/>
                </a:solidFill>
                <a:latin typeface="方正稚艺简体" panose="03000509000000000000" pitchFamily="65" charset="-122"/>
                <a:ea typeface="方正稚艺简体" panose="03000509000000000000" pitchFamily="65" charset="-122"/>
              </a:rPr>
              <a:t>4</a:t>
            </a:r>
            <a:r>
              <a:rPr lang="zh-CN" altLang="en-US" dirty="0">
                <a:solidFill>
                  <a:schemeClr val="bg1"/>
                </a:solidFill>
                <a:latin typeface="方正稚艺简体" panose="03000509000000000000" pitchFamily="65" charset="-122"/>
                <a:ea typeface="方正稚艺简体" panose="03000509000000000000" pitchFamily="65" charset="-122"/>
              </a:rPr>
              <a:t>单元   探密互联网工作过程</a:t>
            </a:r>
          </a:p>
        </p:txBody>
      </p:sp>
      <p:sp>
        <p:nvSpPr>
          <p:cNvPr id="14" name="文本框 13"/>
          <p:cNvSpPr txBox="1"/>
          <p:nvPr/>
        </p:nvSpPr>
        <p:spPr>
          <a:xfrm>
            <a:off x="2346" y="161035"/>
            <a:ext cx="5269662" cy="400110"/>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第</a:t>
            </a:r>
            <a:r>
              <a:rPr lang="en-US" altLang="zh-CN"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4</a:t>
            </a:r>
            <a:r>
              <a:rPr lang="zh-CN" altLang="en-US" sz="2000" dirty="0">
                <a:solidFill>
                  <a:schemeClr val="bg1"/>
                </a:solidFill>
                <a:latin typeface="微软雅黑" panose="020B0503020204020204" pitchFamily="34" charset="-122"/>
                <a:ea typeface="微软雅黑" panose="020B0503020204020204" pitchFamily="34" charset="-122"/>
                <a:cs typeface="阿里巴巴普惠体 M" panose="00020600040101010101" charset="-122"/>
              </a:rPr>
              <a:t>单元   探密互联网工作过程</a:t>
            </a:r>
            <a:endParaRPr lang="zh-CN" altLang="en-US" sz="2000" dirty="0">
              <a:solidFill>
                <a:schemeClr val="bg1"/>
              </a:solidFill>
              <a:latin typeface="微软雅黑" panose="020B0503020204020204" pitchFamily="34" charset="-122"/>
              <a:ea typeface="微软雅黑" panose="020B0503020204020204" pitchFamily="34" charset="-122"/>
              <a:cs typeface="汉仪综艺体简" panose="02010609000101010101" charset="-122"/>
            </a:endParaRPr>
          </a:p>
        </p:txBody>
      </p:sp>
      <p:graphicFrame>
        <p:nvGraphicFramePr>
          <p:cNvPr id="2" name="图示 1"/>
          <p:cNvGraphicFramePr/>
          <p:nvPr/>
        </p:nvGraphicFramePr>
        <p:xfrm>
          <a:off x="2241360" y="1546496"/>
          <a:ext cx="8172577" cy="3880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up)">
                                      <p:cBhvr>
                                        <p:cTn id="13" dur="500"/>
                                        <p:tgtEl>
                                          <p:spTgt spid="131"/>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1000"/>
                                        <p:tgtEl>
                                          <p:spTgt spid="128"/>
                                        </p:tgtEl>
                                      </p:cBhvr>
                                    </p:animEffect>
                                    <p:anim calcmode="lin" valueType="num">
                                      <p:cBhvr>
                                        <p:cTn id="18" dur="1000" fill="hold"/>
                                        <p:tgtEl>
                                          <p:spTgt spid="128"/>
                                        </p:tgtEl>
                                        <p:attrNameLst>
                                          <p:attrName>ppt_x</p:attrName>
                                        </p:attrNameLst>
                                      </p:cBhvr>
                                      <p:tavLst>
                                        <p:tav tm="0">
                                          <p:val>
                                            <p:strVal val="#ppt_x"/>
                                          </p:val>
                                        </p:tav>
                                        <p:tav tm="100000">
                                          <p:val>
                                            <p:strVal val="#ppt_x"/>
                                          </p:val>
                                        </p:tav>
                                      </p:tavLst>
                                    </p:anim>
                                    <p:anim calcmode="lin" valueType="num">
                                      <p:cBhvr>
                                        <p:cTn id="19" dur="1000" fill="hold"/>
                                        <p:tgtEl>
                                          <p:spTgt spid="1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5"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28" grpId="0"/>
      <p:bldP spid="14" grpId="0"/>
      <p:bldP spid="14" grpId="1"/>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95730" y="2397760"/>
            <a:ext cx="3223895" cy="3223895"/>
          </a:xfrm>
          <a:prstGeom prst="rect">
            <a:avLst/>
          </a:prstGeom>
        </p:spPr>
      </p:pic>
      <p:sp>
        <p:nvSpPr>
          <p:cNvPr id="9" name="矩形: 圆角 2"/>
          <p:cNvSpPr/>
          <p:nvPr>
            <p:custDataLst>
              <p:tags r:id="rId1"/>
            </p:custDataLst>
          </p:nvPr>
        </p:nvSpPr>
        <p:spPr>
          <a:xfrm>
            <a:off x="5481320" y="956945"/>
            <a:ext cx="5559425" cy="5117465"/>
          </a:xfrm>
          <a:prstGeom prst="roundRect">
            <a:avLst>
              <a:gd name="adj" fmla="val 3640"/>
            </a:avLst>
          </a:prstGeom>
          <a:noFill/>
          <a:ln>
            <a:solidFill>
              <a:schemeClr val="accent1">
                <a:alpha val="50000"/>
              </a:schemeClr>
            </a:solidFill>
            <a:prstDash val="solid"/>
          </a:ln>
          <a:effectLst>
            <a:outerShdw blurRad="330200" dist="203200" dir="5400000" sx="98000" sy="98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Normal" panose="00000500000000000000" charset="-122"/>
            </a:endParaRPr>
          </a:p>
        </p:txBody>
      </p:sp>
      <p:pic>
        <p:nvPicPr>
          <p:cNvPr id="2" name="图片 1"/>
          <p:cNvPicPr>
            <a:picLocks noChangeAspect="1"/>
          </p:cNvPicPr>
          <p:nvPr/>
        </p:nvPicPr>
        <p:blipFill>
          <a:blip r:embed="rId22">
            <a:clrChange>
              <a:clrFrom>
                <a:srgbClr val="74D5F9">
                  <a:alpha val="100000"/>
                </a:srgbClr>
              </a:clrFrom>
              <a:clrTo>
                <a:srgbClr val="74D5F9">
                  <a:alpha val="100000"/>
                  <a:alpha val="0"/>
                </a:srgbClr>
              </a:clrTo>
            </a:clrChange>
          </a:blip>
          <a:stretch>
            <a:fillRect/>
          </a:stretch>
        </p:blipFill>
        <p:spPr>
          <a:xfrm>
            <a:off x="5408930" y="894715"/>
            <a:ext cx="5849620" cy="5179695"/>
          </a:xfrm>
          <a:prstGeom prst="rect">
            <a:avLst/>
          </a:prstGeom>
        </p:spPr>
      </p:pic>
      <p:sp>
        <p:nvSpPr>
          <p:cNvPr id="11" name="序号"/>
          <p:cNvSpPr txBox="1"/>
          <p:nvPr>
            <p:custDataLst>
              <p:tags r:id="rId2"/>
            </p:custDataLst>
          </p:nvPr>
        </p:nvSpPr>
        <p:spPr>
          <a:xfrm>
            <a:off x="10464800" y="1322389"/>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01.</a:t>
            </a:r>
          </a:p>
        </p:txBody>
      </p:sp>
      <p:sp>
        <p:nvSpPr>
          <p:cNvPr id="5" name="标题"/>
          <p:cNvSpPr txBox="1"/>
          <p:nvPr>
            <p:custDataLst>
              <p:tags r:id="rId3"/>
            </p:custDataLst>
          </p:nvPr>
        </p:nvSpPr>
        <p:spPr>
          <a:xfrm>
            <a:off x="6049010" y="110839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项目准备</a:t>
            </a:r>
          </a:p>
        </p:txBody>
      </p:sp>
      <p:cxnSp>
        <p:nvCxnSpPr>
          <p:cNvPr id="3" name="直接连接符 2"/>
          <p:cNvCxnSpPr/>
          <p:nvPr>
            <p:custDataLst>
              <p:tags r:id="rId4"/>
            </p:custDataLst>
          </p:nvPr>
        </p:nvCxnSpPr>
        <p:spPr>
          <a:xfrm>
            <a:off x="6049010" y="2463800"/>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25" name="序号"/>
          <p:cNvSpPr txBox="1"/>
          <p:nvPr>
            <p:custDataLst>
              <p:tags r:id="rId5"/>
            </p:custDataLst>
          </p:nvPr>
        </p:nvSpPr>
        <p:spPr>
          <a:xfrm>
            <a:off x="10464800" y="2516717"/>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02.</a:t>
            </a:r>
          </a:p>
        </p:txBody>
      </p:sp>
      <p:sp>
        <p:nvSpPr>
          <p:cNvPr id="26" name="标题"/>
          <p:cNvSpPr txBox="1"/>
          <p:nvPr>
            <p:custDataLst>
              <p:tags r:id="rId6"/>
            </p:custDataLst>
          </p:nvPr>
        </p:nvSpPr>
        <p:spPr>
          <a:xfrm>
            <a:off x="6049010" y="2354792"/>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项目实施</a:t>
            </a:r>
          </a:p>
        </p:txBody>
      </p:sp>
      <p:cxnSp>
        <p:nvCxnSpPr>
          <p:cNvPr id="4" name="直接连接符 3"/>
          <p:cNvCxnSpPr/>
          <p:nvPr>
            <p:custDataLst>
              <p:tags r:id="rId7"/>
            </p:custDataLst>
          </p:nvPr>
        </p:nvCxnSpPr>
        <p:spPr>
          <a:xfrm>
            <a:off x="6049010" y="3658128"/>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6" name="序号"/>
          <p:cNvSpPr txBox="1"/>
          <p:nvPr>
            <p:custDataLst>
              <p:tags r:id="rId8"/>
            </p:custDataLst>
          </p:nvPr>
        </p:nvSpPr>
        <p:spPr>
          <a:xfrm>
            <a:off x="10464800" y="3711045"/>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03.</a:t>
            </a:r>
          </a:p>
        </p:txBody>
      </p:sp>
      <p:sp>
        <p:nvSpPr>
          <p:cNvPr id="7" name="标题"/>
          <p:cNvSpPr txBox="1"/>
          <p:nvPr>
            <p:custDataLst>
              <p:tags r:id="rId9"/>
            </p:custDataLst>
          </p:nvPr>
        </p:nvSpPr>
        <p:spPr>
          <a:xfrm>
            <a:off x="6049010" y="3549120"/>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素养提升</a:t>
            </a:r>
          </a:p>
        </p:txBody>
      </p:sp>
      <p:cxnSp>
        <p:nvCxnSpPr>
          <p:cNvPr id="33" name="直接连接符 32"/>
          <p:cNvCxnSpPr/>
          <p:nvPr>
            <p:custDataLst>
              <p:tags r:id="rId10"/>
            </p:custDataLst>
          </p:nvPr>
        </p:nvCxnSpPr>
        <p:spPr>
          <a:xfrm>
            <a:off x="6049010" y="4852456"/>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35" name="序号"/>
          <p:cNvSpPr txBox="1"/>
          <p:nvPr>
            <p:custDataLst>
              <p:tags r:id="rId11"/>
            </p:custDataLst>
          </p:nvPr>
        </p:nvSpPr>
        <p:spPr>
          <a:xfrm>
            <a:off x="10464800" y="4905374"/>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MiSans Normal" panose="00000500000000000000" charset="-122"/>
                <a:sym typeface="+mn-ea"/>
              </a:rPr>
              <a:t>04.</a:t>
            </a:r>
          </a:p>
        </p:txBody>
      </p:sp>
      <p:sp>
        <p:nvSpPr>
          <p:cNvPr id="36" name="标题"/>
          <p:cNvSpPr txBox="1"/>
          <p:nvPr>
            <p:custDataLst>
              <p:tags r:id="rId12"/>
            </p:custDataLst>
          </p:nvPr>
        </p:nvSpPr>
        <p:spPr>
          <a:xfrm>
            <a:off x="6049010" y="4743449"/>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MiSans Normal" panose="00000500000000000000" charset="-122"/>
                <a:sym typeface="+mn-ea"/>
              </a:rPr>
              <a:t>拓展评价</a:t>
            </a:r>
          </a:p>
        </p:txBody>
      </p:sp>
      <p:sp>
        <p:nvSpPr>
          <p:cNvPr id="8" name="标题"/>
          <p:cNvSpPr txBox="1"/>
          <p:nvPr>
            <p:custDataLst>
              <p:tags r:id="rId13"/>
            </p:custDataLst>
          </p:nvPr>
        </p:nvSpPr>
        <p:spPr>
          <a:xfrm>
            <a:off x="6699250" y="1576705"/>
            <a:ext cx="3765550"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了解电子邮件基本知识</a:t>
            </a:r>
          </a:p>
        </p:txBody>
      </p:sp>
      <p:sp>
        <p:nvSpPr>
          <p:cNvPr id="12" name="标题"/>
          <p:cNvSpPr txBox="1"/>
          <p:nvPr>
            <p:custDataLst>
              <p:tags r:id="rId14"/>
            </p:custDataLst>
          </p:nvPr>
        </p:nvSpPr>
        <p:spPr>
          <a:xfrm>
            <a:off x="6708775" y="276701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梳理邮件发送和接收的过程</a:t>
            </a:r>
          </a:p>
        </p:txBody>
      </p:sp>
      <p:sp>
        <p:nvSpPr>
          <p:cNvPr id="22" name="标题"/>
          <p:cNvSpPr txBox="1"/>
          <p:nvPr>
            <p:custDataLst>
              <p:tags r:id="rId15"/>
            </p:custDataLst>
          </p:nvPr>
        </p:nvSpPr>
        <p:spPr>
          <a:xfrm>
            <a:off x="6751955" y="399764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理解电子邮件的收发过程</a:t>
            </a:r>
          </a:p>
        </p:txBody>
      </p:sp>
      <p:sp>
        <p:nvSpPr>
          <p:cNvPr id="23" name="标题"/>
          <p:cNvSpPr txBox="1"/>
          <p:nvPr>
            <p:custDataLst>
              <p:tags r:id="rId16"/>
            </p:custDataLst>
          </p:nvPr>
        </p:nvSpPr>
        <p:spPr>
          <a:xfrm>
            <a:off x="6681470" y="507587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tileRect/>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MiSans Normal" panose="00000500000000000000" charset="-122"/>
                <a:sym typeface="+mn-ea"/>
              </a:rPr>
              <a:t>思考邮件收发经历的设备数和安全性</a:t>
            </a:r>
          </a:p>
        </p:txBody>
      </p:sp>
      <p:sp>
        <p:nvSpPr>
          <p:cNvPr id="27" name="文本框 26"/>
          <p:cNvSpPr txBox="1"/>
          <p:nvPr userDrawn="1">
            <p:custDataLst>
              <p:tags r:id="rId17"/>
            </p:custDataLst>
          </p:nvPr>
        </p:nvSpPr>
        <p:spPr>
          <a:xfrm>
            <a:off x="3016432" y="1389212"/>
            <a:ext cx="1532679" cy="229214"/>
          </a:xfrm>
          <a:custGeom>
            <a:avLst/>
            <a:gdLst/>
            <a:ahLst/>
            <a:cxnLst/>
            <a:rect l="l" t="t" r="r" b="b"/>
            <a:pathLst>
              <a:path w="1532679" h="229214">
                <a:moveTo>
                  <a:pt x="290910" y="25296"/>
                </a:moveTo>
                <a:cubicBezTo>
                  <a:pt x="278078" y="25296"/>
                  <a:pt x="267307" y="27705"/>
                  <a:pt x="258599" y="32523"/>
                </a:cubicBezTo>
                <a:cubicBezTo>
                  <a:pt x="249891" y="37342"/>
                  <a:pt x="242816" y="43766"/>
                  <a:pt x="237374" y="51797"/>
                </a:cubicBezTo>
                <a:cubicBezTo>
                  <a:pt x="231932" y="59827"/>
                  <a:pt x="228036" y="69206"/>
                  <a:pt x="225687" y="79932"/>
                </a:cubicBezTo>
                <a:cubicBezTo>
                  <a:pt x="223338" y="90659"/>
                  <a:pt x="222163" y="101930"/>
                  <a:pt x="222163" y="113746"/>
                </a:cubicBezTo>
                <a:cubicBezTo>
                  <a:pt x="222163" y="126825"/>
                  <a:pt x="223252" y="138870"/>
                  <a:pt x="225429" y="149884"/>
                </a:cubicBezTo>
                <a:cubicBezTo>
                  <a:pt x="227606" y="160897"/>
                  <a:pt x="231273" y="170390"/>
                  <a:pt x="236429" y="178363"/>
                </a:cubicBezTo>
                <a:cubicBezTo>
                  <a:pt x="241585" y="186336"/>
                  <a:pt x="248488" y="192531"/>
                  <a:pt x="257139" y="196948"/>
                </a:cubicBezTo>
                <a:cubicBezTo>
                  <a:pt x="265790" y="201365"/>
                  <a:pt x="276645" y="203573"/>
                  <a:pt x="289706" y="203573"/>
                </a:cubicBezTo>
                <a:cubicBezTo>
                  <a:pt x="302653" y="203573"/>
                  <a:pt x="313538" y="201164"/>
                  <a:pt x="322361" y="196346"/>
                </a:cubicBezTo>
                <a:cubicBezTo>
                  <a:pt x="331184" y="191528"/>
                  <a:pt x="338288" y="185017"/>
                  <a:pt x="343672" y="176815"/>
                </a:cubicBezTo>
                <a:cubicBezTo>
                  <a:pt x="349057" y="168612"/>
                  <a:pt x="352895" y="159119"/>
                  <a:pt x="355187" y="148335"/>
                </a:cubicBezTo>
                <a:cubicBezTo>
                  <a:pt x="357479" y="137551"/>
                  <a:pt x="358625" y="126136"/>
                  <a:pt x="358625" y="114090"/>
                </a:cubicBezTo>
                <a:cubicBezTo>
                  <a:pt x="358625" y="101471"/>
                  <a:pt x="357508" y="89741"/>
                  <a:pt x="355273" y="78900"/>
                </a:cubicBezTo>
                <a:cubicBezTo>
                  <a:pt x="353039" y="68058"/>
                  <a:pt x="349315" y="58651"/>
                  <a:pt x="344101" y="50678"/>
                </a:cubicBezTo>
                <a:cubicBezTo>
                  <a:pt x="338888" y="42705"/>
                  <a:pt x="331927" y="36481"/>
                  <a:pt x="323220" y="32007"/>
                </a:cubicBezTo>
                <a:cubicBezTo>
                  <a:pt x="314513" y="27533"/>
                  <a:pt x="303743" y="25296"/>
                  <a:pt x="290910" y="25296"/>
                </a:cubicBezTo>
                <a:close/>
                <a:moveTo>
                  <a:pt x="1220465" y="3269"/>
                </a:moveTo>
                <a:lnTo>
                  <a:pt x="1375340" y="3269"/>
                </a:lnTo>
                <a:cubicBezTo>
                  <a:pt x="1376257" y="3269"/>
                  <a:pt x="1377089" y="3499"/>
                  <a:pt x="1377835" y="3958"/>
                </a:cubicBezTo>
                <a:cubicBezTo>
                  <a:pt x="1378580" y="4416"/>
                  <a:pt x="1379211" y="5162"/>
                  <a:pt x="1379728" y="6195"/>
                </a:cubicBezTo>
                <a:cubicBezTo>
                  <a:pt x="1380244" y="7227"/>
                  <a:pt x="1380617" y="8575"/>
                  <a:pt x="1380846" y="10239"/>
                </a:cubicBezTo>
                <a:cubicBezTo>
                  <a:pt x="1381076" y="11902"/>
                  <a:pt x="1381190" y="13824"/>
                  <a:pt x="1381190" y="16003"/>
                </a:cubicBezTo>
                <a:cubicBezTo>
                  <a:pt x="1381190" y="18183"/>
                  <a:pt x="1381076" y="20076"/>
                  <a:pt x="1380846" y="21682"/>
                </a:cubicBezTo>
                <a:cubicBezTo>
                  <a:pt x="1380617" y="23288"/>
                  <a:pt x="1380244" y="24579"/>
                  <a:pt x="1379728" y="25554"/>
                </a:cubicBezTo>
                <a:cubicBezTo>
                  <a:pt x="1379211" y="26529"/>
                  <a:pt x="1378580" y="27246"/>
                  <a:pt x="1377835" y="27705"/>
                </a:cubicBezTo>
                <a:cubicBezTo>
                  <a:pt x="1377089" y="28164"/>
                  <a:pt x="1376257" y="28393"/>
                  <a:pt x="1375340" y="28393"/>
                </a:cubicBezTo>
                <a:lnTo>
                  <a:pt x="1312702" y="28393"/>
                </a:lnTo>
                <a:lnTo>
                  <a:pt x="1312702" y="221470"/>
                </a:lnTo>
                <a:cubicBezTo>
                  <a:pt x="1312702" y="222388"/>
                  <a:pt x="1312472" y="223191"/>
                  <a:pt x="1312013" y="223879"/>
                </a:cubicBezTo>
                <a:cubicBezTo>
                  <a:pt x="1311554" y="224567"/>
                  <a:pt x="1310751" y="225112"/>
                  <a:pt x="1309604" y="225514"/>
                </a:cubicBezTo>
                <a:cubicBezTo>
                  <a:pt x="1308457" y="225915"/>
                  <a:pt x="1306937" y="226260"/>
                  <a:pt x="1305044" y="226546"/>
                </a:cubicBezTo>
                <a:cubicBezTo>
                  <a:pt x="1303151" y="226833"/>
                  <a:pt x="1300771" y="226977"/>
                  <a:pt x="1297902" y="226977"/>
                </a:cubicBezTo>
                <a:cubicBezTo>
                  <a:pt x="1295149" y="226977"/>
                  <a:pt x="1292797" y="226833"/>
                  <a:pt x="1290847" y="226546"/>
                </a:cubicBezTo>
                <a:cubicBezTo>
                  <a:pt x="1288897" y="226260"/>
                  <a:pt x="1287348" y="225915"/>
                  <a:pt x="1286201" y="225514"/>
                </a:cubicBezTo>
                <a:cubicBezTo>
                  <a:pt x="1285054" y="225112"/>
                  <a:pt x="1284251" y="224567"/>
                  <a:pt x="1283792" y="223879"/>
                </a:cubicBezTo>
                <a:cubicBezTo>
                  <a:pt x="1283333" y="223191"/>
                  <a:pt x="1283103" y="222388"/>
                  <a:pt x="1283103" y="221470"/>
                </a:cubicBezTo>
                <a:lnTo>
                  <a:pt x="1283103" y="28393"/>
                </a:lnTo>
                <a:lnTo>
                  <a:pt x="1220465" y="28393"/>
                </a:lnTo>
                <a:cubicBezTo>
                  <a:pt x="1219548" y="28393"/>
                  <a:pt x="1218716" y="28164"/>
                  <a:pt x="1217970" y="27705"/>
                </a:cubicBezTo>
                <a:cubicBezTo>
                  <a:pt x="1217224" y="27246"/>
                  <a:pt x="1216622" y="26529"/>
                  <a:pt x="1216163" y="25554"/>
                </a:cubicBezTo>
                <a:cubicBezTo>
                  <a:pt x="1215704" y="24579"/>
                  <a:pt x="1215332" y="23288"/>
                  <a:pt x="1215045" y="21682"/>
                </a:cubicBezTo>
                <a:cubicBezTo>
                  <a:pt x="1214758" y="20076"/>
                  <a:pt x="1214614" y="18183"/>
                  <a:pt x="1214614" y="16003"/>
                </a:cubicBezTo>
                <a:cubicBezTo>
                  <a:pt x="1214614" y="13824"/>
                  <a:pt x="1214758" y="11902"/>
                  <a:pt x="1215045" y="10239"/>
                </a:cubicBezTo>
                <a:cubicBezTo>
                  <a:pt x="1215332" y="8575"/>
                  <a:pt x="1215704" y="7227"/>
                  <a:pt x="1216163" y="6195"/>
                </a:cubicBezTo>
                <a:cubicBezTo>
                  <a:pt x="1216622" y="5162"/>
                  <a:pt x="1217224" y="4416"/>
                  <a:pt x="1217970" y="3958"/>
                </a:cubicBezTo>
                <a:cubicBezTo>
                  <a:pt x="1218716" y="3499"/>
                  <a:pt x="1219548" y="3269"/>
                  <a:pt x="1220465" y="3269"/>
                </a:cubicBezTo>
                <a:close/>
                <a:moveTo>
                  <a:pt x="852595" y="3269"/>
                </a:moveTo>
                <a:lnTo>
                  <a:pt x="958253" y="3269"/>
                </a:lnTo>
                <a:cubicBezTo>
                  <a:pt x="959171" y="3269"/>
                  <a:pt x="960003" y="3499"/>
                  <a:pt x="960749" y="3958"/>
                </a:cubicBezTo>
                <a:cubicBezTo>
                  <a:pt x="961494" y="4416"/>
                  <a:pt x="962096" y="5162"/>
                  <a:pt x="962555" y="6195"/>
                </a:cubicBezTo>
                <a:cubicBezTo>
                  <a:pt x="963014" y="7227"/>
                  <a:pt x="963387" y="8518"/>
                  <a:pt x="963674" y="10067"/>
                </a:cubicBezTo>
                <a:cubicBezTo>
                  <a:pt x="963961" y="11615"/>
                  <a:pt x="964104" y="13537"/>
                  <a:pt x="964104" y="15831"/>
                </a:cubicBezTo>
                <a:cubicBezTo>
                  <a:pt x="964104" y="17896"/>
                  <a:pt x="963961" y="19703"/>
                  <a:pt x="963674" y="21252"/>
                </a:cubicBezTo>
                <a:cubicBezTo>
                  <a:pt x="963387" y="22801"/>
                  <a:pt x="963014" y="24063"/>
                  <a:pt x="962555" y="25038"/>
                </a:cubicBezTo>
                <a:cubicBezTo>
                  <a:pt x="962096" y="26013"/>
                  <a:pt x="961494" y="26730"/>
                  <a:pt x="960749" y="27189"/>
                </a:cubicBezTo>
                <a:cubicBezTo>
                  <a:pt x="960003" y="27648"/>
                  <a:pt x="959171" y="27877"/>
                  <a:pt x="958253" y="27877"/>
                </a:cubicBezTo>
                <a:lnTo>
                  <a:pt x="871180" y="27877"/>
                </a:lnTo>
                <a:lnTo>
                  <a:pt x="871180" y="97743"/>
                </a:lnTo>
                <a:lnTo>
                  <a:pt x="945863" y="97743"/>
                </a:lnTo>
                <a:cubicBezTo>
                  <a:pt x="946781" y="97743"/>
                  <a:pt x="947613" y="98001"/>
                  <a:pt x="948359" y="98517"/>
                </a:cubicBezTo>
                <a:cubicBezTo>
                  <a:pt x="949104" y="99033"/>
                  <a:pt x="949735" y="99750"/>
                  <a:pt x="950251" y="100668"/>
                </a:cubicBezTo>
                <a:cubicBezTo>
                  <a:pt x="950768" y="101586"/>
                  <a:pt x="951141" y="102848"/>
                  <a:pt x="951370" y="104454"/>
                </a:cubicBezTo>
                <a:cubicBezTo>
                  <a:pt x="951599" y="106060"/>
                  <a:pt x="951714" y="107953"/>
                  <a:pt x="951714" y="110133"/>
                </a:cubicBezTo>
                <a:cubicBezTo>
                  <a:pt x="951714" y="112198"/>
                  <a:pt x="951599" y="113976"/>
                  <a:pt x="951370" y="115467"/>
                </a:cubicBezTo>
                <a:cubicBezTo>
                  <a:pt x="951141" y="116958"/>
                  <a:pt x="950768" y="118163"/>
                  <a:pt x="950251" y="119081"/>
                </a:cubicBezTo>
                <a:cubicBezTo>
                  <a:pt x="949735" y="119999"/>
                  <a:pt x="949104" y="120658"/>
                  <a:pt x="948359" y="121060"/>
                </a:cubicBezTo>
                <a:cubicBezTo>
                  <a:pt x="947613" y="121461"/>
                  <a:pt x="946781" y="121662"/>
                  <a:pt x="945863" y="121662"/>
                </a:cubicBezTo>
                <a:lnTo>
                  <a:pt x="871180" y="121662"/>
                </a:lnTo>
                <a:lnTo>
                  <a:pt x="871180" y="201336"/>
                </a:lnTo>
                <a:lnTo>
                  <a:pt x="959458" y="201336"/>
                </a:lnTo>
                <a:cubicBezTo>
                  <a:pt x="960376" y="201336"/>
                  <a:pt x="961207" y="201566"/>
                  <a:pt x="961953" y="202025"/>
                </a:cubicBezTo>
                <a:cubicBezTo>
                  <a:pt x="962699" y="202484"/>
                  <a:pt x="963358" y="203201"/>
                  <a:pt x="963932" y="204176"/>
                </a:cubicBezTo>
                <a:cubicBezTo>
                  <a:pt x="964506" y="205151"/>
                  <a:pt x="964907" y="206413"/>
                  <a:pt x="965137" y="207961"/>
                </a:cubicBezTo>
                <a:cubicBezTo>
                  <a:pt x="965366" y="209510"/>
                  <a:pt x="965481" y="211432"/>
                  <a:pt x="965481" y="213726"/>
                </a:cubicBezTo>
                <a:cubicBezTo>
                  <a:pt x="965481" y="215791"/>
                  <a:pt x="965366" y="217598"/>
                  <a:pt x="965137" y="219147"/>
                </a:cubicBezTo>
                <a:cubicBezTo>
                  <a:pt x="964907" y="220696"/>
                  <a:pt x="964506" y="221986"/>
                  <a:pt x="963932" y="223019"/>
                </a:cubicBezTo>
                <a:cubicBezTo>
                  <a:pt x="963358" y="224051"/>
                  <a:pt x="962699" y="224797"/>
                  <a:pt x="961953" y="225256"/>
                </a:cubicBezTo>
                <a:cubicBezTo>
                  <a:pt x="961207" y="225715"/>
                  <a:pt x="960376" y="225944"/>
                  <a:pt x="959458" y="225944"/>
                </a:cubicBezTo>
                <a:lnTo>
                  <a:pt x="852595" y="225944"/>
                </a:lnTo>
                <a:cubicBezTo>
                  <a:pt x="849956" y="225944"/>
                  <a:pt x="847461" y="225055"/>
                  <a:pt x="845109" y="223277"/>
                </a:cubicBezTo>
                <a:cubicBezTo>
                  <a:pt x="842757" y="221499"/>
                  <a:pt x="841581" y="218372"/>
                  <a:pt x="841581" y="213898"/>
                </a:cubicBezTo>
                <a:lnTo>
                  <a:pt x="841581" y="15315"/>
                </a:lnTo>
                <a:cubicBezTo>
                  <a:pt x="841581" y="10841"/>
                  <a:pt x="842757" y="7715"/>
                  <a:pt x="845109" y="5937"/>
                </a:cubicBezTo>
                <a:cubicBezTo>
                  <a:pt x="847461" y="4158"/>
                  <a:pt x="849956" y="3269"/>
                  <a:pt x="852595" y="3269"/>
                </a:cubicBezTo>
                <a:close/>
                <a:moveTo>
                  <a:pt x="648965" y="3269"/>
                </a:moveTo>
                <a:lnTo>
                  <a:pt x="803839" y="3269"/>
                </a:lnTo>
                <a:cubicBezTo>
                  <a:pt x="804757" y="3269"/>
                  <a:pt x="805589" y="3499"/>
                  <a:pt x="806335" y="3958"/>
                </a:cubicBezTo>
                <a:cubicBezTo>
                  <a:pt x="807080" y="4416"/>
                  <a:pt x="807711" y="5162"/>
                  <a:pt x="808228" y="6195"/>
                </a:cubicBezTo>
                <a:cubicBezTo>
                  <a:pt x="808744" y="7227"/>
                  <a:pt x="809117" y="8575"/>
                  <a:pt x="809346" y="10239"/>
                </a:cubicBezTo>
                <a:cubicBezTo>
                  <a:pt x="809576" y="11902"/>
                  <a:pt x="809690" y="13824"/>
                  <a:pt x="809690" y="16003"/>
                </a:cubicBezTo>
                <a:cubicBezTo>
                  <a:pt x="809690" y="18183"/>
                  <a:pt x="809576" y="20076"/>
                  <a:pt x="809346" y="21682"/>
                </a:cubicBezTo>
                <a:cubicBezTo>
                  <a:pt x="809117" y="23288"/>
                  <a:pt x="808744" y="24579"/>
                  <a:pt x="808228" y="25554"/>
                </a:cubicBezTo>
                <a:cubicBezTo>
                  <a:pt x="807711" y="26529"/>
                  <a:pt x="807080" y="27246"/>
                  <a:pt x="806335" y="27705"/>
                </a:cubicBezTo>
                <a:cubicBezTo>
                  <a:pt x="805589" y="28164"/>
                  <a:pt x="804757" y="28393"/>
                  <a:pt x="803839" y="28393"/>
                </a:cubicBezTo>
                <a:lnTo>
                  <a:pt x="741201" y="28393"/>
                </a:lnTo>
                <a:lnTo>
                  <a:pt x="741201" y="221470"/>
                </a:lnTo>
                <a:cubicBezTo>
                  <a:pt x="741201" y="222388"/>
                  <a:pt x="740972" y="223191"/>
                  <a:pt x="740513" y="223879"/>
                </a:cubicBezTo>
                <a:cubicBezTo>
                  <a:pt x="740054" y="224567"/>
                  <a:pt x="739251" y="225112"/>
                  <a:pt x="738104" y="225514"/>
                </a:cubicBezTo>
                <a:cubicBezTo>
                  <a:pt x="736957" y="225915"/>
                  <a:pt x="735437" y="226260"/>
                  <a:pt x="733544" y="226546"/>
                </a:cubicBezTo>
                <a:cubicBezTo>
                  <a:pt x="731651" y="226833"/>
                  <a:pt x="729270" y="226977"/>
                  <a:pt x="726402" y="226977"/>
                </a:cubicBezTo>
                <a:cubicBezTo>
                  <a:pt x="723649" y="226977"/>
                  <a:pt x="721297" y="226833"/>
                  <a:pt x="719347" y="226546"/>
                </a:cubicBezTo>
                <a:cubicBezTo>
                  <a:pt x="717397" y="226260"/>
                  <a:pt x="715848" y="225915"/>
                  <a:pt x="714701" y="225514"/>
                </a:cubicBezTo>
                <a:cubicBezTo>
                  <a:pt x="713554" y="225112"/>
                  <a:pt x="712750" y="224567"/>
                  <a:pt x="712292" y="223879"/>
                </a:cubicBezTo>
                <a:cubicBezTo>
                  <a:pt x="711833" y="223191"/>
                  <a:pt x="711603" y="222388"/>
                  <a:pt x="711603" y="221470"/>
                </a:cubicBezTo>
                <a:lnTo>
                  <a:pt x="711603" y="28393"/>
                </a:lnTo>
                <a:lnTo>
                  <a:pt x="648965" y="28393"/>
                </a:lnTo>
                <a:cubicBezTo>
                  <a:pt x="648047" y="28393"/>
                  <a:pt x="647216" y="28164"/>
                  <a:pt x="646470" y="27705"/>
                </a:cubicBezTo>
                <a:cubicBezTo>
                  <a:pt x="645724" y="27246"/>
                  <a:pt x="645122" y="26529"/>
                  <a:pt x="644663" y="25554"/>
                </a:cubicBezTo>
                <a:cubicBezTo>
                  <a:pt x="644204" y="24579"/>
                  <a:pt x="643831" y="23288"/>
                  <a:pt x="643545" y="21682"/>
                </a:cubicBezTo>
                <a:cubicBezTo>
                  <a:pt x="643258" y="20076"/>
                  <a:pt x="643114" y="18183"/>
                  <a:pt x="643114" y="16003"/>
                </a:cubicBezTo>
                <a:cubicBezTo>
                  <a:pt x="643114" y="13824"/>
                  <a:pt x="643258" y="11902"/>
                  <a:pt x="643545" y="10239"/>
                </a:cubicBezTo>
                <a:cubicBezTo>
                  <a:pt x="643831" y="8575"/>
                  <a:pt x="644204" y="7227"/>
                  <a:pt x="644663" y="6195"/>
                </a:cubicBezTo>
                <a:cubicBezTo>
                  <a:pt x="645122" y="5162"/>
                  <a:pt x="645724" y="4416"/>
                  <a:pt x="646470" y="3958"/>
                </a:cubicBezTo>
                <a:cubicBezTo>
                  <a:pt x="647216" y="3499"/>
                  <a:pt x="648047" y="3269"/>
                  <a:pt x="648965" y="3269"/>
                </a:cubicBezTo>
                <a:close/>
                <a:moveTo>
                  <a:pt x="1166801" y="2753"/>
                </a:moveTo>
                <a:cubicBezTo>
                  <a:pt x="1169464" y="2753"/>
                  <a:pt x="1171764" y="2868"/>
                  <a:pt x="1173701" y="3097"/>
                </a:cubicBezTo>
                <a:cubicBezTo>
                  <a:pt x="1175638" y="3327"/>
                  <a:pt x="1177152" y="3699"/>
                  <a:pt x="1178241" y="4216"/>
                </a:cubicBezTo>
                <a:cubicBezTo>
                  <a:pt x="1179331" y="4732"/>
                  <a:pt x="1180118" y="5334"/>
                  <a:pt x="1180602" y="6023"/>
                </a:cubicBezTo>
                <a:cubicBezTo>
                  <a:pt x="1181086" y="6711"/>
                  <a:pt x="1181328" y="7457"/>
                  <a:pt x="1181328" y="8260"/>
                </a:cubicBezTo>
                <a:lnTo>
                  <a:pt x="1181328" y="213726"/>
                </a:lnTo>
                <a:cubicBezTo>
                  <a:pt x="1181328" y="216021"/>
                  <a:pt x="1180943" y="217971"/>
                  <a:pt x="1180172" y="219577"/>
                </a:cubicBezTo>
                <a:cubicBezTo>
                  <a:pt x="1179401" y="221183"/>
                  <a:pt x="1178393" y="222502"/>
                  <a:pt x="1177147" y="223535"/>
                </a:cubicBezTo>
                <a:cubicBezTo>
                  <a:pt x="1175901" y="224567"/>
                  <a:pt x="1174507" y="225313"/>
                  <a:pt x="1172965" y="225772"/>
                </a:cubicBezTo>
                <a:cubicBezTo>
                  <a:pt x="1171422" y="226231"/>
                  <a:pt x="1169879" y="226460"/>
                  <a:pt x="1168336" y="226460"/>
                </a:cubicBezTo>
                <a:lnTo>
                  <a:pt x="1158549" y="226460"/>
                </a:lnTo>
                <a:cubicBezTo>
                  <a:pt x="1155464" y="226460"/>
                  <a:pt x="1152764" y="226145"/>
                  <a:pt x="1150450" y="225514"/>
                </a:cubicBezTo>
                <a:cubicBezTo>
                  <a:pt x="1148136" y="224883"/>
                  <a:pt x="1145941" y="223736"/>
                  <a:pt x="1143865" y="222072"/>
                </a:cubicBezTo>
                <a:cubicBezTo>
                  <a:pt x="1141789" y="220409"/>
                  <a:pt x="1139713" y="218143"/>
                  <a:pt x="1137637" y="215275"/>
                </a:cubicBezTo>
                <a:cubicBezTo>
                  <a:pt x="1135560" y="212407"/>
                  <a:pt x="1133357" y="208736"/>
                  <a:pt x="1131026" y="204262"/>
                </a:cubicBezTo>
                <a:lnTo>
                  <a:pt x="1063097" y="77609"/>
                </a:lnTo>
                <a:cubicBezTo>
                  <a:pt x="1059546" y="71070"/>
                  <a:pt x="1055966" y="64215"/>
                  <a:pt x="1052359" y="57045"/>
                </a:cubicBezTo>
                <a:cubicBezTo>
                  <a:pt x="1048751" y="49875"/>
                  <a:pt x="1045394" y="42906"/>
                  <a:pt x="1042285" y="36137"/>
                </a:cubicBezTo>
                <a:lnTo>
                  <a:pt x="1041941" y="36137"/>
                </a:lnTo>
                <a:cubicBezTo>
                  <a:pt x="1042171" y="44397"/>
                  <a:pt x="1042343" y="52829"/>
                  <a:pt x="1042457" y="61433"/>
                </a:cubicBezTo>
                <a:cubicBezTo>
                  <a:pt x="1042572" y="70037"/>
                  <a:pt x="1042630" y="78584"/>
                  <a:pt x="1042630" y="87073"/>
                </a:cubicBezTo>
                <a:lnTo>
                  <a:pt x="1042630" y="221470"/>
                </a:lnTo>
                <a:cubicBezTo>
                  <a:pt x="1042630" y="222273"/>
                  <a:pt x="1042388" y="223047"/>
                  <a:pt x="1041904" y="223793"/>
                </a:cubicBezTo>
                <a:cubicBezTo>
                  <a:pt x="1041420" y="224539"/>
                  <a:pt x="1040603" y="225112"/>
                  <a:pt x="1039453" y="225514"/>
                </a:cubicBezTo>
                <a:cubicBezTo>
                  <a:pt x="1038303" y="225915"/>
                  <a:pt x="1036790" y="226260"/>
                  <a:pt x="1034913" y="226546"/>
                </a:cubicBezTo>
                <a:cubicBezTo>
                  <a:pt x="1033036" y="226833"/>
                  <a:pt x="1030645" y="226977"/>
                  <a:pt x="1027739" y="226977"/>
                </a:cubicBezTo>
                <a:cubicBezTo>
                  <a:pt x="1024833" y="226977"/>
                  <a:pt x="1022443" y="226833"/>
                  <a:pt x="1020567" y="226546"/>
                </a:cubicBezTo>
                <a:cubicBezTo>
                  <a:pt x="1018691" y="226260"/>
                  <a:pt x="1017208" y="225915"/>
                  <a:pt x="1016118" y="225514"/>
                </a:cubicBezTo>
                <a:cubicBezTo>
                  <a:pt x="1015028" y="225112"/>
                  <a:pt x="1014241" y="224539"/>
                  <a:pt x="1013757" y="223793"/>
                </a:cubicBezTo>
                <a:cubicBezTo>
                  <a:pt x="1013273" y="223047"/>
                  <a:pt x="1013031" y="222273"/>
                  <a:pt x="1013031" y="221470"/>
                </a:cubicBezTo>
                <a:lnTo>
                  <a:pt x="1013031" y="16003"/>
                </a:lnTo>
                <a:cubicBezTo>
                  <a:pt x="1013031" y="11415"/>
                  <a:pt x="1014334" y="8145"/>
                  <a:pt x="1016940" y="6195"/>
                </a:cubicBezTo>
                <a:cubicBezTo>
                  <a:pt x="1019545" y="4244"/>
                  <a:pt x="1022387" y="3269"/>
                  <a:pt x="1025464" y="3269"/>
                </a:cubicBezTo>
                <a:lnTo>
                  <a:pt x="1040030" y="3269"/>
                </a:lnTo>
                <a:cubicBezTo>
                  <a:pt x="1043462" y="3269"/>
                  <a:pt x="1046333" y="3556"/>
                  <a:pt x="1048643" y="4130"/>
                </a:cubicBezTo>
                <a:cubicBezTo>
                  <a:pt x="1050953" y="4703"/>
                  <a:pt x="1053025" y="5650"/>
                  <a:pt x="1054860" y="6969"/>
                </a:cubicBezTo>
                <a:cubicBezTo>
                  <a:pt x="1056694" y="8288"/>
                  <a:pt x="1058470" y="10124"/>
                  <a:pt x="1060187" y="12476"/>
                </a:cubicBezTo>
                <a:cubicBezTo>
                  <a:pt x="1061905" y="14827"/>
                  <a:pt x="1063706" y="17782"/>
                  <a:pt x="1065592" y="21338"/>
                </a:cubicBezTo>
                <a:lnTo>
                  <a:pt x="1117814" y="119081"/>
                </a:lnTo>
                <a:cubicBezTo>
                  <a:pt x="1121029" y="125046"/>
                  <a:pt x="1124134" y="130868"/>
                  <a:pt x="1127128" y="136547"/>
                </a:cubicBezTo>
                <a:cubicBezTo>
                  <a:pt x="1130121" y="142226"/>
                  <a:pt x="1133004" y="147819"/>
                  <a:pt x="1135776" y="153325"/>
                </a:cubicBezTo>
                <a:cubicBezTo>
                  <a:pt x="1138548" y="158832"/>
                  <a:pt x="1141292" y="164252"/>
                  <a:pt x="1144008" y="169587"/>
                </a:cubicBezTo>
                <a:cubicBezTo>
                  <a:pt x="1146723" y="174922"/>
                  <a:pt x="1149412" y="180285"/>
                  <a:pt x="1152074" y="185677"/>
                </a:cubicBezTo>
                <a:lnTo>
                  <a:pt x="1152246" y="185677"/>
                </a:lnTo>
                <a:cubicBezTo>
                  <a:pt x="1152017" y="176614"/>
                  <a:pt x="1151873" y="167178"/>
                  <a:pt x="1151816" y="157369"/>
                </a:cubicBezTo>
                <a:cubicBezTo>
                  <a:pt x="1151759" y="147560"/>
                  <a:pt x="1151730" y="138125"/>
                  <a:pt x="1151730" y="129062"/>
                </a:cubicBezTo>
                <a:lnTo>
                  <a:pt x="1151730" y="8260"/>
                </a:lnTo>
                <a:cubicBezTo>
                  <a:pt x="1151730" y="7457"/>
                  <a:pt x="1151972" y="6711"/>
                  <a:pt x="1152456" y="6023"/>
                </a:cubicBezTo>
                <a:cubicBezTo>
                  <a:pt x="1152940" y="5334"/>
                  <a:pt x="1153757" y="4732"/>
                  <a:pt x="1154907" y="4216"/>
                </a:cubicBezTo>
                <a:cubicBezTo>
                  <a:pt x="1156057" y="3699"/>
                  <a:pt x="1157570" y="3327"/>
                  <a:pt x="1159447" y="3097"/>
                </a:cubicBezTo>
                <a:cubicBezTo>
                  <a:pt x="1161324" y="2868"/>
                  <a:pt x="1163775" y="2753"/>
                  <a:pt x="1166801" y="2753"/>
                </a:cubicBezTo>
                <a:close/>
                <a:moveTo>
                  <a:pt x="595301" y="2753"/>
                </a:moveTo>
                <a:cubicBezTo>
                  <a:pt x="597964" y="2753"/>
                  <a:pt x="600264" y="2868"/>
                  <a:pt x="602201" y="3097"/>
                </a:cubicBezTo>
                <a:cubicBezTo>
                  <a:pt x="604138" y="3327"/>
                  <a:pt x="605651" y="3699"/>
                  <a:pt x="606741" y="4216"/>
                </a:cubicBezTo>
                <a:cubicBezTo>
                  <a:pt x="607831" y="4732"/>
                  <a:pt x="608618" y="5334"/>
                  <a:pt x="609102" y="6023"/>
                </a:cubicBezTo>
                <a:cubicBezTo>
                  <a:pt x="609586" y="6711"/>
                  <a:pt x="609828" y="7457"/>
                  <a:pt x="609828" y="8260"/>
                </a:cubicBezTo>
                <a:lnTo>
                  <a:pt x="609828" y="213726"/>
                </a:lnTo>
                <a:cubicBezTo>
                  <a:pt x="609828" y="216021"/>
                  <a:pt x="609443" y="217971"/>
                  <a:pt x="608672" y="219577"/>
                </a:cubicBezTo>
                <a:cubicBezTo>
                  <a:pt x="607901" y="221183"/>
                  <a:pt x="606893" y="222502"/>
                  <a:pt x="605647" y="223535"/>
                </a:cubicBezTo>
                <a:cubicBezTo>
                  <a:pt x="604401" y="224567"/>
                  <a:pt x="603007" y="225313"/>
                  <a:pt x="601465" y="225772"/>
                </a:cubicBezTo>
                <a:cubicBezTo>
                  <a:pt x="599922" y="226231"/>
                  <a:pt x="598379" y="226460"/>
                  <a:pt x="596836" y="226460"/>
                </a:cubicBezTo>
                <a:lnTo>
                  <a:pt x="587049" y="226460"/>
                </a:lnTo>
                <a:cubicBezTo>
                  <a:pt x="583964" y="226460"/>
                  <a:pt x="581264" y="226145"/>
                  <a:pt x="578950" y="225514"/>
                </a:cubicBezTo>
                <a:cubicBezTo>
                  <a:pt x="576636" y="224883"/>
                  <a:pt x="574441" y="223736"/>
                  <a:pt x="572365" y="222072"/>
                </a:cubicBezTo>
                <a:cubicBezTo>
                  <a:pt x="570289" y="220409"/>
                  <a:pt x="568213" y="218143"/>
                  <a:pt x="566137" y="215275"/>
                </a:cubicBezTo>
                <a:cubicBezTo>
                  <a:pt x="564060" y="212407"/>
                  <a:pt x="561856" y="208736"/>
                  <a:pt x="559526" y="204262"/>
                </a:cubicBezTo>
                <a:lnTo>
                  <a:pt x="491597" y="77609"/>
                </a:lnTo>
                <a:cubicBezTo>
                  <a:pt x="488046" y="71070"/>
                  <a:pt x="484466" y="64215"/>
                  <a:pt x="480859" y="57045"/>
                </a:cubicBezTo>
                <a:cubicBezTo>
                  <a:pt x="477251" y="49875"/>
                  <a:pt x="473894" y="42906"/>
                  <a:pt x="470785" y="36137"/>
                </a:cubicBezTo>
                <a:lnTo>
                  <a:pt x="470441" y="36137"/>
                </a:lnTo>
                <a:cubicBezTo>
                  <a:pt x="470671" y="44397"/>
                  <a:pt x="470843" y="52829"/>
                  <a:pt x="470957" y="61433"/>
                </a:cubicBezTo>
                <a:cubicBezTo>
                  <a:pt x="471072" y="70037"/>
                  <a:pt x="471130" y="78584"/>
                  <a:pt x="471130" y="87073"/>
                </a:cubicBezTo>
                <a:lnTo>
                  <a:pt x="471130" y="221470"/>
                </a:lnTo>
                <a:cubicBezTo>
                  <a:pt x="471130" y="222273"/>
                  <a:pt x="470888" y="223047"/>
                  <a:pt x="470404" y="223793"/>
                </a:cubicBezTo>
                <a:cubicBezTo>
                  <a:pt x="469920" y="224539"/>
                  <a:pt x="469103" y="225112"/>
                  <a:pt x="467953" y="225514"/>
                </a:cubicBezTo>
                <a:cubicBezTo>
                  <a:pt x="466803" y="225915"/>
                  <a:pt x="465290" y="226260"/>
                  <a:pt x="463413" y="226546"/>
                </a:cubicBezTo>
                <a:cubicBezTo>
                  <a:pt x="461536" y="226833"/>
                  <a:pt x="459145" y="226977"/>
                  <a:pt x="456239" y="226977"/>
                </a:cubicBezTo>
                <a:cubicBezTo>
                  <a:pt x="453333" y="226977"/>
                  <a:pt x="450943" y="226833"/>
                  <a:pt x="449067" y="226546"/>
                </a:cubicBezTo>
                <a:cubicBezTo>
                  <a:pt x="447191" y="226260"/>
                  <a:pt x="445708" y="225915"/>
                  <a:pt x="444618" y="225514"/>
                </a:cubicBezTo>
                <a:cubicBezTo>
                  <a:pt x="443528" y="225112"/>
                  <a:pt x="442741" y="224539"/>
                  <a:pt x="442257" y="223793"/>
                </a:cubicBezTo>
                <a:cubicBezTo>
                  <a:pt x="441773" y="223047"/>
                  <a:pt x="441531" y="222273"/>
                  <a:pt x="441531" y="221470"/>
                </a:cubicBezTo>
                <a:lnTo>
                  <a:pt x="441531" y="16003"/>
                </a:lnTo>
                <a:cubicBezTo>
                  <a:pt x="441531" y="11415"/>
                  <a:pt x="442834" y="8145"/>
                  <a:pt x="445440" y="6195"/>
                </a:cubicBezTo>
                <a:cubicBezTo>
                  <a:pt x="448045" y="4244"/>
                  <a:pt x="450887" y="3269"/>
                  <a:pt x="453964" y="3269"/>
                </a:cubicBezTo>
                <a:lnTo>
                  <a:pt x="468530" y="3269"/>
                </a:lnTo>
                <a:cubicBezTo>
                  <a:pt x="471962" y="3269"/>
                  <a:pt x="474833" y="3556"/>
                  <a:pt x="477143" y="4130"/>
                </a:cubicBezTo>
                <a:cubicBezTo>
                  <a:pt x="479453" y="4703"/>
                  <a:pt x="481525" y="5650"/>
                  <a:pt x="483359" y="6969"/>
                </a:cubicBezTo>
                <a:cubicBezTo>
                  <a:pt x="485194" y="8288"/>
                  <a:pt x="486970" y="10124"/>
                  <a:pt x="488687" y="12476"/>
                </a:cubicBezTo>
                <a:cubicBezTo>
                  <a:pt x="490405" y="14827"/>
                  <a:pt x="492206" y="17782"/>
                  <a:pt x="494092" y="21338"/>
                </a:cubicBezTo>
                <a:lnTo>
                  <a:pt x="546314" y="119081"/>
                </a:lnTo>
                <a:cubicBezTo>
                  <a:pt x="549529" y="125046"/>
                  <a:pt x="552634" y="130868"/>
                  <a:pt x="555627" y="136547"/>
                </a:cubicBezTo>
                <a:cubicBezTo>
                  <a:pt x="558621" y="142226"/>
                  <a:pt x="561504" y="147819"/>
                  <a:pt x="564276" y="153325"/>
                </a:cubicBezTo>
                <a:cubicBezTo>
                  <a:pt x="567048" y="158832"/>
                  <a:pt x="569792" y="164252"/>
                  <a:pt x="572508" y="169587"/>
                </a:cubicBezTo>
                <a:cubicBezTo>
                  <a:pt x="575223" y="174922"/>
                  <a:pt x="577912" y="180285"/>
                  <a:pt x="580574" y="185677"/>
                </a:cubicBezTo>
                <a:lnTo>
                  <a:pt x="580746" y="185677"/>
                </a:lnTo>
                <a:cubicBezTo>
                  <a:pt x="580517" y="176614"/>
                  <a:pt x="580373" y="167178"/>
                  <a:pt x="580316" y="157369"/>
                </a:cubicBezTo>
                <a:cubicBezTo>
                  <a:pt x="580259" y="147560"/>
                  <a:pt x="580230" y="138125"/>
                  <a:pt x="580230" y="129062"/>
                </a:cubicBezTo>
                <a:lnTo>
                  <a:pt x="580230" y="8260"/>
                </a:lnTo>
                <a:cubicBezTo>
                  <a:pt x="580230" y="7457"/>
                  <a:pt x="580472" y="6711"/>
                  <a:pt x="580956" y="6023"/>
                </a:cubicBezTo>
                <a:cubicBezTo>
                  <a:pt x="581440" y="5334"/>
                  <a:pt x="582257" y="4732"/>
                  <a:pt x="583407" y="4216"/>
                </a:cubicBezTo>
                <a:cubicBezTo>
                  <a:pt x="584557" y="3699"/>
                  <a:pt x="586070" y="3327"/>
                  <a:pt x="587947" y="3097"/>
                </a:cubicBezTo>
                <a:cubicBezTo>
                  <a:pt x="589824" y="2868"/>
                  <a:pt x="592275" y="2753"/>
                  <a:pt x="595301" y="2753"/>
                </a:cubicBezTo>
                <a:close/>
                <a:moveTo>
                  <a:pt x="97915" y="516"/>
                </a:moveTo>
                <a:cubicBezTo>
                  <a:pt x="104340" y="516"/>
                  <a:pt x="110592" y="1118"/>
                  <a:pt x="116672" y="2323"/>
                </a:cubicBezTo>
                <a:cubicBezTo>
                  <a:pt x="122752" y="3527"/>
                  <a:pt x="128374" y="5047"/>
                  <a:pt x="133536" y="6883"/>
                </a:cubicBezTo>
                <a:cubicBezTo>
                  <a:pt x="138699" y="8719"/>
                  <a:pt x="143288" y="10841"/>
                  <a:pt x="147303" y="13250"/>
                </a:cubicBezTo>
                <a:cubicBezTo>
                  <a:pt x="151318" y="15659"/>
                  <a:pt x="154100" y="17638"/>
                  <a:pt x="155649" y="19187"/>
                </a:cubicBezTo>
                <a:cubicBezTo>
                  <a:pt x="157198" y="20736"/>
                  <a:pt x="158201" y="21912"/>
                  <a:pt x="158660" y="22715"/>
                </a:cubicBezTo>
                <a:cubicBezTo>
                  <a:pt x="159119" y="23518"/>
                  <a:pt x="159492" y="24464"/>
                  <a:pt x="159779" y="25554"/>
                </a:cubicBezTo>
                <a:cubicBezTo>
                  <a:pt x="160066" y="26644"/>
                  <a:pt x="160295" y="27934"/>
                  <a:pt x="160467" y="29426"/>
                </a:cubicBezTo>
                <a:cubicBezTo>
                  <a:pt x="160639" y="30917"/>
                  <a:pt x="160725" y="32695"/>
                  <a:pt x="160725" y="34760"/>
                </a:cubicBezTo>
                <a:cubicBezTo>
                  <a:pt x="160725" y="37055"/>
                  <a:pt x="160610" y="39005"/>
                  <a:pt x="160380" y="40611"/>
                </a:cubicBezTo>
                <a:cubicBezTo>
                  <a:pt x="160149" y="42217"/>
                  <a:pt x="159803" y="43565"/>
                  <a:pt x="159342" y="44655"/>
                </a:cubicBezTo>
                <a:cubicBezTo>
                  <a:pt x="158880" y="45745"/>
                  <a:pt x="158332" y="46548"/>
                  <a:pt x="157698" y="47064"/>
                </a:cubicBezTo>
                <a:cubicBezTo>
                  <a:pt x="157063" y="47581"/>
                  <a:pt x="156284" y="47839"/>
                  <a:pt x="155361" y="47839"/>
                </a:cubicBezTo>
                <a:cubicBezTo>
                  <a:pt x="153748" y="47839"/>
                  <a:pt x="151499" y="46720"/>
                  <a:pt x="148615" y="44483"/>
                </a:cubicBezTo>
                <a:cubicBezTo>
                  <a:pt x="145731" y="42246"/>
                  <a:pt x="142011" y="39779"/>
                  <a:pt x="137455" y="37084"/>
                </a:cubicBezTo>
                <a:cubicBezTo>
                  <a:pt x="132899" y="34388"/>
                  <a:pt x="127364" y="31921"/>
                  <a:pt x="120848" y="29684"/>
                </a:cubicBezTo>
                <a:cubicBezTo>
                  <a:pt x="114332" y="27447"/>
                  <a:pt x="106518" y="26328"/>
                  <a:pt x="97407" y="26328"/>
                </a:cubicBezTo>
                <a:cubicBezTo>
                  <a:pt x="87487" y="26328"/>
                  <a:pt x="78462" y="28307"/>
                  <a:pt x="70331" y="32265"/>
                </a:cubicBezTo>
                <a:cubicBezTo>
                  <a:pt x="62200" y="36223"/>
                  <a:pt x="55251" y="42045"/>
                  <a:pt x="49485" y="49732"/>
                </a:cubicBezTo>
                <a:cubicBezTo>
                  <a:pt x="43718" y="57418"/>
                  <a:pt x="39249" y="66796"/>
                  <a:pt x="36077" y="77867"/>
                </a:cubicBezTo>
                <a:cubicBezTo>
                  <a:pt x="32905" y="88938"/>
                  <a:pt x="31319" y="101586"/>
                  <a:pt x="31319" y="115811"/>
                </a:cubicBezTo>
                <a:cubicBezTo>
                  <a:pt x="31319" y="129922"/>
                  <a:pt x="32847" y="142398"/>
                  <a:pt x="35904" y="153239"/>
                </a:cubicBezTo>
                <a:cubicBezTo>
                  <a:pt x="38960" y="164080"/>
                  <a:pt x="43343" y="173143"/>
                  <a:pt x="49052" y="180428"/>
                </a:cubicBezTo>
                <a:cubicBezTo>
                  <a:pt x="54761" y="187713"/>
                  <a:pt x="61767" y="193220"/>
                  <a:pt x="70071" y="196948"/>
                </a:cubicBezTo>
                <a:cubicBezTo>
                  <a:pt x="78375" y="200677"/>
                  <a:pt x="87775" y="202541"/>
                  <a:pt x="98270" y="202541"/>
                </a:cubicBezTo>
                <a:cubicBezTo>
                  <a:pt x="107150" y="202541"/>
                  <a:pt x="114906" y="201451"/>
                  <a:pt x="121537" y="199271"/>
                </a:cubicBezTo>
                <a:cubicBezTo>
                  <a:pt x="128169" y="197092"/>
                  <a:pt x="133820" y="194654"/>
                  <a:pt x="138490" y="191958"/>
                </a:cubicBezTo>
                <a:cubicBezTo>
                  <a:pt x="143161" y="189262"/>
                  <a:pt x="146995" y="186824"/>
                  <a:pt x="149994" y="184644"/>
                </a:cubicBezTo>
                <a:cubicBezTo>
                  <a:pt x="152993" y="182465"/>
                  <a:pt x="155358" y="181375"/>
                  <a:pt x="157087" y="181375"/>
                </a:cubicBezTo>
                <a:cubicBezTo>
                  <a:pt x="157896" y="181375"/>
                  <a:pt x="158588" y="181547"/>
                  <a:pt x="159164" y="181891"/>
                </a:cubicBezTo>
                <a:cubicBezTo>
                  <a:pt x="159741" y="182235"/>
                  <a:pt x="160202" y="182895"/>
                  <a:pt x="160548" y="183870"/>
                </a:cubicBezTo>
                <a:cubicBezTo>
                  <a:pt x="160894" y="184845"/>
                  <a:pt x="161153" y="186193"/>
                  <a:pt x="161326" y="187914"/>
                </a:cubicBezTo>
                <a:cubicBezTo>
                  <a:pt x="161499" y="189635"/>
                  <a:pt x="161586" y="191814"/>
                  <a:pt x="161586" y="194453"/>
                </a:cubicBezTo>
                <a:cubicBezTo>
                  <a:pt x="161586" y="196289"/>
                  <a:pt x="161528" y="197895"/>
                  <a:pt x="161414" y="199271"/>
                </a:cubicBezTo>
                <a:cubicBezTo>
                  <a:pt x="161299" y="200648"/>
                  <a:pt x="161098" y="201853"/>
                  <a:pt x="160811" y="202885"/>
                </a:cubicBezTo>
                <a:cubicBezTo>
                  <a:pt x="160525" y="203918"/>
                  <a:pt x="160152" y="204835"/>
                  <a:pt x="159693" y="205638"/>
                </a:cubicBezTo>
                <a:cubicBezTo>
                  <a:pt x="159234" y="206441"/>
                  <a:pt x="158431" y="207417"/>
                  <a:pt x="157284" y="208564"/>
                </a:cubicBezTo>
                <a:cubicBezTo>
                  <a:pt x="156136" y="209711"/>
                  <a:pt x="153727" y="211460"/>
                  <a:pt x="150056" y="213812"/>
                </a:cubicBezTo>
                <a:cubicBezTo>
                  <a:pt x="146385" y="216164"/>
                  <a:pt x="141825" y="218458"/>
                  <a:pt x="136376" y="220696"/>
                </a:cubicBezTo>
                <a:cubicBezTo>
                  <a:pt x="130926" y="222933"/>
                  <a:pt x="124674" y="224826"/>
                  <a:pt x="117619" y="226374"/>
                </a:cubicBezTo>
                <a:cubicBezTo>
                  <a:pt x="110563" y="227923"/>
                  <a:pt x="102848" y="228697"/>
                  <a:pt x="94473" y="228697"/>
                </a:cubicBezTo>
                <a:cubicBezTo>
                  <a:pt x="80019" y="228697"/>
                  <a:pt x="66969" y="226288"/>
                  <a:pt x="55325" y="221470"/>
                </a:cubicBezTo>
                <a:cubicBezTo>
                  <a:pt x="43680" y="216652"/>
                  <a:pt x="33757" y="209539"/>
                  <a:pt x="25554" y="200132"/>
                </a:cubicBezTo>
                <a:cubicBezTo>
                  <a:pt x="17352" y="190725"/>
                  <a:pt x="11042" y="179109"/>
                  <a:pt x="6625" y="165285"/>
                </a:cubicBezTo>
                <a:cubicBezTo>
                  <a:pt x="2209" y="151461"/>
                  <a:pt x="0" y="135543"/>
                  <a:pt x="0" y="117532"/>
                </a:cubicBezTo>
                <a:cubicBezTo>
                  <a:pt x="0" y="99062"/>
                  <a:pt x="2381" y="82599"/>
                  <a:pt x="7142" y="68144"/>
                </a:cubicBezTo>
                <a:cubicBezTo>
                  <a:pt x="11903" y="53689"/>
                  <a:pt x="18585" y="41443"/>
                  <a:pt x="27189" y="31405"/>
                </a:cubicBezTo>
                <a:cubicBezTo>
                  <a:pt x="35793" y="21367"/>
                  <a:pt x="46090" y="13709"/>
                  <a:pt x="58078" y="8432"/>
                </a:cubicBezTo>
                <a:cubicBezTo>
                  <a:pt x="70066" y="3155"/>
                  <a:pt x="83345" y="516"/>
                  <a:pt x="97915" y="516"/>
                </a:cubicBezTo>
                <a:close/>
                <a:moveTo>
                  <a:pt x="1468836" y="0"/>
                </a:moveTo>
                <a:cubicBezTo>
                  <a:pt x="1473769" y="0"/>
                  <a:pt x="1478731" y="430"/>
                  <a:pt x="1483721" y="1290"/>
                </a:cubicBezTo>
                <a:cubicBezTo>
                  <a:pt x="1488712" y="2151"/>
                  <a:pt x="1493415" y="3298"/>
                  <a:pt x="1497832" y="4732"/>
                </a:cubicBezTo>
                <a:cubicBezTo>
                  <a:pt x="1502249" y="6166"/>
                  <a:pt x="1506178" y="7772"/>
                  <a:pt x="1509620" y="9550"/>
                </a:cubicBezTo>
                <a:cubicBezTo>
                  <a:pt x="1513061" y="11328"/>
                  <a:pt x="1515327" y="12762"/>
                  <a:pt x="1516417" y="13852"/>
                </a:cubicBezTo>
                <a:cubicBezTo>
                  <a:pt x="1517507" y="14942"/>
                  <a:pt x="1518224" y="15803"/>
                  <a:pt x="1518568" y="16434"/>
                </a:cubicBezTo>
                <a:cubicBezTo>
                  <a:pt x="1518912" y="17065"/>
                  <a:pt x="1519199" y="17868"/>
                  <a:pt x="1519428" y="18843"/>
                </a:cubicBezTo>
                <a:cubicBezTo>
                  <a:pt x="1519658" y="19818"/>
                  <a:pt x="1519830" y="20994"/>
                  <a:pt x="1519945" y="22370"/>
                </a:cubicBezTo>
                <a:cubicBezTo>
                  <a:pt x="1520059" y="23747"/>
                  <a:pt x="1520117" y="25525"/>
                  <a:pt x="1520117" y="27705"/>
                </a:cubicBezTo>
                <a:cubicBezTo>
                  <a:pt x="1520117" y="29770"/>
                  <a:pt x="1520031" y="31606"/>
                  <a:pt x="1519859" y="33212"/>
                </a:cubicBezTo>
                <a:cubicBezTo>
                  <a:pt x="1519687" y="34818"/>
                  <a:pt x="1519428" y="36166"/>
                  <a:pt x="1519084" y="37256"/>
                </a:cubicBezTo>
                <a:cubicBezTo>
                  <a:pt x="1518740" y="38345"/>
                  <a:pt x="1518252" y="39148"/>
                  <a:pt x="1517622" y="39665"/>
                </a:cubicBezTo>
                <a:cubicBezTo>
                  <a:pt x="1516991" y="40181"/>
                  <a:pt x="1516274" y="40439"/>
                  <a:pt x="1515471" y="40439"/>
                </a:cubicBezTo>
                <a:cubicBezTo>
                  <a:pt x="1514209" y="40439"/>
                  <a:pt x="1512230" y="39636"/>
                  <a:pt x="1509534" y="38030"/>
                </a:cubicBezTo>
                <a:cubicBezTo>
                  <a:pt x="1506838" y="36424"/>
                  <a:pt x="1503539" y="34617"/>
                  <a:pt x="1499639" y="32609"/>
                </a:cubicBezTo>
                <a:cubicBezTo>
                  <a:pt x="1495738" y="30602"/>
                  <a:pt x="1491121" y="28766"/>
                  <a:pt x="1485786" y="27103"/>
                </a:cubicBezTo>
                <a:cubicBezTo>
                  <a:pt x="1480452" y="25439"/>
                  <a:pt x="1474457" y="24608"/>
                  <a:pt x="1467804" y="24608"/>
                </a:cubicBezTo>
                <a:cubicBezTo>
                  <a:pt x="1461609" y="24608"/>
                  <a:pt x="1456217" y="25439"/>
                  <a:pt x="1451628" y="27103"/>
                </a:cubicBezTo>
                <a:cubicBezTo>
                  <a:pt x="1447039" y="28766"/>
                  <a:pt x="1443253" y="30975"/>
                  <a:pt x="1440270" y="33728"/>
                </a:cubicBezTo>
                <a:cubicBezTo>
                  <a:pt x="1437288" y="36481"/>
                  <a:pt x="1435051" y="39751"/>
                  <a:pt x="1433559" y="43537"/>
                </a:cubicBezTo>
                <a:cubicBezTo>
                  <a:pt x="1432068" y="47322"/>
                  <a:pt x="1431322" y="51338"/>
                  <a:pt x="1431322" y="55582"/>
                </a:cubicBezTo>
                <a:cubicBezTo>
                  <a:pt x="1431322" y="61777"/>
                  <a:pt x="1432756" y="67112"/>
                  <a:pt x="1435624" y="71586"/>
                </a:cubicBezTo>
                <a:cubicBezTo>
                  <a:pt x="1438492" y="76060"/>
                  <a:pt x="1442307" y="80018"/>
                  <a:pt x="1447068" y="83460"/>
                </a:cubicBezTo>
                <a:cubicBezTo>
                  <a:pt x="1451829" y="86901"/>
                  <a:pt x="1457249" y="90056"/>
                  <a:pt x="1463330" y="92924"/>
                </a:cubicBezTo>
                <a:cubicBezTo>
                  <a:pt x="1469410" y="95792"/>
                  <a:pt x="1475605" y="98689"/>
                  <a:pt x="1481914" y="101614"/>
                </a:cubicBezTo>
                <a:cubicBezTo>
                  <a:pt x="1488224" y="104540"/>
                  <a:pt x="1494419" y="107752"/>
                  <a:pt x="1500499" y="111251"/>
                </a:cubicBezTo>
                <a:cubicBezTo>
                  <a:pt x="1506580" y="114750"/>
                  <a:pt x="1512000" y="118880"/>
                  <a:pt x="1516761" y="123641"/>
                </a:cubicBezTo>
                <a:cubicBezTo>
                  <a:pt x="1521522" y="128402"/>
                  <a:pt x="1525365" y="134023"/>
                  <a:pt x="1528291" y="140505"/>
                </a:cubicBezTo>
                <a:cubicBezTo>
                  <a:pt x="1531216" y="146987"/>
                  <a:pt x="1532679" y="154645"/>
                  <a:pt x="1532679" y="163478"/>
                </a:cubicBezTo>
                <a:cubicBezTo>
                  <a:pt x="1532679" y="173918"/>
                  <a:pt x="1530757" y="183210"/>
                  <a:pt x="1526914" y="191355"/>
                </a:cubicBezTo>
                <a:cubicBezTo>
                  <a:pt x="1523071" y="199501"/>
                  <a:pt x="1517736" y="206413"/>
                  <a:pt x="1510910" y="212091"/>
                </a:cubicBezTo>
                <a:cubicBezTo>
                  <a:pt x="1504084" y="217770"/>
                  <a:pt x="1496054" y="222044"/>
                  <a:pt x="1486819" y="224912"/>
                </a:cubicBezTo>
                <a:cubicBezTo>
                  <a:pt x="1477584" y="227780"/>
                  <a:pt x="1467632" y="229214"/>
                  <a:pt x="1456962" y="229214"/>
                </a:cubicBezTo>
                <a:cubicBezTo>
                  <a:pt x="1449506" y="229214"/>
                  <a:pt x="1442594" y="228583"/>
                  <a:pt x="1436227" y="227321"/>
                </a:cubicBezTo>
                <a:cubicBezTo>
                  <a:pt x="1429859" y="226059"/>
                  <a:pt x="1424181" y="224510"/>
                  <a:pt x="1419190" y="222675"/>
                </a:cubicBezTo>
                <a:cubicBezTo>
                  <a:pt x="1414200" y="220839"/>
                  <a:pt x="1410013" y="218946"/>
                  <a:pt x="1406628" y="216996"/>
                </a:cubicBezTo>
                <a:cubicBezTo>
                  <a:pt x="1403244" y="215046"/>
                  <a:pt x="1400892" y="213382"/>
                  <a:pt x="1399573" y="212005"/>
                </a:cubicBezTo>
                <a:cubicBezTo>
                  <a:pt x="1398254" y="210629"/>
                  <a:pt x="1397278" y="208879"/>
                  <a:pt x="1396648" y="206757"/>
                </a:cubicBezTo>
                <a:cubicBezTo>
                  <a:pt x="1396017" y="204635"/>
                  <a:pt x="1395701" y="201795"/>
                  <a:pt x="1395701" y="198239"/>
                </a:cubicBezTo>
                <a:cubicBezTo>
                  <a:pt x="1395701" y="195715"/>
                  <a:pt x="1395816" y="193621"/>
                  <a:pt x="1396045" y="191958"/>
                </a:cubicBezTo>
                <a:cubicBezTo>
                  <a:pt x="1396275" y="190294"/>
                  <a:pt x="1396619" y="188946"/>
                  <a:pt x="1397078" y="187914"/>
                </a:cubicBezTo>
                <a:cubicBezTo>
                  <a:pt x="1397537" y="186881"/>
                  <a:pt x="1398110" y="186164"/>
                  <a:pt x="1398799" y="185763"/>
                </a:cubicBezTo>
                <a:cubicBezTo>
                  <a:pt x="1399487" y="185361"/>
                  <a:pt x="1400290" y="185161"/>
                  <a:pt x="1401208" y="185161"/>
                </a:cubicBezTo>
                <a:cubicBezTo>
                  <a:pt x="1402814" y="185161"/>
                  <a:pt x="1405080" y="186136"/>
                  <a:pt x="1408005" y="188086"/>
                </a:cubicBezTo>
                <a:cubicBezTo>
                  <a:pt x="1410930" y="190036"/>
                  <a:pt x="1414688" y="192159"/>
                  <a:pt x="1419276" y="194453"/>
                </a:cubicBezTo>
                <a:cubicBezTo>
                  <a:pt x="1423865" y="196747"/>
                  <a:pt x="1429401" y="198898"/>
                  <a:pt x="1435882" y="200906"/>
                </a:cubicBezTo>
                <a:cubicBezTo>
                  <a:pt x="1442364" y="202914"/>
                  <a:pt x="1449850" y="203918"/>
                  <a:pt x="1458339" y="203918"/>
                </a:cubicBezTo>
                <a:cubicBezTo>
                  <a:pt x="1464764" y="203918"/>
                  <a:pt x="1470643" y="203057"/>
                  <a:pt x="1475978" y="201336"/>
                </a:cubicBezTo>
                <a:cubicBezTo>
                  <a:pt x="1481312" y="199615"/>
                  <a:pt x="1485901" y="197178"/>
                  <a:pt x="1489744" y="194023"/>
                </a:cubicBezTo>
                <a:cubicBezTo>
                  <a:pt x="1493587" y="190868"/>
                  <a:pt x="1496541" y="186996"/>
                  <a:pt x="1498606" y="182407"/>
                </a:cubicBezTo>
                <a:cubicBezTo>
                  <a:pt x="1500671" y="177818"/>
                  <a:pt x="1501704" y="172598"/>
                  <a:pt x="1501704" y="166748"/>
                </a:cubicBezTo>
                <a:cubicBezTo>
                  <a:pt x="1501704" y="160438"/>
                  <a:pt x="1500270" y="155046"/>
                  <a:pt x="1497402" y="150572"/>
                </a:cubicBezTo>
                <a:cubicBezTo>
                  <a:pt x="1494534" y="146098"/>
                  <a:pt x="1490748" y="142169"/>
                  <a:pt x="1486044" y="138784"/>
                </a:cubicBezTo>
                <a:cubicBezTo>
                  <a:pt x="1481341" y="135400"/>
                  <a:pt x="1475978" y="132303"/>
                  <a:pt x="1469955" y="129492"/>
                </a:cubicBezTo>
                <a:cubicBezTo>
                  <a:pt x="1463932" y="126681"/>
                  <a:pt x="1457765" y="123813"/>
                  <a:pt x="1451456" y="120888"/>
                </a:cubicBezTo>
                <a:cubicBezTo>
                  <a:pt x="1445146" y="117962"/>
                  <a:pt x="1439008" y="114721"/>
                  <a:pt x="1433043" y="111165"/>
                </a:cubicBezTo>
                <a:cubicBezTo>
                  <a:pt x="1427078" y="107609"/>
                  <a:pt x="1421743" y="103421"/>
                  <a:pt x="1417039" y="98603"/>
                </a:cubicBezTo>
                <a:cubicBezTo>
                  <a:pt x="1412336" y="93785"/>
                  <a:pt x="1408521" y="88135"/>
                  <a:pt x="1405596" y="81653"/>
                </a:cubicBezTo>
                <a:cubicBezTo>
                  <a:pt x="1402670" y="75171"/>
                  <a:pt x="1401208" y="67399"/>
                  <a:pt x="1401208" y="58336"/>
                </a:cubicBezTo>
                <a:cubicBezTo>
                  <a:pt x="1401208" y="49043"/>
                  <a:pt x="1402900" y="40755"/>
                  <a:pt x="1406284" y="33470"/>
                </a:cubicBezTo>
                <a:cubicBezTo>
                  <a:pt x="1409668" y="26185"/>
                  <a:pt x="1414372" y="20076"/>
                  <a:pt x="1420395" y="15143"/>
                </a:cubicBezTo>
                <a:cubicBezTo>
                  <a:pt x="1426418" y="10210"/>
                  <a:pt x="1433588" y="6453"/>
                  <a:pt x="1441905" y="3872"/>
                </a:cubicBezTo>
                <a:cubicBezTo>
                  <a:pt x="1450223" y="1290"/>
                  <a:pt x="1459200" y="0"/>
                  <a:pt x="1468836" y="0"/>
                </a:cubicBezTo>
                <a:close/>
                <a:moveTo>
                  <a:pt x="292717" y="0"/>
                </a:moveTo>
                <a:cubicBezTo>
                  <a:pt x="309122" y="0"/>
                  <a:pt x="323405" y="2466"/>
                  <a:pt x="335566" y="7399"/>
                </a:cubicBezTo>
                <a:cubicBezTo>
                  <a:pt x="347726" y="12332"/>
                  <a:pt x="357850" y="19531"/>
                  <a:pt x="365938" y="28996"/>
                </a:cubicBezTo>
                <a:cubicBezTo>
                  <a:pt x="374026" y="38460"/>
                  <a:pt x="380049" y="50162"/>
                  <a:pt x="384007" y="64100"/>
                </a:cubicBezTo>
                <a:cubicBezTo>
                  <a:pt x="387965" y="78039"/>
                  <a:pt x="389944" y="94014"/>
                  <a:pt x="389944" y="112025"/>
                </a:cubicBezTo>
                <a:cubicBezTo>
                  <a:pt x="389944" y="130037"/>
                  <a:pt x="387821" y="146270"/>
                  <a:pt x="383577" y="160725"/>
                </a:cubicBezTo>
                <a:cubicBezTo>
                  <a:pt x="379332" y="175180"/>
                  <a:pt x="372994" y="187484"/>
                  <a:pt x="364562" y="197636"/>
                </a:cubicBezTo>
                <a:cubicBezTo>
                  <a:pt x="356130" y="207789"/>
                  <a:pt x="345547" y="215590"/>
                  <a:pt x="332812" y="221040"/>
                </a:cubicBezTo>
                <a:cubicBezTo>
                  <a:pt x="320078" y="226489"/>
                  <a:pt x="305222" y="229214"/>
                  <a:pt x="288243" y="229214"/>
                </a:cubicBezTo>
                <a:cubicBezTo>
                  <a:pt x="271494" y="229214"/>
                  <a:pt x="257010" y="226718"/>
                  <a:pt x="244792" y="221728"/>
                </a:cubicBezTo>
                <a:cubicBezTo>
                  <a:pt x="232574" y="216738"/>
                  <a:pt x="222479" y="209482"/>
                  <a:pt x="214506" y="199960"/>
                </a:cubicBezTo>
                <a:cubicBezTo>
                  <a:pt x="206533" y="190438"/>
                  <a:pt x="200596" y="178621"/>
                  <a:pt x="196695" y="164511"/>
                </a:cubicBezTo>
                <a:cubicBezTo>
                  <a:pt x="192795" y="150400"/>
                  <a:pt x="190844" y="134167"/>
                  <a:pt x="190844" y="115811"/>
                </a:cubicBezTo>
                <a:cubicBezTo>
                  <a:pt x="190844" y="98259"/>
                  <a:pt x="192967" y="82313"/>
                  <a:pt x="197211" y="67972"/>
                </a:cubicBezTo>
                <a:cubicBezTo>
                  <a:pt x="201456" y="53632"/>
                  <a:pt x="207823" y="41443"/>
                  <a:pt x="216313" y="31405"/>
                </a:cubicBezTo>
                <a:cubicBezTo>
                  <a:pt x="224802" y="21367"/>
                  <a:pt x="235414" y="13623"/>
                  <a:pt x="248148" y="8174"/>
                </a:cubicBezTo>
                <a:cubicBezTo>
                  <a:pt x="260882" y="2724"/>
                  <a:pt x="275738" y="0"/>
                  <a:pt x="292717" y="0"/>
                </a:cubicBezTo>
                <a:close/>
              </a:path>
            </a:pathLst>
          </a:custGeom>
          <a:solidFill>
            <a:schemeClr val="tx1">
              <a:lumMod val="85000"/>
              <a:lumOff val="15000"/>
            </a:schemeClr>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R="0" lvl="0" indent="-228600" fontAlgn="auto">
              <a:lnSpc>
                <a:spcPct val="130000"/>
              </a:lnSpc>
              <a:spcBef>
                <a:spcPts val="0"/>
              </a:spcBef>
              <a:spcAft>
                <a:spcPts val="1000"/>
              </a:spcAft>
              <a:buClrTx/>
              <a:buSzTx/>
              <a:buFontTx/>
              <a:buNone/>
              <a:defRPr kumimoji="0" lang="en-GB" altLang="zh-CN" sz="2800" b="0" i="0" u="none" strike="noStrike" cap="none" spc="0" normalizeH="0" baseline="0" noProof="1" dirty="0">
                <a:ln>
                  <a:noFill/>
                  <a:prstDash val="sysDot"/>
                </a:ln>
                <a:solidFill>
                  <a:schemeClr val="tx1">
                    <a:lumMod val="85000"/>
                    <a:lumOff val="15000"/>
                  </a:schemeClr>
                </a:solidFill>
                <a:uFillTx/>
                <a:latin typeface="+mj-lt"/>
                <a:ea typeface="+mj-lt"/>
                <a:cs typeface="MiSans Normal" panose="00000500000000000000" charset="-122"/>
                <a:sym typeface="+mn-ea"/>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2pPr>
            <a:lvl3pPr marL="1143000" indent="-228600" fontAlgn="auto">
              <a:lnSpc>
                <a:spcPct val="120000"/>
              </a:lnSpc>
              <a:spcBef>
                <a:spcPts val="0"/>
              </a:spcBef>
              <a:spcAft>
                <a:spcPts val="60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uFillTx/>
                <a:latin typeface="+mn-ea"/>
                <a:cs typeface="MiSans Normal" panose="00000500000000000000" charset="-122"/>
              </a:defRPr>
            </a:lvl3pPr>
            <a:lvl4pPr marL="1600200" indent="-228600" fontAlgn="auto">
              <a:lnSpc>
                <a:spcPct val="120000"/>
              </a:lnSpc>
              <a:spcBef>
                <a:spcPts val="0"/>
              </a:spcBef>
              <a:spcAft>
                <a:spcPts val="300"/>
              </a:spcAft>
              <a:buFont typeface="Wingdings" panose="05000000000000000000"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4pPr>
            <a:lvl5pPr marL="2057400" indent="-228600" fontAlgn="auto">
              <a:lnSpc>
                <a:spcPct val="120000"/>
              </a:lnSpc>
              <a:spcBef>
                <a:spcPts val="0"/>
              </a:spcBef>
              <a:spcAft>
                <a:spcPts val="300"/>
              </a:spcAft>
              <a:buFont typeface="Arial" panose="020B0604020202020204" pitchFamily="34" charset="0"/>
              <a:buChar char="•"/>
              <a:defRPr kumimoji="0" lang="zh-CN" altLang="en-US" sz="1400" b="0" i="0" u="none" strike="noStrike" cap="none" spc="150" normalizeH="0" baseline="0" dirty="0" smtClean="0">
                <a:solidFill>
                  <a:schemeClr val="tx1">
                    <a:lumMod val="65000"/>
                    <a:lumOff val="35000"/>
                  </a:schemeClr>
                </a:solidFill>
                <a:uFillTx/>
                <a:latin typeface="+mn-ea"/>
                <a:cs typeface="MiSans Normal" panose="000005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p>
        </p:txBody>
      </p:sp>
      <p:sp>
        <p:nvSpPr>
          <p:cNvPr id="40" name="标题 5"/>
          <p:cNvSpPr>
            <a:spLocks noGrp="1"/>
          </p:cNvSpPr>
          <p:nvPr>
            <p:custDataLst>
              <p:tags r:id="rId18"/>
            </p:custDataLst>
          </p:nvPr>
        </p:nvSpPr>
        <p:spPr>
          <a:xfrm>
            <a:off x="835025" y="603885"/>
            <a:ext cx="2002790" cy="1223010"/>
          </a:xfrm>
          <a:prstGeom prst="rect">
            <a:avLst/>
          </a:prstGeom>
          <a:noFill/>
          <a:ln>
            <a:noFill/>
            <a:prstDash val="sysDash"/>
          </a:ln>
        </p:spPr>
        <p:txBody>
          <a:bodyPr vert="horz" wrap="square" lIns="91440" tIns="45720" rIns="91440" bIns="45720" rtlCol="0" anchor="t">
            <a:normAutofit/>
          </a:bodyPr>
          <a:lstStyle>
            <a:lvl1pPr marL="0" marR="0" lvl="0" algn="ctr" defTabSz="914400" rtl="0" eaLnBrk="1" fontAlgn="auto" latinLnBrk="0" hangingPunct="1">
              <a:lnSpc>
                <a:spcPct val="120000"/>
              </a:lnSpc>
              <a:spcBef>
                <a:spcPct val="0"/>
              </a:spcBef>
              <a:buClrTx/>
              <a:buSzTx/>
              <a:buFontTx/>
              <a:buNone/>
              <a:defRPr kumimoji="0" lang="zh-CN" altLang="en-US" sz="6000" b="0" i="0" u="none" strike="noStrike" kern="1200" cap="none" spc="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r>
              <a:rPr lang="zh-CN" altLang="en-US" dirty="0">
                <a:latin typeface="汉仪雅酷黑 85W" panose="020B0904020202020204" charset="-122"/>
                <a:ea typeface="汉仪雅酷黑 85W" panose="020B0904020202020204" charset="-122"/>
              </a:rPr>
              <a:t>目录</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custDataLst>
              <p:tags r:id="rId1"/>
            </p:custDataLst>
          </p:nvPr>
        </p:nvSpPr>
        <p:spPr>
          <a:xfrm>
            <a:off x="3631737" y="1479550"/>
            <a:ext cx="3009900"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项目准备</a:t>
            </a:r>
          </a:p>
        </p:txBody>
      </p:sp>
      <p:sp>
        <p:nvSpPr>
          <p:cNvPr id="3" name="文本框 2"/>
          <p:cNvSpPr txBox="1"/>
          <p:nvPr/>
        </p:nvSpPr>
        <p:spPr>
          <a:xfrm>
            <a:off x="1253081" y="757381"/>
            <a:ext cx="3790689" cy="40011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altLang="en-US" dirty="0">
                <a:latin typeface="微软雅黑" panose="020B0503020204020204" pitchFamily="34" charset="-122"/>
                <a:ea typeface="微软雅黑" panose="020B0503020204020204" pitchFamily="34" charset="-122"/>
              </a:rPr>
              <a:t>项目</a:t>
            </a:r>
            <a:r>
              <a:rPr lang="en-US" altLang="zh-CN" dirty="0">
                <a:latin typeface="微软雅黑" panose="020B0503020204020204" pitchFamily="34" charset="-122"/>
                <a:ea typeface="微软雅黑" panose="020B0503020204020204" pitchFamily="34" charset="-122"/>
              </a:rPr>
              <a:t>3  </a:t>
            </a:r>
            <a:r>
              <a:rPr lang="zh-CN" altLang="en-US" dirty="0">
                <a:latin typeface="微软雅黑" panose="020B0503020204020204" pitchFamily="34" charset="-122"/>
                <a:ea typeface="微软雅黑" panose="020B0503020204020204" pitchFamily="34" charset="-122"/>
              </a:rPr>
              <a:t>探秘电子邮件收发过程</a:t>
            </a:r>
          </a:p>
        </p:txBody>
      </p:sp>
      <p:pic>
        <p:nvPicPr>
          <p:cNvPr id="33" name="图片 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87388" y="3142639"/>
            <a:ext cx="3230783" cy="3230783"/>
          </a:xfrm>
          <a:prstGeom prst="rect">
            <a:avLst/>
          </a:prstGeom>
        </p:spPr>
      </p:pic>
      <p:pic>
        <p:nvPicPr>
          <p:cNvPr id="2" name="图片 1"/>
          <p:cNvPicPr>
            <a:picLocks noChangeAspect="1"/>
          </p:cNvPicPr>
          <p:nvPr/>
        </p:nvPicPr>
        <p:blipFill rotWithShape="1">
          <a:blip r:embed="rId20" cstate="print">
            <a:extLst>
              <a:ext uri="{28A0092B-C50C-407E-A947-70E740481C1C}">
                <a14:useLocalDpi xmlns:a14="http://schemas.microsoft.com/office/drawing/2010/main" val="0"/>
              </a:ext>
            </a:extLst>
          </a:blip>
          <a:srcRect l="7583" t="14440" r="47711" b="31550"/>
          <a:stretch>
            <a:fillRect/>
          </a:stretch>
        </p:blipFill>
        <p:spPr>
          <a:xfrm>
            <a:off x="851530" y="642510"/>
            <a:ext cx="670525" cy="540033"/>
          </a:xfrm>
          <a:prstGeom prst="rect">
            <a:avLst/>
          </a:prstGeom>
        </p:spPr>
      </p:pic>
      <p:grpSp>
        <p:nvGrpSpPr>
          <p:cNvPr id="10" name="组合 9"/>
          <p:cNvGrpSpPr/>
          <p:nvPr>
            <p:custDataLst>
              <p:tags r:id="rId2"/>
            </p:custDataLst>
          </p:nvPr>
        </p:nvGrpSpPr>
        <p:grpSpPr>
          <a:xfrm>
            <a:off x="2081203" y="2631554"/>
            <a:ext cx="1130095" cy="1629029"/>
            <a:chOff x="1132852" y="1215112"/>
            <a:chExt cx="1248082" cy="1799107"/>
          </a:xfrm>
        </p:grpSpPr>
        <p:sp>
          <p:nvSpPr>
            <p:cNvPr id="11" name="Oval 24"/>
            <p:cNvSpPr>
              <a:spLocks noChangeArrowheads="1"/>
            </p:cNvSpPr>
            <p:nvPr>
              <p:custDataLst>
                <p:tags r:id="rId14"/>
              </p:custDataLst>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任意多边形 11"/>
            <p:cNvSpPr/>
            <p:nvPr>
              <p:custDataLst>
                <p:tags r:id="rId15"/>
              </p:custDataLst>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3" name="文本框 22"/>
            <p:cNvSpPr txBox="1"/>
            <p:nvPr>
              <p:custDataLst>
                <p:tags r:id="rId16"/>
              </p:custDataLst>
            </p:nvPr>
          </p:nvSpPr>
          <p:spPr>
            <a:xfrm>
              <a:off x="1401828"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p>
          </p:txBody>
        </p:sp>
      </p:grpSp>
      <p:grpSp>
        <p:nvGrpSpPr>
          <p:cNvPr id="14" name="组合 13"/>
          <p:cNvGrpSpPr/>
          <p:nvPr>
            <p:custDataLst>
              <p:tags r:id="rId3"/>
            </p:custDataLst>
          </p:nvPr>
        </p:nvGrpSpPr>
        <p:grpSpPr>
          <a:xfrm>
            <a:off x="4571642" y="2631554"/>
            <a:ext cx="1130095" cy="1629029"/>
            <a:chOff x="4791477" y="1215112"/>
            <a:chExt cx="1248082" cy="1799107"/>
          </a:xfrm>
        </p:grpSpPr>
        <p:sp>
          <p:nvSpPr>
            <p:cNvPr id="15" name="Oval 24"/>
            <p:cNvSpPr>
              <a:spLocks noChangeArrowheads="1"/>
            </p:cNvSpPr>
            <p:nvPr>
              <p:custDataLst>
                <p:tags r:id="rId11"/>
              </p:custDataLst>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任意多边形 15"/>
            <p:cNvSpPr/>
            <p:nvPr>
              <p:custDataLst>
                <p:tags r:id="rId12"/>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7" name="文本框 24"/>
            <p:cNvSpPr txBox="1"/>
            <p:nvPr>
              <p:custDataLst>
                <p:tags r:id="rId13"/>
              </p:custDataLst>
            </p:nvPr>
          </p:nvSpPr>
          <p:spPr>
            <a:xfrm>
              <a:off x="505775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p>
          </p:txBody>
        </p:sp>
      </p:grpSp>
      <p:sp>
        <p:nvSpPr>
          <p:cNvPr id="18" name="MH_Text_1"/>
          <p:cNvSpPr/>
          <p:nvPr>
            <p:custDataLst>
              <p:tags r:id="rId4"/>
            </p:custDataLst>
          </p:nvPr>
        </p:nvSpPr>
        <p:spPr>
          <a:xfrm>
            <a:off x="1817463" y="4423734"/>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知识储备</a:t>
            </a:r>
          </a:p>
        </p:txBody>
      </p:sp>
      <p:sp>
        <p:nvSpPr>
          <p:cNvPr id="20" name="MH_Text_1"/>
          <p:cNvSpPr/>
          <p:nvPr>
            <p:custDataLst>
              <p:tags r:id="rId5"/>
            </p:custDataLst>
          </p:nvPr>
        </p:nvSpPr>
        <p:spPr>
          <a:xfrm>
            <a:off x="4285651" y="4423734"/>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问题分析</a:t>
            </a:r>
          </a:p>
        </p:txBody>
      </p:sp>
      <p:sp>
        <p:nvSpPr>
          <p:cNvPr id="4" name="矩形 3"/>
          <p:cNvSpPr/>
          <p:nvPr/>
        </p:nvSpPr>
        <p:spPr>
          <a:xfrm>
            <a:off x="1625778" y="4774493"/>
            <a:ext cx="2040943" cy="461665"/>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了解电子邮件</a:t>
            </a:r>
            <a:endParaRPr lang="en-US" altLang="zh-CN" sz="2400" b="1" dirty="0">
              <a:solidFill>
                <a:srgbClr val="FFC000"/>
              </a:solidFill>
              <a:latin typeface="楷体" panose="02010609060101010101" pitchFamily="49" charset="-122"/>
              <a:ea typeface="楷体" panose="02010609060101010101" pitchFamily="49" charset="-122"/>
            </a:endParaRPr>
          </a:p>
        </p:txBody>
      </p:sp>
      <p:sp>
        <p:nvSpPr>
          <p:cNvPr id="7" name="矩形 6"/>
          <p:cNvSpPr/>
          <p:nvPr/>
        </p:nvSpPr>
        <p:spPr>
          <a:xfrm>
            <a:off x="4116216" y="4758031"/>
            <a:ext cx="2040943" cy="830997"/>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分析电子邮件</a:t>
            </a:r>
            <a:endParaRPr lang="en-US" altLang="zh-CN" sz="2400" b="1" dirty="0">
              <a:solidFill>
                <a:srgbClr val="FFC000"/>
              </a:solidFill>
              <a:latin typeface="楷体" panose="02010609060101010101" pitchFamily="49" charset="-122"/>
              <a:ea typeface="楷体" panose="02010609060101010101" pitchFamily="49" charset="-122"/>
            </a:endParaRPr>
          </a:p>
          <a:p>
            <a:pPr algn="ctr"/>
            <a:r>
              <a:rPr lang="zh-CN" altLang="en-US" sz="2400" b="1" dirty="0">
                <a:solidFill>
                  <a:srgbClr val="FFC000"/>
                </a:solidFill>
                <a:latin typeface="楷体" panose="02010609060101010101" pitchFamily="49" charset="-122"/>
                <a:ea typeface="楷体" panose="02010609060101010101" pitchFamily="49" charset="-122"/>
              </a:rPr>
              <a:t>收发条件</a:t>
            </a:r>
            <a:endParaRPr lang="en-US" altLang="zh-CN" sz="2400" b="1" dirty="0">
              <a:solidFill>
                <a:srgbClr val="FFC000"/>
              </a:solidFill>
              <a:latin typeface="楷体" panose="02010609060101010101" pitchFamily="49" charset="-122"/>
              <a:ea typeface="楷体" panose="02010609060101010101" pitchFamily="49" charset="-122"/>
            </a:endParaRPr>
          </a:p>
        </p:txBody>
      </p:sp>
      <p:grpSp>
        <p:nvGrpSpPr>
          <p:cNvPr id="19" name="组合 18"/>
          <p:cNvGrpSpPr/>
          <p:nvPr>
            <p:custDataLst>
              <p:tags r:id="rId6"/>
            </p:custDataLst>
          </p:nvPr>
        </p:nvGrpSpPr>
        <p:grpSpPr>
          <a:xfrm>
            <a:off x="7117874" y="2631554"/>
            <a:ext cx="1130095" cy="1629029"/>
            <a:chOff x="4791477" y="1215112"/>
            <a:chExt cx="1248082" cy="1799107"/>
          </a:xfrm>
        </p:grpSpPr>
        <p:sp>
          <p:nvSpPr>
            <p:cNvPr id="21" name="Oval 24"/>
            <p:cNvSpPr>
              <a:spLocks noChangeArrowheads="1"/>
            </p:cNvSpPr>
            <p:nvPr>
              <p:custDataLst>
                <p:tags r:id="rId8"/>
              </p:custDataLst>
            </p:nvPr>
          </p:nvSpPr>
          <p:spPr bwMode="auto">
            <a:xfrm>
              <a:off x="4791477" y="1215112"/>
              <a:ext cx="1248082" cy="1248251"/>
            </a:xfrm>
            <a:prstGeom prst="ellipse">
              <a:avLst/>
            </a:prstGeom>
            <a:solidFill>
              <a:srgbClr val="F7AD35"/>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任意多边形 15"/>
            <p:cNvSpPr/>
            <p:nvPr>
              <p:custDataLst>
                <p:tags r:id="rId9"/>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100000">
                    <a:srgbClr val="FFFFFF"/>
                  </a:gs>
                  <a:gs pos="0">
                    <a:srgbClr val="D9D9DA"/>
                  </a:gs>
                </a:gsLst>
                <a:lin ang="18900000" scaled="0"/>
                <a:tileRect/>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23" name="文本框 24"/>
            <p:cNvSpPr txBox="1"/>
            <p:nvPr>
              <p:custDataLst>
                <p:tags r:id="rId10"/>
              </p:custDataLst>
            </p:nvPr>
          </p:nvSpPr>
          <p:spPr>
            <a:xfrm>
              <a:off x="5057757" y="1475165"/>
              <a:ext cx="759279" cy="756311"/>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03</a:t>
              </a:r>
            </a:p>
          </p:txBody>
        </p:sp>
      </p:grpSp>
      <p:sp>
        <p:nvSpPr>
          <p:cNvPr id="24" name="MH_Text_1"/>
          <p:cNvSpPr/>
          <p:nvPr>
            <p:custDataLst>
              <p:tags r:id="rId7"/>
            </p:custDataLst>
          </p:nvPr>
        </p:nvSpPr>
        <p:spPr>
          <a:xfrm>
            <a:off x="6851693" y="4423734"/>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理清思路</a:t>
            </a:r>
          </a:p>
        </p:txBody>
      </p:sp>
      <p:sp>
        <p:nvSpPr>
          <p:cNvPr id="25" name="矩形 24"/>
          <p:cNvSpPr/>
          <p:nvPr/>
        </p:nvSpPr>
        <p:spPr>
          <a:xfrm>
            <a:off x="6683652" y="4772612"/>
            <a:ext cx="2040943" cy="461665"/>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明确探秘思路</a:t>
            </a:r>
            <a:endParaRPr lang="en-US" altLang="zh-CN" sz="2400" b="1" dirty="0">
              <a:solidFill>
                <a:srgbClr val="FFC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anim calcmode="lin" valueType="num">
                                      <p:cBhvr>
                                        <p:cTn id="23" dur="750" fill="hold"/>
                                        <p:tgtEl>
                                          <p:spTgt spid="18"/>
                                        </p:tgtEl>
                                        <p:attrNameLst>
                                          <p:attrName>ppt_x</p:attrName>
                                        </p:attrNameLst>
                                      </p:cBhvr>
                                      <p:tavLst>
                                        <p:tav tm="0">
                                          <p:val>
                                            <p:strVal val="#ppt_x"/>
                                          </p:val>
                                        </p:tav>
                                        <p:tav tm="100000">
                                          <p:val>
                                            <p:strVal val="#ppt_x"/>
                                          </p:val>
                                        </p:tav>
                                      </p:tavLst>
                                    </p:anim>
                                    <p:anim calcmode="lin" valueType="num">
                                      <p:cBhvr>
                                        <p:cTn id="24" dur="75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anim calcmode="lin" valueType="num">
                                      <p:cBhvr>
                                        <p:cTn id="28" dur="750" fill="hold"/>
                                        <p:tgtEl>
                                          <p:spTgt spid="20"/>
                                        </p:tgtEl>
                                        <p:attrNameLst>
                                          <p:attrName>ppt_x</p:attrName>
                                        </p:attrNameLst>
                                      </p:cBhvr>
                                      <p:tavLst>
                                        <p:tav tm="0">
                                          <p:val>
                                            <p:strVal val="#ppt_x"/>
                                          </p:val>
                                        </p:tav>
                                        <p:tav tm="100000">
                                          <p:val>
                                            <p:strVal val="#ppt_x"/>
                                          </p:val>
                                        </p:tav>
                                      </p:tavLst>
                                    </p:anim>
                                    <p:anim calcmode="lin" valueType="num">
                                      <p:cBhvr>
                                        <p:cTn id="29" dur="750" fill="hold"/>
                                        <p:tgtEl>
                                          <p:spTgt spid="20"/>
                                        </p:tgtEl>
                                        <p:attrNameLst>
                                          <p:attrName>ppt_y</p:attrName>
                                        </p:attrNameLst>
                                      </p:cBhvr>
                                      <p:tavLst>
                                        <p:tav tm="0">
                                          <p:val>
                                            <p:strVal val="#ppt_y-.1"/>
                                          </p:val>
                                        </p:tav>
                                        <p:tav tm="100000">
                                          <p:val>
                                            <p:strVal val="#ppt_y"/>
                                          </p:val>
                                        </p:tav>
                                      </p:tavLst>
                                    </p:anim>
                                  </p:childTnLst>
                                </p:cTn>
                              </p:par>
                              <p:par>
                                <p:cTn id="30" presetID="2" presetClass="entr" presetSubtype="1" fill="hold" nodeType="withEffect">
                                  <p:stCondLst>
                                    <p:cond delay="50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0-#ppt_h/2"/>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750"/>
                                        <p:tgtEl>
                                          <p:spTgt spid="24"/>
                                        </p:tgtEl>
                                      </p:cBhvr>
                                    </p:animEffect>
                                    <p:anim calcmode="lin" valueType="num">
                                      <p:cBhvr>
                                        <p:cTn id="37" dur="750" fill="hold"/>
                                        <p:tgtEl>
                                          <p:spTgt spid="24"/>
                                        </p:tgtEl>
                                        <p:attrNameLst>
                                          <p:attrName>ppt_x</p:attrName>
                                        </p:attrNameLst>
                                      </p:cBhvr>
                                      <p:tavLst>
                                        <p:tav tm="0">
                                          <p:val>
                                            <p:strVal val="#ppt_x"/>
                                          </p:val>
                                        </p:tav>
                                        <p:tav tm="100000">
                                          <p:val>
                                            <p:strVal val="#ppt_x"/>
                                          </p:val>
                                        </p:tav>
                                      </p:tavLst>
                                    </p:anim>
                                    <p:anim calcmode="lin" valueType="num">
                                      <p:cBhvr>
                                        <p:cTn id="38" dur="750" fill="hold"/>
                                        <p:tgtEl>
                                          <p:spTgt spid="24"/>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par>
                          <p:cTn id="42" fill="hold">
                            <p:stCondLst>
                              <p:cond delay="2500"/>
                            </p:stCondLst>
                            <p:childTnLst>
                              <p:par>
                                <p:cTn id="43" presetID="1"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par>
                          <p:cTn id="45" fill="hold">
                            <p:stCondLst>
                              <p:cond delay="2500"/>
                            </p:stCondLst>
                            <p:childTnLst>
                              <p:par>
                                <p:cTn id="46" presetID="1"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4" grpId="0"/>
      <p:bldP spid="7"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0160" y="981960"/>
            <a:ext cx="4926390" cy="52322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了解电子邮件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感受思考</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4" name="矩形 3"/>
          <p:cNvSpPr/>
          <p:nvPr/>
        </p:nvSpPr>
        <p:spPr>
          <a:xfrm>
            <a:off x="1760160" y="1737262"/>
            <a:ext cx="8373306" cy="1015663"/>
          </a:xfrm>
          <a:prstGeom prst="rect">
            <a:avLst/>
          </a:prstGeom>
        </p:spPr>
        <p:txBody>
          <a:bodyPr wrap="square">
            <a:spAutoFit/>
          </a:bodyPr>
          <a:lstStyle/>
          <a:p>
            <a:pPr indent="476250"/>
            <a:r>
              <a:rPr lang="zh-CN" altLang="en-US" sz="2000" kern="100" dirty="0">
                <a:latin typeface="宋体" panose="02010600030101010101" pitchFamily="2" charset="-122"/>
                <a:ea typeface="宋体" panose="02010600030101010101" pitchFamily="2" charset="-122"/>
                <a:cs typeface="Times New Roman" panose="02020603050405020304" pitchFamily="18" charset="0"/>
              </a:rPr>
              <a:t>发送电子邮件的过程和传统邮件的寄送过程是类似的，登录自己的邮箱发送征文时，填写老师的邮箱地址，再将征文添加为邮件附件内容，发送邮件给老师</a:t>
            </a:r>
            <a:r>
              <a:rPr lang="zh-CN" altLang="zh-CN" sz="20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en-US" sz="2000" dirty="0">
              <a:latin typeface="宋体" panose="02010600030101010101" pitchFamily="2" charset="-122"/>
              <a:ea typeface="宋体" panose="02010600030101010101" pitchFamily="2"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5389"/>
            <a:ext cx="2722824" cy="2722824"/>
          </a:xfrm>
          <a:prstGeom prst="rect">
            <a:avLst/>
          </a:prstGeom>
        </p:spPr>
      </p:pic>
      <p:sp>
        <p:nvSpPr>
          <p:cNvPr id="23" name="AutoShape 12"/>
          <p:cNvSpPr>
            <a:spLocks noChangeArrowheads="1"/>
          </p:cNvSpPr>
          <p:nvPr/>
        </p:nvSpPr>
        <p:spPr bwMode="auto">
          <a:xfrm>
            <a:off x="2496305" y="2805050"/>
            <a:ext cx="8373306" cy="2710556"/>
          </a:xfrm>
          <a:prstGeom prst="roundRect">
            <a:avLst>
              <a:gd name="adj" fmla="val 8417"/>
            </a:avLst>
          </a:prstGeom>
          <a:noFill/>
          <a:ln w="38100">
            <a:solidFill>
              <a:srgbClr val="3586A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421" y="609787"/>
            <a:ext cx="1255295" cy="1255295"/>
          </a:xfrm>
          <a:prstGeom prst="rect">
            <a:avLst/>
          </a:prstGeom>
        </p:spPr>
      </p:pic>
      <p:graphicFrame>
        <p:nvGraphicFramePr>
          <p:cNvPr id="8" name="对象 7"/>
          <p:cNvGraphicFramePr>
            <a:graphicFrameLocks noChangeAspect="1"/>
          </p:cNvGraphicFramePr>
          <p:nvPr/>
        </p:nvGraphicFramePr>
        <p:xfrm>
          <a:off x="2637631" y="3028950"/>
          <a:ext cx="8097838" cy="2357438"/>
        </p:xfrm>
        <a:graphic>
          <a:graphicData uri="http://schemas.openxmlformats.org/presentationml/2006/ole">
            <mc:AlternateContent xmlns:mc="http://schemas.openxmlformats.org/markup-compatibility/2006">
              <mc:Choice xmlns:v="urn:schemas-microsoft-com:vml" Requires="v">
                <p:oleObj name="Picture" r:id="rId5" imgW="4867275" imgH="1304925" progId="Word.Picture.8">
                  <p:embed/>
                </p:oleObj>
              </mc:Choice>
              <mc:Fallback>
                <p:oleObj name="Picture" r:id="rId5" imgW="4867275" imgH="1304925" progId="Word.Picture.8">
                  <p:embed/>
                  <p:pic>
                    <p:nvPicPr>
                      <p:cNvPr id="0" name="对象 7"/>
                      <p:cNvPicPr>
                        <a:picLocks noChangeAspect="1" noChangeArrowheads="1"/>
                      </p:cNvPicPr>
                      <p:nvPr/>
                    </p:nvPicPr>
                    <p:blipFill>
                      <a:blip r:embed="rId6"/>
                      <a:srcRect/>
                      <a:stretch>
                        <a:fillRect/>
                      </a:stretch>
                    </p:blipFill>
                    <p:spPr bwMode="auto">
                      <a:xfrm>
                        <a:off x="2637631" y="3028950"/>
                        <a:ext cx="8097838" cy="2357438"/>
                      </a:xfrm>
                      <a:prstGeom prst="rect">
                        <a:avLst/>
                      </a:prstGeom>
                      <a:noFill/>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0160" y="981960"/>
            <a:ext cx="4926390" cy="52322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了解电子邮件 </a:t>
            </a:r>
            <a:r>
              <a:rPr lang="en-US" altLang="zh-CN" sz="2800" b="1" dirty="0">
                <a:solidFill>
                  <a:schemeClr val="bg1">
                    <a:lumMod val="50000"/>
                  </a:schemeClr>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 </a:t>
            </a:r>
            <a:r>
              <a:rPr lang="zh-CN" altLang="en-US" sz="2800" b="1" dirty="0">
                <a:solidFill>
                  <a:srgbClr val="C00000"/>
                </a:solidFill>
                <a:latin typeface="微软雅黑" panose="020B0503020204020204" pitchFamily="34" charset="-122"/>
                <a:ea typeface="微软雅黑" panose="020B0503020204020204" pitchFamily="34" charset="-122"/>
              </a:rPr>
              <a:t>类比理解</a:t>
            </a:r>
            <a:endParaRPr lang="zh-CN" altLang="en-US" sz="2800" b="1" spc="100" dirty="0">
              <a:solidFill>
                <a:srgbClr val="0068B6"/>
              </a:solidFill>
              <a:uFillTx/>
              <a:latin typeface="微软雅黑" panose="020B0503020204020204" pitchFamily="34" charset="-122"/>
              <a:ea typeface="微软雅黑" panose="020B0503020204020204" pitchFamily="34" charset="-122"/>
              <a:cs typeface="阿里巴巴普惠体 M" panose="00020600040101010101" charset="-122"/>
            </a:endParaRPr>
          </a:p>
        </p:txBody>
      </p:sp>
      <p:sp>
        <p:nvSpPr>
          <p:cNvPr id="4" name="矩形 3"/>
          <p:cNvSpPr/>
          <p:nvPr/>
        </p:nvSpPr>
        <p:spPr>
          <a:xfrm>
            <a:off x="1760160" y="1737262"/>
            <a:ext cx="8373306" cy="400110"/>
          </a:xfrm>
          <a:prstGeom prst="rect">
            <a:avLst/>
          </a:prstGeom>
        </p:spPr>
        <p:txBody>
          <a:bodyPr wrap="square">
            <a:spAutoFit/>
          </a:bodyPr>
          <a:lstStyle/>
          <a:p>
            <a:pPr indent="476250"/>
            <a:r>
              <a:rPr lang="zh-CN" altLang="en-US" sz="2000" kern="100" dirty="0">
                <a:latin typeface="宋体" panose="02010600030101010101" pitchFamily="2" charset="-122"/>
                <a:ea typeface="宋体" panose="02010600030101010101" pitchFamily="2" charset="-122"/>
                <a:cs typeface="Times New Roman" panose="02020603050405020304" pitchFamily="18" charset="0"/>
              </a:rPr>
              <a:t>对比传统邮件的收发过程，完成如下序号的填写：</a:t>
            </a:r>
            <a:r>
              <a:rPr lang="zh-CN" altLang="zh-CN" sz="20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en-US" sz="2000" dirty="0">
              <a:latin typeface="宋体" panose="02010600030101010101" pitchFamily="2" charset="-122"/>
              <a:ea typeface="宋体" panose="02010600030101010101" pitchFamily="2"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25389"/>
            <a:ext cx="2722824" cy="2722824"/>
          </a:xfrm>
          <a:prstGeom prst="rect">
            <a:avLst/>
          </a:prstGeom>
        </p:spPr>
      </p:pic>
      <p:sp>
        <p:nvSpPr>
          <p:cNvPr id="23" name="AutoShape 12"/>
          <p:cNvSpPr>
            <a:spLocks noChangeArrowheads="1"/>
          </p:cNvSpPr>
          <p:nvPr/>
        </p:nvSpPr>
        <p:spPr bwMode="auto">
          <a:xfrm>
            <a:off x="2496305" y="2369454"/>
            <a:ext cx="8373306" cy="3146152"/>
          </a:xfrm>
          <a:prstGeom prst="roundRect">
            <a:avLst>
              <a:gd name="adj" fmla="val 8417"/>
            </a:avLst>
          </a:prstGeom>
          <a:noFill/>
          <a:ln w="38100">
            <a:solidFill>
              <a:srgbClr val="3586A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421" y="609787"/>
            <a:ext cx="1255295" cy="1255295"/>
          </a:xfrm>
          <a:prstGeom prst="rect">
            <a:avLst/>
          </a:prstGeom>
        </p:spPr>
      </p:pic>
      <p:graphicFrame>
        <p:nvGraphicFramePr>
          <p:cNvPr id="5" name="对象 4"/>
          <p:cNvGraphicFramePr>
            <a:graphicFrameLocks noChangeAspect="1"/>
          </p:cNvGraphicFramePr>
          <p:nvPr/>
        </p:nvGraphicFramePr>
        <p:xfrm>
          <a:off x="2760663" y="2663825"/>
          <a:ext cx="7842250" cy="2557463"/>
        </p:xfrm>
        <a:graphic>
          <a:graphicData uri="http://schemas.openxmlformats.org/presentationml/2006/ole">
            <mc:AlternateContent xmlns:mc="http://schemas.openxmlformats.org/markup-compatibility/2006">
              <mc:Choice xmlns:v="urn:schemas-microsoft-com:vml" Requires="v">
                <p:oleObj name="Picture" r:id="rId5" imgW="4838700" imgH="1266825" progId="Word.Picture.8">
                  <p:embed/>
                </p:oleObj>
              </mc:Choice>
              <mc:Fallback>
                <p:oleObj name="Picture" r:id="rId5" imgW="4838700" imgH="1266825" progId="Word.Picture.8">
                  <p:embed/>
                  <p:pic>
                    <p:nvPicPr>
                      <p:cNvPr id="0" name="Object 1"/>
                      <p:cNvPicPr>
                        <a:picLocks noChangeAspect="1" noChangeArrowheads="1"/>
                      </p:cNvPicPr>
                      <p:nvPr/>
                    </p:nvPicPr>
                    <p:blipFill>
                      <a:blip r:embed="rId6">
                        <a:grayscl/>
                      </a:blip>
                      <a:srcRect/>
                      <a:stretch>
                        <a:fillRect/>
                      </a:stretch>
                    </p:blipFill>
                    <p:spPr bwMode="auto">
                      <a:xfrm>
                        <a:off x="2760663" y="2663825"/>
                        <a:ext cx="7842250" cy="2557463"/>
                      </a:xfrm>
                      <a:prstGeom prst="rect">
                        <a:avLst/>
                      </a:prstGeom>
                      <a:noFill/>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88591" y="1072579"/>
            <a:ext cx="4534133" cy="52322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阿里巴巴普惠体 M" panose="00020600040101010101" charset="-122"/>
              </a:rPr>
              <a:t>分析电子邮件收发条件</a:t>
            </a:r>
          </a:p>
        </p:txBody>
      </p:sp>
      <p:sp>
        <p:nvSpPr>
          <p:cNvPr id="4" name="矩形 3"/>
          <p:cNvSpPr/>
          <p:nvPr/>
        </p:nvSpPr>
        <p:spPr>
          <a:xfrm>
            <a:off x="1635887" y="1877114"/>
            <a:ext cx="8936079" cy="707886"/>
          </a:xfrm>
          <a:prstGeom prst="rect">
            <a:avLst/>
          </a:prstGeom>
        </p:spPr>
        <p:txBody>
          <a:bodyPr wrap="square">
            <a:spAutoFit/>
          </a:bodyPr>
          <a:lstStyle/>
          <a:p>
            <a:pPr indent="514350"/>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通过类比传统邮件的收发，与同学讨论电子邮件收发需要具备哪些条件，完成表格的填写：</a:t>
            </a:r>
            <a:endParaRPr lang="en-US" altLang="zh-CN" sz="2000"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21" y="609787"/>
            <a:ext cx="1255295" cy="1255295"/>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821" y="3122278"/>
            <a:ext cx="3286648" cy="3286648"/>
          </a:xfrm>
          <a:prstGeom prst="rect">
            <a:avLst/>
          </a:prstGeom>
        </p:spPr>
      </p:pic>
      <p:graphicFrame>
        <p:nvGraphicFramePr>
          <p:cNvPr id="3" name="表格 2"/>
          <p:cNvGraphicFramePr>
            <a:graphicFrameLocks noGrp="1"/>
          </p:cNvGraphicFramePr>
          <p:nvPr>
            <p:extLst>
              <p:ext uri="{D42A27DB-BD31-4B8C-83A1-F6EECF244321}">
                <p14:modId xmlns:p14="http://schemas.microsoft.com/office/powerpoint/2010/main" val="3692359169"/>
              </p:ext>
            </p:extLst>
          </p:nvPr>
        </p:nvGraphicFramePr>
        <p:xfrm>
          <a:off x="1397001" y="2709879"/>
          <a:ext cx="7391400" cy="3126244"/>
        </p:xfrm>
        <a:graphic>
          <a:graphicData uri="http://schemas.openxmlformats.org/drawingml/2006/table">
            <a:tbl>
              <a:tblPr firstRow="1" bandRow="1">
                <a:tableStyleId>{21E4AEA4-8DFA-4A89-87EB-49C32662AFE0}</a:tableStyleId>
              </a:tblPr>
              <a:tblGrid>
                <a:gridCol w="24638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515079">
                <a:tc>
                  <a:txBody>
                    <a:bodyPr/>
                    <a:lstStyle/>
                    <a:p>
                      <a:pPr algn="ctr"/>
                      <a:r>
                        <a:rPr lang="zh-CN" altLang="en-US" sz="2400" dirty="0"/>
                        <a:t>项目</a:t>
                      </a:r>
                    </a:p>
                  </a:txBody>
                  <a:tcPr anchor="ctr"/>
                </a:tc>
                <a:tc>
                  <a:txBody>
                    <a:bodyPr/>
                    <a:lstStyle/>
                    <a:p>
                      <a:pPr algn="ctr"/>
                      <a:r>
                        <a:rPr lang="zh-CN" altLang="en-US" sz="2400" dirty="0"/>
                        <a:t>传统邮件</a:t>
                      </a:r>
                    </a:p>
                  </a:txBody>
                  <a:tcPr anchor="ctr"/>
                </a:tc>
                <a:tc>
                  <a:txBody>
                    <a:bodyPr/>
                    <a:lstStyle/>
                    <a:p>
                      <a:pPr algn="ctr"/>
                      <a:r>
                        <a:rPr lang="zh-CN" altLang="en-US" sz="2400" dirty="0"/>
                        <a:t>电子邮件</a:t>
                      </a:r>
                    </a:p>
                  </a:txBody>
                  <a:tcPr anchor="ctr"/>
                </a:tc>
                <a:extLst>
                  <a:ext uri="{0D108BD9-81ED-4DB2-BD59-A6C34878D82A}">
                    <a16:rowId xmlns:a16="http://schemas.microsoft.com/office/drawing/2014/main" val="10000"/>
                  </a:ext>
                </a:extLst>
              </a:tr>
              <a:tr h="522233">
                <a:tc>
                  <a:txBody>
                    <a:bodyPr/>
                    <a:lstStyle/>
                    <a:p>
                      <a:pPr algn="ctr"/>
                      <a:r>
                        <a:rPr lang="zh-CN" altLang="en-US" sz="2000" b="0" dirty="0"/>
                        <a:t>收发平台</a:t>
                      </a:r>
                    </a:p>
                  </a:txBody>
                  <a:tcPr anchor="ctr"/>
                </a:tc>
                <a:tc>
                  <a:txBody>
                    <a:bodyPr/>
                    <a:lstStyle/>
                    <a:p>
                      <a:pPr algn="ctr"/>
                      <a:r>
                        <a:rPr lang="zh-CN" altLang="en-US" sz="2000" b="0" dirty="0"/>
                        <a:t>人</a:t>
                      </a:r>
                    </a:p>
                  </a:txBody>
                  <a:tcPr anchor="ctr"/>
                </a:tc>
                <a:tc>
                  <a:txBody>
                    <a:bodyPr/>
                    <a:lstStyle/>
                    <a:p>
                      <a:pPr algn="ctr"/>
                      <a:endParaRPr lang="zh-CN" altLang="en-US" sz="2400" b="1" dirty="0">
                        <a:solidFill>
                          <a:srgbClr val="C00000"/>
                        </a:solidFill>
                      </a:endParaRPr>
                    </a:p>
                  </a:txBody>
                  <a:tcPr anchor="ctr"/>
                </a:tc>
                <a:extLst>
                  <a:ext uri="{0D108BD9-81ED-4DB2-BD59-A6C34878D82A}">
                    <a16:rowId xmlns:a16="http://schemas.microsoft.com/office/drawing/2014/main" val="10001"/>
                  </a:ext>
                </a:extLst>
              </a:tr>
              <a:tr h="522233">
                <a:tc>
                  <a:txBody>
                    <a:bodyPr/>
                    <a:lstStyle/>
                    <a:p>
                      <a:pPr algn="ctr"/>
                      <a:r>
                        <a:rPr lang="zh-CN" altLang="en-US" sz="2000" b="0" dirty="0"/>
                        <a:t>地址</a:t>
                      </a:r>
                    </a:p>
                  </a:txBody>
                  <a:tcPr anchor="ctr"/>
                </a:tc>
                <a:tc>
                  <a:txBody>
                    <a:bodyPr/>
                    <a:lstStyle/>
                    <a:p>
                      <a:pPr algn="ctr"/>
                      <a:r>
                        <a:rPr lang="zh-CN" altLang="en-US" sz="2000" b="0" dirty="0"/>
                        <a:t>门牌号</a:t>
                      </a:r>
                    </a:p>
                  </a:txBody>
                  <a:tcPr anchor="ctr"/>
                </a:tc>
                <a:tc>
                  <a:txBody>
                    <a:bodyPr/>
                    <a:lstStyle/>
                    <a:p>
                      <a:pPr algn="ctr"/>
                      <a:endParaRPr lang="zh-CN" altLang="en-US" sz="2400" b="1" dirty="0">
                        <a:solidFill>
                          <a:srgbClr val="C00000"/>
                        </a:solidFill>
                      </a:endParaRPr>
                    </a:p>
                  </a:txBody>
                  <a:tcPr anchor="ctr"/>
                </a:tc>
                <a:extLst>
                  <a:ext uri="{0D108BD9-81ED-4DB2-BD59-A6C34878D82A}">
                    <a16:rowId xmlns:a16="http://schemas.microsoft.com/office/drawing/2014/main" val="10002"/>
                  </a:ext>
                </a:extLst>
              </a:tr>
              <a:tr h="522233">
                <a:tc>
                  <a:txBody>
                    <a:bodyPr/>
                    <a:lstStyle/>
                    <a:p>
                      <a:pPr algn="ctr"/>
                      <a:r>
                        <a:rPr lang="zh-CN" altLang="en-US" sz="2000" b="0" dirty="0"/>
                        <a:t>邮寄部门</a:t>
                      </a:r>
                    </a:p>
                  </a:txBody>
                  <a:tcPr anchor="ctr"/>
                </a:tc>
                <a:tc>
                  <a:txBody>
                    <a:bodyPr/>
                    <a:lstStyle/>
                    <a:p>
                      <a:pPr algn="ctr"/>
                      <a:r>
                        <a:rPr lang="zh-CN" altLang="en-US" sz="2000" b="0" dirty="0"/>
                        <a:t>邮局</a:t>
                      </a:r>
                    </a:p>
                  </a:txBody>
                  <a:tcPr anchor="ctr"/>
                </a:tc>
                <a:tc>
                  <a:txBody>
                    <a:bodyPr/>
                    <a:lstStyle/>
                    <a:p>
                      <a:pPr algn="ctr"/>
                      <a:endParaRPr lang="zh-CN" altLang="en-US" sz="2400" b="1" dirty="0">
                        <a:solidFill>
                          <a:srgbClr val="C00000"/>
                        </a:solidFill>
                      </a:endParaRPr>
                    </a:p>
                  </a:txBody>
                  <a:tcPr anchor="ctr"/>
                </a:tc>
                <a:extLst>
                  <a:ext uri="{0D108BD9-81ED-4DB2-BD59-A6C34878D82A}">
                    <a16:rowId xmlns:a16="http://schemas.microsoft.com/office/drawing/2014/main" val="10003"/>
                  </a:ext>
                </a:extLst>
              </a:tr>
              <a:tr h="522233">
                <a:tc>
                  <a:txBody>
                    <a:bodyPr/>
                    <a:lstStyle/>
                    <a:p>
                      <a:pPr algn="ctr"/>
                      <a:r>
                        <a:rPr lang="zh-CN" altLang="en-US" sz="2000" b="0" dirty="0"/>
                        <a:t>运输</a:t>
                      </a:r>
                    </a:p>
                  </a:txBody>
                  <a:tcPr anchor="ctr"/>
                </a:tc>
                <a:tc>
                  <a:txBody>
                    <a:bodyPr/>
                    <a:lstStyle/>
                    <a:p>
                      <a:pPr algn="ctr"/>
                      <a:r>
                        <a:rPr lang="zh-CN" altLang="en-US" sz="2000" b="0" dirty="0"/>
                        <a:t>邮递员</a:t>
                      </a:r>
                    </a:p>
                  </a:txBody>
                  <a:tcPr anchor="ctr"/>
                </a:tc>
                <a:tc>
                  <a:txBody>
                    <a:bodyPr/>
                    <a:lstStyle/>
                    <a:p>
                      <a:pPr algn="ctr"/>
                      <a:endParaRPr lang="zh-CN" altLang="en-US" sz="2400" b="1" dirty="0">
                        <a:solidFill>
                          <a:srgbClr val="C00000"/>
                        </a:solidFill>
                      </a:endParaRPr>
                    </a:p>
                  </a:txBody>
                  <a:tcPr anchor="ctr"/>
                </a:tc>
                <a:extLst>
                  <a:ext uri="{0D108BD9-81ED-4DB2-BD59-A6C34878D82A}">
                    <a16:rowId xmlns:a16="http://schemas.microsoft.com/office/drawing/2014/main" val="10004"/>
                  </a:ext>
                </a:extLst>
              </a:tr>
              <a:tr h="522233">
                <a:tc>
                  <a:txBody>
                    <a:bodyPr/>
                    <a:lstStyle/>
                    <a:p>
                      <a:pPr algn="ctr"/>
                      <a:r>
                        <a:rPr lang="zh-CN" altLang="en-US" sz="2000" b="0" dirty="0"/>
                        <a:t>传递对象</a:t>
                      </a:r>
                    </a:p>
                  </a:txBody>
                  <a:tcPr anchor="ctr"/>
                </a:tc>
                <a:tc>
                  <a:txBody>
                    <a:bodyPr/>
                    <a:lstStyle/>
                    <a:p>
                      <a:pPr algn="ctr"/>
                      <a:r>
                        <a:rPr lang="zh-CN" altLang="en-US" sz="2000" b="0" dirty="0"/>
                        <a:t>纸稿</a:t>
                      </a:r>
                    </a:p>
                  </a:txBody>
                  <a:tcPr anchor="ctr"/>
                </a:tc>
                <a:tc>
                  <a:txBody>
                    <a:bodyPr/>
                    <a:lstStyle/>
                    <a:p>
                      <a:pPr algn="ctr"/>
                      <a:endParaRPr lang="zh-CN" altLang="en-US" sz="2400" b="1" dirty="0">
                        <a:solidFill>
                          <a:srgbClr val="C00000"/>
                        </a:solidFill>
                      </a:endParaRPr>
                    </a:p>
                  </a:txBody>
                  <a:tcPr anchor="ctr"/>
                </a:tc>
                <a:extLst>
                  <a:ext uri="{0D108BD9-81ED-4DB2-BD59-A6C34878D82A}">
                    <a16:rowId xmlns:a16="http://schemas.microsoft.com/office/drawing/2014/main" val="10005"/>
                  </a:ext>
                </a:extLst>
              </a:tr>
            </a:tbl>
          </a:graphicData>
        </a:graphic>
      </p:graphicFrame>
      <p:sp>
        <p:nvSpPr>
          <p:cNvPr id="11" name="文本框 10"/>
          <p:cNvSpPr txBox="1"/>
          <p:nvPr/>
        </p:nvSpPr>
        <p:spPr>
          <a:xfrm>
            <a:off x="6579980" y="3232986"/>
            <a:ext cx="1718090" cy="461665"/>
          </a:xfrm>
          <a:prstGeom prst="rect">
            <a:avLst/>
          </a:prstGeom>
          <a:noFill/>
        </p:spPr>
        <p:txBody>
          <a:bodyPr wrap="square">
            <a:spAutoFit/>
          </a:bodyPr>
          <a:lstStyle/>
          <a:p>
            <a:pPr algn="ctr"/>
            <a:r>
              <a:rPr lang="zh-CN" altLang="en-US" sz="2400" b="1" dirty="0">
                <a:solidFill>
                  <a:srgbClr val="C00000"/>
                </a:solidFill>
              </a:rPr>
              <a:t>邮箱网站</a:t>
            </a:r>
          </a:p>
        </p:txBody>
      </p:sp>
      <p:sp>
        <p:nvSpPr>
          <p:cNvPr id="12" name="文本框 11"/>
          <p:cNvSpPr txBox="1"/>
          <p:nvPr/>
        </p:nvSpPr>
        <p:spPr>
          <a:xfrm>
            <a:off x="6579980" y="3778141"/>
            <a:ext cx="1718090" cy="461665"/>
          </a:xfrm>
          <a:prstGeom prst="rect">
            <a:avLst/>
          </a:prstGeom>
          <a:noFill/>
        </p:spPr>
        <p:txBody>
          <a:bodyPr wrap="square">
            <a:spAutoFit/>
          </a:bodyPr>
          <a:lstStyle/>
          <a:p>
            <a:pPr algn="ctr"/>
            <a:r>
              <a:rPr lang="zh-CN" altLang="en-US" sz="2400" b="1" dirty="0">
                <a:solidFill>
                  <a:srgbClr val="C00000"/>
                </a:solidFill>
              </a:rPr>
              <a:t>电子邮箱</a:t>
            </a:r>
          </a:p>
        </p:txBody>
      </p:sp>
      <p:sp>
        <p:nvSpPr>
          <p:cNvPr id="13" name="文本框 12"/>
          <p:cNvSpPr txBox="1"/>
          <p:nvPr/>
        </p:nvSpPr>
        <p:spPr>
          <a:xfrm>
            <a:off x="6321129" y="4314273"/>
            <a:ext cx="2227470" cy="461665"/>
          </a:xfrm>
          <a:prstGeom prst="rect">
            <a:avLst/>
          </a:prstGeom>
          <a:noFill/>
        </p:spPr>
        <p:txBody>
          <a:bodyPr wrap="square">
            <a:spAutoFit/>
          </a:bodyPr>
          <a:lstStyle/>
          <a:p>
            <a:pPr algn="ctr"/>
            <a:r>
              <a:rPr lang="zh-CN" altLang="en-US" sz="2400" b="1" dirty="0">
                <a:solidFill>
                  <a:srgbClr val="C00000"/>
                </a:solidFill>
              </a:rPr>
              <a:t>邮件服务器</a:t>
            </a:r>
          </a:p>
        </p:txBody>
      </p:sp>
      <p:sp>
        <p:nvSpPr>
          <p:cNvPr id="15" name="文本框 14"/>
          <p:cNvSpPr txBox="1"/>
          <p:nvPr/>
        </p:nvSpPr>
        <p:spPr>
          <a:xfrm>
            <a:off x="6393360" y="4844365"/>
            <a:ext cx="2083008" cy="461665"/>
          </a:xfrm>
          <a:prstGeom prst="rect">
            <a:avLst/>
          </a:prstGeom>
          <a:noFill/>
        </p:spPr>
        <p:txBody>
          <a:bodyPr wrap="square">
            <a:spAutoFit/>
          </a:bodyPr>
          <a:lstStyle/>
          <a:p>
            <a:pPr algn="ctr"/>
            <a:r>
              <a:rPr lang="zh-CN" altLang="en-US" sz="2400" b="1" dirty="0">
                <a:solidFill>
                  <a:srgbClr val="C00000"/>
                </a:solidFill>
              </a:rPr>
              <a:t>协议</a:t>
            </a:r>
          </a:p>
        </p:txBody>
      </p:sp>
      <p:sp>
        <p:nvSpPr>
          <p:cNvPr id="16" name="文本框 15"/>
          <p:cNvSpPr txBox="1"/>
          <p:nvPr/>
        </p:nvSpPr>
        <p:spPr>
          <a:xfrm>
            <a:off x="6575819" y="5349058"/>
            <a:ext cx="1718090" cy="461665"/>
          </a:xfrm>
          <a:prstGeom prst="rect">
            <a:avLst/>
          </a:prstGeom>
          <a:noFill/>
        </p:spPr>
        <p:txBody>
          <a:bodyPr wrap="square">
            <a:spAutoFit/>
          </a:bodyPr>
          <a:lstStyle/>
          <a:p>
            <a:pPr algn="ctr"/>
            <a:r>
              <a:rPr lang="zh-CN" altLang="en-US" sz="2400" b="1" dirty="0">
                <a:solidFill>
                  <a:srgbClr val="C00000"/>
                </a:solidFill>
              </a:rPr>
              <a:t>数据</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M0MzIyNjQwZDAwNmI1MGY3ZTE1NjFjNDlkOWMzNzA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290_4*l_h_i*1_3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3."/>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4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290_4*l_h_i*1_4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4."/>
</p:tagLst>
</file>

<file path=ppt/tags/tag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4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2.xml><?xml version="1.0" encoding="utf-8"?>
<p:tagLst xmlns:a="http://schemas.openxmlformats.org/drawingml/2006/main" xmlns:r="http://schemas.openxmlformats.org/officeDocument/2006/relationships" xmlns:p="http://schemas.openxmlformats.org/presentationml/2006/main">
  <p:tag name="PA" val="v5.1.1"/>
</p:tagLst>
</file>

<file path=ppt/tags/tag20.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0_4*a*1"/>
  <p:tag name="KSO_WM_TEMPLATE_CATEGORY" val="custom"/>
  <p:tag name="KSO_WM_TEMPLATE_INDEX" val="20230290"/>
  <p:tag name="KSO_WM_UNIT_LAYERLEVEL" val="1"/>
  <p:tag name="KSO_WM_TAG_VERSION" val="3.0"/>
  <p:tag name="KSO_WM_BEAUTIFY_FLAG" val="#wm#"/>
  <p:tag name="KSO_WM_DIAGRAM_GROUP_CODE" val="l1-1"/>
  <p:tag name="KSO_WM_UNIT_PRESET_TEXT" val="目录"/>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24.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 name="KSO_WM_DIAGRAM_VIRTUALLY_FRAME" val="{&quot;height&quot;:249.0631496062992,&quot;left&quot;:165.141968503937,&quot;top&quot;:116.5,&quot;width&quot;:458.98393700787403}"/>
</p:tagLst>
</file>

<file path=ppt/tags/tag25.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 name="KSO_WM_DIAGRAM_VIRTUALLY_FRAME" val="{&quot;height&quot;:249.0631496062992,&quot;left&quot;:165.141968503937,&quot;top&quot;:116.5,&quot;width&quot;:458.98393700787403}"/>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27.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 name="KSO_WM_DIAGRAM_VIRTUALLY_FRAME" val="{&quot;height&quot;:249.0631496062992,&quot;left&quot;:165.141968503937,&quot;top&quot;:116.5,&quot;width&quot;:458.98393700787403}"/>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6.xml><?xml version="1.0" encoding="utf-8"?>
<p:tagLst xmlns:a="http://schemas.openxmlformats.org/drawingml/2006/main" xmlns:r="http://schemas.openxmlformats.org/officeDocument/2006/relationships" xmlns:p="http://schemas.openxmlformats.org/presentationml/2006/main">
  <p:tag name="KSO_WM_DIAGRAM_VIRTUALLY_FRAME" val="{&quot;height&quot;:249.0631496062992,&quot;left&quot;:165.141968503937,&quot;top&quot;:116.5,&quot;width&quot;:458.98393700787403}"/>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38.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90_4*l_h_i*1_1_1"/>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1."/>
</p:tagLst>
</file>

<file path=ppt/tags/tag40.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 name="KSO_WM_DIAGRAM_VIRTUALLY_FRAME" val="{&quot;height&quot;:240.61314960629926,&quot;left&quot;:207.86889763779527,&quot;top&quot;:124.95,&quot;width&quot;:416.25700787401576}"/>
</p:tagLst>
</file>

<file path=ppt/tags/tag41.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 name="KSO_WM_DIAGRAM_VIRTUALLY_FRAME" val="{&quot;height&quot;:240.61314960629926,&quot;left&quot;:207.86889763779527,&quot;top&quot;:124.95,&quot;width&quot;:416.25700787401576}"/>
</p:tagLst>
</file>

<file path=ppt/tags/tag42.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3.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4.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5.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6.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240.61314960629926,&quot;left&quot;:207.86889763779527,&quot;top&quot;:124.95,&quot;width&quot;:416.25700787401576}"/>
</p:tagLst>
</file>

<file path=ppt/tags/tag48.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2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0290_4*l_h_i*1_3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MAX_ITEMCNT" val="6"/>
  <p:tag name="KSO_WM_DIAGRAM_MIN_ITEMCNT" val="2"/>
  <p:tag name="KSO_WM_DIAGRAM_VIRTUALLY_FRAME" val="{&quot;height&quot;:423.0386657714844,&quot;left&quot;:474.6750061035156,&quot;top&quot;:68.7056671142578,&quot;width&quot;:419.42491515632685}"/>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890</Words>
  <Application>Microsoft Office PowerPoint</Application>
  <PresentationFormat>宽屏</PresentationFormat>
  <Paragraphs>177</Paragraphs>
  <Slides>28</Slides>
  <Notes>28</Notes>
  <HiddenSlides>0</HiddenSlides>
  <MMClips>1</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28</vt:i4>
      </vt:variant>
    </vt:vector>
  </HeadingPairs>
  <TitlesOfParts>
    <vt:vector size="40" baseType="lpstr">
      <vt:lpstr>汉仪雅酷黑 85W</vt:lpstr>
      <vt:lpstr>Calibri</vt:lpstr>
      <vt:lpstr>Impact</vt:lpstr>
      <vt:lpstr>等线</vt:lpstr>
      <vt:lpstr>方正小标宋简体</vt:lpstr>
      <vt:lpstr>黑体</vt:lpstr>
      <vt:lpstr>华文琥珀</vt:lpstr>
      <vt:lpstr>楷体</vt:lpstr>
      <vt:lpstr>微软雅黑</vt:lpstr>
      <vt:lpstr>Office 主题</vt:lpstr>
      <vt:lpstr>Picture</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7上4单元项目3课件A</dc:title>
  <dc:creator>梁祥</dc:creator>
  <cp:keywords>安徽初中信息科技</cp:keywords>
  <cp:lastModifiedBy>梁祥</cp:lastModifiedBy>
  <cp:revision>150</cp:revision>
  <dcterms:created xsi:type="dcterms:W3CDTF">2021-03-10T08:28:00Z</dcterms:created>
  <dcterms:modified xsi:type="dcterms:W3CDTF">2024-08-06T23:31:00Z</dcterms:modified>
  <cp:category>互联网应用与创新</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8F6A40DEAB994B90A50F73EA1B060CF3_13</vt:lpwstr>
  </property>
</Properties>
</file>