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4.xml" ContentType="application/vnd.openxmlformats-officedocument.presentationml.tags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ags/tag5.xml" ContentType="application/vnd.openxmlformats-officedocument.presentationml.tags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ags/tag6.xml" ContentType="application/vnd.openxmlformats-officedocument.presentationml.tags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6"/>
  </p:notesMasterIdLst>
  <p:sldIdLst>
    <p:sldId id="417" r:id="rId3"/>
    <p:sldId id="401" r:id="rId4"/>
    <p:sldId id="433" r:id="rId5"/>
    <p:sldId id="333" r:id="rId6"/>
    <p:sldId id="412" r:id="rId7"/>
    <p:sldId id="398" r:id="rId8"/>
    <p:sldId id="434" r:id="rId9"/>
    <p:sldId id="435" r:id="rId10"/>
    <p:sldId id="436" r:id="rId11"/>
    <p:sldId id="414" r:id="rId12"/>
    <p:sldId id="410" r:id="rId13"/>
    <p:sldId id="452" r:id="rId14"/>
    <p:sldId id="451" r:id="rId15"/>
    <p:sldId id="453" r:id="rId16"/>
    <p:sldId id="455" r:id="rId17"/>
    <p:sldId id="456" r:id="rId18"/>
    <p:sldId id="457" r:id="rId19"/>
    <p:sldId id="415" r:id="rId20"/>
    <p:sldId id="458" r:id="rId21"/>
    <p:sldId id="459" r:id="rId22"/>
    <p:sldId id="416" r:id="rId23"/>
    <p:sldId id="407" r:id="rId24"/>
    <p:sldId id="41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39F"/>
    <a:srgbClr val="B2D2D0"/>
    <a:srgbClr val="EEF5FD"/>
    <a:srgbClr val="FEC930"/>
    <a:srgbClr val="192342"/>
    <a:srgbClr val="968C8C"/>
    <a:srgbClr val="528C88"/>
    <a:srgbClr val="D8B25C"/>
    <a:srgbClr val="E2DFCC"/>
    <a:srgbClr val="538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628085" y="6313832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618354" y="628625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2A39F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13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275" y="303439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208281" y="6336307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05324" y="6336307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628085" y="6313832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292608" y="6313832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62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6618354" y="628625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195251" y="6290774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协议</a:t>
            </a:r>
            <a:endParaRPr lang="zh-CN" altLang="en-US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62A39F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13000"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9275" y="303439"/>
            <a:ext cx="11220574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208281" y="6336307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单元  探密互联网工作过程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互联网基本原理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05324" y="6336307"/>
            <a:ext cx="532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探究网页信息浏览过程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HTTP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协议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01544" y="1662087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38" name="矩形 37"/>
          <p:cNvSpPr/>
          <p:nvPr/>
        </p:nvSpPr>
        <p:spPr>
          <a:xfrm>
            <a:off x="2884374" y="2188669"/>
            <a:ext cx="780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78377" y="4875815"/>
            <a:ext cx="5929160" cy="290195"/>
            <a:chOff x="5364" y="5678"/>
            <a:chExt cx="5391" cy="457"/>
          </a:xfrm>
        </p:grpSpPr>
        <p:sp>
          <p:nvSpPr>
            <p:cNvPr id="10" name="圆角矩形 26"/>
            <p:cNvSpPr/>
            <p:nvPr/>
          </p:nvSpPr>
          <p:spPr>
            <a:xfrm>
              <a:off x="5364" y="5678"/>
              <a:ext cx="3375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学校：北京师范大学宣城实验学校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9032" y="5678"/>
              <a:ext cx="1723" cy="457"/>
            </a:xfrm>
            <a:prstGeom prst="roundRect">
              <a:avLst/>
            </a:prstGeom>
            <a:solidFill>
              <a:srgbClr val="D8B2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授课人：</a:t>
              </a:r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章玉霞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68658" y="3429000"/>
            <a:ext cx="4210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0024" y="785057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66835" y="1729600"/>
            <a:ext cx="4640345" cy="735887"/>
            <a:chOff x="2500683" y="1997316"/>
            <a:chExt cx="4640345" cy="735887"/>
          </a:xfrm>
        </p:grpSpPr>
        <p:sp>
          <p:nvSpPr>
            <p:cNvPr id="7" name="文本框 6"/>
            <p:cNvSpPr txBox="1"/>
            <p:nvPr/>
          </p:nvSpPr>
          <p:spPr>
            <a:xfrm>
              <a:off x="2500683" y="2026448"/>
              <a:ext cx="24038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第二部分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项目实施</a:t>
              </a:r>
              <a:endParaRPr lang="zh-CN" altLang="en-US" sz="40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66835" y="2909119"/>
            <a:ext cx="56692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实践探究</a:t>
            </a:r>
          </a:p>
          <a:p>
            <a:pPr algn="l"/>
            <a:r>
              <a:rPr lang="zh-CN" altLang="en-US" sz="5400" dirty="0"/>
              <a:t>梳理网页浏览过程</a:t>
            </a:r>
            <a:endParaRPr lang="en-US" altLang="zh-CN" sz="5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505553" y="804208"/>
            <a:ext cx="652573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0244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了解网址及其组成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563620" cy="482600"/>
            <a:chOff x="8425" y="761"/>
            <a:chExt cx="5612" cy="760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</a:t>
              </a:r>
              <a:r>
                <a:rPr lang="en-US" alt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：</a:t>
              </a:r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获取故宫网页文件的过程</a:t>
              </a:r>
              <a:endParaRPr lang="zh-CN" b="0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37895" y="1684020"/>
            <a:ext cx="1022921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在</a:t>
            </a:r>
            <a:r>
              <a:rPr lang="zh-CN" sz="20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浏览器中打开故宫博物院主页，查看网址。小组讨论，根据要求将网址填写在横线上。</a:t>
            </a:r>
            <a:endParaRPr lang="zh-CN" altLang="en-US" sz="20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299335" y="2360930"/>
            <a:ext cx="7249795" cy="881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66670" y="2588260"/>
            <a:ext cx="6982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latin typeface="方正小标宋简体" panose="02000000000000000000" charset="-122"/>
                <a:ea typeface="方正小标宋简体" panose="02000000000000000000" charset="-122"/>
              </a:rPr>
              <a:t>________ :// ________________ /_______________</a:t>
            </a:r>
          </a:p>
        </p:txBody>
      </p:sp>
      <p:sp>
        <p:nvSpPr>
          <p:cNvPr id="14" name="下箭头 13"/>
          <p:cNvSpPr/>
          <p:nvPr/>
        </p:nvSpPr>
        <p:spPr>
          <a:xfrm>
            <a:off x="3163570" y="3020695"/>
            <a:ext cx="360045" cy="431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5323840" y="3020695"/>
            <a:ext cx="360045" cy="431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7988300" y="3020695"/>
            <a:ext cx="360045" cy="431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47670" y="3596640"/>
            <a:ext cx="86995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>
                <a:solidFill>
                  <a:srgbClr val="FEC930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协议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55230" y="3596640"/>
            <a:ext cx="110998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文件名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56505" y="3596640"/>
            <a:ext cx="894715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域名</a:t>
            </a:r>
          </a:p>
        </p:txBody>
      </p:sp>
      <p:sp>
        <p:nvSpPr>
          <p:cNvPr id="20" name="TextBox 43"/>
          <p:cNvSpPr txBox="1">
            <a:spLocks noChangeArrowheads="1"/>
          </p:cNvSpPr>
          <p:nvPr/>
        </p:nvSpPr>
        <p:spPr bwMode="auto">
          <a:xfrm>
            <a:off x="823383" y="38692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学习HTTP协议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37895" y="4509770"/>
            <a:ext cx="48539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/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观看微课，了解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HTTP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协议，并回答问题。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37260" y="5036820"/>
            <a:ext cx="10063480" cy="1035050"/>
            <a:chOff x="1476" y="7932"/>
            <a:chExt cx="15848" cy="1630"/>
          </a:xfrm>
        </p:grpSpPr>
        <p:sp>
          <p:nvSpPr>
            <p:cNvPr id="21" name="矩形: 圆角 1"/>
            <p:cNvSpPr/>
            <p:nvPr/>
          </p:nvSpPr>
          <p:spPr>
            <a:xfrm>
              <a:off x="1476" y="7932"/>
              <a:ext cx="15849" cy="1631"/>
            </a:xfrm>
            <a:prstGeom prst="roundRect">
              <a:avLst>
                <a:gd name="adj" fmla="val 6279"/>
              </a:avLst>
            </a:prstGeom>
            <a:solidFill>
              <a:srgbClr val="DBE9FA">
                <a:alpha val="47000"/>
              </a:srgbClr>
            </a:solidFill>
            <a:ln w="12700" cap="flat" cmpd="sng" algn="ctr">
              <a:solidFill>
                <a:srgbClr val="4B93E8">
                  <a:alpha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" y="7971"/>
              <a:ext cx="15435" cy="153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159708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查看IP地址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563620" cy="482600"/>
            <a:chOff x="8425" y="761"/>
            <a:chExt cx="5612" cy="760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</a:t>
              </a:r>
              <a:r>
                <a:rPr lang="en-US" alt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：</a:t>
              </a:r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获取故宫网页文件的过程</a:t>
              </a:r>
              <a:endParaRPr lang="zh-CN" b="0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37895" y="1818005"/>
            <a:ext cx="103505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下面的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方法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打开命令提示符，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“ping（空格）域名”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自主尝试查看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故宫博物院的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IP地址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5" y="2786380"/>
            <a:ext cx="5441950" cy="302831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018030" y="3374390"/>
            <a:ext cx="1839595" cy="4140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09040" y="3877945"/>
            <a:ext cx="1454785" cy="8407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63715" y="4453255"/>
            <a:ext cx="42799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获取到故宫博物院网站的IP地址为：</a:t>
            </a:r>
            <a:r>
              <a:rPr lang="en-US"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_______________________________</a:t>
            </a:r>
            <a:endParaRPr lang="en-US" altLang="en-US" sz="2000">
              <a:solidFill>
                <a:schemeClr val="tx1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63715" y="3108960"/>
            <a:ext cx="42799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输入的查询命令</a:t>
            </a:r>
            <a:r>
              <a:rPr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为：</a:t>
            </a:r>
            <a:r>
              <a:rPr lang="en-US"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_______________________________</a:t>
            </a:r>
            <a:endParaRPr lang="en-US" altLang="en-US" sz="2000">
              <a:solidFill>
                <a:schemeClr val="tx1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2784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梳理获取网页的过程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563620" cy="482600"/>
            <a:chOff x="8425" y="761"/>
            <a:chExt cx="5612" cy="760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</a:t>
              </a:r>
              <a:r>
                <a:rPr lang="en-US" alt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：</a:t>
              </a:r>
              <a:r>
                <a:rPr lang="zh-CN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获取故宫网页文件的过程</a:t>
              </a:r>
              <a:endParaRPr lang="zh-CN" b="0">
                <a:solidFill>
                  <a:schemeClr val="bg1"/>
                </a:solidFill>
                <a:latin typeface="+mn-ea"/>
                <a:cs typeface="+mn-ea"/>
                <a:sym typeface="+mn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53795" y="2047240"/>
            <a:ext cx="103505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小组讨论，理解获取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故宫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网页的过程，完成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排序，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并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填写相应的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IP地址与域名。</a:t>
            </a:r>
            <a:endParaRPr lang="zh-CN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38" name="图片 37" descr="e2f64d7249ff8a2448004c60700627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820" y="3763010"/>
            <a:ext cx="1093470" cy="1093470"/>
          </a:xfrm>
          <a:prstGeom prst="rect">
            <a:avLst/>
          </a:prstGeom>
        </p:spPr>
      </p:pic>
      <p:pic>
        <p:nvPicPr>
          <p:cNvPr id="39" name="图片 38" descr="e2f64d7249ff8a2448004c60700627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0" y="3763010"/>
            <a:ext cx="1093470" cy="1093470"/>
          </a:xfrm>
          <a:prstGeom prst="rect">
            <a:avLst/>
          </a:prstGeom>
        </p:spPr>
      </p:pic>
      <p:pic>
        <p:nvPicPr>
          <p:cNvPr id="40" name="图片 39" descr="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930" y="3763010"/>
            <a:ext cx="1108710" cy="1108710"/>
          </a:xfrm>
          <a:prstGeom prst="rect">
            <a:avLst/>
          </a:prstGeom>
        </p:spPr>
      </p:pic>
      <p:cxnSp>
        <p:nvCxnSpPr>
          <p:cNvPr id="41" name="直接箭头连接符 40"/>
          <p:cNvCxnSpPr/>
          <p:nvPr/>
        </p:nvCxnSpPr>
        <p:spPr>
          <a:xfrm>
            <a:off x="6590030" y="4100830"/>
            <a:ext cx="2019300" cy="0"/>
          </a:xfrm>
          <a:prstGeom prst="straightConnector1">
            <a:avLst/>
          </a:prstGeom>
          <a:solidFill>
            <a:srgbClr val="3D3D3D"/>
          </a:solidFill>
          <a:ln w="38100" cap="flat" cmpd="sng" algn="ctr">
            <a:solidFill>
              <a:srgbClr val="112F7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2" name="直接箭头连接符 41"/>
          <p:cNvCxnSpPr/>
          <p:nvPr/>
        </p:nvCxnSpPr>
        <p:spPr>
          <a:xfrm>
            <a:off x="3317240" y="4532630"/>
            <a:ext cx="2019300" cy="0"/>
          </a:xfrm>
          <a:prstGeom prst="straightConnector1">
            <a:avLst/>
          </a:prstGeom>
          <a:solidFill>
            <a:srgbClr val="3D3D3D"/>
          </a:solidFill>
          <a:ln w="38100" cap="flat" cmpd="sng" algn="ctr">
            <a:solidFill>
              <a:srgbClr val="112F7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3" name="直接箭头连接符 42"/>
          <p:cNvCxnSpPr/>
          <p:nvPr/>
        </p:nvCxnSpPr>
        <p:spPr>
          <a:xfrm flipH="1">
            <a:off x="6565265" y="4532630"/>
            <a:ext cx="2019300" cy="0"/>
          </a:xfrm>
          <a:prstGeom prst="straightConnector1">
            <a:avLst/>
          </a:prstGeom>
          <a:solidFill>
            <a:srgbClr val="3D3D3D"/>
          </a:solidFill>
          <a:ln w="38100" cap="flat" cmpd="sng" algn="ctr">
            <a:solidFill>
              <a:srgbClr val="112F7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4" name="直接箭头连接符 43"/>
          <p:cNvCxnSpPr/>
          <p:nvPr/>
        </p:nvCxnSpPr>
        <p:spPr>
          <a:xfrm flipH="1">
            <a:off x="3226435" y="4100830"/>
            <a:ext cx="2019300" cy="0"/>
          </a:xfrm>
          <a:prstGeom prst="straightConnector1">
            <a:avLst/>
          </a:prstGeom>
          <a:solidFill>
            <a:srgbClr val="3D3D3D"/>
          </a:solidFill>
          <a:ln w="38100" cap="flat" cmpd="sng" algn="ctr">
            <a:solidFill>
              <a:srgbClr val="112F7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45" name="文本框 44"/>
          <p:cNvSpPr txBox="1"/>
          <p:nvPr/>
        </p:nvSpPr>
        <p:spPr>
          <a:xfrm>
            <a:off x="3430905" y="3673475"/>
            <a:ext cx="204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发送页面访问请求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755130" y="3673475"/>
            <a:ext cx="1644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域名解析请求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755130" y="4532630"/>
            <a:ext cx="1644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回复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287395" y="4532630"/>
            <a:ext cx="204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回复页面内容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491345" y="3507740"/>
            <a:ext cx="371475" cy="164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rgbClr val="3D3D3D"/>
                </a:solidFill>
              </a:rPr>
              <a:t>DNS</a:t>
            </a:r>
            <a:r>
              <a:rPr lang="zh-CN" altLang="en-US">
                <a:solidFill>
                  <a:srgbClr val="3D3D3D"/>
                </a:solidFill>
              </a:rPr>
              <a:t>服务器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889760" y="3507740"/>
            <a:ext cx="327660" cy="176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rgbClr val="3D3D3D"/>
                </a:solidFill>
              </a:rPr>
              <a:t>Web</a:t>
            </a:r>
            <a:r>
              <a:rPr lang="zh-CN" altLang="en-US">
                <a:solidFill>
                  <a:srgbClr val="3D3D3D"/>
                </a:solidFill>
              </a:rPr>
              <a:t>服务器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250940" y="485648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IP</a:t>
            </a:r>
            <a:r>
              <a:rPr lang="zh-CN" altLang="en-US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地址：</a:t>
            </a:r>
            <a:r>
              <a:rPr lang="en-US" altLang="zh-CN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179185" y="32365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域名：</a:t>
            </a:r>
            <a:r>
              <a:rPr lang="en-US" altLang="zh-CN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650490" y="32365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IP</a:t>
            </a:r>
            <a:r>
              <a:rPr lang="zh-CN" altLang="en-US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地址：</a:t>
            </a:r>
            <a:r>
              <a:rPr lang="en-US" altLang="zh-CN" b="1">
                <a:solidFill>
                  <a:srgbClr val="FD7B3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_______________</a:t>
            </a:r>
            <a:endParaRPr lang="en-US" altLang="zh-CN" b="1">
              <a:solidFill>
                <a:srgbClr val="FD7B3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1714500" y="2948305"/>
            <a:ext cx="8458835" cy="2760980"/>
          </a:xfrm>
          <a:prstGeom prst="roundRect">
            <a:avLst/>
          </a:prstGeom>
          <a:noFill/>
          <a:ln w="28575" cap="flat" cmpd="sng" algn="ctr">
            <a:solidFill>
              <a:srgbClr val="005D7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3D3D3D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5D7F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408930" y="4820285"/>
            <a:ext cx="98488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3D3D3D"/>
                </a:solidFill>
              </a:rPr>
              <a:t>客户端</a:t>
            </a:r>
          </a:p>
        </p:txBody>
      </p:sp>
      <p:sp>
        <p:nvSpPr>
          <p:cNvPr id="56" name="椭圆 55"/>
          <p:cNvSpPr/>
          <p:nvPr/>
        </p:nvSpPr>
        <p:spPr>
          <a:xfrm>
            <a:off x="6590030" y="3722053"/>
            <a:ext cx="271145" cy="271145"/>
          </a:xfrm>
          <a:prstGeom prst="ellipse">
            <a:avLst/>
          </a:prstGeom>
          <a:noFill/>
          <a:ln w="28575" cap="flat" cmpd="sng" algn="ctr">
            <a:solidFill>
              <a:srgbClr val="FD7B3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D7B3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>
                <a:ln>
                  <a:noFill/>
                </a:ln>
                <a:solidFill>
                  <a:srgbClr val="3D3D3D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57" name="椭圆 56"/>
          <p:cNvSpPr/>
          <p:nvPr/>
        </p:nvSpPr>
        <p:spPr>
          <a:xfrm>
            <a:off x="3226435" y="3716973"/>
            <a:ext cx="271145" cy="271145"/>
          </a:xfrm>
          <a:prstGeom prst="ellipse">
            <a:avLst/>
          </a:prstGeom>
          <a:noFill/>
          <a:ln w="28575" cap="flat" cmpd="sng" algn="ctr">
            <a:solidFill>
              <a:srgbClr val="FD7B3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D7B3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1600" b="0" i="0" u="none" strike="noStrike" cap="none" normalizeH="0" baseline="0">
              <a:ln>
                <a:noFill/>
              </a:ln>
              <a:solidFill>
                <a:srgbClr val="3D3D3D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317240" y="4581208"/>
            <a:ext cx="271145" cy="271145"/>
          </a:xfrm>
          <a:prstGeom prst="ellipse">
            <a:avLst/>
          </a:prstGeom>
          <a:noFill/>
          <a:ln w="28575" cap="flat" cmpd="sng" algn="ctr">
            <a:solidFill>
              <a:srgbClr val="FD7B3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D7B3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1600" b="0" i="0" u="none" strike="noStrike" cap="none" normalizeH="0" baseline="0">
              <a:ln>
                <a:noFill/>
              </a:ln>
              <a:solidFill>
                <a:srgbClr val="3D3D3D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042785" y="4581208"/>
            <a:ext cx="271145" cy="271145"/>
          </a:xfrm>
          <a:prstGeom prst="ellipse">
            <a:avLst/>
          </a:prstGeom>
          <a:noFill/>
          <a:ln w="28575" cap="flat" cmpd="sng" algn="ctr">
            <a:solidFill>
              <a:srgbClr val="FD7B3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D7B3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1600" b="0" i="0" u="none" strike="noStrike" cap="none" normalizeH="0" baseline="0">
              <a:ln>
                <a:noFill/>
              </a:ln>
              <a:solidFill>
                <a:srgbClr val="3D3D3D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2784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保存网页文件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756660" cy="702945"/>
            <a:chOff x="8425" y="761"/>
            <a:chExt cx="5612" cy="1107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探究2：浏览器打开故宫网页的过程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53795" y="1962785"/>
            <a:ext cx="776033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打开“太和殿”网页，将网页另存到本地，了解网页文件类型。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391285" y="4118610"/>
            <a:ext cx="1711960" cy="590550"/>
          </a:xfrm>
          <a:prstGeom prst="roundRect">
            <a:avLst/>
          </a:prstGeom>
          <a:solidFill>
            <a:srgbClr val="30C0B4"/>
          </a:solidFill>
          <a:ln w="76200" cap="flat" cmpd="sng" algn="ctr">
            <a:solidFill>
              <a:srgbClr val="4874CB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>
                <a:solidFill>
                  <a:sysClr val="window" lastClr="FFFFFF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.html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391285" y="3418205"/>
            <a:ext cx="1711960" cy="590550"/>
          </a:xfrm>
          <a:prstGeom prst="roundRect">
            <a:avLst/>
          </a:prstGeom>
          <a:solidFill>
            <a:srgbClr val="30C0B4"/>
          </a:solidFill>
          <a:ln w="76200" cap="flat" cmpd="sng" algn="ctr">
            <a:solidFill>
              <a:srgbClr val="4874CB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>
                <a:solidFill>
                  <a:sysClr val="window" lastClr="FFFFFF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.txt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391285" y="4819015"/>
            <a:ext cx="1711960" cy="590550"/>
          </a:xfrm>
          <a:prstGeom prst="roundRect">
            <a:avLst/>
          </a:prstGeom>
          <a:solidFill>
            <a:srgbClr val="30C0B4"/>
          </a:solidFill>
          <a:ln w="76200" cap="flat" cmpd="sng" algn="ctr">
            <a:solidFill>
              <a:srgbClr val="4874CB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>
                <a:solidFill>
                  <a:sysClr val="window" lastClr="FFFFFF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.docx</a:t>
            </a:r>
          </a:p>
        </p:txBody>
      </p:sp>
      <p:sp>
        <p:nvSpPr>
          <p:cNvPr id="23" name="矩形: 圆角 1"/>
          <p:cNvSpPr/>
          <p:nvPr/>
        </p:nvSpPr>
        <p:spPr>
          <a:xfrm>
            <a:off x="5139055" y="3187700"/>
            <a:ext cx="6214110" cy="2799080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473700" y="3656965"/>
            <a:ext cx="570166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HTML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的全称为</a:t>
            </a:r>
            <a:r>
              <a:rPr lang="zh-CN" altLang="en-US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超文本标记语言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，是一种标记语言。它包括一系列</a:t>
            </a:r>
            <a:r>
              <a:rPr lang="zh-CN" altLang="en-US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标签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，通过这些标签可以将网络上的文档格式统一，使分散的Internet资源连接为一个逻辑整体。HTML文本是由HTML命令组成的描述性文本，HTML命令可以说明文字，图形、动画、声音、表格、链接等。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7895" y="2854325"/>
            <a:ext cx="4863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网页文件类型</a:t>
            </a:r>
            <a:r>
              <a:rPr lang="zh-CN"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是：</a:t>
            </a:r>
            <a:r>
              <a:rPr lang="en-US" altLang="zh-CN" sz="2000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______________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88263" y="3264535"/>
            <a:ext cx="111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资料卡片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391285" y="5519420"/>
            <a:ext cx="1711960" cy="590550"/>
          </a:xfrm>
          <a:prstGeom prst="roundRect">
            <a:avLst/>
          </a:prstGeom>
          <a:solidFill>
            <a:srgbClr val="30C0B4"/>
          </a:solidFill>
          <a:ln w="76200" cap="flat" cmpd="sng" algn="ctr">
            <a:solidFill>
              <a:srgbClr val="4874CB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2400">
                <a:solidFill>
                  <a:sysClr val="window" lastClr="FFFFFF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2784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编辑网页文本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756660" cy="702945"/>
            <a:chOff x="8425" y="761"/>
            <a:chExt cx="5612" cy="1107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探究2：浏览器打开故宫网页的过程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75385" y="1962785"/>
            <a:ext cx="990282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用记事本打开学习资料中的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“thd.html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”网页文件，根据下面的要求编辑文件并保存。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085" y="2685415"/>
            <a:ext cx="3608705" cy="31534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32660" y="362140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79646">
                    <a:lumMod val="75000"/>
                  </a:srgbClr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6275" y="455739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79646">
                    <a:lumMod val="75000"/>
                  </a:srgbClr>
                </a:solidFill>
                <a:latin typeface="Calibri" panose="020F0502020204030204" charset="0"/>
                <a:ea typeface="方正小标宋简体" panose="02000000000000000000" charset="-122"/>
              </a:rPr>
              <a:t>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66365" y="4773295"/>
            <a:ext cx="41275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79646">
                    <a:lumMod val="75000"/>
                  </a:srgbClr>
                </a:solidFill>
                <a:latin typeface="Calibri" panose="020F0502020204030204" charset="0"/>
                <a:ea typeface="方正小标宋简体" panose="02000000000000000000" charset="-122"/>
              </a:rPr>
              <a:t>③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1030" y="3221355"/>
            <a:ext cx="40982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在对应位置填写下面内容：</a:t>
            </a:r>
            <a:endParaRPr lang="zh-CN" altLang="en-US" sz="20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①故宫博物院</a:t>
            </a:r>
            <a:endParaRPr lang="zh-CN" altLang="en-US" sz="20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②太和殿</a:t>
            </a:r>
            <a:endParaRPr lang="zh-CN" altLang="en-US" sz="2000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③</a:t>
            </a:r>
            <a:r>
              <a:rPr lang="en-US" altLang="zh-CN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thd.jpg</a:t>
            </a:r>
            <a:r>
              <a:rPr lang="zh-CN" altLang="en-US" sz="2000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（图片文件名）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8463280" y="2255520"/>
            <a:ext cx="3008630" cy="3133725"/>
          </a:xfrm>
          <a:prstGeom prst="roundRect">
            <a:avLst>
              <a:gd name="adj" fmla="val 0"/>
            </a:avLst>
          </a:prstGeom>
          <a:solidFill>
            <a:srgbClr val="EEF5F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1260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查看网页显示结果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756660" cy="702945"/>
            <a:chOff x="8425" y="761"/>
            <a:chExt cx="5612" cy="1107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探究2：浏览器打开故宫网页的过程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37895" y="1810385"/>
            <a:ext cx="692531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用浏览器打开</a:t>
            </a:r>
            <a:r>
              <a:rPr 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“thd.html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”网页文件</a:t>
            </a: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，查看修改后的效果。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80" y="2402840"/>
            <a:ext cx="3515360" cy="292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60" y="2529840"/>
            <a:ext cx="2679700" cy="2753360"/>
          </a:xfrm>
          <a:prstGeom prst="rect">
            <a:avLst/>
          </a:prstGeom>
        </p:spPr>
      </p:pic>
      <p:sp>
        <p:nvSpPr>
          <p:cNvPr id="23" name="矩形: 圆角 1"/>
          <p:cNvSpPr/>
          <p:nvPr/>
        </p:nvSpPr>
        <p:spPr>
          <a:xfrm>
            <a:off x="1399540" y="5388293"/>
            <a:ext cx="1975485" cy="550545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5201285" y="5388293"/>
            <a:ext cx="1975485" cy="550545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箭头连接符 6"/>
          <p:cNvCxnSpPr>
            <a:stCxn id="23" idx="3"/>
            <a:endCxn id="5" idx="1"/>
          </p:cNvCxnSpPr>
          <p:nvPr/>
        </p:nvCxnSpPr>
        <p:spPr>
          <a:xfrm>
            <a:off x="3375025" y="5664200"/>
            <a:ext cx="18262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169400" y="4454525"/>
            <a:ext cx="145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accent2"/>
                </a:solidFill>
              </a:rPr>
              <a:t>信息编码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69400" y="3852545"/>
            <a:ext cx="145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accent2"/>
                </a:solidFill>
              </a:rPr>
              <a:t>信息解码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39810" y="2522220"/>
            <a:ext cx="2517775" cy="105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将下面的内容填写到对应的方框中。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3"/>
          <p:cNvSpPr txBox="1">
            <a:spLocks noChangeArrowheads="1"/>
          </p:cNvSpPr>
          <p:nvPr/>
        </p:nvSpPr>
        <p:spPr bwMode="auto">
          <a:xfrm>
            <a:off x="823383" y="1278453"/>
            <a:ext cx="479274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</a:rPr>
              <a:t> 归纳网页文件打开过程</a:t>
            </a:r>
          </a:p>
        </p:txBody>
      </p:sp>
      <p:sp>
        <p:nvSpPr>
          <p:cNvPr id="6" name="圆角矩形 26"/>
          <p:cNvSpPr/>
          <p:nvPr/>
        </p:nvSpPr>
        <p:spPr>
          <a:xfrm>
            <a:off x="10098103" y="491079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130" y="483235"/>
            <a:ext cx="3756660" cy="702945"/>
            <a:chOff x="8425" y="761"/>
            <a:chExt cx="5612" cy="1107"/>
          </a:xfrm>
        </p:grpSpPr>
        <p:sp>
          <p:nvSpPr>
            <p:cNvPr id="10" name="矩形 9"/>
            <p:cNvSpPr/>
            <p:nvPr/>
          </p:nvSpPr>
          <p:spPr>
            <a:xfrm>
              <a:off x="8426" y="761"/>
              <a:ext cx="5611" cy="761"/>
            </a:xfrm>
            <a:prstGeom prst="rect">
              <a:avLst/>
            </a:prstGeom>
            <a:solidFill>
              <a:srgbClr val="62A39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425" y="852"/>
              <a:ext cx="5612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探究2：浏览器打开故宫网页的过程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43000" y="1962785"/>
            <a:ext cx="895858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自主学习资源，说一说浏览器打开html文件的过程，并完成过程梳理。</a:t>
            </a:r>
          </a:p>
        </p:txBody>
      </p:sp>
      <p:sp>
        <p:nvSpPr>
          <p:cNvPr id="27" name="矩形 26"/>
          <p:cNvSpPr/>
          <p:nvPr/>
        </p:nvSpPr>
        <p:spPr>
          <a:xfrm>
            <a:off x="5156200" y="2704465"/>
            <a:ext cx="4156710" cy="503555"/>
          </a:xfrm>
          <a:prstGeom prst="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第一步：在浏览器地址栏中输入网址</a:t>
            </a:r>
          </a:p>
        </p:txBody>
      </p:sp>
      <p:sp>
        <p:nvSpPr>
          <p:cNvPr id="28" name="矩形 27"/>
          <p:cNvSpPr/>
          <p:nvPr/>
        </p:nvSpPr>
        <p:spPr>
          <a:xfrm>
            <a:off x="5156200" y="3368675"/>
            <a:ext cx="4156710" cy="503555"/>
          </a:xfrm>
          <a:prstGeom prst="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第二步：</a:t>
            </a:r>
          </a:p>
        </p:txBody>
      </p:sp>
      <p:sp>
        <p:nvSpPr>
          <p:cNvPr id="29" name="矩形 28"/>
          <p:cNvSpPr/>
          <p:nvPr/>
        </p:nvSpPr>
        <p:spPr>
          <a:xfrm>
            <a:off x="5156200" y="4032885"/>
            <a:ext cx="4156710" cy="503555"/>
          </a:xfrm>
          <a:prstGeom prst="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第三步：</a:t>
            </a:r>
          </a:p>
        </p:txBody>
      </p:sp>
      <p:sp>
        <p:nvSpPr>
          <p:cNvPr id="30" name="矩形 29"/>
          <p:cNvSpPr/>
          <p:nvPr/>
        </p:nvSpPr>
        <p:spPr>
          <a:xfrm>
            <a:off x="5156200" y="4697095"/>
            <a:ext cx="4156710" cy="503555"/>
          </a:xfrm>
          <a:prstGeom prst="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第四步：</a:t>
            </a:r>
          </a:p>
        </p:txBody>
      </p:sp>
      <p:sp>
        <p:nvSpPr>
          <p:cNvPr id="31" name="矩形 30"/>
          <p:cNvSpPr/>
          <p:nvPr/>
        </p:nvSpPr>
        <p:spPr>
          <a:xfrm>
            <a:off x="5156200" y="5361305"/>
            <a:ext cx="4156710" cy="503555"/>
          </a:xfrm>
          <a:prstGeom prst="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第五步：</a:t>
            </a:r>
          </a:p>
        </p:txBody>
      </p:sp>
      <p:sp>
        <p:nvSpPr>
          <p:cNvPr id="32" name="云形 31"/>
          <p:cNvSpPr/>
          <p:nvPr/>
        </p:nvSpPr>
        <p:spPr>
          <a:xfrm>
            <a:off x="1628140" y="3352800"/>
            <a:ext cx="2807970" cy="1944370"/>
          </a:xfrm>
          <a:prstGeom prst="cloud">
            <a:avLst/>
          </a:prstGeom>
          <a:solidFill>
            <a:srgbClr val="3D3D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浏览器打开</a:t>
            </a:r>
            <a:r>
              <a:rPr kumimoji="0" lang="en-US" altLang="zh-CN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html</a:t>
            </a:r>
            <a:r>
              <a:rPr kumimoji="0" lang="zh-CN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页文件的过程</a:t>
            </a:r>
          </a:p>
        </p:txBody>
      </p:sp>
      <p:cxnSp>
        <p:nvCxnSpPr>
          <p:cNvPr id="33" name="曲线连接符 32"/>
          <p:cNvCxnSpPr>
            <a:stCxn id="32" idx="0"/>
            <a:endCxn id="27" idx="1"/>
          </p:cNvCxnSpPr>
          <p:nvPr/>
        </p:nvCxnSpPr>
        <p:spPr>
          <a:xfrm flipV="1">
            <a:off x="4433570" y="2956560"/>
            <a:ext cx="722630" cy="1368425"/>
          </a:xfrm>
          <a:prstGeom prst="curvedConnector3">
            <a:avLst>
              <a:gd name="adj1" fmla="val 50176"/>
            </a:avLst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4" name="曲线连接符 33"/>
          <p:cNvCxnSpPr>
            <a:stCxn id="32" idx="0"/>
          </p:cNvCxnSpPr>
          <p:nvPr/>
        </p:nvCxnSpPr>
        <p:spPr>
          <a:xfrm flipV="1">
            <a:off x="4433570" y="3640455"/>
            <a:ext cx="938530" cy="684530"/>
          </a:xfrm>
          <a:prstGeom prst="curvedConnector3">
            <a:avLst>
              <a:gd name="adj1" fmla="val 50135"/>
            </a:avLst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5" name="曲线连接符 34"/>
          <p:cNvCxnSpPr>
            <a:stCxn id="32" idx="0"/>
            <a:endCxn id="29" idx="1"/>
          </p:cNvCxnSpPr>
          <p:nvPr/>
        </p:nvCxnSpPr>
        <p:spPr>
          <a:xfrm flipV="1">
            <a:off x="4433570" y="4284980"/>
            <a:ext cx="722630" cy="40005"/>
          </a:xfrm>
          <a:prstGeom prst="curvedConnector3">
            <a:avLst>
              <a:gd name="adj1" fmla="val 50176"/>
            </a:avLst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6" name="曲线连接符 35"/>
          <p:cNvCxnSpPr>
            <a:stCxn id="32" idx="0"/>
            <a:endCxn id="30" idx="1"/>
          </p:cNvCxnSpPr>
          <p:nvPr/>
        </p:nvCxnSpPr>
        <p:spPr>
          <a:xfrm>
            <a:off x="4433570" y="4324985"/>
            <a:ext cx="722630" cy="624205"/>
          </a:xfrm>
          <a:prstGeom prst="curvedConnector3">
            <a:avLst>
              <a:gd name="adj1" fmla="val 50176"/>
            </a:avLst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37" name="曲线连接符 36"/>
          <p:cNvCxnSpPr>
            <a:stCxn id="32" idx="0"/>
            <a:endCxn id="31" idx="1"/>
          </p:cNvCxnSpPr>
          <p:nvPr/>
        </p:nvCxnSpPr>
        <p:spPr>
          <a:xfrm>
            <a:off x="4433570" y="4324985"/>
            <a:ext cx="722630" cy="1288415"/>
          </a:xfrm>
          <a:prstGeom prst="curvedConnector3">
            <a:avLst>
              <a:gd name="adj1" fmla="val 50176"/>
            </a:avLst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5553" y="804208"/>
            <a:ext cx="652573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66835" y="1729600"/>
            <a:ext cx="4640345" cy="735887"/>
            <a:chOff x="2500683" y="1997316"/>
            <a:chExt cx="4640345" cy="735887"/>
          </a:xfrm>
        </p:grpSpPr>
        <p:sp>
          <p:nvSpPr>
            <p:cNvPr id="7" name="文本框 6"/>
            <p:cNvSpPr txBox="1"/>
            <p:nvPr/>
          </p:nvSpPr>
          <p:spPr>
            <a:xfrm>
              <a:off x="2500683" y="2026448"/>
              <a:ext cx="240383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第三部分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项目评价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966835" y="2909119"/>
            <a:ext cx="4812665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展示评价</a:t>
            </a:r>
          </a:p>
          <a:p>
            <a:pPr algn="l"/>
            <a:r>
              <a:rPr lang="zh-CN" altLang="en-US" sz="5400" dirty="0"/>
              <a:t>理解</a:t>
            </a:r>
            <a:r>
              <a:rPr lang="en-US" altLang="zh-CN" sz="5400" dirty="0"/>
              <a:t>HTTP</a:t>
            </a:r>
            <a:r>
              <a:rPr lang="zh-CN" altLang="en-US" sz="5400" dirty="0"/>
              <a:t>原理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890905" y="675640"/>
            <a:ext cx="87204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根据图示，用自己的语言跟同伴描述浏览器打开故宫网页的过程。</a:t>
            </a:r>
          </a:p>
        </p:txBody>
      </p:sp>
      <p:pic>
        <p:nvPicPr>
          <p:cNvPr id="2" name="图片 1" descr="dead3b129eca43d2a7cd419072b673c6_0-removebg-preview"/>
          <p:cNvPicPr>
            <a:picLocks noChangeAspect="1"/>
          </p:cNvPicPr>
          <p:nvPr/>
        </p:nvPicPr>
        <p:blipFill>
          <a:blip r:embed="rId3"/>
          <a:srcRect l="10507" t="13284" r="8146" b="7984"/>
          <a:stretch>
            <a:fillRect/>
          </a:stretch>
        </p:blipFill>
        <p:spPr>
          <a:xfrm>
            <a:off x="2353310" y="2846705"/>
            <a:ext cx="1762125" cy="1705610"/>
          </a:xfrm>
          <a:prstGeom prst="rect">
            <a:avLst/>
          </a:prstGeom>
        </p:spPr>
      </p:pic>
      <p:pic>
        <p:nvPicPr>
          <p:cNvPr id="5" name="图片 4" descr="e2f64d7249ff8a2448004c6070062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295" y="1334770"/>
            <a:ext cx="1093470" cy="1093470"/>
          </a:xfrm>
          <a:prstGeom prst="rect">
            <a:avLst/>
          </a:prstGeom>
        </p:spPr>
      </p:pic>
      <p:pic>
        <p:nvPicPr>
          <p:cNvPr id="6" name="图片 5" descr="e2f64d7249ff8a2448004c6070062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035" y="3783330"/>
            <a:ext cx="1569720" cy="15697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7518400" y="3566795"/>
            <a:ext cx="1522730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rgbClr val="3D3D3D"/>
                </a:solidFill>
              </a:rPr>
              <a:t>Web</a:t>
            </a:r>
            <a:r>
              <a:rPr lang="zh-CN" altLang="en-US">
                <a:solidFill>
                  <a:srgbClr val="3D3D3D"/>
                </a:solidFill>
              </a:rPr>
              <a:t>服务器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713355" y="2631440"/>
            <a:ext cx="984885" cy="294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>
                <a:solidFill>
                  <a:srgbClr val="3D3D3D"/>
                </a:solidFill>
              </a:rPr>
              <a:t>客户端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17165" y="4982845"/>
            <a:ext cx="1421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b="1">
                <a:solidFill>
                  <a:srgbClr val="FD7B3F"/>
                </a:solidFill>
              </a:rPr>
              <a:t>输入网址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17165" y="5518150"/>
            <a:ext cx="1429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</a:t>
            </a:r>
            <a:r>
              <a:rPr lang="zh-CN" altLang="en-US" b="1">
                <a:solidFill>
                  <a:srgbClr val="FD7B3F"/>
                </a:solidFill>
              </a:rPr>
              <a:t>呈现网页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17615" y="5521960"/>
            <a:ext cx="2968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⑤</a:t>
            </a:r>
            <a:r>
              <a:rPr lang="zh-CN" altLang="en-US" b="1">
                <a:solidFill>
                  <a:srgbClr val="FD7B3F"/>
                </a:solidFill>
              </a:rPr>
              <a:t>通过域名解析获得</a:t>
            </a:r>
            <a:r>
              <a:rPr lang="en-US" altLang="zh-CN" b="1">
                <a:solidFill>
                  <a:srgbClr val="FD7B3F"/>
                </a:solidFill>
              </a:rPr>
              <a:t>IP</a:t>
            </a:r>
            <a:r>
              <a:rPr lang="zh-CN" altLang="en-US" b="1">
                <a:solidFill>
                  <a:srgbClr val="FD7B3F"/>
                </a:solidFill>
              </a:rPr>
              <a:t>地址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01490" y="4984750"/>
            <a:ext cx="2814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</a:t>
            </a:r>
            <a:r>
              <a:rPr lang="zh-CN" altLang="en-US" b="1">
                <a:solidFill>
                  <a:srgbClr val="FD7B3F"/>
                </a:solidFill>
              </a:rPr>
              <a:t>通过</a:t>
            </a:r>
            <a:r>
              <a:rPr lang="en-US" altLang="zh-CN" b="1">
                <a:solidFill>
                  <a:srgbClr val="FD7B3F"/>
                </a:solidFill>
              </a:rPr>
              <a:t>IP</a:t>
            </a:r>
            <a:r>
              <a:rPr lang="zh-CN" altLang="en-US" b="1">
                <a:solidFill>
                  <a:srgbClr val="FD7B3F"/>
                </a:solidFill>
              </a:rPr>
              <a:t>地址请求服务器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01490" y="5521325"/>
            <a:ext cx="201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rgbClr val="FD7B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</a:t>
            </a:r>
            <a:r>
              <a:rPr lang="zh-CN" altLang="en-US" b="1">
                <a:solidFill>
                  <a:srgbClr val="FD7B3F"/>
                </a:solidFill>
              </a:rPr>
              <a:t>服务器返回信息</a:t>
            </a: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4013200" y="1881505"/>
            <a:ext cx="2157095" cy="1181735"/>
          </a:xfrm>
          <a:prstGeom prst="straightConnector1">
            <a:avLst/>
          </a:prstGeom>
          <a:noFill/>
          <a:ln w="38100" cap="flat" cmpd="sng" algn="ctr">
            <a:solidFill>
              <a:srgbClr val="3D3D3D"/>
            </a:solidFill>
            <a:prstDash val="dash"/>
            <a:headEnd type="arrow" w="med" len="med"/>
            <a:tailEnd type="arrow" w="med" len="med"/>
          </a:ln>
          <a:effectLst/>
        </p:spPr>
      </p:cxnSp>
      <p:cxnSp>
        <p:nvCxnSpPr>
          <p:cNvPr id="28" name="直接箭头连接符 27"/>
          <p:cNvCxnSpPr/>
          <p:nvPr/>
        </p:nvCxnSpPr>
        <p:spPr>
          <a:xfrm flipV="1">
            <a:off x="4330065" y="3985260"/>
            <a:ext cx="3281045" cy="13970"/>
          </a:xfrm>
          <a:prstGeom prst="straightConnector1">
            <a:avLst/>
          </a:prstGeom>
          <a:noFill/>
          <a:ln w="38100" cap="flat" cmpd="sng" algn="ctr">
            <a:solidFill>
              <a:srgbClr val="3D3D3D"/>
            </a:solidFill>
            <a:prstDash val="dash"/>
            <a:headEnd type="none" w="med" len="med"/>
            <a:tailEnd type="arrow" w="med" len="med"/>
          </a:ln>
          <a:effectLst/>
        </p:spPr>
      </p:cxnSp>
      <p:cxnSp>
        <p:nvCxnSpPr>
          <p:cNvPr id="29" name="直接箭头连接符 28"/>
          <p:cNvCxnSpPr/>
          <p:nvPr/>
        </p:nvCxnSpPr>
        <p:spPr>
          <a:xfrm flipH="1">
            <a:off x="4300855" y="4283075"/>
            <a:ext cx="3185160" cy="13335"/>
          </a:xfrm>
          <a:prstGeom prst="straightConnector1">
            <a:avLst/>
          </a:prstGeom>
          <a:noFill/>
          <a:ln w="38100" cap="flat" cmpd="sng" algn="ctr">
            <a:solidFill>
              <a:srgbClr val="3D3D3D"/>
            </a:solidFill>
            <a:prstDash val="dash"/>
            <a:headEnd type="none" w="med" len="med"/>
            <a:tailEnd type="arrow" w="med" len="med"/>
          </a:ln>
          <a:effectLst/>
        </p:spPr>
      </p:cxnSp>
      <p:cxnSp>
        <p:nvCxnSpPr>
          <p:cNvPr id="30" name="直接箭头连接符 29"/>
          <p:cNvCxnSpPr/>
          <p:nvPr/>
        </p:nvCxnSpPr>
        <p:spPr>
          <a:xfrm>
            <a:off x="2103755" y="313563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31" name="直接箭头连接符 30"/>
          <p:cNvCxnSpPr/>
          <p:nvPr/>
        </p:nvCxnSpPr>
        <p:spPr>
          <a:xfrm>
            <a:off x="2103755" y="3711575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rgbClr val="3D3D3D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7" name="文本框 6"/>
          <p:cNvSpPr txBox="1"/>
          <p:nvPr/>
        </p:nvSpPr>
        <p:spPr>
          <a:xfrm>
            <a:off x="6389370" y="2414905"/>
            <a:ext cx="1522730" cy="3771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rgbClr val="3D3D3D"/>
                </a:solidFill>
              </a:rPr>
              <a:t>DAS</a:t>
            </a:r>
            <a:r>
              <a:rPr lang="zh-CN" altLang="en-US">
                <a:solidFill>
                  <a:srgbClr val="3D3D3D"/>
                </a:solidFill>
              </a:rPr>
              <a:t>服务器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98688" y="2155781"/>
            <a:ext cx="5162550" cy="2366645"/>
            <a:chOff x="3551" y="3391"/>
            <a:chExt cx="8130" cy="3727"/>
          </a:xfrm>
        </p:grpSpPr>
        <p:sp>
          <p:nvSpPr>
            <p:cNvPr id="4" name="文本框 3"/>
            <p:cNvSpPr txBox="1"/>
            <p:nvPr/>
          </p:nvSpPr>
          <p:spPr>
            <a:xfrm>
              <a:off x="3551" y="3391"/>
              <a:ext cx="8130" cy="66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梳理概念，了解网站安“家”过程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1" y="4411"/>
              <a:ext cx="7104" cy="1392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探究，梳理网页浏览过程</a:t>
              </a: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endParaRPr lang="zh-CN" altLang="en-US" sz="2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51" y="5431"/>
              <a:ext cx="6503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展示评价，理解</a:t>
              </a: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原理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51" y="6451"/>
              <a:ext cx="7463" cy="667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 algn="l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总结提升，交流</a:t>
              </a:r>
              <a:r>
                <a:rPr lang="en-US" altLang="zh-CN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HTTP</a:t>
              </a:r>
              <a:r>
                <a:rPr lang="zh-CN" altLang="en-US" sz="2400" b="1" dirty="0">
                  <a:solidFill>
                    <a:srgbClr val="538F8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协议应用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644241" y="1135600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/>
          <p:cNvSpPr/>
          <p:nvPr/>
        </p:nvSpPr>
        <p:spPr>
          <a:xfrm>
            <a:off x="2547846" y="2057620"/>
            <a:ext cx="3055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538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7" y="2765448"/>
            <a:ext cx="2933950" cy="293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项目评价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099185" y="1226820"/>
          <a:ext cx="9883140" cy="4658465"/>
        </p:xfrm>
        <a:graphic>
          <a:graphicData uri="http://schemas.openxmlformats.org/drawingml/2006/table">
            <a:tbl>
              <a:tblPr/>
              <a:tblGrid>
                <a:gridCol w="149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1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sz="1800" kern="100" dirty="0">
                          <a:effectLst/>
                          <a:latin typeface="+mn-ea"/>
                        </a:rPr>
                        <a:t>评价维度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D2D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sz="1800" kern="100" dirty="0">
                          <a:effectLst/>
                          <a:latin typeface="+mn-ea"/>
                        </a:rPr>
                        <a:t>评价标准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D2D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sz="1800" kern="100" dirty="0">
                          <a:effectLst/>
                          <a:latin typeface="+mn-ea"/>
                        </a:rPr>
                        <a:t>分数（1-10）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原理理解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知道网址、域名和IP地址之间的关系。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800" b="0"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能够描述浏览器通过网址获取网页的基本过程。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84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技能应用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正确使用Ping命令查找故宫网站的IP地址。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800" b="0"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能够将网页内容保存到计算中，并通过文本编辑工具查看与编辑。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问题解决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能够分析网页访问的基本过程。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800" b="0"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合作与沟通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在探究过程中能够与同伴有效合作，共同完成任务。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en-US" sz="1800" b="0">
                          <a:latin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800" b="0"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77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1800" b="1"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学习态度与兴趣</a:t>
                      </a:r>
                      <a:endParaRPr lang="en-US" altLang="en-US" sz="1800" b="1">
                        <a:latin typeface="楷体" panose="02010609060101010101" pitchFamily="49" charset="-122"/>
                        <a:ea typeface="楷体" panose="02010609060101010101" pitchFamily="49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r>
                        <a:rPr lang="zh-CN" sz="1800" b="0" kern="100" dirty="0">
                          <a:effectLst/>
                          <a:latin typeface="+mn-ea"/>
                        </a:rPr>
                        <a:t>能够积极参与课堂讨论和活动，展现出浓厚的学习热情。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buNone/>
                      </a:pPr>
                      <a:endParaRPr lang="en-US" altLang="en-US" sz="1800" b="0">
                        <a:latin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099185" y="675640"/>
            <a:ext cx="73386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完成自评量表。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79808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第四部分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项目拓展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39935" y="2909119"/>
            <a:ext cx="6184265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/>
              <a:t>总结提升</a:t>
            </a:r>
            <a:endParaRPr lang="en-US" altLang="zh-CN" sz="5400" dirty="0"/>
          </a:p>
          <a:p>
            <a:r>
              <a:rPr lang="zh-CN" altLang="en-US" sz="5400" dirty="0"/>
              <a:t>交流</a:t>
            </a:r>
            <a:r>
              <a:rPr lang="en-US" altLang="zh-CN" sz="5400" dirty="0"/>
              <a:t>HTTP</a:t>
            </a:r>
            <a:r>
              <a:rPr lang="zh-CN" altLang="en-US" sz="5400" dirty="0"/>
              <a:t>协议应用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05553" y="804208"/>
            <a:ext cx="652573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26"/>
          <p:cNvSpPr/>
          <p:nvPr/>
        </p:nvSpPr>
        <p:spPr>
          <a:xfrm>
            <a:off x="10014839" y="568293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项目拓展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823845" y="2127250"/>
            <a:ext cx="71913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上网搜索</a:t>
            </a:r>
            <a:r>
              <a:rPr 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</a:t>
            </a:r>
            <a:r>
              <a:rPr 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”与“</a:t>
            </a:r>
            <a:r>
              <a:rPr 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https</a:t>
            </a:r>
            <a:r>
              <a:rPr 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”，比较它们的区别，填写在下表中。你有什么启示？</a:t>
            </a:r>
          </a:p>
        </p:txBody>
      </p:sp>
      <p:graphicFrame>
        <p:nvGraphicFramePr>
          <p:cNvPr id="19" name="表格 18"/>
          <p:cNvGraphicFramePr/>
          <p:nvPr>
            <p:custDataLst>
              <p:tags r:id="rId2"/>
            </p:custDataLst>
          </p:nvPr>
        </p:nvGraphicFramePr>
        <p:xfrm>
          <a:off x="1600200" y="3340100"/>
          <a:ext cx="8414385" cy="221551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4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5D7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选项</a:t>
                      </a:r>
                      <a:endParaRPr lang="en-US" altLang="en-US" sz="2000" b="1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5D7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安全性</a:t>
                      </a:r>
                      <a:endParaRPr lang="en-US" altLang="en-US" sz="2000" b="1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5D7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数据传输方式</a:t>
                      </a:r>
                      <a:endParaRPr lang="en-US" altLang="en-US" sz="2000" b="1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5D7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http</a:t>
                      </a: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5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5D7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https</a:t>
                      </a: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000" b="0">
                        <a:solidFill>
                          <a:srgbClr val="005D7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圆角矩形 23"/>
          <p:cNvSpPr/>
          <p:nvPr/>
        </p:nvSpPr>
        <p:spPr>
          <a:xfrm>
            <a:off x="1599565" y="1120775"/>
            <a:ext cx="1060450" cy="504190"/>
          </a:xfrm>
          <a:prstGeom prst="round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说一说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23845" y="865505"/>
            <a:ext cx="71913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defTabSz="266700"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用本节课所学的知识分析，网页上经常会出现部分内容不能正常显示的情况，原因是什么？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1600200" y="2382520"/>
            <a:ext cx="1060450" cy="504190"/>
          </a:xfrm>
          <a:prstGeom prst="roundRect">
            <a:avLst/>
          </a:prstGeom>
          <a:solidFill>
            <a:srgbClr val="3D3D3D"/>
          </a:solidFill>
          <a:ln w="25400" cap="flat" cmpd="sng" algn="ctr">
            <a:solidFill>
              <a:srgbClr val="1DB5CD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查一查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1746" y="2763282"/>
            <a:ext cx="3733406" cy="37334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20695" y="4375150"/>
            <a:ext cx="890079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今日学习，请查收！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68917" y="756903"/>
            <a:ext cx="597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探密互联网工作过程</a:t>
            </a:r>
            <a:r>
              <a:rPr lang="en-US" altLang="zh-CN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——</a:t>
            </a:r>
            <a:r>
              <a:rPr lang="zh-CN" altLang="en-US" sz="2000" b="1" dirty="0">
                <a:solidFill>
                  <a:srgbClr val="E2DF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互联网基本原理</a:t>
            </a:r>
            <a:endParaRPr lang="zh-CN" altLang="en-US" sz="2000" b="1" dirty="0">
              <a:solidFill>
                <a:srgbClr val="E2DF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86792" y="774139"/>
            <a:ext cx="42934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1544" y="1662087"/>
            <a:ext cx="161917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/>
              <a:t>项目 </a:t>
            </a:r>
            <a:r>
              <a:rPr lang="en-US" altLang="zh-CN" sz="3200" dirty="0"/>
              <a:t>2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3140854" y="2158187"/>
            <a:ext cx="7802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探究网页信息浏览过程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944504" y="3391763"/>
            <a:ext cx="42100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790" y="2961640"/>
            <a:ext cx="4028440" cy="2006600"/>
          </a:xfrm>
          <a:prstGeom prst="rect">
            <a:avLst/>
          </a:prstGeom>
        </p:spPr>
      </p:pic>
      <p:pic>
        <p:nvPicPr>
          <p:cNvPr id="7" name="图片 6" descr="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873760"/>
            <a:ext cx="1780540" cy="17805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946"/>
          <a:stretch>
            <a:fillRect/>
          </a:stretch>
        </p:blipFill>
        <p:spPr>
          <a:xfrm>
            <a:off x="8496935" y="2402840"/>
            <a:ext cx="2016125" cy="1562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75" y="4580255"/>
            <a:ext cx="999490" cy="13963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345" y="3702685"/>
            <a:ext cx="631825" cy="1122680"/>
          </a:xfrm>
          <a:prstGeom prst="rect">
            <a:avLst/>
          </a:prstGeom>
        </p:spPr>
      </p:pic>
      <p:cxnSp>
        <p:nvCxnSpPr>
          <p:cNvPr id="15" name="曲线连接符 14"/>
          <p:cNvCxnSpPr>
            <a:stCxn id="3" idx="3"/>
          </p:cNvCxnSpPr>
          <p:nvPr/>
        </p:nvCxnSpPr>
        <p:spPr>
          <a:xfrm flipV="1">
            <a:off x="6158230" y="2649220"/>
            <a:ext cx="1424305" cy="1315720"/>
          </a:xfrm>
          <a:prstGeom prst="curvedConnector3">
            <a:avLst>
              <a:gd name="adj1" fmla="val 500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stCxn id="3" idx="3"/>
            <a:endCxn id="12" idx="1"/>
          </p:cNvCxnSpPr>
          <p:nvPr/>
        </p:nvCxnSpPr>
        <p:spPr>
          <a:xfrm flipV="1">
            <a:off x="6158230" y="3183890"/>
            <a:ext cx="2338705" cy="781050"/>
          </a:xfrm>
          <a:prstGeom prst="curvedConnector3">
            <a:avLst>
              <a:gd name="adj1" fmla="val 500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3" idx="3"/>
            <a:endCxn id="14" idx="1"/>
          </p:cNvCxnSpPr>
          <p:nvPr/>
        </p:nvCxnSpPr>
        <p:spPr>
          <a:xfrm>
            <a:off x="6158230" y="3964940"/>
            <a:ext cx="2063115" cy="299085"/>
          </a:xfrm>
          <a:prstGeom prst="curvedConnector3">
            <a:avLst>
              <a:gd name="adj1" fmla="val 500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曲线连接符 17"/>
          <p:cNvCxnSpPr>
            <a:stCxn id="3" idx="3"/>
            <a:endCxn id="13" idx="1"/>
          </p:cNvCxnSpPr>
          <p:nvPr/>
        </p:nvCxnSpPr>
        <p:spPr>
          <a:xfrm>
            <a:off x="6158230" y="3964940"/>
            <a:ext cx="842645" cy="1313815"/>
          </a:xfrm>
          <a:prstGeom prst="curvedConnector3">
            <a:avLst>
              <a:gd name="adj1" fmla="val 5003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16380" y="1508760"/>
            <a:ext cx="5796280" cy="721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>
              <a:lnSpc>
                <a:spcPct val="150000"/>
              </a:lnSpc>
            </a:pPr>
            <a:r>
              <a:rPr sz="2000" b="1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试一试：哪些设备可以访问故宫博物院的网站？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15595" y="873955"/>
            <a:ext cx="313295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62A39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966835" y="1729600"/>
            <a:ext cx="4640345" cy="737018"/>
            <a:chOff x="2500683" y="1997316"/>
            <a:chExt cx="4640345" cy="737018"/>
          </a:xfrm>
        </p:grpSpPr>
        <p:sp>
          <p:nvSpPr>
            <p:cNvPr id="6" name="文本框 5"/>
            <p:cNvSpPr txBox="1"/>
            <p:nvPr/>
          </p:nvSpPr>
          <p:spPr>
            <a:xfrm>
              <a:off x="2500683" y="2026448"/>
              <a:ext cx="24038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第一部分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904518" y="1997316"/>
              <a:ext cx="22365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>
                      <a:alpha val="89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项目准备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505553" y="804208"/>
            <a:ext cx="6525731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探究网页信息浏览过程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2852" y="2909119"/>
            <a:ext cx="3286648" cy="3286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6835" y="2909119"/>
            <a:ext cx="7040880" cy="17532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5400" dirty="0"/>
              <a:t>梳理概念</a:t>
            </a:r>
          </a:p>
          <a:p>
            <a:pPr algn="l"/>
            <a:r>
              <a:rPr lang="zh-CN" altLang="en-US" sz="5400" dirty="0"/>
              <a:t>了解网站安“家”过程</a:t>
            </a:r>
            <a:endParaRPr lang="en-US" altLang="zh-CN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2748" y="996870"/>
            <a:ext cx="8781170" cy="569377"/>
            <a:chOff x="992748" y="1216660"/>
            <a:chExt cx="8781170" cy="569377"/>
          </a:xfrm>
        </p:grpSpPr>
        <p:sp>
          <p:nvSpPr>
            <p:cNvPr id="13" name="任意多边形: 形状 12"/>
            <p:cNvSpPr/>
            <p:nvPr/>
          </p:nvSpPr>
          <p:spPr bwMode="auto">
            <a:xfrm>
              <a:off x="992748" y="1474065"/>
              <a:ext cx="310518" cy="31197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528115" y="1216660"/>
              <a:ext cx="8245803" cy="535509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en-US" altLang="zh-CN" sz="2400" b="1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  </a:t>
              </a: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提出想验证的问题</a:t>
              </a:r>
            </a:p>
          </p:txBody>
        </p:sp>
      </p:grpSp>
      <p:sp>
        <p:nvSpPr>
          <p:cNvPr id="20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项目准备</a:t>
            </a:r>
          </a:p>
        </p:txBody>
      </p:sp>
      <p:sp>
        <p:nvSpPr>
          <p:cNvPr id="24" name="矩形 23"/>
          <p:cNvSpPr/>
          <p:nvPr/>
        </p:nvSpPr>
        <p:spPr>
          <a:xfrm>
            <a:off x="1795780" y="2638425"/>
            <a:ext cx="5540375" cy="2353945"/>
          </a:xfrm>
          <a:prstGeom prst="rect">
            <a:avLst/>
          </a:prstGeom>
        </p:spPr>
        <p:txBody>
          <a:bodyPr wrap="square" lIns="91440" tIns="45720" rIns="91440" bIns="4572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□浏览器打开的网页存放在什么地方?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□通过网址能找到存放网页的地方吗？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□我们看到的网页内容是怎么制作而成的？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□网页是如何呈现在浏览器中的？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sz="2000" dirty="0">
                <a:solidFill>
                  <a:srgbClr val="2F2F2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□其他：______________________________  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6627" y="3147718"/>
            <a:ext cx="2933950" cy="29339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6396" y="1013175"/>
            <a:ext cx="523220" cy="523220"/>
            <a:chOff x="897294" y="672976"/>
            <a:chExt cx="1905000" cy="1905000"/>
          </a:xfrm>
        </p:grpSpPr>
        <p:sp>
          <p:nvSpPr>
            <p:cNvPr id="3" name="任意多边形: 形状 2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06880" y="1999615"/>
            <a:ext cx="8636746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与同伴</a:t>
            </a:r>
            <a:r>
              <a:rPr sz="20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交流讨论，针对访问故宫博物院网站的过程，提出想验证的问题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4885" y="811332"/>
            <a:ext cx="548767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en-US" altLang="zh-CN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．梳理</a:t>
            </a:r>
            <a:r>
              <a:rPr lang="en-US" altLang="zh-CN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网页</a:t>
            </a: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、网站与网址关系</a:t>
            </a:r>
          </a:p>
        </p:txBody>
      </p:sp>
      <p:sp>
        <p:nvSpPr>
          <p:cNvPr id="10" name="矩形 9"/>
          <p:cNvSpPr/>
          <p:nvPr/>
        </p:nvSpPr>
        <p:spPr>
          <a:xfrm>
            <a:off x="1391920" y="1583055"/>
            <a:ext cx="880173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阅读“素养提升”材料</a:t>
            </a:r>
            <a:r>
              <a:rPr lang="en-US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，了解网站、网页、网址的概念与关系，讨论并完成任务</a:t>
            </a:r>
            <a:r>
              <a:rPr lang="en-US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，梳理三者之间的关系（将对应的概念填入框内）。</a:t>
            </a:r>
            <a:endParaRPr lang="zh-CN" altLang="en-US" sz="2000" u="sng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7713" y="810707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8169275" y="3157855"/>
            <a:ext cx="1754505" cy="1024890"/>
          </a:xfrm>
          <a:prstGeom prst="round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54275" y="3157855"/>
            <a:ext cx="1754505" cy="1024890"/>
          </a:xfrm>
          <a:prstGeom prst="round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423535" y="3157855"/>
            <a:ext cx="1754505" cy="1024890"/>
          </a:xfrm>
          <a:prstGeom prst="roundRect">
            <a:avLst/>
          </a:prstGeom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>
            <a:stCxn id="6" idx="1"/>
            <a:endCxn id="13" idx="3"/>
          </p:cNvCxnSpPr>
          <p:nvPr/>
        </p:nvCxnSpPr>
        <p:spPr>
          <a:xfrm flipH="1">
            <a:off x="7178040" y="3670300"/>
            <a:ext cx="9912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2" idx="3"/>
            <a:endCxn id="13" idx="1"/>
          </p:cNvCxnSpPr>
          <p:nvPr/>
        </p:nvCxnSpPr>
        <p:spPr>
          <a:xfrm>
            <a:off x="4208780" y="3670300"/>
            <a:ext cx="12147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304405" y="3223260"/>
            <a:ext cx="782320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>
                <a:solidFill>
                  <a:schemeClr val="accent2"/>
                </a:solidFill>
              </a:rPr>
              <a:t>定位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488180" y="3121660"/>
            <a:ext cx="782320" cy="760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accent2"/>
                </a:solidFill>
              </a:rPr>
              <a:t>包含多个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08450" y="4732655"/>
            <a:ext cx="941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8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网站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29935" y="4732655"/>
            <a:ext cx="941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8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网址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551420" y="4732655"/>
            <a:ext cx="941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8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网页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4885" y="832485"/>
            <a:ext cx="619252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en-US" altLang="zh-CN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．学习域名与IP地址的概念与关系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7713" y="844153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150" y="1317625"/>
            <a:ext cx="103943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en-US" altLang="zh-CN" sz="2000" b="0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观看微课，了解域名与ip地址的作用与关系，运用类比学习法，将“IP”“域名”</a:t>
            </a:r>
          </a:p>
          <a:p>
            <a:pPr indent="0">
              <a:lnSpc>
                <a:spcPct val="150000"/>
              </a:lnSpc>
            </a:pPr>
            <a:r>
              <a:rPr lang="zh-CN" sz="2000" b="0">
                <a:latin typeface="Calibri" panose="020F0502020204030204" charset="0"/>
                <a:ea typeface="宋体" panose="02010600030101010101" pitchFamily="2" charset="-122"/>
              </a:rPr>
              <a:t>“DNS服务器”填写到对应的方框中。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20" y="2263775"/>
            <a:ext cx="6463665" cy="39103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9253855" y="2892425"/>
            <a:ext cx="6477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IP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253855" y="3540760"/>
            <a:ext cx="17233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  <a:sym typeface="+mn-ea"/>
              </a:rPr>
              <a:t>DNS服务器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53855" y="4189095"/>
            <a:ext cx="9315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  <a:sym typeface="+mn-ea"/>
              </a:rPr>
              <a:t>域名</a:t>
            </a:r>
            <a:endParaRPr lang="zh-CN" altLang="en-US" sz="2000" b="1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/>
          <p:cNvSpPr/>
          <p:nvPr/>
        </p:nvSpPr>
        <p:spPr>
          <a:xfrm>
            <a:off x="1518920" y="4663440"/>
            <a:ext cx="9204325" cy="1160780"/>
          </a:xfrm>
          <a:prstGeom prst="roundRect">
            <a:avLst>
              <a:gd name="adj" fmla="val 6279"/>
            </a:avLst>
          </a:prstGeom>
          <a:solidFill>
            <a:srgbClr val="DBE9FA">
              <a:alpha val="47000"/>
            </a:srgbClr>
          </a:solidFill>
          <a:ln w="12700" cap="flat" cmpd="sng" algn="ctr">
            <a:solidFill>
              <a:srgbClr val="4B93E8">
                <a:alpha val="50000"/>
              </a:srgbClr>
            </a:solidFill>
            <a:prstDash val="dash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885" y="832485"/>
            <a:ext cx="619252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en-US" altLang="zh-CN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．获取域名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7713" y="790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150" y="1482725"/>
            <a:ext cx="88582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阅读材料，小组自主探究获取网站域名的方法，获取故宫博物院的域名。</a:t>
            </a:r>
            <a:endParaRPr lang="zh-CN" sz="20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1518920" y="2160905"/>
          <a:ext cx="920496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/>
                        <a:t>网址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/>
                        <a:t>域名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dirty="0"/>
                        <a:t>http://jyt.ah.gov.cn/ztzl/</a:t>
                      </a:r>
                      <a:r>
                        <a:rPr lang="en-US" altLang="zh-CN" dirty="0"/>
                        <a:t>**</a:t>
                      </a:r>
                      <a:r>
                        <a:rPr lang="zh-CN" altLang="en-US" dirty="0"/>
                        <a:t>/index.html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/>
                        <a:t>jyt.ah.gov.cn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dirty="0"/>
                        <a:t>https://xx.zxxk.com/</a:t>
                      </a:r>
                      <a:r>
                        <a:rPr lang="en-US" altLang="zh-CN" dirty="0"/>
                        <a:t>***</a:t>
                      </a:r>
                      <a:r>
                        <a:rPr lang="zh-CN" altLang="en-US" dirty="0"/>
                        <a:t>-b2293/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/>
                        <a:t>xx.zxxk.com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dirty="0"/>
                        <a:t>http://www.weather.com.cn/l</a:t>
                      </a:r>
                      <a:r>
                        <a:rPr lang="en-US" altLang="zh-CN" dirty="0"/>
                        <a:t>***</a:t>
                      </a:r>
                      <a:r>
                        <a:rPr lang="zh-CN" alt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www.weather.com.cn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dirty="0"/>
                        <a:t>https://www.ihchina.cn/</a:t>
                      </a:r>
                      <a:r>
                        <a:rPr lang="en-US" altLang="zh-CN" dirty="0"/>
                        <a:t>****</a:t>
                      </a:r>
                      <a:r>
                        <a:rPr lang="zh-CN" altLang="en-US" dirty="0"/>
                        <a:t>_details/</a:t>
                      </a:r>
                      <a:r>
                        <a:rPr lang="en-US" altLang="zh-CN" dirty="0"/>
                        <a:t>***</a:t>
                      </a:r>
                      <a:r>
                        <a:rPr lang="zh-CN" altLang="en-US" dirty="0"/>
                        <a:t>78/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dirty="0"/>
                        <a:t>www.ihchina.cn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1" name="文本框 100"/>
          <p:cNvSpPr txBox="1"/>
          <p:nvPr/>
        </p:nvSpPr>
        <p:spPr>
          <a:xfrm>
            <a:off x="2239645" y="5304155"/>
            <a:ext cx="68573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故宫博物院的域名：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_____________________</a:t>
            </a:r>
            <a:endParaRPr lang="en-US" altLang="zh-CN" sz="2000" b="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9645" y="4751705"/>
            <a:ext cx="83077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获取域名的方法：网址中</a:t>
            </a:r>
            <a:r>
              <a:rPr lang="en-US" altLang="zh-CN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_____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到第一个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__________</a:t>
            </a:r>
            <a:r>
              <a:rPr lang="zh-CN" altLang="en-US"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之间的部分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19027" y="3989903"/>
            <a:ext cx="550249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49" charset="-122"/>
                <a:cs typeface="仿宋_GB2312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ea typeface="宋体" panose="02010600030101010101" pitchFamily="2" charset="-122"/>
                <a:cs typeface="仿宋_GB2312" pitchFamily="49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小组分享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4885" y="832485"/>
            <a:ext cx="619252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</a:t>
            </a:r>
            <a:r>
              <a:rPr lang="en-US" altLang="zh-CN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5</a:t>
            </a:r>
            <a:r>
              <a:rPr lang="zh-CN" altLang="en-US" sz="2400" b="1" spc="1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．了解网站安“家”过程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57713" y="790178"/>
            <a:ext cx="523220" cy="523220"/>
            <a:chOff x="897294" y="672976"/>
            <a:chExt cx="1905000" cy="1905000"/>
          </a:xfrm>
        </p:grpSpPr>
        <p:sp>
          <p:nvSpPr>
            <p:cNvPr id="5" name="任意多边形: 形状 4"/>
            <p:cNvSpPr/>
            <p:nvPr/>
          </p:nvSpPr>
          <p:spPr>
            <a:xfrm>
              <a:off x="897294" y="672976"/>
              <a:ext cx="1905000" cy="1905000"/>
            </a:xfrm>
            <a:custGeom>
              <a:avLst/>
              <a:gdLst>
                <a:gd name="connsiteX0" fmla="*/ 0 w 1905000"/>
                <a:gd name="connsiteY0" fmla="*/ 952500 h 1905000"/>
                <a:gd name="connsiteX1" fmla="*/ 952500 w 1905000"/>
                <a:gd name="connsiteY1" fmla="*/ 1905000 h 1905000"/>
                <a:gd name="connsiteX2" fmla="*/ 1905000 w 1905000"/>
                <a:gd name="connsiteY2" fmla="*/ 952500 h 1905000"/>
                <a:gd name="connsiteX3" fmla="*/ 952500 w 1905000"/>
                <a:gd name="connsiteY3" fmla="*/ 0 h 1905000"/>
                <a:gd name="connsiteX4" fmla="*/ 0 w 1905000"/>
                <a:gd name="connsiteY4" fmla="*/ 95250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1905000">
                  <a:moveTo>
                    <a:pt x="0" y="952500"/>
                  </a:moveTo>
                  <a:cubicBezTo>
                    <a:pt x="0" y="1478552"/>
                    <a:pt x="426448" y="1905000"/>
                    <a:pt x="952500" y="1905000"/>
                  </a:cubicBezTo>
                  <a:cubicBezTo>
                    <a:pt x="1478552" y="1905000"/>
                    <a:pt x="1905000" y="1478552"/>
                    <a:pt x="1905000" y="952500"/>
                  </a:cubicBezTo>
                  <a:cubicBezTo>
                    <a:pt x="1905000" y="426448"/>
                    <a:pt x="1478552" y="0"/>
                    <a:pt x="952500" y="0"/>
                  </a:cubicBezTo>
                  <a:cubicBezTo>
                    <a:pt x="426448" y="0"/>
                    <a:pt x="0" y="426448"/>
                    <a:pt x="0" y="952500"/>
                  </a:cubicBezTo>
                  <a:close/>
                </a:path>
              </a:pathLst>
            </a:custGeom>
            <a:solidFill>
              <a:srgbClr val="62A39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372437" y="1141986"/>
              <a:ext cx="947032" cy="942322"/>
            </a:xfrm>
            <a:custGeom>
              <a:avLst/>
              <a:gdLst>
                <a:gd name="connsiteX0" fmla="*/ 510761 w 947032"/>
                <a:gd name="connsiteY0" fmla="*/ 496572 h 942322"/>
                <a:gd name="connsiteX1" fmla="*/ 510761 w 947032"/>
                <a:gd name="connsiteY1" fmla="*/ 867514 h 942322"/>
                <a:gd name="connsiteX2" fmla="*/ 585579 w 947032"/>
                <a:gd name="connsiteY2" fmla="*/ 942322 h 942322"/>
                <a:gd name="connsiteX3" fmla="*/ 784987 w 947032"/>
                <a:gd name="connsiteY3" fmla="*/ 865117 h 942322"/>
                <a:gd name="connsiteX4" fmla="*/ 863720 w 947032"/>
                <a:gd name="connsiteY4" fmla="*/ 823090 h 942322"/>
                <a:gd name="connsiteX5" fmla="*/ 926730 w 947032"/>
                <a:gd name="connsiteY5" fmla="*/ 774740 h 942322"/>
                <a:gd name="connsiteX6" fmla="*/ 947032 w 947032"/>
                <a:gd name="connsiteY6" fmla="*/ 736457 h 942322"/>
                <a:gd name="connsiteX7" fmla="*/ 947032 w 947032"/>
                <a:gd name="connsiteY7" fmla="*/ 74967 h 942322"/>
                <a:gd name="connsiteX8" fmla="*/ 872222 w 947032"/>
                <a:gd name="connsiteY8" fmla="*/ 156 h 942322"/>
                <a:gd name="connsiteX9" fmla="*/ 806715 w 947032"/>
                <a:gd name="connsiteY9" fmla="*/ 14643 h 942322"/>
                <a:gd name="connsiteX10" fmla="*/ 778622 w 947032"/>
                <a:gd name="connsiteY10" fmla="*/ 329226 h 942322"/>
                <a:gd name="connsiteX11" fmla="*/ 510761 w 947032"/>
                <a:gd name="connsiteY11" fmla="*/ 496572 h 942322"/>
                <a:gd name="connsiteX12" fmla="*/ 74812 w 947032"/>
                <a:gd name="connsiteY12" fmla="*/ 0 h 942322"/>
                <a:gd name="connsiteX13" fmla="*/ 0 w 947032"/>
                <a:gd name="connsiteY13" fmla="*/ 74808 h 942322"/>
                <a:gd name="connsiteX14" fmla="*/ 0 w 947032"/>
                <a:gd name="connsiteY14" fmla="*/ 736299 h 942322"/>
                <a:gd name="connsiteX15" fmla="*/ 20326 w 947032"/>
                <a:gd name="connsiteY15" fmla="*/ 774561 h 942322"/>
                <a:gd name="connsiteX16" fmla="*/ 84423 w 947032"/>
                <a:gd name="connsiteY16" fmla="*/ 823087 h 942322"/>
                <a:gd name="connsiteX17" fmla="*/ 163179 w 947032"/>
                <a:gd name="connsiteY17" fmla="*/ 865116 h 942322"/>
                <a:gd name="connsiteX18" fmla="*/ 362571 w 947032"/>
                <a:gd name="connsiteY18" fmla="*/ 942320 h 942322"/>
                <a:gd name="connsiteX19" fmla="*/ 437380 w 947032"/>
                <a:gd name="connsiteY19" fmla="*/ 867512 h 942322"/>
                <a:gd name="connsiteX20" fmla="*/ 437380 w 947032"/>
                <a:gd name="connsiteY20" fmla="*/ 495970 h 942322"/>
                <a:gd name="connsiteX21" fmla="*/ 173671 w 947032"/>
                <a:gd name="connsiteY21" fmla="*/ 327463 h 942322"/>
                <a:gd name="connsiteX22" fmla="*/ 146010 w 947032"/>
                <a:gd name="connsiteY22" fmla="*/ 15750 h 942322"/>
                <a:gd name="connsiteX23" fmla="*/ 74812 w 947032"/>
                <a:gd name="connsiteY23" fmla="*/ 0 h 94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7032" h="942322">
                  <a:moveTo>
                    <a:pt x="510761" y="496572"/>
                  </a:moveTo>
                  <a:lnTo>
                    <a:pt x="510761" y="867514"/>
                  </a:lnTo>
                  <a:cubicBezTo>
                    <a:pt x="510938" y="908748"/>
                    <a:pt x="544337" y="942143"/>
                    <a:pt x="585579" y="942322"/>
                  </a:cubicBezTo>
                  <a:cubicBezTo>
                    <a:pt x="626546" y="928133"/>
                    <a:pt x="707175" y="899458"/>
                    <a:pt x="784987" y="865117"/>
                  </a:cubicBezTo>
                  <a:cubicBezTo>
                    <a:pt x="805125" y="856164"/>
                    <a:pt x="824988" y="845132"/>
                    <a:pt x="863720" y="823090"/>
                  </a:cubicBezTo>
                  <a:cubicBezTo>
                    <a:pt x="888041" y="811831"/>
                    <a:pt x="909561" y="795319"/>
                    <a:pt x="926730" y="774740"/>
                  </a:cubicBezTo>
                  <a:cubicBezTo>
                    <a:pt x="935465" y="763124"/>
                    <a:pt x="942317" y="750205"/>
                    <a:pt x="947032" y="736457"/>
                  </a:cubicBezTo>
                  <a:lnTo>
                    <a:pt x="947032" y="74967"/>
                  </a:lnTo>
                  <a:cubicBezTo>
                    <a:pt x="946878" y="33726"/>
                    <a:pt x="913470" y="337"/>
                    <a:pt x="872222" y="156"/>
                  </a:cubicBezTo>
                  <a:cubicBezTo>
                    <a:pt x="850160" y="3897"/>
                    <a:pt x="828297" y="8732"/>
                    <a:pt x="806715" y="14643"/>
                  </a:cubicBezTo>
                  <a:cubicBezTo>
                    <a:pt x="847161" y="118103"/>
                    <a:pt x="836758" y="234559"/>
                    <a:pt x="778622" y="329226"/>
                  </a:cubicBezTo>
                  <a:cubicBezTo>
                    <a:pt x="720510" y="423909"/>
                    <a:pt x="621352" y="485859"/>
                    <a:pt x="510761" y="496572"/>
                  </a:cubicBezTo>
                  <a:close/>
                  <a:moveTo>
                    <a:pt x="74812" y="0"/>
                  </a:moveTo>
                  <a:cubicBezTo>
                    <a:pt x="33570" y="154"/>
                    <a:pt x="180" y="33570"/>
                    <a:pt x="0" y="74808"/>
                  </a:cubicBezTo>
                  <a:lnTo>
                    <a:pt x="0" y="736299"/>
                  </a:lnTo>
                  <a:cubicBezTo>
                    <a:pt x="4709" y="750049"/>
                    <a:pt x="11568" y="762964"/>
                    <a:pt x="20326" y="774561"/>
                  </a:cubicBezTo>
                  <a:cubicBezTo>
                    <a:pt x="37767" y="795358"/>
                    <a:pt x="59699" y="811917"/>
                    <a:pt x="84423" y="823087"/>
                  </a:cubicBezTo>
                  <a:cubicBezTo>
                    <a:pt x="123950" y="845128"/>
                    <a:pt x="143800" y="856324"/>
                    <a:pt x="163179" y="865116"/>
                  </a:cubicBezTo>
                  <a:cubicBezTo>
                    <a:pt x="240971" y="899456"/>
                    <a:pt x="321619" y="928131"/>
                    <a:pt x="362571" y="942320"/>
                  </a:cubicBezTo>
                  <a:cubicBezTo>
                    <a:pt x="403810" y="942138"/>
                    <a:pt x="437201" y="908746"/>
                    <a:pt x="437380" y="867512"/>
                  </a:cubicBezTo>
                  <a:lnTo>
                    <a:pt x="437380" y="495970"/>
                  </a:lnTo>
                  <a:cubicBezTo>
                    <a:pt x="328120" y="483719"/>
                    <a:pt x="230702" y="421468"/>
                    <a:pt x="173671" y="327463"/>
                  </a:cubicBezTo>
                  <a:cubicBezTo>
                    <a:pt x="116618" y="233482"/>
                    <a:pt x="106420" y="118326"/>
                    <a:pt x="146010" y="15750"/>
                  </a:cubicBezTo>
                  <a:cubicBezTo>
                    <a:pt x="122566" y="9270"/>
                    <a:pt x="98801" y="4013"/>
                    <a:pt x="74812" y="0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1273373" y="1230170"/>
              <a:ext cx="1153192" cy="803172"/>
            </a:xfrm>
            <a:custGeom>
              <a:avLst/>
              <a:gdLst>
                <a:gd name="connsiteX0" fmla="*/ 1067060 w 1153192"/>
                <a:gd name="connsiteY0" fmla="*/ 712996 h 803172"/>
                <a:gd name="connsiteX1" fmla="*/ 1004045 w 1153192"/>
                <a:gd name="connsiteY1" fmla="*/ 761373 h 803172"/>
                <a:gd name="connsiteX2" fmla="*/ 926712 w 1153192"/>
                <a:gd name="connsiteY2" fmla="*/ 802476 h 803172"/>
                <a:gd name="connsiteX3" fmla="*/ 1069719 w 1153192"/>
                <a:gd name="connsiteY3" fmla="*/ 799635 h 803172"/>
                <a:gd name="connsiteX4" fmla="*/ 1124385 w 1153192"/>
                <a:gd name="connsiteY4" fmla="*/ 780914 h 803172"/>
                <a:gd name="connsiteX5" fmla="*/ 1153193 w 1153192"/>
                <a:gd name="connsiteY5" fmla="*/ 735691 h 803172"/>
                <a:gd name="connsiteX6" fmla="*/ 1153193 w 1153192"/>
                <a:gd name="connsiteY6" fmla="*/ 74182 h 803172"/>
                <a:gd name="connsiteX7" fmla="*/ 1085939 w 1153192"/>
                <a:gd name="connsiteY7" fmla="*/ 0 h 803172"/>
                <a:gd name="connsiteX8" fmla="*/ 1087359 w 1153192"/>
                <a:gd name="connsiteY8" fmla="*/ 13244 h 803172"/>
                <a:gd name="connsiteX9" fmla="*/ 1087359 w 1153192"/>
                <a:gd name="connsiteY9" fmla="*/ 674735 h 803172"/>
                <a:gd name="connsiteX10" fmla="*/ 1067060 w 1153192"/>
                <a:gd name="connsiteY10" fmla="*/ 712996 h 803172"/>
                <a:gd name="connsiteX11" fmla="*/ 67254 w 1153192"/>
                <a:gd name="connsiteY11" fmla="*/ 316 h 803172"/>
                <a:gd name="connsiteX12" fmla="*/ 0 w 1153192"/>
                <a:gd name="connsiteY12" fmla="*/ 74183 h 803172"/>
                <a:gd name="connsiteX13" fmla="*/ 0 w 1153192"/>
                <a:gd name="connsiteY13" fmla="*/ 735697 h 803172"/>
                <a:gd name="connsiteX14" fmla="*/ 28834 w 1153192"/>
                <a:gd name="connsiteY14" fmla="*/ 781199 h 803172"/>
                <a:gd name="connsiteX15" fmla="*/ 83474 w 1153192"/>
                <a:gd name="connsiteY15" fmla="*/ 799949 h 803172"/>
                <a:gd name="connsiteX16" fmla="*/ 226483 w 1153192"/>
                <a:gd name="connsiteY16" fmla="*/ 802786 h 803172"/>
                <a:gd name="connsiteX17" fmla="*/ 149150 w 1153192"/>
                <a:gd name="connsiteY17" fmla="*/ 761684 h 803172"/>
                <a:gd name="connsiteX18" fmla="*/ 86162 w 1153192"/>
                <a:gd name="connsiteY18" fmla="*/ 713315 h 803172"/>
                <a:gd name="connsiteX19" fmla="*/ 65840 w 1153192"/>
                <a:gd name="connsiteY19" fmla="*/ 675055 h 803172"/>
                <a:gd name="connsiteX20" fmla="*/ 65840 w 1153192"/>
                <a:gd name="connsiteY20" fmla="*/ 13562 h 803172"/>
                <a:gd name="connsiteX21" fmla="*/ 67254 w 1153192"/>
                <a:gd name="connsiteY21" fmla="*/ 316 h 80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3192" h="803172">
                  <a:moveTo>
                    <a:pt x="1067060" y="712996"/>
                  </a:moveTo>
                  <a:cubicBezTo>
                    <a:pt x="1049910" y="733604"/>
                    <a:pt x="1028384" y="750129"/>
                    <a:pt x="1004045" y="761373"/>
                  </a:cubicBezTo>
                  <a:cubicBezTo>
                    <a:pt x="965943" y="782624"/>
                    <a:pt x="946244" y="793635"/>
                    <a:pt x="926712" y="802476"/>
                  </a:cubicBezTo>
                  <a:cubicBezTo>
                    <a:pt x="947512" y="802476"/>
                    <a:pt x="1009254" y="803746"/>
                    <a:pt x="1069719" y="799635"/>
                  </a:cubicBezTo>
                  <a:cubicBezTo>
                    <a:pt x="1089448" y="799248"/>
                    <a:pt x="1108561" y="792701"/>
                    <a:pt x="1124385" y="780914"/>
                  </a:cubicBezTo>
                  <a:cubicBezTo>
                    <a:pt x="1138375" y="769131"/>
                    <a:pt x="1148427" y="753351"/>
                    <a:pt x="1153193" y="735691"/>
                  </a:cubicBezTo>
                  <a:lnTo>
                    <a:pt x="1153193" y="74182"/>
                  </a:lnTo>
                  <a:cubicBezTo>
                    <a:pt x="1153076" y="35897"/>
                    <a:pt x="1124045" y="3886"/>
                    <a:pt x="1085939" y="0"/>
                  </a:cubicBezTo>
                  <a:cubicBezTo>
                    <a:pt x="1086819" y="4379"/>
                    <a:pt x="1087296" y="8801"/>
                    <a:pt x="1087359" y="13244"/>
                  </a:cubicBezTo>
                  <a:lnTo>
                    <a:pt x="1087359" y="674735"/>
                  </a:lnTo>
                  <a:cubicBezTo>
                    <a:pt x="1082652" y="688479"/>
                    <a:pt x="1075800" y="701392"/>
                    <a:pt x="1067060" y="712996"/>
                  </a:cubicBezTo>
                  <a:close/>
                  <a:moveTo>
                    <a:pt x="67254" y="316"/>
                  </a:moveTo>
                  <a:cubicBezTo>
                    <a:pt x="29284" y="4201"/>
                    <a:pt x="294" y="36009"/>
                    <a:pt x="0" y="74183"/>
                  </a:cubicBezTo>
                  <a:lnTo>
                    <a:pt x="0" y="735697"/>
                  </a:lnTo>
                  <a:cubicBezTo>
                    <a:pt x="4709" y="753467"/>
                    <a:pt x="14777" y="769354"/>
                    <a:pt x="28834" y="781199"/>
                  </a:cubicBezTo>
                  <a:cubicBezTo>
                    <a:pt x="44641" y="793005"/>
                    <a:pt x="63749" y="799562"/>
                    <a:pt x="83474" y="799949"/>
                  </a:cubicBezTo>
                  <a:cubicBezTo>
                    <a:pt x="143956" y="804053"/>
                    <a:pt x="205682" y="803244"/>
                    <a:pt x="226483" y="802786"/>
                  </a:cubicBezTo>
                  <a:cubicBezTo>
                    <a:pt x="206945" y="793946"/>
                    <a:pt x="187278" y="782936"/>
                    <a:pt x="149150" y="761684"/>
                  </a:cubicBezTo>
                  <a:cubicBezTo>
                    <a:pt x="124820" y="750442"/>
                    <a:pt x="103303" y="733918"/>
                    <a:pt x="86162" y="713315"/>
                  </a:cubicBezTo>
                  <a:cubicBezTo>
                    <a:pt x="77406" y="701717"/>
                    <a:pt x="70546" y="688803"/>
                    <a:pt x="65840" y="675055"/>
                  </a:cubicBezTo>
                  <a:lnTo>
                    <a:pt x="65840" y="13562"/>
                  </a:lnTo>
                  <a:cubicBezTo>
                    <a:pt x="65899" y="9119"/>
                    <a:pt x="66375" y="4697"/>
                    <a:pt x="67254" y="316"/>
                  </a:cubicBez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495277" y="1156177"/>
              <a:ext cx="709429" cy="482387"/>
            </a:xfrm>
            <a:custGeom>
              <a:avLst/>
              <a:gdLst>
                <a:gd name="connsiteX0" fmla="*/ 684973 w 709429"/>
                <a:gd name="connsiteY0" fmla="*/ 0 h 482387"/>
                <a:gd name="connsiteX1" fmla="*/ 409832 w 709429"/>
                <a:gd name="connsiteY1" fmla="*/ 194650 h 482387"/>
                <a:gd name="connsiteX2" fmla="*/ 387763 w 709429"/>
                <a:gd name="connsiteY2" fmla="*/ 247579 h 482387"/>
                <a:gd name="connsiteX3" fmla="*/ 387763 w 709429"/>
                <a:gd name="connsiteY3" fmla="*/ 482387 h 482387"/>
                <a:gd name="connsiteX4" fmla="*/ 656751 w 709429"/>
                <a:gd name="connsiteY4" fmla="*/ 315348 h 482387"/>
                <a:gd name="connsiteX5" fmla="*/ 684973 w 709429"/>
                <a:gd name="connsiteY5" fmla="*/ 0 h 482387"/>
                <a:gd name="connsiteX6" fmla="*/ 315166 w 709429"/>
                <a:gd name="connsiteY6" fmla="*/ 481777 h 482387"/>
                <a:gd name="connsiteX7" fmla="*/ 315323 w 709429"/>
                <a:gd name="connsiteY7" fmla="*/ 481777 h 482387"/>
                <a:gd name="connsiteX8" fmla="*/ 315323 w 709429"/>
                <a:gd name="connsiteY8" fmla="*/ 247572 h 482387"/>
                <a:gd name="connsiteX9" fmla="*/ 293283 w 709429"/>
                <a:gd name="connsiteY9" fmla="*/ 194641 h 482387"/>
                <a:gd name="connsiteX10" fmla="*/ 23800 w 709429"/>
                <a:gd name="connsiteY10" fmla="*/ 1552 h 482387"/>
                <a:gd name="connsiteX11" fmla="*/ 51439 w 709429"/>
                <a:gd name="connsiteY11" fmla="*/ 313265 h 482387"/>
                <a:gd name="connsiteX12" fmla="*/ 315166 w 709429"/>
                <a:gd name="connsiteY12" fmla="*/ 481777 h 48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9429" h="482387">
                  <a:moveTo>
                    <a:pt x="684973" y="0"/>
                  </a:moveTo>
                  <a:cubicBezTo>
                    <a:pt x="599450" y="23148"/>
                    <a:pt x="472656" y="75577"/>
                    <a:pt x="409832" y="194650"/>
                  </a:cubicBezTo>
                  <a:cubicBezTo>
                    <a:pt x="400876" y="211583"/>
                    <a:pt x="393489" y="229300"/>
                    <a:pt x="387763" y="247579"/>
                  </a:cubicBezTo>
                  <a:lnTo>
                    <a:pt x="387763" y="482387"/>
                  </a:lnTo>
                  <a:cubicBezTo>
                    <a:pt x="498698" y="472081"/>
                    <a:pt x="598323" y="410187"/>
                    <a:pt x="656751" y="315348"/>
                  </a:cubicBezTo>
                  <a:cubicBezTo>
                    <a:pt x="715181" y="220504"/>
                    <a:pt x="725625" y="103687"/>
                    <a:pt x="684973" y="0"/>
                  </a:cubicBezTo>
                  <a:close/>
                  <a:moveTo>
                    <a:pt x="315166" y="481777"/>
                  </a:moveTo>
                  <a:lnTo>
                    <a:pt x="315323" y="481777"/>
                  </a:lnTo>
                  <a:lnTo>
                    <a:pt x="315323" y="247572"/>
                  </a:lnTo>
                  <a:cubicBezTo>
                    <a:pt x="309598" y="229296"/>
                    <a:pt x="302222" y="211578"/>
                    <a:pt x="293283" y="194641"/>
                  </a:cubicBezTo>
                  <a:cubicBezTo>
                    <a:pt x="231850" y="78256"/>
                    <a:pt x="109168" y="25485"/>
                    <a:pt x="23800" y="1552"/>
                  </a:cubicBezTo>
                  <a:cubicBezTo>
                    <a:pt x="-15788" y="104133"/>
                    <a:pt x="-5595" y="219283"/>
                    <a:pt x="51439" y="313265"/>
                  </a:cubicBezTo>
                  <a:cubicBezTo>
                    <a:pt x="108489" y="407279"/>
                    <a:pt x="205908" y="469527"/>
                    <a:pt x="315166" y="4817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圆角矩形 26"/>
          <p:cNvSpPr/>
          <p:nvPr/>
        </p:nvSpPr>
        <p:spPr>
          <a:xfrm>
            <a:off x="10193602" y="467591"/>
            <a:ext cx="1527800" cy="368605"/>
          </a:xfrm>
          <a:prstGeom prst="roundRect">
            <a:avLst/>
          </a:prstGeom>
          <a:solidFill>
            <a:srgbClr val="D8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27150" y="1482725"/>
            <a:ext cx="88582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>
                <a:ea typeface="宋体" panose="02010600030101010101" pitchFamily="2" charset="-122"/>
                <a:sym typeface="+mn-ea"/>
              </a:rPr>
              <a:t>阅读“素养提升”材料，</a:t>
            </a:r>
            <a:r>
              <a:rPr lang="zh-CN" sz="200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说一说</a:t>
            </a:r>
            <a:r>
              <a:rPr lang="zh-CN" sz="2000">
                <a:ea typeface="宋体" panose="02010600030101010101" pitchFamily="2" charset="-122"/>
                <a:sym typeface="+mn-ea"/>
              </a:rPr>
              <a:t>故宫博物院的网上安“家”过程。（完成连线）</a:t>
            </a:r>
            <a:endParaRPr lang="zh-CN" sz="2000" b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801620" y="2169160"/>
            <a:ext cx="2637790" cy="652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801620" y="3109595"/>
            <a:ext cx="2637790" cy="652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801620" y="4050030"/>
            <a:ext cx="2637790" cy="652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tx1"/>
                </a:solidFill>
              </a:rPr>
              <a:t>申请</a:t>
            </a:r>
            <a:r>
              <a:rPr lang="en-US" altLang="zh-CN" sz="2000">
                <a:solidFill>
                  <a:schemeClr val="tx1"/>
                </a:solidFill>
              </a:rPr>
              <a:t>Web</a:t>
            </a:r>
            <a:r>
              <a:rPr lang="zh-CN" altLang="en-US" sz="2000">
                <a:solidFill>
                  <a:schemeClr val="tx1"/>
                </a:solidFill>
              </a:rPr>
              <a:t>服务器空间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801620" y="4990465"/>
            <a:ext cx="2637790" cy="6521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>
            <a:stCxn id="6" idx="2"/>
            <a:endCxn id="15" idx="0"/>
          </p:cNvCxnSpPr>
          <p:nvPr/>
        </p:nvCxnSpPr>
        <p:spPr>
          <a:xfrm>
            <a:off x="4120515" y="2821305"/>
            <a:ext cx="0" cy="288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5" idx="2"/>
            <a:endCxn id="16" idx="0"/>
          </p:cNvCxnSpPr>
          <p:nvPr/>
        </p:nvCxnSpPr>
        <p:spPr>
          <a:xfrm>
            <a:off x="4120515" y="3761740"/>
            <a:ext cx="0" cy="288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6" idx="2"/>
            <a:endCxn id="17" idx="0"/>
          </p:cNvCxnSpPr>
          <p:nvPr/>
        </p:nvCxnSpPr>
        <p:spPr>
          <a:xfrm>
            <a:off x="4120515" y="4702175"/>
            <a:ext cx="0" cy="288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730683" y="2625090"/>
            <a:ext cx="15328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ea typeface="宋体" panose="02010600030101010101" pitchFamily="2" charset="-122"/>
              </a:rPr>
              <a:t>申请域名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30683" y="3540125"/>
            <a:ext cx="1544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ea typeface="宋体" panose="02010600030101010101" pitchFamily="2" charset="-122"/>
                <a:sym typeface="+mn-ea"/>
              </a:rPr>
              <a:t>上传网页</a:t>
            </a:r>
            <a:endParaRPr lang="zh-CN" altLang="en-US" sz="2000" b="1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30683" y="4455160"/>
            <a:ext cx="151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</a:pPr>
            <a:r>
              <a:rPr lang="zh-CN" sz="2000" b="1">
                <a:ea typeface="宋体" panose="02010600030101010101" pitchFamily="2" charset="-122"/>
                <a:sym typeface="+mn-ea"/>
              </a:rPr>
              <a:t>制作网站</a:t>
            </a:r>
            <a:endParaRPr lang="zh-CN" altLang="en-US" sz="2000" b="1"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NlZmM1NDExZGYzZTU5MWEyOWQ5MGIxODdjNTZiMz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24*143"/>
  <p:tag name="TABLE_ENDDRAG_RECT" val="119*170*724*1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4*362"/>
  <p:tag name="TABLE_ENDDRAG_RECT" val="124*87*754*3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2*174"/>
  <p:tag name="TABLE_ENDDRAG_RECT" val="126*244*662*174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EC930"/>
    </a:accent1>
    <a:accent2>
      <a:srgbClr val="F69231"/>
    </a:accent2>
    <a:accent3>
      <a:srgbClr val="CD8C46"/>
    </a:accent3>
    <a:accent4>
      <a:srgbClr val="EA7029"/>
    </a:accent4>
    <a:accent5>
      <a:srgbClr val="E4492E"/>
    </a:accent5>
    <a:accent6>
      <a:srgbClr val="9B6A6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宽屏</PresentationFormat>
  <Paragraphs>198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方正小标宋简体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梁祥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7上4单元项目2课件B</dc:title>
  <dc:creator>梁祥</dc:creator>
  <cp:keywords>安徽初中信息科技</cp:keywords>
  <cp:lastModifiedBy>梁祥</cp:lastModifiedBy>
  <cp:revision>159</cp:revision>
  <dcterms:created xsi:type="dcterms:W3CDTF">2021-03-10T08:28:00Z</dcterms:created>
  <dcterms:modified xsi:type="dcterms:W3CDTF">2024-08-06T23:30:02Z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55E7F7A21B4A4482B8FFC09E02CEA46A_12</vt:lpwstr>
  </property>
</Properties>
</file>