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
  <p:sldMasterIdLst>
    <p:sldMasterId id="2147483648" r:id="rId1"/>
  </p:sldMasterIdLst>
  <p:notesMasterIdLst>
    <p:notesMasterId r:id="rId34"/>
  </p:notesMasterIdLst>
  <p:handoutMasterIdLst>
    <p:handoutMasterId r:id="rId35"/>
  </p:handoutMasterIdLst>
  <p:sldIdLst>
    <p:sldId id="387" r:id="rId2"/>
    <p:sldId id="417" r:id="rId3"/>
    <p:sldId id="426" r:id="rId4"/>
    <p:sldId id="427" r:id="rId5"/>
    <p:sldId id="479" r:id="rId6"/>
    <p:sldId id="471" r:id="rId7"/>
    <p:sldId id="402" r:id="rId8"/>
    <p:sldId id="466" r:id="rId9"/>
    <p:sldId id="467" r:id="rId10"/>
    <p:sldId id="468" r:id="rId11"/>
    <p:sldId id="469" r:id="rId12"/>
    <p:sldId id="470" r:id="rId13"/>
    <p:sldId id="480" r:id="rId14"/>
    <p:sldId id="484" r:id="rId15"/>
    <p:sldId id="483" r:id="rId16"/>
    <p:sldId id="481" r:id="rId17"/>
    <p:sldId id="482" r:id="rId18"/>
    <p:sldId id="485" r:id="rId19"/>
    <p:sldId id="486" r:id="rId20"/>
    <p:sldId id="488" r:id="rId21"/>
    <p:sldId id="487" r:id="rId22"/>
    <p:sldId id="489" r:id="rId23"/>
    <p:sldId id="472" r:id="rId24"/>
    <p:sldId id="432" r:id="rId25"/>
    <p:sldId id="478" r:id="rId26"/>
    <p:sldId id="490" r:id="rId27"/>
    <p:sldId id="473" r:id="rId28"/>
    <p:sldId id="421" r:id="rId29"/>
    <p:sldId id="424" r:id="rId30"/>
    <p:sldId id="474" r:id="rId31"/>
    <p:sldId id="476" r:id="rId32"/>
    <p:sldId id="411" r:id="rId33"/>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gun Vagun" initials="VV" lastIdx="1" clrIdx="0"/>
  <p:cmAuthor id="2" name="Administra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B6"/>
    <a:srgbClr val="993300"/>
    <a:srgbClr val="3586A5"/>
    <a:srgbClr val="1E4370"/>
    <a:srgbClr val="000066"/>
    <a:srgbClr val="FFFFCC"/>
    <a:srgbClr val="EDEDF0"/>
    <a:srgbClr val="3484A2"/>
    <a:srgbClr val="FF9900"/>
    <a:srgbClr val="2E9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89052" autoAdjust="0"/>
  </p:normalViewPr>
  <p:slideViewPr>
    <p:cSldViewPr snapToGrid="0">
      <p:cViewPr varScale="1">
        <p:scale>
          <a:sx n="78" d="100"/>
          <a:sy n="78" d="100"/>
        </p:scale>
        <p:origin x="55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2024-08-07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CF4E72-6667-4E46-B0E4-B4D531CF006B}" type="datetimeFigureOut">
              <a:rPr lang="zh-CN" altLang="en-US" smtClean="0"/>
              <a:t>2024-08-07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5CDD19-2EEA-4CDF-B2F3-7EEA11EB95A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414546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5CDD19-2EEA-4CDF-B2F3-7EEA11EB95A9}" type="slidenum">
              <a:rPr lang="zh-CN" altLang="en-US" smtClean="0"/>
              <a:t>27</a:t>
            </a:fld>
            <a:endParaRPr lang="zh-CN" altLang="en-US"/>
          </a:p>
        </p:txBody>
      </p:sp>
    </p:spTree>
    <p:extLst>
      <p:ext uri="{BB962C8B-B14F-4D97-AF65-F5344CB8AC3E}">
        <p14:creationId xmlns:p14="http://schemas.microsoft.com/office/powerpoint/2010/main" val="595918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5CDD19-2EEA-4CDF-B2F3-7EEA11EB95A9}" type="slidenum">
              <a:rPr lang="zh-CN" altLang="en-US" smtClean="0"/>
              <a:t>30</a:t>
            </a:fld>
            <a:endParaRPr lang="zh-CN" altLang="en-US"/>
          </a:p>
        </p:txBody>
      </p:sp>
    </p:spTree>
    <p:extLst>
      <p:ext uri="{BB962C8B-B14F-4D97-AF65-F5344CB8AC3E}">
        <p14:creationId xmlns:p14="http://schemas.microsoft.com/office/powerpoint/2010/main" val="2403733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5CDD19-2EEA-4CDF-B2F3-7EEA11EB95A9}" type="slidenum">
              <a:rPr lang="zh-CN" altLang="en-US" smtClean="0"/>
              <a:t>32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solidFill>
                <a:srgbClr val="3484A2"/>
              </a:solidFill>
            </a:endParaRPr>
          </a:p>
        </p:txBody>
      </p:sp>
      <p:sp>
        <p:nvSpPr>
          <p:cNvPr id="4" name="灯片编号占位符 3"/>
          <p:cNvSpPr>
            <a:spLocks noGrp="1"/>
          </p:cNvSpPr>
          <p:nvPr>
            <p:ph type="sldNum" sz="quarter" idx="10"/>
          </p:nvPr>
        </p:nvSpPr>
        <p:spPr/>
        <p:txBody>
          <a:bodyPr/>
          <a:lstStyle/>
          <a:p>
            <a:fld id="{20DEAE63-D6C4-437F-B8DA-DA689F991AA7}" type="slidenum">
              <a:rPr lang="zh-CN" altLang="en-US" smtClean="0"/>
              <a:t>2</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3</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5CDD19-2EEA-4CDF-B2F3-7EEA11EB95A9}" type="slidenum">
              <a:rPr lang="zh-CN" altLang="en-US" smtClean="0"/>
              <a:t>6</a:t>
            </a:fld>
            <a:endParaRPr lang="zh-CN" altLang="en-US"/>
          </a:p>
        </p:txBody>
      </p:sp>
    </p:spTree>
    <p:extLst>
      <p:ext uri="{BB962C8B-B14F-4D97-AF65-F5344CB8AC3E}">
        <p14:creationId xmlns:p14="http://schemas.microsoft.com/office/powerpoint/2010/main" val="4041550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5CDD19-2EEA-4CDF-B2F3-7EEA11EB95A9}"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5CDD19-2EEA-4CDF-B2F3-7EEA11EB95A9}" type="slidenum">
              <a:rPr lang="zh-CN" altLang="en-US" smtClean="0"/>
              <a:t>8</a:t>
            </a:fld>
            <a:endParaRPr lang="zh-CN" altLang="en-US"/>
          </a:p>
        </p:txBody>
      </p:sp>
    </p:spTree>
    <p:extLst>
      <p:ext uri="{BB962C8B-B14F-4D97-AF65-F5344CB8AC3E}">
        <p14:creationId xmlns:p14="http://schemas.microsoft.com/office/powerpoint/2010/main" val="2409059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5CDD19-2EEA-4CDF-B2F3-7EEA11EB95A9}" type="slidenum">
              <a:rPr lang="zh-CN" altLang="en-US" smtClean="0"/>
              <a:t>12</a:t>
            </a:fld>
            <a:endParaRPr lang="zh-CN" altLang="en-US"/>
          </a:p>
        </p:txBody>
      </p:sp>
    </p:spTree>
    <p:extLst>
      <p:ext uri="{BB962C8B-B14F-4D97-AF65-F5344CB8AC3E}">
        <p14:creationId xmlns:p14="http://schemas.microsoft.com/office/powerpoint/2010/main" val="2382612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5CDD19-2EEA-4CDF-B2F3-7EEA11EB95A9}" type="slidenum">
              <a:rPr lang="zh-CN" altLang="en-US" smtClean="0"/>
              <a:t>23</a:t>
            </a:fld>
            <a:endParaRPr lang="zh-CN" altLang="en-US"/>
          </a:p>
        </p:txBody>
      </p:sp>
    </p:spTree>
    <p:extLst>
      <p:ext uri="{BB962C8B-B14F-4D97-AF65-F5344CB8AC3E}">
        <p14:creationId xmlns:p14="http://schemas.microsoft.com/office/powerpoint/2010/main" val="2422503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image" Target="../media/image2.png"/><Relationship Id="rId2" Type="http://schemas.openxmlformats.org/officeDocument/2006/relationships/slide" Target="../slides/slide6.xml"/><Relationship Id="rId1" Type="http://schemas.openxmlformats.org/officeDocument/2006/relationships/slideMaster" Target="../slideMasters/slideMaster1.xml"/><Relationship Id="rId6" Type="http://schemas.openxmlformats.org/officeDocument/2006/relationships/slide" Target="../slides/slide27.xml"/><Relationship Id="rId5" Type="http://schemas.openxmlformats.org/officeDocument/2006/relationships/slide" Target="../slides/slide23.xml"/><Relationship Id="rId4" Type="http://schemas.openxmlformats.org/officeDocument/2006/relationships/slide" Target="../slides/slide25.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6.xml"/><Relationship Id="rId7" Type="http://schemas.openxmlformats.org/officeDocument/2006/relationships/slide" Target="../slides/slide27.xm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slide" Target="../slides/slide23.xml"/><Relationship Id="rId5" Type="http://schemas.openxmlformats.org/officeDocument/2006/relationships/slide" Target="../slides/slide12.xml"/><Relationship Id="rId4" Type="http://schemas.openxmlformats.org/officeDocument/2006/relationships/slide" Target="../slides/slide9.xml"/></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2.xml"/><Relationship Id="rId7" Type="http://schemas.openxmlformats.org/officeDocument/2006/relationships/slide" Target="../slides/slide27.xml"/><Relationship Id="rId2"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 Target="../slides/slide29.xml"/><Relationship Id="rId5" Type="http://schemas.openxmlformats.org/officeDocument/2006/relationships/slide" Target="../slides/slide23.xml"/><Relationship Id="rId4" Type="http://schemas.openxmlformats.org/officeDocument/2006/relationships/slide" Target="../slides/slide25.xml"/><Relationship Id="rId9"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23.xml"/><Relationship Id="rId7" Type="http://schemas.openxmlformats.org/officeDocument/2006/relationships/image" Target="../media/image2.png"/><Relationship Id="rId2"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 Target="../slides/slide6.xml"/><Relationship Id="rId5" Type="http://schemas.openxmlformats.org/officeDocument/2006/relationships/slide" Target="../slides/slide27.xml"/><Relationship Id="rId4" Type="http://schemas.openxmlformats.org/officeDocument/2006/relationships/slide" Target="../slides/slide2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2024-08-07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空白">
    <p:bg>
      <p:bgPr>
        <a:solidFill>
          <a:srgbClr val="2E9FD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2024-08-07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6" name="矩形 5"/>
          <p:cNvSpPr/>
          <p:nvPr userDrawn="1"/>
        </p:nvSpPr>
        <p:spPr>
          <a:xfrm>
            <a:off x="292608" y="268224"/>
            <a:ext cx="11606784" cy="6339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2E9FD1"/>
        </a:solidFill>
        <a:effectLst/>
      </p:bgPr>
    </p:bg>
    <p:spTree>
      <p:nvGrpSpPr>
        <p:cNvPr id="1" name=""/>
        <p:cNvGrpSpPr/>
        <p:nvPr/>
      </p:nvGrpSpPr>
      <p:grpSpPr>
        <a:xfrm>
          <a:off x="0" y="0"/>
          <a:ext cx="0" cy="0"/>
          <a:chOff x="0" y="0"/>
          <a:chExt cx="0" cy="0"/>
        </a:xfrm>
      </p:grpSpPr>
      <p:sp>
        <p:nvSpPr>
          <p:cNvPr id="6" name="矩形 5"/>
          <p:cNvSpPr/>
          <p:nvPr userDrawn="1"/>
        </p:nvSpPr>
        <p:spPr>
          <a:xfrm>
            <a:off x="549275" y="523875"/>
            <a:ext cx="11092815" cy="5810250"/>
          </a:xfrm>
          <a:prstGeom prst="rect">
            <a:avLst/>
          </a:prstGeom>
          <a:solidFill>
            <a:srgbClr val="2E9FD1"/>
          </a:solidFill>
          <a:ln>
            <a:noFill/>
          </a:ln>
          <a:effectLst>
            <a:outerShdw blurRad="2032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userDrawn="1"/>
        </p:nvPicPr>
        <p:blipFill>
          <a:blip r:embed="rId2" cstate="print">
            <a:alphaModFix amt="700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5395" y="310696"/>
            <a:ext cx="11220574" cy="6096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rgbClr val="2E9FD1"/>
        </a:solidFill>
        <a:effectLst/>
      </p:bgPr>
    </p:bg>
    <p:spTree>
      <p:nvGrpSpPr>
        <p:cNvPr id="1" name=""/>
        <p:cNvGrpSpPr/>
        <p:nvPr/>
      </p:nvGrpSpPr>
      <p:grpSpPr>
        <a:xfrm>
          <a:off x="0" y="0"/>
          <a:ext cx="0" cy="0"/>
          <a:chOff x="0" y="0"/>
          <a:chExt cx="0" cy="0"/>
        </a:xfrm>
      </p:grpSpPr>
      <p:sp>
        <p:nvSpPr>
          <p:cNvPr id="6" name="矩形 5"/>
          <p:cNvSpPr/>
          <p:nvPr userDrawn="1"/>
        </p:nvSpPr>
        <p:spPr>
          <a:xfrm>
            <a:off x="721895" y="611203"/>
            <a:ext cx="10770669" cy="5592279"/>
          </a:xfrm>
          <a:prstGeom prst="rect">
            <a:avLst/>
          </a:prstGeom>
          <a:solidFill>
            <a:schemeClr val="bg1"/>
          </a:solidFill>
          <a:ln>
            <a:noFill/>
          </a:ln>
          <a:effectLst>
            <a:outerShdw blurRad="2032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userDrawn="1"/>
        </p:nvGrpSpPr>
        <p:grpSpPr>
          <a:xfrm>
            <a:off x="6965003" y="169458"/>
            <a:ext cx="1065091" cy="323775"/>
            <a:chOff x="6965003" y="169458"/>
            <a:chExt cx="1065091" cy="323775"/>
          </a:xfrm>
        </p:grpSpPr>
        <p:sp>
          <p:nvSpPr>
            <p:cNvPr id="8" name="平行四边形 7">
              <a:hlinkClick r:id="rId2" action="ppaction://hlinksldjump"/>
            </p:cNvPr>
            <p:cNvSpPr/>
            <p:nvPr/>
          </p:nvSpPr>
          <p:spPr>
            <a:xfrm>
              <a:off x="6965003" y="176418"/>
              <a:ext cx="1065091" cy="316815"/>
            </a:xfrm>
            <a:prstGeom prst="parallelogram">
              <a:avLst>
                <a:gd name="adj" fmla="val 32908"/>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姚体" panose="02010601030101010101" pitchFamily="2" charset="-122"/>
                <a:ea typeface="方正姚体" panose="02010601030101010101" pitchFamily="2" charset="-122"/>
              </a:endParaRPr>
            </a:p>
          </p:txBody>
        </p:sp>
        <p:sp>
          <p:nvSpPr>
            <p:cNvPr id="9" name="矩形 3">
              <a:hlinkClick r:id="rId2" action="ppaction://hlinksldjump"/>
            </p:cNvPr>
            <p:cNvSpPr/>
            <p:nvPr/>
          </p:nvSpPr>
          <p:spPr>
            <a:xfrm>
              <a:off x="7015640" y="169458"/>
              <a:ext cx="938766" cy="323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fontAlgn="auto">
                <a:spcBef>
                  <a:spcPct val="0"/>
                </a:spcBef>
                <a:spcAft>
                  <a:spcPct val="0"/>
                </a:spcAft>
                <a:defRPr/>
              </a:pPr>
              <a:r>
                <a:rPr lang="zh-CN" altLang="en-US" sz="1500" b="1" dirty="0">
                  <a:solidFill>
                    <a:srgbClr val="FF9900"/>
                  </a:solidFill>
                  <a:latin typeface="方正姚体" panose="02010601030101010101" pitchFamily="2" charset="-122"/>
                  <a:ea typeface="方正姚体" panose="02010601030101010101" pitchFamily="2" charset="-122"/>
                </a:rPr>
                <a:t>热身环节</a:t>
              </a:r>
            </a:p>
          </p:txBody>
        </p:sp>
      </p:grpSp>
      <p:grpSp>
        <p:nvGrpSpPr>
          <p:cNvPr id="10" name="组合 9"/>
          <p:cNvGrpSpPr/>
          <p:nvPr userDrawn="1"/>
        </p:nvGrpSpPr>
        <p:grpSpPr>
          <a:xfrm>
            <a:off x="8000470" y="169458"/>
            <a:ext cx="1065091" cy="323775"/>
            <a:chOff x="8005043" y="169458"/>
            <a:chExt cx="1065091" cy="323775"/>
          </a:xfrm>
        </p:grpSpPr>
        <p:sp>
          <p:nvSpPr>
            <p:cNvPr id="13" name="平行四边形 12"/>
            <p:cNvSpPr/>
            <p:nvPr/>
          </p:nvSpPr>
          <p:spPr>
            <a:xfrm>
              <a:off x="8005043" y="176418"/>
              <a:ext cx="1065091" cy="316815"/>
            </a:xfrm>
            <a:prstGeom prst="parallelogram">
              <a:avLst>
                <a:gd name="adj" fmla="val 32908"/>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姚体" panose="02010601030101010101" pitchFamily="2" charset="-122"/>
                <a:ea typeface="方正姚体" panose="02010601030101010101" pitchFamily="2" charset="-122"/>
              </a:endParaRPr>
            </a:p>
          </p:txBody>
        </p:sp>
        <p:sp>
          <p:nvSpPr>
            <p:cNvPr id="14" name="矩形 3">
              <a:hlinkClick r:id="rId3" action="ppaction://hlinksldjump"/>
            </p:cNvPr>
            <p:cNvSpPr/>
            <p:nvPr/>
          </p:nvSpPr>
          <p:spPr>
            <a:xfrm>
              <a:off x="8055680" y="169458"/>
              <a:ext cx="938766" cy="323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fontAlgn="auto">
                <a:spcBef>
                  <a:spcPct val="0"/>
                </a:spcBef>
                <a:spcAft>
                  <a:spcPct val="0"/>
                </a:spcAft>
                <a:defRPr/>
              </a:pPr>
              <a:r>
                <a:rPr lang="zh-CN" altLang="en-US" sz="1500" b="1" dirty="0">
                  <a:solidFill>
                    <a:srgbClr val="3484A2"/>
                  </a:solidFill>
                  <a:latin typeface="方正姚体" panose="02010601030101010101" pitchFamily="2" charset="-122"/>
                  <a:ea typeface="方正姚体" panose="02010601030101010101" pitchFamily="2" charset="-122"/>
                </a:rPr>
                <a:t>实施环节</a:t>
              </a:r>
            </a:p>
          </p:txBody>
        </p:sp>
      </p:grpSp>
      <p:grpSp>
        <p:nvGrpSpPr>
          <p:cNvPr id="15" name="组合 14"/>
          <p:cNvGrpSpPr/>
          <p:nvPr userDrawn="1"/>
        </p:nvGrpSpPr>
        <p:grpSpPr>
          <a:xfrm>
            <a:off x="9035937" y="169458"/>
            <a:ext cx="1065091" cy="323775"/>
            <a:chOff x="9045083" y="169458"/>
            <a:chExt cx="1065091" cy="323775"/>
          </a:xfrm>
        </p:grpSpPr>
        <p:sp>
          <p:nvSpPr>
            <p:cNvPr id="16" name="平行四边形 15">
              <a:hlinkClick r:id="rId4" action="ppaction://hlinksldjump"/>
            </p:cNvPr>
            <p:cNvSpPr/>
            <p:nvPr/>
          </p:nvSpPr>
          <p:spPr>
            <a:xfrm>
              <a:off x="9045083" y="176418"/>
              <a:ext cx="1065091" cy="316815"/>
            </a:xfrm>
            <a:prstGeom prst="parallelogram">
              <a:avLst>
                <a:gd name="adj" fmla="val 32908"/>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姚体" panose="02010601030101010101" pitchFamily="2" charset="-122"/>
                <a:ea typeface="方正姚体" panose="02010601030101010101" pitchFamily="2" charset="-122"/>
              </a:endParaRPr>
            </a:p>
          </p:txBody>
        </p:sp>
        <p:sp>
          <p:nvSpPr>
            <p:cNvPr id="17" name="矩形 3">
              <a:hlinkClick r:id="rId5" action="ppaction://hlinksldjump"/>
            </p:cNvPr>
            <p:cNvSpPr/>
            <p:nvPr/>
          </p:nvSpPr>
          <p:spPr>
            <a:xfrm>
              <a:off x="9095720" y="169458"/>
              <a:ext cx="938766" cy="323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fontAlgn="auto">
                <a:spcBef>
                  <a:spcPct val="0"/>
                </a:spcBef>
                <a:spcAft>
                  <a:spcPct val="0"/>
                </a:spcAft>
                <a:defRPr/>
              </a:pPr>
              <a:r>
                <a:rPr lang="zh-CN" altLang="en-US" sz="1500" b="1" dirty="0">
                  <a:solidFill>
                    <a:srgbClr val="3484A2"/>
                  </a:solidFill>
                  <a:latin typeface="方正姚体" panose="02010601030101010101" pitchFamily="2" charset="-122"/>
                  <a:ea typeface="方正姚体" panose="02010601030101010101" pitchFamily="2" charset="-122"/>
                </a:rPr>
                <a:t>拓展评价</a:t>
              </a:r>
            </a:p>
          </p:txBody>
        </p:sp>
      </p:grpSp>
      <p:grpSp>
        <p:nvGrpSpPr>
          <p:cNvPr id="18" name="组合 17"/>
          <p:cNvGrpSpPr/>
          <p:nvPr userDrawn="1"/>
        </p:nvGrpSpPr>
        <p:grpSpPr>
          <a:xfrm>
            <a:off x="10071405" y="169458"/>
            <a:ext cx="1065091" cy="323775"/>
            <a:chOff x="10071405" y="169458"/>
            <a:chExt cx="1065091" cy="323775"/>
          </a:xfrm>
        </p:grpSpPr>
        <p:sp>
          <p:nvSpPr>
            <p:cNvPr id="19" name="平行四边形 18"/>
            <p:cNvSpPr/>
            <p:nvPr/>
          </p:nvSpPr>
          <p:spPr>
            <a:xfrm>
              <a:off x="10071405" y="176418"/>
              <a:ext cx="1065091" cy="316815"/>
            </a:xfrm>
            <a:prstGeom prst="parallelogram">
              <a:avLst>
                <a:gd name="adj" fmla="val 32908"/>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姚体" panose="02010601030101010101" pitchFamily="2" charset="-122"/>
                <a:ea typeface="方正姚体" panose="02010601030101010101" pitchFamily="2" charset="-122"/>
              </a:endParaRPr>
            </a:p>
          </p:txBody>
        </p:sp>
        <p:sp>
          <p:nvSpPr>
            <p:cNvPr id="20" name="矩形 3">
              <a:hlinkClick r:id="rId6" action="ppaction://hlinksldjump"/>
            </p:cNvPr>
            <p:cNvSpPr/>
            <p:nvPr/>
          </p:nvSpPr>
          <p:spPr>
            <a:xfrm>
              <a:off x="10122042" y="169458"/>
              <a:ext cx="938766" cy="323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fontAlgn="auto">
                <a:spcBef>
                  <a:spcPct val="0"/>
                </a:spcBef>
                <a:spcAft>
                  <a:spcPct val="0"/>
                </a:spcAft>
                <a:defRPr/>
              </a:pPr>
              <a:r>
                <a:rPr lang="zh-CN" altLang="en-US" sz="1500" b="1" dirty="0">
                  <a:solidFill>
                    <a:srgbClr val="3484A2"/>
                  </a:solidFill>
                  <a:latin typeface="方正姚体" panose="02010601030101010101" pitchFamily="2" charset="-122"/>
                  <a:ea typeface="方正姚体" panose="02010601030101010101" pitchFamily="2" charset="-122"/>
                </a:rPr>
                <a:t>素养提升</a:t>
              </a:r>
            </a:p>
          </p:txBody>
        </p:sp>
      </p:grpSp>
      <p:sp>
        <p:nvSpPr>
          <p:cNvPr id="25" name="KSO_Shape">
            <a:hlinkClick r:id="" action="ppaction://hlinkshowjump?jump=previousslide"/>
          </p:cNvPr>
          <p:cNvSpPr/>
          <p:nvPr userDrawn="1"/>
        </p:nvSpPr>
        <p:spPr>
          <a:xfrm>
            <a:off x="11193571" y="130451"/>
            <a:ext cx="396000" cy="396000"/>
          </a:xfrm>
          <a:custGeom>
            <a:avLst/>
            <a:gdLst>
              <a:gd name="connsiteX0" fmla="*/ 158628 w 585904"/>
              <a:gd name="connsiteY0" fmla="*/ 130053 h 585904"/>
              <a:gd name="connsiteX1" fmla="*/ 321527 w 585904"/>
              <a:gd name="connsiteY1" fmla="*/ 292952 h 585904"/>
              <a:gd name="connsiteX2" fmla="*/ 158628 w 585904"/>
              <a:gd name="connsiteY2" fmla="*/ 455850 h 585904"/>
              <a:gd name="connsiteX3" fmla="*/ 321527 w 585904"/>
              <a:gd name="connsiteY3" fmla="*/ 455850 h 585904"/>
              <a:gd name="connsiteX4" fmla="*/ 484425 w 585904"/>
              <a:gd name="connsiteY4" fmla="*/ 292952 h 585904"/>
              <a:gd name="connsiteX5" fmla="*/ 321527 w 585904"/>
              <a:gd name="connsiteY5" fmla="*/ 130053 h 585904"/>
              <a:gd name="connsiteX6" fmla="*/ 292952 w 585904"/>
              <a:gd name="connsiteY6" fmla="*/ 0 h 585904"/>
              <a:gd name="connsiteX7" fmla="*/ 585904 w 585904"/>
              <a:gd name="connsiteY7" fmla="*/ 292952 h 585904"/>
              <a:gd name="connsiteX8" fmla="*/ 292952 w 585904"/>
              <a:gd name="connsiteY8" fmla="*/ 585904 h 585904"/>
              <a:gd name="connsiteX9" fmla="*/ 0 w 585904"/>
              <a:gd name="connsiteY9" fmla="*/ 292952 h 585904"/>
              <a:gd name="connsiteX10" fmla="*/ 292952 w 585904"/>
              <a:gd name="connsiteY10"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904" h="585904">
                <a:moveTo>
                  <a:pt x="158628" y="130053"/>
                </a:moveTo>
                <a:lnTo>
                  <a:pt x="321527" y="292952"/>
                </a:lnTo>
                <a:lnTo>
                  <a:pt x="158628" y="455850"/>
                </a:lnTo>
                <a:lnTo>
                  <a:pt x="321527" y="455850"/>
                </a:lnTo>
                <a:lnTo>
                  <a:pt x="484425" y="292952"/>
                </a:lnTo>
                <a:lnTo>
                  <a:pt x="321527" y="130053"/>
                </a:ln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6" name="KSO_Shape">
            <a:hlinkClick r:id="" action="ppaction://hlinkshowjump?jump=previousslide"/>
          </p:cNvPr>
          <p:cNvSpPr/>
          <p:nvPr userDrawn="1"/>
        </p:nvSpPr>
        <p:spPr>
          <a:xfrm flipH="1">
            <a:off x="6446207" y="117925"/>
            <a:ext cx="396000" cy="396000"/>
          </a:xfrm>
          <a:custGeom>
            <a:avLst/>
            <a:gdLst>
              <a:gd name="connsiteX0" fmla="*/ 158628 w 585904"/>
              <a:gd name="connsiteY0" fmla="*/ 130053 h 585904"/>
              <a:gd name="connsiteX1" fmla="*/ 321527 w 585904"/>
              <a:gd name="connsiteY1" fmla="*/ 292952 h 585904"/>
              <a:gd name="connsiteX2" fmla="*/ 158628 w 585904"/>
              <a:gd name="connsiteY2" fmla="*/ 455850 h 585904"/>
              <a:gd name="connsiteX3" fmla="*/ 321527 w 585904"/>
              <a:gd name="connsiteY3" fmla="*/ 455850 h 585904"/>
              <a:gd name="connsiteX4" fmla="*/ 484425 w 585904"/>
              <a:gd name="connsiteY4" fmla="*/ 292952 h 585904"/>
              <a:gd name="connsiteX5" fmla="*/ 321527 w 585904"/>
              <a:gd name="connsiteY5" fmla="*/ 130053 h 585904"/>
              <a:gd name="connsiteX6" fmla="*/ 292952 w 585904"/>
              <a:gd name="connsiteY6" fmla="*/ 0 h 585904"/>
              <a:gd name="connsiteX7" fmla="*/ 585904 w 585904"/>
              <a:gd name="connsiteY7" fmla="*/ 292952 h 585904"/>
              <a:gd name="connsiteX8" fmla="*/ 292952 w 585904"/>
              <a:gd name="connsiteY8" fmla="*/ 585904 h 585904"/>
              <a:gd name="connsiteX9" fmla="*/ 0 w 585904"/>
              <a:gd name="connsiteY9" fmla="*/ 292952 h 585904"/>
              <a:gd name="connsiteX10" fmla="*/ 292952 w 585904"/>
              <a:gd name="connsiteY10"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904" h="585904">
                <a:moveTo>
                  <a:pt x="158628" y="130053"/>
                </a:moveTo>
                <a:lnTo>
                  <a:pt x="321527" y="292952"/>
                </a:lnTo>
                <a:lnTo>
                  <a:pt x="158628" y="455850"/>
                </a:lnTo>
                <a:lnTo>
                  <a:pt x="321527" y="455850"/>
                </a:lnTo>
                <a:lnTo>
                  <a:pt x="484425" y="292952"/>
                </a:lnTo>
                <a:lnTo>
                  <a:pt x="321527" y="130053"/>
                </a:ln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1" name="文本框 20"/>
          <p:cNvSpPr txBox="1"/>
          <p:nvPr userDrawn="1"/>
        </p:nvSpPr>
        <p:spPr>
          <a:xfrm>
            <a:off x="1075012" y="173119"/>
            <a:ext cx="4235553"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solidFill>
                  <a:schemeClr val="bg1"/>
                </a:solidFill>
                <a:latin typeface="方正姚体" panose="02010601030101010101" pitchFamily="2" charset="-122"/>
                <a:ea typeface="方正姚体" panose="02010601030101010101" pitchFamily="2" charset="-122"/>
              </a:rPr>
              <a:t>项目</a:t>
            </a:r>
            <a:r>
              <a:rPr lang="en-US" altLang="zh-CN" dirty="0">
                <a:solidFill>
                  <a:schemeClr val="bg1"/>
                </a:solidFill>
                <a:latin typeface="方正姚体" panose="02010601030101010101" pitchFamily="2" charset="-122"/>
                <a:ea typeface="方正姚体" panose="02010601030101010101" pitchFamily="2" charset="-122"/>
              </a:rPr>
              <a:t>1  </a:t>
            </a:r>
            <a:r>
              <a:rPr lang="zh-CN" altLang="en-US" dirty="0">
                <a:solidFill>
                  <a:schemeClr val="bg1"/>
                </a:solidFill>
                <a:latin typeface="方正姚体" panose="02010601030101010101" pitchFamily="2" charset="-122"/>
                <a:ea typeface="方正姚体" panose="02010601030101010101" pitchFamily="2" charset="-122"/>
              </a:rPr>
              <a:t>解读互联网连通示意图</a:t>
            </a:r>
            <a:endParaRPr lang="zh-CN" altLang="en-US" sz="1800" kern="1200" dirty="0">
              <a:solidFill>
                <a:schemeClr val="bg1"/>
              </a:solidFill>
              <a:latin typeface="方正姚体" panose="02010601030101010101" pitchFamily="2" charset="-122"/>
              <a:ea typeface="方正姚体" panose="02010601030101010101" pitchFamily="2" charset="-122"/>
              <a:cs typeface="+mn-cs"/>
            </a:endParaRPr>
          </a:p>
        </p:txBody>
      </p:sp>
      <p:pic>
        <p:nvPicPr>
          <p:cNvPr id="22" name="图片 21"/>
          <p:cNvPicPr>
            <a:picLocks noChangeAspect="1"/>
          </p:cNvPicPr>
          <p:nvPr userDrawn="1"/>
        </p:nvPicPr>
        <p:blipFill rotWithShape="1">
          <a:blip r:embed="rId7" cstate="print">
            <a:extLst>
              <a:ext uri="{28A0092B-C50C-407E-A947-70E740481C1C}">
                <a14:useLocalDpi xmlns:a14="http://schemas.microsoft.com/office/drawing/2010/main" val="0"/>
              </a:ext>
            </a:extLst>
          </a:blip>
          <a:srcRect l="7583" t="14440" r="47711" b="31550"/>
          <a:stretch>
            <a:fillRect/>
          </a:stretch>
        </p:blipFill>
        <p:spPr>
          <a:xfrm>
            <a:off x="562702" y="141843"/>
            <a:ext cx="554294" cy="446422"/>
          </a:xfrm>
          <a:prstGeom prst="rect">
            <a:avLst/>
          </a:prstGeom>
        </p:spPr>
      </p:pic>
      <p:sp>
        <p:nvSpPr>
          <p:cNvPr id="23" name="文本框 22"/>
          <p:cNvSpPr txBox="1"/>
          <p:nvPr userDrawn="1"/>
        </p:nvSpPr>
        <p:spPr>
          <a:xfrm>
            <a:off x="8520490" y="6321452"/>
            <a:ext cx="3185487" cy="369332"/>
          </a:xfrm>
          <a:prstGeom prst="rect">
            <a:avLst/>
          </a:prstGeom>
          <a:noFill/>
        </p:spPr>
        <p:txBody>
          <a:bodyPr wrap="none" rtlCol="0">
            <a:spAutoFit/>
          </a:bodyPr>
          <a:lstStyle/>
          <a:p>
            <a:r>
              <a:rPr lang="zh-CN" altLang="en-US" sz="1800" kern="1200" baseline="0" dirty="0">
                <a:solidFill>
                  <a:schemeClr val="bg1"/>
                </a:solidFill>
                <a:latin typeface="方正姚体" panose="02010601030101010101" pitchFamily="2" charset="-122"/>
                <a:ea typeface="方正姚体" panose="02010601030101010101" pitchFamily="2" charset="-122"/>
                <a:cs typeface="+mn-cs"/>
              </a:rPr>
              <a:t>第</a:t>
            </a:r>
            <a:r>
              <a:rPr lang="en-US" altLang="zh-CN" sz="1800" kern="1200" baseline="0" dirty="0">
                <a:solidFill>
                  <a:schemeClr val="bg1"/>
                </a:solidFill>
                <a:latin typeface="方正姚体" panose="02010601030101010101" pitchFamily="2" charset="-122"/>
                <a:ea typeface="方正姚体" panose="02010601030101010101" pitchFamily="2" charset="-122"/>
                <a:cs typeface="+mn-cs"/>
              </a:rPr>
              <a:t>4</a:t>
            </a:r>
            <a:r>
              <a:rPr lang="zh-CN" altLang="en-US" sz="1800" kern="1200" baseline="0" dirty="0">
                <a:solidFill>
                  <a:schemeClr val="bg1"/>
                </a:solidFill>
                <a:latin typeface="方正姚体" panose="02010601030101010101" pitchFamily="2" charset="-122"/>
                <a:ea typeface="方正姚体" panose="02010601030101010101" pitchFamily="2" charset="-122"/>
                <a:cs typeface="+mn-cs"/>
              </a:rPr>
              <a:t>单元  </a:t>
            </a:r>
            <a:r>
              <a:rPr lang="zh-CN" altLang="en-US" baseline="0" dirty="0">
                <a:solidFill>
                  <a:schemeClr val="bg1"/>
                </a:solidFill>
                <a:latin typeface="方正姚体" panose="02010601030101010101" pitchFamily="2" charset="-122"/>
                <a:ea typeface="方正姚体" panose="02010601030101010101" pitchFamily="2" charset="-122"/>
              </a:rPr>
              <a:t>探</a:t>
            </a:r>
            <a:r>
              <a:rPr lang="zh-CN" altLang="en-US" sz="1800" kern="1200" baseline="0" dirty="0">
                <a:solidFill>
                  <a:schemeClr val="bg1"/>
                </a:solidFill>
                <a:latin typeface="方正姚体" panose="02010601030101010101" pitchFamily="2" charset="-122"/>
                <a:ea typeface="方正姚体" panose="02010601030101010101" pitchFamily="2" charset="-122"/>
                <a:cs typeface="+mn-cs"/>
              </a:rPr>
              <a:t>密互联网工作过程</a:t>
            </a:r>
          </a:p>
        </p:txBody>
      </p:sp>
    </p:spTree>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rgbClr val="2E9FD1"/>
        </a:solidFill>
        <a:effectLst/>
      </p:bgPr>
    </p:bg>
    <p:spTree>
      <p:nvGrpSpPr>
        <p:cNvPr id="1" name=""/>
        <p:cNvGrpSpPr/>
        <p:nvPr/>
      </p:nvGrpSpPr>
      <p:grpSpPr>
        <a:xfrm>
          <a:off x="0" y="0"/>
          <a:ext cx="0" cy="0"/>
          <a:chOff x="0" y="0"/>
          <a:chExt cx="0" cy="0"/>
        </a:xfrm>
      </p:grpSpPr>
      <p:sp>
        <p:nvSpPr>
          <p:cNvPr id="6" name="矩形 5"/>
          <p:cNvSpPr/>
          <p:nvPr userDrawn="1"/>
        </p:nvSpPr>
        <p:spPr>
          <a:xfrm>
            <a:off x="721895" y="611203"/>
            <a:ext cx="10770669" cy="5592279"/>
          </a:xfrm>
          <a:prstGeom prst="rect">
            <a:avLst/>
          </a:prstGeom>
          <a:solidFill>
            <a:schemeClr val="bg1"/>
          </a:solidFill>
          <a:ln>
            <a:noFill/>
          </a:ln>
          <a:effectLst>
            <a:outerShdw blurRad="2032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l="7583" t="14440" r="47711" b="31550"/>
          <a:stretch>
            <a:fillRect/>
          </a:stretch>
        </p:blipFill>
        <p:spPr>
          <a:xfrm>
            <a:off x="580621" y="132878"/>
            <a:ext cx="554294" cy="446422"/>
          </a:xfrm>
          <a:prstGeom prst="rect">
            <a:avLst/>
          </a:prstGeom>
        </p:spPr>
      </p:pic>
      <p:grpSp>
        <p:nvGrpSpPr>
          <p:cNvPr id="7" name="组合 6"/>
          <p:cNvGrpSpPr/>
          <p:nvPr userDrawn="1"/>
        </p:nvGrpSpPr>
        <p:grpSpPr>
          <a:xfrm>
            <a:off x="6965003" y="169458"/>
            <a:ext cx="1065091" cy="323775"/>
            <a:chOff x="6965003" y="169458"/>
            <a:chExt cx="1065091" cy="323775"/>
          </a:xfrm>
        </p:grpSpPr>
        <p:sp>
          <p:nvSpPr>
            <p:cNvPr id="8" name="平行四边形 7">
              <a:hlinkClick r:id="rId3" action="ppaction://hlinksldjump"/>
            </p:cNvPr>
            <p:cNvSpPr/>
            <p:nvPr/>
          </p:nvSpPr>
          <p:spPr>
            <a:xfrm>
              <a:off x="6965003" y="176418"/>
              <a:ext cx="1065091" cy="316815"/>
            </a:xfrm>
            <a:prstGeom prst="parallelogram">
              <a:avLst>
                <a:gd name="adj" fmla="val 32908"/>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姚体" panose="02010601030101010101" pitchFamily="2" charset="-122"/>
                <a:ea typeface="方正姚体" panose="02010601030101010101" pitchFamily="2" charset="-122"/>
              </a:endParaRPr>
            </a:p>
          </p:txBody>
        </p:sp>
        <p:sp>
          <p:nvSpPr>
            <p:cNvPr id="9" name="矩形 3">
              <a:hlinkClick r:id="rId3" action="ppaction://hlinksldjump"/>
            </p:cNvPr>
            <p:cNvSpPr/>
            <p:nvPr/>
          </p:nvSpPr>
          <p:spPr>
            <a:xfrm>
              <a:off x="7015640" y="169458"/>
              <a:ext cx="938766" cy="323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fontAlgn="auto">
                <a:spcBef>
                  <a:spcPct val="0"/>
                </a:spcBef>
                <a:spcAft>
                  <a:spcPct val="0"/>
                </a:spcAft>
                <a:defRPr/>
              </a:pPr>
              <a:r>
                <a:rPr lang="zh-CN" altLang="en-US" sz="1500" b="1" kern="1200" dirty="0">
                  <a:solidFill>
                    <a:srgbClr val="3484A2"/>
                  </a:solidFill>
                  <a:latin typeface="方正姚体" panose="02010601030101010101" pitchFamily="2" charset="-122"/>
                  <a:ea typeface="方正姚体" panose="02010601030101010101" pitchFamily="2" charset="-122"/>
                  <a:cs typeface="+mn-cs"/>
                </a:rPr>
                <a:t>热身环节</a:t>
              </a:r>
            </a:p>
          </p:txBody>
        </p:sp>
      </p:grpSp>
      <p:grpSp>
        <p:nvGrpSpPr>
          <p:cNvPr id="10" name="组合 9"/>
          <p:cNvGrpSpPr/>
          <p:nvPr userDrawn="1"/>
        </p:nvGrpSpPr>
        <p:grpSpPr>
          <a:xfrm>
            <a:off x="8000470" y="169458"/>
            <a:ext cx="1065091" cy="323775"/>
            <a:chOff x="8005043" y="169458"/>
            <a:chExt cx="1065091" cy="323775"/>
          </a:xfrm>
        </p:grpSpPr>
        <p:sp>
          <p:nvSpPr>
            <p:cNvPr id="13" name="平行四边形 12">
              <a:hlinkClick r:id="rId4" action="ppaction://hlinksldjump"/>
            </p:cNvPr>
            <p:cNvSpPr/>
            <p:nvPr/>
          </p:nvSpPr>
          <p:spPr>
            <a:xfrm>
              <a:off x="8005043" y="176418"/>
              <a:ext cx="1065091" cy="316815"/>
            </a:xfrm>
            <a:prstGeom prst="parallelogram">
              <a:avLst>
                <a:gd name="adj" fmla="val 32908"/>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姚体" panose="02010601030101010101" pitchFamily="2" charset="-122"/>
                <a:ea typeface="方正姚体" panose="02010601030101010101" pitchFamily="2" charset="-122"/>
              </a:endParaRPr>
            </a:p>
          </p:txBody>
        </p:sp>
        <p:sp>
          <p:nvSpPr>
            <p:cNvPr id="14" name="矩形 3">
              <a:hlinkClick r:id="rId5" action="ppaction://hlinksldjump"/>
            </p:cNvPr>
            <p:cNvSpPr/>
            <p:nvPr/>
          </p:nvSpPr>
          <p:spPr>
            <a:xfrm>
              <a:off x="8055680" y="169458"/>
              <a:ext cx="938766" cy="323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fontAlgn="auto">
                <a:spcBef>
                  <a:spcPct val="0"/>
                </a:spcBef>
                <a:spcAft>
                  <a:spcPct val="0"/>
                </a:spcAft>
                <a:defRPr/>
              </a:pPr>
              <a:r>
                <a:rPr lang="zh-CN" altLang="en-US" sz="1500" b="1" dirty="0">
                  <a:solidFill>
                    <a:srgbClr val="FF9900"/>
                  </a:solidFill>
                  <a:latin typeface="方正姚体" panose="02010601030101010101" pitchFamily="2" charset="-122"/>
                  <a:ea typeface="方正姚体" panose="02010601030101010101" pitchFamily="2" charset="-122"/>
                </a:rPr>
                <a:t>实施环节</a:t>
              </a:r>
            </a:p>
          </p:txBody>
        </p:sp>
      </p:grpSp>
      <p:grpSp>
        <p:nvGrpSpPr>
          <p:cNvPr id="15" name="组合 14"/>
          <p:cNvGrpSpPr/>
          <p:nvPr userDrawn="1"/>
        </p:nvGrpSpPr>
        <p:grpSpPr>
          <a:xfrm>
            <a:off x="9035937" y="169458"/>
            <a:ext cx="1065091" cy="323775"/>
            <a:chOff x="9045083" y="169458"/>
            <a:chExt cx="1065091" cy="323775"/>
          </a:xfrm>
        </p:grpSpPr>
        <p:sp>
          <p:nvSpPr>
            <p:cNvPr id="16" name="平行四边形 15"/>
            <p:cNvSpPr/>
            <p:nvPr/>
          </p:nvSpPr>
          <p:spPr>
            <a:xfrm>
              <a:off x="9045083" y="176418"/>
              <a:ext cx="1065091" cy="316815"/>
            </a:xfrm>
            <a:prstGeom prst="parallelogram">
              <a:avLst>
                <a:gd name="adj" fmla="val 32908"/>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姚体" panose="02010601030101010101" pitchFamily="2" charset="-122"/>
                <a:ea typeface="方正姚体" panose="02010601030101010101" pitchFamily="2" charset="-122"/>
              </a:endParaRPr>
            </a:p>
          </p:txBody>
        </p:sp>
        <p:sp>
          <p:nvSpPr>
            <p:cNvPr id="17" name="矩形 3">
              <a:hlinkClick r:id="rId6" action="ppaction://hlinksldjump"/>
            </p:cNvPr>
            <p:cNvSpPr/>
            <p:nvPr/>
          </p:nvSpPr>
          <p:spPr>
            <a:xfrm>
              <a:off x="9095720" y="169458"/>
              <a:ext cx="938766" cy="323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fontAlgn="auto">
                <a:spcBef>
                  <a:spcPct val="0"/>
                </a:spcBef>
                <a:spcAft>
                  <a:spcPct val="0"/>
                </a:spcAft>
                <a:defRPr/>
              </a:pPr>
              <a:r>
                <a:rPr lang="zh-CN" altLang="en-US" sz="1500" b="1" dirty="0">
                  <a:solidFill>
                    <a:srgbClr val="3484A2"/>
                  </a:solidFill>
                  <a:latin typeface="方正姚体" panose="02010601030101010101" pitchFamily="2" charset="-122"/>
                  <a:ea typeface="方正姚体" panose="02010601030101010101" pitchFamily="2" charset="-122"/>
                </a:rPr>
                <a:t>拓展评价</a:t>
              </a:r>
            </a:p>
          </p:txBody>
        </p:sp>
      </p:grpSp>
      <p:grpSp>
        <p:nvGrpSpPr>
          <p:cNvPr id="18" name="组合 17"/>
          <p:cNvGrpSpPr/>
          <p:nvPr userDrawn="1"/>
        </p:nvGrpSpPr>
        <p:grpSpPr>
          <a:xfrm>
            <a:off x="10071405" y="169458"/>
            <a:ext cx="1065091" cy="323775"/>
            <a:chOff x="10071405" y="169458"/>
            <a:chExt cx="1065091" cy="323775"/>
          </a:xfrm>
        </p:grpSpPr>
        <p:sp>
          <p:nvSpPr>
            <p:cNvPr id="19" name="平行四边形 18">
              <a:hlinkClick r:id="rId7" action="ppaction://hlinksldjump"/>
            </p:cNvPr>
            <p:cNvSpPr/>
            <p:nvPr/>
          </p:nvSpPr>
          <p:spPr>
            <a:xfrm>
              <a:off x="10071405" y="176418"/>
              <a:ext cx="1065091" cy="316815"/>
            </a:xfrm>
            <a:prstGeom prst="parallelogram">
              <a:avLst>
                <a:gd name="adj" fmla="val 32908"/>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姚体" panose="02010601030101010101" pitchFamily="2" charset="-122"/>
                <a:ea typeface="方正姚体" panose="02010601030101010101" pitchFamily="2" charset="-122"/>
              </a:endParaRPr>
            </a:p>
          </p:txBody>
        </p:sp>
        <p:sp>
          <p:nvSpPr>
            <p:cNvPr id="20" name="矩形 3"/>
            <p:cNvSpPr/>
            <p:nvPr/>
          </p:nvSpPr>
          <p:spPr>
            <a:xfrm>
              <a:off x="10122042" y="169458"/>
              <a:ext cx="938766" cy="323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fontAlgn="auto">
                <a:spcBef>
                  <a:spcPct val="0"/>
                </a:spcBef>
                <a:spcAft>
                  <a:spcPct val="0"/>
                </a:spcAft>
                <a:defRPr/>
              </a:pPr>
              <a:r>
                <a:rPr lang="zh-CN" altLang="en-US" sz="1500" b="1" dirty="0">
                  <a:solidFill>
                    <a:srgbClr val="3484A2"/>
                  </a:solidFill>
                  <a:latin typeface="方正姚体" panose="02010601030101010101" pitchFamily="2" charset="-122"/>
                  <a:ea typeface="方正姚体" panose="02010601030101010101" pitchFamily="2" charset="-122"/>
                </a:rPr>
                <a:t>素养提升</a:t>
              </a:r>
            </a:p>
          </p:txBody>
        </p:sp>
      </p:grpSp>
      <p:sp>
        <p:nvSpPr>
          <p:cNvPr id="23" name="KSO_Shape">
            <a:hlinkClick r:id="" action="ppaction://hlinkshowjump?jump=nextslide"/>
          </p:cNvPr>
          <p:cNvSpPr/>
          <p:nvPr userDrawn="1"/>
        </p:nvSpPr>
        <p:spPr>
          <a:xfrm>
            <a:off x="11193571" y="130451"/>
            <a:ext cx="396000" cy="396000"/>
          </a:xfrm>
          <a:custGeom>
            <a:avLst/>
            <a:gdLst>
              <a:gd name="connsiteX0" fmla="*/ 158628 w 585904"/>
              <a:gd name="connsiteY0" fmla="*/ 130053 h 585904"/>
              <a:gd name="connsiteX1" fmla="*/ 321527 w 585904"/>
              <a:gd name="connsiteY1" fmla="*/ 292952 h 585904"/>
              <a:gd name="connsiteX2" fmla="*/ 158628 w 585904"/>
              <a:gd name="connsiteY2" fmla="*/ 455850 h 585904"/>
              <a:gd name="connsiteX3" fmla="*/ 321527 w 585904"/>
              <a:gd name="connsiteY3" fmla="*/ 455850 h 585904"/>
              <a:gd name="connsiteX4" fmla="*/ 484425 w 585904"/>
              <a:gd name="connsiteY4" fmla="*/ 292952 h 585904"/>
              <a:gd name="connsiteX5" fmla="*/ 321527 w 585904"/>
              <a:gd name="connsiteY5" fmla="*/ 130053 h 585904"/>
              <a:gd name="connsiteX6" fmla="*/ 292952 w 585904"/>
              <a:gd name="connsiteY6" fmla="*/ 0 h 585904"/>
              <a:gd name="connsiteX7" fmla="*/ 585904 w 585904"/>
              <a:gd name="connsiteY7" fmla="*/ 292952 h 585904"/>
              <a:gd name="connsiteX8" fmla="*/ 292952 w 585904"/>
              <a:gd name="connsiteY8" fmla="*/ 585904 h 585904"/>
              <a:gd name="connsiteX9" fmla="*/ 0 w 585904"/>
              <a:gd name="connsiteY9" fmla="*/ 292952 h 585904"/>
              <a:gd name="connsiteX10" fmla="*/ 292952 w 585904"/>
              <a:gd name="connsiteY10"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904" h="585904">
                <a:moveTo>
                  <a:pt x="158628" y="130053"/>
                </a:moveTo>
                <a:lnTo>
                  <a:pt x="321527" y="292952"/>
                </a:lnTo>
                <a:lnTo>
                  <a:pt x="158628" y="455850"/>
                </a:lnTo>
                <a:lnTo>
                  <a:pt x="321527" y="455850"/>
                </a:lnTo>
                <a:lnTo>
                  <a:pt x="484425" y="292952"/>
                </a:lnTo>
                <a:lnTo>
                  <a:pt x="321527" y="130053"/>
                </a:ln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4" name="KSO_Shape">
            <a:hlinkClick r:id="" action="ppaction://hlinkshowjump?jump=previousslide"/>
          </p:cNvPr>
          <p:cNvSpPr/>
          <p:nvPr userDrawn="1"/>
        </p:nvSpPr>
        <p:spPr>
          <a:xfrm flipH="1">
            <a:off x="6446207" y="117925"/>
            <a:ext cx="396000" cy="396000"/>
          </a:xfrm>
          <a:custGeom>
            <a:avLst/>
            <a:gdLst>
              <a:gd name="connsiteX0" fmla="*/ 158628 w 585904"/>
              <a:gd name="connsiteY0" fmla="*/ 130053 h 585904"/>
              <a:gd name="connsiteX1" fmla="*/ 321527 w 585904"/>
              <a:gd name="connsiteY1" fmla="*/ 292952 h 585904"/>
              <a:gd name="connsiteX2" fmla="*/ 158628 w 585904"/>
              <a:gd name="connsiteY2" fmla="*/ 455850 h 585904"/>
              <a:gd name="connsiteX3" fmla="*/ 321527 w 585904"/>
              <a:gd name="connsiteY3" fmla="*/ 455850 h 585904"/>
              <a:gd name="connsiteX4" fmla="*/ 484425 w 585904"/>
              <a:gd name="connsiteY4" fmla="*/ 292952 h 585904"/>
              <a:gd name="connsiteX5" fmla="*/ 321527 w 585904"/>
              <a:gd name="connsiteY5" fmla="*/ 130053 h 585904"/>
              <a:gd name="connsiteX6" fmla="*/ 292952 w 585904"/>
              <a:gd name="connsiteY6" fmla="*/ 0 h 585904"/>
              <a:gd name="connsiteX7" fmla="*/ 585904 w 585904"/>
              <a:gd name="connsiteY7" fmla="*/ 292952 h 585904"/>
              <a:gd name="connsiteX8" fmla="*/ 292952 w 585904"/>
              <a:gd name="connsiteY8" fmla="*/ 585904 h 585904"/>
              <a:gd name="connsiteX9" fmla="*/ 0 w 585904"/>
              <a:gd name="connsiteY9" fmla="*/ 292952 h 585904"/>
              <a:gd name="connsiteX10" fmla="*/ 292952 w 585904"/>
              <a:gd name="connsiteY10"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904" h="585904">
                <a:moveTo>
                  <a:pt x="158628" y="130053"/>
                </a:moveTo>
                <a:lnTo>
                  <a:pt x="321527" y="292952"/>
                </a:lnTo>
                <a:lnTo>
                  <a:pt x="158628" y="455850"/>
                </a:lnTo>
                <a:lnTo>
                  <a:pt x="321527" y="455850"/>
                </a:lnTo>
                <a:lnTo>
                  <a:pt x="484425" y="292952"/>
                </a:lnTo>
                <a:lnTo>
                  <a:pt x="321527" y="130053"/>
                </a:ln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1" name="文本框 20"/>
          <p:cNvSpPr txBox="1"/>
          <p:nvPr userDrawn="1"/>
        </p:nvSpPr>
        <p:spPr>
          <a:xfrm>
            <a:off x="1092931" y="164154"/>
            <a:ext cx="4235553"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solidFill>
                  <a:schemeClr val="bg1"/>
                </a:solidFill>
                <a:latin typeface="方正姚体" panose="02010601030101010101" pitchFamily="2" charset="-122"/>
                <a:ea typeface="方正姚体" panose="02010601030101010101" pitchFamily="2" charset="-122"/>
              </a:rPr>
              <a:t>项目</a:t>
            </a:r>
            <a:r>
              <a:rPr lang="en-US" altLang="zh-CN" dirty="0">
                <a:solidFill>
                  <a:schemeClr val="bg1"/>
                </a:solidFill>
                <a:latin typeface="方正姚体" panose="02010601030101010101" pitchFamily="2" charset="-122"/>
                <a:ea typeface="方正姚体" panose="02010601030101010101" pitchFamily="2" charset="-122"/>
              </a:rPr>
              <a:t>1  </a:t>
            </a:r>
            <a:r>
              <a:rPr lang="zh-CN" altLang="en-US" dirty="0">
                <a:solidFill>
                  <a:schemeClr val="bg1"/>
                </a:solidFill>
                <a:latin typeface="方正姚体" panose="02010601030101010101" pitchFamily="2" charset="-122"/>
                <a:ea typeface="方正姚体" panose="02010601030101010101" pitchFamily="2" charset="-122"/>
              </a:rPr>
              <a:t>解读互联网连通示意图</a:t>
            </a:r>
            <a:endParaRPr lang="zh-CN" altLang="en-US" sz="1800" kern="1200" dirty="0">
              <a:solidFill>
                <a:schemeClr val="bg1"/>
              </a:solidFill>
              <a:latin typeface="方正姚体" panose="02010601030101010101" pitchFamily="2" charset="-122"/>
              <a:ea typeface="方正姚体" panose="02010601030101010101" pitchFamily="2" charset="-122"/>
              <a:cs typeface="+mn-cs"/>
            </a:endParaRPr>
          </a:p>
        </p:txBody>
      </p:sp>
      <p:sp>
        <p:nvSpPr>
          <p:cNvPr id="22" name="文本框 21"/>
          <p:cNvSpPr txBox="1"/>
          <p:nvPr userDrawn="1"/>
        </p:nvSpPr>
        <p:spPr>
          <a:xfrm>
            <a:off x="8520490" y="6321452"/>
            <a:ext cx="3185487" cy="369332"/>
          </a:xfrm>
          <a:prstGeom prst="rect">
            <a:avLst/>
          </a:prstGeom>
          <a:noFill/>
        </p:spPr>
        <p:txBody>
          <a:bodyPr wrap="none" rtlCol="0">
            <a:spAutoFit/>
          </a:bodyPr>
          <a:lstStyle/>
          <a:p>
            <a:r>
              <a:rPr lang="zh-CN" altLang="en-US" sz="1800" kern="1200" baseline="0" dirty="0">
                <a:solidFill>
                  <a:schemeClr val="bg1"/>
                </a:solidFill>
                <a:latin typeface="方正姚体" panose="02010601030101010101" pitchFamily="2" charset="-122"/>
                <a:ea typeface="方正姚体" panose="02010601030101010101" pitchFamily="2" charset="-122"/>
                <a:cs typeface="+mn-cs"/>
              </a:rPr>
              <a:t>第</a:t>
            </a:r>
            <a:r>
              <a:rPr lang="en-US" altLang="zh-CN" sz="1800" kern="1200" baseline="0" dirty="0">
                <a:solidFill>
                  <a:schemeClr val="bg1"/>
                </a:solidFill>
                <a:latin typeface="方正姚体" panose="02010601030101010101" pitchFamily="2" charset="-122"/>
                <a:ea typeface="方正姚体" panose="02010601030101010101" pitchFamily="2" charset="-122"/>
                <a:cs typeface="+mn-cs"/>
              </a:rPr>
              <a:t>4</a:t>
            </a:r>
            <a:r>
              <a:rPr lang="zh-CN" altLang="en-US" sz="1800" kern="1200" baseline="0" dirty="0">
                <a:solidFill>
                  <a:schemeClr val="bg1"/>
                </a:solidFill>
                <a:latin typeface="方正姚体" panose="02010601030101010101" pitchFamily="2" charset="-122"/>
                <a:ea typeface="方正姚体" panose="02010601030101010101" pitchFamily="2" charset="-122"/>
                <a:cs typeface="+mn-cs"/>
              </a:rPr>
              <a:t>单元  </a:t>
            </a:r>
            <a:r>
              <a:rPr lang="zh-CN" altLang="en-US" baseline="0" dirty="0">
                <a:solidFill>
                  <a:schemeClr val="bg1"/>
                </a:solidFill>
                <a:latin typeface="方正姚体" panose="02010601030101010101" pitchFamily="2" charset="-122"/>
                <a:ea typeface="方正姚体" panose="02010601030101010101" pitchFamily="2" charset="-122"/>
              </a:rPr>
              <a:t>探</a:t>
            </a:r>
            <a:r>
              <a:rPr lang="zh-CN" altLang="en-US" sz="1800" kern="1200" baseline="0" dirty="0">
                <a:solidFill>
                  <a:schemeClr val="bg1"/>
                </a:solidFill>
                <a:latin typeface="方正姚体" panose="02010601030101010101" pitchFamily="2" charset="-122"/>
                <a:ea typeface="方正姚体" panose="02010601030101010101" pitchFamily="2" charset="-122"/>
                <a:cs typeface="+mn-cs"/>
              </a:rPr>
              <a:t>密互联网工作过程</a:t>
            </a:r>
          </a:p>
        </p:txBody>
      </p:sp>
    </p:spTree>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bg>
      <p:bgPr>
        <a:solidFill>
          <a:srgbClr val="2E9FD1"/>
        </a:solidFill>
        <a:effectLst/>
      </p:bgPr>
    </p:bg>
    <p:spTree>
      <p:nvGrpSpPr>
        <p:cNvPr id="1" name=""/>
        <p:cNvGrpSpPr/>
        <p:nvPr/>
      </p:nvGrpSpPr>
      <p:grpSpPr>
        <a:xfrm>
          <a:off x="0" y="0"/>
          <a:ext cx="0" cy="0"/>
          <a:chOff x="0" y="0"/>
          <a:chExt cx="0" cy="0"/>
        </a:xfrm>
      </p:grpSpPr>
      <p:sp>
        <p:nvSpPr>
          <p:cNvPr id="6" name="矩形 5"/>
          <p:cNvSpPr/>
          <p:nvPr userDrawn="1"/>
        </p:nvSpPr>
        <p:spPr>
          <a:xfrm>
            <a:off x="721895" y="611203"/>
            <a:ext cx="10770669" cy="5592279"/>
          </a:xfrm>
          <a:prstGeom prst="rect">
            <a:avLst/>
          </a:prstGeom>
          <a:solidFill>
            <a:schemeClr val="bg1"/>
          </a:solidFill>
          <a:ln>
            <a:noFill/>
          </a:ln>
          <a:effectLst>
            <a:outerShdw blurRad="2032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userDrawn="1"/>
        </p:nvGrpSpPr>
        <p:grpSpPr>
          <a:xfrm>
            <a:off x="8000470" y="169458"/>
            <a:ext cx="1065091" cy="323775"/>
            <a:chOff x="8005043" y="169458"/>
            <a:chExt cx="1065091" cy="323775"/>
          </a:xfrm>
        </p:grpSpPr>
        <p:sp>
          <p:nvSpPr>
            <p:cNvPr id="13" name="平行四边形 12">
              <a:hlinkClick r:id="rId2" action="ppaction://hlinksldjump"/>
            </p:cNvPr>
            <p:cNvSpPr/>
            <p:nvPr/>
          </p:nvSpPr>
          <p:spPr>
            <a:xfrm>
              <a:off x="8005043" y="176418"/>
              <a:ext cx="1065091" cy="316815"/>
            </a:xfrm>
            <a:prstGeom prst="parallelogram">
              <a:avLst>
                <a:gd name="adj" fmla="val 32908"/>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姚体" panose="02010601030101010101" pitchFamily="2" charset="-122"/>
                <a:ea typeface="方正姚体" panose="02010601030101010101" pitchFamily="2" charset="-122"/>
              </a:endParaRPr>
            </a:p>
          </p:txBody>
        </p:sp>
        <p:sp>
          <p:nvSpPr>
            <p:cNvPr id="14" name="矩形 3">
              <a:hlinkClick r:id="rId3" action="ppaction://hlinksldjump"/>
            </p:cNvPr>
            <p:cNvSpPr/>
            <p:nvPr/>
          </p:nvSpPr>
          <p:spPr>
            <a:xfrm>
              <a:off x="8055680" y="169458"/>
              <a:ext cx="938766" cy="323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fontAlgn="auto">
                <a:spcBef>
                  <a:spcPct val="0"/>
                </a:spcBef>
                <a:spcAft>
                  <a:spcPct val="0"/>
                </a:spcAft>
                <a:defRPr/>
              </a:pPr>
              <a:r>
                <a:rPr lang="zh-CN" altLang="en-US" sz="1500" b="1" dirty="0">
                  <a:solidFill>
                    <a:srgbClr val="3484A2"/>
                  </a:solidFill>
                  <a:latin typeface="方正姚体" panose="02010601030101010101" pitchFamily="2" charset="-122"/>
                  <a:ea typeface="方正姚体" panose="02010601030101010101" pitchFamily="2" charset="-122"/>
                </a:rPr>
                <a:t>实施环节</a:t>
              </a:r>
            </a:p>
          </p:txBody>
        </p:sp>
      </p:grpSp>
      <p:grpSp>
        <p:nvGrpSpPr>
          <p:cNvPr id="15" name="组合 14"/>
          <p:cNvGrpSpPr/>
          <p:nvPr userDrawn="1"/>
        </p:nvGrpSpPr>
        <p:grpSpPr>
          <a:xfrm>
            <a:off x="9035937" y="169458"/>
            <a:ext cx="1065091" cy="323775"/>
            <a:chOff x="9045083" y="169458"/>
            <a:chExt cx="1065091" cy="323775"/>
          </a:xfrm>
        </p:grpSpPr>
        <p:sp>
          <p:nvSpPr>
            <p:cNvPr id="16" name="平行四边形 15">
              <a:hlinkClick r:id="rId4" action="ppaction://hlinksldjump"/>
            </p:cNvPr>
            <p:cNvSpPr/>
            <p:nvPr/>
          </p:nvSpPr>
          <p:spPr>
            <a:xfrm>
              <a:off x="9045083" y="176418"/>
              <a:ext cx="1065091" cy="316815"/>
            </a:xfrm>
            <a:prstGeom prst="parallelogram">
              <a:avLst>
                <a:gd name="adj" fmla="val 32908"/>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姚体" panose="02010601030101010101" pitchFamily="2" charset="-122"/>
                <a:ea typeface="方正姚体" panose="02010601030101010101" pitchFamily="2" charset="-122"/>
              </a:endParaRPr>
            </a:p>
          </p:txBody>
        </p:sp>
        <p:sp>
          <p:nvSpPr>
            <p:cNvPr id="17" name="矩形 3">
              <a:hlinkClick r:id="rId5" action="ppaction://hlinksldjump"/>
            </p:cNvPr>
            <p:cNvSpPr/>
            <p:nvPr/>
          </p:nvSpPr>
          <p:spPr>
            <a:xfrm>
              <a:off x="9095720" y="169458"/>
              <a:ext cx="938766" cy="323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fontAlgn="auto">
                <a:spcBef>
                  <a:spcPct val="0"/>
                </a:spcBef>
                <a:spcAft>
                  <a:spcPct val="0"/>
                </a:spcAft>
                <a:defRPr/>
              </a:pPr>
              <a:r>
                <a:rPr lang="zh-CN" altLang="en-US" sz="1500" b="1" dirty="0">
                  <a:solidFill>
                    <a:srgbClr val="FF9900"/>
                  </a:solidFill>
                  <a:latin typeface="方正姚体" panose="02010601030101010101" pitchFamily="2" charset="-122"/>
                  <a:ea typeface="方正姚体" panose="02010601030101010101" pitchFamily="2" charset="-122"/>
                </a:rPr>
                <a:t>拓展评价</a:t>
              </a:r>
            </a:p>
          </p:txBody>
        </p:sp>
      </p:grpSp>
      <p:grpSp>
        <p:nvGrpSpPr>
          <p:cNvPr id="18" name="组合 17"/>
          <p:cNvGrpSpPr/>
          <p:nvPr userDrawn="1"/>
        </p:nvGrpSpPr>
        <p:grpSpPr>
          <a:xfrm>
            <a:off x="10071405" y="169458"/>
            <a:ext cx="1065091" cy="323775"/>
            <a:chOff x="10071405" y="169458"/>
            <a:chExt cx="1065091" cy="323775"/>
          </a:xfrm>
        </p:grpSpPr>
        <p:sp>
          <p:nvSpPr>
            <p:cNvPr id="19" name="平行四边形 18">
              <a:hlinkClick r:id="rId6" action="ppaction://hlinksldjump"/>
            </p:cNvPr>
            <p:cNvSpPr/>
            <p:nvPr/>
          </p:nvSpPr>
          <p:spPr>
            <a:xfrm>
              <a:off x="10071405" y="176418"/>
              <a:ext cx="1065091" cy="316815"/>
            </a:xfrm>
            <a:prstGeom prst="parallelogram">
              <a:avLst>
                <a:gd name="adj" fmla="val 32908"/>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姚体" panose="02010601030101010101" pitchFamily="2" charset="-122"/>
                <a:ea typeface="方正姚体" panose="02010601030101010101" pitchFamily="2" charset="-122"/>
              </a:endParaRPr>
            </a:p>
          </p:txBody>
        </p:sp>
        <p:sp>
          <p:nvSpPr>
            <p:cNvPr id="20" name="矩形 3">
              <a:hlinkClick r:id="rId7" action="ppaction://hlinksldjump"/>
            </p:cNvPr>
            <p:cNvSpPr/>
            <p:nvPr/>
          </p:nvSpPr>
          <p:spPr>
            <a:xfrm>
              <a:off x="10122042" y="169458"/>
              <a:ext cx="938766" cy="323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fontAlgn="auto">
                <a:spcBef>
                  <a:spcPct val="0"/>
                </a:spcBef>
                <a:spcAft>
                  <a:spcPct val="0"/>
                </a:spcAft>
                <a:defRPr/>
              </a:pPr>
              <a:r>
                <a:rPr lang="zh-CN" altLang="en-US" sz="1500" b="1" dirty="0">
                  <a:solidFill>
                    <a:srgbClr val="3484A2"/>
                  </a:solidFill>
                  <a:latin typeface="方正姚体" panose="02010601030101010101" pitchFamily="2" charset="-122"/>
                  <a:ea typeface="方正姚体" panose="02010601030101010101" pitchFamily="2" charset="-122"/>
                </a:rPr>
                <a:t>素养提升</a:t>
              </a:r>
            </a:p>
          </p:txBody>
        </p:sp>
      </p:grpSp>
      <p:grpSp>
        <p:nvGrpSpPr>
          <p:cNvPr id="21" name="组合 20"/>
          <p:cNvGrpSpPr/>
          <p:nvPr userDrawn="1"/>
        </p:nvGrpSpPr>
        <p:grpSpPr>
          <a:xfrm>
            <a:off x="6965003" y="169458"/>
            <a:ext cx="1065091" cy="323775"/>
            <a:chOff x="6965003" y="169458"/>
            <a:chExt cx="1065091" cy="323775"/>
          </a:xfrm>
        </p:grpSpPr>
        <p:sp>
          <p:nvSpPr>
            <p:cNvPr id="22" name="平行四边形 21">
              <a:hlinkClick r:id="rId8" action="ppaction://hlinksldjump"/>
            </p:cNvPr>
            <p:cNvSpPr/>
            <p:nvPr/>
          </p:nvSpPr>
          <p:spPr>
            <a:xfrm>
              <a:off x="6965003" y="176418"/>
              <a:ext cx="1065091" cy="316815"/>
            </a:xfrm>
            <a:prstGeom prst="parallelogram">
              <a:avLst>
                <a:gd name="adj" fmla="val 32908"/>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姚体" panose="02010601030101010101" pitchFamily="2" charset="-122"/>
                <a:ea typeface="方正姚体" panose="02010601030101010101" pitchFamily="2" charset="-122"/>
              </a:endParaRPr>
            </a:p>
          </p:txBody>
        </p:sp>
        <p:sp>
          <p:nvSpPr>
            <p:cNvPr id="23" name="矩形 3"/>
            <p:cNvSpPr/>
            <p:nvPr/>
          </p:nvSpPr>
          <p:spPr>
            <a:xfrm>
              <a:off x="7015640" y="169458"/>
              <a:ext cx="938766" cy="323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fontAlgn="auto">
                <a:spcBef>
                  <a:spcPct val="0"/>
                </a:spcBef>
                <a:spcAft>
                  <a:spcPct val="0"/>
                </a:spcAft>
                <a:defRPr/>
              </a:pPr>
              <a:r>
                <a:rPr lang="zh-CN" altLang="en-US" sz="1500" b="1" kern="1200" dirty="0">
                  <a:solidFill>
                    <a:srgbClr val="3484A2"/>
                  </a:solidFill>
                  <a:latin typeface="方正姚体" panose="02010601030101010101" pitchFamily="2" charset="-122"/>
                  <a:ea typeface="方正姚体" panose="02010601030101010101" pitchFamily="2" charset="-122"/>
                  <a:cs typeface="+mn-cs"/>
                </a:rPr>
                <a:t>热身环节</a:t>
              </a:r>
            </a:p>
          </p:txBody>
        </p:sp>
      </p:grpSp>
      <p:sp>
        <p:nvSpPr>
          <p:cNvPr id="24" name="KSO_Shape">
            <a:hlinkClick r:id="" action="ppaction://hlinkshowjump?jump=nextslide"/>
          </p:cNvPr>
          <p:cNvSpPr/>
          <p:nvPr userDrawn="1"/>
        </p:nvSpPr>
        <p:spPr>
          <a:xfrm>
            <a:off x="11193571" y="130451"/>
            <a:ext cx="396000" cy="396000"/>
          </a:xfrm>
          <a:custGeom>
            <a:avLst/>
            <a:gdLst>
              <a:gd name="connsiteX0" fmla="*/ 158628 w 585904"/>
              <a:gd name="connsiteY0" fmla="*/ 130053 h 585904"/>
              <a:gd name="connsiteX1" fmla="*/ 321527 w 585904"/>
              <a:gd name="connsiteY1" fmla="*/ 292952 h 585904"/>
              <a:gd name="connsiteX2" fmla="*/ 158628 w 585904"/>
              <a:gd name="connsiteY2" fmla="*/ 455850 h 585904"/>
              <a:gd name="connsiteX3" fmla="*/ 321527 w 585904"/>
              <a:gd name="connsiteY3" fmla="*/ 455850 h 585904"/>
              <a:gd name="connsiteX4" fmla="*/ 484425 w 585904"/>
              <a:gd name="connsiteY4" fmla="*/ 292952 h 585904"/>
              <a:gd name="connsiteX5" fmla="*/ 321527 w 585904"/>
              <a:gd name="connsiteY5" fmla="*/ 130053 h 585904"/>
              <a:gd name="connsiteX6" fmla="*/ 292952 w 585904"/>
              <a:gd name="connsiteY6" fmla="*/ 0 h 585904"/>
              <a:gd name="connsiteX7" fmla="*/ 585904 w 585904"/>
              <a:gd name="connsiteY7" fmla="*/ 292952 h 585904"/>
              <a:gd name="connsiteX8" fmla="*/ 292952 w 585904"/>
              <a:gd name="connsiteY8" fmla="*/ 585904 h 585904"/>
              <a:gd name="connsiteX9" fmla="*/ 0 w 585904"/>
              <a:gd name="connsiteY9" fmla="*/ 292952 h 585904"/>
              <a:gd name="connsiteX10" fmla="*/ 292952 w 585904"/>
              <a:gd name="connsiteY10"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904" h="585904">
                <a:moveTo>
                  <a:pt x="158628" y="130053"/>
                </a:moveTo>
                <a:lnTo>
                  <a:pt x="321527" y="292952"/>
                </a:lnTo>
                <a:lnTo>
                  <a:pt x="158628" y="455850"/>
                </a:lnTo>
                <a:lnTo>
                  <a:pt x="321527" y="455850"/>
                </a:lnTo>
                <a:lnTo>
                  <a:pt x="484425" y="292952"/>
                </a:lnTo>
                <a:lnTo>
                  <a:pt x="321527" y="130053"/>
                </a:ln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5" name="KSO_Shape">
            <a:hlinkClick r:id="" action="ppaction://hlinkshowjump?jump=previousslide"/>
          </p:cNvPr>
          <p:cNvSpPr/>
          <p:nvPr userDrawn="1"/>
        </p:nvSpPr>
        <p:spPr>
          <a:xfrm flipH="1">
            <a:off x="6446207" y="117925"/>
            <a:ext cx="396000" cy="396000"/>
          </a:xfrm>
          <a:custGeom>
            <a:avLst/>
            <a:gdLst>
              <a:gd name="connsiteX0" fmla="*/ 158628 w 585904"/>
              <a:gd name="connsiteY0" fmla="*/ 130053 h 585904"/>
              <a:gd name="connsiteX1" fmla="*/ 321527 w 585904"/>
              <a:gd name="connsiteY1" fmla="*/ 292952 h 585904"/>
              <a:gd name="connsiteX2" fmla="*/ 158628 w 585904"/>
              <a:gd name="connsiteY2" fmla="*/ 455850 h 585904"/>
              <a:gd name="connsiteX3" fmla="*/ 321527 w 585904"/>
              <a:gd name="connsiteY3" fmla="*/ 455850 h 585904"/>
              <a:gd name="connsiteX4" fmla="*/ 484425 w 585904"/>
              <a:gd name="connsiteY4" fmla="*/ 292952 h 585904"/>
              <a:gd name="connsiteX5" fmla="*/ 321527 w 585904"/>
              <a:gd name="connsiteY5" fmla="*/ 130053 h 585904"/>
              <a:gd name="connsiteX6" fmla="*/ 292952 w 585904"/>
              <a:gd name="connsiteY6" fmla="*/ 0 h 585904"/>
              <a:gd name="connsiteX7" fmla="*/ 585904 w 585904"/>
              <a:gd name="connsiteY7" fmla="*/ 292952 h 585904"/>
              <a:gd name="connsiteX8" fmla="*/ 292952 w 585904"/>
              <a:gd name="connsiteY8" fmla="*/ 585904 h 585904"/>
              <a:gd name="connsiteX9" fmla="*/ 0 w 585904"/>
              <a:gd name="connsiteY9" fmla="*/ 292952 h 585904"/>
              <a:gd name="connsiteX10" fmla="*/ 292952 w 585904"/>
              <a:gd name="connsiteY10"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904" h="585904">
                <a:moveTo>
                  <a:pt x="158628" y="130053"/>
                </a:moveTo>
                <a:lnTo>
                  <a:pt x="321527" y="292952"/>
                </a:lnTo>
                <a:lnTo>
                  <a:pt x="158628" y="455850"/>
                </a:lnTo>
                <a:lnTo>
                  <a:pt x="321527" y="455850"/>
                </a:lnTo>
                <a:lnTo>
                  <a:pt x="484425" y="292952"/>
                </a:lnTo>
                <a:lnTo>
                  <a:pt x="321527" y="130053"/>
                </a:ln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27" name="图片 26"/>
          <p:cNvPicPr>
            <a:picLocks noChangeAspect="1"/>
          </p:cNvPicPr>
          <p:nvPr userDrawn="1"/>
        </p:nvPicPr>
        <p:blipFill rotWithShape="1">
          <a:blip r:embed="rId9" cstate="print">
            <a:extLst>
              <a:ext uri="{28A0092B-C50C-407E-A947-70E740481C1C}">
                <a14:useLocalDpi xmlns:a14="http://schemas.microsoft.com/office/drawing/2010/main" val="0"/>
              </a:ext>
            </a:extLst>
          </a:blip>
          <a:srcRect l="7583" t="14440" r="47711" b="31550"/>
          <a:stretch>
            <a:fillRect/>
          </a:stretch>
        </p:blipFill>
        <p:spPr>
          <a:xfrm>
            <a:off x="589592" y="141843"/>
            <a:ext cx="554294" cy="446422"/>
          </a:xfrm>
          <a:prstGeom prst="rect">
            <a:avLst/>
          </a:prstGeom>
        </p:spPr>
      </p:pic>
      <p:sp>
        <p:nvSpPr>
          <p:cNvPr id="29" name="文本框 28"/>
          <p:cNvSpPr txBox="1"/>
          <p:nvPr userDrawn="1"/>
        </p:nvSpPr>
        <p:spPr>
          <a:xfrm>
            <a:off x="1101902" y="173119"/>
            <a:ext cx="4235553"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solidFill>
                  <a:schemeClr val="bg1"/>
                </a:solidFill>
                <a:latin typeface="方正姚体" panose="02010601030101010101" pitchFamily="2" charset="-122"/>
                <a:ea typeface="方正姚体" panose="02010601030101010101" pitchFamily="2" charset="-122"/>
              </a:rPr>
              <a:t>项目</a:t>
            </a:r>
            <a:r>
              <a:rPr lang="en-US" altLang="zh-CN" dirty="0">
                <a:solidFill>
                  <a:schemeClr val="bg1"/>
                </a:solidFill>
                <a:latin typeface="方正姚体" panose="02010601030101010101" pitchFamily="2" charset="-122"/>
                <a:ea typeface="方正姚体" panose="02010601030101010101" pitchFamily="2" charset="-122"/>
              </a:rPr>
              <a:t>1  </a:t>
            </a:r>
            <a:r>
              <a:rPr lang="zh-CN" altLang="en-US" dirty="0">
                <a:solidFill>
                  <a:schemeClr val="bg1"/>
                </a:solidFill>
                <a:latin typeface="方正姚体" panose="02010601030101010101" pitchFamily="2" charset="-122"/>
                <a:ea typeface="方正姚体" panose="02010601030101010101" pitchFamily="2" charset="-122"/>
              </a:rPr>
              <a:t>解读互联网连通示意图</a:t>
            </a:r>
            <a:endParaRPr lang="zh-CN" altLang="en-US" sz="1800" kern="1200" dirty="0">
              <a:solidFill>
                <a:schemeClr val="bg1"/>
              </a:solidFill>
              <a:latin typeface="方正姚体" panose="02010601030101010101" pitchFamily="2" charset="-122"/>
              <a:ea typeface="方正姚体" panose="02010601030101010101" pitchFamily="2" charset="-122"/>
              <a:cs typeface="+mn-cs"/>
            </a:endParaRPr>
          </a:p>
        </p:txBody>
      </p:sp>
      <p:sp>
        <p:nvSpPr>
          <p:cNvPr id="30" name="文本框 29"/>
          <p:cNvSpPr txBox="1"/>
          <p:nvPr userDrawn="1"/>
        </p:nvSpPr>
        <p:spPr>
          <a:xfrm>
            <a:off x="8520490" y="6321452"/>
            <a:ext cx="3185487" cy="369332"/>
          </a:xfrm>
          <a:prstGeom prst="rect">
            <a:avLst/>
          </a:prstGeom>
          <a:noFill/>
        </p:spPr>
        <p:txBody>
          <a:bodyPr wrap="none" rtlCol="0">
            <a:spAutoFit/>
          </a:bodyPr>
          <a:lstStyle/>
          <a:p>
            <a:r>
              <a:rPr lang="zh-CN" altLang="en-US" sz="1800" kern="1200" baseline="0" dirty="0">
                <a:solidFill>
                  <a:schemeClr val="bg1"/>
                </a:solidFill>
                <a:latin typeface="方正姚体" panose="02010601030101010101" pitchFamily="2" charset="-122"/>
                <a:ea typeface="方正姚体" panose="02010601030101010101" pitchFamily="2" charset="-122"/>
                <a:cs typeface="+mn-cs"/>
              </a:rPr>
              <a:t>第</a:t>
            </a:r>
            <a:r>
              <a:rPr lang="en-US" altLang="zh-CN" sz="1800" kern="1200" baseline="0" dirty="0">
                <a:solidFill>
                  <a:schemeClr val="bg1"/>
                </a:solidFill>
                <a:latin typeface="方正姚体" panose="02010601030101010101" pitchFamily="2" charset="-122"/>
                <a:ea typeface="方正姚体" panose="02010601030101010101" pitchFamily="2" charset="-122"/>
                <a:cs typeface="+mn-cs"/>
              </a:rPr>
              <a:t>4</a:t>
            </a:r>
            <a:r>
              <a:rPr lang="zh-CN" altLang="en-US" sz="1800" kern="1200" baseline="0" dirty="0">
                <a:solidFill>
                  <a:schemeClr val="bg1"/>
                </a:solidFill>
                <a:latin typeface="方正姚体" panose="02010601030101010101" pitchFamily="2" charset="-122"/>
                <a:ea typeface="方正姚体" panose="02010601030101010101" pitchFamily="2" charset="-122"/>
                <a:cs typeface="+mn-cs"/>
              </a:rPr>
              <a:t>单元  </a:t>
            </a:r>
            <a:r>
              <a:rPr lang="zh-CN" altLang="en-US" baseline="0" dirty="0">
                <a:solidFill>
                  <a:schemeClr val="bg1"/>
                </a:solidFill>
                <a:latin typeface="方正姚体" panose="02010601030101010101" pitchFamily="2" charset="-122"/>
                <a:ea typeface="方正姚体" panose="02010601030101010101" pitchFamily="2" charset="-122"/>
              </a:rPr>
              <a:t>探</a:t>
            </a:r>
            <a:r>
              <a:rPr lang="zh-CN" altLang="en-US" sz="1800" kern="1200" baseline="0" dirty="0">
                <a:solidFill>
                  <a:schemeClr val="bg1"/>
                </a:solidFill>
                <a:latin typeface="方正姚体" panose="02010601030101010101" pitchFamily="2" charset="-122"/>
                <a:ea typeface="方正姚体" panose="02010601030101010101" pitchFamily="2" charset="-122"/>
                <a:cs typeface="+mn-cs"/>
              </a:rPr>
              <a:t>密互联网工作过程</a:t>
            </a:r>
          </a:p>
        </p:txBody>
      </p:sp>
    </p:spTree>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rgbClr val="2E9FD1"/>
        </a:solidFill>
        <a:effectLst/>
      </p:bgPr>
    </p:bg>
    <p:spTree>
      <p:nvGrpSpPr>
        <p:cNvPr id="1" name=""/>
        <p:cNvGrpSpPr/>
        <p:nvPr/>
      </p:nvGrpSpPr>
      <p:grpSpPr>
        <a:xfrm>
          <a:off x="0" y="0"/>
          <a:ext cx="0" cy="0"/>
          <a:chOff x="0" y="0"/>
          <a:chExt cx="0" cy="0"/>
        </a:xfrm>
      </p:grpSpPr>
      <p:sp>
        <p:nvSpPr>
          <p:cNvPr id="6" name="矩形 5"/>
          <p:cNvSpPr/>
          <p:nvPr userDrawn="1"/>
        </p:nvSpPr>
        <p:spPr>
          <a:xfrm>
            <a:off x="721895" y="611203"/>
            <a:ext cx="10770669" cy="5592279"/>
          </a:xfrm>
          <a:prstGeom prst="rect">
            <a:avLst/>
          </a:prstGeom>
          <a:solidFill>
            <a:schemeClr val="bg1"/>
          </a:solidFill>
          <a:ln>
            <a:noFill/>
          </a:ln>
          <a:effectLst>
            <a:outerShdw blurRad="2032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userDrawn="1"/>
        </p:nvGrpSpPr>
        <p:grpSpPr>
          <a:xfrm>
            <a:off x="8000470" y="169458"/>
            <a:ext cx="1065091" cy="323775"/>
            <a:chOff x="8005043" y="169458"/>
            <a:chExt cx="1065091" cy="323775"/>
          </a:xfrm>
        </p:grpSpPr>
        <p:sp>
          <p:nvSpPr>
            <p:cNvPr id="13" name="平行四边形 12"/>
            <p:cNvSpPr/>
            <p:nvPr/>
          </p:nvSpPr>
          <p:spPr>
            <a:xfrm>
              <a:off x="8005043" y="176418"/>
              <a:ext cx="1065091" cy="316815"/>
            </a:xfrm>
            <a:prstGeom prst="parallelogram">
              <a:avLst>
                <a:gd name="adj" fmla="val 32908"/>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姚体" panose="02010601030101010101" pitchFamily="2" charset="-122"/>
                <a:ea typeface="方正姚体" panose="02010601030101010101" pitchFamily="2" charset="-122"/>
              </a:endParaRPr>
            </a:p>
          </p:txBody>
        </p:sp>
        <p:sp>
          <p:nvSpPr>
            <p:cNvPr id="14" name="矩形 3">
              <a:hlinkClick r:id="rId2" action="ppaction://hlinksldjump"/>
            </p:cNvPr>
            <p:cNvSpPr/>
            <p:nvPr/>
          </p:nvSpPr>
          <p:spPr>
            <a:xfrm>
              <a:off x="8055680" y="169458"/>
              <a:ext cx="938766" cy="323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fontAlgn="auto">
                <a:spcBef>
                  <a:spcPct val="0"/>
                </a:spcBef>
                <a:spcAft>
                  <a:spcPct val="0"/>
                </a:spcAft>
                <a:defRPr/>
              </a:pPr>
              <a:r>
                <a:rPr lang="zh-CN" altLang="en-US" sz="1500" b="1" dirty="0">
                  <a:solidFill>
                    <a:srgbClr val="3484A2"/>
                  </a:solidFill>
                  <a:latin typeface="方正姚体" panose="02010601030101010101" pitchFamily="2" charset="-122"/>
                  <a:ea typeface="方正姚体" panose="02010601030101010101" pitchFamily="2" charset="-122"/>
                </a:rPr>
                <a:t>实施环节</a:t>
              </a:r>
            </a:p>
          </p:txBody>
        </p:sp>
      </p:grpSp>
      <p:grpSp>
        <p:nvGrpSpPr>
          <p:cNvPr id="15" name="组合 14"/>
          <p:cNvGrpSpPr/>
          <p:nvPr userDrawn="1"/>
        </p:nvGrpSpPr>
        <p:grpSpPr>
          <a:xfrm>
            <a:off x="9035937" y="169458"/>
            <a:ext cx="1065091" cy="323775"/>
            <a:chOff x="9045083" y="169458"/>
            <a:chExt cx="1065091" cy="323775"/>
          </a:xfrm>
        </p:grpSpPr>
        <p:sp>
          <p:nvSpPr>
            <p:cNvPr id="16" name="平行四边形 15"/>
            <p:cNvSpPr/>
            <p:nvPr/>
          </p:nvSpPr>
          <p:spPr>
            <a:xfrm>
              <a:off x="9045083" y="176418"/>
              <a:ext cx="1065091" cy="316815"/>
            </a:xfrm>
            <a:prstGeom prst="parallelogram">
              <a:avLst>
                <a:gd name="adj" fmla="val 32908"/>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姚体" panose="02010601030101010101" pitchFamily="2" charset="-122"/>
                <a:ea typeface="方正姚体" panose="02010601030101010101" pitchFamily="2" charset="-122"/>
              </a:endParaRPr>
            </a:p>
          </p:txBody>
        </p:sp>
        <p:sp>
          <p:nvSpPr>
            <p:cNvPr id="17" name="矩形 3">
              <a:hlinkClick r:id="rId3" action="ppaction://hlinksldjump"/>
            </p:cNvPr>
            <p:cNvSpPr/>
            <p:nvPr/>
          </p:nvSpPr>
          <p:spPr>
            <a:xfrm>
              <a:off x="9095720" y="169458"/>
              <a:ext cx="938766" cy="323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fontAlgn="auto">
                <a:spcBef>
                  <a:spcPct val="0"/>
                </a:spcBef>
                <a:spcAft>
                  <a:spcPct val="0"/>
                </a:spcAft>
                <a:defRPr/>
              </a:pPr>
              <a:r>
                <a:rPr lang="zh-CN" altLang="en-US" sz="1500" b="1" dirty="0">
                  <a:solidFill>
                    <a:srgbClr val="3484A2"/>
                  </a:solidFill>
                  <a:latin typeface="方正姚体" panose="02010601030101010101" pitchFamily="2" charset="-122"/>
                  <a:ea typeface="方正姚体" panose="02010601030101010101" pitchFamily="2" charset="-122"/>
                </a:rPr>
                <a:t>拓展评价</a:t>
              </a:r>
            </a:p>
          </p:txBody>
        </p:sp>
      </p:grpSp>
      <p:grpSp>
        <p:nvGrpSpPr>
          <p:cNvPr id="18" name="组合 17"/>
          <p:cNvGrpSpPr/>
          <p:nvPr userDrawn="1"/>
        </p:nvGrpSpPr>
        <p:grpSpPr>
          <a:xfrm>
            <a:off x="10071405" y="169458"/>
            <a:ext cx="1065091" cy="323775"/>
            <a:chOff x="10071405" y="169458"/>
            <a:chExt cx="1065091" cy="323775"/>
          </a:xfrm>
        </p:grpSpPr>
        <p:sp>
          <p:nvSpPr>
            <p:cNvPr id="19" name="平行四边形 18">
              <a:hlinkClick r:id="rId4" action="ppaction://hlinksldjump"/>
            </p:cNvPr>
            <p:cNvSpPr/>
            <p:nvPr/>
          </p:nvSpPr>
          <p:spPr>
            <a:xfrm>
              <a:off x="10071405" y="176418"/>
              <a:ext cx="1065091" cy="316815"/>
            </a:xfrm>
            <a:prstGeom prst="parallelogram">
              <a:avLst>
                <a:gd name="adj" fmla="val 32908"/>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姚体" panose="02010601030101010101" pitchFamily="2" charset="-122"/>
                <a:ea typeface="方正姚体" panose="02010601030101010101" pitchFamily="2" charset="-122"/>
              </a:endParaRPr>
            </a:p>
          </p:txBody>
        </p:sp>
        <p:sp>
          <p:nvSpPr>
            <p:cNvPr id="20" name="矩形 3">
              <a:hlinkClick r:id="rId5" action="ppaction://hlinksldjump"/>
            </p:cNvPr>
            <p:cNvSpPr/>
            <p:nvPr/>
          </p:nvSpPr>
          <p:spPr>
            <a:xfrm>
              <a:off x="10122042" y="169458"/>
              <a:ext cx="938766" cy="323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fontAlgn="auto">
                <a:spcBef>
                  <a:spcPct val="0"/>
                </a:spcBef>
                <a:spcAft>
                  <a:spcPct val="0"/>
                </a:spcAft>
                <a:defRPr/>
              </a:pPr>
              <a:r>
                <a:rPr lang="zh-CN" altLang="en-US" sz="1500" b="1" dirty="0">
                  <a:solidFill>
                    <a:srgbClr val="FF9900"/>
                  </a:solidFill>
                  <a:latin typeface="方正姚体" panose="02010601030101010101" pitchFamily="2" charset="-122"/>
                  <a:ea typeface="方正姚体" panose="02010601030101010101" pitchFamily="2" charset="-122"/>
                </a:rPr>
                <a:t>素养提升</a:t>
              </a:r>
            </a:p>
          </p:txBody>
        </p:sp>
      </p:grpSp>
      <p:grpSp>
        <p:nvGrpSpPr>
          <p:cNvPr id="21" name="组合 20"/>
          <p:cNvGrpSpPr/>
          <p:nvPr userDrawn="1"/>
        </p:nvGrpSpPr>
        <p:grpSpPr>
          <a:xfrm>
            <a:off x="6965003" y="169458"/>
            <a:ext cx="1065091" cy="323775"/>
            <a:chOff x="6965003" y="169458"/>
            <a:chExt cx="1065091" cy="323775"/>
          </a:xfrm>
        </p:grpSpPr>
        <p:sp>
          <p:nvSpPr>
            <p:cNvPr id="22" name="平行四边形 21">
              <a:hlinkClick r:id="rId6" action="ppaction://hlinksldjump"/>
            </p:cNvPr>
            <p:cNvSpPr/>
            <p:nvPr/>
          </p:nvSpPr>
          <p:spPr>
            <a:xfrm>
              <a:off x="6965003" y="176418"/>
              <a:ext cx="1065091" cy="316815"/>
            </a:xfrm>
            <a:prstGeom prst="parallelogram">
              <a:avLst>
                <a:gd name="adj" fmla="val 32908"/>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姚体" panose="02010601030101010101" pitchFamily="2" charset="-122"/>
                <a:ea typeface="方正姚体" panose="02010601030101010101" pitchFamily="2" charset="-122"/>
              </a:endParaRPr>
            </a:p>
          </p:txBody>
        </p:sp>
        <p:sp>
          <p:nvSpPr>
            <p:cNvPr id="23" name="矩形 3">
              <a:hlinkClick r:id="rId6" action="ppaction://hlinksldjump"/>
            </p:cNvPr>
            <p:cNvSpPr/>
            <p:nvPr/>
          </p:nvSpPr>
          <p:spPr>
            <a:xfrm>
              <a:off x="7015640" y="169458"/>
              <a:ext cx="938766" cy="323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fontAlgn="auto">
                <a:spcBef>
                  <a:spcPct val="0"/>
                </a:spcBef>
                <a:spcAft>
                  <a:spcPct val="0"/>
                </a:spcAft>
                <a:defRPr/>
              </a:pPr>
              <a:r>
                <a:rPr lang="zh-CN" altLang="en-US" sz="1500" b="1" kern="1200" dirty="0">
                  <a:solidFill>
                    <a:srgbClr val="3484A2"/>
                  </a:solidFill>
                  <a:latin typeface="方正姚体" panose="02010601030101010101" pitchFamily="2" charset="-122"/>
                  <a:ea typeface="方正姚体" panose="02010601030101010101" pitchFamily="2" charset="-122"/>
                  <a:cs typeface="+mn-cs"/>
                </a:rPr>
                <a:t>热身环节</a:t>
              </a:r>
            </a:p>
          </p:txBody>
        </p:sp>
      </p:grpSp>
      <p:sp>
        <p:nvSpPr>
          <p:cNvPr id="24" name="KSO_Shape">
            <a:hlinkClick r:id="" action="ppaction://hlinkshowjump?jump=nextslide"/>
          </p:cNvPr>
          <p:cNvSpPr/>
          <p:nvPr userDrawn="1"/>
        </p:nvSpPr>
        <p:spPr>
          <a:xfrm>
            <a:off x="11193571" y="130451"/>
            <a:ext cx="396000" cy="396000"/>
          </a:xfrm>
          <a:custGeom>
            <a:avLst/>
            <a:gdLst>
              <a:gd name="connsiteX0" fmla="*/ 158628 w 585904"/>
              <a:gd name="connsiteY0" fmla="*/ 130053 h 585904"/>
              <a:gd name="connsiteX1" fmla="*/ 321527 w 585904"/>
              <a:gd name="connsiteY1" fmla="*/ 292952 h 585904"/>
              <a:gd name="connsiteX2" fmla="*/ 158628 w 585904"/>
              <a:gd name="connsiteY2" fmla="*/ 455850 h 585904"/>
              <a:gd name="connsiteX3" fmla="*/ 321527 w 585904"/>
              <a:gd name="connsiteY3" fmla="*/ 455850 h 585904"/>
              <a:gd name="connsiteX4" fmla="*/ 484425 w 585904"/>
              <a:gd name="connsiteY4" fmla="*/ 292952 h 585904"/>
              <a:gd name="connsiteX5" fmla="*/ 321527 w 585904"/>
              <a:gd name="connsiteY5" fmla="*/ 130053 h 585904"/>
              <a:gd name="connsiteX6" fmla="*/ 292952 w 585904"/>
              <a:gd name="connsiteY6" fmla="*/ 0 h 585904"/>
              <a:gd name="connsiteX7" fmla="*/ 585904 w 585904"/>
              <a:gd name="connsiteY7" fmla="*/ 292952 h 585904"/>
              <a:gd name="connsiteX8" fmla="*/ 292952 w 585904"/>
              <a:gd name="connsiteY8" fmla="*/ 585904 h 585904"/>
              <a:gd name="connsiteX9" fmla="*/ 0 w 585904"/>
              <a:gd name="connsiteY9" fmla="*/ 292952 h 585904"/>
              <a:gd name="connsiteX10" fmla="*/ 292952 w 585904"/>
              <a:gd name="connsiteY10"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904" h="585904">
                <a:moveTo>
                  <a:pt x="158628" y="130053"/>
                </a:moveTo>
                <a:lnTo>
                  <a:pt x="321527" y="292952"/>
                </a:lnTo>
                <a:lnTo>
                  <a:pt x="158628" y="455850"/>
                </a:lnTo>
                <a:lnTo>
                  <a:pt x="321527" y="455850"/>
                </a:lnTo>
                <a:lnTo>
                  <a:pt x="484425" y="292952"/>
                </a:lnTo>
                <a:lnTo>
                  <a:pt x="321527" y="130053"/>
                </a:ln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5" name="KSO_Shape">
            <a:hlinkClick r:id="" action="ppaction://hlinkshowjump?jump=previousslide"/>
          </p:cNvPr>
          <p:cNvSpPr/>
          <p:nvPr userDrawn="1"/>
        </p:nvSpPr>
        <p:spPr>
          <a:xfrm flipH="1">
            <a:off x="6446207" y="117925"/>
            <a:ext cx="396000" cy="396000"/>
          </a:xfrm>
          <a:custGeom>
            <a:avLst/>
            <a:gdLst>
              <a:gd name="connsiteX0" fmla="*/ 158628 w 585904"/>
              <a:gd name="connsiteY0" fmla="*/ 130053 h 585904"/>
              <a:gd name="connsiteX1" fmla="*/ 321527 w 585904"/>
              <a:gd name="connsiteY1" fmla="*/ 292952 h 585904"/>
              <a:gd name="connsiteX2" fmla="*/ 158628 w 585904"/>
              <a:gd name="connsiteY2" fmla="*/ 455850 h 585904"/>
              <a:gd name="connsiteX3" fmla="*/ 321527 w 585904"/>
              <a:gd name="connsiteY3" fmla="*/ 455850 h 585904"/>
              <a:gd name="connsiteX4" fmla="*/ 484425 w 585904"/>
              <a:gd name="connsiteY4" fmla="*/ 292952 h 585904"/>
              <a:gd name="connsiteX5" fmla="*/ 321527 w 585904"/>
              <a:gd name="connsiteY5" fmla="*/ 130053 h 585904"/>
              <a:gd name="connsiteX6" fmla="*/ 292952 w 585904"/>
              <a:gd name="connsiteY6" fmla="*/ 0 h 585904"/>
              <a:gd name="connsiteX7" fmla="*/ 585904 w 585904"/>
              <a:gd name="connsiteY7" fmla="*/ 292952 h 585904"/>
              <a:gd name="connsiteX8" fmla="*/ 292952 w 585904"/>
              <a:gd name="connsiteY8" fmla="*/ 585904 h 585904"/>
              <a:gd name="connsiteX9" fmla="*/ 0 w 585904"/>
              <a:gd name="connsiteY9" fmla="*/ 292952 h 585904"/>
              <a:gd name="connsiteX10" fmla="*/ 292952 w 585904"/>
              <a:gd name="connsiteY10"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904" h="585904">
                <a:moveTo>
                  <a:pt x="158628" y="130053"/>
                </a:moveTo>
                <a:lnTo>
                  <a:pt x="321527" y="292952"/>
                </a:lnTo>
                <a:lnTo>
                  <a:pt x="158628" y="455850"/>
                </a:lnTo>
                <a:lnTo>
                  <a:pt x="321527" y="455850"/>
                </a:lnTo>
                <a:lnTo>
                  <a:pt x="484425" y="292952"/>
                </a:lnTo>
                <a:lnTo>
                  <a:pt x="321527" y="130053"/>
                </a:ln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pic>
        <p:nvPicPr>
          <p:cNvPr id="27" name="图片 26"/>
          <p:cNvPicPr>
            <a:picLocks noChangeAspect="1"/>
          </p:cNvPicPr>
          <p:nvPr userDrawn="1"/>
        </p:nvPicPr>
        <p:blipFill rotWithShape="1">
          <a:blip r:embed="rId7" cstate="print">
            <a:extLst>
              <a:ext uri="{28A0092B-C50C-407E-A947-70E740481C1C}">
                <a14:useLocalDpi xmlns:a14="http://schemas.microsoft.com/office/drawing/2010/main" val="0"/>
              </a:ext>
            </a:extLst>
          </a:blip>
          <a:srcRect l="7583" t="14440" r="47711" b="31550"/>
          <a:stretch>
            <a:fillRect/>
          </a:stretch>
        </p:blipFill>
        <p:spPr>
          <a:xfrm>
            <a:off x="598559" y="150808"/>
            <a:ext cx="554294" cy="446422"/>
          </a:xfrm>
          <a:prstGeom prst="rect">
            <a:avLst/>
          </a:prstGeom>
        </p:spPr>
      </p:pic>
      <p:sp>
        <p:nvSpPr>
          <p:cNvPr id="29" name="文本框 28"/>
          <p:cNvSpPr txBox="1"/>
          <p:nvPr userDrawn="1"/>
        </p:nvSpPr>
        <p:spPr>
          <a:xfrm>
            <a:off x="1110869" y="182084"/>
            <a:ext cx="4235553"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a:solidFill>
                  <a:schemeClr val="bg1"/>
                </a:solidFill>
                <a:latin typeface="方正姚体" panose="02010601030101010101" pitchFamily="2" charset="-122"/>
                <a:ea typeface="方正姚体" panose="02010601030101010101" pitchFamily="2" charset="-122"/>
              </a:rPr>
              <a:t>项目</a:t>
            </a:r>
            <a:r>
              <a:rPr lang="en-US" altLang="zh-CN" dirty="0">
                <a:solidFill>
                  <a:schemeClr val="bg1"/>
                </a:solidFill>
                <a:latin typeface="方正姚体" panose="02010601030101010101" pitchFamily="2" charset="-122"/>
                <a:ea typeface="方正姚体" panose="02010601030101010101" pitchFamily="2" charset="-122"/>
              </a:rPr>
              <a:t>1  </a:t>
            </a:r>
            <a:r>
              <a:rPr lang="zh-CN" altLang="en-US" dirty="0">
                <a:solidFill>
                  <a:schemeClr val="bg1"/>
                </a:solidFill>
                <a:latin typeface="方正姚体" panose="02010601030101010101" pitchFamily="2" charset="-122"/>
                <a:ea typeface="方正姚体" panose="02010601030101010101" pitchFamily="2" charset="-122"/>
              </a:rPr>
              <a:t>解读互联网连通示意图</a:t>
            </a:r>
            <a:endParaRPr lang="zh-CN" altLang="en-US" sz="1800" kern="1200" dirty="0">
              <a:solidFill>
                <a:schemeClr val="bg1"/>
              </a:solidFill>
              <a:latin typeface="方正姚体" panose="02010601030101010101" pitchFamily="2" charset="-122"/>
              <a:ea typeface="方正姚体" panose="02010601030101010101" pitchFamily="2" charset="-122"/>
              <a:cs typeface="+mn-cs"/>
            </a:endParaRPr>
          </a:p>
        </p:txBody>
      </p:sp>
      <p:sp>
        <p:nvSpPr>
          <p:cNvPr id="30" name="文本框 29"/>
          <p:cNvSpPr txBox="1"/>
          <p:nvPr userDrawn="1"/>
        </p:nvSpPr>
        <p:spPr>
          <a:xfrm>
            <a:off x="8520490" y="6321452"/>
            <a:ext cx="3185487" cy="369332"/>
          </a:xfrm>
          <a:prstGeom prst="rect">
            <a:avLst/>
          </a:prstGeom>
          <a:noFill/>
        </p:spPr>
        <p:txBody>
          <a:bodyPr wrap="none" rtlCol="0">
            <a:spAutoFit/>
          </a:bodyPr>
          <a:lstStyle/>
          <a:p>
            <a:r>
              <a:rPr lang="zh-CN" altLang="en-US" sz="1800" kern="1200" baseline="0" dirty="0">
                <a:solidFill>
                  <a:schemeClr val="bg1"/>
                </a:solidFill>
                <a:latin typeface="方正姚体" panose="02010601030101010101" pitchFamily="2" charset="-122"/>
                <a:ea typeface="方正姚体" panose="02010601030101010101" pitchFamily="2" charset="-122"/>
                <a:cs typeface="+mn-cs"/>
              </a:rPr>
              <a:t>第</a:t>
            </a:r>
            <a:r>
              <a:rPr lang="en-US" altLang="zh-CN" sz="1800" kern="1200" baseline="0" dirty="0">
                <a:solidFill>
                  <a:schemeClr val="bg1"/>
                </a:solidFill>
                <a:latin typeface="方正姚体" panose="02010601030101010101" pitchFamily="2" charset="-122"/>
                <a:ea typeface="方正姚体" panose="02010601030101010101" pitchFamily="2" charset="-122"/>
                <a:cs typeface="+mn-cs"/>
              </a:rPr>
              <a:t>4</a:t>
            </a:r>
            <a:r>
              <a:rPr lang="zh-CN" altLang="en-US" sz="1800" kern="1200" baseline="0" dirty="0">
                <a:solidFill>
                  <a:schemeClr val="bg1"/>
                </a:solidFill>
                <a:latin typeface="方正姚体" panose="02010601030101010101" pitchFamily="2" charset="-122"/>
                <a:ea typeface="方正姚体" panose="02010601030101010101" pitchFamily="2" charset="-122"/>
                <a:cs typeface="+mn-cs"/>
              </a:rPr>
              <a:t>单元  </a:t>
            </a:r>
            <a:r>
              <a:rPr lang="zh-CN" altLang="en-US" baseline="0" dirty="0">
                <a:solidFill>
                  <a:schemeClr val="bg1"/>
                </a:solidFill>
                <a:latin typeface="方正姚体" panose="02010601030101010101" pitchFamily="2" charset="-122"/>
                <a:ea typeface="方正姚体" panose="02010601030101010101" pitchFamily="2" charset="-122"/>
              </a:rPr>
              <a:t>探</a:t>
            </a:r>
            <a:r>
              <a:rPr lang="zh-CN" altLang="en-US" sz="1800" kern="1200" baseline="0" dirty="0">
                <a:solidFill>
                  <a:schemeClr val="bg1"/>
                </a:solidFill>
                <a:latin typeface="方正姚体" panose="02010601030101010101" pitchFamily="2" charset="-122"/>
                <a:ea typeface="方正姚体" panose="02010601030101010101" pitchFamily="2" charset="-122"/>
                <a:cs typeface="+mn-cs"/>
              </a:rPr>
              <a:t>密互联网工作过程</a:t>
            </a:r>
          </a:p>
        </p:txBody>
      </p:sp>
    </p:spTree>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bg>
      <p:bgPr>
        <a:solidFill>
          <a:srgbClr val="2E9FD1"/>
        </a:solidFill>
        <a:effectLst/>
      </p:bgPr>
    </p:bg>
    <p:spTree>
      <p:nvGrpSpPr>
        <p:cNvPr id="1" name=""/>
        <p:cNvGrpSpPr/>
        <p:nvPr/>
      </p:nvGrpSpPr>
      <p:grpSpPr>
        <a:xfrm>
          <a:off x="0" y="0"/>
          <a:ext cx="0" cy="0"/>
          <a:chOff x="0" y="0"/>
          <a:chExt cx="0" cy="0"/>
        </a:xfrm>
      </p:grpSpPr>
      <p:sp>
        <p:nvSpPr>
          <p:cNvPr id="6" name="矩形 5"/>
          <p:cNvSpPr/>
          <p:nvPr userDrawn="1"/>
        </p:nvSpPr>
        <p:spPr>
          <a:xfrm>
            <a:off x="721895" y="611203"/>
            <a:ext cx="10770669" cy="5592279"/>
          </a:xfrm>
          <a:prstGeom prst="rect">
            <a:avLst/>
          </a:prstGeom>
          <a:solidFill>
            <a:schemeClr val="bg1"/>
          </a:solidFill>
          <a:ln>
            <a:noFill/>
          </a:ln>
          <a:effectLst>
            <a:outerShdw blurRad="2032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08946880"/>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2E9FD1"/>
        </a:solidFill>
        <a:effectLst/>
      </p:bgPr>
    </p:bg>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endParaRPr lang="zh-CN" altLang="en-US"/>
          </a:p>
        </p:txBody>
      </p:sp>
      <p:sp>
        <p:nvSpPr>
          <p:cNvPr id="6" name="矩形 5"/>
          <p:cNvSpPr/>
          <p:nvPr userDrawn="1"/>
        </p:nvSpPr>
        <p:spPr>
          <a:xfrm>
            <a:off x="292608" y="306766"/>
            <a:ext cx="11606784" cy="5913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userDrawn="1"/>
        </p:nvSpPr>
        <p:spPr>
          <a:xfrm>
            <a:off x="8520490" y="6321452"/>
            <a:ext cx="3185487" cy="369332"/>
          </a:xfrm>
          <a:prstGeom prst="rect">
            <a:avLst/>
          </a:prstGeom>
          <a:noFill/>
        </p:spPr>
        <p:txBody>
          <a:bodyPr wrap="none" rtlCol="0">
            <a:spAutoFit/>
          </a:bodyPr>
          <a:lstStyle/>
          <a:p>
            <a:r>
              <a:rPr lang="zh-CN" altLang="en-US" sz="1800" kern="1200" baseline="0" dirty="0">
                <a:solidFill>
                  <a:schemeClr val="bg1"/>
                </a:solidFill>
                <a:latin typeface="方正姚体" panose="02010601030101010101" pitchFamily="2" charset="-122"/>
                <a:ea typeface="方正姚体" panose="02010601030101010101" pitchFamily="2" charset="-122"/>
                <a:cs typeface="+mn-cs"/>
              </a:rPr>
              <a:t>第</a:t>
            </a:r>
            <a:r>
              <a:rPr lang="en-US" altLang="zh-CN" sz="1800" kern="1200" baseline="0" dirty="0">
                <a:solidFill>
                  <a:schemeClr val="bg1"/>
                </a:solidFill>
                <a:latin typeface="方正姚体" panose="02010601030101010101" pitchFamily="2" charset="-122"/>
                <a:ea typeface="方正姚体" panose="02010601030101010101" pitchFamily="2" charset="-122"/>
                <a:cs typeface="+mn-cs"/>
              </a:rPr>
              <a:t>4</a:t>
            </a:r>
            <a:r>
              <a:rPr lang="zh-CN" altLang="en-US" sz="1800" kern="1200" baseline="0" dirty="0">
                <a:solidFill>
                  <a:schemeClr val="bg1"/>
                </a:solidFill>
                <a:latin typeface="方正姚体" panose="02010601030101010101" pitchFamily="2" charset="-122"/>
                <a:ea typeface="方正姚体" panose="02010601030101010101" pitchFamily="2" charset="-122"/>
                <a:cs typeface="+mn-cs"/>
              </a:rPr>
              <a:t>单元  </a:t>
            </a:r>
            <a:r>
              <a:rPr lang="zh-CN" altLang="en-US" baseline="0" dirty="0">
                <a:solidFill>
                  <a:schemeClr val="bg1"/>
                </a:solidFill>
                <a:latin typeface="方正姚体" panose="02010601030101010101" pitchFamily="2" charset="-122"/>
                <a:ea typeface="方正姚体" panose="02010601030101010101" pitchFamily="2" charset="-122"/>
              </a:rPr>
              <a:t>探</a:t>
            </a:r>
            <a:r>
              <a:rPr lang="zh-CN" altLang="en-US" sz="1800" kern="1200" baseline="0" dirty="0">
                <a:solidFill>
                  <a:schemeClr val="bg1"/>
                </a:solidFill>
                <a:latin typeface="方正姚体" panose="02010601030101010101" pitchFamily="2" charset="-122"/>
                <a:ea typeface="方正姚体" panose="02010601030101010101" pitchFamily="2" charset="-122"/>
                <a:cs typeface="+mn-cs"/>
              </a:rPr>
              <a:t>密互联网工作过程</a:t>
            </a:r>
          </a:p>
        </p:txBody>
      </p:sp>
    </p:spTree>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bg>
      <p:bgPr>
        <a:solidFill>
          <a:srgbClr val="2E9FD1"/>
        </a:solidFill>
        <a:effectLst/>
      </p:bgPr>
    </p:bg>
    <p:spTree>
      <p:nvGrpSpPr>
        <p:cNvPr id="1" name=""/>
        <p:cNvGrpSpPr/>
        <p:nvPr/>
      </p:nvGrpSpPr>
      <p:grpSpPr>
        <a:xfrm>
          <a:off x="0" y="0"/>
          <a:ext cx="0" cy="0"/>
          <a:chOff x="0" y="0"/>
          <a:chExt cx="0" cy="0"/>
        </a:xfrm>
      </p:grpSpPr>
      <p:sp>
        <p:nvSpPr>
          <p:cNvPr id="6" name="矩形 5"/>
          <p:cNvSpPr/>
          <p:nvPr userDrawn="1"/>
        </p:nvSpPr>
        <p:spPr>
          <a:xfrm>
            <a:off x="292608" y="306766"/>
            <a:ext cx="11606784" cy="5913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任意多边形: 形状 22"/>
          <p:cNvSpPr/>
          <p:nvPr userDrawn="1">
            <p:custDataLst>
              <p:tags r:id="rId1"/>
            </p:custDataLst>
          </p:nvPr>
        </p:nvSpPr>
        <p:spPr>
          <a:xfrm rot="16200000">
            <a:off x="5259705" y="-23495"/>
            <a:ext cx="1638935" cy="11643995"/>
          </a:xfrm>
          <a:custGeom>
            <a:avLst/>
            <a:gdLst>
              <a:gd name="connsiteX0" fmla="*/ 0 w 6168251"/>
              <a:gd name="connsiteY0" fmla="*/ 0 h 6857999"/>
              <a:gd name="connsiteX1" fmla="*/ 4531744 w 6168251"/>
              <a:gd name="connsiteY1" fmla="*/ 0 h 6857999"/>
              <a:gd name="connsiteX2" fmla="*/ 4540769 w 6168251"/>
              <a:gd name="connsiteY2" fmla="*/ 7092 h 6857999"/>
              <a:gd name="connsiteX3" fmla="*/ 6168251 w 6168251"/>
              <a:gd name="connsiteY3" fmla="*/ 3458096 h 6857999"/>
              <a:gd name="connsiteX4" fmla="*/ 4703042 w 6168251"/>
              <a:gd name="connsiteY4" fmla="*/ 6768535 h 6857999"/>
              <a:gd name="connsiteX5" fmla="*/ 4599761 w 6168251"/>
              <a:gd name="connsiteY5" fmla="*/ 6857999 h 6857999"/>
              <a:gd name="connsiteX6" fmla="*/ 0 w 6168251"/>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8251" h="6857999">
                <a:moveTo>
                  <a:pt x="0" y="0"/>
                </a:moveTo>
                <a:lnTo>
                  <a:pt x="4531744" y="0"/>
                </a:lnTo>
                <a:lnTo>
                  <a:pt x="4540769" y="7092"/>
                </a:lnTo>
                <a:cubicBezTo>
                  <a:pt x="5534713" y="827368"/>
                  <a:pt x="6168251" y="2068747"/>
                  <a:pt x="6168251" y="3458096"/>
                </a:cubicBezTo>
                <a:cubicBezTo>
                  <a:pt x="6168251" y="4770259"/>
                  <a:pt x="5603151" y="5950436"/>
                  <a:pt x="4703042" y="6768535"/>
                </a:cubicBezTo>
                <a:lnTo>
                  <a:pt x="4599761" y="6857999"/>
                </a:lnTo>
                <a:lnTo>
                  <a:pt x="0" y="6857999"/>
                </a:lnTo>
                <a:close/>
              </a:path>
            </a:pathLst>
          </a:custGeom>
          <a:solidFill>
            <a:srgbClr val="2E9F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10" name="图片 9"/>
          <p:cNvPicPr>
            <a:picLocks noChangeAspect="1"/>
          </p:cNvPicPr>
          <p:nvPr userDrawn="1"/>
        </p:nvPicPr>
        <p:blipFill rotWithShape="1">
          <a:blip r:embed="rId3" cstate="print">
            <a:alphaModFix amt="11000"/>
            <a:duotone>
              <a:schemeClr val="bg2">
                <a:shade val="45000"/>
                <a:satMod val="135000"/>
              </a:schemeClr>
              <a:prstClr val="white"/>
            </a:duotone>
            <a:extLst>
              <a:ext uri="{28A0092B-C50C-407E-A947-70E740481C1C}">
                <a14:useLocalDpi xmlns:a14="http://schemas.microsoft.com/office/drawing/2010/main" val="0"/>
              </a:ext>
            </a:extLst>
          </a:blip>
          <a:srcRect t="42903" b="30215"/>
          <a:stretch>
            <a:fillRect/>
          </a:stretch>
        </p:blipFill>
        <p:spPr>
          <a:xfrm>
            <a:off x="-117987" y="5014428"/>
            <a:ext cx="6858000" cy="1843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bldLvl="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2024-08-07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5" r:id="rId8"/>
    <p:sldLayoutId id="2147483656" r:id="rId9"/>
    <p:sldLayoutId id="2147483657" r:id="rId10"/>
  </p:sldLayoutIdLst>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5.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8.jpg"/><Relationship Id="rId1" Type="http://schemas.openxmlformats.org/officeDocument/2006/relationships/slideLayout" Target="../slideLayouts/slideLayout4.xml"/><Relationship Id="rId5" Type="http://schemas.openxmlformats.org/officeDocument/2006/relationships/image" Target="../media/image21.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3.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26.jpg"/><Relationship Id="rId1" Type="http://schemas.openxmlformats.org/officeDocument/2006/relationships/slideLayout" Target="../slideLayouts/slideLayout4.xml"/><Relationship Id="rId4" Type="http://schemas.openxmlformats.org/officeDocument/2006/relationships/image" Target="../media/image27.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5.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openxmlformats.org/officeDocument/2006/relationships/image" Target="../media/image29.jpg"/><Relationship Id="rId5" Type="http://schemas.openxmlformats.org/officeDocument/2006/relationships/image" Target="../media/image28.e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5.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5.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5.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slideLayout" Target="../slideLayouts/slideLayout7.xml"/><Relationship Id="rId3" Type="http://schemas.openxmlformats.org/officeDocument/2006/relationships/tags" Target="../tags/tag5.xml"/><Relationship Id="rId21" Type="http://schemas.openxmlformats.org/officeDocument/2006/relationships/image" Target="../media/image9.png"/><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image" Target="../media/image2.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tags" Target="../tags/tag17.xml"/><Relationship Id="rId10" Type="http://schemas.openxmlformats.org/officeDocument/2006/relationships/tags" Target="../tags/tag12.xml"/><Relationship Id="rId19" Type="http://schemas.openxmlformats.org/officeDocument/2006/relationships/image" Target="../media/image8.png"/><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5.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5.emf"/><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E9FD1"/>
        </a:solidFill>
        <a:effectLst/>
      </p:bgPr>
    </p:bg>
    <p:spTree>
      <p:nvGrpSpPr>
        <p:cNvPr id="1" name=""/>
        <p:cNvGrpSpPr/>
        <p:nvPr/>
      </p:nvGrpSpPr>
      <p:grpSpPr>
        <a:xfrm>
          <a:off x="0" y="0"/>
          <a:ext cx="0" cy="0"/>
          <a:chOff x="0" y="0"/>
          <a:chExt cx="0" cy="0"/>
        </a:xfrm>
      </p:grpSpPr>
      <p:sp>
        <p:nvSpPr>
          <p:cNvPr id="13" name="文本框 12"/>
          <p:cNvSpPr txBox="1"/>
          <p:nvPr/>
        </p:nvSpPr>
        <p:spPr>
          <a:xfrm>
            <a:off x="1522055" y="1721175"/>
            <a:ext cx="1619170" cy="583565"/>
          </a:xfrm>
          <a:prstGeom prst="rect">
            <a:avLst/>
          </a:prstGeom>
          <a:noFill/>
          <a:ln>
            <a:noFill/>
          </a:ln>
        </p:spPr>
        <p:txBody>
          <a:bodyPr wrap="square" rtlCol="0">
            <a:spAutoFit/>
          </a:bodyPr>
          <a:lstStyle>
            <a:defPPr>
              <a:defRPr lang="zh-CN"/>
            </a:defPPr>
            <a:lvl1pPr algn="ctr">
              <a:defRPr sz="2000" b="1">
                <a:solidFill>
                  <a:schemeClr val="bg1"/>
                </a:solidFill>
                <a:latin typeface="微软雅黑" panose="020B0503020204020204" pitchFamily="34" charset="-122"/>
                <a:ea typeface="微软雅黑" panose="020B0503020204020204" pitchFamily="34" charset="-122"/>
                <a:cs typeface="阿里巴巴普惠体 M" panose="00020600040101010101" charset="-122"/>
              </a:defRPr>
            </a:lvl1pPr>
          </a:lstStyle>
          <a:p>
            <a:r>
              <a:rPr lang="zh-CN" altLang="en-US" sz="3200" dirty="0">
                <a:ln w="22225">
                  <a:solidFill>
                    <a:schemeClr val="accent2"/>
                  </a:solidFill>
                  <a:prstDash val="solid"/>
                </a:ln>
                <a:solidFill>
                  <a:schemeClr val="accent2">
                    <a:lumMod val="40000"/>
                    <a:lumOff val="60000"/>
                  </a:schemeClr>
                </a:solidFill>
                <a:cs typeface="宋体" panose="02010600030101010101" pitchFamily="2" charset="-122"/>
              </a:rPr>
              <a:t>项目 </a:t>
            </a:r>
            <a:r>
              <a:rPr lang="en-US" altLang="zh-CN" sz="3200" dirty="0">
                <a:ln w="22225">
                  <a:solidFill>
                    <a:schemeClr val="accent2"/>
                  </a:solidFill>
                  <a:prstDash val="solid"/>
                </a:ln>
                <a:solidFill>
                  <a:schemeClr val="accent2">
                    <a:lumMod val="40000"/>
                    <a:lumOff val="60000"/>
                  </a:schemeClr>
                </a:solidFill>
                <a:cs typeface="宋体" panose="02010600030101010101" pitchFamily="2" charset="-122"/>
              </a:rPr>
              <a:t>1</a:t>
            </a:r>
            <a:endParaRPr lang="zh-CN" altLang="en-US" sz="3200" dirty="0">
              <a:ln w="22225">
                <a:solidFill>
                  <a:schemeClr val="accent2"/>
                </a:solidFill>
                <a:prstDash val="solid"/>
              </a:ln>
              <a:solidFill>
                <a:schemeClr val="accent2">
                  <a:lumMod val="40000"/>
                  <a:lumOff val="60000"/>
                </a:schemeClr>
              </a:solidFill>
              <a:cs typeface="宋体" panose="02010600030101010101" pitchFamily="2" charset="-122"/>
            </a:endParaRPr>
          </a:p>
        </p:txBody>
      </p:sp>
      <p:sp>
        <p:nvSpPr>
          <p:cNvPr id="38" name="矩形 37"/>
          <p:cNvSpPr/>
          <p:nvPr/>
        </p:nvSpPr>
        <p:spPr>
          <a:xfrm>
            <a:off x="2780568" y="2506309"/>
            <a:ext cx="7879080" cy="1015663"/>
          </a:xfrm>
          <a:prstGeom prst="rect">
            <a:avLst/>
          </a:prstGeom>
        </p:spPr>
        <p:txBody>
          <a:bodyPr wrap="none">
            <a:spAutoFit/>
          </a:bodyPr>
          <a:lstStyle/>
          <a:p>
            <a:r>
              <a:rPr lang="zh-CN" altLang="en-US" sz="6000" b="1" dirty="0">
                <a:ln w="22225">
                  <a:solidFill>
                    <a:schemeClr val="accent2"/>
                  </a:solidFill>
                  <a:prstDash val="solid"/>
                </a:ln>
                <a:solidFill>
                  <a:schemeClr val="accent2">
                    <a:lumMod val="40000"/>
                    <a:lumOff val="60000"/>
                  </a:schemeClr>
                </a:solidFill>
                <a:latin typeface="微软雅黑" panose="020B0503020204020204" pitchFamily="34" charset="-122"/>
                <a:ea typeface="微软雅黑" panose="020B0503020204020204" pitchFamily="34" charset="-122"/>
              </a:rPr>
              <a:t>解读互联网连通示意图</a:t>
            </a:r>
          </a:p>
        </p:txBody>
      </p:sp>
      <p:grpSp>
        <p:nvGrpSpPr>
          <p:cNvPr id="9" name="组合 8"/>
          <p:cNvGrpSpPr/>
          <p:nvPr/>
        </p:nvGrpSpPr>
        <p:grpSpPr>
          <a:xfrm>
            <a:off x="5320456" y="5927986"/>
            <a:ext cx="5131576" cy="290195"/>
            <a:chOff x="6966" y="5259"/>
            <a:chExt cx="3538" cy="457"/>
          </a:xfrm>
        </p:grpSpPr>
        <p:sp>
          <p:nvSpPr>
            <p:cNvPr id="10" name="圆角矩形 26"/>
            <p:cNvSpPr/>
            <p:nvPr/>
          </p:nvSpPr>
          <p:spPr>
            <a:xfrm>
              <a:off x="6966" y="5259"/>
              <a:ext cx="1930" cy="4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安庆市现代教育技术中心</a:t>
              </a:r>
            </a:p>
          </p:txBody>
        </p:sp>
        <p:sp>
          <p:nvSpPr>
            <p:cNvPr id="11" name="圆角矩形 27"/>
            <p:cNvSpPr/>
            <p:nvPr/>
          </p:nvSpPr>
          <p:spPr>
            <a:xfrm>
              <a:off x="8988" y="5259"/>
              <a:ext cx="1516" cy="457"/>
            </a:xfrm>
            <a:prstGeom prst="roundRect">
              <a:avLst/>
            </a:prstGeom>
            <a:solidFill>
              <a:srgbClr val="F8B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sym typeface="+mn-ea"/>
                </a:rPr>
                <a:t>江</a:t>
              </a:r>
              <a:r>
                <a:rPr lang="en-US" altLang="zh-CN"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sym typeface="+mn-ea"/>
                </a:rPr>
                <a:t>   </a:t>
              </a:r>
              <a:r>
                <a:rPr lang="zh-CN" altLang="en-US"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sym typeface="+mn-ea"/>
                </a:rPr>
                <a:t>浩</a:t>
              </a:r>
              <a:endParaRPr lang="zh-CN" altLang="en-US" sz="1800" dirty="0">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16" name="TextBox 16"/>
          <p:cNvSpPr txBox="1"/>
          <p:nvPr/>
        </p:nvSpPr>
        <p:spPr>
          <a:xfrm>
            <a:off x="6203661" y="3846700"/>
            <a:ext cx="4477509" cy="584775"/>
          </a:xfrm>
          <a:prstGeom prst="rect">
            <a:avLst/>
          </a:prstGeom>
          <a:noFill/>
        </p:spPr>
        <p:txBody>
          <a:bodyPr wrap="none" rtlCol="0">
            <a:spAutoFit/>
          </a:bodyPr>
          <a:lstStyle/>
          <a:p>
            <a:pPr algn="ctr"/>
            <a:r>
              <a:rPr lang="en-US" altLang="zh-CN" sz="3200" b="1" dirty="0">
                <a:solidFill>
                  <a:srgbClr val="3484A2"/>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3200" b="1" dirty="0">
                <a:solidFill>
                  <a:srgbClr val="3484A2"/>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互联网互连与互通</a:t>
            </a:r>
            <a:endParaRPr lang="en-US" altLang="zh-CN" sz="3200" b="1" dirty="0">
              <a:solidFill>
                <a:srgbClr val="3484A2"/>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7" name="文本框 16"/>
          <p:cNvSpPr txBox="1"/>
          <p:nvPr/>
        </p:nvSpPr>
        <p:spPr>
          <a:xfrm>
            <a:off x="5785685" y="912860"/>
            <a:ext cx="3531537" cy="400110"/>
          </a:xfrm>
          <a:prstGeom prst="rect">
            <a:avLst/>
          </a:prstGeom>
          <a:noFill/>
        </p:spPr>
        <p:txBody>
          <a:bodyPr wrap="square" rtlCol="0">
            <a:spAutoFit/>
          </a:bodyPr>
          <a:lstStyle/>
          <a:p>
            <a:pPr algn="ctr"/>
            <a:r>
              <a:rPr lang="zh-CN" altLang="en-US" sz="2000" dirty="0">
                <a:solidFill>
                  <a:srgbClr val="3484A2"/>
                </a:solidFill>
                <a:latin typeface="微软雅黑" panose="020B0503020204020204" pitchFamily="34" charset="-122"/>
                <a:ea typeface="微软雅黑" panose="020B0503020204020204" pitchFamily="34" charset="-122"/>
                <a:cs typeface="宋体" panose="02010600030101010101" pitchFamily="2" charset="-122"/>
              </a:rPr>
              <a:t>第</a:t>
            </a:r>
            <a:r>
              <a:rPr lang="en-US" altLang="zh-CN" sz="2000" dirty="0">
                <a:solidFill>
                  <a:srgbClr val="3484A2"/>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2000" dirty="0">
                <a:solidFill>
                  <a:srgbClr val="3484A2"/>
                </a:solidFill>
                <a:latin typeface="微软雅黑" panose="020B0503020204020204" pitchFamily="34" charset="-122"/>
                <a:ea typeface="微软雅黑" panose="020B0503020204020204" pitchFamily="34" charset="-122"/>
                <a:cs typeface="宋体" panose="02010600030101010101" pitchFamily="2" charset="-122"/>
              </a:rPr>
              <a:t>单元  探密互联网工作过程</a:t>
            </a:r>
          </a:p>
        </p:txBody>
      </p:sp>
      <p:sp>
        <p:nvSpPr>
          <p:cNvPr id="4" name="文本框 3"/>
          <p:cNvSpPr txBox="1"/>
          <p:nvPr/>
        </p:nvSpPr>
        <p:spPr>
          <a:xfrm>
            <a:off x="1619591" y="891524"/>
            <a:ext cx="4293441" cy="400110"/>
          </a:xfrm>
          <a:prstGeom prst="rect">
            <a:avLst/>
          </a:prstGeom>
          <a:noFill/>
          <a:ln>
            <a:noFill/>
          </a:ln>
        </p:spPr>
        <p:txBody>
          <a:bodyPr wrap="square" rtlCol="0">
            <a:spAutoFit/>
          </a:bodyPr>
          <a:lstStyle/>
          <a:p>
            <a:pPr algn="ctr"/>
            <a:r>
              <a:rPr lang="zh-CN" altLang="en-US" sz="2000" b="1" dirty="0">
                <a:solidFill>
                  <a:srgbClr val="3484A2"/>
                </a:solidFill>
                <a:latin typeface="微软雅黑" panose="020B0503020204020204" pitchFamily="34" charset="-122"/>
                <a:ea typeface="微软雅黑" panose="020B0503020204020204" pitchFamily="34" charset="-122"/>
                <a:cs typeface="宋体" panose="02010600030101010101" pitchFamily="2" charset="-122"/>
              </a:rPr>
              <a:t>义务教育</a:t>
            </a:r>
            <a:r>
              <a:rPr lang="en-US" altLang="zh-CN" sz="2000" b="1" dirty="0">
                <a:solidFill>
                  <a:srgbClr val="3484A2"/>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000" b="1" dirty="0">
                <a:solidFill>
                  <a:srgbClr val="3484A2"/>
                </a:solidFill>
                <a:latin typeface="微软雅黑" panose="020B0503020204020204" pitchFamily="34" charset="-122"/>
                <a:ea typeface="微软雅黑" panose="020B0503020204020204" pitchFamily="34" charset="-122"/>
                <a:cs typeface="宋体" panose="02010600030101010101" pitchFamily="2" charset="-122"/>
              </a:rPr>
              <a:t>信息科技</a:t>
            </a:r>
            <a:r>
              <a:rPr lang="en-US" altLang="zh-CN" sz="2000" b="1" dirty="0">
                <a:solidFill>
                  <a:srgbClr val="3484A2"/>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000" b="1" dirty="0">
                <a:solidFill>
                  <a:srgbClr val="3484A2"/>
                </a:solidFill>
                <a:latin typeface="微软雅黑" panose="020B0503020204020204" pitchFamily="34" charset="-122"/>
                <a:ea typeface="微软雅黑" panose="020B0503020204020204" pitchFamily="34" charset="-122"/>
                <a:cs typeface="宋体" panose="02010600030101010101" pitchFamily="2" charset="-122"/>
              </a:rPr>
              <a:t>七年级上册</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06" y="2848061"/>
            <a:ext cx="3733406" cy="3733406"/>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7583" t="14440" r="47711" b="31550"/>
          <a:stretch>
            <a:fillRect/>
          </a:stretch>
        </p:blipFill>
        <p:spPr>
          <a:xfrm>
            <a:off x="1038829" y="733091"/>
            <a:ext cx="720000" cy="5798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fill="hold" grpId="2"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0-#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ppt_x"/>
                                          </p:val>
                                        </p:tav>
                                        <p:tav tm="100000">
                                          <p:val>
                                            <p:strVal val="#ppt_x"/>
                                          </p:val>
                                        </p:tav>
                                      </p:tavLst>
                                    </p:anim>
                                    <p:anim calcmode="lin" valueType="num">
                                      <p:cBhvr additive="base">
                                        <p:cTn id="27" dur="500" fill="hold"/>
                                        <p:tgtEl>
                                          <p:spTgt spid="38"/>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2"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12" presetClass="entr" presetSubtype="4"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p:tgtEl>
                                          <p:spTgt spid="9"/>
                                        </p:tgtEl>
                                        <p:attrNameLst>
                                          <p:attrName>ppt_y</p:attrName>
                                        </p:attrNameLst>
                                      </p:cBhvr>
                                      <p:tavLst>
                                        <p:tav tm="0">
                                          <p:val>
                                            <p:strVal val="#ppt_y+#ppt_h*1.125000"/>
                                          </p:val>
                                        </p:tav>
                                        <p:tav tm="100000">
                                          <p:val>
                                            <p:strVal val="#ppt_y"/>
                                          </p:val>
                                        </p:tav>
                                      </p:tavLst>
                                    </p:anim>
                                    <p:animEffect transition="in" filter="wipe(up)">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8" grpId="0"/>
      <p:bldP spid="16" grpId="0"/>
      <p:bldP spid="16" grpId="1"/>
      <p:bldP spid="17" grpId="1"/>
      <p:bldP spid="17" grpId="2"/>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275840" y="1234814"/>
            <a:ext cx="1953649" cy="523220"/>
          </a:xfrm>
          <a:prstGeom prst="rect">
            <a:avLst/>
          </a:prstGeom>
          <a:noFill/>
          <a:ln>
            <a:noFill/>
          </a:ln>
        </p:spPr>
        <p:txBody>
          <a:bodyPr wrap="square" rtlCol="0">
            <a:spAutoFit/>
          </a:bodyPr>
          <a:lstStyle/>
          <a:p>
            <a:pPr algn="ctr"/>
            <a:r>
              <a:rPr lang="zh-CN" altLang="en-US" sz="2800" b="1" dirty="0">
                <a:solidFill>
                  <a:srgbClr val="0068B6"/>
                </a:solidFill>
                <a:latin typeface="微软雅黑" panose="020B0503020204020204" pitchFamily="34" charset="-122"/>
                <a:ea typeface="微软雅黑" panose="020B0503020204020204" pitchFamily="34" charset="-122"/>
                <a:cs typeface="宋体" panose="02010600030101010101" pitchFamily="2" charset="-122"/>
              </a:rPr>
              <a:t>连接方式</a:t>
            </a: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046" y="868777"/>
            <a:ext cx="1255295" cy="1255295"/>
          </a:xfrm>
          <a:prstGeom prst="rect">
            <a:avLst/>
          </a:prstGeom>
        </p:spPr>
      </p:pic>
      <p:sp>
        <p:nvSpPr>
          <p:cNvPr id="4" name="矩形 3"/>
          <p:cNvSpPr/>
          <p:nvPr/>
        </p:nvSpPr>
        <p:spPr>
          <a:xfrm>
            <a:off x="1587035" y="2124071"/>
            <a:ext cx="3413760" cy="3170099"/>
          </a:xfrm>
          <a:prstGeom prst="rect">
            <a:avLst/>
          </a:prstGeom>
        </p:spPr>
        <p:txBody>
          <a:bodyPr wrap="square">
            <a:spAutoFit/>
          </a:bodyPr>
          <a:lstStyle/>
          <a:p>
            <a:pPr indent="514985">
              <a:lnSpc>
                <a:spcPts val="4000"/>
              </a:lnSpc>
            </a:pP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思考：生活中的各种网络（电话网、公路网、铁路网）是由什么连接的呢？</a:t>
            </a:r>
          </a:p>
          <a:p>
            <a:pPr indent="514985">
              <a:lnSpc>
                <a:spcPts val="4000"/>
              </a:lnSpc>
            </a:pP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学习阅读材料，了解网络连接有哪些常见介质？网络接入的常见方式有哪些？</a:t>
            </a:r>
            <a:endPar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矩形 5"/>
          <p:cNvSpPr/>
          <p:nvPr/>
        </p:nvSpPr>
        <p:spPr>
          <a:xfrm>
            <a:off x="4229489" y="1456861"/>
            <a:ext cx="3227165" cy="301173"/>
          </a:xfrm>
          <a:prstGeom prst="rect">
            <a:avLst/>
          </a:prstGeom>
        </p:spPr>
        <p:txBody>
          <a:bodyPr wrap="none">
            <a:spAutoFit/>
          </a:bodyPr>
          <a:lstStyle/>
          <a:p>
            <a:pPr indent="269875" algn="just">
              <a:lnSpc>
                <a:spcPts val="1600"/>
              </a:lnSpc>
              <a:spcAft>
                <a:spcPts val="0"/>
              </a:spcAft>
              <a:tabLst>
                <a:tab pos="269875" algn="l"/>
              </a:tabLst>
            </a:pPr>
            <a:r>
              <a:rPr lang="zh-CN" altLang="zh-CN" kern="0" dirty="0">
                <a:solidFill>
                  <a:srgbClr val="993300"/>
                </a:solidFill>
                <a:latin typeface="微软雅黑" panose="020B0503020204020204" pitchFamily="34" charset="-122"/>
                <a:ea typeface="微软雅黑" panose="020B0503020204020204" pitchFamily="34" charset="-122"/>
              </a:rPr>
              <a:t>了解计算机接入网络的方式</a:t>
            </a:r>
            <a:endParaRPr lang="zh-CN" altLang="zh-CN" sz="2400" kern="100" dirty="0">
              <a:solidFill>
                <a:srgbClr val="993300"/>
              </a:solidFill>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extLst>
              <p:ext uri="{D42A27DB-BD31-4B8C-83A1-F6EECF244321}">
                <p14:modId xmlns:p14="http://schemas.microsoft.com/office/powerpoint/2010/main" val="2938099559"/>
              </p:ext>
            </p:extLst>
          </p:nvPr>
        </p:nvGraphicFramePr>
        <p:xfrm>
          <a:off x="5484784" y="2441740"/>
          <a:ext cx="4830762" cy="2534760"/>
        </p:xfrm>
        <a:graphic>
          <a:graphicData uri="http://schemas.openxmlformats.org/drawingml/2006/table">
            <a:tbl>
              <a:tblPr>
                <a:tableStyleId>{22838BEF-8BB2-4498-84A7-C5851F593DF1}</a:tableStyleId>
              </a:tblPr>
              <a:tblGrid>
                <a:gridCol w="1610254">
                  <a:extLst>
                    <a:ext uri="{9D8B030D-6E8A-4147-A177-3AD203B41FA5}">
                      <a16:colId xmlns:a16="http://schemas.microsoft.com/office/drawing/2014/main" val="56434428"/>
                    </a:ext>
                  </a:extLst>
                </a:gridCol>
                <a:gridCol w="1610254">
                  <a:extLst>
                    <a:ext uri="{9D8B030D-6E8A-4147-A177-3AD203B41FA5}">
                      <a16:colId xmlns:a16="http://schemas.microsoft.com/office/drawing/2014/main" val="1890002413"/>
                    </a:ext>
                  </a:extLst>
                </a:gridCol>
                <a:gridCol w="1610254">
                  <a:extLst>
                    <a:ext uri="{9D8B030D-6E8A-4147-A177-3AD203B41FA5}">
                      <a16:colId xmlns:a16="http://schemas.microsoft.com/office/drawing/2014/main" val="872968631"/>
                    </a:ext>
                  </a:extLst>
                </a:gridCol>
              </a:tblGrid>
              <a:tr h="506952">
                <a:tc>
                  <a:txBody>
                    <a:bodyPr/>
                    <a:lstStyle/>
                    <a:p>
                      <a:pPr indent="127000" algn="ctr">
                        <a:lnSpc>
                          <a:spcPct val="125000"/>
                        </a:lnSpc>
                        <a:spcAft>
                          <a:spcPts val="0"/>
                        </a:spcAft>
                      </a:pPr>
                      <a:r>
                        <a:rPr lang="zh-CN" sz="1600" kern="100" dirty="0">
                          <a:solidFill>
                            <a:schemeClr val="bg1"/>
                          </a:solidFill>
                          <a:effectLst/>
                          <a:latin typeface="+mn-ea"/>
                          <a:ea typeface="+mn-ea"/>
                        </a:rPr>
                        <a:t>网络</a:t>
                      </a:r>
                      <a:endParaRPr lang="zh-CN" sz="1600" kern="100" dirty="0">
                        <a:solidFill>
                          <a:schemeClr val="bg1"/>
                        </a:solidFill>
                        <a:effectLst/>
                        <a:latin typeface="+mn-ea"/>
                        <a:ea typeface="+mn-ea"/>
                        <a:cs typeface="Times New Roman" panose="02020603050405020304" pitchFamily="18" charset="0"/>
                      </a:endParaRPr>
                    </a:p>
                  </a:txBody>
                  <a:tcPr marL="68580" marR="68580" marT="0" marB="0" anchor="ctr">
                    <a:solidFill>
                      <a:schemeClr val="accent5">
                        <a:lumMod val="75000"/>
                      </a:schemeClr>
                    </a:solidFill>
                  </a:tcPr>
                </a:tc>
                <a:tc>
                  <a:txBody>
                    <a:bodyPr/>
                    <a:lstStyle/>
                    <a:p>
                      <a:pPr indent="127000" algn="ctr">
                        <a:lnSpc>
                          <a:spcPct val="125000"/>
                        </a:lnSpc>
                        <a:spcAft>
                          <a:spcPts val="0"/>
                        </a:spcAft>
                      </a:pPr>
                      <a:r>
                        <a:rPr lang="zh-CN" sz="1600" kern="100" dirty="0">
                          <a:solidFill>
                            <a:schemeClr val="bg1"/>
                          </a:solidFill>
                          <a:effectLst/>
                          <a:latin typeface="+mn-ea"/>
                          <a:ea typeface="+mn-ea"/>
                        </a:rPr>
                        <a:t>连接对象</a:t>
                      </a:r>
                      <a:endParaRPr lang="zh-CN" sz="1600" kern="100" dirty="0">
                        <a:solidFill>
                          <a:schemeClr val="bg1"/>
                        </a:solidFill>
                        <a:effectLst/>
                        <a:latin typeface="+mn-ea"/>
                        <a:ea typeface="+mn-ea"/>
                        <a:cs typeface="Times New Roman" panose="02020603050405020304" pitchFamily="18" charset="0"/>
                      </a:endParaRPr>
                    </a:p>
                  </a:txBody>
                  <a:tcPr marL="68580" marR="68580" marT="0" marB="0" anchor="ctr">
                    <a:solidFill>
                      <a:schemeClr val="accent5">
                        <a:lumMod val="75000"/>
                      </a:schemeClr>
                    </a:solidFill>
                  </a:tcPr>
                </a:tc>
                <a:tc>
                  <a:txBody>
                    <a:bodyPr/>
                    <a:lstStyle/>
                    <a:p>
                      <a:pPr indent="127000" algn="ctr">
                        <a:lnSpc>
                          <a:spcPct val="125000"/>
                        </a:lnSpc>
                        <a:spcAft>
                          <a:spcPts val="0"/>
                        </a:spcAft>
                      </a:pPr>
                      <a:r>
                        <a:rPr lang="zh-CN" sz="1600" kern="100" dirty="0">
                          <a:solidFill>
                            <a:schemeClr val="bg1"/>
                          </a:solidFill>
                          <a:effectLst/>
                          <a:latin typeface="+mn-ea"/>
                          <a:ea typeface="+mn-ea"/>
                        </a:rPr>
                        <a:t>连接线路</a:t>
                      </a:r>
                      <a:endParaRPr lang="zh-CN" sz="1600" kern="100" dirty="0">
                        <a:solidFill>
                          <a:schemeClr val="bg1"/>
                        </a:solidFill>
                        <a:effectLst/>
                        <a:latin typeface="+mn-ea"/>
                        <a:ea typeface="+mn-ea"/>
                        <a:cs typeface="Times New Roman" panose="02020603050405020304" pitchFamily="18" charset="0"/>
                      </a:endParaRPr>
                    </a:p>
                  </a:txBody>
                  <a:tcPr marL="68580" marR="68580" marT="0" marB="0" anchor="ctr">
                    <a:solidFill>
                      <a:schemeClr val="accent5">
                        <a:lumMod val="75000"/>
                      </a:schemeClr>
                    </a:solidFill>
                  </a:tcPr>
                </a:tc>
                <a:extLst>
                  <a:ext uri="{0D108BD9-81ED-4DB2-BD59-A6C34878D82A}">
                    <a16:rowId xmlns:a16="http://schemas.microsoft.com/office/drawing/2014/main" val="3082446217"/>
                  </a:ext>
                </a:extLst>
              </a:tr>
              <a:tr h="506952">
                <a:tc>
                  <a:txBody>
                    <a:bodyPr/>
                    <a:lstStyle/>
                    <a:p>
                      <a:pPr indent="127000" algn="ctr">
                        <a:lnSpc>
                          <a:spcPct val="125000"/>
                        </a:lnSpc>
                        <a:spcAft>
                          <a:spcPts val="0"/>
                        </a:spcAft>
                      </a:pPr>
                      <a:r>
                        <a:rPr lang="zh-CN" sz="1600" kern="100">
                          <a:effectLst/>
                          <a:latin typeface="+mn-ea"/>
                          <a:ea typeface="+mn-ea"/>
                        </a:rPr>
                        <a:t>铁路网</a:t>
                      </a:r>
                      <a:endParaRPr lang="zh-CN" sz="1600" kern="100">
                        <a:effectLst/>
                        <a:latin typeface="+mn-ea"/>
                        <a:ea typeface="+mn-ea"/>
                        <a:cs typeface="Times New Roman" panose="02020603050405020304" pitchFamily="18" charset="0"/>
                      </a:endParaRPr>
                    </a:p>
                  </a:txBody>
                  <a:tcPr marL="68580" marR="68580" marT="0" marB="0" anchor="ctr"/>
                </a:tc>
                <a:tc>
                  <a:txBody>
                    <a:bodyPr/>
                    <a:lstStyle/>
                    <a:p>
                      <a:pPr indent="127000" algn="ctr">
                        <a:lnSpc>
                          <a:spcPct val="125000"/>
                        </a:lnSpc>
                        <a:spcAft>
                          <a:spcPts val="0"/>
                        </a:spcAft>
                      </a:pPr>
                      <a:r>
                        <a:rPr lang="zh-CN" sz="1600" kern="100">
                          <a:effectLst/>
                          <a:latin typeface="+mn-ea"/>
                          <a:ea typeface="+mn-ea"/>
                        </a:rPr>
                        <a:t>车站</a:t>
                      </a:r>
                      <a:endParaRPr lang="zh-CN" sz="1600" kern="100">
                        <a:effectLst/>
                        <a:latin typeface="+mn-ea"/>
                        <a:ea typeface="+mn-ea"/>
                        <a:cs typeface="Times New Roman" panose="02020603050405020304" pitchFamily="18" charset="0"/>
                      </a:endParaRPr>
                    </a:p>
                  </a:txBody>
                  <a:tcPr marL="68580" marR="68580" marT="0" marB="0" anchor="ctr"/>
                </a:tc>
                <a:tc>
                  <a:txBody>
                    <a:bodyPr/>
                    <a:lstStyle/>
                    <a:p>
                      <a:pPr indent="127000" algn="ctr">
                        <a:lnSpc>
                          <a:spcPct val="125000"/>
                        </a:lnSpc>
                        <a:spcAft>
                          <a:spcPts val="0"/>
                        </a:spcAft>
                      </a:pPr>
                      <a:r>
                        <a:rPr lang="zh-CN" sz="1600" kern="100">
                          <a:effectLst/>
                          <a:latin typeface="+mn-ea"/>
                          <a:ea typeface="+mn-ea"/>
                        </a:rPr>
                        <a:t>铁轨</a:t>
                      </a:r>
                      <a:endParaRPr lang="zh-CN" sz="16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921327983"/>
                  </a:ext>
                </a:extLst>
              </a:tr>
              <a:tr h="506952">
                <a:tc>
                  <a:txBody>
                    <a:bodyPr/>
                    <a:lstStyle/>
                    <a:p>
                      <a:pPr indent="127000" algn="ctr">
                        <a:lnSpc>
                          <a:spcPct val="125000"/>
                        </a:lnSpc>
                        <a:spcAft>
                          <a:spcPts val="0"/>
                        </a:spcAft>
                      </a:pPr>
                      <a:r>
                        <a:rPr lang="zh-CN" sz="1600" kern="100">
                          <a:effectLst/>
                          <a:latin typeface="+mn-ea"/>
                          <a:ea typeface="+mn-ea"/>
                        </a:rPr>
                        <a:t>电话网</a:t>
                      </a:r>
                      <a:endParaRPr lang="zh-CN" sz="1600" kern="100">
                        <a:effectLst/>
                        <a:latin typeface="+mn-ea"/>
                        <a:ea typeface="+mn-ea"/>
                        <a:cs typeface="Times New Roman" panose="02020603050405020304" pitchFamily="18" charset="0"/>
                      </a:endParaRPr>
                    </a:p>
                  </a:txBody>
                  <a:tcPr marL="68580" marR="68580" marT="0" marB="0" anchor="ctr"/>
                </a:tc>
                <a:tc>
                  <a:txBody>
                    <a:bodyPr/>
                    <a:lstStyle/>
                    <a:p>
                      <a:pPr indent="127000" algn="ctr">
                        <a:lnSpc>
                          <a:spcPct val="125000"/>
                        </a:lnSpc>
                        <a:spcAft>
                          <a:spcPts val="0"/>
                        </a:spcAft>
                      </a:pPr>
                      <a:endParaRPr lang="zh-CN" sz="1600" kern="100" dirty="0">
                        <a:effectLst/>
                        <a:latin typeface="+mn-ea"/>
                        <a:ea typeface="+mn-ea"/>
                        <a:cs typeface="Times New Roman" panose="02020603050405020304" pitchFamily="18" charset="0"/>
                      </a:endParaRPr>
                    </a:p>
                  </a:txBody>
                  <a:tcPr marL="68580" marR="68580" marT="0" marB="0" anchor="ctr"/>
                </a:tc>
                <a:tc>
                  <a:txBody>
                    <a:bodyPr/>
                    <a:lstStyle/>
                    <a:p>
                      <a:pPr indent="127000" algn="ctr">
                        <a:lnSpc>
                          <a:spcPct val="125000"/>
                        </a:lnSpc>
                        <a:spcAft>
                          <a:spcPts val="0"/>
                        </a:spcAft>
                      </a:pPr>
                      <a:endParaRPr lang="zh-CN" sz="16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630962406"/>
                  </a:ext>
                </a:extLst>
              </a:tr>
              <a:tr h="506952">
                <a:tc>
                  <a:txBody>
                    <a:bodyPr/>
                    <a:lstStyle/>
                    <a:p>
                      <a:pPr indent="127000" algn="ctr">
                        <a:lnSpc>
                          <a:spcPct val="125000"/>
                        </a:lnSpc>
                        <a:spcAft>
                          <a:spcPts val="0"/>
                        </a:spcAft>
                      </a:pPr>
                      <a:r>
                        <a:rPr lang="zh-CN" sz="1600" kern="100">
                          <a:effectLst/>
                          <a:latin typeface="+mn-ea"/>
                          <a:ea typeface="+mn-ea"/>
                        </a:rPr>
                        <a:t>电网</a:t>
                      </a:r>
                      <a:endParaRPr lang="zh-CN" sz="1600" kern="100">
                        <a:effectLst/>
                        <a:latin typeface="+mn-ea"/>
                        <a:ea typeface="+mn-ea"/>
                        <a:cs typeface="Times New Roman" panose="02020603050405020304" pitchFamily="18" charset="0"/>
                      </a:endParaRPr>
                    </a:p>
                  </a:txBody>
                  <a:tcPr marL="68580" marR="68580" marT="0" marB="0" anchor="ctr"/>
                </a:tc>
                <a:tc>
                  <a:txBody>
                    <a:bodyPr/>
                    <a:lstStyle/>
                    <a:p>
                      <a:pPr indent="127000" algn="ctr">
                        <a:lnSpc>
                          <a:spcPct val="125000"/>
                        </a:lnSpc>
                        <a:spcAft>
                          <a:spcPts val="0"/>
                        </a:spcAft>
                      </a:pPr>
                      <a:endParaRPr lang="zh-CN" sz="1600" kern="100">
                        <a:effectLst/>
                        <a:latin typeface="+mn-ea"/>
                        <a:ea typeface="+mn-ea"/>
                        <a:cs typeface="Times New Roman" panose="02020603050405020304" pitchFamily="18" charset="0"/>
                      </a:endParaRPr>
                    </a:p>
                  </a:txBody>
                  <a:tcPr marL="68580" marR="68580" marT="0" marB="0" anchor="ctr"/>
                </a:tc>
                <a:tc>
                  <a:txBody>
                    <a:bodyPr/>
                    <a:lstStyle/>
                    <a:p>
                      <a:pPr indent="127000" algn="ctr">
                        <a:lnSpc>
                          <a:spcPct val="125000"/>
                        </a:lnSpc>
                        <a:spcAft>
                          <a:spcPts val="0"/>
                        </a:spcAft>
                      </a:pPr>
                      <a:endParaRPr lang="zh-CN" sz="16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613855795"/>
                  </a:ext>
                </a:extLst>
              </a:tr>
              <a:tr h="506952">
                <a:tc>
                  <a:txBody>
                    <a:bodyPr/>
                    <a:lstStyle/>
                    <a:p>
                      <a:pPr indent="127000" algn="ctr">
                        <a:lnSpc>
                          <a:spcPct val="125000"/>
                        </a:lnSpc>
                        <a:spcAft>
                          <a:spcPts val="0"/>
                        </a:spcAft>
                      </a:pPr>
                      <a:r>
                        <a:rPr lang="zh-CN" sz="1600" kern="100">
                          <a:effectLst/>
                          <a:latin typeface="+mn-ea"/>
                          <a:ea typeface="+mn-ea"/>
                        </a:rPr>
                        <a:t>计算机网络</a:t>
                      </a:r>
                      <a:endParaRPr lang="zh-CN" sz="1600" kern="100">
                        <a:effectLst/>
                        <a:latin typeface="+mn-ea"/>
                        <a:ea typeface="+mn-ea"/>
                        <a:cs typeface="Times New Roman" panose="02020603050405020304" pitchFamily="18" charset="0"/>
                      </a:endParaRPr>
                    </a:p>
                  </a:txBody>
                  <a:tcPr marL="68580" marR="68580" marT="0" marB="0" anchor="ctr"/>
                </a:tc>
                <a:tc>
                  <a:txBody>
                    <a:bodyPr/>
                    <a:lstStyle/>
                    <a:p>
                      <a:pPr indent="127000" algn="ctr">
                        <a:lnSpc>
                          <a:spcPct val="125000"/>
                        </a:lnSpc>
                        <a:spcAft>
                          <a:spcPts val="0"/>
                        </a:spcAft>
                      </a:pPr>
                      <a:endParaRPr lang="zh-CN" sz="1600" kern="100" dirty="0">
                        <a:effectLst/>
                        <a:latin typeface="+mn-ea"/>
                        <a:ea typeface="+mn-ea"/>
                        <a:cs typeface="Times New Roman" panose="02020603050405020304" pitchFamily="18" charset="0"/>
                      </a:endParaRPr>
                    </a:p>
                  </a:txBody>
                  <a:tcPr marL="68580" marR="68580" marT="0" marB="0" anchor="ctr"/>
                </a:tc>
                <a:tc>
                  <a:txBody>
                    <a:bodyPr/>
                    <a:lstStyle/>
                    <a:p>
                      <a:pPr indent="127000" algn="ctr">
                        <a:lnSpc>
                          <a:spcPct val="125000"/>
                        </a:lnSpc>
                        <a:spcAft>
                          <a:spcPts val="0"/>
                        </a:spcAft>
                      </a:pPr>
                      <a:endParaRPr lang="zh-CN" sz="16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4072099972"/>
                  </a:ext>
                </a:extLst>
              </a:tr>
            </a:tbl>
          </a:graphicData>
        </a:graphic>
      </p:graphicFrame>
    </p:spTree>
    <p:extLst>
      <p:ext uri="{BB962C8B-B14F-4D97-AF65-F5344CB8AC3E}">
        <p14:creationId xmlns:p14="http://schemas.microsoft.com/office/powerpoint/2010/main" val="1659908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275840" y="1234814"/>
            <a:ext cx="1953649" cy="523220"/>
          </a:xfrm>
          <a:prstGeom prst="rect">
            <a:avLst/>
          </a:prstGeom>
          <a:noFill/>
          <a:ln>
            <a:noFill/>
          </a:ln>
        </p:spPr>
        <p:txBody>
          <a:bodyPr wrap="square" rtlCol="0">
            <a:spAutoFit/>
          </a:bodyPr>
          <a:lstStyle/>
          <a:p>
            <a:pPr algn="ctr"/>
            <a:r>
              <a:rPr lang="zh-CN" altLang="en-US" sz="2800" b="1" dirty="0">
                <a:solidFill>
                  <a:srgbClr val="0068B6"/>
                </a:solidFill>
                <a:latin typeface="微软雅黑" panose="020B0503020204020204" pitchFamily="34" charset="-122"/>
                <a:ea typeface="微软雅黑" panose="020B0503020204020204" pitchFamily="34" charset="-122"/>
                <a:cs typeface="宋体" panose="02010600030101010101" pitchFamily="2" charset="-122"/>
              </a:rPr>
              <a:t>连接方式</a:t>
            </a: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046" y="868777"/>
            <a:ext cx="1255295" cy="1255295"/>
          </a:xfrm>
          <a:prstGeom prst="rect">
            <a:avLst/>
          </a:prstGeom>
        </p:spPr>
      </p:pic>
      <p:sp>
        <p:nvSpPr>
          <p:cNvPr id="6" name="矩形 5"/>
          <p:cNvSpPr/>
          <p:nvPr/>
        </p:nvSpPr>
        <p:spPr>
          <a:xfrm>
            <a:off x="4229489" y="1456861"/>
            <a:ext cx="3227165" cy="301173"/>
          </a:xfrm>
          <a:prstGeom prst="rect">
            <a:avLst/>
          </a:prstGeom>
        </p:spPr>
        <p:txBody>
          <a:bodyPr wrap="none">
            <a:spAutoFit/>
          </a:bodyPr>
          <a:lstStyle/>
          <a:p>
            <a:pPr indent="269875" algn="just">
              <a:lnSpc>
                <a:spcPts val="1600"/>
              </a:lnSpc>
              <a:spcAft>
                <a:spcPts val="0"/>
              </a:spcAft>
              <a:tabLst>
                <a:tab pos="269875" algn="l"/>
              </a:tabLst>
            </a:pPr>
            <a:r>
              <a:rPr lang="zh-CN" altLang="zh-CN" kern="0" dirty="0">
                <a:solidFill>
                  <a:srgbClr val="993300"/>
                </a:solidFill>
                <a:latin typeface="微软雅黑" panose="020B0503020204020204" pitchFamily="34" charset="-122"/>
                <a:ea typeface="微软雅黑" panose="020B0503020204020204" pitchFamily="34" charset="-122"/>
              </a:rPr>
              <a:t>了解计算机接入网络的方式</a:t>
            </a:r>
            <a:endParaRPr lang="zh-CN" altLang="zh-CN" sz="2400" kern="100" dirty="0">
              <a:solidFill>
                <a:srgbClr val="993300"/>
              </a:solidFill>
              <a:latin typeface="微软雅黑" panose="020B0503020204020204" pitchFamily="34" charset="-122"/>
              <a:ea typeface="微软雅黑" panose="020B0503020204020204" pitchFamily="34" charset="-122"/>
            </a:endParaRPr>
          </a:p>
        </p:txBody>
      </p:sp>
      <p:sp>
        <p:nvSpPr>
          <p:cNvPr id="10" name="Rectangle 5"/>
          <p:cNvSpPr>
            <a:spLocks noChangeArrowheads="1"/>
          </p:cNvSpPr>
          <p:nvPr/>
        </p:nvSpPr>
        <p:spPr bwMode="auto">
          <a:xfrm>
            <a:off x="1944560" y="1980081"/>
            <a:ext cx="8723440" cy="1631216"/>
          </a:xfrm>
          <a:prstGeom prst="rect">
            <a:avLst/>
          </a:prstGeom>
        </p:spPr>
        <p:txBody>
          <a:bodyPr wrap="square">
            <a:spAutoFit/>
          </a:bodyPr>
          <a:lstStyle/>
          <a:p>
            <a:pPr indent="514985">
              <a:lnSpc>
                <a:spcPts val="3000"/>
              </a:lnSpc>
            </a:pPr>
            <a:r>
              <a:rPr lang="zh-CN" altLang="zh-CN" sz="1600" kern="100" dirty="0">
                <a:latin typeface="微软雅黑" panose="020B0503020204020204" pitchFamily="34" charset="-122"/>
                <a:ea typeface="微软雅黑" panose="020B0503020204020204" pitchFamily="34" charset="-122"/>
                <a:cs typeface="Times New Roman" panose="02020603050405020304" pitchFamily="18" charset="0"/>
              </a:rPr>
              <a:t>网络连接方式通常分为</a:t>
            </a:r>
            <a:r>
              <a:rPr lang="zh-CN" altLang="zh-CN" sz="1600" b="1" kern="100" dirty="0">
                <a:solidFill>
                  <a:srgbClr val="0068B6"/>
                </a:solidFill>
                <a:latin typeface="微软雅黑" panose="020B0503020204020204" pitchFamily="34" charset="-122"/>
                <a:ea typeface="微软雅黑" panose="020B0503020204020204" pitchFamily="34" charset="-122"/>
                <a:cs typeface="Times New Roman" panose="02020603050405020304" pitchFamily="18" charset="0"/>
              </a:rPr>
              <a:t>有线连接</a:t>
            </a:r>
            <a:r>
              <a:rPr lang="zh-CN" altLang="zh-CN" sz="1600" kern="100" dirty="0">
                <a:latin typeface="微软雅黑" panose="020B0503020204020204" pitchFamily="34" charset="-122"/>
                <a:ea typeface="微软雅黑" panose="020B0503020204020204" pitchFamily="34" charset="-122"/>
                <a:cs typeface="Times New Roman" panose="02020603050405020304" pitchFamily="18" charset="0"/>
              </a:rPr>
              <a:t>和</a:t>
            </a:r>
            <a:r>
              <a:rPr lang="zh-CN" altLang="zh-CN" sz="1600" b="1" kern="100" dirty="0">
                <a:solidFill>
                  <a:srgbClr val="0068B6"/>
                </a:solidFill>
                <a:latin typeface="微软雅黑" panose="020B0503020204020204" pitchFamily="34" charset="-122"/>
                <a:ea typeface="微软雅黑" panose="020B0503020204020204" pitchFamily="34" charset="-122"/>
                <a:cs typeface="Times New Roman" panose="02020603050405020304" pitchFamily="18" charset="0"/>
              </a:rPr>
              <a:t>无线连接</a:t>
            </a:r>
            <a:r>
              <a:rPr lang="zh-CN" altLang="zh-CN" sz="1600" kern="100" dirty="0">
                <a:latin typeface="微软雅黑" panose="020B0503020204020204" pitchFamily="34" charset="-122"/>
                <a:ea typeface="微软雅黑" panose="020B0503020204020204" pitchFamily="34" charset="-122"/>
                <a:cs typeface="Times New Roman" panose="02020603050405020304" pitchFamily="18" charset="0"/>
              </a:rPr>
              <a:t>等方式，如图</a:t>
            </a:r>
            <a:r>
              <a:rPr lang="en-US" altLang="zh-CN" sz="1600" kern="100" dirty="0">
                <a:latin typeface="微软雅黑" panose="020B0503020204020204" pitchFamily="34" charset="-122"/>
                <a:ea typeface="微软雅黑" panose="020B0503020204020204" pitchFamily="34" charset="-122"/>
                <a:cs typeface="Times New Roman" panose="02020603050405020304" pitchFamily="18" charset="0"/>
              </a:rPr>
              <a:t>4.1.2</a:t>
            </a:r>
            <a:r>
              <a:rPr lang="zh-CN" altLang="en-US" sz="1600" kern="100" dirty="0">
                <a:latin typeface="微软雅黑" panose="020B0503020204020204" pitchFamily="34" charset="-122"/>
                <a:ea typeface="微软雅黑" panose="020B0503020204020204" pitchFamily="34" charset="-122"/>
                <a:cs typeface="Times New Roman" panose="02020603050405020304" pitchFamily="18" charset="0"/>
              </a:rPr>
              <a:t>所示。有线连接最常用的介质是网线和光纤。网线又称为双绞线，一般用在短距离的网络连接。光纤有时也称为光缆，常常用在远距离连接和传输。无线连接通常是利用无线电波来传输的。相比而言，有线连接安全可靠，无线连接方便快捷。</a:t>
            </a:r>
          </a:p>
        </p:txBody>
      </p:sp>
      <p:graphicFrame>
        <p:nvGraphicFramePr>
          <p:cNvPr id="11" name="对象 10"/>
          <p:cNvGraphicFramePr>
            <a:graphicFrameLocks noChangeAspect="1"/>
          </p:cNvGraphicFramePr>
          <p:nvPr>
            <p:extLst>
              <p:ext uri="{D42A27DB-BD31-4B8C-83A1-F6EECF244321}">
                <p14:modId xmlns:p14="http://schemas.microsoft.com/office/powerpoint/2010/main" val="1422835500"/>
              </p:ext>
            </p:extLst>
          </p:nvPr>
        </p:nvGraphicFramePr>
        <p:xfrm>
          <a:off x="2500824" y="3737122"/>
          <a:ext cx="7106834" cy="1820398"/>
        </p:xfrm>
        <a:graphic>
          <a:graphicData uri="http://schemas.openxmlformats.org/presentationml/2006/ole">
            <mc:AlternateContent xmlns:mc="http://schemas.openxmlformats.org/markup-compatibility/2006">
              <mc:Choice xmlns:v="urn:schemas-microsoft-com:vml" Requires="v">
                <p:oleObj name="Picture" r:id="rId3" imgW="4779855" imgH="1221625" progId="Word.Picture.8">
                  <p:embed/>
                </p:oleObj>
              </mc:Choice>
              <mc:Fallback>
                <p:oleObj name="Picture" r:id="rId3" imgW="4779855" imgH="1221625"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824" y="3737122"/>
                        <a:ext cx="7106834" cy="1820398"/>
                      </a:xfrm>
                      <a:prstGeom prst="rect">
                        <a:avLst/>
                      </a:prstGeom>
                      <a:noFill/>
                    </p:spPr>
                  </p:pic>
                </p:oleObj>
              </mc:Fallback>
            </mc:AlternateContent>
          </a:graphicData>
        </a:graphic>
      </p:graphicFrame>
    </p:spTree>
    <p:extLst>
      <p:ext uri="{BB962C8B-B14F-4D97-AF65-F5344CB8AC3E}">
        <p14:creationId xmlns:p14="http://schemas.microsoft.com/office/powerpoint/2010/main" val="2627213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custDataLst>
              <p:tags r:id="rId1"/>
            </p:custDataLst>
          </p:nvPr>
        </p:nvSpPr>
        <p:spPr>
          <a:xfrm>
            <a:off x="5247640" y="3133070"/>
            <a:ext cx="3009900" cy="923330"/>
          </a:xfrm>
          <a:prstGeom prst="rect">
            <a:avLst/>
          </a:prstGeom>
          <a:noFill/>
        </p:spPr>
        <p:txBody>
          <a:bodyPr wrap="square" rtlCol="0">
            <a:spAutoFit/>
          </a:bodyPr>
          <a:lstStyle/>
          <a:p>
            <a:r>
              <a:rPr lang="zh-CN" altLang="en-US" sz="5400" b="1" dirty="0">
                <a:solidFill>
                  <a:schemeClr val="bg1">
                    <a:alpha val="89000"/>
                  </a:schemeClr>
                </a:solidFill>
                <a:latin typeface="微软雅黑" panose="020B0503020204020204" pitchFamily="34" charset="-122"/>
                <a:ea typeface="微软雅黑" panose="020B0503020204020204" pitchFamily="34" charset="-122"/>
              </a:rPr>
              <a:t>实施环节</a:t>
            </a: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2568575"/>
            <a:ext cx="2052320" cy="2052320"/>
          </a:xfrm>
          <a:prstGeom prst="rect">
            <a:avLst/>
          </a:prstGeom>
        </p:spPr>
      </p:pic>
      <p:pic>
        <p:nvPicPr>
          <p:cNvPr id="2" name="图片 1"/>
          <p:cNvPicPr>
            <a:picLocks noChangeAspect="1"/>
          </p:cNvPicPr>
          <p:nvPr/>
        </p:nvPicPr>
        <p:blipFill rotWithShape="1">
          <a:blip r:embed="rId5" cstate="print">
            <a:extLst>
              <a:ext uri="{28A0092B-C50C-407E-A947-70E740481C1C}">
                <a14:useLocalDpi xmlns:a14="http://schemas.microsoft.com/office/drawing/2010/main" val="0"/>
              </a:ext>
            </a:extLst>
          </a:blip>
          <a:srcRect l="7583" t="14440" r="47711" b="31550"/>
          <a:stretch>
            <a:fillRect/>
          </a:stretch>
        </p:blipFill>
        <p:spPr>
          <a:xfrm>
            <a:off x="1400840" y="1241950"/>
            <a:ext cx="670525" cy="540033"/>
          </a:xfrm>
          <a:prstGeom prst="rect">
            <a:avLst/>
          </a:prstGeom>
        </p:spPr>
      </p:pic>
      <p:sp>
        <p:nvSpPr>
          <p:cNvPr id="4" name="文本框 3"/>
          <p:cNvSpPr txBox="1"/>
          <p:nvPr/>
        </p:nvSpPr>
        <p:spPr>
          <a:xfrm>
            <a:off x="1975111" y="1312576"/>
            <a:ext cx="4537449" cy="461665"/>
          </a:xfrm>
          <a:prstGeom prst="rect">
            <a:avLst/>
          </a:prstGeom>
          <a:noFill/>
          <a:ln>
            <a:noFill/>
          </a:ln>
        </p:spPr>
        <p:txBody>
          <a:bodyPr wrap="square" rtlCol="0">
            <a:spAutoFit/>
          </a:bodyPr>
          <a:lstStyle>
            <a:defPPr>
              <a:defRPr lang="zh-CN"/>
            </a:defPPr>
            <a:lvl1pPr algn="ctr">
              <a:defRPr sz="2000" b="1">
                <a:solidFill>
                  <a:schemeClr val="bg1"/>
                </a:solidFill>
                <a:latin typeface="思源黑体" panose="020B0500000000090000" pitchFamily="34" charset="-122"/>
                <a:ea typeface="思源黑体" panose="020B0500000000090000" pitchFamily="34" charset="-122"/>
                <a:cs typeface="阿里巴巴普惠体 M" panose="00020600040101010101" charset="-122"/>
              </a:defRPr>
            </a:lvl1pPr>
          </a:lstStyle>
          <a:p>
            <a:r>
              <a:rPr lang="zh-CN" altLang="en-US" sz="2400" dirty="0">
                <a:latin typeface="微软雅黑" panose="020B0503020204020204" pitchFamily="34" charset="-122"/>
                <a:ea typeface="微软雅黑" panose="020B0503020204020204" pitchFamily="34" charset="-122"/>
                <a:cs typeface="宋体" panose="02010600030101010101" pitchFamily="2" charset="-122"/>
              </a:rPr>
              <a:t>项目 </a:t>
            </a:r>
            <a:r>
              <a:rPr lang="en-US" altLang="zh-CN" sz="2400" dirty="0">
                <a:latin typeface="微软雅黑" panose="020B0503020204020204" pitchFamily="34" charset="-122"/>
                <a:ea typeface="微软雅黑" panose="020B0503020204020204" pitchFamily="34" charset="-122"/>
                <a:cs typeface="宋体" panose="02010600030101010101" pitchFamily="2" charset="-122"/>
              </a:rPr>
              <a:t>1  </a:t>
            </a:r>
            <a:r>
              <a:rPr lang="zh-CN" altLang="en-US" sz="2400" dirty="0">
                <a:latin typeface="微软雅黑" panose="020B0503020204020204" pitchFamily="34" charset="-122"/>
                <a:ea typeface="微软雅黑" panose="020B0503020204020204" pitchFamily="34" charset="-122"/>
                <a:cs typeface="宋体" panose="02010600030101010101" pitchFamily="2" charset="-122"/>
              </a:rPr>
              <a:t>解读互联网连通示意图</a:t>
            </a:r>
          </a:p>
        </p:txBody>
      </p:sp>
    </p:spTree>
    <p:extLst>
      <p:ext uri="{BB962C8B-B14F-4D97-AF65-F5344CB8AC3E}">
        <p14:creationId xmlns:p14="http://schemas.microsoft.com/office/powerpoint/2010/main" val="33594305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59626" y="2360989"/>
            <a:ext cx="7124701" cy="1631216"/>
          </a:xfrm>
          <a:prstGeom prst="rect">
            <a:avLst/>
          </a:prstGeom>
        </p:spPr>
        <p:txBody>
          <a:bodyPr wrap="square">
            <a:spAutoFit/>
          </a:bodyPr>
          <a:lstStyle/>
          <a:p>
            <a:pPr marL="936000" indent="-936000" algn="just">
              <a:lnSpc>
                <a:spcPts val="4000"/>
              </a:lnSpc>
            </a:pPr>
            <a:r>
              <a:rPr lang="zh-CN" altLang="zh-CN" sz="2400" b="1" kern="0" dirty="0">
                <a:solidFill>
                  <a:srgbClr val="993300"/>
                </a:solidFill>
                <a:latin typeface="+mn-ea"/>
              </a:rPr>
              <a:t>问题：</a:t>
            </a:r>
            <a:r>
              <a:rPr lang="zh-CN" altLang="zh-CN" sz="2400" kern="0" dirty="0">
                <a:latin typeface="+mn-ea"/>
              </a:rPr>
              <a:t>当计算机越来越多时，采用简单直连方式需要的线路数量和每台计算机需要的接口数量会无限增多，有什么好的解决思路吗？</a:t>
            </a:r>
            <a:r>
              <a:rPr lang="en-US" altLang="zh-CN" sz="2400" kern="0" dirty="0">
                <a:latin typeface="+mn-ea"/>
              </a:rPr>
              <a:t> </a:t>
            </a:r>
            <a:endParaRPr lang="zh-CN" altLang="zh-CN" sz="2400" kern="0" dirty="0">
              <a:latin typeface="+mn-ea"/>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840" y="1091743"/>
            <a:ext cx="864000" cy="864000"/>
          </a:xfrm>
          <a:prstGeom prst="rect">
            <a:avLst/>
          </a:prstGeom>
        </p:spPr>
      </p:pic>
      <p:sp>
        <p:nvSpPr>
          <p:cNvPr id="4" name="文本框 3"/>
          <p:cNvSpPr txBox="1"/>
          <p:nvPr/>
        </p:nvSpPr>
        <p:spPr>
          <a:xfrm>
            <a:off x="2452485" y="1251742"/>
            <a:ext cx="5808287" cy="523220"/>
          </a:xfrm>
          <a:prstGeom prst="rect">
            <a:avLst/>
          </a:prstGeom>
          <a:noFill/>
          <a:ln>
            <a:noFill/>
          </a:ln>
        </p:spPr>
        <p:txBody>
          <a:bodyPr wrap="square" rtlCol="0">
            <a:spAutoFit/>
          </a:bodyPr>
          <a:lstStyle/>
          <a:p>
            <a:r>
              <a:rPr lang="zh-CN" altLang="en-US" sz="2800" b="1" dirty="0">
                <a:solidFill>
                  <a:srgbClr val="0068B6"/>
                </a:solidFill>
                <a:latin typeface="微软雅黑" panose="020B0503020204020204" pitchFamily="34" charset="-122"/>
                <a:ea typeface="微软雅黑" panose="020B0503020204020204" pitchFamily="34" charset="-122"/>
                <a:cs typeface="宋体" panose="02010600030101010101" pitchFamily="2" charset="-122"/>
              </a:rPr>
              <a:t>活动一：探究互联网的连接方式</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4038" y="3992204"/>
            <a:ext cx="1800000" cy="1800000"/>
          </a:xfrm>
          <a:prstGeom prst="rect">
            <a:avLst/>
          </a:prstGeom>
        </p:spPr>
      </p:pic>
    </p:spTree>
    <p:extLst>
      <p:ext uri="{BB962C8B-B14F-4D97-AF65-F5344CB8AC3E}">
        <p14:creationId xmlns:p14="http://schemas.microsoft.com/office/powerpoint/2010/main" val="3301506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52485" y="1877034"/>
            <a:ext cx="8281324" cy="1063240"/>
          </a:xfrm>
          <a:prstGeom prst="rect">
            <a:avLst/>
          </a:prstGeom>
        </p:spPr>
        <p:txBody>
          <a:bodyPr wrap="square">
            <a:spAutoFit/>
          </a:bodyPr>
          <a:lstStyle/>
          <a:p>
            <a:pPr marL="987425" indent="-987425" algn="just">
              <a:lnSpc>
                <a:spcPts val="4000"/>
              </a:lnSpc>
            </a:pPr>
            <a:r>
              <a:rPr lang="zh-CN" altLang="zh-CN" sz="2400" b="1" kern="0" dirty="0">
                <a:solidFill>
                  <a:srgbClr val="993300"/>
                </a:solidFill>
                <a:latin typeface="+mn-ea"/>
              </a:rPr>
              <a:t>对比：</a:t>
            </a:r>
            <a:r>
              <a:rPr lang="zh-CN" altLang="zh-CN" sz="2400" kern="0" dirty="0">
                <a:latin typeface="+mn-ea"/>
              </a:rPr>
              <a:t>以</a:t>
            </a:r>
            <a:r>
              <a:rPr lang="en-US" altLang="zh-CN" sz="2400" kern="0" dirty="0">
                <a:latin typeface="+mn-ea"/>
              </a:rPr>
              <a:t>8</a:t>
            </a:r>
            <a:r>
              <a:rPr lang="zh-CN" altLang="zh-CN" sz="2400" kern="0" dirty="0">
                <a:latin typeface="+mn-ea"/>
              </a:rPr>
              <a:t>台计算机为例分析，对比直连和利用连接设备连接这两种方式的差别。</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1810" y="3159501"/>
            <a:ext cx="435610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840" y="1091743"/>
            <a:ext cx="864000" cy="864000"/>
          </a:xfrm>
          <a:prstGeom prst="rect">
            <a:avLst/>
          </a:prstGeom>
        </p:spPr>
      </p:pic>
      <p:sp>
        <p:nvSpPr>
          <p:cNvPr id="5" name="文本框 4"/>
          <p:cNvSpPr txBox="1"/>
          <p:nvPr/>
        </p:nvSpPr>
        <p:spPr>
          <a:xfrm>
            <a:off x="2452485" y="1251742"/>
            <a:ext cx="5808287" cy="523220"/>
          </a:xfrm>
          <a:prstGeom prst="rect">
            <a:avLst/>
          </a:prstGeom>
          <a:noFill/>
          <a:ln>
            <a:noFill/>
          </a:ln>
        </p:spPr>
        <p:txBody>
          <a:bodyPr wrap="square" rtlCol="0">
            <a:spAutoFit/>
          </a:bodyPr>
          <a:lstStyle/>
          <a:p>
            <a:r>
              <a:rPr lang="zh-CN" altLang="en-US" sz="2800" b="1" dirty="0">
                <a:solidFill>
                  <a:srgbClr val="0068B6"/>
                </a:solidFill>
                <a:latin typeface="微软雅黑" panose="020B0503020204020204" pitchFamily="34" charset="-122"/>
                <a:ea typeface="微软雅黑" panose="020B0503020204020204" pitchFamily="34" charset="-122"/>
                <a:cs typeface="宋体" panose="02010600030101010101" pitchFamily="2" charset="-122"/>
              </a:rPr>
              <a:t>活动一：探究互联网的连接方式</a:t>
            </a:r>
          </a:p>
        </p:txBody>
      </p:sp>
      <p:sp>
        <p:nvSpPr>
          <p:cNvPr id="6" name="矩形 5"/>
          <p:cNvSpPr/>
          <p:nvPr/>
        </p:nvSpPr>
        <p:spPr>
          <a:xfrm>
            <a:off x="6331527" y="3252604"/>
            <a:ext cx="4807527" cy="1118255"/>
          </a:xfrm>
          <a:prstGeom prst="rect">
            <a:avLst/>
          </a:prstGeom>
        </p:spPr>
        <p:txBody>
          <a:bodyPr wrap="square">
            <a:spAutoFit/>
          </a:bodyPr>
          <a:lstStyle/>
          <a:p>
            <a:pPr marL="987425" indent="-987425" algn="just">
              <a:lnSpc>
                <a:spcPts val="4000"/>
              </a:lnSpc>
            </a:pPr>
            <a:r>
              <a:rPr lang="zh-CN" altLang="en-US" sz="2400" kern="0" dirty="0">
                <a:latin typeface="仿宋" panose="02010609060101010101" pitchFamily="49" charset="-122"/>
                <a:ea typeface="仿宋" panose="02010609060101010101" pitchFamily="49" charset="-122"/>
              </a:rPr>
              <a:t>方式一</a:t>
            </a:r>
            <a:r>
              <a:rPr lang="zh-CN" altLang="zh-CN" sz="2400" kern="0" dirty="0">
                <a:latin typeface="仿宋" panose="02010609060101010101" pitchFamily="49" charset="-122"/>
                <a:ea typeface="仿宋" panose="02010609060101010101" pitchFamily="49" charset="-122"/>
              </a:rPr>
              <a:t>：线路</a:t>
            </a:r>
            <a:r>
              <a:rPr lang="en-US" altLang="zh-CN" sz="2400" kern="0" dirty="0">
                <a:latin typeface="仿宋" panose="02010609060101010101" pitchFamily="49" charset="-122"/>
                <a:ea typeface="仿宋" panose="02010609060101010101" pitchFamily="49" charset="-122"/>
              </a:rPr>
              <a:t>____</a:t>
            </a:r>
            <a:r>
              <a:rPr lang="zh-CN" altLang="zh-CN" sz="2400" kern="0" dirty="0">
                <a:latin typeface="仿宋" panose="02010609060101010101" pitchFamily="49" charset="-122"/>
                <a:ea typeface="仿宋" panose="02010609060101010101" pitchFamily="49" charset="-122"/>
              </a:rPr>
              <a:t>条，接口</a:t>
            </a:r>
            <a:r>
              <a:rPr lang="en-US" altLang="zh-CN" sz="2400" kern="0" dirty="0">
                <a:latin typeface="仿宋" panose="02010609060101010101" pitchFamily="49" charset="-122"/>
                <a:ea typeface="仿宋" panose="02010609060101010101" pitchFamily="49" charset="-122"/>
              </a:rPr>
              <a:t>____</a:t>
            </a:r>
            <a:r>
              <a:rPr lang="zh-CN" altLang="zh-CN" sz="2400" kern="0" dirty="0">
                <a:latin typeface="仿宋" panose="02010609060101010101" pitchFamily="49" charset="-122"/>
                <a:ea typeface="仿宋" panose="02010609060101010101" pitchFamily="49" charset="-122"/>
              </a:rPr>
              <a:t>个</a:t>
            </a:r>
          </a:p>
          <a:p>
            <a:pPr marL="987425" indent="-987425" algn="just">
              <a:lnSpc>
                <a:spcPts val="4000"/>
              </a:lnSpc>
            </a:pPr>
            <a:r>
              <a:rPr lang="zh-CN" altLang="en-US" sz="2400" kern="0" dirty="0">
                <a:latin typeface="仿宋" panose="02010609060101010101" pitchFamily="49" charset="-122"/>
                <a:ea typeface="仿宋" panose="02010609060101010101" pitchFamily="49" charset="-122"/>
              </a:rPr>
              <a:t>方式二</a:t>
            </a:r>
            <a:r>
              <a:rPr lang="zh-CN" altLang="zh-CN" sz="2400" kern="0" dirty="0">
                <a:latin typeface="仿宋" panose="02010609060101010101" pitchFamily="49" charset="-122"/>
                <a:ea typeface="仿宋" panose="02010609060101010101" pitchFamily="49" charset="-122"/>
              </a:rPr>
              <a:t>：线路</a:t>
            </a:r>
            <a:r>
              <a:rPr lang="en-US" altLang="zh-CN" sz="2400" kern="0" dirty="0">
                <a:latin typeface="仿宋" panose="02010609060101010101" pitchFamily="49" charset="-122"/>
                <a:ea typeface="仿宋" panose="02010609060101010101" pitchFamily="49" charset="-122"/>
              </a:rPr>
              <a:t>____</a:t>
            </a:r>
            <a:r>
              <a:rPr lang="zh-CN" altLang="zh-CN" sz="2400" kern="0" dirty="0">
                <a:latin typeface="仿宋" panose="02010609060101010101" pitchFamily="49" charset="-122"/>
                <a:ea typeface="仿宋" panose="02010609060101010101" pitchFamily="49" charset="-122"/>
              </a:rPr>
              <a:t>条，接口</a:t>
            </a:r>
            <a:r>
              <a:rPr lang="en-US" altLang="zh-CN" sz="2400" kern="0" dirty="0">
                <a:latin typeface="仿宋" panose="02010609060101010101" pitchFamily="49" charset="-122"/>
                <a:ea typeface="仿宋" panose="02010609060101010101" pitchFamily="49" charset="-122"/>
              </a:rPr>
              <a:t>____</a:t>
            </a:r>
            <a:r>
              <a:rPr lang="zh-CN" altLang="zh-CN" sz="2400" kern="0" dirty="0">
                <a:latin typeface="仿宋" panose="02010609060101010101" pitchFamily="49" charset="-122"/>
                <a:ea typeface="仿宋" panose="02010609060101010101" pitchFamily="49" charset="-122"/>
              </a:rPr>
              <a:t>个</a:t>
            </a:r>
          </a:p>
        </p:txBody>
      </p:sp>
      <p:sp>
        <p:nvSpPr>
          <p:cNvPr id="7" name="矩形 6"/>
          <p:cNvSpPr/>
          <p:nvPr/>
        </p:nvSpPr>
        <p:spPr>
          <a:xfrm>
            <a:off x="6404263" y="4681860"/>
            <a:ext cx="4443846" cy="605294"/>
          </a:xfrm>
          <a:prstGeom prst="rect">
            <a:avLst/>
          </a:prstGeom>
        </p:spPr>
        <p:txBody>
          <a:bodyPr wrap="square">
            <a:spAutoFit/>
          </a:bodyPr>
          <a:lstStyle/>
          <a:p>
            <a:pPr marL="987425" indent="-987425" algn="just">
              <a:lnSpc>
                <a:spcPts val="4000"/>
              </a:lnSpc>
            </a:pPr>
            <a:r>
              <a:rPr lang="zh-CN" altLang="zh-CN" sz="2400" kern="0" dirty="0">
                <a:latin typeface="+mn-ea"/>
              </a:rPr>
              <a:t>两种方式的优缺点</a:t>
            </a:r>
            <a:r>
              <a:rPr lang="zh-CN" altLang="en-US" sz="2400" kern="0" dirty="0">
                <a:latin typeface="+mn-ea"/>
              </a:rPr>
              <a:t>？</a:t>
            </a:r>
            <a:endParaRPr lang="zh-CN" altLang="zh-CN" sz="2400" kern="0" dirty="0">
              <a:latin typeface="+mn-ea"/>
            </a:endParaRPr>
          </a:p>
        </p:txBody>
      </p:sp>
    </p:spTree>
    <p:extLst>
      <p:ext uri="{BB962C8B-B14F-4D97-AF65-F5344CB8AC3E}">
        <p14:creationId xmlns:p14="http://schemas.microsoft.com/office/powerpoint/2010/main" val="1216379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52485" y="2151583"/>
            <a:ext cx="7772170" cy="2887970"/>
          </a:xfrm>
          <a:prstGeom prst="rect">
            <a:avLst/>
          </a:prstGeom>
        </p:spPr>
        <p:txBody>
          <a:bodyPr wrap="square">
            <a:spAutoFit/>
          </a:bodyPr>
          <a:lstStyle/>
          <a:p>
            <a:pPr marL="936000" indent="-936000" algn="just">
              <a:lnSpc>
                <a:spcPts val="4000"/>
              </a:lnSpc>
            </a:pPr>
            <a:r>
              <a:rPr lang="zh-CN" altLang="zh-CN" sz="2400" b="1" kern="0" dirty="0">
                <a:solidFill>
                  <a:srgbClr val="993300"/>
                </a:solidFill>
                <a:latin typeface="+mn-ea"/>
              </a:rPr>
              <a:t>讨论：</a:t>
            </a:r>
            <a:r>
              <a:rPr lang="zh-CN" altLang="zh-CN" sz="2400" kern="0" dirty="0">
                <a:latin typeface="+mn-ea"/>
              </a:rPr>
              <a:t>从连接的便利程度、成本等角度讨论两种连接形式的差别。</a:t>
            </a:r>
          </a:p>
          <a:p>
            <a:pPr marL="936000" indent="-936000" algn="just" defTabSz="893763">
              <a:lnSpc>
                <a:spcPts val="4000"/>
              </a:lnSpc>
              <a:spcBef>
                <a:spcPts val="1800"/>
              </a:spcBef>
            </a:pPr>
            <a:r>
              <a:rPr lang="zh-CN" altLang="zh-CN" sz="2400" b="1" kern="0" dirty="0">
                <a:solidFill>
                  <a:srgbClr val="993300"/>
                </a:solidFill>
                <a:latin typeface="+mn-ea"/>
              </a:rPr>
              <a:t>结论：</a:t>
            </a:r>
            <a:r>
              <a:rPr lang="zh-CN" altLang="zh-CN" sz="2400" kern="0" dirty="0">
                <a:latin typeface="+mn-ea"/>
              </a:rPr>
              <a:t>通过对比两种连接思路，分析研究，你觉得互联网上计算机之间的物理连接，选择哪种连接方式比较好呢？</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840" y="1091743"/>
            <a:ext cx="864000" cy="864000"/>
          </a:xfrm>
          <a:prstGeom prst="rect">
            <a:avLst/>
          </a:prstGeom>
        </p:spPr>
      </p:pic>
      <p:sp>
        <p:nvSpPr>
          <p:cNvPr id="4" name="文本框 3"/>
          <p:cNvSpPr txBox="1"/>
          <p:nvPr/>
        </p:nvSpPr>
        <p:spPr>
          <a:xfrm>
            <a:off x="2452485" y="1251742"/>
            <a:ext cx="5808287" cy="523220"/>
          </a:xfrm>
          <a:prstGeom prst="rect">
            <a:avLst/>
          </a:prstGeom>
          <a:noFill/>
          <a:ln>
            <a:noFill/>
          </a:ln>
        </p:spPr>
        <p:txBody>
          <a:bodyPr wrap="square" rtlCol="0">
            <a:spAutoFit/>
          </a:bodyPr>
          <a:lstStyle/>
          <a:p>
            <a:r>
              <a:rPr lang="zh-CN" altLang="en-US" sz="2800" b="1" dirty="0">
                <a:solidFill>
                  <a:srgbClr val="0068B6"/>
                </a:solidFill>
                <a:latin typeface="微软雅黑" panose="020B0503020204020204" pitchFamily="34" charset="-122"/>
                <a:ea typeface="微软雅黑" panose="020B0503020204020204" pitchFamily="34" charset="-122"/>
                <a:cs typeface="宋体" panose="02010600030101010101" pitchFamily="2" charset="-122"/>
              </a:rPr>
              <a:t>活动一：探究互联网的连接方式</a:t>
            </a:r>
          </a:p>
        </p:txBody>
      </p:sp>
    </p:spTree>
    <p:extLst>
      <p:ext uri="{BB962C8B-B14F-4D97-AF65-F5344CB8AC3E}">
        <p14:creationId xmlns:p14="http://schemas.microsoft.com/office/powerpoint/2010/main" val="2299385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39902" y="2439578"/>
            <a:ext cx="3147951" cy="2657138"/>
          </a:xfrm>
          <a:prstGeom prst="rect">
            <a:avLst/>
          </a:prstGeom>
        </p:spPr>
        <p:txBody>
          <a:bodyPr wrap="square">
            <a:spAutoFit/>
          </a:bodyPr>
          <a:lstStyle/>
          <a:p>
            <a:pPr marL="936000" indent="-936000" algn="just">
              <a:lnSpc>
                <a:spcPts val="4000"/>
              </a:lnSpc>
            </a:pPr>
            <a:r>
              <a:rPr lang="zh-CN" altLang="en-US" sz="2400" b="1" kern="0" dirty="0">
                <a:solidFill>
                  <a:srgbClr val="993300"/>
                </a:solidFill>
                <a:latin typeface="+mn-ea"/>
              </a:rPr>
              <a:t>阅读</a:t>
            </a:r>
            <a:r>
              <a:rPr lang="zh-CN" altLang="zh-CN" sz="2400" b="1" kern="0" dirty="0">
                <a:solidFill>
                  <a:srgbClr val="993300"/>
                </a:solidFill>
                <a:latin typeface="+mn-ea"/>
              </a:rPr>
              <a:t>：</a:t>
            </a:r>
            <a:endParaRPr lang="en-US" altLang="zh-CN" sz="2400" b="1" kern="0" dirty="0">
              <a:solidFill>
                <a:srgbClr val="993300"/>
              </a:solidFill>
              <a:latin typeface="+mn-ea"/>
            </a:endParaRPr>
          </a:p>
          <a:p>
            <a:pPr algn="just">
              <a:lnSpc>
                <a:spcPts val="4000"/>
              </a:lnSpc>
            </a:pPr>
            <a:r>
              <a:rPr lang="zh-CN" altLang="en-US" sz="2400" kern="0" dirty="0">
                <a:latin typeface="+mn-ea"/>
              </a:rPr>
              <a:t>阅读</a:t>
            </a:r>
            <a:r>
              <a:rPr lang="zh-CN" altLang="zh-CN" sz="2400" kern="0" dirty="0">
                <a:latin typeface="+mn-ea"/>
              </a:rPr>
              <a:t>学习材料，了解什么是路由器？大型网络的连接有哪些方法和思路？</a:t>
            </a:r>
            <a:endParaRPr lang="en-US" altLang="zh-CN" sz="2400" kern="0" dirty="0">
              <a:latin typeface="+mn-ea"/>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840" y="1091743"/>
            <a:ext cx="864000" cy="864000"/>
          </a:xfrm>
          <a:prstGeom prst="rect">
            <a:avLst/>
          </a:prstGeom>
        </p:spPr>
      </p:pic>
      <p:sp>
        <p:nvSpPr>
          <p:cNvPr id="4" name="文本框 3"/>
          <p:cNvSpPr txBox="1"/>
          <p:nvPr/>
        </p:nvSpPr>
        <p:spPr>
          <a:xfrm>
            <a:off x="2452485" y="1251742"/>
            <a:ext cx="5808287" cy="523220"/>
          </a:xfrm>
          <a:prstGeom prst="rect">
            <a:avLst/>
          </a:prstGeom>
          <a:noFill/>
          <a:ln>
            <a:noFill/>
          </a:ln>
        </p:spPr>
        <p:txBody>
          <a:bodyPr wrap="square" rtlCol="0">
            <a:spAutoFit/>
          </a:bodyPr>
          <a:lstStyle/>
          <a:p>
            <a:r>
              <a:rPr lang="zh-CN" altLang="en-US" sz="2800" b="1" dirty="0">
                <a:solidFill>
                  <a:srgbClr val="0068B6"/>
                </a:solidFill>
                <a:latin typeface="微软雅黑" panose="020B0503020204020204" pitchFamily="34" charset="-122"/>
                <a:ea typeface="微软雅黑" panose="020B0503020204020204" pitchFamily="34" charset="-122"/>
                <a:cs typeface="宋体" panose="02010600030101010101" pitchFamily="2" charset="-122"/>
              </a:rPr>
              <a:t>活动一：探究互联网的连接方式</a:t>
            </a:r>
          </a:p>
        </p:txBody>
      </p:sp>
      <p:sp>
        <p:nvSpPr>
          <p:cNvPr id="5" name="Rectangle 2"/>
          <p:cNvSpPr>
            <a:spLocks noChangeArrowheads="1"/>
          </p:cNvSpPr>
          <p:nvPr/>
        </p:nvSpPr>
        <p:spPr bwMode="auto">
          <a:xfrm>
            <a:off x="840340" y="256655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433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615" y="1938220"/>
            <a:ext cx="4084638" cy="161630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8136081" y="3632170"/>
            <a:ext cx="1463115" cy="375487"/>
          </a:xfrm>
          <a:prstGeom prst="rect">
            <a:avLst/>
          </a:prstGeom>
        </p:spPr>
        <p:txBody>
          <a:bodyPr wrap="square">
            <a:spAutoFit/>
          </a:bodyPr>
          <a:lstStyle/>
          <a:p>
            <a:pPr marL="987425" indent="-987425" algn="just">
              <a:lnSpc>
                <a:spcPts val="2500"/>
              </a:lnSpc>
            </a:pPr>
            <a:r>
              <a:rPr lang="zh-CN" altLang="en-US" sz="1400" kern="0" dirty="0" bmk="_Ref74413798">
                <a:solidFill>
                  <a:srgbClr val="993300"/>
                </a:solidFill>
                <a:latin typeface="+mn-ea"/>
              </a:rPr>
              <a:t>小网连接成大网</a:t>
            </a:r>
            <a:endParaRPr lang="zh-CN" altLang="en-US" sz="1400" kern="0" dirty="0">
              <a:solidFill>
                <a:srgbClr val="993300"/>
              </a:solidFill>
              <a:latin typeface="+mn-ea"/>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1463797550"/>
              </p:ext>
            </p:extLst>
          </p:nvPr>
        </p:nvGraphicFramePr>
        <p:xfrm>
          <a:off x="5589587" y="4165338"/>
          <a:ext cx="5342370" cy="1153478"/>
        </p:xfrm>
        <a:graphic>
          <a:graphicData uri="http://schemas.openxmlformats.org/presentationml/2006/ole">
            <mc:AlternateContent xmlns:mc="http://schemas.openxmlformats.org/markup-compatibility/2006">
              <mc:Choice xmlns:v="urn:schemas-microsoft-com:vml" Requires="v">
                <p:oleObj name="Picture" r:id="rId4" imgW="4834820" imgH="909136" progId="Word.Picture.8">
                  <p:embed/>
                </p:oleObj>
              </mc:Choice>
              <mc:Fallback>
                <p:oleObj name="Picture" r:id="rId4" imgW="4834820" imgH="909136" progId="Word.Pictur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9587" y="4165338"/>
                        <a:ext cx="5342370" cy="1153478"/>
                      </a:xfrm>
                      <a:prstGeom prst="rect">
                        <a:avLst/>
                      </a:prstGeom>
                      <a:noFill/>
                    </p:spPr>
                  </p:pic>
                </p:oleObj>
              </mc:Fallback>
            </mc:AlternateContent>
          </a:graphicData>
        </a:graphic>
      </p:graphicFrame>
      <p:sp>
        <p:nvSpPr>
          <p:cNvPr id="9" name="矩形 8"/>
          <p:cNvSpPr/>
          <p:nvPr/>
        </p:nvSpPr>
        <p:spPr>
          <a:xfrm>
            <a:off x="7200225" y="5399725"/>
            <a:ext cx="2121093" cy="412934"/>
          </a:xfrm>
          <a:prstGeom prst="rect">
            <a:avLst/>
          </a:prstGeom>
        </p:spPr>
        <p:txBody>
          <a:bodyPr wrap="square">
            <a:spAutoFit/>
          </a:bodyPr>
          <a:lstStyle/>
          <a:p>
            <a:pPr marL="987425" indent="-987425" algn="just">
              <a:lnSpc>
                <a:spcPts val="2500"/>
              </a:lnSpc>
            </a:pPr>
            <a:r>
              <a:rPr lang="en-US" altLang="zh-CN" sz="1400" kern="0" dirty="0" bmk="_Ref74413798">
                <a:solidFill>
                  <a:srgbClr val="993300"/>
                </a:solidFill>
                <a:latin typeface="+mn-ea"/>
              </a:rPr>
              <a:t> ISP</a:t>
            </a:r>
            <a:r>
              <a:rPr lang="zh-CN" altLang="zh-CN" sz="1400" kern="0" dirty="0" bmk="_Ref74413798">
                <a:solidFill>
                  <a:srgbClr val="993300"/>
                </a:solidFill>
                <a:latin typeface="+mn-ea"/>
              </a:rPr>
              <a:t>提供远距离连接服务</a:t>
            </a:r>
            <a:endParaRPr lang="zh-CN" altLang="en-US" sz="1400" kern="0" dirty="0" bmk="_Ref74413798">
              <a:solidFill>
                <a:srgbClr val="993300"/>
              </a:solidFill>
              <a:latin typeface="+mn-ea"/>
            </a:endParaRPr>
          </a:p>
        </p:txBody>
      </p:sp>
    </p:spTree>
    <p:extLst>
      <p:ext uri="{BB962C8B-B14F-4D97-AF65-F5344CB8AC3E}">
        <p14:creationId xmlns:p14="http://schemas.microsoft.com/office/powerpoint/2010/main" val="3606840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4337"/>
                                        </p:tgtEl>
                                        <p:attrNameLst>
                                          <p:attrName>style.visibility</p:attrName>
                                        </p:attrNameLst>
                                      </p:cBhvr>
                                      <p:to>
                                        <p:strVal val="visible"/>
                                      </p:to>
                                    </p:set>
                                    <p:animEffect transition="in" filter="fade">
                                      <p:cBhvr>
                                        <p:cTn id="13" dur="1000"/>
                                        <p:tgtEl>
                                          <p:spTgt spid="14337"/>
                                        </p:tgtEl>
                                      </p:cBhvr>
                                    </p:animEffect>
                                    <p:anim calcmode="lin" valueType="num">
                                      <p:cBhvr>
                                        <p:cTn id="14" dur="1000" fill="hold"/>
                                        <p:tgtEl>
                                          <p:spTgt spid="14337"/>
                                        </p:tgtEl>
                                        <p:attrNameLst>
                                          <p:attrName>ppt_x</p:attrName>
                                        </p:attrNameLst>
                                      </p:cBhvr>
                                      <p:tavLst>
                                        <p:tav tm="0">
                                          <p:val>
                                            <p:strVal val="#ppt_x"/>
                                          </p:val>
                                        </p:tav>
                                        <p:tav tm="100000">
                                          <p:val>
                                            <p:strVal val="#ppt_x"/>
                                          </p:val>
                                        </p:tav>
                                      </p:tavLst>
                                    </p:anim>
                                    <p:anim calcmode="lin" valueType="num">
                                      <p:cBhvr>
                                        <p:cTn id="15" dur="1000" fill="hold"/>
                                        <p:tgtEl>
                                          <p:spTgt spid="1433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46725" y="3020469"/>
            <a:ext cx="6955750" cy="550279"/>
          </a:xfrm>
          <a:prstGeom prst="rect">
            <a:avLst/>
          </a:prstGeom>
        </p:spPr>
        <p:txBody>
          <a:bodyPr wrap="square">
            <a:spAutoFit/>
          </a:bodyPr>
          <a:lstStyle/>
          <a:p>
            <a:pPr marL="936000" indent="-936000" algn="just">
              <a:lnSpc>
                <a:spcPts val="4000"/>
              </a:lnSpc>
            </a:pPr>
            <a:r>
              <a:rPr lang="zh-CN" altLang="zh-CN" sz="2400" b="1" kern="0" dirty="0">
                <a:solidFill>
                  <a:srgbClr val="993300"/>
                </a:solidFill>
                <a:latin typeface="+mn-ea"/>
              </a:rPr>
              <a:t>回答问题：</a:t>
            </a:r>
            <a:r>
              <a:rPr lang="zh-CN" altLang="zh-CN" sz="2400" kern="0" dirty="0">
                <a:latin typeface="+mn-ea"/>
              </a:rPr>
              <a:t>互联网上的计算机是如何连在一起的？</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840" y="1091743"/>
            <a:ext cx="864000" cy="864000"/>
          </a:xfrm>
          <a:prstGeom prst="rect">
            <a:avLst/>
          </a:prstGeom>
        </p:spPr>
      </p:pic>
      <p:sp>
        <p:nvSpPr>
          <p:cNvPr id="4" name="文本框 3"/>
          <p:cNvSpPr txBox="1"/>
          <p:nvPr/>
        </p:nvSpPr>
        <p:spPr>
          <a:xfrm>
            <a:off x="2452485" y="1251742"/>
            <a:ext cx="5808287" cy="523220"/>
          </a:xfrm>
          <a:prstGeom prst="rect">
            <a:avLst/>
          </a:prstGeom>
          <a:noFill/>
          <a:ln>
            <a:noFill/>
          </a:ln>
        </p:spPr>
        <p:txBody>
          <a:bodyPr wrap="square" rtlCol="0">
            <a:spAutoFit/>
          </a:bodyPr>
          <a:lstStyle/>
          <a:p>
            <a:r>
              <a:rPr lang="zh-CN" altLang="en-US" sz="2800" b="1" dirty="0">
                <a:solidFill>
                  <a:srgbClr val="0068B6"/>
                </a:solidFill>
                <a:latin typeface="微软雅黑" panose="020B0503020204020204" pitchFamily="34" charset="-122"/>
                <a:ea typeface="微软雅黑" panose="020B0503020204020204" pitchFamily="34" charset="-122"/>
                <a:cs typeface="宋体" panose="02010600030101010101" pitchFamily="2" charset="-122"/>
              </a:rPr>
              <a:t>活动一：探究互联网的连接方式</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4038" y="3992204"/>
            <a:ext cx="1800000" cy="1800000"/>
          </a:xfrm>
          <a:prstGeom prst="rect">
            <a:avLst/>
          </a:prstGeom>
        </p:spPr>
      </p:pic>
    </p:spTree>
    <p:extLst>
      <p:ext uri="{BB962C8B-B14F-4D97-AF65-F5344CB8AC3E}">
        <p14:creationId xmlns:p14="http://schemas.microsoft.com/office/powerpoint/2010/main" val="988425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452485" y="1251742"/>
            <a:ext cx="5808287" cy="523220"/>
          </a:xfrm>
          <a:prstGeom prst="rect">
            <a:avLst/>
          </a:prstGeom>
          <a:noFill/>
          <a:ln>
            <a:noFill/>
          </a:ln>
        </p:spPr>
        <p:txBody>
          <a:bodyPr wrap="square" rtlCol="0">
            <a:spAutoFit/>
          </a:bodyPr>
          <a:lstStyle/>
          <a:p>
            <a:r>
              <a:rPr lang="zh-CN" altLang="en-US" sz="2800" b="1" dirty="0">
                <a:solidFill>
                  <a:srgbClr val="0068B6"/>
                </a:solidFill>
                <a:latin typeface="微软雅黑" panose="020B0503020204020204" pitchFamily="34" charset="-122"/>
                <a:ea typeface="微软雅黑" panose="020B0503020204020204" pitchFamily="34" charset="-122"/>
                <a:cs typeface="宋体" panose="02010600030101010101" pitchFamily="2" charset="-122"/>
              </a:rPr>
              <a:t>活动二：了解互联网互通的思路</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224" y="1081352"/>
            <a:ext cx="864000" cy="864000"/>
          </a:xfrm>
          <a:prstGeom prst="rect">
            <a:avLst/>
          </a:prstGeom>
        </p:spPr>
      </p:pic>
      <p:sp>
        <p:nvSpPr>
          <p:cNvPr id="7" name="矩形 6"/>
          <p:cNvSpPr/>
          <p:nvPr/>
        </p:nvSpPr>
        <p:spPr>
          <a:xfrm>
            <a:off x="2452485" y="2899644"/>
            <a:ext cx="7533179" cy="1063240"/>
          </a:xfrm>
          <a:prstGeom prst="rect">
            <a:avLst/>
          </a:prstGeom>
        </p:spPr>
        <p:txBody>
          <a:bodyPr wrap="square">
            <a:spAutoFit/>
          </a:bodyPr>
          <a:lstStyle/>
          <a:p>
            <a:pPr marL="936000" indent="-936000" algn="just">
              <a:lnSpc>
                <a:spcPts val="4000"/>
              </a:lnSpc>
            </a:pPr>
            <a:r>
              <a:rPr lang="zh-CN" altLang="zh-CN" sz="2400" b="1" kern="0" dirty="0">
                <a:solidFill>
                  <a:srgbClr val="993300"/>
                </a:solidFill>
                <a:latin typeface="+mn-ea"/>
              </a:rPr>
              <a:t>问题：</a:t>
            </a:r>
            <a:r>
              <a:rPr lang="zh-CN" altLang="zh-CN" sz="2400" kern="0" dirty="0">
                <a:latin typeface="+mn-ea"/>
              </a:rPr>
              <a:t>互联网上的计算机成千上万，如何能精准的找到想要访问的计算机，实现互通呢？</a:t>
            </a:r>
          </a:p>
        </p:txBody>
      </p:sp>
      <p:sp>
        <p:nvSpPr>
          <p:cNvPr id="9" name="Rectangle 2"/>
          <p:cNvSpPr>
            <a:spLocks noChangeArrowheads="1"/>
          </p:cNvSpPr>
          <p:nvPr/>
        </p:nvSpPr>
        <p:spPr bwMode="auto">
          <a:xfrm>
            <a:off x="93518" y="350568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4038" y="3992204"/>
            <a:ext cx="1800000" cy="1800000"/>
          </a:xfrm>
          <a:prstGeom prst="rect">
            <a:avLst/>
          </a:prstGeom>
        </p:spPr>
      </p:pic>
    </p:spTree>
    <p:extLst>
      <p:ext uri="{BB962C8B-B14F-4D97-AF65-F5344CB8AC3E}">
        <p14:creationId xmlns:p14="http://schemas.microsoft.com/office/powerpoint/2010/main" val="3437788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52485" y="2158452"/>
            <a:ext cx="5602816" cy="550279"/>
          </a:xfrm>
          <a:prstGeom prst="rect">
            <a:avLst/>
          </a:prstGeom>
        </p:spPr>
        <p:txBody>
          <a:bodyPr wrap="square">
            <a:spAutoFit/>
          </a:bodyPr>
          <a:lstStyle/>
          <a:p>
            <a:pPr marL="936000" indent="-936000" algn="just">
              <a:lnSpc>
                <a:spcPts val="4000"/>
              </a:lnSpc>
            </a:pPr>
            <a:r>
              <a:rPr lang="zh-CN" altLang="zh-CN" sz="2400" b="1" kern="0" dirty="0">
                <a:solidFill>
                  <a:srgbClr val="993300"/>
                </a:solidFill>
                <a:latin typeface="+mn-ea"/>
              </a:rPr>
              <a:t>阅读：</a:t>
            </a:r>
            <a:r>
              <a:rPr lang="zh-CN" altLang="zh-CN" sz="2400" kern="0" dirty="0">
                <a:latin typeface="+mn-ea"/>
              </a:rPr>
              <a:t>学习</a:t>
            </a:r>
            <a:r>
              <a:rPr lang="zh-CN" altLang="en-US" sz="2400" kern="0" dirty="0">
                <a:latin typeface="+mn-ea"/>
              </a:rPr>
              <a:t>观看微课</a:t>
            </a:r>
            <a:r>
              <a:rPr lang="zh-CN" altLang="zh-CN" sz="2400" kern="0" dirty="0">
                <a:latin typeface="+mn-ea"/>
              </a:rPr>
              <a:t>，理解</a:t>
            </a:r>
            <a:r>
              <a:rPr lang="en-US" altLang="zh-CN" sz="2400" kern="0" dirty="0">
                <a:latin typeface="+mn-ea"/>
              </a:rPr>
              <a:t>IP</a:t>
            </a:r>
            <a:r>
              <a:rPr lang="zh-CN" altLang="zh-CN" sz="2400" kern="0" dirty="0">
                <a:latin typeface="+mn-ea"/>
              </a:rPr>
              <a:t>地址</a:t>
            </a:r>
            <a:r>
              <a:rPr lang="zh-CN" altLang="en-US" sz="2400" kern="0" dirty="0">
                <a:latin typeface="+mn-ea"/>
              </a:rPr>
              <a:t>作用</a:t>
            </a:r>
            <a:endParaRPr lang="zh-CN" altLang="zh-CN" sz="2400" kern="0" dirty="0">
              <a:latin typeface="+mn-ea"/>
            </a:endParaRPr>
          </a:p>
        </p:txBody>
      </p:sp>
      <p:pic>
        <p:nvPicPr>
          <p:cNvPr id="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2485" y="3126251"/>
            <a:ext cx="7467632" cy="20175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5253893" y="5184026"/>
            <a:ext cx="2294218" cy="375487"/>
          </a:xfrm>
          <a:prstGeom prst="rect">
            <a:avLst/>
          </a:prstGeom>
        </p:spPr>
        <p:txBody>
          <a:bodyPr wrap="square">
            <a:spAutoFit/>
          </a:bodyPr>
          <a:lstStyle/>
          <a:p>
            <a:pPr marL="987425" indent="-987425" algn="ctr">
              <a:lnSpc>
                <a:spcPts val="2500"/>
              </a:lnSpc>
            </a:pPr>
            <a:r>
              <a:rPr lang="zh-CN" altLang="en-US" sz="1400" kern="0" dirty="0" bmk="_Ref74428548">
                <a:solidFill>
                  <a:srgbClr val="993300"/>
                </a:solidFill>
                <a:latin typeface="+mn-ea"/>
              </a:rPr>
              <a:t>家庭地址和</a:t>
            </a:r>
            <a:r>
              <a:rPr lang="en-US" altLang="zh-CN" sz="1400" kern="0" dirty="0" bmk="_Ref74428548">
                <a:solidFill>
                  <a:srgbClr val="993300"/>
                </a:solidFill>
                <a:latin typeface="+mn-ea"/>
              </a:rPr>
              <a:t>IP</a:t>
            </a:r>
            <a:r>
              <a:rPr lang="zh-CN" altLang="en-US" sz="1400" kern="0" dirty="0" bmk="_Ref74428548">
                <a:solidFill>
                  <a:srgbClr val="993300"/>
                </a:solidFill>
                <a:latin typeface="+mn-ea"/>
              </a:rPr>
              <a:t>地址</a:t>
            </a:r>
            <a:endParaRPr lang="zh-CN" altLang="en-US" sz="1400" kern="0" dirty="0" bmk="_Ref74413798">
              <a:solidFill>
                <a:srgbClr val="993300"/>
              </a:solidFill>
              <a:latin typeface="+mn-ea"/>
            </a:endParaRPr>
          </a:p>
        </p:txBody>
      </p:sp>
      <p:sp>
        <p:nvSpPr>
          <p:cNvPr id="5" name="文本框 4"/>
          <p:cNvSpPr txBox="1"/>
          <p:nvPr/>
        </p:nvSpPr>
        <p:spPr>
          <a:xfrm>
            <a:off x="2452485" y="1251742"/>
            <a:ext cx="5808287" cy="523220"/>
          </a:xfrm>
          <a:prstGeom prst="rect">
            <a:avLst/>
          </a:prstGeom>
          <a:noFill/>
          <a:ln>
            <a:noFill/>
          </a:ln>
        </p:spPr>
        <p:txBody>
          <a:bodyPr wrap="square" rtlCol="0">
            <a:spAutoFit/>
          </a:bodyPr>
          <a:lstStyle/>
          <a:p>
            <a:r>
              <a:rPr lang="zh-CN" altLang="en-US" sz="2800" b="1" dirty="0">
                <a:solidFill>
                  <a:srgbClr val="0068B6"/>
                </a:solidFill>
                <a:latin typeface="微软雅黑" panose="020B0503020204020204" pitchFamily="34" charset="-122"/>
                <a:ea typeface="微软雅黑" panose="020B0503020204020204" pitchFamily="34" charset="-122"/>
                <a:cs typeface="宋体" panose="02010600030101010101" pitchFamily="2" charset="-122"/>
              </a:rPr>
              <a:t>活动二：了解互联网互通的思路</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224" y="1081352"/>
            <a:ext cx="864000" cy="864000"/>
          </a:xfrm>
          <a:prstGeom prst="rect">
            <a:avLst/>
          </a:prstGeom>
        </p:spPr>
      </p:pic>
    </p:spTree>
    <p:extLst>
      <p:ext uri="{BB962C8B-B14F-4D97-AF65-F5344CB8AC3E}">
        <p14:creationId xmlns:p14="http://schemas.microsoft.com/office/powerpoint/2010/main" val="445623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组合 124"/>
          <p:cNvGrpSpPr/>
          <p:nvPr/>
        </p:nvGrpSpPr>
        <p:grpSpPr>
          <a:xfrm>
            <a:off x="969820" y="903066"/>
            <a:ext cx="10321017" cy="5095307"/>
            <a:chOff x="1287102" y="1199523"/>
            <a:chExt cx="6847285" cy="2795588"/>
          </a:xfrm>
        </p:grpSpPr>
        <p:sp>
          <p:nvSpPr>
            <p:cNvPr id="126" name="圆角矩形 125"/>
            <p:cNvSpPr/>
            <p:nvPr/>
          </p:nvSpPr>
          <p:spPr bwMode="auto">
            <a:xfrm>
              <a:off x="1287102" y="1199523"/>
              <a:ext cx="6847285" cy="2795588"/>
            </a:xfrm>
            <a:prstGeom prst="roundRect">
              <a:avLst>
                <a:gd name="adj" fmla="val 9960"/>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spcBef>
                  <a:spcPct val="0"/>
                </a:spcBef>
                <a:spcAft>
                  <a:spcPct val="0"/>
                </a:spcAft>
                <a:defRPr/>
              </a:pPr>
              <a:endParaRPr lang="en-US" sz="2400"/>
            </a:p>
          </p:txBody>
        </p:sp>
        <p:sp>
          <p:nvSpPr>
            <p:cNvPr id="127" name="圆角矩形 126"/>
            <p:cNvSpPr/>
            <p:nvPr/>
          </p:nvSpPr>
          <p:spPr bwMode="auto">
            <a:xfrm>
              <a:off x="1473978" y="1389553"/>
              <a:ext cx="6428185" cy="2483590"/>
            </a:xfrm>
            <a:prstGeom prst="roundRect">
              <a:avLst>
                <a:gd name="adj" fmla="val 8011"/>
              </a:avLst>
            </a:prstGeom>
            <a:gradFill flip="none" rotWithShape="1">
              <a:gsLst>
                <a:gs pos="0">
                  <a:schemeClr val="bg1"/>
                </a:gs>
                <a:gs pos="100000">
                  <a:srgbClr val="DDDE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spcBef>
                  <a:spcPct val="0"/>
                </a:spcBef>
                <a:spcAft>
                  <a:spcPct val="0"/>
                </a:spcAft>
                <a:defRPr/>
              </a:pPr>
              <a:endParaRPr lang="en-US" sz="2400">
                <a:solidFill>
                  <a:srgbClr val="EDEDF0"/>
                </a:solidFill>
              </a:endParaRPr>
            </a:p>
          </p:txBody>
        </p:sp>
      </p:grpSp>
      <p:sp>
        <p:nvSpPr>
          <p:cNvPr id="130" name="矩形 1"/>
          <p:cNvSpPr/>
          <p:nvPr/>
        </p:nvSpPr>
        <p:spPr>
          <a:xfrm>
            <a:off x="2606498" y="888808"/>
            <a:ext cx="3721151" cy="360611"/>
          </a:xfrm>
          <a:custGeom>
            <a:avLst/>
            <a:gdLst>
              <a:gd name="connsiteX0" fmla="*/ 0 w 1565482"/>
              <a:gd name="connsiteY0" fmla="*/ 0 h 247650"/>
              <a:gd name="connsiteX1" fmla="*/ 1298782 w 1565482"/>
              <a:gd name="connsiteY1" fmla="*/ 0 h 247650"/>
              <a:gd name="connsiteX2" fmla="*/ 1565482 w 1565482"/>
              <a:gd name="connsiteY2" fmla="*/ 247650 h 247650"/>
              <a:gd name="connsiteX3" fmla="*/ 0 w 1565482"/>
              <a:gd name="connsiteY3" fmla="*/ 247650 h 247650"/>
              <a:gd name="connsiteX4" fmla="*/ 0 w 1565482"/>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482" h="247650">
                <a:moveTo>
                  <a:pt x="0" y="0"/>
                </a:moveTo>
                <a:lnTo>
                  <a:pt x="1298782" y="0"/>
                </a:lnTo>
                <a:lnTo>
                  <a:pt x="1565482" y="247650"/>
                </a:lnTo>
                <a:lnTo>
                  <a:pt x="0" y="247650"/>
                </a:lnTo>
                <a:lnTo>
                  <a:pt x="0" y="0"/>
                </a:lnTo>
                <a:close/>
              </a:path>
            </a:pathLst>
          </a:cu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1" name="矩形 2"/>
          <p:cNvSpPr/>
          <p:nvPr/>
        </p:nvSpPr>
        <p:spPr>
          <a:xfrm>
            <a:off x="1170691" y="782666"/>
            <a:ext cx="2835064" cy="657688"/>
          </a:xfrm>
          <a:custGeom>
            <a:avLst/>
            <a:gdLst>
              <a:gd name="connsiteX0" fmla="*/ 47625 w 1370758"/>
              <a:gd name="connsiteY0" fmla="*/ 0 h 836719"/>
              <a:gd name="connsiteX1" fmla="*/ 1370758 w 1370758"/>
              <a:gd name="connsiteY1" fmla="*/ 0 h 836719"/>
              <a:gd name="connsiteX2" fmla="*/ 875458 w 1370758"/>
              <a:gd name="connsiteY2" fmla="*/ 836719 h 836719"/>
              <a:gd name="connsiteX3" fmla="*/ 0 w 1370758"/>
              <a:gd name="connsiteY3" fmla="*/ 827194 h 836719"/>
              <a:gd name="connsiteX4" fmla="*/ 47625 w 1370758"/>
              <a:gd name="connsiteY4" fmla="*/ 0 h 83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758" h="836719">
                <a:moveTo>
                  <a:pt x="47625" y="0"/>
                </a:moveTo>
                <a:lnTo>
                  <a:pt x="1370758" y="0"/>
                </a:lnTo>
                <a:lnTo>
                  <a:pt x="875458" y="836719"/>
                </a:lnTo>
                <a:lnTo>
                  <a:pt x="0" y="827194"/>
                </a:lnTo>
                <a:lnTo>
                  <a:pt x="47625" y="0"/>
                </a:lnTo>
                <a:close/>
              </a:path>
            </a:pathLst>
          </a:custGeom>
          <a:solidFill>
            <a:srgbClr val="005A9E"/>
          </a:solidFill>
          <a:ln>
            <a:noFill/>
          </a:ln>
          <a:effectLst>
            <a:outerShdw blurRad="63500" dist="63500" sx="102000" sy="102000" algn="ctr"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8" name="TextBox 28"/>
          <p:cNvSpPr txBox="1"/>
          <p:nvPr/>
        </p:nvSpPr>
        <p:spPr bwMode="auto">
          <a:xfrm>
            <a:off x="969821" y="908506"/>
            <a:ext cx="2641479" cy="437877"/>
          </a:xfrm>
          <a:prstGeom prst="rect">
            <a:avLst/>
          </a:prstGeom>
          <a:noFill/>
        </p:spPr>
        <p:txBody>
          <a:bodyPr wrap="square" lIns="91440" tIns="45720" rIns="91440" bIns="457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80000"/>
              </a:lnSpc>
              <a:spcBef>
                <a:spcPct val="0"/>
              </a:spcBef>
              <a:spcAft>
                <a:spcPct val="0"/>
              </a:spcAft>
              <a:defRPr/>
            </a:pPr>
            <a:r>
              <a:rPr lang="zh-CN" altLang="en-US" sz="2665" b="1" kern="0" dirty="0">
                <a:ln w="18415" cmpd="sng">
                  <a:noFill/>
                  <a:prstDash val="solid"/>
                </a:ln>
                <a:solidFill>
                  <a:schemeClr val="bg1"/>
                </a:solidFill>
                <a:latin typeface="方正小标宋简体" panose="02000000000000000000" pitchFamily="65" charset="-122"/>
                <a:ea typeface="方正小标宋简体" panose="02000000000000000000" pitchFamily="65" charset="-122"/>
              </a:rPr>
              <a:t>项目情境</a:t>
            </a:r>
          </a:p>
        </p:txBody>
      </p:sp>
      <p:sp>
        <p:nvSpPr>
          <p:cNvPr id="2" name="矩形 1"/>
          <p:cNvSpPr/>
          <p:nvPr/>
        </p:nvSpPr>
        <p:spPr>
          <a:xfrm>
            <a:off x="1752402" y="1958304"/>
            <a:ext cx="5847518" cy="3234219"/>
          </a:xfrm>
          <a:prstGeom prst="rect">
            <a:avLst/>
          </a:prstGeom>
        </p:spPr>
        <p:txBody>
          <a:bodyPr wrap="square">
            <a:spAutoFit/>
          </a:bodyPr>
          <a:lstStyle/>
          <a:p>
            <a:pPr algn="just" fontAlgn="auto">
              <a:lnSpc>
                <a:spcPts val="3500"/>
              </a:lnSpc>
            </a:pPr>
            <a:r>
              <a:rPr lang="zh-CN" altLang="en-US" sz="2000" kern="100" dirty="0">
                <a:latin typeface="微软雅黑" panose="020B0503020204020204" pitchFamily="34" charset="-122"/>
                <a:ea typeface="微软雅黑" panose="020B0503020204020204" pitchFamily="34" charset="-122"/>
              </a:rPr>
              <a:t>       生活中，存在着各种各样的网络，交通网、电网、电话网等等。互联网也是一张“大网”，跨越了很多国家、地区和城市，连接着许许多多的计算机、手机等设备。“互联网到底是如何连接的？连接在网络上的成千上万的计算机究竟是如何找到对方的？” 请同学们带着问题进行探究，通过示意图解释互联网互连互通的奥秘？并补充完善示意图。</a:t>
            </a:r>
            <a:endParaRPr lang="zh-CN" altLang="en-US" sz="2000" dirty="0">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7583" t="14440" r="47711" b="31550"/>
          <a:stretch>
            <a:fillRect/>
          </a:stretch>
        </p:blipFill>
        <p:spPr>
          <a:xfrm>
            <a:off x="4676161" y="391083"/>
            <a:ext cx="670525" cy="540033"/>
          </a:xfrm>
          <a:prstGeom prst="rect">
            <a:avLst/>
          </a:prstGeom>
        </p:spPr>
      </p:pic>
      <p:sp>
        <p:nvSpPr>
          <p:cNvPr id="16" name="文本框 15"/>
          <p:cNvSpPr txBox="1"/>
          <p:nvPr/>
        </p:nvSpPr>
        <p:spPr>
          <a:xfrm>
            <a:off x="5238844" y="429911"/>
            <a:ext cx="5935368" cy="646331"/>
          </a:xfrm>
          <a:prstGeom prst="rect">
            <a:avLst/>
          </a:prstGeom>
          <a:noFill/>
        </p:spPr>
        <p:txBody>
          <a:bodyPr wrap="square" rtlCol="0">
            <a:spAutoFit/>
          </a:bodyPr>
          <a:lstStyle/>
          <a:p>
            <a:r>
              <a:rPr lang="zh-CN" altLang="en-US" dirty="0">
                <a:solidFill>
                  <a:schemeClr val="bg1"/>
                </a:solidFill>
                <a:latin typeface="方正姚体" panose="02010601030101010101" pitchFamily="2" charset="-122"/>
                <a:ea typeface="方正姚体" panose="02010601030101010101" pitchFamily="2" charset="-122"/>
              </a:rPr>
              <a:t>项目</a:t>
            </a:r>
            <a:r>
              <a:rPr lang="en-US" altLang="zh-CN" dirty="0">
                <a:solidFill>
                  <a:schemeClr val="bg1"/>
                </a:solidFill>
                <a:latin typeface="方正姚体" panose="02010601030101010101" pitchFamily="2" charset="-122"/>
                <a:ea typeface="方正姚体" panose="02010601030101010101" pitchFamily="2" charset="-122"/>
              </a:rPr>
              <a:t>1  </a:t>
            </a:r>
            <a:r>
              <a:rPr lang="zh-CN" altLang="en-US" dirty="0">
                <a:solidFill>
                  <a:schemeClr val="bg1"/>
                </a:solidFill>
                <a:latin typeface="方正姚体" panose="02010601030101010101" pitchFamily="2" charset="-122"/>
                <a:ea typeface="方正姚体" panose="02010601030101010101" pitchFamily="2" charset="-122"/>
              </a:rPr>
              <a:t>解读互联网连通示意图 </a:t>
            </a:r>
            <a:r>
              <a:rPr lang="zh-CN" altLang="zh-CN" dirty="0">
                <a:solidFill>
                  <a:schemeClr val="bg1"/>
                </a:solidFill>
                <a:latin typeface="方正姚体" panose="02010601030101010101" pitchFamily="2" charset="-122"/>
                <a:ea typeface="方正姚体" panose="02010601030101010101" pitchFamily="2" charset="-122"/>
              </a:rPr>
              <a:t>—— 互联网互连与互通</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800" kern="1200" dirty="0">
              <a:solidFill>
                <a:schemeClr val="bg1"/>
              </a:solidFill>
              <a:latin typeface="方正姚体" panose="02010601030101010101" pitchFamily="2" charset="-122"/>
              <a:ea typeface="方正姚体" panose="02010601030101010101" pitchFamily="2" charset="-122"/>
              <a:cs typeface="+mn-cs"/>
            </a:endParaRPr>
          </a:p>
        </p:txBody>
      </p:sp>
      <p:sp>
        <p:nvSpPr>
          <p:cNvPr id="4" name="文本框 2"/>
          <p:cNvSpPr txBox="1">
            <a:spLocks noChangeArrowheads="1"/>
          </p:cNvSpPr>
          <p:nvPr/>
        </p:nvSpPr>
        <p:spPr bwMode="auto">
          <a:xfrm>
            <a:off x="4909932" y="-3099944"/>
            <a:ext cx="936625" cy="288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交通网</a:t>
            </a:r>
            <a:endParaRPr kumimoji="0" lang="zh-CN" altLang="zh-CN" sz="1800" b="0" i="0" u="none" strike="noStrike" cap="none" normalizeH="0" baseline="0">
              <a:ln>
                <a:noFill/>
              </a:ln>
              <a:solidFill>
                <a:schemeClr val="tx1"/>
              </a:solidFill>
              <a:effectLst/>
              <a:latin typeface="Arial" panose="020B0604020202020204" pitchFamily="34" charset="0"/>
            </a:endParaRPr>
          </a:p>
        </p:txBody>
      </p:sp>
      <p:pic>
        <p:nvPicPr>
          <p:cNvPr id="4101" name="Picture 5" descr="交通枢纽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821" y="1956251"/>
            <a:ext cx="21621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互联网时代"/>
          <p:cNvPicPr>
            <a:picLocks noChangeArrowheads="1"/>
          </p:cNvPicPr>
          <p:nvPr/>
        </p:nvPicPr>
        <p:blipFill>
          <a:blip r:embed="rId5" cstate="print">
            <a:extLst>
              <a:ext uri="{28A0092B-C50C-407E-A947-70E740481C1C}">
                <a14:useLocalDpi xmlns:a14="http://schemas.microsoft.com/office/drawing/2010/main" val="0"/>
              </a:ext>
            </a:extLst>
          </a:blip>
          <a:srcRect r="531"/>
          <a:stretch>
            <a:fillRect/>
          </a:stretch>
        </p:blipFill>
        <p:spPr bwMode="auto">
          <a:xfrm>
            <a:off x="8100821" y="3735439"/>
            <a:ext cx="2192338"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3966957" y="-3099944"/>
            <a:ext cx="936625" cy="288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互联网</a:t>
            </a: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6" name="文本框 2"/>
          <p:cNvSpPr txBox="1">
            <a:spLocks noChangeArrowheads="1"/>
          </p:cNvSpPr>
          <p:nvPr/>
        </p:nvSpPr>
        <p:spPr bwMode="auto">
          <a:xfrm>
            <a:off x="8728677" y="3475257"/>
            <a:ext cx="936625" cy="288925"/>
          </a:xfrm>
          <a:prstGeom prst="rect">
            <a:avLst/>
          </a:prstGeom>
          <a:no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交通网</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7" name="Text Box 9"/>
          <p:cNvSpPr txBox="1">
            <a:spLocks noChangeArrowheads="1"/>
          </p:cNvSpPr>
          <p:nvPr/>
        </p:nvSpPr>
        <p:spPr bwMode="auto">
          <a:xfrm>
            <a:off x="8728677" y="5213840"/>
            <a:ext cx="936625" cy="288925"/>
          </a:xfrm>
          <a:prstGeom prst="rect">
            <a:avLst/>
          </a:prstGeom>
          <a:no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9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互联网</a:t>
            </a: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par>
                                <p:cTn id="10" presetID="16" presetClass="entr" presetSubtype="37" fill="hold" nodeType="with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barn(outVertical)">
                                      <p:cBhvr>
                                        <p:cTn id="12" dur="750"/>
                                        <p:tgtEl>
                                          <p:spTgt spid="12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30"/>
                                        </p:tgtEl>
                                        <p:attrNameLst>
                                          <p:attrName>style.visibility</p:attrName>
                                        </p:attrNameLst>
                                      </p:cBhvr>
                                      <p:to>
                                        <p:strVal val="visible"/>
                                      </p:to>
                                    </p:set>
                                    <p:animEffect transition="in" filter="wipe(down)">
                                      <p:cBhvr>
                                        <p:cTn id="15" dur="750"/>
                                        <p:tgtEl>
                                          <p:spTgt spid="13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31"/>
                                        </p:tgtEl>
                                        <p:attrNameLst>
                                          <p:attrName>style.visibility</p:attrName>
                                        </p:attrNameLst>
                                      </p:cBhvr>
                                      <p:to>
                                        <p:strVal val="visible"/>
                                      </p:to>
                                    </p:set>
                                    <p:animEffect transition="in" filter="wipe(up)">
                                      <p:cBhvr>
                                        <p:cTn id="18" dur="750"/>
                                        <p:tgtEl>
                                          <p:spTgt spid="131"/>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128"/>
                                        </p:tgtEl>
                                        <p:attrNameLst>
                                          <p:attrName>style.visibility</p:attrName>
                                        </p:attrNameLst>
                                      </p:cBhvr>
                                      <p:to>
                                        <p:strVal val="visible"/>
                                      </p:to>
                                    </p:set>
                                    <p:animEffect transition="in" filter="fade">
                                      <p:cBhvr>
                                        <p:cTn id="21" dur="750"/>
                                        <p:tgtEl>
                                          <p:spTgt spid="128"/>
                                        </p:tgtEl>
                                      </p:cBhvr>
                                    </p:animEffect>
                                    <p:anim calcmode="lin" valueType="num">
                                      <p:cBhvr>
                                        <p:cTn id="22" dur="750" fill="hold"/>
                                        <p:tgtEl>
                                          <p:spTgt spid="128"/>
                                        </p:tgtEl>
                                        <p:attrNameLst>
                                          <p:attrName>ppt_x</p:attrName>
                                        </p:attrNameLst>
                                      </p:cBhvr>
                                      <p:tavLst>
                                        <p:tav tm="0">
                                          <p:val>
                                            <p:strVal val="#ppt_x"/>
                                          </p:val>
                                        </p:tav>
                                        <p:tav tm="100000">
                                          <p:val>
                                            <p:strVal val="#ppt_x"/>
                                          </p:val>
                                        </p:tav>
                                      </p:tavLst>
                                    </p:anim>
                                    <p:anim calcmode="lin" valueType="num">
                                      <p:cBhvr>
                                        <p:cTn id="23" dur="750" fill="hold"/>
                                        <p:tgtEl>
                                          <p:spTgt spid="128"/>
                                        </p:tgtEl>
                                        <p:attrNameLst>
                                          <p:attrName>ppt_y</p:attrName>
                                        </p:attrNameLst>
                                      </p:cBhvr>
                                      <p:tavLst>
                                        <p:tav tm="0">
                                          <p:val>
                                            <p:strVal val="#ppt_y+.1"/>
                                          </p:val>
                                        </p:tav>
                                        <p:tav tm="100000">
                                          <p:val>
                                            <p:strVal val="#ppt_y"/>
                                          </p:val>
                                        </p:tav>
                                      </p:tavLst>
                                    </p:anim>
                                  </p:childTnLst>
                                </p:cTn>
                              </p:par>
                            </p:childTnLst>
                          </p:cTn>
                        </p:par>
                        <p:par>
                          <p:cTn id="24" fill="hold">
                            <p:stCondLst>
                              <p:cond delay="750"/>
                            </p:stCondLst>
                            <p:childTnLst>
                              <p:par>
                                <p:cTn id="25" presetID="42"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par>
                          <p:cTn id="30" fill="hold">
                            <p:stCondLst>
                              <p:cond delay="1750"/>
                            </p:stCondLst>
                            <p:childTnLst>
                              <p:par>
                                <p:cTn id="31" presetID="42" presetClass="entr" presetSubtype="0" fill="hold" nodeType="afterEffect">
                                  <p:stCondLst>
                                    <p:cond delay="0"/>
                                  </p:stCondLst>
                                  <p:childTnLst>
                                    <p:set>
                                      <p:cBhvr>
                                        <p:cTn id="32" dur="1" fill="hold">
                                          <p:stCondLst>
                                            <p:cond delay="0"/>
                                          </p:stCondLst>
                                        </p:cTn>
                                        <p:tgtEl>
                                          <p:spTgt spid="4101"/>
                                        </p:tgtEl>
                                        <p:attrNameLst>
                                          <p:attrName>style.visibility</p:attrName>
                                        </p:attrNameLst>
                                      </p:cBhvr>
                                      <p:to>
                                        <p:strVal val="visible"/>
                                      </p:to>
                                    </p:set>
                                    <p:animEffect transition="in" filter="fade">
                                      <p:cBhvr>
                                        <p:cTn id="33" dur="1000"/>
                                        <p:tgtEl>
                                          <p:spTgt spid="4101"/>
                                        </p:tgtEl>
                                      </p:cBhvr>
                                    </p:animEffect>
                                    <p:anim calcmode="lin" valueType="num">
                                      <p:cBhvr>
                                        <p:cTn id="34" dur="1000" fill="hold"/>
                                        <p:tgtEl>
                                          <p:spTgt spid="4101"/>
                                        </p:tgtEl>
                                        <p:attrNameLst>
                                          <p:attrName>ppt_x</p:attrName>
                                        </p:attrNameLst>
                                      </p:cBhvr>
                                      <p:tavLst>
                                        <p:tav tm="0">
                                          <p:val>
                                            <p:strVal val="#ppt_x"/>
                                          </p:val>
                                        </p:tav>
                                        <p:tav tm="100000">
                                          <p:val>
                                            <p:strVal val="#ppt_x"/>
                                          </p:val>
                                        </p:tav>
                                      </p:tavLst>
                                    </p:anim>
                                    <p:anim calcmode="lin" valueType="num">
                                      <p:cBhvr>
                                        <p:cTn id="35" dur="1000" fill="hold"/>
                                        <p:tgtEl>
                                          <p:spTgt spid="410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par>
                          <p:cTn id="41" fill="hold">
                            <p:stCondLst>
                              <p:cond delay="2750"/>
                            </p:stCondLst>
                            <p:childTnLst>
                              <p:par>
                                <p:cTn id="42" presetID="42" presetClass="entr" presetSubtype="0" fill="hold" nodeType="afterEffect">
                                  <p:stCondLst>
                                    <p:cond delay="0"/>
                                  </p:stCondLst>
                                  <p:childTnLst>
                                    <p:set>
                                      <p:cBhvr>
                                        <p:cTn id="43" dur="1" fill="hold">
                                          <p:stCondLst>
                                            <p:cond delay="0"/>
                                          </p:stCondLst>
                                        </p:cTn>
                                        <p:tgtEl>
                                          <p:spTgt spid="4102"/>
                                        </p:tgtEl>
                                        <p:attrNameLst>
                                          <p:attrName>style.visibility</p:attrName>
                                        </p:attrNameLst>
                                      </p:cBhvr>
                                      <p:to>
                                        <p:strVal val="visible"/>
                                      </p:to>
                                    </p:set>
                                    <p:animEffect transition="in" filter="fade">
                                      <p:cBhvr>
                                        <p:cTn id="44" dur="1000"/>
                                        <p:tgtEl>
                                          <p:spTgt spid="4102"/>
                                        </p:tgtEl>
                                      </p:cBhvr>
                                    </p:animEffect>
                                    <p:anim calcmode="lin" valueType="num">
                                      <p:cBhvr>
                                        <p:cTn id="45" dur="1000" fill="hold"/>
                                        <p:tgtEl>
                                          <p:spTgt spid="4102"/>
                                        </p:tgtEl>
                                        <p:attrNameLst>
                                          <p:attrName>ppt_x</p:attrName>
                                        </p:attrNameLst>
                                      </p:cBhvr>
                                      <p:tavLst>
                                        <p:tav tm="0">
                                          <p:val>
                                            <p:strVal val="#ppt_x"/>
                                          </p:val>
                                        </p:tav>
                                        <p:tav tm="100000">
                                          <p:val>
                                            <p:strVal val="#ppt_x"/>
                                          </p:val>
                                        </p:tav>
                                      </p:tavLst>
                                    </p:anim>
                                    <p:anim calcmode="lin" valueType="num">
                                      <p:cBhvr>
                                        <p:cTn id="46" dur="1000" fill="hold"/>
                                        <p:tgtEl>
                                          <p:spTgt spid="410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1" grpId="0" animBg="1"/>
      <p:bldP spid="128" grpId="0"/>
      <p:bldP spid="2"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52485" y="1251742"/>
            <a:ext cx="5808287" cy="523220"/>
          </a:xfrm>
          <a:prstGeom prst="rect">
            <a:avLst/>
          </a:prstGeom>
          <a:noFill/>
          <a:ln>
            <a:noFill/>
          </a:ln>
        </p:spPr>
        <p:txBody>
          <a:bodyPr wrap="square" rtlCol="0">
            <a:spAutoFit/>
          </a:bodyPr>
          <a:lstStyle/>
          <a:p>
            <a:r>
              <a:rPr lang="zh-CN" altLang="en-US" sz="2800" b="1" dirty="0">
                <a:solidFill>
                  <a:srgbClr val="0068B6"/>
                </a:solidFill>
                <a:latin typeface="微软雅黑" panose="020B0503020204020204" pitchFamily="34" charset="-122"/>
                <a:ea typeface="微软雅黑" panose="020B0503020204020204" pitchFamily="34" charset="-122"/>
                <a:cs typeface="宋体" panose="02010600030101010101" pitchFamily="2" charset="-122"/>
              </a:rPr>
              <a:t>活动二：了解互联网互通的思路</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224" y="1081352"/>
            <a:ext cx="864000" cy="864000"/>
          </a:xfrm>
          <a:prstGeom prst="rect">
            <a:avLst/>
          </a:prstGeom>
        </p:spPr>
      </p:pic>
      <p:sp>
        <p:nvSpPr>
          <p:cNvPr id="4" name="矩形 3"/>
          <p:cNvSpPr/>
          <p:nvPr/>
        </p:nvSpPr>
        <p:spPr>
          <a:xfrm>
            <a:off x="2452485" y="2142509"/>
            <a:ext cx="6597997" cy="3349635"/>
          </a:xfrm>
          <a:prstGeom prst="rect">
            <a:avLst/>
          </a:prstGeom>
        </p:spPr>
        <p:txBody>
          <a:bodyPr wrap="square">
            <a:spAutoFit/>
          </a:bodyPr>
          <a:lstStyle/>
          <a:p>
            <a:pPr marL="936000" indent="-936000" algn="just">
              <a:lnSpc>
                <a:spcPts val="4000"/>
              </a:lnSpc>
            </a:pPr>
            <a:r>
              <a:rPr lang="zh-CN" altLang="zh-CN" sz="2400" b="1" kern="0" dirty="0">
                <a:solidFill>
                  <a:srgbClr val="993300"/>
                </a:solidFill>
                <a:latin typeface="+mn-ea"/>
              </a:rPr>
              <a:t>观察：</a:t>
            </a:r>
            <a:r>
              <a:rPr lang="zh-CN" altLang="zh-CN" sz="2400" kern="0" dirty="0">
                <a:latin typeface="+mn-ea"/>
              </a:rPr>
              <a:t>查看给定的</a:t>
            </a:r>
            <a:r>
              <a:rPr lang="en-US" altLang="zh-CN" sz="2400" kern="0" dirty="0">
                <a:latin typeface="+mn-ea"/>
              </a:rPr>
              <a:t>IP</a:t>
            </a:r>
            <a:r>
              <a:rPr lang="zh-CN" altLang="zh-CN" sz="2400" kern="0" dirty="0">
                <a:latin typeface="+mn-ea"/>
              </a:rPr>
              <a:t>地址，了解编码规则</a:t>
            </a:r>
          </a:p>
          <a:p>
            <a:pPr marL="936000" indent="-936000" algn="just">
              <a:lnSpc>
                <a:spcPts val="4000"/>
              </a:lnSpc>
            </a:pPr>
            <a:r>
              <a:rPr lang="en-US" altLang="zh-CN" sz="2400" b="1" kern="0" dirty="0">
                <a:solidFill>
                  <a:srgbClr val="993300"/>
                </a:solidFill>
                <a:latin typeface="+mn-ea"/>
              </a:rPr>
              <a:t>          </a:t>
            </a:r>
            <a:r>
              <a:rPr lang="en-US" altLang="zh-CN" sz="2000" kern="0" dirty="0">
                <a:solidFill>
                  <a:srgbClr val="993300"/>
                </a:solidFill>
                <a:latin typeface="+mn-ea"/>
              </a:rPr>
              <a:t>192.168.0.1    220.186.54.78     183.2.172.185</a:t>
            </a:r>
            <a:endParaRPr lang="zh-CN" altLang="zh-CN" sz="2000" kern="0" dirty="0">
              <a:solidFill>
                <a:srgbClr val="993300"/>
              </a:solidFill>
              <a:latin typeface="+mn-ea"/>
            </a:endParaRPr>
          </a:p>
          <a:p>
            <a:pPr marL="936000" indent="-936000" algn="just">
              <a:lnSpc>
                <a:spcPts val="4000"/>
              </a:lnSpc>
              <a:spcBef>
                <a:spcPts val="1800"/>
              </a:spcBef>
            </a:pPr>
            <a:r>
              <a:rPr lang="zh-CN" altLang="zh-CN" sz="2400" b="1" kern="0" dirty="0">
                <a:solidFill>
                  <a:srgbClr val="993300"/>
                </a:solidFill>
                <a:latin typeface="+mn-ea"/>
              </a:rPr>
              <a:t>计算：</a:t>
            </a:r>
            <a:r>
              <a:rPr lang="en-US" altLang="zh-CN" sz="2400" kern="0" dirty="0">
                <a:latin typeface="+mn-ea"/>
              </a:rPr>
              <a:t>IPV4</a:t>
            </a:r>
            <a:r>
              <a:rPr lang="zh-CN" altLang="zh-CN" sz="2400" kern="0" dirty="0">
                <a:latin typeface="+mn-ea"/>
              </a:rPr>
              <a:t>最多能提供多少个地址？够用吗？</a:t>
            </a:r>
            <a:endParaRPr lang="en-US" altLang="zh-CN" sz="2400" kern="0" dirty="0">
              <a:latin typeface="+mn-ea"/>
            </a:endParaRPr>
          </a:p>
          <a:p>
            <a:pPr marL="936000" indent="-936000" algn="just">
              <a:lnSpc>
                <a:spcPts val="4000"/>
              </a:lnSpc>
              <a:spcBef>
                <a:spcPts val="1800"/>
              </a:spcBef>
            </a:pPr>
            <a:r>
              <a:rPr lang="en-US" altLang="zh-CN" sz="2000" kern="0" dirty="0">
                <a:solidFill>
                  <a:srgbClr val="993300"/>
                </a:solidFill>
                <a:latin typeface="+mn-ea"/>
              </a:rPr>
              <a:t>             256*256*256*256=</a:t>
            </a:r>
            <a:r>
              <a:rPr lang="zh-CN" altLang="en-US" sz="2000" kern="0" dirty="0">
                <a:solidFill>
                  <a:srgbClr val="993300"/>
                </a:solidFill>
                <a:latin typeface="+mn-ea"/>
              </a:rPr>
              <a:t>？</a:t>
            </a:r>
            <a:endParaRPr lang="zh-CN" altLang="zh-CN" sz="2000" kern="0" dirty="0">
              <a:solidFill>
                <a:srgbClr val="993300"/>
              </a:solidFill>
              <a:latin typeface="+mn-ea"/>
            </a:endParaRPr>
          </a:p>
          <a:p>
            <a:pPr marL="936000" indent="-936000" algn="just">
              <a:lnSpc>
                <a:spcPts val="4000"/>
              </a:lnSpc>
              <a:spcBef>
                <a:spcPts val="1800"/>
              </a:spcBef>
            </a:pPr>
            <a:r>
              <a:rPr lang="zh-CN" altLang="zh-CN" sz="2400" b="1" kern="0" dirty="0">
                <a:solidFill>
                  <a:srgbClr val="993300"/>
                </a:solidFill>
                <a:latin typeface="+mn-ea"/>
              </a:rPr>
              <a:t>搜索：</a:t>
            </a:r>
            <a:r>
              <a:rPr lang="zh-CN" altLang="zh-CN" sz="2400" kern="0" dirty="0">
                <a:latin typeface="+mn-ea"/>
              </a:rPr>
              <a:t>上网搜索了解</a:t>
            </a:r>
            <a:r>
              <a:rPr lang="en-US" altLang="zh-CN" sz="2400" kern="0" dirty="0">
                <a:latin typeface="+mn-ea"/>
              </a:rPr>
              <a:t>IPV6</a:t>
            </a:r>
            <a:endParaRPr lang="zh-CN" altLang="zh-CN" sz="2400" kern="0" dirty="0">
              <a:latin typeface="+mn-ea"/>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8818" y="4001521"/>
            <a:ext cx="2867891" cy="17815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233930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250"/>
                                        <p:tgtEl>
                                          <p:spTgt spid="5"/>
                                        </p:tgtEl>
                                      </p:cBhvr>
                                    </p:animEffect>
                                  </p:childTnLst>
                                </p:cTn>
                              </p:par>
                            </p:childTnLst>
                          </p:cTn>
                        </p:par>
                        <p:par>
                          <p:cTn id="8" fill="hold">
                            <p:stCondLst>
                              <p:cond delay="1250"/>
                            </p:stCondLst>
                            <p:childTnLst>
                              <p:par>
                                <p:cTn id="9" presetID="42"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250"/>
                            </p:stCondLst>
                            <p:childTnLst>
                              <p:par>
                                <p:cTn id="15" presetID="42" presetClass="entr" presetSubtype="0" fill="hold" grpId="0"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1000"/>
                                        <p:tgtEl>
                                          <p:spTgt spid="4">
                                            <p:txEl>
                                              <p:pRg st="2" end="2"/>
                                            </p:txEl>
                                          </p:spTgt>
                                        </p:tgtEl>
                                      </p:cBhvr>
                                    </p:animEffect>
                                    <p:anim calcmode="lin" valueType="num">
                                      <p:cBhvr>
                                        <p:cTn id="2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1000"/>
                                        <p:tgtEl>
                                          <p:spTgt spid="4">
                                            <p:txEl>
                                              <p:pRg st="3" end="3"/>
                                            </p:txEl>
                                          </p:spTgt>
                                        </p:tgtEl>
                                      </p:cBhvr>
                                    </p:animEffect>
                                    <p:anim calcmode="lin" valueType="num">
                                      <p:cBhvr>
                                        <p:cTn id="3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1000"/>
                                        <p:tgtEl>
                                          <p:spTgt spid="4">
                                            <p:txEl>
                                              <p:pRg st="4" end="4"/>
                                            </p:txEl>
                                          </p:spTgt>
                                        </p:tgtEl>
                                      </p:cBhvr>
                                    </p:animEffect>
                                    <p:anim calcmode="lin" valueType="num">
                                      <p:cBhvr>
                                        <p:cTn id="3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28122" y="2759649"/>
            <a:ext cx="5710733" cy="1502976"/>
          </a:xfrm>
          <a:prstGeom prst="rect">
            <a:avLst/>
          </a:prstGeom>
        </p:spPr>
        <p:txBody>
          <a:bodyPr wrap="square">
            <a:spAutoFit/>
          </a:bodyPr>
          <a:lstStyle/>
          <a:p>
            <a:pPr marL="1527175" indent="-1527175" algn="just">
              <a:lnSpc>
                <a:spcPts val="5500"/>
              </a:lnSpc>
            </a:pPr>
            <a:r>
              <a:rPr lang="zh-CN" altLang="zh-CN" sz="2400" b="1" kern="0" dirty="0">
                <a:solidFill>
                  <a:srgbClr val="993300"/>
                </a:solidFill>
                <a:latin typeface="+mn-ea"/>
              </a:rPr>
              <a:t>回答问题：</a:t>
            </a:r>
            <a:r>
              <a:rPr lang="zh-CN" altLang="zh-CN" sz="2400" kern="0" dirty="0">
                <a:latin typeface="+mn-ea"/>
              </a:rPr>
              <a:t>互联网上的计算机是</a:t>
            </a:r>
            <a:r>
              <a:rPr lang="zh-CN" altLang="en-US" sz="2400" kern="0" dirty="0">
                <a:latin typeface="+mn-ea"/>
              </a:rPr>
              <a:t>如何</a:t>
            </a:r>
            <a:r>
              <a:rPr lang="zh-CN" altLang="zh-CN" sz="2400" kern="0" dirty="0">
                <a:latin typeface="+mn-ea"/>
              </a:rPr>
              <a:t>准确的找到对方的？</a:t>
            </a:r>
            <a:endParaRPr lang="zh-CN" altLang="en-US" sz="2400" kern="0" dirty="0">
              <a:latin typeface="+mn-ea"/>
            </a:endParaRPr>
          </a:p>
        </p:txBody>
      </p:sp>
      <p:sp>
        <p:nvSpPr>
          <p:cNvPr id="3" name="文本框 2"/>
          <p:cNvSpPr txBox="1"/>
          <p:nvPr/>
        </p:nvSpPr>
        <p:spPr>
          <a:xfrm>
            <a:off x="2452485" y="1251742"/>
            <a:ext cx="5808287" cy="523220"/>
          </a:xfrm>
          <a:prstGeom prst="rect">
            <a:avLst/>
          </a:prstGeom>
          <a:noFill/>
          <a:ln>
            <a:noFill/>
          </a:ln>
        </p:spPr>
        <p:txBody>
          <a:bodyPr wrap="square" rtlCol="0">
            <a:spAutoFit/>
          </a:bodyPr>
          <a:lstStyle/>
          <a:p>
            <a:r>
              <a:rPr lang="zh-CN" altLang="en-US" sz="2800" b="1" dirty="0">
                <a:solidFill>
                  <a:srgbClr val="0068B6"/>
                </a:solidFill>
                <a:latin typeface="微软雅黑" panose="020B0503020204020204" pitchFamily="34" charset="-122"/>
                <a:ea typeface="微软雅黑" panose="020B0503020204020204" pitchFamily="34" charset="-122"/>
                <a:cs typeface="宋体" panose="02010600030101010101" pitchFamily="2" charset="-122"/>
              </a:rPr>
              <a:t>活动二：了解互联网互通的思路</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224" y="1081352"/>
            <a:ext cx="864000" cy="864000"/>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2263" y="2759649"/>
            <a:ext cx="1399870" cy="1399870"/>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0684" y="3825950"/>
            <a:ext cx="1800000" cy="1800000"/>
          </a:xfrm>
          <a:prstGeom prst="rect">
            <a:avLst/>
          </a:prstGeom>
        </p:spPr>
      </p:pic>
    </p:spTree>
    <p:extLst>
      <p:ext uri="{BB962C8B-B14F-4D97-AF65-F5344CB8AC3E}">
        <p14:creationId xmlns:p14="http://schemas.microsoft.com/office/powerpoint/2010/main" val="2266333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224" y="1081352"/>
            <a:ext cx="864000" cy="864000"/>
          </a:xfrm>
          <a:prstGeom prst="rect">
            <a:avLst/>
          </a:prstGeom>
        </p:spPr>
      </p:pic>
      <p:sp>
        <p:nvSpPr>
          <p:cNvPr id="2" name="矩形 1"/>
          <p:cNvSpPr/>
          <p:nvPr/>
        </p:nvSpPr>
        <p:spPr>
          <a:xfrm>
            <a:off x="1439371" y="2337954"/>
            <a:ext cx="3776866" cy="2657138"/>
          </a:xfrm>
          <a:prstGeom prst="rect">
            <a:avLst/>
          </a:prstGeom>
        </p:spPr>
        <p:txBody>
          <a:bodyPr wrap="square">
            <a:spAutoFit/>
          </a:bodyPr>
          <a:lstStyle/>
          <a:p>
            <a:pPr marL="936000" indent="-936000" algn="just">
              <a:lnSpc>
                <a:spcPts val="4000"/>
              </a:lnSpc>
            </a:pPr>
            <a:r>
              <a:rPr lang="zh-CN" altLang="zh-CN" sz="2400" b="1" kern="0" dirty="0">
                <a:solidFill>
                  <a:srgbClr val="993300"/>
                </a:solidFill>
                <a:latin typeface="+mn-ea"/>
              </a:rPr>
              <a:t>解读：</a:t>
            </a:r>
            <a:r>
              <a:rPr lang="zh-CN" altLang="zh-CN" sz="2400" kern="0" dirty="0">
                <a:latin typeface="+mn-ea"/>
              </a:rPr>
              <a:t>完善互联网互联互通简易示意图，根据你的理解，并向同学解读互联网互联互通的基本原理。</a:t>
            </a:r>
            <a:endParaRPr lang="zh-CN" altLang="en-US" sz="2400" kern="0" dirty="0">
              <a:latin typeface="+mn-ea"/>
            </a:endParaRPr>
          </a:p>
        </p:txBody>
      </p:sp>
      <p:sp>
        <p:nvSpPr>
          <p:cNvPr id="3" name="文本框 2"/>
          <p:cNvSpPr txBox="1"/>
          <p:nvPr/>
        </p:nvSpPr>
        <p:spPr>
          <a:xfrm>
            <a:off x="2452485" y="1251742"/>
            <a:ext cx="5808287" cy="523220"/>
          </a:xfrm>
          <a:prstGeom prst="rect">
            <a:avLst/>
          </a:prstGeom>
          <a:noFill/>
          <a:ln>
            <a:noFill/>
          </a:ln>
        </p:spPr>
        <p:txBody>
          <a:bodyPr wrap="square" rtlCol="0">
            <a:spAutoFit/>
          </a:bodyPr>
          <a:lstStyle/>
          <a:p>
            <a:r>
              <a:rPr lang="zh-CN" altLang="en-US" sz="2800" b="1" dirty="0">
                <a:solidFill>
                  <a:srgbClr val="0068B6"/>
                </a:solidFill>
                <a:latin typeface="微软雅黑" panose="020B0503020204020204" pitchFamily="34" charset="-122"/>
                <a:ea typeface="微软雅黑" panose="020B0503020204020204" pitchFamily="34" charset="-122"/>
                <a:cs typeface="宋体" panose="02010600030101010101" pitchFamily="2" charset="-122"/>
              </a:rPr>
              <a:t>活动三：解读互联网简易示意图</a:t>
            </a:r>
          </a:p>
        </p:txBody>
      </p:sp>
      <p:graphicFrame>
        <p:nvGraphicFramePr>
          <p:cNvPr id="7" name="对象 6"/>
          <p:cNvGraphicFramePr>
            <a:graphicFrameLocks noChangeAspect="1"/>
          </p:cNvGraphicFramePr>
          <p:nvPr>
            <p:extLst>
              <p:ext uri="{D42A27DB-BD31-4B8C-83A1-F6EECF244321}">
                <p14:modId xmlns:p14="http://schemas.microsoft.com/office/powerpoint/2010/main" val="3541828604"/>
              </p:ext>
            </p:extLst>
          </p:nvPr>
        </p:nvGraphicFramePr>
        <p:xfrm>
          <a:off x="5557735" y="2153467"/>
          <a:ext cx="5406074" cy="3013663"/>
        </p:xfrm>
        <a:graphic>
          <a:graphicData uri="http://schemas.openxmlformats.org/presentationml/2006/ole">
            <mc:AlternateContent xmlns:mc="http://schemas.openxmlformats.org/markup-compatibility/2006">
              <mc:Choice xmlns:v="urn:schemas-microsoft-com:vml" Requires="v">
                <p:oleObj name="Picture" r:id="rId3" imgW="5157535" imgH="2636764" progId="Word.Picture.8">
                  <p:embed/>
                </p:oleObj>
              </mc:Choice>
              <mc:Fallback>
                <p:oleObj name="Picture" r:id="rId3" imgW="5157535" imgH="2636764" progId="Word.Pictur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t="-748"/>
                      <a:stretch>
                        <a:fillRect/>
                      </a:stretch>
                    </p:blipFill>
                    <p:spPr bwMode="auto">
                      <a:xfrm>
                        <a:off x="5557735" y="2153467"/>
                        <a:ext cx="5406074" cy="3013663"/>
                      </a:xfrm>
                      <a:prstGeom prst="rect">
                        <a:avLst/>
                      </a:prstGeom>
                      <a:noFill/>
                    </p:spPr>
                  </p:pic>
                </p:oleObj>
              </mc:Fallback>
            </mc:AlternateContent>
          </a:graphicData>
        </a:graphic>
      </p:graphicFrame>
      <p:sp>
        <p:nvSpPr>
          <p:cNvPr id="8" name="矩形 7"/>
          <p:cNvSpPr/>
          <p:nvPr/>
        </p:nvSpPr>
        <p:spPr>
          <a:xfrm>
            <a:off x="7316357" y="5339168"/>
            <a:ext cx="2339102" cy="412934"/>
          </a:xfrm>
          <a:prstGeom prst="rect">
            <a:avLst/>
          </a:prstGeom>
        </p:spPr>
        <p:txBody>
          <a:bodyPr wrap="square">
            <a:spAutoFit/>
          </a:bodyPr>
          <a:lstStyle/>
          <a:p>
            <a:pPr marL="987425" indent="-987425" algn="just">
              <a:lnSpc>
                <a:spcPts val="2500"/>
              </a:lnSpc>
            </a:pPr>
            <a:r>
              <a:rPr lang="zh-CN" altLang="zh-CN" sz="1400" kern="0" dirty="0" bmk="_Ref74413798">
                <a:solidFill>
                  <a:srgbClr val="993300"/>
                </a:solidFill>
                <a:latin typeface="+mn-ea"/>
              </a:rPr>
              <a:t>互联网互连互通简易示意图</a:t>
            </a:r>
            <a:endParaRPr lang="zh-CN" altLang="en-US" sz="1400" kern="0" dirty="0" bmk="_Ref74413798">
              <a:solidFill>
                <a:srgbClr val="993300"/>
              </a:solidFill>
              <a:latin typeface="+mn-ea"/>
            </a:endParaRPr>
          </a:p>
        </p:txBody>
      </p:sp>
      <p:sp>
        <p:nvSpPr>
          <p:cNvPr id="9" name="矩形 8"/>
          <p:cNvSpPr/>
          <p:nvPr/>
        </p:nvSpPr>
        <p:spPr>
          <a:xfrm>
            <a:off x="7934389" y="4044580"/>
            <a:ext cx="833882" cy="307777"/>
          </a:xfrm>
          <a:prstGeom prst="rect">
            <a:avLst/>
          </a:prstGeom>
        </p:spPr>
        <p:txBody>
          <a:bodyPr wrap="none">
            <a:spAutoFit/>
          </a:bodyPr>
          <a:lstStyle/>
          <a:p>
            <a:pPr algn="ctr"/>
            <a:r>
              <a:rPr lang="zh-CN" altLang="zh-CN" sz="1400" b="1" kern="100" dirty="0">
                <a:solidFill>
                  <a:srgbClr val="C00000"/>
                </a:solidFill>
                <a:latin typeface="+mn-ea"/>
              </a:rPr>
              <a:t>路由器</a:t>
            </a:r>
            <a:r>
              <a:rPr lang="en-US" altLang="zh-CN" sz="1400" b="1" kern="100" dirty="0">
                <a:solidFill>
                  <a:srgbClr val="C00000"/>
                </a:solidFill>
                <a:latin typeface="+mn-ea"/>
              </a:rPr>
              <a:t>4</a:t>
            </a:r>
            <a:endParaRPr lang="zh-CN" altLang="zh-CN" sz="1400" b="1" kern="100" dirty="0">
              <a:solidFill>
                <a:srgbClr val="C00000"/>
              </a:solidFill>
              <a:latin typeface="+mn-ea"/>
            </a:endParaRPr>
          </a:p>
        </p:txBody>
      </p:sp>
      <p:sp>
        <p:nvSpPr>
          <p:cNvPr id="10" name="矩形 9"/>
          <p:cNvSpPr/>
          <p:nvPr/>
        </p:nvSpPr>
        <p:spPr>
          <a:xfrm>
            <a:off x="10032390" y="2859871"/>
            <a:ext cx="585417" cy="307777"/>
          </a:xfrm>
          <a:prstGeom prst="rect">
            <a:avLst/>
          </a:prstGeom>
        </p:spPr>
        <p:txBody>
          <a:bodyPr wrap="none">
            <a:spAutoFit/>
          </a:bodyPr>
          <a:lstStyle/>
          <a:p>
            <a:pPr algn="ctr">
              <a:spcAft>
                <a:spcPts val="0"/>
              </a:spcAft>
            </a:pPr>
            <a:r>
              <a:rPr lang="en-US" altLang="zh-CN" sz="1400" b="1" kern="100" dirty="0">
                <a:solidFill>
                  <a:srgbClr val="C00000"/>
                </a:solidFill>
                <a:latin typeface="+mn-ea"/>
              </a:rPr>
              <a:t>IP11</a:t>
            </a:r>
            <a:endParaRPr lang="zh-CN" altLang="zh-CN" kern="100" dirty="0">
              <a:solidFill>
                <a:srgbClr val="C00000"/>
              </a:solidFill>
              <a:effectLst/>
              <a:latin typeface="+mn-ea"/>
            </a:endParaRPr>
          </a:p>
        </p:txBody>
      </p:sp>
    </p:spTree>
    <p:extLst>
      <p:ext uri="{BB962C8B-B14F-4D97-AF65-F5344CB8AC3E}">
        <p14:creationId xmlns:p14="http://schemas.microsoft.com/office/powerpoint/2010/main" val="437852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1+#ppt_w/2"/>
                                          </p:val>
                                        </p:tav>
                                        <p:tav tm="100000">
                                          <p:val>
                                            <p:strVal val="#ppt_x"/>
                                          </p:val>
                                        </p:tav>
                                      </p:tavLst>
                                    </p:anim>
                                    <p:anim calcmode="lin" valueType="num">
                                      <p:cBhvr additive="base">
                                        <p:cTn id="4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custDataLst>
              <p:tags r:id="rId1"/>
            </p:custDataLst>
          </p:nvPr>
        </p:nvSpPr>
        <p:spPr>
          <a:xfrm>
            <a:off x="5247640" y="3133070"/>
            <a:ext cx="3009900" cy="923330"/>
          </a:xfrm>
          <a:prstGeom prst="rect">
            <a:avLst/>
          </a:prstGeom>
          <a:noFill/>
        </p:spPr>
        <p:txBody>
          <a:bodyPr wrap="square" rtlCol="0">
            <a:spAutoFit/>
          </a:bodyPr>
          <a:lstStyle/>
          <a:p>
            <a:r>
              <a:rPr lang="zh-CN" altLang="en-US" sz="5400" b="1" dirty="0">
                <a:solidFill>
                  <a:schemeClr val="bg1">
                    <a:alpha val="89000"/>
                  </a:schemeClr>
                </a:solidFill>
                <a:latin typeface="微软雅黑" panose="020B0503020204020204" pitchFamily="34" charset="-122"/>
                <a:ea typeface="微软雅黑" panose="020B0503020204020204" pitchFamily="34" charset="-122"/>
              </a:rPr>
              <a:t>拓展评价</a:t>
            </a: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2568575"/>
            <a:ext cx="2052320" cy="2052320"/>
          </a:xfrm>
          <a:prstGeom prst="rect">
            <a:avLst/>
          </a:prstGeom>
        </p:spPr>
      </p:pic>
      <p:pic>
        <p:nvPicPr>
          <p:cNvPr id="2" name="图片 1"/>
          <p:cNvPicPr>
            <a:picLocks noChangeAspect="1"/>
          </p:cNvPicPr>
          <p:nvPr/>
        </p:nvPicPr>
        <p:blipFill rotWithShape="1">
          <a:blip r:embed="rId5" cstate="print">
            <a:extLst>
              <a:ext uri="{28A0092B-C50C-407E-A947-70E740481C1C}">
                <a14:useLocalDpi xmlns:a14="http://schemas.microsoft.com/office/drawing/2010/main" val="0"/>
              </a:ext>
            </a:extLst>
          </a:blip>
          <a:srcRect l="7583" t="14440" r="47711" b="31550"/>
          <a:stretch>
            <a:fillRect/>
          </a:stretch>
        </p:blipFill>
        <p:spPr>
          <a:xfrm>
            <a:off x="1400840" y="1241950"/>
            <a:ext cx="670525" cy="540033"/>
          </a:xfrm>
          <a:prstGeom prst="rect">
            <a:avLst/>
          </a:prstGeom>
        </p:spPr>
      </p:pic>
      <p:sp>
        <p:nvSpPr>
          <p:cNvPr id="4" name="文本框 3"/>
          <p:cNvSpPr txBox="1"/>
          <p:nvPr/>
        </p:nvSpPr>
        <p:spPr>
          <a:xfrm>
            <a:off x="1975111" y="1312576"/>
            <a:ext cx="4537449" cy="461665"/>
          </a:xfrm>
          <a:prstGeom prst="rect">
            <a:avLst/>
          </a:prstGeom>
          <a:noFill/>
          <a:ln>
            <a:noFill/>
          </a:ln>
        </p:spPr>
        <p:txBody>
          <a:bodyPr wrap="square" rtlCol="0">
            <a:spAutoFit/>
          </a:bodyPr>
          <a:lstStyle>
            <a:defPPr>
              <a:defRPr lang="zh-CN"/>
            </a:defPPr>
            <a:lvl1pPr algn="ctr">
              <a:defRPr sz="2000" b="1">
                <a:solidFill>
                  <a:schemeClr val="bg1"/>
                </a:solidFill>
                <a:latin typeface="思源黑体" panose="020B0500000000090000" pitchFamily="34" charset="-122"/>
                <a:ea typeface="思源黑体" panose="020B0500000000090000" pitchFamily="34" charset="-122"/>
                <a:cs typeface="阿里巴巴普惠体 M" panose="00020600040101010101" charset="-122"/>
              </a:defRPr>
            </a:lvl1pPr>
          </a:lstStyle>
          <a:p>
            <a:r>
              <a:rPr lang="zh-CN" altLang="en-US" sz="2400" dirty="0">
                <a:latin typeface="微软雅黑" panose="020B0503020204020204" pitchFamily="34" charset="-122"/>
                <a:ea typeface="微软雅黑" panose="020B0503020204020204" pitchFamily="34" charset="-122"/>
                <a:cs typeface="宋体" panose="02010600030101010101" pitchFamily="2" charset="-122"/>
              </a:rPr>
              <a:t>项目 </a:t>
            </a:r>
            <a:r>
              <a:rPr lang="en-US" altLang="zh-CN" sz="2400" dirty="0">
                <a:latin typeface="微软雅黑" panose="020B0503020204020204" pitchFamily="34" charset="-122"/>
                <a:ea typeface="微软雅黑" panose="020B0503020204020204" pitchFamily="34" charset="-122"/>
                <a:cs typeface="宋体" panose="02010600030101010101" pitchFamily="2" charset="-122"/>
              </a:rPr>
              <a:t>1  </a:t>
            </a:r>
            <a:r>
              <a:rPr lang="zh-CN" altLang="en-US" sz="2400" dirty="0">
                <a:latin typeface="微软雅黑" panose="020B0503020204020204" pitchFamily="34" charset="-122"/>
                <a:ea typeface="微软雅黑" panose="020B0503020204020204" pitchFamily="34" charset="-122"/>
                <a:cs typeface="宋体" panose="02010600030101010101" pitchFamily="2" charset="-122"/>
              </a:rPr>
              <a:t>解读互联网连通示意图</a:t>
            </a:r>
          </a:p>
        </p:txBody>
      </p:sp>
    </p:spTree>
    <p:extLst>
      <p:ext uri="{BB962C8B-B14F-4D97-AF65-F5344CB8AC3E}">
        <p14:creationId xmlns:p14="http://schemas.microsoft.com/office/powerpoint/2010/main" val="1502470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E9FD1"/>
        </a:solidFill>
        <a:effectLst/>
      </p:bgPr>
    </p:bg>
    <p:spTree>
      <p:nvGrpSpPr>
        <p:cNvPr id="1" name=""/>
        <p:cNvGrpSpPr/>
        <p:nvPr/>
      </p:nvGrpSpPr>
      <p:grpSpPr>
        <a:xfrm>
          <a:off x="0" y="0"/>
          <a:ext cx="0" cy="0"/>
          <a:chOff x="0" y="0"/>
          <a:chExt cx="0" cy="0"/>
        </a:xfrm>
      </p:grpSpPr>
      <p:sp>
        <p:nvSpPr>
          <p:cNvPr id="4" name="矩形 3"/>
          <p:cNvSpPr/>
          <p:nvPr/>
        </p:nvSpPr>
        <p:spPr>
          <a:xfrm>
            <a:off x="3946192" y="1411919"/>
            <a:ext cx="6096000" cy="1051057"/>
          </a:xfrm>
          <a:prstGeom prst="rect">
            <a:avLst/>
          </a:prstGeom>
        </p:spPr>
        <p:txBody>
          <a:bodyPr wrap="square">
            <a:spAutoFit/>
          </a:bodyPr>
          <a:lstStyle/>
          <a:p>
            <a:pPr marL="447675" indent="-447675" algn="just">
              <a:lnSpc>
                <a:spcPts val="4000"/>
              </a:lnSpc>
            </a:pPr>
            <a:r>
              <a:rPr lang="zh-CN" altLang="zh-CN" sz="2000" kern="0" dirty="0">
                <a:latin typeface="+mn-ea"/>
              </a:rPr>
              <a:t>①</a:t>
            </a:r>
            <a:r>
              <a:rPr lang="en-US" altLang="zh-CN" sz="2000" kern="0" dirty="0">
                <a:latin typeface="+mn-ea"/>
              </a:rPr>
              <a:t> </a:t>
            </a:r>
            <a:r>
              <a:rPr lang="zh-CN" altLang="zh-CN" sz="2000" kern="0" dirty="0">
                <a:latin typeface="+mn-ea"/>
              </a:rPr>
              <a:t>如果以铁路网类比互联网，铁轨类似</a:t>
            </a:r>
            <a:r>
              <a:rPr lang="en-US" altLang="zh-CN" sz="2000" kern="0" dirty="0">
                <a:latin typeface="+mn-ea"/>
              </a:rPr>
              <a:t>________</a:t>
            </a:r>
            <a:r>
              <a:rPr lang="zh-CN" altLang="zh-CN" sz="2000" kern="0" dirty="0">
                <a:latin typeface="+mn-ea"/>
              </a:rPr>
              <a:t>或</a:t>
            </a:r>
            <a:r>
              <a:rPr lang="en-US" altLang="zh-CN" sz="2000" kern="0" dirty="0">
                <a:latin typeface="+mn-ea"/>
              </a:rPr>
              <a:t>_______</a:t>
            </a:r>
            <a:r>
              <a:rPr lang="zh-CN" altLang="zh-CN" sz="2000" kern="0" dirty="0">
                <a:latin typeface="+mn-ea"/>
              </a:rPr>
              <a:t>，而火车站类似</a:t>
            </a:r>
            <a:r>
              <a:rPr lang="en-US" altLang="zh-CN" sz="2000" kern="0" dirty="0">
                <a:latin typeface="+mn-ea"/>
              </a:rPr>
              <a:t>_________</a:t>
            </a:r>
            <a:r>
              <a:rPr lang="zh-CN" altLang="zh-CN" sz="2000" kern="0" dirty="0">
                <a:latin typeface="+mn-ea"/>
              </a:rPr>
              <a:t>。</a:t>
            </a:r>
          </a:p>
        </p:txBody>
      </p:sp>
      <p:sp>
        <p:nvSpPr>
          <p:cNvPr id="5" name="Rectangle 2"/>
          <p:cNvSpPr>
            <a:spLocks noChangeArrowheads="1"/>
          </p:cNvSpPr>
          <p:nvPr/>
        </p:nvSpPr>
        <p:spPr bwMode="auto">
          <a:xfrm>
            <a:off x="3946192" y="2791569"/>
            <a:ext cx="6795771" cy="538096"/>
          </a:xfrm>
          <a:prstGeom prst="rect">
            <a:avLst/>
          </a:prstGeom>
        </p:spPr>
        <p:txBody>
          <a:bodyPr wrap="square">
            <a:spAutoFit/>
          </a:bodyPr>
          <a:lstStyle/>
          <a:p>
            <a:pPr marL="447675" indent="-447675" algn="just">
              <a:lnSpc>
                <a:spcPts val="4000"/>
              </a:lnSpc>
            </a:pPr>
            <a:r>
              <a:rPr lang="zh-CN" altLang="zh-CN" sz="2000" kern="0" dirty="0">
                <a:latin typeface="+mn-ea"/>
              </a:rPr>
              <a:t>②</a:t>
            </a:r>
            <a:r>
              <a:rPr lang="en-US" altLang="zh-CN" sz="2000" kern="0" dirty="0">
                <a:latin typeface="+mn-ea"/>
              </a:rPr>
              <a:t> </a:t>
            </a:r>
            <a:r>
              <a:rPr lang="zh-CN" altLang="en-US" sz="2000" kern="0" dirty="0">
                <a:latin typeface="+mn-ea"/>
              </a:rPr>
              <a:t>如将互联网信息传递过程比作快递，请类比连线：</a:t>
            </a:r>
          </a:p>
        </p:txBody>
      </p:sp>
      <p:graphicFrame>
        <p:nvGraphicFramePr>
          <p:cNvPr id="6" name="对象 5"/>
          <p:cNvGraphicFramePr>
            <a:graphicFrameLocks noChangeAspect="1"/>
          </p:cNvGraphicFramePr>
          <p:nvPr>
            <p:extLst>
              <p:ext uri="{D42A27DB-BD31-4B8C-83A1-F6EECF244321}">
                <p14:modId xmlns:p14="http://schemas.microsoft.com/office/powerpoint/2010/main" val="2135569237"/>
              </p:ext>
            </p:extLst>
          </p:nvPr>
        </p:nvGraphicFramePr>
        <p:xfrm>
          <a:off x="4278989" y="3730416"/>
          <a:ext cx="5537871" cy="1465907"/>
        </p:xfrm>
        <a:graphic>
          <a:graphicData uri="http://schemas.openxmlformats.org/presentationml/2006/ole">
            <mc:AlternateContent xmlns:mc="http://schemas.openxmlformats.org/markup-compatibility/2006">
              <mc:Choice xmlns:v="urn:schemas-microsoft-com:vml" Requires="v">
                <p:oleObj name="Picture" r:id="rId4" imgW="4518078" imgH="1182669" progId="Word.Picture.8">
                  <p:embed/>
                </p:oleObj>
              </mc:Choice>
              <mc:Fallback>
                <p:oleObj name="Picture" r:id="rId4" imgW="4518078" imgH="1182669" progId="Word.Picture.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l="3621" t="6085" r="3621"/>
                      <a:stretch>
                        <a:fillRect/>
                      </a:stretch>
                    </p:blipFill>
                    <p:spPr bwMode="auto">
                      <a:xfrm>
                        <a:off x="4278989" y="3730416"/>
                        <a:ext cx="5537871" cy="1465907"/>
                      </a:xfrm>
                      <a:prstGeom prst="rect">
                        <a:avLst/>
                      </a:prstGeom>
                      <a:noFill/>
                    </p:spPr>
                  </p:pic>
                </p:oleObj>
              </mc:Fallback>
            </mc:AlternateContent>
          </a:graphicData>
        </a:graphic>
      </p:graphicFrame>
      <p:sp>
        <p:nvSpPr>
          <p:cNvPr id="79" name="文本框 78"/>
          <p:cNvSpPr txBox="1"/>
          <p:nvPr/>
        </p:nvSpPr>
        <p:spPr>
          <a:xfrm>
            <a:off x="2192957" y="3129399"/>
            <a:ext cx="580723" cy="1384995"/>
          </a:xfrm>
          <a:prstGeom prst="rect">
            <a:avLst/>
          </a:prstGeom>
          <a:noFill/>
          <a:ln>
            <a:noFill/>
          </a:ln>
        </p:spPr>
        <p:txBody>
          <a:bodyPr wrap="square" rtlCol="0">
            <a:spAutoFit/>
          </a:bodyPr>
          <a:lstStyle/>
          <a:p>
            <a:r>
              <a:rPr lang="zh-CN" altLang="en-US" sz="2800" b="1" dirty="0">
                <a:solidFill>
                  <a:srgbClr val="0068B6"/>
                </a:solidFill>
                <a:latin typeface="微软雅黑" panose="020B0503020204020204" pitchFamily="34" charset="-122"/>
                <a:ea typeface="微软雅黑" panose="020B0503020204020204" pitchFamily="34" charset="-122"/>
                <a:cs typeface="宋体" panose="02010600030101010101" pitchFamily="2" charset="-122"/>
              </a:rPr>
              <a:t>试一试</a:t>
            </a:r>
            <a:endParaRPr lang="zh-CN" altLang="en-US" sz="2800" b="1" spc="100" dirty="0">
              <a:solidFill>
                <a:srgbClr val="0068B6"/>
              </a:solidFill>
              <a:uFillTx/>
              <a:latin typeface="微软雅黑" panose="020B0503020204020204" pitchFamily="34" charset="-122"/>
              <a:ea typeface="微软雅黑" panose="020B0503020204020204" pitchFamily="34" charset="-122"/>
              <a:cs typeface="宋体" panose="02010600030101010101" pitchFamily="2" charset="-122"/>
            </a:endParaRPr>
          </a:p>
        </p:txBody>
      </p:sp>
      <p:pic>
        <p:nvPicPr>
          <p:cNvPr id="80" name="图片 7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3718" y="1572369"/>
            <a:ext cx="1219200" cy="121920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1000"/>
                                        <p:tgtEl>
                                          <p:spTgt spid="79"/>
                                        </p:tgtEl>
                                      </p:cBhvr>
                                    </p:animEffect>
                                    <p:anim calcmode="lin" valueType="num">
                                      <p:cBhvr>
                                        <p:cTn id="13" dur="1000" fill="hold"/>
                                        <p:tgtEl>
                                          <p:spTgt spid="79"/>
                                        </p:tgtEl>
                                        <p:attrNameLst>
                                          <p:attrName>ppt_x</p:attrName>
                                        </p:attrNameLst>
                                      </p:cBhvr>
                                      <p:tavLst>
                                        <p:tav tm="0">
                                          <p:val>
                                            <p:strVal val="#ppt_x"/>
                                          </p:val>
                                        </p:tav>
                                        <p:tav tm="100000">
                                          <p:val>
                                            <p:strVal val="#ppt_x"/>
                                          </p:val>
                                        </p:tav>
                                      </p:tavLst>
                                    </p:anim>
                                    <p:anim calcmode="lin" valueType="num">
                                      <p:cBhvr>
                                        <p:cTn id="14" dur="1000" fill="hold"/>
                                        <p:tgtEl>
                                          <p:spTgt spid="7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05277" y="3068439"/>
            <a:ext cx="580723" cy="1384995"/>
          </a:xfrm>
          <a:prstGeom prst="rect">
            <a:avLst/>
          </a:prstGeom>
          <a:noFill/>
          <a:ln>
            <a:noFill/>
          </a:ln>
        </p:spPr>
        <p:txBody>
          <a:bodyPr wrap="square" rtlCol="0">
            <a:spAutoFit/>
          </a:bodyPr>
          <a:lstStyle/>
          <a:p>
            <a:r>
              <a:rPr lang="zh-CN" altLang="en-US" sz="2800" b="1" dirty="0">
                <a:solidFill>
                  <a:srgbClr val="0068B6"/>
                </a:solidFill>
                <a:latin typeface="微软雅黑" panose="020B0503020204020204" pitchFamily="34" charset="-122"/>
                <a:ea typeface="微软雅黑" panose="020B0503020204020204" pitchFamily="34" charset="-122"/>
                <a:cs typeface="宋体" panose="02010600030101010101" pitchFamily="2" charset="-122"/>
              </a:rPr>
              <a:t>试一试</a:t>
            </a:r>
            <a:endParaRPr lang="zh-CN" altLang="en-US" sz="2800" b="1" spc="100" dirty="0">
              <a:solidFill>
                <a:srgbClr val="0068B6"/>
              </a:solidFill>
              <a:uFillTx/>
              <a:latin typeface="微软雅黑" panose="020B0503020204020204" pitchFamily="34" charset="-122"/>
              <a:ea typeface="微软雅黑" panose="020B0503020204020204" pitchFamily="34" charset="-122"/>
              <a:cs typeface="宋体" panose="02010600030101010101" pitchFamily="2" charset="-122"/>
            </a:endParaRPr>
          </a:p>
        </p:txBody>
      </p:sp>
      <p:pic>
        <p:nvPicPr>
          <p:cNvPr id="78" name="图片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6038" y="1511409"/>
            <a:ext cx="1219200" cy="1219200"/>
          </a:xfrm>
          <a:prstGeom prst="rect">
            <a:avLst/>
          </a:prstGeom>
        </p:spPr>
      </p:pic>
      <p:sp>
        <p:nvSpPr>
          <p:cNvPr id="7" name="Rectangle 3"/>
          <p:cNvSpPr>
            <a:spLocks noChangeArrowheads="1"/>
          </p:cNvSpPr>
          <p:nvPr/>
        </p:nvSpPr>
        <p:spPr bwMode="auto">
          <a:xfrm>
            <a:off x="3037840" y="1094849"/>
            <a:ext cx="7792720" cy="4555093"/>
          </a:xfrm>
          <a:prstGeom prst="rect">
            <a:avLst/>
          </a:prstGeom>
        </p:spPr>
        <p:txBody>
          <a:bodyPr wrap="square">
            <a:spAutoFit/>
          </a:bodyPr>
          <a:lstStyle/>
          <a:p>
            <a:pPr indent="630238" algn="just">
              <a:lnSpc>
                <a:spcPts val="3000"/>
              </a:lnSpc>
            </a:pPr>
            <a:r>
              <a:rPr lang="zh-CN" altLang="zh-CN" sz="2000" kern="0" dirty="0">
                <a:latin typeface="+mn-ea"/>
              </a:rPr>
              <a:t>③ 选择正确的答案填空：</a:t>
            </a:r>
          </a:p>
          <a:p>
            <a:pPr indent="630238" algn="just">
              <a:lnSpc>
                <a:spcPts val="3000"/>
              </a:lnSpc>
            </a:pPr>
            <a:r>
              <a:rPr lang="zh-CN" altLang="zh-CN" sz="2000" kern="0" dirty="0">
                <a:latin typeface="+mn-ea"/>
              </a:rPr>
              <a:t>互联网上的计算机，通过</a:t>
            </a:r>
            <a:r>
              <a:rPr lang="en-US" altLang="zh-CN" sz="2000" kern="0" dirty="0">
                <a:latin typeface="+mn-ea"/>
              </a:rPr>
              <a:t>_____</a:t>
            </a:r>
            <a:r>
              <a:rPr lang="zh-CN" altLang="en-US" sz="2000" kern="0" dirty="0">
                <a:latin typeface="+mn-ea"/>
              </a:rPr>
              <a:t>和</a:t>
            </a:r>
            <a:r>
              <a:rPr lang="en-US" altLang="zh-CN" sz="2000" kern="0" dirty="0">
                <a:latin typeface="+mn-ea"/>
              </a:rPr>
              <a:t>_____</a:t>
            </a:r>
            <a:r>
              <a:rPr lang="zh-CN" altLang="en-US" sz="2000" kern="0" dirty="0">
                <a:latin typeface="+mn-ea"/>
              </a:rPr>
              <a:t>等连接介质和</a:t>
            </a:r>
            <a:r>
              <a:rPr lang="en-US" altLang="zh-CN" sz="2000" kern="0" dirty="0">
                <a:latin typeface="+mn-ea"/>
              </a:rPr>
              <a:t>________</a:t>
            </a:r>
            <a:r>
              <a:rPr lang="zh-CN" altLang="en-US" sz="2000" kern="0" dirty="0">
                <a:latin typeface="+mn-ea"/>
              </a:rPr>
              <a:t>等连接设备连接起来。</a:t>
            </a:r>
            <a:r>
              <a:rPr lang="en-US" altLang="zh-CN" sz="2000" kern="0" dirty="0">
                <a:latin typeface="+mn-ea"/>
              </a:rPr>
              <a:t>______ </a:t>
            </a:r>
            <a:r>
              <a:rPr lang="zh-CN" altLang="en-US" sz="2000" kern="0" dirty="0">
                <a:latin typeface="+mn-ea"/>
              </a:rPr>
              <a:t>就像中转站一样，根据互联网上目标计算机的</a:t>
            </a:r>
            <a:r>
              <a:rPr lang="en-US" altLang="zh-CN" sz="2000" kern="0" dirty="0">
                <a:latin typeface="+mn-ea"/>
              </a:rPr>
              <a:t>______</a:t>
            </a:r>
            <a:r>
              <a:rPr lang="zh-CN" altLang="en-US" sz="2000" kern="0" dirty="0">
                <a:latin typeface="+mn-ea"/>
              </a:rPr>
              <a:t>准确找到对方，自动找出合适的路径，不断中转信息，直至目标。</a:t>
            </a:r>
          </a:p>
          <a:p>
            <a:pPr indent="630238" algn="just">
              <a:lnSpc>
                <a:spcPts val="3000"/>
              </a:lnSpc>
            </a:pPr>
            <a:r>
              <a:rPr lang="en-US" altLang="zh-CN" sz="2000" kern="0" dirty="0">
                <a:latin typeface="+mn-ea"/>
              </a:rPr>
              <a:t>A.  IP</a:t>
            </a:r>
            <a:r>
              <a:rPr lang="zh-CN" altLang="en-US" sz="2000" kern="0" dirty="0">
                <a:latin typeface="+mn-ea"/>
              </a:rPr>
              <a:t>地址	</a:t>
            </a:r>
            <a:r>
              <a:rPr lang="en-US" altLang="zh-CN" sz="2000" kern="0" dirty="0">
                <a:latin typeface="+mn-ea"/>
              </a:rPr>
              <a:t>B. </a:t>
            </a:r>
            <a:r>
              <a:rPr lang="zh-CN" altLang="en-US" sz="2000" kern="0" dirty="0">
                <a:latin typeface="+mn-ea"/>
              </a:rPr>
              <a:t>光纤	</a:t>
            </a:r>
            <a:r>
              <a:rPr lang="en-US" altLang="zh-CN" sz="2000" kern="0" dirty="0">
                <a:latin typeface="+mn-ea"/>
              </a:rPr>
              <a:t>C. </a:t>
            </a:r>
            <a:r>
              <a:rPr lang="zh-CN" altLang="en-US" sz="2000" kern="0" dirty="0">
                <a:latin typeface="+mn-ea"/>
              </a:rPr>
              <a:t>路由器	</a:t>
            </a:r>
            <a:r>
              <a:rPr lang="en-US" altLang="zh-CN" sz="2000" kern="0" dirty="0">
                <a:latin typeface="+mn-ea"/>
              </a:rPr>
              <a:t>D. </a:t>
            </a:r>
            <a:r>
              <a:rPr lang="zh-CN" altLang="en-US" sz="2000" kern="0" dirty="0">
                <a:latin typeface="+mn-ea"/>
              </a:rPr>
              <a:t>网线</a:t>
            </a:r>
          </a:p>
          <a:p>
            <a:pPr indent="630238" algn="just">
              <a:lnSpc>
                <a:spcPts val="3000"/>
              </a:lnSpc>
              <a:spcBef>
                <a:spcPts val="1800"/>
              </a:spcBef>
            </a:pPr>
            <a:r>
              <a:rPr lang="zh-CN" altLang="en-US" sz="2000" kern="0" dirty="0">
                <a:latin typeface="+mn-ea"/>
              </a:rPr>
              <a:t>④ 参看互联网互联互通简易示意图（资源</a:t>
            </a:r>
            <a:r>
              <a:rPr lang="en-US" altLang="zh-CN" sz="2000" kern="0" dirty="0">
                <a:latin typeface="+mn-ea"/>
              </a:rPr>
              <a:t>6</a:t>
            </a:r>
            <a:r>
              <a:rPr lang="zh-CN" altLang="en-US" sz="2000" kern="0" dirty="0">
                <a:latin typeface="+mn-ea"/>
              </a:rPr>
              <a:t>），如果从计算机</a:t>
            </a:r>
            <a:r>
              <a:rPr lang="en-US" altLang="zh-CN" sz="2000" kern="0" dirty="0">
                <a:latin typeface="+mn-ea"/>
              </a:rPr>
              <a:t>B</a:t>
            </a:r>
            <a:r>
              <a:rPr lang="zh-CN" altLang="en-US" sz="2000" kern="0" dirty="0">
                <a:latin typeface="+mn-ea"/>
              </a:rPr>
              <a:t>向</a:t>
            </a:r>
            <a:r>
              <a:rPr lang="en-US" altLang="zh-CN" sz="2000" kern="0" dirty="0">
                <a:latin typeface="+mn-ea"/>
              </a:rPr>
              <a:t>D</a:t>
            </a:r>
            <a:r>
              <a:rPr lang="zh-CN" altLang="en-US" sz="2000" kern="0" dirty="0">
                <a:latin typeface="+mn-ea"/>
              </a:rPr>
              <a:t>发送信息，要求信息在同一个路由器上不允许通过两次，即不允许回传，有</a:t>
            </a:r>
            <a:r>
              <a:rPr lang="en-US" altLang="zh-CN" sz="2000" kern="0" dirty="0">
                <a:latin typeface="+mn-ea"/>
              </a:rPr>
              <a:t>______</a:t>
            </a:r>
            <a:r>
              <a:rPr lang="zh-CN" altLang="en-US" sz="2000" kern="0" dirty="0">
                <a:latin typeface="+mn-ea"/>
              </a:rPr>
              <a:t>条路由路径，请写出所有的路径。</a:t>
            </a:r>
          </a:p>
          <a:p>
            <a:pPr indent="630238" algn="just">
              <a:lnSpc>
                <a:spcPts val="3000"/>
              </a:lnSpc>
            </a:pPr>
            <a:r>
              <a:rPr lang="zh-CN" altLang="en-US" sz="2000" kern="0" dirty="0">
                <a:latin typeface="+mn-ea"/>
              </a:rPr>
              <a:t>如果从计算机</a:t>
            </a:r>
            <a:r>
              <a:rPr lang="en-US" altLang="zh-CN" sz="2000" kern="0" dirty="0">
                <a:latin typeface="+mn-ea"/>
              </a:rPr>
              <a:t>A</a:t>
            </a:r>
            <a:r>
              <a:rPr lang="zh-CN" altLang="en-US" sz="2000" kern="0" dirty="0">
                <a:latin typeface="+mn-ea"/>
              </a:rPr>
              <a:t>向</a:t>
            </a:r>
            <a:r>
              <a:rPr lang="en-US" altLang="zh-CN" sz="2000" kern="0" dirty="0">
                <a:latin typeface="+mn-ea"/>
              </a:rPr>
              <a:t>D</a:t>
            </a:r>
            <a:r>
              <a:rPr lang="zh-CN" altLang="en-US" sz="2000" kern="0" dirty="0">
                <a:latin typeface="+mn-ea"/>
              </a:rPr>
              <a:t>发送信息，有</a:t>
            </a:r>
            <a:r>
              <a:rPr lang="en-US" altLang="zh-CN" sz="2000" kern="0" dirty="0">
                <a:latin typeface="+mn-ea"/>
              </a:rPr>
              <a:t>______</a:t>
            </a:r>
            <a:r>
              <a:rPr lang="zh-CN" altLang="en-US" sz="2000" kern="0" dirty="0">
                <a:latin typeface="+mn-ea"/>
              </a:rPr>
              <a:t>条路由路径，请写出所有的路径。 </a:t>
            </a:r>
          </a:p>
        </p:txBody>
      </p:sp>
    </p:spTree>
    <p:extLst>
      <p:ext uri="{BB962C8B-B14F-4D97-AF65-F5344CB8AC3E}">
        <p14:creationId xmlns:p14="http://schemas.microsoft.com/office/powerpoint/2010/main" val="2252135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1000"/>
                                        <p:tgtEl>
                                          <p:spTgt spid="7">
                                            <p:txEl>
                                              <p:pRg st="1" end="1"/>
                                            </p:txEl>
                                          </p:spTgt>
                                        </p:tgtEl>
                                      </p:cBhvr>
                                    </p:animEffect>
                                    <p:anim calcmode="lin" valueType="num">
                                      <p:cBhvr>
                                        <p:cTn id="1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1000"/>
                                        <p:tgtEl>
                                          <p:spTgt spid="7">
                                            <p:txEl>
                                              <p:pRg st="3" end="3"/>
                                            </p:txEl>
                                          </p:spTgt>
                                        </p:tgtEl>
                                      </p:cBhvr>
                                    </p:animEffect>
                                    <p:anim calcmode="lin" valueType="num">
                                      <p:cBhvr>
                                        <p:cTn id="2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1000"/>
                                        <p:tgtEl>
                                          <p:spTgt spid="7">
                                            <p:txEl>
                                              <p:pRg st="4" end="4"/>
                                            </p:txEl>
                                          </p:spTgt>
                                        </p:tgtEl>
                                      </p:cBhvr>
                                    </p:animEffect>
                                    <p:anim calcmode="lin" valueType="num">
                                      <p:cBhvr>
                                        <p:cTn id="3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0671" y="1682697"/>
            <a:ext cx="6802584" cy="2913618"/>
          </a:xfrm>
          <a:prstGeom prst="rect">
            <a:avLst/>
          </a:prstGeom>
        </p:spPr>
        <p:txBody>
          <a:bodyPr wrap="square">
            <a:spAutoFit/>
          </a:bodyPr>
          <a:lstStyle/>
          <a:p>
            <a:pPr marL="447675" indent="-447675" algn="just">
              <a:lnSpc>
                <a:spcPts val="5500"/>
              </a:lnSpc>
            </a:pPr>
            <a:r>
              <a:rPr lang="zh-CN" altLang="zh-CN" sz="2400" kern="0" dirty="0">
                <a:latin typeface="+mn-ea"/>
              </a:rPr>
              <a:t>请对你本课学习效果进行星级评价：</a:t>
            </a:r>
          </a:p>
          <a:p>
            <a:pPr marL="447675" indent="-447675" algn="just">
              <a:lnSpc>
                <a:spcPts val="5500"/>
              </a:lnSpc>
              <a:tabLst>
                <a:tab pos="4489450" algn="l"/>
              </a:tabLst>
            </a:pPr>
            <a:r>
              <a:rPr lang="zh-CN" altLang="zh-CN" sz="2400" kern="0" dirty="0">
                <a:latin typeface="+mn-ea"/>
              </a:rPr>
              <a:t>①</a:t>
            </a:r>
            <a:r>
              <a:rPr lang="en-US" altLang="zh-CN" sz="2400" kern="0" dirty="0">
                <a:latin typeface="+mn-ea"/>
              </a:rPr>
              <a:t> </a:t>
            </a:r>
            <a:r>
              <a:rPr lang="zh-CN" altLang="zh-CN" sz="2400" kern="0" dirty="0">
                <a:latin typeface="+mn-ea"/>
              </a:rPr>
              <a:t>理解互联网的互连原理</a:t>
            </a:r>
            <a:r>
              <a:rPr lang="en-US" altLang="zh-CN" sz="2400" kern="0" dirty="0">
                <a:latin typeface="+mn-ea"/>
              </a:rPr>
              <a:t>              </a:t>
            </a:r>
            <a:r>
              <a:rPr lang="zh-CN" altLang="zh-CN" sz="3200" kern="0" dirty="0">
                <a:solidFill>
                  <a:srgbClr val="C00000"/>
                </a:solidFill>
                <a:latin typeface="幼圆" panose="02010509060101010101" pitchFamily="49" charset="-122"/>
                <a:ea typeface="幼圆" panose="02010509060101010101" pitchFamily="49" charset="-122"/>
              </a:rPr>
              <a:t>☆☆☆</a:t>
            </a:r>
          </a:p>
          <a:p>
            <a:pPr marL="447675" indent="-447675" algn="just">
              <a:lnSpc>
                <a:spcPts val="5500"/>
              </a:lnSpc>
            </a:pPr>
            <a:r>
              <a:rPr lang="zh-CN" altLang="zh-CN" sz="2400" kern="0" dirty="0">
                <a:latin typeface="+mn-ea"/>
              </a:rPr>
              <a:t>②</a:t>
            </a:r>
            <a:r>
              <a:rPr lang="en-US" altLang="zh-CN" sz="2400" kern="0" dirty="0">
                <a:latin typeface="+mn-ea"/>
              </a:rPr>
              <a:t> </a:t>
            </a:r>
            <a:r>
              <a:rPr lang="zh-CN" altLang="zh-CN" sz="2400" kern="0" dirty="0">
                <a:latin typeface="+mn-ea"/>
              </a:rPr>
              <a:t>了解互联网的互通原理</a:t>
            </a:r>
            <a:r>
              <a:rPr lang="en-US" altLang="zh-CN" sz="2400" kern="0" dirty="0">
                <a:latin typeface="+mn-ea"/>
              </a:rPr>
              <a:t>              </a:t>
            </a:r>
            <a:r>
              <a:rPr lang="zh-CN" altLang="zh-CN" sz="3200" kern="0" dirty="0">
                <a:solidFill>
                  <a:srgbClr val="C00000"/>
                </a:solidFill>
                <a:latin typeface="幼圆" panose="02010509060101010101" pitchFamily="49" charset="-122"/>
                <a:ea typeface="幼圆" panose="02010509060101010101" pitchFamily="49" charset="-122"/>
              </a:rPr>
              <a:t>☆☆☆</a:t>
            </a:r>
          </a:p>
          <a:p>
            <a:pPr marL="447675" indent="-447675" algn="just">
              <a:lnSpc>
                <a:spcPts val="5500"/>
              </a:lnSpc>
              <a:tabLst>
                <a:tab pos="4748213" algn="l"/>
              </a:tabLst>
            </a:pPr>
            <a:r>
              <a:rPr lang="zh-CN" altLang="zh-CN" sz="2400" kern="0" dirty="0">
                <a:latin typeface="+mn-ea"/>
              </a:rPr>
              <a:t>③ 能够解读互连与互通示意图</a:t>
            </a:r>
            <a:r>
              <a:rPr lang="en-US" altLang="zh-CN" sz="2400" kern="0" dirty="0">
                <a:latin typeface="+mn-ea"/>
              </a:rPr>
              <a:t>       	</a:t>
            </a:r>
            <a:r>
              <a:rPr lang="zh-CN" altLang="zh-CN" sz="3200" kern="0" dirty="0">
                <a:solidFill>
                  <a:srgbClr val="C00000"/>
                </a:solidFill>
                <a:latin typeface="幼圆" panose="02010509060101010101" pitchFamily="49" charset="-122"/>
                <a:ea typeface="幼圆" panose="02010509060101010101" pitchFamily="49" charset="-122"/>
              </a:rPr>
              <a:t>☆☆☆</a:t>
            </a:r>
          </a:p>
        </p:txBody>
      </p:sp>
      <p:sp>
        <p:nvSpPr>
          <p:cNvPr id="4" name="文本框 3"/>
          <p:cNvSpPr txBox="1"/>
          <p:nvPr/>
        </p:nvSpPr>
        <p:spPr>
          <a:xfrm>
            <a:off x="2004192" y="3084976"/>
            <a:ext cx="580723" cy="1384995"/>
          </a:xfrm>
          <a:prstGeom prst="rect">
            <a:avLst/>
          </a:prstGeom>
          <a:noFill/>
          <a:ln>
            <a:noFill/>
          </a:ln>
        </p:spPr>
        <p:txBody>
          <a:bodyPr wrap="square" rtlCol="0">
            <a:spAutoFit/>
          </a:bodyPr>
          <a:lstStyle/>
          <a:p>
            <a:r>
              <a:rPr lang="zh-CN" altLang="en-US" sz="2800" b="1" dirty="0">
                <a:solidFill>
                  <a:srgbClr val="0068B6"/>
                </a:solidFill>
                <a:latin typeface="微软雅黑" panose="020B0503020204020204" pitchFamily="34" charset="-122"/>
                <a:ea typeface="微软雅黑" panose="020B0503020204020204" pitchFamily="34" charset="-122"/>
                <a:cs typeface="宋体" panose="02010600030101010101" pitchFamily="2" charset="-122"/>
              </a:rPr>
              <a:t>评一评</a:t>
            </a:r>
            <a:endParaRPr lang="zh-CN" altLang="en-US" sz="2800" b="1" spc="100" dirty="0">
              <a:solidFill>
                <a:srgbClr val="0068B6"/>
              </a:solidFill>
              <a:uFillTx/>
              <a:latin typeface="微软雅黑" panose="020B0503020204020204" pitchFamily="34" charset="-122"/>
              <a:ea typeface="微软雅黑" panose="020B0503020204020204" pitchFamily="34" charset="-122"/>
              <a:cs typeface="宋体" panose="02010600030101010101" pitchFamily="2"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6763" y="1682697"/>
            <a:ext cx="864000" cy="864000"/>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7453" y="4596315"/>
            <a:ext cx="1174155" cy="1174155"/>
          </a:xfrm>
          <a:prstGeom prst="rect">
            <a:avLst/>
          </a:prstGeom>
        </p:spPr>
      </p:pic>
    </p:spTree>
    <p:extLst>
      <p:ext uri="{BB962C8B-B14F-4D97-AF65-F5344CB8AC3E}">
        <p14:creationId xmlns:p14="http://schemas.microsoft.com/office/powerpoint/2010/main" val="2127249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custDataLst>
              <p:tags r:id="rId1"/>
            </p:custDataLst>
          </p:nvPr>
        </p:nvSpPr>
        <p:spPr>
          <a:xfrm>
            <a:off x="5247640" y="3133070"/>
            <a:ext cx="3009900" cy="923330"/>
          </a:xfrm>
          <a:prstGeom prst="rect">
            <a:avLst/>
          </a:prstGeom>
          <a:noFill/>
        </p:spPr>
        <p:txBody>
          <a:bodyPr wrap="square" rtlCol="0">
            <a:spAutoFit/>
          </a:bodyPr>
          <a:lstStyle/>
          <a:p>
            <a:r>
              <a:rPr lang="zh-CN" altLang="en-US" sz="5400" b="1" dirty="0">
                <a:solidFill>
                  <a:schemeClr val="bg1">
                    <a:alpha val="89000"/>
                  </a:schemeClr>
                </a:solidFill>
                <a:latin typeface="微软雅黑" panose="020B0503020204020204" pitchFamily="34" charset="-122"/>
                <a:ea typeface="微软雅黑" panose="020B0503020204020204" pitchFamily="34" charset="-122"/>
              </a:rPr>
              <a:t>素养提升</a:t>
            </a: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2568575"/>
            <a:ext cx="2052320" cy="2052320"/>
          </a:xfrm>
          <a:prstGeom prst="rect">
            <a:avLst/>
          </a:prstGeom>
        </p:spPr>
      </p:pic>
      <p:pic>
        <p:nvPicPr>
          <p:cNvPr id="2" name="图片 1"/>
          <p:cNvPicPr>
            <a:picLocks noChangeAspect="1"/>
          </p:cNvPicPr>
          <p:nvPr/>
        </p:nvPicPr>
        <p:blipFill rotWithShape="1">
          <a:blip r:embed="rId5" cstate="print">
            <a:extLst>
              <a:ext uri="{28A0092B-C50C-407E-A947-70E740481C1C}">
                <a14:useLocalDpi xmlns:a14="http://schemas.microsoft.com/office/drawing/2010/main" val="0"/>
              </a:ext>
            </a:extLst>
          </a:blip>
          <a:srcRect l="7583" t="14440" r="47711" b="31550"/>
          <a:stretch>
            <a:fillRect/>
          </a:stretch>
        </p:blipFill>
        <p:spPr>
          <a:xfrm>
            <a:off x="1400840" y="1241950"/>
            <a:ext cx="670525" cy="540033"/>
          </a:xfrm>
          <a:prstGeom prst="rect">
            <a:avLst/>
          </a:prstGeom>
        </p:spPr>
      </p:pic>
      <p:sp>
        <p:nvSpPr>
          <p:cNvPr id="4" name="文本框 3"/>
          <p:cNvSpPr txBox="1"/>
          <p:nvPr/>
        </p:nvSpPr>
        <p:spPr>
          <a:xfrm>
            <a:off x="1975111" y="1312576"/>
            <a:ext cx="4537449" cy="461665"/>
          </a:xfrm>
          <a:prstGeom prst="rect">
            <a:avLst/>
          </a:prstGeom>
          <a:noFill/>
          <a:ln>
            <a:noFill/>
          </a:ln>
        </p:spPr>
        <p:txBody>
          <a:bodyPr wrap="square" rtlCol="0">
            <a:spAutoFit/>
          </a:bodyPr>
          <a:lstStyle>
            <a:defPPr>
              <a:defRPr lang="zh-CN"/>
            </a:defPPr>
            <a:lvl1pPr algn="ctr">
              <a:defRPr sz="2000" b="1">
                <a:solidFill>
                  <a:schemeClr val="bg1"/>
                </a:solidFill>
                <a:latin typeface="思源黑体" panose="020B0500000000090000" pitchFamily="34" charset="-122"/>
                <a:ea typeface="思源黑体" panose="020B0500000000090000" pitchFamily="34" charset="-122"/>
                <a:cs typeface="阿里巴巴普惠体 M" panose="00020600040101010101" charset="-122"/>
              </a:defRPr>
            </a:lvl1pPr>
          </a:lstStyle>
          <a:p>
            <a:r>
              <a:rPr lang="zh-CN" altLang="en-US" sz="2400" dirty="0">
                <a:latin typeface="微软雅黑" panose="020B0503020204020204" pitchFamily="34" charset="-122"/>
                <a:ea typeface="微软雅黑" panose="020B0503020204020204" pitchFamily="34" charset="-122"/>
                <a:cs typeface="宋体" panose="02010600030101010101" pitchFamily="2" charset="-122"/>
              </a:rPr>
              <a:t>项目 </a:t>
            </a:r>
            <a:r>
              <a:rPr lang="en-US" altLang="zh-CN" sz="2400" dirty="0">
                <a:latin typeface="微软雅黑" panose="020B0503020204020204" pitchFamily="34" charset="-122"/>
                <a:ea typeface="微软雅黑" panose="020B0503020204020204" pitchFamily="34" charset="-122"/>
                <a:cs typeface="宋体" panose="02010600030101010101" pitchFamily="2" charset="-122"/>
              </a:rPr>
              <a:t>1  </a:t>
            </a:r>
            <a:r>
              <a:rPr lang="zh-CN" altLang="en-US" sz="2400" dirty="0">
                <a:latin typeface="微软雅黑" panose="020B0503020204020204" pitchFamily="34" charset="-122"/>
                <a:ea typeface="微软雅黑" panose="020B0503020204020204" pitchFamily="34" charset="-122"/>
                <a:cs typeface="宋体" panose="02010600030101010101" pitchFamily="2" charset="-122"/>
              </a:rPr>
              <a:t>解读互联网连通示意图</a:t>
            </a:r>
          </a:p>
        </p:txBody>
      </p:sp>
    </p:spTree>
    <p:extLst>
      <p:ext uri="{BB962C8B-B14F-4D97-AF65-F5344CB8AC3E}">
        <p14:creationId xmlns:p14="http://schemas.microsoft.com/office/powerpoint/2010/main" val="26821901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5856" y="4155440"/>
            <a:ext cx="1646308" cy="1646308"/>
          </a:xfrm>
          <a:prstGeom prst="rect">
            <a:avLst/>
          </a:prstGeom>
        </p:spPr>
      </p:pic>
      <p:sp>
        <p:nvSpPr>
          <p:cNvPr id="4" name="矩形 3"/>
          <p:cNvSpPr/>
          <p:nvPr/>
        </p:nvSpPr>
        <p:spPr>
          <a:xfrm>
            <a:off x="2801231" y="2764329"/>
            <a:ext cx="7084448" cy="1374735"/>
          </a:xfrm>
          <a:prstGeom prst="rect">
            <a:avLst/>
          </a:prstGeom>
        </p:spPr>
        <p:txBody>
          <a:bodyPr wrap="square">
            <a:spAutoFit/>
          </a:bodyPr>
          <a:lstStyle/>
          <a:p>
            <a:pPr indent="630238" algn="just">
              <a:lnSpc>
                <a:spcPts val="5000"/>
              </a:lnSpc>
            </a:pPr>
            <a:r>
              <a:rPr lang="zh-CN" altLang="zh-CN" sz="2400" kern="0" dirty="0">
                <a:latin typeface="+mn-ea"/>
              </a:rPr>
              <a:t>请你以信息从发送端到接收端路由的过程解读互联网的互联互通。</a:t>
            </a:r>
          </a:p>
        </p:txBody>
      </p:sp>
      <p:sp>
        <p:nvSpPr>
          <p:cNvPr id="8" name="文本框 7"/>
          <p:cNvSpPr txBox="1"/>
          <p:nvPr/>
        </p:nvSpPr>
        <p:spPr>
          <a:xfrm>
            <a:off x="2801231" y="1893119"/>
            <a:ext cx="1577730" cy="523220"/>
          </a:xfrm>
          <a:prstGeom prst="rect">
            <a:avLst/>
          </a:prstGeom>
          <a:noFill/>
          <a:ln>
            <a:noFill/>
          </a:ln>
        </p:spPr>
        <p:txBody>
          <a:bodyPr wrap="square" rtlCol="0">
            <a:spAutoFit/>
          </a:bodyPr>
          <a:lstStyle/>
          <a:p>
            <a:pPr algn="ctr"/>
            <a:r>
              <a:rPr lang="zh-CN" altLang="en-US" sz="2800" b="1" dirty="0">
                <a:solidFill>
                  <a:srgbClr val="0068B6"/>
                </a:solidFill>
                <a:latin typeface="微软雅黑" panose="020B0503020204020204" pitchFamily="34" charset="-122"/>
                <a:ea typeface="微软雅黑" panose="020B0503020204020204" pitchFamily="34" charset="-122"/>
                <a:cs typeface="宋体" panose="02010600030101010101" pitchFamily="2" charset="-122"/>
              </a:rPr>
              <a:t>小结</a:t>
            </a: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1231" y="1704729"/>
            <a:ext cx="900000" cy="900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106160" y="1661131"/>
            <a:ext cx="4175760" cy="3298339"/>
          </a:xfrm>
          <a:prstGeom prst="rect">
            <a:avLst/>
          </a:prstGeom>
        </p:spPr>
        <p:txBody>
          <a:bodyPr wrap="square">
            <a:spAutoFit/>
          </a:bodyPr>
          <a:lstStyle/>
          <a:p>
            <a:pPr marL="803275" indent="-803275" algn="just">
              <a:lnSpc>
                <a:spcPts val="5000"/>
              </a:lnSpc>
            </a:pPr>
            <a:r>
              <a:rPr lang="zh-CN" altLang="zh-CN" sz="2400" kern="0" dirty="0">
                <a:latin typeface="+mn-ea"/>
              </a:rPr>
              <a:t>（</a:t>
            </a:r>
            <a:r>
              <a:rPr lang="en-US" altLang="zh-CN" sz="2400" kern="0" dirty="0">
                <a:latin typeface="+mn-ea"/>
              </a:rPr>
              <a:t>1</a:t>
            </a:r>
            <a:r>
              <a:rPr lang="zh-CN" altLang="zh-CN" sz="2400" kern="0" dirty="0">
                <a:latin typeface="+mn-ea"/>
              </a:rPr>
              <a:t>）上网搜索，了解什么是互联网的去中心化？</a:t>
            </a:r>
            <a:endParaRPr lang="en-US" altLang="zh-CN" sz="2400" kern="0" dirty="0">
              <a:latin typeface="+mn-ea"/>
            </a:endParaRPr>
          </a:p>
          <a:p>
            <a:pPr marL="803275" indent="-803275" algn="just">
              <a:lnSpc>
                <a:spcPts val="5000"/>
              </a:lnSpc>
            </a:pPr>
            <a:r>
              <a:rPr lang="en-US" altLang="zh-CN" sz="2400" kern="0" dirty="0">
                <a:latin typeface="+mn-ea"/>
              </a:rPr>
              <a:t>         </a:t>
            </a:r>
            <a:r>
              <a:rPr lang="zh-CN" altLang="zh-CN" sz="2400" kern="0" dirty="0">
                <a:latin typeface="+mn-ea"/>
              </a:rPr>
              <a:t>去中心化有什么好处？</a:t>
            </a:r>
          </a:p>
          <a:p>
            <a:pPr marL="803275" indent="-803275" algn="just">
              <a:lnSpc>
                <a:spcPts val="5000"/>
              </a:lnSpc>
            </a:pPr>
            <a:r>
              <a:rPr lang="zh-CN" altLang="zh-CN" sz="2400" kern="0" dirty="0">
                <a:latin typeface="+mn-ea"/>
              </a:rPr>
              <a:t>（</a:t>
            </a:r>
            <a:r>
              <a:rPr lang="en-US" altLang="zh-CN" sz="2400" kern="0" dirty="0">
                <a:latin typeface="+mn-ea"/>
              </a:rPr>
              <a:t>2</a:t>
            </a:r>
            <a:r>
              <a:rPr lang="zh-CN" altLang="zh-CN" sz="2400" kern="0" dirty="0">
                <a:latin typeface="+mn-ea"/>
              </a:rPr>
              <a:t>）请思考，手机上网涉及到了连接设备吗？</a:t>
            </a:r>
            <a:endParaRPr lang="zh-CN" altLang="en-US" sz="2400" kern="0" dirty="0">
              <a:latin typeface="+mn-ea"/>
            </a:endParaRPr>
          </a:p>
        </p:txBody>
      </p:sp>
      <p:sp>
        <p:nvSpPr>
          <p:cNvPr id="21" name="文本框 20"/>
          <p:cNvSpPr txBox="1"/>
          <p:nvPr/>
        </p:nvSpPr>
        <p:spPr>
          <a:xfrm>
            <a:off x="2551387" y="1527010"/>
            <a:ext cx="1577730" cy="523220"/>
          </a:xfrm>
          <a:prstGeom prst="rect">
            <a:avLst/>
          </a:prstGeom>
          <a:noFill/>
          <a:ln>
            <a:noFill/>
          </a:ln>
        </p:spPr>
        <p:txBody>
          <a:bodyPr wrap="square" rtlCol="0">
            <a:spAutoFit/>
          </a:bodyPr>
          <a:lstStyle/>
          <a:p>
            <a:pPr algn="ctr"/>
            <a:r>
              <a:rPr lang="zh-CN" altLang="en-US" sz="2800" b="1" dirty="0">
                <a:solidFill>
                  <a:srgbClr val="0068B6"/>
                </a:solidFill>
                <a:latin typeface="微软雅黑" panose="020B0503020204020204" pitchFamily="34" charset="-122"/>
                <a:ea typeface="微软雅黑" panose="020B0503020204020204" pitchFamily="34" charset="-122"/>
                <a:cs typeface="宋体" panose="02010600030101010101" pitchFamily="2" charset="-122"/>
              </a:rPr>
              <a:t>提升</a:t>
            </a:r>
          </a:p>
        </p:txBody>
      </p:sp>
      <p:grpSp>
        <p:nvGrpSpPr>
          <p:cNvPr id="22" name="组合 21"/>
          <p:cNvGrpSpPr/>
          <p:nvPr/>
        </p:nvGrpSpPr>
        <p:grpSpPr>
          <a:xfrm>
            <a:off x="1899874" y="2682940"/>
            <a:ext cx="3912750" cy="2347650"/>
            <a:chOff x="1899874" y="2682940"/>
            <a:chExt cx="3912750" cy="2347650"/>
          </a:xfrm>
        </p:grpSpPr>
        <p:pic>
          <p:nvPicPr>
            <p:cNvPr id="9218" name="Picture 2" descr="https://pics0.baidu.com/feed/77c6a7efce1b9d168c34764a0f06fc888d54640e.jpeg?token=0e5c8faaf1342813c14b876a865cfa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9874" y="2682940"/>
              <a:ext cx="3912750" cy="2347650"/>
            </a:xfrm>
            <a:prstGeom prst="rect">
              <a:avLst/>
            </a:prstGeom>
            <a:noFill/>
            <a:extLst>
              <a:ext uri="{909E8E84-426E-40DD-AFC4-6F175D3DCCD1}">
                <a14:hiddenFill xmlns:a14="http://schemas.microsoft.com/office/drawing/2010/main">
                  <a:solidFill>
                    <a:srgbClr val="FFFFFF"/>
                  </a:solidFill>
                </a14:hiddenFill>
              </a:ext>
            </a:extLst>
          </p:spPr>
        </p:pic>
        <p:sp>
          <p:nvSpPr>
            <p:cNvPr id="20" name="文本框 19"/>
            <p:cNvSpPr txBox="1"/>
            <p:nvPr/>
          </p:nvSpPr>
          <p:spPr>
            <a:xfrm>
              <a:off x="3026350" y="3672099"/>
              <a:ext cx="1342450" cy="369332"/>
            </a:xfrm>
            <a:prstGeom prst="rect">
              <a:avLst/>
            </a:prstGeom>
            <a:solidFill>
              <a:srgbClr val="1E4370"/>
            </a:solidFill>
          </p:spPr>
          <p:txBody>
            <a:bodyPr wrap="square" rtlCol="0">
              <a:spAutoFit/>
            </a:bodyPr>
            <a:lstStyle/>
            <a:p>
              <a:pPr algn="ctr"/>
              <a:r>
                <a:rPr lang="zh-CN" altLang="en-US" b="1" dirty="0">
                  <a:ln w="22225">
                    <a:solidFill>
                      <a:schemeClr val="accent2"/>
                    </a:solidFill>
                    <a:prstDash val="solid"/>
                  </a:ln>
                  <a:solidFill>
                    <a:schemeClr val="accent2">
                      <a:lumMod val="40000"/>
                      <a:lumOff val="60000"/>
                    </a:schemeClr>
                  </a:solidFill>
                </a:rPr>
                <a:t>去中心化</a:t>
              </a:r>
            </a:p>
          </p:txBody>
        </p:sp>
      </p:grpSp>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9874" y="1392620"/>
            <a:ext cx="792000" cy="792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1000"/>
                                        <p:tgtEl>
                                          <p:spTgt spid="5">
                                            <p:txEl>
                                              <p:pRg st="0" end="0"/>
                                            </p:txEl>
                                          </p:spTgt>
                                        </p:tgtEl>
                                      </p:cBhvr>
                                    </p:animEffect>
                                    <p:anim calcmode="lin" valueType="num">
                                      <p:cBhvr>
                                        <p:cTn id="2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1000"/>
                                        <p:tgtEl>
                                          <p:spTgt spid="5">
                                            <p:txEl>
                                              <p:pRg st="1" end="1"/>
                                            </p:txEl>
                                          </p:spTgt>
                                        </p:tgtEl>
                                      </p:cBhvr>
                                    </p:animEffect>
                                    <p:anim calcmode="lin" valueType="num">
                                      <p:cBhvr>
                                        <p:cTn id="3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1000"/>
                                        <p:tgtEl>
                                          <p:spTgt spid="5">
                                            <p:txEl>
                                              <p:pRg st="2" end="2"/>
                                            </p:txEl>
                                          </p:spTgt>
                                        </p:tgtEl>
                                      </p:cBhvr>
                                    </p:animEffect>
                                    <p:anim calcmode="lin" valueType="num">
                                      <p:cBhvr>
                                        <p:cTn id="3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组合 124"/>
          <p:cNvGrpSpPr/>
          <p:nvPr/>
        </p:nvGrpSpPr>
        <p:grpSpPr>
          <a:xfrm>
            <a:off x="969821" y="901822"/>
            <a:ext cx="10321017" cy="5095307"/>
            <a:chOff x="1287102" y="1199523"/>
            <a:chExt cx="6847285" cy="2795588"/>
          </a:xfrm>
        </p:grpSpPr>
        <p:sp>
          <p:nvSpPr>
            <p:cNvPr id="126" name="圆角矩形 125"/>
            <p:cNvSpPr/>
            <p:nvPr/>
          </p:nvSpPr>
          <p:spPr bwMode="auto">
            <a:xfrm>
              <a:off x="1287102" y="1199523"/>
              <a:ext cx="6847285" cy="2795588"/>
            </a:xfrm>
            <a:prstGeom prst="roundRect">
              <a:avLst>
                <a:gd name="adj" fmla="val 9960"/>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spcBef>
                  <a:spcPct val="0"/>
                </a:spcBef>
                <a:spcAft>
                  <a:spcPct val="0"/>
                </a:spcAft>
                <a:defRPr/>
              </a:pPr>
              <a:endParaRPr lang="en-US" sz="2400"/>
            </a:p>
          </p:txBody>
        </p:sp>
        <p:sp>
          <p:nvSpPr>
            <p:cNvPr id="127" name="圆角矩形 126"/>
            <p:cNvSpPr/>
            <p:nvPr/>
          </p:nvSpPr>
          <p:spPr bwMode="auto">
            <a:xfrm>
              <a:off x="1473978" y="1376349"/>
              <a:ext cx="6428185" cy="2483590"/>
            </a:xfrm>
            <a:prstGeom prst="roundRect">
              <a:avLst>
                <a:gd name="adj" fmla="val 8011"/>
              </a:avLst>
            </a:prstGeom>
            <a:gradFill flip="none" rotWithShape="1">
              <a:gsLst>
                <a:gs pos="0">
                  <a:schemeClr val="bg1"/>
                </a:gs>
                <a:gs pos="100000">
                  <a:srgbClr val="DDDE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spcBef>
                  <a:spcPct val="0"/>
                </a:spcBef>
                <a:spcAft>
                  <a:spcPct val="0"/>
                </a:spcAft>
                <a:defRPr/>
              </a:pPr>
              <a:endParaRPr lang="en-US" sz="2400"/>
            </a:p>
          </p:txBody>
        </p:sp>
      </p:grpSp>
      <p:sp>
        <p:nvSpPr>
          <p:cNvPr id="130" name="矩形 1"/>
          <p:cNvSpPr/>
          <p:nvPr/>
        </p:nvSpPr>
        <p:spPr>
          <a:xfrm>
            <a:off x="2606498" y="888808"/>
            <a:ext cx="3721151" cy="336545"/>
          </a:xfrm>
          <a:custGeom>
            <a:avLst/>
            <a:gdLst>
              <a:gd name="connsiteX0" fmla="*/ 0 w 1565482"/>
              <a:gd name="connsiteY0" fmla="*/ 0 h 247650"/>
              <a:gd name="connsiteX1" fmla="*/ 1298782 w 1565482"/>
              <a:gd name="connsiteY1" fmla="*/ 0 h 247650"/>
              <a:gd name="connsiteX2" fmla="*/ 1565482 w 1565482"/>
              <a:gd name="connsiteY2" fmla="*/ 247650 h 247650"/>
              <a:gd name="connsiteX3" fmla="*/ 0 w 1565482"/>
              <a:gd name="connsiteY3" fmla="*/ 247650 h 247650"/>
              <a:gd name="connsiteX4" fmla="*/ 0 w 1565482"/>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482" h="247650">
                <a:moveTo>
                  <a:pt x="0" y="0"/>
                </a:moveTo>
                <a:lnTo>
                  <a:pt x="1298782" y="0"/>
                </a:lnTo>
                <a:lnTo>
                  <a:pt x="1565482" y="247650"/>
                </a:lnTo>
                <a:lnTo>
                  <a:pt x="0" y="247650"/>
                </a:lnTo>
                <a:lnTo>
                  <a:pt x="0" y="0"/>
                </a:lnTo>
                <a:close/>
              </a:path>
            </a:pathLst>
          </a:cu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1" name="矩形 2"/>
          <p:cNvSpPr/>
          <p:nvPr/>
        </p:nvSpPr>
        <p:spPr>
          <a:xfrm>
            <a:off x="1170691" y="782666"/>
            <a:ext cx="2835064" cy="657688"/>
          </a:xfrm>
          <a:custGeom>
            <a:avLst/>
            <a:gdLst>
              <a:gd name="connsiteX0" fmla="*/ 47625 w 1370758"/>
              <a:gd name="connsiteY0" fmla="*/ 0 h 836719"/>
              <a:gd name="connsiteX1" fmla="*/ 1370758 w 1370758"/>
              <a:gd name="connsiteY1" fmla="*/ 0 h 836719"/>
              <a:gd name="connsiteX2" fmla="*/ 875458 w 1370758"/>
              <a:gd name="connsiteY2" fmla="*/ 836719 h 836719"/>
              <a:gd name="connsiteX3" fmla="*/ 0 w 1370758"/>
              <a:gd name="connsiteY3" fmla="*/ 827194 h 836719"/>
              <a:gd name="connsiteX4" fmla="*/ 47625 w 1370758"/>
              <a:gd name="connsiteY4" fmla="*/ 0 h 83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758" h="836719">
                <a:moveTo>
                  <a:pt x="47625" y="0"/>
                </a:moveTo>
                <a:lnTo>
                  <a:pt x="1370758" y="0"/>
                </a:lnTo>
                <a:lnTo>
                  <a:pt x="875458" y="836719"/>
                </a:lnTo>
                <a:lnTo>
                  <a:pt x="0" y="827194"/>
                </a:lnTo>
                <a:lnTo>
                  <a:pt x="47625" y="0"/>
                </a:lnTo>
                <a:close/>
              </a:path>
            </a:pathLst>
          </a:custGeom>
          <a:solidFill>
            <a:srgbClr val="005A9E"/>
          </a:solidFill>
          <a:ln>
            <a:noFill/>
          </a:ln>
          <a:effectLst>
            <a:outerShdw blurRad="63500" dist="63500" sx="102000" sy="102000" algn="ctr"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8" name="TextBox 28"/>
          <p:cNvSpPr txBox="1"/>
          <p:nvPr/>
        </p:nvSpPr>
        <p:spPr bwMode="auto">
          <a:xfrm>
            <a:off x="969821" y="908506"/>
            <a:ext cx="2641479" cy="437877"/>
          </a:xfrm>
          <a:prstGeom prst="rect">
            <a:avLst/>
          </a:prstGeom>
          <a:noFill/>
        </p:spPr>
        <p:txBody>
          <a:bodyPr wrap="square" lIns="91440" tIns="45720" rIns="91440" bIns="457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80000"/>
              </a:lnSpc>
              <a:spcBef>
                <a:spcPct val="0"/>
              </a:spcBef>
              <a:spcAft>
                <a:spcPct val="0"/>
              </a:spcAft>
              <a:defRPr/>
            </a:pPr>
            <a:r>
              <a:rPr lang="zh-CN" altLang="en-US" sz="2665" b="1" kern="0" dirty="0">
                <a:ln w="18415" cmpd="sng">
                  <a:noFill/>
                  <a:prstDash val="solid"/>
                </a:ln>
                <a:solidFill>
                  <a:schemeClr val="bg1"/>
                </a:solidFill>
                <a:latin typeface="方正小标宋简体" panose="02000000000000000000" pitchFamily="65" charset="-122"/>
                <a:ea typeface="方正小标宋简体" panose="02000000000000000000" pitchFamily="65" charset="-122"/>
              </a:rPr>
              <a:t>学习目标</a:t>
            </a:r>
          </a:p>
        </p:txBody>
      </p:sp>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7583" t="14440" r="47711" b="31550"/>
          <a:stretch>
            <a:fillRect/>
          </a:stretch>
        </p:blipFill>
        <p:spPr>
          <a:xfrm>
            <a:off x="4880111" y="277679"/>
            <a:ext cx="670525" cy="540033"/>
          </a:xfrm>
          <a:prstGeom prst="rect">
            <a:avLst/>
          </a:prstGeom>
        </p:spPr>
      </p:pic>
      <p:sp>
        <p:nvSpPr>
          <p:cNvPr id="2" name="矩形 1"/>
          <p:cNvSpPr/>
          <p:nvPr/>
        </p:nvSpPr>
        <p:spPr>
          <a:xfrm>
            <a:off x="1902370" y="1755957"/>
            <a:ext cx="8190754" cy="3170099"/>
          </a:xfrm>
          <a:prstGeom prst="rect">
            <a:avLst/>
          </a:prstGeom>
        </p:spPr>
        <p:txBody>
          <a:bodyPr wrap="square">
            <a:spAutoFit/>
          </a:bodyPr>
          <a:lstStyle/>
          <a:p>
            <a:pPr>
              <a:lnSpc>
                <a:spcPts val="4000"/>
              </a:lnSpc>
            </a:pPr>
            <a:r>
              <a:rPr lang="en-US" altLang="zh-CN" sz="2400" dirty="0"/>
              <a:t>1</a:t>
            </a:r>
            <a:r>
              <a:rPr lang="zh-CN" altLang="zh-CN" sz="2400" dirty="0"/>
              <a:t>．素养目标</a:t>
            </a:r>
          </a:p>
          <a:p>
            <a:pPr>
              <a:lnSpc>
                <a:spcPts val="4000"/>
              </a:lnSpc>
            </a:pPr>
            <a:r>
              <a:rPr lang="en-US" altLang="zh-CN" sz="2400" dirty="0">
                <a:latin typeface="楷体" panose="02010609060101010101" pitchFamily="49" charset="-122"/>
                <a:ea typeface="楷体" panose="02010609060101010101" pitchFamily="49" charset="-122"/>
              </a:rPr>
              <a:t>   </a:t>
            </a:r>
            <a:r>
              <a:rPr lang="zh-CN" altLang="zh-CN"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1</a:t>
            </a:r>
            <a:r>
              <a:rPr lang="zh-CN" altLang="zh-CN" sz="2400" dirty="0">
                <a:latin typeface="楷体" panose="02010609060101010101" pitchFamily="49" charset="-122"/>
                <a:ea typeface="楷体" panose="02010609060101010101" pitchFamily="49" charset="-122"/>
              </a:rPr>
              <a:t>）感知和了解互联网连接的基本思路和方式。</a:t>
            </a:r>
          </a:p>
          <a:p>
            <a:pPr>
              <a:lnSpc>
                <a:spcPts val="4000"/>
              </a:lnSpc>
            </a:pPr>
            <a:r>
              <a:rPr lang="en-US" altLang="zh-CN" sz="2400" dirty="0">
                <a:latin typeface="楷体" panose="02010609060101010101" pitchFamily="49" charset="-122"/>
                <a:ea typeface="楷体" panose="02010609060101010101" pitchFamily="49" charset="-122"/>
              </a:rPr>
              <a:t>   </a:t>
            </a:r>
            <a:r>
              <a:rPr lang="zh-CN" altLang="zh-CN"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2</a:t>
            </a:r>
            <a:r>
              <a:rPr lang="zh-CN" altLang="zh-CN" sz="2400" dirty="0">
                <a:latin typeface="楷体" panose="02010609060101010101" pitchFamily="49" charset="-122"/>
                <a:ea typeface="楷体" panose="02010609060101010101" pitchFamily="49" charset="-122"/>
              </a:rPr>
              <a:t>）了解互联网计算机之间互联互通的原理。</a:t>
            </a:r>
          </a:p>
          <a:p>
            <a:pPr>
              <a:lnSpc>
                <a:spcPts val="4000"/>
              </a:lnSpc>
            </a:pPr>
            <a:r>
              <a:rPr lang="en-US" altLang="zh-CN" sz="2400" dirty="0"/>
              <a:t>2</a:t>
            </a:r>
            <a:r>
              <a:rPr lang="zh-CN" altLang="zh-CN" sz="2400" dirty="0"/>
              <a:t>．项目目标</a:t>
            </a:r>
          </a:p>
          <a:p>
            <a:pPr>
              <a:lnSpc>
                <a:spcPts val="4000"/>
              </a:lnSpc>
            </a:pPr>
            <a:r>
              <a:rPr lang="en-US" altLang="zh-CN" sz="2400" dirty="0">
                <a:latin typeface="楷体" panose="02010609060101010101" pitchFamily="49" charset="-122"/>
                <a:ea typeface="楷体" panose="02010609060101010101" pitchFamily="49" charset="-122"/>
              </a:rPr>
              <a:t>    </a:t>
            </a:r>
            <a:r>
              <a:rPr lang="zh-CN" altLang="zh-CN" sz="2400" dirty="0">
                <a:latin typeface="楷体" panose="02010609060101010101" pitchFamily="49" charset="-122"/>
                <a:ea typeface="楷体" panose="02010609060101010101" pitchFamily="49" charset="-122"/>
              </a:rPr>
              <a:t>通过对互联网连通示意图的解读与补充完善，感知互联网中计算机互连的宏观演化过程和互通基本思路原理</a:t>
            </a:r>
            <a:r>
              <a:rPr lang="zh-CN" altLang="en-US" sz="2400" dirty="0">
                <a:latin typeface="楷体" panose="02010609060101010101" pitchFamily="49" charset="-122"/>
                <a:ea typeface="楷体" panose="02010609060101010101" pitchFamily="49" charset="-122"/>
              </a:rPr>
              <a:t>。</a:t>
            </a:r>
            <a:endParaRPr lang="zh-CN" altLang="zh-CN" sz="2400" dirty="0">
              <a:latin typeface="楷体" panose="02010609060101010101" pitchFamily="49" charset="-122"/>
              <a:ea typeface="楷体" panose="02010609060101010101" pitchFamily="49" charset="-122"/>
            </a:endParaRPr>
          </a:p>
        </p:txBody>
      </p:sp>
      <p:sp>
        <p:nvSpPr>
          <p:cNvPr id="26" name="文本框 25"/>
          <p:cNvSpPr txBox="1"/>
          <p:nvPr/>
        </p:nvSpPr>
        <p:spPr>
          <a:xfrm>
            <a:off x="5441562" y="399404"/>
            <a:ext cx="5935368" cy="646331"/>
          </a:xfrm>
          <a:prstGeom prst="rect">
            <a:avLst/>
          </a:prstGeom>
          <a:noFill/>
        </p:spPr>
        <p:txBody>
          <a:bodyPr wrap="square" rtlCol="0">
            <a:spAutoFit/>
          </a:bodyPr>
          <a:lstStyle/>
          <a:p>
            <a:r>
              <a:rPr lang="zh-CN" altLang="en-US" dirty="0">
                <a:solidFill>
                  <a:schemeClr val="bg1"/>
                </a:solidFill>
                <a:latin typeface="方正姚体" panose="02010601030101010101" pitchFamily="2" charset="-122"/>
                <a:ea typeface="方正姚体" panose="02010601030101010101" pitchFamily="2" charset="-122"/>
              </a:rPr>
              <a:t>项目</a:t>
            </a:r>
            <a:r>
              <a:rPr lang="en-US" altLang="zh-CN" dirty="0">
                <a:solidFill>
                  <a:schemeClr val="bg1"/>
                </a:solidFill>
                <a:latin typeface="方正姚体" panose="02010601030101010101" pitchFamily="2" charset="-122"/>
                <a:ea typeface="方正姚体" panose="02010601030101010101" pitchFamily="2" charset="-122"/>
              </a:rPr>
              <a:t>1  </a:t>
            </a:r>
            <a:r>
              <a:rPr lang="zh-CN" altLang="en-US" dirty="0">
                <a:solidFill>
                  <a:schemeClr val="bg1"/>
                </a:solidFill>
                <a:latin typeface="方正姚体" panose="02010601030101010101" pitchFamily="2" charset="-122"/>
                <a:ea typeface="方正姚体" panose="02010601030101010101" pitchFamily="2" charset="-122"/>
              </a:rPr>
              <a:t>解读互联网连通示意图 </a:t>
            </a:r>
            <a:r>
              <a:rPr lang="zh-CN" altLang="zh-CN" dirty="0">
                <a:solidFill>
                  <a:schemeClr val="bg1"/>
                </a:solidFill>
                <a:latin typeface="方正姚体" panose="02010601030101010101" pitchFamily="2" charset="-122"/>
                <a:ea typeface="方正姚体" panose="02010601030101010101" pitchFamily="2" charset="-122"/>
              </a:rPr>
              <a:t>—— 互联网互连与互通</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800" kern="1200" dirty="0">
              <a:solidFill>
                <a:schemeClr val="bg1"/>
              </a:solidFill>
              <a:latin typeface="方正姚体" panose="02010601030101010101" pitchFamily="2" charset="-122"/>
              <a:ea typeface="方正姚体" panose="02010601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000"/>
                                        <p:tgtEl>
                                          <p:spTgt spid="128"/>
                                        </p:tgtEl>
                                      </p:cBhvr>
                                    </p:animEffect>
                                    <p:anim calcmode="lin" valueType="num">
                                      <p:cBhvr>
                                        <p:cTn id="8" dur="1000" fill="hold"/>
                                        <p:tgtEl>
                                          <p:spTgt spid="128"/>
                                        </p:tgtEl>
                                        <p:attrNameLst>
                                          <p:attrName>ppt_x</p:attrName>
                                        </p:attrNameLst>
                                      </p:cBhvr>
                                      <p:tavLst>
                                        <p:tav tm="0">
                                          <p:val>
                                            <p:strVal val="#ppt_x"/>
                                          </p:val>
                                        </p:tav>
                                        <p:tav tm="100000">
                                          <p:val>
                                            <p:strVal val="#ppt_x"/>
                                          </p:val>
                                        </p:tav>
                                      </p:tavLst>
                                    </p:anim>
                                    <p:anim calcmode="lin" valueType="num">
                                      <p:cBhvr>
                                        <p:cTn id="9" dur="1000" fill="hold"/>
                                        <p:tgtEl>
                                          <p:spTgt spid="1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custDataLst>
              <p:tags r:id="rId1"/>
            </p:custDataLst>
          </p:nvPr>
        </p:nvSpPr>
        <p:spPr>
          <a:xfrm>
            <a:off x="5247640" y="3133070"/>
            <a:ext cx="3009900" cy="923330"/>
          </a:xfrm>
          <a:prstGeom prst="rect">
            <a:avLst/>
          </a:prstGeom>
          <a:noFill/>
        </p:spPr>
        <p:txBody>
          <a:bodyPr wrap="square" rtlCol="0">
            <a:spAutoFit/>
          </a:bodyPr>
          <a:lstStyle/>
          <a:p>
            <a:r>
              <a:rPr lang="zh-CN" altLang="en-US" sz="5400" b="1">
                <a:solidFill>
                  <a:schemeClr val="bg1">
                    <a:alpha val="89000"/>
                  </a:schemeClr>
                </a:solidFill>
                <a:latin typeface="微软雅黑" panose="020B0503020204020204" pitchFamily="34" charset="-122"/>
                <a:ea typeface="微软雅黑" panose="020B0503020204020204" pitchFamily="34" charset="-122"/>
              </a:rPr>
              <a:t>拓展活动</a:t>
            </a:r>
            <a:endParaRPr lang="zh-CN" altLang="en-US" sz="5400" b="1" dirty="0">
              <a:solidFill>
                <a:schemeClr val="bg1">
                  <a:alpha val="89000"/>
                </a:schemeClr>
              </a:solidFill>
              <a:latin typeface="微软雅黑" panose="020B0503020204020204" pitchFamily="34" charset="-122"/>
              <a:ea typeface="微软雅黑" panose="020B0503020204020204" pitchFamily="34" charset="-122"/>
            </a:endParaRP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2568575"/>
            <a:ext cx="2052320" cy="2052320"/>
          </a:xfrm>
          <a:prstGeom prst="rect">
            <a:avLst/>
          </a:prstGeom>
        </p:spPr>
      </p:pic>
      <p:pic>
        <p:nvPicPr>
          <p:cNvPr id="2" name="图片 1"/>
          <p:cNvPicPr>
            <a:picLocks noChangeAspect="1"/>
          </p:cNvPicPr>
          <p:nvPr/>
        </p:nvPicPr>
        <p:blipFill rotWithShape="1">
          <a:blip r:embed="rId5" cstate="print">
            <a:extLst>
              <a:ext uri="{28A0092B-C50C-407E-A947-70E740481C1C}">
                <a14:useLocalDpi xmlns:a14="http://schemas.microsoft.com/office/drawing/2010/main" val="0"/>
              </a:ext>
            </a:extLst>
          </a:blip>
          <a:srcRect l="7583" t="14440" r="47711" b="31550"/>
          <a:stretch>
            <a:fillRect/>
          </a:stretch>
        </p:blipFill>
        <p:spPr>
          <a:xfrm>
            <a:off x="1400840" y="1241950"/>
            <a:ext cx="670525" cy="540033"/>
          </a:xfrm>
          <a:prstGeom prst="rect">
            <a:avLst/>
          </a:prstGeom>
        </p:spPr>
      </p:pic>
      <p:sp>
        <p:nvSpPr>
          <p:cNvPr id="4" name="文本框 3"/>
          <p:cNvSpPr txBox="1"/>
          <p:nvPr/>
        </p:nvSpPr>
        <p:spPr>
          <a:xfrm>
            <a:off x="1975111" y="1312576"/>
            <a:ext cx="4537449" cy="461665"/>
          </a:xfrm>
          <a:prstGeom prst="rect">
            <a:avLst/>
          </a:prstGeom>
          <a:noFill/>
          <a:ln>
            <a:noFill/>
          </a:ln>
        </p:spPr>
        <p:txBody>
          <a:bodyPr wrap="square" rtlCol="0">
            <a:spAutoFit/>
          </a:bodyPr>
          <a:lstStyle>
            <a:defPPr>
              <a:defRPr lang="zh-CN"/>
            </a:defPPr>
            <a:lvl1pPr algn="ctr">
              <a:defRPr sz="2000" b="1">
                <a:solidFill>
                  <a:schemeClr val="bg1"/>
                </a:solidFill>
                <a:latin typeface="思源黑体" panose="020B0500000000090000" pitchFamily="34" charset="-122"/>
                <a:ea typeface="思源黑体" panose="020B0500000000090000" pitchFamily="34" charset="-122"/>
                <a:cs typeface="阿里巴巴普惠体 M" panose="00020600040101010101" charset="-122"/>
              </a:defRPr>
            </a:lvl1pPr>
          </a:lstStyle>
          <a:p>
            <a:r>
              <a:rPr lang="zh-CN" altLang="en-US" sz="2400" dirty="0">
                <a:latin typeface="微软雅黑" panose="020B0503020204020204" pitchFamily="34" charset="-122"/>
                <a:ea typeface="微软雅黑" panose="020B0503020204020204" pitchFamily="34" charset="-122"/>
                <a:cs typeface="宋体" panose="02010600030101010101" pitchFamily="2" charset="-122"/>
              </a:rPr>
              <a:t>项目 </a:t>
            </a:r>
            <a:r>
              <a:rPr lang="en-US" altLang="zh-CN" sz="2400" dirty="0">
                <a:latin typeface="微软雅黑" panose="020B0503020204020204" pitchFamily="34" charset="-122"/>
                <a:ea typeface="微软雅黑" panose="020B0503020204020204" pitchFamily="34" charset="-122"/>
                <a:cs typeface="宋体" panose="02010600030101010101" pitchFamily="2" charset="-122"/>
              </a:rPr>
              <a:t>1  </a:t>
            </a:r>
            <a:r>
              <a:rPr lang="zh-CN" altLang="en-US" sz="2400" dirty="0">
                <a:latin typeface="微软雅黑" panose="020B0503020204020204" pitchFamily="34" charset="-122"/>
                <a:ea typeface="微软雅黑" panose="020B0503020204020204" pitchFamily="34" charset="-122"/>
                <a:cs typeface="宋体" panose="02010600030101010101" pitchFamily="2" charset="-122"/>
              </a:rPr>
              <a:t>解读互联网连通示意图</a:t>
            </a:r>
          </a:p>
        </p:txBody>
      </p:sp>
    </p:spTree>
    <p:extLst>
      <p:ext uri="{BB962C8B-B14F-4D97-AF65-F5344CB8AC3E}">
        <p14:creationId xmlns:p14="http://schemas.microsoft.com/office/powerpoint/2010/main" val="7853351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55953" y="2641676"/>
            <a:ext cx="7562220" cy="1512081"/>
          </a:xfrm>
          <a:prstGeom prst="rect">
            <a:avLst/>
          </a:prstGeom>
        </p:spPr>
        <p:txBody>
          <a:bodyPr wrap="square">
            <a:spAutoFit/>
          </a:bodyPr>
          <a:lstStyle/>
          <a:p>
            <a:pPr marL="342900" lvl="0" indent="-342900" algn="just">
              <a:lnSpc>
                <a:spcPts val="6000"/>
              </a:lnSpc>
              <a:spcAft>
                <a:spcPts val="0"/>
              </a:spcAft>
              <a:buFont typeface="Wingdings" panose="05000000000000000000" pitchFamily="2" charset="2"/>
              <a:buChar char=""/>
              <a:tabLst>
                <a:tab pos="269875" algn="l"/>
              </a:tabLst>
            </a:pPr>
            <a:r>
              <a:rPr lang="zh-CN" altLang="en-US" sz="2400" kern="0" dirty="0">
                <a:latin typeface="+mn-ea"/>
              </a:rPr>
              <a:t>学校机房里的计算机是如何连接入互联网的？</a:t>
            </a:r>
          </a:p>
          <a:p>
            <a:pPr marL="342900" lvl="0" indent="-342900" algn="just">
              <a:lnSpc>
                <a:spcPts val="6000"/>
              </a:lnSpc>
              <a:spcAft>
                <a:spcPts val="0"/>
              </a:spcAft>
              <a:buFont typeface="Wingdings" panose="05000000000000000000" pitchFamily="2" charset="2"/>
              <a:buChar char=""/>
              <a:tabLst>
                <a:tab pos="269875" algn="l"/>
              </a:tabLst>
            </a:pPr>
            <a:r>
              <a:rPr lang="zh-CN" altLang="en-US" sz="2400" kern="0" dirty="0">
                <a:latin typeface="+mn-ea"/>
              </a:rPr>
              <a:t>父母的手机在家里是如何接入互联网的？</a:t>
            </a:r>
          </a:p>
        </p:txBody>
      </p:sp>
      <p:sp>
        <p:nvSpPr>
          <p:cNvPr id="3" name="文本框 2"/>
          <p:cNvSpPr txBox="1"/>
          <p:nvPr/>
        </p:nvSpPr>
        <p:spPr>
          <a:xfrm>
            <a:off x="2465950" y="1747783"/>
            <a:ext cx="2268609" cy="523220"/>
          </a:xfrm>
          <a:prstGeom prst="rect">
            <a:avLst/>
          </a:prstGeom>
          <a:noFill/>
          <a:ln>
            <a:noFill/>
          </a:ln>
        </p:spPr>
        <p:txBody>
          <a:bodyPr wrap="square" rtlCol="0">
            <a:spAutoFit/>
          </a:bodyPr>
          <a:lstStyle/>
          <a:p>
            <a:pPr algn="ctr"/>
            <a:r>
              <a:rPr lang="zh-CN" altLang="en-US" sz="2800" b="1" dirty="0">
                <a:solidFill>
                  <a:srgbClr val="0068B6"/>
                </a:solidFill>
                <a:latin typeface="微软雅黑" panose="020B0503020204020204" pitchFamily="34" charset="-122"/>
                <a:ea typeface="微软雅黑" panose="020B0503020204020204" pitchFamily="34" charset="-122"/>
                <a:cs typeface="宋体" panose="02010600030101010101" pitchFamily="2" charset="-122"/>
              </a:rPr>
              <a:t>课外活动</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508" y="1469393"/>
            <a:ext cx="1080000" cy="1080000"/>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0417" y="3810801"/>
            <a:ext cx="1839354" cy="1839354"/>
          </a:xfrm>
          <a:prstGeom prst="rect">
            <a:avLst/>
          </a:prstGeom>
        </p:spPr>
      </p:pic>
    </p:spTree>
    <p:extLst>
      <p:ext uri="{BB962C8B-B14F-4D97-AF65-F5344CB8AC3E}">
        <p14:creationId xmlns:p14="http://schemas.microsoft.com/office/powerpoint/2010/main" val="5759507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178904" y="1986901"/>
            <a:ext cx="11748052" cy="1785104"/>
          </a:xfrm>
          <a:prstGeom prst="rect">
            <a:avLst/>
          </a:prstGeom>
        </p:spPr>
        <p:txBody>
          <a:bodyPr wrap="square">
            <a:spAutoFit/>
          </a:bodyPr>
          <a:lstStyle/>
          <a:p>
            <a:pPr algn="ctr">
              <a:lnSpc>
                <a:spcPts val="6600"/>
              </a:lnSpc>
            </a:pPr>
            <a:r>
              <a:rPr lang="zh-CN" altLang="en-US" sz="48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项目 </a:t>
            </a:r>
            <a:r>
              <a:rPr lang="en-US" altLang="zh-CN" sz="48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宋体" panose="02010600030101010101" pitchFamily="2" charset="-122"/>
              </a:rPr>
              <a:t>1   </a:t>
            </a:r>
            <a:r>
              <a:rPr lang="zh-CN" altLang="en-US" sz="4800" b="1" spc="30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解读互联网连通示意图</a:t>
            </a:r>
            <a:endParaRPr lang="en-US" altLang="zh-CN" sz="4800" b="1" spc="300"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lnSpc>
                <a:spcPts val="6600"/>
              </a:lnSpc>
            </a:pPr>
            <a:r>
              <a:rPr lang="en-US" altLang="zh-CN" sz="4000" b="1" dirty="0">
                <a:solidFill>
                  <a:srgbClr val="0070C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                  —— </a:t>
            </a:r>
            <a:r>
              <a:rPr lang="zh-CN" altLang="en-US" sz="4000" b="1" dirty="0">
                <a:solidFill>
                  <a:srgbClr val="0070C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互联网互连与互通</a:t>
            </a:r>
            <a:endParaRPr lang="en-US" altLang="zh-CN" sz="4000" b="1" dirty="0">
              <a:solidFill>
                <a:srgbClr val="0070C0"/>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9" name="圆角矩形标注 8"/>
          <p:cNvSpPr/>
          <p:nvPr/>
        </p:nvSpPr>
        <p:spPr>
          <a:xfrm>
            <a:off x="2731956" y="4691269"/>
            <a:ext cx="5095329" cy="1480931"/>
          </a:xfrm>
          <a:prstGeom prst="wedgeRoundRectCallout">
            <a:avLst>
              <a:gd name="adj1" fmla="val 62433"/>
              <a:gd name="adj2" fmla="val -3643"/>
              <a:gd name="adj3" fmla="val 16667"/>
            </a:avLst>
          </a:prstGeom>
          <a:solidFill>
            <a:schemeClr val="accent5">
              <a:lumMod val="75000"/>
              <a:alpha val="69000"/>
            </a:schemeClr>
          </a:solidFill>
          <a:ln w="762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 name="矩形 11"/>
          <p:cNvSpPr/>
          <p:nvPr/>
        </p:nvSpPr>
        <p:spPr>
          <a:xfrm>
            <a:off x="3329608" y="4797125"/>
            <a:ext cx="4378407" cy="1200329"/>
          </a:xfrm>
          <a:prstGeom prst="rect">
            <a:avLst/>
          </a:prstGeom>
        </p:spPr>
        <p:txBody>
          <a:bodyPr wrap="square">
            <a:spAutoFit/>
          </a:bodyPr>
          <a:lstStyle/>
          <a:p>
            <a:r>
              <a:rPr lang="zh-CN" altLang="en-US" sz="3600" b="1" spc="600" dirty="0">
                <a:solidFill>
                  <a:srgbClr val="FFFFCC"/>
                </a:solidFill>
                <a:latin typeface="腾祥铁山楷书简" panose="01010104010101010101" pitchFamily="2" charset="-122"/>
                <a:ea typeface="腾祥铁山楷书简" panose="01010104010101010101" pitchFamily="2" charset="-122"/>
              </a:rPr>
              <a:t>让我们继续探索互联网的奥秘吧！</a:t>
            </a:r>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0887" y="4409691"/>
            <a:ext cx="2044085" cy="2044085"/>
          </a:xfrm>
          <a:prstGeom prst="rect">
            <a:avLst/>
          </a:prstGeom>
        </p:spPr>
      </p:pic>
      <p:sp>
        <p:nvSpPr>
          <p:cNvPr id="11" name="文本框 10"/>
          <p:cNvSpPr txBox="1"/>
          <p:nvPr/>
        </p:nvSpPr>
        <p:spPr>
          <a:xfrm>
            <a:off x="5614858" y="980188"/>
            <a:ext cx="3531537" cy="398780"/>
          </a:xfrm>
          <a:prstGeom prst="rect">
            <a:avLst/>
          </a:prstGeom>
          <a:noFill/>
        </p:spPr>
        <p:txBody>
          <a:bodyPr wrap="square" rtlCol="0">
            <a:spAutoFit/>
          </a:bodyPr>
          <a:lstStyle/>
          <a:p>
            <a:pPr algn="ctr"/>
            <a:r>
              <a:rPr lang="zh-CN" altLang="en-US" sz="2000" dirty="0">
                <a:solidFill>
                  <a:schemeClr val="bg2">
                    <a:lumMod val="50000"/>
                  </a:schemeClr>
                </a:solidFill>
                <a:latin typeface="微软雅黑" panose="020B0503020204020204" pitchFamily="34" charset="-122"/>
                <a:ea typeface="微软雅黑" panose="020B0503020204020204" pitchFamily="34" charset="-122"/>
                <a:cs typeface="宋体" panose="02010600030101010101" pitchFamily="2" charset="-122"/>
              </a:rPr>
              <a:t>第</a:t>
            </a:r>
            <a:r>
              <a:rPr lang="en-US" altLang="zh-CN" sz="2000" dirty="0">
                <a:solidFill>
                  <a:schemeClr val="bg2">
                    <a:lumMod val="50000"/>
                  </a:schemeClr>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2000" dirty="0">
                <a:solidFill>
                  <a:schemeClr val="bg2">
                    <a:lumMod val="50000"/>
                  </a:schemeClr>
                </a:solidFill>
                <a:latin typeface="微软雅黑" panose="020B0503020204020204" pitchFamily="34" charset="-122"/>
                <a:ea typeface="微软雅黑" panose="020B0503020204020204" pitchFamily="34" charset="-122"/>
                <a:cs typeface="宋体" panose="02010600030101010101" pitchFamily="2" charset="-122"/>
              </a:rPr>
              <a:t>单元  探密互联网工作过程</a:t>
            </a:r>
          </a:p>
        </p:txBody>
      </p:sp>
      <p:sp>
        <p:nvSpPr>
          <p:cNvPr id="14" name="文本框 13"/>
          <p:cNvSpPr txBox="1"/>
          <p:nvPr/>
        </p:nvSpPr>
        <p:spPr>
          <a:xfrm>
            <a:off x="1321417" y="970868"/>
            <a:ext cx="4293441" cy="400110"/>
          </a:xfrm>
          <a:prstGeom prst="rect">
            <a:avLst/>
          </a:prstGeom>
          <a:noFill/>
          <a:ln>
            <a:noFill/>
          </a:ln>
        </p:spPr>
        <p:txBody>
          <a:bodyPr wrap="square" rtlCol="0">
            <a:spAutoFit/>
          </a:bodyPr>
          <a:lstStyle/>
          <a:p>
            <a:pPr algn="ctr"/>
            <a:r>
              <a:rPr lang="zh-CN" altLang="en-US" sz="2000" b="1" dirty="0">
                <a:solidFill>
                  <a:schemeClr val="bg2">
                    <a:lumMod val="50000"/>
                  </a:schemeClr>
                </a:solidFill>
                <a:latin typeface="微软雅黑" panose="020B0503020204020204" pitchFamily="34" charset="-122"/>
                <a:ea typeface="微软雅黑" panose="020B0503020204020204" pitchFamily="34" charset="-122"/>
                <a:cs typeface="宋体" panose="02010600030101010101" pitchFamily="2" charset="-122"/>
              </a:rPr>
              <a:t>义务教育</a:t>
            </a:r>
            <a:r>
              <a:rPr lang="en-US" altLang="zh-CN" sz="2000" b="1" dirty="0">
                <a:solidFill>
                  <a:schemeClr val="bg2">
                    <a:lumMod val="50000"/>
                  </a:schemeClr>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000" b="1" dirty="0">
                <a:solidFill>
                  <a:schemeClr val="bg2">
                    <a:lumMod val="50000"/>
                  </a:schemeClr>
                </a:solidFill>
                <a:latin typeface="微软雅黑" panose="020B0503020204020204" pitchFamily="34" charset="-122"/>
                <a:ea typeface="微软雅黑" panose="020B0503020204020204" pitchFamily="34" charset="-122"/>
                <a:cs typeface="宋体" panose="02010600030101010101" pitchFamily="2" charset="-122"/>
              </a:rPr>
              <a:t>信息科技</a:t>
            </a:r>
            <a:r>
              <a:rPr lang="en-US" altLang="zh-CN" sz="2000" b="1" dirty="0">
                <a:solidFill>
                  <a:schemeClr val="bg2">
                    <a:lumMod val="50000"/>
                  </a:schemeClr>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000" b="1" dirty="0">
                <a:solidFill>
                  <a:schemeClr val="bg2">
                    <a:lumMod val="50000"/>
                  </a:schemeClr>
                </a:solidFill>
                <a:latin typeface="微软雅黑" panose="020B0503020204020204" pitchFamily="34" charset="-122"/>
                <a:ea typeface="微软雅黑" panose="020B0503020204020204" pitchFamily="34" charset="-122"/>
                <a:cs typeface="宋体" panose="02010600030101010101" pitchFamily="2" charset="-122"/>
              </a:rPr>
              <a:t>七年级上册</a:t>
            </a:r>
          </a:p>
        </p:txBody>
      </p:sp>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l="7583" t="14440" r="47711" b="31550"/>
          <a:stretch>
            <a:fillRect/>
          </a:stretch>
        </p:blipFill>
        <p:spPr>
          <a:xfrm>
            <a:off x="809825" y="801639"/>
            <a:ext cx="720000" cy="57987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grpId="2"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9" grpId="0" animBg="1"/>
      <p:bldP spid="12" grpId="0"/>
      <p:bldP spid="11" grpId="1"/>
      <p:bldP spid="11" grpId="2"/>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组合 124"/>
          <p:cNvGrpSpPr/>
          <p:nvPr/>
        </p:nvGrpSpPr>
        <p:grpSpPr>
          <a:xfrm>
            <a:off x="969820" y="888808"/>
            <a:ext cx="10321017" cy="5095307"/>
            <a:chOff x="1287102" y="1199523"/>
            <a:chExt cx="6847285" cy="2795588"/>
          </a:xfrm>
        </p:grpSpPr>
        <p:sp>
          <p:nvSpPr>
            <p:cNvPr id="126" name="圆角矩形 125"/>
            <p:cNvSpPr/>
            <p:nvPr/>
          </p:nvSpPr>
          <p:spPr bwMode="auto">
            <a:xfrm>
              <a:off x="1287102" y="1199523"/>
              <a:ext cx="6847285" cy="2795588"/>
            </a:xfrm>
            <a:prstGeom prst="roundRect">
              <a:avLst>
                <a:gd name="adj" fmla="val 9960"/>
              </a:avLst>
            </a:prstGeom>
            <a:gradFill flip="none" rotWithShape="1">
              <a:gsLst>
                <a:gs pos="0">
                  <a:schemeClr val="bg1"/>
                </a:gs>
                <a:gs pos="100000">
                  <a:srgbClr val="E0E0E0"/>
                </a:gs>
              </a:gsLst>
              <a:lin ang="5400000" scaled="1"/>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spcBef>
                  <a:spcPct val="0"/>
                </a:spcBef>
                <a:spcAft>
                  <a:spcPct val="0"/>
                </a:spcAft>
                <a:defRPr/>
              </a:pPr>
              <a:endParaRPr lang="en-US" sz="2400"/>
            </a:p>
          </p:txBody>
        </p:sp>
        <p:sp>
          <p:nvSpPr>
            <p:cNvPr id="127" name="圆角矩形 126"/>
            <p:cNvSpPr/>
            <p:nvPr/>
          </p:nvSpPr>
          <p:spPr bwMode="auto">
            <a:xfrm>
              <a:off x="1473978" y="1370500"/>
              <a:ext cx="6428185" cy="2483590"/>
            </a:xfrm>
            <a:prstGeom prst="roundRect">
              <a:avLst>
                <a:gd name="adj" fmla="val 8011"/>
              </a:avLst>
            </a:prstGeom>
            <a:gradFill flip="none" rotWithShape="1">
              <a:gsLst>
                <a:gs pos="0">
                  <a:schemeClr val="bg1"/>
                </a:gs>
                <a:gs pos="100000">
                  <a:srgbClr val="DDDE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spcBef>
                  <a:spcPct val="0"/>
                </a:spcBef>
                <a:spcAft>
                  <a:spcPct val="0"/>
                </a:spcAft>
                <a:defRPr/>
              </a:pPr>
              <a:endParaRPr lang="en-US" sz="2400"/>
            </a:p>
          </p:txBody>
        </p:sp>
      </p:grpSp>
      <p:sp>
        <p:nvSpPr>
          <p:cNvPr id="130" name="矩形 1"/>
          <p:cNvSpPr/>
          <p:nvPr/>
        </p:nvSpPr>
        <p:spPr>
          <a:xfrm>
            <a:off x="2606498" y="888808"/>
            <a:ext cx="3721151" cy="325885"/>
          </a:xfrm>
          <a:custGeom>
            <a:avLst/>
            <a:gdLst>
              <a:gd name="connsiteX0" fmla="*/ 0 w 1565482"/>
              <a:gd name="connsiteY0" fmla="*/ 0 h 247650"/>
              <a:gd name="connsiteX1" fmla="*/ 1298782 w 1565482"/>
              <a:gd name="connsiteY1" fmla="*/ 0 h 247650"/>
              <a:gd name="connsiteX2" fmla="*/ 1565482 w 1565482"/>
              <a:gd name="connsiteY2" fmla="*/ 247650 h 247650"/>
              <a:gd name="connsiteX3" fmla="*/ 0 w 1565482"/>
              <a:gd name="connsiteY3" fmla="*/ 247650 h 247650"/>
              <a:gd name="connsiteX4" fmla="*/ 0 w 1565482"/>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482" h="247650">
                <a:moveTo>
                  <a:pt x="0" y="0"/>
                </a:moveTo>
                <a:lnTo>
                  <a:pt x="1298782" y="0"/>
                </a:lnTo>
                <a:lnTo>
                  <a:pt x="1565482" y="247650"/>
                </a:lnTo>
                <a:lnTo>
                  <a:pt x="0" y="247650"/>
                </a:lnTo>
                <a:lnTo>
                  <a:pt x="0" y="0"/>
                </a:lnTo>
                <a:close/>
              </a:path>
            </a:pathLst>
          </a:custGeom>
          <a:solidFill>
            <a:srgbClr val="005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1" name="矩形 2"/>
          <p:cNvSpPr/>
          <p:nvPr/>
        </p:nvSpPr>
        <p:spPr>
          <a:xfrm>
            <a:off x="1170691" y="782666"/>
            <a:ext cx="2835064" cy="657688"/>
          </a:xfrm>
          <a:custGeom>
            <a:avLst/>
            <a:gdLst>
              <a:gd name="connsiteX0" fmla="*/ 47625 w 1370758"/>
              <a:gd name="connsiteY0" fmla="*/ 0 h 836719"/>
              <a:gd name="connsiteX1" fmla="*/ 1370758 w 1370758"/>
              <a:gd name="connsiteY1" fmla="*/ 0 h 836719"/>
              <a:gd name="connsiteX2" fmla="*/ 875458 w 1370758"/>
              <a:gd name="connsiteY2" fmla="*/ 836719 h 836719"/>
              <a:gd name="connsiteX3" fmla="*/ 0 w 1370758"/>
              <a:gd name="connsiteY3" fmla="*/ 827194 h 836719"/>
              <a:gd name="connsiteX4" fmla="*/ 47625 w 1370758"/>
              <a:gd name="connsiteY4" fmla="*/ 0 h 83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758" h="836719">
                <a:moveTo>
                  <a:pt x="47625" y="0"/>
                </a:moveTo>
                <a:lnTo>
                  <a:pt x="1370758" y="0"/>
                </a:lnTo>
                <a:lnTo>
                  <a:pt x="875458" y="836719"/>
                </a:lnTo>
                <a:lnTo>
                  <a:pt x="0" y="827194"/>
                </a:lnTo>
                <a:lnTo>
                  <a:pt x="47625" y="0"/>
                </a:lnTo>
                <a:close/>
              </a:path>
            </a:pathLst>
          </a:custGeom>
          <a:solidFill>
            <a:srgbClr val="005A9E"/>
          </a:solidFill>
          <a:ln>
            <a:noFill/>
          </a:ln>
          <a:effectLst>
            <a:outerShdw blurRad="63500" dist="63500" sx="102000" sy="102000" algn="ctr"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8" name="TextBox 28"/>
          <p:cNvSpPr txBox="1"/>
          <p:nvPr/>
        </p:nvSpPr>
        <p:spPr bwMode="auto">
          <a:xfrm>
            <a:off x="969820" y="908506"/>
            <a:ext cx="2641480" cy="420693"/>
          </a:xfrm>
          <a:prstGeom prst="rect">
            <a:avLst/>
          </a:prstGeom>
          <a:noFill/>
        </p:spPr>
        <p:txBody>
          <a:bodyPr wrap="square" lIns="91440" tIns="45720" rIns="91440" bIns="457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80000"/>
              </a:lnSpc>
              <a:spcBef>
                <a:spcPct val="0"/>
              </a:spcBef>
              <a:spcAft>
                <a:spcPct val="0"/>
              </a:spcAft>
              <a:defRPr/>
            </a:pPr>
            <a:r>
              <a:rPr lang="zh-CN" altLang="en-US" sz="2665" b="1" kern="0" dirty="0">
                <a:ln w="18415" cmpd="sng">
                  <a:noFill/>
                  <a:prstDash val="solid"/>
                </a:ln>
                <a:solidFill>
                  <a:schemeClr val="bg1"/>
                </a:solidFill>
                <a:latin typeface="方正小标宋简体" panose="02000000000000000000" pitchFamily="65" charset="-122"/>
                <a:ea typeface="方正小标宋简体" panose="02000000000000000000" pitchFamily="65" charset="-122"/>
              </a:rPr>
              <a:t>核心问题</a:t>
            </a:r>
          </a:p>
        </p:txBody>
      </p:sp>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7583" t="14440" r="47711" b="31550"/>
          <a:stretch>
            <a:fillRect/>
          </a:stretch>
        </p:blipFill>
        <p:spPr>
          <a:xfrm>
            <a:off x="4880111" y="248041"/>
            <a:ext cx="670525" cy="540033"/>
          </a:xfrm>
          <a:prstGeom prst="rect">
            <a:avLst/>
          </a:prstGeom>
        </p:spPr>
      </p:pic>
      <p:graphicFrame>
        <p:nvGraphicFramePr>
          <p:cNvPr id="12" name="表格 11"/>
          <p:cNvGraphicFramePr>
            <a:graphicFrameLocks noGrp="1"/>
          </p:cNvGraphicFramePr>
          <p:nvPr>
            <p:extLst>
              <p:ext uri="{D42A27DB-BD31-4B8C-83A1-F6EECF244321}">
                <p14:modId xmlns:p14="http://schemas.microsoft.com/office/powerpoint/2010/main" val="1733510922"/>
              </p:ext>
            </p:extLst>
          </p:nvPr>
        </p:nvGraphicFramePr>
        <p:xfrm>
          <a:off x="2445219" y="2295540"/>
          <a:ext cx="7016833" cy="2833388"/>
        </p:xfrm>
        <a:graphic>
          <a:graphicData uri="http://schemas.openxmlformats.org/drawingml/2006/table">
            <a:tbl>
              <a:tblPr firstRow="1" bandRow="1">
                <a:tableStyleId>{E8B1032C-EA38-4F05-BA0D-38AFFFC7BED3}</a:tableStyleId>
              </a:tblPr>
              <a:tblGrid>
                <a:gridCol w="1174936">
                  <a:extLst>
                    <a:ext uri="{9D8B030D-6E8A-4147-A177-3AD203B41FA5}">
                      <a16:colId xmlns:a16="http://schemas.microsoft.com/office/drawing/2014/main" val="20000"/>
                    </a:ext>
                  </a:extLst>
                </a:gridCol>
                <a:gridCol w="1605516">
                  <a:extLst>
                    <a:ext uri="{9D8B030D-6E8A-4147-A177-3AD203B41FA5}">
                      <a16:colId xmlns:a16="http://schemas.microsoft.com/office/drawing/2014/main" val="20001"/>
                    </a:ext>
                  </a:extLst>
                </a:gridCol>
                <a:gridCol w="4236381">
                  <a:extLst>
                    <a:ext uri="{9D8B030D-6E8A-4147-A177-3AD203B41FA5}">
                      <a16:colId xmlns:a16="http://schemas.microsoft.com/office/drawing/2014/main" val="20002"/>
                    </a:ext>
                  </a:extLst>
                </a:gridCol>
              </a:tblGrid>
              <a:tr h="557769">
                <a:tc rowSpan="6">
                  <a:txBody>
                    <a:bodyPr/>
                    <a:lstStyle/>
                    <a:p>
                      <a:pPr algn="ctr">
                        <a:lnSpc>
                          <a:spcPct val="150000"/>
                        </a:lnSpc>
                      </a:pPr>
                      <a:r>
                        <a:rPr lang="zh-CN" altLang="en-US" sz="1800" dirty="0">
                          <a:solidFill>
                            <a:srgbClr val="993300"/>
                          </a:solidFill>
                        </a:rPr>
                        <a:t>互联网的互联互通</a:t>
                      </a:r>
                    </a:p>
                  </a:txBody>
                  <a:tcPr anchor="ctr"/>
                </a:tc>
                <a:tc>
                  <a:txBody>
                    <a:bodyPr/>
                    <a:lstStyle/>
                    <a:p>
                      <a:pPr marL="0" indent="0" algn="ctr" defTabSz="914400" rtl="0" eaLnBrk="1" latinLnBrk="0" hangingPunct="1"/>
                      <a:r>
                        <a:rPr lang="zh-CN" altLang="en-US" sz="1600" kern="1200" dirty="0"/>
                        <a:t>填写序号</a:t>
                      </a:r>
                      <a:endParaRPr lang="en-US" altLang="zh-CN" sz="1600" kern="1200" dirty="0">
                        <a:solidFill>
                          <a:schemeClr val="tx1"/>
                        </a:solidFill>
                        <a:latin typeface="+mn-lt"/>
                        <a:ea typeface="+mn-ea"/>
                        <a:cs typeface="+mn-cs"/>
                      </a:endParaRPr>
                    </a:p>
                  </a:txBody>
                  <a:tcPr anchor="ctr"/>
                </a:tc>
                <a:tc>
                  <a:txBody>
                    <a:bodyPr/>
                    <a:lstStyle/>
                    <a:p>
                      <a:pPr algn="ctr"/>
                      <a:r>
                        <a:rPr lang="zh-CN" altLang="en-US" sz="1600" dirty="0"/>
                        <a:t>问题池</a:t>
                      </a:r>
                    </a:p>
                  </a:txBody>
                  <a:tcPr anchor="ctr"/>
                </a:tc>
                <a:extLst>
                  <a:ext uri="{0D108BD9-81ED-4DB2-BD59-A6C34878D82A}">
                    <a16:rowId xmlns:a16="http://schemas.microsoft.com/office/drawing/2014/main" val="10000"/>
                  </a:ext>
                </a:extLst>
              </a:tr>
              <a:tr h="463296">
                <a:tc vMerge="1">
                  <a:txBody>
                    <a:bodyPr/>
                    <a:lstStyle/>
                    <a:p>
                      <a:endParaRPr lang="zh-CN"/>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4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nchor="ctr"/>
                </a:tc>
                <a:tc rowSpan="5">
                  <a:txBody>
                    <a:bodyPr/>
                    <a:lstStyle/>
                    <a:p>
                      <a:pPr marL="0" marR="0" lvl="0" indent="0" algn="l" defTabSz="914400" rtl="0" eaLnBrk="1" fontAlgn="auto" latinLnBrk="0" hangingPunct="1">
                        <a:lnSpc>
                          <a:spcPts val="3200"/>
                        </a:lnSpc>
                        <a:spcBef>
                          <a:spcPts val="0"/>
                        </a:spcBef>
                        <a:spcAft>
                          <a:spcPts val="0"/>
                        </a:spcAft>
                        <a:buClrTx/>
                        <a:buSzTx/>
                        <a:buFontTx/>
                        <a:buNone/>
                        <a:tabLst/>
                        <a:defRPr/>
                      </a:pPr>
                      <a:r>
                        <a:rPr lang="en-US" altLang="zh-CN" sz="1600" kern="100" dirty="0"/>
                        <a:t> ① </a:t>
                      </a:r>
                      <a:r>
                        <a:rPr lang="zh-CN" altLang="en-US" sz="1600" kern="100" dirty="0">
                          <a:sym typeface="+mn-ea"/>
                        </a:rPr>
                        <a:t>互联网上计算机的</a:t>
                      </a:r>
                      <a:r>
                        <a:rPr lang="en-US" altLang="zh-CN" sz="1600" kern="100" dirty="0">
                          <a:sym typeface="+mn-ea"/>
                        </a:rPr>
                        <a:t>IP</a:t>
                      </a:r>
                      <a:r>
                        <a:rPr lang="zh-CN" altLang="en-US" sz="1600" kern="100" dirty="0">
                          <a:sym typeface="+mn-ea"/>
                        </a:rPr>
                        <a:t>地址有什么作用？</a:t>
                      </a:r>
                    </a:p>
                    <a:p>
                      <a:pPr marL="0" marR="0" lvl="0" indent="0" algn="l" defTabSz="914400" rtl="0" eaLnBrk="1" fontAlgn="auto" latinLnBrk="0" hangingPunct="1">
                        <a:lnSpc>
                          <a:spcPts val="3200"/>
                        </a:lnSpc>
                        <a:spcBef>
                          <a:spcPts val="0"/>
                        </a:spcBef>
                        <a:spcAft>
                          <a:spcPts val="0"/>
                        </a:spcAft>
                        <a:buClrTx/>
                        <a:buSzTx/>
                        <a:buFontTx/>
                        <a:buNone/>
                        <a:tabLst/>
                        <a:defRPr/>
                      </a:pPr>
                      <a:r>
                        <a:rPr lang="en-US" altLang="zh-CN" sz="1600" kern="100" dirty="0"/>
                        <a:t> ② </a:t>
                      </a:r>
                      <a:r>
                        <a:rPr lang="zh-CN" altLang="en-US" sz="1600" kern="100" dirty="0">
                          <a:sym typeface="+mn-ea"/>
                        </a:rPr>
                        <a:t>互联网上计算机的物理连接方式是什么？</a:t>
                      </a:r>
                    </a:p>
                    <a:p>
                      <a:pPr lvl="0">
                        <a:lnSpc>
                          <a:spcPts val="3200"/>
                        </a:lnSpc>
                      </a:pPr>
                      <a:r>
                        <a:rPr lang="en-US" altLang="zh-CN" sz="1600" kern="100" dirty="0"/>
                        <a:t> ③ </a:t>
                      </a:r>
                      <a:r>
                        <a:rPr lang="zh-CN" altLang="en-US" sz="1600" kern="100" dirty="0">
                          <a:sym typeface="+mn-ea"/>
                        </a:rPr>
                        <a:t>互联网是如何去中心化的？</a:t>
                      </a:r>
                    </a:p>
                    <a:p>
                      <a:pPr marL="0" marR="0" lvl="0" indent="0" algn="l" defTabSz="914400" rtl="0" eaLnBrk="1" fontAlgn="auto" latinLnBrk="0" hangingPunct="1">
                        <a:lnSpc>
                          <a:spcPts val="3200"/>
                        </a:lnSpc>
                        <a:spcBef>
                          <a:spcPts val="0"/>
                        </a:spcBef>
                        <a:spcAft>
                          <a:spcPts val="0"/>
                        </a:spcAft>
                        <a:buClrTx/>
                        <a:buSzTx/>
                        <a:buFontTx/>
                        <a:buNone/>
                        <a:tabLst/>
                        <a:defRPr/>
                      </a:pPr>
                      <a:r>
                        <a:rPr lang="en-US" altLang="zh-CN" sz="1600" kern="100" dirty="0"/>
                        <a:t> ④ </a:t>
                      </a:r>
                      <a:r>
                        <a:rPr lang="zh-CN" altLang="zh-CN" sz="1600" kern="100" dirty="0"/>
                        <a:t>互联网上的计算机是如何找到对方的？</a:t>
                      </a:r>
                    </a:p>
                    <a:p>
                      <a:pPr marL="0" marR="0" lvl="0" indent="0" algn="l" defTabSz="914400" rtl="0" eaLnBrk="1" fontAlgn="auto" latinLnBrk="0" hangingPunct="1">
                        <a:lnSpc>
                          <a:spcPts val="3200"/>
                        </a:lnSpc>
                        <a:spcBef>
                          <a:spcPts val="0"/>
                        </a:spcBef>
                        <a:spcAft>
                          <a:spcPts val="0"/>
                        </a:spcAft>
                        <a:buClrTx/>
                        <a:buSzTx/>
                        <a:buFontTx/>
                        <a:buNone/>
                        <a:tabLst/>
                        <a:defRPr/>
                      </a:pPr>
                      <a:r>
                        <a:rPr lang="en-US" altLang="zh-CN" sz="1600" kern="100" dirty="0"/>
                        <a:t> ⑤ </a:t>
                      </a:r>
                      <a:r>
                        <a:rPr lang="zh-CN" altLang="zh-CN" sz="1600" kern="100" dirty="0"/>
                        <a:t>互联网上的计算机是如何连在一起的？</a:t>
                      </a:r>
                      <a:endParaRPr lang="zh-CN" altLang="en-US" sz="1600" kern="100" dirty="0">
                        <a:latin typeface="幼圆" panose="02010509060101010101" pitchFamily="49" charset="-122"/>
                        <a:ea typeface="幼圆" panose="02010509060101010101" pitchFamily="49" charset="-122"/>
                        <a:cs typeface="宋体" panose="02010600030101010101" pitchFamily="2" charset="-122"/>
                        <a:sym typeface="+mn-ea"/>
                      </a:endParaRPr>
                    </a:p>
                  </a:txBody>
                  <a:tcPr anchor="ctr"/>
                </a:tc>
                <a:extLst>
                  <a:ext uri="{0D108BD9-81ED-4DB2-BD59-A6C34878D82A}">
                    <a16:rowId xmlns:a16="http://schemas.microsoft.com/office/drawing/2014/main" val="10001"/>
                  </a:ext>
                </a:extLst>
              </a:tr>
              <a:tr h="463296">
                <a:tc vMerge="1">
                  <a:txBody>
                    <a:bodyPr/>
                    <a:lstStyle/>
                    <a:p>
                      <a:endParaRPr lang="zh-CN"/>
                    </a:p>
                  </a:txBody>
                  <a:tcPr/>
                </a:tc>
                <a:tc>
                  <a:txBody>
                    <a:bodyPr/>
                    <a:lstStyle/>
                    <a:p>
                      <a:pPr marL="0" indent="0" algn="just" defTabSz="914400" rtl="0" eaLnBrk="1" latinLnBrk="0" hangingPunct="1"/>
                      <a:endParaRPr lang="zh-CN" altLang="en-US" sz="14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nchor="ctr"/>
                </a:tc>
                <a:tc vMerge="1">
                  <a:txBody>
                    <a:bodyPr/>
                    <a:lstStyle/>
                    <a:p>
                      <a:endParaRPr lang="zh-CN"/>
                    </a:p>
                  </a:txBody>
                  <a:tcPr/>
                </a:tc>
                <a:extLst>
                  <a:ext uri="{0D108BD9-81ED-4DB2-BD59-A6C34878D82A}">
                    <a16:rowId xmlns:a16="http://schemas.microsoft.com/office/drawing/2014/main" val="10002"/>
                  </a:ext>
                </a:extLst>
              </a:tr>
              <a:tr h="463296">
                <a:tc vMerge="1">
                  <a:txBody>
                    <a:bodyPr/>
                    <a:lstStyle/>
                    <a:p>
                      <a:endParaRPr lang="zh-CN"/>
                    </a:p>
                  </a:txBody>
                  <a:tcPr/>
                </a:tc>
                <a:tc>
                  <a:txBody>
                    <a:bodyPr/>
                    <a:lstStyle/>
                    <a:p>
                      <a:pPr marL="0" indent="0" algn="just" defTabSz="914400" rtl="0" eaLnBrk="1" latinLnBrk="0" hangingPunct="1"/>
                      <a:endParaRPr lang="zh-CN" altLang="en-US" sz="14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nchor="ctr"/>
                </a:tc>
                <a:tc vMerge="1">
                  <a:txBody>
                    <a:bodyPr/>
                    <a:lstStyle/>
                    <a:p>
                      <a:endParaRPr lang="zh-CN"/>
                    </a:p>
                  </a:txBody>
                  <a:tcPr/>
                </a:tc>
                <a:extLst>
                  <a:ext uri="{0D108BD9-81ED-4DB2-BD59-A6C34878D82A}">
                    <a16:rowId xmlns:a16="http://schemas.microsoft.com/office/drawing/2014/main" val="10003"/>
                  </a:ext>
                </a:extLst>
              </a:tr>
              <a:tr h="463296">
                <a:tc vMerge="1">
                  <a:txBody>
                    <a:bodyPr/>
                    <a:lstStyle/>
                    <a:p>
                      <a:endParaRPr lang="zh-CN"/>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40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txBody>
                  <a:tcPr anchor="ctr"/>
                </a:tc>
                <a:tc vMerge="1">
                  <a:txBody>
                    <a:bodyPr/>
                    <a:lstStyle/>
                    <a:p>
                      <a:endParaRPr lang="zh-CN"/>
                    </a:p>
                  </a:txBody>
                  <a:tcPr/>
                </a:tc>
                <a:extLst>
                  <a:ext uri="{0D108BD9-81ED-4DB2-BD59-A6C34878D82A}">
                    <a16:rowId xmlns:a16="http://schemas.microsoft.com/office/drawing/2014/main" val="10004"/>
                  </a:ext>
                </a:extLst>
              </a:tr>
              <a:tr h="422435">
                <a:tc vMerge="1">
                  <a:txBody>
                    <a:bodyPr/>
                    <a:lstStyle/>
                    <a:p>
                      <a:endParaRPr lang="zh-CN"/>
                    </a:p>
                  </a:txBody>
                  <a:tcPr/>
                </a:tc>
                <a:tc>
                  <a:txBody>
                    <a:bodyPr/>
                    <a:lstStyle/>
                    <a:p>
                      <a:endParaRPr lang="zh-CN" altLang="en-US" sz="1600" dirty="0"/>
                    </a:p>
                  </a:txBody>
                  <a:tcPr anchor="ctr"/>
                </a:tc>
                <a:tc vMerge="1">
                  <a:txBody>
                    <a:bodyPr/>
                    <a:lstStyle/>
                    <a:p>
                      <a:endParaRPr lang="zh-CN"/>
                    </a:p>
                  </a:txBody>
                  <a:tcPr/>
                </a:tc>
                <a:extLst>
                  <a:ext uri="{0D108BD9-81ED-4DB2-BD59-A6C34878D82A}">
                    <a16:rowId xmlns:a16="http://schemas.microsoft.com/office/drawing/2014/main" val="10006"/>
                  </a:ext>
                </a:extLst>
              </a:tr>
            </a:tbl>
          </a:graphicData>
        </a:graphic>
      </p:graphicFrame>
      <p:sp>
        <p:nvSpPr>
          <p:cNvPr id="13" name="矩形 12"/>
          <p:cNvSpPr/>
          <p:nvPr/>
        </p:nvSpPr>
        <p:spPr>
          <a:xfrm>
            <a:off x="1859609" y="1693303"/>
            <a:ext cx="8936079" cy="400110"/>
          </a:xfrm>
          <a:prstGeom prst="rect">
            <a:avLst/>
          </a:prstGeom>
        </p:spPr>
        <p:txBody>
          <a:bodyPr wrap="square">
            <a:spAutoFit/>
          </a:bodyPr>
          <a:lstStyle/>
          <a:p>
            <a:pPr indent="514350"/>
            <a:r>
              <a:rPr lang="zh-CN" altLang="en-US" sz="2000" kern="100" dirty="0">
                <a:solidFill>
                  <a:srgbClr val="993300"/>
                </a:solidFill>
                <a:latin typeface="楷体" panose="02010609060101010101" pitchFamily="49" charset="-122"/>
                <a:ea typeface="楷体" panose="02010609060101010101" pitchFamily="49" charset="-122"/>
                <a:cs typeface="Times New Roman" panose="02020603050405020304" pitchFamily="18" charset="0"/>
              </a:rPr>
              <a:t>将“问题池”中与项目相关的问题，按照顺序排序。</a:t>
            </a:r>
            <a:endParaRPr lang="zh-CN" altLang="en-US" sz="2000" dirty="0">
              <a:solidFill>
                <a:srgbClr val="993300"/>
              </a:solidFill>
              <a:latin typeface="楷体" panose="02010609060101010101" pitchFamily="49" charset="-122"/>
              <a:ea typeface="楷体" panose="02010609060101010101" pitchFamily="49" charset="-122"/>
            </a:endParaRPr>
          </a:p>
        </p:txBody>
      </p:sp>
      <p:sp>
        <p:nvSpPr>
          <p:cNvPr id="14" name="文本框 13"/>
          <p:cNvSpPr txBox="1"/>
          <p:nvPr/>
        </p:nvSpPr>
        <p:spPr>
          <a:xfrm>
            <a:off x="5441562" y="369766"/>
            <a:ext cx="5935368" cy="646331"/>
          </a:xfrm>
          <a:prstGeom prst="rect">
            <a:avLst/>
          </a:prstGeom>
          <a:noFill/>
        </p:spPr>
        <p:txBody>
          <a:bodyPr wrap="square" rtlCol="0">
            <a:spAutoFit/>
          </a:bodyPr>
          <a:lstStyle/>
          <a:p>
            <a:r>
              <a:rPr lang="zh-CN" altLang="en-US" dirty="0">
                <a:solidFill>
                  <a:schemeClr val="bg1"/>
                </a:solidFill>
                <a:latin typeface="方正姚体" panose="02010601030101010101" pitchFamily="2" charset="-122"/>
                <a:ea typeface="方正姚体" panose="02010601030101010101" pitchFamily="2" charset="-122"/>
              </a:rPr>
              <a:t>项目</a:t>
            </a:r>
            <a:r>
              <a:rPr lang="en-US" altLang="zh-CN" dirty="0">
                <a:solidFill>
                  <a:schemeClr val="bg1"/>
                </a:solidFill>
                <a:latin typeface="方正姚体" panose="02010601030101010101" pitchFamily="2" charset="-122"/>
                <a:ea typeface="方正姚体" panose="02010601030101010101" pitchFamily="2" charset="-122"/>
              </a:rPr>
              <a:t>1  </a:t>
            </a:r>
            <a:r>
              <a:rPr lang="zh-CN" altLang="en-US" dirty="0">
                <a:solidFill>
                  <a:schemeClr val="bg1"/>
                </a:solidFill>
                <a:latin typeface="方正姚体" panose="02010601030101010101" pitchFamily="2" charset="-122"/>
                <a:ea typeface="方正姚体" panose="02010601030101010101" pitchFamily="2" charset="-122"/>
              </a:rPr>
              <a:t>解读互联网连通示意图 </a:t>
            </a:r>
            <a:r>
              <a:rPr lang="zh-CN" altLang="zh-CN" dirty="0">
                <a:solidFill>
                  <a:schemeClr val="bg1"/>
                </a:solidFill>
                <a:latin typeface="方正姚体" panose="02010601030101010101" pitchFamily="2" charset="-122"/>
                <a:ea typeface="方正姚体" panose="02010601030101010101" pitchFamily="2" charset="-122"/>
              </a:rPr>
              <a:t>—— 互联网互连与互通</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800" kern="1200" dirty="0">
              <a:solidFill>
                <a:schemeClr val="bg1"/>
              </a:solidFill>
              <a:latin typeface="方正姚体" panose="02010601030101010101" pitchFamily="2" charset="-122"/>
              <a:ea typeface="方正姚体" panose="02010601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28"/>
                                        </p:tgtEl>
                                        <p:attrNameLst>
                                          <p:attrName>style.visibility</p:attrName>
                                        </p:attrNameLst>
                                      </p:cBhvr>
                                      <p:to>
                                        <p:strVal val="visible"/>
                                      </p:to>
                                    </p:set>
                                    <p:anim calcmode="lin" valueType="num">
                                      <p:cBhvr additive="base">
                                        <p:cTn id="7" dur="1000"/>
                                        <p:tgtEl>
                                          <p:spTgt spid="128"/>
                                        </p:tgtEl>
                                        <p:attrNameLst>
                                          <p:attrName>ppt_y</p:attrName>
                                        </p:attrNameLst>
                                      </p:cBhvr>
                                      <p:tavLst>
                                        <p:tav tm="0">
                                          <p:val>
                                            <p:strVal val="#ppt_y+#ppt_h*1.125000"/>
                                          </p:val>
                                        </p:tav>
                                        <p:tav tm="100000">
                                          <p:val>
                                            <p:strVal val="#ppt_y"/>
                                          </p:val>
                                        </p:tav>
                                      </p:tavLst>
                                    </p:anim>
                                    <p:animEffect transition="in" filter="wipe(up)">
                                      <p:cBhvr>
                                        <p:cTn id="8" dur="1000"/>
                                        <p:tgtEl>
                                          <p:spTgt spid="128"/>
                                        </p:tgtEl>
                                      </p:cBhvr>
                                    </p:animEffect>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9">
            <a:clrChange>
              <a:clrFrom>
                <a:srgbClr val="74D5F9">
                  <a:alpha val="100000"/>
                </a:srgbClr>
              </a:clrFrom>
              <a:clrTo>
                <a:srgbClr val="74D5F9">
                  <a:alpha val="100000"/>
                  <a:alpha val="0"/>
                </a:srgbClr>
              </a:clrTo>
            </a:clrChange>
          </a:blip>
          <a:stretch>
            <a:fillRect/>
          </a:stretch>
        </p:blipFill>
        <p:spPr>
          <a:xfrm>
            <a:off x="5429712" y="789748"/>
            <a:ext cx="5849620" cy="5179695"/>
          </a:xfrm>
          <a:prstGeom prst="rect">
            <a:avLst/>
          </a:prstGeom>
        </p:spPr>
      </p:pic>
      <p:pic>
        <p:nvPicPr>
          <p:cNvPr id="2" name="图片 1"/>
          <p:cNvPicPr>
            <a:picLocks noChangeAspect="1"/>
          </p:cNvPicPr>
          <p:nvPr/>
        </p:nvPicPr>
        <p:blipFill rotWithShape="1">
          <a:blip r:embed="rId20" cstate="print">
            <a:extLst>
              <a:ext uri="{28A0092B-C50C-407E-A947-70E740481C1C}">
                <a14:useLocalDpi xmlns:a14="http://schemas.microsoft.com/office/drawing/2010/main" val="0"/>
              </a:ext>
            </a:extLst>
          </a:blip>
          <a:srcRect l="7583" t="14440" r="47711" b="31550"/>
          <a:stretch>
            <a:fillRect/>
          </a:stretch>
        </p:blipFill>
        <p:spPr>
          <a:xfrm>
            <a:off x="1121936" y="1252701"/>
            <a:ext cx="554294" cy="446422"/>
          </a:xfrm>
          <a:prstGeom prst="rect">
            <a:avLst/>
          </a:prstGeom>
        </p:spPr>
      </p:pic>
      <p:sp>
        <p:nvSpPr>
          <p:cNvPr id="3" name="文本框 2"/>
          <p:cNvSpPr txBox="1"/>
          <p:nvPr/>
        </p:nvSpPr>
        <p:spPr>
          <a:xfrm>
            <a:off x="1676230" y="1611251"/>
            <a:ext cx="3438707" cy="753220"/>
          </a:xfrm>
          <a:prstGeom prst="rect">
            <a:avLst/>
          </a:prstGeom>
          <a:noFill/>
        </p:spPr>
        <p:txBody>
          <a:bodyPr wrap="square" rtlCol="0">
            <a:spAutoFit/>
          </a:bodyPr>
          <a:lstStyle/>
          <a:p>
            <a:pPr marL="0" marR="0" indent="0" algn="l" defTabSz="914400" rtl="0" eaLnBrk="1" fontAlgn="auto" latinLnBrk="0" hangingPunct="1">
              <a:lnSpc>
                <a:spcPts val="2700"/>
              </a:lnSpc>
              <a:spcBef>
                <a:spcPts val="0"/>
              </a:spcBef>
              <a:spcAft>
                <a:spcPts val="0"/>
              </a:spcAft>
              <a:buClrTx/>
              <a:buSzTx/>
              <a:buFontTx/>
              <a:buNone/>
              <a:tabLst/>
              <a:defRPr/>
            </a:pPr>
            <a:r>
              <a:rPr lang="zh-CN" altLang="en-US" b="1" dirty="0">
                <a:solidFill>
                  <a:srgbClr val="993300"/>
                </a:solidFill>
                <a:latin typeface="微软雅黑" panose="020B0503020204020204" pitchFamily="34" charset="-122"/>
                <a:ea typeface="微软雅黑" panose="020B0503020204020204" pitchFamily="34" charset="-122"/>
              </a:rPr>
              <a:t>解读互联网连通示意图</a:t>
            </a:r>
            <a:endParaRPr lang="en-US" altLang="zh-CN" b="1" dirty="0">
              <a:solidFill>
                <a:srgbClr val="993300"/>
              </a:solidFill>
              <a:latin typeface="微软雅黑" panose="020B0503020204020204" pitchFamily="34" charset="-122"/>
              <a:ea typeface="微软雅黑" panose="020B0503020204020204" pitchFamily="34" charset="-122"/>
            </a:endParaRPr>
          </a:p>
          <a:p>
            <a:pPr>
              <a:lnSpc>
                <a:spcPts val="2700"/>
              </a:lnSpc>
              <a:defRPr/>
            </a:pPr>
            <a:r>
              <a:rPr lang="en-US" altLang="zh-CN" b="1" dirty="0">
                <a:solidFill>
                  <a:srgbClr val="993300"/>
                </a:solidFill>
                <a:latin typeface="微软雅黑" panose="020B0503020204020204" pitchFamily="34" charset="-122"/>
                <a:ea typeface="微软雅黑" panose="020B0503020204020204" pitchFamily="34" charset="-122"/>
              </a:rPr>
              <a:t>         </a:t>
            </a:r>
            <a:r>
              <a:rPr lang="zh-CN" altLang="zh-CN" b="1" dirty="0">
                <a:solidFill>
                  <a:srgbClr val="993300"/>
                </a:solidFill>
                <a:latin typeface="微软雅黑" panose="020B0503020204020204" pitchFamily="34" charset="-122"/>
                <a:ea typeface="微软雅黑" panose="020B0503020204020204" pitchFamily="34" charset="-122"/>
              </a:rPr>
              <a:t>—— 互联网互连与互通</a:t>
            </a:r>
            <a:endParaRPr lang="zh-CN" altLang="en-US" b="1" dirty="0">
              <a:solidFill>
                <a:srgbClr val="9933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649779" y="5401954"/>
            <a:ext cx="3227165" cy="369332"/>
          </a:xfrm>
          <a:prstGeom prst="rect">
            <a:avLst/>
          </a:prstGeom>
          <a:noFill/>
        </p:spPr>
        <p:txBody>
          <a:bodyPr wrap="none" rtlCol="0">
            <a:spAutoFit/>
          </a:bodyPr>
          <a:lstStyle/>
          <a:p>
            <a:r>
              <a:rPr lang="zh-CN" altLang="en-US" sz="1800" b="1" kern="1200" baseline="0" dirty="0">
                <a:solidFill>
                  <a:srgbClr val="3586A5"/>
                </a:solidFill>
                <a:latin typeface="微软雅黑" panose="020B0503020204020204" pitchFamily="34" charset="-122"/>
                <a:ea typeface="微软雅黑" panose="020B0503020204020204" pitchFamily="34" charset="-122"/>
              </a:rPr>
              <a:t>第</a:t>
            </a:r>
            <a:r>
              <a:rPr lang="en-US" altLang="zh-CN" sz="1800" b="1" kern="1200" baseline="0" dirty="0">
                <a:solidFill>
                  <a:srgbClr val="3586A5"/>
                </a:solidFill>
                <a:latin typeface="微软雅黑" panose="020B0503020204020204" pitchFamily="34" charset="-122"/>
                <a:ea typeface="微软雅黑" panose="020B0503020204020204" pitchFamily="34" charset="-122"/>
              </a:rPr>
              <a:t>4</a:t>
            </a:r>
            <a:r>
              <a:rPr lang="zh-CN" altLang="en-US" sz="1800" b="1" kern="1200" baseline="0" dirty="0">
                <a:solidFill>
                  <a:srgbClr val="3586A5"/>
                </a:solidFill>
                <a:latin typeface="微软雅黑" panose="020B0503020204020204" pitchFamily="34" charset="-122"/>
                <a:ea typeface="微软雅黑" panose="020B0503020204020204" pitchFamily="34" charset="-122"/>
              </a:rPr>
              <a:t>单元  </a:t>
            </a:r>
            <a:r>
              <a:rPr lang="zh-CN" altLang="en-US" b="1" baseline="0" dirty="0">
                <a:solidFill>
                  <a:srgbClr val="3586A5"/>
                </a:solidFill>
                <a:latin typeface="微软雅黑" panose="020B0503020204020204" pitchFamily="34" charset="-122"/>
                <a:ea typeface="微软雅黑" panose="020B0503020204020204" pitchFamily="34" charset="-122"/>
              </a:rPr>
              <a:t>探</a:t>
            </a:r>
            <a:r>
              <a:rPr lang="zh-CN" altLang="en-US" sz="1800" b="1" kern="1200" baseline="0" dirty="0">
                <a:solidFill>
                  <a:srgbClr val="3586A5"/>
                </a:solidFill>
                <a:latin typeface="微软雅黑" panose="020B0503020204020204" pitchFamily="34" charset="-122"/>
                <a:ea typeface="微软雅黑" panose="020B0503020204020204" pitchFamily="34" charset="-122"/>
              </a:rPr>
              <a:t>密互联网工作过程</a:t>
            </a:r>
          </a:p>
        </p:txBody>
      </p:sp>
      <p:pic>
        <p:nvPicPr>
          <p:cNvPr id="5" name="图片 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032781" y="2768091"/>
            <a:ext cx="1934227" cy="1934227"/>
          </a:xfrm>
          <a:prstGeom prst="rect">
            <a:avLst/>
          </a:prstGeom>
        </p:spPr>
      </p:pic>
      <p:sp>
        <p:nvSpPr>
          <p:cNvPr id="8" name="序号"/>
          <p:cNvSpPr txBox="1"/>
          <p:nvPr>
            <p:custDataLst>
              <p:tags r:id="rId1"/>
            </p:custDataLst>
          </p:nvPr>
        </p:nvSpPr>
        <p:spPr>
          <a:xfrm>
            <a:off x="10485582" y="1009602"/>
            <a:ext cx="728345" cy="889950"/>
          </a:xfrm>
          <a:prstGeom prst="rect">
            <a:avLst/>
          </a:prstGeom>
          <a:noFill/>
        </p:spPr>
        <p:txBody>
          <a:bodyPr vert="horz" wrap="none" lIns="91440" tIns="45720" rIns="91440" bIns="45720" rtlCol="0" anchor="b" anchorCtr="0">
            <a:normAutofit/>
          </a:bodyPr>
          <a:lstStyle>
            <a:defPPr>
              <a:defRPr lang="zh-CN"/>
            </a:defPPr>
            <a:lvl1pPr algn="dist">
              <a:defRPr kumimoji="0" sz="5400" b="0" i="0" u="none" strike="noStrike" cap="none" spc="0" normalizeH="0" baseline="0">
                <a:ln>
                  <a:noFill/>
                </a:ln>
                <a:gradFill flip="none" rotWithShape="1">
                  <a:gsLst>
                    <a:gs pos="8000">
                      <a:srgbClr val="843A24"/>
                    </a:gs>
                    <a:gs pos="100000">
                      <a:srgbClr val="F7F5B1"/>
                    </a:gs>
                  </a:gsLst>
                  <a:lin ang="13500000" scaled="1"/>
                  <a:tileRect/>
                </a:gradFill>
                <a:effectLst/>
                <a:uLnTx/>
                <a:uFillTx/>
                <a:latin typeface="+mj-ea"/>
                <a:ea typeface="+mj-ea"/>
              </a:defRPr>
            </a:lvl1pPr>
          </a:lstStyle>
          <a:p>
            <a:pPr lvl="0" algn="l">
              <a:lnSpc>
                <a:spcPct val="110000"/>
              </a:lnSpc>
              <a:buClrTx/>
              <a:buSzTx/>
              <a:buFontTx/>
            </a:pPr>
            <a:r>
              <a:rPr lang="en-US" altLang="zh-CN" sz="1600" dirty="0">
                <a:solidFill>
                  <a:schemeClr val="accent1"/>
                </a:solidFill>
                <a:latin typeface="+mn-ea"/>
                <a:ea typeface="+mn-ea"/>
                <a:cs typeface="宋体" panose="02010600030101010101" pitchFamily="2" charset="-122"/>
                <a:sym typeface="+mn-ea"/>
              </a:rPr>
              <a:t>01.</a:t>
            </a:r>
          </a:p>
        </p:txBody>
      </p:sp>
      <p:sp>
        <p:nvSpPr>
          <p:cNvPr id="9" name="标题"/>
          <p:cNvSpPr txBox="1"/>
          <p:nvPr>
            <p:custDataLst>
              <p:tags r:id="rId2"/>
            </p:custDataLst>
          </p:nvPr>
        </p:nvSpPr>
        <p:spPr>
          <a:xfrm>
            <a:off x="6069792" y="1180733"/>
            <a:ext cx="4274819" cy="504826"/>
          </a:xfrm>
          <a:prstGeom prst="rect">
            <a:avLst/>
          </a:prstGeom>
          <a:noFill/>
        </p:spPr>
        <p:txBody>
          <a:bodyPr vert="horz" wrap="square" lIns="91440" tIns="45720" rIns="91440" bIns="45720" rtlCol="0" anchor="b" anchorCtr="0">
            <a:normAutofit/>
          </a:bodyPr>
          <a:lstStyle>
            <a:defPPr>
              <a:defRPr lang="zh-CN"/>
            </a:defPPr>
            <a:lvl1pPr algn="dist">
              <a:defRPr kumimoji="0" sz="5400" b="0" i="0" u="none" strike="noStrike" cap="none" spc="0" normalizeH="0" baseline="0">
                <a:ln>
                  <a:noFill/>
                </a:ln>
                <a:gradFill flip="none" rotWithShape="1">
                  <a:gsLst>
                    <a:gs pos="8000">
                      <a:srgbClr val="843A24"/>
                    </a:gs>
                    <a:gs pos="100000">
                      <a:srgbClr val="F7F5B1"/>
                    </a:gs>
                  </a:gsLst>
                  <a:lin ang="13500000" scaled="1"/>
                  <a:tileRect/>
                </a:gradFill>
                <a:effectLst/>
                <a:uLnTx/>
                <a:uFillTx/>
                <a:latin typeface="+mj-ea"/>
                <a:ea typeface="+mj-ea"/>
              </a:defRPr>
            </a:lvl1pPr>
          </a:lstStyle>
          <a:p>
            <a:pPr lvl="0" algn="l">
              <a:lnSpc>
                <a:spcPct val="110000"/>
              </a:lnSpc>
              <a:buClrTx/>
              <a:buSzTx/>
              <a:buFontTx/>
            </a:pPr>
            <a:r>
              <a:rPr lang="zh-CN" altLang="en-US" sz="2400" dirty="0">
                <a:solidFill>
                  <a:schemeClr val="tx1">
                    <a:lumMod val="75000"/>
                    <a:lumOff val="25000"/>
                  </a:schemeClr>
                </a:solidFill>
                <a:cs typeface="宋体" panose="02010600030101010101" pitchFamily="2" charset="-122"/>
                <a:sym typeface="+mn-ea"/>
              </a:rPr>
              <a:t>热身与准备</a:t>
            </a:r>
            <a:r>
              <a:rPr lang="en-US" altLang="zh-CN" sz="2400" dirty="0">
                <a:solidFill>
                  <a:schemeClr val="tx1">
                    <a:lumMod val="75000"/>
                    <a:lumOff val="25000"/>
                  </a:schemeClr>
                </a:solidFill>
                <a:cs typeface="宋体" panose="02010600030101010101" pitchFamily="2" charset="-122"/>
                <a:sym typeface="+mn-ea"/>
              </a:rPr>
              <a:t> </a:t>
            </a:r>
            <a:endParaRPr lang="zh-CN" altLang="en-US" sz="2400" dirty="0">
              <a:solidFill>
                <a:schemeClr val="tx1">
                  <a:lumMod val="75000"/>
                  <a:lumOff val="25000"/>
                </a:schemeClr>
              </a:solidFill>
              <a:cs typeface="宋体" panose="02010600030101010101" pitchFamily="2" charset="-122"/>
              <a:sym typeface="+mn-ea"/>
            </a:endParaRPr>
          </a:p>
        </p:txBody>
      </p:sp>
      <p:sp>
        <p:nvSpPr>
          <p:cNvPr id="11" name="序号"/>
          <p:cNvSpPr txBox="1"/>
          <p:nvPr>
            <p:custDataLst>
              <p:tags r:id="rId3"/>
            </p:custDataLst>
          </p:nvPr>
        </p:nvSpPr>
        <p:spPr>
          <a:xfrm>
            <a:off x="10485582" y="2203930"/>
            <a:ext cx="728345" cy="889950"/>
          </a:xfrm>
          <a:prstGeom prst="rect">
            <a:avLst/>
          </a:prstGeom>
          <a:noFill/>
        </p:spPr>
        <p:txBody>
          <a:bodyPr vert="horz" wrap="none" lIns="91440" tIns="45720" rIns="91440" bIns="45720" rtlCol="0" anchor="b" anchorCtr="0">
            <a:normAutofit/>
          </a:bodyPr>
          <a:lstStyle>
            <a:defPPr>
              <a:defRPr lang="zh-CN"/>
            </a:defPPr>
            <a:lvl1pPr algn="dist">
              <a:defRPr kumimoji="0" sz="5400" b="0" i="0" u="none" strike="noStrike" cap="none" spc="0" normalizeH="0" baseline="0">
                <a:ln>
                  <a:noFill/>
                </a:ln>
                <a:gradFill flip="none" rotWithShape="1">
                  <a:gsLst>
                    <a:gs pos="8000">
                      <a:srgbClr val="843A24"/>
                    </a:gs>
                    <a:gs pos="100000">
                      <a:srgbClr val="F7F5B1"/>
                    </a:gs>
                  </a:gsLst>
                  <a:lin ang="13500000" scaled="1"/>
                  <a:tileRect/>
                </a:gradFill>
                <a:effectLst/>
                <a:uLnTx/>
                <a:uFillTx/>
                <a:latin typeface="+mj-ea"/>
                <a:ea typeface="+mj-ea"/>
              </a:defRPr>
            </a:lvl1pPr>
          </a:lstStyle>
          <a:p>
            <a:pPr lvl="0" algn="l">
              <a:lnSpc>
                <a:spcPct val="110000"/>
              </a:lnSpc>
              <a:buClrTx/>
              <a:buSzTx/>
              <a:buFontTx/>
            </a:pPr>
            <a:r>
              <a:rPr lang="en-US" altLang="zh-CN" sz="1600" dirty="0">
                <a:solidFill>
                  <a:schemeClr val="accent1"/>
                </a:solidFill>
                <a:latin typeface="+mn-ea"/>
                <a:ea typeface="+mn-ea"/>
                <a:cs typeface="宋体" panose="02010600030101010101" pitchFamily="2" charset="-122"/>
                <a:sym typeface="+mn-ea"/>
              </a:rPr>
              <a:t>02.</a:t>
            </a:r>
          </a:p>
        </p:txBody>
      </p:sp>
      <p:sp>
        <p:nvSpPr>
          <p:cNvPr id="12" name="标题"/>
          <p:cNvSpPr txBox="1"/>
          <p:nvPr>
            <p:custDataLst>
              <p:tags r:id="rId4"/>
            </p:custDataLst>
          </p:nvPr>
        </p:nvSpPr>
        <p:spPr>
          <a:xfrm>
            <a:off x="6069792" y="2042005"/>
            <a:ext cx="4274819" cy="889952"/>
          </a:xfrm>
          <a:prstGeom prst="rect">
            <a:avLst/>
          </a:prstGeom>
          <a:noFill/>
        </p:spPr>
        <p:txBody>
          <a:bodyPr vert="horz" wrap="square" lIns="91440" tIns="45720" rIns="91440" bIns="45720" rtlCol="0" anchor="b" anchorCtr="0">
            <a:normAutofit/>
          </a:bodyPr>
          <a:lstStyle>
            <a:defPPr>
              <a:defRPr lang="zh-CN"/>
            </a:defPPr>
            <a:lvl1pPr algn="dist">
              <a:defRPr kumimoji="0" sz="5400" b="0" i="0" u="none" strike="noStrike" cap="none" spc="0" normalizeH="0" baseline="0">
                <a:ln>
                  <a:noFill/>
                </a:ln>
                <a:gradFill flip="none" rotWithShape="1">
                  <a:gsLst>
                    <a:gs pos="8000">
                      <a:srgbClr val="843A24"/>
                    </a:gs>
                    <a:gs pos="100000">
                      <a:srgbClr val="F7F5B1"/>
                    </a:gs>
                  </a:gsLst>
                  <a:lin ang="13500000" scaled="1"/>
                  <a:tileRect/>
                </a:gradFill>
                <a:effectLst/>
                <a:uLnTx/>
                <a:uFillTx/>
                <a:latin typeface="+mj-ea"/>
                <a:ea typeface="+mj-ea"/>
              </a:defRPr>
            </a:lvl1pPr>
          </a:lstStyle>
          <a:p>
            <a:pPr lvl="0" algn="l">
              <a:lnSpc>
                <a:spcPct val="110000"/>
              </a:lnSpc>
              <a:buClrTx/>
              <a:buSzTx/>
              <a:buFontTx/>
            </a:pPr>
            <a:r>
              <a:rPr lang="zh-CN" altLang="en-US" sz="2400" dirty="0">
                <a:solidFill>
                  <a:schemeClr val="tx1">
                    <a:lumMod val="75000"/>
                    <a:lumOff val="25000"/>
                  </a:schemeClr>
                </a:solidFill>
                <a:cs typeface="宋体" panose="02010600030101010101" pitchFamily="2" charset="-122"/>
                <a:sym typeface="+mn-ea"/>
              </a:rPr>
              <a:t>活动与实施</a:t>
            </a:r>
            <a:r>
              <a:rPr lang="en-US" altLang="zh-CN" sz="2400" dirty="0">
                <a:solidFill>
                  <a:schemeClr val="tx1">
                    <a:lumMod val="75000"/>
                    <a:lumOff val="25000"/>
                  </a:schemeClr>
                </a:solidFill>
                <a:cs typeface="宋体" panose="02010600030101010101" pitchFamily="2" charset="-122"/>
                <a:sym typeface="+mn-ea"/>
              </a:rPr>
              <a:t> </a:t>
            </a:r>
            <a:endParaRPr lang="zh-CN" altLang="en-US" sz="2400" dirty="0">
              <a:solidFill>
                <a:schemeClr val="tx1">
                  <a:lumMod val="75000"/>
                  <a:lumOff val="25000"/>
                </a:schemeClr>
              </a:solidFill>
              <a:cs typeface="宋体" panose="02010600030101010101" pitchFamily="2" charset="-122"/>
              <a:sym typeface="+mn-ea"/>
            </a:endParaRPr>
          </a:p>
        </p:txBody>
      </p:sp>
      <p:sp>
        <p:nvSpPr>
          <p:cNvPr id="14" name="序号"/>
          <p:cNvSpPr txBox="1"/>
          <p:nvPr>
            <p:custDataLst>
              <p:tags r:id="rId5"/>
            </p:custDataLst>
          </p:nvPr>
        </p:nvSpPr>
        <p:spPr>
          <a:xfrm>
            <a:off x="10485582" y="3398258"/>
            <a:ext cx="728345" cy="889950"/>
          </a:xfrm>
          <a:prstGeom prst="rect">
            <a:avLst/>
          </a:prstGeom>
          <a:noFill/>
        </p:spPr>
        <p:txBody>
          <a:bodyPr vert="horz" wrap="none" lIns="91440" tIns="45720" rIns="91440" bIns="45720" rtlCol="0" anchor="b" anchorCtr="0">
            <a:normAutofit/>
          </a:bodyPr>
          <a:lstStyle>
            <a:defPPr>
              <a:defRPr lang="zh-CN"/>
            </a:defPPr>
            <a:lvl1pPr algn="dist">
              <a:defRPr kumimoji="0" sz="5400" b="0" i="0" u="none" strike="noStrike" cap="none" spc="0" normalizeH="0" baseline="0">
                <a:ln>
                  <a:noFill/>
                </a:ln>
                <a:gradFill flip="none" rotWithShape="1">
                  <a:gsLst>
                    <a:gs pos="8000">
                      <a:srgbClr val="843A24"/>
                    </a:gs>
                    <a:gs pos="100000">
                      <a:srgbClr val="F7F5B1"/>
                    </a:gs>
                  </a:gsLst>
                  <a:lin ang="13500000" scaled="1"/>
                  <a:tileRect/>
                </a:gradFill>
                <a:effectLst/>
                <a:uLnTx/>
                <a:uFillTx/>
                <a:latin typeface="+mj-ea"/>
                <a:ea typeface="+mj-ea"/>
              </a:defRPr>
            </a:lvl1pPr>
          </a:lstStyle>
          <a:p>
            <a:pPr lvl="0" algn="l">
              <a:lnSpc>
                <a:spcPct val="110000"/>
              </a:lnSpc>
              <a:buClrTx/>
              <a:buSzTx/>
              <a:buFontTx/>
            </a:pPr>
            <a:r>
              <a:rPr lang="en-US" altLang="zh-CN" sz="1600" dirty="0">
                <a:solidFill>
                  <a:schemeClr val="accent1"/>
                </a:solidFill>
                <a:latin typeface="+mn-ea"/>
                <a:ea typeface="+mn-ea"/>
                <a:cs typeface="宋体" panose="02010600030101010101" pitchFamily="2" charset="-122"/>
                <a:sym typeface="+mn-ea"/>
              </a:rPr>
              <a:t>03.</a:t>
            </a:r>
          </a:p>
        </p:txBody>
      </p:sp>
      <p:sp>
        <p:nvSpPr>
          <p:cNvPr id="15" name="标题"/>
          <p:cNvSpPr txBox="1"/>
          <p:nvPr>
            <p:custDataLst>
              <p:tags r:id="rId6"/>
            </p:custDataLst>
          </p:nvPr>
        </p:nvSpPr>
        <p:spPr>
          <a:xfrm>
            <a:off x="6069792" y="3595639"/>
            <a:ext cx="4274819" cy="530646"/>
          </a:xfrm>
          <a:prstGeom prst="rect">
            <a:avLst/>
          </a:prstGeom>
          <a:noFill/>
        </p:spPr>
        <p:txBody>
          <a:bodyPr vert="horz" wrap="square" lIns="91440" tIns="45720" rIns="91440" bIns="45720" rtlCol="0" anchor="b" anchorCtr="0">
            <a:normAutofit/>
          </a:bodyPr>
          <a:lstStyle>
            <a:defPPr>
              <a:defRPr lang="zh-CN"/>
            </a:defPPr>
            <a:lvl1pPr algn="dist">
              <a:defRPr kumimoji="0" sz="5400" b="0" i="0" u="none" strike="noStrike" cap="none" spc="0" normalizeH="0" baseline="0">
                <a:ln>
                  <a:noFill/>
                </a:ln>
                <a:gradFill flip="none" rotWithShape="1">
                  <a:gsLst>
                    <a:gs pos="8000">
                      <a:srgbClr val="843A24"/>
                    </a:gs>
                    <a:gs pos="100000">
                      <a:srgbClr val="F7F5B1"/>
                    </a:gs>
                  </a:gsLst>
                  <a:lin ang="13500000" scaled="1"/>
                  <a:tileRect/>
                </a:gradFill>
                <a:effectLst/>
                <a:uLnTx/>
                <a:uFillTx/>
                <a:latin typeface="+mj-ea"/>
                <a:ea typeface="+mj-ea"/>
              </a:defRPr>
            </a:lvl1pPr>
          </a:lstStyle>
          <a:p>
            <a:pPr algn="l">
              <a:lnSpc>
                <a:spcPct val="110000"/>
              </a:lnSpc>
            </a:pPr>
            <a:r>
              <a:rPr lang="zh-CN" altLang="en-US" sz="2400" dirty="0">
                <a:solidFill>
                  <a:schemeClr val="tx1">
                    <a:lumMod val="75000"/>
                    <a:lumOff val="25000"/>
                  </a:schemeClr>
                </a:solidFill>
                <a:cs typeface="宋体" panose="02010600030101010101" pitchFamily="2" charset="-122"/>
                <a:sym typeface="+mn-ea"/>
              </a:rPr>
              <a:t>拓展与评价</a:t>
            </a:r>
          </a:p>
        </p:txBody>
      </p:sp>
      <p:sp>
        <p:nvSpPr>
          <p:cNvPr id="17" name="序号"/>
          <p:cNvSpPr txBox="1"/>
          <p:nvPr>
            <p:custDataLst>
              <p:tags r:id="rId7"/>
            </p:custDataLst>
          </p:nvPr>
        </p:nvSpPr>
        <p:spPr>
          <a:xfrm>
            <a:off x="10485582" y="4592587"/>
            <a:ext cx="728345" cy="889950"/>
          </a:xfrm>
          <a:prstGeom prst="rect">
            <a:avLst/>
          </a:prstGeom>
          <a:noFill/>
        </p:spPr>
        <p:txBody>
          <a:bodyPr vert="horz" wrap="none" lIns="91440" tIns="45720" rIns="91440" bIns="45720" rtlCol="0" anchor="b" anchorCtr="0">
            <a:normAutofit/>
          </a:bodyPr>
          <a:lstStyle>
            <a:defPPr>
              <a:defRPr lang="zh-CN"/>
            </a:defPPr>
            <a:lvl1pPr algn="dist">
              <a:defRPr kumimoji="0" sz="5400" b="0" i="0" u="none" strike="noStrike" cap="none" spc="0" normalizeH="0" baseline="0">
                <a:ln>
                  <a:noFill/>
                </a:ln>
                <a:gradFill flip="none" rotWithShape="1">
                  <a:gsLst>
                    <a:gs pos="8000">
                      <a:srgbClr val="843A24"/>
                    </a:gs>
                    <a:gs pos="100000">
                      <a:srgbClr val="F7F5B1"/>
                    </a:gs>
                  </a:gsLst>
                  <a:lin ang="13500000" scaled="1"/>
                  <a:tileRect/>
                </a:gradFill>
                <a:effectLst/>
                <a:uLnTx/>
                <a:uFillTx/>
                <a:latin typeface="+mj-ea"/>
                <a:ea typeface="+mj-ea"/>
              </a:defRPr>
            </a:lvl1pPr>
          </a:lstStyle>
          <a:p>
            <a:pPr lvl="0" algn="l">
              <a:lnSpc>
                <a:spcPct val="110000"/>
              </a:lnSpc>
              <a:buClrTx/>
              <a:buSzTx/>
              <a:buFontTx/>
            </a:pPr>
            <a:r>
              <a:rPr lang="en-US" altLang="zh-CN" sz="1600" dirty="0">
                <a:solidFill>
                  <a:schemeClr val="accent1"/>
                </a:solidFill>
                <a:latin typeface="+mn-ea"/>
                <a:ea typeface="+mn-ea"/>
                <a:cs typeface="宋体" panose="02010600030101010101" pitchFamily="2" charset="-122"/>
                <a:sym typeface="+mn-ea"/>
              </a:rPr>
              <a:t>04.</a:t>
            </a:r>
          </a:p>
        </p:txBody>
      </p:sp>
      <p:sp>
        <p:nvSpPr>
          <p:cNvPr id="18" name="标题"/>
          <p:cNvSpPr txBox="1"/>
          <p:nvPr>
            <p:custDataLst>
              <p:tags r:id="rId8"/>
            </p:custDataLst>
          </p:nvPr>
        </p:nvSpPr>
        <p:spPr>
          <a:xfrm>
            <a:off x="6069792" y="4791130"/>
            <a:ext cx="4274819" cy="529483"/>
          </a:xfrm>
          <a:prstGeom prst="rect">
            <a:avLst/>
          </a:prstGeom>
          <a:noFill/>
        </p:spPr>
        <p:txBody>
          <a:bodyPr vert="horz" wrap="square" lIns="91440" tIns="45720" rIns="91440" bIns="45720" rtlCol="0" anchor="b" anchorCtr="0">
            <a:normAutofit/>
          </a:bodyPr>
          <a:lstStyle>
            <a:defPPr>
              <a:defRPr lang="zh-CN"/>
            </a:defPPr>
            <a:lvl1pPr algn="dist">
              <a:defRPr kumimoji="0" sz="5400" b="0" i="0" u="none" strike="noStrike" cap="none" spc="0" normalizeH="0" baseline="0">
                <a:ln>
                  <a:noFill/>
                </a:ln>
                <a:gradFill flip="none" rotWithShape="1">
                  <a:gsLst>
                    <a:gs pos="8000">
                      <a:srgbClr val="843A24"/>
                    </a:gs>
                    <a:gs pos="100000">
                      <a:srgbClr val="F7F5B1"/>
                    </a:gs>
                  </a:gsLst>
                  <a:lin ang="13500000" scaled="1"/>
                  <a:tileRect/>
                </a:gradFill>
                <a:effectLst/>
                <a:uLnTx/>
                <a:uFillTx/>
                <a:latin typeface="+mj-ea"/>
                <a:ea typeface="+mj-ea"/>
              </a:defRPr>
            </a:lvl1pPr>
          </a:lstStyle>
          <a:p>
            <a:pPr lvl="0" algn="l">
              <a:lnSpc>
                <a:spcPct val="110000"/>
              </a:lnSpc>
              <a:buClrTx/>
              <a:buSzTx/>
              <a:buFontTx/>
            </a:pPr>
            <a:r>
              <a:rPr lang="zh-CN" altLang="en-US" sz="2400" dirty="0">
                <a:solidFill>
                  <a:schemeClr val="tx1">
                    <a:lumMod val="75000"/>
                    <a:lumOff val="25000"/>
                  </a:schemeClr>
                </a:solidFill>
                <a:cs typeface="宋体" panose="02010600030101010101" pitchFamily="2" charset="-122"/>
                <a:sym typeface="+mn-ea"/>
              </a:rPr>
              <a:t>小结与提升</a:t>
            </a:r>
          </a:p>
        </p:txBody>
      </p:sp>
      <p:sp>
        <p:nvSpPr>
          <p:cNvPr id="19" name="标题"/>
          <p:cNvSpPr txBox="1"/>
          <p:nvPr>
            <p:custDataLst>
              <p:tags r:id="rId9"/>
            </p:custDataLst>
          </p:nvPr>
        </p:nvSpPr>
        <p:spPr>
          <a:xfrm>
            <a:off x="6726978" y="1708737"/>
            <a:ext cx="4131945" cy="444816"/>
          </a:xfrm>
          <a:prstGeom prst="rect">
            <a:avLst/>
          </a:prstGeom>
          <a:noFill/>
        </p:spPr>
        <p:txBody>
          <a:bodyPr vert="horz" wrap="square" lIns="91440" tIns="45720" rIns="91440" bIns="45720" rtlCol="0" anchor="b" anchorCtr="0">
            <a:normAutofit/>
          </a:bodyPr>
          <a:lstStyle>
            <a:defPPr>
              <a:defRPr lang="zh-CN"/>
            </a:defPPr>
            <a:lvl1pPr algn="dist">
              <a:defRPr kumimoji="0" sz="5400" b="0" i="0" u="none" strike="noStrike" cap="none" spc="0" normalizeH="0" baseline="0">
                <a:ln>
                  <a:noFill/>
                </a:ln>
                <a:gradFill flip="none" rotWithShape="1">
                  <a:gsLst>
                    <a:gs pos="8000">
                      <a:srgbClr val="843A24"/>
                    </a:gs>
                    <a:gs pos="100000">
                      <a:srgbClr val="F7F5B1"/>
                    </a:gs>
                  </a:gsLst>
                  <a:lin ang="13500000" scaled="1"/>
                  <a:tileRect/>
                </a:gradFill>
                <a:effectLst/>
                <a:uLnTx/>
                <a:uFillTx/>
                <a:latin typeface="+mj-ea"/>
                <a:ea typeface="+mj-ea"/>
              </a:defRPr>
            </a:lvl1pPr>
          </a:lstStyle>
          <a:p>
            <a:pPr lvl="0" algn="l">
              <a:lnSpc>
                <a:spcPct val="110000"/>
              </a:lnSpc>
              <a:buClrTx/>
              <a:buSzTx/>
              <a:buFontTx/>
            </a:pPr>
            <a:r>
              <a:rPr lang="zh-CN" altLang="en-US" sz="1800" dirty="0">
                <a:solidFill>
                  <a:srgbClr val="3484A2"/>
                </a:solidFill>
                <a:cs typeface="宋体" panose="02010600030101010101" pitchFamily="2" charset="-122"/>
                <a:sym typeface="+mn-ea"/>
              </a:rPr>
              <a:t>初探网络互连，了解接入方式</a:t>
            </a:r>
          </a:p>
        </p:txBody>
      </p:sp>
      <p:sp>
        <p:nvSpPr>
          <p:cNvPr id="20" name="标题"/>
          <p:cNvSpPr txBox="1"/>
          <p:nvPr>
            <p:custDataLst>
              <p:tags r:id="rId10"/>
            </p:custDataLst>
          </p:nvPr>
        </p:nvSpPr>
        <p:spPr>
          <a:xfrm>
            <a:off x="6726978" y="4123745"/>
            <a:ext cx="3921760" cy="451063"/>
          </a:xfrm>
          <a:prstGeom prst="rect">
            <a:avLst/>
          </a:prstGeom>
          <a:noFill/>
        </p:spPr>
        <p:txBody>
          <a:bodyPr vert="horz" wrap="square" lIns="91440" tIns="45720" rIns="91440" bIns="45720" rtlCol="0" anchor="b" anchorCtr="0">
            <a:normAutofit/>
          </a:bodyPr>
          <a:lstStyle>
            <a:defPPr>
              <a:defRPr lang="zh-CN"/>
            </a:defPPr>
            <a:lvl1pPr algn="dist">
              <a:defRPr kumimoji="0" sz="5400" b="0" i="0" u="none" strike="noStrike" cap="none" spc="0" normalizeH="0" baseline="0">
                <a:ln>
                  <a:noFill/>
                </a:ln>
                <a:gradFill flip="none" rotWithShape="1">
                  <a:gsLst>
                    <a:gs pos="8000">
                      <a:srgbClr val="843A24"/>
                    </a:gs>
                    <a:gs pos="100000">
                      <a:srgbClr val="F7F5B1"/>
                    </a:gs>
                  </a:gsLst>
                  <a:lin ang="13500000" scaled="1"/>
                  <a:tileRect/>
                </a:gradFill>
                <a:effectLst/>
                <a:uLnTx/>
                <a:uFillTx/>
                <a:latin typeface="+mj-ea"/>
                <a:ea typeface="+mj-ea"/>
              </a:defRPr>
            </a:lvl1pPr>
          </a:lstStyle>
          <a:p>
            <a:pPr lvl="0" algn="l">
              <a:lnSpc>
                <a:spcPct val="110000"/>
              </a:lnSpc>
              <a:buClrTx/>
              <a:buSzTx/>
              <a:buFontTx/>
            </a:pPr>
            <a:r>
              <a:rPr lang="zh-CN" altLang="en-US" sz="1800" dirty="0">
                <a:solidFill>
                  <a:srgbClr val="3484A2"/>
                </a:solidFill>
                <a:cs typeface="宋体" panose="02010600030101010101" pitchFamily="2" charset="-122"/>
                <a:sym typeface="+mn-ea"/>
              </a:rPr>
              <a:t>了解学习效果，迁移场景应用</a:t>
            </a:r>
          </a:p>
        </p:txBody>
      </p:sp>
      <p:sp>
        <p:nvSpPr>
          <p:cNvPr id="21" name="标题"/>
          <p:cNvSpPr txBox="1"/>
          <p:nvPr>
            <p:custDataLst>
              <p:tags r:id="rId11"/>
            </p:custDataLst>
          </p:nvPr>
        </p:nvSpPr>
        <p:spPr>
          <a:xfrm>
            <a:off x="6726978" y="5300295"/>
            <a:ext cx="3184525" cy="352743"/>
          </a:xfrm>
          <a:prstGeom prst="rect">
            <a:avLst/>
          </a:prstGeom>
          <a:noFill/>
        </p:spPr>
        <p:txBody>
          <a:bodyPr vert="horz" wrap="square" lIns="91440" tIns="45720" rIns="91440" bIns="45720" rtlCol="0" anchor="b" anchorCtr="0">
            <a:noAutofit/>
          </a:bodyPr>
          <a:lstStyle>
            <a:defPPr>
              <a:defRPr lang="zh-CN"/>
            </a:defPPr>
            <a:lvl1pPr lvl="0">
              <a:lnSpc>
                <a:spcPct val="110000"/>
              </a:lnSpc>
              <a:buClrTx/>
              <a:buSzTx/>
              <a:buFontTx/>
              <a:defRPr kumimoji="0" b="0" i="0" u="none" strike="noStrike" cap="none" spc="0" normalizeH="0" baseline="0">
                <a:ln>
                  <a:noFill/>
                </a:ln>
                <a:solidFill>
                  <a:srgbClr val="3484A2"/>
                </a:solidFill>
                <a:effectLst/>
                <a:uLnTx/>
                <a:uFillTx/>
                <a:latin typeface="+mj-ea"/>
                <a:ea typeface="+mj-ea"/>
                <a:cs typeface="宋体" panose="02010600030101010101" pitchFamily="2" charset="-122"/>
              </a:defRPr>
            </a:lvl1pPr>
          </a:lstStyle>
          <a:p>
            <a:r>
              <a:rPr lang="zh-CN" altLang="en-US" dirty="0">
                <a:sym typeface="+mn-ea"/>
              </a:rPr>
              <a:t>理解互联互通，了解去中心化</a:t>
            </a:r>
          </a:p>
        </p:txBody>
      </p:sp>
      <p:sp>
        <p:nvSpPr>
          <p:cNvPr id="22" name="文本框 21"/>
          <p:cNvSpPr txBox="1"/>
          <p:nvPr>
            <p:custDataLst>
              <p:tags r:id="rId12"/>
            </p:custDataLst>
          </p:nvPr>
        </p:nvSpPr>
        <p:spPr>
          <a:xfrm>
            <a:off x="1415779" y="4321925"/>
            <a:ext cx="1532679" cy="229214"/>
          </a:xfrm>
          <a:custGeom>
            <a:avLst/>
            <a:gdLst/>
            <a:ahLst/>
            <a:cxnLst/>
            <a:rect l="l" t="t" r="r" b="b"/>
            <a:pathLst>
              <a:path w="1532679" h="229214">
                <a:moveTo>
                  <a:pt x="290910" y="25296"/>
                </a:moveTo>
                <a:cubicBezTo>
                  <a:pt x="278078" y="25296"/>
                  <a:pt x="267307" y="27705"/>
                  <a:pt x="258599" y="32523"/>
                </a:cubicBezTo>
                <a:cubicBezTo>
                  <a:pt x="249891" y="37342"/>
                  <a:pt x="242816" y="43766"/>
                  <a:pt x="237374" y="51797"/>
                </a:cubicBezTo>
                <a:cubicBezTo>
                  <a:pt x="231932" y="59827"/>
                  <a:pt x="228036" y="69206"/>
                  <a:pt x="225687" y="79932"/>
                </a:cubicBezTo>
                <a:cubicBezTo>
                  <a:pt x="223338" y="90659"/>
                  <a:pt x="222163" y="101930"/>
                  <a:pt x="222163" y="113746"/>
                </a:cubicBezTo>
                <a:cubicBezTo>
                  <a:pt x="222163" y="126825"/>
                  <a:pt x="223252" y="138870"/>
                  <a:pt x="225429" y="149884"/>
                </a:cubicBezTo>
                <a:cubicBezTo>
                  <a:pt x="227606" y="160897"/>
                  <a:pt x="231273" y="170390"/>
                  <a:pt x="236429" y="178363"/>
                </a:cubicBezTo>
                <a:cubicBezTo>
                  <a:pt x="241585" y="186336"/>
                  <a:pt x="248488" y="192531"/>
                  <a:pt x="257139" y="196948"/>
                </a:cubicBezTo>
                <a:cubicBezTo>
                  <a:pt x="265790" y="201365"/>
                  <a:pt x="276645" y="203573"/>
                  <a:pt x="289706" y="203573"/>
                </a:cubicBezTo>
                <a:cubicBezTo>
                  <a:pt x="302653" y="203573"/>
                  <a:pt x="313538" y="201164"/>
                  <a:pt x="322361" y="196346"/>
                </a:cubicBezTo>
                <a:cubicBezTo>
                  <a:pt x="331184" y="191528"/>
                  <a:pt x="338288" y="185017"/>
                  <a:pt x="343672" y="176815"/>
                </a:cubicBezTo>
                <a:cubicBezTo>
                  <a:pt x="349057" y="168612"/>
                  <a:pt x="352895" y="159119"/>
                  <a:pt x="355187" y="148335"/>
                </a:cubicBezTo>
                <a:cubicBezTo>
                  <a:pt x="357479" y="137551"/>
                  <a:pt x="358625" y="126136"/>
                  <a:pt x="358625" y="114090"/>
                </a:cubicBezTo>
                <a:cubicBezTo>
                  <a:pt x="358625" y="101471"/>
                  <a:pt x="357508" y="89741"/>
                  <a:pt x="355273" y="78900"/>
                </a:cubicBezTo>
                <a:cubicBezTo>
                  <a:pt x="353039" y="68058"/>
                  <a:pt x="349315" y="58651"/>
                  <a:pt x="344101" y="50678"/>
                </a:cubicBezTo>
                <a:cubicBezTo>
                  <a:pt x="338888" y="42705"/>
                  <a:pt x="331927" y="36481"/>
                  <a:pt x="323220" y="32007"/>
                </a:cubicBezTo>
                <a:cubicBezTo>
                  <a:pt x="314513" y="27533"/>
                  <a:pt x="303743" y="25296"/>
                  <a:pt x="290910" y="25296"/>
                </a:cubicBezTo>
                <a:close/>
                <a:moveTo>
                  <a:pt x="1220465" y="3269"/>
                </a:moveTo>
                <a:lnTo>
                  <a:pt x="1375340" y="3269"/>
                </a:lnTo>
                <a:cubicBezTo>
                  <a:pt x="1376257" y="3269"/>
                  <a:pt x="1377089" y="3499"/>
                  <a:pt x="1377835" y="3958"/>
                </a:cubicBezTo>
                <a:cubicBezTo>
                  <a:pt x="1378580" y="4416"/>
                  <a:pt x="1379211" y="5162"/>
                  <a:pt x="1379728" y="6195"/>
                </a:cubicBezTo>
                <a:cubicBezTo>
                  <a:pt x="1380244" y="7227"/>
                  <a:pt x="1380617" y="8575"/>
                  <a:pt x="1380846" y="10239"/>
                </a:cubicBezTo>
                <a:cubicBezTo>
                  <a:pt x="1381076" y="11902"/>
                  <a:pt x="1381190" y="13824"/>
                  <a:pt x="1381190" y="16003"/>
                </a:cubicBezTo>
                <a:cubicBezTo>
                  <a:pt x="1381190" y="18183"/>
                  <a:pt x="1381076" y="20076"/>
                  <a:pt x="1380846" y="21682"/>
                </a:cubicBezTo>
                <a:cubicBezTo>
                  <a:pt x="1380617" y="23288"/>
                  <a:pt x="1380244" y="24579"/>
                  <a:pt x="1379728" y="25554"/>
                </a:cubicBezTo>
                <a:cubicBezTo>
                  <a:pt x="1379211" y="26529"/>
                  <a:pt x="1378580" y="27246"/>
                  <a:pt x="1377835" y="27705"/>
                </a:cubicBezTo>
                <a:cubicBezTo>
                  <a:pt x="1377089" y="28164"/>
                  <a:pt x="1376257" y="28393"/>
                  <a:pt x="1375340" y="28393"/>
                </a:cubicBezTo>
                <a:lnTo>
                  <a:pt x="1312702" y="28393"/>
                </a:lnTo>
                <a:lnTo>
                  <a:pt x="1312702" y="221470"/>
                </a:lnTo>
                <a:cubicBezTo>
                  <a:pt x="1312702" y="222388"/>
                  <a:pt x="1312472" y="223191"/>
                  <a:pt x="1312013" y="223879"/>
                </a:cubicBezTo>
                <a:cubicBezTo>
                  <a:pt x="1311554" y="224567"/>
                  <a:pt x="1310751" y="225112"/>
                  <a:pt x="1309604" y="225514"/>
                </a:cubicBezTo>
                <a:cubicBezTo>
                  <a:pt x="1308457" y="225915"/>
                  <a:pt x="1306937" y="226260"/>
                  <a:pt x="1305044" y="226546"/>
                </a:cubicBezTo>
                <a:cubicBezTo>
                  <a:pt x="1303151" y="226833"/>
                  <a:pt x="1300771" y="226977"/>
                  <a:pt x="1297902" y="226977"/>
                </a:cubicBezTo>
                <a:cubicBezTo>
                  <a:pt x="1295149" y="226977"/>
                  <a:pt x="1292797" y="226833"/>
                  <a:pt x="1290847" y="226546"/>
                </a:cubicBezTo>
                <a:cubicBezTo>
                  <a:pt x="1288897" y="226260"/>
                  <a:pt x="1287348" y="225915"/>
                  <a:pt x="1286201" y="225514"/>
                </a:cubicBezTo>
                <a:cubicBezTo>
                  <a:pt x="1285054" y="225112"/>
                  <a:pt x="1284251" y="224567"/>
                  <a:pt x="1283792" y="223879"/>
                </a:cubicBezTo>
                <a:cubicBezTo>
                  <a:pt x="1283333" y="223191"/>
                  <a:pt x="1283103" y="222388"/>
                  <a:pt x="1283103" y="221470"/>
                </a:cubicBezTo>
                <a:lnTo>
                  <a:pt x="1283103" y="28393"/>
                </a:lnTo>
                <a:lnTo>
                  <a:pt x="1220465" y="28393"/>
                </a:lnTo>
                <a:cubicBezTo>
                  <a:pt x="1219548" y="28393"/>
                  <a:pt x="1218716" y="28164"/>
                  <a:pt x="1217970" y="27705"/>
                </a:cubicBezTo>
                <a:cubicBezTo>
                  <a:pt x="1217224" y="27246"/>
                  <a:pt x="1216622" y="26529"/>
                  <a:pt x="1216163" y="25554"/>
                </a:cubicBezTo>
                <a:cubicBezTo>
                  <a:pt x="1215704" y="24579"/>
                  <a:pt x="1215332" y="23288"/>
                  <a:pt x="1215045" y="21682"/>
                </a:cubicBezTo>
                <a:cubicBezTo>
                  <a:pt x="1214758" y="20076"/>
                  <a:pt x="1214614" y="18183"/>
                  <a:pt x="1214614" y="16003"/>
                </a:cubicBezTo>
                <a:cubicBezTo>
                  <a:pt x="1214614" y="13824"/>
                  <a:pt x="1214758" y="11902"/>
                  <a:pt x="1215045" y="10239"/>
                </a:cubicBezTo>
                <a:cubicBezTo>
                  <a:pt x="1215332" y="8575"/>
                  <a:pt x="1215704" y="7227"/>
                  <a:pt x="1216163" y="6195"/>
                </a:cubicBezTo>
                <a:cubicBezTo>
                  <a:pt x="1216622" y="5162"/>
                  <a:pt x="1217224" y="4416"/>
                  <a:pt x="1217970" y="3958"/>
                </a:cubicBezTo>
                <a:cubicBezTo>
                  <a:pt x="1218716" y="3499"/>
                  <a:pt x="1219548" y="3269"/>
                  <a:pt x="1220465" y="3269"/>
                </a:cubicBezTo>
                <a:close/>
                <a:moveTo>
                  <a:pt x="852595" y="3269"/>
                </a:moveTo>
                <a:lnTo>
                  <a:pt x="958253" y="3269"/>
                </a:lnTo>
                <a:cubicBezTo>
                  <a:pt x="959171" y="3269"/>
                  <a:pt x="960003" y="3499"/>
                  <a:pt x="960749" y="3958"/>
                </a:cubicBezTo>
                <a:cubicBezTo>
                  <a:pt x="961494" y="4416"/>
                  <a:pt x="962096" y="5162"/>
                  <a:pt x="962555" y="6195"/>
                </a:cubicBezTo>
                <a:cubicBezTo>
                  <a:pt x="963014" y="7227"/>
                  <a:pt x="963387" y="8518"/>
                  <a:pt x="963674" y="10067"/>
                </a:cubicBezTo>
                <a:cubicBezTo>
                  <a:pt x="963961" y="11615"/>
                  <a:pt x="964104" y="13537"/>
                  <a:pt x="964104" y="15831"/>
                </a:cubicBezTo>
                <a:cubicBezTo>
                  <a:pt x="964104" y="17896"/>
                  <a:pt x="963961" y="19703"/>
                  <a:pt x="963674" y="21252"/>
                </a:cubicBezTo>
                <a:cubicBezTo>
                  <a:pt x="963387" y="22801"/>
                  <a:pt x="963014" y="24063"/>
                  <a:pt x="962555" y="25038"/>
                </a:cubicBezTo>
                <a:cubicBezTo>
                  <a:pt x="962096" y="26013"/>
                  <a:pt x="961494" y="26730"/>
                  <a:pt x="960749" y="27189"/>
                </a:cubicBezTo>
                <a:cubicBezTo>
                  <a:pt x="960003" y="27648"/>
                  <a:pt x="959171" y="27877"/>
                  <a:pt x="958253" y="27877"/>
                </a:cubicBezTo>
                <a:lnTo>
                  <a:pt x="871180" y="27877"/>
                </a:lnTo>
                <a:lnTo>
                  <a:pt x="871180" y="97743"/>
                </a:lnTo>
                <a:lnTo>
                  <a:pt x="945863" y="97743"/>
                </a:lnTo>
                <a:cubicBezTo>
                  <a:pt x="946781" y="97743"/>
                  <a:pt x="947613" y="98001"/>
                  <a:pt x="948359" y="98517"/>
                </a:cubicBezTo>
                <a:cubicBezTo>
                  <a:pt x="949104" y="99033"/>
                  <a:pt x="949735" y="99750"/>
                  <a:pt x="950251" y="100668"/>
                </a:cubicBezTo>
                <a:cubicBezTo>
                  <a:pt x="950768" y="101586"/>
                  <a:pt x="951141" y="102848"/>
                  <a:pt x="951370" y="104454"/>
                </a:cubicBezTo>
                <a:cubicBezTo>
                  <a:pt x="951599" y="106060"/>
                  <a:pt x="951714" y="107953"/>
                  <a:pt x="951714" y="110133"/>
                </a:cubicBezTo>
                <a:cubicBezTo>
                  <a:pt x="951714" y="112198"/>
                  <a:pt x="951599" y="113976"/>
                  <a:pt x="951370" y="115467"/>
                </a:cubicBezTo>
                <a:cubicBezTo>
                  <a:pt x="951141" y="116958"/>
                  <a:pt x="950768" y="118163"/>
                  <a:pt x="950251" y="119081"/>
                </a:cubicBezTo>
                <a:cubicBezTo>
                  <a:pt x="949735" y="119999"/>
                  <a:pt x="949104" y="120658"/>
                  <a:pt x="948359" y="121060"/>
                </a:cubicBezTo>
                <a:cubicBezTo>
                  <a:pt x="947613" y="121461"/>
                  <a:pt x="946781" y="121662"/>
                  <a:pt x="945863" y="121662"/>
                </a:cubicBezTo>
                <a:lnTo>
                  <a:pt x="871180" y="121662"/>
                </a:lnTo>
                <a:lnTo>
                  <a:pt x="871180" y="201336"/>
                </a:lnTo>
                <a:lnTo>
                  <a:pt x="959458" y="201336"/>
                </a:lnTo>
                <a:cubicBezTo>
                  <a:pt x="960376" y="201336"/>
                  <a:pt x="961207" y="201566"/>
                  <a:pt x="961953" y="202025"/>
                </a:cubicBezTo>
                <a:cubicBezTo>
                  <a:pt x="962699" y="202484"/>
                  <a:pt x="963358" y="203201"/>
                  <a:pt x="963932" y="204176"/>
                </a:cubicBezTo>
                <a:cubicBezTo>
                  <a:pt x="964506" y="205151"/>
                  <a:pt x="964907" y="206413"/>
                  <a:pt x="965137" y="207961"/>
                </a:cubicBezTo>
                <a:cubicBezTo>
                  <a:pt x="965366" y="209510"/>
                  <a:pt x="965481" y="211432"/>
                  <a:pt x="965481" y="213726"/>
                </a:cubicBezTo>
                <a:cubicBezTo>
                  <a:pt x="965481" y="215791"/>
                  <a:pt x="965366" y="217598"/>
                  <a:pt x="965137" y="219147"/>
                </a:cubicBezTo>
                <a:cubicBezTo>
                  <a:pt x="964907" y="220696"/>
                  <a:pt x="964506" y="221986"/>
                  <a:pt x="963932" y="223019"/>
                </a:cubicBezTo>
                <a:cubicBezTo>
                  <a:pt x="963358" y="224051"/>
                  <a:pt x="962699" y="224797"/>
                  <a:pt x="961953" y="225256"/>
                </a:cubicBezTo>
                <a:cubicBezTo>
                  <a:pt x="961207" y="225715"/>
                  <a:pt x="960376" y="225944"/>
                  <a:pt x="959458" y="225944"/>
                </a:cubicBezTo>
                <a:lnTo>
                  <a:pt x="852595" y="225944"/>
                </a:lnTo>
                <a:cubicBezTo>
                  <a:pt x="849956" y="225944"/>
                  <a:pt x="847461" y="225055"/>
                  <a:pt x="845109" y="223277"/>
                </a:cubicBezTo>
                <a:cubicBezTo>
                  <a:pt x="842757" y="221499"/>
                  <a:pt x="841581" y="218372"/>
                  <a:pt x="841581" y="213898"/>
                </a:cubicBezTo>
                <a:lnTo>
                  <a:pt x="841581" y="15315"/>
                </a:lnTo>
                <a:cubicBezTo>
                  <a:pt x="841581" y="10841"/>
                  <a:pt x="842757" y="7715"/>
                  <a:pt x="845109" y="5937"/>
                </a:cubicBezTo>
                <a:cubicBezTo>
                  <a:pt x="847461" y="4158"/>
                  <a:pt x="849956" y="3269"/>
                  <a:pt x="852595" y="3269"/>
                </a:cubicBezTo>
                <a:close/>
                <a:moveTo>
                  <a:pt x="648965" y="3269"/>
                </a:moveTo>
                <a:lnTo>
                  <a:pt x="803839" y="3269"/>
                </a:lnTo>
                <a:cubicBezTo>
                  <a:pt x="804757" y="3269"/>
                  <a:pt x="805589" y="3499"/>
                  <a:pt x="806335" y="3958"/>
                </a:cubicBezTo>
                <a:cubicBezTo>
                  <a:pt x="807080" y="4416"/>
                  <a:pt x="807711" y="5162"/>
                  <a:pt x="808228" y="6195"/>
                </a:cubicBezTo>
                <a:cubicBezTo>
                  <a:pt x="808744" y="7227"/>
                  <a:pt x="809117" y="8575"/>
                  <a:pt x="809346" y="10239"/>
                </a:cubicBezTo>
                <a:cubicBezTo>
                  <a:pt x="809576" y="11902"/>
                  <a:pt x="809690" y="13824"/>
                  <a:pt x="809690" y="16003"/>
                </a:cubicBezTo>
                <a:cubicBezTo>
                  <a:pt x="809690" y="18183"/>
                  <a:pt x="809576" y="20076"/>
                  <a:pt x="809346" y="21682"/>
                </a:cubicBezTo>
                <a:cubicBezTo>
                  <a:pt x="809117" y="23288"/>
                  <a:pt x="808744" y="24579"/>
                  <a:pt x="808228" y="25554"/>
                </a:cubicBezTo>
                <a:cubicBezTo>
                  <a:pt x="807711" y="26529"/>
                  <a:pt x="807080" y="27246"/>
                  <a:pt x="806335" y="27705"/>
                </a:cubicBezTo>
                <a:cubicBezTo>
                  <a:pt x="805589" y="28164"/>
                  <a:pt x="804757" y="28393"/>
                  <a:pt x="803839" y="28393"/>
                </a:cubicBezTo>
                <a:lnTo>
                  <a:pt x="741201" y="28393"/>
                </a:lnTo>
                <a:lnTo>
                  <a:pt x="741201" y="221470"/>
                </a:lnTo>
                <a:cubicBezTo>
                  <a:pt x="741201" y="222388"/>
                  <a:pt x="740972" y="223191"/>
                  <a:pt x="740513" y="223879"/>
                </a:cubicBezTo>
                <a:cubicBezTo>
                  <a:pt x="740054" y="224567"/>
                  <a:pt x="739251" y="225112"/>
                  <a:pt x="738104" y="225514"/>
                </a:cubicBezTo>
                <a:cubicBezTo>
                  <a:pt x="736957" y="225915"/>
                  <a:pt x="735437" y="226260"/>
                  <a:pt x="733544" y="226546"/>
                </a:cubicBezTo>
                <a:cubicBezTo>
                  <a:pt x="731651" y="226833"/>
                  <a:pt x="729270" y="226977"/>
                  <a:pt x="726402" y="226977"/>
                </a:cubicBezTo>
                <a:cubicBezTo>
                  <a:pt x="723649" y="226977"/>
                  <a:pt x="721297" y="226833"/>
                  <a:pt x="719347" y="226546"/>
                </a:cubicBezTo>
                <a:cubicBezTo>
                  <a:pt x="717397" y="226260"/>
                  <a:pt x="715848" y="225915"/>
                  <a:pt x="714701" y="225514"/>
                </a:cubicBezTo>
                <a:cubicBezTo>
                  <a:pt x="713554" y="225112"/>
                  <a:pt x="712750" y="224567"/>
                  <a:pt x="712292" y="223879"/>
                </a:cubicBezTo>
                <a:cubicBezTo>
                  <a:pt x="711833" y="223191"/>
                  <a:pt x="711603" y="222388"/>
                  <a:pt x="711603" y="221470"/>
                </a:cubicBezTo>
                <a:lnTo>
                  <a:pt x="711603" y="28393"/>
                </a:lnTo>
                <a:lnTo>
                  <a:pt x="648965" y="28393"/>
                </a:lnTo>
                <a:cubicBezTo>
                  <a:pt x="648047" y="28393"/>
                  <a:pt x="647216" y="28164"/>
                  <a:pt x="646470" y="27705"/>
                </a:cubicBezTo>
                <a:cubicBezTo>
                  <a:pt x="645724" y="27246"/>
                  <a:pt x="645122" y="26529"/>
                  <a:pt x="644663" y="25554"/>
                </a:cubicBezTo>
                <a:cubicBezTo>
                  <a:pt x="644204" y="24579"/>
                  <a:pt x="643831" y="23288"/>
                  <a:pt x="643545" y="21682"/>
                </a:cubicBezTo>
                <a:cubicBezTo>
                  <a:pt x="643258" y="20076"/>
                  <a:pt x="643114" y="18183"/>
                  <a:pt x="643114" y="16003"/>
                </a:cubicBezTo>
                <a:cubicBezTo>
                  <a:pt x="643114" y="13824"/>
                  <a:pt x="643258" y="11902"/>
                  <a:pt x="643545" y="10239"/>
                </a:cubicBezTo>
                <a:cubicBezTo>
                  <a:pt x="643831" y="8575"/>
                  <a:pt x="644204" y="7227"/>
                  <a:pt x="644663" y="6195"/>
                </a:cubicBezTo>
                <a:cubicBezTo>
                  <a:pt x="645122" y="5162"/>
                  <a:pt x="645724" y="4416"/>
                  <a:pt x="646470" y="3958"/>
                </a:cubicBezTo>
                <a:cubicBezTo>
                  <a:pt x="647216" y="3499"/>
                  <a:pt x="648047" y="3269"/>
                  <a:pt x="648965" y="3269"/>
                </a:cubicBezTo>
                <a:close/>
                <a:moveTo>
                  <a:pt x="1166801" y="2753"/>
                </a:moveTo>
                <a:cubicBezTo>
                  <a:pt x="1169464" y="2753"/>
                  <a:pt x="1171764" y="2868"/>
                  <a:pt x="1173701" y="3097"/>
                </a:cubicBezTo>
                <a:cubicBezTo>
                  <a:pt x="1175638" y="3327"/>
                  <a:pt x="1177152" y="3699"/>
                  <a:pt x="1178241" y="4216"/>
                </a:cubicBezTo>
                <a:cubicBezTo>
                  <a:pt x="1179331" y="4732"/>
                  <a:pt x="1180118" y="5334"/>
                  <a:pt x="1180602" y="6023"/>
                </a:cubicBezTo>
                <a:cubicBezTo>
                  <a:pt x="1181086" y="6711"/>
                  <a:pt x="1181328" y="7457"/>
                  <a:pt x="1181328" y="8260"/>
                </a:cubicBezTo>
                <a:lnTo>
                  <a:pt x="1181328" y="213726"/>
                </a:lnTo>
                <a:cubicBezTo>
                  <a:pt x="1181328" y="216021"/>
                  <a:pt x="1180943" y="217971"/>
                  <a:pt x="1180172" y="219577"/>
                </a:cubicBezTo>
                <a:cubicBezTo>
                  <a:pt x="1179401" y="221183"/>
                  <a:pt x="1178393" y="222502"/>
                  <a:pt x="1177147" y="223535"/>
                </a:cubicBezTo>
                <a:cubicBezTo>
                  <a:pt x="1175901" y="224567"/>
                  <a:pt x="1174507" y="225313"/>
                  <a:pt x="1172965" y="225772"/>
                </a:cubicBezTo>
                <a:cubicBezTo>
                  <a:pt x="1171422" y="226231"/>
                  <a:pt x="1169879" y="226460"/>
                  <a:pt x="1168336" y="226460"/>
                </a:cubicBezTo>
                <a:lnTo>
                  <a:pt x="1158549" y="226460"/>
                </a:lnTo>
                <a:cubicBezTo>
                  <a:pt x="1155464" y="226460"/>
                  <a:pt x="1152764" y="226145"/>
                  <a:pt x="1150450" y="225514"/>
                </a:cubicBezTo>
                <a:cubicBezTo>
                  <a:pt x="1148136" y="224883"/>
                  <a:pt x="1145941" y="223736"/>
                  <a:pt x="1143865" y="222072"/>
                </a:cubicBezTo>
                <a:cubicBezTo>
                  <a:pt x="1141789" y="220409"/>
                  <a:pt x="1139713" y="218143"/>
                  <a:pt x="1137637" y="215275"/>
                </a:cubicBezTo>
                <a:cubicBezTo>
                  <a:pt x="1135560" y="212407"/>
                  <a:pt x="1133357" y="208736"/>
                  <a:pt x="1131026" y="204262"/>
                </a:cubicBezTo>
                <a:lnTo>
                  <a:pt x="1063097" y="77609"/>
                </a:lnTo>
                <a:cubicBezTo>
                  <a:pt x="1059546" y="71070"/>
                  <a:pt x="1055966" y="64215"/>
                  <a:pt x="1052359" y="57045"/>
                </a:cubicBezTo>
                <a:cubicBezTo>
                  <a:pt x="1048751" y="49875"/>
                  <a:pt x="1045394" y="42906"/>
                  <a:pt x="1042285" y="36137"/>
                </a:cubicBezTo>
                <a:lnTo>
                  <a:pt x="1041941" y="36137"/>
                </a:lnTo>
                <a:cubicBezTo>
                  <a:pt x="1042171" y="44397"/>
                  <a:pt x="1042343" y="52829"/>
                  <a:pt x="1042457" y="61433"/>
                </a:cubicBezTo>
                <a:cubicBezTo>
                  <a:pt x="1042572" y="70037"/>
                  <a:pt x="1042630" y="78584"/>
                  <a:pt x="1042630" y="87073"/>
                </a:cubicBezTo>
                <a:lnTo>
                  <a:pt x="1042630" y="221470"/>
                </a:lnTo>
                <a:cubicBezTo>
                  <a:pt x="1042630" y="222273"/>
                  <a:pt x="1042388" y="223047"/>
                  <a:pt x="1041904" y="223793"/>
                </a:cubicBezTo>
                <a:cubicBezTo>
                  <a:pt x="1041420" y="224539"/>
                  <a:pt x="1040603" y="225112"/>
                  <a:pt x="1039453" y="225514"/>
                </a:cubicBezTo>
                <a:cubicBezTo>
                  <a:pt x="1038303" y="225915"/>
                  <a:pt x="1036790" y="226260"/>
                  <a:pt x="1034913" y="226546"/>
                </a:cubicBezTo>
                <a:cubicBezTo>
                  <a:pt x="1033036" y="226833"/>
                  <a:pt x="1030645" y="226977"/>
                  <a:pt x="1027739" y="226977"/>
                </a:cubicBezTo>
                <a:cubicBezTo>
                  <a:pt x="1024833" y="226977"/>
                  <a:pt x="1022443" y="226833"/>
                  <a:pt x="1020567" y="226546"/>
                </a:cubicBezTo>
                <a:cubicBezTo>
                  <a:pt x="1018691" y="226260"/>
                  <a:pt x="1017208" y="225915"/>
                  <a:pt x="1016118" y="225514"/>
                </a:cubicBezTo>
                <a:cubicBezTo>
                  <a:pt x="1015028" y="225112"/>
                  <a:pt x="1014241" y="224539"/>
                  <a:pt x="1013757" y="223793"/>
                </a:cubicBezTo>
                <a:cubicBezTo>
                  <a:pt x="1013273" y="223047"/>
                  <a:pt x="1013031" y="222273"/>
                  <a:pt x="1013031" y="221470"/>
                </a:cubicBezTo>
                <a:lnTo>
                  <a:pt x="1013031" y="16003"/>
                </a:lnTo>
                <a:cubicBezTo>
                  <a:pt x="1013031" y="11415"/>
                  <a:pt x="1014334" y="8145"/>
                  <a:pt x="1016940" y="6195"/>
                </a:cubicBezTo>
                <a:cubicBezTo>
                  <a:pt x="1019545" y="4244"/>
                  <a:pt x="1022387" y="3269"/>
                  <a:pt x="1025464" y="3269"/>
                </a:cubicBezTo>
                <a:lnTo>
                  <a:pt x="1040030" y="3269"/>
                </a:lnTo>
                <a:cubicBezTo>
                  <a:pt x="1043462" y="3269"/>
                  <a:pt x="1046333" y="3556"/>
                  <a:pt x="1048643" y="4130"/>
                </a:cubicBezTo>
                <a:cubicBezTo>
                  <a:pt x="1050953" y="4703"/>
                  <a:pt x="1053025" y="5650"/>
                  <a:pt x="1054860" y="6969"/>
                </a:cubicBezTo>
                <a:cubicBezTo>
                  <a:pt x="1056694" y="8288"/>
                  <a:pt x="1058470" y="10124"/>
                  <a:pt x="1060187" y="12476"/>
                </a:cubicBezTo>
                <a:cubicBezTo>
                  <a:pt x="1061905" y="14827"/>
                  <a:pt x="1063706" y="17782"/>
                  <a:pt x="1065592" y="21338"/>
                </a:cubicBezTo>
                <a:lnTo>
                  <a:pt x="1117814" y="119081"/>
                </a:lnTo>
                <a:cubicBezTo>
                  <a:pt x="1121029" y="125046"/>
                  <a:pt x="1124134" y="130868"/>
                  <a:pt x="1127128" y="136547"/>
                </a:cubicBezTo>
                <a:cubicBezTo>
                  <a:pt x="1130121" y="142226"/>
                  <a:pt x="1133004" y="147819"/>
                  <a:pt x="1135776" y="153325"/>
                </a:cubicBezTo>
                <a:cubicBezTo>
                  <a:pt x="1138548" y="158832"/>
                  <a:pt x="1141292" y="164252"/>
                  <a:pt x="1144008" y="169587"/>
                </a:cubicBezTo>
                <a:cubicBezTo>
                  <a:pt x="1146723" y="174922"/>
                  <a:pt x="1149412" y="180285"/>
                  <a:pt x="1152074" y="185677"/>
                </a:cubicBezTo>
                <a:lnTo>
                  <a:pt x="1152246" y="185677"/>
                </a:lnTo>
                <a:cubicBezTo>
                  <a:pt x="1152017" y="176614"/>
                  <a:pt x="1151873" y="167178"/>
                  <a:pt x="1151816" y="157369"/>
                </a:cubicBezTo>
                <a:cubicBezTo>
                  <a:pt x="1151759" y="147560"/>
                  <a:pt x="1151730" y="138125"/>
                  <a:pt x="1151730" y="129062"/>
                </a:cubicBezTo>
                <a:lnTo>
                  <a:pt x="1151730" y="8260"/>
                </a:lnTo>
                <a:cubicBezTo>
                  <a:pt x="1151730" y="7457"/>
                  <a:pt x="1151972" y="6711"/>
                  <a:pt x="1152456" y="6023"/>
                </a:cubicBezTo>
                <a:cubicBezTo>
                  <a:pt x="1152940" y="5334"/>
                  <a:pt x="1153757" y="4732"/>
                  <a:pt x="1154907" y="4216"/>
                </a:cubicBezTo>
                <a:cubicBezTo>
                  <a:pt x="1156057" y="3699"/>
                  <a:pt x="1157570" y="3327"/>
                  <a:pt x="1159447" y="3097"/>
                </a:cubicBezTo>
                <a:cubicBezTo>
                  <a:pt x="1161324" y="2868"/>
                  <a:pt x="1163775" y="2753"/>
                  <a:pt x="1166801" y="2753"/>
                </a:cubicBezTo>
                <a:close/>
                <a:moveTo>
                  <a:pt x="595301" y="2753"/>
                </a:moveTo>
                <a:cubicBezTo>
                  <a:pt x="597964" y="2753"/>
                  <a:pt x="600264" y="2868"/>
                  <a:pt x="602201" y="3097"/>
                </a:cubicBezTo>
                <a:cubicBezTo>
                  <a:pt x="604138" y="3327"/>
                  <a:pt x="605651" y="3699"/>
                  <a:pt x="606741" y="4216"/>
                </a:cubicBezTo>
                <a:cubicBezTo>
                  <a:pt x="607831" y="4732"/>
                  <a:pt x="608618" y="5334"/>
                  <a:pt x="609102" y="6023"/>
                </a:cubicBezTo>
                <a:cubicBezTo>
                  <a:pt x="609586" y="6711"/>
                  <a:pt x="609828" y="7457"/>
                  <a:pt x="609828" y="8260"/>
                </a:cubicBezTo>
                <a:lnTo>
                  <a:pt x="609828" y="213726"/>
                </a:lnTo>
                <a:cubicBezTo>
                  <a:pt x="609828" y="216021"/>
                  <a:pt x="609443" y="217971"/>
                  <a:pt x="608672" y="219577"/>
                </a:cubicBezTo>
                <a:cubicBezTo>
                  <a:pt x="607901" y="221183"/>
                  <a:pt x="606893" y="222502"/>
                  <a:pt x="605647" y="223535"/>
                </a:cubicBezTo>
                <a:cubicBezTo>
                  <a:pt x="604401" y="224567"/>
                  <a:pt x="603007" y="225313"/>
                  <a:pt x="601465" y="225772"/>
                </a:cubicBezTo>
                <a:cubicBezTo>
                  <a:pt x="599922" y="226231"/>
                  <a:pt x="598379" y="226460"/>
                  <a:pt x="596836" y="226460"/>
                </a:cubicBezTo>
                <a:lnTo>
                  <a:pt x="587049" y="226460"/>
                </a:lnTo>
                <a:cubicBezTo>
                  <a:pt x="583964" y="226460"/>
                  <a:pt x="581264" y="226145"/>
                  <a:pt x="578950" y="225514"/>
                </a:cubicBezTo>
                <a:cubicBezTo>
                  <a:pt x="576636" y="224883"/>
                  <a:pt x="574441" y="223736"/>
                  <a:pt x="572365" y="222072"/>
                </a:cubicBezTo>
                <a:cubicBezTo>
                  <a:pt x="570289" y="220409"/>
                  <a:pt x="568213" y="218143"/>
                  <a:pt x="566137" y="215275"/>
                </a:cubicBezTo>
                <a:cubicBezTo>
                  <a:pt x="564060" y="212407"/>
                  <a:pt x="561856" y="208736"/>
                  <a:pt x="559526" y="204262"/>
                </a:cubicBezTo>
                <a:lnTo>
                  <a:pt x="491597" y="77609"/>
                </a:lnTo>
                <a:cubicBezTo>
                  <a:pt x="488046" y="71070"/>
                  <a:pt x="484466" y="64215"/>
                  <a:pt x="480859" y="57045"/>
                </a:cubicBezTo>
                <a:cubicBezTo>
                  <a:pt x="477251" y="49875"/>
                  <a:pt x="473894" y="42906"/>
                  <a:pt x="470785" y="36137"/>
                </a:cubicBezTo>
                <a:lnTo>
                  <a:pt x="470441" y="36137"/>
                </a:lnTo>
                <a:cubicBezTo>
                  <a:pt x="470671" y="44397"/>
                  <a:pt x="470843" y="52829"/>
                  <a:pt x="470957" y="61433"/>
                </a:cubicBezTo>
                <a:cubicBezTo>
                  <a:pt x="471072" y="70037"/>
                  <a:pt x="471130" y="78584"/>
                  <a:pt x="471130" y="87073"/>
                </a:cubicBezTo>
                <a:lnTo>
                  <a:pt x="471130" y="221470"/>
                </a:lnTo>
                <a:cubicBezTo>
                  <a:pt x="471130" y="222273"/>
                  <a:pt x="470888" y="223047"/>
                  <a:pt x="470404" y="223793"/>
                </a:cubicBezTo>
                <a:cubicBezTo>
                  <a:pt x="469920" y="224539"/>
                  <a:pt x="469103" y="225112"/>
                  <a:pt x="467953" y="225514"/>
                </a:cubicBezTo>
                <a:cubicBezTo>
                  <a:pt x="466803" y="225915"/>
                  <a:pt x="465290" y="226260"/>
                  <a:pt x="463413" y="226546"/>
                </a:cubicBezTo>
                <a:cubicBezTo>
                  <a:pt x="461536" y="226833"/>
                  <a:pt x="459145" y="226977"/>
                  <a:pt x="456239" y="226977"/>
                </a:cubicBezTo>
                <a:cubicBezTo>
                  <a:pt x="453333" y="226977"/>
                  <a:pt x="450943" y="226833"/>
                  <a:pt x="449067" y="226546"/>
                </a:cubicBezTo>
                <a:cubicBezTo>
                  <a:pt x="447191" y="226260"/>
                  <a:pt x="445708" y="225915"/>
                  <a:pt x="444618" y="225514"/>
                </a:cubicBezTo>
                <a:cubicBezTo>
                  <a:pt x="443528" y="225112"/>
                  <a:pt x="442741" y="224539"/>
                  <a:pt x="442257" y="223793"/>
                </a:cubicBezTo>
                <a:cubicBezTo>
                  <a:pt x="441773" y="223047"/>
                  <a:pt x="441531" y="222273"/>
                  <a:pt x="441531" y="221470"/>
                </a:cubicBezTo>
                <a:lnTo>
                  <a:pt x="441531" y="16003"/>
                </a:lnTo>
                <a:cubicBezTo>
                  <a:pt x="441531" y="11415"/>
                  <a:pt x="442834" y="8145"/>
                  <a:pt x="445440" y="6195"/>
                </a:cubicBezTo>
                <a:cubicBezTo>
                  <a:pt x="448045" y="4244"/>
                  <a:pt x="450887" y="3269"/>
                  <a:pt x="453964" y="3269"/>
                </a:cubicBezTo>
                <a:lnTo>
                  <a:pt x="468530" y="3269"/>
                </a:lnTo>
                <a:cubicBezTo>
                  <a:pt x="471962" y="3269"/>
                  <a:pt x="474833" y="3556"/>
                  <a:pt x="477143" y="4130"/>
                </a:cubicBezTo>
                <a:cubicBezTo>
                  <a:pt x="479453" y="4703"/>
                  <a:pt x="481525" y="5650"/>
                  <a:pt x="483359" y="6969"/>
                </a:cubicBezTo>
                <a:cubicBezTo>
                  <a:pt x="485194" y="8288"/>
                  <a:pt x="486970" y="10124"/>
                  <a:pt x="488687" y="12476"/>
                </a:cubicBezTo>
                <a:cubicBezTo>
                  <a:pt x="490405" y="14827"/>
                  <a:pt x="492206" y="17782"/>
                  <a:pt x="494092" y="21338"/>
                </a:cubicBezTo>
                <a:lnTo>
                  <a:pt x="546314" y="119081"/>
                </a:lnTo>
                <a:cubicBezTo>
                  <a:pt x="549529" y="125046"/>
                  <a:pt x="552634" y="130868"/>
                  <a:pt x="555627" y="136547"/>
                </a:cubicBezTo>
                <a:cubicBezTo>
                  <a:pt x="558621" y="142226"/>
                  <a:pt x="561504" y="147819"/>
                  <a:pt x="564276" y="153325"/>
                </a:cubicBezTo>
                <a:cubicBezTo>
                  <a:pt x="567048" y="158832"/>
                  <a:pt x="569792" y="164252"/>
                  <a:pt x="572508" y="169587"/>
                </a:cubicBezTo>
                <a:cubicBezTo>
                  <a:pt x="575223" y="174922"/>
                  <a:pt x="577912" y="180285"/>
                  <a:pt x="580574" y="185677"/>
                </a:cubicBezTo>
                <a:lnTo>
                  <a:pt x="580746" y="185677"/>
                </a:lnTo>
                <a:cubicBezTo>
                  <a:pt x="580517" y="176614"/>
                  <a:pt x="580373" y="167178"/>
                  <a:pt x="580316" y="157369"/>
                </a:cubicBezTo>
                <a:cubicBezTo>
                  <a:pt x="580259" y="147560"/>
                  <a:pt x="580230" y="138125"/>
                  <a:pt x="580230" y="129062"/>
                </a:cubicBezTo>
                <a:lnTo>
                  <a:pt x="580230" y="8260"/>
                </a:lnTo>
                <a:cubicBezTo>
                  <a:pt x="580230" y="7457"/>
                  <a:pt x="580472" y="6711"/>
                  <a:pt x="580956" y="6023"/>
                </a:cubicBezTo>
                <a:cubicBezTo>
                  <a:pt x="581440" y="5334"/>
                  <a:pt x="582257" y="4732"/>
                  <a:pt x="583407" y="4216"/>
                </a:cubicBezTo>
                <a:cubicBezTo>
                  <a:pt x="584557" y="3699"/>
                  <a:pt x="586070" y="3327"/>
                  <a:pt x="587947" y="3097"/>
                </a:cubicBezTo>
                <a:cubicBezTo>
                  <a:pt x="589824" y="2868"/>
                  <a:pt x="592275" y="2753"/>
                  <a:pt x="595301" y="2753"/>
                </a:cubicBezTo>
                <a:close/>
                <a:moveTo>
                  <a:pt x="97915" y="516"/>
                </a:moveTo>
                <a:cubicBezTo>
                  <a:pt x="104340" y="516"/>
                  <a:pt x="110592" y="1118"/>
                  <a:pt x="116672" y="2323"/>
                </a:cubicBezTo>
                <a:cubicBezTo>
                  <a:pt x="122752" y="3527"/>
                  <a:pt x="128374" y="5047"/>
                  <a:pt x="133536" y="6883"/>
                </a:cubicBezTo>
                <a:cubicBezTo>
                  <a:pt x="138699" y="8719"/>
                  <a:pt x="143288" y="10841"/>
                  <a:pt x="147303" y="13250"/>
                </a:cubicBezTo>
                <a:cubicBezTo>
                  <a:pt x="151318" y="15659"/>
                  <a:pt x="154100" y="17638"/>
                  <a:pt x="155649" y="19187"/>
                </a:cubicBezTo>
                <a:cubicBezTo>
                  <a:pt x="157198" y="20736"/>
                  <a:pt x="158201" y="21912"/>
                  <a:pt x="158660" y="22715"/>
                </a:cubicBezTo>
                <a:cubicBezTo>
                  <a:pt x="159119" y="23518"/>
                  <a:pt x="159492" y="24464"/>
                  <a:pt x="159779" y="25554"/>
                </a:cubicBezTo>
                <a:cubicBezTo>
                  <a:pt x="160066" y="26644"/>
                  <a:pt x="160295" y="27934"/>
                  <a:pt x="160467" y="29426"/>
                </a:cubicBezTo>
                <a:cubicBezTo>
                  <a:pt x="160639" y="30917"/>
                  <a:pt x="160725" y="32695"/>
                  <a:pt x="160725" y="34760"/>
                </a:cubicBezTo>
                <a:cubicBezTo>
                  <a:pt x="160725" y="37055"/>
                  <a:pt x="160610" y="39005"/>
                  <a:pt x="160380" y="40611"/>
                </a:cubicBezTo>
                <a:cubicBezTo>
                  <a:pt x="160149" y="42217"/>
                  <a:pt x="159803" y="43565"/>
                  <a:pt x="159342" y="44655"/>
                </a:cubicBezTo>
                <a:cubicBezTo>
                  <a:pt x="158880" y="45745"/>
                  <a:pt x="158332" y="46548"/>
                  <a:pt x="157698" y="47064"/>
                </a:cubicBezTo>
                <a:cubicBezTo>
                  <a:pt x="157063" y="47581"/>
                  <a:pt x="156284" y="47839"/>
                  <a:pt x="155361" y="47839"/>
                </a:cubicBezTo>
                <a:cubicBezTo>
                  <a:pt x="153748" y="47839"/>
                  <a:pt x="151499" y="46720"/>
                  <a:pt x="148615" y="44483"/>
                </a:cubicBezTo>
                <a:cubicBezTo>
                  <a:pt x="145731" y="42246"/>
                  <a:pt x="142011" y="39779"/>
                  <a:pt x="137455" y="37084"/>
                </a:cubicBezTo>
                <a:cubicBezTo>
                  <a:pt x="132899" y="34388"/>
                  <a:pt x="127364" y="31921"/>
                  <a:pt x="120848" y="29684"/>
                </a:cubicBezTo>
                <a:cubicBezTo>
                  <a:pt x="114332" y="27447"/>
                  <a:pt x="106518" y="26328"/>
                  <a:pt x="97407" y="26328"/>
                </a:cubicBezTo>
                <a:cubicBezTo>
                  <a:pt x="87487" y="26328"/>
                  <a:pt x="78462" y="28307"/>
                  <a:pt x="70331" y="32265"/>
                </a:cubicBezTo>
                <a:cubicBezTo>
                  <a:pt x="62200" y="36223"/>
                  <a:pt x="55251" y="42045"/>
                  <a:pt x="49485" y="49732"/>
                </a:cubicBezTo>
                <a:cubicBezTo>
                  <a:pt x="43718" y="57418"/>
                  <a:pt x="39249" y="66796"/>
                  <a:pt x="36077" y="77867"/>
                </a:cubicBezTo>
                <a:cubicBezTo>
                  <a:pt x="32905" y="88938"/>
                  <a:pt x="31319" y="101586"/>
                  <a:pt x="31319" y="115811"/>
                </a:cubicBezTo>
                <a:cubicBezTo>
                  <a:pt x="31319" y="129922"/>
                  <a:pt x="32847" y="142398"/>
                  <a:pt x="35904" y="153239"/>
                </a:cubicBezTo>
                <a:cubicBezTo>
                  <a:pt x="38960" y="164080"/>
                  <a:pt x="43343" y="173143"/>
                  <a:pt x="49052" y="180428"/>
                </a:cubicBezTo>
                <a:cubicBezTo>
                  <a:pt x="54761" y="187713"/>
                  <a:pt x="61767" y="193220"/>
                  <a:pt x="70071" y="196948"/>
                </a:cubicBezTo>
                <a:cubicBezTo>
                  <a:pt x="78375" y="200677"/>
                  <a:pt x="87775" y="202541"/>
                  <a:pt x="98270" y="202541"/>
                </a:cubicBezTo>
                <a:cubicBezTo>
                  <a:pt x="107150" y="202541"/>
                  <a:pt x="114906" y="201451"/>
                  <a:pt x="121537" y="199271"/>
                </a:cubicBezTo>
                <a:cubicBezTo>
                  <a:pt x="128169" y="197092"/>
                  <a:pt x="133820" y="194654"/>
                  <a:pt x="138490" y="191958"/>
                </a:cubicBezTo>
                <a:cubicBezTo>
                  <a:pt x="143161" y="189262"/>
                  <a:pt x="146995" y="186824"/>
                  <a:pt x="149994" y="184644"/>
                </a:cubicBezTo>
                <a:cubicBezTo>
                  <a:pt x="152993" y="182465"/>
                  <a:pt x="155358" y="181375"/>
                  <a:pt x="157087" y="181375"/>
                </a:cubicBezTo>
                <a:cubicBezTo>
                  <a:pt x="157896" y="181375"/>
                  <a:pt x="158588" y="181547"/>
                  <a:pt x="159164" y="181891"/>
                </a:cubicBezTo>
                <a:cubicBezTo>
                  <a:pt x="159741" y="182235"/>
                  <a:pt x="160202" y="182895"/>
                  <a:pt x="160548" y="183870"/>
                </a:cubicBezTo>
                <a:cubicBezTo>
                  <a:pt x="160894" y="184845"/>
                  <a:pt x="161153" y="186193"/>
                  <a:pt x="161326" y="187914"/>
                </a:cubicBezTo>
                <a:cubicBezTo>
                  <a:pt x="161499" y="189635"/>
                  <a:pt x="161586" y="191814"/>
                  <a:pt x="161586" y="194453"/>
                </a:cubicBezTo>
                <a:cubicBezTo>
                  <a:pt x="161586" y="196289"/>
                  <a:pt x="161528" y="197895"/>
                  <a:pt x="161414" y="199271"/>
                </a:cubicBezTo>
                <a:cubicBezTo>
                  <a:pt x="161299" y="200648"/>
                  <a:pt x="161098" y="201853"/>
                  <a:pt x="160811" y="202885"/>
                </a:cubicBezTo>
                <a:cubicBezTo>
                  <a:pt x="160525" y="203918"/>
                  <a:pt x="160152" y="204835"/>
                  <a:pt x="159693" y="205638"/>
                </a:cubicBezTo>
                <a:cubicBezTo>
                  <a:pt x="159234" y="206441"/>
                  <a:pt x="158431" y="207417"/>
                  <a:pt x="157284" y="208564"/>
                </a:cubicBezTo>
                <a:cubicBezTo>
                  <a:pt x="156136" y="209711"/>
                  <a:pt x="153727" y="211460"/>
                  <a:pt x="150056" y="213812"/>
                </a:cubicBezTo>
                <a:cubicBezTo>
                  <a:pt x="146385" y="216164"/>
                  <a:pt x="141825" y="218458"/>
                  <a:pt x="136376" y="220696"/>
                </a:cubicBezTo>
                <a:cubicBezTo>
                  <a:pt x="130926" y="222933"/>
                  <a:pt x="124674" y="224826"/>
                  <a:pt x="117619" y="226374"/>
                </a:cubicBezTo>
                <a:cubicBezTo>
                  <a:pt x="110563" y="227923"/>
                  <a:pt x="102848" y="228697"/>
                  <a:pt x="94473" y="228697"/>
                </a:cubicBezTo>
                <a:cubicBezTo>
                  <a:pt x="80019" y="228697"/>
                  <a:pt x="66969" y="226288"/>
                  <a:pt x="55325" y="221470"/>
                </a:cubicBezTo>
                <a:cubicBezTo>
                  <a:pt x="43680" y="216652"/>
                  <a:pt x="33757" y="209539"/>
                  <a:pt x="25554" y="200132"/>
                </a:cubicBezTo>
                <a:cubicBezTo>
                  <a:pt x="17352" y="190725"/>
                  <a:pt x="11042" y="179109"/>
                  <a:pt x="6625" y="165285"/>
                </a:cubicBezTo>
                <a:cubicBezTo>
                  <a:pt x="2209" y="151461"/>
                  <a:pt x="0" y="135543"/>
                  <a:pt x="0" y="117532"/>
                </a:cubicBezTo>
                <a:cubicBezTo>
                  <a:pt x="0" y="99062"/>
                  <a:pt x="2381" y="82599"/>
                  <a:pt x="7142" y="68144"/>
                </a:cubicBezTo>
                <a:cubicBezTo>
                  <a:pt x="11903" y="53689"/>
                  <a:pt x="18585" y="41443"/>
                  <a:pt x="27189" y="31405"/>
                </a:cubicBezTo>
                <a:cubicBezTo>
                  <a:pt x="35793" y="21367"/>
                  <a:pt x="46090" y="13709"/>
                  <a:pt x="58078" y="8432"/>
                </a:cubicBezTo>
                <a:cubicBezTo>
                  <a:pt x="70066" y="3155"/>
                  <a:pt x="83345" y="516"/>
                  <a:pt x="97915" y="516"/>
                </a:cubicBezTo>
                <a:close/>
                <a:moveTo>
                  <a:pt x="1468836" y="0"/>
                </a:moveTo>
                <a:cubicBezTo>
                  <a:pt x="1473769" y="0"/>
                  <a:pt x="1478731" y="430"/>
                  <a:pt x="1483721" y="1290"/>
                </a:cubicBezTo>
                <a:cubicBezTo>
                  <a:pt x="1488712" y="2151"/>
                  <a:pt x="1493415" y="3298"/>
                  <a:pt x="1497832" y="4732"/>
                </a:cubicBezTo>
                <a:cubicBezTo>
                  <a:pt x="1502249" y="6166"/>
                  <a:pt x="1506178" y="7772"/>
                  <a:pt x="1509620" y="9550"/>
                </a:cubicBezTo>
                <a:cubicBezTo>
                  <a:pt x="1513061" y="11328"/>
                  <a:pt x="1515327" y="12762"/>
                  <a:pt x="1516417" y="13852"/>
                </a:cubicBezTo>
                <a:cubicBezTo>
                  <a:pt x="1517507" y="14942"/>
                  <a:pt x="1518224" y="15803"/>
                  <a:pt x="1518568" y="16434"/>
                </a:cubicBezTo>
                <a:cubicBezTo>
                  <a:pt x="1518912" y="17065"/>
                  <a:pt x="1519199" y="17868"/>
                  <a:pt x="1519428" y="18843"/>
                </a:cubicBezTo>
                <a:cubicBezTo>
                  <a:pt x="1519658" y="19818"/>
                  <a:pt x="1519830" y="20994"/>
                  <a:pt x="1519945" y="22370"/>
                </a:cubicBezTo>
                <a:cubicBezTo>
                  <a:pt x="1520059" y="23747"/>
                  <a:pt x="1520117" y="25525"/>
                  <a:pt x="1520117" y="27705"/>
                </a:cubicBezTo>
                <a:cubicBezTo>
                  <a:pt x="1520117" y="29770"/>
                  <a:pt x="1520031" y="31606"/>
                  <a:pt x="1519859" y="33212"/>
                </a:cubicBezTo>
                <a:cubicBezTo>
                  <a:pt x="1519687" y="34818"/>
                  <a:pt x="1519428" y="36166"/>
                  <a:pt x="1519084" y="37256"/>
                </a:cubicBezTo>
                <a:cubicBezTo>
                  <a:pt x="1518740" y="38345"/>
                  <a:pt x="1518252" y="39148"/>
                  <a:pt x="1517622" y="39665"/>
                </a:cubicBezTo>
                <a:cubicBezTo>
                  <a:pt x="1516991" y="40181"/>
                  <a:pt x="1516274" y="40439"/>
                  <a:pt x="1515471" y="40439"/>
                </a:cubicBezTo>
                <a:cubicBezTo>
                  <a:pt x="1514209" y="40439"/>
                  <a:pt x="1512230" y="39636"/>
                  <a:pt x="1509534" y="38030"/>
                </a:cubicBezTo>
                <a:cubicBezTo>
                  <a:pt x="1506838" y="36424"/>
                  <a:pt x="1503539" y="34617"/>
                  <a:pt x="1499639" y="32609"/>
                </a:cubicBezTo>
                <a:cubicBezTo>
                  <a:pt x="1495738" y="30602"/>
                  <a:pt x="1491121" y="28766"/>
                  <a:pt x="1485786" y="27103"/>
                </a:cubicBezTo>
                <a:cubicBezTo>
                  <a:pt x="1480452" y="25439"/>
                  <a:pt x="1474457" y="24608"/>
                  <a:pt x="1467804" y="24608"/>
                </a:cubicBezTo>
                <a:cubicBezTo>
                  <a:pt x="1461609" y="24608"/>
                  <a:pt x="1456217" y="25439"/>
                  <a:pt x="1451628" y="27103"/>
                </a:cubicBezTo>
                <a:cubicBezTo>
                  <a:pt x="1447039" y="28766"/>
                  <a:pt x="1443253" y="30975"/>
                  <a:pt x="1440270" y="33728"/>
                </a:cubicBezTo>
                <a:cubicBezTo>
                  <a:pt x="1437288" y="36481"/>
                  <a:pt x="1435051" y="39751"/>
                  <a:pt x="1433559" y="43537"/>
                </a:cubicBezTo>
                <a:cubicBezTo>
                  <a:pt x="1432068" y="47322"/>
                  <a:pt x="1431322" y="51338"/>
                  <a:pt x="1431322" y="55582"/>
                </a:cubicBezTo>
                <a:cubicBezTo>
                  <a:pt x="1431322" y="61777"/>
                  <a:pt x="1432756" y="67112"/>
                  <a:pt x="1435624" y="71586"/>
                </a:cubicBezTo>
                <a:cubicBezTo>
                  <a:pt x="1438492" y="76060"/>
                  <a:pt x="1442307" y="80018"/>
                  <a:pt x="1447068" y="83460"/>
                </a:cubicBezTo>
                <a:cubicBezTo>
                  <a:pt x="1451829" y="86901"/>
                  <a:pt x="1457249" y="90056"/>
                  <a:pt x="1463330" y="92924"/>
                </a:cubicBezTo>
                <a:cubicBezTo>
                  <a:pt x="1469410" y="95792"/>
                  <a:pt x="1475605" y="98689"/>
                  <a:pt x="1481914" y="101614"/>
                </a:cubicBezTo>
                <a:cubicBezTo>
                  <a:pt x="1488224" y="104540"/>
                  <a:pt x="1494419" y="107752"/>
                  <a:pt x="1500499" y="111251"/>
                </a:cubicBezTo>
                <a:cubicBezTo>
                  <a:pt x="1506580" y="114750"/>
                  <a:pt x="1512000" y="118880"/>
                  <a:pt x="1516761" y="123641"/>
                </a:cubicBezTo>
                <a:cubicBezTo>
                  <a:pt x="1521522" y="128402"/>
                  <a:pt x="1525365" y="134023"/>
                  <a:pt x="1528291" y="140505"/>
                </a:cubicBezTo>
                <a:cubicBezTo>
                  <a:pt x="1531216" y="146987"/>
                  <a:pt x="1532679" y="154645"/>
                  <a:pt x="1532679" y="163478"/>
                </a:cubicBezTo>
                <a:cubicBezTo>
                  <a:pt x="1532679" y="173918"/>
                  <a:pt x="1530757" y="183210"/>
                  <a:pt x="1526914" y="191355"/>
                </a:cubicBezTo>
                <a:cubicBezTo>
                  <a:pt x="1523071" y="199501"/>
                  <a:pt x="1517736" y="206413"/>
                  <a:pt x="1510910" y="212091"/>
                </a:cubicBezTo>
                <a:cubicBezTo>
                  <a:pt x="1504084" y="217770"/>
                  <a:pt x="1496054" y="222044"/>
                  <a:pt x="1486819" y="224912"/>
                </a:cubicBezTo>
                <a:cubicBezTo>
                  <a:pt x="1477584" y="227780"/>
                  <a:pt x="1467632" y="229214"/>
                  <a:pt x="1456962" y="229214"/>
                </a:cubicBezTo>
                <a:cubicBezTo>
                  <a:pt x="1449506" y="229214"/>
                  <a:pt x="1442594" y="228583"/>
                  <a:pt x="1436227" y="227321"/>
                </a:cubicBezTo>
                <a:cubicBezTo>
                  <a:pt x="1429859" y="226059"/>
                  <a:pt x="1424181" y="224510"/>
                  <a:pt x="1419190" y="222675"/>
                </a:cubicBezTo>
                <a:cubicBezTo>
                  <a:pt x="1414200" y="220839"/>
                  <a:pt x="1410013" y="218946"/>
                  <a:pt x="1406628" y="216996"/>
                </a:cubicBezTo>
                <a:cubicBezTo>
                  <a:pt x="1403244" y="215046"/>
                  <a:pt x="1400892" y="213382"/>
                  <a:pt x="1399573" y="212005"/>
                </a:cubicBezTo>
                <a:cubicBezTo>
                  <a:pt x="1398254" y="210629"/>
                  <a:pt x="1397278" y="208879"/>
                  <a:pt x="1396648" y="206757"/>
                </a:cubicBezTo>
                <a:cubicBezTo>
                  <a:pt x="1396017" y="204635"/>
                  <a:pt x="1395701" y="201795"/>
                  <a:pt x="1395701" y="198239"/>
                </a:cubicBezTo>
                <a:cubicBezTo>
                  <a:pt x="1395701" y="195715"/>
                  <a:pt x="1395816" y="193621"/>
                  <a:pt x="1396045" y="191958"/>
                </a:cubicBezTo>
                <a:cubicBezTo>
                  <a:pt x="1396275" y="190294"/>
                  <a:pt x="1396619" y="188946"/>
                  <a:pt x="1397078" y="187914"/>
                </a:cubicBezTo>
                <a:cubicBezTo>
                  <a:pt x="1397537" y="186881"/>
                  <a:pt x="1398110" y="186164"/>
                  <a:pt x="1398799" y="185763"/>
                </a:cubicBezTo>
                <a:cubicBezTo>
                  <a:pt x="1399487" y="185361"/>
                  <a:pt x="1400290" y="185161"/>
                  <a:pt x="1401208" y="185161"/>
                </a:cubicBezTo>
                <a:cubicBezTo>
                  <a:pt x="1402814" y="185161"/>
                  <a:pt x="1405080" y="186136"/>
                  <a:pt x="1408005" y="188086"/>
                </a:cubicBezTo>
                <a:cubicBezTo>
                  <a:pt x="1410930" y="190036"/>
                  <a:pt x="1414688" y="192159"/>
                  <a:pt x="1419276" y="194453"/>
                </a:cubicBezTo>
                <a:cubicBezTo>
                  <a:pt x="1423865" y="196747"/>
                  <a:pt x="1429401" y="198898"/>
                  <a:pt x="1435882" y="200906"/>
                </a:cubicBezTo>
                <a:cubicBezTo>
                  <a:pt x="1442364" y="202914"/>
                  <a:pt x="1449850" y="203918"/>
                  <a:pt x="1458339" y="203918"/>
                </a:cubicBezTo>
                <a:cubicBezTo>
                  <a:pt x="1464764" y="203918"/>
                  <a:pt x="1470643" y="203057"/>
                  <a:pt x="1475978" y="201336"/>
                </a:cubicBezTo>
                <a:cubicBezTo>
                  <a:pt x="1481312" y="199615"/>
                  <a:pt x="1485901" y="197178"/>
                  <a:pt x="1489744" y="194023"/>
                </a:cubicBezTo>
                <a:cubicBezTo>
                  <a:pt x="1493587" y="190868"/>
                  <a:pt x="1496541" y="186996"/>
                  <a:pt x="1498606" y="182407"/>
                </a:cubicBezTo>
                <a:cubicBezTo>
                  <a:pt x="1500671" y="177818"/>
                  <a:pt x="1501704" y="172598"/>
                  <a:pt x="1501704" y="166748"/>
                </a:cubicBezTo>
                <a:cubicBezTo>
                  <a:pt x="1501704" y="160438"/>
                  <a:pt x="1500270" y="155046"/>
                  <a:pt x="1497402" y="150572"/>
                </a:cubicBezTo>
                <a:cubicBezTo>
                  <a:pt x="1494534" y="146098"/>
                  <a:pt x="1490748" y="142169"/>
                  <a:pt x="1486044" y="138784"/>
                </a:cubicBezTo>
                <a:cubicBezTo>
                  <a:pt x="1481341" y="135400"/>
                  <a:pt x="1475978" y="132303"/>
                  <a:pt x="1469955" y="129492"/>
                </a:cubicBezTo>
                <a:cubicBezTo>
                  <a:pt x="1463932" y="126681"/>
                  <a:pt x="1457765" y="123813"/>
                  <a:pt x="1451456" y="120888"/>
                </a:cubicBezTo>
                <a:cubicBezTo>
                  <a:pt x="1445146" y="117962"/>
                  <a:pt x="1439008" y="114721"/>
                  <a:pt x="1433043" y="111165"/>
                </a:cubicBezTo>
                <a:cubicBezTo>
                  <a:pt x="1427078" y="107609"/>
                  <a:pt x="1421743" y="103421"/>
                  <a:pt x="1417039" y="98603"/>
                </a:cubicBezTo>
                <a:cubicBezTo>
                  <a:pt x="1412336" y="93785"/>
                  <a:pt x="1408521" y="88135"/>
                  <a:pt x="1405596" y="81653"/>
                </a:cubicBezTo>
                <a:cubicBezTo>
                  <a:pt x="1402670" y="75171"/>
                  <a:pt x="1401208" y="67399"/>
                  <a:pt x="1401208" y="58336"/>
                </a:cubicBezTo>
                <a:cubicBezTo>
                  <a:pt x="1401208" y="49043"/>
                  <a:pt x="1402900" y="40755"/>
                  <a:pt x="1406284" y="33470"/>
                </a:cubicBezTo>
                <a:cubicBezTo>
                  <a:pt x="1409668" y="26185"/>
                  <a:pt x="1414372" y="20076"/>
                  <a:pt x="1420395" y="15143"/>
                </a:cubicBezTo>
                <a:cubicBezTo>
                  <a:pt x="1426418" y="10210"/>
                  <a:pt x="1433588" y="6453"/>
                  <a:pt x="1441905" y="3872"/>
                </a:cubicBezTo>
                <a:cubicBezTo>
                  <a:pt x="1450223" y="1290"/>
                  <a:pt x="1459200" y="0"/>
                  <a:pt x="1468836" y="0"/>
                </a:cubicBezTo>
                <a:close/>
                <a:moveTo>
                  <a:pt x="292717" y="0"/>
                </a:moveTo>
                <a:cubicBezTo>
                  <a:pt x="309122" y="0"/>
                  <a:pt x="323405" y="2466"/>
                  <a:pt x="335566" y="7399"/>
                </a:cubicBezTo>
                <a:cubicBezTo>
                  <a:pt x="347726" y="12332"/>
                  <a:pt x="357850" y="19531"/>
                  <a:pt x="365938" y="28996"/>
                </a:cubicBezTo>
                <a:cubicBezTo>
                  <a:pt x="374026" y="38460"/>
                  <a:pt x="380049" y="50162"/>
                  <a:pt x="384007" y="64100"/>
                </a:cubicBezTo>
                <a:cubicBezTo>
                  <a:pt x="387965" y="78039"/>
                  <a:pt x="389944" y="94014"/>
                  <a:pt x="389944" y="112025"/>
                </a:cubicBezTo>
                <a:cubicBezTo>
                  <a:pt x="389944" y="130037"/>
                  <a:pt x="387821" y="146270"/>
                  <a:pt x="383577" y="160725"/>
                </a:cubicBezTo>
                <a:cubicBezTo>
                  <a:pt x="379332" y="175180"/>
                  <a:pt x="372994" y="187484"/>
                  <a:pt x="364562" y="197636"/>
                </a:cubicBezTo>
                <a:cubicBezTo>
                  <a:pt x="356130" y="207789"/>
                  <a:pt x="345547" y="215590"/>
                  <a:pt x="332812" y="221040"/>
                </a:cubicBezTo>
                <a:cubicBezTo>
                  <a:pt x="320078" y="226489"/>
                  <a:pt x="305222" y="229214"/>
                  <a:pt x="288243" y="229214"/>
                </a:cubicBezTo>
                <a:cubicBezTo>
                  <a:pt x="271494" y="229214"/>
                  <a:pt x="257010" y="226718"/>
                  <a:pt x="244792" y="221728"/>
                </a:cubicBezTo>
                <a:cubicBezTo>
                  <a:pt x="232574" y="216738"/>
                  <a:pt x="222479" y="209482"/>
                  <a:pt x="214506" y="199960"/>
                </a:cubicBezTo>
                <a:cubicBezTo>
                  <a:pt x="206533" y="190438"/>
                  <a:pt x="200596" y="178621"/>
                  <a:pt x="196695" y="164511"/>
                </a:cubicBezTo>
                <a:cubicBezTo>
                  <a:pt x="192795" y="150400"/>
                  <a:pt x="190844" y="134167"/>
                  <a:pt x="190844" y="115811"/>
                </a:cubicBezTo>
                <a:cubicBezTo>
                  <a:pt x="190844" y="98259"/>
                  <a:pt x="192967" y="82313"/>
                  <a:pt x="197211" y="67972"/>
                </a:cubicBezTo>
                <a:cubicBezTo>
                  <a:pt x="201456" y="53632"/>
                  <a:pt x="207823" y="41443"/>
                  <a:pt x="216313" y="31405"/>
                </a:cubicBezTo>
                <a:cubicBezTo>
                  <a:pt x="224802" y="21367"/>
                  <a:pt x="235414" y="13623"/>
                  <a:pt x="248148" y="8174"/>
                </a:cubicBezTo>
                <a:cubicBezTo>
                  <a:pt x="260882" y="2724"/>
                  <a:pt x="275738" y="0"/>
                  <a:pt x="292717" y="0"/>
                </a:cubicBezTo>
                <a:close/>
              </a:path>
            </a:pathLst>
          </a:custGeom>
          <a:solidFill>
            <a:schemeClr val="tx1">
              <a:lumMod val="85000"/>
              <a:lumOff val="15000"/>
            </a:schemeClr>
          </a:solidFill>
          <a:ln>
            <a:noFill/>
            <a:prstDash val="sysDot"/>
          </a:ln>
          <a:effectLst/>
        </p:spPr>
        <p:txBody>
          <a:bodyPr rot="0" spcFirstLastPara="0" vertOverflow="overflow" horzOverflow="overflow" vert="horz" wrap="square" lIns="91440" tIns="45720" rIns="91440" bIns="45720" numCol="1" spcCol="0" rtlCol="0" fromWordArt="0" anchor="t" anchorCtr="0" forceAA="0" compatLnSpc="1">
            <a:noAutofit/>
          </a:bodyPr>
          <a:lstStyle>
            <a:lvl1pPr marR="0" lvl="0" indent="-228600" fontAlgn="auto">
              <a:lnSpc>
                <a:spcPct val="130000"/>
              </a:lnSpc>
              <a:spcBef>
                <a:spcPts val="0"/>
              </a:spcBef>
              <a:spcAft>
                <a:spcPts val="1000"/>
              </a:spcAft>
              <a:buClrTx/>
              <a:buSzTx/>
              <a:buFontTx/>
              <a:buNone/>
              <a:defRPr kumimoji="0" lang="en-GB" altLang="zh-CN" sz="2800" b="0" i="0" u="none" strike="noStrike" cap="none" spc="0" normalizeH="0" baseline="0" noProof="1" dirty="0">
                <a:ln>
                  <a:noFill/>
                  <a:prstDash val="sysDot"/>
                </a:ln>
                <a:solidFill>
                  <a:schemeClr val="tx1">
                    <a:lumMod val="85000"/>
                    <a:lumOff val="15000"/>
                  </a:schemeClr>
                </a:solidFill>
                <a:uFillTx/>
                <a:latin typeface="+mj-lt"/>
                <a:ea typeface="+mj-lt"/>
                <a:cs typeface="MiSans Normal" panose="00000500000000000000" charset="-122"/>
                <a:sym typeface="+mn-ea"/>
              </a:defRPr>
            </a:lvl1pPr>
            <a:lvl2pPr marL="685800" indent="-228600" fontAlgn="auto">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kumimoji="0" lang="zh-CN" altLang="en-US" sz="1600" b="0" i="0" u="none" strike="noStrike" cap="none" spc="150" normalizeH="0" baseline="0" dirty="0" smtClean="0">
                <a:solidFill>
                  <a:schemeClr val="tx1">
                    <a:lumMod val="65000"/>
                    <a:lumOff val="35000"/>
                  </a:schemeClr>
                </a:solidFill>
                <a:uFillTx/>
                <a:latin typeface="+mn-ea"/>
                <a:cs typeface="MiSans Normal" panose="00000500000000000000" charset="-122"/>
              </a:defRPr>
            </a:lvl2pPr>
            <a:lvl3pPr marL="1143000" indent="-228600" fontAlgn="auto">
              <a:lnSpc>
                <a:spcPct val="120000"/>
              </a:lnSpc>
              <a:spcBef>
                <a:spcPts val="0"/>
              </a:spcBef>
              <a:spcAft>
                <a:spcPts val="600"/>
              </a:spcAft>
              <a:buFont typeface="Arial" panose="020B0604020202020204" pitchFamily="34" charset="0"/>
              <a:buChar char="●"/>
              <a:defRPr kumimoji="0" lang="zh-CN" altLang="en-US" sz="1600" b="0" i="0" u="none" strike="noStrike" cap="none" spc="150" normalizeH="0" baseline="0" dirty="0" smtClean="0">
                <a:solidFill>
                  <a:schemeClr val="tx1">
                    <a:lumMod val="65000"/>
                    <a:lumOff val="35000"/>
                  </a:schemeClr>
                </a:solidFill>
                <a:uFillTx/>
                <a:latin typeface="+mn-ea"/>
                <a:cs typeface="MiSans Normal" panose="00000500000000000000" charset="-122"/>
              </a:defRPr>
            </a:lvl3pPr>
            <a:lvl4pPr marL="1600200" indent="-228600" fontAlgn="auto">
              <a:lnSpc>
                <a:spcPct val="120000"/>
              </a:lnSpc>
              <a:spcBef>
                <a:spcPts val="0"/>
              </a:spcBef>
              <a:spcAft>
                <a:spcPts val="300"/>
              </a:spcAft>
              <a:buFont typeface="Wingdings" panose="05000000000000000000" charset="0"/>
              <a:buChar char=""/>
              <a:defRPr kumimoji="0" lang="zh-CN" altLang="en-US" sz="1400" b="0" i="0" u="none" strike="noStrike" cap="none" spc="150" normalizeH="0" baseline="0" dirty="0" smtClean="0">
                <a:solidFill>
                  <a:schemeClr val="tx1">
                    <a:lumMod val="65000"/>
                    <a:lumOff val="35000"/>
                  </a:schemeClr>
                </a:solidFill>
                <a:uFillTx/>
                <a:latin typeface="+mn-ea"/>
                <a:cs typeface="MiSans Normal" panose="00000500000000000000" charset="-122"/>
              </a:defRPr>
            </a:lvl4pPr>
            <a:lvl5pPr marL="2057400" indent="-228600" fontAlgn="auto">
              <a:lnSpc>
                <a:spcPct val="120000"/>
              </a:lnSpc>
              <a:spcBef>
                <a:spcPts val="0"/>
              </a:spcBef>
              <a:spcAft>
                <a:spcPts val="300"/>
              </a:spcAft>
              <a:buFont typeface="Arial" panose="020B0604020202020204" pitchFamily="34" charset="0"/>
              <a:buChar char="•"/>
              <a:defRPr kumimoji="0" lang="zh-CN" altLang="en-US" sz="1400" b="0" i="0" u="none" strike="noStrike" cap="none" spc="150" normalizeH="0" baseline="0" dirty="0" smtClean="0">
                <a:solidFill>
                  <a:schemeClr val="tx1">
                    <a:lumMod val="65000"/>
                    <a:lumOff val="35000"/>
                  </a:schemeClr>
                </a:solidFill>
                <a:uFillTx/>
                <a:latin typeface="+mn-ea"/>
                <a:cs typeface="MiSans Normal" panose="00000500000000000000" charset="-122"/>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zh-CN" altLang="en-US">
              <a:cs typeface="宋体" panose="02010600030101010101" pitchFamily="2" charset="-122"/>
            </a:endParaRPr>
          </a:p>
        </p:txBody>
      </p:sp>
      <p:sp>
        <p:nvSpPr>
          <p:cNvPr id="23" name="标题 5"/>
          <p:cNvSpPr>
            <a:spLocks noGrp="1"/>
          </p:cNvSpPr>
          <p:nvPr>
            <p:custDataLst>
              <p:tags r:id="rId13"/>
            </p:custDataLst>
          </p:nvPr>
        </p:nvSpPr>
        <p:spPr>
          <a:xfrm>
            <a:off x="1210271" y="2768091"/>
            <a:ext cx="2002790" cy="1223010"/>
          </a:xfrm>
          <a:prstGeom prst="rect">
            <a:avLst/>
          </a:prstGeom>
          <a:noFill/>
          <a:ln>
            <a:noFill/>
            <a:prstDash val="sysDash"/>
          </a:ln>
        </p:spPr>
        <p:txBody>
          <a:bodyPr vert="horz" wrap="square" lIns="91440" tIns="45720" rIns="91440" bIns="45720" rtlCol="0" anchor="t">
            <a:normAutofit/>
          </a:bodyPr>
          <a:lstStyle>
            <a:lvl1pPr marL="0" marR="0" lvl="0" algn="ctr" defTabSz="914400" rtl="0" eaLnBrk="1" fontAlgn="auto" latinLnBrk="0" hangingPunct="1">
              <a:lnSpc>
                <a:spcPct val="120000"/>
              </a:lnSpc>
              <a:spcBef>
                <a:spcPct val="0"/>
              </a:spcBef>
              <a:buClrTx/>
              <a:buSzTx/>
              <a:buFontTx/>
              <a:buNone/>
              <a:defRPr kumimoji="0" lang="zh-CN" altLang="en-US" sz="6000" b="0" i="0" u="none" strike="noStrike" kern="1200" cap="none" spc="0" normalizeH="0" baseline="0" noProof="1" dirty="0" smtClean="0">
                <a:ln>
                  <a:noFill/>
                  <a:prstDash val="sysDot"/>
                </a:ln>
                <a:solidFill>
                  <a:schemeClr val="tx1">
                    <a:lumMod val="85000"/>
                    <a:lumOff val="15000"/>
                  </a:schemeClr>
                </a:solidFill>
                <a:uFillTx/>
                <a:latin typeface="+mj-lt"/>
                <a:ea typeface="+mj-lt"/>
                <a:cs typeface="MiSans Normal" panose="00000500000000000000" charset="-122"/>
                <a:sym typeface="+mn-ea"/>
              </a:defRPr>
            </a:lvl1pPr>
          </a:lstStyle>
          <a:p>
            <a:r>
              <a:rPr lang="zh-CN" altLang="en-US" dirty="0">
                <a:latin typeface="汉仪雅酷黑 85W" panose="020B0904020202020204" charset="-122"/>
                <a:ea typeface="汉仪雅酷黑 85W" panose="020B0904020202020204" charset="-122"/>
                <a:cs typeface="宋体" panose="02010600030101010101" pitchFamily="2" charset="-122"/>
              </a:rPr>
              <a:t>目录</a:t>
            </a:r>
          </a:p>
        </p:txBody>
      </p:sp>
      <p:sp>
        <p:nvSpPr>
          <p:cNvPr id="24" name="标题"/>
          <p:cNvSpPr txBox="1"/>
          <p:nvPr>
            <p:custDataLst>
              <p:tags r:id="rId14"/>
            </p:custDataLst>
          </p:nvPr>
        </p:nvSpPr>
        <p:spPr>
          <a:xfrm>
            <a:off x="6726978" y="2903909"/>
            <a:ext cx="3724910" cy="440269"/>
          </a:xfrm>
          <a:prstGeom prst="rect">
            <a:avLst/>
          </a:prstGeom>
          <a:noFill/>
        </p:spPr>
        <p:txBody>
          <a:bodyPr vert="horz" wrap="square" lIns="91440" tIns="45720" rIns="91440" bIns="45720" rtlCol="0" anchor="b" anchorCtr="0">
            <a:noAutofit/>
          </a:bodyPr>
          <a:lstStyle>
            <a:defPPr>
              <a:defRPr lang="zh-CN"/>
            </a:defPPr>
            <a:lvl1pPr algn="dist">
              <a:defRPr kumimoji="0" sz="5400" b="0" i="0" u="none" strike="noStrike" cap="none" spc="0" normalizeH="0" baseline="0">
                <a:ln>
                  <a:noFill/>
                </a:ln>
                <a:gradFill flip="none" rotWithShape="1">
                  <a:gsLst>
                    <a:gs pos="8000">
                      <a:srgbClr val="843A24"/>
                    </a:gs>
                    <a:gs pos="100000">
                      <a:srgbClr val="F7F5B1"/>
                    </a:gs>
                  </a:gsLst>
                  <a:lin ang="13500000" scaled="1"/>
                  <a:tileRect/>
                </a:gradFill>
                <a:effectLst/>
                <a:uLnTx/>
                <a:uFillTx/>
                <a:latin typeface="+mj-ea"/>
                <a:ea typeface="+mj-ea"/>
              </a:defRPr>
            </a:lvl1pPr>
          </a:lstStyle>
          <a:p>
            <a:pPr lvl="0" algn="l">
              <a:lnSpc>
                <a:spcPct val="110000"/>
              </a:lnSpc>
              <a:buClrTx/>
              <a:buSzTx/>
              <a:buFontTx/>
            </a:pPr>
            <a:r>
              <a:rPr lang="zh-CN" altLang="en-US" sz="1800" dirty="0">
                <a:solidFill>
                  <a:srgbClr val="3484A2"/>
                </a:solidFill>
                <a:cs typeface="宋体" panose="02010600030101010101" pitchFamily="2" charset="-122"/>
                <a:sym typeface="+mn-ea"/>
              </a:rPr>
              <a:t> 探究互联互通，解读示意图</a:t>
            </a:r>
          </a:p>
        </p:txBody>
      </p:sp>
      <p:sp>
        <p:nvSpPr>
          <p:cNvPr id="25" name="矩形 24"/>
          <p:cNvSpPr/>
          <p:nvPr/>
        </p:nvSpPr>
        <p:spPr>
          <a:xfrm>
            <a:off x="1676230" y="1284253"/>
            <a:ext cx="849913" cy="369332"/>
          </a:xfrm>
          <a:prstGeom prst="rect">
            <a:avLst/>
          </a:prstGeom>
        </p:spPr>
        <p:txBody>
          <a:bodyPr wrap="none">
            <a:spAutoFit/>
          </a:bodyPr>
          <a:lstStyle/>
          <a:p>
            <a:r>
              <a:rPr lang="zh-CN" altLang="en-US" b="1" dirty="0">
                <a:solidFill>
                  <a:srgbClr val="993300"/>
                </a:solidFill>
                <a:latin typeface="微软雅黑" panose="020B0503020204020204" pitchFamily="34" charset="-122"/>
                <a:ea typeface="微软雅黑" panose="020B0503020204020204" pitchFamily="34" charset="-122"/>
              </a:rPr>
              <a:t>项目</a:t>
            </a:r>
            <a:r>
              <a:rPr lang="en-US" altLang="zh-CN" b="1" dirty="0">
                <a:solidFill>
                  <a:srgbClr val="993300"/>
                </a:solidFill>
                <a:latin typeface="微软雅黑" panose="020B0503020204020204" pitchFamily="34" charset="-122"/>
                <a:ea typeface="微软雅黑" panose="020B0503020204020204" pitchFamily="34" charset="-122"/>
              </a:rPr>
              <a:t>1 </a:t>
            </a:r>
            <a:endParaRPr lang="zh-CN" altLang="en-US" b="1" dirty="0"/>
          </a:p>
        </p:txBody>
      </p:sp>
      <p:cxnSp>
        <p:nvCxnSpPr>
          <p:cNvPr id="13" name="直接连接符 12"/>
          <p:cNvCxnSpPr/>
          <p:nvPr>
            <p:custDataLst>
              <p:tags r:id="rId15"/>
            </p:custDataLst>
          </p:nvPr>
        </p:nvCxnSpPr>
        <p:spPr>
          <a:xfrm>
            <a:off x="6069792" y="3345341"/>
            <a:ext cx="4907280" cy="0"/>
          </a:xfrm>
          <a:prstGeom prst="line">
            <a:avLst/>
          </a:prstGeom>
          <a:ln w="9525">
            <a:gradFill>
              <a:gsLst>
                <a:gs pos="15000">
                  <a:schemeClr val="accent1"/>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16"/>
            </p:custDataLst>
          </p:nvPr>
        </p:nvCxnSpPr>
        <p:spPr>
          <a:xfrm>
            <a:off x="6069792" y="2151013"/>
            <a:ext cx="4907280" cy="0"/>
          </a:xfrm>
          <a:prstGeom prst="line">
            <a:avLst/>
          </a:prstGeom>
          <a:ln w="9525">
            <a:gradFill>
              <a:gsLst>
                <a:gs pos="15000">
                  <a:schemeClr val="accent1"/>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17"/>
            </p:custDataLst>
          </p:nvPr>
        </p:nvCxnSpPr>
        <p:spPr>
          <a:xfrm>
            <a:off x="6069792" y="4539669"/>
            <a:ext cx="4907280" cy="11470"/>
          </a:xfrm>
          <a:prstGeom prst="line">
            <a:avLst/>
          </a:prstGeom>
          <a:ln w="9525">
            <a:gradFill>
              <a:gsLst>
                <a:gs pos="15000">
                  <a:schemeClr val="accent1"/>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8124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ppt_x"/>
                                          </p:val>
                                        </p:tav>
                                        <p:tav tm="100000">
                                          <p:val>
                                            <p:strVal val="#ppt_x"/>
                                          </p:val>
                                        </p:tav>
                                      </p:tavLst>
                                    </p:anim>
                                    <p:anim calcmode="lin" valueType="num">
                                      <p:cBhvr additive="base">
                                        <p:cTn id="12" dur="10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ppt_x"/>
                                          </p:val>
                                        </p:tav>
                                        <p:tav tm="100000">
                                          <p:val>
                                            <p:strVal val="#ppt_x"/>
                                          </p:val>
                                        </p:tav>
                                      </p:tavLst>
                                    </p:anim>
                                    <p:anim calcmode="lin" valueType="num">
                                      <p:cBhvr additive="base">
                                        <p:cTn id="16" dur="10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0-#ppt_w/2"/>
                                          </p:val>
                                        </p:tav>
                                        <p:tav tm="100000">
                                          <p:val>
                                            <p:strVal val="#ppt_x"/>
                                          </p:val>
                                        </p:tav>
                                      </p:tavLst>
                                    </p:anim>
                                    <p:anim calcmode="lin" valueType="num">
                                      <p:cBhvr additive="base">
                                        <p:cTn id="24" dur="1000" fill="hold"/>
                                        <p:tgtEl>
                                          <p:spTgt spid="2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1+#ppt_w/2"/>
                                          </p:val>
                                        </p:tav>
                                        <p:tav tm="100000">
                                          <p:val>
                                            <p:strVal val="#ppt_x"/>
                                          </p:val>
                                        </p:tav>
                                      </p:tavLst>
                                    </p:anim>
                                    <p:anim calcmode="lin" valueType="num">
                                      <p:cBhvr additive="base">
                                        <p:cTn id="32" dur="1000" fill="hold"/>
                                        <p:tgtEl>
                                          <p:spTgt spid="5"/>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par>
                          <p:cTn id="37" fill="hold">
                            <p:stCondLst>
                              <p:cond delay="1500"/>
                            </p:stCondLst>
                            <p:childTnLst>
                              <p:par>
                                <p:cTn id="38" presetID="2" presetClass="entr" presetSubtype="2"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1+#ppt_w/2"/>
                                          </p:val>
                                        </p:tav>
                                        <p:tav tm="100000">
                                          <p:val>
                                            <p:strVal val="#ppt_x"/>
                                          </p:val>
                                        </p:tav>
                                      </p:tavLst>
                                    </p:anim>
                                    <p:anim calcmode="lin" valueType="num">
                                      <p:cBhvr additive="base">
                                        <p:cTn id="41" dur="5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2000"/>
                            </p:stCondLst>
                            <p:childTnLst>
                              <p:par>
                                <p:cTn id="43" presetID="2" presetClass="entr" presetSubtype="2"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1+#ppt_w/2"/>
                                          </p:val>
                                        </p:tav>
                                        <p:tav tm="100000">
                                          <p:val>
                                            <p:strVal val="#ppt_x"/>
                                          </p:val>
                                        </p:tav>
                                      </p:tavLst>
                                    </p:anim>
                                    <p:anim calcmode="lin" valueType="num">
                                      <p:cBhvr additive="base">
                                        <p:cTn id="46" dur="500" fill="hold"/>
                                        <p:tgtEl>
                                          <p:spTgt spid="13"/>
                                        </p:tgtEl>
                                        <p:attrNameLst>
                                          <p:attrName>ppt_y</p:attrName>
                                        </p:attrNameLst>
                                      </p:cBhvr>
                                      <p:tavLst>
                                        <p:tav tm="0">
                                          <p:val>
                                            <p:strVal val="#ppt_y"/>
                                          </p:val>
                                        </p:tav>
                                        <p:tav tm="100000">
                                          <p:val>
                                            <p:strVal val="#ppt_y"/>
                                          </p:val>
                                        </p:tav>
                                      </p:tavLst>
                                    </p:anim>
                                  </p:childTnLst>
                                </p:cTn>
                              </p:par>
                            </p:childTnLst>
                          </p:cTn>
                        </p:par>
                        <p:par>
                          <p:cTn id="47" fill="hold">
                            <p:stCondLst>
                              <p:cond delay="2500"/>
                            </p:stCondLst>
                            <p:childTnLst>
                              <p:par>
                                <p:cTn id="48" presetID="2" presetClass="entr" presetSubtype="2"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1+#ppt_w/2"/>
                                          </p:val>
                                        </p:tav>
                                        <p:tav tm="100000">
                                          <p:val>
                                            <p:strVal val="#ppt_x"/>
                                          </p:val>
                                        </p:tav>
                                      </p:tavLst>
                                    </p:anim>
                                    <p:anim calcmode="lin" valueType="num">
                                      <p:cBhvr additive="base">
                                        <p:cTn id="51" dur="500" fill="hold"/>
                                        <p:tgtEl>
                                          <p:spTgt spid="16"/>
                                        </p:tgtEl>
                                        <p:attrNameLst>
                                          <p:attrName>ppt_y</p:attrName>
                                        </p:attrNameLst>
                                      </p:cBhvr>
                                      <p:tavLst>
                                        <p:tav tm="0">
                                          <p:val>
                                            <p:strVal val="#ppt_y"/>
                                          </p:val>
                                        </p:tav>
                                        <p:tav tm="100000">
                                          <p:val>
                                            <p:strVal val="#ppt_y"/>
                                          </p:val>
                                        </p:tav>
                                      </p:tavLst>
                                    </p:anim>
                                  </p:childTnLst>
                                </p:cTn>
                              </p:par>
                            </p:childTnLst>
                          </p:cTn>
                        </p:par>
                        <p:par>
                          <p:cTn id="52" fill="hold">
                            <p:stCondLst>
                              <p:cond delay="3000"/>
                            </p:stCondLst>
                            <p:childTnLst>
                              <p:par>
                                <p:cTn id="53" presetID="42" presetClass="entr" presetSubtype="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anim calcmode="lin" valueType="num">
                                      <p:cBhvr>
                                        <p:cTn id="61" dur="1000" fill="hold"/>
                                        <p:tgtEl>
                                          <p:spTgt spid="19"/>
                                        </p:tgtEl>
                                        <p:attrNameLst>
                                          <p:attrName>ppt_x</p:attrName>
                                        </p:attrNameLst>
                                      </p:cBhvr>
                                      <p:tavLst>
                                        <p:tav tm="0">
                                          <p:val>
                                            <p:strVal val="#ppt_x"/>
                                          </p:val>
                                        </p:tav>
                                        <p:tav tm="100000">
                                          <p:val>
                                            <p:strVal val="#ppt_x"/>
                                          </p:val>
                                        </p:tav>
                                      </p:tavLst>
                                    </p:anim>
                                    <p:anim calcmode="lin" valueType="num">
                                      <p:cBhvr>
                                        <p:cTn id="62" dur="1000" fill="hold"/>
                                        <p:tgtEl>
                                          <p:spTgt spid="1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1000" fill="hold"/>
                                        <p:tgtEl>
                                          <p:spTgt spid="8"/>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1000"/>
                                        <p:tgtEl>
                                          <p:spTgt spid="24"/>
                                        </p:tgtEl>
                                      </p:cBhvr>
                                    </p:animEffect>
                                    <p:anim calcmode="lin" valueType="num">
                                      <p:cBhvr>
                                        <p:cTn id="77" dur="1000" fill="hold"/>
                                        <p:tgtEl>
                                          <p:spTgt spid="24"/>
                                        </p:tgtEl>
                                        <p:attrNameLst>
                                          <p:attrName>ppt_x</p:attrName>
                                        </p:attrNameLst>
                                      </p:cBhvr>
                                      <p:tavLst>
                                        <p:tav tm="0">
                                          <p:val>
                                            <p:strVal val="#ppt_x"/>
                                          </p:val>
                                        </p:tav>
                                        <p:tav tm="100000">
                                          <p:val>
                                            <p:strVal val="#ppt_x"/>
                                          </p:val>
                                        </p:tav>
                                      </p:tavLst>
                                    </p:anim>
                                    <p:anim calcmode="lin" valueType="num">
                                      <p:cBhvr>
                                        <p:cTn id="78" dur="1000" fill="hold"/>
                                        <p:tgtEl>
                                          <p:spTgt spid="24"/>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fade">
                                      <p:cBhvr>
                                        <p:cTn id="81" dur="1000"/>
                                        <p:tgtEl>
                                          <p:spTgt spid="11"/>
                                        </p:tgtEl>
                                      </p:cBhvr>
                                    </p:animEffect>
                                    <p:anim calcmode="lin" valueType="num">
                                      <p:cBhvr>
                                        <p:cTn id="82" dur="1000" fill="hold"/>
                                        <p:tgtEl>
                                          <p:spTgt spid="11"/>
                                        </p:tgtEl>
                                        <p:attrNameLst>
                                          <p:attrName>ppt_x</p:attrName>
                                        </p:attrNameLst>
                                      </p:cBhvr>
                                      <p:tavLst>
                                        <p:tav tm="0">
                                          <p:val>
                                            <p:strVal val="#ppt_x"/>
                                          </p:val>
                                        </p:tav>
                                        <p:tav tm="100000">
                                          <p:val>
                                            <p:strVal val="#ppt_x"/>
                                          </p:val>
                                        </p:tav>
                                      </p:tavLst>
                                    </p:anim>
                                    <p:anim calcmode="lin" valueType="num">
                                      <p:cBhvr>
                                        <p:cTn id="83" dur="1000" fill="hold"/>
                                        <p:tgtEl>
                                          <p:spTgt spid="11"/>
                                        </p:tgtEl>
                                        <p:attrNameLst>
                                          <p:attrName>ppt_y</p:attrName>
                                        </p:attrNameLst>
                                      </p:cBhvr>
                                      <p:tavLst>
                                        <p:tav tm="0">
                                          <p:val>
                                            <p:strVal val="#ppt_y+.1"/>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fade">
                                      <p:cBhvr>
                                        <p:cTn id="87" dur="1000"/>
                                        <p:tgtEl>
                                          <p:spTgt spid="15"/>
                                        </p:tgtEl>
                                      </p:cBhvr>
                                    </p:animEffect>
                                    <p:anim calcmode="lin" valueType="num">
                                      <p:cBhvr>
                                        <p:cTn id="88" dur="1000" fill="hold"/>
                                        <p:tgtEl>
                                          <p:spTgt spid="15"/>
                                        </p:tgtEl>
                                        <p:attrNameLst>
                                          <p:attrName>ppt_x</p:attrName>
                                        </p:attrNameLst>
                                      </p:cBhvr>
                                      <p:tavLst>
                                        <p:tav tm="0">
                                          <p:val>
                                            <p:strVal val="#ppt_x"/>
                                          </p:val>
                                        </p:tav>
                                        <p:tav tm="100000">
                                          <p:val>
                                            <p:strVal val="#ppt_x"/>
                                          </p:val>
                                        </p:tav>
                                      </p:tavLst>
                                    </p:anim>
                                    <p:anim calcmode="lin" valueType="num">
                                      <p:cBhvr>
                                        <p:cTn id="89" dur="1000" fill="hold"/>
                                        <p:tgtEl>
                                          <p:spTgt spid="15"/>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1000"/>
                                        <p:tgtEl>
                                          <p:spTgt spid="20"/>
                                        </p:tgtEl>
                                      </p:cBhvr>
                                    </p:animEffect>
                                    <p:anim calcmode="lin" valueType="num">
                                      <p:cBhvr>
                                        <p:cTn id="93" dur="1000" fill="hold"/>
                                        <p:tgtEl>
                                          <p:spTgt spid="20"/>
                                        </p:tgtEl>
                                        <p:attrNameLst>
                                          <p:attrName>ppt_x</p:attrName>
                                        </p:attrNameLst>
                                      </p:cBhvr>
                                      <p:tavLst>
                                        <p:tav tm="0">
                                          <p:val>
                                            <p:strVal val="#ppt_x"/>
                                          </p:val>
                                        </p:tav>
                                        <p:tav tm="100000">
                                          <p:val>
                                            <p:strVal val="#ppt_x"/>
                                          </p:val>
                                        </p:tav>
                                      </p:tavLst>
                                    </p:anim>
                                    <p:anim calcmode="lin" valueType="num">
                                      <p:cBhvr>
                                        <p:cTn id="94" dur="1000" fill="hold"/>
                                        <p:tgtEl>
                                          <p:spTgt spid="20"/>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fade">
                                      <p:cBhvr>
                                        <p:cTn id="97" dur="1000"/>
                                        <p:tgtEl>
                                          <p:spTgt spid="14"/>
                                        </p:tgtEl>
                                      </p:cBhvr>
                                    </p:animEffect>
                                    <p:anim calcmode="lin" valueType="num">
                                      <p:cBhvr>
                                        <p:cTn id="98" dur="1000" fill="hold"/>
                                        <p:tgtEl>
                                          <p:spTgt spid="14"/>
                                        </p:tgtEl>
                                        <p:attrNameLst>
                                          <p:attrName>ppt_x</p:attrName>
                                        </p:attrNameLst>
                                      </p:cBhvr>
                                      <p:tavLst>
                                        <p:tav tm="0">
                                          <p:val>
                                            <p:strVal val="#ppt_x"/>
                                          </p:val>
                                        </p:tav>
                                        <p:tav tm="100000">
                                          <p:val>
                                            <p:strVal val="#ppt_x"/>
                                          </p:val>
                                        </p:tav>
                                      </p:tavLst>
                                    </p:anim>
                                    <p:anim calcmode="lin" valueType="num">
                                      <p:cBhvr>
                                        <p:cTn id="99" dur="1000" fill="hold"/>
                                        <p:tgtEl>
                                          <p:spTgt spid="14"/>
                                        </p:tgtEl>
                                        <p:attrNameLst>
                                          <p:attrName>ppt_y</p:attrName>
                                        </p:attrNameLst>
                                      </p:cBhvr>
                                      <p:tavLst>
                                        <p:tav tm="0">
                                          <p:val>
                                            <p:strVal val="#ppt_y+.1"/>
                                          </p:val>
                                        </p:tav>
                                        <p:tav tm="100000">
                                          <p:val>
                                            <p:strVal val="#ppt_y"/>
                                          </p:val>
                                        </p:tav>
                                      </p:tavLst>
                                    </p:anim>
                                  </p:childTnLst>
                                </p:cTn>
                              </p:par>
                            </p:childTnLst>
                          </p:cTn>
                        </p:par>
                        <p:par>
                          <p:cTn id="100" fill="hold">
                            <p:stCondLst>
                              <p:cond delay="6000"/>
                            </p:stCondLst>
                            <p:childTnLst>
                              <p:par>
                                <p:cTn id="101" presetID="42" presetClass="entr" presetSubtype="0"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fade">
                                      <p:cBhvr>
                                        <p:cTn id="103" dur="1000"/>
                                        <p:tgtEl>
                                          <p:spTgt spid="18"/>
                                        </p:tgtEl>
                                      </p:cBhvr>
                                    </p:animEffect>
                                    <p:anim calcmode="lin" valueType="num">
                                      <p:cBhvr>
                                        <p:cTn id="104" dur="1000" fill="hold"/>
                                        <p:tgtEl>
                                          <p:spTgt spid="18"/>
                                        </p:tgtEl>
                                        <p:attrNameLst>
                                          <p:attrName>ppt_x</p:attrName>
                                        </p:attrNameLst>
                                      </p:cBhvr>
                                      <p:tavLst>
                                        <p:tav tm="0">
                                          <p:val>
                                            <p:strVal val="#ppt_x"/>
                                          </p:val>
                                        </p:tav>
                                        <p:tav tm="100000">
                                          <p:val>
                                            <p:strVal val="#ppt_x"/>
                                          </p:val>
                                        </p:tav>
                                      </p:tavLst>
                                    </p:anim>
                                    <p:anim calcmode="lin" valueType="num">
                                      <p:cBhvr>
                                        <p:cTn id="105" dur="1000" fill="hold"/>
                                        <p:tgtEl>
                                          <p:spTgt spid="1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1000"/>
                                        <p:tgtEl>
                                          <p:spTgt spid="21"/>
                                        </p:tgtEl>
                                      </p:cBhvr>
                                    </p:animEffect>
                                    <p:anim calcmode="lin" valueType="num">
                                      <p:cBhvr>
                                        <p:cTn id="109" dur="1000" fill="hold"/>
                                        <p:tgtEl>
                                          <p:spTgt spid="21"/>
                                        </p:tgtEl>
                                        <p:attrNameLst>
                                          <p:attrName>ppt_x</p:attrName>
                                        </p:attrNameLst>
                                      </p:cBhvr>
                                      <p:tavLst>
                                        <p:tav tm="0">
                                          <p:val>
                                            <p:strVal val="#ppt_x"/>
                                          </p:val>
                                        </p:tav>
                                        <p:tav tm="100000">
                                          <p:val>
                                            <p:strVal val="#ppt_x"/>
                                          </p:val>
                                        </p:tav>
                                      </p:tavLst>
                                    </p:anim>
                                    <p:anim calcmode="lin" valueType="num">
                                      <p:cBhvr>
                                        <p:cTn id="110" dur="1000" fill="hold"/>
                                        <p:tgtEl>
                                          <p:spTgt spid="21"/>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Effect transition="in" filter="fade">
                                      <p:cBhvr>
                                        <p:cTn id="113" dur="1000"/>
                                        <p:tgtEl>
                                          <p:spTgt spid="17"/>
                                        </p:tgtEl>
                                      </p:cBhvr>
                                    </p:animEffect>
                                    <p:anim calcmode="lin" valueType="num">
                                      <p:cBhvr>
                                        <p:cTn id="114" dur="1000" fill="hold"/>
                                        <p:tgtEl>
                                          <p:spTgt spid="17"/>
                                        </p:tgtEl>
                                        <p:attrNameLst>
                                          <p:attrName>ppt_x</p:attrName>
                                        </p:attrNameLst>
                                      </p:cBhvr>
                                      <p:tavLst>
                                        <p:tav tm="0">
                                          <p:val>
                                            <p:strVal val="#ppt_x"/>
                                          </p:val>
                                        </p:tav>
                                        <p:tav tm="100000">
                                          <p:val>
                                            <p:strVal val="#ppt_x"/>
                                          </p:val>
                                        </p:tav>
                                      </p:tavLst>
                                    </p:anim>
                                    <p:anim calcmode="lin" valueType="num">
                                      <p:cBhvr>
                                        <p:cTn id="1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1" grpId="0"/>
      <p:bldP spid="12" grpId="0"/>
      <p:bldP spid="14" grpId="0"/>
      <p:bldP spid="15" grpId="0"/>
      <p:bldP spid="17" grpId="0"/>
      <p:bldP spid="18" grpId="0"/>
      <p:bldP spid="19" grpId="0"/>
      <p:bldP spid="20" grpId="0"/>
      <p:bldP spid="21" grpId="0"/>
      <p:bldP spid="22" grpId="0" animBg="1"/>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custDataLst>
              <p:tags r:id="rId1"/>
            </p:custDataLst>
          </p:nvPr>
        </p:nvSpPr>
        <p:spPr>
          <a:xfrm>
            <a:off x="5247640" y="3133070"/>
            <a:ext cx="3009900" cy="923330"/>
          </a:xfrm>
          <a:prstGeom prst="rect">
            <a:avLst/>
          </a:prstGeom>
          <a:noFill/>
        </p:spPr>
        <p:txBody>
          <a:bodyPr wrap="square" rtlCol="0">
            <a:spAutoFit/>
          </a:bodyPr>
          <a:lstStyle/>
          <a:p>
            <a:r>
              <a:rPr lang="zh-CN" altLang="en-US" sz="5400" b="1" dirty="0">
                <a:solidFill>
                  <a:schemeClr val="bg1">
                    <a:alpha val="89000"/>
                  </a:schemeClr>
                </a:solidFill>
                <a:latin typeface="微软雅黑" panose="020B0503020204020204" pitchFamily="34" charset="-122"/>
                <a:ea typeface="微软雅黑" panose="020B0503020204020204" pitchFamily="34" charset="-122"/>
              </a:rPr>
              <a:t>热身环节</a:t>
            </a:r>
          </a:p>
        </p:txBody>
      </p:sp>
      <p:pic>
        <p:nvPicPr>
          <p:cNvPr id="33" name="图片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2568575"/>
            <a:ext cx="2052320" cy="2052320"/>
          </a:xfrm>
          <a:prstGeom prst="rect">
            <a:avLst/>
          </a:prstGeom>
        </p:spPr>
      </p:pic>
      <p:pic>
        <p:nvPicPr>
          <p:cNvPr id="2" name="图片 1"/>
          <p:cNvPicPr>
            <a:picLocks noChangeAspect="1"/>
          </p:cNvPicPr>
          <p:nvPr/>
        </p:nvPicPr>
        <p:blipFill rotWithShape="1">
          <a:blip r:embed="rId5" cstate="print">
            <a:extLst>
              <a:ext uri="{28A0092B-C50C-407E-A947-70E740481C1C}">
                <a14:useLocalDpi xmlns:a14="http://schemas.microsoft.com/office/drawing/2010/main" val="0"/>
              </a:ext>
            </a:extLst>
          </a:blip>
          <a:srcRect l="7583" t="14440" r="47711" b="31550"/>
          <a:stretch>
            <a:fillRect/>
          </a:stretch>
        </p:blipFill>
        <p:spPr>
          <a:xfrm>
            <a:off x="1400840" y="1241950"/>
            <a:ext cx="670525" cy="540033"/>
          </a:xfrm>
          <a:prstGeom prst="rect">
            <a:avLst/>
          </a:prstGeom>
        </p:spPr>
      </p:pic>
      <p:sp>
        <p:nvSpPr>
          <p:cNvPr id="4" name="文本框 3"/>
          <p:cNvSpPr txBox="1"/>
          <p:nvPr/>
        </p:nvSpPr>
        <p:spPr>
          <a:xfrm>
            <a:off x="1975111" y="1312576"/>
            <a:ext cx="4537449" cy="461665"/>
          </a:xfrm>
          <a:prstGeom prst="rect">
            <a:avLst/>
          </a:prstGeom>
          <a:noFill/>
          <a:ln>
            <a:noFill/>
          </a:ln>
        </p:spPr>
        <p:txBody>
          <a:bodyPr wrap="square" rtlCol="0">
            <a:spAutoFit/>
          </a:bodyPr>
          <a:lstStyle>
            <a:defPPr>
              <a:defRPr lang="zh-CN"/>
            </a:defPPr>
            <a:lvl1pPr algn="ctr">
              <a:defRPr sz="2000" b="1">
                <a:solidFill>
                  <a:schemeClr val="bg1"/>
                </a:solidFill>
                <a:latin typeface="思源黑体" panose="020B0500000000090000" pitchFamily="34" charset="-122"/>
                <a:ea typeface="思源黑体" panose="020B0500000000090000" pitchFamily="34" charset="-122"/>
                <a:cs typeface="阿里巴巴普惠体 M" panose="00020600040101010101" charset="-122"/>
              </a:defRPr>
            </a:lvl1pPr>
          </a:lstStyle>
          <a:p>
            <a:r>
              <a:rPr lang="zh-CN" altLang="en-US" sz="2400" dirty="0">
                <a:latin typeface="微软雅黑" panose="020B0503020204020204" pitchFamily="34" charset="-122"/>
                <a:ea typeface="微软雅黑" panose="020B0503020204020204" pitchFamily="34" charset="-122"/>
                <a:cs typeface="宋体" panose="02010600030101010101" pitchFamily="2" charset="-122"/>
              </a:rPr>
              <a:t>项目 </a:t>
            </a:r>
            <a:r>
              <a:rPr lang="en-US" altLang="zh-CN" sz="2400" dirty="0">
                <a:latin typeface="微软雅黑" panose="020B0503020204020204" pitchFamily="34" charset="-122"/>
                <a:ea typeface="微软雅黑" panose="020B0503020204020204" pitchFamily="34" charset="-122"/>
                <a:cs typeface="宋体" panose="02010600030101010101" pitchFamily="2" charset="-122"/>
              </a:rPr>
              <a:t>1  </a:t>
            </a:r>
            <a:r>
              <a:rPr lang="zh-CN" altLang="en-US" sz="2400" dirty="0">
                <a:latin typeface="微软雅黑" panose="020B0503020204020204" pitchFamily="34" charset="-122"/>
                <a:ea typeface="微软雅黑" panose="020B0503020204020204" pitchFamily="34" charset="-122"/>
                <a:cs typeface="宋体" panose="02010600030101010101" pitchFamily="2" charset="-122"/>
              </a:rPr>
              <a:t>解读互联网连通示意图</a:t>
            </a:r>
          </a:p>
        </p:txBody>
      </p:sp>
    </p:spTree>
    <p:extLst>
      <p:ext uri="{BB962C8B-B14F-4D97-AF65-F5344CB8AC3E}">
        <p14:creationId xmlns:p14="http://schemas.microsoft.com/office/powerpoint/2010/main" val="19786643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65951" y="1747783"/>
            <a:ext cx="1283438" cy="521970"/>
          </a:xfrm>
          <a:prstGeom prst="rect">
            <a:avLst/>
          </a:prstGeom>
          <a:noFill/>
          <a:ln>
            <a:noFill/>
          </a:ln>
        </p:spPr>
        <p:txBody>
          <a:bodyPr wrap="square" rtlCol="0">
            <a:spAutoFit/>
          </a:bodyPr>
          <a:lstStyle/>
          <a:p>
            <a:pPr algn="ctr"/>
            <a:r>
              <a:rPr lang="zh-CN" altLang="en-US" sz="2800" b="1" dirty="0">
                <a:solidFill>
                  <a:srgbClr val="0068B6"/>
                </a:solidFill>
                <a:latin typeface="微软雅黑" panose="020B0503020204020204" pitchFamily="34" charset="-122"/>
                <a:ea typeface="微软雅黑" panose="020B0503020204020204" pitchFamily="34" charset="-122"/>
                <a:cs typeface="宋体" panose="02010600030101010101" pitchFamily="2" charset="-122"/>
              </a:rPr>
              <a:t>情境</a:t>
            </a:r>
          </a:p>
        </p:txBody>
      </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9986" y="2631155"/>
            <a:ext cx="2667001" cy="2667001"/>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771" y="1375860"/>
            <a:ext cx="1255295" cy="1255295"/>
          </a:xfrm>
          <a:prstGeom prst="rect">
            <a:avLst/>
          </a:prstGeom>
        </p:spPr>
      </p:pic>
      <p:sp>
        <p:nvSpPr>
          <p:cNvPr id="5" name="矩形 4"/>
          <p:cNvSpPr/>
          <p:nvPr/>
        </p:nvSpPr>
        <p:spPr>
          <a:xfrm>
            <a:off x="4177321" y="1747783"/>
            <a:ext cx="6096000" cy="1051057"/>
          </a:xfrm>
          <a:prstGeom prst="rect">
            <a:avLst/>
          </a:prstGeom>
        </p:spPr>
        <p:txBody>
          <a:bodyPr wrap="square">
            <a:spAutoFit/>
          </a:bodyPr>
          <a:lstStyle/>
          <a:p>
            <a:pPr indent="514985">
              <a:lnSpc>
                <a:spcPts val="4000"/>
              </a:lnSpc>
            </a:pP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根据</a:t>
            </a: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【资源</a:t>
            </a:r>
            <a:r>
              <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rPr>
              <a:t>】，简单了解生活中的各种网络，感受无处不在的宏大的互联网系统。</a:t>
            </a:r>
          </a:p>
        </p:txBody>
      </p:sp>
      <p:pic>
        <p:nvPicPr>
          <p:cNvPr id="4098" name="Picture 2" descr="https://img95.699pic.com/xsj/24/61/nr.jpg%21/fh/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3906" y="3417695"/>
            <a:ext cx="2544932" cy="16966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t10.baidu.com/it/u=1491380389,160618282&amp;fm=30&amp;app=106&amp;f=JPEG?w=640&amp;h=361&amp;s=F1738B7415434D4310CE74490300F0F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5757" y="3403364"/>
            <a:ext cx="3033264" cy="17109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4098"/>
                                        </p:tgtEl>
                                        <p:attrNameLst>
                                          <p:attrName>style.visibility</p:attrName>
                                        </p:attrNameLst>
                                      </p:cBhvr>
                                      <p:to>
                                        <p:strVal val="visible"/>
                                      </p:to>
                                    </p:set>
                                    <p:animEffect transition="in" filter="fade">
                                      <p:cBhvr>
                                        <p:cTn id="24" dur="1000"/>
                                        <p:tgtEl>
                                          <p:spTgt spid="4098"/>
                                        </p:tgtEl>
                                      </p:cBhvr>
                                    </p:animEffect>
                                    <p:anim calcmode="lin" valueType="num">
                                      <p:cBhvr>
                                        <p:cTn id="25" dur="1000" fill="hold"/>
                                        <p:tgtEl>
                                          <p:spTgt spid="4098"/>
                                        </p:tgtEl>
                                        <p:attrNameLst>
                                          <p:attrName>ppt_x</p:attrName>
                                        </p:attrNameLst>
                                      </p:cBhvr>
                                      <p:tavLst>
                                        <p:tav tm="0">
                                          <p:val>
                                            <p:strVal val="#ppt_x"/>
                                          </p:val>
                                        </p:tav>
                                        <p:tav tm="100000">
                                          <p:val>
                                            <p:strVal val="#ppt_x"/>
                                          </p:val>
                                        </p:tav>
                                      </p:tavLst>
                                    </p:anim>
                                    <p:anim calcmode="lin" valueType="num">
                                      <p:cBhvr>
                                        <p:cTn id="26" dur="1000" fill="hold"/>
                                        <p:tgtEl>
                                          <p:spTgt spid="40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4100"/>
                                        </p:tgtEl>
                                        <p:attrNameLst>
                                          <p:attrName>style.visibility</p:attrName>
                                        </p:attrNameLst>
                                      </p:cBhvr>
                                      <p:to>
                                        <p:strVal val="visible"/>
                                      </p:to>
                                    </p:set>
                                    <p:animEffect transition="in" filter="fade">
                                      <p:cBhvr>
                                        <p:cTn id="30" dur="1000"/>
                                        <p:tgtEl>
                                          <p:spTgt spid="4100"/>
                                        </p:tgtEl>
                                      </p:cBhvr>
                                    </p:animEffect>
                                    <p:anim calcmode="lin" valueType="num">
                                      <p:cBhvr>
                                        <p:cTn id="31" dur="1000" fill="hold"/>
                                        <p:tgtEl>
                                          <p:spTgt spid="4100"/>
                                        </p:tgtEl>
                                        <p:attrNameLst>
                                          <p:attrName>ppt_x</p:attrName>
                                        </p:attrNameLst>
                                      </p:cBhvr>
                                      <p:tavLst>
                                        <p:tav tm="0">
                                          <p:val>
                                            <p:strVal val="#ppt_x"/>
                                          </p:val>
                                        </p:tav>
                                        <p:tav tm="100000">
                                          <p:val>
                                            <p:strVal val="#ppt_x"/>
                                          </p:val>
                                        </p:tav>
                                      </p:tavLst>
                                    </p:anim>
                                    <p:anim calcmode="lin" valueType="num">
                                      <p:cBhvr>
                                        <p:cTn id="32"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65951" y="1747783"/>
            <a:ext cx="1283438" cy="521970"/>
          </a:xfrm>
          <a:prstGeom prst="rect">
            <a:avLst/>
          </a:prstGeom>
          <a:noFill/>
          <a:ln>
            <a:noFill/>
          </a:ln>
        </p:spPr>
        <p:txBody>
          <a:bodyPr wrap="square" rtlCol="0">
            <a:spAutoFit/>
          </a:bodyPr>
          <a:lstStyle/>
          <a:p>
            <a:pPr algn="ctr"/>
            <a:r>
              <a:rPr lang="zh-CN" altLang="en-US" sz="2800" b="1" dirty="0">
                <a:solidFill>
                  <a:srgbClr val="0068B6"/>
                </a:solidFill>
                <a:latin typeface="微软雅黑" panose="020B0503020204020204" pitchFamily="34" charset="-122"/>
                <a:ea typeface="微软雅黑" panose="020B0503020204020204" pitchFamily="34" charset="-122"/>
                <a:cs typeface="宋体" panose="02010600030101010101" pitchFamily="2" charset="-122"/>
              </a:rPr>
              <a:t>热身</a:t>
            </a:r>
          </a:p>
        </p:txBody>
      </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9986" y="2631155"/>
            <a:ext cx="2667001" cy="2667001"/>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771" y="1375860"/>
            <a:ext cx="1255295" cy="1255295"/>
          </a:xfrm>
          <a:prstGeom prst="rect">
            <a:avLst/>
          </a:prstGeom>
        </p:spPr>
      </p:pic>
      <p:sp>
        <p:nvSpPr>
          <p:cNvPr id="3" name="Rectangle 2"/>
          <p:cNvSpPr>
            <a:spLocks noChangeArrowheads="1"/>
          </p:cNvSpPr>
          <p:nvPr/>
        </p:nvSpPr>
        <p:spPr bwMode="auto">
          <a:xfrm>
            <a:off x="4677423" y="898806"/>
            <a:ext cx="1744698" cy="477054"/>
          </a:xfrm>
          <a:prstGeom prst="rect">
            <a:avLst/>
          </a:prstGeom>
        </p:spPr>
        <p:txBody>
          <a:bodyPr wrap="square">
            <a:spAutoFit/>
          </a:bodyPr>
          <a:lstStyle/>
          <a:p>
            <a:pPr>
              <a:lnSpc>
                <a:spcPts val="3000"/>
              </a:lnSpc>
            </a:pPr>
            <a:r>
              <a:rPr lang="zh-CN" altLang="zh-CN" sz="2000" kern="100" dirty="0">
                <a:solidFill>
                  <a:srgbClr val="993300"/>
                </a:solidFill>
                <a:latin typeface="微软雅黑" panose="020B0503020204020204" pitchFamily="34" charset="-122"/>
                <a:ea typeface="微软雅黑" panose="020B0503020204020204" pitchFamily="34" charset="-122"/>
                <a:cs typeface="Times New Roman" panose="02020603050405020304" pitchFamily="18" charset="0"/>
              </a:rPr>
              <a:t>尝试简单连接</a:t>
            </a:r>
            <a:endPar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121"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7423" y="1615026"/>
            <a:ext cx="4619625" cy="177165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4677423" y="3716919"/>
            <a:ext cx="3726872" cy="1958678"/>
          </a:xfrm>
          <a:prstGeom prst="rect">
            <a:avLst/>
          </a:prstGeom>
        </p:spPr>
        <p:txBody>
          <a:bodyPr wrap="square">
            <a:spAutoFit/>
          </a:bodyPr>
          <a:lstStyle/>
          <a:p>
            <a:pPr>
              <a:lnSpc>
                <a:spcPts val="3000"/>
              </a:lnSpc>
            </a:pPr>
            <a:r>
              <a:rPr lang="en-US" altLang="zh-CN" dirty="0">
                <a:latin typeface="仿宋" panose="02010609060101010101" pitchFamily="49" charset="-122"/>
                <a:ea typeface="仿宋" panose="02010609060101010101" pitchFamily="49" charset="-122"/>
              </a:rPr>
              <a:t>2</a:t>
            </a:r>
            <a:r>
              <a:rPr lang="zh-CN" altLang="en-US" dirty="0">
                <a:latin typeface="仿宋" panose="02010609060101010101" pitchFamily="49" charset="-122"/>
                <a:ea typeface="仿宋" panose="02010609060101010101" pitchFamily="49" charset="-122"/>
              </a:rPr>
              <a:t>台计算机连接的线路和接口数量</a:t>
            </a:r>
          </a:p>
          <a:p>
            <a:pPr>
              <a:lnSpc>
                <a:spcPts val="3000"/>
              </a:lnSpc>
            </a:pPr>
            <a:r>
              <a:rPr lang="en-US" altLang="zh-CN" dirty="0">
                <a:latin typeface="仿宋" panose="02010609060101010101" pitchFamily="49" charset="-122"/>
                <a:ea typeface="仿宋" panose="02010609060101010101" pitchFamily="49" charset="-122"/>
              </a:rPr>
              <a:t>3</a:t>
            </a:r>
            <a:r>
              <a:rPr lang="zh-CN" altLang="en-US" dirty="0">
                <a:latin typeface="仿宋" panose="02010609060101010101" pitchFamily="49" charset="-122"/>
                <a:ea typeface="仿宋" panose="02010609060101010101" pitchFamily="49" charset="-122"/>
              </a:rPr>
              <a:t>台计算机连接的线路和接口数量</a:t>
            </a:r>
          </a:p>
          <a:p>
            <a:pPr>
              <a:lnSpc>
                <a:spcPts val="3000"/>
              </a:lnSpc>
            </a:pPr>
            <a:r>
              <a:rPr lang="en-US" altLang="zh-CN" dirty="0">
                <a:latin typeface="仿宋" panose="02010609060101010101" pitchFamily="49" charset="-122"/>
                <a:ea typeface="仿宋" panose="02010609060101010101" pitchFamily="49" charset="-122"/>
              </a:rPr>
              <a:t>4</a:t>
            </a:r>
            <a:r>
              <a:rPr lang="zh-CN" altLang="en-US" dirty="0">
                <a:latin typeface="仿宋" panose="02010609060101010101" pitchFamily="49" charset="-122"/>
                <a:ea typeface="仿宋" panose="02010609060101010101" pitchFamily="49" charset="-122"/>
              </a:rPr>
              <a:t>台计算机连接的线路和接口数量</a:t>
            </a:r>
          </a:p>
          <a:p>
            <a:pPr>
              <a:lnSpc>
                <a:spcPts val="3000"/>
              </a:lnSpc>
            </a:pPr>
            <a:r>
              <a:rPr lang="en-US" altLang="zh-CN" dirty="0">
                <a:latin typeface="仿宋" panose="02010609060101010101" pitchFamily="49" charset="-122"/>
                <a:ea typeface="仿宋" panose="02010609060101010101" pitchFamily="49" charset="-122"/>
              </a:rPr>
              <a:t>……</a:t>
            </a:r>
          </a:p>
          <a:p>
            <a:pPr>
              <a:lnSpc>
                <a:spcPts val="3000"/>
              </a:lnSpc>
            </a:pPr>
            <a:r>
              <a:rPr lang="zh-CN" altLang="en-US" dirty="0">
                <a:latin typeface="仿宋" panose="02010609060101010101" pitchFamily="49" charset="-122"/>
                <a:ea typeface="仿宋" panose="02010609060101010101" pitchFamily="49" charset="-122"/>
              </a:rPr>
              <a:t>无数的计算机互连的情况</a:t>
            </a:r>
          </a:p>
        </p:txBody>
      </p:sp>
    </p:spTree>
    <p:extLst>
      <p:ext uri="{BB962C8B-B14F-4D97-AF65-F5344CB8AC3E}">
        <p14:creationId xmlns:p14="http://schemas.microsoft.com/office/powerpoint/2010/main" val="4004794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5121"/>
                                        </p:tgtEl>
                                        <p:attrNameLst>
                                          <p:attrName>style.visibility</p:attrName>
                                        </p:attrNameLst>
                                      </p:cBhvr>
                                      <p:to>
                                        <p:strVal val="visible"/>
                                      </p:to>
                                    </p:set>
                                    <p:animEffect transition="in" filter="fade">
                                      <p:cBhvr>
                                        <p:cTn id="24" dur="1000"/>
                                        <p:tgtEl>
                                          <p:spTgt spid="5121"/>
                                        </p:tgtEl>
                                      </p:cBhvr>
                                    </p:animEffect>
                                    <p:anim calcmode="lin" valueType="num">
                                      <p:cBhvr>
                                        <p:cTn id="25" dur="1000" fill="hold"/>
                                        <p:tgtEl>
                                          <p:spTgt spid="5121"/>
                                        </p:tgtEl>
                                        <p:attrNameLst>
                                          <p:attrName>ppt_x</p:attrName>
                                        </p:attrNameLst>
                                      </p:cBhvr>
                                      <p:tavLst>
                                        <p:tav tm="0">
                                          <p:val>
                                            <p:strVal val="#ppt_x"/>
                                          </p:val>
                                        </p:tav>
                                        <p:tav tm="100000">
                                          <p:val>
                                            <p:strVal val="#ppt_x"/>
                                          </p:val>
                                        </p:tav>
                                      </p:tavLst>
                                    </p:anim>
                                    <p:anim calcmode="lin" valueType="num">
                                      <p:cBhvr>
                                        <p:cTn id="26" dur="1000" fill="hold"/>
                                        <p:tgtEl>
                                          <p:spTgt spid="512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55953" y="2641676"/>
            <a:ext cx="7562220" cy="1287660"/>
          </a:xfrm>
          <a:prstGeom prst="rect">
            <a:avLst/>
          </a:prstGeom>
        </p:spPr>
        <p:txBody>
          <a:bodyPr wrap="square">
            <a:spAutoFit/>
          </a:bodyPr>
          <a:lstStyle/>
          <a:p>
            <a:pPr marL="342900" lvl="0" indent="-342900" algn="just">
              <a:lnSpc>
                <a:spcPts val="5000"/>
              </a:lnSpc>
              <a:spcAft>
                <a:spcPts val="0"/>
              </a:spcAft>
              <a:buFont typeface="Wingdings" panose="05000000000000000000" pitchFamily="2" charset="2"/>
              <a:buChar char=""/>
              <a:tabLst>
                <a:tab pos="269875" algn="l"/>
              </a:tabLst>
            </a:pPr>
            <a:r>
              <a:rPr lang="zh-CN" altLang="zh-CN" sz="2400" kern="0" dirty="0">
                <a:latin typeface="+mn-ea"/>
              </a:rPr>
              <a:t>互联网上数以万计的计算机是如何连在一起的？</a:t>
            </a:r>
            <a:r>
              <a:rPr lang="en-US" altLang="zh-CN" sz="2400" kern="0" dirty="0">
                <a:latin typeface="+mn-ea"/>
              </a:rPr>
              <a:t> </a:t>
            </a:r>
            <a:endParaRPr lang="zh-CN" altLang="zh-CN" sz="2400" kern="100" dirty="0">
              <a:latin typeface="+mn-ea"/>
            </a:endParaRPr>
          </a:p>
          <a:p>
            <a:pPr marL="342900" lvl="0" indent="-342900" algn="just">
              <a:lnSpc>
                <a:spcPts val="5000"/>
              </a:lnSpc>
              <a:spcAft>
                <a:spcPts val="0"/>
              </a:spcAft>
              <a:buFont typeface="Wingdings" panose="05000000000000000000" pitchFamily="2" charset="2"/>
              <a:buChar char=""/>
              <a:tabLst>
                <a:tab pos="269875" algn="l"/>
              </a:tabLst>
            </a:pPr>
            <a:r>
              <a:rPr lang="zh-CN" altLang="zh-CN" sz="2400" kern="0" dirty="0">
                <a:latin typeface="+mn-ea"/>
              </a:rPr>
              <a:t>互联网上的计算机是如何准确的找到对方的？</a:t>
            </a:r>
            <a:r>
              <a:rPr lang="en-US" altLang="zh-CN" sz="2400" kern="0" dirty="0">
                <a:latin typeface="+mn-ea"/>
              </a:rPr>
              <a:t> </a:t>
            </a:r>
            <a:endParaRPr lang="zh-CN" altLang="zh-CN" sz="2400" kern="100" dirty="0">
              <a:latin typeface="+mn-ea"/>
            </a:endParaRPr>
          </a:p>
        </p:txBody>
      </p:sp>
      <p:sp>
        <p:nvSpPr>
          <p:cNvPr id="3" name="文本框 2"/>
          <p:cNvSpPr txBox="1"/>
          <p:nvPr/>
        </p:nvSpPr>
        <p:spPr>
          <a:xfrm>
            <a:off x="2465951" y="1747783"/>
            <a:ext cx="1283438" cy="521970"/>
          </a:xfrm>
          <a:prstGeom prst="rect">
            <a:avLst/>
          </a:prstGeom>
          <a:noFill/>
          <a:ln>
            <a:noFill/>
          </a:ln>
        </p:spPr>
        <p:txBody>
          <a:bodyPr wrap="square" rtlCol="0">
            <a:spAutoFit/>
          </a:bodyPr>
          <a:lstStyle/>
          <a:p>
            <a:pPr algn="ctr"/>
            <a:r>
              <a:rPr lang="zh-CN" altLang="en-US" sz="2800" b="1" dirty="0">
                <a:solidFill>
                  <a:srgbClr val="0068B6"/>
                </a:solidFill>
                <a:latin typeface="微软雅黑" panose="020B0503020204020204" pitchFamily="34" charset="-122"/>
                <a:ea typeface="微软雅黑" panose="020B0503020204020204" pitchFamily="34" charset="-122"/>
                <a:cs typeface="宋体" panose="02010600030101010101" pitchFamily="2" charset="-122"/>
              </a:rPr>
              <a:t>问题</a:t>
            </a: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2771" y="1375860"/>
            <a:ext cx="1255295" cy="1255295"/>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6776" y="3929336"/>
            <a:ext cx="1800000" cy="1800000"/>
          </a:xfrm>
          <a:prstGeom prst="rect">
            <a:avLst/>
          </a:prstGeom>
        </p:spPr>
      </p:pic>
    </p:spTree>
    <p:extLst>
      <p:ext uri="{BB962C8B-B14F-4D97-AF65-F5344CB8AC3E}">
        <p14:creationId xmlns:p14="http://schemas.microsoft.com/office/powerpoint/2010/main" val="2401771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zVhMWFhMzE0ZDdlZTk1MzUxMjZmOTAzZDU5NWY5NjkifQ=="/>
</p:tagLst>
</file>

<file path=ppt/tags/tag1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4_1"/>
  <p:tag name="KSO_WM_TEMPLATE_CATEGORY" val="custom"/>
  <p:tag name="KSO_WM_TEMPLATE_INDEX" val="20230290"/>
  <p:tag name="KSO_WM_UNIT_LAYERLEVEL" val="1_1_1"/>
  <p:tag name="KSO_WM_TAG_VERSION" val="3.0"/>
  <p:tag name="KSO_WM_BEAUTIFY_FLAG" val="#wm#"/>
  <p:tag name="KSO_WM_DIAGRAM_GROUP_CODE" val="l1-1"/>
  <p:tag name="KSO_WM_UNIT_VALUE" val="26"/>
  <p:tag name="KSO_WM_UNIT_TYPE" val="l_h_a"/>
  <p:tag name="KSO_WM_UNIT_ID" val="custom20230290_4*l_h_a*1_4_1"/>
  <p:tag name="KSO_WM_DIAGRAM_VERSION" val="3"/>
  <p:tag name="KSO_WM_DIAGRAM_MAX_ITEMCNT" val="6"/>
  <p:tag name="KSO_WM_DIAGRAM_MIN_ITEMCNT" val="2"/>
  <p:tag name="KSO_WM_DIAGRAM_VIRTUALLY_FRAME" val="{&quot;height&quot;:423.0386657714844,&quot;left&quot;:474.6750061035156,&quot;top&quot;:68.7056671142578,&quot;width&quot;:419.424915156326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PRESET_TEXT" val="单击此处添加目录标题"/>
</p:tagLst>
</file>

<file path=ppt/tags/tag1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custom"/>
  <p:tag name="KSO_WM_TEMPLATE_INDEX" val="20230290"/>
  <p:tag name="KSO_WM_UNIT_LAYERLEVEL" val="1_1_1"/>
  <p:tag name="KSO_WM_TAG_VERSION" val="3.0"/>
  <p:tag name="KSO_WM_BEAUTIFY_FLAG" val="#wm#"/>
  <p:tag name="KSO_WM_DIAGRAM_GROUP_CODE" val="l1-1"/>
  <p:tag name="KSO_WM_UNIT_VALUE" val="26"/>
  <p:tag name="KSO_WM_UNIT_TYPE" val="l_h_a"/>
  <p:tag name="KSO_WM_UNIT_ID" val="custom20230290_4*l_h_a*1_1_1"/>
  <p:tag name="KSO_WM_DIAGRAM_VERSION" val="3"/>
  <p:tag name="KSO_WM_DIAGRAM_MAX_ITEMCNT" val="6"/>
  <p:tag name="KSO_WM_DIAGRAM_MIN_ITEMCNT" val="2"/>
  <p:tag name="KSO_WM_DIAGRAM_VIRTUALLY_FRAME" val="{&quot;height&quot;:423.0386657714844,&quot;left&quot;:474.6750061035156,&quot;top&quot;:68.7056671142578,&quot;width&quot;:419.424915156326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PRESET_TEXT" val="单击此处添加目录标题"/>
</p:tagLst>
</file>

<file path=ppt/tags/tag1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custom"/>
  <p:tag name="KSO_WM_TEMPLATE_INDEX" val="20230290"/>
  <p:tag name="KSO_WM_UNIT_LAYERLEVEL" val="1_1_1"/>
  <p:tag name="KSO_WM_TAG_VERSION" val="3.0"/>
  <p:tag name="KSO_WM_BEAUTIFY_FLAG" val="#wm#"/>
  <p:tag name="KSO_WM_DIAGRAM_GROUP_CODE" val="l1-1"/>
  <p:tag name="KSO_WM_UNIT_VALUE" val="26"/>
  <p:tag name="KSO_WM_UNIT_TYPE" val="l_h_a"/>
  <p:tag name="KSO_WM_UNIT_ID" val="custom20230290_4*l_h_a*1_1_1"/>
  <p:tag name="KSO_WM_DIAGRAM_VERSION" val="3"/>
  <p:tag name="KSO_WM_DIAGRAM_MAX_ITEMCNT" val="6"/>
  <p:tag name="KSO_WM_DIAGRAM_MIN_ITEMCNT" val="2"/>
  <p:tag name="KSO_WM_DIAGRAM_VIRTUALLY_FRAME" val="{&quot;height&quot;:423.0386657714844,&quot;left&quot;:474.6750061035156,&quot;top&quot;:68.7056671142578,&quot;width&quot;:419.424915156326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PRESET_TEXT" val="单击此处添加目录标题"/>
</p:tagLst>
</file>

<file path=ppt/tags/tag1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custom"/>
  <p:tag name="KSO_WM_TEMPLATE_INDEX" val="20230290"/>
  <p:tag name="KSO_WM_UNIT_LAYERLEVEL" val="1_1_1"/>
  <p:tag name="KSO_WM_TAG_VERSION" val="3.0"/>
  <p:tag name="KSO_WM_BEAUTIFY_FLAG" val="#wm#"/>
  <p:tag name="KSO_WM_DIAGRAM_GROUP_CODE" val="l1-1"/>
  <p:tag name="KSO_WM_UNIT_VALUE" val="26"/>
  <p:tag name="KSO_WM_UNIT_TYPE" val="l_h_a"/>
  <p:tag name="KSO_WM_UNIT_ID" val="custom20230290_4*l_h_a*1_1_1"/>
  <p:tag name="KSO_WM_DIAGRAM_VERSION" val="3"/>
  <p:tag name="KSO_WM_DIAGRAM_MAX_ITEMCNT" val="6"/>
  <p:tag name="KSO_WM_DIAGRAM_MIN_ITEMCNT" val="2"/>
  <p:tag name="KSO_WM_DIAGRAM_VIRTUALLY_FRAME" val="{&quot;height&quot;:423.0386657714844,&quot;left&quot;:474.6750061035156,&quot;top&quot;:68.7056671142578,&quot;width&quot;:419.424915156326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PRESET_TEXT" val="单击此处添加目录标题"/>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i*5"/>
  <p:tag name="KSO_WM_UNIT_LAYERLEVEL" val="1"/>
  <p:tag name="KSO_WM_TAG_VERSION" val="3.0"/>
  <p:tag name="KSO_WM_BEAUTIFY_FLAG" val="#wm#"/>
  <p:tag name="KSO_WM_UNIT_TYPE" val="i"/>
  <p:tag name="KSO_WM_UNIT_INDEX" val="5"/>
</p:tagLst>
</file>

<file path=ppt/tags/tag15.xml><?xml version="1.0" encoding="utf-8"?>
<p:tagLst xmlns:a="http://schemas.openxmlformats.org/drawingml/2006/main" xmlns:r="http://schemas.openxmlformats.org/officeDocument/2006/relationships" xmlns:p="http://schemas.openxmlformats.org/presentationml/2006/main">
  <p:tag name="KSO_WM_UNIT_ISCONTENTSTITLE" val="1"/>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90_4*a*1"/>
  <p:tag name="KSO_WM_TEMPLATE_CATEGORY" val="custom"/>
  <p:tag name="KSO_WM_TEMPLATE_INDEX" val="20230290"/>
  <p:tag name="KSO_WM_UNIT_LAYERLEVEL" val="1"/>
  <p:tag name="KSO_WM_TAG_VERSION" val="3.0"/>
  <p:tag name="KSO_WM_BEAUTIFY_FLAG" val="#wm#"/>
  <p:tag name="KSO_WM_DIAGRAM_GROUP_CODE" val="l1-1"/>
  <p:tag name="KSO_WM_UNIT_PRESET_TEXT" val="目录"/>
</p:tagLst>
</file>

<file path=ppt/tags/tag1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custom"/>
  <p:tag name="KSO_WM_TEMPLATE_INDEX" val="20230290"/>
  <p:tag name="KSO_WM_UNIT_LAYERLEVEL" val="1_1_1"/>
  <p:tag name="KSO_WM_TAG_VERSION" val="3.0"/>
  <p:tag name="KSO_WM_DIAGRAM_GROUP_CODE" val="l1-1"/>
  <p:tag name="KSO_WM_UNIT_VALUE" val="26"/>
  <p:tag name="KSO_WM_UNIT_TYPE" val="l_h_a"/>
  <p:tag name="KSO_WM_UNIT_ID" val="custom20230290_4*l_h_a*1_1_1"/>
  <p:tag name="KSO_WM_DIAGRAM_VERSION" val="3"/>
  <p:tag name="KSO_WM_DIAGRAM_MAX_ITEMCNT" val="6"/>
  <p:tag name="KSO_WM_DIAGRAM_MIN_ITEMCNT" val="2"/>
  <p:tag name="KSO_WM_DIAGRAM_VIRTUALLY_FRAME" val="{&quot;height&quot;:423.0386657714844,&quot;left&quot;:460.95,&quot;top&quot;:68.7056671142578,&quot;width&quot;:483.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PRESET_TEXT" val="单击此处添加目录标题"/>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30290_4*l_h_i*1_3_1"/>
  <p:tag name="KSO_WM_TEMPLATE_CATEGORY" val="custom"/>
  <p:tag name="KSO_WM_TEMPLATE_INDEX" val="20230290"/>
  <p:tag name="KSO_WM_UNIT_LAYERLEVEL" val="1_1_1"/>
  <p:tag name="KSO_WM_TAG_VERSION" val="3.0"/>
  <p:tag name="KSO_WM_BEAUTIFY_FLAG" val="#wm#"/>
  <p:tag name="KSO_WM_DIAGRAM_GROUP_CODE" val="l1-1"/>
  <p:tag name="KSO_WM_UNIT_TYPE" val="l_h_i"/>
  <p:tag name="KSO_WM_UNIT_INDEX" val="1_3_1"/>
  <p:tag name="KSO_WM_DIAGRAM_VERSION" val="3"/>
  <p:tag name="KSO_WM_DIAGRAM_MAX_ITEMCNT" val="6"/>
  <p:tag name="KSO_WM_DIAGRAM_MIN_ITEMCNT" val="2"/>
  <p:tag name="KSO_WM_DIAGRAM_VIRTUALLY_FRAME" val="{&quot;height&quot;:423.0386657714844,&quot;left&quot;:474.6750061035156,&quot;top&quot;:68.7056671142578,&quot;width&quot;:419.42491515632685}"/>
  <p:tag name="KSO_WM_DIAGRAM_COLOR_MATCH_VALUE" val="{&quot;shape&quot;:{&quot;fill&quot;:{&quot;type&quot;:0},&quot;glow&quot;:{&quot;colorType&quot;:0},&quot;line&quot;:{&quot;gradient&quot;:[{&quot;brightness&quot;:0,&quot;colorType&quot;:1,&quot;foreColorIndex&quot;:5,&quot;pos&quot;:0.15000000596046448,&quot;transparency&quot;:0},{&quot;brightness&quot;:0,&quot;colorType&quot;:1,&quot;foreColorIndex&quot;:14,&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COLOR_TRICK" val="1"/>
  <p:tag name="KSO_WM_DIAGRAM_COLOR_TEXT_CAN_REMOVE" val="n"/>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30290_4*l_h_i*1_2_1"/>
  <p:tag name="KSO_WM_TEMPLATE_CATEGORY" val="custom"/>
  <p:tag name="KSO_WM_TEMPLATE_INDEX" val="20230290"/>
  <p:tag name="KSO_WM_UNIT_LAYERLEVEL" val="1_1_1"/>
  <p:tag name="KSO_WM_TAG_VERSION" val="3.0"/>
  <p:tag name="KSO_WM_BEAUTIFY_FLAG" val="#wm#"/>
  <p:tag name="KSO_WM_DIAGRAM_GROUP_CODE" val="l1-1"/>
  <p:tag name="KSO_WM_UNIT_TYPE" val="l_h_i"/>
  <p:tag name="KSO_WM_UNIT_INDEX" val="1_2_1"/>
  <p:tag name="KSO_WM_DIAGRAM_VERSION" val="3"/>
  <p:tag name="KSO_WM_DIAGRAM_MAX_ITEMCNT" val="6"/>
  <p:tag name="KSO_WM_DIAGRAM_MIN_ITEMCNT" val="2"/>
  <p:tag name="KSO_WM_DIAGRAM_VIRTUALLY_FRAME" val="{&quot;height&quot;:423.0386657714844,&quot;left&quot;:474.6750061035156,&quot;top&quot;:68.7056671142578,&quot;width&quot;:419.42491515632685}"/>
  <p:tag name="KSO_WM_DIAGRAM_COLOR_MATCH_VALUE" val="{&quot;shape&quot;:{&quot;fill&quot;:{&quot;type&quot;:0},&quot;glow&quot;:{&quot;colorType&quot;:0},&quot;line&quot;:{&quot;gradient&quot;:[{&quot;brightness&quot;:0,&quot;colorType&quot;:1,&quot;foreColorIndex&quot;:5,&quot;pos&quot;:0.15000000596046448,&quot;transparency&quot;:0},{&quot;brightness&quot;:0,&quot;colorType&quot;:1,&quot;foreColorIndex&quot;:14,&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COLOR_TRICK" val="1"/>
  <p:tag name="KSO_WM_DIAGRAM_COLOR_TEXT_CAN_REMOVE" val="n"/>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30290_4*l_h_i*1_4_1"/>
  <p:tag name="KSO_WM_TEMPLATE_CATEGORY" val="custom"/>
  <p:tag name="KSO_WM_TEMPLATE_INDEX" val="20230290"/>
  <p:tag name="KSO_WM_UNIT_LAYERLEVEL" val="1_1_1"/>
  <p:tag name="KSO_WM_TAG_VERSION" val="3.0"/>
  <p:tag name="KSO_WM_BEAUTIFY_FLAG" val="#wm#"/>
  <p:tag name="KSO_WM_DIAGRAM_GROUP_CODE" val="l1-1"/>
  <p:tag name="KSO_WM_UNIT_TYPE" val="l_h_i"/>
  <p:tag name="KSO_WM_UNIT_INDEX" val="1_4_1"/>
  <p:tag name="KSO_WM_DIAGRAM_VERSION" val="3"/>
  <p:tag name="KSO_WM_DIAGRAM_MAX_ITEMCNT" val="6"/>
  <p:tag name="KSO_WM_DIAGRAM_MIN_ITEMCNT" val="2"/>
  <p:tag name="KSO_WM_DIAGRAM_VIRTUALLY_FRAME" val="{&quot;height&quot;:423.0386657714844,&quot;left&quot;:474.6750061035156,&quot;top&quot;:68.7056671142578,&quot;width&quot;:419.42491515632685}"/>
  <p:tag name="KSO_WM_DIAGRAM_COLOR_MATCH_VALUE" val="{&quot;shape&quot;:{&quot;fill&quot;:{&quot;type&quot;:0},&quot;glow&quot;:{&quot;colorType&quot;:0},&quot;line&quot;:{&quot;gradient&quot;:[{&quot;brightness&quot;:0,&quot;colorType&quot;:1,&quot;foreColorIndex&quot;:5,&quot;pos&quot;:0.15000000596046448,&quot;transparency&quot;:0},{&quot;brightness&quot;:0,&quot;colorType&quot;:1,&quot;foreColorIndex&quot;:14,&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DIAGRAM_COLOR_TRICK" val="1"/>
  <p:tag name="KSO_WM_DIAGRAM_COLOR_TEXT_CAN_REMOVE" val="n"/>
</p:tagLst>
</file>

<file path=ppt/tags/tag2.xml><?xml version="1.0" encoding="utf-8"?>
<p:tagLst xmlns:a="http://schemas.openxmlformats.org/drawingml/2006/main" xmlns:r="http://schemas.openxmlformats.org/officeDocument/2006/relationships" xmlns:p="http://schemas.openxmlformats.org/presentationml/2006/main">
  <p:tag name="PA" val="v5.1.1"/>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249.0631496062992,&quot;left&quot;:165.141968503937,&quot;top&quot;:116.5,&quot;width&quot;:458.98393700787403}"/>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249.0631496062992,&quot;left&quot;:165.141968503937,&quot;top&quot;:116.5,&quot;width&quot;:458.98393700787403}"/>
</p:tagLst>
</file>

<file path=ppt/tags/tag22.xml><?xml version="1.0" encoding="utf-8"?>
<p:tagLst xmlns:a="http://schemas.openxmlformats.org/drawingml/2006/main" xmlns:r="http://schemas.openxmlformats.org/officeDocument/2006/relationships" xmlns:p="http://schemas.openxmlformats.org/presentationml/2006/main">
  <p:tag name="KSO_WM_DIAGRAM_VIRTUALLY_FRAME" val="{&quot;height&quot;:249.0631496062992,&quot;left&quot;:165.141968503937,&quot;top&quot;:116.5,&quot;width&quot;:458.98393700787403}"/>
</p:tagLst>
</file>

<file path=ppt/tags/tag23.xml><?xml version="1.0" encoding="utf-8"?>
<p:tagLst xmlns:a="http://schemas.openxmlformats.org/drawingml/2006/main" xmlns:r="http://schemas.openxmlformats.org/officeDocument/2006/relationships" xmlns:p="http://schemas.openxmlformats.org/presentationml/2006/main">
  <p:tag name="KSO_WM_DIAGRAM_VIRTUALLY_FRAME" val="{&quot;height&quot;:249.0631496062992,&quot;left&quot;:165.141968503937,&quot;top&quot;:116.5,&quot;width&quot;:458.98393700787403}"/>
</p:tagLst>
</file>

<file path=ppt/tags/tag24.xml><?xml version="1.0" encoding="utf-8"?>
<p:tagLst xmlns:a="http://schemas.openxmlformats.org/drawingml/2006/main" xmlns:r="http://schemas.openxmlformats.org/officeDocument/2006/relationships" xmlns:p="http://schemas.openxmlformats.org/presentationml/2006/main">
  <p:tag name="KSO_WM_DIAGRAM_VIRTUALLY_FRAME" val="{&quot;height&quot;:249.0631496062992,&quot;left&quot;:165.141968503937,&quot;top&quot;:116.5,&quot;width&quot;:458.98393700787403}"/>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custom20230290_4*l_h_i*1_1_1"/>
  <p:tag name="KSO_WM_TEMPLATE_CATEGORY" val="custom"/>
  <p:tag name="KSO_WM_TEMPLATE_INDEX" val="20230290"/>
  <p:tag name="KSO_WM_UNIT_LAYERLEVEL" val="1_1_1"/>
  <p:tag name="KSO_WM_TAG_VERSION" val="3.0"/>
  <p:tag name="KSO_WM_BEAUTIFY_FLAG" val="#wm#"/>
  <p:tag name="KSO_WM_UNIT_TEXT_FILL_FORE_SCHEMECOLOR_INDEX_BRIGHTNESS" val="0"/>
  <p:tag name="KSO_WM_UNIT_TEXT_FILL_FORE_SCHEMECOLOR_INDEX" val="6"/>
  <p:tag name="KSO_WM_UNIT_TEXT_FILL_TYPE" val="1"/>
  <p:tag name="KSO_WM_DIAGRAM_GROUP_CODE" val="l1-1"/>
  <p:tag name="KSO_WM_DIAGRAM_VERSION" val="3"/>
  <p:tag name="KSO_WM_DIAGRAM_MAX_ITEMCNT" val="6"/>
  <p:tag name="KSO_WM_DIAGRAM_MIN_ITEMCNT" val="2"/>
  <p:tag name="KSO_WM_DIAGRAM_VIRTUALLY_FRAME" val="{&quot;height&quot;:423.0386657714844,&quot;left&quot;:474.6750061035156,&quot;top&quot;:68.7056671142578,&quot;width&quot;:419.424915156326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PRESET_TEXT" val="01."/>
</p:tagLst>
</file>

<file path=ppt/tags/tag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custom"/>
  <p:tag name="KSO_WM_TEMPLATE_INDEX" val="20230290"/>
  <p:tag name="KSO_WM_UNIT_LAYERLEVEL" val="1_1_1"/>
  <p:tag name="KSO_WM_TAG_VERSION" val="3.0"/>
  <p:tag name="KSO_WM_BEAUTIFY_FLAG" val="#wm#"/>
  <p:tag name="KSO_WM_DIAGRAM_GROUP_CODE" val="l1-1"/>
  <p:tag name="KSO_WM_UNIT_VALUE" val="26"/>
  <p:tag name="KSO_WM_UNIT_TYPE" val="l_h_a"/>
  <p:tag name="KSO_WM_UNIT_ID" val="custom20230290_4*l_h_a*1_1_1"/>
  <p:tag name="KSO_WM_DIAGRAM_VERSION" val="3"/>
  <p:tag name="KSO_WM_DIAGRAM_MAX_ITEMCNT" val="6"/>
  <p:tag name="KSO_WM_DIAGRAM_MIN_ITEMCNT" val="2"/>
  <p:tag name="KSO_WM_DIAGRAM_VIRTUALLY_FRAME" val="{&quot;height&quot;:423.0386657714844,&quot;left&quot;:474.6750061035156,&quot;top&quot;:68.7056671142578,&quot;width&quot;:419.424915156326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PRESET_TEXT" val="单击此处添加目录标题"/>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2"/>
  <p:tag name="KSO_WM_UNIT_ID" val="custom20230290_4*l_h_i*1_2_2"/>
  <p:tag name="KSO_WM_TEMPLATE_CATEGORY" val="custom"/>
  <p:tag name="KSO_WM_TEMPLATE_INDEX" val="20230290"/>
  <p:tag name="KSO_WM_UNIT_LAYERLEVEL" val="1_1_1"/>
  <p:tag name="KSO_WM_TAG_VERSION" val="3.0"/>
  <p:tag name="KSO_WM_BEAUTIFY_FLAG" val="#wm#"/>
  <p:tag name="KSO_WM_UNIT_TEXT_FILL_FORE_SCHEMECOLOR_INDEX_BRIGHTNESS" val="0"/>
  <p:tag name="KSO_WM_UNIT_TEXT_FILL_FORE_SCHEMECOLOR_INDEX" val="6"/>
  <p:tag name="KSO_WM_UNIT_TEXT_FILL_TYPE" val="1"/>
  <p:tag name="KSO_WM_DIAGRAM_GROUP_CODE" val="l1-1"/>
  <p:tag name="KSO_WM_DIAGRAM_VERSION" val="3"/>
  <p:tag name="KSO_WM_DIAGRAM_MAX_ITEMCNT" val="6"/>
  <p:tag name="KSO_WM_DIAGRAM_MIN_ITEMCNT" val="2"/>
  <p:tag name="KSO_WM_DIAGRAM_VIRTUALLY_FRAME" val="{&quot;height&quot;:423.0386657714844,&quot;left&quot;:474.6750061035156,&quot;top&quot;:68.7056671142578,&quot;width&quot;:419.424915156326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PRESET_TEXT" val="02."/>
</p:tagLst>
</file>

<file path=ppt/tags/tag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2_1"/>
  <p:tag name="KSO_WM_TEMPLATE_CATEGORY" val="custom"/>
  <p:tag name="KSO_WM_TEMPLATE_INDEX" val="20230290"/>
  <p:tag name="KSO_WM_UNIT_LAYERLEVEL" val="1_1_1"/>
  <p:tag name="KSO_WM_TAG_VERSION" val="3.0"/>
  <p:tag name="KSO_WM_BEAUTIFY_FLAG" val="#wm#"/>
  <p:tag name="KSO_WM_DIAGRAM_GROUP_CODE" val="l1-1"/>
  <p:tag name="KSO_WM_UNIT_VALUE" val="26"/>
  <p:tag name="KSO_WM_UNIT_TYPE" val="l_h_a"/>
  <p:tag name="KSO_WM_UNIT_ID" val="custom20230290_4*l_h_a*1_2_1"/>
  <p:tag name="KSO_WM_DIAGRAM_VERSION" val="3"/>
  <p:tag name="KSO_WM_DIAGRAM_MAX_ITEMCNT" val="6"/>
  <p:tag name="KSO_WM_DIAGRAM_MIN_ITEMCNT" val="2"/>
  <p:tag name="KSO_WM_DIAGRAM_VIRTUALLY_FRAME" val="{&quot;height&quot;:423.0386657714844,&quot;left&quot;:474.6750061035156,&quot;top&quot;:68.7056671142578,&quot;width&quot;:419.424915156326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PRESET_TEXT" val="单击此处添加目录标题"/>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2"/>
  <p:tag name="KSO_WM_UNIT_ID" val="custom20230290_4*l_h_i*1_3_2"/>
  <p:tag name="KSO_WM_TEMPLATE_CATEGORY" val="custom"/>
  <p:tag name="KSO_WM_TEMPLATE_INDEX" val="20230290"/>
  <p:tag name="KSO_WM_UNIT_LAYERLEVEL" val="1_1_1"/>
  <p:tag name="KSO_WM_TAG_VERSION" val="3.0"/>
  <p:tag name="KSO_WM_BEAUTIFY_FLAG" val="#wm#"/>
  <p:tag name="KSO_WM_UNIT_TEXT_FILL_FORE_SCHEMECOLOR_INDEX_BRIGHTNESS" val="0"/>
  <p:tag name="KSO_WM_UNIT_TEXT_FILL_FORE_SCHEMECOLOR_INDEX" val="6"/>
  <p:tag name="KSO_WM_UNIT_TEXT_FILL_TYPE" val="1"/>
  <p:tag name="KSO_WM_DIAGRAM_GROUP_CODE" val="l1-1"/>
  <p:tag name="KSO_WM_DIAGRAM_VERSION" val="3"/>
  <p:tag name="KSO_WM_DIAGRAM_MAX_ITEMCNT" val="6"/>
  <p:tag name="KSO_WM_DIAGRAM_MIN_ITEMCNT" val="2"/>
  <p:tag name="KSO_WM_DIAGRAM_VIRTUALLY_FRAME" val="{&quot;height&quot;:423.0386657714844,&quot;left&quot;:474.6750061035156,&quot;top&quot;:68.7056671142578,&quot;width&quot;:419.424915156326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PRESET_TEXT" val="03."/>
</p:tagLst>
</file>

<file path=ppt/tags/tag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3_1"/>
  <p:tag name="KSO_WM_TEMPLATE_CATEGORY" val="custom"/>
  <p:tag name="KSO_WM_TEMPLATE_INDEX" val="20230290"/>
  <p:tag name="KSO_WM_UNIT_LAYERLEVEL" val="1_1_1"/>
  <p:tag name="KSO_WM_TAG_VERSION" val="3.0"/>
  <p:tag name="KSO_WM_BEAUTIFY_FLAG" val="#wm#"/>
  <p:tag name="KSO_WM_DIAGRAM_GROUP_CODE" val="l1-1"/>
  <p:tag name="KSO_WM_UNIT_VALUE" val="26"/>
  <p:tag name="KSO_WM_UNIT_TYPE" val="l_h_a"/>
  <p:tag name="KSO_WM_UNIT_ID" val="custom20230290_4*l_h_a*1_3_1"/>
  <p:tag name="KSO_WM_DIAGRAM_VERSION" val="3"/>
  <p:tag name="KSO_WM_DIAGRAM_MAX_ITEMCNT" val="6"/>
  <p:tag name="KSO_WM_DIAGRAM_MIN_ITEMCNT" val="2"/>
  <p:tag name="KSO_WM_DIAGRAM_VIRTUALLY_FRAME" val="{&quot;height&quot;:423.0386657714844,&quot;left&quot;:474.6750061035156,&quot;top&quot;:68.7056671142578,&quot;width&quot;:419.424915156326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PRESET_TEXT" val="单击此处添加目录标题"/>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4_2"/>
  <p:tag name="KSO_WM_UNIT_ID" val="custom20230290_4*l_h_i*1_4_2"/>
  <p:tag name="KSO_WM_TEMPLATE_CATEGORY" val="custom"/>
  <p:tag name="KSO_WM_TEMPLATE_INDEX" val="20230290"/>
  <p:tag name="KSO_WM_UNIT_LAYERLEVEL" val="1_1_1"/>
  <p:tag name="KSO_WM_TAG_VERSION" val="3.0"/>
  <p:tag name="KSO_WM_BEAUTIFY_FLAG" val="#wm#"/>
  <p:tag name="KSO_WM_UNIT_TEXT_FILL_FORE_SCHEMECOLOR_INDEX_BRIGHTNESS" val="0"/>
  <p:tag name="KSO_WM_UNIT_TEXT_FILL_FORE_SCHEMECOLOR_INDEX" val="6"/>
  <p:tag name="KSO_WM_UNIT_TEXT_FILL_TYPE" val="1"/>
  <p:tag name="KSO_WM_DIAGRAM_GROUP_CODE" val="l1-1"/>
  <p:tag name="KSO_WM_DIAGRAM_VERSION" val="3"/>
  <p:tag name="KSO_WM_DIAGRAM_MAX_ITEMCNT" val="6"/>
  <p:tag name="KSO_WM_DIAGRAM_MIN_ITEMCNT" val="2"/>
  <p:tag name="KSO_WM_DIAGRAM_VIRTUALLY_FRAME" val="{&quot;height&quot;:423.0386657714844,&quot;left&quot;:474.6750061035156,&quot;top&quot;:68.7056671142578,&quot;width&quot;:419.4249151563268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PRESET_TEXT" val="04."/>
</p:tagLst>
</file>

<file path=ppt/theme/theme1.xml><?xml version="1.0" encoding="utf-8"?>
<a:theme xmlns:a="http://schemas.openxmlformats.org/drawingml/2006/main" name="Office 主题">
  <a:themeElements>
    <a:clrScheme name="绿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ont">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绿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docProps/app.xml><?xml version="1.0" encoding="utf-8"?>
<Properties xmlns="http://schemas.openxmlformats.org/officeDocument/2006/extended-properties" xmlns:vt="http://schemas.openxmlformats.org/officeDocument/2006/docPropsVTypes">
  <Template/>
  <TotalTime>437</TotalTime>
  <Words>1364</Words>
  <Application>Microsoft Office PowerPoint</Application>
  <PresentationFormat>宽屏</PresentationFormat>
  <Paragraphs>162</Paragraphs>
  <Slides>32</Slides>
  <Notes>16</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32</vt:i4>
      </vt:variant>
    </vt:vector>
  </HeadingPairs>
  <TitlesOfParts>
    <vt:vector size="48" baseType="lpstr">
      <vt:lpstr>幼圆</vt:lpstr>
      <vt:lpstr>方正姚体</vt:lpstr>
      <vt:lpstr>Calibri</vt:lpstr>
      <vt:lpstr>宋体</vt:lpstr>
      <vt:lpstr>方正小标宋简体</vt:lpstr>
      <vt:lpstr>楷体</vt:lpstr>
      <vt:lpstr>Arial</vt:lpstr>
      <vt:lpstr>腾祥铁山楷书简</vt:lpstr>
      <vt:lpstr>等线</vt:lpstr>
      <vt:lpstr>仿宋</vt:lpstr>
      <vt:lpstr>Times New Roman</vt:lpstr>
      <vt:lpstr>微软雅黑</vt:lpstr>
      <vt:lpstr>汉仪雅酷黑 85W</vt:lpstr>
      <vt:lpstr>Wingdings</vt:lpstr>
      <vt:lpstr>Office 主题</vt:lpstr>
      <vt:lpstr>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7上4单元项目1课件A</dc:title>
  <dc:creator>梁祥</dc:creator>
  <cp:keywords>安徽初中信息科技</cp:keywords>
  <cp:lastModifiedBy>梁祥</cp:lastModifiedBy>
  <cp:revision>262</cp:revision>
  <dcterms:created xsi:type="dcterms:W3CDTF">2021-03-10T08:28:00Z</dcterms:created>
  <dcterms:modified xsi:type="dcterms:W3CDTF">2024-08-06T23:27:07Z</dcterms:modified>
  <cp:category>互联网应用与创新</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2052-12.1.0.17147</vt:lpwstr>
  </property>
  <property fmtid="{D5CDD505-2E9C-101B-9397-08002B2CF9AE}" pid="3" name="ICV">
    <vt:lpwstr>8F6A40DEAB994B90A50F73EA1B060CF3_13</vt:lpwstr>
  </property>
</Properties>
</file>