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72" r:id="rId2"/>
    <p:sldId id="417" r:id="rId3"/>
    <p:sldId id="426" r:id="rId4"/>
    <p:sldId id="457" r:id="rId5"/>
    <p:sldId id="448" r:id="rId6"/>
    <p:sldId id="447" r:id="rId7"/>
    <p:sldId id="333" r:id="rId8"/>
    <p:sldId id="402" r:id="rId9"/>
    <p:sldId id="473" r:id="rId10"/>
    <p:sldId id="459" r:id="rId11"/>
    <p:sldId id="460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22" r:id="rId24"/>
    <p:sldId id="471" r:id="rId25"/>
    <p:sldId id="470" r:id="rId26"/>
    <p:sldId id="485" r:id="rId27"/>
    <p:sldId id="456" r:id="rId28"/>
    <p:sldId id="419" r:id="rId29"/>
    <p:sldId id="421" r:id="rId30"/>
    <p:sldId id="41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3E8"/>
    <a:srgbClr val="E6E6E6"/>
    <a:srgbClr val="0068B6"/>
    <a:srgbClr val="2E9FD1"/>
    <a:srgbClr val="D5EAED"/>
    <a:srgbClr val="2D9ACA"/>
    <a:srgbClr val="3484A2"/>
    <a:srgbClr val="FF9900"/>
    <a:srgbClr val="3586A5"/>
    <a:srgbClr val="F7A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72" d="100"/>
          <a:sy n="72" d="100"/>
        </p:scale>
        <p:origin x="8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06F33-C63F-4F17-A73B-B4CB24EA6D19}" type="doc">
      <dgm:prSet loTypeId="urn:microsoft.com/office/officeart/2005/8/layout/hProcess9" loCatId="process" qsTypeId="urn:microsoft.com/office/officeart/2005/8/quickstyle/3d1" qsCatId="3D" csTypeId="urn:microsoft.com/office/officeart/2005/8/colors/accent6_1" csCatId="accent6"/>
      <dgm:spPr/>
      <dgm:t>
        <a:bodyPr/>
        <a:lstStyle/>
        <a:p>
          <a:endParaRPr lang="zh-CN" altLang="en-US"/>
        </a:p>
      </dgm:t>
    </dgm:pt>
    <dgm:pt modelId="{E07F1C24-1B0F-4450-8883-499E7E90D182}">
      <dgm:prSet/>
      <dgm:spPr/>
      <dgm:t>
        <a:bodyPr/>
        <a:lstStyle/>
        <a:p>
          <a:r>
            <a:rPr lang="zh-CN" dirty="0"/>
            <a:t>实验情景</a:t>
          </a:r>
        </a:p>
      </dgm:t>
    </dgm:pt>
    <dgm:pt modelId="{6B39E6CD-6A47-4452-92F9-7674C4D561E3}" type="parTrans" cxnId="{90D2C69D-3896-41C5-90C5-F9A5407B0CCE}">
      <dgm:prSet/>
      <dgm:spPr/>
      <dgm:t>
        <a:bodyPr/>
        <a:lstStyle/>
        <a:p>
          <a:endParaRPr lang="zh-CN" altLang="en-US"/>
        </a:p>
      </dgm:t>
    </dgm:pt>
    <dgm:pt modelId="{307E54EE-3511-4B70-98EC-3898DA6A32BD}" type="sibTrans" cxnId="{90D2C69D-3896-41C5-90C5-F9A5407B0CCE}">
      <dgm:prSet/>
      <dgm:spPr/>
      <dgm:t>
        <a:bodyPr/>
        <a:lstStyle/>
        <a:p>
          <a:endParaRPr lang="zh-CN" altLang="en-US"/>
        </a:p>
      </dgm:t>
    </dgm:pt>
    <dgm:pt modelId="{0C9A737A-D2A0-4F73-927E-9E4B2A0CD1A0}">
      <dgm:prSet/>
      <dgm:spPr/>
      <dgm:t>
        <a:bodyPr/>
        <a:lstStyle/>
        <a:p>
          <a:r>
            <a:rPr lang="zh-CN"/>
            <a:t>实验要求</a:t>
          </a:r>
        </a:p>
      </dgm:t>
    </dgm:pt>
    <dgm:pt modelId="{F7F6FB53-CE09-46E2-B362-607E2F5DF4CE}" type="parTrans" cxnId="{08A60EC2-F345-4519-9EE0-6C9FCE7CF07F}">
      <dgm:prSet/>
      <dgm:spPr/>
      <dgm:t>
        <a:bodyPr/>
        <a:lstStyle/>
        <a:p>
          <a:endParaRPr lang="zh-CN" altLang="en-US"/>
        </a:p>
      </dgm:t>
    </dgm:pt>
    <dgm:pt modelId="{E08983C3-C3EE-421A-B9B4-349DB2F96210}" type="sibTrans" cxnId="{08A60EC2-F345-4519-9EE0-6C9FCE7CF07F}">
      <dgm:prSet/>
      <dgm:spPr/>
      <dgm:t>
        <a:bodyPr/>
        <a:lstStyle/>
        <a:p>
          <a:endParaRPr lang="zh-CN" altLang="en-US"/>
        </a:p>
      </dgm:t>
    </dgm:pt>
    <dgm:pt modelId="{2B7A2435-6708-45D6-8418-08FF720EC0BF}">
      <dgm:prSet/>
      <dgm:spPr/>
      <dgm:t>
        <a:bodyPr/>
        <a:lstStyle/>
        <a:p>
          <a:r>
            <a:rPr lang="zh-CN"/>
            <a:t>实验过程</a:t>
          </a:r>
        </a:p>
      </dgm:t>
    </dgm:pt>
    <dgm:pt modelId="{9AEA7E10-500A-4FFF-BDD9-0417E8B3C176}" type="parTrans" cxnId="{2A641104-A278-48A2-83E6-5FE8C815BF21}">
      <dgm:prSet/>
      <dgm:spPr/>
      <dgm:t>
        <a:bodyPr/>
        <a:lstStyle/>
        <a:p>
          <a:endParaRPr lang="zh-CN" altLang="en-US"/>
        </a:p>
      </dgm:t>
    </dgm:pt>
    <dgm:pt modelId="{94A75B1C-ABBF-4507-B4AE-A1626C840694}" type="sibTrans" cxnId="{2A641104-A278-48A2-83E6-5FE8C815BF21}">
      <dgm:prSet/>
      <dgm:spPr/>
      <dgm:t>
        <a:bodyPr/>
        <a:lstStyle/>
        <a:p>
          <a:endParaRPr lang="zh-CN" altLang="en-US"/>
        </a:p>
      </dgm:t>
    </dgm:pt>
    <dgm:pt modelId="{65EC2779-10CB-49AD-8F60-01A47815C9AF}">
      <dgm:prSet/>
      <dgm:spPr/>
      <dgm:t>
        <a:bodyPr/>
        <a:lstStyle/>
        <a:p>
          <a:r>
            <a:rPr lang="zh-CN"/>
            <a:t>实验结论</a:t>
          </a:r>
        </a:p>
      </dgm:t>
    </dgm:pt>
    <dgm:pt modelId="{40244C17-D9E8-4E38-A592-81363C541772}" type="parTrans" cxnId="{D1AADAA7-4484-4A3D-B4BA-FB7E43EE703B}">
      <dgm:prSet/>
      <dgm:spPr/>
      <dgm:t>
        <a:bodyPr/>
        <a:lstStyle/>
        <a:p>
          <a:endParaRPr lang="zh-CN" altLang="en-US"/>
        </a:p>
      </dgm:t>
    </dgm:pt>
    <dgm:pt modelId="{19ADF28B-E1C5-4376-82B8-23E63AC6F9D2}" type="sibTrans" cxnId="{D1AADAA7-4484-4A3D-B4BA-FB7E43EE703B}">
      <dgm:prSet/>
      <dgm:spPr/>
      <dgm:t>
        <a:bodyPr/>
        <a:lstStyle/>
        <a:p>
          <a:endParaRPr lang="zh-CN" altLang="en-US"/>
        </a:p>
      </dgm:t>
    </dgm:pt>
    <dgm:pt modelId="{502C1F0A-9F65-4F36-A41D-80CC19F8E860}" type="pres">
      <dgm:prSet presAssocID="{39E06F33-C63F-4F17-A73B-B4CB24EA6D19}" presName="CompostProcess" presStyleCnt="0">
        <dgm:presLayoutVars>
          <dgm:dir/>
          <dgm:resizeHandles val="exact"/>
        </dgm:presLayoutVars>
      </dgm:prSet>
      <dgm:spPr/>
    </dgm:pt>
    <dgm:pt modelId="{968C4245-B64F-4617-9A61-B7EEF2828E3C}" type="pres">
      <dgm:prSet presAssocID="{39E06F33-C63F-4F17-A73B-B4CB24EA6D19}" presName="arrow" presStyleLbl="bgShp" presStyleIdx="0" presStyleCnt="1"/>
      <dgm:spPr/>
    </dgm:pt>
    <dgm:pt modelId="{A6542F4F-8CF4-49EA-8E02-41A0C2EDC7CB}" type="pres">
      <dgm:prSet presAssocID="{39E06F33-C63F-4F17-A73B-B4CB24EA6D19}" presName="linearProcess" presStyleCnt="0"/>
      <dgm:spPr/>
    </dgm:pt>
    <dgm:pt modelId="{8E198D6A-E5F7-49C1-BA5E-98D1D0A8B64A}" type="pres">
      <dgm:prSet presAssocID="{E07F1C24-1B0F-4450-8883-499E7E90D182}" presName="textNode" presStyleLbl="node1" presStyleIdx="0" presStyleCnt="4">
        <dgm:presLayoutVars>
          <dgm:bulletEnabled val="1"/>
        </dgm:presLayoutVars>
      </dgm:prSet>
      <dgm:spPr/>
    </dgm:pt>
    <dgm:pt modelId="{D6EDED8A-78CC-47AC-B19B-12A6A27A0AD6}" type="pres">
      <dgm:prSet presAssocID="{307E54EE-3511-4B70-98EC-3898DA6A32BD}" presName="sibTrans" presStyleCnt="0"/>
      <dgm:spPr/>
    </dgm:pt>
    <dgm:pt modelId="{6DB6D0A1-7803-45E1-8B8D-21CB2775D8BF}" type="pres">
      <dgm:prSet presAssocID="{0C9A737A-D2A0-4F73-927E-9E4B2A0CD1A0}" presName="textNode" presStyleLbl="node1" presStyleIdx="1" presStyleCnt="4">
        <dgm:presLayoutVars>
          <dgm:bulletEnabled val="1"/>
        </dgm:presLayoutVars>
      </dgm:prSet>
      <dgm:spPr/>
    </dgm:pt>
    <dgm:pt modelId="{FDC79005-E5E0-4F06-894B-2FACBB39A060}" type="pres">
      <dgm:prSet presAssocID="{E08983C3-C3EE-421A-B9B4-349DB2F96210}" presName="sibTrans" presStyleCnt="0"/>
      <dgm:spPr/>
    </dgm:pt>
    <dgm:pt modelId="{7F92AEFA-D07B-45F0-858B-6183CB12600D}" type="pres">
      <dgm:prSet presAssocID="{2B7A2435-6708-45D6-8418-08FF720EC0BF}" presName="textNode" presStyleLbl="node1" presStyleIdx="2" presStyleCnt="4">
        <dgm:presLayoutVars>
          <dgm:bulletEnabled val="1"/>
        </dgm:presLayoutVars>
      </dgm:prSet>
      <dgm:spPr/>
    </dgm:pt>
    <dgm:pt modelId="{96557F26-A0DF-4726-B53F-09663E2FC354}" type="pres">
      <dgm:prSet presAssocID="{94A75B1C-ABBF-4507-B4AE-A1626C840694}" presName="sibTrans" presStyleCnt="0"/>
      <dgm:spPr/>
    </dgm:pt>
    <dgm:pt modelId="{D7E2CA49-69EB-4F89-A91F-E3662C4FF8C6}" type="pres">
      <dgm:prSet presAssocID="{65EC2779-10CB-49AD-8F60-01A47815C9AF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A641104-A278-48A2-83E6-5FE8C815BF21}" srcId="{39E06F33-C63F-4F17-A73B-B4CB24EA6D19}" destId="{2B7A2435-6708-45D6-8418-08FF720EC0BF}" srcOrd="2" destOrd="0" parTransId="{9AEA7E10-500A-4FFF-BDD9-0417E8B3C176}" sibTransId="{94A75B1C-ABBF-4507-B4AE-A1626C840694}"/>
    <dgm:cxn modelId="{17FB701A-01AF-4EBE-87D9-7FD38A02DFA0}" type="presOf" srcId="{39E06F33-C63F-4F17-A73B-B4CB24EA6D19}" destId="{502C1F0A-9F65-4F36-A41D-80CC19F8E860}" srcOrd="0" destOrd="0" presId="urn:microsoft.com/office/officeart/2005/8/layout/hProcess9"/>
    <dgm:cxn modelId="{8CE61991-A298-4201-A5BE-1527C668C5D4}" type="presOf" srcId="{2B7A2435-6708-45D6-8418-08FF720EC0BF}" destId="{7F92AEFA-D07B-45F0-858B-6183CB12600D}" srcOrd="0" destOrd="0" presId="urn:microsoft.com/office/officeart/2005/8/layout/hProcess9"/>
    <dgm:cxn modelId="{90D2C69D-3896-41C5-90C5-F9A5407B0CCE}" srcId="{39E06F33-C63F-4F17-A73B-B4CB24EA6D19}" destId="{E07F1C24-1B0F-4450-8883-499E7E90D182}" srcOrd="0" destOrd="0" parTransId="{6B39E6CD-6A47-4452-92F9-7674C4D561E3}" sibTransId="{307E54EE-3511-4B70-98EC-3898DA6A32BD}"/>
    <dgm:cxn modelId="{D1AADAA7-4484-4A3D-B4BA-FB7E43EE703B}" srcId="{39E06F33-C63F-4F17-A73B-B4CB24EA6D19}" destId="{65EC2779-10CB-49AD-8F60-01A47815C9AF}" srcOrd="3" destOrd="0" parTransId="{40244C17-D9E8-4E38-A592-81363C541772}" sibTransId="{19ADF28B-E1C5-4376-82B8-23E63AC6F9D2}"/>
    <dgm:cxn modelId="{08A60EC2-F345-4519-9EE0-6C9FCE7CF07F}" srcId="{39E06F33-C63F-4F17-A73B-B4CB24EA6D19}" destId="{0C9A737A-D2A0-4F73-927E-9E4B2A0CD1A0}" srcOrd="1" destOrd="0" parTransId="{F7F6FB53-CE09-46E2-B362-607E2F5DF4CE}" sibTransId="{E08983C3-C3EE-421A-B9B4-349DB2F96210}"/>
    <dgm:cxn modelId="{251185D5-FFAE-4BD2-8E81-5D47BC982D6E}" type="presOf" srcId="{65EC2779-10CB-49AD-8F60-01A47815C9AF}" destId="{D7E2CA49-69EB-4F89-A91F-E3662C4FF8C6}" srcOrd="0" destOrd="0" presId="urn:microsoft.com/office/officeart/2005/8/layout/hProcess9"/>
    <dgm:cxn modelId="{744B9AE3-40A1-45BE-BA1D-3DDC67D2D198}" type="presOf" srcId="{E07F1C24-1B0F-4450-8883-499E7E90D182}" destId="{8E198D6A-E5F7-49C1-BA5E-98D1D0A8B64A}" srcOrd="0" destOrd="0" presId="urn:microsoft.com/office/officeart/2005/8/layout/hProcess9"/>
    <dgm:cxn modelId="{BCACBFE6-394A-4F3A-8CD4-110F1DF9F335}" type="presOf" srcId="{0C9A737A-D2A0-4F73-927E-9E4B2A0CD1A0}" destId="{6DB6D0A1-7803-45E1-8B8D-21CB2775D8BF}" srcOrd="0" destOrd="0" presId="urn:microsoft.com/office/officeart/2005/8/layout/hProcess9"/>
    <dgm:cxn modelId="{19FB50CF-74B0-4A1A-8D28-3416CEB0E3FF}" type="presParOf" srcId="{502C1F0A-9F65-4F36-A41D-80CC19F8E860}" destId="{968C4245-B64F-4617-9A61-B7EEF2828E3C}" srcOrd="0" destOrd="0" presId="urn:microsoft.com/office/officeart/2005/8/layout/hProcess9"/>
    <dgm:cxn modelId="{6BD82460-94C8-465F-8C91-D33C960FE434}" type="presParOf" srcId="{502C1F0A-9F65-4F36-A41D-80CC19F8E860}" destId="{A6542F4F-8CF4-49EA-8E02-41A0C2EDC7CB}" srcOrd="1" destOrd="0" presId="urn:microsoft.com/office/officeart/2005/8/layout/hProcess9"/>
    <dgm:cxn modelId="{3FFF1B36-4FAC-4070-9135-9016B767930F}" type="presParOf" srcId="{A6542F4F-8CF4-49EA-8E02-41A0C2EDC7CB}" destId="{8E198D6A-E5F7-49C1-BA5E-98D1D0A8B64A}" srcOrd="0" destOrd="0" presId="urn:microsoft.com/office/officeart/2005/8/layout/hProcess9"/>
    <dgm:cxn modelId="{727FCFD7-2AE7-4553-B1E4-3DF502E25F70}" type="presParOf" srcId="{A6542F4F-8CF4-49EA-8E02-41A0C2EDC7CB}" destId="{D6EDED8A-78CC-47AC-B19B-12A6A27A0AD6}" srcOrd="1" destOrd="0" presId="urn:microsoft.com/office/officeart/2005/8/layout/hProcess9"/>
    <dgm:cxn modelId="{1084A909-D485-4C18-9158-8BB83B01420F}" type="presParOf" srcId="{A6542F4F-8CF4-49EA-8E02-41A0C2EDC7CB}" destId="{6DB6D0A1-7803-45E1-8B8D-21CB2775D8BF}" srcOrd="2" destOrd="0" presId="urn:microsoft.com/office/officeart/2005/8/layout/hProcess9"/>
    <dgm:cxn modelId="{55350C32-B5FF-4C00-BD28-6508054E2283}" type="presParOf" srcId="{A6542F4F-8CF4-49EA-8E02-41A0C2EDC7CB}" destId="{FDC79005-E5E0-4F06-894B-2FACBB39A060}" srcOrd="3" destOrd="0" presId="urn:microsoft.com/office/officeart/2005/8/layout/hProcess9"/>
    <dgm:cxn modelId="{A320DD2A-6955-40CF-8F07-0DAC8165B99D}" type="presParOf" srcId="{A6542F4F-8CF4-49EA-8E02-41A0C2EDC7CB}" destId="{7F92AEFA-D07B-45F0-858B-6183CB12600D}" srcOrd="4" destOrd="0" presId="urn:microsoft.com/office/officeart/2005/8/layout/hProcess9"/>
    <dgm:cxn modelId="{31F4909B-9913-40EA-9E75-33A3CA96163C}" type="presParOf" srcId="{A6542F4F-8CF4-49EA-8E02-41A0C2EDC7CB}" destId="{96557F26-A0DF-4726-B53F-09663E2FC354}" srcOrd="5" destOrd="0" presId="urn:microsoft.com/office/officeart/2005/8/layout/hProcess9"/>
    <dgm:cxn modelId="{4847BE75-1943-4538-BB1A-92811E63B826}" type="presParOf" srcId="{A6542F4F-8CF4-49EA-8E02-41A0C2EDC7CB}" destId="{D7E2CA49-69EB-4F89-A91F-E3662C4FF8C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C4245-B64F-4617-9A61-B7EEF2828E3C}">
      <dsp:nvSpPr>
        <dsp:cNvPr id="0" name=""/>
        <dsp:cNvSpPr/>
      </dsp:nvSpPr>
      <dsp:spPr>
        <a:xfrm>
          <a:off x="436102" y="0"/>
          <a:ext cx="4942492" cy="1968155"/>
        </a:xfrm>
        <a:prstGeom prst="rightArrow">
          <a:avLst/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E198D6A-E5F7-49C1-BA5E-98D1D0A8B64A}">
      <dsp:nvSpPr>
        <dsp:cNvPr id="0" name=""/>
        <dsp:cNvSpPr/>
      </dsp:nvSpPr>
      <dsp:spPr>
        <a:xfrm>
          <a:off x="3069" y="590446"/>
          <a:ext cx="1375374" cy="7872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200" kern="1200" dirty="0"/>
            <a:t>实验情景</a:t>
          </a:r>
        </a:p>
      </dsp:txBody>
      <dsp:txXfrm>
        <a:off x="41500" y="628877"/>
        <a:ext cx="1298512" cy="710400"/>
      </dsp:txXfrm>
    </dsp:sp>
    <dsp:sp modelId="{6DB6D0A1-7803-45E1-8B8D-21CB2775D8BF}">
      <dsp:nvSpPr>
        <dsp:cNvPr id="0" name=""/>
        <dsp:cNvSpPr/>
      </dsp:nvSpPr>
      <dsp:spPr>
        <a:xfrm>
          <a:off x="1480797" y="590446"/>
          <a:ext cx="1375374" cy="7872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200" kern="1200"/>
            <a:t>实验要求</a:t>
          </a:r>
        </a:p>
      </dsp:txBody>
      <dsp:txXfrm>
        <a:off x="1519228" y="628877"/>
        <a:ext cx="1298512" cy="710400"/>
      </dsp:txXfrm>
    </dsp:sp>
    <dsp:sp modelId="{7F92AEFA-D07B-45F0-858B-6183CB12600D}">
      <dsp:nvSpPr>
        <dsp:cNvPr id="0" name=""/>
        <dsp:cNvSpPr/>
      </dsp:nvSpPr>
      <dsp:spPr>
        <a:xfrm>
          <a:off x="2958525" y="590446"/>
          <a:ext cx="1375374" cy="7872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200" kern="1200"/>
            <a:t>实验过程</a:t>
          </a:r>
        </a:p>
      </dsp:txBody>
      <dsp:txXfrm>
        <a:off x="2996956" y="628877"/>
        <a:ext cx="1298512" cy="710400"/>
      </dsp:txXfrm>
    </dsp:sp>
    <dsp:sp modelId="{D7E2CA49-69EB-4F89-A91F-E3662C4FF8C6}">
      <dsp:nvSpPr>
        <dsp:cNvPr id="0" name=""/>
        <dsp:cNvSpPr/>
      </dsp:nvSpPr>
      <dsp:spPr>
        <a:xfrm>
          <a:off x="4436252" y="590446"/>
          <a:ext cx="1375374" cy="7872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200" kern="1200"/>
            <a:t>实验结论</a:t>
          </a:r>
        </a:p>
      </dsp:txBody>
      <dsp:txXfrm>
        <a:off x="4474683" y="628877"/>
        <a:ext cx="1298512" cy="710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70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7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149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736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5604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8293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028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997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393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6206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22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771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001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5226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269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9895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601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261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93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391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3300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9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3.xml"/><Relationship Id="rId3" Type="http://schemas.openxmlformats.org/officeDocument/2006/relationships/slide" Target="../slides/slide1.xml"/><Relationship Id="rId7" Type="http://schemas.openxmlformats.org/officeDocument/2006/relationships/slide" Target="../slides/slide27.xml"/><Relationship Id="rId2" Type="http://schemas.openxmlformats.org/officeDocument/2006/relationships/slide" Target="../slides/slide3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7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" Target="../slides/slide30.xml"/><Relationship Id="rId7" Type="http://schemas.openxmlformats.org/officeDocument/2006/relationships/slide" Target="../slides/slide1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7.xml"/><Relationship Id="rId4" Type="http://schemas.openxmlformats.org/officeDocument/2006/relationships/slide" Target="../slides/slide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slide" Target="../slides/slide1.xml"/><Relationship Id="rId7" Type="http://schemas.openxmlformats.org/officeDocument/2006/relationships/slide" Target="../slides/slide27.xml"/><Relationship Id="rId2" Type="http://schemas.openxmlformats.org/officeDocument/2006/relationships/slide" Target="../slides/slide3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23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" Target="../slides/slide1.xml"/><Relationship Id="rId7" Type="http://schemas.openxmlformats.org/officeDocument/2006/relationships/slide" Target="../slides/slide14.xml"/><Relationship Id="rId2" Type="http://schemas.openxmlformats.org/officeDocument/2006/relationships/slide" Target="../slides/slide3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5" Type="http://schemas.openxmlformats.org/officeDocument/2006/relationships/slide" Target="../slides/slide7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750C4AA-357F-D1A4-0997-7BE7E94A558E}"/>
              </a:ext>
            </a:extLst>
          </p:cNvPr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4B93E8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5C5A5C-4660-655F-88DB-301F5B86A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81000"/>
            <a:ext cx="112205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4B93E8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381000"/>
            <a:ext cx="11220574" cy="6096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C80A1F2-3C73-D772-7609-56AB902297F0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KSO_Shape">
            <a:hlinkClick r:id="rId2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508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051107" y="6312250"/>
            <a:ext cx="377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3EC4B50-15C8-EF0A-8E37-63219941A4C0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3" name="平行四边形 2">
              <a:hlinkClick r:id="rId5" action="ppaction://hlinksldjump"/>
              <a:extLst>
                <a:ext uri="{FF2B5EF4-FFF2-40B4-BE49-F238E27FC236}">
                  <a16:creationId xmlns:a16="http://schemas.microsoft.com/office/drawing/2014/main" id="{5CAA0C56-95F3-2286-75A5-80529F9E73A0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34FAC01-E0E0-F886-1ECB-E209472BDC45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热身准备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B404CF6-1BEE-8543-CF8D-7E2499059FB1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1" name="平行四边形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90659D4D-4A50-3729-A06E-E7DEB5A26086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2" name="矩形 3">
              <a:extLst>
                <a:ext uri="{FF2B5EF4-FFF2-40B4-BE49-F238E27FC236}">
                  <a16:creationId xmlns:a16="http://schemas.microsoft.com/office/drawing/2014/main" id="{F3C9EBED-CC60-BFBC-7C9D-9FDD5A819A0E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82A75F2-A883-6E45-87D3-7DBE82D8ABE0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AFB14A88-747E-2381-A6E0-384A4D834944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7" action="ppaction://hlinksldjump"/>
              <a:extLst>
                <a:ext uri="{FF2B5EF4-FFF2-40B4-BE49-F238E27FC236}">
                  <a16:creationId xmlns:a16="http://schemas.microsoft.com/office/drawing/2014/main" id="{06DE2571-4A00-2C50-5138-0452358D341D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4230D56-298C-7AEE-53CE-DDA4447C6140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4059DC80-0196-F83D-0274-7AA6C5F2AE40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hlinkClick r:id="rId8" action="ppaction://hlinksldjump"/>
              <a:extLst>
                <a:ext uri="{FF2B5EF4-FFF2-40B4-BE49-F238E27FC236}">
                  <a16:creationId xmlns:a16="http://schemas.microsoft.com/office/drawing/2014/main" id="{FF40B761-D056-A7A5-0D70-A889C4DA9595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C1B0D927-47CA-CF35-D22C-5EFC2982171A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5F7C28B-8885-EAB8-7493-ED5884DB9E10}"/>
              </a:ext>
            </a:extLst>
          </p:cNvPr>
          <p:cNvSpPr txBox="1"/>
          <p:nvPr userDrawn="1"/>
        </p:nvSpPr>
        <p:spPr>
          <a:xfrm>
            <a:off x="8078038" y="6312250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EAED00-0358-1B57-ACD5-F9C5DE803387}"/>
              </a:ext>
            </a:extLst>
          </p:cNvPr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CF9E142-40A5-194A-486D-4E89924BB128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CF4C47C0-3D7F-4CAC-BC6A-EBED16920460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191D2F42-8224-07AD-8E72-27E1CBD3E844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6671528-E594-3CF7-6871-39C3C8F64DEA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22" name="平行四边形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09E947FE-F87D-298F-7A23-8C707581A3E7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5" name="矩形 3">
              <a:extLst>
                <a:ext uri="{FF2B5EF4-FFF2-40B4-BE49-F238E27FC236}">
                  <a16:creationId xmlns:a16="http://schemas.microsoft.com/office/drawing/2014/main" id="{C4CC35A4-3848-4D87-E8EB-36DF1118E749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A4CF082-2DF5-EAB9-59E9-7E70DAE0A635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EAF38317-CD27-A952-ED41-3F3C07746534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7" action="ppaction://hlinksldjump"/>
              <a:extLst>
                <a:ext uri="{FF2B5EF4-FFF2-40B4-BE49-F238E27FC236}">
                  <a16:creationId xmlns:a16="http://schemas.microsoft.com/office/drawing/2014/main" id="{B1FCBDB2-ABC1-B628-1E74-011AD98F59DF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B34B44D-1B64-5419-5470-E1C0F90202DB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30" name="平行四边形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4F164D7C-BB14-8558-491B-6504A6AAD80E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5070DBC9-3658-BAC0-5FA3-113DEF5E8B44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E0C6A36-998E-B544-4CAF-541A00082514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>
            <a:hlinkClick r:id="rId2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B5B5FCB-0E5F-65FA-50C0-E3B55B7AD430}"/>
              </a:ext>
            </a:extLst>
          </p:cNvPr>
          <p:cNvSpPr txBox="1"/>
          <p:nvPr userDrawn="1"/>
        </p:nvSpPr>
        <p:spPr>
          <a:xfrm>
            <a:off x="8110078" y="6312250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8BF159C-2BE8-DD43-7581-591A363E72C1}"/>
              </a:ext>
            </a:extLst>
          </p:cNvPr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B5B3635-1B04-A313-38F9-CA14072AFE29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4" name="平行四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C29F85C9-B3CF-7345-432E-6EDF7EB822CB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349CB5D4-2B62-7E70-FD34-48E9E5D9CCAF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FD28A21-38D4-9174-3348-E589877815C5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9" name="平行四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96C3CD6F-F209-C20B-7EE5-A49357F45084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F5DDF2A8-BC5F-9511-5FDB-8F28E275A575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44EA47-0B5E-4F43-026F-F407B0530F82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6" name="平行四边形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837E9EF9-C7FE-562B-28E8-30456CA56140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extLst>
                <a:ext uri="{FF2B5EF4-FFF2-40B4-BE49-F238E27FC236}">
                  <a16:creationId xmlns:a16="http://schemas.microsoft.com/office/drawing/2014/main" id="{C97AFC8B-1F1B-195F-3D18-4C62076AF6DA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6E2F773-8C9F-4BBB-97A8-D2B28C4A046A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30" name="平行四边形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789AAC16-53DC-7F36-65A8-285E4C519BEA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E83E5862-C7B7-BD6A-566B-82160B46831E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FE29815-BFE5-2C82-AAB8-1042CE78F62B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KSO_Shape">
            <a:hlinkClick r:id="rId2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9FD6A9-A760-5581-BE95-BDD6B23A1235}"/>
              </a:ext>
            </a:extLst>
          </p:cNvPr>
          <p:cNvSpPr txBox="1"/>
          <p:nvPr userDrawn="1"/>
        </p:nvSpPr>
        <p:spPr>
          <a:xfrm>
            <a:off x="8120719" y="6300760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3A360FB-72D1-D70C-1021-38C5767205DE}"/>
              </a:ext>
            </a:extLst>
          </p:cNvPr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35749D9-E4D5-95D8-2E94-E43A50BE26B6}"/>
              </a:ext>
            </a:extLst>
          </p:cNvPr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F879E839-2560-DCDA-8EA4-89C7E08A1E0E}"/>
                </a:ext>
              </a:extLst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E207ED6E-E630-1D59-0CB3-687845555DD4}"/>
                </a:ext>
              </a:extLst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热身准备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D535052-3D99-EF21-8A20-D4E359E0CFBB}"/>
              </a:ext>
            </a:extLst>
          </p:cNvPr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AB2743E7-ADD0-8F5A-F4A2-91CCBC95AA36}"/>
                </a:ext>
              </a:extLst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rId6" action="ppaction://hlinksldjump"/>
              <a:extLst>
                <a:ext uri="{FF2B5EF4-FFF2-40B4-BE49-F238E27FC236}">
                  <a16:creationId xmlns:a16="http://schemas.microsoft.com/office/drawing/2014/main" id="{64BFB11F-5C80-28AC-61CC-DCB7A3054177}"/>
                </a:ext>
              </a:extLst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活动实施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9305B4-AB3E-B7D5-F826-A0FC56E82918}"/>
              </a:ext>
            </a:extLst>
          </p:cNvPr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E5ECDDA-23E4-94E0-2FA8-30988BA6C858}"/>
                </a:ext>
              </a:extLst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>
              <a:hlinkClick r:id="rId7" action="ppaction://hlinksldjump"/>
              <a:extLst>
                <a:ext uri="{FF2B5EF4-FFF2-40B4-BE49-F238E27FC236}">
                  <a16:creationId xmlns:a16="http://schemas.microsoft.com/office/drawing/2014/main" id="{5697A008-6D69-D267-B494-154C8084926A}"/>
                </a:ext>
              </a:extLst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拓展提升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08801E2-91E7-5727-FC27-F7E2ACFA411E}"/>
              </a:ext>
            </a:extLst>
          </p:cNvPr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30" name="平行四边形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F046CFD1-7D2B-F413-56D4-B6FD3717E0A4}"/>
                </a:ext>
              </a:extLst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extLst>
                <a:ext uri="{FF2B5EF4-FFF2-40B4-BE49-F238E27FC236}">
                  <a16:creationId xmlns:a16="http://schemas.microsoft.com/office/drawing/2014/main" id="{00E209B8-37AC-4226-17C8-45D5120D0B1D}"/>
                </a:ext>
              </a:extLst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评价反思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2AFA97C-26DF-8D84-AD01-3A009A77B783}"/>
              </a:ext>
            </a:extLst>
          </p:cNvPr>
          <p:cNvSpPr txBox="1"/>
          <p:nvPr userDrawn="1"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DA571B-B0CF-6992-9D7B-5344E9B906BD}"/>
              </a:ext>
            </a:extLst>
          </p:cNvPr>
          <p:cNvSpPr txBox="1"/>
          <p:nvPr userDrawn="1"/>
        </p:nvSpPr>
        <p:spPr>
          <a:xfrm>
            <a:off x="8455147" y="6352143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　用互联网传播地方文化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70CC7D1-67DA-CA1F-C2DE-03B49F1A383F}"/>
              </a:ext>
            </a:extLst>
          </p:cNvPr>
          <p:cNvSpPr txBox="1"/>
          <p:nvPr userDrawn="1"/>
        </p:nvSpPr>
        <p:spPr>
          <a:xfrm>
            <a:off x="214692" y="6317403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4B93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4B9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277476" y="5078303"/>
            <a:ext cx="6858000" cy="184357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2B8172A-F854-8E8F-16B6-C2B77226EE50}"/>
              </a:ext>
            </a:extLst>
          </p:cNvPr>
          <p:cNvSpPr txBox="1"/>
          <p:nvPr userDrawn="1"/>
        </p:nvSpPr>
        <p:spPr>
          <a:xfrm>
            <a:off x="9576979" y="6347671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notesSlide" Target="../notesSlides/notesSlide10.xml"/><Relationship Id="rId3" Type="http://schemas.openxmlformats.org/officeDocument/2006/relationships/tags" Target="../tags/tag34.xml"/><Relationship Id="rId21" Type="http://schemas.openxmlformats.org/officeDocument/2006/relationships/diagramData" Target="../diagrams/data1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slideLayout" Target="../slideLayouts/slideLayout3.xml"/><Relationship Id="rId25" Type="http://schemas.microsoft.com/office/2007/relationships/diagramDrawing" Target="../diagrams/drawing1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image" Target="../media/image5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diagramColors" Target="../diagrams/colors1.xml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diagramQuickStyle" Target="../diagrams/quickStyle1.xml"/><Relationship Id="rId10" Type="http://schemas.openxmlformats.org/officeDocument/2006/relationships/tags" Target="../tags/tag41.xml"/><Relationship Id="rId19" Type="http://schemas.openxmlformats.org/officeDocument/2006/relationships/image" Target="../media/image9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image" Target="../media/image5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notesSlide" Target="../notesSlides/notesSlide23.xml"/><Relationship Id="rId2" Type="http://schemas.openxmlformats.org/officeDocument/2006/relationships/tags" Target="../tags/tag49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10" Type="http://schemas.openxmlformats.org/officeDocument/2006/relationships/tags" Target="../tags/tag57.xml"/><Relationship Id="rId19" Type="http://schemas.openxmlformats.org/officeDocument/2006/relationships/image" Target="../media/image22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5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notesSlide" Target="../notesSlides/notesSlide2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7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6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4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image" Target="../media/image5.png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401544" y="1662087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/>
              <a:t>项目 </a:t>
            </a:r>
            <a:r>
              <a:rPr lang="en-US" altLang="zh-CN" sz="3200" dirty="0"/>
              <a:t>1</a:t>
            </a:r>
            <a:endParaRPr lang="zh-CN" altLang="en-US" sz="3200" dirty="0"/>
          </a:p>
        </p:txBody>
      </p:sp>
      <p:sp>
        <p:nvSpPr>
          <p:cNvPr id="38" name="矩形 37"/>
          <p:cNvSpPr/>
          <p:nvPr/>
        </p:nvSpPr>
        <p:spPr>
          <a:xfrm>
            <a:off x="2683654" y="2246862"/>
            <a:ext cx="7879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使用网络了解地方文化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254225" y="5118405"/>
            <a:ext cx="4498287" cy="299085"/>
            <a:chOff x="6665" y="5678"/>
            <a:chExt cx="4090" cy="471"/>
          </a:xfrm>
        </p:grpSpPr>
        <p:sp>
          <p:nvSpPr>
            <p:cNvPr id="10" name="圆角矩形 26"/>
            <p:cNvSpPr/>
            <p:nvPr/>
          </p:nvSpPr>
          <p:spPr>
            <a:xfrm>
              <a:off x="6665" y="5678"/>
              <a:ext cx="3002" cy="471"/>
            </a:xfrm>
            <a:prstGeom prst="roundRect">
              <a:avLst/>
            </a:prstGeom>
            <a:solidFill>
              <a:srgbClr val="E9B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芜湖三山经济开发区教研室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9952" y="5678"/>
              <a:ext cx="803" cy="471"/>
            </a:xfrm>
            <a:prstGeom prst="roundRect">
              <a:avLst/>
            </a:prstGeom>
            <a:solidFill>
              <a:srgbClr val="E9C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梁祥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076873" y="3391763"/>
            <a:ext cx="3945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互联网数据构成</a:t>
            </a:r>
            <a:endParaRPr lang="en-US" altLang="zh-CN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65795" y="747763"/>
            <a:ext cx="597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用互联网传播地方文化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72C8EC-2005-C5BD-0425-665015DD3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E7885E-16EA-AB5A-DCEA-176F1937F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/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56F6D27-14C0-0C58-F1AA-4A5F6A4C3B2A}"/>
              </a:ext>
            </a:extLst>
          </p:cNvPr>
          <p:cNvSpPr txBox="1"/>
          <p:nvPr/>
        </p:nvSpPr>
        <p:spPr>
          <a:xfrm>
            <a:off x="1401544" y="763152"/>
            <a:ext cx="3775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义务教育</a:t>
            </a:r>
            <a:r>
              <a:rPr lang="en-US" altLang="zh-CN" b="1" dirty="0">
                <a:solidFill>
                  <a:schemeClr val="bg1"/>
                </a:solidFill>
                <a:latin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信息科技</a:t>
            </a:r>
            <a:r>
              <a:rPr lang="en-US" altLang="zh-CN" b="1" dirty="0">
                <a:solidFill>
                  <a:schemeClr val="bg1"/>
                </a:solidFill>
                <a:latin typeface="+mn-ea"/>
              </a:rPr>
              <a:t>》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七年级上册 </a:t>
            </a:r>
          </a:p>
        </p:txBody>
      </p:sp>
    </p:spTree>
    <p:extLst>
      <p:ext uri="{BB962C8B-B14F-4D97-AF65-F5344CB8AC3E}">
        <p14:creationId xmlns:p14="http://schemas.microsoft.com/office/powerpoint/2010/main" val="26203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181187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活动实施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85" y="3980727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C6CEC33-14AC-CFC6-D79E-3CB0ACC25F28}"/>
              </a:ext>
            </a:extLst>
          </p:cNvPr>
          <p:cNvSpPr/>
          <p:nvPr/>
        </p:nvSpPr>
        <p:spPr>
          <a:xfrm>
            <a:off x="711167" y="5419363"/>
            <a:ext cx="2951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实验流程：</a:t>
            </a:r>
            <a:endParaRPr lang="en-US" altLang="zh-CN" sz="3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35" name="图示 34">
            <a:extLst>
              <a:ext uri="{FF2B5EF4-FFF2-40B4-BE49-F238E27FC236}">
                <a16:creationId xmlns:a16="http://schemas.microsoft.com/office/drawing/2014/main" id="{A0DB7EC2-3A9D-1A85-77AC-E95F06786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891435"/>
              </p:ext>
            </p:extLst>
          </p:nvPr>
        </p:nvGraphicFramePr>
        <p:xfrm>
          <a:off x="2851906" y="4762519"/>
          <a:ext cx="5814697" cy="1968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pSp>
        <p:nvGrpSpPr>
          <p:cNvPr id="50" name="组合 49">
            <a:extLst>
              <a:ext uri="{FF2B5EF4-FFF2-40B4-BE49-F238E27FC236}">
                <a16:creationId xmlns:a16="http://schemas.microsoft.com/office/drawing/2014/main" id="{23900638-C322-5036-25D4-6F259560CB45}"/>
              </a:ext>
            </a:extLst>
          </p:cNvPr>
          <p:cNvGrpSpPr/>
          <p:nvPr/>
        </p:nvGrpSpPr>
        <p:grpSpPr>
          <a:xfrm>
            <a:off x="1522055" y="2158907"/>
            <a:ext cx="2350323" cy="2668053"/>
            <a:chOff x="1991333" y="2262970"/>
            <a:chExt cx="2350323" cy="266805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0291426-B0DA-EA38-E1E2-628F62F2F276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2756137" y="2262970"/>
              <a:ext cx="1130095" cy="1629029"/>
              <a:chOff x="1132852" y="1215112"/>
              <a:chExt cx="1248082" cy="1799107"/>
            </a:xfrm>
          </p:grpSpPr>
          <p:sp>
            <p:nvSpPr>
              <p:cNvPr id="5" name="Oval 24">
                <a:extLst>
                  <a:ext uri="{FF2B5EF4-FFF2-40B4-BE49-F238E27FC236}">
                    <a16:creationId xmlns:a16="http://schemas.microsoft.com/office/drawing/2014/main" id="{16EFF50C-1717-A61B-A757-DD05A161DFF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solidFill>
                <a:srgbClr val="3484A2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任意多边形 11">
                <a:extLst>
                  <a:ext uri="{FF2B5EF4-FFF2-40B4-BE49-F238E27FC236}">
                    <a16:creationId xmlns:a16="http://schemas.microsoft.com/office/drawing/2014/main" id="{02BCA85D-3359-8E5F-337A-58494CBFC276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2">
                <a:extLst>
                  <a:ext uri="{FF2B5EF4-FFF2-40B4-BE49-F238E27FC236}">
                    <a16:creationId xmlns:a16="http://schemas.microsoft.com/office/drawing/2014/main" id="{E3D58F57-52D6-8795-60DC-58C6F77AAE54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401828" y="1503219"/>
                <a:ext cx="759279" cy="700202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sp>
          <p:nvSpPr>
            <p:cNvPr id="40" name="MH_Text_1">
              <a:extLst>
                <a:ext uri="{FF2B5EF4-FFF2-40B4-BE49-F238E27FC236}">
                  <a16:creationId xmlns:a16="http://schemas.microsoft.com/office/drawing/2014/main" id="{2665C02F-25CC-3776-9F58-E53BF644E78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492397" y="4055150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实验一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438F770C-73BF-0C6F-C90F-EA1EE173613A}"/>
                </a:ext>
              </a:extLst>
            </p:cNvPr>
            <p:cNvSpPr/>
            <p:nvPr/>
          </p:nvSpPr>
          <p:spPr>
            <a:xfrm>
              <a:off x="1991333" y="4469358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感受互联网数据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9716E37-B053-026C-4236-364D26D2C1FF}"/>
              </a:ext>
            </a:extLst>
          </p:cNvPr>
          <p:cNvGrpSpPr/>
          <p:nvPr/>
        </p:nvGrpSpPr>
        <p:grpSpPr>
          <a:xfrm>
            <a:off x="4520962" y="2158907"/>
            <a:ext cx="2350323" cy="2682109"/>
            <a:chOff x="4591050" y="2274200"/>
            <a:chExt cx="2350323" cy="2682109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403CDBC-A80A-0C6F-AC72-0D6DD71ADE09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5238884" y="2274200"/>
              <a:ext cx="1130095" cy="1629029"/>
              <a:chOff x="4791477" y="1215112"/>
              <a:chExt cx="1248082" cy="1799107"/>
            </a:xfrm>
          </p:grpSpPr>
          <p:sp>
            <p:nvSpPr>
              <p:cNvPr id="34" name="Oval 24">
                <a:extLst>
                  <a:ext uri="{FF2B5EF4-FFF2-40B4-BE49-F238E27FC236}">
                    <a16:creationId xmlns:a16="http://schemas.microsoft.com/office/drawing/2014/main" id="{71294B92-2387-6F2F-D837-F846321F2C5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solidFill>
                <a:srgbClr val="0068B6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任意多边形 15">
                <a:extLst>
                  <a:ext uri="{FF2B5EF4-FFF2-40B4-BE49-F238E27FC236}">
                    <a16:creationId xmlns:a16="http://schemas.microsoft.com/office/drawing/2014/main" id="{6EA7E83D-44EC-273E-DE08-C447A95F93A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文本框 24">
                <a:extLst>
                  <a:ext uri="{FF2B5EF4-FFF2-40B4-BE49-F238E27FC236}">
                    <a16:creationId xmlns:a16="http://schemas.microsoft.com/office/drawing/2014/main" id="{56ED039E-39FD-BF16-93EA-8C257AC10D74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057757" y="1503219"/>
                <a:ext cx="759279" cy="700202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sp>
          <p:nvSpPr>
            <p:cNvPr id="41" name="MH_Text_1">
              <a:extLst>
                <a:ext uri="{FF2B5EF4-FFF2-40B4-BE49-F238E27FC236}">
                  <a16:creationId xmlns:a16="http://schemas.microsoft.com/office/drawing/2014/main" id="{063C0103-C1AA-9A86-47BF-A1D0CC88B26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68405" y="3995863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实验二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69AADBF4-763D-E4E6-FBB9-C158D40B9F63}"/>
                </a:ext>
              </a:extLst>
            </p:cNvPr>
            <p:cNvSpPr/>
            <p:nvPr/>
          </p:nvSpPr>
          <p:spPr>
            <a:xfrm>
              <a:off x="4591050" y="4494644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下载互联网数据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A721100-B51D-486B-74F9-748894AEC746}"/>
              </a:ext>
            </a:extLst>
          </p:cNvPr>
          <p:cNvGrpSpPr/>
          <p:nvPr/>
        </p:nvGrpSpPr>
        <p:grpSpPr>
          <a:xfrm>
            <a:off x="7519869" y="2158907"/>
            <a:ext cx="2350323" cy="2694975"/>
            <a:chOff x="7024986" y="2333487"/>
            <a:chExt cx="2350323" cy="2694975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2A2AE7D6-5380-A404-35EC-81C5538C64C5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>
              <a:off x="7600950" y="2333487"/>
              <a:ext cx="1130095" cy="1629029"/>
              <a:chOff x="4791477" y="1215112"/>
              <a:chExt cx="1248082" cy="1799107"/>
            </a:xfrm>
          </p:grpSpPr>
          <p:sp>
            <p:nvSpPr>
              <p:cNvPr id="43" name="Oval 24">
                <a:extLst>
                  <a:ext uri="{FF2B5EF4-FFF2-40B4-BE49-F238E27FC236}">
                    <a16:creationId xmlns:a16="http://schemas.microsoft.com/office/drawing/2014/main" id="{741BDB79-4F02-C018-1BF9-F621A8985A6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solidFill>
                <a:srgbClr val="7030A0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任意多边形 15">
                <a:extLst>
                  <a:ext uri="{FF2B5EF4-FFF2-40B4-BE49-F238E27FC236}">
                    <a16:creationId xmlns:a16="http://schemas.microsoft.com/office/drawing/2014/main" id="{EE155C5E-4566-D82A-CCA2-36867355270D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5" name="文本框 24">
                <a:extLst>
                  <a:ext uri="{FF2B5EF4-FFF2-40B4-BE49-F238E27FC236}">
                    <a16:creationId xmlns:a16="http://schemas.microsoft.com/office/drawing/2014/main" id="{796267BA-C9F9-6DA1-CC2B-76C76CC06936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003675" y="1446812"/>
                <a:ext cx="857944" cy="773306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</a:t>
                </a:r>
                <a:r>
                  <a:rPr lang="en-US" altLang="zh-CN" sz="4100" kern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Impact" panose="020B0806030902050204" pitchFamily="34" charset="0"/>
                  </a:rPr>
                  <a:t>3</a:t>
                </a:r>
                <a:endPara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6" name="MH_Text_1">
              <a:extLst>
                <a:ext uri="{FF2B5EF4-FFF2-40B4-BE49-F238E27FC236}">
                  <a16:creationId xmlns:a16="http://schemas.microsoft.com/office/drawing/2014/main" id="{BB6D9BA5-4344-856F-E425-4DFD79496F9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330471" y="4055150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实验三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419D06B-CD86-948A-A529-135BE2A31BE8}"/>
                </a:ext>
              </a:extLst>
            </p:cNvPr>
            <p:cNvSpPr/>
            <p:nvPr/>
          </p:nvSpPr>
          <p:spPr>
            <a:xfrm>
              <a:off x="7024986" y="4566797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分析互联网数据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95F0C3F-FE97-174E-A03C-EFF349F4DB54}"/>
              </a:ext>
            </a:extLst>
          </p:cNvPr>
          <p:cNvSpPr txBox="1"/>
          <p:nvPr/>
        </p:nvSpPr>
        <p:spPr>
          <a:xfrm>
            <a:off x="119507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使用网络了解地方徽文化</a:t>
            </a:r>
          </a:p>
        </p:txBody>
      </p:sp>
    </p:spTree>
    <p:extLst>
      <p:ext uri="{BB962C8B-B14F-4D97-AF65-F5344CB8AC3E}">
        <p14:creationId xmlns:p14="http://schemas.microsoft.com/office/powerpoint/2010/main" val="331804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Graphic spid="3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C38C98D-15D5-8E54-5062-803D7908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6"/>
          <a:stretch/>
        </p:blipFill>
        <p:spPr>
          <a:xfrm>
            <a:off x="2663451" y="2448405"/>
            <a:ext cx="7451824" cy="278378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27960" y="1617804"/>
            <a:ext cx="8936079" cy="82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互联网能将远方计算机中的内容通过网络传送到我们面前，这其中传输的就是互联网数据。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实验一：感受互联网数据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  <a:cs typeface="阿里巴巴普惠体 M" panose="00020600040101010101" charset="-122"/>
              </a:rPr>
              <a:t>实验情景</a:t>
            </a:r>
            <a:endParaRPr lang="zh-CN" altLang="en-US" sz="2800" b="1" spc="100" dirty="0">
              <a:uFillTx/>
              <a:latin typeface="楷体" panose="02010609060101010101" pitchFamily="49" charset="-122"/>
              <a:ea typeface="楷体" panose="02010609060101010101" pitchFamily="49" charset="-122"/>
              <a:cs typeface="阿里巴巴普惠体 M" panose="00020600040101010101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C1C75D7-B4F2-6593-B5D1-AFB0DE6C9F9A}"/>
              </a:ext>
            </a:extLst>
          </p:cNvPr>
          <p:cNvSpPr/>
          <p:nvPr/>
        </p:nvSpPr>
        <p:spPr>
          <a:xfrm>
            <a:off x="1192793" y="5240196"/>
            <a:ext cx="8936079" cy="82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你了解过互联网数据吗？</a:t>
            </a:r>
            <a:endParaRPr lang="en-US" altLang="zh-CN" sz="2000" kern="100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感受过数据的传输会导致互联网体验不佳的情况吗？</a:t>
            </a:r>
          </a:p>
        </p:txBody>
      </p:sp>
    </p:spTree>
    <p:extLst>
      <p:ext uri="{BB962C8B-B14F-4D97-AF65-F5344CB8AC3E}">
        <p14:creationId xmlns:p14="http://schemas.microsoft.com/office/powerpoint/2010/main" val="93494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4694" y="2351699"/>
            <a:ext cx="8936079" cy="1975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实验目的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感受互联网中数据的存在</a:t>
            </a:r>
          </a:p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实验准备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微课、平板电脑、实验手册</a:t>
            </a:r>
          </a:p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实验器材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无线路由器、网络管理软件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实验一：感受互联网数据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实验要求</a:t>
            </a:r>
          </a:p>
        </p:txBody>
      </p:sp>
    </p:spTree>
    <p:extLst>
      <p:ext uri="{BB962C8B-B14F-4D97-AF65-F5344CB8AC3E}">
        <p14:creationId xmlns:p14="http://schemas.microsoft.com/office/powerpoint/2010/main" val="14499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37966" y="1721422"/>
            <a:ext cx="10116068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zh-CN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选择平板电脑，连接网络交换机，选择观看互联网中徽文化视频。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平板电脑最上方所呈现的数据流量单位</a:t>
            </a:r>
            <a:r>
              <a:rPr lang="en-US" altLang="zh-CN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实验一：感受互联网数据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实验过程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7592351-9445-862A-10C9-69333BA6DC9E}"/>
              </a:ext>
            </a:extLst>
          </p:cNvPr>
          <p:cNvSpPr/>
          <p:nvPr/>
        </p:nvSpPr>
        <p:spPr>
          <a:xfrm>
            <a:off x="1037966" y="2746792"/>
            <a:ext cx="10116068" cy="174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zh-CN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运行网络管理软件，让学生调整网络教室的网络带宽，将带宽从大调小，按等比例修改网速。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在网络速度很慢的情况下，使用计算机查看徽文化网页内容时，刷新网页可以看到的是：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□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文字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□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图片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□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视频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□其他。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8C4B4E-587D-761E-E9B6-2FCF458FEBFD}"/>
              </a:ext>
            </a:extLst>
          </p:cNvPr>
          <p:cNvSpPr/>
          <p:nvPr/>
        </p:nvSpPr>
        <p:spPr>
          <a:xfrm>
            <a:off x="1037966" y="4647406"/>
            <a:ext cx="10116068" cy="141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zh-CN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拔出上网网线，让网络教室断网。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断网后，当前网页哪些信息显示正常</a:t>
            </a:r>
            <a:r>
              <a:rPr lang="en-US" altLang="zh-CN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en-US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刷新后，还能看到哪些信息</a:t>
            </a:r>
            <a:r>
              <a:rPr lang="en-US" altLang="zh-CN" sz="2400" u="sng" kern="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68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35250" y="2063271"/>
            <a:ext cx="9321499" cy="292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互联网中所看到信息实际上是远方服务器中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通过网络传输设备按一定的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传输到本前上网设备中。</a:t>
            </a:r>
            <a:endParaRPr lang="en-US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带宽越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，传输数据的速度就越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，上网不佳的网络卡顿情况就</a:t>
            </a:r>
            <a:r>
              <a:rPr lang="en-US" altLang="zh-CN" sz="2400" u="sng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发生。</a:t>
            </a:r>
            <a:endParaRPr lang="en-US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因此移动互联网传输技术从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3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Ｇ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向</a:t>
            </a:r>
            <a:r>
              <a:rPr lang="en-US" altLang="zh-CN" sz="2400" u="sng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2400" u="sng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不断发展。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实验一：感受互联网数据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实验结论</a:t>
            </a:r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4C92D7DB-85EF-698E-5E81-903BDBF48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865" y="2042064"/>
            <a:ext cx="9864267" cy="3323756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15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27960" y="1617804"/>
            <a:ext cx="8936079" cy="82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互联网已成为人们获取、处理和应用数据的重要来源。通过互联网可以快速高效的学习、了解“徽文化”内容。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实验二：下载互联网数据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  <a:cs typeface="阿里巴巴普惠体 M" panose="00020600040101010101" charset="-122"/>
              </a:rPr>
              <a:t>实验情景</a:t>
            </a:r>
            <a:endParaRPr lang="zh-CN" altLang="en-US" sz="2800" b="1" spc="100" dirty="0">
              <a:uFillTx/>
              <a:latin typeface="楷体" panose="02010609060101010101" pitchFamily="49" charset="-122"/>
              <a:ea typeface="楷体" panose="02010609060101010101" pitchFamily="49" charset="-122"/>
              <a:cs typeface="阿里巴巴普惠体 M" panose="00020600040101010101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C1C75D7-B4F2-6593-B5D1-AFB0DE6C9F9A}"/>
              </a:ext>
            </a:extLst>
          </p:cNvPr>
          <p:cNvSpPr/>
          <p:nvPr/>
        </p:nvSpPr>
        <p:spPr>
          <a:xfrm>
            <a:off x="1162648" y="5533142"/>
            <a:ext cx="8936079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你会哪些将有价值数据下载到本地？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D10124-B35C-9A43-AA14-BF4EC5D8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181" y="2507061"/>
            <a:ext cx="3835080" cy="29906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F5581C-74A6-F477-4346-A5C1C327E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138" y="2622748"/>
            <a:ext cx="2546376" cy="2892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716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4694" y="2351699"/>
            <a:ext cx="8936079" cy="1975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实验目的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下载互联网中不同的数据类型</a:t>
            </a:r>
          </a:p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实验准备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平板电脑、计算机、实验手册</a:t>
            </a:r>
          </a:p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实验器材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迅雷下载工具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实验二：下载互联网数据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实验要求</a:t>
            </a:r>
          </a:p>
        </p:txBody>
      </p:sp>
    </p:spTree>
    <p:extLst>
      <p:ext uri="{BB962C8B-B14F-4D97-AF65-F5344CB8AC3E}">
        <p14:creationId xmlns:p14="http://schemas.microsoft.com/office/powerpoint/2010/main" val="284279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31329" y="1761616"/>
            <a:ext cx="10116068" cy="1338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en-US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徽文化种类繁多，通过小组分工协作，明确收集的内容</a:t>
            </a:r>
            <a:r>
              <a:rPr lang="zh-CN" altLang="zh-CN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本组需要下载的是内容是：□徽派建筑  □徽菜  □宣纸、歙砚、徽墨  □其他</a:t>
            </a:r>
            <a:r>
              <a:rPr lang="en-US" altLang="zh-CN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   </a:t>
            </a:r>
            <a:r>
              <a:rPr lang="en-US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实验二：下载互联网数据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实验过程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AE5151-72F8-9D0A-A472-61881A193EBA}"/>
              </a:ext>
            </a:extLst>
          </p:cNvPr>
          <p:cNvSpPr/>
          <p:nvPr/>
        </p:nvSpPr>
        <p:spPr>
          <a:xfrm>
            <a:off x="1331329" y="3227230"/>
            <a:ext cx="10116068" cy="141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en-US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选择平板电脑或计算机，下载文字、图片数据内容</a:t>
            </a:r>
            <a:r>
              <a:rPr lang="zh-CN" altLang="zh-CN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你所选择的设备：□平板电脑 □计算机 □其他</a:t>
            </a:r>
            <a:r>
              <a:rPr lang="zh-CN" altLang="en-US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sz="2400" kern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你的下载方法</a:t>
            </a:r>
            <a:r>
              <a:rPr lang="en-US" altLang="zh-CN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                   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50AEEC-5DF2-D312-5FC1-686672DED21E}"/>
              </a:ext>
            </a:extLst>
          </p:cNvPr>
          <p:cNvSpPr/>
          <p:nvPr/>
        </p:nvSpPr>
        <p:spPr>
          <a:xfrm>
            <a:off x="1331329" y="4803863"/>
            <a:ext cx="10116068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en-US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使用下载专用工具，下载徽文化中视频音频数据</a:t>
            </a:r>
            <a:r>
              <a:rPr lang="zh-CN" altLang="zh-CN" sz="2400" kern="0" dirty="0">
                <a:solidFill>
                  <a:srgbClr val="0068B6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你的下载方法</a:t>
            </a:r>
            <a:r>
              <a:rPr lang="zh-CN" altLang="en-US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              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55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35250" y="2063271"/>
            <a:ext cx="9321499" cy="292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互联网中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数据内容比较容易下载，而中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zh-CN" altLang="en-US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数据要使用专用工具，在下载过程中数据容量越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，在同样的网络带宽下，所花费的时间就越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在下载过程中要考虑数据的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，也要考虑了下载资源的版权，即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问题。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实验二：下载互联网数据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实验结论</a:t>
            </a:r>
          </a:p>
        </p:txBody>
      </p:sp>
      <p:sp>
        <p:nvSpPr>
          <p:cNvPr id="3" name="AutoShape 12">
            <a:extLst>
              <a:ext uri="{FF2B5EF4-FFF2-40B4-BE49-F238E27FC236}">
                <a16:creationId xmlns:a16="http://schemas.microsoft.com/office/drawing/2014/main" id="{016185AD-716D-1283-3E4F-533A8883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161" y="1866217"/>
            <a:ext cx="9864267" cy="3323756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36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27960" y="1617804"/>
            <a:ext cx="8936079" cy="437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使用计算机保存网页的方式，呈现网页保存在计算机中的数据。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实验三：分析互联网数据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  <a:cs typeface="阿里巴巴普惠体 M" panose="00020600040101010101" charset="-122"/>
              </a:rPr>
              <a:t>实验情景</a:t>
            </a:r>
            <a:endParaRPr lang="zh-CN" altLang="en-US" sz="2800" b="1" spc="100" dirty="0">
              <a:uFillTx/>
              <a:latin typeface="楷体" panose="02010609060101010101" pitchFamily="49" charset="-122"/>
              <a:ea typeface="楷体" panose="02010609060101010101" pitchFamily="49" charset="-122"/>
              <a:cs typeface="阿里巴巴普惠体 M" panose="00020600040101010101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C1C75D7-B4F2-6593-B5D1-AFB0DE6C9F9A}"/>
              </a:ext>
            </a:extLst>
          </p:cNvPr>
          <p:cNvSpPr/>
          <p:nvPr/>
        </p:nvSpPr>
        <p:spPr>
          <a:xfrm>
            <a:off x="1162648" y="5533142"/>
            <a:ext cx="8936079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ts val="3000"/>
              </a:lnSpc>
            </a:pPr>
            <a:r>
              <a:rPr lang="zh-CN" altLang="en-US" sz="2000" kern="1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你可以识别保存下来的有哪些数据？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D2A026-D67C-2C41-8324-FA0DC454A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04" y="2369728"/>
            <a:ext cx="2110923" cy="21185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0411CD-1396-58C6-FE02-5F47372B0B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11"/>
          <a:stretch/>
        </p:blipFill>
        <p:spPr>
          <a:xfrm>
            <a:off x="4634404" y="2497432"/>
            <a:ext cx="3244737" cy="20311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201B7BD-BCE1-DCB8-3208-0974F5D214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0588" y="2571834"/>
            <a:ext cx="2454031" cy="1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9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6756609" y="1645082"/>
            <a:ext cx="3936042" cy="3567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>
              <a:lnSpc>
                <a:spcPct val="150000"/>
              </a:lnSpc>
            </a:pPr>
            <a:r>
              <a:rPr lang="zh-CN" altLang="en-US" sz="22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为了保护和传承徽文化，做好“徽风古韵”主题的徽文化传播活动，需要同学们深入了解徽文化。</a:t>
            </a:r>
            <a:endParaRPr lang="en-US" altLang="zh-CN" sz="22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541655">
              <a:lnSpc>
                <a:spcPct val="150000"/>
              </a:lnSpc>
            </a:pPr>
            <a:r>
              <a:rPr lang="zh-CN" altLang="en-US" sz="22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在众多了解徽文化的方式中，同学们选择使用互联网络了解徽文化。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2230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使用网络了解地方文化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15643" y="6458188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4C7188-EF5A-B6BF-C18B-0499CE02C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691" y="22555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7" name="图片 1">
            <a:extLst>
              <a:ext uri="{FF2B5EF4-FFF2-40B4-BE49-F238E27FC236}">
                <a16:creationId xmlns:a16="http://schemas.microsoft.com/office/drawing/2014/main" id="{4EEC3C29-E487-548B-3B8A-EB8F8C6D1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9"/>
          <a:stretch/>
        </p:blipFill>
        <p:spPr bwMode="auto">
          <a:xfrm>
            <a:off x="1283877" y="1864434"/>
            <a:ext cx="5331892" cy="317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82034" y="2452182"/>
            <a:ext cx="8936079" cy="1267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实验目的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分析互联网中不同的数据作用与价值</a:t>
            </a:r>
          </a:p>
          <a:p>
            <a:pPr indent="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en-US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实验准备</a:t>
            </a:r>
            <a:r>
              <a:rPr lang="en-US" altLang="zh-CN" sz="2400" kern="100" dirty="0">
                <a:solidFill>
                  <a:srgbClr val="0068B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平板电脑、计算机、实验手册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实验三：分析互联网数据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实验要求</a:t>
            </a:r>
          </a:p>
        </p:txBody>
      </p:sp>
    </p:spTree>
    <p:extLst>
      <p:ext uri="{BB962C8B-B14F-4D97-AF65-F5344CB8AC3E}">
        <p14:creationId xmlns:p14="http://schemas.microsoft.com/office/powerpoint/2010/main" val="268372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实验三：分析互联网数据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实验过程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D1DF40-2BE3-B7B0-84E1-09F37EBC89A0}"/>
              </a:ext>
            </a:extLst>
          </p:cNvPr>
          <p:cNvSpPr/>
          <p:nvPr/>
        </p:nvSpPr>
        <p:spPr>
          <a:xfrm>
            <a:off x="1331329" y="1761616"/>
            <a:ext cx="10116068" cy="141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zh-CN" sz="2400" b="1" kern="0" dirty="0">
                <a:solidFill>
                  <a:srgbClr val="0068B6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en-US" sz="2400" kern="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互联网中数据有哪些？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文本数据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u="sng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、图像数据</a:t>
            </a:r>
            <a:r>
              <a:rPr lang="en-US" altLang="zh-CN" sz="2400" u="sng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</a:t>
            </a:r>
            <a:endParaRPr lang="en-US" altLang="zh-CN" sz="24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视频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音频数据</a:t>
            </a:r>
            <a:r>
              <a:rPr lang="en-US" altLang="zh-CN" sz="2400" u="sng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、用户数据</a:t>
            </a:r>
            <a:r>
              <a:rPr lang="en-US" altLang="zh-CN" sz="2400" u="sng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9CF48D-334D-1E13-6467-76E1A9BC4167}"/>
              </a:ext>
            </a:extLst>
          </p:cNvPr>
          <p:cNvSpPr/>
          <p:nvPr/>
        </p:nvSpPr>
        <p:spPr>
          <a:xfrm>
            <a:off x="1331329" y="3227230"/>
            <a:ext cx="10116068" cy="141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en-US" sz="2400" kern="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哪些类型的数据最有价值，为什么？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最有价值的是</a:t>
            </a:r>
            <a:r>
              <a:rPr lang="zh-CN" altLang="en-US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                     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en-US" sz="2400" kern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en-US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你的理由是</a:t>
            </a:r>
            <a:r>
              <a:rPr lang="zh-CN" altLang="en-US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                       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C73B0D-61D9-5AFE-A08A-4BC8D9F664CC}"/>
              </a:ext>
            </a:extLst>
          </p:cNvPr>
          <p:cNvSpPr/>
          <p:nvPr/>
        </p:nvSpPr>
        <p:spPr>
          <a:xfrm>
            <a:off x="1331329" y="4803863"/>
            <a:ext cx="10116068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步骤</a:t>
            </a:r>
            <a:r>
              <a:rPr lang="en-US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zh-CN" sz="2400" b="1" kern="0" dirty="0">
                <a:solidFill>
                  <a:srgbClr val="0068B6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zh-CN" altLang="en-US" sz="2400" kern="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互联网中数据有什么特点？</a:t>
            </a:r>
            <a:endParaRPr lang="zh-CN" altLang="zh-CN" sz="2400" kern="100" dirty="0">
              <a:solidFill>
                <a:srgbClr val="0068B6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tabLst>
                <a:tab pos="269875" algn="l"/>
              </a:tabLst>
            </a:pPr>
            <a:r>
              <a:rPr lang="zh-CN" altLang="zh-CN" sz="2400" b="1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记录：</a:t>
            </a:r>
            <a:r>
              <a:rPr lang="zh-CN" altLang="en-US" sz="2400" u="sng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                                             </a:t>
            </a:r>
            <a:r>
              <a:rPr lang="zh-CN" altLang="zh-CN" sz="2400" kern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848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50068" y="4275292"/>
            <a:ext cx="9321499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69875" algn="l"/>
              </a:tabLst>
            </a:pP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与传统的纸质、电视广播等媒介数据进行比较，互联网数据的特点有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2400" u="sng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 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、多样性。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24" y="5169901"/>
            <a:ext cx="1785784" cy="17857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577D66D-173D-2E7D-1E57-C0A4866FA07A}"/>
              </a:ext>
            </a:extLst>
          </p:cNvPr>
          <p:cNvSpPr txBox="1"/>
          <p:nvPr/>
        </p:nvSpPr>
        <p:spPr>
          <a:xfrm>
            <a:off x="2177716" y="975824"/>
            <a:ext cx="4625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实验三：分析互联网数据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139FDC-37DF-D979-F1A8-44A6CADDE61C}"/>
              </a:ext>
            </a:extLst>
          </p:cNvPr>
          <p:cNvSpPr txBox="1"/>
          <p:nvPr/>
        </p:nvSpPr>
        <p:spPr>
          <a:xfrm>
            <a:off x="6389363" y="975824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楷体" panose="02010609060101010101" pitchFamily="49" charset="-122"/>
                <a:ea typeface="楷体" panose="02010609060101010101" pitchFamily="49" charset="-122"/>
              </a:rPr>
              <a:t>实验结论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E365D36-D8EE-EB2D-71B6-6D688007D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16" y="2066402"/>
            <a:ext cx="3268519" cy="21572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688CA0-0957-162B-5957-6347DFFC7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63" y="1899758"/>
            <a:ext cx="3066136" cy="23532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AutoShape 12">
            <a:extLst>
              <a:ext uri="{FF2B5EF4-FFF2-40B4-BE49-F238E27FC236}">
                <a16:creationId xmlns:a16="http://schemas.microsoft.com/office/drawing/2014/main" id="{13F7CC38-D319-FBB9-8C21-F327DFC36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865" y="1865081"/>
            <a:ext cx="9864267" cy="3932289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49BF77-6F5C-8DCA-720E-1307574EB349}"/>
              </a:ext>
            </a:extLst>
          </p:cNvPr>
          <p:cNvSpPr txBox="1"/>
          <p:nvPr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  <p:extLst>
      <p:ext uri="{BB962C8B-B14F-4D97-AF65-F5344CB8AC3E}">
        <p14:creationId xmlns:p14="http://schemas.microsoft.com/office/powerpoint/2010/main" val="3652665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25523" y="1628538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拓展提升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806" y="4805803"/>
            <a:ext cx="2073633" cy="2073633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722718EA-A4E8-3DA7-1F19-D381849D95CE}"/>
              </a:ext>
            </a:extLst>
          </p:cNvPr>
          <p:cNvGrpSpPr/>
          <p:nvPr/>
        </p:nvGrpSpPr>
        <p:grpSpPr>
          <a:xfrm>
            <a:off x="1842285" y="2559938"/>
            <a:ext cx="2350323" cy="2707530"/>
            <a:chOff x="1895293" y="2559938"/>
            <a:chExt cx="2350323" cy="270753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1804094-F72F-93A4-1D83-D5201721AB45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2483158" y="2559938"/>
              <a:ext cx="1130095" cy="1629029"/>
              <a:chOff x="1132852" y="1215112"/>
              <a:chExt cx="1248082" cy="1799107"/>
            </a:xfrm>
          </p:grpSpPr>
          <p:sp>
            <p:nvSpPr>
              <p:cNvPr id="5" name="Oval 24">
                <a:extLst>
                  <a:ext uri="{FF2B5EF4-FFF2-40B4-BE49-F238E27FC236}">
                    <a16:creationId xmlns:a16="http://schemas.microsoft.com/office/drawing/2014/main" id="{AB568CF3-B373-A226-CB95-FC0DDC2BE65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solidFill>
                <a:srgbClr val="3484A2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任意多边形 11">
                <a:extLst>
                  <a:ext uri="{FF2B5EF4-FFF2-40B4-BE49-F238E27FC236}">
                    <a16:creationId xmlns:a16="http://schemas.microsoft.com/office/drawing/2014/main" id="{4801B52D-8387-9CF0-F976-DDF6D3AC026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文本框 22">
                <a:extLst>
                  <a:ext uri="{FF2B5EF4-FFF2-40B4-BE49-F238E27FC236}">
                    <a16:creationId xmlns:a16="http://schemas.microsoft.com/office/drawing/2014/main" id="{0C54631F-F678-0456-DB06-E9522A70681B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401828" y="1503219"/>
                <a:ext cx="759279" cy="700202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sp>
          <p:nvSpPr>
            <p:cNvPr id="13" name="MH_Text_1">
              <a:extLst>
                <a:ext uri="{FF2B5EF4-FFF2-40B4-BE49-F238E27FC236}">
                  <a16:creationId xmlns:a16="http://schemas.microsoft.com/office/drawing/2014/main" id="{4638891E-9042-4705-EB63-33ECB9AB807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219418" y="4352118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聚焦素养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9A339A4-A094-E4E6-8FD0-23447E28F4FC}"/>
                </a:ext>
              </a:extLst>
            </p:cNvPr>
            <p:cNvSpPr/>
            <p:nvPr/>
          </p:nvSpPr>
          <p:spPr>
            <a:xfrm>
              <a:off x="1895293" y="4805803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互联网数据构成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9FD60C5-2BB2-E525-4F13-F0C2EBA65E5C}"/>
              </a:ext>
            </a:extLst>
          </p:cNvPr>
          <p:cNvGrpSpPr/>
          <p:nvPr/>
        </p:nvGrpSpPr>
        <p:grpSpPr>
          <a:xfrm>
            <a:off x="4874885" y="2571168"/>
            <a:ext cx="2659702" cy="2696300"/>
            <a:chOff x="4371301" y="2571168"/>
            <a:chExt cx="2659702" cy="269630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127004A-3E17-6E0D-5B70-5AB74D5F52C6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4965905" y="2571168"/>
              <a:ext cx="1130095" cy="1629029"/>
              <a:chOff x="4791477" y="1215112"/>
              <a:chExt cx="1248082" cy="1799107"/>
            </a:xfrm>
          </p:grpSpPr>
          <p:sp>
            <p:nvSpPr>
              <p:cNvPr id="9" name="Oval 24">
                <a:extLst>
                  <a:ext uri="{FF2B5EF4-FFF2-40B4-BE49-F238E27FC236}">
                    <a16:creationId xmlns:a16="http://schemas.microsoft.com/office/drawing/2014/main" id="{9EB4687A-A372-0B51-F72F-B626A8BA9A4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solidFill>
                <a:srgbClr val="0068B6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任意多边形 15">
                <a:extLst>
                  <a:ext uri="{FF2B5EF4-FFF2-40B4-BE49-F238E27FC236}">
                    <a16:creationId xmlns:a16="http://schemas.microsoft.com/office/drawing/2014/main" id="{50C933B4-8D3B-40B7-1798-91FB69B682D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 dirty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文本框 24">
                <a:extLst>
                  <a:ext uri="{FF2B5EF4-FFF2-40B4-BE49-F238E27FC236}">
                    <a16:creationId xmlns:a16="http://schemas.microsoft.com/office/drawing/2014/main" id="{A63D4D28-B4A7-D06E-D619-82EB337E67D2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57757" y="1503219"/>
                <a:ext cx="759279" cy="700202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sp>
          <p:nvSpPr>
            <p:cNvPr id="14" name="MH_Text_1">
              <a:extLst>
                <a:ext uri="{FF2B5EF4-FFF2-40B4-BE49-F238E27FC236}">
                  <a16:creationId xmlns:a16="http://schemas.microsoft.com/office/drawing/2014/main" id="{6896655E-602C-848D-4912-5C1B1B3292A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695426" y="4292831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知识拓展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D201D4B-BEAA-FD71-9458-560ACD11D484}"/>
                </a:ext>
              </a:extLst>
            </p:cNvPr>
            <p:cNvSpPr/>
            <p:nvPr/>
          </p:nvSpPr>
          <p:spPr>
            <a:xfrm>
              <a:off x="4371301" y="4805803"/>
              <a:ext cx="26597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互联网数据与信息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6025628-B8C0-A368-456D-1E61D2046CB0}"/>
              </a:ext>
            </a:extLst>
          </p:cNvPr>
          <p:cNvGrpSpPr/>
          <p:nvPr/>
        </p:nvGrpSpPr>
        <p:grpSpPr>
          <a:xfrm>
            <a:off x="7907502" y="2630455"/>
            <a:ext cx="2659702" cy="3051441"/>
            <a:chOff x="7589451" y="2630455"/>
            <a:chExt cx="2659702" cy="3051441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1E04833-E70A-9A11-53BA-416D7AD10A72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>
              <a:off x="8189351" y="2630455"/>
              <a:ext cx="1130095" cy="1629029"/>
              <a:chOff x="4791477" y="1215112"/>
              <a:chExt cx="1248082" cy="1799107"/>
            </a:xfrm>
          </p:grpSpPr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id="{461D01CA-1F37-3869-1A2D-EA567655E52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solidFill>
                <a:srgbClr val="7030A0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任意多边形 15">
                <a:extLst>
                  <a:ext uri="{FF2B5EF4-FFF2-40B4-BE49-F238E27FC236}">
                    <a16:creationId xmlns:a16="http://schemas.microsoft.com/office/drawing/2014/main" id="{13290DC6-21AF-D6E7-6A36-F2C5381E5E61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 dirty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文本框 24">
                <a:extLst>
                  <a:ext uri="{FF2B5EF4-FFF2-40B4-BE49-F238E27FC236}">
                    <a16:creationId xmlns:a16="http://schemas.microsoft.com/office/drawing/2014/main" id="{64FEBFD7-0922-8AA5-59DE-39E0E7F4FD0D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003675" y="1446812"/>
                <a:ext cx="857944" cy="773306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</a:t>
                </a:r>
                <a:r>
                  <a:rPr lang="en-US" altLang="zh-CN" sz="4100" kern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Impact" panose="020B0806030902050204" pitchFamily="34" charset="0"/>
                  </a:rPr>
                  <a:t>3</a:t>
                </a:r>
                <a:endPara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9" name="MH_Text_1">
              <a:extLst>
                <a:ext uri="{FF2B5EF4-FFF2-40B4-BE49-F238E27FC236}">
                  <a16:creationId xmlns:a16="http://schemas.microsoft.com/office/drawing/2014/main" id="{D715917C-EC8B-9040-28BB-60C75E7F435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918872" y="4352118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能力提升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B84C57D-8683-A755-E6F4-85E88076AD70}"/>
                </a:ext>
              </a:extLst>
            </p:cNvPr>
            <p:cNvSpPr/>
            <p:nvPr/>
          </p:nvSpPr>
          <p:spPr>
            <a:xfrm>
              <a:off x="7589451" y="4850899"/>
              <a:ext cx="26597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合理获取有价值的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互联网数据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D1106D4-B877-8746-FC54-16EAD678D268}"/>
              </a:ext>
            </a:extLst>
          </p:cNvPr>
          <p:cNvSpPr txBox="1"/>
          <p:nvPr/>
        </p:nvSpPr>
        <p:spPr>
          <a:xfrm>
            <a:off x="119507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使用网络了解地方徽文化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5083054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聚焦素养：互联网数据构成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97C01B-01B5-053B-AFB1-C11A4F7D6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9845">
            <a:off x="993820" y="669994"/>
            <a:ext cx="1053594" cy="1345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3A05FF-D0D3-EBEF-D975-453225ABD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791" y="1801989"/>
            <a:ext cx="8268417" cy="325402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37AB173-D22C-B36F-B4DF-60255655BD35}"/>
              </a:ext>
            </a:extLst>
          </p:cNvPr>
          <p:cNvSpPr txBox="1"/>
          <p:nvPr/>
        </p:nvSpPr>
        <p:spPr>
          <a:xfrm>
            <a:off x="2203102" y="5416089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参考答案：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文本、图像、音频、视频</a:t>
            </a:r>
          </a:p>
        </p:txBody>
      </p:sp>
    </p:spTree>
    <p:extLst>
      <p:ext uri="{BB962C8B-B14F-4D97-AF65-F5344CB8AC3E}">
        <p14:creationId xmlns:p14="http://schemas.microsoft.com/office/powerpoint/2010/main" val="1002456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95959" y="921334"/>
            <a:ext cx="68227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知识拓展：互联网数据与信息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05" y="4775223"/>
            <a:ext cx="1978425" cy="1978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7463"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854BB92-E283-6D59-A904-9B0B4D4CCF5B}"/>
              </a:ext>
            </a:extLst>
          </p:cNvPr>
          <p:cNvSpPr txBox="1"/>
          <p:nvPr/>
        </p:nvSpPr>
        <p:spPr>
          <a:xfrm>
            <a:off x="1612764" y="2215304"/>
            <a:ext cx="9202420" cy="3237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从互联网中收集来的数据是原始的，需要进行整理、加工与归类。</a:t>
            </a:r>
            <a:endParaRPr lang="en-US" altLang="zh-CN" sz="24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把原始的、未经加工的内容称为</a:t>
            </a:r>
            <a:r>
              <a:rPr lang="zh-CN" altLang="en-US" sz="2400" b="1" kern="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数据</a:t>
            </a:r>
            <a:endParaRPr lang="en-US" altLang="zh-CN" sz="2400" b="1" kern="0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而经过处理后有意义的数据称为</a:t>
            </a:r>
            <a:r>
              <a:rPr lang="zh-CN" altLang="en-US" sz="2400" b="1" kern="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信息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24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宣传徽文化，就是依据这些数据类型的特点，在宣传时发挥数据应有的作用。</a:t>
            </a:r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E464A806-B826-2BF7-0773-33FEFAA64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865" y="1865081"/>
            <a:ext cx="9864267" cy="3932289"/>
          </a:xfrm>
          <a:prstGeom prst="roundRect">
            <a:avLst>
              <a:gd name="adj" fmla="val 8417"/>
            </a:avLst>
          </a:prstGeom>
          <a:noFill/>
          <a:ln w="38100">
            <a:solidFill>
              <a:srgbClr val="3586A5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980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95959" y="921334"/>
            <a:ext cx="80684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能力提升：合理获取有价值的互联网数据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05" y="4775223"/>
            <a:ext cx="1978425" cy="1978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96173" y="510060"/>
            <a:ext cx="1053594" cy="1345767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8295647-3163-7A5E-7E3E-ECC51FB42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677567"/>
              </p:ext>
            </p:extLst>
          </p:nvPr>
        </p:nvGraphicFramePr>
        <p:xfrm>
          <a:off x="1919287" y="1930808"/>
          <a:ext cx="8626793" cy="357632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99262">
                  <a:extLst>
                    <a:ext uri="{9D8B030D-6E8A-4147-A177-3AD203B41FA5}">
                      <a16:colId xmlns:a16="http://schemas.microsoft.com/office/drawing/2014/main" val="3394620550"/>
                    </a:ext>
                  </a:extLst>
                </a:gridCol>
                <a:gridCol w="5627531">
                  <a:extLst>
                    <a:ext uri="{9D8B030D-6E8A-4147-A177-3AD203B41FA5}">
                      <a16:colId xmlns:a16="http://schemas.microsoft.com/office/drawing/2014/main" val="2083730059"/>
                    </a:ext>
                  </a:extLst>
                </a:gridCol>
              </a:tblGrid>
              <a:tr h="596054">
                <a:tc>
                  <a:txBody>
                    <a:bodyPr/>
                    <a:lstStyle/>
                    <a:p>
                      <a:pPr indent="0" algn="ctr"/>
                      <a:r>
                        <a:rPr lang="zh-CN" sz="2400" kern="100" dirty="0">
                          <a:effectLst/>
                          <a:latin typeface="+mn-ea"/>
                          <a:ea typeface="+mn-ea"/>
                        </a:rPr>
                        <a:t>有价值的数据</a:t>
                      </a:r>
                      <a:endParaRPr lang="zh-CN" sz="24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/>
                      <a:r>
                        <a:rPr lang="zh-CN" sz="2400" kern="100" dirty="0">
                          <a:effectLst/>
                          <a:latin typeface="+mn-ea"/>
                          <a:ea typeface="+mn-ea"/>
                        </a:rPr>
                        <a:t>数据特点</a:t>
                      </a:r>
                      <a:endParaRPr lang="zh-CN" sz="2400" kern="100" dirty="0">
                        <a:effectLst/>
                        <a:latin typeface="+mn-ea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3025792"/>
                  </a:ext>
                </a:extLst>
              </a:tr>
              <a:tr h="596054">
                <a:tc>
                  <a:txBody>
                    <a:bodyPr/>
                    <a:lstStyle/>
                    <a:p>
                      <a:pPr indent="0" algn="ctr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数据的真伪性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数据来源尽可能选择官方权威网站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2756072"/>
                  </a:ext>
                </a:extLst>
              </a:tr>
              <a:tr h="596054">
                <a:tc>
                  <a:txBody>
                    <a:bodyPr/>
                    <a:lstStyle/>
                    <a:p>
                      <a:pPr indent="0" algn="ctr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数据获取版权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合理合法获取数据，备注来源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2637263"/>
                  </a:ext>
                </a:extLst>
              </a:tr>
              <a:tr h="596054">
                <a:tc>
                  <a:txBody>
                    <a:bodyPr/>
                    <a:lstStyle/>
                    <a:p>
                      <a:pPr indent="0" algn="ctr">
                        <a:spcBef>
                          <a:spcPts val="300"/>
                        </a:spcBef>
                      </a:pPr>
                      <a:r>
                        <a:rPr lang="zh-CN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数据不完全性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l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从互联网多处获取所需的内容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2659183"/>
                  </a:ext>
                </a:extLst>
              </a:tr>
              <a:tr h="596054">
                <a:tc>
                  <a:txBody>
                    <a:bodyPr/>
                    <a:lstStyle/>
                    <a:p>
                      <a:pPr indent="0" algn="ctr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数据的实时性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</a:pPr>
                      <a:r>
                        <a:rPr lang="en-US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3272356"/>
                  </a:ext>
                </a:extLst>
              </a:tr>
              <a:tr h="596054">
                <a:tc>
                  <a:txBody>
                    <a:bodyPr/>
                    <a:lstStyle/>
                    <a:p>
                      <a:pPr indent="0" algn="ctr">
                        <a:spcBef>
                          <a:spcPts val="300"/>
                        </a:spcBef>
                      </a:pP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数据的安全性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Bef>
                          <a:spcPts val="300"/>
                        </a:spcBef>
                      </a:pPr>
                      <a:r>
                        <a:rPr lang="en-US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5542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215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338652" y="1675937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评价反思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61F425E0-276A-8DD6-EB26-8CCC0ED75393}"/>
              </a:ext>
            </a:extLst>
          </p:cNvPr>
          <p:cNvGrpSpPr/>
          <p:nvPr/>
        </p:nvGrpSpPr>
        <p:grpSpPr>
          <a:xfrm>
            <a:off x="2941981" y="2559938"/>
            <a:ext cx="2129242" cy="2622125"/>
            <a:chOff x="2941981" y="2559938"/>
            <a:chExt cx="2129242" cy="262212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C6A98ED-5D3E-5C17-4A0D-07B088A14631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3407603" y="2559938"/>
              <a:ext cx="1130095" cy="1629029"/>
              <a:chOff x="1132852" y="1215112"/>
              <a:chExt cx="1248082" cy="1799107"/>
            </a:xfrm>
          </p:grpSpPr>
          <p:sp>
            <p:nvSpPr>
              <p:cNvPr id="5" name="Oval 24">
                <a:extLst>
                  <a:ext uri="{FF2B5EF4-FFF2-40B4-BE49-F238E27FC236}">
                    <a16:creationId xmlns:a16="http://schemas.microsoft.com/office/drawing/2014/main" id="{604A307A-6BC8-EF65-1801-555C93BC02D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132852" y="1215112"/>
                <a:ext cx="1248082" cy="1248251"/>
              </a:xfrm>
              <a:prstGeom prst="ellipse">
                <a:avLst/>
              </a:prstGeom>
              <a:solidFill>
                <a:srgbClr val="3484A2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任意多边形 11">
                <a:extLst>
                  <a:ext uri="{FF2B5EF4-FFF2-40B4-BE49-F238E27FC236}">
                    <a16:creationId xmlns:a16="http://schemas.microsoft.com/office/drawing/2014/main" id="{81CCA96E-6B36-6A8E-F2A1-438A242AFF8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265187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文本框 22">
                <a:extLst>
                  <a:ext uri="{FF2B5EF4-FFF2-40B4-BE49-F238E27FC236}">
                    <a16:creationId xmlns:a16="http://schemas.microsoft.com/office/drawing/2014/main" id="{6CC9E01B-6C9C-1B4F-56A4-9D96AE3B2610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401828" y="1503219"/>
                <a:ext cx="759279" cy="700202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sp>
          <p:nvSpPr>
            <p:cNvPr id="13" name="MH_Text_1">
              <a:extLst>
                <a:ext uri="{FF2B5EF4-FFF2-40B4-BE49-F238E27FC236}">
                  <a16:creationId xmlns:a16="http://schemas.microsoft.com/office/drawing/2014/main" id="{3D2457A8-D5A8-ACC8-C440-B4835C71B72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941981" y="4352118"/>
              <a:ext cx="2129242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自我评价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50446E-0C9E-1D76-38EB-0ACAC46D2106}"/>
                </a:ext>
              </a:extLst>
            </p:cNvPr>
            <p:cNvSpPr/>
            <p:nvPr/>
          </p:nvSpPr>
          <p:spPr>
            <a:xfrm>
              <a:off x="3127516" y="4720398"/>
              <a:ext cx="17347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表现性评价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82CBF20-6FB0-FEE8-D7C4-D8111F640423}"/>
              </a:ext>
            </a:extLst>
          </p:cNvPr>
          <p:cNvGrpSpPr/>
          <p:nvPr/>
        </p:nvGrpSpPr>
        <p:grpSpPr>
          <a:xfrm>
            <a:off x="6830497" y="2630455"/>
            <a:ext cx="1734770" cy="2603612"/>
            <a:chOff x="6830497" y="2630455"/>
            <a:chExt cx="1734770" cy="260361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BC0FEA3-F286-C4E6-BC04-89BC0D50F472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>
              <a:off x="7100976" y="2630455"/>
              <a:ext cx="1130095" cy="1629029"/>
              <a:chOff x="4791477" y="1215112"/>
              <a:chExt cx="1248082" cy="1799107"/>
            </a:xfrm>
          </p:grpSpPr>
          <p:sp>
            <p:nvSpPr>
              <p:cNvPr id="9" name="Oval 24">
                <a:extLst>
                  <a:ext uri="{FF2B5EF4-FFF2-40B4-BE49-F238E27FC236}">
                    <a16:creationId xmlns:a16="http://schemas.microsoft.com/office/drawing/2014/main" id="{29DE5D27-D7CB-0B26-73FC-39140BEDC5C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solidFill>
                <a:srgbClr val="0068B6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任意多边形 15">
                <a:extLst>
                  <a:ext uri="{FF2B5EF4-FFF2-40B4-BE49-F238E27FC236}">
                    <a16:creationId xmlns:a16="http://schemas.microsoft.com/office/drawing/2014/main" id="{F2B8DED3-B851-33EA-C444-773089493EE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文本框 24">
                <a:extLst>
                  <a:ext uri="{FF2B5EF4-FFF2-40B4-BE49-F238E27FC236}">
                    <a16:creationId xmlns:a16="http://schemas.microsoft.com/office/drawing/2014/main" id="{CAC0962D-0D3C-B106-FCFA-41826D732EE6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057757" y="1503219"/>
                <a:ext cx="759279" cy="700202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sp>
          <p:nvSpPr>
            <p:cNvPr id="14" name="MH_Text_1">
              <a:extLst>
                <a:ext uri="{FF2B5EF4-FFF2-40B4-BE49-F238E27FC236}">
                  <a16:creationId xmlns:a16="http://schemas.microsoft.com/office/drawing/2014/main" id="{5D8A4A37-97AF-3227-01DD-CA0E3805C06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830497" y="4352118"/>
              <a:ext cx="1702075" cy="2905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学习反思 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410F275-623F-69DF-CDD5-99B752A79BD3}"/>
                </a:ext>
              </a:extLst>
            </p:cNvPr>
            <p:cNvSpPr/>
            <p:nvPr/>
          </p:nvSpPr>
          <p:spPr>
            <a:xfrm>
              <a:off x="6830497" y="4772402"/>
              <a:ext cx="17347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重难点内容</a:t>
              </a:r>
              <a:endParaRPr lang="en-US" altLang="zh-CN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C8B081CD-6733-245B-1420-BEDD7DA3A618}"/>
              </a:ext>
            </a:extLst>
          </p:cNvPr>
          <p:cNvSpPr txBox="1"/>
          <p:nvPr/>
        </p:nvSpPr>
        <p:spPr>
          <a:xfrm>
            <a:off x="119507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使用网络了解地方徽文化</a:t>
            </a:r>
          </a:p>
        </p:txBody>
      </p:sp>
    </p:spTree>
    <p:extLst>
      <p:ext uri="{BB962C8B-B14F-4D97-AF65-F5344CB8AC3E}">
        <p14:creationId xmlns:p14="http://schemas.microsoft.com/office/powerpoint/2010/main" val="47388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C17EC94-8613-BB70-A3D2-691B22DC5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46122"/>
              </p:ext>
            </p:extLst>
          </p:nvPr>
        </p:nvGraphicFramePr>
        <p:xfrm>
          <a:off x="1233493" y="783771"/>
          <a:ext cx="10006367" cy="508909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66501">
                  <a:extLst>
                    <a:ext uri="{9D8B030D-6E8A-4147-A177-3AD203B41FA5}">
                      <a16:colId xmlns:a16="http://schemas.microsoft.com/office/drawing/2014/main" val="2199985742"/>
                    </a:ext>
                  </a:extLst>
                </a:gridCol>
                <a:gridCol w="5766037">
                  <a:extLst>
                    <a:ext uri="{9D8B030D-6E8A-4147-A177-3AD203B41FA5}">
                      <a16:colId xmlns:a16="http://schemas.microsoft.com/office/drawing/2014/main" val="3345834576"/>
                    </a:ext>
                  </a:extLst>
                </a:gridCol>
                <a:gridCol w="1673829">
                  <a:extLst>
                    <a:ext uri="{9D8B030D-6E8A-4147-A177-3AD203B41FA5}">
                      <a16:colId xmlns:a16="http://schemas.microsoft.com/office/drawing/2014/main" val="637882776"/>
                    </a:ext>
                  </a:extLst>
                </a:gridCol>
              </a:tblGrid>
              <a:tr h="72348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400" kern="0" spc="40" dirty="0">
                          <a:effectLst/>
                          <a:latin typeface="+mn-ea"/>
                          <a:ea typeface="+mn-ea"/>
                        </a:rPr>
                        <a:t>评价指标</a:t>
                      </a:r>
                      <a:endParaRPr lang="zh-CN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400" kern="0" spc="40" dirty="0">
                          <a:effectLst/>
                          <a:latin typeface="+mn-ea"/>
                          <a:ea typeface="+mn-ea"/>
                        </a:rPr>
                        <a:t>表现性评价描述</a:t>
                      </a:r>
                      <a:endParaRPr lang="zh-CN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400" kern="0" spc="40" dirty="0">
                          <a:effectLst/>
                          <a:latin typeface="+mn-ea"/>
                          <a:ea typeface="+mn-ea"/>
                        </a:rPr>
                        <a:t>自评</a:t>
                      </a:r>
                      <a:endParaRPr lang="zh-CN" sz="24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200" marR="76200" marT="47625" marB="47625" anchor="ctr"/>
                </a:tc>
                <a:extLst>
                  <a:ext uri="{0D108BD9-81ED-4DB2-BD59-A6C34878D82A}">
                    <a16:rowId xmlns:a16="http://schemas.microsoft.com/office/drawing/2014/main" val="162913440"/>
                  </a:ext>
                </a:extLst>
              </a:tr>
              <a:tr h="87312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400" kern="0" spc="4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识别与数据关联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000" kern="0" spc="4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能否通过上网体验不佳的现象，关联到互联网中的数据传输和处理的过程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extLst>
                  <a:ext uri="{0D108BD9-81ED-4DB2-BD59-A6C34878D82A}">
                    <a16:rowId xmlns:a16="http://schemas.microsoft.com/office/drawing/2014/main" val="2853873543"/>
                  </a:ext>
                </a:extLst>
              </a:tr>
              <a:tr h="87312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400" kern="0" spc="4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信息与数据辨识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000" kern="0" spc="4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是否能够理解互联网信息实际是查看互联网中的数据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extLst>
                  <a:ext uri="{0D108BD9-81ED-4DB2-BD59-A6C34878D82A}">
                    <a16:rowId xmlns:a16="http://schemas.microsoft.com/office/drawing/2014/main" val="3229808202"/>
                  </a:ext>
                </a:extLst>
              </a:tr>
              <a:tr h="87312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400" kern="0" spc="4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互联网数据感知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2000" kern="0" spc="4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在浏览网页时，是否能意识到页面加载速度、图像质量等与数据传输速率和质量的关系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extLst>
                  <a:ext uri="{0D108BD9-81ED-4DB2-BD59-A6C34878D82A}">
                    <a16:rowId xmlns:a16="http://schemas.microsoft.com/office/drawing/2014/main" val="1745076954"/>
                  </a:ext>
                </a:extLst>
              </a:tr>
              <a:tr h="873123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altLang="en-US" sz="2400" b="1" kern="0" spc="40" dirty="0">
                          <a:solidFill>
                            <a:schemeClr val="lt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数据类型的识别</a:t>
                      </a: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altLang="en-US" sz="2000" kern="0" spc="40" dirty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能否准确识别下载到本地的互联网数据中的不同数据类型（文本、图片、音频、视频等）</a:t>
                      </a: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extLst>
                  <a:ext uri="{0D108BD9-81ED-4DB2-BD59-A6C34878D82A}">
                    <a16:rowId xmlns:a16="http://schemas.microsoft.com/office/drawing/2014/main" val="1176652202"/>
                  </a:ext>
                </a:extLst>
              </a:tr>
              <a:tr h="87312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altLang="en-US" sz="2400" b="1" kern="0" spc="40" dirty="0">
                          <a:solidFill>
                            <a:schemeClr val="lt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数据价值的理解</a:t>
                      </a: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altLang="en-US" sz="2000" kern="0" spc="40" dirty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是否能够根据数据类型和特点，推断其潜在价值或用途，进而对数据的价值有所了解</a:t>
                      </a:r>
                    </a:p>
                  </a:txBody>
                  <a:tcPr marL="76200" marR="76200" marT="47625" marB="47625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  <a:tab pos="266700" algn="l"/>
                        </a:tabLst>
                      </a:pP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76200" marR="76200" marT="47625" marB="47625" anchor="ctr"/>
                </a:tc>
                <a:extLst>
                  <a:ext uri="{0D108BD9-81ED-4DB2-BD59-A6C34878D82A}">
                    <a16:rowId xmlns:a16="http://schemas.microsoft.com/office/drawing/2014/main" val="2182462343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" y="5253379"/>
            <a:ext cx="1604621" cy="16046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6AF226-98E3-64BD-4EA3-CDBA8F819E45}"/>
              </a:ext>
            </a:extLst>
          </p:cNvPr>
          <p:cNvSpPr txBox="1"/>
          <p:nvPr/>
        </p:nvSpPr>
        <p:spPr>
          <a:xfrm>
            <a:off x="736543" y="2036319"/>
            <a:ext cx="694692" cy="19645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0068B6"/>
                </a:solidFill>
                <a:cs typeface="MiSans Normal" panose="00000500000000000000" charset="-122"/>
                <a:sym typeface="+mn-ea"/>
              </a:rPr>
              <a:t>自我评价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73B9AAE-ED96-58F5-2739-583F64F6C0D3}"/>
              </a:ext>
            </a:extLst>
          </p:cNvPr>
          <p:cNvSpPr txBox="1"/>
          <p:nvPr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D4F40-F7CE-B5EB-5743-438E08E56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9" y="1710881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2795E1ED-8595-7A79-53DE-573231F7F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762" y="1710881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852FB901-1494-D004-D4EB-6C965B73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924" y="1710881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114FFAEF-B8D7-16D3-F588-A6B34751D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428" y="2637991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87B1B125-8CB4-8FB1-8AB1-7133E36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91" y="2637991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29383D0C-EB7B-265F-532A-B961C6E0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753" y="2637991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8D72925-8D57-A8B9-1F2B-A20C5679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07" y="3466436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40D15D3B-0B50-2A81-7C77-7CCEEAC8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70" y="3466436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4CE9F99C-386B-FD13-4BAE-208E51DE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2" y="3466436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C0DA4357-1D3A-9333-2603-D1620566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07" y="4344214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9815DF7C-D715-5BDA-C117-F9E68857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70" y="4344214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63070AFA-3A08-5DAF-6046-A0AF3229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2" y="4344214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F105AA5E-1EF7-FCBD-929D-C6527389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07" y="5253379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BCDA81E6-CA16-4542-3B92-DDCF6423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70" y="5253379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064392C1-C431-85E4-E698-16EE9D42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132" y="5253379"/>
            <a:ext cx="333375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B0D47-3BDC-0FBD-BAA1-3F229B4F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7C475E-FD2A-60F8-6387-1C0FE5D0C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17" y="935933"/>
            <a:ext cx="8934365" cy="498613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BA9B9A5-F064-7A68-4BEF-E020C43DDA52}"/>
              </a:ext>
            </a:extLst>
          </p:cNvPr>
          <p:cNvSpPr/>
          <p:nvPr/>
        </p:nvSpPr>
        <p:spPr>
          <a:xfrm>
            <a:off x="2305374" y="4707271"/>
            <a:ext cx="30437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魏体_CNKI" panose="02000500000000000000" pitchFamily="2" charset="-122"/>
                <a:ea typeface="华光魏体_CNKI" panose="02000500000000000000" pitchFamily="2" charset="-122"/>
              </a:rPr>
              <a:t>互联网中数据的特点：</a:t>
            </a: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0262BA31-B5B7-80F6-5518-112F49EACDED}"/>
              </a:ext>
            </a:extLst>
          </p:cNvPr>
          <p:cNvSpPr/>
          <p:nvPr/>
        </p:nvSpPr>
        <p:spPr>
          <a:xfrm>
            <a:off x="5524952" y="2567522"/>
            <a:ext cx="395525" cy="1051425"/>
          </a:xfrm>
          <a:prstGeom prst="leftBrace">
            <a:avLst>
              <a:gd name="adj1" fmla="val 42376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796B36-96B3-CE76-F1A8-527C44DCB8D6}"/>
              </a:ext>
            </a:extLst>
          </p:cNvPr>
          <p:cNvSpPr/>
          <p:nvPr/>
        </p:nvSpPr>
        <p:spPr>
          <a:xfrm>
            <a:off x="6140072" y="2485858"/>
            <a:ext cx="1924422" cy="1120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K" panose="03000509000000000000" pitchFamily="65" charset="-122"/>
                <a:ea typeface="方正楷体_GBK" panose="03000509000000000000" pitchFamily="65" charset="-122"/>
              </a:rPr>
              <a:t>文本类</a:t>
            </a:r>
          </a:p>
          <a:p>
            <a:pPr>
              <a:lnSpc>
                <a:spcPct val="114000"/>
              </a:lnSpc>
            </a:pPr>
            <a:r>
              <a:rPr lang="zh-CN" alt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K" panose="03000509000000000000" pitchFamily="65" charset="-122"/>
                <a:ea typeface="方正楷体_GBK" panose="03000509000000000000" pitchFamily="65" charset="-122"/>
              </a:rPr>
              <a:t>图像类</a:t>
            </a:r>
          </a:p>
          <a:p>
            <a:pPr>
              <a:lnSpc>
                <a:spcPct val="114000"/>
              </a:lnSpc>
            </a:pPr>
            <a:r>
              <a:rPr lang="zh-CN" alt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K" panose="03000509000000000000" pitchFamily="65" charset="-122"/>
                <a:ea typeface="方正楷体_GBK" panose="03000509000000000000" pitchFamily="65" charset="-122"/>
              </a:rPr>
              <a:t>音频、视频类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73EFB1-19C5-0A3B-4822-BFD2C0BBABC7}"/>
              </a:ext>
            </a:extLst>
          </p:cNvPr>
          <p:cNvSpPr/>
          <p:nvPr/>
        </p:nvSpPr>
        <p:spPr>
          <a:xfrm>
            <a:off x="1959045" y="2840730"/>
            <a:ext cx="37364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光魏体_CNKI" panose="02000500000000000000" pitchFamily="2" charset="-122"/>
                <a:ea typeface="华光魏体_CNKI" panose="02000500000000000000" pitchFamily="2" charset="-122"/>
              </a:rPr>
              <a:t>互联网常见的数据构成：</a:t>
            </a: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622B2B57-319C-6C8C-BA79-49C17F024818}"/>
              </a:ext>
            </a:extLst>
          </p:cNvPr>
          <p:cNvSpPr/>
          <p:nvPr/>
        </p:nvSpPr>
        <p:spPr>
          <a:xfrm>
            <a:off x="5508274" y="4445475"/>
            <a:ext cx="395525" cy="1008197"/>
          </a:xfrm>
          <a:prstGeom prst="leftBrace">
            <a:avLst>
              <a:gd name="adj1" fmla="val 42376"/>
              <a:gd name="adj2" fmla="val 5000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66C70A1-ED11-DD61-78F1-5D5B7328B1CF}"/>
              </a:ext>
            </a:extLst>
          </p:cNvPr>
          <p:cNvSpPr/>
          <p:nvPr/>
        </p:nvSpPr>
        <p:spPr>
          <a:xfrm>
            <a:off x="6045454" y="4389387"/>
            <a:ext cx="1327703" cy="1120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K" panose="03000509000000000000" pitchFamily="65" charset="-122"/>
                <a:ea typeface="方正楷体_GBK" panose="03000509000000000000" pitchFamily="65" charset="-122"/>
              </a:rPr>
              <a:t>能够存储</a:t>
            </a:r>
          </a:p>
          <a:p>
            <a:pPr>
              <a:lnSpc>
                <a:spcPct val="114000"/>
              </a:lnSpc>
            </a:pPr>
            <a:r>
              <a:rPr lang="zh-CN" alt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K" panose="03000509000000000000" pitchFamily="65" charset="-122"/>
                <a:ea typeface="方正楷体_GBK" panose="03000509000000000000" pitchFamily="65" charset="-122"/>
              </a:rPr>
              <a:t>传输稳定</a:t>
            </a:r>
          </a:p>
          <a:p>
            <a:pPr>
              <a:lnSpc>
                <a:spcPct val="114000"/>
              </a:lnSpc>
            </a:pPr>
            <a:r>
              <a:rPr lang="zh-CN" alt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K" panose="03000509000000000000" pitchFamily="65" charset="-122"/>
                <a:ea typeface="方正楷体_GBK" panose="03000509000000000000" pitchFamily="65" charset="-122"/>
              </a:rPr>
              <a:t>便于加工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A6DAF9-87A4-28A3-46D0-A6538FEDE8B5}"/>
              </a:ext>
            </a:extLst>
          </p:cNvPr>
          <p:cNvSpPr txBox="1"/>
          <p:nvPr/>
        </p:nvSpPr>
        <p:spPr>
          <a:xfrm>
            <a:off x="1770473" y="1492589"/>
            <a:ext cx="7543246" cy="88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ctr">
              <a:lnSpc>
                <a:spcPts val="1200"/>
              </a:lnSpc>
              <a:spcBef>
                <a:spcPts val="1400"/>
              </a:spcBef>
              <a:spcAft>
                <a:spcPts val="1200"/>
              </a:spcAft>
              <a:tabLst>
                <a:tab pos="269875" algn="l"/>
              </a:tabLst>
            </a:pPr>
            <a:r>
              <a:rPr lang="zh-CN" altLang="en-US" sz="3200" b="1" kern="100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项目</a:t>
            </a:r>
            <a:r>
              <a:rPr lang="en-US" altLang="zh-CN" sz="3200" b="1" kern="100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1  </a:t>
            </a:r>
            <a:r>
              <a:rPr lang="zh-CN" altLang="en-US" sz="3200" b="1" kern="100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使用网络了解地方文化</a:t>
            </a:r>
          </a:p>
          <a:p>
            <a:pPr algn="r">
              <a:spcBef>
                <a:spcPts val="400"/>
              </a:spcBef>
              <a:spcAft>
                <a:spcPts val="400"/>
              </a:spcAft>
              <a:tabLst>
                <a:tab pos="269875" algn="l"/>
              </a:tabLst>
            </a:pPr>
            <a:r>
              <a:rPr lang="zh-CN" altLang="zh-CN" sz="2800" kern="100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宋体" panose="02010600030101010101" pitchFamily="2" charset="-122"/>
              </a:rPr>
              <a:t>——互联网数据</a:t>
            </a:r>
            <a:r>
              <a:rPr lang="zh-CN" altLang="en-US" sz="2800" kern="100" dirty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宋体" panose="02010600030101010101" pitchFamily="2" charset="-122"/>
              </a:rPr>
              <a:t>构成</a:t>
            </a:r>
            <a:endParaRPr lang="zh-CN" altLang="zh-CN" sz="2800" kern="100" dirty="0">
              <a:solidFill>
                <a:srgbClr val="FFFF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隶书" panose="020108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EEB49F5-1D57-E69D-DE1C-13B565590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" y="5253379"/>
            <a:ext cx="1604621" cy="160462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2223E70-4155-5A48-4151-939F3FBB2F70}"/>
              </a:ext>
            </a:extLst>
          </p:cNvPr>
          <p:cNvSpPr txBox="1"/>
          <p:nvPr/>
        </p:nvSpPr>
        <p:spPr>
          <a:xfrm>
            <a:off x="850756" y="2063787"/>
            <a:ext cx="694692" cy="19625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0068B6"/>
                </a:solidFill>
                <a:cs typeface="MiSans Normal" panose="00000500000000000000" charset="-122"/>
                <a:sym typeface="+mn-ea"/>
              </a:rPr>
              <a:t>学习反思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D54C36-CD4D-E37F-86C4-0DEE2B77DFAC}"/>
              </a:ext>
            </a:extLst>
          </p:cNvPr>
          <p:cNvSpPr txBox="1"/>
          <p:nvPr/>
        </p:nvSpPr>
        <p:spPr>
          <a:xfrm>
            <a:off x="4223101" y="69550"/>
            <a:ext cx="2965870" cy="540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 dirty="0">
                <a:solidFill>
                  <a:srgbClr val="4B93E8"/>
                </a:solidFill>
                <a:cs typeface="MiSans Normal" panose="00000500000000000000" charset="-122"/>
                <a:sym typeface="+mn-ea"/>
              </a:rPr>
              <a:t>梁祥 制作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87C67CA-B2EB-EF70-E9D4-63C640408A79}"/>
              </a:ext>
            </a:extLst>
          </p:cNvPr>
          <p:cNvSpPr/>
          <p:nvPr/>
        </p:nvSpPr>
        <p:spPr>
          <a:xfrm>
            <a:off x="2151069" y="1863014"/>
            <a:ext cx="8190754" cy="2734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400" dirty="0"/>
              <a:t>1</a:t>
            </a:r>
            <a:r>
              <a:rPr lang="zh-CN" altLang="zh-CN" sz="2400" dirty="0"/>
              <a:t>．素养目标</a:t>
            </a:r>
          </a:p>
          <a:p>
            <a:pPr>
              <a:lnSpc>
                <a:spcPts val="4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通过实验了解互联网是由数据构成、互联网中常见的数据类型、互联网中数据的特点与价值。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altLang="zh-CN" sz="2400" dirty="0"/>
              <a:t>2</a:t>
            </a:r>
            <a:r>
              <a:rPr lang="zh-CN" altLang="zh-CN" sz="2400" dirty="0"/>
              <a:t>．项目目标</a:t>
            </a:r>
          </a:p>
          <a:p>
            <a:pPr>
              <a:lnSpc>
                <a:spcPts val="4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通过使用不同的设备上网，学习了解徽文化。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9E341B-F2FF-10F0-340C-1BCC1BE44E22}"/>
              </a:ext>
            </a:extLst>
          </p:cNvPr>
          <p:cNvSpPr txBox="1"/>
          <p:nvPr/>
        </p:nvSpPr>
        <p:spPr>
          <a:xfrm>
            <a:off x="-2230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使用网络了解地方文化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F8DAF7-8FFB-D03C-6269-DAB22D0A1817}"/>
              </a:ext>
            </a:extLst>
          </p:cNvPr>
          <p:cNvSpPr txBox="1"/>
          <p:nvPr/>
        </p:nvSpPr>
        <p:spPr>
          <a:xfrm>
            <a:off x="8315643" y="6458188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资料带 1">
            <a:extLst>
              <a:ext uri="{FF2B5EF4-FFF2-40B4-BE49-F238E27FC236}">
                <a16:creationId xmlns:a16="http://schemas.microsoft.com/office/drawing/2014/main" id="{B1FEA461-4A86-59AE-93AE-0CD7897AF4B2}"/>
              </a:ext>
            </a:extLst>
          </p:cNvPr>
          <p:cNvSpPr/>
          <p:nvPr/>
        </p:nvSpPr>
        <p:spPr>
          <a:xfrm>
            <a:off x="1419172" y="2436601"/>
            <a:ext cx="5889301" cy="236985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52 w 10000"/>
              <a:gd name="connsiteY2" fmla="*/ 871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1 h 10001"/>
              <a:gd name="connsiteX1" fmla="*/ 2500 w 10000"/>
              <a:gd name="connsiteY1" fmla="*/ 2001 h 10001"/>
              <a:gd name="connsiteX2" fmla="*/ 5052 w 10000"/>
              <a:gd name="connsiteY2" fmla="*/ 872 h 10001"/>
              <a:gd name="connsiteX3" fmla="*/ 7500 w 10000"/>
              <a:gd name="connsiteY3" fmla="*/ 1 h 10001"/>
              <a:gd name="connsiteX4" fmla="*/ 10000 w 10000"/>
              <a:gd name="connsiteY4" fmla="*/ 1001 h 10001"/>
              <a:gd name="connsiteX5" fmla="*/ 10000 w 10000"/>
              <a:gd name="connsiteY5" fmla="*/ 9001 h 10001"/>
              <a:gd name="connsiteX6" fmla="*/ 7500 w 10000"/>
              <a:gd name="connsiteY6" fmla="*/ 8001 h 10001"/>
              <a:gd name="connsiteX7" fmla="*/ 5000 w 10000"/>
              <a:gd name="connsiteY7" fmla="*/ 9001 h 10001"/>
              <a:gd name="connsiteX8" fmla="*/ 2500 w 10000"/>
              <a:gd name="connsiteY8" fmla="*/ 10001 h 10001"/>
              <a:gd name="connsiteX9" fmla="*/ 0 w 10000"/>
              <a:gd name="connsiteY9" fmla="*/ 9001 h 10001"/>
              <a:gd name="connsiteX10" fmla="*/ 0 w 10000"/>
              <a:gd name="connsiteY10" fmla="*/ 1001 h 10001"/>
              <a:gd name="connsiteX0" fmla="*/ 0 w 10000"/>
              <a:gd name="connsiteY0" fmla="*/ 1001 h 10001"/>
              <a:gd name="connsiteX1" fmla="*/ 2500 w 10000"/>
              <a:gd name="connsiteY1" fmla="*/ 2001 h 10001"/>
              <a:gd name="connsiteX2" fmla="*/ 5052 w 10000"/>
              <a:gd name="connsiteY2" fmla="*/ 872 h 10001"/>
              <a:gd name="connsiteX3" fmla="*/ 7500 w 10000"/>
              <a:gd name="connsiteY3" fmla="*/ 1 h 10001"/>
              <a:gd name="connsiteX4" fmla="*/ 10000 w 10000"/>
              <a:gd name="connsiteY4" fmla="*/ 1001 h 10001"/>
              <a:gd name="connsiteX5" fmla="*/ 10000 w 10000"/>
              <a:gd name="connsiteY5" fmla="*/ 9001 h 10001"/>
              <a:gd name="connsiteX6" fmla="*/ 7500 w 10000"/>
              <a:gd name="connsiteY6" fmla="*/ 8001 h 10001"/>
              <a:gd name="connsiteX7" fmla="*/ 5000 w 10000"/>
              <a:gd name="connsiteY7" fmla="*/ 9001 h 10001"/>
              <a:gd name="connsiteX8" fmla="*/ 2500 w 10000"/>
              <a:gd name="connsiteY8" fmla="*/ 10001 h 10001"/>
              <a:gd name="connsiteX9" fmla="*/ 0 w 10000"/>
              <a:gd name="connsiteY9" fmla="*/ 9001 h 10001"/>
              <a:gd name="connsiteX10" fmla="*/ 0 w 10000"/>
              <a:gd name="connsiteY10" fmla="*/ 1001 h 10001"/>
              <a:gd name="connsiteX0" fmla="*/ 0 w 10000"/>
              <a:gd name="connsiteY0" fmla="*/ 1001 h 10001"/>
              <a:gd name="connsiteX1" fmla="*/ 2500 w 10000"/>
              <a:gd name="connsiteY1" fmla="*/ 2001 h 10001"/>
              <a:gd name="connsiteX2" fmla="*/ 5052 w 10000"/>
              <a:gd name="connsiteY2" fmla="*/ 872 h 10001"/>
              <a:gd name="connsiteX3" fmla="*/ 7500 w 10000"/>
              <a:gd name="connsiteY3" fmla="*/ 1 h 10001"/>
              <a:gd name="connsiteX4" fmla="*/ 10000 w 10000"/>
              <a:gd name="connsiteY4" fmla="*/ 1001 h 10001"/>
              <a:gd name="connsiteX5" fmla="*/ 10000 w 10000"/>
              <a:gd name="connsiteY5" fmla="*/ 9001 h 10001"/>
              <a:gd name="connsiteX6" fmla="*/ 7500 w 10000"/>
              <a:gd name="connsiteY6" fmla="*/ 8001 h 10001"/>
              <a:gd name="connsiteX7" fmla="*/ 5000 w 10000"/>
              <a:gd name="connsiteY7" fmla="*/ 9001 h 10001"/>
              <a:gd name="connsiteX8" fmla="*/ 2500 w 10000"/>
              <a:gd name="connsiteY8" fmla="*/ 10001 h 10001"/>
              <a:gd name="connsiteX9" fmla="*/ 0 w 10000"/>
              <a:gd name="connsiteY9" fmla="*/ 9001 h 10001"/>
              <a:gd name="connsiteX10" fmla="*/ 0 w 10000"/>
              <a:gd name="connsiteY10" fmla="*/ 100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1">
                <a:moveTo>
                  <a:pt x="0" y="1001"/>
                </a:moveTo>
                <a:cubicBezTo>
                  <a:pt x="0" y="1553"/>
                  <a:pt x="1658" y="2022"/>
                  <a:pt x="2500" y="2001"/>
                </a:cubicBezTo>
                <a:cubicBezTo>
                  <a:pt x="3342" y="1980"/>
                  <a:pt x="4155" y="1510"/>
                  <a:pt x="5052" y="872"/>
                </a:cubicBezTo>
                <a:cubicBezTo>
                  <a:pt x="5949" y="234"/>
                  <a:pt x="6675" y="-20"/>
                  <a:pt x="7500" y="1"/>
                </a:cubicBezTo>
                <a:cubicBezTo>
                  <a:pt x="8325" y="22"/>
                  <a:pt x="10000" y="449"/>
                  <a:pt x="10000" y="1001"/>
                </a:cubicBezTo>
                <a:lnTo>
                  <a:pt x="10000" y="9001"/>
                </a:lnTo>
                <a:cubicBezTo>
                  <a:pt x="10000" y="8449"/>
                  <a:pt x="9261" y="7315"/>
                  <a:pt x="7500" y="8001"/>
                </a:cubicBezTo>
                <a:cubicBezTo>
                  <a:pt x="5739" y="8687"/>
                  <a:pt x="5638" y="8621"/>
                  <a:pt x="5000" y="9001"/>
                </a:cubicBezTo>
                <a:cubicBezTo>
                  <a:pt x="4362" y="9381"/>
                  <a:pt x="3881" y="10001"/>
                  <a:pt x="2500" y="10001"/>
                </a:cubicBezTo>
                <a:cubicBezTo>
                  <a:pt x="1119" y="10001"/>
                  <a:pt x="0" y="9553"/>
                  <a:pt x="0" y="9001"/>
                </a:cubicBezTo>
                <a:lnTo>
                  <a:pt x="0" y="1001"/>
                </a:lnTo>
                <a:close/>
              </a:path>
            </a:pathLst>
          </a:custGeom>
          <a:solidFill>
            <a:srgbClr val="4B93E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105767" y="1579375"/>
            <a:ext cx="7325851" cy="584775"/>
            <a:chOff x="1415995" y="1454455"/>
            <a:chExt cx="7325851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2E9F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2E9F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1</a:t>
              </a:r>
              <a:r>
                <a:rPr lang="zh-CN" altLang="en-US" sz="3200" b="1" dirty="0">
                  <a:solidFill>
                    <a:srgbClr val="2E9F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5" y="1454455"/>
              <a:ext cx="50439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2E9F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使用网络了解地方文化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1777302" y="2890572"/>
            <a:ext cx="52194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用所学的科与技</a:t>
            </a:r>
            <a:endParaRPr lang="en-US" altLang="zh-CN" sz="4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去探索互联网世界吧！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34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77873" y="906814"/>
            <a:ext cx="4023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sz="2000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用互联网传播地方文化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2E9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2E9FD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问题梳理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D11F574-B2D4-FDB9-A458-EF0328BDD458}"/>
              </a:ext>
            </a:extLst>
          </p:cNvPr>
          <p:cNvSpPr/>
          <p:nvPr/>
        </p:nvSpPr>
        <p:spPr>
          <a:xfrm>
            <a:off x="4180393" y="2184705"/>
            <a:ext cx="5817274" cy="252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什么是互联网中的数据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pPr marL="342900" indent="-3429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互联网中数据有哪些类型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pPr marL="342900" indent="-3429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互联网中数据价值是什么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pPr marL="342900" indent="-3429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互联网中数据有什么特点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FEA3D3-42BE-6A53-FCCE-6573F07B534C}"/>
              </a:ext>
            </a:extLst>
          </p:cNvPr>
          <p:cNvSpPr txBox="1"/>
          <p:nvPr/>
        </p:nvSpPr>
        <p:spPr>
          <a:xfrm>
            <a:off x="2032989" y="3209775"/>
            <a:ext cx="1465514" cy="55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dirty="0"/>
              <a:t>问题链</a:t>
            </a:r>
            <a:endParaRPr lang="en-US" altLang="zh-CN" sz="2400" dirty="0"/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28158626-4A4E-602D-74CE-F16695D15D41}"/>
              </a:ext>
            </a:extLst>
          </p:cNvPr>
          <p:cNvSpPr/>
          <p:nvPr/>
        </p:nvSpPr>
        <p:spPr>
          <a:xfrm>
            <a:off x="3237259" y="2438067"/>
            <a:ext cx="522489" cy="2133933"/>
          </a:xfrm>
          <a:prstGeom prst="leftBrace">
            <a:avLst>
              <a:gd name="adj1" fmla="val 5305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5D455B-3356-2352-D991-2847A2C4745B}"/>
              </a:ext>
            </a:extLst>
          </p:cNvPr>
          <p:cNvSpPr txBox="1"/>
          <p:nvPr/>
        </p:nvSpPr>
        <p:spPr>
          <a:xfrm>
            <a:off x="-2230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使用网络了解地方文化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F02FC3-0C7F-EF08-B2BD-1027BA93CDB8}"/>
              </a:ext>
            </a:extLst>
          </p:cNvPr>
          <p:cNvSpPr txBox="1"/>
          <p:nvPr/>
        </p:nvSpPr>
        <p:spPr>
          <a:xfrm>
            <a:off x="8315643" y="6458188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</p:spTree>
    <p:extLst>
      <p:ext uri="{BB962C8B-B14F-4D97-AF65-F5344CB8AC3E}">
        <p14:creationId xmlns:p14="http://schemas.microsoft.com/office/powerpoint/2010/main" val="21385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学习策略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40AF72F-D5FC-DE95-51E4-D2C020E6812B}"/>
              </a:ext>
            </a:extLst>
          </p:cNvPr>
          <p:cNvSpPr/>
          <p:nvPr/>
        </p:nvSpPr>
        <p:spPr>
          <a:xfrm>
            <a:off x="1878848" y="1894771"/>
            <a:ext cx="8434303" cy="340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atin typeface="+mn-ea"/>
              </a:rPr>
              <a:t>采用：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信息科技探究性实验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atin typeface="+mn-ea"/>
              </a:rPr>
              <a:t>流程：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明确实验目的、准备实验资源、设计实验方案、执行实验操作、收集与分析数据、评价实验结果和反思与优化。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atin typeface="+mn-ea"/>
              </a:rPr>
              <a:t>思路：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因课堂教学时长要求，对实验流程进行优化与整合，分解为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组不同的实验。即将一个大的实验活动分解成几个小的具体实验。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2CB5F35-CDC5-431E-67E5-A9D28966C056}"/>
              </a:ext>
            </a:extLst>
          </p:cNvPr>
          <p:cNvSpPr txBox="1"/>
          <p:nvPr/>
        </p:nvSpPr>
        <p:spPr>
          <a:xfrm>
            <a:off x="-22306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使用网络了解地方文化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FAD81F-EDB1-663E-9852-6C3CC36FFD85}"/>
              </a:ext>
            </a:extLst>
          </p:cNvPr>
          <p:cNvSpPr txBox="1"/>
          <p:nvPr/>
        </p:nvSpPr>
        <p:spPr>
          <a:xfrm>
            <a:off x="8315643" y="6458188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 用互联网传播地方文化</a:t>
            </a:r>
          </a:p>
        </p:txBody>
      </p:sp>
    </p:spTree>
    <p:extLst>
      <p:ext uri="{BB962C8B-B14F-4D97-AF65-F5344CB8AC3E}">
        <p14:creationId xmlns:p14="http://schemas.microsoft.com/office/powerpoint/2010/main" val="6598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322389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热身准备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51671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活动实施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cs typeface="MiSans Normal" panose="00000500000000000000" charset="-122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371104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"/>
          <p:cNvSpPr txBox="1"/>
          <p:nvPr>
            <p:custDataLst>
              <p:tags r:id="rId11"/>
            </p:custDataLst>
          </p:nvPr>
        </p:nvSpPr>
        <p:spPr>
          <a:xfrm>
            <a:off x="6358349" y="2075549"/>
            <a:ext cx="4226910" cy="3980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实验准备：微课助学，明确目标</a:t>
            </a:r>
          </a:p>
        </p:txBody>
      </p:sp>
      <p:sp>
        <p:nvSpPr>
          <p:cNvPr id="12" name="标题"/>
          <p:cNvSpPr txBox="1"/>
          <p:nvPr>
            <p:custDataLst>
              <p:tags r:id="rId12"/>
            </p:custDataLst>
          </p:nvPr>
        </p:nvSpPr>
        <p:spPr>
          <a:xfrm>
            <a:off x="6358349" y="3127896"/>
            <a:ext cx="4607731" cy="50255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实验实施：感受、下载、分析互联网数据</a:t>
            </a:r>
          </a:p>
        </p:txBody>
      </p:sp>
      <p:sp>
        <p:nvSpPr>
          <p:cNvPr id="22" name="标题"/>
          <p:cNvSpPr txBox="1"/>
          <p:nvPr>
            <p:custDataLst>
              <p:tags r:id="rId13"/>
            </p:custDataLst>
          </p:nvPr>
        </p:nvSpPr>
        <p:spPr>
          <a:xfrm>
            <a:off x="6358349" y="4354480"/>
            <a:ext cx="4274819" cy="5057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聚焦素养：互联网数据构成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4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  <p:sp>
        <p:nvSpPr>
          <p:cNvPr id="10" name="标题">
            <a:extLst>
              <a:ext uri="{FF2B5EF4-FFF2-40B4-BE49-F238E27FC236}">
                <a16:creationId xmlns:a16="http://schemas.microsoft.com/office/drawing/2014/main" id="{0439EA71-BEEB-01C9-4829-20BC47CFF90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038536" y="4829544"/>
            <a:ext cx="4274819" cy="6574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评价反思</a:t>
            </a:r>
          </a:p>
        </p:txBody>
      </p:sp>
      <p:sp>
        <p:nvSpPr>
          <p:cNvPr id="13" name="标题">
            <a:extLst>
              <a:ext uri="{FF2B5EF4-FFF2-40B4-BE49-F238E27FC236}">
                <a16:creationId xmlns:a16="http://schemas.microsoft.com/office/drawing/2014/main" id="{D14DC350-6569-F3CF-8187-7E33075C739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358349" y="5399768"/>
            <a:ext cx="4274819" cy="505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实验结论：评价学习、反思收获</a:t>
            </a:r>
          </a:p>
        </p:txBody>
      </p:sp>
      <p:sp>
        <p:nvSpPr>
          <p:cNvPr id="14" name="序号">
            <a:extLst>
              <a:ext uri="{FF2B5EF4-FFF2-40B4-BE49-F238E27FC236}">
                <a16:creationId xmlns:a16="http://schemas.microsoft.com/office/drawing/2014/main" id="{1E4565BD-594D-3E73-5041-F2E6CEE4AF7C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0444829" y="487796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热身准备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95073" y="742858"/>
            <a:ext cx="43654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使用网络了解地方徽文化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7100976" y="263045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微课助学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830497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明确目标</a:t>
            </a:r>
          </a:p>
        </p:txBody>
      </p:sp>
      <p:sp>
        <p:nvSpPr>
          <p:cNvPr id="4" name="矩形 3"/>
          <p:cNvSpPr/>
          <p:nvPr/>
        </p:nvSpPr>
        <p:spPr>
          <a:xfrm>
            <a:off x="2642799" y="4733138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了解互联网中数据</a:t>
            </a:r>
            <a:endParaRPr lang="en-US" altLang="zh-CN" sz="2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50080" y="4753040"/>
            <a:ext cx="266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了解实验学习目标</a:t>
            </a:r>
            <a:endParaRPr lang="en-US" altLang="zh-CN" sz="24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7716" y="867332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热身准备</a:t>
            </a:r>
          </a:p>
        </p:txBody>
      </p:sp>
      <p:sp>
        <p:nvSpPr>
          <p:cNvPr id="4" name="矩形 3"/>
          <p:cNvSpPr/>
          <p:nvPr/>
        </p:nvSpPr>
        <p:spPr>
          <a:xfrm>
            <a:off x="5636376" y="928887"/>
            <a:ext cx="5095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观看“互联网中数据作用”微视频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5260797"/>
            <a:ext cx="1597203" cy="15972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F67241D-8BC6-385D-BF64-0EBB634BBDB1}"/>
              </a:ext>
            </a:extLst>
          </p:cNvPr>
          <p:cNvSpPr/>
          <p:nvPr/>
        </p:nvSpPr>
        <p:spPr>
          <a:xfrm>
            <a:off x="1884639" y="5206016"/>
            <a:ext cx="10002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68B6"/>
                </a:solidFill>
                <a:latin typeface="+mn-ea"/>
              </a:rPr>
              <a:t>思考：</a:t>
            </a:r>
            <a:r>
              <a:rPr lang="zh-CN" altLang="en-US" sz="24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互联网中数据有哪些类型？</a:t>
            </a:r>
            <a:endParaRPr lang="en-US" altLang="zh-CN" sz="2400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400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它们是如何呈现互联网丰富多彩的世界？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A57310-D81E-6D66-2231-1C2D6C6D238C}"/>
              </a:ext>
            </a:extLst>
          </p:cNvPr>
          <p:cNvSpPr txBox="1"/>
          <p:nvPr/>
        </p:nvSpPr>
        <p:spPr>
          <a:xfrm>
            <a:off x="3896585" y="867332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微课助学</a:t>
            </a:r>
            <a:endParaRPr lang="zh-CN" altLang="en-US" sz="2800" b="1" spc="100" dirty="0"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6" name="互联网数据的作用">
            <a:hlinkClick r:id="" action="ppaction://media"/>
            <a:extLst>
              <a:ext uri="{FF2B5EF4-FFF2-40B4-BE49-F238E27FC236}">
                <a16:creationId xmlns:a16="http://schemas.microsoft.com/office/drawing/2014/main" id="{8A91D865-03A8-F52F-EB7B-38262E9F8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8396" y="1635675"/>
            <a:ext cx="6020929" cy="338677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7716" y="867332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热身准备</a:t>
            </a:r>
          </a:p>
        </p:txBody>
      </p:sp>
      <p:sp>
        <p:nvSpPr>
          <p:cNvPr id="4" name="矩形 3"/>
          <p:cNvSpPr/>
          <p:nvPr/>
        </p:nvSpPr>
        <p:spPr>
          <a:xfrm>
            <a:off x="5808548" y="938288"/>
            <a:ext cx="5387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实践体验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个实验，认识互联网中的数据构成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5260797"/>
            <a:ext cx="1597203" cy="15972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4A57310-D81E-6D66-2231-1C2D6C6D238C}"/>
              </a:ext>
            </a:extLst>
          </p:cNvPr>
          <p:cNvSpPr txBox="1"/>
          <p:nvPr/>
        </p:nvSpPr>
        <p:spPr>
          <a:xfrm>
            <a:off x="3896585" y="867332"/>
            <a:ext cx="19119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spc="100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明确目标</a:t>
            </a:r>
            <a:endParaRPr lang="zh-CN" altLang="en-US" sz="2800" b="1" spc="100" dirty="0"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A39C5C9-D666-8E1A-E827-B95B33576638}"/>
              </a:ext>
            </a:extLst>
          </p:cNvPr>
          <p:cNvGrpSpPr/>
          <p:nvPr/>
        </p:nvGrpSpPr>
        <p:grpSpPr>
          <a:xfrm>
            <a:off x="3998239" y="1936038"/>
            <a:ext cx="3801965" cy="3363675"/>
            <a:chOff x="4089679" y="2098135"/>
            <a:chExt cx="3801965" cy="3363675"/>
          </a:xfrm>
        </p:grpSpPr>
        <p:sp>
          <p:nvSpPr>
            <p:cNvPr id="7" name="Фигура">
              <a:extLst>
                <a:ext uri="{FF2B5EF4-FFF2-40B4-BE49-F238E27FC236}">
                  <a16:creationId xmlns:a16="http://schemas.microsoft.com/office/drawing/2014/main" id="{43F2FFDB-5C28-FCAA-D4A1-8F54652F022E}"/>
                </a:ext>
              </a:extLst>
            </p:cNvPr>
            <p:cNvSpPr/>
            <p:nvPr/>
          </p:nvSpPr>
          <p:spPr>
            <a:xfrm>
              <a:off x="4089679" y="2098135"/>
              <a:ext cx="3801965" cy="33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598" extrusionOk="0">
                  <a:moveTo>
                    <a:pt x="9360" y="886"/>
                  </a:moveTo>
                  <a:lnTo>
                    <a:pt x="243" y="18907"/>
                  </a:lnTo>
                  <a:cubicBezTo>
                    <a:pt x="-73" y="19469"/>
                    <a:pt x="-82" y="20187"/>
                    <a:pt x="220" y="20759"/>
                  </a:cubicBezTo>
                  <a:cubicBezTo>
                    <a:pt x="482" y="21255"/>
                    <a:pt x="945" y="21570"/>
                    <a:pt x="1453" y="21598"/>
                  </a:cubicBezTo>
                  <a:lnTo>
                    <a:pt x="19911" y="21598"/>
                  </a:lnTo>
                  <a:cubicBezTo>
                    <a:pt x="20445" y="21590"/>
                    <a:pt x="20937" y="21270"/>
                    <a:pt x="21214" y="20751"/>
                  </a:cubicBezTo>
                  <a:cubicBezTo>
                    <a:pt x="21509" y="20201"/>
                    <a:pt x="21518" y="19512"/>
                    <a:pt x="21238" y="18952"/>
                  </a:cubicBezTo>
                  <a:lnTo>
                    <a:pt x="12033" y="790"/>
                  </a:lnTo>
                  <a:cubicBezTo>
                    <a:pt x="11740" y="298"/>
                    <a:pt x="11253" y="2"/>
                    <a:pt x="10731" y="0"/>
                  </a:cubicBezTo>
                  <a:cubicBezTo>
                    <a:pt x="10168" y="-2"/>
                    <a:pt x="9647" y="335"/>
                    <a:pt x="9360" y="886"/>
                  </a:cubicBezTo>
                  <a:close/>
                </a:path>
              </a:pathLst>
            </a:custGeom>
            <a:noFill/>
            <a:ln w="25400" cap="flat">
              <a:solidFill>
                <a:srgbClr val="CFCDD0"/>
              </a:solidFill>
              <a:prstDash val="solid"/>
              <a:miter lim="8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EFCFF"/>
                  </a:solidFill>
                </a:defRPr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EFC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008CA529-42D9-CB9D-1B56-DEA456DD8AB0}"/>
                </a:ext>
              </a:extLst>
            </p:cNvPr>
            <p:cNvSpPr txBox="1"/>
            <p:nvPr/>
          </p:nvSpPr>
          <p:spPr>
            <a:xfrm>
              <a:off x="4708544" y="3464137"/>
              <a:ext cx="2560319" cy="106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lvl="0" algn="ctr" defTabSz="825500" hangingPunct="0">
                <a:defRPr sz="4000">
                  <a:latin typeface="Impact"/>
                  <a:ea typeface="Impact"/>
                  <a:cs typeface="Impact"/>
                  <a:sym typeface="Impact"/>
                </a:defRPr>
              </a:pPr>
              <a:r>
                <a:rPr lang="zh-CN" altLang="en-US" sz="3200" kern="0" dirty="0">
                  <a:latin typeface="方正隶变简体" panose="03000509000000000000" pitchFamily="65" charset="-122"/>
                  <a:ea typeface="方正隶变简体" panose="03000509000000000000" pitchFamily="65" charset="-122"/>
                  <a:cs typeface="+mn-ea"/>
                  <a:sym typeface="+mn-lt"/>
                </a:rPr>
                <a:t>互联网</a:t>
              </a:r>
              <a:endParaRPr lang="en-US" altLang="zh-CN" sz="3200" kern="0" dirty="0">
                <a:latin typeface="方正隶变简体" panose="03000509000000000000" pitchFamily="65" charset="-122"/>
                <a:ea typeface="方正隶变简体" panose="03000509000000000000" pitchFamily="65" charset="-122"/>
                <a:cs typeface="+mn-ea"/>
                <a:sym typeface="+mn-lt"/>
              </a:endParaRPr>
            </a:p>
            <a:p>
              <a:pPr lvl="0" algn="ctr" defTabSz="825500" hangingPunct="0">
                <a:defRPr sz="4000">
                  <a:latin typeface="Impact"/>
                  <a:ea typeface="Impact"/>
                  <a:cs typeface="Impact"/>
                  <a:sym typeface="Impact"/>
                </a:defRPr>
              </a:pPr>
              <a:r>
                <a:rPr lang="zh-CN" altLang="en-US" sz="3200" kern="0" dirty="0">
                  <a:latin typeface="方正隶变简体" panose="03000509000000000000" pitchFamily="65" charset="-122"/>
                  <a:ea typeface="方正隶变简体" panose="03000509000000000000" pitchFamily="65" charset="-122"/>
                  <a:cs typeface="+mn-ea"/>
                  <a:sym typeface="+mn-lt"/>
                </a:rPr>
                <a:t>数据构成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方正隶变简体" panose="03000509000000000000" pitchFamily="65" charset="-122"/>
                <a:ea typeface="方正隶变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" name="Фигура">
              <a:extLst>
                <a:ext uri="{FF2B5EF4-FFF2-40B4-BE49-F238E27FC236}">
                  <a16:creationId xmlns:a16="http://schemas.microsoft.com/office/drawing/2014/main" id="{2200E098-A0AE-5415-322E-187D3B285999}"/>
                </a:ext>
              </a:extLst>
            </p:cNvPr>
            <p:cNvSpPr/>
            <p:nvPr/>
          </p:nvSpPr>
          <p:spPr>
            <a:xfrm>
              <a:off x="5286646" y="2217303"/>
              <a:ext cx="1404114" cy="129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73" extrusionOk="0">
                  <a:moveTo>
                    <a:pt x="10679" y="3"/>
                  </a:moveTo>
                  <a:cubicBezTo>
                    <a:pt x="9783" y="46"/>
                    <a:pt x="8973" y="558"/>
                    <a:pt x="8535" y="1357"/>
                  </a:cubicBezTo>
                  <a:lnTo>
                    <a:pt x="0" y="16443"/>
                  </a:lnTo>
                  <a:cubicBezTo>
                    <a:pt x="6311" y="21555"/>
                    <a:pt x="15295" y="21550"/>
                    <a:pt x="21600" y="16427"/>
                  </a:cubicBezTo>
                  <a:lnTo>
                    <a:pt x="13088" y="1357"/>
                  </a:lnTo>
                  <a:cubicBezTo>
                    <a:pt x="12601" y="479"/>
                    <a:pt x="11667" y="-45"/>
                    <a:pt x="10679" y="3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spcBef>
                  <a:spcPts val="1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kern="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数据</a:t>
              </a:r>
              <a:endParaRPr lang="en-US" altLang="zh-CN" sz="2400" kern="0" dirty="0">
                <a:solidFill>
                  <a:schemeClr val="bg1"/>
                </a:solidFill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  <a:p>
              <a:pPr marL="0" marR="0" lvl="0" indent="0" algn="ctr" defTabSz="8255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kern="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形态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10" name="Фигура">
              <a:extLst>
                <a:ext uri="{FF2B5EF4-FFF2-40B4-BE49-F238E27FC236}">
                  <a16:creationId xmlns:a16="http://schemas.microsoft.com/office/drawing/2014/main" id="{3D8DFC71-0BA4-A803-F78A-24AF510E1A10}"/>
                </a:ext>
              </a:extLst>
            </p:cNvPr>
            <p:cNvSpPr/>
            <p:nvPr/>
          </p:nvSpPr>
          <p:spPr>
            <a:xfrm>
              <a:off x="4196062" y="4140560"/>
              <a:ext cx="1293274" cy="1214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1563" extrusionOk="0">
                  <a:moveTo>
                    <a:pt x="9392" y="0"/>
                  </a:moveTo>
                  <a:lnTo>
                    <a:pt x="426" y="17131"/>
                  </a:lnTo>
                  <a:cubicBezTo>
                    <a:pt x="-116" y="18040"/>
                    <a:pt x="-143" y="19206"/>
                    <a:pt x="354" y="20145"/>
                  </a:cubicBezTo>
                  <a:cubicBezTo>
                    <a:pt x="837" y="21056"/>
                    <a:pt x="1735" y="21600"/>
                    <a:pt x="2692" y="21561"/>
                  </a:cubicBezTo>
                  <a:lnTo>
                    <a:pt x="20648" y="21557"/>
                  </a:lnTo>
                  <a:cubicBezTo>
                    <a:pt x="21457" y="15498"/>
                    <a:pt x="19763" y="9112"/>
                    <a:pt x="15530" y="4448"/>
                  </a:cubicBezTo>
                  <a:cubicBezTo>
                    <a:pt x="13721" y="2456"/>
                    <a:pt x="11626" y="978"/>
                    <a:pt x="9392" y="0"/>
                  </a:cubicBezTo>
                  <a:close/>
                </a:path>
              </a:pathLst>
            </a:custGeom>
            <a:solidFill>
              <a:srgbClr val="3A9EA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  </a:t>
              </a: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 </a:t>
              </a:r>
              <a:r>
                <a:rPr lang="zh-CN" altLang="en-US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数据</a:t>
              </a:r>
              <a:endParaRPr lang="en-US" altLang="zh-CN" sz="2400" dirty="0">
                <a:solidFill>
                  <a:schemeClr val="bg1"/>
                </a:solidFill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 类型</a:t>
              </a:r>
              <a:endParaRPr sz="2400" dirty="0">
                <a:solidFill>
                  <a:schemeClr val="bg1"/>
                </a:solidFill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11" name="Фигура">
              <a:extLst>
                <a:ext uri="{FF2B5EF4-FFF2-40B4-BE49-F238E27FC236}">
                  <a16:creationId xmlns:a16="http://schemas.microsoft.com/office/drawing/2014/main" id="{8BE2018E-78AA-4429-141E-BE39FA8F536B}"/>
                </a:ext>
              </a:extLst>
            </p:cNvPr>
            <p:cNvSpPr/>
            <p:nvPr/>
          </p:nvSpPr>
          <p:spPr>
            <a:xfrm>
              <a:off x="6488071" y="4138842"/>
              <a:ext cx="1294350" cy="121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21593" extrusionOk="0">
                  <a:moveTo>
                    <a:pt x="11494" y="0"/>
                  </a:moveTo>
                  <a:cubicBezTo>
                    <a:pt x="9238" y="979"/>
                    <a:pt x="7119" y="2467"/>
                    <a:pt x="5296" y="4482"/>
                  </a:cubicBezTo>
                  <a:cubicBezTo>
                    <a:pt x="1075" y="9146"/>
                    <a:pt x="-610" y="15532"/>
                    <a:pt x="195" y="21593"/>
                  </a:cubicBezTo>
                  <a:lnTo>
                    <a:pt x="18107" y="21589"/>
                  </a:lnTo>
                  <a:cubicBezTo>
                    <a:pt x="19107" y="21600"/>
                    <a:pt x="20029" y="20995"/>
                    <a:pt x="20497" y="20019"/>
                  </a:cubicBezTo>
                  <a:cubicBezTo>
                    <a:pt x="20990" y="18994"/>
                    <a:pt x="20895" y="17746"/>
                    <a:pt x="20257" y="16824"/>
                  </a:cubicBezTo>
                  <a:lnTo>
                    <a:pt x="11494" y="0"/>
                  </a:lnTo>
                  <a:close/>
                </a:path>
              </a:pathLst>
            </a:custGeom>
            <a:solidFill>
              <a:srgbClr val="005666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   </a:t>
              </a:r>
              <a:endParaRPr lang="en-US" altLang="zh-CN" sz="2400" dirty="0">
                <a:solidFill>
                  <a:schemeClr val="bg1"/>
                </a:solidFill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数据</a:t>
              </a:r>
              <a:endParaRPr lang="en-US" altLang="zh-CN" sz="2400" dirty="0">
                <a:solidFill>
                  <a:schemeClr val="bg1"/>
                </a:solidFill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综艺_GBK" panose="02010600030101010101" charset="-122"/>
                  <a:ea typeface="方正综艺_GBK" panose="02010600030101010101" charset="-122"/>
                  <a:cs typeface="+mn-ea"/>
                  <a:sym typeface="+mn-lt"/>
                </a:rPr>
                <a:t>价值</a:t>
              </a:r>
              <a:endParaRPr sz="2400" dirty="0">
                <a:solidFill>
                  <a:schemeClr val="bg1"/>
                </a:solidFill>
                <a:latin typeface="方正综艺_GBK" panose="02010600030101010101" charset="-122"/>
                <a:ea typeface="方正综艺_GBK" panose="02010600030101010101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88A95D8-E0E5-F99D-7C62-2D09555CF761}"/>
              </a:ext>
            </a:extLst>
          </p:cNvPr>
          <p:cNvGrpSpPr/>
          <p:nvPr/>
        </p:nvGrpSpPr>
        <p:grpSpPr>
          <a:xfrm>
            <a:off x="6534374" y="2197178"/>
            <a:ext cx="2953017" cy="340235"/>
            <a:chOff x="514798" y="1360005"/>
            <a:chExt cx="2953017" cy="34023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CCD71A60-34BD-18EB-121E-BBFC838C5B0F}"/>
                </a:ext>
              </a:extLst>
            </p:cNvPr>
            <p:cNvSpPr/>
            <p:nvPr/>
          </p:nvSpPr>
          <p:spPr>
            <a:xfrm>
              <a:off x="514798" y="1404756"/>
              <a:ext cx="2533392" cy="257715"/>
            </a:xfrm>
            <a:custGeom>
              <a:avLst/>
              <a:gdLst>
                <a:gd name="connsiteX0" fmla="*/ 0 w 7763933"/>
                <a:gd name="connsiteY0" fmla="*/ 263865 h 365465"/>
                <a:gd name="connsiteX1" fmla="*/ 3937000 w 7763933"/>
                <a:gd name="connsiteY1" fmla="*/ 1398 h 365465"/>
                <a:gd name="connsiteX2" fmla="*/ 7763933 w 7763933"/>
                <a:gd name="connsiteY2" fmla="*/ 365465 h 365465"/>
                <a:gd name="connsiteX0" fmla="*/ 0 w 7763933"/>
                <a:gd name="connsiteY0" fmla="*/ 250188 h 351788"/>
                <a:gd name="connsiteX1" fmla="*/ 1866886 w 7763933"/>
                <a:gd name="connsiteY1" fmla="*/ 1535 h 351788"/>
                <a:gd name="connsiteX2" fmla="*/ 7763933 w 7763933"/>
                <a:gd name="connsiteY2" fmla="*/ 351788 h 351788"/>
                <a:gd name="connsiteX0" fmla="*/ 0 w 7763933"/>
                <a:gd name="connsiteY0" fmla="*/ 255848 h 357448"/>
                <a:gd name="connsiteX1" fmla="*/ 1866886 w 7763933"/>
                <a:gd name="connsiteY1" fmla="*/ 7195 h 357448"/>
                <a:gd name="connsiteX2" fmla="*/ 7763933 w 7763933"/>
                <a:gd name="connsiteY2" fmla="*/ 357448 h 357448"/>
                <a:gd name="connsiteX0" fmla="*/ 0 w 7763933"/>
                <a:gd name="connsiteY0" fmla="*/ 323526 h 425126"/>
                <a:gd name="connsiteX1" fmla="*/ 1219976 w 7763933"/>
                <a:gd name="connsiteY1" fmla="*/ 5804 h 425126"/>
                <a:gd name="connsiteX2" fmla="*/ 7763933 w 7763933"/>
                <a:gd name="connsiteY2" fmla="*/ 425126 h 425126"/>
                <a:gd name="connsiteX0" fmla="*/ 0 w 7770541"/>
                <a:gd name="connsiteY0" fmla="*/ 333359 h 434959"/>
                <a:gd name="connsiteX1" fmla="*/ 1219976 w 7770541"/>
                <a:gd name="connsiteY1" fmla="*/ 15637 h 434959"/>
                <a:gd name="connsiteX2" fmla="*/ 7763933 w 7770541"/>
                <a:gd name="connsiteY2" fmla="*/ 434959 h 434959"/>
                <a:gd name="connsiteX0" fmla="*/ 0 w 7627720"/>
                <a:gd name="connsiteY0" fmla="*/ 373753 h 373754"/>
                <a:gd name="connsiteX1" fmla="*/ 1219976 w 7627720"/>
                <a:gd name="connsiteY1" fmla="*/ 56031 h 373754"/>
                <a:gd name="connsiteX2" fmla="*/ 7620539 w 7627720"/>
                <a:gd name="connsiteY2" fmla="*/ 295775 h 37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7720" h="373754">
                  <a:moveTo>
                    <a:pt x="0" y="373753"/>
                  </a:moveTo>
                  <a:cubicBezTo>
                    <a:pt x="1321505" y="234053"/>
                    <a:pt x="-74013" y="39098"/>
                    <a:pt x="1219976" y="56031"/>
                  </a:cubicBezTo>
                  <a:cubicBezTo>
                    <a:pt x="6298394" y="3895"/>
                    <a:pt x="7744148" y="-112328"/>
                    <a:pt x="7620539" y="295775"/>
                  </a:cubicBezTo>
                </a:path>
              </a:pathLst>
            </a:custGeom>
            <a:solidFill>
              <a:srgbClr val="D1EB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359A331-CFC5-D95B-253E-2D873EC39473}"/>
                </a:ext>
              </a:extLst>
            </p:cNvPr>
            <p:cNvGrpSpPr/>
            <p:nvPr/>
          </p:nvGrpSpPr>
          <p:grpSpPr>
            <a:xfrm>
              <a:off x="684092" y="1360005"/>
              <a:ext cx="2783723" cy="340235"/>
              <a:chOff x="665638" y="654064"/>
              <a:chExt cx="2783723" cy="340235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2B17B4B-6954-284D-7B7A-E3AAAD788903}"/>
                  </a:ext>
                </a:extLst>
              </p:cNvPr>
              <p:cNvSpPr txBox="1"/>
              <p:nvPr/>
            </p:nvSpPr>
            <p:spPr>
              <a:xfrm>
                <a:off x="1346241" y="654064"/>
                <a:ext cx="21031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感受互联网数据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D04E08A-1549-59A1-62C1-BD90ECD60DCB}"/>
                  </a:ext>
                </a:extLst>
              </p:cNvPr>
              <p:cNvSpPr txBox="1"/>
              <p:nvPr/>
            </p:nvSpPr>
            <p:spPr>
              <a:xfrm>
                <a:off x="665638" y="683581"/>
                <a:ext cx="9250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汉仪铸字木头人W" panose="00020600040101010101" pitchFamily="18" charset="-122"/>
                    <a:ea typeface="汉仪铸字木头人W" panose="00020600040101010101" pitchFamily="18" charset="-122"/>
                  </a:rPr>
                  <a:t>实验一</a:t>
                </a:r>
              </a:p>
            </p:txBody>
          </p:sp>
          <p:sp>
            <p:nvSpPr>
              <p:cNvPr id="17" name="矩形: 圆顶角 1">
                <a:extLst>
                  <a:ext uri="{FF2B5EF4-FFF2-40B4-BE49-F238E27FC236}">
                    <a16:creationId xmlns:a16="http://schemas.microsoft.com/office/drawing/2014/main" id="{62000459-30EB-A4A3-FC89-80ABA3800B37}"/>
                  </a:ext>
                </a:extLst>
              </p:cNvPr>
              <p:cNvSpPr/>
              <p:nvPr/>
            </p:nvSpPr>
            <p:spPr>
              <a:xfrm>
                <a:off x="705298" y="683581"/>
                <a:ext cx="617474" cy="310718"/>
              </a:xfrm>
              <a:custGeom>
                <a:avLst/>
                <a:gdLst>
                  <a:gd name="connsiteX0" fmla="*/ 51787 w 561594"/>
                  <a:gd name="connsiteY0" fmla="*/ 0 h 310718"/>
                  <a:gd name="connsiteX1" fmla="*/ 509807 w 561594"/>
                  <a:gd name="connsiteY1" fmla="*/ 0 h 310718"/>
                  <a:gd name="connsiteX2" fmla="*/ 561594 w 561594"/>
                  <a:gd name="connsiteY2" fmla="*/ 51787 h 310718"/>
                  <a:gd name="connsiteX3" fmla="*/ 561594 w 561594"/>
                  <a:gd name="connsiteY3" fmla="*/ 310718 h 310718"/>
                  <a:gd name="connsiteX4" fmla="*/ 561594 w 561594"/>
                  <a:gd name="connsiteY4" fmla="*/ 310718 h 310718"/>
                  <a:gd name="connsiteX5" fmla="*/ 0 w 561594"/>
                  <a:gd name="connsiteY5" fmla="*/ 310718 h 310718"/>
                  <a:gd name="connsiteX6" fmla="*/ 0 w 561594"/>
                  <a:gd name="connsiteY6" fmla="*/ 310718 h 310718"/>
                  <a:gd name="connsiteX7" fmla="*/ 0 w 561594"/>
                  <a:gd name="connsiteY7" fmla="*/ 51787 h 310718"/>
                  <a:gd name="connsiteX8" fmla="*/ 51787 w 561594"/>
                  <a:gd name="connsiteY8" fmla="*/ 0 h 310718"/>
                  <a:gd name="connsiteX0" fmla="*/ 87297 w 597104"/>
                  <a:gd name="connsiteY0" fmla="*/ 0 h 310718"/>
                  <a:gd name="connsiteX1" fmla="*/ 545317 w 597104"/>
                  <a:gd name="connsiteY1" fmla="*/ 0 h 310718"/>
                  <a:gd name="connsiteX2" fmla="*/ 597104 w 597104"/>
                  <a:gd name="connsiteY2" fmla="*/ 51787 h 310718"/>
                  <a:gd name="connsiteX3" fmla="*/ 597104 w 597104"/>
                  <a:gd name="connsiteY3" fmla="*/ 310718 h 310718"/>
                  <a:gd name="connsiteX4" fmla="*/ 597104 w 597104"/>
                  <a:gd name="connsiteY4" fmla="*/ 310718 h 310718"/>
                  <a:gd name="connsiteX5" fmla="*/ 35510 w 597104"/>
                  <a:gd name="connsiteY5" fmla="*/ 310718 h 310718"/>
                  <a:gd name="connsiteX6" fmla="*/ 35510 w 597104"/>
                  <a:gd name="connsiteY6" fmla="*/ 310718 h 310718"/>
                  <a:gd name="connsiteX7" fmla="*/ 0 w 597104"/>
                  <a:gd name="connsiteY7" fmla="*/ 167197 h 310718"/>
                  <a:gd name="connsiteX8" fmla="*/ 87297 w 597104"/>
                  <a:gd name="connsiteY8" fmla="*/ 0 h 310718"/>
                  <a:gd name="connsiteX0" fmla="*/ 87736 w 597543"/>
                  <a:gd name="connsiteY0" fmla="*/ 0 h 310718"/>
                  <a:gd name="connsiteX1" fmla="*/ 545756 w 597543"/>
                  <a:gd name="connsiteY1" fmla="*/ 0 h 310718"/>
                  <a:gd name="connsiteX2" fmla="*/ 597543 w 597543"/>
                  <a:gd name="connsiteY2" fmla="*/ 51787 h 310718"/>
                  <a:gd name="connsiteX3" fmla="*/ 597543 w 597543"/>
                  <a:gd name="connsiteY3" fmla="*/ 310718 h 310718"/>
                  <a:gd name="connsiteX4" fmla="*/ 597543 w 597543"/>
                  <a:gd name="connsiteY4" fmla="*/ 310718 h 310718"/>
                  <a:gd name="connsiteX5" fmla="*/ 35949 w 597543"/>
                  <a:gd name="connsiteY5" fmla="*/ 310718 h 310718"/>
                  <a:gd name="connsiteX6" fmla="*/ 35949 w 597543"/>
                  <a:gd name="connsiteY6" fmla="*/ 310718 h 310718"/>
                  <a:gd name="connsiteX7" fmla="*/ 439 w 597543"/>
                  <a:gd name="connsiteY7" fmla="*/ 167197 h 310718"/>
                  <a:gd name="connsiteX8" fmla="*/ 87736 w 597543"/>
                  <a:gd name="connsiteY8" fmla="*/ 0 h 310718"/>
                  <a:gd name="connsiteX0" fmla="*/ 107667 w 617474"/>
                  <a:gd name="connsiteY0" fmla="*/ 0 h 310718"/>
                  <a:gd name="connsiteX1" fmla="*/ 565687 w 617474"/>
                  <a:gd name="connsiteY1" fmla="*/ 0 h 310718"/>
                  <a:gd name="connsiteX2" fmla="*/ 617474 w 617474"/>
                  <a:gd name="connsiteY2" fmla="*/ 51787 h 310718"/>
                  <a:gd name="connsiteX3" fmla="*/ 617474 w 617474"/>
                  <a:gd name="connsiteY3" fmla="*/ 310718 h 310718"/>
                  <a:gd name="connsiteX4" fmla="*/ 617474 w 617474"/>
                  <a:gd name="connsiteY4" fmla="*/ 310718 h 310718"/>
                  <a:gd name="connsiteX5" fmla="*/ 55880 w 617474"/>
                  <a:gd name="connsiteY5" fmla="*/ 310718 h 310718"/>
                  <a:gd name="connsiteX6" fmla="*/ 0 w 617474"/>
                  <a:gd name="connsiteY6" fmla="*/ 272618 h 310718"/>
                  <a:gd name="connsiteX7" fmla="*/ 20370 w 617474"/>
                  <a:gd name="connsiteY7" fmla="*/ 167197 h 310718"/>
                  <a:gd name="connsiteX8" fmla="*/ 107667 w 617474"/>
                  <a:gd name="connsiteY8" fmla="*/ 0 h 31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474" h="310718">
                    <a:moveTo>
                      <a:pt x="107667" y="0"/>
                    </a:moveTo>
                    <a:lnTo>
                      <a:pt x="565687" y="0"/>
                    </a:lnTo>
                    <a:cubicBezTo>
                      <a:pt x="594288" y="0"/>
                      <a:pt x="617474" y="23186"/>
                      <a:pt x="617474" y="51787"/>
                    </a:cubicBezTo>
                    <a:lnTo>
                      <a:pt x="617474" y="310718"/>
                    </a:lnTo>
                    <a:lnTo>
                      <a:pt x="617474" y="310718"/>
                    </a:lnTo>
                    <a:lnTo>
                      <a:pt x="55880" y="310718"/>
                    </a:lnTo>
                    <a:lnTo>
                      <a:pt x="0" y="272618"/>
                    </a:lnTo>
                    <a:cubicBezTo>
                      <a:pt x="0" y="186308"/>
                      <a:pt x="15290" y="167147"/>
                      <a:pt x="20370" y="167197"/>
                    </a:cubicBezTo>
                    <a:cubicBezTo>
                      <a:pt x="20370" y="138596"/>
                      <a:pt x="79066" y="0"/>
                      <a:pt x="107667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D59848E-F1B2-5B85-31C8-ECE3798280A0}"/>
              </a:ext>
            </a:extLst>
          </p:cNvPr>
          <p:cNvGrpSpPr/>
          <p:nvPr/>
        </p:nvGrpSpPr>
        <p:grpSpPr>
          <a:xfrm>
            <a:off x="1778743" y="4128945"/>
            <a:ext cx="2791092" cy="340235"/>
            <a:chOff x="1065680" y="2073813"/>
            <a:chExt cx="2791092" cy="340235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CB3F7DE4-C9E1-C9D5-E65B-B044758C02CB}"/>
                </a:ext>
              </a:extLst>
            </p:cNvPr>
            <p:cNvSpPr/>
            <p:nvPr/>
          </p:nvSpPr>
          <p:spPr>
            <a:xfrm flipH="1">
              <a:off x="1065680" y="2137614"/>
              <a:ext cx="2533392" cy="257715"/>
            </a:xfrm>
            <a:custGeom>
              <a:avLst/>
              <a:gdLst>
                <a:gd name="connsiteX0" fmla="*/ 0 w 7763933"/>
                <a:gd name="connsiteY0" fmla="*/ 263865 h 365465"/>
                <a:gd name="connsiteX1" fmla="*/ 3937000 w 7763933"/>
                <a:gd name="connsiteY1" fmla="*/ 1398 h 365465"/>
                <a:gd name="connsiteX2" fmla="*/ 7763933 w 7763933"/>
                <a:gd name="connsiteY2" fmla="*/ 365465 h 365465"/>
                <a:gd name="connsiteX0" fmla="*/ 0 w 7763933"/>
                <a:gd name="connsiteY0" fmla="*/ 250188 h 351788"/>
                <a:gd name="connsiteX1" fmla="*/ 1866886 w 7763933"/>
                <a:gd name="connsiteY1" fmla="*/ 1535 h 351788"/>
                <a:gd name="connsiteX2" fmla="*/ 7763933 w 7763933"/>
                <a:gd name="connsiteY2" fmla="*/ 351788 h 351788"/>
                <a:gd name="connsiteX0" fmla="*/ 0 w 7763933"/>
                <a:gd name="connsiteY0" fmla="*/ 255848 h 357448"/>
                <a:gd name="connsiteX1" fmla="*/ 1866886 w 7763933"/>
                <a:gd name="connsiteY1" fmla="*/ 7195 h 357448"/>
                <a:gd name="connsiteX2" fmla="*/ 7763933 w 7763933"/>
                <a:gd name="connsiteY2" fmla="*/ 357448 h 357448"/>
                <a:gd name="connsiteX0" fmla="*/ 0 w 7763933"/>
                <a:gd name="connsiteY0" fmla="*/ 323526 h 425126"/>
                <a:gd name="connsiteX1" fmla="*/ 1219976 w 7763933"/>
                <a:gd name="connsiteY1" fmla="*/ 5804 h 425126"/>
                <a:gd name="connsiteX2" fmla="*/ 7763933 w 7763933"/>
                <a:gd name="connsiteY2" fmla="*/ 425126 h 425126"/>
                <a:gd name="connsiteX0" fmla="*/ 0 w 7770541"/>
                <a:gd name="connsiteY0" fmla="*/ 333359 h 434959"/>
                <a:gd name="connsiteX1" fmla="*/ 1219976 w 7770541"/>
                <a:gd name="connsiteY1" fmla="*/ 15637 h 434959"/>
                <a:gd name="connsiteX2" fmla="*/ 7763933 w 7770541"/>
                <a:gd name="connsiteY2" fmla="*/ 434959 h 434959"/>
                <a:gd name="connsiteX0" fmla="*/ 0 w 7627720"/>
                <a:gd name="connsiteY0" fmla="*/ 373753 h 373754"/>
                <a:gd name="connsiteX1" fmla="*/ 1219976 w 7627720"/>
                <a:gd name="connsiteY1" fmla="*/ 56031 h 373754"/>
                <a:gd name="connsiteX2" fmla="*/ 7620539 w 7627720"/>
                <a:gd name="connsiteY2" fmla="*/ 295775 h 37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7720" h="373754">
                  <a:moveTo>
                    <a:pt x="0" y="373753"/>
                  </a:moveTo>
                  <a:cubicBezTo>
                    <a:pt x="1321505" y="234053"/>
                    <a:pt x="-74013" y="39098"/>
                    <a:pt x="1219976" y="56031"/>
                  </a:cubicBezTo>
                  <a:cubicBezTo>
                    <a:pt x="6298394" y="3895"/>
                    <a:pt x="7744148" y="-112328"/>
                    <a:pt x="7620539" y="295775"/>
                  </a:cubicBezTo>
                </a:path>
              </a:pathLst>
            </a:custGeom>
            <a:solidFill>
              <a:srgbClr val="D1EB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380224C-5F52-6E9C-3664-DCAB1A206362}"/>
                </a:ext>
              </a:extLst>
            </p:cNvPr>
            <p:cNvGrpSpPr/>
            <p:nvPr/>
          </p:nvGrpSpPr>
          <p:grpSpPr>
            <a:xfrm>
              <a:off x="1073049" y="2073813"/>
              <a:ext cx="2783723" cy="340235"/>
              <a:chOff x="665638" y="654064"/>
              <a:chExt cx="2783723" cy="340235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86679F3-5A73-9A30-77A6-C7782FAD46E5}"/>
                  </a:ext>
                </a:extLst>
              </p:cNvPr>
              <p:cNvSpPr txBox="1"/>
              <p:nvPr/>
            </p:nvSpPr>
            <p:spPr>
              <a:xfrm>
                <a:off x="1346241" y="654064"/>
                <a:ext cx="21031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下载互联网数据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B49BF4F-AFCE-E699-BF53-BBA5DF90A0A6}"/>
                  </a:ext>
                </a:extLst>
              </p:cNvPr>
              <p:cNvSpPr txBox="1"/>
              <p:nvPr/>
            </p:nvSpPr>
            <p:spPr>
              <a:xfrm>
                <a:off x="665638" y="683581"/>
                <a:ext cx="9250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汉仪铸字木头人W" panose="00020600040101010101" pitchFamily="18" charset="-122"/>
                    <a:ea typeface="汉仪铸字木头人W" panose="00020600040101010101" pitchFamily="18" charset="-122"/>
                  </a:rPr>
                  <a:t>实验二</a:t>
                </a:r>
              </a:p>
            </p:txBody>
          </p:sp>
          <p:sp>
            <p:nvSpPr>
              <p:cNvPr id="24" name="矩形: 圆顶角 1">
                <a:extLst>
                  <a:ext uri="{FF2B5EF4-FFF2-40B4-BE49-F238E27FC236}">
                    <a16:creationId xmlns:a16="http://schemas.microsoft.com/office/drawing/2014/main" id="{C108D6E5-78AA-F415-24FF-09BF471C8360}"/>
                  </a:ext>
                </a:extLst>
              </p:cNvPr>
              <p:cNvSpPr/>
              <p:nvPr/>
            </p:nvSpPr>
            <p:spPr>
              <a:xfrm>
                <a:off x="705298" y="683581"/>
                <a:ext cx="617474" cy="310718"/>
              </a:xfrm>
              <a:custGeom>
                <a:avLst/>
                <a:gdLst>
                  <a:gd name="connsiteX0" fmla="*/ 51787 w 561594"/>
                  <a:gd name="connsiteY0" fmla="*/ 0 h 310718"/>
                  <a:gd name="connsiteX1" fmla="*/ 509807 w 561594"/>
                  <a:gd name="connsiteY1" fmla="*/ 0 h 310718"/>
                  <a:gd name="connsiteX2" fmla="*/ 561594 w 561594"/>
                  <a:gd name="connsiteY2" fmla="*/ 51787 h 310718"/>
                  <a:gd name="connsiteX3" fmla="*/ 561594 w 561594"/>
                  <a:gd name="connsiteY3" fmla="*/ 310718 h 310718"/>
                  <a:gd name="connsiteX4" fmla="*/ 561594 w 561594"/>
                  <a:gd name="connsiteY4" fmla="*/ 310718 h 310718"/>
                  <a:gd name="connsiteX5" fmla="*/ 0 w 561594"/>
                  <a:gd name="connsiteY5" fmla="*/ 310718 h 310718"/>
                  <a:gd name="connsiteX6" fmla="*/ 0 w 561594"/>
                  <a:gd name="connsiteY6" fmla="*/ 310718 h 310718"/>
                  <a:gd name="connsiteX7" fmla="*/ 0 w 561594"/>
                  <a:gd name="connsiteY7" fmla="*/ 51787 h 310718"/>
                  <a:gd name="connsiteX8" fmla="*/ 51787 w 561594"/>
                  <a:gd name="connsiteY8" fmla="*/ 0 h 310718"/>
                  <a:gd name="connsiteX0" fmla="*/ 87297 w 597104"/>
                  <a:gd name="connsiteY0" fmla="*/ 0 h 310718"/>
                  <a:gd name="connsiteX1" fmla="*/ 545317 w 597104"/>
                  <a:gd name="connsiteY1" fmla="*/ 0 h 310718"/>
                  <a:gd name="connsiteX2" fmla="*/ 597104 w 597104"/>
                  <a:gd name="connsiteY2" fmla="*/ 51787 h 310718"/>
                  <a:gd name="connsiteX3" fmla="*/ 597104 w 597104"/>
                  <a:gd name="connsiteY3" fmla="*/ 310718 h 310718"/>
                  <a:gd name="connsiteX4" fmla="*/ 597104 w 597104"/>
                  <a:gd name="connsiteY4" fmla="*/ 310718 h 310718"/>
                  <a:gd name="connsiteX5" fmla="*/ 35510 w 597104"/>
                  <a:gd name="connsiteY5" fmla="*/ 310718 h 310718"/>
                  <a:gd name="connsiteX6" fmla="*/ 35510 w 597104"/>
                  <a:gd name="connsiteY6" fmla="*/ 310718 h 310718"/>
                  <a:gd name="connsiteX7" fmla="*/ 0 w 597104"/>
                  <a:gd name="connsiteY7" fmla="*/ 167197 h 310718"/>
                  <a:gd name="connsiteX8" fmla="*/ 87297 w 597104"/>
                  <a:gd name="connsiteY8" fmla="*/ 0 h 310718"/>
                  <a:gd name="connsiteX0" fmla="*/ 87736 w 597543"/>
                  <a:gd name="connsiteY0" fmla="*/ 0 h 310718"/>
                  <a:gd name="connsiteX1" fmla="*/ 545756 w 597543"/>
                  <a:gd name="connsiteY1" fmla="*/ 0 h 310718"/>
                  <a:gd name="connsiteX2" fmla="*/ 597543 w 597543"/>
                  <a:gd name="connsiteY2" fmla="*/ 51787 h 310718"/>
                  <a:gd name="connsiteX3" fmla="*/ 597543 w 597543"/>
                  <a:gd name="connsiteY3" fmla="*/ 310718 h 310718"/>
                  <a:gd name="connsiteX4" fmla="*/ 597543 w 597543"/>
                  <a:gd name="connsiteY4" fmla="*/ 310718 h 310718"/>
                  <a:gd name="connsiteX5" fmla="*/ 35949 w 597543"/>
                  <a:gd name="connsiteY5" fmla="*/ 310718 h 310718"/>
                  <a:gd name="connsiteX6" fmla="*/ 35949 w 597543"/>
                  <a:gd name="connsiteY6" fmla="*/ 310718 h 310718"/>
                  <a:gd name="connsiteX7" fmla="*/ 439 w 597543"/>
                  <a:gd name="connsiteY7" fmla="*/ 167197 h 310718"/>
                  <a:gd name="connsiteX8" fmla="*/ 87736 w 597543"/>
                  <a:gd name="connsiteY8" fmla="*/ 0 h 310718"/>
                  <a:gd name="connsiteX0" fmla="*/ 107667 w 617474"/>
                  <a:gd name="connsiteY0" fmla="*/ 0 h 310718"/>
                  <a:gd name="connsiteX1" fmla="*/ 565687 w 617474"/>
                  <a:gd name="connsiteY1" fmla="*/ 0 h 310718"/>
                  <a:gd name="connsiteX2" fmla="*/ 617474 w 617474"/>
                  <a:gd name="connsiteY2" fmla="*/ 51787 h 310718"/>
                  <a:gd name="connsiteX3" fmla="*/ 617474 w 617474"/>
                  <a:gd name="connsiteY3" fmla="*/ 310718 h 310718"/>
                  <a:gd name="connsiteX4" fmla="*/ 617474 w 617474"/>
                  <a:gd name="connsiteY4" fmla="*/ 310718 h 310718"/>
                  <a:gd name="connsiteX5" fmla="*/ 55880 w 617474"/>
                  <a:gd name="connsiteY5" fmla="*/ 310718 h 310718"/>
                  <a:gd name="connsiteX6" fmla="*/ 0 w 617474"/>
                  <a:gd name="connsiteY6" fmla="*/ 272618 h 310718"/>
                  <a:gd name="connsiteX7" fmla="*/ 20370 w 617474"/>
                  <a:gd name="connsiteY7" fmla="*/ 167197 h 310718"/>
                  <a:gd name="connsiteX8" fmla="*/ 107667 w 617474"/>
                  <a:gd name="connsiteY8" fmla="*/ 0 h 31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474" h="310718">
                    <a:moveTo>
                      <a:pt x="107667" y="0"/>
                    </a:moveTo>
                    <a:lnTo>
                      <a:pt x="565687" y="0"/>
                    </a:lnTo>
                    <a:cubicBezTo>
                      <a:pt x="594288" y="0"/>
                      <a:pt x="617474" y="23186"/>
                      <a:pt x="617474" y="51787"/>
                    </a:cubicBezTo>
                    <a:lnTo>
                      <a:pt x="617474" y="310718"/>
                    </a:lnTo>
                    <a:lnTo>
                      <a:pt x="617474" y="310718"/>
                    </a:lnTo>
                    <a:lnTo>
                      <a:pt x="55880" y="310718"/>
                    </a:lnTo>
                    <a:lnTo>
                      <a:pt x="0" y="272618"/>
                    </a:lnTo>
                    <a:cubicBezTo>
                      <a:pt x="0" y="186308"/>
                      <a:pt x="15290" y="167147"/>
                      <a:pt x="20370" y="167197"/>
                    </a:cubicBezTo>
                    <a:cubicBezTo>
                      <a:pt x="20370" y="138596"/>
                      <a:pt x="79066" y="0"/>
                      <a:pt x="107667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175D602-E57B-AD5E-9271-B74AD2013F57}"/>
              </a:ext>
            </a:extLst>
          </p:cNvPr>
          <p:cNvGrpSpPr/>
          <p:nvPr/>
        </p:nvGrpSpPr>
        <p:grpSpPr>
          <a:xfrm>
            <a:off x="7577038" y="4192746"/>
            <a:ext cx="2953017" cy="340235"/>
            <a:chOff x="514798" y="1360005"/>
            <a:chExt cx="2953017" cy="340235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9858C7A4-4FCE-F0FC-0A49-6CDEBA094E76}"/>
                </a:ext>
              </a:extLst>
            </p:cNvPr>
            <p:cNvSpPr/>
            <p:nvPr/>
          </p:nvSpPr>
          <p:spPr>
            <a:xfrm>
              <a:off x="514798" y="1404756"/>
              <a:ext cx="2533392" cy="257715"/>
            </a:xfrm>
            <a:custGeom>
              <a:avLst/>
              <a:gdLst>
                <a:gd name="connsiteX0" fmla="*/ 0 w 7763933"/>
                <a:gd name="connsiteY0" fmla="*/ 263865 h 365465"/>
                <a:gd name="connsiteX1" fmla="*/ 3937000 w 7763933"/>
                <a:gd name="connsiteY1" fmla="*/ 1398 h 365465"/>
                <a:gd name="connsiteX2" fmla="*/ 7763933 w 7763933"/>
                <a:gd name="connsiteY2" fmla="*/ 365465 h 365465"/>
                <a:gd name="connsiteX0" fmla="*/ 0 w 7763933"/>
                <a:gd name="connsiteY0" fmla="*/ 250188 h 351788"/>
                <a:gd name="connsiteX1" fmla="*/ 1866886 w 7763933"/>
                <a:gd name="connsiteY1" fmla="*/ 1535 h 351788"/>
                <a:gd name="connsiteX2" fmla="*/ 7763933 w 7763933"/>
                <a:gd name="connsiteY2" fmla="*/ 351788 h 351788"/>
                <a:gd name="connsiteX0" fmla="*/ 0 w 7763933"/>
                <a:gd name="connsiteY0" fmla="*/ 255848 h 357448"/>
                <a:gd name="connsiteX1" fmla="*/ 1866886 w 7763933"/>
                <a:gd name="connsiteY1" fmla="*/ 7195 h 357448"/>
                <a:gd name="connsiteX2" fmla="*/ 7763933 w 7763933"/>
                <a:gd name="connsiteY2" fmla="*/ 357448 h 357448"/>
                <a:gd name="connsiteX0" fmla="*/ 0 w 7763933"/>
                <a:gd name="connsiteY0" fmla="*/ 323526 h 425126"/>
                <a:gd name="connsiteX1" fmla="*/ 1219976 w 7763933"/>
                <a:gd name="connsiteY1" fmla="*/ 5804 h 425126"/>
                <a:gd name="connsiteX2" fmla="*/ 7763933 w 7763933"/>
                <a:gd name="connsiteY2" fmla="*/ 425126 h 425126"/>
                <a:gd name="connsiteX0" fmla="*/ 0 w 7770541"/>
                <a:gd name="connsiteY0" fmla="*/ 333359 h 434959"/>
                <a:gd name="connsiteX1" fmla="*/ 1219976 w 7770541"/>
                <a:gd name="connsiteY1" fmla="*/ 15637 h 434959"/>
                <a:gd name="connsiteX2" fmla="*/ 7763933 w 7770541"/>
                <a:gd name="connsiteY2" fmla="*/ 434959 h 434959"/>
                <a:gd name="connsiteX0" fmla="*/ 0 w 7627720"/>
                <a:gd name="connsiteY0" fmla="*/ 373753 h 373754"/>
                <a:gd name="connsiteX1" fmla="*/ 1219976 w 7627720"/>
                <a:gd name="connsiteY1" fmla="*/ 56031 h 373754"/>
                <a:gd name="connsiteX2" fmla="*/ 7620539 w 7627720"/>
                <a:gd name="connsiteY2" fmla="*/ 295775 h 37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7720" h="373754">
                  <a:moveTo>
                    <a:pt x="0" y="373753"/>
                  </a:moveTo>
                  <a:cubicBezTo>
                    <a:pt x="1321505" y="234053"/>
                    <a:pt x="-74013" y="39098"/>
                    <a:pt x="1219976" y="56031"/>
                  </a:cubicBezTo>
                  <a:cubicBezTo>
                    <a:pt x="6298394" y="3895"/>
                    <a:pt x="7744148" y="-112328"/>
                    <a:pt x="7620539" y="295775"/>
                  </a:cubicBezTo>
                </a:path>
              </a:pathLst>
            </a:custGeom>
            <a:solidFill>
              <a:srgbClr val="D1EB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13D7FE7-27A9-2B6B-EB57-60A4DBD5BD99}"/>
                </a:ext>
              </a:extLst>
            </p:cNvPr>
            <p:cNvGrpSpPr/>
            <p:nvPr/>
          </p:nvGrpSpPr>
          <p:grpSpPr>
            <a:xfrm>
              <a:off x="684092" y="1360005"/>
              <a:ext cx="2783723" cy="340235"/>
              <a:chOff x="665638" y="654064"/>
              <a:chExt cx="2783723" cy="340235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132DB6D-F578-843E-FEEC-C099ED45FCBE}"/>
                  </a:ext>
                </a:extLst>
              </p:cNvPr>
              <p:cNvSpPr txBox="1"/>
              <p:nvPr/>
            </p:nvSpPr>
            <p:spPr>
              <a:xfrm>
                <a:off x="1346241" y="654064"/>
                <a:ext cx="21031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分析互联网数据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6C7EB67-340D-8FB9-D9D3-BFBD6D62DAAC}"/>
                  </a:ext>
                </a:extLst>
              </p:cNvPr>
              <p:cNvSpPr txBox="1"/>
              <p:nvPr/>
            </p:nvSpPr>
            <p:spPr>
              <a:xfrm>
                <a:off x="665638" y="683581"/>
                <a:ext cx="9250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汉仪铸字木头人W" panose="00020600040101010101" pitchFamily="18" charset="-122"/>
                    <a:ea typeface="汉仪铸字木头人W" panose="00020600040101010101" pitchFamily="18" charset="-122"/>
                  </a:rPr>
                  <a:t>实验三</a:t>
                </a:r>
              </a:p>
            </p:txBody>
          </p:sp>
          <p:sp>
            <p:nvSpPr>
              <p:cNvPr id="31" name="矩形: 圆顶角 1">
                <a:extLst>
                  <a:ext uri="{FF2B5EF4-FFF2-40B4-BE49-F238E27FC236}">
                    <a16:creationId xmlns:a16="http://schemas.microsoft.com/office/drawing/2014/main" id="{07E89B90-8E81-5051-D3F1-D56A77ABB449}"/>
                  </a:ext>
                </a:extLst>
              </p:cNvPr>
              <p:cNvSpPr/>
              <p:nvPr/>
            </p:nvSpPr>
            <p:spPr>
              <a:xfrm>
                <a:off x="705298" y="683581"/>
                <a:ext cx="617474" cy="310718"/>
              </a:xfrm>
              <a:custGeom>
                <a:avLst/>
                <a:gdLst>
                  <a:gd name="connsiteX0" fmla="*/ 51787 w 561594"/>
                  <a:gd name="connsiteY0" fmla="*/ 0 h 310718"/>
                  <a:gd name="connsiteX1" fmla="*/ 509807 w 561594"/>
                  <a:gd name="connsiteY1" fmla="*/ 0 h 310718"/>
                  <a:gd name="connsiteX2" fmla="*/ 561594 w 561594"/>
                  <a:gd name="connsiteY2" fmla="*/ 51787 h 310718"/>
                  <a:gd name="connsiteX3" fmla="*/ 561594 w 561594"/>
                  <a:gd name="connsiteY3" fmla="*/ 310718 h 310718"/>
                  <a:gd name="connsiteX4" fmla="*/ 561594 w 561594"/>
                  <a:gd name="connsiteY4" fmla="*/ 310718 h 310718"/>
                  <a:gd name="connsiteX5" fmla="*/ 0 w 561594"/>
                  <a:gd name="connsiteY5" fmla="*/ 310718 h 310718"/>
                  <a:gd name="connsiteX6" fmla="*/ 0 w 561594"/>
                  <a:gd name="connsiteY6" fmla="*/ 310718 h 310718"/>
                  <a:gd name="connsiteX7" fmla="*/ 0 w 561594"/>
                  <a:gd name="connsiteY7" fmla="*/ 51787 h 310718"/>
                  <a:gd name="connsiteX8" fmla="*/ 51787 w 561594"/>
                  <a:gd name="connsiteY8" fmla="*/ 0 h 310718"/>
                  <a:gd name="connsiteX0" fmla="*/ 87297 w 597104"/>
                  <a:gd name="connsiteY0" fmla="*/ 0 h 310718"/>
                  <a:gd name="connsiteX1" fmla="*/ 545317 w 597104"/>
                  <a:gd name="connsiteY1" fmla="*/ 0 h 310718"/>
                  <a:gd name="connsiteX2" fmla="*/ 597104 w 597104"/>
                  <a:gd name="connsiteY2" fmla="*/ 51787 h 310718"/>
                  <a:gd name="connsiteX3" fmla="*/ 597104 w 597104"/>
                  <a:gd name="connsiteY3" fmla="*/ 310718 h 310718"/>
                  <a:gd name="connsiteX4" fmla="*/ 597104 w 597104"/>
                  <a:gd name="connsiteY4" fmla="*/ 310718 h 310718"/>
                  <a:gd name="connsiteX5" fmla="*/ 35510 w 597104"/>
                  <a:gd name="connsiteY5" fmla="*/ 310718 h 310718"/>
                  <a:gd name="connsiteX6" fmla="*/ 35510 w 597104"/>
                  <a:gd name="connsiteY6" fmla="*/ 310718 h 310718"/>
                  <a:gd name="connsiteX7" fmla="*/ 0 w 597104"/>
                  <a:gd name="connsiteY7" fmla="*/ 167197 h 310718"/>
                  <a:gd name="connsiteX8" fmla="*/ 87297 w 597104"/>
                  <a:gd name="connsiteY8" fmla="*/ 0 h 310718"/>
                  <a:gd name="connsiteX0" fmla="*/ 87736 w 597543"/>
                  <a:gd name="connsiteY0" fmla="*/ 0 h 310718"/>
                  <a:gd name="connsiteX1" fmla="*/ 545756 w 597543"/>
                  <a:gd name="connsiteY1" fmla="*/ 0 h 310718"/>
                  <a:gd name="connsiteX2" fmla="*/ 597543 w 597543"/>
                  <a:gd name="connsiteY2" fmla="*/ 51787 h 310718"/>
                  <a:gd name="connsiteX3" fmla="*/ 597543 w 597543"/>
                  <a:gd name="connsiteY3" fmla="*/ 310718 h 310718"/>
                  <a:gd name="connsiteX4" fmla="*/ 597543 w 597543"/>
                  <a:gd name="connsiteY4" fmla="*/ 310718 h 310718"/>
                  <a:gd name="connsiteX5" fmla="*/ 35949 w 597543"/>
                  <a:gd name="connsiteY5" fmla="*/ 310718 h 310718"/>
                  <a:gd name="connsiteX6" fmla="*/ 35949 w 597543"/>
                  <a:gd name="connsiteY6" fmla="*/ 310718 h 310718"/>
                  <a:gd name="connsiteX7" fmla="*/ 439 w 597543"/>
                  <a:gd name="connsiteY7" fmla="*/ 167197 h 310718"/>
                  <a:gd name="connsiteX8" fmla="*/ 87736 w 597543"/>
                  <a:gd name="connsiteY8" fmla="*/ 0 h 310718"/>
                  <a:gd name="connsiteX0" fmla="*/ 107667 w 617474"/>
                  <a:gd name="connsiteY0" fmla="*/ 0 h 310718"/>
                  <a:gd name="connsiteX1" fmla="*/ 565687 w 617474"/>
                  <a:gd name="connsiteY1" fmla="*/ 0 h 310718"/>
                  <a:gd name="connsiteX2" fmla="*/ 617474 w 617474"/>
                  <a:gd name="connsiteY2" fmla="*/ 51787 h 310718"/>
                  <a:gd name="connsiteX3" fmla="*/ 617474 w 617474"/>
                  <a:gd name="connsiteY3" fmla="*/ 310718 h 310718"/>
                  <a:gd name="connsiteX4" fmla="*/ 617474 w 617474"/>
                  <a:gd name="connsiteY4" fmla="*/ 310718 h 310718"/>
                  <a:gd name="connsiteX5" fmla="*/ 55880 w 617474"/>
                  <a:gd name="connsiteY5" fmla="*/ 310718 h 310718"/>
                  <a:gd name="connsiteX6" fmla="*/ 0 w 617474"/>
                  <a:gd name="connsiteY6" fmla="*/ 272618 h 310718"/>
                  <a:gd name="connsiteX7" fmla="*/ 20370 w 617474"/>
                  <a:gd name="connsiteY7" fmla="*/ 167197 h 310718"/>
                  <a:gd name="connsiteX8" fmla="*/ 107667 w 617474"/>
                  <a:gd name="connsiteY8" fmla="*/ 0 h 31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474" h="310718">
                    <a:moveTo>
                      <a:pt x="107667" y="0"/>
                    </a:moveTo>
                    <a:lnTo>
                      <a:pt x="565687" y="0"/>
                    </a:lnTo>
                    <a:cubicBezTo>
                      <a:pt x="594288" y="0"/>
                      <a:pt x="617474" y="23186"/>
                      <a:pt x="617474" y="51787"/>
                    </a:cubicBezTo>
                    <a:lnTo>
                      <a:pt x="617474" y="310718"/>
                    </a:lnTo>
                    <a:lnTo>
                      <a:pt x="617474" y="310718"/>
                    </a:lnTo>
                    <a:lnTo>
                      <a:pt x="55880" y="310718"/>
                    </a:lnTo>
                    <a:lnTo>
                      <a:pt x="0" y="272618"/>
                    </a:lnTo>
                    <a:cubicBezTo>
                      <a:pt x="0" y="186308"/>
                      <a:pt x="15290" y="167147"/>
                      <a:pt x="20370" y="167197"/>
                    </a:cubicBezTo>
                    <a:cubicBezTo>
                      <a:pt x="20370" y="138596"/>
                      <a:pt x="79066" y="0"/>
                      <a:pt x="107667" y="0"/>
                    </a:cubicBezTo>
                    <a:close/>
                  </a:path>
                </a:pathLst>
              </a:cu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9529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1613</Words>
  <Application>Microsoft Office PowerPoint</Application>
  <PresentationFormat>宽屏</PresentationFormat>
  <Paragraphs>245</Paragraphs>
  <Slides>30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0" baseType="lpstr">
      <vt:lpstr>MiSans Normal</vt:lpstr>
      <vt:lpstr>等线</vt:lpstr>
      <vt:lpstr>方正楷体_GBK</vt:lpstr>
      <vt:lpstr>方正隶变简体</vt:lpstr>
      <vt:lpstr>方正小标宋简体</vt:lpstr>
      <vt:lpstr>方正姚体简体</vt:lpstr>
      <vt:lpstr>方正稚艺简体</vt:lpstr>
      <vt:lpstr>方正综艺_GBK</vt:lpstr>
      <vt:lpstr>汉仪雅酷黑 85W</vt:lpstr>
      <vt:lpstr>汉仪铸字木头人W</vt:lpstr>
      <vt:lpstr>华光魏体_CNKI</vt:lpstr>
      <vt:lpstr>楷体</vt:lpstr>
      <vt:lpstr>宋体</vt:lpstr>
      <vt:lpstr>微软雅黑</vt:lpstr>
      <vt:lpstr>Arial</vt:lpstr>
      <vt:lpstr>Calibri</vt:lpstr>
      <vt:lpstr>Impact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芜湖三山经济开发区教研室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7上3单元项目1课件B</dc:title>
  <dc:creator>梁祥</dc:creator>
  <cp:keywords>安徽初中信息科技</cp:keywords>
  <cp:lastModifiedBy>梁祥</cp:lastModifiedBy>
  <cp:revision>205</cp:revision>
  <dcterms:created xsi:type="dcterms:W3CDTF">2021-03-10T08:28:00Z</dcterms:created>
  <dcterms:modified xsi:type="dcterms:W3CDTF">2024-08-17T10:38:11Z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