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0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5"/>
  </p:sldMasterIdLst>
  <p:notesMasterIdLst>
    <p:notesMasterId r:id="rId28"/>
  </p:notesMasterIdLst>
  <p:handoutMasterIdLst>
    <p:handoutMasterId r:id="rId29"/>
  </p:handoutMasterIdLst>
  <p:sldIdLst>
    <p:sldId id="502" r:id="rId6"/>
    <p:sldId id="504" r:id="rId7"/>
    <p:sldId id="505" r:id="rId8"/>
    <p:sldId id="506" r:id="rId9"/>
    <p:sldId id="507" r:id="rId10"/>
    <p:sldId id="508" r:id="rId11"/>
    <p:sldId id="509" r:id="rId12"/>
    <p:sldId id="510" r:id="rId13"/>
    <p:sldId id="511" r:id="rId14"/>
    <p:sldId id="512" r:id="rId15"/>
    <p:sldId id="516" r:id="rId16"/>
    <p:sldId id="517" r:id="rId17"/>
    <p:sldId id="527" r:id="rId18"/>
    <p:sldId id="528" r:id="rId19"/>
    <p:sldId id="518" r:id="rId20"/>
    <p:sldId id="519" r:id="rId21"/>
    <p:sldId id="520" r:id="rId22"/>
    <p:sldId id="521" r:id="rId23"/>
    <p:sldId id="540" r:id="rId24"/>
    <p:sldId id="522" r:id="rId25"/>
    <p:sldId id="525" r:id="rId26"/>
    <p:sldId id="526" r:id="rId27"/>
  </p:sldIdLst>
  <p:sldSz cx="12192000" cy="6858000"/>
  <p:notesSz cx="6858000" cy="9144000"/>
  <p:embeddedFontLst>
    <p:embeddedFont>
      <p:font typeface="腾祥铁山楷书简" panose="01010104010101010101" pitchFamily="2" charset="-122"/>
      <p:regular r:id="rId30"/>
    </p:embeddedFont>
    <p:embeddedFont>
      <p:font typeface="等线" panose="02010600030101010101" pitchFamily="2" charset="-122"/>
      <p:regular r:id="rId31"/>
      <p:bold r:id="rId32"/>
    </p:embeddedFont>
    <p:embeddedFont>
      <p:font typeface="方正姚体" panose="02010601030101010101" pitchFamily="2" charset="-122"/>
      <p:regular r:id="rId33"/>
    </p:embeddedFont>
    <p:embeddedFont>
      <p:font typeface="楷体" panose="02010609060101010101" pitchFamily="49" charset="-122"/>
      <p:regular r:id="rId34"/>
    </p:embeddedFont>
    <p:embeddedFont>
      <p:font typeface="微软雅黑" panose="020B0503020204020204" pitchFamily="34" charset="-122"/>
      <p:regular r:id="rId35"/>
      <p:bold r:id="rId36"/>
    </p:embeddedFont>
    <p:embeddedFont>
      <p:font typeface="微软雅黑 Light" panose="020B0502040204020203" pitchFamily="34" charset="-122"/>
      <p:regular r:id="rId37"/>
    </p:embeddedFont>
  </p:embeddedFontLst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un Vagun" initials="VV" lastIdx="1" clrIdx="0"/>
  <p:cmAuthor id="2" name="Administra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F69D10"/>
    <a:srgbClr val="F7EA68"/>
    <a:srgbClr val="E4F3EF"/>
    <a:srgbClr val="CE6D4E"/>
    <a:srgbClr val="CBE7F4"/>
    <a:srgbClr val="FFFFFF"/>
    <a:srgbClr val="30A0D2"/>
    <a:srgbClr val="2E9FD1"/>
    <a:srgbClr val="46CC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542EEF0-F22F-4947-B6B6-5F2FE78C6696}" styleName="{f0e8ca8d-8388-4166-a54c-3801b844b3e0}">
    <a:wholeTbl>
      <a:tcTxStyle>
        <a:fontRef idx="none">
          <a:prstClr val="black"/>
        </a:fontRef>
      </a:tcTxStyle>
      <a:tcStyle>
        <a:tcBdr>
          <a:insideH>
            <a:ln w="6350" cmpd="sng">
              <a:solidFill>
                <a:srgbClr val="FFFFFF"/>
              </a:solidFill>
            </a:ln>
          </a:insideH>
          <a:insideV>
            <a:ln w="6350" cmpd="sng">
              <a:solidFill>
                <a:srgbClr val="FFFFFF"/>
              </a:solidFill>
            </a:ln>
          </a:insideV>
        </a:tcBdr>
        <a:fill>
          <a:solidFill>
            <a:srgbClr val="EDEDED"/>
          </a:solidFill>
        </a:fill>
      </a:tcStyle>
    </a:wholeTbl>
    <a:firstCol>
      <a:tcTxStyle>
        <a:fontRef idx="none">
          <a:prstClr val="black"/>
        </a:fontRef>
      </a:tcTxStyle>
      <a:tcStyle>
        <a:tcBdr/>
        <a:fill>
          <a:solidFill>
            <a:srgbClr val="A2C3E1"/>
          </a:solidFill>
        </a:fill>
      </a:tcStyle>
    </a:firstCol>
    <a:firstRow>
      <a:tcTxStyle>
        <a:fontRef idx="none">
          <a:prstClr val="black"/>
        </a:fontRef>
      </a:tcTxStyle>
      <a:tcStyle>
        <a:tcBdr/>
        <a:fill>
          <a:solidFill>
            <a:srgbClr val="A2C3E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89052" autoAdjust="0"/>
  </p:normalViewPr>
  <p:slideViewPr>
    <p:cSldViewPr snapToGrid="0">
      <p:cViewPr varScale="1">
        <p:scale>
          <a:sx n="51" d="100"/>
          <a:sy n="51" d="100"/>
        </p:scale>
        <p:origin x="38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commentAuthors" Target="commentAuthors.xml"/><Relationship Id="rId21" Type="http://schemas.openxmlformats.org/officeDocument/2006/relationships/slide" Target="slides/slide16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2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4.fntdata"/><Relationship Id="rId38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#1">
  <dgm:title val=""/>
  <dgm:desc val=""/>
  <dgm:catLst>
    <dgm:cat type="accent6" pri="11500"/>
  </dgm:catLst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344580-735B-4D3A-8BF3-6DFA5A44446C}" type="doc">
      <dgm:prSet loTypeId="urn:microsoft.com/office/officeart/2005/8/layout/vList2#1" qsTypeId="urn:microsoft.com/office/officeart/2005/8/quickstyle/simple1#1" csTypeId="urn:microsoft.com/office/officeart/2005/8/colors/accent6_5#1"/>
      <dgm:spPr/>
      <dgm:t>
        <a:bodyPr/>
        <a:lstStyle/>
        <a:p>
          <a:endParaRPr altLang="en-US"/>
        </a:p>
      </dgm:t>
    </dgm:pt>
    <dgm:pt modelId="{279CBF3E-2F37-4065-A26B-85EABBA28E77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2000" b="0" i="0" u="none" baseline="0">
              <a:latin typeface="+mn-ea"/>
              <a:rtl val="0"/>
            </a:rPr>
            <a:t>请尝试使用其他的社交平台发布生活和学习方面的个人作品，并他人一起分享交流。</a:t>
          </a:r>
          <a:endParaRPr lang="en-US" altLang="zh-CN" sz="2800" b="0" i="0" u="none" baseline="0">
            <a:latin typeface="+mn-ea"/>
            <a:rtl val="0"/>
          </a:endParaRPr>
        </a:p>
      </dgm:t>
    </dgm:pt>
    <dgm:pt modelId="{B7940FC7-DD37-4A68-9364-7810C52F7495}" type="parTrans" cxnId="{A6BFD759-1916-463A-8E2F-80F6882E08E9}">
      <dgm:prSet/>
      <dgm:spPr/>
    </dgm:pt>
    <dgm:pt modelId="{0027A888-CD4D-40CB-830C-68A57E8708C6}" type="sibTrans" cxnId="{A6BFD759-1916-463A-8E2F-80F6882E08E9}">
      <dgm:prSet/>
      <dgm:spPr/>
    </dgm:pt>
    <dgm:pt modelId="{0E58BA76-FFAF-43B8-8985-65965295AEC1}" type="pres">
      <dgm:prSet presAssocID="{DE344580-735B-4D3A-8BF3-6DFA5A44446C}" presName="linear" presStyleCnt="0">
        <dgm:presLayoutVars>
          <dgm:animLvl val="lvl"/>
          <dgm:resizeHandles val="exact"/>
        </dgm:presLayoutVars>
      </dgm:prSet>
      <dgm:spPr/>
    </dgm:pt>
    <dgm:pt modelId="{F773EB6F-7443-44E8-8AAD-5FA1191C2D1A}" type="pres">
      <dgm:prSet presAssocID="{279CBF3E-2F37-4065-A26B-85EABBA28E7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6BFD759-1916-463A-8E2F-80F6882E08E9}" srcId="{DE344580-735B-4D3A-8BF3-6DFA5A44446C}" destId="{279CBF3E-2F37-4065-A26B-85EABBA28E77}" srcOrd="0" destOrd="0" parTransId="{B7940FC7-DD37-4A68-9364-7810C52F7495}" sibTransId="{0027A888-CD4D-40CB-830C-68A57E8708C6}"/>
    <dgm:cxn modelId="{00E72086-7DA2-4556-B4DE-323B392B4AE0}" type="presOf" srcId="{279CBF3E-2F37-4065-A26B-85EABBA28E77}" destId="{F773EB6F-7443-44E8-8AAD-5FA1191C2D1A}" srcOrd="0" destOrd="0" presId="urn:microsoft.com/office/officeart/2005/8/layout/vList2#1"/>
    <dgm:cxn modelId="{17F5BBC3-1066-44C6-A8E7-A823A3B348B5}" type="presOf" srcId="{DE344580-735B-4D3A-8BF3-6DFA5A44446C}" destId="{0E58BA76-FFAF-43B8-8985-65965295AEC1}" srcOrd="0" destOrd="0" presId="urn:microsoft.com/office/officeart/2005/8/layout/vList2#1"/>
    <dgm:cxn modelId="{513434F0-70AD-447C-8B2C-0D17B2D7DAC8}" type="presParOf" srcId="{0E58BA76-FFAF-43B8-8985-65965295AEC1}" destId="{F773EB6F-7443-44E8-8AAD-5FA1191C2D1A}" srcOrd="0" destOrd="0" presId="urn:microsoft.com/office/officeart/2005/8/layout/vList2#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73EB6F-7443-44E8-8AAD-5FA1191C2D1A}">
      <dsp:nvSpPr>
        <dsp:cNvPr id="0" name=""/>
        <dsp:cNvSpPr/>
      </dsp:nvSpPr>
      <dsp:spPr bwMode="white">
        <a:xfrm>
          <a:off x="0" y="309174"/>
          <a:ext cx="5285105" cy="1216800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000" b="0" i="0" u="none" kern="1200" baseline="0">
              <a:latin typeface="+mn-ea"/>
              <a:rtl val="0"/>
            </a:rPr>
            <a:t>请尝试使用其他的社交平台发布生活和学习方面的个人作品，并他人一起分享交流。</a:t>
          </a:r>
          <a:endParaRPr lang="en-US" altLang="zh-CN" sz="2800" b="0" i="0" u="none" kern="1200" baseline="0">
            <a:latin typeface="+mn-ea"/>
            <a:rtl val="0"/>
          </a:endParaRPr>
        </a:p>
      </dsp:txBody>
      <dsp:txXfrm>
        <a:off x="59399" y="368573"/>
        <a:ext cx="5166307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2024-08-19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F4E72-6667-4E46-B0E4-B4D531CF006B}" type="datetimeFigureOut">
              <a:rPr lang="zh-CN" altLang="en-US" smtClean="0"/>
              <a:t>2024-08-19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CDD19-2EEA-4CDF-B2F3-7EEA11EB95A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模板来自于： 第一</a:t>
            </a:r>
            <a:r>
              <a:rPr lang="en-US" altLang="zh-CN"/>
              <a:t>PPT https://www.1ppt.com/</a:t>
            </a: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2024-08-19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0800" y="-38100"/>
            <a:ext cx="12301855" cy="68961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678116" y="551832"/>
            <a:ext cx="10834693" cy="5785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4328" y="1310"/>
            <a:ext cx="739059" cy="595082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8357847" y="6337461"/>
            <a:ext cx="3154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kern="1200" baseline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第</a:t>
            </a:r>
            <a:r>
              <a:rPr lang="en-US" altLang="zh-CN" sz="1800" kern="1200" baseline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2</a:t>
            </a:r>
            <a:r>
              <a:rPr lang="zh-CN" altLang="en-US" sz="1800" kern="1200" baseline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cs"/>
              </a:rPr>
              <a:t>单元  互联网助力长城研学</a:t>
            </a:r>
          </a:p>
        </p:txBody>
      </p:sp>
      <p:sp>
        <p:nvSpPr>
          <p:cNvPr id="30" name="文本框 29"/>
          <p:cNvSpPr txBox="1"/>
          <p:nvPr userDrawn="1"/>
        </p:nvSpPr>
        <p:spPr>
          <a:xfrm>
            <a:off x="707973" y="102894"/>
            <a:ext cx="791382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项目</a:t>
            </a:r>
            <a:r>
              <a:rPr lang="en-US" altLang="zh-CN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4 </a:t>
            </a:r>
            <a:r>
              <a:rPr lang="zh-CN" altLang="en-US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交流研学感悟</a:t>
            </a:r>
            <a:r>
              <a:rPr lang="zh-CN" altLang="zh-CN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—— 互联网</a:t>
            </a:r>
            <a:r>
              <a:rPr lang="zh-CN" altLang="en-US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信息交流</a:t>
            </a:r>
            <a:endParaRPr lang="zh-CN" altLang="en-US" sz="1800" kern="1200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0" advTm="3000">
        <p:split orient="vert"/>
      </p:transition>
    </mc:Choice>
    <mc:Fallback xmlns="">
      <p:transition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55"/>
            <a:ext cx="10972800" cy="1143071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300"/>
            <a:ext cx="10972800" cy="4526242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744"/>
            <a:ext cx="2844800" cy="365147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9378248-A63A-4CC1-A050-FA7A832C65BD}" type="datetimeFigureOut">
              <a:rPr lang="zh-CN" altLang="en-US" smtClean="0"/>
              <a:t>2024-08-19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744"/>
            <a:ext cx="3860800" cy="365147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744"/>
            <a:ext cx="2844800" cy="365147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0B4BFE3-3554-44DF-AACC-08A711377AD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10" advTm="3000">
        <p:split orient="vert"/>
      </p:transition>
    </mc:Choice>
    <mc:Fallback xmlns="">
      <p:transition advTm="3000">
        <p:split orient="vert"/>
      </p:transition>
    </mc:Fallback>
  </mc:AlternateContent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2024-08-19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="">
      <p:transition spd="slow" advTm="3000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microsoft.com/office/2007/relationships/hdphoto" Target="../media/hdphoto1.wdp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file:///E:\360CloudEnterprise\Cache\2672364650\14815487282164357\01&#20010;&#20154;&#24037;&#20316;\ADMINI~1\AppData\Local\Temp\SGPicFaceTpBq\10544\0025DF50.png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18" Type="http://schemas.openxmlformats.org/officeDocument/2006/relationships/image" Target="../media/image29.svg"/><Relationship Id="rId3" Type="http://schemas.openxmlformats.org/officeDocument/2006/relationships/tags" Target="../tags/tag13.xml"/><Relationship Id="rId21" Type="http://schemas.openxmlformats.org/officeDocument/2006/relationships/image" Target="../media/image32.png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image" Target="../media/image28.png"/><Relationship Id="rId2" Type="http://schemas.openxmlformats.org/officeDocument/2006/relationships/tags" Target="../tags/tag12.xml"/><Relationship Id="rId16" Type="http://schemas.openxmlformats.org/officeDocument/2006/relationships/notesSlide" Target="../notesSlides/notesSlide20.xml"/><Relationship Id="rId20" Type="http://schemas.openxmlformats.org/officeDocument/2006/relationships/image" Target="../media/image31.sv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20.xml"/><Relationship Id="rId19" Type="http://schemas.openxmlformats.org/officeDocument/2006/relationships/image" Target="../media/image30.png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Relationship Id="rId22" Type="http://schemas.openxmlformats.org/officeDocument/2006/relationships/image" Target="../media/image33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37.svg"/><Relationship Id="rId5" Type="http://schemas.openxmlformats.org/officeDocument/2006/relationships/diagramData" Target="../diagrams/data1.xml"/><Relationship Id="rId10" Type="http://schemas.openxmlformats.org/officeDocument/2006/relationships/image" Target="../media/image36.png"/><Relationship Id="rId4" Type="http://schemas.openxmlformats.org/officeDocument/2006/relationships/image" Target="../media/image35.svg"/><Relationship Id="rId9" Type="http://schemas.microsoft.com/office/2007/relationships/diagramDrawing" Target="../diagrams/drawing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sp>
        <p:nvSpPr>
          <p:cNvPr id="7" name="TextBox 10"/>
          <p:cNvSpPr txBox="1"/>
          <p:nvPr/>
        </p:nvSpPr>
        <p:spPr>
          <a:xfrm>
            <a:off x="372110" y="2508250"/>
            <a:ext cx="10967720" cy="1088390"/>
          </a:xfrm>
          <a:prstGeom prst="rect">
            <a:avLst/>
          </a:prstGeom>
          <a:noFill/>
        </p:spPr>
        <p:txBody>
          <a:bodyPr wrap="square" lIns="91429" tIns="45715" rIns="91429" bIns="45715" rtlCol="0">
            <a:noAutofit/>
          </a:bodyPr>
          <a:lstStyle/>
          <a:p>
            <a:pPr algn="ctr"/>
            <a:r>
              <a:rPr lang="zh-CN" altLang="en-US" sz="8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交流研学感悟</a:t>
            </a:r>
          </a:p>
        </p:txBody>
      </p:sp>
      <p:sp>
        <p:nvSpPr>
          <p:cNvPr id="15" name="TextBox 10"/>
          <p:cNvSpPr txBox="1"/>
          <p:nvPr/>
        </p:nvSpPr>
        <p:spPr>
          <a:xfrm>
            <a:off x="671999" y="1353325"/>
            <a:ext cx="3647505" cy="90995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zh-CN" altLang="en-US" sz="5330" dirty="0">
                <a:solidFill>
                  <a:schemeClr val="accent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项目</a:t>
            </a:r>
            <a:r>
              <a:rPr lang="en-US" altLang="zh-CN" sz="5330" dirty="0">
                <a:solidFill>
                  <a:schemeClr val="accent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4</a:t>
            </a:r>
          </a:p>
        </p:txBody>
      </p:sp>
      <p:sp>
        <p:nvSpPr>
          <p:cNvPr id="11" name="TextBox 13"/>
          <p:cNvSpPr txBox="1"/>
          <p:nvPr/>
        </p:nvSpPr>
        <p:spPr>
          <a:xfrm>
            <a:off x="3343187" y="5433573"/>
            <a:ext cx="5026378" cy="528034"/>
          </a:xfrm>
          <a:prstGeom prst="roundRect">
            <a:avLst>
              <a:gd name="adj" fmla="val 50000"/>
            </a:avLst>
          </a:prstGeom>
          <a:solidFill>
            <a:srgbClr val="EF9725"/>
          </a:solidFill>
        </p:spPr>
        <p:txBody>
          <a:bodyPr wrap="square" lIns="96714" tIns="48357" rIns="96714" bIns="48357" rtlCol="0" anchor="ctr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单位 ：芜湖市湾沚实验学校 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   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姓名：</a:t>
            </a:r>
            <a:r>
              <a:rPr 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陈婷婷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120273" y="83799"/>
            <a:ext cx="959763" cy="77298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488822" y="287025"/>
            <a:ext cx="470755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单元  互联网助力长城研学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72825" y="275127"/>
            <a:ext cx="5723175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义务教育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《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信息科技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》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七年级上册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0904" y="3420030"/>
            <a:ext cx="3605030" cy="3605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bldLvl="0" animBg="1"/>
      <p:bldP spid="13" grpId="0"/>
      <p:bldP spid="13" grpId="1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00576" y="597596"/>
            <a:ext cx="7019491" cy="583565"/>
            <a:chOff x="1949785" y="448308"/>
            <a:chExt cx="5265918" cy="437782"/>
          </a:xfrm>
        </p:grpSpPr>
        <p:sp>
          <p:nvSpPr>
            <p:cNvPr id="3" name="文本框 2"/>
            <p:cNvSpPr txBox="1"/>
            <p:nvPr/>
          </p:nvSpPr>
          <p:spPr>
            <a:xfrm>
              <a:off x="3369352" y="448308"/>
              <a:ext cx="2426784" cy="43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kumimoji="1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endParaRPr lang="zh-CN" altLang="en-US" sz="3200" dirty="0"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949785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955563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4670517" y="597596"/>
            <a:ext cx="2879609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热身环节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-121526" y="1564338"/>
            <a:ext cx="7228748" cy="9531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活动四：</a:t>
            </a:r>
            <a:r>
              <a:rPr lang="zh-CN" altLang="en-US" sz="24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规划研学感悟的交流流程</a:t>
            </a:r>
            <a:endParaRPr lang="zh-CN" altLang="en-US" sz="32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  <a:p>
            <a:pPr algn="ctr"/>
            <a:endParaRPr lang="zh-CN" altLang="en-US" sz="32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8" name="矩形 37"/>
          <p:cNvSpPr/>
          <p:nvPr>
            <p:custDataLst>
              <p:tags r:id="rId1"/>
            </p:custDataLst>
          </p:nvPr>
        </p:nvSpPr>
        <p:spPr>
          <a:xfrm>
            <a:off x="5263515" y="1081405"/>
            <a:ext cx="5733415" cy="138557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indent="457200">
              <a:lnSpc>
                <a:spcPct val="150000"/>
              </a:lnSpc>
            </a:pPr>
            <a:endParaRPr lang="zh-CN" altLang="zh-CN" sz="2000" b="1" dirty="0">
              <a:ln w="0">
                <a:noFill/>
              </a:ln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2" name="任意多边形: 形状 25"/>
          <p:cNvSpPr/>
          <p:nvPr>
            <p:custDataLst>
              <p:tags r:id="rId2"/>
            </p:custDataLst>
          </p:nvPr>
        </p:nvSpPr>
        <p:spPr>
          <a:xfrm>
            <a:off x="5326994" y="4774704"/>
            <a:ext cx="281260" cy="420030"/>
          </a:xfrm>
          <a:custGeom>
            <a:avLst/>
            <a:gdLst>
              <a:gd name="connsiteX0" fmla="*/ 62935 w 210997"/>
              <a:gd name="connsiteY0" fmla="*/ 296149 h 315100"/>
              <a:gd name="connsiteX1" fmla="*/ 148214 w 210997"/>
              <a:gd name="connsiteY1" fmla="*/ 296149 h 315100"/>
              <a:gd name="connsiteX2" fmla="*/ 157690 w 210997"/>
              <a:gd name="connsiteY2" fmla="*/ 305624 h 315100"/>
              <a:gd name="connsiteX3" fmla="*/ 148214 w 210997"/>
              <a:gd name="connsiteY3" fmla="*/ 315100 h 315100"/>
              <a:gd name="connsiteX4" fmla="*/ 62935 w 210997"/>
              <a:gd name="connsiteY4" fmla="*/ 315100 h 315100"/>
              <a:gd name="connsiteX5" fmla="*/ 53460 w 210997"/>
              <a:gd name="connsiteY5" fmla="*/ 305624 h 315100"/>
              <a:gd name="connsiteX6" fmla="*/ 62935 w 210997"/>
              <a:gd name="connsiteY6" fmla="*/ 296149 h 315100"/>
              <a:gd name="connsiteX7" fmla="*/ 203266 w 210997"/>
              <a:gd name="connsiteY7" fmla="*/ 147039 h 315100"/>
              <a:gd name="connsiteX8" fmla="*/ 210846 w 210997"/>
              <a:gd name="connsiteY8" fmla="*/ 158030 h 315100"/>
              <a:gd name="connsiteX9" fmla="*/ 115050 w 210997"/>
              <a:gd name="connsiteY9" fmla="*/ 250605 h 315100"/>
              <a:gd name="connsiteX10" fmla="*/ 115050 w 210997"/>
              <a:gd name="connsiteY10" fmla="*/ 277230 h 315100"/>
              <a:gd name="connsiteX11" fmla="*/ 105574 w 210997"/>
              <a:gd name="connsiteY11" fmla="*/ 286706 h 315100"/>
              <a:gd name="connsiteX12" fmla="*/ 96099 w 210997"/>
              <a:gd name="connsiteY12" fmla="*/ 277230 h 315100"/>
              <a:gd name="connsiteX13" fmla="*/ 96099 w 210997"/>
              <a:gd name="connsiteY13" fmla="*/ 250605 h 315100"/>
              <a:gd name="connsiteX14" fmla="*/ 208 w 210997"/>
              <a:gd name="connsiteY14" fmla="*/ 158694 h 315100"/>
              <a:gd name="connsiteX15" fmla="*/ 7693 w 210997"/>
              <a:gd name="connsiteY15" fmla="*/ 147228 h 315100"/>
              <a:gd name="connsiteX16" fmla="*/ 19158 w 210997"/>
              <a:gd name="connsiteY16" fmla="*/ 154714 h 315100"/>
              <a:gd name="connsiteX17" fmla="*/ 105574 w 210997"/>
              <a:gd name="connsiteY17" fmla="*/ 232128 h 315100"/>
              <a:gd name="connsiteX18" fmla="*/ 192180 w 210997"/>
              <a:gd name="connsiteY18" fmla="*/ 154619 h 315100"/>
              <a:gd name="connsiteX19" fmla="*/ 196148 w 210997"/>
              <a:gd name="connsiteY19" fmla="*/ 148526 h 315100"/>
              <a:gd name="connsiteX20" fmla="*/ 203266 w 210997"/>
              <a:gd name="connsiteY20" fmla="*/ 147039 h 315100"/>
              <a:gd name="connsiteX21" fmla="*/ 105433 w 210997"/>
              <a:gd name="connsiteY21" fmla="*/ 0 h 315100"/>
              <a:gd name="connsiteX22" fmla="*/ 169723 w 210997"/>
              <a:gd name="connsiteY22" fmla="*/ 61870 h 315100"/>
              <a:gd name="connsiteX23" fmla="*/ 169723 w 210997"/>
              <a:gd name="connsiteY23" fmla="*/ 144116 h 315100"/>
              <a:gd name="connsiteX24" fmla="*/ 137981 w 210997"/>
              <a:gd name="connsiteY24" fmla="*/ 199547 h 315100"/>
              <a:gd name="connsiteX25" fmla="*/ 127977 w 210997"/>
              <a:gd name="connsiteY25" fmla="*/ 200259 h 315100"/>
              <a:gd name="connsiteX26" fmla="*/ 122937 w 210997"/>
              <a:gd name="connsiteY26" fmla="*/ 191589 h 315100"/>
              <a:gd name="connsiteX27" fmla="*/ 128505 w 210997"/>
              <a:gd name="connsiteY27" fmla="*/ 183249 h 315100"/>
              <a:gd name="connsiteX28" fmla="*/ 150867 w 210997"/>
              <a:gd name="connsiteY28" fmla="*/ 144116 h 315100"/>
              <a:gd name="connsiteX29" fmla="*/ 150867 w 210997"/>
              <a:gd name="connsiteY29" fmla="*/ 61870 h 315100"/>
              <a:gd name="connsiteX30" fmla="*/ 105527 w 210997"/>
              <a:gd name="connsiteY30" fmla="*/ 18556 h 315100"/>
              <a:gd name="connsiteX31" fmla="*/ 60187 w 210997"/>
              <a:gd name="connsiteY31" fmla="*/ 61870 h 315100"/>
              <a:gd name="connsiteX32" fmla="*/ 60187 w 210997"/>
              <a:gd name="connsiteY32" fmla="*/ 144021 h 315100"/>
              <a:gd name="connsiteX33" fmla="*/ 105575 w 210997"/>
              <a:gd name="connsiteY33" fmla="*/ 189408 h 315100"/>
              <a:gd name="connsiteX34" fmla="*/ 115050 w 210997"/>
              <a:gd name="connsiteY34" fmla="*/ 198883 h 315100"/>
              <a:gd name="connsiteX35" fmla="*/ 105575 w 210997"/>
              <a:gd name="connsiteY35" fmla="*/ 208359 h 315100"/>
              <a:gd name="connsiteX36" fmla="*/ 41142 w 210997"/>
              <a:gd name="connsiteY36" fmla="*/ 144116 h 315100"/>
              <a:gd name="connsiteX37" fmla="*/ 41142 w 210997"/>
              <a:gd name="connsiteY37" fmla="*/ 61870 h 315100"/>
              <a:gd name="connsiteX38" fmla="*/ 105433 w 210997"/>
              <a:gd name="connsiteY38" fmla="*/ 0 h 31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10997" h="315100">
                <a:moveTo>
                  <a:pt x="62935" y="296149"/>
                </a:moveTo>
                <a:lnTo>
                  <a:pt x="148214" y="296149"/>
                </a:lnTo>
                <a:cubicBezTo>
                  <a:pt x="153447" y="296149"/>
                  <a:pt x="157690" y="300391"/>
                  <a:pt x="157690" y="305624"/>
                </a:cubicBezTo>
                <a:cubicBezTo>
                  <a:pt x="157690" y="310857"/>
                  <a:pt x="153447" y="315100"/>
                  <a:pt x="148214" y="315100"/>
                </a:cubicBezTo>
                <a:lnTo>
                  <a:pt x="62935" y="315100"/>
                </a:lnTo>
                <a:cubicBezTo>
                  <a:pt x="57702" y="315100"/>
                  <a:pt x="53460" y="310857"/>
                  <a:pt x="53460" y="305624"/>
                </a:cubicBezTo>
                <a:cubicBezTo>
                  <a:pt x="53460" y="300391"/>
                  <a:pt x="57702" y="296149"/>
                  <a:pt x="62935" y="296149"/>
                </a:cubicBezTo>
                <a:close/>
                <a:moveTo>
                  <a:pt x="203266" y="147039"/>
                </a:moveTo>
                <a:cubicBezTo>
                  <a:pt x="208384" y="147998"/>
                  <a:pt x="211768" y="152906"/>
                  <a:pt x="210846" y="158030"/>
                </a:cubicBezTo>
                <a:cubicBezTo>
                  <a:pt x="203022" y="206742"/>
                  <a:pt x="164001" y="244451"/>
                  <a:pt x="115050" y="250605"/>
                </a:cubicBezTo>
                <a:lnTo>
                  <a:pt x="115050" y="277230"/>
                </a:lnTo>
                <a:cubicBezTo>
                  <a:pt x="115050" y="282464"/>
                  <a:pt x="110808" y="286706"/>
                  <a:pt x="105574" y="286706"/>
                </a:cubicBezTo>
                <a:cubicBezTo>
                  <a:pt x="100341" y="286706"/>
                  <a:pt x="96099" y="282464"/>
                  <a:pt x="96099" y="277230"/>
                </a:cubicBezTo>
                <a:lnTo>
                  <a:pt x="96099" y="250605"/>
                </a:lnTo>
                <a:cubicBezTo>
                  <a:pt x="47316" y="244566"/>
                  <a:pt x="8307" y="207176"/>
                  <a:pt x="208" y="158694"/>
                </a:cubicBezTo>
                <a:cubicBezTo>
                  <a:pt x="-891" y="153460"/>
                  <a:pt x="2460" y="148328"/>
                  <a:pt x="7693" y="147228"/>
                </a:cubicBezTo>
                <a:cubicBezTo>
                  <a:pt x="12926" y="146129"/>
                  <a:pt x="18059" y="149481"/>
                  <a:pt x="19158" y="154714"/>
                </a:cubicBezTo>
                <a:cubicBezTo>
                  <a:pt x="27402" y="199532"/>
                  <a:pt x="63788" y="232128"/>
                  <a:pt x="105574" y="232128"/>
                </a:cubicBezTo>
                <a:cubicBezTo>
                  <a:pt x="147361" y="232128"/>
                  <a:pt x="183841" y="199532"/>
                  <a:pt x="192180" y="154619"/>
                </a:cubicBezTo>
                <a:cubicBezTo>
                  <a:pt x="192639" y="152141"/>
                  <a:pt x="194067" y="149949"/>
                  <a:pt x="196148" y="148526"/>
                </a:cubicBezTo>
                <a:cubicBezTo>
                  <a:pt x="198229" y="147103"/>
                  <a:pt x="200790" y="146568"/>
                  <a:pt x="203266" y="147039"/>
                </a:cubicBezTo>
                <a:close/>
                <a:moveTo>
                  <a:pt x="105433" y="0"/>
                </a:moveTo>
                <a:cubicBezTo>
                  <a:pt x="140005" y="0"/>
                  <a:pt x="168397" y="27323"/>
                  <a:pt x="169723" y="61870"/>
                </a:cubicBezTo>
                <a:lnTo>
                  <a:pt x="169723" y="144116"/>
                </a:lnTo>
                <a:cubicBezTo>
                  <a:pt x="169652" y="166896"/>
                  <a:pt x="157592" y="187956"/>
                  <a:pt x="137981" y="199547"/>
                </a:cubicBezTo>
                <a:cubicBezTo>
                  <a:pt x="135056" y="201674"/>
                  <a:pt x="131174" y="201951"/>
                  <a:pt x="127977" y="200259"/>
                </a:cubicBezTo>
                <a:cubicBezTo>
                  <a:pt x="124780" y="198569"/>
                  <a:pt x="122825" y="195205"/>
                  <a:pt x="122937" y="191589"/>
                </a:cubicBezTo>
                <a:cubicBezTo>
                  <a:pt x="123049" y="187974"/>
                  <a:pt x="125210" y="184739"/>
                  <a:pt x="128505" y="183249"/>
                </a:cubicBezTo>
                <a:cubicBezTo>
                  <a:pt x="142339" y="175061"/>
                  <a:pt x="150836" y="160191"/>
                  <a:pt x="150867" y="144116"/>
                </a:cubicBezTo>
                <a:lnTo>
                  <a:pt x="150867" y="61870"/>
                </a:lnTo>
                <a:cubicBezTo>
                  <a:pt x="149759" y="37635"/>
                  <a:pt x="129788" y="18556"/>
                  <a:pt x="105527" y="18556"/>
                </a:cubicBezTo>
                <a:cubicBezTo>
                  <a:pt x="81267" y="18556"/>
                  <a:pt x="61296" y="37635"/>
                  <a:pt x="60187" y="61870"/>
                </a:cubicBezTo>
                <a:lnTo>
                  <a:pt x="60187" y="144021"/>
                </a:lnTo>
                <a:cubicBezTo>
                  <a:pt x="60187" y="169087"/>
                  <a:pt x="80508" y="189408"/>
                  <a:pt x="105575" y="189408"/>
                </a:cubicBezTo>
                <a:cubicBezTo>
                  <a:pt x="110808" y="189408"/>
                  <a:pt x="115050" y="193650"/>
                  <a:pt x="115050" y="198883"/>
                </a:cubicBezTo>
                <a:cubicBezTo>
                  <a:pt x="115050" y="204117"/>
                  <a:pt x="110808" y="208359"/>
                  <a:pt x="105575" y="208359"/>
                </a:cubicBezTo>
                <a:cubicBezTo>
                  <a:pt x="70042" y="208411"/>
                  <a:pt x="41194" y="179648"/>
                  <a:pt x="41142" y="144116"/>
                </a:cubicBezTo>
                <a:lnTo>
                  <a:pt x="41142" y="61870"/>
                </a:lnTo>
                <a:cubicBezTo>
                  <a:pt x="42468" y="27323"/>
                  <a:pt x="70860" y="0"/>
                  <a:pt x="105433" y="0"/>
                </a:cubicBezTo>
                <a:close/>
              </a:path>
            </a:pathLst>
          </a:custGeom>
          <a:solidFill>
            <a:srgbClr val="FFFFFF"/>
          </a:solidFill>
          <a:ln w="9458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2400"/>
          </a:p>
        </p:txBody>
      </p:sp>
      <p:sp>
        <p:nvSpPr>
          <p:cNvPr id="53" name="图形 33" descr="343538343130363b343538383334313bb1fdd7b4cdbc"/>
          <p:cNvSpPr/>
          <p:nvPr>
            <p:custDataLst>
              <p:tags r:id="rId3"/>
            </p:custDataLst>
          </p:nvPr>
        </p:nvSpPr>
        <p:spPr>
          <a:xfrm>
            <a:off x="3269329" y="4265596"/>
            <a:ext cx="419834" cy="419836"/>
          </a:xfrm>
          <a:custGeom>
            <a:avLst/>
            <a:gdLst>
              <a:gd name="connsiteX0" fmla="*/ 315064 w 314953"/>
              <a:gd name="connsiteY0" fmla="*/ 157118 h 314955"/>
              <a:gd name="connsiteX1" fmla="*/ 308013 w 314953"/>
              <a:gd name="connsiteY1" fmla="*/ 110110 h 314955"/>
              <a:gd name="connsiteX2" fmla="*/ 302748 w 314953"/>
              <a:gd name="connsiteY2" fmla="*/ 95913 h 314955"/>
              <a:gd name="connsiteX3" fmla="*/ 302748 w 314953"/>
              <a:gd name="connsiteY3" fmla="*/ 95067 h 314955"/>
              <a:gd name="connsiteX4" fmla="*/ 204407 w 314953"/>
              <a:gd name="connsiteY4" fmla="*/ 6786 h 314955"/>
              <a:gd name="connsiteX5" fmla="*/ 190962 w 314953"/>
              <a:gd name="connsiteY5" fmla="*/ 3308 h 314955"/>
              <a:gd name="connsiteX6" fmla="*/ 187578 w 314953"/>
              <a:gd name="connsiteY6" fmla="*/ 2556 h 314955"/>
              <a:gd name="connsiteX7" fmla="*/ 176296 w 314953"/>
              <a:gd name="connsiteY7" fmla="*/ 863 h 314955"/>
              <a:gd name="connsiteX8" fmla="*/ 172441 w 314953"/>
              <a:gd name="connsiteY8" fmla="*/ 863 h 314955"/>
              <a:gd name="connsiteX9" fmla="*/ 157586 w 314953"/>
              <a:gd name="connsiteY9" fmla="*/ 111 h 314955"/>
              <a:gd name="connsiteX10" fmla="*/ 5886 w 314953"/>
              <a:gd name="connsiteY10" fmla="*/ 115383 h 314955"/>
              <a:gd name="connsiteX11" fmla="*/ 76266 w 314953"/>
              <a:gd name="connsiteY11" fmla="*/ 292434 h 314955"/>
              <a:gd name="connsiteX12" fmla="*/ 265705 w 314953"/>
              <a:gd name="connsiteY12" fmla="*/ 272099 h 314955"/>
              <a:gd name="connsiteX13" fmla="*/ 268952 w 314953"/>
              <a:gd name="connsiteY13" fmla="*/ 262864 h 314955"/>
              <a:gd name="connsiteX14" fmla="*/ 262229 w 314953"/>
              <a:gd name="connsiteY14" fmla="*/ 255749 h 314955"/>
              <a:gd name="connsiteX15" fmla="*/ 252825 w 314953"/>
              <a:gd name="connsiteY15" fmla="*/ 258467 h 314955"/>
              <a:gd name="connsiteX16" fmla="*/ 86288 w 314953"/>
              <a:gd name="connsiteY16" fmla="*/ 275702 h 314955"/>
              <a:gd name="connsiteX17" fmla="*/ 24538 w 314953"/>
              <a:gd name="connsiteY17" fmla="*/ 120080 h 314955"/>
              <a:gd name="connsiteX18" fmla="*/ 157586 w 314953"/>
              <a:gd name="connsiteY18" fmla="*/ 18444 h 314955"/>
              <a:gd name="connsiteX19" fmla="*/ 170561 w 314953"/>
              <a:gd name="connsiteY19" fmla="*/ 19102 h 314955"/>
              <a:gd name="connsiteX20" fmla="*/ 173757 w 314953"/>
              <a:gd name="connsiteY20" fmla="*/ 19102 h 314955"/>
              <a:gd name="connsiteX21" fmla="*/ 184099 w 314953"/>
              <a:gd name="connsiteY21" fmla="*/ 20701 h 314955"/>
              <a:gd name="connsiteX22" fmla="*/ 186355 w 314953"/>
              <a:gd name="connsiteY22" fmla="*/ 20701 h 314955"/>
              <a:gd name="connsiteX23" fmla="*/ 285073 w 314953"/>
              <a:gd name="connsiteY23" fmla="*/ 101742 h 314955"/>
              <a:gd name="connsiteX24" fmla="*/ 285637 w 314953"/>
              <a:gd name="connsiteY24" fmla="*/ 103059 h 314955"/>
              <a:gd name="connsiteX25" fmla="*/ 286859 w 314953"/>
              <a:gd name="connsiteY25" fmla="*/ 106349 h 314955"/>
              <a:gd name="connsiteX26" fmla="*/ 167082 w 314953"/>
              <a:gd name="connsiteY26" fmla="*/ 143956 h 314955"/>
              <a:gd name="connsiteX27" fmla="*/ 167082 w 314953"/>
              <a:gd name="connsiteY27" fmla="*/ 40538 h 314955"/>
              <a:gd name="connsiteX28" fmla="*/ 157680 w 314953"/>
              <a:gd name="connsiteY28" fmla="*/ 31136 h 314955"/>
              <a:gd name="connsiteX29" fmla="*/ 148279 w 314953"/>
              <a:gd name="connsiteY29" fmla="*/ 40538 h 314955"/>
              <a:gd name="connsiteX30" fmla="*/ 148279 w 314953"/>
              <a:gd name="connsiteY30" fmla="*/ 157118 h 314955"/>
              <a:gd name="connsiteX31" fmla="*/ 148279 w 314953"/>
              <a:gd name="connsiteY31" fmla="*/ 157776 h 314955"/>
              <a:gd name="connsiteX32" fmla="*/ 148937 w 314953"/>
              <a:gd name="connsiteY32" fmla="*/ 160408 h 314955"/>
              <a:gd name="connsiteX33" fmla="*/ 148937 w 314953"/>
              <a:gd name="connsiteY33" fmla="*/ 161631 h 314955"/>
              <a:gd name="connsiteX34" fmla="*/ 151005 w 314953"/>
              <a:gd name="connsiteY34" fmla="*/ 164075 h 314955"/>
              <a:gd name="connsiteX35" fmla="*/ 151475 w 314953"/>
              <a:gd name="connsiteY35" fmla="*/ 164639 h 314955"/>
              <a:gd name="connsiteX36" fmla="*/ 272945 w 314953"/>
              <a:gd name="connsiteY36" fmla="*/ 249254 h 314955"/>
              <a:gd name="connsiteX37" fmla="*/ 286013 w 314953"/>
              <a:gd name="connsiteY37" fmla="*/ 246903 h 314955"/>
              <a:gd name="connsiteX38" fmla="*/ 286013 w 314953"/>
              <a:gd name="connsiteY38" fmla="*/ 245869 h 314955"/>
              <a:gd name="connsiteX39" fmla="*/ 286953 w 314953"/>
              <a:gd name="connsiteY39" fmla="*/ 244929 h 314955"/>
              <a:gd name="connsiteX40" fmla="*/ 315064 w 314953"/>
              <a:gd name="connsiteY40" fmla="*/ 157118 h 314955"/>
              <a:gd name="connsiteX41" fmla="*/ 296261 w 314953"/>
              <a:gd name="connsiteY41" fmla="*/ 157118 h 314955"/>
              <a:gd name="connsiteX42" fmla="*/ 276423 w 314953"/>
              <a:gd name="connsiteY42" fmla="*/ 228476 h 314955"/>
              <a:gd name="connsiteX43" fmla="*/ 178740 w 314953"/>
              <a:gd name="connsiteY43" fmla="*/ 160408 h 314955"/>
              <a:gd name="connsiteX44" fmla="*/ 292406 w 314953"/>
              <a:gd name="connsiteY44" fmla="*/ 125058 h 314955"/>
              <a:gd name="connsiteX45" fmla="*/ 296261 w 314953"/>
              <a:gd name="connsiteY45" fmla="*/ 157118 h 31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14953" h="314955">
                <a:moveTo>
                  <a:pt x="315064" y="157118"/>
                </a:moveTo>
                <a:cubicBezTo>
                  <a:pt x="315115" y="141181"/>
                  <a:pt x="312737" y="125330"/>
                  <a:pt x="308013" y="110110"/>
                </a:cubicBezTo>
                <a:cubicBezTo>
                  <a:pt x="306509" y="105221"/>
                  <a:pt x="304722" y="100708"/>
                  <a:pt x="302748" y="95913"/>
                </a:cubicBezTo>
                <a:lnTo>
                  <a:pt x="302748" y="95067"/>
                </a:lnTo>
                <a:cubicBezTo>
                  <a:pt x="284626" y="52552"/>
                  <a:pt x="248624" y="20232"/>
                  <a:pt x="204407" y="6786"/>
                </a:cubicBezTo>
                <a:cubicBezTo>
                  <a:pt x="199988" y="5470"/>
                  <a:pt x="195475" y="4248"/>
                  <a:pt x="190962" y="3308"/>
                </a:cubicBezTo>
                <a:lnTo>
                  <a:pt x="187578" y="2556"/>
                </a:lnTo>
                <a:cubicBezTo>
                  <a:pt x="183880" y="1866"/>
                  <a:pt x="180119" y="1302"/>
                  <a:pt x="176296" y="863"/>
                </a:cubicBezTo>
                <a:lnTo>
                  <a:pt x="172441" y="863"/>
                </a:lnTo>
                <a:cubicBezTo>
                  <a:pt x="167552" y="863"/>
                  <a:pt x="163039" y="111"/>
                  <a:pt x="157586" y="111"/>
                </a:cubicBezTo>
                <a:cubicBezTo>
                  <a:pt x="86874" y="119"/>
                  <a:pt x="24837" y="47258"/>
                  <a:pt x="5886" y="115383"/>
                </a:cubicBezTo>
                <a:cubicBezTo>
                  <a:pt x="-13065" y="183507"/>
                  <a:pt x="15716" y="255912"/>
                  <a:pt x="76266" y="292434"/>
                </a:cubicBezTo>
                <a:cubicBezTo>
                  <a:pt x="136816" y="328956"/>
                  <a:pt x="214286" y="320641"/>
                  <a:pt x="265705" y="272099"/>
                </a:cubicBezTo>
                <a:cubicBezTo>
                  <a:pt x="268431" y="269871"/>
                  <a:pt x="269684" y="266308"/>
                  <a:pt x="268952" y="262864"/>
                </a:cubicBezTo>
                <a:cubicBezTo>
                  <a:pt x="268219" y="259421"/>
                  <a:pt x="265626" y="256675"/>
                  <a:pt x="262229" y="255749"/>
                </a:cubicBezTo>
                <a:cubicBezTo>
                  <a:pt x="258833" y="254823"/>
                  <a:pt x="255204" y="255872"/>
                  <a:pt x="252825" y="258467"/>
                </a:cubicBezTo>
                <a:cubicBezTo>
                  <a:pt x="207435" y="300855"/>
                  <a:pt x="139397" y="307897"/>
                  <a:pt x="86288" y="275702"/>
                </a:cubicBezTo>
                <a:cubicBezTo>
                  <a:pt x="33179" y="243508"/>
                  <a:pt x="7952" y="179929"/>
                  <a:pt x="24538" y="120080"/>
                </a:cubicBezTo>
                <a:cubicBezTo>
                  <a:pt x="41125" y="60231"/>
                  <a:pt x="95482" y="18708"/>
                  <a:pt x="157586" y="18444"/>
                </a:cubicBezTo>
                <a:cubicBezTo>
                  <a:pt x="161911" y="18444"/>
                  <a:pt x="166236" y="18444"/>
                  <a:pt x="170561" y="19102"/>
                </a:cubicBezTo>
                <a:lnTo>
                  <a:pt x="173757" y="19102"/>
                </a:lnTo>
                <a:cubicBezTo>
                  <a:pt x="177236" y="19102"/>
                  <a:pt x="180714" y="20043"/>
                  <a:pt x="184099" y="20701"/>
                </a:cubicBezTo>
                <a:lnTo>
                  <a:pt x="186355" y="20701"/>
                </a:lnTo>
                <a:cubicBezTo>
                  <a:pt x="230448" y="30125"/>
                  <a:pt x="267241" y="60330"/>
                  <a:pt x="285073" y="101742"/>
                </a:cubicBezTo>
                <a:lnTo>
                  <a:pt x="285637" y="103059"/>
                </a:lnTo>
                <a:cubicBezTo>
                  <a:pt x="285637" y="104093"/>
                  <a:pt x="286389" y="105221"/>
                  <a:pt x="286859" y="106349"/>
                </a:cubicBezTo>
                <a:lnTo>
                  <a:pt x="167082" y="143956"/>
                </a:lnTo>
                <a:lnTo>
                  <a:pt x="167082" y="40538"/>
                </a:lnTo>
                <a:cubicBezTo>
                  <a:pt x="167082" y="35346"/>
                  <a:pt x="162873" y="31136"/>
                  <a:pt x="157680" y="31136"/>
                </a:cubicBezTo>
                <a:cubicBezTo>
                  <a:pt x="152488" y="31136"/>
                  <a:pt x="148279" y="35346"/>
                  <a:pt x="148279" y="40538"/>
                </a:cubicBezTo>
                <a:lnTo>
                  <a:pt x="148279" y="157118"/>
                </a:lnTo>
                <a:cubicBezTo>
                  <a:pt x="148279" y="157118"/>
                  <a:pt x="148279" y="157118"/>
                  <a:pt x="148279" y="157776"/>
                </a:cubicBezTo>
                <a:cubicBezTo>
                  <a:pt x="148370" y="158680"/>
                  <a:pt x="148591" y="159567"/>
                  <a:pt x="148937" y="160408"/>
                </a:cubicBezTo>
                <a:cubicBezTo>
                  <a:pt x="148911" y="160816"/>
                  <a:pt x="148911" y="161224"/>
                  <a:pt x="148937" y="161631"/>
                </a:cubicBezTo>
                <a:cubicBezTo>
                  <a:pt x="149481" y="162558"/>
                  <a:pt x="150181" y="163385"/>
                  <a:pt x="151005" y="164075"/>
                </a:cubicBezTo>
                <a:lnTo>
                  <a:pt x="151475" y="164639"/>
                </a:lnTo>
                <a:lnTo>
                  <a:pt x="272945" y="249254"/>
                </a:lnTo>
                <a:cubicBezTo>
                  <a:pt x="277204" y="252206"/>
                  <a:pt x="283050" y="251155"/>
                  <a:pt x="286013" y="246903"/>
                </a:cubicBezTo>
                <a:cubicBezTo>
                  <a:pt x="286033" y="246559"/>
                  <a:pt x="286033" y="246213"/>
                  <a:pt x="286013" y="245869"/>
                </a:cubicBezTo>
                <a:cubicBezTo>
                  <a:pt x="286349" y="245578"/>
                  <a:pt x="286663" y="245264"/>
                  <a:pt x="286953" y="244929"/>
                </a:cubicBezTo>
                <a:cubicBezTo>
                  <a:pt x="304916" y="219139"/>
                  <a:pt x="314711" y="188545"/>
                  <a:pt x="315064" y="157118"/>
                </a:cubicBezTo>
                <a:moveTo>
                  <a:pt x="296261" y="157118"/>
                </a:moveTo>
                <a:cubicBezTo>
                  <a:pt x="296278" y="182268"/>
                  <a:pt x="289418" y="206944"/>
                  <a:pt x="276423" y="228476"/>
                </a:cubicBezTo>
                <a:lnTo>
                  <a:pt x="178740" y="160408"/>
                </a:lnTo>
                <a:lnTo>
                  <a:pt x="292406" y="125058"/>
                </a:lnTo>
                <a:cubicBezTo>
                  <a:pt x="294940" y="135557"/>
                  <a:pt x="296234" y="146317"/>
                  <a:pt x="296261" y="157118"/>
                </a:cubicBezTo>
              </a:path>
            </a:pathLst>
          </a:custGeom>
          <a:solidFill>
            <a:srgbClr val="FFFFFF"/>
          </a:solidFill>
          <a:ln w="938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1024890" y="2266950"/>
            <a:ext cx="10142220" cy="8578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504190">
              <a:lnSpc>
                <a:spcPct val="200000"/>
              </a:lnSpc>
            </a:pPr>
            <a:r>
              <a:rPr lang="zh-CN" altLang="en-US" sz="2000" dirty="0">
                <a:latin typeface="+mn-ea"/>
                <a:cs typeface="+mn-ea"/>
                <a:sym typeface="+mn-ea"/>
              </a:rPr>
              <a:t>思考并抢答：我曾经是怎么发布并交流的？流程是怎样的</a:t>
            </a:r>
            <a:r>
              <a:rPr lang="en-US" altLang="zh-CN" sz="2000" dirty="0">
                <a:latin typeface="+mn-ea"/>
                <a:cs typeface="+mn-ea"/>
                <a:sym typeface="+mn-ea"/>
              </a:rPr>
              <a:t>?</a:t>
            </a:r>
          </a:p>
        </p:txBody>
      </p:sp>
      <p:pic>
        <p:nvPicPr>
          <p:cNvPr id="86" name="图片 86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745" y="3489325"/>
            <a:ext cx="9037955" cy="9207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107555" y="1633220"/>
            <a:ext cx="6096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+mn-ea"/>
                <a:cs typeface="+mn-ea"/>
                <a:sym typeface="+mn-ea"/>
              </a:rPr>
              <a:t>说说</a:t>
            </a:r>
            <a:r>
              <a:rPr lang="en-US" altLang="zh-CN" sz="2000" dirty="0">
                <a:latin typeface="+mn-ea"/>
                <a:cs typeface="+mn-ea"/>
                <a:sym typeface="+mn-ea"/>
              </a:rPr>
              <a:t>“</a:t>
            </a:r>
            <a:r>
              <a:rPr lang="zh-CN" altLang="en-US" sz="2000" dirty="0">
                <a:latin typeface="+mn-ea"/>
                <a:cs typeface="+mn-ea"/>
                <a:sym typeface="+mn-ea"/>
              </a:rPr>
              <a:t>我</a:t>
            </a:r>
            <a:r>
              <a:rPr lang="en-US" altLang="zh-CN" sz="2000" dirty="0">
                <a:latin typeface="+mn-ea"/>
                <a:cs typeface="+mn-ea"/>
                <a:sym typeface="+mn-ea"/>
              </a:rPr>
              <a:t>”</a:t>
            </a:r>
            <a:r>
              <a:rPr lang="zh-CN" altLang="en-US" sz="2000" dirty="0">
                <a:latin typeface="+mn-ea"/>
                <a:cs typeface="+mn-ea"/>
                <a:sym typeface="+mn-ea"/>
              </a:rPr>
              <a:t>的经验</a:t>
            </a:r>
            <a:endParaRPr lang="en-US" altLang="zh-CN" sz="2000" dirty="0">
              <a:latin typeface="+mn-ea"/>
              <a:cs typeface="+mn-ea"/>
              <a:sym typeface="+mn-ea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" grpId="0"/>
      <p:bldP spid="38" grpId="0"/>
      <p:bldP spid="52" grpId="0" bldLvl="0" animBg="1"/>
      <p:bldP spid="5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469" y="-1058"/>
            <a:ext cx="12231964" cy="6858423"/>
          </a:xfrm>
          <a:prstGeom prst="rect">
            <a:avLst/>
          </a:prstGeom>
        </p:spPr>
      </p:pic>
      <p:sp>
        <p:nvSpPr>
          <p:cNvPr id="7" name="TextBox 10"/>
          <p:cNvSpPr txBox="1"/>
          <p:nvPr/>
        </p:nvSpPr>
        <p:spPr>
          <a:xfrm>
            <a:off x="4155650" y="3008168"/>
            <a:ext cx="6270178" cy="132080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+mn-ea"/>
                <a:sym typeface="+mn-lt"/>
              </a:rPr>
              <a:t>实施环节</a:t>
            </a:r>
            <a:endParaRPr lang="en-US" altLang="zh-CN" sz="8000" dirty="0">
              <a:solidFill>
                <a:schemeClr val="bg1"/>
              </a:solidFill>
              <a:latin typeface="优设标题黑" panose="00000500000000000000" pitchFamily="2" charset="-122"/>
              <a:ea typeface="优设标题黑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96815" y="152696"/>
            <a:ext cx="893813" cy="71986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91" y="2301856"/>
            <a:ext cx="2735751" cy="273575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-242883" y="220331"/>
            <a:ext cx="6048439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4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交流研学感悟</a:t>
            </a: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2600576" y="597596"/>
            <a:ext cx="7019491" cy="829945"/>
            <a:chOff x="1949785" y="448308"/>
            <a:chExt cx="5265918" cy="622613"/>
          </a:xfrm>
        </p:grpSpPr>
        <p:sp>
          <p:nvSpPr>
            <p:cNvPr id="2" name="文本框 1"/>
            <p:cNvSpPr txBox="1"/>
            <p:nvPr/>
          </p:nvSpPr>
          <p:spPr>
            <a:xfrm>
              <a:off x="3369352" y="448308"/>
              <a:ext cx="2426784" cy="622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kumimoji="1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r>
                <a:rPr lang="zh-CN" altLang="en-US" sz="4800" dirty="0">
                  <a:sym typeface="+mn-lt"/>
                </a:rPr>
                <a:t>实施环节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1949785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955563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999902" y="1295051"/>
            <a:ext cx="7742471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活动一：</a:t>
            </a:r>
            <a:r>
              <a:rPr lang="zh-CN" altLang="en-US" sz="24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选择模板</a:t>
            </a:r>
            <a:endParaRPr lang="zh-CN" altLang="en-US" sz="24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rcRect l="913" r="1494" b="4609"/>
          <a:stretch>
            <a:fillRect/>
          </a:stretch>
        </p:blipFill>
        <p:spPr>
          <a:xfrm>
            <a:off x="1322070" y="1931035"/>
            <a:ext cx="9689465" cy="33826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2600576" y="597596"/>
            <a:ext cx="7019491" cy="829945"/>
            <a:chOff x="1949785" y="448308"/>
            <a:chExt cx="5265918" cy="622613"/>
          </a:xfrm>
        </p:grpSpPr>
        <p:sp>
          <p:nvSpPr>
            <p:cNvPr id="2" name="文本框 1"/>
            <p:cNvSpPr txBox="1"/>
            <p:nvPr/>
          </p:nvSpPr>
          <p:spPr>
            <a:xfrm>
              <a:off x="3369352" y="448308"/>
              <a:ext cx="2426784" cy="622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kumimoji="1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r>
                <a:rPr lang="zh-CN" altLang="en-US" sz="4800" dirty="0">
                  <a:sym typeface="+mn-lt"/>
                </a:rPr>
                <a:t>实施环节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1949785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955563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999902" y="1295051"/>
            <a:ext cx="7742471" cy="15684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活动二：</a:t>
            </a:r>
            <a:r>
              <a:rPr lang="zh-CN" altLang="en-US" sz="24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撰写感悟内容</a:t>
            </a:r>
            <a:endParaRPr lang="zh-CN" altLang="en-US" sz="24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  <a:p>
            <a:endParaRPr lang="zh-CN" altLang="en-US" sz="24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  <a:p>
            <a:endParaRPr lang="zh-CN" altLang="en-US" sz="24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  <a:p>
            <a:endParaRPr lang="zh-CN" altLang="en-US" sz="24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5" name="图片 4"/>
          <p:cNvPicPr/>
          <p:nvPr/>
        </p:nvPicPr>
        <p:blipFill rotWithShape="1">
          <a:blip r:embed="rId3">
            <a:lum bright="6000" contrast="12000"/>
          </a:blip>
          <a:srcRect l="31220" t="15619" r="24387" b="8521"/>
          <a:stretch>
            <a:fillRect/>
          </a:stretch>
        </p:blipFill>
        <p:spPr bwMode="auto">
          <a:xfrm>
            <a:off x="4188460" y="1728470"/>
            <a:ext cx="3972560" cy="4165600"/>
          </a:xfrm>
          <a:prstGeom prst="rect">
            <a:avLst/>
          </a:prstGeom>
          <a:ln>
            <a:noFill/>
          </a:ln>
          <a:effectLst>
            <a:innerShdw blurRad="317500" dist="50800" dir="189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2600576" y="597596"/>
            <a:ext cx="7019491" cy="829945"/>
            <a:chOff x="1949785" y="448308"/>
            <a:chExt cx="5265918" cy="622613"/>
          </a:xfrm>
        </p:grpSpPr>
        <p:sp>
          <p:nvSpPr>
            <p:cNvPr id="2" name="文本框 1"/>
            <p:cNvSpPr txBox="1"/>
            <p:nvPr/>
          </p:nvSpPr>
          <p:spPr>
            <a:xfrm>
              <a:off x="3369352" y="448308"/>
              <a:ext cx="2426784" cy="622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kumimoji="1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r>
                <a:rPr lang="zh-CN" altLang="en-US" sz="4800" dirty="0">
                  <a:sym typeface="+mn-lt"/>
                </a:rPr>
                <a:t>实施环节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1949785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955563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999902" y="1295051"/>
            <a:ext cx="7742471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活动三：</a:t>
            </a:r>
            <a:r>
              <a:rPr lang="zh-CN" altLang="en-US" sz="24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点评同学作品</a:t>
            </a:r>
            <a:endParaRPr lang="zh-CN" altLang="en-US" sz="24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  <a:p>
            <a:endParaRPr lang="zh-CN" altLang="en-US" sz="24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  <a:p>
            <a:endParaRPr lang="zh-CN" altLang="en-US" sz="24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420" y="2781300"/>
            <a:ext cx="5039360" cy="1832610"/>
          </a:xfrm>
          <a:prstGeom prst="rect">
            <a:avLst/>
          </a:prstGeom>
          <a:ln w="12700" cmpd="sng">
            <a:noFill/>
            <a:prstDash val="solid"/>
          </a:ln>
        </p:spPr>
      </p:pic>
      <p:pic>
        <p:nvPicPr>
          <p:cNvPr id="14" name="图片 13" descr="点赞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0305415" y="4953000"/>
            <a:ext cx="613410" cy="682625"/>
          </a:xfrm>
          <a:prstGeom prst="rect">
            <a:avLst/>
          </a:prstGeom>
        </p:spPr>
      </p:pic>
      <p:pic>
        <p:nvPicPr>
          <p:cNvPr id="15" name="图片 14" descr="点评同学作品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555750" y="1831975"/>
            <a:ext cx="4537710" cy="4077335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469" y="-1058"/>
            <a:ext cx="12231964" cy="6858423"/>
          </a:xfrm>
          <a:prstGeom prst="rect">
            <a:avLst/>
          </a:prstGeom>
        </p:spPr>
      </p:pic>
      <p:sp>
        <p:nvSpPr>
          <p:cNvPr id="7" name="TextBox 10"/>
          <p:cNvSpPr txBox="1"/>
          <p:nvPr/>
        </p:nvSpPr>
        <p:spPr>
          <a:xfrm>
            <a:off x="4155650" y="3008168"/>
            <a:ext cx="6270178" cy="132080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+mn-ea"/>
                <a:sym typeface="+mn-lt"/>
              </a:rPr>
              <a:t>检测评价</a:t>
            </a:r>
            <a:endParaRPr lang="en-US" altLang="zh-CN" sz="8000" dirty="0">
              <a:solidFill>
                <a:schemeClr val="bg1"/>
              </a:solidFill>
              <a:latin typeface="优设标题黑" panose="00000500000000000000" pitchFamily="2" charset="-122"/>
              <a:ea typeface="优设标题黑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96815" y="152696"/>
            <a:ext cx="893813" cy="71986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91" y="2301856"/>
            <a:ext cx="2735751" cy="273575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-242883" y="220331"/>
            <a:ext cx="6048439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4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交流研学感悟</a:t>
            </a: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2600576" y="597596"/>
            <a:ext cx="7019491" cy="829945"/>
            <a:chOff x="1949785" y="448308"/>
            <a:chExt cx="5265918" cy="622613"/>
          </a:xfrm>
        </p:grpSpPr>
        <p:sp>
          <p:nvSpPr>
            <p:cNvPr id="2" name="文本框 1"/>
            <p:cNvSpPr txBox="1"/>
            <p:nvPr/>
          </p:nvSpPr>
          <p:spPr>
            <a:xfrm>
              <a:off x="3369352" y="448308"/>
              <a:ext cx="2426784" cy="622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kumimoji="1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r>
                <a:rPr lang="zh-CN" altLang="en-US" sz="4800" dirty="0">
                  <a:sym typeface="+mn-lt"/>
                </a:rPr>
                <a:t>检测评价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1949785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955563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593" y="2769619"/>
            <a:ext cx="972301" cy="97230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364230" y="2314575"/>
            <a:ext cx="7679055" cy="2185670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/>
          <a:p>
            <a:pPr marL="447675" indent="-447675" algn="just">
              <a:lnSpc>
                <a:spcPts val="4000"/>
              </a:lnSpc>
            </a:pPr>
            <a:r>
              <a:rPr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1．小组汇报自己解决问题的思路和结果</a:t>
            </a:r>
          </a:p>
          <a:p>
            <a:pPr marL="447675" indent="-447675" algn="just">
              <a:lnSpc>
                <a:spcPts val="4000"/>
              </a:lnSpc>
            </a:pPr>
            <a:r>
              <a:rPr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2．小组互评，共同评选出最</a:t>
            </a:r>
            <a:r>
              <a:rPr 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佳</a:t>
            </a:r>
            <a:r>
              <a:rPr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小组</a:t>
            </a:r>
          </a:p>
          <a:p>
            <a:pPr marL="447675" indent="-447675" algn="just">
              <a:lnSpc>
                <a:spcPts val="4000"/>
              </a:lnSpc>
            </a:pP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．通过此项目，有哪些收获？与同学分享</a:t>
            </a:r>
          </a:p>
        </p:txBody>
      </p:sp>
    </p:spTree>
  </p:cSld>
  <p:clrMapOvr>
    <a:masterClrMapping/>
  </p:clrMapOvr>
  <p:transition spd="slow" advTm="3000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2600576" y="597596"/>
            <a:ext cx="7019491" cy="829945"/>
            <a:chOff x="1949785" y="448308"/>
            <a:chExt cx="5265918" cy="622613"/>
          </a:xfrm>
        </p:grpSpPr>
        <p:sp>
          <p:nvSpPr>
            <p:cNvPr id="2" name="文本框 1"/>
            <p:cNvSpPr txBox="1"/>
            <p:nvPr/>
          </p:nvSpPr>
          <p:spPr>
            <a:xfrm>
              <a:off x="3369352" y="448308"/>
              <a:ext cx="2426784" cy="622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kumimoji="1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r>
                <a:rPr lang="zh-CN" altLang="en-US" sz="4800" dirty="0">
                  <a:sym typeface="+mn-lt"/>
                </a:rPr>
                <a:t>检测评价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1949785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955563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5361" name="Picture 1" descr="rId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1633220" y="1860550"/>
          <a:ext cx="9450070" cy="3933190"/>
        </p:xfrm>
        <a:graphic>
          <a:graphicData uri="http://schemas.openxmlformats.org/drawingml/2006/table">
            <a:tbl>
              <a:tblPr/>
              <a:tblGrid>
                <a:gridCol w="1769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2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7235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0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评价指标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0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评价标准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0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评价结果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075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0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信息意识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0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能选择适合自己的社交平台发布图文并茂的研学感悟。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0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0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计算思维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000" dirty="0"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在发布研学感悟的过程中，熟悉社交平台的区别与应用，考虑发布的对象并设置权限。</a:t>
                      </a:r>
                      <a:endParaRPr lang="zh-CN" altLang="en-US" sz="20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0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8365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000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数字化学习与创新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000">
                          <a:latin typeface="楷体" panose="02010609060101010101" pitchFamily="49" charset="-122"/>
                          <a:ea typeface="楷体" panose="02010609060101010101" pitchFamily="49" charset="-122"/>
                          <a:sym typeface="+mn-ea"/>
                        </a:rPr>
                        <a:t>在学习过程中，选择恰当的社交平台与数字化资源进行学习与交流，具备自主学习和合作学习的能力。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00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7075"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0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信息社会责任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00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有互联网安全意识，遵守互联网信息交流的规范。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858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0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8" name="组合 7"/>
          <p:cNvGrpSpPr/>
          <p:nvPr/>
        </p:nvGrpSpPr>
        <p:grpSpPr>
          <a:xfrm>
            <a:off x="9399270" y="2769235"/>
            <a:ext cx="1544320" cy="2727325"/>
            <a:chOff x="14166" y="4315"/>
            <a:chExt cx="2432" cy="4295"/>
          </a:xfrm>
        </p:grpSpPr>
        <p:pic>
          <p:nvPicPr>
            <p:cNvPr id="15385" name="Picture 25" descr="E:\360CloudEnterprise\Cache\2672364650\14815487282164357\01个人工作\ADMINI~1\AppData\Local\Temp\SGPicFaceTpBq\10544\0025DF50.png"/>
            <p:cNvPicPr>
              <a:picLocks noChangeAspect="1" noChangeArrowheads="1"/>
            </p:cNvPicPr>
            <p:nvPr/>
          </p:nvPicPr>
          <p:blipFill>
            <a:blip r:embed="rId5" r:link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91" y="5567"/>
              <a:ext cx="467" cy="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84" name="Picture 24" descr="E:\360CloudEnterprise\Cache\2672364650\14815487282164357\01个人工作\ADMINI~1\AppData\Local\Temp\SGPicFaceTpBq\10544\0025DF50.png"/>
            <p:cNvPicPr>
              <a:picLocks noChangeAspect="1" noChangeArrowheads="1"/>
            </p:cNvPicPr>
            <p:nvPr/>
          </p:nvPicPr>
          <p:blipFill>
            <a:blip r:embed="rId5" r:link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95" y="5549"/>
              <a:ext cx="467" cy="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83" name="Picture 23" descr="E:\360CloudEnterprise\Cache\2672364650\14815487282164357\01个人工作\ADMINI~1\AppData\Local\Temp\SGPicFaceTpBq\10544\0025DF50.png"/>
            <p:cNvPicPr>
              <a:picLocks noChangeAspect="1" noChangeArrowheads="1"/>
            </p:cNvPicPr>
            <p:nvPr/>
          </p:nvPicPr>
          <p:blipFill>
            <a:blip r:embed="rId5" r:link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14" y="5567"/>
              <a:ext cx="467" cy="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82" name="Picture 22" descr="E:\360CloudEnterprise\Cache\2672364650\14815487282164357\01个人工作\ADMINI~1\AppData\Local\Temp\SGPicFaceTpBq\10544\0025DF50.png"/>
            <p:cNvPicPr>
              <a:picLocks noChangeAspect="1" noChangeArrowheads="1"/>
            </p:cNvPicPr>
            <p:nvPr/>
          </p:nvPicPr>
          <p:blipFill>
            <a:blip r:embed="rId5" r:link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33" y="5558"/>
              <a:ext cx="467" cy="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81" name="Picture 21" descr="E:\360CloudEnterprise\Cache\2672364650\14815487282164357\01个人工作\ADMINI~1\AppData\Local\Temp\SGPicFaceTpBq\10544\0025DF50.png"/>
            <p:cNvPicPr>
              <a:picLocks noChangeAspect="1" noChangeArrowheads="1"/>
            </p:cNvPicPr>
            <p:nvPr/>
          </p:nvPicPr>
          <p:blipFill>
            <a:blip r:embed="rId5" r:link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66" y="5558"/>
              <a:ext cx="467" cy="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5" descr="E:\360CloudEnterprise\Cache\2672364650\14815487282164357\01个人工作\ADMINI~1\AppData\Local\Temp\SGPicFaceTpBq\10544\0025DF50.png"/>
            <p:cNvPicPr>
              <a:picLocks noChangeAspect="1" noChangeArrowheads="1"/>
            </p:cNvPicPr>
            <p:nvPr/>
          </p:nvPicPr>
          <p:blipFill>
            <a:blip r:embed="rId5" r:link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91" y="4334"/>
              <a:ext cx="467" cy="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4" descr="E:\360CloudEnterprise\Cache\2672364650\14815487282164357\01个人工作\ADMINI~1\AppData\Local\Temp\SGPicFaceTpBq\10544\0025DF50.png"/>
            <p:cNvPicPr>
              <a:picLocks noChangeAspect="1" noChangeArrowheads="1"/>
            </p:cNvPicPr>
            <p:nvPr/>
          </p:nvPicPr>
          <p:blipFill>
            <a:blip r:embed="rId5" r:link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95" y="4315"/>
              <a:ext cx="467" cy="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3" descr="E:\360CloudEnterprise\Cache\2672364650\14815487282164357\01个人工作\ADMINI~1\AppData\Local\Temp\SGPicFaceTpBq\10544\0025DF50.png"/>
            <p:cNvPicPr>
              <a:picLocks noChangeAspect="1" noChangeArrowheads="1"/>
            </p:cNvPicPr>
            <p:nvPr/>
          </p:nvPicPr>
          <p:blipFill>
            <a:blip r:embed="rId5" r:link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14" y="4334"/>
              <a:ext cx="467" cy="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2" descr="E:\360CloudEnterprise\Cache\2672364650\14815487282164357\01个人工作\ADMINI~1\AppData\Local\Temp\SGPicFaceTpBq\10544\0025DF50.png"/>
            <p:cNvPicPr>
              <a:picLocks noChangeAspect="1" noChangeArrowheads="1"/>
            </p:cNvPicPr>
            <p:nvPr/>
          </p:nvPicPr>
          <p:blipFill>
            <a:blip r:embed="rId5" r:link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33" y="4324"/>
              <a:ext cx="467" cy="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1" descr="E:\360CloudEnterprise\Cache\2672364650\14815487282164357\01个人工作\ADMINI~1\AppData\Local\Temp\SGPicFaceTpBq\10544\0025DF50.png"/>
            <p:cNvPicPr>
              <a:picLocks noChangeAspect="1" noChangeArrowheads="1"/>
            </p:cNvPicPr>
            <p:nvPr/>
          </p:nvPicPr>
          <p:blipFill>
            <a:blip r:embed="rId5" r:link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66" y="4324"/>
              <a:ext cx="467" cy="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5" descr="E:\360CloudEnterprise\Cache\2672364650\14815487282164357\01个人工作\ADMINI~1\AppData\Local\Temp\SGPicFaceTpBq\10544\0025DF50.png"/>
            <p:cNvPicPr>
              <a:picLocks noChangeAspect="1" noChangeArrowheads="1"/>
            </p:cNvPicPr>
            <p:nvPr/>
          </p:nvPicPr>
          <p:blipFill>
            <a:blip r:embed="rId5" r:link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20" y="6844"/>
              <a:ext cx="467" cy="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4" descr="E:\360CloudEnterprise\Cache\2672364650\14815487282164357\01个人工作\ADMINI~1\AppData\Local\Temp\SGPicFaceTpBq\10544\0025DF50.png"/>
            <p:cNvPicPr>
              <a:picLocks noChangeAspect="1" noChangeArrowheads="1"/>
            </p:cNvPicPr>
            <p:nvPr/>
          </p:nvPicPr>
          <p:blipFill>
            <a:blip r:embed="rId5" r:link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24" y="6826"/>
              <a:ext cx="467" cy="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3" descr="E:\360CloudEnterprise\Cache\2672364650\14815487282164357\01个人工作\ADMINI~1\AppData\Local\Temp\SGPicFaceTpBq\10544\0025DF50.png"/>
            <p:cNvPicPr>
              <a:picLocks noChangeAspect="1" noChangeArrowheads="1"/>
            </p:cNvPicPr>
            <p:nvPr/>
          </p:nvPicPr>
          <p:blipFill>
            <a:blip r:embed="rId5" r:link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43" y="6844"/>
              <a:ext cx="467" cy="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2" descr="E:\360CloudEnterprise\Cache\2672364650\14815487282164357\01个人工作\ADMINI~1\AppData\Local\Temp\SGPicFaceTpBq\10544\0025DF50.png"/>
            <p:cNvPicPr>
              <a:picLocks noChangeAspect="1" noChangeArrowheads="1"/>
            </p:cNvPicPr>
            <p:nvPr/>
          </p:nvPicPr>
          <p:blipFill>
            <a:blip r:embed="rId5" r:link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62" y="6834"/>
              <a:ext cx="467" cy="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21" descr="E:\360CloudEnterprise\Cache\2672364650\14815487282164357\01个人工作\ADMINI~1\AppData\Local\Temp\SGPicFaceTpBq\10544\0025DF50.png"/>
            <p:cNvPicPr>
              <a:picLocks noChangeAspect="1" noChangeArrowheads="1"/>
            </p:cNvPicPr>
            <p:nvPr/>
          </p:nvPicPr>
          <p:blipFill>
            <a:blip r:embed="rId5" r:link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95" y="6834"/>
              <a:ext cx="467" cy="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5" descr="E:\360CloudEnterprise\Cache\2672364650\14815487282164357\01个人工作\ADMINI~1\AppData\Local\Temp\SGPicFaceTpBq\10544\0025DF50.png"/>
            <p:cNvPicPr>
              <a:picLocks noChangeAspect="1" noChangeArrowheads="1"/>
            </p:cNvPicPr>
            <p:nvPr/>
          </p:nvPicPr>
          <p:blipFill>
            <a:blip r:embed="rId5" r:link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32" y="8144"/>
              <a:ext cx="467" cy="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4" descr="E:\360CloudEnterprise\Cache\2672364650\14815487282164357\01个人工作\ADMINI~1\AppData\Local\Temp\SGPicFaceTpBq\10544\0025DF50.png"/>
            <p:cNvPicPr>
              <a:picLocks noChangeAspect="1" noChangeArrowheads="1"/>
            </p:cNvPicPr>
            <p:nvPr/>
          </p:nvPicPr>
          <p:blipFill>
            <a:blip r:embed="rId5" r:link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37" y="8125"/>
              <a:ext cx="467" cy="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23" descr="E:\360CloudEnterprise\Cache\2672364650\14815487282164357\01个人工作\ADMINI~1\AppData\Local\Temp\SGPicFaceTpBq\10544\0025DF50.png"/>
            <p:cNvPicPr>
              <a:picLocks noChangeAspect="1" noChangeArrowheads="1"/>
            </p:cNvPicPr>
            <p:nvPr/>
          </p:nvPicPr>
          <p:blipFill>
            <a:blip r:embed="rId5" r:link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56" y="8144"/>
              <a:ext cx="467" cy="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22" descr="E:\360CloudEnterprise\Cache\2672364650\14815487282164357\01个人工作\ADMINI~1\AppData\Local\Temp\SGPicFaceTpBq\10544\0025DF50.png"/>
            <p:cNvPicPr>
              <a:picLocks noChangeAspect="1" noChangeArrowheads="1"/>
            </p:cNvPicPr>
            <p:nvPr/>
          </p:nvPicPr>
          <p:blipFill>
            <a:blip r:embed="rId5" r:link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75" y="8134"/>
              <a:ext cx="467" cy="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21" descr="E:\360CloudEnterprise\Cache\2672364650\14815487282164357\01个人工作\ADMINI~1\AppData\Local\Temp\SGPicFaceTpBq\10544\0025DF50.png"/>
            <p:cNvPicPr>
              <a:picLocks noChangeAspect="1" noChangeArrowheads="1"/>
            </p:cNvPicPr>
            <p:nvPr/>
          </p:nvPicPr>
          <p:blipFill>
            <a:blip r:embed="rId5" r:link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08" y="8134"/>
              <a:ext cx="467" cy="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slow" advTm="3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469" y="-1058"/>
            <a:ext cx="12231964" cy="6858423"/>
          </a:xfrm>
          <a:prstGeom prst="rect">
            <a:avLst/>
          </a:prstGeom>
        </p:spPr>
      </p:pic>
      <p:sp>
        <p:nvSpPr>
          <p:cNvPr id="7" name="TextBox 10"/>
          <p:cNvSpPr txBox="1"/>
          <p:nvPr/>
        </p:nvSpPr>
        <p:spPr>
          <a:xfrm>
            <a:off x="4155650" y="3008168"/>
            <a:ext cx="6270178" cy="132080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+mn-ea"/>
                <a:sym typeface="+mn-lt"/>
              </a:rPr>
              <a:t>小结提升</a:t>
            </a:r>
            <a:endParaRPr lang="en-US" altLang="zh-CN" sz="8000" dirty="0">
              <a:solidFill>
                <a:schemeClr val="bg1"/>
              </a:solidFill>
              <a:latin typeface="优设标题黑" panose="00000500000000000000" pitchFamily="2" charset="-122"/>
              <a:ea typeface="优设标题黑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96815" y="152696"/>
            <a:ext cx="893813" cy="71986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91" y="2301856"/>
            <a:ext cx="2735751" cy="273575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-242883" y="220331"/>
            <a:ext cx="6048439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4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交流研学感悟</a:t>
            </a: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2600576" y="597596"/>
            <a:ext cx="7019491" cy="829945"/>
            <a:chOff x="1949785" y="448308"/>
            <a:chExt cx="5265918" cy="622613"/>
          </a:xfrm>
        </p:grpSpPr>
        <p:sp>
          <p:nvSpPr>
            <p:cNvPr id="2" name="文本框 1"/>
            <p:cNvSpPr txBox="1"/>
            <p:nvPr/>
          </p:nvSpPr>
          <p:spPr>
            <a:xfrm>
              <a:off x="3369352" y="448308"/>
              <a:ext cx="2426784" cy="622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kumimoji="1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r>
                <a:rPr lang="zh-CN" altLang="en-US" sz="4800" dirty="0">
                  <a:sym typeface="+mn-lt"/>
                </a:rPr>
                <a:t>小结提升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1949785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955563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087884" y="1387108"/>
            <a:ext cx="3897591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项目总结</a:t>
            </a:r>
            <a:endParaRPr lang="zh-CN" altLang="en-US" sz="24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12" name="图片 11" descr="搜索优化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88440" y="1386840"/>
            <a:ext cx="483235" cy="483235"/>
          </a:xfrm>
          <a:prstGeom prst="rect">
            <a:avLst/>
          </a:prstGeom>
        </p:spPr>
      </p:pic>
      <p:graphicFrame>
        <p:nvGraphicFramePr>
          <p:cNvPr id="7" name="对象 -2147482599"/>
          <p:cNvGraphicFramePr>
            <a:graphicFrameLocks noChangeAspect="1"/>
          </p:cNvGraphicFramePr>
          <p:nvPr/>
        </p:nvGraphicFramePr>
        <p:xfrm>
          <a:off x="2787650" y="1921510"/>
          <a:ext cx="6832600" cy="3846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4037965" imgH="2265680" progId="Word.Picture.8">
                  <p:embed/>
                </p:oleObj>
              </mc:Choice>
              <mc:Fallback>
                <p:oleObj r:id="rId5" imgW="4037965" imgH="2265680" progId="Word.Picture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87650" y="1921510"/>
                        <a:ext cx="6832600" cy="38468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1736090" y="2056765"/>
            <a:ext cx="4036695" cy="28435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 fontAlgn="auto">
              <a:lnSpc>
                <a:spcPts val="3500"/>
              </a:lnSpc>
            </a:pPr>
            <a:r>
              <a:rPr lang="zh-CN" altLang="en-US" sz="20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同学们在研学过程中增长了知识、开拓了视野，在合作中增进了友谊。研学归来，同学们打算将自己的经历与感受记录下来。如何通过社交平台合理地分享给同学、老师、亲友，让他们见证自己的收获与成长？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2600576" y="597596"/>
            <a:ext cx="7019491" cy="829945"/>
            <a:chOff x="1949785" y="448308"/>
            <a:chExt cx="5265918" cy="622613"/>
          </a:xfrm>
        </p:grpSpPr>
        <p:sp>
          <p:nvSpPr>
            <p:cNvPr id="10" name="文本框 9"/>
            <p:cNvSpPr txBox="1"/>
            <p:nvPr/>
          </p:nvSpPr>
          <p:spPr>
            <a:xfrm>
              <a:off x="3369352" y="448308"/>
              <a:ext cx="2426784" cy="622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kumimoji="1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r>
                <a:rPr lang="zh-CN" altLang="en-US" sz="4800" dirty="0">
                  <a:sym typeface="+mn-lt"/>
                </a:rPr>
                <a:t>项目情境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949785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955563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6" name="北京长城研学之旅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89955" y="2005330"/>
            <a:ext cx="4522470" cy="3510915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97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1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2600576" y="597596"/>
            <a:ext cx="7019491" cy="829945"/>
            <a:chOff x="1949785" y="448308"/>
            <a:chExt cx="5265918" cy="622613"/>
          </a:xfrm>
        </p:grpSpPr>
        <p:sp>
          <p:nvSpPr>
            <p:cNvPr id="2" name="文本框 1"/>
            <p:cNvSpPr txBox="1"/>
            <p:nvPr/>
          </p:nvSpPr>
          <p:spPr>
            <a:xfrm>
              <a:off x="3369352" y="448308"/>
              <a:ext cx="2426784" cy="622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kumimoji="1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r>
                <a:rPr lang="zh-CN" altLang="en-US" sz="4800" dirty="0">
                  <a:sym typeface="+mn-lt"/>
                </a:rPr>
                <a:t>小结提升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1949785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955563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609451" y="1255478"/>
            <a:ext cx="1657429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核心概念</a:t>
            </a:r>
          </a:p>
        </p:txBody>
      </p:sp>
      <p:pic>
        <p:nvPicPr>
          <p:cNvPr id="7" name="图片 6" descr="业绩提升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292225" y="1276350"/>
            <a:ext cx="439420" cy="439420"/>
          </a:xfrm>
          <a:prstGeom prst="rect">
            <a:avLst/>
          </a:prstGeom>
        </p:spPr>
      </p:pic>
      <p:sp>
        <p:nvSpPr>
          <p:cNvPr id="5" name="任意多边形 4"/>
          <p:cNvSpPr/>
          <p:nvPr>
            <p:custDataLst>
              <p:tags r:id="rId1"/>
            </p:custDataLst>
          </p:nvPr>
        </p:nvSpPr>
        <p:spPr bwMode="auto">
          <a:xfrm>
            <a:off x="2904441" y="1665638"/>
            <a:ext cx="2760340" cy="3998449"/>
          </a:xfrm>
          <a:custGeom>
            <a:avLst/>
            <a:gdLst>
              <a:gd name="adj" fmla="val 5384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  <a:gd name="connsiteX0" fmla="*/ 538 w 10000"/>
              <a:gd name="connsiteY0" fmla="*/ 0 h 10000"/>
              <a:gd name="connsiteX1" fmla="*/ 7032 w 10000"/>
              <a:gd name="connsiteY1" fmla="*/ 0 h 10000"/>
              <a:gd name="connsiteX2" fmla="*/ 7195 w 10000"/>
              <a:gd name="connsiteY2" fmla="*/ 122 h 10000"/>
              <a:gd name="connsiteX3" fmla="*/ 7242 w 10000"/>
              <a:gd name="connsiteY3" fmla="*/ 2118 h 10000"/>
              <a:gd name="connsiteX4" fmla="*/ 9920 w 10000"/>
              <a:gd name="connsiteY4" fmla="*/ 2169 h 10000"/>
              <a:gd name="connsiteX5" fmla="*/ 10000 w 10000"/>
              <a:gd name="connsiteY5" fmla="*/ 2229 h 10000"/>
              <a:gd name="connsiteX6" fmla="*/ 10000 w 10000"/>
              <a:gd name="connsiteY6" fmla="*/ 9584 h 10000"/>
              <a:gd name="connsiteX7" fmla="*/ 9462 w 10000"/>
              <a:gd name="connsiteY7" fmla="*/ 10000 h 10000"/>
              <a:gd name="connsiteX8" fmla="*/ 538 w 10000"/>
              <a:gd name="connsiteY8" fmla="*/ 10000 h 10000"/>
              <a:gd name="connsiteX9" fmla="*/ 0 w 10000"/>
              <a:gd name="connsiteY9" fmla="*/ 9584 h 10000"/>
              <a:gd name="connsiteX10" fmla="*/ 0 w 10000"/>
              <a:gd name="connsiteY10" fmla="*/ 416 h 10000"/>
              <a:gd name="connsiteX11" fmla="*/ 538 w 10000"/>
              <a:gd name="connsiteY11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538" y="0"/>
                </a:moveTo>
                <a:lnTo>
                  <a:pt x="7032" y="0"/>
                </a:lnTo>
                <a:cubicBezTo>
                  <a:pt x="7086" y="41"/>
                  <a:pt x="7141" y="81"/>
                  <a:pt x="7195" y="122"/>
                </a:cubicBezTo>
                <a:cubicBezTo>
                  <a:pt x="7211" y="787"/>
                  <a:pt x="7226" y="1453"/>
                  <a:pt x="7242" y="2118"/>
                </a:cubicBezTo>
                <a:lnTo>
                  <a:pt x="9920" y="2169"/>
                </a:lnTo>
                <a:lnTo>
                  <a:pt x="10000" y="2229"/>
                </a:lnTo>
                <a:lnTo>
                  <a:pt x="10000" y="9584"/>
                </a:lnTo>
                <a:cubicBezTo>
                  <a:pt x="10000" y="9814"/>
                  <a:pt x="9760" y="10000"/>
                  <a:pt x="9462" y="10000"/>
                </a:cubicBezTo>
                <a:lnTo>
                  <a:pt x="538" y="10000"/>
                </a:lnTo>
                <a:cubicBezTo>
                  <a:pt x="240" y="10000"/>
                  <a:pt x="0" y="9814"/>
                  <a:pt x="0" y="9584"/>
                </a:cubicBezTo>
                <a:lnTo>
                  <a:pt x="0" y="416"/>
                </a:lnTo>
                <a:cubicBezTo>
                  <a:pt x="0" y="186"/>
                  <a:pt x="240" y="0"/>
                  <a:pt x="538" y="0"/>
                </a:cubicBezTo>
                <a:close/>
              </a:path>
            </a:pathLst>
          </a:custGeom>
          <a:gradFill>
            <a:gsLst>
              <a:gs pos="60000">
                <a:srgbClr val="376FFF">
                  <a:lumMod val="9000"/>
                  <a:lumOff val="91000"/>
                </a:srgbClr>
              </a:gs>
              <a:gs pos="100000">
                <a:srgbClr val="376FFF">
                  <a:lumMod val="30000"/>
                  <a:lumOff val="70000"/>
                </a:srgb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noAutofit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endParaRPr lang="en-US" noProof="0" dirty="0">
              <a:ln>
                <a:noFill/>
              </a:ln>
              <a:effectLst/>
              <a:uLnTx/>
              <a:uFillTx/>
              <a:sym typeface="微软雅黑" panose="020B0503020204020204" pitchFamily="34" charset="-122"/>
            </a:endParaRPr>
          </a:p>
        </p:txBody>
      </p:sp>
      <p:sp>
        <p:nvSpPr>
          <p:cNvPr id="6" name="任意多边形 5"/>
          <p:cNvSpPr/>
          <p:nvPr>
            <p:custDataLst>
              <p:tags r:id="rId2"/>
            </p:custDataLst>
          </p:nvPr>
        </p:nvSpPr>
        <p:spPr bwMode="auto">
          <a:xfrm>
            <a:off x="4846288" y="1681538"/>
            <a:ext cx="819184" cy="870340"/>
          </a:xfrm>
          <a:custGeom>
            <a:avLst/>
            <a:gdLst>
              <a:gd name="it" fmla="*/ h 7 12"/>
              <a:gd name="ir" fmla="*/ w 7 12"/>
              <a:gd name="ib" fmla="*/ h 11 12"/>
            </a:gdLst>
            <a:ahLst/>
            <a:cxnLst>
              <a:cxn ang="3">
                <a:pos x="l" y="t"/>
              </a:cxn>
              <a:cxn ang="cd2">
                <a:pos x="l" y="vc"/>
              </a:cxn>
              <a:cxn ang="cd4">
                <a:pos x="l" y="b"/>
              </a:cxn>
              <a:cxn ang="cd4">
                <a:pos x="hc" y="b"/>
              </a:cxn>
              <a:cxn ang="cd4">
                <a:pos x="r" y="b"/>
              </a:cxn>
              <a:cxn ang="0">
                <a:pos x="hc" y="vc"/>
              </a:cxn>
            </a:cxnLst>
            <a:rect l="l" t="t" r="r" b="b"/>
            <a:pathLst>
              <a:path w="1554" h="1493">
                <a:moveTo>
                  <a:pt x="0" y="0"/>
                </a:moveTo>
                <a:lnTo>
                  <a:pt x="1429" y="1372"/>
                </a:lnTo>
                <a:lnTo>
                  <a:pt x="1467" y="1410"/>
                </a:lnTo>
                <a:lnTo>
                  <a:pt x="1466" y="1410"/>
                </a:lnTo>
                <a:lnTo>
                  <a:pt x="1554" y="1493"/>
                </a:lnTo>
                <a:lnTo>
                  <a:pt x="1130" y="1493"/>
                </a:lnTo>
                <a:lnTo>
                  <a:pt x="234" y="1493"/>
                </a:lnTo>
                <a:lnTo>
                  <a:pt x="234" y="1492"/>
                </a:lnTo>
                <a:lnTo>
                  <a:pt x="226" y="1493"/>
                </a:lnTo>
                <a:cubicBezTo>
                  <a:pt x="222" y="1493"/>
                  <a:pt x="218" y="1493"/>
                  <a:pt x="214" y="1493"/>
                </a:cubicBezTo>
                <a:cubicBezTo>
                  <a:pt x="96" y="1493"/>
                  <a:pt x="0" y="1397"/>
                  <a:pt x="0" y="1280"/>
                </a:cubicBezTo>
                <a:lnTo>
                  <a:pt x="0" y="1271"/>
                </a:lnTo>
                <a:lnTo>
                  <a:pt x="0" y="127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60000">
                <a:srgbClr val="376FFF">
                  <a:lumMod val="13000"/>
                  <a:lumOff val="87000"/>
                </a:srgbClr>
              </a:gs>
              <a:gs pos="100000">
                <a:srgbClr val="376FFF">
                  <a:lumMod val="17000"/>
                  <a:lumOff val="83000"/>
                </a:srgbClr>
              </a:gs>
            </a:gsLst>
            <a:lin ang="5400000" scaled="1"/>
          </a:gradFill>
          <a:ln>
            <a:noFill/>
          </a:ln>
          <a:effectLst>
            <a:outerShdw blurRad="190500" dist="38100" dir="8100000" algn="tr" rotWithShape="0">
              <a:srgbClr val="376FFF">
                <a:lumMod val="60000"/>
                <a:lumOff val="40000"/>
                <a:alpha val="35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noAutofit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endParaRPr lang="en-US" noProof="0" dirty="0">
              <a:ln>
                <a:noFill/>
              </a:ln>
              <a:effectLst/>
              <a:uLnTx/>
              <a:uFillTx/>
              <a:sym typeface="微软雅黑" panose="020B0503020204020204" pitchFamily="34" charset="-122"/>
            </a:endParaRPr>
          </a:p>
        </p:txBody>
      </p:sp>
      <p:sp>
        <p:nvSpPr>
          <p:cNvPr id="8" name="Right Triangle 11"/>
          <p:cNvSpPr/>
          <p:nvPr>
            <p:custDataLst>
              <p:tags r:id="rId3"/>
            </p:custDataLst>
          </p:nvPr>
        </p:nvSpPr>
        <p:spPr>
          <a:xfrm>
            <a:off x="5635055" y="4898825"/>
            <a:ext cx="152776" cy="210845"/>
          </a:xfrm>
          <a:prstGeom prst="rtTriangle">
            <a:avLst/>
          </a:prstGeom>
          <a:solidFill>
            <a:srgbClr val="376FFF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9" name="Right Triangle 11"/>
          <p:cNvSpPr/>
          <p:nvPr>
            <p:custDataLst>
              <p:tags r:id="rId4"/>
            </p:custDataLst>
          </p:nvPr>
        </p:nvSpPr>
        <p:spPr>
          <a:xfrm flipH="1">
            <a:off x="2751664" y="4931315"/>
            <a:ext cx="152776" cy="211536"/>
          </a:xfrm>
          <a:prstGeom prst="rtTriangle">
            <a:avLst/>
          </a:prstGeom>
          <a:solidFill>
            <a:srgbClr val="376FFF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0" name="圆角矩形 9"/>
          <p:cNvSpPr/>
          <p:nvPr>
            <p:custDataLst>
              <p:tags r:id="rId5"/>
            </p:custDataLst>
          </p:nvPr>
        </p:nvSpPr>
        <p:spPr>
          <a:xfrm>
            <a:off x="2741295" y="5057822"/>
            <a:ext cx="3067275" cy="606266"/>
          </a:xfrm>
          <a:prstGeom prst="roundRect">
            <a:avLst>
              <a:gd name="adj" fmla="val 17445"/>
            </a:avLst>
          </a:prstGeom>
          <a:solidFill>
            <a:srgbClr val="376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rtlCol="0" anchor="ctr"/>
          <a:lstStyle/>
          <a:p>
            <a:pPr algn="ctr"/>
            <a:r>
              <a:rPr lang="zh-CN" altLang="en-US" b="1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互联网信息交流</a:t>
            </a:r>
          </a:p>
        </p:txBody>
      </p:sp>
      <p:pic>
        <p:nvPicPr>
          <p:cNvPr id="11" name="图片 10" descr="343439383331313b343532303032303bb8f6c8cbd0c5cfa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047539" y="1880631"/>
            <a:ext cx="499115" cy="499115"/>
          </a:xfrm>
          <a:prstGeom prst="rect">
            <a:avLst/>
          </a:prstGeom>
          <a:effectLst/>
        </p:spPr>
      </p:pic>
      <p:sp>
        <p:nvSpPr>
          <p:cNvPr id="12" name="矩形 11"/>
          <p:cNvSpPr/>
          <p:nvPr>
            <p:custDataLst>
              <p:tags r:id="rId7"/>
            </p:custDataLst>
          </p:nvPr>
        </p:nvSpPr>
        <p:spPr>
          <a:xfrm>
            <a:off x="3150542" y="2745441"/>
            <a:ext cx="2269521" cy="128235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>
              <a:lnSpc>
                <a:spcPct val="150000"/>
              </a:lnSpc>
            </a:pPr>
            <a:endParaRPr lang="zh-CN" altLang="en-US" sz="1600" dirty="0">
              <a:solidFill>
                <a:srgbClr val="00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   </a:t>
            </a:r>
            <a:r>
              <a:rPr lang="zh-CN" sz="1600" dirty="0"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互联网上有着众多的社交平台，用户可以自发地连接成社交网络，并通过社交网络自由地发布、传播信息，进行交流。</a:t>
            </a:r>
          </a:p>
        </p:txBody>
      </p:sp>
      <p:sp>
        <p:nvSpPr>
          <p:cNvPr id="383" name="任意多边形 382"/>
          <p:cNvSpPr/>
          <p:nvPr>
            <p:custDataLst>
              <p:tags r:id="rId8"/>
            </p:custDataLst>
          </p:nvPr>
        </p:nvSpPr>
        <p:spPr bwMode="auto">
          <a:xfrm>
            <a:off x="6888480" y="1680845"/>
            <a:ext cx="2828290" cy="3973195"/>
          </a:xfrm>
          <a:custGeom>
            <a:avLst/>
            <a:gdLst>
              <a:gd name="adj" fmla="val 5384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  <a:gd name="connsiteX0" fmla="*/ 538 w 10000"/>
              <a:gd name="connsiteY0" fmla="*/ 0 h 10000"/>
              <a:gd name="connsiteX1" fmla="*/ 7032 w 10000"/>
              <a:gd name="connsiteY1" fmla="*/ 0 h 10000"/>
              <a:gd name="connsiteX2" fmla="*/ 7195 w 10000"/>
              <a:gd name="connsiteY2" fmla="*/ 122 h 10000"/>
              <a:gd name="connsiteX3" fmla="*/ 7214 w 10000"/>
              <a:gd name="connsiteY3" fmla="*/ 2125 h 10000"/>
              <a:gd name="connsiteX4" fmla="*/ 9920 w 10000"/>
              <a:gd name="connsiteY4" fmla="*/ 2169 h 10000"/>
              <a:gd name="connsiteX5" fmla="*/ 10000 w 10000"/>
              <a:gd name="connsiteY5" fmla="*/ 2229 h 10000"/>
              <a:gd name="connsiteX6" fmla="*/ 10000 w 10000"/>
              <a:gd name="connsiteY6" fmla="*/ 9584 h 10000"/>
              <a:gd name="connsiteX7" fmla="*/ 9462 w 10000"/>
              <a:gd name="connsiteY7" fmla="*/ 10000 h 10000"/>
              <a:gd name="connsiteX8" fmla="*/ 538 w 10000"/>
              <a:gd name="connsiteY8" fmla="*/ 10000 h 10000"/>
              <a:gd name="connsiteX9" fmla="*/ 0 w 10000"/>
              <a:gd name="connsiteY9" fmla="*/ 9584 h 10000"/>
              <a:gd name="connsiteX10" fmla="*/ 0 w 10000"/>
              <a:gd name="connsiteY10" fmla="*/ 416 h 10000"/>
              <a:gd name="connsiteX11" fmla="*/ 538 w 10000"/>
              <a:gd name="connsiteY11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000" h="10000">
                <a:moveTo>
                  <a:pt x="538" y="0"/>
                </a:moveTo>
                <a:lnTo>
                  <a:pt x="7032" y="0"/>
                </a:lnTo>
                <a:cubicBezTo>
                  <a:pt x="7086" y="41"/>
                  <a:pt x="7141" y="81"/>
                  <a:pt x="7195" y="122"/>
                </a:cubicBezTo>
                <a:cubicBezTo>
                  <a:pt x="7201" y="790"/>
                  <a:pt x="7208" y="1457"/>
                  <a:pt x="7214" y="2125"/>
                </a:cubicBezTo>
                <a:lnTo>
                  <a:pt x="9920" y="2169"/>
                </a:lnTo>
                <a:lnTo>
                  <a:pt x="10000" y="2229"/>
                </a:lnTo>
                <a:lnTo>
                  <a:pt x="10000" y="9584"/>
                </a:lnTo>
                <a:cubicBezTo>
                  <a:pt x="10000" y="9814"/>
                  <a:pt x="9760" y="10000"/>
                  <a:pt x="9462" y="10000"/>
                </a:cubicBezTo>
                <a:lnTo>
                  <a:pt x="538" y="10000"/>
                </a:lnTo>
                <a:cubicBezTo>
                  <a:pt x="240" y="10000"/>
                  <a:pt x="0" y="9814"/>
                  <a:pt x="0" y="9584"/>
                </a:cubicBezTo>
                <a:lnTo>
                  <a:pt x="0" y="416"/>
                </a:lnTo>
                <a:cubicBezTo>
                  <a:pt x="0" y="186"/>
                  <a:pt x="240" y="0"/>
                  <a:pt x="538" y="0"/>
                </a:cubicBezTo>
                <a:close/>
              </a:path>
            </a:pathLst>
          </a:custGeom>
          <a:gradFill>
            <a:gsLst>
              <a:gs pos="60000">
                <a:srgbClr val="376FFF">
                  <a:lumMod val="9000"/>
                  <a:lumOff val="91000"/>
                </a:srgbClr>
              </a:gs>
              <a:gs pos="100000">
                <a:srgbClr val="376FFF">
                  <a:lumMod val="30000"/>
                  <a:lumOff val="70000"/>
                </a:srgb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noAutofit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endParaRPr lang="en-US" noProof="0" dirty="0">
              <a:ln>
                <a:noFill/>
              </a:ln>
              <a:effectLst/>
              <a:uLnTx/>
              <a:uFillTx/>
              <a:sym typeface="微软雅黑" panose="020B0503020204020204" pitchFamily="34" charset="-122"/>
            </a:endParaRPr>
          </a:p>
        </p:txBody>
      </p:sp>
      <p:sp>
        <p:nvSpPr>
          <p:cNvPr id="384" name="任意多边形 383"/>
          <p:cNvSpPr/>
          <p:nvPr>
            <p:custDataLst>
              <p:tags r:id="rId9"/>
            </p:custDataLst>
          </p:nvPr>
        </p:nvSpPr>
        <p:spPr bwMode="auto">
          <a:xfrm>
            <a:off x="8898890" y="1659255"/>
            <a:ext cx="817880" cy="885825"/>
          </a:xfrm>
          <a:custGeom>
            <a:avLst/>
            <a:gdLst>
              <a:gd name="it" fmla="*/ h 7 12"/>
              <a:gd name="ir" fmla="*/ w 7 12"/>
              <a:gd name="ib" fmla="*/ h 11 12"/>
            </a:gdLst>
            <a:ahLst/>
            <a:cxnLst>
              <a:cxn ang="3">
                <a:pos x="l" y="t"/>
              </a:cxn>
              <a:cxn ang="cd2">
                <a:pos x="l" y="vc"/>
              </a:cxn>
              <a:cxn ang="cd4">
                <a:pos x="l" y="b"/>
              </a:cxn>
              <a:cxn ang="cd4">
                <a:pos x="hc" y="b"/>
              </a:cxn>
              <a:cxn ang="cd4">
                <a:pos x="r" y="b"/>
              </a:cxn>
              <a:cxn ang="0">
                <a:pos x="hc" y="vc"/>
              </a:cxn>
            </a:cxnLst>
            <a:rect l="l" t="t" r="r" b="b"/>
            <a:pathLst>
              <a:path w="1554" h="1493">
                <a:moveTo>
                  <a:pt x="0" y="0"/>
                </a:moveTo>
                <a:lnTo>
                  <a:pt x="1429" y="1372"/>
                </a:lnTo>
                <a:lnTo>
                  <a:pt x="1467" y="1410"/>
                </a:lnTo>
                <a:lnTo>
                  <a:pt x="1466" y="1410"/>
                </a:lnTo>
                <a:lnTo>
                  <a:pt x="1554" y="1493"/>
                </a:lnTo>
                <a:lnTo>
                  <a:pt x="1130" y="1493"/>
                </a:lnTo>
                <a:lnTo>
                  <a:pt x="234" y="1493"/>
                </a:lnTo>
                <a:lnTo>
                  <a:pt x="234" y="1492"/>
                </a:lnTo>
                <a:lnTo>
                  <a:pt x="226" y="1493"/>
                </a:lnTo>
                <a:cubicBezTo>
                  <a:pt x="222" y="1493"/>
                  <a:pt x="218" y="1493"/>
                  <a:pt x="214" y="1493"/>
                </a:cubicBezTo>
                <a:cubicBezTo>
                  <a:pt x="96" y="1493"/>
                  <a:pt x="0" y="1397"/>
                  <a:pt x="0" y="1280"/>
                </a:cubicBezTo>
                <a:lnTo>
                  <a:pt x="0" y="1271"/>
                </a:lnTo>
                <a:lnTo>
                  <a:pt x="0" y="127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60000">
                <a:srgbClr val="376FFF">
                  <a:lumMod val="13000"/>
                  <a:lumOff val="87000"/>
                </a:srgbClr>
              </a:gs>
              <a:gs pos="100000">
                <a:srgbClr val="376FFF">
                  <a:lumMod val="17000"/>
                  <a:lumOff val="83000"/>
                </a:srgbClr>
              </a:gs>
            </a:gsLst>
            <a:lin ang="5400000" scaled="1"/>
          </a:gradFill>
          <a:ln>
            <a:noFill/>
          </a:ln>
          <a:effectLst>
            <a:outerShdw blurRad="190500" dist="38100" dir="8100000" algn="tr" rotWithShape="0">
              <a:srgbClr val="376FFF">
                <a:lumMod val="60000"/>
                <a:lumOff val="40000"/>
                <a:alpha val="35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noAutofit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  <a:buClrTx/>
              <a:buSzTx/>
              <a:buFontTx/>
            </a:pPr>
            <a:endParaRPr lang="en-US" noProof="0" dirty="0">
              <a:ln>
                <a:noFill/>
              </a:ln>
              <a:effectLst/>
              <a:uLnTx/>
              <a:uFillTx/>
              <a:sym typeface="微软雅黑" panose="020B0503020204020204" pitchFamily="34" charset="-122"/>
            </a:endParaRPr>
          </a:p>
        </p:txBody>
      </p:sp>
      <p:sp>
        <p:nvSpPr>
          <p:cNvPr id="385" name="Right Triangle 11"/>
          <p:cNvSpPr/>
          <p:nvPr>
            <p:custDataLst>
              <p:tags r:id="rId10"/>
            </p:custDataLst>
          </p:nvPr>
        </p:nvSpPr>
        <p:spPr>
          <a:xfrm>
            <a:off x="9695815" y="4938395"/>
            <a:ext cx="140335" cy="193675"/>
          </a:xfrm>
          <a:prstGeom prst="rtTriangle">
            <a:avLst/>
          </a:prstGeom>
          <a:solidFill>
            <a:srgbClr val="376FFF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86" name="Right Triangle 11"/>
          <p:cNvSpPr/>
          <p:nvPr>
            <p:custDataLst>
              <p:tags r:id="rId11"/>
            </p:custDataLst>
          </p:nvPr>
        </p:nvSpPr>
        <p:spPr>
          <a:xfrm flipH="1">
            <a:off x="6776085" y="4932680"/>
            <a:ext cx="140335" cy="194310"/>
          </a:xfrm>
          <a:prstGeom prst="rtTriangle">
            <a:avLst/>
          </a:prstGeom>
          <a:solidFill>
            <a:srgbClr val="376FFF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87" name="圆角矩形 386"/>
          <p:cNvSpPr/>
          <p:nvPr>
            <p:custDataLst>
              <p:tags r:id="rId12"/>
            </p:custDataLst>
          </p:nvPr>
        </p:nvSpPr>
        <p:spPr>
          <a:xfrm>
            <a:off x="6769100" y="5071110"/>
            <a:ext cx="3074670" cy="636270"/>
          </a:xfrm>
          <a:prstGeom prst="roundRect">
            <a:avLst>
              <a:gd name="adj" fmla="val 17445"/>
            </a:avLst>
          </a:prstGeom>
          <a:solidFill>
            <a:srgbClr val="376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lIns="0" tIns="0" rIns="0" bIns="0" rtlCol="0" anchor="ctr"/>
          <a:lstStyle/>
          <a:p>
            <a:pPr algn="ctr"/>
            <a:r>
              <a:rPr lang="zh-CN" altLang="en-US" b="1">
                <a:solidFill>
                  <a:srgbClr val="FFFFFF">
                    <a:lumMod val="10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互联网信息交流规范</a:t>
            </a:r>
          </a:p>
        </p:txBody>
      </p:sp>
      <p:sp>
        <p:nvSpPr>
          <p:cNvPr id="388" name="矩形 387"/>
          <p:cNvSpPr/>
          <p:nvPr>
            <p:custDataLst>
              <p:tags r:id="rId13"/>
            </p:custDataLst>
          </p:nvPr>
        </p:nvSpPr>
        <p:spPr>
          <a:xfrm>
            <a:off x="7334250" y="2396490"/>
            <a:ext cx="2084705" cy="11779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>
              <a:lnSpc>
                <a:spcPct val="150000"/>
              </a:lnSpc>
            </a:pPr>
            <a:endParaRPr lang="zh-CN" altLang="en-US" sz="1600" dirty="0">
              <a:solidFill>
                <a:srgbClr val="000000"/>
              </a:solidFill>
              <a:uFillTx/>
              <a:latin typeface="+中文正文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1600" dirty="0">
              <a:solidFill>
                <a:srgbClr val="000000"/>
              </a:solidFill>
              <a:uFillTx/>
              <a:latin typeface="+中文正文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1600" dirty="0">
              <a:solidFill>
                <a:srgbClr val="000000"/>
              </a:solidFill>
              <a:uFillTx/>
              <a:latin typeface="+中文正文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00000"/>
                </a:solidFill>
                <a:uFillTx/>
                <a:latin typeface="+中文正文" charset="0"/>
                <a:ea typeface="微软雅黑" panose="020B0503020204020204" pitchFamily="34" charset="-122"/>
                <a:sym typeface="微软雅黑" panose="020B0503020204020204" pitchFamily="34" charset="-122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 </a:t>
            </a:r>
            <a:r>
              <a:rPr lang="zh-CN" sz="1600" dirty="0"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社交平台上的信息难以控制，虚假和负面的信息也会出现在社交平台上，而且社交平台的影响深远广泛。我们要掌握规律，因势利导，让社交平台发挥正面积极的作用。</a:t>
            </a:r>
          </a:p>
        </p:txBody>
      </p:sp>
      <p:pic>
        <p:nvPicPr>
          <p:cNvPr id="389" name="图片 388" descr="343439383331313b343532303033303bd2d1b9bad3a6d3c3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244715" y="1946910"/>
            <a:ext cx="458470" cy="458470"/>
          </a:xfrm>
          <a:prstGeom prst="rect">
            <a:avLst/>
          </a:prstGeom>
          <a:effectLst/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2600576" y="597596"/>
            <a:ext cx="7019491" cy="829945"/>
            <a:chOff x="1949785" y="448308"/>
            <a:chExt cx="5265918" cy="622613"/>
          </a:xfrm>
        </p:grpSpPr>
        <p:sp>
          <p:nvSpPr>
            <p:cNvPr id="2" name="文本框 1"/>
            <p:cNvSpPr txBox="1"/>
            <p:nvPr/>
          </p:nvSpPr>
          <p:spPr>
            <a:xfrm>
              <a:off x="3369352" y="448308"/>
              <a:ext cx="2426784" cy="622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kumimoji="1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r>
                <a:rPr lang="zh-CN" altLang="en-US" sz="4800" dirty="0">
                  <a:sym typeface="+mn-lt"/>
                </a:rPr>
                <a:t>小结提升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1949785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5955563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087884" y="1387108"/>
            <a:ext cx="3897591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拓展活动</a:t>
            </a:r>
          </a:p>
        </p:txBody>
      </p:sp>
      <p:pic>
        <p:nvPicPr>
          <p:cNvPr id="13" name="图片 12" descr="活动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4315" y="1386840"/>
            <a:ext cx="455295" cy="455295"/>
          </a:xfrm>
          <a:prstGeom prst="rect">
            <a:avLst/>
          </a:prstGeom>
        </p:spPr>
      </p:pic>
      <p:graphicFrame>
        <p:nvGraphicFramePr>
          <p:cNvPr id="6" name="图示 5"/>
          <p:cNvGraphicFramePr/>
          <p:nvPr/>
        </p:nvGraphicFramePr>
        <p:xfrm>
          <a:off x="4773295" y="2706370"/>
          <a:ext cx="5285105" cy="1835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图片 6" descr="32303232393330373b32303232393634393bcdf8c2e7bdbbc1f7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96210" y="2464435"/>
            <a:ext cx="2077085" cy="2077085"/>
          </a:xfrm>
          <a:prstGeom prst="rect">
            <a:avLst/>
          </a:prstGeom>
        </p:spPr>
      </p:pic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4" y="-5499"/>
            <a:ext cx="12188990" cy="685842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791" y="1783261"/>
            <a:ext cx="4054118" cy="405411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226423" y="105314"/>
            <a:ext cx="959763" cy="772981"/>
          </a:xfrm>
          <a:prstGeom prst="rect">
            <a:avLst/>
          </a:prstGeom>
        </p:spPr>
      </p:pic>
      <p:sp>
        <p:nvSpPr>
          <p:cNvPr id="19" name="圆角矩形标注 18"/>
          <p:cNvSpPr/>
          <p:nvPr/>
        </p:nvSpPr>
        <p:spPr>
          <a:xfrm>
            <a:off x="436880" y="2399665"/>
            <a:ext cx="7195185" cy="2747010"/>
          </a:xfrm>
          <a:prstGeom prst="wedgeRoundRectCallout">
            <a:avLst>
              <a:gd name="adj1" fmla="val 62433"/>
              <a:gd name="adj2" fmla="val -3643"/>
              <a:gd name="adj3" fmla="val 16667"/>
            </a:avLst>
          </a:prstGeom>
          <a:solidFill>
            <a:schemeClr val="accent5">
              <a:lumMod val="75000"/>
              <a:alpha val="69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" name="文本框 13"/>
          <p:cNvSpPr txBox="1"/>
          <p:nvPr/>
        </p:nvSpPr>
        <p:spPr>
          <a:xfrm>
            <a:off x="6093351" y="282504"/>
            <a:ext cx="470755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单元  互联网助力长城研学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39783" y="282504"/>
            <a:ext cx="5723175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义务教育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《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信息科技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》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七年级上册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112541" y="1197484"/>
            <a:ext cx="9070768" cy="748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265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项目 </a:t>
            </a:r>
            <a:r>
              <a:rPr lang="en-US" altLang="zh-CN" sz="4265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4   </a:t>
            </a:r>
            <a:r>
              <a:rPr lang="zh-CN" altLang="en-US" sz="4265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交流研学感悟</a:t>
            </a:r>
          </a:p>
        </p:txBody>
      </p:sp>
      <p:sp>
        <p:nvSpPr>
          <p:cNvPr id="7" name="TextBox 10"/>
          <p:cNvSpPr txBox="1"/>
          <p:nvPr/>
        </p:nvSpPr>
        <p:spPr>
          <a:xfrm>
            <a:off x="739775" y="2667000"/>
            <a:ext cx="7068185" cy="193675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zh-CN" altLang="en-US" sz="6000" b="1" spc="600" dirty="0">
                <a:solidFill>
                  <a:schemeClr val="bg1"/>
                </a:solidFill>
                <a:latin typeface="方正剪纸简体" panose="03000509000000000000" pitchFamily="65" charset="-122"/>
                <a:ea typeface="方正剪纸简体" panose="03000509000000000000" pitchFamily="65" charset="-122"/>
                <a:sym typeface="+mn-ea"/>
              </a:rPr>
              <a:t>在知识的海洋中</a:t>
            </a:r>
            <a:endParaRPr lang="en-US" altLang="zh-CN" sz="6000" b="1" spc="600" dirty="0">
              <a:solidFill>
                <a:schemeClr val="bg1"/>
              </a:solidFill>
              <a:latin typeface="方正剪纸简体" panose="03000509000000000000" pitchFamily="65" charset="-122"/>
              <a:ea typeface="方正剪纸简体" panose="03000509000000000000" pitchFamily="65" charset="-122"/>
            </a:endParaRPr>
          </a:p>
          <a:p>
            <a:pPr algn="ctr"/>
            <a:r>
              <a:rPr lang="zh-CN" altLang="en-US" sz="6000" b="1" spc="600" dirty="0">
                <a:solidFill>
                  <a:schemeClr val="bg1"/>
                </a:solidFill>
                <a:latin typeface="方正剪纸简体" panose="03000509000000000000" pitchFamily="65" charset="-122"/>
                <a:ea typeface="方正剪纸简体" panose="03000509000000000000" pitchFamily="65" charset="-122"/>
                <a:sym typeface="+mn-ea"/>
              </a:rPr>
              <a:t>继续遨游和成长吧！</a:t>
            </a:r>
            <a:endParaRPr lang="zh-CN" altLang="en-US" sz="6000" b="1" spc="600" dirty="0">
              <a:solidFill>
                <a:srgbClr val="FFFFCC"/>
              </a:solidFill>
              <a:latin typeface="腾祥铁山楷书简" panose="01010104010101010101" pitchFamily="2" charset="-122"/>
              <a:ea typeface="腾祥铁山楷书简" panose="01010104010101010101" pitchFamily="2" charset="-122"/>
            </a:endParaRP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7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片头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lum bright="12000"/>
          </a:blip>
          <a:stretch>
            <a:fillRect/>
          </a:stretch>
        </p:blipFill>
        <p:spPr>
          <a:xfrm>
            <a:off x="6797040" y="1952625"/>
            <a:ext cx="3966210" cy="345567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2" name="矩形 31"/>
          <p:cNvSpPr/>
          <p:nvPr/>
        </p:nvSpPr>
        <p:spPr>
          <a:xfrm>
            <a:off x="1543050" y="1926590"/>
            <a:ext cx="5253990" cy="348170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0" algn="l" fontAlgn="auto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lang="en-US" altLang="zh-CN" sz="2000" kern="100" dirty="0">
                <a:solidFill>
                  <a:srgbClr val="000000"/>
                </a:solidFill>
                <a:latin typeface="+mn-ea"/>
                <a:cs typeface="+mn-ea"/>
                <a:sym typeface="+mn-ea"/>
              </a:rPr>
              <a:t>1．素养目标</a:t>
            </a:r>
            <a:endParaRPr lang="en-US" altLang="zh-CN" sz="2000" kern="100" dirty="0">
              <a:solidFill>
                <a:srgbClr val="000000"/>
              </a:solidFill>
              <a:latin typeface="+mn-ea"/>
              <a:cs typeface="+mn-ea"/>
            </a:endParaRPr>
          </a:p>
          <a:p>
            <a:pPr indent="0" algn="l" fontAlgn="auto">
              <a:lnSpc>
                <a:spcPct val="150000"/>
              </a:lnSpc>
              <a:spcAft>
                <a:spcPts val="0"/>
              </a:spcAft>
              <a:buClrTx/>
              <a:buSzTx/>
              <a:buNone/>
              <a:tabLst>
                <a:tab pos="269875" algn="l"/>
                <a:tab pos="203835" algn="l"/>
              </a:tabLst>
            </a:pPr>
            <a:r>
              <a:rPr lang="zh-CN" altLang="en-US" sz="2000" kern="100" dirty="0">
                <a:latin typeface="+mn-ea"/>
                <a:cs typeface="+mn-ea"/>
                <a:sym typeface="+mn-ea"/>
              </a:rPr>
              <a:t>（1）根据学习和交流的需要，选择合适的互联网社交平台。</a:t>
            </a:r>
            <a:endParaRPr lang="zh-CN" altLang="en-US" sz="2000" kern="100" dirty="0">
              <a:latin typeface="+mn-ea"/>
              <a:cs typeface="+mn-ea"/>
            </a:endParaRPr>
          </a:p>
          <a:p>
            <a:pPr indent="0" algn="l" fontAlgn="auto">
              <a:lnSpc>
                <a:spcPct val="150000"/>
              </a:lnSpc>
              <a:spcAft>
                <a:spcPts val="0"/>
              </a:spcAft>
              <a:buClrTx/>
              <a:buSzTx/>
              <a:buNone/>
              <a:tabLst>
                <a:tab pos="269875" algn="l"/>
                <a:tab pos="203835" algn="l"/>
              </a:tabLst>
            </a:pPr>
            <a:r>
              <a:rPr lang="zh-CN" altLang="en-US" sz="2000" kern="100" dirty="0">
                <a:latin typeface="+mn-ea"/>
                <a:cs typeface="+mn-ea"/>
                <a:sym typeface="+mn-ea"/>
              </a:rPr>
              <a:t>（2）分享有价值的网络数据和资源，并与他人交流信息。</a:t>
            </a:r>
            <a:endParaRPr lang="zh-CN" altLang="en-US" sz="2000" kern="100" dirty="0">
              <a:latin typeface="+mn-ea"/>
              <a:cs typeface="+mn-ea"/>
            </a:endParaRPr>
          </a:p>
          <a:p>
            <a:pPr indent="0" algn="l" fontAlgn="auto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lang="en-US" altLang="zh-CN" sz="2000" kern="100" dirty="0">
                <a:solidFill>
                  <a:srgbClr val="000000"/>
                </a:solidFill>
                <a:latin typeface="+mn-ea"/>
                <a:cs typeface="+mn-ea"/>
                <a:sym typeface="+mn-ea"/>
              </a:rPr>
              <a:t>2．项目目标</a:t>
            </a:r>
            <a:endParaRPr lang="en-US" altLang="zh-CN" sz="2000" kern="100" dirty="0">
              <a:solidFill>
                <a:srgbClr val="000000"/>
              </a:solidFill>
              <a:latin typeface="+mn-ea"/>
              <a:cs typeface="+mn-ea"/>
            </a:endParaRPr>
          </a:p>
          <a:p>
            <a:pPr indent="0" algn="l" fontAlgn="auto">
              <a:lnSpc>
                <a:spcPct val="150000"/>
              </a:lnSpc>
              <a:spcAft>
                <a:spcPts val="0"/>
              </a:spcAft>
              <a:buClrTx/>
              <a:buSzTx/>
              <a:buNone/>
              <a:tabLst>
                <a:tab pos="269875" algn="l"/>
                <a:tab pos="203835" algn="l"/>
              </a:tabLst>
            </a:pPr>
            <a:r>
              <a:rPr lang="zh-CN" altLang="en-US" sz="2000" kern="100" dirty="0">
                <a:latin typeface="+mn-ea"/>
                <a:cs typeface="+mn-ea"/>
                <a:sym typeface="+mn-ea"/>
              </a:rPr>
              <a:t>（1）选择适合自己的社交平台发布研学感悟。</a:t>
            </a:r>
            <a:endParaRPr lang="zh-CN" altLang="en-US" sz="2000" kern="100" dirty="0">
              <a:latin typeface="+mn-ea"/>
              <a:cs typeface="+mn-ea"/>
            </a:endParaRPr>
          </a:p>
          <a:p>
            <a:pPr indent="0" algn="l" fontAlgn="auto">
              <a:lnSpc>
                <a:spcPct val="150000"/>
              </a:lnSpc>
              <a:spcAft>
                <a:spcPts val="0"/>
              </a:spcAft>
              <a:buClrTx/>
              <a:buSzTx/>
              <a:buNone/>
              <a:tabLst>
                <a:tab pos="269875" algn="l"/>
                <a:tab pos="203835" algn="l"/>
              </a:tabLst>
            </a:pPr>
            <a:r>
              <a:rPr lang="zh-CN" altLang="en-US" sz="2000" kern="100" dirty="0">
                <a:latin typeface="+mn-ea"/>
                <a:cs typeface="+mn-ea"/>
                <a:sym typeface="+mn-ea"/>
              </a:rPr>
              <a:t>（2）与他人交流研学感悟。</a:t>
            </a:r>
            <a:endParaRPr lang="zh-CN" altLang="en-US" sz="2000" kern="100" dirty="0">
              <a:latin typeface="+mn-ea"/>
              <a:cs typeface="+mn-ea"/>
            </a:endParaRPr>
          </a:p>
          <a:p>
            <a:pPr indent="504190" algn="l" fontAlgn="auto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69875" algn="l"/>
                <a:tab pos="203835" algn="l"/>
              </a:tabLst>
            </a:pPr>
            <a:endParaRPr lang="zh-CN" altLang="en-US" sz="2000" kern="100" dirty="0">
              <a:latin typeface="+mn-ea"/>
              <a:cs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600576" y="597596"/>
            <a:ext cx="7019491" cy="829945"/>
            <a:chOff x="1949785" y="448308"/>
            <a:chExt cx="5265918" cy="622613"/>
          </a:xfrm>
        </p:grpSpPr>
        <p:sp>
          <p:nvSpPr>
            <p:cNvPr id="7" name="文本框 6"/>
            <p:cNvSpPr txBox="1"/>
            <p:nvPr/>
          </p:nvSpPr>
          <p:spPr>
            <a:xfrm>
              <a:off x="3369352" y="448308"/>
              <a:ext cx="2426784" cy="622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kumimoji="1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r>
                <a:rPr lang="zh-CN" altLang="en-US" sz="4800" dirty="0">
                  <a:sym typeface="+mn-lt"/>
                </a:rPr>
                <a:t>学习目标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1949785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955563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3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00576" y="597596"/>
            <a:ext cx="7019491" cy="829945"/>
            <a:chOff x="1949785" y="448308"/>
            <a:chExt cx="5265918" cy="622613"/>
          </a:xfrm>
        </p:grpSpPr>
        <p:sp>
          <p:nvSpPr>
            <p:cNvPr id="3" name="文本框 2"/>
            <p:cNvSpPr txBox="1"/>
            <p:nvPr/>
          </p:nvSpPr>
          <p:spPr>
            <a:xfrm>
              <a:off x="3369352" y="448308"/>
              <a:ext cx="2426784" cy="622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kumimoji="1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r>
                <a:rPr lang="zh-CN" altLang="en-US" sz="4800" dirty="0">
                  <a:sym typeface="+mn-lt"/>
                </a:rPr>
                <a:t>核心问题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1949785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5955563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8" name="图片 7" descr="片头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lum bright="12000"/>
          </a:blip>
          <a:stretch>
            <a:fillRect/>
          </a:stretch>
        </p:blipFill>
        <p:spPr>
          <a:xfrm>
            <a:off x="6696075" y="2012315"/>
            <a:ext cx="3966210" cy="345567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5" name="矩形: 剪去左右顶角 1"/>
          <p:cNvSpPr/>
          <p:nvPr/>
        </p:nvSpPr>
        <p:spPr>
          <a:xfrm>
            <a:off x="1609968" y="2393248"/>
            <a:ext cx="6997418" cy="1915296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 anchorCtr="0">
            <a:noAutofit/>
          </a:bodyPr>
          <a:lstStyle/>
          <a:p>
            <a:pPr marR="0" lvl="0" indent="504190" algn="just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69875" algn="l"/>
                <a:tab pos="203835" algn="l"/>
              </a:tabLst>
            </a:pPr>
            <a:r>
              <a:rPr kumimoji="0" lang="zh-CN" altLang="en-US" sz="2000" b="0" i="0" u="none" strike="noStrike" kern="100" cap="none" spc="0" normalizeH="0" baseline="0" dirty="0">
                <a:latin typeface="+mn-ea"/>
                <a:cs typeface="+mn-ea"/>
              </a:rPr>
              <a:t>1</a:t>
            </a:r>
            <a:r>
              <a:rPr lang="zh-CN" altLang="en-US" sz="2000" kern="100" dirty="0">
                <a:latin typeface="+mn-ea"/>
                <a:cs typeface="+mn-ea"/>
              </a:rPr>
              <a:t>.</a:t>
            </a:r>
            <a:r>
              <a:rPr kumimoji="0" lang="zh-CN" altLang="en-US" sz="2000" b="0" i="0" u="none" strike="noStrike" kern="100" cap="none" spc="0" normalizeH="0" baseline="0" dirty="0">
                <a:latin typeface="+mn-ea"/>
                <a:cs typeface="+mn-ea"/>
              </a:rPr>
              <a:t> 交流研学感悟的平台有哪些？</a:t>
            </a:r>
          </a:p>
          <a:p>
            <a:pPr marR="0" lvl="0" indent="504190" algn="just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69875" algn="l"/>
                <a:tab pos="203835" algn="l"/>
              </a:tabLst>
            </a:pPr>
            <a:endParaRPr kumimoji="0" lang="zh-CN" altLang="en-US" sz="2000" b="0" i="0" u="none" strike="noStrike" kern="100" cap="none" spc="0" normalizeH="0" baseline="0" dirty="0">
              <a:latin typeface="+mn-ea"/>
              <a:cs typeface="+mn-ea"/>
            </a:endParaRPr>
          </a:p>
          <a:p>
            <a:pPr marR="0" lvl="0" indent="504190" algn="just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69875" algn="l"/>
                <a:tab pos="203835" algn="l"/>
              </a:tabLst>
            </a:pPr>
            <a:r>
              <a:rPr lang="zh-CN" altLang="en-US" sz="2000" kern="100" dirty="0">
                <a:latin typeface="+mn-ea"/>
                <a:cs typeface="+mn-ea"/>
              </a:rPr>
              <a:t>2. </a:t>
            </a:r>
            <a:r>
              <a:rPr kumimoji="0" lang="zh-CN" altLang="en-US" sz="2000" b="0" i="0" u="none" strike="noStrike" kern="100" cap="none" spc="0" normalizeH="0" baseline="0" dirty="0">
                <a:latin typeface="+mn-ea"/>
                <a:cs typeface="+mn-ea"/>
              </a:rPr>
              <a:t>交流研学感悟的流程是什么？</a:t>
            </a:r>
          </a:p>
          <a:p>
            <a:pPr marR="0" lvl="0" indent="504190" algn="just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69875" algn="l"/>
                <a:tab pos="203835" algn="l"/>
              </a:tabLst>
            </a:pPr>
            <a:endParaRPr kumimoji="0" lang="zh-CN" altLang="en-US" sz="2000" b="0" i="0" u="none" strike="noStrike" kern="100" cap="none" spc="0" normalizeH="0" baseline="0" dirty="0">
              <a:latin typeface="+mn-ea"/>
              <a:cs typeface="+mn-ea"/>
            </a:endParaRPr>
          </a:p>
          <a:p>
            <a:pPr marR="0" lvl="0" indent="504190" algn="just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269875" algn="l"/>
                <a:tab pos="203835" algn="l"/>
              </a:tabLst>
            </a:pPr>
            <a:r>
              <a:rPr lang="zh-CN" altLang="en-US" sz="2000" kern="100" dirty="0">
                <a:latin typeface="+mn-ea"/>
                <a:cs typeface="+mn-ea"/>
              </a:rPr>
              <a:t>3. </a:t>
            </a:r>
            <a:r>
              <a:rPr kumimoji="0" lang="zh-CN" altLang="en-US" sz="2000" b="0" i="0" u="none" strike="noStrike" kern="100" cap="none" spc="0" normalizeH="0" baseline="0" dirty="0">
                <a:latin typeface="+mn-ea"/>
                <a:cs typeface="+mn-ea"/>
              </a:rPr>
              <a:t>交流研学感悟有哪些需要注意</a:t>
            </a:r>
            <a:r>
              <a:rPr kumimoji="0" lang="zh-CN" altLang="en-US" sz="2000" b="0" i="0" u="none" strike="noStrike" kern="100" cap="none" spc="0" normalizeH="0" baseline="0" dirty="0">
                <a:latin typeface="+mn-ea"/>
                <a:cs typeface="楷体" panose="02010609060101010101" pitchFamily="49" charset="-122"/>
              </a:rPr>
              <a:t>的</a:t>
            </a:r>
            <a:r>
              <a:rPr kumimoji="0" lang="zh-CN" altLang="en-US" sz="2000" b="0" i="0" u="none" strike="noStrike" kern="100" cap="none" spc="0" normalizeH="0" baseline="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？</a:t>
            </a:r>
          </a:p>
          <a:p>
            <a:pPr marL="228600" marR="0" lvl="0" indent="-22860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arenBoth"/>
              <a:defRPr/>
            </a:pP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2F2F2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469" y="-1058"/>
            <a:ext cx="12231964" cy="6858423"/>
          </a:xfrm>
          <a:prstGeom prst="rect">
            <a:avLst/>
          </a:prstGeom>
        </p:spPr>
      </p:pic>
      <p:grpSp>
        <p:nvGrpSpPr>
          <p:cNvPr id="5" name="íś1iḑê"/>
          <p:cNvGrpSpPr/>
          <p:nvPr/>
        </p:nvGrpSpPr>
        <p:grpSpPr>
          <a:xfrm>
            <a:off x="1264981" y="2877244"/>
            <a:ext cx="9535067" cy="3417078"/>
            <a:chOff x="1263788" y="2865873"/>
            <a:chExt cx="9537421" cy="3417921"/>
          </a:xfrm>
        </p:grpSpPr>
        <p:cxnSp>
          <p:nvCxnSpPr>
            <p:cNvPr id="6" name="ï$ľíḋè"/>
            <p:cNvCxnSpPr/>
            <p:nvPr/>
          </p:nvCxnSpPr>
          <p:spPr>
            <a:xfrm flipH="1">
              <a:off x="3620986" y="3753058"/>
              <a:ext cx="298174" cy="0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íSḻïḍé"/>
            <p:cNvCxnSpPr/>
            <p:nvPr/>
          </p:nvCxnSpPr>
          <p:spPr>
            <a:xfrm>
              <a:off x="5693530" y="3753058"/>
              <a:ext cx="677939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iṡļîḓè"/>
            <p:cNvCxnSpPr/>
            <p:nvPr/>
          </p:nvCxnSpPr>
          <p:spPr>
            <a:xfrm>
              <a:off x="8145841" y="3753058"/>
              <a:ext cx="298174" cy="0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îşḻîďè"/>
            <p:cNvGrpSpPr/>
            <p:nvPr/>
          </p:nvGrpSpPr>
          <p:grpSpPr>
            <a:xfrm>
              <a:off x="1263788" y="2865873"/>
              <a:ext cx="2180491" cy="3417921"/>
              <a:chOff x="1263788" y="2865873"/>
              <a:chExt cx="2180491" cy="3417921"/>
            </a:xfrm>
          </p:grpSpPr>
          <p:sp>
            <p:nvSpPr>
              <p:cNvPr id="19" name="ïṩ1iḍè"/>
              <p:cNvSpPr/>
              <p:nvPr/>
            </p:nvSpPr>
            <p:spPr>
              <a:xfrm>
                <a:off x="1466849" y="2865873"/>
                <a:ext cx="1774371" cy="1774371"/>
              </a:xfrm>
              <a:prstGeom prst="ellipse">
                <a:avLst/>
              </a:prstGeom>
              <a:solidFill>
                <a:srgbClr val="EF97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32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热身环节</a:t>
                </a:r>
              </a:p>
            </p:txBody>
          </p:sp>
          <p:sp>
            <p:nvSpPr>
              <p:cNvPr id="20" name="iṡlîḓè"/>
              <p:cNvSpPr txBox="1"/>
              <p:nvPr/>
            </p:nvSpPr>
            <p:spPr>
              <a:xfrm>
                <a:off x="1263788" y="4899788"/>
                <a:ext cx="2180491" cy="1384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构思研学感悟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选择社交平台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确定交流平台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规划研学感悟的交流流程</a:t>
                </a:r>
              </a:p>
            </p:txBody>
          </p:sp>
        </p:grpSp>
        <p:grpSp>
          <p:nvGrpSpPr>
            <p:cNvPr id="10" name="iṩ1ide"/>
            <p:cNvGrpSpPr/>
            <p:nvPr/>
          </p:nvGrpSpPr>
          <p:grpSpPr>
            <a:xfrm>
              <a:off x="3716099" y="2865873"/>
              <a:ext cx="2180491" cy="3021253"/>
              <a:chOff x="3716099" y="2865873"/>
              <a:chExt cx="2180491" cy="3021253"/>
            </a:xfrm>
          </p:grpSpPr>
          <p:sp>
            <p:nvSpPr>
              <p:cNvPr id="17" name="iŝľíḑè"/>
              <p:cNvSpPr/>
              <p:nvPr/>
            </p:nvSpPr>
            <p:spPr>
              <a:xfrm>
                <a:off x="3919159" y="2865873"/>
                <a:ext cx="1774371" cy="1774371"/>
              </a:xfrm>
              <a:prstGeom prst="ellipse">
                <a:avLst/>
              </a:prstGeom>
              <a:solidFill>
                <a:srgbClr val="EF97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32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实施环节</a:t>
                </a:r>
              </a:p>
            </p:txBody>
          </p:sp>
          <p:sp>
            <p:nvSpPr>
              <p:cNvPr id="18" name="ïŝļïḍé"/>
              <p:cNvSpPr txBox="1"/>
              <p:nvPr/>
            </p:nvSpPr>
            <p:spPr>
              <a:xfrm>
                <a:off x="3716099" y="4899788"/>
                <a:ext cx="2180491" cy="987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选择模板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zh-CN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撰写感悟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zh-CN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点评同学作品</a:t>
                </a:r>
              </a:p>
            </p:txBody>
          </p:sp>
        </p:grpSp>
        <p:grpSp>
          <p:nvGrpSpPr>
            <p:cNvPr id="11" name="ïSľiḑê"/>
            <p:cNvGrpSpPr/>
            <p:nvPr/>
          </p:nvGrpSpPr>
          <p:grpSpPr>
            <a:xfrm>
              <a:off x="6202741" y="2865873"/>
              <a:ext cx="2180491" cy="2778845"/>
              <a:chOff x="6202741" y="2865873"/>
              <a:chExt cx="2180491" cy="2778845"/>
            </a:xfrm>
          </p:grpSpPr>
          <p:sp>
            <p:nvSpPr>
              <p:cNvPr id="15" name="iśḷîḓê"/>
              <p:cNvSpPr/>
              <p:nvPr/>
            </p:nvSpPr>
            <p:spPr>
              <a:xfrm>
                <a:off x="6371470" y="2865873"/>
                <a:ext cx="1774371" cy="1774371"/>
              </a:xfrm>
              <a:prstGeom prst="ellipse">
                <a:avLst/>
              </a:prstGeom>
              <a:solidFill>
                <a:srgbClr val="EF97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32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检测评价</a:t>
                </a:r>
              </a:p>
            </p:txBody>
          </p:sp>
          <p:sp>
            <p:nvSpPr>
              <p:cNvPr id="16" name="íṩḷiḑè"/>
              <p:cNvSpPr txBox="1"/>
              <p:nvPr/>
            </p:nvSpPr>
            <p:spPr>
              <a:xfrm>
                <a:off x="6202741" y="4899789"/>
                <a:ext cx="2180491" cy="744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学习检测</a:t>
                </a:r>
                <a:endPara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学习评价</a:t>
                </a:r>
                <a:endPara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" name="íṥḷïḑe"/>
            <p:cNvGrpSpPr/>
            <p:nvPr/>
          </p:nvGrpSpPr>
          <p:grpSpPr>
            <a:xfrm>
              <a:off x="8620718" y="2865873"/>
              <a:ext cx="2180491" cy="3094628"/>
              <a:chOff x="8620718" y="2865873"/>
              <a:chExt cx="2180491" cy="3094628"/>
            </a:xfrm>
          </p:grpSpPr>
          <p:sp>
            <p:nvSpPr>
              <p:cNvPr id="13" name="ïṥḻïḋé"/>
              <p:cNvSpPr/>
              <p:nvPr/>
            </p:nvSpPr>
            <p:spPr>
              <a:xfrm>
                <a:off x="8823779" y="2865873"/>
                <a:ext cx="1774371" cy="1774371"/>
              </a:xfrm>
              <a:prstGeom prst="ellipse">
                <a:avLst/>
              </a:prstGeom>
              <a:solidFill>
                <a:srgbClr val="EF972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32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小结提升</a:t>
                </a:r>
              </a:p>
            </p:txBody>
          </p:sp>
          <p:sp>
            <p:nvSpPr>
              <p:cNvPr id="14" name="ïśḻîḑé"/>
              <p:cNvSpPr txBox="1"/>
              <p:nvPr/>
            </p:nvSpPr>
            <p:spPr>
              <a:xfrm>
                <a:off x="8620718" y="4899789"/>
                <a:ext cx="2180491" cy="1060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项目总结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核心概念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拓展活动</a:t>
                </a:r>
                <a:endPara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4" name="TextBox 10"/>
          <p:cNvSpPr txBox="1"/>
          <p:nvPr/>
        </p:nvSpPr>
        <p:spPr>
          <a:xfrm>
            <a:off x="672736" y="741368"/>
            <a:ext cx="2179952" cy="119761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+mn-ea"/>
                <a:sym typeface="+mn-lt"/>
              </a:rPr>
              <a:t>目录</a:t>
            </a:r>
            <a:endParaRPr lang="en-US" altLang="zh-CN" sz="7200" dirty="0">
              <a:solidFill>
                <a:schemeClr val="bg1"/>
              </a:solidFill>
              <a:latin typeface="优设标题黑" panose="00000500000000000000" pitchFamily="2" charset="-122"/>
              <a:ea typeface="优设标题黑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2496489" y="1269296"/>
            <a:ext cx="2015726" cy="459105"/>
          </a:xfrm>
          <a:prstGeom prst="rect">
            <a:avLst/>
          </a:prstGeom>
          <a:noFill/>
          <a:effectLst/>
        </p:spPr>
        <p:txBody>
          <a:bodyPr wrap="square" lIns="91429" tIns="45715" rIns="91429" bIns="45715" rtlCol="0">
            <a:spAutoFit/>
          </a:bodyPr>
          <a:lstStyle/>
          <a:p>
            <a:pPr algn="dist" defTabSz="725170"/>
            <a:r>
              <a:rPr lang="en-US" altLang="zh-CN" sz="2400" i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CONTENTS</a:t>
            </a:r>
            <a:endParaRPr lang="zh-CN" altLang="zh-CN" sz="2400" i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3" name="墨迹 6"/>
          <p:cNvPicPr/>
          <p:nvPr/>
        </p:nvPicPr>
        <p:blipFill>
          <a:blip r:embed="rId5"/>
          <a:stretch>
            <a:fillRect/>
          </a:stretch>
        </p:blipFill>
        <p:spPr>
          <a:xfrm>
            <a:off x="-1713641" y="629751"/>
            <a:ext cx="47988" cy="215947"/>
          </a:xfrm>
          <a:prstGeom prst="rect">
            <a:avLst/>
          </a:prstGeom>
        </p:spPr>
      </p:pic>
      <p:sp>
        <p:nvSpPr>
          <p:cNvPr id="26" name="TextBox 4"/>
          <p:cNvSpPr txBox="1"/>
          <p:nvPr/>
        </p:nvSpPr>
        <p:spPr>
          <a:xfrm>
            <a:off x="1505" y="852"/>
            <a:ext cx="604717" cy="133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35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2" name="矩形 1"/>
          <p:cNvSpPr/>
          <p:nvPr/>
        </p:nvSpPr>
        <p:spPr>
          <a:xfrm>
            <a:off x="5898515" y="1096010"/>
            <a:ext cx="6293485" cy="488315"/>
          </a:xfrm>
          <a:prstGeom prst="rect">
            <a:avLst/>
          </a:prstGeom>
          <a:solidFill>
            <a:schemeClr val="accent6">
              <a:lumMod val="60000"/>
              <a:lumOff val="4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467" y="110366"/>
            <a:ext cx="2591192" cy="259119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bldLvl="0" animBg="1"/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469" y="-1058"/>
            <a:ext cx="12231964" cy="6858423"/>
          </a:xfrm>
          <a:prstGeom prst="rect">
            <a:avLst/>
          </a:prstGeom>
        </p:spPr>
      </p:pic>
      <p:sp>
        <p:nvSpPr>
          <p:cNvPr id="7" name="TextBox 10"/>
          <p:cNvSpPr txBox="1"/>
          <p:nvPr/>
        </p:nvSpPr>
        <p:spPr>
          <a:xfrm>
            <a:off x="4155650" y="3008168"/>
            <a:ext cx="6270178" cy="132080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bg1"/>
                </a:solidFill>
                <a:latin typeface="优设标题黑" panose="00000500000000000000" pitchFamily="2" charset="-122"/>
                <a:ea typeface="优设标题黑" panose="00000500000000000000" pitchFamily="2" charset="-122"/>
                <a:cs typeface="+mn-ea"/>
                <a:sym typeface="+mn-lt"/>
              </a:rPr>
              <a:t>热身环节</a:t>
            </a:r>
            <a:endParaRPr lang="en-US" altLang="zh-CN" sz="8000" dirty="0">
              <a:solidFill>
                <a:schemeClr val="bg1"/>
              </a:solidFill>
              <a:latin typeface="优设标题黑" panose="00000500000000000000" pitchFamily="2" charset="-122"/>
              <a:ea typeface="优设标题黑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96815" y="152696"/>
            <a:ext cx="893813" cy="71986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-242883" y="220331"/>
            <a:ext cx="6048439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4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交流研学感悟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91" y="2301856"/>
            <a:ext cx="2735751" cy="2735751"/>
          </a:xfrm>
          <a:prstGeom prst="rect">
            <a:avLst/>
          </a:prstGeom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00576" y="597596"/>
            <a:ext cx="7019491" cy="583565"/>
            <a:chOff x="1949785" y="448308"/>
            <a:chExt cx="5265918" cy="437782"/>
          </a:xfrm>
        </p:grpSpPr>
        <p:sp>
          <p:nvSpPr>
            <p:cNvPr id="3" name="文本框 2"/>
            <p:cNvSpPr txBox="1"/>
            <p:nvPr/>
          </p:nvSpPr>
          <p:spPr>
            <a:xfrm>
              <a:off x="3369352" y="448308"/>
              <a:ext cx="2426784" cy="43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kumimoji="1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endParaRPr lang="zh-CN" altLang="en-US" sz="3200" dirty="0"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949785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955563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4670517" y="597596"/>
            <a:ext cx="2879609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热身环节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90464" y="1333830"/>
            <a:ext cx="8125994" cy="603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14985">
              <a:lnSpc>
                <a:spcPts val="4000"/>
              </a:lnSpc>
            </a:pPr>
            <a:r>
              <a:rPr lang="zh-CN" altLang="en-US" sz="24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活动一：</a:t>
            </a:r>
            <a:r>
              <a:rPr lang="zh-CN" altLang="en-US" sz="24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构思研学感悟</a:t>
            </a:r>
            <a:endParaRPr lang="zh-CN" altLang="zh-CN" sz="24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33" name="图片 32" descr="4(1)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90259" y="327579"/>
            <a:ext cx="2727287" cy="2727287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2357120" y="2173605"/>
            <a:ext cx="7595235" cy="3515360"/>
            <a:chOff x="3897" y="2878"/>
            <a:chExt cx="12040" cy="5536"/>
          </a:xfrm>
        </p:grpSpPr>
        <p:grpSp>
          <p:nvGrpSpPr>
            <p:cNvPr id="37" name="组合 36"/>
            <p:cNvGrpSpPr/>
            <p:nvPr/>
          </p:nvGrpSpPr>
          <p:grpSpPr>
            <a:xfrm>
              <a:off x="3897" y="2878"/>
              <a:ext cx="12040" cy="5536"/>
              <a:chOff x="3897" y="2576"/>
              <a:chExt cx="12040" cy="5536"/>
            </a:xfrm>
          </p:grpSpPr>
          <p:grpSp>
            <p:nvGrpSpPr>
              <p:cNvPr id="34" name="组合 33"/>
              <p:cNvGrpSpPr/>
              <p:nvPr/>
            </p:nvGrpSpPr>
            <p:grpSpPr>
              <a:xfrm>
                <a:off x="4507" y="3053"/>
                <a:ext cx="10452" cy="3456"/>
                <a:chOff x="4507" y="3053"/>
                <a:chExt cx="10452" cy="3456"/>
              </a:xfrm>
            </p:grpSpPr>
            <p:sp>
              <p:nvSpPr>
                <p:cNvPr id="19" name="椭圆 18"/>
                <p:cNvSpPr/>
                <p:nvPr/>
              </p:nvSpPr>
              <p:spPr>
                <a:xfrm>
                  <a:off x="4507" y="3204"/>
                  <a:ext cx="382" cy="382"/>
                </a:xfrm>
                <a:prstGeom prst="ellipse">
                  <a:avLst/>
                </a:prstGeom>
                <a:solidFill>
                  <a:srgbClr val="30A0D2"/>
                </a:solidFill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圆角矩形 19"/>
                <p:cNvSpPr/>
                <p:nvPr/>
              </p:nvSpPr>
              <p:spPr>
                <a:xfrm>
                  <a:off x="5465" y="3053"/>
                  <a:ext cx="3930" cy="685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srgbClr val="30A0D2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l"/>
                  <a:r>
                    <a:rPr lang="zh-CN" altLang="en-US">
                      <a:solidFill>
                        <a:schemeClr val="tx1"/>
                      </a:solidFill>
                      <a:latin typeface="楷体" panose="02010609060101010101" pitchFamily="49" charset="-122"/>
                      <a:ea typeface="楷体" panose="02010609060101010101" pitchFamily="49" charset="-122"/>
                    </a:rPr>
                    <a:t>所见所闻</a:t>
                  </a:r>
                </a:p>
              </p:txBody>
            </p:sp>
            <p:sp>
              <p:nvSpPr>
                <p:cNvPr id="21" name="椭圆 20"/>
                <p:cNvSpPr/>
                <p:nvPr/>
              </p:nvSpPr>
              <p:spPr>
                <a:xfrm>
                  <a:off x="4507" y="4597"/>
                  <a:ext cx="382" cy="382"/>
                </a:xfrm>
                <a:prstGeom prst="ellipse">
                  <a:avLst/>
                </a:prstGeom>
                <a:solidFill>
                  <a:srgbClr val="30A0D2"/>
                </a:solidFill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2" name="圆角矩形 21"/>
                <p:cNvSpPr/>
                <p:nvPr/>
              </p:nvSpPr>
              <p:spPr>
                <a:xfrm>
                  <a:off x="5465" y="4439"/>
                  <a:ext cx="3930" cy="685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srgbClr val="30A0D2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" name="椭圆 6"/>
                <p:cNvSpPr/>
                <p:nvPr/>
              </p:nvSpPr>
              <p:spPr>
                <a:xfrm>
                  <a:off x="4507" y="5991"/>
                  <a:ext cx="382" cy="382"/>
                </a:xfrm>
                <a:prstGeom prst="ellipse">
                  <a:avLst/>
                </a:prstGeom>
                <a:solidFill>
                  <a:srgbClr val="30A0D2"/>
                </a:solidFill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8" name="圆角矩形 7"/>
                <p:cNvSpPr/>
                <p:nvPr/>
              </p:nvSpPr>
              <p:spPr>
                <a:xfrm>
                  <a:off x="5465" y="5825"/>
                  <a:ext cx="3930" cy="685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srgbClr val="30A0D2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9" name="椭圆 8"/>
                <p:cNvSpPr/>
                <p:nvPr/>
              </p:nvSpPr>
              <p:spPr>
                <a:xfrm>
                  <a:off x="10407" y="3204"/>
                  <a:ext cx="382" cy="382"/>
                </a:xfrm>
                <a:prstGeom prst="ellipse">
                  <a:avLst/>
                </a:prstGeom>
                <a:solidFill>
                  <a:srgbClr val="30A0D2"/>
                </a:solidFill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" name="圆角矩形 27"/>
                <p:cNvSpPr/>
                <p:nvPr/>
              </p:nvSpPr>
              <p:spPr>
                <a:xfrm>
                  <a:off x="11029" y="3053"/>
                  <a:ext cx="3930" cy="685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srgbClr val="30A0D2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" name="椭圆 28"/>
                <p:cNvSpPr/>
                <p:nvPr/>
              </p:nvSpPr>
              <p:spPr>
                <a:xfrm>
                  <a:off x="10407" y="4597"/>
                  <a:ext cx="382" cy="382"/>
                </a:xfrm>
                <a:prstGeom prst="ellipse">
                  <a:avLst/>
                </a:prstGeom>
                <a:solidFill>
                  <a:srgbClr val="30A0D2"/>
                </a:solidFill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" name="圆角矩形 29"/>
                <p:cNvSpPr/>
                <p:nvPr/>
              </p:nvSpPr>
              <p:spPr>
                <a:xfrm>
                  <a:off x="11029" y="4435"/>
                  <a:ext cx="3930" cy="685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srgbClr val="30A0D2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圆角矩形 9"/>
                <p:cNvSpPr/>
                <p:nvPr/>
              </p:nvSpPr>
              <p:spPr>
                <a:xfrm>
                  <a:off x="11029" y="5817"/>
                  <a:ext cx="3930" cy="685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srgbClr val="30A0D2">
                      <a:alpha val="40000"/>
                    </a:srgbClr>
                  </a:outerShdw>
                </a:effectLst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10407" y="5990"/>
                  <a:ext cx="382" cy="382"/>
                </a:xfrm>
                <a:prstGeom prst="ellipse">
                  <a:avLst/>
                </a:prstGeom>
                <a:solidFill>
                  <a:srgbClr val="30A0D2"/>
                </a:solidFill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5" name="圆角矩形 34"/>
              <p:cNvSpPr/>
              <p:nvPr/>
            </p:nvSpPr>
            <p:spPr>
              <a:xfrm>
                <a:off x="3897" y="2576"/>
                <a:ext cx="12041" cy="5536"/>
              </a:xfrm>
              <a:prstGeom prst="roundRect">
                <a:avLst/>
              </a:prstGeom>
              <a:noFill/>
              <a:ln w="25400" cmpd="sng">
                <a:solidFill>
                  <a:srgbClr val="3586A5"/>
                </a:solidFill>
                <a:prstDash val="sysDot"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6" name="文本框 35"/>
            <p:cNvSpPr txBox="1"/>
            <p:nvPr/>
          </p:nvSpPr>
          <p:spPr>
            <a:xfrm>
              <a:off x="4412" y="7208"/>
              <a:ext cx="9600" cy="62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68580" indent="0" defTabSz="914400" fontAlgn="auto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>
                  <a:tab pos="438150" algn="l"/>
                </a:tabLst>
              </a:pPr>
              <a:r>
                <a:rPr lang="zh-CN" altLang="en-US" sz="20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呈现方式：</a:t>
              </a:r>
              <a:r>
                <a:rPr lang="zh-CN" altLang="en-US" sz="20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Wingdings" panose="05000000000000000000" charset="0"/>
                </a:rPr>
                <a:t></a:t>
              </a:r>
              <a:r>
                <a:rPr lang="zh-CN" altLang="en-US" sz="20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文字</a:t>
              </a:r>
              <a:r>
                <a:rPr lang="en-US" altLang="zh-CN" sz="20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   </a:t>
              </a:r>
              <a:r>
                <a:rPr lang="zh-CN" altLang="en-US" sz="20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Wingdings" panose="05000000000000000000" charset="0"/>
                </a:rPr>
                <a:t></a:t>
              </a:r>
              <a:r>
                <a:rPr lang="zh-CN" altLang="en-US" sz="20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图片</a:t>
              </a:r>
              <a:r>
                <a:rPr lang="en-US" altLang="zh-CN" sz="20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   </a:t>
              </a:r>
              <a:r>
                <a:rPr lang="zh-CN" altLang="en-US" sz="20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Wingdings" panose="05000000000000000000" charset="0"/>
                </a:rPr>
                <a:t></a:t>
              </a:r>
              <a:r>
                <a:rPr lang="zh-CN" altLang="en-US" sz="20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视频</a:t>
              </a:r>
              <a:r>
                <a:rPr lang="en-US" altLang="zh-CN" sz="20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   </a:t>
              </a:r>
              <a:r>
                <a:rPr lang="zh-CN" altLang="en-US" sz="20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Wingdings" panose="05000000000000000000" charset="0"/>
                </a:rPr>
                <a:t></a:t>
              </a:r>
              <a:r>
                <a:rPr lang="zh-CN" altLang="en-US" sz="200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其他</a:t>
              </a:r>
            </a:p>
          </p:txBody>
        </p: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00576" y="597596"/>
            <a:ext cx="7019491" cy="583565"/>
            <a:chOff x="1949785" y="448308"/>
            <a:chExt cx="5265918" cy="437782"/>
          </a:xfrm>
        </p:grpSpPr>
        <p:sp>
          <p:nvSpPr>
            <p:cNvPr id="3" name="文本框 2"/>
            <p:cNvSpPr txBox="1"/>
            <p:nvPr/>
          </p:nvSpPr>
          <p:spPr>
            <a:xfrm>
              <a:off x="3369352" y="448308"/>
              <a:ext cx="2426784" cy="43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kumimoji="1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endParaRPr lang="zh-CN" altLang="en-US" sz="3200" dirty="0"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949785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955563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4670517" y="597596"/>
            <a:ext cx="2879609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热身环节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10964" y="1427190"/>
            <a:ext cx="7228748" cy="6038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indent="514985" algn="l">
              <a:lnSpc>
                <a:spcPts val="4000"/>
              </a:lnSpc>
              <a:buClrTx/>
              <a:buSzTx/>
              <a:buFontTx/>
            </a:pPr>
            <a:r>
              <a:rPr lang="zh-CN" altLang="en-US" sz="24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活动二：</a:t>
            </a:r>
            <a:r>
              <a:rPr lang="zh-CN" altLang="en-US" sz="2400" b="1" spc="100" dirty="0">
                <a:solidFill>
                  <a:srgbClr val="0068B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选择社交平台</a:t>
            </a:r>
            <a:endParaRPr lang="zh-CN" altLang="en-US" sz="24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63395" y="2155825"/>
            <a:ext cx="5770245" cy="553720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l" defTabSz="266700">
              <a:lnSpc>
                <a:spcPct val="10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常用发布和交流研学感悟的社交平台有哪些？它们各有哪些有点和不足？</a:t>
            </a:r>
            <a:endParaRPr lang="zh-CN" altLang="en-US" sz="2000" kern="100" dirty="0">
              <a:latin typeface="+mn-ea"/>
              <a:sym typeface="+mn-ea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1601470" y="2576195"/>
          <a:ext cx="8517255" cy="2512125"/>
        </p:xfrm>
        <a:graphic>
          <a:graphicData uri="http://schemas.openxmlformats.org/drawingml/2006/table">
            <a:tbl>
              <a:tblPr firstRow="1" firstCol="1">
                <a:tableStyleId>{9542EEF0-F22F-4947-B6B6-5F2FE78C6696}</a:tableStyleId>
              </a:tblPr>
              <a:tblGrid>
                <a:gridCol w="1400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6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5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51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5935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zh-CN" altLang="en-US" sz="20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组别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0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社交平台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0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优点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0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不足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0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适用对象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2000"/>
                        <a:t>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0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/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 dirty="0"/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/>
                        <a:t> 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190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2000"/>
                        <a:t>B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zh-CN" altLang="en-US" sz="20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en-US" sz="20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en-US" sz="20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en-US" sz="200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2000"/>
                        <a:t>C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zh-CN" altLang="en-US" sz="20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en-US" sz="20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en-US" sz="20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lang="en-US" altLang="en-US" sz="20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2000"/>
                        <a:t>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zh-CN" altLang="en-US" sz="200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/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/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2000" dirty="0"/>
                        <a:t> 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1455420" y="5314950"/>
            <a:ext cx="88099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000">
                <a:latin typeface="+mn-ea"/>
              </a:rPr>
              <a:t>分组开展辩论赛，通过微课等学习资源先组内讨论，再由</a:t>
            </a:r>
            <a:r>
              <a:rPr lang="zh-CN" sz="2000">
                <a:latin typeface="+mn-ea"/>
              </a:rPr>
              <a:t>每组派出辩手阐述社交平台的优点，其他组辩手提出不足之处。</a:t>
            </a:r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00576" y="597596"/>
            <a:ext cx="7019491" cy="583565"/>
            <a:chOff x="1949785" y="448308"/>
            <a:chExt cx="5265918" cy="437782"/>
          </a:xfrm>
        </p:grpSpPr>
        <p:sp>
          <p:nvSpPr>
            <p:cNvPr id="3" name="文本框 2"/>
            <p:cNvSpPr txBox="1"/>
            <p:nvPr/>
          </p:nvSpPr>
          <p:spPr>
            <a:xfrm>
              <a:off x="3369352" y="448308"/>
              <a:ext cx="2426784" cy="437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kumimoji="1" sz="2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</a:lstStyle>
            <a:p>
              <a:endParaRPr lang="zh-CN" altLang="en-US" sz="3200" dirty="0"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949785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5955563" y="664198"/>
              <a:ext cx="1260140" cy="7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4670517" y="597596"/>
            <a:ext cx="2879609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热身环节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-987661" y="1498945"/>
            <a:ext cx="7228748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活动三：</a:t>
            </a:r>
            <a:r>
              <a:rPr lang="zh-CN" altLang="en-US" sz="2400" b="1" spc="100" dirty="0">
                <a:solidFill>
                  <a:srgbClr val="0068B6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确定交流平台</a:t>
            </a:r>
            <a:endParaRPr lang="zh-CN" altLang="en-US" sz="2400" b="1" dirty="0">
              <a:solidFill>
                <a:srgbClr val="0068B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31900" y="2031365"/>
            <a:ext cx="1074039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+mn-ea"/>
              </a:rPr>
              <a:t>综合考虑适用对象、撰写方式、发布内容、使用习惯等隐私，选择合适的社交平台。</a:t>
            </a:r>
            <a:endParaRPr lang="zh-CN" altLang="en-US" sz="2000" kern="100" dirty="0">
              <a:latin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169795" y="3148330"/>
            <a:ext cx="7965440" cy="2098040"/>
            <a:chOff x="4009" y="4554"/>
            <a:chExt cx="12101" cy="2969"/>
          </a:xfrm>
        </p:grpSpPr>
        <p:sp>
          <p:nvSpPr>
            <p:cNvPr id="7" name="对角圆角矩形 6"/>
            <p:cNvSpPr/>
            <p:nvPr/>
          </p:nvSpPr>
          <p:spPr>
            <a:xfrm>
              <a:off x="5230" y="4554"/>
              <a:ext cx="3022" cy="779"/>
            </a:xfrm>
            <a:prstGeom prst="round2Diag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社交平台</a:t>
              </a:r>
            </a:p>
          </p:txBody>
        </p:sp>
        <p:sp>
          <p:nvSpPr>
            <p:cNvPr id="8" name="对角圆角矩形 7"/>
            <p:cNvSpPr/>
            <p:nvPr/>
          </p:nvSpPr>
          <p:spPr>
            <a:xfrm>
              <a:off x="5230" y="6745"/>
              <a:ext cx="3022" cy="779"/>
            </a:xfrm>
            <a:prstGeom prst="round2Diag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选择理由</a:t>
              </a:r>
            </a:p>
          </p:txBody>
        </p:sp>
        <p:pic>
          <p:nvPicPr>
            <p:cNvPr id="10" name="图片 9" descr="互联网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09" y="4555"/>
              <a:ext cx="915" cy="915"/>
            </a:xfrm>
            <a:prstGeom prst="rect">
              <a:avLst/>
            </a:prstGeom>
          </p:spPr>
        </p:pic>
        <p:pic>
          <p:nvPicPr>
            <p:cNvPr id="17" name="图片 16" descr="问号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135" y="6735"/>
              <a:ext cx="789" cy="789"/>
            </a:xfrm>
            <a:prstGeom prst="rect">
              <a:avLst/>
            </a:prstGeom>
          </p:spPr>
        </p:pic>
        <p:cxnSp>
          <p:nvCxnSpPr>
            <p:cNvPr id="18" name="直接连接符 17"/>
            <p:cNvCxnSpPr/>
            <p:nvPr/>
          </p:nvCxnSpPr>
          <p:spPr>
            <a:xfrm>
              <a:off x="8053" y="5333"/>
              <a:ext cx="7858" cy="0"/>
            </a:xfrm>
            <a:prstGeom prst="line">
              <a:avLst/>
            </a:prstGeom>
            <a:ln w="22225" cmpd="sng">
              <a:solidFill>
                <a:srgbClr val="3484A2"/>
              </a:solidFill>
              <a:prstDash val="dash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8252" y="7519"/>
              <a:ext cx="7858" cy="0"/>
            </a:xfrm>
            <a:prstGeom prst="line">
              <a:avLst/>
            </a:prstGeom>
            <a:ln w="22225" cmpd="sng">
              <a:solidFill>
                <a:srgbClr val="3484A2"/>
              </a:solidFill>
              <a:prstDash val="dash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70&quot;:[3328027,3317787,3321640,3327611,3325359,3314378]}"/>
  <p:tag name="COMMONDATA" val="eyJoZGlkIjoiOTMwM2Y3NDhiOGYxMWVlYmY1NWRlNmZjYjE3YWYzMD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74*286"/>
  <p:tag name="TABLE_ENDDRAG_RECT" val="180*156*674*286"/>
  <p:tag name="KSO_WM_UNIT_TABLE_BEAUTIFY" val="smartTable{c3566917-e8f1-4c8d-9d6d-75231b8d02bb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4404_1*l_h_i*1_1_1"/>
  <p:tag name="KSO_WM_TEMPLATE_CATEGORY" val="diagram"/>
  <p:tag name="KSO_WM_TEMPLATE_INDEX" val="2023440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14.85,&quot;left&quot;:54.9,&quot;top&quot;:116.2,&quot;width&quot;:850.3}"/>
  <p:tag name="KSO_WM_DIAGRAM_COLOR_MATCH_VALUE" val="{&quot;shape&quot;:{&quot;fill&quot;:{&quot;gradient&quot;:[{&quot;brightness&quot;:0.9100000262260437,&quot;colorType&quot;:1,&quot;foreColorIndex&quot;:5,&quot;pos&quot;:0.6000000238418579,&quot;transparency&quot;:0},{&quot;brightness&quot;:0.699999988079071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34404_1*l_h_i*1_1_3"/>
  <p:tag name="KSO_WM_TEMPLATE_CATEGORY" val="diagram"/>
  <p:tag name="KSO_WM_TEMPLATE_INDEX" val="2023440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14.85,&quot;left&quot;:54.9,&quot;top&quot;:116.2,&quot;width&quot;:850.3}"/>
  <p:tag name="KSO_WM_DIAGRAM_COLOR_MATCH_VALUE" val="{&quot;shape&quot;:{&quot;fill&quot;:{&quot;gradient&quot;:[{&quot;brightness&quot;:0.8700000047683716,&quot;colorType&quot;:1,&quot;foreColorIndex&quot;:5,&quot;pos&quot;:0.6000000238418579,&quot;transparency&quot;:0},{&quot;brightness&quot;:0.8299999833106995,&quot;colorType&quot;:1,&quot;foreColorIndex&quot;:5,&quot;pos&quot;:1,&quot;transparency&quot;:0}],&quot;type&quot;:3},&quot;glow&quot;:{&quot;colorType&quot;:0},&quot;line&quot;:{&quot;type&quot;:0},&quot;shadow&quot;:{&quot;brightness&quot;:0.4000000059604645,&quot;colorType&quot;:1,&quot;foreColorIndex&quot;:5,&quot;transparency&quot;:0.64999997615814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5"/>
  <p:tag name="KSO_WM_UNIT_ID" val="diagram20234404_1*l_h_i*1_1_5"/>
  <p:tag name="KSO_WM_TEMPLATE_CATEGORY" val="diagram"/>
  <p:tag name="KSO_WM_TEMPLATE_INDEX" val="20234404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14.85,&quot;left&quot;:54.9,&quot;top&quot;:116.2,&quot;width&quot;:850.3}"/>
  <p:tag name="KSO_WM_DIAGRAM_COLOR_MATCH_VALUE" val="{&quot;shape&quot;:{&quot;fill&quot;:{&quot;solid&quot;:{&quot;brightness&quot;:-0.2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-0.25"/>
  <p:tag name="KSO_WM_DIAGRAM_USE_COLOR_VALUE" val="{&quot;color_scheme&quot;:1,&quot;color_type&quot;:1,&quot;theme_color_indexes&quot;:[]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4"/>
  <p:tag name="KSO_WM_UNIT_ID" val="diagram20234404_1*l_h_i*1_1_4"/>
  <p:tag name="KSO_WM_TEMPLATE_CATEGORY" val="diagram"/>
  <p:tag name="KSO_WM_TEMPLATE_INDEX" val="20234404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14.85,&quot;left&quot;:54.9,&quot;top&quot;:116.2,&quot;width&quot;:850.3}"/>
  <p:tag name="KSO_WM_DIAGRAM_COLOR_MATCH_VALUE" val="{&quot;shape&quot;:{&quot;fill&quot;:{&quot;solid&quot;:{&quot;brightness&quot;:-0.2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-0.25"/>
  <p:tag name="KSO_WM_DIAGRAM_USE_COLOR_VALUE" val="{&quot;color_scheme&quot;:1,&quot;color_type&quot;:1,&quot;theme_color_indexes&quot;:[]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d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4404_1*l_h_i*1_1_2"/>
  <p:tag name="KSO_WM_TEMPLATE_CATEGORY" val="diagram"/>
  <p:tag name="KSO_WM_TEMPLATE_INDEX" val="20234404"/>
  <p:tag name="KSO_WM_UNIT_LAYERLEVEL" val="1_1_1"/>
  <p:tag name="KSO_WM_TAG_VERSION" val="3.0"/>
  <p:tag name="KSO_WM_BEAUTIFY_FLAG" val="#wm#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14.85,&quot;left&quot;:54.9,&quot;top&quot;:116.2,&quot;width&quot;:850.3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ART 01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VALUE" val="120*12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234404_1*l_h_x*1_1_1"/>
  <p:tag name="KSO_WM_TEMPLATE_CATEGORY" val="diagram"/>
  <p:tag name="KSO_WM_TEMPLATE_INDEX" val="20234404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FILL_FORE_SCHEMECOLOR_INDEX" val="5"/>
  <p:tag name="KSO_WM_UNIT_FILL_FORE_SCHEMECOLOR_INDEX_BRIGHTNESS" val="0"/>
  <p:tag name="KSO_WM_DIAGRAM_MAX_ITEMCNT" val="3"/>
  <p:tag name="KSO_WM_DIAGRAM_MIN_ITEMCNT" val="3"/>
  <p:tag name="KSO_WM_DIAGRAM_VIRTUALLY_FRAME" val="{&quot;height&quot;:314.85,&quot;left&quot;:54.9,&quot;top&quot;:116.2,&quot;width&quot;:850.3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4404_1*l_h_f*1_1_1"/>
  <p:tag name="KSO_WM_TEMPLATE_CATEGORY" val="diagram"/>
  <p:tag name="KSO_WM_TEMPLATE_INDEX" val="20234404"/>
  <p:tag name="KSO_WM_UNIT_LAYERLEVEL" val="1_1_1"/>
  <p:tag name="KSO_WM_TAG_VERSION" val="3.0"/>
  <p:tag name="KSO_WM_BEAUTIFY_FLAG" val="#wm#"/>
  <p:tag name="KSO_WM_UNIT_TEXT_FILL_FORE_SCHEMECOLOR_INDEX_BRIGHTNESS" val="0.15"/>
  <p:tag name="KSO_WM_UNIT_TEXT_FILL_TYPE" val="1"/>
  <p:tag name="KSO_WM_DIAGRAM_GROUP_CODE" val="l1-1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14.85,&quot;left&quot;:54.9,&quot;top&quot;:116.2,&quot;width&quot;:850.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您的项正文，文字是您思想的提炼，请尽量的阐述观点"/>
  <p:tag name="KSO_WM_DIAGRAM_USE_COLOR_VALUE" val="{&quot;color_scheme&quot;:1,&quot;color_type&quot;:1,&quot;theme_color_indexes&quot;:[]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4404_1*l_h_i*1_3_1"/>
  <p:tag name="KSO_WM_TEMPLATE_CATEGORY" val="diagram"/>
  <p:tag name="KSO_WM_TEMPLATE_INDEX" val="20234404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14.85,&quot;left&quot;:54.9,&quot;top&quot;:116.2,&quot;width&quot;:850.3}"/>
  <p:tag name="KSO_WM_DIAGRAM_COLOR_MATCH_VALUE" val="{&quot;shape&quot;:{&quot;fill&quot;:{&quot;gradient&quot;:[{&quot;brightness&quot;:0.9100000262260437,&quot;colorType&quot;:1,&quot;foreColorIndex&quot;:5,&quot;pos&quot;:0.6000000238418579,&quot;transparency&quot;:0},{&quot;brightness&quot;:0.699999988079071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234404_1*l_h_i*1_3_3"/>
  <p:tag name="KSO_WM_TEMPLATE_CATEGORY" val="diagram"/>
  <p:tag name="KSO_WM_TEMPLATE_INDEX" val="20234404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14.85,&quot;left&quot;:54.9,&quot;top&quot;:116.2,&quot;width&quot;:850.3}"/>
  <p:tag name="KSO_WM_DIAGRAM_COLOR_MATCH_VALUE" val="{&quot;shape&quot;:{&quot;fill&quot;:{&quot;gradient&quot;:[{&quot;brightness&quot;:0.8700000047683716,&quot;colorType&quot;:1,&quot;foreColorIndex&quot;:5,&quot;pos&quot;:0.6000000238418579,&quot;transparency&quot;:0},{&quot;brightness&quot;:0.8299999833106995,&quot;colorType&quot;:1,&quot;foreColorIndex&quot;:5,&quot;pos&quot;:1,&quot;transparency&quot;:0}],&quot;type&quot;:3},&quot;glow&quot;:{&quot;colorType&quot;:0},&quot;line&quot;:{&quot;type&quot;:0},&quot;shadow&quot;:{&quot;brightness&quot;:0.4000000059604645,&quot;colorType&quot;:1,&quot;foreColorIndex&quot;:5,&quot;transparency&quot;:0.6499999761581421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3"/>
  <p:tag name="KSO_WM_DIAGRAM_USE_COLOR_VALUE" val="{&quot;color_scheme&quot;:1,&quot;color_type&quot;:1,&quot;theme_color_indexes&quot;:[]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460,&quot;width&quot;:5120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5"/>
  <p:tag name="KSO_WM_UNIT_ID" val="diagram20234404_1*l_h_i*1_3_5"/>
  <p:tag name="KSO_WM_TEMPLATE_CATEGORY" val="diagram"/>
  <p:tag name="KSO_WM_TEMPLATE_INDEX" val="20234404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14.85,&quot;left&quot;:54.9,&quot;top&quot;:116.2,&quot;width&quot;:850.3}"/>
  <p:tag name="KSO_WM_DIAGRAM_COLOR_MATCH_VALUE" val="{&quot;shape&quot;:{&quot;fill&quot;:{&quot;solid&quot;:{&quot;brightness&quot;:-0.2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-0.25"/>
  <p:tag name="KSO_WM_DIAGRAM_USE_COLOR_VALUE" val="{&quot;color_scheme&quot;:1,&quot;color_type&quot;:1,&quot;theme_color_indexes&quot;:[]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4"/>
  <p:tag name="KSO_WM_UNIT_ID" val="diagram20234404_1*l_h_i*1_3_4"/>
  <p:tag name="KSO_WM_TEMPLATE_CATEGORY" val="diagram"/>
  <p:tag name="KSO_WM_TEMPLATE_INDEX" val="20234404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14.85,&quot;left&quot;:54.9,&quot;top&quot;:116.2,&quot;width&quot;:850.3}"/>
  <p:tag name="KSO_WM_DIAGRAM_COLOR_MATCH_VALUE" val="{&quot;shape&quot;:{&quot;fill&quot;:{&quot;solid&quot;:{&quot;brightness&quot;:-0.2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-0.25"/>
  <p:tag name="KSO_WM_DIAGRAM_USE_COLOR_VALUE" val="{&quot;color_scheme&quot;:1,&quot;color_type&quot;:1,&quot;theme_color_indexes&quot;:[]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d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34404_1*l_h_i*1_3_2"/>
  <p:tag name="KSO_WM_TEMPLATE_CATEGORY" val="diagram"/>
  <p:tag name="KSO_WM_TEMPLATE_INDEX" val="20234404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14.85,&quot;left&quot;:54.9,&quot;top&quot;:116.2,&quot;width&quot;:850.3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PART 03"/>
  <p:tag name="KSO_WM_UNIT_FILL_TYPE" val="1"/>
  <p:tag name="KSO_WM_UNIT_FILL_FORE_SCHEMECOLOR_INDEX" val="5"/>
  <p:tag name="KSO_WM_UNIT_FILL_FORE_SCHEMECOLOR_INDEX_BRIGHTNESS" val="0"/>
  <p:tag name="KSO_WM_UNIT_TEXT_FILL_FORE_SCHEMECOLOR_INDEX" val="1"/>
  <p:tag name="KSO_WM_UNIT_TEXT_FILL_TYPE" val="1"/>
  <p:tag name="KSO_WM_DIAGRAM_USE_COLOR_VALUE" val="{&quot;color_scheme&quot;:1,&quot;color_type&quot;:1,&quot;theme_color_indexes&quot;:[]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4404_1*l_h_f*1_3_1"/>
  <p:tag name="KSO_WM_TEMPLATE_CATEGORY" val="diagram"/>
  <p:tag name="KSO_WM_TEMPLATE_INDEX" val="20234404"/>
  <p:tag name="KSO_WM_UNIT_LAYERLEVEL" val="1_1_1"/>
  <p:tag name="KSO_WM_TAG_VERSION" val="3.0"/>
  <p:tag name="KSO_WM_UNIT_TEXT_FILL_FORE_SCHEMECOLOR_INDEX_BRIGHTNESS" val="0.15"/>
  <p:tag name="KSO_WM_UNIT_TEXT_FILL_TYPE" val="1"/>
  <p:tag name="KSO_WM_DIAGRAM_GROUP_CODE" val="l1-1"/>
  <p:tag name="KSO_WM_DIAGRAM_VERSION" val="3"/>
  <p:tag name="KSO_WM_DIAGRAM_COLOR_TRICK" val="1"/>
  <p:tag name="KSO_WM_DIAGRAM_COLOR_TEXT_CAN_REMOVE" val="n"/>
  <p:tag name="KSO_WM_DIAGRAM_MAX_ITEMCNT" val="3"/>
  <p:tag name="KSO_WM_DIAGRAM_MIN_ITEMCNT" val="3"/>
  <p:tag name="KSO_WM_DIAGRAM_VIRTUALLY_FRAME" val="{&quot;height&quot;:314.85,&quot;left&quot;:54.9,&quot;top&quot;:116.2,&quot;width&quot;:850.3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000000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输入您的项正文，文字是您思想的提炼，请尽量的阐述观点"/>
  <p:tag name="KSO_WM_DIAGRAM_USE_COLOR_VALUE" val="{&quot;color_scheme&quot;:1,&quot;color_type&quot;:1,&quot;theme_color_indexes&quot;:[]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61*6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3_1"/>
  <p:tag name="KSO_WM_UNIT_ID" val="diagram20234404_1*l_h_x*1_3_1"/>
  <p:tag name="KSO_WM_TEMPLATE_CATEGORY" val="diagram"/>
  <p:tag name="KSO_WM_TEMPLATE_INDEX" val="20234404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FILL_FORE_SCHEMECOLOR_INDEX" val="5"/>
  <p:tag name="KSO_WM_UNIT_FILL_FORE_SCHEMECOLOR_INDEX_BRIGHTNESS" val="0"/>
  <p:tag name="KSO_WM_DIAGRAM_MAX_ITEMCNT" val="3"/>
  <p:tag name="KSO_WM_DIAGRAM_MIN_ITEMCNT" val="3"/>
  <p:tag name="KSO_WM_DIAGRAM_VIRTUALLY_FRAME" val="{&quot;height&quot;:314.85,&quot;left&quot;:54.9,&quot;top&quot;:116.2,&quot;width&quot;:850.3}"/>
  <p:tag name="KSO_WM_DIAGRAM_COLOR_MATCH_VALUE" val="{&quot;shape&quot;:{&quot;fill&quot;:{&quot;gradient&quot;:[{&quot;brightness&quot;:0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460,&quot;width&quot;:5120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928773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670*197"/>
  <p:tag name="TABLE_ENDDRAG_RECT" val="138*202*670*19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3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1088_1*n_h_a*1_1_1"/>
  <p:tag name="KSO_WM_TEMPLATE_CATEGORY" val="diagram"/>
  <p:tag name="KSO_WM_TEMPLATE_INDEX" val="20231088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DIAGRAM_MAX_ITEMCNT" val="6"/>
  <p:tag name="KSO_WM_DIAGRAM_MIN_ITEMCNT" val="3"/>
  <p:tag name="KSO_WM_DIAGRAM_VIRTUALLY_FRAME" val="{&quot;height&quot;:368.3999938964844,&quot;left&quot;:143.85003937007878,&quot;top&quot;:121.17500305175781,&quot;width&quot;:656.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PRESET_TEXT" val="单击此处添&#10;加项标题"/>
  <p:tag name="KSO_WM_DIAGRAM_USE_COLOR_VALUE" val="{&quot;color_scheme&quot;:1,&quot;color_type&quot;:1,&quot;theme_color_indexes&quot;:[]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VALUE" val="87*59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1088_1*n_h_h_x*1_2_2_1"/>
  <p:tag name="KSO_WM_TEMPLATE_CATEGORY" val="diagram"/>
  <p:tag name="KSO_WM_TEMPLATE_INDEX" val="20231088"/>
  <p:tag name="KSO_WM_UNIT_LAYERLEVEL" val="1_1_1_1"/>
  <p:tag name="KSO_WM_TAG_VERSION" val="3.0"/>
  <p:tag name="KSO_WM_DIAGRAM_MAX_ITEMCNT" val="6"/>
  <p:tag name="KSO_WM_DIAGRAM_MIN_ITEMCNT" val="3"/>
  <p:tag name="KSO_WM_DIAGRAM_VIRTUALLY_FRAME" val="{&quot;height&quot;:368.3999938964844,&quot;left&quot;:143.85003937007878,&quot;top&quot;:121.17500305175781,&quot;width&quot;:656.7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ERSION" val="3"/>
  <p:tag name="KSO_WM_DIAGRAM_COLOR_TRICK" val="1"/>
  <p:tag name="KSO_WM_DIAGRAM_COLOR_TEXT_CAN_REMOVE" val="n"/>
  <p:tag name="KSO_WM_UNIT_VALUE" val="87*87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ID" val="diagram20231088_1*n_h_h_x*1_2_1_1"/>
  <p:tag name="KSO_WM_TEMPLATE_CATEGORY" val="diagram"/>
  <p:tag name="KSO_WM_TEMPLATE_INDEX" val="20231088"/>
  <p:tag name="KSO_WM_UNIT_LAYERLEVEL" val="1_1_1_1"/>
  <p:tag name="KSO_WM_TAG_VERSION" val="3.0"/>
  <p:tag name="KSO_WM_DIAGRAM_MAX_ITEMCNT" val="6"/>
  <p:tag name="KSO_WM_DIAGRAM_MIN_ITEMCNT" val="3"/>
  <p:tag name="KSO_WM_DIAGRAM_VIRTUALLY_FRAME" val="{&quot;height&quot;:368.3999938964844,&quot;left&quot;:143.85003937007878,&quot;top&quot;:121.17500305175781,&quot;width&quot;:656.75}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421,&quot;width&quot;:7146}"/>
</p:tagLst>
</file>

<file path=ppt/theme/theme1.xml><?xml version="1.0" encoding="utf-8"?>
<a:theme xmlns:a="http://schemas.openxmlformats.org/drawingml/2006/main" name="Office 主题">
  <a:themeElements>
    <a:clrScheme name="绿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ont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s:customData xmlns="http://www.wps.cn/officeDocument/2013/wpsCustomData" xmlns:s="http://www.wps.cn/officeDocument/2013/wpsCustomData">
  <extobjs>
    <extobj name="C9F754DE-2CAD-44b6-B708-469DEB6407EB-1">
      <extobjdata type="C9F754DE-2CAD-44b6-B708-469DEB6407EB" data="ewoJIkZpbGVJZCIgOiAiMzE2MjY0MjUwNjE1IiwKCSJHcm91cElkIiA6ICIzNDI3MDUxOTUiLAoJIkltYWdlIiA6ICJpVkJPUncwS0dnb0FBQUFOU1VoRVVnQUFBbndBQUFHL0NBWUFBQURDZVFyUkFBQUFBWE5TUjBJQXJzNGM2UUFBSUFCSlJFRlVlSnpzM1hkODAzWCtCL0RYOTV2Wk5Fa250SXhTa0QwTHlLaUFFMUZBUlZGL29vQ0sreHlucDNlT3UzT2M0OVE3OVR6UDA5TlR6NFhpUk1XQk9KQWhVNEVpZ3V4UlpxVjdaT2Y3L2YzeGJiOUp5R2pTcGswVFhzL0hJdzlJOGszeWFacjIrK3BudkQrQ0xNc3lpSWlJaUNobGlZbHVBQkVSRVJHMUxRWStJaUlpb2hUSHdFZEVSRVNVNGhqNGlJaUlpRkljQXg4UkVSRlJpbVBnSXlJaUlrcHhESHhFUkVSRUtZNkJqNGlJaUNqRk1mQVJFUkVScFRnR1BpSWlJcUlVeDhCSFJFUkVsT0lZK0lpSWlJaFNIQU1mRVJFUlVZcGo0Q01pSWlKS2NReDhSRVJFUkNtT2dZK0lpSWdveFRId0VSRVJFYVU0Qmo0aUlpS2lGTWZBUjBSRVJKVGlHUGlJaUlpSVVod0RIeEVSRVZHS1krQWpJaUlpU25FTWZFUkVSRVFwam9HUGlJaUlLTVV4OEJFUkVSR2xPQVkrSWlJaW9oVEh3RWRFUkVTVTRoajRpSWlJaUZJY0F4OFJFUkZSaW1QZ0l5SWlJa3B4REh4RVJFUkVLWTZCajRpSWlDakZNZkFSRVJFUnBUZ0dQaUlpSXFJVXg4QkhSRVJFbE9JWStJaUlpSWhTSEFNZkVSRVJVWXBqNENNaUlpSktjUXg4UkVSRVJDbU9nWStJaUlnb3hUSHdFUkVSRWFVNEJqNGlJaUtpRk1mQVIwUkVSSlRpR1BpSWlJaUlVcHcyMFEwZ0lpTHFxTDVhNWNDUFcxelllOGlEZlllOWlXNE90YVBDTGhyMDdLckY2TUY2VENvMkpybzVyU2JJc2l3bnVoRkVSRVFkU1hXZGpIL01yY1dhVGE1RU40VTZnSEZGZXR4eHVSVVdrNURvcHJRWUF4OFJFWkdmRFZ2ZGVPeC9OYWlwNSttUmZEcGxpYmpuYWl1RzlOWWx1aWt0d2psOFJFUkVmaGF1c0RQc1VaQ2pWUklXTExFbnVoa3R4c0JIUkVUVWFNbVBUaXhkNTB4ME02aURXcnJPaVNVL0p1Zm5nNEdQaUlpbzBXZkxrN2NIaDlwSHNuNUdHUGlJaUlnYWxWVndKUzVGbHF5ZkVRWStJaUlpQUpJRWxGZEppVzRHZFhEbDFSSzhTZmd4WWVBaklpSUNJSXFBeExVYTFBeEpBalJKbUo2U3NNbEVSRVJFRkFzR1BpSWlJcUlVeDhCSFJFUkVsT0lZK0lpSWlJaFNIQU1mRVJFUlVZcGo0Q01pSWlKS2NReDhSRVJFUkNtT2dZK0lpSWdveFRId0VSRVJ0VEZSU0hRTDZIakh3RWRFUk5TR0poVWI4Y1lqT1JqU1c5Y3VyNWVYTFdMUjg1MXc3M1hXZG5rOVNnN2FSRGVBaUlnb2xlVmtpT2lVSmVMbUdXYmM5RmdWWkwvdDIweEdBZmRmbnhIVDh6MzAzeHJZSExIdkFYZkR4V1owNjZ5SjZURnJOam14ZUswVGQ4MXB1L0JZYjVQdzFKdDF1R2hpR2s0WmFXeXoxM2xyWVFQVy91eHFzK2Z2NkJqNGlJaUkydEQ4eFRhY2Qyb2FUdWl1eGFSaUk3NWE1VkR2MDJxQUVRTmk2L25USHBQWlRoeW94N21ucE9HRGIyell2TXNkOW5HRGV1blFyekR3dEM4SXlrV1NBWVRJa0llUGVxSFRPakd1U0I5VEcyTlJWU3NCQVBKek5SalFxKzFpU1liNStCN1VaT0FqSWlKcVF5NDM4TTRpRzY2YmJvYlpGSG95MzZHalhsenpZR1hFNTNubGdXeDA3UlRjUTVlZksySmNrUjVMZm5RRTNLN1RDTENtKzE3djlpZXJsR0RuNTlIZlp1REVnWG84K0dJTlZ2OFV2dmRyeWkxSEk3YXRWUnJiOU9JSDlYamw0NFptRHovdFJBTnVuMjNCL2pJdmJubThLdXFYY2Jsajd4Vk5KUXg4UkVSRWJlekxGWGFzMk9CRVpXTnZWaWlTMzExR2d3QlpsdUZzeFFoazhUQTkzbjhpVjcxKzdZT1YyRi9tRFRqbWhHNUtEUGhsZC9pZXdXUGIxbFk4WHNEamJUNlVqUjFxQUFCOHNkd09oL1A0RG5HeFlPQWpJaUtLc3hNSDZuSEg1WmF3OSs4czllQ0JGMnBDM3FjUmdVK2V6a1ZOdll4TDdpcHZjUnZLS2lSczJPWkxqUFgyd0hDVWFSR1FaUlZ4NktnWE5mWE5CNmR4Ulhya1ptcnd6Um9IYkE0WjNmTTB1UDRpYzlUdHFhaVc4TXpiZFFDQS9vVmE5TytwUThrMkYwcVBlSnQ1cEkvWkpHRDBZRDJjYnVDcjFZN21IMEFxQmo0aUlxSjJZaklLTUJrRkhLMEtQNTlNYUJ5RmxWdlplYlc5MUkybjU5WUYzSGJEeFdiMDZxcWMrazFweWd1WlRTSWV2elV6NlBGZnJiSmo4UTlPOWZyME0wd1kxbGVISDdlNFlITjRZVFlKR0R0RUQwa0N2SDQ5Z0RxdE1pZlE2dzI4N2RCUjN3MWpoaGd3K3h3VG5wNWJGeEQ0Q3ZJMG1INkdLZXpYMURsYmhFNExsRmRMdVByODZNS21KTW40OTd2MVVSMmJ5aGo0aUlpSTRtemRMeTdNK2xORndHMkNBRHg3ZHhiNjl0QmkyZnJ3dlZPYXhpd290VGJ4aGRDL1VJdkJ2WFhxVUtqREtVT3ZCUWI2TFpiUWFBVG90TUJQTzZJYlQvNXF0VU1ObGxsV0VlODhub09OMjl5NDUxL1Y2akVMLzkwcHF1Zkt6Ukp4enNuTnI5VE56WXp1T0VBWmptYmdZK0FqSWlKcUYrZWRrb2ErUGJRb1BlTEZKOS9ad3g0bk5sWnBibTdlbkNnQUdSWVJKcU9TRU5QVGxDSGFESXR5WGE5VnJqZXhPWHhQT09PZWlyRHozeWFQTStMMjJlR0hvOXZEOGcxT1BQbUdyM2R5WEpFZWQ4K3g0dFZQR3ZEeGt1RDM3cUViTTFEVVQ0Y1pkNWZENFpkVDMzNDBCMmtHVnIwR0dQaUlpSWphWEk5OERhNmRib1lzQS8rYVZ4Y3dCSG9zWGVPWjJkdk0xTFpPV1NMZWVDUkh2WDdiVEF0dW0rbTdmK3hRUGQ1NTNIZi82NThHcjREdDFsbURzOGNac1dXM08rSXEzZlltU1FnSXBPN0dOU1Vlcnh3eXFEYUZZNGNMWE1nUkJnTWZFUkZSR3pJYUJOeDdYUVlNZW1EK3QzWnMyaEY1UmF4ZXAvUkl1VHlSZzB1ZFRRNFo0c0xadU4yTlVZTUM2K2wxeWRWZ3hsa21MRmhxYjNIZ0c5eGJwL1lJTnJXOVJ4ZE5RQytod0U2MmhHUGdJeUtpRHM5bXM4SGhjTUJ1dDhQaGNLZ1h1OTBPajhjRFNaSWd5M0xBdjgzZEZ1cCtZSEpjMnkyS3dIM1hXVkhZUlFPN1U4WWJuelZBYkNwMEhJYXhjUWl5dVo0cW0wUEcyd3R0UWJjM0RYKysvbGtENW44YmZ1ZzRYZ3J5TkNqSUM2d1BtSk1oWXZLNCtPK2FjZXFKUnZUc0doeGRDcnZFdG9QSThZaUJqNGlJMmsxTlRRM3E2K3NqQmppbjA2bmVicmZiNFhaSDdoSHJxRVFCdVBNS3E5cXI1dlVDZDE5bGhRRGcwVmRxNEF6elpXVTN6cnRyc0VjL05EbDJxQjZiZHJoaGM4alFpQUtNQmdFNlRmdDBxMzI5MnFFdWlzaTBDSGo5b1J4czNPN0cvZi94bFozNTZLbmNjQStQU2U4Q0xYcDFDNDR1R3VhOVpqSHdFUkZScTlqdGR0VFgxemQ3Y1RpT243cHBHaEg0NDlWV25EelNBSytraEQ5QUtSRXlmcmdCVDl5ZWhmdWVydzVaZWlVdlIwa3ZrWW8wKyt2V1dZT0hic3pBMWowZTNQWkU4TTRUQmoxUVBOU0FwZXVjUWZjMXJRajJlS0w3dWtMeCtzMjNjeHA4QzA3YVlpN2QvejZ1eHdmZkJQZGFQbjVyWnN4YjFCMXZHUGlJaUNnc2w4dUZvMGVQb3JLeUVsVlZWYWlycXdzSWNiVzF0ZTNTRG9QQkFLUFJpTFMwTkJpTnhvRC82L1Y2Q0lJQVFSQWdpaUpFVVF6NS8yanUvLzdKK0xSM1hKRUJKNDgwd09rQ0hubTVCdmRmbndGSkJoNTV1UlozWFduRjZhTU5lUG9QV1hqc2Y4SHZYOThleXFuNWpORUduREc2RXk3OGZYbkUzcjdUUmlrN1QzeGZFaHpvQUdER1dlbVlOZFdFSVgyQ2cxSlRMYjQ2V3p0c3BVRUp4Y0JIUkhTYzgzZzhPSHIwS0txcXFsQlJVYUdHdS9MeWN0anQ4WjBEWmpLWllEYWJrWjZlSGpiQXBhV2x3V0F3QkZ4dlAvSFpNM2JETmhlcWFpWDg1Y1VhYk4zajZ6NlRKT0R2cjlWQ0ZLMm9ycE5RWFJjY3RFWU1VSWFBblc3QUVFV24xYVJpSXlRSldMdzJ1QWMxTDBmRXhXZWE0SldBaGQ4N2NNdWxnY1dLY3pPVjNzUjZXOHQ3NHpTaWI5NmhvWEZOaU9oM0czVU1ESHhFUk1jQlNaSlFXVm1KeXNwS05kUTEvVnRYVjlmOEUwU2cxV3BoTnB1anVnakh5WExOZXB1TUd4NnBETGxsbVNRRGo3Nmk5T3daRFFLK1hPbFFnMS8vUWkxNjVHdndhNldFcWxvSi9YdjZUdFBMMWp1UmFSSGg4aHQrSFQxWWp5NjVHcXo5MllXS21zRHdxTlVDZjc1V1dSMzgzbGMyN0Q0WVBHN2J1N3Z5L0h0QzNCZXRTY1ZHVENvT1hLQlIxRStIVDU2T3o3dzlmNmVOTXFKMzkrQVVYTmlWay9pYXc4QkhSSlJpbkU0bkRoOCtqQ05IanVESWtTTTRmUGd3eXN0YnZpZHJWbFlXc3JPemtadWJDNHZGQW92RkVoRGlqTWI0cjhaTUJkSHNUK3R3eWdIYm4xMDhTZGxXN05ObGRvd3ZNZ1FjKytvblNnbVc0bUY2NU9kbzhOVXFCeTZjcUJ5L1lHbHdUK3dGcDV0Z1RSZXd2OHlMdVo4SGwyL1JhWlhBNlBZQVcvZTJmR0hNd1YrOTJMSTc4dVBQSEJ1ZnowalBydHFnRmNHQXJ4d01oY2ZBUjBTVXhCb2FHbkQ0OE9HQWdGZGRYZDM4QS8wSWdvQ01qQXhrWjJjakp5Y0gyZG5aNmlVcksrdTQ2WlZMdEJFRGREaGxwQUVWTlJJV0xBME9mRTBLdTJoeDlmbnB5TElLR05GZmgvMUh2UGhoczYrR1hzazJGOVp2ZFdQa0FCMnFhaVhjKzF4MXlCWEJVeWVrd1d3U0lNdkF6VE1zZUdsK2ZVd3JnNXRzMmhtOForK3hlbmZYQnZWQXRzUnJDN2hvbzZVWStJaUlra1JWVlZWQXI5MlJJMGZRMEJCOTRkMm1VTmQwYVFwM1dWbFpFRVd4K1NlZ050TTVXOFJkYzZ5UVplQ2ZiOVZGWE9GcU1Ta0JmTTlCTDI1NnJFcTlEaWh6NTY2Y2xvNlJBM1N3TzJYYzkzd05qcFQ3Z3Raai82dUZVUytnSUUrRE9kUFNBU2lyYktlTU4yTHNFRDJlZTdjZXk5WTdzWG1YRzlYMWtRUGFydjBlWEhGdkJXeFJyTWE5OGRIZzFjUFV2aGo0aUlnNklGbVdjZVRJRVpTV2xtTGZ2bjBvTFMyTmVnR0ZLSXJvM0xrejh2UHowYVZMRitUbjV5TS9QeDlhTFgvbGQwVDV1U0lldVRrVDJWWVJMMy9VZ0xVL1I5N3hvbWwvM0lwcUNic1BlQUp1Ly9NMVZnenRxME85VGNaRC82M0JqdExBdVhsSHF5U01HcVRIUFZkWllUSUtXTGpDZ1ErK3NlR08yUllNN3EzRGZkZGJzYUxFaVdmZXJrTmRRK1FnNS9ZQVpaVmMzWnNzK05OUFJOUUJTSktFZ3djUHFnRnYvLzc5Y0xtYTMrcEtwOU9wZ2E3cDBybHpaL2JZSlluaVlYcmNNZHNLUzdxQUZ6K3NEOWdabzZsVVN2YzhEYmJ0VllLYlFRY003YXNzaFQxYzd0dHNkL0k0STY2OTBBeUxTY0MrdzE3ODVZVWFIRG9hdUJsdmxsWEVGZWVtWThwNEl3UUJXTG5SaFgvTnE0TWtBWGM4VlkzelQwdkRWZWVuWS94d0F3YjMxdU1mYzJ1eFpsUHdaL0RPS3kxd3RuTGIzUzY1a1JkWlRCaGhDRmowSVRZV01wd3p6WXpMejBrUE9yNXBEdCs3Zm5zSEE4cWlHSW1aRkFBREh4RlJRbmc4SGh3NGNBRDc5dTNEdm4zN2NQRGdRWGlhcVg1ck5CcURldTF5YytPL0VwTGFYcDhDTFdaTlRjZTRJajJPVmttNDU1a2FiTndlT05GdTAwNDNSZy9XNDYrM1pHTEhQamRrS0lzV2NqSkU3RG5vUlhtMWhMRkQ5TGo4M0hTMWR0L3lEVTQ4OVVZZDdIN0RyTjA2YTNEQjZXazRxOWdJbzBHQXh3dk1XOWlBdVY4RWJzdjJ5Ukk3MXZ6c3hCK3Z5c0NBWGxvOGRHTUczdi9haHBjL1VxWU5PRjB5SEU0Wko0VFk2U0pXV20za2VhRlZ0UksyNzJ0Rk5laEdZNGZxd1Jtb0NnWStJcUoyNEhLNVVGcGFxdmJnSFRwMHFISHYxdkNzVmlzS0N3dlJvMGNQRkJZV0lpY25KK0x4bEJ6NkZHangxQjJaY0h1QTF6OXR3SWZmMkVJdXFwai9yUTE1MlJwTUdHSEF5SUZLcjU3REtXUGpkamVlZmFjT2VwMHlYNjkzZHkzMmwzbng0Z2YxQVlzM212VHRvY1cwVTlNZ3k4RHFuMXg0NmFONkhDanpCaDBIQUVmS0pkeitWQlhtVEV2SEpaTk1hczhpQU56N1hFM0l4N1RFNWVla1kvWTVwckQzYjk3bFZrdlh0TWI4cDNLUnhucUFBQUJCbGtOdDdFSkVSSzFWWGw2TzdkdTNZOGVPSGRpL2Z6K2ErM1dibloydGhyc2VQWG9nTXpPem5WcEtUYzYrS1Q2Rmw1dVRseU9pdWxZS3U1OXVMTTh6cnNpQUJVdnM4RWI0KzJGU3NSRmI5N3F4LzBqb29CZEtZUmNOOWgyTy92aDRFQVJBcTFFS1ZFZjZlaEp0MGZPZEV0MkVtREh3RVJIRmlTUkpLQzB0eGZidDI3RjkrM1pVVlVWZW1kaTVjMmMxNFBYczJSTW1VL2dlRDJvZjdSWDRLTGtsWStEamtDNFJVU3M0blU0MTRPM2F0UXRPWitqOVRBVkJRSDUrdnRwNzE3Tm5UeGdNb2V1c0VSSEZHd01mRVZHTXlzdkxzV1BIRG16ZnZqM2lVSzNCWUVDZlBuM1FyMTgvOU8zYmx3R1BpQktHZ1krSXFCbXlMR1Bmdm4zcWZMekt5c3F3eDJabFphRmZ2MzdvMTY4ZkNnc0x1VXNGRVhVSURIeEVSR0g4K3V1dktDa3B3YVpObTJDejJVSWVJd2dDdW5mdnJvWThsa2tob282SWdZK0l5SS9ENGNDbVRadXdjZU5HSEQ1OE9PUXhlcjBldlh2M1ZrT2UwUmlmamVHSmlOb0tBeDhSSGZka1djYnUzYnRSVWxLQ2JkdTJ3ZXNOTGtXUmtaR2hCcnllUFh0eUp3c2lTaW9NZkVSMDNLcXFxa0pKU1FsKyt1a24xTllHRjNuVjYvVVlQSGd3aW9xS1VGQlFrSUFXRWhIRkJ3TWZFUjFYM0c0M3RtelpncEtTRXBTV2xvWThwckN3RUVWRlJSZzBhQkIwT2wwN3Q1Q0lLUDRZK0lqb3VIRHc0RUdzVzdjT1c3WnNnZHNkdkwyQnhXSkJVVkVSaGc4ZmpxeXNyQVMwa0lpbzdURHdFVkZLMjdwMUsxYXRXb1VEQnc0RTNhZlJhTkMvZjM4TUh6NGNKNXh3QWt1b0VQcjMxQWJzSDB0MHJQNDlrek02SldlcmlZZ2k4SGc4MkxCaEE5YXNXUk55ZTdQOC9Id1VGUlZoMkxCaFhHRkxBWHAzWitDanlIcDNUODdvbEp5dEppSUt3V2F6WWMyYU5mamhoeCtDdGpqVGFEUVlQbnc0Um8wYWhjNmRPeWVvaGRUUlRSbWZoaTlYT0NCeGwza0tRUlNBYzA1T1MzUXpXb1NCajRpU1hrVkZCVmF1WElsTm16WUZsVlF4bVV3WVBYbzB4b3dadzk0OGFsYS9RaTBtanpmaWkrOGRpVzRLZFVEVFRrdERuNExrakU3SjJXb2lJZ0I3OXV6QnFsV3JzR3ZYcnFEN2NuSnlVRnhjaktLaUltZzBtZ1MwanBMVm5HbG1mTC9CaWRvR2R2T1JUMDZHaURuVDBoUGRqQllUNUhDN2ZoTVJkVUNTSkdIejVzMVl0V29WeXNyS2d1NHZMQ3hFY1hFeCt2WHJsNERXVWFxb3M4bjR4NXUxV0xuUmxlaW1VQWN3ZHFnZWQxMXBoZG1VdkF1N0dQaUlLQ2s0blU2c1c3Y09hOWV1UlYxZFhjQjlnaUJnNE1DQkdEOStQUEx6OHhQVVFrcEZYNjkyNElmTkx1dzk1TUcrdzhFN3NGRHFLdXlpUWMrdVdvd2FwTWRaSnlYL2RCQUdQaUxxMEdwcmE3RjY5V3BzMkxBQkxsZGdiNHRPcDhPSUVTTncwa2tud1dxMUpxaUZSRVFkSCtmd0VWR0g1SEE0c0dUSkVxeGJ0dzZTSkFYY1p6YWJNV2JNR0l3YU5Rb0dneUZCTFNRaVNoNE1mRVRVb1VpU2hMVnIxMkw1OHVWd09BSlhTbmJ1M0JuRnhjVVlPblFvUkZGTVVBdUppSklQQXg4UmRSaGJ0MjdGTjk5OEUxUXN1VmV2WGpqcHBKUFF1M2Z2QkxXTWlDaTVNZkFSVWNJZE9YSUVYM3p4QlE0ZVBCaHdlNWN1WFRCbHloUjA2OVl0UVMwaklrb05ESHhFbERCMWRYWDQ5dHR2c1duVHBvRGJMUllMempqakRBd2JOaXhCTFNNaVNpME1mRVRVN2p3ZUQ3Ny8vbnVzV3JVS0hvOXYzMUt0Vm90eDQ4WmgzTGh4ME9sMENXd2hFVkZxWWVBam9uWlZVbEtDNzc3N0R2WDE5UUczRHhreUJCTW5UbVI1RlNLaU5zREFSMFR0WXYvKy9majg4ODl4OU9qUmdOdTdkZXVHS1ZPbW9FdVhMZ2xxR1JGUjZtUGdJNkkyNVhBNHNIRGhRdno4ODg4QnQxdXRWa3ljT0JGRGhneEpVTXVJaUk0ZkRIeEUxR1oyN3R5SkJRc1dvS0doUWIxTnA5TmgvUGp4T09ta2s2RFY4bGNRRVZGNzRHOWJJb283bDh1RmhRc1g0cWVmZmdxNGZkaXdZWmc0Y1NMTVpuT0NXa1pFZEh4aTRDT2l1TnF6Wnc4Ky92ampnRVVaQlFVRm1ESmxDdkx5OGhMWU1pS2k0eGNESHhIRmhjdmx3cUpGaTFCU1VxTGVwdFBwTUduU0pKeDQ0b2tKYkJrUkVUSHdFVkdyN2R1M0QvUG56dy9vMWV2YXRTc3V2UEJDWkdWbEpiQmxSRVFFTVBBUlVTdTQzVzRzV3JRSUd6WnNVRzhUUlJHbm5ISUtKa3lZQUVFUUV0ZzZJaUpxd3NCSFJDMnliOTgrZlB6eHg2aXRyVlZ2eTg3T3hrVVhYWVQ4L1B3RXRveUlpSTdGd0VkRU1mRjRQUGpxcTYrd2J0MjZnTnZIakJtRGlSTW5zdFFLRVZFSHhOL01SQlMxL2Z2MzQ2T1BQa0pOVFkxNm04Vml3ZlRwMDFGWVdKakFsaEVSVVNRTWZFUVVsZVhMbDJQSmtpVUJ0dzBaTWdSVHAwNkZ3V0JJVUt1SWlDZ2FESHhFRkpISDQ4RUhIM3lBSFR0MnFMY1pEQVpNbXpZTkF3WU1TR0RMaUlnb1dneDhSQlJXYlcwdDNuNzdiUnc5ZWxTOXJXZlBucGcrZlRwM3l5QWlTaUlNZkVRVVVtbHBLZDU3N3ozWTdYWUFnRmFyeFpsbm5vblJvMGNudUdWRVJCUXJCajRpQ3ZMRER6OWcwYUpGa0dVWkFHQTJtekZyMWl4MDd0dzV3UzBqSXFLV1lPQWpJcFVrU1Zpd1lBRTJiZHFrM3BhZm40K1pNMmNpUFQwOWdTMGpJcUxXWU9BaklnQ0F6V2JETysrOGc0TUhENnEzOWV2WER4ZGRkQkZyNnhFUkpUbitGaWNpbEpXVjRlMjMzdzdZQy9ma2swL0dhYWVkbHNCV0VSRlJ2RER3RVIzbnRtN2Rpdm56NThQcjlRSlE5c0tkUG4wNkJnMGFsT0NXRVJGUnZERHdFUjJuWkZuRzRzV0xzWExsU3ZXMnRMUTB6Snc1RTEyN2RrMWd5NGlJS040WStJaU9RMjYzRysrODh3NzI3dDJyM3RhcFV5Zk1uRGtUVnFzMWdTMGpJcUsyd01CSGRKeXgyKzJZTzNjdWpodzVvdDdXdDI5ZlhIVFJSZERwZEFsc0dSRVJ0UlVHUHFMalNIMTlQVjU3N1RWVVZWV3B0NDBkT3habm5YVldBbHRGUkVSdGpZR1A2RGhSV1ZtSk45OThFN1cxdFFBQVFSQncvdm5uWStqUW9RbHVHUkVSdFRVR1BxTGp3SysvL29vMzMzd1ROcHNOZ0xKTjJ1elpzMUZRVUpEZ2xoRVJVWHRnNENOS2NRY1BIc1RjdVhQaGNya0FBSHE5SHJObXpVTDM3dDBUM0RJaUltb3ZESHhFS1d6djNyMllOMjhlUEI0UEFLWHN5dVdYWDQ2OHZMd0V0NHlJaU5vVEF4OVJpdHF6WncvZWZ2dHRTSklFQURDWlRManFxcXVRbloyZDRKWVJFVkY3WStBalNrRUhEaHpBdkhuejFMQm50VnB4NVpWWElqTXpNOEV0SXlLaVJHRGdJMG94aHc4Znh0eTVjOVd0MGpJek16Rm56aHhZTEpZRXQ0eUlpQktGZ1k4b2haU1hsK1BOTjkrRTIrMEdvSVM5cTY2NkNtYXpPY0V0STBwT1g2MXk0TWN0THV3OTVNRyt3OTVFTjRmYVVXRVhEWHAyMVdMMFlEMG1GUnNUM1p4V0UyUlpsaFBkQ0NKcXZjcktTcno2NnF0cTZSV3oyWXhycnJtR1c2VVJ0VUIxbll4L3pLM0ZtazJ1UkRlRk9vQnhSWHJjY2JrVkZwT1E2S2EwR0FNZlVRcW9yYTNGSzYrOGd2cjZlZ0NBMFdqRU5kZGN3d1VhUkMyd1lhc2JqLzJ2QmpYMVBEMlNUNmNzRWZkY2JjV1Ezc201QmFXWTZBWVFVZXZVMTlmajlkZGZWOE9lVHFmREZWZGN3YkJIMUVJTFY5Z1o5aWpJMFNvSkM1YllFOTJNRm1QZ0kwcGlkcnNkcjcvK09xcXJxd0VBR28wR3MyZlBacDA5b2haYThxTVRTOWM1RTkwTTZxQ1dybk5peVkvSitmbGc0Q05LWW0rOTlSWXFLeXZWNnpObXpPQU9Ha1N0OE5ueTVPM0JvZmFScko4UkJqNmlKUFhoaHgvaThPSEQ2dlZMTHJrRXZYdjNUbUNMaUpKZldRVlg0bEpreWZvWlllQWpTa0tyVjYvR2xpMWIxT3RUcGt4Qi8vNzlFOWdpb3VRblNVQjVsWlRvWmxBSFYxNHR3WnVFSHhNR1BxSWtzMmZQSG56OTlkZnE5V0hEaG1IVXFGRUpiQkZSYWhCRlFPSmFEV3FHSkFHYUpFeFBTZGhrb3VOWFZWVVYzbi8vZmZWNjE2NWRjZDU1NXlXd1JVUkVsQXdZK0lpU2hNdmx3cng1OCtCMEtpdkV6R1l6THJ2c01vZ2lmNHlKaUNneW5pbUlrc1FISDN5QWlvb0tBRXI1bGNzdXV3d21reW5CclNJaW9tVEF3RWVVQkpZc1dZSmR1M2FwMTg4Ly8zems1K2Nuc0VWRVJKUk1HUGlJT3JodDI3WmgrZkxsNnZYaTRtSU1Ianc0Z1MwaUlxSmt3OEJIMUlIOSt1dXZtRDkvdm5xOVo4K2VPUFBNTXhQWUlpSWlTa1lNZkVRZGxOMXV4N3g1OCtEeGVBQUFtWm1adU9TU1N5QUlRb0piUmtSRXlZYUJqNmdEa21VWjc3NzdMbXByYXdFQU9wME9NMmZPaE1GZ1NIRExpSWdvR1RId0VYVkF5NVl0dy83OSs5WHJGMTk4TVhKeWNoTFlJaUpxRGZFNDZwaWZWR3pFNUhGRzZMUnQrenB0L2Z5cGhvR1BxSU1wS3lzTFdLUng2cW1ub2srZlBnbHNFUkcxeHFSaUk5NTRKQWREZXV2YTVmWHlza1VzZXI0VDdyM08yaTZ2ZDZ4YlpwaHgrMndMMGd4dGszTHpza1U4Y0VNR1hyby9Hd1o5bTd4RVNtSStKdXBBSkVuQy9QbnpJY3ZLL2s0RkJRVTQ1WlJURXR3cUltcU5uQXdSbmJKRTNEekRqSnNlcTRMc3QzMmJ5U2pnL3VzellucStoLzViQTVzajlqM2dicmpZakc2ZE5URTlaczBtSno1ZjdvajV0ZHBTblUzR29CTjB5TFFJbUhPZUdTOStXSi9vSmlVRkJqNmlEbVRac21Vb0x5OEhvTXpibXo1OWVvSmJSRVN0TlgreERlZWRtb1lUdW1zeHFkaUlyMWI1QXBSV0E0d1lFRnZQbi9hWXpIYmlRRDNPUFNVTkgzeGp3K1pkN3JDUEc5UkxoMzZGZ2FkOVFWQXVrZ3dnUklZOGZOU0xOSU9BMzE5aGlicDllcDNTcy9mN3k2MXdlNk1McGsrOVVRZTdVMGFXVll5cVovQ0w3KzI0YkxJSldWWVJYVHMxSDJLUFZubmg5a1RWbEpURndFZlVRUnc3bEh2bW1XY2lJeU8ydi95SnFPTnh1WUYzRnRsdzNYUXp6S2JRWWViUVVTK3VlYkF5NHZPODhrQjJ5SENUbnl0aVhKRWVTMzRNN0luVGFRUlkwMzJ2ZC91VFZVcXc4L1BvYnpOdzRrQTlIbnl4QnF0L2NvVjhYV3U2Z0pOSHhMNWdySGhZOU9PdC8zcTdEblluY1BNTWMweXZkZnBvQTA0ZjNmenh0ejFSaGExN2p1L0V4OEJIMUFGNHZkNkFlbnNGQlFVWU5XcFVBbHRFUlBIMDVRbzdWbXh3b3JKV0NudU01SGVYMFNCQWxtVTRRMmV3cUJRUDArUDlKM0xWNjljK1dJbjlaZDZBWTA3b3BzU0FYM2FIN3htc2JaQngvdTNsVWIvdXU0L253R2dRY1BtOUZhaHRpSzZIeitGVWp0dTB3dzEzaUtaWXpRSnE2eU0vbHlnQ1dWWVJGZFhCNzNGTlhleEQ0S21HZ1krb0ExaTZkQ21IY29sU3lJa0Q5YmpqOHZERG9EdExQWGpnaFpxUTkybEU0Sk9uYzFGVEwrT1N1NklQV3NjcXE1Q3dZWnN2TWRiYkEwTlBwa1ZBbGxYRW9hTmUxRFFUcHBvQ1dTd2NUam5teDMyeXhJNVBZRmV2aXlKd3oxVlc5TzZ1eFkyUFZxRXFRbUNlY1pZSk02ZVlNTzhYRzk1WlpJdTV2YW1PZ1k4b3dRNGRPb1FWSzFhbzF5ZE5tc1NoWEtJVVpUSUtNQmtGSEswS1h5U2pxYmE2M01wT3FlMmxianc5dHk3Z3Roc3VOcU5YVitYVWIwcFRYc2hzRXZINHJabEJqLzlxbFIyTGYzQUczSGJMRERQRVptck02QnJuOEYxL2tSbXU4QjJIQUlBWFBxaUxlSXdrQWZVMlpXN2YzWE9zK09PejFTSGZsMjZkTlpoOVRqcjBPdVY0Q3NiQVI1UkF4dzdsOXV6WkV5ZWVlR0lDVzBSRThiRHVGeGRtL2FraTREWkJBSjY5T3d0OWUyaXhiSDM0bGErYXhpd290VGJ4aGRDL1VJdkJ2WFZxejV2REtVT3ZCUWIyOHNVQmpVYUFUZ3Y4dENONFBQbWNrOU1nUmxuUWJWS3hzZGxqWHZtNEhpNjMwaGFESGlGM0VucmpzM3FNR3FSSDl6d05ldVJyVUZZWjNNdDMrMndMOURwZ3dWSTd2bG5yZ0RIRXdnKzNXNFkzZkFkaHltUGdJMHFnSlV1V29LcXFDb0F5bEh2QkJSY2t1RVZFMUZiT095VU5mWHRvVVhyRWkwKytzNGM5cnFrSFRXb21uSWdDa0dFUllUSXFDU3c5VFJtaXpiQW8xL1ZhNVhvVG04UDNoRFB1cVFnNzNEcDVuQkczenc0OUhIM2wvUldJWjNVOS8vSXk4eDdMUlhwYTVHZi83MzNaRWUrZmRtb2FwcDJhRnZLKzU5NnR4NEtsNGQvM1ZNZkFSNVFnaHc0ZHdzcVZLOVhyWjUxMUZpeVc2RXNmRUZIeTZKR3Z3YlhUelpCbDRGL3o2aUwyTkRYdElPSDFoajhHQURwbGlYampFZDhPUExmTnRPQzJtYjRFL0NPWUFBQWdBRWxFUVZUN3h3N1Y0NTNIZmZlLy9tbEQwSE4wNjZ6QjJlT00yTExiSFhhVnJyOWZRL1N1eGN2RzdlNDJLOVlNS0tWWmptY01mRVFKRUdvb2QrVElrUWxzRVJHMUZhTkJ3TDNYWmNDZ0IrWi9hOGVtSFpFbnRqWFZzWE41SWcvcDF0bmtrQ0V1bkkzYjNSZzFLTEJVU3BkY0RXYWNaY0tDcGZhb0FsK25MQkZYbnBjZTlXdEc4dlpDR3c0ZDlZV3dCMThNdllpRjRvT0JqeWdCRmk5ZXpLRmNTbWx1dHh0dXR4c2VqeWZpNWRoanZGNHZKRW1DTE1zSnVRQlQ0dm8raUNKdzMzVldGSGJSd082VThjWm5EUkNiQ2gySDBUVC9yTGtWcmphSGpMY1hCcTlHSFZla3g5MXpySGo5c3diTS96YStRNWlXZERHcXVYblJXTGpDRVJENC9CbDBnQkNIRFloZExqbmllMzA4WWVBamFtY1ZGUlZZdlhxMWVwMUR1ZFRlUEI0UG5FNG5uRTRuWEM1WHdMOU5sMk1EVzdqL0gzdmQ1V3BGNGJnVUl3ckFuVmRZMVY0MXJ4ZTQreW9yQkFDUHZsSURaNWlPdnV6R2VYY045dWlUeXRpaGVtemE0WWJOSVVNakNqQWFCT2cwYlRjOHVtMmZCM2Y5c3pya2ZVMTErS2JmVVI0eWJOMTdyUldqQjBjdXl2emNuN0pSa0JmYk5uQ2gzUE92YW16WTJzeFM0ZU1FQXg5Uk8vdm1tMi9VLytmbjUzTW9sMXJFNlhUQ2JyY0hYR3cyR3h3T0IydzJtM3FiMCttRXcrRlFRNTNEMGJIMlJVMVZHaEg0NDlWV25EelNBSytraEQ4QWtDUVo0NGNiOE1UdFdianYrZEFsUnZKeWxLQVRxVWl6djI2ZE5Yam94Z3hzM2VQQmJVOVVCZDF2MEFQRlF3MVl1czRaZEYvVGltQlBqSnRReUZMelBaQU9seHh5NFVrc1BXN3J0N29odGFDTDdvUnVXbVJuUkxtYytEakJ3RWZVamc0ZlBvenQyN2VyMXlkUG5wekExbEJIMGREUW9BYTJwbjl0Tmh1Y1RpY2FHaG9DZ2x6VHBhUFRhclhRNlhUUWFyVVJMNkdPRVFRaDVBVkEyUHZpZGZuK2lmaDgvZU9LRERoNXBBRk9GL0RJeXpXNC8vb01TREx3eU11MXVPdEtLMDRmYmNEVGY4akNZLytyRFhwczN4N0txZm1NMFFhY01ib1RMdng5ZWNUZXZ0TkdLVnVMZlY4U0hPZ0FZTVpaNlpnMTFZUWhmWUtIZDV0cThkWFpvZ3VYYmRkbkdOcURMOWEwcU9qejNYT3NPR05NN052QnBiS1VDSHhmclhMZ3h5MHU3RDNrd2I3RHgvY3FIT3JvdEFCK28xNzcvakVBT0pxb3hsQUhZOUxhWWRKV0l0dTRINTNUdHJYWjYyaTFXaGdNQnVqMWVoZ01ob0QvKy84YktwU0ZDbWordHhrTXlYNlNqYy9QNDRadExsVFZTdmpMaXpVQmU3aEtFdkQzMTJvaGlsWlUxMG1vcmdzT1dpTUdLTU9kVHJjeWw2MDVrNHFOa0NSZzhkcmczdHU4SEJFWG4ybUNWd0lXZnUvQUxaZWFBKzdQelZSNkU2TXRWbXhwM0p0WG8wRkF5UmQvVGVFOHl5S0c3TTNUYWRzN05oS1E1SUd2dWs3R1ArYldZczBtemhraG91Um44MlRENXNsR3VhTVBLaHc5MFNkakNYUmk2RjRiZzhFQWs4bUV0TFMwZ0l2SlpJTFJhSVRKWklMSlpBb0tja1pqZkNiY1UyVDFOaGszUEZJWmNzc3lTUVllZlVYcDJUTWFCSHk1MHFFR3YvNkZXdlRJMStEWFNnbFZ0Ukw2OS9TZHBwZXRkeUxUSXNMbE4vdzZlckFlWFhJMVdQdXpDeFUxZ2VGUnF3WCtmSzJ5T3ZpOXIyellmVEI0M0xaM2QrWDU5NFM0TDVUTXhocC9mWHRvQTBxK2hQTDJZNUh2ajhiZGM2end0bUJJdDM5aEZFbjVPSk8wZ1cvRFZqY2UrMTlOcy92L0VSRWxvd3BITDdqRjdwZzFxUWFEVDlBR2hUcnErS0k1UHptY2NzRDJaeGRQVXI2M255NnpZM3hSWUcvcHE1OG9KVmlLaCttUm42UEJWNnNjdUhDaWNueW9nc0lYbkc2Q05WM0Evakl2NW40ZVhMNUZwMVVDbzlzRGJOMGIzY0tHZ253bE51d285ZUNYUFMxYkRERjJpQUY1T2RITnJ4dFhGSGx4QjBVdmFRUGZ3aFYyaGowaVNtbTFOaDIySE9pR0M4NjJKcm9wMUE1R0RORGhsSkVHVk5SSVdMQTBPUEExS2V5aXhkWG5weVBMS21CRWZ4MzJIL0hpaDgyK2thNlNiUzZzMytyR3lBRTZWTlZLdVBlNTZwQXJncWRPU0lQWkpFQ1dnWnRuV1BEUy9QcG1Wd2FQYVZ4ZCs5RmlHNzVkRzdyM3VUbGJkcnZSdmJNV3YxWTJQd1ZyeHQzbGNMUmdFTytPMlJhY2VtS3lUeStJcjZRTWZFdCtkSVpjYlVSRWxHcVdybk5pWEpGVG5aaFBxYWx6dG9pNzVsZ2h5OEEvMzZxTHVGREJZbExtd08wNTZNVk5qMVdwMXdHbDd0K1YwOUl4Y29BT2RxZU0rNTZ2d1pGeTMxRHZZLytyaFZFdm9DQlBnem5UbEFMS1hnbVlNdDZJc1VQMGVPN2RlaXhiNzhUbVhXNVUxd2NPRVhmdHBFSGZIbHBJTXZCVE04V2pJL251QnllQTZNN2hEbGZ6cTRGRGFXNlhrdU5SVXE1Wi9tejU4YnNYSGhFZGYvZzdMN1hsNTRwNDlMZVp5TGFLZU9YakJxejlPWEtYVnROaWlZcHFDYnNQZUxCeHUxdTkvZSszWmVLOFU5SlFiNVB4d0g5cXNLTTBjRzdlMFNvSmVUa2FQUGJiVEppTUFoYXVjT0NHUnlxeGVaY2IyUmtpN3J2ZWlqOWNZVUZ0ZzRTNmhzQ2c5WnVMelJBRVlQVlBMaHl0YXJzdDFxaHRKR1VQWDFrRm96c1JIVC80T3k5MUZRL1Q0NDdaVmxqU0JiejRZWDNBemhoTnBWSzY1Mm13YmE4UzNBdzZZR2hmWlZqMWNMbnZjekY1bkJIWFhtaUd4U1JnMzJFdi92SkNUZEF1RmxsV0VWZWNtNDRwNDQwUUJHRGxSaGYrTmE4T2tnVGM4VlExemo4dERWZWRuNDd4d3cwWTNGc2ZzQ2h5NmdRanhnN1Z3K01GM2d3eEg3Q3RmUEowYnJ1OVZxcEx1c0FuU1VBNS83SWdvdU5JZWJVRXIrUXJra3ZKcjArQkZyT21wbU5ja1I1SHF5VGM4MHlOMmxQWFpOTk9OMFlQMXVPdnQyUml4ejQzWkFBOXUycVJreUZpejBFdnlxc2xqQjJpeCtYbnBxdTErNVp2Y09LcE4rcGc5eHNHN2RaWmd3dE9UOE5aeFVZWURRSThYbURld2diTS9TS3dudU1uUyt4WTg3TVRmN3dxQXdONmFmSFFqUmw0LzJzYnR1eDI0OWJMbE4yQTVuN2VnTjBIWXF6UzNBcGJkbnNhdDd5TFRmYzhMVExNTFAvaUwra0NueWpHVnFXYmlDalpTUXg3S2FWUGdSWlAzWkVKdHdkNC9kTUdmUGlOTGVTaWl2bmYycENYcmNHRUVRYU1IS2owNmptY01qWnVkK1BaZCtxZzF5bno5WHAzMTJKL21SY3ZmbEFmc0hpalNkOGVXa3c3TlEyeXJBekh2dlJSUFE2VWhlNDFQbEl1NGZhbnFqQm5Xam91bVdUQ3RyMGViTjdsUm5tMWhQVmJYWmozWmZzVy9mN2pzOVVzdkJ3bmd0eVM2SnhnWjkvRVFyVkVkSHhaOUh5blJEZmh1TkJlNTVlOEhCSFZ0VkxZL1hSamVaNXhSUVlzV0dLSE44TGcxNlJpSTdidWRXUC9rZWluQnhSMjBhaWJHZVRuaWlpcmtFSnVCZGNXRERwQUVJVVdoYjMya0l3L2owblh3MGRFUkpUc3lpcmlNeldwckVMQ1I0dWJYOVR6OWVyWTkxRDIzN25LZjZWdmUxQ0NjTWNNZThtS2d3UkVSRVJFS1k2Qmo0aUlpQ2pGTWZBUkVSRVJwVGdHUGlJaUlxSVV4OEJIUkVSRWxPSVkrSWlJaUloU0hBTWZFUkVSVVlwajRDTWlJaUpLY1F4OFJFUkVSQ21PZ1krSWlLaFIvNTdjZ0lvaVM5YlBDQU1mRVJGUm85N2RrL05rVHUwbldUOGpESHhFUkVTTnBveFBneWdrdWhYVVVZa0NjTTdKYVlsdVJvc3c4QkVSRVRYcVY2akY1UEhHUkRlRE9xaHBwNldoVHdGNytJaUlpSkxlbkdsbVdOUFp6VWVCY2pKRXpKbVdudWhtdEJnREh4RVJrWjhNczREL1BaaURjVVg2UkRlRk9vaXhRL1g0NzMzWlNETWs3eDhDeWRrdlNVUkUxSVlzSmdFUDNKQ0JyMWM3OE1ObUYvWWU4bURmWVcraW0wWHRxTENMQmoyN2FqRnFrQjVublpUOHcvd01mRVJFUkdGTUtqWmlVbkh5bit5Sk9LUkxSRVJFbE9JWStJaUlpSWhTSEFOZkMyUmFvcHUwbVdFV2tKY3RJaTliaE9FNG52c3J0c0duekdJU2NFSTNMYlNhbGo5SGF4N2Jubkl5bE05UXA2eU85K002Wm9nZW5iTmIxcTRodlhVWTJrZUhESFB5VG9JbUlrb1duTU1YSTR0SndGdVA1bUx2SVErV3IzZmlzK1YyMU52a2tNZis0UW9yeGd4Umt0NmpyOVJpNlRwbndQMGpCdWhRVmlIaDBOSDRUUVR1VTZERlgzNlRnUiszdVBERFpoZCszT3lFMHgzNjJGTkdHdEFsVjBrOTIvYTVVYkl0eklHdElBakFzM2RuNGFjZGJyejFSVVBZOStxeFd6TmhNZ2hZdHQ2QkQ3KzFOL3U4b3dmcmNmZFZWbmdsNEEvL3FNYVczZEczUFM5YnhJeXowM0hTTUQxdWVLUVN0UTJoMjlSUi9PMTNtU2pJMDZDMlFjYi8zVm1lNk9ZQVVDck4zM3FaQlFONmFmRjlpUk1QLzdjMjV1ZjR6ZitaMGJlSDhpdm8vdWRyc09ablY3eWJTVVJFalJqNFluVHlTQU8wR2lWWUZlUnBzV0JwOCtFa2xNSXVHanh3UXdaRVVjQnJDK3J4MFdJNzVEamtqb2xqamVpVUpXTEtlR1dpOGF3L2xjUHBEdjNFWjQ4ell0UWdKWkIrdE5qZUpvRnZVckVSZlFxMDZGT2doVVlFbm4rdlB1UngvUXUxU0U4VHNMMDB1bTYzd3E3S1IxY2pBdnZMUERHMTZZSGZaS2hiNDF4OWdSbi9mS3N1N0xFYUVkRHA0dE1ENWZISThMVEJJaitkRnRCbzR0ZExKa3R5MkQ4U210VGJKZlJxZkE4bkREZGd4QUFkTm15Ti92TmowQU1uTkQ1ZWxoRlRZQStsUjc0R1V5ZTBiL1g3bjNlNjhYMkpzL2tEaVlnNkFBYStHSjAyeXJkYWE5bDZCMnlPOENsTmlIQU9ualUxWGEzbmM4TkZab3diWnNBVGI5U2lyRUpxY2R0RUVUaDlsRUc5L3YwR0o2cnJFdGQ3bFdZUWNNVzVTcEZLbTBQRzJ3c2I0dmJjaFYyVWoyNVpwWVM2R0h2by92dGhQZjUyV3lZQVlQSTRJejVmYnNlTzB0Q2g4ZUl6VGJqNmd2Z1UybHl3MUk3bjNnMGRlRnZqdHBtV3VLNGlQSFRVaTZzZXFJeDRURm1GaEhlK2JNQ1Y1eW52elkzL1o4RnYvbG9KS2NxUDc0Q2VPbWdhUjRMM0hQU2dMa3pQYjdTNjVHb3cvWXoyRFh3YURSajRpQ2hwZEx4SlFSMVlkb2FJb1gxMTZ2VkZLeDBSai9jUGZOSXg1N08vdjFhTFQvMTZCNGYyMWVHRlAyZmpsSkVHdE5TSkEvWElzdnErcFo4dGExbnZZN3hjZjVGWm5YZjI5a0licXV0a1RKMWd4Q2RQNStLVHAzT2IzYTlTRklGRnozZkNvdWM3WWRxcGdTZnp3aTVLVCtDTzB0aDdoa3EydWJHaThVUXRDRW83RSszRWdYcmNQTU9NbTJlWWtkZkNPWEh0N2YydmJmaTFVa2w0aFYwME9QKzA2QVBYb0JOOFAwY2wyK1BmczB4RVJJSFl3eGVEMDA0MHFDSGw0SzllYk5vWitVUWwraVVhK1ppZUQ0OFgrUGU3OWRpMDA0M2Z6YkxBWkJSZ01ncjQ4N1ZXREYxcXh3dnYxOE1iWTJmZm1XTjl2VHo3RGpmZnZwWXdHUVY0SlJuT1pxWmJqUnlndzlRSlJyVXRIeTIyQVFDMEdnSEdwa3JsQW9BV2RPeVlqQUx5RytjZWJtN2gxL2pxZ2dhY05Nd0FVUVNHOWRYaHBHRjZyUG9wOGhlMSs0QUh1dzdFTm56Y3JiTW1JTnlFMDcrblZnMjEzNjUxb0t3eSttLyttcDlkcUt3TmYvdzVFOUpnTmluditiTDFUaHd1anp5dVhGc2YzV3U3UGNDYm56Zmc5NWRiNEpXQTNNem9WOEdNSCs3N3cyYmx4dmoya24yMXlvRi96UXMvVE4ra2VKZ0I5MTVyQlFBc1hPSEFjKy9HOWhnaW9tVEN3QmNsUVFETzgrdGwrcktaM2owQTZwQVZBRWhoSnVndFhlZkVub01lUEh4VEp2SnpsUWVjZDBvYVZwUTRZNXBUbDVzcFlzSUkzMG4wMHhiT0xXek9INisyb2tzbkRSNTdwVFpzK01uSkVISFhIT1drNkpXQUoxNnZqZXZjdGNHOWRXcndibW1vM1gvRWkyL1hPbkR5Q0FNV3JYSmdkeFJCYnVWR0Y5NzhQTFpoNmNuampGRUZ2bWdJUU1qOVBWZHRkR0w1K3RDaFNhc0JMcHBvVXEvLzk4TjZISzJLTHRBWkRRTE1hWkc3WVV1MnVmRHRXaWNXZm0vSDRYSXZjak5EOTA2NlBUSnE2cFdmZ2Z4Y1VWMnNVVjBudHppMGh5UEpTaGh0anRmcis1bVVwTmdmUTBTVVRCajRvbFE4VkkrdW5aUWVES2NMV0xpaStVQ2w4M3QzSTUxTVNvOTQ4ZHUvVmVLQjMyUmdTRzhkM3ZyQ0Z2TUNpb3ZPTktsbFJtcnFaU3hhRmYvQWQvbTU2ZXFxNDJmdXlzS1RiOVJpeVkrQlFVT3JBZTYvUGtNZFduN3JpNGF3OCtOYWFtZ2ZKVUI1SmNDYUxtTEVnUENCYXVzZUQrek8wQ2ZwbCtiWDR6L3YxNlBCbmh3bmNVdTZnUGVmeUEyNi9aR1hhckY4UStqQTE3T3JyM1JOV2FVVWRkZ0RnQ25qamZqTnhkRU5kMDhjRTNrcXd1WmRidHp4VkRVQTROU1J2cDdvSHpZN29kZEh2K0RFNjVXakNtWkVSQlNJZ1M5S0YvcjFrbnk1MGg3VlFnSC9sWk9lWm5vR2FodGszUDNQYWt5WmtCWno3NXpGSkdES2VOOUpkUDYzTnJqaVBKbzdkb2dlczZiNDNnTzdVOFl2ZTRKZjVIZXpsRklkQUxCcGh4dnp2clRGdHlHQU9vOVNJd0tQL2pZajRyRzNQRjZGY1VVR2RPc2MvWEJqeVRZWHZ2aSsrUjVjQUxoc3NnbFRHbGVIdnI2Z0h0K3U3VmlUK1BzVStIN0U0OTJUMWxLbmovWjlWbVBkdG1yTnp5N2MvM3hOV3pTTGlDaWxNZkJGb1hkM0xZWTFoZ3hKQWo3OEpyb1FZL0FyNXhGTkFQTjRXellVTysyME5IWEZyODBoNDlNNEw5Ym9WNmpGbjY2eHFvdFF2Qkx3eUVzMVFTdUtyN3ZRcko2OGoxWkplUGlsbXFoWGJVYkxhQkRRdDBkc1E2UWpCK2pWRUJvTnUxT09PdkJaMDBWMWtVV2FvVzBYVzlpZE1sNTRQM2lWNy9aOTRUOWNmWHI0dnU1Tk8yT3JjN2RsbHh1dmZ4cWZsZFZOaXp0R0RkS2pWN2UyclhnOXFkaUkwMDVzZnZHVC94emJ5ZU9OemZaU0h2c1lJcUprd3NBWGhSbG4rM3EybHF4elJqMmhYdStYUzF4aGF1RzFsdEVnNFB6VGZPMzdmTGs5cmtPVVhUdHA4TWpObWI2RkZnQmUvS0FlRzQ5WldYbithV200K0V5bHA4dnBCdjd5UW8wNlp5dWNBVDExNnR6R3B0MDRzaXlpR3M3RUVIVnRpb2ZxMWFIeXVaL2I0UFZiL3R5dHMwWmR1TEowblJON0QzbFFVUjNueEhrc3Z5YktMVm1CRWdPM0ovemMwVjdkTkxoa1VuRDVtS0wrdmcvaHlTTU1HTm9uOHBZdnIzeGNqL0xHOTJ6YlBnKzI3WXZ2K09tbGZqOUxCOHE4V0wwcGZBaWRma2FhT2cvMmt5VjJ1RDFBNmVIbTI2TVJBWTBodG1EV2tzY1FFU1VUQnI1bTlDL1VCcFJLYVNwMVVwQ253Y3NQWkVmOVBQKytKNnZGYlhqdTNmcXdCWjVuVGpZRmJFMTFvQ3grcXlPeU0wUTgrdHVNZ09mL2RLa2RueXdKYmt0VENQTkt3RjlmcnNITy9iNFQ4KzltV2JCeHV3dExqNW52OS9RZk1vT2U1K1NSQnB3Y29UU04vL2ZpclM4YUFzcmRUQnhqVUFQZndoVjJ0UkR3dmM5VlE2c05mekxQdEFoNDVzNXNkZnU3Ylh1akgvcjA3L0NKUitIc2xzckowT0NNWm5xb1JnNXNmbisvZHhZMW9MdzYvUDFUeGh0eDBqQUQvdjF1bmRwcjE4UmtGSERiVEFzK1dXTERsdDNCd1d4Z0wyMUFXYU9LR2drdnpROWRsMUN2Zy9vSGhNc2R2bUIzS0xzT2VMQW1RcEJzMGoxUG8zNmVkcFI2OE1QbTJCNURSSlJNR1BpYWNkMkY1b0I2ZXZXMk51NHhpa0Yrcmhnd3R6Q2Vjak5GUEhGN3BycjFHZ0I4czhhQmY0Y3BITHh5b3d2WFRBZis5bXB0d01sMmNHOGRwb3czTmdZRkozNXV4VHd5bzBIQXFNRytrNjFCTHdRc3lNak84TFcxeXE5TWlWTFVOM3dhdStZQ2l5L3M3Zk5nNFlyb2huTUJwZmh1azNnUFg3ZVV4NnZzNmhFdHZVNklhci9qdkJ3Uk4xeHNScHBCd1BEK09ianJtU3BzM2FNRU8wdTZnS2Yva0lXQ1BBMUdEOWJqRDA5WEI2MTh2dmJDd0FVZ2tmWUc5aS94VWw0ZDJ4OHhPMG85VVExRmp5dlNxK0Z0Kzc3WUgwTkVsRXdZK0NJNGFaZytvRWZDbjlNdHF5ZTdVQVJSNlIxc3NtMnZCNklJdFJ3RmdJaVA5MWNWcHNiYURSZFpBbFlDeDB2bmJCRi8vMTFnMkZ0UjRzUlRiNFN2VTNib3FCZjNQVmVESDdjRTlwSmNOdGtYU0wvN3dZRURaVjQ4R2VGNS9Ja0NjTWZsRnZYNmhPRUdHUHkrSFVaRFlPRHpEeENWTmRHbHIwRW5hTlZlUVVrR25wMVhGMU5QbmNhdml5L1d1b2x0NVl2dlk5dlI0OTdyckRoNVJPUVFJd2pBblZkWTFibWlPL2U3c1gydjcvTmIxeUJqeTI0M0N2STBTRThUOE9ndEdiampxV3AxbitpcEU0d1kwanZ3WjZsVFZ2aTVmRGtadnUvbHNUMkpSRVFVT3dhK01EUWljTTBGNFV0Uy9Gb3A0YllucXNMZW4yRVc4TjdmbFJJYUhpOXc2OStya0dVVjhjN2pPUUNVM3FCSWoyOU9VVDhkeGhVMVAwUVhxNTVkbFRsNy91SHBoODB1UFBwS2JkQnVJY2M2TnV6MUs5Umk5R0NsalhzUGVkWEN4dnVqSEhZV0JLQi9UMTNqNHoyNDRaZ1NJV2tHQWY3dllGT0FjTHFVVmMvTjBldUEzODN5TFViNWRHbjRMZGJDOFEvY3phM0VQcGJaSktqRmxvZjI5WDB2enlwT3c4Z0J2dmZJbXE1OEx3dzZBVE9uQlBmbzdpajF0UGx3OHFWbm05US9mdXB0TWg1L05mano4TXhiZGNqUDBhQ29udzVaVmhGL3ZTVUR2M3VpQ29JUStMTmtjOGd3R1FYb3RFQ1dWUXo1QjAyT1h6Mi9BNyt5RGdzUlVXc3g4SVV4YzJvNkN2SmJ2cHF3NlNRTktDZkllTkpwZ1ZzdXRUUi9ZSXhPSEtqSHZkZFpZVEw2ZXEyKys4R0pKMTZ2YlZIdmxmK1daUzNaUjFlV29lNllNTFN2VGkweElzdEtHTXpKRU5VZUpBQnE0ZXF5eXVnQzVVMlhXTlF0MnZhWGVmSEtSN0h2YzZ2M1c0bnRpVEdYV05ORmRTOWFmK2VjSExwTWlVR1BrTWQvdnR3UmNiZUtnbnlOR2l4LzJ1RU9XNlE1blA0OXRiajhYTi9yL3ZQdDRQbDdnTkxEK2ZCL2EvRE1YVm5vMWxtRHJwMDBlUGptVEx6eGFRTk1qUVdjZDVSNnNPWm5GMlpQVllKcm53SnR5TGx6SjNUMy9XcUtkVjZxUmtUQUlxTndkSDd6T2pXYTJCOURSSlJNR1BoQzZOMWRHekFVNlpVQ2Q4Mkloc1Z2UjRTNmh2Z09TVjF6Z1JrOUdzT29KQU1PcHh3UTBscGkxQ0E5cHAyV0Z2QjFmdnlkSGY4SlVRWWtHc3FLVUtWSGFQZEJENWF1ODRVTW5UYXdSbUZ6dkY0WjU1NnNCSmJLV2drSHk3d1kybGVIenNmc09kczBCSDN3MStZRHdpa2pEV3J0UW85WG1Ydm9iTUgwUXY4QTRJcGgzbHg3eXN2V0JPeEZIRXZnTTVzRS9QbmFEUFZ6c1hDRkkrTGo2Mnd5N251K0J2KzZLd3RtazREK2hWcWNjM0lhWGwvUWdDdk9TOGMvM3F3THFJbllyekIwNFBNdnZSUE5MaWorWXEzdEJ5Zzdva3dlRjl0amlJaVNDUVBmTWJRYTRNNHJyZW9KYmtlcEIzVTJHU01qN09ZUVN1ZHN2d1VFZGZFTGZNUDc2M0RCNmI2VDk4ZmYyVEc4bnk2Z1I2UWwvSHN6WlZuWmEvYmRSUzBybXF6WEFkZE05L1VJdmJZZ3NIZnZ6aXV0T0RXS09tbE5scTV6NHAxRk5vd2FwTWNYeXgzSXl4RXh0SzhPZVRtK051ZGtpT3I4c2dObGtRUENDZDIwdUgyMnI0ZjB6Yzlhdmh1SWY2K1FJOHlPSHVFY0tmZGkxcDhxV3ZTNi91eE9HUU43eFdmN3RtUGRlWVZWclRPNCs0QUh6Ny9YL1B6TGc3OTY4ZGRYYXZIWG16TWdpc3JDblpmbTEyUHZZUTkySC9RRWxOTHBYeGk2M1gzOUNrYjdyL2dtSXFLV1llQTd4bVZUMHRYQ3NCNHY4TlNidGJoMmVuVGJTL2tyN09KN2EvY2ZpVStwbFBRMEFYKzR3amZuN0hDNUY2OTlVbzkvM3RueWtpL0hxcmZKK1B2cnRWR1Z0UWpueXZQTUFRcytvaWwzMFp6ZEJ6eDQ5SlZhN0Q3b1VRT3ZmMDlSank2Ky8rODlGUDc5N3BRbDRwRmJNZ0o2UkV1MnU5QzNoeFpIS3J4UjdhRGl6K1FYK01KdDRSYU9KRU90ZVJkTzl6d05YcnBQS2YvejlXb0gvakUzdWdVdjhUQjdxZ25GdzVTNWhRMTJHUSsvVk50c0FmRnNxd2hKbHJIK0Z4ZitPNzhlVXllazRiN25xM0drWEZLSDN3K1VlZUYwQXdZZE1QQUVaVjlrLy9tQTNUcHIxQjd5QTJYZW1PdEs3am5veGJwZm12L01kZTJrVWVmQjdqN2d3ZnF0elhmeCtqK0dpQ2laTVBBZHc3K3UyanRmMnJEbllNdkNXcUZmQU5rWFJiSFlhRng1WHJxNm1FS1dnYWZuMXJWd0dCSzRkSEk2aXZvRm5yaDJIL1Rnb1JkcmNiaTg1UUYxUUM4dExweVlGdkdZa20ydW1NSlJVMTI4cHBONFUzRG81OWM3MUtmQTkvK2QrME8vS2VscEFoNjVPVE5nQlNnQWpCcW94eVZucGVOSWhSZjNQRk9OeWpDcm9rUEp6V3E3dVpxQVV0ZTVxV1JLTktWVDRzVmtGREI1dlBKOWxHWGdpZGRyY2Vpb0Y1MnlSSlJYUzJFWGlWdzJ4WVN6VDByRFI5L1o4TjVYTm55eDNCNzBHZlZLd09hZExvd2NxSWMxWGNEZ1BqcHMydUU3YUZ5UnIvZjNweDNSZmNDOWtxK0hkZE5PVjlqNmZ2N0dGZW5WOFBiTEhrOVVqeGs3UksvMjluTlBYeUpLSmd4OHgxaTgxb0daVTB6WXROT050NzVvK2JaUy9tR2s5RWg4emd5Ny9JYTJQdmpHRnJUYlJUU0c5dEhodGxrV0ZPUUZMa2padU4yTis1NnJibEdBYkdJMEtEMlF6ZTArOWNYM2pxaTNMZ3RsNzBIbGZlaWVwMEZhWTJtV3BuSTNUaGRRR3FKSDFXd1M4Tmh2TTlHemEvQkNuSWxqalREb2xaRCsxTzh6Y2M4ejFWSHRwcUlSbGVMVVRjS1Z6NG5XUlJQVFVGMG5ZZTNQcnNiYWdZbGpjOGk0K2JGSy9PbWFER3piNThhcW4xd1kxbGVIQjI3SXdPcE5Tb21lWTFmcG1rMEN6aXBXM3N0THp6WmhaNmtIeXplRW51OVhzczJ0Rm9JZVgyUUlHL2cyYm8rdWQvakhMUzZjZjN0NWpGOWw3TmI4M0Q2dlEwUVViKzNZWjVBYzlwZDU4ZU1XRng2TG9neEpPQVg1R3JVbnppc3B2UWZ4c1BnSEIycnFsZnAvcjM0U1d4ZzFtd1Q4YnBZRlQ5eWVHUlQyQUdWSXF6VmhEd0R1bUIwY0pOdkMza01lU0xMU0c5dS9weEwwQnAyZ0JPeGY5cmlEQ2lCbm1BVTg4YnRNOUd1c2kranhBa2ZLZlFmOTg2MDZiTjZsZlBGZE8ybnc1QjFaNm9yZlNQSnlOR3E0ZGJxVTNzMFJBM1F3bTJKZlFHTTBDTGh5bWhsM3piSGlqVWR5b3FxdjJDbExqR294a2RidnVXSXBEbDFUTCtPUHoxYmp0VThhWURZSmVPQ0dESmhOQXM0Y2E4UTlWMXVEZWh6UFBUbE5uZE80NzdBWDM1ZUVYOXl4ZnFzdnlJMGY3Z3Q0MlZZUkF4dTMxdk5Ld2FWK2lJaW9aZGpERjhKZlhxaHAxWEROeUFHK29kS3RlOXd4VCtZUHgrMVJ0cjVhc2NFWmRabVVOSU9BNldlazRlSXpUVWhQQ3d3aWJnL2lWcmg1K2hscDZrS011Z1labTNlNTFmbGY4ZVowSzZIdmhHNWFqQjFpd0pFS3J4cXdmOW9SSEJBZXZ6VlRYZFFpeThDVGI5UmkvSEFEOG5NTmpjOG40OTduYXZEa0habm8zVjJMenRraW5ydzlDM2MrSFdHUE1maENKcUNVVEhuOFZtV3J1RHVmcm81NktMTEp1R0Y2dGFqMDJwOWRVWDMrN3IwMkEybEdBVS9QclkxNFhMcmZmTVZZOTNSdUNvajFOaGtQdjFTRGgyL0toRjRIbkhxaUFWcU5GWDk5V1NuWll6RUorTDlKdnBYdDg3NXNpRmdiY0VlcEI0ZU9ldEcxa3dhZHMwV01IYUxIbXA5ZE9PZVVOSFdPNnNidDdyREQ1SWJHR29xdDRUOGNQN3kvRG5mUGFkM3pmYjNhSHRVOFFDS2lSR0RnQzZHMWMzUDg5NExkc0MyK0o0RDUzNGJlVS9kWWVoMHc3ZFEwWEhKV2VzQmV1SUF5Qis0Lzc5ZmovTlBTTUdwUWZFTFptQ0hLMTl3MDMydlU0UERQMjd1N0Z2LzRmZkErdXFIYzhOZktnTjY0SmlWYjNUaWhteFluRmVseHlHL09ZYWdGSXY2cnBGLzRvQjdmL2VBTTZGVUNsQ0hNUC8rN0JzL2NtWVc4SEJHZHNrUmNjcFlKUnlMTVp5enFGNytWc1pOTzhzMTcvSFp0ODhQZFo0d3hZRUJqVDlpOTEyV285UXBETVJsOXdTYldoU1grU3JhNThlQ0xOZmpMYnpLZzB5bzljdy9ja0lHSFg2ckJyS25wYXM5bTZSRnYwTDdKb1N4ZTY4VHNjNVNRZU5HWkpwUnNjK0c4VS96ZWh6WGgzd2V0Vm1oMjcrQllkT3VzQ1ZnRTFCSy83SEV6OEJGUmg4VWgzVGpya3F0UjY4OEJ3SW93YzVqYTJoTy95OEoxRjVvRHdwN1REYnp4V1FPdWY3Z1NhMytPNzFEWnlzYmh1N21mTjJCTk04OHROaGJHamVZaUNxR0hSemRzVTE2alM2NUc3Vm1xckpWQ2xsZFowZGkybCtiWDQrUHZ3Z2ZtcWxvSmYzNnVHblUyR2Qrc2NlRFpkOEtIS0VFQVJ2ajE1TFptT0R3dlc4U0kvc3BucHFKR3d1SE93ajhBQUNBQVNVUkJWSS9OckdvMjZJQ3J6L2V0SEgvbDQzcDRJNnl6eWN2eC9aaFhSTG5sWERnL2JuSGhrWmRyMUI3bXNVUDFlT3pXVEp6ckY5VCs4MTd3L0w1UXZsNWpWM3NCaS9ycGNQTU1pL3A1YmJETFdMNmg1Zk04aVlnb0VIdjQ0dXhzditLdHV3OG9kY2RhUWhrMk0yTFpPa2VMd3NTckMrcngrSzJaRUFSbEx0U2lsUTY4OVVWRHMyVkFvcEZwRWRDN3V3NGwyMXpxaVg5RmlSTURlbWt4OTR2WWF2ZHQzTzdHcjhmc2pERzR0dzVkTzBYdWJTblo1bEszNkdxcUU3ZHNuVFBrTU9MYW41VlZteDk4MDN6djZQNGpYdHo2dDZxQUhUeENHVE5Zcnc0anV6MUF5VllYeGc1dFdXL3AxSk45dzVpTFZqcWFEVXMzWDJwUlgzdlRUamNXcjNWRzdLbjFyOUZZVnRINkVrR3JmM0xoeWRkcmNkY2NwVVJRd0I4NEpjNm9lN21PbEV0WXZjbUZreHFIL3YxL2RqNWZib2N6UXU1dHNNc3gxekEwR2dUY2VZVlY3Um10ckpXUWJWWGV4N29HV1MwRnMyeTlFLy85c0Q3bTdlcnFiTnp6bDRnNkxnYStPRElaaFlDZWpxOVh0N3lId3BvdTRnOVhXSERqLzVteCtBY0gvdk5lZlV6Ym01VnNjK1BqNyt6SU1JdDQ0N09HVnBWYU9WWkJ2aGFQL2pZRGRUWVpxMzl5NHNVUDZsRlpLK0hKTjJLdkVmZnhkemFzM0JoNFp2L0RGWmFRZ1cvcUJDTTJiSFhqY0xrWExyY1NMdngzVlBnbXpCRGcwU29wcXJEWHhEL3NyZnZGVjBLbXFUd01BSnpudDNQRitsOWNZV3ZGYmRudHhuUHZLdVUrOW9RSS93WTljRTdqTGlLU0JDeGNFYm1kWjQ4ejR1eVRsSy9aNXBEeDVCdVI1KytKUW1ESm1saDNyUWhuOFE5T3BCbnJjT3RsZ1Z2OHhicVk2SzB2R3RUQTE4VHBBajVhM1B6M0s1WS9YcktzSXU2NXlxcXU1dDZ5MjRNRlMyMjQ1eXBsM3Q2eTlVN29kY291SGFlTU5FQ1dnYisvVmd0UC9INXNpSWdTaWtPNmNYVGhHV213Tk01anNqbmtWZ1crcGdVVzZXa0Nwb3hQYTlGZXRpOThVSSsvdmRhNnVucWhOTzBUYkRFSm1GUnNWSHVub3UwUjhkK09MTkpRcEw4Wlo1bHcyMHlMdWlvWFFFREpqeDJsbmhidmxoSEp6djBlTEZocXg0S2xkbXpicHp6L29CTzBBVDFxQzVhR0R5ZWxSN3pxNHpmdGRPTzhVOU13WWJoQlhWMDdlWnp2TS9OOWlUUGtIclZOZW5UUjR1WVp2b0QxL0h2MUllYzMraHN4UUs4T2srNHY4NkkyeHNMU2tld3M5UVROZDczK0lqTzBNVXlGMjFIcUNacDMrZUczdHBocUlUYW5zSXNHejl5VnBZYTlyWHM4dVBlNWFqaGRnZS9GMDNQcjFGWEJwNTVvd0Y5dnlXejFsb1ZFUkIwRkExK2NaSmdGWERqUnQwcHh3Vko3cTJxcFdjM3htM2NWYjhmT0M0dzFSRmo5SGgvTk1OZ05GNWx4OVFYS1ZtMytXNGlkZHFLdmR5OC9Wd05yZXR1Zm5FVVJ1UFV5MzI0bnV3OTZZaW9kTW1xZ0h2ZGRiOFc4eDNQUnU3c0dsL3J0MmZ6Qk44SEQ0VEtVbmo5WkJ2b1hhdFdWdkY5ODc0anFENHJKNDMzdlVid0tnQVBLVm5aTml6ZjhqUm1peHgrdmFiNFdZNU84SERHZ1ppV2dMT29KTTNVelp0UFBTTU8vNzhsV2gvMUx0cmx4OTcrcVEvYkllaVZsaGY3NnhnTGZ3L3ZyOFBJRDJkeFpnNGhTQWdOZm5OeDBpVVh0bGJNN1pYd1k0dVFkaTZhNVJRQnd0S3BqalN2NUQ3Y2VPLzh1R2hsK1liYW1QdmpFSy9xbGhkdG5XOVNkTzZwcUpYejNveEp5QnZiUzR2VFJ2bFdhRnBPQUs2ZWxvNjNObnVyYmVnOEFYcDRmMnhCbTB6eXhETE9BL0Z3Tm1yN1M5Yis0c0cxdmNDQTdVT2JGalk5V0J2UjRiZHp1eHI4akxDaHBNcXl2RHFmNHJSaWZNTnlBcDM2ZkdkRCtsa2d6Q0hqd3hneTE2SFJacFlTbDYzeTlyUk9HRzNEbmxkWm1RNXZKS09EaG16S0RWcEdQSGFySG5GWitMenRsaWZqNzd6THhtNHZOMERmbXlVV3JIUGpUczlVUnl5UzVQY0Q5LzZsUnY1NmNEQkVQM0pDQis2NjNCaFRaSmlKS05wekRGd2RqaHVoeDJpamZpWFhlUWx1cmg4Nzh0Lzg2M013Q2d2WldrT2Y3MkJ3c2k3MXRBM3I2ZW5TcTY0SjcrRHBuKzc3MllYMlZZM2NmOE9EKy85VGdhSlVFdlE3NC9lVytRRkZ2azJFMkNaZzZJUTNMMWpsYnRBTkpOTTRZWThDc3FiNGV1U1UvT3FQYXM5VmYwM0E0QUt6N3hZM0w3NjNBK2FlbFlkUE8wRzBlMmtlSEIyL01VUCtZMkZIcXdZTXYxZ1FOOFpkc2MrSFNlNVJGREE2bmpDeXJpRHN1dHh6N2RCalNXNGZuLzVpTkJVdnRlUDNUQnRnY01wNmVXNmZPTTZ5cGo5emphaklLZVBTM21lcndxTTBoNC83bnExRjZ4QXVUTVFPakc4dnhuREhHQUtmYmduKytGVHFZR2cwQ0hyb3hJMkFMd3RvR1dlMmx2ZlJzRTZycnBLam04dm5UNjRBTHp6Qmh4dGttZFRqVzdWRldhSCt5SkxybmNudUFSMStweGFHajZiajBiQk1FUVFteEl3Zm84ZVZLQno3K3pvYXlpbzdWNjA1RTFCeit5ZHBLT1JraTdwanRPN0h1UGVRTk9UUVhxKzUrb2FxNUZhTXQ1VC9uVGhkRFNibGUzWHh0MjE4Vyt6RGg4TVlTSkhzUGVZT0cxbnAxMDJEd0NZR05XZmVMQzNjOFZZMmpWY3BKOXZvTHpTaklWNExDc3ZWT3RRYWRLQUIzWDJWdGs2SGRrNGJwY2Nkc1gySGV3K1hlcUhyWmpwWFYySFBiWUpmaGNNcHdlNEFQdnJHSDdOMjc0UFEwUEhacnBocjJkdTczNEo0d3c1RWVyOUlEV2xXckJPSy8zWmFKTHJuS2UyUnp5SGpxelRwMWZxQW9Lcy85OGdQWk9HV2tBUTEyV1gxc3BKMDR6Q1lCajkrV3FlNkVJVW5BNC8rcnhkNURYa2dTOFBCTE5kaSt6L2QxVEJsdnhFMlhtSU9leDJnUThOZGJNakMwcisvN3ZHaWxBemMvVmhuUTQvdWJpODI0cUpsOW1ac0lBbkRXU1VhOCttQU9yam8vWFExN0I4cTh1UDNKcXFqRG5yL1hGalRnM3VkcTFEYVpqQUl1UENNTnJ6MlVnL3V1dDJKSTcvalZZU1FpYW1zTWZLMmcwd0lQM0pDaG5zUWxHZmpuVzdWaEYxaTRQYjZUbVNnR0R0djYwNGpBaUFHK2s4bitFSHZEeG9QLzBGYmZIdEdkdkFiMDBnYlVkZHQ3S0xhMmpSOXVVSWVFL2JmWGFqSnFrQ0ZneTY2dlZ6dHczM00xNmtyWmlXTU02Z3BabTBQR0MrL1hZNmxmcjE2NHVXV3RjZkdaYWJqL0J0OXoycDB5SHZoUFRjQWNUY2t2UFRkdEwzYXNETE9nRmljK0VxRThTb1pad0VNM1plREcvek9ycjdseHV4dDNQMU1kZHVlSkprWDlkSGpoejlscXo1a3NBMCs5VVlldlZqbHczY09WK0dTSlhTMzdrcE1oNHMvWFd2SEl6UmxxbVpkd0NydG84T3pkV2VqZnVEMmQxRmhnMjcvbW90TUYzUHRjZGNBaW9lS2hCbVJhZk85SGxsVVphdlVQU3o5dWNlR2ZieXVCOUtFWEEzZTV1ZjRpTTI2ZVlRNjdoWnhPcXdTOUYrL054dTh2dHlBMzAvZXorUEYzZHR6NC8rM2RlWGhUWmRvRzhQdWM3R21TN3RCQ29aUUtMVnNySWdobEVBVEJGUkJjVUFkUUdiZHhIUDFjeGxGbjFCbkhkUngxUnNkZDBVSEVCUVZ4QVJGQlVFQjJLUHNPcFVncFhaTm1YNzgvRGswYmtyUnBLYVJKNzk5MTVhSTVPVW5lcHFHNSt5N1ArMHoxYVMzbTJiRFRpZHVlck1LeTlRMUQxcUxRTUR6KzhYT3BlR0NhSGlQT1V3WHRaRU5FMUo0dzhKMkcrNllhQWxhTmZ2aU5wY2w5YzYwMkg1eU5SdTd1dVZHUHJNNHlmNUZoalVwQWp5NHlQRExENEE5RlBoK3cvY0NaR2FJc2FSUWs4N0xsdU9zNkhiSTZ5NkFKVVFBNTJTQmkrTGtxL1BYV1JQOTlmTDdJTjdjSHBQbHJ0MDVxbUp1MVltUHdvb081UzZ4WXVrNzZjSjIzMUlaL3phcnpCK2crT1hMYzE2aVg3ZFZQNnZ3TFdsNzgwQVNyWFVveS9YSVZlR1NHSWFKOVpwdVNtaWppc2RzTnVHMnl6cjhJd1dMejRkRlhhMUZTRmhqWUdnZXhJV0YyR2JtNjBhS2VveUdHd2tWQjJvLzJ2U2RTY1VIL2hzZjRZYTAwOTZ5cHNHZElFSERYZFRvOGQyK1NmNjZaenlldDVLM2YwOWJ1OE9IMXo4eDQ0TVVhSEduMHN4L2NUNGwzSGsvQnhGR2FrUFB1Umc1UzRaV0hrdjN2eWZxdzF6Z0UxVE9hZlhqMFZhbFhiTmNoTi83NGZEVnE2NlIyOTh5U0I0UkdRSnE3K1BlM2pQNmV4ZTBIWFBqSE84YUFjaWdUUm1ydy9QOGxCVXh6U0VrVWNkUDRCSHowVEJvZW1LWVBHQnJlZDhTTi8vdG5EZDZZYXc3NC85WmFSck1Qejc5dndrUC9ydld2MVBhM3d5QmkzREExL25xckFmOTlPRGxzMkNjaWlqYk80V3VsZTI3UVkweWpyWjNXYlhkaXpxS21oM0s5UG1ESEFaZS85MjVZZ1JMRENsS2F2TS82SFU3VXRHR0ppc2FXcjdmanhzdTAvakF6Y1pRR0UwZEZOb1FHQUNzM08vekRyTTFSeUlFWDcyOElEYXVMbmRnZEpoeS85S0VKMi9lcnNYQmxReURNNlNyRGszY2wrWHU4bHExellObTZoc0JSWHVYRmZ6K3B3ME1uOTBNZGZxNEtmN3RUMnZhcnBSLzZDcmxVRysrbThRa0JaVG1xakY0ODhZWXhaSS9Sem9NdVhIV1I5TnFOSDZsQjkwdzVqcFM1NFFNZ2x3bkk3U1lQQ0RxbnJ1dzlMMStCV3lmcmtOdW9TTExUQmJ6MXVSbmYvQngrT0ZLckZqQitwQVpUeGdYdWxleHdBaS9OTm1GNWlDM09kaDUwNC9kUFYrTzNsMHR6MUVSUldvaHgxM1U2WERoSWhSZG4xZUZZaFFkSmVnRi9tS0lQV1BqaGNBTFBmMkR5NzE0U3lyRUtEeDU4cVFabGxSNS9iOTNZb1dyY1BVVVhFSWpXYm5maUgyOEg3MXU5ZHBzVFQ3OXJ4S08vYStoVkhYQ090R0wyblhsbUxGeHB4NlZGYXR4NG1UYmdmdFVtTHo3OHhvTHZWalZmdkxvMWl2ZTZjTS96TlJoV29NVFZGMnNEQ2s2YnJUNDgvcnF4emZiTkppSnFhd3g4clRCeGxBWlhqR2dvZDFGYTdzSHpIelJkQUxmZUIxK2IwYmRuTWxRUlZIb3dtbjE0WTY2NXRjMXNWbW01QjI5OWJzYWQxK2hhWEFaajN4RTMvdFBFL3EybmNybWxVSlNkS1VPZDFZZDM1b1gvdnR3ZUJJUzlicDFsZU82ZVpQL2N2QU5IM2ZqM1I4R3Y5OUoxRHZUcWJzT2swVkx3R3RKZmlkd3NlWk85cm8zcHRRSW1qTkpnd2todHdEQWtBR3phN2NKek00MGhWeFVEVWhIb2cwZmQvbDB0Q25zcnd1NjFlL0NvMjkrN1dWU294UFdYSmdTRXdmcHpubnZmRk5TVFdLOUx1Z3lUUjJzd2RxZzZxRmRwYjRrYkwvelBGTkNMZHlxM0IvamYxeFpzM09uRXd6TU0vaUhkL3JuU2tQQURMMWJqbVVhdk9TQUYzc2RmTjJKL2FmT3ZaLzF6YTlVQzdyMVJIN0NvQ1FBV0xMZmh6Ym5tc01Gc2RiRVRELytuRmsvY21laHZnMVl0NE83cjlkaDUwSVU1aTZ4UXF3Uk1HYWRGbmRXSGVVdXQrR0twdGNuZE9kcktMMXVkK0dXckU3bFpjb3dkcXNiSVFTcTgvRkVkU2x1eGdJbUk2R3hoNEd1RjczK3g0NkxCYXZUSmtlTkV0UmVQdk5MODNLcDZ1dys1OGZ0bnFuSGxDQTE2WmN0aFNCQWI1cXo1cEEvaTJqb3ZkaDUwNGFzVlZ2OXcySm55NVk4MjdEem93aVZGYXVSbUtaQ2dFVUtIUHgvZ2RQdHd2TktEdGR1YytHR3R2Y1hGb04rWVc0ZThiRGxlbWwzWG9vVW9UcGZQMzZacWs5VExGbTY3dWJlL01DTXpUWWFoQlVxc0xuWkdIUFlBUUtFUWNPVUlUVURZcTdQNE1IT0JHWXRXMlpzc0xPMzJBQS85dXhZM1QwekE4RUtWZjE1blBhOVgyaGxpNVdZSFBsbHNnY01wTFlLNGJiSXVvTXlOM2VIRGg5OWFNRytacmNrRkZCcVZnSEhETkFGL09OVFcrVEQ3V3d1Ky9ka1djUS9YOWdNdTNQRlVOZTc3clRRUERRQisybVRIdmxJUDVpK3o0cWJ4MGhEOHBsMU92UEMvdWhZWFJPNldJY1BRUmx2T3VkekE2NS9WQlFUNnB0cDI3ejlyOFBqdGlmNVNNaDh2c3ZybmpjNzgwb0tTWTI3OHN0WHBIODQvbXc0Y2RlUEE1MmE4K2ZtWis2T01vdS83WCt6WXNOT0p3OGZjWWY4QW8vaVVuU2xEank1eURPNm5ETmpWS1ZZeDhMV0N6U0hONC9yenpRYTg5WVU1NG1ITmVyK2U4T0N0TDlyUGg4VGVFamYybHB6NTlqaWN3TjNQMWJRNEtKWlhlL0hjK3lZOCtqc0RIbjIxdHNuWDIrc0RubnJYaU1kdVQ4Uzc4MXYyUFZVYnZYanliU05lZkNBWlRwY1AzLzVzeHllTExhaUxzTVJPbmRXSFZ6ODI0OVdQelpETEFIbWpIVVdjVGw5UUNLc2ZCbnpsejhsUUtRVXNXV1BIaDk5RXR0L3hnYU51dlBpaDlKcFUxSGd4ZjVrVjN6U3ovMnc0RnBzUFQ3MXJ3cVZGYWx4enNSYXZmeWE5Ym5NV1daSGJUWTd0KzEwdExvOVNiODloTjU1NDA0aW43MDdDcnljOGVHNm1xVVg3U3grcjhPQ1B6MWZqOXF0MTZKZXJ3SnhGZ1hVUGw2NExQN1JNZERwcTYzeDRhYllKYTdlZGhXNWphcGRLeWp3b0tmTmd4VVlIVmhjN2NQODBnMzlucEZnaytId3QzU0k4K2k2NXF5TGFUYUFvU0RhSVoydytZMlBuNWlsd29OUjlXanVsdEVSaGJ3VXFhcnl0S3IvVEowZU9QWWZkYlRablRSVFJaTTlpYXczb3BjRHVRNjZnK1hvdG9WSWdiTTl1UjdENDlmUm9ONkhEMkx6YmhXZWJtTUpCSFZONnNvaUhaOFJ1U1NiMjhGSE1PQnRoRDVDMjN6cWJUcWRRZEV1R3JDTnhKc0llQUd6YmQvcXZhVWNPZTNSMkxWcGxZOWlqSUJVMVhueTEzQmF6Z1k5bFdZaUlpRTVhdnNFUnNGVWdVV01yTmpwQ1ZqK0lCUXg4UkVSRUp6VlZCb2tJaU4zM0NBTWZFUkhSU2VWTjdJSkRCTVR1ZTRTQmo0aUlDQ2ZMSjdXdzZnSjFQSlcxM2haWG0yZ1BHUGlJaUlod2NwVTYxMnBRTTd4ZW5QYlduZEVRZzAwbUlpSWlvcFpnNENNaUlpS0tjd3g4UkVSRVJIR09nWStJaUlnb3pqSHdFUkVSRWNVNUJqNGlJaUtpT01mQVIwUkVSQlRuR1BpSWlJaUk0aHdESHhFUjBSa21DdEZ1d2RuUnRaTU1ZNGVxMi94eFJSRkkwQWhReUVQZnJsVUwwS2c2eUl2Y1NneDhSRVJFWjlEWW9Xck1laW9WL1hNVlorWDVPcWVJV1B4Nk92NTZtK0dzUEYrOXRDUVJienlhZ2dlbTZURnlrS3BOSC91OGZDWG12WmlHeWFPMUlXK2YrYmNVdlBwd2NwcytaN3dKazVXSmlJaW9MYVFtaWtoUEZ2R0hLVHJjOVd3TmZJMjJiOU9xQlR4K2UyS0xIdS9KdDQydzJsdStCOXdkMStqUXRaT3NSZmRadTgyQmIzKzJSM1J1WmEwWG4zMXZ3YlFyRS9EQWRBTkt5cXB4K0pnbjR1YzZwNXM4YlB0eXM2UzRrdE5WSGpKTUtoVUN0RDQwR1RUWGJuZkM3dWk0ZStjeDhCRVJFWjFCODVaWk1YNmtCajJ6NUJnN1ZJM3ZmMmtJVUhJWk1EQy9aVDEvOGxNeTBhQStTbHg1b1FhZi8yREZqZ091c1Bmcm02TkE3K3pBajMxQmtDNWVINEFRV2Fpc0l2TEFCZ0N6RjFyUnA2Y0M1L2RWNHBxTHRmalhyTHFJNzN0SmtSb1RSbXFhUE9laXdTcGNORGgwcUV2UUNIajBkK0Y3Tlc5NW9ockhXdmo5eEJNR1BpSWlvalBJNlFJK1dXekZiWk4wMEdsRHp6TTdWdUhCNy81ZTNlVGp2UGRFQ3Jxa0IvZUFaYVNKS0NwVVl2bUd3SjQ0aFV5QUlhSGgrZTc3VjQwVTdCcDU1bytKR05SSGliKy9aY1NhcmM2d3ozM1pjRFdHOUk5c21GYXRFdUJ5QTRZRUVVL2MwWHp2NWN3RlpwUWU5K0NEcnl6NGRMRTE1RGtGdlJYNDg4MEdmTExZaXE5WDJJSnVmLzNSRkZoc1h2enA1ZHF3ejFOdDlFYlUvbmdWazRFdnI0Y2NldzY3bzkwTUlxS3pJcTlIVFA2cXBrYStXMlhEcXMwT1ZKdkNodzV2bzV2VUtnRStudytPOEJtc1dVTUxsSmo3UXByLytxMS9yMFpwZVdBUFY4K3UwbnRyMThId1BZTUEwRE5ManFKQ1pZdWUvNElCa1ozLytROGlBQThzTmg4c05pbVJkdTBrUTJwaXd6SURqd2Y0YW9VTjVWV2VrS0YzeVJvNzNCNWYwRzE3RHJ2Z2FQcGI2ekJpOHJkSWJoWURIeEYxSFBYemx5aDJET3FqeFAzVDlHRnYzMy9FalNmZU5JYThUU1lDQzE1T2c5SHN3M1VQVmJhNkRlVlZYbXplMDVBWXpiYkE3cjBrdllCa2c0aGpGUjRZelpITmJmdmdLd3VXcll0c1RsOXpucmd6TWV4Nysrb3hXbHd4b3VXcmZhKy9KSEJSUjZpUTIxSEY1RytSeTRacjhOMHFlMURYTkJGUnZCRUY0SW9SVGM5cm90aWhWUXZRcWdWVTFJUXZraUdjSElYMW5lWm4zTjRqTHJ3OE8zQU8zUjNYNkpEVFJmcm8xMnFrSjlKcFJUeDNUMUxRL2IvL3hZWmw2eDBCeDB3V0w4cXIyMlpvMUJWQno5c2pyeHB4dkxMbGdXMzZsUWxoNS9wMVZERVorSHBueTNIcGNEVVdybXlidnpLSWlOcXJDYU0wT0tkYlRQNnE3dEEyN25MaXQ0OVdCUndUQk9EVlB5ZWpWM2M1ZnRvVS92TkxkaklMZWs4MzhZV1FseTFIdjF5RmY3V3EzZUdEVWc3MHlXbDRqOGxrVXIyN3JmdE9Zenk1amVUM2tLTlRjc3NyeUtVbXNlcmNxV0wydDhqTkUzUll1ZGtCazRYZGZFUVVuOVJ5RzlUV0h6QnZuZ3BhclRib29sS3AvSmVFaElSb041ZWFNZjVDRFhwMWwrUEljUThXL0JpODhLQ2VlTEpLczdlWmpqUlJBQkwxSXJScUtkd2thS1FoMmtTOWRGMHBsNjdYczlvYkhuREt3MVZoUzVSY1dxVEdmVk1EaDZOL1dHdkgzaEkzZGgyU3V1VytlU1c5NmNZMVllcGZLbEZiNThOSGl5eEkxSWs0V2g1K2l0YjFseVRBMTRyZ3ExQ3dDUE9wWWpid0plb0V6UHg3S2w3NjBJVFZ4ZEgvSzRTSXFDMGxxdzRqTCtsSEhEM2l3TkVXM0s5eEVGU3IxVkFxbFZDcjFRSFhHd2ZGVTY5cnRhRUwyOUxwNlo0aHc2MlRkUEQ1Z0ZjK3JvT25pVEJYdjV1RXA1bVJ6UFJrRWJPZVN2VmZ2L2RHUGU2OXNlSDJDd1lvOGNsekRiZi83MnRMMEdOMDdTVERKVVZxN0R6b2FuS1Y3cDdEN29DNTh4VTFrUSt6aW9LQWpMU0c0Q2tJQWdBZjFtMXYvclA3RDgrMmJnN2VQVGZvV3pVSE1KN0ZiT0FEQUwxV3dCTjNKR0xKR2p2VzczRGk4REUzU3NvNE9aT0lZcE5XWGcydHZCckpxbEowMXU1cDFXTllyVlpZcmFGTFcwUktKcE1GaEVDVlNnVzVYQTY1WEE2RlFnR0ZRaEh3dFV3bUN6alcrRjlSRlAwWG1Vd1djRDNjTWJrOHBqK2FncWhWQXY1Nld5SlVTbURlVWh1MjdXdDY4cHJ5Wk8rVTA5MTB6MWFkMVJjeXhJVlR2TmVGOC9zR3Jwek5USk5oeWpndHZscGhhekx3bmVxV0o1b3VJVk12UDBlT3U2Zm9rUUVSWnFzUDd5K3dvS2FKbGNxbnVuaW9HclYxTFo4em1OTzFaUVdtTzRLNCtGODFkcWo2ak96ZFI5VFdLaW9xOE9hYmIvcXZUNTgrSGRuWjJWRnNFYlV2NmJEWmJMRFo4bUMxRnNGbXM4RnF0WjQ4RnZoMTQyTnVkOXRXTGZCNFBHMFNITnZDcWFFeDFDVlVhR3k5eTlxczdZQzBCK3hqdHhtUW5TbUR6ZUhEckc4c0VPc0xIWWVoUHJrbmJITzdRbGp0UHN4WkZQd3pLaXBVNHM4M0cvQy9ieXlZdHpUODBQR1paRWdROEx0Sk9sd3lUQTFCa0lhRTMvN0NIUEZxNEhxVEx0TDZoM1JGVVlCU0liMTJUbWZUajhNaDNXQnhFZmlJWWtWNmVqb0dEUnFFalJzM0FnQVdMbHlJTysrODgrUVFCeEdnMFdpZzBXaVFrcExTb3Z2VjFkVUZCVUdielFhbjB3bVh5d1czMngzMGI2aGpMcGNMVG1mN21TYlQxbUgyYkJJRjRFL1REZjVlTlk4SCtQTXRCZ2dBbm5uUEdMWStYTXJKZVhjV1crVGg2SUlCU216YjU0TFY3b05NRktCV0NWRElvdk43NVpKaGF0dzJXUWQ5Z29DU01nOWUvYVN1MlY3TlV5M2ZZTWZoWTI0c1hXZUh4ZWFEV2lYZzZic1QwYmVuQWsrOVk4S3FMWTRtNzEvUVM0RWVYZVJOMWozc2FCajRpTTZ5MGFOSFk5dTJiWEE2bmFpc3JNU0dEUnN3ZVBEZ2FEZUxZcHhlcjRkZUg3N3VXMnZZN1hZNG5VNDRIQTUvY0R6MVdPT3Y2Ly8xZUR4d3U5M3dlcjBSWDF5UjFPaUlJVElSZUdTR0FTUE9VOEhqbGNJZkFIaTlQZ3cvVjRVWDdrdkdZNi9YaGl5OTBqbFZHbzZNTkt4MDdTVERrNzlQeE81RGJ0ejdRazNRN1NvbE1IU0FDaXMyQm9laytoWEJiWm1ycngybmhUNUJ3SnhGVnN6KzF0TGtmTVhHdW5XV1ljUjVnYVZVSm82U1NoSU42YTlDbnh3NUR2N3FSbmFtRE5tWmtjMDFyYisvM2VtTFdtOW5lOEhBUjNTV3FkVnFqQnc1RWt1V0xBRUFMRisrSEFNR0RJQmF6V2tKMUw2bzFlcW92UzliRWhnOUhvLy82OU8xOHZrMmFEeUFva0lWUnB5bmdzTUpQUFd1RVkvZm5naXZEM2pxWFJNZXVzbUFpd2FyOFBLRHlYaDJwaW5vdnIyNlN4L05vd2VyTUhwd09pWS9VTmxrYjkrbzg2V1F0REpNcjllVWNRbjQ3ZVZhOUQ4bk9QRFUxK0tyczRaLzdjWU9WUWNGc2Fha255eUpNcUNYQWsvYzJmeldhZ0R3M0V3VHVtWEljT05sZ2F2TlphSTBMQTRBTGpmUXJiTWNOMTRtaDB3bWhXaFhvNkJhZjh6akRWN2hiRFI3R2ZpaTNRQ2lqbWpJa0NIWXNHRURhbXBxWUxmYjhlT1BQK0t5eTlwMjdoQlJMSXZld28yS05ubVV6WHVjcURGNThiZTNqTmg5cUNHVmVMM0FQejh3UVJRTnFLM3pobHlRTURCZkdnSjJ1QUNWb3ZubkdqdFVEYThYSVhmQTZKd3E0cHFMdGZCNGdVVXI3Ymo3ZWwzQTdXbEpVbStpMlJvK1VIYkxrT0dDL2kzYlZnMEFCcHdUUWVOUGtzdUExY1ZPWEhsUHcrcy8va0lOWmx3bEJjQ1hadGZoNTAwTmdmYXZ0eGt3WXFBS2srNnY4SWUrYmhreVBIRjdJZ3c2RWUvTU0yUEpHdGJxYll5Qmp5Z0tSRkhFdUhIajhPbW5ud0lBTm16WWdQNzkrNk5idDI1UmJoa1J0UVd6MVljN25xb091VWpCNndPZWVVL3EyVk9yQkh5MzJ1NFBmbm5aY25UUGtPRkV0UmMxSm0vQVBzby9iWElnU1MvQzJhaFhhM0EvSlRMVFpGaTMzWWtxWTJCNGxNdUJ2OXdxclE3KzdIc3JEdjRhUEc1YnY3WFpvUkMzMVp1N3hJcnZWa1VlbnA3NVl5SXkwMlI0L0EwalNvOUhWam1qcmxIZzdObFZqajljcjBQL1hBVkt5ang0OG0wamprWlFtcVgwdUFkM1AxK0QrNmZxOGVCMFBhNGVvOFVuaXkxWXVka0JOd3Q0TVBBUlJVdnYzcjNSdTNkdjdOMjdGd0F3Yjk0ODNIWFhYVkFvSXYrcm1JamFyMGhXcE5vZHZvRHR6NjRaSzgxTisvb25HNFlYQmc2anZyOUFLc0V5dEVDSmpGUVp2di9GanNsanBQTy9XaEU4WEhuVlJWb1lFZ1NVbG5zdys5dmc4aTBLdVJRWVhXNWc5K0h3Y3lqckxEN1VXU0pQVFBYaHFxTEdpMk1Wa2Qvdm5HNXkvUGJ5QkF3clVNTG5BL2FYdXRFOVE0N1hIazRPT3JlK2RNM25MNlNGZmJ6T3FTSWVtV0ZBYlowUEt6YmFzWFNkUGFDV1lFZkR3RWNVUlJNblRzUnJyNzBHcTlVS2s4bUVoUXNYWXVMRWlkRnVGaEZGd2NCOEJTNDhUNFVxb3hkZnJRZ09mUFd5TStXWU1URUJ5UVlCQS9NVUtEM3V3Zm9kRFN1cnQreHhZdE51Rjg3TFY2REc1TVZmWDZzTnVTTDQ4dDlvb05NSzhQbUFQMHpSNDUxNTVoYXRERzVMV3JXQWYvd2hFU2tHRVZ2MnVQRG01M1hJeTFiZ3ZxbDZmUHV6QTZXbjdNWXhicWdhUGJQaytEREVvcEFoL1pRNHI0OFNENzVVaTRINUNrd2VvOFhFVVJyc1B1eGk0Q09pNkZDcjFianFxcXN3Wjg0Y0FNRFdyVnVSbjUrUHZMeThLTGVNaU02bVRpa2lIcnJaQUo4UCtQZEhkVTNXNE5OcnBkNnRRNzk2Y05lek5mN3JnTFRBNGFZSkNUZ3ZYd0didzRmSFhqZmllR1ZESW5wMnBnbHFwWUJ1bldXNGVZSTBQODdqQlM0YnJzWUYvWlY0N1ZNemZ0cmt3STRETHRTYXoxNUpFNnZkaDMrOGJZSktDV3plTGFYVHZHeHB0R04xc1FNYmRnYVdDdXFYcTBEUExEa1dMTGNGTE53QUFFT0NpUFA2S09GMCtmRDVEemJNWDJaRFFXK0YvM0U3S3U0dVRCUmx1Ym01R0RSb2tQLzZWMTk5QmJQWkhNVVdFZEhabEpFbTRway9KaUhGSU9LOUx5M05iamxXdno5dVZhMFhCNCs2VWJ6WDVULyt6M3VUTVA1Q0RjeFdINTU0dzRoOVJ3TFRVRVdORjUxVFpYajJqMG5RcWdVc1dtWEhIVTlWWThjQkYxSVNSVHgydXdFUFR0ZkRaUEdpcnBWNzFhdVZKd05vQysrKzg2Q3JWYUZNSVpkNkNBRnBsVzZQTGxKZmx1MWthUFo0MGVIREhzQWVQcUoyWWR5NGNUaDQ4S0IvMWU2OGVmTXdmZnIwYURlTGlNNndvUVZLM0QvVkFIMkNnTGUrTUFlVURxa3ZsWkxWV2VZZmlsUXBnQUc5cEJXelpaVU44K011TFZMajFzazY2TFZTc2VPL3ZXa01taitYYkJBeC9jb0VYRFpjMnYxaWRiRVRyM3hjRTlLbXhBQUFJQUJKUkVGVUI2OFh1UC9GV2t3Y3BjRXRFeE13L0Z3Vit1VXE4ZEpzRTladWF6cDg5dXdxUjJXdEIyYXJEMTRmTUt4QWlmVGtrNEhVZUhaV1NuUkpsK0h0eDFMZzlVb0xZdVF5b0xUY2c4cGFGbDF1aklHUHFCMlF5K1c0K3VxcjhlNjc3d0lBU2twS3NINzllaFprSm9wVDlRc1VpZ3FWcUtqeDR1SC9HUDA5ZGZXMjdYZGhjRDhsbnI0N0NmdEtYUEJCNnIxS1RSUng2RmNwMEZ6UVg0bHBWeWI0YS9mOXZObUJGMmZWK1h1M0FLa3c4MVVYYVRCdXFCcHFsUUMzQi9oNGtRV3pGd1p1eTdaZ3VRMXJ0enZ3eUMySnlNK1I0OG5mSjJMdUVpdmVuUjkrdjk2LzNabUl6cWxTd1BONkcycm03VHZpYnZFMmFxY3FMZmZndTlWMlZOUTBIUnlQbG5zd2Q0a1ZjcGtBVVFTcWpWNHMvb1VsV1U3RndFZlVUbVJtWm1MRWlCSDQrZWVmQVFCTGxpeEJUazRPMHRMQ3IwSWpvdGh6VGpjNVhydy9DUzQzOEwrdkxmamlCMnZJUlJYemxsclJPVVdHM3d4VTRidytVcStlM2VGRDhWNFhYdjJrRGtxRk5GOHZOMHVPMG5JUDN2cmNITEI0bzE2djduSk1HS21CendlczJlckVPL1BOWWN1Y0hLLzA0cjRYYTNEemhBUmNOMWJiN0NLSFgwKzQwU2xGQ1VHUXdwN1Y3c091UXk3ODk1UFRuNWF5NDRBTE93NDBQeFRyOGFMSlVFb1N3ZWNMdGJFTEVVV0QxK3ZGTysrOGd4TW5UZ0FBT25YcWhOdHV1KzAwTjRNbm9raGRjbGZiRkY1dVR1ZFVFYlVtYjlqOWRGdnlPRVdGS255MTNOYmtGbVpqaDZxeCs3QXI0cnA0QUpDZEtVTkpXZVRuaTRJMHBOb1JMSDQ5UGRwTmFERitpaEMxSTZJbzR1cXJyNFpNSmxXL1AzSGlCSll2WHg3bFZoRlJXeXV2T3Yyd1YvODQ4NWMxSGZZQVlNa2FlNHZDSG9BV2hUMmc0NFM5V01YQVI5VE9wS1dsWWN5WU1mN3JxMWF0d3FGRGg2TFlJaUlpaW5VTWZFVHQwQVVYWElEczdHei85Ymx6NTZLbXBpYUtMU0lpb2xqR3dFZlVUbDF6elRYUTZhU056aDBPQno3KytHTTRuVTJYU0NBaUlncUZnWStvbmRKcXRiamhoaHY4OC9tcXFxcnd4UmRmUkxsVlJFUVVpeGo0aU5xeGpJeU1nTDExOSsvZmoyWExsa1d4UlVSRUZJc1krSWphdVg3OSttSFlzR0grNjZ0V3JjTHUzYnVqMkNJaUlvbzFESHhFTVdETW1ESG8wYU9ILy9yOCtmUDl0ZnFJaUlpYXc4QkhGQU1FUWNCMTExMkhwS1FrQUlEYjdjYkhIMzhNbTgzV3pEMkppSWdZK0loaWhrcWx3bzAzM2dpVlNnVUFNSmxNK095eno4RE5jb2lJcURrTWZFUXhKRFUxRmRkZWU2My8rcEVqUjdCbzBhSW90b2dvdnVUMTRCYnoxTFJZZlk4dzhCSEZtSnljbklDZE9EWnUzSWlOR3pkR3NVVkU4U00zS3pZL3pPbnNpZFgzQ0FNZlVRd3FLaXBDMzc1OS9kY1hMbHlJWGJ0MlJiRkZSUEhoc3VFYWlFSzBXMEh0bFNnQVY0elFSTHNacmNMQVJ4U2pKazZjaUl5TURQLzF6ei8vSFB2Mzc0OWlpNGhpWCs5c09TNGRybzUyTTZpZG1qQktnM082c1llUGlNNGl1VnlPcVZPbklqMDkzWC9zczg4K1EybHBhUlJiUlJUN2JwNmdneUdCM1h3VUtEVlJ4TTBURXFMZGpGWmo0Q09LWVJxTkJ0T21UZk9YYS9GNFBKZ3padzdLeTh1ajNES2kySldvRXpEejc2a29LbFJHdXluVVRsd3dRSW0zSDB1QlJoVzdmd2dJUHRaMElJcDVKcE1KNzczM0hzeG1Nd0FwQ041eXl5MUlUVTJOY3N1SVl0dVNOWGFzMytIRTRXTnVsSlI1b3QwY09vdXlNMlhvMFVXTzgvc3FNVzVZN0Evek0vQVJ4WW1xcWlxOC8vNzcvbUxNT3AwT045OThNNUtUazZQY01pSWlpallPNlJMRmlkVFVWRXliTnMxZm1ObHNObVBXckZtb3E2dUxjc3VJaUNqYUdQaUk0a2puenAweGRlcFV5T1hTS2pLVHlZUVBQdmlBb1krSXFJTmo0Q09LTTEyNmRNR05OOTRJVVpUK2U5ZlcxbUxtekptb3JhMk5jc3VJaUNoYUdQaUk0bEIyZGphdXUrNDZDSUswb3F4K1VVZDFkWFdVVzBaRVJOSEFSUnRFY1d6Ly92MzQ3TFBQNFBGSXF3dnJ5N2gwN3R3NXlpMGpJcUt6aVlHUEtNNGRPWElFYytiTWdjdmxBZ0FvbFVwTW56NGRtWm1aVVc0WkVSR2RMUXg4UkIxQVdWa1pQdnJvSTMvSkZvVkNnZUhEaDJQRWlCRlJiaGtSRVowTkRIeEVIVVJWVlJWbXpacmxMODRNQUgzNjlNR2tTWk1nazhtaTJESWlJanJUR1BpSU9oQ2owWWpaczJjSExONm9YOVdyMFdpaTJESWlJanFUR1BpSU9oaWJ6WVpaczJiaHhJa1QvbU1HZ3dFMzNIQURPblhxRk1XV0VSSFJtY0xBUjlRQk9Sd09yRisvSGovKytLUC9tRUtod0pRcFU1Q1RreFBGbGhFUjBabkF3RWZVZ2UzZnZ4K2ZmLzY1ZndXdklBZ1lPM1lzTHJqZ2dpaTNqSWlJMmhJREgxRUhWMWxaaVRsejVzQm9OUHFQRlJZV1l2ejQ4ZjdDelVSRUZOc1krSWdJZHJzZG4zMzJHVXBLU3Z6SHNyT3pNV1hLRktoVXFpaTJqSWlJMmdJREh4RUJBSHcrSDc3NzdqdHMyTERCZnl3NU9SbFRwMDVGVWxKU0ZGdEdSRVNuaTRHUGlBSnMyYklGMzN6ekRlcC9OYWpWYWx4Ly9mWG8xcTFibEZ0R1JFU3R4Y0JIUkVGS1Mwdng2YWVmK25mbUVBUUJFeWRPeElBQkE2TGNNaUlpYWcwR1BpSUt5V1F5WWM2Y09haW9xUEFmS3lnb3dLV1hYc3A1ZlVSRU1ZYUJqNGpDY3JsY21EZHZIdmJ1M2VzL3B0ZnJNWEhpUk5ickl5S0tJUXg4Uk5Tc24zNzZDU3RXckFnNGR2NzU1K1BpaXkrR1FxR0lVcXVJaUNoU0RIeEVGSkdTa2hMTW16Y1BaclBaZnl3cEtRbFhYWFVWRjNRUUViVnpESHhFRkRHbjA0bkZpeGRqeTVZdC9tT0NJS0NvcUFpalJvMkNLSXBSYkIwUkVZWER3RWRFTFhibzBDSE1uejhmRm92RmY2eFRwMDZZTkdrU09uWHFGTVdXRVJGUktBeDhSTlFxZHJzZEN4Y3V4STRkTy96SFJGSEV5SkVqTVh6NGNHN0xSa1RVampEd0VkRnAyYnQzTHhZc1dBQzczZTQvMXFWTEYweWFOQWtwS1NsUmJCa1JFZFZqNENPaTAyYTFXdkhsbDEvaXdJRUQvbU55dVJ4anhvekJrQ0ZEb3RneUlpSUNHUGlJcUExdDI3WU5peFl0Z3NQaDhCL3IzcjA3SmsrZURMMWVIOFdXRVJGMWJBeDhSTlNtTEJZTDVzK2ZqME9IRHZtUEtSUUtGQlVWb2Fpb0NISzVQSXF0SXlMcW1CajRpT2lNMkx4NU03Ny8vbnM0blU3L01iMWVqOUdqUjZPZ29DQ0tMU01pNm5nWStJam9qREdaVEpnM2J4NUtTMHNEanFlbnArT0tLNjVnd1dZaW9yT0VnWStJenJnZE8zWmc2ZEtsTUJxTkFjZno4dkl3ZHV4WUpDY25SNmxsUkVRZEF3TWZFWjBWSG84SGE5ZXV4Y3FWS3dNV2RZaWlpTUdEQitQQ0N5K0VXcTJPWWd1SmlPSVhBeDhSblZVMm13MHJWcXpBaGcwYjBQalhqMXF0eG9VWFhvakJnd2R6aXpZaW9qYkd3RWRFVVZGVFU0UHZ2LzhlZS9mdURUaWVuSnlNaXkrK0dQbjUrVkZxR1JGUi9HSGdJNktvS2kwdHhhSkZpMUJlWGg1d3ZHdlhycmo4OHN1UmtaRVJwWllSRWNVUEJqNGlhaGUyYmR1R1pjdVd3V1F5QlJ3Zk1HQUF4b3dadzhMTlJFU25nWUdQaU5vTnQ5dU5OV3ZXWU5XcVZRSDErMlF5R1FvTEN6RnMyRER1ejB0RTFBb01mRVRVN3Roc052ejQ0NC9ZdEdrVFR2MFZsWmVYaDZLaUltUmxaVVdwZFVSRXNZZUJqNGphcmFxcUtpeFpzZ1Q3OXUwTHVpMHJLd3RGUlVYSXk4dUxRc3Vvby9qK0Z6czI3SFRpOERFM1NzbzgwVzRPblVYWm1UTDA2Q0xINEg1S2pCMGEreVdqR1BpSXFOMDdkdXdZVnE5ZWpWMjdkZ1hkbHBLU2dtSERocUd3c0JBeW1Td0tyYU40VkZ2bncwdXpUVmk3emRuOHlSVDNpZ3FWdUgrYUFYcXRFTzJtdEJvREh4SEZES1BSaU5XclYyUExsaTF3dTkwQnQybTFXZ3daTWdTREJ3OW1BV2M2TFp0M3UvRHNUQ09NWm40OFVvUDBaQkVQenpDZ2Y2NGkyazFwRlFZK0lvbzVkcnNkNjlhdHcvcjE2MkcxV2dOdVV5Z1VHRGh3SUlZT0hZckV4TVFvdFpCaTJUUHZtYkJpbzZQNUU2bkRHVGxJaFVkL1o0aDJNMXFGZ1krSVlwYkg0OEdXTFZ2d3l5Ky9vS2FtSnVBMlFSRFFwMDhmREI4K25MWDhLR0xMTnpqdzdFeFQ4eWRTaC9YSURBTkduYStLZGpOYWpJR1BpT0xDN3QyN3NYcjFhdno2NjY5QnQyVm5aMlA0OE9ISXpjMk5Rc3NvbGp6NGNpMjI3WE5GdXhuVWpnM29wY0MvN2t1S2RqTmFUQjd0QmhBUnRZWDgvSHprNStlanRMUVVhOWFzd2U3ZHUvMjNsWlNVb0tTa0JHbHBhVGozM0hOUldGZ0lyVllieGRaU2UxVmV4Wlc0MUxSWWZZK3doNCtJNGxKMWRUVldyMTZOclZ1M3d1TUovQVV0Q0FKeWMzTlJVRkNBL1B4OHJ1NGxBSURYQzF6eHh3cDQrYWxJVFJCRjRKdFgwaUVUbzkyU2xtSGdJNks0WnJWYS9Rczg3SFo3ME8wcWxRcjkrdlZEUVVFQnVuWHJGb1VXVW50eXlWMFYwVzRDeFlERnI2ZEh1d2t0eHNCSFJCMkMyKzNHbmoxN1VGeGNqSU1IRHdidDRBRUF5Y25KS0Nnb3dMbm5uZ3VESVRaWDR0SHBZZUNqU0REd0VSSEZBSXZGZ3VMaVltemR1aFVWRmFFLzRMT3pzMUZRVUlDK2ZmdENxVlNlNVJaU3RERHdVU1FZK0lpSVlreFpXUm1LaTR1eGZmdDIyR3kyb052bGNqbnk4L05SV0ZpSW5Kd2NDRUxzVnRxbjVqSHdVU1FZK0lpSVlwVFg2OFcrZmZ0UVhGeU1mZnYyd2V2MUJwMmoxV3JSdTNkdjlPN2RHejE3OW9SQ0Vac1Y5eWs4Qmo2S0JBTWZFVkVjc052dDJMWnRHNHFMaTFGV1ZoYnlISmxNaGg0OWVpQXZMdzk1ZVhuUTZYUm51WlYwSmpEd1VTUVkrSWlJNG96UmFNVE9uVHV4Wjg4ZWxKYVdoajB2SXlQRDMvdVhtWmw1Rmx0SWJZbUJqeUxCd0VkRUZNZHNOaHYyN05tRDNidDM0K0RCZzBIMS9lcnBkRHIwN3QwYmVYbDV5TW5KWVoyL0dNTEFSNUZnNENNaTZpQmNMaGNPSERpQTNidDNZOSsrZlNGci9BSFMwRzlXVmhaNjlPaUJIajE2b0d2WHJneUE3UmdESDBXQ2dZK0lxQVB5K1h3b0tTbkJuajE3c0dmUEhoaU54ckRuTWdDMmIyY3E4R25WQXJwbnltQXkrM0NzSXZLdHVaUUtvR2VXSEJhYkQ2WEhJN3RmZ2thQXhYWm1QOXFWQ21Ea0lEV1dyQW45aDA1alk0ZXFjYnpLZ3gzN1hYR3ppd2tESHhFUjRmang0Lzd3VjE1ZTN1UzVESUR0eTVrS2ZBVzlGSGpodmlUOHZObUJwOTR4Ulh5LzdFd1ozbjRzQlp0M3UvRHdLN1hObmk4SXdKeG5Vbkc4eW9zWC9tY0tHeTVIRDFiaDNodjErR3FGRGU5OWFZbTRQZldldmpzUjUvZFY0dmtQVEZpMnpoSDJ2QlNEaUkrZlM0WEo0c08xZjZwczhmTzBWN0VZK09UUmJnQVJVYnpKeU1oQVJrWUdSbzRjQ2JQWmpNT0hENk9rcEFTSER4OUdkWFYxd0xrZWp3Y2xKU1VvS1NuQmloVXJHQURwdEJUMFVpQWxVWVJhSmFDeU5ueVBvRXdtUUswU29KQzNycTdrUnd1dE9MK3ZFcmRPMG1IVkZnY2N6dERuOWN1VlNoZHQyeGZtaEJCU0UwWE1manExVmUwNjFmWURMdnpwNWVhRGNrZkF3RWRFZEFicGREcjA3OThmL2Z2M0J3Q1l6V1ovK0NzcEtVRlZWVlhBK2FjR1FGRVUwYmx6WjJSbVppSWpJd09abVpubzNMa3pReUNGTk9wOE5RQmd4VVlIbks0ejl6dzdEN3F3YW9zRHc4OVZZZFQ1YWl4ZUhYcG90ekJQQ253YmQwVWUrQVFCRUVYQWJQVmh4OEhRMzBUUHJuS2tKNHZZZmNnTm95VzRacVpLSWVEY1BBVmtZc1JQRy9jWStJaUl6aUtkVG9kKy9mcWhYNzkrQUpvUGdGNnZGMlZsWlFIMUFFVlJSSHA2T2pJek0vMlh6cDA3UXk3bnIvVDI1SnRYR29iOTZqZG9HWDZ1S3VCNHBBcnpGQUgzbTdQSWdqbUxyQUhucUZVQ1JnNVNBUUMrLzBVS1lFV0ZTaFFWcXJCc3ZRT2JXaEM2R3V1V0lVUFByc0h2clFOSDNhZzJlV0YzK1B6UFcyL1ZGZ2U4WG1ERVFEVzhQdWw2U3gwdDkrRHgxMFBQaDMxd3VoNWpoNnJ4d2RkbWJONGRIQW83cDRpWTlWVGI5QkxHQy81MklDS0tvbkFCc0Q0RW5ob0FBU2tFbHBlWG83eThIRnUyYkFFQUNJS0E5UFIwZnk5Z2ZZOGdkd09KbnNiejU5UktBWjFUUmRnZFBsVFVCUGRJaGFPUUExM1NaWEE2ZlNpdmJyaGZuU1Y0K3YwbHc5UkkwQWc0OUtzSE8wLzJqT1ZtS1RCMnFCb0hqcnF4YVZmcnZvK2lBaFZtWEpVUTl2YnhGMnFDamwzN3AwcWMwMTJCSkwwQXE5MkhPNjdXaDcxL2ViVUhIM3pWOG5tRTFESU1mRVJFN2NpcEFkQnV0L3Q3K09vdk5UVTFRZmZ6K1h3NGNlSUVUcHc0Z2ExYnQvcVBwNldsQlF3SFoyWm1RcWxVbnJYdnB5TzcvUjhOOHpYckYyMXMzT1ZzMWFLTlhZZmNUUzdhRUFUZ3FvdWs0RFgvUjJ2WTg1cVNsaVNpWDY0Qy9YSVYwS2dFdlBoaEhRQmd6VFlIS3BxWUR4aUt6ZUhENU5GU2U3UnFBYU9IcU1LZWUvQ29PMlRnNjVRcTRzNXJRdTlnazlkRCtrUG15Z3MxdUtCLzhHTnJOZHp6K2xRTWZFUkU3WmhhclVaT1RnNXljbkw4eDV4T3B6LzhIVDkrSEdWbFphaXNETDBDc3JLeUVwV1ZsZGkyYlp2L21FNm5RMHBLQ3BLU2twQ2NuT3ovT2lVbEJWcXQ5b3gvVDlUMlJnNVNvVXU2REVhekQ4dldOVjhxcFY1ZUR3VWV2c1dBZnJrS2RFcHBtUEMyNDBERE1HbEptUWNsWlZMZ1MwOFdjWDVmSlJhdGFuaU9qRFFSblpKbDJMcXY0VDQ5cytRWTNFLzZ3K0xabVNhczJSWTRuRHpySDZsSTFBbTQ5aytWc0R0REZ3dEpNWWlZTkRxNDk3Q3gzNXdiUGtoU0lBWStJcUlZbzFRcWtaMmRqZXpzYlA4eGw4dUY4dkx5Z0JCWVVWRUJyemQ0K05Cc05zTnNOdVBJa1NNaEh6czVPVG5rSlRFeEVhTElXZkNubzErdUFrL2VsUmp4K1ZwVjh6MVZjaGx3eXdTcEoyejNZUmRjN3VCejlGb1JGL1JYb2s5UEJmcjJWQ0F2Vy9yNDc5dFRqcjQ5NVRCWmZGaGQ3RVJWclFmalIycmdDTFBnNC81cEJweVhyNEJHTFdEZVVoc1VjdUJmOXlYRGtDRGk0VmRxL1VQSnQwOXU2SmxMMUVsRDJmVkVFZEFuQ0tnMmVXRUtNVFJkYjArSkd3LzlPM1N2NXIwMzZERjZpQXFQdjI1RThiN2d4blpLRnZITzR5bGhIN3NqWXVBaklvb0RDb1VDV1ZsWnlNcks4aC96ZXIyb3JxNUdkWFUxS2lzclVWMWRqYXFxS2xSVlZjRmlDVDFueXVsMCt1Y0hocEtRa0FDZFRvZUVoQVRvOVhyLzF6cWRMdUNpVXJIbkpaUVVneFM4MnRLRWtScGtwQVVHOFY3ZDVlaVRvOENRazgvMTI4c0RlMjdyQ3pPdjMrSEVPL1BNL2g2OHZqM2xHRDlTQTJlSVhyZkpvelU0TDErQkEwZmQrSHFGRFFEZ2NnT3ZmVnFIeCs5SXhGTi9TTVI5LzZwQnIrNEtETXhYd09XVzVpQ21Kd2UyTFRWUmhDZ0F4eXViSGliMmVSRVFGQnZ6bkt6ZzdIVDdRcDdqQ05OcjJKRXg4QkVSeFNsUkZKR1dsb2EwdERUMDd0MDc0RGFuMDRtS2lncC9BS3lxcWtKTlRRMk9Iei9lNUdOYUxKYXdZYkV4bVV3V0ZBSWJoME90Vmd1TlJnTzFXZzJkTHZROHJYaTB1dGlKNXorSWZBNWY5d3daWHYxemN0amIwNUpFVExzeWNFR0ZJQUF2UHBBTVZhUDFPcVhIUFZpenpZR2RCMTNZY2NDRklmMVZlSEM2SGtmTEc0WnJBZmpyOGpuZGdZRXBOMHVPR1ZmcFlMWDc4TlE3cG9CZXhGKzJPdkhlZkROdW02ekQwM2NuWWZrR2FiajNsWS9yOE1BMFBYS3pBcU5HenNrVnY3K2VhRHJ3Q2FLMDhqZ1VtU2dkVjhxRmtPZW9sSnpEZHlvR1BpS2lEa2lwVktKcjE2N28yclZyMEcwbWt5a2dDTlpmYW1zakwyRHI4WGhnTkJxYjNHYXVNYmxjN2crQTlaZjY2NDJQaHpvbmxzclJlTHloZTZUQ2FhNm42cjZwZW1qVkFrNVVlLzF6OEh3K1lQNHlLNHgxWHB6VFhZRXhRMVQ0ZHFVTjg1ZlptbjIrK3NEWCtIbTFhZ0YvdmMwZ0RkL09xZ3U1ZThmblA5alFvNHNjWTRlcUlaY0plTzU5RTM1Yzc4QWRWK3ZRT3p0d3BYanY3dExQYTA5SmlMSG5Sdkt5NVZqd2NscVQ1N1JrZUx5amk1My9KVVJFZEZZWURBWVlESWFBaFNMMVRDWVR6R1l6TEJZTDZ1cnEvUE1CVHozbThiUnNWYWZiN1VaZFhSM3E2dXBPcSsxeXVSeWlLRUlRQklpaUdQQjFxR09uM2c1Y2VWclAzeHlaR0xwSEtweW1lcXBHRGxMaC9MNUsyQncrdkRHM0RrL2MwUkIrM2w4ZzljSk91NkpsY3k3Vko1K3Y4VUtLaDI0Mm9FdTZEQXRYMnJGOFEzQTlQVkVFcmgycnhYdGZXbkRvVnpmbUw3UDU5OHpkZDhTTmdma0s5TXlTNCtCUktlRDFQMGNhWnQ1OXFPbkswRWF6RHh0M2hxNGQyS2VuSEpscE1temU3VUtOS1hpZXFsb2xvS2lRcTlFYlkrQWpJcUtJMVlmQjV0anQ5ckRCMEd3MncyYXp3VzYzdzJhendlRm9lVkhlY056dXBudU5vcTJvVU5sc3IxV2tLbXFrVVAzYXAyWWNyNHE4dGw5VEVyUW5BMStqWHNqNXk2eFFLUVc4L1lVWjkwL1ZvNlRNalMrV052UVdqaGlvd295SkNSaGVxTUk5L3d3c0diUmxqeE1EOHhVWVhxakN3YU51NkxVQ0Nub3JZTFg3Y09CbzZKK1Z4ZWJEekM4dHFLejFZR21ZZlhvZm5LNUhacG9NbjM1dkNWbDRXYXNXTVA1Q2pmODFJZ1krSWlJNkErcUhYTlBTSWdzM0RvZkRId0xyTDVGZUQ3VVN1YjJxTW5xeDUzRGtvVlNybHJZSUMyWG5RVGRtTHJCZ3lSbzdlbWExemNkNS9ZNGExWTE2ellyM3VsQzh0eGFaYVRJTUxWRGhraUkxNUhJQm55Nlc2djFkTzFaYUVQTDFUOEZEeHV0M09ISEx4QVNNSEtUQ2g5OWE4SnVCS3NoRVlNMVdKOEw5Mkd3T0h6Nzl2blcxQk90WjdhZi9HUEdHZ1krSWlLSk9wVktkOXNwZXQ5c05yOWNMcjljTG44OFg4Rzl6eCtxL1h2bGNHMzFEWWV3ODZHcFY0ZVZ3NmtQWDZiaHBmQUxPNlNhSDJ3TU1IU0FOZys0L0VoeEt5eW85K1BOL2F2REMveVZqeHNRRUtHVEFyeFVlOU9vdXg3RUtENWFHcVA5MzRLZ2JKV1VlWkdmS01MaWZFcFBIU09Gd3hhYmdjNmVNMDJMVStaRzlCOUpUcEwyazc3bEJIL0djeUZjL3FjUE9nKzI3Qi9oTVl1QWpJcUs0MERhTE55cmE0REZpaTljTGYva1dBUGg1c3lPZ2lISmpoMzcxNE5ILzF1TDVlNU13N2NvRWY5aDZZNjQ1YkkvZGQ2dHR1T05xSGU2ZnBrZUtRVVJGalJjYmRnVFB6VXRKRk5HalM5TS9RMEZvMkpjWWtMYWRxLzhlbXFOV2Rld2FrZ3g4UkVSRWJXenNVRFhHRFZQN3IrdE9idlZWMEV1SkYrNUxpdmh4NmhkUjlPb3VEN3JmWC81YkMyZlQ2eDRpOHVWeUs5YnRjRUFtQWxXMVhwUlhlM0hkT0MyTVppOVdibmI0YS9iVjIxdml4dU52R1BIY1BVbFFxNlM5ZTlkdEQ3MjRBZ0MrL2RtRzZ5OUpRSXBCQ2x5ZmZtK0ZPOFRVdWpmbW12SEdYSFBZeHhtWXI4QmZicFVXcHBSVmVOQTdXNDZ0KzF3bzZLWEEzQitzbVBrbDkrTnRDZ01mRVJGUkc4dElsYUdnVi9EY3UwU2RFUEo0YzNUYTRQdUpvZ0RnOUFzTTExbDgyR01KSE9xODhEd1ZlbldYbzg3aXhlcmk0RENYbVNhRFhPcGNRMDVYR1c2OFRJczVpMElQTHp1Y3dJRlNGODdySS9VaXJ0dmU4a1U2azBkcmNOdGtIZXFzUGp6OG4xcE1IcU5CNzJ3NTVpeXlZRytKQ2xQR2FkRWxUWWFYWnRmQmFtZlI1VkFZK0lpSWlOcll4OTlaTVBlSDhQUHJDbnNwVUZIanhiRVF1MDNJWmNCbHd6WDRhWk1kUm5QNDhOS1NlbjR0bFo0c3BibFF4WkVMZXl0d3p3MTZlSDFTNzkzNEN6VzRhWHdDN0U0ZjVpME5Ycmh4dzZWYWY5Z0RnTC84TGhFUHZsd1RVZTlrbDNRWjdwK3F4NEJlQ2h3KzVzR1RieHVEMnZUT1BEUGNIaCttak5PaTN6a0t2UE9GR2N2V3Q5M0s3M2pCd0VkRVJOVEczQjdBN1FrT1pObVpNdHcwUGdIRHoxVmg5eUUzN251eEptaisyVzh2MTJMNmxRbTRhWHdDVm01MjRPdWZiTmh4b0EzR2JodFp1ZG1CSFFkY01GdURKNzlwMVFLUzlBSThYZ1FWV1I2WXI4RGZmNThFaFJ4NDZ3c3o1aTIxb2FMR2l4a1RFM0RIMVRvNG5ENTgrM1BEZ294Sm96VzRlWUswRThqY0pWWmNNVUtEdkI1eS9PT3VKRHorZW0zWVBYc05DUUt1RzZmRnhGRmFLQlhBa2pWMnZQcHhYZGp6MzE5Z3dhNURMdnhwdWdGL3ZzV0FxeTkyWThGeUczNWNidys1dDNCSHhNQkhSRVIwaHVWbHkzSHRXQzErTTFBRlFaQktqMnpZNVlSY0JqaFB5Vnc3RHJpd2Rwc1RnL3NyY2RGZ0ZTNGFMTld3VzdEY2hxWHJXaFpnbkM0cGRPcTBnUXNXYkE0ZmJDRjJ6QUNBM3RsU05EaFM1Z2w0cnN0L284WmQxK21oa0FNZmYyZjE5K1o5dXRpS3RDUVJFMFpxTU9wOE5SYXR0TVByQTZaZGtZQ3BWMGlyY3VjdXNlTGQrUllVNzNYaDc3OVB4TGw1Q3Z6ci9tUTgrYllSRlRVTkwwQjZzb2dyTDlSZ3drZ050R29CNVZWZXZQWnBIZFkyTVVldzNwcXRUdHo1ZERWdW02ekR5RUVxUERCTmo5c242N0IydXdNYmR6bXhhWmNUdFhVZGQ3aVhnWStJaU9nTVVDcUEzd3hVWWNKSUxmcmtTQiszRGlmd3pjODJmTHJZRW5hNGRzc2VGN2JzTVNJalRjU0VrVnBjTWt5Tm5sbHkzRGRWanhsWDZmRE5Uelo4K2FNVkprdno0ZVY0bFJUcUxoNml4bmVyYkFIaEtwUk9LU0ptWENYdGJieHhseFN5OUFrQzdycFdqOUZEcEpJcEgzNWp3ZXlGZ2NQVnIzOW14dEZ5RHhhdXRFR2xGSERmVkQxR0RwTE9ydzk3Z0ZTWDc5bVpKand5dzREZTJYSzg5a2dLWHZ1MERqOXRjdUNobXd3WU5WZ0Y4V1FnbnJQSWlrKytzNFR0MVF1bG9zYUxaOTR6NFl1bGN0dzBQZ0huNVN0eDhRVnFqQm1peHI5bTFlR0h0Y0hsWURvS0JqNGlJcUkyOXB0elZiaC9taDRKSjFmbldtdytmUE96RFYvOFlHMXlYbDVqeHl1OWVQc0xNLzczdFJsWGp0RGdtckZhcEJoRS9QWnlMY1lOVTJQNlkxWE5saU5adDkySmFwTVhHV2tpUG53cUZUVjEzckQzVWNnRkpPcWs5cG9zUG55MVFncDFULzQrQ1gxN3l1RndBZitlYlFvNVA4N25BeFlzdDZGTHVneFAzNTJJTHVreWVMM1NzTytYUHdiTzYvdDVrd01XbXhHUDNXWkFvazdBUFRmb3NXV1BFMTh1dDJKZ3ZnSkwxdGd4ZDBsa2dUYWNQWWZkZVBSVkl6cWxpQmc3VkEyYnc5ZWh3eDdBd0VkRVJOVG1pdmRLdldPL252RGc2NTlzK0c2VkhiWldMckp3T0lFdmx0cncxUW9iTGh1dXdYWGp0SmkzekJwUjdUbWJRMXJWZXR0a0hYcG5LL3lsVVVMeCtvQnFveGZiOXJzdysxc0x5azl1MS9idmoweTQ1MFk5L3YxUkhVcVBONzFWMllscUQzNDk0WUZTSWVDZkg1aFF2RGQwOTl5bVhVNzg0ZGthUERMRGdQay9TaUhZYUhianhrZXEvUHZ3dG9VVDFWNTh0SkE3YmdDQTRQUDVPdTZBTmhFUlVTT1gzTlYyaFpjejAyUW9DN0VLOTNUSlpWS1BtcWVkN2lpblVRbVF5NEE2YS9QeFFoUWpLNXJjM2l4K1BUM2FUV2d4OXZBUkVSR2RBV2NpN0FFSVdiUzRQV2xKVDJZc2hyMVkxYkgzR1NFaUlpTHFBQmo0aUlpSWlPSWNBeDhSRVJGUm5HUGdJeUlpSW9wekRIeEVSRVJFY1k2Qmo0aUlpQ2pPTWZBUkVSRVJ4VGtHUGlJaUlxSTR4OEJIUkVSRUZPY1krSWlJaUU3SzY4RU5xS2hwc2ZvZVllQWpJaUk2S1Rjck5qL002ZXlKMWZjSUF4OFJFZEZKbHczWFFCU2kzUXBxcjBRQnVHS0VKdHJOYUJVR1BpSWlvcE42Wjh0eDZYQjF0SnRCN2RTRVVScWMwNDA5ZkVSRVJESHY1Z2s2R0JMWXpVZUJVaE5GM0R3aElkck5hRFhCNS9QNW90MElJaUtpOXFUTzZzTkxINXF3dXRnWjdhWlFPM0RCQUNVZXVza0FuVFoyL3hCZzRDTWlJZ3BqeVJvNzF1OXc0dkF4TjByS1BORnVEcDFGMlpreTlPZ2l4L2w5bFJnM0xQYUgrUm40aUlpSWlPSWM1L0FSRVJFUnhUa0dQaUlpSXFJNHg4QkhSRVJFRk9jWStJaUlpSWppSEFNZkVSRVJVWnhqNENNaUlpS0tjd3g4UkVSRVJIR09nWStJaUlnb3pqSHdFUkVSRWNVNUJqNGlJaUtpT01mQVIwUkVSQlRuR1BpSWlJaUk0aHdESHhFUkVWR2NZK0FqSWlJaWluTU1mRVJFUkVSeGpvR1BpSWlJS000eDhCRVJFUkhGT1FZK0lpSWlvampId0VkRVJFUVU1eGo0aUlpSWlPSWNBeDhSRVJGUm5HUGdJeUlpSW9wekRIenYvSVpxQUFBQXJFbEVRVlJFUkVSRWNZNkJqNGlJaUNqT01mQVJFUkVSeFRrR1BpSWlJcUk0eDhCSFJFUkVGT2NZK0lpSWlJamlIQU1mRVJFUlVaeGo0Q01pSWlLS2N3eDhSRVJFUkhHT2dZK0lpSWdvempId0VSRVJFY1U1Qmo0aUlpS2lPTWZBUjBSRVJCVG5HUGlJaUlpSTRod0RIeEVSRVZHY1krQWpJaUlpaW5NTWZFUkVSRVJ4am9HUGlJaUlLTTR4OEJFUkVSSEZPUVkrSWlJaW9qakh3RWRFUkVRVTV4ajRpSWlJaU9MYy93TlRWZnl2L2lwajJ3QUFBQUJKUlU1RXJrSmdnZz09IiwKCSJUaGVtZSIgOiAiIiwKCSJUeXBlIiA6ICJtaW5kIiwKCSJWZXJzaW9uIiA6ICIxMiIKfQo="/>
    </extobj>
  </extobjs>
</s:customData>
</file>

<file path=customXml/item2.xml><?xml version="1.0" encoding="utf-8"?>
<s:customData xmlns="http://www.wps.cn/officeDocument/2013/wpsCustomData" xmlns:s="http://www.wps.cn/officeDocument/2013/wpsCustomData">
  <extobjs>
    <extobj name="C9F754DE-2CAD-44b6-B708-469DEB6407EB-1">
      <extobjdata type="C9F754DE-2CAD-44b6-B708-469DEB6407EB" data="ewoJIkZpbGVJZCIgOiAiMzE2MjY0MjUwNjE1IiwKCSJHcm91cElkIiA6ICIzNDI3MDUxOTUiLAoJIkltYWdlIiA6ICJpVkJPUncwS0dnb0FBQUFOU1VoRVVnQUFBbndBQUFHL0NBWUFBQURDZVFyUkFBQUFBWE5TUjBJQXJzNGM2UUFBSUFCSlJFRlVlSnpzM1hkODAzWCtCL0RYOTV2Wk5Fa250SXhTa0QwTHlLaUFFMUZBUlZGL29vQ0sreHlucDNlT3UzT2M0OVE3OVR6UDA5TlR6NFhpUk1XQk9KQWhVNEVpZ3V4UlpxVjdaT2Y3L2YzeGJiOUp5R2pTcGswVFhzL0hJdzlJOGszeWFacjIrK3BudkQrQ0xNc3lpSWlJaUNobGlZbHVBQkVSRVJHMUxRWStJaUlpb2hUSHdFZEVSRVNVNGhqNGlJaUlpRkljQXg4UkVSRlJpbVBnSXlJaUlrcHhESHhFUkVSRUtZNkJqNGlJaUNqRk1mQVJFUkVScFRnR1BpSWlJcUlVeDhCSFJFUkVsT0lZK0lpSWlJaFNIQU1mRVJFUlVZcGo0Q01pSWlKS2NReDhSRVJFUkNtT2dZK0lpSWdveFRId0VSRVJFYVU0Qmo0aUlpS2lGTWZBUjBSRVJKVGlHUGlJaUlpSVVod0RIeEVSRVZHS1krQWpJaUlpU25FTWZFUkVSRVFwam9HUGlJaUlLTVV4OEJFUkVSR2xPQVkrSWlJaW9oVEh3RWRFUkVTVTRoajRpSWlJaUZJY0F4OFJFUkZSaW1QZ0l5SWlJa3B4REh4RVJFUkVLWTZCajRpSWlDakZNZkFSRVJFUnBUZ0dQaUlpSXFJVXg4QkhSRVJFbE9JWStJaUlpSWhTSEFNZkVSRVJVWXBqNENNaUlpSktjUXg4UkVSRVJDbU9nWStJaUlnb3hUSHdFUkVSRWFVNEJqNGlJaUtpRk1mQVIwUkVSSlRpR1BpSWlJaUlVcHcyMFEwZ0lpTHFxTDVhNWNDUFcxelllOGlEZlllOWlXNE90YVBDTGhyMDdLckY2TUY2VENvMkpybzVyU2JJc2l3bnVoRkVSRVFkU1hXZGpIL01yY1dhVGE1RU40VTZnSEZGZXR4eHVSVVdrNURvcHJRWUF4OFJFWkdmRFZ2ZGVPeC9OYWlwNSttUmZEcGxpYmpuYWl1RzlOWWx1aWt0d2psOFJFUkVmaGF1c0RQc1VaQ2pWUklXTExFbnVoa3R4c0JIUkVUVWFNbVBUaXhkNTB4ME02aURXcnJPaVNVL0p1Zm5nNEdQaUlpbzBXZkxrN2NIaDlwSHNuNUdHUGlJaUlnYWxWVndKUzVGbHF5ZkVRWStJaUlpQUpJRWxGZEppVzRHZFhEbDFSSzhTZmd4WWVBaklpSUNJSXFBeExVYTFBeEpBalJKbUo2U3NNbEVSRVJFRkFzR1BpSWlJcUlVeDhCSFJFUkVsT0lZK0lpSWlJaFNIQU1mRVJFUlVZcGo0Q01pSWlKS2NReDhSRVJFUkNtT2dZK0lpSWdveFRId0VSRVJ0VEZSU0hRTDZIakh3RWRFUk5TR0poVWI4Y1lqT1JqU1c5Y3VyNWVYTFdMUjg1MXc3M1hXZG5rOVNnN2FSRGVBaUlnb2xlVmtpT2lVSmVMbUdXYmM5RmdWWkwvdDIweEdBZmRmbnhIVDh6MzAzeHJZSExIdkFYZkR4V1owNjZ5SjZURnJOam14ZUswVGQ4MXB1L0JZYjVQdzFKdDF1R2hpR2s0WmFXeXoxM2xyWVFQVy91eHFzK2Z2NkJqNGlJaUkydEQ4eFRhY2Qyb2FUdWl1eGFSaUk3NWE1VkR2MDJxQUVRTmk2L25USHBQWlRoeW94N21ucE9HRGIyell2TXNkOW5HRGV1blFyekR3dEM4SXlrV1NBWVRJa0llUGVxSFRPakd1U0I5VEcyTlJWU3NCQVBKek5SalFxKzFpU1liNStCN1VaT0FqSWlKcVF5NDM4TTRpRzY2YmJvYlpGSG95MzZHalhsenpZR1hFNTNubGdXeDA3UlRjUTVlZksySmNrUjVMZm5RRTNLN1RDTENtKzE3djlpZXJsR0RuNTlIZlp1REVnWG84K0dJTlZ2OFV2dmRyeWkxSEk3YXRWUnJiOU9JSDlYamw0NFptRHovdFJBTnVuMjNCL2pJdmJubThLdXFYY2Jsajd4Vk5KUXg4UkVSRWJlekxGWGFzMk9CRVpXTnZWaWlTMzExR2d3QlpsdUZzeFFoazhUQTkzbjhpVjcxKzdZT1YyRi9tRFRqbWhHNUtEUGhsZC9pZXdXUGIxbFk4WHNEamJUNlVqUjFxQUFCOHNkd09oL1A0RG5HeFlPQWpJaUtLc3hNSDZuSEg1WmF3OSs4czllQ0JGMnBDM3FjUmdVK2V6a1ZOdll4TDdpcHZjUnZLS2lSczJPWkxqUFgyd0hDVWFSR1FaUlZ4NktnWE5mWE5CNmR4Ulhya1ptcnd6Um9IYkE0WjNmTTB1UDRpYzlUdHFhaVc4TXpiZFFDQS9vVmE5TytwUThrMkYwcVBlSnQ1cEkvWkpHRDBZRDJjYnVDcjFZN21IMEFxQmo0aUlxSjJZaklLTUJrRkhLMEtQNTlNYUJ5RmxWdlplYlc5MUkybjU5WUYzSGJEeFdiMDZxcWMrazFweWd1WlRTSWV2elV6NlBGZnJiSmo4UTlPOWZyME0wd1kxbGVISDdlNFlITjRZVFlKR0R0RUQwa0N2SDQ5Z0RxdE1pZlE2dzI4N2RCUjN3MWpoaGd3K3h3VG5wNWJGeEQ0Q3ZJMG1INkdLZXpYMURsYmhFNExsRmRMdVByODZNS21KTW40OTd2MVVSMmJ5aGo0aUlpSTRtemRMeTdNK2xORndHMkNBRHg3ZHhiNjl0QmkyZnJ3dlZPYXhpd290VGJ4aGRDL1VJdkJ2WFhxVUtqREtVT3ZCUWI2TFpiUWFBVG90TUJQTzZJYlQvNXF0VU1ObGxsV0VlODhub09OMjl5NDUxL1Y2akVMLzkwcHF1Zkt6Ukp4enNuTnI5VE56WXp1T0VBWmptYmdZK0FqSWlKcUYrZWRrb2ErUGJRb1BlTEZKOS9ad3g0bk5sWnBibTdlbkNnQUdSWVJKcU9TRU5QVGxDSGFESXR5WGE5VnJqZXhPWHhQT09PZWlyRHozeWFQTStMMjJlR0hvOXZEOGcxT1BQbUdyM2R5WEpFZWQ4K3g0dFZQR3ZEeGt1RDM3cUViTTFEVVQ0Y1pkNWZENFpkVDMzNDBCMmtHVnIwR0dQaUlpSWphWEk5OERhNmRib1lzQS8rYVZ4Y3dCSG9zWGVPWjJkdk0xTFpPV1NMZWVDUkh2WDdiVEF0dW0rbTdmK3hRUGQ1NTNIZi82NThHcjREdDFsbURzOGNac1dXM08rSXEzZlltU1FnSXBPN0dOU1Vlcnh3eXFEYUZZNGNMWE1nUkJnTWZFUkZSR3pJYUJOeDdYUVlNZW1EK3QzWnMyaEY1UmF4ZXAvUkl1VHlSZzB1ZFRRNFo0c0xadU4yTlVZTUM2K2wxeWRWZ3hsa21MRmhxYjNIZ0c5eGJwL1lJTnJXOVJ4ZE5RQytod0U2MmhHUGdJeUtpRHM5bXM4SGhjTUJ1dDhQaGNLZ1h1OTBPajhjRFNaSWd5M0xBdjgzZEZ1cCtZSEpjMnkyS3dIM1hXVkhZUlFPN1U4WWJuelZBYkNwMEhJYXhjUWl5dVo0cW0wUEcyd3R0UWJjM0RYKysvbGtENW44YmZ1ZzRYZ3J5TkNqSUM2d1BtSk1oWXZLNCtPK2FjZXFKUnZUc0doeGRDcnZFdG9QSThZaUJqNGlJMmsxTlRRM3E2K3NqQmppbjA2bmVicmZiNFhaSDdoSHJxRVFCdVBNS3E5cXI1dlVDZDE5bGhRRGcwVmRxNEF6elpXVTN6cnRyc0VjL05EbDJxQjZiZHJoaGM4alFpQUtNQmdFNlRmdDBxMzI5MnFFdWlzaTBDSGo5b1J4czNPN0cvZi94bFozNTZLbmNjQStQU2U4Q0xYcDFDNDR1R3VhOVpqSHdFUkZScTlqdGR0VFgxemQ3Y1RpT243cHBHaEg0NDlWV25EelNBSytraEQ5QUtSRXlmcmdCVDl5ZWhmdWVydzVaZWlVdlIwa3ZrWW8wKyt2V1dZT0hic3pBMWowZTNQWkU4TTRUQmoxUVBOU0FwZXVjUWZjMXJRajJlS0w3dWtMeCtzMjNjeHA4QzA3YVlpN2QvejZ1eHdmZkJQZGFQbjVyWnN4YjFCMXZHUGlJaUNnc2w4dUZvMGVQb3JLeUVsVlZWYWlycXdzSWNiVzF0ZTNTRG9QQkFLUFJpTFMwTkJpTnhvRC82L1Y2Q0lJQVFSQWdpaUpFVVF6NS8yanUvLzdKK0xSM1hKRUJKNDgwd09rQ0hubTVCdmRmbndGSkJoNTV1UlozWFduRjZhTU5lUG9QV1hqc2Y4SHZYOThleXFuNWpORUduREc2RXk3OGZYbkUzcjdUUmlrN1QzeGZFaHpvQUdER1dlbVlOZFdFSVgyQ2cxSlRMYjQ2V3p0c3BVRUp4Y0JIUkhTYzgzZzhPSHIwS0txcXFsQlJVYUdHdS9MeWN0anQ4WjBEWmpLWllEYWJrWjZlSGpiQXBhV2x3V0F3QkZ4dlAvSFpNM2JETmhlcWFpWDg1Y1VhYk4zajZ6NlRKT0R2cjlWQ0ZLMm9ycE5RWFJjY3RFWU1VSWFBblc3QUVFV24xYVJpSXlRSldMdzJ1QWMxTDBmRXhXZWE0SldBaGQ4N2NNdWxnY1dLY3pPVjNzUjZXOHQ3NHpTaWI5NmhvWEZOaU9oM0czVU1ESHhFUk1jQlNaSlFXVm1KeXNwS05kUTEvVnRYVjlmOEUwU2cxV3BoTnB1anVnakh5WExOZXB1TUd4NnBETGxsbVNRRGo3Nmk5T3daRFFLK1hPbFFnMS8vUWkxNjVHdndhNldFcWxvSi9YdjZUdFBMMWp1UmFSSGg4aHQrSFQxWWp5NjVHcXo5MllXS21zRHdxTlVDZjc1V1dSMzgzbGMyN0Q0WVBHN2J1N3Z5L0h0QzNCZXRTY1ZHVENvT1hLQlIxRStIVDU2T3o3dzlmNmVOTXFKMzkrQVVYTmlWay9pYXc4QkhSSlJpbkU0bkRoOCtqQ05IanVESWtTTTRmUGd3eXN0YnZpZHJWbFlXc3JPemtadWJDNHZGQW92RkVoRGlqTWI0cjhaTUJkSHNUK3R3eWdIYm4xMDhTZGxXN05ObGRvd3ZNZ1FjKytvblNnbVc0bUY2NU9kbzhOVXFCeTZjcUJ5L1lHbHdUK3dGcDV0Z1RSZXd2OHlMdVo4SGwyL1JhWlhBNlBZQVcvZTJmR0hNd1YrOTJMSTc4dVBQSEJ1ZnowalBydHFnRmNHQXJ4d01oY2ZBUjBTVXhCb2FHbkQ0OE9HQWdGZGRYZDM4QS8wSWdvQ01qQXhrWjJjakp5Y0gyZG5aNmlVcksrdTQ2WlZMdEJFRGREaGxwQUVWTlJJV0xBME9mRTBLdTJoeDlmbnB5TElLR05GZmgvMUh2UGhoczYrR1hzazJGOVp2ZFdQa0FCMnFhaVhjKzF4MXlCWEJVeWVrd1d3U0lNdkF6VE1zZUdsK2ZVd3JnNXRzMmhtOForK3hlbmZYQnZWQXRzUnJDN2hvbzZVWStJaUlra1JWVlZWQXI5MlJJMGZRMEJCOTRkMm1VTmQwYVFwM1dWbFpFRVd4K1NlZ050TTVXOFJkYzZ5UVplQ2ZiOVZGWE9GcU1Ta0JmTTlCTDI1NnJFcTlEaWh6NTY2Y2xvNlJBM1N3TzJYYzkzd05qcFQ3Z3Raai82dUZVUytnSUUrRE9kUFNBU2lyYktlTU4yTHNFRDJlZTdjZXk5WTdzWG1YRzlYMWtRUGFydjBlWEhGdkJXeFJyTWE5OGRIZzFjUFV2aGo0aUlnNklGbVdjZVRJRVpTV2xtTGZ2bjBvTFMyTmVnR0ZLSXJvM0xrejh2UHowYVZMRitUbjV5TS9QeDlhTFgvbGQwVDV1U0lldVRrVDJWWVJMMy9VZ0xVL1I5N3hvbWwvM0lwcUNic1BlQUp1Ly9NMVZnenRxME85VGNaRC82M0JqdExBdVhsSHF5U01HcVRIUFZkWllUSUtXTGpDZ1ErK3NlR08yUllNN3EzRGZkZGJzYUxFaVdmZXJrTmRRK1FnNS9ZQVpaVmMzWnNzK05OUFJOUUJTSktFZ3djUHFnRnYvLzc5Y0xtYTMrcEtwOU9wZ2E3cDBybHpaL2JZSlluaVlYcmNNZHNLUzdxQUZ6K3NEOWdabzZsVVN2YzhEYmJ0VllLYlFRY003YXNzaFQxYzd0dHNkL0k0STY2OTBBeUxTY0MrdzE3ODVZVWFIRG9hdUJsdmxsWEVGZWVtWThwNEl3UUJXTG5SaFgvTnE0TWtBWGM4VlkzelQwdkRWZWVuWS94d0F3YjMxdU1mYzJ1eFpsUHdaL0RPS3kxd3RuTGIzUzY1a1JkWlRCaGhDRmowSVRZV01wd3p6WXpMejBrUE9yNXBEdCs3Zm5zSEE4cWlHSW1aRkFBREh4RlJRbmc4SGh3NGNBRDc5dTNEdm4zN2NQRGdRWGlhcVg1ck5CcURldTF5YytPL0VwTGFYcDhDTFdaTlRjZTRJajJPVmttNDU1a2FiTndlT05GdTAwNDNSZy9XNDYrM1pHTEhQamRrS0lzV2NqSkU3RG5vUlhtMWhMRkQ5TGo4M0hTMWR0L3lEVTQ4OVVZZDdIN0RyTjA2YTNEQjZXazRxOWdJbzBHQXh3dk1XOWlBdVY4RWJzdjJ5Ukk3MXZ6c3hCK3Z5c0NBWGxvOGRHTUczdi9haHBjL1VxWU5PRjB5SEU0Wko0VFk2U0pXV20za2VhRlZ0UksyNzJ0Rk5laEdZNGZxd1Jtb0NnWStJcUoyNEhLNVVGcGFxdmJnSFRwMHFISHYxdkNzVmlzS0N3dlJvMGNQRkJZV0lpY25KK0x4bEJ6NkZHangxQjJaY0h1QTF6OXR3SWZmMkVJdXFwai9yUTE1MlJwTUdHSEF5SUZLcjU3REtXUGpkamVlZmFjT2VwMHlYNjkzZHkzMmwzbng0Z2YxQVlzM212VHRvY1cwVTlNZ3k4RHFuMXg0NmFONkhDanpCaDBIQUVmS0pkeitWQlhtVEV2SEpaTk1hczhpQU56N1hFM0l4N1RFNWVla1kvWTVwckQzYjk3bFZrdlh0TWI4cDNLUnhucUFBQUJCbGtOdDdFSkVSSzFWWGw2TzdkdTNZOGVPSGRpL2Z6K2ErM1dibloydGhyc2VQWG9nTXpPem5WcEtUYzYrS1Q2Rmw1dVRseU9pdWxZS3U1OXVMTTh6cnNpQUJVdnM4RWI0KzJGU3NSRmI5N3F4LzBqb29CZEtZUmNOOWgyTy92aDRFQVJBcTFFS1ZFZjZlaEp0MGZPZEV0MkVtREh3RVJIRmlTUkpLQzB0eGZidDI3RjkrM1pVVlVWZW1kaTVjMmMxNFBYczJSTW1VL2dlRDJvZjdSWDRLTGtsWStEamtDNFJVU3M0blU0MTRPM2F0UXRPWitqOVRBVkJRSDUrdnRwNzE3Tm5UeGdNb2V1c0VSSEZHd01mRVZHTXlzdkxzV1BIRG16ZnZqM2lVSzNCWUVDZlBuM1FyMTgvOU8zYmx3R1BpQktHZ1krSXFCbXlMR1Bmdm4zcWZMekt5c3F3eDJabFphRmZ2MzdvMTY4ZkNnc0x1VXNGRVhVSURIeEVSR0g4K3V1dktDa3B3YVpObTJDejJVSWVJd2dDdW5mdnJvWThsa2tob282SWdZK0l5SS9ENGNDbVRadXdjZU5HSEQ1OE9PUXhlcjBldlh2M1ZrT2UwUmlmamVHSmlOb0tBeDhSSGZka1djYnUzYnRSVWxLQ2JkdTJ3ZXNOTGtXUmtaR2hCcnllUFh0eUp3c2lTaW9NZkVSMDNLcXFxa0pKU1FsKyt1a24xTllHRjNuVjYvVVlQSGd3aW9xS1VGQlFrSUFXRWhIRkJ3TWZFUjFYM0c0M3RtelpncEtTRXBTV2xvWThwckN3RUVWRlJSZzBhQkIwT2wwN3Q1Q0lLUDRZK0lqb3VIRHc0RUdzVzdjT1c3WnNnZHNkdkwyQnhXSkJVVkVSaGc4ZmpxeXNyQVMwa0lpbzdURHdFVkZLMjdwMUsxYXRXb1VEQnc0RTNhZlJhTkMvZjM4TUh6NGNKNXh3QWt1b0VQcjMxQWJzSDB0MHJQNDlrek02SldlcmlZZ2k4SGc4MkxCaEE5YXNXUk55ZTdQOC9Id1VGUlZoMkxCaFhHRkxBWHAzWitDanlIcDNUODdvbEp5dEppSUt3V2F6WWMyYU5mamhoeCtDdGpqVGFEUVlQbnc0Um8wYWhjNmRPeWVvaGRUUlRSbWZoaTlYT0NCeGwza0tRUlNBYzA1T1MzUXpXb1NCajRpU1hrVkZCVmF1WElsTm16WUZsVlF4bVV3WVBYbzB4b3dadzk0OGFsYS9RaTBtanpmaWkrOGRpVzRLZFVEVFRrdERuNExrakU3SjJXb2lJZ0I3OXV6QnFsV3JzR3ZYcnFEN2NuSnlVRnhjaktLaUltZzBtZ1MwanBMVm5HbG1mTC9CaWRvR2R2T1JUMDZHaURuVDBoUGRqQllUNUhDN2ZoTVJkVUNTSkdIejVzMVl0V29WeXNyS2d1NHZMQ3hFY1hFeCt2WHJsNERXVWFxb3M4bjR4NXUxV0xuUmxlaW1VQWN3ZHFnZWQxMXBoZG1VdkF1N0dQaUlLQ2s0blU2c1c3Y09hOWV1UlYxZFhjQjlnaUJnNE1DQkdEOStQUEx6OHhQVVFrcEZYNjkyNElmTkx1dzk1TUcrdzhFN3NGRHFLdXlpUWMrdVdvd2FwTWRaSnlYL2RCQUdQaUxxMEdwcmE3RjY5V3BzMkxBQkxsZGdiNHRPcDhPSUVTTncwa2tud1dxMUpxaUZSRVFkSCtmd0VWR0g1SEE0c0dUSkVxeGJ0dzZTSkFYY1p6YWJNV2JNR0l3YU5Rb0dneUZCTFNRaVNoNE1mRVRVb1VpU2hMVnIxMkw1OHVWd09BSlhTbmJ1M0JuRnhjVVlPblFvUkZGTVVBdUppSklQQXg4UmRSaGJ0MjdGTjk5OEUxUXN1VmV2WGpqcHBKUFF1M2Z2QkxXTWlDaTVNZkFSVWNJZE9YSUVYM3p4QlE0ZVBCaHdlNWN1WFRCbHloUjA2OVl0UVMwaklrb05ESHhFbERCMWRYWDQ5dHR2c1duVHBvRGJMUllMempqakRBd2JOaXhCTFNNaVNpME1mRVRVN2p3ZUQ3Ny8vbnVzV3JVS0hvOXYzMUt0Vm90eDQ4WmgzTGh4ME9sMENXd2hFVkZxWWVBam9uWlZVbEtDNzc3N0R2WDE5UUczRHhreUJCTW5UbVI1RlNLaU5zREFSMFR0WXYvKy9majg4ODl4OU9qUmdOdTdkZXVHS1ZPbW9FdVhMZ2xxR1JGUjZtUGdJNkkyNVhBNHNIRGhRdno4ODg4QnQxdXRWa3ljT0JGRGhneEpVTXVJaUk0ZkRIeEUxR1oyN3R5SkJRc1dvS0doUWIxTnA5TmgvUGp4T09ta2s2RFY4bGNRRVZGNzRHOWJJb283bDh1RmhRc1g0cWVmZmdxNGZkaXdZWmc0Y1NMTVpuT0NXa1pFZEh4aTRDT2l1TnF6Wnc4Ky92ampnRVVaQlFVRm1ESmxDdkx5OGhMWU1pS2k0eGNESHhIRmhjdmx3cUpGaTFCU1VxTGVwdFBwTUduU0pKeDQ0b2tKYkJrUkVUSHdFVkdyN2R1M0QvUG56dy9vMWV2YXRTc3V2UEJDWkdWbEpiQmxSRVFFTVBBUlVTdTQzVzRzV3JRSUd6WnNVRzhUUlJHbm5ISUtKa3lZQUVFUUV0ZzZJaUpxd3NCSFJDMnliOTgrZlB6eHg2aXRyVlZ2eTg3T3hrVVhYWVQ4L1B3RXRveUlpSTdGd0VkRU1mRjRQUGpxcTYrd2J0MjZnTnZIakJtRGlSTW5zdFFLRVZFSHhOL01SQlMxL2Z2MzQ2T1BQa0pOVFkxNm04Vml3ZlRwMDFGWVdKakFsaEVSVVNRTWZFUVVsZVhMbDJQSmtpVUJ0dzBaTWdSVHAwNkZ3V0JJVUt1SWlDZ2FESHhFRkpISDQ4RUhIM3lBSFR0MnFMY1pEQVpNbXpZTkF3WU1TR0RMaUlnb1dneDhSQlJXYlcwdDNuNzdiUnc5ZWxTOXJXZlBucGcrZlRwM3l5QWlTaUlNZkVRVVVtbHBLZDU3N3ozWTdYWUFnRmFyeFpsbm5vblJvMGNudUdWRVJCUXJCajRpQ3ZMRER6OWcwYUpGa0dVWkFHQTJtekZyMWl4MDd0dzV3UzBqSXFLV1lPQWpJcFVrU1Zpd1lBRTJiZHFrM3BhZm40K1pNMmNpUFQwOWdTMGpJcUxXWU9BaklnQ0F6V2JETysrOGc0TUhENnEzOWV2WER4ZGRkQkZyNnhFUkpUbitGaWNpbEpXVjRlMjMzdzdZQy9ma2swL0dhYWVkbHNCV0VSRlJ2RER3RVIzbnRtN2Rpdm56NThQcjlRSlE5c0tkUG4wNkJnMGFsT0NXRVJGUnZERHdFUjJuWkZuRzRzV0xzWExsU3ZXMnRMUTB6Snc1RTEyN2RrMWd5NGlJS040WStJaU9RMjYzRysrODh3NzI3dDJyM3RhcFV5Zk1uRGtUVnFzMWdTMGpJcUsyd01CSGRKeXgyKzJZTzNjdWpodzVvdDdXdDI5ZlhIVFJSZERwZEFsc0dSRVJ0UlVHUHFMalNIMTlQVjU3N1RWVVZWV3B0NDBkT3habm5YVldBbHRGUkVSdGpZR1A2RGhSV1ZtSk45OThFN1cxdFFBQVFSQncvdm5uWStqUW9RbHVHUkVSdFRVR1BxTGp3SysvL29vMzMzd1ROcHNOZ0xKTjJ1elpzMUZRVUpEZ2xoRVJVWHRnNENOS2NRY1BIc1RjdVhQaGNya0FBSHE5SHJObXpVTDM3dDBUM0RJaUltb3ZESHhFS1d6djNyMllOMjhlUEI0UEFLWHN5dVdYWDQ2OHZMd0V0NHlJaU5vVEF4OVJpdHF6WncvZWZ2dHRTSklFQURDWlRManFxcXVRbloyZDRKWVJFVkY3WStBalNrRUhEaHpBdkhuejFMQm50VnB4NVpWWElqTXpNOEV0SXlLaVJHRGdJMG94aHc4Znh0eTVjOVd0MGpJek16Rm56aHhZTEpZRXQ0eUlpQktGZ1k4b2haU1hsK1BOTjkrRTIrMEdvSVM5cTY2NkNtYXpPY0V0STBwT1g2MXk0TWN0THV3OTVNRyt3OTVFTjRmYVVXRVhEWHAyMVdMMFlEMG1GUnNUM1p4V0UyUlpsaFBkQ0NKcXZjcktTcno2NnF0cTZSV3oyWXhycnJtR1c2VVJ0VUIxbll4L3pLM0ZtazJ1UkRlRk9vQnhSWHJjY2JrVkZwT1E2S2EwR0FNZlVRcW9yYTNGSzYrOGd2cjZlZ0NBMFdqRU5kZGN3d1VhUkMyd1lhc2JqLzJ2QmpYMVBEMlNUNmNzRWZkY2JjV1Ezc201QmFXWTZBWVFVZXZVMTlmajlkZGZWOE9lVHFmREZWZGN3YkJIMUVJTFY5Z1o5aWpJMFNvSkM1YllFOTJNRm1QZ0kwcGlkcnNkcjcvK09xcXJxd0VBR28wR3MyZlBacDA5b2haYThxTVRTOWM1RTkwTTZxQ1dybk5peVkvSitmbGc0Q05LWW0rOTlSWXFLeXZWNnpObXpPQU9Ha1N0OE5ueTVPM0JvZmFScko4UkJqNmlKUFhoaHgvaThPSEQ2dlZMTHJrRXZYdjNUbUNMaUpKZldRVlg0bEpreWZvWlllQWpTa0tyVjYvR2xpMWIxT3RUcGt4Qi8vNzlFOWdpb3VRblNVQjVsWlRvWmxBSFYxNHR3WnVFSHhNR1BxSWtzMmZQSG56OTlkZnE5V0hEaG1IVXFGRUpiQkZSYWhCRlFPSmFEV3FHSkFHYUpFeFBTZGhrb3VOWFZWVVYzbi8vZmZWNjE2NWRjZDU1NXlXd1JVUkVsQXdZK0lpU2hNdmx3cng1OCtCMEtpdkV6R1l6THJ2c01vZ2lmNHlKaUNneW5pbUlrc1FISDN5QWlvb0tBRXI1bGNzdXV3d21reW5CclNJaW9tVEF3RWVVQkpZc1dZSmR1M2FwMTg4Ly8zems1K2Nuc0VWRVJKUk1HUGlJT3JodDI3WmgrZkxsNnZYaTRtSU1Ianc0Z1MwaUlxSmt3OEJIMUlIOSt1dXZtRDkvdm5xOVo4K2VPUFBNTXhQWUlpSWlTa1lNZkVRZGxOMXV4N3g1OCtEeGVBQUFtWm1adU9TU1N5QUlRb0piUmtSRXlZYUJqNmdEa21VWjc3NzdMbXByYXdFQU9wME9NMmZPaE1GZ1NIRExpSWdvR1RId0VYVkF5NVl0dy83OSs5WHJGMTk4TVhKeWNoTFlJaUpxRGZFNDZwaWZWR3pFNUhGRzZMUnQrenB0L2Z5cGhvR1BxSU1wS3lzTFdLUng2cW1ub2srZlBnbHNFUkcxeHFSaUk5NTRKQWREZXV2YTVmWHlza1VzZXI0VDdyM08yaTZ2ZDZ4YlpwaHgrMndMMGd4dGszTHpza1U4Y0VNR1hyby9Hd1o5bTd4RVNtSStKdXBBSkVuQy9QbnpJY3ZLL2s0RkJRVTQ1WlJURXR3cUltcU5uQXdSbmJKRTNEekRqSnNlcTRMc3QzMmJ5U2pnL3VzellucStoLzViQTVzajlqM2dicmpZakc2ZE5URTlaczBtSno1ZjdvajV0ZHBTblUzR29CTjB5TFFJbUhPZUdTOStXSi9vSmlVRkJqNmlEbVRac21Vb0x5OEhvTXpibXo1OWVvSmJSRVN0TlgreERlZWRtb1lUdW1zeHFkaUlyMWI1QXBSV0E0d1lFRnZQbi9hWXpIYmlRRDNPUFNVTkgzeGp3K1pkN3JDUEc5UkxoMzZGZ2FkOVFWQXVrZ3dnUklZOGZOU0xOSU9BMzE5aGlicDllcDNTcy9mN3k2MXdlNk1McGsrOVVRZTdVMGFXVll5cVovQ0w3KzI0YkxJSldWWVJYVHMxSDJLUFZubmg5a1RWbEpURndFZlVRUnc3bEh2bW1XY2lJeU8ydi95SnFPTnh1WUYzRnRsdzNYUXp6S2JRWWViUVVTK3VlYkF5NHZPODhrQjJ5SENUbnl0aVhKRWVTMzRNN0luVGFRUlkwMzJ2ZC91VFZVcXc4L1BvYnpOdzRrQTlIbnl4QnF0L2NvVjhYV3U2Z0pOSHhMNWdySGhZOU9PdC8zcTdEblluY1BNTWMweXZkZnBvQTA0ZjNmenh0ejFSaGExN2p1L0V4OEJIMUFGNHZkNkFlbnNGQlFVWU5XcFVBbHRFUlBIMDVRbzdWbXh3b3JKV0NudU01SGVYMFNCQWxtVTRRMmV3cUJRUDArUDlKM0xWNjljK1dJbjlaZDZBWTA3b3BzU0FYM2FIN3htc2JaQngvdTNsVWIvdXU0L253R2dRY1BtOUZhaHRpSzZIeitGVWp0dTB3dzEzaUtaWXpRSnE2eU0vbHlnQ1dWWVJGZFhCNzNGTlhleEQ0S21HZ1krb0ExaTZkQ21IY29sU3lJa0Q5YmpqOHZERG9EdExQWGpnaFpxUTkybEU0Sk9uYzFGVEwrT1N1NklQV3NjcXE1Q3dZWnN2TWRiYkEwTlBwa1ZBbGxYRW9hTmUxRFFUcHBvQ1dTd2NUam5teDMyeXhJNVBZRmV2aXlKd3oxVlc5TzZ1eFkyUFZxRXFRbUNlY1pZSk02ZVlNTzhYRzk1WlpJdTV2YW1PZ1k4b3dRNGRPb1FWSzFhbzF5ZE5tc1NoWEtJVVpUSUtNQmtGSEswS1h5U2pxYmE2M01wT3FlMmxianc5dHk3Z3Roc3VOcU5YVitYVWIwcFRYc2hzRXZINHJabEJqLzlxbFIyTGYzQUczSGJMRERQRVptck02QnJuOEYxL2tSbXU4QjJIQUlBWFBxaUxlSXdrQWZVMlpXN2YzWE9zK09PejFTSGZsMjZkTlpoOVRqcjBPdVY0Q3NiQVI1UkF4dzdsOXV6WkV5ZWVlR0lDVzBSRThiRHVGeGRtL2FraTREWkJBSjY5T3d0OWUyaXhiSDM0bGErYXhpd290VGJ4aGRDL1VJdkJ2WFZxejV2REtVT3ZCUWIyOHNVQmpVYUFUZ3Y4dENONFBQbWNrOU1nUmxuUWJWS3hzZGxqWHZtNEhpNjMwaGFESGlGM0VucmpzM3FNR3FSSDl6d05ldVJyVUZZWjNNdDMrMndMOURwZ3dWSTd2bG5yZ0RIRXdnKzNXNFkzZkFkaHltUGdJMHFnSlV1V29LcXFDb0F5bEh2QkJSY2t1RVZFMUZiT095VU5mWHRvVVhyRWkwKytzNGM5cnFrSFRXb21uSWdDa0dFUllUSXFDU3c5VFJtaXpiQW8xL1ZhNVhvVG04UDNoRFB1cVFnNzNEcDVuQkczenc0OUhIM2wvUldJWjNVOS8vSXk4eDdMUlhwYTVHZi83MzNaRWUrZmRtb2FwcDJhRnZLKzU5NnR4NEtsNGQvM1ZNZkFSNVFnaHc0ZHdzcVZLOVhyWjUxMUZpeVc2RXNmRUZIeTZKR3Z3YlhUelpCbDRGL3o2aUwyTkRYdElPSDFoajhHQURwbGlYampFZDhPUExmTnRPQzJtYjRFL0NPWUFBQWdBRWxFUVZUN3h3N1Y0NTNIZmZlLy9tbEQwSE4wNjZ6QjJlT00yTExiSFhhVnJyOWZRL1N1eGN2RzdlNDJLOVlNS0tWWmptY01mRVFKRUdvb2QrVElrUWxzRVJHMUZhTkJ3TDNYWmNDZ0IrWi9hOGVtSFpFbnRqWFZzWE41SWcvcDF0bmtrQ0V1bkkzYjNSZzFLTEJVU3BkY0RXYWNaY0tDcGZhb0FsK25MQkZYbnBjZTlXdEc4dlpDR3c0ZDlZV3dCMThNdllpRjRvT0JqeWdCRmk5ZXpLRmNTbWx1dHh0dXR4c2VqeWZpNWRoanZGNHZKRW1DTE1zSnVRQlQ0dm8raUNKdzMzVldGSGJSd082VThjWm5EUkNiQ2gySDBUVC9yTGtWcmphSGpMY1hCcTlHSFZla3g5MXpySGo5c3diTS96YStRNWlXZERHcXVYblJXTGpDRVJENC9CbDBnQkNIRFloZExqbmllMzA4WWVBamFtY1ZGUlZZdlhxMWVwMUR1ZFRlUEI0UG5FNG5uRTRuWEM1WHdMOU5sMk1EVzdqL0gzdmQ1V3BGNGJnVUl3ckFuVmRZMVY0MXJ4ZTQreW9yQkFDUHZsSURaNWlPdnV6R2VYY045dWlUeXRpaGVtemE0WWJOSVVNakNqQWFCT2cwYlRjOHVtMmZCM2Y5c3pya2ZVMTErS2JmVVI0eWJOMTdyUldqQjBjdXl2emNuN0pSa0JmYk5uQ2gzUE92YW16WTJzeFM0ZU1FQXg5Uk8vdm1tMi9VLytmbjUzTW9sMXJFNlhUQ2JyY0hYR3cyR3h3T0IydzJtM3FiMCttRXcrRlFRNTNEMGJIMlJVMVZHaEg0NDlWV25EelNBSytraEQ4QWtDUVo0NGNiOE1UdFdianYrZEFsUnZKeWxLQVRxVWl6djI2ZE5Yam94Z3hzM2VQQmJVOVVCZDF2MEFQRlF3MVl1czRaZEYvVGltQlBqSnRReUZMelBaQU9seHh5NFVrc1BXN3J0N29odGFDTDdvUnVXbVJuUkxtYytEakJ3RWZVamc0ZlBvenQyN2VyMXlkUG5wekExbEJIMGREUW9BYTJwbjl0Tmh1Y1RpY2FHaG9DZ2x6VHBhUFRhclhRNlhUUWFyVVJMNkdPRVFRaDVBVkEyUHZpZGZuK2lmaDgvZU9LRERoNXBBRk9GL0RJeXpXNC8vb01TREx3eU11MXVPdEtLMDRmYmNEVGY4akNZLytyRFhwczN4N0txZm1NMFFhY01ib1RMdng5ZWNUZXZ0TkdLVnVMZlY4U0hPZ0FZTVpaNlpnMTFZUWhmWUtIZDV0cThkWFpvZ3VYYmRkbkdOcURMOWEwcU9qejNYT3NPR05NN052QnBiS1VDSHhmclhMZ3h5MHU3RDNrd2I3RHgvY3FIT3JvdEFCK28xNzcvakVBT0pxb3hsQUhZOUxhWWRKV0l0dTRINTNUdHJYWjYyaTFXaGdNQnVqMWVoZ01ob0QvKy84YktwU0ZDbWordHhrTXlYNlNqYy9QNDRadExsVFZTdmpMaXpVQmU3aEtFdkQzMTJvaGlsWlUxMG1vcmdzT1dpTUdLTU9kVHJjeWw2MDVrNHFOa0NSZzhkcmczdHU4SEJFWG4ybUNWd0lXZnUvQUxaZWFBKzdQelZSNkU2TXRWbXhwM0p0WG8wRkF5UmQvVGVFOHl5S0c3TTNUYWRzN05oS1E1SUd2dWs3R1ArYldZczBtemhraG91Um44MlRENXNsR3VhTVBLaHc5MFNkakNYUmk2RjRiZzhFQWs4bUV0TFMwZ0l2SlpJTFJhSVRKWklMSlpBb0tja1pqZkNiY1UyVDFOaGszUEZJWmNzc3lTUVllZlVYcDJUTWFCSHk1MHFFR3YvNkZXdlRJMStEWFNnbFZ0Ukw2OS9TZHBwZXRkeUxUSXNMbE4vdzZlckFlWFhJMVdQdXpDeFUxZ2VGUnF3WCtmSzJ5T3ZpOXIyellmVEI0M0xaM2QrWDU5NFM0TDVUTXhocC9mWHRvQTBxK2hQTDJZNUh2ajhiZGM2end0bUJJdDM5aEZFbjVPSk8wZ1cvRFZqY2UrMTlOcy92L0VSRWxvd3BITDdqRjdwZzFxUWFEVDlBR2hUcnErS0k1UHptY2NzRDJaeGRQVXI2M255NnpZM3hSWUcvcHE1OG9KVmlLaCttUm42UEJWNnNjdUhDaWNueW9nc0lYbkc2Q05WM0Evakl2NW40ZVhMNUZwMVVDbzlzRGJOMGIzY0tHZ253bE51d285ZUNYUFMxYkRERjJpQUY1T2RITnJ4dFhGSGx4QjBVdmFRUGZ3aFYyaGowaVNtbTFOaDIySE9pR0M4NjJKcm9wMUE1R0RORGhsSkVHVk5SSVdMQTBPUEExS2V5aXhkWG5weVBMS21CRWZ4MzJIL0hpaDgyK2thNlNiUzZzMytyR3lBRTZWTlZLdVBlNTZwQXJncWRPU0lQWkpFQ1dnWnRuV1BEUy9QcG1Wd2FQYVZ4ZCs5RmlHNzVkRzdyM3VUbGJkcnZSdmJNV3YxWTJQd1ZyeHQzbGNMUmdFTytPMlJhY2VtS3lUeStJcjZRTWZFdCtkSVpjYlVSRWxHcVdybk5pWEpGVG5aaFBxYWx6dG9pNzVsZ2h5OEEvMzZxTHVGREJZbExtd08wNTZNVk5qMVdwMXdHbDd0K1YwOUl4Y29BT2RxZU0rNTZ2d1pGeTMxRHZZLytyaFZFdm9DQlBnem5UbEFMS1hnbVlNdDZJc1VQMGVPN2RlaXhiNzhUbVhXNVUxd2NPRVhmdHBFSGZIbHBJTXZCVE04V2pJL251QnllQTZNN2hEbGZ6cTRGRGFXNlhrdU5SVXE1Wi9tejU4YnNYSGhFZGYvZzdMN1hsNTRwNDlMZVp5TGFLZU9YakJxejlPWEtYVnROaWlZcHFDYnNQZUxCeHUxdTkvZSszWmVLOFU5SlFiNVB4d0g5cXNLTTBjRzdlMFNvSmVUa2FQUGJiVEppTUFoYXVjT0NHUnlxeGVaY2IyUmtpN3J2ZWlqOWNZVUZ0ZzRTNmhzQ2c5WnVMelJBRVlQVlBMaHl0YXJzdDFxaHRKR1VQWDFrRm96c1JIVC80T3k5MUZRL1Q0NDdaVmxqU0JiejRZWDNBemhoTnBWSzY1Mm13YmE4UzNBdzZZR2hmWlZqMWNMbnZjekY1bkJIWFhtaUd4U1JnMzJFdi92SkNUZEF1RmxsV0VWZWNtNDRwNDQwUUJHRGxSaGYrTmE4T2tnVGM4VlExemo4dERWZWRuNDd4d3cwWTNGc2ZzQ2h5NmdRanhnN1Z3K01GM2d3eEg3Q3RmUEowYnJ1OVZxcEx1c0FuU1VBNS83SWdvdU5JZWJVRXIrUXJra3ZKcjArQkZyT21wbU5ja1I1SHF5VGM4MHlOMmxQWFpOTk9OMFlQMXVPdnQyUml4ejQzWkFBOXUycVJreUZpejBFdnlxc2xqQjJpeCtYbnBxdTErNVp2Y09LcE4rcGc5eHNHN2RaWmd3dE9UOE5aeFVZWURRSThYbURld2diTS9TS3dudU1uUyt4WTg3TVRmN3dxQXdONmFmSFFqUmw0LzJzYnR1eDI0OWJMbE4yQTVuN2VnTjBIWXF6UzNBcGJkbnNhdDd5TFRmYzhMVExNTFAvaUwra0NueWpHVnFXYmlDalpTUXg3S2FWUGdSWlAzWkVKdHdkNC9kTUdmUGlOTGVTaWl2bmYycENYcmNHRUVRYU1IS2owNmptY01qWnVkK1BaZCtxZzF5bno5WHAzMTJKL21SY3ZmbEFmc0hpalNkOGVXa3c3TlEyeXJBekh2dlJSUFE2VWhlNDFQbEl1NGZhbnFqQm5Xam91bVdUQ3RyMGViTjdsUm5tMWhQVmJYWmozWmZzVy9mN2pzOVVzdkJ3bmd0eVM2SnhnWjkvRVFyVkVkSHhaOUh5blJEZmh1TkJlNTVlOEhCSFZ0VkxZL1hSamVaNXhSUVlzV0dLSE44TGcxNlJpSTdidWRXUC9rZWluQnhSMjBhaWJHZVRuaWlpcmtFSnVCZGNXRERwQUVJVVdoYjMya0l3L2owblh3MGRFUkpUc3lpcmlNeldwckVMQ1I0dWJYOVR6OWVyWTkxRDIzN25LZjZWdmUxQ0NjTWNNZThtS2d3UkVSRVJFS1k2Qmo0aUlpQ2pGTWZBUkVSRVJwVGdHUGlJaUlxSVV4OEJIUkVSRWxPSVkrSWlJaUloU0hBTWZFUkVSVVlwajRDTWlJaUpLY1F4OFJFUkVSQ21PZ1krSWlLaFIvNTdjZ0lvaVM5YlBDQU1mRVJGUm85N2RrL05rVHUwbldUOGpESHhFUkVTTnBveFBneWdrdWhYVVVZa0NjTTdKYVlsdVJvc3c4QkVSRVRYcVY2akY1UEhHUkRlRE9xaHBwNldoVHdGNytJaUlpSkxlbkdsbVdOUFp6VWVCY2pKRXpKbVdudWhtdEJnREh4RVJrWjhNczREL1BaaURjVVg2UkRlRk9vaXhRL1g0NzMzWlNETWs3eDhDeWRrdlNVUkUxSVlzSmdFUDNKQ0JyMWM3OE1ObUYvWWU4bURmWVcraW0wWHRxTENMQmoyN2FqRnFrQjVublpUOHcvd01mRVJFUkdGTUtqWmlVbkh5bit5Sk9LUkxSRVJFbE9JWStJaUlpSWhTSEFOZkMyUmFvcHUwbVdFV2tKY3RJaTliaE9FNG52c3J0c0duekdJU2NFSTNMYlNhbGo5SGF4N2Jubkl5bE05UXA2eU85K002Wm9nZW5iTmIxcTRodlhVWTJrZUhESFB5VG9JbUlrb1duTU1YSTR0SndGdVA1bUx2SVErV3IzZmlzK1YyMU52a2tNZis0UW9yeGd4Umt0NmpyOVJpNlRwbndQMGpCdWhRVmlIaDBOSDRUUVR1VTZERlgzNlRnUiszdVBERFpoZCszT3lFMHgzNjJGTkdHdEFsVjBrOTIvYTVVYkl0eklHdElBakFzM2RuNGFjZGJyejFSVVBZOStxeFd6TmhNZ2hZdHQ2QkQ3KzFOL3U4b3dmcmNmZFZWbmdsNEEvL3FNYVczZEczUFM5YnhJeXowM0hTTUQxdWVLUVN0UTJoMjlSUi9PMTNtU2pJMDZDMlFjYi8zVm1lNk9ZQVVDck4zM3FaQlFONmFmRjlpUk1QLzdjMjV1ZjR6ZitaMGJlSDhpdm8vdWRyc09ablY3eWJTVVJFalJqNFluVHlTQU8wR2lWWUZlUnBzV0JwOCtFa2xNSXVHanh3UXdaRVVjQnJDK3J4MFdJNzVEamtqb2xqamVpVUpXTEtlR1dpOGF3L2xjUHBEdjNFWjQ4ell0UWdKWkIrdE5qZUpvRnZVckVSZlFxMDZGT2doVVlFbm4rdlB1UngvUXUxU0U4VHNMMDB1bTYzd3E3S1IxY2pBdnZMUERHMTZZSGZaS2hiNDF4OWdSbi9mS3N1N0xFYUVkRHA0dE1ENWZISThMVEJJaitkRnRCbzR0ZExKa3R5MkQ4U210VGJKZlJxZkE4bkREZGd4QUFkTm15Ti92TmowQU1uTkQ1ZWxoRlRZQStsUjc0R1V5ZTBiL1g3bjNlNjhYMkpzL2tEaVlnNkFBYStHSjAyeXJkYWE5bDZCMnlPOENsTmlIQU9ualUxWGEzbmM4TkZab3diWnNBVGI5U2lyRUpxY2R0RUVUaDlsRUc5L3YwR0o2cnJFdGQ3bFdZUWNNVzVTcEZLbTBQRzJ3c2I0dmJjaFYyVWoyNVpwWVM2R0h2by92dGhQZjUyV3lZQVlQSTRJejVmYnNlTzB0Q2g4ZUl6VGJqNmd2Z1UybHl3MUk3bjNnMGRlRnZqdHBtV3VLNGlQSFRVaTZzZXFJeDRURm1GaEhlK2JNQ1Y1eW52elkzL1o4RnYvbG9KS2NxUDc0Q2VPbWdhUjRMM0hQU2dMa3pQYjdTNjVHb3cvWXoyRFh3YURSajRpQ2hwZEx4SlFSMVlkb2FJb1gxMTZ2VkZLeDBSai9jUGZOSXg1N08vdjFhTFQvMTZCNGYyMWVHRlAyZmpsSkVHdE5TSkEvWElzdnErcFo4dGExbnZZN3hjZjVGWm5YZjI5a0licXV0a1RKMWd4Q2RQNStLVHAzT2IzYTlTRklGRnozZkNvdWM3WWRxcGdTZnp3aTVLVCtDTzB0aDdoa3EydWJHaThVUXRDRW83RSszRWdYcmNQTU9NbTJlWWtkZkNPWEh0N2YydmJmaTFVa2w0aFYwME9QKzA2QVBYb0JOOFAwY2wyK1BmczB4RVJJSFl3eGVEMDA0MHFDSGw0SzllYk5vWitVUWwraVVhK1ppZUQ0OFgrUGU3OWRpMDA0M2Z6YkxBWkJSZ01ncjQ4N1ZXREYxcXh3dnYxOE1iWTJmZm1XTjl2VHo3RGpmZnZwWXdHUVY0SlJuT1pxWmJqUnlndzlRSlJyVXRIeTIyQVFDMEdnSEdwa3JsQW9BV2RPeVlqQUx5RytjZWJtN2gxL2pxZ2dhY05Nd0FVUVNHOWRYaHBHRjZyUG9wOGhlMSs0QUh1dzdFTm56Y3JiTW1JTnlFMDcrblZnMjEzNjUxb0t3eSttLyttcDlkcUt3TmYvdzVFOUpnTmluditiTDFUaHd1anp5dVhGc2YzV3U3UGNDYm56Zmc5NWRiNEpXQTNNem9WOEdNSCs3N3cyYmx4dmoya24yMXlvRi96UXMvVE4ra2VKZ0I5MTVyQlFBc1hPSEFjKy9HOWhnaW9tVEN3QmNsUVFETzgrdGwrcktaM2owQTZwQVZBRWhoSnVndFhlZkVub01lUEh4VEp2SnpsUWVjZDBvYVZwUTRZNXBUbDVzcFlzSUkzMG4wMHhiT0xXek9INisyb2tzbkRSNTdwVFpzK01uSkVISFhIT1drNkpXQUoxNnZqZXZjdGNHOWRXcndibW1vM1gvRWkyL1hPbkR5Q0FNV3JYSmdkeFJCYnVWR0Y5NzhQTFpoNmNuampGRUZ2bWdJUU1qOVBWZHRkR0w1K3RDaFNhc0JMcHBvVXEvLzk4TjZISzJLTHRBWkRRTE1hWkc3WVV1MnVmRHRXaWNXZm0vSDRYSXZjak5EOTA2NlBUSnE2cFdmZ2Z4Y1VWMnNVVjBudHppMGh5UEpTaGh0anRmcis1bVVwTmdmUTBTVVRCajRvbFE4VkkrdW5aUWVES2NMV0xpaStVQ2w4M3QzSTUxTVNvOTQ4ZHUvVmVLQjMyUmdTRzhkM3ZyQ0Z2TUNpb3ZPTktsbFJtcnFaU3hhRmYvQWQvbTU2ZXFxNDJmdXlzS1RiOVJpeVkrQlFVT3JBZTYvUGtNZFduN3JpNGF3OCtOYWFtZ2ZKVUI1SmNDYUxtTEVnUENCYXVzZUQrek8wQ2ZwbCtiWDR6L3YxNlBCbmh3bmNVdTZnUGVmeUEyNi9aR1hhckY4UStqQTE3T3JyM1JOV2FVVWRkZ0RnQ25qamZqTnhkRU5kMDhjRTNrcXd1WmRidHp4VkRVQTROU1J2cDdvSHpZN29kZEh2K0RFNjVXakNtWkVSQlNJZ1M5S0YvcjFrbnk1MGg3VlFnSC9sWk9lWm5vR2FodGszUDNQYWt5WmtCWno3NXpGSkdES2VOOUpkUDYzTnJqaVBKbzdkb2dlczZiNDNnTzdVOFl2ZTRKZjVIZXpsRklkQUxCcGh4dnp2clRGdHlHQU9vOVNJd0tQL2pZajRyRzNQRjZGY1VVR2RPc2MvWEJqeVRZWHZ2aSsrUjVjQUxoc3NnbFRHbGVIdnI2Z0h0K3U3VmlUK1BzVStIN0U0OTJUMWxLbmovWjlWbVBkdG1yTnp5N2MvM3hOV3pTTGlDaWxNZkJGb1hkM0xZWTFoZ3hKQWo3OEpyb1FZL0FyNXhGTkFQTjRXellVTysyME5IWEZyODBoNDlNNEw5Ym9WNmpGbjY2eHFvdFF2Qkx3eUVzMVFTdUtyN3ZRcko2OGoxWkplUGlsbXFoWGJVYkxhQkRRdDBkc1E2UWpCK2pWRUJvTnUxT09PdkJaMDBWMWtVV2FvVzBYVzlpZE1sNTRQM2lWNy9aOTRUOWNmWHI0dnU1Tk8yT3JjN2RsbHh1dmZ4cWZsZFZOaXp0R0RkS2pWN2UyclhnOXFkaUkwMDVzZnZHVC94emJ5ZU9OemZaU0h2c1lJcUprd3NBWGhSbG4rM3EybHF4elJqMmhYdStYUzF4aGF1RzFsdEVnNFB6VGZPMzdmTGs5cmtPVVhUdHA4TWpObWI2RkZnQmUvS0FlRzQ5WldYbithV200K0V5bHA4dnBCdjd5UW8wNlp5dWNBVDExNnR6R3B0MDRzaXlpR3M3RUVIVnRpb2ZxMWFIeXVaL2I0UFZiL3R5dHMwWmR1TEowblJON0QzbFFVUjNueEhrc3Z5YktMVm1CRWdPM0ovemMwVjdkTkxoa1VuRDVtS0wrdmcvaHlTTU1HTm9uOHBZdnIzeGNqL0xHOTJ6YlBnKzI3WXZ2K09tbGZqOUxCOHE4V0wwcGZBaWRma2FhT2cvMmt5VjJ1RDFBNmVIbTI2TVJBWTBodG1EV2tzY1FFU1VUQnI1bTlDL1VCcFJLYVNwMVVwQ253Y3NQWkVmOVBQKytKNnZGYlhqdTNmcXdCWjVuVGpZRmJFMTFvQ3grcXlPeU0wUTgrdHVNZ09mL2RLa2RueXdKYmt0VENQTkt3RjlmcnNITy9iNFQ4KzltV2JCeHV3dExqNW52OS9RZk1vT2U1K1NSQnB3Y29UU04vL2ZpclM4YUFzcmRUQnhqVUFQZndoVjJ0UkR3dmM5VlE2c05mekxQdEFoNDVzNXNkZnU3Ylh1akgvcjA3L0NKUitIc2xzckowT0NNWm5xb1JnNXNmbisvZHhZMW9MdzYvUDFUeGh0eDBqQUQvdjF1bmRwcjE4UmtGSERiVEFzK1dXTERsdDNCd1d4Z0wyMUFXYU9LR2drdnpROWRsMUN2Zy9vSGhNc2R2bUIzS0xzT2VMQW1RcEJzMGoxUG8zNmVkcFI2OE1QbTJCNURSSlJNR1BpYWNkMkY1b0I2ZXZXMk51NHhpa0Yrcmhnd3R6Q2Vjak5GUEhGN3BycjFHZ0I4czhhQmY0Y3BITHh5b3d2WFRBZis5bXB0d01sMmNHOGRwb3czTmdZRkozNXV4VHd5bzBIQXFNRytrNjFCTHdRc3lNak84TFcxeXE5TWlWTFVOM3dhdStZQ2l5L3M3Zk5nNFlyb2huTUJwZmh1azNnUFg3ZVV4NnZzNmhFdHZVNklhci9qdkJ3Uk4xeHNScHBCd1BEK09ianJtU3BzM2FNRU8wdTZnS2Yva0lXQ1BBMUdEOWJqRDA5WEI2MTh2dmJDd0FVZ2tmWUc5aS94VWw0ZDJ4OHhPMG85VVExRmp5dlNxK0Z0Kzc3WUgwTkVsRXdZK0NJNGFaZytvRWZDbjlNdHF5ZTdVQVJSNlIxc3NtMnZCNklJdFJ3RmdJaVA5MWNWcHNiYURSZFpBbFlDeDB2bmJCRi8vMTFnMkZ0UjRzUlRiNFN2VTNib3FCZjNQVmVESDdjRTlwSmNOdGtYU0wvN3dZRURaVjQ4R2VGNS9Ja0NjTWZsRnZYNmhPRUdHUHkrSFVaRFlPRHpEeENWTmRHbHIwRW5hTlZlUVVrR25wMVhGMU5QbmNhdml5L1d1b2x0NVl2dlk5dlI0OTdyckRoNVJPUVFJd2pBblZkWTFibWlPL2U3c1gydjcvTmIxeUJqeTI0M0N2STBTRThUOE9ndEdiampxV3AxbitpcEU0d1kwanZ3WjZsVFZ2aTVmRGtadnUvbHNUMkpSRVFVT3dhK01EUWljTTBGNFV0Uy9Gb3A0YllucXNMZW4yRVc4TjdmbFJJYUhpOXc2OStya0dVVjhjN2pPUUNVM3FCSWoyOU9VVDhkeGhVMVAwUVhxNTVkbFRsNy91SHBoODB1UFBwS2JkQnVJY2M2TnV6MUs5Umk5R0NsalhzUGVkWEN4dnVqSEhZV0JLQi9UMTNqNHoyNDRaZ1NJV2tHQWY3dllGT0FjTHFVVmMvTjBldUEzODN5TFViNWRHbjRMZGJDOFEvY3phM0VQcGJaSktqRmxvZjI5WDB2enlwT3c4Z0J2dmZJbXE1OEx3dzZBVE9uQlBmbzdpajF0UGx3OHFWbm05US9mdXB0TWg1L05mano4TXhiZGNqUDBhQ29udzVaVmhGL3ZTVUR2M3VpQ29JUStMTmtjOGd3R1FYb3RFQ1dWUXo1QjAyT1h6Mi9BNyt5RGdzUlVXc3g4SVV4YzJvNkN2SmJ2cHF3NlNRTktDZkllTkpwZ1ZzdXRUUi9ZSXhPSEtqSHZkZFpZVEw2ZXEyKys4R0pKMTZ2YlZIdmxmK1daUzNaUjFlV29lNllNTFN2VGkweElzdEtHTXpKRU5VZUpBQnE0ZXF5eXVnQzVVMlhXTlF0MnZhWGVmSEtSN0h2YzZ2M1c0bnRpVEdYV05ORmRTOWFmK2VjSExwTWlVR1BrTWQvdnR3UmNiZUtnbnlOR2l4LzJ1RU9XNlE1blA0OXRiajhYTi9yL3ZQdDRQbDdnTkxEK2ZCL2EvRE1YVm5vMWxtRHJwMDBlUGptVEx6eGFRTk1qUVdjZDVSNnNPWm5GMlpQVllKcm53SnR5TGx6SjNUMy9XcUtkVjZxUmtUQUlxTndkSDd6T2pXYTJCOURSSlJNR1BoQzZOMWRHekFVNlpVQ2Q4Mkloc1Z2UjRTNmh2Z09TVjF6Z1JrOUdzT29KQU1PcHh3UTBscGkxQ0E5cHAyV0Z2QjFmdnlkSGY4SlVRWWtHc3FLVUtWSGFQZEJENWF1ODRVTW5UYXdSbUZ6dkY0WjU1NnNCSmJLV2drSHk3d1kybGVIenNmc09kczBCSDN3MStZRHdpa2pEV3J0UW85WG1Ydm9iTUgwUXY4QTRJcGgzbHg3eXN2V0JPeEZIRXZnTTVzRS9QbmFEUFZ6c1hDRkkrTGo2Mnd5N251K0J2KzZLd3RtazREK2hWcWNjM0lhWGwvUWdDdk9TOGMvM3F3THFJbllyekIwNFBNdnZSUE5MaWorWXEzdEJ5Zzdva3dlRjl0amlJaVNDUVBmTWJRYTRNNHJyZW9KYmtlcEIzVTJHU01qN09ZUVN1ZHN2d1VFZGZFTGZNUDc2M0RCNmI2VDk4ZmYyVEc4bnk2Z1I2UWwvSHN6WlZuWmEvYmRSUzBybXF6WEFkZE05L1VJdmJZZ3NIZnZ6aXV0T0RXS09tbE5scTV6NHAxRk5vd2FwTWNYeXgzSXl4RXh0SzhPZVRtK051ZGtpT3I4c2dObGtRUENDZDIwdUgyMnI0ZjB6Yzlhdmh1SWY2K1FJOHlPSHVFY0tmZGkxcDhxV3ZTNi91eE9HUU43eFdmN3RtUGRlWVZWclRPNCs0QUh6Ny9YL1B6TGc3OTY4ZGRYYXZIWG16TWdpc3JDblpmbTEyUHZZUTkySC9RRWxOTHBYeGk2M1gzOUNrYjdyL2dtSXFLV1llQTd4bVZUMHRYQ3NCNHY4TlNidGJoMmVuVGJTL2tyN09KN2EvY2ZpVStwbFBRMEFYKzR3amZuN0hDNUY2OTlVbzkvM3RueWtpL0hxcmZKK1B2cnRWR1Z0UWpueXZQTUFRcytvaWwzMFp6ZEJ6eDQ5SlZhN0Q3b1VRT3ZmMDlSank2Ky8rODlGUDc5N3BRbDRwRmJNZ0o2UkV1MnU5QzNoeFpIS3J4UjdhRGl6K1FYK01KdDRSYU9KRU90ZVJkTzl6d05YcnBQS2YvejlXb0gvakUzdWdVdjhUQjdxZ25GdzVTNWhRMTJHUSsvVk50c0FmRnNxd2hKbHJIK0Z4ZitPNzhlVXllazRiN25xM0drWEZLSDN3K1VlZUYwQXdZZE1QQUVaVjlrLy9tQTNUcHIxQjd5QTJYZW1PdEs3am5veGJwZm12L01kZTJrVWVmQjdqN2d3ZnF0elhmeCtqK0dpQ2laTVBBZHc3K3UyanRmMnJEbllNdkNXcUZmQU5rWFJiSFlhRng1WHJxNm1FS1dnYWZuMXJWd0dCSzRkSEk2aXZvRm5yaDJIL1Rnb1JkcmNiaTg1UUYxUUM4dExweVlGdkdZa20ydW1NSlJVMTI4cHBONFUzRG81OWM3MUtmQTkvK2QrME8vS2VscEFoNjVPVE5nQlNnQWpCcW94eVZucGVOSWhSZjNQRk9OeWpDcm9rUEp6V3E3dVpxQVV0ZTVxV1JLTktWVDRzVmtGREI1dlBKOWxHWGdpZGRyY2Vpb0Y1MnlSSlJYUzJFWGlWdzJ4WVN6VDByRFI5L1o4TjVYTm55eDNCNzBHZlZLd09hZExvd2NxSWMxWGNEZ1BqcHMydUU3YUZ5UnIvZjNweDNSZmNDOWtxK0hkZE5PVjlqNmZ2N0dGZW5WOFBiTEhrOVVqeGs3UksvMjluTlBYeUpLSmd4OHgxaTgxb0daVTB6WXROT050NzVvK2JaUy9tR2s5RWg4emd5Ny9JYTJQdmpHRnJUYlJUU0c5dEhodGxrV0ZPUUZMa2padU4yTis1NnJibEdBYkdJMEtEMlF6ZTArOWNYM2pxaTNMZ3RsNzBIbGZlaWVwMEZhWTJtV3BuSTNUaGRRR3FKSDFXd1M4Tmh2TTlHemEvQkNuSWxqalREb2xaRCsxTzh6Y2M4ejFWSHRwcUlSbGVMVVRjS1Z6NG5XUlJQVFVGMG5ZZTNQcnNiYWdZbGpjOGk0K2JGSy9PbWFER3piNThhcW4xd1kxbGVIQjI3SXdPcE5Tb21lWTFmcG1rMEN6aXBXM3N0THp6WmhaNmtIeXplRW51OVhzczJ0Rm9JZVgyUUlHL2cyYm8rdWQvakhMUzZjZjN0NWpGOWw3TmI4M0Q2dlEwUVViKzNZWjVBYzlwZDU4ZU1XRng2TG9neEpPQVg1R3JVbnppc3B2UWZ4c1BnSEIycnFsZnAvcjM0U1d4ZzFtd1Q4YnBZRlQ5eWVHUlQyQUdWSXF6VmhEd0R1bUIwY0pOdkMza01lU0xMU0c5dS9weEwwQnAyZ0JPeGY5cmlEQ2lCbm1BVTg4YnRNOUd1c2kranhBa2ZLZlFmOTg2MDZiTjZsZlBGZE8ybnc1QjFaNm9yZlNQSnlOR3E0ZGJxVTNzMFJBM1F3bTJKZlFHTTBDTGh5bWhsM3piSGlqVWR5b3FxdjJDbExqR294a2RidnVXSXBEbDFUTCtPUHoxYmp0VThhWURZSmVPQ0dESmhOQXM0Y2E4UTlWMXVEZWh6UFBUbE5uZE80NzdBWDM1ZUVYOXl4ZnFzdnlJMGY3Z3Q0MlZZUkF4dTMxdk5Ld2FWK2lJaW9aZGpERjhKZlhxaHAxWEROeUFHK29kS3RlOXd4VCtZUHgrMVJ0cjVhc2NFWmRabVVOSU9BNldlazRlSXpUVWhQQ3d3aWJnL2lWcmg1K2hscDZrS011Z1labTNlNTFmbGY4ZVowSzZIdmhHNWFqQjFpd0pFS3J4cXdmOW9SSEJBZXZ6VlRYZFFpeThDVGI5UmkvSEFEOG5NTmpjOG40OTduYXZEa0habm8zVjJMenRraW5ydzlDM2MrSFdHUE1maENKcUNVVEhuOFZtV3J1RHVmcm81NktMTEp1R0Y2dGFqMDJwOWRVWDMrN3IwMkEybEdBVS9QclkxNFhMcmZmTVZZOTNSdUNvajFOaGtQdjFTRGgyL0toRjRIbkhxaUFWcU5GWDk5V1NuWll6RUorTDlKdnBYdDg3NXNpRmdiY0VlcEI0ZU9ldEcxa3dhZHMwV01IYUxIbXA5ZE9PZVVOSFdPNnNidDdyREQ1SWJHR29xdDRUOGNQN3kvRG5mUGFkM3pmYjNhSHRVOFFDS2lSR0RnQzZHMWMzUDg5NExkc0MyK0o0RDUzNGJlVS9kWWVoMHc3ZFEwWEhKV2VzQmV1SUF5Qis0Lzc5ZmovTlBTTUdwUWZFTFptQ0hLMTl3MDMydlU0UERQMjd1N0Z2LzRmZkErdXFIYzhOZktnTjY0SmlWYjNUaWhteFluRmVseHlHL09ZYWdGSXY2cnBGLzRvQjdmL2VBTTZGVUNsQ0hNUC8rN0JzL2NtWVc4SEJHZHNrUmNjcFlKUnlMTVp5enFGNytWc1pOTzhzMTcvSFp0ODhQZFo0d3hZRUJqVDlpOTEyV285UXBETVJsOXdTYldoU1grU3JhNThlQ0xOZmpMYnpLZzB5bzljdy9ja0lHSFg2ckJyS25wYXM5bTZSRnYwTDdKb1N4ZTY4VHNjNVNRZU5HWkpwUnNjK0c4VS96ZWh6WGgzd2V0Vm1oMjcrQllkT3VzQ1ZnRTFCSy83SEV6OEJGUmg4VWgzVGpya3F0UjY4OEJ3SW93YzVqYTJoTy95OEoxRjVvRHdwN1REYnp4V1FPdWY3Z1NhMytPNzFEWnlzYmh1N21mTjJCTk04OHROaGJHamVZaUNxR0hSemRzVTE2alM2NUc3Vm1xckpWQ2xsZFowZGkybCtiWDQrUHZ3Z2ZtcWxvSmYzNnVHblUyR2Qrc2NlRFpkOEtIS0VFQVJ2ajE1TFptT0R3dlc4U0kvc3BucHFKR3d1SE93ajhBQUNBQVNVUkJWSS9OckdvMjZJQ3J6L2V0SEgvbDQzcDRJNnl6eWN2eC9aaFhSTG5sWERnL2JuSGhrWmRyMUI3bXNVUDFlT3pXVEp6ckY5VCs4MTd3L0w1UXZsNWpWM3NCaS9ycGNQTU1pL3A1YmJETFdMNmg1Zk04aVlnb0VIdjQ0dXhzditLdHV3OG9kY2RhUWhrMk0yTFpPa2VMd3NTckMrcngrSzJaRUFSbEx0U2lsUTY4OVVWRHMyVkFvcEZwRWRDN3V3NGwyMXpxaVg5RmlSTURlbWt4OTR2WWF2ZHQzTzdHcjhmc2pERzR0dzVkTzBYdWJTblo1bEszNkdxcUU3ZHNuVFBrTU9MYW41VlZteDk4MDN6djZQNGpYdHo2dDZxQUhUeENHVE5Zcnc0anV6MUF5VllYeGc1dFdXL3AxSk45dzVpTFZqcWFEVXMzWDJwUlgzdlRUamNXcjNWRzdLbjFyOUZZVnRINkVrR3JmM0xoeWRkcmNkY2NwVVJRd0I4NEpjNm9lN21PbEV0WXZjbUZreHFIL3YxL2RqNWZib2N6UXU1dHNNc3gxekEwR2dUY2VZVlY3Um10ckpXUWJWWGV4N29HV1MwRnMyeTlFLy85c0Q3bTdlcnFiTnp6bDRnNkxnYStPRElaaFlDZWpxOVh0N3lId3BvdTRnOVhXSERqLzVteCtBY0gvdk5lZlV6Ym01VnNjK1BqNyt6SU1JdDQ0N09HVnBWYU9WWkJ2aGFQL2pZRGRUWVpxMzl5NHNVUDZsRlpLK0hKTjJLdkVmZnhkemFzM0JoNFp2L0RGWmFRZ1cvcUJDTTJiSFhqY0xrWExyY1NMdngzVlBnbXpCRGcwU29wcXJEWHhEL3NyZnZGVjBLbXFUd01BSnpudDNQRitsOWNZV3ZGYmRudHhuUHZLdVUrOW9RSS93WTljRTdqTGlLU0JDeGNFYm1kWjQ4ejR1eVRsSy9aNXBEeDVCdVI1KytKUW1ESm1saDNyUWhuOFE5T3BCbnJjT3RsZ1Z2OHhicVk2SzB2R3RUQTE4VHBBajVhM1B6M0s1WS9YcktzSXU2NXlxcXU1dDZ5MjRNRlMyMjQ1eXBsM3Q2eTlVN29kY291SGFlTU5FQ1dnYisvVmd0UC9INXNpSWdTaWtPNmNYVGhHV213Tk01anNqbmtWZ1crcGdVVzZXa0Nwb3hQYTlGZXRpOThVSSsvdmRhNnVucWhOTzBUYkRFSm1GUnNWSHVub3UwUjhkK09MTkpRcEw4Wlo1bHcyMHlMdWlvWFFFREpqeDJsbmhidmxoSEp6djBlTEZocXg0S2xkbXpicHp6L29CTzBBVDFxQzVhR0R5ZWxSN3pxNHpmdGRPTzhVOU13WWJoQlhWMDdlWnp2TS9OOWlUUGtIclZOZW5UUjR1WVp2b0QxL0h2MUllYzMraHN4UUs4T2srNHY4NkkyeHNMU2tld3M5UVROZDczK0lqTzBNVXlGMjFIcUNacDMrZUczdHBocUlUYW5zSXNHejl5VnBZYTlyWHM4dVBlNWFqaGRnZS9GMDNQcjFGWEJwNTVvd0Y5dnlXejFsb1ZFUkIwRkExK2NaSmdGWERqUnQwcHh3Vko3cTJxcFdjM3htM2NWYjhmT0M0dzFSRmo5SGgvTk1OZ05GNWx4OVFYS1ZtMytXNGlkZHFLdmR5OC9Wd05yZXR1Zm5FVVJ1UFV5MzI0bnV3OTZZaW9kTW1xZ0h2ZGRiOFc4eDNQUnU3c0dsL3J0MmZ6Qk44SEQ0VEtVbmo5WkJ2b1hhdFdWdkY5ODc0anFENHJKNDMzdlVid0tnQVBLVm5aTml6ZjhqUm1peHgrdmFiNFdZNU84SERHZ1ppV2dMT29KTTNVelp0UFBTTU8vNzhsV2gvMUx0cmx4OTcrcVEvYkllaVZsaGY3NnhnTGZ3L3ZyOFBJRDJkeFpnNGhTQWdOZm5OeDBpVVh0bGJNN1pYd1k0dVFkaTZhNVJRQnd0S3BqalN2NUQ3Y2VPLzh1R2hsK1liYW1QdmpFSy9xbGhkdG5XOVNkTzZwcUpYejNveEp5QnZiUzR2VFJ2bFdhRnBPQUs2ZWxvNjNObnVyYmVnOEFYcDRmMnhCbTB6eXhETE9BL0Z3Tm1yN1M5Yis0c0cxdmNDQTdVT2JGalk5V0J2UjRiZHp1eHI4akxDaHBNcXl2RHFmNHJSaWZNTnlBcDM2ZkdkRCtsa2d6Q0hqd3hneTE2SFJacFlTbDYzeTlyUk9HRzNEbmxkWm1RNXZKS09EaG16S0RWcEdQSGFySG5GWitMenRsaWZqNzd6THhtNHZOMERmbXlVV3JIUGpUczlVUnl5UzVQY0Q5LzZsUnY1NmNEQkVQM0pDQis2NjNCaFRaSmlKS05wekRGd2RqaHVoeDJpamZpWFhlUWx1cmg4Nzh0Lzg2M013Q2d2WldrT2Y3MkJ3c2k3MXRBM3I2ZW5TcTY0SjcrRHBuKzc3MllYMlZZM2NmOE9EKy85VGdhSlVFdlE3NC9lVytRRkZ2azJFMkNaZzZJUTNMMWpsYnRBTkpOTTRZWThDc3FiNGV1U1UvT3FQYXM5VmYwM0E0QUt6N3hZM0w3NjNBK2FlbFlkUE8wRzBlMmtlSEIyL01VUCtZMkZIcXdZTXYxZ1FOOFpkc2MrSFNlNVJGREE2bmpDeXJpRHN1dHh6N2RCalNXNGZuLzVpTkJVdnRlUDNUQnRnY01wNmVXNmZPTTZ5cGo5emphaklLZVBTM21lcndxTTBoNC83bnExRjZ4QXVUTVFPakc4dnhuREhHQUtmYmduKytGVHFZR2cwQ0hyb3hJMkFMd3RvR1dlMmx2ZlJzRTZycnBLam04dm5UNjRBTHp6Qmh4dGttZFRqVzdWRldhSCt5SkxybmNudUFSMStweGFHajZiajBiQk1FUVFteEl3Zm84ZVZLQno3K3pvYXlpbzdWNjA1RTFCeit5ZHBLT1JraTdwanRPN0h1UGVRTk9UUVhxKzUrb2FxNUZhTXQ1VC9uVGhkRFNibGUzWHh0MjE4Vyt6RGg4TVlTSkhzUGVZT0cxbnAxMDJEd0NZR05XZmVMQzNjOFZZMmpWY3BKOXZvTHpTaklWNExDc3ZWT3RRYWRLQUIzWDJWdGs2SGRrNGJwY2Nkc1gySGV3K1hlcUhyWmpwWFYySFBiWUpmaGNNcHdlNEFQdnJHSDdOMjc0UFEwUEhacnBocjJkdTczNEo0d3c1RWVyOUlEV2xXckJPSy8zWmFKTHJuS2UyUnp5SGpxelRwMWZxQW9Lcy85OGdQWk9HV2tBUTEyV1gxc3BKMDR6Q1lCajkrV3FlNkVJVW5BNC8rcnhkNURYa2dTOFBCTE5kaSt6L2QxVEJsdnhFMlhtSU9leDJnUThOZGJNakMwcisvN3ZHaWxBemMvVmhuUTQvdWJpODI0cUpsOW1ac0lBbkRXU1VhOCttQU9yam8vWFExN0I4cTh1UDNKcXFqRG5yL1hGalRnM3VkcTFEYVpqQUl1UENNTnJ6MlVnL3V1dDJKSTcvalZZU1FpYW1zTWZLMmcwd0lQM0pDaG5zUWxHZmpuVzdWaEYxaTRQYjZUbVNnR0R0djYwNGpBaUFHK2s4bitFSHZEeG9QLzBGYmZIdEdkdkFiMDBnYlVkZHQ3S0xhMmpSOXVVSWVFL2JmWGFqSnFrQ0ZneTY2dlZ6dHczM00xNmtyWmlXTU02Z3BabTBQR0MrL1hZNmxmcjE2NHVXV3RjZkdaYWJqL0J0OXoycDB5SHZoUFRjQWNUY2t2UFRkdEwzYXNETE9nRmljK0VxRThTb1pad0VNM1plREcvek9ycjdseHV4dDNQMU1kZHVlSkprWDlkSGpoejlscXo1a3NBMCs5VVlldlZqbHczY09WK0dTSlhTMzdrcE1oNHMvWFd2SEl6UmxxbVpkd0NydG84T3pkV2VqZnVEMmQxRmhnMjcvbW90TUYzUHRjZGNBaW9lS2hCbVJhZk85SGxsVVphdlVQU3o5dWNlR2ZieXVCOUtFWEEzZTV1ZjRpTTI2ZVlRNjdoWnhPcXdTOUYrL054dTh2dHlBMzAvZXorUEYzZHR6NC8rM2RlWGhUWmRvRzhQdWM3R21TN3RCQ29aUUtMVnNySWdobEVBVEJGUkJjVUFkUUdiZHhIUDFjeGxGbjFCbkhkUngxUnNkZDBVSEVCUVZ4QVJGQlVFQjJLUHNPcFVncFhaTm1YNzgvRGswYmtyUnBLYVJKNzk5MTVhSTVPVW5lcHFHNSt5N1ArMHoxYVMzbTJiRFRpZHVlck1LeTlRMUQxcUxRTUR6KzhYT3BlR0NhSGlQT1V3WHRaRU5FMUo0dzhKMkcrNllhQWxhTmZ2aU5wY2w5YzYwMkg1eU5SdTd1dVZHUHJNNHlmNUZoalVwQWp5NHlQRExENEE5RlBoK3cvY0NaR2FJc2FSUWs4N0xsdU9zNkhiSTZ5NkFKVVFBNTJTQmkrTGtxL1BYV1JQOTlmTDdJTjdjSHBQbHJ0MDVxbUp1MVltUHdvb081UzZ4WXVrNzZjSjIzMUlaL3phcnpCK2crT1hMYzE2aVg3ZFZQNnZ3TFdsNzgwQVNyWFVveS9YSVZlR1NHSWFKOVpwdVNtaWppc2RzTnVHMnl6cjhJd1dMejRkRlhhMUZTRmhqWUdnZXhJV0YyR2JtNjBhS2VveUdHd2tWQjJvLzJ2U2RTY1VIL2hzZjRZYTAwOTZ5cHNHZElFSERYZFRvOGQyK1NmNjZaenlldDVLM2YwOWJ1OE9IMXo4eDQ0TVVhSEduMHN4L2NUNGwzSGsvQnhGR2FrUFB1Umc1UzRaV0hrdjN2eWZxdzF6Z0UxVE9hZlhqMFZhbFhiTmNoTi83NGZEVnE2NlIyOTh5U0I0UkdRSnE3K1BlM2pQNmV4ZTBIWFBqSE84YUFjaWdUUm1ydy9QOGxCVXh6U0VrVWNkUDRCSHowVEJvZW1LWVBHQnJlZDhTTi8vdG5EZDZZYXc3NC85WmFSck1Qejc5dndrUC9ydld2MVBhM3d5QmkzREExL25xckFmOTlPRGxzMkNjaWlqYk80V3VsZTI3UVkweWpyWjNXYlhkaXpxS21oM0s5UG1ESEFaZS85MjVZZ1JMRENsS2F2TS82SFU3VXRHR0ppc2FXcjdmanhzdTAvakF6Y1pRR0UwZEZOb1FHQUNzM08vekRyTTFSeUlFWDcyOElEYXVMbmRnZEpoeS85S0VKMi9lcnNYQmxReURNNlNyRGszY2wrWHU4bHExellObTZoc0JSWHVYRmZ6K3B3ME1uOTBNZGZxNEtmN3RUMnZhcnBSLzZDcmxVRysrbThRa0JaVG1xakY0ODhZWXhaSS9Sem9NdVhIV1I5TnFOSDZsQjkwdzVqcFM1NFFNZ2x3bkk3U1lQQ0RxbnJ1dzlMMStCV3lmcmtOdW9TTExUQmJ6MXVSbmYvQngrT0ZLckZqQitwQVpUeGdYdWxleHdBaS9OTm1GNWlDM09kaDUwNC9kUFYrTzNsMHR6MUVSUldvaHgxM1U2WERoSWhSZG4xZUZZaFFkSmVnRi9tS0lQV1BqaGNBTFBmMkR5NzE0U3lyRUtEeDU4cVFabGxSNS9iOTNZb1dyY1BVVVhFSWpXYm5maUgyOEg3MXU5ZHBzVFQ3OXJ4S08vYStoVkhYQ090R0wyblhsbUxGeHB4NlZGYXR4NG1UYmdmdFVtTHo3OHhvTHZWalZmdkxvMWl2ZTZjTS96TlJoV29NVFZGMnNEQ2s2YnJUNDgvcnF4emZiTkppSnFhd3g4clRCeGxBWlhqR2dvZDFGYTdzSHpIelJkQUxmZUIxK2IwYmRuTWxRUlZIb3dtbjE0WTY2NXRjMXNWbW01QjI5OWJzYWQxK2hhWEFaajN4RTMvdFBFL3EybmNybWxVSlNkS1VPZDFZZDM1b1gvdnR3ZUJJUzlicDFsZU82ZVpQL2N2QU5IM2ZqM1I4R3Y5OUoxRHZUcWJzT2swVkx3R3RKZmlkd3NlWk85cm8zcHRRSW1qTkpnd2todHdEQWtBR3phN2NKek00MGhWeFVEVWhIb2cwZmQvbDB0Q25zcnd1NjFlL0NvMjkrN1dWU294UFdYSmdTRXdmcHpubnZmRk5TVFdLOUx1Z3lUUjJzd2RxZzZxRmRwYjRrYkwvelBGTkNMZHlxM0IvamYxeFpzM09uRXd6TU0vaUhkL3JuU2tQQURMMWJqbVVhdk9TQUYzc2RmTjJKL2FmT3ZaLzF6YTlVQzdyMVJIN0NvQ1FBV0xMZmh6Ym5tc01Gc2RiRVRELytuRmsvY21laHZnMVl0NE83cjlkaDUwSVU1aTZ4UXF3Uk1HYWRGbmRXSGVVdXQrR0twdGNuZE9kcktMMXVkK0dXckU3bFpjb3dkcXNiSVFTcTgvRkVkU2x1eGdJbUk2R3hoNEd1RjczK3g0NkxCYXZUSmtlTkV0UmVQdk5MODNLcDZ1dys1OGZ0bnFuSGxDQTE2WmN0aFNCQWI1cXo1cEEvaTJqb3ZkaDUwNGFzVlZ2OXcySm55NVk4MjdEem93aVZGYXVSbUtaQ2dFVUtIUHgvZ2RQdHd2TktEdGR1YytHR3R2Y1hGb04rWVc0ZThiRGxlbWwzWG9vVW9UcGZQMzZacWs5VExGbTY3dWJlL01DTXpUWWFoQlVxc0xuWkdIUFlBUUtFUWNPVUlUVURZcTdQNE1IT0JHWXRXMlpzc0xPMzJBQS85dXhZM1QwekE4RUtWZjE1blBhOVgyaGxpNVdZSFBsbHNnY01wTFlLNGJiSXVvTXlOM2VIRGg5OWFNRytacmNrRkZCcVZnSEhETkFGL09OVFcrVEQ3V3d1Ky9ka1djUS9YOWdNdTNQRlVOZTc3clRRUERRQisybVRIdmxJUDVpK3o0cWJ4MGhEOHBsMU92UEMvdWhZWFJPNldJY1BRUmx2T3VkekE2NS9WQlFUNnB0cDI3ejlyOFBqdGlmNVNNaDh2c3ZybmpjNzgwb0tTWTI3OHN0WHBIODQvbXc0Y2RlUEE1MmE4K2ZtWis2T01vdS83WCt6WXNOT0p3OGZjWWY4QW8vaVVuU2xEank1eURPNm5ETmpWS1ZZeDhMV0N6U0hONC9yenpRYTg5WVU1NG1ITmVyK2U4T0N0TDlyUGg4VGVFamYybHB6NTlqaWN3TjNQMWJRNEtKWlhlL0hjK3lZOCtqc0RIbjIxdHNuWDIrc0RubnJYaU1kdVQ4Uzc4MXYyUFZVYnZYanliU05lZkNBWlRwY1AzLzVzeHllTExhaUxzTVJPbmRXSFZ6ODI0OVdQelpETEFIbWpIVVdjVGw5UUNLc2ZCbnpsejhsUUtRVXNXV1BIaDk5RXR0L3hnYU51dlBpaDlKcFUxSGd4ZjVrVjN6U3ovMnc0RnBzUFQ3MXJ3cVZGYWx4enNSYXZmeWE5Ym5NV1daSGJUWTd0KzEwdExvOVNiODloTjU1NDA0aW43MDdDcnljOGVHNm1xVVg3U3grcjhPQ1B6MWZqOXF0MTZKZXJ3SnhGZ1hVUGw2NExQN1JNZERwcTYzeDRhYllKYTdlZGhXNWphcGRLeWp3b0tmTmd4VVlIVmhjN2NQODBnMzlucEZnaytId3QzU0k4K2k2NXF5TGFUYUFvU0RhSVoydytZMlBuNWlsd29OUjlXanVsdEVSaGJ3VXFhcnl0S3IvVEowZU9QWWZkYlRablRSVFJaTTlpYXczb3BjRHVRNjZnK1hvdG9WSWdiTTl1UjdENDlmUm9ONkhEMkx6YmhXZWJtTUpCSFZONnNvaUhaOFJ1U1NiMjhGSE1PQnRoRDVDMjN6cWJUcWRRZEV1R3JDTnhKc0llQUd6YmQvcXZhVWNPZTNSMkxWcGxZOWlqSUJVMVhueTEzQmF6Z1k5bFdZaUlpRTVhdnNFUnNGVWdVV01yTmpwQ1ZqK0lCUXg4UkVSRUp6VlZCb2tJaU4zM0NBTWZFUkhSU2VWTjdJSkRCTVR1ZTRTQmo0aUlDQ2ZMSjdXdzZnSjFQSlcxM2haWG0yZ1BHUGlJaUlod2NwVTYxMnBRTTd4ZW5QYlduZEVRZzAwbUlpSWlvcFpnNENNaUlpS0tjd3g4UkVSRVJIR09nWStJaUlnb3pqSHdFUkVSRWNVNUJqNGlJaUtpT01mQVIwUkVSQlRuR1BpSWlJaUk0aHdESHhFUjBSa21DdEZ1d2RuUnRaTU1ZNGVxMi94eFJSRkkwQWhReUVQZnJsVUwwS2c2eUl2Y1NneDhSRVJFWjlEWW9Xck1laW9WL1hNVlorWDVPcWVJV1B4Nk92NTZtK0dzUEYrOXRDUVJienlhZ2dlbTZURnlrS3BOSC91OGZDWG12WmlHeWFPMUlXK2YrYmNVdlBwd2NwcytaN3dKazVXSmlJaW9MYVFtaWtoUEZ2R0hLVHJjOVd3TmZJMjJiOU9xQlR4K2UyS0xIdS9KdDQydzJsdStCOXdkMStqUXRaT3NSZmRadTgyQmIzKzJSM1J1WmEwWG4zMXZ3YlFyRS9EQWRBTkt5cXB4K0pnbjR1YzZwNXM4YlB0eXM2UzRrdE5WSGpKTUtoVUN0RDQwR1RUWGJuZkM3dWk0ZStjeDhCRVJFWjFCODVaWk1YNmtCajJ6NUJnN1ZJM3ZmMmtJVUhJWk1EQy9aVDEvOGxNeTBhQStTbHg1b1FhZi8yREZqZ091c1Bmcm02TkE3K3pBajMxQmtDNWVINEFRV2Fpc0l2TEFCZ0N6RjFyUnA2Y0M1L2RWNHBxTHRmalhyTHFJNzN0SmtSb1RSbXFhUE9laXdTcGNORGgwcUV2UUNIajBkK0Y3Tlc5NW9ockhXdmo5eEJNR1BpSWlvalBJNlFJK1dXekZiWk4wMEdsRHp6TTdWdUhCNy81ZTNlVGp2UGRFQ3Jxa0IvZUFaYVNKS0NwVVl2bUd3SjQ0aFV5QUlhSGgrZTc3VjQwVTdCcDU1bytKR05SSGliKy9aY1NhcmM2d3ozM1pjRFdHOUk5c21GYXRFdUJ5QTRZRUVVL2MwWHp2NWN3RlpwUWU5K0NEcnl6NGRMRTE1RGtGdlJYNDg4MEdmTExZaXE5WDJJSnVmLzNSRkZoc1h2enA1ZHF3ejFOdDlFYlUvbmdWazRFdnI0Y2NldzY3bzkwTUlxS3pJcTlIVFA2cXBrYStXMlhEcXMwT1ZKdkNodzV2bzV2VUtnRStudytPOEJtc1dVTUxsSmo3UXByLytxMS9yMFpwZVdBUFY4K3UwbnRyMThId1BZTUEwRE5ManFKQ1pZdWUvNElCa1ozLytROGlBQThzTmg4c05pbVJkdTBrUTJwaXd6SURqd2Y0YW9VTjVWV2VrS0YzeVJvNzNCNWYwRzE3RHJ2Z2FQcGI2ekJpOHJkSWJoWURIeEYxSFBYemx5aDJET3FqeFAzVDlHRnYzMy9FalNmZU5JYThUU1lDQzE1T2c5SHN3M1VQVmJhNkRlVlZYbXplMDVBWXpiYkE3cjBrdllCa2c0aGpGUjRZelpITmJmdmdLd3VXcll0c1RsOXpucmd6TWV4Nysrb3hXbHd4b3VXcmZhKy9KSEJSUjZpUTIxSEY1RytSeTRacjhOMHFlMURYTkJGUnZCRUY0SW9SVGM5cm90aWhWUXZRcWdWVTFJUXZraUdjSElYMW5lWm4zTjRqTHJ3OE8zQU8zUjNYNkpEVFJmcm8xMnFrSjlKcFJUeDNUMUxRL2IvL3hZWmw2eDBCeDB3V0w4cXIyMlpvMUJWQno5c2pyeHB4dkxMbGdXMzZsUWxoNS9wMVZERVorSHBueTNIcGNEVVdybXlidnpLSWlOcXJDYU0wT0tkYlRQNnE3dEEyN25MaXQ0OVdCUndUQk9EVlB5ZWpWM2M1ZnRvVS92TkxkaklMZWs4MzhZV1FseTFIdjF5RmY3V3EzZUdEVWc3MHlXbDRqOGxrVXIyN3JmdE9Zenk1amVUM2tLTlRjc3NyeUtVbXNlcmNxV0wydDhqTkUzUll1ZGtCazRYZGZFUVVuOVJ5RzlUV0h6QnZuZ3BhclRib29sS3AvSmVFaElSb041ZWFNZjVDRFhwMWwrUEljUThXL0JpODhLQ2VlTEpLczdlWmpqUlJBQkwxSXJScUtkd2thS1FoMmtTOWRGMHBsNjdYczlvYkhuREt3MVZoUzVSY1dxVEdmVk1EaDZOL1dHdkgzaEkzZGgyU3V1VytlU1c5NmNZMVllcGZLbEZiNThOSGl5eEkxSWs0V2g1K2l0YjFseVRBMTRyZ3ExQ3dDUE9wWWpid0plb0V6UHg3S2w3NjBJVFZ4ZEgvSzRTSXFDMGxxdzRqTCtsSEhEM2l3TkVXM0s5eEVGU3IxVkFxbFZDcjFRSFhHd2ZGVTY5cnRhRUwyOUxwNlo0aHc2MlRkUEQ1Z0ZjK3JvT25pVEJYdjV1RXA1bVJ6UFJrRWJPZVN2VmZ2L2RHUGU2OXNlSDJDd1lvOGNsekRiZi83MnRMMEdOMDdTVERKVVZxN0R6b2FuS1Y3cDdEN29DNTh4VTFrUSt6aW9LQWpMU0c0Q2tJQWdBZjFtMXYvclA3RDgrMmJnN2VQVGZvV3pVSE1KN0ZiT0FEQUwxV3dCTjNKR0xKR2p2VzczRGk4REUzU3NvNE9aT0lZcE5XWGcydHZCckpxbEowMXU1cDFXTllyVlpZcmFGTFcwUktKcE1GaEVDVlNnVzVYQTY1WEE2RlFnR0ZRaEh3dFV3bUN6alcrRjlSRlAwWG1Vd1djRDNjTWJrOHBqK2FncWhWQXY1Nld5SlVTbURlVWh1MjdXdDY4cHJ5Wk8rVTA5MTB6MWFkMVJjeXhJVlR2TmVGOC9zR3Jwek5USk5oeWpndHZscGhhekx3bmVxV0o1b3VJVk12UDBlT3U2Zm9rUUVSWnFzUDd5K3dvS2FKbGNxbnVuaW9HclYxTFo4em1OTzFaUVdtTzRLNCtGODFkcWo2ak96ZFI5VFdLaW9xOE9hYmIvcXZUNTgrSGRuWjJWRnNFYlV2NmJEWmJMRFo4bUMxRnNGbXM4RnF0WjQ4RnZoMTQyTnVkOXRXTGZCNFBHMFNITnZDcWFFeDFDVlVhR3k5eTlxczdZQzBCK3hqdHhtUW5TbUR6ZUhEckc4c0VPc0xIWWVoUHJrbmJITzdRbGp0UHN4WkZQd3pLaXBVNHM4M0cvQy9ieXlZdHpUODBQR1paRWdROEx0Sk9sd3lUQTFCa0lhRTMvN0NIUEZxNEhxVEx0TDZoM1JGVVlCU0liMTJUbWZUajhNaDNXQnhFZmlJWWtWNmVqb0dEUnFFalJzM0FnQVdMbHlJTysrODgrUVFCeEdnMFdpZzBXaVFrcExTb3Z2VjFkVUZCVUdielFhbjB3bVh5d1czMngzMGI2aGpMcGNMVG1mN21TYlQxbUgyYkJJRjRFL1REZjVlTlk4SCtQTXRCZ2dBbm5uUEdMWStYTXJKZVhjV1crVGg2SUlCU216YjU0TFY3b05NRktCV0NWRElvdk43NVpKaGF0dzJXUWQ5Z29DU01nOWUvYVN1MlY3TlV5M2ZZTWZoWTI0c1hXZUh4ZWFEV2lYZzZic1QwYmVuQWsrOVk4S3FMWTRtNzEvUVM0RWVYZVJOMWozc2FCajRpTTZ5MGFOSFk5dTJiWEE2bmFpc3JNU0dEUnN3ZVBEZ2FEZUxZcHhlcjRkZUg3N3VXMnZZN1hZNG5VNDRIQTUvY0R6MVdPT3Y2Ly8xZUR4d3U5M3dlcjBSWDF5UjFPaUlJVElSZUdTR0FTUE9VOEhqbGNJZkFIaTlQZ3cvVjRVWDdrdkdZNi9YaGl5OTBqbFZHbzZNTkt4MDdTVERrNzlQeE81RGJ0ejdRazNRN1NvbE1IU0FDaXMyQm9laytoWEJiWm1ycngybmhUNUJ3SnhGVnN6KzF0TGtmTVhHdW5XV1ljUjVnYVZVSm82U1NoSU42YTlDbnh3NUR2N3FSbmFtRE5tWmtjMDFyYisvM2VtTFdtOW5lOEhBUjNTV3FkVnFqQnc1RWt1V0xBRUFMRisrSEFNR0RJQmF6V2tKMUw2bzFlcW92UzliRWhnOUhvLy82OU8xOHZrMmFEeUFva0lWUnB5bmdzTUpQUFd1RVkvZm5naXZEM2pxWFJNZXVzbUFpd2FyOFBLRHlYaDJwaW5vdnIyNlN4L05vd2VyTUhwd09pWS9VTmxrYjkrbzg2V1F0REpNcjllVWNRbjQ3ZVZhOUQ4bk9QRFUxK0tyczRaLzdjWU9WUWNGc2Fha255eUpNcUNYQWsvYzJmeldhZ0R3M0V3VHVtWEljT05sZ2F2TlphSTBMQTRBTGpmUXJiTWNOMTRtaDB3bWhXaFhvNkJhZjh6akRWN2hiRFI3R2ZpaTNRQ2lqbWpJa0NIWXNHRURhbXBxWUxmYjhlT1BQK0t5eTlwMjdoQlJMSXZld28yS05ubVV6WHVjcURGNThiZTNqTmg5cUNHVmVMM0FQejh3UVJRTnFLM3pobHlRTURCZkdnSjJ1QUNWb3ZubkdqdFVEYThYSVhmQTZKd3E0cHFMdGZCNGdVVXI3Ymo3ZWwzQTdXbEpVbStpMlJvK1VIYkxrT0dDL2kzYlZnMEFCcHdUUWVOUGtzdUExY1ZPWEhsUHcrcy8va0lOWmx3bEJjQ1hadGZoNTAwTmdmYXZ0eGt3WXFBS2srNnY4SWUrYmhreVBIRjdJZ3c2RWUvTU0yUEpHdGJxYll5Qmp5Z0tSRkhFdUhIajhPbW5ud0lBTm16WWdQNzkrNk5idDI1UmJoa1J0UVd6MVljN25xb091VWpCNndPZWVVL3EyVk9yQkh5MzJ1NFBmbm5aY25UUGtPRkV0UmMxSm0vQVBzby9iWElnU1MvQzJhaFhhM0EvSlRMVFpGaTMzWWtxWTJCNGxNdUJ2OXdxclE3KzdIc3JEdjRhUEc1YnY3WFpvUkMzMVp1N3hJcnZWa1VlbnA3NVl5SXkwMlI0L0EwalNvOUhWam1qcmxIZzdObFZqajljcjBQL1hBVkt5ang0OG0wamprWlFtcVgwdUFkM1AxK0QrNmZxOGVCMFBhNGVvOFVuaXkxWXVka0JOd3Q0TVBBUlJVdnYzcjNSdTNkdjdOMjdGd0F3Yjk0ODNIWFhYVkFvSXYrcm1JamFyMGhXcE5vZHZvRHR6NjRaSzgxTisvb25HNFlYQmc2anZyOUFLc0V5dEVDSmpGUVp2di9GanNsanBQTy9XaEU4WEhuVlJWb1lFZ1NVbG5zdys5dmc4aTBLdVJRWVhXNWc5K0h3Y3lqckxEN1VXU0pQVFBYaHFxTEdpMk1Wa2Qvdm5HNXkvUGJ5QkF3clVNTG5BL2FYdXRFOVE0N1hIazRPT3JlK2RNM25MNlNGZmJ6T3FTSWVtV0ZBYlowUEt6YmFzWFNkUGFDV1lFZkR3RWNVUlJNblRzUnJyNzBHcTlVS2s4bUVoUXNYWXVMRWlkRnVGaEZGd2NCOEJTNDhUNFVxb3hkZnJRZ09mUFd5TStXWU1URUJ5UVlCQS9NVUtEM3V3Zm9kRFN1cnQreHhZdE51Rjg3TFY2REc1TVZmWDZzTnVTTDQ4dDlvb05NSzhQbUFQMHpSNDUxNTVoYXRERzVMV3JXQWYvd2hFU2tHRVZ2MnVQRG01M1hJeTFiZ3ZxbDZmUHV6QTZXbjdNWXhicWdhUGJQaytEREVvcEFoL1pRNHI0OFNENzVVaTRINUNrd2VvOFhFVVJyc1B1eGk0Q09pNkZDcjFianFxcXN3Wjg0Y0FNRFdyVnVSbjUrUHZMeThLTGVNaU02bVRpa2lIcnJaQUo4UCtQZEhkVTNXNE5OcnBkNnRRNzk2Y05lek5mN3JnTFRBNGFZSkNUZ3ZYd0didzRmSFhqZmllR1ZESW5wMnBnbHFwWUJ1bldXNGVZSTBQODdqQlM0YnJzWUYvWlY0N1ZNemZ0cmt3STRETHRTYXoxNUpFNnZkaDMrOGJZSktDV3plTGFYVHZHeHB0R04xc1FNYmRnYVdDdXFYcTBEUExEa1dMTGNGTE53QUFFT0NpUFA2S09GMCtmRDVEemJNWDJaRFFXK0YvM0U3S3U0dVRCUmx1Ym01R0RSb2tQLzZWMTk5QmJQWkhNVVdFZEhabEpFbTRway9KaUhGSU9LOUx5M05iamxXdno5dVZhMFhCNCs2VWJ6WDVULyt6M3VUTVA1Q0RjeFdINTU0dzRoOVJ3TFRVRVdORjUxVFpYajJqMG5RcWdVc1dtWEhIVTlWWThjQkYxSVNSVHgydXdFUFR0ZkRaUEdpcnBWNzFhdVZKd05vQysrKzg2Q3JWYUZNSVpkNkNBRnBsVzZQTGxKZmx1MWthUFo0MGVIREhzQWVQcUoyWWR5NGNUaDQ4S0IvMWU2OGVmTXdmZnIwYURlTGlNNndvUVZLM0QvVkFIMkNnTGUrTUFlVURxa3ZsWkxWV2VZZmlsUXBnQUc5cEJXelpaVU44K011TFZMajFzazY2TFZTc2VPL3ZXa01taitYYkJBeC9jb0VYRFpjMnYxaWRiRVRyM3hjRTlLbXhBQUFJQUJKUkVGVUI2OFh1UC9GV2t3Y3BjRXRFeE13L0Z3Vit1VXE4ZEpzRTladWF6cDg5dXdxUjJXdEIyYXJEMTRmTUt4QWlmVGtrNEhVZUhaV1NuUkpsK0h0eDFMZzlVb0xZdVF5b0xUY2c4cGFGbDF1aklHUHFCMlF5K1c0K3VxcjhlNjc3d0lBU2twS3NINzllaFprSm9wVDlRc1VpZ3FWcUtqeDR1SC9HUDA5ZGZXMjdYZGhjRDhsbnI0N0NmdEtYUEJCNnIxS1RSUng2RmNwMEZ6UVg0bHBWeWI0YS9mOXZObUJGMmZWK1h1M0FLa3c4MVVYYVRCdXFCcHFsUUMzQi9oNGtRV3pGd1p1eTdaZ3VRMXJ0enZ3eUMySnlNK1I0OG5mSjJMdUVpdmVuUjkrdjk2LzNabUl6cWxTd1BONkcycm03VHZpYnZFMmFxY3FMZmZndTlWMlZOUTBIUnlQbG5zd2Q0a1ZjcGtBVVFTcWpWNHMvb1VsV1U3RndFZlVUbVJtWm1MRWlCSDQrZWVmQVFCTGxpeEJUazRPMHRMQ3IwSWpvdGh6VGpjNVhydy9DUzQzOEwrdkxmamlCMnZJUlJYemxsclJPVVdHM3d4VTRidytVcStlM2VGRDhWNFhYdjJrRGtxRk5GOHZOMHVPMG5JUDN2cmNITEI0bzE2djduSk1HS21CendlczJlckVPL1BOWWN1Y0hLLzA0cjRYYTNEemhBUmNOMWJiN0NLSFgwKzQwU2xGQ1VHUXdwN1Y3c091UXk3ODk1UFRuNWF5NDRBTE93NDBQeFRyOGFMSlVFb1N3ZWNMdGJFTEVVV0QxK3ZGTysrOGd4TW5UZ0FBT25YcWhOdHV1KzAwTjRNbm9raGRjbGZiRkY1dVR1ZFVFYlVtYjlqOWRGdnlPRVdGS255MTNOYmtGbVpqaDZxeCs3QXI0cnA0QUpDZEtVTkpXZVRuaTRJMHBOb1JMSDQ5UGRwTmFERitpaEMxSTZJbzR1cXJyNFpNSmxXL1AzSGlCSll2WHg3bFZoRlJXeXV2T3Yyd1YvODQ4NWMxSGZZQVlNa2FlNHZDSG9BV2hUMmc0NFM5V01YQVI5VE9wS1dsWWN5WU1mN3JxMWF0d3FGRGg2TFlJaUlpaW5VTWZFVHQwQVVYWElEczdHei85Ymx6NTZLbXBpYUtMU0lpb2xqR3dFZlVUbDF6elRYUTZhU056aDBPQno3KytHTTRuVTJYU0NBaUlncUZnWStvbmRKcXRiamhoaHY4OC9tcXFxcnd4UmRmUkxsVlJFUVVpeGo0aU5xeGpJeU1nTDExOSsvZmoyWExsa1d4UlVSRUZJc1krSWphdVg3OSttSFlzR0grNjZ0V3JjTHUzYnVqMkNJaUlvbzFESHhFTVdETW1ESG8wYU9ILy9yOCtmUDl0ZnFJaUlpYXc4QkhGQU1FUWNCMTExMkhwS1FrQUlEYjdjYkhIMzhNbTgzV3pEMkppSWdZK0loaWhrcWx3bzAzM2dpVlNnVUFNSmxNK095eno4RE5jb2lJcURrTWZFUXhKRFUxRmRkZWU2My8rcEVqUjdCbzBhSW90b2dvdnVUMTRCYnoxTFJZZlk4dzhCSEZtSnljbklDZE9EWnUzSWlOR3pkR3NVVkU4U00zS3pZL3pPbnNpZFgzQ0FNZlVRd3FLaXBDMzc1OS9kY1hMbHlJWGJ0MlJiRkZSUEhoc3VFYWlFSzBXMEh0bFNnQVY0elFSTHNacmNMQVJ4U2pKazZjaUl5TURQLzF6ei8vSFB2Mzc0OWlpNGhpWCs5c09TNGRybzUyTTZpZG1qQktnM082c1llUGlNNGl1VnlPcVZPbklqMDkzWC9zczg4K1EybHBhUlJiUlJUN2JwNmdneUdCM1h3VUtEVlJ4TTBURXFMZGpGWmo0Q09LWVJxTkJ0T21UZk9YYS9GNFBKZ3padzdLeTh1ajNES2kySldvRXpEejc2a29LbFJHdXluVVRsd3dRSW0zSDB1QlJoVzdmd2dJUHRaMElJcDVKcE1KNzczM0hzeG1Nd0FwQ041eXl5MUlUVTJOY3N1SVl0dVNOWGFzMytIRTRXTnVsSlI1b3QwY09vdXlNMlhvMFVXTzgvc3FNVzVZN0Evek0vQVJ4WW1xcWlxOC8vNzcvbUxNT3AwT045OThNNUtUazZQY01pSWlpallPNlJMRmlkVFVWRXliTnMxZm1ObHNObVBXckZtb3E2dUxjc3VJaUNqYUdQaUk0a2puenAweGRlcFV5T1hTS2pLVHlZUVBQdmlBb1krSXFJTmo0Q09LTTEyNmRNR05OOTRJVVpUK2U5ZlcxbUxtekptb3JhMk5jc3VJaUNoYUdQaUk0bEIyZGphdXUrNDZDSUswb3F4K1VVZDFkWFdVVzBaRVJOSEFSUnRFY1d6Ly92MzQ3TFBQNFBGSXF3dnJ5N2gwN3R3NXlpMGpJcUt6aVlHUEtNNGRPWElFYytiTWdjdmxBZ0FvbFVwTW56NGRtWm1aVVc0WkVSR2RMUXg4UkIxQVdWa1pQdnJvSTMvSkZvVkNnZUhEaDJQRWlCRlJiaGtSRVowTkRIeEVIVVJWVlJWbXpacmxMODRNQUgzNjlNR2tTWk1nazhtaTJESWlJanJUR1BpSU9oQ2owWWpaczJjSExONm9YOVdyMFdpaTJESWlJanFUR1BpSU9oaWJ6WVpaczJiaHhJa1QvbU1HZ3dFMzNIQURPblhxRk1XV0VSSFJtY0xBUjlRQk9Sd09yRisvSGovKytLUC9tRUtod0pRcFU1Q1RreFBGbGhFUjBabkF3RWZVZ2UzZnZ4K2ZmLzY1ZndXdklBZ1lPM1lzTHJqZ2dpaTNqSWlJMmhJREgxRUhWMWxaaVRsejVzQm9OUHFQRlJZV1l2ejQ4ZjdDelVSRUZOc1krSWdJZHJzZG4zMzJHVXBLU3Z6SHNyT3pNV1hLRktoVXFpaTJqSWlJMmdJREh4RUJBSHcrSDc3NzdqdHMyTERCZnl3NU9SbFRwMDVGVWxKU0ZGdEdSRVNuaTRHUGlBSnMyYklGMzN6ekRlcC9OYWpWYWx4Ly9mWG8xcTFibEZ0R1JFU3R4Y0JIUkVGS1Mwdng2YWVmK25mbUVBUUJFeWRPeElBQkE2TGNNaUlpYWcwR1BpSUt5V1F5WWM2Y09haW9xUEFmS3lnb3dLV1hYc3A1ZlVSRU1ZYUJqNGpDY3JsY21EZHZIdmJ1M2VzL3B0ZnJNWEhpUk5ickl5S0tJUXg4Uk5Tc24zNzZDU3RXckFnNGR2NzU1K1BpaXkrR1FxR0lVcXVJaUNoU0RIeEVGSkdTa2hMTW16Y1BaclBaZnl3cEtRbFhYWFVWRjNRUUViVnpESHhFRkRHbjA0bkZpeGRqeTVZdC9tT0NJS0NvcUFpalJvMkNLSXBSYkIwUkVZWER3RWRFTFhibzBDSE1uejhmRm92RmY2eFRwMDZZTkdrU09uWHFGTVdXRVJGUktBeDhSTlFxZHJzZEN4Y3V4STRkTy96SFJGSEV5SkVqTVh6NGNHN0xSa1RVampEd0VkRnAyYnQzTHhZc1dBQzczZTQvMXFWTEYweWFOQWtwS1NsUmJCa1JFZFZqNENPaTAyYTFXdkhsbDEvaXdJRUQvbU55dVJ4anhvekJrQ0ZEb3RneUlpSUNHUGlJcUExdDI3WU5peFl0Z3NQaDhCL3IzcjA3SmsrZURMMWVIOFdXRVJGMWJBeDhSTlNtTEJZTDVzK2ZqME9IRHZtUEtSUUtGQlVWb2Fpb0NISzVQSXF0SXlMcW1CajRpT2lNMkx4NU03Ny8vbnM0blU3L01iMWVqOUdqUjZPZ29DQ0tMU01pNm5nWStJam9qREdaVEpnM2J4NUtTMHNEanFlbnArT0tLNjVnd1dZaW9yT0VnWStJenJnZE8zWmc2ZEtsTUJxTkFjZno4dkl3ZHV4WUpDY25SNmxsUkVRZEF3TWZFWjBWSG84SGE5ZXV4Y3FWS3dNV2RZaWlpTUdEQitQQ0N5K0VXcTJPWWd1SmlPSVhBeDhSblZVMm13MHJWcXpBaGcwYjBQalhqMXF0eG9VWFhvakJnd2R6aXpZaW9qYkd3RWRFVVZGVFU0UHZ2LzhlZS9mdURUaWVuSnlNaXkrK0dQbjUrVkZxR1JGUi9HSGdJNktvS2kwdHhhSkZpMUJlWGg1d3ZHdlhycmo4OHN1UmtaRVJwWllSRWNVUEJqNGlhaGUyYmR1R1pjdVd3V1F5QlJ3Zk1HQUF4b3dadzhMTlJFU25nWUdQaU5vTnQ5dU5OV3ZXWU5XcVZRSDErMlF5R1FvTEN6RnMyRER1ejB0RTFBb01mRVRVN3Roc052ejQ0NC9ZdEdrVFR2MFZsWmVYaDZLaUltUmxaVVdwZFVSRXNZZUJqNGphcmFxcUtpeFpzZ1Q3OXUwTHVpMHJLd3RGUlVYSXk4dUxRc3Vvby9qK0Z6czI3SFRpOERFM1NzbzgwVzRPblVYWm1UTDA2Q0xINEg1S2pCMGEreVdqR1BpSXFOMDdkdXdZVnE5ZWpWMjdkZ1hkbHBLU2dtSERocUd3c0JBeW1Td0tyYU40VkZ2bncwdXpUVmk3emRuOHlSVDNpZ3FWdUgrYUFYcXRFTzJtdEJvREh4SEZES1BSaU5XclYyUExsaTF3dTkwQnQybTFXZ3daTWdTREJ3OW1BV2M2TFp0M3UvRHNUQ09NWm40OFVvUDBaQkVQenpDZ2Y2NGkyazFwRlFZK0lvbzVkcnNkNjlhdHcvcjE2MkcxV2dOdVV5Z1VHRGh3SUlZT0hZckV4TVFvdFpCaTJUUHZtYkJpbzZQNUU2bkRHVGxJaFVkL1o0aDJNMXFGZ1krSVlwYkg0OEdXTFZ2d3l5Ky9vS2FtSnVBMlFSRFFwMDhmREI4K25MWDhLR0xMTnpqdzdFeFQ4eWRTaC9YSURBTkduYStLZGpOYWpJR1BpT0xDN3QyN3NYcjFhdno2NjY5QnQyVm5aMlA0OE9ISXpjMk5Rc3NvbGp6NGNpMjI3WE5GdXhuVWpnM29wY0MvN2t1S2RqTmFUQjd0QmhBUnRZWDgvSHprNStlanRMUVVhOWFzd2U3ZHUvMjNsWlNVb0tTa0JHbHBhVGozM0hOUldGZ0lyVllieGRaU2UxVmV4Wlc0MUxSWWZZK3doNCtJNGxKMWRUVldyMTZOclZ1M3d1TUovQVV0Q0FKeWMzTlJVRkNBL1B4OHJ1NGxBSURYQzF6eHh3cDQrYWxJVFJCRjRKdFgwaUVUbzkyU2xtSGdJNks0WnJWYS9Rczg3SFo3ME8wcWxRcjkrdlZEUVVFQnVuWHJGb1VXVW50eXlWMFYwVzRDeFlERnI2ZEh1d2t0eHNCSFJCMkMyKzNHbmoxN1VGeGNqSU1IRHdidDRBRUF5Y25KS0Nnb3dMbm5uZ3VESVRaWDR0SHBZZUNqU0REd0VSSEZBSXZGZ3VMaVltemR1aFVWRmFFLzRMT3pzMUZRVUlDK2ZmdENxVlNlNVJaU3RERHdVU1FZK0lpSVlreFpXUm1LaTR1eGZmdDIyR3kyb052bGNqbnk4L05SV0ZpSW5Kd2NDRUxzVnRxbjVqSHdVU1FZK0lpSVlwVFg2OFcrZmZ0UVhGeU1mZnYyd2V2MUJwMmoxV3JSdTNkdjlPN2RHejE3OW9SQ0Vac1Y5eWs4Qmo2S0JBTWZFVkVjc052dDJMWnRHNHFMaTFGV1ZoYnlISmxNaGg0OWVpQXZMdzk1ZVhuUTZYUm51WlYwSmpEd1VTUVkrSWlJNG96UmFNVE9uVHV4Wjg4ZWxKYVdoajB2SXlQRDMvdVhtWmw1Rmx0SWJZbUJqeUxCd0VkRUZNZHNOaHYyN05tRDNidDM0K0RCZzBIMS9lcnBkRHIwN3QwYmVYbDV5TW5KWVoyL0dNTEFSNUZnNENNaTZpQmNMaGNPSERpQTNidDNZOSsrZlNGci9BSFMwRzlXVmhaNjlPaUJIajE2b0d2WHJneUE3UmdESDBXQ2dZK0lxQVB5K1h3b0tTbkJuajE3c0dmUEhoaU54ckRuTWdDMmIyY3E4R25WQXJwbnltQXkrM0NzSXZLdHVaUUtvR2VXSEJhYkQ2WEhJN3RmZ2thQXhYWm1QOXFWQ21Ea0lEV1dyQW45aDA1alk0ZXFjYnpLZ3gzN1hYR3ppd2tESHhFUjRmang0Lzd3VjE1ZTN1UzVESUR0eTVrS2ZBVzlGSGpodmlUOHZObUJwOTR4Ulh5LzdFd1ozbjRzQlp0M3UvRHdLN1hObmk4SXdKeG5Vbkc4eW9zWC9tY0tHeTVIRDFiaDNodjErR3FGRGU5OWFZbTRQZldldmpzUjUvZFY0dmtQVEZpMnpoSDJ2QlNEaUkrZlM0WEo0c08xZjZwczhmTzBWN0VZK09UUmJnQVJVYnpKeU1oQVJrWUdSbzRjQ2JQWmpNT0hENk9rcEFTSER4OUdkWFYxd0xrZWp3Y2xKU1VvS1NuQmloVXJHQURwdEJUMFVpQWxVWVJhSmFDeU5ueVBvRXdtUUswU29KQzNycTdrUnd1dE9MK3ZFcmRPMG1IVkZnY2N6dERuOWN1VlNoZHQyeGZtaEJCU0UwWE1manExVmUwNjFmWURMdnpwNWVhRGNrZkF3RWRFZEFicGREcjA3OThmL2Z2M0J3Q1l6V1ovK0NzcEtVRlZWVlhBK2FjR1FGRVUwYmx6WjJSbVppSWpJd09abVpubzNMa3pReUNGTk9wOE5RQmd4VVlIbks0ejl6dzdEN3F3YW9zRHc4OVZZZFQ1YWl4ZUhYcG90ekJQQ253YmQwVWUrQVFCRUVYQWJQVmh4OEhRMzBUUHJuS2tKNHZZZmNnTm95VzRacVpLSWVEY1BBVmtZc1JQRy9jWStJaUl6aUtkVG9kKy9mcWhYNzkrQUpvUGdGNnZGMlZsWlFIMUFFVlJSSHA2T2pJek0vMlh6cDA3UXk3bnIvVDI1SnRYR29iOTZqZG9HWDZ1S3VCNHBBcnpGQUgzbTdQSWdqbUxyQUhucUZVQ1JnNVNBUUMrLzBVS1lFV0ZTaFFWcXJCc3ZRT2JXaEM2R3V1V0lVUFByc0h2clFOSDNhZzJlV0YzK1B6UFcyL1ZGZ2U4WG1ERVFEVzhQdWw2U3gwdDkrRHgxMFBQaDMxd3VoNWpoNnJ4d2RkbWJONGRIQW83cDRpWTlWVGI5QkxHQy81MklDS0tvbkFCc0Q0RW5ob0FBU2tFbHBlWG83eThIRnUyYkFFQUNJS0E5UFIwZnk5Z2ZZOGdkd09KbnNiejU5UktBWjFUUmRnZFBsVFVCUGRJaGFPUUExM1NaWEE2ZlNpdmJyaGZuU1Y0K3YwbHc5UkkwQWc0OUtzSE8wLzJqT1ZtS1RCMnFCb0hqcnF4YVZmcnZvK2lBaFZtWEpVUTl2YnhGMnFDamwzN3AwcWMwMTJCSkwwQXE5MkhPNjdXaDcxL2ViVUhIM3pWOG5tRTFESU1mRVJFN2NpcEFkQnV0L3Q3K09vdk5UVTFRZmZ6K1h3NGNlSUVUcHc0Z2ExYnQvcVBwNldsQlF3SFoyWm1RcWxVbnJYdnB5TzcvUjhOOHpYckYyMXMzT1ZzMWFLTlhZZmNUUzdhRUFUZ3FvdWs0RFgvUjJ2WTg1cVNsaVNpWDY0Qy9YSVYwS2dFdlBoaEhRQmd6VFlIS3BxWUR4aUt6ZUhENU5GU2U3UnFBYU9IcU1LZWUvQ29PMlRnNjVRcTRzNXJRdTlnazlkRCtrUG15Z3MxdUtCLzhHTnJOZHp6K2xRTWZFUkU3WmhhclVaT1RnNXljbkw4eDV4T3B6LzhIVDkrSEdWbFphaXNETDBDc3JLeUVwV1ZsZGkyYlp2L21FNm5RMHBLQ3BLU2twQ2NuT3ovT2lVbEJWcXQ5b3gvVDlUMlJnNVNvVXU2REVhekQ4dldOVjhxcFY1ZUR3VWV2c1dBZnJrS2RFcHBtUEMyNDBERE1HbEptUWNsWlZMZ1MwOFdjWDVmSlJhdGFuaU9qRFFSblpKbDJMcXY0VDQ5cytRWTNFLzZ3K0xabVNhczJSWTRuRHpySDZsSTFBbTQ5aytWc0R0REZ3dEpNWWlZTkRxNDk3Q3gzNXdiUGtoU0lBWStJcUlZbzFRcWtaMmRqZXpzYlA4eGw4dUY4dkx5Z0JCWVVWRUJyemQ0K05Cc05zTnNOdVBJa1NNaEh6czVPVG5rSlRFeEVhTElXZkNubzErdUFrL2VsUmp4K1ZwVjh6MVZjaGx3eXdTcEoyejNZUmRjN3VCejlGb1JGL1JYb2s5UEJmcjJWQ0F2Vy9yNDc5dFRqcjQ5NVRCWmZGaGQ3RVJWclFmalIycmdDTFBnNC81cEJweVhyNEJHTFdEZVVoc1VjdUJmOXlYRGtDRGk0VmRxL1VQSnQwOXU2SmxMMUVsRDJmVkVFZEFuQ0tnMmVXRUtNVFJkYjArSkd3LzlPM1N2NXIwMzZERjZpQXFQdjI1RThiN2d4blpLRnZITzR5bGhIN3NqWXVBaklvb0RDb1VDV1ZsWnlNcks4aC96ZXIyb3JxNUdkWFUxS2lzclVWMWRqYXFxS2xSVlZjRmlDVDFueXVsMCt1Y0hocEtRa0FDZFRvZUVoQVRvOVhyLzF6cWRMdUNpVXJIbkpaUVVneFM4MnRLRWtScGtwQVVHOFY3ZDVlaVRvOENRazgvMTI4c0RlMjdyQ3pPdjMrSEVPL1BNL2g2OHZqM2xHRDlTQTJlSVhyZkpvelU0TDErQkEwZmQrSHFGRFFEZ2NnT3ZmVnFIeCs5SXhGTi9TTVI5LzZwQnIrNEtETXhYd09XVzVpQ21Kd2UyTFRWUmhDZ0F4eXViSGliMmVSRVFGQnZ6bkt6ZzdIVDdRcDdqQ05OcjJKRXg4QkVSeFNsUkZKR1dsb2EwdERUMDd0MDc0RGFuMDRtS2lncC9BS3lxcWtKTlRRMk9Iei9lNUdOYUxKYXdZYkV4bVV3V0ZBSWJoME90Vmd1TlJnTzFXZzJkTHZROHJYaTB1dGlKNXorSWZBNWY5d3daWHYxemN0amIwNUpFVExzeWNFR0ZJQUF2UHBBTVZhUDFPcVhIUFZpenpZR2RCMTNZY2NDRklmMVZlSEM2SGtmTEc0WnJBZmpyOGpuZGdZRXBOMHVPR1ZmcFlMWDc4TlE3cG9CZXhGKzJPdkhlZkROdW02ekQwM2NuWWZrR2FiajNsWS9yOE1BMFBYS3pBcU5HenNrVnY3K2VhRHJ3Q2FLMDhqZ1VtU2dkVjhxRmtPZW9sSnpEZHlvR1BpS2lEa2lwVktKcjE2N28yclZyMEcwbWt5a2dDTlpmYW1zakwyRHI4WGhnTkJxYjNHYXVNYmxjN2crQTlaZjY2NDJQaHpvbmxzclJlTHloZTZUQ2FhNm42cjZwZW1qVkFrNVVlLzF6OEh3K1lQNHlLNHgxWHB6VFhZRXhRMVQ0ZHFVTjg1ZlptbjIrK3NEWCtIbTFhZ0YvdmMwZ0RkL09xZ3U1ZThmblA5alFvNHNjWTRlcUlaY0plTzU5RTM1Yzc4QWRWK3ZRT3p0d3BYanY3dExQYTA5SmlMSG5Sdkt5NVZqd2NscVQ1N1JrZUx5amk1My9KVVJFZEZZWURBWVlESWFBaFNMMVRDWVR6R1l6TEJZTDZ1cnEvUE1CVHozbThiUnNWYWZiN1VaZFhSM3E2dXBPcSsxeXVSeWlLRUlRQklpaUdQQjFxR09uM2c1Y2VWclAzeHlaR0xwSEtweW1lcXBHRGxMaC9MNUsyQncrdkRHM0RrL2MwUkIrM2w4ZzljSk91NkpsY3k3Vko1K3Y4VUtLaDI0Mm9FdTZEQXRYMnJGOFEzQTlQVkVFcmgycnhYdGZXbkRvVnpmbUw3UDU5OHpkZDhTTmdma0s5TXlTNCtCUktlRDFQMGNhWnQ1OXFPbkswRWF6RHh0M2hxNGQyS2VuSEpscE1temU3VUtOS1hpZXFsb2xvS2lRcTlFYlkrQWpJcUtJMVlmQjV0anQ5ckRCMEd3MncyYXp3VzYzdzJhendlRm9lVkhlY056dXBudU5vcTJvVU5sc3IxV2tLbXFrVVAzYXAyWWNyNHE4dGw5VEVyUW5BMStqWHNqNXk2eFFLUVc4L1lVWjkwL1ZvNlRNalMrV052UVdqaGlvd295SkNSaGVxTUk5L3d3c0diUmxqeE1EOHhVWVhxakN3YU51NkxVQ0Nub3JZTFg3Y09CbzZKK1Z4ZWJEekM4dHFLejFZR21ZZlhvZm5LNUhacG9NbjM1dkNWbDRXYXNXTVA1Q2pmODFJZ1krSWlJNkErcUhYTlBTSWdzM0RvZkRId0xyTDVGZUQ3VVN1YjJxTW5xeDUzRGtvVlNybHJZSUMyWG5RVGRtTHJCZ3lSbzdlbWExemNkNS9ZNGExWTE2ellyM3VsQzh0eGFaYVRJTUxWRGhraUkxNUhJQm55Nlc2djFkTzFaYUVQTDFUOEZEeHV0M09ISEx4QVNNSEtUQ2g5OWE4SnVCS3NoRVlNMVdKOEw5Mkd3T0h6Nzl2blcxQk90WjdhZi9HUEdHZ1krSWlLSk9wVktkOXNwZXQ5c05yOWNMcjljTG44OFg4Rzl6eCtxL1h2bGNHMzFEWWV3ODZHcFY0ZVZ3NmtQWDZiaHBmQUxPNlNhSDJ3TU1IU0FOZys0L0VoeEt5eW85K1BOL2F2REMveVZqeHNRRUtHVEFyeFVlOU9vdXg3RUtENWFHcVA5MzRLZ2JKV1VlWkdmS01MaWZFcFBIU09Gd3hhYmdjNmVNMDJMVStaRzlCOUpUcEwyazc3bEJIL0djeUZjL3FjUE9nKzI3Qi9oTVl1QWpJcUs0MERhTE55cmE0REZpaTljTGYva1dBUGg1c3lPZ2lISmpoMzcxNE5ILzF1TDVlNU13N2NvRWY5aDZZNjQ1YkkvZGQ2dHR1T05xSGU2ZnBrZUtRVVJGalJjYmRnVFB6VXRKRk5HalM5TS9RMEZvMkpjWWtMYWRxLzhlbXFOV2Rld2FrZ3g4UkVSRWJXenNVRFhHRFZQN3IrdE9idlZWMEV1SkYrNUxpdmh4NmhkUjlPb3VEN3JmWC81YkMyZlQ2eDRpOHVWeUs5YnRjRUFtQWxXMVhwUlhlM0hkT0MyTVppOVdibmI0YS9iVjIxdml4dU52R1BIY1BVbFFxNlM5ZTlkdEQ3MjRBZ0MrL2RtRzZ5OUpRSXBCQ2x5ZmZtK0ZPOFRVdWpmbW12SEdYSFBZeHhtWXI4QmZicFVXcHBSVmVOQTdXNDZ0KzF3bzZLWEEzQitzbVBrbDkrTnRDZ01mRVJGUkc4dElsYUdnVi9EY3UwU2RFUEo0YzNUYTRQdUpvZ0RnOUFzTTExbDgyR01KSE9xODhEd1ZlbldYbzg3aXhlcmk0RENYbVNhRFhPcGNRMDVYR1c2OFRJczVpMElQTHp1Y3dJRlNGODdySS9VaXJ0dmU4a1U2azBkcmNOdGtIZXFzUGp6OG4xcE1IcU5CNzJ3NTVpeXlZRytKQ2xQR2FkRWxUWWFYWnRmQmFtZlI1VkFZK0lpSWlOcll4OTlaTVBlSDhQUHJDbnNwVUZIanhiRVF1MDNJWmNCbHd6WDRhWk1kUm5QNDhOS1NlbjR0bFo0c3BibFF4WkVMZXl0d3p3MTZlSDFTNzkzNEN6VzRhWHdDN0U0ZjVpME5Ycmh4dzZWYWY5Z0RnTC84TGhFUHZsd1RVZTlrbDNRWjdwK3F4NEJlQ2h3KzVzR1RieHVEMnZUT1BEUGNIaCttak5PaTN6a0t2UE9GR2N2V3Q5M0s3M2pCd0VkRVJOVEczQjdBN1FrT1pObVpNdHcwUGdIRHoxVmg5eUUzN251eEptaisyVzh2MTJMNmxRbTRhWHdDVm01MjRPdWZiTmh4b0EzR2JodFp1ZG1CSFFkY01GdURKNzlwMVFLUzlBSThYZ1FWV1I2WXI4RGZmNThFaFJ4NDZ3c3o1aTIxb2FMR2l4a1RFM0RIMVRvNG5ENTgrM1BEZ294Sm96VzRlWUswRThqY0pWWmNNVUtEdkI1eS9PT3VKRHorZW0zWVBYc05DUUt1RzZmRnhGRmFLQlhBa2pWMnZQcHhYZGp6MzE5Z3dhNURMdnhwdWdGL3ZzV0FxeTkyWThGeUczNWNidys1dDNCSHhNQkhSRVIwaHVWbHkzSHRXQzErTTFBRlFaQktqMnpZNVlSY0JqaFB5Vnc3RHJpd2Rwc1RnL3NyY2RGZ0ZTNGFMTld3VzdEY2hxWHJXaFpnbkM0cGRPcTBnUXNXYkE0ZmJDRjJ6QUNBM3RsU05EaFM1Z2w0cnN0L284WmQxK21oa0FNZmYyZjE5K1o5dXRpS3RDUVJFMFpxTU9wOE5SYXR0TVByQTZaZGtZQ3BWMGlyY3VjdXNlTGQrUllVNzNYaDc3OVB4TGw1Q3Z6ci9tUTgrYllSRlRVTkwwQjZzb2dyTDlSZ3drZ050R29CNVZWZXZQWnBIZFkyTVVldzNwcXRUdHo1ZERWdW02ekR5RUVxUERCTmo5c242N0IydXdNYmR6bXhhWmNUdFhVZGQ3aVhnWStJaU9nTVVDcUEzd3hVWWNKSUxmcmtTQiszRGlmd3pjODJmTHJZRW5hNGRzc2VGN2JzTVNJalRjU0VrVnBjTWt5Tm5sbHkzRGRWanhsWDZmRE5Uelo4K2FNVkprdno0ZVY0bFJUcUxoNml4bmVyYkFIaEtwUk9LU0ptWENYdGJieHhseFN5OUFrQzdycFdqOUZEcEpJcEgzNWp3ZXlGZ2NQVnIzOW14dEZ5RHhhdXRFR2xGSERmVkQxR0RwTE9ydzk3Z0ZTWDc5bVpKand5dzREZTJYSzg5a2dLWHZ1MERqOXRjdUNobXd3WU5WZ0Y4V1FnbnJQSWlrKytzNFR0MVF1bG9zYUxaOTR6NFl1bGN0dzBQZ0huNVN0eDhRVnFqQm1peHI5bTFlR0h0Y0hsWURvS0JqNGlJcUkyOXB0elZiaC9taDRKSjFmbldtdytmUE96RFYvOFlHMXlYbDVqeHl1OWVQc0xNLzczdFJsWGp0RGdtckZhcEJoRS9QWnlMY1lOVTJQNlkxWE5saU5adDkySmFwTVhHV2tpUG53cUZUVjEzckQzVWNnRkpPcWs5cG9zUG55MVFncDFULzQrQ1gxN3l1RndBZitlYlFvNVA4N25BeFlzdDZGTHVneFAzNTJJTHVreWVMM1NzTytYUHdiTzYvdDVrd01XbXhHUDNXWkFvazdBUFRmb3NXV1BFMTh1dDJKZ3ZnSkwxdGd4ZDBsa2dUYWNQWWZkZVBSVkl6cWxpQmc3VkEyYnc5ZWh3eDdBd0VkRVJOVG1pdmRLdldPL252RGc2NTlzK0c2VkhiWldMckp3T0lFdmx0cncxUW9iTGh1dXdYWGp0SmkzekJwUjdUbWJRMXJWZXR0a0hYcG5LL3lsVVVMeCtvQnFveGZiOXJzdysxc0x5azl1MS9idmoweTQ1MFk5L3YxUkhVcVBONzFWMllscUQzNDk0WUZTSWVDZkg1aFF2RGQwOTl5bVhVNzg0ZGthUERMRGdQay9TaUhZYUhianhrZXEvUHZ3dG9VVDFWNTh0SkE3YmdDQTRQUDVPdTZBTmhFUlVTT1gzTlYyaFpjejAyUW9DN0VLOTNUSlpWS1BtcWVkN2lpblVRbVF5NEE2YS9QeFFoUWpLNXJjM2l4K1BUM2FUV2d4OXZBUkVSR2RBV2NpN0FFSVdiUzRQV2xKVDJZc2hyMVkxYkgzR1NFaUlpTHFBQmo0aUlpSWlPSWNBeDhSRVJGUm5HUGdJeUlpSW9wekRIeEVSRVJFY1k2Qmo0aUlpQ2pPTWZBUkVSRVJ4VGtHUGlJaUlxSTR4OEJIUkVSRUZPY1krSWlJaUU3SzY4RU5xS2hwc2ZvZVllQWpJaUk2S1Rjck5qL002ZXlKMWZjSUF4OFJFZEZKbHczWFFCU2kzUXBxcjBRQnVHS0VKdHJOYUJVR1BpSWlvcE42Wjh0eDZYQjF0SnRCN2RTRVVScWMwNDA5ZkVSRVJESHY1Z2s2R0JMWXpVZUJVaE5GM0R3aElkck5hRFhCNS9QNW90MElJaUtpOXFUTzZzTkxINXF3dXRnWjdhWlFPM0RCQUNVZXVza0FuVFoyL3hCZzRDTWlJZ3BqeVJvNzF1OXc0dkF4TjByS1BORnVEcDFGMlpreTlPZ2l4L2w5bFJnM0xQYUgrUm40aUlpSWlPSWM1L0FSRVJFUnhUa0dQaUlpSXFJNHg4QkhSRVJFRk9jWStJaUlpSWppSEFNZkVSRVJVWnhqNENNaUlpS0tjd3g4UkVSRVJIR09nWStJaUlnb3pqSHdFUkVSRWNVNUJqNGlJaUtpT01mQVIwUkVSQlRuR1BpSWlJaUk0aHdESHhFUkVWR2NZK0FqSWlJaWluTU1mRVJFUkVSeGpvR1BpSWlJS000eDhCRVJFUkhGT1FZK0lpSWlvampId0VkRVJFUVU1eGo0aUlpSWlPSWNBeDhSRVJGUm5HUGdJeUlpSW9wekRIenYvSVpxQUFBQXJFbEVRVlJFUkVSRWNZNkJqNGlJaUNqT01mQVJFUkVSeFRrR1BpSWlJcUk0eDhCSFJFUkVGT2NZK0lpSWlJamlIQU1mRVJFUlVaeGo0Q01pSWlLS2N3eDhSRVJFUkhHT2dZK0lpSWdvempId0VSRVJFY1U1Qmo0aUlpS2lPTWZBUjBSRVJCVG5HUGlJaUlpSTRod0RIeEVSRVZHY1krQWpJaUlpaW5NTWZFUkVSRVJ4am9HUGlJaUlLTTR4OEJFUkVSSEZPUVkrSWlJaW9qakh3RWRFUkVRVTV4ajRpSWlJaU9MYy93TlRWZnl2L2lwajJ3QUFBQUJKUlU1RXJrSmdnZz09IiwKCSJUaGVtZSIgOiAiIiwKCSJUeXBlIiA6ICJtaW5kIiwKCSJWZXJzaW9uIiA6ICIxMiIKfQo="/>
    </extobj>
  </extobjs>
</s:customData>
</file>

<file path=customXml/item3.xml><?xml version="1.0" encoding="utf-8"?>
<s:customData xmlns="http://www.wps.cn/officeDocument/2013/wpsCustomData" xmlns:s="http://www.wps.cn/officeDocument/2013/wpsCustomData">
  <extobjs>
    <extobj name="C9F754DE-2CAD-44b6-B708-469DEB6407EB-1">
      <extobjdata type="C9F754DE-2CAD-44b6-B708-469DEB6407EB" data="ewoJIkZpbGVJZCIgOiAiMzE2MjY0MjUwNjE1IiwKCSJHcm91cElkIiA6ICIzNDI3MDUxOTUiLAoJIkltYWdlIiA6ICJpVkJPUncwS0dnb0FBQUFOU1VoRVVnQUFBbndBQUFHL0NBWUFBQURDZVFyUkFBQUFBWE5TUjBJQXJzNGM2UUFBSUFCSlJFRlVlSnpzM1hkODAzWCtCL0RYOTV2Wk5Fa250SXhTa0QwTHlLaUFFMUZBUlZGL29vQ0sreHlucDNlT3UzT2M0OVE3OVR6UDA5TlR6NFhpUk1XQk9KQWhVNEVpZ3V4UlpxVjdaT2Y3L2YzeGJiOUp5R2pTcGswVFhzL0hJdzlJOGszeWFacjIrK3BudkQrQ0xNc3lpSWlJaUNobGlZbHVBQkVSRVJHMUxRWStJaUlpb2hUSHdFZEVSRVNVNGhqNGlJaUlpRkljQXg4UkVSRlJpbVBnSXlJaUlrcHhESHhFUkVSRUtZNkJqNGlJaUNqRk1mQVJFUkVScFRnR1BpSWlJcUlVeDhCSFJFUkVsT0lZK0lpSWlJaFNIQU1mRVJFUlVZcGo0Q01pSWlKS2NReDhSRVJFUkNtT2dZK0lpSWdveFRId0VSRVJFYVU0Qmo0aUlpS2lGTWZBUjBSRVJKVGlHUGlJaUlpSVVod0RIeEVSRVZHS1krQWpJaUlpU25FTWZFUkVSRVFwam9HUGlJaUlLTVV4OEJFUkVSR2xPQVkrSWlJaW9oVEh3RWRFUkVTVTRoajRpSWlJaUZJY0F4OFJFUkZSaW1QZ0l5SWlJa3B4REh4RVJFUkVLWTZCajRpSWlDakZNZkFSRVJFUnBUZ0dQaUlpSXFJVXg4QkhSRVJFbE9JWStJaUlpSWhTSEFNZkVSRVJVWXBqNENNaUlpSktjUXg4UkVSRVJDbU9nWStJaUlnb3hUSHdFUkVSRWFVNEJqNGlJaUtpRk1mQVIwUkVSSlRpR1BpSWlJaUlVcHcyMFEwZ0lpTHFxTDVhNWNDUFcxelllOGlEZlllOWlXNE90YVBDTGhyMDdLckY2TUY2VENvMkpybzVyU2JJc2l3bnVoRkVSRVFkU1hXZGpIL01yY1dhVGE1RU40VTZnSEZGZXR4eHVSVVdrNURvcHJRWUF4OFJFWkdmRFZ2ZGVPeC9OYWlwNSttUmZEcGxpYmpuYWl1RzlOWWx1aWt0d2psOFJFUkVmaGF1c0RQc1VaQ2pWUklXTExFbnVoa3R4c0JIUkVUVWFNbVBUaXhkNTB4ME02aURXcnJPaVNVL0p1Zm5nNEdQaUlpbzBXZkxrN2NIaDlwSHNuNUdHUGlJaUlnYWxWVndKUzVGbHF5ZkVRWStJaUlpQUpJRWxGZEppVzRHZFhEbDFSSzhTZmd4WWVBaklpSUNJSXFBeExVYTFBeEpBalJKbUo2U3NNbEVSRVJFRkFzR1BpSWlJcUlVeDhCSFJFUkVsT0lZK0lpSWlJaFNIQU1mRVJFUlVZcGo0Q01pSWlKS2NReDhSRVJFUkNtT2dZK0lpSWdveFRId0VSRVJ0VEZSU0hRTDZIakh3RWRFUk5TR0poVWI4Y1lqT1JqU1c5Y3VyNWVYTFdMUjg1MXc3M1hXZG5rOVNnN2FSRGVBaUlnb2xlVmtpT2lVSmVMbUdXYmM5RmdWWkwvdDIweEdBZmRmbnhIVDh6MzAzeHJZSExIdkFYZkR4V1owNjZ5SjZURnJOam14ZUswVGQ4MXB1L0JZYjVQdzFKdDF1R2hpR2s0WmFXeXoxM2xyWVFQVy91eHFzK2Z2NkJqNGlJaUkydEQ4eFRhY2Qyb2FUdWl1eGFSaUk3NWE1VkR2MDJxQUVRTmk2L25USHBQWlRoeW94N21ucE9HRGIyell2TXNkOW5HRGV1blFyekR3dEM4SXlrV1NBWVRJa0llUGVxSFRPakd1U0I5VEcyTlJWU3NCQVBKek5SalFxKzFpU1liNStCN1VaT0FqSWlKcVF5NDM4TTRpRzY2YmJvYlpGSG95MzZHalhsenpZR1hFNTNubGdXeDA3UlRjUTVlZksySmNrUjVMZm5RRTNLN1RDTENtKzE3djlpZXJsR0RuNTlIZlp1REVnWG84K0dJTlZ2OFV2dmRyeWkxSEk3YXRWUnJiOU9JSDlYamw0NFptRHovdFJBTnVuMjNCL2pJdmJubThLdXFYY2Jsajd4Vk5KUXg4UkVSRWJlekxGWGFzMk9CRVpXTnZWaWlTMzExR2d3QlpsdUZzeFFoazhUQTkzbjhpVjcxKzdZT1YyRi9tRFRqbWhHNUtEUGhsZC9pZXdXUGIxbFk4WHNEamJUNlVqUjFxQUFCOHNkd09oL1A0RG5HeFlPQWpJaUtLc3hNSDZuSEg1WmF3OSs4czllQ0JGMnBDM3FjUmdVK2V6a1ZOdll4TDdpcHZjUnZLS2lSczJPWkxqUFgyd0hDVWFSR1FaUlZ4NktnWE5mWE5CNmR4Ulhya1ptcnd6Um9IYkE0WjNmTTB1UDRpYzlUdHFhaVc4TXpiZFFDQS9vVmE5TytwUThrMkYwcVBlSnQ1cEkvWkpHRDBZRDJjYnVDcjFZN21IMEFxQmo0aUlxSjJZaklLTUJrRkhLMEtQNTlNYUJ5RmxWdlplYlc5MUkybjU5WUYzSGJEeFdiMDZxcWMrazFweWd1WlRTSWV2elV6NlBGZnJiSmo4UTlPOWZyME0wd1kxbGVISDdlNFlITjRZVFlKR0R0RUQwa0N2SDQ5Z0RxdE1pZlE2dzI4N2RCUjN3MWpoaGd3K3h3VG5wNWJGeEQ0Q3ZJMG1INkdLZXpYMURsYmhFNExsRmRMdVByODZNS21KTW40OTd2MVVSMmJ5aGo0aUlpSTRtemRMeTdNK2xORndHMkNBRHg3ZHhiNjl0QmkyZnJ3dlZPYXhpd290VGJ4aGRDL1VJdkJ2WFhxVUtqREtVT3ZCUWI2TFpiUWFBVG90TUJQTzZJYlQvNXF0VU1ObGxsV0VlODhub09OMjl5NDUxL1Y2akVMLzkwcHF1Zkt6Ukp4enNuTnI5VE56WXp1T0VBWmptYmdZK0FqSWlKcUYrZWRrb2ErUGJRb1BlTEZKOS9ad3g0bk5sWnBibTdlbkNnQUdSWVJKcU9TRU5QVGxDSGFESXR5WGE5VnJqZXhPWHhQT09PZWlyRHozeWFQTStMMjJlR0hvOXZEOGcxT1BQbUdyM2R5WEpFZWQ4K3g0dFZQR3ZEeGt1RDM3cUViTTFEVVQ0Y1pkNWZENFpkVDMzNDBCMmtHVnIwR0dQaUlpSWphWEk5OERhNmRib1lzQS8rYVZ4Y3dCSG9zWGVPWjJkdk0xTFpPV1NMZWVDUkh2WDdiVEF0dW0rbTdmK3hRUGQ1NTNIZi82NThHcjREdDFsbURzOGNac1dXM08rSXEzZlltU1FnSXBPN0dOU1Vlcnh3eXFEYUZZNGNMWE1nUkJnTWZFUkZSR3pJYUJOeDdYUVlNZW1EK3QzWnMyaEY1UmF4ZXAvUkl1VHlSZzB1ZFRRNFo0c0xadU4yTlVZTUM2K2wxeWRWZ3hsa21MRmhxYjNIZ0c5eGJwL1lJTnJXOVJ4ZE5RQytod0U2MmhHUGdJeUtpRHM5bXM4SGhjTUJ1dDhQaGNLZ1h1OTBPajhjRFNaSWd5M0xBdjgzZEZ1cCtZSEpjMnkyS3dIM1hXVkhZUlFPN1U4WWJuelZBYkNwMEhJYXhjUWl5dVo0cW0wUEcyd3R0UWJjM0RYKysvbGtENW44YmZ1ZzRYZ3J5TkNqSUM2d1BtSk1oWXZLNCtPK2FjZXFKUnZUc0doeGRDcnZFdG9QSThZaUJqNGlJMmsxTlRRM3E2K3NqQmppbjA2bmVicmZiNFhaSDdoSHJxRVFCdVBNS3E5cXI1dlVDZDE5bGhRRGcwVmRxNEF6elpXVTN6cnRyc0VjL05EbDJxQjZiZHJoaGM4alFpQUtNQmdFNlRmdDBxMzI5MnFFdWlzaTBDSGo5b1J4czNPN0cvZi94bFozNTZLbmNjQStQU2U4Q0xYcDFDNDR1R3VhOVpqSHdFUkZScTlqdGR0VFgxemQ3Y1RpT243cHBHaEg0NDlWV25EelNBSytraEQ5QUtSRXlmcmdCVDl5ZWhmdWVydzVaZWlVdlIwa3ZrWW8wKyt2V1dZT0hic3pBMWowZTNQWkU4TTRUQmoxUVBOU0FwZXVjUWZjMXJRajJlS0w3dWtMeCtzMjNjeHA4QzA3YVlpN2QvejZ1eHdmZkJQZGFQbjVyWnN4YjFCMXZHUGlJaUNnc2w4dUZvMGVQb3JLeUVsVlZWYWlycXdzSWNiVzF0ZTNTRG9QQkFLUFJpTFMwTkJpTnhvRC82L1Y2Q0lJQVFSQWdpaUpFVVF6NS8yanUvLzdKK0xSM1hKRUJKNDgwd09rQ0hubTVCdmRmbndGSkJoNTV1UlozWFduRjZhTU5lUG9QV1hqc2Y4SHZYOThleXFuNWpORUduREc2RXk3OGZYbkUzcjdUUmlrN1QzeGZFaHpvQUdER1dlbVlOZFdFSVgyQ2cxSlRMYjQ2V3p0c3BVRUp4Y0JIUkhTYzgzZzhPSHIwS0txcXFsQlJVYUdHdS9MeWN0anQ4WjBEWmpLWllEYWJrWjZlSGpiQXBhV2x3V0F3QkZ4dlAvSFpNM2JETmhlcWFpWDg1Y1VhYk4zajZ6NlRKT0R2cjlWQ0ZLMm9ycE5RWFJjY3RFWU1VSWFBblc3QUVFV24xYVJpSXlRSldMdzJ1QWMxTDBmRXhXZWE0SldBaGQ4N2NNdWxnY1dLY3pPVjNzUjZXOHQ3NHpTaWI5NmhvWEZOaU9oM0czVU1ESHhFUk1jQlNaSlFXVm1KeXNwS05kUTEvVnRYVjlmOEUwU2cxV3BoTnB1anVnakh5WExOZXB1TUd4NnBETGxsbVNRRGo3Nmk5T3daRFFLK1hPbFFnMS8vUWkxNjVHdndhNldFcWxvSi9YdjZUdFBMMWp1UmFSSGg4aHQrSFQxWWp5NjVHcXo5MllXS21zRHdxTlVDZjc1V1dSMzgzbGMyN0Q0WVBHN2J1N3Z5L0h0QzNCZXRTY1ZHVENvT1hLQlIxRStIVDU2T3o3dzlmNmVOTXFKMzkrQVVYTmlWay9pYXc4QkhSSlJpbkU0bkRoOCtqQ05IanVESWtTTTRmUGd3eXN0YnZpZHJWbFlXc3JPemtadWJDNHZGQW92RkVoRGlqTWI0cjhaTUJkSHNUK3R3eWdIYm4xMDhTZGxXN05ObGRvd3ZNZ1FjKytvblNnbVc0bUY2NU9kbzhOVXFCeTZjcUJ5L1lHbHdUK3dGcDV0Z1RSZXd2OHlMdVo4SGwyL1JhWlhBNlBZQVcvZTJmR0hNd1YrOTJMSTc4dVBQSEJ1ZnowalBydHFnRmNHQXJ4d01oY2ZBUjBTVXhCb2FHbkQ0OE9HQWdGZGRYZDM4QS8wSWdvQ01qQXhrWjJjakp5Y0gyZG5aNmlVcksrdTQ2WlZMdEJFRGREaGxwQUVWTlJJV0xBME9mRTBLdTJoeDlmbnB5TElLR05GZmgvMUh2UGhoczYrR1hzazJGOVp2ZFdQa0FCMnFhaVhjKzF4MXlCWEJVeWVrd1d3U0lNdkF6VE1zZUdsK2ZVd3JnNXRzMmhtOForK3hlbmZYQnZWQXRzUnJDN2hvbzZVWStJaUlra1JWVlZWQXI5MlJJMGZRMEJCOTRkMm1VTmQwYVFwM1dWbFpFRVd4K1NlZ050TTVXOFJkYzZ5UVplQ2ZiOVZGWE9GcU1Ta0JmTTlCTDI1NnJFcTlEaWh6NTY2Y2xvNlJBM1N3TzJYYzkzd05qcFQ3Z3Raai82dUZVUytnSUUrRE9kUFNBU2lyYktlTU4yTHNFRDJlZTdjZXk5WTdzWG1YRzlYMWtRUGFydjBlWEhGdkJXeFJyTWE5OGRIZzFjUFV2aGo0aUlnNklGbVdjZVRJRVpTV2xtTGZ2bjBvTFMyTmVnR0ZLSXJvM0xrejh2UHowYVZMRitUbjV5TS9QeDlhTFgvbGQwVDV1U0lldVRrVDJWWVJMMy9VZ0xVL1I5N3hvbWwvM0lwcUNic1BlQUp1Ly9NMVZnenRxME85VGNaRC82M0JqdExBdVhsSHF5U01HcVRIUFZkWllUSUtXTGpDZ1ErK3NlR08yUllNN3EzRGZkZGJzYUxFaVdmZXJrTmRRK1FnNS9ZQVpaVmMzWnNzK05OUFJOUUJTSktFZ3djUHFnRnYvLzc5Y0xtYTMrcEtwOU9wZ2E3cDBybHpaL2JZSlluaVlYcmNNZHNLUzdxQUZ6K3NEOWdabzZsVVN2YzhEYmJ0VllLYlFRY003YXNzaFQxYzd0dHNkL0k0STY2OTBBeUxTY0MrdzE3ODVZVWFIRG9hdUJsdmxsWEVGZWVtWThwNEl3UUJXTG5SaFgvTnE0TWtBWGM4VlkzelQwdkRWZWVuWS94d0F3YjMxdU1mYzJ1eFpsUHdaL0RPS3kxd3RuTGIzUzY1a1JkWlRCaGhDRmowSVRZV01wd3p6WXpMejBrUE9yNXBEdCs3Zm5zSEE4cWlHSW1aRkFBREh4RlJRbmc4SGh3NGNBRDc5dTNEdm4zN2NQRGdRWGlhcVg1ck5CcURldTF5YytPL0VwTGFYcDhDTFdaTlRjZTRJajJPVmttNDU1a2FiTndlT05GdTAwNDNSZy9XNDYrM1pHTEhQamRrS0lzV2NqSkU3RG5vUlhtMWhMRkQ5TGo4M0hTMWR0L3lEVTQ4OVVZZDdIN0RyTjA2YTNEQjZXazRxOWdJbzBHQXh3dk1XOWlBdVY4RWJzdjJ5Ukk3MXZ6c3hCK3Z5c0NBWGxvOGRHTUczdi9haHBjL1VxWU5PRjB5SEU0Wko0VFk2U0pXV20za2VhRlZ0UksyNzJ0Rk5laEdZNGZxd1Jtb0NnWStJcUoyNEhLNVVGcGFxdmJnSFRwMHFISHYxdkNzVmlzS0N3dlJvMGNQRkJZV0lpY25KK0x4bEJ6NkZHangxQjJaY0h1QTF6OXR3SWZmMkVJdXFwai9yUTE1MlJwTUdHSEF5SUZLcjU3REtXUGpkamVlZmFjT2VwMHlYNjkzZHkzMmwzbng0Z2YxQVlzM212VHRvY1cwVTlNZ3k4RHFuMXg0NmFONkhDanpCaDBIQUVmS0pkeitWQlhtVEV2SEpaTk1hczhpQU56N1hFM0l4N1RFNWVla1kvWTVwckQzYjk3bFZrdlh0TWI4cDNLUnhucUFBQUJCbGtOdDdFSkVSSzFWWGw2TzdkdTNZOGVPSGRpL2Z6K2ErM1dibloydGhyc2VQWG9nTXpPem5WcEtUYzYrS1Q2Rmw1dVRseU9pdWxZS3U1OXVMTTh6cnNpQUJVdnM4RWI0KzJGU3NSRmI5N3F4LzBqb29CZEtZUmNOOWgyTy92aDRFQVJBcTFFS1ZFZjZlaEp0MGZPZEV0MkVtREh3RVJIRmlTUkpLQzB0eGZidDI3RjkrM1pVVlVWZW1kaTVjMmMxNFBYczJSTW1VL2dlRDJvZjdSWDRLTGtsWStEamtDNFJVU3M0blU0MTRPM2F0UXRPWitqOVRBVkJRSDUrdnRwNzE3Tm5UeGdNb2V1c0VSSEZHd01mRVZHTXlzdkxzV1BIRG16ZnZqM2lVSzNCWUVDZlBuM1FyMTgvOU8zYmx3R1BpQktHZ1krSXFCbXlMR1Bmdm4zcWZMekt5c3F3eDJabFphRmZ2MzdvMTY4ZkNnc0x1VXNGRVhVSURIeEVSR0g4K3V1dktDa3B3YVpObTJDejJVSWVJd2dDdW5mdnJvWThsa2tob282SWdZK0l5SS9ENGNDbVRadXdjZU5HSEQ1OE9PUXhlcjBldlh2M1ZrT2UwUmlmamVHSmlOb0tBeDhSSGZka1djYnUzYnRSVWxLQ2JkdTJ3ZXNOTGtXUmtaR2hCcnllUFh0eUp3c2lTaW9NZkVSMDNLcXFxa0pKU1FsKyt1a24xTllHRjNuVjYvVVlQSGd3aW9xS1VGQlFrSUFXRWhIRkJ3TWZFUjFYM0c0M3RtelpncEtTRXBTV2xvWThwckN3RUVWRlJSZzBhQkIwT2wwN3Q1Q0lLUDRZK0lqb3VIRHc0RUdzVzdjT1c3WnNnZHNkdkwyQnhXSkJVVkVSaGc4ZmpxeXNyQVMwa0lpbzdURHdFVkZLMjdwMUsxYXRXb1VEQnc0RTNhZlJhTkMvZjM4TUh6NGNKNXh3QWt1b0VQcjMxQWJzSDB0MHJQNDlrek02SldlcmlZZ2k4SGc4MkxCaEE5YXNXUk55ZTdQOC9Id1VGUlZoMkxCaFhHRkxBWHAzWitDanlIcDNUODdvbEp5dEppSUt3V2F6WWMyYU5mamhoeCtDdGpqVGFEUVlQbnc0Um8wYWhjNmRPeWVvaGRUUlRSbWZoaTlYT0NCeGwza0tRUlNBYzA1T1MzUXpXb1NCajRpU1hrVkZCVmF1WElsTm16WUZsVlF4bVV3WVBYbzB4b3dadzk0OGFsYS9RaTBtanpmaWkrOGRpVzRLZFVEVFRrdERuNExrakU3SjJXb2lJZ0I3OXV6QnFsV3JzR3ZYcnFEN2NuSnlVRnhjaktLaUltZzBtZ1MwanBMVm5HbG1mTC9CaWRvR2R2T1JUMDZHaURuVDBoUGRqQllUNUhDN2ZoTVJkVUNTSkdIejVzMVl0V29WeXNyS2d1NHZMQ3hFY1hFeCt2WHJsNERXVWFxb3M4bjR4NXUxV0xuUmxlaW1VQWN3ZHFnZWQxMXBoZG1VdkF1N0dQaUlLQ2s0blU2c1c3Y09hOWV1UlYxZFhjQjlnaUJnNE1DQkdEOStQUEx6OHhQVVFrcEZYNjkyNElmTkx1dzk1TUcrdzhFN3NGRHFLdXlpUWMrdVdvd2FwTWRaSnlYL2RCQUdQaUxxMEdwcmE3RjY5V3BzMkxBQkxsZGdiNHRPcDhPSUVTTncwa2tud1dxMUpxaUZSRVFkSCtmd0VWR0g1SEE0c0dUSkVxeGJ0dzZTSkFYY1p6YWJNV2JNR0l3YU5Rb0dneUZCTFNRaVNoNE1mRVRVb1VpU2hMVnIxMkw1OHVWd09BSlhTbmJ1M0JuRnhjVVlPblFvUkZGTVVBdUppSklQQXg4UmRSaGJ0MjdGTjk5OEUxUXN1VmV2WGpqcHBKUFF1M2Z2QkxXTWlDaTVNZkFSVWNJZE9YSUVYM3p4QlE0ZVBCaHdlNWN1WFRCbHloUjA2OVl0UVMwaklrb05ESHhFbERCMWRYWDQ5dHR2c1duVHBvRGJMUllMempqakRBd2JOaXhCTFNNaVNpME1mRVRVN2p3ZUQ3Ny8vbnVzV3JVS0hvOXYzMUt0Vm90eDQ4WmgzTGh4ME9sMENXd2hFVkZxWWVBam9uWlZVbEtDNzc3N0R2WDE5UUczRHhreUJCTW5UbVI1RlNLaU5zREFSMFR0WXYvKy9majg4ODl4OU9qUmdOdTdkZXVHS1ZPbW9FdVhMZ2xxR1JGUjZtUGdJNkkyNVhBNHNIRGhRdno4ODg4QnQxdXRWa3ljT0JGRGhneEpVTXVJaUk0ZkRIeEUxR1oyN3R5SkJRc1dvS0doUWIxTnA5TmgvUGp4T09ta2s2RFY4bGNRRVZGNzRHOWJJb283bDh1RmhRc1g0cWVmZmdxNGZkaXdZWmc0Y1NMTVpuT0NXa1pFZEh4aTRDT2l1TnF6Wnc4Ky92ampnRVVaQlFVRm1ESmxDdkx5OGhMWU1pS2k0eGNESHhIRmhjdmx3cUpGaTFCU1VxTGVwdFBwTUduU0pKeDQ0b2tKYkJrUkVUSHdFVkdyN2R1M0QvUG56dy9vMWV2YXRTc3V2UEJDWkdWbEpiQmxSRVFFTVBBUlVTdTQzVzRzV3JRSUd6WnNVRzhUUlJHbm5ISUtKa3lZQUVFUUV0ZzZJaUpxd3NCSFJDMnliOTgrZlB6eHg2aXRyVlZ2eTg3T3hrVVhYWVQ4L1B3RXRveUlpSTdGd0VkRU1mRjRQUGpxcTYrd2J0MjZnTnZIakJtRGlSTW5zdFFLRVZFSHhOL01SQlMxL2Z2MzQ2T1BQa0pOVFkxNm04Vml3ZlRwMDFGWVdKakFsaEVSVVNRTWZFUVVsZVhMbDJQSmtpVUJ0dzBaTWdSVHAwNkZ3V0JJVUt1SWlDZ2FESHhFRkpISDQ4RUhIM3lBSFR0MnFMY1pEQVpNbXpZTkF3WU1TR0RMaUlnb1dneDhSQlJXYlcwdDNuNzdiUnc5ZWxTOXJXZlBucGcrZlRwM3l5QWlTaUlNZkVRVVVtbHBLZDU3N3ozWTdYWUFnRmFyeFpsbm5vblJvMGNudUdWRVJCUXJCajRpQ3ZMRER6OWcwYUpGa0dVWkFHQTJtekZyMWl4MDd0dzV3UzBqSXFLV1lPQWpJcFVrU1Zpd1lBRTJiZHFrM3BhZm40K1pNMmNpUFQwOWdTMGpJcUxXWU9BaklnQ0F6V2JETysrOGc0TUhENnEzOWV2WER4ZGRkQkZyNnhFUkpUbitGaWNpbEpXVjRlMjMzdzdZQy9ma2swL0dhYWVkbHNCV0VSRlJ2RER3RVIzbnRtN2Rpdm56NThQcjlRSlE5c0tkUG4wNkJnMGFsT0NXRVJGUnZERHdFUjJuWkZuRzRzV0xzWExsU3ZXMnRMUTB6Snc1RTEyN2RrMWd5NGlJS040WStJaU9RMjYzRysrODh3NzI3dDJyM3RhcFV5Zk1uRGtUVnFzMWdTMGpJcUsyd01CSGRKeXgyKzJZTzNjdWpodzVvdDdXdDI5ZlhIVFJSZERwZEFsc0dSRVJ0UlVHUHFMalNIMTlQVjU3N1RWVVZWV3B0NDBkT3habm5YVldBbHRGUkVSdGpZR1A2RGhSV1ZtSk45OThFN1cxdFFBQVFSQncvdm5uWStqUW9RbHVHUkVSdFRVR1BxTGp3SysvL29vMzMzd1ROcHNOZ0xKTjJ1elpzMUZRVUpEZ2xoRVJVWHRnNENOS2NRY1BIc1RjdVhQaGNya0FBSHE5SHJObXpVTDM3dDBUM0RJaUltb3ZESHhFS1d6djNyMllOMjhlUEI0UEFLWHN5dVdYWDQ2OHZMd0V0NHlJaU5vVEF4OVJpdHF6WncvZWZ2dHRTSklFQURDWlRManFxcXVRbloyZDRKWVJFVkY3WStBalNrRUhEaHpBdkhuejFMQm50VnB4NVpWWElqTXpNOEV0SXlLaVJHRGdJMG94aHc4Znh0eTVjOVd0MGpJek16Rm56aHhZTEpZRXQ0eUlpQktGZ1k4b2haU1hsK1BOTjkrRTIrMEdvSVM5cTY2NkNtYXpPY0V0STBwT1g2MXk0TWN0THV3OTVNRyt3OTVFTjRmYVVXRVhEWHAyMVdMMFlEMG1GUnNUM1p4V0UyUlpsaFBkQ0NKcXZjcktTcno2NnF0cTZSV3oyWXhycnJtR1c2VVJ0VUIxbll4L3pLM0ZtazJ1UkRlRk9vQnhSWHJjY2JrVkZwT1E2S2EwR0FNZlVRcW9yYTNGSzYrOGd2cjZlZ0NBMFdqRU5kZGN3d1VhUkMyd1lhc2JqLzJ2QmpYMVBEMlNUNmNzRWZkY2JjV1Ezc201QmFXWTZBWVFVZXZVMTlmajlkZGZWOE9lVHFmREZWZGN3YkJIMUVJTFY5Z1o5aWpJMFNvSkM1YllFOTJNRm1QZ0kwcGlkcnNkcjcvK09xcXJxd0VBR28wR3MyZlBacDA5b2haYThxTVRTOWM1RTkwTTZxQ1dybk5peVkvSitmbGc0Q05LWW0rOTlSWXFLeXZWNnpObXpPQU9Ha1N0OE5ueTVPM0JvZmFScko4UkJqNmlKUFhoaHgvaThPSEQ2dlZMTHJrRXZYdjNUbUNMaUpKZldRVlg0bEpreWZvWlllQWpTa0tyVjYvR2xpMWIxT3RUcGt4Qi8vNzlFOWdpb3VRblNVQjVsWlRvWmxBSFYxNHR3WnVFSHhNR1BxSWtzMmZQSG56OTlkZnE5V0hEaG1IVXFGRUpiQkZSYWhCRlFPSmFEV3FHSkFHYUpFeFBTZGhrb3VOWFZWVVYzbi8vZmZWNjE2NWRjZDU1NXlXd1JVUkVsQXdZK0lpU2hNdmx3cng1OCtCMEtpdkV6R1l6THJ2c01vZ2lmNHlKaUNneW5pbUlrc1FISDN5QWlvb0tBRXI1bGNzdXV3d21reW5CclNJaW9tVEF3RWVVQkpZc1dZSmR1M2FwMTg4Ly8zems1K2Nuc0VWRVJKUk1HUGlJT3JodDI3WmgrZkxsNnZYaTRtSU1Ianc0Z1MwaUlxSmt3OEJIMUlIOSt1dXZtRDkvdm5xOVo4K2VPUFBNTXhQWUlpSWlTa1lNZkVRZGxOMXV4N3g1OCtEeGVBQUFtWm1adU9TU1N5QUlRb0piUmtSRXlZYUJqNmdEa21VWjc3NzdMbXByYXdFQU9wME9NMmZPaE1GZ1NIRExpSWdvR1RId0VYVkF5NVl0dy83OSs5WHJGMTk4TVhKeWNoTFlJaUpxRGZFNDZwaWZWR3pFNUhGRzZMUnQrenB0L2Z5cGhvR1BxSU1wS3lzTFdLUng2cW1ub2srZlBnbHNFUkcxeHFSaUk5NTRKQWREZXV2YTVmWHlza1VzZXI0VDdyM08yaTZ2ZDZ4YlpwaHgrMndMMGd4dGszTHpza1U4Y0VNR1hyby9Hd1o5bTd4RVNtSStKdXBBSkVuQy9QbnpJY3ZLL2s0RkJRVTQ1WlJURXR3cUltcU5uQXdSbmJKRTNEekRqSnNlcTRMc3QzMmJ5U2pnL3VzellucStoLzViQTVzajlqM2dicmpZakc2ZE5URTlaczBtSno1ZjdvajV0ZHBTblUzR29CTjB5TFFJbUhPZUdTOStXSi9vSmlVRkJqNmlEbVRac21Vb0x5OEhvTXpibXo1OWVvSmJSRVN0TlgreERlZWRtb1lUdW1zeHFkaUlyMWI1QXBSV0E0d1lFRnZQbi9hWXpIYmlRRDNPUFNVTkgzeGp3K1pkN3JDUEc5UkxoMzZGZ2FkOVFWQXVrZ3dnUklZOGZOU0xOSU9BMzE5aGlicDllcDNTcy9mN3k2MXdlNk1McGsrOVVRZTdVMGFXVll5cVovQ0w3KzI0YkxJSldWWVJYVHMxSDJLUFZubmg5a1RWbEpURndFZlVRUnc3bEh2bW1XY2lJeU8ydi95SnFPTnh1WUYzRnRsdzNYUXp6S2JRWWViUVVTK3VlYkF5NHZPODhrQjJ5SENUbnl0aVhKRWVTMzRNN0luVGFRUlkwMzJ2ZC91VFZVcXc4L1BvYnpOdzRrQTlIbnl4QnF0L2NvVjhYV3U2Z0pOSHhMNWdySGhZOU9PdC8zcTdEblluY1BNTWMweXZkZnBvQTA0ZjNmenh0ejFSaGExN2p1L0V4OEJIMUFGNHZkNkFlbnNGQlFVWU5XcFVBbHRFUlBIMDVRbzdWbXh3b3JKV0NudU01SGVYMFNCQWxtVTRRMmV3cUJRUDArUDlKM0xWNjljK1dJbjlaZDZBWTA3b3BzU0FYM2FIN3htc2JaQngvdTNsVWIvdXU0L253R2dRY1BtOUZhaHRpSzZIeitGVWp0dTB3dzEzaUtaWXpRSnE2eU0vbHlnQ1dWWVJGZFhCNzNGTlhleEQ0S21HZ1krb0ExaTZkQ21IY29sU3lJa0Q5YmpqOHZERG9EdExQWGpnaFpxUTkybEU0Sk9uYzFGVEwrT1N1NklQV3NjcXE1Q3dZWnN2TWRiYkEwTlBwa1ZBbGxYRW9hTmUxRFFUcHBvQ1dTd2NUam5teDMyeXhJNVBZRmV2aXlKd3oxVlc5TzZ1eFkyUFZxRXFRbUNlY1pZSk02ZVlNTzhYRzk1WlpJdTV2YW1PZ1k4b3dRNGRPb1FWSzFhbzF5ZE5tc1NoWEtJVVpUSUtNQmtGSEswS1h5U2pxYmE2M01wT3FlMmxianc5dHk3Z3Roc3VOcU5YVitYVWIwcFRYc2hzRXZINHJabEJqLzlxbFIyTGYzQUczSGJMRERQRVptck02QnJuOEYxL2tSbXU4QjJIQUlBWFBxaUxlSXdrQWZVMlpXN2YzWE9zK09PejFTSGZsMjZkTlpoOVRqcjBPdVY0Q3NiQVI1UkF4dzdsOXV6WkV5ZWVlR0lDVzBSRThiRHVGeGRtL2FraTREWkJBSjY5T3d0OWUyaXhiSDM0bGErYXhpd290VGJ4aGRDL1VJdkJ2WFZxejV2REtVT3ZCUWIyOHNVQmpVYUFUZ3Y4dENONFBQbWNrOU1nUmxuUWJWS3hzZGxqWHZtNEhpNjMwaGFESGlGM0VucmpzM3FNR3FSSDl6d05ldVJyVUZZWjNNdDMrMndMOURwZ3dWSTd2bG5yZ0RIRXdnKzNXNFkzZkFkaHltUGdJMHFnSlV1V29LcXFDb0F5bEh2QkJSY2t1RVZFMUZiT095VU5mWHRvVVhyRWkwKytzNGM5cnFrSFRXb21uSWdDa0dFUllUSXFDU3c5VFJtaXpiQW8xL1ZhNVhvVG04UDNoRFB1cVFnNzNEcDVuQkczenc0OUhIM2wvUldJWjNVOS8vSXk4eDdMUlhwYTVHZi83MzNaRWUrZmRtb2FwcDJhRnZLKzU5NnR4NEtsNGQvM1ZNZkFSNVFnaHc0ZHdzcVZLOVhyWjUxMUZpeVc2RXNmRUZIeTZKR3Z3YlhUelpCbDRGL3o2aUwyTkRYdElPSDFoajhHQURwbGlYampFZDhPUExmTnRPQzJtYjRFL0NPWUFBQWdBRWxFUVZUN3h3N1Y0NTNIZmZlLy9tbEQwSE4wNjZ6QjJlT00yTExiSFhhVnJyOWZRL1N1eGN2RzdlNDJLOVlNS0tWWmptY01mRVFKRUdvb2QrVElrUWxzRVJHMUZhTkJ3TDNYWmNDZ0IrWi9hOGVtSFpFbnRqWFZzWE41SWcvcDF0bmtrQ0V1bkkzYjNSZzFLTEJVU3BkY0RXYWNaY0tDcGZhb0FsK25MQkZYbnBjZTlXdEc4dlpDR3c0ZDlZV3dCMThNdllpRjRvT0JqeWdCRmk5ZXpLRmNTbWx1dHh0dXR4c2VqeWZpNWRoanZGNHZKRW1DTE1zSnVRQlQ0dm8raUNKdzMzVldGSGJSd082VThjWm5EUkNiQ2gySDBUVC9yTGtWcmphSGpMY1hCcTlHSFZla3g5MXpySGo5c3diTS96YStRNWlXZERHcXVYblJXTGpDRVJENC9CbDBnQkNIRFloZExqbmllMzA4WWVBamFtY1ZGUlZZdlhxMWVwMUR1ZFRlUEI0UG5FNG5uRTRuWEM1WHdMOU5sMk1EVzdqL0gzdmQ1V3BGNGJnVUl3ckFuVmRZMVY0MXJ4ZTQreW9yQkFDUHZsSURaNWlPdnV6R2VYY045dWlUeXRpaGVtemE0WWJOSVVNakNqQWFCT2cwYlRjOHVtMmZCM2Y5c3pya2ZVMTErS2JmVVI0eWJOMTdyUldqQjBjdXl2emNuN0pSa0JmYk5uQ2gzUE92YW16WTJzeFM0ZU1FQXg5Uk8vdm1tMi9VLytmbjUzTW9sMXJFNlhUQ2JyY0hYR3cyR3h3T0IydzJtM3FiMCttRXcrRlFRNTNEMGJIMlJVMVZHaEg0NDlWV25EelNBSytraEQ4QWtDUVo0NGNiOE1UdFdianYrZEFsUnZKeWxLQVRxVWl6djI2ZE5Yam94Z3hzM2VQQmJVOVVCZDF2MEFQRlF3MVl1czRaZEYvVGltQlBqSnRReUZMelBaQU9seHh5NFVrc1BXN3J0N29odGFDTDdvUnVXbVJuUkxtYytEakJ3RWZVamc0ZlBvenQyN2VyMXlkUG5wekExbEJIMGREUW9BYTJwbjl0Tmh1Y1RpY2FHaG9DZ2x6VHBhUFRhclhRNlhUUWFyVVJMNkdPRVFRaDVBVkEyUHZpZGZuK2lmaDgvZU9LRERoNXBBRk9GL0RJeXpXNC8vb01TREx3eU11MXVPdEtLMDRmYmNEVGY4akNZLytyRFhwczN4N0txZm1NMFFhY01ib1RMdng5ZWNUZXZ0TkdLVnVMZlY4U0hPZ0FZTVpaNlpnMTFZUWhmWUtIZDV0cThkWFpvZ3VYYmRkbkdOcURMOWEwcU9qejNYT3NPR05NN052QnBiS1VDSHhmclhMZ3h5MHU3RDNrd2I3RHgvY3FIT3JvdEFCK28xNzcvakVBT0pxb3hsQUhZOUxhWWRKV0l0dTRINTNUdHJYWjYyaTFXaGdNQnVqMWVoZ01ob0QvKy84YktwU0ZDbWordHhrTXlYNlNqYy9QNDRadExsVFZTdmpMaXpVQmU3aEtFdkQzMTJvaGlsWlUxMG1vcmdzT1dpTUdLTU9kVHJjeWw2MDVrNHFOa0NSZzhkcmczdHU4SEJFWG4ybUNWd0lXZnUvQUxaZWFBKzdQelZSNkU2TXRWbXhwM0p0WG8wRkF5UmQvVGVFOHl5S0c3TTNUYWRzN05oS1E1SUd2dWs3R1ArYldZczBtemhraG91Um44MlRENXNsR3VhTVBLaHc5MFNkakNYUmk2RjRiZzhFQWs4bUV0TFMwZ0l2SlpJTFJhSVRKWklMSlpBb0tja1pqZkNiY1UyVDFOaGszUEZJWmNzc3lTUVllZlVYcDJUTWFCSHk1MHFFR3YvNkZXdlRJMStEWFNnbFZ0Ukw2OS9TZHBwZXRkeUxUSXNMbE4vdzZlckFlWFhJMVdQdXpDeFUxZ2VGUnF3WCtmSzJ5T3ZpOXIyellmVEI0M0xaM2QrWDU5NFM0TDVUTXhocC9mWHRvQTBxK2hQTDJZNUh2ajhiZGM2end0bUJJdDM5aEZFbjVPSk8wZ1cvRFZqY2UrMTlOcy92L0VSRWxvd3BITDdqRjdwZzFxUWFEVDlBR2hUcnErS0k1UHptY2NzRDJaeGRQVXI2M255NnpZM3hSWUcvcHE1OG9KVmlLaCttUm42UEJWNnNjdUhDaWNueW9nc0lYbkc2Q05WM0Evakl2NW40ZVhMNUZwMVVDbzlzRGJOMGIzY0tHZ253bE51d285ZUNYUFMxYkRERjJpQUY1T2RITnJ4dFhGSGx4QjBVdmFRUGZ3aFYyaGowaVNtbTFOaDIySE9pR0M4NjJKcm9wMUE1R0RORGhsSkVHVk5SSVdMQTBPUEExS2V5aXhkWG5weVBMS21CRWZ4MzJIL0hpaDgyK2thNlNiUzZzMytyR3lBRTZWTlZLdVBlNTZwQXJncWRPU0lQWkpFQ1dnWnRuV1BEUy9QcG1Wd2FQYVZ4ZCs5RmlHNzVkRzdyM3VUbGJkcnZSdmJNV3YxWTJQd1ZyeHQzbGNMUmdFTytPMlJhY2VtS3lUeStJcjZRTWZFdCtkSVpjYlVSRWxHcVdybk5pWEpGVG5aaFBxYWx6dG9pNzVsZ2h5OEEvMzZxTHVGREJZbExtd08wNTZNVk5qMVdwMXdHbDd0K1YwOUl4Y29BT2RxZU0rNTZ2d1pGeTMxRHZZLytyaFZFdm9DQlBnem5UbEFMS1hnbVlNdDZJc1VQMGVPN2RlaXhiNzhUbVhXNVUxd2NPRVhmdHBFSGZIbHBJTXZCVE04V2pJL251QnllQTZNN2hEbGZ6cTRGRGFXNlhrdU5SVXE1Wi9tejU4YnNYSGhFZGYvZzdMN1hsNTRwNDlMZVp5TGFLZU9YakJxejlPWEtYVnROaWlZcHFDYnNQZUxCeHUxdTkvZSszWmVLOFU5SlFiNVB4d0g5cXNLTTBjRzdlMFNvSmVUa2FQUGJiVEppTUFoYXVjT0NHUnlxeGVaY2IyUmtpN3J2ZWlqOWNZVUZ0ZzRTNmhzQ2c5WnVMelJBRVlQVlBMaHl0YXJzdDFxaHRKR1VQWDFrRm96c1JIVC80T3k5MUZRL1Q0NDdaVmxqU0JiejRZWDNBemhoTnBWSzY1Mm13YmE4UzNBdzZZR2hmWlZqMWNMbnZjekY1bkJIWFhtaUd4U1JnMzJFdi92SkNUZEF1RmxsV0VWZWNtNDRwNDQwUUJHRGxSaGYrTmE4T2tnVGM4VlExemo4dERWZWRuNDd4d3cwWTNGc2ZzQ2h5NmdRanhnN1Z3K01GM2d3eEg3Q3RmUEowYnJ1OVZxcEx1c0FuU1VBNS83SWdvdU5JZWJVRXIrUXJra3ZKcjArQkZyT21wbU5ja1I1SHF5VGM4MHlOMmxQWFpOTk9OMFlQMXVPdnQyUml4ejQzWkFBOXUycVJreUZpejBFdnlxc2xqQjJpeCtYbnBxdTErNVp2Y09LcE4rcGc5eHNHN2RaWmd3dE9UOE5aeFVZWURRSThYbURld2diTS9TS3dudU1uUyt4WTg3TVRmN3dxQXdONmFmSFFqUmw0LzJzYnR1eDI0OWJMbE4yQTVuN2VnTjBIWXF6UzNBcGJkbnNhdDd5TFRmYzhMVExNTFAvaUwra0NueWpHVnFXYmlDalpTUXg3S2FWUGdSWlAzWkVKdHdkNC9kTUdmUGlOTGVTaWl2bmYycENYcmNHRUVRYU1IS2owNmptY01qWnVkK1BaZCtxZzF5bno5WHAzMTJKL21SY3ZmbEFmc0hpalNkOGVXa3c3TlEyeXJBekh2dlJSUFE2VWhlNDFQbEl1NGZhbnFqQm5Xam91bVdUQ3RyMGViTjdsUm5tMWhQVmJYWmozWmZzVy9mN2pzOVVzdkJ3bmd0eVM2SnhnWjkvRVFyVkVkSHhaOUh5blJEZmh1TkJlNTVlOEhCSFZ0VkxZL1hSamVaNXhSUVlzV0dLSE44TGcxNlJpSTdidWRXUC9rZWluQnhSMjBhaWJHZVRuaWlpcmtFSnVCZGNXRERwQUVJVVdoYjMya0l3L2owblh3MGRFUkpUc3lpcmlNeldwckVMQ1I0dWJYOVR6OWVyWTkxRDIzN25LZjZWdmUxQ0NjTWNNZThtS2d3UkVSRVJFS1k2Qmo0aUlpQ2pGTWZBUkVSRVJwVGdHUGlJaUlxSVV4OEJIUkVSRWxPSVkrSWlJaUloU0hBTWZFUkVSVVlwajRDTWlJaUpLY1F4OFJFUkVSQ21PZ1krSWlLaFIvNTdjZ0lvaVM5YlBDQU1mRVJGUm85N2RrL05rVHUwbldUOGpESHhFUkVTTnBveFBneWdrdWhYVVVZa0NjTTdKYVlsdVJvc3c4QkVSRVRYcVY2akY1UEhHUkRlRE9xaHBwNldoVHdGNytJaUlpSkxlbkdsbVdOUFp6VWVCY2pKRXpKbVdudWhtdEJnREh4RVJrWjhNczREL1BaaURjVVg2UkRlRk9vaXhRL1g0NzMzWlNETWs3eDhDeWRrdlNVUkUxSVlzSmdFUDNKQ0JyMWM3OE1ObUYvWWU4bURmWVcraW0wWHRxTENMQmoyN2FqRnFrQjVublpUOHcvd01mRVJFUkdGTUtqWmlVbkh5bit5Sk9LUkxSRVJFbE9JWStJaUlpSWhTSEFOZkMyUmFvcHUwbVdFV2tKY3RJaTliaE9FNG52c3J0c0duekdJU2NFSTNMYlNhbGo5SGF4N2Jubkl5bE05UXA2eU85K002Wm9nZW5iTmIxcTRodlhVWTJrZUhESFB5VG9JbUlrb1duTU1YSTR0SndGdVA1bUx2SVErV3IzZmlzK1YyMU52a2tNZis0UW9yeGd4Umt0NmpyOVJpNlRwbndQMGpCdWhRVmlIaDBOSDRUUVR1VTZERlgzNlRnUiszdVBERFpoZCszT3lFMHgzNjJGTkdHdEFsVjBrOTIvYTVVYkl0eklHdElBakFzM2RuNGFjZGJyejFSVVBZOStxeFd6TmhNZ2hZdHQ2QkQ3KzFOL3U4b3dmcmNmZFZWbmdsNEEvL3FNYVczZEczUFM5YnhJeXowM0hTTUQxdWVLUVN0UTJoMjlSUi9PMTNtU2pJMDZDMlFjYi8zVm1lNk9ZQVVDck4zM3FaQlFONmFmRjlpUk1QLzdjMjV1ZjR6ZitaMGJlSDhpdm8vdWRyc09ablY3eWJTVVJFalJqNFluVHlTQU8wR2lWWUZlUnBzV0JwOCtFa2xNSXVHanh3UXdaRVVjQnJDK3J4MFdJNzVEamtqb2xqamVpVUpXTEtlR1dpOGF3L2xjUHBEdjNFWjQ4ell0UWdKWkIrdE5qZUpvRnZVckVSZlFxMDZGT2doVVlFbm4rdlB1UngvUXUxU0U4VHNMMDB1bTYzd3E3S1IxY2pBdnZMUERHMTZZSGZaS2hiNDF4OWdSbi9mS3N1N0xFYUVkRHA0dE1ENWZISThMVEJJaitkRnRCbzR0ZExKa3R5MkQ4U210VGJKZlJxZkE4bkREZGd4QUFkTm15Ti92TmowQU1uTkQ1ZWxoRlRZQStsUjc0R1V5ZTBiL1g3bjNlNjhYMkpzL2tEaVlnNkFBYStHSjAyeXJkYWE5bDZCMnlPOENsTmlIQU9ualUxWGEzbmM4TkZab3diWnNBVGI5U2lyRUpxY2R0RUVUaDlsRUc5L3YwR0o2cnJFdGQ3bFdZUWNNVzVTcEZLbTBQRzJ3c2I0dmJjaFYyVWoyNVpwWVM2R0h2by92dGhQZjUyV3lZQVlQSTRJejVmYnNlTzB0Q2g4ZUl6VGJqNmd2Z1UybHl3MUk3bjNnMGRlRnZqdHBtV3VLNGlQSFRVaTZzZXFJeDRURm1GaEhlK2JNQ1Y1eW52elkzL1o4RnYvbG9KS2NxUDc0Q2VPbWdhUjRMM0hQU2dMa3pQYjdTNjVHb3cvWXoyRFh3YURSajRpQ2hwZEx4SlFSMVlkb2FJb1gxMTZ2VkZLeDBSai9jUGZOSXg1N08vdjFhTFQvMTZCNGYyMWVHRlAyZmpsSkVHdE5TSkEvWElzdnErcFo4dGExbnZZN3hjZjVGWm5YZjI5a0licXV0a1RKMWd4Q2RQNStLVHAzT2IzYTlTRklGRnozZkNvdWM3WWRxcGdTZnp3aTVLVCtDTzB0aDdoa3EydWJHaThVUXRDRW83RSszRWdYcmNQTU9NbTJlWWtkZkNPWEh0N2YydmJmaTFVa2w0aFYwME9QKzA2QVBYb0JOOFAwY2wyK1BmczB4RVJJSFl3eGVEMDA0MHFDSGw0SzllYk5vWitVUWwraVVhK1ppZUQ0OFgrUGU3OWRpMDA0M2Z6YkxBWkJSZ01ncjQ4N1ZXREYxcXh3dnYxOE1iWTJmZm1XTjl2VHo3RGpmZnZwWXdHUVY0SlJuT1pxWmJqUnlndzlRSlJyVXRIeTIyQVFDMEdnSEdwa3JsQW9BV2RPeVlqQUx5RytjZWJtN2gxL2pxZ2dhY05Nd0FVUVNHOWRYaHBHRjZyUG9wOGhlMSs0QUh1dzdFTm56Y3JiTW1JTnlFMDcrblZnMjEzNjUxb0t3eSttLyttcDlkcUt3TmYvdzVFOUpnTmluditiTDFUaHd1anp5dVhGc2YzV3U3UGNDYm56Zmc5NWRiNEpXQTNNem9WOEdNSCs3N3cyYmx4dmoya24yMXlvRi96UXMvVE4ra2VKZ0I5MTVyQlFBc1hPSEFjKy9HOWhnaW9tVEN3QmNsUVFETzgrdGwrcktaM2owQTZwQVZBRWhoSnVndFhlZkVub01lUEh4VEp2SnpsUWVjZDBvYVZwUTRZNXBUbDVzcFlzSUkzMG4wMHhiT0xXek9INisyb2tzbkRSNTdwVFpzK01uSkVISFhIT1drNkpXQUoxNnZqZXZjdGNHOWRXcndibW1vM1gvRWkyL1hPbkR5Q0FNV3JYSmdkeFJCYnVWR0Y5NzhQTFpoNmNuampGRUZ2bWdJUU1qOVBWZHRkR0w1K3RDaFNhc0JMcHBvVXEvLzk4TjZISzJLTHRBWkRRTE1hWkc3WVV1MnVmRHRXaWNXZm0vSDRYSXZjak5EOTA2NlBUSnE2cFdmZ2Z4Y1VWMnNVVjBudHppMGh5UEpTaGh0anRmcis1bVVwTmdmUTBTVVRCajRvbFE4VkkrdW5aUWVES2NMV0xpaStVQ2w4M3QzSTUxTVNvOTQ4ZHUvVmVLQjMyUmdTRzhkM3ZyQ0Z2TUNpb3ZPTktsbFJtcnFaU3hhRmYvQWQvbTU2ZXFxNDJmdXlzS1RiOVJpeVkrQlFVT3JBZTYvUGtNZFduN3JpNGF3OCtOYWFtZ2ZKVUI1SmNDYUxtTEVnUENCYXVzZUQrek8wQ2ZwbCtiWDR6L3YxNlBCbmh3bmNVdTZnUGVmeUEyNi9aR1hhckY4UStqQTE3T3JyM1JOV2FVVWRkZ0RnQ25qamZqTnhkRU5kMDhjRTNrcXd1WmRidHp4VkRVQTROU1J2cDdvSHpZN29kZEh2K0RFNjVXakNtWkVSQlNJZ1M5S0YvcjFrbnk1MGg3VlFnSC9sWk9lWm5vR2FodGszUDNQYWt5WmtCWno3NXpGSkdES2VOOUpkUDYzTnJqaVBKbzdkb2dlczZiNDNnTzdVOFl2ZTRKZjVIZXpsRklkQUxCcGh4dnp2clRGdHlHQU9vOVNJd0tQL2pZajRyRzNQRjZGY1VVR2RPc2MvWEJqeVRZWHZ2aSsrUjVjQUxoc3NnbFRHbGVIdnI2Z0h0K3U3VmlUK1BzVStIN0U0OTJUMWxLbmovWjlWbVBkdG1yTnp5N2MvM3hOV3pTTGlDaWxNZkJGb1hkM0xZWTFoZ3hKQWo3OEpyb1FZL0FyNXhGTkFQTjRXellVTysyME5IWEZyODBoNDlNNEw5Ym9WNmpGbjY2eHFvdFF2Qkx3eUVzMVFTdUtyN3ZRcko2OGoxWkplUGlsbXFoWGJVYkxhQkRRdDBkc1E2UWpCK2pWRUJvTnUxT09PdkJaMDBWMWtVV2FvVzBYVzlpZE1sNTRQM2lWNy9aOTRUOWNmWHI0dnU1Tk8yT3JjN2RsbHh1dmZ4cWZsZFZOaXp0R0RkS2pWN2UyclhnOXFkaUkwMDVzZnZHVC94emJ5ZU9OemZaU0h2c1lJcUprd3NBWGhSbG4rM3EybHF4elJqMmhYdStYUzF4aGF1RzFsdEVnNFB6VGZPMzdmTGs5cmtPVVhUdHA4TWpObWI2RkZnQmUvS0FlRzQ5WldYbithV200K0V5bHA4dnBCdjd5UW8wNlp5dWNBVDExNnR6R3B0MDRzaXlpR3M3RUVIVnRpb2ZxMWFIeXVaL2I0UFZiL3R5dHMwWmR1TEowblJON0QzbFFVUjNueEhrc3Z5YktMVm1CRWdPM0ovemMwVjdkTkxoa1VuRDVtS0wrdmcvaHlTTU1HTm9uOHBZdnIzeGNqL0xHOTJ6YlBnKzI3WXZ2K09tbGZqOUxCOHE4V0wwcGZBaWRma2FhT2cvMmt5VjJ1RDFBNmVIbTI2TVJBWTBodG1EV2tzY1FFU1VUQnI1bTlDL1VCcFJLYVNwMVVwQ253Y3NQWkVmOVBQKytKNnZGYlhqdTNmcXdCWjVuVGpZRmJFMTFvQ3grcXlPeU0wUTgrdHVNZ09mL2RLa2RueXdKYmt0VENQTkt3RjlmcnNITy9iNFQ4KzltV2JCeHV3dExqNW52OS9RZk1vT2U1K1NSQnB3Y29UU04vL2ZpclM4YUFzcmRUQnhqVUFQZndoVjJ0UkR3dmM5VlE2c05mekxQdEFoNDVzNXNkZnU3Ylh1akgvcjA3L0NKUitIc2xzckowT0NNWm5xb1JnNXNmbisvZHhZMW9MdzYvUDFUeGh0eDBqQUQvdjF1bmRwcjE4UmtGSERiVEFzK1dXTERsdDNCd1d4Z0wyMUFXYU9LR2drdnpROWRsMUN2Zy9vSGhNc2R2bUIzS0xzT2VMQW1RcEJzMGoxUG8zNmVkcFI2OE1QbTJCNURSSlJNR1BpYWNkMkY1b0I2ZXZXMk51NHhpa0Yrcmhnd3R6Q2Vjak5GUEhGN3BycjFHZ0I4czhhQmY0Y3BITHh5b3d2WFRBZis5bXB0d01sMmNHOGRwb3czTmdZRkozNXV4VHd5bzBIQXFNRytrNjFCTHdRc3lNak84TFcxeXE5TWlWTFVOM3dhdStZQ2l5L3M3Zk5nNFlyb2huTUJwZmh1azNnUFg3ZVV4NnZzNmhFdHZVNklhci9qdkJ3Uk4xeHNScHBCd1BEK09ianJtU3BzM2FNRU8wdTZnS2Yva0lXQ1BBMUdEOWJqRDA5WEI2MTh2dmJDd0FVZ2tmWUc5aS94VWw0ZDJ4OHhPMG85VVExRmp5dlNxK0Z0Kzc3WUgwTkVsRXdZK0NJNGFaZytvRWZDbjlNdHF5ZTdVQVJSNlIxc3NtMnZCNklJdFJ3RmdJaVA5MWNWcHNiYURSZFpBbFlDeDB2bmJCRi8vMTFnMkZ0UjRzUlRiNFN2VTNib3FCZjNQVmVESDdjRTlwSmNOdGtYU0wvN3dZRURaVjQ4R2VGNS9Ja0NjTWZsRnZYNmhPRUdHUHkrSFVaRFlPRHpEeENWTmRHbHIwRW5hTlZlUVVrR25wMVhGMU5QbmNhdml5L1d1b2x0NVl2dlk5dlI0OTdyckRoNVJPUVFJd2pBblZkWTFibWlPL2U3c1gydjcvTmIxeUJqeTI0M0N2STBTRThUOE9ndEdiampxV3AxbitpcEU0d1kwanZ3WjZsVFZ2aTVmRGtadnUvbHNUMkpSRVFVT3dhK01EUWljTTBGNFV0Uy9Gb3A0YllucXNMZW4yRVc4TjdmbFJJYUhpOXc2OStya0dVVjhjN2pPUUNVM3FCSWoyOU9VVDhkeGhVMVAwUVhxNTVkbFRsNy91SHBoODB1UFBwS2JkQnVJY2M2TnV6MUs5Umk5R0NsalhzUGVkWEN4dnVqSEhZV0JLQi9UMTNqNHoyNDRaZ1NJV2tHQWY3dllGT0FjTHFVVmMvTjBldUEzODN5TFViNWRHbjRMZGJDOFEvY3phM0VQcGJaSktqRmxvZjI5WDB2enlwT3c4Z0J2dmZJbXE1OEx3dzZBVE9uQlBmbzdpajF0UGx3OHFWbm05US9mdXB0TWg1L05mano4TXhiZGNqUDBhQ29udzVaVmhGL3ZTVUR2M3VpQ29JUStMTmtjOGd3R1FYb3RFQ1dWUXo1QjAyT1h6Mi9BNyt5RGdzUlVXc3g4SVV4YzJvNkN2SmJ2cHF3NlNRTktDZkllTkpwZ1ZzdXRUUi9ZSXhPSEtqSHZkZFpZVEw2ZXEyKys4R0pKMTZ2YlZIdmxmK1daUzNaUjFlV29lNllNTFN2VGkweElzdEtHTXpKRU5VZUpBQnE0ZXF5eXVnQzVVMlhXTlF0MnZhWGVmSEtSN0h2YzZ2M1c0bnRpVEdYV05ORmRTOWFmK2VjSExwTWlVR1BrTWQvdnR3UmNiZUtnbnlOR2l4LzJ1RU9XNlE1blA0OXRiajhYTi9yL3ZQdDRQbDdnTkxEK2ZCL2EvRE1YVm5vMWxtRHJwMDBlUGptVEx6eGFRTk1qUVdjZDVSNnNPWm5GMlpQVllKcm53SnR5TGx6SjNUMy9XcUtkVjZxUmtUQUlxTndkSDd6T2pXYTJCOURSSlJNR1BoQzZOMWRHekFVNlpVQ2Q4Mkloc1Z2UjRTNmh2Z09TVjF6Z1JrOUdzT29KQU1PcHh3UTBscGkxQ0E5cHAyV0Z2QjFmdnlkSGY4SlVRWWtHc3FLVUtWSGFQZEJENWF1ODRVTW5UYXdSbUZ6dkY0WjU1NnNCSmJLV2drSHk3d1kybGVIenNmc09kczBCSDN3MStZRHdpa2pEV3J0UW85WG1Ydm9iTUgwUXY4QTRJcGgzbHg3eXN2V0JPeEZIRXZnTTVzRS9QbmFEUFZ6c1hDRkkrTGo2Mnd5N251K0J2KzZLd3RtazREK2hWcWNjM0lhWGwvUWdDdk9TOGMvM3F3THFJbllyekIwNFBNdnZSUE5MaWorWXEzdEJ5Zzdva3dlRjl0amlJaVNDUVBmTWJRYTRNNHJyZW9KYmtlcEIzVTJHU01qN09ZUVN1ZHN2d1VFZGZFTGZNUDc2M0RCNmI2VDk4ZmYyVEc4bnk2Z1I2UWwvSHN6WlZuWmEvYmRSUzBybXF6WEFkZE05L1VJdmJZZ3NIZnZ6aXV0T0RXS09tbE5scTV6NHAxRk5vd2FwTWNYeXgzSXl4RXh0SzhPZVRtK051ZGtpT3I4c2dObGtRUENDZDIwdUgyMnI0ZjB6Yzlhdmh1SWY2K1FJOHlPSHVFY0tmZGkxcDhxV3ZTNi91eE9HUU43eFdmN3RtUGRlWVZWclRPNCs0QUh6Ny9YL1B6TGc3OTY4ZGRYYXZIWG16TWdpc3JDblpmbTEyUHZZUTkySC9RRWxOTHBYeGk2M1gzOUNrYjdyL2dtSXFLV1llQTd4bVZUMHRYQ3NCNHY4TlNidGJoMmVuVGJTL2tyN09KN2EvY2ZpVStwbFBRMEFYKzR3amZuN0hDNUY2OTlVbzkvM3RueWtpL0hxcmZKK1B2cnRWR1Z0UWpueXZQTUFRcytvaWwzMFp6ZEJ6eDQ5SlZhN0Q3b1VRT3ZmMDlSank2Ky8rODlGUDc5N3BRbDRwRmJNZ0o2UkV1MnU5QzNoeFpIS3J4UjdhRGl6K1FYK01KdDRSYU9KRU90ZVJkTzl6d05YcnBQS2YvejlXb0gvakUzdWdVdjhUQjdxZ25GdzVTNWhRMTJHUSsvVk50c0FmRnNxd2hKbHJIK0Z4ZitPNzhlVXllazRiN25xM0drWEZLSDN3K1VlZUYwQXdZZE1QQUVaVjlrLy9tQTNUcHIxQjd5QTJYZW1PdEs3am5veGJwZm12L01kZTJrVWVmQjdqN2d3ZnF0elhmeCtqK0dpQ2laTVBBZHc3K3UyanRmMnJEbllNdkNXcUZmQU5rWFJiSFlhRng1WHJxNm1FS1dnYWZuMXJWd0dCSzRkSEk2aXZvRm5yaDJIL1Rnb1JkcmNiaTg1UUYxUUM4dExweVlGdkdZa20ydW1NSlJVMTI4cHBONFUzRG81OWM3MUtmQTkvK2QrME8vS2VscEFoNjVPVE5nQlNnQWpCcW94eVZucGVOSWhSZjNQRk9OeWpDcm9rUEp6V3E3dVpxQVV0ZTVxV1JLTktWVDRzVmtGREI1dlBKOWxHWGdpZGRyY2Vpb0Y1MnlSSlJYUzJFWGlWdzJ4WVN6VDByRFI5L1o4TjVYTm55eDNCNzBHZlZLd09hZExvd2NxSWMxWGNEZ1BqcHMydUU3YUZ5UnIvZjNweDNSZmNDOWtxK0hkZE5PVjlqNmZ2N0dGZW5WOFBiTEhrOVVqeGs3UksvMjluTlBYeUpLSmd4OHgxaTgxb0daVTB6WXROT050NzVvK2JaUy9tR2s5RWg4emd5Ny9JYTJQdmpHRnJUYlJUU0c5dEhodGxrV0ZPUUZMa2padU4yTis1NnJibEdBYkdJMEtEMlF6ZTArOWNYM2pxaTNMZ3RsNzBIbGZlaWVwMEZhWTJtV3BuSTNUaGRRR3FKSDFXd1M4Tmh2TTlHemEvQkNuSWxqalREb2xaRCsxTzh6Y2M4ejFWSHRwcUlSbGVMVVRjS1Z6NG5XUlJQVFVGMG5ZZTNQcnNiYWdZbGpjOGk0K2JGSy9PbWFER3piNThhcW4xd1kxbGVIQjI3SXdPcE5Tb21lWTFmcG1rMEN6aXBXM3N0THp6WmhaNmtIeXplRW51OVhzczJ0Rm9JZVgyUUlHL2cyYm8rdWQvakhMUzZjZjN0NWpGOWw3TmI4M0Q2dlEwUVViKzNZWjVBYzlwZDU4ZU1XRng2TG9neEpPQVg1R3JVbnppc3B2UWZ4c1BnSEIycnFsZnAvcjM0U1d4ZzFtd1Q4YnBZRlQ5eWVHUlQyQUdWSXF6VmhEd0R1bUIwY0pOdkMza01lU0xMU0c5dS9weEwwQnAyZ0JPeGY5cmlEQ2lCbm1BVTg4YnRNOUd1c2kranhBa2ZLZlFmOTg2MDZiTjZsZlBGZE8ybnc1QjFaNm9yZlNQSnlOR3E0ZGJxVTNzMFJBM1F3bTJKZlFHTTBDTGh5bWhsM3piSGlqVWR5b3FxdjJDbExqR294a2RidnVXSXBEbDFUTCtPUHoxYmp0VThhWURZSmVPQ0dESmhOQXM0Y2E4UTlWMXVEZWh6UFBUbE5uZE80NzdBWDM1ZUVYOXl4ZnFzdnlJMGY3Z3Q0MlZZUkF4dTMxdk5Ld2FWK2lJaW9aZGpERjhKZlhxaHAxWEROeUFHK29kS3RlOXd4VCtZUHgrMVJ0cjVhc2NFWmRabVVOSU9BNldlazRlSXpUVWhQQ3d3aWJnL2lWcmg1K2hscDZrS011Z1labTNlNTFmbGY4ZVowSzZIdmhHNWFqQjFpd0pFS3J4cXdmOW9SSEJBZXZ6VlRYZFFpeThDVGI5UmkvSEFEOG5NTmpjOG40OTduYXZEa0habm8zVjJMenRraW5ydzlDM2MrSFdHUE1maENKcUNVVEhuOFZtV3J1RHVmcm81NktMTEp1R0Y2dGFqMDJwOWRVWDMrN3IwMkEybEdBVS9QclkxNFhMcmZmTVZZOTNSdUNvajFOaGtQdjFTRGgyL0toRjRIbkhxaUFWcU5GWDk5V1NuWll6RUorTDlKdnBYdDg3NXNpRmdiY0VlcEI0ZU9ldEcxa3dhZHMwV01IYUxIbXA5ZE9PZVVOSFdPNnNidDdyREQ1SWJHR29xdDRUOGNQN3kvRG5mUGFkM3pmYjNhSHRVOFFDS2lSR0RnQzZHMWMzUDg5NExkc0MyK0o0RDUzNGJlVS9kWWVoMHc3ZFEwWEhKV2VzQmV1SUF5Qis0Lzc5ZmovTlBTTUdwUWZFTFptQ0hLMTl3MDMydlU0UERQMjd1N0Z2LzRmZkErdXFIYzhOZktnTjY0SmlWYjNUaWhteFluRmVseHlHL09ZYWdGSXY2cnBGLzRvQjdmL2VBTTZGVUNsQ0hNUC8rN0JzL2NtWVc4SEJHZHNrUmNjcFlKUnlMTVp5enFGNytWc1pOTzhzMTcvSFp0ODhQZFo0d3hZRUJqVDlpOTEyV285UXBETVJsOXdTYldoU1grU3JhNThlQ0xOZmpMYnpLZzB5bzljdy9ja0lHSFg2ckJyS25wYXM5bTZSRnYwTDdKb1N4ZTY4VHNjNVNRZU5HWkpwUnNjK0c4VS96ZWh6WGgzd2V0Vm1oMjcrQllkT3VzQ1ZnRTFCSy83SEV6OEJGUmg4VWgzVGpya3F0UjY4OEJ3SW93YzVqYTJoTy95OEoxRjVvRHdwN1REYnp4V1FPdWY3Z1NhMytPNzFEWnlzYmh1N21mTjJCTk04OHROaGJHamVZaUNxR0hSemRzVTE2alM2NUc3Vm1xckpWQ2xsZFowZGkybCtiWDQrUHZ3Z2ZtcWxvSmYzNnVHblUyR2Qrc2NlRFpkOEtIS0VFQVJ2ajE1TFptT0R3dlc4U0kvc3BucHFKR3d1SE93ajhBQUNBQVNVUkJWSS9OckdvMjZJQ3J6L2V0SEgvbDQzcDRJNnl6eWN2eC9aaFhSTG5sWERnL2JuSGhrWmRyMUI3bXNVUDFlT3pXVEp6ckY5VCs4MTd3L0w1UXZsNWpWM3NCaS9ycGNQTU1pL3A1YmJETFdMNmg1Zk04aVlnb0VIdjQ0dXhzditLdHV3OG9kY2RhUWhrMk0yTFpPa2VMd3NTckMrcngrSzJaRUFSbEx0U2lsUTY4OVVWRHMyVkFvcEZwRWRDN3V3NGwyMXpxaVg5RmlSTURlbWt4OTR2WWF2ZHQzTzdHcjhmc2pERzR0dzVkTzBYdWJTblo1bEszNkdxcUU3ZHNuVFBrTU9MYW41VlZteDk4MDN6djZQNGpYdHo2dDZxQUhUeENHVE5Zcnc0anV6MUF5VllYeGc1dFdXL3AxSk45dzVpTFZqcWFEVXMzWDJwUlgzdlRUamNXcjNWRzdLbjFyOUZZVnRINkVrR3JmM0xoeWRkcmNkY2NwVVJRd0I4NEpjNm9lN21PbEV0WXZjbUZreHFIL3YxL2RqNWZib2N6UXU1dHNNc3gxekEwR2dUY2VZVlY3Um10ckpXUWJWWGV4N29HV1MwRnMyeTlFLy85c0Q3bTdlcnFiTnp6bDRnNkxnYStPRElaaFlDZWpxOVh0N3lId3BvdTRnOVhXSERqLzVteCtBY0gvdk5lZlV6Ym01VnNjK1BqNyt6SU1JdDQ0N09HVnBWYU9WWkJ2aGFQL2pZRGRUWVpxMzl5NHNVUDZsRlpLK0hKTjJLdkVmZnhkemFzM0JoNFp2L0RGWmFRZ1cvcUJDTTJiSFhqY0xrWExyY1NMdngzVlBnbXpCRGcwU29wcXJEWHhEL3NyZnZGVjBLbXFUd01BSnpudDNQRitsOWNZV3ZGYmRudHhuUHZLdVUrOW9RSS93WTljRTdqTGlLU0JDeGNFYm1kWjQ4ejR1eVRsSy9aNXBEeDVCdVI1KytKUW1ESm1saDNyUWhuOFE5T3BCbnJjT3RsZ1Z2OHhicVk2SzB2R3RUQTE4VHBBajVhM1B6M0s1WS9YcktzSXU2NXlxcXU1dDZ5MjRNRlMyMjQ1eXBsM3Q2eTlVN29kY291SGFlTU5FQ1dnYisvVmd0UC9INXNpSWdTaWtPNmNYVGhHV213Tk01anNqbmtWZ1crcGdVVzZXa0Nwb3hQYTlGZXRpOThVSSsvdmRhNnVucWhOTzBUYkRFSm1GUnNWSHVub3UwUjhkK09MTkpRcEw4Wlo1bHcyMHlMdWlvWFFFREpqeDJsbmhidmxoSEp6djBlTEZocXg0S2xkbXpicHp6L29CTzBBVDFxQzVhR0R5ZWxSN3pxNHpmdGRPTzhVOU13WWJoQlhWMDdlWnp2TS9OOWlUUGtIclZOZW5UUjR1WVp2b0QxL0h2MUllYzMraHN4UUs4T2srNHY4NkkyeHNMU2tld3M5UVROZDczK0lqTzBNVXlGMjFIcUNacDMrZUczdHBocUlUYW5zSXNHejl5VnBZYTlyWHM4dVBlNWFqaGRnZS9GMDNQcjFGWEJwNTVvd0Y5dnlXejFsb1ZFUkIwRkExK2NaSmdGWERqUnQwcHh3Vko3cTJxcFdjM3htM2NWYjhmT0M0dzFSRmo5SGgvTk1OZ05GNWx4OVFYS1ZtMytXNGlkZHFLdmR5OC9Wd05yZXR1Zm5FVVJ1UFV5MzI0bnV3OTZZaW9kTW1xZ0h2ZGRiOFc4eDNQUnU3c0dsL3J0MmZ6Qk44SEQ0VEtVbmo5WkJ2b1hhdFdWdkY5ODc0anFENHJKNDMzdlVid0tnQVBLVm5aTml6ZjhqUm1peHgrdmFiNFdZNU84SERHZ1ppV2dMT29KTTNVelp0UFBTTU8vNzhsV2gvMUx0cmx4OTcrcVEvYkllaVZsaGY3NnhnTGZ3L3ZyOFBJRDJkeFpnNGhTQWdOZm5OeDBpVVh0bGJNN1pYd1k0dVFkaTZhNVJRQnd0S3BqalN2NUQ3Y2VPLzh1R2hsK1liYW1QdmpFSy9xbGhkdG5XOVNkTzZwcUpYejNveEp5QnZiUzR2VFJ2bFdhRnBPQUs2ZWxvNjNObnVyYmVnOEFYcDRmMnhCbTB6eXhETE9BL0Z3Tm1yN1M5Yis0c0cxdmNDQTdVT2JGalk5V0J2UjRiZHp1eHI4akxDaHBNcXl2RHFmNHJSaWZNTnlBcDM2ZkdkRCtsa2d6Q0hqd3hneTE2SFJacFlTbDYzeTlyUk9HRzNEbmxkWm1RNXZKS09EaG16S0RWcEdQSGFySG5GWitMenRsaWZqNzd6THhtNHZOMERmbXlVV3JIUGpUczlVUnl5UzVQY0Q5LzZsUnY1NmNEQkVQM0pDQis2NjNCaFRaSmlKS05wekRGd2RqaHVoeDJpamZpWFhlUWx1cmg4Nzh0Lzg2M013Q2d2WldrT2Y3MkJ3c2k3MXRBM3I2ZW5TcTY0SjcrRHBuKzc3MllYMlZZM2NmOE9EKy85VGdhSlVFdlE3NC9lVytRRkZ2azJFMkNaZzZJUTNMMWpsYnRBTkpOTTRZWThDc3FiNGV1U1UvT3FQYXM5VmYwM0E0QUt6N3hZM0w3NjNBK2FlbFlkUE8wRzBlMmtlSEIyL01VUCtZMkZIcXdZTXYxZ1FOOFpkc2MrSFNlNVJGREE2bmpDeXJpRHN1dHh6N2RCalNXNGZuLzVpTkJVdnRlUDNUQnRnY01wNmVXNmZPTTZ5cGo5emphaklLZVBTM21lcndxTTBoNC83bnExRjZ4QXVUTVFPakc4dnhuREhHQUtmYmduKytGVHFZR2cwQ0hyb3hJMkFMd3RvR1dlMmx2ZlJzRTZycnBLam04dm5UNjRBTHp6Qmh4dGttZFRqVzdWRldhSCt5SkxybmNudUFSMStweGFHajZiajBiQk1FUVFteEl3Zm84ZVZLQno3K3pvYXlpbzdWNjA1RTFCeit5ZHBLT1JraTdwanRPN0h1UGVRTk9UUVhxKzUrb2FxNUZhTXQ1VC9uVGhkRFNibGUzWHh0MjE4Vyt6RGg4TVlTSkhzUGVZT0cxbnAxMDJEd0NZR05XZmVMQzNjOFZZMmpWY3BKOXZvTHpTaklWNExDc3ZWT3RRYWRLQUIzWDJWdGs2SGRrNGJwY2Nkc1gySGV3K1hlcUhyWmpwWFYySFBiWUpmaGNNcHdlNEFQdnJHSDdOMjc0UFEwUEhacnBocjJkdTczNEo0d3c1RWVyOUlEV2xXckJPSy8zWmFKTHJuS2UyUnp5SGpxelRwMWZxQW9Lcy85OGdQWk9HV2tBUTEyV1gxc3BKMDR6Q1lCajkrV3FlNkVJVW5BNC8rcnhkNURYa2dTOFBCTE5kaSt6L2QxVEJsdnhFMlhtSU9leDJnUThOZGJNakMwcisvN3ZHaWxBemMvVmhuUTQvdWJpODI0cUpsOW1ac0lBbkRXU1VhOCttQU9yam8vWFExN0I4cTh1UDNKcXFqRG5yL1hGalRnM3VkcTFEYVpqQUl1UENNTnJ6MlVnL3V1dDJKSTcvalZZU1FpYW1zTWZLMmcwd0lQM0pDaG5zUWxHZmpuVzdWaEYxaTRQYjZUbVNnR0R0djYwNGpBaUFHK2s4bitFSHZEeG9QLzBGYmZIdEdkdkFiMDBnYlVkZHQ3S0xhMmpSOXVVSWVFL2JmWGFqSnFrQ0ZneTY2dlZ6dHczM00xNmtyWmlXTU02Z3BabTBQR0MrL1hZNmxmcjE2NHVXV3RjZkdaYWJqL0J0OXoycDB5SHZoUFRjQWNUY2t2UFRkdEwzYXNETE9nRmljK0VxRThTb1pad0VNM1plREcvek9ycjdseHV4dDNQMU1kZHVlSkprWDlkSGpoejlscXo1a3NBMCs5VVlldlZqbHczY09WK0dTSlhTMzdrcE1oNHMvWFd2SEl6UmxxbVpkd0NydG84T3pkV2VqZnVEMmQxRmhnMjcvbW90TUYzUHRjZGNBaW9lS2hCbVJhZk85SGxsVVphdlVQU3o5dWNlR2ZieXVCOUtFWEEzZTV1ZjRpTTI2ZVlRNjdoWnhPcXdTOUYrL054dTh2dHlBMzAvZXorUEYzZHR6NC8rM2RlWGhUWmRvRzhQdWM3R21TN3RCQ29aUUtMVnNySWdobEVBVEJGUkJjVUFkUUdiZHhIUDFjeGxGbjFCbkhkUngxUnNkZDBVSEVCUVZ4QVJGQlVFQjJLUHNPcFVncFhaTm1YNzgvRGswYmtyUnBLYVJKNzk5MTVhSTVPVW5lcHFHNSt5N1ArMHoxYVMzbTJiRFRpZHVlck1LeTlRMUQxcUxRTUR6KzhYT3BlR0NhSGlQT1V3WHRaRU5FMUo0dzhKMkcrNllhQWxhTmZ2aU5wY2w5YzYwMkg1eU5SdTd1dVZHUHJNNHlmNUZoalVwQWp5NHlQRExENEE5RlBoK3cvY0NaR2FJc2FSUWs4N0xsdU9zNkhiSTZ5NkFKVVFBNTJTQmkrTGtxL1BYV1JQOTlmTDdJTjdjSHBQbHJ0MDVxbUp1MVltUHdvb081UzZ4WXVrNzZjSjIzMUlaL3phcnpCK2crT1hMYzE2aVg3ZFZQNnZ3TFdsNzgwQVNyWFVveS9YSVZlR1NHSWFKOVpwdVNtaWppc2RzTnVHMnl6cjhJd1dMejRkRlhhMUZTRmhqWUdnZXhJV0YyR2JtNjBhS2VveUdHd2tWQjJvLzJ2U2RTY1VIL2hzZjRZYTAwOTZ5cHNHZElFSERYZFRvOGQyK1NmNjZaenlldDVLM2YwOWJ1OE9IMXo4eDQ0TVVhSEduMHN4L2NUNGwzSGsvQnhGR2FrUFB1Umc1UzRaV0hrdjN2eWZxdzF6Z0UxVE9hZlhqMFZhbFhiTmNoTi83NGZEVnE2NlIyOTh5U0I0UkdRSnE3K1BlM2pQNmV4ZTBIWFBqSE84YUFjaWdUUm1ydy9QOGxCVXh6U0VrVWNkUDRCSHowVEJvZW1LWVBHQnJlZDhTTi8vdG5EZDZZYXc3NC85WmFSck1Qejc5dndrUC9ydld2MVBhM3d5QmkzREExL25xckFmOTlPRGxzMkNjaWlqYk80V3VsZTI3UVkweWpyWjNXYlhkaXpxS21oM0s5UG1ESEFaZS85MjVZZ1JMRENsS2F2TS82SFU3VXRHR0ppc2FXcjdmanhzdTAvakF6Y1pRR0UwZEZOb1FHQUNzM08vekRyTTFSeUlFWDcyOElEYXVMbmRnZEpoeS85S0VKMi9lcnNYQmxReURNNlNyRGszY2wrWHU4bHExellObTZoc0JSWHVYRmZ6K3B3ME1uOTBNZGZxNEtmN3RUMnZhcnBSLzZDcmxVRysrbThRa0JaVG1xakY0ODhZWXhaSS9Sem9NdVhIV1I5TnFOSDZsQjkwdzVqcFM1NFFNZ2x3bkk3U1lQQ0RxbnJ1dzlMMStCV3lmcmtOdW9TTExUQmJ6MXVSbmYvQngrT0ZLckZqQitwQVpUeGdYdWxleHdBaS9OTm1GNWlDM09kaDUwNC9kUFYrTzNsMHR6MUVSUldvaHgxM1U2WERoSWhSZG4xZUZZaFFkSmVnRi9tS0lQV1BqaGNBTFBmMkR5NzE0U3lyRUtEeDU4cVFabGxSNS9iOTNZb1dyY1BVVVhFSWpXYm5maUgyOEg3MXU5ZHBzVFQ3OXJ4S08vYStoVkhYQ090R0wyblhsbUxGeHB4NlZGYXR4NG1UYmdmdFVtTHo3OHhvTHZWalZmdkxvMWl2ZTZjTS96TlJoV29NVFZGMnNEQ2s2YnJUNDgvcnF4emZiTkppSnFhd3g4clRCeGxBWlhqR2dvZDFGYTdzSHpIelJkQUxmZUIxK2IwYmRuTWxRUlZIb3dtbjE0WTY2NXRjMXNWbW01QjI5OWJzYWQxK2hhWEFaajN4RTMvdFBFL3EybmNybWxVSlNkS1VPZDFZZDM1b1gvdnR3ZUJJUzlicDFsZU82ZVpQL2N2QU5IM2ZqM1I4R3Y5OUoxRHZUcWJzT2swVkx3R3RKZmlkd3NlWk85cm8zcHRRSW1qTkpnd2todHdEQWtBR3phN2NKek00MGhWeFVEVWhIb2cwZmQvbDB0Q25zcnd1NjFlL0NvMjkrN1dWU294UFdYSmdTRXdmcHpubnZmRk5TVFdLOUx1Z3lUUjJzd2RxZzZxRmRwYjRrYkwvelBGTkNMZHlxM0IvamYxeFpzM09uRXd6TU0vaUhkL3JuU2tQQURMMWJqbVVhdk9TQUYzc2RmTjJKL2FmT3ZaLzF6YTlVQzdyMVJIN0NvQ1FBV0xMZmh6Ym5tc01Gc2RiRVRELytuRmsvY21laHZnMVl0NE83cjlkaDUwSVU1aTZ4UXF3Uk1HYWRGbmRXSGVVdXQrR0twdGNuZE9kcktMMXVkK0dXckU3bFpjb3dkcXNiSVFTcTgvRkVkU2x1eGdJbUk2R3hoNEd1RjczK3g0NkxCYXZUSmtlTkV0UmVQdk5MODNLcDZ1dys1OGZ0bnFuSGxDQTE2WmN0aFNCQWI1cXo1cEEvaTJqb3ZkaDUwNGFzVlZ2OXcySm55NVk4MjdEem93aVZGYXVSbUtaQ2dFVUtIUHgvZ2RQdHd2TktEdGR1YytHR3R2Y1hGb04rWVc0ZThiRGxlbWwzWG9vVW9UcGZQMzZacWs5VExGbTY3dWJlL01DTXpUWWFoQlVxc0xuWkdIUFlBUUtFUWNPVUlUVURZcTdQNE1IT0JHWXRXMlpzc0xPMzJBQS85dXhZM1QwekE4RUtWZjE1blBhOVgyaGxpNVdZSFBsbHNnY01wTFlLNGJiSXVvTXlOM2VIRGg5OWFNRytacmNrRkZCcVZnSEhETkFGL09OVFcrVEQ3V3d1Ky9ka1djUS9YOWdNdTNQRlVOZTc3clRRUERRQisybVRIdmxJUDVpK3o0cWJ4MGhEOHBsMU92UEMvdWhZWFJPNldJY1BRUmx2T3VkekE2NS9WQlFUNnB0cDI3ejlyOFBqdGlmNVNNaDh2c3ZybmpjNzgwb0tTWTI3OHN0WHBIODQvbXc0Y2RlUEE1MmE4K2ZtWis2T01vdS83WCt6WXNOT0p3OGZjWWY4QW8vaVVuU2xEank1eURPNm5ETmpWS1ZZeDhMV0N6U0hONC9yenpRYTg5WVU1NG1ITmVyK2U4T0N0TDlyUGg4VGVFamYybHB6NTlqaWN3TjNQMWJRNEtKWlhlL0hjK3lZOCtqc0RIbjIxdHNuWDIrc0RubnJYaU1kdVQ4Uzc4MXYyUFZVYnZYanliU05lZkNBWlRwY1AzLzVzeHllTExhaUxzTVJPbmRXSFZ6ODI0OVdQelpETEFIbWpIVVdjVGw5UUNLc2ZCbnpsejhsUUtRVXNXV1BIaDk5RXR0L3hnYU51dlBpaDlKcFUxSGd4ZjVrVjN6U3ovMnc0RnBzUFQ3MXJ3cVZGYWx4enNSYXZmeWE5Ym5NV1daSGJUWTd0KzEwdExvOVNiODloTjU1NDA0aW43MDdDcnljOGVHNm1xVVg3U3grcjhPQ1B6MWZqOXF0MTZKZXJ3SnhGZ1hVUGw2NExQN1JNZERwcTYzeDRhYllKYTdlZGhXNWphcGRLeWp3b0tmTmd4VVlIVmhjN2NQODBnMzlucEZnaytId3QzU0k4K2k2NXF5TGFUYUFvU0RhSVoydytZMlBuNWlsd29OUjlXanVsdEVSaGJ3VXFhcnl0S3IvVEowZU9QWWZkYlRablRSVFJaTTlpYXczb3BjRHVRNjZnK1hvdG9WSWdiTTl1UjdENDlmUm9ONkhEMkx6YmhXZWJtTUpCSFZONnNvaUhaOFJ1U1NiMjhGSE1PQnRoRDVDMjN6cWJUcWRRZEV1R3JDTnhKc0llQUd6YmQvcXZhVWNPZTNSMkxWcGxZOWlqSUJVMVhueTEzQmF6Z1k5bFdZaUlpRTVhdnNFUnNGVWdVV01yTmpwQ1ZqK0lCUXg4UkVSRUp6VlZCb2tJaU4zM0NBTWZFUkhSU2VWTjdJSkRCTVR1ZTRTQmo0aUlDQ2ZMSjdXdzZnSjFQSlcxM2haWG0yZ1BHUGlJaUlod2NwVTYxMnBRTTd4ZW5QYlduZEVRZzAwbUlpSWlvcFpnNENNaUlpS0tjd3g4UkVSRVJIR09nWStJaUlnb3pqSHdFUkVSRWNVNUJqNGlJaUtpT01mQVIwUkVSQlRuR1BpSWlJaUk0aHdESHhFUjBSa21DdEZ1d2RuUnRaTU1ZNGVxMi94eFJSRkkwQWhReUVQZnJsVUwwS2c2eUl2Y1NneDhSRVJFWjlEWW9Xck1laW9WL1hNVlorWDVPcWVJV1B4Nk92NTZtK0dzUEYrOXRDUVJienlhZ2dlbTZURnlrS3BOSC91OGZDWG12WmlHeWFPMUlXK2YrYmNVdlBwd2NwcytaN3dKazVXSmlJaW9MYVFtaWtoUEZ2R0hLVHJjOVd3TmZJMjJiOU9xQlR4K2UyS0xIdS9KdDQydzJsdStCOXdkMStqUXRaT3NSZmRadTgyQmIzKzJSM1J1WmEwWG4zMXZ3YlFyRS9EQWRBTkt5cXB4K0pnbjR1YzZwNXM4YlB0eXM2UzRrdE5WSGpKTUtoVUN0RDQwR1RUWGJuZkM3dWk0ZStjeDhCRVJFWjFCODVaWk1YNmtCajJ6NUJnN1ZJM3ZmMmtJVUhJWk1EQy9aVDEvOGxNeTBhQStTbHg1b1FhZi8yREZqZ091c1Bmcm02TkE3K3pBajMxQmtDNWVINEFRV2Fpc0l2TEFCZ0N6RjFyUnA2Y0M1L2RWNHBxTHRmalhyTHFJNzN0SmtSb1RSbXFhUE9laXdTcGNORGgwcUV2UUNIajBkK0Y3Tlc5NW9ockhXdmo5eEJNR1BpSWlvalBJNlFJK1dXekZiWk4wMEdsRHp6TTdWdUhCNy81ZTNlVGp2UGRFQ3Jxa0IvZUFaYVNKS0NwVVl2bUd3SjQ0aFV5QUlhSGgrZTc3VjQwVTdCcDU1bytKR05SSGliKy9aY1NhcmM2d3ozM1pjRFdHOUk5c21GYXRFdUJ5QTRZRUVVL2MwWHp2NWN3RlpwUWU5K0NEcnl6NGRMRTE1RGtGdlJYNDg4MEdmTExZaXE5WDJJSnVmLzNSRkZoc1h2enA1ZHF3ejFOdDlFYlUvbmdWazRFdnI0Y2NldzY3bzkwTUlxS3pJcTlIVFA2cXBrYStXMlhEcXMwT1ZKdkNodzV2bzV2VUtnRStudytPOEJtc1dVTUxsSmo3UXByLytxMS9yMFpwZVdBUFY4K3UwbnRyMThId1BZTUEwRE5ManFKQ1pZdWUvNElCa1ozLytROGlBQThzTmg4c05pbVJkdTBrUTJwaXd6SURqd2Y0YW9VTjVWV2VrS0YzeVJvNzNCNWYwRzE3RHJ2Z2FQcGI2ekJpOHJkSWJoWURIeEYxSFBYemx5aDJET3FqeFAzVDlHRnYzMy9FalNmZU5JYThUU1lDQzE1T2c5SHN3M1VQVmJhNkRlVlZYbXplMDVBWXpiYkE3cjBrdllCa2c0aGpGUjRZelpITmJmdmdLd3VXcll0c1RsOXpucmd6TWV4Nysrb3hXbHd4b3VXcmZhKy9KSEJSUjZpUTIxSEY1RytSeTRacjhOMHFlMURYTkJGUnZCRUY0SW9SVGM5cm90aWhWUXZRcWdWVTFJUXZraUdjSElYMW5lWm4zTjRqTHJ3OE8zQU8zUjNYNkpEVFJmcm8xMnFrSjlKcFJUeDNUMUxRL2IvL3hZWmw2eDBCeDB3V0w4cXIyMlpvMUJWQno5c2pyeHB4dkxMbGdXMzZsUWxoNS9wMVZERVorSHBueTNIcGNEVVdybXlidnpLSWlOcXJDYU0wT0tkYlRQNnE3dEEyN25MaXQ0OVdCUndUQk9EVlB5ZWpWM2M1ZnRvVS92TkxkaklMZWs4MzhZV1FseTFIdjF5RmY3V3EzZUdEVWc3MHlXbDRqOGxrVXIyN3JmdE9Zenk1amVUM2tLTlRjc3NyeUtVbXNlcmNxV0wydDhqTkUzUll1ZGtCazRYZGZFUVVuOVJ5RzlUV0h6QnZuZ3BhclRib29sS3AvSmVFaElSb041ZWFNZjVDRFhwMWwrUEljUThXL0JpODhLQ2VlTEpLczdlWmpqUlJBQkwxSXJScUtkd2thS1FoMmtTOWRGMHBsNjdYczlvYkhuREt3MVZoUzVSY1dxVEdmVk1EaDZOL1dHdkgzaEkzZGgyU3V1VytlU1c5NmNZMVllcGZLbEZiNThOSGl5eEkxSWs0V2g1K2l0YjFseVRBMTRyZ3ExQ3dDUE9wWWpid0plb0V6UHg3S2w3NjBJVFZ4ZEgvSzRTSXFDMGxxdzRqTCtsSEhEM2l3TkVXM0s5eEVGU3IxVkFxbFZDcjFRSFhHd2ZGVTY5cnRhRUwyOUxwNlo0aHc2MlRkUEQ1Z0ZjK3JvT25pVEJYdjV1RXA1bVJ6UFJrRWJPZVN2VmZ2L2RHUGU2OXNlSDJDd1lvOGNsekRiZi83MnRMMEdOMDdTVERKVVZxN0R6b2FuS1Y3cDdEN29DNTh4VTFrUSt6aW9LQWpMU0c0Q2tJQWdBZjFtMXYvclA3RDgrMmJnN2VQVGZvV3pVSE1KN0ZiT0FEQUwxV3dCTjNKR0xKR2p2VzczRGk4REUzU3NvNE9aT0lZcE5XWGcydHZCckpxbEowMXU1cDFXTllyVlpZcmFGTFcwUktKcE1GaEVDVlNnVzVYQTY1WEE2RlFnR0ZRaEh3dFV3bUN6alcrRjlSRlAwWG1Vd1djRDNjTWJrOHBqK2FncWhWQXY1Nld5SlVTbURlVWh1MjdXdDY4cHJ5Wk8rVTA5MTB6MWFkMVJjeXhJVlR2TmVGOC9zR3Jwek5USk5oeWpndHZscGhhekx3bmVxV0o1b3VJVk12UDBlT3U2Zm9rUUVSWnFzUDd5K3dvS2FKbGNxbnVuaW9HclYxTFo4em1OTzFaUVdtTzRLNCtGODFkcWo2ak96ZFI5VFdLaW9xOE9hYmIvcXZUNTgrSGRuWjJWRnNFYlV2NmJEWmJMRFo4bUMxRnNGbXM4RnF0WjQ4RnZoMTQyTnVkOXRXTGZCNFBHMFNITnZDcWFFeDFDVlVhR3k5eTlxczdZQzBCK3hqdHhtUW5TbUR6ZUhEckc4c0VPc0xIWWVoUHJrbmJITzdRbGp0UHN4WkZQd3pLaXBVNHM4M0cvQy9ieXlZdHpUODBQR1paRWdROEx0Sk9sd3lUQTFCa0lhRTMvN0NIUEZxNEhxVEx0TDZoM1JGVVlCU0liMTJUbWZUajhNaDNXQnhFZmlJWWtWNmVqb0dEUnFFalJzM0FnQVdMbHlJTysrODgrUVFCeEdnMFdpZzBXaVFrcExTb3Z2VjFkVUZCVUdielFhbjB3bVh5d1czMngzMGI2aGpMcGNMVG1mN21TYlQxbUgyYkJJRjRFL1REZjVlTlk4SCtQTXRCZ2dBbm5uUEdMWStYTXJKZVhjV1crVGg2SUlCU216YjU0TFY3b05NRktCV0NWRElvdk43NVpKaGF0dzJXUWQ5Z29DU01nOWUvYVN1MlY3TlV5M2ZZTWZoWTI0c1hXZUh4ZWFEV2lYZzZic1QwYmVuQWsrOVk4S3FMWTRtNzEvUVM0RWVYZVJOMWozc2FCajRpTTZ5MGFOSFk5dTJiWEE2bmFpc3JNU0dEUnN3ZVBEZ2FEZUxZcHhlcjRkZUg3N3VXMnZZN1hZNG5VNDRIQTUvY0R6MVdPT3Y2Ly8xZUR4d3U5M3dlcjBSWDF5UjFPaUlJVElSZUdTR0FTUE9VOEhqbGNJZkFIaTlQZ3cvVjRVWDdrdkdZNi9YaGl5OTBqbFZHbzZNTkt4MDdTVERrNzlQeE81RGJ0ejdRazNRN1NvbE1IU0FDaXMyQm9laytoWEJiWm1ycngybmhUNUJ3SnhGVnN6KzF0TGtmTVhHdW5XV1ljUjVnYVZVSm82U1NoSU42YTlDbnh3NUR2N3FSbmFtRE5tWmtjMDFyYisvM2VtTFdtOW5lOEhBUjNTV3FkVnFqQnc1RWt1V0xBRUFMRisrSEFNR0RJQmF6V2tKMUw2bzFlcW92UzliRWhnOUhvLy82OU8xOHZrMmFEeUFva0lWUnB5bmdzTUpQUFd1RVkvZm5naXZEM2pxWFJNZXVzbUFpd2FyOFBLRHlYaDJwaW5vdnIyNlN4L05vd2VyTUhwd09pWS9VTmxrYjkrbzg2V1F0REpNcjllVWNRbjQ3ZVZhOUQ4bk9QRFUxK0tyczRaLzdjWU9WUWNGc2Fha255eUpNcUNYQWsvYzJmeldhZ0R3M0V3VHVtWEljT05sZ2F2TlphSTBMQTRBTGpmUXJiTWNOMTRtaDB3bWhXaFhvNkJhZjh6akRWN2hiRFI3R2ZpaTNRQ2lqbWpJa0NIWXNHRURhbXBxWUxmYjhlT1BQK0t5eTlwMjdoQlJMSXZld28yS05ubVV6WHVjcURGNThiZTNqTmg5cUNHVmVMM0FQejh3UVJRTnFLM3pobHlRTURCZkdnSjJ1QUNWb3ZubkdqdFVEYThYSVhmQTZKd3E0cHFMdGZCNGdVVXI3Ymo3ZWwzQTdXbEpVbStpMlJvK1VIYkxrT0dDL2kzYlZnMEFCcHdUUWVOUGtzdUExY1ZPWEhsUHcrcy8va0lOWmx3bEJjQ1hadGZoNTAwTmdmYXZ0eGt3WXFBS2srNnY4SWUrYmhreVBIRjdJZ3c2RWUvTU0yUEpHdGJxYll5Qmp5Z0tSRkhFdUhIajhPbW5ud0lBTm16WWdQNzkrNk5idDI1UmJoa1J0UVd6MVljN25xb091VWpCNndPZWVVL3EyVk9yQkh5MzJ1NFBmbm5aY25UUGtPRkV0UmMxSm0vQVBzby9iWElnU1MvQzJhaFhhM0EvSlRMVFpGaTMzWWtxWTJCNGxNdUJ2OXdxclE3KzdIc3JEdjRhUEc1YnY3WFpvUkMzMVp1N3hJcnZWa1VlbnA3NVl5SXkwMlI0L0EwalNvOUhWam1qcmxIZzdObFZqajljcjBQL1hBVkt5ang0OG0wamprWlFtcVgwdUFkM1AxK0QrNmZxOGVCMFBhNGVvOFVuaXkxWXVka0JOd3Q0TVBBUlJVdnYzcjNSdTNkdjdOMjdGd0F3Yjk0ODNIWFhYVkFvSXYrcm1JamFyMGhXcE5vZHZvRHR6NjRaSzgxTisvb25HNFlYQmc2anZyOUFLc0V5dEVDSmpGUVp2di9GanNsanBQTy9XaEU4WEhuVlJWb1lFZ1NVbG5zdys5dmc4aTBLdVJRWVhXNWc5K0h3Y3lqckxEN1VXU0pQVFBYaHFxTEdpMk1Wa2Qvdm5HNXkvUGJ5QkF3clVNTG5BL2FYdXRFOVE0N1hIazRPT3JlK2RNM25MNlNGZmJ6T3FTSWVtV0ZBYlowUEt6YmFzWFNkUGFDV1lFZkR3RWNVUlJNblRzUnJyNzBHcTlVS2s4bUVoUXNYWXVMRWlkRnVGaEZGd2NCOEJTNDhUNFVxb3hkZnJRZ09mUFd5TStXWU1URUJ5UVlCQS9NVUtEM3V3Zm9kRFN1cnQreHhZdE51Rjg3TFY2REc1TVZmWDZzTnVTTDQ4dDlvb05NSzhQbUFQMHpSNDUxNTVoYXRERzVMV3JXQWYvd2hFU2tHRVZ2MnVQRG01M1hJeTFiZ3ZxbDZmUHV6QTZXbjdNWXhicWdhUGJQaytEREVvcEFoL1pRNHI0OFNENzVVaTRINUNrd2VvOFhFVVJyc1B1eGk0Q09pNkZDcjFianFxcXN3Wjg0Y0FNRFdyVnVSbjUrUHZMeThLTGVNaU02bVRpa2lIcnJaQUo4UCtQZEhkVTNXNE5OcnBkNnRRNzk2Y05lek5mN3JnTFRBNGFZSkNUZ3ZYd0didzRmSFhqZmllR1ZESW5wMnBnbHFwWUJ1bldXNGVZSTBQODdqQlM0YnJzWUYvWlY0N1ZNemZ0cmt3STRETHRTYXoxNUpFNnZkaDMrOGJZSktDV3plTGFYVHZHeHB0R04xc1FNYmRnYVdDdXFYcTBEUExEa1dMTGNGTE53QUFFT0NpUFA2S09GMCtmRDVEemJNWDJaRFFXK0YvM0U3S3U0dVRCUmx1Ym01R0RSb2tQLzZWMTk5QmJQWkhNVVdFZEhabEpFbTRway9KaUhGSU9LOUx5M05iamxXdno5dVZhMFhCNCs2VWJ6WDVULyt6M3VUTVA1Q0RjeFdINTU0dzRoOVJ3TFRVRVdORjUxVFpYajJqMG5RcWdVc1dtWEhIVTlWWThjQkYxSVNSVHgydXdFUFR0ZkRaUEdpcnBWNzFhdVZKd05vQysrKzg2Q3JWYUZNSVpkNkNBRnBsVzZQTGxKZmx1MWthUFo0MGVIREhzQWVQcUoyWWR5NGNUaDQ4S0IvMWU2OGVmTXdmZnIwYURlTGlNNndvUVZLM0QvVkFIMkNnTGUrTUFlVURxa3ZsWkxWV2VZZmlsUXBnQUc5cEJXelpaVU44K011TFZMajFzazY2TFZTc2VPL3ZXa01taitYYkJBeC9jb0VYRFpjMnYxaWRiRVRyM3hjRTlLbXhBQUFJQUJKUkVGVUI2OFh1UC9GV2t3Y3BjRXRFeE13L0Z3Vit1VXE4ZEpzRTladWF6cDg5dXdxUjJXdEIyYXJEMTRmTUt4QWlmVGtrNEhVZUhaV1NuUkpsK0h0eDFMZzlVb0xZdVF5b0xUY2c4cGFGbDF1aklHUHFCMlF5K1c0K3VxcjhlNjc3d0lBU2twS3NINzllaFprSm9wVDlRc1VpZ3FWcUtqeDR1SC9HUDA5ZGZXMjdYZGhjRDhsbnI0N0NmdEtYUEJCNnIxS1RSUng2RmNwMEZ6UVg0bHBWeWI0YS9mOXZObUJGMmZWK1h1M0FLa3c4MVVYYVRCdXFCcHFsUUMzQi9oNGtRV3pGd1p1eTdaZ3VRMXJ0enZ3eUMySnlNK1I0OG5mSjJMdUVpdmVuUjkrdjk2LzNabUl6cWxTd1BONkcycm03VHZpYnZFMmFxY3FMZmZndTlWMlZOUTBIUnlQbG5zd2Q0a1ZjcGtBVVFTcWpWNHMvb1VsV1U3RndFZlVUbVJtWm1MRWlCSDQrZWVmQVFCTGxpeEJUazRPMHRMQ3IwSWpvdGh6VGpjNVhydy9DUzQzOEwrdkxmamlCMnZJUlJYemxsclJPVVdHM3d4VTRidytVcStlM2VGRDhWNFhYdjJrRGtxRk5GOHZOMHVPMG5JUDN2cmNITEI0bzE2djduSk1HS21CendlczJlckVPL1BOWWN1Y0hLLzA0cjRYYTNEemhBUmNOMWJiN0NLSFgwKzQwU2xGQ1VHUXdwN1Y3c091UXk3ODk1UFRuNWF5NDRBTE93NDBQeFRyOGFMSlVFb1N3ZWNMdGJFTEVVV0QxK3ZGTysrOGd4TW5UZ0FBT25YcWhOdHV1KzAwTjRNbm9raGRjbGZiRkY1dVR1ZFVFYlVtYjlqOWRGdnlPRVdGS255MTNOYmtGbVpqaDZxeCs3QXI0cnA0QUpDZEtVTkpXZVRuaTRJMHBOb1JMSDQ5UGRwTmFERitpaEMxSTZJbzR1cXJyNFpNSmxXL1AzSGlCSll2WHg3bFZoRlJXeXV2T3Yyd1YvODQ4NWMxSGZZQVlNa2FlNHZDSG9BV2hUMmc0NFM5V01YQVI5VE9wS1dsWWN5WU1mN3JxMWF0d3FGRGg2TFlJaUlpaW5VTWZFVHQwQVVYWElEczdHei85Ymx6NTZLbXBpYUtMU0lpb2xqR3dFZlVUbDF6elRYUTZhU056aDBPQno3KytHTTRuVTJYU0NBaUlncUZnWStvbmRKcXRiamhoaHY4OC9tcXFxcnd4UmRmUkxsVlJFUVVpeGo0aU5xeGpJeU1nTDExOSsvZmoyWExsa1d4UlVSRUZJc1krSWphdVg3OSttSFlzR0grNjZ0V3JjTHUzYnVqMkNJaUlvbzFESHhFTVdETW1ESG8wYU9ILy9yOCtmUDl0ZnFJaUlpYXc4QkhGQU1FUWNCMTExMkhwS1FrQUlEYjdjYkhIMzhNbTgzV3pEMkppSWdZK0loaWhrcWx3bzAzM2dpVlNnVUFNSmxNK095eno4RE5jb2lJcURrTWZFUXhKRFUxRmRkZWU2My8rcEVqUjdCbzBhSW90b2dvdnVUMTRCYnoxTFJZZlk4dzhCSEZtSnljbklDZE9EWnUzSWlOR3pkR3NVVkU4U00zS3pZL3pPbnNpZFgzQ0FNZlVRd3FLaXBDMzc1OS9kY1hMbHlJWGJ0MlJiRkZSUEhoc3VFYWlFSzBXMEh0bFNnQVY0elFSTHNacmNMQVJ4U2pKazZjaUl5TURQLzF6ei8vSFB2Mzc0OWlpNGhpWCs5c09TNGRybzUyTTZpZG1qQktnM082c1llUGlNNGl1VnlPcVZPbklqMDkzWC9zczg4K1EybHBhUlJiUlJUN2JwNmdneUdCM1h3VUtEVlJ4TTBURXFMZGpGWmo0Q09LWVJxTkJ0T21UZk9YYS9GNFBKZ3padzdLeTh1ajNES2kySldvRXpEejc2a29LbFJHdXluVVRsd3dRSW0zSDB1QlJoVzdmd2dJUHRaMElJcDVKcE1KNzczM0hzeG1Nd0FwQ041eXl5MUlUVTJOY3N1SVl0dVNOWGFzMytIRTRXTnVsSlI1b3QwY09vdXlNMlhvMFVXTzgvc3FNVzVZN0Evek0vQVJ4WW1xcWlxOC8vNzcvbUxNT3AwT045OThNNUtUazZQY01pSWlpallPNlJMRmlkVFVWRXliTnMxZm1ObHNObVBXckZtb3E2dUxjc3VJaUNqYUdQaUk0a2puenAweGRlcFV5T1hTS2pLVHlZUVBQdmlBb1krSXFJTmo0Q09LTTEyNmRNR05OOTRJVVpUK2U5ZlcxbUxtekptb3JhMk5jc3VJaUNoYUdQaUk0bEIyZGphdXUrNDZDSUswb3F4K1VVZDFkWFdVVzBaRVJOSEFSUnRFY1d6Ly92MzQ3TFBQNFBGSXF3dnJ5N2gwN3R3NXlpMGpJcUt6aVlHUEtNNGRPWElFYytiTWdjdmxBZ0FvbFVwTW56NGRtWm1aVVc0WkVSR2RMUXg4UkIxQVdWa1pQdnJvSTMvSkZvVkNnZUhEaDJQRWlCRlJiaGtSRVowTkRIeEVIVVJWVlJWbXpacmxMODRNQUgzNjlNR2tTWk1nazhtaTJESWlJanJUR1BpSU9oQ2owWWpaczJjSExONm9YOVdyMFdpaTJESWlJanFUR1BpSU9oaWJ6WVpaczJiaHhJa1QvbU1HZ3dFMzNIQURPblhxRk1XV0VSSFJtY0xBUjlRQk9Sd09yRisvSGovKytLUC9tRUtod0pRcFU1Q1RreFBGbGhFUjBabkF3RWZVZ2UzZnZ4K2ZmLzY1ZndXdklBZ1lPM1lzTHJqZ2dpaTNqSWlJMmhJREgxRUhWMWxaaVRsejVzQm9OUHFQRlJZV1l2ejQ4ZjdDelVSRUZOc1krSWdJZHJzZG4zMzJHVXBLU3Z6SHNyT3pNV1hLRktoVXFpaTJqSWlJMmdJREh4RUJBSHcrSDc3NzdqdHMyTERCZnl3NU9SbFRwMDVGVWxKU0ZGdEdSRVNuaTRHUGlBSnMyYklGMzN6ekRlcC9OYWpWYWx4Ly9mWG8xcTFibEZ0R1JFU3R4Y0JIUkVGS1Mwdng2YWVmK25mbUVBUUJFeWRPeElBQkE2TGNNaUlpYWcwR1BpSUt5V1F5WWM2Y09haW9xUEFmS3lnb3dLV1hYc3A1ZlVSRU1ZYUJqNGpDY3JsY21EZHZIdmJ1M2VzL3B0ZnJNWEhpUk5ickl5S0tJUXg4Uk5Tc24zNzZDU3RXckFnNGR2NzU1K1BpaXkrR1FxR0lVcXVJaUNoU0RIeEVGSkdTa2hMTW16Y1BaclBaZnl3cEtRbFhYWFVWRjNRUUViVnpESHhFRkRHbjA0bkZpeGRqeTVZdC9tT0NJS0NvcUFpalJvMkNLSXBSYkIwUkVZWER3RWRFTFhibzBDSE1uejhmRm92RmY2eFRwMDZZTkdrU09uWHFGTVdXRVJGUktBeDhSTlFxZHJzZEN4Y3V4STRkTy96SFJGSEV5SkVqTVh6NGNHN0xSa1RVampEd0VkRnAyYnQzTHhZc1dBQzczZTQvMXFWTEYweWFOQWtwS1NsUmJCa1JFZFZqNENPaTAyYTFXdkhsbDEvaXdJRUQvbU55dVJ4anhvekJrQ0ZEb3RneUlpSUNHUGlJcUExdDI3WU5peFl0Z3NQaDhCL3IzcjA3SmsrZURMMWVIOFdXRVJGMWJBeDhSTlNtTEJZTDVzK2ZqME9IRHZtUEtSUUtGQlVWb2Fpb0NISzVQSXF0SXlMcW1CajRpT2lNMkx4NU03Ny8vbnM0blU3L01iMWVqOUdqUjZPZ29DQ0tMU01pNm5nWStJam9qREdaVEpnM2J4NUtTMHNEanFlbnArT0tLNjVnd1dZaW9yT0VnWStJenJnZE8zWmc2ZEtsTUJxTkFjZno4dkl3ZHV4WUpDY25SNmxsUkVRZEF3TWZFWjBWSG84SGE5ZXV4Y3FWS3dNV2RZaWlpTUdEQitQQ0N5K0VXcTJPWWd1SmlPSVhBeDhSblZVMm13MHJWcXpBaGcwYjBQalhqMXF0eG9VWFhvakJnd2R6aXpZaW9qYkd3RWRFVVZGVFU0UHZ2LzhlZS9mdURUaWVuSnlNaXkrK0dQbjUrVkZxR1JGUi9HSGdJNktvS2kwdHhhSkZpMUJlWGg1d3ZHdlhycmo4OHN1UmtaRVJwWllSRWNVUEJqNGlhaGUyYmR1R1pjdVd3V1F5QlJ3Zk1HQUF4b3dadzhMTlJFU25nWUdQaU5vTnQ5dU5OV3ZXWU5XcVZRSDErMlF5R1FvTEN6RnMyRER1ejB0RTFBb01mRVRVN3Roc052ejQ0NC9ZdEdrVFR2MFZsWmVYaDZLaUltUmxaVVdwZFVSRXNZZUJqNGphcmFxcUtpeFpzZ1Q3OXUwTHVpMHJLd3RGUlVYSXk4dUxRc3Vvby9qK0Z6czI3SFRpOERFM1NzbzgwVzRPblVYWm1UTDA2Q0xINEg1S2pCMGEreVdqR1BpSXFOMDdkdXdZVnE5ZWpWMjdkZ1hkbHBLU2dtSERocUd3c0JBeW1Td0tyYU40VkZ2bncwdXpUVmk3emRuOHlSVDNpZ3FWdUgrYUFYcXRFTzJtdEJvREh4SEZES1BSaU5XclYyUExsaTF3dTkwQnQybTFXZ3daTWdTREJ3OW1BV2M2TFp0M3UvRHNUQ09NWm40OFVvUDBaQkVQenpDZ2Y2NGkyazFwRlFZK0lvbzVkcnNkNjlhdHcvcjE2MkcxV2dOdVV5Z1VHRGh3SUlZT0hZckV4TVFvdFpCaTJUUHZtYkJpbzZQNUU2bkRHVGxJaFVkL1o0aDJNMXFGZ1krSVlwYkg0OEdXTFZ2d3l5Ky9vS2FtSnVBMlFSRFFwMDhmREI4K25MWDhLR0xMTnpqdzdFeFQ4eWRTaC9YSURBTkduYStLZGpOYWpJR1BpT0xDN3QyN3NYcjFhdno2NjY5QnQyVm5aMlA0OE9ISXpjMk5Rc3NvbGp6NGNpMjI3WE5GdXhuVWpnM29wY0MvN2t1S2RqTmFUQjd0QmhBUnRZWDgvSHprNStlanRMUVVhOWFzd2U3ZHUvMjNsWlNVb0tTa0JHbHBhVGozM0hOUldGZ0lyVllieGRaU2UxVmV4Wlc0MUxSWWZZK3doNCtJNGxKMWRUVldyMTZOclZ1M3d1TUovQVV0Q0FKeWMzTlJVRkNBL1B4OHJ1NGxBSURYQzF6eHh3cDQrYWxJVFJCRjRKdFgwaUVUbzkyU2xtSGdJNks0WnJWYS9Rczg3SFo3ME8wcWxRcjkrdlZEUVVFQnVuWHJGb1VXVW50eXlWMFYwVzRDeFlERnI2ZEh1d2t0eHNCSFJCMkMyKzNHbmoxN1VGeGNqSU1IRHdidDRBRUF5Y25KS0Nnb3dMbm5uZ3VESVRaWDR0SHBZZUNqU0REd0VSSEZBSXZGZ3VMaVltemR1aFVWRmFFLzRMT3pzMUZRVUlDK2ZmdENxVlNlNVJaU3RERHdVU1FZK0lpSVlreFpXUm1LaTR1eGZmdDIyR3kyb052bGNqbnk4L05SV0ZpSW5Kd2NDRUxzVnRxbjVqSHdVU1FZK0lpSVlwVFg2OFcrZmZ0UVhGeU1mZnYyd2V2MUJwMmoxV3JSdTNkdjlPN2RHejE3OW9SQ0Vac1Y5eWs4Qmo2S0JBTWZFVkVjc052dDJMWnRHNHFMaTFGV1ZoYnlISmxNaGg0OWVpQXZMdzk1ZVhuUTZYUm51WlYwSmpEd1VTUVkrSWlJNG96UmFNVE9uVHV4Wjg4ZWxKYVdoajB2SXlQRDMvdVhtWmw1Rmx0SWJZbUJqeUxCd0VkRUZNZHNOaHYyN05tRDNidDM0K0RCZzBIMS9lcnBkRHIwN3QwYmVYbDV5TW5KWVoyL0dNTEFSNUZnNENNaTZpQmNMaGNPSERpQTNidDNZOSsrZlNGci9BSFMwRzlXVmhaNjlPaUJIajE2b0d2WHJneUE3UmdESDBXQ2dZK0lxQVB5K1h3b0tTbkJuajE3c0dmUEhoaU54ckRuTWdDMmIyY3E4R25WQXJwbnltQXkrM0NzSXZLdHVaUUtvR2VXSEJhYkQ2WEhJN3RmZ2thQXhYWm1QOXFWQ21Ea0lEV1dyQW45aDA1alk0ZXFjYnpLZ3gzN1hYR3ppd2tESHhFUjRmang0Lzd3VjE1ZTN1UzVESUR0eTVrS2ZBVzlGSGpodmlUOHZObUJwOTR4Ulh5LzdFd1ozbjRzQlp0M3UvRHdLN1hObmk4SXdKeG5Vbkc4eW9zWC9tY0tHeTVIRDFiaDNodjErR3FGRGU5OWFZbTRQZldldmpzUjUvZFY0dmtQVEZpMnpoSDJ2QlNEaUkrZlM0WEo0c08xZjZwczhmTzBWN0VZK09UUmJnQVJVYnpKeU1oQVJrWUdSbzRjQ2JQWmpNT0hENk9rcEFTSER4OUdkWFYxd0xrZWp3Y2xKU1VvS1NuQmloVXJHQURwdEJUMFVpQWxVWVJhSmFDeU5ueVBvRXdtUUswU29KQzNycTdrUnd1dE9MK3ZFcmRPMG1IVkZnY2N6dERuOWN1VlNoZHQyeGZtaEJCU0UwWE1manExVmUwNjFmWURMdnpwNWVhRGNrZkF3RWRFZEFicGREcjA3OThmL2Z2M0J3Q1l6V1ovK0NzcEtVRlZWVlhBK2FjR1FGRVUwYmx6WjJSbVppSWpJd09abVpubzNMa3pReUNGTk9wOE5RQmd4VVlIbks0ejl6dzdEN3F3YW9zRHc4OVZZZFQ1YWl4ZUhYcG90ekJQQ253YmQwVWUrQVFCRUVYQWJQVmh4OEhRMzBUUHJuS2tKNHZZZmNnTm95VzRacVpLSWVEY1BBVmtZc1JQRy9jWStJaUl6aUtkVG9kKy9mcWhYNzkrQUpvUGdGNnZGMlZsWlFIMUFFVlJSSHA2T2pJek0vMlh6cDA3UXk3bnIvVDI1SnRYR29iOTZqZG9HWDZ1S3VCNHBBcnpGQUgzbTdQSWdqbUxyQUhucUZVQ1JnNVNBUUMrLzBVS1lFV0ZTaFFWcXJCc3ZRT2JXaEM2R3V1V0lVUFByc0h2clFOSDNhZzJlV0YzK1B6UFcyL1ZGZ2U4WG1ERVFEVzhQdWw2U3gwdDkrRHgxMFBQaDMxd3VoNWpoNnJ4d2RkbWJONGRIQW83cDRpWTlWVGI5QkxHQy81MklDS0tvbkFCc0Q0RW5ob0FBU2tFbHBlWG83eThIRnUyYkFFQUNJS0E5UFIwZnk5Z2ZZOGdkd09KbnNiejU5UktBWjFUUmRnZFBsVFVCUGRJaGFPUUExM1NaWEE2ZlNpdmJyaGZuU1Y0K3YwbHc5UkkwQWc0OUtzSE8wLzJqT1ZtS1RCMnFCb0hqcnF4YVZmcnZvK2lBaFZtWEpVUTl2YnhGMnFDamwzN3AwcWMwMTJCSkwwQXE5MkhPNjdXaDcxL2ViVUhIM3pWOG5tRTFESU1mRVJFN2NpcEFkQnV0L3Q3K09vdk5UVTFRZmZ6K1h3NGNlSUVUcHc0Z2ExYnQvcVBwNldsQlF3SFoyWm1RcWxVbnJYdnB5TzcvUjhOOHpYckYyMXMzT1ZzMWFLTlhZZmNUUzdhRUFUZ3FvdWs0RFgvUjJ2WTg1cVNsaVNpWDY0Qy9YSVYwS2dFdlBoaEhRQmd6VFlIS3BxWUR4aUt6ZUhENU5GU2U3UnFBYU9IcU1LZWUvQ29PMlRnNjVRcTRzNXJRdTlnazlkRCtrUG15Z3MxdUtCLzhHTnJOZHp6K2xRTWZFUkU3WmhhclVaT1RnNXljbkw4eDV4T3B6LzhIVDkrSEdWbFphaXNETDBDc3JLeUVwV1ZsZGkyYlp2L21FNm5RMHBLQ3BLU2twQ2NuT3ovT2lVbEJWcXQ5b3gvVDlUMlJnNVNvVXU2REVhekQ4dldOVjhxcFY1ZUR3VWV2c1dBZnJrS2RFcHBtUEMyNDBERE1HbEptUWNsWlZMZ1MwOFdjWDVmSlJhdGFuaU9qRFFSblpKbDJMcXY0VDQ5cytRWTNFLzZ3K0xabVNhczJSWTRuRHpySDZsSTFBbTQ5aytWc0R0REZ3dEpNWWlZTkRxNDk3Q3gzNXdiUGtoU0lBWStJcUlZbzFRcWtaMmRqZXpzYlA4eGw4dUY4dkx5Z0JCWVVWRUJyemQ0K05Cc05zTnNOdVBJa1NNaEh6czVPVG5rSlRFeEVhTElXZkNubzErdUFrL2VsUmp4K1ZwVjh6MVZjaGx3eXdTcEoyejNZUmRjN3VCejlGb1JGL1JYb2s5UEJmcjJWQ0F2Vy9yNDc5dFRqcjQ5NVRCWmZGaGQ3RVJWclFmalIycmdDTFBnNC81cEJweVhyNEJHTFdEZVVoc1VjdUJmOXlYRGtDRGk0VmRxL1VQSnQwOXU2SmxMMUVsRDJmVkVFZEFuQ0tnMmVXRUtNVFJkYjArSkd3LzlPM1N2NXIwMzZERjZpQXFQdjI1RThiN2d4blpLRnZITzR5bGhIN3NqWXVBaklvb0RDb1VDV1ZsWnlNcks4aC96ZXIyb3JxNUdkWFUxS2lzclVWMWRqYXFxS2xSVlZjRmlDVDFueXVsMCt1Y0hocEtRa0FDZFRvZUVoQVRvOVhyLzF6cWRMdUNpVXJIbkpaUVVneFM4MnRLRWtScGtwQVVHOFY3ZDVlaVRvOENRazgvMTI4c0RlMjdyQ3pPdjMrSEVPL1BNL2g2OHZqM2xHRDlTQTJlSVhyZkpvelU0TDErQkEwZmQrSHFGRFFEZ2NnT3ZmVnFIeCs5SXhGTi9TTVI5LzZwQnIrNEtETXhYd09XVzVpQ21Kd2UyTFRWUmhDZ0F4eXViSGliMmVSRVFGQnZ6bkt6ZzdIVDdRcDdqQ05OcjJKRXg4QkVSeFNsUkZKR1dsb2EwdERUMDd0MDc0RGFuMDRtS2lncC9BS3lxcWtKTlRRMk9Iei9lNUdOYUxKYXdZYkV4bVV3V0ZBSWJoME90Vmd1TlJnTzFXZzJkTHZROHJYaTB1dGlKNXorSWZBNWY5d3daWHYxemN0amIwNUpFVExzeWNFR0ZJQUF2UHBBTVZhUDFPcVhIUFZpenpZR2RCMTNZY2NDRklmMVZlSEM2SGtmTEc0WnJBZmpyOGpuZGdZRXBOMHVPR1ZmcFlMWDc4TlE3cG9CZXhGKzJPdkhlZkROdW02ekQwM2NuWWZrR2FiajNsWS9yOE1BMFBYS3pBcU5HenNrVnY3K2VhRHJ3Q2FLMDhqZ1VtU2dkVjhxRmtPZW9sSnpEZHlvR1BpS2lEa2lwVktKcjE2N28yclZyMEcwbWt5a2dDTlpmYW1zakwyRHI4WGhnTkJxYjNHYXVNYmxjN2crQTlaZjY2NDJQaHpvbmxzclJlTHloZTZUQ2FhNm42cjZwZW1qVkFrNVVlLzF6OEh3K1lQNHlLNHgxWHB6VFhZRXhRMVQ0ZHFVTjg1ZlptbjIrK3NEWCtIbTFhZ0YvdmMwZ0RkL09xZ3U1ZThmblA5alFvNHNjWTRlcUlaY0plTzU5RTM1Yzc4QWRWK3ZRT3p0d3BYanY3dExQYTA5SmlMSG5Sdkt5NVZqd2NscVQ1N1JrZUx5amk1My9KVVJFZEZZWURBWVlESWFBaFNMMVRDWVR6R1l6TEJZTDZ1cnEvUE1CVHozbThiUnNWYWZiN1VaZFhSM3E2dXBPcSsxeXVSeWlLRUlRQklpaUdQQjFxR09uM2c1Y2VWclAzeHlaR0xwSEtweW1lcXBHRGxMaC9MNUsyQncrdkRHM0RrL2MwUkIrM2w4ZzljSk91NkpsY3k3Vko1K3Y4VUtLaDI0Mm9FdTZEQXRYMnJGOFEzQTlQVkVFcmgycnhYdGZXbkRvVnpmbUw3UDU5OHpkZDhTTmdma0s5TXlTNCtCUktlRDFQMGNhWnQ1OXFPbkswRWF6RHh0M2hxNGQyS2VuSEpscE1temU3VUtOS1hpZXFsb2xvS2lRcTlFYlkrQWpJcUtJMVlmQjV0anQ5ckRCMEd3MncyYXp3VzYzdzJhendlRm9lVkhlY056dXBudU5vcTJvVU5sc3IxV2tLbXFrVVAzYXAyWWNyNHE4dGw5VEVyUW5BMStqWHNqNXk2eFFLUVc4L1lVWjkwL1ZvNlRNalMrV052UVdqaGlvd295SkNSaGVxTUk5L3d3c0diUmxqeE1EOHhVWVhxakN3YU51NkxVQ0Nub3JZTFg3Y09CbzZKK1Z4ZWJEekM4dHFLejFZR21ZZlhvZm5LNUhacG9NbjM1dkNWbDRXYXNXTVA1Q2pmODFJZ1krSWlJNkErcUhYTlBTSWdzM0RvZkRId0xyTDVGZUQ3VVN1YjJxTW5xeDUzRGtvVlNybHJZSUMyWG5RVGRtTHJCZ3lSbzdlbWExemNkNS9ZNGExWTE2ellyM3VsQzh0eGFaYVRJTUxWRGhraUkxNUhJQm55Nlc2djFkTzFaYUVQTDFUOEZEeHV0M09ISEx4QVNNSEtUQ2g5OWE4SnVCS3NoRVlNMVdKOEw5Mkd3T0h6Nzl2blcxQk90WjdhZi9HUEdHZ1krSWlLSk9wVktkOXNwZXQ5c05yOWNMcjljTG44OFg4Rzl6eCtxL1h2bGNHMzFEWWV3ODZHcFY0ZVZ3NmtQWDZiaHBmQUxPNlNhSDJ3TU1IU0FOZys0L0VoeEt5eW85K1BOL2F2REMveVZqeHNRRUtHVEFyeFVlOU9vdXg3RUtENWFHcVA5MzRLZ2JKV1VlWkdmS01MaWZFcFBIU09Gd3hhYmdjNmVNMDJMVStaRzlCOUpUcEwyazc3bEJIL0djeUZjL3FjUE9nKzI3Qi9oTVl1QWpJcUs0MERhTE55cmE0REZpaTljTGYva1dBUGg1c3lPZ2lISmpoMzcxNE5ILzF1TDVlNU13N2NvRWY5aDZZNjQ1YkkvZGQ2dHR1T05xSGU2ZnBrZUtRVVJGalJjYmRnVFB6VXRKRk5HalM5TS9RMEZvMkpjWWtMYWRxLzhlbXFOV2Rld2FrZ3g4UkVSRWJXenNVRFhHRFZQN3IrdE9idlZWMEV1SkYrNUxpdmh4NmhkUjlPb3VEN3JmWC81YkMyZlQ2eDRpOHVWeUs5YnRjRUFtQWxXMVhwUlhlM0hkT0MyTVppOVdibmI0YS9iVjIxdml4dU52R1BIY1BVbFFxNlM5ZTlkdEQ3MjRBZ0MrL2RtRzZ5OUpRSXBCQ2x5ZmZtK0ZPOFRVdWpmbW12SEdYSFBZeHhtWXI4QmZicFVXcHBSVmVOQTdXNDZ0KzF3bzZLWEEzQitzbVBrbDkrTnRDZ01mRVJGUkc4dElsYUdnVi9EY3UwU2RFUEo0YzNUYTRQdUpvZ0RnOUFzTTExbDgyR01KSE9xODhEd1ZlbldYbzg3aXhlcmk0RENYbVNhRFhPcGNRMDVYR1c2OFRJczVpMElQTHp1Y3dJRlNGODdySS9VaXJ0dmU4a1U2azBkcmNOdGtIZXFzUGp6OG4xcE1IcU5CNzJ3NTVpeXlZRytKQ2xQR2FkRWxUWWFYWnRmQmFtZlI1VkFZK0lpSWlOcll4OTlaTVBlSDhQUHJDbnNwVUZIanhiRVF1MDNJWmNCbHd6WDRhWk1kUm5QNDhOS1NlbjR0bFo0c3BibFF4WkVMZXl0d3p3MTZlSDFTNzkzNEN6VzRhWHdDN0U0ZjVpME5Ycmh4dzZWYWY5Z0RnTC84TGhFUHZsd1RVZTlrbDNRWjdwK3F4NEJlQ2h3KzVzR1RieHVEMnZUT1BEUGNIaCttak5PaTN6a0t2UE9GR2N2V3Q5M0s3M2pCd0VkRVJOVEczQjdBN1FrT1pObVpNdHcwUGdIRHoxVmg5eUUzN251eEptaisyVzh2MTJMNmxRbTRhWHdDVm01MjRPdWZiTmh4b0EzR2JodFp1ZG1CSFFkY01GdURKNzlwMVFLUzlBSThYZ1FWV1I2WXI4RGZmNThFaFJ4NDZ3c3o1aTIxb2FMR2l4a1RFM0RIMVRvNG5ENTgrM1BEZ294Sm96VzRlWUswRThqY0pWWmNNVUtEdkI1eS9PT3VKRHorZW0zWVBYc05DUUt1RzZmRnhGRmFLQlhBa2pWMnZQcHhYZGp6MzE5Z3dhNURMdnhwdWdGL3ZzV0FxeTkyWThGeUczNWNidys1dDNCSHhNQkhSRVIwaHVWbHkzSHRXQzErTTFBRlFaQktqMnpZNVlSY0JqaFB5Vnc3RHJpd2Rwc1RnL3NyY2RGZ0ZTNGFMTld3VzdEY2hxWHJXaFpnbkM0cGRPcTBnUXNXYkE0ZmJDRjJ6QUNBM3RsU05EaFM1Z2w0cnN0L284WmQxK21oa0FNZmYyZjE5K1o5dXRpS3RDUVJFMFpxTU9wOE5SYXR0TVByQTZaZGtZQ3BWMGlyY3VjdXNlTGQrUllVNzNYaDc3OVB4TGw1Q3Z6ci9tUTgrYllSRlRVTkwwQjZzb2dyTDlSZ3drZ050R29CNVZWZXZQWnBIZFkyTVVldzNwcXRUdHo1ZERWdW02ekR5RUVxUERCTmo5c242N0IydXdNYmR6bXhhWmNUdFhVZGQ3aVhnWStJaU9nTVVDcUEzd3hVWWNKSUxmcmtTQiszRGlmd3pjODJmTHJZRW5hNGRzc2VGN2JzTVNJalRjU0VrVnBjTWt5Tm5sbHkzRGRWanhsWDZmRE5Uelo4K2FNVkprdno0ZVY0bFJUcUxoNml4bmVyYkFIaEtwUk9LU0ptWENYdGJieHhseFN5OUFrQzdycFdqOUZEcEpJcEgzNWp3ZXlGZ2NQVnIzOW14dEZ5RHhhdXRFR2xGSERmVkQxR0RwTE9ydzk3Z0ZTWDc5bVpKand5dzREZTJYSzg5a2dLWHZ1MERqOXRjdUNobXd3WU5WZ0Y4V1FnbnJQSWlrKytzNFR0MVF1bG9zYUxaOTR6NFl1bGN0dzBQZ0huNVN0eDhRVnFqQm1peHI5bTFlR0h0Y0hsWURvS0JqNGlJcUkyOXB0elZiaC9taDRKSjFmbldtdytmUE96RFYvOFlHMXlYbDVqeHl1OWVQc0xNLzczdFJsWGp0RGdtckZhcEJoRS9QWnlMY1lOVTJQNlkxWE5saU5adDkySmFwTVhHV2tpUG53cUZUVjEzckQzVWNnRkpPcWs5cG9zUG55MVFncDFULzQrQ1gxN3l1RndBZitlYlFvNVA4N25BeFlzdDZGTHVneFAzNTJJTHVreWVMM1NzTytYUHdiTzYvdDVrd01XbXhHUDNXWkFvazdBUFRmb3NXV1BFMTh1dDJKZ3ZnSkwxdGd4ZDBsa2dUYWNQWWZkZVBSVkl6cWxpQmc3VkEyYnc5ZWh3eDdBd0VkRVJOVG1pdmRLdldPL252RGc2NTlzK0c2VkhiWldMckp3T0lFdmx0cncxUW9iTGh1dXdYWGp0SmkzekJwUjdUbWJRMXJWZXR0a0hYcG5LL3lsVVVMeCtvQnFveGZiOXJzdysxc0x5azl1MS9idmoweTQ1MFk5L3YxUkhVcVBONzFWMllscUQzNDk0WUZTSWVDZkg1aFF2RGQwOTl5bVhVNzg0ZGthUERMRGdQay9TaUhZYUhianhrZXEvUHZ3dG9VVDFWNTh0SkE3YmdDQTRQUDVPdTZBTmhFUlVTT1gzTlYyaFpjejAyUW9DN0VLOTNUSlpWS1BtcWVkN2lpblVRbVF5NEE2YS9QeFFoUWpLNXJjM2l4K1BUM2FUV2d4OXZBUkVSR2RBV2NpN0FFSVdiUzRQV2xKVDJZc2hyMVkxYkgzR1NFaUlpTHFBQmo0aUlpSWlPSWNBeDhSRVJGUm5HUGdJeUlpSW9wekRIeEVSRVJFY1k2Qmo0aUlpQ2pPTWZBUkVSRVJ4VGtHUGlJaUlxSTR4OEJIUkVSRUZPY1krSWlJaUU3SzY4RU5xS2hwc2ZvZVllQWpJaUk2S1Rjck5qL002ZXlKMWZjSUF4OFJFZEZKbHczWFFCU2kzUXBxcjBRQnVHS0VKdHJOYUJVR1BpSWlvcE42Wjh0eDZYQjF0SnRCN2RTRVVScWMwNDA5ZkVSRVJESHY1Z2s2R0JMWXpVZUJVaE5GM0R3aElkck5hRFhCNS9QNW90MElJaUtpOXFUTzZzTkxINXF3dXRnWjdhWlFPM0RCQUNVZXVza0FuVFoyL3hCZzRDTWlJZ3BqeVJvNzF1OXc0dkF4TjByS1BORnVEcDFGMlpreTlPZ2l4L2w5bFJnM0xQYUgrUm40aUlpSWlPSWM1L0FSRVJFUnhUa0dQaUlpSXFJNHg4QkhSRVJFRk9jWStJaUlpSWppSEFNZkVSRVJVWnhqNENNaUlpS0tjd3g4UkVSRVJIR09nWStJaUlnb3pqSHdFUkVSRWNVNUJqNGlJaUtpT01mQVIwUkVSQlRuR1BpSWlJaUk0aHdESHhFUkVWR2NZK0FqSWlJaWluTU1mRVJFUkVSeGpvR1BpSWlJS000eDhCRVJFUkhGT1FZK0lpSWlvampId0VkRVJFUVU1eGo0aUlpSWlPSWNBeDhSRVJGUm5HUGdJeUlpSW9wekRIenYvSVpxQUFBQXJFbEVRVlJFUkVSRWNZNkJqNGlJaUNqT01mQVJFUkVSeFRrR1BpSWlJcUk0eDhCSFJFUkVGT2NZK0lpSWlJamlIQU1mRVJFUlVaeGo0Q01pSWlLS2N3eDhSRVJFUkhHT2dZK0lpSWdvempId0VSRVJFY1U1Qmo0aUlpS2lPTWZBUjBSRVJCVG5HUGlJaUlpSTRod0RIeEVSRVZHY1krQWpJaUlpaW5NTWZFUkVSRVJ4am9HUGlJaUlLTTR4OEJFUkVSSEZPUVkrSWlJaW9qakh3RWRFUkVRVTV4ajRpSWlJaU9MYy93TlRWZnl2L2lwajJ3QUFBQUJKUlU1RXJrSmdnZz09IiwKCSJUaGVtZSIgOiAiIiwKCSJUeXBlIiA6ICJtaW5kIiwKCSJWZXJzaW9uIiA6ICIxMiIKfQo="/>
    </extobj>
  </extobjs>
</s:customData>
</file>

<file path=customXml/item4.xml><?xml version="1.0" encoding="utf-8"?>
<s:customData xmlns="http://www.wps.cn/officeDocument/2013/wpsCustomData" xmlns:s="http://www.wps.cn/officeDocument/2013/wpsCustomData">
  <extobjs>
    <extobj name="C9F754DE-2CAD-44b6-B708-469DEB6407EB-1">
      <extobjdata type="C9F754DE-2CAD-44b6-B708-469DEB6407EB" data="ewoJIkZpbGVJZCIgOiAiMzE2MjY0MjUwNjE1IiwKCSJHcm91cElkIiA6ICIzNDI3MDUxOTUiLAoJIkltYWdlIiA6ICJpVkJPUncwS0dnb0FBQUFOU1VoRVVnQUFBbndBQUFHL0NBWUFBQURDZVFyUkFBQUFBWE5TUjBJQXJzNGM2UUFBSUFCSlJFRlVlSnpzM1hkODAzWCtCL0RYOTV2Wk5Fa250SXhTa0QwTHlLaUFFMUZBUlZGL29vQ0sreHlucDNlT3UzT2M0OVE3OVR6UDA5TlR6NFhpUk1XQk9KQWhVNEVpZ3V4UlpxVjdaT2Y3L2YzeGJiOUp5R2pTcGswVFhzL0hJdzlJOGszeWFacjIrK3BudkQrQ0xNc3lpSWlJaUNobGlZbHVBQkVSRVJHMUxRWStJaUlpb2hUSHdFZEVSRVNVNGhqNGlJaUlpRkljQXg4UkVSRlJpbVBnSXlJaUlrcHhESHhFUkVSRUtZNkJqNGlJaUNqRk1mQVJFUkVScFRnR1BpSWlJcUlVeDhCSFJFUkVsT0lZK0lpSWlJaFNIQU1mRVJFUlVZcGo0Q01pSWlKS2NReDhSRVJFUkNtT2dZK0lpSWdveFRId0VSRVJFYVU0Qmo0aUlpS2lGTWZBUjBSRVJKVGlHUGlJaUlpSVVod0RIeEVSRVZHS1krQWpJaUlpU25FTWZFUkVSRVFwam9HUGlJaUlLTVV4OEJFUkVSR2xPQVkrSWlJaW9oVEh3RWRFUkVTVTRoajRpSWlJaUZJY0F4OFJFUkZSaW1QZ0l5SWlJa3B4REh4RVJFUkVLWTZCajRpSWlDakZNZkFSRVJFUnBUZ0dQaUlpSXFJVXg4QkhSRVJFbE9JWStJaUlpSWhTSEFNZkVSRVJVWXBqNENNaUlpSktjUXg4UkVSRVJDbU9nWStJaUlnb3hUSHdFUkVSRWFVNEJqNGlJaUtpRk1mQVIwUkVSSlRpR1BpSWlJaUlVcHcyMFEwZ0lpTHFxTDVhNWNDUFcxelllOGlEZlllOWlXNE90YVBDTGhyMDdLckY2TUY2VENvMkpybzVyU2JJc2l3bnVoRkVSRVFkU1hXZGpIL01yY1dhVGE1RU40VTZnSEZGZXR4eHVSVVdrNURvcHJRWUF4OFJFWkdmRFZ2ZGVPeC9OYWlwNSttUmZEcGxpYmpuYWl1RzlOWWx1aWt0d2psOFJFUkVmaGF1c0RQc1VaQ2pWUklXTExFbnVoa3R4c0JIUkVUVWFNbVBUaXhkNTB4ME02aURXcnJPaVNVL0p1Zm5nNEdQaUlpbzBXZkxrN2NIaDlwSHNuNUdHUGlJaUlnYWxWVndKUzVGbHF5ZkVRWStJaUlpQUpJRWxGZEppVzRHZFhEbDFSSzhTZmd4WWVBaklpSUNJSXFBeExVYTFBeEpBalJKbUo2U3NNbEVSRVJFRkFzR1BpSWlJcUlVeDhCSFJFUkVsT0lZK0lpSWlJaFNIQU1mRVJFUlVZcGo0Q01pSWlKS2NReDhSRVJFUkNtT2dZK0lpSWdveFRId0VSRVJ0VEZSU0hRTDZIakh3RWRFUk5TR0poVWI4Y1lqT1JqU1c5Y3VyNWVYTFdMUjg1MXc3M1hXZG5rOVNnN2FSRGVBaUlnb2xlVmtpT2lVSmVMbUdXYmM5RmdWWkwvdDIweEdBZmRmbnhIVDh6MzAzeHJZSExIdkFYZkR4V1owNjZ5SjZURnJOam14ZUswVGQ4MXB1L0JZYjVQdzFKdDF1R2hpR2s0WmFXeXoxM2xyWVFQVy91eHFzK2Z2NkJqNGlJaUkydEQ4eFRhY2Qyb2FUdWl1eGFSaUk3NWE1VkR2MDJxQUVRTmk2L25USHBQWlRoeW94N21ucE9HRGIyell2TXNkOW5HRGV1blFyekR3dEM4SXlrV1NBWVRJa0llUGVxSFRPakd1U0I5VEcyTlJWU3NCQVBKek5SalFxKzFpU1liNStCN1VaT0FqSWlKcVF5NDM4TTRpRzY2YmJvYlpGSG95MzZHalhsenpZR1hFNTNubGdXeDA3UlRjUTVlZksySmNrUjVMZm5RRTNLN1RDTENtKzE3djlpZXJsR0RuNTlIZlp1REVnWG84K0dJTlZ2OFV2dmRyeWkxSEk3YXRWUnJiOU9JSDlYamw0NFptRHovdFJBTnVuMjNCL2pJdmJubThLdXFYY2Jsajd4Vk5KUXg4UkVSRWJlekxGWGFzMk9CRVpXTnZWaWlTMzExR2d3QlpsdUZzeFFoazhUQTkzbjhpVjcxKzdZT1YyRi9tRFRqbWhHNUtEUGhsZC9pZXdXUGIxbFk4WHNEamJUNlVqUjFxQUFCOHNkd09oL1A0RG5HeFlPQWpJaUtLc3hNSDZuSEg1WmF3OSs4czllQ0JGMnBDM3FjUmdVK2V6a1ZOdll4TDdpcHZjUnZLS2lSczJPWkxqUFgyd0hDVWFSR1FaUlZ4NktnWE5mWE5CNmR4Ulhya1ptcnd6Um9IYkE0WjNmTTB1UDRpYzlUdHFhaVc4TXpiZFFDQS9vVmE5TytwUThrMkYwcVBlSnQ1cEkvWkpHRDBZRDJjYnVDcjFZN21IMEFxQmo0aUlxSjJZaklLTUJrRkhLMEtQNTlNYUJ5RmxWdlplYlc5MUkybjU5WUYzSGJEeFdiMDZxcWMrazFweWd1WlRTSWV2elV6NlBGZnJiSmo4UTlPOWZyME0wd1kxbGVISDdlNFlITjRZVFlKR0R0RUQwa0N2SDQ5Z0RxdE1pZlE2dzI4N2RCUjN3MWpoaGd3K3h3VG5wNWJGeEQ0Q3ZJMG1INkdLZXpYMURsYmhFNExsRmRMdVByODZNS21KTW40OTd2MVVSMmJ5aGo0aUlpSTRtemRMeTdNK2xORndHMkNBRHg3ZHhiNjl0QmkyZnJ3dlZPYXhpd290VGJ4aGRDL1VJdkJ2WFhxVUtqREtVT3ZCUWI2TFpiUWFBVG90TUJQTzZJYlQvNXF0VU1ObGxsV0VlODhub09OMjl5NDUxL1Y2akVMLzkwcHF1Zkt6Ukp4enNuTnI5VE56WXp1T0VBWmptYmdZK0FqSWlKcUYrZWRrb2ErUGJRb1BlTEZKOS9ad3g0bk5sWnBibTdlbkNnQUdSWVJKcU9TRU5QVGxDSGFESXR5WGE5VnJqZXhPWHhQT09PZWlyRHozeWFQTStMMjJlR0hvOXZEOGcxT1BQbUdyM2R5WEpFZWQ4K3g0dFZQR3ZEeGt1RDM3cUViTTFEVVQ0Y1pkNWZENFpkVDMzNDBCMmtHVnIwR0dQaUlpSWphWEk5OERhNmRib1lzQS8rYVZ4Y3dCSG9zWGVPWjJkdk0xTFpPV1NMZWVDUkh2WDdiVEF0dW0rbTdmK3hRUGQ1NTNIZi82NThHcjREdDFsbURzOGNac1dXM08rSXEzZlltU1FnSXBPN0dOU1Vlcnh3eXFEYUZZNGNMWE1nUkJnTWZFUkZSR3pJYUJOeDdYUVlNZW1EK3QzWnMyaEY1UmF4ZXAvUkl1VHlSZzB1ZFRRNFo0c0xadU4yTlVZTUM2K2wxeWRWZ3hsa21MRmhxYjNIZ0c5eGJwL1lJTnJXOVJ4ZE5RQytod0U2MmhHUGdJeUtpRHM5bXM4SGhjTUJ1dDhQaGNLZ1h1OTBPajhjRFNaSWd5M0xBdjgzZEZ1cCtZSEpjMnkyS3dIM1hXVkhZUlFPN1U4WWJuelZBYkNwMEhJYXhjUWl5dVo0cW0wUEcyd3R0UWJjM0RYKysvbGtENW44YmZ1ZzRYZ3J5TkNqSUM2d1BtSk1oWXZLNCtPK2FjZXFKUnZUc0doeGRDcnZFdG9QSThZaUJqNGlJMmsxTlRRM3E2K3NqQmppbjA2bmVicmZiNFhaSDdoSHJxRVFCdVBNS3E5cXI1dlVDZDE5bGhRRGcwVmRxNEF6elpXVTN6cnRyc0VjL05EbDJxQjZiZHJoaGM4alFpQUtNQmdFNlRmdDBxMzI5MnFFdWlzaTBDSGo5b1J4czNPN0cvZi94bFozNTZLbmNjQStQU2U4Q0xYcDFDNDR1R3VhOVpqSHdFUkZScTlqdGR0VFgxemQ3Y1RpT243cHBHaEg0NDlWV25EelNBSytraEQ5QUtSRXlmcmdCVDl5ZWhmdWVydzVaZWlVdlIwa3ZrWW8wKyt2V1dZT0hic3pBMWowZTNQWkU4TTRUQmoxUVBOU0FwZXVjUWZjMXJRajJlS0w3dWtMeCtzMjNjeHA4QzA3YVlpN2QvejZ1eHdmZkJQZGFQbjVyWnN4YjFCMXZHUGlJaUNnc2w4dUZvMGVQb3JLeUVsVlZWYWlycXdzSWNiVzF0ZTNTRG9QQkFLUFJpTFMwTkJpTnhvRC82L1Y2Q0lJQVFSQWdpaUpFVVF6NS8yanUvLzdKK0xSM1hKRUJKNDgwd09rQ0hubTVCdmRmbndGSkJoNTV1UlozWFduRjZhTU5lUG9QV1hqc2Y4SHZYOThleXFuNWpORUduREc2RXk3OGZYbkUzcjdUUmlrN1QzeGZFaHpvQUdER1dlbVlOZFdFSVgyQ2cxSlRMYjQ2V3p0c3BVRUp4Y0JIUkhTYzgzZzhPSHIwS0txcXFsQlJVYUdHdS9MeWN0anQ4WjBEWmpLWllEYWJrWjZlSGpiQXBhV2x3V0F3QkZ4dlAvSFpNM2JETmhlcWFpWDg1Y1VhYk4zajZ6NlRKT0R2cjlWQ0ZLMm9ycE5RWFJjY3RFWU1VSWFBblc3QUVFV24xYVJpSXlRSldMdzJ1QWMxTDBmRXhXZWE0SldBaGQ4N2NNdWxnY1dLY3pPVjNzUjZXOHQ3NHpTaWI5NmhvWEZOaU9oM0czVU1ESHhFUk1jQlNaSlFXVm1KeXNwS05kUTEvVnRYVjlmOEUwU2cxV3BoTnB1anVnakh5WExOZXB1TUd4NnBETGxsbVNRRGo3Nmk5T3daRFFLK1hPbFFnMS8vUWkxNjVHdndhNldFcWxvSi9YdjZUdFBMMWp1UmFSSGg4aHQrSFQxWWp5NjVHcXo5MllXS21zRHdxTlVDZjc1V1dSMzgzbGMyN0Q0WVBHN2J1N3Z5L0h0QzNCZXRTY1ZHVENvT1hLQlIxRStIVDU2T3o3dzlmNmVOTXFKMzkrQVVYTmlWay9pYXc4QkhSSlJpbkU0bkRoOCtqQ05IanVESWtTTTRmUGd3eXN0YnZpZHJWbFlXc3JPemtadWJDNHZGQW92RkVoRGlqTWI0cjhaTUJkSHNUK3R3eWdIYm4xMDhTZGxXN05ObGRvd3ZNZ1FjKytvblNnbVc0bUY2NU9kbzhOVXFCeTZjcUJ5L1lHbHdUK3dGcDV0Z1RSZXd2OHlMdVo4SGwyL1JhWlhBNlBZQVcvZTJmR0hNd1YrOTJMSTc4dVBQSEJ1ZnowalBydHFnRmNHQXJ4d01oY2ZBUjBTVXhCb2FHbkQ0OE9HQWdGZGRYZDM4QS8wSWdvQ01qQXhrWjJjakp5Y0gyZG5aNmlVcksrdTQ2WlZMdEJFRGREaGxwQUVWTlJJV0xBME9mRTBLdTJoeDlmbnB5TElLR05GZmgvMUh2UGhoczYrR1hzazJGOVp2ZFdQa0FCMnFhaVhjKzF4MXlCWEJVeWVrd1d3U0lNdkF6VE1zZUdsK2ZVd3JnNXRzMmhtOForK3hlbmZYQnZWQXRzUnJDN2hvbzZVWStJaUlra1JWVlZWQXI5MlJJMGZRMEJCOTRkMm1VTmQwYVFwM1dWbFpFRVd4K1NlZ050TTVXOFJkYzZ5UVplQ2ZiOVZGWE9GcU1Ta0JmTTlCTDI1NnJFcTlEaWh6NTY2Y2xvNlJBM1N3TzJYYzkzd05qcFQ3Z3Raai82dUZVUytnSUUrRE9kUFNBU2lyYktlTU4yTHNFRDJlZTdjZXk5WTdzWG1YRzlYMWtRUGFydjBlWEhGdkJXeFJyTWE5OGRIZzFjUFV2aGo0aUlnNklGbVdjZVRJRVpTV2xtTGZ2bjBvTFMyTmVnR0ZLSXJvM0xrejh2UHowYVZMRitUbjV5TS9QeDlhTFgvbGQwVDV1U0lldVRrVDJWWVJMMy9VZ0xVL1I5N3hvbWwvM0lwcUNic1BlQUp1Ly9NMVZnenRxME85VGNaRC82M0JqdExBdVhsSHF5U01HcVRIUFZkWllUSUtXTGpDZ1ErK3NlR08yUllNN3EzRGZkZGJzYUxFaVdmZXJrTmRRK1FnNS9ZQVpaVmMzWnNzK05OUFJOUUJTSktFZ3djUHFnRnYvLzc5Y0xtYTMrcEtwOU9wZ2E3cDBybHpaL2JZSlluaVlYcmNNZHNLUzdxQUZ6K3NEOWdabzZsVVN2YzhEYmJ0VllLYlFRY003YXNzaFQxYzd0dHNkL0k0STY2OTBBeUxTY0MrdzE3ODVZVWFIRG9hdUJsdmxsWEVGZWVtWThwNEl3UUJXTG5SaFgvTnE0TWtBWGM4VlkzelQwdkRWZWVuWS94d0F3YjMxdU1mYzJ1eFpsUHdaL0RPS3kxd3RuTGIzUzY1a1JkWlRCaGhDRmowSVRZV01wd3p6WXpMejBrUE9yNXBEdCs3Zm5zSEE4cWlHSW1aRkFBREh4RlJRbmc4SGh3NGNBRDc5dTNEdm4zN2NQRGdRWGlhcVg1ck5CcURldTF5YytPL0VwTGFYcDhDTFdaTlRjZTRJajJPVmttNDU1a2FiTndlT05GdTAwNDNSZy9XNDYrM1pHTEhQamRrS0lzV2NqSkU3RG5vUlhtMWhMRkQ5TGo4M0hTMWR0L3lEVTQ4OVVZZDdIN0RyTjA2YTNEQjZXazRxOWdJbzBHQXh3dk1XOWlBdVY4RWJzdjJ5Ukk3MXZ6c3hCK3Z5c0NBWGxvOGRHTUczdi9haHBjL1VxWU5PRjB5SEU0Wko0VFk2U0pXV20za2VhRlZ0UksyNzJ0Rk5laEdZNGZxd1Jtb0NnWStJcUoyNEhLNVVGcGFxdmJnSFRwMHFISHYxdkNzVmlzS0N3dlJvMGNQRkJZV0lpY25KK0x4bEJ6NkZHangxQjJaY0h1QTF6OXR3SWZmMkVJdXFwai9yUTE1MlJwTUdHSEF5SUZLcjU3REtXUGpkamVlZmFjT2VwMHlYNjkzZHkzMmwzbng0Z2YxQVlzM212VHRvY1cwVTlNZ3k4RHFuMXg0NmFONkhDanpCaDBIQUVmS0pkeitWQlhtVEV2SEpaTk1hczhpQU56N1hFM0l4N1RFNWVla1kvWTVwckQzYjk3bFZrdlh0TWI4cDNLUnhucUFBQUJCbGtOdDdFSkVSSzFWWGw2TzdkdTNZOGVPSGRpL2Z6K2ErM1dibloydGhyc2VQWG9nTXpPem5WcEtUYzYrS1Q2Rmw1dVRseU9pdWxZS3U1OXVMTTh6cnNpQUJVdnM4RWI0KzJGU3NSRmI5N3F4LzBqb29CZEtZUmNOOWgyTy92aDRFQVJBcTFFS1ZFZjZlaEp0MGZPZEV0MkVtREh3RVJIRmlTUkpLQzB0eGZidDI3RjkrM1pVVlVWZW1kaTVjMmMxNFBYczJSTW1VL2dlRDJvZjdSWDRLTGtsWStEamtDNFJVU3M0blU0MTRPM2F0UXRPWitqOVRBVkJRSDUrdnRwNzE3Tm5UeGdNb2V1c0VSSEZHd01mRVZHTXlzdkxzV1BIRG16ZnZqM2lVSzNCWUVDZlBuM1FyMTgvOU8zYmx3R1BpQktHZ1krSXFCbXlMR1Bmdm4zcWZMekt5c3F3eDJabFphRmZ2MzdvMTY4ZkNnc0x1VXNGRVhVSURIeEVSR0g4K3V1dktDa3B3YVpObTJDejJVSWVJd2dDdW5mdnJvWThsa2tob282SWdZK0l5SS9ENGNDbVRadXdjZU5HSEQ1OE9PUXhlcjBldlh2M1ZrT2UwUmlmamVHSmlOb0tBeDhSSGZka1djYnUzYnRSVWxLQ2JkdTJ3ZXNOTGtXUmtaR2hCcnllUFh0eUp3c2lTaW9NZkVSMDNLcXFxa0pKU1FsKyt1a24xTllHRjNuVjYvVVlQSGd3aW9xS1VGQlFrSUFXRWhIRkJ3TWZFUjFYM0c0M3RtelpncEtTRXBTV2xvWThwckN3RUVWRlJSZzBhQkIwT2wwN3Q1Q0lLUDRZK0lqb3VIRHc0RUdzVzdjT1c3WnNnZHNkdkwyQnhXSkJVVkVSaGc4ZmpxeXNyQVMwa0lpbzdURHdFVkZLMjdwMUsxYXRXb1VEQnc0RTNhZlJhTkMvZjM4TUh6NGNKNXh3QWt1b0VQcjMxQWJzSDB0MHJQNDlrek02SldlcmlZZ2k4SGc4MkxCaEE5YXNXUk55ZTdQOC9Id1VGUlZoMkxCaFhHRkxBWHAzWitDanlIcDNUODdvbEp5dEppSUt3V2F6WWMyYU5mamhoeCtDdGpqVGFEUVlQbnc0Um8wYWhjNmRPeWVvaGRUUlRSbWZoaTlYT0NCeGwza0tRUlNBYzA1T1MzUXpXb1NCajRpU1hrVkZCVmF1WElsTm16WUZsVlF4bVV3WVBYbzB4b3dadzk0OGFsYS9RaTBtanpmaWkrOGRpVzRLZFVEVFRrdERuNExrakU3SjJXb2lJZ0I3OXV6QnFsV3JzR3ZYcnFEN2NuSnlVRnhjaktLaUltZzBtZ1MwanBMVm5HbG1mTC9CaWRvR2R2T1JUMDZHaURuVDBoUGRqQllUNUhDN2ZoTVJkVUNTSkdIejVzMVl0V29WeXNyS2d1NHZMQ3hFY1hFeCt2WHJsNERXVWFxb3M4bjR4NXUxV0xuUmxlaW1VQWN3ZHFnZWQxMXBoZG1VdkF1N0dQaUlLQ2s0blU2c1c3Y09hOWV1UlYxZFhjQjlnaUJnNE1DQkdEOStQUEx6OHhQVVFrcEZYNjkyNElmTkx1dzk1TUcrdzhFN3NGRHFLdXlpUWMrdVdvd2FwTWRaSnlYL2RCQUdQaUxxMEdwcmE3RjY5V3BzMkxBQkxsZGdiNHRPcDhPSUVTTncwa2tud1dxMUpxaUZSRVFkSCtmd0VWR0g1SEE0c0dUSkVxeGJ0dzZTSkFYY1p6YWJNV2JNR0l3YU5Rb0dneUZCTFNRaVNoNE1mRVRVb1VpU2hMVnIxMkw1OHVWd09BSlhTbmJ1M0JuRnhjVVlPblFvUkZGTVVBdUppSklQQXg4UmRSaGJ0MjdGTjk5OEUxUXN1VmV2WGpqcHBKUFF1M2Z2QkxXTWlDaTVNZkFSVWNJZE9YSUVYM3p4QlE0ZVBCaHdlNWN1WFRCbHloUjA2OVl0UVMwaklrb05ESHhFbERCMWRYWDQ5dHR2c1duVHBvRGJMUllMempqakRBd2JOaXhCTFNNaVNpME1mRVRVN2p3ZUQ3Ny8vbnVzV3JVS0hvOXYzMUt0Vm90eDQ4WmgzTGh4ME9sMENXd2hFVkZxWWVBam9uWlZVbEtDNzc3N0R2WDE5UUczRHhreUJCTW5UbVI1RlNLaU5zREFSMFR0WXYvKy9majg4ODl4OU9qUmdOdTdkZXVHS1ZPbW9FdVhMZ2xxR1JGUjZtUGdJNkkyNVhBNHNIRGhRdno4ODg4QnQxdXRWa3ljT0JGRGhneEpVTXVJaUk0ZkRIeEUxR1oyN3R5SkJRc1dvS0doUWIxTnA5TmgvUGp4T09ta2s2RFY4bGNRRVZGNzRHOWJJb283bDh1RmhRc1g0cWVmZmdxNGZkaXdZWmc0Y1NMTVpuT0NXa1pFZEh4aTRDT2l1TnF6Wnc4Ky92ampnRVVaQlFVRm1ESmxDdkx5OGhMWU1pS2k0eGNESHhIRmhjdmx3cUpGaTFCU1VxTGVwdFBwTUduU0pKeDQ0b2tKYkJrUkVUSHdFVkdyN2R1M0QvUG56dy9vMWV2YXRTc3V2UEJDWkdWbEpiQmxSRVFFTVBBUlVTdTQzVzRzV3JRSUd6WnNVRzhUUlJHbm5ISUtKa3lZQUVFUUV0ZzZJaUpxd3NCSFJDMnliOTgrZlB6eHg2aXRyVlZ2eTg3T3hrVVhYWVQ4L1B3RXRveUlpSTdGd0VkRU1mRjRQUGpxcTYrd2J0MjZnTnZIakJtRGlSTW5zdFFLRVZFSHhOL01SQlMxL2Z2MzQ2T1BQa0pOVFkxNm04Vml3ZlRwMDFGWVdKakFsaEVSVVNRTWZFUVVsZVhMbDJQSmtpVUJ0dzBaTWdSVHAwNkZ3V0JJVUt1SWlDZ2FESHhFRkpISDQ4RUhIM3lBSFR0MnFMY1pEQVpNbXpZTkF3WU1TR0RMaUlnb1dneDhSQlJXYlcwdDNuNzdiUnc5ZWxTOXJXZlBucGcrZlRwM3l5QWlTaUlNZkVRVVVtbHBLZDU3N3ozWTdYWUFnRmFyeFpsbm5vblJvMGNudUdWRVJCUXJCajRpQ3ZMRER6OWcwYUpGa0dVWkFHQTJtekZyMWl4MDd0dzV3UzBqSXFLV1lPQWpJcFVrU1Zpd1lBRTJiZHFrM3BhZm40K1pNMmNpUFQwOWdTMGpJcUxXWU9BaklnQ0F6V2JETysrOGc0TUhENnEzOWV2WER4ZGRkQkZyNnhFUkpUbitGaWNpbEpXVjRlMjMzdzdZQy9ma2swL0dhYWVkbHNCV0VSRlJ2RER3RVIzbnRtN2Rpdm56NThQcjlRSlE5c0tkUG4wNkJnMGFsT0NXRVJGUnZERHdFUjJuWkZuRzRzV0xzWExsU3ZXMnRMUTB6Snc1RTEyN2RrMWd5NGlJS040WStJaU9RMjYzRysrODh3NzI3dDJyM3RhcFV5Zk1uRGtUVnFzMWdTMGpJcUsyd01CSGRKeXgyKzJZTzNjdWpodzVvdDdXdDI5ZlhIVFJSZERwZEFsc0dSRVJ0UlVHUHFMalNIMTlQVjU3N1RWVVZWV3B0NDBkT3habm5YVldBbHRGUkVSdGpZR1A2RGhSV1ZtSk45OThFN1cxdFFBQVFSQncvdm5uWStqUW9RbHVHUkVSdFRVR1BxTGp3SysvL29vMzMzd1ROcHNOZ0xKTjJ1elpzMUZRVUpEZ2xoRVJVWHRnNENOS2NRY1BIc1RjdVhQaGNya0FBSHE5SHJObXpVTDM3dDBUM0RJaUltb3ZESHhFS1d6djNyMllOMjhlUEI0UEFLWHN5dVdYWDQ2OHZMd0V0NHlJaU5vVEF4OVJpdHF6WncvZWZ2dHRTSklFQURDWlRManFxcXVRbloyZDRKWVJFVkY3WStBalNrRUhEaHpBdkhuejFMQm50VnB4NVpWWElqTXpNOEV0SXlLaVJHRGdJMG94aHc4Znh0eTVjOVd0MGpJek16Rm56aHhZTEpZRXQ0eUlpQktGZ1k4b2haU1hsK1BOTjkrRTIrMEdvSVM5cTY2NkNtYXpPY0V0STBwT1g2MXk0TWN0THV3OTVNRyt3OTVFTjRmYVVXRVhEWHAyMVdMMFlEMG1GUnNUM1p4V0UyUlpsaFBkQ0NKcXZjcktTcno2NnF0cTZSV3oyWXhycnJtR1c2VVJ0VUIxbll4L3pLM0ZtazJ1UkRlRk9vQnhSWHJjY2JrVkZwT1E2S2EwR0FNZlVRcW9yYTNGSzYrOGd2cjZlZ0NBMFdqRU5kZGN3d1VhUkMyd1lhc2JqLzJ2QmpYMVBEMlNUNmNzRWZkY2JjV1Ezc201QmFXWTZBWVFVZXZVMTlmajlkZGZWOE9lVHFmREZWZGN3YkJIMUVJTFY5Z1o5aWpJMFNvSkM1YllFOTJNRm1QZ0kwcGlkcnNkcjcvK09xcXJxd0VBR28wR3MyZlBacDA5b2haYThxTVRTOWM1RTkwTTZxQ1dybk5peVkvSitmbGc0Q05LWW0rOTlSWXFLeXZWNnpObXpPQU9Ha1N0OE5ueTVPM0JvZmFScko4UkJqNmlKUFhoaHgvaThPSEQ2dlZMTHJrRXZYdjNUbUNMaUpKZldRVlg0bEpreWZvWlllQWpTa0tyVjYvR2xpMWIxT3RUcGt4Qi8vNzlFOWdpb3VRblNVQjVsWlRvWmxBSFYxNHR3WnVFSHhNR1BxSWtzMmZQSG56OTlkZnE5V0hEaG1IVXFGRUpiQkZSYWhCRlFPSmFEV3FHSkFHYUpFeFBTZGhrb3VOWFZWVVYzbi8vZmZWNjE2NWRjZDU1NXlXd1JVUkVsQXdZK0lpU2hNdmx3cng1OCtCMEtpdkV6R1l6THJ2c01vZ2lmNHlKaUNneW5pbUlrc1FISDN5QWlvb0tBRXI1bGNzdXV3d21reW5CclNJaW9tVEF3RWVVQkpZc1dZSmR1M2FwMTg4Ly8zems1K2Nuc0VWRVJKUk1HUGlJT3JodDI3WmgrZkxsNnZYaTRtSU1Ianc0Z1MwaUlxSmt3OEJIMUlIOSt1dXZtRDkvdm5xOVo4K2VPUFBNTXhQWUlpSWlTa1lNZkVRZGxOMXV4N3g1OCtEeGVBQUFtWm1adU9TU1N5QUlRb0piUmtSRXlZYUJqNmdEa21VWjc3NzdMbXByYXdFQU9wME9NMmZPaE1GZ1NIRExpSWdvR1RId0VYVkF5NVl0dy83OSs5WHJGMTk4TVhKeWNoTFlJaUpxRGZFNDZwaWZWR3pFNUhGRzZMUnQrenB0L2Z5cGhvR1BxSU1wS3lzTFdLUng2cW1ub2srZlBnbHNFUkcxeHFSaUk5NTRKQWREZXV2YTVmWHlza1VzZXI0VDdyM08yaTZ2ZDZ4YlpwaHgrMndMMGd4dGszTHpza1U4Y0VNR1hyby9Hd1o5bTd4RVNtSStKdXBBSkVuQy9QbnpJY3ZLL2s0RkJRVTQ1WlJURXR3cUltcU5uQXdSbmJKRTNEekRqSnNlcTRMc3QzMmJ5U2pnL3VzellucStoLzViQTVzajlqM2dicmpZakc2ZE5URTlaczBtSno1ZjdvajV0ZHBTblUzR29CTjB5TFFJbUhPZUdTOStXSi9vSmlVRkJqNmlEbVRac21Vb0x5OEhvTXpibXo1OWVvSmJSRVN0TlgreERlZWRtb1lUdW1zeHFkaUlyMWI1QXBSV0E0d1lFRnZQbi9hWXpIYmlRRDNPUFNVTkgzeGp3K1pkN3JDUEc5UkxoMzZGZ2FkOVFWQXVrZ3dnUklZOGZOU0xOSU9BMzE5aGlicDllcDNTcy9mN3k2MXdlNk1McGsrOVVRZTdVMGFXVll5cVovQ0w3KzI0YkxJSldWWVJYVHMxSDJLUFZubmg5a1RWbEpURndFZlVRUnc3bEh2bW1XY2lJeU8ydi95SnFPTnh1WUYzRnRsdzNYUXp6S2JRWWViUVVTK3VlYkF5NHZPODhrQjJ5SENUbnl0aVhKRWVTMzRNN0luVGFRUlkwMzJ2ZC91VFZVcXc4L1BvYnpOdzRrQTlIbnl4QnF0L2NvVjhYV3U2Z0pOSHhMNWdySGhZOU9PdC8zcTdEblluY1BNTWMweXZkZnBvQTA0ZjNmenh0ejFSaGExN2p1L0V4OEJIMUFGNHZkNkFlbnNGQlFVWU5XcFVBbHRFUlBIMDVRbzdWbXh3b3JKV0NudU01SGVYMFNCQWxtVTRRMmV3cUJRUDArUDlKM0xWNjljK1dJbjlaZDZBWTA3b3BzU0FYM2FIN3htc2JaQngvdTNsVWIvdXU0L253R2dRY1BtOUZhaHRpSzZIeitGVWp0dTB3dzEzaUtaWXpRSnE2eU0vbHlnQ1dWWVJGZFhCNzNGTlhleEQ0S21HZ1krb0ExaTZkQ21IY29sU3lJa0Q5YmpqOHZERG9EdExQWGpnaFpxUTkybEU0Sk9uYzFGVEwrT1N1NklQV3NjcXE1Q3dZWnN2TWRiYkEwTlBwa1ZBbGxYRW9hTmUxRFFUcHBvQ1dTd2NUam5teDMyeXhJNVBZRmV2aXlKd3oxVlc5TzZ1eFkyUFZxRXFRbUNlY1pZSk02ZVlNTzhYRzk1WlpJdTV2YW1PZ1k4b3dRNGRPb1FWSzFhbzF5ZE5tc1NoWEtJVVpUSUtNQmtGSEswS1h5U2pxYmE2M01wT3FlMmxianc5dHk3Z3Roc3VOcU5YVitYVWIwcFRYc2hzRXZINHJabEJqLzlxbFIyTGYzQUczSGJMRERQRVptck02QnJuOEYxL2tSbXU4QjJIQUlBWFBxaUxlSXdrQWZVMlpXN2YzWE9zK09PejFTSGZsMjZkTlpoOVRqcjBPdVY0Q3NiQVI1UkF4dzdsOXV6WkV5ZWVlR0lDVzBSRThiRHVGeGRtL2FraTREWkJBSjY5T3d0OWUyaXhiSDM0bGErYXhpd290VGJ4aGRDL1VJdkJ2WFZxejV2REtVT3ZCUWIyOHNVQmpVYUFUZ3Y4dENONFBQbWNrOU1nUmxuUWJWS3hzZGxqWHZtNEhpNjMwaGFESGlGM0VucmpzM3FNR3FSSDl6d05ldVJyVUZZWjNNdDMrMndMOURwZ3dWSTd2bG5yZ0RIRXdnKzNXNFkzZkFkaHltUGdJMHFnSlV1V29LcXFDb0F5bEh2QkJSY2t1RVZFMUZiT095VU5mWHRvVVhyRWkwKytzNGM5cnFrSFRXb21uSWdDa0dFUllUSXFDU3c5VFJtaXpiQW8xL1ZhNVhvVG04UDNoRFB1cVFnNzNEcDVuQkczenc0OUhIM2wvUldJWjNVOS8vSXk4eDdMUlhwYTVHZi83MzNaRWUrZmRtb2FwcDJhRnZLKzU5NnR4NEtsNGQvM1ZNZkFSNVFnaHc0ZHdzcVZLOVhyWjUxMUZpeVc2RXNmRUZIeTZKR3Z3YlhUelpCbDRGL3o2aUwyTkRYdElPSDFoajhHQURwbGlYampFZDhPUExmTnRPQzJtYjRFL0NPWUFBQWdBRWxFUVZUN3h3N1Y0NTNIZmZlLy9tbEQwSE4wNjZ6QjJlT00yTExiSFhhVnJyOWZRL1N1eGN2RzdlNDJLOVlNS0tWWmptY01mRVFKRUdvb2QrVElrUWxzRVJHMUZhTkJ3TDNYWmNDZ0IrWi9hOGVtSFpFbnRqWFZzWE41SWcvcDF0bmtrQ0V1bkkzYjNSZzFLTEJVU3BkY0RXYWNaY0tDcGZhb0FsK25MQkZYbnBjZTlXdEc4dlpDR3c0ZDlZV3dCMThNdllpRjRvT0JqeWdCRmk5ZXpLRmNTbWx1dHh0dXR4c2VqeWZpNWRoanZGNHZKRW1DTE1zSnVRQlQ0dm8raUNKdzMzVldGSGJSd082VThjWm5EUkNiQ2gySDBUVC9yTGtWcmphSGpMY1hCcTlHSFZla3g5MXpySGo5c3diTS96YStRNWlXZERHcXVYblJXTGpDRVJENC9CbDBnQkNIRFloZExqbmllMzA4WWVBamFtY1ZGUlZZdlhxMWVwMUR1ZFRlUEI0UG5FNG5uRTRuWEM1WHdMOU5sMk1EVzdqL0gzdmQ1V3BGNGJnVUl3ckFuVmRZMVY0MXJ4ZTQreW9yQkFDUHZsSURaNWlPdnV6R2VYY045dWlUeXRpaGVtemE0WWJOSVVNakNqQWFCT2cwYlRjOHVtMmZCM2Y5c3pya2ZVMTErS2JmVVI0eWJOMTdyUldqQjBjdXl2emNuN0pSa0JmYk5uQ2gzUE92YW16WTJzeFM0ZU1FQXg5Uk8vdm1tMi9VLytmbjUzTW9sMXJFNlhUQ2JyY0hYR3cyR3h3T0IydzJtM3FiMCttRXcrRlFRNTNEMGJIMlJVMVZHaEg0NDlWV25EelNBSytraEQ4QWtDUVo0NGNiOE1UdFdianYrZEFsUnZKeWxLQVRxVWl6djI2ZE5Yam94Z3hzM2VQQmJVOVVCZDF2MEFQRlF3MVl1czRaZEYvVGltQlBqSnRReUZMelBaQU9seHh5NFVrc1BXN3J0N29odGFDTDdvUnVXbVJuUkxtYytEakJ3RWZVamc0ZlBvenQyN2VyMXlkUG5wekExbEJIMGREUW9BYTJwbjl0Tmh1Y1RpY2FHaG9DZ2x6VHBhUFRhclhRNlhUUWFyVVJMNkdPRVFRaDVBVkEyUHZpZGZuK2lmaDgvZU9LRERoNXBBRk9GL0RJeXpXNC8vb01TREx3eU11MXVPdEtLMDRmYmNEVGY4akNZLytyRFhwczN4N0txZm1NMFFhY01ib1RMdng5ZWNUZXZ0TkdLVnVMZlY4U0hPZ0FZTVpaNlpnMTFZUWhmWUtIZDV0cThkWFpvZ3VYYmRkbkdOcURMOWEwcU9qejNYT3NPR05NN052QnBiS1VDSHhmclhMZ3h5MHU3RDNrd2I3RHgvY3FIT3JvdEFCK28xNzcvakVBT0pxb3hsQUhZOUxhWWRKV0l0dTRINTNUdHJYWjYyaTFXaGdNQnVqMWVoZ01ob0QvKy84YktwU0ZDbWordHhrTXlYNlNqYy9QNDRadExsVFZTdmpMaXpVQmU3aEtFdkQzMTJvaGlsWlUxMG1vcmdzT1dpTUdLTU9kVHJjeWw2MDVrNHFOa0NSZzhkcmczdHU4SEJFWG4ybUNWd0lXZnUvQUxaZWFBKzdQelZSNkU2TXRWbXhwM0p0WG8wRkF5UmQvVGVFOHl5S0c3TTNUYWRzN05oS1E1SUd2dWs3R1ArYldZczBtemhraG91Um44MlRENXNsR3VhTVBLaHc5MFNkakNYUmk2RjRiZzhFQWs4bUV0TFMwZ0l2SlpJTFJhSVRKWklMSlpBb0tja1pqZkNiY1UyVDFOaGszUEZJWmNzc3lTUVllZlVYcDJUTWFCSHk1MHFFR3YvNkZXdlRJMStEWFNnbFZ0Ukw2OS9TZHBwZXRkeUxUSXNMbE4vdzZlckFlWFhJMVdQdXpDeFUxZ2VGUnF3WCtmSzJ5T3ZpOXIyellmVEI0M0xaM2QrWDU5NFM0TDVUTXhocC9mWHRvQTBxK2hQTDJZNUh2ajhiZGM2end0bUJJdDM5aEZFbjVPSk8wZ1cvRFZqY2UrMTlOcy92L0VSRWxvd3BITDdqRjdwZzFxUWFEVDlBR2hUcnErS0k1UHptY2NzRDJaeGRQVXI2M255NnpZM3hSWUcvcHE1OG9KVmlLaCttUm42UEJWNnNjdUhDaWNueW9nc0lYbkc2Q05WM0Evakl2NW40ZVhMNUZwMVVDbzlzRGJOMGIzY0tHZ253bE51d285ZUNYUFMxYkRERjJpQUY1T2RITnJ4dFhGSGx4QjBVdmFRUGZ3aFYyaGowaVNtbTFOaDIySE9pR0M4NjJKcm9wMUE1R0RORGhsSkVHVk5SSVdMQTBPUEExS2V5aXhkWG5weVBMS21CRWZ4MzJIL0hpaDgyK2thNlNiUzZzMytyR3lBRTZWTlZLdVBlNTZwQXJncWRPU0lQWkpFQ1dnWnRuV1BEUy9QcG1Wd2FQYVZ4ZCs5RmlHNzVkRzdyM3VUbGJkcnZSdmJNV3YxWTJQd1ZyeHQzbGNMUmdFTytPMlJhY2VtS3lUeStJcjZRTWZFdCtkSVpjYlVSRWxHcVdybk5pWEpGVG5aaFBxYWx6dG9pNzVsZ2h5OEEvMzZxTHVGREJZbExtd08wNTZNVk5qMVdwMXdHbDd0K1YwOUl4Y29BT2RxZU0rNTZ2d1pGeTMxRHZZLytyaFZFdm9DQlBnem5UbEFMS1hnbVlNdDZJc1VQMGVPN2RlaXhiNzhUbVhXNVUxd2NPRVhmdHBFSGZIbHBJTXZCVE04V2pJL251QnllQTZNN2hEbGZ6cTRGRGFXNlhrdU5SVXE1Wi9tejU4YnNYSGhFZGYvZzdMN1hsNTRwNDlMZVp5TGFLZU9YakJxejlPWEtYVnROaWlZcHFDYnNQZUxCeHUxdTkvZSszWmVLOFU5SlFiNVB4d0g5cXNLTTBjRzdlMFNvSmVUa2FQUGJiVEppTUFoYXVjT0NHUnlxeGVaY2IyUmtpN3J2ZWlqOWNZVUZ0ZzRTNmhzQ2c5WnVMelJBRVlQVlBMaHl0YXJzdDFxaHRKR1VQWDFrRm96c1JIVC80T3k5MUZRL1Q0NDdaVmxqU0JiejRZWDNBemhoTnBWSzY1Mm13YmE4UzNBdzZZR2hmWlZqMWNMbnZjekY1bkJIWFhtaUd4U1JnMzJFdi92SkNUZEF1RmxsV0VWZWNtNDRwNDQwUUJHRGxSaGYrTmE4T2tnVGM4VlExemo4dERWZWRuNDd4d3cwWTNGc2ZzQ2h5NmdRanhnN1Z3K01GM2d3eEg3Q3RmUEowYnJ1OVZxcEx1c0FuU1VBNS83SWdvdU5JZWJVRXIrUXJra3ZKcjArQkZyT21wbU5ja1I1SHF5VGM4MHlOMmxQWFpOTk9OMFlQMXVPdnQyUml4ejQzWkFBOXUycVJreUZpejBFdnlxc2xqQjJpeCtYbnBxdTErNVp2Y09LcE4rcGc5eHNHN2RaWmd3dE9UOE5aeFVZWURRSThYbURld2diTS9TS3dudU1uUyt4WTg3TVRmN3dxQXdONmFmSFFqUmw0LzJzYnR1eDI0OWJMbE4yQTVuN2VnTjBIWXF6UzNBcGJkbnNhdDd5TFRmYzhMVExNTFAvaUwra0NueWpHVnFXYmlDalpTUXg3S2FWUGdSWlAzWkVKdHdkNC9kTUdmUGlOTGVTaWl2bmYycENYcmNHRUVRYU1IS2owNmptY01qWnVkK1BaZCtxZzF5bno5WHAzMTJKL21SY3ZmbEFmc0hpalNkOGVXa3c3TlEyeXJBekh2dlJSUFE2VWhlNDFQbEl1NGZhbnFqQm5Xam91bVdUQ3RyMGViTjdsUm5tMWhQVmJYWmozWmZzVy9mN2pzOVVzdkJ3bmd0eVM2SnhnWjkvRVFyVkVkSHhaOUh5blJEZmh1TkJlNTVlOEhCSFZ0VkxZL1hSamVaNXhSUVlzV0dLSE44TGcxNlJpSTdidWRXUC9rZWluQnhSMjBhaWJHZVRuaWlpcmtFSnVCZGNXRERwQUVJVVdoYjMya0l3L2owblh3MGRFUkpUc3lpcmlNeldwckVMQ1I0dWJYOVR6OWVyWTkxRDIzN25LZjZWdmUxQ0NjTWNNZThtS2d3UkVSRVJFS1k2Qmo0aUlpQ2pGTWZBUkVSRVJwVGdHUGlJaUlxSVV4OEJIUkVSRWxPSVkrSWlJaUloU0hBTWZFUkVSVVlwajRDTWlJaUpLY1F4OFJFUkVSQ21PZ1krSWlLaFIvNTdjZ0lvaVM5YlBDQU1mRVJGUm85N2RrL05rVHUwbldUOGpESHhFUkVTTnBveFBneWdrdWhYVVVZa0NjTTdKYVlsdVJvc3c4QkVSRVRYcVY2akY1UEhHUkRlRE9xaHBwNldoVHdGNytJaUlpSkxlbkdsbVdOUFp6VWVCY2pKRXpKbVdudWhtdEJnREh4RVJrWjhNczREL1BaaURjVVg2UkRlRk9vaXhRL1g0NzMzWlNETWs3eDhDeWRrdlNVUkUxSVlzSmdFUDNKQ0JyMWM3OE1ObUYvWWU4bURmWVcraW0wWHRxTENMQmoyN2FqRnFrQjVublpUOHcvd01mRVJFUkdGTUtqWmlVbkh5bit5Sk9LUkxSRVJFbE9JWStJaUlpSWhTSEFOZkMyUmFvcHUwbVdFV2tKY3RJaTliaE9FNG52c3J0c0duekdJU2NFSTNMYlNhbGo5SGF4N2Jubkl5bE05UXA2eU85K002Wm9nZW5iTmIxcTRodlhVWTJrZUhESFB5VG9JbUlrb1duTU1YSTR0SndGdVA1bUx2SVErV3IzZmlzK1YyMU52a2tNZis0UW9yeGd4Umt0NmpyOVJpNlRwbndQMGpCdWhRVmlIaDBOSDRUUVR1VTZERlgzNlRnUiszdVBERFpoZCszT3lFMHgzNjJGTkdHdEFsVjBrOTIvYTVVYkl0eklHdElBakFzM2RuNGFjZGJyejFSVVBZOStxeFd6TmhNZ2hZdHQ2QkQ3KzFOL3U4b3dmcmNmZFZWbmdsNEEvL3FNYVczZEczUFM5YnhJeXowM0hTTUQxdWVLUVN0UTJoMjlSUi9PMTNtU2pJMDZDMlFjYi8zVm1lNk9ZQVVDck4zM3FaQlFONmFmRjlpUk1QLzdjMjV1ZjR6ZitaMGJlSDhpdm8vdWRyc09ablY3eWJTVVJFalJqNFluVHlTQU8wR2lWWUZlUnBzV0JwOCtFa2xNSXVHanh3UXdaRVVjQnJDK3J4MFdJNzVEamtqb2xqamVpVUpXTEtlR1dpOGF3L2xjUHBEdjNFWjQ4ell0UWdKWkIrdE5qZUpvRnZVckVSZlFxMDZGT2doVVlFbm4rdlB1UngvUXUxU0U4VHNMMDB1bTYzd3E3S1IxY2pBdnZMUERHMTZZSGZaS2hiNDF4OWdSbi9mS3N1N0xFYUVkRHA0dE1ENWZISThMVEJJaitkRnRCbzR0ZExKa3R5MkQ4U210VGJKZlJxZkE4bkREZGd4QUFkTm15Ti92TmowQU1uTkQ1ZWxoRlRZQStsUjc0R1V5ZTBiL1g3bjNlNjhYMkpzL2tEaVlnNkFBYStHSjAyeXJkYWE5bDZCMnlPOENsTmlIQU9ualUxWGEzbmM4TkZab3diWnNBVGI5U2lyRUpxY2R0RUVUaDlsRUc5L3YwR0o2cnJFdGQ3bFdZUWNNVzVTcEZLbTBQRzJ3c2I0dmJjaFYyVWoyNVpwWVM2R0h2by92dGhQZjUyV3lZQVlQSTRJejVmYnNlTzB0Q2g4ZUl6VGJqNmd2Z1UybHl3MUk3bjNnMGRlRnZqdHBtV3VLNGlQSFRVaTZzZXFJeDRURm1GaEhlK2JNQ1Y1eW52elkzL1o4RnYvbG9KS2NxUDc0Q2VPbWdhUjRMM0hQU2dMa3pQYjdTNjVHb3cvWXoyRFh3YURSajRpQ2hwZEx4SlFSMVlkb2FJb1gxMTZ2VkZLeDBSai9jUGZOSXg1N08vdjFhTFQvMTZCNGYyMWVHRlAyZmpsSkVHdE5TSkEvWElzdnErcFo4dGExbnZZN3hjZjVGWm5YZjI5a0licXV0a1RKMWd4Q2RQNStLVHAzT2IzYTlTRklGRnozZkNvdWM3WWRxcGdTZnp3aTVLVCtDTzB0aDdoa3EydWJHaThVUXRDRW83RSszRWdYcmNQTU9NbTJlWWtkZkNPWEh0N2YydmJmaTFVa2w0aFYwME9QKzA2QVBYb0JOOFAwY2wyK1BmczB4RVJJSFl3eGVEMDA0MHFDSGw0SzllYk5vWitVUWwraVVhK1ppZUQ0OFgrUGU3OWRpMDA0M2Z6YkxBWkJSZ01ncjQ4N1ZXREYxcXh3dnYxOE1iWTJmZm1XTjl2VHo3RGpmZnZwWXdHUVY0SlJuT1pxWmJqUnlndzlRSlJyVXRIeTIyQVFDMEdnSEdwa3JsQW9BV2RPeVlqQUx5RytjZWJtN2gxL2pxZ2dhY05Nd0FVUVNHOWRYaHBHRjZyUG9wOGhlMSs0QUh1dzdFTm56Y3JiTW1JTnlFMDcrblZnMjEzNjUxb0t3eSttLyttcDlkcUt3TmYvdzVFOUpnTmluditiTDFUaHd1anp5dVhGc2YzV3U3UGNDYm56Zmc5NWRiNEpXQTNNem9WOEdNSCs3N3cyYmx4dmoya24yMXlvRi96UXMvVE4ra2VKZ0I5MTVyQlFBc1hPSEFjKy9HOWhnaW9tVEN3QmNsUVFETzgrdGwrcktaM2owQTZwQVZBRWhoSnVndFhlZkVub01lUEh4VEp2SnpsUWVjZDBvYVZwUTRZNXBUbDVzcFlzSUkzMG4wMHhiT0xXek9INisyb2tzbkRSNTdwVFpzK01uSkVISFhIT1drNkpXQUoxNnZqZXZjdGNHOWRXcndibW1vM1gvRWkyL1hPbkR5Q0FNV3JYSmdkeFJCYnVWR0Y5NzhQTFpoNmNuampGRUZ2bWdJUU1qOVBWZHRkR0w1K3RDaFNhc0JMcHBvVXEvLzk4TjZISzJLTHRBWkRRTE1hWkc3WVV1MnVmRHRXaWNXZm0vSDRYSXZjak5EOTA2NlBUSnE2cFdmZ2Z4Y1VWMnNVVjBudHppMGh5UEpTaGh0anRmcis1bVVwTmdmUTBTVVRCajRvbFE4VkkrdW5aUWVES2NMV0xpaStVQ2w4M3QzSTUxTVNvOTQ4ZHUvVmVLQjMyUmdTRzhkM3ZyQ0Z2TUNpb3ZPTktsbFJtcnFaU3hhRmYvQWQvbTU2ZXFxNDJmdXlzS1RiOVJpeVkrQlFVT3JBZTYvUGtNZFduN3JpNGF3OCtOYWFtZ2ZKVUI1SmNDYUxtTEVnUENCYXVzZUQrek8wQ2ZwbCtiWDR6L3YxNlBCbmh3bmNVdTZnUGVmeUEyNi9aR1hhckY4UStqQTE3T3JyM1JOV2FVVWRkZ0RnQ25qamZqTnhkRU5kMDhjRTNrcXd1WmRidHp4VkRVQTROU1J2cDdvSHpZN29kZEh2K0RFNjVXakNtWkVSQlNJZ1M5S0YvcjFrbnk1MGg3VlFnSC9sWk9lWm5vR2FodGszUDNQYWt5WmtCWno3NXpGSkdES2VOOUpkUDYzTnJqaVBKbzdkb2dlczZiNDNnTzdVOFl2ZTRKZjVIZXpsRklkQUxCcGh4dnp2clRGdHlHQU9vOVNJd0tQL2pZajRyRzNQRjZGY1VVR2RPc2MvWEJqeVRZWHZ2aSsrUjVjQUxoc3NnbFRHbGVIdnI2Z0h0K3U3VmlUK1BzVStIN0U0OTJUMWxLbmovWjlWbVBkdG1yTnp5N2MvM3hOV3pTTGlDaWxNZkJGb1hkM0xZWTFoZ3hKQWo3OEpyb1FZL0FyNXhGTkFQTjRXellVTysyME5IWEZyODBoNDlNNEw5Ym9WNmpGbjY2eHFvdFF2Qkx3eUVzMVFTdUtyN3ZRcko2OGoxWkplUGlsbXFoWGJVYkxhQkRRdDBkc1E2UWpCK2pWRUJvTnUxT09PdkJaMDBWMWtVV2FvVzBYVzlpZE1sNTRQM2lWNy9aOTRUOWNmWHI0dnU1Tk8yT3JjN2RsbHh1dmZ4cWZsZFZOaXp0R0RkS2pWN2UyclhnOXFkaUkwMDVzZnZHVC94emJ5ZU9OemZaU0h2c1lJcUprd3NBWGhSbG4rM3EybHF4elJqMmhYdStYUzF4aGF1RzFsdEVnNFB6VGZPMzdmTGs5cmtPVVhUdHA4TWpObWI2RkZnQmUvS0FlRzQ5WldYbithV200K0V5bHA4dnBCdjd5UW8wNlp5dWNBVDExNnR6R3B0MDRzaXlpR3M3RUVIVnRpb2ZxMWFIeXVaL2I0UFZiL3R5dHMwWmR1TEowblJON0QzbFFVUjNueEhrc3Z5YktMVm1CRWdPM0ovemMwVjdkTkxoa1VuRDVtS0wrdmcvaHlTTU1HTm9uOHBZdnIzeGNqL0xHOTJ6YlBnKzI3WXZ2K09tbGZqOUxCOHE4V0wwcGZBaWRma2FhT2cvMmt5VjJ1RDFBNmVIbTI2TVJBWTBodG1EV2tzY1FFU1VUQnI1bTlDL1VCcFJLYVNwMVVwQ253Y3NQWkVmOVBQKytKNnZGYlhqdTNmcXdCWjVuVGpZRmJFMTFvQ3grcXlPeU0wUTgrdHVNZ09mL2RLa2RueXdKYmt0VENQTkt3RjlmcnNITy9iNFQ4KzltV2JCeHV3dExqNW52OS9RZk1vT2U1K1NSQnB3Y29UU04vL2ZpclM4YUFzcmRUQnhqVUFQZndoVjJ0UkR3dmM5VlE2c05mekxQdEFoNDVzNXNkZnU3Ylh1akgvcjA3L0NKUitIc2xzckowT0NNWm5xb1JnNXNmbisvZHhZMW9MdzYvUDFUeGh0eDBqQUQvdjF1bmRwcjE4UmtGSERiVEFzK1dXTERsdDNCd1d4Z0wyMUFXYU9LR2drdnpROWRsMUN2Zy9vSGhNc2R2bUIzS0xzT2VMQW1RcEJzMGoxUG8zNmVkcFI2OE1QbTJCNURSSlJNR1BpYWNkMkY1b0I2ZXZXMk51NHhpa0Yrcmhnd3R6Q2Vjak5GUEhGN3BycjFHZ0I4czhhQmY0Y3BITHh5b3d2WFRBZis5bXB0d01sMmNHOGRwb3czTmdZRkozNXV4VHd5bzBIQXFNRytrNjFCTHdRc3lNak84TFcxeXE5TWlWTFVOM3dhdStZQ2l5L3M3Zk5nNFlyb2huTUJwZmh1azNnUFg3ZVV4NnZzNmhFdHZVNklhci9qdkJ3Uk4xeHNScHBCd1BEK09ianJtU3BzM2FNRU8wdTZnS2Yva0lXQ1BBMUdEOWJqRDA5WEI2MTh2dmJDd0FVZ2tmWUc5aS94VWw0ZDJ4OHhPMG85VVExRmp5dlNxK0Z0Kzc3WUgwTkVsRXdZK0NJNGFaZytvRWZDbjlNdHF5ZTdVQVJSNlIxc3NtMnZCNklJdFJ3RmdJaVA5MWNWcHNiYURSZFpBbFlDeDB2bmJCRi8vMTFnMkZ0UjRzUlRiNFN2VTNib3FCZjNQVmVESDdjRTlwSmNOdGtYU0wvN3dZRURaVjQ4R2VGNS9Ja0NjTWZsRnZYNmhPRUdHUHkrSFVaRFlPRHpEeENWTmRHbHIwRW5hTlZlUVVrR25wMVhGMU5QbmNhdml5L1d1b2x0NVl2dlk5dlI0OTdyckRoNVJPUVFJd2pBblZkWTFibWlPL2U3c1gydjcvTmIxeUJqeTI0M0N2STBTRThUOE9ndEdiampxV3AxbitpcEU0d1kwanZ3WjZsVFZ2aTVmRGtadnUvbHNUMkpSRVFVT3dhK01EUWljTTBGNFV0Uy9Gb3A0YllucXNMZW4yRVc4TjdmbFJJYUhpOXc2OStya0dVVjhjN2pPUUNVM3FCSWoyOU9VVDhkeGhVMVAwUVhxNTVkbFRsNy91SHBoODB1UFBwS2JkQnVJY2M2TnV6MUs5Umk5R0NsalhzUGVkWEN4dnVqSEhZV0JLQi9UMTNqNHoyNDRaZ1NJV2tHQWY3dllGT0FjTHFVVmMvTjBldUEzODN5TFViNWRHbjRMZGJDOFEvY3phM0VQcGJaSktqRmxvZjI5WDB2enlwT3c4Z0J2dmZJbXE1OEx3dzZBVE9uQlBmbzdpajF0UGx3OHFWbm05US9mdXB0TWg1L05mano4TXhiZGNqUDBhQ29udzVaVmhGL3ZTVUR2M3VpQ29JUStMTmtjOGd3R1FYb3RFQ1dWUXo1QjAyT1h6Mi9BNyt5RGdzUlVXc3g4SVV4YzJvNkN2SmJ2cHF3NlNRTktDZkllTkpwZ1ZzdXRUUi9ZSXhPSEtqSHZkZFpZVEw2ZXEyKys4R0pKMTZ2YlZIdmxmK1daUzNaUjFlV29lNllNTFN2VGkweElzdEtHTXpKRU5VZUpBQnE0ZXF5eXVnQzVVMlhXTlF0MnZhWGVmSEtSN0h2YzZ2M1c0bnRpVEdYV05ORmRTOWFmK2VjSExwTWlVR1BrTWQvdnR3UmNiZUtnbnlOR2l4LzJ1RU9XNlE1blA0OXRiajhYTi9yL3ZQdDRQbDdnTkxEK2ZCL2EvRE1YVm5vMWxtRHJwMDBlUGptVEx6eGFRTk1qUVdjZDVSNnNPWm5GMlpQVllKcm53SnR5TGx6SjNUMy9XcUtkVjZxUmtUQUlxTndkSDd6T2pXYTJCOURSSlJNR1BoQzZOMWRHekFVNlpVQ2Q4Mkloc1Z2UjRTNmh2Z09TVjF6Z1JrOUdzT29KQU1PcHh3UTBscGkxQ0E5cHAyV0Z2QjFmdnlkSGY4SlVRWWtHc3FLVUtWSGFQZEJENWF1ODRVTW5UYXdSbUZ6dkY0WjU1NnNCSmJLV2drSHk3d1kybGVIenNmc09kczBCSDN3MStZRHdpa2pEV3J0UW85WG1Ydm9iTUgwUXY4QTRJcGgzbHg3eXN2V0JPeEZIRXZnTTVzRS9QbmFEUFZ6c1hDRkkrTGo2Mnd5N251K0J2KzZLd3RtazREK2hWcWNjM0lhWGwvUWdDdk9TOGMvM3F3THFJbllyekIwNFBNdnZSUE5MaWorWXEzdEJ5Zzdva3dlRjl0amlJaVNDUVBmTWJRYTRNNHJyZW9KYmtlcEIzVTJHU01qN09ZUVN1ZHN2d1VFZGZFTGZNUDc2M0RCNmI2VDk4ZmYyVEc4bnk2Z1I2UWwvSHN6WlZuWmEvYmRSUzBybXF6WEFkZE05L1VJdmJZZ3NIZnZ6aXV0T0RXS09tbE5scTV6NHAxRk5vd2FwTWNYeXgzSXl4RXh0SzhPZVRtK051ZGtpT3I4c2dObGtRUENDZDIwdUgyMnI0ZjB6Yzlhdmh1SWY2K1FJOHlPSHVFY0tmZGkxcDhxV3ZTNi91eE9HUU43eFdmN3RtUGRlWVZWclRPNCs0QUh6Ny9YL1B6TGc3OTY4ZGRYYXZIWG16TWdpc3JDblpmbTEyUHZZUTkySC9RRWxOTHBYeGk2M1gzOUNrYjdyL2dtSXFLV1llQTd4bVZUMHRYQ3NCNHY4TlNidGJoMmVuVGJTL2tyN09KN2EvY2ZpVStwbFBRMEFYKzR3amZuN0hDNUY2OTlVbzkvM3RueWtpL0hxcmZKK1B2cnRWR1Z0UWpueXZQTUFRcytvaWwzMFp6ZEJ6eDQ5SlZhN0Q3b1VRT3ZmMDlSank2Ky8rODlGUDc5N3BRbDRwRmJNZ0o2UkV1MnU5QzNoeFpIS3J4UjdhRGl6K1FYK01KdDRSYU9KRU90ZVJkTzl6d05YcnBQS2YvejlXb0gvakUzdWdVdjhUQjdxZ25GdzVTNWhRMTJHUSsvVk50c0FmRnNxd2hKbHJIK0Z4ZitPNzhlVXllazRiN25xM0drWEZLSDN3K1VlZUYwQXdZZE1QQUVaVjlrLy9tQTNUcHIxQjd5QTJYZW1PdEs3am5veGJwZm12L01kZTJrVWVmQjdqN2d3ZnF0elhmeCtqK0dpQ2laTVBBZHc3K3UyanRmMnJEbllNdkNXcUZmQU5rWFJiSFlhRng1WHJxNm1FS1dnYWZuMXJWd0dCSzRkSEk2aXZvRm5yaDJIL1Rnb1JkcmNiaTg1UUYxUUM4dExweVlGdkdZa20ydW1NSlJVMTI4cHBONFUzRG81OWM3MUtmQTkvK2QrME8vS2VscEFoNjVPVE5nQlNnQWpCcW94eVZucGVOSWhSZjNQRk9OeWpDcm9rUEp6V3E3dVpxQVV0ZTVxV1JLTktWVDRzVmtGREI1dlBKOWxHWGdpZGRyY2Vpb0Y1MnlSSlJYUzJFWGlWdzJ4WVN6VDByRFI5L1o4TjVYTm55eDNCNzBHZlZLd09hZExvd2NxSWMxWGNEZ1BqcHMydUU3YUZ5UnIvZjNweDNSZmNDOWtxK0hkZE5PVjlqNmZ2N0dGZW5WOFBiTEhrOVVqeGs3UksvMjluTlBYeUpLSmd4OHgxaTgxb0daVTB6WXROT050NzVvK2JaUy9tR2s5RWg4emd5Ny9JYTJQdmpHRnJUYlJUU0c5dEhodGxrV0ZPUUZMa2padU4yTis1NnJibEdBYkdJMEtEMlF6ZTArOWNYM2pxaTNMZ3RsNzBIbGZlaWVwMEZhWTJtV3BuSTNUaGRRR3FKSDFXd1M4Tmh2TTlHemEvQkNuSWxqalREb2xaRCsxTzh6Y2M4ejFWSHRwcUlSbGVMVVRjS1Z6NG5XUlJQVFVGMG5ZZTNQcnNiYWdZbGpjOGk0K2JGSy9PbWFER3piNThhcW4xd1kxbGVIQjI3SXdPcE5Tb21lWTFmcG1rMEN6aXBXM3N0THp6WmhaNmtIeXplRW51OVhzczJ0Rm9JZVgyUUlHL2cyYm8rdWQvakhMUzZjZjN0NWpGOWw3TmI4M0Q2dlEwUVViKzNZWjVBYzlwZDU4ZU1XRng2TG9neEpPQVg1R3JVbnppc3B2UWZ4c1BnSEIycnFsZnAvcjM0U1d4ZzFtd1Q4YnBZRlQ5eWVHUlQyQUdWSXF6VmhEd0R1bUIwY0pOdkMza01lU0xMU0c5dS9weEwwQnAyZ0JPeGY5cmlEQ2lCbm1BVTg4YnRNOUd1c2kranhBa2ZLZlFmOTg2MDZiTjZsZlBGZE8ybnc1QjFaNm9yZlNQSnlOR3E0ZGJxVTNzMFJBM1F3bTJKZlFHTTBDTGh5bWhsM3piSGlqVWR5b3FxdjJDbExqR294a2RidnVXSXBEbDFUTCtPUHoxYmp0VThhWURZSmVPQ0dESmhOQXM0Y2E4UTlWMXVEZWh6UFBUbE5uZE80NzdBWDM1ZUVYOXl4ZnFzdnlJMGY3Z3Q0MlZZUkF4dTMxdk5Ld2FWK2lJaW9aZGpERjhKZlhxaHAxWEROeUFHK29kS3RlOXd4VCtZUHgrMVJ0cjVhc2NFWmRabVVOSU9BNldlazRlSXpUVWhQQ3d3aWJnL2lWcmg1K2hscDZrS011Z1labTNlNTFmbGY4ZVowSzZIdmhHNWFqQjFpd0pFS3J4cXdmOW9SSEJBZXZ6VlRYZFFpeThDVGI5UmkvSEFEOG5NTmpjOG40OTduYXZEa0habm8zVjJMenRraW5ydzlDM2MrSFdHUE1maENKcUNVVEhuOFZtV3J1RHVmcm81NktMTEp1R0Y2dGFqMDJwOWRVWDMrN3IwMkEybEdBVS9QclkxNFhMcmZmTVZZOTNSdUNvajFOaGtQdjFTRGgyL0toRjRIbkhxaUFWcU5GWDk5V1NuWll6RUorTDlKdnBYdDg3NXNpRmdiY0VlcEI0ZU9ldEcxa3dhZHMwV01IYUxIbXA5ZE9PZVVOSFdPNnNidDdyREQ1SWJHR29xdDRUOGNQN3kvRG5mUGFkM3pmYjNhSHRVOFFDS2lSR0RnQzZHMWMzUDg5NExkc0MyK0o0RDUzNGJlVS9kWWVoMHc3ZFEwWEhKV2VzQmV1SUF5Qis0Lzc5ZmovTlBTTUdwUWZFTFptQ0hLMTl3MDMydlU0UERQMjd1N0Z2LzRmZkErdXFIYzhOZktnTjY0SmlWYjNUaWhteFluRmVseHlHL09ZYWdGSXY2cnBGLzRvQjdmL2VBTTZGVUNsQ0hNUC8rN0JzL2NtWVc4SEJHZHNrUmNjcFlKUnlMTVp5enFGNytWc1pOTzhzMTcvSFp0ODhQZFo0d3hZRUJqVDlpOTEyV285UXBETVJsOXdTYldoU1grU3JhNThlQ0xOZmpMYnpLZzB5bzljdy9ja0lHSFg2ckJyS25wYXM5bTZSRnYwTDdKb1N4ZTY4VHNjNVNRZU5HWkpwUnNjK0c4VS96ZWh6WGgzd2V0Vm1oMjcrQllkT3VzQ1ZnRTFCSy83SEV6OEJGUmg4VWgzVGpya3F0UjY4OEJ3SW93YzVqYTJoTy95OEoxRjVvRHdwN1REYnp4V1FPdWY3Z1NhMytPNzFEWnlzYmh1N21mTjJCTk04OHROaGJHamVZaUNxR0hSemRzVTE2alM2NUc3Vm1xckpWQ2xsZFowZGkybCtiWDQrUHZ3Z2ZtcWxvSmYzNnVHblUyR2Qrc2NlRFpkOEtIS0VFQVJ2ajE1TFptT0R3dlc4U0kvc3BucHFKR3d1SE93ajhBQUNBQVNVUkJWSS9OckdvMjZJQ3J6L2V0SEgvbDQzcDRJNnl6eWN2eC9aaFhSTG5sWERnL2JuSGhrWmRyMUI3bXNVUDFlT3pXVEp6ckY5VCs4MTd3L0w1UXZsNWpWM3NCaS9ycGNQTU1pL3A1YmJETFdMNmg1Zk04aVlnb0VIdjQ0dXhzditLdHV3OG9kY2RhUWhrMk0yTFpPa2VMd3NTckMrcngrSzJaRUFSbEx0U2lsUTY4OVVWRHMyVkFvcEZwRWRDN3V3NGwyMXpxaVg5RmlSTURlbWt4OTR2WWF2ZHQzTzdHcjhmc2pERzR0dzVkTzBYdWJTblo1bEszNkdxcUU3ZHNuVFBrTU9MYW41VlZteDk4MDN6djZQNGpYdHo2dDZxQUhUeENHVE5Zcnc0anV6MUF5VllYeGc1dFdXL3AxSk45dzVpTFZqcWFEVXMzWDJwUlgzdlRUamNXcjNWRzdLbjFyOUZZVnRINkVrR3JmM0xoeWRkcmNkY2NwVVJRd0I4NEpjNm9lN21PbEV0WXZjbUZreHFIL3YxL2RqNWZib2N6UXU1dHNNc3gxekEwR2dUY2VZVlY3Um10ckpXUWJWWGV4N29HV1MwRnMyeTlFLy85c0Q3bTdlcnFiTnp6bDRnNkxnYStPRElaaFlDZWpxOVh0N3lId3BvdTRnOVhXSERqLzVteCtBY0gvdk5lZlV6Ym01VnNjK1BqNyt6SU1JdDQ0N09HVnBWYU9WWkJ2aGFQL2pZRGRUWVpxMzl5NHNVUDZsRlpLK0hKTjJLdkVmZnhkemFzM0JoNFp2L0RGWmFRZ1cvcUJDTTJiSFhqY0xrWExyY1NMdngzVlBnbXpCRGcwU29wcXJEWHhEL3NyZnZGVjBLbXFUd01BSnpudDNQRitsOWNZV3ZGYmRudHhuUHZLdVUrOW9RSS93WTljRTdqTGlLU0JDeGNFYm1kWjQ4ejR1eVRsSy9aNXBEeDVCdVI1KytKUW1ESm1saDNyUWhuOFE5T3BCbnJjT3RsZ1Z2OHhicVk2SzB2R3RUQTE4VHBBajVhM1B6M0s1WS9YcktzSXU2NXlxcXU1dDZ5MjRNRlMyMjQ1eXBsM3Q2eTlVN29kY291SGFlTU5FQ1dnYisvVmd0UC9INXNpSWdTaWtPNmNYVGhHV213Tk01anNqbmtWZ1crcGdVVzZXa0Nwb3hQYTlGZXRpOThVSSsvdmRhNnVucWhOTzBUYkRFSm1GUnNWSHVub3UwUjhkK09MTkpRcEw4Wlo1bHcyMHlMdWlvWFFFREpqeDJsbmhidmxoSEp6djBlTEZocXg0S2xkbXpicHp6L29CTzBBVDFxQzVhR0R5ZWxSN3pxNHpmdGRPTzhVOU13WWJoQlhWMDdlWnp2TS9OOWlUUGtIclZOZW5UUjR1WVp2b0QxL0h2MUllYzMraHN4UUs4T2srNHY4NkkyeHNMU2tld3M5UVROZDczK0lqTzBNVXlGMjFIcUNacDMrZUczdHBocUlUYW5zSXNHejl5VnBZYTlyWHM4dVBlNWFqaGRnZS9GMDNQcjFGWEJwNTVvd0Y5dnlXejFsb1ZFUkIwRkExK2NaSmdGWERqUnQwcHh3Vko3cTJxcFdjM3htM2NWYjhmT0M0dzFSRmo5SGgvTk1OZ05GNWx4OVFYS1ZtMytXNGlkZHFLdmR5OC9Wd05yZXR1Zm5FVVJ1UFV5MzI0bnV3OTZZaW9kTW1xZ0h2ZGRiOFc4eDNQUnU3c0dsL3J0MmZ6Qk44SEQ0VEtVbmo5WkJ2b1hhdFdWdkY5ODc0anFENHJKNDMzdlVid0tnQVBLVm5aTml6ZjhqUm1peHgrdmFiNFdZNU84SERHZ1ppV2dMT29KTTNVelp0UFBTTU8vNzhsV2gvMUx0cmx4OTcrcVEvYkllaVZsaGY3NnhnTGZ3L3ZyOFBJRDJkeFpnNGhTQWdOZm5OeDBpVVh0bGJNN1pYd1k0dVFkaTZhNVJRQnd0S3BqalN2NUQ3Y2VPLzh1R2hsK1liYW1QdmpFSy9xbGhkdG5XOVNkTzZwcUpYejNveEp5QnZiUzR2VFJ2bFdhRnBPQUs2ZWxvNjNObnVyYmVnOEFYcDRmMnhCbTB6eXhETE9BL0Z3Tm1yN1M5Yis0c0cxdmNDQTdVT2JGalk5V0J2UjRiZHp1eHI4akxDaHBNcXl2RHFmNHJSaWZNTnlBcDM2ZkdkRCtsa2d6Q0hqd3hneTE2SFJacFlTbDYzeTlyUk9HRzNEbmxkWm1RNXZKS09EaG16S0RWcEdQSGFySG5GWitMenRsaWZqNzd6THhtNHZOMERmbXlVV3JIUGpUczlVUnl5UzVQY0Q5LzZsUnY1NmNEQkVQM0pDQis2NjNCaFRaSmlKS05wekRGd2RqaHVoeDJpamZpWFhlUWx1cmg4Nzh0Lzg2M013Q2d2WldrT2Y3MkJ3c2k3MXRBM3I2ZW5TcTY0SjcrRHBuKzc3MllYMlZZM2NmOE9EKy85VGdhSlVFdlE3NC9lVytRRkZ2azJFMkNaZzZJUTNMMWpsYnRBTkpOTTRZWThDc3FiNGV1U1UvT3FQYXM5VmYwM0E0QUt6N3hZM0w3NjNBK2FlbFlkUE8wRzBlMmtlSEIyL01VUCtZMkZIcXdZTXYxZ1FOOFpkc2MrSFNlNVJGREE2bmpDeXJpRHN1dHh6N2RCalNXNGZuLzVpTkJVdnRlUDNUQnRnY01wNmVXNmZPTTZ5cGo5emphaklLZVBTM21lcndxTTBoNC83bnExRjZ4QXVUTVFPakc4dnhuREhHQUtmYmduKytGVHFZR2cwQ0hyb3hJMkFMd3RvR1dlMmx2ZlJzRTZycnBLam04dm5UNjRBTHp6Qmh4dGttZFRqVzdWRldhSCt5SkxybmNudUFSMStweGFHajZiajBiQk1FUVFteEl3Zm84ZVZLQno3K3pvYXlpbzdWNjA1RTFCeit5ZHBLT1JraTdwanRPN0h1UGVRTk9UUVhxKzUrb2FxNUZhTXQ1VC9uVGhkRFNibGUzWHh0MjE4Vyt6RGg4TVlTSkhzUGVZT0cxbnAxMDJEd0NZR05XZmVMQzNjOFZZMmpWY3BKOXZvTHpTaklWNExDc3ZWT3RRYWRLQUIzWDJWdGs2SGRrNGJwY2Nkc1gySGV3K1hlcUhyWmpwWFYySFBiWUpmaGNNcHdlNEFQdnJHSDdOMjc0UFEwUEhacnBocjJkdTczNEo0d3c1RWVyOUlEV2xXckJPSy8zWmFKTHJuS2UyUnp5SGpxelRwMWZxQW9Lcy85OGdQWk9HV2tBUTEyV1gxc3BKMDR6Q1lCajkrV3FlNkVJVW5BNC8rcnhkNURYa2dTOFBCTE5kaSt6L2QxVEJsdnhFMlhtSU9leDJnUThOZGJNakMwcisvN3ZHaWxBemMvVmhuUTQvdWJpODI0cUpsOW1ac0lBbkRXU1VhOCttQU9yam8vWFExN0I4cTh1UDNKcXFqRG5yL1hGalRnM3VkcTFEYVpqQUl1UENNTnJ6MlVnL3V1dDJKSTcvalZZU1FpYW1zTWZLMmcwd0lQM0pDaG5zUWxHZmpuVzdWaEYxaTRQYjZUbVNnR0R0djYwNGpBaUFHK2s4bitFSHZEeG9QLzBGYmZIdEdkdkFiMDBnYlVkZHQ3S0xhMmpSOXVVSWVFL2JmWGFqSnFrQ0ZneTY2dlZ6dHczM00xNmtyWmlXTU02Z3BabTBQR0MrL1hZNmxmcjE2NHVXV3RjZkdaYWJqL0J0OXoycDB5SHZoUFRjQWNUY2t2UFRkdEwzYXNETE9nRmljK0VxRThTb1pad0VNM1plREcvek9ycjdseHV4dDNQMU1kZHVlSkprWDlkSGpoejlscXo1a3NBMCs5VVlldlZqbHczY09WK0dTSlhTMzdrcE1oNHMvWFd2SEl6UmxxbVpkd0NydG84T3pkV2VqZnVEMmQxRmhnMjcvbW90TUYzUHRjZGNBaW9lS2hCbVJhZk85SGxsVVphdlVQU3o5dWNlR2ZieXVCOUtFWEEzZTV1ZjRpTTI2ZVlRNjdoWnhPcXdTOUYrL054dTh2dHlBMzAvZXorUEYzZHR6NC8rM2RlWGhUWmRvRzhQdWM3R21TN3RCQ29aUUtMVnNySWdobEVBVEJGUkJjVUFkUUdiZHhIUDFjeGxGbjFCbkhkUngxUnNkZDBVSEVCUVZ4QVJGQlVFQjJLUHNPcFVncFhaTm1YNzgvRGswYmtyUnBLYVJKNzk5MTVhSTVPVW5lcHFHNSt5N1ArMHoxYVMzbTJiRFRpZHVlck1LeTlRMUQxcUxRTUR6KzhYT3BlR0NhSGlQT1V3WHRaRU5FMUo0dzhKMkcrNllhQWxhTmZ2aU5wY2w5YzYwMkg1eU5SdTd1dVZHUHJNNHlmNUZoalVwQWp5NHlQRExENEE5RlBoK3cvY0NaR2FJc2FSUWs4N0xsdU9zNkhiSTZ5NkFKVVFBNTJTQmkrTGtxL1BYV1JQOTlmTDdJTjdjSHBQbHJ0MDVxbUp1MVltUHdvb081UzZ4WXVrNzZjSjIzMUlaL3phcnpCK2crT1hMYzE2aVg3ZFZQNnZ3TFdsNzgwQVNyWFVveS9YSVZlR1NHSWFKOVpwdVNtaWppc2RzTnVHMnl6cjhJd1dMejRkRlhhMUZTRmhqWUdnZXhJV0YyR2JtNjBhS2VveUdHd2tWQjJvLzJ2U2RTY1VIL2hzZjRZYTAwOTZ5cHNHZElFSERYZFRvOGQyK1NmNjZaenlldDVLM2YwOWJ1OE9IMXo4eDQ0TVVhSEduMHN4L2NUNGwzSGsvQnhGR2FrUFB1Umc1UzRaV0hrdjN2eWZxdzF6Z0UxVE9hZlhqMFZhbFhiTmNoTi83NGZEVnE2NlIyOTh5U0I0UkdRSnE3K1BlM2pQNmV4ZTBIWFBqSE84YUFjaWdUUm1ydy9QOGxCVXh6U0VrVWNkUDRCSHowVEJvZW1LWVBHQnJlZDhTTi8vdG5EZDZZYXc3NC85WmFSck1Qejc5dndrUC9ydld2MVBhM3d5QmkzREExL25xckFmOTlPRGxzMkNjaWlqYk80V3VsZTI3UVkweWpyWjNXYlhkaXpxS21oM0s5UG1ESEFaZS85MjVZZ1JMRENsS2F2TS82SFU3VXRHR0ppc2FXcjdmanhzdTAvakF6Y1pRR0UwZEZOb1FHQUNzM08vekRyTTFSeUlFWDcyOElEYXVMbmRnZEpoeS85S0VKMi9lcnNYQmxReURNNlNyRGszY2wrWHU4bHExellObTZoc0JSWHVYRmZ6K3B3ME1uOTBNZGZxNEtmN3RUMnZhcnBSLzZDcmxVRysrbThRa0JaVG1xakY0ODhZWXhaSS9Sem9NdVhIV1I5TnFOSDZsQjkwdzVqcFM1NFFNZ2x3bkk3U1lQQ0RxbnJ1dzlMMStCV3lmcmtOdW9TTExUQmJ6MXVSbmYvQngrT0ZLckZqQitwQVpUeGdYdWxleHdBaS9OTm1GNWlDM09kaDUwNC9kUFYrTzNsMHR6MUVSUldvaHgxM1U2WERoSWhSZG4xZUZZaFFkSmVnRi9tS0lQV1BqaGNBTFBmMkR5NzE0U3lyRUtEeDU4cVFabGxSNS9iOTNZb1dyY1BVVVhFSWpXYm5maUgyOEg3MXU5ZHBzVFQ3OXJ4S08vYStoVkhYQ090R0wyblhsbUxGeHB4NlZGYXR4NG1UYmdmdFVtTHo3OHhvTHZWalZmdkxvMWl2ZTZjTS96TlJoV29NVFZGMnNEQ2s2YnJUNDgvcnF4emZiTkppSnFhd3g4clRCeGxBWlhqR2dvZDFGYTdzSHpIelJkQUxmZUIxK2IwYmRuTWxRUlZIb3dtbjE0WTY2NXRjMXNWbW01QjI5OWJzYWQxK2hhWEFaajN4RTMvdFBFL3EybmNybWxVSlNkS1VPZDFZZDM1b1gvdnR3ZUJJUzlicDFsZU82ZVpQL2N2QU5IM2ZqM1I4R3Y5OUoxRHZUcWJzT2swVkx3R3RKZmlkd3NlWk85cm8zcHRRSW1qTkpnd2todHdEQWtBR3phN2NKek00MGhWeFVEVWhIb2cwZmQvbDB0Q25zcnd1NjFlL0NvMjkrN1dWU294UFdYSmdTRXdmcHpubnZmRk5TVFdLOUx1Z3lUUjJzd2RxZzZxRmRwYjRrYkwvelBGTkNMZHlxM0IvamYxeFpzM09uRXd6TU0vaUhkL3JuU2tQQURMMWJqbVVhdk9TQUYzc2RmTjJKL2FmT3ZaLzF6YTlVQzdyMVJIN0NvQ1FBV0xMZmh6Ym5tc01Gc2RiRVRELytuRmsvY21laHZnMVl0NE83cjlkaDUwSVU1aTZ4UXF3Uk1HYWRGbmRXSGVVdXQrR0twdGNuZE9kcktMMXVkK0dXckU3bFpjb3dkcXNiSVFTcTgvRkVkU2x1eGdJbUk2R3hoNEd1RjczK3g0NkxCYXZUSmtlTkV0UmVQdk5MODNLcDZ1dys1OGZ0bnFuSGxDQTE2WmN0aFNCQWI1cXo1cEEvaTJqb3ZkaDUwNGFzVlZ2OXcySm55NVk4MjdEem93aVZGYXVSbUtaQ2dFVUtIUHgvZ2RQdHd2TktEdGR1YytHR3R2Y1hGb04rWVc0ZThiRGxlbWwzWG9vVW9UcGZQMzZacWs5VExGbTY3dWJlL01DTXpUWWFoQlVxc0xuWkdIUFlBUUtFUWNPVUlUVURZcTdQNE1IT0JHWXRXMlpzc0xPMzJBQS85dXhZM1QwekE4RUtWZjE1blBhOVgyaGxpNVdZSFBsbHNnY01wTFlLNGJiSXVvTXlOM2VIRGg5OWFNRytacmNrRkZCcVZnSEhETkFGL09OVFcrVEQ3V3d1Ky9ka1djUS9YOWdNdTNQRlVOZTc3clRRUERRQisybVRIdmxJUDVpK3o0cWJ4MGhEOHBsMU92UEMvdWhZWFJPNldJY1BRUmx2T3VkekE2NS9WQlFUNnB0cDI3ejlyOFBqdGlmNVNNaDh2c3ZybmpjNzgwb0tTWTI3OHN0WHBIODQvbXc0Y2RlUEE1MmE4K2ZtWis2T01vdS83WCt6WXNOT0p3OGZjWWY4QW8vaVVuU2xEank1eURPNm5ETmpWS1ZZeDhMV0N6U0hONC9yenpRYTg5WVU1NG1ITmVyK2U4T0N0TDlyUGg4VGVFamYybHB6NTlqaWN3TjNQMWJRNEtKWlhlL0hjK3lZOCtqc0RIbjIxdHNuWDIrc0RubnJYaU1kdVQ4Uzc4MXYyUFZVYnZYanliU05lZkNBWlRwY1AzLzVzeHllTExhaUxzTVJPbmRXSFZ6ODI0OVdQelpETEFIbWpIVVdjVGw5UUNLc2ZCbnpsejhsUUtRVXNXV1BIaDk5RXR0L3hnYU51dlBpaDlKcFUxSGd4ZjVrVjN6U3ovMnc0RnBzUFQ3MXJ3cVZGYWx4enNSYXZmeWE5Ym5NV1daSGJUWTd0KzEwdExvOVNiODloTjU1NDA0aW43MDdDcnljOGVHNm1xVVg3U3grcjhPQ1B6MWZqOXF0MTZKZXJ3SnhGZ1hVUGw2NExQN1JNZERwcTYzeDRhYllKYTdlZGhXNWphcGRLeWp3b0tmTmd4VVlIVmhjN2NQODBnMzlucEZnaytId3QzU0k4K2k2NXF5TGFUYUFvU0RhSVoydytZMlBuNWlsd29OUjlXanVsdEVSaGJ3VXFhcnl0S3IvVEowZU9QWWZkYlRablRSVFJaTTlpYXczb3BjRHVRNjZnK1hvdG9WSWdiTTl1UjdENDlmUm9ONkhEMkx6YmhXZWJtTUpCSFZONnNvaUhaOFJ1U1NiMjhGSE1PQnRoRDVDMjN6cWJUcWRRZEV1R3JDTnhKc0llQUd6YmQvcXZhVWNPZTNSMkxWcGxZOWlqSUJVMVhueTEzQmF6Z1k5bFdZaUlpRTVhdnNFUnNGVWdVV01yTmpwQ1ZqK0lCUXg4UkVSRUp6VlZCb2tJaU4zM0NBTWZFUkhSU2VWTjdJSkRCTVR1ZTRTQmo0aUlDQ2ZMSjdXdzZnSjFQSlcxM2haWG0yZ1BHUGlJaUlod2NwVTYxMnBRTTd4ZW5QYlduZEVRZzAwbUlpSWlvcFpnNENNaUlpS0tjd3g4UkVSRVJIR09nWStJaUlnb3pqSHdFUkVSRWNVNUJqNGlJaUtpT01mQVIwUkVSQlRuR1BpSWlJaUk0aHdESHhFUjBSa21DdEZ1d2RuUnRaTU1ZNGVxMi94eFJSRkkwQWhReUVQZnJsVUwwS2c2eUl2Y1NneDhSRVJFWjlEWW9Xck1laW9WL1hNVlorWDVPcWVJV1B4Nk92NTZtK0dzUEYrOXRDUVJienlhZ2dlbTZURnlrS3BOSC91OGZDWG12WmlHeWFPMUlXK2YrYmNVdlBwd2NwcytaN3dKazVXSmlJaW9MYVFtaWtoUEZ2R0hLVHJjOVd3TmZJMjJiOU9xQlR4K2UyS0xIdS9KdDQydzJsdStCOXdkMStqUXRaT3NSZmRadTgyQmIzKzJSM1J1WmEwWG4zMXZ3YlFyRS9EQWRBTkt5cXB4K0pnbjR1YzZwNXM4YlB0eXM2UzRrdE5WSGpKTUtoVUN0RDQwR1RUWGJuZkM3dWk0ZStjeDhCRVJFWjFCODVaWk1YNmtCajJ6NUJnN1ZJM3ZmMmtJVUhJWk1EQy9aVDEvOGxNeTBhQStTbHg1b1FhZi8yREZqZ091c1Bmcm02TkE3K3pBajMxQmtDNWVINEFRV2Fpc0l2TEFCZ0N6RjFyUnA2Y0M1L2RWNHBxTHRmalhyTHFJNzN0SmtSb1RSbXFhUE9laXdTcGNORGgwcUV2UUNIajBkK0Y3Tlc5NW9ockhXdmo5eEJNR1BpSWlvalBJNlFJK1dXekZiWk4wMEdsRHp6TTdWdUhCNy81ZTNlVGp2UGRFQ3Jxa0IvZUFaYVNKS0NwVVl2bUd3SjQ0aFV5QUlhSGgrZTc3VjQwVTdCcDU1bytKR05SSGliKy9aY1NhcmM2d3ozM1pjRFdHOUk5c21GYXRFdUJ5QTRZRUVVL2MwWHp2NWN3RlpwUWU5K0NEcnl6NGRMRTE1RGtGdlJYNDg4MEdmTExZaXE5WDJJSnVmLzNSRkZoc1h2enA1ZHF3ejFOdDlFYlUvbmdWazRFdnI0Y2NldzY3bzkwTUlxS3pJcTlIVFA2cXBrYStXMlhEcXMwT1ZKdkNodzV2bzV2VUtnRStudytPOEJtc1dVTUxsSmo3UXByLytxMS9yMFpwZVdBUFY4K3UwbnRyMThId1BZTUEwRE5ManFKQ1pZdWUvNElCa1ozLytROGlBQThzTmg4c05pbVJkdTBrUTJwaXd6SURqd2Y0YW9VTjVWV2VrS0YzeVJvNzNCNWYwRzE3RHJ2Z2FQcGI2ekJpOHJkSWJoWURIeEYxSFBYemx5aDJET3FqeFAzVDlHRnYzMy9FalNmZU5JYThUU1lDQzE1T2c5SHN3M1VQVmJhNkRlVlZYbXplMDVBWXpiYkE3cjBrdllCa2c0aGpGUjRZelpITmJmdmdLd3VXcll0c1RsOXpucmd6TWV4Nysrb3hXbHd4b3VXcmZhKy9KSEJSUjZpUTIxSEY1RytSeTRacjhOMHFlMURYTkJGUnZCRUY0SW9SVGM5cm90aWhWUXZRcWdWVTFJUXZraUdjSElYMW5lWm4zTjRqTHJ3OE8zQU8zUjNYNkpEVFJmcm8xMnFrSjlKcFJUeDNUMUxRL2IvL3hZWmw2eDBCeDB3V0w4cXIyMlpvMUJWQno5c2pyeHB4dkxMbGdXMzZsUWxoNS9wMVZERVorSHBueTNIcGNEVVdybXlidnpLSWlOcXJDYU0wT0tkYlRQNnE3dEEyN25MaXQ0OVdCUndUQk9EVlB5ZWpWM2M1ZnRvVS92TkxkaklMZWs4MzhZV1FseTFIdjF5RmY3V3EzZUdEVWc3MHlXbDRqOGxrVXIyN3JmdE9Zenk1amVUM2tLTlRjc3NyeUtVbXNlcmNxV0wydDhqTkUzUll1ZGtCazRYZGZFUVVuOVJ5RzlUV0h6QnZuZ3BhclRib29sS3AvSmVFaElSb041ZWFNZjVDRFhwMWwrUEljUThXL0JpODhLQ2VlTEpLczdlWmpqUlJBQkwxSXJScUtkd2thS1FoMmtTOWRGMHBsNjdYczlvYkhuREt3MVZoUzVSY1dxVEdmVk1EaDZOL1dHdkgzaEkzZGgyU3V1VytlU1c5NmNZMVllcGZLbEZiNThOSGl5eEkxSWs0V2g1K2l0YjFseVRBMTRyZ3ExQ3dDUE9wWWpid0plb0V6UHg3S2w3NjBJVFZ4ZEgvSzRTSXFDMGxxdzRqTCtsSEhEM2l3TkVXM0s5eEVGU3IxVkFxbFZDcjFRSFhHd2ZGVTY5cnRhRUwyOUxwNlo0aHc2MlRkUEQ1Z0ZjK3JvT25pVEJYdjV1RXA1bVJ6UFJrRWJPZVN2VmZ2L2RHUGU2OXNlSDJDd1lvOGNsekRiZi83MnRMMEdOMDdTVERKVVZxN0R6b2FuS1Y3cDdEN29DNTh4VTFrUSt6aW9LQWpMU0c0Q2tJQWdBZjFtMXYvclA3RDgrMmJnN2VQVGZvV3pVSE1KN0ZiT0FEQUwxV3dCTjNKR0xKR2p2VzczRGk4REUzU3NvNE9aT0lZcE5XWGcydHZCckpxbEowMXU1cDFXTllyVlpZcmFGTFcwUktKcE1GaEVDVlNnVzVYQTY1WEE2RlFnR0ZRaEh3dFV3bUN6alcrRjlSRlAwWG1Vd1djRDNjTWJrOHBqK2FncWhWQXY1Nld5SlVTbURlVWh1MjdXdDY4cHJ5Wk8rVTA5MTB6MWFkMVJjeXhJVlR2TmVGOC9zR3Jwek5USk5oeWpndHZscGhhekx3bmVxV0o1b3VJVk12UDBlT3U2Zm9rUUVSWnFzUDd5K3dvS2FKbGNxbnVuaW9HclYxTFo4em1OTzFaUVdtTzRLNCtGODFkcWo2ak96ZFI5VFdLaW9xOE9hYmIvcXZUNTgrSGRuWjJWRnNFYlV2NmJEWmJMRFo4bUMxRnNGbXM4RnF0WjQ4RnZoMTQyTnVkOXRXTGZCNFBHMFNITnZDcWFFeDFDVlVhR3k5eTlxczdZQzBCK3hqdHhtUW5TbUR6ZUhEckc4c0VPc0xIWWVoUHJrbmJITzdRbGp0UHN4WkZQd3pLaXBVNHM4M0cvQy9ieXlZdHpUODBQR1paRWdROEx0Sk9sd3lUQTFCa0lhRTMvN0NIUEZxNEhxVEx0TDZoM1JGVVlCU0liMTJUbWZUajhNaDNXQnhFZmlJWWtWNmVqb0dEUnFFalJzM0FnQVdMbHlJTysrODgrUVFCeEdnMFdpZzBXaVFrcExTb3Z2VjFkVUZCVUdielFhbjB3bVh5d1czMngzMGI2aGpMcGNMVG1mN21TYlQxbUgyYkJJRjRFL1REZjVlTlk4SCtQTXRCZ2dBbm5uUEdMWStYTXJKZVhjV1crVGg2SUlCU216YjU0TFY3b05NRktCV0NWRElvdk43NVpKaGF0dzJXUWQ5Z29DU01nOWUvYVN1MlY3TlV5M2ZZTWZoWTI0c1hXZUh4ZWFEV2lYZzZic1QwYmVuQWsrOVk4S3FMWTRtNzEvUVM0RWVYZVJOMWozc2FCajRpTTZ5MGFOSFk5dTJiWEE2bmFpc3JNU0dEUnN3ZVBEZ2FEZUxZcHhlcjRkZUg3N3VXMnZZN1hZNG5VNDRIQTUvY0R6MVdPT3Y2Ly8xZUR4d3U5M3dlcjBSWDF5UjFPaUlJVElSZUdTR0FTUE9VOEhqbGNJZkFIaTlQZ3cvVjRVWDdrdkdZNi9YaGl5OTBqbFZHbzZNTkt4MDdTVERrNzlQeE81RGJ0ejdRazNRN1NvbE1IU0FDaXMyQm9laytoWEJiWm1ycngybmhUNUJ3SnhGVnN6KzF0TGtmTVhHdW5XV1ljUjVnYVZVSm82U1NoSU42YTlDbnh3NUR2N3FSbmFtRE5tWmtjMDFyYisvM2VtTFdtOW5lOEhBUjNTV3FkVnFqQnc1RWt1V0xBRUFMRisrSEFNR0RJQmF6V2tKMUw2bzFlcW92UzliRWhnOUhvLy82OU8xOHZrMmFEeUFva0lWUnB5bmdzTUpQUFd1RVkvZm5naXZEM2pxWFJNZXVzbUFpd2FyOFBLRHlYaDJwaW5vdnIyNlN4L05vd2VyTUhwd09pWS9VTmxrYjkrbzg2V1F0REpNcjllVWNRbjQ3ZVZhOUQ4bk9QRFUxK0tyczRaLzdjWU9WUWNGc2Fha255eUpNcUNYQWsvYzJmeldhZ0R3M0V3VHVtWEljT05sZ2F2TlphSTBMQTRBTGpmUXJiTWNOMTRtaDB3bWhXaFhvNkJhZjh6akRWN2hiRFI3R2ZpaTNRQ2lqbWpJa0NIWXNHRURhbXBxWUxmYjhlT1BQK0t5eTlwMjdoQlJMSXZld28yS05ubVV6WHVjcURGNThiZTNqTmg5cUNHVmVMM0FQejh3UVJRTnFLM3pobHlRTURCZkdnSjJ1QUNWb3ZubkdqdFVEYThYSVhmQTZKd3E0cHFMdGZCNGdVVXI3Ymo3ZWwzQTdXbEpVbStpMlJvK1VIYkxrT0dDL2kzYlZnMEFCcHdUUWVOUGtzdUExY1ZPWEhsUHcrcy8va0lOWmx3bEJjQ1hadGZoNTAwTmdmYXZ0eGt3WXFBS2srNnY4SWUrYmhreVBIRjdJZ3c2RWUvTU0yUEpHdGJxYll5Qmp5Z0tSRkhFdUhIajhPbW5ud0lBTm16WWdQNzkrNk5idDI1UmJoa1J0UVd6MVljN25xb091VWpCNndPZWVVL3EyVk9yQkh5MzJ1NFBmbm5aY25UUGtPRkV0UmMxSm0vQVBzby9iWElnU1MvQzJhaFhhM0EvSlRMVFpGaTMzWWtxWTJCNGxNdUJ2OXdxclE3KzdIc3JEdjRhUEc1YnY3WFpvUkMzMVp1N3hJcnZWa1VlbnA3NVl5SXkwMlI0L0EwalNvOUhWam1qcmxIZzdObFZqajljcjBQL1hBVkt5ang0OG0wamprWlFtcVgwdUFkM1AxK0QrNmZxOGVCMFBhNGVvOFVuaXkxWXVka0JOd3Q0TVBBUlJVdnYzcjNSdTNkdjdOMjdGd0F3Yjk0ODNIWFhYVkFvSXYrcm1JamFyMGhXcE5vZHZvRHR6NjRaSzgxTisvb25HNFlYQmc2anZyOUFLc0V5dEVDSmpGUVp2di9GanNsanBQTy9XaEU4WEhuVlJWb1lFZ1NVbG5zdys5dmc4aTBLdVJRWVhXNWc5K0h3Y3lqckxEN1VXU0pQVFBYaHFxTEdpMk1Wa2Qvdm5HNXkvUGJ5QkF3clVNTG5BL2FYdXRFOVE0N1hIazRPT3JlK2RNM25MNlNGZmJ6T3FTSWVtV0ZBYlowUEt6YmFzWFNkUGFDV1lFZkR3RWNVUlJNblRzUnJyNzBHcTlVS2s4bUVoUXNYWXVMRWlkRnVGaEZGd2NCOEJTNDhUNFVxb3hkZnJRZ09mUFd5TStXWU1URUJ5UVlCQS9NVUtEM3V3Zm9kRFN1cnQreHhZdE51Rjg3TFY2REc1TVZmWDZzTnVTTDQ4dDlvb05NSzhQbUFQMHpSNDUxNTVoYXRERzVMV3JXQWYvd2hFU2tHRVZ2MnVQRG01M1hJeTFiZ3ZxbDZmUHV6QTZXbjdNWXhicWdhUGJQaytEREVvcEFoL1pRNHI0OFNENzVVaTRINUNrd2VvOFhFVVJyc1B1eGk0Q09pNkZDcjFianFxcXN3Wjg0Y0FNRFdyVnVSbjUrUHZMeThLTGVNaU02bVRpa2lIcnJaQUo4UCtQZEhkVTNXNE5OcnBkNnRRNzk2Y05lek5mN3JnTFRBNGFZSkNUZ3ZYd0didzRmSFhqZmllR1ZESW5wMnBnbHFwWUJ1bldXNGVZSTBQODdqQlM0YnJzWUYvWlY0N1ZNemZ0cmt3STRETHRTYXoxNUpFNnZkaDMrOGJZSktDV3plTGFYVHZHeHB0R04xc1FNYmRnYVdDdXFYcTBEUExEa1dMTGNGTE53QUFFT0NpUFA2S09GMCtmRDVEemJNWDJaRFFXK0YvM0U3S3U0dVRCUmx1Ym01R0RSb2tQLzZWMTk5QmJQWkhNVVdFZEhabEpFbTRway9KaUhGSU9LOUx5M05iamxXdno5dVZhMFhCNCs2VWJ6WDVULyt6M3VUTVA1Q0RjeFdINTU0dzRoOVJ3TFRVRVdORjUxVFpYajJqMG5RcWdVc1dtWEhIVTlWWThjQkYxSVNSVHgydXdFUFR0ZkRaUEdpcnBWNzFhdVZKd05vQysrKzg2Q3JWYUZNSVpkNkNBRnBsVzZQTGxKZmx1MWthUFo0MGVIREhzQWVQcUoyWWR5NGNUaDQ4S0IvMWU2OGVmTXdmZnIwYURlTGlNNndvUVZLM0QvVkFIMkNnTGUrTUFlVURxa3ZsWkxWV2VZZmlsUXBnQUc5cEJXelpaVU44K011TFZMajFzazY2TFZTc2VPL3ZXa01taitYYkJBeC9jb0VYRFpjMnYxaWRiRVRyM3hjRTlLbXhBQUFJQUJKUkVGVUI2OFh1UC9GV2t3Y3BjRXRFeE13L0Z3Vit1VXE4ZEpzRTladWF6cDg5dXdxUjJXdEIyYXJEMTRmTUt4QWlmVGtrNEhVZUhaV1NuUkpsK0h0eDFMZzlVb0xZdVF5b0xUY2c4cGFGbDF1aklHUHFCMlF5K1c0K3VxcjhlNjc3d0lBU2twS3NINzllaFprSm9wVDlRc1VpZ3FWcUtqeDR1SC9HUDA5ZGZXMjdYZGhjRDhsbnI0N0NmdEtYUEJCNnIxS1RSUng2RmNwMEZ6UVg0bHBWeWI0YS9mOXZObUJGMmZWK1h1M0FLa3c4MVVYYVRCdXFCcHFsUUMzQi9oNGtRV3pGd1p1eTdaZ3VRMXJ0enZ3eUMySnlNK1I0OG5mSjJMdUVpdmVuUjkrdjk2LzNabUl6cWxTd1BONkcycm03VHZpYnZFMmFxY3FMZmZndTlWMlZOUTBIUnlQbG5zd2Q0a1ZjcGtBVVFTcWpWNHMvb1VsV1U3RndFZlVUbVJtWm1MRWlCSDQrZWVmQVFCTGxpeEJUazRPMHRMQ3IwSWpvdGh6VGpjNVhydy9DUzQzOEwrdkxmamlCMnZJUlJYemxsclJPVVdHM3d4VTRidytVcStlM2VGRDhWNFhYdjJrRGtxRk5GOHZOMHVPMG5JUDN2cmNITEI0bzE2djduSk1HS21CendlczJlckVPL1BOWWN1Y0hLLzA0cjRYYTNEemhBUmNOMWJiN0NLSFgwKzQwU2xGQ1VHUXdwN1Y3c091UXk3ODk1UFRuNWF5NDRBTE93NDBQeFRyOGFMSlVFb1N3ZWNMdGJFTEVVV0QxK3ZGTysrOGd4TW5UZ0FBT25YcWhOdHV1KzAwTjRNbm9raGRjbGZiRkY1dVR1ZFVFYlVtYjlqOWRGdnlPRVdGS255MTNOYmtGbVpqaDZxeCs3QXI0cnA0QUpDZEtVTkpXZVRuaTRJMHBOb1JMSDQ5UGRwTmFERitpaEMxSTZJbzR1cXJyNFpNSmxXL1AzSGlCSll2WHg3bFZoRlJXeXV2T3Yyd1YvODQ4NWMxSGZZQVlNa2FlNHZDSG9BV2hUMmc0NFM5V01YQVI5VE9wS1dsWWN5WU1mN3JxMWF0d3FGRGg2TFlJaUlpaW5VTWZFVHQwQVVYWElEczdHei85Ymx6NTZLbXBpYUtMU0lpb2xqR3dFZlVUbDF6elRYUTZhU056aDBPQno3KytHTTRuVTJYU0NBaUlncUZnWStvbmRKcXRiamhoaHY4OC9tcXFxcnd4UmRmUkxsVlJFUVVpeGo0aU5xeGpJeU1nTDExOSsvZmoyWExsa1d4UlVSRUZJc1krSWphdVg3OSttSFlzR0grNjZ0V3JjTHUzYnVqMkNJaUlvbzFESHhFTVdETW1ESG8wYU9ILy9yOCtmUDl0ZnFJaUlpYXc4QkhGQU1FUWNCMTExMkhwS1FrQUlEYjdjYkhIMzhNbTgzV3pEMkppSWdZK0loaWhrcWx3bzAzM2dpVlNnVUFNSmxNK095eno4RE5jb2lJcURrTWZFUXhKRFUxRmRkZWU2My8rcEVqUjdCbzBhSW90b2dvdnVUMTRCYnoxTFJZZlk4dzhCSEZtSnljbklDZE9EWnUzSWlOR3pkR3NVVkU4U00zS3pZL3pPbnNpZFgzQ0FNZlVRd3FLaXBDMzc1OS9kY1hMbHlJWGJ0MlJiRkZSUEhoc3VFYWlFSzBXMEh0bFNnQVY0elFSTHNacmNMQVJ4U2pKazZjaUl5TURQLzF6ei8vSFB2Mzc0OWlpNGhpWCs5c09TNGRybzUyTTZpZG1qQktnM082c1llUGlNNGl1VnlPcVZPbklqMDkzWC9zczg4K1EybHBhUlJiUlJUN2JwNmdneUdCM1h3VUtEVlJ4TTBURXFMZGpGWmo0Q09LWVJxTkJ0T21UZk9YYS9GNFBKZ3padzdLeTh1ajNES2kySldvRXpEejc2a29LbFJHdXluVVRsd3dRSW0zSDB1QlJoVzdmd2dJUHRaMElJcDVKcE1KNzczM0hzeG1Nd0FwQ041eXl5MUlUVTJOY3N1SVl0dVNOWGFzMytIRTRXTnVsSlI1b3QwY09vdXlNMlhvMFVXTzgvc3FNVzVZN0Evek0vQVJ4WW1xcWlxOC8vNzcvbUxNT3AwT045OThNNUtUazZQY01pSWlpallPNlJMRmlkVFVWRXliTnMxZm1ObHNObVBXckZtb3E2dUxjc3VJaUNqYUdQaUk0a2puenAweGRlcFV5T1hTS2pLVHlZUVBQdmlBb1krSXFJTmo0Q09LTTEyNmRNR05OOTRJVVpUK2U5ZlcxbUxtekptb3JhMk5jc3VJaUNoYUdQaUk0bEIyZGphdXUrNDZDSUswb3F4K1VVZDFkWFdVVzBaRVJOSEFSUnRFY1d6Ly92MzQ3TFBQNFBGSXF3dnJ5N2gwN3R3NXlpMGpJcUt6aVlHUEtNNGRPWElFYytiTWdjdmxBZ0FvbFVwTW56NGRtWm1aVVc0WkVSR2RMUXg4UkIxQVdWa1pQdnJvSTMvSkZvVkNnZUhEaDJQRWlCRlJiaGtSRVowTkRIeEVIVVJWVlJWbXpacmxMODRNQUgzNjlNR2tTWk1nazhtaTJESWlJanJUR1BpSU9oQ2owWWpaczJjSExONm9YOVdyMFdpaTJESWlJanFUR1BpSU9oaWJ6WVpaczJiaHhJa1QvbU1HZ3dFMzNIQURPblhxRk1XV0VSSFJtY0xBUjlRQk9Sd09yRisvSGovKytLUC9tRUtod0pRcFU1Q1RreFBGbGhFUjBabkF3RWZVZ2UzZnZ4K2ZmLzY1ZndXdklBZ1lPM1lzTHJqZ2dpaTNqSWlJMmhJREgxRUhWMWxaaVRsejVzQm9OUHFQRlJZV1l2ejQ4ZjdDelVSRUZOc1krSWdJZHJzZG4zMzJHVXBLU3Z6SHNyT3pNV1hLRktoVXFpaTJqSWlJMmdJREh4RUJBSHcrSDc3NzdqdHMyTERCZnl3NU9SbFRwMDVGVWxKU0ZGdEdSRVNuaTRHUGlBSnMyYklGMzN6ekRlcC9OYWpWYWx4Ly9mWG8xcTFibEZ0R1JFU3R4Y0JIUkVGS1Mwdng2YWVmK25mbUVBUUJFeWRPeElBQkE2TGNNaUlpYWcwR1BpSUt5V1F5WWM2Y09haW9xUEFmS3lnb3dLV1hYc3A1ZlVSRU1ZYUJqNGpDY3JsY21EZHZIdmJ1M2VzL3B0ZnJNWEhpUk5ickl5S0tJUXg4Uk5Tc24zNzZDU3RXckFnNGR2NzU1K1BpaXkrR1FxR0lVcXVJaUNoU0RIeEVGSkdTa2hMTW16Y1BaclBaZnl3cEtRbFhYWFVWRjNRUUViVnpESHhFRkRHbjA0bkZpeGRqeTVZdC9tT0NJS0NvcUFpalJvMkNLSXBSYkIwUkVZWER3RWRFTFhibzBDSE1uejhmRm92RmY2eFRwMDZZTkdrU09uWHFGTVdXRVJGUktBeDhSTlFxZHJzZEN4Y3V4STRkTy96SFJGSEV5SkVqTVh6NGNHN0xSa1RVampEd0VkRnAyYnQzTHhZc1dBQzczZTQvMXFWTEYweWFOQWtwS1NsUmJCa1JFZFZqNENPaTAyYTFXdkhsbDEvaXdJRUQvbU55dVJ4anhvekJrQ0ZEb3RneUlpSUNHUGlJcUExdDI3WU5peFl0Z3NQaDhCL3IzcjA3SmsrZURMMWVIOFdXRVJGMWJBeDhSTlNtTEJZTDVzK2ZqME9IRHZtUEtSUUtGQlVWb2Fpb0NISzVQSXF0SXlMcW1CajRpT2lNMkx4NU03Ny8vbnM0blU3L01iMWVqOUdqUjZPZ29DQ0tMU01pNm5nWStJam9qREdaVEpnM2J4NUtTMHNEanFlbnArT0tLNjVnd1dZaW9yT0VnWStJenJnZE8zWmc2ZEtsTUJxTkFjZno4dkl3ZHV4WUpDY25SNmxsUkVRZEF3TWZFWjBWSG84SGE5ZXV4Y3FWS3dNV2RZaWlpTUdEQitQQ0N5K0VXcTJPWWd1SmlPSVhBeDhSblZVMm13MHJWcXpBaGcwYjBQalhqMXF0eG9VWFhvakJnd2R6aXpZaW9qYkd3RWRFVVZGVFU0UHZ2LzhlZS9mdURUaWVuSnlNaXkrK0dQbjUrVkZxR1JGUi9HSGdJNktvS2kwdHhhSkZpMUJlWGg1d3ZHdlhycmo4OHN1UmtaRVJwWllSRWNVUEJqNGlhaGUyYmR1R1pjdVd3V1F5QlJ3Zk1HQUF4b3dadzhMTlJFU25nWUdQaU5vTnQ5dU5OV3ZXWU5XcVZRSDErMlF5R1FvTEN6RnMyRER1ejB0RTFBb01mRVRVN3Roc052ejQ0NC9ZdEdrVFR2MFZsWmVYaDZLaUltUmxaVVdwZFVSRXNZZUJqNGphcmFxcUtpeFpzZ1Q3OXUwTHVpMHJLd3RGUlVYSXk4dUxRc3Vvby9qK0Z6czI3SFRpOERFM1NzbzgwVzRPblVYWm1UTDA2Q0xINEg1S2pCMGEreVdqR1BpSXFOMDdkdXdZVnE5ZWpWMjdkZ1hkbHBLU2dtSERocUd3c0JBeW1Td0tyYU40VkZ2bncwdXpUVmk3emRuOHlSVDNpZ3FWdUgrYUFYcXRFTzJtdEJvREh4SEZES1BSaU5XclYyUExsaTF3dTkwQnQybTFXZ3daTWdTREJ3OW1BV2M2TFp0M3UvRHNUQ09NWm40OFVvUDBaQkVQenpDZ2Y2NGkyazFwRlFZK0lvbzVkcnNkNjlhdHcvcjE2MkcxV2dOdVV5Z1VHRGh3SUlZT0hZckV4TVFvdFpCaTJUUHZtYkJpbzZQNUU2bkRHVGxJaFVkL1o0aDJNMXFGZ1krSVlwYkg0OEdXTFZ2d3l5Ky9vS2FtSnVBMlFSRFFwMDhmREI4K25MWDhLR0xMTnpqdzdFeFQ4eWRTaC9YSURBTkduYStLZGpOYWpJR1BpT0xDN3QyN3NYcjFhdno2NjY5QnQyVm5aMlA0OE9ISXpjMk5Rc3NvbGp6NGNpMjI3WE5GdXhuVWpnM29wY0MvN2t1S2RqTmFUQjd0QmhBUnRZWDgvSHprNStlanRMUVVhOWFzd2U3ZHUvMjNsWlNVb0tTa0JHbHBhVGozM0hOUldGZ0lyVllieGRaU2UxVmV4Wlc0MUxSWWZZK3doNCtJNGxKMWRUVldyMTZOclZ1M3d1TUovQVV0Q0FKeWMzTlJVRkNBL1B4OHJ1NGxBSURYQzF6eHh3cDQrYWxJVFJCRjRKdFgwaUVUbzkyU2xtSGdJNks0WnJWYS9Rczg3SFo3ME8wcWxRcjkrdlZEUVVFQnVuWHJGb1VXVW50eXlWMFYwVzRDeFlERnI2ZEh1d2t0eHNCSFJCMkMyKzNHbmoxN1VGeGNqSU1IRHdidDRBRUF5Y25KS0Nnb3dMbm5uZ3VESVRaWDR0SHBZZUNqU0REd0VSSEZBSXZGZ3VMaVltemR1aFVWRmFFLzRMT3pzMUZRVUlDK2ZmdENxVlNlNVJaU3RERHdVU1FZK0lpSVlreFpXUm1LaTR1eGZmdDIyR3kyb052bGNqbnk4L05SV0ZpSW5Kd2NDRUxzVnRxbjVqSHdVU1FZK0lpSVlwVFg2OFcrZmZ0UVhGeU1mZnYyd2V2MUJwMmoxV3JSdTNkdjlPN2RHejE3OW9SQ0Vac1Y5eWs4Qmo2S0JBTWZFVkVjc052dDJMWnRHNHFMaTFGV1ZoYnlISmxNaGg0OWVpQXZMdzk1ZVhuUTZYUm51WlYwSmpEd1VTUVkrSWlJNG96UmFNVE9uVHV4Wjg4ZWxKYVdoajB2SXlQRDMvdVhtWmw1Rmx0SWJZbUJqeUxCd0VkRUZNZHNOaHYyN05tRDNidDM0K0RCZzBIMS9lcnBkRHIwN3QwYmVYbDV5TW5KWVoyL0dNTEFSNUZnNENNaTZpQmNMaGNPSERpQTNidDNZOSsrZlNGci9BSFMwRzlXVmhaNjlPaUJIajE2b0d2WHJneUE3UmdESDBXQ2dZK0lxQVB5K1h3b0tTbkJuajE3c0dmUEhoaU54ckRuTWdDMmIyY3E4R25WQXJwbnltQXkrM0NzSXZLdHVaUUtvR2VXSEJhYkQ2WEhJN3RmZ2thQXhYWm1QOXFWQ21Ea0lEV1dyQW45aDA1alk0ZXFjYnpLZ3gzN1hYR3ppd2tESHhFUjRmang0Lzd3VjE1ZTN1UzVESUR0eTVrS2ZBVzlGSGpodmlUOHZObUJwOTR4Ulh5LzdFd1ozbjRzQlp0M3UvRHdLN1hObmk4SXdKeG5Vbkc4eW9zWC9tY0tHeTVIRDFiaDNodjErR3FGRGU5OWFZbTRQZldldmpzUjUvZFY0dmtQVEZpMnpoSDJ2QlNEaUkrZlM0WEo0c08xZjZwczhmTzBWN0VZK09UUmJnQVJVYnpKeU1oQVJrWUdSbzRjQ2JQWmpNT0hENk9rcEFTSER4OUdkWFYxd0xrZWp3Y2xKU1VvS1NuQmloVXJHQURwdEJUMFVpQWxVWVJhSmFDeU5ueVBvRXdtUUswU29KQzNycTdrUnd1dE9MK3ZFcmRPMG1IVkZnY2N6dERuOWN1VlNoZHQyeGZtaEJCU0UwWE1manExVmUwNjFmWURMdnpwNWVhRGNrZkF3RWRFZEFicGREcjA3OThmL2Z2M0J3Q1l6V1ovK0NzcEtVRlZWVlhBK2FjR1FGRVUwYmx6WjJSbVppSWpJd09abVpubzNMa3pReUNGTk9wOE5RQmd4VVlIbks0ejl6dzdEN3F3YW9zRHc4OVZZZFQ1YWl4ZUhYcG90ekJQQ253YmQwVWUrQVFCRUVYQWJQVmh4OEhRMzBUUHJuS2tKNHZZZmNnTm95VzRacVpLSWVEY1BBVmtZc1JQRy9jWStJaUl6aUtkVG9kKy9mcWhYNzkrQUpvUGdGNnZGMlZsWlFIMUFFVlJSSHA2T2pJek0vMlh6cDA3UXk3bnIvVDI1SnRYR29iOTZqZG9HWDZ1S3VCNHBBcnpGQUgzbTdQSWdqbUxyQUhucUZVQ1JnNVNBUUMrLzBVS1lFV0ZTaFFWcXJCc3ZRT2JXaEM2R3V1V0lVUFByc0h2clFOSDNhZzJlV0YzK1B6UFcyL1ZGZ2U4WG1ERVFEVzhQdWw2U3gwdDkrRHgxMFBQaDMxd3VoNWpoNnJ4d2RkbWJONGRIQW83cDRpWTlWVGI5QkxHQy81MklDS0tvbkFCc0Q0RW5ob0FBU2tFbHBlWG83eThIRnUyYkFFQUNJS0E5UFIwZnk5Z2ZZOGdkd09KbnNiejU5UktBWjFUUmRnZFBsVFVCUGRJaGFPUUExM1NaWEE2ZlNpdmJyaGZuU1Y0K3YwbHc5UkkwQWc0OUtzSE8wLzJqT1ZtS1RCMnFCb0hqcnF4YVZmcnZvK2lBaFZtWEpVUTl2YnhGMnFDamwzN3AwcWMwMTJCSkwwQXE5MkhPNjdXaDcxL2ViVUhIM3pWOG5tRTFESU1mRVJFN2NpcEFkQnV0L3Q3K09vdk5UVTFRZmZ6K1h3NGNlSUVUcHc0Z2ExYnQvcVBwNldsQlF3SFoyWm1RcWxVbnJYdnB5TzcvUjhOOHpYckYyMXMzT1ZzMWFLTlhZZmNUUzdhRUFUZ3FvdWs0RFgvUjJ2WTg1cVNsaVNpWDY0Qy9YSVYwS2dFdlBoaEhRQmd6VFlIS3BxWUR4aUt6ZUhENU5GU2U3UnFBYU9IcU1LZWUvQ29PMlRnNjVRcTRzNXJRdTlnazlkRCtrUG15Z3MxdUtCLzhHTnJOZHp6K2xRTWZFUkU3WmhhclVaT1RnNXljbkw4eDV4T3B6LzhIVDkrSEdWbFphaXNETDBDc3JLeUVwV1ZsZGkyYlp2L21FNm5RMHBLQ3BLU2twQ2NuT3ovT2lVbEJWcXQ5b3gvVDlUMlJnNVNvVXU2REVhekQ4dldOVjhxcFY1ZUR3VWV2c1dBZnJrS2RFcHBtUEMyNDBERE1HbEptUWNsWlZMZ1MwOFdjWDVmSlJhdGFuaU9qRFFSblpKbDJMcXY0VDQ5cytRWTNFLzZ3K0xabVNhczJSWTRuRHpySDZsSTFBbTQ5aytWc0R0REZ3dEpNWWlZTkRxNDk3Q3gzNXdiUGtoU0lBWStJcUlZbzFRcWtaMmRqZXpzYlA4eGw4dUY4dkx5Z0JCWVVWRUJyemQ0K05Cc05zTnNOdVBJa1NNaEh6czVPVG5rSlRFeEVhTElXZkNubzErdUFrL2VsUmp4K1ZwVjh6MVZjaGx3eXdTcEoyejNZUmRjN3VCejlGb1JGL1JYb2s5UEJmcjJWQ0F2Vy9yNDc5dFRqcjQ5NVRCWmZGaGQ3RVJWclFmalIycmdDTFBnNC81cEJweVhyNEJHTFdEZVVoc1VjdUJmOXlYRGtDRGk0VmRxL1VQSnQwOXU2SmxMMUVsRDJmVkVFZEFuQ0tnMmVXRUtNVFJkYjArSkd3LzlPM1N2NXIwMzZERjZpQXFQdjI1RThiN2d4blpLRnZITzR5bGhIN3NqWXVBaklvb0RDb1VDV1ZsWnlNcks4aC96ZXIyb3JxNUdkWFUxS2lzclVWMWRqYXFxS2xSVlZjRmlDVDFueXVsMCt1Y0hocEtRa0FDZFRvZUVoQVRvOVhyLzF6cWRMdUNpVXJIbkpaUVVneFM4MnRLRWtScGtwQVVHOFY3ZDVlaVRvOENRazgvMTI4c0RlMjdyQ3pPdjMrSEVPL1BNL2g2OHZqM2xHRDlTQTJlSVhyZkpvelU0TDErQkEwZmQrSHFGRFFEZ2NnT3ZmVnFIeCs5SXhGTi9TTVI5LzZwQnIrNEtETXhYd09XVzVpQ21Kd2UyTFRWUmhDZ0F4eXViSGliMmVSRVFGQnZ6bkt6ZzdIVDdRcDdqQ05OcjJKRXg4QkVSeFNsUkZKR1dsb2EwdERUMDd0MDc0RGFuMDRtS2lncC9BS3lxcWtKTlRRMk9Iei9lNUdOYUxKYXdZYkV4bVV3V0ZBSWJoME90Vmd1TlJnTzFXZzJkTHZROHJYaTB1dGlKNXorSWZBNWY5d3daWHYxemN0amIwNUpFVExzeWNFR0ZJQUF2UHBBTVZhUDFPcVhIUFZpenpZR2RCMTNZY2NDRklmMVZlSEM2SGtmTEc0WnJBZmpyOGpuZGdZRXBOMHVPR1ZmcFlMWDc4TlE3cG9CZXhGKzJPdkhlZkROdW02ekQwM2NuWWZrR2FiajNsWS9yOE1BMFBYS3pBcU5HenNrVnY3K2VhRHJ3Q2FLMDhqZ1VtU2dkVjhxRmtPZW9sSnpEZHlvR1BpS2lEa2lwVktKcjE2N28yclZyMEcwbWt5a2dDTlpmYW1zakwyRHI4WGhnTkJxYjNHYXVNYmxjN2crQTlaZjY2NDJQaHpvbmxzclJlTHloZTZUQ2FhNm42cjZwZW1qVkFrNVVlLzF6OEh3K1lQNHlLNHgxWHB6VFhZRXhRMVQ0ZHFVTjg1ZlptbjIrK3NEWCtIbTFhZ0YvdmMwZ0RkL09xZ3U1ZThmblA5alFvNHNjWTRlcUlaY0plTzU5RTM1Yzc4QWRWK3ZRT3p0d3BYanY3dExQYTA5SmlMSG5Sdkt5NVZqd2NscVQ1N1JrZUx5amk1My9KVVJFZEZZWURBWVlESWFBaFNMMVRDWVR6R1l6TEJZTDZ1cnEvUE1CVHozbThiUnNWYWZiN1VaZFhSM3E2dXBPcSsxeXVSeWlLRUlRQklpaUdQQjFxR09uM2c1Y2VWclAzeHlaR0xwSEtweW1lcXBHRGxMaC9MNUsyQncrdkRHM0RrL2MwUkIrM2w4ZzljSk91NkpsY3k3Vko1K3Y4VUtLaDI0Mm9FdTZEQXRYMnJGOFEzQTlQVkVFcmgycnhYdGZXbkRvVnpmbUw3UDU5OHpkZDhTTmdma0s5TXlTNCtCUktlRDFQMGNhWnQ1OXFPbkswRWF6RHh0M2hxNGQyS2VuSEpscE1temU3VUtOS1hpZXFsb2xvS2lRcTlFYlkrQWpJcUtJMVlmQjV0anQ5ckRCMEd3MncyYXp3VzYzdzJhendlRm9lVkhlY056dXBudU5vcTJvVU5sc3IxV2tLbXFrVVAzYXAyWWNyNHE4dGw5VEVyUW5BMStqWHNqNXk2eFFLUVc4L1lVWjkwL1ZvNlRNalMrV052UVdqaGlvd295SkNSaGVxTUk5L3d3c0diUmxqeE1EOHhVWVhxakN3YU51NkxVQ0Nub3JZTFg3Y09CbzZKK1Z4ZWJEekM4dHFLejFZR21ZZlhvZm5LNUhacG9NbjM1dkNWbDRXYXNXTVA1Q2pmODFJZ1krSWlJNkErcUhYTlBTSWdzM0RvZkRId0xyTDVGZUQ3VVN1YjJxTW5xeDUzRGtvVlNybHJZSUMyWG5RVGRtTHJCZ3lSbzdlbWExemNkNS9ZNGExWTE2ellyM3VsQzh0eGFaYVRJTUxWRGhraUkxNUhJQm55Nlc2djFkTzFaYUVQTDFUOEZEeHV0M09ISEx4QVNNSEtUQ2g5OWE4SnVCS3NoRVlNMVdKOEw5Mkd3T0h6Nzl2blcxQk90WjdhZi9HUEdHZ1krSWlLSk9wVktkOXNwZXQ5c05yOWNMcjljTG44OFg4Rzl6eCtxL1h2bGNHMzFEWWV3ODZHcFY0ZVZ3NmtQWDZiaHBmQUxPNlNhSDJ3TU1IU0FOZys0L0VoeEt5eW85K1BOL2F2REMveVZqeHNRRUtHVEFyeFVlOU9vdXg3RUtENWFHcVA5MzRLZ2JKV1VlWkdmS01MaWZFcFBIU09Gd3hhYmdjNmVNMDJMVStaRzlCOUpUcEwyazc3bEJIL0djeUZjL3FjUE9nKzI3Qi9oTVl1QWpJcUs0MERhTE55cmE0REZpaTljTGYva1dBUGg1c3lPZ2lISmpoMzcxNE5ILzF1TDVlNU13N2NvRWY5aDZZNjQ1YkkvZGQ2dHR1T05xSGU2ZnBrZUtRVVJGalJjYmRnVFB6VXRKRk5HalM5TS9RMEZvMkpjWWtMYWRxLzhlbXFOV2Rld2FrZ3g4UkVSRWJXenNVRFhHRFZQN3IrdE9idlZWMEV1SkYrNUxpdmh4NmhkUjlPb3VEN3JmWC81YkMyZlQ2eDRpOHVWeUs5YnRjRUFtQWxXMVhwUlhlM0hkT0MyTVppOVdibmI0YS9iVjIxdml4dU52R1BIY1BVbFFxNlM5ZTlkdEQ3MjRBZ0MrL2RtRzZ5OUpRSXBCQ2x5ZmZtK0ZPOFRVdWpmbW12SEdYSFBZeHhtWXI4QmZicFVXcHBSVmVOQTdXNDZ0KzF3bzZLWEEzQitzbVBrbDkrTnRDZ01mRVJGUkc4dElsYUdnVi9EY3UwU2RFUEo0YzNUYTRQdUpvZ0RnOUFzTTExbDgyR01KSE9xODhEd1ZlbldYbzg3aXhlcmk0RENYbVNhRFhPcGNRMDVYR1c2OFRJczVpMElQTHp1Y3dJRlNGODdySS9VaXJ0dmU4a1U2azBkcmNOdGtIZXFzUGp6OG4xcE1IcU5CNzJ3NTVpeXlZRytKQ2xQR2FkRWxUWWFYWnRmQmFtZlI1VkFZK0lpSWlOcll4OTlaTVBlSDhQUHJDbnNwVUZIanhiRVF1MDNJWmNCbHd6WDRhWk1kUm5QNDhOS1NlbjR0bFo0c3BibFF4WkVMZXl0d3p3MTZlSDFTNzkzNEN6VzRhWHdDN0U0ZjVpME5Ycmh4dzZWYWY5Z0RnTC84TGhFUHZsd1RVZTlrbDNRWjdwK3F4NEJlQ2h3KzVzR1RieHVEMnZUT1BEUGNIaCttak5PaTN6a0t2UE9GR2N2V3Q5M0s3M2pCd0VkRVJOVEczQjdBN1FrT1pObVpNdHcwUGdIRHoxVmg5eUUzN251eEptaisyVzh2MTJMNmxRbTRhWHdDVm01MjRPdWZiTmh4b0EzR2JodFp1ZG1CSFFkY01GdURKNzlwMVFLUzlBSThYZ1FWV1I2WXI4RGZmNThFaFJ4NDZ3c3o1aTIxb2FMR2l4a1RFM0RIMVRvNG5ENTgrM1BEZ294Sm96VzRlWUswRThqY0pWWmNNVUtEdkI1eS9PT3VKRHorZW0zWVBYc05DUUt1RzZmRnhGRmFLQlhBa2pWMnZQcHhYZGp6MzE5Z3dhNURMdnhwdWdGL3ZzV0FxeTkyWThGeUczNWNidys1dDNCSHhNQkhSRVIwaHVWbHkzSHRXQzErTTFBRlFaQktqMnpZNVlSY0JqaFB5Vnc3RHJpd2Rwc1RnL3NyY2RGZ0ZTNGFMTld3VzdEY2hxWHJXaFpnbkM0cGRPcTBnUXNXYkE0ZmJDRjJ6QUNBM3RsU05EaFM1Z2w0cnN0L284WmQxK21oa0FNZmYyZjE5K1o5dXRpS3RDUVJFMFpxTU9wOE5SYXR0TVByQTZaZGtZQ3BWMGlyY3VjdXNlTGQrUllVNzNYaDc3OVB4TGw1Q3Z6ci9tUTgrYllSRlRVTkwwQjZzb2dyTDlSZ3drZ050R29CNVZWZXZQWnBIZFkyTVVldzNwcXRUdHo1ZERWdW02ekR5RUVxUERCTmo5c242N0IydXdNYmR6bXhhWmNUdFhVZGQ3aVhnWStJaU9nTVVDcUEzd3hVWWNKSUxmcmtTQiszRGlmd3pjODJmTHJZRW5hNGRzc2VGN2JzTVNJalRjU0VrVnBjTWt5Tm5sbHkzRGRWanhsWDZmRE5Uelo4K2FNVkprdno0ZVY0bFJUcUxoNml4bmVyYkFIaEtwUk9LU0ptWENYdGJieHhseFN5OUFrQzdycFdqOUZEcEpJcEgzNWp3ZXlGZ2NQVnIzOW14dEZ5RHhhdXRFR2xGSERmVkQxR0RwTE9ydzk3Z0ZTWDc5bVpKand5dzREZTJYSzg5a2dLWHZ1MERqOXRjdUNobXd3WU5WZ0Y4V1FnbnJQSWlrKytzNFR0MVF1bG9zYUxaOTR6NFl1bGN0dzBQZ0huNVN0eDhRVnFqQm1peHI5bTFlR0h0Y0hsWURvS0JqNGlJcUkyOXB0elZiaC9taDRKSjFmbldtdytmUE96RFYvOFlHMXlYbDVqeHl1OWVQc0xNLzczdFJsWGp0RGdtckZhcEJoRS9QWnlMY1lOVTJQNlkxWE5saU5adDkySmFwTVhHV2tpUG53cUZUVjEzckQzVWNnRkpPcWs5cG9zUG55MVFncDFULzQrQ1gxN3l1RndBZitlYlFvNVA4N25BeFlzdDZGTHVneFAzNTJJTHVreWVMM1NzTytYUHdiTzYvdDVrd01XbXhHUDNXWkFvazdBUFRmb3NXV1BFMTh1dDJKZ3ZnSkwxdGd4ZDBsa2dUYWNQWWZkZVBSVkl6cWxpQmc3VkEyYnc5ZWh3eDdBd0VkRVJOVG1pdmRLdldPL252RGc2NTlzK0c2VkhiWldMckp3T0lFdmx0cncxUW9iTGh1dXdYWGp0SmkzekJwUjdUbWJRMXJWZXR0a0hYcG5LL3lsVVVMeCtvQnFveGZiOXJzdysxc0x5azl1MS9idmoweTQ1MFk5L3YxUkhVcVBONzFWMllscUQzNDk0WUZTSWVDZkg1aFF2RGQwOTl5bVhVNzg0ZGthUERMRGdQay9TaUhZYUhianhrZXEvUHZ3dG9VVDFWNTh0SkE3YmdDQTRQUDVPdTZBTmhFUlVTT1gzTlYyaFpjejAyUW9DN0VLOTNUSlpWS1BtcWVkN2lpblVRbVF5NEE2YS9QeFFoUWpLNXJjM2l4K1BUM2FUV2d4OXZBUkVSR2RBV2NpN0FFSVdiUzRQV2xKVDJZc2hyMVkxYkgzR1NFaUlpTHFBQmo0aUlpSWlPSWNBeDhSRVJGUm5HUGdJeUlpSW9wekRIeEVSRVJFY1k2Qmo0aUlpQ2pPTWZBUkVSRVJ4VGtHUGlJaUlxSTR4OEJIUkVSRUZPY1krSWlJaUU3SzY4RU5xS2hwc2ZvZVllQWpJaUk2S1Rjck5qL002ZXlKMWZjSUF4OFJFZEZKbHczWFFCU2kzUXBxcjBRQnVHS0VKdHJOYUJVR1BpSWlvcE42Wjh0eDZYQjF0SnRCN2RTRVVScWMwNDA5ZkVSRVJESHY1Z2s2R0JMWXpVZUJVaE5GM0R3aElkck5hRFhCNS9QNW90MElJaUtpOXFUTzZzTkxINXF3dXRnWjdhWlFPM0RCQUNVZXVza0FuVFoyL3hCZzRDTWlJZ3BqeVJvNzF1OXc0dkF4TjByS1BORnVEcDFGMlpreTlPZ2l4L2w5bFJnM0xQYUgrUm40aUlpSWlPSWM1L0FSRVJFUnhUa0dQaUlpSXFJNHg4QkhSRVJFRk9jWStJaUlpSWppSEFNZkVSRVJVWnhqNENNaUlpS0tjd3g4UkVSRVJIR09nWStJaUlnb3pqSHdFUkVSRWNVNUJqNGlJaUtpT01mQVIwUkVSQlRuR1BpSWlJaUk0aHdESHhFUkVWR2NZK0FqSWlJaWluTU1mRVJFUkVSeGpvR1BpSWlJS000eDhCRVJFUkhGT1FZK0lpSWlvampId0VkRVJFUVU1eGo0aUlpSWlPSWNBeDhSRVJGUm5HUGdJeUlpSW9wekRIenYvSVpxQUFBQXJFbEVRVlJFUkVSRWNZNkJqNGlJaUNqT01mQVJFUkVSeFRrR1BpSWlJcUk0eDhCSFJFUkVGT2NZK0lpSWlJamlIQU1mRVJFUlVaeGo0Q01pSWlLS2N3eDhSRVJFUkhHT2dZK0lpSWdvempId0VSRVJFY1U1Qmo0aUlpS2lPTWZBUjBSRVJCVG5HUGlJaUlpSTRod0RIeEVSRVZHY1krQWpJaUlpaW5NTWZFUkVSRVJ4am9HUGlJaUlLTTR4OEJFUkVSSEZPUVkrSWlJaW9qakh3RWRFUkVRVTV4ajRpSWlJaU9MYy93TlRWZnl2L2lwajJ3QUFBQUJKUlU1RXJrSmdnZz09IiwKCSJUaGVtZSIgOiAiIiwKCSJUeXBlIiA6ICJtaW5kIiwKCSJWZXJzaW9uIiA6ICIiCn0K"/>
    </extobj>
  </extobjs>
</s:customData>
</file>

<file path=customXml/itemProps1.xml><?xml version="1.0" encoding="utf-8"?>
<ds:datastoreItem xmlns:ds="http://schemas.openxmlformats.org/officeDocument/2006/customXml" ds:itemID="{B60CA844-95D7-4BD8-8BF7-4F46629619B0}">
  <ds:schemaRefs/>
</ds:datastoreItem>
</file>

<file path=customXml/itemProps2.xml><?xml version="1.0" encoding="utf-8"?>
<ds:datastoreItem xmlns:ds="http://schemas.openxmlformats.org/officeDocument/2006/customXml" ds:itemID="{71F88F38-482A-46C8-941B-9119AF99447A}">
  <ds:schemaRefs/>
</ds:datastoreItem>
</file>

<file path=customXml/itemProps3.xml><?xml version="1.0" encoding="utf-8"?>
<ds:datastoreItem xmlns:ds="http://schemas.openxmlformats.org/officeDocument/2006/customXml" ds:itemID="{79C02A91-2997-4E10-9339-BCCC982C202A}">
  <ds:schemaRefs/>
</ds:datastoreItem>
</file>

<file path=customXml/itemProps4.xml><?xml version="1.0" encoding="utf-8"?>
<ds:datastoreItem xmlns:ds="http://schemas.openxmlformats.org/officeDocument/2006/customXml" ds:itemID="{33921CF0-AC4C-4A67-BA57-2EE20268CC9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762</Words>
  <Application>Microsoft Office PowerPoint</Application>
  <PresentationFormat>宽屏</PresentationFormat>
  <Paragraphs>123</Paragraphs>
  <Slides>22</Slides>
  <Notes>22</Notes>
  <HiddenSlides>0</HiddenSlides>
  <MMClips>1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6" baseType="lpstr">
      <vt:lpstr>+中文正文</vt:lpstr>
      <vt:lpstr>方正剪纸简体</vt:lpstr>
      <vt:lpstr>微软雅黑</vt:lpstr>
      <vt:lpstr>方正姚体</vt:lpstr>
      <vt:lpstr>Calibri</vt:lpstr>
      <vt:lpstr>宋体</vt:lpstr>
      <vt:lpstr>腾祥铁山楷书简</vt:lpstr>
      <vt:lpstr>优设标题黑</vt:lpstr>
      <vt:lpstr>微软雅黑 Light</vt:lpstr>
      <vt:lpstr>Arial</vt:lpstr>
      <vt:lpstr>等线</vt:lpstr>
      <vt:lpstr>楷体</vt:lpstr>
      <vt:lpstr>Office 主题</vt:lpstr>
      <vt:lpstr>Microsoft Word 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7上2单元项目4课件B</dc:title>
  <dc:creator>梁祥</dc:creator>
  <cp:keywords>安徽初中信息科技</cp:keywords>
  <cp:lastModifiedBy>梁祥</cp:lastModifiedBy>
  <cp:revision>280</cp:revision>
  <dcterms:created xsi:type="dcterms:W3CDTF">2021-03-10T08:28:00Z</dcterms:created>
  <dcterms:modified xsi:type="dcterms:W3CDTF">2024-08-18T17:10:34Z</dcterms:modified>
  <cp:category>互联网应用与创新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2052-12.1.0.17147</vt:lpwstr>
  </property>
  <property fmtid="{D5CDD505-2E9C-101B-9397-08002B2CF9AE}" pid="3" name="ICV">
    <vt:lpwstr>D6D81BE1E57F4DA5A1916FFB2FB98C19_13</vt:lpwstr>
  </property>
</Properties>
</file>