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unknown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6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87" r:id="rId2"/>
    <p:sldId id="417" r:id="rId3"/>
    <p:sldId id="426" r:id="rId4"/>
    <p:sldId id="457" r:id="rId5"/>
    <p:sldId id="448" r:id="rId6"/>
    <p:sldId id="447" r:id="rId7"/>
    <p:sldId id="333" r:id="rId8"/>
    <p:sldId id="402" r:id="rId9"/>
    <p:sldId id="459" r:id="rId10"/>
    <p:sldId id="460" r:id="rId11"/>
    <p:sldId id="461" r:id="rId12"/>
    <p:sldId id="462" r:id="rId13"/>
    <p:sldId id="463" r:id="rId14"/>
    <p:sldId id="466" r:id="rId15"/>
    <p:sldId id="467" r:id="rId16"/>
    <p:sldId id="468" r:id="rId17"/>
    <p:sldId id="469" r:id="rId18"/>
    <p:sldId id="422" r:id="rId19"/>
    <p:sldId id="471" r:id="rId20"/>
    <p:sldId id="470" r:id="rId21"/>
    <p:sldId id="456" r:id="rId22"/>
    <p:sldId id="419" r:id="rId23"/>
    <p:sldId id="421" r:id="rId24"/>
    <p:sldId id="411" r:id="rId25"/>
  </p:sldIdLst>
  <p:sldSz cx="12192000" cy="6858000"/>
  <p:notesSz cx="6858000" cy="9144000"/>
  <p:embeddedFontLst>
    <p:embeddedFont>
      <p:font typeface="汉仪雅酷黑 85W" panose="020B0904020202020204" charset="-122"/>
      <p:bold r:id="rId27"/>
    </p:embeddedFont>
    <p:embeddedFont>
      <p:font typeface="Impact" panose="020B0806030902050204" pitchFamily="34" charset="0"/>
      <p:regular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方正粗黑宋简体" panose="02000000000000000000" pitchFamily="2" charset="-122"/>
      <p:regular r:id="rId31"/>
    </p:embeddedFont>
    <p:embeddedFont>
      <p:font typeface="方正小标宋简体" panose="02010601030101010101" pitchFamily="2" charset="-122"/>
      <p:regular r:id="rId32"/>
    </p:embeddedFont>
    <p:embeddedFont>
      <p:font typeface="华文琥珀" panose="02010800040101010101" pitchFamily="2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5FA"/>
    <a:srgbClr val="D5EAED"/>
    <a:srgbClr val="2D9ACA"/>
    <a:srgbClr val="3484A2"/>
    <a:srgbClr val="FF9900"/>
    <a:srgbClr val="0068B6"/>
    <a:srgbClr val="3586A5"/>
    <a:srgbClr val="2E9FD1"/>
    <a:srgbClr val="F7AD35"/>
    <a:srgbClr val="CB6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51" d="100"/>
          <a:sy n="51" d="100"/>
        </p:scale>
        <p:origin x="4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491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056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920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404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8922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892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6611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680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924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26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53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9895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61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993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9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67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91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330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4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6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8.xml"/><Relationship Id="rId3" Type="http://schemas.openxmlformats.org/officeDocument/2006/relationships/slide" Target="../slides/slide1.xml"/><Relationship Id="rId7" Type="http://schemas.openxmlformats.org/officeDocument/2006/relationships/slide" Target="../slides/slide21.xml"/><Relationship Id="rId2" Type="http://schemas.openxmlformats.org/officeDocument/2006/relationships/slide" Target="../slides/slide2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7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24.xml"/><Relationship Id="rId7" Type="http://schemas.openxmlformats.org/officeDocument/2006/relationships/slide" Target="../slides/slide1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7.xml"/><Relationship Id="rId4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1.xml"/><Relationship Id="rId7" Type="http://schemas.openxmlformats.org/officeDocument/2006/relationships/slide" Target="../slides/slide21.xml"/><Relationship Id="rId2" Type="http://schemas.openxmlformats.org/officeDocument/2006/relationships/slide" Target="../slides/slide2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18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1.xml"/><Relationship Id="rId7" Type="http://schemas.openxmlformats.org/officeDocument/2006/relationships/slide" Target="../slides/slide14.xml"/><Relationship Id="rId2" Type="http://schemas.openxmlformats.org/officeDocument/2006/relationships/slide" Target="../slides/slide2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3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交流长城研学感悟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3EC4B50-15C8-EF0A-8E37-63219941A4C0}"/>
              </a:ext>
            </a:extLst>
          </p:cNvPr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3" name="平行四边形 2">
              <a:hlinkClick r:id="rId5" action="ppaction://hlinksldjump"/>
              <a:extLst>
                <a:ext uri="{FF2B5EF4-FFF2-40B4-BE49-F238E27FC236}">
                  <a16:creationId xmlns:a16="http://schemas.microsoft.com/office/drawing/2014/main" id="{5CAA0C56-95F3-2286-75A5-80529F9E73A0}"/>
                </a:ext>
              </a:extLst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34FAC01-E0E0-F886-1ECB-E209472BDC45}"/>
                </a:ext>
              </a:extLst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热身准备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B404CF6-1BEE-8543-CF8D-7E2499059FB1}"/>
              </a:ext>
            </a:extLst>
          </p:cNvPr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1" name="平行四边形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90659D4D-4A50-3729-A06E-E7DEB5A26086}"/>
                </a:ext>
              </a:extLst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2" name="矩形 3">
              <a:extLst>
                <a:ext uri="{FF2B5EF4-FFF2-40B4-BE49-F238E27FC236}">
                  <a16:creationId xmlns:a16="http://schemas.microsoft.com/office/drawing/2014/main" id="{F3C9EBED-CC60-BFBC-7C9D-9FDD5A819A0E}"/>
                </a:ext>
              </a:extLst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82A75F2-A883-6E45-87D3-7DBE82D8ABE0}"/>
              </a:ext>
            </a:extLst>
          </p:cNvPr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AFB14A88-747E-2381-A6E0-384A4D834944}"/>
                </a:ext>
              </a:extLst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8" name="矩形 3">
              <a:hlinkClick r:id="rId7" action="ppaction://hlinksldjump"/>
              <a:extLst>
                <a:ext uri="{FF2B5EF4-FFF2-40B4-BE49-F238E27FC236}">
                  <a16:creationId xmlns:a16="http://schemas.microsoft.com/office/drawing/2014/main" id="{06DE2571-4A00-2C50-5138-0452358D341D}"/>
                </a:ext>
              </a:extLst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4230D56-298C-7AEE-53CE-DDA4447C6140}"/>
              </a:ext>
            </a:extLst>
          </p:cNvPr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4059DC80-0196-F83D-0274-7AA6C5F2AE40}"/>
                </a:ext>
              </a:extLst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31" name="矩形 3">
              <a:hlinkClick r:id="rId8" action="ppaction://hlinksldjump"/>
              <a:extLst>
                <a:ext uri="{FF2B5EF4-FFF2-40B4-BE49-F238E27FC236}">
                  <a16:creationId xmlns:a16="http://schemas.microsoft.com/office/drawing/2014/main" id="{FF40B761-D056-A7A5-0D70-A889C4DA9595}"/>
                </a:ext>
              </a:extLst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KSO_Shape">
            <a:hlinkClick r:id="rId3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4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5F7C28B-8885-EAB8-7493-ED5884DB9E10}"/>
              </a:ext>
            </a:extLst>
          </p:cNvPr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EAED00-0358-1B57-ACD5-F9C5DE803387}"/>
              </a:ext>
            </a:extLst>
          </p:cNvPr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交流长城研学感悟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CF9E142-40A5-194A-486D-4E89924BB128}"/>
              </a:ext>
            </a:extLst>
          </p:cNvPr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4" name="平行四边形 3">
              <a:hlinkClick r:id="rId5" action="ppaction://hlinksldjump"/>
              <a:extLst>
                <a:ext uri="{FF2B5EF4-FFF2-40B4-BE49-F238E27FC236}">
                  <a16:creationId xmlns:a16="http://schemas.microsoft.com/office/drawing/2014/main" id="{CF4C47C0-3D7F-4CAC-BC6A-EBED16920460}"/>
                </a:ext>
              </a:extLst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191D2F42-8224-07AD-8E72-27E1CBD3E844}"/>
                </a:ext>
              </a:extLst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热身准备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6671528-E594-3CF7-6871-39C3C8F64DEA}"/>
              </a:ext>
            </a:extLst>
          </p:cNvPr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22" name="平行四边形 21">
              <a:hlinkClick r:id="rId6" action="ppaction://hlinksldjump"/>
              <a:extLst>
                <a:ext uri="{FF2B5EF4-FFF2-40B4-BE49-F238E27FC236}">
                  <a16:creationId xmlns:a16="http://schemas.microsoft.com/office/drawing/2014/main" id="{09E947FE-F87D-298F-7A23-8C707581A3E7}"/>
                </a:ext>
              </a:extLst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5" name="矩形 3">
              <a:extLst>
                <a:ext uri="{FF2B5EF4-FFF2-40B4-BE49-F238E27FC236}">
                  <a16:creationId xmlns:a16="http://schemas.microsoft.com/office/drawing/2014/main" id="{C4CC35A4-3848-4D87-E8EB-36DF1118E749}"/>
                </a:ext>
              </a:extLst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A4CF082-2DF5-EAB9-59E9-7E70DAE0A635}"/>
              </a:ext>
            </a:extLst>
          </p:cNvPr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EAF38317-CD27-A952-ED41-3F3C07746534}"/>
                </a:ext>
              </a:extLst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8" name="矩形 3">
              <a:hlinkClick r:id="rId7" action="ppaction://hlinksldjump"/>
              <a:extLst>
                <a:ext uri="{FF2B5EF4-FFF2-40B4-BE49-F238E27FC236}">
                  <a16:creationId xmlns:a16="http://schemas.microsoft.com/office/drawing/2014/main" id="{B1FCBDB2-ABC1-B628-1E74-011AD98F59DF}"/>
                </a:ext>
              </a:extLst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B34B44D-1B64-5419-5470-E1C0F90202DB}"/>
              </a:ext>
            </a:extLst>
          </p:cNvPr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30" name="平行四边形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4F164D7C-BB14-8558-491B-6504A6AAD80E}"/>
                </a:ext>
              </a:extLst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31" name="矩形 3">
              <a:extLst>
                <a:ext uri="{FF2B5EF4-FFF2-40B4-BE49-F238E27FC236}">
                  <a16:creationId xmlns:a16="http://schemas.microsoft.com/office/drawing/2014/main" id="{5070DBC9-3658-BAC0-5FA3-113DEF5E8B44}"/>
                </a:ext>
              </a:extLst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3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B5B5FCB-0E5F-65FA-50C0-E3B55B7AD430}"/>
              </a:ext>
            </a:extLst>
          </p:cNvPr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BF159C-2BE8-DD43-7581-591A363E72C1}"/>
              </a:ext>
            </a:extLst>
          </p:cNvPr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交流长城研学感悟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B5B3635-1B04-A313-38F9-CA14072AFE29}"/>
              </a:ext>
            </a:extLst>
          </p:cNvPr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4" name="平行四边形 3">
              <a:hlinkClick r:id="rId5" action="ppaction://hlinksldjump"/>
              <a:extLst>
                <a:ext uri="{FF2B5EF4-FFF2-40B4-BE49-F238E27FC236}">
                  <a16:creationId xmlns:a16="http://schemas.microsoft.com/office/drawing/2014/main" id="{C29F85C9-B3CF-7345-432E-6EDF7EB822CB}"/>
                </a:ext>
              </a:extLst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7" name="矩形 3">
              <a:extLst>
                <a:ext uri="{FF2B5EF4-FFF2-40B4-BE49-F238E27FC236}">
                  <a16:creationId xmlns:a16="http://schemas.microsoft.com/office/drawing/2014/main" id="{349CB5D4-2B62-7E70-FD34-48E9E5D9CCAF}"/>
                </a:ext>
              </a:extLst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FD28A21-38D4-9174-3348-E589877815C5}"/>
              </a:ext>
            </a:extLst>
          </p:cNvPr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9" name="平行四边形 8">
              <a:hlinkClick r:id="rId6" action="ppaction://hlinksldjump"/>
              <a:extLst>
                <a:ext uri="{FF2B5EF4-FFF2-40B4-BE49-F238E27FC236}">
                  <a16:creationId xmlns:a16="http://schemas.microsoft.com/office/drawing/2014/main" id="{96C3CD6F-F209-C20B-7EE5-A49357F45084}"/>
                </a:ext>
              </a:extLst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F5DDF2A8-BC5F-9511-5FDB-8F28E275A575}"/>
                </a:ext>
              </a:extLst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544EA47-0B5E-4F43-026F-F407B0530F82}"/>
              </a:ext>
            </a:extLst>
          </p:cNvPr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26" name="平行四边形 25">
              <a:hlinkClick r:id="rId7" action="ppaction://hlinksldjump"/>
              <a:extLst>
                <a:ext uri="{FF2B5EF4-FFF2-40B4-BE49-F238E27FC236}">
                  <a16:creationId xmlns:a16="http://schemas.microsoft.com/office/drawing/2014/main" id="{837E9EF9-C7FE-562B-28E8-30456CA56140}"/>
                </a:ext>
              </a:extLst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8" name="矩形 3">
              <a:extLst>
                <a:ext uri="{FF2B5EF4-FFF2-40B4-BE49-F238E27FC236}">
                  <a16:creationId xmlns:a16="http://schemas.microsoft.com/office/drawing/2014/main" id="{C97AFC8B-1F1B-195F-3D18-4C62076AF6DA}"/>
                </a:ext>
              </a:extLst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6E2F773-8C9F-4BBB-97A8-D2B28C4A046A}"/>
              </a:ext>
            </a:extLst>
          </p:cNvPr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30" name="平行四边形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789AAC16-53DC-7F36-65A8-285E4C519BEA}"/>
                </a:ext>
              </a:extLst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31" name="矩形 3">
              <a:extLst>
                <a:ext uri="{FF2B5EF4-FFF2-40B4-BE49-F238E27FC236}">
                  <a16:creationId xmlns:a16="http://schemas.microsoft.com/office/drawing/2014/main" id="{E83E5862-C7B7-BD6A-566B-82160B46831E}"/>
                </a:ext>
              </a:extLst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热身准备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>
            <a:hlinkClick r:id="rId2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3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59FD6A9-A760-5581-BE95-BDD6B23A1235}"/>
              </a:ext>
            </a:extLst>
          </p:cNvPr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3A360FB-72D1-D70C-1021-38C5767205DE}"/>
              </a:ext>
            </a:extLst>
          </p:cNvPr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交流长城研学感悟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35749D9-E4D5-95D8-2E94-E43A50BE26B6}"/>
              </a:ext>
            </a:extLst>
          </p:cNvPr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4" name="平行四边形 3">
              <a:hlinkClick r:id="rId5" action="ppaction://hlinksldjump"/>
              <a:extLst>
                <a:ext uri="{FF2B5EF4-FFF2-40B4-BE49-F238E27FC236}">
                  <a16:creationId xmlns:a16="http://schemas.microsoft.com/office/drawing/2014/main" id="{F879E839-2560-DCDA-8EA4-89C7E08A1E0E}"/>
                </a:ext>
              </a:extLst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7" name="矩形 3">
              <a:extLst>
                <a:ext uri="{FF2B5EF4-FFF2-40B4-BE49-F238E27FC236}">
                  <a16:creationId xmlns:a16="http://schemas.microsoft.com/office/drawing/2014/main" id="{E207ED6E-E630-1D59-0CB3-687845555DD4}"/>
                </a:ext>
              </a:extLst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热身准备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D535052-3D99-EF21-8A20-D4E359E0CFBB}"/>
              </a:ext>
            </a:extLst>
          </p:cNvPr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AB2743E7-ADD0-8F5A-F4A2-91CCBC95AA36}"/>
                </a:ext>
              </a:extLst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1" name="矩形 3">
              <a:hlinkClick r:id="rId6" action="ppaction://hlinksldjump"/>
              <a:extLst>
                <a:ext uri="{FF2B5EF4-FFF2-40B4-BE49-F238E27FC236}">
                  <a16:creationId xmlns:a16="http://schemas.microsoft.com/office/drawing/2014/main" id="{64BFB11F-5C80-28AC-61CC-DCB7A3054177}"/>
                </a:ext>
              </a:extLst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B9305B4-AB3E-B7D5-F826-A0FC56E82918}"/>
              </a:ext>
            </a:extLst>
          </p:cNvPr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E5ECDDA-23E4-94E0-2FA8-30988BA6C858}"/>
                </a:ext>
              </a:extLst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8" name="矩形 3">
              <a:hlinkClick r:id="rId7" action="ppaction://hlinksldjump"/>
              <a:extLst>
                <a:ext uri="{FF2B5EF4-FFF2-40B4-BE49-F238E27FC236}">
                  <a16:creationId xmlns:a16="http://schemas.microsoft.com/office/drawing/2014/main" id="{5697A008-6D69-D267-B494-154C8084926A}"/>
                </a:ext>
              </a:extLst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08801E2-91E7-5727-FC27-F7E2ACFA411E}"/>
              </a:ext>
            </a:extLst>
          </p:cNvPr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30" name="平行四边形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F046CFD1-7D2B-F413-56D4-B6FD3717E0A4}"/>
                </a:ext>
              </a:extLst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31" name="矩形 3">
              <a:extLst>
                <a:ext uri="{FF2B5EF4-FFF2-40B4-BE49-F238E27FC236}">
                  <a16:creationId xmlns:a16="http://schemas.microsoft.com/office/drawing/2014/main" id="{00E209B8-37AC-4226-17C8-45D5120D0B1D}"/>
                </a:ext>
              </a:extLst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DA571B-B0CF-6992-9D7B-5344E9B906BD}"/>
              </a:ext>
            </a:extLst>
          </p:cNvPr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5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90254" y="2325413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交流长城研学感悟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合肥市第四十二中学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蔡  蕾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69759" y="3846700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互联网信息交流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91926" y="896928"/>
            <a:ext cx="38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84467" y="1569400"/>
            <a:ext cx="8936079" cy="1438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思考：互联网上可以发布、交流研学感悟的平台很多，选择哪个平台呢？</a:t>
            </a:r>
          </a:p>
          <a:p>
            <a:pPr indent="514350"/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>
              <a:lnSpc>
                <a:spcPts val="3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可以根据生活经验，可以观看微课，可以通过网络搜索，也可以通过生成式人工智能，填写社交平台比较表。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32" y="3091456"/>
            <a:ext cx="3286648" cy="3286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77D66D-173D-2E7D-1E57-C0A4866FA07A}"/>
              </a:ext>
            </a:extLst>
          </p:cNvPr>
          <p:cNvSpPr txBox="1"/>
          <p:nvPr/>
        </p:nvSpPr>
        <p:spPr>
          <a:xfrm>
            <a:off x="2039209" y="975825"/>
            <a:ext cx="65859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活动一：比较社交平台，选择交流平台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4098" name="图片 1">
            <a:extLst>
              <a:ext uri="{FF2B5EF4-FFF2-40B4-BE49-F238E27FC236}">
                <a16:creationId xmlns:a16="http://schemas.microsoft.com/office/drawing/2014/main" id="{E6C2B022-BA2E-07E8-614C-BDBBD8201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11150" r="1483" b="2875"/>
          <a:stretch>
            <a:fillRect/>
          </a:stretch>
        </p:blipFill>
        <p:spPr bwMode="auto">
          <a:xfrm>
            <a:off x="2437908" y="3413335"/>
            <a:ext cx="6993846" cy="252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94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14617" y="1671504"/>
            <a:ext cx="837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思考：根据社交平台比较表，生活中，你会选择哪个平台发布研学感悟呢？说明理由。</a:t>
            </a:r>
            <a:endParaRPr lang="zh-CN" altLang="en-US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9" y="2620026"/>
            <a:ext cx="3286648" cy="32866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F5C1BA7-D078-F685-5619-351992DEAA58}"/>
              </a:ext>
            </a:extLst>
          </p:cNvPr>
          <p:cNvSpPr/>
          <p:nvPr/>
        </p:nvSpPr>
        <p:spPr>
          <a:xfrm>
            <a:off x="2479821" y="3528849"/>
            <a:ext cx="8876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思考：根据各平台需要登录要求，在课堂上能使用哪个平台并说明理由。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4823E3-8F90-51C0-2455-6ADE00821365}"/>
              </a:ext>
            </a:extLst>
          </p:cNvPr>
          <p:cNvSpPr txBox="1"/>
          <p:nvPr/>
        </p:nvSpPr>
        <p:spPr>
          <a:xfrm>
            <a:off x="2994918" y="2534613"/>
            <a:ext cx="7566916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just" latinLnBrk="1">
              <a:tabLst>
                <a:tab pos="269875" algn="l"/>
              </a:tabLst>
            </a:pP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生活中，我选择的社交平台是：</a:t>
            </a:r>
            <a:r>
              <a:rPr lang="en-US" altLang="zh-CN" sz="2000" u="sng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</a:t>
            </a:r>
            <a:r>
              <a:rPr lang="zh-CN" altLang="zh-CN" sz="20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9875" algn="just" latinLnBrk="1">
              <a:lnSpc>
                <a:spcPts val="1600"/>
              </a:lnSpc>
              <a:tabLst>
                <a:tab pos="269875" algn="l"/>
              </a:tabLst>
            </a:pPr>
            <a:endParaRPr lang="en-US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9875" algn="just" latinLnBrk="1">
              <a:lnSpc>
                <a:spcPts val="1600"/>
              </a:lnSpc>
              <a:tabLst>
                <a:tab pos="269875" algn="l"/>
              </a:tabLst>
            </a:pP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原因：</a:t>
            </a:r>
            <a:r>
              <a:rPr lang="en-US" altLang="zh-CN" sz="2000" u="sng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                 </a:t>
            </a:r>
            <a:r>
              <a:rPr lang="zh-CN" altLang="zh-CN" sz="20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2D830A-3759-512D-9F89-4A2310070978}"/>
              </a:ext>
            </a:extLst>
          </p:cNvPr>
          <p:cNvSpPr txBox="1"/>
          <p:nvPr/>
        </p:nvSpPr>
        <p:spPr>
          <a:xfrm>
            <a:off x="2994918" y="4432543"/>
            <a:ext cx="7906377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just" latinLnBrk="1">
              <a:tabLst>
                <a:tab pos="269875" algn="l"/>
              </a:tabLst>
            </a:pP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课堂上，我选择的社交平台是：</a:t>
            </a:r>
            <a:r>
              <a:rPr lang="en-US" altLang="zh-CN" sz="2000" u="sng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</a:t>
            </a:r>
            <a:r>
              <a:rPr lang="zh-CN" altLang="zh-CN" sz="20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9875" algn="just" latinLnBrk="1">
              <a:lnSpc>
                <a:spcPts val="1600"/>
              </a:lnSpc>
              <a:tabLst>
                <a:tab pos="269875" algn="l"/>
              </a:tabLst>
            </a:pPr>
            <a:endParaRPr lang="en-US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9875" algn="just" latinLnBrk="1">
              <a:lnSpc>
                <a:spcPts val="1600"/>
              </a:lnSpc>
              <a:tabLst>
                <a:tab pos="269875" algn="l"/>
              </a:tabLst>
            </a:pP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原因：</a:t>
            </a:r>
            <a:r>
              <a:rPr lang="en-US" altLang="zh-CN" sz="2000" u="sng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                 </a:t>
            </a:r>
            <a:r>
              <a:rPr lang="zh-CN" altLang="zh-CN" sz="2000" kern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D128BB-6D9F-55DF-8500-33B629630F31}"/>
              </a:ext>
            </a:extLst>
          </p:cNvPr>
          <p:cNvSpPr txBox="1"/>
          <p:nvPr/>
        </p:nvSpPr>
        <p:spPr>
          <a:xfrm>
            <a:off x="2039209" y="975825"/>
            <a:ext cx="65859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活动一：比较社交平台，选择交流平台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271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9" y="2352898"/>
            <a:ext cx="3286648" cy="32866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28035" y="2020220"/>
            <a:ext cx="4198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归纳交流研学感悟的流程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53667" y="2732926"/>
            <a:ext cx="6744817" cy="2721724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FA03E5B-AEA7-DDB9-3A65-F28782DFE4AB}"/>
              </a:ext>
            </a:extLst>
          </p:cNvPr>
          <p:cNvSpPr/>
          <p:nvPr/>
        </p:nvSpPr>
        <p:spPr>
          <a:xfrm>
            <a:off x="4989650" y="3863599"/>
            <a:ext cx="6051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发布研学悟、</a:t>
            </a:r>
            <a:r>
              <a:rPr lang="zh-CN" altLang="en-US" sz="2000" u="sng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000" u="sng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7AB4AD-FC3B-D640-40D9-6E70001A88EF}"/>
              </a:ext>
            </a:extLst>
          </p:cNvPr>
          <p:cNvSpPr txBox="1"/>
          <p:nvPr/>
        </p:nvSpPr>
        <p:spPr>
          <a:xfrm>
            <a:off x="2039209" y="975825"/>
            <a:ext cx="65859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活动一：比较社交平台，选择交流平台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213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253667" y="2732926"/>
            <a:ext cx="6744817" cy="2721724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9BC43F-6AC5-970D-B342-ED91E05BE05D}"/>
              </a:ext>
            </a:extLst>
          </p:cNvPr>
          <p:cNvSpPr txBox="1"/>
          <p:nvPr/>
        </p:nvSpPr>
        <p:spPr>
          <a:xfrm>
            <a:off x="922421" y="975824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活动二：发布研学感悟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6184DB-2C17-1C8D-AF98-A3972003A883}"/>
              </a:ext>
            </a:extLst>
          </p:cNvPr>
          <p:cNvSpPr/>
          <p:nvPr/>
        </p:nvSpPr>
        <p:spPr>
          <a:xfrm>
            <a:off x="2114617" y="1671504"/>
            <a:ext cx="837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讨论：互联网是个开放的空间，发在网上的信息，具有公开性和传播性，因此发布信息时，应该注意什么</a:t>
            </a:r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 </a:t>
            </a:r>
            <a:endParaRPr lang="zh-CN" altLang="en-US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A58E7F5-67AB-705E-07A0-F4585A6F8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064" y="2915060"/>
            <a:ext cx="5224501" cy="23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2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88137" y="1919453"/>
            <a:ext cx="8936079" cy="351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>
              <a:lnSpc>
                <a:spcPts val="3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在“学习圈”查看同学的研学感悟，为好的研学感悟点赞，也可以发表个人观点。</a:t>
            </a:r>
          </a:p>
          <a:p>
            <a:pPr indent="514350">
              <a:lnSpc>
                <a:spcPts val="3000"/>
              </a:lnSpc>
            </a:pP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>
              <a:lnSpc>
                <a:spcPts val="3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找到点赞最多的研学感悟。</a:t>
            </a:r>
          </a:p>
          <a:p>
            <a:pPr indent="514350">
              <a:lnSpc>
                <a:spcPts val="3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提出问题：为什么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>
              <a:lnSpc>
                <a:spcPts val="3000"/>
              </a:lnSpc>
            </a:pP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>
              <a:lnSpc>
                <a:spcPts val="3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倾听点赞最多的同学发表的感想，归纳对于他人评论和建议应该如何看待和处理？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>
              <a:lnSpc>
                <a:spcPts val="3000"/>
              </a:lnSpc>
            </a:pP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6C9BAA-3739-71FC-8993-E3FBB5CD1FF8}"/>
              </a:ext>
            </a:extLst>
          </p:cNvPr>
          <p:cNvSpPr txBox="1"/>
          <p:nvPr/>
        </p:nvSpPr>
        <p:spPr>
          <a:xfrm>
            <a:off x="2051971" y="1003010"/>
            <a:ext cx="66656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活动三：点评同学作品、回复他人评价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9597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45815" y="2520678"/>
            <a:ext cx="893607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查看他人对自己的研学感悟评价，并做回复。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/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9875" algn="just" latinLnBrk="1">
              <a:tabLst>
                <a:tab pos="269875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5. 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归纳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互联网交流信息流程：</a:t>
            </a:r>
            <a:r>
              <a:rPr lang="en-US" altLang="zh-CN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         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indent="514350"/>
            <a:endParaRPr lang="zh-CN" altLang="en-US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19C09C-80D6-1AA8-533F-273C2EF87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70" y="3000821"/>
            <a:ext cx="3286648" cy="32866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01D7DB4-8FA3-0EF0-F45E-94B194565F2D}"/>
              </a:ext>
            </a:extLst>
          </p:cNvPr>
          <p:cNvSpPr txBox="1"/>
          <p:nvPr/>
        </p:nvSpPr>
        <p:spPr>
          <a:xfrm>
            <a:off x="2051971" y="1003010"/>
            <a:ext cx="66656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活动三：点评同学作品、回复他人评价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40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34630" y="2010530"/>
            <a:ext cx="8936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．观看教师播放的嫦娥六号月球探测器微博开账号的视频。</a:t>
            </a:r>
          </a:p>
          <a:p>
            <a:pPr indent="514350"/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/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．浏览嫦娥六号月球探测器微博，查看评价。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6C9BAA-3739-71FC-8993-E3FBB5CD1FF8}"/>
              </a:ext>
            </a:extLst>
          </p:cNvPr>
          <p:cNvSpPr txBox="1"/>
          <p:nvPr/>
        </p:nvSpPr>
        <p:spPr>
          <a:xfrm>
            <a:off x="1409123" y="1043562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活动四：拓展视野，延伸思维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69D135-177D-30F4-BF1A-492F715AA8C7}"/>
              </a:ext>
            </a:extLst>
          </p:cNvPr>
          <p:cNvSpPr/>
          <p:nvPr/>
        </p:nvSpPr>
        <p:spPr>
          <a:xfrm>
            <a:off x="1134630" y="3379753"/>
            <a:ext cx="8936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思考：为什么嫦娥六号月球探测器要在微博上分享信息呢？ </a:t>
            </a:r>
          </a:p>
          <a:p>
            <a:pPr indent="514350"/>
            <a:endParaRPr lang="zh-CN" altLang="en-US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CE1A2-1E36-2BC8-58C3-AFB28E2B8FEC}"/>
              </a:ext>
            </a:extLst>
          </p:cNvPr>
          <p:cNvSpPr/>
          <p:nvPr/>
        </p:nvSpPr>
        <p:spPr>
          <a:xfrm>
            <a:off x="1497237" y="4270043"/>
            <a:ext cx="5789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归纳：互联网信息交流的作用和目的。</a:t>
            </a:r>
          </a:p>
        </p:txBody>
      </p:sp>
      <p:pic>
        <p:nvPicPr>
          <p:cNvPr id="7" name="嫦娥6号">
            <a:hlinkClick r:id="" action="ppaction://media"/>
            <a:extLst>
              <a:ext uri="{FF2B5EF4-FFF2-40B4-BE49-F238E27FC236}">
                <a16:creationId xmlns:a16="http://schemas.microsoft.com/office/drawing/2014/main" id="{14539442-D2CF-7D7B-46CF-0C591FB970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2965" y="975824"/>
            <a:ext cx="2826614" cy="50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2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90810" y="1489828"/>
            <a:ext cx="6289084" cy="407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>
              <a:lnSpc>
                <a:spcPct val="150000"/>
              </a:lnSpc>
            </a:pP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互联网信息交流可以快速、广泛地传递信息，促进知识共享，降低交流成本。实现高效沟通与协作，便于知识获取与社交娱乐，同时助力于其他行业。可以根据个人社交目的和偏好来选择互联网社交平台，贡献有价值的信息。作为初中生要合理使用，不能让互联网信息交流影响到学习和生活，在互联网上要遵守网络道德规范，作一个守法好公民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6C9BAA-3739-71FC-8993-E3FBB5CD1FF8}"/>
              </a:ext>
            </a:extLst>
          </p:cNvPr>
          <p:cNvSpPr txBox="1"/>
          <p:nvPr/>
        </p:nvSpPr>
        <p:spPr>
          <a:xfrm>
            <a:off x="-99528" y="975037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课堂总结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691B6A-B295-246D-D29A-B431F368F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59" y="1445364"/>
            <a:ext cx="2879557" cy="38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6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436532" y="3014027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684B41-D1F8-F1FA-A6FC-815DFAFA6780}"/>
              </a:ext>
            </a:extLst>
          </p:cNvPr>
          <p:cNvSpPr txBox="1"/>
          <p:nvPr/>
        </p:nvSpPr>
        <p:spPr>
          <a:xfrm>
            <a:off x="961153" y="742858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制作研学微视频工具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8C9EA3AB-004F-8D79-980A-A61E1A44C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79040"/>
              </p:ext>
            </p:extLst>
          </p:nvPr>
        </p:nvGraphicFramePr>
        <p:xfrm>
          <a:off x="2254250" y="2501900"/>
          <a:ext cx="8316913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760552" imgH="922491" progId="Word.Picture.8">
                  <p:embed/>
                </p:oleObj>
              </mc:Choice>
              <mc:Fallback>
                <p:oleObj name="Picture" r:id="rId3" imgW="5760552" imgH="922491" progId="Word.Picture.8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8C9EA3AB-004F-8D79-980A-A61E1A44CF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501900"/>
                        <a:ext cx="8316913" cy="1322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6797C01B-01B5-053B-AFB1-C11A4F7D6A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6048787" y="1637683"/>
            <a:ext cx="4412751" cy="3567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50000"/>
              </a:lnSpc>
            </a:pP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同学们在研学过程中增长了知识、开拓了视野，在合作中增进了友谊。研学归来，同学们打算将自己的经历与感受记录下来。如何通过社交平台合理地分享给同学、老师、亲友，让他们见证自己的收获与成长？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524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687077" y="6419789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互联网助力长城研学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FCA5EF-6F8C-E1F8-4A52-3260761405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49" b="5176"/>
          <a:stretch/>
        </p:blipFill>
        <p:spPr>
          <a:xfrm>
            <a:off x="1653076" y="1661469"/>
            <a:ext cx="3916447" cy="368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95960" y="921334"/>
            <a:ext cx="21119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提升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29318"/>
              </p:ext>
            </p:extLst>
          </p:nvPr>
        </p:nvGraphicFramePr>
        <p:xfrm>
          <a:off x="2000797" y="1744061"/>
          <a:ext cx="935355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660166" imgH="2630501" progId="Word.Picture.8">
                  <p:embed/>
                </p:oleObj>
              </mc:Choice>
              <mc:Fallback>
                <p:oleObj name="Picture" r:id="rId3" imgW="6660166" imgH="2630501" progId="Word.Picture.8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797" y="1744061"/>
                        <a:ext cx="9353550" cy="367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05" y="3467001"/>
            <a:ext cx="3286648" cy="32866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74222" y="3014027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评价反思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684B41-D1F8-F1FA-A6FC-815DFAFA6780}"/>
              </a:ext>
            </a:extLst>
          </p:cNvPr>
          <p:cNvSpPr txBox="1"/>
          <p:nvPr/>
        </p:nvSpPr>
        <p:spPr>
          <a:xfrm>
            <a:off x="961153" y="742858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制作研学微视频工具</a:t>
            </a:r>
          </a:p>
        </p:txBody>
      </p:sp>
    </p:spTree>
    <p:extLst>
      <p:ext uri="{BB962C8B-B14F-4D97-AF65-F5344CB8AC3E}">
        <p14:creationId xmlns:p14="http://schemas.microsoft.com/office/powerpoint/2010/main" val="4738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108" y="1023273"/>
            <a:ext cx="23349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评价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05791"/>
              </p:ext>
            </p:extLst>
          </p:nvPr>
        </p:nvGraphicFramePr>
        <p:xfrm>
          <a:off x="3492500" y="1508125"/>
          <a:ext cx="7024688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220208" imgH="3170119" progId="Word.Picture.8">
                  <p:embed/>
                </p:oleObj>
              </mc:Choice>
              <mc:Fallback>
                <p:oleObj name="Picture" r:id="rId3" imgW="5220208" imgH="3170119" progId="Word.Picture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508125"/>
                        <a:ext cx="7024688" cy="426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4" y="2165381"/>
            <a:ext cx="3286648" cy="32866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FF5E29-9DFA-19BA-27A7-2BCFD97378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030" y="1074639"/>
            <a:ext cx="4621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反思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15447"/>
              </p:ext>
            </p:extLst>
          </p:nvPr>
        </p:nvGraphicFramePr>
        <p:xfrm>
          <a:off x="2271713" y="2425700"/>
          <a:ext cx="5886450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049882" imgH="1462468" progId="Word.Picture.8">
                  <p:embed/>
                </p:oleObj>
              </mc:Choice>
              <mc:Fallback>
                <p:oleObj name="Picture" r:id="rId2" imgW="4049882" imgH="1462468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425700"/>
                        <a:ext cx="5886450" cy="2122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6" y="2515100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6583753" cy="584775"/>
            <a:chOff x="1415995" y="1454455"/>
            <a:chExt cx="6583753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4</a:t>
              </a:r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交流长城研学感悟</a:t>
              </a: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矩形 11"/>
          <p:cNvSpPr/>
          <p:nvPr/>
        </p:nvSpPr>
        <p:spPr>
          <a:xfrm>
            <a:off x="2177716" y="2937480"/>
            <a:ext cx="5219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课后记得运用信息科技探索生活中的奥秘哦！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68928" y="90681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5A1748F-4612-0D65-CE4F-60946C3FCEA0}"/>
              </a:ext>
            </a:extLst>
          </p:cNvPr>
          <p:cNvSpPr txBox="1"/>
          <p:nvPr/>
        </p:nvSpPr>
        <p:spPr>
          <a:xfrm>
            <a:off x="135524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4B6A7B-8DC3-BC72-5286-998628922072}"/>
              </a:ext>
            </a:extLst>
          </p:cNvPr>
          <p:cNvSpPr txBox="1"/>
          <p:nvPr/>
        </p:nvSpPr>
        <p:spPr>
          <a:xfrm>
            <a:off x="8687077" y="6419789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互联网助力长城研学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87C67CA-B2EB-EF70-E9D4-63C640408A79}"/>
              </a:ext>
            </a:extLst>
          </p:cNvPr>
          <p:cNvSpPr/>
          <p:nvPr/>
        </p:nvSpPr>
        <p:spPr>
          <a:xfrm>
            <a:off x="2151069" y="1863014"/>
            <a:ext cx="8190754" cy="360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/>
              <a:t>1</a:t>
            </a:r>
            <a:r>
              <a:rPr lang="zh-CN" altLang="zh-CN" sz="2400" dirty="0"/>
              <a:t>．素养目标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能够根据学习和交流的需要，分享贡献有价值的网络数据和资源。</a:t>
            </a:r>
          </a:p>
          <a:p>
            <a:pPr>
              <a:lnSpc>
                <a:spcPts val="4000"/>
              </a:lnSpc>
            </a:pPr>
            <a:r>
              <a:rPr lang="en-US" altLang="zh-CN" sz="2400" dirty="0"/>
              <a:t>2</a:t>
            </a:r>
            <a:r>
              <a:rPr lang="zh-CN" altLang="zh-CN" sz="2400" dirty="0"/>
              <a:t>．项目目标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通过社交平台合理的分享研学感悟，并利用社交平台与他人交流信息</a:t>
            </a:r>
          </a:p>
          <a:p>
            <a:pPr>
              <a:lnSpc>
                <a:spcPts val="4000"/>
              </a:lnSpc>
            </a:pP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问题梳理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5A1748F-4612-0D65-CE4F-60946C3FCEA0}"/>
              </a:ext>
            </a:extLst>
          </p:cNvPr>
          <p:cNvSpPr txBox="1"/>
          <p:nvPr/>
        </p:nvSpPr>
        <p:spPr>
          <a:xfrm>
            <a:off x="135524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4B6A7B-8DC3-BC72-5286-998628922072}"/>
              </a:ext>
            </a:extLst>
          </p:cNvPr>
          <p:cNvSpPr txBox="1"/>
          <p:nvPr/>
        </p:nvSpPr>
        <p:spPr>
          <a:xfrm>
            <a:off x="8687077" y="6419789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互联网助力长城研学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EC59D2E-EF15-F37B-D589-7CBEAF139DDF}"/>
              </a:ext>
            </a:extLst>
          </p:cNvPr>
          <p:cNvSpPr/>
          <p:nvPr/>
        </p:nvSpPr>
        <p:spPr>
          <a:xfrm>
            <a:off x="2288848" y="2408671"/>
            <a:ext cx="7692496" cy="232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50000"/>
              </a:lnSpc>
            </a:pP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常用的互联网信息交流平台有哪些？交流研学感悟选择哪个平台？</a:t>
            </a:r>
          </a:p>
          <a:p>
            <a:pPr indent="541655">
              <a:lnSpc>
                <a:spcPct val="150000"/>
              </a:lnSpc>
            </a:pP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互联网交流信息的流程是什么？</a:t>
            </a:r>
            <a:endParaRPr lang="en-US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541655">
              <a:lnSpc>
                <a:spcPct val="150000"/>
              </a:lnSpc>
            </a:pP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分享、交流互联网信息需要遵守哪些规范？</a:t>
            </a:r>
          </a:p>
          <a:p>
            <a:pPr indent="541655">
              <a:lnSpc>
                <a:spcPct val="150000"/>
              </a:lnSpc>
            </a:pP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互联网交流信息的作用和目的？</a:t>
            </a:r>
          </a:p>
        </p:txBody>
      </p:sp>
    </p:spTree>
    <p:extLst>
      <p:ext uri="{BB962C8B-B14F-4D97-AF65-F5344CB8AC3E}">
        <p14:creationId xmlns:p14="http://schemas.microsoft.com/office/powerpoint/2010/main" val="21385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学习策略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5194F40-855D-0E4F-ED70-394E2A277D46}"/>
              </a:ext>
            </a:extLst>
          </p:cNvPr>
          <p:cNvSpPr txBox="1"/>
          <p:nvPr/>
        </p:nvSpPr>
        <p:spPr>
          <a:xfrm>
            <a:off x="135524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BC1450-9771-5479-56C9-94F5A3EE70A0}"/>
              </a:ext>
            </a:extLst>
          </p:cNvPr>
          <p:cNvSpPr txBox="1"/>
          <p:nvPr/>
        </p:nvSpPr>
        <p:spPr>
          <a:xfrm>
            <a:off x="8687077" y="6419789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互联网助力长城研学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A4AB45A-A454-7CF8-22D9-764BEB0EB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62356"/>
              </p:ext>
            </p:extLst>
          </p:nvPr>
        </p:nvGraphicFramePr>
        <p:xfrm>
          <a:off x="1756880" y="1924869"/>
          <a:ext cx="8846049" cy="2926390"/>
        </p:xfrm>
        <a:graphic>
          <a:graphicData uri="http://schemas.openxmlformats.org/drawingml/2006/table">
            <a:tbl>
              <a:tblPr firstRow="1" bandRow="1"/>
              <a:tblGrid>
                <a:gridCol w="1721794">
                  <a:extLst>
                    <a:ext uri="{9D8B030D-6E8A-4147-A177-3AD203B41FA5}">
                      <a16:colId xmlns:a16="http://schemas.microsoft.com/office/drawing/2014/main" val="1079943184"/>
                    </a:ext>
                  </a:extLst>
                </a:gridCol>
                <a:gridCol w="7124255">
                  <a:extLst>
                    <a:ext uri="{9D8B030D-6E8A-4147-A177-3AD203B41FA5}">
                      <a16:colId xmlns:a16="http://schemas.microsoft.com/office/drawing/2014/main" val="3122183308"/>
                    </a:ext>
                  </a:extLst>
                </a:gridCol>
              </a:tblGrid>
              <a:tr h="489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预习准备</a:t>
                      </a:r>
                      <a:endParaRPr lang="zh-CN" altLang="en-US" sz="20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了解本节课的主要内容和目标；准备个人研学感悟。</a:t>
                      </a: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742509"/>
                  </a:ext>
                </a:extLst>
              </a:tr>
              <a:tr h="4775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参与讨论</a:t>
                      </a:r>
                      <a:endParaRPr lang="zh-CN" altLang="en-US" sz="20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比较互联网交流平台，选择研学感悟发布平台。</a:t>
                      </a: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91806"/>
                  </a:ext>
                </a:extLst>
              </a:tr>
              <a:tr h="489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操作体验</a:t>
                      </a:r>
                      <a:endParaRPr lang="zh-CN" altLang="en-US" sz="20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使用</a:t>
                      </a: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UMU</a:t>
                      </a:r>
                      <a:r>
                        <a:rPr lang="zh-CN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平台“学习圈”，体验信息分享的过程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，提升网络交流能力。</a:t>
                      </a: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889999"/>
                  </a:ext>
                </a:extLst>
              </a:tr>
              <a:tr h="489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思考归纳</a:t>
                      </a:r>
                      <a:endParaRPr lang="zh-CN" altLang="en-US" sz="20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思考互联网信息交流的作用，加深对互联网的理解。</a:t>
                      </a: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102063"/>
                  </a:ext>
                </a:extLst>
              </a:tr>
              <a:tr h="489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总结拓展</a:t>
                      </a:r>
                      <a:endParaRPr lang="zh-CN" altLang="en-US" sz="20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将研学感悟发布在其他平台上，拓展学习视野。</a:t>
                      </a: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925306"/>
                  </a:ext>
                </a:extLst>
              </a:tr>
              <a:tr h="4897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评价反思</a:t>
                      </a:r>
                      <a:endParaRPr lang="zh-CN" altLang="en-US" sz="20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填写自我评价表，制定改进措施，提升学习效果。</a:t>
                      </a: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0512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热身准备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活动实施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MiSans Normal" panose="00000500000000000000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"/>
          <p:cNvSpPr txBox="1"/>
          <p:nvPr>
            <p:custDataLst>
              <p:tags r:id="rId11"/>
            </p:custDataLst>
          </p:nvPr>
        </p:nvSpPr>
        <p:spPr>
          <a:xfrm>
            <a:off x="6358349" y="2075549"/>
            <a:ext cx="4226910" cy="3980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初步了解信息交流，准备研学感悟</a:t>
            </a:r>
          </a:p>
        </p:txBody>
      </p:sp>
      <p:sp>
        <p:nvSpPr>
          <p:cNvPr id="12" name="标题"/>
          <p:cNvSpPr txBox="1"/>
          <p:nvPr>
            <p:custDataLst>
              <p:tags r:id="rId12"/>
            </p:custDataLst>
          </p:nvPr>
        </p:nvSpPr>
        <p:spPr>
          <a:xfrm>
            <a:off x="6358349" y="3127896"/>
            <a:ext cx="4607731" cy="5025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探究研学感悟发布，利用平台交流信息 </a:t>
            </a:r>
          </a:p>
        </p:txBody>
      </p:sp>
      <p:sp>
        <p:nvSpPr>
          <p:cNvPr id="22" name="标题"/>
          <p:cNvSpPr txBox="1"/>
          <p:nvPr>
            <p:custDataLst>
              <p:tags r:id="rId13"/>
            </p:custDataLst>
          </p:nvPr>
        </p:nvSpPr>
        <p:spPr>
          <a:xfrm>
            <a:off x="6358349" y="4354480"/>
            <a:ext cx="4274819" cy="50577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实践多平台发布，深化信息交流理解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14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  <p:sp>
        <p:nvSpPr>
          <p:cNvPr id="10" name="标题">
            <a:extLst>
              <a:ext uri="{FF2B5EF4-FFF2-40B4-BE49-F238E27FC236}">
                <a16:creationId xmlns:a16="http://schemas.microsoft.com/office/drawing/2014/main" id="{0439EA71-BEEB-01C9-4829-20BC47CFF90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038536" y="4829544"/>
            <a:ext cx="4274819" cy="65743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评价反思</a:t>
            </a:r>
          </a:p>
        </p:txBody>
      </p:sp>
      <p:sp>
        <p:nvSpPr>
          <p:cNvPr id="13" name="标题">
            <a:extLst>
              <a:ext uri="{FF2B5EF4-FFF2-40B4-BE49-F238E27FC236}">
                <a16:creationId xmlns:a16="http://schemas.microsoft.com/office/drawing/2014/main" id="{D14DC350-6569-F3CF-8187-7E33075C739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358349" y="5399768"/>
            <a:ext cx="4274819" cy="505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评价学习效果，反思学习收获</a:t>
            </a:r>
          </a:p>
        </p:txBody>
      </p:sp>
      <p:sp>
        <p:nvSpPr>
          <p:cNvPr id="14" name="序号">
            <a:extLst>
              <a:ext uri="{FF2B5EF4-FFF2-40B4-BE49-F238E27FC236}">
                <a16:creationId xmlns:a16="http://schemas.microsoft.com/office/drawing/2014/main" id="{1E4565BD-594D-3E73-5041-F2E6CEE4AF7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0444829" y="487796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热身准备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1153" y="742858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制作研学微视频工具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7100976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8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学生手册</a:t>
            </a: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830497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学历案</a:t>
            </a:r>
          </a:p>
        </p:txBody>
      </p:sp>
      <p:sp>
        <p:nvSpPr>
          <p:cNvPr id="4" name="矩形 3"/>
          <p:cNvSpPr/>
          <p:nvPr/>
        </p:nvSpPr>
        <p:spPr>
          <a:xfrm>
            <a:off x="2094286" y="4708553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了解互联网信息交流平台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82128" y="4708552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了解互联网交流信息的方法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7716" y="957767"/>
            <a:ext cx="37673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热身准备</a:t>
            </a:r>
          </a:p>
        </p:txBody>
      </p:sp>
      <p:sp>
        <p:nvSpPr>
          <p:cNvPr id="4" name="矩形 3"/>
          <p:cNvSpPr/>
          <p:nvPr/>
        </p:nvSpPr>
        <p:spPr>
          <a:xfrm>
            <a:off x="2078659" y="2020221"/>
            <a:ext cx="8373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观看长城研学微视频，回想研学经历，分享课前撰写的研学感悟。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3" y="2420331"/>
            <a:ext cx="3286648" cy="3286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F67241D-8BC6-385D-BF64-0EBB634BBDB1}"/>
              </a:ext>
            </a:extLst>
          </p:cNvPr>
          <p:cNvSpPr/>
          <p:nvPr/>
        </p:nvSpPr>
        <p:spPr>
          <a:xfrm>
            <a:off x="2537784" y="3429000"/>
            <a:ext cx="8373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思考：如何让更多的人见证同学们的成长，并为同学们点赞呢？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E2C8E38-512D-D327-86D2-28325B50E35B}"/>
              </a:ext>
            </a:extLst>
          </p:cNvPr>
          <p:cNvSpPr/>
          <p:nvPr/>
        </p:nvSpPr>
        <p:spPr>
          <a:xfrm>
            <a:off x="2486345" y="2268397"/>
            <a:ext cx="7032661" cy="3315607"/>
          </a:xfrm>
          <a:prstGeom prst="roundRect">
            <a:avLst/>
          </a:prstGeom>
          <a:solidFill>
            <a:srgbClr val="E8F5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400822" y="1438452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活动实施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1153" y="742858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制作研学微视频工具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E3FB47D-A1E4-A876-E4A6-E02EC88ACAFE}"/>
              </a:ext>
            </a:extLst>
          </p:cNvPr>
          <p:cNvSpPr txBox="1"/>
          <p:nvPr/>
        </p:nvSpPr>
        <p:spPr>
          <a:xfrm>
            <a:off x="4053038" y="2628378"/>
            <a:ext cx="45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dirty="0"/>
              <a:t>比较社交平台，选择交流平台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6B932C-B3C9-5B4E-B771-2AB3DA22B0DF}"/>
              </a:ext>
            </a:extLst>
          </p:cNvPr>
          <p:cNvSpPr txBox="1"/>
          <p:nvPr/>
        </p:nvSpPr>
        <p:spPr>
          <a:xfrm>
            <a:off x="4053038" y="3339704"/>
            <a:ext cx="45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/>
              <a:t>2. </a:t>
            </a:r>
            <a:r>
              <a:rPr lang="zh-CN" altLang="en-US" sz="2400" dirty="0"/>
              <a:t>发布研学感悟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4A2EC1-357E-8230-BA7B-4726A4D62702}"/>
              </a:ext>
            </a:extLst>
          </p:cNvPr>
          <p:cNvSpPr txBox="1"/>
          <p:nvPr/>
        </p:nvSpPr>
        <p:spPr>
          <a:xfrm>
            <a:off x="4053038" y="4051030"/>
            <a:ext cx="45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/>
              <a:t>3. </a:t>
            </a:r>
            <a:r>
              <a:rPr lang="zh-CN" altLang="en-US" sz="2400" dirty="0"/>
              <a:t>点评同学作品、回复他人评价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CBC044-79D1-3434-6A62-5F6229B90E08}"/>
              </a:ext>
            </a:extLst>
          </p:cNvPr>
          <p:cNvSpPr txBox="1"/>
          <p:nvPr/>
        </p:nvSpPr>
        <p:spPr>
          <a:xfrm>
            <a:off x="4053038" y="4762356"/>
            <a:ext cx="45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/>
              <a:t>4. </a:t>
            </a:r>
            <a:r>
              <a:rPr lang="zh-CN" altLang="en-US" sz="2400" dirty="0"/>
              <a:t>拓展视野，延伸思维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4DADE32-E811-8000-20CC-F51BBDA95C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0" t="35073" r="33333" b="15870"/>
          <a:stretch/>
        </p:blipFill>
        <p:spPr>
          <a:xfrm>
            <a:off x="3082249" y="2442771"/>
            <a:ext cx="647272" cy="6472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5602A62-FAD3-4DB5-AE4B-151CF68722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0" t="35073" r="33333" b="15870"/>
          <a:stretch/>
        </p:blipFill>
        <p:spPr>
          <a:xfrm>
            <a:off x="3082249" y="3195297"/>
            <a:ext cx="647272" cy="6472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671FAE-05B6-067A-C3B9-7F3904E252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0" t="35073" r="33333" b="15870"/>
          <a:stretch/>
        </p:blipFill>
        <p:spPr>
          <a:xfrm>
            <a:off x="3082249" y="3947823"/>
            <a:ext cx="647272" cy="6472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89C971E-D7A9-DD51-9E2C-9F298DF50A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0" t="35073" r="33333" b="15870"/>
          <a:stretch/>
        </p:blipFill>
        <p:spPr>
          <a:xfrm>
            <a:off x="3082249" y="4700348"/>
            <a:ext cx="647272" cy="647272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F5E1202-E91E-6289-1DD0-F961D9F0DC88}"/>
              </a:ext>
            </a:extLst>
          </p:cNvPr>
          <p:cNvCxnSpPr>
            <a:cxnSpLocks/>
          </p:cNvCxnSpPr>
          <p:nvPr/>
        </p:nvCxnSpPr>
        <p:spPr>
          <a:xfrm>
            <a:off x="3827124" y="3149029"/>
            <a:ext cx="512680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105092E-6392-5F2C-3A89-9D51AAE62A47}"/>
              </a:ext>
            </a:extLst>
          </p:cNvPr>
          <p:cNvCxnSpPr>
            <a:cxnSpLocks/>
          </p:cNvCxnSpPr>
          <p:nvPr/>
        </p:nvCxnSpPr>
        <p:spPr>
          <a:xfrm>
            <a:off x="3827124" y="3881893"/>
            <a:ext cx="512680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527ED0E-7E63-6985-2734-4EAAE5C0C9E4}"/>
              </a:ext>
            </a:extLst>
          </p:cNvPr>
          <p:cNvCxnSpPr>
            <a:cxnSpLocks/>
          </p:cNvCxnSpPr>
          <p:nvPr/>
        </p:nvCxnSpPr>
        <p:spPr>
          <a:xfrm>
            <a:off x="3827124" y="4614757"/>
            <a:ext cx="512680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0528184-7469-7B7F-CF68-1B0CE7B381DE}"/>
              </a:ext>
            </a:extLst>
          </p:cNvPr>
          <p:cNvCxnSpPr>
            <a:cxnSpLocks/>
          </p:cNvCxnSpPr>
          <p:nvPr/>
        </p:nvCxnSpPr>
        <p:spPr>
          <a:xfrm>
            <a:off x="3827124" y="5347620"/>
            <a:ext cx="512680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44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1052</Words>
  <Application>Microsoft Office PowerPoint</Application>
  <PresentationFormat>宽屏</PresentationFormat>
  <Paragraphs>128</Paragraphs>
  <Slides>24</Slides>
  <Notes>23</Notes>
  <HiddenSlides>0</HiddenSlides>
  <MMClips>1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方正剪纸简体</vt:lpstr>
      <vt:lpstr>微软雅黑</vt:lpstr>
      <vt:lpstr>华文琥珀</vt:lpstr>
      <vt:lpstr>方正小标宋简体</vt:lpstr>
      <vt:lpstr>Calibri</vt:lpstr>
      <vt:lpstr>汉仪雅酷黑 85W</vt:lpstr>
      <vt:lpstr>Impact</vt:lpstr>
      <vt:lpstr>宋体</vt:lpstr>
      <vt:lpstr>MiSans Normal</vt:lpstr>
      <vt:lpstr>方正稚艺简体</vt:lpstr>
      <vt:lpstr>Arial</vt:lpstr>
      <vt:lpstr>等线</vt:lpstr>
      <vt:lpstr>楷体</vt:lpstr>
      <vt:lpstr>方正粗黑宋简体</vt:lpstr>
      <vt:lpstr>Times New Roman</vt:lpstr>
      <vt:lpstr>方正姚体简体</vt:lpstr>
      <vt:lpstr>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7上2单元项目4课件A</dc:title>
  <dc:creator>梁祥</dc:creator>
  <cp:keywords>安徽初中信息科技</cp:keywords>
  <cp:lastModifiedBy>梁祥</cp:lastModifiedBy>
  <cp:revision>190</cp:revision>
  <dcterms:created xsi:type="dcterms:W3CDTF">2021-03-10T08:28:00Z</dcterms:created>
  <dcterms:modified xsi:type="dcterms:W3CDTF">2024-08-18T17:09:29Z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