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5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87" r:id="rId2"/>
    <p:sldId id="417" r:id="rId3"/>
    <p:sldId id="426" r:id="rId4"/>
    <p:sldId id="448" r:id="rId5"/>
    <p:sldId id="447" r:id="rId6"/>
    <p:sldId id="333" r:id="rId7"/>
    <p:sldId id="402" r:id="rId8"/>
    <p:sldId id="449" r:id="rId9"/>
    <p:sldId id="457" r:id="rId10"/>
    <p:sldId id="458" r:id="rId11"/>
    <p:sldId id="460" r:id="rId12"/>
    <p:sldId id="462" r:id="rId13"/>
    <p:sldId id="463" r:id="rId14"/>
    <p:sldId id="464" r:id="rId15"/>
    <p:sldId id="465" r:id="rId16"/>
    <p:sldId id="466" r:id="rId17"/>
    <p:sldId id="467" r:id="rId18"/>
    <p:sldId id="422" r:id="rId19"/>
    <p:sldId id="468" r:id="rId20"/>
    <p:sldId id="469" r:id="rId21"/>
    <p:sldId id="456" r:id="rId22"/>
    <p:sldId id="471" r:id="rId23"/>
    <p:sldId id="470" r:id="rId24"/>
    <p:sldId id="411" r:id="rId25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gun Vagun" initials="VV" lastIdx="1" clrIdx="0"/>
  <p:cmAuthor id="2" name="Administrat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E9F5"/>
    <a:srgbClr val="87C8E5"/>
    <a:srgbClr val="5EB5DC"/>
    <a:srgbClr val="2E9FD1"/>
    <a:srgbClr val="87A3F1"/>
    <a:srgbClr val="C3CFF9"/>
    <a:srgbClr val="B9D1FD"/>
    <a:srgbClr val="76A3E6"/>
    <a:srgbClr val="B5D4E9"/>
    <a:srgbClr val="C2D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中度样式 4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89052" autoAdjust="0"/>
  </p:normalViewPr>
  <p:slideViewPr>
    <p:cSldViewPr snapToGrid="0">
      <p:cViewPr varScale="1">
        <p:scale>
          <a:sx n="64" d="100"/>
          <a:sy n="64" d="100"/>
        </p:scale>
        <p:origin x="1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DF1CB0-713B-4B92-86B4-51AE9F1F1618}" type="doc">
      <dgm:prSet loTypeId="urn:microsoft.com/office/officeart/2005/8/layout/vList3" loCatId="list" qsTypeId="urn:microsoft.com/office/officeart/2005/8/quickstyle/simple4" qsCatId="simple" csTypeId="urn:microsoft.com/office/officeart/2005/8/colors/accent5_1" csCatId="accent5" phldr="1"/>
      <dgm:spPr/>
    </dgm:pt>
    <dgm:pt modelId="{DF53DC4B-BB14-4ADF-B2DE-008B36BEF26A}">
      <dgm:prSet phldrT="[文本]"/>
      <dgm:spPr/>
      <dgm:t>
        <a:bodyPr/>
        <a:lstStyle/>
        <a:p>
          <a:pPr algn="l"/>
          <a:r>
            <a:rPr lang="en-US" altLang="zh-CN" dirty="0"/>
            <a:t>1. </a:t>
          </a:r>
          <a:r>
            <a:rPr lang="zh-CN" altLang="en-US" dirty="0"/>
            <a:t>了解微视频，确定制作工具</a:t>
          </a:r>
        </a:p>
      </dgm:t>
    </dgm:pt>
    <dgm:pt modelId="{FECDE02A-022E-4D4A-930A-363C67B7FF2A}" type="parTrans" cxnId="{33EFD3FF-23B4-4D40-B423-67086B7BBCB4}">
      <dgm:prSet/>
      <dgm:spPr/>
      <dgm:t>
        <a:bodyPr/>
        <a:lstStyle/>
        <a:p>
          <a:endParaRPr lang="zh-CN" altLang="en-US"/>
        </a:p>
      </dgm:t>
    </dgm:pt>
    <dgm:pt modelId="{AECBE230-4EDC-4802-B0EB-2766B6203868}" type="sibTrans" cxnId="{33EFD3FF-23B4-4D40-B423-67086B7BBCB4}">
      <dgm:prSet/>
      <dgm:spPr/>
      <dgm:t>
        <a:bodyPr/>
        <a:lstStyle/>
        <a:p>
          <a:endParaRPr lang="zh-CN" altLang="en-US"/>
        </a:p>
      </dgm:t>
    </dgm:pt>
    <dgm:pt modelId="{0B94A787-8CFD-4ECA-98E7-2D4A88E283B5}">
      <dgm:prSet phldrT="[文本]"/>
      <dgm:spPr/>
      <dgm:t>
        <a:bodyPr/>
        <a:lstStyle/>
        <a:p>
          <a:pPr algn="l"/>
          <a:r>
            <a:rPr lang="en-US" altLang="zh-CN" dirty="0"/>
            <a:t>2. </a:t>
          </a:r>
          <a:r>
            <a:rPr lang="zh-CN" altLang="en-US" dirty="0"/>
            <a:t>设计脚本，制作微视频</a:t>
          </a:r>
        </a:p>
      </dgm:t>
    </dgm:pt>
    <dgm:pt modelId="{FD762714-EC14-4FC2-82A0-E5649DB4D105}" type="parTrans" cxnId="{56BAE012-311E-43E5-83B2-0D4488A53C57}">
      <dgm:prSet/>
      <dgm:spPr/>
      <dgm:t>
        <a:bodyPr/>
        <a:lstStyle/>
        <a:p>
          <a:endParaRPr lang="zh-CN" altLang="en-US"/>
        </a:p>
      </dgm:t>
    </dgm:pt>
    <dgm:pt modelId="{C5DE9220-1FAD-40DA-B273-ADFC421C3287}" type="sibTrans" cxnId="{56BAE012-311E-43E5-83B2-0D4488A53C57}">
      <dgm:prSet/>
      <dgm:spPr/>
      <dgm:t>
        <a:bodyPr/>
        <a:lstStyle/>
        <a:p>
          <a:endParaRPr lang="zh-CN" altLang="en-US"/>
        </a:p>
      </dgm:t>
    </dgm:pt>
    <dgm:pt modelId="{B9D28389-F8A3-40CC-86DF-DE64E92AF6E5}">
      <dgm:prSet phldrT="[文本]"/>
      <dgm:spPr/>
      <dgm:t>
        <a:bodyPr/>
        <a:lstStyle/>
        <a:p>
          <a:pPr algn="l"/>
          <a:r>
            <a:rPr lang="en-US" altLang="zh-CN" dirty="0"/>
            <a:t>3. </a:t>
          </a:r>
          <a:r>
            <a:rPr lang="zh-CN" altLang="en-US" dirty="0"/>
            <a:t>发布微视频</a:t>
          </a:r>
        </a:p>
      </dgm:t>
    </dgm:pt>
    <dgm:pt modelId="{C50416C9-ABB9-4891-96AB-19959E50B65A}" type="parTrans" cxnId="{9EC7C028-9165-476A-80CB-D55A101F6D72}">
      <dgm:prSet/>
      <dgm:spPr/>
      <dgm:t>
        <a:bodyPr/>
        <a:lstStyle/>
        <a:p>
          <a:endParaRPr lang="zh-CN" altLang="en-US"/>
        </a:p>
      </dgm:t>
    </dgm:pt>
    <dgm:pt modelId="{2B997DF2-A0A1-44E0-9ECA-AB03155C18FC}" type="sibTrans" cxnId="{9EC7C028-9165-476A-80CB-D55A101F6D72}">
      <dgm:prSet/>
      <dgm:spPr/>
      <dgm:t>
        <a:bodyPr/>
        <a:lstStyle/>
        <a:p>
          <a:endParaRPr lang="zh-CN" altLang="en-US"/>
        </a:p>
      </dgm:t>
    </dgm:pt>
    <dgm:pt modelId="{BAA73ABC-F5D8-4736-8781-A2CFF9116D31}" type="pres">
      <dgm:prSet presAssocID="{1EDF1CB0-713B-4B92-86B4-51AE9F1F1618}" presName="linearFlow" presStyleCnt="0">
        <dgm:presLayoutVars>
          <dgm:dir/>
          <dgm:resizeHandles val="exact"/>
        </dgm:presLayoutVars>
      </dgm:prSet>
      <dgm:spPr/>
    </dgm:pt>
    <dgm:pt modelId="{15CCFD0D-F97D-4F6E-837A-2DB892551C0D}" type="pres">
      <dgm:prSet presAssocID="{DF53DC4B-BB14-4ADF-B2DE-008B36BEF26A}" presName="composite" presStyleCnt="0"/>
      <dgm:spPr/>
    </dgm:pt>
    <dgm:pt modelId="{40BF255C-A44B-431D-A905-40F08AE8A9EF}" type="pres">
      <dgm:prSet presAssocID="{DF53DC4B-BB14-4ADF-B2DE-008B36BEF26A}" presName="imgShp" presStyleLbl="fgImgPlace1" presStyleIdx="0" presStyleCnt="3"/>
      <dgm:spPr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AFF12397-3D54-49F4-BABE-0E2911FC7D53}" type="pres">
      <dgm:prSet presAssocID="{DF53DC4B-BB14-4ADF-B2DE-008B36BEF26A}" presName="txShp" presStyleLbl="node1" presStyleIdx="0" presStyleCnt="3">
        <dgm:presLayoutVars>
          <dgm:bulletEnabled val="1"/>
        </dgm:presLayoutVars>
      </dgm:prSet>
      <dgm:spPr/>
    </dgm:pt>
    <dgm:pt modelId="{5E0EF8C0-3C11-4BC5-84DE-65E03C816A52}" type="pres">
      <dgm:prSet presAssocID="{AECBE230-4EDC-4802-B0EB-2766B6203868}" presName="spacing" presStyleCnt="0"/>
      <dgm:spPr/>
    </dgm:pt>
    <dgm:pt modelId="{57308A04-34FA-4701-83A9-D68A3AABA68B}" type="pres">
      <dgm:prSet presAssocID="{0B94A787-8CFD-4ECA-98E7-2D4A88E283B5}" presName="composite" presStyleCnt="0"/>
      <dgm:spPr/>
    </dgm:pt>
    <dgm:pt modelId="{F8A6583E-C43A-4D67-B532-03A1B4C53E86}" type="pres">
      <dgm:prSet presAssocID="{0B94A787-8CFD-4ECA-98E7-2D4A88E283B5}" presName="imgShp" presStyleLbl="fgImgPlace1" presStyleIdx="1" presStyleCnt="3"/>
      <dgm:spPr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7CDAA5EE-5398-4C0B-AF06-E0413C8E9759}" type="pres">
      <dgm:prSet presAssocID="{0B94A787-8CFD-4ECA-98E7-2D4A88E283B5}" presName="txShp" presStyleLbl="node1" presStyleIdx="1" presStyleCnt="3">
        <dgm:presLayoutVars>
          <dgm:bulletEnabled val="1"/>
        </dgm:presLayoutVars>
      </dgm:prSet>
      <dgm:spPr/>
    </dgm:pt>
    <dgm:pt modelId="{57D7906A-2ECF-46DF-B7F1-28FCCCE3A765}" type="pres">
      <dgm:prSet presAssocID="{C5DE9220-1FAD-40DA-B273-ADFC421C3287}" presName="spacing" presStyleCnt="0"/>
      <dgm:spPr/>
    </dgm:pt>
    <dgm:pt modelId="{2E8EB7B3-F681-4E1D-B581-4AF447BE03B8}" type="pres">
      <dgm:prSet presAssocID="{B9D28389-F8A3-40CC-86DF-DE64E92AF6E5}" presName="composite" presStyleCnt="0"/>
      <dgm:spPr/>
    </dgm:pt>
    <dgm:pt modelId="{B1B466CE-B9FE-4908-89E4-E91F1E14342A}" type="pres">
      <dgm:prSet presAssocID="{B9D28389-F8A3-40CC-86DF-DE64E92AF6E5}" presName="imgShp" presStyleLbl="fgImgPlace1" presStyleIdx="2" presStyleCnt="3"/>
      <dgm:spPr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B6BB8B19-A834-4C10-80A9-C7B2632268B0}" type="pres">
      <dgm:prSet presAssocID="{B9D28389-F8A3-40CC-86DF-DE64E92AF6E5}" presName="txShp" presStyleLbl="node1" presStyleIdx="2" presStyleCnt="3">
        <dgm:presLayoutVars>
          <dgm:bulletEnabled val="1"/>
        </dgm:presLayoutVars>
      </dgm:prSet>
      <dgm:spPr/>
    </dgm:pt>
  </dgm:ptLst>
  <dgm:cxnLst>
    <dgm:cxn modelId="{56BAE012-311E-43E5-83B2-0D4488A53C57}" srcId="{1EDF1CB0-713B-4B92-86B4-51AE9F1F1618}" destId="{0B94A787-8CFD-4ECA-98E7-2D4A88E283B5}" srcOrd="1" destOrd="0" parTransId="{FD762714-EC14-4FC2-82A0-E5649DB4D105}" sibTransId="{C5DE9220-1FAD-40DA-B273-ADFC421C3287}"/>
    <dgm:cxn modelId="{9EC7C028-9165-476A-80CB-D55A101F6D72}" srcId="{1EDF1CB0-713B-4B92-86B4-51AE9F1F1618}" destId="{B9D28389-F8A3-40CC-86DF-DE64E92AF6E5}" srcOrd="2" destOrd="0" parTransId="{C50416C9-ABB9-4891-96AB-19959E50B65A}" sibTransId="{2B997DF2-A0A1-44E0-9ECA-AB03155C18FC}"/>
    <dgm:cxn modelId="{E0D47C2F-E5A3-4ADA-A87F-B3658D223737}" type="presOf" srcId="{B9D28389-F8A3-40CC-86DF-DE64E92AF6E5}" destId="{B6BB8B19-A834-4C10-80A9-C7B2632268B0}" srcOrd="0" destOrd="0" presId="urn:microsoft.com/office/officeart/2005/8/layout/vList3"/>
    <dgm:cxn modelId="{D62B743A-8C1A-41E2-895A-F475865D1FD3}" type="presOf" srcId="{0B94A787-8CFD-4ECA-98E7-2D4A88E283B5}" destId="{7CDAA5EE-5398-4C0B-AF06-E0413C8E9759}" srcOrd="0" destOrd="0" presId="urn:microsoft.com/office/officeart/2005/8/layout/vList3"/>
    <dgm:cxn modelId="{29DBE53B-ACD5-4F41-A191-2686E8649653}" type="presOf" srcId="{DF53DC4B-BB14-4ADF-B2DE-008B36BEF26A}" destId="{AFF12397-3D54-49F4-BABE-0E2911FC7D53}" srcOrd="0" destOrd="0" presId="urn:microsoft.com/office/officeart/2005/8/layout/vList3"/>
    <dgm:cxn modelId="{5D281BD1-0046-4431-957F-FE2354C272EE}" type="presOf" srcId="{1EDF1CB0-713B-4B92-86B4-51AE9F1F1618}" destId="{BAA73ABC-F5D8-4736-8781-A2CFF9116D31}" srcOrd="0" destOrd="0" presId="urn:microsoft.com/office/officeart/2005/8/layout/vList3"/>
    <dgm:cxn modelId="{33EFD3FF-23B4-4D40-B423-67086B7BBCB4}" srcId="{1EDF1CB0-713B-4B92-86B4-51AE9F1F1618}" destId="{DF53DC4B-BB14-4ADF-B2DE-008B36BEF26A}" srcOrd="0" destOrd="0" parTransId="{FECDE02A-022E-4D4A-930A-363C67B7FF2A}" sibTransId="{AECBE230-4EDC-4802-B0EB-2766B6203868}"/>
    <dgm:cxn modelId="{7E1A8C6B-A258-4193-BFCE-FA1AFAE4BC4D}" type="presParOf" srcId="{BAA73ABC-F5D8-4736-8781-A2CFF9116D31}" destId="{15CCFD0D-F97D-4F6E-837A-2DB892551C0D}" srcOrd="0" destOrd="0" presId="urn:microsoft.com/office/officeart/2005/8/layout/vList3"/>
    <dgm:cxn modelId="{2CCA7E55-682E-4EDF-8DF8-A38E7BB21E3E}" type="presParOf" srcId="{15CCFD0D-F97D-4F6E-837A-2DB892551C0D}" destId="{40BF255C-A44B-431D-A905-40F08AE8A9EF}" srcOrd="0" destOrd="0" presId="urn:microsoft.com/office/officeart/2005/8/layout/vList3"/>
    <dgm:cxn modelId="{03FA85D7-BF07-4B09-9C23-292312DC6430}" type="presParOf" srcId="{15CCFD0D-F97D-4F6E-837A-2DB892551C0D}" destId="{AFF12397-3D54-49F4-BABE-0E2911FC7D53}" srcOrd="1" destOrd="0" presId="urn:microsoft.com/office/officeart/2005/8/layout/vList3"/>
    <dgm:cxn modelId="{75B5BE83-2CEB-46A8-96D2-44E70ED7B580}" type="presParOf" srcId="{BAA73ABC-F5D8-4736-8781-A2CFF9116D31}" destId="{5E0EF8C0-3C11-4BC5-84DE-65E03C816A52}" srcOrd="1" destOrd="0" presId="urn:microsoft.com/office/officeart/2005/8/layout/vList3"/>
    <dgm:cxn modelId="{13E06B66-3227-4E57-A34B-1ACDD632D1B8}" type="presParOf" srcId="{BAA73ABC-F5D8-4736-8781-A2CFF9116D31}" destId="{57308A04-34FA-4701-83A9-D68A3AABA68B}" srcOrd="2" destOrd="0" presId="urn:microsoft.com/office/officeart/2005/8/layout/vList3"/>
    <dgm:cxn modelId="{AE3E866C-17EB-43FC-812A-428C30125A11}" type="presParOf" srcId="{57308A04-34FA-4701-83A9-D68A3AABA68B}" destId="{F8A6583E-C43A-4D67-B532-03A1B4C53E86}" srcOrd="0" destOrd="0" presId="urn:microsoft.com/office/officeart/2005/8/layout/vList3"/>
    <dgm:cxn modelId="{5E626B67-6B23-44DD-A88D-585BC22F79D7}" type="presParOf" srcId="{57308A04-34FA-4701-83A9-D68A3AABA68B}" destId="{7CDAA5EE-5398-4C0B-AF06-E0413C8E9759}" srcOrd="1" destOrd="0" presId="urn:microsoft.com/office/officeart/2005/8/layout/vList3"/>
    <dgm:cxn modelId="{DB802485-A9CA-4DF8-9FC3-DD291D0FC4A0}" type="presParOf" srcId="{BAA73ABC-F5D8-4736-8781-A2CFF9116D31}" destId="{57D7906A-2ECF-46DF-B7F1-28FCCCE3A765}" srcOrd="3" destOrd="0" presId="urn:microsoft.com/office/officeart/2005/8/layout/vList3"/>
    <dgm:cxn modelId="{6F813EC5-08C1-423F-9C3D-8E26369E5FA7}" type="presParOf" srcId="{BAA73ABC-F5D8-4736-8781-A2CFF9116D31}" destId="{2E8EB7B3-F681-4E1D-B581-4AF447BE03B8}" srcOrd="4" destOrd="0" presId="urn:microsoft.com/office/officeart/2005/8/layout/vList3"/>
    <dgm:cxn modelId="{205A254A-33E9-4934-80BC-EB0114B6B3BA}" type="presParOf" srcId="{2E8EB7B3-F681-4E1D-B581-4AF447BE03B8}" destId="{B1B466CE-B9FE-4908-89E4-E91F1E14342A}" srcOrd="0" destOrd="0" presId="urn:microsoft.com/office/officeart/2005/8/layout/vList3"/>
    <dgm:cxn modelId="{652E9D77-29D5-4B89-BB01-87D6148C58AD}" type="presParOf" srcId="{2E8EB7B3-F681-4E1D-B581-4AF447BE03B8}" destId="{B6BB8B19-A834-4C10-80A9-C7B2632268B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F12397-3D54-49F4-BABE-0E2911FC7D53}">
      <dsp:nvSpPr>
        <dsp:cNvPr id="0" name=""/>
        <dsp:cNvSpPr/>
      </dsp:nvSpPr>
      <dsp:spPr>
        <a:xfrm rot="10800000">
          <a:off x="1255406" y="856"/>
          <a:ext cx="4213640" cy="776305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329" tIns="80010" rIns="149352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100" kern="1200" dirty="0"/>
            <a:t>1. </a:t>
          </a:r>
          <a:r>
            <a:rPr lang="zh-CN" altLang="en-US" sz="2100" kern="1200" dirty="0"/>
            <a:t>了解微视频，确定制作工具</a:t>
          </a:r>
        </a:p>
      </dsp:txBody>
      <dsp:txXfrm rot="10800000">
        <a:off x="1449482" y="856"/>
        <a:ext cx="4019564" cy="776305"/>
      </dsp:txXfrm>
    </dsp:sp>
    <dsp:sp modelId="{40BF255C-A44B-431D-A905-40F08AE8A9EF}">
      <dsp:nvSpPr>
        <dsp:cNvPr id="0" name=""/>
        <dsp:cNvSpPr/>
      </dsp:nvSpPr>
      <dsp:spPr>
        <a:xfrm>
          <a:off x="867254" y="856"/>
          <a:ext cx="776305" cy="776305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CDAA5EE-5398-4C0B-AF06-E0413C8E9759}">
      <dsp:nvSpPr>
        <dsp:cNvPr id="0" name=""/>
        <dsp:cNvSpPr/>
      </dsp:nvSpPr>
      <dsp:spPr>
        <a:xfrm rot="10800000">
          <a:off x="1255406" y="1008894"/>
          <a:ext cx="4213640" cy="776305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329" tIns="80010" rIns="149352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100" kern="1200" dirty="0"/>
            <a:t>2. </a:t>
          </a:r>
          <a:r>
            <a:rPr lang="zh-CN" altLang="en-US" sz="2100" kern="1200" dirty="0"/>
            <a:t>设计脚本，制作微视频</a:t>
          </a:r>
        </a:p>
      </dsp:txBody>
      <dsp:txXfrm rot="10800000">
        <a:off x="1449482" y="1008894"/>
        <a:ext cx="4019564" cy="776305"/>
      </dsp:txXfrm>
    </dsp:sp>
    <dsp:sp modelId="{F8A6583E-C43A-4D67-B532-03A1B4C53E86}">
      <dsp:nvSpPr>
        <dsp:cNvPr id="0" name=""/>
        <dsp:cNvSpPr/>
      </dsp:nvSpPr>
      <dsp:spPr>
        <a:xfrm>
          <a:off x="867254" y="1008894"/>
          <a:ext cx="776305" cy="776305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6BB8B19-A834-4C10-80A9-C7B2632268B0}">
      <dsp:nvSpPr>
        <dsp:cNvPr id="0" name=""/>
        <dsp:cNvSpPr/>
      </dsp:nvSpPr>
      <dsp:spPr>
        <a:xfrm rot="10800000">
          <a:off x="1255406" y="2016932"/>
          <a:ext cx="4213640" cy="776305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329" tIns="80010" rIns="149352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100" kern="1200" dirty="0"/>
            <a:t>3. </a:t>
          </a:r>
          <a:r>
            <a:rPr lang="zh-CN" altLang="en-US" sz="2100" kern="1200" dirty="0"/>
            <a:t>发布微视频</a:t>
          </a:r>
        </a:p>
      </dsp:txBody>
      <dsp:txXfrm rot="10800000">
        <a:off x="1449482" y="2016932"/>
        <a:ext cx="4019564" cy="776305"/>
      </dsp:txXfrm>
    </dsp:sp>
    <dsp:sp modelId="{B1B466CE-B9FE-4908-89E4-E91F1E14342A}">
      <dsp:nvSpPr>
        <dsp:cNvPr id="0" name=""/>
        <dsp:cNvSpPr/>
      </dsp:nvSpPr>
      <dsp:spPr>
        <a:xfrm>
          <a:off x="867254" y="2016932"/>
          <a:ext cx="776305" cy="776305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CF4E72-6667-4E46-B0E4-B4D531CF006B}" type="datetimeFigureOut">
              <a:rPr lang="zh-CN" altLang="en-US" smtClean="0"/>
              <a:t>2024-08-08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CDD19-2EEA-4CDF-B2F3-7EEA11EB95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9211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6202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77854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84741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38158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32043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56210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5067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16022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97995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969242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6734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solidFill>
                <a:srgbClr val="00B0F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895391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85418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22614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CDD19-2EEA-4CDF-B2F3-7EEA11EB95A9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7692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12679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53300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59846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CDD19-2EEA-4CDF-B2F3-7EEA11EB95A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4660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CDD19-2EEA-4CDF-B2F3-7EEA11EB95A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5716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CDD19-2EEA-4CDF-B2F3-7EEA11EB95A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33022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94663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" Target="../slides/slide18.xml"/><Relationship Id="rId7" Type="http://schemas.openxmlformats.org/officeDocument/2006/relationships/slide" Target="../slides/slide1.xml"/><Relationship Id="rId2" Type="http://schemas.openxmlformats.org/officeDocument/2006/relationships/slide" Target="../slides/slide6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4.xml"/><Relationship Id="rId5" Type="http://schemas.openxmlformats.org/officeDocument/2006/relationships/slide" Target="../slides/slide21.xml"/><Relationship Id="rId4" Type="http://schemas.openxmlformats.org/officeDocument/2006/relationships/slide" Target="../slides/slide1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.xml"/><Relationship Id="rId3" Type="http://schemas.openxmlformats.org/officeDocument/2006/relationships/slide" Target="../slides/slide6.xml"/><Relationship Id="rId7" Type="http://schemas.openxmlformats.org/officeDocument/2006/relationships/slide" Target="../slides/slide24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1.xml"/><Relationship Id="rId5" Type="http://schemas.openxmlformats.org/officeDocument/2006/relationships/slide" Target="../slides/slide14.xml"/><Relationship Id="rId4" Type="http://schemas.openxmlformats.org/officeDocument/2006/relationships/slide" Target="../slides/slide18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" Target="../slides/slide14.xml"/><Relationship Id="rId7" Type="http://schemas.openxmlformats.org/officeDocument/2006/relationships/slide" Target="../slides/slide1.xml"/><Relationship Id="rId2" Type="http://schemas.openxmlformats.org/officeDocument/2006/relationships/slide" Target="../slides/slide18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4.xml"/><Relationship Id="rId5" Type="http://schemas.openxmlformats.org/officeDocument/2006/relationships/slide" Target="../slides/slide6.xml"/><Relationship Id="rId4" Type="http://schemas.openxmlformats.org/officeDocument/2006/relationships/slide" Target="../slides/slide2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" Target="../slides/slide14.xml"/><Relationship Id="rId7" Type="http://schemas.openxmlformats.org/officeDocument/2006/relationships/slide" Target="../slides/slide1.xml"/><Relationship Id="rId2" Type="http://schemas.openxmlformats.org/officeDocument/2006/relationships/slide" Target="../slides/slide18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4.xml"/><Relationship Id="rId5" Type="http://schemas.openxmlformats.org/officeDocument/2006/relationships/slide" Target="../slides/slide6.xml"/><Relationship Id="rId4" Type="http://schemas.openxmlformats.org/officeDocument/2006/relationships/slide" Target="../slides/slide2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2024-08-08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549275" y="523875"/>
            <a:ext cx="11092815" cy="5810250"/>
          </a:xfrm>
          <a:prstGeom prst="rect">
            <a:avLst/>
          </a:prstGeom>
          <a:solidFill>
            <a:srgbClr val="2E9FD1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alphaModFix amt="7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95" y="310696"/>
            <a:ext cx="11220574" cy="6096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721895" y="611203"/>
            <a:ext cx="10770669" cy="55922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6965003" y="169458"/>
            <a:ext cx="1065091" cy="323775"/>
            <a:chOff x="6965003" y="169458"/>
            <a:chExt cx="1065091" cy="323775"/>
          </a:xfrm>
        </p:grpSpPr>
        <p:sp>
          <p:nvSpPr>
            <p:cNvPr id="8" name="平行四边形 7">
              <a:hlinkClick r:id="rId2" action="ppaction://hlinksldjump"/>
            </p:cNvPr>
            <p:cNvSpPr/>
            <p:nvPr/>
          </p:nvSpPr>
          <p:spPr>
            <a:xfrm>
              <a:off x="696500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矩形 3"/>
            <p:cNvSpPr/>
            <p:nvPr/>
          </p:nvSpPr>
          <p:spPr>
            <a:xfrm>
              <a:off x="701564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FF9900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热身准备</a:t>
              </a:r>
            </a:p>
          </p:txBody>
        </p:sp>
      </p:grpSp>
      <p:grpSp>
        <p:nvGrpSpPr>
          <p:cNvPr id="10" name="组合 9"/>
          <p:cNvGrpSpPr/>
          <p:nvPr userDrawn="1"/>
        </p:nvGrpSpPr>
        <p:grpSpPr>
          <a:xfrm>
            <a:off x="8000470" y="169458"/>
            <a:ext cx="1065091" cy="323775"/>
            <a:chOff x="8005043" y="169458"/>
            <a:chExt cx="1065091" cy="323775"/>
          </a:xfrm>
        </p:grpSpPr>
        <p:sp>
          <p:nvSpPr>
            <p:cNvPr id="13" name="平行四边形 12"/>
            <p:cNvSpPr/>
            <p:nvPr/>
          </p:nvSpPr>
          <p:spPr>
            <a:xfrm>
              <a:off x="800504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14" name="矩形 3">
              <a:hlinkClick r:id="rId3" action="ppaction://hlinksldjump"/>
            </p:cNvPr>
            <p:cNvSpPr/>
            <p:nvPr/>
          </p:nvSpPr>
          <p:spPr>
            <a:xfrm>
              <a:off x="805568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活动实施</a:t>
              </a:r>
            </a:p>
          </p:txBody>
        </p:sp>
      </p:grpSp>
      <p:grpSp>
        <p:nvGrpSpPr>
          <p:cNvPr id="15" name="组合 14"/>
          <p:cNvGrpSpPr/>
          <p:nvPr userDrawn="1"/>
        </p:nvGrpSpPr>
        <p:grpSpPr>
          <a:xfrm>
            <a:off x="9035937" y="169458"/>
            <a:ext cx="1065091" cy="323775"/>
            <a:chOff x="9045083" y="169458"/>
            <a:chExt cx="1065091" cy="323775"/>
          </a:xfrm>
        </p:grpSpPr>
        <p:sp>
          <p:nvSpPr>
            <p:cNvPr id="16" name="平行四边形 15">
              <a:hlinkClick r:id="rId4" action="ppaction://hlinksldjump"/>
            </p:cNvPr>
            <p:cNvSpPr/>
            <p:nvPr/>
          </p:nvSpPr>
          <p:spPr>
            <a:xfrm>
              <a:off x="904508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17" name="矩形 3"/>
            <p:cNvSpPr/>
            <p:nvPr/>
          </p:nvSpPr>
          <p:spPr>
            <a:xfrm>
              <a:off x="909572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拓展提升</a:t>
              </a:r>
            </a:p>
          </p:txBody>
        </p:sp>
      </p:grpSp>
      <p:grpSp>
        <p:nvGrpSpPr>
          <p:cNvPr id="18" name="组合 17"/>
          <p:cNvGrpSpPr/>
          <p:nvPr userDrawn="1"/>
        </p:nvGrpSpPr>
        <p:grpSpPr>
          <a:xfrm>
            <a:off x="10071405" y="169458"/>
            <a:ext cx="1065091" cy="323775"/>
            <a:chOff x="10071405" y="169458"/>
            <a:chExt cx="1065091" cy="323775"/>
          </a:xfrm>
        </p:grpSpPr>
        <p:sp>
          <p:nvSpPr>
            <p:cNvPr id="19" name="平行四边形 18"/>
            <p:cNvSpPr/>
            <p:nvPr/>
          </p:nvSpPr>
          <p:spPr>
            <a:xfrm>
              <a:off x="10071405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20" name="矩形 3">
              <a:hlinkClick r:id="rId5" action="ppaction://hlinksldjump"/>
            </p:cNvPr>
            <p:cNvSpPr/>
            <p:nvPr/>
          </p:nvSpPr>
          <p:spPr>
            <a:xfrm>
              <a:off x="10122042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评价反思</a:t>
              </a:r>
            </a:p>
          </p:txBody>
        </p:sp>
      </p:grpSp>
      <p:sp>
        <p:nvSpPr>
          <p:cNvPr id="25" name="KSO_Shape">
            <a:hlinkClick r:id="rId6" action="ppaction://hlinksldjump"/>
          </p:cNvPr>
          <p:cNvSpPr/>
          <p:nvPr userDrawn="1"/>
        </p:nvSpPr>
        <p:spPr>
          <a:xfrm>
            <a:off x="11193571" y="130451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" name="KSO_Shape">
            <a:hlinkClick r:id="rId7" action="ppaction://hlinksldjump"/>
          </p:cNvPr>
          <p:cNvSpPr/>
          <p:nvPr userDrawn="1"/>
        </p:nvSpPr>
        <p:spPr>
          <a:xfrm flipH="1">
            <a:off x="6446207" y="117925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1" name="文本框 20"/>
          <p:cNvSpPr txBox="1"/>
          <p:nvPr userDrawn="1"/>
        </p:nvSpPr>
        <p:spPr>
          <a:xfrm>
            <a:off x="870485" y="161861"/>
            <a:ext cx="4235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 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制作研学微视频</a:t>
            </a:r>
          </a:p>
        </p:txBody>
      </p:sp>
      <p:pic>
        <p:nvPicPr>
          <p:cNvPr id="22" name="图片 21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347542" y="88053"/>
            <a:ext cx="554294" cy="446422"/>
          </a:xfrm>
          <a:prstGeom prst="rect">
            <a:avLst/>
          </a:prstGeom>
        </p:spPr>
      </p:pic>
      <p:sp>
        <p:nvSpPr>
          <p:cNvPr id="23" name="文本框 22"/>
          <p:cNvSpPr txBox="1"/>
          <p:nvPr userDrawn="1"/>
        </p:nvSpPr>
        <p:spPr>
          <a:xfrm>
            <a:off x="8742228" y="6315614"/>
            <a:ext cx="3320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单元　互联网助力长城研学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721895" y="611203"/>
            <a:ext cx="10770669" cy="55922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347542" y="88053"/>
            <a:ext cx="554294" cy="446422"/>
          </a:xfrm>
          <a:prstGeom prst="rect">
            <a:avLst/>
          </a:prstGeom>
        </p:spPr>
      </p:pic>
      <p:grpSp>
        <p:nvGrpSpPr>
          <p:cNvPr id="7" name="组合 6"/>
          <p:cNvGrpSpPr/>
          <p:nvPr userDrawn="1"/>
        </p:nvGrpSpPr>
        <p:grpSpPr>
          <a:xfrm>
            <a:off x="6965003" y="169458"/>
            <a:ext cx="1065091" cy="323775"/>
            <a:chOff x="6965003" y="169458"/>
            <a:chExt cx="1065091" cy="323775"/>
          </a:xfrm>
        </p:grpSpPr>
        <p:sp>
          <p:nvSpPr>
            <p:cNvPr id="8" name="平行四边形 7">
              <a:hlinkClick r:id="rId3" action="ppaction://hlinksldjump"/>
            </p:cNvPr>
            <p:cNvSpPr/>
            <p:nvPr/>
          </p:nvSpPr>
          <p:spPr>
            <a:xfrm>
              <a:off x="696500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9" name="矩形 3"/>
            <p:cNvSpPr/>
            <p:nvPr/>
          </p:nvSpPr>
          <p:spPr>
            <a:xfrm>
              <a:off x="701564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kern="1200" dirty="0">
                  <a:solidFill>
                    <a:srgbClr val="3484A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热身准备</a:t>
              </a:r>
            </a:p>
          </p:txBody>
        </p:sp>
      </p:grpSp>
      <p:grpSp>
        <p:nvGrpSpPr>
          <p:cNvPr id="10" name="组合 9"/>
          <p:cNvGrpSpPr/>
          <p:nvPr userDrawn="1"/>
        </p:nvGrpSpPr>
        <p:grpSpPr>
          <a:xfrm>
            <a:off x="8000470" y="169458"/>
            <a:ext cx="1065091" cy="323775"/>
            <a:chOff x="8005043" y="169458"/>
            <a:chExt cx="1065091" cy="323775"/>
          </a:xfrm>
        </p:grpSpPr>
        <p:sp>
          <p:nvSpPr>
            <p:cNvPr id="13" name="平行四边形 12">
              <a:hlinkClick r:id="rId4" action="ppaction://hlinksldjump"/>
            </p:cNvPr>
            <p:cNvSpPr/>
            <p:nvPr/>
          </p:nvSpPr>
          <p:spPr>
            <a:xfrm>
              <a:off x="800504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14" name="矩形 3"/>
            <p:cNvSpPr/>
            <p:nvPr/>
          </p:nvSpPr>
          <p:spPr>
            <a:xfrm>
              <a:off x="805568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FF99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活动实施</a:t>
              </a:r>
            </a:p>
          </p:txBody>
        </p:sp>
      </p:grpSp>
      <p:grpSp>
        <p:nvGrpSpPr>
          <p:cNvPr id="15" name="组合 14"/>
          <p:cNvGrpSpPr/>
          <p:nvPr userDrawn="1"/>
        </p:nvGrpSpPr>
        <p:grpSpPr>
          <a:xfrm>
            <a:off x="9035937" y="169458"/>
            <a:ext cx="1065091" cy="323775"/>
            <a:chOff x="9045083" y="169458"/>
            <a:chExt cx="1065091" cy="323775"/>
          </a:xfrm>
        </p:grpSpPr>
        <p:sp>
          <p:nvSpPr>
            <p:cNvPr id="16" name="平行四边形 15"/>
            <p:cNvSpPr/>
            <p:nvPr/>
          </p:nvSpPr>
          <p:spPr>
            <a:xfrm>
              <a:off x="904508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17" name="矩形 3">
              <a:hlinkClick r:id="rId5" action="ppaction://hlinksldjump"/>
            </p:cNvPr>
            <p:cNvSpPr/>
            <p:nvPr/>
          </p:nvSpPr>
          <p:spPr>
            <a:xfrm>
              <a:off x="909572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拓展提升</a:t>
              </a:r>
            </a:p>
          </p:txBody>
        </p:sp>
      </p:grpSp>
      <p:grpSp>
        <p:nvGrpSpPr>
          <p:cNvPr id="18" name="组合 17"/>
          <p:cNvGrpSpPr/>
          <p:nvPr userDrawn="1"/>
        </p:nvGrpSpPr>
        <p:grpSpPr>
          <a:xfrm>
            <a:off x="10071405" y="169458"/>
            <a:ext cx="1065091" cy="323775"/>
            <a:chOff x="10071405" y="169458"/>
            <a:chExt cx="1065091" cy="323775"/>
          </a:xfrm>
        </p:grpSpPr>
        <p:sp>
          <p:nvSpPr>
            <p:cNvPr id="19" name="平行四边形 18">
              <a:hlinkClick r:id="rId6" action="ppaction://hlinksldjump"/>
            </p:cNvPr>
            <p:cNvSpPr/>
            <p:nvPr/>
          </p:nvSpPr>
          <p:spPr>
            <a:xfrm>
              <a:off x="10071405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20" name="矩形 3"/>
            <p:cNvSpPr/>
            <p:nvPr/>
          </p:nvSpPr>
          <p:spPr>
            <a:xfrm>
              <a:off x="10122042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评价反思</a:t>
              </a:r>
            </a:p>
          </p:txBody>
        </p:sp>
      </p:grpSp>
      <p:sp>
        <p:nvSpPr>
          <p:cNvPr id="23" name="KSO_Shape">
            <a:hlinkClick r:id="rId7" action="ppaction://hlinksldjump"/>
          </p:cNvPr>
          <p:cNvSpPr/>
          <p:nvPr userDrawn="1"/>
        </p:nvSpPr>
        <p:spPr>
          <a:xfrm>
            <a:off x="11193571" y="130451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4" name="KSO_Shape">
            <a:hlinkClick r:id="rId8" action="ppaction://hlinksldjump"/>
          </p:cNvPr>
          <p:cNvSpPr/>
          <p:nvPr userDrawn="1"/>
        </p:nvSpPr>
        <p:spPr>
          <a:xfrm flipH="1">
            <a:off x="6446207" y="117925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260A545-5F8B-111C-B8CC-FC4728E93D55}"/>
              </a:ext>
            </a:extLst>
          </p:cNvPr>
          <p:cNvSpPr txBox="1"/>
          <p:nvPr userDrawn="1"/>
        </p:nvSpPr>
        <p:spPr>
          <a:xfrm>
            <a:off x="870485" y="161861"/>
            <a:ext cx="4235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 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制作研学微视频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25F7C28B-8885-EAB8-7493-ED5884DB9E10}"/>
              </a:ext>
            </a:extLst>
          </p:cNvPr>
          <p:cNvSpPr txBox="1"/>
          <p:nvPr userDrawn="1"/>
        </p:nvSpPr>
        <p:spPr>
          <a:xfrm>
            <a:off x="8742228" y="6315614"/>
            <a:ext cx="3320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单元　互联网助力长城研学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721895" y="611203"/>
            <a:ext cx="10770669" cy="55922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8000470" y="169458"/>
            <a:ext cx="1065091" cy="323775"/>
            <a:chOff x="8005043" y="169458"/>
            <a:chExt cx="1065091" cy="323775"/>
          </a:xfrm>
        </p:grpSpPr>
        <p:sp>
          <p:nvSpPr>
            <p:cNvPr id="13" name="平行四边形 12">
              <a:hlinkClick r:id="rId2" action="ppaction://hlinksldjump"/>
            </p:cNvPr>
            <p:cNvSpPr/>
            <p:nvPr/>
          </p:nvSpPr>
          <p:spPr>
            <a:xfrm>
              <a:off x="800504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14" name="矩形 3"/>
            <p:cNvSpPr/>
            <p:nvPr/>
          </p:nvSpPr>
          <p:spPr>
            <a:xfrm>
              <a:off x="805568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活动实施</a:t>
              </a:r>
            </a:p>
          </p:txBody>
        </p:sp>
      </p:grpSp>
      <p:grpSp>
        <p:nvGrpSpPr>
          <p:cNvPr id="15" name="组合 14"/>
          <p:cNvGrpSpPr/>
          <p:nvPr userDrawn="1"/>
        </p:nvGrpSpPr>
        <p:grpSpPr>
          <a:xfrm>
            <a:off x="9035937" y="169458"/>
            <a:ext cx="1065091" cy="323775"/>
            <a:chOff x="9045083" y="169458"/>
            <a:chExt cx="1065091" cy="323775"/>
          </a:xfrm>
        </p:grpSpPr>
        <p:sp>
          <p:nvSpPr>
            <p:cNvPr id="16" name="平行四边形 15">
              <a:hlinkClick r:id="rId3" action="ppaction://hlinksldjump"/>
            </p:cNvPr>
            <p:cNvSpPr/>
            <p:nvPr/>
          </p:nvSpPr>
          <p:spPr>
            <a:xfrm>
              <a:off x="904508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17" name="矩形 3"/>
            <p:cNvSpPr/>
            <p:nvPr/>
          </p:nvSpPr>
          <p:spPr>
            <a:xfrm>
              <a:off x="909572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FF99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拓展提升</a:t>
              </a:r>
            </a:p>
          </p:txBody>
        </p:sp>
      </p:grpSp>
      <p:grpSp>
        <p:nvGrpSpPr>
          <p:cNvPr id="18" name="组合 17"/>
          <p:cNvGrpSpPr/>
          <p:nvPr userDrawn="1"/>
        </p:nvGrpSpPr>
        <p:grpSpPr>
          <a:xfrm>
            <a:off x="10071405" y="169458"/>
            <a:ext cx="1065091" cy="323775"/>
            <a:chOff x="10071405" y="169458"/>
            <a:chExt cx="1065091" cy="323775"/>
          </a:xfrm>
        </p:grpSpPr>
        <p:sp>
          <p:nvSpPr>
            <p:cNvPr id="19" name="平行四边形 18">
              <a:hlinkClick r:id="rId4" action="ppaction://hlinksldjump"/>
            </p:cNvPr>
            <p:cNvSpPr/>
            <p:nvPr/>
          </p:nvSpPr>
          <p:spPr>
            <a:xfrm>
              <a:off x="10071405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20" name="矩形 3"/>
            <p:cNvSpPr/>
            <p:nvPr/>
          </p:nvSpPr>
          <p:spPr>
            <a:xfrm>
              <a:off x="10122042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评价反思</a:t>
              </a:r>
            </a:p>
          </p:txBody>
        </p:sp>
      </p:grpSp>
      <p:grpSp>
        <p:nvGrpSpPr>
          <p:cNvPr id="21" name="组合 20"/>
          <p:cNvGrpSpPr/>
          <p:nvPr userDrawn="1"/>
        </p:nvGrpSpPr>
        <p:grpSpPr>
          <a:xfrm>
            <a:off x="6965003" y="169458"/>
            <a:ext cx="1065091" cy="323775"/>
            <a:chOff x="6965003" y="169458"/>
            <a:chExt cx="1065091" cy="323775"/>
          </a:xfrm>
        </p:grpSpPr>
        <p:sp>
          <p:nvSpPr>
            <p:cNvPr id="22" name="平行四边形 21">
              <a:hlinkClick r:id="rId5" action="ppaction://hlinksldjump"/>
            </p:cNvPr>
            <p:cNvSpPr/>
            <p:nvPr/>
          </p:nvSpPr>
          <p:spPr>
            <a:xfrm>
              <a:off x="696500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23" name="矩形 3"/>
            <p:cNvSpPr/>
            <p:nvPr/>
          </p:nvSpPr>
          <p:spPr>
            <a:xfrm>
              <a:off x="701564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kern="1200" dirty="0">
                  <a:solidFill>
                    <a:srgbClr val="3484A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热身准备</a:t>
              </a:r>
            </a:p>
          </p:txBody>
        </p:sp>
      </p:grpSp>
      <p:sp>
        <p:nvSpPr>
          <p:cNvPr id="24" name="KSO_Shape">
            <a:hlinkClick r:id="rId6" action="ppaction://hlinksldjump"/>
          </p:cNvPr>
          <p:cNvSpPr/>
          <p:nvPr userDrawn="1"/>
        </p:nvSpPr>
        <p:spPr>
          <a:xfrm>
            <a:off x="11193571" y="130451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5" name="KSO_Shape">
            <a:hlinkClick r:id="rId7" action="ppaction://hlinksldjump"/>
          </p:cNvPr>
          <p:cNvSpPr/>
          <p:nvPr userDrawn="1"/>
        </p:nvSpPr>
        <p:spPr>
          <a:xfrm flipH="1">
            <a:off x="6446207" y="117925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27" name="图片 26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347542" y="88053"/>
            <a:ext cx="554294" cy="446422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88C0453E-1903-9C60-BFF0-2978462B5494}"/>
              </a:ext>
            </a:extLst>
          </p:cNvPr>
          <p:cNvSpPr txBox="1"/>
          <p:nvPr userDrawn="1"/>
        </p:nvSpPr>
        <p:spPr>
          <a:xfrm>
            <a:off x="870485" y="161861"/>
            <a:ext cx="4235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 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制作研学微视频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B5B5FCB-0E5F-65FA-50C0-E3B55B7AD430}"/>
              </a:ext>
            </a:extLst>
          </p:cNvPr>
          <p:cNvSpPr txBox="1"/>
          <p:nvPr userDrawn="1"/>
        </p:nvSpPr>
        <p:spPr>
          <a:xfrm>
            <a:off x="8742228" y="6315614"/>
            <a:ext cx="3320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单元　互联网助力长城研学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721895" y="611203"/>
            <a:ext cx="10770669" cy="55922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8000470" y="169458"/>
            <a:ext cx="1065091" cy="323775"/>
            <a:chOff x="8005043" y="169458"/>
            <a:chExt cx="1065091" cy="323775"/>
          </a:xfrm>
        </p:grpSpPr>
        <p:sp>
          <p:nvSpPr>
            <p:cNvPr id="13" name="平行四边形 12"/>
            <p:cNvSpPr/>
            <p:nvPr/>
          </p:nvSpPr>
          <p:spPr>
            <a:xfrm>
              <a:off x="800504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14" name="矩形 3">
              <a:hlinkClick r:id="rId2" action="ppaction://hlinksldjump"/>
            </p:cNvPr>
            <p:cNvSpPr/>
            <p:nvPr/>
          </p:nvSpPr>
          <p:spPr>
            <a:xfrm>
              <a:off x="805568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活动实施</a:t>
              </a:r>
            </a:p>
          </p:txBody>
        </p:sp>
      </p:grpSp>
      <p:grpSp>
        <p:nvGrpSpPr>
          <p:cNvPr id="15" name="组合 14"/>
          <p:cNvGrpSpPr/>
          <p:nvPr userDrawn="1"/>
        </p:nvGrpSpPr>
        <p:grpSpPr>
          <a:xfrm>
            <a:off x="9035937" y="169458"/>
            <a:ext cx="1065091" cy="323775"/>
            <a:chOff x="9045083" y="169458"/>
            <a:chExt cx="1065091" cy="323775"/>
          </a:xfrm>
        </p:grpSpPr>
        <p:sp>
          <p:nvSpPr>
            <p:cNvPr id="16" name="平行四边形 15"/>
            <p:cNvSpPr/>
            <p:nvPr/>
          </p:nvSpPr>
          <p:spPr>
            <a:xfrm>
              <a:off x="904508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17" name="矩形 3">
              <a:hlinkClick r:id="rId3" action="ppaction://hlinksldjump"/>
            </p:cNvPr>
            <p:cNvSpPr/>
            <p:nvPr/>
          </p:nvSpPr>
          <p:spPr>
            <a:xfrm>
              <a:off x="909572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拓展提升</a:t>
              </a:r>
            </a:p>
          </p:txBody>
        </p:sp>
      </p:grpSp>
      <p:grpSp>
        <p:nvGrpSpPr>
          <p:cNvPr id="18" name="组合 17"/>
          <p:cNvGrpSpPr/>
          <p:nvPr userDrawn="1"/>
        </p:nvGrpSpPr>
        <p:grpSpPr>
          <a:xfrm>
            <a:off x="10071405" y="169458"/>
            <a:ext cx="1065091" cy="323775"/>
            <a:chOff x="10071405" y="169458"/>
            <a:chExt cx="1065091" cy="323775"/>
          </a:xfrm>
        </p:grpSpPr>
        <p:sp>
          <p:nvSpPr>
            <p:cNvPr id="19" name="平行四边形 18">
              <a:hlinkClick r:id="rId4" action="ppaction://hlinksldjump"/>
            </p:cNvPr>
            <p:cNvSpPr/>
            <p:nvPr/>
          </p:nvSpPr>
          <p:spPr>
            <a:xfrm>
              <a:off x="10071405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20" name="矩形 3"/>
            <p:cNvSpPr/>
            <p:nvPr/>
          </p:nvSpPr>
          <p:spPr>
            <a:xfrm>
              <a:off x="10122042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FF99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评价反思</a:t>
              </a:r>
            </a:p>
          </p:txBody>
        </p:sp>
      </p:grpSp>
      <p:grpSp>
        <p:nvGrpSpPr>
          <p:cNvPr id="21" name="组合 20"/>
          <p:cNvGrpSpPr/>
          <p:nvPr userDrawn="1"/>
        </p:nvGrpSpPr>
        <p:grpSpPr>
          <a:xfrm>
            <a:off x="6965003" y="169458"/>
            <a:ext cx="1065091" cy="323775"/>
            <a:chOff x="6965003" y="169458"/>
            <a:chExt cx="1065091" cy="323775"/>
          </a:xfrm>
        </p:grpSpPr>
        <p:sp>
          <p:nvSpPr>
            <p:cNvPr id="22" name="平行四边形 21">
              <a:hlinkClick r:id="rId5" action="ppaction://hlinksldjump"/>
            </p:cNvPr>
            <p:cNvSpPr/>
            <p:nvPr/>
          </p:nvSpPr>
          <p:spPr>
            <a:xfrm>
              <a:off x="696500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23" name="矩形 3"/>
            <p:cNvSpPr/>
            <p:nvPr/>
          </p:nvSpPr>
          <p:spPr>
            <a:xfrm>
              <a:off x="701564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kern="1200" dirty="0">
                  <a:solidFill>
                    <a:srgbClr val="3484A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热身准备</a:t>
              </a:r>
            </a:p>
          </p:txBody>
        </p:sp>
      </p:grpSp>
      <p:sp>
        <p:nvSpPr>
          <p:cNvPr id="24" name="KSO_Shape">
            <a:hlinkClick r:id="rId6" action="ppaction://hlinksldjump"/>
          </p:cNvPr>
          <p:cNvSpPr/>
          <p:nvPr userDrawn="1"/>
        </p:nvSpPr>
        <p:spPr>
          <a:xfrm>
            <a:off x="11193571" y="130451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5" name="KSO_Shape">
            <a:hlinkClick r:id="rId7" action="ppaction://hlinksldjump"/>
          </p:cNvPr>
          <p:cNvSpPr/>
          <p:nvPr userDrawn="1"/>
        </p:nvSpPr>
        <p:spPr>
          <a:xfrm flipH="1">
            <a:off x="6446207" y="117925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27" name="图片 26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347542" y="88053"/>
            <a:ext cx="554294" cy="446422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272E348C-7E27-FE9D-D2CB-DCF9615EC314}"/>
              </a:ext>
            </a:extLst>
          </p:cNvPr>
          <p:cNvSpPr txBox="1"/>
          <p:nvPr userDrawn="1"/>
        </p:nvSpPr>
        <p:spPr>
          <a:xfrm>
            <a:off x="870485" y="161861"/>
            <a:ext cx="4235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 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制作研学微视频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59FD6A9-A760-5581-BE95-BDD6B23A1235}"/>
              </a:ext>
            </a:extLst>
          </p:cNvPr>
          <p:cNvSpPr txBox="1"/>
          <p:nvPr userDrawn="1"/>
        </p:nvSpPr>
        <p:spPr>
          <a:xfrm>
            <a:off x="8742228" y="6315614"/>
            <a:ext cx="3320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单元　互联网助力长城研学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292608" y="306766"/>
            <a:ext cx="11606784" cy="5913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6DA571B-B0CF-6992-9D7B-5344E9B906BD}"/>
              </a:ext>
            </a:extLst>
          </p:cNvPr>
          <p:cNvSpPr txBox="1"/>
          <p:nvPr userDrawn="1"/>
        </p:nvSpPr>
        <p:spPr>
          <a:xfrm>
            <a:off x="8742228" y="6315614"/>
            <a:ext cx="3320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单元　互联网助力长城研学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292608" y="306766"/>
            <a:ext cx="11606784" cy="5913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PA-任意多边形: 形状 22"/>
          <p:cNvSpPr/>
          <p:nvPr userDrawn="1">
            <p:custDataLst>
              <p:tags r:id="rId1"/>
            </p:custDataLst>
          </p:nvPr>
        </p:nvSpPr>
        <p:spPr>
          <a:xfrm rot="16200000">
            <a:off x="5259705" y="-23495"/>
            <a:ext cx="1638935" cy="11643995"/>
          </a:xfrm>
          <a:custGeom>
            <a:avLst/>
            <a:gdLst>
              <a:gd name="connsiteX0" fmla="*/ 0 w 6168251"/>
              <a:gd name="connsiteY0" fmla="*/ 0 h 6857999"/>
              <a:gd name="connsiteX1" fmla="*/ 4531744 w 6168251"/>
              <a:gd name="connsiteY1" fmla="*/ 0 h 6857999"/>
              <a:gd name="connsiteX2" fmla="*/ 4540769 w 6168251"/>
              <a:gd name="connsiteY2" fmla="*/ 7092 h 6857999"/>
              <a:gd name="connsiteX3" fmla="*/ 6168251 w 6168251"/>
              <a:gd name="connsiteY3" fmla="*/ 3458096 h 6857999"/>
              <a:gd name="connsiteX4" fmla="*/ 4703042 w 6168251"/>
              <a:gd name="connsiteY4" fmla="*/ 6768535 h 6857999"/>
              <a:gd name="connsiteX5" fmla="*/ 4599761 w 6168251"/>
              <a:gd name="connsiteY5" fmla="*/ 6857999 h 6857999"/>
              <a:gd name="connsiteX6" fmla="*/ 0 w 6168251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68251" h="6857999">
                <a:moveTo>
                  <a:pt x="0" y="0"/>
                </a:moveTo>
                <a:lnTo>
                  <a:pt x="4531744" y="0"/>
                </a:lnTo>
                <a:lnTo>
                  <a:pt x="4540769" y="7092"/>
                </a:lnTo>
                <a:cubicBezTo>
                  <a:pt x="5534713" y="827368"/>
                  <a:pt x="6168251" y="2068747"/>
                  <a:pt x="6168251" y="3458096"/>
                </a:cubicBezTo>
                <a:cubicBezTo>
                  <a:pt x="6168251" y="4770259"/>
                  <a:pt x="5603151" y="5950436"/>
                  <a:pt x="4703042" y="6768535"/>
                </a:cubicBezTo>
                <a:lnTo>
                  <a:pt x="4599761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2E9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alphaModFix amt="11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03" b="30215"/>
          <a:stretch>
            <a:fillRect/>
          </a:stretch>
        </p:blipFill>
        <p:spPr>
          <a:xfrm>
            <a:off x="-117987" y="5014428"/>
            <a:ext cx="6858000" cy="18435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bldLvl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2024-08-08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292608" y="268224"/>
            <a:ext cx="11606784" cy="6339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2024-08-08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1.png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8.emf"/><Relationship Id="rId4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13" Type="http://schemas.openxmlformats.org/officeDocument/2006/relationships/image" Target="../media/image5.png"/><Relationship Id="rId3" Type="http://schemas.openxmlformats.org/officeDocument/2006/relationships/tags" Target="../tags/tag34.xml"/><Relationship Id="rId7" Type="http://schemas.openxmlformats.org/officeDocument/2006/relationships/tags" Target="../tags/tag38.xml"/><Relationship Id="rId12" Type="http://schemas.openxmlformats.org/officeDocument/2006/relationships/notesSlide" Target="../notesSlides/notesSlide21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36.xml"/><Relationship Id="rId10" Type="http://schemas.openxmlformats.org/officeDocument/2006/relationships/tags" Target="../tags/tag41.xml"/><Relationship Id="rId4" Type="http://schemas.openxmlformats.org/officeDocument/2006/relationships/tags" Target="../tags/tag35.xml"/><Relationship Id="rId9" Type="http://schemas.openxmlformats.org/officeDocument/2006/relationships/tags" Target="../tags/tag40.xml"/><Relationship Id="rId1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3" Type="http://schemas.openxmlformats.org/officeDocument/2006/relationships/tags" Target="../tags/tag5.xml"/><Relationship Id="rId21" Type="http://schemas.openxmlformats.org/officeDocument/2006/relationships/image" Target="../media/image8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notesSlide" Target="../notesSlides/notesSlide5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10" Type="http://schemas.openxmlformats.org/officeDocument/2006/relationships/tags" Target="../tags/tag12.xml"/><Relationship Id="rId19" Type="http://schemas.openxmlformats.org/officeDocument/2006/relationships/slideLayout" Target="../slideLayouts/slideLayout3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notesSlide" Target="../notesSlides/notesSlide6.xml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tags" Target="../tags/tag31.xml"/><Relationship Id="rId5" Type="http://schemas.openxmlformats.org/officeDocument/2006/relationships/tags" Target="../tags/tag25.xml"/><Relationship Id="rId15" Type="http://schemas.openxmlformats.org/officeDocument/2006/relationships/image" Target="../media/image5.png"/><Relationship Id="rId10" Type="http://schemas.openxmlformats.org/officeDocument/2006/relationships/tags" Target="../tags/tag30.xml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1.png"/><Relationship Id="rId9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522055" y="1721175"/>
            <a:ext cx="161917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项目 </a:t>
            </a:r>
            <a:r>
              <a:rPr lang="en-US" altLang="zh-CN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3</a:t>
            </a:r>
            <a:endParaRPr lang="zh-CN" altLang="en-US" sz="32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2890254" y="2325413"/>
            <a:ext cx="664797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制作研学微视频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5320456" y="5927986"/>
            <a:ext cx="5131576" cy="290195"/>
            <a:chOff x="6966" y="5259"/>
            <a:chExt cx="3538" cy="457"/>
          </a:xfrm>
        </p:grpSpPr>
        <p:sp>
          <p:nvSpPr>
            <p:cNvPr id="10" name="圆角矩形 26"/>
            <p:cNvSpPr/>
            <p:nvPr/>
          </p:nvSpPr>
          <p:spPr>
            <a:xfrm>
              <a:off x="6966" y="5259"/>
              <a:ext cx="1930" cy="45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M" panose="00020600040101010101" charset="-122"/>
                </a:rPr>
                <a:t>合肥市第四十二中学</a:t>
              </a:r>
            </a:p>
          </p:txBody>
        </p:sp>
        <p:sp>
          <p:nvSpPr>
            <p:cNvPr id="11" name="圆角矩形 27"/>
            <p:cNvSpPr/>
            <p:nvPr/>
          </p:nvSpPr>
          <p:spPr>
            <a:xfrm>
              <a:off x="8988" y="5259"/>
              <a:ext cx="1516" cy="457"/>
            </a:xfrm>
            <a:prstGeom prst="roundRect">
              <a:avLst/>
            </a:prstGeom>
            <a:solidFill>
              <a:srgbClr val="F8B6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800" dirty="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M" panose="00020600040101010101" charset="-122"/>
                </a:rPr>
                <a:t>蔡  蕾</a:t>
              </a: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6469760" y="3846700"/>
            <a:ext cx="39453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3484A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3200" b="1" dirty="0">
                <a:solidFill>
                  <a:srgbClr val="3484A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互联网信息加工</a:t>
            </a:r>
            <a:endParaRPr lang="en-US" altLang="zh-CN" sz="3200" b="1" dirty="0">
              <a:solidFill>
                <a:srgbClr val="3484A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710780" y="884245"/>
            <a:ext cx="36783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/</a:t>
            </a:r>
            <a:r>
              <a:rPr lang="zh-CN" altLang="en-US" sz="2000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sz="2000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2</a:t>
            </a:r>
            <a:r>
              <a:rPr lang="zh-CN" altLang="en-US" sz="2000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互联网助力长城研学</a:t>
            </a:r>
            <a:endParaRPr lang="zh-CN" altLang="en-US" sz="2000" dirty="0">
              <a:solidFill>
                <a:srgbClr val="3484A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900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19591" y="891524"/>
            <a:ext cx="429344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义务教育</a:t>
            </a:r>
            <a:r>
              <a:rPr lang="en-US" altLang="zh-CN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七</a:t>
            </a:r>
            <a:r>
              <a:rPr lang="zh-CN" altLang="en-US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9000101010101" charset="-122"/>
              </a:rPr>
              <a:t>年级上册</a:t>
            </a:r>
            <a:endParaRPr lang="zh-CN" altLang="en-US" sz="2000" b="1" dirty="0">
              <a:solidFill>
                <a:srgbClr val="3484A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6" y="2848061"/>
            <a:ext cx="3733406" cy="373340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955702" y="654085"/>
            <a:ext cx="720000" cy="5798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9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4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8" grpId="0"/>
      <p:bldP spid="16" grpId="0"/>
      <p:bldP spid="16" grpId="1"/>
      <p:bldP spid="17" grpId="0"/>
      <p:bldP spid="17" grpId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253" y="3178320"/>
            <a:ext cx="3286648" cy="328664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627960" y="1865082"/>
            <a:ext cx="89360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14350"/>
            <a:r>
              <a:rPr lang="zh-CN" altLang="en-US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从结构、内容、效果等三方面概括出优秀的研学微视频的特点。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21" y="609787"/>
            <a:ext cx="1255295" cy="1255295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EEDF6DEB-DC33-7E59-2442-5E774A6F2B33}"/>
              </a:ext>
            </a:extLst>
          </p:cNvPr>
          <p:cNvSpPr/>
          <p:nvPr/>
        </p:nvSpPr>
        <p:spPr>
          <a:xfrm>
            <a:off x="1119104" y="5380505"/>
            <a:ext cx="89360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14350"/>
            <a:r>
              <a:rPr lang="zh-CN" altLang="en-US" sz="2000" dirty="0">
                <a:solidFill>
                  <a:srgbClr val="FF99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思考问题</a:t>
            </a:r>
            <a:r>
              <a:rPr lang="en-US" altLang="zh-CN" sz="2000" dirty="0">
                <a:solidFill>
                  <a:srgbClr val="FF99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000" dirty="0">
                <a:solidFill>
                  <a:srgbClr val="FF99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：选择什么工具制作微视频？结合生活经验，说说自己的想法。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577D66D-173D-2E7D-1E57-C0A4866FA07A}"/>
              </a:ext>
            </a:extLst>
          </p:cNvPr>
          <p:cNvSpPr txBox="1"/>
          <p:nvPr/>
        </p:nvSpPr>
        <p:spPr>
          <a:xfrm>
            <a:off x="1951879" y="975824"/>
            <a:ext cx="619552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活动</a:t>
            </a:r>
            <a:r>
              <a:rPr lang="en-US" altLang="zh-CN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1</a:t>
            </a:r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：了解微视频，确定制作工具</a:t>
            </a:r>
            <a:endParaRPr lang="zh-CN" altLang="en-US" sz="2800" b="1" spc="100" dirty="0">
              <a:solidFill>
                <a:srgbClr val="0068B6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70B8921E-006E-AEF6-A853-99333532FF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026246"/>
              </p:ext>
            </p:extLst>
          </p:nvPr>
        </p:nvGraphicFramePr>
        <p:xfrm>
          <a:off x="2177716" y="2557976"/>
          <a:ext cx="7124746" cy="2225040"/>
        </p:xfrm>
        <a:graphic>
          <a:graphicData uri="http://schemas.openxmlformats.org/drawingml/2006/table">
            <a:tbl>
              <a:tblPr firstRow="1" bandRow="1"/>
              <a:tblGrid>
                <a:gridCol w="1028746">
                  <a:extLst>
                    <a:ext uri="{9D8B030D-6E8A-4147-A177-3AD203B41FA5}">
                      <a16:colId xmlns:a16="http://schemas.microsoft.com/office/drawing/2014/main" val="31630756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31940364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34157965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51744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结构</a:t>
                      </a:r>
                      <a:endParaRPr lang="zh-CN" altLang="en-US" b="0" dirty="0"/>
                    </a:p>
                  </a:txBody>
                  <a:tcPr anchor="ctr">
                    <a:solidFill>
                      <a:srgbClr val="CFE9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有片头</a:t>
                      </a:r>
                      <a:endParaRPr lang="zh-CN" altLang="en-US" b="0" dirty="0"/>
                    </a:p>
                  </a:txBody>
                  <a:tcPr anchor="ctr">
                    <a:solidFill>
                      <a:srgbClr val="CFE9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dirty="0"/>
                        <a:t>有</a:t>
                      </a:r>
                      <a:endParaRPr lang="zh-CN" altLang="en-US" b="0" dirty="0"/>
                    </a:p>
                  </a:txBody>
                  <a:tcPr anchor="ctr">
                    <a:solidFill>
                      <a:srgbClr val="CFE9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dirty="0"/>
                        <a:t>有</a:t>
                      </a:r>
                      <a:endParaRPr lang="zh-CN" altLang="en-US" b="0" dirty="0"/>
                    </a:p>
                  </a:txBody>
                  <a:tcPr anchor="ctr">
                    <a:solidFill>
                      <a:srgbClr val="CFE9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76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内容</a:t>
                      </a:r>
                      <a:endParaRPr lang="zh-CN" altLang="en-US" b="0" dirty="0"/>
                    </a:p>
                  </a:txBody>
                  <a:tcPr anchor="ctr">
                    <a:solidFill>
                      <a:srgbClr val="87C8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按时间</a:t>
                      </a:r>
                      <a:endParaRPr lang="zh-CN" altLang="en-US" b="0" dirty="0"/>
                    </a:p>
                  </a:txBody>
                  <a:tcPr anchor="ctr">
                    <a:solidFill>
                      <a:srgbClr val="87C8E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dirty="0"/>
                        <a:t>按</a:t>
                      </a:r>
                      <a:endParaRPr lang="zh-CN" altLang="en-US" b="0" dirty="0"/>
                    </a:p>
                  </a:txBody>
                  <a:tcPr anchor="ctr">
                    <a:solidFill>
                      <a:srgbClr val="87C8E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dirty="0"/>
                        <a:t>按</a:t>
                      </a:r>
                      <a:endParaRPr lang="zh-CN" altLang="en-US" b="0" dirty="0"/>
                    </a:p>
                  </a:txBody>
                  <a:tcPr anchor="ctr">
                    <a:solidFill>
                      <a:srgbClr val="87C8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3780309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效果</a:t>
                      </a:r>
                      <a:endParaRPr lang="zh-CN" altLang="en-US" b="0" dirty="0"/>
                    </a:p>
                  </a:txBody>
                  <a:tcPr anchor="ctr">
                    <a:solidFill>
                      <a:srgbClr val="5EB5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主题</a:t>
                      </a:r>
                      <a:endParaRPr lang="zh-CN" altLang="en-US" b="0" dirty="0"/>
                    </a:p>
                  </a:txBody>
                  <a:tcPr anchor="ctr">
                    <a:solidFill>
                      <a:srgbClr val="5EB5D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zh-CN" altLang="en-US" b="0" dirty="0"/>
                    </a:p>
                  </a:txBody>
                  <a:tcPr anchor="ctr">
                    <a:solidFill>
                      <a:srgbClr val="5EB5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74444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字幕</a:t>
                      </a:r>
                      <a:endParaRPr lang="zh-CN" altLang="en-US" b="0" dirty="0"/>
                    </a:p>
                  </a:txBody>
                  <a:tcPr anchor="ctr">
                    <a:solidFill>
                      <a:srgbClr val="5EB5D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zh-CN" altLang="en-US" b="0" dirty="0"/>
                    </a:p>
                  </a:txBody>
                  <a:tcPr anchor="ctr">
                    <a:solidFill>
                      <a:srgbClr val="5EB5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926407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转场效果</a:t>
                      </a:r>
                      <a:endParaRPr lang="zh-CN" altLang="en-US" b="0" dirty="0"/>
                    </a:p>
                  </a:txBody>
                  <a:tcPr anchor="ctr">
                    <a:solidFill>
                      <a:srgbClr val="5EB5D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zh-CN" altLang="en-US" b="0" dirty="0"/>
                    </a:p>
                  </a:txBody>
                  <a:tcPr anchor="ctr">
                    <a:solidFill>
                      <a:srgbClr val="5EB5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3279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音乐</a:t>
                      </a:r>
                      <a:endParaRPr lang="zh-CN" altLang="en-US" b="0" dirty="0"/>
                    </a:p>
                  </a:txBody>
                  <a:tcPr anchor="ctr">
                    <a:solidFill>
                      <a:srgbClr val="5EB5D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zh-CN" altLang="en-US" b="0" dirty="0"/>
                    </a:p>
                  </a:txBody>
                  <a:tcPr anchor="ctr">
                    <a:solidFill>
                      <a:srgbClr val="5EB5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9399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35187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951879" y="975824"/>
            <a:ext cx="619552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活动</a:t>
            </a:r>
            <a:r>
              <a:rPr lang="en-US" altLang="zh-CN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1</a:t>
            </a:r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：了解微视频，确定制作工具</a:t>
            </a:r>
            <a:endParaRPr lang="zh-CN" altLang="en-US" sz="2800" b="1" spc="100" dirty="0">
              <a:solidFill>
                <a:srgbClr val="0068B6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60160" y="1737262"/>
            <a:ext cx="83733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76250"/>
            <a:r>
              <a:rPr lang="zh-CN" altLang="en-US" sz="20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使用生成式人工智能列举线下和在线微视频制作工具的优缺点，填写表格。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40" y="2420330"/>
            <a:ext cx="3286648" cy="3286648"/>
          </a:xfrm>
          <a:prstGeom prst="rect">
            <a:avLst/>
          </a:prstGeom>
        </p:spPr>
      </p:pic>
      <p:sp>
        <p:nvSpPr>
          <p:cNvPr id="23" name="AutoShape 12"/>
          <p:cNvSpPr>
            <a:spLocks noChangeArrowheads="1"/>
          </p:cNvSpPr>
          <p:nvPr/>
        </p:nvSpPr>
        <p:spPr bwMode="auto">
          <a:xfrm>
            <a:off x="3735193" y="2732926"/>
            <a:ext cx="6744817" cy="2721724"/>
          </a:xfrm>
          <a:prstGeom prst="roundRect">
            <a:avLst>
              <a:gd name="adj" fmla="val 8417"/>
            </a:avLst>
          </a:prstGeom>
          <a:noFill/>
          <a:ln w="38100">
            <a:solidFill>
              <a:srgbClr val="3586A5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21" y="609787"/>
            <a:ext cx="1255295" cy="1255295"/>
          </a:xfrm>
          <a:prstGeom prst="rect">
            <a:avLst/>
          </a:prstGeom>
        </p:spPr>
      </p:pic>
      <p:pic>
        <p:nvPicPr>
          <p:cNvPr id="1027" name="图片 1">
            <a:extLst>
              <a:ext uri="{FF2B5EF4-FFF2-40B4-BE49-F238E27FC236}">
                <a16:creationId xmlns:a16="http://schemas.microsoft.com/office/drawing/2014/main" id="{77680F3C-D86D-E6F8-9164-9B531F3DD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" t="21237" r="632" b="4730"/>
          <a:stretch>
            <a:fillRect/>
          </a:stretch>
        </p:blipFill>
        <p:spPr bwMode="auto">
          <a:xfrm>
            <a:off x="3895492" y="3512935"/>
            <a:ext cx="6423126" cy="1208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99025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21" y="609787"/>
            <a:ext cx="1255295" cy="125529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268731" y="1676086"/>
            <a:ext cx="8373306" cy="943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76250">
              <a:lnSpc>
                <a:spcPct val="150000"/>
              </a:lnSpc>
            </a:pPr>
            <a:r>
              <a:rPr lang="zh-CN" altLang="en-US" sz="20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根据上课教室硬件、软件和网络情况，选择组内制作视频的工具并说明理由。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914" y="2420330"/>
            <a:ext cx="3286648" cy="3286648"/>
          </a:xfrm>
          <a:prstGeom prst="rect">
            <a:avLst/>
          </a:prstGeom>
        </p:spPr>
      </p:pic>
      <p:sp>
        <p:nvSpPr>
          <p:cNvPr id="6" name="AutoShape 12"/>
          <p:cNvSpPr>
            <a:spLocks noChangeArrowheads="1"/>
          </p:cNvSpPr>
          <p:nvPr/>
        </p:nvSpPr>
        <p:spPr bwMode="auto">
          <a:xfrm>
            <a:off x="4253667" y="2732926"/>
            <a:ext cx="6744817" cy="2721724"/>
          </a:xfrm>
          <a:prstGeom prst="roundRect">
            <a:avLst>
              <a:gd name="adj" fmla="val 8417"/>
            </a:avLst>
          </a:prstGeom>
          <a:noFill/>
          <a:ln w="38100">
            <a:solidFill>
              <a:srgbClr val="3586A5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FA03E5B-AEA7-DDB9-3A65-F28782DFE4AB}"/>
              </a:ext>
            </a:extLst>
          </p:cNvPr>
          <p:cNvSpPr/>
          <p:nvPr/>
        </p:nvSpPr>
        <p:spPr>
          <a:xfrm>
            <a:off x="4833207" y="3500919"/>
            <a:ext cx="5958879" cy="943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76250">
              <a:lnSpc>
                <a:spcPct val="150000"/>
              </a:lnSpc>
            </a:pPr>
            <a:r>
              <a:rPr lang="zh-CN" altLang="en-US" sz="20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我们组选择</a:t>
            </a:r>
            <a:r>
              <a:rPr lang="zh-CN" altLang="en-US" sz="2000" u="sng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             </a:t>
            </a:r>
            <a:r>
              <a:rPr lang="zh-CN" altLang="en-US" sz="20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制作工具。</a:t>
            </a:r>
            <a:endParaRPr lang="en-US" altLang="zh-CN" sz="2000" kern="1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476250">
              <a:lnSpc>
                <a:spcPct val="150000"/>
              </a:lnSpc>
            </a:pPr>
            <a:r>
              <a:rPr lang="zh-CN" altLang="en-US" sz="20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理由：</a:t>
            </a:r>
            <a:r>
              <a:rPr lang="zh-CN" altLang="en-US" sz="2000" u="sng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      </a:t>
            </a:r>
            <a:r>
              <a:rPr lang="zh-CN" altLang="en-US" sz="20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。 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A9BC43F-6AC5-970D-B342-ED91E05BE05D}"/>
              </a:ext>
            </a:extLst>
          </p:cNvPr>
          <p:cNvSpPr txBox="1"/>
          <p:nvPr/>
        </p:nvSpPr>
        <p:spPr>
          <a:xfrm>
            <a:off x="1951879" y="975824"/>
            <a:ext cx="619552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活动</a:t>
            </a:r>
            <a:r>
              <a:rPr lang="en-US" altLang="zh-CN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1</a:t>
            </a:r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：了解微视频，确定制作工具</a:t>
            </a:r>
            <a:endParaRPr lang="zh-CN" altLang="en-US" sz="2800" b="1" spc="100" dirty="0">
              <a:solidFill>
                <a:srgbClr val="0068B6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04435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21" y="609787"/>
            <a:ext cx="1255295" cy="125529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914" y="2420330"/>
            <a:ext cx="3286648" cy="328664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623189" y="1879392"/>
            <a:ext cx="46355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76250"/>
            <a:r>
              <a:rPr lang="zh-CN" altLang="en-US" sz="20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归纳微视频创作流程：</a:t>
            </a:r>
          </a:p>
        </p:txBody>
      </p:sp>
      <p:sp>
        <p:nvSpPr>
          <p:cNvPr id="4" name="AutoShape 12"/>
          <p:cNvSpPr>
            <a:spLocks noChangeArrowheads="1"/>
          </p:cNvSpPr>
          <p:nvPr/>
        </p:nvSpPr>
        <p:spPr bwMode="auto">
          <a:xfrm>
            <a:off x="4253667" y="2732926"/>
            <a:ext cx="6744817" cy="2721724"/>
          </a:xfrm>
          <a:prstGeom prst="roundRect">
            <a:avLst>
              <a:gd name="adj" fmla="val 8417"/>
            </a:avLst>
          </a:prstGeom>
          <a:noFill/>
          <a:ln w="38100">
            <a:solidFill>
              <a:srgbClr val="3586A5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ADDC4F7-BFF6-7EAC-740F-6ADFBD02B154}"/>
              </a:ext>
            </a:extLst>
          </p:cNvPr>
          <p:cNvSpPr txBox="1"/>
          <p:nvPr/>
        </p:nvSpPr>
        <p:spPr>
          <a:xfrm>
            <a:off x="4767209" y="3893733"/>
            <a:ext cx="594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0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准备脚本和素材、</a:t>
            </a:r>
            <a:r>
              <a:rPr lang="en-US" altLang="zh-CN" sz="2000" u="sng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</a:t>
            </a:r>
            <a:r>
              <a:rPr lang="zh-CN" altLang="zh-CN" sz="20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en-US" altLang="zh-CN" sz="2000" u="sng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 </a:t>
            </a:r>
            <a:r>
              <a:rPr lang="zh-CN" altLang="zh-CN" sz="20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F52F5B8-4804-838F-B705-7A34B556BFFA}"/>
              </a:ext>
            </a:extLst>
          </p:cNvPr>
          <p:cNvSpPr txBox="1"/>
          <p:nvPr/>
        </p:nvSpPr>
        <p:spPr>
          <a:xfrm>
            <a:off x="1951879" y="975824"/>
            <a:ext cx="619552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活动</a:t>
            </a:r>
            <a:r>
              <a:rPr lang="en-US" altLang="zh-CN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1</a:t>
            </a:r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：了解微视频，确定制作工具</a:t>
            </a:r>
            <a:endParaRPr lang="zh-CN" altLang="en-US" sz="2800" b="1" spc="100" dirty="0">
              <a:solidFill>
                <a:srgbClr val="0068B6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117424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21" y="609787"/>
            <a:ext cx="1255295" cy="125529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040535" y="1727345"/>
            <a:ext cx="8936079" cy="3265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14350">
              <a:lnSpc>
                <a:spcPct val="150000"/>
              </a:lnSpc>
            </a:pPr>
            <a:r>
              <a:rPr lang="en-US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en-US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根据研学主题和教师发下来的微视频半成品，发现结构、内容、效果等方面的问题，撰写脚本，并合理选择需补充的素材。</a:t>
            </a:r>
          </a:p>
          <a:p>
            <a:pPr indent="514350">
              <a:lnSpc>
                <a:spcPct val="150000"/>
              </a:lnSpc>
            </a:pPr>
            <a:r>
              <a:rPr lang="zh-CN" altLang="en-US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研学的地点有</a:t>
            </a:r>
            <a:r>
              <a:rPr lang="zh-CN" altLang="en-US" sz="2000" u="sng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</a:t>
            </a:r>
            <a:r>
              <a:rPr lang="zh-CN" altLang="en-US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en-US" sz="2000" u="sng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</a:t>
            </a:r>
            <a:r>
              <a:rPr lang="zh-CN" altLang="en-US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en-US" sz="2000" u="sng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</a:t>
            </a:r>
            <a:r>
              <a:rPr lang="zh-CN" altLang="en-US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。我们组选择：</a:t>
            </a:r>
            <a:r>
              <a:rPr lang="zh-CN" altLang="en-US" sz="2000" u="sng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</a:t>
            </a:r>
            <a:r>
              <a:rPr lang="zh-CN" altLang="en-US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</a:p>
          <a:p>
            <a:pPr indent="514350">
              <a:lnSpc>
                <a:spcPct val="150000"/>
              </a:lnSpc>
            </a:pPr>
            <a:r>
              <a:rPr lang="zh-CN" altLang="en-US" sz="2000" kern="100" dirty="0">
                <a:solidFill>
                  <a:srgbClr val="00B0F0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  <a:cs typeface="Times New Roman" panose="02020603050405020304" pitchFamily="18" charset="0"/>
              </a:rPr>
              <a:t>结构：</a:t>
            </a:r>
            <a:r>
              <a:rPr lang="zh-CN" altLang="en-US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缺少</a:t>
            </a:r>
            <a:r>
              <a:rPr lang="zh-CN" altLang="en-US" sz="2000" u="sng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</a:t>
            </a:r>
            <a:r>
              <a:rPr lang="zh-CN" altLang="en-US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，补充</a:t>
            </a:r>
            <a:r>
              <a:rPr lang="zh-CN" altLang="en-US" sz="2000" u="sng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      </a:t>
            </a:r>
            <a:r>
              <a:rPr lang="zh-CN" altLang="en-US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</a:p>
          <a:p>
            <a:pPr indent="514350">
              <a:lnSpc>
                <a:spcPct val="150000"/>
              </a:lnSpc>
            </a:pPr>
            <a:r>
              <a:rPr lang="zh-CN" altLang="en-US" sz="2000" kern="100" dirty="0">
                <a:solidFill>
                  <a:srgbClr val="00B0F0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  <a:cs typeface="Times New Roman" panose="02020603050405020304" pitchFamily="18" charset="0"/>
              </a:rPr>
              <a:t>字幕：</a:t>
            </a:r>
            <a:r>
              <a:rPr lang="zh-CN" altLang="en-US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缺少</a:t>
            </a:r>
            <a:r>
              <a:rPr lang="zh-CN" altLang="en-US" sz="2000" u="sng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</a:t>
            </a:r>
            <a:r>
              <a:rPr lang="zh-CN" altLang="en-US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，补充</a:t>
            </a:r>
            <a:r>
              <a:rPr lang="zh-CN" altLang="en-US" sz="2000" u="sng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      </a:t>
            </a:r>
            <a:r>
              <a:rPr lang="zh-CN" altLang="en-US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</a:p>
          <a:p>
            <a:pPr indent="514350">
              <a:lnSpc>
                <a:spcPct val="150000"/>
              </a:lnSpc>
            </a:pPr>
            <a:r>
              <a:rPr lang="zh-CN" altLang="en-US" sz="2000" kern="100" dirty="0">
                <a:solidFill>
                  <a:srgbClr val="00B0F0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  <a:cs typeface="Times New Roman" panose="02020603050405020304" pitchFamily="18" charset="0"/>
              </a:rPr>
              <a:t>转场效果：</a:t>
            </a:r>
            <a:r>
              <a:rPr lang="zh-CN" altLang="en-US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缺少</a:t>
            </a:r>
            <a:r>
              <a:rPr lang="zh-CN" altLang="en-US" sz="2000" u="sng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</a:t>
            </a:r>
            <a:r>
              <a:rPr lang="zh-CN" altLang="en-US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，补充</a:t>
            </a:r>
            <a:r>
              <a:rPr lang="zh-CN" altLang="en-US" sz="2000" u="sng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  </a:t>
            </a:r>
            <a:r>
              <a:rPr lang="zh-CN" altLang="en-US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</a:p>
          <a:p>
            <a:pPr indent="514350">
              <a:lnSpc>
                <a:spcPct val="150000"/>
              </a:lnSpc>
            </a:pPr>
            <a:r>
              <a:rPr lang="zh-CN" altLang="en-US" sz="2000" kern="100" dirty="0">
                <a:solidFill>
                  <a:srgbClr val="00B0F0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  <a:cs typeface="Times New Roman" panose="02020603050405020304" pitchFamily="18" charset="0"/>
              </a:rPr>
              <a:t>音乐：</a:t>
            </a:r>
            <a:r>
              <a:rPr lang="zh-CN" altLang="en-US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缺少 </a:t>
            </a:r>
            <a:r>
              <a:rPr lang="zh-CN" altLang="en-US" sz="2000" u="sng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</a:t>
            </a:r>
            <a:r>
              <a:rPr lang="zh-CN" altLang="en-US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，补充 </a:t>
            </a:r>
            <a:r>
              <a:rPr lang="zh-CN" altLang="en-US" sz="2000" u="sng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     </a:t>
            </a:r>
            <a:r>
              <a:rPr lang="zh-CN" altLang="en-US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20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2172" y="2839974"/>
            <a:ext cx="3286648" cy="3286648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C6C9BAA-3739-71FC-8993-E3FBB5CD1FF8}"/>
              </a:ext>
            </a:extLst>
          </p:cNvPr>
          <p:cNvSpPr txBox="1"/>
          <p:nvPr/>
        </p:nvSpPr>
        <p:spPr>
          <a:xfrm>
            <a:off x="1741259" y="959520"/>
            <a:ext cx="619552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活动</a:t>
            </a:r>
            <a:r>
              <a:rPr lang="en-US" altLang="zh-CN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2</a:t>
            </a:r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：设计脚本，制作微视频</a:t>
            </a:r>
            <a:endParaRPr lang="zh-CN" altLang="en-US" sz="2800" b="1" spc="100" dirty="0">
              <a:solidFill>
                <a:srgbClr val="0068B6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05899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21" y="609787"/>
            <a:ext cx="1255295" cy="125529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024769" y="2103689"/>
            <a:ext cx="89360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14350"/>
            <a:r>
              <a:rPr lang="en-US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 </a:t>
            </a:r>
            <a:r>
              <a:rPr lang="zh-CN" altLang="en-US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观看微课，认识绘声绘影软件界面，学会导入素材、添加片头片尾、添加字幕、剪辑视频、添加转场效果和添加音乐。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2172" y="2839974"/>
            <a:ext cx="3286648" cy="3286648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C6C9BAA-3739-71FC-8993-E3FBB5CD1FF8}"/>
              </a:ext>
            </a:extLst>
          </p:cNvPr>
          <p:cNvSpPr txBox="1"/>
          <p:nvPr/>
        </p:nvSpPr>
        <p:spPr>
          <a:xfrm>
            <a:off x="1741259" y="959520"/>
            <a:ext cx="619552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活动</a:t>
            </a:r>
            <a:r>
              <a:rPr lang="en-US" altLang="zh-CN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2</a:t>
            </a:r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：设计脚本，制作微视频</a:t>
            </a:r>
            <a:endParaRPr lang="zh-CN" altLang="en-US" sz="2800" b="1" spc="100" dirty="0">
              <a:solidFill>
                <a:srgbClr val="0068B6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1719778-BE37-F059-6180-DD3126798906}"/>
              </a:ext>
            </a:extLst>
          </p:cNvPr>
          <p:cNvSpPr/>
          <p:nvPr/>
        </p:nvSpPr>
        <p:spPr>
          <a:xfrm>
            <a:off x="2311437" y="3291098"/>
            <a:ext cx="89360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14350"/>
            <a:r>
              <a:rPr lang="zh-CN" altLang="en-US" sz="2000" dirty="0">
                <a:solidFill>
                  <a:srgbClr val="FF99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思考问题</a:t>
            </a:r>
            <a:r>
              <a:rPr lang="en-US" altLang="zh-CN" sz="2000" dirty="0">
                <a:solidFill>
                  <a:srgbClr val="FF99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000" dirty="0">
                <a:solidFill>
                  <a:srgbClr val="FF99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：你在制作微视频时是如何考虑结构和美观的？</a:t>
            </a:r>
          </a:p>
          <a:p>
            <a:pPr indent="514350"/>
            <a:r>
              <a:rPr lang="zh-CN" altLang="en-US" sz="2000" dirty="0">
                <a:solidFill>
                  <a:srgbClr val="FF99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思考问题</a:t>
            </a:r>
            <a:r>
              <a:rPr lang="en-US" altLang="zh-CN" sz="2000" dirty="0">
                <a:solidFill>
                  <a:srgbClr val="FF99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000" dirty="0">
                <a:solidFill>
                  <a:srgbClr val="FF99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：你认为你的微视频在哪些方面还可以改进？</a:t>
            </a:r>
          </a:p>
        </p:txBody>
      </p:sp>
    </p:spTree>
    <p:extLst>
      <p:ext uri="{BB962C8B-B14F-4D97-AF65-F5344CB8AC3E}">
        <p14:creationId xmlns:p14="http://schemas.microsoft.com/office/powerpoint/2010/main" val="8593615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21" y="609787"/>
            <a:ext cx="1255295" cy="125529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627960" y="1671631"/>
            <a:ext cx="89360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14350"/>
            <a:r>
              <a:rPr lang="en-US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 </a:t>
            </a:r>
            <a:r>
              <a:rPr lang="zh-CN" altLang="en-US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导出视频，注意分辨率、格式、帧频等参数的设置。将作品发布在</a:t>
            </a:r>
            <a:r>
              <a:rPr lang="en-US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UMU</a:t>
            </a:r>
            <a:r>
              <a:rPr lang="zh-CN" altLang="en-US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平台。</a:t>
            </a:r>
          </a:p>
          <a:p>
            <a:pPr indent="514350"/>
            <a:r>
              <a:rPr lang="en-US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en-US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在</a:t>
            </a:r>
            <a:r>
              <a:rPr lang="en-US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UMU</a:t>
            </a:r>
            <a:r>
              <a:rPr lang="zh-CN" altLang="en-US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平台浏览、根据评价表，评价其他小组微视频作品。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821" y="3122278"/>
            <a:ext cx="3286648" cy="328664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4C6C9BAA-3739-71FC-8993-E3FBB5CD1FF8}"/>
              </a:ext>
            </a:extLst>
          </p:cNvPr>
          <p:cNvSpPr txBox="1"/>
          <p:nvPr/>
        </p:nvSpPr>
        <p:spPr>
          <a:xfrm>
            <a:off x="737521" y="959520"/>
            <a:ext cx="619552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活动</a:t>
            </a:r>
            <a:r>
              <a:rPr lang="en-US" altLang="zh-CN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3</a:t>
            </a:r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：发布微视频</a:t>
            </a:r>
            <a:endParaRPr lang="zh-CN" altLang="en-US" sz="2800" b="1" spc="100" dirty="0">
              <a:solidFill>
                <a:srgbClr val="0068B6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5060F68-0AAD-F27E-E9DF-34B44C33B163}"/>
              </a:ext>
            </a:extLst>
          </p:cNvPr>
          <p:cNvSpPr txBox="1"/>
          <p:nvPr/>
        </p:nvSpPr>
        <p:spPr>
          <a:xfrm>
            <a:off x="1849348" y="5349546"/>
            <a:ext cx="72002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14350"/>
            <a:r>
              <a:rPr lang="zh-CN" altLang="en-US" sz="2000" dirty="0">
                <a:solidFill>
                  <a:srgbClr val="FF99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思考问题</a:t>
            </a:r>
            <a:r>
              <a:rPr lang="en-US" altLang="zh-CN" sz="2000" dirty="0">
                <a:solidFill>
                  <a:srgbClr val="FF99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000" dirty="0">
                <a:solidFill>
                  <a:srgbClr val="FF99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：互联网信息具有开放性、共享性、传播性特点，加工互联网信息应该遵守哪些规范？</a:t>
            </a:r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B738BB87-C5D1-F041-7F29-D75F34D432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881203"/>
              </p:ext>
            </p:extLst>
          </p:nvPr>
        </p:nvGraphicFramePr>
        <p:xfrm>
          <a:off x="1849348" y="2832695"/>
          <a:ext cx="7109718" cy="23046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8497">
                  <a:extLst>
                    <a:ext uri="{9D8B030D-6E8A-4147-A177-3AD203B41FA5}">
                      <a16:colId xmlns:a16="http://schemas.microsoft.com/office/drawing/2014/main" val="4189697584"/>
                    </a:ext>
                  </a:extLst>
                </a:gridCol>
                <a:gridCol w="2851508">
                  <a:extLst>
                    <a:ext uri="{9D8B030D-6E8A-4147-A177-3AD203B41FA5}">
                      <a16:colId xmlns:a16="http://schemas.microsoft.com/office/drawing/2014/main" val="1323464828"/>
                    </a:ext>
                  </a:extLst>
                </a:gridCol>
                <a:gridCol w="1623273">
                  <a:extLst>
                    <a:ext uri="{9D8B030D-6E8A-4147-A177-3AD203B41FA5}">
                      <a16:colId xmlns:a16="http://schemas.microsoft.com/office/drawing/2014/main" val="1875608404"/>
                    </a:ext>
                  </a:extLst>
                </a:gridCol>
                <a:gridCol w="1686440">
                  <a:extLst>
                    <a:ext uri="{9D8B030D-6E8A-4147-A177-3AD203B41FA5}">
                      <a16:colId xmlns:a16="http://schemas.microsoft.com/office/drawing/2014/main" val="3120436934"/>
                    </a:ext>
                  </a:extLst>
                </a:gridCol>
              </a:tblGrid>
              <a:tr h="470734">
                <a:tc>
                  <a:txBody>
                    <a:bodyPr/>
                    <a:lstStyle/>
                    <a:p>
                      <a:pPr indent="0" algn="ctr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r>
                        <a:rPr lang="zh-CN" sz="1400" kern="100" dirty="0">
                          <a:effectLst/>
                        </a:rPr>
                        <a:t>序号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r>
                        <a:rPr lang="zh-CN" sz="1400" kern="100" dirty="0">
                          <a:effectLst/>
                        </a:rPr>
                        <a:t>评价标准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r>
                        <a:rPr lang="zh-CN" sz="1400" kern="100" dirty="0">
                          <a:effectLst/>
                        </a:rPr>
                        <a:t>小组自评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r>
                        <a:rPr lang="zh-CN" sz="1400" kern="100">
                          <a:effectLst/>
                        </a:rPr>
                        <a:t>小组互评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74254121"/>
                  </a:ext>
                </a:extLst>
              </a:tr>
              <a:tr h="475407">
                <a:tc>
                  <a:txBody>
                    <a:bodyPr/>
                    <a:lstStyle/>
                    <a:p>
                      <a:pPr indent="0" algn="ctr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r>
                        <a:rPr lang="en-US" sz="1400" kern="100" dirty="0">
                          <a:effectLst/>
                        </a:rPr>
                        <a:t>1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r>
                        <a:rPr lang="zh-CN" sz="1400" kern="100" dirty="0">
                          <a:effectLst/>
                        </a:rPr>
                        <a:t>微视频体现研学主题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r>
                        <a:rPr lang="zh-CN" sz="1400" kern="100" dirty="0">
                          <a:effectLst/>
                        </a:rPr>
                        <a:t>☆☆☆☆☆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r>
                        <a:rPr lang="zh-CN" sz="1400" kern="100">
                          <a:effectLst/>
                        </a:rPr>
                        <a:t>☆☆☆☆☆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5716370"/>
                  </a:ext>
                </a:extLst>
              </a:tr>
              <a:tr h="457886">
                <a:tc>
                  <a:txBody>
                    <a:bodyPr/>
                    <a:lstStyle/>
                    <a:p>
                      <a:pPr indent="0" algn="ctr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r>
                        <a:rPr lang="en-US" sz="1400" kern="100" dirty="0">
                          <a:effectLst/>
                        </a:rPr>
                        <a:t>2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r>
                        <a:rPr lang="zh-CN" sz="1400" kern="100" dirty="0">
                          <a:effectLst/>
                        </a:rPr>
                        <a:t>微视频结构完整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r>
                        <a:rPr lang="zh-CN" sz="1400" kern="100" dirty="0">
                          <a:effectLst/>
                        </a:rPr>
                        <a:t>☆☆☆☆☆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r>
                        <a:rPr lang="zh-CN" sz="1400" kern="100" dirty="0">
                          <a:effectLst/>
                        </a:rPr>
                        <a:t>☆☆☆☆☆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18380718"/>
                  </a:ext>
                </a:extLst>
              </a:tr>
              <a:tr h="457886">
                <a:tc>
                  <a:txBody>
                    <a:bodyPr/>
                    <a:lstStyle/>
                    <a:p>
                      <a:pPr indent="0" algn="ctr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r>
                        <a:rPr lang="en-US" sz="1400" kern="100" dirty="0">
                          <a:effectLst/>
                        </a:rPr>
                        <a:t>3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r>
                        <a:rPr lang="zh-CN" sz="1400" kern="100" dirty="0">
                          <a:effectLst/>
                        </a:rPr>
                        <a:t>微视频字幕介绍准确、清晰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r>
                        <a:rPr lang="zh-CN" sz="1400" kern="100" dirty="0">
                          <a:effectLst/>
                        </a:rPr>
                        <a:t>☆☆☆☆☆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r>
                        <a:rPr lang="zh-CN" sz="1400" kern="100" dirty="0">
                          <a:effectLst/>
                        </a:rPr>
                        <a:t>☆☆☆☆☆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57685462"/>
                  </a:ext>
                </a:extLst>
              </a:tr>
              <a:tr h="442701">
                <a:tc>
                  <a:txBody>
                    <a:bodyPr/>
                    <a:lstStyle/>
                    <a:p>
                      <a:pPr indent="0" algn="ctr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r>
                        <a:rPr lang="en-US" sz="1400" kern="100" dirty="0">
                          <a:effectLst/>
                        </a:rPr>
                        <a:t>4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r>
                        <a:rPr lang="zh-CN" sz="1400" kern="100">
                          <a:effectLst/>
                        </a:rPr>
                        <a:t>微视频转场效果、音乐合理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r>
                        <a:rPr lang="zh-CN" sz="1400" kern="100">
                          <a:effectLst/>
                        </a:rPr>
                        <a:t>☆☆☆☆☆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r>
                        <a:rPr lang="zh-CN" sz="1400" kern="100" dirty="0">
                          <a:effectLst/>
                        </a:rPr>
                        <a:t>☆☆☆☆☆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799220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02455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21" y="609787"/>
            <a:ext cx="1255295" cy="12552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821" y="3122278"/>
            <a:ext cx="3286648" cy="328664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756387" y="1933622"/>
            <a:ext cx="8936079" cy="957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14350">
              <a:lnSpc>
                <a:spcPct val="150000"/>
              </a:lnSpc>
            </a:pPr>
            <a:r>
              <a:rPr lang="zh-CN" altLang="en-US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互联网信息的加工流程：</a:t>
            </a:r>
          </a:p>
          <a:p>
            <a:pPr indent="514350">
              <a:lnSpc>
                <a:spcPct val="150000"/>
              </a:lnSpc>
            </a:pPr>
            <a:r>
              <a:rPr lang="zh-CN" altLang="en-US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互联网搜索、</a:t>
            </a:r>
            <a:r>
              <a:rPr lang="zh-CN" altLang="en-US" sz="2000" u="sng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                                                        </a:t>
            </a:r>
            <a:r>
              <a:rPr lang="zh-CN" altLang="en-US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。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C6C9BAA-3739-71FC-8993-E3FBB5CD1FF8}"/>
              </a:ext>
            </a:extLst>
          </p:cNvPr>
          <p:cNvSpPr txBox="1"/>
          <p:nvPr/>
        </p:nvSpPr>
        <p:spPr>
          <a:xfrm>
            <a:off x="-99528" y="975037"/>
            <a:ext cx="619552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课堂总结</a:t>
            </a:r>
            <a:endParaRPr lang="zh-CN" altLang="en-US" sz="2800" b="1" spc="100" dirty="0">
              <a:solidFill>
                <a:srgbClr val="0068B6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525F1AB2-EB29-851D-1C4B-861E3DE24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045" y="2987905"/>
            <a:ext cx="3833331" cy="273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0943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409312" y="2888908"/>
            <a:ext cx="30435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bg1">
                    <a:alpha val="89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拓展提升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851530" y="642510"/>
            <a:ext cx="670525" cy="54003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567" y="3190352"/>
            <a:ext cx="3286648" cy="3286648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54684B41-D1F8-F1FA-A6FC-815DFAFA6780}"/>
              </a:ext>
            </a:extLst>
          </p:cNvPr>
          <p:cNvSpPr txBox="1"/>
          <p:nvPr/>
        </p:nvSpPr>
        <p:spPr>
          <a:xfrm>
            <a:off x="961153" y="742858"/>
            <a:ext cx="436541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90000" pitchFamily="34" charset="-122"/>
                <a:ea typeface="思源黑体" panose="020B0500000000090000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 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制作研学微视频工具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059174" y="1072579"/>
            <a:ext cx="211199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spc="100" dirty="0">
                <a:solidFill>
                  <a:srgbClr val="0068B6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拓展</a:t>
            </a: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3757009"/>
              </p:ext>
            </p:extLst>
          </p:nvPr>
        </p:nvGraphicFramePr>
        <p:xfrm>
          <a:off x="2593279" y="2145800"/>
          <a:ext cx="6201399" cy="217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3626534" imgH="1282356" progId="Word.Picture.8">
                  <p:embed/>
                </p:oleObj>
              </mc:Choice>
              <mc:Fallback>
                <p:oleObj name="Picture" r:id="rId3" imgW="3626534" imgH="1282356" progId="Word.Picture.8">
                  <p:embed/>
                  <p:pic>
                    <p:nvPicPr>
                      <p:cNvPr id="8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3279" y="2145800"/>
                        <a:ext cx="6201399" cy="2179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图片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253" y="3178320"/>
            <a:ext cx="3286648" cy="328664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21" y="585041"/>
            <a:ext cx="1053594" cy="134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3038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组合 124"/>
          <p:cNvGrpSpPr/>
          <p:nvPr/>
        </p:nvGrpSpPr>
        <p:grpSpPr>
          <a:xfrm>
            <a:off x="969820" y="903066"/>
            <a:ext cx="10321017" cy="5095307"/>
            <a:chOff x="1287102" y="1199523"/>
            <a:chExt cx="6847285" cy="2795588"/>
          </a:xfrm>
        </p:grpSpPr>
        <p:sp>
          <p:nvSpPr>
            <p:cNvPr id="126" name="圆角矩形 125"/>
            <p:cNvSpPr/>
            <p:nvPr/>
          </p:nvSpPr>
          <p:spPr bwMode="auto">
            <a:xfrm>
              <a:off x="1287102" y="1199523"/>
              <a:ext cx="6847285" cy="2795588"/>
            </a:xfrm>
            <a:prstGeom prst="roundRect">
              <a:avLst>
                <a:gd name="adj" fmla="val 996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/>
            </a:p>
          </p:txBody>
        </p:sp>
        <p:sp>
          <p:nvSpPr>
            <p:cNvPr id="127" name="圆角矩形 126"/>
            <p:cNvSpPr/>
            <p:nvPr/>
          </p:nvSpPr>
          <p:spPr bwMode="auto">
            <a:xfrm>
              <a:off x="1473978" y="1389553"/>
              <a:ext cx="6428185" cy="2483590"/>
            </a:xfrm>
            <a:prstGeom prst="roundRect">
              <a:avLst>
                <a:gd name="adj" fmla="val 8011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/>
            </a:p>
          </p:txBody>
        </p:sp>
      </p:grpSp>
      <p:sp>
        <p:nvSpPr>
          <p:cNvPr id="130" name="矩形 1"/>
          <p:cNvSpPr/>
          <p:nvPr/>
        </p:nvSpPr>
        <p:spPr>
          <a:xfrm>
            <a:off x="2606498" y="888808"/>
            <a:ext cx="3721151" cy="360611"/>
          </a:xfrm>
          <a:custGeom>
            <a:avLst/>
            <a:gdLst>
              <a:gd name="connsiteX0" fmla="*/ 0 w 1565482"/>
              <a:gd name="connsiteY0" fmla="*/ 0 h 247650"/>
              <a:gd name="connsiteX1" fmla="*/ 1298782 w 1565482"/>
              <a:gd name="connsiteY1" fmla="*/ 0 h 247650"/>
              <a:gd name="connsiteX2" fmla="*/ 1565482 w 1565482"/>
              <a:gd name="connsiteY2" fmla="*/ 247650 h 247650"/>
              <a:gd name="connsiteX3" fmla="*/ 0 w 1565482"/>
              <a:gd name="connsiteY3" fmla="*/ 247650 h 247650"/>
              <a:gd name="connsiteX4" fmla="*/ 0 w 1565482"/>
              <a:gd name="connsiteY4" fmla="*/ 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482" h="247650">
                <a:moveTo>
                  <a:pt x="0" y="0"/>
                </a:moveTo>
                <a:lnTo>
                  <a:pt x="1298782" y="0"/>
                </a:lnTo>
                <a:lnTo>
                  <a:pt x="1565482" y="247650"/>
                </a:lnTo>
                <a:lnTo>
                  <a:pt x="0" y="247650"/>
                </a:lnTo>
                <a:lnTo>
                  <a:pt x="0" y="0"/>
                </a:lnTo>
                <a:close/>
              </a:path>
            </a:pathLst>
          </a:custGeom>
          <a:solidFill>
            <a:srgbClr val="005A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1" name="矩形 2"/>
          <p:cNvSpPr/>
          <p:nvPr/>
        </p:nvSpPr>
        <p:spPr>
          <a:xfrm>
            <a:off x="1170691" y="782666"/>
            <a:ext cx="2835064" cy="657688"/>
          </a:xfrm>
          <a:custGeom>
            <a:avLst/>
            <a:gdLst>
              <a:gd name="connsiteX0" fmla="*/ 47625 w 1370758"/>
              <a:gd name="connsiteY0" fmla="*/ 0 h 836719"/>
              <a:gd name="connsiteX1" fmla="*/ 1370758 w 1370758"/>
              <a:gd name="connsiteY1" fmla="*/ 0 h 836719"/>
              <a:gd name="connsiteX2" fmla="*/ 875458 w 1370758"/>
              <a:gd name="connsiteY2" fmla="*/ 836719 h 836719"/>
              <a:gd name="connsiteX3" fmla="*/ 0 w 1370758"/>
              <a:gd name="connsiteY3" fmla="*/ 827194 h 836719"/>
              <a:gd name="connsiteX4" fmla="*/ 47625 w 1370758"/>
              <a:gd name="connsiteY4" fmla="*/ 0 h 836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0758" h="836719">
                <a:moveTo>
                  <a:pt x="47625" y="0"/>
                </a:moveTo>
                <a:lnTo>
                  <a:pt x="1370758" y="0"/>
                </a:lnTo>
                <a:lnTo>
                  <a:pt x="875458" y="836719"/>
                </a:lnTo>
                <a:lnTo>
                  <a:pt x="0" y="827194"/>
                </a:lnTo>
                <a:lnTo>
                  <a:pt x="47625" y="0"/>
                </a:lnTo>
                <a:close/>
              </a:path>
            </a:pathLst>
          </a:custGeom>
          <a:solidFill>
            <a:srgbClr val="005A9E"/>
          </a:solidFill>
          <a:ln>
            <a:noFill/>
          </a:ln>
          <a:effectLst>
            <a:outerShdw blurRad="63500" dist="63500" sx="102000" sy="102000" algn="ctr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8" name="TextBox 28"/>
          <p:cNvSpPr txBox="1"/>
          <p:nvPr/>
        </p:nvSpPr>
        <p:spPr bwMode="auto">
          <a:xfrm>
            <a:off x="969821" y="908506"/>
            <a:ext cx="2641479" cy="4378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65" b="1" kern="0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方正小标宋简体" panose="02000000000000000000" pitchFamily="65" charset="-122"/>
                <a:ea typeface="方正小标宋简体" panose="02000000000000000000" pitchFamily="65" charset="-122"/>
              </a:rPr>
              <a:t>项目情境</a:t>
            </a:r>
          </a:p>
        </p:txBody>
      </p:sp>
      <p:sp>
        <p:nvSpPr>
          <p:cNvPr id="2" name="矩形 1"/>
          <p:cNvSpPr/>
          <p:nvPr/>
        </p:nvSpPr>
        <p:spPr>
          <a:xfrm>
            <a:off x="1646305" y="1703356"/>
            <a:ext cx="4810785" cy="3713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1655">
              <a:lnSpc>
                <a:spcPct val="150000"/>
              </a:lnSpc>
            </a:pPr>
            <a:r>
              <a:rPr lang="zh-CN" altLang="en-US" sz="2000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在北京长城研学之旅中，同学们借助数字设备捕捉了研学途中的精彩时刻，积累了丰富的研学资料。虽然这些资料中的照片和视频都是片段性的，但我们可以利用微视频制作的方式，巧妙地将这些片段串联起来，围绕一个中心主题进行叙述，进而轻松地将这段独特的研学经历分享给我们的朋友们，进行成果展示。</a:t>
            </a: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-393595" y="137885"/>
            <a:ext cx="5269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项目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3 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制作研学微视频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289155" y="57103"/>
            <a:ext cx="670525" cy="54003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B2D6AF2-C6A6-00D7-A7B6-64716A91D3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4891" y="1459672"/>
            <a:ext cx="3972276" cy="41489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131" grpId="0" animBg="1"/>
      <p:bldP spid="128" grpId="0"/>
      <p:bldP spid="12" grpId="0"/>
      <p:bldP spid="1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224073" y="947945"/>
            <a:ext cx="233498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提升</a:t>
            </a:r>
            <a:endParaRPr lang="zh-CN" altLang="en-US" sz="2800" b="1" spc="100" dirty="0">
              <a:solidFill>
                <a:srgbClr val="0068B6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21" y="585041"/>
            <a:ext cx="1053594" cy="1345767"/>
          </a:xfrm>
          <a:prstGeom prst="rect">
            <a:avLst/>
          </a:prstGeom>
        </p:spPr>
      </p:pic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2364546"/>
              </p:ext>
            </p:extLst>
          </p:nvPr>
        </p:nvGraphicFramePr>
        <p:xfrm>
          <a:off x="3390900" y="1446213"/>
          <a:ext cx="7578725" cy="396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4" imgW="4860218" imgH="2540984" progId="Word.Picture.8">
                  <p:embed/>
                </p:oleObj>
              </mc:Choice>
              <mc:Fallback>
                <p:oleObj name="Picture" r:id="rId4" imgW="4860218" imgH="2540984" progId="Word.Picture.8">
                  <p:embed/>
                  <p:pic>
                    <p:nvPicPr>
                      <p:cNvPr id="6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0900" y="1446213"/>
                        <a:ext cx="7578725" cy="3965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84" y="2165381"/>
            <a:ext cx="3286648" cy="328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7670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313074" y="1746342"/>
            <a:ext cx="30435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bg1">
                    <a:alpha val="89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评价反思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851530" y="642510"/>
            <a:ext cx="670525" cy="54003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567" y="3190352"/>
            <a:ext cx="3286648" cy="3286648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54684B41-D1F8-F1FA-A6FC-815DFAFA6780}"/>
              </a:ext>
            </a:extLst>
          </p:cNvPr>
          <p:cNvSpPr txBox="1"/>
          <p:nvPr/>
        </p:nvSpPr>
        <p:spPr>
          <a:xfrm>
            <a:off x="961153" y="742858"/>
            <a:ext cx="436541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90000" pitchFamily="34" charset="-122"/>
                <a:ea typeface="思源黑体" panose="020B0500000000090000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 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制作研学微视频工具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83B6001A-B32A-1524-A59D-21B626B3DC9B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4117890" y="2811655"/>
            <a:ext cx="1130095" cy="1629029"/>
            <a:chOff x="1132852" y="1215112"/>
            <a:chExt cx="1248082" cy="1799107"/>
          </a:xfrm>
        </p:grpSpPr>
        <p:sp>
          <p:nvSpPr>
            <p:cNvPr id="6" name="Oval 24">
              <a:extLst>
                <a:ext uri="{FF2B5EF4-FFF2-40B4-BE49-F238E27FC236}">
                  <a16:creationId xmlns:a16="http://schemas.microsoft.com/office/drawing/2014/main" id="{9435878B-3A89-4D56-E14F-3464846400EE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132852" y="1215112"/>
              <a:ext cx="1248082" cy="1248251"/>
            </a:xfrm>
            <a:prstGeom prst="ellipse">
              <a:avLst/>
            </a:prstGeom>
            <a:solidFill>
              <a:srgbClr val="3484A2"/>
            </a:solidFill>
            <a:ln w="14288" cap="flat">
              <a:noFill/>
              <a:prstDash val="solid"/>
              <a:miter lim="800000"/>
            </a:ln>
            <a:effectLst/>
          </p:spPr>
          <p:txBody>
            <a:bodyPr vert="horz" wrap="square" lIns="68589" tIns="34295" rIns="68589" bIns="34295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任意多边形 12">
              <a:extLst>
                <a:ext uri="{FF2B5EF4-FFF2-40B4-BE49-F238E27FC236}">
                  <a16:creationId xmlns:a16="http://schemas.microsoft.com/office/drawing/2014/main" id="{258237D4-DC59-17F2-CAA1-5208CD4DA7EE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 bwMode="auto">
            <a:xfrm>
              <a:off x="1265187" y="1356556"/>
              <a:ext cx="991889" cy="1657663"/>
            </a:xfrm>
            <a:custGeom>
              <a:avLst/>
              <a:gdLst>
                <a:gd name="connsiteX0" fmla="*/ 643732 w 1287464"/>
                <a:gd name="connsiteY0" fmla="*/ 0 h 2151341"/>
                <a:gd name="connsiteX1" fmla="*/ 1287464 w 1287464"/>
                <a:gd name="connsiteY1" fmla="*/ 646113 h 2151341"/>
                <a:gd name="connsiteX2" fmla="*/ 1003649 w 1287464"/>
                <a:gd name="connsiteY2" fmla="*/ 1181880 h 2151341"/>
                <a:gd name="connsiteX3" fmla="*/ 982663 w 1287464"/>
                <a:gd name="connsiteY3" fmla="*/ 1193313 h 2151341"/>
                <a:gd name="connsiteX4" fmla="*/ 982663 w 1287464"/>
                <a:gd name="connsiteY4" fmla="*/ 1459191 h 2151341"/>
                <a:gd name="connsiteX5" fmla="*/ 1204913 w 1287464"/>
                <a:gd name="connsiteY5" fmla="*/ 1459191 h 2151341"/>
                <a:gd name="connsiteX6" fmla="*/ 646113 w 1287464"/>
                <a:gd name="connsiteY6" fmla="*/ 2151341 h 2151341"/>
                <a:gd name="connsiteX7" fmla="*/ 85725 w 1287464"/>
                <a:gd name="connsiteY7" fmla="*/ 1459191 h 2151341"/>
                <a:gd name="connsiteX8" fmla="*/ 303213 w 1287464"/>
                <a:gd name="connsiteY8" fmla="*/ 1459191 h 2151341"/>
                <a:gd name="connsiteX9" fmla="*/ 303213 w 1287464"/>
                <a:gd name="connsiteY9" fmla="*/ 1192447 h 2151341"/>
                <a:gd name="connsiteX10" fmla="*/ 283816 w 1287464"/>
                <a:gd name="connsiteY10" fmla="*/ 1181880 h 2151341"/>
                <a:gd name="connsiteX11" fmla="*/ 0 w 1287464"/>
                <a:gd name="connsiteY11" fmla="*/ 646113 h 2151341"/>
                <a:gd name="connsiteX12" fmla="*/ 643732 w 1287464"/>
                <a:gd name="connsiteY12" fmla="*/ 0 h 2151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464" h="2151341">
                  <a:moveTo>
                    <a:pt x="643732" y="0"/>
                  </a:moveTo>
                  <a:cubicBezTo>
                    <a:pt x="999255" y="0"/>
                    <a:pt x="1287464" y="289275"/>
                    <a:pt x="1287464" y="646113"/>
                  </a:cubicBezTo>
                  <a:cubicBezTo>
                    <a:pt x="1287464" y="869137"/>
                    <a:pt x="1174882" y="1065769"/>
                    <a:pt x="1003649" y="1181880"/>
                  </a:cubicBezTo>
                  <a:lnTo>
                    <a:pt x="982663" y="1193313"/>
                  </a:lnTo>
                  <a:lnTo>
                    <a:pt x="982663" y="1459191"/>
                  </a:lnTo>
                  <a:lnTo>
                    <a:pt x="1204913" y="1459191"/>
                  </a:lnTo>
                  <a:lnTo>
                    <a:pt x="646113" y="2151341"/>
                  </a:lnTo>
                  <a:lnTo>
                    <a:pt x="85725" y="1459191"/>
                  </a:lnTo>
                  <a:lnTo>
                    <a:pt x="303213" y="1459191"/>
                  </a:lnTo>
                  <a:lnTo>
                    <a:pt x="303213" y="1192447"/>
                  </a:lnTo>
                  <a:lnTo>
                    <a:pt x="283816" y="1181880"/>
                  </a:lnTo>
                  <a:cubicBezTo>
                    <a:pt x="112582" y="1065769"/>
                    <a:pt x="0" y="869137"/>
                    <a:pt x="0" y="646113"/>
                  </a:cubicBezTo>
                  <a:cubicBezTo>
                    <a:pt x="0" y="289275"/>
                    <a:pt x="288209" y="0"/>
                    <a:pt x="643732" y="0"/>
                  </a:cubicBezTo>
                  <a:close/>
                </a:path>
              </a:pathLst>
            </a:custGeom>
            <a:solidFill>
              <a:srgbClr val="F0F0F0"/>
            </a:soli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8900000" scaled="0"/>
                <a:tileRect/>
              </a:gradFill>
              <a:prstDash val="solid"/>
              <a:miter lim="800000"/>
            </a:ln>
            <a:effectLst>
              <a:outerShdw blurRad="2286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lIns="68589" tIns="34295" rIns="68589" bIns="34295" rtlCol="0" anchor="ctr"/>
            <a:lstStyle/>
            <a:p>
              <a:pPr algn="ctr"/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" name="文本框 22">
              <a:extLst>
                <a:ext uri="{FF2B5EF4-FFF2-40B4-BE49-F238E27FC236}">
                  <a16:creationId xmlns:a16="http://schemas.microsoft.com/office/drawing/2014/main" id="{59E852E2-14F5-BE88-0B89-94E1A0ACDEDD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1401828" y="1503219"/>
              <a:ext cx="759279" cy="700202"/>
            </a:xfrm>
            <a:prstGeom prst="rect">
              <a:avLst/>
            </a:prstGeom>
            <a:noFill/>
          </p:spPr>
          <p:txBody>
            <a:bodyPr wrap="square" lIns="68589" tIns="34295" rIns="68589" bIns="34295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01</a:t>
              </a: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D138E0F5-6144-20CA-BB43-DFF2AEB3569F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6032466" y="2769156"/>
            <a:ext cx="1130095" cy="1629029"/>
            <a:chOff x="4791477" y="1215112"/>
            <a:chExt cx="1248082" cy="1799107"/>
          </a:xfrm>
        </p:grpSpPr>
        <p:sp>
          <p:nvSpPr>
            <p:cNvPr id="10" name="Oval 24">
              <a:extLst>
                <a:ext uri="{FF2B5EF4-FFF2-40B4-BE49-F238E27FC236}">
                  <a16:creationId xmlns:a16="http://schemas.microsoft.com/office/drawing/2014/main" id="{19112B58-7817-1EFA-9139-14BE9EB8213A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791477" y="1215112"/>
              <a:ext cx="1248082" cy="1248251"/>
            </a:xfrm>
            <a:prstGeom prst="ellipse">
              <a:avLst/>
            </a:prstGeom>
            <a:solidFill>
              <a:srgbClr val="0068B6"/>
            </a:solidFill>
            <a:ln w="14288" cap="flat">
              <a:noFill/>
              <a:prstDash val="solid"/>
              <a:miter lim="800000"/>
            </a:ln>
            <a:effectLst/>
          </p:spPr>
          <p:txBody>
            <a:bodyPr vert="horz" wrap="square" lIns="68589" tIns="34295" rIns="68589" bIns="34295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任意多边形 16">
              <a:extLst>
                <a:ext uri="{FF2B5EF4-FFF2-40B4-BE49-F238E27FC236}">
                  <a16:creationId xmlns:a16="http://schemas.microsoft.com/office/drawing/2014/main" id="{7FC674CB-316A-9CBB-7A60-48428C72EF68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 bwMode="auto">
            <a:xfrm>
              <a:off x="4923812" y="1356556"/>
              <a:ext cx="991889" cy="1657663"/>
            </a:xfrm>
            <a:custGeom>
              <a:avLst/>
              <a:gdLst>
                <a:gd name="connsiteX0" fmla="*/ 643732 w 1287464"/>
                <a:gd name="connsiteY0" fmla="*/ 0 h 2151341"/>
                <a:gd name="connsiteX1" fmla="*/ 1287464 w 1287464"/>
                <a:gd name="connsiteY1" fmla="*/ 646113 h 2151341"/>
                <a:gd name="connsiteX2" fmla="*/ 1003649 w 1287464"/>
                <a:gd name="connsiteY2" fmla="*/ 1181880 h 2151341"/>
                <a:gd name="connsiteX3" fmla="*/ 982663 w 1287464"/>
                <a:gd name="connsiteY3" fmla="*/ 1193313 h 2151341"/>
                <a:gd name="connsiteX4" fmla="*/ 982663 w 1287464"/>
                <a:gd name="connsiteY4" fmla="*/ 1459191 h 2151341"/>
                <a:gd name="connsiteX5" fmla="*/ 1204913 w 1287464"/>
                <a:gd name="connsiteY5" fmla="*/ 1459191 h 2151341"/>
                <a:gd name="connsiteX6" fmla="*/ 646113 w 1287464"/>
                <a:gd name="connsiteY6" fmla="*/ 2151341 h 2151341"/>
                <a:gd name="connsiteX7" fmla="*/ 85725 w 1287464"/>
                <a:gd name="connsiteY7" fmla="*/ 1459191 h 2151341"/>
                <a:gd name="connsiteX8" fmla="*/ 303213 w 1287464"/>
                <a:gd name="connsiteY8" fmla="*/ 1459191 h 2151341"/>
                <a:gd name="connsiteX9" fmla="*/ 303213 w 1287464"/>
                <a:gd name="connsiteY9" fmla="*/ 1192447 h 2151341"/>
                <a:gd name="connsiteX10" fmla="*/ 283816 w 1287464"/>
                <a:gd name="connsiteY10" fmla="*/ 1181880 h 2151341"/>
                <a:gd name="connsiteX11" fmla="*/ 0 w 1287464"/>
                <a:gd name="connsiteY11" fmla="*/ 646113 h 2151341"/>
                <a:gd name="connsiteX12" fmla="*/ 643732 w 1287464"/>
                <a:gd name="connsiteY12" fmla="*/ 0 h 2151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464" h="2151341">
                  <a:moveTo>
                    <a:pt x="643732" y="0"/>
                  </a:moveTo>
                  <a:cubicBezTo>
                    <a:pt x="999255" y="0"/>
                    <a:pt x="1287464" y="289275"/>
                    <a:pt x="1287464" y="646113"/>
                  </a:cubicBezTo>
                  <a:cubicBezTo>
                    <a:pt x="1287464" y="869137"/>
                    <a:pt x="1174882" y="1065769"/>
                    <a:pt x="1003649" y="1181880"/>
                  </a:cubicBezTo>
                  <a:lnTo>
                    <a:pt x="982663" y="1193313"/>
                  </a:lnTo>
                  <a:lnTo>
                    <a:pt x="982663" y="1459191"/>
                  </a:lnTo>
                  <a:lnTo>
                    <a:pt x="1204913" y="1459191"/>
                  </a:lnTo>
                  <a:lnTo>
                    <a:pt x="646113" y="2151341"/>
                  </a:lnTo>
                  <a:lnTo>
                    <a:pt x="85725" y="1459191"/>
                  </a:lnTo>
                  <a:lnTo>
                    <a:pt x="303213" y="1459191"/>
                  </a:lnTo>
                  <a:lnTo>
                    <a:pt x="303213" y="1192447"/>
                  </a:lnTo>
                  <a:lnTo>
                    <a:pt x="283816" y="1181880"/>
                  </a:lnTo>
                  <a:cubicBezTo>
                    <a:pt x="112582" y="1065769"/>
                    <a:pt x="0" y="869137"/>
                    <a:pt x="0" y="646113"/>
                  </a:cubicBezTo>
                  <a:cubicBezTo>
                    <a:pt x="0" y="289275"/>
                    <a:pt x="288209" y="0"/>
                    <a:pt x="643732" y="0"/>
                  </a:cubicBezTo>
                  <a:close/>
                </a:path>
              </a:pathLst>
            </a:custGeom>
            <a:solidFill>
              <a:srgbClr val="F0F0F0"/>
            </a:soli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8900000" scaled="0"/>
                <a:tileRect/>
              </a:gradFill>
              <a:prstDash val="solid"/>
              <a:miter lim="800000"/>
            </a:ln>
            <a:effectLst>
              <a:outerShdw blurRad="2286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lIns="68589" tIns="34295" rIns="68589" bIns="34295" rtlCol="0" anchor="ctr"/>
            <a:lstStyle/>
            <a:p>
              <a:pPr algn="ctr"/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" name="文本框 24">
              <a:extLst>
                <a:ext uri="{FF2B5EF4-FFF2-40B4-BE49-F238E27FC236}">
                  <a16:creationId xmlns:a16="http://schemas.microsoft.com/office/drawing/2014/main" id="{4D2DFB8A-41E8-D966-957E-941E756BB454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5057757" y="1503219"/>
              <a:ext cx="759279" cy="700202"/>
            </a:xfrm>
            <a:prstGeom prst="rect">
              <a:avLst/>
            </a:prstGeom>
            <a:noFill/>
          </p:spPr>
          <p:txBody>
            <a:bodyPr wrap="square" lIns="68589" tIns="34295" rIns="68589" bIns="34295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02</a:t>
              </a:r>
            </a:p>
          </p:txBody>
        </p:sp>
      </p:grpSp>
      <p:sp>
        <p:nvSpPr>
          <p:cNvPr id="14" name="MH_Text_1">
            <a:extLst>
              <a:ext uri="{FF2B5EF4-FFF2-40B4-BE49-F238E27FC236}">
                <a16:creationId xmlns:a16="http://schemas.microsoft.com/office/drawing/2014/main" id="{0C7B871B-1B4B-D7E0-9267-5F57B038C51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486597" y="4747054"/>
            <a:ext cx="2392680" cy="29083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19989" tIns="0" rIns="119989" bIns="0" rtlCol="0" anchor="t">
            <a:noAutofit/>
          </a:bodyPr>
          <a:lstStyle/>
          <a:p>
            <a:pPr algn="ctr"/>
            <a:r>
              <a:rPr lang="zh-CN" altLang="en-US" sz="240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科学原理</a:t>
            </a:r>
          </a:p>
        </p:txBody>
      </p:sp>
      <p:sp>
        <p:nvSpPr>
          <p:cNvPr id="15" name="MH_Text_1">
            <a:extLst>
              <a:ext uri="{FF2B5EF4-FFF2-40B4-BE49-F238E27FC236}">
                <a16:creationId xmlns:a16="http://schemas.microsoft.com/office/drawing/2014/main" id="{DD03EE9A-8AD9-E6AE-96F9-59951840845F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401173" y="4747054"/>
            <a:ext cx="2392680" cy="29083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19989" tIns="0" rIns="119989" bIns="0" rtlCol="0" anchor="t">
            <a:noAutofit/>
          </a:bodyPr>
          <a:lstStyle/>
          <a:p>
            <a:pPr algn="ctr"/>
            <a:r>
              <a:rPr lang="zh-CN" altLang="en-US" sz="240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信息技术</a:t>
            </a:r>
          </a:p>
        </p:txBody>
      </p:sp>
    </p:spTree>
    <p:extLst>
      <p:ext uri="{BB962C8B-B14F-4D97-AF65-F5344CB8AC3E}">
        <p14:creationId xmlns:p14="http://schemas.microsoft.com/office/powerpoint/2010/main" val="473883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5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101517" y="1072579"/>
            <a:ext cx="240785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自我评价</a:t>
            </a:r>
            <a:endParaRPr lang="zh-CN" altLang="en-US" sz="2800" b="1" spc="100" dirty="0">
              <a:solidFill>
                <a:srgbClr val="0068B6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21" name="Picture 15" descr="f039543930bba48c37a35001ee9fa89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7" t="10257" r="26282" b="16667"/>
          <a:stretch>
            <a:fillRect/>
          </a:stretch>
        </p:blipFill>
        <p:spPr bwMode="auto">
          <a:xfrm>
            <a:off x="1135237" y="791264"/>
            <a:ext cx="75247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9A169687-13E4-014B-FCB1-0CA8B7F5EF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760155"/>
              </p:ext>
            </p:extLst>
          </p:nvPr>
        </p:nvGraphicFramePr>
        <p:xfrm>
          <a:off x="1639596" y="1972568"/>
          <a:ext cx="9420533" cy="3955619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256439">
                  <a:extLst>
                    <a:ext uri="{9D8B030D-6E8A-4147-A177-3AD203B41FA5}">
                      <a16:colId xmlns:a16="http://schemas.microsoft.com/office/drawing/2014/main" val="766993213"/>
                    </a:ext>
                  </a:extLst>
                </a:gridCol>
                <a:gridCol w="5333525">
                  <a:extLst>
                    <a:ext uri="{9D8B030D-6E8A-4147-A177-3AD203B41FA5}">
                      <a16:colId xmlns:a16="http://schemas.microsoft.com/office/drawing/2014/main" val="554380867"/>
                    </a:ext>
                  </a:extLst>
                </a:gridCol>
                <a:gridCol w="1830569">
                  <a:extLst>
                    <a:ext uri="{9D8B030D-6E8A-4147-A177-3AD203B41FA5}">
                      <a16:colId xmlns:a16="http://schemas.microsoft.com/office/drawing/2014/main" val="3203034844"/>
                    </a:ext>
                  </a:extLst>
                </a:gridCol>
              </a:tblGrid>
              <a:tr h="437571">
                <a:tc>
                  <a:txBody>
                    <a:bodyPr/>
                    <a:lstStyle/>
                    <a:p>
                      <a:pPr indent="0" algn="ctr">
                        <a:tabLst>
                          <a:tab pos="269875" algn="l"/>
                        </a:tabLst>
                      </a:pPr>
                      <a:r>
                        <a:rPr lang="zh-CN" sz="1800" kern="100" dirty="0">
                          <a:effectLst/>
                        </a:rPr>
                        <a:t>评价内容</a:t>
                      </a:r>
                      <a:endParaRPr lang="zh-CN" sz="2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7785" marR="57785" marT="9525" marB="0" anchor="ctr"/>
                </a:tc>
                <a:tc>
                  <a:txBody>
                    <a:bodyPr/>
                    <a:lstStyle/>
                    <a:p>
                      <a:pPr indent="0" algn="ctr">
                        <a:tabLst>
                          <a:tab pos="269875" algn="l"/>
                        </a:tabLst>
                      </a:pPr>
                      <a:r>
                        <a:rPr lang="zh-CN" sz="1800" kern="100">
                          <a:effectLst/>
                        </a:rPr>
                        <a:t>评价标准</a:t>
                      </a:r>
                      <a:endParaRPr lang="zh-CN" sz="2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7785" marR="57785" marT="9525" marB="0" anchor="ctr"/>
                </a:tc>
                <a:tc>
                  <a:txBody>
                    <a:bodyPr/>
                    <a:lstStyle/>
                    <a:p>
                      <a:pPr indent="0" algn="ctr">
                        <a:tabLst>
                          <a:tab pos="269875" algn="l"/>
                        </a:tabLst>
                      </a:pPr>
                      <a:r>
                        <a:rPr lang="zh-CN" sz="1800" kern="100">
                          <a:effectLst/>
                        </a:rPr>
                        <a:t>评价</a:t>
                      </a:r>
                      <a:endParaRPr lang="zh-CN" sz="2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7785" marR="57785" marT="9525" marB="0" anchor="ctr"/>
                </a:tc>
                <a:extLst>
                  <a:ext uri="{0D108BD9-81ED-4DB2-BD59-A6C34878D82A}">
                    <a16:rowId xmlns:a16="http://schemas.microsoft.com/office/drawing/2014/main" val="72632878"/>
                  </a:ext>
                </a:extLst>
              </a:tr>
              <a:tr h="706019">
                <a:tc>
                  <a:txBody>
                    <a:bodyPr/>
                    <a:lstStyle/>
                    <a:p>
                      <a:pPr indent="0" algn="ctr">
                        <a:tabLst>
                          <a:tab pos="269875" algn="l"/>
                        </a:tabLst>
                      </a:pPr>
                      <a:r>
                        <a:rPr lang="zh-CN" sz="1800" kern="100" dirty="0">
                          <a:effectLst/>
                        </a:rPr>
                        <a:t>信息意识</a:t>
                      </a:r>
                      <a:endParaRPr lang="zh-CN" sz="2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7785" marR="57785" marT="9525" marB="0" anchor="ctr"/>
                </a:tc>
                <a:tc>
                  <a:txBody>
                    <a:bodyPr/>
                    <a:lstStyle/>
                    <a:p>
                      <a:pPr indent="0" algn="l">
                        <a:tabLst>
                          <a:tab pos="269875" algn="l"/>
                        </a:tabLst>
                      </a:pPr>
                      <a:r>
                        <a:rPr lang="zh-CN" sz="1800" kern="100">
                          <a:effectLst/>
                        </a:rPr>
                        <a:t>能够结合主题、脚本、素材和内容的要求，选择合理的工具进行制作。</a:t>
                      </a:r>
                      <a:endParaRPr lang="zh-CN" sz="2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7785" marR="57785" marT="9525" marB="0" anchor="ctr"/>
                </a:tc>
                <a:tc>
                  <a:txBody>
                    <a:bodyPr/>
                    <a:lstStyle/>
                    <a:p>
                      <a:pPr indent="0" algn="ctr">
                        <a:tabLst>
                          <a:tab pos="269875" algn="l"/>
                        </a:tabLst>
                      </a:pPr>
                      <a:r>
                        <a:rPr lang="zh-CN" sz="1800" kern="100">
                          <a:effectLst/>
                        </a:rPr>
                        <a:t>☆☆☆☆☆</a:t>
                      </a:r>
                      <a:endParaRPr lang="zh-CN" sz="2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7785" marR="57785" marT="9525" marB="0" anchor="ctr"/>
                </a:tc>
                <a:extLst>
                  <a:ext uri="{0D108BD9-81ED-4DB2-BD59-A6C34878D82A}">
                    <a16:rowId xmlns:a16="http://schemas.microsoft.com/office/drawing/2014/main" val="1756352865"/>
                  </a:ext>
                </a:extLst>
              </a:tr>
              <a:tr h="706019">
                <a:tc>
                  <a:txBody>
                    <a:bodyPr/>
                    <a:lstStyle/>
                    <a:p>
                      <a:pPr indent="0" algn="ctr">
                        <a:tabLst>
                          <a:tab pos="269875" algn="l"/>
                        </a:tabLst>
                      </a:pPr>
                      <a:r>
                        <a:rPr lang="zh-CN" sz="1800" kern="100">
                          <a:effectLst/>
                        </a:rPr>
                        <a:t>计算思维</a:t>
                      </a:r>
                      <a:endParaRPr lang="zh-CN" sz="2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7470" marR="77470" marT="38735" marB="38735" anchor="ctr"/>
                </a:tc>
                <a:tc>
                  <a:txBody>
                    <a:bodyPr/>
                    <a:lstStyle/>
                    <a:p>
                      <a:pPr indent="0" algn="l">
                        <a:tabLst>
                          <a:tab pos="269875" algn="l"/>
                        </a:tabLst>
                      </a:pPr>
                      <a:r>
                        <a:rPr lang="zh-CN" sz="1800" kern="100">
                          <a:effectLst/>
                        </a:rPr>
                        <a:t>熟练使用相关的视频编辑软件和技术，制作出研学微视频。</a:t>
                      </a:r>
                      <a:endParaRPr lang="zh-CN" sz="2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7785" marR="57785" marT="9525" marB="0" anchor="ctr"/>
                </a:tc>
                <a:tc>
                  <a:txBody>
                    <a:bodyPr/>
                    <a:lstStyle/>
                    <a:p>
                      <a:pPr indent="0" algn="ctr">
                        <a:tabLst>
                          <a:tab pos="269875" algn="l"/>
                        </a:tabLst>
                      </a:pPr>
                      <a:r>
                        <a:rPr lang="zh-CN" sz="1800" kern="100">
                          <a:effectLst/>
                        </a:rPr>
                        <a:t>☆☆☆☆☆</a:t>
                      </a:r>
                      <a:endParaRPr lang="zh-CN" sz="2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7785" marR="57785" marT="9525" marB="0" anchor="ctr"/>
                </a:tc>
                <a:extLst>
                  <a:ext uri="{0D108BD9-81ED-4DB2-BD59-A6C34878D82A}">
                    <a16:rowId xmlns:a16="http://schemas.microsoft.com/office/drawing/2014/main" val="1047331973"/>
                  </a:ext>
                </a:extLst>
              </a:tr>
              <a:tr h="1053005">
                <a:tc>
                  <a:txBody>
                    <a:bodyPr/>
                    <a:lstStyle/>
                    <a:p>
                      <a:pPr indent="0" algn="ctr">
                        <a:tabLst>
                          <a:tab pos="269875" algn="l"/>
                        </a:tabLst>
                      </a:pPr>
                      <a:r>
                        <a:rPr lang="zh-CN" sz="1800" kern="100">
                          <a:effectLst/>
                        </a:rPr>
                        <a:t>数字化学习与创新</a:t>
                      </a:r>
                      <a:endParaRPr lang="zh-CN" sz="2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7470" marR="77470" marT="38735" marB="38735" anchor="ctr"/>
                </a:tc>
                <a:tc>
                  <a:txBody>
                    <a:bodyPr/>
                    <a:lstStyle/>
                    <a:p>
                      <a:pPr indent="0" algn="l">
                        <a:tabLst>
                          <a:tab pos="269875" algn="l"/>
                        </a:tabLst>
                      </a:pPr>
                      <a:r>
                        <a:rPr lang="zh-CN" sz="1800" kern="100">
                          <a:effectLst/>
                        </a:rPr>
                        <a:t>能利用信息科技手段，如多媒体素材、转场效果等，创造性地进行微视频的创作。</a:t>
                      </a:r>
                      <a:endParaRPr lang="zh-CN" sz="2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7785" marR="57785" marT="9525" marB="0" anchor="ctr"/>
                </a:tc>
                <a:tc>
                  <a:txBody>
                    <a:bodyPr/>
                    <a:lstStyle/>
                    <a:p>
                      <a:pPr indent="0" algn="ctr">
                        <a:tabLst>
                          <a:tab pos="269875" algn="l"/>
                        </a:tabLst>
                      </a:pPr>
                      <a:r>
                        <a:rPr lang="zh-CN" sz="1800" kern="100">
                          <a:effectLst/>
                        </a:rPr>
                        <a:t>☆☆☆☆☆</a:t>
                      </a:r>
                      <a:endParaRPr lang="zh-CN" sz="2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7785" marR="57785" marT="9525" marB="0" anchor="ctr"/>
                </a:tc>
                <a:extLst>
                  <a:ext uri="{0D108BD9-81ED-4DB2-BD59-A6C34878D82A}">
                    <a16:rowId xmlns:a16="http://schemas.microsoft.com/office/drawing/2014/main" val="2979683905"/>
                  </a:ext>
                </a:extLst>
              </a:tr>
              <a:tr h="1053005">
                <a:tc>
                  <a:txBody>
                    <a:bodyPr/>
                    <a:lstStyle/>
                    <a:p>
                      <a:pPr indent="0" algn="ctr">
                        <a:tabLst>
                          <a:tab pos="269875" algn="l"/>
                        </a:tabLst>
                      </a:pPr>
                      <a:r>
                        <a:rPr lang="zh-CN" sz="1800" kern="100">
                          <a:effectLst/>
                        </a:rPr>
                        <a:t>信息社会责任</a:t>
                      </a:r>
                      <a:endParaRPr lang="zh-CN" sz="2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7785" marR="57785" marT="9525" marB="0" anchor="ctr"/>
                </a:tc>
                <a:tc>
                  <a:txBody>
                    <a:bodyPr/>
                    <a:lstStyle/>
                    <a:p>
                      <a:pPr indent="0" algn="l">
                        <a:tabLst>
                          <a:tab pos="269875" algn="l"/>
                        </a:tabLst>
                      </a:pPr>
                      <a:r>
                        <a:rPr lang="zh-CN" sz="1800" kern="100">
                          <a:effectLst/>
                        </a:rPr>
                        <a:t>在发布和评价研学微视频时，能够自觉遵守网络法规，尊重他人知识产权，不传播违法、有害信息。</a:t>
                      </a:r>
                      <a:endParaRPr lang="zh-CN" sz="2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7785" marR="57785" marT="9525" marB="0" anchor="ctr"/>
                </a:tc>
                <a:tc>
                  <a:txBody>
                    <a:bodyPr/>
                    <a:lstStyle/>
                    <a:p>
                      <a:pPr indent="0" algn="ctr">
                        <a:tabLst>
                          <a:tab pos="269875" algn="l"/>
                        </a:tabLst>
                      </a:pPr>
                      <a:r>
                        <a:rPr lang="zh-CN" sz="1800" kern="100" dirty="0">
                          <a:effectLst/>
                        </a:rPr>
                        <a:t>☆☆☆☆☆</a:t>
                      </a:r>
                      <a:endParaRPr lang="zh-CN" sz="2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7785" marR="57785" marT="9525" marB="0" anchor="ctr"/>
                </a:tc>
                <a:extLst>
                  <a:ext uri="{0D108BD9-81ED-4DB2-BD59-A6C34878D82A}">
                    <a16:rowId xmlns:a16="http://schemas.microsoft.com/office/drawing/2014/main" val="41934226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45133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17030" y="1074639"/>
            <a:ext cx="462197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课后反思</a:t>
            </a:r>
            <a:endParaRPr lang="zh-CN" altLang="en-US" sz="2800" b="1" spc="100" dirty="0">
              <a:solidFill>
                <a:srgbClr val="0068B6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2582862" y="1869967"/>
          <a:ext cx="5179263" cy="3427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3564256" imgH="2360872" progId="Word.Picture.8">
                  <p:embed/>
                </p:oleObj>
              </mc:Choice>
              <mc:Fallback>
                <p:oleObj name="Picture" r:id="rId2" imgW="3564256" imgH="2360872" progId="Word.Picture.8">
                  <p:embed/>
                  <p:pic>
                    <p:nvPicPr>
                      <p:cNvPr id="4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2862" y="1869967"/>
                        <a:ext cx="5179263" cy="34270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996" y="2515100"/>
            <a:ext cx="3286648" cy="328664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05" y="835313"/>
            <a:ext cx="899141" cy="89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3302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105767" y="1579375"/>
            <a:ext cx="6583753" cy="584775"/>
            <a:chOff x="1415995" y="1454455"/>
            <a:chExt cx="6583753" cy="584775"/>
          </a:xfrm>
        </p:grpSpPr>
        <p:sp>
          <p:nvSpPr>
            <p:cNvPr id="8" name="文本框 7"/>
            <p:cNvSpPr txBox="1"/>
            <p:nvPr/>
          </p:nvSpPr>
          <p:spPr>
            <a:xfrm>
              <a:off x="1415995" y="1455665"/>
              <a:ext cx="2818850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rgbClr val="3484A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汉仪综艺体简" panose="02010609000101010101" charset="-122"/>
                </a:rPr>
                <a:t>项目 </a:t>
              </a:r>
              <a:r>
                <a:rPr lang="en-US" altLang="zh-CN" sz="3200" b="1" dirty="0">
                  <a:solidFill>
                    <a:srgbClr val="3484A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汉仪综艺体简" panose="02010609000101010101" charset="-122"/>
                </a:rPr>
                <a:t>3</a:t>
              </a:r>
              <a:r>
                <a:rPr lang="zh-CN" altLang="en-US" sz="3200" b="1" dirty="0">
                  <a:solidFill>
                    <a:srgbClr val="3484A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汉仪综艺体简" panose="02010609000101010101" charset="-122"/>
                </a:rPr>
                <a:t> 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3697906" y="1454455"/>
              <a:ext cx="430184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200" b="1" spc="300" dirty="0">
                  <a:solidFill>
                    <a:srgbClr val="3484A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制作研学微视频工具</a:t>
              </a:r>
            </a:p>
          </p:txBody>
        </p:sp>
      </p:grpSp>
      <p:sp>
        <p:nvSpPr>
          <p:cNvPr id="9" name="圆角矩形标注 8"/>
          <p:cNvSpPr/>
          <p:nvPr/>
        </p:nvSpPr>
        <p:spPr>
          <a:xfrm>
            <a:off x="2177716" y="2519495"/>
            <a:ext cx="5095329" cy="2060884"/>
          </a:xfrm>
          <a:prstGeom prst="wedgeRoundRectCallout">
            <a:avLst>
              <a:gd name="adj1" fmla="val 71823"/>
              <a:gd name="adj2" fmla="val -2611"/>
              <a:gd name="adj3" fmla="val 16667"/>
            </a:avLst>
          </a:prstGeom>
          <a:solidFill>
            <a:schemeClr val="accent5">
              <a:lumMod val="75000"/>
              <a:alpha val="69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2230934" y="2793642"/>
            <a:ext cx="52194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spc="600">
                <a:solidFill>
                  <a:schemeClr val="bg1"/>
                </a:solidFill>
                <a:latin typeface="方正剪纸简体" panose="03000509000000000000" pitchFamily="65" charset="-122"/>
                <a:ea typeface="方正剪纸简体" panose="03000509000000000000" pitchFamily="65" charset="-122"/>
              </a:rPr>
              <a:t>一起探索信息</a:t>
            </a:r>
            <a:r>
              <a:rPr lang="zh-CN" altLang="en-US" sz="4800" b="1" spc="600" dirty="0">
                <a:solidFill>
                  <a:schemeClr val="bg1"/>
                </a:solidFill>
                <a:latin typeface="方正剪纸简体" panose="03000509000000000000" pitchFamily="65" charset="-122"/>
                <a:ea typeface="方正剪纸简体" panose="03000509000000000000" pitchFamily="65" charset="-122"/>
              </a:rPr>
              <a:t>科技世界吧！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967" y="2664288"/>
            <a:ext cx="4023294" cy="4023294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768928" y="906814"/>
            <a:ext cx="35315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sz="2000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2</a:t>
            </a:r>
            <a:r>
              <a:rPr lang="zh-CN" altLang="en-US" sz="2000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互联网助力长城研学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619591" y="891524"/>
            <a:ext cx="429344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义务教育</a:t>
            </a:r>
            <a:r>
              <a:rPr lang="en-US" altLang="zh-CN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七</a:t>
            </a:r>
            <a:r>
              <a:rPr lang="zh-CN" altLang="en-US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9000101010101" charset="-122"/>
              </a:rPr>
              <a:t>年级上册</a:t>
            </a:r>
            <a:endParaRPr lang="zh-CN" altLang="en-US" sz="2000" b="1" dirty="0">
              <a:solidFill>
                <a:srgbClr val="3484A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955702" y="654085"/>
            <a:ext cx="720000" cy="5798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11" grpId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组合 124"/>
          <p:cNvGrpSpPr/>
          <p:nvPr/>
        </p:nvGrpSpPr>
        <p:grpSpPr>
          <a:xfrm>
            <a:off x="969821" y="901822"/>
            <a:ext cx="10321017" cy="5095307"/>
            <a:chOff x="1287102" y="1199523"/>
            <a:chExt cx="6847285" cy="2795588"/>
          </a:xfrm>
        </p:grpSpPr>
        <p:sp>
          <p:nvSpPr>
            <p:cNvPr id="126" name="圆角矩形 125"/>
            <p:cNvSpPr/>
            <p:nvPr/>
          </p:nvSpPr>
          <p:spPr bwMode="auto">
            <a:xfrm>
              <a:off x="1287102" y="1199523"/>
              <a:ext cx="6847285" cy="2795588"/>
            </a:xfrm>
            <a:prstGeom prst="roundRect">
              <a:avLst>
                <a:gd name="adj" fmla="val 996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/>
            </a:p>
          </p:txBody>
        </p:sp>
        <p:sp>
          <p:nvSpPr>
            <p:cNvPr id="127" name="圆角矩形 126"/>
            <p:cNvSpPr/>
            <p:nvPr/>
          </p:nvSpPr>
          <p:spPr bwMode="auto">
            <a:xfrm>
              <a:off x="1473978" y="1376349"/>
              <a:ext cx="6428185" cy="2483590"/>
            </a:xfrm>
            <a:prstGeom prst="roundRect">
              <a:avLst>
                <a:gd name="adj" fmla="val 8011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/>
            </a:p>
          </p:txBody>
        </p:sp>
      </p:grpSp>
      <p:sp>
        <p:nvSpPr>
          <p:cNvPr id="130" name="矩形 1"/>
          <p:cNvSpPr/>
          <p:nvPr/>
        </p:nvSpPr>
        <p:spPr>
          <a:xfrm>
            <a:off x="2606498" y="888808"/>
            <a:ext cx="3721151" cy="336545"/>
          </a:xfrm>
          <a:custGeom>
            <a:avLst/>
            <a:gdLst>
              <a:gd name="connsiteX0" fmla="*/ 0 w 1565482"/>
              <a:gd name="connsiteY0" fmla="*/ 0 h 247650"/>
              <a:gd name="connsiteX1" fmla="*/ 1298782 w 1565482"/>
              <a:gd name="connsiteY1" fmla="*/ 0 h 247650"/>
              <a:gd name="connsiteX2" fmla="*/ 1565482 w 1565482"/>
              <a:gd name="connsiteY2" fmla="*/ 247650 h 247650"/>
              <a:gd name="connsiteX3" fmla="*/ 0 w 1565482"/>
              <a:gd name="connsiteY3" fmla="*/ 247650 h 247650"/>
              <a:gd name="connsiteX4" fmla="*/ 0 w 1565482"/>
              <a:gd name="connsiteY4" fmla="*/ 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482" h="247650">
                <a:moveTo>
                  <a:pt x="0" y="0"/>
                </a:moveTo>
                <a:lnTo>
                  <a:pt x="1298782" y="0"/>
                </a:lnTo>
                <a:lnTo>
                  <a:pt x="1565482" y="247650"/>
                </a:lnTo>
                <a:lnTo>
                  <a:pt x="0" y="247650"/>
                </a:lnTo>
                <a:lnTo>
                  <a:pt x="0" y="0"/>
                </a:lnTo>
                <a:close/>
              </a:path>
            </a:pathLst>
          </a:custGeom>
          <a:solidFill>
            <a:srgbClr val="005A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1" name="矩形 2"/>
          <p:cNvSpPr/>
          <p:nvPr/>
        </p:nvSpPr>
        <p:spPr>
          <a:xfrm>
            <a:off x="1170691" y="782666"/>
            <a:ext cx="2835064" cy="657688"/>
          </a:xfrm>
          <a:custGeom>
            <a:avLst/>
            <a:gdLst>
              <a:gd name="connsiteX0" fmla="*/ 47625 w 1370758"/>
              <a:gd name="connsiteY0" fmla="*/ 0 h 836719"/>
              <a:gd name="connsiteX1" fmla="*/ 1370758 w 1370758"/>
              <a:gd name="connsiteY1" fmla="*/ 0 h 836719"/>
              <a:gd name="connsiteX2" fmla="*/ 875458 w 1370758"/>
              <a:gd name="connsiteY2" fmla="*/ 836719 h 836719"/>
              <a:gd name="connsiteX3" fmla="*/ 0 w 1370758"/>
              <a:gd name="connsiteY3" fmla="*/ 827194 h 836719"/>
              <a:gd name="connsiteX4" fmla="*/ 47625 w 1370758"/>
              <a:gd name="connsiteY4" fmla="*/ 0 h 836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0758" h="836719">
                <a:moveTo>
                  <a:pt x="47625" y="0"/>
                </a:moveTo>
                <a:lnTo>
                  <a:pt x="1370758" y="0"/>
                </a:lnTo>
                <a:lnTo>
                  <a:pt x="875458" y="836719"/>
                </a:lnTo>
                <a:lnTo>
                  <a:pt x="0" y="827194"/>
                </a:lnTo>
                <a:lnTo>
                  <a:pt x="47625" y="0"/>
                </a:lnTo>
                <a:close/>
              </a:path>
            </a:pathLst>
          </a:custGeom>
          <a:solidFill>
            <a:srgbClr val="005A9E"/>
          </a:solidFill>
          <a:ln>
            <a:noFill/>
          </a:ln>
          <a:effectLst>
            <a:outerShdw blurRad="63500" dist="63500" sx="102000" sy="102000" algn="ctr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8" name="TextBox 28"/>
          <p:cNvSpPr txBox="1"/>
          <p:nvPr/>
        </p:nvSpPr>
        <p:spPr bwMode="auto">
          <a:xfrm>
            <a:off x="969821" y="908506"/>
            <a:ext cx="2641479" cy="4378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65" b="1" kern="0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方正小标宋简体" panose="02000000000000000000" pitchFamily="65" charset="-122"/>
                <a:ea typeface="方正小标宋简体" panose="02000000000000000000" pitchFamily="65" charset="-122"/>
              </a:rPr>
              <a:t>学习目标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289155" y="57103"/>
            <a:ext cx="670525" cy="540033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5DD151FE-6E46-C261-31B7-2A6B4F225E96}"/>
              </a:ext>
            </a:extLst>
          </p:cNvPr>
          <p:cNvSpPr txBox="1"/>
          <p:nvPr/>
        </p:nvSpPr>
        <p:spPr>
          <a:xfrm>
            <a:off x="135524" y="161035"/>
            <a:ext cx="5269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2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互联网助力长城研学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162F2ED-FB1D-4A11-7DE2-2E0D4FEB7EB0}"/>
              </a:ext>
            </a:extLst>
          </p:cNvPr>
          <p:cNvSpPr txBox="1"/>
          <p:nvPr/>
        </p:nvSpPr>
        <p:spPr>
          <a:xfrm>
            <a:off x="8687077" y="6419789"/>
            <a:ext cx="3227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2</a:t>
            </a:r>
            <a:r>
              <a:rPr lang="zh-CN" altLang="en-US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单元  互联网助力长城研学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2B81CFE-6E0C-0078-B9F2-C627F6290F47}"/>
              </a:ext>
            </a:extLst>
          </p:cNvPr>
          <p:cNvSpPr/>
          <p:nvPr/>
        </p:nvSpPr>
        <p:spPr>
          <a:xfrm>
            <a:off x="2094561" y="2090839"/>
            <a:ext cx="8190754" cy="3093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CN" sz="2400" dirty="0"/>
              <a:t>1</a:t>
            </a:r>
            <a:r>
              <a:rPr lang="zh-CN" altLang="zh-CN" sz="2400" dirty="0"/>
              <a:t>．素养目标</a:t>
            </a:r>
          </a:p>
          <a:p>
            <a:pPr>
              <a:lnSpc>
                <a:spcPts val="4000"/>
              </a:lnSpc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   能够根据学习和生活的需要选择合适的数字化工具，并运用数字化工具创建具有特色的作品。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ts val="4000"/>
              </a:lnSpc>
            </a:pPr>
            <a:endParaRPr lang="en-US" altLang="zh-CN" sz="2400" dirty="0"/>
          </a:p>
          <a:p>
            <a:pPr>
              <a:lnSpc>
                <a:spcPts val="4000"/>
              </a:lnSpc>
            </a:pPr>
            <a:r>
              <a:rPr lang="en-US" altLang="zh-CN" sz="2400" dirty="0"/>
              <a:t>2</a:t>
            </a:r>
            <a:r>
              <a:rPr lang="zh-CN" altLang="zh-CN" sz="2400" dirty="0"/>
              <a:t>．项目目标</a:t>
            </a:r>
          </a:p>
          <a:p>
            <a:pPr>
              <a:lnSpc>
                <a:spcPts val="4000"/>
              </a:lnSpc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   使用互联网工具，制作长城研学微视频。</a:t>
            </a: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131" grpId="0" animBg="1"/>
      <p:bldP spid="128" grpId="0"/>
      <p:bldP spid="3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组合 124"/>
          <p:cNvGrpSpPr/>
          <p:nvPr/>
        </p:nvGrpSpPr>
        <p:grpSpPr>
          <a:xfrm>
            <a:off x="969821" y="901822"/>
            <a:ext cx="10321017" cy="5095307"/>
            <a:chOff x="1287102" y="1199523"/>
            <a:chExt cx="6847285" cy="2795588"/>
          </a:xfrm>
        </p:grpSpPr>
        <p:sp>
          <p:nvSpPr>
            <p:cNvPr id="126" name="圆角矩形 125"/>
            <p:cNvSpPr/>
            <p:nvPr/>
          </p:nvSpPr>
          <p:spPr bwMode="auto">
            <a:xfrm>
              <a:off x="1287102" y="1199523"/>
              <a:ext cx="6847285" cy="2795588"/>
            </a:xfrm>
            <a:prstGeom prst="roundRect">
              <a:avLst>
                <a:gd name="adj" fmla="val 996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/>
            </a:p>
          </p:txBody>
        </p:sp>
        <p:sp>
          <p:nvSpPr>
            <p:cNvPr id="127" name="圆角矩形 126"/>
            <p:cNvSpPr/>
            <p:nvPr/>
          </p:nvSpPr>
          <p:spPr bwMode="auto">
            <a:xfrm>
              <a:off x="1473978" y="1376349"/>
              <a:ext cx="6428185" cy="2483590"/>
            </a:xfrm>
            <a:prstGeom prst="roundRect">
              <a:avLst>
                <a:gd name="adj" fmla="val 8011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/>
            </a:p>
          </p:txBody>
        </p:sp>
      </p:grpSp>
      <p:sp>
        <p:nvSpPr>
          <p:cNvPr id="130" name="矩形 1"/>
          <p:cNvSpPr/>
          <p:nvPr/>
        </p:nvSpPr>
        <p:spPr>
          <a:xfrm>
            <a:off x="2606498" y="888808"/>
            <a:ext cx="3721151" cy="336545"/>
          </a:xfrm>
          <a:custGeom>
            <a:avLst/>
            <a:gdLst>
              <a:gd name="connsiteX0" fmla="*/ 0 w 1565482"/>
              <a:gd name="connsiteY0" fmla="*/ 0 h 247650"/>
              <a:gd name="connsiteX1" fmla="*/ 1298782 w 1565482"/>
              <a:gd name="connsiteY1" fmla="*/ 0 h 247650"/>
              <a:gd name="connsiteX2" fmla="*/ 1565482 w 1565482"/>
              <a:gd name="connsiteY2" fmla="*/ 247650 h 247650"/>
              <a:gd name="connsiteX3" fmla="*/ 0 w 1565482"/>
              <a:gd name="connsiteY3" fmla="*/ 247650 h 247650"/>
              <a:gd name="connsiteX4" fmla="*/ 0 w 1565482"/>
              <a:gd name="connsiteY4" fmla="*/ 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482" h="247650">
                <a:moveTo>
                  <a:pt x="0" y="0"/>
                </a:moveTo>
                <a:lnTo>
                  <a:pt x="1298782" y="0"/>
                </a:lnTo>
                <a:lnTo>
                  <a:pt x="1565482" y="247650"/>
                </a:lnTo>
                <a:lnTo>
                  <a:pt x="0" y="247650"/>
                </a:lnTo>
                <a:lnTo>
                  <a:pt x="0" y="0"/>
                </a:lnTo>
                <a:close/>
              </a:path>
            </a:pathLst>
          </a:custGeom>
          <a:solidFill>
            <a:srgbClr val="005A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1" name="矩形 2"/>
          <p:cNvSpPr/>
          <p:nvPr/>
        </p:nvSpPr>
        <p:spPr>
          <a:xfrm>
            <a:off x="1170691" y="782666"/>
            <a:ext cx="2835064" cy="657688"/>
          </a:xfrm>
          <a:custGeom>
            <a:avLst/>
            <a:gdLst>
              <a:gd name="connsiteX0" fmla="*/ 47625 w 1370758"/>
              <a:gd name="connsiteY0" fmla="*/ 0 h 836719"/>
              <a:gd name="connsiteX1" fmla="*/ 1370758 w 1370758"/>
              <a:gd name="connsiteY1" fmla="*/ 0 h 836719"/>
              <a:gd name="connsiteX2" fmla="*/ 875458 w 1370758"/>
              <a:gd name="connsiteY2" fmla="*/ 836719 h 836719"/>
              <a:gd name="connsiteX3" fmla="*/ 0 w 1370758"/>
              <a:gd name="connsiteY3" fmla="*/ 827194 h 836719"/>
              <a:gd name="connsiteX4" fmla="*/ 47625 w 1370758"/>
              <a:gd name="connsiteY4" fmla="*/ 0 h 836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0758" h="836719">
                <a:moveTo>
                  <a:pt x="47625" y="0"/>
                </a:moveTo>
                <a:lnTo>
                  <a:pt x="1370758" y="0"/>
                </a:lnTo>
                <a:lnTo>
                  <a:pt x="875458" y="836719"/>
                </a:lnTo>
                <a:lnTo>
                  <a:pt x="0" y="827194"/>
                </a:lnTo>
                <a:lnTo>
                  <a:pt x="47625" y="0"/>
                </a:lnTo>
                <a:close/>
              </a:path>
            </a:pathLst>
          </a:custGeom>
          <a:solidFill>
            <a:srgbClr val="005A9E"/>
          </a:solidFill>
          <a:ln>
            <a:noFill/>
          </a:ln>
          <a:effectLst>
            <a:outerShdw blurRad="63500" dist="63500" sx="102000" sy="102000" algn="ctr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8" name="TextBox 28"/>
          <p:cNvSpPr txBox="1"/>
          <p:nvPr/>
        </p:nvSpPr>
        <p:spPr bwMode="auto">
          <a:xfrm>
            <a:off x="969821" y="908506"/>
            <a:ext cx="2641479" cy="4378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65" b="1" kern="0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方正小标宋简体" panose="02000000000000000000" pitchFamily="65" charset="-122"/>
                <a:ea typeface="方正小标宋简体" panose="02000000000000000000" pitchFamily="65" charset="-122"/>
              </a:rPr>
              <a:t>学习策略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289155" y="57103"/>
            <a:ext cx="670525" cy="540033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E81FE627-929F-9D02-4D3C-F2AF3E920FDD}"/>
              </a:ext>
            </a:extLst>
          </p:cNvPr>
          <p:cNvSpPr txBox="1"/>
          <p:nvPr/>
        </p:nvSpPr>
        <p:spPr>
          <a:xfrm>
            <a:off x="135524" y="161035"/>
            <a:ext cx="5269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2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互联网助力长城研学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C0C2C62-747C-057C-569B-2E40D1BCC857}"/>
              </a:ext>
            </a:extLst>
          </p:cNvPr>
          <p:cNvSpPr txBox="1"/>
          <p:nvPr/>
        </p:nvSpPr>
        <p:spPr>
          <a:xfrm>
            <a:off x="8687077" y="6419789"/>
            <a:ext cx="3227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2</a:t>
            </a:r>
            <a:r>
              <a:rPr lang="zh-CN" altLang="en-US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单元  互联网助力长城研学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AFF3404-332D-857F-CF7A-4700BD9F8B8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3458" y="1702581"/>
            <a:ext cx="9625083" cy="345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88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131" grpId="0" animBg="1"/>
      <p:bldP spid="128" grpId="0"/>
      <p:bldP spid="3" grpId="0"/>
      <p:bldP spid="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图片 8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730" y="2397760"/>
            <a:ext cx="3223895" cy="3223895"/>
          </a:xfrm>
          <a:prstGeom prst="rect">
            <a:avLst/>
          </a:prstGeom>
        </p:spPr>
      </p:pic>
      <p:sp>
        <p:nvSpPr>
          <p:cNvPr id="9" name="矩形: 圆角 2"/>
          <p:cNvSpPr/>
          <p:nvPr>
            <p:custDataLst>
              <p:tags r:id="rId1"/>
            </p:custDataLst>
          </p:nvPr>
        </p:nvSpPr>
        <p:spPr>
          <a:xfrm>
            <a:off x="5481320" y="956945"/>
            <a:ext cx="5559425" cy="5117465"/>
          </a:xfrm>
          <a:prstGeom prst="roundRect">
            <a:avLst>
              <a:gd name="adj" fmla="val 3640"/>
            </a:avLst>
          </a:prstGeom>
          <a:noFill/>
          <a:ln>
            <a:solidFill>
              <a:schemeClr val="accent1">
                <a:alpha val="50000"/>
              </a:schemeClr>
            </a:solidFill>
            <a:prstDash val="solid"/>
          </a:ln>
          <a:effectLst>
            <a:outerShdw blurRad="330200" dist="203200" dir="5400000" sx="98000" sy="98000" algn="t" rotWithShape="0">
              <a:schemeClr val="accent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2">
            <a:clrChange>
              <a:clrFrom>
                <a:srgbClr val="74D5F9">
                  <a:alpha val="100000"/>
                </a:srgbClr>
              </a:clrFrom>
              <a:clrTo>
                <a:srgbClr val="74D5F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8930" y="894715"/>
            <a:ext cx="5849620" cy="5179695"/>
          </a:xfrm>
          <a:prstGeom prst="rect">
            <a:avLst/>
          </a:prstGeom>
        </p:spPr>
      </p:pic>
      <p:sp>
        <p:nvSpPr>
          <p:cNvPr id="11" name="序号"/>
          <p:cNvSpPr txBox="1"/>
          <p:nvPr>
            <p:custDataLst>
              <p:tags r:id="rId2"/>
            </p:custDataLst>
          </p:nvPr>
        </p:nvSpPr>
        <p:spPr>
          <a:xfrm>
            <a:off x="10464800" y="1322389"/>
            <a:ext cx="728345" cy="88995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1600" dirty="0">
                <a:solidFill>
                  <a:schemeClr val="accent1"/>
                </a:solidFill>
                <a:latin typeface="+mn-ea"/>
                <a:ea typeface="+mn-ea"/>
                <a:cs typeface="MiSans Normal" panose="00000500000000000000" charset="-122"/>
                <a:sym typeface="+mn-ea"/>
              </a:rPr>
              <a:t>01.</a:t>
            </a:r>
          </a:p>
        </p:txBody>
      </p:sp>
      <p:sp>
        <p:nvSpPr>
          <p:cNvPr id="5" name="标题"/>
          <p:cNvSpPr txBox="1"/>
          <p:nvPr>
            <p:custDataLst>
              <p:tags r:id="rId3"/>
            </p:custDataLst>
          </p:nvPr>
        </p:nvSpPr>
        <p:spPr>
          <a:xfrm>
            <a:off x="6049010" y="1108394"/>
            <a:ext cx="4274819" cy="88995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MiSans Normal" panose="00000500000000000000" charset="-122"/>
                <a:sym typeface="+mn-ea"/>
              </a:rPr>
              <a:t>热身准备</a:t>
            </a:r>
          </a:p>
        </p:txBody>
      </p:sp>
      <p:cxnSp>
        <p:nvCxnSpPr>
          <p:cNvPr id="3" name="直接连接符 2"/>
          <p:cNvCxnSpPr/>
          <p:nvPr>
            <p:custDataLst>
              <p:tags r:id="rId4"/>
            </p:custDataLst>
          </p:nvPr>
        </p:nvCxnSpPr>
        <p:spPr>
          <a:xfrm>
            <a:off x="6049010" y="2463800"/>
            <a:ext cx="4907280" cy="0"/>
          </a:xfrm>
          <a:prstGeom prst="line">
            <a:avLst/>
          </a:prstGeom>
          <a:ln w="9525">
            <a:gradFill>
              <a:gsLst>
                <a:gs pos="1500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序号"/>
          <p:cNvSpPr txBox="1"/>
          <p:nvPr>
            <p:custDataLst>
              <p:tags r:id="rId5"/>
            </p:custDataLst>
          </p:nvPr>
        </p:nvSpPr>
        <p:spPr>
          <a:xfrm>
            <a:off x="10464800" y="2516717"/>
            <a:ext cx="728345" cy="88995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1600" dirty="0">
                <a:solidFill>
                  <a:schemeClr val="accent1"/>
                </a:solidFill>
                <a:latin typeface="+mn-ea"/>
                <a:ea typeface="+mn-ea"/>
                <a:cs typeface="MiSans Normal" panose="00000500000000000000" charset="-122"/>
                <a:sym typeface="+mn-ea"/>
              </a:rPr>
              <a:t>02.</a:t>
            </a:r>
          </a:p>
        </p:txBody>
      </p:sp>
      <p:sp>
        <p:nvSpPr>
          <p:cNvPr id="26" name="标题"/>
          <p:cNvSpPr txBox="1"/>
          <p:nvPr>
            <p:custDataLst>
              <p:tags r:id="rId6"/>
            </p:custDataLst>
          </p:nvPr>
        </p:nvSpPr>
        <p:spPr>
          <a:xfrm>
            <a:off x="6049010" y="2354792"/>
            <a:ext cx="4274819" cy="88995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MiSans Normal" panose="00000500000000000000" charset="-122"/>
                <a:sym typeface="+mn-ea"/>
              </a:rPr>
              <a:t>活动实施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cs typeface="MiSans Normal" panose="00000500000000000000" charset="-122"/>
              <a:sym typeface="+mn-ea"/>
            </a:endParaRPr>
          </a:p>
        </p:txBody>
      </p:sp>
      <p:cxnSp>
        <p:nvCxnSpPr>
          <p:cNvPr id="4" name="直接连接符 3"/>
          <p:cNvCxnSpPr/>
          <p:nvPr>
            <p:custDataLst>
              <p:tags r:id="rId7"/>
            </p:custDataLst>
          </p:nvPr>
        </p:nvCxnSpPr>
        <p:spPr>
          <a:xfrm>
            <a:off x="6049010" y="3658128"/>
            <a:ext cx="4907280" cy="0"/>
          </a:xfrm>
          <a:prstGeom prst="line">
            <a:avLst/>
          </a:prstGeom>
          <a:ln w="9525">
            <a:gradFill>
              <a:gsLst>
                <a:gs pos="1500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序号"/>
          <p:cNvSpPr txBox="1"/>
          <p:nvPr>
            <p:custDataLst>
              <p:tags r:id="rId8"/>
            </p:custDataLst>
          </p:nvPr>
        </p:nvSpPr>
        <p:spPr>
          <a:xfrm>
            <a:off x="10464800" y="3711045"/>
            <a:ext cx="728345" cy="88995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1600" dirty="0">
                <a:solidFill>
                  <a:schemeClr val="accent1"/>
                </a:solidFill>
                <a:latin typeface="+mn-ea"/>
                <a:ea typeface="+mn-ea"/>
                <a:cs typeface="MiSans Normal" panose="00000500000000000000" charset="-122"/>
                <a:sym typeface="+mn-ea"/>
              </a:rPr>
              <a:t>03.</a:t>
            </a:r>
          </a:p>
        </p:txBody>
      </p:sp>
      <p:sp>
        <p:nvSpPr>
          <p:cNvPr id="7" name="标题"/>
          <p:cNvSpPr txBox="1"/>
          <p:nvPr>
            <p:custDataLst>
              <p:tags r:id="rId9"/>
            </p:custDataLst>
          </p:nvPr>
        </p:nvSpPr>
        <p:spPr>
          <a:xfrm>
            <a:off x="6049010" y="3549120"/>
            <a:ext cx="4274819" cy="88995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MiSans Normal" panose="00000500000000000000" charset="-122"/>
                <a:sym typeface="+mn-ea"/>
              </a:rPr>
              <a:t>拓展提升</a:t>
            </a:r>
          </a:p>
        </p:txBody>
      </p:sp>
      <p:cxnSp>
        <p:nvCxnSpPr>
          <p:cNvPr id="33" name="直接连接符 32"/>
          <p:cNvCxnSpPr/>
          <p:nvPr>
            <p:custDataLst>
              <p:tags r:id="rId10"/>
            </p:custDataLst>
          </p:nvPr>
        </p:nvCxnSpPr>
        <p:spPr>
          <a:xfrm>
            <a:off x="6049010" y="4852456"/>
            <a:ext cx="4907280" cy="0"/>
          </a:xfrm>
          <a:prstGeom prst="line">
            <a:avLst/>
          </a:prstGeom>
          <a:ln w="9525">
            <a:gradFill>
              <a:gsLst>
                <a:gs pos="1500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标题"/>
          <p:cNvSpPr txBox="1"/>
          <p:nvPr>
            <p:custDataLst>
              <p:tags r:id="rId11"/>
            </p:custDataLst>
          </p:nvPr>
        </p:nvSpPr>
        <p:spPr>
          <a:xfrm>
            <a:off x="6420949" y="1583638"/>
            <a:ext cx="4226910" cy="88963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1800" dirty="0">
                <a:solidFill>
                  <a:srgbClr val="3484A2"/>
                </a:solidFill>
                <a:cs typeface="MiSans Normal" panose="00000500000000000000" charset="-122"/>
                <a:sym typeface="+mn-ea"/>
              </a:rPr>
              <a:t>初步了解微视频，做好学习准备</a:t>
            </a:r>
          </a:p>
        </p:txBody>
      </p:sp>
      <p:sp>
        <p:nvSpPr>
          <p:cNvPr id="12" name="标题"/>
          <p:cNvSpPr txBox="1"/>
          <p:nvPr>
            <p:custDataLst>
              <p:tags r:id="rId12"/>
            </p:custDataLst>
          </p:nvPr>
        </p:nvSpPr>
        <p:spPr>
          <a:xfrm>
            <a:off x="6420949" y="2762620"/>
            <a:ext cx="4274819" cy="88995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1800" dirty="0">
                <a:solidFill>
                  <a:srgbClr val="3484A2"/>
                </a:solidFill>
                <a:cs typeface="MiSans Normal" panose="00000500000000000000" charset="-122"/>
                <a:sym typeface="+mn-ea"/>
              </a:rPr>
              <a:t>探究微视频制作，了解信息加工</a:t>
            </a:r>
          </a:p>
        </p:txBody>
      </p:sp>
      <p:sp>
        <p:nvSpPr>
          <p:cNvPr id="22" name="标题"/>
          <p:cNvSpPr txBox="1"/>
          <p:nvPr>
            <p:custDataLst>
              <p:tags r:id="rId13"/>
            </p:custDataLst>
          </p:nvPr>
        </p:nvSpPr>
        <p:spPr>
          <a:xfrm>
            <a:off x="6420949" y="3956948"/>
            <a:ext cx="4274819" cy="88995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1800" dirty="0">
                <a:solidFill>
                  <a:srgbClr val="3484A2"/>
                </a:solidFill>
                <a:cs typeface="MiSans Normal" panose="00000500000000000000" charset="-122"/>
                <a:sym typeface="+mn-ea"/>
              </a:rPr>
              <a:t>运用微视频知识，迁移场景应用</a:t>
            </a:r>
          </a:p>
        </p:txBody>
      </p:sp>
      <p:sp>
        <p:nvSpPr>
          <p:cNvPr id="27" name="文本框 26"/>
          <p:cNvSpPr txBox="1"/>
          <p:nvPr userDrawn="1">
            <p:custDataLst>
              <p:tags r:id="rId14"/>
            </p:custDataLst>
          </p:nvPr>
        </p:nvSpPr>
        <p:spPr>
          <a:xfrm>
            <a:off x="3016432" y="1389212"/>
            <a:ext cx="1532679" cy="229214"/>
          </a:xfrm>
          <a:custGeom>
            <a:avLst/>
            <a:gdLst/>
            <a:ahLst/>
            <a:cxnLst/>
            <a:rect l="l" t="t" r="r" b="b"/>
            <a:pathLst>
              <a:path w="1532679" h="229214">
                <a:moveTo>
                  <a:pt x="290910" y="25296"/>
                </a:moveTo>
                <a:cubicBezTo>
                  <a:pt x="278078" y="25296"/>
                  <a:pt x="267307" y="27705"/>
                  <a:pt x="258599" y="32523"/>
                </a:cubicBezTo>
                <a:cubicBezTo>
                  <a:pt x="249891" y="37342"/>
                  <a:pt x="242816" y="43766"/>
                  <a:pt x="237374" y="51797"/>
                </a:cubicBezTo>
                <a:cubicBezTo>
                  <a:pt x="231932" y="59827"/>
                  <a:pt x="228036" y="69206"/>
                  <a:pt x="225687" y="79932"/>
                </a:cubicBezTo>
                <a:cubicBezTo>
                  <a:pt x="223338" y="90659"/>
                  <a:pt x="222163" y="101930"/>
                  <a:pt x="222163" y="113746"/>
                </a:cubicBezTo>
                <a:cubicBezTo>
                  <a:pt x="222163" y="126825"/>
                  <a:pt x="223252" y="138870"/>
                  <a:pt x="225429" y="149884"/>
                </a:cubicBezTo>
                <a:cubicBezTo>
                  <a:pt x="227606" y="160897"/>
                  <a:pt x="231273" y="170390"/>
                  <a:pt x="236429" y="178363"/>
                </a:cubicBezTo>
                <a:cubicBezTo>
                  <a:pt x="241585" y="186336"/>
                  <a:pt x="248488" y="192531"/>
                  <a:pt x="257139" y="196948"/>
                </a:cubicBezTo>
                <a:cubicBezTo>
                  <a:pt x="265790" y="201365"/>
                  <a:pt x="276645" y="203573"/>
                  <a:pt x="289706" y="203573"/>
                </a:cubicBezTo>
                <a:cubicBezTo>
                  <a:pt x="302653" y="203573"/>
                  <a:pt x="313538" y="201164"/>
                  <a:pt x="322361" y="196346"/>
                </a:cubicBezTo>
                <a:cubicBezTo>
                  <a:pt x="331184" y="191528"/>
                  <a:pt x="338288" y="185017"/>
                  <a:pt x="343672" y="176815"/>
                </a:cubicBezTo>
                <a:cubicBezTo>
                  <a:pt x="349057" y="168612"/>
                  <a:pt x="352895" y="159119"/>
                  <a:pt x="355187" y="148335"/>
                </a:cubicBezTo>
                <a:cubicBezTo>
                  <a:pt x="357479" y="137551"/>
                  <a:pt x="358625" y="126136"/>
                  <a:pt x="358625" y="114090"/>
                </a:cubicBezTo>
                <a:cubicBezTo>
                  <a:pt x="358625" y="101471"/>
                  <a:pt x="357508" y="89741"/>
                  <a:pt x="355273" y="78900"/>
                </a:cubicBezTo>
                <a:cubicBezTo>
                  <a:pt x="353039" y="68058"/>
                  <a:pt x="349315" y="58651"/>
                  <a:pt x="344101" y="50678"/>
                </a:cubicBezTo>
                <a:cubicBezTo>
                  <a:pt x="338888" y="42705"/>
                  <a:pt x="331927" y="36481"/>
                  <a:pt x="323220" y="32007"/>
                </a:cubicBezTo>
                <a:cubicBezTo>
                  <a:pt x="314513" y="27533"/>
                  <a:pt x="303743" y="25296"/>
                  <a:pt x="290910" y="25296"/>
                </a:cubicBezTo>
                <a:close/>
                <a:moveTo>
                  <a:pt x="1220465" y="3269"/>
                </a:moveTo>
                <a:lnTo>
                  <a:pt x="1375340" y="3269"/>
                </a:lnTo>
                <a:cubicBezTo>
                  <a:pt x="1376257" y="3269"/>
                  <a:pt x="1377089" y="3499"/>
                  <a:pt x="1377835" y="3958"/>
                </a:cubicBezTo>
                <a:cubicBezTo>
                  <a:pt x="1378580" y="4416"/>
                  <a:pt x="1379211" y="5162"/>
                  <a:pt x="1379728" y="6195"/>
                </a:cubicBezTo>
                <a:cubicBezTo>
                  <a:pt x="1380244" y="7227"/>
                  <a:pt x="1380617" y="8575"/>
                  <a:pt x="1380846" y="10239"/>
                </a:cubicBezTo>
                <a:cubicBezTo>
                  <a:pt x="1381076" y="11902"/>
                  <a:pt x="1381190" y="13824"/>
                  <a:pt x="1381190" y="16003"/>
                </a:cubicBezTo>
                <a:cubicBezTo>
                  <a:pt x="1381190" y="18183"/>
                  <a:pt x="1381076" y="20076"/>
                  <a:pt x="1380846" y="21682"/>
                </a:cubicBezTo>
                <a:cubicBezTo>
                  <a:pt x="1380617" y="23288"/>
                  <a:pt x="1380244" y="24579"/>
                  <a:pt x="1379728" y="25554"/>
                </a:cubicBezTo>
                <a:cubicBezTo>
                  <a:pt x="1379211" y="26529"/>
                  <a:pt x="1378580" y="27246"/>
                  <a:pt x="1377835" y="27705"/>
                </a:cubicBezTo>
                <a:cubicBezTo>
                  <a:pt x="1377089" y="28164"/>
                  <a:pt x="1376257" y="28393"/>
                  <a:pt x="1375340" y="28393"/>
                </a:cubicBezTo>
                <a:lnTo>
                  <a:pt x="1312702" y="28393"/>
                </a:lnTo>
                <a:lnTo>
                  <a:pt x="1312702" y="221470"/>
                </a:lnTo>
                <a:cubicBezTo>
                  <a:pt x="1312702" y="222388"/>
                  <a:pt x="1312472" y="223191"/>
                  <a:pt x="1312013" y="223879"/>
                </a:cubicBezTo>
                <a:cubicBezTo>
                  <a:pt x="1311554" y="224567"/>
                  <a:pt x="1310751" y="225112"/>
                  <a:pt x="1309604" y="225514"/>
                </a:cubicBezTo>
                <a:cubicBezTo>
                  <a:pt x="1308457" y="225915"/>
                  <a:pt x="1306937" y="226260"/>
                  <a:pt x="1305044" y="226546"/>
                </a:cubicBezTo>
                <a:cubicBezTo>
                  <a:pt x="1303151" y="226833"/>
                  <a:pt x="1300771" y="226977"/>
                  <a:pt x="1297902" y="226977"/>
                </a:cubicBezTo>
                <a:cubicBezTo>
                  <a:pt x="1295149" y="226977"/>
                  <a:pt x="1292797" y="226833"/>
                  <a:pt x="1290847" y="226546"/>
                </a:cubicBezTo>
                <a:cubicBezTo>
                  <a:pt x="1288897" y="226260"/>
                  <a:pt x="1287348" y="225915"/>
                  <a:pt x="1286201" y="225514"/>
                </a:cubicBezTo>
                <a:cubicBezTo>
                  <a:pt x="1285054" y="225112"/>
                  <a:pt x="1284251" y="224567"/>
                  <a:pt x="1283792" y="223879"/>
                </a:cubicBezTo>
                <a:cubicBezTo>
                  <a:pt x="1283333" y="223191"/>
                  <a:pt x="1283103" y="222388"/>
                  <a:pt x="1283103" y="221470"/>
                </a:cubicBezTo>
                <a:lnTo>
                  <a:pt x="1283103" y="28393"/>
                </a:lnTo>
                <a:lnTo>
                  <a:pt x="1220465" y="28393"/>
                </a:lnTo>
                <a:cubicBezTo>
                  <a:pt x="1219548" y="28393"/>
                  <a:pt x="1218716" y="28164"/>
                  <a:pt x="1217970" y="27705"/>
                </a:cubicBezTo>
                <a:cubicBezTo>
                  <a:pt x="1217224" y="27246"/>
                  <a:pt x="1216622" y="26529"/>
                  <a:pt x="1216163" y="25554"/>
                </a:cubicBezTo>
                <a:cubicBezTo>
                  <a:pt x="1215704" y="24579"/>
                  <a:pt x="1215332" y="23288"/>
                  <a:pt x="1215045" y="21682"/>
                </a:cubicBezTo>
                <a:cubicBezTo>
                  <a:pt x="1214758" y="20076"/>
                  <a:pt x="1214614" y="18183"/>
                  <a:pt x="1214614" y="16003"/>
                </a:cubicBezTo>
                <a:cubicBezTo>
                  <a:pt x="1214614" y="13824"/>
                  <a:pt x="1214758" y="11902"/>
                  <a:pt x="1215045" y="10239"/>
                </a:cubicBezTo>
                <a:cubicBezTo>
                  <a:pt x="1215332" y="8575"/>
                  <a:pt x="1215704" y="7227"/>
                  <a:pt x="1216163" y="6195"/>
                </a:cubicBezTo>
                <a:cubicBezTo>
                  <a:pt x="1216622" y="5162"/>
                  <a:pt x="1217224" y="4416"/>
                  <a:pt x="1217970" y="3958"/>
                </a:cubicBezTo>
                <a:cubicBezTo>
                  <a:pt x="1218716" y="3499"/>
                  <a:pt x="1219548" y="3269"/>
                  <a:pt x="1220465" y="3269"/>
                </a:cubicBezTo>
                <a:close/>
                <a:moveTo>
                  <a:pt x="852595" y="3269"/>
                </a:moveTo>
                <a:lnTo>
                  <a:pt x="958253" y="3269"/>
                </a:lnTo>
                <a:cubicBezTo>
                  <a:pt x="959171" y="3269"/>
                  <a:pt x="960003" y="3499"/>
                  <a:pt x="960749" y="3958"/>
                </a:cubicBezTo>
                <a:cubicBezTo>
                  <a:pt x="961494" y="4416"/>
                  <a:pt x="962096" y="5162"/>
                  <a:pt x="962555" y="6195"/>
                </a:cubicBezTo>
                <a:cubicBezTo>
                  <a:pt x="963014" y="7227"/>
                  <a:pt x="963387" y="8518"/>
                  <a:pt x="963674" y="10067"/>
                </a:cubicBezTo>
                <a:cubicBezTo>
                  <a:pt x="963961" y="11615"/>
                  <a:pt x="964104" y="13537"/>
                  <a:pt x="964104" y="15831"/>
                </a:cubicBezTo>
                <a:cubicBezTo>
                  <a:pt x="964104" y="17896"/>
                  <a:pt x="963961" y="19703"/>
                  <a:pt x="963674" y="21252"/>
                </a:cubicBezTo>
                <a:cubicBezTo>
                  <a:pt x="963387" y="22801"/>
                  <a:pt x="963014" y="24063"/>
                  <a:pt x="962555" y="25038"/>
                </a:cubicBezTo>
                <a:cubicBezTo>
                  <a:pt x="962096" y="26013"/>
                  <a:pt x="961494" y="26730"/>
                  <a:pt x="960749" y="27189"/>
                </a:cubicBezTo>
                <a:cubicBezTo>
                  <a:pt x="960003" y="27648"/>
                  <a:pt x="959171" y="27877"/>
                  <a:pt x="958253" y="27877"/>
                </a:cubicBezTo>
                <a:lnTo>
                  <a:pt x="871180" y="27877"/>
                </a:lnTo>
                <a:lnTo>
                  <a:pt x="871180" y="97743"/>
                </a:lnTo>
                <a:lnTo>
                  <a:pt x="945863" y="97743"/>
                </a:lnTo>
                <a:cubicBezTo>
                  <a:pt x="946781" y="97743"/>
                  <a:pt x="947613" y="98001"/>
                  <a:pt x="948359" y="98517"/>
                </a:cubicBezTo>
                <a:cubicBezTo>
                  <a:pt x="949104" y="99033"/>
                  <a:pt x="949735" y="99750"/>
                  <a:pt x="950251" y="100668"/>
                </a:cubicBezTo>
                <a:cubicBezTo>
                  <a:pt x="950768" y="101586"/>
                  <a:pt x="951141" y="102848"/>
                  <a:pt x="951370" y="104454"/>
                </a:cubicBezTo>
                <a:cubicBezTo>
                  <a:pt x="951599" y="106060"/>
                  <a:pt x="951714" y="107953"/>
                  <a:pt x="951714" y="110133"/>
                </a:cubicBezTo>
                <a:cubicBezTo>
                  <a:pt x="951714" y="112198"/>
                  <a:pt x="951599" y="113976"/>
                  <a:pt x="951370" y="115467"/>
                </a:cubicBezTo>
                <a:cubicBezTo>
                  <a:pt x="951141" y="116958"/>
                  <a:pt x="950768" y="118163"/>
                  <a:pt x="950251" y="119081"/>
                </a:cubicBezTo>
                <a:cubicBezTo>
                  <a:pt x="949735" y="119999"/>
                  <a:pt x="949104" y="120658"/>
                  <a:pt x="948359" y="121060"/>
                </a:cubicBezTo>
                <a:cubicBezTo>
                  <a:pt x="947613" y="121461"/>
                  <a:pt x="946781" y="121662"/>
                  <a:pt x="945863" y="121662"/>
                </a:cubicBezTo>
                <a:lnTo>
                  <a:pt x="871180" y="121662"/>
                </a:lnTo>
                <a:lnTo>
                  <a:pt x="871180" y="201336"/>
                </a:lnTo>
                <a:lnTo>
                  <a:pt x="959458" y="201336"/>
                </a:lnTo>
                <a:cubicBezTo>
                  <a:pt x="960376" y="201336"/>
                  <a:pt x="961207" y="201566"/>
                  <a:pt x="961953" y="202025"/>
                </a:cubicBezTo>
                <a:cubicBezTo>
                  <a:pt x="962699" y="202484"/>
                  <a:pt x="963358" y="203201"/>
                  <a:pt x="963932" y="204176"/>
                </a:cubicBezTo>
                <a:cubicBezTo>
                  <a:pt x="964506" y="205151"/>
                  <a:pt x="964907" y="206413"/>
                  <a:pt x="965137" y="207961"/>
                </a:cubicBezTo>
                <a:cubicBezTo>
                  <a:pt x="965366" y="209510"/>
                  <a:pt x="965481" y="211432"/>
                  <a:pt x="965481" y="213726"/>
                </a:cubicBezTo>
                <a:cubicBezTo>
                  <a:pt x="965481" y="215791"/>
                  <a:pt x="965366" y="217598"/>
                  <a:pt x="965137" y="219147"/>
                </a:cubicBezTo>
                <a:cubicBezTo>
                  <a:pt x="964907" y="220696"/>
                  <a:pt x="964506" y="221986"/>
                  <a:pt x="963932" y="223019"/>
                </a:cubicBezTo>
                <a:cubicBezTo>
                  <a:pt x="963358" y="224051"/>
                  <a:pt x="962699" y="224797"/>
                  <a:pt x="961953" y="225256"/>
                </a:cubicBezTo>
                <a:cubicBezTo>
                  <a:pt x="961207" y="225715"/>
                  <a:pt x="960376" y="225944"/>
                  <a:pt x="959458" y="225944"/>
                </a:cubicBezTo>
                <a:lnTo>
                  <a:pt x="852595" y="225944"/>
                </a:lnTo>
                <a:cubicBezTo>
                  <a:pt x="849956" y="225944"/>
                  <a:pt x="847461" y="225055"/>
                  <a:pt x="845109" y="223277"/>
                </a:cubicBezTo>
                <a:cubicBezTo>
                  <a:pt x="842757" y="221499"/>
                  <a:pt x="841581" y="218372"/>
                  <a:pt x="841581" y="213898"/>
                </a:cubicBezTo>
                <a:lnTo>
                  <a:pt x="841581" y="15315"/>
                </a:lnTo>
                <a:cubicBezTo>
                  <a:pt x="841581" y="10841"/>
                  <a:pt x="842757" y="7715"/>
                  <a:pt x="845109" y="5937"/>
                </a:cubicBezTo>
                <a:cubicBezTo>
                  <a:pt x="847461" y="4158"/>
                  <a:pt x="849956" y="3269"/>
                  <a:pt x="852595" y="3269"/>
                </a:cubicBezTo>
                <a:close/>
                <a:moveTo>
                  <a:pt x="648965" y="3269"/>
                </a:moveTo>
                <a:lnTo>
                  <a:pt x="803839" y="3269"/>
                </a:lnTo>
                <a:cubicBezTo>
                  <a:pt x="804757" y="3269"/>
                  <a:pt x="805589" y="3499"/>
                  <a:pt x="806335" y="3958"/>
                </a:cubicBezTo>
                <a:cubicBezTo>
                  <a:pt x="807080" y="4416"/>
                  <a:pt x="807711" y="5162"/>
                  <a:pt x="808228" y="6195"/>
                </a:cubicBezTo>
                <a:cubicBezTo>
                  <a:pt x="808744" y="7227"/>
                  <a:pt x="809117" y="8575"/>
                  <a:pt x="809346" y="10239"/>
                </a:cubicBezTo>
                <a:cubicBezTo>
                  <a:pt x="809576" y="11902"/>
                  <a:pt x="809690" y="13824"/>
                  <a:pt x="809690" y="16003"/>
                </a:cubicBezTo>
                <a:cubicBezTo>
                  <a:pt x="809690" y="18183"/>
                  <a:pt x="809576" y="20076"/>
                  <a:pt x="809346" y="21682"/>
                </a:cubicBezTo>
                <a:cubicBezTo>
                  <a:pt x="809117" y="23288"/>
                  <a:pt x="808744" y="24579"/>
                  <a:pt x="808228" y="25554"/>
                </a:cubicBezTo>
                <a:cubicBezTo>
                  <a:pt x="807711" y="26529"/>
                  <a:pt x="807080" y="27246"/>
                  <a:pt x="806335" y="27705"/>
                </a:cubicBezTo>
                <a:cubicBezTo>
                  <a:pt x="805589" y="28164"/>
                  <a:pt x="804757" y="28393"/>
                  <a:pt x="803839" y="28393"/>
                </a:cubicBezTo>
                <a:lnTo>
                  <a:pt x="741201" y="28393"/>
                </a:lnTo>
                <a:lnTo>
                  <a:pt x="741201" y="221470"/>
                </a:lnTo>
                <a:cubicBezTo>
                  <a:pt x="741201" y="222388"/>
                  <a:pt x="740972" y="223191"/>
                  <a:pt x="740513" y="223879"/>
                </a:cubicBezTo>
                <a:cubicBezTo>
                  <a:pt x="740054" y="224567"/>
                  <a:pt x="739251" y="225112"/>
                  <a:pt x="738104" y="225514"/>
                </a:cubicBezTo>
                <a:cubicBezTo>
                  <a:pt x="736957" y="225915"/>
                  <a:pt x="735437" y="226260"/>
                  <a:pt x="733544" y="226546"/>
                </a:cubicBezTo>
                <a:cubicBezTo>
                  <a:pt x="731651" y="226833"/>
                  <a:pt x="729270" y="226977"/>
                  <a:pt x="726402" y="226977"/>
                </a:cubicBezTo>
                <a:cubicBezTo>
                  <a:pt x="723649" y="226977"/>
                  <a:pt x="721297" y="226833"/>
                  <a:pt x="719347" y="226546"/>
                </a:cubicBezTo>
                <a:cubicBezTo>
                  <a:pt x="717397" y="226260"/>
                  <a:pt x="715848" y="225915"/>
                  <a:pt x="714701" y="225514"/>
                </a:cubicBezTo>
                <a:cubicBezTo>
                  <a:pt x="713554" y="225112"/>
                  <a:pt x="712750" y="224567"/>
                  <a:pt x="712292" y="223879"/>
                </a:cubicBezTo>
                <a:cubicBezTo>
                  <a:pt x="711833" y="223191"/>
                  <a:pt x="711603" y="222388"/>
                  <a:pt x="711603" y="221470"/>
                </a:cubicBezTo>
                <a:lnTo>
                  <a:pt x="711603" y="28393"/>
                </a:lnTo>
                <a:lnTo>
                  <a:pt x="648965" y="28393"/>
                </a:lnTo>
                <a:cubicBezTo>
                  <a:pt x="648047" y="28393"/>
                  <a:pt x="647216" y="28164"/>
                  <a:pt x="646470" y="27705"/>
                </a:cubicBezTo>
                <a:cubicBezTo>
                  <a:pt x="645724" y="27246"/>
                  <a:pt x="645122" y="26529"/>
                  <a:pt x="644663" y="25554"/>
                </a:cubicBezTo>
                <a:cubicBezTo>
                  <a:pt x="644204" y="24579"/>
                  <a:pt x="643831" y="23288"/>
                  <a:pt x="643545" y="21682"/>
                </a:cubicBezTo>
                <a:cubicBezTo>
                  <a:pt x="643258" y="20076"/>
                  <a:pt x="643114" y="18183"/>
                  <a:pt x="643114" y="16003"/>
                </a:cubicBezTo>
                <a:cubicBezTo>
                  <a:pt x="643114" y="13824"/>
                  <a:pt x="643258" y="11902"/>
                  <a:pt x="643545" y="10239"/>
                </a:cubicBezTo>
                <a:cubicBezTo>
                  <a:pt x="643831" y="8575"/>
                  <a:pt x="644204" y="7227"/>
                  <a:pt x="644663" y="6195"/>
                </a:cubicBezTo>
                <a:cubicBezTo>
                  <a:pt x="645122" y="5162"/>
                  <a:pt x="645724" y="4416"/>
                  <a:pt x="646470" y="3958"/>
                </a:cubicBezTo>
                <a:cubicBezTo>
                  <a:pt x="647216" y="3499"/>
                  <a:pt x="648047" y="3269"/>
                  <a:pt x="648965" y="3269"/>
                </a:cubicBezTo>
                <a:close/>
                <a:moveTo>
                  <a:pt x="1166801" y="2753"/>
                </a:moveTo>
                <a:cubicBezTo>
                  <a:pt x="1169464" y="2753"/>
                  <a:pt x="1171764" y="2868"/>
                  <a:pt x="1173701" y="3097"/>
                </a:cubicBezTo>
                <a:cubicBezTo>
                  <a:pt x="1175638" y="3327"/>
                  <a:pt x="1177152" y="3699"/>
                  <a:pt x="1178241" y="4216"/>
                </a:cubicBezTo>
                <a:cubicBezTo>
                  <a:pt x="1179331" y="4732"/>
                  <a:pt x="1180118" y="5334"/>
                  <a:pt x="1180602" y="6023"/>
                </a:cubicBezTo>
                <a:cubicBezTo>
                  <a:pt x="1181086" y="6711"/>
                  <a:pt x="1181328" y="7457"/>
                  <a:pt x="1181328" y="8260"/>
                </a:cubicBezTo>
                <a:lnTo>
                  <a:pt x="1181328" y="213726"/>
                </a:lnTo>
                <a:cubicBezTo>
                  <a:pt x="1181328" y="216021"/>
                  <a:pt x="1180943" y="217971"/>
                  <a:pt x="1180172" y="219577"/>
                </a:cubicBezTo>
                <a:cubicBezTo>
                  <a:pt x="1179401" y="221183"/>
                  <a:pt x="1178393" y="222502"/>
                  <a:pt x="1177147" y="223535"/>
                </a:cubicBezTo>
                <a:cubicBezTo>
                  <a:pt x="1175901" y="224567"/>
                  <a:pt x="1174507" y="225313"/>
                  <a:pt x="1172965" y="225772"/>
                </a:cubicBezTo>
                <a:cubicBezTo>
                  <a:pt x="1171422" y="226231"/>
                  <a:pt x="1169879" y="226460"/>
                  <a:pt x="1168336" y="226460"/>
                </a:cubicBezTo>
                <a:lnTo>
                  <a:pt x="1158549" y="226460"/>
                </a:lnTo>
                <a:cubicBezTo>
                  <a:pt x="1155464" y="226460"/>
                  <a:pt x="1152764" y="226145"/>
                  <a:pt x="1150450" y="225514"/>
                </a:cubicBezTo>
                <a:cubicBezTo>
                  <a:pt x="1148136" y="224883"/>
                  <a:pt x="1145941" y="223736"/>
                  <a:pt x="1143865" y="222072"/>
                </a:cubicBezTo>
                <a:cubicBezTo>
                  <a:pt x="1141789" y="220409"/>
                  <a:pt x="1139713" y="218143"/>
                  <a:pt x="1137637" y="215275"/>
                </a:cubicBezTo>
                <a:cubicBezTo>
                  <a:pt x="1135560" y="212407"/>
                  <a:pt x="1133357" y="208736"/>
                  <a:pt x="1131026" y="204262"/>
                </a:cubicBezTo>
                <a:lnTo>
                  <a:pt x="1063097" y="77609"/>
                </a:lnTo>
                <a:cubicBezTo>
                  <a:pt x="1059546" y="71070"/>
                  <a:pt x="1055966" y="64215"/>
                  <a:pt x="1052359" y="57045"/>
                </a:cubicBezTo>
                <a:cubicBezTo>
                  <a:pt x="1048751" y="49875"/>
                  <a:pt x="1045394" y="42906"/>
                  <a:pt x="1042285" y="36137"/>
                </a:cubicBezTo>
                <a:lnTo>
                  <a:pt x="1041941" y="36137"/>
                </a:lnTo>
                <a:cubicBezTo>
                  <a:pt x="1042171" y="44397"/>
                  <a:pt x="1042343" y="52829"/>
                  <a:pt x="1042457" y="61433"/>
                </a:cubicBezTo>
                <a:cubicBezTo>
                  <a:pt x="1042572" y="70037"/>
                  <a:pt x="1042630" y="78584"/>
                  <a:pt x="1042630" y="87073"/>
                </a:cubicBezTo>
                <a:lnTo>
                  <a:pt x="1042630" y="221470"/>
                </a:lnTo>
                <a:cubicBezTo>
                  <a:pt x="1042630" y="222273"/>
                  <a:pt x="1042388" y="223047"/>
                  <a:pt x="1041904" y="223793"/>
                </a:cubicBezTo>
                <a:cubicBezTo>
                  <a:pt x="1041420" y="224539"/>
                  <a:pt x="1040603" y="225112"/>
                  <a:pt x="1039453" y="225514"/>
                </a:cubicBezTo>
                <a:cubicBezTo>
                  <a:pt x="1038303" y="225915"/>
                  <a:pt x="1036790" y="226260"/>
                  <a:pt x="1034913" y="226546"/>
                </a:cubicBezTo>
                <a:cubicBezTo>
                  <a:pt x="1033036" y="226833"/>
                  <a:pt x="1030645" y="226977"/>
                  <a:pt x="1027739" y="226977"/>
                </a:cubicBezTo>
                <a:cubicBezTo>
                  <a:pt x="1024833" y="226977"/>
                  <a:pt x="1022443" y="226833"/>
                  <a:pt x="1020567" y="226546"/>
                </a:cubicBezTo>
                <a:cubicBezTo>
                  <a:pt x="1018691" y="226260"/>
                  <a:pt x="1017208" y="225915"/>
                  <a:pt x="1016118" y="225514"/>
                </a:cubicBezTo>
                <a:cubicBezTo>
                  <a:pt x="1015028" y="225112"/>
                  <a:pt x="1014241" y="224539"/>
                  <a:pt x="1013757" y="223793"/>
                </a:cubicBezTo>
                <a:cubicBezTo>
                  <a:pt x="1013273" y="223047"/>
                  <a:pt x="1013031" y="222273"/>
                  <a:pt x="1013031" y="221470"/>
                </a:cubicBezTo>
                <a:lnTo>
                  <a:pt x="1013031" y="16003"/>
                </a:lnTo>
                <a:cubicBezTo>
                  <a:pt x="1013031" y="11415"/>
                  <a:pt x="1014334" y="8145"/>
                  <a:pt x="1016940" y="6195"/>
                </a:cubicBezTo>
                <a:cubicBezTo>
                  <a:pt x="1019545" y="4244"/>
                  <a:pt x="1022387" y="3269"/>
                  <a:pt x="1025464" y="3269"/>
                </a:cubicBezTo>
                <a:lnTo>
                  <a:pt x="1040030" y="3269"/>
                </a:lnTo>
                <a:cubicBezTo>
                  <a:pt x="1043462" y="3269"/>
                  <a:pt x="1046333" y="3556"/>
                  <a:pt x="1048643" y="4130"/>
                </a:cubicBezTo>
                <a:cubicBezTo>
                  <a:pt x="1050953" y="4703"/>
                  <a:pt x="1053025" y="5650"/>
                  <a:pt x="1054860" y="6969"/>
                </a:cubicBezTo>
                <a:cubicBezTo>
                  <a:pt x="1056694" y="8288"/>
                  <a:pt x="1058470" y="10124"/>
                  <a:pt x="1060187" y="12476"/>
                </a:cubicBezTo>
                <a:cubicBezTo>
                  <a:pt x="1061905" y="14827"/>
                  <a:pt x="1063706" y="17782"/>
                  <a:pt x="1065592" y="21338"/>
                </a:cubicBezTo>
                <a:lnTo>
                  <a:pt x="1117814" y="119081"/>
                </a:lnTo>
                <a:cubicBezTo>
                  <a:pt x="1121029" y="125046"/>
                  <a:pt x="1124134" y="130868"/>
                  <a:pt x="1127128" y="136547"/>
                </a:cubicBezTo>
                <a:cubicBezTo>
                  <a:pt x="1130121" y="142226"/>
                  <a:pt x="1133004" y="147819"/>
                  <a:pt x="1135776" y="153325"/>
                </a:cubicBezTo>
                <a:cubicBezTo>
                  <a:pt x="1138548" y="158832"/>
                  <a:pt x="1141292" y="164252"/>
                  <a:pt x="1144008" y="169587"/>
                </a:cubicBezTo>
                <a:cubicBezTo>
                  <a:pt x="1146723" y="174922"/>
                  <a:pt x="1149412" y="180285"/>
                  <a:pt x="1152074" y="185677"/>
                </a:cubicBezTo>
                <a:lnTo>
                  <a:pt x="1152246" y="185677"/>
                </a:lnTo>
                <a:cubicBezTo>
                  <a:pt x="1152017" y="176614"/>
                  <a:pt x="1151873" y="167178"/>
                  <a:pt x="1151816" y="157369"/>
                </a:cubicBezTo>
                <a:cubicBezTo>
                  <a:pt x="1151759" y="147560"/>
                  <a:pt x="1151730" y="138125"/>
                  <a:pt x="1151730" y="129062"/>
                </a:cubicBezTo>
                <a:lnTo>
                  <a:pt x="1151730" y="8260"/>
                </a:lnTo>
                <a:cubicBezTo>
                  <a:pt x="1151730" y="7457"/>
                  <a:pt x="1151972" y="6711"/>
                  <a:pt x="1152456" y="6023"/>
                </a:cubicBezTo>
                <a:cubicBezTo>
                  <a:pt x="1152940" y="5334"/>
                  <a:pt x="1153757" y="4732"/>
                  <a:pt x="1154907" y="4216"/>
                </a:cubicBezTo>
                <a:cubicBezTo>
                  <a:pt x="1156057" y="3699"/>
                  <a:pt x="1157570" y="3327"/>
                  <a:pt x="1159447" y="3097"/>
                </a:cubicBezTo>
                <a:cubicBezTo>
                  <a:pt x="1161324" y="2868"/>
                  <a:pt x="1163775" y="2753"/>
                  <a:pt x="1166801" y="2753"/>
                </a:cubicBezTo>
                <a:close/>
                <a:moveTo>
                  <a:pt x="595301" y="2753"/>
                </a:moveTo>
                <a:cubicBezTo>
                  <a:pt x="597964" y="2753"/>
                  <a:pt x="600264" y="2868"/>
                  <a:pt x="602201" y="3097"/>
                </a:cubicBezTo>
                <a:cubicBezTo>
                  <a:pt x="604138" y="3327"/>
                  <a:pt x="605651" y="3699"/>
                  <a:pt x="606741" y="4216"/>
                </a:cubicBezTo>
                <a:cubicBezTo>
                  <a:pt x="607831" y="4732"/>
                  <a:pt x="608618" y="5334"/>
                  <a:pt x="609102" y="6023"/>
                </a:cubicBezTo>
                <a:cubicBezTo>
                  <a:pt x="609586" y="6711"/>
                  <a:pt x="609828" y="7457"/>
                  <a:pt x="609828" y="8260"/>
                </a:cubicBezTo>
                <a:lnTo>
                  <a:pt x="609828" y="213726"/>
                </a:lnTo>
                <a:cubicBezTo>
                  <a:pt x="609828" y="216021"/>
                  <a:pt x="609443" y="217971"/>
                  <a:pt x="608672" y="219577"/>
                </a:cubicBezTo>
                <a:cubicBezTo>
                  <a:pt x="607901" y="221183"/>
                  <a:pt x="606893" y="222502"/>
                  <a:pt x="605647" y="223535"/>
                </a:cubicBezTo>
                <a:cubicBezTo>
                  <a:pt x="604401" y="224567"/>
                  <a:pt x="603007" y="225313"/>
                  <a:pt x="601465" y="225772"/>
                </a:cubicBezTo>
                <a:cubicBezTo>
                  <a:pt x="599922" y="226231"/>
                  <a:pt x="598379" y="226460"/>
                  <a:pt x="596836" y="226460"/>
                </a:cubicBezTo>
                <a:lnTo>
                  <a:pt x="587049" y="226460"/>
                </a:lnTo>
                <a:cubicBezTo>
                  <a:pt x="583964" y="226460"/>
                  <a:pt x="581264" y="226145"/>
                  <a:pt x="578950" y="225514"/>
                </a:cubicBezTo>
                <a:cubicBezTo>
                  <a:pt x="576636" y="224883"/>
                  <a:pt x="574441" y="223736"/>
                  <a:pt x="572365" y="222072"/>
                </a:cubicBezTo>
                <a:cubicBezTo>
                  <a:pt x="570289" y="220409"/>
                  <a:pt x="568213" y="218143"/>
                  <a:pt x="566137" y="215275"/>
                </a:cubicBezTo>
                <a:cubicBezTo>
                  <a:pt x="564060" y="212407"/>
                  <a:pt x="561856" y="208736"/>
                  <a:pt x="559526" y="204262"/>
                </a:cubicBezTo>
                <a:lnTo>
                  <a:pt x="491597" y="77609"/>
                </a:lnTo>
                <a:cubicBezTo>
                  <a:pt x="488046" y="71070"/>
                  <a:pt x="484466" y="64215"/>
                  <a:pt x="480859" y="57045"/>
                </a:cubicBezTo>
                <a:cubicBezTo>
                  <a:pt x="477251" y="49875"/>
                  <a:pt x="473894" y="42906"/>
                  <a:pt x="470785" y="36137"/>
                </a:cubicBezTo>
                <a:lnTo>
                  <a:pt x="470441" y="36137"/>
                </a:lnTo>
                <a:cubicBezTo>
                  <a:pt x="470671" y="44397"/>
                  <a:pt x="470843" y="52829"/>
                  <a:pt x="470957" y="61433"/>
                </a:cubicBezTo>
                <a:cubicBezTo>
                  <a:pt x="471072" y="70037"/>
                  <a:pt x="471130" y="78584"/>
                  <a:pt x="471130" y="87073"/>
                </a:cubicBezTo>
                <a:lnTo>
                  <a:pt x="471130" y="221470"/>
                </a:lnTo>
                <a:cubicBezTo>
                  <a:pt x="471130" y="222273"/>
                  <a:pt x="470888" y="223047"/>
                  <a:pt x="470404" y="223793"/>
                </a:cubicBezTo>
                <a:cubicBezTo>
                  <a:pt x="469920" y="224539"/>
                  <a:pt x="469103" y="225112"/>
                  <a:pt x="467953" y="225514"/>
                </a:cubicBezTo>
                <a:cubicBezTo>
                  <a:pt x="466803" y="225915"/>
                  <a:pt x="465290" y="226260"/>
                  <a:pt x="463413" y="226546"/>
                </a:cubicBezTo>
                <a:cubicBezTo>
                  <a:pt x="461536" y="226833"/>
                  <a:pt x="459145" y="226977"/>
                  <a:pt x="456239" y="226977"/>
                </a:cubicBezTo>
                <a:cubicBezTo>
                  <a:pt x="453333" y="226977"/>
                  <a:pt x="450943" y="226833"/>
                  <a:pt x="449067" y="226546"/>
                </a:cubicBezTo>
                <a:cubicBezTo>
                  <a:pt x="447191" y="226260"/>
                  <a:pt x="445708" y="225915"/>
                  <a:pt x="444618" y="225514"/>
                </a:cubicBezTo>
                <a:cubicBezTo>
                  <a:pt x="443528" y="225112"/>
                  <a:pt x="442741" y="224539"/>
                  <a:pt x="442257" y="223793"/>
                </a:cubicBezTo>
                <a:cubicBezTo>
                  <a:pt x="441773" y="223047"/>
                  <a:pt x="441531" y="222273"/>
                  <a:pt x="441531" y="221470"/>
                </a:cubicBezTo>
                <a:lnTo>
                  <a:pt x="441531" y="16003"/>
                </a:lnTo>
                <a:cubicBezTo>
                  <a:pt x="441531" y="11415"/>
                  <a:pt x="442834" y="8145"/>
                  <a:pt x="445440" y="6195"/>
                </a:cubicBezTo>
                <a:cubicBezTo>
                  <a:pt x="448045" y="4244"/>
                  <a:pt x="450887" y="3269"/>
                  <a:pt x="453964" y="3269"/>
                </a:cubicBezTo>
                <a:lnTo>
                  <a:pt x="468530" y="3269"/>
                </a:lnTo>
                <a:cubicBezTo>
                  <a:pt x="471962" y="3269"/>
                  <a:pt x="474833" y="3556"/>
                  <a:pt x="477143" y="4130"/>
                </a:cubicBezTo>
                <a:cubicBezTo>
                  <a:pt x="479453" y="4703"/>
                  <a:pt x="481525" y="5650"/>
                  <a:pt x="483359" y="6969"/>
                </a:cubicBezTo>
                <a:cubicBezTo>
                  <a:pt x="485194" y="8288"/>
                  <a:pt x="486970" y="10124"/>
                  <a:pt x="488687" y="12476"/>
                </a:cubicBezTo>
                <a:cubicBezTo>
                  <a:pt x="490405" y="14827"/>
                  <a:pt x="492206" y="17782"/>
                  <a:pt x="494092" y="21338"/>
                </a:cubicBezTo>
                <a:lnTo>
                  <a:pt x="546314" y="119081"/>
                </a:lnTo>
                <a:cubicBezTo>
                  <a:pt x="549529" y="125046"/>
                  <a:pt x="552634" y="130868"/>
                  <a:pt x="555627" y="136547"/>
                </a:cubicBezTo>
                <a:cubicBezTo>
                  <a:pt x="558621" y="142226"/>
                  <a:pt x="561504" y="147819"/>
                  <a:pt x="564276" y="153325"/>
                </a:cubicBezTo>
                <a:cubicBezTo>
                  <a:pt x="567048" y="158832"/>
                  <a:pt x="569792" y="164252"/>
                  <a:pt x="572508" y="169587"/>
                </a:cubicBezTo>
                <a:cubicBezTo>
                  <a:pt x="575223" y="174922"/>
                  <a:pt x="577912" y="180285"/>
                  <a:pt x="580574" y="185677"/>
                </a:cubicBezTo>
                <a:lnTo>
                  <a:pt x="580746" y="185677"/>
                </a:lnTo>
                <a:cubicBezTo>
                  <a:pt x="580517" y="176614"/>
                  <a:pt x="580373" y="167178"/>
                  <a:pt x="580316" y="157369"/>
                </a:cubicBezTo>
                <a:cubicBezTo>
                  <a:pt x="580259" y="147560"/>
                  <a:pt x="580230" y="138125"/>
                  <a:pt x="580230" y="129062"/>
                </a:cubicBezTo>
                <a:lnTo>
                  <a:pt x="580230" y="8260"/>
                </a:lnTo>
                <a:cubicBezTo>
                  <a:pt x="580230" y="7457"/>
                  <a:pt x="580472" y="6711"/>
                  <a:pt x="580956" y="6023"/>
                </a:cubicBezTo>
                <a:cubicBezTo>
                  <a:pt x="581440" y="5334"/>
                  <a:pt x="582257" y="4732"/>
                  <a:pt x="583407" y="4216"/>
                </a:cubicBezTo>
                <a:cubicBezTo>
                  <a:pt x="584557" y="3699"/>
                  <a:pt x="586070" y="3327"/>
                  <a:pt x="587947" y="3097"/>
                </a:cubicBezTo>
                <a:cubicBezTo>
                  <a:pt x="589824" y="2868"/>
                  <a:pt x="592275" y="2753"/>
                  <a:pt x="595301" y="2753"/>
                </a:cubicBezTo>
                <a:close/>
                <a:moveTo>
                  <a:pt x="97915" y="516"/>
                </a:moveTo>
                <a:cubicBezTo>
                  <a:pt x="104340" y="516"/>
                  <a:pt x="110592" y="1118"/>
                  <a:pt x="116672" y="2323"/>
                </a:cubicBezTo>
                <a:cubicBezTo>
                  <a:pt x="122752" y="3527"/>
                  <a:pt x="128374" y="5047"/>
                  <a:pt x="133536" y="6883"/>
                </a:cubicBezTo>
                <a:cubicBezTo>
                  <a:pt x="138699" y="8719"/>
                  <a:pt x="143288" y="10841"/>
                  <a:pt x="147303" y="13250"/>
                </a:cubicBezTo>
                <a:cubicBezTo>
                  <a:pt x="151318" y="15659"/>
                  <a:pt x="154100" y="17638"/>
                  <a:pt x="155649" y="19187"/>
                </a:cubicBezTo>
                <a:cubicBezTo>
                  <a:pt x="157198" y="20736"/>
                  <a:pt x="158201" y="21912"/>
                  <a:pt x="158660" y="22715"/>
                </a:cubicBezTo>
                <a:cubicBezTo>
                  <a:pt x="159119" y="23518"/>
                  <a:pt x="159492" y="24464"/>
                  <a:pt x="159779" y="25554"/>
                </a:cubicBezTo>
                <a:cubicBezTo>
                  <a:pt x="160066" y="26644"/>
                  <a:pt x="160295" y="27934"/>
                  <a:pt x="160467" y="29426"/>
                </a:cubicBezTo>
                <a:cubicBezTo>
                  <a:pt x="160639" y="30917"/>
                  <a:pt x="160725" y="32695"/>
                  <a:pt x="160725" y="34760"/>
                </a:cubicBezTo>
                <a:cubicBezTo>
                  <a:pt x="160725" y="37055"/>
                  <a:pt x="160610" y="39005"/>
                  <a:pt x="160380" y="40611"/>
                </a:cubicBezTo>
                <a:cubicBezTo>
                  <a:pt x="160149" y="42217"/>
                  <a:pt x="159803" y="43565"/>
                  <a:pt x="159342" y="44655"/>
                </a:cubicBezTo>
                <a:cubicBezTo>
                  <a:pt x="158880" y="45745"/>
                  <a:pt x="158332" y="46548"/>
                  <a:pt x="157698" y="47064"/>
                </a:cubicBezTo>
                <a:cubicBezTo>
                  <a:pt x="157063" y="47581"/>
                  <a:pt x="156284" y="47839"/>
                  <a:pt x="155361" y="47839"/>
                </a:cubicBezTo>
                <a:cubicBezTo>
                  <a:pt x="153748" y="47839"/>
                  <a:pt x="151499" y="46720"/>
                  <a:pt x="148615" y="44483"/>
                </a:cubicBezTo>
                <a:cubicBezTo>
                  <a:pt x="145731" y="42246"/>
                  <a:pt x="142011" y="39779"/>
                  <a:pt x="137455" y="37084"/>
                </a:cubicBezTo>
                <a:cubicBezTo>
                  <a:pt x="132899" y="34388"/>
                  <a:pt x="127364" y="31921"/>
                  <a:pt x="120848" y="29684"/>
                </a:cubicBezTo>
                <a:cubicBezTo>
                  <a:pt x="114332" y="27447"/>
                  <a:pt x="106518" y="26328"/>
                  <a:pt x="97407" y="26328"/>
                </a:cubicBezTo>
                <a:cubicBezTo>
                  <a:pt x="87487" y="26328"/>
                  <a:pt x="78462" y="28307"/>
                  <a:pt x="70331" y="32265"/>
                </a:cubicBezTo>
                <a:cubicBezTo>
                  <a:pt x="62200" y="36223"/>
                  <a:pt x="55251" y="42045"/>
                  <a:pt x="49485" y="49732"/>
                </a:cubicBezTo>
                <a:cubicBezTo>
                  <a:pt x="43718" y="57418"/>
                  <a:pt x="39249" y="66796"/>
                  <a:pt x="36077" y="77867"/>
                </a:cubicBezTo>
                <a:cubicBezTo>
                  <a:pt x="32905" y="88938"/>
                  <a:pt x="31319" y="101586"/>
                  <a:pt x="31319" y="115811"/>
                </a:cubicBezTo>
                <a:cubicBezTo>
                  <a:pt x="31319" y="129922"/>
                  <a:pt x="32847" y="142398"/>
                  <a:pt x="35904" y="153239"/>
                </a:cubicBezTo>
                <a:cubicBezTo>
                  <a:pt x="38960" y="164080"/>
                  <a:pt x="43343" y="173143"/>
                  <a:pt x="49052" y="180428"/>
                </a:cubicBezTo>
                <a:cubicBezTo>
                  <a:pt x="54761" y="187713"/>
                  <a:pt x="61767" y="193220"/>
                  <a:pt x="70071" y="196948"/>
                </a:cubicBezTo>
                <a:cubicBezTo>
                  <a:pt x="78375" y="200677"/>
                  <a:pt x="87775" y="202541"/>
                  <a:pt x="98270" y="202541"/>
                </a:cubicBezTo>
                <a:cubicBezTo>
                  <a:pt x="107150" y="202541"/>
                  <a:pt x="114906" y="201451"/>
                  <a:pt x="121537" y="199271"/>
                </a:cubicBezTo>
                <a:cubicBezTo>
                  <a:pt x="128169" y="197092"/>
                  <a:pt x="133820" y="194654"/>
                  <a:pt x="138490" y="191958"/>
                </a:cubicBezTo>
                <a:cubicBezTo>
                  <a:pt x="143161" y="189262"/>
                  <a:pt x="146995" y="186824"/>
                  <a:pt x="149994" y="184644"/>
                </a:cubicBezTo>
                <a:cubicBezTo>
                  <a:pt x="152993" y="182465"/>
                  <a:pt x="155358" y="181375"/>
                  <a:pt x="157087" y="181375"/>
                </a:cubicBezTo>
                <a:cubicBezTo>
                  <a:pt x="157896" y="181375"/>
                  <a:pt x="158588" y="181547"/>
                  <a:pt x="159164" y="181891"/>
                </a:cubicBezTo>
                <a:cubicBezTo>
                  <a:pt x="159741" y="182235"/>
                  <a:pt x="160202" y="182895"/>
                  <a:pt x="160548" y="183870"/>
                </a:cubicBezTo>
                <a:cubicBezTo>
                  <a:pt x="160894" y="184845"/>
                  <a:pt x="161153" y="186193"/>
                  <a:pt x="161326" y="187914"/>
                </a:cubicBezTo>
                <a:cubicBezTo>
                  <a:pt x="161499" y="189635"/>
                  <a:pt x="161586" y="191814"/>
                  <a:pt x="161586" y="194453"/>
                </a:cubicBezTo>
                <a:cubicBezTo>
                  <a:pt x="161586" y="196289"/>
                  <a:pt x="161528" y="197895"/>
                  <a:pt x="161414" y="199271"/>
                </a:cubicBezTo>
                <a:cubicBezTo>
                  <a:pt x="161299" y="200648"/>
                  <a:pt x="161098" y="201853"/>
                  <a:pt x="160811" y="202885"/>
                </a:cubicBezTo>
                <a:cubicBezTo>
                  <a:pt x="160525" y="203918"/>
                  <a:pt x="160152" y="204835"/>
                  <a:pt x="159693" y="205638"/>
                </a:cubicBezTo>
                <a:cubicBezTo>
                  <a:pt x="159234" y="206441"/>
                  <a:pt x="158431" y="207417"/>
                  <a:pt x="157284" y="208564"/>
                </a:cubicBezTo>
                <a:cubicBezTo>
                  <a:pt x="156136" y="209711"/>
                  <a:pt x="153727" y="211460"/>
                  <a:pt x="150056" y="213812"/>
                </a:cubicBezTo>
                <a:cubicBezTo>
                  <a:pt x="146385" y="216164"/>
                  <a:pt x="141825" y="218458"/>
                  <a:pt x="136376" y="220696"/>
                </a:cubicBezTo>
                <a:cubicBezTo>
                  <a:pt x="130926" y="222933"/>
                  <a:pt x="124674" y="224826"/>
                  <a:pt x="117619" y="226374"/>
                </a:cubicBezTo>
                <a:cubicBezTo>
                  <a:pt x="110563" y="227923"/>
                  <a:pt x="102848" y="228697"/>
                  <a:pt x="94473" y="228697"/>
                </a:cubicBezTo>
                <a:cubicBezTo>
                  <a:pt x="80019" y="228697"/>
                  <a:pt x="66969" y="226288"/>
                  <a:pt x="55325" y="221470"/>
                </a:cubicBezTo>
                <a:cubicBezTo>
                  <a:pt x="43680" y="216652"/>
                  <a:pt x="33757" y="209539"/>
                  <a:pt x="25554" y="200132"/>
                </a:cubicBezTo>
                <a:cubicBezTo>
                  <a:pt x="17352" y="190725"/>
                  <a:pt x="11042" y="179109"/>
                  <a:pt x="6625" y="165285"/>
                </a:cubicBezTo>
                <a:cubicBezTo>
                  <a:pt x="2209" y="151461"/>
                  <a:pt x="0" y="135543"/>
                  <a:pt x="0" y="117532"/>
                </a:cubicBezTo>
                <a:cubicBezTo>
                  <a:pt x="0" y="99062"/>
                  <a:pt x="2381" y="82599"/>
                  <a:pt x="7142" y="68144"/>
                </a:cubicBezTo>
                <a:cubicBezTo>
                  <a:pt x="11903" y="53689"/>
                  <a:pt x="18585" y="41443"/>
                  <a:pt x="27189" y="31405"/>
                </a:cubicBezTo>
                <a:cubicBezTo>
                  <a:pt x="35793" y="21367"/>
                  <a:pt x="46090" y="13709"/>
                  <a:pt x="58078" y="8432"/>
                </a:cubicBezTo>
                <a:cubicBezTo>
                  <a:pt x="70066" y="3155"/>
                  <a:pt x="83345" y="516"/>
                  <a:pt x="97915" y="516"/>
                </a:cubicBezTo>
                <a:close/>
                <a:moveTo>
                  <a:pt x="1468836" y="0"/>
                </a:moveTo>
                <a:cubicBezTo>
                  <a:pt x="1473769" y="0"/>
                  <a:pt x="1478731" y="430"/>
                  <a:pt x="1483721" y="1290"/>
                </a:cubicBezTo>
                <a:cubicBezTo>
                  <a:pt x="1488712" y="2151"/>
                  <a:pt x="1493415" y="3298"/>
                  <a:pt x="1497832" y="4732"/>
                </a:cubicBezTo>
                <a:cubicBezTo>
                  <a:pt x="1502249" y="6166"/>
                  <a:pt x="1506178" y="7772"/>
                  <a:pt x="1509620" y="9550"/>
                </a:cubicBezTo>
                <a:cubicBezTo>
                  <a:pt x="1513061" y="11328"/>
                  <a:pt x="1515327" y="12762"/>
                  <a:pt x="1516417" y="13852"/>
                </a:cubicBezTo>
                <a:cubicBezTo>
                  <a:pt x="1517507" y="14942"/>
                  <a:pt x="1518224" y="15803"/>
                  <a:pt x="1518568" y="16434"/>
                </a:cubicBezTo>
                <a:cubicBezTo>
                  <a:pt x="1518912" y="17065"/>
                  <a:pt x="1519199" y="17868"/>
                  <a:pt x="1519428" y="18843"/>
                </a:cubicBezTo>
                <a:cubicBezTo>
                  <a:pt x="1519658" y="19818"/>
                  <a:pt x="1519830" y="20994"/>
                  <a:pt x="1519945" y="22370"/>
                </a:cubicBezTo>
                <a:cubicBezTo>
                  <a:pt x="1520059" y="23747"/>
                  <a:pt x="1520117" y="25525"/>
                  <a:pt x="1520117" y="27705"/>
                </a:cubicBezTo>
                <a:cubicBezTo>
                  <a:pt x="1520117" y="29770"/>
                  <a:pt x="1520031" y="31606"/>
                  <a:pt x="1519859" y="33212"/>
                </a:cubicBezTo>
                <a:cubicBezTo>
                  <a:pt x="1519687" y="34818"/>
                  <a:pt x="1519428" y="36166"/>
                  <a:pt x="1519084" y="37256"/>
                </a:cubicBezTo>
                <a:cubicBezTo>
                  <a:pt x="1518740" y="38345"/>
                  <a:pt x="1518252" y="39148"/>
                  <a:pt x="1517622" y="39665"/>
                </a:cubicBezTo>
                <a:cubicBezTo>
                  <a:pt x="1516991" y="40181"/>
                  <a:pt x="1516274" y="40439"/>
                  <a:pt x="1515471" y="40439"/>
                </a:cubicBezTo>
                <a:cubicBezTo>
                  <a:pt x="1514209" y="40439"/>
                  <a:pt x="1512230" y="39636"/>
                  <a:pt x="1509534" y="38030"/>
                </a:cubicBezTo>
                <a:cubicBezTo>
                  <a:pt x="1506838" y="36424"/>
                  <a:pt x="1503539" y="34617"/>
                  <a:pt x="1499639" y="32609"/>
                </a:cubicBezTo>
                <a:cubicBezTo>
                  <a:pt x="1495738" y="30602"/>
                  <a:pt x="1491121" y="28766"/>
                  <a:pt x="1485786" y="27103"/>
                </a:cubicBezTo>
                <a:cubicBezTo>
                  <a:pt x="1480452" y="25439"/>
                  <a:pt x="1474457" y="24608"/>
                  <a:pt x="1467804" y="24608"/>
                </a:cubicBezTo>
                <a:cubicBezTo>
                  <a:pt x="1461609" y="24608"/>
                  <a:pt x="1456217" y="25439"/>
                  <a:pt x="1451628" y="27103"/>
                </a:cubicBezTo>
                <a:cubicBezTo>
                  <a:pt x="1447039" y="28766"/>
                  <a:pt x="1443253" y="30975"/>
                  <a:pt x="1440270" y="33728"/>
                </a:cubicBezTo>
                <a:cubicBezTo>
                  <a:pt x="1437288" y="36481"/>
                  <a:pt x="1435051" y="39751"/>
                  <a:pt x="1433559" y="43537"/>
                </a:cubicBezTo>
                <a:cubicBezTo>
                  <a:pt x="1432068" y="47322"/>
                  <a:pt x="1431322" y="51338"/>
                  <a:pt x="1431322" y="55582"/>
                </a:cubicBezTo>
                <a:cubicBezTo>
                  <a:pt x="1431322" y="61777"/>
                  <a:pt x="1432756" y="67112"/>
                  <a:pt x="1435624" y="71586"/>
                </a:cubicBezTo>
                <a:cubicBezTo>
                  <a:pt x="1438492" y="76060"/>
                  <a:pt x="1442307" y="80018"/>
                  <a:pt x="1447068" y="83460"/>
                </a:cubicBezTo>
                <a:cubicBezTo>
                  <a:pt x="1451829" y="86901"/>
                  <a:pt x="1457249" y="90056"/>
                  <a:pt x="1463330" y="92924"/>
                </a:cubicBezTo>
                <a:cubicBezTo>
                  <a:pt x="1469410" y="95792"/>
                  <a:pt x="1475605" y="98689"/>
                  <a:pt x="1481914" y="101614"/>
                </a:cubicBezTo>
                <a:cubicBezTo>
                  <a:pt x="1488224" y="104540"/>
                  <a:pt x="1494419" y="107752"/>
                  <a:pt x="1500499" y="111251"/>
                </a:cubicBezTo>
                <a:cubicBezTo>
                  <a:pt x="1506580" y="114750"/>
                  <a:pt x="1512000" y="118880"/>
                  <a:pt x="1516761" y="123641"/>
                </a:cubicBezTo>
                <a:cubicBezTo>
                  <a:pt x="1521522" y="128402"/>
                  <a:pt x="1525365" y="134023"/>
                  <a:pt x="1528291" y="140505"/>
                </a:cubicBezTo>
                <a:cubicBezTo>
                  <a:pt x="1531216" y="146987"/>
                  <a:pt x="1532679" y="154645"/>
                  <a:pt x="1532679" y="163478"/>
                </a:cubicBezTo>
                <a:cubicBezTo>
                  <a:pt x="1532679" y="173918"/>
                  <a:pt x="1530757" y="183210"/>
                  <a:pt x="1526914" y="191355"/>
                </a:cubicBezTo>
                <a:cubicBezTo>
                  <a:pt x="1523071" y="199501"/>
                  <a:pt x="1517736" y="206413"/>
                  <a:pt x="1510910" y="212091"/>
                </a:cubicBezTo>
                <a:cubicBezTo>
                  <a:pt x="1504084" y="217770"/>
                  <a:pt x="1496054" y="222044"/>
                  <a:pt x="1486819" y="224912"/>
                </a:cubicBezTo>
                <a:cubicBezTo>
                  <a:pt x="1477584" y="227780"/>
                  <a:pt x="1467632" y="229214"/>
                  <a:pt x="1456962" y="229214"/>
                </a:cubicBezTo>
                <a:cubicBezTo>
                  <a:pt x="1449506" y="229214"/>
                  <a:pt x="1442594" y="228583"/>
                  <a:pt x="1436227" y="227321"/>
                </a:cubicBezTo>
                <a:cubicBezTo>
                  <a:pt x="1429859" y="226059"/>
                  <a:pt x="1424181" y="224510"/>
                  <a:pt x="1419190" y="222675"/>
                </a:cubicBezTo>
                <a:cubicBezTo>
                  <a:pt x="1414200" y="220839"/>
                  <a:pt x="1410013" y="218946"/>
                  <a:pt x="1406628" y="216996"/>
                </a:cubicBezTo>
                <a:cubicBezTo>
                  <a:pt x="1403244" y="215046"/>
                  <a:pt x="1400892" y="213382"/>
                  <a:pt x="1399573" y="212005"/>
                </a:cubicBezTo>
                <a:cubicBezTo>
                  <a:pt x="1398254" y="210629"/>
                  <a:pt x="1397278" y="208879"/>
                  <a:pt x="1396648" y="206757"/>
                </a:cubicBezTo>
                <a:cubicBezTo>
                  <a:pt x="1396017" y="204635"/>
                  <a:pt x="1395701" y="201795"/>
                  <a:pt x="1395701" y="198239"/>
                </a:cubicBezTo>
                <a:cubicBezTo>
                  <a:pt x="1395701" y="195715"/>
                  <a:pt x="1395816" y="193621"/>
                  <a:pt x="1396045" y="191958"/>
                </a:cubicBezTo>
                <a:cubicBezTo>
                  <a:pt x="1396275" y="190294"/>
                  <a:pt x="1396619" y="188946"/>
                  <a:pt x="1397078" y="187914"/>
                </a:cubicBezTo>
                <a:cubicBezTo>
                  <a:pt x="1397537" y="186881"/>
                  <a:pt x="1398110" y="186164"/>
                  <a:pt x="1398799" y="185763"/>
                </a:cubicBezTo>
                <a:cubicBezTo>
                  <a:pt x="1399487" y="185361"/>
                  <a:pt x="1400290" y="185161"/>
                  <a:pt x="1401208" y="185161"/>
                </a:cubicBezTo>
                <a:cubicBezTo>
                  <a:pt x="1402814" y="185161"/>
                  <a:pt x="1405080" y="186136"/>
                  <a:pt x="1408005" y="188086"/>
                </a:cubicBezTo>
                <a:cubicBezTo>
                  <a:pt x="1410930" y="190036"/>
                  <a:pt x="1414688" y="192159"/>
                  <a:pt x="1419276" y="194453"/>
                </a:cubicBezTo>
                <a:cubicBezTo>
                  <a:pt x="1423865" y="196747"/>
                  <a:pt x="1429401" y="198898"/>
                  <a:pt x="1435882" y="200906"/>
                </a:cubicBezTo>
                <a:cubicBezTo>
                  <a:pt x="1442364" y="202914"/>
                  <a:pt x="1449850" y="203918"/>
                  <a:pt x="1458339" y="203918"/>
                </a:cubicBezTo>
                <a:cubicBezTo>
                  <a:pt x="1464764" y="203918"/>
                  <a:pt x="1470643" y="203057"/>
                  <a:pt x="1475978" y="201336"/>
                </a:cubicBezTo>
                <a:cubicBezTo>
                  <a:pt x="1481312" y="199615"/>
                  <a:pt x="1485901" y="197178"/>
                  <a:pt x="1489744" y="194023"/>
                </a:cubicBezTo>
                <a:cubicBezTo>
                  <a:pt x="1493587" y="190868"/>
                  <a:pt x="1496541" y="186996"/>
                  <a:pt x="1498606" y="182407"/>
                </a:cubicBezTo>
                <a:cubicBezTo>
                  <a:pt x="1500671" y="177818"/>
                  <a:pt x="1501704" y="172598"/>
                  <a:pt x="1501704" y="166748"/>
                </a:cubicBezTo>
                <a:cubicBezTo>
                  <a:pt x="1501704" y="160438"/>
                  <a:pt x="1500270" y="155046"/>
                  <a:pt x="1497402" y="150572"/>
                </a:cubicBezTo>
                <a:cubicBezTo>
                  <a:pt x="1494534" y="146098"/>
                  <a:pt x="1490748" y="142169"/>
                  <a:pt x="1486044" y="138784"/>
                </a:cubicBezTo>
                <a:cubicBezTo>
                  <a:pt x="1481341" y="135400"/>
                  <a:pt x="1475978" y="132303"/>
                  <a:pt x="1469955" y="129492"/>
                </a:cubicBezTo>
                <a:cubicBezTo>
                  <a:pt x="1463932" y="126681"/>
                  <a:pt x="1457765" y="123813"/>
                  <a:pt x="1451456" y="120888"/>
                </a:cubicBezTo>
                <a:cubicBezTo>
                  <a:pt x="1445146" y="117962"/>
                  <a:pt x="1439008" y="114721"/>
                  <a:pt x="1433043" y="111165"/>
                </a:cubicBezTo>
                <a:cubicBezTo>
                  <a:pt x="1427078" y="107609"/>
                  <a:pt x="1421743" y="103421"/>
                  <a:pt x="1417039" y="98603"/>
                </a:cubicBezTo>
                <a:cubicBezTo>
                  <a:pt x="1412336" y="93785"/>
                  <a:pt x="1408521" y="88135"/>
                  <a:pt x="1405596" y="81653"/>
                </a:cubicBezTo>
                <a:cubicBezTo>
                  <a:pt x="1402670" y="75171"/>
                  <a:pt x="1401208" y="67399"/>
                  <a:pt x="1401208" y="58336"/>
                </a:cubicBezTo>
                <a:cubicBezTo>
                  <a:pt x="1401208" y="49043"/>
                  <a:pt x="1402900" y="40755"/>
                  <a:pt x="1406284" y="33470"/>
                </a:cubicBezTo>
                <a:cubicBezTo>
                  <a:pt x="1409668" y="26185"/>
                  <a:pt x="1414372" y="20076"/>
                  <a:pt x="1420395" y="15143"/>
                </a:cubicBezTo>
                <a:cubicBezTo>
                  <a:pt x="1426418" y="10210"/>
                  <a:pt x="1433588" y="6453"/>
                  <a:pt x="1441905" y="3872"/>
                </a:cubicBezTo>
                <a:cubicBezTo>
                  <a:pt x="1450223" y="1290"/>
                  <a:pt x="1459200" y="0"/>
                  <a:pt x="1468836" y="0"/>
                </a:cubicBezTo>
                <a:close/>
                <a:moveTo>
                  <a:pt x="292717" y="0"/>
                </a:moveTo>
                <a:cubicBezTo>
                  <a:pt x="309122" y="0"/>
                  <a:pt x="323405" y="2466"/>
                  <a:pt x="335566" y="7399"/>
                </a:cubicBezTo>
                <a:cubicBezTo>
                  <a:pt x="347726" y="12332"/>
                  <a:pt x="357850" y="19531"/>
                  <a:pt x="365938" y="28996"/>
                </a:cubicBezTo>
                <a:cubicBezTo>
                  <a:pt x="374026" y="38460"/>
                  <a:pt x="380049" y="50162"/>
                  <a:pt x="384007" y="64100"/>
                </a:cubicBezTo>
                <a:cubicBezTo>
                  <a:pt x="387965" y="78039"/>
                  <a:pt x="389944" y="94014"/>
                  <a:pt x="389944" y="112025"/>
                </a:cubicBezTo>
                <a:cubicBezTo>
                  <a:pt x="389944" y="130037"/>
                  <a:pt x="387821" y="146270"/>
                  <a:pt x="383577" y="160725"/>
                </a:cubicBezTo>
                <a:cubicBezTo>
                  <a:pt x="379332" y="175180"/>
                  <a:pt x="372994" y="187484"/>
                  <a:pt x="364562" y="197636"/>
                </a:cubicBezTo>
                <a:cubicBezTo>
                  <a:pt x="356130" y="207789"/>
                  <a:pt x="345547" y="215590"/>
                  <a:pt x="332812" y="221040"/>
                </a:cubicBezTo>
                <a:cubicBezTo>
                  <a:pt x="320078" y="226489"/>
                  <a:pt x="305222" y="229214"/>
                  <a:pt x="288243" y="229214"/>
                </a:cubicBezTo>
                <a:cubicBezTo>
                  <a:pt x="271494" y="229214"/>
                  <a:pt x="257010" y="226718"/>
                  <a:pt x="244792" y="221728"/>
                </a:cubicBezTo>
                <a:cubicBezTo>
                  <a:pt x="232574" y="216738"/>
                  <a:pt x="222479" y="209482"/>
                  <a:pt x="214506" y="199960"/>
                </a:cubicBezTo>
                <a:cubicBezTo>
                  <a:pt x="206533" y="190438"/>
                  <a:pt x="200596" y="178621"/>
                  <a:pt x="196695" y="164511"/>
                </a:cubicBezTo>
                <a:cubicBezTo>
                  <a:pt x="192795" y="150400"/>
                  <a:pt x="190844" y="134167"/>
                  <a:pt x="190844" y="115811"/>
                </a:cubicBezTo>
                <a:cubicBezTo>
                  <a:pt x="190844" y="98259"/>
                  <a:pt x="192967" y="82313"/>
                  <a:pt x="197211" y="67972"/>
                </a:cubicBezTo>
                <a:cubicBezTo>
                  <a:pt x="201456" y="53632"/>
                  <a:pt x="207823" y="41443"/>
                  <a:pt x="216313" y="31405"/>
                </a:cubicBezTo>
                <a:cubicBezTo>
                  <a:pt x="224802" y="21367"/>
                  <a:pt x="235414" y="13623"/>
                  <a:pt x="248148" y="8174"/>
                </a:cubicBezTo>
                <a:cubicBezTo>
                  <a:pt x="260882" y="2724"/>
                  <a:pt x="275738" y="0"/>
                  <a:pt x="292717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  <a:prstDash val="sysDot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marR="0" lvl="0" indent="-228600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 kumimoji="0" lang="en-GB" altLang="zh-CN" sz="2800" b="0" i="0" u="none" strike="noStrike" cap="none" spc="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lt"/>
                <a:cs typeface="MiSans Normal" panose="00000500000000000000" charset="-122"/>
                <a:sym typeface="+mn-ea"/>
              </a:defRPr>
            </a:lvl1pPr>
            <a:lvl2pPr marL="685800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kumimoji="0" lang="zh-CN" altLang="en-US" sz="1600" b="0" i="0" u="none" strike="noStrike" cap="none" spc="150" normalizeH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cs typeface="MiSans Normal" panose="00000500000000000000" charset="-122"/>
              </a:defRPr>
            </a:lvl2pPr>
            <a:lvl3pPr marL="1143000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cap="none" spc="150" normalizeH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cs typeface="MiSans Normal" panose="00000500000000000000" charset="-122"/>
              </a:defRPr>
            </a:lvl3pPr>
            <a:lvl4pPr marL="1600200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cap="none" spc="150" normalizeH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cs typeface="MiSans Normal" panose="00000500000000000000" charset="-122"/>
              </a:defRPr>
            </a:lvl4pPr>
            <a:lvl5pPr marL="2057400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cap="none" spc="150" normalizeH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cs typeface="MiSans Normal" panose="00000500000000000000" charset="-122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endParaRPr lang="zh-CN" altLang="en-US"/>
          </a:p>
        </p:txBody>
      </p:sp>
      <p:sp>
        <p:nvSpPr>
          <p:cNvPr id="40" name="标题 5"/>
          <p:cNvSpPr>
            <a:spLocks noGrp="1"/>
          </p:cNvSpPr>
          <p:nvPr>
            <p:custDataLst>
              <p:tags r:id="rId15"/>
            </p:custDataLst>
          </p:nvPr>
        </p:nvSpPr>
        <p:spPr>
          <a:xfrm>
            <a:off x="835025" y="603885"/>
            <a:ext cx="2002790" cy="122301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wrap="square" lIns="91440" tIns="45720" rIns="91440" bIns="45720" rtlCol="0" anchor="t">
            <a:normAutofit/>
          </a:bodyPr>
          <a:lstStyle>
            <a:lvl1pPr marL="0" marR="0" lvl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6000" b="0" i="0" u="none" strike="noStrike" kern="1200" cap="none" spc="0" normalizeH="0" baseline="0" noProof="1" dirty="0" smtClean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lt"/>
                <a:cs typeface="MiSans Normal" panose="00000500000000000000" charset="-122"/>
                <a:sym typeface="+mn-ea"/>
              </a:defRPr>
            </a:lvl1pPr>
          </a:lstStyle>
          <a:p>
            <a:r>
              <a:rPr lang="zh-CN" altLang="en-US" dirty="0">
                <a:latin typeface="汉仪雅酷黑 85W" panose="020B0904020202020204" charset="-122"/>
                <a:ea typeface="汉仪雅酷黑 85W" panose="020B0904020202020204" charset="-122"/>
              </a:rPr>
              <a:t>目录</a:t>
            </a:r>
          </a:p>
        </p:txBody>
      </p:sp>
      <p:sp>
        <p:nvSpPr>
          <p:cNvPr id="10" name="标题">
            <a:extLst>
              <a:ext uri="{FF2B5EF4-FFF2-40B4-BE49-F238E27FC236}">
                <a16:creationId xmlns:a16="http://schemas.microsoft.com/office/drawing/2014/main" id="{0439EA71-BEEB-01C9-4829-20BC47CFF906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6038536" y="4829544"/>
            <a:ext cx="4274819" cy="65743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MiSans Normal" panose="00000500000000000000" charset="-122"/>
                <a:sym typeface="+mn-ea"/>
              </a:rPr>
              <a:t>评价反思</a:t>
            </a:r>
          </a:p>
        </p:txBody>
      </p:sp>
      <p:sp>
        <p:nvSpPr>
          <p:cNvPr id="13" name="标题">
            <a:extLst>
              <a:ext uri="{FF2B5EF4-FFF2-40B4-BE49-F238E27FC236}">
                <a16:creationId xmlns:a16="http://schemas.microsoft.com/office/drawing/2014/main" id="{D14DC350-6569-F3CF-8187-7E33075C7399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6420949" y="5035813"/>
            <a:ext cx="4274819" cy="88995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1800" dirty="0">
                <a:solidFill>
                  <a:srgbClr val="3484A2"/>
                </a:solidFill>
                <a:cs typeface="MiSans Normal" panose="00000500000000000000" charset="-122"/>
                <a:sym typeface="+mn-ea"/>
              </a:rPr>
              <a:t>评价学习效果，反思学习方向</a:t>
            </a:r>
          </a:p>
        </p:txBody>
      </p:sp>
      <p:sp>
        <p:nvSpPr>
          <p:cNvPr id="14" name="序号">
            <a:extLst>
              <a:ext uri="{FF2B5EF4-FFF2-40B4-BE49-F238E27FC236}">
                <a16:creationId xmlns:a16="http://schemas.microsoft.com/office/drawing/2014/main" id="{1E4565BD-594D-3E73-5041-F2E6CEE4AF7C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10444829" y="4877964"/>
            <a:ext cx="728345" cy="88995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1600" dirty="0">
                <a:solidFill>
                  <a:schemeClr val="accent1"/>
                </a:solidFill>
                <a:latin typeface="+mn-ea"/>
                <a:ea typeface="+mn-ea"/>
                <a:cs typeface="MiSans Normal" panose="00000500000000000000" charset="-122"/>
                <a:sym typeface="+mn-ea"/>
              </a:rPr>
              <a:t>04.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>
            <p:custDataLst>
              <p:tags r:id="rId1"/>
            </p:custDataLst>
          </p:nvPr>
        </p:nvSpPr>
        <p:spPr>
          <a:xfrm>
            <a:off x="4262120" y="1479550"/>
            <a:ext cx="30099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bg1">
                    <a:alpha val="89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热身准备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61153" y="742858"/>
            <a:ext cx="436541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90000" pitchFamily="34" charset="-122"/>
                <a:ea typeface="思源黑体" panose="020B0500000000090000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 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制作研学微视频工具</a:t>
            </a: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941" y="3525335"/>
            <a:ext cx="2877273" cy="287727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851530" y="642510"/>
            <a:ext cx="670525" cy="540033"/>
          </a:xfrm>
          <a:prstGeom prst="rect">
            <a:avLst/>
          </a:prstGeom>
        </p:spPr>
      </p:pic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3407603" y="2559938"/>
            <a:ext cx="1130095" cy="1629029"/>
            <a:chOff x="1132852" y="1215112"/>
            <a:chExt cx="1248082" cy="1799107"/>
          </a:xfrm>
        </p:grpSpPr>
        <p:sp>
          <p:nvSpPr>
            <p:cNvPr id="11" name="Oval 2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132852" y="1215112"/>
              <a:ext cx="1248082" cy="1248251"/>
            </a:xfrm>
            <a:prstGeom prst="ellipse">
              <a:avLst/>
            </a:prstGeom>
            <a:solidFill>
              <a:srgbClr val="3484A2"/>
            </a:solidFill>
            <a:ln w="14288" cap="flat">
              <a:noFill/>
              <a:prstDash val="solid"/>
              <a:miter lim="800000"/>
            </a:ln>
            <a:effectLst/>
          </p:spPr>
          <p:txBody>
            <a:bodyPr vert="horz" wrap="square" lIns="68589" tIns="34295" rIns="68589" bIns="34295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任意多边形 11"/>
            <p:cNvSpPr/>
            <p:nvPr>
              <p:custDataLst>
                <p:tags r:id="rId10"/>
              </p:custDataLst>
            </p:nvPr>
          </p:nvSpPr>
          <p:spPr bwMode="auto">
            <a:xfrm>
              <a:off x="1265187" y="1356556"/>
              <a:ext cx="991889" cy="1657663"/>
            </a:xfrm>
            <a:custGeom>
              <a:avLst/>
              <a:gdLst>
                <a:gd name="connsiteX0" fmla="*/ 643732 w 1287464"/>
                <a:gd name="connsiteY0" fmla="*/ 0 h 2151341"/>
                <a:gd name="connsiteX1" fmla="*/ 1287464 w 1287464"/>
                <a:gd name="connsiteY1" fmla="*/ 646113 h 2151341"/>
                <a:gd name="connsiteX2" fmla="*/ 1003649 w 1287464"/>
                <a:gd name="connsiteY2" fmla="*/ 1181880 h 2151341"/>
                <a:gd name="connsiteX3" fmla="*/ 982663 w 1287464"/>
                <a:gd name="connsiteY3" fmla="*/ 1193313 h 2151341"/>
                <a:gd name="connsiteX4" fmla="*/ 982663 w 1287464"/>
                <a:gd name="connsiteY4" fmla="*/ 1459191 h 2151341"/>
                <a:gd name="connsiteX5" fmla="*/ 1204913 w 1287464"/>
                <a:gd name="connsiteY5" fmla="*/ 1459191 h 2151341"/>
                <a:gd name="connsiteX6" fmla="*/ 646113 w 1287464"/>
                <a:gd name="connsiteY6" fmla="*/ 2151341 h 2151341"/>
                <a:gd name="connsiteX7" fmla="*/ 85725 w 1287464"/>
                <a:gd name="connsiteY7" fmla="*/ 1459191 h 2151341"/>
                <a:gd name="connsiteX8" fmla="*/ 303213 w 1287464"/>
                <a:gd name="connsiteY8" fmla="*/ 1459191 h 2151341"/>
                <a:gd name="connsiteX9" fmla="*/ 303213 w 1287464"/>
                <a:gd name="connsiteY9" fmla="*/ 1192447 h 2151341"/>
                <a:gd name="connsiteX10" fmla="*/ 283816 w 1287464"/>
                <a:gd name="connsiteY10" fmla="*/ 1181880 h 2151341"/>
                <a:gd name="connsiteX11" fmla="*/ 0 w 1287464"/>
                <a:gd name="connsiteY11" fmla="*/ 646113 h 2151341"/>
                <a:gd name="connsiteX12" fmla="*/ 643732 w 1287464"/>
                <a:gd name="connsiteY12" fmla="*/ 0 h 2151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464" h="2151341">
                  <a:moveTo>
                    <a:pt x="643732" y="0"/>
                  </a:moveTo>
                  <a:cubicBezTo>
                    <a:pt x="999255" y="0"/>
                    <a:pt x="1287464" y="289275"/>
                    <a:pt x="1287464" y="646113"/>
                  </a:cubicBezTo>
                  <a:cubicBezTo>
                    <a:pt x="1287464" y="869137"/>
                    <a:pt x="1174882" y="1065769"/>
                    <a:pt x="1003649" y="1181880"/>
                  </a:cubicBezTo>
                  <a:lnTo>
                    <a:pt x="982663" y="1193313"/>
                  </a:lnTo>
                  <a:lnTo>
                    <a:pt x="982663" y="1459191"/>
                  </a:lnTo>
                  <a:lnTo>
                    <a:pt x="1204913" y="1459191"/>
                  </a:lnTo>
                  <a:lnTo>
                    <a:pt x="646113" y="2151341"/>
                  </a:lnTo>
                  <a:lnTo>
                    <a:pt x="85725" y="1459191"/>
                  </a:lnTo>
                  <a:lnTo>
                    <a:pt x="303213" y="1459191"/>
                  </a:lnTo>
                  <a:lnTo>
                    <a:pt x="303213" y="1192447"/>
                  </a:lnTo>
                  <a:lnTo>
                    <a:pt x="283816" y="1181880"/>
                  </a:lnTo>
                  <a:cubicBezTo>
                    <a:pt x="112582" y="1065769"/>
                    <a:pt x="0" y="869137"/>
                    <a:pt x="0" y="646113"/>
                  </a:cubicBezTo>
                  <a:cubicBezTo>
                    <a:pt x="0" y="289275"/>
                    <a:pt x="288209" y="0"/>
                    <a:pt x="643732" y="0"/>
                  </a:cubicBezTo>
                  <a:close/>
                </a:path>
              </a:pathLst>
            </a:custGeom>
            <a:solidFill>
              <a:srgbClr val="F0F0F0"/>
            </a:soli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8900000" scaled="0"/>
                <a:tileRect/>
              </a:gradFill>
              <a:prstDash val="solid"/>
              <a:miter lim="800000"/>
            </a:ln>
            <a:effectLst>
              <a:outerShdw blurRad="2286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lIns="68589" tIns="34295" rIns="68589" bIns="34295" rtlCol="0" anchor="ctr"/>
            <a:lstStyle/>
            <a:p>
              <a:pPr algn="ctr"/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" name="文本框 22"/>
            <p:cNvSpPr txBox="1"/>
            <p:nvPr>
              <p:custDataLst>
                <p:tags r:id="rId11"/>
              </p:custDataLst>
            </p:nvPr>
          </p:nvSpPr>
          <p:spPr>
            <a:xfrm>
              <a:off x="1401828" y="1503219"/>
              <a:ext cx="759279" cy="700202"/>
            </a:xfrm>
            <a:prstGeom prst="rect">
              <a:avLst/>
            </a:prstGeom>
            <a:noFill/>
          </p:spPr>
          <p:txBody>
            <a:bodyPr wrap="square" lIns="68589" tIns="34295" rIns="68589" bIns="34295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01</a:t>
              </a:r>
            </a:p>
          </p:txBody>
        </p:sp>
      </p:grpSp>
      <p:grpSp>
        <p:nvGrpSpPr>
          <p:cNvPr id="14" name="组合 13"/>
          <p:cNvGrpSpPr/>
          <p:nvPr>
            <p:custDataLst>
              <p:tags r:id="rId3"/>
            </p:custDataLst>
          </p:nvPr>
        </p:nvGrpSpPr>
        <p:grpSpPr>
          <a:xfrm>
            <a:off x="6494803" y="2630455"/>
            <a:ext cx="1130095" cy="1629029"/>
            <a:chOff x="4791477" y="1215112"/>
            <a:chExt cx="1248082" cy="1799107"/>
          </a:xfrm>
        </p:grpSpPr>
        <p:sp>
          <p:nvSpPr>
            <p:cNvPr id="15" name="Oval 2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791477" y="1215112"/>
              <a:ext cx="1248082" cy="1248251"/>
            </a:xfrm>
            <a:prstGeom prst="ellipse">
              <a:avLst/>
            </a:prstGeom>
            <a:solidFill>
              <a:srgbClr val="0068B6"/>
            </a:solidFill>
            <a:ln w="14288" cap="flat">
              <a:noFill/>
              <a:prstDash val="solid"/>
              <a:miter lim="800000"/>
            </a:ln>
            <a:effectLst/>
          </p:spPr>
          <p:txBody>
            <a:bodyPr vert="horz" wrap="square" lIns="68589" tIns="34295" rIns="68589" bIns="34295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任意多边形 15"/>
            <p:cNvSpPr/>
            <p:nvPr>
              <p:custDataLst>
                <p:tags r:id="rId7"/>
              </p:custDataLst>
            </p:nvPr>
          </p:nvSpPr>
          <p:spPr bwMode="auto">
            <a:xfrm>
              <a:off x="4923812" y="1356556"/>
              <a:ext cx="991889" cy="1657663"/>
            </a:xfrm>
            <a:custGeom>
              <a:avLst/>
              <a:gdLst>
                <a:gd name="connsiteX0" fmla="*/ 643732 w 1287464"/>
                <a:gd name="connsiteY0" fmla="*/ 0 h 2151341"/>
                <a:gd name="connsiteX1" fmla="*/ 1287464 w 1287464"/>
                <a:gd name="connsiteY1" fmla="*/ 646113 h 2151341"/>
                <a:gd name="connsiteX2" fmla="*/ 1003649 w 1287464"/>
                <a:gd name="connsiteY2" fmla="*/ 1181880 h 2151341"/>
                <a:gd name="connsiteX3" fmla="*/ 982663 w 1287464"/>
                <a:gd name="connsiteY3" fmla="*/ 1193313 h 2151341"/>
                <a:gd name="connsiteX4" fmla="*/ 982663 w 1287464"/>
                <a:gd name="connsiteY4" fmla="*/ 1459191 h 2151341"/>
                <a:gd name="connsiteX5" fmla="*/ 1204913 w 1287464"/>
                <a:gd name="connsiteY5" fmla="*/ 1459191 h 2151341"/>
                <a:gd name="connsiteX6" fmla="*/ 646113 w 1287464"/>
                <a:gd name="connsiteY6" fmla="*/ 2151341 h 2151341"/>
                <a:gd name="connsiteX7" fmla="*/ 85725 w 1287464"/>
                <a:gd name="connsiteY7" fmla="*/ 1459191 h 2151341"/>
                <a:gd name="connsiteX8" fmla="*/ 303213 w 1287464"/>
                <a:gd name="connsiteY8" fmla="*/ 1459191 h 2151341"/>
                <a:gd name="connsiteX9" fmla="*/ 303213 w 1287464"/>
                <a:gd name="connsiteY9" fmla="*/ 1192447 h 2151341"/>
                <a:gd name="connsiteX10" fmla="*/ 283816 w 1287464"/>
                <a:gd name="connsiteY10" fmla="*/ 1181880 h 2151341"/>
                <a:gd name="connsiteX11" fmla="*/ 0 w 1287464"/>
                <a:gd name="connsiteY11" fmla="*/ 646113 h 2151341"/>
                <a:gd name="connsiteX12" fmla="*/ 643732 w 1287464"/>
                <a:gd name="connsiteY12" fmla="*/ 0 h 2151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464" h="2151341">
                  <a:moveTo>
                    <a:pt x="643732" y="0"/>
                  </a:moveTo>
                  <a:cubicBezTo>
                    <a:pt x="999255" y="0"/>
                    <a:pt x="1287464" y="289275"/>
                    <a:pt x="1287464" y="646113"/>
                  </a:cubicBezTo>
                  <a:cubicBezTo>
                    <a:pt x="1287464" y="869137"/>
                    <a:pt x="1174882" y="1065769"/>
                    <a:pt x="1003649" y="1181880"/>
                  </a:cubicBezTo>
                  <a:lnTo>
                    <a:pt x="982663" y="1193313"/>
                  </a:lnTo>
                  <a:lnTo>
                    <a:pt x="982663" y="1459191"/>
                  </a:lnTo>
                  <a:lnTo>
                    <a:pt x="1204913" y="1459191"/>
                  </a:lnTo>
                  <a:lnTo>
                    <a:pt x="646113" y="2151341"/>
                  </a:lnTo>
                  <a:lnTo>
                    <a:pt x="85725" y="1459191"/>
                  </a:lnTo>
                  <a:lnTo>
                    <a:pt x="303213" y="1459191"/>
                  </a:lnTo>
                  <a:lnTo>
                    <a:pt x="303213" y="1192447"/>
                  </a:lnTo>
                  <a:lnTo>
                    <a:pt x="283816" y="1181880"/>
                  </a:lnTo>
                  <a:cubicBezTo>
                    <a:pt x="112582" y="1065769"/>
                    <a:pt x="0" y="869137"/>
                    <a:pt x="0" y="646113"/>
                  </a:cubicBezTo>
                  <a:cubicBezTo>
                    <a:pt x="0" y="289275"/>
                    <a:pt x="288209" y="0"/>
                    <a:pt x="643732" y="0"/>
                  </a:cubicBezTo>
                  <a:close/>
                </a:path>
              </a:pathLst>
            </a:custGeom>
            <a:solidFill>
              <a:srgbClr val="F0F0F0"/>
            </a:soli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8900000" scaled="0"/>
                <a:tileRect/>
              </a:gradFill>
              <a:prstDash val="solid"/>
              <a:miter lim="800000"/>
            </a:ln>
            <a:effectLst>
              <a:outerShdw blurRad="2286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lIns="68589" tIns="34295" rIns="68589" bIns="34295" rtlCol="0" anchor="ctr"/>
            <a:lstStyle/>
            <a:p>
              <a:pPr algn="ctr"/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7" name="文本框 24"/>
            <p:cNvSpPr txBox="1"/>
            <p:nvPr>
              <p:custDataLst>
                <p:tags r:id="rId8"/>
              </p:custDataLst>
            </p:nvPr>
          </p:nvSpPr>
          <p:spPr>
            <a:xfrm>
              <a:off x="5057757" y="1503219"/>
              <a:ext cx="759279" cy="700202"/>
            </a:xfrm>
            <a:prstGeom prst="rect">
              <a:avLst/>
            </a:prstGeom>
            <a:noFill/>
          </p:spPr>
          <p:txBody>
            <a:bodyPr wrap="square" lIns="68589" tIns="34295" rIns="68589" bIns="34295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02</a:t>
              </a:r>
            </a:p>
          </p:txBody>
        </p:sp>
      </p:grpSp>
      <p:sp>
        <p:nvSpPr>
          <p:cNvPr id="18" name="MH_Text_1"/>
          <p:cNvSpPr/>
          <p:nvPr>
            <p:custDataLst>
              <p:tags r:id="rId4"/>
            </p:custDataLst>
          </p:nvPr>
        </p:nvSpPr>
        <p:spPr>
          <a:xfrm>
            <a:off x="3143863" y="4352118"/>
            <a:ext cx="1702075" cy="29053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19989" tIns="0" rIns="119989" bIns="0" rtlCol="0" anchor="t">
            <a:noAutofit/>
          </a:bodyPr>
          <a:lstStyle/>
          <a:p>
            <a:pPr algn="ctr"/>
            <a:r>
              <a:rPr lang="zh-CN" altLang="en-US" sz="240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学生手册</a:t>
            </a:r>
          </a:p>
        </p:txBody>
      </p:sp>
      <p:sp>
        <p:nvSpPr>
          <p:cNvPr id="20" name="MH_Text_1"/>
          <p:cNvSpPr/>
          <p:nvPr>
            <p:custDataLst>
              <p:tags r:id="rId5"/>
            </p:custDataLst>
          </p:nvPr>
        </p:nvSpPr>
        <p:spPr>
          <a:xfrm>
            <a:off x="6224324" y="4352118"/>
            <a:ext cx="1702075" cy="29053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19989" tIns="0" rIns="119989" bIns="0" rtlCol="0" anchor="t">
            <a:noAutofit/>
          </a:bodyPr>
          <a:lstStyle/>
          <a:p>
            <a:pPr algn="ctr"/>
            <a:r>
              <a:rPr lang="zh-CN" altLang="en-US" sz="240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学历案</a:t>
            </a:r>
          </a:p>
        </p:txBody>
      </p:sp>
      <p:sp>
        <p:nvSpPr>
          <p:cNvPr id="4" name="矩形 3"/>
          <p:cNvSpPr/>
          <p:nvPr/>
        </p:nvSpPr>
        <p:spPr>
          <a:xfrm>
            <a:off x="3121699" y="4708553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C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了解微视频</a:t>
            </a:r>
            <a:endParaRPr lang="en-US" altLang="zh-CN" sz="2400" b="1" dirty="0">
              <a:solidFill>
                <a:srgbClr val="FFC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163028" y="4708553"/>
            <a:ext cx="20409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C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了解制作工具</a:t>
            </a:r>
            <a:endParaRPr lang="en-US" altLang="zh-CN" sz="2400" b="1" dirty="0">
              <a:solidFill>
                <a:srgbClr val="FFC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58430" y="975824"/>
            <a:ext cx="376733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spc="100" dirty="0">
                <a:solidFill>
                  <a:srgbClr val="0068B6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热身</a:t>
            </a:r>
          </a:p>
        </p:txBody>
      </p:sp>
      <p:sp>
        <p:nvSpPr>
          <p:cNvPr id="4" name="矩形 3"/>
          <p:cNvSpPr/>
          <p:nvPr/>
        </p:nvSpPr>
        <p:spPr>
          <a:xfrm>
            <a:off x="1796119" y="1527126"/>
            <a:ext cx="83733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76250"/>
            <a:r>
              <a:rPr lang="zh-CN" altLang="en-US" sz="20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观看研学照片和视频。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914" y="2420330"/>
            <a:ext cx="3286648" cy="3286648"/>
          </a:xfrm>
          <a:prstGeom prst="rect">
            <a:avLst/>
          </a:prstGeom>
        </p:spPr>
      </p:pic>
      <p:sp>
        <p:nvSpPr>
          <p:cNvPr id="23" name="AutoShape 12"/>
          <p:cNvSpPr>
            <a:spLocks noChangeArrowheads="1"/>
          </p:cNvSpPr>
          <p:nvPr/>
        </p:nvSpPr>
        <p:spPr bwMode="auto">
          <a:xfrm>
            <a:off x="4253668" y="2744094"/>
            <a:ext cx="5515974" cy="2710556"/>
          </a:xfrm>
          <a:prstGeom prst="roundRect">
            <a:avLst>
              <a:gd name="adj" fmla="val 8417"/>
            </a:avLst>
          </a:prstGeom>
          <a:noFill/>
          <a:ln w="38100">
            <a:solidFill>
              <a:srgbClr val="3586A5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21" y="609787"/>
            <a:ext cx="1255295" cy="1255295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7EE2D5A6-9419-ED44-3043-3F3DAA152C7E}"/>
              </a:ext>
            </a:extLst>
          </p:cNvPr>
          <p:cNvSpPr/>
          <p:nvPr/>
        </p:nvSpPr>
        <p:spPr>
          <a:xfrm>
            <a:off x="6045426" y="3351944"/>
            <a:ext cx="201373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76250"/>
            <a:r>
              <a:rPr lang="zh-CN" altLang="en-US" sz="20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文字介绍</a:t>
            </a:r>
            <a:endParaRPr lang="en-US" altLang="zh-CN" sz="2000" kern="1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476250"/>
            <a:r>
              <a:rPr lang="zh-CN" altLang="en-US" sz="20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电子相册</a:t>
            </a:r>
            <a:endParaRPr lang="en-US" altLang="zh-CN" sz="2000" kern="1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476250"/>
            <a:r>
              <a:rPr lang="zh-CN" altLang="en-US" sz="20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拼图</a:t>
            </a:r>
            <a:endParaRPr lang="en-US" altLang="zh-CN" sz="2000" kern="1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476250"/>
            <a:r>
              <a:rPr lang="zh-CN" altLang="en-US" sz="20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视频</a:t>
            </a:r>
            <a:endParaRPr lang="en-US" altLang="zh-CN" sz="2000" kern="1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476250"/>
            <a:r>
              <a:rPr lang="en-US" altLang="zh-CN" sz="20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……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66B4BBB-ACD6-6C81-E88F-AE7805A79FAA}"/>
              </a:ext>
            </a:extLst>
          </p:cNvPr>
          <p:cNvSpPr/>
          <p:nvPr/>
        </p:nvSpPr>
        <p:spPr>
          <a:xfrm>
            <a:off x="1796119" y="1927236"/>
            <a:ext cx="83733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76250"/>
            <a:r>
              <a:rPr lang="zh-CN" altLang="en-US" sz="2000" dirty="0">
                <a:solidFill>
                  <a:srgbClr val="FF99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思考问题</a:t>
            </a:r>
            <a:r>
              <a:rPr lang="en-US" altLang="zh-CN" sz="2000" dirty="0">
                <a:solidFill>
                  <a:srgbClr val="FF99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000" dirty="0">
                <a:solidFill>
                  <a:srgbClr val="FF99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：采用什么形式将这些资料串联起来，形成研学成果，生动、形象地在互联网上进行分享和展示呢？结合生活经验，提出自己的想法。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27370" y="950934"/>
            <a:ext cx="389812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准备</a:t>
            </a:r>
            <a:endParaRPr lang="zh-CN" altLang="en-US" sz="2800" b="1" spc="100" dirty="0">
              <a:solidFill>
                <a:srgbClr val="0068B6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844242" y="1712444"/>
            <a:ext cx="83733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76250"/>
            <a:r>
              <a:rPr lang="zh-CN" altLang="en-US" sz="2000" dirty="0">
                <a:solidFill>
                  <a:srgbClr val="FF99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思考问题</a:t>
            </a:r>
            <a:r>
              <a:rPr lang="en-US" altLang="zh-CN" sz="2000" dirty="0">
                <a:solidFill>
                  <a:srgbClr val="FF99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000" dirty="0">
                <a:solidFill>
                  <a:srgbClr val="FF99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：没有经验的我们，如何制作研学微视频？说说自己的想法。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914" y="2420330"/>
            <a:ext cx="3286648" cy="3286648"/>
          </a:xfrm>
          <a:prstGeom prst="rect">
            <a:avLst/>
          </a:prstGeom>
        </p:spPr>
      </p:pic>
      <p:sp>
        <p:nvSpPr>
          <p:cNvPr id="23" name="AutoShape 12"/>
          <p:cNvSpPr>
            <a:spLocks noChangeArrowheads="1"/>
          </p:cNvSpPr>
          <p:nvPr/>
        </p:nvSpPr>
        <p:spPr bwMode="auto">
          <a:xfrm>
            <a:off x="4253668" y="2744094"/>
            <a:ext cx="5515974" cy="2710556"/>
          </a:xfrm>
          <a:prstGeom prst="roundRect">
            <a:avLst>
              <a:gd name="adj" fmla="val 8417"/>
            </a:avLst>
          </a:prstGeom>
          <a:noFill/>
          <a:ln w="38100">
            <a:solidFill>
              <a:srgbClr val="3586A5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21" y="609787"/>
            <a:ext cx="1255295" cy="1255295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7EE2D5A6-9419-ED44-3043-3F3DAA152C7E}"/>
              </a:ext>
            </a:extLst>
          </p:cNvPr>
          <p:cNvSpPr/>
          <p:nvPr/>
        </p:nvSpPr>
        <p:spPr>
          <a:xfrm>
            <a:off x="4166338" y="3814280"/>
            <a:ext cx="52793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76250"/>
            <a:r>
              <a:rPr lang="zh-CN" altLang="en-US" sz="20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观看优秀的研学微视频，分析优点并学习。</a:t>
            </a:r>
            <a:endParaRPr lang="en-US" altLang="zh-CN" sz="2000" kern="1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2184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481230" y="1477378"/>
            <a:ext cx="30435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bg1">
                    <a:alpha val="89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活动实施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851530" y="642510"/>
            <a:ext cx="670525" cy="54003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567" y="3190352"/>
            <a:ext cx="3286648" cy="3286648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54684B41-D1F8-F1FA-A6FC-815DFAFA6780}"/>
              </a:ext>
            </a:extLst>
          </p:cNvPr>
          <p:cNvSpPr txBox="1"/>
          <p:nvPr/>
        </p:nvSpPr>
        <p:spPr>
          <a:xfrm>
            <a:off x="961153" y="742858"/>
            <a:ext cx="436541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90000" pitchFamily="34" charset="-122"/>
                <a:ea typeface="思源黑体" panose="020B0500000000090000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 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制作研学微视频工具</a:t>
            </a:r>
          </a:p>
        </p:txBody>
      </p:sp>
      <p:graphicFrame>
        <p:nvGraphicFramePr>
          <p:cNvPr id="10" name="图示 9">
            <a:extLst>
              <a:ext uri="{FF2B5EF4-FFF2-40B4-BE49-F238E27FC236}">
                <a16:creationId xmlns:a16="http://schemas.microsoft.com/office/drawing/2014/main" id="{B510DEA8-E5EF-65EC-3EBE-1400ED61E3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2984073"/>
              </p:ext>
            </p:extLst>
          </p:nvPr>
        </p:nvGraphicFramePr>
        <p:xfrm>
          <a:off x="2525159" y="2641733"/>
          <a:ext cx="6336301" cy="2794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714563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WFlNzg2MWU0MzVkOTllNDBlYmIxYTQ5NzIyOTNlMWY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3_2"/>
  <p:tag name="KSO_WM_UNIT_ID" val="custom20230290_4*l_h_i*1_3_2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UNIT_TEXT_FILL_FORE_SCHEMECOLOR_INDEX_BRIGHTNESS" val="0"/>
  <p:tag name="KSO_WM_UNIT_TEXT_FILL_FORE_SCHEMECOLOR_INDEX" val="6"/>
  <p:tag name="KSO_WM_UNIT_TEXT_FILL_TYPE" val="1"/>
  <p:tag name="KSO_WM_DIAGRAM_GROUP_CODE" val="l1-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03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3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VALUE" val="26"/>
  <p:tag name="KSO_WM_UNIT_TYPE" val="l_h_a"/>
  <p:tag name="KSO_WM_UNIT_ID" val="custom20230290_4*l_h_a*1_3_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单击此处添加目录标题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0290_4*l_h_i*1_4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4_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.15000000596046448,&quot;transparency&quot;:0},{&quot;brightness&quot;:0,&quot;colorType&quot;:1,&quot;foreColorIndex&quot;:14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COLOR_TRICK" val="1"/>
  <p:tag name="KSO_WM_DIAGRAM_COLOR_TEXT_CAN_REMOVE" val="n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1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VALUE" val="26"/>
  <p:tag name="KSO_WM_UNIT_TYPE" val="l_h_a"/>
  <p:tag name="KSO_WM_UNIT_ID" val="custom20230290_4*l_h_a*1_1_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单击此处添加目录标题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1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VALUE" val="26"/>
  <p:tag name="KSO_WM_UNIT_TYPE" val="l_h_a"/>
  <p:tag name="KSO_WM_UNIT_ID" val="custom20230290_4*l_h_a*1_1_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单击此处添加目录标题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1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VALUE" val="26"/>
  <p:tag name="KSO_WM_UNIT_TYPE" val="l_h_a"/>
  <p:tag name="KSO_WM_UNIT_ID" val="custom20230290_4*l_h_a*1_1_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单击此处添加目录标题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5"/>
  <p:tag name="KSO_WM_UNIT_LAYERLEVEL" val="1"/>
  <p:tag name="KSO_WM_TAG_VERSION" val="3.0"/>
  <p:tag name="KSO_WM_BEAUTIFY_FLAG" val="#wm#"/>
  <p:tag name="KSO_WM_UNIT_TYPE" val="i"/>
  <p:tag name="KSO_WM_UNIT_INDEX" val="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1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290_4*a*1"/>
  <p:tag name="KSO_WM_TEMPLATE_CATEGORY" val="custom"/>
  <p:tag name="KSO_WM_TEMPLATE_INDEX" val="20230290"/>
  <p:tag name="KSO_WM_UNIT_LAYERLEVEL" val="1"/>
  <p:tag name="KSO_WM_TAG_VERSION" val="3.0"/>
  <p:tag name="KSO_WM_BEAUTIFY_FLAG" val="#wm#"/>
  <p:tag name="KSO_WM_DIAGRAM_GROUP_CODE" val="l1-1"/>
  <p:tag name="KSO_WM_UNIT_PRESET_TEXT" val="目录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3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VALUE" val="26"/>
  <p:tag name="KSO_WM_UNIT_TYPE" val="l_h_a"/>
  <p:tag name="KSO_WM_UNIT_ID" val="custom20230290_4*l_h_a*1_3_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单击此处添加目录标题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1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VALUE" val="26"/>
  <p:tag name="KSO_WM_UNIT_TYPE" val="l_h_a"/>
  <p:tag name="KSO_WM_UNIT_ID" val="custom20230290_4*l_h_a*1_1_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单击此处添加目录标题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2_2"/>
  <p:tag name="KSO_WM_UNIT_ID" val="custom20230290_4*l_h_i*1_2_2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UNIT_TEXT_FILL_FORE_SCHEMECOLOR_INDEX_BRIGHTNESS" val="0"/>
  <p:tag name="KSO_WM_UNIT_TEXT_FILL_FORE_SCHEMECOLOR_INDEX" val="6"/>
  <p:tag name="KSO_WM_UNIT_TEXT_FILL_TYPE" val="1"/>
  <p:tag name="KSO_WM_DIAGRAM_GROUP_CODE" val="l1-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02.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9.0631496062992,&quot;left&quot;:165.141968503937,&quot;top&quot;:116.5,&quot;width&quot;:458.98393700787403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9.0631496062992,&quot;left&quot;:165.141968503937,&quot;top&quot;:116.5,&quot;width&quot;:458.98393700787403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9.0631496062992,&quot;left&quot;:165.141968503937,&quot;top&quot;:116.5,&quot;width&quot;:458.98393700787403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  <p:tag name="KSO_WM_DIAGRAM_VIRTUALLY_FRAME" val="{&quot;height&quot;:249.0631496062992,&quot;left&quot;:165.141968503937,&quot;top&quot;:116.5,&quot;width&quot;:458.98393700787403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  <p:tag name="KSO_WM_DIAGRAM_VIRTUALLY_FRAME" val="{&quot;height&quot;:249.0631496062992,&quot;left&quot;:165.141968503937,&quot;top&quot;:116.5,&quot;width&quot;:458.98393700787403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9.0631496062992,&quot;left&quot;:165.141968503937,&quot;top&quot;:116.5,&quot;width&quot;:458.98393700787403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9.0631496062992,&quot;left&quot;:165.141968503937,&quot;top&quot;:116.5,&quot;width&quot;:458.98393700787403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9.0631496062992,&quot;left&quot;:165.141968503937,&quot;top&quot;:116.5,&quot;width&quot;:458.98393700787403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9.0631496062992,&quot;left&quot;:165.141968503937,&quot;top&quot;:116.5,&quot;width&quot;:458.98393700787403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3"/>
  <p:tag name="KSO_WM_UNIT_LAYERLEVEL" val="1"/>
  <p:tag name="KSO_WM_TAG_VERSION" val="3.0"/>
  <p:tag name="KSO_WM_UNIT_TYPE" val="i"/>
  <p:tag name="KSO_WM_UNIT_INDEX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9.0631496062992,&quot;left&quot;:165.141968503937,&quot;top&quot;:116.5,&quot;width&quot;:458.98393700787403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9.0631496062992,&quot;left&quot;:165.141968503937,&quot;top&quot;:116.5,&quot;width&quot;:458.98393700787403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0.65,&quot;left&quot;:207.86889763779527,&quot;top&quot;:124.95,&quot;width&quot;:416.25700787401576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0.65,&quot;left&quot;:207.86889763779527,&quot;top&quot;:124.95,&quot;width&quot;:416.25700787401576}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  <p:tag name="KSO_WM_DIAGRAM_VIRTUALLY_FRAME" val="{&quot;height&quot;:240.65,&quot;left&quot;:207.86889763779527,&quot;top&quot;:124.95,&quot;width&quot;:416.25700787401576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  <p:tag name="KSO_WM_DIAGRAM_VIRTUALLY_FRAME" val="{&quot;height&quot;:240.65,&quot;left&quot;:207.86889763779527,&quot;top&quot;:124.95,&quot;width&quot;:416.25700787401576}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0.65,&quot;left&quot;:207.86889763779527,&quot;top&quot;:124.95,&quot;width&quot;:416.25700787401576}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0.65,&quot;left&quot;:207.86889763779527,&quot;top&quot;:124.95,&quot;width&quot;:416.25700787401576}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0.65,&quot;left&quot;:207.86889763779527,&quot;top&quot;:124.95,&quot;width&quot;:416.25700787401576}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0.65,&quot;left&quot;:207.86889763779527,&quot;top&quot;:124.95,&quot;width&quot;:416.2570078740157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1_1"/>
  <p:tag name="KSO_WM_UNIT_ID" val="custom20230290_4*l_h_i*1_1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UNIT_TEXT_FILL_FORE_SCHEMECOLOR_INDEX_BRIGHTNESS" val="0"/>
  <p:tag name="KSO_WM_UNIT_TEXT_FILL_FORE_SCHEMECOLOR_INDEX" val="6"/>
  <p:tag name="KSO_WM_UNIT_TEXT_FILL_TYPE" val="1"/>
  <p:tag name="KSO_WM_DIAGRAM_GROUP_CODE" val="l1-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01.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0.65,&quot;left&quot;:207.86889763779527,&quot;top&quot;:124.95,&quot;width&quot;:416.25700787401576}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0.65,&quot;left&quot;:207.86889763779527,&quot;top&quot;:124.95,&quot;width&quot;:416.25700787401576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1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VALUE" val="26"/>
  <p:tag name="KSO_WM_UNIT_TYPE" val="l_h_a"/>
  <p:tag name="KSO_WM_UNIT_ID" val="custom20230290_4*l_h_a*1_1_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单击此处添加目录标题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0290_4*l_h_i*1_2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2_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.15000000596046448,&quot;transparency&quot;:0},{&quot;brightness&quot;:0,&quot;colorType&quot;:1,&quot;foreColorIndex&quot;:14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COLOR_TRICK" val="1"/>
  <p:tag name="KSO_WM_DIAGRAM_COLOR_TEXT_CAN_REMOVE" val="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2_2"/>
  <p:tag name="KSO_WM_UNIT_ID" val="custom20230290_4*l_h_i*1_2_2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UNIT_TEXT_FILL_FORE_SCHEMECOLOR_INDEX_BRIGHTNESS" val="0"/>
  <p:tag name="KSO_WM_UNIT_TEXT_FILL_FORE_SCHEMECOLOR_INDEX" val="6"/>
  <p:tag name="KSO_WM_UNIT_TEXT_FILL_TYPE" val="1"/>
  <p:tag name="KSO_WM_DIAGRAM_GROUP_CODE" val="l1-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02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2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VALUE" val="26"/>
  <p:tag name="KSO_WM_UNIT_TYPE" val="l_h_a"/>
  <p:tag name="KSO_WM_UNIT_ID" val="custom20230290_4*l_h_a*1_2_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单击此处添加目录标题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0290_4*l_h_i*1_3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3_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.15000000596046448,&quot;transparency&quot;:0},{&quot;brightness&quot;:0,&quot;colorType&quot;:1,&quot;foreColorIndex&quot;:14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COLOR_TRICK" val="1"/>
  <p:tag name="KSO_WM_DIAGRAM_COLOR_TEXT_CAN_REMOVE" val="n"/>
</p:tagLst>
</file>

<file path=ppt/theme/theme1.xml><?xml version="1.0" encoding="utf-8"?>
<a:theme xmlns:a="http://schemas.openxmlformats.org/drawingml/2006/main" name="Office 主题">
  <a:themeElements>
    <a:clrScheme name="绿色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font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1018</Words>
  <Application>Microsoft Office PowerPoint</Application>
  <PresentationFormat>宽屏</PresentationFormat>
  <Paragraphs>160</Paragraphs>
  <Slides>24</Slides>
  <Notes>22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4" baseType="lpstr">
      <vt:lpstr>方正粗黑宋简体</vt:lpstr>
      <vt:lpstr>方正小标宋简体</vt:lpstr>
      <vt:lpstr>汉仪雅酷黑 85W</vt:lpstr>
      <vt:lpstr>Impact</vt:lpstr>
      <vt:lpstr>等线</vt:lpstr>
      <vt:lpstr>华文琥珀</vt:lpstr>
      <vt:lpstr>楷体</vt:lpstr>
      <vt:lpstr>微软雅黑</vt:lpstr>
      <vt:lpstr>Office 主题</vt:lpstr>
      <vt:lpstr>Picture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7上2单元项目3课件A</dc:title>
  <dc:creator>梁祥</dc:creator>
  <cp:keywords>安徽初中信息科技</cp:keywords>
  <cp:lastModifiedBy>梁祥</cp:lastModifiedBy>
  <cp:revision>174</cp:revision>
  <dcterms:created xsi:type="dcterms:W3CDTF">2021-03-10T08:28:00Z</dcterms:created>
  <dcterms:modified xsi:type="dcterms:W3CDTF">2024-08-07T22:26:18Z</dcterms:modified>
  <cp:category>互联网应用与创新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2052-12.1.0.17147</vt:lpwstr>
  </property>
  <property fmtid="{D5CDD505-2E9C-101B-9397-08002B2CF9AE}" pid="3" name="ICV">
    <vt:lpwstr>8F6A40DEAB994B90A50F73EA1B060CF3_13</vt:lpwstr>
  </property>
</Properties>
</file>