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7" r:id="rId2"/>
    <p:sldId id="417" r:id="rId3"/>
    <p:sldId id="426" r:id="rId4"/>
    <p:sldId id="427" r:id="rId5"/>
    <p:sldId id="493" r:id="rId6"/>
    <p:sldId id="471" r:id="rId7"/>
    <p:sldId id="402" r:id="rId8"/>
    <p:sldId id="494" r:id="rId9"/>
    <p:sldId id="495" r:id="rId10"/>
    <p:sldId id="470" r:id="rId11"/>
    <p:sldId id="480" r:id="rId12"/>
    <p:sldId id="504" r:id="rId13"/>
    <p:sldId id="497" r:id="rId14"/>
    <p:sldId id="498" r:id="rId15"/>
    <p:sldId id="489" r:id="rId16"/>
    <p:sldId id="501" r:id="rId17"/>
    <p:sldId id="472" r:id="rId18"/>
    <p:sldId id="432" r:id="rId19"/>
    <p:sldId id="503" r:id="rId20"/>
    <p:sldId id="490" r:id="rId21"/>
    <p:sldId id="473" r:id="rId22"/>
    <p:sldId id="421" r:id="rId23"/>
    <p:sldId id="424" r:id="rId24"/>
    <p:sldId id="474" r:id="rId25"/>
    <p:sldId id="476" r:id="rId26"/>
    <p:sldId id="411" r:id="rId27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方正小标宋简体" panose="02010601030101010101" pitchFamily="2" charset="-122"/>
      <p:regular r:id="rId32"/>
    </p:embeddedFont>
    <p:embeddedFont>
      <p:font typeface="方正姚体" panose="02010601030101010101" pitchFamily="2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腾祥铁山楷书简" panose="01010104010101010101" pitchFamily="2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586A5"/>
    <a:srgbClr val="1E4370"/>
    <a:srgbClr val="000066"/>
    <a:srgbClr val="0068B6"/>
    <a:srgbClr val="FFFFCC"/>
    <a:srgbClr val="EDEDF0"/>
    <a:srgbClr val="3484A2"/>
    <a:srgbClr val="FF9900"/>
    <a:srgbClr val="2E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388" autoAdjust="0"/>
  </p:normalViewPr>
  <p:slideViewPr>
    <p:cSldViewPr snapToGrid="0">
      <p:cViewPr varScale="1">
        <p:scale>
          <a:sx n="51" d="100"/>
          <a:sy n="51" d="100"/>
        </p:scale>
        <p:origin x="4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50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817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1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33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21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5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11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2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7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26.xml"/><Relationship Id="rId4" Type="http://schemas.openxmlformats.org/officeDocument/2006/relationships/slide" Target="../slides/slide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5" Type="http://schemas.openxmlformats.org/officeDocument/2006/relationships/slide" Target="../slides/slide23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7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26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7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26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热身环节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sp>
        <p:nvSpPr>
          <p:cNvPr id="25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1075012" y="173119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62702" y="14184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587006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80621" y="132878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热身环节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sp>
        <p:nvSpPr>
          <p:cNvPr id="23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1092931" y="164154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4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热身环节</a:t>
              </a:r>
            </a:p>
          </p:txBody>
        </p:sp>
      </p:grpSp>
      <p:sp>
        <p:nvSpPr>
          <p:cNvPr id="24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89592" y="14184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1101902" y="173119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4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热身环节</a:t>
              </a:r>
            </a:p>
          </p:txBody>
        </p:sp>
      </p:grpSp>
      <p:sp>
        <p:nvSpPr>
          <p:cNvPr id="24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98559" y="150808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1110869" y="182084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管理长城研学资料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9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宋体" panose="02010600030101010101" pitchFamily="2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80568" y="2506309"/>
            <a:ext cx="6340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管理长城研学资料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合肥市育英中学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汪瑞生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08845" y="3846700"/>
            <a:ext cx="406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互联网信息处理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1079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038829" y="733091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实施环节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</p:spTree>
    <p:extLst>
      <p:ext uri="{BB962C8B-B14F-4D97-AF65-F5344CB8AC3E}">
        <p14:creationId xmlns:p14="http://schemas.microsoft.com/office/powerpoint/2010/main" val="33594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0" y="1091743"/>
            <a:ext cx="864000" cy="86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活动一：收集筛选研学资料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85225" y="1945352"/>
            <a:ext cx="99019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1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．选择资料上传方式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400" kern="0" dirty="0">
                <a:latin typeface="+mn-ea"/>
              </a:rPr>
              <a:t>将研学资料及时上传到班级群，同学便可以随时查阅和使用。班级群上传资料的方式有多种，根据不同的需求，可以使用不同的上传方式，请将你的想法记录下来。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639" y="4089529"/>
            <a:ext cx="5729270" cy="18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0" y="1091743"/>
            <a:ext cx="864000" cy="86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活动一：收集筛选研学资料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85225" y="1945352"/>
            <a:ext cx="990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2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．在线筛选研学资料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400" kern="0" dirty="0">
                <a:latin typeface="+mn-ea"/>
              </a:rPr>
              <a:t>在群文件中每位群成员均可以上传研学资料。但有的资料可能会重复，或者是无效资料。对于这些资料该如何处理，同学们有哪些好的方法？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840" y="3860659"/>
            <a:ext cx="6872570" cy="16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活动二：分类整理研学资料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19201" y="1938079"/>
            <a:ext cx="575733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1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．选择分类依据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400" kern="0" dirty="0">
                <a:latin typeface="+mn-ea"/>
              </a:rPr>
              <a:t>为了让群文件中的文件更加科学有序，可以对其进行分类管理。但根据不同的需求有不同的分类方法，请将你的分类方法和依据记录下来。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4355549"/>
            <a:ext cx="1800000" cy="18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28" y="2325092"/>
            <a:ext cx="4106485" cy="31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活动二：分类整理研学资料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85225" y="1945352"/>
            <a:ext cx="641257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2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．移动、归类文件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400" kern="0" dirty="0">
                <a:latin typeface="+mn-ea"/>
              </a:rPr>
              <a:t>在确定好分类依据后，在群文件中建立不同的文件夹，再将不同类别的文件移动到对应的文件夹中。使用同样的方法，也可以对群相册中的照片进行系统管理。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24" y="4362822"/>
            <a:ext cx="1800000" cy="180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801" y="1781320"/>
            <a:ext cx="3526131" cy="34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活动三：分享使用研学资料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385224" y="1945352"/>
            <a:ext cx="9223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1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．梳理资料目录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000" kern="0" dirty="0">
                <a:latin typeface="+mn-ea"/>
              </a:rPr>
              <a:t>请将管理后的班级研学资料梳理出目录，让资料的结构更加清晰，提高使用的效率。</a:t>
            </a:r>
            <a:endParaRPr lang="en-US" altLang="zh-CN" sz="2000" b="1" kern="0" dirty="0">
              <a:solidFill>
                <a:srgbClr val="99330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8" y="3233997"/>
            <a:ext cx="5021417" cy="28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活动三：分享使用研学资料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385224" y="1945352"/>
            <a:ext cx="9978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2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．共享研学资料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000" kern="0" dirty="0">
                <a:latin typeface="+mn-ea"/>
              </a:rPr>
              <a:t>为了更好的共享和应用班级研学资料，可以通过不同的方式将研学资料分享给班级老师和同学。针对班级研学资料的分享，同学们有哪些好的方法？</a:t>
            </a:r>
            <a:endParaRPr lang="en-US" altLang="zh-CN" sz="2000" b="1" kern="0" dirty="0">
              <a:solidFill>
                <a:srgbClr val="99330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64" y="3746958"/>
            <a:ext cx="7103315" cy="19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</p:spTree>
    <p:extLst>
      <p:ext uri="{BB962C8B-B14F-4D97-AF65-F5344CB8AC3E}">
        <p14:creationId xmlns:p14="http://schemas.microsoft.com/office/powerpoint/2010/main" val="1502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92" y="1160353"/>
            <a:ext cx="7379033" cy="156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lnSpc>
                <a:spcPts val="4000"/>
              </a:lnSpc>
            </a:pPr>
            <a:r>
              <a:rPr lang="zh-CN" altLang="zh-CN" dirty="0"/>
              <a:t>①</a:t>
            </a:r>
            <a:r>
              <a:rPr lang="en-US" altLang="zh-CN" dirty="0"/>
              <a:t> </a:t>
            </a:r>
            <a:r>
              <a:rPr lang="zh-CN" altLang="zh-CN" dirty="0"/>
              <a:t>传统的信息管理方式有：</a:t>
            </a:r>
            <a:r>
              <a:rPr lang="en-US" altLang="zh-CN" dirty="0"/>
              <a:t>________</a:t>
            </a:r>
            <a:r>
              <a:rPr lang="zh-CN" altLang="zh-CN" dirty="0"/>
              <a:t>、</a:t>
            </a:r>
            <a:r>
              <a:rPr lang="en-US" altLang="zh-CN" dirty="0"/>
              <a:t>________</a:t>
            </a:r>
            <a:r>
              <a:rPr lang="zh-CN" altLang="zh-CN" dirty="0"/>
              <a:t>、</a:t>
            </a:r>
            <a:r>
              <a:rPr lang="en-US" altLang="zh-CN" dirty="0"/>
              <a:t>________</a:t>
            </a:r>
            <a:r>
              <a:rPr lang="zh-CN" altLang="zh-CN" dirty="0"/>
              <a:t>、</a:t>
            </a:r>
            <a:r>
              <a:rPr lang="en-US" altLang="zh-CN" dirty="0"/>
              <a:t>________</a:t>
            </a:r>
            <a:r>
              <a:rPr lang="zh-CN" altLang="zh-CN" dirty="0"/>
              <a:t>等，使用网络工具管理资料的优势主要体现在：</a:t>
            </a:r>
            <a:r>
              <a:rPr lang="en-US" altLang="zh-CN" dirty="0"/>
              <a:t>_______________________</a:t>
            </a:r>
            <a:r>
              <a:rPr lang="zh-CN" altLang="zh-CN" dirty="0"/>
              <a:t>。</a:t>
            </a:r>
            <a:endParaRPr lang="zh-CN" altLang="zh-CN" sz="2000" kern="0" dirty="0">
              <a:latin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192957" y="3129399"/>
            <a:ext cx="580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试一试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18" y="1572369"/>
            <a:ext cx="1219200" cy="1219200"/>
          </a:xfrm>
          <a:prstGeom prst="rect">
            <a:avLst/>
          </a:prstGeom>
        </p:spPr>
      </p:pic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946192" y="3452564"/>
            <a:ext cx="6250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dirty="0"/>
              <a:t>②</a:t>
            </a:r>
            <a:r>
              <a:rPr lang="en-US" altLang="zh-CN" dirty="0"/>
              <a:t> </a:t>
            </a:r>
            <a:r>
              <a:rPr lang="zh-CN" altLang="zh-CN" dirty="0"/>
              <a:t>常用的资料分类依据有哪些？他们的使用场景有和不同？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90838"/>
              </p:ext>
            </p:extLst>
          </p:nvPr>
        </p:nvGraphicFramePr>
        <p:xfrm>
          <a:off x="4123267" y="4002161"/>
          <a:ext cx="6073354" cy="160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22050" imgH="1184147" progId="Word.Document.8">
                  <p:embed/>
                </p:oleObj>
              </mc:Choice>
              <mc:Fallback>
                <p:oleObj name="Document" r:id="rId5" imgW="4522050" imgH="118414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21" t="6085" r="3621"/>
                      <a:stretch>
                        <a:fillRect/>
                      </a:stretch>
                    </p:blipFill>
                    <p:spPr bwMode="auto">
                      <a:xfrm>
                        <a:off x="4123267" y="4002161"/>
                        <a:ext cx="6073354" cy="1607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15935" y="1578405"/>
            <a:ext cx="612986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ts val="4000"/>
              </a:lnSpc>
            </a:pPr>
            <a:r>
              <a:rPr lang="zh-CN" altLang="zh-CN" dirty="0"/>
              <a:t>③ 为了更好的共享和应用班级研学资料，可以通过</a:t>
            </a:r>
            <a:r>
              <a:rPr lang="en-US" altLang="zh-CN" dirty="0"/>
              <a:t>_______</a:t>
            </a:r>
            <a:r>
              <a:rPr lang="zh-CN" altLang="zh-CN" dirty="0"/>
              <a:t>、</a:t>
            </a:r>
            <a:r>
              <a:rPr lang="en-US" altLang="zh-CN" dirty="0"/>
              <a:t>_______</a:t>
            </a:r>
            <a:r>
              <a:rPr lang="zh-CN" altLang="zh-CN" dirty="0"/>
              <a:t>、</a:t>
            </a:r>
            <a:r>
              <a:rPr lang="en-US" altLang="zh-CN" dirty="0"/>
              <a:t>_______</a:t>
            </a:r>
            <a:r>
              <a:rPr lang="zh-CN" altLang="zh-CN" dirty="0"/>
              <a:t>等方式将研学资料分享给班级老师和同学。为了提高资料的安全性，可以采取的措施有</a:t>
            </a:r>
            <a:r>
              <a:rPr lang="en-US" altLang="zh-CN" dirty="0"/>
              <a:t>:_____________________________________</a:t>
            </a:r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2192957" y="3129399"/>
            <a:ext cx="580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试一试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18" y="15723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DEDF0"/>
                </a:solidFill>
              </a:endParaRPr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752402" y="1958304"/>
            <a:ext cx="4745649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lnSpc>
                <a:spcPts val="35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在北京长城研学过程中，同学们会积累研学笔记、图片、视频等研学资料。如何对这些零散的资料进行及时的收集并进行系统化、规范化的管理，方便后期的高效利用？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70964"/>
            <a:ext cx="6498051" cy="540033"/>
            <a:chOff x="0" y="70964"/>
            <a:chExt cx="6498051" cy="5400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440" r="47711" b="31550"/>
            <a:stretch>
              <a:fillRect/>
            </a:stretch>
          </p:blipFill>
          <p:spPr>
            <a:xfrm>
              <a:off x="0" y="70964"/>
              <a:ext cx="670525" cy="54003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62683" y="109792"/>
              <a:ext cx="5935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项目</a:t>
              </a:r>
              <a:r>
                <a:rPr lang="en-US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  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管理长城研学资料</a:t>
              </a:r>
              <a:r>
                <a:rPr lang="zh-CN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—— 互联网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信息处理</a:t>
              </a:r>
              <a:endPara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</p:grp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909932" y="-3099944"/>
            <a:ext cx="9366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交通网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66957" y="-3099944"/>
            <a:ext cx="9366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63" y="1839949"/>
            <a:ext cx="3973926" cy="297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94253" y="3084976"/>
            <a:ext cx="580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评一评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24" y="1682697"/>
            <a:ext cx="864000" cy="86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3" y="4596315"/>
            <a:ext cx="1174155" cy="117415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74446" y="1175479"/>
            <a:ext cx="6598230" cy="4170372"/>
            <a:chOff x="3479221" y="1169528"/>
            <a:chExt cx="6598230" cy="4170372"/>
          </a:xfrm>
        </p:grpSpPr>
        <p:sp>
          <p:nvSpPr>
            <p:cNvPr id="2" name="矩形 1"/>
            <p:cNvSpPr/>
            <p:nvPr/>
          </p:nvSpPr>
          <p:spPr>
            <a:xfrm>
              <a:off x="3479221" y="1169528"/>
              <a:ext cx="6598230" cy="386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kern="0" dirty="0">
                  <a:latin typeface="+mn-ea"/>
                </a:rPr>
                <a:t>请对你本课学习效果进行合理评价：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kern="0" dirty="0">
                  <a:latin typeface="+mn-ea"/>
                </a:rPr>
                <a:t>① 我知道根据不同的需求选择不同的信息管理工具。</a:t>
              </a:r>
              <a:endParaRPr lang="en-US" altLang="zh-CN" sz="2000" kern="0" dirty="0"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000" kern="0" dirty="0"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000" kern="0" dirty="0"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dirty="0"/>
                <a:t>② 我能熟练的使用互联网工具管理 我的资料。</a:t>
              </a:r>
              <a:endParaRPr lang="en-US" altLang="zh-CN" sz="2000" kern="0" dirty="0">
                <a:latin typeface="+mn-ea"/>
              </a:endParaRPr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r>
                <a:rPr lang="zh-CN" altLang="zh-CN" dirty="0"/>
                <a:t>③</a:t>
              </a:r>
              <a:r>
                <a:rPr lang="zh-CN" altLang="en-US" dirty="0"/>
                <a:t>我学会了系统化、规范化的管理网络资料。</a:t>
              </a:r>
              <a:endParaRPr lang="en-US" altLang="zh-CN" sz="2000" kern="0" dirty="0">
                <a:latin typeface="+mn-ea"/>
              </a:endParaRPr>
            </a:p>
            <a:p>
              <a:pPr algn="just"/>
              <a:endParaRPr lang="zh-CN" altLang="en-US" sz="2000" kern="0" dirty="0">
                <a:latin typeface="+mn-ea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698" y="2208590"/>
              <a:ext cx="3914286" cy="4857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2338" y="3534616"/>
              <a:ext cx="3914286" cy="48571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698" y="4854186"/>
              <a:ext cx="3914286" cy="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2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</p:spTree>
    <p:extLst>
      <p:ext uri="{BB962C8B-B14F-4D97-AF65-F5344CB8AC3E}">
        <p14:creationId xmlns:p14="http://schemas.microsoft.com/office/powerpoint/2010/main" val="26821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56" y="4155440"/>
            <a:ext cx="1646308" cy="16463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93334" y="2416339"/>
            <a:ext cx="945726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>
              <a:lnSpc>
                <a:spcPts val="5000"/>
              </a:lnSpc>
            </a:pPr>
            <a:r>
              <a:rPr lang="zh-CN" altLang="en-US" sz="2400" kern="0" dirty="0">
                <a:latin typeface="+mn-ea"/>
              </a:rPr>
              <a:t>请结合本项目的学习，梳理并总结网络资料管理的流程大概分为哪几个环节，并将其记录下来与同学一起交流讨论。</a:t>
            </a:r>
            <a:endParaRPr lang="zh-CN" altLang="zh-CN" sz="2400" kern="0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1231" y="1893119"/>
            <a:ext cx="1577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1" y="1704729"/>
            <a:ext cx="900000" cy="90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231" y="4090322"/>
            <a:ext cx="7479662" cy="104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0933" y="2319010"/>
            <a:ext cx="941493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5000"/>
              </a:lnSpc>
            </a:pPr>
            <a:r>
              <a:rPr lang="zh-CN" altLang="en-US" sz="2400" kern="0" dirty="0">
                <a:latin typeface="+mn-ea"/>
              </a:rPr>
              <a:t>随着互联网技术的不断发展，大量的互联网信息需要科学、合理的管理。常用的互联网信息管理工具有哪些？在管理这些信息的时候要遵守哪些规范？请结合案例情况谈一谈。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51387" y="1527010"/>
            <a:ext cx="1577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提升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74" y="1392620"/>
            <a:ext cx="792000" cy="7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拓展活动</a:t>
            </a:r>
            <a:endParaRPr lang="zh-CN" altLang="en-US" sz="54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</p:spTree>
    <p:extLst>
      <p:ext uri="{BB962C8B-B14F-4D97-AF65-F5344CB8AC3E}">
        <p14:creationId xmlns:p14="http://schemas.microsoft.com/office/powerpoint/2010/main" val="7853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4900" y="1777868"/>
            <a:ext cx="9177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6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69875" algn="l"/>
              </a:tabLst>
            </a:pPr>
            <a:r>
              <a:rPr lang="zh-CN" altLang="en-US" sz="2400" kern="0" dirty="0">
                <a:latin typeface="+mn-ea"/>
              </a:rPr>
              <a:t>在研学过程中，除了将研学资料上传到班级群，还可以将研学资料上传到网盘、个人空间等不同的网络工具中。请尝试使用不同的网络工具来配合管理研学资料，并说说它们各有什么特点。</a:t>
            </a:r>
            <a:endParaRPr lang="en-US" altLang="zh-CN" sz="2400" kern="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13500" y="976258"/>
            <a:ext cx="22686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课外活动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8" y="697868"/>
            <a:ext cx="1080000" cy="10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7" y="3810801"/>
            <a:ext cx="1839354" cy="18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5433" y="1785739"/>
            <a:ext cx="780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      </a:t>
            </a:r>
            <a:r>
              <a: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管理长城研学资料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1652818" y="2891440"/>
            <a:ext cx="5095329" cy="2060884"/>
          </a:xfrm>
          <a:prstGeom prst="wedgeRoundRectCallout">
            <a:avLst>
              <a:gd name="adj1" fmla="val 62433"/>
              <a:gd name="adj2" fmla="val -3643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63102" y="3290940"/>
            <a:ext cx="49850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用所学知识</a:t>
            </a:r>
            <a:endParaRPr lang="en-US" altLang="zh-CN" sz="4400" b="1" spc="600" dirty="0">
              <a:solidFill>
                <a:srgbClr val="FFFFCC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  <a:p>
            <a:pPr algn="ctr"/>
            <a:r>
              <a:rPr lang="zh-CN" altLang="en-US" sz="32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去探索未知世界吧！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62" y="2708223"/>
            <a:ext cx="3689201" cy="36892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2564" y="899370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sp>
        <p:nvSpPr>
          <p:cNvPr id="2" name="矩形 1"/>
          <p:cNvSpPr/>
          <p:nvPr/>
        </p:nvSpPr>
        <p:spPr>
          <a:xfrm>
            <a:off x="1902370" y="1755957"/>
            <a:ext cx="8190754" cy="309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/>
              <a:t>1</a:t>
            </a:r>
            <a:r>
              <a:rPr lang="zh-CN" altLang="zh-CN" sz="2400" dirty="0"/>
              <a:t>．素养目标</a:t>
            </a:r>
          </a:p>
          <a:p>
            <a:pPr indent="457200"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了解互联网数据和资源管理方式、管理过程。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endParaRPr lang="en-US" altLang="zh-CN" sz="2400" dirty="0"/>
          </a:p>
          <a:p>
            <a:pPr>
              <a:lnSpc>
                <a:spcPts val="4000"/>
              </a:lnSpc>
            </a:pPr>
            <a:r>
              <a:rPr lang="en-US" altLang="zh-CN" sz="2400" dirty="0"/>
              <a:t>2</a:t>
            </a:r>
            <a:r>
              <a:rPr lang="zh-CN" altLang="zh-CN" sz="2400" dirty="0"/>
              <a:t>．项目目标</a:t>
            </a:r>
          </a:p>
          <a:p>
            <a:pPr indent="457200"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使用互联网工具，有效管理长城研学过程中产生的各种资料。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70964"/>
            <a:ext cx="6498051" cy="540033"/>
            <a:chOff x="0" y="70964"/>
            <a:chExt cx="6498051" cy="54003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440" r="47711" b="31550"/>
            <a:stretch>
              <a:fillRect/>
            </a:stretch>
          </p:blipFill>
          <p:spPr>
            <a:xfrm>
              <a:off x="0" y="70964"/>
              <a:ext cx="670525" cy="5400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62683" y="109792"/>
              <a:ext cx="5935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项目</a:t>
              </a:r>
              <a:r>
                <a:rPr lang="en-US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  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管理长城研学资料</a:t>
              </a:r>
              <a:r>
                <a:rPr lang="zh-CN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—— 互联网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信息处理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核心问题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859609" y="1693303"/>
            <a:ext cx="893607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dirty="0"/>
              <a:t>通过本项目的学习，我们将逐步解决以下问题。同时也可以将你所要解决的问题补充在下方。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）互联网中需要管理的信息有哪些？如何选择合适的管理工具？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）互联网信息的管理过程是什么？管理互联网信息需要遵守哪些规范？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_____________________________________________________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_____________________________________________________</a:t>
            </a:r>
          </a:p>
          <a:p>
            <a:pPr indent="514350"/>
            <a:endParaRPr lang="zh-CN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0" y="70964"/>
            <a:ext cx="6498051" cy="540033"/>
            <a:chOff x="0" y="70964"/>
            <a:chExt cx="6498051" cy="54003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440" r="47711" b="31550"/>
            <a:stretch>
              <a:fillRect/>
            </a:stretch>
          </p:blipFill>
          <p:spPr>
            <a:xfrm>
              <a:off x="0" y="70964"/>
              <a:ext cx="670525" cy="54003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62683" y="109792"/>
              <a:ext cx="5935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项目</a:t>
              </a:r>
              <a:r>
                <a:rPr lang="en-US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  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管理长城研学资料</a:t>
              </a:r>
              <a:r>
                <a:rPr lang="zh-CN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—— 互联网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信息处理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492" y="-15216"/>
            <a:ext cx="12184382" cy="6888432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81" y="-254908"/>
            <a:ext cx="13302726" cy="7227208"/>
          </a:xfrm>
          <a:prstGeom prst="rect">
            <a:avLst/>
          </a:prstGeom>
          <a:ln>
            <a:noFill/>
          </a:ln>
        </p:spPr>
      </p:pic>
      <p:sp>
        <p:nvSpPr>
          <p:cNvPr id="28" name="矩形 27"/>
          <p:cNvSpPr/>
          <p:nvPr/>
        </p:nvSpPr>
        <p:spPr>
          <a:xfrm>
            <a:off x="5618270" y="1229316"/>
            <a:ext cx="6571850" cy="46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íś1iḑê"/>
          <p:cNvGrpSpPr/>
          <p:nvPr/>
        </p:nvGrpSpPr>
        <p:grpSpPr>
          <a:xfrm>
            <a:off x="1265279" y="2877066"/>
            <a:ext cx="9534479" cy="3048756"/>
            <a:chOff x="1263788" y="2865873"/>
            <a:chExt cx="9537421" cy="3049697"/>
          </a:xfrm>
        </p:grpSpPr>
        <p:grpSp>
          <p:nvGrpSpPr>
            <p:cNvPr id="9" name="îşḻîďè"/>
            <p:cNvGrpSpPr/>
            <p:nvPr/>
          </p:nvGrpSpPr>
          <p:grpSpPr>
            <a:xfrm>
              <a:off x="1263788" y="2865873"/>
              <a:ext cx="2180491" cy="2741889"/>
              <a:chOff x="1263788" y="2865873"/>
              <a:chExt cx="2180491" cy="2741889"/>
            </a:xfrm>
          </p:grpSpPr>
          <p:sp>
            <p:nvSpPr>
              <p:cNvPr id="19" name="ïṩ1iḍè"/>
              <p:cNvSpPr/>
              <p:nvPr/>
            </p:nvSpPr>
            <p:spPr>
              <a:xfrm>
                <a:off x="146684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热身环节</a:t>
                </a:r>
              </a:p>
            </p:txBody>
          </p:sp>
          <p:sp>
            <p:nvSpPr>
              <p:cNvPr id="20" name="iṡlîḓè"/>
              <p:cNvSpPr txBox="1"/>
              <p:nvPr/>
            </p:nvSpPr>
            <p:spPr>
              <a:xfrm>
                <a:off x="1263788" y="4899786"/>
                <a:ext cx="2180491" cy="70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梳理研学中的资料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选择资料管理方式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iṩ1ide"/>
            <p:cNvGrpSpPr/>
            <p:nvPr/>
          </p:nvGrpSpPr>
          <p:grpSpPr>
            <a:xfrm>
              <a:off x="3716099" y="2865873"/>
              <a:ext cx="2180491" cy="3049697"/>
              <a:chOff x="3716099" y="2865873"/>
              <a:chExt cx="2180491" cy="3049697"/>
            </a:xfrm>
          </p:grpSpPr>
          <p:sp>
            <p:nvSpPr>
              <p:cNvPr id="17" name="iŝľíḑè"/>
              <p:cNvSpPr/>
              <p:nvPr/>
            </p:nvSpPr>
            <p:spPr>
              <a:xfrm>
                <a:off x="391915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实施环节</a:t>
                </a:r>
              </a:p>
            </p:txBody>
          </p:sp>
          <p:sp>
            <p:nvSpPr>
              <p:cNvPr id="18" name="ïŝļïḍé"/>
              <p:cNvSpPr txBox="1"/>
              <p:nvPr/>
            </p:nvSpPr>
            <p:spPr>
              <a:xfrm>
                <a:off x="3716099" y="4899786"/>
                <a:ext cx="2180491" cy="1015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收集筛选研学资料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分类整理研学资料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分享使用研学资料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Sľiḑê"/>
            <p:cNvGrpSpPr/>
            <p:nvPr/>
          </p:nvGrpSpPr>
          <p:grpSpPr>
            <a:xfrm>
              <a:off x="6202741" y="2865873"/>
              <a:ext cx="2180491" cy="2741892"/>
              <a:chOff x="6202741" y="2865873"/>
              <a:chExt cx="2180491" cy="2741892"/>
            </a:xfrm>
          </p:grpSpPr>
          <p:sp>
            <p:nvSpPr>
              <p:cNvPr id="15" name="iśḷîḓê"/>
              <p:cNvSpPr/>
              <p:nvPr/>
            </p:nvSpPr>
            <p:spPr>
              <a:xfrm>
                <a:off x="6371470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检测评价</a:t>
                </a:r>
              </a:p>
            </p:txBody>
          </p:sp>
          <p:sp>
            <p:nvSpPr>
              <p:cNvPr id="16" name="íṩḷiḑè"/>
              <p:cNvSpPr txBox="1"/>
              <p:nvPr/>
            </p:nvSpPr>
            <p:spPr>
              <a:xfrm>
                <a:off x="6202741" y="4899789"/>
                <a:ext cx="2180491" cy="70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学习检测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学习评价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ṥḷïḑe"/>
            <p:cNvGrpSpPr/>
            <p:nvPr/>
          </p:nvGrpSpPr>
          <p:grpSpPr>
            <a:xfrm>
              <a:off x="8620718" y="2865873"/>
              <a:ext cx="2180491" cy="2741892"/>
              <a:chOff x="8620718" y="2865873"/>
              <a:chExt cx="2180491" cy="2741892"/>
            </a:xfrm>
          </p:grpSpPr>
          <p:sp>
            <p:nvSpPr>
              <p:cNvPr id="13" name="ïṥḻïḋé"/>
              <p:cNvSpPr/>
              <p:nvPr/>
            </p:nvSpPr>
            <p:spPr>
              <a:xfrm>
                <a:off x="882377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小结提升</a:t>
                </a:r>
              </a:p>
            </p:txBody>
          </p:sp>
          <p:sp>
            <p:nvSpPr>
              <p:cNvPr id="14" name="ïśḻîḑé"/>
              <p:cNvSpPr txBox="1"/>
              <p:nvPr/>
            </p:nvSpPr>
            <p:spPr>
              <a:xfrm>
                <a:off x="8620718" y="4899789"/>
                <a:ext cx="2180491" cy="70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r>
                  <a:rPr lang="zh-CN" altLang="zh-CN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拓展提升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TextBox 10"/>
          <p:cNvSpPr txBox="1"/>
          <p:nvPr/>
        </p:nvSpPr>
        <p:spPr>
          <a:xfrm>
            <a:off x="673071" y="741321"/>
            <a:ext cx="2179818" cy="1199994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zh-CN" altLang="en-US" sz="7198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7198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496711" y="1269218"/>
            <a:ext cx="2015602" cy="461522"/>
          </a:xfrm>
          <a:prstGeom prst="rect">
            <a:avLst/>
          </a:prstGeom>
          <a:noFill/>
          <a:effectLst/>
        </p:spPr>
        <p:txBody>
          <a:bodyPr wrap="square" lIns="91424" tIns="45713" rIns="91424" bIns="45713" rtlCol="0">
            <a:spAutoFit/>
          </a:bodyPr>
          <a:lstStyle/>
          <a:p>
            <a:pPr algn="dist" defTabSz="966579"/>
            <a:r>
              <a:rPr lang="en-US" altLang="zh-CN" sz="2399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zh-CN" sz="2399" i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墨迹 6">
            <a:extLst>
              <a:ext uri="{FF2B5EF4-FFF2-40B4-BE49-F238E27FC236}">
                <a16:creationId xmlns:a16="http://schemas.microsoft.com/office/drawing/2014/main" id="{6E9D0261-67C8-4DFD-88AD-20A03A3849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715040" y="629712"/>
            <a:ext cx="47985" cy="215933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7EF25244-C820-451F-AC5C-17BE2A97FA01}"/>
              </a:ext>
            </a:extLst>
          </p:cNvPr>
          <p:cNvSpPr txBox="1"/>
          <p:nvPr/>
        </p:nvSpPr>
        <p:spPr>
          <a:xfrm>
            <a:off x="1881" y="852"/>
            <a:ext cx="604680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34094"/>
            <a:ext cx="2052320" cy="2052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162665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热身环节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管理长城研学资料</a:t>
            </a:r>
          </a:p>
        </p:txBody>
      </p:sp>
    </p:spTree>
    <p:extLst>
      <p:ext uri="{BB962C8B-B14F-4D97-AF65-F5344CB8AC3E}">
        <p14:creationId xmlns:p14="http://schemas.microsoft.com/office/powerpoint/2010/main" val="19786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6" y="2631155"/>
            <a:ext cx="2667001" cy="2667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1" y="1375860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9902" y="1707227"/>
            <a:ext cx="6096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活动一：梳理研学中的资料</a:t>
            </a:r>
            <a:endParaRPr lang="zh-CN" altLang="zh-CN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9902" y="2588387"/>
            <a:ext cx="743719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在北京长城开展研学过程中，同学们会记录研学笔记，同时还会拍摄图片、视频等资料。为了更好地管理这些资料，请同学们梳理研学过程中积累的资料种类，并将其记录下来。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65951" y="1747783"/>
            <a:ext cx="12834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200" y="4127004"/>
            <a:ext cx="5852667" cy="166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6" y="2631155"/>
            <a:ext cx="2667001" cy="2667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1" y="1375860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60234" y="1728367"/>
            <a:ext cx="6096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活动二：选择资料管理方式</a:t>
            </a:r>
            <a:endParaRPr lang="zh-CN" altLang="zh-CN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0234" y="2385524"/>
            <a:ext cx="696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常用的资料管理方式有哪些？和本地资料管理相比网络管理资料的方式又有哪些特点？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5951" y="1747783"/>
            <a:ext cx="12834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89" y="3805942"/>
            <a:ext cx="6303211" cy="17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6" y="2631155"/>
            <a:ext cx="2667001" cy="2667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1" y="1375860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60234" y="1728368"/>
            <a:ext cx="6096000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活动二：选择资料管理方式</a:t>
            </a:r>
            <a:endParaRPr lang="zh-CN" altLang="zh-CN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0234" y="2385524"/>
            <a:ext cx="7203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针对班级研学过程中产生的资料，请同学们综合考虑文件种类、文件大小、更新方式、共享方式等一系列因素。选择比较合理的管理方式和工具，并说明选择的理由。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65951" y="1747783"/>
            <a:ext cx="12834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987" y="4108483"/>
            <a:ext cx="6328267" cy="18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VhMWFhMzE0ZDdlZTk1MzUxMjZmOTAzZDU5NWY5N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2877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1123</Words>
  <Application>Microsoft Office PowerPoint</Application>
  <PresentationFormat>宽屏</PresentationFormat>
  <Paragraphs>118</Paragraphs>
  <Slides>26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微软雅黑</vt:lpstr>
      <vt:lpstr>Wingdings</vt:lpstr>
      <vt:lpstr>方正小标宋简体</vt:lpstr>
      <vt:lpstr>方正姚体</vt:lpstr>
      <vt:lpstr>Calibri</vt:lpstr>
      <vt:lpstr>宋体</vt:lpstr>
      <vt:lpstr>腾祥铁山楷书简</vt:lpstr>
      <vt:lpstr>优设标题黑</vt:lpstr>
      <vt:lpstr>Arial</vt:lpstr>
      <vt:lpstr>等线</vt:lpstr>
      <vt:lpstr>楷体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7上2单元项目2课件A</dc:title>
  <dc:creator>梁祥</dc:creator>
  <cp:keywords>安徽初中信息科技</cp:keywords>
  <cp:lastModifiedBy>梁祥</cp:lastModifiedBy>
  <cp:revision>350</cp:revision>
  <dcterms:created xsi:type="dcterms:W3CDTF">2021-03-10T08:28:00Z</dcterms:created>
  <dcterms:modified xsi:type="dcterms:W3CDTF">2024-08-18T17:15:00Z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