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9"/>
  </p:notesMasterIdLst>
  <p:handoutMasterIdLst>
    <p:handoutMasterId r:id="rId30"/>
  </p:handoutMasterIdLst>
  <p:sldIdLst>
    <p:sldId id="502" r:id="rId4"/>
    <p:sldId id="504" r:id="rId5"/>
    <p:sldId id="505" r:id="rId6"/>
    <p:sldId id="506" r:id="rId7"/>
    <p:sldId id="507" r:id="rId8"/>
    <p:sldId id="508" r:id="rId9"/>
    <p:sldId id="509" r:id="rId10"/>
    <p:sldId id="510" r:id="rId11"/>
    <p:sldId id="511" r:id="rId12"/>
    <p:sldId id="512" r:id="rId13"/>
    <p:sldId id="516" r:id="rId14"/>
    <p:sldId id="517" r:id="rId15"/>
    <p:sldId id="527" r:id="rId16"/>
    <p:sldId id="528" r:id="rId17"/>
    <p:sldId id="529" r:id="rId18"/>
    <p:sldId id="530" r:id="rId19"/>
    <p:sldId id="531" r:id="rId20"/>
    <p:sldId id="518" r:id="rId21"/>
    <p:sldId id="519" r:id="rId22"/>
    <p:sldId id="520" r:id="rId23"/>
    <p:sldId id="521" r:id="rId24"/>
    <p:sldId id="522" r:id="rId25"/>
    <p:sldId id="524" r:id="rId26"/>
    <p:sldId id="525" r:id="rId27"/>
    <p:sldId id="526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69D10"/>
    <a:srgbClr val="F7EA68"/>
    <a:srgbClr val="E4F3EF"/>
    <a:srgbClr val="CE6D4E"/>
    <a:srgbClr val="CBE7F4"/>
    <a:srgbClr val="FFFFFF"/>
    <a:srgbClr val="30A0D2"/>
    <a:srgbClr val="2E9FD1"/>
    <a:srgbClr val="46C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4CAE26B-629A-43A1-97DF-71F7C32628CB}" styleName="{96a5a69e-e2c1-4257-9d08-7c964cdb7bb0}">
    <a:band1H>
      <a:tcTxStyle>
        <a:fontRef idx="none">
          <a:prstClr val="black"/>
        </a:fontRef>
      </a:tcTxStyle>
      <a:tcStyle>
        <a:tcBdr>
          <a:bottom>
            <a:ln w="9525" cmpd="sng">
              <a:solidFill>
                <a:srgbClr val="4684D3"/>
              </a:solidFill>
            </a:ln>
          </a:bottom>
        </a:tcBdr>
        <a:fill>
          <a:solidFill>
            <a:srgbClr val="FFFFFF"/>
          </a:solidFill>
        </a:fill>
      </a:tcStyle>
    </a:band1H>
    <a:band2H>
      <a:tcTxStyle>
        <a:fontRef idx="none">
          <a:prstClr val="black"/>
        </a:fontRef>
      </a:tcTxStyle>
      <a:tcStyle>
        <a:tcBdr>
          <a:bottom>
            <a:ln w="19050" cmpd="sng">
              <a:solidFill>
                <a:srgbClr val="4684D3"/>
              </a:solidFill>
            </a:ln>
          </a:bottom>
        </a:tcBdr>
        <a:fill>
          <a:solidFill>
            <a:srgbClr val="CCDDF3"/>
          </a:solidFill>
        </a:fill>
      </a:tcStyle>
    </a:band2H>
    <a:firstRow>
      <a:tcTxStyle>
        <a:fontRef idx="none">
          <a:prstClr val="black"/>
        </a:fontRef>
      </a:tcTxStyle>
      <a:tcStyle>
        <a:tcBdr/>
        <a:fill>
          <a:solidFill>
            <a:srgbClr val="4684D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052" autoAdjust="0"/>
  </p:normalViewPr>
  <p:slideViewPr>
    <p:cSldViewPr snapToGrid="0">
      <p:cViewPr varScale="1">
        <p:scale>
          <a:sx n="64" d="100"/>
          <a:sy n="64" d="100"/>
        </p:scale>
        <p:origin x="12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2024-08-08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</a:t>
            </a:r>
            <a:r>
              <a:rPr lang="en-US" altLang="zh-CN"/>
              <a:t>PPT https://www.1ppt.com/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699" y="-38387"/>
            <a:ext cx="12234984" cy="6858423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657161" y="535322"/>
            <a:ext cx="10834693" cy="5785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4328" y="1310"/>
            <a:ext cx="739059" cy="595082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776187" y="6337461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lang="en-US" altLang="zh-CN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 互联网助力长城研学</a:t>
            </a: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719403" y="8914"/>
            <a:ext cx="791382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  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获取长城研学路线</a:t>
            </a:r>
            <a:r>
              <a:rPr lang="zh-CN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—— 互联网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信息搜索</a:t>
            </a:r>
            <a:endParaRPr lang="zh-CN" altLang="en-US" sz="1800" kern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0" advTm="3000">
        <p:split orient="vert"/>
      </p:transition>
    </mc:Choice>
    <mc:Fallback xmlns="">
      <p:transition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55"/>
            <a:ext cx="10972800" cy="1143071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300"/>
            <a:ext cx="10972800" cy="452624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744"/>
            <a:ext cx="2844800" cy="36514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9378248-A63A-4CC1-A050-FA7A832C65BD}" type="datetimeFigureOut">
              <a:rPr lang="zh-CN" altLang="en-US" smtClean="0"/>
              <a:t>2024-08-08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744"/>
            <a:ext cx="3860800" cy="36514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744"/>
            <a:ext cx="2844800" cy="36514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0B4BFE3-3554-44DF-AACC-08A711377AD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0" advTm="3000">
        <p:split orient="vert"/>
      </p:transition>
    </mc:Choice>
    <mc:Fallback xmlns="">
      <p:transition advTm="3000">
        <p:split orient="vert"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image" Target="../media/image6.jpe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lenovo\Desktop\8&#26376;1&#26085;.mp4" TargetMode="External"/><Relationship Id="rId1" Type="http://schemas.microsoft.com/office/2007/relationships/media" Target="file:///C:\Users\lenovo\Desktop\8&#26376;1&#26085;.mp4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055" y="0"/>
            <a:ext cx="12188990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330238" y="2417614"/>
            <a:ext cx="11442403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获取长城研学路线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576749" y="1269505"/>
            <a:ext cx="3647505" cy="9099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533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项目</a:t>
            </a:r>
            <a:r>
              <a:rPr lang="en-US" altLang="zh-CN" sz="533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3024417" y="5651328"/>
            <a:ext cx="5026378" cy="521784"/>
          </a:xfrm>
          <a:prstGeom prst="roundRect">
            <a:avLst>
              <a:gd name="adj" fmla="val 50000"/>
            </a:avLst>
          </a:prstGeom>
          <a:solidFill>
            <a:srgbClr val="EF9725"/>
          </a:solidFill>
        </p:spPr>
        <p:txBody>
          <a:bodyPr wrap="square" lIns="96714" tIns="48357" rIns="96714" bIns="48357" rtlCol="0" anchor="ctr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单位  ：宿城第一初级中学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姓名：黄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萍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58068" y="83799"/>
            <a:ext cx="959763" cy="7729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488822" y="287025"/>
            <a:ext cx="470755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互联网助力长城研学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2825" y="275127"/>
            <a:ext cx="572317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七年级上册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0904" y="3420030"/>
            <a:ext cx="3605030" cy="360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ldLvl="0" animBg="1"/>
      <p:bldP spid="13" grpId="0"/>
      <p:bldP spid="13" grpId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0576" y="597596"/>
            <a:ext cx="7019491" cy="583565"/>
            <a:chOff x="1949785" y="448308"/>
            <a:chExt cx="5265918" cy="437782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43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endParaRPr lang="zh-CN" altLang="en-US" sz="3200" dirty="0"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670517" y="597596"/>
            <a:ext cx="2879609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热身环节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0959" y="1490043"/>
            <a:ext cx="7228748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活动三：</a:t>
            </a:r>
            <a:r>
              <a:rPr lang="zh-CN" altLang="en-US" sz="32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规划研学路线信息搜索流程</a:t>
            </a:r>
            <a:endParaRPr lang="zh-CN" altLang="en-US" sz="32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6" name="图片 35" descr="4(1)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sp>
        <p:nvSpPr>
          <p:cNvPr id="37" name="图形 10"/>
          <p:cNvSpPr/>
          <p:nvPr>
            <p:custDataLst>
              <p:tags r:id="rId1"/>
            </p:custDataLst>
          </p:nvPr>
        </p:nvSpPr>
        <p:spPr>
          <a:xfrm rot="10800000">
            <a:off x="3141345" y="2289810"/>
            <a:ext cx="4682490" cy="1753870"/>
          </a:xfrm>
          <a:custGeom>
            <a:avLst/>
            <a:gdLst>
              <a:gd name="connsiteX0" fmla="*/ 1476178 w 1476375"/>
              <a:gd name="connsiteY0" fmla="*/ 687640 h 688307"/>
              <a:gd name="connsiteX1" fmla="*/ 686270 w 1476375"/>
              <a:gd name="connsiteY1" fmla="*/ 1174 h 688307"/>
              <a:gd name="connsiteX2" fmla="*/ -197 w 1476375"/>
              <a:gd name="connsiteY2" fmla="*/ 687640 h 68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75" h="688307">
                <a:moveTo>
                  <a:pt x="1476178" y="687640"/>
                </a:moveTo>
                <a:cubicBezTo>
                  <a:pt x="1447613" y="279951"/>
                  <a:pt x="1093959" y="-27392"/>
                  <a:pt x="686270" y="1174"/>
                </a:cubicBezTo>
                <a:cubicBezTo>
                  <a:pt x="318348" y="26958"/>
                  <a:pt x="25578" y="319719"/>
                  <a:pt x="-197" y="687640"/>
                </a:cubicBezTo>
              </a:path>
            </a:pathLst>
          </a:custGeom>
          <a:ln w="952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889" tIns="60944" rIns="121889" bIns="60944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38" name="矩形 37"/>
          <p:cNvSpPr/>
          <p:nvPr>
            <p:custDataLst>
              <p:tags r:id="rId2"/>
            </p:custDataLst>
          </p:nvPr>
        </p:nvSpPr>
        <p:spPr>
          <a:xfrm>
            <a:off x="3683173" y="1490612"/>
            <a:ext cx="3677859" cy="165397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ln w="0">
                  <a:noFill/>
                </a:ln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搜索长城研学路线信息</a:t>
            </a:r>
          </a:p>
        </p:txBody>
      </p:sp>
      <p:sp>
        <p:nvSpPr>
          <p:cNvPr id="39" name="矩形 38"/>
          <p:cNvSpPr/>
          <p:nvPr>
            <p:custDataLst>
              <p:tags r:id="rId3"/>
            </p:custDataLst>
          </p:nvPr>
        </p:nvSpPr>
        <p:spPr>
          <a:xfrm>
            <a:off x="4788535" y="5721985"/>
            <a:ext cx="1781175" cy="48450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6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2.</a:t>
            </a:r>
          </a:p>
        </p:txBody>
      </p:sp>
      <p:cxnSp>
        <p:nvCxnSpPr>
          <p:cNvPr id="40" name="直接连接符 39"/>
          <p:cNvCxnSpPr>
            <a:stCxn id="51" idx="18"/>
          </p:cNvCxnSpPr>
          <p:nvPr>
            <p:custDataLst>
              <p:tags r:id="rId4"/>
            </p:custDataLst>
          </p:nvPr>
        </p:nvCxnSpPr>
        <p:spPr>
          <a:xfrm flipH="1" flipV="1">
            <a:off x="7047367" y="3460803"/>
            <a:ext cx="377349" cy="1160242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1" name="椭圆 40"/>
          <p:cNvSpPr/>
          <p:nvPr>
            <p:custDataLst>
              <p:tags r:id="rId5"/>
            </p:custDataLst>
          </p:nvPr>
        </p:nvSpPr>
        <p:spPr>
          <a:xfrm rot="20820000">
            <a:off x="6926703" y="4053164"/>
            <a:ext cx="1108860" cy="110886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2" name="椭圆 41"/>
          <p:cNvSpPr/>
          <p:nvPr>
            <p:custDataLst>
              <p:tags r:id="rId6"/>
            </p:custDataLst>
          </p:nvPr>
        </p:nvSpPr>
        <p:spPr>
          <a:xfrm rot="20820000">
            <a:off x="6945421" y="3391756"/>
            <a:ext cx="226851" cy="226851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7"/>
            </p:custDataLst>
          </p:nvPr>
        </p:nvCxnSpPr>
        <p:spPr>
          <a:xfrm flipV="1">
            <a:off x="3647666" y="3443028"/>
            <a:ext cx="356790" cy="678818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4" name="椭圆 43"/>
          <p:cNvSpPr/>
          <p:nvPr>
            <p:custDataLst>
              <p:tags r:id="rId8"/>
            </p:custDataLst>
          </p:nvPr>
        </p:nvSpPr>
        <p:spPr>
          <a:xfrm rot="780000" flipH="1">
            <a:off x="2924820" y="3921088"/>
            <a:ext cx="1108860" cy="110886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5" name="椭圆 44"/>
          <p:cNvSpPr/>
          <p:nvPr>
            <p:custDataLst>
              <p:tags r:id="rId9"/>
            </p:custDataLst>
          </p:nvPr>
        </p:nvSpPr>
        <p:spPr>
          <a:xfrm rot="780000" flipH="1">
            <a:off x="3879551" y="3373980"/>
            <a:ext cx="226851" cy="226851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46" name="矩形 45"/>
          <p:cNvSpPr/>
          <p:nvPr>
            <p:custDataLst>
              <p:tags r:id="rId10"/>
            </p:custDataLst>
          </p:nvPr>
        </p:nvSpPr>
        <p:spPr>
          <a:xfrm>
            <a:off x="7083425" y="5372100"/>
            <a:ext cx="2044065" cy="55054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6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3.</a:t>
            </a:r>
          </a:p>
        </p:txBody>
      </p:sp>
      <p:sp>
        <p:nvSpPr>
          <p:cNvPr id="47" name="矩形 46"/>
          <p:cNvSpPr/>
          <p:nvPr>
            <p:custDataLst>
              <p:tags r:id="rId11"/>
            </p:custDataLst>
          </p:nvPr>
        </p:nvSpPr>
        <p:spPr>
          <a:xfrm>
            <a:off x="2296795" y="5272405"/>
            <a:ext cx="1624330" cy="6343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6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</a:p>
        </p:txBody>
      </p:sp>
      <p:cxnSp>
        <p:nvCxnSpPr>
          <p:cNvPr id="48" name="直接连接符 47"/>
          <p:cNvCxnSpPr/>
          <p:nvPr>
            <p:custDataLst>
              <p:tags r:id="rId12"/>
            </p:custDataLst>
          </p:nvPr>
        </p:nvCxnSpPr>
        <p:spPr>
          <a:xfrm flipH="1" flipV="1">
            <a:off x="5490709" y="3783230"/>
            <a:ext cx="7202" cy="1847338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9" name="椭圆 48"/>
          <p:cNvSpPr/>
          <p:nvPr>
            <p:custDataLst>
              <p:tags r:id="rId13"/>
            </p:custDataLst>
          </p:nvPr>
        </p:nvSpPr>
        <p:spPr>
          <a:xfrm rot="20700000">
            <a:off x="4913076" y="4555926"/>
            <a:ext cx="1108860" cy="110886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 dirty="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0" name="椭圆 49"/>
          <p:cNvSpPr/>
          <p:nvPr>
            <p:custDataLst>
              <p:tags r:id="rId14"/>
            </p:custDataLst>
          </p:nvPr>
        </p:nvSpPr>
        <p:spPr>
          <a:xfrm rot="20700000">
            <a:off x="5366772" y="3845455"/>
            <a:ext cx="226851" cy="226851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任意多边形: 形状 24"/>
          <p:cNvSpPr/>
          <p:nvPr>
            <p:custDataLst>
              <p:tags r:id="rId15"/>
            </p:custDataLst>
          </p:nvPr>
        </p:nvSpPr>
        <p:spPr>
          <a:xfrm>
            <a:off x="7271211" y="4454385"/>
            <a:ext cx="419840" cy="307046"/>
          </a:xfrm>
          <a:custGeom>
            <a:avLst/>
            <a:gdLst>
              <a:gd name="connsiteX0" fmla="*/ 115187 w 314958"/>
              <a:gd name="connsiteY0" fmla="*/ 158737 h 230341"/>
              <a:gd name="connsiteX1" fmla="*/ 242109 w 314958"/>
              <a:gd name="connsiteY1" fmla="*/ 158737 h 230341"/>
              <a:gd name="connsiteX2" fmla="*/ 251511 w 314958"/>
              <a:gd name="connsiteY2" fmla="*/ 168139 h 230341"/>
              <a:gd name="connsiteX3" fmla="*/ 242109 w 314958"/>
              <a:gd name="connsiteY3" fmla="*/ 177540 h 230341"/>
              <a:gd name="connsiteX4" fmla="*/ 115187 w 314958"/>
              <a:gd name="connsiteY4" fmla="*/ 177540 h 230341"/>
              <a:gd name="connsiteX5" fmla="*/ 105785 w 314958"/>
              <a:gd name="connsiteY5" fmla="*/ 168139 h 230341"/>
              <a:gd name="connsiteX6" fmla="*/ 115187 w 314958"/>
              <a:gd name="connsiteY6" fmla="*/ 158737 h 230341"/>
              <a:gd name="connsiteX7" fmla="*/ 62271 w 314958"/>
              <a:gd name="connsiteY7" fmla="*/ 158737 h 230341"/>
              <a:gd name="connsiteX8" fmla="*/ 72801 w 314958"/>
              <a:gd name="connsiteY8" fmla="*/ 158737 h 230341"/>
              <a:gd name="connsiteX9" fmla="*/ 82203 w 314958"/>
              <a:gd name="connsiteY9" fmla="*/ 168139 h 230341"/>
              <a:gd name="connsiteX10" fmla="*/ 72801 w 314958"/>
              <a:gd name="connsiteY10" fmla="*/ 177540 h 230341"/>
              <a:gd name="connsiteX11" fmla="*/ 62271 w 314958"/>
              <a:gd name="connsiteY11" fmla="*/ 177540 h 230341"/>
              <a:gd name="connsiteX12" fmla="*/ 52870 w 314958"/>
              <a:gd name="connsiteY12" fmla="*/ 168139 h 230341"/>
              <a:gd name="connsiteX13" fmla="*/ 62271 w 314958"/>
              <a:gd name="connsiteY13" fmla="*/ 158737 h 230341"/>
              <a:gd name="connsiteX14" fmla="*/ 115187 w 314958"/>
              <a:gd name="connsiteY14" fmla="*/ 105769 h 230341"/>
              <a:gd name="connsiteX15" fmla="*/ 242109 w 314958"/>
              <a:gd name="connsiteY15" fmla="*/ 105769 h 230341"/>
              <a:gd name="connsiteX16" fmla="*/ 251511 w 314958"/>
              <a:gd name="connsiteY16" fmla="*/ 115170 h 230341"/>
              <a:gd name="connsiteX17" fmla="*/ 242109 w 314958"/>
              <a:gd name="connsiteY17" fmla="*/ 124572 h 230341"/>
              <a:gd name="connsiteX18" fmla="*/ 115187 w 314958"/>
              <a:gd name="connsiteY18" fmla="*/ 124572 h 230341"/>
              <a:gd name="connsiteX19" fmla="*/ 105785 w 314958"/>
              <a:gd name="connsiteY19" fmla="*/ 115170 h 230341"/>
              <a:gd name="connsiteX20" fmla="*/ 115187 w 314958"/>
              <a:gd name="connsiteY20" fmla="*/ 105769 h 230341"/>
              <a:gd name="connsiteX21" fmla="*/ 62271 w 314958"/>
              <a:gd name="connsiteY21" fmla="*/ 105769 h 230341"/>
              <a:gd name="connsiteX22" fmla="*/ 72801 w 314958"/>
              <a:gd name="connsiteY22" fmla="*/ 105769 h 230341"/>
              <a:gd name="connsiteX23" fmla="*/ 82203 w 314958"/>
              <a:gd name="connsiteY23" fmla="*/ 115170 h 230341"/>
              <a:gd name="connsiteX24" fmla="*/ 72801 w 314958"/>
              <a:gd name="connsiteY24" fmla="*/ 124572 h 230341"/>
              <a:gd name="connsiteX25" fmla="*/ 62271 w 314958"/>
              <a:gd name="connsiteY25" fmla="*/ 124572 h 230341"/>
              <a:gd name="connsiteX26" fmla="*/ 52870 w 314958"/>
              <a:gd name="connsiteY26" fmla="*/ 115170 h 230341"/>
              <a:gd name="connsiteX27" fmla="*/ 62271 w 314958"/>
              <a:gd name="connsiteY27" fmla="*/ 105769 h 230341"/>
              <a:gd name="connsiteX28" fmla="*/ 115187 w 314958"/>
              <a:gd name="connsiteY28" fmla="*/ 52894 h 230341"/>
              <a:gd name="connsiteX29" fmla="*/ 242109 w 314958"/>
              <a:gd name="connsiteY29" fmla="*/ 52894 h 230341"/>
              <a:gd name="connsiteX30" fmla="*/ 251511 w 314958"/>
              <a:gd name="connsiteY30" fmla="*/ 62296 h 230341"/>
              <a:gd name="connsiteX31" fmla="*/ 242109 w 314958"/>
              <a:gd name="connsiteY31" fmla="*/ 71698 h 230341"/>
              <a:gd name="connsiteX32" fmla="*/ 115187 w 314958"/>
              <a:gd name="connsiteY32" fmla="*/ 71698 h 230341"/>
              <a:gd name="connsiteX33" fmla="*/ 105785 w 314958"/>
              <a:gd name="connsiteY33" fmla="*/ 62296 h 230341"/>
              <a:gd name="connsiteX34" fmla="*/ 115187 w 314958"/>
              <a:gd name="connsiteY34" fmla="*/ 52894 h 230341"/>
              <a:gd name="connsiteX35" fmla="*/ 62271 w 314958"/>
              <a:gd name="connsiteY35" fmla="*/ 52894 h 230341"/>
              <a:gd name="connsiteX36" fmla="*/ 72801 w 314958"/>
              <a:gd name="connsiteY36" fmla="*/ 52894 h 230341"/>
              <a:gd name="connsiteX37" fmla="*/ 82203 w 314958"/>
              <a:gd name="connsiteY37" fmla="*/ 62296 h 230341"/>
              <a:gd name="connsiteX38" fmla="*/ 72801 w 314958"/>
              <a:gd name="connsiteY38" fmla="*/ 71698 h 230341"/>
              <a:gd name="connsiteX39" fmla="*/ 62271 w 314958"/>
              <a:gd name="connsiteY39" fmla="*/ 71698 h 230341"/>
              <a:gd name="connsiteX40" fmla="*/ 52870 w 314958"/>
              <a:gd name="connsiteY40" fmla="*/ 62296 h 230341"/>
              <a:gd name="connsiteX41" fmla="*/ 62271 w 314958"/>
              <a:gd name="connsiteY41" fmla="*/ 52894 h 230341"/>
              <a:gd name="connsiteX42" fmla="*/ 32625 w 314958"/>
              <a:gd name="connsiteY42" fmla="*/ 1 h 230341"/>
              <a:gd name="connsiteX43" fmla="*/ 282051 w 314958"/>
              <a:gd name="connsiteY43" fmla="*/ 1 h 230341"/>
              <a:gd name="connsiteX44" fmla="*/ 305302 w 314958"/>
              <a:gd name="connsiteY44" fmla="*/ 9456 h 230341"/>
              <a:gd name="connsiteX45" fmla="*/ 314957 w 314958"/>
              <a:gd name="connsiteY45" fmla="*/ 32625 h 230341"/>
              <a:gd name="connsiteX46" fmla="*/ 314957 w 314958"/>
              <a:gd name="connsiteY46" fmla="*/ 168102 h 230341"/>
              <a:gd name="connsiteX47" fmla="*/ 305555 w 314958"/>
              <a:gd name="connsiteY47" fmla="*/ 177503 h 230341"/>
              <a:gd name="connsiteX48" fmla="*/ 298874 w 314958"/>
              <a:gd name="connsiteY48" fmla="*/ 174716 h 230341"/>
              <a:gd name="connsiteX49" fmla="*/ 296154 w 314958"/>
              <a:gd name="connsiteY49" fmla="*/ 168008 h 230341"/>
              <a:gd name="connsiteX50" fmla="*/ 296154 w 314958"/>
              <a:gd name="connsiteY50" fmla="*/ 32625 h 230341"/>
              <a:gd name="connsiteX51" fmla="*/ 292007 w 314958"/>
              <a:gd name="connsiteY51" fmla="*/ 22751 h 230341"/>
              <a:gd name="connsiteX52" fmla="*/ 282051 w 314958"/>
              <a:gd name="connsiteY52" fmla="*/ 18804 h 230341"/>
              <a:gd name="connsiteX53" fmla="*/ 32625 w 314958"/>
              <a:gd name="connsiteY53" fmla="*/ 18804 h 230341"/>
              <a:gd name="connsiteX54" fmla="*/ 18805 w 314958"/>
              <a:gd name="connsiteY54" fmla="*/ 32625 h 230341"/>
              <a:gd name="connsiteX55" fmla="*/ 18805 w 314958"/>
              <a:gd name="connsiteY55" fmla="*/ 197435 h 230341"/>
              <a:gd name="connsiteX56" fmla="*/ 22752 w 314958"/>
              <a:gd name="connsiteY56" fmla="*/ 207390 h 230341"/>
              <a:gd name="connsiteX57" fmla="*/ 32625 w 314958"/>
              <a:gd name="connsiteY57" fmla="*/ 211537 h 230341"/>
              <a:gd name="connsiteX58" fmla="*/ 282051 w 314958"/>
              <a:gd name="connsiteY58" fmla="*/ 211537 h 230341"/>
              <a:gd name="connsiteX59" fmla="*/ 292109 w 314958"/>
              <a:gd name="connsiteY59" fmla="*/ 207492 h 230341"/>
              <a:gd name="connsiteX60" fmla="*/ 296154 w 314958"/>
              <a:gd name="connsiteY60" fmla="*/ 197435 h 230341"/>
              <a:gd name="connsiteX61" fmla="*/ 305555 w 314958"/>
              <a:gd name="connsiteY61" fmla="*/ 188033 h 230341"/>
              <a:gd name="connsiteX62" fmla="*/ 314957 w 314958"/>
              <a:gd name="connsiteY62" fmla="*/ 197435 h 230341"/>
              <a:gd name="connsiteX63" fmla="*/ 305403 w 314958"/>
              <a:gd name="connsiteY63" fmla="*/ 220786 h 230341"/>
              <a:gd name="connsiteX64" fmla="*/ 282051 w 314958"/>
              <a:gd name="connsiteY64" fmla="*/ 230340 h 230341"/>
              <a:gd name="connsiteX65" fmla="*/ 32625 w 314958"/>
              <a:gd name="connsiteY65" fmla="*/ 230340 h 230341"/>
              <a:gd name="connsiteX66" fmla="*/ 9456 w 314958"/>
              <a:gd name="connsiteY66" fmla="*/ 220686 h 230341"/>
              <a:gd name="connsiteX67" fmla="*/ 1 w 314958"/>
              <a:gd name="connsiteY67" fmla="*/ 197435 h 230341"/>
              <a:gd name="connsiteX68" fmla="*/ 1 w 314958"/>
              <a:gd name="connsiteY68" fmla="*/ 32625 h 230341"/>
              <a:gd name="connsiteX69" fmla="*/ 32625 w 314958"/>
              <a:gd name="connsiteY69" fmla="*/ 1 h 2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14958" h="230341">
                <a:moveTo>
                  <a:pt x="115187" y="158737"/>
                </a:moveTo>
                <a:lnTo>
                  <a:pt x="242109" y="158737"/>
                </a:lnTo>
                <a:cubicBezTo>
                  <a:pt x="247302" y="158737"/>
                  <a:pt x="251511" y="162946"/>
                  <a:pt x="251511" y="168139"/>
                </a:cubicBezTo>
                <a:cubicBezTo>
                  <a:pt x="251511" y="173331"/>
                  <a:pt x="247302" y="177540"/>
                  <a:pt x="242109" y="177540"/>
                </a:cubicBezTo>
                <a:lnTo>
                  <a:pt x="115187" y="177540"/>
                </a:lnTo>
                <a:cubicBezTo>
                  <a:pt x="109994" y="177540"/>
                  <a:pt x="105785" y="173331"/>
                  <a:pt x="105785" y="168139"/>
                </a:cubicBezTo>
                <a:cubicBezTo>
                  <a:pt x="105785" y="162946"/>
                  <a:pt x="109994" y="158737"/>
                  <a:pt x="115187" y="158737"/>
                </a:cubicBezTo>
                <a:close/>
                <a:moveTo>
                  <a:pt x="62271" y="158737"/>
                </a:moveTo>
                <a:lnTo>
                  <a:pt x="72801" y="158737"/>
                </a:lnTo>
                <a:cubicBezTo>
                  <a:pt x="77994" y="158737"/>
                  <a:pt x="82203" y="162946"/>
                  <a:pt x="82203" y="168139"/>
                </a:cubicBezTo>
                <a:cubicBezTo>
                  <a:pt x="82203" y="173331"/>
                  <a:pt x="77994" y="177540"/>
                  <a:pt x="72801" y="177540"/>
                </a:cubicBezTo>
                <a:lnTo>
                  <a:pt x="62271" y="177540"/>
                </a:lnTo>
                <a:cubicBezTo>
                  <a:pt x="57079" y="177540"/>
                  <a:pt x="52870" y="173331"/>
                  <a:pt x="52870" y="168139"/>
                </a:cubicBezTo>
                <a:cubicBezTo>
                  <a:pt x="52870" y="162946"/>
                  <a:pt x="57079" y="158737"/>
                  <a:pt x="62271" y="158737"/>
                </a:cubicBezTo>
                <a:close/>
                <a:moveTo>
                  <a:pt x="115187" y="105769"/>
                </a:moveTo>
                <a:lnTo>
                  <a:pt x="242109" y="105769"/>
                </a:lnTo>
                <a:cubicBezTo>
                  <a:pt x="247302" y="105769"/>
                  <a:pt x="251511" y="109978"/>
                  <a:pt x="251511" y="115170"/>
                </a:cubicBezTo>
                <a:cubicBezTo>
                  <a:pt x="251511" y="120363"/>
                  <a:pt x="247302" y="124572"/>
                  <a:pt x="242109" y="124572"/>
                </a:cubicBezTo>
                <a:lnTo>
                  <a:pt x="115187" y="124572"/>
                </a:lnTo>
                <a:cubicBezTo>
                  <a:pt x="109994" y="124572"/>
                  <a:pt x="105785" y="120363"/>
                  <a:pt x="105785" y="115170"/>
                </a:cubicBezTo>
                <a:cubicBezTo>
                  <a:pt x="105785" y="109978"/>
                  <a:pt x="109994" y="105769"/>
                  <a:pt x="115187" y="105769"/>
                </a:cubicBezTo>
                <a:close/>
                <a:moveTo>
                  <a:pt x="62271" y="105769"/>
                </a:moveTo>
                <a:lnTo>
                  <a:pt x="72801" y="105769"/>
                </a:lnTo>
                <a:cubicBezTo>
                  <a:pt x="77994" y="105769"/>
                  <a:pt x="82203" y="109978"/>
                  <a:pt x="82203" y="115170"/>
                </a:cubicBezTo>
                <a:cubicBezTo>
                  <a:pt x="82203" y="120363"/>
                  <a:pt x="77994" y="124572"/>
                  <a:pt x="72801" y="124572"/>
                </a:cubicBezTo>
                <a:lnTo>
                  <a:pt x="62271" y="124572"/>
                </a:lnTo>
                <a:cubicBezTo>
                  <a:pt x="57079" y="124572"/>
                  <a:pt x="52870" y="120363"/>
                  <a:pt x="52870" y="115170"/>
                </a:cubicBezTo>
                <a:cubicBezTo>
                  <a:pt x="52870" y="109978"/>
                  <a:pt x="57079" y="105769"/>
                  <a:pt x="62271" y="105769"/>
                </a:cubicBezTo>
                <a:close/>
                <a:moveTo>
                  <a:pt x="115187" y="52894"/>
                </a:moveTo>
                <a:lnTo>
                  <a:pt x="242109" y="52894"/>
                </a:lnTo>
                <a:cubicBezTo>
                  <a:pt x="247302" y="52894"/>
                  <a:pt x="251511" y="57104"/>
                  <a:pt x="251511" y="62296"/>
                </a:cubicBezTo>
                <a:cubicBezTo>
                  <a:pt x="251511" y="67488"/>
                  <a:pt x="247302" y="71698"/>
                  <a:pt x="242109" y="71698"/>
                </a:cubicBezTo>
                <a:lnTo>
                  <a:pt x="115187" y="71698"/>
                </a:lnTo>
                <a:cubicBezTo>
                  <a:pt x="109994" y="71698"/>
                  <a:pt x="105785" y="67488"/>
                  <a:pt x="105785" y="62296"/>
                </a:cubicBezTo>
                <a:cubicBezTo>
                  <a:pt x="105785" y="57104"/>
                  <a:pt x="109994" y="52894"/>
                  <a:pt x="115187" y="52894"/>
                </a:cubicBezTo>
                <a:close/>
                <a:moveTo>
                  <a:pt x="62271" y="52894"/>
                </a:moveTo>
                <a:lnTo>
                  <a:pt x="72801" y="52894"/>
                </a:lnTo>
                <a:cubicBezTo>
                  <a:pt x="77994" y="52894"/>
                  <a:pt x="82203" y="57104"/>
                  <a:pt x="82203" y="62296"/>
                </a:cubicBezTo>
                <a:cubicBezTo>
                  <a:pt x="82203" y="67488"/>
                  <a:pt x="77994" y="71698"/>
                  <a:pt x="72801" y="71698"/>
                </a:cubicBezTo>
                <a:lnTo>
                  <a:pt x="62271" y="71698"/>
                </a:lnTo>
                <a:cubicBezTo>
                  <a:pt x="57079" y="71698"/>
                  <a:pt x="52870" y="67488"/>
                  <a:pt x="52870" y="62296"/>
                </a:cubicBezTo>
                <a:cubicBezTo>
                  <a:pt x="52870" y="57104"/>
                  <a:pt x="57079" y="52894"/>
                  <a:pt x="62271" y="52894"/>
                </a:cubicBezTo>
                <a:close/>
                <a:moveTo>
                  <a:pt x="32625" y="1"/>
                </a:moveTo>
                <a:lnTo>
                  <a:pt x="282051" y="1"/>
                </a:lnTo>
                <a:cubicBezTo>
                  <a:pt x="290752" y="-74"/>
                  <a:pt x="299123" y="3330"/>
                  <a:pt x="305302" y="9456"/>
                </a:cubicBezTo>
                <a:cubicBezTo>
                  <a:pt x="311481" y="15582"/>
                  <a:pt x="314957" y="23923"/>
                  <a:pt x="314957" y="32625"/>
                </a:cubicBezTo>
                <a:lnTo>
                  <a:pt x="314957" y="168102"/>
                </a:lnTo>
                <a:cubicBezTo>
                  <a:pt x="314957" y="173294"/>
                  <a:pt x="310748" y="177503"/>
                  <a:pt x="305555" y="177503"/>
                </a:cubicBezTo>
                <a:cubicBezTo>
                  <a:pt x="303045" y="177503"/>
                  <a:pt x="300640" y="176500"/>
                  <a:pt x="298874" y="174716"/>
                </a:cubicBezTo>
                <a:cubicBezTo>
                  <a:pt x="297108" y="172933"/>
                  <a:pt x="296128" y="170517"/>
                  <a:pt x="296154" y="168008"/>
                </a:cubicBezTo>
                <a:lnTo>
                  <a:pt x="296154" y="32625"/>
                </a:lnTo>
                <a:cubicBezTo>
                  <a:pt x="296155" y="28910"/>
                  <a:pt x="294660" y="25351"/>
                  <a:pt x="292007" y="22751"/>
                </a:cubicBezTo>
                <a:cubicBezTo>
                  <a:pt x="289353" y="20151"/>
                  <a:pt x="285765" y="18728"/>
                  <a:pt x="282051" y="18804"/>
                </a:cubicBezTo>
                <a:lnTo>
                  <a:pt x="32625" y="18804"/>
                </a:lnTo>
                <a:cubicBezTo>
                  <a:pt x="24992" y="18804"/>
                  <a:pt x="18805" y="24992"/>
                  <a:pt x="18805" y="32625"/>
                </a:cubicBezTo>
                <a:lnTo>
                  <a:pt x="18805" y="197435"/>
                </a:lnTo>
                <a:cubicBezTo>
                  <a:pt x="18729" y="201148"/>
                  <a:pt x="20151" y="204737"/>
                  <a:pt x="22752" y="207390"/>
                </a:cubicBezTo>
                <a:cubicBezTo>
                  <a:pt x="25352" y="210043"/>
                  <a:pt x="28910" y="211538"/>
                  <a:pt x="32625" y="211537"/>
                </a:cubicBezTo>
                <a:lnTo>
                  <a:pt x="282051" y="211537"/>
                </a:lnTo>
                <a:cubicBezTo>
                  <a:pt x="285815" y="211615"/>
                  <a:pt x="289447" y="210154"/>
                  <a:pt x="292109" y="207492"/>
                </a:cubicBezTo>
                <a:cubicBezTo>
                  <a:pt x="294771" y="204830"/>
                  <a:pt x="296232" y="201198"/>
                  <a:pt x="296154" y="197435"/>
                </a:cubicBezTo>
                <a:cubicBezTo>
                  <a:pt x="296154" y="192242"/>
                  <a:pt x="300363" y="188033"/>
                  <a:pt x="305555" y="188033"/>
                </a:cubicBezTo>
                <a:cubicBezTo>
                  <a:pt x="310748" y="188033"/>
                  <a:pt x="314957" y="192242"/>
                  <a:pt x="314957" y="197435"/>
                </a:cubicBezTo>
                <a:cubicBezTo>
                  <a:pt x="315033" y="206185"/>
                  <a:pt x="311590" y="214599"/>
                  <a:pt x="305403" y="220786"/>
                </a:cubicBezTo>
                <a:cubicBezTo>
                  <a:pt x="299216" y="226973"/>
                  <a:pt x="290801" y="230416"/>
                  <a:pt x="282051" y="230340"/>
                </a:cubicBezTo>
                <a:lnTo>
                  <a:pt x="32625" y="230340"/>
                </a:lnTo>
                <a:cubicBezTo>
                  <a:pt x="23924" y="230340"/>
                  <a:pt x="15583" y="226864"/>
                  <a:pt x="9456" y="220686"/>
                </a:cubicBezTo>
                <a:cubicBezTo>
                  <a:pt x="3330" y="214506"/>
                  <a:pt x="-74" y="206136"/>
                  <a:pt x="1" y="197435"/>
                </a:cubicBezTo>
                <a:lnTo>
                  <a:pt x="1" y="32625"/>
                </a:lnTo>
                <a:cubicBezTo>
                  <a:pt x="1" y="14607"/>
                  <a:pt x="14608" y="1"/>
                  <a:pt x="32625" y="1"/>
                </a:cubicBezTo>
                <a:close/>
              </a:path>
            </a:pathLst>
          </a:custGeom>
          <a:solidFill>
            <a:srgbClr val="FFFFFF"/>
          </a:solidFill>
          <a:ln w="938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400"/>
          </a:p>
        </p:txBody>
      </p:sp>
      <p:sp>
        <p:nvSpPr>
          <p:cNvPr id="52" name="任意多边形: 形状 25"/>
          <p:cNvSpPr/>
          <p:nvPr>
            <p:custDataLst>
              <p:tags r:id="rId16"/>
            </p:custDataLst>
          </p:nvPr>
        </p:nvSpPr>
        <p:spPr>
          <a:xfrm>
            <a:off x="5326994" y="4774704"/>
            <a:ext cx="281260" cy="420030"/>
          </a:xfrm>
          <a:custGeom>
            <a:avLst/>
            <a:gdLst>
              <a:gd name="connsiteX0" fmla="*/ 62935 w 210997"/>
              <a:gd name="connsiteY0" fmla="*/ 296149 h 315100"/>
              <a:gd name="connsiteX1" fmla="*/ 148214 w 210997"/>
              <a:gd name="connsiteY1" fmla="*/ 296149 h 315100"/>
              <a:gd name="connsiteX2" fmla="*/ 157690 w 210997"/>
              <a:gd name="connsiteY2" fmla="*/ 305624 h 315100"/>
              <a:gd name="connsiteX3" fmla="*/ 148214 w 210997"/>
              <a:gd name="connsiteY3" fmla="*/ 315100 h 315100"/>
              <a:gd name="connsiteX4" fmla="*/ 62935 w 210997"/>
              <a:gd name="connsiteY4" fmla="*/ 315100 h 315100"/>
              <a:gd name="connsiteX5" fmla="*/ 53460 w 210997"/>
              <a:gd name="connsiteY5" fmla="*/ 305624 h 315100"/>
              <a:gd name="connsiteX6" fmla="*/ 62935 w 210997"/>
              <a:gd name="connsiteY6" fmla="*/ 296149 h 315100"/>
              <a:gd name="connsiteX7" fmla="*/ 203266 w 210997"/>
              <a:gd name="connsiteY7" fmla="*/ 147039 h 315100"/>
              <a:gd name="connsiteX8" fmla="*/ 210846 w 210997"/>
              <a:gd name="connsiteY8" fmla="*/ 158030 h 315100"/>
              <a:gd name="connsiteX9" fmla="*/ 115050 w 210997"/>
              <a:gd name="connsiteY9" fmla="*/ 250605 h 315100"/>
              <a:gd name="connsiteX10" fmla="*/ 115050 w 210997"/>
              <a:gd name="connsiteY10" fmla="*/ 277230 h 315100"/>
              <a:gd name="connsiteX11" fmla="*/ 105574 w 210997"/>
              <a:gd name="connsiteY11" fmla="*/ 286706 h 315100"/>
              <a:gd name="connsiteX12" fmla="*/ 96099 w 210997"/>
              <a:gd name="connsiteY12" fmla="*/ 277230 h 315100"/>
              <a:gd name="connsiteX13" fmla="*/ 96099 w 210997"/>
              <a:gd name="connsiteY13" fmla="*/ 250605 h 315100"/>
              <a:gd name="connsiteX14" fmla="*/ 208 w 210997"/>
              <a:gd name="connsiteY14" fmla="*/ 158694 h 315100"/>
              <a:gd name="connsiteX15" fmla="*/ 7693 w 210997"/>
              <a:gd name="connsiteY15" fmla="*/ 147228 h 315100"/>
              <a:gd name="connsiteX16" fmla="*/ 19158 w 210997"/>
              <a:gd name="connsiteY16" fmla="*/ 154714 h 315100"/>
              <a:gd name="connsiteX17" fmla="*/ 105574 w 210997"/>
              <a:gd name="connsiteY17" fmla="*/ 232128 h 315100"/>
              <a:gd name="connsiteX18" fmla="*/ 192180 w 210997"/>
              <a:gd name="connsiteY18" fmla="*/ 154619 h 315100"/>
              <a:gd name="connsiteX19" fmla="*/ 196148 w 210997"/>
              <a:gd name="connsiteY19" fmla="*/ 148526 h 315100"/>
              <a:gd name="connsiteX20" fmla="*/ 203266 w 210997"/>
              <a:gd name="connsiteY20" fmla="*/ 147039 h 315100"/>
              <a:gd name="connsiteX21" fmla="*/ 105433 w 210997"/>
              <a:gd name="connsiteY21" fmla="*/ 0 h 315100"/>
              <a:gd name="connsiteX22" fmla="*/ 169723 w 210997"/>
              <a:gd name="connsiteY22" fmla="*/ 61870 h 315100"/>
              <a:gd name="connsiteX23" fmla="*/ 169723 w 210997"/>
              <a:gd name="connsiteY23" fmla="*/ 144116 h 315100"/>
              <a:gd name="connsiteX24" fmla="*/ 137981 w 210997"/>
              <a:gd name="connsiteY24" fmla="*/ 199547 h 315100"/>
              <a:gd name="connsiteX25" fmla="*/ 127977 w 210997"/>
              <a:gd name="connsiteY25" fmla="*/ 200259 h 315100"/>
              <a:gd name="connsiteX26" fmla="*/ 122937 w 210997"/>
              <a:gd name="connsiteY26" fmla="*/ 191589 h 315100"/>
              <a:gd name="connsiteX27" fmla="*/ 128505 w 210997"/>
              <a:gd name="connsiteY27" fmla="*/ 183249 h 315100"/>
              <a:gd name="connsiteX28" fmla="*/ 150867 w 210997"/>
              <a:gd name="connsiteY28" fmla="*/ 144116 h 315100"/>
              <a:gd name="connsiteX29" fmla="*/ 150867 w 210997"/>
              <a:gd name="connsiteY29" fmla="*/ 61870 h 315100"/>
              <a:gd name="connsiteX30" fmla="*/ 105527 w 210997"/>
              <a:gd name="connsiteY30" fmla="*/ 18556 h 315100"/>
              <a:gd name="connsiteX31" fmla="*/ 60187 w 210997"/>
              <a:gd name="connsiteY31" fmla="*/ 61870 h 315100"/>
              <a:gd name="connsiteX32" fmla="*/ 60187 w 210997"/>
              <a:gd name="connsiteY32" fmla="*/ 144021 h 315100"/>
              <a:gd name="connsiteX33" fmla="*/ 105575 w 210997"/>
              <a:gd name="connsiteY33" fmla="*/ 189408 h 315100"/>
              <a:gd name="connsiteX34" fmla="*/ 115050 w 210997"/>
              <a:gd name="connsiteY34" fmla="*/ 198883 h 315100"/>
              <a:gd name="connsiteX35" fmla="*/ 105575 w 210997"/>
              <a:gd name="connsiteY35" fmla="*/ 208359 h 315100"/>
              <a:gd name="connsiteX36" fmla="*/ 41142 w 210997"/>
              <a:gd name="connsiteY36" fmla="*/ 144116 h 315100"/>
              <a:gd name="connsiteX37" fmla="*/ 41142 w 210997"/>
              <a:gd name="connsiteY37" fmla="*/ 61870 h 315100"/>
              <a:gd name="connsiteX38" fmla="*/ 105433 w 210997"/>
              <a:gd name="connsiteY38" fmla="*/ 0 h 3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0997" h="315100">
                <a:moveTo>
                  <a:pt x="62935" y="296149"/>
                </a:moveTo>
                <a:lnTo>
                  <a:pt x="148214" y="296149"/>
                </a:lnTo>
                <a:cubicBezTo>
                  <a:pt x="153447" y="296149"/>
                  <a:pt x="157690" y="300391"/>
                  <a:pt x="157690" y="305624"/>
                </a:cubicBezTo>
                <a:cubicBezTo>
                  <a:pt x="157690" y="310857"/>
                  <a:pt x="153447" y="315100"/>
                  <a:pt x="148214" y="315100"/>
                </a:cubicBezTo>
                <a:lnTo>
                  <a:pt x="62935" y="315100"/>
                </a:lnTo>
                <a:cubicBezTo>
                  <a:pt x="57702" y="315100"/>
                  <a:pt x="53460" y="310857"/>
                  <a:pt x="53460" y="305624"/>
                </a:cubicBezTo>
                <a:cubicBezTo>
                  <a:pt x="53460" y="300391"/>
                  <a:pt x="57702" y="296149"/>
                  <a:pt x="62935" y="296149"/>
                </a:cubicBezTo>
                <a:close/>
                <a:moveTo>
                  <a:pt x="203266" y="147039"/>
                </a:moveTo>
                <a:cubicBezTo>
                  <a:pt x="208384" y="147998"/>
                  <a:pt x="211768" y="152906"/>
                  <a:pt x="210846" y="158030"/>
                </a:cubicBezTo>
                <a:cubicBezTo>
                  <a:pt x="203022" y="206742"/>
                  <a:pt x="164001" y="244451"/>
                  <a:pt x="115050" y="250605"/>
                </a:cubicBezTo>
                <a:lnTo>
                  <a:pt x="115050" y="277230"/>
                </a:lnTo>
                <a:cubicBezTo>
                  <a:pt x="115050" y="282464"/>
                  <a:pt x="110808" y="286706"/>
                  <a:pt x="105574" y="286706"/>
                </a:cubicBezTo>
                <a:cubicBezTo>
                  <a:pt x="100341" y="286706"/>
                  <a:pt x="96099" y="282464"/>
                  <a:pt x="96099" y="277230"/>
                </a:cubicBezTo>
                <a:lnTo>
                  <a:pt x="96099" y="250605"/>
                </a:lnTo>
                <a:cubicBezTo>
                  <a:pt x="47316" y="244566"/>
                  <a:pt x="8307" y="207176"/>
                  <a:pt x="208" y="158694"/>
                </a:cubicBezTo>
                <a:cubicBezTo>
                  <a:pt x="-891" y="153460"/>
                  <a:pt x="2460" y="148328"/>
                  <a:pt x="7693" y="147228"/>
                </a:cubicBezTo>
                <a:cubicBezTo>
                  <a:pt x="12926" y="146129"/>
                  <a:pt x="18059" y="149481"/>
                  <a:pt x="19158" y="154714"/>
                </a:cubicBezTo>
                <a:cubicBezTo>
                  <a:pt x="27402" y="199532"/>
                  <a:pt x="63788" y="232128"/>
                  <a:pt x="105574" y="232128"/>
                </a:cubicBezTo>
                <a:cubicBezTo>
                  <a:pt x="147361" y="232128"/>
                  <a:pt x="183841" y="199532"/>
                  <a:pt x="192180" y="154619"/>
                </a:cubicBezTo>
                <a:cubicBezTo>
                  <a:pt x="192639" y="152141"/>
                  <a:pt x="194067" y="149949"/>
                  <a:pt x="196148" y="148526"/>
                </a:cubicBezTo>
                <a:cubicBezTo>
                  <a:pt x="198229" y="147103"/>
                  <a:pt x="200790" y="146568"/>
                  <a:pt x="203266" y="147039"/>
                </a:cubicBezTo>
                <a:close/>
                <a:moveTo>
                  <a:pt x="105433" y="0"/>
                </a:moveTo>
                <a:cubicBezTo>
                  <a:pt x="140005" y="0"/>
                  <a:pt x="168397" y="27323"/>
                  <a:pt x="169723" y="61870"/>
                </a:cubicBezTo>
                <a:lnTo>
                  <a:pt x="169723" y="144116"/>
                </a:lnTo>
                <a:cubicBezTo>
                  <a:pt x="169652" y="166896"/>
                  <a:pt x="157592" y="187956"/>
                  <a:pt x="137981" y="199547"/>
                </a:cubicBezTo>
                <a:cubicBezTo>
                  <a:pt x="135056" y="201674"/>
                  <a:pt x="131174" y="201951"/>
                  <a:pt x="127977" y="200259"/>
                </a:cubicBezTo>
                <a:cubicBezTo>
                  <a:pt x="124780" y="198569"/>
                  <a:pt x="122825" y="195205"/>
                  <a:pt x="122937" y="191589"/>
                </a:cubicBezTo>
                <a:cubicBezTo>
                  <a:pt x="123049" y="187974"/>
                  <a:pt x="125210" y="184739"/>
                  <a:pt x="128505" y="183249"/>
                </a:cubicBezTo>
                <a:cubicBezTo>
                  <a:pt x="142339" y="175061"/>
                  <a:pt x="150836" y="160191"/>
                  <a:pt x="150867" y="144116"/>
                </a:cubicBezTo>
                <a:lnTo>
                  <a:pt x="150867" y="61870"/>
                </a:lnTo>
                <a:cubicBezTo>
                  <a:pt x="149759" y="37635"/>
                  <a:pt x="129788" y="18556"/>
                  <a:pt x="105527" y="18556"/>
                </a:cubicBezTo>
                <a:cubicBezTo>
                  <a:pt x="81267" y="18556"/>
                  <a:pt x="61296" y="37635"/>
                  <a:pt x="60187" y="61870"/>
                </a:cubicBezTo>
                <a:lnTo>
                  <a:pt x="60187" y="144021"/>
                </a:lnTo>
                <a:cubicBezTo>
                  <a:pt x="60187" y="169087"/>
                  <a:pt x="80508" y="189408"/>
                  <a:pt x="105575" y="189408"/>
                </a:cubicBezTo>
                <a:cubicBezTo>
                  <a:pt x="110808" y="189408"/>
                  <a:pt x="115050" y="193650"/>
                  <a:pt x="115050" y="198883"/>
                </a:cubicBezTo>
                <a:cubicBezTo>
                  <a:pt x="115050" y="204117"/>
                  <a:pt x="110808" y="208359"/>
                  <a:pt x="105575" y="208359"/>
                </a:cubicBezTo>
                <a:cubicBezTo>
                  <a:pt x="70042" y="208411"/>
                  <a:pt x="41194" y="179648"/>
                  <a:pt x="41142" y="144116"/>
                </a:cubicBezTo>
                <a:lnTo>
                  <a:pt x="41142" y="61870"/>
                </a:lnTo>
                <a:cubicBezTo>
                  <a:pt x="42468" y="27323"/>
                  <a:pt x="70860" y="0"/>
                  <a:pt x="105433" y="0"/>
                </a:cubicBezTo>
                <a:close/>
              </a:path>
            </a:pathLst>
          </a:custGeom>
          <a:solidFill>
            <a:srgbClr val="FFFFFF"/>
          </a:solidFill>
          <a:ln w="945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400"/>
          </a:p>
        </p:txBody>
      </p:sp>
      <p:sp>
        <p:nvSpPr>
          <p:cNvPr id="53" name="图形 33" descr="343538343130363b343538383334313bb1fdd7b4cdbc"/>
          <p:cNvSpPr/>
          <p:nvPr>
            <p:custDataLst>
              <p:tags r:id="rId17"/>
            </p:custDataLst>
          </p:nvPr>
        </p:nvSpPr>
        <p:spPr>
          <a:xfrm>
            <a:off x="3269329" y="4265596"/>
            <a:ext cx="419834" cy="419836"/>
          </a:xfrm>
          <a:custGeom>
            <a:avLst/>
            <a:gdLst>
              <a:gd name="connsiteX0" fmla="*/ 315064 w 314953"/>
              <a:gd name="connsiteY0" fmla="*/ 157118 h 314955"/>
              <a:gd name="connsiteX1" fmla="*/ 308013 w 314953"/>
              <a:gd name="connsiteY1" fmla="*/ 110110 h 314955"/>
              <a:gd name="connsiteX2" fmla="*/ 302748 w 314953"/>
              <a:gd name="connsiteY2" fmla="*/ 95913 h 314955"/>
              <a:gd name="connsiteX3" fmla="*/ 302748 w 314953"/>
              <a:gd name="connsiteY3" fmla="*/ 95067 h 314955"/>
              <a:gd name="connsiteX4" fmla="*/ 204407 w 314953"/>
              <a:gd name="connsiteY4" fmla="*/ 6786 h 314955"/>
              <a:gd name="connsiteX5" fmla="*/ 190962 w 314953"/>
              <a:gd name="connsiteY5" fmla="*/ 3308 h 314955"/>
              <a:gd name="connsiteX6" fmla="*/ 187578 w 314953"/>
              <a:gd name="connsiteY6" fmla="*/ 2556 h 314955"/>
              <a:gd name="connsiteX7" fmla="*/ 176296 w 314953"/>
              <a:gd name="connsiteY7" fmla="*/ 863 h 314955"/>
              <a:gd name="connsiteX8" fmla="*/ 172441 w 314953"/>
              <a:gd name="connsiteY8" fmla="*/ 863 h 314955"/>
              <a:gd name="connsiteX9" fmla="*/ 157586 w 314953"/>
              <a:gd name="connsiteY9" fmla="*/ 111 h 314955"/>
              <a:gd name="connsiteX10" fmla="*/ 5886 w 314953"/>
              <a:gd name="connsiteY10" fmla="*/ 115383 h 314955"/>
              <a:gd name="connsiteX11" fmla="*/ 76266 w 314953"/>
              <a:gd name="connsiteY11" fmla="*/ 292434 h 314955"/>
              <a:gd name="connsiteX12" fmla="*/ 265705 w 314953"/>
              <a:gd name="connsiteY12" fmla="*/ 272099 h 314955"/>
              <a:gd name="connsiteX13" fmla="*/ 268952 w 314953"/>
              <a:gd name="connsiteY13" fmla="*/ 262864 h 314955"/>
              <a:gd name="connsiteX14" fmla="*/ 262229 w 314953"/>
              <a:gd name="connsiteY14" fmla="*/ 255749 h 314955"/>
              <a:gd name="connsiteX15" fmla="*/ 252825 w 314953"/>
              <a:gd name="connsiteY15" fmla="*/ 258467 h 314955"/>
              <a:gd name="connsiteX16" fmla="*/ 86288 w 314953"/>
              <a:gd name="connsiteY16" fmla="*/ 275702 h 314955"/>
              <a:gd name="connsiteX17" fmla="*/ 24538 w 314953"/>
              <a:gd name="connsiteY17" fmla="*/ 120080 h 314955"/>
              <a:gd name="connsiteX18" fmla="*/ 157586 w 314953"/>
              <a:gd name="connsiteY18" fmla="*/ 18444 h 314955"/>
              <a:gd name="connsiteX19" fmla="*/ 170561 w 314953"/>
              <a:gd name="connsiteY19" fmla="*/ 19102 h 314955"/>
              <a:gd name="connsiteX20" fmla="*/ 173757 w 314953"/>
              <a:gd name="connsiteY20" fmla="*/ 19102 h 314955"/>
              <a:gd name="connsiteX21" fmla="*/ 184099 w 314953"/>
              <a:gd name="connsiteY21" fmla="*/ 20701 h 314955"/>
              <a:gd name="connsiteX22" fmla="*/ 186355 w 314953"/>
              <a:gd name="connsiteY22" fmla="*/ 20701 h 314955"/>
              <a:gd name="connsiteX23" fmla="*/ 285073 w 314953"/>
              <a:gd name="connsiteY23" fmla="*/ 101742 h 314955"/>
              <a:gd name="connsiteX24" fmla="*/ 285637 w 314953"/>
              <a:gd name="connsiteY24" fmla="*/ 103059 h 314955"/>
              <a:gd name="connsiteX25" fmla="*/ 286859 w 314953"/>
              <a:gd name="connsiteY25" fmla="*/ 106349 h 314955"/>
              <a:gd name="connsiteX26" fmla="*/ 167082 w 314953"/>
              <a:gd name="connsiteY26" fmla="*/ 143956 h 314955"/>
              <a:gd name="connsiteX27" fmla="*/ 167082 w 314953"/>
              <a:gd name="connsiteY27" fmla="*/ 40538 h 314955"/>
              <a:gd name="connsiteX28" fmla="*/ 157680 w 314953"/>
              <a:gd name="connsiteY28" fmla="*/ 31136 h 314955"/>
              <a:gd name="connsiteX29" fmla="*/ 148279 w 314953"/>
              <a:gd name="connsiteY29" fmla="*/ 40538 h 314955"/>
              <a:gd name="connsiteX30" fmla="*/ 148279 w 314953"/>
              <a:gd name="connsiteY30" fmla="*/ 157118 h 314955"/>
              <a:gd name="connsiteX31" fmla="*/ 148279 w 314953"/>
              <a:gd name="connsiteY31" fmla="*/ 157776 h 314955"/>
              <a:gd name="connsiteX32" fmla="*/ 148937 w 314953"/>
              <a:gd name="connsiteY32" fmla="*/ 160408 h 314955"/>
              <a:gd name="connsiteX33" fmla="*/ 148937 w 314953"/>
              <a:gd name="connsiteY33" fmla="*/ 161631 h 314955"/>
              <a:gd name="connsiteX34" fmla="*/ 151005 w 314953"/>
              <a:gd name="connsiteY34" fmla="*/ 164075 h 314955"/>
              <a:gd name="connsiteX35" fmla="*/ 151475 w 314953"/>
              <a:gd name="connsiteY35" fmla="*/ 164639 h 314955"/>
              <a:gd name="connsiteX36" fmla="*/ 272945 w 314953"/>
              <a:gd name="connsiteY36" fmla="*/ 249254 h 314955"/>
              <a:gd name="connsiteX37" fmla="*/ 286013 w 314953"/>
              <a:gd name="connsiteY37" fmla="*/ 246903 h 314955"/>
              <a:gd name="connsiteX38" fmla="*/ 286013 w 314953"/>
              <a:gd name="connsiteY38" fmla="*/ 245869 h 314955"/>
              <a:gd name="connsiteX39" fmla="*/ 286953 w 314953"/>
              <a:gd name="connsiteY39" fmla="*/ 244929 h 314955"/>
              <a:gd name="connsiteX40" fmla="*/ 315064 w 314953"/>
              <a:gd name="connsiteY40" fmla="*/ 157118 h 314955"/>
              <a:gd name="connsiteX41" fmla="*/ 296261 w 314953"/>
              <a:gd name="connsiteY41" fmla="*/ 157118 h 314955"/>
              <a:gd name="connsiteX42" fmla="*/ 276423 w 314953"/>
              <a:gd name="connsiteY42" fmla="*/ 228476 h 314955"/>
              <a:gd name="connsiteX43" fmla="*/ 178740 w 314953"/>
              <a:gd name="connsiteY43" fmla="*/ 160408 h 314955"/>
              <a:gd name="connsiteX44" fmla="*/ 292406 w 314953"/>
              <a:gd name="connsiteY44" fmla="*/ 125058 h 314955"/>
              <a:gd name="connsiteX45" fmla="*/ 296261 w 314953"/>
              <a:gd name="connsiteY45" fmla="*/ 157118 h 31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14953" h="314955">
                <a:moveTo>
                  <a:pt x="315064" y="157118"/>
                </a:moveTo>
                <a:cubicBezTo>
                  <a:pt x="315115" y="141181"/>
                  <a:pt x="312737" y="125330"/>
                  <a:pt x="308013" y="110110"/>
                </a:cubicBezTo>
                <a:cubicBezTo>
                  <a:pt x="306509" y="105221"/>
                  <a:pt x="304722" y="100708"/>
                  <a:pt x="302748" y="95913"/>
                </a:cubicBezTo>
                <a:lnTo>
                  <a:pt x="302748" y="95067"/>
                </a:lnTo>
                <a:cubicBezTo>
                  <a:pt x="284626" y="52552"/>
                  <a:pt x="248624" y="20232"/>
                  <a:pt x="204407" y="6786"/>
                </a:cubicBezTo>
                <a:cubicBezTo>
                  <a:pt x="199988" y="5470"/>
                  <a:pt x="195475" y="4248"/>
                  <a:pt x="190962" y="3308"/>
                </a:cubicBezTo>
                <a:lnTo>
                  <a:pt x="187578" y="2556"/>
                </a:lnTo>
                <a:cubicBezTo>
                  <a:pt x="183880" y="1866"/>
                  <a:pt x="180119" y="1302"/>
                  <a:pt x="176296" y="863"/>
                </a:cubicBezTo>
                <a:lnTo>
                  <a:pt x="172441" y="863"/>
                </a:lnTo>
                <a:cubicBezTo>
                  <a:pt x="167552" y="863"/>
                  <a:pt x="163039" y="111"/>
                  <a:pt x="157586" y="111"/>
                </a:cubicBezTo>
                <a:cubicBezTo>
                  <a:pt x="86874" y="119"/>
                  <a:pt x="24837" y="47258"/>
                  <a:pt x="5886" y="115383"/>
                </a:cubicBezTo>
                <a:cubicBezTo>
                  <a:pt x="-13065" y="183507"/>
                  <a:pt x="15716" y="255912"/>
                  <a:pt x="76266" y="292434"/>
                </a:cubicBezTo>
                <a:cubicBezTo>
                  <a:pt x="136816" y="328956"/>
                  <a:pt x="214286" y="320641"/>
                  <a:pt x="265705" y="272099"/>
                </a:cubicBezTo>
                <a:cubicBezTo>
                  <a:pt x="268431" y="269871"/>
                  <a:pt x="269684" y="266308"/>
                  <a:pt x="268952" y="262864"/>
                </a:cubicBezTo>
                <a:cubicBezTo>
                  <a:pt x="268219" y="259421"/>
                  <a:pt x="265626" y="256675"/>
                  <a:pt x="262229" y="255749"/>
                </a:cubicBezTo>
                <a:cubicBezTo>
                  <a:pt x="258833" y="254823"/>
                  <a:pt x="255204" y="255872"/>
                  <a:pt x="252825" y="258467"/>
                </a:cubicBezTo>
                <a:cubicBezTo>
                  <a:pt x="207435" y="300855"/>
                  <a:pt x="139397" y="307897"/>
                  <a:pt x="86288" y="275702"/>
                </a:cubicBezTo>
                <a:cubicBezTo>
                  <a:pt x="33179" y="243508"/>
                  <a:pt x="7952" y="179929"/>
                  <a:pt x="24538" y="120080"/>
                </a:cubicBezTo>
                <a:cubicBezTo>
                  <a:pt x="41125" y="60231"/>
                  <a:pt x="95482" y="18708"/>
                  <a:pt x="157586" y="18444"/>
                </a:cubicBezTo>
                <a:cubicBezTo>
                  <a:pt x="161911" y="18444"/>
                  <a:pt x="166236" y="18444"/>
                  <a:pt x="170561" y="19102"/>
                </a:cubicBezTo>
                <a:lnTo>
                  <a:pt x="173757" y="19102"/>
                </a:lnTo>
                <a:cubicBezTo>
                  <a:pt x="177236" y="19102"/>
                  <a:pt x="180714" y="20043"/>
                  <a:pt x="184099" y="20701"/>
                </a:cubicBezTo>
                <a:lnTo>
                  <a:pt x="186355" y="20701"/>
                </a:lnTo>
                <a:cubicBezTo>
                  <a:pt x="230448" y="30125"/>
                  <a:pt x="267241" y="60330"/>
                  <a:pt x="285073" y="101742"/>
                </a:cubicBezTo>
                <a:lnTo>
                  <a:pt x="285637" y="103059"/>
                </a:lnTo>
                <a:cubicBezTo>
                  <a:pt x="285637" y="104093"/>
                  <a:pt x="286389" y="105221"/>
                  <a:pt x="286859" y="106349"/>
                </a:cubicBezTo>
                <a:lnTo>
                  <a:pt x="167082" y="143956"/>
                </a:lnTo>
                <a:lnTo>
                  <a:pt x="167082" y="40538"/>
                </a:lnTo>
                <a:cubicBezTo>
                  <a:pt x="167082" y="35346"/>
                  <a:pt x="162873" y="31136"/>
                  <a:pt x="157680" y="31136"/>
                </a:cubicBezTo>
                <a:cubicBezTo>
                  <a:pt x="152488" y="31136"/>
                  <a:pt x="148279" y="35346"/>
                  <a:pt x="148279" y="40538"/>
                </a:cubicBezTo>
                <a:lnTo>
                  <a:pt x="148279" y="157118"/>
                </a:lnTo>
                <a:cubicBezTo>
                  <a:pt x="148279" y="157118"/>
                  <a:pt x="148279" y="157118"/>
                  <a:pt x="148279" y="157776"/>
                </a:cubicBezTo>
                <a:cubicBezTo>
                  <a:pt x="148370" y="158680"/>
                  <a:pt x="148591" y="159567"/>
                  <a:pt x="148937" y="160408"/>
                </a:cubicBezTo>
                <a:cubicBezTo>
                  <a:pt x="148911" y="160816"/>
                  <a:pt x="148911" y="161224"/>
                  <a:pt x="148937" y="161631"/>
                </a:cubicBezTo>
                <a:cubicBezTo>
                  <a:pt x="149481" y="162558"/>
                  <a:pt x="150181" y="163385"/>
                  <a:pt x="151005" y="164075"/>
                </a:cubicBezTo>
                <a:lnTo>
                  <a:pt x="151475" y="164639"/>
                </a:lnTo>
                <a:lnTo>
                  <a:pt x="272945" y="249254"/>
                </a:lnTo>
                <a:cubicBezTo>
                  <a:pt x="277204" y="252206"/>
                  <a:pt x="283050" y="251155"/>
                  <a:pt x="286013" y="246903"/>
                </a:cubicBezTo>
                <a:cubicBezTo>
                  <a:pt x="286033" y="246559"/>
                  <a:pt x="286033" y="246213"/>
                  <a:pt x="286013" y="245869"/>
                </a:cubicBezTo>
                <a:cubicBezTo>
                  <a:pt x="286349" y="245578"/>
                  <a:pt x="286663" y="245264"/>
                  <a:pt x="286953" y="244929"/>
                </a:cubicBezTo>
                <a:cubicBezTo>
                  <a:pt x="304916" y="219139"/>
                  <a:pt x="314711" y="188545"/>
                  <a:pt x="315064" y="157118"/>
                </a:cubicBezTo>
                <a:moveTo>
                  <a:pt x="296261" y="157118"/>
                </a:moveTo>
                <a:cubicBezTo>
                  <a:pt x="296278" y="182268"/>
                  <a:pt x="289418" y="206944"/>
                  <a:pt x="276423" y="228476"/>
                </a:cubicBezTo>
                <a:lnTo>
                  <a:pt x="178740" y="160408"/>
                </a:lnTo>
                <a:lnTo>
                  <a:pt x="292406" y="125058"/>
                </a:lnTo>
                <a:cubicBezTo>
                  <a:pt x="294940" y="135557"/>
                  <a:pt x="296234" y="146317"/>
                  <a:pt x="296261" y="157118"/>
                </a:cubicBezTo>
              </a:path>
            </a:pathLst>
          </a:custGeom>
          <a:solidFill>
            <a:srgbClr val="FFFFFF"/>
          </a:solidFill>
          <a:ln w="938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40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37" grpId="0" bldLvl="0" animBg="1"/>
      <p:bldP spid="38" grpId="0"/>
      <p:bldP spid="39" grpId="0" bldLvl="0" animBg="1"/>
      <p:bldP spid="41" grpId="0" bldLvl="0" animBg="1"/>
      <p:bldP spid="42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155650" y="3008168"/>
            <a:ext cx="6270178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实施环节</a:t>
            </a:r>
            <a:endParaRPr lang="en-US" altLang="zh-CN" sz="8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6815" y="152696"/>
            <a:ext cx="893813" cy="7198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9897" y="257161"/>
            <a:ext cx="6048439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获取长城研学路线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1" y="2301856"/>
            <a:ext cx="2735751" cy="273575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实施环节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9902" y="1295051"/>
            <a:ext cx="7742471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活动一：选择搜索工具</a:t>
            </a:r>
          </a:p>
        </p:txBody>
      </p:sp>
      <p:sp>
        <p:nvSpPr>
          <p:cNvPr id="7" name="矩形 6"/>
          <p:cNvSpPr/>
          <p:nvPr/>
        </p:nvSpPr>
        <p:spPr>
          <a:xfrm>
            <a:off x="1430655" y="2004695"/>
            <a:ext cx="64592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根据需求选择一款合适的搜索引擎，并记录下来。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802130" y="2871470"/>
            <a:ext cx="7947660" cy="523875"/>
          </a:xfrm>
          <a:prstGeom prst="roundRect">
            <a:avLst/>
          </a:prstGeom>
          <a:solidFill>
            <a:srgbClr val="CBE7F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802130" y="2691130"/>
            <a:ext cx="1042670" cy="957580"/>
          </a:xfrm>
          <a:prstGeom prst="roundRect">
            <a:avLst/>
          </a:prstGeom>
          <a:solidFill>
            <a:srgbClr val="30A0D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常用</a:t>
            </a:r>
          </a:p>
          <a:p>
            <a:pPr algn="ctr"/>
            <a:r>
              <a:rPr lang="zh-CN" altLang="en-US"/>
              <a:t>搜索</a:t>
            </a:r>
          </a:p>
          <a:p>
            <a:pPr algn="ctr"/>
            <a:r>
              <a:rPr lang="zh-CN" altLang="en-US"/>
              <a:t>引擎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802130" y="4011930"/>
            <a:ext cx="7927340" cy="523875"/>
          </a:xfrm>
          <a:prstGeom prst="roundRect">
            <a:avLst/>
          </a:prstGeom>
          <a:solidFill>
            <a:srgbClr val="CBE7F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802130" y="3904615"/>
            <a:ext cx="1042670" cy="797560"/>
          </a:xfrm>
          <a:prstGeom prst="roundRect">
            <a:avLst/>
          </a:prstGeom>
          <a:solidFill>
            <a:srgbClr val="30A0D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你的</a:t>
            </a:r>
          </a:p>
          <a:p>
            <a:pPr algn="ctr"/>
            <a:r>
              <a:rPr lang="zh-CN" altLang="en-US"/>
              <a:t>选择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802130" y="5033010"/>
            <a:ext cx="7927340" cy="523875"/>
          </a:xfrm>
          <a:prstGeom prst="roundRect">
            <a:avLst/>
          </a:prstGeom>
          <a:solidFill>
            <a:srgbClr val="CBE7F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802130" y="4841875"/>
            <a:ext cx="1042670" cy="797560"/>
          </a:xfrm>
          <a:prstGeom prst="roundRect">
            <a:avLst/>
          </a:prstGeom>
          <a:solidFill>
            <a:srgbClr val="30A0D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你的</a:t>
            </a:r>
          </a:p>
          <a:p>
            <a:pPr algn="ctr"/>
            <a:r>
              <a:rPr lang="zh-CN" altLang="en-US"/>
              <a:t>选择</a:t>
            </a:r>
          </a:p>
        </p:txBody>
      </p:sp>
      <p:pic>
        <p:nvPicPr>
          <p:cNvPr id="36" name="图片 35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实施环节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9902" y="1295051"/>
            <a:ext cx="7742471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搜索研学路线</a:t>
            </a:r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6" name="图片 35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226945" y="1821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spc="100" dirty="0">
                <a:solidFill>
                  <a:srgbClr val="F69D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搜索长城研学路线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360805" y="2350135"/>
            <a:ext cx="90030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9875"/>
            <a:r>
              <a:rPr lang="zh-CN" alt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围绕项目主题，同学们提炼搜索的关键词，尝试搜索，并观察记录准确获取长城研学路线信息的关键词。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1857375" y="3186430"/>
            <a:ext cx="8121015" cy="2446020"/>
          </a:xfrm>
          <a:prstGeom prst="roundRect">
            <a:avLst/>
          </a:prstGeom>
          <a:solidFill>
            <a:srgbClr val="E4F3EF"/>
          </a:solidFill>
          <a:ln w="28575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444750" y="3546475"/>
            <a:ext cx="6439535" cy="606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/>
              <a:t>   </a:t>
            </a:r>
            <a:r>
              <a:rPr lang="zh-CN" altLang="en-US"/>
              <a:t>搜索内容： </a:t>
            </a:r>
            <a:r>
              <a:rPr lang="en-US" altLang="zh-CN"/>
              <a:t>         </a:t>
            </a:r>
            <a:r>
              <a:rPr lang="zh-CN" altLang="en-US"/>
              <a:t>北京长城研学路线信息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4882515" y="4039870"/>
            <a:ext cx="35852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380615" y="4349115"/>
            <a:ext cx="6439535" cy="606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/>
              <a:t>                         </a:t>
            </a:r>
            <a:r>
              <a:rPr lang="zh-CN" altLang="en-US"/>
              <a:t>关键词： </a:t>
            </a:r>
            <a:r>
              <a:rPr lang="en-US" altLang="zh-CN"/>
              <a:t>            </a:t>
            </a:r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4867275" y="4842510"/>
            <a:ext cx="35852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实施环节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9902" y="1295051"/>
            <a:ext cx="7742471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搜索研学路线</a:t>
            </a:r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6" name="图片 35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82495" y="17760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spc="100" dirty="0">
                <a:solidFill>
                  <a:srgbClr val="F69D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搜索</a:t>
            </a:r>
            <a:r>
              <a:rPr lang="zh-CN" altLang="en-US" sz="2000" b="1" spc="100" dirty="0">
                <a:solidFill>
                  <a:srgbClr val="F69D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八达岭长城研学路线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429385" y="2270125"/>
            <a:ext cx="90030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9875"/>
            <a:r>
              <a:rPr lang="zh-CN" alt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长城路线很漫长，现在需要大家挑选出更适合研学的的路径，优化对应路线的关键词，请组长记录下来。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925955" y="3106420"/>
            <a:ext cx="8121015" cy="2446020"/>
          </a:xfrm>
          <a:prstGeom prst="roundRect">
            <a:avLst/>
          </a:prstGeom>
          <a:solidFill>
            <a:srgbClr val="E4F3EF"/>
          </a:solidFill>
          <a:ln w="28575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513330" y="3410585"/>
            <a:ext cx="6439535" cy="606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/>
              <a:t>   </a:t>
            </a:r>
            <a:r>
              <a:rPr lang="zh-CN" altLang="en-US"/>
              <a:t>搜索内容： </a:t>
            </a:r>
            <a:r>
              <a:rPr lang="en-US" altLang="zh-CN"/>
              <a:t>         </a:t>
            </a:r>
            <a:r>
              <a:rPr lang="zh-CN" altLang="en-US"/>
              <a:t>北京长城研学路线信息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951095" y="3903980"/>
            <a:ext cx="35852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435225" y="4087495"/>
            <a:ext cx="6439535" cy="606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/>
              <a:t>                         </a:t>
            </a:r>
            <a:r>
              <a:rPr lang="zh-CN" altLang="en-US"/>
              <a:t>关键词</a:t>
            </a:r>
            <a:r>
              <a:rPr lang="en-US" altLang="zh-CN"/>
              <a:t>1</a:t>
            </a:r>
            <a:r>
              <a:rPr lang="zh-CN" altLang="en-US"/>
              <a:t>： </a:t>
            </a:r>
            <a:r>
              <a:rPr lang="en-US" altLang="zh-CN"/>
              <a:t>            </a:t>
            </a: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4921885" y="4580890"/>
            <a:ext cx="35852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408555" y="4759325"/>
            <a:ext cx="6439535" cy="606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/>
              <a:t>                         </a:t>
            </a:r>
            <a:r>
              <a:rPr lang="zh-CN" altLang="en-US"/>
              <a:t>关键词</a:t>
            </a:r>
            <a:r>
              <a:rPr lang="en-US" altLang="zh-CN"/>
              <a:t>2</a:t>
            </a:r>
            <a:r>
              <a:rPr lang="zh-CN" altLang="en-US"/>
              <a:t>： </a:t>
            </a:r>
            <a:r>
              <a:rPr lang="en-US" altLang="zh-CN"/>
              <a:t>            </a:t>
            </a:r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4895215" y="5252720"/>
            <a:ext cx="35852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实施环节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9902" y="1295051"/>
            <a:ext cx="7742471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搜索研学路线</a:t>
            </a:r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6" name="图片 35" descr="4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92020" y="179959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spc="100" dirty="0">
                <a:solidFill>
                  <a:srgbClr val="F69D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搜索</a:t>
            </a:r>
            <a:r>
              <a:rPr lang="zh-CN" altLang="en-US" sz="2000" b="1" spc="100" dirty="0">
                <a:solidFill>
                  <a:srgbClr val="F69D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步行研学路线信息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89405" y="2315845"/>
            <a:ext cx="90030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9875"/>
            <a:r>
              <a:rPr lang="zh-CN" alt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我们确认了八达岭长城研学路线，为了更直观的亲近长城，我们选择步行，那么如何才能获取步行路线信息呢，请各个小组进行尝试。</a:t>
            </a: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1149985" y="3181350"/>
          <a:ext cx="9398000" cy="299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搜索主题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搜索次数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使用的关键词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结果对比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长城研学</a:t>
                      </a:r>
                    </a:p>
                    <a:p>
                      <a:pPr>
                        <a:buNone/>
                      </a:pPr>
                      <a:r>
                        <a:rPr lang="zh-CN" altLang="en-US" sz="2000"/>
                        <a:t>路线信息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第一次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第二次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第三次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实施环节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9902" y="1295051"/>
            <a:ext cx="7742471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搜索研学路线</a:t>
            </a:r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6" name="图片 35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11375" y="171894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spc="100" dirty="0">
                <a:solidFill>
                  <a:srgbClr val="F69D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精准匹配路线信息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85265" y="2279015"/>
            <a:ext cx="900303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9875"/>
            <a:r>
              <a:rPr lang="zh-CN" alt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刚大家的搜索结果来看，步行路线信息匹配度比较差，那么我们怎样才能获取准确的结果呢？</a:t>
            </a:r>
          </a:p>
          <a:p>
            <a:pPr indent="269875"/>
            <a:r>
              <a:rPr lang="zh-CN" alt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思考并探索搜索引擎的精准匹配搜索。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504315" y="3413125"/>
            <a:ext cx="8907780" cy="2437765"/>
          </a:xfrm>
          <a:prstGeom prst="roundRect">
            <a:avLst/>
          </a:prstGeom>
          <a:solidFill>
            <a:srgbClr val="E4F3EF"/>
          </a:solidFill>
          <a:ln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tx1"/>
                </a:solidFill>
              </a:rPr>
              <a:t>问题探究：</a:t>
            </a:r>
          </a:p>
          <a:p>
            <a:pPr algn="l"/>
            <a:endParaRPr lang="zh-CN" altLang="en-US">
              <a:solidFill>
                <a:schemeClr val="tx1"/>
              </a:solidFill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</a:rPr>
              <a:t>1．通过精准匹配的方式进行搜索，结果发生了哪些变化？</a:t>
            </a:r>
          </a:p>
          <a:p>
            <a:pPr algn="l"/>
            <a:endParaRPr lang="zh-CN" altLang="en-US">
              <a:solidFill>
                <a:schemeClr val="tx1"/>
              </a:solidFill>
            </a:endParaRPr>
          </a:p>
          <a:p>
            <a:pPr algn="l"/>
            <a:endParaRPr lang="zh-CN" altLang="en-US">
              <a:solidFill>
                <a:schemeClr val="tx1"/>
              </a:solidFill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</a:rPr>
              <a:t>2．精准匹配的优势体现在哪些方面？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实施环节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9902" y="1295051"/>
            <a:ext cx="7742471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活动三：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遴选研学路线</a:t>
            </a:r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6" name="图片 35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461770" y="2133600"/>
            <a:ext cx="9219565" cy="3092450"/>
          </a:xfrm>
          <a:prstGeom prst="roundRect">
            <a:avLst/>
          </a:prstGeom>
          <a:solidFill>
            <a:srgbClr val="E4F3EF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76755" y="2398211"/>
            <a:ext cx="8520430" cy="2426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b="1" dirty="0" err="1"/>
              <a:t>环节一：遴选路线图片</a:t>
            </a:r>
            <a:endParaRPr lang="en-US" altLang="zh-CN" b="0" dirty="0"/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b="0" dirty="0" err="1"/>
              <a:t>同学们输入研学路线关键词，并选择遴选信息的类型</a:t>
            </a:r>
            <a:endParaRPr lang="en-US" altLang="zh-CN" dirty="0"/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b="1" dirty="0" err="1"/>
              <a:t>环节二：细化遴选条件</a:t>
            </a:r>
            <a:endParaRPr lang="en-US" altLang="zh-CN" b="0" dirty="0"/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b="0" dirty="0" err="1"/>
              <a:t>选择图片的尺寸进行遴选，获取更加适合八达岭长城步行路线的图片</a:t>
            </a:r>
            <a:r>
              <a:rPr lang="en-US" altLang="zh-CN" b="0" dirty="0"/>
              <a:t>。</a:t>
            </a:r>
            <a:endParaRPr lang="en-US" altLang="zh-CN" dirty="0"/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b="1" dirty="0" err="1"/>
              <a:t>环节三：记录搜索结果</a:t>
            </a:r>
            <a:endParaRPr lang="en-US" altLang="zh-CN" b="0" dirty="0"/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b="0" dirty="0" err="1"/>
              <a:t>同学们使用不同遴选类型搜索研学路线并记录下来</a:t>
            </a:r>
            <a:r>
              <a:rPr lang="en-US" altLang="zh-CN" b="0" dirty="0"/>
              <a:t>。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155650" y="3008168"/>
            <a:ext cx="6270178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检测评价</a:t>
            </a:r>
            <a:endParaRPr lang="en-US" altLang="zh-CN" sz="8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6815" y="152696"/>
            <a:ext cx="893813" cy="7198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9897" y="257161"/>
            <a:ext cx="6048439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获取长城研学路线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1" y="2301856"/>
            <a:ext cx="2735751" cy="273575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检测评价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872573" y="2938051"/>
            <a:ext cx="463122" cy="18129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73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试一试</a:t>
            </a:r>
            <a:endParaRPr lang="zh-CN" altLang="en-US" sz="373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93" y="1797434"/>
            <a:ext cx="972301" cy="97230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12379" y="1468961"/>
            <a:ext cx="7678957" cy="21431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47675" indent="-447675" algn="just">
              <a:lnSpc>
                <a:spcPts val="4000"/>
              </a:lnSpc>
            </a:pPr>
            <a:r>
              <a:rPr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1．小组汇报自己的搜索研学路线解决问题的思路和结果</a:t>
            </a:r>
          </a:p>
          <a:p>
            <a:pPr marL="447675" indent="-447675" algn="just">
              <a:lnSpc>
                <a:spcPts val="4000"/>
              </a:lnSpc>
            </a:pPr>
            <a:r>
              <a:rPr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2．其他小组同学对推荐的路线进行点评</a:t>
            </a:r>
          </a:p>
          <a:p>
            <a:pPr marL="447675" indent="-447675" algn="just">
              <a:lnSpc>
                <a:spcPts val="4000"/>
              </a:lnSpc>
            </a:pPr>
            <a:r>
              <a:rPr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3．小组互评，共同评选出最优路线策划小组</a:t>
            </a:r>
          </a:p>
          <a:p>
            <a:pPr marL="447675" indent="-447675" algn="just">
              <a:lnSpc>
                <a:spcPts val="4000"/>
              </a:lnSpc>
            </a:pPr>
            <a:r>
              <a:rPr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5．通过此项目，有哪些收获？与同学分享</a:t>
            </a:r>
          </a:p>
        </p:txBody>
      </p:sp>
      <p:sp>
        <p:nvSpPr>
          <p:cNvPr id="13" name="Rectangle 77"/>
          <p:cNvSpPr>
            <a:spLocks noChangeArrowheads="1"/>
          </p:cNvSpPr>
          <p:nvPr/>
        </p:nvSpPr>
        <p:spPr bwMode="auto">
          <a:xfrm>
            <a:off x="3312378" y="3727959"/>
            <a:ext cx="6733540" cy="4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889" tIns="60944" rIns="121889" bIns="60944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为了提高搜索引擎的搜索效率常用的方法有：</a:t>
            </a: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3525777" y="4442751"/>
          <a:ext cx="6307689" cy="1669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4512945" imgH="1182370" progId="Word.Document.8">
                  <p:embed/>
                </p:oleObj>
              </mc:Choice>
              <mc:Fallback>
                <p:oleObj name="Document" r:id="rId4" imgW="4512945" imgH="1182370" progId="Word.Document.8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21" t="6085" r="3621"/>
                      <a:stretch>
                        <a:fillRect/>
                      </a:stretch>
                    </p:blipFill>
                    <p:spPr bwMode="auto">
                      <a:xfrm>
                        <a:off x="3525777" y="4442751"/>
                        <a:ext cx="6307689" cy="16696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项目情境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压缩后 _1__20240730_1131290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55899" y="1509234"/>
            <a:ext cx="7323552" cy="4162879"/>
          </a:xfrm>
          <a:prstGeom prst="rect">
            <a:avLst/>
          </a:prstGeom>
        </p:spPr>
      </p:pic>
      <p:pic>
        <p:nvPicPr>
          <p:cNvPr id="5" name="图片 4" descr="4(1)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628" y="3429000"/>
            <a:ext cx="2663802" cy="2663802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检测评价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334770" y="1926590"/>
          <a:ext cx="9590405" cy="3388995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1409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solidFill>
                            <a:schemeClr val="lt1"/>
                          </a:solidFill>
                        </a:rPr>
                        <a:t>评价维度</a:t>
                      </a:r>
                    </a:p>
                  </a:txBody>
                  <a:tcPr marL="9525" marR="9525" marT="9525" marB="9525" anchor="ctr" anchorCtr="1">
                    <a:lnL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L>
                    <a:lnR w="12700">
                      <a:solidFill>
                        <a:srgbClr val="00B0F0"/>
                      </a:solidFill>
                      <a:prstDash val="soli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solidFill>
                            <a:schemeClr val="lt1"/>
                          </a:solidFill>
                        </a:rPr>
                        <a:t>评价内容</a:t>
                      </a:r>
                    </a:p>
                  </a:txBody>
                  <a:tcPr marL="57150" marR="57150" marT="0" marB="0" anchor="ctr" anchorCtr="1">
                    <a:lnL w="12700">
                      <a:solidFill>
                        <a:srgbClr val="00B0F0"/>
                      </a:solidFill>
                      <a:prstDash val="solid"/>
                    </a:lnL>
                    <a:lnR w="12700">
                      <a:solidFill>
                        <a:srgbClr val="00B0F0"/>
                      </a:solidFill>
                      <a:prstDash val="soli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solidFill>
                            <a:schemeClr val="lt1"/>
                          </a:solidFill>
                        </a:rPr>
                        <a:t>评价等级</a:t>
                      </a:r>
                    </a:p>
                  </a:txBody>
                  <a:tcPr marL="57150" marR="57150" marT="0" marB="0" anchor="ctr" anchorCtr="1">
                    <a:lnL w="12700">
                      <a:solidFill>
                        <a:srgbClr val="00B0F0"/>
                      </a:solidFill>
                      <a:prstDash val="soli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45">
                <a:tc rowSpan="3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</a:rPr>
                        <a:t>过程性评价</a:t>
                      </a:r>
                    </a:p>
                  </a:txBody>
                  <a:tcPr marL="9525" marR="9525" marT="9525" marB="9525" anchor="ctr" anchorCtr="1">
                    <a:lnL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L>
                    <a:lnR w="12700">
                      <a:solidFill>
                        <a:srgbClr val="00B0F0"/>
                      </a:solidFill>
                      <a:prstDash val="solid"/>
                    </a:lnR>
                    <a:lnT w="12700">
                      <a:solidFill>
                        <a:srgbClr val="00B0F0"/>
                      </a:solidFill>
                      <a:prstDash val="solid"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</a:rPr>
                        <a:t>能主动参与有关长城研学的讨论，讨论的信息搜索方法对完成项目有价值</a:t>
                      </a:r>
                    </a:p>
                  </a:txBody>
                  <a:tcPr marL="57150" marR="57150" marT="0" marB="0" anchor="ctr">
                    <a:lnL w="12700">
                      <a:solidFill>
                        <a:srgbClr val="00B0F0"/>
                      </a:solidFill>
                      <a:prstDash val="solid"/>
                    </a:lnL>
                    <a:lnR w="12700">
                      <a:solidFill>
                        <a:srgbClr val="00B0F0"/>
                      </a:solidFill>
                      <a:prstDash val="solid"/>
                    </a:lnR>
                    <a:lnT w="12700">
                      <a:solidFill>
                        <a:srgbClr val="00B0F0"/>
                      </a:solidFill>
                      <a:prstDash val="solid"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</a:rPr>
                        <a:t>☆☆☆☆☆</a:t>
                      </a:r>
                    </a:p>
                  </a:txBody>
                  <a:tcPr marL="57150" marR="57150" marT="0" marB="0" anchor="ctr" anchorCtr="1">
                    <a:lnL w="12700">
                      <a:solidFill>
                        <a:srgbClr val="00B0F0"/>
                      </a:solidFill>
                      <a:prstDash val="soli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R>
                    <a:lnT w="12700">
                      <a:solidFill>
                        <a:srgbClr val="00B0F0"/>
                      </a:solidFill>
                      <a:prstDash val="solid"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L>
                    <a:lnR w="12700">
                      <a:solidFill>
                        <a:srgbClr val="00B0F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</a:rPr>
                        <a:t>能主动参与长城研学的任务，在小组中积极发表自己的看法，听取同伴发言，参与活动兴趣浓厚。</a:t>
                      </a:r>
                    </a:p>
                  </a:txBody>
                  <a:tcPr marL="57150" marR="57150" marT="0" marB="0" anchor="ctr">
                    <a:lnL w="12700">
                      <a:solidFill>
                        <a:srgbClr val="00B0F0"/>
                      </a:solidFill>
                      <a:prstDash val="solid"/>
                    </a:lnL>
                    <a:lnR w="12700">
                      <a:solidFill>
                        <a:srgbClr val="00B0F0"/>
                      </a:solidFill>
                      <a:prstDash val="solid"/>
                    </a:lnR>
                    <a:lnT w="12700">
                      <a:solidFill>
                        <a:srgbClr val="00B0F0"/>
                      </a:solidFill>
                      <a:prstDash val="solid"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</a:rPr>
                        <a:t>☆☆☆☆☆</a:t>
                      </a:r>
                    </a:p>
                  </a:txBody>
                  <a:tcPr marL="57150" marR="57150" marT="0" marB="0" anchor="ctr" anchorCtr="1">
                    <a:lnL w="12700">
                      <a:solidFill>
                        <a:srgbClr val="00B0F0"/>
                      </a:solidFill>
                      <a:prstDash val="soli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R>
                    <a:lnT w="12700">
                      <a:solidFill>
                        <a:srgbClr val="00B0F0"/>
                      </a:solidFill>
                      <a:prstDash val="solid"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7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L>
                    <a:lnR w="12700">
                      <a:solidFill>
                        <a:srgbClr val="00B0F0"/>
                      </a:solidFill>
                      <a:prstDash val="solid"/>
                    </a:lnR>
                    <a:lnB w="12700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</a:rPr>
                        <a:t>在课堂中表现积极，独立思考和解决长城研学问题，能够按时准确的完成活动任务</a:t>
                      </a:r>
                    </a:p>
                  </a:txBody>
                  <a:tcPr marL="57150" marR="57150" marT="0" marB="0" anchor="ctr">
                    <a:lnL w="12700">
                      <a:solidFill>
                        <a:srgbClr val="00B0F0"/>
                      </a:solidFill>
                      <a:prstDash val="solid"/>
                    </a:lnL>
                    <a:lnR w="12700">
                      <a:solidFill>
                        <a:srgbClr val="00B0F0"/>
                      </a:solidFill>
                      <a:prstDash val="solid"/>
                    </a:lnR>
                    <a:lnT w="12700">
                      <a:solidFill>
                        <a:srgbClr val="00B0F0"/>
                      </a:solidFill>
                      <a:prstDash val="solid"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</a:rPr>
                        <a:t>☆☆☆☆☆</a:t>
                      </a:r>
                    </a:p>
                  </a:txBody>
                  <a:tcPr marL="57150" marR="57150" marT="0" marB="0" anchor="ctr" anchorCtr="1">
                    <a:lnL w="12700">
                      <a:solidFill>
                        <a:srgbClr val="00B0F0"/>
                      </a:solidFill>
                      <a:prstDash val="soli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R>
                    <a:lnT w="12700">
                      <a:solidFill>
                        <a:srgbClr val="00B0F0"/>
                      </a:solidFill>
                      <a:prstDash val="solid"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 rowSpan="3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</a:rPr>
                        <a:t>总结性评价</a:t>
                      </a:r>
                    </a:p>
                  </a:txBody>
                  <a:tcPr marL="9525" marR="9525" marT="9525" marB="9525" anchor="ctr" anchorCtr="1">
                    <a:lnL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L>
                    <a:lnR w="12700">
                      <a:solidFill>
                        <a:srgbClr val="00B0F0"/>
                      </a:solidFill>
                      <a:prstDash val="solid"/>
                    </a:lnR>
                    <a:lnT w="12700">
                      <a:solidFill>
                        <a:srgbClr val="00B0F0"/>
                      </a:solidFill>
                      <a:prstDash val="soli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</a:rPr>
                        <a:t>善于使用信息科技解决长城研学路线的策划问题。</a:t>
                      </a:r>
                    </a:p>
                  </a:txBody>
                  <a:tcPr marL="57150" marR="57150" marT="0" marB="0" anchor="ctr">
                    <a:lnL w="12700">
                      <a:solidFill>
                        <a:srgbClr val="00B0F0"/>
                      </a:solidFill>
                      <a:prstDash val="solid"/>
                    </a:lnL>
                    <a:lnR w="12700">
                      <a:solidFill>
                        <a:srgbClr val="00B0F0"/>
                      </a:solidFill>
                      <a:prstDash val="solid"/>
                    </a:lnR>
                    <a:lnT w="12700">
                      <a:solidFill>
                        <a:srgbClr val="00B0F0"/>
                      </a:solidFill>
                      <a:prstDash val="solid"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</a:rPr>
                        <a:t>☆☆☆☆☆</a:t>
                      </a:r>
                    </a:p>
                  </a:txBody>
                  <a:tcPr marL="57150" marR="57150" marT="0" marB="0" anchor="ctr" anchorCtr="1">
                    <a:lnL w="12700">
                      <a:solidFill>
                        <a:srgbClr val="00B0F0"/>
                      </a:solidFill>
                      <a:prstDash val="soli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R>
                    <a:lnT w="12700">
                      <a:solidFill>
                        <a:srgbClr val="00B0F0"/>
                      </a:solidFill>
                      <a:prstDash val="solid"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7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L>
                    <a:lnR w="12700">
                      <a:solidFill>
                        <a:srgbClr val="00B0F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</a:rPr>
                        <a:t>能在长城研学项目情境中发现问题， 总结归纳搜索引擎的工作原理和提高搜索效率的方法</a:t>
                      </a:r>
                    </a:p>
                  </a:txBody>
                  <a:tcPr marL="57150" marR="57150" marT="0" marB="0" anchor="ctr">
                    <a:lnL w="12700">
                      <a:solidFill>
                        <a:srgbClr val="00B0F0"/>
                      </a:solidFill>
                      <a:prstDash val="solid"/>
                    </a:lnL>
                    <a:lnR w="12700">
                      <a:solidFill>
                        <a:srgbClr val="00B0F0"/>
                      </a:solidFill>
                      <a:prstDash val="solid"/>
                    </a:lnR>
                    <a:lnT w="12700">
                      <a:solidFill>
                        <a:srgbClr val="00B0F0"/>
                      </a:solidFill>
                      <a:prstDash val="solid"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</a:rPr>
                        <a:t>☆☆☆☆☆</a:t>
                      </a:r>
                    </a:p>
                  </a:txBody>
                  <a:tcPr marL="57150" marR="57150" marT="0" marB="0" anchor="ctr" anchorCtr="1">
                    <a:lnL w="12700">
                      <a:solidFill>
                        <a:srgbClr val="00B0F0"/>
                      </a:solidFill>
                      <a:prstDash val="soli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R>
                    <a:lnT w="12700">
                      <a:solidFill>
                        <a:srgbClr val="00B0F0"/>
                      </a:solidFill>
                      <a:prstDash val="solid"/>
                    </a:lnT>
                    <a:lnB w="12700">
                      <a:solidFill>
                        <a:srgbClr val="00B0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8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L>
                    <a:lnR w="12700">
                      <a:solidFill>
                        <a:srgbClr val="00B0F0"/>
                      </a:solidFill>
                      <a:prstDash val="solid"/>
                    </a:lnR>
                    <a:lnB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</a:rPr>
                        <a:t>合理运用搜索引擎，通过搜索引擎的使用，能够利用互联网进行精准信息搜索并遴选信息获取学长城研学路线。</a:t>
                      </a:r>
                    </a:p>
                  </a:txBody>
                  <a:tcPr marL="57150" marR="57150" marT="0" marB="0" anchor="ctr">
                    <a:lnL w="12700">
                      <a:solidFill>
                        <a:srgbClr val="00B0F0"/>
                      </a:solidFill>
                      <a:prstDash val="solid"/>
                    </a:lnL>
                    <a:lnR w="12700">
                      <a:solidFill>
                        <a:srgbClr val="00B0F0"/>
                      </a:solidFill>
                      <a:prstDash val="solid"/>
                    </a:lnR>
                    <a:lnT w="12700">
                      <a:solidFill>
                        <a:srgbClr val="00B0F0"/>
                      </a:solidFill>
                      <a:prstDash val="soli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</a:rPr>
                        <a:t>☆☆☆☆☆</a:t>
                      </a:r>
                    </a:p>
                  </a:txBody>
                  <a:tcPr marL="57150" marR="57150" marT="0" marB="0" anchor="ctr" anchorCtr="1">
                    <a:lnL w="12700">
                      <a:solidFill>
                        <a:srgbClr val="00B0F0"/>
                      </a:solidFill>
                      <a:prstDash val="soli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R>
                    <a:lnT w="12700">
                      <a:solidFill>
                        <a:srgbClr val="00B0F0"/>
                      </a:solidFill>
                      <a:prstDash val="soli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155650" y="3008168"/>
            <a:ext cx="6270178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素养提升</a:t>
            </a:r>
            <a:endParaRPr lang="en-US" altLang="zh-CN" sz="8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6815" y="152696"/>
            <a:ext cx="893813" cy="7198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9897" y="257161"/>
            <a:ext cx="6048439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获取长城研学路线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1" y="2301856"/>
            <a:ext cx="2735751" cy="273575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素养提升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653266" y="1338663"/>
            <a:ext cx="1657429" cy="501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提升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2" y="1152323"/>
            <a:ext cx="945464" cy="9454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53540" y="2197735"/>
            <a:ext cx="8764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l" fontAlgn="auto">
              <a:buClrTx/>
              <a:buSzTx/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为了更加准确地获取信息，可以通过哪些渠道或者方法来提高搜索的效率，请小组集思广益，总结方法，并记录下来。</a:t>
            </a:r>
          </a:p>
        </p:txBody>
      </p:sp>
      <p:pic>
        <p:nvPicPr>
          <p:cNvPr id="6" name="图片 5" descr="微信截图_20240801175357"/>
          <p:cNvPicPr>
            <a:picLocks noChangeAspect="1"/>
          </p:cNvPicPr>
          <p:nvPr/>
        </p:nvPicPr>
        <p:blipFill>
          <a:blip r:embed="rId4"/>
          <a:srcRect l="573" t="3695" r="1094" b="3580"/>
          <a:stretch>
            <a:fillRect/>
          </a:stretch>
        </p:blipFill>
        <p:spPr>
          <a:xfrm>
            <a:off x="1838325" y="3555365"/>
            <a:ext cx="8394065" cy="2039620"/>
          </a:xfrm>
          <a:prstGeom prst="round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155650" y="3008168"/>
            <a:ext cx="6270178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拓展活动</a:t>
            </a:r>
            <a:endParaRPr lang="en-US" altLang="zh-CN" sz="8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6815" y="152696"/>
            <a:ext cx="893813" cy="7198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9897" y="257161"/>
            <a:ext cx="6048439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获取长城研学路线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1" y="2301856"/>
            <a:ext cx="2735751" cy="273575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拓展活动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344645" y="1092534"/>
            <a:ext cx="3639777" cy="6648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3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课外活动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65" y="1108532"/>
            <a:ext cx="887390" cy="8873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52360" y="1840458"/>
            <a:ext cx="8683156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请小组同学尝试使用短视频等工具搜索长城的研学攻略，将其过程和结果记录下来</a:t>
            </a: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762760" y="3147060"/>
          <a:ext cx="866648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搜索主题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北京八达岭长城研学攻略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搜索工具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搜索结果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4" y="-5499"/>
            <a:ext cx="12188990" cy="68584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91" y="1783261"/>
            <a:ext cx="4054118" cy="40541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26423" y="105314"/>
            <a:ext cx="959763" cy="772981"/>
          </a:xfrm>
          <a:prstGeom prst="rect">
            <a:avLst/>
          </a:prstGeom>
        </p:spPr>
      </p:pic>
      <p:sp>
        <p:nvSpPr>
          <p:cNvPr id="19" name="圆角矩形标注 18"/>
          <p:cNvSpPr/>
          <p:nvPr/>
        </p:nvSpPr>
        <p:spPr>
          <a:xfrm>
            <a:off x="683606" y="2399651"/>
            <a:ext cx="6792095" cy="2747167"/>
          </a:xfrm>
          <a:prstGeom prst="wedgeRoundRectCallout">
            <a:avLst>
              <a:gd name="adj1" fmla="val 62433"/>
              <a:gd name="adj2" fmla="val -3643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6093351" y="282504"/>
            <a:ext cx="470755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互联网助力长城研学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39783" y="282504"/>
            <a:ext cx="572317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七年级上册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112541" y="1197484"/>
            <a:ext cx="9070768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 </a:t>
            </a:r>
            <a:r>
              <a:rPr lang="en-US" altLang="zh-CN" sz="4265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   </a:t>
            </a:r>
            <a:r>
              <a:rPr lang="zh-CN" altLang="en-US" sz="4265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获取长城研学路线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886681" y="2667055"/>
            <a:ext cx="7273769" cy="205994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6400" b="1" spc="600" dirty="0">
                <a:solidFill>
                  <a:srgbClr val="FFFFCC"/>
                </a:solidFill>
                <a:latin typeface="腾祥铁山楷书简" panose="01010104010101010101" pitchFamily="2" charset="-122"/>
                <a:ea typeface="腾祥铁山楷书简" panose="01010104010101010101" pitchFamily="2" charset="-122"/>
              </a:rPr>
              <a:t>用所学知识去探索未知世界吧！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学习目标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-20320" y="13335"/>
            <a:ext cx="894080" cy="7200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08789" y="1557482"/>
            <a:ext cx="6083491" cy="32334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1．素养目标</a:t>
            </a:r>
            <a:endParaRPr lang="zh-CN" altLang="en-US" sz="2000" b="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35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 b="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通过搜索引擎的使用，能够利用互联网进行精准信息搜索并遴选信息。</a:t>
            </a:r>
          </a:p>
          <a:p>
            <a:pPr algn="just">
              <a:lnSpc>
                <a:spcPts val="3500"/>
              </a:lnSpc>
              <a:spcBef>
                <a:spcPts val="0"/>
              </a:spcBef>
              <a:buClrTx/>
              <a:buSzTx/>
              <a:buFontTx/>
            </a:pPr>
            <a:endParaRPr lang="zh-CN" altLang="en-US" sz="2000" b="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35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2．项目目标</a:t>
            </a:r>
            <a:endParaRPr lang="zh-CN" altLang="en-US" sz="2000" b="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35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 b="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通过互联网获取长城研学路线，为长城研学活动做好准备。</a:t>
            </a:r>
          </a:p>
        </p:txBody>
      </p:sp>
      <p:pic>
        <p:nvPicPr>
          <p:cNvPr id="6" name="图片 5" descr="4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8087" y="-122736"/>
            <a:ext cx="4570871" cy="4570871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核心问题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-20320" y="13335"/>
            <a:ext cx="894080" cy="720090"/>
          </a:xfrm>
          <a:prstGeom prst="rect">
            <a:avLst/>
          </a:prstGeom>
        </p:spPr>
      </p:pic>
      <p:sp>
        <p:nvSpPr>
          <p:cNvPr id="4" name="矩形: 剪去左右顶角 1"/>
          <p:cNvSpPr/>
          <p:nvPr/>
        </p:nvSpPr>
        <p:spPr>
          <a:xfrm>
            <a:off x="5328587" y="1989086"/>
            <a:ext cx="9327588" cy="255309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 anchorCtr="0">
            <a:noAutofit/>
          </a:bodyPr>
          <a:lstStyle/>
          <a:p>
            <a:pPr marR="0" lvl="0" algn="just" defTabSz="914400" eaLnBrk="1" fontAlgn="auto" latinLnBrk="0" hangingPunct="1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2000" b="0" i="0" u="none" strike="noStrike" kern="1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kumimoji="0" lang="zh-CN" altLang="en-US" sz="2000" b="0" i="0" u="none" strike="noStrike" kern="1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什么是搜索引擎？</a:t>
            </a:r>
          </a:p>
          <a:p>
            <a:pPr marR="0" lvl="0" algn="just" defTabSz="914400" eaLnBrk="1" fontAlgn="auto" latinLnBrk="0" hangingPunct="1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2000" b="0" i="0" u="none" strike="noStrike" kern="1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just" defTabSz="914400" eaLnBrk="1" fontAlgn="auto" latinLnBrk="0" hangingPunct="1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000" b="0" i="0" u="none" strike="noStrike" kern="1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如何利用搜索引擎提高搜索效率？</a:t>
            </a:r>
          </a:p>
          <a:p>
            <a:pPr marR="0" lvl="0" algn="just" defTabSz="914400" eaLnBrk="1" fontAlgn="auto" latinLnBrk="0" hangingPunct="1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</a:pPr>
            <a:endParaRPr kumimoji="0" lang="zh-CN" altLang="en-US" sz="2000" b="0" i="0" u="none" strike="noStrike" kern="1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just" defTabSz="914400" eaLnBrk="1" fontAlgn="auto" latinLnBrk="0" hangingPunct="1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kumimoji="0" lang="zh-CN" altLang="en-US" sz="2000" b="0" i="0" u="none" strike="noStrike" kern="1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如何在搜索结果中遴选出有价值的信息？</a:t>
            </a:r>
          </a:p>
          <a:p>
            <a:pPr marR="0" lvl="0" algn="just" defTabSz="914400" eaLnBrk="1" fontAlgn="auto" latinLnBrk="0" hangingPunct="1">
              <a:lnSpc>
                <a:spcPts val="3500"/>
              </a:lnSpc>
              <a:spcBef>
                <a:spcPts val="0"/>
              </a:spcBef>
              <a:buClrTx/>
              <a:buSzTx/>
              <a:buFontTx/>
            </a:pPr>
            <a:endParaRPr kumimoji="0" lang="zh-CN" altLang="en-US" sz="2000" b="0" i="0" u="none" strike="noStrike" kern="1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4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395" y="1247679"/>
            <a:ext cx="4570871" cy="4570871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5618239" y="1229391"/>
            <a:ext cx="6572256" cy="461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íś1iḑê"/>
          <p:cNvGrpSpPr/>
          <p:nvPr/>
        </p:nvGrpSpPr>
        <p:grpSpPr>
          <a:xfrm>
            <a:off x="1264981" y="2877244"/>
            <a:ext cx="9535067" cy="3093864"/>
            <a:chOff x="1263788" y="2865873"/>
            <a:chExt cx="9537421" cy="3094627"/>
          </a:xfrm>
        </p:grpSpPr>
        <p:cxnSp>
          <p:nvCxnSpPr>
            <p:cNvPr id="6" name="ï$ľíḋè"/>
            <p:cNvCxnSpPr/>
            <p:nvPr/>
          </p:nvCxnSpPr>
          <p:spPr>
            <a:xfrm flipH="1">
              <a:off x="3620986" y="3753058"/>
              <a:ext cx="298174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íSḻïḍé"/>
            <p:cNvCxnSpPr/>
            <p:nvPr/>
          </p:nvCxnSpPr>
          <p:spPr>
            <a:xfrm>
              <a:off x="5693530" y="3753058"/>
              <a:ext cx="67793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iṡļîḓè"/>
            <p:cNvCxnSpPr/>
            <p:nvPr/>
          </p:nvCxnSpPr>
          <p:spPr>
            <a:xfrm>
              <a:off x="8145841" y="3753058"/>
              <a:ext cx="298174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îşḻîďè"/>
            <p:cNvGrpSpPr/>
            <p:nvPr/>
          </p:nvGrpSpPr>
          <p:grpSpPr>
            <a:xfrm>
              <a:off x="1263788" y="2865873"/>
              <a:ext cx="2180491" cy="2778844"/>
              <a:chOff x="1263788" y="2865873"/>
              <a:chExt cx="2180491" cy="2778844"/>
            </a:xfrm>
          </p:grpSpPr>
          <p:sp>
            <p:nvSpPr>
              <p:cNvPr id="19" name="ïṩ1iḍè"/>
              <p:cNvSpPr/>
              <p:nvPr/>
            </p:nvSpPr>
            <p:spPr>
              <a:xfrm>
                <a:off x="1466849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热身环节</a:t>
                </a:r>
              </a:p>
            </p:txBody>
          </p:sp>
          <p:sp>
            <p:nvSpPr>
              <p:cNvPr id="20" name="iṡlîḓè"/>
              <p:cNvSpPr txBox="1"/>
              <p:nvPr/>
            </p:nvSpPr>
            <p:spPr>
              <a:xfrm>
                <a:off x="1263788" y="4899788"/>
                <a:ext cx="2180491" cy="74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明确所需信息内容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选择研学信息获取方式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iṩ1ide"/>
            <p:cNvGrpSpPr/>
            <p:nvPr/>
          </p:nvGrpSpPr>
          <p:grpSpPr>
            <a:xfrm>
              <a:off x="3716099" y="2865873"/>
              <a:ext cx="2180491" cy="3094627"/>
              <a:chOff x="3716099" y="2865873"/>
              <a:chExt cx="2180491" cy="3094627"/>
            </a:xfrm>
          </p:grpSpPr>
          <p:sp>
            <p:nvSpPr>
              <p:cNvPr id="17" name="iŝľíḑè"/>
              <p:cNvSpPr/>
              <p:nvPr/>
            </p:nvSpPr>
            <p:spPr>
              <a:xfrm>
                <a:off x="3919159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实施环节</a:t>
                </a:r>
              </a:p>
            </p:txBody>
          </p:sp>
          <p:sp>
            <p:nvSpPr>
              <p:cNvPr id="18" name="ïŝļïḍé"/>
              <p:cNvSpPr txBox="1"/>
              <p:nvPr/>
            </p:nvSpPr>
            <p:spPr>
              <a:xfrm>
                <a:off x="3716099" y="4899788"/>
                <a:ext cx="2180491" cy="1060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选择搜索工具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搜索研学路线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遴选研学路线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ïSľiḑê"/>
            <p:cNvGrpSpPr/>
            <p:nvPr/>
          </p:nvGrpSpPr>
          <p:grpSpPr>
            <a:xfrm>
              <a:off x="6202741" y="2865873"/>
              <a:ext cx="2180491" cy="2778845"/>
              <a:chOff x="6202741" y="2865873"/>
              <a:chExt cx="2180491" cy="2778845"/>
            </a:xfrm>
          </p:grpSpPr>
          <p:sp>
            <p:nvSpPr>
              <p:cNvPr id="15" name="iśḷîḓê"/>
              <p:cNvSpPr/>
              <p:nvPr/>
            </p:nvSpPr>
            <p:spPr>
              <a:xfrm>
                <a:off x="6371470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检测评价</a:t>
                </a:r>
              </a:p>
            </p:txBody>
          </p:sp>
          <p:sp>
            <p:nvSpPr>
              <p:cNvPr id="16" name="íṩḷiḑè"/>
              <p:cNvSpPr txBox="1"/>
              <p:nvPr/>
            </p:nvSpPr>
            <p:spPr>
              <a:xfrm>
                <a:off x="6202741" y="4899789"/>
                <a:ext cx="2180491" cy="74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学习检测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学习评价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íṥḷïḑe"/>
            <p:cNvGrpSpPr/>
            <p:nvPr/>
          </p:nvGrpSpPr>
          <p:grpSpPr>
            <a:xfrm>
              <a:off x="8620718" y="2865873"/>
              <a:ext cx="2180491" cy="2778845"/>
              <a:chOff x="8620718" y="2865873"/>
              <a:chExt cx="2180491" cy="2778845"/>
            </a:xfrm>
          </p:grpSpPr>
          <p:sp>
            <p:nvSpPr>
              <p:cNvPr id="13" name="ïṥḻïḋé"/>
              <p:cNvSpPr/>
              <p:nvPr/>
            </p:nvSpPr>
            <p:spPr>
              <a:xfrm>
                <a:off x="8823779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小结提升</a:t>
                </a:r>
              </a:p>
            </p:txBody>
          </p:sp>
          <p:sp>
            <p:nvSpPr>
              <p:cNvPr id="14" name="ïśḻîḑé"/>
              <p:cNvSpPr txBox="1"/>
              <p:nvPr/>
            </p:nvSpPr>
            <p:spPr>
              <a:xfrm>
                <a:off x="8620718" y="4899789"/>
                <a:ext cx="2180491" cy="74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</a:t>
                </a:r>
                <a:r>
                  <a:rPr lang="zh-CN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小结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拓展提升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TextBox 10"/>
          <p:cNvSpPr txBox="1"/>
          <p:nvPr/>
        </p:nvSpPr>
        <p:spPr>
          <a:xfrm>
            <a:off x="672736" y="741368"/>
            <a:ext cx="2179952" cy="11976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目录</a:t>
            </a:r>
            <a:endParaRPr lang="en-US" altLang="zh-CN" sz="72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2496489" y="1269296"/>
            <a:ext cx="2015726" cy="459105"/>
          </a:xfrm>
          <a:prstGeom prst="rect">
            <a:avLst/>
          </a:prstGeom>
          <a:noFill/>
          <a:effectLst/>
        </p:spPr>
        <p:txBody>
          <a:bodyPr wrap="square" lIns="91429" tIns="45715" rIns="91429" bIns="45715" rtlCol="0">
            <a:spAutoFit/>
          </a:bodyPr>
          <a:lstStyle/>
          <a:p>
            <a:pPr algn="dist" defTabSz="725170"/>
            <a:r>
              <a:rPr lang="en-US" altLang="zh-CN" sz="24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zh-CN" altLang="zh-CN" sz="2400" i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墨迹 6"/>
          <p:cNvPicPr/>
          <p:nvPr/>
        </p:nvPicPr>
        <p:blipFill>
          <a:blip r:embed="rId5"/>
          <a:stretch>
            <a:fillRect/>
          </a:stretch>
        </p:blipFill>
        <p:spPr>
          <a:xfrm>
            <a:off x="-1713641" y="629751"/>
            <a:ext cx="47988" cy="215947"/>
          </a:xfrm>
          <a:prstGeom prst="rect">
            <a:avLst/>
          </a:prstGeom>
        </p:spPr>
      </p:pic>
      <p:sp>
        <p:nvSpPr>
          <p:cNvPr id="26" name="TextBox 4"/>
          <p:cNvSpPr txBox="1"/>
          <p:nvPr/>
        </p:nvSpPr>
        <p:spPr>
          <a:xfrm>
            <a:off x="1505" y="852"/>
            <a:ext cx="604717" cy="13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67" y="110366"/>
            <a:ext cx="2591192" cy="25911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4" grpId="0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155650" y="3008168"/>
            <a:ext cx="6270178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热身环节</a:t>
            </a:r>
            <a:endParaRPr lang="en-US" altLang="zh-CN" sz="8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6815" y="152696"/>
            <a:ext cx="893813" cy="7198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9897" y="257161"/>
            <a:ext cx="6048439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获取长城研学路线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1" y="2301856"/>
            <a:ext cx="2735751" cy="273575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00576" y="597596"/>
            <a:ext cx="7019491" cy="583565"/>
            <a:chOff x="1949785" y="448308"/>
            <a:chExt cx="5265918" cy="437782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43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endParaRPr lang="zh-CN" altLang="en-US" sz="3200" dirty="0"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670517" y="597596"/>
            <a:ext cx="2879609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热身环节</a:t>
            </a:r>
          </a:p>
        </p:txBody>
      </p:sp>
      <p:sp>
        <p:nvSpPr>
          <p:cNvPr id="27" name="矩形 26"/>
          <p:cNvSpPr/>
          <p:nvPr/>
        </p:nvSpPr>
        <p:spPr>
          <a:xfrm>
            <a:off x="288789" y="1427175"/>
            <a:ext cx="8125994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985">
              <a:lnSpc>
                <a:spcPts val="4000"/>
              </a:lnSpc>
            </a:pPr>
            <a:r>
              <a:rPr lang="zh-CN" altLang="en-US" sz="32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活动一：明确所需信息内容</a:t>
            </a:r>
            <a:endParaRPr lang="zh-CN" altLang="zh-CN" sz="32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1065502" y="3285102"/>
            <a:ext cx="9560739" cy="2794157"/>
          </a:xfrm>
          <a:prstGeom prst="roundRect">
            <a:avLst/>
          </a:prstGeom>
          <a:solidFill>
            <a:srgbClr val="E4F3EF"/>
          </a:solidFill>
          <a:ln>
            <a:prstDash val="dash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2" name="文本框 31"/>
          <p:cNvSpPr txBox="1"/>
          <p:nvPr/>
        </p:nvSpPr>
        <p:spPr>
          <a:xfrm>
            <a:off x="1488731" y="2085672"/>
            <a:ext cx="8714282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09600" fontAlgn="auto">
              <a:extLst>
                <a:ext uri="{35155182-B16C-46BC-9424-99874614C6A1}">
                  <wpsdc:indentchars xmlns="" xmlns:wpsdc="http://www.wps.cn/officeDocument/2017/drawingmlCustomData" val="200" checksum="4158780845"/>
                </a:ext>
              </a:extLst>
            </a:pPr>
            <a:r>
              <a:rPr lang="zh-CN" altLang="en-US" sz="2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</a:t>
            </a:r>
            <a:r>
              <a:rPr lang="zh-CN" alt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更好的开展此研学活动，需要大家来充当此研学项目策划负责人，规划长城研学的路线！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392235" y="3813292"/>
            <a:ext cx="1190542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关于长城你已经知道了哪些信息？（请同学们和小组成员交流）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392235" y="4773175"/>
            <a:ext cx="12867849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请你们出谋划策，长城研学还需要获取北京长城的哪些信息呢？</a:t>
            </a:r>
          </a:p>
          <a:p>
            <a:pPr defTabSz="266700"/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（小组讨论并记录）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0576" y="597596"/>
            <a:ext cx="7019491" cy="583565"/>
            <a:chOff x="1949785" y="448308"/>
            <a:chExt cx="5265918" cy="437782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43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endParaRPr lang="zh-CN" altLang="en-US" sz="3200" dirty="0"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670517" y="597596"/>
            <a:ext cx="2879609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热身环节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2499" y="1427190"/>
            <a:ext cx="7228748" cy="603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514985" algn="l">
              <a:lnSpc>
                <a:spcPts val="4000"/>
              </a:lnSpc>
              <a:buClrTx/>
              <a:buSzTx/>
              <a:buFontTx/>
            </a:pPr>
            <a:r>
              <a:rPr lang="zh-CN" altLang="en-US" sz="32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活动二：选择研学信息获取方式</a:t>
            </a: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200935" y="2805161"/>
          <a:ext cx="9436100" cy="3013075"/>
        </p:xfrm>
        <a:graphic>
          <a:graphicData uri="http://schemas.openxmlformats.org/drawingml/2006/table">
            <a:tbl>
              <a:tblPr firstRow="1" bandRow="1">
                <a:tableStyleId>{E4CAE26B-629A-43A1-97DF-71F7C32628CB}</a:tableStyleId>
              </a:tblPr>
              <a:tblGrid>
                <a:gridCol w="235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261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获取方式</a:t>
                      </a:r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30A0D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列举</a:t>
                      </a:r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30A0D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优点</a:t>
                      </a:r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30A0D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</a:rPr>
                        <a:t>不足</a:t>
                      </a:r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3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615"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zh-CN" altLang="en-US" sz="1800"/>
                        <a:t>查阅资料</a:t>
                      </a:r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1800"/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1800"/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1800"/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615"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zh-CN" altLang="en-US" sz="1800"/>
                        <a:t>采访专家</a:t>
                      </a:r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DD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1800"/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DD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1800"/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DD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1800"/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615"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zh-CN" altLang="en-US" sz="1800"/>
                        <a:t>调查问卷</a:t>
                      </a:r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1800"/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1800"/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1800"/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615"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zh-CN" altLang="en-US" sz="1800"/>
                        <a:t>搜素引擎</a:t>
                      </a:r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DD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1800"/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DD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1800"/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DD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endParaRPr lang="zh-CN" altLang="en-US" sz="1800"/>
                    </a:p>
                  </a:txBody>
                  <a:tcPr marL="91417" marR="91417" marT="45708" marB="45708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-143239" y="2037424"/>
            <a:ext cx="5929436" cy="501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100" dirty="0">
                <a:solidFill>
                  <a:srgbClr val="F69D1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对比信息获取方式</a:t>
            </a:r>
          </a:p>
        </p:txBody>
      </p:sp>
      <p:pic>
        <p:nvPicPr>
          <p:cNvPr id="36" name="图片 35" descr="4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0576" y="597596"/>
            <a:ext cx="7019491" cy="583565"/>
            <a:chOff x="1949785" y="448308"/>
            <a:chExt cx="5265918" cy="437782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43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endParaRPr lang="zh-CN" altLang="en-US" sz="3200" dirty="0"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670517" y="597596"/>
            <a:ext cx="2879609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热身环节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2169" y="1427190"/>
            <a:ext cx="7228748" cy="603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514985" algn="l">
              <a:lnSpc>
                <a:spcPts val="4000"/>
              </a:lnSpc>
              <a:buClrTx/>
              <a:buSzTx/>
              <a:buFontTx/>
            </a:pPr>
            <a:r>
              <a:rPr lang="zh-CN" altLang="en-US" sz="32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活动二：选择研学信息获取方式</a:t>
            </a:r>
          </a:p>
        </p:txBody>
      </p:sp>
      <p:pic>
        <p:nvPicPr>
          <p:cNvPr id="36" name="图片 35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05" y="165906"/>
            <a:ext cx="2585082" cy="2585082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061270" y="2928744"/>
            <a:ext cx="8663494" cy="698328"/>
          </a:xfrm>
          <a:prstGeom prst="roundRect">
            <a:avLst/>
          </a:prstGeom>
          <a:solidFill>
            <a:srgbClr val="CBE7F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817490" y="2037424"/>
            <a:ext cx="5929436" cy="501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100" dirty="0">
                <a:solidFill>
                  <a:srgbClr val="F69D1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确定研学路线信息获取方式</a:t>
            </a:r>
            <a:endParaRPr lang="zh-CN" altLang="en-US" sz="2665" b="1" spc="100" dirty="0">
              <a:solidFill>
                <a:srgbClr val="F69D1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69734" y="2785692"/>
            <a:ext cx="1389883" cy="1063151"/>
          </a:xfrm>
          <a:prstGeom prst="roundRect">
            <a:avLst/>
          </a:prstGeom>
          <a:solidFill>
            <a:srgbClr val="30A0D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获取</a:t>
            </a:r>
          </a:p>
          <a:p>
            <a:pPr algn="ctr"/>
            <a:r>
              <a:rPr lang="zh-CN" altLang="en-US" sz="2400"/>
              <a:t>方式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088356" y="4354178"/>
            <a:ext cx="8630482" cy="698328"/>
          </a:xfrm>
          <a:prstGeom prst="roundRect">
            <a:avLst/>
          </a:prstGeom>
          <a:solidFill>
            <a:srgbClr val="CBE7F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圆角矩形 10"/>
          <p:cNvSpPr/>
          <p:nvPr/>
        </p:nvSpPr>
        <p:spPr>
          <a:xfrm>
            <a:off x="1096821" y="4211127"/>
            <a:ext cx="1389883" cy="1063151"/>
          </a:xfrm>
          <a:prstGeom prst="roundRect">
            <a:avLst/>
          </a:prstGeom>
          <a:solidFill>
            <a:srgbClr val="30A0D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选择</a:t>
            </a:r>
          </a:p>
          <a:p>
            <a:pPr algn="ctr"/>
            <a:r>
              <a:rPr lang="zh-CN" altLang="en-US" sz="2400"/>
              <a:t>理由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6762" y="5433412"/>
            <a:ext cx="110758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组长汇报结果给班长（项目总负责人），班长对比各小组选择的获取方式，确认整个研学项目的信息获取方式。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70&quot;:[3328027,3317787,3321640,3327611,3325359,3314378]}"/>
  <p:tag name="COMMONDATA" val="eyJoZGlkIjoiMDBjMTk0OWMxNzFkMjBhNGFhNTIxY2I2YTU5NDk1M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1_1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1_2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1_3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088_1*n_h_h_f*1_2_3_1"/>
  <p:tag name="KSO_WM_TEMPLATE_CATEGORY" val="diagram"/>
  <p:tag name="KSO_WM_TEMPLATE_INDEX" val="20231088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输入你的智能图&#10;形项正文"/>
  <p:tag name="KSO_WM_DIAGRAM_USE_COLOR_VALUE" val="{&quot;color_scheme&quot;:1,&quot;color_type&quot;:1,&quot;theme_color_indexes&quot;:[]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088_1*n_h_h_f*1_2_1_1"/>
  <p:tag name="KSO_WM_TEMPLATE_CATEGORY" val="diagram"/>
  <p:tag name="KSO_WM_TEMPLATE_INDEX" val="20231088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输入你的智能图&#10;形项正文"/>
  <p:tag name="KSO_WM_DIAGRAM_USE_COLOR_VALUE" val="{&quot;color_scheme&quot;:1,&quot;color_type&quot;:1,&quot;theme_color_indexes&quot;:[]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2_3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2_1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2_2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64*8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x*1_2_3_1"/>
  <p:tag name="KSO_WM_TEMPLATE_CATEGORY" val="diagram"/>
  <p:tag name="KSO_WM_TEMPLATE_INDEX" val="20231088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87*59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x*1_2_2_1"/>
  <p:tag name="KSO_WM_TEMPLATE_CATEGORY" val="diagram"/>
  <p:tag name="KSO_WM_TEMPLATE_INDEX" val="20231088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28773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87*8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x*1_2_1_1"/>
  <p:tag name="KSO_WM_TEMPLATE_CATEGORY" val="diagram"/>
  <p:tag name="KSO_WM_TEMPLATE_INDEX" val="20231088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39*236"/>
  <p:tag name="TABLE_ENDDRAG_RECT" val="135*234*739*2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55*266"/>
  <p:tag name="TABLE_ENDDRAG_RECT" val="105*151*755*26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82*180"/>
  <p:tag name="TABLE_ENDDRAG_RECT" val="144*225*682*1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43*237"/>
  <p:tag name="TABLE_ENDDRAG_RECT" val="144*195*743*2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i*1_2_1"/>
  <p:tag name="KSO_WM_TEMPLATE_CATEGORY" val="diagram"/>
  <p:tag name="KSO_WM_TEMPLATE_INDEX" val="2023108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a*1_1_1"/>
  <p:tag name="KSO_WM_TEMPLATE_CATEGORY" val="diagram"/>
  <p:tag name="KSO_WM_TEMPLATE_INDEX" val="2023108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&#10;加项标题"/>
  <p:tag name="KSO_WM_DIAGRAM_USE_COLOR_VALUE" val="{&quot;color_scheme&quot;:1,&quot;color_type&quot;:1,&quot;theme_color_indexes&quot;:[]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1088_1*n_h_h_f*1_2_2_1"/>
  <p:tag name="KSO_WM_TEMPLATE_CATEGORY" val="diagram"/>
  <p:tag name="KSO_WM_TEMPLATE_INDEX" val="20231088"/>
  <p:tag name="KSO_WM_UNIT_LAYERLEVEL" val="1_1_1_1"/>
  <p:tag name="KSO_WM_TAG_VERSION" val="3.0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输入你的智能图&#10;形项正文"/>
  <p:tag name="KSO_WM_DIAGRAM_USE_COLOR_VALUE" val="{&quot;color_scheme&quot;:1,&quot;color_type&quot;:1,&quot;theme_color_indexes&quot;:[]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3_2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3_1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i*1_2_3_3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zE2MjY0MjUwNjE1IiwKCSJHcm91cElkIiA6ICIzNDI3MDUxOTUiLAoJIkltYWdlIiA6ICJpVkJPUncwS0dnb0FBQUFOU1VoRVVnQUFBbndBQUFHL0NBWUFBQURDZVFyUkFBQUFBWE5TUjBJQXJzNGM2UUFBSUFCSlJFRlVlSnpzM1hkODAzWCtCL0RYOTV2Wk5Fa250SXhTa0QwTHlLaUFFMUZBUlZGL29vQ0sreHlucDNlT3UzT2M0OVE3OVR6UDA5TlR6NFhpUk1XQk9KQWhVNEVpZ3V4UlpxVjdaT2Y3L2YzeGJiOUp5R2pTcGswVFhzL0hJdzlJOGszeWFacjIrK3BudkQrQ0xNc3lpSWlJaUNobGlZbHVBQkVSRVJHMUxRWStJaUlpb2hUSHdFZEVSRVNVNGhqNGlJaUlpRkljQXg4UkVSRlJpbVBnSXlJaUlrcHhESHhFUkVSRUtZNkJqNGlJaUNqRk1mQVJFUkVScFRnR1BpSWlJcUlVeDhCSFJFUkVsT0lZK0lpSWlJaFNIQU1mRVJFUlVZcGo0Q01pSWlKS2NReDhSRVJFUkNtT2dZK0lpSWdveFRId0VSRVJFYVU0Qmo0aUlpS2lGTWZBUjBSRVJKVGlHUGlJaUlpSVVod0RIeEVSRVZHS1krQWpJaUlpU25FTWZFUkVSRVFwam9HUGlJaUlLTVV4OEJFUkVSR2xPQVkrSWlJaW9oVEh3RWRFUkVTVTRoajRpSWlJaUZJY0F4OFJFUkZSaW1QZ0l5SWlJa3B4REh4RVJFUkVLWTZCajRpSWlDakZNZkFSRVJFUnBUZ0dQaUlpSXFJVXg4QkhSRVJFbE9JWStJaUlpSWhTSEFNZkVSRVJVWXBqNENNaUlpSktjUXg4UkVSRVJDbU9nWStJaUlnb3hUSHdFUkVSRWFVNEJqNGlJaUtpRk1mQVIwUkVSSlRpR1BpSWlJaUlVcHcyMFEwZ0lpTHFxTDVhNWNDUFcxelllOGlEZlllOWlXNE90YVBDTGhyMDdLckY2TUY2VENvMkpybzVyU2JJc2l3bnVoRkVSRVFkU1hXZGpIL01yY1dhVGE1RU40VTZnSEZGZXR4eHVSVVdrNURvcHJRWUF4OFJFWkdmRFZ2ZGVPeC9OYWlwNSttUmZEcGxpYmpuYWl1RzlOWWx1aWt0d2psOFJFUkVmaGF1c0RQc1VaQ2pWUklXTExFbnVoa3R4c0JIUkVUVWFNbVBUaXhkNTB4ME02aURXcnJPaVNVL0p1Zm5nNEdQaUlpbzBXZkxrN2NIaDlwSHNuNUdHUGlJaUlnYWxWVndKUzVGbHF5ZkVRWStJaUlpQUpJRWxGZEppVzRHZFhEbDFSSzhTZmd4WWVBaklpSUNJSXFBeExVYTFBeEpBalJKbUo2U3NNbEVSRVJFRkFzR1BpSWlJcUlVeDhCSFJFUkVsT0lZK0lpSWlJaFNIQU1mRVJFUlVZcGo0Q01pSWlKS2NReDhSRVJFUkNtT2dZK0lpSWdveFRId0VSRVJ0VEZSU0hRTDZIakh3RWRFUk5TR0poVWI4Y1lqT1JqU1c5Y3VyNWVYTFdMUjg1MXc3M1hXZG5rOVNnN2FSRGVBaUlnb2xlVmtpT2lVSmVMbUdXYmM5RmdWWkwvdDIweEdBZmRmbnhIVDh6MzAzeHJZSExIdkFYZkR4V1owNjZ5SjZURnJOam14ZUswVGQ4MXB1L0JZYjVQdzFKdDF1R2hpR2s0WmFXeXoxM2xyWVFQVy91eHFzK2Z2NkJqNGlJaUkydEQ4eFRhY2Qyb2FUdWl1eGFSaUk3NWE1VkR2MDJxQUVRTmk2L25USHBQWlRoeW94N21ucE9HRGIyell2TXNkOW5HRGV1blFyekR3dEM4SXlrV1NBWVRJa0llUGVxSFRPakd1U0I5VEcyTlJWU3NCQVBKek5SalFxKzFpU1liNStCN1VaT0FqSWlKcVF5NDM4TTRpRzY2YmJvYlpGSG95MzZHalhsenpZR1hFNTNubGdXeDA3UlRjUTVlZksySmNrUjVMZm5RRTNLN1RDTENtKzE3djlpZXJsR0RuNTlIZlp1REVnWG84K0dJTlZ2OFV2dmRyeWkxSEk3YXRWUnJiOU9JSDlYamw0NFptRHovdFJBTnVuMjNCL2pJdmJubThLdXFYY2Jsajd4Vk5KUXg4UkVSRWJlekxGWGFzMk9CRVpXTnZWaWlTMzExR2d3QlpsdUZzeFFoazhUQTkzbjhpVjcxKzdZT1YyRi9tRFRqbWhHNUtEUGhsZC9pZXdXUGIxbFk4WHNEamJUNlVqUjFxQUFCOHNkd09oL1A0RG5HeFlPQWpJaUtLc3hNSDZuSEg1WmF3OSs4czllQ0JGMnBDM3FjUmdVK2V6a1ZOdll4TDdpcHZjUnZLS2lSczJPWkxqUFgyd0hDVWFSR1FaUlZ4NktnWE5mWE5CNmR4Ulhya1ptcnd6Um9IYkE0WjNmTTB1UDRpYzlUdHFhaVc4TXpiZFFDQS9vVmE5TytwUThrMkYwcVBlSnQ1cEkvWkpHRDBZRDJjYnVDcjFZN21IMEFxQmo0aUlxSjJZaklLTUJrRkhLMEtQNTlNYUJ5RmxWdlplYlc5MUkybjU5WUYzSGJEeFdiMDZxcWMrazFweWd1WlRTSWV2elV6NlBGZnJiSmo4UTlPOWZyME0wd1kxbGVISDdlNFlITjRZVFlKR0R0RUQwa0N2SDQ5Z0RxdE1pZlE2dzI4N2RCUjN3MWpoaGd3K3h3VG5wNWJGeEQ0Q3ZJMG1INkdLZXpYMURsYmhFNExsRmRMdVByODZNS21KTW40OTd2MVVSMmJ5aGo0aUlpSTRtemRMeTdNK2xORndHMkNBRHg3ZHhiNjl0QmkyZnJ3dlZPYXhpd290VGJ4aGRDL1VJdkJ2WFhxVUtqREtVT3ZCUWI2TFpiUWFBVG90TUJQTzZJYlQvNXF0VU1ObGxsV0VlODhub09OMjl5NDUxL1Y2akVMLzkwcHF1Zkt6Ukp4enNuTnI5VE56WXp1T0VBWmptYmdZK0FqSWlKcUYrZWRrb2ErUGJRb1BlTEZKOS9ad3g0bk5sWnBibTdlbkNnQUdSWVJKcU9TRU5QVGxDSGFESXR5WGE5VnJqZXhPWHhQT09PZWlyRHozeWFQTStMMjJlR0hvOXZEOGcxT1BQbUdyM2R5WEpFZWQ4K3g0dFZQR3ZEeGt1RDM3cUViTTFEVVQ0Y1pkNWZENFpkVDMzNDBCMmtHVnIwR0dQaUlpSWphWEk5OERhNmRib1lzQS8rYVZ4Y3dCSG9zWGVPWjJkdk0xTFpPV1NMZWVDUkh2WDdiVEF0dW0rbTdmK3hRUGQ1NTNIZi82NThHcjREdDFsbURzOGNac1dXM08rSXEzZlltU1FnSXBPN0dOU1Vlcnh3eXFEYUZZNGNMWE1nUkJnTWZFUkZSR3pJYUJOeDdYUVlNZW1EK3QzWnMyaEY1UmF4ZXAvUkl1VHlSZzB1ZFRRNFo0c0xadU4yTlVZTUM2K2wxeWRWZ3hsa21MRmhxYjNIZ0c5eGJwL1lJTnJXOVJ4ZE5RQytod0U2MmhHUGdJeUtpRHM5bXM4SGhjTUJ1dDhQaGNLZ1h1OTBPajhjRFNaSWd5M0xBdjgzZEZ1cCtZSEpjMnkyS3dIM1hXVkhZUlFPN1U4WWJuelZBYkNwMEhJYXhjUWl5dVo0cW0wUEcyd3R0UWJjM0RYKysvbGtENW44YmZ1ZzRYZ3J5TkNqSUM2d1BtSk1oWXZLNCtPK2FjZXFKUnZUc0doeGRDcnZFdG9QSThZaUJqNGlJMmsxTlRRM3E2K3NqQmppbjA2bmVicmZiNFhaSDdoSHJxRVFCdVBNS3E5cXI1dlVDZDE5bGhRRGcwVmRxNEF6elpXVTN6cnRyc0VjL05EbDJxQjZiZHJoaGM4alFpQUtNQmdFNlRmdDBxMzI5MnFFdWlzaTBDSGo5b1J4czNPN0cvZi94bFozNTZLbmNjQStQU2U4Q0xYcDFDNDR1R3VhOVpqSHdFUkZScTlqdGR0VFgxemQ3Y1RpT243cHBHaEg0NDlWV25EelNBSytraEQ5QUtSRXlmcmdCVDl5ZWhmdWVydzVaZWlVdlIwa3ZrWW8wKyt2V1dZT0hic3pBMWowZTNQWkU4TTRUQmoxUVBOU0FwZXVjUWZjMXJRajJlS0w3dWtMeCtzMjNjeHA4QzA3YVlpN2QvejZ1eHdmZkJQZGFQbjVyWnN4YjFCMXZHUGlJaUNnc2w4dUZvMGVQb3JLeUVsVlZWYWlycXdzSWNiVzF0ZTNTRG9QQkFLUFJpTFMwTkJpTnhvRC82L1Y2Q0lJQVFSQWdpaUpFVVF6NS8yanUvLzdKK0xSM1hKRUJKNDgwd09rQ0hubTVCdmRmbndGSkJoNTV1UlozWFduRjZhTU5lUG9QV1hqc2Y4SHZYOThleXFuNWpORUduREc2RXk3OGZYbkUzcjdUUmlrN1QzeGZFaHpvQUdER1dlbVlOZFdFSVgyQ2cxSlRMYjQ2V3p0c3BVRUp4Y0JIUkhTYzgzZzhPSHIwS0txcXFsQlJVYUdHdS9MeWN0anQ4WjBEWmpLWllEYWJrWjZlSGpiQXBhV2x3V0F3QkZ4dlAvSFpNM2JETmhlcWFpWDg1Y1VhYk4zajZ6NlRKT0R2cjlWQ0ZLMm9ycE5RWFJjY3RFWU1VSWFBblc3QUVFV24xYVJpSXlRSldMdzJ1QWMxTDBmRXhXZWE0SldBaGQ4N2NNdWxnY1dLY3pPVjNzUjZXOHQ3NHpTaWI5NmhvWEZOaU9oM0czVU1ESHhFUk1jQlNaSlFXVm1KeXNwS05kUTEvVnRYVjlmOEUwU2cxV3BoTnB1anVnakh5WExOZXB1TUd4NnBETGxsbVNRRGo3Nmk5T3daRFFLK1hPbFFnMS8vUWkxNjVHdndhNldFcWxvSi9YdjZUdFBMMWp1UmFSSGg4aHQrSFQxWWp5NjVHcXo5MllXS21zRHdxTlVDZjc1V1dSMzgzbGMyN0Q0WVBHN2J1N3Z5L0h0QzNCZXRTY1ZHVENvT1hLQlIxRStIVDU2T3o3dzlmNmVOTXFKMzkrQVVYTmlWay9pYXc4QkhSSlJpbkU0bkRoOCtqQ05IanVESWtTTTRmUGd3eXN0YnZpZHJWbFlXc3JPemtadWJDNHZGQW92RkVoRGlqTWI0cjhaTUJkSHNUK3R3eWdIYm4xMDhTZGxXN05ObGRvd3ZNZ1FjKytvblNnbVc0bUY2NU9kbzhOVXFCeTZjcUJ5L1lHbHdUK3dGcDV0Z1RSZXd2OHlMdVo4SGwyL1JhWlhBNlBZQVcvZTJmR0hNd1YrOTJMSTc4dVBQSEJ1ZnowalBydHFnRmNHQXJ4d01oY2ZBUjBTVXhCb2FHbkQ0OE9HQWdGZGRYZDM4QS8wSWdvQ01qQXhrWjJjakp5Y0gyZG5aNmlVcksrdTQ2WlZMdEJFRGREaGxwQUVWTlJJV0xBME9mRTBLdTJoeDlmbnB5TElLR05GZmgvMUh2UGhoczYrR1hzazJGOVp2ZFdQa0FCMnFhaVhjKzF4MXlCWEJVeWVrd1d3U0lNdkF6VE1zZUdsK2ZVd3JnNXRzMmhtOForK3hlbmZYQnZWQXRzUnJDN2hvbzZVWStJaUlra1JWVlZWQXI5MlJJMGZRMEJCOTRkMm1VTmQwYVFwM1dWbFpFRVd4K1NlZ050TTVXOFJkYzZ5UVplQ2ZiOVZGWE9GcU1Ta0JmTTlCTDI1NnJFcTlEaWh6NTY2Y2xvNlJBM1N3TzJYYzkzd05qcFQ3Z3Raai82dUZVUytnSUUrRE9kUFNBU2lyYktlTU4yTHNFRDJlZTdjZXk5WTdzWG1YRzlYMWtRUGFydjBlWEhGdkJXeFJyTWE5OGRIZzFjUFV2aGo0aUlnNklGbVdjZVRJRVpTV2xtTGZ2bjBvTFMyTmVnR0ZLSXJvM0xrejh2UHowYVZMRitUbjV5TS9QeDlhTFgvbGQwVDV1U0lldVRrVDJWWVJMMy9VZ0xVL1I5N3hvbWwvM0lwcUNic1BlQUp1Ly9NMVZnenRxME85VGNaRC82M0JqdExBdVhsSHF5U01HcVRIUFZkWllUSUtXTGpDZ1ErK3NlR08yUllNN3EzRGZkZGJzYUxFaVdmZXJrTmRRK1FnNS9ZQVpaVmMzWnNzK05OUFJOUUJTSktFZ3djUHFnRnYvLzc5Y0xtYTMrcEtwOU9wZ2E3cDBybHpaL2JZSlluaVlYcmNNZHNLUzdxQUZ6K3NEOWdabzZsVVN2YzhEYmJ0VllLYlFRY003YXNzaFQxYzd0dHNkL0k0STY2OTBBeUxTY0MrdzE3ODVZVWFIRG9hdUJsdmxsWEVGZWVtWThwNEl3UUJXTG5SaFgvTnE0TWtBWGM4VlkzelQwdkRWZWVuWS94d0F3YjMxdU1mYzJ1eFpsUHdaL0RPS3kxd3RuTGIzUzY1a1JkWlRCaGhDRmowSVRZV01wd3p6WXpMejBrUE9yNXBEdCs3Zm5zSEE4cWlHSW1aRkFBREh4RlJRbmc4SGh3NGNBRDc5dTNEdm4zN2NQRGdRWGlhcVg1ck5CcURldTF5YytPL0VwTGFYcDhDTFdaTlRjZTRJajJPVmttNDU1a2FiTndlT05GdTAwNDNSZy9XNDYrM1pHTEhQamRrS0lzV2NqSkU3RG5vUlhtMWhMRkQ5TGo4M0hTMWR0L3lEVTQ4OVVZZDdIN0RyTjA2YTNEQjZXazRxOWdJbzBHQXh3dk1XOWlBdVY4RWJzdjJ5Ukk3MXZ6c3hCK3Z5c0NBWGxvOGRHTUczdi9haHBjL1VxWU5PRjB5SEU0Wko0VFk2U0pXV20za2VhRlZ0UksyNzJ0Rk5laEdZNGZxd1Jtb0NnWStJcUoyNEhLNVVGcGFxdmJnSFRwMHFISHYxdkNzVmlzS0N3dlJvMGNQRkJZV0lpY25KK0x4bEJ6NkZHangxQjJaY0h1QTF6OXR3SWZmMkVJdXFwai9yUTE1MlJwTUdHSEF5SUZLcjU3REtXUGpkamVlZmFjT2VwMHlYNjkzZHkzMmwzbng0Z2YxQVlzM212VHRvY1cwVTlNZ3k4RHFuMXg0NmFONkhDanpCaDBIQUVmS0pkeitWQlhtVEV2SEpaTk1hczhpQU56N1hFM0l4N1RFNWVla1kvWTVwckQzYjk3bFZrdlh0TWI4cDNLUnhucUFBQUJCbGtOdDdFSkVSSzFWWGw2TzdkdTNZOGVPSGRpL2Z6K2ErM1dibloydGhyc2VQWG9nTXpPem5WcEtUYzYrS1Q2Rmw1dVRseU9pdWxZS3U1OXVMTTh6cnNpQUJVdnM4RWI0KzJGU3NSRmI5N3F4LzBqb29CZEtZUmNOOWgyTy92aDRFQVJBcTFFS1ZFZjZlaEp0MGZPZEV0MkVtREh3RVJIRmlTUkpLQzB0eGZidDI3RjkrM1pVVlVWZW1kaTVjMmMxNFBYczJSTW1VL2dlRDJvZjdSWDRLTGtsWStEamtDNFJVU3M0blU0MTRPM2F0UXRPWitqOVRBVkJRSDUrdnRwNzE3Tm5UeGdNb2V1c0VSSEZHd01mRVZHTXlzdkxzV1BIRG16ZnZqM2lVSzNCWUVDZlBuM1FyMTgvOU8zYmx3R1BpQktHZ1krSXFCbXlMR1Bmdm4zcWZMekt5c3F3eDJabFphRmZ2MzdvMTY4ZkNnc0x1VXNGRVhVSURIeEVSR0g4K3V1dktDa3B3YVpObTJDejJVSWVJd2dDdW5mdnJvWThsa2tob282SWdZK0l5SS9ENGNDbVRadXdjZU5HSEQ1OE9PUXhlcjBldlh2M1ZrT2UwUmlmamVHSmlOb0tBeDhSSGZka1djYnUzYnRSVWxLQ2JkdTJ3ZXNOTGtXUmtaR2hCcnllUFh0eUp3c2lTaW9NZkVSMDNLcXFxa0pKU1FsKyt1a24xTllHRjNuVjYvVVlQSGd3aW9xS1VGQlFrSUFXRWhIRkJ3TWZFUjFYM0c0M3RtelpncEtTRXBTV2xvWThwckN3RUVWRlJSZzBhQkIwT2wwN3Q1Q0lLUDRZK0lqb3VIRHc0RUdzVzdjT1c3WnNnZHNkdkwyQnhXSkJVVkVSaGc4ZmpxeXNyQVMwa0lpbzdURHdFVkZLMjdwMUsxYXRXb1VEQnc0RTNhZlJhTkMvZjM4TUh6NGNKNXh3QWt1b0VQcjMxQWJzSDB0MHJQNDlrek02SldlcmlZZ2k4SGc4MkxCaEE5YXNXUk55ZTdQOC9Id1VGUlZoMkxCaFhHRkxBWHAzWitDanlIcDNUODdvbEp5dEppSUt3V2F6WWMyYU5mamhoeCtDdGpqVGFEUVlQbnc0Um8wYWhjNmRPeWVvaGRUUlRSbWZoaTlYT0NCeGwza0tRUlNBYzA1T1MzUXpXb1NCajRpU1hrVkZCVmF1WElsTm16WUZsVlF4bVV3WVBYbzB4b3dadzk0OGFsYS9RaTBtanpmaWkrOGRpVzRLZFVEVFRrdERuNExrakU3SjJXb2lJZ0I3OXV6QnFsV3JzR3ZYcnFEN2NuSnlVRnhjaktLaUltZzBtZ1MwanBMVm5HbG1mTC9CaWRvR2R2T1JUMDZHaURuVDBoUGRqQllUNUhDN2ZoTVJkVUNTSkdIejVzMVl0V29WeXNyS2d1NHZMQ3hFY1hFeCt2WHJsNERXVWFxb3M4bjR4NXUxV0xuUmxlaW1VQWN3ZHFnZWQxMXBoZG1VdkF1N0dQaUlLQ2s0blU2c1c3Y09hOWV1UlYxZFhjQjlnaUJnNE1DQkdEOStQUEx6OHhQVVFrcEZYNjkyNElmTkx1dzk1TUcrdzhFN3NGRHFLdXlpUWMrdVdvd2FwTWRaSnlYL2RCQUdQaUxxMEdwcmE3RjY5V3BzMkxBQkxsZGdiNHRPcDhPSUVTTncwa2tud1dxMUpxaUZSRVFkSCtmd0VWR0g1SEE0c0dUSkVxeGJ0dzZTSkFYY1p6YWJNV2JNR0l3YU5Rb0dneUZCTFNRaVNoNE1mRVRVb1VpU2hMVnIxMkw1OHVWd09BSlhTbmJ1M0JuRnhjVVlPblFvUkZGTVVBdUppSklQQXg4UmRSaGJ0MjdGTjk5OEUxUXN1VmV2WGpqcHBKUFF1M2Z2QkxXTWlDaTVNZkFSVWNJZE9YSUVYM3p4QlE0ZVBCaHdlNWN1WFRCbHloUjA2OVl0UVMwaklrb05ESHhFbERCMWRYWDQ5dHR2c1duVHBvRGJMUllMempqakRBd2JOaXhCTFNNaVNpME1mRVRVN2p3ZUQ3Ny8vbnVzV3JVS0hvOXYzMUt0Vm90eDQ4WmgzTGh4ME9sMENXd2hFVkZxWWVBam9uWlZVbEtDNzc3N0R2WDE5UUczRHhreUJCTW5UbVI1RlNLaU5zREFSMFR0WXYvKy9majg4ODl4OU9qUmdOdTdkZXVHS1ZPbW9FdVhMZ2xxR1JGUjZtUGdJNkkyNVhBNHNIRGhRdno4ODg4QnQxdXRWa3ljT0JGRGhneEpVTXVJaUk0ZkRIeEUxR1oyN3R5SkJRc1dvS0doUWIxTnA5TmgvUGp4T09ta2s2RFY4bGNRRVZGNzRHOWJJb283bDh1RmhRc1g0cWVmZmdxNGZkaXdZWmc0Y1NMTVpuT0NXa1pFZEh4aTRDT2l1TnF6Wnc4Ky92ampnRVVaQlFVRm1ESmxDdkx5OGhMWU1pS2k0eGNESHhIRmhjdmx3cUpGaTFCU1VxTGVwdFBwTUduU0pKeDQ0b2tKYkJrUkVUSHdFVkdyN2R1M0QvUG56dy9vMWV2YXRTc3V2UEJDWkdWbEpiQmxSRVFFTVBBUlVTdTQzVzRzV3JRSUd6WnNVRzhUUlJHbm5ISUtKa3lZQUVFUUV0ZzZJaUpxd3NCSFJDMnliOTgrZlB6eHg2aXRyVlZ2eTg3T3hrVVhYWVQ4L1B3RXRveUlpSTdGd0VkRU1mRjRQUGpxcTYrd2J0MjZnTnZIakJtRGlSTW5zdFFLRVZFSHhOL01SQlMxL2Z2MzQ2T1BQa0pOVFkxNm04Vml3ZlRwMDFGWVdKakFsaEVSVVNRTWZFUVVsZVhMbDJQSmtpVUJ0dzBaTWdSVHAwNkZ3V0JJVUt1SWlDZ2FESHhFRkpISDQ4RUhIM3lBSFR0MnFMY1pEQVpNbXpZTkF3WU1TR0RMaUlnb1dneDhSQlJXYlcwdDNuNzdiUnc5ZWxTOXJXZlBucGcrZlRwM3l5QWlTaUlNZkVRVVVtbHBLZDU3N3ozWTdYWUFnRmFyeFpsbm5vblJvMGNudUdWRVJCUXJCajRpQ3ZMRER6OWcwYUpGa0dVWkFHQTJtekZyMWl4MDd0dzV3UzBqSXFLV1lPQWpJcFVrU1Zpd1lBRTJiZHFrM3BhZm40K1pNMmNpUFQwOWdTMGpJcUxXWU9BaklnQ0F6V2JETysrOGc0TUhENnEzOWV2WER4ZGRkQkZyNnhFUkpUbitGaWNpbEpXVjRlMjMzdzdZQy9ma2swL0dhYWVkbHNCV0VSRlJ2RER3RVIzbnRtN2Rpdm56NThQcjlRSlE5c0tkUG4wNkJnMGFsT0NXRVJGUnZERHdFUjJuWkZuRzRzV0xzWExsU3ZXMnRMUTB6Snc1RTEyN2RrMWd5NGlJS040WStJaU9RMjYzRysrODh3NzI3dDJyM3RhcFV5Zk1uRGtUVnFzMWdTMGpJcUsyd01CSGRKeXgyKzJZTzNjdWpodzVvdDdXdDI5ZlhIVFJSZERwZEFsc0dSRVJ0UlVHUHFMalNIMTlQVjU3N1RWVVZWV3B0NDBkT3habm5YVldBbHRGUkVSdGpZR1A2RGhSV1ZtSk45OThFN1cxdFFBQVFSQncvdm5uWStqUW9RbHVHUkVSdFRVR1BxTGp3SysvL29vMzMzd1ROcHNOZ0xKTjJ1elpzMUZRVUpEZ2xoRVJVWHRnNENOS2NRY1BIc1RjdVhQaGNya0FBSHE5SHJObXpVTDM3dDBUM0RJaUltb3ZESHhFS1d6djNyMllOMjhlUEI0UEFLWHN5dVdYWDQ2OHZMd0V0NHlJaU5vVEF4OVJpdHF6WncvZWZ2dHRTSklFQURDWlRManFxcXVRbloyZDRKWVJFVkY3WStBalNrRUhEaHpBdkhuejFMQm50VnB4NVpWWElqTXpNOEV0SXlLaVJHRGdJMG94aHc4Znh0eTVjOVd0MGpJek16Rm56aHhZTEpZRXQ0eUlpQktGZ1k4b2haU1hsK1BOTjkrRTIrMEdvSVM5cTY2NkNtYXpPY0V0STBwT1g2MXk0TWN0THV3OTVNRyt3OTVFTjRmYVVXRVhEWHAyMVdMMFlEMG1GUnNUM1p4V0UyUlpsaFBkQ0NKcXZjcktTcno2NnF0cTZSV3oyWXhycnJtR1c2VVJ0VUIxbll4L3pLM0ZtazJ1UkRlRk9vQnhSWHJjY2JrVkZwT1E2S2EwR0FNZlVRcW9yYTNGSzYrOGd2cjZlZ0NBMFdqRU5kZGN3d1VhUkMyd1lhc2JqLzJ2QmpYMVBEMlNUNmNzRWZkY2JjV1Ezc201QmFXWTZBWVFVZXZVMTlmajlkZGZWOE9lVHFmREZWZGN3YkJIMUVJTFY5Z1o5aWpJMFNvSkM1YllFOTJNRm1QZ0kwcGlkcnNkcjcvK09xcXJxd0VBR28wR3MyZlBacDA5b2haYThxTVRTOWM1RTkwTTZxQ1dybk5peVkvSitmbGc0Q05LWW0rOTlSWXFLeXZWNnpObXpPQU9Ha1N0OE5ueTVPM0JvZmFScko4UkJqNmlKUFhoaHgvaThPSEQ2dlZMTHJrRXZYdjNUbUNMaUpKZldRVlg0bEpreWZvWlllQWpTa0tyVjYvR2xpMWIxT3RUcGt4Qi8vNzlFOWdpb3VRblNVQjVsWlRvWmxBSFYxNHR3WnVFSHhNR1BxSWtzMmZQSG56OTlkZnE5V0hEaG1IVXFGRUpiQkZSYWhCRlFPSmFEV3FHSkFHYUpFeFBTZGhrb3VOWFZWVVYzbi8vZmZWNjE2NWRjZDU1NXlXd1JVUkVsQXdZK0lpU2hNdmx3cng1OCtCMEtpdkV6R1l6THJ2c01vZ2lmNHlKaUNneW5pbUlrc1FISDN5QWlvb0tBRXI1bGNzdXV3d21reW5CclNJaW9tVEF3RWVVQkpZc1dZSmR1M2FwMTg4Ly8zems1K2Nuc0VWRVJKUk1HUGlJT3JodDI3WmgrZkxsNnZYaTRtSU1Ianc0Z1MwaUlxSmt3OEJIMUlIOSt1dXZtRDkvdm5xOVo4K2VPUFBNTXhQWUlpSWlTa1lNZkVRZGxOMXV4N3g1OCtEeGVBQUFtWm1adU9TU1N5QUlRb0piUmtSRXlZYUJqNmdEa21VWjc3NzdMbXByYXdFQU9wME9NMmZPaE1GZ1NIRExpSWdvR1RId0VYVkF5NVl0dy83OSs5WHJGMTk4TVhKeWNoTFlJaUpxRGZFNDZwaWZWR3pFNUhGRzZMUnQrenB0L2Z5cGhvR1BxSU1wS3lzTFdLUng2cW1ub2srZlBnbHNFUkcxeHFSaUk5NTRKQWREZXV2YTVmWHlza1VzZXI0VDdyM08yaTZ2ZDZ4YlpwaHgrMndMMGd4dGszTHpza1U4Y0VNR1hyby9Hd1o5bTd4RVNtSStKdXBBSkVuQy9QbnpJY3ZLL2s0RkJRVTQ1WlJURXR3cUltcU5uQXdSbmJKRTNEekRqSnNlcTRMc3QzMmJ5U2pnL3VzellucStoLzViQTVzajlqM2dicmpZakc2ZE5URTlaczBtSno1ZjdvajV0ZHBTblUzR29CTjB5TFFJbUhPZUdTOStXSi9vSmlVRkJqNmlEbVRac21Vb0x5OEhvTXpibXo1OWVvSmJSRVN0TlgreERlZWRtb1lUdW1zeHFkaUlyMWI1QXBSV0E0d1lFRnZQbi9hWXpIYmlRRDNPUFNVTkgzeGp3K1pkN3JDUEc5UkxoMzZGZ2FkOVFWQXVrZ3dnUklZOGZOU0xOSU9BMzE5aGlicDllcDNTcy9mN3k2MXdlNk1McGsrOVVRZTdVMGFXVll5cVovQ0w3KzI0YkxJSldWWVJYVHMxSDJLUFZubmg5a1RWbEpURndFZlVRUnc3bEh2bW1XY2lJeU8ydi95SnFPTnh1WUYzRnRsdzNYUXp6S2JRWWViUVVTK3VlYkF5NHZPODhrQjJ5SENUbnl0aVhKRWVTMzRNN0luVGFRUlkwMzJ2ZC91VFZVcXc4L1BvYnpOdzRrQTlIbnl4QnF0L2NvVjhYV3U2Z0pOSHhMNWdySGhZOU9PdC8zcTdEblluY1BNTWMweXZkZnBvQTA0ZjNmenh0ejFSaGExN2p1L0V4OEJIMUFGNHZkNkFlbnNGQlFVWU5XcFVBbHRFUlBIMDVRbzdWbXh3b3JKV0NudU01SGVYMFNCQWxtVTRRMmV3cUJRUDArUDlKM0xWNjljK1dJbjlaZDZBWTA3b3BzU0FYM2FIN3htc2JaQngvdTNsVWIvdXU0L253R2dRY1BtOUZhaHRpSzZIeitGVWp0dTB3dzEzaUtaWXpRSnE2eU0vbHlnQ1dWWVJGZFhCNzNGTlhleEQ0S21HZ1krb0ExaTZkQ21IY29sU3lJa0Q5YmpqOHZERG9EdExQWGpnaFpxUTkybEU0Sk9uYzFGVEwrT1N1NklQV3NjcXE1Q3dZWnN2TWRiYkEwTlBwa1ZBbGxYRW9hTmUxRFFUcHBvQ1dTd2NUam5teDMyeXhJNVBZRmV2aXlKd3oxVlc5TzZ1eFkyUFZxRXFRbUNlY1pZSk02ZVlNTzhYRzk1WlpJdTV2YW1PZ1k4b3dRNGRPb1FWSzFhbzF5ZE5tc1NoWEtJVVpUSUtNQmtGSEswS1h5U2pxYmE2M01wT3FlMmxianc5dHk3Z3Roc3VOcU5YVitYVWIwcFRYc2hzRXZINHJabEJqLzlxbFIyTGYzQUczSGJMRERQRVptck02QnJuOEYxL2tSbXU4QjJIQUlBWFBxaUxlSXdrQWZVMlpXN2YzWE9zK09PejFTSGZsMjZkTlpoOVRqcjBPdVY0Q3NiQVI1UkF4dzdsOXV6WkV5ZWVlR0lDVzBSRThiRHVGeGRtL2FraTREWkJBSjY5T3d0OWUyaXhiSDM0bGErYXhpd290VGJ4aGRDL1VJdkJ2WFZxejV2REtVT3ZCUWIyOHNVQmpVYUFUZ3Y4dENONFBQbWNrOU1nUmxuUWJWS3hzZGxqWHZtNEhpNjMwaGFESGlGM0VucmpzM3FNR3FSSDl6d05ldVJyVUZZWjNNdDMrMndMOURwZ3dWSTd2bG5yZ0RIRXdnKzNXNFkzZkFkaHltUGdJMHFnSlV1V29LcXFDb0F5bEh2QkJSY2t1RVZFMUZiT095VU5mWHRvVVhyRWkwKytzNGM5cnFrSFRXb21uSWdDa0dFUllUSXFDU3c5VFJtaXpiQW8xL1ZhNVhvVG04UDNoRFB1cVFnNzNEcDVuQkczenc0OUhIM2wvUldJWjNVOS8vSXk4eDdMUlhwYTVHZi83MzNaRWUrZmRtb2FwcDJhRnZLKzU5NnR4NEtsNGQvM1ZNZkFSNVFnaHc0ZHdzcVZLOVhyWjUxMUZpeVc2RXNmRUZIeTZKR3Z3YlhUelpCbDRGL3o2aUwyTkRYdElPSDFoajhHQURwbGlYampFZDhPUExmTnRPQzJtYjRFL0NPWUFBQWdBRWxFUVZUN3h3N1Y0NTNIZmZlLy9tbEQwSE4wNjZ6QjJlT00yTExiSFhhVnJyOWZRL1N1eGN2RzdlNDJLOVlNS0tWWmptY01mRVFKRUdvb2QrVElrUWxzRVJHMUZhTkJ3TDNYWmNDZ0IrWi9hOGVtSFpFbnRqWFZzWE41SWcvcDF0bmtrQ0V1bkkzYjNSZzFLTEJVU3BkY0RXYWNaY0tDcGZhb0FsK25MQkZYbnBjZTlXdEc4dlpDR3c0ZDlZV3dCMThNdllpRjRvT0JqeWdCRmk5ZXpLRmNTbWx1dHh0dXR4c2VqeWZpNWRoanZGNHZKRW1DTE1zSnVRQlQ0dm8raUNKdzMzVldGSGJSd082VThjWm5EUkNiQ2gySDBUVC9yTGtWcmphSGpMY1hCcTlHSFZla3g5MXpySGo5c3diTS96YStRNWlXZERHcXVYblJXTGpDRVJENC9CbDBnQkNIRFloZExqbmllMzA4WWVBamFtY1ZGUlZZdlhxMWVwMUR1ZFRlUEI0UG5FNG5uRTRuWEM1WHdMOU5sMk1EVzdqL0gzdmQ1V3BGNGJnVUl3ckFuVmRZMVY0MXJ4ZTQreW9yQkFDUHZsSURaNWlPdnV6R2VYY045dWlUeXRpaGVtemE0WWJOSVVNakNqQWFCT2cwYlRjOHVtMmZCM2Y5c3pya2ZVMTErS2JmVVI0eWJOMTdyUldqQjBjdXl2emNuN0pSa0JmYk5uQ2gzUE92YW16WTJzeFM0ZU1FQXg5Uk8vdm1tMi9VLytmbjUzTW9sMXJFNlhUQ2JyY0hYR3cyR3h3T0IydzJtM3FiMCttRXcrRlFRNTNEMGJIMlJVMVZHaEg0NDlWV25EelNBSytraEQ4QWtDUVo0NGNiOE1UdFdianYrZEFsUnZKeWxLQVRxVWl6djI2ZE5Yam94Z3hzM2VQQmJVOVVCZDF2MEFQRlF3MVl1czRaZEYvVGltQlBqSnRReUZMelBaQU9seHh5NFVrc1BXN3J0N29odGFDTDdvUnVXbVJuUkxtYytEakJ3RWZVamc0ZlBvenQyN2VyMXlkUG5wekExbEJIMGREUW9BYTJwbjl0Tmh1Y1RpY2FHaG9DZ2x6VHBhUFRhclhRNlhUUWFyVVJMNkdPRVFRaDVBVkEyUHZpZGZuK2lmaDgvZU9LRERoNXBBRk9GL0RJeXpXNC8vb01TREx3eU11MXVPdEtLMDRmYmNEVGY4akNZLytyRFhwczN4N0txZm1NMFFhY01ib1RMdng5ZWNUZXZ0TkdLVnVMZlY4U0hPZ0FZTVpaNlpnMTFZUWhmWUtIZDV0cThkWFpvZ3VYYmRkbkdOcURMOWEwcU9qejNYT3NPR05NN052QnBiS1VDSHhmclhMZ3h5MHU3RDNrd2I3RHgvY3FIT3JvdEFCK28xNzcvakVBT0pxb3hsQUhZOUxhWWRKV0l0dTRINTNUdHJYWjYyaTFXaGdNQnVqMWVoZ01ob0QvKy84YktwU0ZDbWordHhrTXlYNlNqYy9QNDRadExsVFZTdmpMaXpVQmU3aEtFdkQzMTJvaGlsWlUxMG1vcmdzT1dpTUdLTU9kVHJjeWw2MDVrNHFOa0NSZzhkcmczdHU4SEJFWG4ybUNWd0lXZnUvQUxaZWFBKzdQelZSNkU2TXRWbXhwM0p0WG8wRkF5UmQvVGVFOHl5S0c3TTNUYWRzN05oS1E1SUd2dWs3R1ArYldZczBtemhraG91Um44MlRENXNsR3VhTVBLaHc5MFNkakNYUmk2RjRiZzhFQWs4bUV0TFMwZ0l2SlpJTFJhSVRKWklMSlpBb0tja1pqZkNiY1UyVDFOaGszUEZJWmNzc3lTUVllZlVYcDJUTWFCSHk1MHFFR3YvNkZXdlRJMStEWFNnbFZ0Ukw2OS9TZHBwZXRkeUxUSXNMbE4vdzZlckFlWFhJMVdQdXpDeFUxZ2VGUnF3WCtmSzJ5T3ZpOXIyellmVEI0M0xaM2QrWDU5NFM0TDVUTXhocC9mWHRvQTBxK2hQTDJZNUh2ajhiZGM2end0bUJJdDM5aEZFbjVPSk8wZ1cvRFZqY2UrMTlOcy92L0VSRWxvd3BITDdqRjdwZzFxUWFEVDlBR2hUcnErS0k1UHptY2NzRDJaeGRQVXI2M255NnpZM3hSWUcvcHE1OG9KVmlLaCttUm42UEJWNnNjdUhDaWNueW9nc0lYbkc2Q05WM0Evakl2NW40ZVhMNUZwMVVDbzlzRGJOMGIzY0tHZ253bE51d285ZUNYUFMxYkRERjJpQUY1T2RITnJ4dFhGSGx4QjBVdmFRUGZ3aFYyaGowaVNtbTFOaDIySE9pR0M4NjJKcm9wMUE1R0RORGhsSkVHVk5SSVdMQTBPUEExS2V5aXhkWG5weVBMS21CRWZ4MzJIL0hpaDgyK2thNlNiUzZzMytyR3lBRTZWTlZLdVBlNTZwQXJncWRPU0lQWkpFQ1dnWnRuV1BEUy9QcG1Wd2FQYVZ4ZCs5RmlHNzVkRzdyM3VUbGJkcnZSdmJNV3YxWTJQd1ZyeHQzbGNMUmdFTytPMlJhY2VtS3lUeStJcjZRTWZFdCtkSVpjYlVSRWxHcVdybk5pWEpGVG5aaFBxYWx6dG9pNzVsZ2h5OEEvMzZxTHVGREJZbExtd08wNTZNVk5qMVdwMXdHbDd0K1YwOUl4Y29BT2RxZU0rNTZ2d1pGeTMxRHZZLytyaFZFdm9DQlBnem5UbEFMS1hnbVlNdDZJc1VQMGVPN2RlaXhiNzhUbVhXNVUxd2NPRVhmdHBFSGZIbHBJTXZCVE04V2pJL251QnllQTZNN2hEbGZ6cTRGRGFXNlhrdU5SVXE1Wi9tejU4YnNYSGhFZGYvZzdMN1hsNTRwNDlMZVp5TGFLZU9YakJxejlPWEtYVnROaWlZcHFDYnNQZUxCeHUxdTkvZSszWmVLOFU5SlFiNVB4d0g5cXNLTTBjRzdlMFNvSmVUa2FQUGJiVEppTUFoYXVjT0NHUnlxeGVaY2IyUmtpN3J2ZWlqOWNZVUZ0ZzRTNmhzQ2c5WnVMelJBRVlQVlBMaHl0YXJzdDFxaHRKR1VQWDFrRm96c1JIVC80T3k5MUZRL1Q0NDdaVmxqU0JiejRZWDNBemhoTnBWSzY1Mm13YmE4UzNBdzZZR2hmWlZqMWNMbnZjekY1bkJIWFhtaUd4U1JnMzJFdi92SkNUZEF1RmxsV0VWZWNtNDRwNDQwUUJHRGxSaGYrTmE4T2tnVGM4VlExemo4dERWZWRuNDd4d3cwWTNGc2ZzQ2h5NmdRanhnN1Z3K01GM2d3eEg3Q3RmUEowYnJ1OVZxcEx1c0FuU1VBNS83SWdvdU5JZWJVRXIrUXJra3ZKcjArQkZyT21wbU5ja1I1SHF5VGM4MHlOMmxQWFpOTk9OMFlQMXVPdnQyUml4ejQzWkFBOXUycVJreUZpejBFdnlxc2xqQjJpeCtYbnBxdTErNVp2Y09LcE4rcGc5eHNHN2RaWmd3dE9UOE5aeFVZWURRSThYbURld2diTS9TS3dudU1uUyt4WTg3TVRmN3dxQXdONmFmSFFqUmw0LzJzYnR1eDI0OWJMbE4yQTVuN2VnTjBIWXF6UzNBcGJkbnNhdDd5TFRmYzhMVExNTFAvaUwra0NueWpHVnFXYmlDalpTUXg3S2FWUGdSWlAzWkVKdHdkNC9kTUdmUGlOTGVTaWl2bmYycENYcmNHRUVRYU1IS2owNmptY01qWnVkK1BaZCtxZzF5bno5WHAzMTJKL21SY3ZmbEFmc0hpalNkOGVXa3c3TlEyeXJBekh2dlJSUFE2VWhlNDFQbEl1NGZhbnFqQm5Xam91bVdUQ3RyMGViTjdsUm5tMWhQVmJYWmozWmZzVy9mN2pzOVVzdkJ3bmd0eVM2SnhnWjkvRVFyVkVkSHhaOUh5blJEZmh1TkJlNTVlOEhCSFZ0VkxZL1hSamVaNXhSUVlzV0dLSE44TGcxNlJpSTdidWRXUC9rZWluQnhSMjBhaWJHZVRuaWlpcmtFSnVCZGNXRERwQUVJVVdoYjMya0l3L2owblh3MGRFUkpUc3lpcmlNeldwckVMQ1I0dWJYOVR6OWVyWTkxRDIzN25LZjZWdmUxQ0NjTWNNZThtS2d3UkVSRVJFS1k2Qmo0aUlpQ2pGTWZBUkVSRVJwVGdHUGlJaUlxSVV4OEJIUkVSRWxPSVkrSWlJaUloU0hBTWZFUkVSVVlwajRDTWlJaUpLY1F4OFJFUkVSQ21PZ1krSWlLaFIvNTdjZ0lvaVM5YlBDQU1mRVJGUm85N2RrL05rVHUwbldUOGpESHhFUkVTTnBveFBneWdrdWhYVVVZa0NjTTdKYVlsdVJvc3c4QkVSRVRYcVY2akY1UEhHUkRlRE9xaHBwNldoVHdGNytJaUlpSkxlbkdsbVdOUFp6VWVCY2pKRXpKbVdudWhtdEJnREh4RVJrWjhNczREL1BaaURjVVg2UkRlRk9vaXhRL1g0NzMzWlNETWs3eDhDeWRrdlNVUkUxSVlzSmdFUDNKQ0JyMWM3OE1ObUYvWWU4bURmWVcraW0wWHRxTENMQmoyN2FqRnFrQjVublpUOHcvd01mRVJFUkdGTUtqWmlVbkh5bit5Sk9LUkxSRVJFbE9JWStJaUlpSWhTSEFOZkMyUmFvcHUwbVdFV2tKY3RJaTliaE9FNG52c3J0c0duekdJU2NFSTNMYlNhbGo5SGF4N2Jubkl5bE05UXA2eU85K002Wm9nZW5iTmIxcTRodlhVWTJrZUhESFB5VG9JbUlrb1duTU1YSTR0SndGdVA1bUx2SVErV3IzZmlzK1YyMU52a2tNZis0UW9yeGd4Umt0NmpyOVJpNlRwbndQMGpCdWhRVmlIaDBOSDRUUVR1VTZERlgzNlRnUiszdVBERFpoZCszT3lFMHgzNjJGTkdHdEFsVjBrOTIvYTVVYkl0eklHdElBakFzM2RuNGFjZGJyejFSVVBZOStxeFd6TmhNZ2hZdHQ2QkQ3KzFOL3U4b3dmcmNmZFZWbmdsNEEvL3FNYVczZEczUFM5YnhJeXowM0hTTUQxdWVLUVN0UTJoMjlSUi9PMTNtU2pJMDZDMlFjYi8zVm1lNk9ZQVVDck4zM3FaQlFONmFmRjlpUk1QLzdjMjV1ZjR6ZitaMGJlSDhpdm8vdWRyc09ablY3eWJTVVJFalJqNFluVHlTQU8wR2lWWUZlUnBzV0JwOCtFa2xNSXVHanh3UXdaRVVjQnJDK3J4MFdJNzVEamtqb2xqamVpVUpXTEtlR1dpOGF3L2xjUHBEdjNFWjQ4ell0UWdKWkIrdE5qZUpvRnZVckVSZlFxMDZGT2doVVlFbm4rdlB1UngvUXUxU0U4VHNMMDB1bTYzd3E3S1IxY2pBdnZMUERHMTZZSGZaS2hiNDF4OWdSbi9mS3N1N0xFYUVkRHA0dE1ENWZISThMVEJJaitkRnRCbzR0ZExKa3R5MkQ4U210VGJKZlJxZkE4bkREZGd4QUFkTm15Ti92TmowQU1uTkQ1ZWxoRlRZQStsUjc0R1V5ZTBiL1g3bjNlNjhYMkpzL2tEaVlnNkFBYStHSjAyeXJkYWE5bDZCMnlPOENsTmlIQU9ualUxWGEzbmM4TkZab3diWnNBVGI5U2lyRUpxY2R0RUVUaDlsRUc5L3YwR0o2cnJFdGQ3bFdZUWNNVzVTcEZLbTBQRzJ3c2I0dmJjaFYyVWoyNVpwWVM2R0h2by92dGhQZjUyV3lZQVlQSTRJejVmYnNlTzB0Q2g4ZUl6VGJqNmd2Z1UybHl3MUk3bjNnMGRlRnZqdHBtV3VLNGlQSFRVaTZzZXFJeDRURm1GaEhlK2JNQ1Y1eW52elkzL1o4RnYvbG9KS2NxUDc0Q2VPbWdhUjRMM0hQU2dMa3pQYjdTNjVHb3cvWXoyRFh3YURSajRpQ2hwZEx4SlFSMVlkb2FJb1gxMTZ2VkZLeDBSai9jUGZOSXg1N08vdjFhTFQvMTZCNGYyMWVHRlAyZmpsSkVHdE5TSkEvWElzdnErcFo4dGExbnZZN3hjZjVGWm5YZjI5a0licXV0a1RKMWd4Q2RQNStLVHAzT2IzYTlTRklGRnozZkNvdWM3WWRxcGdTZnp3aTVLVCtDTzB0aDdoa3EydWJHaThVUXRDRW83RSszRWdYcmNQTU9NbTJlWWtkZkNPWEh0N2YydmJmaTFVa2w0aFYwME9QKzA2QVBYb0JOOFAwY2wyK1BmczB4RVJJSFl3eGVEMDA0MHFDSGw0SzllYk5vWitVUWwraVVhK1ppZUQ0OFgrUGU3OWRpMDA0M2Z6YkxBWkJSZ01ncjQ4N1ZXREYxcXh3dnYxOE1iWTJmZm1XTjl2VHo3RGpmZnZwWXdHUVY0SlJuT1pxWmJqUnlndzlRSlJyVXRIeTIyQVFDMEdnSEdwa3JsQW9BV2RPeVlqQUx5RytjZWJtN2gxL2pxZ2dhY05Nd0FVUVNHOWRYaHBHRjZyUG9wOGhlMSs0QUh1dzdFTm56Y3JiTW1JTnlFMDcrblZnMjEzNjUxb0t3eSttLyttcDlkcUt3TmYvdzVFOUpnTmluditiTDFUaHd1anp5dVhGc2YzV3U3UGNDYm56Zmc5NWRiNEpXQTNNem9WOEdNSCs3N3cyYmx4dmoya24yMXlvRi96UXMvVE4ra2VKZ0I5MTVyQlFBc1hPSEFjKy9HOWhnaW9tVEN3QmNsUVFETzgrdGwrcktaM2owQTZwQVZBRWhoSnVndFhlZkVub01lUEh4VEp2SnpsUWVjZDBvYVZwUTRZNXBUbDVzcFlzSUkzMG4wMHhiT0xXek9INisyb2tzbkRSNTdwVFpzK01uSkVISFhIT1drNkpXQUoxNnZqZXZjdGNHOWRXcndibW1vM1gvRWkyL1hPbkR5Q0FNV3JYSmdkeFJCYnVWR0Y5NzhQTFpoNmNuampGRUZ2bWdJUU1qOVBWZHRkR0w1K3RDaFNhc0JMcHBvVXEvLzk4TjZISzJLTHRBWkRRTE1hWkc3WVV1MnVmRHRXaWNXZm0vSDRYSXZjak5EOTA2NlBUSnE2cFdmZ2Z4Y1VWMnNVVjBudHppMGh5UEpTaGh0anRmcis1bVVwTmdmUTBTVVRCajRvbFE4VkkrdW5aUWVES2NMV0xpaStVQ2w4M3QzSTUxTVNvOTQ4ZHUvVmVLQjMyUmdTRzhkM3ZyQ0Z2TUNpb3ZPTktsbFJtcnFaU3hhRmYvQWQvbTU2ZXFxNDJmdXlzS1RiOVJpeVkrQlFVT3JBZTYvUGtNZFduN3JpNGF3OCtOYWFtZ2ZKVUI1SmNDYUxtTEVnUENCYXVzZUQrek8wQ2ZwbCtiWDR6L3YxNlBCbmh3bmNVdTZnUGVmeUEyNi9aR1hhckY4UStqQTE3T3JyM1JOV2FVVWRkZ0RnQ25qamZqTnhkRU5kMDhjRTNrcXd1WmRidHp4VkRVQTROU1J2cDdvSHpZN29kZEh2K0RFNjVXakNtWkVSQlNJZ1M5S0YvcjFrbnk1MGg3VlFnSC9sWk9lWm5vR2FodGszUDNQYWt5WmtCWno3NXpGSkdES2VOOUpkUDYzTnJqaVBKbzdkb2dlczZiNDNnTzdVOFl2ZTRKZjVIZXpsRklkQUxCcGh4dnp2clRGdHlHQU9vOVNJd0tQL2pZajRyRzNQRjZGY1VVR2RPc2MvWEJqeVRZWHZ2aSsrUjVjQUxoc3NnbFRHbGVIdnI2Z0h0K3U3VmlUK1BzVStIN0U0OTJUMWxLbmovWjlWbVBkdG1yTnp5N2MvM3hOV3pTTGlDaWxNZkJGb1hkM0xZWTFoZ3hKQWo3OEpyb1FZL0FyNXhGTkFQTjRXellVTysyME5IWEZyODBoNDlNNEw5Ym9WNmpGbjY2eHFvdFF2Qkx3eUVzMVFTdUtyN3ZRcko2OGoxWkplUGlsbXFoWGJVYkxhQkRRdDBkc1E2UWpCK2pWRUJvTnUxT09PdkJaMDBWMWtVV2FvVzBYVzlpZE1sNTRQM2lWNy9aOTRUOWNmWHI0dnU1Tk8yT3JjN2RsbHh1dmZ4cWZsZFZOaXp0R0RkS2pWN2UyclhnOXFkaUkwMDVzZnZHVC94emJ5ZU9OemZaU0h2c1lJcUprd3NBWGhSbG4rM3EybHF4elJqMmhYdStYUzF4aGF1RzFsdEVnNFB6VGZPMzdmTGs5cmtPVVhUdHA4TWpObWI2RkZnQmUvS0FlRzQ5WldYbithV200K0V5bHA4dnBCdjd5UW8wNlp5dWNBVDExNnR6R3B0MDRzaXlpR3M3RUVIVnRpb2ZxMWFIeXVaL2I0UFZiL3R5dHMwWmR1TEowblJON0QzbFFVUjNueEhrc3Z5YktMVm1CRWdPM0ovemMwVjdkTkxoa1VuRDVtS0wrdmcvaHlTTU1HTm9uOHBZdnIzeGNqL0xHOTJ6YlBnKzI3WXZ2K09tbGZqOUxCOHE4V0wwcGZBaWRma2FhT2cvMmt5VjJ1RDFBNmVIbTI2TVJBWTBodG1EV2tzY1FFU1VUQnI1bTlDL1VCcFJLYVNwMVVwQ253Y3NQWkVmOVBQKytKNnZGYlhqdTNmcXdCWjVuVGpZRmJFMTFvQ3grcXlPeU0wUTgrdHVNZ09mL2RLa2RueXdKYmt0VENQTkt3RjlmcnNITy9iNFQ4KzltV2JCeHV3dExqNW52OS9RZk1vT2U1K1NSQnB3Y29UU04vL2ZpclM4YUFzcmRUQnhqVUFQZndoVjJ0UkR3dmM5VlE2c05mekxQdEFoNDVzNXNkZnU3Ylh1akgvcjA3L0NKUitIc2xzckowT0NNWm5xb1JnNXNmbisvZHhZMW9MdzYvUDFUeGh0eDBqQUQvdjF1bmRwcjE4UmtGSERiVEFzK1dXTERsdDNCd1d4Z0wyMUFXYU9LR2drdnpROWRsMUN2Zy9vSGhNc2R2bUIzS0xzT2VMQW1RcEJzMGoxUG8zNmVkcFI2OE1QbTJCNURSSlJNR1BpYWNkMkY1b0I2ZXZXMk51NHhpa0Yrcmhnd3R6Q2Vjak5GUEhGN3BycjFHZ0I4czhhQmY0Y3BITHh5b3d2WFRBZis5bXB0d01sMmNHOGRwb3czTmdZRkozNXV4VHd5bzBIQXFNRytrNjFCTHdRc3lNak84TFcxeXE5TWlWTFVOM3dhdStZQ2l5L3M3Zk5nNFlyb2huTUJwZmh1azNnUFg3ZVV4NnZzNmhFdHZVNklhci9qdkJ3Uk4xeHNScHBCd1BEK09ianJtU3BzM2FNRU8wdTZnS2Yva0lXQ1BBMUdEOWJqRDA5WEI2MTh2dmJDd0FVZ2tmWUc5aS94VWw0ZDJ4OHhPMG85VVExRmp5dlNxK0Z0Kzc3WUgwTkVsRXdZK0NJNGFaZytvRWZDbjlNdHF5ZTdVQVJSNlIxc3NtMnZCNklJdFJ3RmdJaVA5MWNWcHNiYURSZFpBbFlDeDB2bmJCRi8vMTFnMkZ0UjRzUlRiNFN2VTNib3FCZjNQVmVESDdjRTlwSmNOdGtYU0wvN3dZRURaVjQ4R2VGNS9Ja0NjTWZsRnZYNmhPRUdHUHkrSFVaRFlPRHpEeENWTmRHbHIwRW5hTlZlUVVrR25wMVhGMU5QbmNhdml5L1d1b2x0NVl2dlk5dlI0OTdyckRoNVJPUVFJd2pBblZkWTFibWlPL2U3c1gydjcvTmIxeUJqeTI0M0N2STBTRThUOE9ndEdiampxV3AxbitpcEU0d1kwanZ3WjZsVFZ2aTVmRGtadnUvbHNUMkpSRVFVT3dhK01EUWljTTBGNFV0Uy9Gb3A0YllucXNMZW4yRVc4TjdmbFJJYUhpOXc2OStya0dVVjhjN2pPUUNVM3FCSWoyOU9VVDhkeGhVMVAwUVhxNTVkbFRsNy91SHBoODB1UFBwS2JkQnVJY2M2TnV6MUs5Umk5R0NsalhzUGVkWEN4dnVqSEhZV0JLQi9UMTNqNHoyNDRaZ1NJV2tHQWY3dllGT0FjTHFVVmMvTjBldUEzODN5TFViNWRHbjRMZGJDOFEvY3phM0VQcGJaSktqRmxvZjI5WDB2enlwT3c4Z0J2dmZJbXE1OEx3dzZBVE9uQlBmbzdpajF0UGx3OHFWbm05US9mdXB0TWg1L05mano4TXhiZGNqUDBhQ29udzVaVmhGL3ZTVUR2M3VpQ29JUStMTmtjOGd3R1FYb3RFQ1dWUXo1QjAyT1h6Mi9BNyt5RGdzUlVXc3g4SVV4YzJvNkN2SmJ2cHF3NlNRTktDZkllTkpwZ1ZzdXRUUi9ZSXhPSEtqSHZkZFpZVEw2ZXEyKys4R0pKMTZ2YlZIdmxmK1daUzNaUjFlV29lNllNTFN2VGkweElzdEtHTXpKRU5VZUpBQnE0ZXF5eXVnQzVVMlhXTlF0MnZhWGVmSEtSN0h2YzZ2M1c0bnRpVEdYV05ORmRTOWFmK2VjSExwTWlVR1BrTWQvdnR3UmNiZUtnbnlOR2l4LzJ1RU9XNlE1blA0OXRiajhYTi9yL3ZQdDRQbDdnTkxEK2ZCL2EvRE1YVm5vMWxtRHJwMDBlUGptVEx6eGFRTk1qUVdjZDVSNnNPWm5GMlpQVllKcm53SnR5TGx6SjNUMy9XcUtkVjZxUmtUQUlxTndkSDd6T2pXYTJCOURSSlJNR1BoQzZOMWRHekFVNlpVQ2Q4Mkloc1Z2UjRTNmh2Z09TVjF6Z1JrOUdzT29KQU1PcHh3UTBscGkxQ0E5cHAyV0Z2QjFmdnlkSGY4SlVRWWtHc3FLVUtWSGFQZEJENWF1ODRVTW5UYXdSbUZ6dkY0WjU1NnNCSmJLV2drSHk3d1kybGVIenNmc09kczBCSDN3MStZRHdpa2pEV3J0UW85WG1Ydm9iTUgwUXY4QTRJcGgzbHg3eXN2V0JPeEZIRXZnTTVzRS9QbmFEUFZ6c1hDRkkrTGo2Mnd5N251K0J2KzZLd3RtazREK2hWcWNjM0lhWGwvUWdDdk9TOGMvM3F3THFJbllyekIwNFBNdnZSUE5MaWorWXEzdEJ5Zzdva3dlRjl0amlJaVNDUVBmTWJRYTRNNHJyZW9KYmtlcEIzVTJHU01qN09ZUVN1ZHN2d1VFZGZFTGZNUDc2M0RCNmI2VDk4ZmYyVEc4bnk2Z1I2UWwvSHN6WlZuWmEvYmRSUzBybXF6WEFkZE05L1VJdmJZZ3NIZnZ6aXV0T0RXS09tbE5scTV6NHAxRk5vd2FwTWNYeXgzSXl4RXh0SzhPZVRtK051ZGtpT3I4c2dObGtRUENDZDIwdUgyMnI0ZjB6Yzlhdmh1SWY2K1FJOHlPSHVFY0tmZGkxcDhxV3ZTNi91eE9HUU43eFdmN3RtUGRlWVZWclRPNCs0QUh6Ny9YL1B6TGc3OTY4ZGRYYXZIWG16TWdpc3JDblpmbTEyUHZZUTkySC9RRWxOTHBYeGk2M1gzOUNrYjdyL2dtSXFLV1llQTd4bVZUMHRYQ3NCNHY4TlNidGJoMmVuVGJTL2tyN09KN2EvY2ZpVStwbFBRMEFYKzR3amZuN0hDNUY2OTlVbzkvM3RueWtpL0hxcmZKK1B2cnRWR1Z0UWpueXZQTUFRcytvaWwzMFp6ZEJ6eDQ5SlZhN0Q3b1VRT3ZmMDlSank2Ky8rODlGUDc5N3BRbDRwRmJNZ0o2UkV1MnU5QzNoeFpIS3J4UjdhRGl6K1FYK01KdDRSYU9KRU90ZVJkTzl6d05YcnBQS2YvejlXb0gvakUzdWdVdjhUQjdxZ25GdzVTNWhRMTJHUSsvVk50c0FmRnNxd2hKbHJIK0Z4ZitPNzhlVXllazRiN25xM0drWEZLSDN3K1VlZUYwQXdZZE1QQUVaVjlrLy9tQTNUcHIxQjd5QTJYZW1PdEs3am5veGJwZm12L01kZTJrVWVmQjdqN2d3ZnF0elhmeCtqK0dpQ2laTVBBZHc3K3UyanRmMnJEbllNdkNXcUZmQU5rWFJiSFlhRng1WHJxNm1FS1dnYWZuMXJWd0dCSzRkSEk2aXZvRm5yaDJIL1Rnb1JkcmNiaTg1UUYxUUM4dExweVlGdkdZa20ydW1NSlJVMTI4cHBONFUzRG81OWM3MUtmQTkvK2QrME8vS2VscEFoNjVPVE5nQlNnQWpCcW94eVZucGVOSWhSZjNQRk9OeWpDcm9rUEp6V3E3dVpxQVV0ZTVxV1JLTktWVDRzVmtGREI1dlBKOWxHWGdpZGRyY2Vpb0Y1MnlSSlJYUzJFWGlWdzJ4WVN6VDByRFI5L1o4TjVYTm55eDNCNzBHZlZLd09hZExvd2NxSWMxWGNEZ1BqcHMydUU3YUZ5UnIvZjNweDNSZmNDOWtxK0hkZE5PVjlqNmZ2N0dGZW5WOFBiTEhrOVVqeGs3UksvMjluTlBYeUpLSmd4OHgxaTgxb0daVTB6WXROT050NzVvK2JaUy9tR2s5RWg4emd5Ny9JYTJQdmpHRnJUYlJUU0c5dEhodGxrV0ZPUUZMa2padU4yTis1NnJibEdBYkdJMEtEMlF6ZTArOWNYM2pxaTNMZ3RsNzBIbGZlaWVwMEZhWTJtV3BuSTNUaGRRR3FKSDFXd1M4Tmh2TTlHemEvQkNuSWxqalREb2xaRCsxTzh6Y2M4ejFWSHRwcUlSbGVMVVRjS1Z6NG5XUlJQVFVGMG5ZZTNQcnNiYWdZbGpjOGk0K2JGSy9PbWFER3piNThhcW4xd1kxbGVIQjI3SXdPcE5Tb21lWTFmcG1rMEN6aXBXM3N0THp6WmhaNmtIeXplRW51OVhzczJ0Rm9JZVgyUUlHL2cyYm8rdWQvakhMUzZjZjN0NWpGOWw3TmI4M0Q2dlEwUVViKzNZWjVBYzlwZDU4ZU1XRng2TG9neEpPQVg1R3JVbnppc3B2UWZ4c1BnSEIycnFsZnAvcjM0U1d4ZzFtd1Q4YnBZRlQ5eWVHUlQyQUdWSXF6VmhEd0R1bUIwY0pOdkMza01lU0xMU0c5dS9weEwwQnAyZ0JPeGY5cmlEQ2lCbm1BVTg4YnRNOUd1c2kranhBa2ZLZlFmOTg2MDZiTjZsZlBGZE8ybnc1QjFaNm9yZlNQSnlOR3E0ZGJxVTNzMFJBM1F3bTJKZlFHTTBDTGh5bWhsM3piSGlqVWR5b3FxdjJDbExqR294a2RidnVXSXBEbDFUTCtPUHoxYmp0VThhWURZSmVPQ0dESmhOQXM0Y2E4UTlWMXVEZWh6UFBUbE5uZE80NzdBWDM1ZUVYOXl4ZnFzdnlJMGY3Z3Q0MlZZUkF4dTMxdk5Ld2FWK2lJaW9aZGpERjhKZlhxaHAxWEROeUFHK29kS3RlOXd4VCtZUHgrMVJ0cjVhc2NFWmRabVVOSU9BNldlazRlSXpUVWhQQ3d3aWJnL2lWcmg1K2hscDZrS011Z1labTNlNTFmbGY4ZVowSzZIdmhHNWFqQjFpd0pFS3J4cXdmOW9SSEJBZXZ6VlRYZFFpeThDVGI5UmkvSEFEOG5NTmpjOG40OTduYXZEa0habm8zVjJMenRraW5ydzlDM2MrSFdHUE1maENKcUNVVEhuOFZtV3J1RHVmcm81NktMTEp1R0Y2dGFqMDJwOWRVWDMrN3IwMkEybEdBVS9QclkxNFhMcmZmTVZZOTNSdUNvajFOaGtQdjFTRGgyL0toRjRIbkhxaUFWcU5GWDk5V1NuWll6RUorTDlKdnBYdDg3NXNpRmdiY0VlcEI0ZU9ldEcxa3dhZHMwV01IYUxIbXA5ZE9PZVVOSFdPNnNidDdyREQ1SWJHR29xdDRUOGNQN3kvRG5mUGFkM3pmYjNhSHRVOFFDS2lSR0RnQzZHMWMzUDg5NExkc0MyK0o0RDUzNGJlVS9kWWVoMHc3ZFEwWEhKV2VzQmV1SUF5Qis0Lzc5ZmovTlBTTUdwUWZFTFptQ0hLMTl3MDMydlU0UERQMjd1N0Z2LzRmZkErdXFIYzhOZktnTjY0SmlWYjNUaWhteFluRmVseHlHL09ZYWdGSXY2cnBGLzRvQjdmL2VBTTZGVUNsQ0hNUC8rN0JzL2NtWVc4SEJHZHNrUmNjcFlKUnlMTVp5enFGNytWc1pOTzhzMTcvSFp0ODhQZFo0d3hZRUJqVDlpOTEyV285UXBETVJsOXdTYldoU1grU3JhNThlQ0xOZmpMYnpLZzB5bzljdy9ja0lHSFg2ckJyS25wYXM5bTZSRnYwTDdKb1N4ZTY4VHNjNVNRZU5HWkpwUnNjK0c4VS96ZWh6WGgzd2V0Vm1oMjcrQllkT3VzQ1ZnRTFCSy83SEV6OEJGUmg4VWgzVGpya3F0UjY4OEJ3SW93YzVqYTJoTy95OEoxRjVvRHdwN1REYnp4V1FPdWY3Z1NhMytPNzFEWnlzYmh1N21mTjJCTk04OHROaGJHamVZaUNxR0hSemRzVTE2alM2NUc3Vm1xckpWQ2xsZFowZGkybCtiWDQrUHZ3Z2ZtcWxvSmYzNnVHblUyR2Qrc2NlRFpkOEtIS0VFQVJ2ajE1TFptT0R3dlc4U0kvc3BucHFKR3d1SE93ajhBQUNBQVNVUkJWSS9OckdvMjZJQ3J6L2V0SEgvbDQzcDRJNnl6eWN2eC9aaFhSTG5sWERnL2JuSGhrWmRyMUI3bXNVUDFlT3pXVEp6ckY5VCs4MTd3L0w1UXZsNWpWM3NCaS9ycGNQTU1pL3A1YmJETFdMNmg1Zk04aVlnb0VIdjQ0dXhzditLdHV3OG9kY2RhUWhrMk0yTFpPa2VMd3NTckMrcngrSzJaRUFSbEx0U2lsUTY4OVVWRHMyVkFvcEZwRWRDN3V3NGwyMXpxaVg5RmlSTURlbWt4OTR2WWF2ZHQzTzdHcjhmc2pERzR0dzVkTzBYdWJTblo1bEszNkdxcUU3ZHNuVFBrTU9MYW41VlZteDk4MDN6djZQNGpYdHo2dDZxQUhUeENHVE5Zcnc0anV6MUF5VllYeGc1dFdXL3AxSk45dzVpTFZqcWFEVXMzWDJwUlgzdlRUamNXcjNWRzdLbjFyOUZZVnRINkVrR3JmM0xoeWRkcmNkY2NwVVJRd0I4NEpjNm9lN21PbEV0WXZjbUZreHFIL3YxL2RqNWZib2N6UXU1dHNNc3gxekEwR2dUY2VZVlY3Um10ckpXUWJWWGV4N29HV1MwRnMyeTlFLy85c0Q3bTdlcnFiTnp6bDRnNkxnYStPRElaaFlDZWpxOVh0N3lId3BvdTRnOVhXSERqLzVteCtBY0gvdk5lZlV6Ym01VnNjK1BqNyt6SU1JdDQ0N09HVnBWYU9WWkJ2aGFQL2pZRGRUWVpxMzl5NHNVUDZsRlpLK0hKTjJLdkVmZnhkemFzM0JoNFp2L0RGWmFRZ1cvcUJDTTJiSFhqY0xrWExyY1NMdngzVlBnbXpCRGcwU29wcXJEWHhEL3NyZnZGVjBLbXFUd01BSnpudDNQRitsOWNZV3ZGYmRudHhuUHZLdVUrOW9RSS93WTljRTdqTGlLU0JDeGNFYm1kWjQ4ejR1eVRsSy9aNXBEeDVCdVI1KytKUW1ESm1saDNyUWhuOFE5T3BCbnJjT3RsZ1Z2OHhicVk2SzB2R3RUQTE4VHBBajVhM1B6M0s1WS9YcktzSXU2NXlxcXU1dDZ5MjRNRlMyMjQ1eXBsM3Q2eTlVN29kY291SGFlTU5FQ1dnYisvVmd0UC9INXNpSWdTaWtPNmNYVGhHV213Tk01anNqbmtWZ1crcGdVVzZXa0Nwb3hQYTlGZXRpOThVSSsvdmRhNnVucWhOTzBUYkRFSm1GUnNWSHVub3UwUjhkK09MTkpRcEw4Wlo1bHcyMHlMdWlvWFFFREpqeDJsbmhidmxoSEp6djBlTEZocXg0S2xkbXpicHp6L29CTzBBVDFxQzVhR0R5ZWxSN3pxNHpmdGRPTzhVOU13WWJoQlhWMDdlWnp2TS9OOWlUUGtIclZOZW5UUjR1WVp2b0QxL0h2MUllYzMraHN4UUs4T2srNHY4NkkyeHNMU2tld3M5UVROZDczK0lqTzBNVXlGMjFIcUNacDMrZUczdHBocUlUYW5zSXNHejl5VnBZYTlyWHM4dVBlNWFqaGRnZS9GMDNQcjFGWEJwNTVvd0Y5dnlXejFsb1ZFUkIwRkExK2NaSmdGWERqUnQwcHh3Vko3cTJxcFdjM3htM2NWYjhmT0M0dzFSRmo5SGgvTk1OZ05GNWx4OVFYS1ZtMytXNGlkZHFLdmR5OC9Wd05yZXR1Zm5FVVJ1UFV5MzI0bnV3OTZZaW9kTW1xZ0h2ZGRiOFc4eDNQUnU3c0dsL3J0MmZ6Qk44SEQ0VEtVbmo5WkJ2b1hhdFdWdkY5ODc0anFENHJKNDMzdlVid0tnQVBLVm5aTml6ZjhqUm1peHgrdmFiNFdZNU84SERHZ1ppV2dMT29KTTNVelp0UFBTTU8vNzhsV2gvMUx0cmx4OTcrcVEvYkllaVZsaGY3NnhnTGZ3L3ZyOFBJRDJkeFpnNGhTQWdOZm5OeDBpVVh0bGJNN1pYd1k0dVFkaTZhNVJRQnd0S3BqalN2NUQ3Y2VPLzh1R2hsK1liYW1QdmpFSy9xbGhkdG5XOVNkTzZwcUpYejNveEp5QnZiUzR2VFJ2bFdhRnBPQUs2ZWxvNjNObnVyYmVnOEFYcDRmMnhCbTB6eXhETE9BL0Z3Tm1yN1M5Yis0c0cxdmNDQTdVT2JGalk5V0J2UjRiZHp1eHI4akxDaHBNcXl2RHFmNHJSaWZNTnlBcDM2ZkdkRCtsa2d6Q0hqd3hneTE2SFJacFlTbDYzeTlyUk9HRzNEbmxkWm1RNXZKS09EaG16S0RWcEdQSGFySG5GWitMenRsaWZqNzd6THhtNHZOMERmbXlVV3JIUGpUczlVUnl5UzVQY0Q5LzZsUnY1NmNEQkVQM0pDQis2NjNCaFRaSmlKS05wekRGd2RqaHVoeDJpamZpWFhlUWx1cmg4Nzh0Lzg2M013Q2d2WldrT2Y3MkJ3c2k3MXRBM3I2ZW5TcTY0SjcrRHBuKzc3MllYMlZZM2NmOE9EKy85VGdhSlVFdlE3NC9lVytRRkZ2azJFMkNaZzZJUTNMMWpsYnRBTkpOTTRZWThDc3FiNGV1U1UvT3FQYXM5VmYwM0E0QUt6N3hZM0w3NjNBK2FlbFlkUE8wRzBlMmtlSEIyL01VUCtZMkZIcXdZTXYxZ1FOOFpkc2MrSFNlNVJGREE2bmpDeXJpRHN1dHh6N2RCalNXNGZuLzVpTkJVdnRlUDNUQnRnY01wNmVXNmZPTTZ5cGo5emphaklLZVBTM21lcndxTTBoNC83bnExRjZ4QXVUTVFPakc4dnhuREhHQUtmYmduKytGVHFZR2cwQ0hyb3hJMkFMd3RvR1dlMmx2ZlJzRTZycnBLam04dm5UNjRBTHp6Qmh4dGttZFRqVzdWRldhSCt5SkxybmNudUFSMStweGFHajZiajBiQk1FUVFteEl3Zm84ZVZLQno3K3pvYXlpbzdWNjA1RTFCeit5ZHBLT1JraTdwanRPN0h1UGVRTk9UUVhxKzUrb2FxNUZhTXQ1VC9uVGhkRFNibGUzWHh0MjE4Vyt6RGg4TVlTSkhzUGVZT0cxbnAxMDJEd0NZR05XZmVMQzNjOFZZMmpWY3BKOXZvTHpTaklWNExDc3ZWT3RRYWRLQUIzWDJWdGs2SGRrNGJwY2Nkc1gySGV3K1hlcUhyWmpwWFYySFBiWUpmaGNNcHdlNEFQdnJHSDdOMjc0UFEwUEhacnBocjJkdTczNEo0d3c1RWVyOUlEV2xXckJPSy8zWmFKTHJuS2UyUnp5SGpxelRwMWZxQW9Lcy85OGdQWk9HV2tBUTEyV1gxc3BKMDR6Q1lCajkrV3FlNkVJVW5BNC8rcnhkNURYa2dTOFBCTE5kaSt6L2QxVEJsdnhFMlhtSU9leDJnUThOZGJNakMwcisvN3ZHaWxBemMvVmhuUTQvdWJpODI0cUpsOW1ac0lBbkRXU1VhOCttQU9yam8vWFExN0I4cTh1UDNKcXFqRG5yL1hGalRnM3VkcTFEYVpqQUl1UENNTnJ6MlVnL3V1dDJKSTcvalZZU1FpYW1zTWZLMmcwd0lQM0pDaG5zUWxHZmpuVzdWaEYxaTRQYjZUbVNnR0R0djYwNGpBaUFHK2s4bitFSHZEeG9QLzBGYmZIdEdkdkFiMDBnYlVkZHQ3S0xhMmpSOXVVSWVFL2JmWGFqSnFrQ0ZneTY2dlZ6dHczM00xNmtyWmlXTU02Z3BabTBQR0MrL1hZNmxmcjE2NHVXV3RjZkdaYWJqL0J0OXoycDB5SHZoUFRjQWNUY2t2UFRkdEwzYXNETE9nRmljK0VxRThTb1pad0VNM1plREcvek9ycjdseHV4dDNQMU1kZHVlSkprWDlkSGpoejlscXo1a3NBMCs5VVlldlZqbHczY09WK0dTSlhTMzdrcE1oNHMvWFd2SEl6UmxxbVpkd0NydG84T3pkV2VqZnVEMmQxRmhnMjcvbW90TUYzUHRjZGNBaW9lS2hCbVJhZk85SGxsVVphdlVQU3o5dWNlR2ZieXVCOUtFWEEzZTV1ZjRpTTI2ZVlRNjdoWnhPcXdTOUYrL054dTh2dHlBMzAvZXorUEYzZHR6NC8rM2RlWGhUWmRvRzhQdWM3R21TN3RCQ29aUUtMVnNySWdobEVBVEJGUkJjVUFkUUdiZHhIUDFjeGxGbjFCbkhkUngxUnNkZDBVSEVCUVZ4QVJGQlVFQjJLUHNPcFVncFhaTm1YNzgvRGswYmtyUnBLYVJKNzk5MTVhSTVPVW5lcHFHNSt5N1ArMHoxYVMzbTJiRFRpZHVlck1LeTlRMUQxcUxRTUR6KzhYT3BlR0NhSGlQT1V3WHRaRU5FMUo0dzhKMkcrNllhQWxhTmZ2aU5wY2w5YzYwMkg1eU5SdTd1dVZHUHJNNHlmNUZoalVwQWp5NHlQRExENEE5RlBoK3cvY0NaR2FJc2FSUWs4N0xsdU9zNkhiSTZ5NkFKVVFBNTJTQmkrTGtxL1BYV1JQOTlmTDdJTjdjSHBQbHJ0MDVxbUp1MVltUHdvb081UzZ4WXVrNzZjSjIzMUlaL3phcnpCK2crT1hMYzE2aVg3ZFZQNnZ3TFdsNzgwQVNyWFVveS9YSVZlR1NHSWFKOVpwdVNtaWppc2RzTnVHMnl6cjhJd1dMejRkRlhhMUZTRmhqWUdnZXhJV0YyR2JtNjBhS2VveUdHd2tWQjJvLzJ2U2RTY1VIL2hzZjRZYTAwOTZ5cHNHZElFSERYZFRvOGQyK1NmNjZaenlldDVLM2YwOWJ1OE9IMXo4eDQ0TVVhSEduMHN4L2NUNGwzSGsvQnhGR2FrUFB1Umc1UzRaV0hrdjN2eWZxdzF6Z0UxVE9hZlhqMFZhbFhiTmNoTi83NGZEVnE2NlIyOTh5U0I0UkdRSnE3K1BlM2pQNmV4ZTBIWFBqSE84YUFjaWdUUm1ydy9QOGxCVXh6U0VrVWNkUDRCSHowVEJvZW1LWVBHQnJlZDhTTi8vdG5EZDZZYXc3NC85WmFSck1Qejc5dndrUC9ydld2MVBhM3d5QmkzREExL25xckFmOTlPRGxzMkNjaWlqYk80V3VsZTI3UVkweWpyWjNXYlhkaXpxS21oM0s5UG1ESEFaZS85MjVZZ1JMRENsS2F2TS82SFU3VXRHR0ppc2FXcjdmanhzdTAvakF6Y1pRR0UwZEZOb1FHQUNzM08vekRyTTFSeUlFWDcyOElEYXVMbmRnZEpoeS85S0VKMi9lcnNYQmxReURNNlNyRGszY2wrWHU4bHExellObTZoc0JSWHVYRmZ6K3B3ME1uOTBNZGZxNEtmN3RUMnZhcnBSLzZDcmxVRysrbThRa0JaVG1xakY0ODhZWXhaSS9Sem9NdVhIV1I5TnFOSDZsQjkwdzVqcFM1NFFNZ2x3bkk3U1lQQ0RxbnJ1dzlMMStCV3lmcmtOdW9TTExUQmJ6MXVSbmYvQngrT0ZLckZqQitwQVpUeGdYdWxleHdBaS9OTm1GNWlDM09kaDUwNC9kUFYrTzNsMHR6MUVSUldvaHgxM1U2WERoSWhSZG4xZUZZaFFkSmVnRi9tS0lQV1BqaGNBTFBmMkR5NzE0U3lyRUtEeDU4cVFabGxSNS9iOTNZb1dyY1BVVVhFSWpXYm5maUgyOEg3MXU5ZHBzVFQ3OXJ4S08vYStoVkhYQ090R0wyblhsbUxGeHB4NlZGYXR4NG1UYmdmdFVtTHo3OHhvTHZWalZmdkxvMWl2ZTZjTS96TlJoV29NVFZGMnNEQ2s2YnJUNDgvcnF4emZiTkppSnFhd3g4clRCeGxBWlhqR2dvZDFGYTdzSHpIelJkQUxmZUIxK2IwYmRuTWxRUlZIb3dtbjE0WTY2NXRjMXNWbW01QjI5OWJzYWQxK2hhWEFaajN4RTMvdFBFL3EybmNybWxVSlNkS1VPZDFZZDM1b1gvdnR3ZUJJUzlicDFsZU82ZVpQL2N2QU5IM2ZqM1I4R3Y5OUoxRHZUcWJzT2swVkx3R3RKZmlkd3NlWk85cm8zcHRRSW1qTkpnd2todHdEQWtBR3phN2NKek00MGhWeFVEVWhIb2cwZmQvbDB0Q25zcnd1NjFlL0NvMjkrN1dWU294UFdYSmdTRXdmcHpubnZmRk5TVFdLOUx1Z3lUUjJzd2RxZzZxRmRwYjRrYkwvelBGTkNMZHlxM0IvamYxeFpzM09uRXd6TU0vaUhkL3JuU2tQQURMMWJqbVVhdk9TQUYzc2RmTjJKL2FmT3ZaLzF6YTlVQzdyMVJIN0NvQ1FBV0xMZmh6Ym5tc01Gc2RiRVRELytuRmsvY21laHZnMVl0NE83cjlkaDUwSVU1aTZ4UXF3Uk1HYWRGbmRXSGVVdXQrR0twdGNuZE9kcktMMXVkK0dXckU3bFpjb3dkcXNiSVFTcTgvRkVkU2x1eGdJbUk2R3hoNEd1RjczK3g0NkxCYXZUSmtlTkV0UmVQdk5MODNLcDZ1dys1OGZ0bnFuSGxDQTE2WmN0aFNCQWI1cXo1cEEvaTJqb3ZkaDUwNGFzVlZ2OXcySm55NVk4MjdEem93aVZGYXVSbUtaQ2dFVUtIUHgvZ2RQdHd2TktEdGR1YytHR3R2Y1hGb04rWVc0ZThiRGxlbWwzWG9vVW9UcGZQMzZacWs5VExGbTY3dWJlL01DTXpUWWFoQlVxc0xuWkdIUFlBUUtFUWNPVUlUVURZcTdQNE1IT0JHWXRXMlpzc0xPMzJBQS85dXhZM1QwekE4RUtWZjE1blBhOVgyaGxpNVdZSFBsbHNnY01wTFlLNGJiSXVvTXlOM2VIRGg5OWFNRytacmNrRkZCcVZnSEhETkFGL09OVFcrVEQ3V3d1Ky9ka1djUS9YOWdNdTNQRlVOZTc3clRRUERRQisybVRIdmxJUDVpK3o0cWJ4MGhEOHBsMU92UEMvdWhZWFJPNldJY1BRUmx2T3VkekE2NS9WQlFUNnB0cDI3ejlyOFBqdGlmNVNNaDh2c3ZybmpjNzgwb0tTWTI3OHN0WHBIODQvbXc0Y2RlUEE1MmE4K2ZtWis2T01vdS83WCt6WXNOT0p3OGZjWWY4QW8vaVVuU2xEank1eURPNm5ETmpWS1ZZeDhMV0N6U0hONC9yenpRYTg5WVU1NG1ITmVyK2U4T0N0TDlyUGg4VGVFamYybHB6NTlqaWN3TjNQMWJRNEtKWlhlL0hjK3lZOCtqc0RIbjIxdHNuWDIrc0RubnJYaU1kdVQ4Uzc4MXYyUFZVYnZYanliU05lZkNBWlRwY1AzLzVzeHllTExhaUxzTVJPbmRXSFZ6ODI0OVdQelpETEFIbWpIVVdjVGw5UUNLc2ZCbnpsejhsUUtRVXNXV1BIaDk5RXR0L3hnYU51dlBpaDlKcFUxSGd4ZjVrVjN6U3ovMnc0RnBzUFQ3MXJ3cVZGYWx4enNSYXZmeWE5Ym5NV1daSGJUWTd0KzEwdExvOVNiODloTjU1NDA0aW43MDdDcnljOGVHNm1xVVg3U3grcjhPQ1B6MWZqOXF0MTZKZXJ3SnhGZ1hVUGw2NExQN1JNZERwcTYzeDRhYllKYTdlZGhXNWphcGRLeWp3b0tmTmd4VVlIVmhjN2NQODBnMzlucEZnaytId3QzU0k4K2k2NXF5TGFUYUFvU0RhSVoydytZMlBuNWlsd29OUjlXanVsdEVSaGJ3VXFhcnl0S3IvVEowZU9QWWZkYlRablRSVFJaTTlpYXczb3BjRHVRNjZnK1hvdG9WSWdiTTl1UjdENDlmUm9ONkhEMkx6YmhXZWJtTUpCSFZONnNvaUhaOFJ1U1NiMjhGSE1PQnRoRDVDMjN6cWJUcWRRZEV1R3JDTnhKc0llQUd6YmQvcXZhVWNPZTNSMkxWcGxZOWlqSUJVMVhueTEzQmF6Z1k5bFdZaUlpRTVhdnNFUnNGVWdVV01yTmpwQ1ZqK0lCUXg4UkVSRUp6VlZCb2tJaU4zM0NBTWZFUkhSU2VWTjdJSkRCTVR1ZTRTQmo0aUlDQ2ZMSjdXdzZnSjFQSlcxM2haWG0yZ1BHUGlJaUlod2NwVTYxMnBRTTd4ZW5QYlduZEVRZzAwbUlpSWlvcFpnNENNaUlpS0tjd3g4UkVSRVJIR09nWStJaUlnb3pqSHdFUkVSRWNVNUJqNGlJaUtpT01mQVIwUkVSQlRuR1BpSWlJaUk0aHdESHhFUjBSa21DdEZ1d2RuUnRaTU1ZNGVxMi94eFJSRkkwQWhReUVQZnJsVUwwS2c2eUl2Y1NneDhSRVJFWjlEWW9Xck1laW9WL1hNVlorWDVPcWVJV1B4Nk92NTZtK0dzUEYrOXRDUVJienlhZ2dlbTZURnlrS3BOSC91OGZDWG12WmlHeWFPMUlXK2YrYmNVdlBwd2NwcytaN3dKazVXSmlJaW9MYVFtaWtoUEZ2R0hLVHJjOVd3TmZJMjJiOU9xQlR4K2UyS0xIdS9KdDQydzJsdStCOXdkMStqUXRaT3NSZmRadTgyQmIzKzJSM1J1WmEwWG4zMXZ3YlFyRS9EQWRBTkt5cXB4K0pnbjR1YzZwNXM4YlB0eXM2UzRrdE5WSGpKTUtoVUN0RDQwR1RUWGJuZkM3dWk0ZStjeDhCRVJFWjFCODVaWk1YNmtCajJ6NUJnN1ZJM3ZmMmtJVUhJWk1EQy9aVDEvOGxNeTBhQStTbHg1b1FhZi8yREZqZ091c1Bmcm02TkE3K3pBajMxQmtDNWVINEFRV2Fpc0l2TEFCZ0N6RjFyUnA2Y0M1L2RWNHBxTHRmalhyTHFJNzN0SmtSb1RSbXFhUE9laXdTcGNORGgwcUV2UUNIajBkK0Y3Tlc5NW9ockhXdmo5eEJNR1BpSWlvalBJNlFJK1dXekZiWk4wMEdsRHp6TTdWdUhCNy81ZTNlVGp2UGRFQ3Jxa0IvZUFaYVNKS0NwVVl2bUd3SjQ0aFV5QUlhSGgrZTc3VjQwVTdCcDU1bytKR05SSGliKy9aY1NhcmM2d3ozM1pjRFdHOUk5c21GYXRFdUJ5QTRZRUVVL2MwWHp2NWN3RlpwUWU5K0NEcnl6NGRMRTE1RGtGdlJYNDg4MEdmTExZaXE5WDJJSnVmLzNSRkZoc1h2enA1ZHF3ejFOdDlFYlUvbmdWazRFdnI0Y2NldzY3bzkwTUlxS3pJcTlIVFA2cXBrYStXMlhEcXMwT1ZKdkNodzV2bzV2VUtnRStudytPOEJtc1dVTUxsSmo3UXByLytxMS9yMFpwZVdBUFY4K3UwbnRyMThId1BZTUEwRE5ManFKQ1pZdWUvNElCa1ozLytROGlBQThzTmg4c05pbVJkdTBrUTJwaXd6SURqd2Y0YW9VTjVWV2VrS0YzeVJvNzNCNWYwRzE3RHJ2Z2FQcGI2ekJpOHJkSWJoWURIeEYxSFBYemx5aDJET3FqeFAzVDlHRnYzMy9FalNmZU5JYThUU1lDQzE1T2c5SHN3M1VQVmJhNkRlVlZYbXplMDVBWXpiYkE3cjBrdllCa2c0aGpGUjRZelpITmJmdmdLd3VXcll0c1RsOXpucmd6TWV4Nysrb3hXbHd4b3VXcmZhKy9KSEJSUjZpUTIxSEY1RytSeTRacjhOMHFlMURYTkJGUnZCRUY0SW9SVGM5cm90aWhWUXZRcWdWVTFJUXZraUdjSElYMW5lWm4zTjRqTHJ3OE8zQU8zUjNYNkpEVFJmcm8xMnFrSjlKcFJUeDNUMUxRL2IvL3hZWmw2eDBCeDB3V0w4cXIyMlpvMUJWQno5c2pyeHB4dkxMbGdXMzZsUWxoNS9wMVZERVorSHBueTNIcGNEVVdybXlidnpLSWlOcXJDYU0wT0tkYlRQNnE3dEEyN25MaXQ0OVdCUndUQk9EVlB5ZWpWM2M1ZnRvVS92TkxkaklMZWs4MzhZV1FseTFIdjF5RmY3V3EzZUdEVWc3MHlXbDRqOGxrVXIyN3JmdE9Zenk1amVUM2tLTlRjc3NyeUtVbXNlcmNxV0wydDhqTkUzUll1ZGtCazRYZGZFUVVuOVJ5RzlUV0h6QnZuZ3BhclRib29sS3AvSmVFaElSb041ZWFNZjVDRFhwMWwrUEljUThXL0JpODhLQ2VlTEpLczdlWmpqUlJBQkwxSXJScUtkd2thS1FoMmtTOWRGMHBsNjdYczlvYkhuREt3MVZoUzVSY1dxVEdmVk1EaDZOL1dHdkgzaEkzZGgyU3V1VytlU1c5NmNZMVllcGZLbEZiNThOSGl5eEkxSWs0V2g1K2l0YjFseVRBMTRyZ3ExQ3dDUE9wWWpid0plb0V6UHg3S2w3NjBJVFZ4ZEgvSzRTSXFDMGxxdzRqTCtsSEhEM2l3TkVXM0s5eEVGU3IxVkFxbFZDcjFRSFhHd2ZGVTY5cnRhRUwyOUxwNlo0aHc2MlRkUEQ1Z0ZjK3JvT25pVEJYdjV1RXA1bVJ6UFJrRWJPZVN2VmZ2L2RHUGU2OXNlSDJDd1lvOGNsekRiZi83MnRMMEdOMDdTVERKVVZxN0R6b2FuS1Y3cDdEN29DNTh4VTFrUSt6aW9LQWpMU0c0Q2tJQWdBZjFtMXYvclA3RDgrMmJnN2VQVGZvV3pVSE1KN0ZiT0FEQUwxV3dCTjNKR0xKR2p2VzczRGk4REUzU3NvNE9aT0lZcE5XWGcydHZCckpxbEowMXU1cDFXTllyVlpZcmFGTFcwUktKcE1GaEVDVlNnVzVYQTY1WEE2RlFnR0ZRaEh3dFV3bUN6alcrRjlSRlAwWG1Vd1djRDNjTWJrOHBqK2FncWhWQXY1Nld5SlVTbURlVWh1MjdXdDY4cHJ5Wk8rVTA5MTB6MWFkMVJjeXhJVlR2TmVGOC9zR3Jwek5USk5oeWpndHZscGhhekx3bmVxV0o1b3VJVk12UDBlT3U2Zm9rUUVSWnFzUDd5K3dvS2FKbGNxbnVuaW9HclYxTFo4em1OTzFaUVdtTzRLNCtGODFkcWo2ak96ZFI5VFdLaW9xOE9hYmIvcXZUNTgrSGRuWjJWRnNFYlV2NmJEWmJMRFo4bUMxRnNGbXM4RnF0WjQ4RnZoMTQyTnVkOXRXTGZCNFBHMFNITnZDcWFFeDFDVlVhR3k5eTlxczdZQzBCK3hqdHhtUW5TbUR6ZUhEckc4c0VPc0xIWWVoUHJrbmJITzdRbGp0UHN4WkZQd3pLaXBVNHM4M0cvQy9ieXlZdHpUODBQR1paRWdROEx0Sk9sd3lUQTFCa0lhRTMvN0NIUEZxNEhxVEx0TDZoM1JGVVlCU0liMTJUbWZUajhNaDNXQnhFZmlJWWtWNmVqb0dEUnFFalJzM0FnQVdMbHlJTysrODgrUVFCeEdnMFdpZzBXaVFrcExTb3Z2VjFkVUZCVUdielFhbjB3bVh5d1czMngzMGI2aGpMcGNMVG1mN21TYlQxbUgyYkJJRjRFL1REZjVlTlk4SCtQTXRCZ2dBbm5uUEdMWStYTXJKZVhjV1crVGg2SUlCU216YjU0TFY3b05NRktCV0NWRElvdk43NVpKaGF0dzJXUWQ5Z29DU01nOWUvYVN1MlY3TlV5M2ZZTWZoWTI0c1hXZUh4ZWFEV2lYZzZic1QwYmVuQWsrOVk4S3FMWTRtNzEvUVM0RWVYZVJOMWozc2FCajRpTTZ5MGFOSFk5dTJiWEE2bmFpc3JNU0dEUnN3ZVBEZ2FEZUxZcHhlcjRkZUg3N3VXMnZZN1hZNG5VNDRIQTUvY0R6MVdPT3Y2Ly8xZUR4d3U5M3dlcjBSWDF5UjFPaUlJVElSZUdTR0FTUE9VOEhqbGNJZkFIaTlQZ3cvVjRVWDdrdkdZNi9YaGl5OTBqbFZHbzZNTkt4MDdTVERrNzlQeE81RGJ0ejdRazNRN1NvbE1IU0FDaXMyQm9laytoWEJiWm1ycngybmhUNUJ3SnhGVnN6KzF0TGtmTVhHdW5XV1ljUjVnYVZVSm82U1NoSU42YTlDbnh3NUR2N3FSbmFtRE5tWmtjMDFyYisvM2VtTFdtOW5lOEhBUjNTV3FkVnFqQnc1RWt1V0xBRUFMRisrSEFNR0RJQmF6V2tKMUw2bzFlcW92UzliRWhnOUhvLy82OU8xOHZrMmFEeUFva0lWUnB5bmdzTUpQUFd1RVkvZm5naXZEM2pxWFJNZXVzbUFpd2FyOFBLRHlYaDJwaW5vdnIyNlN4L05vd2VyTUhwd09pWS9VTmxrYjkrbzg2V1F0REpNcjllVWNRbjQ3ZVZhOUQ4bk9QRFUxK0tyczRaLzdjWU9WUWNGc2Fha255eUpNcUNYQWsvYzJmeldhZ0R3M0V3VHVtWEljT05sZ2F2TlphSTBMQTRBTGpmUXJiTWNOMTRtaDB3bWhXaFhvNkJhZjh6akRWN2hiRFI3R2ZpaTNRQ2lqbWpJa0NIWXNHRURhbXBxWUxmYjhlT1BQK0t5eTlwMjdoQlJMSXZld28yS05ubVV6WHVjcURGNThiZTNqTmg5cUNHVmVMM0FQejh3UVJRTnFLM3pobHlRTURCZkdnSjJ1QUNWb3ZubkdqdFVEYThYSVhmQTZKd3E0cHFMdGZCNGdVVXI3Ymo3ZWwzQTdXbEpVbStpMlJvK1VIYkxrT0dDL2kzYlZnMEFCcHdUUWVOUGtzdUExY1ZPWEhsUHcrcy8va0lOWmx3bEJjQ1hadGZoNTAwTmdmYXZ0eGt3WXFBS2srNnY4SWUrYmhreVBIRjdJZ3c2RWUvTU0yUEpHdGJxYll5Qmp5Z0tSRkhFdUhIajhPbW5ud0lBTm16WWdQNzkrNk5idDI1UmJoa1J0UVd6MVljN25xb091VWpCNndPZWVVL3EyVk9yQkh5MzJ1NFBmbm5aY25UUGtPRkV0UmMxSm0vQVBzby9iWElnU1MvQzJhaFhhM0EvSlRMVFpGaTMzWWtxWTJCNGxNdUJ2OXdxclE3KzdIc3JEdjRhUEc1YnY3WFpvUkMzMVp1N3hJcnZWa1VlbnA3NVl5SXkwMlI0L0EwalNvOUhWam1qcmxIZzdObFZqajljcjBQL1hBVkt5ang0OG0wamprWlFtcVgwdUFkM1AxK0QrNmZxOGVCMFBhNGVvOFVuaXkxWXVka0JOd3Q0TVBBUlJVdnYzcjNSdTNkdjdOMjdGd0F3Yjk0ODNIWFhYVkFvSXYrcm1JamFyMGhXcE5vZHZvRHR6NjRaSzgxTisvb25HNFlYQmc2anZyOUFLc0V5dEVDSmpGUVp2di9GanNsanBQTy9XaEU4WEhuVlJWb1lFZ1NVbG5zdys5dmc4aTBLdVJRWVhXNWc5K0h3Y3lqckxEN1VXU0pQVFBYaHFxTEdpMk1Wa2Qvdm5HNXkvUGJ5QkF3clVNTG5BL2FYdXRFOVE0N1hIazRPT3JlK2RNM25MNlNGZmJ6T3FTSWVtV0ZBYlowUEt6YmFzWFNkUGFDV1lFZkR3RWNVUlJNblRzUnJyNzBHcTlVS2s4bUVoUXNYWXVMRWlkRnVGaEZGd2NCOEJTNDhUNFVxb3hkZnJRZ09mUFd5TStXWU1URUJ5UVlCQS9NVUtEM3V3Zm9kRFN1cnQreHhZdE51Rjg3TFY2REc1TVZmWDZzTnVTTDQ4dDlvb05NSzhQbUFQMHpSNDUxNTVoYXRERzVMV3JXQWYvd2hFU2tHRVZ2MnVQRG01M1hJeTFiZ3ZxbDZmUHV6QTZXbjdNWXhicWdhUGJQaytEREVvcEFoL1pRNHI0OFNENzVVaTRINUNrd2VvOFhFVVJyc1B1eGk0Q09pNkZDcjFianFxcXN3Wjg0Y0FNRFdyVnVSbjUrUHZMeThLTGVNaU02bVRpa2lIcnJaQUo4UCtQZEhkVTNXNE5OcnBkNnRRNzk2Y05lek5mN3JnTFRBNGFZSkNUZ3ZYd0didzRmSFhqZmllR1ZESW5wMnBnbHFwWUJ1bldXNGVZSTBQODdqQlM0YnJzWUYvWlY0N1ZNemZ0cmt3STRETHRTYXoxNUpFNnZkaDMrOGJZSktDV3plTGFYVHZHeHB0R04xc1FNYmRnYVdDdXFYcTBEUExEa1dMTGNGTE53QUFFT0NpUFA2S09GMCtmRDVEemJNWDJaRFFXK0YvM0U3S3U0dVRCUmx1Ym01R0RSb2tQLzZWMTk5QmJQWkhNVVdFZEhabEpFbTRway9KaUhGSU9LOUx5M05iamxXdno5dVZhMFhCNCs2VWJ6WDVULyt6M3VUTVA1Q0RjeFdINTU0dzRoOVJ3TFRVRVdORjUxVFpYajJqMG5RcWdVc1dtWEhIVTlWWThjQkYxSVNSVHgydXdFUFR0ZkRaUEdpcnBWNzFhdVZKd05vQysrKzg2Q3JWYUZNSVpkNkNBRnBsVzZQTGxKZmx1MWthUFo0MGVIREhzQWVQcUoyWWR5NGNUaDQ4S0IvMWU2OGVmTXdmZnIwYURlTGlNNndvUVZLM0QvVkFIMkNnTGUrTUFlVURxa3ZsWkxWV2VZZmlsUXBnQUc5cEJXelpaVU44K011TFZMajFzazY2TFZTc2VPL3ZXa01taitYYkJBeC9jb0VYRFpjMnYxaWRiRVRyM3hjRTlLbXhBQUFJQUJKUkVGVUI2OFh1UC9GV2t3Y3BjRXRFeE13L0Z3Vit1VXE4ZEpzRTladWF6cDg5dXdxUjJXdEIyYXJEMTRmTUt4QWlmVGtrNEhVZUhaV1NuUkpsK0h0eDFMZzlVb0xZdVF5b0xUY2c4cGFGbDF1aklHUHFCMlF5K1c0K3VxcjhlNjc3d0lBU2twS3NINzllaFprSm9wVDlRc1VpZ3FWcUtqeDR1SC9HUDA5ZGZXMjdYZGhjRDhsbnI0N0NmdEtYUEJCNnIxS1RSUng2RmNwMEZ6UVg0bHBWeWI0YS9mOXZObUJGMmZWK1h1M0FLa3c4MVVYYVRCdXFCcHFsUUMzQi9oNGtRV3pGd1p1eTdaZ3VRMXJ0enZ3eUMySnlNK1I0OG5mSjJMdUVpdmVuUjkrdjk2LzNabUl6cWxTd1BONkcycm03VHZpYnZFMmFxY3FMZmZndTlWMlZOUTBIUnlQbG5zd2Q0a1ZjcGtBVVFTcWpWNHMvb1VsV1U3RndFZlVUbVJtWm1MRWlCSDQrZWVmQVFCTGxpeEJUazRPMHRMQ3IwSWpvdGh6VGpjNVhydy9DUzQzOEwrdkxmamlCMnZJUlJYemxsclJPVVdHM3d4VTRidytVcStlM2VGRDhWNFhYdjJrRGtxRk5GOHZOMHVPMG5JUDN2cmNITEI0bzE2djduSk1HS21CendlczJlckVPL1BOWWN1Y0hLLzA0cjRYYTNEemhBUmNOMWJiN0NLSFgwKzQwU2xGQ1VHUXdwN1Y3c091UXk3ODk1UFRuNWF5NDRBTE93NDBQeFRyOGFMSlVFb1N3ZWNMdGJFTEVVV0QxK3ZGTysrOGd4TW5UZ0FBT25YcWhOdHV1KzAwTjRNbm9raGRjbGZiRkY1dVR1ZFVFYlVtYjlqOWRGdnlPRVdGS255MTNOYmtGbVpqaDZxeCs3QXI0cnA0QUpDZEtVTkpXZVRuaTRJMHBOb1JMSDQ5UGRwTmFERitpaEMxSTZJbzR1cXJyNFpNSmxXL1AzSGlCSll2WHg3bFZoRlJXeXV2T3Yyd1YvODQ4NWMxSGZZQVlNa2FlNHZDSG9BV2hUMmc0NFM5V01YQVI5VE9wS1dsWWN5WU1mN3JxMWF0d3FGRGg2TFlJaUlpaW5VTWZFVHQwQVVYWElEczdHei85Ymx6NTZLbXBpYUtMU0lpb2xqR3dFZlVUbDF6elRYUTZhU056aDBPQno3KytHTTRuVTJYU0NBaUlncUZnWStvbmRKcXRiamhoaHY4OC9tcXFxcnd4UmRmUkxsVlJFUVVpeGo0aU5xeGpJeU1nTDExOSsvZmoyWExsa1d4UlVSRUZJc1krSWphdVg3OSttSFlzR0grNjZ0V3JjTHUzYnVqMkNJaUlvbzFESHhFTVdETW1ESG8wYU9ILy9yOCtmUDl0ZnFJaUlpYXc4QkhGQU1FUWNCMTExMkhwS1FrQUlEYjdjYkhIMzhNbTgzV3pEMkppSWdZK0loaWhrcWx3bzAzM2dpVlNnVUFNSmxNK095eno4RE5jb2lJcURrTWZFUXhKRFUxRmRkZWU2My8rcEVqUjdCbzBhSW90b2dvdnVUMTRCYnoxTFJZZlk4dzhCSEZtSnljbklDZE9EWnUzSWlOR3pkR3NVVkU4U00zS3pZL3pPbnNpZFgzQ0FNZlVRd3FLaXBDMzc1OS9kY1hMbHlJWGJ0MlJiRkZSUEhoc3VFYWlFSzBXMEh0bFNnQVY0elFSTHNacmNMQVJ4U2pKazZjaUl5TURQLzF6ei8vSFB2Mzc0OWlpNGhpWCs5c09TNGRybzUyTTZpZG1qQktnM082c1llUGlNNGl1VnlPcVZPbklqMDkzWC9zczg4K1EybHBhUlJiUlJUN2JwNmdneUdCM1h3VUtEVlJ4TTBURXFMZGpGWmo0Q09LWVJxTkJ0T21UZk9YYS9GNFBKZ3padzdLeTh1ajNES2kySldvRXpEejc2a29LbFJHdXluVVRsd3dRSW0zSDB1QlJoVzdmd2dJUHRaMElJcDVKcE1KNzczM0hzeG1Nd0FwQ041eXl5MUlUVTJOY3N1SVl0dVNOWGFzMytIRTRXTnVsSlI1b3QwY09vdXlNMlhvMFVXTzgvc3FNVzVZN0Evek0vQVJ4WW1xcWlxOC8vNzcvbUxNT3AwT045OThNNUtUazZQY01pSWlpallPNlJMRmlkVFVWRXliTnMxZm1ObHNObVBXckZtb3E2dUxjc3VJaUNqYUdQaUk0a2puenAweGRlcFV5T1hTS2pLVHlZUVBQdmlBb1krSXFJTmo0Q09LTTEyNmRNR05OOTRJVVpUK2U5ZlcxbUxtekptb3JhMk5jc3VJaUNoYUdQaUk0bEIyZGphdXUrNDZDSUswb3F4K1VVZDFkWFdVVzBaRVJOSEFSUnRFY1d6Ly92MzQ3TFBQNFBGSXF3dnJ5N2gwN3R3NXlpMGpJcUt6aVlHUEtNNGRPWElFYytiTWdjdmxBZ0FvbFVwTW56NGRtWm1aVVc0WkVSR2RMUXg4UkIxQVdWa1pQdnJvSTMvSkZvVkNnZUhEaDJQRWlCRlJiaGtSRVowTkRIeEVIVVJWVlJWbXpacmxMODRNQUgzNjlNR2tTWk1nazhtaTJESWlJanJUR1BpSU9oQ2owWWpaczJjSExONm9YOVdyMFdpaTJESWlJanFUR1BpSU9oaWJ6WVpaczJiaHhJa1QvbU1HZ3dFMzNIQURPblhxRk1XV0VSSFJtY0xBUjlRQk9Sd09yRisvSGovKytLUC9tRUtod0pRcFU1Q1RreFBGbGhFUjBabkF3RWZVZ2UzZnZ4K2ZmLzY1ZndXdklBZ1lPM1lzTHJqZ2dpaTNqSWlJMmhJREgxRUhWMWxaaVRsejVzQm9OUHFQRlJZV1l2ejQ4ZjdDelVSRUZOc1krSWdJZHJzZG4zMzJHVXBLU3Z6SHNyT3pNV1hLRktoVXFpaTJqSWlJMmdJREh4RUJBSHcrSDc3NzdqdHMyTERCZnl3NU9SbFRwMDVGVWxKU0ZGdEdSRVNuaTRHUGlBSnMyYklGMzN6ekRlcC9OYWpWYWx4Ly9mWG8xcTFibEZ0R1JFU3R4Y0JIUkVGS1Mwdng2YWVmK25mbUVBUUJFeWRPeElBQkE2TGNNaUlpYWcwR1BpSUt5V1F5WWM2Y09haW9xUEFmS3lnb3dLV1hYc3A1ZlVSRU1ZYUJqNGpDY3JsY21EZHZIdmJ1M2VzL3B0ZnJNWEhpUk5ickl5S0tJUXg4Uk5Tc24zNzZDU3RXckFnNGR2NzU1K1BpaXkrR1FxR0lVcXVJaUNoU0RIeEVGSkdTa2hMTW16Y1BaclBaZnl3cEtRbFhYWFVWRjNRUUViVnpESHhFRkRHbjA0bkZpeGRqeTVZdC9tT0NJS0NvcUFpalJvMkNLSXBSYkIwUkVZWER3RWRFTFhibzBDSE1uejhmRm92RmY2eFRwMDZZTkdrU09uWHFGTVdXRVJGUktBeDhSTlFxZHJzZEN4Y3V4STRkTy96SFJGSEV5SkVqTVh6NGNHN0xSa1RVampEd0VkRnAyYnQzTHhZc1dBQzczZTQvMXFWTEYweWFOQWtwS1NsUmJCa1JFZFZqNENPaTAyYTFXdkhsbDEvaXdJRUQvbU55dVJ4anhvekJrQ0ZEb3RneUlpSUNHUGlJcUExdDI3WU5peFl0Z3NQaDhCL3IzcjA3SmsrZURMMWVIOFdXRVJGMWJBeDhSTlNtTEJZTDVzK2ZqME9IRHZtUEtSUUtGQlVWb2Fpb0NISzVQSXF0SXlMcW1CajRpT2lNMkx4NU03Ny8vbnM0blU3L01iMWVqOUdqUjZPZ29DQ0tMU01pNm5nWStJam9qREdaVEpnM2J4NUtTMHNEanFlbnArT0tLNjVnd1dZaW9yT0VnWStJenJnZE8zWmc2ZEtsTUJxTkFjZno4dkl3ZHV4WUpDY25SNmxsUkVRZEF3TWZFWjBWSG84SGE5ZXV4Y3FWS3dNV2RZaWlpTUdEQitQQ0N5K0VXcTJPWWd1SmlPSVhBeDhSblZVMm13MHJWcXpBaGcwYjBQalhqMXF0eG9VWFhvakJnd2R6aXpZaW9qYkd3RWRFVVZGVFU0UHZ2LzhlZS9mdURUaWVuSnlNaXkrK0dQbjUrVkZxR1JGUi9HSGdJNktvS2kwdHhhSkZpMUJlWGg1d3ZHdlhycmo4OHN1UmtaRVJwWllSRWNVUEJqNGlhaGUyYmR1R1pjdVd3V1F5QlJ3Zk1HQUF4b3dadzhMTlJFU25nWUdQaU5vTnQ5dU5OV3ZXWU5XcVZRSDErMlF5R1FvTEN6RnMyRER1ejB0RTFBb01mRVRVN3Roc052ejQ0NC9ZdEdrVFR2MFZsWmVYaDZLaUltUmxaVVdwZFVSRXNZZUJqNGphcmFxcUtpeFpzZ1Q3OXUwTHVpMHJLd3RGUlVYSXk4dUxRc3Vvby9qK0Z6czI3SFRpOERFM1NzbzgwVzRPblVYWm1UTDA2Q0xINEg1S2pCMGEreVdqR1BpSXFOMDdkdXdZVnE5ZWpWMjdkZ1hkbHBLU2dtSERocUd3c0JBeW1Td0tyYU40VkZ2bncwdXpUVmk3emRuOHlSVDNpZ3FWdUgrYUFYcXRFTzJtdEJvREh4SEZES1BSaU5XclYyUExsaTF3dTkwQnQybTFXZ3daTWdTREJ3OW1BV2M2TFp0M3UvRHNUQ09NWm40OFVvUDBaQkVQenpDZ2Y2NGkyazFwRlFZK0lvbzVkcnNkNjlhdHcvcjE2MkcxV2dOdVV5Z1VHRGh3SUlZT0hZckV4TVFvdFpCaTJUUHZtYkJpbzZQNUU2bkRHVGxJaFVkL1o0aDJNMXFGZ1krSVlwYkg0OEdXTFZ2d3l5Ky9vS2FtSnVBMlFSRFFwMDhmREI4K25MWDhLR0xMTnpqdzdFeFQ4eWRTaC9YSURBTkduYStLZGpOYWpJR1BpT0xDN3QyN3NYcjFhdno2NjY5QnQyVm5aMlA0OE9ISXpjMk5Rc3NvbGp6NGNpMjI3WE5GdXhuVWpnM29wY0MvN2t1S2RqTmFUQjd0QmhBUnRZWDgvSHprNStlanRMUVVhOWFzd2U3ZHUvMjNsWlNVb0tTa0JHbHBhVGozM0hOUldGZ0lyVllieGRaU2UxVmV4Wlc0MUxSWWZZK3doNCtJNGxKMWRUVldyMTZOclZ1M3d1TUovQVV0Q0FKeWMzTlJVRkNBL1B4OHJ1NGxBSURYQzF6eHh3cDQrYWxJVFJCRjRKdFgwaUVUbzkyU2xtSGdJNks0WnJWYS9Rczg3SFo3ME8wcWxRcjkrdlZEUVVFQnVuWHJGb1VXVW50eXlWMFYwVzRDeFlERnI2ZEh1d2t0eHNCSFJCMkMyKzNHbmoxN1VGeGNqSU1IRHdidDRBRUF5Y25KS0Nnb3dMbm5uZ3VESVRaWDR0SHBZZUNqU0REd0VSSEZBSXZGZ3VMaVltemR1aFVWRmFFLzRMT3pzMUZRVUlDK2ZmdENxVlNlNVJaU3RERHdVU1FZK0lpSVlreFpXUm1LaTR1eGZmdDIyR3kyb052bGNqbnk4L05SV0ZpSW5Kd2NDRUxzVnRxbjVqSHdVU1FZK0lpSVlwVFg2OFcrZmZ0UVhGeU1mZnYyd2V2MUJwMmoxV3JSdTNkdjlPN2RHejE3OW9SQ0Vac1Y5eWs4Qmo2S0JBTWZFVkVjc052dDJMWnRHNHFMaTFGV1ZoYnlISmxNaGg0OWVpQXZMdzk1ZVhuUTZYUm51WlYwSmpEd1VTUVkrSWlJNG96UmFNVE9uVHV4Wjg4ZWxKYVdoajB2SXlQRDMvdVhtWmw1Rmx0SWJZbUJqeUxCd0VkRUZNZHNOaHYyN05tRDNidDM0K0RCZzBIMS9lcnBkRHIwN3QwYmVYbDV5TW5KWVoyL0dNTEFSNUZnNENNaTZpQmNMaGNPSERpQTNidDNZOSsrZlNGci9BSFMwRzlXVmhaNjlPaUJIajE2b0d2WHJneUE3UmdESDBXQ2dZK0lxQVB5K1h3b0tTbkJuajE3c0dmUEhoaU54ckRuTWdDMmIyY3E4R25WQXJwbnltQXkrM0NzSXZLdHVaUUtvR2VXSEJhYkQ2WEhJN3RmZ2thQXhYWm1QOXFWQ21Ea0lEV1dyQW45aDA1alk0ZXFjYnpLZ3gzN1hYR3ppd2tESHhFUjRmang0Lzd3VjE1ZTN1UzVESUR0eTVrS2ZBVzlGSGpodmlUOHZObUJwOTR4Ulh5LzdFd1ozbjRzQlp0M3UvRHdLN1hObmk4SXdKeG5Vbkc4eW9zWC9tY0tHeTVIRDFiaDNodjErR3FGRGU5OWFZbTRQZldldmpzUjUvZFY0dmtQVEZpMnpoSDJ2QlNEaUkrZlM0WEo0c08xZjZwczhmTzBWN0VZK09UUmJnQVJVYnpKeU1oQVJrWUdSbzRjQ2JQWmpNT0hENk9rcEFTSER4OUdkWFYxd0xrZWp3Y2xKU1VvS1NuQmloVXJHQURwdEJUMFVpQWxVWVJhSmFDeU5ueVBvRXdtUUswU29KQzNycTdrUnd1dE9MK3ZFcmRPMG1IVkZnY2N6dERuOWN1VlNoZHQyeGZtaEJCU0UwWE1manExVmUwNjFmWURMdnpwNWVhRGNrZkF3RWRFZEFicGREcjA3OThmL2Z2M0J3Q1l6V1ovK0NzcEtVRlZWVlhBK2FjR1FGRVUwYmx6WjJSbVppSWpJd09abVpubzNMa3pReUNGTk9wOE5RQmd4VVlIbks0ejl6dzdEN3F3YW9zRHc4OVZZZFQ1YWl4ZUhYcG90ekJQQ253YmQwVWUrQVFCRUVYQWJQVmh4OEhRMzBUUHJuS2tKNHZZZmNnTm95VzRacVpLSWVEY1BBVmtZc1JQRy9jWStJaUl6aUtkVG9kKy9mcWhYNzkrQUpvUGdGNnZGMlZsWlFIMUFFVlJSSHA2T2pJek0vMlh6cDA3UXk3bnIvVDI1SnRYR29iOTZqZG9HWDZ1S3VCNHBBcnpGQUgzbTdQSWdqbUxyQUhucUZVQ1JnNVNBUUMrLzBVS1lFV0ZTaFFWcXJCc3ZRT2JXaEM2R3V1V0lVUFByc0h2clFOSDNhZzJlV0YzK1B6UFcyL1ZGZ2U4WG1ERVFEVzhQdWw2U3gwdDkrRHgxMFBQaDMxd3VoNWpoNnJ4d2RkbWJONGRIQW83cDRpWTlWVGI5QkxHQy81MklDS0tvbkFCc0Q0RW5ob0FBU2tFbHBlWG83eThIRnUyYkFFQUNJS0E5UFIwZnk5Z2ZZOGdkd09KbnNiejU5UktBWjFUUmRnZFBsVFVCUGRJaGFPUUExM1NaWEE2ZlNpdmJyaGZuU1Y0K3YwbHc5UkkwQWc0OUtzSE8wLzJqT1ZtS1RCMnFCb0hqcnF4YVZmcnZvK2lBaFZtWEpVUTl2YnhGMnFDamwzN3AwcWMwMTJCSkwwQXE5MkhPNjdXaDcxL2ViVUhIM3pWOG5tRTFESU1mRVJFN2NpcEFkQnV0L3Q3K09vdk5UVTFRZmZ6K1h3NGNlSUVUcHc0Z2ExYnQvcVBwNldsQlF3SFoyWm1RcWxVbnJYdnB5TzcvUjhOOHpYckYyMXMzT1ZzMWFLTlhZZmNUUzdhRUFUZ3FvdWs0RFgvUjJ2WTg1cVNsaVNpWDY0Qy9YSVYwS2dFdlBoaEhRQmd6VFlIS3BxWUR4aUt6ZUhENU5GU2U3UnFBYU9IcU1LZWUvQ29PMlRnNjVRcTRzNXJRdTlnazlkRCtrUG15Z3MxdUtCLzhHTnJOZHp6K2xRTWZFUkU3WmhhclVaT1RnNXljbkw4eDV4T3B6LzhIVDkrSEdWbFphaXNETDBDc3JLeUVwV1ZsZGkyYlp2L21FNm5RMHBLQ3BLU2twQ2NuT3ovT2lVbEJWcXQ5b3gvVDlUMlJnNVNvVXU2REVhekQ4dldOVjhxcFY1ZUR3VWV2c1dBZnJrS2RFcHBtUEMyNDBERE1HbEptUWNsWlZMZ1MwOFdjWDVmSlJhdGFuaU9qRFFSblpKbDJMcXY0VDQ5cytRWTNFLzZ3K0xabVNhczJSWTRuRHpySDZsSTFBbTQ5aytWc0R0REZ3dEpNWWlZTkRxNDk3Q3gzNXdiUGtoU0lBWStJcUlZbzFRcWtaMmRqZXpzYlA4eGw4dUY4dkx5Z0JCWVVWRUJyemQ0K05Cc05zTnNOdVBJa1NNaEh6czVPVG5rSlRFeEVhTElXZkNubzErdUFrL2VsUmp4K1ZwVjh6MVZjaGx3eXdTcEoyejNZUmRjN3VCejlGb1JGL1JYb2s5UEJmcjJWQ0F2Vy9yNDc5dFRqcjQ5NVRCWmZGaGQ3RVJWclFmalIycmdDTFBnNC81cEJweVhyNEJHTFdEZVVoc1VjdUJmOXlYRGtDRGk0VmRxL1VQSnQwOXU2SmxMMUVsRDJmVkVFZEFuQ0tnMmVXRUtNVFJkYjArSkd3LzlPM1N2NXIwMzZERjZpQXFQdjI1RThiN2d4blpLRnZITzR5bGhIN3NqWXVBaklvb0RDb1VDV1ZsWnlNcks4aC96ZXIyb3JxNUdkWFUxS2lzclVWMWRqYXFxS2xSVlZjRmlDVDFueXVsMCt1Y0hocEtRa0FDZFRvZUVoQVRvOVhyLzF6cWRMdUNpVXJIbkpaUVVneFM4MnRLRWtScGtwQVVHOFY3ZDVlaVRvOENRazgvMTI4c0RlMjdyQ3pPdjMrSEVPL1BNL2g2OHZqM2xHRDlTQTJlSVhyZkpvelU0TDErQkEwZmQrSHFGRFFEZ2NnT3ZmVnFIeCs5SXhGTi9TTVI5LzZwQnIrNEtETXhYd09XVzVpQ21Kd2UyTFRWUmhDZ0F4eXViSGliMmVSRVFGQnZ6bkt6ZzdIVDdRcDdqQ05OcjJKRXg4QkVSeFNsUkZKR1dsb2EwdERUMDd0MDc0RGFuMDRtS2lncC9BS3lxcWtKTlRRMk9Iei9lNUdOYUxKYXdZYkV4bVV3V0ZBSWJoME90Vmd1TlJnTzFXZzJkTHZROHJYaTB1dGlKNXorSWZBNWY5d3daWHYxemN0amIwNUpFVExzeWNFR0ZJQUF2UHBBTVZhUDFPcVhIUFZpenpZR2RCMTNZY2NDRklmMVZlSEM2SGtmTEc0WnJBZmpyOGpuZGdZRXBOMHVPR1ZmcFlMWDc4TlE3cG9CZXhGKzJPdkhlZkROdW02ekQwM2NuWWZrR2FiajNsWS9yOE1BMFBYS3pBcU5HenNrVnY3K2VhRHJ3Q2FLMDhqZ1VtU2dkVjhxRmtPZW9sSnpEZHlvR1BpS2lEa2lwVktKcjE2N28yclZyMEcwbWt5a2dDTlpmYW1zakwyRHI4WGhnTkJxYjNHYXVNYmxjN2crQTlaZjY2NDJQaHpvbmxzclJlTHloZTZUQ2FhNm42cjZwZW1qVkFrNVVlLzF6OEh3K1lQNHlLNHgxWHB6VFhZRXhRMVQ0ZHFVTjg1ZlptbjIrK3NEWCtIbTFhZ0YvdmMwZ0RkL09xZ3U1ZThmblA5alFvNHNjWTRlcUlaY0plTzU5RTM1Yzc4QWRWK3ZRT3p0d3BYanY3dExQYTA5SmlMSG5Sdkt5NVZqd2NscVQ1N1JrZUx5amk1My9KVVJFZEZZWURBWVlESWFBaFNMMVRDWVR6R1l6TEJZTDZ1cnEvUE1CVHozbThiUnNWYWZiN1VaZFhSM3E2dXBPcSsxeXVSeWlLRUlRQklpaUdQQjFxR09uM2c1Y2VWclAzeHlaR0xwSEtweW1lcXBHRGxMaC9MNUsyQncrdkRHM0RrL2MwUkIrM2w4ZzljSk91NkpsY3k3Vko1K3Y4VUtLaDI0Mm9FdTZEQXRYMnJGOFEzQTlQVkVFcmgycnhYdGZXbkRvVnpmbUw3UDU5OHpkZDhTTmdma0s5TXlTNCtCUktlRDFQMGNhWnQ1OXFPbkswRWF6RHh0M2hxNGQyS2VuSEpscE1temU3VUtOS1hpZXFsb2xvS2lRcTlFYlkrQWpJcUtJMVlmQjV0anQ5ckRCMEd3MncyYXp3VzYzdzJhendlRm9lVkhlY056dXBudU5vcTJvVU5sc3IxV2tLbXFrVVAzYXAyWWNyNHE4dGw5VEVyUW5BMStqWHNqNXk2eFFLUVc4L1lVWjkwL1ZvNlRNalMrV052UVdqaGlvd295SkNSaGVxTUk5L3d3c0diUmxqeE1EOHhVWVhxakN3YU51NkxVQ0Nub3JZTFg3Y09CbzZKK1Z4ZWJEekM4dHFLejFZR21ZZlhvZm5LNUhacG9NbjM1dkNWbDRXYXNXTVA1Q2pmODFJZ1krSWlJNkErcUhYTlBTSWdzM0RvZkRId0xyTDVGZUQ3VVN1YjJxTW5xeDUzRGtvVlNybHJZSUMyWG5RVGRtTHJCZ3lSbzdlbWExemNkNS9ZNGExWTE2ellyM3VsQzh0eGFaYVRJTUxWRGhraUkxNUhJQm55Nlc2djFkTzFaYUVQTDFUOEZEeHV0M09ISEx4QVNNSEtUQ2g5OWE4SnVCS3NoRVlNMVdKOEw5Mkd3T0h6Nzl2blcxQk90WjdhZi9HUEdHZ1krSWlLSk9wVktkOXNwZXQ5c05yOWNMcjljTG44OFg4Rzl6eCtxL1h2bGNHMzFEWWV3ODZHcFY0ZVZ3NmtQWDZiaHBmQUxPNlNhSDJ3TU1IU0FOZys0L0VoeEt5eW85K1BOL2F2REMveVZqeHNRRUtHVEFyeFVlOU9vdXg3RUtENWFHcVA5MzRLZ2JKV1VlWkdmS01MaWZFcFBIU09Gd3hhYmdjNmVNMDJMVStaRzlCOUpUcEwyazc3bEJIL0djeUZjL3FjUE9nKzI3Qi9oTVl1QWpJcUs0MERhTE55cmE0REZpaTljTGYva1dBUGg1c3lPZ2lISmpoMzcxNE5ILzF1TDVlNU13N2NvRWY5aDZZNjQ1YkkvZGQ2dHR1T05xSGU2ZnBrZUtRVVJGalJjYmRnVFB6VXRKRk5HalM5TS9RMEZvMkpjWWtMYWRxLzhlbXFOV2Rld2FrZ3g4UkVSRWJXenNVRFhHRFZQN3IrdE9idlZWMEV1SkYrNUxpdmh4NmhkUjlPb3VEN3JmWC81YkMyZlQ2eDRpOHVWeUs5YnRjRUFtQWxXMVhwUlhlM0hkT0MyTVppOVdibmI0YS9iVjIxdml4dU52R1BIY1BVbFFxNlM5ZTlkdEQ3MjRBZ0MrL2RtRzZ5OUpRSXBCQ2x5ZmZtK0ZPOFRVdWpmbW12SEdYSFBZeHhtWXI4QmZicFVXcHBSVmVOQTdXNDZ0KzF3bzZLWEEzQitzbVBrbDkrTnRDZ01mRVJGUkc4dElsYUdnVi9EY3UwU2RFUEo0YzNUYTRQdUpvZ0RnOUFzTTExbDgyR01KSE9xODhEd1ZlbldYbzg3aXhlcmk0RENYbVNhRFhPcGNRMDVYR1c2OFRJczVpMElQTHp1Y3dJRlNGODdySS9VaXJ0dmU4a1U2azBkcmNOdGtIZXFzUGp6OG4xcE1IcU5CNzJ3NTVpeXlZRytKQ2xQR2FkRWxUWWFYWnRmQmFtZlI1VkFZK0lpSWlOcll4OTlaTVBlSDhQUHJDbnNwVUZIanhiRVF1MDNJWmNCbHd6WDRhWk1kUm5QNDhOS1NlbjR0bFo0c3BibFF4WkVMZXl0d3p3MTZlSDFTNzkzNEN6VzRhWHdDN0U0ZjVpME5Ycmh4dzZWYWY5Z0RnTC84TGhFUHZsd1RVZTlrbDNRWjdwK3F4NEJlQ2h3KzVzR1RieHVEMnZUT1BEUGNIaCttak5PaTN6a0t2UE9GR2N2V3Q5M0s3M2pCd0VkRVJOVEczQjdBN1FrT1pObVpNdHcwUGdIRHoxVmg5eUUzN251eEptaisyVzh2MTJMNmxRbTRhWHdDVm01MjRPdWZiTmh4b0EzR2JodFp1ZG1CSFFkY01GdURKNzlwMVFLUzlBSThYZ1FWV1I2WXI4RGZmNThFaFJ4NDZ3c3o1aTIxb2FMR2l4a1RFM0RIMVRvNG5ENTgrM1BEZ294Sm96VzRlWUswRThqY0pWWmNNVUtEdkI1eS9PT3VKRHorZW0zWVBYc05DUUt1RzZmRnhGRmFLQlhBa2pWMnZQcHhYZGp6MzE5Z3dhNURMdnhwdWdGL3ZzV0FxeTkyWThGeUczNWNidys1dDNCSHhNQkhSRVIwaHVWbHkzSHRXQzErTTFBRlFaQktqMnpZNVlSY0JqaFB5Vnc3RHJpd2Rwc1RnL3NyY2RGZ0ZTNGFMTld3VzdEY2hxWHJXaFpnbkM0cGRPcTBnUXNXYkE0ZmJDRjJ6QUNBM3RsU05EaFM1Z2w0cnN0L284WmQxK21oa0FNZmYyZjE5K1o5dXRpS3RDUVJFMFpxTU9wOE5SYXR0TVByQTZaZGtZQ3BWMGlyY3VjdXNlTGQrUllVNzNYaDc3OVB4TGw1Q3Z6ci9tUTgrYllSRlRVTkwwQjZzb2dyTDlSZ3drZ050R29CNVZWZXZQWnBIZFkyTVVldzNwcXRUdHo1ZERWdW02ekR5RUVxUERCTmo5c242N0IydXdNYmR6bXhhWmNUdFhVZGQ3aVhnWStJaU9nTVVDcUEzd3hVWWNKSUxmcmtTQiszRGlmd3pjODJmTHJZRW5hNGRzc2VGN2JzTVNJalRjU0VrVnBjTWt5Tm5sbHkzRGRWanhsWDZmRE5Uelo4K2FNVkprdno0ZVY0bFJUcUxoNml4bmVyYkFIaEtwUk9LU0ptWENYdGJieHhseFN5OUFrQzdycFdqOUZEcEpJcEgzNWp3ZXlGZ2NQVnIzOW14dEZ5RHhhdXRFR2xGSERmVkQxR0RwTE9ydzk3Z0ZTWDc5bVpKand5dzREZTJYSzg5a2dLWHZ1MERqOXRjdUNobXd3WU5WZ0Y4V1FnbnJQSWlrKytzNFR0MVF1bG9zYUxaOTR6NFl1bGN0dzBQZ0huNVN0eDhRVnFqQm1peHI5bTFlR0h0Y0hsWURvS0JqNGlJcUkyOXB0elZiaC9taDRKSjFmbldtdytmUE96RFYvOFlHMXlYbDVqeHl1OWVQc0xNLzczdFJsWGp0RGdtckZhcEJoRS9QWnlMY1lOVTJQNlkxWE5saU5adDkySmFwTVhHV2tpUG53cUZUVjEzckQzVWNnRkpPcWs5cG9zUG55MVFncDFULzQrQ1gxN3l1RndBZitlYlFvNVA4N25BeFlzdDZGTHVneFAzNTJJTHVreWVMM1NzTytYUHdiTzYvdDVrd01XbXhHUDNXWkFvazdBUFRmb3NXV1BFMTh1dDJKZ3ZnSkwxdGd4ZDBsa2dUYWNQWWZkZVBSVkl6cWxpQmc3VkEyYnc5ZWh3eDdBd0VkRVJOVG1pdmRLdldPL252RGc2NTlzK0c2VkhiWldMckp3T0lFdmx0cncxUW9iTGh1dXdYWGp0SmkzekJwUjdUbWJRMXJWZXR0a0hYcG5LL3lsVVVMeCtvQnFveGZiOXJzdysxc0x5azl1MS9idmoweTQ1MFk5L3YxUkhVcVBONzFWMllscUQzNDk0WUZTSWVDZkg1aFF2RGQwOTl5bVhVNzg0ZGthUERMRGdQay9TaUhZYUhianhrZXEvUHZ3dG9VVDFWNTh0SkE3YmdDQTRQUDVPdTZBTmhFUlVTT1gzTlYyaFpjejAyUW9DN0VLOTNUSlpWS1BtcWVkN2lpblVRbVF5NEE2YS9QeFFoUWpLNXJjM2l4K1BUM2FUV2d4OXZBUkVSR2RBV2NpN0FFSVdiUzRQV2xKVDJZc2hyMVkxYkgzR1NFaUlpTHFBQmo0aUlpSWlPSWNBeDhSRVJGUm5HUGdJeUlpSW9wekRIeEVSRVJFY1k2Qmo0aUlpQ2pPTWZBUkVSRVJ4VGtHUGlJaUlxSTR4OEJIUkVSRUZPY1krSWlJaUU3SzY4RU5xS2hwc2ZvZVllQWpJaUk2S1Rjck5qL002ZXlKMWZjSUF4OFJFZEZKbHczWFFCU2kzUXBxcjBRQnVHS0VKdHJOYUJVR1BpSWlvcE42Wjh0eDZYQjF0SnRCN2RTRVVScWMwNDA5ZkVSRVJESHY1Z2s2R0JMWXpVZUJVaE5GM0R3aElkck5hRFhCNS9QNW90MElJaUtpOXFUTzZzTkxINXF3dXRnWjdhWlFPM0RCQUNVZXVza0FuVFoyL3hCZzRDTWlJZ3BqeVJvNzF1OXc0dkF4TjByS1BORnVEcDFGMlpreTlPZ2l4L2w5bFJnM0xQYUgrUm40aUlpSWlPSWM1L0FSRVJFUnhUa0dQaUlpSXFJNHg4QkhSRVJFRk9jWStJaUlpSWppSEFNZkVSRVJVWnhqNENNaUlpS0tjd3g4UkVSRVJIR09nWStJaUlnb3pqSHdFUkVSRWNVNUJqNGlJaUtpT01mQVIwUkVSQlRuR1BpSWlJaUk0aHdESHhFUkVWR2NZK0FqSWlJaWluTU1mRVJFUkVSeGpvR1BpSWlJS000eDhCRVJFUkhGT1FZK0lpSWlvampId0VkRVJFUVU1eGo0aUlpSWlPSWNBeDhSRVJGUm5HUGdJeUlpSW9wekRIenYvSVpxQUFBQXJFbEVRVlJFUkVSRWNZNkJqNGlJaUNqT01mQVJFUkVSeFRrR1BpSWlJcUk0eDhCSFJFUkVGT2NZK0lpSWlJamlIQU1mRVJFUlVaeGo0Q01pSWlLS2N3eDhSRVJFUkhHT2dZK0lpSWdvempId0VSRVJFY1U1Qmo0aUlpS2lPTWZBUjBSRVJCVG5HUGlJaUlpSTRod0RIeEVSRVZHY1krQWpJaUlpaW5NTWZFUkVSRVJ4am9HUGlJaUlLTTR4OEJFUkVSSEZPUVkrSWlJaW9qakh3RWRFUkVRVTV4ajRpSWlJaU9MYy93TlRWZnl2L2lwajJ3QUFBQUJKUlU1RXJrSmdnZz09IiwKCSJUaGVtZSIgOiAiIiwKCSJUeXBlIiA6ICJtaW5kIiwKCSJWZXJzaW9uIiA6ICIxMiIKfQo="/>
    </extobj>
  </extobjs>
</s:customData>
</file>

<file path=customXml/item2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zE2MjY0MjUwNjE1IiwKCSJHcm91cElkIiA6ICIzNDI3MDUxOTUiLAoJIkltYWdlIiA6ICJpVkJPUncwS0dnb0FBQUFOU1VoRVVnQUFBbndBQUFHL0NBWUFBQURDZVFyUkFBQUFBWE5TUjBJQXJzNGM2UUFBSUFCSlJFRlVlSnpzM1hkODAzWCtCL0RYOTV2Wk5Fa250SXhTa0QwTHlLaUFFMUZBUlZGL29vQ0sreHlucDNlT3UzT2M0OVE3OVR6UDA5TlR6NFhpUk1XQk9KQWhVNEVpZ3V4UlpxVjdaT2Y3L2YzeGJiOUp5R2pTcGswVFhzL0hJdzlJOGszeWFacjIrK3BudkQrQ0xNc3lpSWlJaUNobGlZbHVBQkVSRVJHMUxRWStJaUlpb2hUSHdFZEVSRVNVNGhqNGlJaUlpRkljQXg4UkVSRlJpbVBnSXlJaUlrcHhESHhFUkVSRUtZNkJqNGlJaUNqRk1mQVJFUkVScFRnR1BpSWlJcUlVeDhCSFJFUkVsT0lZK0lpSWlJaFNIQU1mRVJFUlVZcGo0Q01pSWlKS2NReDhSRVJFUkNtT2dZK0lpSWdveFRId0VSRVJFYVU0Qmo0aUlpS2lGTWZBUjBSRVJKVGlHUGlJaUlpSVVod0RIeEVSRVZHS1krQWpJaUlpU25FTWZFUkVSRVFwam9HUGlJaUlLTVV4OEJFUkVSR2xPQVkrSWlJaW9oVEh3RWRFUkVTVTRoajRpSWlJaUZJY0F4OFJFUkZSaW1QZ0l5SWlJa3B4REh4RVJFUkVLWTZCajRpSWlDakZNZkFSRVJFUnBUZ0dQaUlpSXFJVXg4QkhSRVJFbE9JWStJaUlpSWhTSEFNZkVSRVJVWXBqNENNaUlpSktjUXg4UkVSRVJDbU9nWStJaUlnb3hUSHdFUkVSRWFVNEJqNGlJaUtpRk1mQVIwUkVSSlRpR1BpSWlJaUlVcHcyMFEwZ0lpTHFxTDVhNWNDUFcxelllOGlEZlllOWlXNE90YVBDTGhyMDdLckY2TUY2VENvMkpybzVyU2JJc2l3bnVoRkVSRVFkU1hXZGpIL01yY1dhVGE1RU40VTZnSEZGZXR4eHVSVVdrNURvcHJRWUF4OFJFWkdmRFZ2ZGVPeC9OYWlwNSttUmZEcGxpYmpuYWl1RzlOWWx1aWt0d2psOFJFUkVmaGF1c0RQc1VaQ2pWUklXTExFbnVoa3R4c0JIUkVUVWFNbVBUaXhkNTB4ME02aURXcnJPaVNVL0p1Zm5nNEdQaUlpbzBXZkxrN2NIaDlwSHNuNUdHUGlJaUlnYWxWVndKUzVGbHF5ZkVRWStJaUlpQUpJRWxGZEppVzRHZFhEbDFSSzhTZmd4WWVBaklpSUNJSXFBeExVYTFBeEpBalJKbUo2U3NNbEVSRVJFRkFzR1BpSWlJcUlVeDhCSFJFUkVsT0lZK0lpSWlJaFNIQU1mRVJFUlVZcGo0Q01pSWlKS2NReDhSRVJFUkNtT2dZK0lpSWdveFRId0VSRVJ0VEZSU0hRTDZIakh3RWRFUk5TR0poVWI4Y1lqT1JqU1c5Y3VyNWVYTFdMUjg1MXc3M1hXZG5rOVNnN2FSRGVBaUlnb2xlVmtpT2lVSmVMbUdXYmM5RmdWWkwvdDIweEdBZmRmbnhIVDh6MzAzeHJZSExIdkFYZkR4V1owNjZ5SjZURnJOam14ZUswVGQ4MXB1L0JZYjVQdzFKdDF1R2hpR2s0WmFXeXoxM2xyWVFQVy91eHFzK2Z2NkJqNGlJaUkydEQ4eFRhY2Qyb2FUdWl1eGFSaUk3NWE1VkR2MDJxQUVRTmk2L25USHBQWlRoeW94N21ucE9HRGIyell2TXNkOW5HRGV1blFyekR3dEM4SXlrV1NBWVRJa0llUGVxSFRPakd1U0I5VEcyTlJWU3NCQVBKek5SalFxKzFpU1liNStCN1VaT0FqSWlKcVF5NDM4TTRpRzY2YmJvYlpGSG95MzZHalhsenpZR1hFNTNubGdXeDA3UlRjUTVlZksySmNrUjVMZm5RRTNLN1RDTENtKzE3djlpZXJsR0RuNTlIZlp1REVnWG84K0dJTlZ2OFV2dmRyeWkxSEk3YXRWUnJiOU9JSDlYamw0NFptRHovdFJBTnVuMjNCL2pJdmJubThLdXFYY2Jsajd4Vk5KUXg4UkVSRWJlekxGWGFzMk9CRVpXTnZWaWlTMzExR2d3QlpsdUZzeFFoazhUQTkzbjhpVjcxKzdZT1YyRi9tRFRqbWhHNUtEUGhsZC9pZXdXUGIxbFk4WHNEamJUNlVqUjFxQUFCOHNkd09oL1A0RG5HeFlPQWpJaUtLc3hNSDZuSEg1WmF3OSs4czllQ0JGMnBDM3FjUmdVK2V6a1ZOdll4TDdpcHZjUnZLS2lSczJPWkxqUFgyd0hDVWFSR1FaUlZ4NktnWE5mWE5CNmR4Ulhya1ptcnd6Um9IYkE0WjNmTTB1UDRpYzlUdHFhaVc4TXpiZFFDQS9vVmE5TytwUThrMkYwcVBlSnQ1cEkvWkpHRDBZRDJjYnVDcjFZN21IMEFxQmo0aUlxSjJZaklLTUJrRkhLMEtQNTlNYUJ5RmxWdlplYlc5MUkybjU5WUYzSGJEeFdiMDZxcWMrazFweWd1WlRTSWV2elV6NlBGZnJiSmo4UTlPOWZyME0wd1kxbGVISDdlNFlITjRZVFlKR0R0RUQwa0N2SDQ5Z0RxdE1pZlE2dzI4N2RCUjN3MWpoaGd3K3h3VG5wNWJGeEQ0Q3ZJMG1INkdLZXpYMURsYmhFNExsRmRMdVByODZNS21KTW40OTd2MVVSMmJ5aGo0aUlpSTRtemRMeTdNK2xORndHMkNBRHg3ZHhiNjl0QmkyZnJ3dlZPYXhpd290VGJ4aGRDL1VJdkJ2WFhxVUtqREtVT3ZCUWI2TFpiUWFBVG90TUJQTzZJYlQvNXF0VU1ObGxsV0VlODhub09OMjl5NDUxL1Y2akVMLzkwcHF1Zkt6Ukp4enNuTnI5VE56WXp1T0VBWmptYmdZK0FqSWlKcUYrZWRrb2ErUGJRb1BlTEZKOS9ad3g0bk5sWnBibTdlbkNnQUdSWVJKcU9TRU5QVGxDSGFESXR5WGE5VnJqZXhPWHhQT09PZWlyRHozeWFQTStMMjJlR0hvOXZEOGcxT1BQbUdyM2R5WEpFZWQ4K3g0dFZQR3ZEeGt1RDM3cUViTTFEVVQ0Y1pkNWZENFpkVDMzNDBCMmtHVnIwR0dQaUlpSWphWEk5OERhNmRib1lzQS8rYVZ4Y3dCSG9zWGVPWjJkdk0xTFpPV1NMZWVDUkh2WDdiVEF0dW0rbTdmK3hRUGQ1NTNIZi82NThHcjREdDFsbURzOGNac1dXM08rSXEzZlltU1FnSXBPN0dOU1Vlcnh3eXFEYUZZNGNMWE1nUkJnTWZFUkZSR3pJYUJOeDdYUVlNZW1EK3QzWnMyaEY1UmF4ZXAvUkl1VHlSZzB1ZFRRNFo0c0xadU4yTlVZTUM2K2wxeWRWZ3hsa21MRmhxYjNIZ0c5eGJwL1lJTnJXOVJ4ZE5RQytod0U2MmhHUGdJeUtpRHM5bXM4SGhjTUJ1dDhQaGNLZ1h1OTBPajhjRFNaSWd5M0xBdjgzZEZ1cCtZSEpjMnkyS3dIM1hXVkhZUlFPN1U4WWJuelZBYkNwMEhJYXhjUWl5dVo0cW0wUEcyd3R0UWJjM0RYKysvbGtENW44YmZ1ZzRYZ3J5TkNqSUM2d1BtSk1oWXZLNCtPK2FjZXFKUnZUc0doeGRDcnZFdG9QSThZaUJqNGlJMmsxTlRRM3E2K3NqQmppbjA2bmVicmZiNFhaSDdoSHJxRVFCdVBNS3E5cXI1dlVDZDE5bGhRRGcwVmRxNEF6elpXVTN6cnRyc0VjL05EbDJxQjZiZHJoaGM4alFpQUtNQmdFNlRmdDBxMzI5MnFFdWlzaTBDSGo5b1J4czNPN0cvZi94bFozNTZLbmNjQStQU2U4Q0xYcDFDNDR1R3VhOVpqSHdFUkZScTlqdGR0VFgxemQ3Y1RpT243cHBHaEg0NDlWV25EelNBSytraEQ5QUtSRXlmcmdCVDl5ZWhmdWVydzVaZWlVdlIwa3ZrWW8wKyt2V1dZT0hic3pBMWowZTNQWkU4TTRUQmoxUVBOU0FwZXVjUWZjMXJRajJlS0w3dWtMeCtzMjNjeHA4QzA3YVlpN2QvejZ1eHdmZkJQZGFQbjVyWnN4YjFCMXZHUGlJaUNnc2w4dUZvMGVQb3JLeUVsVlZWYWlycXdzSWNiVzF0ZTNTRG9QQkFLUFJpTFMwTkJpTnhvRC82L1Y2Q0lJQVFSQWdpaUpFVVF6NS8yanUvLzdKK0xSM1hKRUJKNDgwd09rQ0hubTVCdmRmbndGSkJoNTV1UlozWFduRjZhTU5lUG9QV1hqc2Y4SHZYOThleXFuNWpORUduREc2RXk3OGZYbkUzcjdUUmlrN1QzeGZFaHpvQUdER1dlbVlOZFdFSVgyQ2cxSlRMYjQ2V3p0c3BVRUp4Y0JIUkhTYzgzZzhPSHIwS0txcXFsQlJVYUdHdS9MeWN0anQ4WjBEWmpLWllEYWJrWjZlSGpiQXBhV2x3V0F3QkZ4dlAvSFpNM2JETmhlcWFpWDg1Y1VhYk4zajZ6NlRKT0R2cjlWQ0ZLMm9ycE5RWFJjY3RFWU1VSWFBblc3QUVFV24xYVJpSXlRSldMdzJ1QWMxTDBmRXhXZWE0SldBaGQ4N2NNdWxnY1dLY3pPVjNzUjZXOHQ3NHpTaWI5NmhvWEZOaU9oM0czVU1ESHhFUk1jQlNaSlFXVm1KeXNwS05kUTEvVnRYVjlmOEUwU2cxV3BoTnB1anVnakh5WExOZXB1TUd4NnBETGxsbVNRRGo3Nmk5T3daRFFLK1hPbFFnMS8vUWkxNjVHdndhNldFcWxvSi9YdjZUdFBMMWp1UmFSSGg4aHQrSFQxWWp5NjVHcXo5MllXS21zRHdxTlVDZjc1V1dSMzgzbGMyN0Q0WVBHN2J1N3Z5L0h0QzNCZXRTY1ZHVENvT1hLQlIxRStIVDU2T3o3dzlmNmVOTXFKMzkrQVVYTmlWay9pYXc4QkhSSlJpbkU0bkRoOCtqQ05IanVESWtTTTRmUGd3eXN0YnZpZHJWbFlXc3JPemtadWJDNHZGQW92RkVoRGlqTWI0cjhaTUJkSHNUK3R3eWdIYm4xMDhTZGxXN05ObGRvd3ZNZ1FjKytvblNnbVc0bUY2NU9kbzhOVXFCeTZjcUJ5L1lHbHdUK3dGcDV0Z1RSZXd2OHlMdVo4SGwyL1JhWlhBNlBZQVcvZTJmR0hNd1YrOTJMSTc4dVBQSEJ1ZnowalBydHFnRmNHQXJ4d01oY2ZBUjBTVXhCb2FHbkQ0OE9HQWdGZGRYZDM4QS8wSWdvQ01qQXhrWjJjakp5Y0gyZG5aNmlVcksrdTQ2WlZMdEJFRGREaGxwQUVWTlJJV0xBME9mRTBLdTJoeDlmbnB5TElLR05GZmgvMUh2UGhoczYrR1hzazJGOVp2ZFdQa0FCMnFhaVhjKzF4MXlCWEJVeWVrd1d3U0lNdkF6VE1zZUdsK2ZVd3JnNXRzMmhtOForK3hlbmZYQnZWQXRzUnJDN2hvbzZVWStJaUlra1JWVlZWQXI5MlJJMGZRMEJCOTRkMm1VTmQwYVFwM1dWbFpFRVd4K1NlZ050TTVXOFJkYzZ5UVplQ2ZiOVZGWE9GcU1Ta0JmTTlCTDI1NnJFcTlEaWh6NTY2Y2xvNlJBM1N3TzJYYzkzd05qcFQ3Z3Raai82dUZVUytnSUUrRE9kUFNBU2lyYktlTU4yTHNFRDJlZTdjZXk5WTdzWG1YRzlYMWtRUGFydjBlWEhGdkJXeFJyTWE5OGRIZzFjUFV2aGo0aUlnNklGbVdjZVRJRVpTV2xtTGZ2bjBvTFMyTmVnR0ZLSXJvM0xrejh2UHowYVZMRitUbjV5TS9QeDlhTFgvbGQwVDV1U0lldVRrVDJWWVJMMy9VZ0xVL1I5N3hvbWwvM0lwcUNic1BlQUp1Ly9NMVZnenRxME85VGNaRC82M0JqdExBdVhsSHF5U01HcVRIUFZkWllUSUtXTGpDZ1ErK3NlR08yUllNN3EzRGZkZGJzYUxFaVdmZXJrTmRRK1FnNS9ZQVpaVmMzWnNzK05OUFJOUUJTSktFZ3djUHFnRnYvLzc5Y0xtYTMrcEtwOU9wZ2E3cDBybHpaL2JZSlluaVlYcmNNZHNLUzdxQUZ6K3NEOWdabzZsVVN2YzhEYmJ0VllLYlFRY003YXNzaFQxYzd0dHNkL0k0STY2OTBBeUxTY0MrdzE3ODVZVWFIRG9hdUJsdmxsWEVGZWVtWThwNEl3UUJXTG5SaFgvTnE0TWtBWGM4VlkzelQwdkRWZWVuWS94d0F3YjMxdU1mYzJ1eFpsUHdaL0RPS3kxd3RuTGIzUzY1a1JkWlRCaGhDRmowSVRZV01wd3p6WXpMejBrUE9yNXBEdCs3Zm5zSEE4cWlHSW1aRkFBREh4RlJRbmc4SGh3NGNBRDc5dTNEdm4zN2NQRGdRWGlhcVg1ck5CcURldTF5YytPL0VwTGFYcDhDTFdaTlRjZTRJajJPVmttNDU1a2FiTndlT05GdTAwNDNSZy9XNDYrM1pHTEhQamRrS0lzV2NqSkU3RG5vUlhtMWhMRkQ5TGo4M0hTMWR0L3lEVTQ4OVVZZDdIN0RyTjA2YTNEQjZXazRxOWdJbzBHQXh3dk1XOWlBdVY4RWJzdjJ5Ukk3MXZ6c3hCK3Z5c0NBWGxvOGRHTUczdi9haHBjL1VxWU5PRjB5SEU0Wko0VFk2U0pXV20za2VhRlZ0UksyNzJ0Rk5laEdZNGZxd1Jtb0NnWStJcUoyNEhLNVVGcGFxdmJnSFRwMHFISHYxdkNzVmlzS0N3dlJvMGNQRkJZV0lpY25KK0x4bEJ6NkZHangxQjJaY0h1QTF6OXR3SWZmMkVJdXFwai9yUTE1MlJwTUdHSEF5SUZLcjU3REtXUGpkamVlZmFjT2VwMHlYNjkzZHkzMmwzbng0Z2YxQVlzM212VHRvY1cwVTlNZ3k4RHFuMXg0NmFONkhDanpCaDBIQUVmS0pkeitWQlhtVEV2SEpaTk1hczhpQU56N1hFM0l4N1RFNWVla1kvWTVwckQzYjk3bFZrdlh0TWI4cDNLUnhucUFBQUJCbGtOdDdFSkVSSzFWWGw2TzdkdTNZOGVPSGRpL2Z6K2ErM1dibloydGhyc2VQWG9nTXpPem5WcEtUYzYrS1Q2Rmw1dVRseU9pdWxZS3U1OXVMTTh6cnNpQUJVdnM4RWI0KzJGU3NSRmI5N3F4LzBqb29CZEtZUmNOOWgyTy92aDRFQVJBcTFFS1ZFZjZlaEp0MGZPZEV0MkVtREh3RVJIRmlTUkpLQzB0eGZidDI3RjkrM1pVVlVWZW1kaTVjMmMxNFBYczJSTW1VL2dlRDJvZjdSWDRLTGtsWStEamtDNFJVU3M0blU0MTRPM2F0UXRPWitqOVRBVkJRSDUrdnRwNzE3Tm5UeGdNb2V1c0VSSEZHd01mRVZHTXlzdkxzV1BIRG16ZnZqM2lVSzNCWUVDZlBuM1FyMTgvOU8zYmx3R1BpQktHZ1krSXFCbXlMR1Bmdm4zcWZMekt5c3F3eDJabFphRmZ2MzdvMTY4ZkNnc0x1VXNGRVhVSURIeEVSR0g4K3V1dktDa3B3YVpObTJDejJVSWVJd2dDdW5mdnJvWThsa2tob282SWdZK0l5SS9ENGNDbVRadXdjZU5HSEQ1OE9PUXhlcjBldlh2M1ZrT2UwUmlmamVHSmlOb0tBeDhSSGZka1djYnUzYnRSVWxLQ2JkdTJ3ZXNOTGtXUmtaR2hCcnllUFh0eUp3c2lTaW9NZkVSMDNLcXFxa0pKU1FsKyt1a24xTllHRjNuVjYvVVlQSGd3aW9xS1VGQlFrSUFXRWhIRkJ3TWZFUjFYM0c0M3RtelpncEtTRXBTV2xvWThwckN3RUVWRlJSZzBhQkIwT2wwN3Q1Q0lLUDRZK0lqb3VIRHc0RUdzVzdjT1c3WnNnZHNkdkwyQnhXSkJVVkVSaGc4ZmpxeXNyQVMwa0lpbzdURHdFVkZLMjdwMUsxYXRXb1VEQnc0RTNhZlJhTkMvZjM4TUh6NGNKNXh3QWt1b0VQcjMxQWJzSDB0MHJQNDlrek02SldlcmlZZ2k4SGc4MkxCaEE5YXNXUk55ZTdQOC9Id1VGUlZoMkxCaFhHRkxBWHAzWitDanlIcDNUODdvbEp5dEppSUt3V2F6WWMyYU5mamhoeCtDdGpqVGFEUVlQbnc0Um8wYWhjNmRPeWVvaGRUUlRSbWZoaTlYT0NCeGwza0tRUlNBYzA1T1MzUXpXb1NCajRpU1hrVkZCVmF1WElsTm16WUZsVlF4bVV3WVBYbzB4b3dadzk0OGFsYS9RaTBtanpmaWkrOGRpVzRLZFVEVFRrdERuNExrakU3SjJXb2lJZ0I3OXV6QnFsV3JzR3ZYcnFEN2NuSnlVRnhjaktLaUltZzBtZ1MwanBMVm5HbG1mTC9CaWRvR2R2T1JUMDZHaURuVDBoUGRqQllUNUhDN2ZoTVJkVUNTSkdIejVzMVl0V29WeXNyS2d1NHZMQ3hFY1hFeCt2WHJsNERXVWFxb3M4bjR4NXUxV0xuUmxlaW1VQWN3ZHFnZWQxMXBoZG1VdkF1N0dQaUlLQ2s0blU2c1c3Y09hOWV1UlYxZFhjQjlnaUJnNE1DQkdEOStQUEx6OHhQVVFrcEZYNjkyNElmTkx1dzk1TUcrdzhFN3NGRHFLdXlpUWMrdVdvd2FwTWRaSnlYL2RCQUdQaUxxMEdwcmE3RjY5V3BzMkxBQkxsZGdiNHRPcDhPSUVTTncwa2tud1dxMUpxaUZSRVFkSCtmd0VWR0g1SEE0c0dUSkVxeGJ0dzZTSkFYY1p6YWJNV2JNR0l3YU5Rb0dneUZCTFNRaVNoNE1mRVRVb1VpU2hMVnIxMkw1OHVWd09BSlhTbmJ1M0JuRnhjVVlPblFvUkZGTVVBdUppSklQQXg4UmRSaGJ0MjdGTjk5OEUxUXN1VmV2WGpqcHBKUFF1M2Z2QkxXTWlDaTVNZkFSVWNJZE9YSUVYM3p4QlE0ZVBCaHdlNWN1WFRCbHloUjA2OVl0UVMwaklrb05ESHhFbERCMWRYWDQ5dHR2c1duVHBvRGJMUllMempqakRBd2JOaXhCTFNNaVNpME1mRVRVN2p3ZUQ3Ny8vbnVzV3JVS0hvOXYzMUt0Vm90eDQ4WmgzTGh4ME9sMENXd2hFVkZxWWVBam9uWlZVbEtDNzc3N0R2WDE5UUczRHhreUJCTW5UbVI1RlNLaU5zREFSMFR0WXYvKy9majg4ODl4OU9qUmdOdTdkZXVHS1ZPbW9FdVhMZ2xxR1JGUjZtUGdJNkkyNVhBNHNIRGhRdno4ODg4QnQxdXRWa3ljT0JGRGhneEpVTXVJaUk0ZkRIeEUxR1oyN3R5SkJRc1dvS0doUWIxTnA5TmgvUGp4T09ta2s2RFY4bGNRRVZGNzRHOWJJb283bDh1RmhRc1g0cWVmZmdxNGZkaXdZWmc0Y1NMTVpuT0NXa1pFZEh4aTRDT2l1TnF6Wnc4Ky92ampnRVVaQlFVRm1ESmxDdkx5OGhMWU1pS2k0eGNESHhIRmhjdmx3cUpGaTFCU1VxTGVwdFBwTUduU0pKeDQ0b2tKYkJrUkVUSHdFVkdyN2R1M0QvUG56dy9vMWV2YXRTc3V2UEJDWkdWbEpiQmxSRVFFTVBBUlVTdTQzVzRzV3JRSUd6WnNVRzhUUlJHbm5ISUtKa3lZQUVFUUV0ZzZJaUpxd3NCSFJDMnliOTgrZlB6eHg2aXRyVlZ2eTg3T3hrVVhYWVQ4L1B3RXRveUlpSTdGd0VkRU1mRjRQUGpxcTYrd2J0MjZnTnZIakJtRGlSTW5zdFFLRVZFSHhOL01SQlMxL2Z2MzQ2T1BQa0pOVFkxNm04Vml3ZlRwMDFGWVdKakFsaEVSVVNRTWZFUVVsZVhMbDJQSmtpVUJ0dzBaTWdSVHAwNkZ3V0JJVUt1SWlDZ2FESHhFRkpISDQ4RUhIM3lBSFR0MnFMY1pEQVpNbXpZTkF3WU1TR0RMaUlnb1dneDhSQlJXYlcwdDNuNzdiUnc5ZWxTOXJXZlBucGcrZlRwM3l5QWlTaUlNZkVRVVVtbHBLZDU3N3ozWTdYWUFnRmFyeFpsbm5vblJvMGNudUdWRVJCUXJCajRpQ3ZMRER6OWcwYUpGa0dVWkFHQTJtekZyMWl4MDd0dzV3UzBqSXFLV1lPQWpJcFVrU1Zpd1lBRTJiZHFrM3BhZm40K1pNMmNpUFQwOWdTMGpJcUxXWU9BaklnQ0F6V2JETysrOGc0TUhENnEzOWV2WER4ZGRkQkZyNnhFUkpUbitGaWNpbEpXVjRlMjMzdzdZQy9ma2swL0dhYWVkbHNCV0VSRlJ2RER3RVIzbnRtN2Rpdm56NThQcjlRSlE5c0tkUG4wNkJnMGFsT0NXRVJGUnZERHdFUjJuWkZuRzRzV0xzWExsU3ZXMnRMUTB6Snc1RTEyN2RrMWd5NGlJS040WStJaU9RMjYzRysrODh3NzI3dDJyM3RhcFV5Zk1uRGtUVnFzMWdTMGpJcUsyd01CSGRKeXgyKzJZTzNjdWpodzVvdDdXdDI5ZlhIVFJSZERwZEFsc0dSRVJ0UlVHUHFMalNIMTlQVjU3N1RWVVZWV3B0NDBkT3habm5YVldBbHRGUkVSdGpZR1A2RGhSV1ZtSk45OThFN1cxdFFBQVFSQncvdm5uWStqUW9RbHVHUkVSdFRVR1BxTGp3SysvL29vMzMzd1ROcHNOZ0xKTjJ1elpzMUZRVUpEZ2xoRVJVWHRnNENOS2NRY1BIc1RjdVhQaGNya0FBSHE5SHJObXpVTDM3dDBUM0RJaUltb3ZESHhFS1d6djNyMllOMjhlUEI0UEFLWHN5dVdYWDQ2OHZMd0V0NHlJaU5vVEF4OVJpdHF6WncvZWZ2dHRTSklFQURDWlRManFxcXVRbloyZDRKWVJFVkY3WStBalNrRUhEaHpBdkhuejFMQm50VnB4NVpWWElqTXpNOEV0SXlLaVJHRGdJMG94aHc4Znh0eTVjOVd0MGpJek16Rm56aHhZTEpZRXQ0eUlpQktGZ1k4b2haU1hsK1BOTjkrRTIrMEdvSVM5cTY2NkNtYXpPY0V0STBwT1g2MXk0TWN0THV3OTVNRyt3OTVFTjRmYVVXRVhEWHAyMVdMMFlEMG1GUnNUM1p4V0UyUlpsaFBkQ0NKcXZjcktTcno2NnF0cTZSV3oyWXhycnJtR1c2VVJ0VUIxbll4L3pLM0ZtazJ1UkRlRk9vQnhSWHJjY2JrVkZwT1E2S2EwR0FNZlVRcW9yYTNGSzYrOGd2cjZlZ0NBMFdqRU5kZGN3d1VhUkMyd1lhc2JqLzJ2QmpYMVBEMlNUNmNzRWZkY2JjV1Ezc201QmFXWTZBWVFVZXZVMTlmajlkZGZWOE9lVHFmREZWZGN3YkJIMUVJTFY5Z1o5aWpJMFNvSkM1YllFOTJNRm1QZ0kwcGlkcnNkcjcvK09xcXJxd0VBR28wR3MyZlBacDA5b2haYThxTVRTOWM1RTkwTTZxQ1dybk5peVkvSitmbGc0Q05LWW0rOTlSWXFLeXZWNnpObXpPQU9Ha1N0OE5ueTVPM0JvZmFScko4UkJqNmlKUFhoaHgvaThPSEQ2dlZMTHJrRXZYdjNUbUNMaUpKZldRVlg0bEpreWZvWlllQWpTa0tyVjYvR2xpMWIxT3RUcGt4Qi8vNzlFOWdpb3VRblNVQjVsWlRvWmxBSFYxNHR3WnVFSHhNR1BxSWtzMmZQSG56OTlkZnE5V0hEaG1IVXFGRUpiQkZSYWhCRlFPSmFEV3FHSkFHYUpFeFBTZGhrb3VOWFZWVVYzbi8vZmZWNjE2NWRjZDU1NXlXd1JVUkVsQXdZK0lpU2hNdmx3cng1OCtCMEtpdkV6R1l6THJ2c01vZ2lmNHlKaUNneW5pbUlrc1FISDN5QWlvb0tBRXI1bGNzdXV3d21reW5CclNJaW9tVEF3RWVVQkpZc1dZSmR1M2FwMTg4Ly8zems1K2Nuc0VWRVJKUk1HUGlJT3JodDI3WmgrZkxsNnZYaTRtSU1Ianc0Z1MwaUlxSmt3OEJIMUlIOSt1dXZtRDkvdm5xOVo4K2VPUFBNTXhQWUlpSWlTa1lNZkVRZGxOMXV4N3g1OCtEeGVBQUFtWm1adU9TU1N5QUlRb0piUmtSRXlZYUJqNmdEa21VWjc3NzdMbXByYXdFQU9wME9NMmZPaE1GZ1NIRExpSWdvR1RId0VYVkF5NVl0dy83OSs5WHJGMTk4TVhKeWNoTFlJaUpxRGZFNDZwaWZWR3pFNUhGRzZMUnQrenB0L2Z5cGhvR1BxSU1wS3lzTFdLUng2cW1ub2srZlBnbHNFUkcxeHFSaUk5NTRKQWREZXV2YTVmWHlza1VzZXI0VDdyM08yaTZ2ZDZ4YlpwaHgrMndMMGd4dGszTHpza1U4Y0VNR1hyby9Hd1o5bTd4RVNtSStKdXBBSkVuQy9QbnpJY3ZLL2s0RkJRVTQ1WlJURXR3cUltcU5uQXdSbmJKRTNEekRqSnNlcTRMc3QzMmJ5U2pnL3VzellucStoLzViQTVzajlqM2dicmpZakc2ZE5URTlaczBtSno1ZjdvajV0ZHBTblUzR29CTjB5TFFJbUhPZUdTOStXSi9vSmlVRkJqNmlEbVRac21Vb0x5OEhvTXpibXo1OWVvSmJSRVN0TlgreERlZWRtb1lUdW1zeHFkaUlyMWI1QXBSV0E0d1lFRnZQbi9hWXpIYmlRRDNPUFNVTkgzeGp3K1pkN3JDUEc5UkxoMzZGZ2FkOVFWQXVrZ3dnUklZOGZOU0xOSU9BMzE5aGlicDllcDNTcy9mN3k2MXdlNk1McGsrOVVRZTdVMGFXVll5cVovQ0w3KzI0YkxJSldWWVJYVHMxSDJLUFZubmg5a1RWbEpURndFZlVRUnc3bEh2bW1XY2lJeU8ydi95SnFPTnh1WUYzRnRsdzNYUXp6S2JRWWViUVVTK3VlYkF5NHZPODhrQjJ5SENUbnl0aVhKRWVTMzRNN0luVGFRUlkwMzJ2ZC91VFZVcXc4L1BvYnpOdzRrQTlIbnl4QnF0L2NvVjhYV3U2Z0pOSHhMNWdySGhZOU9PdC8zcTdEblluY1BNTWMweXZkZnBvQTA0ZjNmenh0ejFSaGExN2p1L0V4OEJIMUFGNHZkNkFlbnNGQlFVWU5XcFVBbHRFUlBIMDVRbzdWbXh3b3JKV0NudU01SGVYMFNCQWxtVTRRMmV3cUJRUDArUDlKM0xWNjljK1dJbjlaZDZBWTA3b3BzU0FYM2FIN3htc2JaQngvdTNsVWIvdXU0L253R2dRY1BtOUZhaHRpSzZIeitGVWp0dTB3dzEzaUtaWXpRSnE2eU0vbHlnQ1dWWVJGZFhCNzNGTlhleEQ0S21HZ1krb0ExaTZkQ21IY29sU3lJa0Q5YmpqOHZERG9EdExQWGpnaFpxUTkybEU0Sk9uYzFGVEwrT1N1NklQV3NjcXE1Q3dZWnN2TWRiYkEwTlBwa1ZBbGxYRW9hTmUxRFFUcHBvQ1dTd2NUam5teDMyeXhJNVBZRmV2aXlKd3oxVlc5TzZ1eFkyUFZxRXFRbUNlY1pZSk02ZVlNTzhYRzk1WlpJdTV2YW1PZ1k4b3dRNGRPb1FWSzFhbzF5ZE5tc1NoWEtJVVpUSUtNQmtGSEswS1h5U2pxYmE2M01wT3FlMmxianc5dHk3Z3Roc3VOcU5YVitYVWIwcFRYc2hzRXZINHJabEJqLzlxbFIyTGYzQUczSGJMRERQRVptck02QnJuOEYxL2tSbXU4QjJIQUlBWFBxaUxlSXdrQWZVMlpXN2YzWE9zK09PejFTSGZsMjZkTlpoOVRqcjBPdVY0Q3NiQVI1UkF4dzdsOXV6WkV5ZWVlR0lDVzBSRThiRHVGeGRtL2FraTREWkJBSjY5T3d0OWUyaXhiSDM0bGErYXhpd290VGJ4aGRDL1VJdkJ2WFZxejV2REtVT3ZCUWIyOHNVQmpVYUFUZ3Y4dENONFBQbWNrOU1nUmxuUWJWS3hzZGxqWHZtNEhpNjMwaGFESGlGM0VucmpzM3FNR3FSSDl6d05ldVJyVUZZWjNNdDMrMndMOURwZ3dWSTd2bG5yZ0RIRXdnKzNXNFkzZkFkaHltUGdJMHFnSlV1V29LcXFDb0F5bEh2QkJSY2t1RVZFMUZiT095VU5mWHRvVVhyRWkwKytzNGM5cnFrSFRXb21uSWdDa0dFUllUSXFDU3c5VFJtaXpiQW8xL1ZhNVhvVG04UDNoRFB1cVFnNzNEcDVuQkczenc0OUhIM2wvUldJWjNVOS8vSXk4eDdMUlhwYTVHZi83MzNaRWUrZmRtb2FwcDJhRnZLKzU5NnR4NEtsNGQvM1ZNZkFSNVFnaHc0ZHdzcVZLOVhyWjUxMUZpeVc2RXNmRUZIeTZKR3Z3YlhUelpCbDRGL3o2aUwyTkRYdElPSDFoajhHQURwbGlYampFZDhPUExmTnRPQzJtYjRFL0NPWUFBQWdBRWxFUVZUN3h3N1Y0NTNIZmZlLy9tbEQwSE4wNjZ6QjJlT00yTExiSFhhVnJyOWZRL1N1eGN2RzdlNDJLOVlNS0tWWmptY01mRVFKRUdvb2QrVElrUWxzRVJHMUZhTkJ3TDNYWmNDZ0IrWi9hOGVtSFpFbnRqWFZzWE41SWcvcDF0bmtrQ0V1bkkzYjNSZzFLTEJVU3BkY0RXYWNaY0tDcGZhb0FsK25MQkZYbnBjZTlXdEc4dlpDR3c0ZDlZV3dCMThNdllpRjRvT0JqeWdCRmk5ZXpLRmNTbWx1dHh0dXR4c2VqeWZpNWRoanZGNHZKRW1DTE1zSnVRQlQ0dm8raUNKdzMzVldGSGJSd082VThjWm5EUkNiQ2gySDBUVC9yTGtWcmphSGpMY1hCcTlHSFZla3g5MXpySGo5c3diTS96YStRNWlXZERHcXVYblJXTGpDRVJENC9CbDBnQkNIRFloZExqbmllMzA4WWVBamFtY1ZGUlZZdlhxMWVwMUR1ZFRlUEI0UG5FNG5uRTRuWEM1WHdMOU5sMk1EVzdqL0gzdmQ1V3BGNGJnVUl3ckFuVmRZMVY0MXJ4ZTQreW9yQkFDUHZsSURaNWlPdnV6R2VYY045dWlUeXRpaGVtemE0WWJOSVVNakNqQWFCT2cwYlRjOHVtMmZCM2Y5c3pya2ZVMTErS2JmVVI0eWJOMTdyUldqQjBjdXl2emNuN0pSa0JmYk5uQ2gzUE92YW16WTJzeFM0ZU1FQXg5Uk8vdm1tMi9VLytmbjUzTW9sMXJFNlhUQ2JyY0hYR3cyR3h3T0IydzJtM3FiMCttRXcrRlFRNTNEMGJIMlJVMVZHaEg0NDlWV25EelNBSytraEQ4QWtDUVo0NGNiOE1UdFdianYrZEFsUnZKeWxLQVRxVWl6djI2ZE5Yam94Z3hzM2VQQmJVOVVCZDF2MEFQRlF3MVl1czRaZEYvVGltQlBqSnRReUZMelBaQU9seHh5NFVrc1BXN3J0N29odGFDTDdvUnVXbVJuUkxtYytEakJ3RWZVamc0ZlBvenQyN2VyMXlkUG5wekExbEJIMGREUW9BYTJwbjl0Tmh1Y1RpY2FHaG9DZ2x6VHBhUFRhclhRNlhUUWFyVVJMNkdPRVFRaDVBVkEyUHZpZGZuK2lmaDgvZU9LRERoNXBBRk9GL0RJeXpXNC8vb01TREx3eU11MXVPdEtLMDRmYmNEVGY4akNZLytyRFhwczN4N0txZm1NMFFhY01ib1RMdng5ZWNUZXZ0TkdLVnVMZlY4U0hPZ0FZTVpaNlpnMTFZUWhmWUtIZDV0cThkWFpvZ3VYYmRkbkdOcURMOWEwcU9qejNYT3NPR05NN052QnBiS1VDSHhmclhMZ3h5MHU3RDNrd2I3RHgvY3FIT3JvdEFCK28xNzcvakVBT0pxb3hsQUhZOUxhWWRKV0l0dTRINTNUdHJYWjYyaTFXaGdNQnVqMWVoZ01ob0QvKy84YktwU0ZDbWordHhrTXlYNlNqYy9QNDRadExsVFZTdmpMaXpVQmU3aEtFdkQzMTJvaGlsWlUxMG1vcmdzT1dpTUdLTU9kVHJjeWw2MDVrNHFOa0NSZzhkcmczdHU4SEJFWG4ybUNWd0lXZnUvQUxaZWFBKzdQelZSNkU2TXRWbXhwM0p0WG8wRkF5UmQvVGVFOHl5S0c3TTNUYWRzN05oS1E1SUd2dWs3R1ArYldZczBtemhraG91Um44MlRENXNsR3VhTVBLaHc5MFNkakNYUmk2RjRiZzhFQWs4bUV0TFMwZ0l2SlpJTFJhSVRKWklMSlpBb0tja1pqZkNiY1UyVDFOaGszUEZJWmNzc3lTUVllZlVYcDJUTWFCSHk1MHFFR3YvNkZXdlRJMStEWFNnbFZ0Ukw2OS9TZHBwZXRkeUxUSXNMbE4vdzZlckFlWFhJMVdQdXpDeFUxZ2VGUnF3WCtmSzJ5T3ZpOXIyellmVEI0M0xaM2QrWDU5NFM0TDVUTXhocC9mWHRvQTBxK2hQTDJZNUh2ajhiZGM2end0bUJJdDM5aEZFbjVPSk8wZ1cvRFZqY2UrMTlOcy92L0VSRWxvd3BITDdqRjdwZzFxUWFEVDlBR2hUcnErS0k1UHptY2NzRDJaeGRQVXI2M255NnpZM3hSWUcvcHE1OG9KVmlLaCttUm42UEJWNnNjdUhDaWNueW9nc0lYbkc2Q05WM0Evakl2NW40ZVhMNUZwMVVDbzlzRGJOMGIzY0tHZ253bE51d285ZUNYUFMxYkRERjJpQUY1T2RITnJ4dFhGSGx4QjBVdmFRUGZ3aFYyaGowaVNtbTFOaDIySE9pR0M4NjJKcm9wMUE1R0RORGhsSkVHVk5SSVdMQTBPUEExS2V5aXhkWG5weVBMS21CRWZ4MzJIL0hpaDgyK2thNlNiUzZzMytyR3lBRTZWTlZLdVBlNTZwQXJncWRPU0lQWkpFQ1dnWnRuV1BEUy9QcG1Wd2FQYVZ4ZCs5RmlHNzVkRzdyM3VUbGJkcnZSdmJNV3YxWTJQd1ZyeHQzbGNMUmdFTytPMlJhY2VtS3lUeStJcjZRTWZFdCtkSVpjYlVSRWxHcVdybk5pWEpGVG5aaFBxYWx6dG9pNzVsZ2h5OEEvMzZxTHVGREJZbExtd08wNTZNVk5qMVdwMXdHbDd0K1YwOUl4Y29BT2RxZU0rNTZ2d1pGeTMxRHZZLytyaFZFdm9DQlBnem5UbEFMS1hnbVlNdDZJc1VQMGVPN2RlaXhiNzhUbVhXNVUxd2NPRVhmdHBFSGZIbHBJTXZCVE04V2pJL251QnllQTZNN2hEbGZ6cTRGRGFXNlhrdU5SVXE1Wi9tejU4YnNYSGhFZGYvZzdMN1hsNTRwNDlMZVp5TGFLZU9YakJxejlPWEtYVnROaWlZcHFDYnNQZUxCeHUxdTkvZSszWmVLOFU5SlFiNVB4d0g5cXNLTTBjRzdlMFNvSmVUa2FQUGJiVEppTUFoYXVjT0NHUnlxeGVaY2IyUmtpN3J2ZWlqOWNZVUZ0ZzRTNmhzQ2c5WnVMelJBRVlQVlBMaHl0YXJzdDFxaHRKR1VQWDFrRm96c1JIVC80T3k5MUZRL1Q0NDdaVmxqU0JiejRZWDNBemhoTnBWSzY1Mm13YmE4UzNBdzZZR2hmWlZqMWNMbnZjekY1bkJIWFhtaUd4U1JnMzJFdi92SkNUZEF1RmxsV0VWZWNtNDRwNDQwUUJHRGxSaGYrTmE4T2tnVGM4VlExemo4dERWZWRuNDd4d3cwWTNGc2ZzQ2h5NmdRanhnN1Z3K01GM2d3eEg3Q3RmUEowYnJ1OVZxcEx1c0FuU1VBNS83SWdvdU5JZWJVRXIrUXJra3ZKcjArQkZyT21wbU5ja1I1SHF5VGM4MHlOMmxQWFpOTk9OMFlQMXVPdnQyUml4ejQzWkFBOXUycVJreUZpejBFdnlxc2xqQjJpeCtYbnBxdTErNVp2Y09LcE4rcGc5eHNHN2RaWmd3dE9UOE5aeFVZWURRSThYbURld2diTS9TS3dudU1uUyt4WTg3TVRmN3dxQXdONmFmSFFqUmw0LzJzYnR1eDI0OWJMbE4yQTVuN2VnTjBIWXF6UzNBcGJkbnNhdDd5TFRmYzhMVExNTFAvaUwra0NueWpHVnFXYmlDalpTUXg3S2FWUGdSWlAzWkVKdHdkNC9kTUdmUGlOTGVTaWl2bmYycENYcmNHRUVRYU1IS2owNmptY01qWnVkK1BaZCtxZzF5bno5WHAzMTJKL21SY3ZmbEFmc0hpalNkOGVXa3c3TlEyeXJBekh2dlJSUFE2VWhlNDFQbEl1NGZhbnFqQm5Xam91bVdUQ3RyMGViTjdsUm5tMWhQVmJYWmozWmZzVy9mN2pzOVVzdkJ3bmd0eVM2SnhnWjkvRVFyVkVkSHhaOUh5blJEZmh1TkJlNTVlOEhCSFZ0VkxZL1hSamVaNXhSUVlzV0dLSE44TGcxNlJpSTdidWRXUC9rZWluQnhSMjBhaWJHZVRuaWlpcmtFSnVCZGNXRERwQUVJVVdoYjMya0l3L2owblh3MGRFUkpUc3lpcmlNeldwckVMQ1I0dWJYOVR6OWVyWTkxRDIzN25LZjZWdmUxQ0NjTWNNZThtS2d3UkVSRVJFS1k2Qmo0aUlpQ2pGTWZBUkVSRVJwVGdHUGlJaUlxSVV4OEJIUkVSRWxPSVkrSWlJaUloU0hBTWZFUkVSVVlwajRDTWlJaUpLY1F4OFJFUkVSQ21PZ1krSWlLaFIvNTdjZ0lvaVM5YlBDQU1mRVJGUm85N2RrL05rVHUwbldUOGpESHhFUkVTTnBveFBneWdrdWhYVVVZa0NjTTdKYVlsdVJvc3c4QkVSRVRYcVY2akY1UEhHUkRlRE9xaHBwNldoVHdGNytJaUlpSkxlbkdsbVdOUFp6VWVCY2pKRXpKbVdudWhtdEJnREh4RVJrWjhNczREL1BaaURjVVg2UkRlRk9vaXhRL1g0NzMzWlNETWs3eDhDeWRrdlNVUkUxSVlzSmdFUDNKQ0JyMWM3OE1ObUYvWWU4bURmWVcraW0wWHRxTENMQmoyN2FqRnFrQjVublpUOHcvd01mRVJFUkdGTUtqWmlVbkh5bit5Sk9LUkxSRVJFbE9JWStJaUlpSWhTSEFOZkMyUmFvcHUwbVdFV2tKY3RJaTliaE9FNG52c3J0c0duekdJU2NFSTNMYlNhbGo5SGF4N2Jubkl5bE05UXA2eU85K002Wm9nZW5iTmIxcTRodlhVWTJrZUhESFB5VG9JbUlrb1duTU1YSTR0SndGdVA1bUx2SVErV3IzZmlzK1YyMU52a2tNZis0UW9yeGd4Umt0NmpyOVJpNlRwbndQMGpCdWhRVmlIaDBOSDRUUVR1VTZERlgzNlRnUiszdVBERFpoZCszT3lFMHgzNjJGTkdHdEFsVjBrOTIvYTVVYkl0eklHdElBakFzM2RuNGFjZGJyejFSVVBZOStxeFd6TmhNZ2hZdHQ2QkQ3KzFOL3U4b3dmcmNmZFZWbmdsNEEvL3FNYVczZEczUFM5YnhJeXowM0hTTUQxdWVLUVN0UTJoMjlSUi9PMTNtU2pJMDZDMlFjYi8zVm1lNk9ZQVVDck4zM3FaQlFONmFmRjlpUk1QLzdjMjV1ZjR6ZitaMGJlSDhpdm8vdWRyc09ablY3eWJTVVJFalJqNFluVHlTQU8wR2lWWUZlUnBzV0JwOCtFa2xNSXVHanh3UXdaRVVjQnJDK3J4MFdJNzVEamtqb2xqamVpVUpXTEtlR1dpOGF3L2xjUHBEdjNFWjQ4ell0UWdKWkIrdE5qZUpvRnZVckVSZlFxMDZGT2doVVlFbm4rdlB1UngvUXUxU0U4VHNMMDB1bTYzd3E3S1IxY2pBdnZMUERHMTZZSGZaS2hiNDF4OWdSbi9mS3N1N0xFYUVkRHA0dE1ENWZISThMVEJJaitkRnRCbzR0ZExKa3R5MkQ4U210VGJKZlJxZkE4bkREZGd4QUFkTm15Ti92TmowQU1uTkQ1ZWxoRlRZQStsUjc0R1V5ZTBiL1g3bjNlNjhYMkpzL2tEaVlnNkFBYStHSjAyeXJkYWE5bDZCMnlPOENsTmlIQU9ualUxWGEzbmM4TkZab3diWnNBVGI5U2lyRUpxY2R0RUVUaDlsRUc5L3YwR0o2cnJFdGQ3bFdZUWNNVzVTcEZLbTBQRzJ3c2I0dmJjaFYyVWoyNVpwWVM2R0h2by92dGhQZjUyV3lZQVlQSTRJejVmYnNlTzB0Q2g4ZUl6VGJqNmd2Z1UybHl3MUk3bjNnMGRlRnZqdHBtV3VLNGlQSFRVaTZzZXFJeDRURm1GaEhlK2JNQ1Y1eW52elkzL1o4RnYvbG9KS2NxUDc0Q2VPbWdhUjRMM0hQU2dMa3pQYjdTNjVHb3cvWXoyRFh3YURSajRpQ2hwZEx4SlFSMVlkb2FJb1gxMTZ2VkZLeDBSai9jUGZOSXg1N08vdjFhTFQvMTZCNGYyMWVHRlAyZmpsSkVHdE5TSkEvWElzdnErcFo4dGExbnZZN3hjZjVGWm5YZjI5a0licXV0a1RKMWd4Q2RQNStLVHAzT2IzYTlTRklGRnozZkNvdWM3WWRxcGdTZnp3aTVLVCtDTzB0aDdoa3EydWJHaThVUXRDRW83RSszRWdYcmNQTU9NbTJlWWtkZkNPWEh0N2YydmJmaTFVa2w0aFYwME9QKzA2QVBYb0JOOFAwY2wyK1BmczB4RVJJSFl3eGVEMDA0MHFDSGw0SzllYk5vWitVUWwraVVhK1ppZUQ0OFgrUGU3OWRpMDA0M2Z6YkxBWkJSZ01ncjQ4N1ZXREYxcXh3dnYxOE1iWTJmZm1XTjl2VHo3RGpmZnZwWXdHUVY0SlJuT1pxWmJqUnlndzlRSlJyVXRIeTIyQVFDMEdnSEdwa3JsQW9BV2RPeVlqQUx5RytjZWJtN2gxL2pxZ2dhY05Nd0FVUVNHOWRYaHBHRjZyUG9wOGhlMSs0QUh1dzdFTm56Y3JiTW1JTnlFMDcrblZnMjEzNjUxb0t3eSttLyttcDlkcUt3TmYvdzVFOUpnTmluditiTDFUaHd1anp5dVhGc2YzV3U3UGNDYm56Zmc5NWRiNEpXQTNNem9WOEdNSCs3N3cyYmx4dmoya24yMXlvRi96UXMvVE4ra2VKZ0I5MTVyQlFBc1hPSEFjKy9HOWhnaW9tVEN3QmNsUVFETzgrdGwrcktaM2owQTZwQVZBRWhoSnVndFhlZkVub01lUEh4VEp2SnpsUWVjZDBvYVZwUTRZNXBUbDVzcFlzSUkzMG4wMHhiT0xXek9INisyb2tzbkRSNTdwVFpzK01uSkVISFhIT1drNkpXQUoxNnZqZXZjdGNHOWRXcndibW1vM1gvRWkyL1hPbkR5Q0FNV3JYSmdkeFJCYnVWR0Y5NzhQTFpoNmNuampGRUZ2bWdJUU1qOVBWZHRkR0w1K3RDaFNhc0JMcHBvVXEvLzk4TjZISzJLTHRBWkRRTE1hWkc3WVV1MnVmRHRXaWNXZm0vSDRYSXZjak5EOTA2NlBUSnE2cFdmZ2Z4Y1VWMnNVVjBudHppMGh5UEpTaGh0anRmcis1bVVwTmdmUTBTVVRCajRvbFE4VkkrdW5aUWVES2NMV0xpaStVQ2w4M3QzSTUxTVNvOTQ4ZHUvVmVLQjMyUmdTRzhkM3ZyQ0Z2TUNpb3ZPTktsbFJtcnFaU3hhRmYvQWQvbTU2ZXFxNDJmdXlzS1RiOVJpeVkrQlFVT3JBZTYvUGtNZFduN3JpNGF3OCtOYWFtZ2ZKVUI1SmNDYUxtTEVnUENCYXVzZUQrek8wQ2ZwbCtiWDR6L3YxNlBCbmh3bmNVdTZnUGVmeUEyNi9aR1hhckY4UStqQTE3T3JyM1JOV2FVVWRkZ0RnQ25qamZqTnhkRU5kMDhjRTNrcXd1WmRidHp4VkRVQTROU1J2cDdvSHpZN29kZEh2K0RFNjVXakNtWkVSQlNJZ1M5S0YvcjFrbnk1MGg3VlFnSC9sWk9lWm5vR2FodGszUDNQYWt5WmtCWno3NXpGSkdES2VOOUpkUDYzTnJqaVBKbzdkb2dlczZiNDNnTzdVOFl2ZTRKZjVIZXpsRklkQUxCcGh4dnp2clRGdHlHQU9vOVNJd0tQL2pZajRyRzNQRjZGY1VVR2RPc2MvWEJqeVRZWHZ2aSsrUjVjQUxoc3NnbFRHbGVIdnI2Z0h0K3U3VmlUK1BzVStIN0U0OTJUMWxLbmovWjlWbVBkdG1yTnp5N2MvM3hOV3pTTGlDaWxNZkJGb1hkM0xZWTFoZ3hKQWo3OEpyb1FZL0FyNXhGTkFQTjRXellVTysyME5IWEZyODBoNDlNNEw5Ym9WNmpGbjY2eHFvdFF2Qkx3eUVzMVFTdUtyN3ZRcko2OGoxWkplUGlsbXFoWGJVYkxhQkRRdDBkc1E2UWpCK2pWRUJvTnUxT09PdkJaMDBWMWtVV2FvVzBYVzlpZE1sNTRQM2lWNy9aOTRUOWNmWHI0dnU1Tk8yT3JjN2RsbHh1dmZ4cWZsZFZOaXp0R0RkS2pWN2UyclhnOXFkaUkwMDVzZnZHVC94emJ5ZU9OemZaU0h2c1lJcUprd3NBWGhSbG4rM3EybHF4elJqMmhYdStYUzF4aGF1RzFsdEVnNFB6VGZPMzdmTGs5cmtPVVhUdHA4TWpObWI2RkZnQmUvS0FlRzQ5WldYbithV200K0V5bHA4dnBCdjd5UW8wNlp5dWNBVDExNnR6R3B0MDRzaXlpR3M3RUVIVnRpb2ZxMWFIeXVaL2I0UFZiL3R5dHMwWmR1TEowblJON0QzbFFVUjNueEhrc3Z5YktMVm1CRWdPM0ovemMwVjdkTkxoa1VuRDVtS0wrdmcvaHlTTU1HTm9uOHBZdnIzeGNqL0xHOTJ6YlBnKzI3WXZ2K09tbGZqOUxCOHE4V0wwcGZBaWRma2FhT2cvMmt5VjJ1RDFBNmVIbTI2TVJBWTBodG1EV2tzY1FFU1VUQnI1bTlDL1VCcFJLYVNwMVVwQ253Y3NQWkVmOVBQKytKNnZGYlhqdTNmcXdCWjVuVGpZRmJFMTFvQ3grcXlPeU0wUTgrdHVNZ09mL2RLa2RueXdKYmt0VENQTkt3RjlmcnNITy9iNFQ4KzltV2JCeHV3dExqNW52OS9RZk1vT2U1K1NSQnB3Y29UU04vL2ZpclM4YUFzcmRUQnhqVUFQZndoVjJ0UkR3dmM5VlE2c05mekxQdEFoNDVzNXNkZnU3Ylh1akgvcjA3L0NKUitIc2xzckowT0NNWm5xb1JnNXNmbisvZHhZMW9MdzYvUDFUeGh0eDBqQUQvdjF1bmRwcjE4UmtGSERiVEFzK1dXTERsdDNCd1d4Z0wyMUFXYU9LR2drdnpROWRsMUN2Zy9vSGhNc2R2bUIzS0xzT2VMQW1RcEJzMGoxUG8zNmVkcFI2OE1QbTJCNURSSlJNR1BpYWNkMkY1b0I2ZXZXMk51NHhpa0Yrcmhnd3R6Q2Vjak5GUEhGN3BycjFHZ0I4czhhQmY0Y3BITHh5b3d2WFRBZis5bXB0d01sMmNHOGRwb3czTmdZRkozNXV4VHd5bzBIQXFNRytrNjFCTHdRc3lNak84TFcxeXE5TWlWTFVOM3dhdStZQ2l5L3M3Zk5nNFlyb2huTUJwZmh1azNnUFg3ZVV4NnZzNmhFdHZVNklhci9qdkJ3Uk4xeHNScHBCd1BEK09ianJtU3BzM2FNRU8wdTZnS2Yva0lXQ1BBMUdEOWJqRDA5WEI2MTh2dmJDd0FVZ2tmWUc5aS94VWw0ZDJ4OHhPMG85VVExRmp5dlNxK0Z0Kzc3WUgwTkVsRXdZK0NJNGFaZytvRWZDbjlNdHF5ZTdVQVJSNlIxc3NtMnZCNklJdFJ3RmdJaVA5MWNWcHNiYURSZFpBbFlDeDB2bmJCRi8vMTFnMkZ0UjRzUlRiNFN2VTNib3FCZjNQVmVESDdjRTlwSmNOdGtYU0wvN3dZRURaVjQ4R2VGNS9Ja0NjTWZsRnZYNmhPRUdHUHkrSFVaRFlPRHpEeENWTmRHbHIwRW5hTlZlUVVrR25wMVhGMU5QbmNhdml5L1d1b2x0NVl2dlk5dlI0OTdyckRoNVJPUVFJd2pBblZkWTFibWlPL2U3c1gydjcvTmIxeUJqeTI0M0N2STBTRThUOE9ndEdiampxV3AxbitpcEU0d1kwanZ3WjZsVFZ2aTVmRGtadnUvbHNUMkpSRVFVT3dhK01EUWljTTBGNFV0Uy9Gb3A0YllucXNMZW4yRVc4TjdmbFJJYUhpOXc2OStya0dVVjhjN2pPUUNVM3FCSWoyOU9VVDhkeGhVMVAwUVhxNTVkbFRsNy91SHBoODB1UFBwS2JkQnVJY2M2TnV6MUs5Umk5R0NsalhzUGVkWEN4dnVqSEhZV0JLQi9UMTNqNHoyNDRaZ1NJV2tHQWY3dllGT0FjTHFVVmMvTjBldUEzODN5TFViNWRHbjRMZGJDOFEvY3phM0VQcGJaSktqRmxvZjI5WDB2enlwT3c4Z0J2dmZJbXE1OEx3dzZBVE9uQlBmbzdpajF0UGx3OHFWbm05US9mdXB0TWg1L05mano4TXhiZGNqUDBhQ29udzVaVmhGL3ZTVUR2M3VpQ29JUStMTmtjOGd3R1FYb3RFQ1dWUXo1QjAyT1h6Mi9BNyt5RGdzUlVXc3g4SVV4YzJvNkN2SmJ2cHF3NlNRTktDZkllTkpwZ1ZzdXRUUi9ZSXhPSEtqSHZkZFpZVEw2ZXEyKys4R0pKMTZ2YlZIdmxmK1daUzNaUjFlV29lNllNTFN2VGkweElzdEtHTXpKRU5VZUpBQnE0ZXF5eXVnQzVVMlhXTlF0MnZhWGVmSEtSN0h2YzZ2M1c0bnRpVEdYV05ORmRTOWFmK2VjSExwTWlVR1BrTWQvdnR3UmNiZUtnbnlOR2l4LzJ1RU9XNlE1blA0OXRiajhYTi9yL3ZQdDRQbDdnTkxEK2ZCL2EvRE1YVm5vMWxtRHJwMDBlUGptVEx6eGFRTk1qUVdjZDVSNnNPWm5GMlpQVllKcm53SnR5TGx6SjNUMy9XcUtkVjZxUmtUQUlxTndkSDd6T2pXYTJCOURSSlJNR1BoQzZOMWRHekFVNlpVQ2Q4Mkloc1Z2UjRTNmh2Z09TVjF6Z1JrOUdzT29KQU1PcHh3UTBscGkxQ0E5cHAyV0Z2QjFmdnlkSGY4SlVRWWtHc3FLVUtWSGFQZEJENWF1ODRVTW5UYXdSbUZ6dkY0WjU1NnNCSmJLV2drSHk3d1kybGVIenNmc09kczBCSDN3MStZRHdpa2pEV3J0UW85WG1Ydm9iTUgwUXY4QTRJcGgzbHg3eXN2V0JPeEZIRXZnTTVzRS9QbmFEUFZ6c1hDRkkrTGo2Mnd5N251K0J2KzZLd3RtazREK2hWcWNjM0lhWGwvUWdDdk9TOGMvM3F3THFJbllyekIwNFBNdnZSUE5MaWorWXEzdEJ5Zzdva3dlRjl0amlJaVNDUVBmTWJRYTRNNHJyZW9KYmtlcEIzVTJHU01qN09ZUVN1ZHN2d1VFZGZFTGZNUDc2M0RCNmI2VDk4ZmYyVEc4bnk2Z1I2UWwvSHN6WlZuWmEvYmRSUzBybXF6WEFkZE05L1VJdmJZZ3NIZnZ6aXV0T0RXS09tbE5scTV6NHAxRk5vd2FwTWNYeXgzSXl4RXh0SzhPZVRtK051ZGtpT3I4c2dObGtRUENDZDIwdUgyMnI0ZjB6Yzlhdmh1SWY2K1FJOHlPSHVFY0tmZGkxcDhxV3ZTNi91eE9HUU43eFdmN3RtUGRlWVZWclRPNCs0QUh6Ny9YL1B6TGc3OTY4ZGRYYXZIWG16TWdpc3JDblpmbTEyUHZZUTkySC9RRWxOTHBYeGk2M1gzOUNrYjdyL2dtSXFLV1llQTd4bVZUMHRYQ3NCNHY4TlNidGJoMmVuVGJTL2tyN09KN2EvY2ZpVStwbFBRMEFYKzR3amZuN0hDNUY2OTlVbzkvM3RueWtpL0hxcmZKK1B2cnRWR1Z0UWpueXZQTUFRcytvaWwzMFp6ZEJ6eDQ5SlZhN0Q3b1VRT3ZmMDlSank2Ky8rODlGUDc5N3BRbDRwRmJNZ0o2UkV1MnU5QzNoeFpIS3J4UjdhRGl6K1FYK01KdDRSYU9KRU90ZVJkTzl6d05YcnBQS2YvejlXb0gvakUzdWdVdjhUQjdxZ25GdzVTNWhRMTJHUSsvVk50c0FmRnNxd2hKbHJIK0Z4ZitPNzhlVXllazRiN25xM0drWEZLSDN3K1VlZUYwQXdZZE1QQUVaVjlrLy9tQTNUcHIxQjd5QTJYZW1PdEs3am5veGJwZm12L01kZTJrVWVmQjdqN2d3ZnF0elhmeCtqK0dpQ2laTVBBZHc3K3UyanRmMnJEbllNdkNXcUZmQU5rWFJiSFlhRng1WHJxNm1FS1dnYWZuMXJWd0dCSzRkSEk2aXZvRm5yaDJIL1Rnb1JkcmNiaTg1UUYxUUM4dExweVlGdkdZa20ydW1NSlJVMTI4cHBONFUzRG81OWM3MUtmQTkvK2QrME8vS2VscEFoNjVPVE5nQlNnQWpCcW94eVZucGVOSWhSZjNQRk9OeWpDcm9rUEp6V3E3dVpxQVV0ZTVxV1JLTktWVDRzVmtGREI1dlBKOWxHWGdpZGRyY2Vpb0Y1MnlSSlJYUzJFWGlWdzJ4WVN6VDByRFI5L1o4TjVYTm55eDNCNzBHZlZLd09hZExvd2NxSWMxWGNEZ1BqcHMydUU3YUZ5UnIvZjNweDNSZmNDOWtxK0hkZE5PVjlqNmZ2N0dGZW5WOFBiTEhrOVVqeGs3UksvMjluTlBYeUpLSmd4OHgxaTgxb0daVTB6WXROT050NzVvK2JaUy9tR2s5RWg4emd5Ny9JYTJQdmpHRnJUYlJUU0c5dEhodGxrV0ZPUUZMa2padU4yTis1NnJibEdBYkdJMEtEMlF6ZTArOWNYM2pxaTNMZ3RsNzBIbGZlaWVwMEZhWTJtV3BuSTNUaGRRR3FKSDFXd1M4Tmh2TTlHemEvQkNuSWxqalREb2xaRCsxTzh6Y2M4ejFWSHRwcUlSbGVMVVRjS1Z6NG5XUlJQVFVGMG5ZZTNQcnNiYWdZbGpjOGk0K2JGSy9PbWFER3piNThhcW4xd1kxbGVIQjI3SXdPcE5Tb21lWTFmcG1rMEN6aXBXM3N0THp6WmhaNmtIeXplRW51OVhzczJ0Rm9JZVgyUUlHL2cyYm8rdWQvakhMUzZjZjN0NWpGOWw3TmI4M0Q2dlEwUVViKzNZWjVBYzlwZDU4ZU1XRng2TG9neEpPQVg1R3JVbnppc3B2UWZ4c1BnSEIycnFsZnAvcjM0U1d4ZzFtd1Q4YnBZRlQ5eWVHUlQyQUdWSXF6VmhEd0R1bUIwY0pOdkMza01lU0xMU0c5dS9weEwwQnAyZ0JPeGY5cmlEQ2lCbm1BVTg4YnRNOUd1c2kranhBa2ZLZlFmOTg2MDZiTjZsZlBGZE8ybnc1QjFaNm9yZlNQSnlOR3E0ZGJxVTNzMFJBM1F3bTJKZlFHTTBDTGh5bWhsM3piSGlqVWR5b3FxdjJDbExqR294a2RidnVXSXBEbDFUTCtPUHoxYmp0VThhWURZSmVPQ0dESmhOQXM0Y2E4UTlWMXVEZWh6UFBUbE5uZE80NzdBWDM1ZUVYOXl4ZnFzdnlJMGY3Z3Q0MlZZUkF4dTMxdk5Ld2FWK2lJaW9aZGpERjhKZlhxaHAxWEROeUFHK29kS3RlOXd4VCtZUHgrMVJ0cjVhc2NFWmRabVVOSU9BNldlazRlSXpUVWhQQ3d3aWJnL2lWcmg1K2hscDZrS011Z1labTNlNTFmbGY4ZVowSzZIdmhHNWFqQjFpd0pFS3J4cXdmOW9SSEJBZXZ6VlRYZFFpeThDVGI5UmkvSEFEOG5NTmpjOG40OTduYXZEa0habm8zVjJMenRraW5ydzlDM2MrSFdHUE1maENKcUNVVEhuOFZtV3J1RHVmcm81NktMTEp1R0Y2dGFqMDJwOWRVWDMrN3IwMkEybEdBVS9QclkxNFhMcmZmTVZZOTNSdUNvajFOaGtQdjFTRGgyL0toRjRIbkhxaUFWcU5GWDk5V1NuWll6RUorTDlKdnBYdDg3NXNpRmdiY0VlcEI0ZU9ldEcxa3dhZHMwV01IYUxIbXA5ZE9PZVVOSFdPNnNidDdyREQ1SWJHR29xdDRUOGNQN3kvRG5mUGFkM3pmYjNhSHRVOFFDS2lSR0RnQzZHMWMzUDg5NExkc0MyK0o0RDUzNGJlVS9kWWVoMHc3ZFEwWEhKV2VzQmV1SUF5Qis0Lzc5ZmovTlBTTUdwUWZFTFptQ0hLMTl3MDMydlU0UERQMjd1N0Z2LzRmZkErdXFIYzhOZktnTjY0SmlWYjNUaWhteFluRmVseHlHL09ZYWdGSXY2cnBGLzRvQjdmL2VBTTZGVUNsQ0hNUC8rN0JzL2NtWVc4SEJHZHNrUmNjcFlKUnlMTVp5enFGNytWc1pOTzhzMTcvSFp0ODhQZFo0d3hZRUJqVDlpOTEyV285UXBETVJsOXdTYldoU1grU3JhNThlQ0xOZmpMYnpLZzB5bzljdy9ja0lHSFg2ckJyS25wYXM5bTZSRnYwTDdKb1N4ZTY4VHNjNVNRZU5HWkpwUnNjK0c4VS96ZWh6WGgzd2V0Vm1oMjcrQllkT3VzQ1ZnRTFCSy83SEV6OEJGUmg4VWgzVGpya3F0UjY4OEJ3SW93YzVqYTJoTy95OEoxRjVvRHdwN1REYnp4V1FPdWY3Z1NhMytPNzFEWnlzYmh1N21mTjJCTk04OHROaGJHamVZaUNxR0hSemRzVTE2alM2NUc3Vm1xckpWQ2xsZFowZGkybCtiWDQrUHZ3Z2ZtcWxvSmYzNnVHblUyR2Qrc2NlRFpkOEtIS0VFQVJ2ajE1TFptT0R3dlc4U0kvc3BucHFKR3d1SE93ajhBQUNBQVNVUkJWSS9OckdvMjZJQ3J6L2V0SEgvbDQzcDRJNnl6eWN2eC9aaFhSTG5sWERnL2JuSGhrWmRyMUI3bXNVUDFlT3pXVEp6ckY5VCs4MTd3L0w1UXZsNWpWM3NCaS9ycGNQTU1pL3A1YmJETFdMNmg1Zk04aVlnb0VIdjQ0dXhzditLdHV3OG9kY2RhUWhrMk0yTFpPa2VMd3NTckMrcngrSzJaRUFSbEx0U2lsUTY4OVVWRHMyVkFvcEZwRWRDN3V3NGwyMXpxaVg5RmlSTURlbWt4OTR2WWF2ZHQzTzdHcjhmc2pERzR0dzVkTzBYdWJTblo1bEszNkdxcUU3ZHNuVFBrTU9MYW41VlZteDk4MDN6djZQNGpYdHo2dDZxQUhUeENHVE5Zcnc0anV6MUF5VllYeGc1dFdXL3AxSk45dzVpTFZqcWFEVXMzWDJwUlgzdlRUamNXcjNWRzdLbjFyOUZZVnRINkVrR3JmM0xoeWRkcmNkY2NwVVJRd0I4NEpjNm9lN21PbEV0WXZjbUZreHFIL3YxL2RqNWZib2N6UXU1dHNNc3gxekEwR2dUY2VZVlY3Um10ckpXUWJWWGV4N29HV1MwRnMyeTlFLy85c0Q3bTdlcnFiTnp6bDRnNkxnYStPRElaaFlDZWpxOVh0N3lId3BvdTRnOVhXSERqLzVteCtBY0gvdk5lZlV6Ym01VnNjK1BqNyt6SU1JdDQ0N09HVnBWYU9WWkJ2aGFQL2pZRGRUWVpxMzl5NHNVUDZsRlpLK0hKTjJLdkVmZnhkemFzM0JoNFp2L0RGWmFRZ1cvcUJDTTJiSFhqY0xrWExyY1NMdngzVlBnbXpCRGcwU29wcXJEWHhEL3NyZnZGVjBLbXFUd01BSnpudDNQRitsOWNZV3ZGYmRudHhuUHZLdVUrOW9RSS93WTljRTdqTGlLU0JDeGNFYm1kWjQ4ejR1eVRsSy9aNXBEeDVCdVI1KytKUW1ESm1saDNyUWhuOFE5T3BCbnJjT3RsZ1Z2OHhicVk2SzB2R3RUQTE4VHBBajVhM1B6M0s1WS9YcktzSXU2NXlxcXU1dDZ5MjRNRlMyMjQ1eXBsM3Q2eTlVN29kY291SGFlTU5FQ1dnYisvVmd0UC9INXNpSWdTaWtPNmNYVGhHV213Tk01anNqbmtWZ1crcGdVVzZXa0Nwb3hQYTlGZXRpOThVSSsvdmRhNnVucWhOTzBUYkRFSm1GUnNWSHVub3UwUjhkK09MTkpRcEw4Wlo1bHcyMHlMdWlvWFFFREpqeDJsbmhidmxoSEp6djBlTEZocXg0S2xkbXpicHp6L29CTzBBVDFxQzVhR0R5ZWxSN3pxNHpmdGRPTzhVOU13WWJoQlhWMDdlWnp2TS9OOWlUUGtIclZOZW5UUjR1WVp2b0QxL0h2MUllYzMraHN4UUs4T2srNHY4NkkyeHNMU2tld3M5UVROZDczK0lqTzBNVXlGMjFIcUNacDMrZUczdHBocUlUYW5zSXNHejl5VnBZYTlyWHM4dVBlNWFqaGRnZS9GMDNQcjFGWEJwNTVvd0Y5dnlXejFsb1ZFUkIwRkExK2NaSmdGWERqUnQwcHh3Vko3cTJxcFdjM3htM2NWYjhmT0M0dzFSRmo5SGgvTk1OZ05GNWx4OVFYS1ZtMytXNGlkZHFLdmR5OC9Wd05yZXR1Zm5FVVJ1UFV5MzI0bnV3OTZZaW9kTW1xZ0h2ZGRiOFc4eDNQUnU3c0dsL3J0MmZ6Qk44SEQ0VEtVbmo5WkJ2b1hhdFdWdkY5ODc0anFENHJKNDMzdlVid0tnQVBLVm5aTml6ZjhqUm1peHgrdmFiNFdZNU84SERHZ1ppV2dMT29KTTNVelp0UFBTTU8vNzhsV2gvMUx0cmx4OTcrcVEvYkllaVZsaGY3NnhnTGZ3L3ZyOFBJRDJkeFpnNGhTQWdOZm5OeDBpVVh0bGJNN1pYd1k0dVFkaTZhNVJRQnd0S3BqalN2NUQ3Y2VPLzh1R2hsK1liYW1QdmpFSy9xbGhkdG5XOVNkTzZwcUpYejNveEp5QnZiUzR2VFJ2bFdhRnBPQUs2ZWxvNjNObnVyYmVnOEFYcDRmMnhCbTB6eXhETE9BL0Z3Tm1yN1M5Yis0c0cxdmNDQTdVT2JGalk5V0J2UjRiZHp1eHI4akxDaHBNcXl2RHFmNHJSaWZNTnlBcDM2ZkdkRCtsa2d6Q0hqd3hneTE2SFJacFlTbDYzeTlyUk9HRzNEbmxkWm1RNXZKS09EaG16S0RWcEdQSGFySG5GWitMenRsaWZqNzd6THhtNHZOMERmbXlVV3JIUGpUczlVUnl5UzVQY0Q5LzZsUnY1NmNEQkVQM0pDQis2NjNCaFRaSmlKS05wekRGd2RqaHVoeDJpamZpWFhlUWx1cmg4Nzh0Lzg2M013Q2d2WldrT2Y3MkJ3c2k3MXRBM3I2ZW5TcTY0SjcrRHBuKzc3MllYMlZZM2NmOE9EKy85VGdhSlVFdlE3NC9lVytRRkZ2azJFMkNaZzZJUTNMMWpsYnRBTkpOTTRZWThDc3FiNGV1U1UvT3FQYXM5VmYwM0E0QUt6N3hZM0w3NjNBK2FlbFlkUE8wRzBlMmtlSEIyL01VUCtZMkZIcXdZTXYxZ1FOOFpkc2MrSFNlNVJGREE2bmpDeXJpRHN1dHh6N2RCalNXNGZuLzVpTkJVdnRlUDNUQnRnY01wNmVXNmZPTTZ5cGo5emphaklLZVBTM21lcndxTTBoNC83bnExRjZ4QXVUTVFPakc4dnhuREhHQUtmYmduKytGVHFZR2cwQ0hyb3hJMkFMd3RvR1dlMmx2ZlJzRTZycnBLam04dm5UNjRBTHp6Qmh4dGttZFRqVzdWRldhSCt5SkxybmNudUFSMStweGFHajZiajBiQk1FUVFteEl3Zm84ZVZLQno3K3pvYXlpbzdWNjA1RTFCeit5ZHBLT1JraTdwanRPN0h1UGVRTk9UUVhxKzUrb2FxNUZhTXQ1VC9uVGhkRFNibGUzWHh0MjE4Vyt6RGg4TVlTSkhzUGVZT0cxbnAxMDJEd0NZR05XZmVMQzNjOFZZMmpWY3BKOXZvTHpTaklWNExDc3ZWT3RRYWRLQUIzWDJWdGs2SGRrNGJwY2Nkc1gySGV3K1hlcUhyWmpwWFYySFBiWUpmaGNNcHdlNEFQdnJHSDdOMjc0UFEwUEhacnBocjJkdTczNEo0d3c1RWVyOUlEV2xXckJPSy8zWmFKTHJuS2UyUnp5SGpxelRwMWZxQW9Lcy85OGdQWk9HV2tBUTEyV1gxc3BKMDR6Q1lCajkrV3FlNkVJVW5BNC8rcnhkNURYa2dTOFBCTE5kaSt6L2QxVEJsdnhFMlhtSU9leDJnUThOZGJNakMwcisvN3ZHaWxBemMvVmhuUTQvdWJpODI0cUpsOW1ac0lBbkRXU1VhOCttQU9yam8vWFExN0I4cTh1UDNKcXFqRG5yL1hGalRnM3VkcTFEYVpqQUl1UENNTnJ6MlVnL3V1dDJKSTcvalZZU1FpYW1zTWZLMmcwd0lQM0pDaG5zUWxHZmpuVzdWaEYxaTRQYjZUbVNnR0R0djYwNGpBaUFHK2s4bitFSHZEeG9QLzBGYmZIdEdkdkFiMDBnYlVkZHQ3S0xhMmpSOXVVSWVFL2JmWGFqSnFrQ0ZneTY2dlZ6dHczM00xNmtyWmlXTU02Z3BabTBQR0MrL1hZNmxmcjE2NHVXV3RjZkdaYWJqL0J0OXoycDB5SHZoUFRjQWNUY2t2UFRkdEwzYXNETE9nRmljK0VxRThTb1pad0VNM1plREcvek9ycjdseHV4dDNQMU1kZHVlSkprWDlkSGpoejlscXo1a3NBMCs5VVlldlZqbHczY09WK0dTSlhTMzdrcE1oNHMvWFd2SEl6UmxxbVpkd0NydG84T3pkV2VqZnVEMmQxRmhnMjcvbW90TUYzUHRjZGNBaW9lS2hCbVJhZk85SGxsVVphdlVQU3o5dWNlR2ZieXVCOUtFWEEzZTV1ZjRpTTI2ZVlRNjdoWnhPcXdTOUYrL054dTh2dHlBMzAvZXorUEYzZHR6NC8rM2RlWGhUWmRvRzhQdWM3R21TN3RCQ29aUUtMVnNySWdobEVBVEJGUkJjVUFkUUdiZHhIUDFjeGxGbjFCbkhkUngxUnNkZDBVSEVCUVZ4QVJGQlVFQjJLUHNPcFVncFhaTm1YNzgvRGswYmtyUnBLYVJKNzk5MTVhSTVPVW5lcHFHNSt5N1ArMHoxYVMzbTJiRFRpZHVlck1LeTlRMUQxcUxRTUR6KzhYT3BlR0NhSGlQT1V3WHRaRU5FMUo0dzhKMkcrNllhQWxhTmZ2aU5wY2w5YzYwMkg1eU5SdTd1dVZHUHJNNHlmNUZoalVwQWp5NHlQRExENEE5RlBoK3cvY0NaR2FJc2FSUWs4N0xsdU9zNkhiSTZ5NkFKVVFBNTJTQmkrTGtxL1BYV1JQOTlmTDdJTjdjSHBQbHJ0MDVxbUp1MVltUHdvb081UzZ4WXVrNzZjSjIzMUlaL3phcnpCK2crT1hMYzE2aVg3ZFZQNnZ3TFdsNzgwQVNyWFVveS9YSVZlR1NHSWFKOVpwdVNtaWppc2RzTnVHMnl6cjhJd1dMejRkRlhhMUZTRmhqWUdnZXhJV0YyR2JtNjBhS2VveUdHd2tWQjJvLzJ2U2RTY1VIL2hzZjRZYTAwOTZ5cHNHZElFSERYZFRvOGQyK1NmNjZaenlldDVLM2YwOWJ1OE9IMXo4eDQ0TVVhSEduMHN4L2NUNGwzSGsvQnhGR2FrUFB1Umc1UzRaV0hrdjN2eWZxdzF6Z0UxVE9hZlhqMFZhbFhiTmNoTi83NGZEVnE2NlIyOTh5U0I0UkdRSnE3K1BlM2pQNmV4ZTBIWFBqSE84YUFjaWdUUm1ydy9QOGxCVXh6U0VrVWNkUDRCSHowVEJvZW1LWVBHQnJlZDhTTi8vdG5EZDZZYXc3NC85WmFSck1Qejc5dndrUC9ydld2MVBhM3d5QmkzREExL25xckFmOTlPRGxzMkNjaWlqYk80V3VsZTI3UVkweWpyWjNXYlhkaXpxS21oM0s5UG1ESEFaZS85MjVZZ1JMRENsS2F2TS82SFU3VXRHR0ppc2FXcjdmanhzdTAvakF6Y1pRR0UwZEZOb1FHQUNzM08vekRyTTFSeUlFWDcyOElEYXVMbmRnZEpoeS85S0VKMi9lcnNYQmxReURNNlNyRGszY2wrWHU4bHExellObTZoc0JSWHVYRmZ6K3B3ME1uOTBNZGZxNEtmN3RUMnZhcnBSLzZDcmxVRysrbThRa0JaVG1xakY0ODhZWXhaSS9Sem9NdVhIV1I5TnFOSDZsQjkwdzVqcFM1NFFNZ2x3bkk3U1lQQ0RxbnJ1dzlMMStCV3lmcmtOdW9TTExUQmJ6MXVSbmYvQngrT0ZLckZqQitwQVpUeGdYdWxleHdBaS9OTm1GNWlDM09kaDUwNC9kUFYrTzNsMHR6MUVSUldvaHgxM1U2WERoSWhSZG4xZUZZaFFkSmVnRi9tS0lQV1BqaGNBTFBmMkR5NzE0U3lyRUtEeDU4cVFabGxSNS9iOTNZb1dyY1BVVVhFSWpXYm5maUgyOEg3MXU5ZHBzVFQ3OXJ4S08vYStoVkhYQ090R0wyblhsbUxGeHB4NlZGYXR4NG1UYmdmdFVtTHo3OHhvTHZWalZmdkxvMWl2ZTZjTS96TlJoV29NVFZGMnNEQ2s2YnJUNDgvcnF4emZiTkppSnFhd3g4clRCeGxBWlhqR2dvZDFGYTdzSHpIelJkQUxmZUIxK2IwYmRuTWxRUlZIb3dtbjE0WTY2NXRjMXNWbW01QjI5OWJzYWQxK2hhWEFaajN4RTMvdFBFL3EybmNybWxVSlNkS1VPZDFZZDM1b1gvdnR3ZUJJUzlicDFsZU82ZVpQL2N2QU5IM2ZqM1I4R3Y5OUoxRHZUcWJzT2swVkx3R3RKZmlkd3NlWk85cm8zcHRRSW1qTkpnd2todHdEQWtBR3phN2NKek00MGhWeFVEVWhIb2cwZmQvbDB0Q25zcnd1NjFlL0NvMjkrN1dWU294UFdYSmdTRXdmcHpubnZmRk5TVFdLOUx1Z3lUUjJzd2RxZzZxRmRwYjRrYkwvelBGTkNMZHlxM0IvamYxeFpzM09uRXd6TU0vaUhkL3JuU2tQQURMMWJqbVVhdk9TQUYzc2RmTjJKL2FmT3ZaLzF6YTlVQzdyMVJIN0NvQ1FBV0xMZmh6Ym5tc01Gc2RiRVRELytuRmsvY21laHZnMVl0NE83cjlkaDUwSVU1aTZ4UXF3Uk1HYWRGbmRXSGVVdXQrR0twdGNuZE9kcktMMXVkK0dXckU3bFpjb3dkcXNiSVFTcTgvRkVkU2x1eGdJbUk2R3hoNEd1RjczK3g0NkxCYXZUSmtlTkV0UmVQdk5MODNLcDZ1dys1OGZ0bnFuSGxDQTE2WmN0aFNCQWI1cXo1cEEvaTJqb3ZkaDUwNGFzVlZ2OXcySm55NVk4MjdEem93aVZGYXVSbUtaQ2dFVUtIUHgvZ2RQdHd2TktEdGR1YytHR3R2Y1hGb04rWVc0ZThiRGxlbWwzWG9vVW9UcGZQMzZacWs5VExGbTY3dWJlL01DTXpUWWFoQlVxc0xuWkdIUFlBUUtFUWNPVUlUVURZcTdQNE1IT0JHWXRXMlpzc0xPMzJBQS85dXhZM1QwekE4RUtWZjE1blBhOVgyaGxpNVdZSFBsbHNnY01wTFlLNGJiSXVvTXlOM2VIRGg5OWFNRytacmNrRkZCcVZnSEhETkFGL09OVFcrVEQ3V3d1Ky9ka1djUS9YOWdNdTNQRlVOZTc3clRRUERRQisybVRIdmxJUDVpK3o0cWJ4MGhEOHBsMU92UEMvdWhZWFJPNldJY1BRUmx2T3VkekE2NS9WQlFUNnB0cDI3ejlyOFBqdGlmNVNNaDh2c3ZybmpjNzgwb0tTWTI3OHN0WHBIODQvbXc0Y2RlUEE1MmE4K2ZtWis2T01vdS83WCt6WXNOT0p3OGZjWWY4QW8vaVVuU2xEank1eURPNm5ETmpWS1ZZeDhMV0N6U0hONC9yenpRYTg5WVU1NG1ITmVyK2U4T0N0TDlyUGg4VGVFamYybHB6NTlqaWN3TjNQMWJRNEtKWlhlL0hjK3lZOCtqc0RIbjIxdHNuWDIrc0RubnJYaU1kdVQ4Uzc4MXYyUFZVYnZYanliU05lZkNBWlRwY1AzLzVzeHllTExhaUxzTVJPbmRXSFZ6ODI0OVdQelpETEFIbWpIVVdjVGw5UUNLc2ZCbnpsejhsUUtRVXNXV1BIaDk5RXR0L3hnYU51dlBpaDlKcFUxSGd4ZjVrVjN6U3ovMnc0RnBzUFQ3MXJ3cVZGYWx4enNSYXZmeWE5Ym5NV1daSGJUWTd0KzEwdExvOVNiODloTjU1NDA0aW43MDdDcnljOGVHNm1xVVg3U3grcjhPQ1B6MWZqOXF0MTZKZXJ3SnhGZ1hVUGw2NExQN1JNZERwcTYzeDRhYllKYTdlZGhXNWphcGRLeWp3b0tmTmd4VVlIVmhjN2NQODBnMzlucEZnaytId3QzU0k4K2k2NXF5TGFUYUFvU0RhSVoydytZMlBuNWlsd29OUjlXanVsdEVSaGJ3VXFhcnl0S3IvVEowZU9QWWZkYlRablRSVFJaTTlpYXczb3BjRHVRNjZnK1hvdG9WSWdiTTl1UjdENDlmUm9ONkhEMkx6YmhXZWJtTUpCSFZONnNvaUhaOFJ1U1NiMjhGSE1PQnRoRDVDMjN6cWJUcWRRZEV1R3JDTnhKc0llQUd6YmQvcXZhVWNPZTNSMkxWcGxZOWlqSUJVMVhueTEzQmF6Z1k5bFdZaUlpRTVhdnNFUnNGVWdVV01yTmpwQ1ZqK0lCUXg4UkVSRUp6VlZCb2tJaU4zM0NBTWZFUkhSU2VWTjdJSkRCTVR1ZTRTQmo0aUlDQ2ZMSjdXdzZnSjFQSlcxM2haWG0yZ1BHUGlJaUlod2NwVTYxMnBRTTd4ZW5QYlduZEVRZzAwbUlpSWlvcFpnNENNaUlpS0tjd3g4UkVSRVJIR09nWStJaUlnb3pqSHdFUkVSRWNVNUJqNGlJaUtpT01mQVIwUkVSQlRuR1BpSWlJaUk0aHdESHhFUjBSa21DdEZ1d2RuUnRaTU1ZNGVxMi94eFJSRkkwQWhReUVQZnJsVUwwS2c2eUl2Y1NneDhSRVJFWjlEWW9Xck1laW9WL1hNVlorWDVPcWVJV1B4Nk92NTZtK0dzUEYrOXRDUVJienlhZ2dlbTZURnlrS3BOSC91OGZDWG12WmlHeWFPMUlXK2YrYmNVdlBwd2NwcytaN3dKazVXSmlJaW9MYVFtaWtoUEZ2R0hLVHJjOVd3TmZJMjJiOU9xQlR4K2UyS0xIdS9KdDQydzJsdStCOXdkMStqUXRaT3NSZmRadTgyQmIzKzJSM1J1WmEwWG4zMXZ3YlFyRS9EQWRBTkt5cXB4K0pnbjR1YzZwNXM4YlB0eXM2UzRrdE5WSGpKTUtoVUN0RDQwR1RUWGJuZkM3dWk0ZStjeDhCRVJFWjFCODVaWk1YNmtCajJ6NUJnN1ZJM3ZmMmtJVUhJWk1EQy9aVDEvOGxNeTBhQStTbHg1b1FhZi8yREZqZ091c1Bmcm02TkE3K3pBajMxQmtDNWVINEFRV2Fpc0l2TEFCZ0N6RjFyUnA2Y0M1L2RWNHBxTHRmalhyTHFJNzN0SmtSb1RSbXFhUE9laXdTcGNORGgwcUV2UUNIajBkK0Y3Tlc5NW9ockhXdmo5eEJNR1BpSWlvalBJNlFJK1dXekZiWk4wMEdsRHp6TTdWdUhCNy81ZTNlVGp2UGRFQ3Jxa0IvZUFaYVNKS0NwVVl2bUd3SjQ0aFV5QUlhSGgrZTc3VjQwVTdCcDU1bytKR05SSGliKy9aY1NhcmM2d3ozM1pjRFdHOUk5c21GYXRFdUJ5QTRZRUVVL2MwWHp2NWN3RlpwUWU5K0NEcnl6NGRMRTE1RGtGdlJYNDg4MEdmTExZaXE5WDJJSnVmLzNSRkZoc1h2enA1ZHF3ejFOdDlFYlUvbmdWazRFdnI0Y2NldzY3bzkwTUlxS3pJcTlIVFA2cXBrYStXMlhEcXMwT1ZKdkNodzV2bzV2VUtnRStudytPOEJtc1dVTUxsSmo3UXByLytxMS9yMFpwZVdBUFY4K3UwbnRyMThId1BZTUEwRE5ManFKQ1pZdWUvNElCa1ozLytROGlBQThzTmg4c05pbVJkdTBrUTJwaXd6SURqd2Y0YW9VTjVWV2VrS0YzeVJvNzNCNWYwRzE3RHJ2Z2FQcGI2ekJpOHJkSWJoWURIeEYxSFBYemx5aDJET3FqeFAzVDlHRnYzMy9FalNmZU5JYThUU1lDQzE1T2c5SHN3M1VQVmJhNkRlVlZYbXplMDVBWXpiYkE3cjBrdllCa2c0aGpGUjRZelpITmJmdmdLd3VXcll0c1RsOXpucmd6TWV4Nysrb3hXbHd4b3VXcmZhKy9KSEJSUjZpUTIxSEY1RytSeTRacjhOMHFlMURYTkJGUnZCRUY0SW9SVGM5cm90aWhWUXZRcWdWVTFJUXZraUdjSElYMW5lWm4zTjRqTHJ3OE8zQU8zUjNYNkpEVFJmcm8xMnFrSjlKcFJUeDNUMUxRL2IvL3hZWmw2eDBCeDB3V0w4cXIyMlpvMUJWQno5c2pyeHB4dkxMbGdXMzZsUWxoNS9wMVZERVorSHBueTNIcGNEVVdybXlidnpLSWlOcXJDYU0wT0tkYlRQNnE3dEEyN25MaXQ0OVdCUndUQk9EVlB5ZWpWM2M1ZnRvVS92TkxkaklMZWs4MzhZV1FseTFIdjF5RmY3V3EzZUdEVWc3MHlXbDRqOGxrVXIyN3JmdE9Zenk1amVUM2tLTlRjc3NyeUtVbXNlcmNxV0wydDhqTkUzUll1ZGtCazRYZGZFUVVuOVJ5RzlUV0h6QnZuZ3BhclRib29sS3AvSmVFaElSb041ZWFNZjVDRFhwMWwrUEljUThXL0JpODhLQ2VlTEpLczdlWmpqUlJBQkwxSXJScUtkd2thS1FoMmtTOWRGMHBsNjdYczlvYkhuREt3MVZoUzVSY1dxVEdmVk1EaDZOL1dHdkgzaEkzZGgyU3V1VytlU1c5NmNZMVllcGZLbEZiNThOSGl5eEkxSWs0V2g1K2l0YjFseVRBMTRyZ3ExQ3dDUE9wWWpid0plb0V6UHg3S2w3NjBJVFZ4ZEgvSzRTSXFDMGxxdzRqTCtsSEhEM2l3TkVXM0s5eEVGU3IxVkFxbFZDcjFRSFhHd2ZGVTY5cnRhRUwyOUxwNlo0aHc2MlRkUEQ1Z0ZjK3JvT25pVEJYdjV1RXA1bVJ6UFJrRWJPZVN2VmZ2L2RHUGU2OXNlSDJDd1lvOGNsekRiZi83MnRMMEdOMDdTVERKVVZxN0R6b2FuS1Y3cDdEN29DNTh4VTFrUSt6aW9LQWpMU0c0Q2tJQWdBZjFtMXYvclA3RDgrMmJnN2VQVGZvV3pVSE1KN0ZiT0FEQUwxV3dCTjNKR0xKR2p2VzczRGk4REUzU3NvNE9aT0lZcE5XWGcydHZCckpxbEowMXU1cDFXTllyVlpZcmFGTFcwUktKcE1GaEVDVlNnVzVYQTY1WEE2RlFnR0ZRaEh3dFV3bUN6alcrRjlSRlAwWG1Vd1djRDNjTWJrOHBqK2FncWhWQXY1Nld5SlVTbURlVWh1MjdXdDY4cHJ5Wk8rVTA5MTB6MWFkMVJjeXhJVlR2TmVGOC9zR3Jwek5USk5oeWpndHZscGhhekx3bmVxV0o1b3VJVk12UDBlT3U2Zm9rUUVSWnFzUDd5K3dvS2FKbGNxbnVuaW9HclYxTFo4em1OTzFaUVdtTzRLNCtGODFkcWo2ak96ZFI5VFdLaW9xOE9hYmIvcXZUNTgrSGRuWjJWRnNFYlV2NmJEWmJMRFo4bUMxRnNGbXM4RnF0WjQ4RnZoMTQyTnVkOXRXTGZCNFBHMFNITnZDcWFFeDFDVlVhR3k5eTlxczdZQzBCK3hqdHhtUW5TbUR6ZUhEckc4c0VPc0xIWWVoUHJrbmJITzdRbGp0UHN4WkZQd3pLaXBVNHM4M0cvQy9ieXlZdHpUODBQR1paRWdROEx0Sk9sd3lUQTFCa0lhRTMvN0NIUEZxNEhxVEx0TDZoM1JGVVlCU0liMTJUbWZUajhNaDNXQnhFZmlJWWtWNmVqb0dEUnFFalJzM0FnQVdMbHlJTysrODgrUVFCeEdnMFdpZzBXaVFrcExTb3Z2VjFkVUZCVUdielFhbjB3bVh5d1czMngzMGI2aGpMcGNMVG1mN21TYlQxbUgyYkJJRjRFL1REZjVlTlk4SCtQTXRCZ2dBbm5uUEdMWStYTXJKZVhjV1crVGg2SUlCU216YjU0TFY3b05NRktCV0NWRElvdk43NVpKaGF0dzJXUWQ5Z29DU01nOWUvYVN1MlY3TlV5M2ZZTWZoWTI0c1hXZUh4ZWFEV2lYZzZic1QwYmVuQWsrOVk4S3FMWTRtNzEvUVM0RWVYZVJOMWozc2FCajRpTTZ5MGFOSFk5dTJiWEE2bmFpc3JNU0dEUnN3ZVBEZ2FEZUxZcHhlcjRkZUg3N3VXMnZZN1hZNG5VNDRIQTUvY0R6MVdPT3Y2Ly8xZUR4d3U5M3dlcjBSWDF5UjFPaUlJVElSZUdTR0FTUE9VOEhqbGNJZkFIaTlQZ3cvVjRVWDdrdkdZNi9YaGl5OTBqbFZHbzZNTkt4MDdTVERrNzlQeE81RGJ0ejdRazNRN1NvbE1IU0FDaXMyQm9laytoWEJiWm1ycngybmhUNUJ3SnhGVnN6KzF0TGtmTVhHdW5XV1ljUjVnYVZVSm82U1NoSU42YTlDbnh3NUR2N3FSbmFtRE5tWmtjMDFyYisvM2VtTFdtOW5lOEhBUjNTV3FkVnFqQnc1RWt1V0xBRUFMRisrSEFNR0RJQmF6V2tKMUw2bzFlcW92UzliRWhnOUhvLy82OU8xOHZrMmFEeUFva0lWUnB5bmdzTUpQUFd1RVkvZm5naXZEM2pxWFJNZXVzbUFpd2FyOFBLRHlYaDJwaW5vdnIyNlN4L05vd2VyTUhwd09pWS9VTmxrYjkrbzg2V1F0REpNcjllVWNRbjQ3ZVZhOUQ4bk9QRFUxK0tyczRaLzdjWU9WUWNGc2Fha255eUpNcUNYQWsvYzJmeldhZ0R3M0V3VHVtWEljT05sZ2F2TlphSTBMQTRBTGpmUXJiTWNOMTRtaDB3bWhXaFhvNkJhZjh6akRWN2hiRFI3R2ZpaTNRQ2lqbWpJa0NIWXNHRURhbXBxWUxmYjhlT1BQK0t5eTlwMjdoQlJMSXZld28yS05ubVV6WHVjcURGNThiZTNqTmg5cUNHVmVMM0FQejh3UVJRTnFLM3pobHlRTURCZkdnSjJ1QUNWb3ZubkdqdFVEYThYSVhmQTZKd3E0cHFMdGZCNGdVVXI3Ymo3ZWwzQTdXbEpVbStpMlJvK1VIYkxrT0dDL2kzYlZnMEFCcHdUUWVOUGtzdUExY1ZPWEhsUHcrcy8va0lOWmx3bEJjQ1hadGZoNTAwTmdmYXZ0eGt3WXFBS2srNnY4SWUrYmhreVBIRjdJZ3c2RWUvTU0yUEpHdGJxYll5Qmp5Z0tSRkhFdUhIajhPbW5ud0lBTm16WWdQNzkrNk5idDI1UmJoa1J0UVd6MVljN25xb091VWpCNndPZWVVL3EyVk9yQkh5MzJ1NFBmbm5aY25UUGtPRkV0UmMxSm0vQVBzby9iWElnU1MvQzJhaFhhM0EvSlRMVFpGaTMzWWtxWTJCNGxNdUJ2OXdxclE3KzdIc3JEdjRhUEc1YnY3WFpvUkMzMVp1N3hJcnZWa1VlbnA3NVl5SXkwMlI0L0EwalNvOUhWam1qcmxIZzdObFZqajljcjBQL1hBVkt5ang0OG0wamprWlFtcVgwdUFkM1AxK0QrNmZxOGVCMFBhNGVvOFVuaXkxWXVka0JOd3Q0TVBBUlJVdnYzcjNSdTNkdjdOMjdGd0F3Yjk0ODNIWFhYVkFvSXYrcm1JamFyMGhXcE5vZHZvRHR6NjRaSzgxTisvb25HNFlYQmc2anZyOUFLc0V5dEVDSmpGUVp2di9GanNsanBQTy9XaEU4WEhuVlJWb1lFZ1NVbG5zdys5dmc4aTBLdVJRWVhXNWc5K0h3Y3lqckxEN1VXU0pQVFBYaHFxTEdpMk1Wa2Qvdm5HNXkvUGJ5QkF3clVNTG5BL2FYdXRFOVE0N1hIazRPT3JlK2RNM25MNlNGZmJ6T3FTSWVtV0ZBYlowUEt6YmFzWFNkUGFDV1lFZkR3RWNVUlJNblRzUnJyNzBHcTlVS2s4bUVoUXNYWXVMRWlkRnVGaEZGd2NCOEJTNDhUNFVxb3hkZnJRZ09mUFd5TStXWU1URUJ5UVlCQS9NVUtEM3V3Zm9kRFN1cnQreHhZdE51Rjg3TFY2REc1TVZmWDZzTnVTTDQ4dDlvb05NSzhQbUFQMHpSNDUxNTVoYXRERzVMV3JXQWYvd2hFU2tHRVZ2MnVQRG01M1hJeTFiZ3ZxbDZmUHV6QTZXbjdNWXhicWdhUGJQaytEREVvcEFoL1pRNHI0OFNENzVVaTRINUNrd2VvOFhFVVJyc1B1eGk0Q09pNkZDcjFianFxcXN3Wjg0Y0FNRFdyVnVSbjUrUHZMeThLTGVNaU02bVRpa2lIcnJaQUo4UCtQZEhkVTNXNE5OcnBkNnRRNzk2Y05lek5mN3JnTFRBNGFZSkNUZ3ZYd0didzRmSFhqZmllR1ZESW5wMnBnbHFwWUJ1bldXNGVZSTBQODdqQlM0YnJzWUYvWlY0N1ZNemZ0cmt3STRETHRTYXoxNUpFNnZkaDMrOGJZSktDV3plTGFYVHZHeHB0R04xc1FNYmRnYVdDdXFYcTBEUExEa1dMTGNGTE53QUFFT0NpUFA2S09GMCtmRDVEemJNWDJaRFFXK0YvM0U3S3U0dVRCUmx1Ym01R0RSb2tQLzZWMTk5QmJQWkhNVVdFZEhabEpFbTRway9KaUhGSU9LOUx5M05iamxXdno5dVZhMFhCNCs2VWJ6WDVULyt6M3VUTVA1Q0RjeFdINTU0dzRoOVJ3TFRVRVdORjUxVFpYajJqMG5RcWdVc1dtWEhIVTlWWThjQkYxSVNSVHgydXdFUFR0ZkRaUEdpcnBWNzFhdVZKd05vQysrKzg2Q3JWYUZNSVpkNkNBRnBsVzZQTGxKZmx1MWthUFo0MGVIREhzQWVQcUoyWWR5NGNUaDQ4S0IvMWU2OGVmTXdmZnIwYURlTGlNNndvUVZLM0QvVkFIMkNnTGUrTUFlVURxa3ZsWkxWV2VZZmlsUXBnQUc5cEJXelpaVU44K011TFZMajFzazY2TFZTc2VPL3ZXa01taitYYkJBeC9jb0VYRFpjMnYxaWRiRVRyM3hjRTlLbXhBQUFJQUJKUkVGVUI2OFh1UC9GV2t3Y3BjRXRFeE13L0Z3Vit1VXE4ZEpzRTladWF6cDg5dXdxUjJXdEIyYXJEMTRmTUt4QWlmVGtrNEhVZUhaV1NuUkpsK0h0eDFMZzlVb0xZdVF5b0xUY2c4cGFGbDF1aklHUHFCMlF5K1c0K3VxcjhlNjc3d0lBU2twS3NINzllaFprSm9wVDlRc1VpZ3FWcUtqeDR1SC9HUDA5ZGZXMjdYZGhjRDhsbnI0N0NmdEtYUEJCNnIxS1RSUng2RmNwMEZ6UVg0bHBWeWI0YS9mOXZObUJGMmZWK1h1M0FLa3c4MVVYYVRCdXFCcHFsUUMzQi9oNGtRV3pGd1p1eTdaZ3VRMXJ0enZ3eUMySnlNK1I0OG5mSjJMdUVpdmVuUjkrdjk2LzNabUl6cWxTd1BONkcycm03VHZpYnZFMmFxY3FMZmZndTlWMlZOUTBIUnlQbG5zd2Q0a1ZjcGtBVVFTcWpWNHMvb1VsV1U3RndFZlVUbVJtWm1MRWlCSDQrZWVmQVFCTGxpeEJUazRPMHRMQ3IwSWpvdGh6VGpjNVhydy9DUzQzOEwrdkxmamlCMnZJUlJYemxsclJPVVdHM3d4VTRidytVcStlM2VGRDhWNFhYdjJrRGtxRk5GOHZOMHVPMG5JUDN2cmNITEI0bzE2djduSk1HS21CendlczJlckVPL1BOWWN1Y0hLLzA0cjRYYTNEemhBUmNOMWJiN0NLSFgwKzQwU2xGQ1VHUXdwN1Y3c091UXk3ODk1UFRuNWF5NDRBTE93NDBQeFRyOGFMSlVFb1N3ZWNMdGJFTEVVV0QxK3ZGTysrOGd4TW5UZ0FBT25YcWhOdHV1KzAwTjRNbm9raGRjbGZiRkY1dVR1ZFVFYlVtYjlqOWRGdnlPRVdGS255MTNOYmtGbVpqaDZxeCs3QXI0cnA0QUpDZEtVTkpXZVRuaTRJMHBOb1JMSDQ5UGRwTmFERitpaEMxSTZJbzR1cXJyNFpNSmxXL1AzSGlCSll2WHg3bFZoRlJXeXV2T3Yyd1YvODQ4NWMxSGZZQVlNa2FlNHZDSG9BV2hUMmc0NFM5V01YQVI5VE9wS1dsWWN5WU1mN3JxMWF0d3FGRGg2TFlJaUlpaW5VTWZFVHQwQVVYWElEczdHei85Ymx6NTZLbXBpYUtMU0lpb2xqR3dFZlVUbDF6elRYUTZhU056aDBPQno3KytHTTRuVTJYU0NBaUlncUZnWStvbmRKcXRiamhoaHY4OC9tcXFxcnd4UmRmUkxsVlJFUVVpeGo0aU5xeGpJeU1nTDExOSsvZmoyWExsa1d4UlVSRUZJc1krSWphdVg3OSttSFlzR0grNjZ0V3JjTHUzYnVqMkNJaUlvbzFESHhFTVdETW1ESG8wYU9ILy9yOCtmUDl0ZnFJaUlpYXc4QkhGQU1FUWNCMTExMkhwS1FrQUlEYjdjYkhIMzhNbTgzV3pEMkppSWdZK0loaWhrcWx3bzAzM2dpVlNnVUFNSmxNK095eno4RE5jb2lJcURrTWZFUXhKRFUxRmRkZWU2My8rcEVqUjdCbzBhSW90b2dvdnVUMTRCYnoxTFJZZlk4dzhCSEZtSnljbklDZE9EWnUzSWlOR3pkR3NVVkU4U00zS3pZL3pPbnNpZFgzQ0FNZlVRd3FLaXBDMzc1OS9kY1hMbHlJWGJ0MlJiRkZSUEhoc3VFYWlFSzBXMEh0bFNnQVY0elFSTHNacmNMQVJ4U2pKazZjaUl5TURQLzF6ei8vSFB2Mzc0OWlpNGhpWCs5c09TNGRybzUyTTZpZG1qQktnM082c1llUGlNNGl1VnlPcVZPbklqMDkzWC9zczg4K1EybHBhUlJiUlJUN2JwNmdneUdCM1h3VUtEVlJ4TTBURXFMZGpGWmo0Q09LWVJxTkJ0T21UZk9YYS9GNFBKZ3padzdLeTh1ajNES2kySldvRXpEejc2a29LbFJHdXluVVRsd3dRSW0zSDB1QlJoVzdmd2dJUHRaMElJcDVKcE1KNzczM0hzeG1Nd0FwQ041eXl5MUlUVTJOY3N1SVl0dVNOWGFzMytIRTRXTnVsSlI1b3QwY09vdXlNMlhvMFVXTzgvc3FNVzVZN0Evek0vQVJ4WW1xcWlxOC8vNzcvbUxNT3AwT045OThNNUtUazZQY01pSWlpallPNlJMRmlkVFVWRXliTnMxZm1ObHNObVBXckZtb3E2dUxjc3VJaUNqYUdQaUk0a2puenAweGRlcFV5T1hTS2pLVHlZUVBQdmlBb1krSXFJTmo0Q09LTTEyNmRNR05OOTRJVVpUK2U5ZlcxbUxtekptb3JhMk5jc3VJaUNoYUdQaUk0bEIyZGphdXUrNDZDSUswb3F4K1VVZDFkWFdVVzBaRVJOSEFSUnRFY1d6Ly92MzQ3TFBQNFBGSXF3dnJ5N2gwN3R3NXlpMGpJcUt6aVlHUEtNNGRPWElFYytiTWdjdmxBZ0FvbFVwTW56NGRtWm1aVVc0WkVSR2RMUXg4UkIxQVdWa1pQdnJvSTMvSkZvVkNnZUhEaDJQRWlCRlJiaGtSRVowTkRIeEVIVVJWVlJWbXpacmxMODRNQUgzNjlNR2tTWk1nazhtaTJESWlJanJUR1BpSU9oQ2owWWpaczJjSExONm9YOVdyMFdpaTJESWlJanFUR1BpSU9oaWJ6WVpaczJiaHhJa1QvbU1HZ3dFMzNIQURPblhxRk1XV0VSSFJtY0xBUjlRQk9Sd09yRisvSGovKytLUC9tRUtod0pRcFU1Q1RreFBGbGhFUjBabkF3RWZVZ2UzZnZ4K2ZmLzY1ZndXdklBZ1lPM1lzTHJqZ2dpaTNqSWlJMmhJREgxRUhWMWxaaVRsejVzQm9OUHFQRlJZV1l2ejQ4ZjdDelVSRUZOc1krSWdJZHJzZG4zMzJHVXBLU3Z6SHNyT3pNV1hLRktoVXFpaTJqSWlJMmdJREh4RUJBSHcrSDc3NzdqdHMyTERCZnl3NU9SbFRwMDVGVWxKU0ZGdEdSRVNuaTRHUGlBSnMyYklGMzN6ekRlcC9OYWpWYWx4Ly9mWG8xcTFibEZ0R1JFU3R4Y0JIUkVGS1Mwdng2YWVmK25mbUVBUUJFeWRPeElBQkE2TGNNaUlpYWcwR1BpSUt5V1F5WWM2Y09haW9xUEFmS3lnb3dLV1hYc3A1ZlVSRU1ZYUJqNGpDY3JsY21EZHZIdmJ1M2VzL3B0ZnJNWEhpUk5ickl5S0tJUXg4Uk5Tc24zNzZDU3RXckFnNGR2NzU1K1BpaXkrR1FxR0lVcXVJaUNoU0RIeEVGSkdTa2hMTW16Y1BaclBaZnl3cEtRbFhYWFVWRjNRUUViVnpESHhFRkRHbjA0bkZpeGRqeTVZdC9tT0NJS0NvcUFpalJvMkNLSXBSYkIwUkVZWER3RWRFTFhibzBDSE1uejhmRm92RmY2eFRwMDZZTkdrU09uWHFGTVdXRVJGUktBeDhSTlFxZHJzZEN4Y3V4STRkTy96SFJGSEV5SkVqTVh6NGNHN0xSa1RVampEd0VkRnAyYnQzTHhZc1dBQzczZTQvMXFWTEYweWFOQWtwS1NsUmJCa1JFZFZqNENPaTAyYTFXdkhsbDEvaXdJRUQvbU55dVJ4anhvekJrQ0ZEb3RneUlpSUNHUGlJcUExdDI3WU5peFl0Z3NQaDhCL3IzcjA3SmsrZURMMWVIOFdXRVJGMWJBeDhSTlNtTEJZTDVzK2ZqME9IRHZtUEtSUUtGQlVWb2Fpb0NISzVQSXF0SXlMcW1CajRpT2lNMkx4NU03Ny8vbnM0blU3L01iMWVqOUdqUjZPZ29DQ0tMU01pNm5nWStJam9qREdaVEpnM2J4NUtTMHNEanFlbnArT0tLNjVnd1dZaW9yT0VnWStJenJnZE8zWmc2ZEtsTUJxTkFjZno4dkl3ZHV4WUpDY25SNmxsUkVRZEF3TWZFWjBWSG84SGE5ZXV4Y3FWS3dNV2RZaWlpTUdEQitQQ0N5K0VXcTJPWWd1SmlPSVhBeDhSblZVMm13MHJWcXpBaGcwYjBQalhqMXF0eG9VWFhvakJnd2R6aXpZaW9qYkd3RWRFVVZGVFU0UHZ2LzhlZS9mdURUaWVuSnlNaXkrK0dQbjUrVkZxR1JGUi9HSGdJNktvS2kwdHhhSkZpMUJlWGg1d3ZHdlhycmo4OHN1UmtaRVJwWllSRWNVUEJqNGlhaGUyYmR1R1pjdVd3V1F5QlJ3Zk1HQUF4b3dadzhMTlJFU25nWUdQaU5vTnQ5dU5OV3ZXWU5XcVZRSDErMlF5R1FvTEN6RnMyRER1ejB0RTFBb01mRVRVN3Roc052ejQ0NC9ZdEdrVFR2MFZsWmVYaDZLaUltUmxaVVdwZFVSRXNZZUJqNGphcmFxcUtpeFpzZ1Q3OXUwTHVpMHJLd3RGUlVYSXk4dUxRc3Vvby9qK0Z6czI3SFRpOERFM1NzbzgwVzRPblVYWm1UTDA2Q0xINEg1S2pCMGEreVdqR1BpSXFOMDdkdXdZVnE5ZWpWMjdkZ1hkbHBLU2dtSERocUd3c0JBeW1Td0tyYU40VkZ2bncwdXpUVmk3emRuOHlSVDNpZ3FWdUgrYUFYcXRFTzJtdEJvREh4SEZES1BSaU5XclYyUExsaTF3dTkwQnQybTFXZ3daTWdTREJ3OW1BV2M2TFp0M3UvRHNUQ09NWm40OFVvUDBaQkVQenpDZ2Y2NGkyazFwRlFZK0lvbzVkcnNkNjlhdHcvcjE2MkcxV2dOdVV5Z1VHRGh3SUlZT0hZckV4TVFvdFpCaTJUUHZtYkJpbzZQNUU2bkRHVGxJaFVkL1o0aDJNMXFGZ1krSVlwYkg0OEdXTFZ2d3l5Ky9vS2FtSnVBMlFSRFFwMDhmREI4K25MWDhLR0xMTnpqdzdFeFQ4eWRTaC9YSURBTkduYStLZGpOYWpJR1BpT0xDN3QyN3NYcjFhdno2NjY5QnQyVm5aMlA0OE9ISXpjMk5Rc3NvbGp6NGNpMjI3WE5GdXhuVWpnM29wY0MvN2t1S2RqTmFUQjd0QmhBUnRZWDgvSHprNStlanRMUVVhOWFzd2U3ZHUvMjNsWlNVb0tTa0JHbHBhVGozM0hOUldGZ0lyVllieGRaU2UxVmV4Wlc0MUxSWWZZK3doNCtJNGxKMWRUVldyMTZOclZ1M3d1TUovQVV0Q0FKeWMzTlJVRkNBL1B4OHJ1NGxBSURYQzF6eHh3cDQrYWxJVFJCRjRKdFgwaUVUbzkyU2xtSGdJNks0WnJWYS9Rczg3SFo3ME8wcWxRcjkrdlZEUVVFQnVuWHJGb1VXVW50eXlWMFYwVzRDeFlERnI2ZEh1d2t0eHNCSFJCMkMyKzNHbmoxN1VGeGNqSU1IRHdidDRBRUF5Y25KS0Nnb3dMbm5uZ3VESVRaWDR0SHBZZUNqU0REd0VSSEZBSXZGZ3VMaVltemR1aFVWRmFFLzRMT3pzMUZRVUlDK2ZmdENxVlNlNVJaU3RERHdVU1FZK0lpSVlreFpXUm1LaTR1eGZmdDIyR3kyb052bGNqbnk4L05SV0ZpSW5Kd2NDRUxzVnRxbjVqSHdVU1FZK0lpSVlwVFg2OFcrZmZ0UVhGeU1mZnYyd2V2MUJwMmoxV3JSdTNkdjlPN2RHejE3OW9SQ0Vac1Y5eWs4Qmo2S0JBTWZFVkVjc052dDJMWnRHNHFMaTFGV1ZoYnlISmxNaGg0OWVpQXZMdzk1ZVhuUTZYUm51WlYwSmpEd1VTUVkrSWlJNG96UmFNVE9uVHV4Wjg4ZWxKYVdoajB2SXlQRDMvdVhtWmw1Rmx0SWJZbUJqeUxCd0VkRUZNZHNOaHYyN05tRDNidDM0K0RCZzBIMS9lcnBkRHIwN3QwYmVYbDV5TW5KWVoyL0dNTEFSNUZnNENNaTZpQmNMaGNPSERpQTNidDNZOSsrZlNGci9BSFMwRzlXVmhaNjlPaUJIajE2b0d2WHJneUE3UmdESDBXQ2dZK0lxQVB5K1h3b0tTbkJuajE3c0dmUEhoaU54ckRuTWdDMmIyY3E4R25WQXJwbnltQXkrM0NzSXZLdHVaUUtvR2VXSEJhYkQ2WEhJN3RmZ2thQXhYWm1QOXFWQ21Ea0lEV1dyQW45aDA1alk0ZXFjYnpLZ3gzN1hYR3ppd2tESHhFUjRmang0Lzd3VjE1ZTN1UzVESUR0eTVrS2ZBVzlGSGpodmlUOHZObUJwOTR4Ulh5LzdFd1ozbjRzQlp0M3UvRHdLN1hObmk4SXdKeG5Vbkc4eW9zWC9tY0tHeTVIRDFiaDNodjErR3FGRGU5OWFZbTRQZldldmpzUjUvZFY0dmtQVEZpMnpoSDJ2QlNEaUkrZlM0WEo0c08xZjZwczhmTzBWN0VZK09UUmJnQVJVYnpKeU1oQVJrWUdSbzRjQ2JQWmpNT0hENk9rcEFTSER4OUdkWFYxd0xrZWp3Y2xKU1VvS1NuQmloVXJHQURwdEJUMFVpQWxVWVJhSmFDeU5ueVBvRXdtUUswU29KQzNycTdrUnd1dE9MK3ZFcmRPMG1IVkZnY2N6dERuOWN1VlNoZHQyeGZtaEJCU0UwWE1manExVmUwNjFmWURMdnpwNWVhRGNrZkF3RWRFZEFicGREcjA3OThmL2Z2M0J3Q1l6V1ovK0NzcEtVRlZWVlhBK2FjR1FGRVUwYmx6WjJSbVppSWpJd09abVpubzNMa3pReUNGTk9wOE5RQmd4VVlIbks0ejl6dzdEN3F3YW9zRHc4OVZZZFQ1YWl4ZUhYcG90ekJQQ253YmQwVWUrQVFCRUVYQWJQVmh4OEhRMzBUUHJuS2tKNHZZZmNnTm95VzRacVpLSWVEY1BBVmtZc1JQRy9jWStJaUl6aUtkVG9kKy9mcWhYNzkrQUpvUGdGNnZGMlZsWlFIMUFFVlJSSHA2T2pJek0vMlh6cDA3UXk3bnIvVDI1SnRYR29iOTZqZG9HWDZ1S3VCNHBBcnpGQUgzbTdQSWdqbUxyQUhucUZVQ1JnNVNBUUMrLzBVS1lFV0ZTaFFWcXJCc3ZRT2JXaEM2R3V1V0lVUFByc0h2clFOSDNhZzJlV0YzK1B6UFcyL1ZGZ2U4WG1ERVFEVzhQdWw2U3gwdDkrRHgxMFBQaDMxd3VoNWpoNnJ4d2RkbWJONGRIQW83cDRpWTlWVGI5QkxHQy81MklDS0tvbkFCc0Q0RW5ob0FBU2tFbHBlWG83eThIRnUyYkFFQUNJS0E5UFIwZnk5Z2ZZOGdkd09KbnNiejU5UktBWjFUUmRnZFBsVFVCUGRJaGFPUUExM1NaWEE2ZlNpdmJyaGZuU1Y0K3YwbHc5UkkwQWc0OUtzSE8wLzJqT1ZtS1RCMnFCb0hqcnF4YVZmcnZvK2lBaFZtWEpVUTl2YnhGMnFDamwzN3AwcWMwMTJCSkwwQXE5MkhPNjdXaDcxL2ViVUhIM3pWOG5tRTFESU1mRVJFN2NpcEFkQnV0L3Q3K09vdk5UVTFRZmZ6K1h3NGNlSUVUcHc0Z2ExYnQvcVBwNldsQlF3SFoyWm1RcWxVbnJYdnB5TzcvUjhOOHpYckYyMXMzT1ZzMWFLTlhZZmNUUzdhRUFUZ3FvdWs0RFgvUjJ2WTg1cVNsaVNpWDY0Qy9YSVYwS2dFdlBoaEhRQmd6VFlIS3BxWUR4aUt6ZUhENU5GU2U3UnFBYU9IcU1LZWUvQ29PMlRnNjVRcTRzNXJRdTlnazlkRCtrUG15Z3MxdUtCLzhHTnJOZHp6K2xRTWZFUkU3WmhhclVaT1RnNXljbkw4eDV4T3B6LzhIVDkrSEdWbFphaXNETDBDc3JLeUVwV1ZsZGkyYlp2L21FNm5RMHBLQ3BLU2twQ2NuT3ovT2lVbEJWcXQ5b3gvVDlUMlJnNVNvVXU2REVhekQ4dldOVjhxcFY1ZUR3VWV2c1dBZnJrS2RFcHBtUEMyNDBERE1HbEptUWNsWlZMZ1MwOFdjWDVmSlJhdGFuaU9qRFFSblpKbDJMcXY0VDQ5cytRWTNFLzZ3K0xabVNhczJSWTRuRHpySDZsSTFBbTQ5aytWc0R0REZ3dEpNWWlZTkRxNDk3Q3gzNXdiUGtoU0lBWStJcUlZbzFRcWtaMmRqZXpzYlA4eGw4dUY4dkx5Z0JCWVVWRUJyemQ0K05Cc05zTnNOdVBJa1NNaEh6czVPVG5rSlRFeEVhTElXZkNubzErdUFrL2VsUmp4K1ZwVjh6MVZjaGx3eXdTcEoyejNZUmRjN3VCejlGb1JGL1JYb2s5UEJmcjJWQ0F2Vy9yNDc5dFRqcjQ5NVRCWmZGaGQ3RVJWclFmalIycmdDTFBnNC81cEJweVhyNEJHTFdEZVVoc1VjdUJmOXlYRGtDRGk0VmRxL1VQSnQwOXU2SmxMMUVsRDJmVkVFZEFuQ0tnMmVXRUtNVFJkYjArSkd3LzlPM1N2NXIwMzZERjZpQXFQdjI1RThiN2d4blpLRnZITzR5bGhIN3NqWXVBaklvb0RDb1VDV1ZsWnlNcks4aC96ZXIyb3JxNUdkWFUxS2lzclVWMWRqYXFxS2xSVlZjRmlDVDFueXVsMCt1Y0hocEtRa0FDZFRvZUVoQVRvOVhyLzF6cWRMdUNpVXJIbkpaUVVneFM4MnRLRWtScGtwQVVHOFY3ZDVlaVRvOENRazgvMTI4c0RlMjdyQ3pPdjMrSEVPL1BNL2g2OHZqM2xHRDlTQTJlSVhyZkpvelU0TDErQkEwZmQrSHFGRFFEZ2NnT3ZmVnFIeCs5SXhGTi9TTVI5LzZwQnIrNEtETXhYd09XVzVpQ21Kd2UyTFRWUmhDZ0F4eXViSGliMmVSRVFGQnZ6bkt6ZzdIVDdRcDdqQ05OcjJKRXg4QkVSeFNsUkZKR1dsb2EwdERUMDd0MDc0RGFuMDRtS2lncC9BS3lxcWtKTlRRMk9Iei9lNUdOYUxKYXdZYkV4bVV3V0ZBSWJoME90Vmd1TlJnTzFXZzJkTHZROHJYaTB1dGlKNXorSWZBNWY5d3daWHYxemN0amIwNUpFVExzeWNFR0ZJQUF2UHBBTVZhUDFPcVhIUFZpenpZR2RCMTNZY2NDRklmMVZlSEM2SGtmTEc0WnJBZmpyOGpuZGdZRXBOMHVPR1ZmcFlMWDc4TlE3cG9CZXhGKzJPdkhlZkROdW02ekQwM2NuWWZrR2FiajNsWS9yOE1BMFBYS3pBcU5HenNrVnY3K2VhRHJ3Q2FLMDhqZ1VtU2dkVjhxRmtPZW9sSnpEZHlvR1BpS2lEa2lwVktKcjE2N28yclZyMEcwbWt5a2dDTlpmYW1zakwyRHI4WGhnTkJxYjNHYXVNYmxjN2crQTlaZjY2NDJQaHpvbmxzclJlTHloZTZUQ2FhNm42cjZwZW1qVkFrNVVlLzF6OEh3K1lQNHlLNHgxWHB6VFhZRXhRMVQ0ZHFVTjg1ZlptbjIrK3NEWCtIbTFhZ0YvdmMwZ0RkL09xZ3U1ZThmblA5alFvNHNjWTRlcUlaY0plTzU5RTM1Yzc4QWRWK3ZRT3p0d3BYanY3dExQYTA5SmlMSG5Sdkt5NVZqd2NscVQ1N1JrZUx5amk1My9KVVJFZEZZWURBWVlESWFBaFNMMVRDWVR6R1l6TEJZTDZ1cnEvUE1CVHozbThiUnNWYWZiN1VaZFhSM3E2dXBPcSsxeXVSeWlLRUlRQklpaUdQQjFxR09uM2c1Y2VWclAzeHlaR0xwSEtweW1lcXBHRGxMaC9MNUsyQncrdkRHM0RrL2MwUkIrM2w4ZzljSk91NkpsY3k3Vko1K3Y4VUtLaDI0Mm9FdTZEQXRYMnJGOFEzQTlQVkVFcmgycnhYdGZXbkRvVnpmbUw3UDU5OHpkZDhTTmdma0s5TXlTNCtCUktlRDFQMGNhWnQ1OXFPbkswRWF6RHh0M2hxNGQyS2VuSEpscE1temU3VUtOS1hpZXFsb2xvS2lRcTlFYlkrQWpJcUtJMVlmQjV0anQ5ckRCMEd3MncyYXp3VzYzdzJhendlRm9lVkhlY056dXBudU5vcTJvVU5sc3IxV2tLbXFrVVAzYXAyWWNyNHE4dGw5VEVyUW5BMStqWHNqNXk2eFFLUVc4L1lVWjkwL1ZvNlRNalMrV052UVdqaGlvd295SkNSaGVxTUk5L3d3c0diUmxqeE1EOHhVWVhxakN3YU51NkxVQ0Nub3JZTFg3Y09CbzZKK1Z4ZWJEekM4dHFLejFZR21ZZlhvZm5LNUhacG9NbjM1dkNWbDRXYXNXTVA1Q2pmODFJZ1krSWlJNkErcUhYTlBTSWdzM0RvZkRId0xyTDVGZUQ3VVN1YjJxTW5xeDUzRGtvVlNybHJZSUMyWG5RVGRtTHJCZ3lSbzdlbWExemNkNS9ZNGExWTE2ellyM3VsQzh0eGFaYVRJTUxWRGhraUkxNUhJQm55Nlc2djFkTzFaYUVQTDFUOEZEeHV0M09ISEx4QVNNSEtUQ2g5OWE4SnVCS3NoRVlNMVdKOEw5Mkd3T0h6Nzl2blcxQk90WjdhZi9HUEdHZ1krSWlLSk9wVktkOXNwZXQ5c05yOWNMcjljTG44OFg4Rzl6eCtxL1h2bGNHMzFEWWV3ODZHcFY0ZVZ3NmtQWDZiaHBmQUxPNlNhSDJ3TU1IU0FOZys0L0VoeEt5eW85K1BOL2F2REMveVZqeHNRRUtHVEFyeFVlOU9vdXg3RUtENWFHcVA5MzRLZ2JKV1VlWkdmS01MaWZFcFBIU09Gd3hhYmdjNmVNMDJMVStaRzlCOUpUcEwyazc3bEJIL0djeUZjL3FjUE9nKzI3Qi9oTVl1QWpJcUs0MERhTE55cmE0REZpaTljTGYva1dBUGg1c3lPZ2lISmpoMzcxNE5ILzF1TDVlNU13N2NvRWY5aDZZNjQ1YkkvZGQ2dHR1T05xSGU2ZnBrZUtRVVJGalJjYmRnVFB6VXRKRk5HalM5TS9RMEZvMkpjWWtMYWRxLzhlbXFOV2Rld2FrZ3g4UkVSRWJXenNVRFhHRFZQN3IrdE9idlZWMEV1SkYrNUxpdmh4NmhkUjlPb3VEN3JmWC81YkMyZlQ2eDRpOHVWeUs5YnRjRUFtQWxXMVhwUlhlM0hkT0MyTVppOVdibmI0YS9iVjIxdml4dU52R1BIY1BVbFFxNlM5ZTlkdEQ3MjRBZ0MrL2RtRzZ5OUpRSXBCQ2x5ZmZtK0ZPOFRVdWpmbW12SEdYSFBZeHhtWXI4QmZicFVXcHBSVmVOQTdXNDZ0KzF3bzZLWEEzQitzbVBrbDkrTnRDZ01mRVJGUkc4dElsYUdnVi9EY3UwU2RFUEo0YzNUYTRQdUpvZ0RnOUFzTTExbDgyR01KSE9xODhEd1ZlbldYbzg3aXhlcmk0RENYbVNhRFhPcGNRMDVYR1c2OFRJczVpMElQTHp1Y3dJRlNGODdySS9VaXJ0dmU4a1U2azBkcmNOdGtIZXFzUGp6OG4xcE1IcU5CNzJ3NTVpeXlZRytKQ2xQR2FkRWxUWWFYWnRmQmFtZlI1VkFZK0lpSWlOcll4OTlaTVBlSDhQUHJDbnNwVUZIanhiRVF1MDNJWmNCbHd6WDRhWk1kUm5QNDhOS1NlbjR0bFo0c3BibFF4WkVMZXl0d3p3MTZlSDFTNzkzNEN6VzRhWHdDN0U0ZjVpME5Ycmh4dzZWYWY5Z0RnTC84TGhFUHZsd1RVZTlrbDNRWjdwK3F4NEJlQ2h3KzVzR1RieHVEMnZUT1BEUGNIaCttak5PaTN6a0t2UE9GR2N2V3Q5M0s3M2pCd0VkRVJOVEczQjdBN1FrT1pObVpNdHcwUGdIRHoxVmg5eUUzN251eEptaisyVzh2MTJMNmxRbTRhWHdDVm01MjRPdWZiTmh4b0EzR2JodFp1ZG1CSFFkY01GdURKNzlwMVFLUzlBSThYZ1FWV1I2WXI4RGZmNThFaFJ4NDZ3c3o1aTIxb2FMR2l4a1RFM0RIMVRvNG5ENTgrM1BEZ294Sm96VzRlWUswRThqY0pWWmNNVUtEdkI1eS9PT3VKRHorZW0zWVBYc05DUUt1RzZmRnhGRmFLQlhBa2pWMnZQcHhYZGp6MzE5Z3dhNURMdnhwdWdGL3ZzV0FxeTkyWThGeUczNWNidys1dDNCSHhNQkhSRVIwaHVWbHkzSHRXQzErTTFBRlFaQktqMnpZNVlSY0JqaFB5Vnc3RHJpd2Rwc1RnL3NyY2RGZ0ZTNGFMTld3VzdEY2hxWHJXaFpnbkM0cGRPcTBnUXNXYkE0ZmJDRjJ6QUNBM3RsU05EaFM1Z2w0cnN0L284WmQxK21oa0FNZmYyZjE5K1o5dXRpS3RDUVJFMFpxTU9wOE5SYXR0TVByQTZaZGtZQ3BWMGlyY3VjdXNlTGQrUllVNzNYaDc3OVB4TGw1Q3Z6ci9tUTgrYllSRlRVTkwwQjZzb2dyTDlSZ3drZ050R29CNVZWZXZQWnBIZFkyTVVldzNwcXRUdHo1ZERWdW02ekR5RUVxUERCTmo5c242N0IydXdNYmR6bXhhWmNUdFhVZGQ3aVhnWStJaU9nTVVDcUEzd3hVWWNKSUxmcmtTQiszRGlmd3pjODJmTHJZRW5hNGRzc2VGN2JzTVNJalRjU0VrVnBjTWt5Tm5sbHkzRGRWanhsWDZmRE5Uelo4K2FNVkprdno0ZVY0bFJUcUxoNml4bmVyYkFIaEtwUk9LU0ptWENYdGJieHhseFN5OUFrQzdycFdqOUZEcEpJcEgzNWp3ZXlGZ2NQVnIzOW14dEZ5RHhhdXRFR2xGSERmVkQxR0RwTE9ydzk3Z0ZTWDc5bVpKand5dzREZTJYSzg5a2dLWHZ1MERqOXRjdUNobXd3WU5WZ0Y4V1FnbnJQSWlrKytzNFR0MVF1bG9zYUxaOTR6NFl1bGN0dzBQZ0huNVN0eDhRVnFqQm1peHI5bTFlR0h0Y0hsWURvS0JqNGlJcUkyOXB0elZiaC9taDRKSjFmbldtdytmUE96RFYvOFlHMXlYbDVqeHl1OWVQc0xNLzczdFJsWGp0RGdtckZhcEJoRS9QWnlMY1lOVTJQNlkxWE5saU5adDkySmFwTVhHV2tpUG53cUZUVjEzckQzVWNnRkpPcWs5cG9zUG55MVFncDFULzQrQ1gxN3l1RndBZitlYlFvNVA4N25BeFlzdDZGTHVneFAzNTJJTHVreWVMM1NzTytYUHdiTzYvdDVrd01XbXhHUDNXWkFvazdBUFRmb3NXV1BFMTh1dDJKZ3ZnSkwxdGd4ZDBsa2dUYWNQWWZkZVBSVkl6cWxpQmc3VkEyYnc5ZWh3eDdBd0VkRVJOVG1pdmRLdldPL252RGc2NTlzK0c2VkhiWldMckp3T0lFdmx0cncxUW9iTGh1dXdYWGp0SmkzekJwUjdUbWJRMXJWZXR0a0hYcG5LL3lsVVVMeCtvQnFveGZiOXJzdysxc0x5azl1MS9idmoweTQ1MFk5L3YxUkhVcVBONzFWMllscUQzNDk0WUZTSWVDZkg1aFF2RGQwOTl5bVhVNzg0ZGthUERMRGdQay9TaUhZYUhianhrZXEvUHZ3dG9VVDFWNTh0SkE3YmdDQTRQUDVPdTZBTmhFUlVTT1gzTlYyaFpjejAyUW9DN0VLOTNUSlpWS1BtcWVkN2lpblVRbVF5NEE2YS9QeFFoUWpLNXJjM2l4K1BUM2FUV2d4OXZBUkVSR2RBV2NpN0FFSVdiUzRQV2xKVDJZc2hyMVkxYkgzR1NFaUlpTHFBQmo0aUlpSWlPSWNBeDhSRVJGUm5HUGdJeUlpSW9wekRIeEVSRVJFY1k2Qmo0aUlpQ2pPTWZBUkVSRVJ4VGtHUGlJaUlxSTR4OEJIUkVSRUZPY1krSWlJaUU3SzY4RU5xS2hwc2ZvZVllQWpJaUk2S1Rjck5qL002ZXlKMWZjSUF4OFJFZEZKbHczWFFCU2kzUXBxcjBRQnVHS0VKdHJOYUJVR1BpSWlvcE42Wjh0eDZYQjF0SnRCN2RTRVVScWMwNDA5ZkVSRVJESHY1Z2s2R0JMWXpVZUJVaE5GM0R3aElkck5hRFhCNS9QNW90MElJaUtpOXFUTzZzTkxINXF3dXRnWjdhWlFPM0RCQUNVZXVza0FuVFoyL3hCZzRDTWlJZ3BqeVJvNzF1OXc0dkF4TjByS1BORnVEcDFGMlpreTlPZ2l4L2w5bFJnM0xQYUgrUm40aUlpSWlPSWM1L0FSRVJFUnhUa0dQaUlpSXFJNHg4QkhSRVJFRk9jWStJaUlpSWppSEFNZkVSRVJVWnhqNENNaUlpS0tjd3g4UkVSRVJIR09nWStJaUlnb3pqSHdFUkVSRWNVNUJqNGlJaUtpT01mQVIwUkVSQlRuR1BpSWlJaUk0aHdESHhFUkVWR2NZK0FqSWlJaWluTU1mRVJFUkVSeGpvR1BpSWlJS000eDhCRVJFUkhGT1FZK0lpSWlvampId0VkRVJFUVU1eGo0aUlpSWlPSWNBeDhSRVJGUm5HUGdJeUlpSW9wekRIenYvSVpxQUFBQXJFbEVRVlJFUkVSRWNZNkJqNGlJaUNqT01mQVJFUkVSeFRrR1BpSWlJcUk0eDhCSFJFUkVGT2NZK0lpSWlJamlIQU1mRVJFUlVaeGo0Q01pSWlLS2N3eDhSRVJFUkhHT2dZK0lpSWdvempId0VSRVJFY1U1Qmo0aUlpS2lPTWZBUjBSRVJCVG5HUGlJaUlpSTRod0RIeEVSRVZHY1krQWpJaUlpaW5NTWZFUkVSRVJ4am9HUGlJaUlLTTR4OEJFUkVSSEZPUVkrSWlJaW9qakh3RWRFUkVRVTV4ajRpSWlJaU9MYy93TlRWZnl2L2lwajJ3QUFBQUJKUlU1RXJrSmdnZz09IiwKCSJUaGVtZSIgOiAiIiwKCSJUeXBlIiA6ICJtaW5kIiwKCSJWZXJzaW9uIiA6ICIiCn0K"/>
    </extobj>
  </extobjs>
</s:customData>
</file>

<file path=customXml/itemProps1.xml><?xml version="1.0" encoding="utf-8"?>
<ds:datastoreItem xmlns:ds="http://schemas.openxmlformats.org/officeDocument/2006/customXml" ds:itemID="{79C02A91-2997-4E10-9339-BCCC982C202A}">
  <ds:schemaRefs/>
</ds:datastoreItem>
</file>

<file path=customXml/itemProps2.xml><?xml version="1.0" encoding="utf-8"?>
<ds:datastoreItem xmlns:ds="http://schemas.openxmlformats.org/officeDocument/2006/customXml" ds:itemID="{33921CF0-AC4C-4A67-BA57-2EE20268CC9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1009</Words>
  <Application>Microsoft Office PowerPoint</Application>
  <PresentationFormat>宽屏</PresentationFormat>
  <Paragraphs>170</Paragraphs>
  <Slides>25</Slides>
  <Notes>25</Notes>
  <HiddenSlides>0</HiddenSlides>
  <MMClips>1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Calibri</vt:lpstr>
      <vt:lpstr>微软雅黑</vt:lpstr>
      <vt:lpstr>微软雅黑 Light</vt:lpstr>
      <vt:lpstr>方正姚体</vt:lpstr>
      <vt:lpstr>Office 主题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7上2单元项目1课件B</dc:title>
  <dc:creator>Administrator;梁祥</dc:creator>
  <cp:keywords>安徽初中信息科技</cp:keywords>
  <cp:lastModifiedBy>梁祥</cp:lastModifiedBy>
  <cp:revision>223</cp:revision>
  <dcterms:created xsi:type="dcterms:W3CDTF">2021-03-10T08:28:00Z</dcterms:created>
  <dcterms:modified xsi:type="dcterms:W3CDTF">2024-08-07T22:20:51Z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9CB89D36C37F4DCFA88F9A3988045403_13</vt:lpwstr>
  </property>
</Properties>
</file>