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87" r:id="rId2"/>
    <p:sldId id="417" r:id="rId3"/>
    <p:sldId id="426" r:id="rId4"/>
    <p:sldId id="427" r:id="rId5"/>
    <p:sldId id="493" r:id="rId6"/>
    <p:sldId id="471" r:id="rId7"/>
    <p:sldId id="402" r:id="rId8"/>
    <p:sldId id="494" r:id="rId9"/>
    <p:sldId id="495" r:id="rId10"/>
    <p:sldId id="470" r:id="rId11"/>
    <p:sldId id="480" r:id="rId12"/>
    <p:sldId id="485" r:id="rId13"/>
    <p:sldId id="497" r:id="rId14"/>
    <p:sldId id="498" r:id="rId15"/>
    <p:sldId id="499" r:id="rId16"/>
    <p:sldId id="500" r:id="rId17"/>
    <p:sldId id="489" r:id="rId18"/>
    <p:sldId id="501" r:id="rId19"/>
    <p:sldId id="502" r:id="rId20"/>
    <p:sldId id="472" r:id="rId21"/>
    <p:sldId id="432" r:id="rId22"/>
    <p:sldId id="503" r:id="rId23"/>
    <p:sldId id="490" r:id="rId24"/>
    <p:sldId id="473" r:id="rId25"/>
    <p:sldId id="421" r:id="rId26"/>
    <p:sldId id="424" r:id="rId27"/>
    <p:sldId id="474" r:id="rId28"/>
    <p:sldId id="476" r:id="rId29"/>
    <p:sldId id="411" r:id="rId30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  <p:cmAuthor id="2" name="Administra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3586A5"/>
    <a:srgbClr val="1E4370"/>
    <a:srgbClr val="000066"/>
    <a:srgbClr val="0068B6"/>
    <a:srgbClr val="FFFFCC"/>
    <a:srgbClr val="EDEDF0"/>
    <a:srgbClr val="3484A2"/>
    <a:srgbClr val="FF9900"/>
    <a:srgbClr val="2E9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9052" autoAdjust="0"/>
  </p:normalViewPr>
  <p:slideViewPr>
    <p:cSldViewPr snapToGrid="0">
      <p:cViewPr varScale="1">
        <p:scale>
          <a:sx n="33" d="100"/>
          <a:sy n="33" d="100"/>
        </p:scale>
        <p:origin x="53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2024-08-19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  <a:t>2024-08-19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612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503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817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918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733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3484A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1213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550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116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128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7" Type="http://schemas.openxmlformats.org/officeDocument/2006/relationships/image" Target="../media/image2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.xml"/><Relationship Id="rId5" Type="http://schemas.openxmlformats.org/officeDocument/2006/relationships/slide" Target="../slides/slide29.xml"/><Relationship Id="rId4" Type="http://schemas.openxmlformats.org/officeDocument/2006/relationships/slide" Target="../slides/slide2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9.xml"/><Relationship Id="rId5" Type="http://schemas.openxmlformats.org/officeDocument/2006/relationships/slide" Target="../slides/slide26.xml"/><Relationship Id="rId4" Type="http://schemas.openxmlformats.org/officeDocument/2006/relationships/slide" Target="../slides/slide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7" Type="http://schemas.openxmlformats.org/officeDocument/2006/relationships/image" Target="../media/image2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.xml"/><Relationship Id="rId5" Type="http://schemas.openxmlformats.org/officeDocument/2006/relationships/slide" Target="../slides/slide29.xml"/><Relationship Id="rId4" Type="http://schemas.openxmlformats.org/officeDocument/2006/relationships/slide" Target="../slides/slide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7" Type="http://schemas.openxmlformats.org/officeDocument/2006/relationships/image" Target="../media/image2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.xml"/><Relationship Id="rId5" Type="http://schemas.openxmlformats.org/officeDocument/2006/relationships/slide" Target="../slides/slide29.xml"/><Relationship Id="rId4" Type="http://schemas.openxmlformats.org/officeDocument/2006/relationships/slide" Target="../slides/slide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2024-08-19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2024-08-19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268224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49275" y="523875"/>
            <a:ext cx="11092815" cy="5810250"/>
          </a:xfrm>
          <a:prstGeom prst="rect">
            <a:avLst/>
          </a:prstGeom>
          <a:solidFill>
            <a:srgbClr val="2E9FD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5" y="310696"/>
            <a:ext cx="11220574" cy="609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2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热身环节</a:t>
              </a: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4" name="矩形 3">
              <a:hlinkClick r:id="rId3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实施环节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4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7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拓展评价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/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0" name="矩形 3">
              <a:hlinkClick r:id="rId4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素养提升</a:t>
              </a:r>
            </a:p>
          </p:txBody>
        </p:sp>
      </p:grpSp>
      <p:sp>
        <p:nvSpPr>
          <p:cNvPr id="25" name="KSO_Shape">
            <a:hlinkClick r:id="rId5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KSO_Shape">
            <a:hlinkClick r:id="rId6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1075012" y="173119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  </a:t>
            </a: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获取长城研学路线</a:t>
            </a:r>
            <a:endParaRPr lang="zh-CN" altLang="en-US" sz="1800" kern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562702" y="141843"/>
            <a:ext cx="554294" cy="446422"/>
          </a:xfrm>
          <a:prstGeom prst="rect">
            <a:avLst/>
          </a:prstGeom>
        </p:spPr>
      </p:pic>
      <p:sp>
        <p:nvSpPr>
          <p:cNvPr id="23" name="文本框 22"/>
          <p:cNvSpPr txBox="1"/>
          <p:nvPr userDrawn="1"/>
        </p:nvSpPr>
        <p:spPr>
          <a:xfrm>
            <a:off x="8587006" y="632145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第</a:t>
            </a:r>
            <a:r>
              <a:rPr lang="en-US" altLang="zh-CN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2</a:t>
            </a:r>
            <a:r>
              <a:rPr lang="zh-CN" altLang="en-US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单元  互联网助力长城研学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580621" y="132878"/>
            <a:ext cx="554294" cy="446422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3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cs typeface="+mn-cs"/>
                </a:rPr>
                <a:t>热身环节</a:t>
              </a: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4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4" name="矩形 3"/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实施环节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7" name="矩形 3">
              <a:hlinkClick r:id="rId5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拓展评价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5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素养提升</a:t>
              </a:r>
            </a:p>
          </p:txBody>
        </p:sp>
      </p:grpSp>
      <p:sp>
        <p:nvSpPr>
          <p:cNvPr id="23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1092931" y="164154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  </a:t>
            </a: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获取长城研学路线</a:t>
            </a:r>
            <a:endParaRPr lang="zh-CN" altLang="en-US" sz="1800" kern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8520490" y="632145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第</a:t>
            </a:r>
            <a:r>
              <a:rPr lang="en-US" altLang="zh-CN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2</a:t>
            </a:r>
            <a:r>
              <a:rPr lang="zh-CN" altLang="en-US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单元  </a:t>
            </a:r>
            <a:r>
              <a:rPr lang="zh-CN" altLang="en-US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互联网助力长城研学</a:t>
            </a:r>
            <a:endParaRPr lang="zh-CN" altLang="en-US" sz="1800" kern="1200" baseline="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2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4" name="矩形 3"/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实施环节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3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7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拓展评价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3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素养提升</a:t>
              </a: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4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3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cs typeface="+mn-cs"/>
                </a:rPr>
                <a:t>热身环节</a:t>
              </a:r>
            </a:p>
          </p:txBody>
        </p:sp>
      </p:grpSp>
      <p:sp>
        <p:nvSpPr>
          <p:cNvPr id="24" name="KSO_Shape">
            <a:hlinkClick r:id="rId5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6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589592" y="141843"/>
            <a:ext cx="554294" cy="446422"/>
          </a:xfrm>
          <a:prstGeom prst="rect">
            <a:avLst/>
          </a:prstGeom>
        </p:spPr>
      </p:pic>
      <p:sp>
        <p:nvSpPr>
          <p:cNvPr id="29" name="文本框 28"/>
          <p:cNvSpPr txBox="1"/>
          <p:nvPr userDrawn="1"/>
        </p:nvSpPr>
        <p:spPr>
          <a:xfrm>
            <a:off x="1101902" y="173119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  </a:t>
            </a: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获取长城研学路线</a:t>
            </a:r>
            <a:endParaRPr lang="zh-CN" altLang="en-US" sz="1800" kern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30" name="文本框 29"/>
          <p:cNvSpPr txBox="1"/>
          <p:nvPr userDrawn="1"/>
        </p:nvSpPr>
        <p:spPr>
          <a:xfrm>
            <a:off x="8520490" y="632145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第</a:t>
            </a:r>
            <a:r>
              <a:rPr lang="en-US" altLang="zh-CN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2</a:t>
            </a:r>
            <a:r>
              <a:rPr lang="zh-CN" altLang="en-US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单元  </a:t>
            </a:r>
            <a:r>
              <a:rPr lang="zh-CN" altLang="en-US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互联网助力长城研学</a:t>
            </a:r>
            <a:endParaRPr lang="zh-CN" altLang="en-US" sz="1800" kern="1200" baseline="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4" name="矩形 3">
              <a:hlinkClick r:id="rId2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实施环节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7" name="矩形 3">
              <a:hlinkClick r:id="rId3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拓展评价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3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素养提升</a:t>
              </a: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4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3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cs typeface="+mn-cs"/>
                </a:rPr>
                <a:t>热身环节</a:t>
              </a:r>
            </a:p>
          </p:txBody>
        </p:sp>
      </p:grpSp>
      <p:sp>
        <p:nvSpPr>
          <p:cNvPr id="24" name="KSO_Shape">
            <a:hlinkClick r:id="rId5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6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598559" y="150808"/>
            <a:ext cx="554294" cy="446422"/>
          </a:xfrm>
          <a:prstGeom prst="rect">
            <a:avLst/>
          </a:prstGeom>
        </p:spPr>
      </p:pic>
      <p:sp>
        <p:nvSpPr>
          <p:cNvPr id="29" name="文本框 28"/>
          <p:cNvSpPr txBox="1"/>
          <p:nvPr userDrawn="1"/>
        </p:nvSpPr>
        <p:spPr>
          <a:xfrm>
            <a:off x="1110869" y="182084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  </a:t>
            </a: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获取长城研学路线</a:t>
            </a:r>
            <a:endParaRPr lang="zh-CN" altLang="en-US" sz="1800" kern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30" name="文本框 29"/>
          <p:cNvSpPr txBox="1"/>
          <p:nvPr userDrawn="1"/>
        </p:nvSpPr>
        <p:spPr>
          <a:xfrm>
            <a:off x="8520490" y="632145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第</a:t>
            </a:r>
            <a:r>
              <a:rPr lang="en-US" altLang="zh-CN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2</a:t>
            </a:r>
            <a:r>
              <a:rPr lang="zh-CN" altLang="en-US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单元  </a:t>
            </a:r>
            <a:r>
              <a:rPr lang="zh-CN" altLang="en-US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互联网助力长城研学</a:t>
            </a:r>
            <a:endParaRPr lang="zh-CN" altLang="en-US" sz="1800" kern="1200" baseline="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94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8520490" y="632145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第</a:t>
            </a:r>
            <a:r>
              <a:rPr lang="en-US" altLang="zh-CN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2</a:t>
            </a:r>
            <a:r>
              <a:rPr lang="zh-CN" altLang="en-US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单元  </a:t>
            </a:r>
            <a:r>
              <a:rPr lang="zh-CN" altLang="en-US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互联网助力长城研学</a:t>
            </a:r>
            <a:endParaRPr lang="zh-CN" altLang="en-US" sz="1800" kern="1200" baseline="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/>
          <p:cNvSpPr/>
          <p:nvPr userDrawn="1">
            <p:custDataLst>
              <p:tags r:id="rId1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2E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alphaModFix amt="11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3" b="30215"/>
          <a:stretch>
            <a:fillRect/>
          </a:stretch>
        </p:blipFill>
        <p:spPr>
          <a:xfrm>
            <a:off x="-117987" y="5014428"/>
            <a:ext cx="6858000" cy="1843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5" r:id="rId8"/>
    <p:sldLayoutId id="2147483656" r:id="rId9"/>
    <p:sldLayoutId id="2147483657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22055" y="1721175"/>
            <a:ext cx="161917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宋体" panose="02010600030101010101" pitchFamily="2" charset="-122"/>
              </a:rPr>
              <a:t>项目 </a:t>
            </a:r>
            <a:r>
              <a:rPr lang="en-US" altLang="zh-C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宋体" panose="02010600030101010101" pitchFamily="2" charset="-122"/>
              </a:rPr>
              <a:t>1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宋体" panose="0201060003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780568" y="2506309"/>
            <a:ext cx="63401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获取长城研学路线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320456" y="5927986"/>
            <a:ext cx="5131576" cy="290195"/>
            <a:chOff x="6966" y="5259"/>
            <a:chExt cx="3538" cy="457"/>
          </a:xfrm>
        </p:grpSpPr>
        <p:sp>
          <p:nvSpPr>
            <p:cNvPr id="10" name="圆角矩形 26"/>
            <p:cNvSpPr/>
            <p:nvPr/>
          </p:nvSpPr>
          <p:spPr>
            <a:xfrm>
              <a:off x="6966" y="5259"/>
              <a:ext cx="1930" cy="4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合肥市育英中学</a:t>
              </a: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8988" y="5259"/>
              <a:ext cx="1516" cy="457"/>
            </a:xfrm>
            <a:prstGeom prst="roundRect">
              <a:avLst/>
            </a:prstGeom>
            <a:solidFill>
              <a:srgbClr val="F8B6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汪瑞生</a:t>
              </a:r>
              <a:endParaRPr lang="zh-CN" altLang="en-US" sz="18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408845" y="3846700"/>
            <a:ext cx="4067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互联网信息搜索</a:t>
            </a:r>
            <a:endParaRPr lang="en-US" altLang="zh-CN" sz="3200" b="1" dirty="0">
              <a:solidFill>
                <a:srgbClr val="3484A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821079" y="891524"/>
            <a:ext cx="3531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单元  互联网助力长城研学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七年级上册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" y="2848061"/>
            <a:ext cx="3733406" cy="3733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1038829" y="733091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8" grpId="0"/>
      <p:bldP spid="16" grpId="0"/>
      <p:bldP spid="16" grpId="1"/>
      <p:bldP spid="17" grpId="0"/>
      <p:bldP spid="17" grpId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5247640" y="3133070"/>
            <a:ext cx="300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实施环节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68575"/>
            <a:ext cx="2052320" cy="20523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1400840" y="1241950"/>
            <a:ext cx="670525" cy="54003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75111" y="1312576"/>
            <a:ext cx="453744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获取长城研学路线</a:t>
            </a:r>
          </a:p>
        </p:txBody>
      </p:sp>
    </p:spTree>
    <p:extLst>
      <p:ext uri="{BB962C8B-B14F-4D97-AF65-F5344CB8AC3E}">
        <p14:creationId xmlns:p14="http://schemas.microsoft.com/office/powerpoint/2010/main" val="335943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11840" y="1955743"/>
            <a:ext cx="96847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000" indent="-936000" algn="just">
              <a:lnSpc>
                <a:spcPts val="4000"/>
              </a:lnSpc>
            </a:pPr>
            <a:r>
              <a:rPr lang="zh-CN" altLang="zh-CN" sz="2400" b="1" kern="0" dirty="0">
                <a:solidFill>
                  <a:srgbClr val="993300"/>
                </a:solidFill>
                <a:latin typeface="+mn-ea"/>
              </a:rPr>
              <a:t>问题：</a:t>
            </a:r>
            <a:r>
              <a:rPr lang="zh-CN" altLang="en-US" sz="2400" kern="0" dirty="0">
                <a:latin typeface="+mn-ea"/>
              </a:rPr>
              <a:t>在选择搜索引擎搜索时，要考虑搜索引擎的适用对象、用户数量等因素，同时还要考虑自主可控等因素。请根据个人需求选择一款合适的搜索引擎，并说一说你选择的理由。</a:t>
            </a:r>
            <a:r>
              <a:rPr lang="en-US" altLang="zh-CN" sz="2400" kern="0" dirty="0">
                <a:latin typeface="+mn-ea"/>
              </a:rPr>
              <a:t> </a:t>
            </a:r>
            <a:endParaRPr lang="zh-CN" altLang="zh-CN" sz="2400" kern="0" dirty="0"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40" y="1091743"/>
            <a:ext cx="864000" cy="864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52485" y="1251742"/>
            <a:ext cx="58082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活动一：选择搜索工具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038" y="3992204"/>
            <a:ext cx="1800000" cy="180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76285" y="3788019"/>
            <a:ext cx="5739015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35915" indent="-335915" latinLnBrk="1">
              <a:lnSpc>
                <a:spcPct val="150000"/>
              </a:lnSpc>
              <a:tabLst>
                <a:tab pos="269875" algn="l"/>
              </a:tabLst>
            </a:pPr>
            <a:r>
              <a:rPr lang="zh-CN" altLang="zh-CN" sz="2000" kern="0" dirty="0">
                <a:latin typeface="+mn-ea"/>
              </a:rPr>
              <a:t>常用的搜索引擎：</a:t>
            </a:r>
            <a:r>
              <a:rPr lang="en-US" altLang="zh-CN" sz="2000" kern="0" dirty="0">
                <a:latin typeface="+mn-ea"/>
              </a:rPr>
              <a:t>_____________________________</a:t>
            </a:r>
          </a:p>
          <a:p>
            <a:pPr marL="335915" indent="-335915" latinLnBrk="1">
              <a:lnSpc>
                <a:spcPct val="150000"/>
              </a:lnSpc>
              <a:tabLst>
                <a:tab pos="269875" algn="l"/>
              </a:tabLst>
            </a:pPr>
            <a:r>
              <a:rPr lang="zh-CN" altLang="zh-CN" sz="2000" kern="0" dirty="0">
                <a:latin typeface="+mn-ea"/>
              </a:rPr>
              <a:t>你的选择：</a:t>
            </a:r>
            <a:r>
              <a:rPr lang="en-US" altLang="zh-CN" sz="2000" kern="0" dirty="0">
                <a:latin typeface="+mn-ea"/>
              </a:rPr>
              <a:t>____________________________________</a:t>
            </a:r>
          </a:p>
          <a:p>
            <a:pPr marL="335915" indent="-335915" latinLnBrk="1">
              <a:lnSpc>
                <a:spcPct val="150000"/>
              </a:lnSpc>
              <a:tabLst>
                <a:tab pos="269875" algn="l"/>
              </a:tabLst>
            </a:pPr>
            <a:r>
              <a:rPr lang="zh-CN" altLang="zh-CN" sz="2000" kern="0" dirty="0">
                <a:latin typeface="+mn-ea"/>
              </a:rPr>
              <a:t>选择理由：</a:t>
            </a:r>
            <a:r>
              <a:rPr lang="en-US" altLang="zh-CN" sz="2000" kern="0" dirty="0">
                <a:latin typeface="+mn-ea"/>
              </a:rPr>
              <a:t>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30150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52485" y="1251742"/>
            <a:ext cx="58082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活动二：搜索研学路线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24" y="1081352"/>
            <a:ext cx="864000" cy="864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385225" y="1945352"/>
            <a:ext cx="99019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000" indent="-936000" algn="just">
              <a:lnSpc>
                <a:spcPts val="4000"/>
              </a:lnSpc>
            </a:pPr>
            <a:r>
              <a:rPr lang="en-US" altLang="zh-CN" sz="2400" b="1" kern="0" dirty="0">
                <a:solidFill>
                  <a:srgbClr val="993300"/>
                </a:solidFill>
                <a:latin typeface="+mn-ea"/>
              </a:rPr>
              <a:t>1</a:t>
            </a:r>
            <a:r>
              <a:rPr lang="zh-CN" altLang="en-US" sz="2400" b="1" kern="0" dirty="0">
                <a:solidFill>
                  <a:srgbClr val="993300"/>
                </a:solidFill>
                <a:latin typeface="+mn-ea"/>
              </a:rPr>
              <a:t>．搜索长城研学路线</a:t>
            </a:r>
            <a:endParaRPr lang="en-US" altLang="zh-CN" sz="2400" b="1" kern="0" dirty="0">
              <a:solidFill>
                <a:srgbClr val="993300"/>
              </a:solidFill>
              <a:latin typeface="+mn-ea"/>
            </a:endParaRPr>
          </a:p>
          <a:p>
            <a:pPr indent="457200" algn="just">
              <a:lnSpc>
                <a:spcPts val="4000"/>
              </a:lnSpc>
            </a:pPr>
            <a:r>
              <a:rPr lang="zh-CN" altLang="zh-CN" sz="2400" kern="0" dirty="0">
                <a:latin typeface="+mn-ea"/>
              </a:rPr>
              <a:t>围绕北京长城研学路线的主题，在搜索引擎中输入关键词，尝试搜索，并观察搜索结果，看看是否能直接获取到长城的研学路线信息</a:t>
            </a:r>
            <a:r>
              <a:rPr lang="zh-CN" altLang="zh-CN" dirty="0"/>
              <a:t>。</a:t>
            </a:r>
            <a:endParaRPr lang="en-US" altLang="zh-CN" sz="2400" b="1" kern="0" dirty="0">
              <a:solidFill>
                <a:srgbClr val="993300"/>
              </a:solidFill>
              <a:latin typeface="+mn-ea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3518" y="35056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038" y="3992204"/>
            <a:ext cx="1800000" cy="1800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320073" y="4384372"/>
            <a:ext cx="4032203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269875" algn="l"/>
              </a:tabLst>
            </a:pPr>
            <a:r>
              <a:rPr lang="zh-CN" altLang="zh-CN" sz="2000" kern="0" dirty="0">
                <a:latin typeface="+mn-ea"/>
              </a:rPr>
              <a:t>搜索内容：北京长城研学路线信息</a:t>
            </a:r>
            <a:r>
              <a:rPr lang="en-US" altLang="zh-CN" sz="2000" kern="0" dirty="0">
                <a:latin typeface="+mn-ea"/>
              </a:rPr>
              <a:t>         </a:t>
            </a:r>
            <a:endParaRPr lang="zh-CN" altLang="zh-CN" sz="2000" kern="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000" kern="0" dirty="0">
                <a:solidFill>
                  <a:srgbClr val="FF0000"/>
                </a:solidFill>
                <a:latin typeface="+mn-ea"/>
              </a:rPr>
              <a:t>关键词</a:t>
            </a:r>
            <a:r>
              <a:rPr lang="en-US" altLang="zh-CN" sz="2000" kern="0" dirty="0">
                <a:solidFill>
                  <a:srgbClr val="FF0000"/>
                </a:solidFill>
                <a:latin typeface="+mn-ea"/>
              </a:rPr>
              <a:t>1</a:t>
            </a:r>
            <a:r>
              <a:rPr lang="zh-CN" altLang="zh-CN" sz="2000" kern="0" dirty="0">
                <a:solidFill>
                  <a:srgbClr val="FF0000"/>
                </a:solidFill>
                <a:latin typeface="+mn-ea"/>
              </a:rPr>
              <a:t>：</a:t>
            </a:r>
            <a:r>
              <a:rPr lang="en-US" altLang="zh-CN" sz="2000" kern="0" dirty="0">
                <a:latin typeface="+mn-ea"/>
              </a:rPr>
              <a:t>______________________</a:t>
            </a:r>
            <a:endParaRPr lang="zh-CN" altLang="en-US" sz="2000" kern="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3778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52485" y="1251742"/>
            <a:ext cx="58082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活动二：搜索研学路线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24" y="1081352"/>
            <a:ext cx="864000" cy="864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98247" y="1938079"/>
            <a:ext cx="10055553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000" indent="-936000" algn="just">
              <a:lnSpc>
                <a:spcPts val="4000"/>
              </a:lnSpc>
            </a:pPr>
            <a:r>
              <a:rPr lang="en-US" altLang="zh-CN" sz="2400" b="1" kern="0" dirty="0">
                <a:solidFill>
                  <a:srgbClr val="993300"/>
                </a:solidFill>
                <a:latin typeface="+mn-ea"/>
              </a:rPr>
              <a:t>2</a:t>
            </a:r>
            <a:r>
              <a:rPr lang="zh-CN" altLang="en-US" sz="2400" b="1" kern="0" dirty="0">
                <a:solidFill>
                  <a:srgbClr val="993300"/>
                </a:solidFill>
                <a:latin typeface="+mn-ea"/>
              </a:rPr>
              <a:t>．搜索八达岭长城研学路线</a:t>
            </a:r>
            <a:endParaRPr lang="en-US" altLang="zh-CN" sz="2400" b="1" kern="0" dirty="0">
              <a:solidFill>
                <a:srgbClr val="993300"/>
              </a:solidFill>
              <a:latin typeface="+mn-ea"/>
            </a:endParaRPr>
          </a:p>
          <a:p>
            <a:pPr indent="457200" algn="just">
              <a:lnSpc>
                <a:spcPts val="4000"/>
              </a:lnSpc>
            </a:pPr>
            <a:r>
              <a:rPr lang="zh-CN" altLang="en-US" sz="2400" kern="0" dirty="0">
                <a:latin typeface="+mn-ea"/>
              </a:rPr>
              <a:t>搜索结果中出现了不同地方、不同时代的长城信息。但班级研学的目的地是八达岭长城，如何才能获取八达岭长城的研学路线信息？请通过优化关键词的方式缩小搜索范围。</a:t>
            </a:r>
            <a:endParaRPr lang="en-US" altLang="zh-CN" sz="2400" b="1" kern="0" dirty="0">
              <a:solidFill>
                <a:srgbClr val="993300"/>
              </a:solidFill>
              <a:latin typeface="+mn-ea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3518" y="35056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038" y="3992204"/>
            <a:ext cx="1800000" cy="1800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43452" y="4265048"/>
            <a:ext cx="4152873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269875" algn="l"/>
              </a:tabLst>
            </a:pPr>
            <a:r>
              <a:rPr lang="zh-CN" altLang="zh-CN" sz="2000" kern="0" dirty="0">
                <a:latin typeface="+mn-ea"/>
              </a:rPr>
              <a:t>搜索内容：北京长城研学路线信息</a:t>
            </a:r>
            <a:r>
              <a:rPr lang="en-US" altLang="zh-CN" sz="2000" kern="0" dirty="0">
                <a:latin typeface="+mn-ea"/>
              </a:rPr>
              <a:t>         </a:t>
            </a:r>
            <a:endParaRPr lang="zh-CN" altLang="zh-CN" sz="2000" kern="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000" kern="0" dirty="0">
                <a:solidFill>
                  <a:srgbClr val="FF0000"/>
                </a:solidFill>
                <a:latin typeface="+mn-ea"/>
              </a:rPr>
              <a:t>关键词</a:t>
            </a:r>
            <a:r>
              <a:rPr lang="en-US" altLang="zh-CN" sz="2000" kern="0" dirty="0">
                <a:solidFill>
                  <a:srgbClr val="FF0000"/>
                </a:solidFill>
                <a:latin typeface="+mn-ea"/>
              </a:rPr>
              <a:t>1</a:t>
            </a:r>
            <a:r>
              <a:rPr lang="zh-CN" altLang="zh-CN" sz="2000" kern="0" dirty="0">
                <a:solidFill>
                  <a:srgbClr val="FF0000"/>
                </a:solidFill>
                <a:latin typeface="+mn-ea"/>
              </a:rPr>
              <a:t>：</a:t>
            </a:r>
            <a:r>
              <a:rPr lang="en-US" altLang="zh-CN" sz="2000" kern="0" dirty="0">
                <a:latin typeface="+mn-ea"/>
              </a:rPr>
              <a:t>______________________</a:t>
            </a:r>
          </a:p>
          <a:p>
            <a:pPr>
              <a:lnSpc>
                <a:spcPct val="150000"/>
              </a:lnSpc>
            </a:pPr>
            <a:r>
              <a:rPr lang="zh-CN" altLang="zh-CN" sz="2000" kern="0" dirty="0">
                <a:solidFill>
                  <a:srgbClr val="FF0000"/>
                </a:solidFill>
                <a:latin typeface="+mn-ea"/>
              </a:rPr>
              <a:t>关键词</a:t>
            </a:r>
            <a:r>
              <a:rPr lang="en-US" altLang="zh-CN" sz="2000" kern="0" dirty="0">
                <a:solidFill>
                  <a:srgbClr val="FF0000"/>
                </a:solidFill>
                <a:latin typeface="+mn-ea"/>
              </a:rPr>
              <a:t>2</a:t>
            </a:r>
            <a:r>
              <a:rPr lang="zh-CN" altLang="zh-CN" sz="2000" kern="0" dirty="0">
                <a:solidFill>
                  <a:srgbClr val="FF0000"/>
                </a:solidFill>
                <a:latin typeface="+mn-ea"/>
              </a:rPr>
              <a:t>：</a:t>
            </a:r>
            <a:r>
              <a:rPr lang="en-US" altLang="zh-CN" sz="2000" kern="0" dirty="0">
                <a:latin typeface="+mn-ea"/>
              </a:rPr>
              <a:t>______________________</a:t>
            </a:r>
            <a:endParaRPr lang="zh-CN" altLang="en-US" sz="2000" kern="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21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52485" y="1251742"/>
            <a:ext cx="58082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活动二：搜索研学路线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24" y="1081352"/>
            <a:ext cx="864000" cy="864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385224" y="1945352"/>
            <a:ext cx="99781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000" indent="-936000" algn="just">
              <a:lnSpc>
                <a:spcPts val="4000"/>
              </a:lnSpc>
            </a:pPr>
            <a:r>
              <a:rPr lang="en-US" altLang="zh-CN" sz="2400" b="1" kern="0" dirty="0">
                <a:solidFill>
                  <a:srgbClr val="993300"/>
                </a:solidFill>
                <a:latin typeface="+mn-ea"/>
              </a:rPr>
              <a:t>3</a:t>
            </a:r>
            <a:r>
              <a:rPr lang="zh-CN" altLang="en-US" sz="2400" b="1" kern="0" dirty="0">
                <a:solidFill>
                  <a:srgbClr val="993300"/>
                </a:solidFill>
                <a:latin typeface="+mn-ea"/>
              </a:rPr>
              <a:t>．搜索步行路线信息</a:t>
            </a:r>
            <a:endParaRPr lang="en-US" altLang="zh-CN" sz="2400" b="1" kern="0" dirty="0">
              <a:solidFill>
                <a:srgbClr val="993300"/>
              </a:solidFill>
              <a:latin typeface="+mn-ea"/>
            </a:endParaRPr>
          </a:p>
          <a:p>
            <a:pPr indent="457200" algn="just">
              <a:lnSpc>
                <a:spcPts val="4000"/>
              </a:lnSpc>
            </a:pPr>
            <a:r>
              <a:rPr lang="zh-CN" altLang="en-US" kern="0" dirty="0">
                <a:latin typeface="+mn-ea"/>
              </a:rPr>
              <a:t>在搜索八达岭长城的研学路线信息时，又出现了索道、步行等不同的路线信息。根据班级研学的需求，如何才能获取步行路线信息？请再次尝试，并将不同的关键词进行对比。</a:t>
            </a:r>
            <a:endParaRPr lang="en-US" altLang="zh-CN" b="1" kern="0" dirty="0">
              <a:solidFill>
                <a:srgbClr val="993300"/>
              </a:solidFill>
              <a:latin typeface="+mn-ea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3518" y="35056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038" y="3992204"/>
            <a:ext cx="1800000" cy="180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518" y="3713953"/>
            <a:ext cx="5971667" cy="23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52485" y="1251742"/>
            <a:ext cx="58082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活动二：搜索研学路线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24" y="1081352"/>
            <a:ext cx="864000" cy="864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385224" y="1945352"/>
            <a:ext cx="99781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000" indent="-936000" algn="just">
              <a:lnSpc>
                <a:spcPts val="4000"/>
              </a:lnSpc>
            </a:pPr>
            <a:r>
              <a:rPr lang="en-US" altLang="zh-CN" sz="2400" b="1" kern="0" dirty="0">
                <a:solidFill>
                  <a:srgbClr val="993300"/>
                </a:solidFill>
                <a:latin typeface="+mn-ea"/>
              </a:rPr>
              <a:t>4</a:t>
            </a:r>
            <a:r>
              <a:rPr lang="zh-CN" altLang="en-US" sz="2400" b="1" kern="0" dirty="0">
                <a:solidFill>
                  <a:srgbClr val="993300"/>
                </a:solidFill>
                <a:latin typeface="+mn-ea"/>
              </a:rPr>
              <a:t>．精准匹配路线信息</a:t>
            </a:r>
            <a:endParaRPr lang="en-US" altLang="zh-CN" sz="2400" b="1" kern="0" dirty="0">
              <a:solidFill>
                <a:srgbClr val="993300"/>
              </a:solidFill>
              <a:latin typeface="+mn-ea"/>
            </a:endParaRPr>
          </a:p>
          <a:p>
            <a:pPr indent="457200" algn="just">
              <a:lnSpc>
                <a:spcPts val="4000"/>
              </a:lnSpc>
            </a:pPr>
            <a:r>
              <a:rPr lang="zh-CN" altLang="en-US" kern="0" dirty="0">
                <a:latin typeface="+mn-ea"/>
              </a:rPr>
              <a:t>要想让搜索结果与我们所需的路线信息高度一致，可以尝试对关键词加上双引号的方式进行精准匹配搜索。</a:t>
            </a:r>
            <a:endParaRPr lang="en-US" altLang="zh-CN" b="1" kern="0" dirty="0">
              <a:solidFill>
                <a:srgbClr val="993300"/>
              </a:solidFill>
              <a:latin typeface="+mn-ea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3518" y="35056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038" y="3992204"/>
            <a:ext cx="1800000" cy="180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137" y="3235023"/>
            <a:ext cx="5704762" cy="2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0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52485" y="1251742"/>
            <a:ext cx="58082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活动二：搜索研学路线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24" y="1081352"/>
            <a:ext cx="864000" cy="864000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3518" y="35056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632" y="2494045"/>
            <a:ext cx="8943393" cy="265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8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24" y="1081352"/>
            <a:ext cx="864000" cy="864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52485" y="1251742"/>
            <a:ext cx="58082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活动三：遴选研学路线</a:t>
            </a:r>
          </a:p>
        </p:txBody>
      </p:sp>
      <p:sp>
        <p:nvSpPr>
          <p:cNvPr id="11" name="矩形 10"/>
          <p:cNvSpPr/>
          <p:nvPr/>
        </p:nvSpPr>
        <p:spPr>
          <a:xfrm>
            <a:off x="1385224" y="1945352"/>
            <a:ext cx="99781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000" indent="-936000" algn="just">
              <a:lnSpc>
                <a:spcPts val="4000"/>
              </a:lnSpc>
            </a:pPr>
            <a:r>
              <a:rPr lang="en-US" altLang="zh-CN" sz="2400" b="1" kern="0" dirty="0">
                <a:solidFill>
                  <a:srgbClr val="993300"/>
                </a:solidFill>
                <a:latin typeface="+mn-ea"/>
              </a:rPr>
              <a:t>1</a:t>
            </a:r>
            <a:r>
              <a:rPr lang="zh-CN" altLang="en-US" sz="2400" b="1" kern="0" dirty="0">
                <a:solidFill>
                  <a:srgbClr val="993300"/>
                </a:solidFill>
                <a:latin typeface="+mn-ea"/>
              </a:rPr>
              <a:t>．遴选研学路线图片</a:t>
            </a:r>
            <a:endParaRPr lang="en-US" altLang="zh-CN" sz="2400" b="1" kern="0" dirty="0">
              <a:solidFill>
                <a:srgbClr val="993300"/>
              </a:solidFill>
              <a:latin typeface="+mn-ea"/>
            </a:endParaRPr>
          </a:p>
          <a:p>
            <a:pPr indent="457200" algn="just">
              <a:lnSpc>
                <a:spcPts val="4000"/>
              </a:lnSpc>
            </a:pPr>
            <a:r>
              <a:rPr lang="zh-CN" altLang="en-US" sz="2000" kern="0" dirty="0">
                <a:latin typeface="+mn-ea"/>
              </a:rPr>
              <a:t>为了更好地呈现北长城的研学路线，使用文字的方式表述还不够形象具体。可以尝试使用分类遴选的方式从搜索结果中遴选出步行路线图片。</a:t>
            </a:r>
            <a:endParaRPr lang="en-US" altLang="zh-CN" sz="2000" b="1" kern="0" dirty="0">
              <a:solidFill>
                <a:srgbClr val="993300"/>
              </a:solidFill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321" y="4014874"/>
            <a:ext cx="5961905" cy="1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5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24" y="1081352"/>
            <a:ext cx="864000" cy="864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52485" y="1251742"/>
            <a:ext cx="58082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活动三：遴选研学路线</a:t>
            </a:r>
          </a:p>
        </p:txBody>
      </p:sp>
      <p:sp>
        <p:nvSpPr>
          <p:cNvPr id="11" name="矩形 10"/>
          <p:cNvSpPr/>
          <p:nvPr/>
        </p:nvSpPr>
        <p:spPr>
          <a:xfrm>
            <a:off x="1385224" y="1945352"/>
            <a:ext cx="9978101" cy="1564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000" indent="-936000" algn="just">
              <a:lnSpc>
                <a:spcPts val="4000"/>
              </a:lnSpc>
            </a:pPr>
            <a:r>
              <a:rPr lang="en-US" altLang="zh-CN" sz="2400" b="1" kern="0" dirty="0">
                <a:solidFill>
                  <a:srgbClr val="993300"/>
                </a:solidFill>
                <a:latin typeface="+mn-ea"/>
              </a:rPr>
              <a:t>2</a:t>
            </a:r>
            <a:r>
              <a:rPr lang="zh-CN" altLang="en-US" sz="2400" b="1" kern="0" dirty="0">
                <a:solidFill>
                  <a:srgbClr val="993300"/>
                </a:solidFill>
                <a:latin typeface="+mn-ea"/>
              </a:rPr>
              <a:t>．细化遴选条件</a:t>
            </a:r>
            <a:endParaRPr lang="en-US" altLang="zh-CN" sz="2400" b="1" kern="0" dirty="0">
              <a:solidFill>
                <a:srgbClr val="993300"/>
              </a:solidFill>
              <a:latin typeface="+mn-ea"/>
            </a:endParaRPr>
          </a:p>
          <a:p>
            <a:pPr indent="457200" algn="just">
              <a:lnSpc>
                <a:spcPts val="4000"/>
              </a:lnSpc>
            </a:pPr>
            <a:r>
              <a:rPr lang="zh-CN" altLang="en-US" sz="2000" kern="0" dirty="0">
                <a:latin typeface="+mn-ea"/>
              </a:rPr>
              <a:t>为了获取更大尺寸的八达岭长城步行路线的图片，还可以通过选择图片的尺寸大小来遴选图片，通过此举遴选出更加适合的图片。</a:t>
            </a:r>
            <a:endParaRPr lang="en-US" altLang="zh-CN" sz="2000" b="1" kern="0" dirty="0">
              <a:solidFill>
                <a:srgbClr val="9933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327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24" y="1081352"/>
            <a:ext cx="864000" cy="864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52485" y="1251742"/>
            <a:ext cx="58082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活动三：遴选研学路线</a:t>
            </a:r>
          </a:p>
        </p:txBody>
      </p:sp>
      <p:sp>
        <p:nvSpPr>
          <p:cNvPr id="11" name="矩形 10"/>
          <p:cNvSpPr/>
          <p:nvPr/>
        </p:nvSpPr>
        <p:spPr>
          <a:xfrm>
            <a:off x="1385224" y="1945352"/>
            <a:ext cx="99781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000" indent="-936000" algn="just">
              <a:lnSpc>
                <a:spcPts val="4000"/>
              </a:lnSpc>
            </a:pPr>
            <a:r>
              <a:rPr lang="en-US" altLang="zh-CN" sz="2400" b="1" kern="0" dirty="0">
                <a:solidFill>
                  <a:srgbClr val="993300"/>
                </a:solidFill>
                <a:latin typeface="+mn-ea"/>
              </a:rPr>
              <a:t>3</a:t>
            </a:r>
            <a:r>
              <a:rPr lang="zh-CN" altLang="en-US" sz="2400" b="1" kern="0" dirty="0">
                <a:solidFill>
                  <a:srgbClr val="993300"/>
                </a:solidFill>
                <a:latin typeface="+mn-ea"/>
              </a:rPr>
              <a:t>．记录搜索结果</a:t>
            </a:r>
            <a:endParaRPr lang="en-US" altLang="zh-CN" sz="2400" b="1" kern="0" dirty="0">
              <a:solidFill>
                <a:srgbClr val="993300"/>
              </a:solidFill>
              <a:latin typeface="+mn-ea"/>
            </a:endParaRPr>
          </a:p>
          <a:p>
            <a:pPr indent="457200" algn="just">
              <a:lnSpc>
                <a:spcPts val="4000"/>
              </a:lnSpc>
            </a:pPr>
            <a:r>
              <a:rPr lang="zh-CN" altLang="en-US" sz="2000" kern="0" dirty="0">
                <a:latin typeface="+mn-ea"/>
              </a:rPr>
              <a:t>经过关键词搜索、细化搜索条件、分类别遴选后，可以快速而精准地获取到八达岭长城的研学路线信息，请将搜索结果记录下来，分享给同学们使用。</a:t>
            </a:r>
            <a:endParaRPr lang="en-US" altLang="zh-CN" sz="2000" b="1" kern="0" dirty="0">
              <a:solidFill>
                <a:srgbClr val="993300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485" y="3746958"/>
            <a:ext cx="6176417" cy="215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8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89553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EDEDF0"/>
                </a:solidFill>
              </a:endParaRPr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60611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项目情境</a:t>
            </a:r>
          </a:p>
        </p:txBody>
      </p:sp>
      <p:sp>
        <p:nvSpPr>
          <p:cNvPr id="2" name="矩形 1"/>
          <p:cNvSpPr/>
          <p:nvPr/>
        </p:nvSpPr>
        <p:spPr>
          <a:xfrm>
            <a:off x="1752402" y="1958304"/>
            <a:ext cx="54415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ts val="3500"/>
              </a:lnSpc>
            </a:pP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在开展班级研学旅行活动前，老师进行了关于研学目的地的问卷调查，很多同学选择了北京长城作为研学目的地。到达长城后，要想扎实有效的开展研学活动，选择一条合适的研学路线至关重要。那么如何获取长城的路线信息，并在其基础上做出明确规划呢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0" y="70964"/>
            <a:ext cx="6498051" cy="540033"/>
            <a:chOff x="0" y="70964"/>
            <a:chExt cx="6498051" cy="5400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3" t="14440" r="47711" b="31550"/>
            <a:stretch>
              <a:fillRect/>
            </a:stretch>
          </p:blipFill>
          <p:spPr>
            <a:xfrm>
              <a:off x="0" y="70964"/>
              <a:ext cx="670525" cy="540033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562683" y="109792"/>
              <a:ext cx="5935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项目</a:t>
              </a:r>
              <a:r>
                <a:rPr lang="en-US" altLang="zh-CN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1  </a:t>
              </a:r>
              <a:r>
                <a:rPr lang="zh-CN" altLang="en-US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获取长城研学路线</a:t>
              </a:r>
              <a:r>
                <a:rPr lang="zh-CN" altLang="zh-CN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—— 互联网</a:t>
              </a:r>
              <a:r>
                <a:rPr lang="zh-CN" altLang="en-US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信息搜索</a:t>
              </a:r>
              <a:endParaRPr lang="zh-CN" altLang="en-US" sz="1800" kern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endParaRPr>
            </a:p>
          </p:txBody>
        </p:sp>
      </p:grp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909932" y="-3099944"/>
            <a:ext cx="93662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交通网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66957" y="-3099944"/>
            <a:ext cx="93662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310" y="2175453"/>
            <a:ext cx="3371710" cy="2247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5247640" y="3133070"/>
            <a:ext cx="300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检测评价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68575"/>
            <a:ext cx="2052320" cy="20523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1400840" y="1241950"/>
            <a:ext cx="670525" cy="54003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75111" y="1312576"/>
            <a:ext cx="453744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获取长城研学路线</a:t>
            </a:r>
          </a:p>
        </p:txBody>
      </p:sp>
    </p:spTree>
    <p:extLst>
      <p:ext uri="{BB962C8B-B14F-4D97-AF65-F5344CB8AC3E}">
        <p14:creationId xmlns:p14="http://schemas.microsoft.com/office/powerpoint/2010/main" val="1502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46192" y="1160353"/>
            <a:ext cx="73790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>
              <a:lnSpc>
                <a:spcPts val="4000"/>
              </a:lnSpc>
            </a:pPr>
            <a:r>
              <a:rPr lang="zh-CN" altLang="zh-CN" dirty="0"/>
              <a:t>①</a:t>
            </a:r>
            <a:r>
              <a:rPr lang="en-US" altLang="zh-CN" dirty="0"/>
              <a:t> </a:t>
            </a:r>
            <a:r>
              <a:rPr lang="zh-CN" altLang="zh-CN" dirty="0"/>
              <a:t>传统的信息获取方式有：</a:t>
            </a:r>
            <a:r>
              <a:rPr lang="en-US" altLang="zh-CN" dirty="0"/>
              <a:t>________</a:t>
            </a:r>
            <a:r>
              <a:rPr lang="zh-CN" altLang="zh-CN" dirty="0"/>
              <a:t>、</a:t>
            </a:r>
            <a:r>
              <a:rPr lang="en-US" altLang="zh-CN" dirty="0"/>
              <a:t>________</a:t>
            </a:r>
            <a:r>
              <a:rPr lang="zh-CN" altLang="zh-CN" dirty="0"/>
              <a:t>、</a:t>
            </a:r>
            <a:r>
              <a:rPr lang="en-US" altLang="zh-CN" dirty="0"/>
              <a:t>________</a:t>
            </a:r>
            <a:r>
              <a:rPr lang="zh-CN" altLang="zh-CN" dirty="0"/>
              <a:t>、</a:t>
            </a:r>
            <a:r>
              <a:rPr lang="en-US" altLang="zh-CN" dirty="0"/>
              <a:t>________</a:t>
            </a:r>
            <a:r>
              <a:rPr lang="zh-CN" altLang="zh-CN" dirty="0"/>
              <a:t>等，使用搜索引擎获取信息的优势主要体现在：</a:t>
            </a:r>
            <a:r>
              <a:rPr lang="en-US" altLang="zh-CN" dirty="0"/>
              <a:t>_______________________</a:t>
            </a:r>
            <a:r>
              <a:rPr lang="zh-CN" altLang="zh-CN" dirty="0"/>
              <a:t>。</a:t>
            </a:r>
            <a:endParaRPr lang="zh-CN" altLang="zh-CN" sz="2000" kern="0" dirty="0">
              <a:latin typeface="+mn-ea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2192957" y="3129399"/>
            <a:ext cx="58072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试一试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18" y="1572369"/>
            <a:ext cx="1219200" cy="1219200"/>
          </a:xfrm>
          <a:prstGeom prst="rect">
            <a:avLst/>
          </a:prstGeom>
        </p:spPr>
      </p:pic>
      <p:sp>
        <p:nvSpPr>
          <p:cNvPr id="9" name="Rectangle 77"/>
          <p:cNvSpPr>
            <a:spLocks noChangeArrowheads="1"/>
          </p:cNvSpPr>
          <p:nvPr/>
        </p:nvSpPr>
        <p:spPr bwMode="auto">
          <a:xfrm>
            <a:off x="3946192" y="3452564"/>
            <a:ext cx="50850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zh-CN" altLang="zh-CN" dirty="0">
                <a:latin typeface="+mn-lt"/>
              </a:rPr>
              <a:t>②</a:t>
            </a:r>
            <a:r>
              <a:rPr lang="en-US" altLang="zh-CN" dirty="0">
                <a:latin typeface="+mn-lt"/>
              </a:rPr>
              <a:t> </a:t>
            </a:r>
            <a:r>
              <a:rPr lang="zh-CN" altLang="en-US" dirty="0">
                <a:latin typeface="+mn-lt"/>
              </a:rPr>
              <a:t>为了提高搜索引擎的搜索效率常用的方法有：</a:t>
            </a: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825473"/>
              </p:ext>
            </p:extLst>
          </p:nvPr>
        </p:nvGraphicFramePr>
        <p:xfrm>
          <a:off x="3946192" y="4094209"/>
          <a:ext cx="5960387" cy="1577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4518078" imgH="1182669" progId="Word.Document.8">
                  <p:embed/>
                </p:oleObj>
              </mc:Choice>
              <mc:Fallback>
                <p:oleObj name="Document" r:id="rId5" imgW="4518078" imgH="1182669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621" t="6085" r="3621"/>
                      <a:stretch>
                        <a:fillRect/>
                      </a:stretch>
                    </p:blipFill>
                    <p:spPr bwMode="auto">
                      <a:xfrm>
                        <a:off x="3946192" y="4094209"/>
                        <a:ext cx="5960387" cy="1577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46192" y="1160353"/>
            <a:ext cx="7379033" cy="361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>
              <a:lnSpc>
                <a:spcPts val="4000"/>
              </a:lnSpc>
            </a:pPr>
            <a:r>
              <a:rPr lang="zh-CN" altLang="en-US" dirty="0"/>
              <a:t>③ 选择正确的答案填空：</a:t>
            </a:r>
          </a:p>
          <a:p>
            <a:pPr algn="just">
              <a:lnSpc>
                <a:spcPts val="4000"/>
              </a:lnSpc>
            </a:pPr>
            <a:r>
              <a:rPr lang="zh-CN" altLang="en-US" dirty="0"/>
              <a:t>搜索引擎好比一个为人们提供服务的图书馆，而信息好比是其中的图书。采购人员通过被称作</a:t>
            </a:r>
            <a:r>
              <a:rPr lang="en-US" altLang="zh-CN" dirty="0"/>
              <a:t>________</a:t>
            </a:r>
            <a:r>
              <a:rPr lang="zh-CN" altLang="en-US" dirty="0"/>
              <a:t>的工具将网络信息收录到仓库中；图书管理人员根据</a:t>
            </a:r>
            <a:r>
              <a:rPr lang="en-US" altLang="zh-CN" dirty="0"/>
              <a:t>________</a:t>
            </a:r>
            <a:r>
              <a:rPr lang="zh-CN" altLang="en-US" dirty="0"/>
              <a:t>为各种信息分类，存放到“货架”上，并生成类似目录的</a:t>
            </a:r>
            <a:r>
              <a:rPr lang="en-US" altLang="zh-CN" dirty="0"/>
              <a:t>________</a:t>
            </a:r>
            <a:r>
              <a:rPr lang="zh-CN" altLang="en-US" dirty="0"/>
              <a:t>。销售人员根据顾客的需求，通过索引查找到信息并提供给顾客。</a:t>
            </a:r>
          </a:p>
          <a:p>
            <a:pPr marL="447675" indent="-447675" algn="just">
              <a:lnSpc>
                <a:spcPts val="4000"/>
              </a:lnSpc>
            </a:pPr>
            <a:r>
              <a:rPr lang="en-US" altLang="zh-CN" dirty="0"/>
              <a:t>A.</a:t>
            </a:r>
            <a:r>
              <a:rPr lang="zh-CN" altLang="en-US" dirty="0"/>
              <a:t>网络爬虫   	 </a:t>
            </a:r>
            <a:r>
              <a:rPr lang="en-US" altLang="zh-CN" dirty="0"/>
              <a:t>B.</a:t>
            </a:r>
            <a:r>
              <a:rPr lang="zh-CN" altLang="en-US" dirty="0"/>
              <a:t>关键词 	 </a:t>
            </a:r>
            <a:r>
              <a:rPr lang="en-US" altLang="zh-CN" dirty="0"/>
              <a:t>C.</a:t>
            </a:r>
            <a:r>
              <a:rPr lang="zh-CN" altLang="en-US" dirty="0"/>
              <a:t>索引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2192957" y="3129399"/>
            <a:ext cx="58072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试一试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18" y="1572369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21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94253" y="3084976"/>
            <a:ext cx="58072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评一评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24" y="1682697"/>
            <a:ext cx="864000" cy="864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3" y="4596315"/>
            <a:ext cx="1174155" cy="117415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374446" y="1175479"/>
            <a:ext cx="6598230" cy="4170372"/>
            <a:chOff x="3479221" y="1169528"/>
            <a:chExt cx="6598230" cy="4170372"/>
          </a:xfrm>
        </p:grpSpPr>
        <p:sp>
          <p:nvSpPr>
            <p:cNvPr id="2" name="矩形 1"/>
            <p:cNvSpPr/>
            <p:nvPr/>
          </p:nvSpPr>
          <p:spPr>
            <a:xfrm>
              <a:off x="3479221" y="1169528"/>
              <a:ext cx="6598230" cy="4170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kern="0" dirty="0">
                  <a:latin typeface="+mn-ea"/>
                </a:rPr>
                <a:t>请对你本课学习效果进行合理评价：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000" kern="0" dirty="0">
                  <a:latin typeface="+mn-ea"/>
                </a:rPr>
                <a:t>① 我知道根据不同的需求选择不同的信息获取方式</a:t>
              </a:r>
              <a:endParaRPr lang="en-US" altLang="zh-CN" sz="2000" kern="0" dirty="0">
                <a:latin typeface="+mn-ea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z="2000" kern="0" dirty="0">
                <a:latin typeface="+mn-ea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z="2000" kern="0" dirty="0">
                <a:latin typeface="+mn-ea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zh-CN" dirty="0"/>
                <a:t>②</a:t>
              </a:r>
              <a:r>
                <a:rPr lang="en-US" altLang="zh-CN" dirty="0"/>
                <a:t> </a:t>
              </a:r>
              <a:r>
                <a:rPr lang="zh-CN" altLang="zh-CN" dirty="0"/>
                <a:t>我能熟练的掌握搜索引擎的使用方法。</a:t>
              </a:r>
              <a:endParaRPr lang="en-US" altLang="zh-CN" sz="2000" kern="0" dirty="0">
                <a:latin typeface="+mn-ea"/>
              </a:endParaRPr>
            </a:p>
            <a:p>
              <a:pPr algn="just"/>
              <a:endParaRPr lang="en-US" altLang="zh-CN" sz="2000" kern="0" dirty="0">
                <a:latin typeface="+mn-ea"/>
              </a:endParaRPr>
            </a:p>
            <a:p>
              <a:pPr algn="just"/>
              <a:endParaRPr lang="en-US" altLang="zh-CN" sz="2000" kern="0" dirty="0">
                <a:latin typeface="+mn-ea"/>
              </a:endParaRPr>
            </a:p>
            <a:p>
              <a:pPr algn="just"/>
              <a:endParaRPr lang="en-US" altLang="zh-CN" sz="2000" kern="0" dirty="0">
                <a:latin typeface="+mn-ea"/>
              </a:endParaRPr>
            </a:p>
            <a:p>
              <a:pPr algn="just"/>
              <a:r>
                <a:rPr lang="zh-CN" altLang="zh-CN" dirty="0"/>
                <a:t>③ 除了搜索引擎，我还会使用其他的互联网信息获取工具。</a:t>
              </a:r>
              <a:endParaRPr lang="en-US" altLang="zh-CN" dirty="0"/>
            </a:p>
            <a:p>
              <a:pPr algn="just"/>
              <a:endParaRPr lang="en-US" altLang="zh-CN" sz="2000" kern="0" dirty="0">
                <a:latin typeface="+mn-ea"/>
              </a:endParaRPr>
            </a:p>
            <a:p>
              <a:pPr algn="just"/>
              <a:endParaRPr lang="zh-CN" altLang="en-US" sz="2000" kern="0" dirty="0">
                <a:latin typeface="+mn-ea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3698" y="2208590"/>
              <a:ext cx="3914286" cy="48571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2338" y="3534616"/>
              <a:ext cx="3914286" cy="48571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3698" y="4854186"/>
              <a:ext cx="3914286" cy="485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72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5247640" y="3133070"/>
            <a:ext cx="300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素养提升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68575"/>
            <a:ext cx="2052320" cy="20523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1400840" y="1241950"/>
            <a:ext cx="670525" cy="54003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75111" y="1312576"/>
            <a:ext cx="453744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获取长城研学路线</a:t>
            </a:r>
          </a:p>
        </p:txBody>
      </p:sp>
    </p:spTree>
    <p:extLst>
      <p:ext uri="{BB962C8B-B14F-4D97-AF65-F5344CB8AC3E}">
        <p14:creationId xmlns:p14="http://schemas.microsoft.com/office/powerpoint/2010/main" val="268219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856" y="4155440"/>
            <a:ext cx="1646308" cy="164630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01231" y="2416339"/>
            <a:ext cx="7084448" cy="1287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0238" algn="just">
              <a:lnSpc>
                <a:spcPts val="5000"/>
              </a:lnSpc>
            </a:pPr>
            <a:r>
              <a:rPr lang="zh-CN" altLang="en-US" sz="2400" kern="0" dirty="0">
                <a:latin typeface="+mn-ea"/>
              </a:rPr>
              <a:t>请根据本项目的学习内容，梳理提高搜索效率的方法有哪些？</a:t>
            </a:r>
            <a:endParaRPr lang="zh-CN" altLang="zh-CN" sz="2400" kern="0" dirty="0"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01231" y="1893119"/>
            <a:ext cx="15777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小结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31" y="1704729"/>
            <a:ext cx="900000" cy="90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645" y="3858896"/>
            <a:ext cx="6735619" cy="1740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1874" y="2319010"/>
            <a:ext cx="7324613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5000"/>
              </a:lnSpc>
            </a:pPr>
            <a:r>
              <a:rPr lang="zh-CN" altLang="en-US" sz="2400" kern="0" dirty="0">
                <a:latin typeface="+mn-ea"/>
              </a:rPr>
              <a:t>学以致用，请利用互联网工具获取搜索引擎的工作原理，并将其记录下来，与同学一起交流分享。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551387" y="1527010"/>
            <a:ext cx="15777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提升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74" y="1392620"/>
            <a:ext cx="792000" cy="79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5247640" y="3133070"/>
            <a:ext cx="300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拓展活动</a:t>
            </a:r>
            <a:endParaRPr lang="zh-CN" altLang="en-US" sz="5400" b="1" dirty="0">
              <a:solidFill>
                <a:schemeClr val="bg1">
                  <a:alpha val="8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68575"/>
            <a:ext cx="2052320" cy="20523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1400840" y="1241950"/>
            <a:ext cx="670525" cy="54003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75111" y="1312576"/>
            <a:ext cx="453744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获取长城研学路线</a:t>
            </a:r>
          </a:p>
        </p:txBody>
      </p:sp>
    </p:spTree>
    <p:extLst>
      <p:ext uri="{BB962C8B-B14F-4D97-AF65-F5344CB8AC3E}">
        <p14:creationId xmlns:p14="http://schemas.microsoft.com/office/powerpoint/2010/main" val="78533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84900" y="1777868"/>
            <a:ext cx="82020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6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69875" algn="l"/>
              </a:tabLst>
            </a:pPr>
            <a:r>
              <a:rPr lang="zh-CN" altLang="en-US" sz="2400" kern="0" dirty="0">
                <a:latin typeface="+mn-ea"/>
              </a:rPr>
              <a:t>请尝试使用短视频等工具搜索北京八达岭长城的研学攻略，将其过程和结果记录下来。</a:t>
            </a:r>
          </a:p>
          <a:p>
            <a:pPr marL="342900" lvl="0" indent="-342900" algn="just">
              <a:lnSpc>
                <a:spcPts val="6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69875" algn="l"/>
              </a:tabLst>
            </a:pPr>
            <a:r>
              <a:rPr lang="zh-CN" altLang="en-US" sz="2400" kern="0" dirty="0">
                <a:latin typeface="+mn-ea"/>
              </a:rPr>
              <a:t>尝试使用多种工具配合使用来提高信息获取的效率，并在实践应用的基础上总结互联网信息获取的流程和方法。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13500" y="976258"/>
            <a:ext cx="22686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课外活动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58" y="697868"/>
            <a:ext cx="1080000" cy="108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17" y="3810801"/>
            <a:ext cx="1839354" cy="183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115433" y="1785739"/>
            <a:ext cx="7809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sz="32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        </a:t>
            </a:r>
            <a:r>
              <a:rPr lang="zh-CN" altLang="en-US" sz="3200" b="1" spc="3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获取长城研学路线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1652818" y="2891440"/>
            <a:ext cx="5095329" cy="2060884"/>
          </a:xfrm>
          <a:prstGeom prst="wedgeRoundRectCallout">
            <a:avLst>
              <a:gd name="adj1" fmla="val 62433"/>
              <a:gd name="adj2" fmla="val -3643"/>
              <a:gd name="adj3" fmla="val 16667"/>
            </a:avLst>
          </a:prstGeom>
          <a:solidFill>
            <a:schemeClr val="accent5">
              <a:lumMod val="75000"/>
              <a:alpha val="69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763102" y="3290940"/>
            <a:ext cx="498504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600" dirty="0">
                <a:solidFill>
                  <a:srgbClr val="FFFFCC"/>
                </a:solidFill>
                <a:latin typeface="腾祥铁山楷书简" panose="01010104010101010101" pitchFamily="2" charset="-122"/>
                <a:ea typeface="腾祥铁山楷书简" panose="01010104010101010101" pitchFamily="2" charset="-122"/>
              </a:rPr>
              <a:t>用所学知识</a:t>
            </a:r>
            <a:endParaRPr lang="en-US" altLang="zh-CN" sz="4400" b="1" spc="600" dirty="0">
              <a:solidFill>
                <a:srgbClr val="FFFFCC"/>
              </a:solidFill>
              <a:latin typeface="腾祥铁山楷书简" panose="01010104010101010101" pitchFamily="2" charset="-122"/>
              <a:ea typeface="腾祥铁山楷书简" panose="01010104010101010101" pitchFamily="2" charset="-122"/>
            </a:endParaRPr>
          </a:p>
          <a:p>
            <a:pPr algn="ctr"/>
            <a:r>
              <a:rPr lang="zh-CN" altLang="en-US" sz="3200" b="1" spc="600" dirty="0">
                <a:solidFill>
                  <a:srgbClr val="FFFFCC"/>
                </a:solidFill>
                <a:latin typeface="腾祥铁山楷书简" panose="01010104010101010101" pitchFamily="2" charset="-122"/>
                <a:ea typeface="腾祥铁山楷书简" panose="01010104010101010101" pitchFamily="2" charset="-122"/>
              </a:rPr>
              <a:t>去探索未知世界吧！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162" y="2708223"/>
            <a:ext cx="3689201" cy="368920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092564" y="899370"/>
            <a:ext cx="353153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单元  互联网助力长城研学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七年级上册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1" grpId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1" y="901822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6349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3654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学习目标</a:t>
            </a:r>
          </a:p>
        </p:txBody>
      </p:sp>
      <p:sp>
        <p:nvSpPr>
          <p:cNvPr id="2" name="矩形 1"/>
          <p:cNvSpPr/>
          <p:nvPr/>
        </p:nvSpPr>
        <p:spPr>
          <a:xfrm>
            <a:off x="1902370" y="1755957"/>
            <a:ext cx="81907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dirty="0"/>
              <a:t>1</a:t>
            </a:r>
            <a:r>
              <a:rPr lang="zh-CN" altLang="zh-CN" sz="2400" dirty="0"/>
              <a:t>．素养目标</a:t>
            </a:r>
          </a:p>
          <a:p>
            <a:pPr>
              <a:lnSpc>
                <a:spcPts val="4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通过搜索引擎的使用，能够进行精准高效的信息搜索并遴选信息。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2400" dirty="0"/>
              <a:t>2</a:t>
            </a:r>
            <a:r>
              <a:rPr lang="zh-CN" altLang="zh-CN" sz="2400" dirty="0"/>
              <a:t>．项目目标</a:t>
            </a:r>
          </a:p>
          <a:p>
            <a:pPr>
              <a:lnSpc>
                <a:spcPts val="4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通过互联网获取长城研学路线，为长城研学活动做好准备。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70964"/>
            <a:ext cx="6498051" cy="540033"/>
            <a:chOff x="0" y="70964"/>
            <a:chExt cx="6498051" cy="54003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3" t="14440" r="47711" b="31550"/>
            <a:stretch>
              <a:fillRect/>
            </a:stretch>
          </p:blipFill>
          <p:spPr>
            <a:xfrm>
              <a:off x="0" y="70964"/>
              <a:ext cx="670525" cy="540033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562683" y="109792"/>
              <a:ext cx="5935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项目</a:t>
              </a:r>
              <a:r>
                <a:rPr lang="en-US" altLang="zh-CN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1  </a:t>
              </a:r>
              <a:r>
                <a:rPr lang="zh-CN" altLang="en-US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获取长城研学路线</a:t>
              </a:r>
              <a:r>
                <a:rPr lang="zh-CN" altLang="zh-CN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—— 互联网</a:t>
              </a:r>
              <a:r>
                <a:rPr lang="zh-CN" altLang="en-US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信息搜索</a:t>
              </a:r>
              <a:endParaRPr lang="zh-CN" altLang="en-US" sz="1800" kern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0500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2588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0" y="908506"/>
            <a:ext cx="2641480" cy="4206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核心问题</a:t>
            </a:r>
          </a:p>
        </p:txBody>
      </p:sp>
      <p:sp>
        <p:nvSpPr>
          <p:cNvPr id="13" name="矩形 12"/>
          <p:cNvSpPr/>
          <p:nvPr/>
        </p:nvSpPr>
        <p:spPr>
          <a:xfrm>
            <a:off x="1859609" y="1693303"/>
            <a:ext cx="893607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dirty="0"/>
              <a:t>通过本项目的学习，我们将逐步解决以下问题。同时也可以将你所要解决的问题补充在下方。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indent="457200">
              <a:lnSpc>
                <a:spcPct val="15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）常用的搜索引擎有哪些？如何选择合适的搜索工具？</a:t>
            </a:r>
          </a:p>
          <a:p>
            <a:pPr indent="457200">
              <a:lnSpc>
                <a:spcPct val="15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）如何提高搜索引擎的搜索效率？搜索引擎的工作原理是什么？</a:t>
            </a:r>
          </a:p>
          <a:p>
            <a:pPr indent="457200">
              <a:lnSpc>
                <a:spcPct val="15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_____________________________________________________</a:t>
            </a:r>
          </a:p>
          <a:p>
            <a:pPr indent="457200">
              <a:lnSpc>
                <a:spcPct val="15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_____________________________________________________</a:t>
            </a:r>
          </a:p>
          <a:p>
            <a:pPr indent="514350"/>
            <a:endParaRPr lang="zh-CN" altLang="zh-CN" dirty="0"/>
          </a:p>
        </p:txBody>
      </p:sp>
      <p:grpSp>
        <p:nvGrpSpPr>
          <p:cNvPr id="15" name="组合 14"/>
          <p:cNvGrpSpPr/>
          <p:nvPr/>
        </p:nvGrpSpPr>
        <p:grpSpPr>
          <a:xfrm>
            <a:off x="0" y="70964"/>
            <a:ext cx="6498051" cy="540033"/>
            <a:chOff x="0" y="70964"/>
            <a:chExt cx="6498051" cy="54003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3" t="14440" r="47711" b="31550"/>
            <a:stretch>
              <a:fillRect/>
            </a:stretch>
          </p:blipFill>
          <p:spPr>
            <a:xfrm>
              <a:off x="0" y="70964"/>
              <a:ext cx="670525" cy="540033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562683" y="109792"/>
              <a:ext cx="5935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项目</a:t>
              </a:r>
              <a:r>
                <a:rPr lang="en-US" altLang="zh-CN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1  </a:t>
              </a:r>
              <a:r>
                <a:rPr lang="zh-CN" altLang="en-US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获取长城研学路线</a:t>
              </a:r>
              <a:r>
                <a:rPr lang="zh-CN" altLang="zh-CN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—— 互联网</a:t>
              </a:r>
              <a:r>
                <a:rPr lang="zh-CN" altLang="en-US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信息搜索</a:t>
              </a:r>
              <a:endParaRPr lang="zh-CN" altLang="en-US" sz="1800" kern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3492" y="-15216"/>
            <a:ext cx="12184382" cy="6888432"/>
          </a:xfrm>
          <a:prstGeom prst="rect">
            <a:avLst/>
          </a:prstGeom>
          <a:solidFill>
            <a:srgbClr val="2E9FD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681" y="-254908"/>
            <a:ext cx="13302726" cy="7227208"/>
          </a:xfrm>
          <a:prstGeom prst="rect">
            <a:avLst/>
          </a:prstGeom>
          <a:ln>
            <a:noFill/>
          </a:ln>
        </p:spPr>
      </p:pic>
      <p:sp>
        <p:nvSpPr>
          <p:cNvPr id="28" name="矩形 27"/>
          <p:cNvSpPr/>
          <p:nvPr/>
        </p:nvSpPr>
        <p:spPr>
          <a:xfrm>
            <a:off x="5618270" y="1229316"/>
            <a:ext cx="6571850" cy="461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íś1iḑê"/>
          <p:cNvGrpSpPr/>
          <p:nvPr/>
        </p:nvGrpSpPr>
        <p:grpSpPr>
          <a:xfrm>
            <a:off x="1265279" y="2877066"/>
            <a:ext cx="9534479" cy="3048758"/>
            <a:chOff x="1263788" y="2865873"/>
            <a:chExt cx="9537421" cy="3049699"/>
          </a:xfrm>
        </p:grpSpPr>
        <p:grpSp>
          <p:nvGrpSpPr>
            <p:cNvPr id="9" name="îşḻîďè"/>
            <p:cNvGrpSpPr/>
            <p:nvPr/>
          </p:nvGrpSpPr>
          <p:grpSpPr>
            <a:xfrm>
              <a:off x="1263788" y="2865873"/>
              <a:ext cx="2180491" cy="2741891"/>
              <a:chOff x="1263788" y="2865873"/>
              <a:chExt cx="2180491" cy="2741891"/>
            </a:xfrm>
          </p:grpSpPr>
          <p:sp>
            <p:nvSpPr>
              <p:cNvPr id="19" name="ïṩ1iḍè"/>
              <p:cNvSpPr/>
              <p:nvPr/>
            </p:nvSpPr>
            <p:spPr>
              <a:xfrm>
                <a:off x="1466849" y="2865873"/>
                <a:ext cx="1774371" cy="1774371"/>
              </a:xfrm>
              <a:prstGeom prst="ellipse">
                <a:avLst/>
              </a:prstGeom>
              <a:solidFill>
                <a:srgbClr val="EF97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199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热身环节</a:t>
                </a:r>
              </a:p>
            </p:txBody>
          </p:sp>
          <p:sp>
            <p:nvSpPr>
              <p:cNvPr id="20" name="iṡlîḓè"/>
              <p:cNvSpPr txBox="1"/>
              <p:nvPr/>
            </p:nvSpPr>
            <p:spPr>
              <a:xfrm>
                <a:off x="1263788" y="4899788"/>
                <a:ext cx="2180491" cy="707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333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明确所需信息内容</a:t>
                </a:r>
                <a:endPara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333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选择研学信息获取方式</a:t>
                </a:r>
                <a:endPara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iṩ1ide"/>
            <p:cNvGrpSpPr/>
            <p:nvPr/>
          </p:nvGrpSpPr>
          <p:grpSpPr>
            <a:xfrm>
              <a:off x="3716099" y="2865873"/>
              <a:ext cx="2180491" cy="3049699"/>
              <a:chOff x="3716099" y="2865873"/>
              <a:chExt cx="2180491" cy="3049699"/>
            </a:xfrm>
          </p:grpSpPr>
          <p:sp>
            <p:nvSpPr>
              <p:cNvPr id="17" name="iŝľíḑè"/>
              <p:cNvSpPr/>
              <p:nvPr/>
            </p:nvSpPr>
            <p:spPr>
              <a:xfrm>
                <a:off x="3919159" y="2865873"/>
                <a:ext cx="1774371" cy="1774371"/>
              </a:xfrm>
              <a:prstGeom prst="ellipse">
                <a:avLst/>
              </a:prstGeom>
              <a:solidFill>
                <a:srgbClr val="EF97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199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实施环节</a:t>
                </a:r>
              </a:p>
            </p:txBody>
          </p:sp>
          <p:sp>
            <p:nvSpPr>
              <p:cNvPr id="18" name="ïŝļïḍé"/>
              <p:cNvSpPr txBox="1"/>
              <p:nvPr/>
            </p:nvSpPr>
            <p:spPr>
              <a:xfrm>
                <a:off x="3716099" y="4899788"/>
                <a:ext cx="2180491" cy="1015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333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选择搜索工具</a:t>
                </a:r>
                <a:endPara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333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搜索研学路线</a:t>
                </a:r>
                <a:endPara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333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遴选研学路线</a:t>
                </a:r>
                <a:endPara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ïSľiḑê"/>
            <p:cNvGrpSpPr/>
            <p:nvPr/>
          </p:nvGrpSpPr>
          <p:grpSpPr>
            <a:xfrm>
              <a:off x="6202741" y="2865873"/>
              <a:ext cx="2180491" cy="2741892"/>
              <a:chOff x="6202741" y="2865873"/>
              <a:chExt cx="2180491" cy="2741892"/>
            </a:xfrm>
          </p:grpSpPr>
          <p:sp>
            <p:nvSpPr>
              <p:cNvPr id="15" name="iśḷîḓê"/>
              <p:cNvSpPr/>
              <p:nvPr/>
            </p:nvSpPr>
            <p:spPr>
              <a:xfrm>
                <a:off x="6371470" y="2865873"/>
                <a:ext cx="1774371" cy="1774371"/>
              </a:xfrm>
              <a:prstGeom prst="ellipse">
                <a:avLst/>
              </a:prstGeom>
              <a:solidFill>
                <a:srgbClr val="EF97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199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检测评价</a:t>
                </a:r>
              </a:p>
            </p:txBody>
          </p:sp>
          <p:sp>
            <p:nvSpPr>
              <p:cNvPr id="16" name="íṩḷiḑè"/>
              <p:cNvSpPr txBox="1"/>
              <p:nvPr/>
            </p:nvSpPr>
            <p:spPr>
              <a:xfrm>
                <a:off x="6202741" y="4899789"/>
                <a:ext cx="2180491" cy="707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333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学习检测</a:t>
                </a:r>
                <a:endPara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333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学习评价</a:t>
                </a:r>
                <a:endPara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íṥḷïḑe"/>
            <p:cNvGrpSpPr/>
            <p:nvPr/>
          </p:nvGrpSpPr>
          <p:grpSpPr>
            <a:xfrm>
              <a:off x="8620718" y="2865873"/>
              <a:ext cx="2180491" cy="2741892"/>
              <a:chOff x="8620718" y="2865873"/>
              <a:chExt cx="2180491" cy="2741892"/>
            </a:xfrm>
          </p:grpSpPr>
          <p:sp>
            <p:nvSpPr>
              <p:cNvPr id="13" name="ïṥḻïḋé"/>
              <p:cNvSpPr/>
              <p:nvPr/>
            </p:nvSpPr>
            <p:spPr>
              <a:xfrm>
                <a:off x="8823779" y="2865873"/>
                <a:ext cx="1774371" cy="1774371"/>
              </a:xfrm>
              <a:prstGeom prst="ellipse">
                <a:avLst/>
              </a:prstGeom>
              <a:solidFill>
                <a:srgbClr val="EF97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199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小结提升</a:t>
                </a:r>
              </a:p>
            </p:txBody>
          </p:sp>
          <p:sp>
            <p:nvSpPr>
              <p:cNvPr id="14" name="ïśḻîḑé"/>
              <p:cNvSpPr txBox="1"/>
              <p:nvPr/>
            </p:nvSpPr>
            <p:spPr>
              <a:xfrm>
                <a:off x="8620718" y="4899789"/>
                <a:ext cx="2180491" cy="707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333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</a:t>
                </a:r>
                <a:r>
                  <a:rPr lang="zh-CN" altLang="zh-CN" sz="1333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小结</a:t>
                </a:r>
                <a:endPara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333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拓展提升</a:t>
                </a:r>
                <a:endPara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TextBox 10"/>
          <p:cNvSpPr txBox="1"/>
          <p:nvPr/>
        </p:nvSpPr>
        <p:spPr>
          <a:xfrm>
            <a:off x="673071" y="741321"/>
            <a:ext cx="2179818" cy="1199994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r>
              <a:rPr lang="zh-CN" altLang="en-US" sz="7198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目录</a:t>
            </a:r>
            <a:endParaRPr lang="en-US" altLang="zh-CN" sz="7198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2496711" y="1269218"/>
            <a:ext cx="2015602" cy="461522"/>
          </a:xfrm>
          <a:prstGeom prst="rect">
            <a:avLst/>
          </a:prstGeom>
          <a:noFill/>
          <a:effectLst/>
        </p:spPr>
        <p:txBody>
          <a:bodyPr wrap="square" lIns="91424" tIns="45713" rIns="91424" bIns="45713" rtlCol="0">
            <a:spAutoFit/>
          </a:bodyPr>
          <a:lstStyle/>
          <a:p>
            <a:pPr algn="dist" defTabSz="966579"/>
            <a:r>
              <a:rPr lang="en-US" altLang="zh-CN" sz="2399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lang="zh-CN" altLang="zh-CN" sz="2399" i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3" name="墨迹 6">
            <a:extLst>
              <a:ext uri="{FF2B5EF4-FFF2-40B4-BE49-F238E27FC236}">
                <a16:creationId xmlns:a16="http://schemas.microsoft.com/office/drawing/2014/main" id="{6E9D0261-67C8-4DFD-88AD-20A03A3849D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-1715040" y="629712"/>
            <a:ext cx="47985" cy="215933"/>
          </a:xfrm>
          <a:prstGeom prst="rect">
            <a:avLst/>
          </a:prstGeom>
        </p:spPr>
      </p:pic>
      <p:sp>
        <p:nvSpPr>
          <p:cNvPr id="26" name="TextBox 4">
            <a:extLst>
              <a:ext uri="{FF2B5EF4-FFF2-40B4-BE49-F238E27FC236}">
                <a16:creationId xmlns:a16="http://schemas.microsoft.com/office/drawing/2014/main" id="{7EF25244-C820-451F-AC5C-17BE2A97FA01}"/>
              </a:ext>
            </a:extLst>
          </p:cNvPr>
          <p:cNvSpPr txBox="1"/>
          <p:nvPr/>
        </p:nvSpPr>
        <p:spPr>
          <a:xfrm>
            <a:off x="1881" y="852"/>
            <a:ext cx="604680" cy="13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3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3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3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50" y="134094"/>
            <a:ext cx="2052320" cy="2052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916266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5247640" y="3133070"/>
            <a:ext cx="300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热身环节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68575"/>
            <a:ext cx="2052320" cy="20523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1400840" y="1241950"/>
            <a:ext cx="670525" cy="54003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75111" y="1312576"/>
            <a:ext cx="453744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获取长城研学路线</a:t>
            </a:r>
          </a:p>
        </p:txBody>
      </p:sp>
    </p:spTree>
    <p:extLst>
      <p:ext uri="{BB962C8B-B14F-4D97-AF65-F5344CB8AC3E}">
        <p14:creationId xmlns:p14="http://schemas.microsoft.com/office/powerpoint/2010/main" val="197866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86" y="2631155"/>
            <a:ext cx="2667001" cy="266700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71" y="1375860"/>
            <a:ext cx="1255295" cy="12552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49902" y="1707227"/>
            <a:ext cx="6096000" cy="562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985">
              <a:lnSpc>
                <a:spcPts val="4000"/>
              </a:lnSpc>
            </a:pP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活动一：明确所需信息内容</a:t>
            </a:r>
            <a:endParaRPr lang="zh-CN" altLang="zh-CN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49902" y="2853035"/>
            <a:ext cx="7437198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000" dirty="0">
                <a:latin typeface="+mn-ea"/>
                <a:cs typeface="Times New Roman" panose="02020603050405020304" pitchFamily="18" charset="0"/>
              </a:rPr>
              <a:t>为了更好的开展北京长城的研学活动，仅仅知道长城的位置等信息是不够的，还需要规划出合理的研学路线。关于北京长城你已经知道了哪些信息，还需要了解哪些信息？</a:t>
            </a:r>
            <a:endParaRPr lang="zh-CN" altLang="en-US" sz="2000" dirty="0"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65951" y="1747783"/>
            <a:ext cx="1283438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热身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86" y="2631155"/>
            <a:ext cx="2667001" cy="266700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71" y="1375860"/>
            <a:ext cx="1255295" cy="12552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60234" y="1728367"/>
            <a:ext cx="6096000" cy="562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985">
              <a:lnSpc>
                <a:spcPts val="4000"/>
              </a:lnSpc>
            </a:pP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活动二：选择研学信息获取方式</a:t>
            </a:r>
            <a:endParaRPr lang="zh-CN" altLang="zh-CN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60234" y="2385524"/>
            <a:ext cx="35986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Times New Roman" panose="02020603050405020304" pitchFamily="18" charset="0"/>
              </a:rPr>
              <a:t>日常生活中获取信息的方式有很多，有传统的查阅资料、电话咨询等方式，也可以通过搜索引擎查询。这些方式又有哪些优势和不足，请将讨论结果记录下来。</a:t>
            </a:r>
            <a:endParaRPr lang="zh-CN" altLang="en-US" sz="2000" dirty="0">
              <a:latin typeface="+mn-ea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954465"/>
              </p:ext>
            </p:extLst>
          </p:nvPr>
        </p:nvGraphicFramePr>
        <p:xfrm>
          <a:off x="7156741" y="2578860"/>
          <a:ext cx="4095749" cy="2475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0919">
                  <a:extLst>
                    <a:ext uri="{9D8B030D-6E8A-4147-A177-3AD203B41FA5}">
                      <a16:colId xmlns:a16="http://schemas.microsoft.com/office/drawing/2014/main" val="3064617882"/>
                    </a:ext>
                  </a:extLst>
                </a:gridCol>
                <a:gridCol w="864658">
                  <a:extLst>
                    <a:ext uri="{9D8B030D-6E8A-4147-A177-3AD203B41FA5}">
                      <a16:colId xmlns:a16="http://schemas.microsoft.com/office/drawing/2014/main" val="492953498"/>
                    </a:ext>
                  </a:extLst>
                </a:gridCol>
                <a:gridCol w="864658">
                  <a:extLst>
                    <a:ext uri="{9D8B030D-6E8A-4147-A177-3AD203B41FA5}">
                      <a16:colId xmlns:a16="http://schemas.microsoft.com/office/drawing/2014/main" val="103634409"/>
                    </a:ext>
                  </a:extLst>
                </a:gridCol>
                <a:gridCol w="1075514">
                  <a:extLst>
                    <a:ext uri="{9D8B030D-6E8A-4147-A177-3AD203B41FA5}">
                      <a16:colId xmlns:a16="http://schemas.microsoft.com/office/drawing/2014/main" val="2288263451"/>
                    </a:ext>
                  </a:extLst>
                </a:gridCol>
              </a:tblGrid>
              <a:tr h="49513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400" kern="100" dirty="0">
                          <a:effectLst/>
                        </a:rPr>
                        <a:t>获取方式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48539" marR="148539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400" kern="100" dirty="0">
                          <a:effectLst/>
                        </a:rPr>
                        <a:t>列举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48539" marR="148539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400" kern="100" dirty="0">
                          <a:effectLst/>
                        </a:rPr>
                        <a:t>优点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48539" marR="148539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400" kern="100">
                          <a:effectLst/>
                        </a:rPr>
                        <a:t>不足</a:t>
                      </a:r>
                      <a:endParaRPr lang="zh-CN" sz="21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48539" marR="148539" marT="0" marB="0" anchor="ctr"/>
                </a:tc>
                <a:extLst>
                  <a:ext uri="{0D108BD9-81ED-4DB2-BD59-A6C34878D82A}">
                    <a16:rowId xmlns:a16="http://schemas.microsoft.com/office/drawing/2014/main" val="2289864142"/>
                  </a:ext>
                </a:extLst>
              </a:tr>
              <a:tr h="49513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400" kern="100" dirty="0">
                          <a:effectLst/>
                        </a:rPr>
                        <a:t>查阅资料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48539" marR="148539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48539" marR="148539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21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48539" marR="148539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21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48539" marR="148539" marT="0" marB="0" anchor="ctr"/>
                </a:tc>
                <a:extLst>
                  <a:ext uri="{0D108BD9-81ED-4DB2-BD59-A6C34878D82A}">
                    <a16:rowId xmlns:a16="http://schemas.microsoft.com/office/drawing/2014/main" val="92663342"/>
                  </a:ext>
                </a:extLst>
              </a:tr>
              <a:tr h="49513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400" kern="100">
                          <a:effectLst/>
                        </a:rPr>
                        <a:t>采访专家</a:t>
                      </a:r>
                      <a:endParaRPr lang="zh-CN" sz="21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48539" marR="148539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48539" marR="148539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21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48539" marR="148539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48539" marR="148539" marT="0" marB="0" anchor="ctr"/>
                </a:tc>
                <a:extLst>
                  <a:ext uri="{0D108BD9-81ED-4DB2-BD59-A6C34878D82A}">
                    <a16:rowId xmlns:a16="http://schemas.microsoft.com/office/drawing/2014/main" val="1981999643"/>
                  </a:ext>
                </a:extLst>
              </a:tr>
              <a:tr h="49513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400" kern="100" dirty="0">
                          <a:effectLst/>
                        </a:rPr>
                        <a:t>调查问卷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48539" marR="148539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48539" marR="148539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21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48539" marR="148539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21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48539" marR="148539" marT="0" marB="0" anchor="ctr"/>
                </a:tc>
                <a:extLst>
                  <a:ext uri="{0D108BD9-81ED-4DB2-BD59-A6C34878D82A}">
                    <a16:rowId xmlns:a16="http://schemas.microsoft.com/office/drawing/2014/main" val="3747652660"/>
                  </a:ext>
                </a:extLst>
              </a:tr>
              <a:tr h="49513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400" kern="100" dirty="0">
                          <a:effectLst/>
                        </a:rPr>
                        <a:t>搜索引擎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48539" marR="148539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48539" marR="148539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48539" marR="148539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2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48539" marR="148539" marT="0" marB="0" anchor="ctr"/>
                </a:tc>
                <a:extLst>
                  <a:ext uri="{0D108BD9-81ED-4DB2-BD59-A6C34878D82A}">
                    <a16:rowId xmlns:a16="http://schemas.microsoft.com/office/drawing/2014/main" val="861910291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465951" y="1747783"/>
            <a:ext cx="1283438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热身</a:t>
            </a:r>
          </a:p>
        </p:txBody>
      </p:sp>
    </p:spTree>
    <p:extLst>
      <p:ext uri="{BB962C8B-B14F-4D97-AF65-F5344CB8AC3E}">
        <p14:creationId xmlns:p14="http://schemas.microsoft.com/office/powerpoint/2010/main" val="12367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86" y="2631155"/>
            <a:ext cx="2667001" cy="266700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71" y="1375860"/>
            <a:ext cx="1255295" cy="12552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60234" y="1728368"/>
            <a:ext cx="6096000" cy="562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985">
              <a:lnSpc>
                <a:spcPts val="4000"/>
              </a:lnSpc>
            </a:pP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活动二：选择研学信息获取方式</a:t>
            </a:r>
            <a:endParaRPr lang="zh-CN" altLang="zh-CN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60234" y="2385524"/>
            <a:ext cx="7203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Times New Roman" panose="02020603050405020304" pitchFamily="18" charset="0"/>
              </a:rPr>
              <a:t>针对北京长城研学路线信息的获取需求，请同学们综合考虑使用对象、信息内容、使用习惯等因素，选择合适的信息获取方式，并说明选择的理由。</a:t>
            </a:r>
            <a:endParaRPr lang="zh-CN" altLang="en-US" sz="2000" dirty="0"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65951" y="1747783"/>
            <a:ext cx="1283438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热身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8090" y="4065290"/>
            <a:ext cx="4733486" cy="14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1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VhMWFhMzE0ZDdlZTk1MzUxMjZmOTAzZDU5NWY5N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28773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绿色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绿色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1334</Words>
  <Application>Microsoft Office PowerPoint</Application>
  <PresentationFormat>宽屏</PresentationFormat>
  <Paragraphs>154</Paragraphs>
  <Slides>29</Slides>
  <Notes>18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等线</vt:lpstr>
      <vt:lpstr>方正小标宋简体</vt:lpstr>
      <vt:lpstr>方正姚体</vt:lpstr>
      <vt:lpstr>楷体</vt:lpstr>
      <vt:lpstr>宋体</vt:lpstr>
      <vt:lpstr>腾祥铁山楷书简</vt:lpstr>
      <vt:lpstr>微软雅黑</vt:lpstr>
      <vt:lpstr>优设标题黑</vt:lpstr>
      <vt:lpstr>Arial</vt:lpstr>
      <vt:lpstr>Calibri</vt:lpstr>
      <vt:lpstr>Times New Roman</vt:lpstr>
      <vt:lpstr>Wingdings</vt:lpstr>
      <vt:lpstr>Office 主题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7上2单元项目1课件A</dc:title>
  <dc:creator>梁祥</dc:creator>
  <cp:keywords>安徽初中信息科技</cp:keywords>
  <cp:lastModifiedBy>梁祥</cp:lastModifiedBy>
  <cp:revision>312</cp:revision>
  <dcterms:created xsi:type="dcterms:W3CDTF">2021-03-10T08:28:00Z</dcterms:created>
  <dcterms:modified xsi:type="dcterms:W3CDTF">2024-08-18T17:18:05Z</dcterms:modified>
  <cp:category>互联网应用与创新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8F6A40DEAB994B90A50F73EA1B060CF3_13</vt:lpwstr>
  </property>
</Properties>
</file>