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7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17" r:id="rId2"/>
    <p:sldId id="401" r:id="rId3"/>
    <p:sldId id="402" r:id="rId4"/>
    <p:sldId id="333" r:id="rId5"/>
    <p:sldId id="412" r:id="rId6"/>
    <p:sldId id="398" r:id="rId7"/>
    <p:sldId id="433" r:id="rId8"/>
    <p:sldId id="434" r:id="rId9"/>
    <p:sldId id="414" r:id="rId10"/>
    <p:sldId id="410" r:id="rId11"/>
    <p:sldId id="446" r:id="rId12"/>
    <p:sldId id="447" r:id="rId13"/>
    <p:sldId id="448" r:id="rId14"/>
    <p:sldId id="415" r:id="rId15"/>
    <p:sldId id="407" r:id="rId16"/>
    <p:sldId id="416" r:id="rId17"/>
    <p:sldId id="445" r:id="rId18"/>
    <p:sldId id="455" r:id="rId19"/>
    <p:sldId id="41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7DB"/>
    <a:srgbClr val="266178"/>
    <a:srgbClr val="3484A2"/>
    <a:srgbClr val="6D93BB"/>
    <a:srgbClr val="54C2EF"/>
    <a:srgbClr val="2E9FD1"/>
    <a:srgbClr val="F7AD35"/>
    <a:srgbClr val="CB6D41"/>
    <a:srgbClr val="F8B64D"/>
    <a:srgbClr val="006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268" autoAdjust="0"/>
  </p:normalViewPr>
  <p:slideViewPr>
    <p:cSldViewPr snapToGrid="0">
      <p:cViewPr varScale="1">
        <p:scale>
          <a:sx n="72" d="100"/>
          <a:sy n="72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01171"/>
            <a:ext cx="11220574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D93BB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01171"/>
            <a:ext cx="11220574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346730" y="6324065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05324" y="6336307"/>
            <a:ext cx="4869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撰写辩论赛辩词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互联网影响与变化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85602" y="6292177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4869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撰写辩论赛辩词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互联网影响与变化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D9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833624" y="629077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介绍互联网前世今生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互联网及其影响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4869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撰写辩论赛辩词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互联网影响与变化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1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1</a:t>
            </a:r>
            <a:endParaRPr lang="zh-CN" altLang="en-US" sz="3200" dirty="0"/>
          </a:p>
        </p:txBody>
      </p:sp>
      <p:sp>
        <p:nvSpPr>
          <p:cNvPr id="38" name="矩形 37"/>
          <p:cNvSpPr/>
          <p:nvPr/>
        </p:nvSpPr>
        <p:spPr>
          <a:xfrm>
            <a:off x="3478773" y="2075500"/>
            <a:ext cx="551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66958" y="4875815"/>
            <a:ext cx="6220614" cy="290195"/>
            <a:chOff x="5099" y="5678"/>
            <a:chExt cx="5656" cy="457"/>
          </a:xfrm>
        </p:grpSpPr>
        <p:sp>
          <p:nvSpPr>
            <p:cNvPr id="10" name="圆角矩形 26"/>
            <p:cNvSpPr/>
            <p:nvPr/>
          </p:nvSpPr>
          <p:spPr>
            <a:xfrm>
              <a:off x="5099" y="5678"/>
              <a:ext cx="349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北京师范大学宣城实验学校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825" y="5678"/>
              <a:ext cx="1930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章玉霞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45929" y="3429000"/>
            <a:ext cx="4311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介绍互联网前世今生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598368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收集正方论据佐证材料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3090" y="1233170"/>
            <a:ext cx="10513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</a:t>
            </a:r>
            <a:r>
              <a:rPr lang="zh-CN" sz="2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根据教师提供的学习资料和网络搜索，学生自主梳理互联网的应用领域与具体应用，利用思维导图呈现梳理结果。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1040" y="1804670"/>
            <a:ext cx="6508115" cy="4384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598368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收集正方论据佐证材料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7125" y="1233170"/>
            <a:ext cx="1006919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根据上述整理的思维导图，参考给出的示例，小组讨论并提炼互联网带来的有利改变。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061720" y="2027555"/>
          <a:ext cx="10069195" cy="3644900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类别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有利改变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交通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手机导航、共享单车等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互联网</a:t>
                      </a:r>
                      <a:r>
                        <a:rPr lang="zh-CN" alt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应用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让出行越来越便捷</a:t>
                      </a:r>
                      <a:r>
                        <a:rPr lang="zh-CN" alt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598368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收集辩驳对方佐证材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7130" y="1450975"/>
            <a:ext cx="56775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latin typeface="Arial" panose="020B0604020202020204" pitchFamily="34" charset="0"/>
                <a:ea typeface="宋体" panose="02010600030101010101" pitchFamily="2" charset="-122"/>
              </a:rPr>
              <a:t>讨论：互联网应用带来的弊端有哪些？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7130" y="2026920"/>
            <a:ext cx="77114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latin typeface="Arial" panose="020B0604020202020204" pitchFamily="34" charset="0"/>
                <a:ea typeface="宋体" panose="02010600030101010101" pitchFamily="2" charset="-122"/>
              </a:rPr>
              <a:t>小组合作，利用思维导图梳理互联网应用带来的弊端及克服方法。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05" y="2529840"/>
            <a:ext cx="9438005" cy="3434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598368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归纳正方辩词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5225" y="138112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2000" b="0">
                <a:latin typeface="宋体" panose="02010600030101010101" pitchFamily="2" charset="-122"/>
                <a:ea typeface="宋体" panose="02010600030101010101" pitchFamily="2" charset="-122"/>
              </a:rPr>
              <a:t>根据前面收集的材料，归纳正方辩词。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823595" y="2051050"/>
            <a:ext cx="10677525" cy="36982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5D7F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1235" y="2258060"/>
            <a:ext cx="10384790" cy="31769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互联网已广泛应用于交通、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、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微软雅黑" panose="020B0503020204020204" pitchFamily="34" charset="-122"/>
              </a:rPr>
              <a:t>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、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微软雅黑" panose="020B0503020204020204" pitchFamily="34" charset="-122"/>
              </a:rPr>
              <a:t>___________</a:t>
            </a:r>
            <a:r>
              <a:rPr lang="zh-CN" altLang="en-US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微软雅黑" panose="020B0503020204020204" pitchFamily="34" charset="-122"/>
              </a:rPr>
              <a:t>、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微软雅黑" panose="020B0503020204020204" pitchFamily="34" charset="-122"/>
              </a:rPr>
              <a:t>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等方面。</a:t>
            </a:r>
          </a:p>
          <a:p>
            <a:pPr indent="0" fontAlgn="auto" latinLnBrk="1">
              <a:lnSpc>
                <a:spcPct val="150000"/>
              </a:lnSpc>
            </a:pP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互联网的优势明显，如：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________________________________________________________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等。</a:t>
            </a:r>
          </a:p>
          <a:p>
            <a:pPr indent="0">
              <a:lnSpc>
                <a:spcPct val="150000"/>
              </a:lnSpc>
            </a:pP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不可否认，互联网也存在弊端，如：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______________________________________________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等。</a:t>
            </a:r>
          </a:p>
          <a:p>
            <a:pPr indent="0">
              <a:lnSpc>
                <a:spcPct val="150000"/>
              </a:lnSpc>
            </a:pP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但可以使用多种方法，减少互联网对我们的不利影响，如：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__________________________</a:t>
            </a:r>
            <a:r>
              <a:rPr lang="en-US" alt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____________________________________________________</a:t>
            </a: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等。</a:t>
            </a:r>
          </a:p>
          <a:p>
            <a:pPr indent="0">
              <a:lnSpc>
                <a:spcPct val="150000"/>
              </a:lnSpc>
            </a:pPr>
            <a:r>
              <a:rPr lang="zh-CN" sz="2000">
                <a:solidFill>
                  <a:srgbClr val="3D3D3D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可见，互联网的利远远大于弊，只要同学们在平时使用过程中，按要求合理使用，即可发挥它的作用。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项目评价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695" y="2908935"/>
            <a:ext cx="6362700" cy="17532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展示评价</a:t>
            </a:r>
          </a:p>
          <a:p>
            <a:pPr algn="l"/>
            <a:r>
              <a:rPr lang="zh-CN" altLang="en-US" sz="5400" dirty="0"/>
              <a:t>理解互联网的利与弊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0789" y="761028"/>
            <a:ext cx="609797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pic>
        <p:nvPicPr>
          <p:cNvPr id="7" name="图片 6" descr="879bef7e2dcfd8098a3838dd5f19134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485" y="439420"/>
            <a:ext cx="1965325" cy="1697355"/>
          </a:xfrm>
          <a:prstGeom prst="rect">
            <a:avLst/>
          </a:prstGeom>
        </p:spPr>
      </p:pic>
      <p:graphicFrame>
        <p:nvGraphicFramePr>
          <p:cNvPr id="15" name="表格 14"/>
          <p:cNvGraphicFramePr/>
          <p:nvPr>
            <p:custDataLst>
              <p:tags r:id="rId2"/>
            </p:custDataLst>
          </p:nvPr>
        </p:nvGraphicFramePr>
        <p:xfrm>
          <a:off x="1341755" y="2273935"/>
          <a:ext cx="9260490" cy="298831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评价维度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评价指标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1-20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信息意识与获取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能熟练运用多种渠道收集互联网正负面影响相关信息，信息全面且准确。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3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计算思维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在分析互联网利与弊时体现出逻辑推理和问题分解能力。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数字化学习与创新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善于利用数字化工具整理和呈现收集到的材料，创新地准备辩词。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信息社会责任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对互联网影响有正确认知，积极探讨减少负面影响的方法并能身体力行。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辩词质量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辩词内容丰富、逻辑清晰、有说服力。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1399540" y="1071245"/>
            <a:ext cx="624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记录其他小组辩词的优点、不足和建议等。</a:t>
            </a:r>
          </a:p>
        </p:txBody>
      </p:sp>
      <p:sp>
        <p:nvSpPr>
          <p:cNvPr id="24" name="圆角矩形 23"/>
          <p:cNvSpPr/>
          <p:nvPr>
            <p:custDataLst>
              <p:tags r:id="rId3"/>
            </p:custDataLst>
          </p:nvPr>
        </p:nvSpPr>
        <p:spPr>
          <a:xfrm>
            <a:off x="1399540" y="439420"/>
            <a:ext cx="1457325" cy="504190"/>
          </a:xfrm>
          <a:prstGeom prst="round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组间互评</a:t>
            </a:r>
          </a:p>
        </p:txBody>
      </p:sp>
      <p:sp>
        <p:nvSpPr>
          <p:cNvPr id="18" name="圆角矩形 17"/>
          <p:cNvSpPr/>
          <p:nvPr>
            <p:custDataLst>
              <p:tags r:id="rId4"/>
            </p:custDataLst>
          </p:nvPr>
        </p:nvSpPr>
        <p:spPr>
          <a:xfrm>
            <a:off x="1399540" y="1604645"/>
            <a:ext cx="1457325" cy="504190"/>
          </a:xfrm>
          <a:prstGeom prst="round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小组自评</a:t>
            </a: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1341755" y="5489575"/>
            <a:ext cx="1457325" cy="504190"/>
          </a:xfrm>
          <a:prstGeom prst="round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完善辩词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40380" y="5557520"/>
            <a:ext cx="624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根据评价，完善本组的辩词内容。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项目总结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49834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分享交流</a:t>
            </a:r>
          </a:p>
          <a:p>
            <a:pPr algn="l"/>
            <a:r>
              <a:rPr lang="zh-CN" altLang="en-US" sz="5400" dirty="0"/>
              <a:t>正确使用互联网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0789" y="761028"/>
            <a:ext cx="609797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3945" y="615950"/>
            <a:ext cx="8906510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中学生应该如何正确使用互联网？根据本节课的学习，在平台发表你的看法。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1F1F1F">
                  <a:alpha val="100000"/>
                </a:srgbClr>
              </a:clrFrom>
              <a:clrTo>
                <a:srgbClr val="1F1F1F">
                  <a:alpha val="100000"/>
                  <a:alpha val="0"/>
                </a:srgbClr>
              </a:clrTo>
            </a:clrChange>
          </a:blip>
          <a:srcRect t="2097" b="1076"/>
          <a:stretch>
            <a:fillRect/>
          </a:stretch>
        </p:blipFill>
        <p:spPr>
          <a:xfrm>
            <a:off x="1540510" y="1616075"/>
            <a:ext cx="2843530" cy="23380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0915" y="2120265"/>
            <a:ext cx="6157595" cy="1635125"/>
          </a:xfrm>
          <a:prstGeom prst="rect">
            <a:avLst/>
          </a:prstGeom>
          <a:noFill/>
          <a:ln w="28575" cap="rnd" cmpd="sng">
            <a:solidFill>
              <a:srgbClr val="005D7F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l"/>
            <a:r>
              <a:rPr lang="zh-CN" sz="1600">
                <a:solidFill>
                  <a:srgbClr val="3D3D3D">
                    <a:lumMod val="40000"/>
                    <a:lumOff val="6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在此输入你的观点：</a:t>
            </a:r>
            <a:r>
              <a:rPr lang="en-US" altLang="zh-CN" sz="1600">
                <a:solidFill>
                  <a:srgbClr val="3D3D3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sz="1600">
              <a:solidFill>
                <a:srgbClr val="3D3D3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  <a:p>
            <a:pPr algn="l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  <a:p>
            <a:pPr algn="l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  <a:p>
            <a:pPr algn="l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0590" y="4437380"/>
            <a:ext cx="10439400" cy="1266190"/>
            <a:chOff x="1434" y="6988"/>
            <a:chExt cx="16440" cy="1994"/>
          </a:xfrm>
        </p:grpSpPr>
        <p:sp>
          <p:nvSpPr>
            <p:cNvPr id="5" name="圆角矩形 4"/>
            <p:cNvSpPr/>
            <p:nvPr/>
          </p:nvSpPr>
          <p:spPr>
            <a:xfrm>
              <a:off x="1434" y="6988"/>
              <a:ext cx="16441" cy="1995"/>
            </a:xfrm>
            <a:prstGeom prst="roundRect">
              <a:avLst/>
            </a:prstGeom>
            <a:solidFill>
              <a:srgbClr val="92C7DB"/>
            </a:solidFill>
            <a:ln w="38100">
              <a:solidFill>
                <a:srgbClr val="92C7DB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707" y="7283"/>
              <a:ext cx="15750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/>
              <a:r>
                <a:rPr lang="en-US" altLang="zh-CN" sz="2400" b="1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   </a:t>
              </a:r>
              <a:r>
                <a:rPr lang="zh-CN" altLang="en-US" sz="2400" b="1" i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互联网仍在不断发展变化之中，其间会继续产生积极影响，也会带来新的挑战与负面影响，我们要不断加强学习，正确面对与应对！</a:t>
              </a:r>
            </a:p>
          </p:txBody>
        </p:sp>
      </p:grpSp>
      <p:sp>
        <p:nvSpPr>
          <p:cNvPr id="1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5280" y="1764665"/>
            <a:ext cx="6189345" cy="286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网络在给我们生活带来便捷的同时，又影响了我们的生活，如孩子喜欢玩网络游戏影响学习，家长喜欢“刷”抖音影响生活等。为了家庭幸福，请提出几条合理使用网络的建议，全家共同合理使用互联网。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559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课后作业</a:t>
            </a:r>
          </a:p>
        </p:txBody>
      </p:sp>
      <p:pic>
        <p:nvPicPr>
          <p:cNvPr id="5" name="图片 4" descr="8882da2112066d15a2f20e637f47da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440055"/>
            <a:ext cx="2907665" cy="4465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780427"/>
            <a:ext cx="3733406" cy="3733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3540" y="4375150"/>
            <a:ext cx="68160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知识进袋，收官！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8917" y="756903"/>
            <a:ext cx="597155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介绍互联网前世今生</a:t>
            </a:r>
            <a:r>
              <a:rPr lang="en-US" altLang="zh-CN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互联网及其影响</a:t>
            </a:r>
            <a:endParaRPr lang="zh-CN" altLang="en-US" sz="2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1544" y="1662087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140854" y="2158187"/>
            <a:ext cx="5516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3704" y="3391763"/>
            <a:ext cx="4311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74888" y="2155781"/>
            <a:ext cx="5162550" cy="2366645"/>
            <a:chOff x="3551" y="3391"/>
            <a:chExt cx="8130" cy="3727"/>
          </a:xfrm>
        </p:grpSpPr>
        <p:sp>
          <p:nvSpPr>
            <p:cNvPr id="4" name="文本框 3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明确观点，梳理规划辩词内容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1" y="4411"/>
              <a:ext cx="614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收集材料，佐证正方观点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1" y="5431"/>
              <a:ext cx="758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展示评价，理解互联网的利与弊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6451"/>
              <a:ext cx="6624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2400" b="1" dirty="0">
                  <a:solidFill>
                    <a:srgbClr val="0068B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分享交流，正确使用互联网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/>
          <p:cNvSpPr/>
          <p:nvPr/>
        </p:nvSpPr>
        <p:spPr>
          <a:xfrm>
            <a:off x="2547846" y="2057620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2" y="2686708"/>
            <a:ext cx="2933950" cy="293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595" y="117748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  <p:sp>
        <p:nvSpPr>
          <p:cNvPr id="4" name="矩形 3"/>
          <p:cNvSpPr/>
          <p:nvPr/>
        </p:nvSpPr>
        <p:spPr>
          <a:xfrm>
            <a:off x="1366887" y="1928146"/>
            <a:ext cx="6033154" cy="332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sz="24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学校的“走进互联网”主题活动正在报名中，张小薇同学选择参加“互联网利与弊辩论赛”，辩论赛分正方、反方2个队，她成为一名正方辩手。</a:t>
            </a:r>
          </a:p>
          <a:p>
            <a:pPr indent="541655">
              <a:lnSpc>
                <a:spcPct val="150000"/>
              </a:lnSpc>
            </a:pPr>
            <a:r>
              <a:rPr sz="2400" kern="100" dirty="0">
                <a:latin typeface="楷体" panose="02010609060101010101" pitchFamily="49" charset="-122"/>
                <a:ea typeface="楷体" panose="02010609060101010101" pitchFamily="49" charset="-122"/>
              </a:rPr>
              <a:t>虽然辩论赛正反方没有对错，但辩论有输赢，你能和她一起准备正方辩词吗？</a:t>
            </a:r>
          </a:p>
        </p:txBody>
      </p:sp>
      <p:pic>
        <p:nvPicPr>
          <p:cNvPr id="5" name="图片 4" descr="1d2fe8a9e13a6a138c911ef2adbe7c6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39" y="2208118"/>
            <a:ext cx="267843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第一部分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80789" y="761028"/>
            <a:ext cx="609797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56692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明确观点</a:t>
            </a:r>
          </a:p>
          <a:p>
            <a:pPr algn="l"/>
            <a:r>
              <a:rPr lang="zh-CN" altLang="en-US" sz="5400" dirty="0"/>
              <a:t>梳理规划辩词内容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1083230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1.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明确正方观点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6396" y="100766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2E9FD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89965" y="4618355"/>
            <a:ext cx="65525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学生交流，明确正方观点：</a:t>
            </a:r>
          </a:p>
          <a:p>
            <a:pPr indent="0" fontAlgn="auto"/>
            <a:endParaRPr lang="zh-CN" alt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fontAlgn="auto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__________________________________________________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82230" y="4744720"/>
            <a:ext cx="2734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互联网只有利没有弊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91120" y="5248275"/>
            <a:ext cx="2425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accent6">
                    <a:lumMod val="75000"/>
                  </a:scheme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互联网利大于弊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47750" y="1700530"/>
            <a:ext cx="5080000" cy="5099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fontAlgn="auto"/>
            <a:r>
              <a:rPr lang="zh-CN" sz="2000" b="0">
                <a:ea typeface="宋体" panose="02010600030101010101" pitchFamily="2" charset="-122"/>
              </a:rPr>
              <a:t>学生讨论，完成小组分工（4人/组）。</a:t>
            </a:r>
          </a:p>
          <a:p>
            <a:endParaRPr lang="zh-CN" altLang="en-US" sz="2000" b="0">
              <a:ea typeface="宋体" panose="02010600030101010101" pitchFamily="2" charset="-122"/>
            </a:endParaRPr>
          </a:p>
        </p:txBody>
      </p:sp>
      <p:pic>
        <p:nvPicPr>
          <p:cNvPr id="30" name="图片 29" descr="cfb1879bf0da5dc27a096d0a304662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640" y="1832610"/>
            <a:ext cx="2800985" cy="2626995"/>
          </a:xfrm>
          <a:prstGeom prst="rect">
            <a:avLst/>
          </a:prstGeom>
        </p:spPr>
      </p:pic>
      <p:graphicFrame>
        <p:nvGraphicFramePr>
          <p:cNvPr id="31" name="表格 30"/>
          <p:cNvGraphicFramePr/>
          <p:nvPr>
            <p:custDataLst>
              <p:tags r:id="rId2"/>
            </p:custDataLst>
          </p:nvPr>
        </p:nvGraphicFramePr>
        <p:xfrm>
          <a:off x="1120140" y="2345690"/>
          <a:ext cx="5812155" cy="199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/>
                        <a:t>分工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/>
                        <a:t>姓名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组长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信息收集员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信息整合员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汇报员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92748" y="802560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2.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梳理材料收集方法与内容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6396" y="726995"/>
            <a:ext cx="523220" cy="523220"/>
            <a:chOff x="897294" y="672976"/>
            <a:chExt cx="1905000" cy="1905000"/>
          </a:xfrm>
        </p:grpSpPr>
        <p:sp>
          <p:nvSpPr>
            <p:cNvPr id="15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2E9FD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16635" y="133413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sz="2000" b="0">
                <a:solidFill>
                  <a:srgbClr val="26617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问题1：可以通过哪些方法收集论据？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945" y="1781175"/>
            <a:ext cx="822325" cy="96583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1016635" y="1732915"/>
            <a:ext cx="1739265" cy="801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1795" y="1867535"/>
            <a:ext cx="1296035" cy="857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0315" y="1781175"/>
            <a:ext cx="761365" cy="11118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245235" y="2883535"/>
            <a:ext cx="1258570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/>
              <a:t>网络搜索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8560" y="2883535"/>
            <a:ext cx="178498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 ___________         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836920" y="2883535"/>
            <a:ext cx="178498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 ___________          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797165" y="2883535"/>
            <a:ext cx="178498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 ___________         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16635" y="34772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sz="2000">
                <a:solidFill>
                  <a:srgbClr val="26617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问题2：正方辩词需要准备哪些内容？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936480" y="2893060"/>
            <a:ext cx="178498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/>
              <a:t> ___________           </a:t>
            </a: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4954270" y="5065395"/>
            <a:ext cx="391731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rgbClr val="568D11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568D11"/>
                </a:solidFill>
                <a:sym typeface="+mn-ea"/>
              </a:rPr>
              <a:t>       </a:t>
            </a:r>
            <a:r>
              <a:rPr lang="zh-CN" altLang="en-US" sz="2000" b="1">
                <a:solidFill>
                  <a:srgbClr val="568D11"/>
                </a:solidFill>
                <a:sym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568D11"/>
                </a:solidFill>
              </a:rPr>
              <a:t>收集正方论据佐证材料</a:t>
            </a:r>
          </a:p>
        </p:txBody>
      </p:sp>
      <p:sp>
        <p:nvSpPr>
          <p:cNvPr id="34" name="文本框 33"/>
          <p:cNvSpPr txBox="1"/>
          <p:nvPr>
            <p:custDataLst>
              <p:tags r:id="rId3"/>
            </p:custDataLst>
          </p:nvPr>
        </p:nvSpPr>
        <p:spPr>
          <a:xfrm>
            <a:off x="4954270" y="5699125"/>
            <a:ext cx="3724275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rgbClr val="568D11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000" b="1">
                <a:solidFill>
                  <a:srgbClr val="568D11"/>
                </a:solidFill>
                <a:sym typeface="+mn-ea"/>
              </a:rPr>
              <a:t>       </a:t>
            </a:r>
            <a:r>
              <a:rPr lang="zh-CN" altLang="en-US" sz="2000" b="1">
                <a:solidFill>
                  <a:srgbClr val="568D11"/>
                </a:solidFill>
                <a:sym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568D11"/>
                </a:solidFill>
              </a:rPr>
              <a:t>收集辩驳对方佐证材料</a:t>
            </a:r>
          </a:p>
        </p:txBody>
      </p:sp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4954270" y="4431665"/>
            <a:ext cx="3655060" cy="44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>
                <a:solidFill>
                  <a:srgbClr val="568D11"/>
                </a:solidFill>
              </a:rPr>
              <a:t>（</a:t>
            </a:r>
            <a:r>
              <a:rPr lang="en-US" altLang="zh-CN" sz="2000" b="1">
                <a:solidFill>
                  <a:srgbClr val="568D11"/>
                </a:solidFill>
              </a:rPr>
              <a:t>       </a:t>
            </a:r>
            <a:r>
              <a:rPr lang="zh-CN" altLang="en-US" sz="2000" b="1">
                <a:solidFill>
                  <a:srgbClr val="568D11"/>
                </a:solidFill>
              </a:rPr>
              <a:t>）归纳总结得到正方辩词</a:t>
            </a:r>
          </a:p>
        </p:txBody>
      </p:sp>
      <p:sp>
        <p:nvSpPr>
          <p:cNvPr id="40" name="椭圆 39"/>
          <p:cNvSpPr/>
          <p:nvPr/>
        </p:nvSpPr>
        <p:spPr>
          <a:xfrm>
            <a:off x="3878580" y="4483100"/>
            <a:ext cx="360045" cy="360045"/>
          </a:xfrm>
          <a:prstGeom prst="ellipse">
            <a:avLst/>
          </a:prstGeom>
          <a:solidFill>
            <a:srgbClr val="61A113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>
                <a:solidFill>
                  <a:sysClr val="window" lastClr="FFFFFF"/>
                </a:solidFill>
                <a:latin typeface="Calibri" panose="020F050202020403020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1" name="椭圆 40"/>
          <p:cNvSpPr/>
          <p:nvPr/>
        </p:nvSpPr>
        <p:spPr>
          <a:xfrm>
            <a:off x="3878580" y="5066030"/>
            <a:ext cx="360045" cy="360045"/>
          </a:xfrm>
          <a:prstGeom prst="ellipse">
            <a:avLst/>
          </a:prstGeom>
          <a:solidFill>
            <a:srgbClr val="61A113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>
                <a:solidFill>
                  <a:sysClr val="window" lastClr="FFFFFF"/>
                </a:solidFill>
                <a:latin typeface="Calibri" panose="020F050202020403020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2" name="椭圆 41"/>
          <p:cNvSpPr/>
          <p:nvPr/>
        </p:nvSpPr>
        <p:spPr>
          <a:xfrm>
            <a:off x="3878580" y="5648960"/>
            <a:ext cx="360045" cy="360045"/>
          </a:xfrm>
          <a:prstGeom prst="ellipse">
            <a:avLst/>
          </a:prstGeom>
          <a:solidFill>
            <a:srgbClr val="61A113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>
                <a:solidFill>
                  <a:sysClr val="window" lastClr="FFFFFF"/>
                </a:solidFill>
                <a:latin typeface="Calibri" panose="020F050202020403020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50925" y="3863340"/>
            <a:ext cx="100901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阅读资料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，根据辩论赛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名辩手发言的主要内容，分析正方辩词的准备内容与思路，拖动序号完成排序。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1" grpId="0"/>
      <p:bldP spid="31" grpId="1"/>
      <p:bldP spid="34" grpId="0"/>
      <p:bldP spid="34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92748" y="802560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规划正方辩词材料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6396" y="726995"/>
            <a:ext cx="523220" cy="523220"/>
            <a:chOff x="897294" y="672976"/>
            <a:chExt cx="1905000" cy="1905000"/>
          </a:xfrm>
        </p:grpSpPr>
        <p:sp>
          <p:nvSpPr>
            <p:cNvPr id="15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2E9FD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45235" y="1270000"/>
            <a:ext cx="6096000" cy="526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l" defTabSz="266700">
              <a:lnSpc>
                <a:spcPct val="150000"/>
              </a:lnSpc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）佐证正方观点材料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5235" y="1855470"/>
            <a:ext cx="10001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阅读资料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，小组讨论佐证“互联网利大于弊”的观点需要收集的材料，完成下面任务。</a:t>
            </a:r>
          </a:p>
        </p:txBody>
      </p:sp>
      <p:sp>
        <p:nvSpPr>
          <p:cNvPr id="10" name="云形 9"/>
          <p:cNvSpPr/>
          <p:nvPr/>
        </p:nvSpPr>
        <p:spPr>
          <a:xfrm>
            <a:off x="1210945" y="3117215"/>
            <a:ext cx="2307590" cy="162623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正方观点</a:t>
            </a:r>
          </a:p>
          <a:p>
            <a:pPr algn="ctr"/>
            <a:r>
              <a:rPr lang="zh-CN" altLang="en-US" sz="2000">
                <a:solidFill>
                  <a:schemeClr val="tx1"/>
                </a:solidFill>
              </a:rPr>
              <a:t>佐证的材料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062095" y="2487930"/>
            <a:ext cx="6351270" cy="728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应用支撑：</a:t>
            </a:r>
            <a:r>
              <a:rPr lang="zh-CN" altLang="en-US" sz="2000">
                <a:solidFill>
                  <a:schemeClr val="tx1"/>
                </a:solidFill>
              </a:rPr>
              <a:t>列举互联网的应用，证明互联网有利的一面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062095" y="3766820"/>
            <a:ext cx="6351270" cy="728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sym typeface="+mn-ea"/>
              </a:rPr>
              <a:t>数据说明：</a:t>
            </a:r>
          </a:p>
        </p:txBody>
      </p:sp>
      <p:sp>
        <p:nvSpPr>
          <p:cNvPr id="28" name="左中括号 27"/>
          <p:cNvSpPr/>
          <p:nvPr/>
        </p:nvSpPr>
        <p:spPr>
          <a:xfrm>
            <a:off x="3640455" y="2823845"/>
            <a:ext cx="222885" cy="2581275"/>
          </a:xfrm>
          <a:prstGeom prst="leftBracke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1" name="圆角矩形 30"/>
          <p:cNvSpPr/>
          <p:nvPr/>
        </p:nvSpPr>
        <p:spPr>
          <a:xfrm>
            <a:off x="4062095" y="5045710"/>
            <a:ext cx="6351270" cy="7283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tx1"/>
                </a:solidFill>
              </a:rPr>
              <a:t>专家观点：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F7A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92748" y="802560"/>
            <a:ext cx="8781170" cy="535509"/>
            <a:chOff x="992748" y="1303020"/>
            <a:chExt cx="8781170" cy="53550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30302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3.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</a:rPr>
                <a:t>规划正方辩词材料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6396" y="726995"/>
            <a:ext cx="523220" cy="523220"/>
            <a:chOff x="897294" y="672976"/>
            <a:chExt cx="1905000" cy="1905000"/>
          </a:xfrm>
        </p:grpSpPr>
        <p:sp>
          <p:nvSpPr>
            <p:cNvPr id="15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2E9FD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45235" y="1270000"/>
            <a:ext cx="6096000" cy="526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l" defTabSz="266700">
              <a:lnSpc>
                <a:spcPct val="150000"/>
              </a:lnSpc>
              <a:spcAft>
                <a:spcPct val="0"/>
              </a:spcAft>
            </a:pPr>
            <a:r>
              <a: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（2）反驳对方观点材料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45235" y="1855470"/>
            <a:ext cx="10001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阅读资料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，借鉴提供的示例，讨论反驳对方观点需要收集的材料，完成下面任务。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72915" y="2339975"/>
            <a:ext cx="6764020" cy="596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tx1"/>
                </a:solidFill>
              </a:rPr>
              <a:t>网络成瘾：</a:t>
            </a:r>
            <a:r>
              <a:rPr lang="zh-CN" altLang="en-US" sz="2000">
                <a:solidFill>
                  <a:schemeClr val="tx1"/>
                </a:solidFill>
              </a:rPr>
              <a:t>以数据说明“上网成瘾的只占少数”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272915" y="3359150"/>
            <a:ext cx="6764020" cy="596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chemeClr val="tx1"/>
                </a:solidFill>
                <a:sym typeface="+mn-ea"/>
              </a:rPr>
              <a:t>隐私泄露：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272915" y="4378325"/>
            <a:ext cx="6764020" cy="596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34745" y="3726180"/>
            <a:ext cx="2395220" cy="942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辩驳对方观点需要收集的材料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272915" y="5397500"/>
            <a:ext cx="6764020" cy="596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</a:endParaRPr>
          </a:p>
        </p:txBody>
      </p:sp>
      <p:cxnSp>
        <p:nvCxnSpPr>
          <p:cNvPr id="20" name="曲线连接符 19"/>
          <p:cNvCxnSpPr>
            <a:stCxn id="7" idx="3"/>
            <a:endCxn id="4" idx="1"/>
          </p:cNvCxnSpPr>
          <p:nvPr/>
        </p:nvCxnSpPr>
        <p:spPr>
          <a:xfrm flipV="1">
            <a:off x="3529965" y="2638425"/>
            <a:ext cx="742950" cy="1559560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stCxn id="7" idx="3"/>
            <a:endCxn id="5" idx="1"/>
          </p:cNvCxnSpPr>
          <p:nvPr/>
        </p:nvCxnSpPr>
        <p:spPr>
          <a:xfrm flipV="1">
            <a:off x="3529965" y="3657600"/>
            <a:ext cx="742950" cy="54038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stCxn id="7" idx="3"/>
            <a:endCxn id="3" idx="1"/>
          </p:cNvCxnSpPr>
          <p:nvPr/>
        </p:nvCxnSpPr>
        <p:spPr>
          <a:xfrm>
            <a:off x="3529965" y="4197985"/>
            <a:ext cx="742950" cy="478790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7" idx="3"/>
            <a:endCxn id="19" idx="1"/>
          </p:cNvCxnSpPr>
          <p:nvPr/>
        </p:nvCxnSpPr>
        <p:spPr>
          <a:xfrm>
            <a:off x="3529965" y="4197985"/>
            <a:ext cx="742950" cy="149796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 w="38100">
            <a:solidFill>
              <a:srgbClr val="92C7DB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第二部分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42976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收集材料</a:t>
            </a:r>
          </a:p>
          <a:p>
            <a:pPr algn="l"/>
            <a:r>
              <a:rPr lang="zh-CN" altLang="en-US" sz="5400" dirty="0"/>
              <a:t>佐证正方观点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0789" y="761028"/>
            <a:ext cx="609797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撰写辩论赛辩词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互联网影响与变化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NlZmM1NDExZGYzZTU5MWEyOWQ5MGIxODdjNTZiM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25,&quot;left&quot;:125.95,&quot;top&quot;:68.15,&quot;width&quot;:662.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25,&quot;left&quot;:125.95,&quot;top&quot;:68.15,&quot;width&quot;:662.6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57*157"/>
  <p:tag name="TABLE_ENDDRAG_RECT" val="88*184*457*1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05.15,&quot;left&quot;:16.6,&quot;top&quot;:236.5,&quot;width&quot;:688.1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25,&quot;left&quot;:16.6,&quot;top&quot;:100.4,&quot;width&quot;:688.1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25,&quot;left&quot;:16.6,&quot;top&quot;:100.4,&quot;width&quot;:688.1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92*286"/>
  <p:tag name="TABLE_ENDDRAG_RECT" val="76*159*792*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5*250"/>
  <p:tag name="TABLE_ENDDRAG_RECT" val="125*207*735*2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79.25,&quot;left&quot;:125.95,&quot;top&quot;:68.15,&quot;width&quot;:662.65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宽屏</PresentationFormat>
  <Paragraphs>150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方正小标宋简体</vt:lpstr>
      <vt:lpstr>楷体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7上1单元项目2课件B</dc:title>
  <dc:creator>梁祥</dc:creator>
  <cp:keywords>安徽初中信息科技</cp:keywords>
  <dc:description>互联网应用与创新</dc:description>
  <cp:lastModifiedBy>梁祥</cp:lastModifiedBy>
  <cp:revision>141</cp:revision>
  <dcterms:created xsi:type="dcterms:W3CDTF">2021-03-10T08:28:00Z</dcterms:created>
  <dcterms:modified xsi:type="dcterms:W3CDTF">2024-08-06T23:12:36Z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BCF120CE62DC4967857FB3BFA74169A7_12</vt:lpwstr>
  </property>
</Properties>
</file>