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87" r:id="rId2"/>
    <p:sldId id="417" r:id="rId3"/>
    <p:sldId id="426" r:id="rId4"/>
    <p:sldId id="427" r:id="rId5"/>
    <p:sldId id="447" r:id="rId6"/>
    <p:sldId id="333" r:id="rId7"/>
    <p:sldId id="402" r:id="rId8"/>
    <p:sldId id="461" r:id="rId9"/>
    <p:sldId id="460" r:id="rId10"/>
    <p:sldId id="459" r:id="rId11"/>
    <p:sldId id="462" r:id="rId12"/>
    <p:sldId id="422" r:id="rId13"/>
    <p:sldId id="452" r:id="rId14"/>
    <p:sldId id="463" r:id="rId15"/>
    <p:sldId id="464" r:id="rId16"/>
    <p:sldId id="465" r:id="rId17"/>
    <p:sldId id="469" r:id="rId18"/>
    <p:sldId id="466" r:id="rId19"/>
    <p:sldId id="467" r:id="rId20"/>
    <p:sldId id="468" r:id="rId21"/>
    <p:sldId id="470" r:id="rId22"/>
    <p:sldId id="415" r:id="rId23"/>
    <p:sldId id="432" r:id="rId24"/>
    <p:sldId id="420" r:id="rId25"/>
    <p:sldId id="416" r:id="rId26"/>
    <p:sldId id="424" r:id="rId27"/>
    <p:sldId id="471" r:id="rId28"/>
    <p:sldId id="457" r:id="rId29"/>
    <p:sldId id="430" r:id="rId30"/>
    <p:sldId id="458" r:id="rId31"/>
    <p:sldId id="411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C2EF"/>
    <a:srgbClr val="F7AD35"/>
    <a:srgbClr val="3484A2"/>
    <a:srgbClr val="FF9900"/>
    <a:srgbClr val="0068B6"/>
    <a:srgbClr val="3586A5"/>
    <a:srgbClr val="2E9FD1"/>
    <a:srgbClr val="CB6D41"/>
    <a:srgbClr val="F8B64D"/>
    <a:srgbClr val="F9C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78" d="100"/>
          <a:sy n="78" d="100"/>
        </p:scale>
        <p:origin x="552" y="58"/>
      </p:cViewPr>
      <p:guideLst/>
    </p:cSldViewPr>
  </p:slideViewPr>
  <p:outlineViewPr>
    <p:cViewPr>
      <p:scale>
        <a:sx n="33" d="100"/>
        <a:sy n="33" d="100"/>
      </p:scale>
      <p:origin x="0" y="-31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82"/>
    </p:cViewPr>
  </p:sorterViewPr>
  <p:notesViewPr>
    <p:cSldViewPr snapToGrid="0">
      <p:cViewPr varScale="1">
        <p:scale>
          <a:sx n="57" d="100"/>
          <a:sy n="57" d="100"/>
        </p:scale>
        <p:origin x="243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7B1908-EE27-412B-A1E6-1E3B46D0B22E}" type="doc">
      <dgm:prSet loTypeId="urn:microsoft.com/office/officeart/2005/8/layout/h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66B4E679-A9F5-4750-ABC8-6B645235653B}">
      <dgm:prSet phldrT="[文本]" custT="1"/>
      <dgm:spPr/>
      <dgm:t>
        <a:bodyPr/>
        <a:lstStyle/>
        <a:p>
          <a:r>
            <a:rPr lang="zh-CN" altLang="en-US" sz="2400" b="1" dirty="0"/>
            <a:t>素养问题</a:t>
          </a:r>
        </a:p>
      </dgm:t>
    </dgm:pt>
    <dgm:pt modelId="{A177FB39-9E07-4EE8-82CC-2E1E58944179}" type="parTrans" cxnId="{318E0628-D6B2-4611-8BCE-15E9109D6D8A}">
      <dgm:prSet/>
      <dgm:spPr/>
      <dgm:t>
        <a:bodyPr/>
        <a:lstStyle/>
        <a:p>
          <a:endParaRPr lang="zh-CN" altLang="en-US" sz="2400"/>
        </a:p>
      </dgm:t>
    </dgm:pt>
    <dgm:pt modelId="{4CAA7188-C356-4EF9-9EEF-A016E12C9311}" type="sibTrans" cxnId="{318E0628-D6B2-4611-8BCE-15E9109D6D8A}">
      <dgm:prSet/>
      <dgm:spPr/>
      <dgm:t>
        <a:bodyPr/>
        <a:lstStyle/>
        <a:p>
          <a:endParaRPr lang="zh-CN" altLang="en-US" sz="2400"/>
        </a:p>
      </dgm:t>
    </dgm:pt>
    <dgm:pt modelId="{DC9905DA-ED24-4A21-A710-0D9ABBF1710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互联网是什么？</a:t>
          </a:r>
        </a:p>
      </dgm:t>
    </dgm:pt>
    <dgm:pt modelId="{C085430D-8098-4C9B-9F80-462D09906991}" type="parTrans" cxnId="{0F6A596B-E268-4054-A90C-BC7C0A1D6EB0}">
      <dgm:prSet/>
      <dgm:spPr/>
      <dgm:t>
        <a:bodyPr/>
        <a:lstStyle/>
        <a:p>
          <a:endParaRPr lang="zh-CN" altLang="en-US" sz="2400"/>
        </a:p>
      </dgm:t>
    </dgm:pt>
    <dgm:pt modelId="{9549B22D-9154-4AF3-83BD-59CD9200B24E}" type="sibTrans" cxnId="{0F6A596B-E268-4054-A90C-BC7C0A1D6EB0}">
      <dgm:prSet/>
      <dgm:spPr/>
      <dgm:t>
        <a:bodyPr/>
        <a:lstStyle/>
        <a:p>
          <a:endParaRPr lang="zh-CN" altLang="en-US" sz="2400"/>
        </a:p>
      </dgm:t>
    </dgm:pt>
    <dgm:pt modelId="{0D51846B-5BE4-40A9-A3E6-3367A3130D7C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互联网的发展历程是怎样的？</a:t>
          </a:r>
        </a:p>
      </dgm:t>
    </dgm:pt>
    <dgm:pt modelId="{D6FF7B8D-C682-44B2-A85A-A9E82F8AC365}" type="parTrans" cxnId="{B8C117F4-8070-4AFF-805F-881560236F00}">
      <dgm:prSet/>
      <dgm:spPr/>
    </dgm:pt>
    <dgm:pt modelId="{5CC8C5CD-2B4B-41C1-952E-9DAA2480C5BF}" type="sibTrans" cxnId="{B8C117F4-8070-4AFF-805F-881560236F00}">
      <dgm:prSet/>
      <dgm:spPr/>
    </dgm:pt>
    <dgm:pt modelId="{9E19C87B-74F4-47F0-B39B-E51E8AE5829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dirty="0"/>
            <a:t>互联网应用的特征有哪些？</a:t>
          </a:r>
          <a:endParaRPr sz="6500"/>
        </a:p>
      </dgm:t>
    </dgm:pt>
    <dgm:pt modelId="{55182EF8-9894-4F01-880B-A2D198A89A17}" type="parTrans" cxnId="{159B067E-DE70-40F2-92CE-32F424B31B3C}">
      <dgm:prSet/>
      <dgm:spPr/>
    </dgm:pt>
    <dgm:pt modelId="{C02E9A30-1E1A-4020-81F2-34FB5CB0C517}" type="sibTrans" cxnId="{159B067E-DE70-40F2-92CE-32F424B31B3C}">
      <dgm:prSet/>
      <dgm:spPr/>
    </dgm:pt>
    <dgm:pt modelId="{C8D48B75-5A98-4AB9-8176-9223DC1342C8}">
      <dgm:prSet phldrT="[文本]" custT="1"/>
      <dgm:spPr/>
      <dgm:t>
        <a:bodyPr/>
        <a:lstStyle/>
        <a:p>
          <a:r>
            <a:rPr lang="zh-CN" altLang="en-US" sz="2400" b="1" dirty="0"/>
            <a:t>项目问题</a:t>
          </a:r>
        </a:p>
      </dgm:t>
    </dgm:pt>
    <dgm:pt modelId="{F1938CE9-2784-410A-BE12-97DD8CB2BC3A}" type="parTrans" cxnId="{8FD77D6F-399E-4670-9D86-0CB316F98D6C}">
      <dgm:prSet/>
      <dgm:spPr/>
      <dgm:t>
        <a:bodyPr/>
        <a:lstStyle/>
        <a:p>
          <a:endParaRPr lang="zh-CN" altLang="en-US" sz="2400"/>
        </a:p>
      </dgm:t>
    </dgm:pt>
    <dgm:pt modelId="{18DFA3F9-01FC-44F3-B37A-10FB0A8FD427}" type="sibTrans" cxnId="{8FD77D6F-399E-4670-9D86-0CB316F98D6C}">
      <dgm:prSet/>
      <dgm:spPr/>
      <dgm:t>
        <a:bodyPr/>
        <a:lstStyle/>
        <a:p>
          <a:endParaRPr lang="zh-CN" altLang="en-US" sz="2400"/>
        </a:p>
      </dgm:t>
    </dgm:pt>
    <dgm:pt modelId="{29C6A43E-2080-45C4-B7EE-84542DA6D443}">
      <dgm:prSet phldrT="[文本]" custT="1"/>
      <dgm:spPr/>
      <dgm:t>
        <a:bodyPr/>
        <a:lstStyle/>
        <a:p>
          <a:r>
            <a:rPr lang="zh-CN" altLang="en-US" sz="2400" dirty="0"/>
            <a:t>互联网简历包含哪些内容？</a:t>
          </a:r>
        </a:p>
      </dgm:t>
    </dgm:pt>
    <dgm:pt modelId="{DC90D372-0EEB-4265-AB5F-016F8BD5FD8F}" type="parTrans" cxnId="{FB293E50-ADF1-4A5B-AC63-1CCD7A7C8E86}">
      <dgm:prSet/>
      <dgm:spPr/>
      <dgm:t>
        <a:bodyPr/>
        <a:lstStyle/>
        <a:p>
          <a:endParaRPr lang="zh-CN" altLang="en-US" sz="2400"/>
        </a:p>
      </dgm:t>
    </dgm:pt>
    <dgm:pt modelId="{9441FB37-43E6-42AB-A75A-E49E3AF13B5F}" type="sibTrans" cxnId="{FB293E50-ADF1-4A5B-AC63-1CCD7A7C8E86}">
      <dgm:prSet/>
      <dgm:spPr/>
      <dgm:t>
        <a:bodyPr/>
        <a:lstStyle/>
        <a:p>
          <a:endParaRPr lang="zh-CN" altLang="en-US" sz="2400"/>
        </a:p>
      </dgm:t>
    </dgm:pt>
    <dgm:pt modelId="{3CE164CA-1510-4013-A43F-C69F7FD3FC20}">
      <dgm:prSet custT="1"/>
      <dgm:spPr/>
      <dgm:t>
        <a:bodyPr/>
        <a:lstStyle/>
        <a:p>
          <a:r>
            <a:rPr lang="zh-CN" altLang="en-US" sz="2400" dirty="0"/>
            <a:t>如何更好的通过简历的形式介绍互联网？</a:t>
          </a:r>
        </a:p>
      </dgm:t>
    </dgm:pt>
    <dgm:pt modelId="{7E9545C2-96C2-46DE-B023-A807A61E8D34}" type="parTrans" cxnId="{49712ECC-E353-4460-97C5-8F0AF7BAB0BC}">
      <dgm:prSet/>
      <dgm:spPr/>
      <dgm:t>
        <a:bodyPr/>
        <a:lstStyle/>
        <a:p>
          <a:endParaRPr lang="zh-CN" altLang="en-US" sz="2400"/>
        </a:p>
      </dgm:t>
    </dgm:pt>
    <dgm:pt modelId="{39DFB356-87A9-45CE-A69B-FEF2C51E240B}" type="sibTrans" cxnId="{49712ECC-E353-4460-97C5-8F0AF7BAB0BC}">
      <dgm:prSet/>
      <dgm:spPr/>
      <dgm:t>
        <a:bodyPr/>
        <a:lstStyle/>
        <a:p>
          <a:endParaRPr lang="zh-CN" altLang="en-US" sz="2400"/>
        </a:p>
      </dgm:t>
    </dgm:pt>
    <dgm:pt modelId="{8E818CA6-7CDD-4A86-98A5-0C9AA2FE04FF}" type="pres">
      <dgm:prSet presAssocID="{AB7B1908-EE27-412B-A1E6-1E3B46D0B22E}" presName="Name0" presStyleCnt="0">
        <dgm:presLayoutVars>
          <dgm:dir/>
          <dgm:animLvl val="lvl"/>
          <dgm:resizeHandles val="exact"/>
        </dgm:presLayoutVars>
      </dgm:prSet>
      <dgm:spPr/>
    </dgm:pt>
    <dgm:pt modelId="{C9F4BDD9-6029-4CD8-AA9D-8CBAD268008E}" type="pres">
      <dgm:prSet presAssocID="{66B4E679-A9F5-4750-ABC8-6B645235653B}" presName="composite" presStyleCnt="0"/>
      <dgm:spPr/>
    </dgm:pt>
    <dgm:pt modelId="{28786698-8D31-4710-8A68-A2631AD2FC98}" type="pres">
      <dgm:prSet presAssocID="{66B4E679-A9F5-4750-ABC8-6B645235653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69EBABC-DD86-49CC-9C24-0C5918EBAEF6}" type="pres">
      <dgm:prSet presAssocID="{66B4E679-A9F5-4750-ABC8-6B645235653B}" presName="desTx" presStyleLbl="alignAccFollowNode1" presStyleIdx="0" presStyleCnt="2">
        <dgm:presLayoutVars>
          <dgm:bulletEnabled val="1"/>
        </dgm:presLayoutVars>
      </dgm:prSet>
      <dgm:spPr/>
    </dgm:pt>
    <dgm:pt modelId="{7B73CE23-CCFD-4614-9BAE-05728B90EC7B}" type="pres">
      <dgm:prSet presAssocID="{4CAA7188-C356-4EF9-9EEF-A016E12C9311}" presName="space" presStyleCnt="0"/>
      <dgm:spPr/>
    </dgm:pt>
    <dgm:pt modelId="{DF4140A0-0345-419A-937F-AEA0311CF957}" type="pres">
      <dgm:prSet presAssocID="{C8D48B75-5A98-4AB9-8176-9223DC1342C8}" presName="composite" presStyleCnt="0"/>
      <dgm:spPr/>
    </dgm:pt>
    <dgm:pt modelId="{FA9B31D6-CB94-41D5-BAAF-6E3F7737FBBF}" type="pres">
      <dgm:prSet presAssocID="{C8D48B75-5A98-4AB9-8176-9223DC1342C8}" presName="parTx" presStyleLbl="alignNode1" presStyleIdx="1" presStyleCnt="2" custLinFactNeighborX="3622" custLinFactNeighborY="-9633">
        <dgm:presLayoutVars>
          <dgm:chMax val="0"/>
          <dgm:chPref val="0"/>
          <dgm:bulletEnabled val="1"/>
        </dgm:presLayoutVars>
      </dgm:prSet>
      <dgm:spPr/>
    </dgm:pt>
    <dgm:pt modelId="{4B018401-DE7D-498D-8BAC-C9D0768CCA2E}" type="pres">
      <dgm:prSet presAssocID="{C8D48B75-5A98-4AB9-8176-9223DC1342C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2631502-F90D-412A-B527-CC733A50750C}" type="presOf" srcId="{AB7B1908-EE27-412B-A1E6-1E3B46D0B22E}" destId="{8E818CA6-7CDD-4A86-98A5-0C9AA2FE04FF}" srcOrd="0" destOrd="0" presId="urn:microsoft.com/office/officeart/2005/8/layout/hList1"/>
    <dgm:cxn modelId="{0AE52202-60EA-4344-9123-80D940FC1A0E}" type="presOf" srcId="{C8D48B75-5A98-4AB9-8176-9223DC1342C8}" destId="{FA9B31D6-CB94-41D5-BAAF-6E3F7737FBBF}" srcOrd="0" destOrd="0" presId="urn:microsoft.com/office/officeart/2005/8/layout/hList1"/>
    <dgm:cxn modelId="{01087604-865B-4A4D-9A30-0DD8D882E8A0}" type="presOf" srcId="{66B4E679-A9F5-4750-ABC8-6B645235653B}" destId="{28786698-8D31-4710-8A68-A2631AD2FC98}" srcOrd="0" destOrd="0" presId="urn:microsoft.com/office/officeart/2005/8/layout/hList1"/>
    <dgm:cxn modelId="{33675D14-C3EB-4A87-823E-A3A398064C0E}" type="presOf" srcId="{9E19C87B-74F4-47F0-B39B-E51E8AE58291}" destId="{369EBABC-DD86-49CC-9C24-0C5918EBAEF6}" srcOrd="0" destOrd="2" presId="urn:microsoft.com/office/officeart/2005/8/layout/hList1"/>
    <dgm:cxn modelId="{318E0628-D6B2-4611-8BCE-15E9109D6D8A}" srcId="{AB7B1908-EE27-412B-A1E6-1E3B46D0B22E}" destId="{66B4E679-A9F5-4750-ABC8-6B645235653B}" srcOrd="0" destOrd="0" parTransId="{A177FB39-9E07-4EE8-82CC-2E1E58944179}" sibTransId="{4CAA7188-C356-4EF9-9EEF-A016E12C9311}"/>
    <dgm:cxn modelId="{391E643F-F437-4A20-A141-140B5FFBE388}" type="presOf" srcId="{3CE164CA-1510-4013-A43F-C69F7FD3FC20}" destId="{4B018401-DE7D-498D-8BAC-C9D0768CCA2E}" srcOrd="0" destOrd="1" presId="urn:microsoft.com/office/officeart/2005/8/layout/hList1"/>
    <dgm:cxn modelId="{0F6A596B-E268-4054-A90C-BC7C0A1D6EB0}" srcId="{66B4E679-A9F5-4750-ABC8-6B645235653B}" destId="{DC9905DA-ED24-4A21-A710-0D9ABBF17101}" srcOrd="0" destOrd="0" parTransId="{C085430D-8098-4C9B-9F80-462D09906991}" sibTransId="{9549B22D-9154-4AF3-83BD-59CD9200B24E}"/>
    <dgm:cxn modelId="{8FD77D6F-399E-4670-9D86-0CB316F98D6C}" srcId="{AB7B1908-EE27-412B-A1E6-1E3B46D0B22E}" destId="{C8D48B75-5A98-4AB9-8176-9223DC1342C8}" srcOrd="1" destOrd="0" parTransId="{F1938CE9-2784-410A-BE12-97DD8CB2BC3A}" sibTransId="{18DFA3F9-01FC-44F3-B37A-10FB0A8FD427}"/>
    <dgm:cxn modelId="{FB293E50-ADF1-4A5B-AC63-1CCD7A7C8E86}" srcId="{C8D48B75-5A98-4AB9-8176-9223DC1342C8}" destId="{29C6A43E-2080-45C4-B7EE-84542DA6D443}" srcOrd="0" destOrd="0" parTransId="{DC90D372-0EEB-4265-AB5F-016F8BD5FD8F}" sibTransId="{9441FB37-43E6-42AB-A75A-E49E3AF13B5F}"/>
    <dgm:cxn modelId="{159B067E-DE70-40F2-92CE-32F424B31B3C}" srcId="{66B4E679-A9F5-4750-ABC8-6B645235653B}" destId="{9E19C87B-74F4-47F0-B39B-E51E8AE58291}" srcOrd="2" destOrd="0" parTransId="{55182EF8-9894-4F01-880B-A2D198A89A17}" sibTransId="{C02E9A30-1E1A-4020-81F2-34FB5CB0C517}"/>
    <dgm:cxn modelId="{B8ED71B8-123F-4486-96FE-F07F9735F38F}" type="presOf" srcId="{0D51846B-5BE4-40A9-A3E6-3367A3130D7C}" destId="{369EBABC-DD86-49CC-9C24-0C5918EBAEF6}" srcOrd="0" destOrd="1" presId="urn:microsoft.com/office/officeart/2005/8/layout/hList1"/>
    <dgm:cxn modelId="{49712ECC-E353-4460-97C5-8F0AF7BAB0BC}" srcId="{C8D48B75-5A98-4AB9-8176-9223DC1342C8}" destId="{3CE164CA-1510-4013-A43F-C69F7FD3FC20}" srcOrd="1" destOrd="0" parTransId="{7E9545C2-96C2-46DE-B023-A807A61E8D34}" sibTransId="{39DFB356-87A9-45CE-A69B-FEF2C51E240B}"/>
    <dgm:cxn modelId="{DEB417D0-FBA9-4B4E-B5AC-5E8E44271BC4}" type="presOf" srcId="{DC9905DA-ED24-4A21-A710-0D9ABBF17101}" destId="{369EBABC-DD86-49CC-9C24-0C5918EBAEF6}" srcOrd="0" destOrd="0" presId="urn:microsoft.com/office/officeart/2005/8/layout/hList1"/>
    <dgm:cxn modelId="{C5235AD9-EF01-4DFB-A957-8EE7B4590D39}" type="presOf" srcId="{29C6A43E-2080-45C4-B7EE-84542DA6D443}" destId="{4B018401-DE7D-498D-8BAC-C9D0768CCA2E}" srcOrd="0" destOrd="0" presId="urn:microsoft.com/office/officeart/2005/8/layout/hList1"/>
    <dgm:cxn modelId="{B8C117F4-8070-4AFF-805F-881560236F00}" srcId="{66B4E679-A9F5-4750-ABC8-6B645235653B}" destId="{0D51846B-5BE4-40A9-A3E6-3367A3130D7C}" srcOrd="1" destOrd="0" parTransId="{D6FF7B8D-C682-44B2-A85A-A9E82F8AC365}" sibTransId="{5CC8C5CD-2B4B-41C1-952E-9DAA2480C5BF}"/>
    <dgm:cxn modelId="{22F41086-5B23-4EEB-A575-53727AFD7815}" type="presParOf" srcId="{8E818CA6-7CDD-4A86-98A5-0C9AA2FE04FF}" destId="{C9F4BDD9-6029-4CD8-AA9D-8CBAD268008E}" srcOrd="0" destOrd="0" presId="urn:microsoft.com/office/officeart/2005/8/layout/hList1"/>
    <dgm:cxn modelId="{ABD99047-A606-4600-BECB-8147B1BE4D63}" type="presParOf" srcId="{C9F4BDD9-6029-4CD8-AA9D-8CBAD268008E}" destId="{28786698-8D31-4710-8A68-A2631AD2FC98}" srcOrd="0" destOrd="0" presId="urn:microsoft.com/office/officeart/2005/8/layout/hList1"/>
    <dgm:cxn modelId="{18E82637-016C-4B35-A67B-6507733CD8B1}" type="presParOf" srcId="{C9F4BDD9-6029-4CD8-AA9D-8CBAD268008E}" destId="{369EBABC-DD86-49CC-9C24-0C5918EBAEF6}" srcOrd="1" destOrd="0" presId="urn:microsoft.com/office/officeart/2005/8/layout/hList1"/>
    <dgm:cxn modelId="{BC67C01A-4716-445F-9F54-DAA3787464FD}" type="presParOf" srcId="{8E818CA6-7CDD-4A86-98A5-0C9AA2FE04FF}" destId="{7B73CE23-CCFD-4614-9BAE-05728B90EC7B}" srcOrd="1" destOrd="0" presId="urn:microsoft.com/office/officeart/2005/8/layout/hList1"/>
    <dgm:cxn modelId="{B1885F50-12FD-4552-8F92-6CDEBB58946F}" type="presParOf" srcId="{8E818CA6-7CDD-4A86-98A5-0C9AA2FE04FF}" destId="{DF4140A0-0345-419A-937F-AEA0311CF957}" srcOrd="2" destOrd="0" presId="urn:microsoft.com/office/officeart/2005/8/layout/hList1"/>
    <dgm:cxn modelId="{AB2C1816-EAAF-4368-B1E9-F145634C31A7}" type="presParOf" srcId="{DF4140A0-0345-419A-937F-AEA0311CF957}" destId="{FA9B31D6-CB94-41D5-BAAF-6E3F7737FBBF}" srcOrd="0" destOrd="0" presId="urn:microsoft.com/office/officeart/2005/8/layout/hList1"/>
    <dgm:cxn modelId="{D7A4D208-3759-43F7-B53E-648F44B7BF14}" type="presParOf" srcId="{DF4140A0-0345-419A-937F-AEA0311CF957}" destId="{4B018401-DE7D-498D-8BAC-C9D0768CCA2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86698-8D31-4710-8A68-A2631AD2FC98}">
      <dsp:nvSpPr>
        <dsp:cNvPr id="0" name=""/>
        <dsp:cNvSpPr/>
      </dsp:nvSpPr>
      <dsp:spPr bwMode="white">
        <a:xfrm>
          <a:off x="39" y="2078"/>
          <a:ext cx="3818923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素养问题</a:t>
          </a:r>
        </a:p>
      </dsp:txBody>
      <dsp:txXfrm>
        <a:off x="39" y="2078"/>
        <a:ext cx="3818923" cy="720000"/>
      </dsp:txXfrm>
    </dsp:sp>
    <dsp:sp modelId="{369EBABC-DD86-49CC-9C24-0C5918EBAEF6}">
      <dsp:nvSpPr>
        <dsp:cNvPr id="0" name=""/>
        <dsp:cNvSpPr/>
      </dsp:nvSpPr>
      <dsp:spPr bwMode="white">
        <a:xfrm>
          <a:off x="39" y="722078"/>
          <a:ext cx="3818923" cy="3156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互联网是什么？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互联网的发展历程是怎样的？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互联网应用的特征有哪些？</a:t>
          </a:r>
          <a:endParaRPr sz="6500" kern="1200"/>
        </a:p>
      </dsp:txBody>
      <dsp:txXfrm>
        <a:off x="39" y="722078"/>
        <a:ext cx="3818923" cy="3156750"/>
      </dsp:txXfrm>
    </dsp:sp>
    <dsp:sp modelId="{FA9B31D6-CB94-41D5-BAAF-6E3F7737FBBF}">
      <dsp:nvSpPr>
        <dsp:cNvPr id="0" name=""/>
        <dsp:cNvSpPr/>
      </dsp:nvSpPr>
      <dsp:spPr bwMode="white">
        <a:xfrm>
          <a:off x="4353653" y="0"/>
          <a:ext cx="3818923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项目问题</a:t>
          </a:r>
        </a:p>
      </dsp:txBody>
      <dsp:txXfrm>
        <a:off x="4353653" y="0"/>
        <a:ext cx="3818923" cy="720000"/>
      </dsp:txXfrm>
    </dsp:sp>
    <dsp:sp modelId="{4B018401-DE7D-498D-8BAC-C9D0768CCA2E}">
      <dsp:nvSpPr>
        <dsp:cNvPr id="0" name=""/>
        <dsp:cNvSpPr/>
      </dsp:nvSpPr>
      <dsp:spPr bwMode="white">
        <a:xfrm>
          <a:off x="4353613" y="722078"/>
          <a:ext cx="3818923" cy="3156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互联网简历包含哪些内容？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如何更好的通过简历的形式介绍互联网？</a:t>
          </a:r>
        </a:p>
      </dsp:txBody>
      <dsp:txXfrm>
        <a:off x="4353613" y="722078"/>
        <a:ext cx="3818923" cy="3156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2024-08-07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2024-08-07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43915F9E-E5EF-4A33-BF58-0F9891AD4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9F1CA672-CB8D-4920-BC07-611DD84D9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33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79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964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569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96E37F3E-CFCE-4603-B4E8-8F87A39F9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7D307169-B08A-44E1-A430-62B03EB98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3BF69FE6-A15E-46BB-8EF4-BFEB75435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03C31C9A-B856-4BC5-AAF0-1A96BB87B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2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1.xml"/><Relationship Id="rId5" Type="http://schemas.openxmlformats.org/officeDocument/2006/relationships/slide" Target="../slides/slide25.xml"/><Relationship Id="rId4" Type="http://schemas.openxmlformats.org/officeDocument/2006/relationships/slide" Target="../slides/slide2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6.xml"/><Relationship Id="rId7" Type="http://schemas.openxmlformats.org/officeDocument/2006/relationships/slide" Target="../slides/slide3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22.xml"/><Relationship Id="rId4" Type="http://schemas.openxmlformats.org/officeDocument/2006/relationships/slide" Target="../slides/slide1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22.xml"/><Relationship Id="rId7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1.xml"/><Relationship Id="rId5" Type="http://schemas.openxmlformats.org/officeDocument/2006/relationships/slide" Target="../slides/slide6.xml"/><Relationship Id="rId4" Type="http://schemas.openxmlformats.org/officeDocument/2006/relationships/slide" Target="../slides/slide2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22.xml"/><Relationship Id="rId7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1.xml"/><Relationship Id="rId5" Type="http://schemas.openxmlformats.org/officeDocument/2006/relationships/slide" Target="../slides/slide6.xml"/><Relationship Id="rId4" Type="http://schemas.openxmlformats.org/officeDocument/2006/relationships/slide" Target="../slides/slide2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2024-08-07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设计互联网简历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242" y="6315614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855242" y="6315614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设计互联网简历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设计互联网简历</a:t>
            </a: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242" y="6315614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设计互联网简历</a:t>
            </a: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242" y="6315614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2024-08-07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image" Target="../media/image21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image" Target="../media/image20.png"/><Relationship Id="rId2" Type="http://schemas.openxmlformats.org/officeDocument/2006/relationships/tags" Target="../tags/tag38.xml"/><Relationship Id="rId16" Type="http://schemas.openxmlformats.org/officeDocument/2006/relationships/notesSlide" Target="../notesSlides/notesSlide20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slideLayout" Target="../slideLayouts/slideLayout4.xml"/><Relationship Id="rId10" Type="http://schemas.openxmlformats.org/officeDocument/2006/relationships/tags" Target="../tags/tag46.xml"/><Relationship Id="rId19" Type="http://schemas.openxmlformats.org/officeDocument/2006/relationships/image" Target="../media/image14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notesSlide" Target="../notesSlides/notesSlide22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image" Target="../media/image5.png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3" Type="http://schemas.openxmlformats.org/officeDocument/2006/relationships/tags" Target="../tags/tag66.xml"/><Relationship Id="rId21" Type="http://schemas.openxmlformats.org/officeDocument/2006/relationships/notesSlide" Target="../notesSlides/notesSlide2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Document1.doc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image" Target="../media/image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10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96121" y="2305950"/>
            <a:ext cx="6647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设计互联网简历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马鞍山市花园初级中学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殷小庆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264579" y="3846700"/>
            <a:ext cx="4355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互联网诞生与发展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74091" y="891524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介绍互联网前世今生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2495" y="981960"/>
            <a:ext cx="57320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分析互联网简历结构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389"/>
            <a:ext cx="2722824" cy="2722824"/>
          </a:xfrm>
          <a:prstGeom prst="rect">
            <a:avLst/>
          </a:prstGeom>
        </p:spPr>
      </p:pic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2177716" y="2577743"/>
            <a:ext cx="9037972" cy="3236069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35699" y="1639477"/>
            <a:ext cx="869189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上网搜索简历的一般结构，与同学进行讨论，分析互联网简历可能包含的内容，并完成连线。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9" y="1639477"/>
            <a:ext cx="650250" cy="650250"/>
          </a:xfrm>
          <a:prstGeom prst="rect">
            <a:avLst/>
          </a:prstGeom>
        </p:spPr>
      </p:pic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2404831" y="2861691"/>
          <a:ext cx="8553630" cy="281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2471420" imgH="815975" progId="Word.Picture.8">
                  <p:embed/>
                </p:oleObj>
              </mc:Choice>
              <mc:Fallback>
                <p:oleObj name="Picture" r:id="rId6" imgW="2471420" imgH="815975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4831" y="2861691"/>
                        <a:ext cx="8553630" cy="28110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2495" y="981960"/>
            <a:ext cx="57320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确定互联网简历内容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389"/>
            <a:ext cx="2722824" cy="2722824"/>
          </a:xfrm>
          <a:prstGeom prst="rect">
            <a:avLst/>
          </a:prstGeom>
        </p:spPr>
      </p:pic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2201943" y="2534870"/>
            <a:ext cx="9037972" cy="3236069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74982" y="1602553"/>
            <a:ext cx="8691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神奇的互联网是如何诞生的呢？如此迅猛的发展都有哪些经历？为什么说互联网是无处不在的呢？带着这些疑惑，可以从以下几个方面收集简历中需要的信息。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9" y="1639477"/>
            <a:ext cx="650250" cy="650250"/>
          </a:xfrm>
          <a:prstGeom prst="rect">
            <a:avLst/>
          </a:prstGeom>
        </p:spPr>
      </p:pic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2488655" y="3429000"/>
          <a:ext cx="8464547" cy="1325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3229610" imgH="514985" progId="Word.Picture.8">
                  <p:embed/>
                </p:oleObj>
              </mc:Choice>
              <mc:Fallback>
                <p:oleObj name="Picture" r:id="rId6" imgW="3229610" imgH="514985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8655" y="3429000"/>
                        <a:ext cx="8464547" cy="1325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3770" y="1548130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79815" y="750478"/>
            <a:ext cx="43287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设计互联网简历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163763" y="2017713"/>
          <a:ext cx="6596062" cy="395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238500" imgH="1733550" progId="Word.Picture.8">
                  <p:embed/>
                </p:oleObj>
              </mc:Choice>
              <mc:Fallback>
                <p:oleObj name="Picture" r:id="rId4" imgW="3238500" imgH="1733550" progId="Word.Picture.8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2017713"/>
                        <a:ext cx="6596062" cy="395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介绍互联网的诞生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523006" y="1891893"/>
          <a:ext cx="9145987" cy="3864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5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9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</a:t>
                      </a:r>
                    </a:p>
                  </a:txBody>
                  <a:tcPr marL="68580" marR="68580" marT="0" marB="0" anchor="ctr">
                    <a:solidFill>
                      <a:srgbClr val="080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国际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0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0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80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阿帕网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诞生时间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80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1969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互联网之父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80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蒂姆·伯纳斯·李、温顿·瑟夫、罗伯特·卡恩等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诞生背景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80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军事连接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7029675" y="2651264"/>
          <a:ext cx="3639318" cy="3107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9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中国科技网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1994</a:t>
                      </a:r>
                      <a:endParaRPr lang="zh-CN" sz="24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钱天白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科学研究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823981"/>
            <a:ext cx="2640987" cy="2640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梳理互联网的发展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重要阶段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242863" y="1921381"/>
          <a:ext cx="9244160" cy="3607880"/>
        </p:xfrm>
        <a:graphic>
          <a:graphicData uri="http://schemas.openxmlformats.org/drawingml/2006/table">
            <a:tbl>
              <a:tblPr firstRow="1" firstCol="1" bandRow="1"/>
              <a:tblGrid>
                <a:gridCol w="1828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2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1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  容</a:t>
                      </a: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</a:t>
                      </a:r>
                      <a:r>
                        <a:rPr lang="en-US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</a:t>
                      </a: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移动互联网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智能互联网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起始时间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世纪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年代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世纪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年代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世纪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年代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世纪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年代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联网方式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有线 无线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宽带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移动 宽带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典型应用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雅虎  谷歌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维基百科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微博 微信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 AI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终端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lang="zh-CN" sz="1800" kern="1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  手机等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手机 </a:t>
                      </a:r>
                      <a:r>
                        <a:rPr lang="zh-CN" alt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人工智能</a:t>
                      </a:r>
                      <a:endParaRPr lang="en-US" alt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万物互联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823981"/>
            <a:ext cx="2640987" cy="2640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梳理互联网的发展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使用终端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823981"/>
            <a:ext cx="2640987" cy="2640987"/>
          </a:xfrm>
          <a:prstGeom prst="rect">
            <a:avLst/>
          </a:prstGeom>
        </p:spPr>
      </p:pic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1922554" y="2152395"/>
          <a:ext cx="7955131" cy="2992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2887980" imgH="1082040" progId="Word.Picture.8">
                  <p:embed/>
                </p:oleObj>
              </mc:Choice>
              <mc:Fallback>
                <p:oleObj name="Picture" r:id="rId5" imgW="2887980" imgH="108204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2554" y="2152395"/>
                        <a:ext cx="7955131" cy="2992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512253" y="4451210"/>
            <a:ext cx="7005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dirty="0"/>
              <a:t>④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933113" y="4384906"/>
            <a:ext cx="807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/>
              <a:t>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31616" y="4406966"/>
            <a:ext cx="7005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dirty="0"/>
              <a:t>②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403690" y="4465958"/>
            <a:ext cx="7005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dirty="0"/>
              <a:t>①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489" y="1881784"/>
            <a:ext cx="8845957" cy="353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梳理互联网的发展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03564" y="2306076"/>
            <a:ext cx="18721154" cy="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1703565" y="2306076"/>
          <a:ext cx="9255980" cy="319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014980" imgH="1042035" progId="Word.Picture.8">
                  <p:embed/>
                </p:oleObj>
              </mc:Choice>
              <mc:Fallback>
                <p:oleObj name="Picture" r:id="rId4" imgW="3014980" imgH="1042035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65" y="2306076"/>
                        <a:ext cx="9255980" cy="3198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762424"/>
            <a:ext cx="2640987" cy="2640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梳理互联网的发展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03564" y="2306076"/>
            <a:ext cx="18721154" cy="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76715" y="2339326"/>
            <a:ext cx="10033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      </a:t>
            </a:r>
            <a:r>
              <a:rPr lang="zh-CN" altLang="zh-CN" sz="2400" dirty="0"/>
              <a:t>移动通信技术基本以</a:t>
            </a:r>
            <a:r>
              <a:rPr lang="en-US" altLang="zh-CN" sz="2400" dirty="0"/>
              <a:t>10</a:t>
            </a:r>
            <a:r>
              <a:rPr lang="zh-CN" altLang="zh-CN" sz="2400" dirty="0"/>
              <a:t>年为周期进行升级换代，</a:t>
            </a:r>
            <a:r>
              <a:rPr lang="en-US" altLang="zh-CN" sz="2400" dirty="0"/>
              <a:t>5G</a:t>
            </a:r>
            <a:r>
              <a:rPr lang="zh-CN" altLang="zh-CN" sz="2400" dirty="0"/>
              <a:t>技术优势显著，抗干扰能力更强、覆盖更广、可以保障数据可靠传输，作为新一代移动通信技术，是实现人、机、物互联的网络基础</a:t>
            </a:r>
            <a:r>
              <a:rPr lang="zh-CN" altLang="en-US" sz="2400" dirty="0"/>
              <a:t>。</a:t>
            </a:r>
            <a:endParaRPr lang="zh-CN" altLang="en-US" sz="2800" b="1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2694185" y="3539655"/>
          <a:ext cx="6833864" cy="247709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59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855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solidFill>
                            <a:schemeClr val="bg2"/>
                          </a:solidFill>
                          <a:effectLst/>
                        </a:rPr>
                        <a:t>技术</a:t>
                      </a:r>
                      <a:endParaRPr lang="zh-CN" sz="2400" b="1" kern="100" dirty="0">
                        <a:solidFill>
                          <a:schemeClr val="bg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solidFill>
                            <a:schemeClr val="bg2"/>
                          </a:solidFill>
                          <a:effectLst/>
                        </a:rPr>
                        <a:t>年代</a:t>
                      </a:r>
                      <a:endParaRPr lang="zh-CN" sz="2400" b="1" kern="100" dirty="0">
                        <a:solidFill>
                          <a:schemeClr val="bg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solidFill>
                            <a:schemeClr val="bg2"/>
                          </a:solidFill>
                          <a:effectLst/>
                        </a:rPr>
                        <a:t>速率</a:t>
                      </a:r>
                      <a:endParaRPr lang="zh-CN" sz="2400" b="1" kern="100" dirty="0">
                        <a:solidFill>
                          <a:schemeClr val="bg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48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1G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1980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——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48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2G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1990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100 Kbit/s</a:t>
                      </a:r>
                      <a:endParaRPr lang="zh-CN" sz="2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248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3G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2000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100 Mbit/s</a:t>
                      </a:r>
                      <a:endParaRPr lang="zh-CN" sz="2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48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4G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2010</a:t>
                      </a:r>
                      <a:endParaRPr lang="zh-CN" sz="2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 Gbit/s</a:t>
                      </a:r>
                      <a:endParaRPr lang="zh-CN" sz="2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48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endParaRPr lang="zh-CN" sz="2400" b="1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endParaRPr lang="zh-CN" sz="2400" b="1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 Gbit/s</a:t>
                      </a:r>
                      <a:endParaRPr lang="zh-CN" sz="2400" b="1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35" y="1666703"/>
            <a:ext cx="643269" cy="67522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485604" y="1920745"/>
            <a:ext cx="10258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移动通信技术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5G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174" y="1129493"/>
            <a:ext cx="7655480" cy="4434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追寻互联网中的应用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早期应用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03564" y="2306076"/>
            <a:ext cx="18721154" cy="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762424"/>
            <a:ext cx="2640987" cy="2640987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1703564" y="2330161"/>
          <a:ext cx="8663425" cy="264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2702560" imgH="821690" progId="Word.Picture.8">
                  <p:embed/>
                </p:oleObj>
              </mc:Choice>
              <mc:Fallback>
                <p:oleObj name="Picture" r:id="rId5" imgW="2702560" imgH="82169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64" y="2330161"/>
                        <a:ext cx="8663425" cy="2640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825011" y="3419821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视频网站</a:t>
            </a:r>
            <a:endParaRPr lang="zh-CN" altLang="zh-CN" sz="2400" kern="100" dirty="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67344" y="4302812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社交平台</a:t>
            </a:r>
            <a:endParaRPr lang="zh-CN" altLang="zh-CN" sz="2400" kern="100" dirty="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67344" y="3429000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即时通讯</a:t>
            </a:r>
            <a:endParaRPr lang="zh-CN" altLang="zh-CN" sz="2400" kern="100" dirty="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25011" y="4338686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下载软件</a:t>
            </a:r>
            <a:endParaRPr lang="zh-CN" altLang="zh-CN" sz="2400" kern="100" dirty="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67344" y="2498682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搜索引擎</a:t>
            </a:r>
            <a:endParaRPr lang="zh-CN" altLang="zh-CN" sz="2400" kern="100" dirty="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追寻互联网中的应用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身边的应用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03564" y="2306076"/>
            <a:ext cx="18721154" cy="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762424"/>
            <a:ext cx="2640987" cy="2640987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1219134" y="2208950"/>
          <a:ext cx="9269302" cy="275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2523490" imgH="752475" progId="Word.Picture.8">
                  <p:embed/>
                </p:oleObj>
              </mc:Choice>
              <mc:Fallback>
                <p:oleObj name="Picture" r:id="rId5" imgW="2523490" imgH="752475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134" y="2208950"/>
                        <a:ext cx="9269302" cy="2759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312947" y="3863008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购物</a:t>
            </a:r>
            <a:endParaRPr lang="zh-CN" altLang="zh-CN" sz="2400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94994" y="3863008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外卖</a:t>
            </a:r>
            <a:endParaRPr lang="zh-CN" altLang="zh-CN" sz="2400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89648" y="3866241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在线缴费</a:t>
            </a:r>
            <a:endParaRPr lang="zh-CN" altLang="zh-CN" sz="2400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71695" y="3863008"/>
            <a:ext cx="1853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400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导航</a:t>
            </a:r>
            <a:endParaRPr lang="zh-CN" altLang="zh-CN" sz="2400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1393476" y="1796109"/>
            <a:ext cx="4020811" cy="3550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>
              <a:lnSpc>
                <a:spcPct val="130000"/>
              </a:lnSpc>
            </a:pPr>
            <a:r>
              <a:rPr lang="zh-CN" altLang="en-US" sz="22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学校为了打造智慧校园，普及互联网知识，举办了以走进互联网”为主题的宣传活动。李明同学决定从互联网的诞生和发展，以及互联网的应用及其特征等方面展开介绍，并围绕内容梳理出简历的制作思路，方便介绍时使用。</a:t>
            </a:r>
            <a:endParaRPr lang="zh-CN" altLang="en-US" sz="22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46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55242" y="6419789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介绍互联网前世今生</a:t>
            </a:r>
          </a:p>
        </p:txBody>
      </p:sp>
      <p:pic>
        <p:nvPicPr>
          <p:cNvPr id="16" name="互联网时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287" y="1912143"/>
            <a:ext cx="5655459" cy="3201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追寻互联网中的应用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03564" y="2306076"/>
            <a:ext cx="18721154" cy="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762424"/>
            <a:ext cx="2640987" cy="264098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859913" y="1718488"/>
            <a:ext cx="9564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有了互联网，实现了人与人之间的快速信息交流，与同学讨论并总结，互联网应用的特征还有哪些呢？</a:t>
            </a:r>
          </a:p>
        </p:txBody>
      </p:sp>
      <p:sp>
        <p:nvSpPr>
          <p:cNvPr id="13" name="MH_Other_1"/>
          <p:cNvSpPr/>
          <p:nvPr>
            <p:custDataLst>
              <p:tags r:id="rId1"/>
            </p:custDataLst>
          </p:nvPr>
        </p:nvSpPr>
        <p:spPr>
          <a:xfrm rot="6874119">
            <a:off x="4127468" y="3013789"/>
            <a:ext cx="201438" cy="1379228"/>
          </a:xfrm>
          <a:custGeom>
            <a:avLst/>
            <a:gdLst/>
            <a:ahLst/>
            <a:cxnLst/>
            <a:rect l="l" t="t" r="r" b="b"/>
            <a:pathLst>
              <a:path w="233770" h="1447801">
                <a:moveTo>
                  <a:pt x="0" y="0"/>
                </a:moveTo>
                <a:lnTo>
                  <a:pt x="233770" y="0"/>
                </a:lnTo>
                <a:cubicBezTo>
                  <a:pt x="168477" y="182736"/>
                  <a:pt x="129653" y="460559"/>
                  <a:pt x="135052" y="770975"/>
                </a:cubicBezTo>
                <a:cubicBezTo>
                  <a:pt x="139619" y="1033545"/>
                  <a:pt x="174997" y="1271708"/>
                  <a:pt x="229940" y="1447800"/>
                </a:cubicBezTo>
                <a:lnTo>
                  <a:pt x="0" y="1447801"/>
                </a:lnTo>
                <a:lnTo>
                  <a:pt x="0" y="1400482"/>
                </a:lnTo>
                <a:cubicBezTo>
                  <a:pt x="56365" y="1218830"/>
                  <a:pt x="88819" y="960865"/>
                  <a:pt x="83853" y="675321"/>
                </a:cubicBezTo>
                <a:cubicBezTo>
                  <a:pt x="79627" y="432381"/>
                  <a:pt x="49025" y="210334"/>
                  <a:pt x="0" y="39256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14" name="MH_Other_2"/>
          <p:cNvSpPr/>
          <p:nvPr>
            <p:custDataLst>
              <p:tags r:id="rId2"/>
            </p:custDataLst>
          </p:nvPr>
        </p:nvSpPr>
        <p:spPr bwMode="auto">
          <a:xfrm rot="5257971">
            <a:off x="2621469" y="2476244"/>
            <a:ext cx="667174" cy="1765715"/>
          </a:xfrm>
          <a:prstGeom prst="roundRect">
            <a:avLst>
              <a:gd name="adj" fmla="val 19888"/>
            </a:avLst>
          </a:pr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19" name="MH_SubTitle_1"/>
          <p:cNvSpPr/>
          <p:nvPr>
            <p:custDataLst>
              <p:tags r:id="rId3"/>
            </p:custDataLst>
          </p:nvPr>
        </p:nvSpPr>
        <p:spPr bwMode="auto">
          <a:xfrm rot="21457971">
            <a:off x="2223763" y="3084089"/>
            <a:ext cx="1462588" cy="550025"/>
          </a:xfrm>
          <a:prstGeom prst="roundRect">
            <a:avLst>
              <a:gd name="adj" fmla="val 19888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000" kern="0" dirty="0">
                <a:solidFill>
                  <a:srgbClr val="C00000"/>
                </a:solidFill>
              </a:rPr>
              <a:t>高效快捷</a:t>
            </a:r>
          </a:p>
        </p:txBody>
      </p:sp>
      <p:sp>
        <p:nvSpPr>
          <p:cNvPr id="21" name="MH_Other_4"/>
          <p:cNvSpPr/>
          <p:nvPr>
            <p:custDataLst>
              <p:tags r:id="rId4"/>
            </p:custDataLst>
          </p:nvPr>
        </p:nvSpPr>
        <p:spPr bwMode="auto">
          <a:xfrm rot="11397588">
            <a:off x="7555009" y="2779789"/>
            <a:ext cx="1769505" cy="665745"/>
          </a:xfrm>
          <a:prstGeom prst="roundRect">
            <a:avLst>
              <a:gd name="adj" fmla="val 19888"/>
            </a:avLst>
          </a:pr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22" name="MH_Other_5"/>
          <p:cNvSpPr/>
          <p:nvPr>
            <p:custDataLst>
              <p:tags r:id="rId5"/>
            </p:custDataLst>
          </p:nvPr>
        </p:nvSpPr>
        <p:spPr>
          <a:xfrm rot="13520662" flipV="1">
            <a:off x="4469200" y="4045980"/>
            <a:ext cx="200009" cy="1379228"/>
          </a:xfrm>
          <a:custGeom>
            <a:avLst/>
            <a:gdLst/>
            <a:ahLst/>
            <a:cxnLst/>
            <a:rect l="l" t="t" r="r" b="b"/>
            <a:pathLst>
              <a:path w="233770" h="1447801">
                <a:moveTo>
                  <a:pt x="0" y="0"/>
                </a:moveTo>
                <a:lnTo>
                  <a:pt x="233770" y="0"/>
                </a:lnTo>
                <a:cubicBezTo>
                  <a:pt x="168477" y="182736"/>
                  <a:pt x="129653" y="460559"/>
                  <a:pt x="135052" y="770975"/>
                </a:cubicBezTo>
                <a:cubicBezTo>
                  <a:pt x="139619" y="1033545"/>
                  <a:pt x="174997" y="1271708"/>
                  <a:pt x="229940" y="1447800"/>
                </a:cubicBezTo>
                <a:lnTo>
                  <a:pt x="0" y="1447801"/>
                </a:lnTo>
                <a:lnTo>
                  <a:pt x="0" y="1400482"/>
                </a:lnTo>
                <a:cubicBezTo>
                  <a:pt x="56365" y="1218830"/>
                  <a:pt x="88819" y="960865"/>
                  <a:pt x="83853" y="675321"/>
                </a:cubicBezTo>
                <a:cubicBezTo>
                  <a:pt x="79627" y="432381"/>
                  <a:pt x="49025" y="210334"/>
                  <a:pt x="0" y="39256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23" name="MH_Other_6"/>
          <p:cNvSpPr/>
          <p:nvPr>
            <p:custDataLst>
              <p:tags r:id="rId6"/>
            </p:custDataLst>
          </p:nvPr>
        </p:nvSpPr>
        <p:spPr bwMode="auto">
          <a:xfrm rot="15136810" flipV="1">
            <a:off x="3352762" y="4340616"/>
            <a:ext cx="667173" cy="1765715"/>
          </a:xfrm>
          <a:prstGeom prst="roundRect">
            <a:avLst>
              <a:gd name="adj" fmla="val 19888"/>
            </a:avLst>
          </a:pr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24" name="MH_Other_8"/>
          <p:cNvSpPr/>
          <p:nvPr>
            <p:custDataLst>
              <p:tags r:id="rId7"/>
            </p:custDataLst>
          </p:nvPr>
        </p:nvSpPr>
        <p:spPr bwMode="auto">
          <a:xfrm rot="9824062" flipV="1">
            <a:off x="7938868" y="4680461"/>
            <a:ext cx="1765715" cy="779308"/>
          </a:xfrm>
          <a:prstGeom prst="roundRect">
            <a:avLst>
              <a:gd name="adj" fmla="val 19888"/>
            </a:avLst>
          </a:pr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25" name="MH_SubTitle_3"/>
          <p:cNvSpPr/>
          <p:nvPr>
            <p:custDataLst>
              <p:tags r:id="rId8"/>
            </p:custDataLst>
          </p:nvPr>
        </p:nvSpPr>
        <p:spPr bwMode="auto">
          <a:xfrm rot="9824062" flipV="1">
            <a:off x="8074115" y="4802177"/>
            <a:ext cx="1462588" cy="550026"/>
          </a:xfrm>
          <a:prstGeom prst="roundRect">
            <a:avLst>
              <a:gd name="adj" fmla="val 19888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000" kern="0" dirty="0">
                <a:solidFill>
                  <a:srgbClr val="C00000"/>
                </a:solidFill>
              </a:rPr>
              <a:t>去中心化</a:t>
            </a:r>
          </a:p>
        </p:txBody>
      </p:sp>
      <p:sp>
        <p:nvSpPr>
          <p:cNvPr id="26" name="MH_Other_9"/>
          <p:cNvSpPr/>
          <p:nvPr>
            <p:custDataLst>
              <p:tags r:id="rId9"/>
            </p:custDataLst>
          </p:nvPr>
        </p:nvSpPr>
        <p:spPr bwMode="auto">
          <a:xfrm rot="5029003">
            <a:off x="5509222" y="2903180"/>
            <a:ext cx="931472" cy="2470486"/>
          </a:xfrm>
          <a:prstGeom prst="roundRect">
            <a:avLst>
              <a:gd name="adj" fmla="val 19888"/>
            </a:avLst>
          </a:pr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27" name="MH_Title_1"/>
          <p:cNvSpPr/>
          <p:nvPr>
            <p:custDataLst>
              <p:tags r:id="rId10"/>
            </p:custDataLst>
          </p:nvPr>
        </p:nvSpPr>
        <p:spPr bwMode="auto">
          <a:xfrm rot="21229003">
            <a:off x="4955694" y="3754120"/>
            <a:ext cx="2042320" cy="770036"/>
          </a:xfrm>
          <a:prstGeom prst="roundRect">
            <a:avLst>
              <a:gd name="adj" fmla="val 19888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rgbClr val="333333"/>
                </a:solidFill>
              </a:rPr>
              <a:t>互联网应用</a:t>
            </a:r>
            <a:endParaRPr lang="en-US" altLang="zh-CN" kern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rgbClr val="333333"/>
                </a:solidFill>
              </a:rPr>
              <a:t>特征</a:t>
            </a:r>
          </a:p>
        </p:txBody>
      </p:sp>
      <p:sp>
        <p:nvSpPr>
          <p:cNvPr id="28" name="MH_SubTitle_2"/>
          <p:cNvSpPr/>
          <p:nvPr>
            <p:custDataLst>
              <p:tags r:id="rId11"/>
            </p:custDataLst>
          </p:nvPr>
        </p:nvSpPr>
        <p:spPr>
          <a:xfrm rot="444039">
            <a:off x="7691413" y="2829791"/>
            <a:ext cx="1500479" cy="565741"/>
          </a:xfrm>
          <a:custGeom>
            <a:avLst/>
            <a:gdLst>
              <a:gd name="connsiteX0" fmla="*/ 143578 w 627798"/>
              <a:gd name="connsiteY0" fmla="*/ 124 h 628838"/>
              <a:gd name="connsiteX1" fmla="*/ 511581 w 627798"/>
              <a:gd name="connsiteY1" fmla="*/ 16572 h 628838"/>
              <a:gd name="connsiteX2" fmla="*/ 627675 w 627798"/>
              <a:gd name="connsiteY2" fmla="*/ 143530 h 628838"/>
              <a:gd name="connsiteX3" fmla="*/ 611179 w 627798"/>
              <a:gd name="connsiteY3" fmla="*/ 512620 h 628838"/>
              <a:gd name="connsiteX4" fmla="*/ 484220 w 627798"/>
              <a:gd name="connsiteY4" fmla="*/ 628715 h 628838"/>
              <a:gd name="connsiteX5" fmla="*/ 116218 w 627798"/>
              <a:gd name="connsiteY5" fmla="*/ 612267 h 628838"/>
              <a:gd name="connsiteX6" fmla="*/ 123 w 627798"/>
              <a:gd name="connsiteY6" fmla="*/ 485309 h 628838"/>
              <a:gd name="connsiteX7" fmla="*/ 16620 w 627798"/>
              <a:gd name="connsiteY7" fmla="*/ 116219 h 628838"/>
              <a:gd name="connsiteX8" fmla="*/ 143578 w 627798"/>
              <a:gd name="connsiteY8" fmla="*/ 124 h 62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798" h="628838">
                <a:moveTo>
                  <a:pt x="143578" y="124"/>
                </a:moveTo>
                <a:lnTo>
                  <a:pt x="511581" y="16572"/>
                </a:lnTo>
                <a:cubicBezTo>
                  <a:pt x="578698" y="19572"/>
                  <a:pt x="630675" y="76413"/>
                  <a:pt x="627675" y="143530"/>
                </a:cubicBezTo>
                <a:lnTo>
                  <a:pt x="611179" y="512620"/>
                </a:lnTo>
                <a:cubicBezTo>
                  <a:pt x="608179" y="579737"/>
                  <a:pt x="551337" y="631715"/>
                  <a:pt x="484220" y="628715"/>
                </a:cubicBezTo>
                <a:lnTo>
                  <a:pt x="116218" y="612267"/>
                </a:lnTo>
                <a:cubicBezTo>
                  <a:pt x="49101" y="609267"/>
                  <a:pt x="-2877" y="552426"/>
                  <a:pt x="123" y="485309"/>
                </a:cubicBezTo>
                <a:lnTo>
                  <a:pt x="16620" y="116219"/>
                </a:lnTo>
                <a:cubicBezTo>
                  <a:pt x="19620" y="49102"/>
                  <a:pt x="76461" y="-2876"/>
                  <a:pt x="143578" y="124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000" kern="0" dirty="0">
                <a:solidFill>
                  <a:srgbClr val="C00000"/>
                </a:solidFill>
              </a:rPr>
              <a:t>跨越时空</a:t>
            </a:r>
          </a:p>
        </p:txBody>
      </p:sp>
      <p:sp>
        <p:nvSpPr>
          <p:cNvPr id="29" name="MH_SubTitle_4"/>
          <p:cNvSpPr/>
          <p:nvPr>
            <p:custDataLst>
              <p:tags r:id="rId12"/>
            </p:custDataLst>
          </p:nvPr>
        </p:nvSpPr>
        <p:spPr>
          <a:xfrm rot="20636188">
            <a:off x="2943689" y="4944175"/>
            <a:ext cx="1489111" cy="560026"/>
          </a:xfrm>
          <a:custGeom>
            <a:avLst/>
            <a:gdLst>
              <a:gd name="connsiteX0" fmla="*/ 535044 w 623248"/>
              <a:gd name="connsiteY0" fmla="*/ 8239 h 622192"/>
              <a:gd name="connsiteX1" fmla="*/ 612550 w 623248"/>
              <a:gd name="connsiteY1" fmla="*/ 118133 h 622192"/>
              <a:gd name="connsiteX2" fmla="*/ 623197 w 623248"/>
              <a:gd name="connsiteY2" fmla="*/ 486349 h 622192"/>
              <a:gd name="connsiteX3" fmla="*/ 505116 w 623248"/>
              <a:gd name="connsiteY3" fmla="*/ 611462 h 622192"/>
              <a:gd name="connsiteX4" fmla="*/ 135812 w 623248"/>
              <a:gd name="connsiteY4" fmla="*/ 622141 h 622192"/>
              <a:gd name="connsiteX5" fmla="*/ 10699 w 623248"/>
              <a:gd name="connsiteY5" fmla="*/ 504060 h 622192"/>
              <a:gd name="connsiteX6" fmla="*/ 52 w 623248"/>
              <a:gd name="connsiteY6" fmla="*/ 135844 h 622192"/>
              <a:gd name="connsiteX7" fmla="*/ 118133 w 623248"/>
              <a:gd name="connsiteY7" fmla="*/ 10731 h 622192"/>
              <a:gd name="connsiteX8" fmla="*/ 487437 w 623248"/>
              <a:gd name="connsiteY8" fmla="*/ 52 h 622192"/>
              <a:gd name="connsiteX9" fmla="*/ 535044 w 623248"/>
              <a:gd name="connsiteY9" fmla="*/ 8239 h 62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248" h="622192">
                <a:moveTo>
                  <a:pt x="535044" y="8239"/>
                </a:moveTo>
                <a:cubicBezTo>
                  <a:pt x="579221" y="25437"/>
                  <a:pt x="611094" y="67766"/>
                  <a:pt x="612550" y="118133"/>
                </a:cubicBezTo>
                <a:lnTo>
                  <a:pt x="623197" y="486349"/>
                </a:lnTo>
                <a:cubicBezTo>
                  <a:pt x="625139" y="553505"/>
                  <a:pt x="572272" y="609520"/>
                  <a:pt x="505116" y="611462"/>
                </a:cubicBezTo>
                <a:lnTo>
                  <a:pt x="135812" y="622141"/>
                </a:lnTo>
                <a:cubicBezTo>
                  <a:pt x="68657" y="624083"/>
                  <a:pt x="12641" y="571216"/>
                  <a:pt x="10699" y="504060"/>
                </a:cubicBezTo>
                <a:lnTo>
                  <a:pt x="52" y="135844"/>
                </a:lnTo>
                <a:cubicBezTo>
                  <a:pt x="-1890" y="68688"/>
                  <a:pt x="50977" y="12673"/>
                  <a:pt x="118133" y="10731"/>
                </a:cubicBezTo>
                <a:lnTo>
                  <a:pt x="487437" y="52"/>
                </a:lnTo>
                <a:cubicBezTo>
                  <a:pt x="504226" y="-434"/>
                  <a:pt x="520318" y="2506"/>
                  <a:pt x="535044" y="8239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000" kern="0" dirty="0">
                <a:solidFill>
                  <a:srgbClr val="C00000"/>
                </a:solidFill>
              </a:rPr>
              <a:t>使用成本低</a:t>
            </a:r>
          </a:p>
        </p:txBody>
      </p:sp>
      <p:sp>
        <p:nvSpPr>
          <p:cNvPr id="30" name="MH_Other_5"/>
          <p:cNvSpPr/>
          <p:nvPr>
            <p:custDataLst>
              <p:tags r:id="rId13"/>
            </p:custDataLst>
          </p:nvPr>
        </p:nvSpPr>
        <p:spPr>
          <a:xfrm rot="7701235" flipV="1">
            <a:off x="7417124" y="4100441"/>
            <a:ext cx="141674" cy="1142453"/>
          </a:xfrm>
          <a:custGeom>
            <a:avLst/>
            <a:gdLst/>
            <a:ahLst/>
            <a:cxnLst/>
            <a:rect l="l" t="t" r="r" b="b"/>
            <a:pathLst>
              <a:path w="233770" h="1447801">
                <a:moveTo>
                  <a:pt x="0" y="0"/>
                </a:moveTo>
                <a:lnTo>
                  <a:pt x="233770" y="0"/>
                </a:lnTo>
                <a:cubicBezTo>
                  <a:pt x="168477" y="182736"/>
                  <a:pt x="129653" y="460559"/>
                  <a:pt x="135052" y="770975"/>
                </a:cubicBezTo>
                <a:cubicBezTo>
                  <a:pt x="139619" y="1033545"/>
                  <a:pt x="174997" y="1271708"/>
                  <a:pt x="229940" y="1447800"/>
                </a:cubicBezTo>
                <a:lnTo>
                  <a:pt x="0" y="1447801"/>
                </a:lnTo>
                <a:lnTo>
                  <a:pt x="0" y="1400482"/>
                </a:lnTo>
                <a:cubicBezTo>
                  <a:pt x="56365" y="1218830"/>
                  <a:pt x="88819" y="960865"/>
                  <a:pt x="83853" y="675321"/>
                </a:cubicBezTo>
                <a:cubicBezTo>
                  <a:pt x="79627" y="432381"/>
                  <a:pt x="49025" y="210334"/>
                  <a:pt x="0" y="39256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31" name="MH_Other_5"/>
          <p:cNvSpPr/>
          <p:nvPr>
            <p:custDataLst>
              <p:tags r:id="rId14"/>
            </p:custDataLst>
          </p:nvPr>
        </p:nvSpPr>
        <p:spPr>
          <a:xfrm rot="13520662" flipV="1">
            <a:off x="7244797" y="3042587"/>
            <a:ext cx="183374" cy="841859"/>
          </a:xfrm>
          <a:custGeom>
            <a:avLst/>
            <a:gdLst/>
            <a:ahLst/>
            <a:cxnLst/>
            <a:rect l="l" t="t" r="r" b="b"/>
            <a:pathLst>
              <a:path w="233770" h="1447801">
                <a:moveTo>
                  <a:pt x="0" y="0"/>
                </a:moveTo>
                <a:lnTo>
                  <a:pt x="233770" y="0"/>
                </a:lnTo>
                <a:cubicBezTo>
                  <a:pt x="168477" y="182736"/>
                  <a:pt x="129653" y="460559"/>
                  <a:pt x="135052" y="770975"/>
                </a:cubicBezTo>
                <a:cubicBezTo>
                  <a:pt x="139619" y="1033545"/>
                  <a:pt x="174997" y="1271708"/>
                  <a:pt x="229940" y="1447800"/>
                </a:cubicBezTo>
                <a:lnTo>
                  <a:pt x="0" y="1447801"/>
                </a:lnTo>
                <a:lnTo>
                  <a:pt x="0" y="1400482"/>
                </a:lnTo>
                <a:cubicBezTo>
                  <a:pt x="56365" y="1218830"/>
                  <a:pt x="88819" y="960865"/>
                  <a:pt x="83853" y="675321"/>
                </a:cubicBezTo>
                <a:cubicBezTo>
                  <a:pt x="79627" y="432381"/>
                  <a:pt x="49025" y="210334"/>
                  <a:pt x="0" y="39256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sysClr val="window" lastClr="FFFFFF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4" y="1636192"/>
            <a:ext cx="650250" cy="65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59037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设计互联网简历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03564" y="2306076"/>
            <a:ext cx="18721154" cy="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85" y="3762424"/>
            <a:ext cx="2640987" cy="264098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859913" y="1718488"/>
            <a:ext cx="9564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通过学习，梳理出互联网简历的设计思路，选择合适的软件，完成互联网简历的制作。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78" y="1655826"/>
            <a:ext cx="650250" cy="650250"/>
          </a:xfrm>
          <a:prstGeom prst="rect">
            <a:avLst/>
          </a:prstGeom>
        </p:spPr>
      </p:pic>
      <p:graphicFrame>
        <p:nvGraphicFramePr>
          <p:cNvPr id="6" name="对象 5"/>
          <p:cNvGraphicFramePr/>
          <p:nvPr/>
        </p:nvGraphicFramePr>
        <p:xfrm>
          <a:off x="1703564" y="2666584"/>
          <a:ext cx="8181491" cy="328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2112645" imgH="1128395" progId="Word.Picture.8">
                  <p:embed/>
                </p:oleObj>
              </mc:Choice>
              <mc:Fallback>
                <p:oleObj name="Picture" r:id="rId6" imgW="2112645" imgH="1128395" progId="Word.Picture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64" y="2666584"/>
                        <a:ext cx="8181491" cy="32802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9803" y="782433"/>
            <a:ext cx="44430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设计互联网简历</a:t>
            </a: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3143863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知识扩展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224324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6026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知识扩展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中国互联网发展状况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176528" y="2038572"/>
            <a:ext cx="9838944" cy="2836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200000"/>
              </a:lnSpc>
              <a:spcAft>
                <a:spcPts val="0"/>
              </a:spcAft>
            </a:pPr>
            <a:r>
              <a:rPr lang="en-US" altLang="zh-CN" sz="32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1994</a:t>
            </a:r>
            <a:r>
              <a:rPr lang="zh-CN" altLang="zh-CN" sz="20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4</a:t>
            </a:r>
            <a:r>
              <a:rPr lang="zh-CN" altLang="zh-CN" sz="20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月</a:t>
            </a:r>
            <a:r>
              <a:rPr lang="zh-CN" altLang="zh-CN" sz="2000" kern="100" dirty="0">
                <a:latin typeface="+mn-ea"/>
                <a:cs typeface="Times New Roman" panose="02020603050405020304" pitchFamily="18" charset="0"/>
              </a:rPr>
              <a:t>中国开始进入互联网时代，目前发展为全球第一大网，联网区域最广，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网民</a:t>
            </a:r>
            <a:r>
              <a:rPr lang="zh-CN" altLang="zh-CN" sz="2000" kern="100" dirty="0">
                <a:latin typeface="+mn-ea"/>
                <a:cs typeface="Times New Roman" panose="02020603050405020304" pitchFamily="18" charset="0"/>
              </a:rPr>
              <a:t>最多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，截至</a:t>
            </a: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2023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月，中国网民总量达到了</a:t>
            </a:r>
            <a:r>
              <a:rPr lang="en-US" altLang="zh-CN" sz="20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10.79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亿人，占全球网民总量的</a:t>
            </a:r>
            <a:r>
              <a:rPr lang="en-US" altLang="zh-CN" sz="20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23.4%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，位居</a:t>
            </a:r>
            <a:r>
              <a:rPr lang="zh-CN" altLang="en-US" sz="2000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世界第一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。</a:t>
            </a:r>
            <a:endParaRPr lang="en-US" altLang="zh-CN" sz="2000" kern="100" dirty="0">
              <a:latin typeface="+mn-ea"/>
              <a:cs typeface="Times New Roman" panose="02020603050405020304" pitchFamily="18" charset="0"/>
            </a:endParaRPr>
          </a:p>
          <a:p>
            <a:pPr indent="266700" algn="just">
              <a:lnSpc>
                <a:spcPct val="200000"/>
              </a:lnSpc>
              <a:spcAft>
                <a:spcPts val="0"/>
              </a:spcAft>
            </a:pP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   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国家提出“</a:t>
            </a:r>
            <a:r>
              <a:rPr lang="zh-CN" altLang="zh-CN" sz="2000" u="sng" kern="100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没有网络安全就没有国家安全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”，为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互联网的发展定位了新的高度。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2933721" y="4442477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没有网络安全就没有国家安全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57407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素养提升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互联网应用的发展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26" y="1877114"/>
            <a:ext cx="806490" cy="6326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01516" y="1777929"/>
            <a:ext cx="89516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</a:t>
            </a:r>
            <a:r>
              <a:rPr lang="zh-CN" altLang="en-US" dirty="0"/>
              <a:t>传统应用迁移到互联网上，智慧程度越来越高。通过对比不同方式的购物应用，深刻体会互联网应用带来的智慧演变。</a:t>
            </a:r>
            <a:endParaRPr lang="zh-CN" altLang="en-US" sz="2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35017"/>
              </p:ext>
            </p:extLst>
          </p:nvPr>
        </p:nvGraphicFramePr>
        <p:xfrm>
          <a:off x="1698271" y="2708111"/>
          <a:ext cx="8951675" cy="3290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4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1603">
                <a:tc>
                  <a:txBody>
                    <a:bodyPr/>
                    <a:lstStyle/>
                    <a:p>
                      <a:pPr indent="508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内容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传统购物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电脑购物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手机购物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场地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固定商店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时效性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耗时耗力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提货方式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自提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支付方式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现金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230917"/>
              </p:ext>
            </p:extLst>
          </p:nvPr>
        </p:nvGraphicFramePr>
        <p:xfrm>
          <a:off x="5614416" y="3229714"/>
          <a:ext cx="2227868" cy="2769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7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终端固定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高效快捷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快递到家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密码支付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835041"/>
              </p:ext>
            </p:extLst>
          </p:nvPr>
        </p:nvGraphicFramePr>
        <p:xfrm>
          <a:off x="7842285" y="3229714"/>
          <a:ext cx="2807662" cy="2769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7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随时随地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高效快捷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送货上门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344">
                <a:tc>
                  <a:txBody>
                    <a:bodyPr/>
                    <a:lstStyle/>
                    <a:p>
                      <a:pPr indent="5080" algn="ctr" eaLnBrk="0" hangingPunct="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扫码、刷脸支付</a:t>
                      </a:r>
                      <a:endParaRPr lang="zh-CN" sz="2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6952" y="782433"/>
            <a:ext cx="44303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设计互联网简历</a:t>
            </a: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举一反三</a:t>
            </a:r>
          </a:p>
        </p:txBody>
      </p:sp>
      <p:sp>
        <p:nvSpPr>
          <p:cNvPr id="21" name="矩形 20"/>
          <p:cNvSpPr/>
          <p:nvPr/>
        </p:nvSpPr>
        <p:spPr>
          <a:xfrm>
            <a:off x="4444325" y="3120503"/>
            <a:ext cx="4750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</a:t>
            </a:r>
            <a:r>
              <a:rPr lang="en-US" altLang="zh-CN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典型应用</a:t>
            </a:r>
          </a:p>
        </p:txBody>
      </p:sp>
      <p:sp>
        <p:nvSpPr>
          <p:cNvPr id="22" name="矩形 21"/>
          <p:cNvSpPr/>
          <p:nvPr/>
        </p:nvSpPr>
        <p:spPr>
          <a:xfrm>
            <a:off x="5394087" y="4452126"/>
            <a:ext cx="3278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制作互联网成长时间轴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92265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学以致用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列举互联网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+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典型应用</a:t>
            </a:r>
            <a:endParaRPr lang="zh-CN" altLang="en-US" sz="2800" b="1" spc="100" dirty="0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36193" y="1734454"/>
            <a:ext cx="9515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</a:t>
            </a:r>
            <a:r>
              <a:rPr lang="zh-CN" altLang="en-US" dirty="0"/>
              <a:t>今天的互联网，已经演变成行业全覆盖，各种传统行业在互联网环境下，逐步进入“互联网</a:t>
            </a:r>
            <a:r>
              <a:rPr lang="en-US" altLang="zh-CN" dirty="0"/>
              <a:t>+”</a:t>
            </a:r>
            <a:r>
              <a:rPr lang="zh-CN" altLang="en-US" dirty="0"/>
              <a:t>模式。</a:t>
            </a:r>
            <a:endParaRPr lang="zh-CN" altLang="en-US" sz="2400" dirty="0"/>
          </a:p>
        </p:txBody>
      </p:sp>
      <p:grpSp>
        <p:nvGrpSpPr>
          <p:cNvPr id="8" name="组合 7"/>
          <p:cNvGrpSpPr/>
          <p:nvPr/>
        </p:nvGrpSpPr>
        <p:grpSpPr>
          <a:xfrm>
            <a:off x="3208996" y="2532964"/>
            <a:ext cx="5774007" cy="3252745"/>
            <a:chOff x="3797301" y="2233614"/>
            <a:chExt cx="4627563" cy="3235325"/>
          </a:xfrm>
        </p:grpSpPr>
        <p:sp>
          <p:nvSpPr>
            <p:cNvPr id="9" name="MH_Other_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rot="18090701">
              <a:off x="5319714" y="1527176"/>
              <a:ext cx="1582737" cy="4627563"/>
            </a:xfrm>
            <a:prstGeom prst="ellipse">
              <a:avLst/>
            </a:prstGeom>
            <a:noFill/>
            <a:ln w="6350">
              <a:solidFill>
                <a:schemeClr val="accent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0" name="MH_Other_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3509299" flipH="1">
              <a:off x="5319714" y="1527176"/>
              <a:ext cx="1582737" cy="4627563"/>
            </a:xfrm>
            <a:prstGeom prst="ellipse">
              <a:avLst/>
            </a:prstGeom>
            <a:noFill/>
            <a:ln w="6350">
              <a:solidFill>
                <a:schemeClr val="accent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1" name="MH_Other_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751514" y="2551114"/>
              <a:ext cx="763587" cy="763587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4"/>
              </p:custDataLst>
            </p:nvPr>
          </p:nvSpPr>
          <p:spPr>
            <a:xfrm>
              <a:off x="5809795" y="2608683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教育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037389" y="3455989"/>
              <a:ext cx="763587" cy="763587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4" name="MH_SubTitle_4"/>
            <p:cNvSpPr/>
            <p:nvPr>
              <p:custDataLst>
                <p:tags r:id="rId6"/>
              </p:custDataLst>
            </p:nvPr>
          </p:nvSpPr>
          <p:spPr>
            <a:xfrm>
              <a:off x="7095670" y="3513611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农业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MH_Other_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418014" y="3455989"/>
              <a:ext cx="763587" cy="763587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6" name="MH_SubTitle_8"/>
            <p:cNvSpPr/>
            <p:nvPr>
              <p:custDataLst>
                <p:tags r:id="rId8"/>
              </p:custDataLst>
            </p:nvPr>
          </p:nvSpPr>
          <p:spPr>
            <a:xfrm>
              <a:off x="4476295" y="3513611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办公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MH_Other_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751514" y="4389439"/>
              <a:ext cx="763587" cy="763587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8" name="MH_SubTitle_6"/>
            <p:cNvSpPr/>
            <p:nvPr>
              <p:custDataLst>
                <p:tags r:id="rId10"/>
              </p:custDataLst>
            </p:nvPr>
          </p:nvSpPr>
          <p:spPr>
            <a:xfrm>
              <a:off x="5809795" y="4447008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MH_Other_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559675" y="2233614"/>
              <a:ext cx="763588" cy="765175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0" name="MH_SubTitle_3"/>
            <p:cNvSpPr/>
            <p:nvPr>
              <p:custDataLst>
                <p:tags r:id="rId12"/>
              </p:custDataLst>
            </p:nvPr>
          </p:nvSpPr>
          <p:spPr>
            <a:xfrm>
              <a:off x="7616906" y="2292175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政务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MH_Other_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559675" y="4703764"/>
              <a:ext cx="763588" cy="765175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2" name="MH_SubTitle_5"/>
            <p:cNvSpPr/>
            <p:nvPr>
              <p:custDataLst>
                <p:tags r:id="rId14"/>
              </p:custDataLst>
            </p:nvPr>
          </p:nvSpPr>
          <p:spPr>
            <a:xfrm>
              <a:off x="7616906" y="4762455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通信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MH_Other_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862389" y="2233614"/>
              <a:ext cx="763587" cy="765175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5" name="MH_SubTitle_1"/>
            <p:cNvSpPr/>
            <p:nvPr>
              <p:custDataLst>
                <p:tags r:id="rId16"/>
              </p:custDataLst>
            </p:nvPr>
          </p:nvSpPr>
          <p:spPr>
            <a:xfrm>
              <a:off x="3920131" y="2292175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MH_Other_1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862389" y="4703764"/>
              <a:ext cx="763587" cy="765175"/>
            </a:xfrm>
            <a:prstGeom prst="ellipse">
              <a:avLst/>
            </a:prstGeom>
            <a:solidFill>
              <a:srgbClr val="02B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6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7" name="MH_SubTitle_7"/>
            <p:cNvSpPr/>
            <p:nvPr>
              <p:custDataLst>
                <p:tags r:id="rId18"/>
              </p:custDataLst>
            </p:nvPr>
          </p:nvSpPr>
          <p:spPr>
            <a:xfrm>
              <a:off x="3920131" y="4762455"/>
              <a:ext cx="648000" cy="648000"/>
            </a:xfrm>
            <a:prstGeom prst="ellipse">
              <a:avLst/>
            </a:prstGeom>
            <a:solidFill>
              <a:srgbClr val="FFFFFF"/>
            </a:solidFill>
            <a:effectLst>
              <a:innerShdw blurRad="38100" dist="25400" dir="16200000">
                <a:prstClr val="black">
                  <a:alpha val="15000"/>
                </a:prstClr>
              </a:innerShdw>
            </a:effectLst>
          </p:spPr>
          <p:txBody>
            <a:bodyPr wrap="non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rgbClr val="3232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交通</a:t>
              </a:r>
              <a:endParaRPr lang="en-US" altLang="zh-CN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MH_Title_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551488" y="3640138"/>
              <a:ext cx="116681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800" b="1" dirty="0">
                  <a:solidFill>
                    <a:srgbClr val="02B4E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92265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学以致用 </a:t>
            </a:r>
            <a:r>
              <a:rPr lang="en-US" altLang="zh-CN" sz="28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</a:t>
            </a:r>
            <a:r>
              <a:rPr lang="en-US" altLang="zh-CN" sz="2800" b="1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列举互联网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+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典型应用</a:t>
            </a:r>
            <a:endParaRPr lang="zh-CN" altLang="en-US" sz="2800" b="1" spc="100" dirty="0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aphicFrame>
        <p:nvGraphicFramePr>
          <p:cNvPr id="30" name="表格 29"/>
          <p:cNvGraphicFramePr>
            <a:graphicFrameLocks noGrp="1"/>
          </p:cNvGraphicFramePr>
          <p:nvPr/>
        </p:nvGraphicFramePr>
        <p:xfrm>
          <a:off x="1013986" y="2105522"/>
          <a:ext cx="10164028" cy="349060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84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1078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应用类别</a:t>
                      </a:r>
                      <a:endParaRPr lang="zh-CN" sz="2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典型应用</a:t>
                      </a:r>
                      <a:endParaRPr lang="zh-CN" sz="2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473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400" b="0" kern="100" dirty="0">
                          <a:effectLst/>
                          <a:latin typeface="+mn-ea"/>
                          <a:ea typeface="+mn-ea"/>
                        </a:rPr>
                        <a:t>基础应用类</a:t>
                      </a:r>
                      <a:endParaRPr lang="zh-CN" sz="2400" b="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109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400" b="0" kern="100" dirty="0">
                          <a:effectLst/>
                          <a:latin typeface="+mn-ea"/>
                          <a:ea typeface="+mn-ea"/>
                          <a:cs typeface="+mn-cs"/>
                        </a:rPr>
                        <a:t>商务交易类</a:t>
                      </a:r>
                      <a:endParaRPr lang="zh-CN" sz="2400" b="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473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400" b="0" kern="100" dirty="0">
                          <a:effectLst/>
                          <a:latin typeface="+mn-ea"/>
                          <a:ea typeface="+mn-ea"/>
                        </a:rPr>
                        <a:t>网络娱乐类</a:t>
                      </a:r>
                      <a:endParaRPr lang="zh-CN" sz="2400" b="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473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400" b="0" kern="100" dirty="0">
                          <a:effectLst/>
                          <a:latin typeface="+mn-ea"/>
                          <a:ea typeface="+mn-ea"/>
                          <a:cs typeface="+mn-cs"/>
                        </a:rPr>
                        <a:t>公共服务类</a:t>
                      </a:r>
                      <a:endParaRPr lang="zh-CN" sz="2400" b="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zh-CN" sz="2400" b="1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857949" y="2750730"/>
          <a:ext cx="7320065" cy="283952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320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5473"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0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即时通信、搜索引擎</a:t>
                      </a:r>
                      <a:r>
                        <a:rPr lang="zh-CN" sz="2000" b="0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CN" altLang="en-US" sz="2000" b="0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网络新闻、线上办公</a:t>
                      </a:r>
                      <a:endParaRPr lang="zh-CN" sz="2000" b="0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109"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0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网络支付、网络购物、网上外卖、在线旅行预订</a:t>
                      </a:r>
                      <a:endParaRPr lang="zh-CN" sz="2000" b="0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473"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0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网络视频、网络直播、网络游戏、网络文学</a:t>
                      </a:r>
                      <a:endParaRPr lang="zh-CN" sz="2000" b="0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473">
                <a:tc>
                  <a:txBody>
                    <a:bodyPr/>
                    <a:lstStyle/>
                    <a:p>
                      <a:pPr indent="2667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0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网约车、互联网医疗</a:t>
                      </a:r>
                      <a:endParaRPr lang="zh-CN" sz="2000" b="0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92265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举一反三 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制作互联网成长时间轴</a:t>
            </a:r>
            <a:endParaRPr lang="zh-CN" altLang="en-US" sz="2800" b="1" spc="100" dirty="0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2100706" y="2042752"/>
          <a:ext cx="8313683" cy="3909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529330" imgH="2272030" progId="Word.Picture.8">
                  <p:embed/>
                </p:oleObj>
              </mc:Choice>
              <mc:Fallback>
                <p:oleObj name="Picture" r:id="rId4" imgW="3529330" imgH="2272030" progId="Word.Picture.8">
                  <p:embed/>
                  <p:pic>
                    <p:nvPicPr>
                      <p:cNvPr id="0" name="对象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706" y="2042752"/>
                        <a:ext cx="8313683" cy="3909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/>
          <p:cNvSpPr/>
          <p:nvPr/>
        </p:nvSpPr>
        <p:spPr>
          <a:xfrm>
            <a:off x="4419373" y="1596003"/>
            <a:ext cx="2999578" cy="233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015662" y="3887636"/>
            <a:ext cx="4458623" cy="1993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385354" y="1593622"/>
            <a:ext cx="3088931" cy="233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100708" y="3887636"/>
            <a:ext cx="3914953" cy="1993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587CA3AE-2D08-469D-AF9F-1B7870A9C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054004"/>
              </p:ext>
            </p:extLst>
          </p:nvPr>
        </p:nvGraphicFramePr>
        <p:xfrm>
          <a:off x="1390342" y="1481713"/>
          <a:ext cx="9411315" cy="3649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4914086" imgH="1912312" progId="Word.Document.12">
                  <p:embed/>
                </p:oleObj>
              </mc:Choice>
              <mc:Fallback>
                <p:oleObj name="Document" r:id="rId4" imgW="4914086" imgH="1912312" progId="Word.Document.12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0342" y="1481713"/>
                        <a:ext cx="9411315" cy="3649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55242" y="6419789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介绍互联网前世今生</a:t>
            </a:r>
          </a:p>
        </p:txBody>
      </p:sp>
      <p:sp>
        <p:nvSpPr>
          <p:cNvPr id="2" name="矩形 1"/>
          <p:cNvSpPr/>
          <p:nvPr/>
        </p:nvSpPr>
        <p:spPr>
          <a:xfrm>
            <a:off x="1418831" y="1687060"/>
            <a:ext cx="5173847" cy="3541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）了解互联网的发展历程（前世今生）和中国互联网发展。</a:t>
            </a: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）认识到互联网原始创新（早期应用）对国家可持续发展的重要性，对社会发展的创新价值和潜力。</a:t>
            </a: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）通过在线活动，归纳分析互联网应用的特征。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设计互联网简历，能够呈现互联网的诞生和发展历程。</a:t>
            </a:r>
            <a:endParaRPr lang="zh-CN" altLang="zh-CN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46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515" y="2270056"/>
            <a:ext cx="4134100" cy="247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840232"/>
              </p:ext>
            </p:extLst>
          </p:nvPr>
        </p:nvGraphicFramePr>
        <p:xfrm>
          <a:off x="1282700" y="1651000"/>
          <a:ext cx="9559925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154045" imgH="943610" progId="Word.Document.12">
                  <p:embed/>
                </p:oleObj>
              </mc:Choice>
              <mc:Fallback>
                <p:oleObj name="Document" r:id="rId4" imgW="3154045" imgH="943610" progId="Word.Document.12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2700" y="1651000"/>
                        <a:ext cx="9559925" cy="309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8117" y="1511400"/>
            <a:ext cx="396862" cy="355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7377239" cy="584775"/>
            <a:chOff x="1415995" y="1454455"/>
            <a:chExt cx="7377239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1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50953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设计互联网简历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科技酷炫，</a:t>
            </a:r>
            <a:endParaRPr lang="en-US" altLang="zh-CN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探索不息！</a:t>
            </a:r>
            <a:endParaRPr lang="zh-CN" altLang="en-US" sz="36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13032" y="891524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介绍互联网前世今生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0500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2588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0" y="908506"/>
            <a:ext cx="2641480" cy="4206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核心问题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55242" y="6419789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介绍互联网前世今生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46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介绍互联网前世今生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2241360" y="1546496"/>
          <a:ext cx="8172577" cy="3880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1322389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110839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46380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251671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49010" y="235479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65812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371104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354912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485245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64800" y="490537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49010" y="474344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699250" y="1576705"/>
            <a:ext cx="3944938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了解身边的互联网，确定简历内容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708775" y="276701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梳理互联网简历的主要内容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751955" y="399764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体会互联网应用的发展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681470" y="5075874"/>
            <a:ext cx="4577080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了解互联网</a:t>
            </a:r>
            <a:r>
              <a:rPr lang="en-US" altLang="zh-CN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+</a:t>
            </a: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，制作互联网成长时间轴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3631737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38766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设计互联网简历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88" y="3142639"/>
            <a:ext cx="3230783" cy="32307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081203" y="2631554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4571642" y="2631554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1817463" y="4423734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4285651" y="4423734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问题分析</a:t>
            </a:r>
          </a:p>
        </p:txBody>
      </p:sp>
      <p:sp>
        <p:nvSpPr>
          <p:cNvPr id="4" name="矩形 3"/>
          <p:cNvSpPr/>
          <p:nvPr/>
        </p:nvSpPr>
        <p:spPr>
          <a:xfrm>
            <a:off x="1805324" y="4772612"/>
            <a:ext cx="1731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寻找身边的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83882" y="4773199"/>
            <a:ext cx="2505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分析互联网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简历结构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6"/>
            </p:custDataLst>
          </p:nvPr>
        </p:nvGrpSpPr>
        <p:grpSpPr>
          <a:xfrm>
            <a:off x="7117874" y="2631554"/>
            <a:ext cx="1130095" cy="1629029"/>
            <a:chOff x="4791477" y="1215112"/>
            <a:chExt cx="1248082" cy="1799107"/>
          </a:xfrm>
        </p:grpSpPr>
        <p:sp>
          <p:nvSpPr>
            <p:cNvPr id="21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F7AD35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475165"/>
              <a:ext cx="759279" cy="756311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4" name="MH_Text_1"/>
          <p:cNvSpPr/>
          <p:nvPr>
            <p:custDataLst>
              <p:tags r:id="rId7"/>
            </p:custDataLst>
          </p:nvPr>
        </p:nvSpPr>
        <p:spPr>
          <a:xfrm>
            <a:off x="6851693" y="4423734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理清思路</a:t>
            </a:r>
          </a:p>
        </p:txBody>
      </p:sp>
      <p:sp>
        <p:nvSpPr>
          <p:cNvPr id="25" name="矩形 24"/>
          <p:cNvSpPr/>
          <p:nvPr/>
        </p:nvSpPr>
        <p:spPr>
          <a:xfrm>
            <a:off x="6501131" y="4772612"/>
            <a:ext cx="2403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梳理互联网简历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主要内容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59" y="981960"/>
            <a:ext cx="57320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寻找身边的互联网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判断体会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389"/>
            <a:ext cx="2722824" cy="2722824"/>
          </a:xfrm>
          <a:prstGeom prst="rect">
            <a:avLst/>
          </a:prstGeom>
        </p:spPr>
      </p:pic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2496305" y="2805050"/>
            <a:ext cx="8373306" cy="2710556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2722824" y="3429000"/>
          <a:ext cx="7917646" cy="1546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4107180" imgH="806450" progId="Word.Picture.8">
                  <p:embed/>
                </p:oleObj>
              </mc:Choice>
              <mc:Fallback>
                <p:oleObj name="Picture" r:id="rId5" imgW="4107180" imgH="806450" progId="Word.Picture.8">
                  <p:embed/>
                  <p:pic>
                    <p:nvPicPr>
                      <p:cNvPr id="0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824" y="3429000"/>
                        <a:ext cx="7917646" cy="15467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2177716" y="1400756"/>
            <a:ext cx="10258095" cy="92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判断：平时所说的“上网”就是使用互联网吗？</a:t>
            </a:r>
            <a:endParaRPr lang="zh-CN" altLang="en-US" sz="32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73" y="1719861"/>
            <a:ext cx="650250" cy="65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59" y="981960"/>
            <a:ext cx="57320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寻找身边的互联网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判断体会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389"/>
            <a:ext cx="2722824" cy="2722824"/>
          </a:xfrm>
          <a:prstGeom prst="rect">
            <a:avLst/>
          </a:prstGeom>
        </p:spPr>
      </p:pic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2271755" y="2576918"/>
            <a:ext cx="8792486" cy="3180854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71755" y="1594760"/>
            <a:ext cx="87924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互联网将很多线下生活应用搬到了线上，圈一圈，李明一天的生活场景中哪些使用了互联网呢？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04" y="1685133"/>
            <a:ext cx="650250" cy="6502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271755" y="2513377"/>
            <a:ext cx="8792486" cy="3154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dirty="0"/>
              <a:t>       周末的清晨，在智能音响的音乐声中起床，打开妈妈手机看看天气和新闻信息；上午，习作时间，在线课堂自主学习微课，巩固知识；中午叫了个外卖；吃完外卖，使用智能音响听听音乐，放松愉悦，顺便帮家人去自助快递柜取快递。下午，与同学进行视频聊天，谈论数学问题，不懂的问题准备晚上在线求助老师。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4956049" y="2667292"/>
            <a:ext cx="2450592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9838945" y="2660884"/>
            <a:ext cx="1042416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2308331" y="3279628"/>
            <a:ext cx="2501414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>
            <a:off x="7492181" y="3306537"/>
            <a:ext cx="3151436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4446983" y="3894570"/>
            <a:ext cx="1642922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8453099" y="3920233"/>
            <a:ext cx="2483126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5679402" y="4527800"/>
            <a:ext cx="2501414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2308331" y="5161956"/>
            <a:ext cx="1330982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8723377" y="5161957"/>
            <a:ext cx="1920240" cy="48799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59" y="981960"/>
            <a:ext cx="57320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寻找身边的互联网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判断体会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" y="4778638"/>
            <a:ext cx="2383971" cy="1841617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410409" y="1966396"/>
            <a:ext cx="8677308" cy="2935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互联网作为</a:t>
            </a:r>
            <a:r>
              <a:rPr lang="zh-CN" altLang="en-US" sz="2400" u="sng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全世界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最大的网络，包罗万象、无处不在，它把各种</a:t>
            </a:r>
            <a:r>
              <a:rPr lang="zh-CN" altLang="en-US" sz="2400" u="sng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400" u="sng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之间全部连接起来，形成庞大的</a:t>
            </a:r>
            <a:r>
              <a:rPr lang="zh-CN" altLang="en-US" sz="2400" u="sng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网络系统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互联网是</a:t>
            </a:r>
            <a:r>
              <a:rPr lang="zh-CN" altLang="en-US" sz="2400" u="sng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性的，它把各行各业的真实场景搬到了</a:t>
            </a:r>
            <a:r>
              <a:rPr lang="zh-CN" altLang="en-US" sz="2400" u="sng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线上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，但不是替代，而是作为真实场景的</a:t>
            </a:r>
            <a:r>
              <a:rPr lang="zh-CN" altLang="en-US" sz="2400" u="sng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完美补充</a:t>
            </a:r>
            <a:r>
              <a:rPr lang="zh-CN" altLang="en-US" sz="2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8" name="矩形 27"/>
          <p:cNvSpPr/>
          <p:nvPr/>
        </p:nvSpPr>
        <p:spPr>
          <a:xfrm>
            <a:off x="4387735" y="2166997"/>
            <a:ext cx="1462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全世界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046646" y="2922745"/>
            <a:ext cx="103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</a:p>
        </p:txBody>
      </p:sp>
      <p:sp>
        <p:nvSpPr>
          <p:cNvPr id="30" name="矩形 29"/>
          <p:cNvSpPr/>
          <p:nvPr/>
        </p:nvSpPr>
        <p:spPr>
          <a:xfrm>
            <a:off x="3958928" y="2925763"/>
            <a:ext cx="103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</a:p>
        </p:txBody>
      </p:sp>
      <p:sp>
        <p:nvSpPr>
          <p:cNvPr id="31" name="矩形 30"/>
          <p:cNvSpPr/>
          <p:nvPr/>
        </p:nvSpPr>
        <p:spPr>
          <a:xfrm>
            <a:off x="8817725" y="2919383"/>
            <a:ext cx="1886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网络系统</a:t>
            </a:r>
          </a:p>
        </p:txBody>
      </p:sp>
      <p:sp>
        <p:nvSpPr>
          <p:cNvPr id="32" name="矩形 31"/>
          <p:cNvSpPr/>
          <p:nvPr/>
        </p:nvSpPr>
        <p:spPr>
          <a:xfrm>
            <a:off x="4085317" y="3665938"/>
            <a:ext cx="103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</a:p>
        </p:txBody>
      </p:sp>
      <p:sp>
        <p:nvSpPr>
          <p:cNvPr id="33" name="矩形 32"/>
          <p:cNvSpPr/>
          <p:nvPr/>
        </p:nvSpPr>
        <p:spPr>
          <a:xfrm>
            <a:off x="9878745" y="3665938"/>
            <a:ext cx="103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</a:t>
            </a:r>
          </a:p>
        </p:txBody>
      </p:sp>
      <p:sp>
        <p:nvSpPr>
          <p:cNvPr id="34" name="矩形 33"/>
          <p:cNvSpPr/>
          <p:nvPr/>
        </p:nvSpPr>
        <p:spPr>
          <a:xfrm>
            <a:off x="7004845" y="4377066"/>
            <a:ext cx="1886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完美补充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M0MzIyNjQwZDAwNmI1MGY3ZTE1NjFjNDlkOWMzNz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SubTitle"/>
  <p:tag name="MH_ORDER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Title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SubTitle"/>
  <p:tag name="MH_ORDER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SubTitle"/>
  <p:tag name="MH_ORDER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30175346"/>
  <p:tag name="MH_LIBRARY" val="GRAPHIC"/>
  <p:tag name="MH_TYPE" val="Other"/>
  <p:tag name="MH_ORDER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Other"/>
  <p:tag name="MH_ORDER" val="1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SubTitle"/>
  <p:tag name="MH_ORDER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705232723"/>
  <p:tag name="MH_LIBRARY" val="GRAPHIC"/>
  <p:tag name="MH_TYPE" val="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1317</Words>
  <Application>Microsoft Office PowerPoint</Application>
  <PresentationFormat>宽屏</PresentationFormat>
  <Paragraphs>253</Paragraphs>
  <Slides>31</Slides>
  <Notes>31</Notes>
  <HiddenSlides>0</HiddenSlides>
  <MMClips>1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MiSans Normal</vt:lpstr>
      <vt:lpstr>等线</vt:lpstr>
      <vt:lpstr>方正剪纸简体</vt:lpstr>
      <vt:lpstr>方正小标宋简体</vt:lpstr>
      <vt:lpstr>方正姚体简体</vt:lpstr>
      <vt:lpstr>方正稚艺简体</vt:lpstr>
      <vt:lpstr>汉仪雅酷黑 85W</vt:lpstr>
      <vt:lpstr>华文琥珀</vt:lpstr>
      <vt:lpstr>楷体</vt:lpstr>
      <vt:lpstr>楷体_GB2312</vt:lpstr>
      <vt:lpstr>微软雅黑</vt:lpstr>
      <vt:lpstr>幼圆</vt:lpstr>
      <vt:lpstr>Arial</vt:lpstr>
      <vt:lpstr>Calibri</vt:lpstr>
      <vt:lpstr>Impact</vt:lpstr>
      <vt:lpstr>Times New Roman</vt:lpstr>
      <vt:lpstr>Office 主题</vt:lpstr>
      <vt:lpstr>Picture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7上1单元项目1课件A</dc:title>
  <dc:creator>梁祥</dc:creator>
  <cp:keywords>安徽初中信息科技</cp:keywords>
  <dc:description>安徽初中信息科技</dc:description>
  <cp:lastModifiedBy>梁祥</cp:lastModifiedBy>
  <cp:revision>164</cp:revision>
  <dcterms:created xsi:type="dcterms:W3CDTF">2021-03-10T08:28:00Z</dcterms:created>
  <dcterms:modified xsi:type="dcterms:W3CDTF">2024-08-06T23:09:12Z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