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417" r:id="rId2"/>
    <p:sldId id="448" r:id="rId3"/>
    <p:sldId id="449" r:id="rId4"/>
    <p:sldId id="401" r:id="rId5"/>
    <p:sldId id="333" r:id="rId6"/>
    <p:sldId id="402" r:id="rId7"/>
    <p:sldId id="412" r:id="rId8"/>
    <p:sldId id="414" r:id="rId9"/>
    <p:sldId id="398" r:id="rId10"/>
    <p:sldId id="431" r:id="rId11"/>
    <p:sldId id="419" r:id="rId12"/>
    <p:sldId id="436" r:id="rId13"/>
    <p:sldId id="420" r:id="rId14"/>
    <p:sldId id="418" r:id="rId15"/>
    <p:sldId id="421" r:id="rId16"/>
    <p:sldId id="424" r:id="rId17"/>
    <p:sldId id="423" r:id="rId18"/>
    <p:sldId id="435" r:id="rId19"/>
    <p:sldId id="422" r:id="rId20"/>
    <p:sldId id="415" r:id="rId21"/>
    <p:sldId id="425" r:id="rId22"/>
    <p:sldId id="434" r:id="rId23"/>
    <p:sldId id="433" r:id="rId24"/>
    <p:sldId id="427" r:id="rId25"/>
    <p:sldId id="429" r:id="rId26"/>
    <p:sldId id="416" r:id="rId27"/>
    <p:sldId id="450" r:id="rId28"/>
    <p:sldId id="430" r:id="rId29"/>
    <p:sldId id="411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gun Vagun" initials="VV" lastIdx="1" clrIdx="0"/>
  <p:cmAuthor id="2" name="叶菁菁" initials="ye" lastIdx="3" clrIdx="1">
    <p:extLst>
      <p:ext uri="{19B8F6BF-5375-455C-9EA6-DF929625EA0E}">
        <p15:presenceInfo xmlns:p15="http://schemas.microsoft.com/office/powerpoint/2012/main" userId="叶菁菁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8F8B"/>
    <a:srgbClr val="D8B25C"/>
    <a:srgbClr val="CCE2E0"/>
    <a:srgbClr val="62A39F"/>
    <a:srgbClr val="00CC66"/>
    <a:srgbClr val="66FFCC"/>
    <a:srgbClr val="EBE1E1"/>
    <a:srgbClr val="B2D2D0"/>
    <a:srgbClr val="968C8C"/>
    <a:srgbClr val="528C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82" y="3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CF4E72-6667-4E46-B0E4-B4D531CF006B}" type="datetimeFigureOut">
              <a:rPr lang="zh-CN" altLang="en-US" smtClean="0"/>
              <a:t>2024-08-07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CDD19-2EEA-4CDF-B2F3-7EEA11EB95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0833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solidFill>
                <a:srgbClr val="3484A2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74752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solidFill>
                <a:srgbClr val="3484A2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14162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292608" y="306766"/>
            <a:ext cx="11606784" cy="5913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759E904-F3CB-F520-E4D0-6FB361FD0830}"/>
              </a:ext>
            </a:extLst>
          </p:cNvPr>
          <p:cNvSpPr txBox="1"/>
          <p:nvPr userDrawn="1"/>
        </p:nvSpPr>
        <p:spPr>
          <a:xfrm>
            <a:off x="8002285" y="6429793"/>
            <a:ext cx="3775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义务教育</a:t>
            </a:r>
            <a:r>
              <a:rPr lang="en-US" altLang="zh-CN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信息科技</a:t>
            </a:r>
            <a:r>
              <a:rPr lang="en-US" altLang="zh-CN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七年级上册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A1C0E40-AFF8-FBC9-DAAD-EE3244E5AD83}"/>
              </a:ext>
            </a:extLst>
          </p:cNvPr>
          <p:cNvSpPr txBox="1"/>
          <p:nvPr userDrawn="1"/>
        </p:nvSpPr>
        <p:spPr>
          <a:xfrm>
            <a:off x="721895" y="6429793"/>
            <a:ext cx="4570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跨学科主题学习</a:t>
            </a:r>
            <a:r>
              <a:rPr lang="en-US" altLang="zh-CN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搭建家庭小型互联系统</a:t>
            </a:r>
          </a:p>
        </p:txBody>
      </p:sp>
      <p:sp>
        <p:nvSpPr>
          <p:cNvPr id="5" name="圆角矩形 26">
            <a:extLst>
              <a:ext uri="{FF2B5EF4-FFF2-40B4-BE49-F238E27FC236}">
                <a16:creationId xmlns:a16="http://schemas.microsoft.com/office/drawing/2014/main" id="{431EFFA2-F2FF-21E1-5CC0-117E025A1510}"/>
              </a:ext>
            </a:extLst>
          </p:cNvPr>
          <p:cNvSpPr/>
          <p:nvPr userDrawn="1"/>
        </p:nvSpPr>
        <p:spPr>
          <a:xfrm>
            <a:off x="10464800" y="467591"/>
            <a:ext cx="1256602" cy="368605"/>
          </a:xfrm>
          <a:prstGeom prst="roundRect">
            <a:avLst/>
          </a:prstGeom>
          <a:solidFill>
            <a:srgbClr val="538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项目拓展</a:t>
            </a:r>
          </a:p>
        </p:txBody>
      </p:sp>
      <p:sp>
        <p:nvSpPr>
          <p:cNvPr id="7" name="圆角矩形 26">
            <a:extLst>
              <a:ext uri="{FF2B5EF4-FFF2-40B4-BE49-F238E27FC236}">
                <a16:creationId xmlns:a16="http://schemas.microsoft.com/office/drawing/2014/main" id="{92696BEE-B2DD-52B6-C714-565BC13D3B2C}"/>
              </a:ext>
            </a:extLst>
          </p:cNvPr>
          <p:cNvSpPr/>
          <p:nvPr userDrawn="1"/>
        </p:nvSpPr>
        <p:spPr>
          <a:xfrm>
            <a:off x="9208198" y="467591"/>
            <a:ext cx="1256602" cy="368605"/>
          </a:xfrm>
          <a:prstGeom prst="roundRect">
            <a:avLst/>
          </a:prstGeom>
          <a:solidFill>
            <a:srgbClr val="538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项目评价</a:t>
            </a:r>
          </a:p>
        </p:txBody>
      </p:sp>
      <p:sp>
        <p:nvSpPr>
          <p:cNvPr id="8" name="圆角矩形 26">
            <a:extLst>
              <a:ext uri="{FF2B5EF4-FFF2-40B4-BE49-F238E27FC236}">
                <a16:creationId xmlns:a16="http://schemas.microsoft.com/office/drawing/2014/main" id="{5D45E653-CD8E-02D8-82E3-3A83CC6389AE}"/>
              </a:ext>
            </a:extLst>
          </p:cNvPr>
          <p:cNvSpPr/>
          <p:nvPr userDrawn="1"/>
        </p:nvSpPr>
        <p:spPr>
          <a:xfrm>
            <a:off x="7951596" y="467591"/>
            <a:ext cx="1256602" cy="368605"/>
          </a:xfrm>
          <a:prstGeom prst="roundRect">
            <a:avLst/>
          </a:prstGeom>
          <a:solidFill>
            <a:srgbClr val="538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项目实施</a:t>
            </a:r>
          </a:p>
        </p:txBody>
      </p:sp>
      <p:sp>
        <p:nvSpPr>
          <p:cNvPr id="9" name="圆角矩形 26">
            <a:extLst>
              <a:ext uri="{FF2B5EF4-FFF2-40B4-BE49-F238E27FC236}">
                <a16:creationId xmlns:a16="http://schemas.microsoft.com/office/drawing/2014/main" id="{B309F876-55CA-98A9-5693-AA28E9F1A91C}"/>
              </a:ext>
            </a:extLst>
          </p:cNvPr>
          <p:cNvSpPr/>
          <p:nvPr userDrawn="1"/>
        </p:nvSpPr>
        <p:spPr>
          <a:xfrm>
            <a:off x="6694994" y="467591"/>
            <a:ext cx="1256602" cy="368605"/>
          </a:xfrm>
          <a:prstGeom prst="roundRect">
            <a:avLst/>
          </a:prstGeom>
          <a:solidFill>
            <a:srgbClr val="538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项目准备</a:t>
            </a:r>
          </a:p>
        </p:txBody>
      </p:sp>
      <p:sp>
        <p:nvSpPr>
          <p:cNvPr id="12" name="圆角矩形 26">
            <a:extLst>
              <a:ext uri="{FF2B5EF4-FFF2-40B4-BE49-F238E27FC236}">
                <a16:creationId xmlns:a16="http://schemas.microsoft.com/office/drawing/2014/main" id="{73A8DB21-DA7C-D249-CDA1-8015D7D50357}"/>
              </a:ext>
            </a:extLst>
          </p:cNvPr>
          <p:cNvSpPr/>
          <p:nvPr userDrawn="1"/>
        </p:nvSpPr>
        <p:spPr>
          <a:xfrm>
            <a:off x="5438392" y="467591"/>
            <a:ext cx="1256602" cy="368605"/>
          </a:xfrm>
          <a:prstGeom prst="roundRect">
            <a:avLst/>
          </a:prstGeom>
          <a:solidFill>
            <a:srgbClr val="538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项目引入</a:t>
            </a:r>
          </a:p>
        </p:txBody>
      </p:sp>
    </p:spTree>
    <p:extLst>
      <p:ext uri="{BB962C8B-B14F-4D97-AF65-F5344CB8AC3E}">
        <p14:creationId xmlns:p14="http://schemas.microsoft.com/office/powerpoint/2010/main" val="315522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292608" y="306766"/>
            <a:ext cx="11606784" cy="5913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759E904-F3CB-F520-E4D0-6FB361FD0830}"/>
              </a:ext>
            </a:extLst>
          </p:cNvPr>
          <p:cNvSpPr txBox="1"/>
          <p:nvPr userDrawn="1"/>
        </p:nvSpPr>
        <p:spPr>
          <a:xfrm>
            <a:off x="8002285" y="6429793"/>
            <a:ext cx="3775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义务教育</a:t>
            </a:r>
            <a:r>
              <a:rPr lang="en-US" altLang="zh-CN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信息科技</a:t>
            </a:r>
            <a:r>
              <a:rPr lang="en-US" altLang="zh-CN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七年级上册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A1C0E40-AFF8-FBC9-DAAD-EE3244E5AD83}"/>
              </a:ext>
            </a:extLst>
          </p:cNvPr>
          <p:cNvSpPr txBox="1"/>
          <p:nvPr userDrawn="1"/>
        </p:nvSpPr>
        <p:spPr>
          <a:xfrm>
            <a:off x="721895" y="6429793"/>
            <a:ext cx="4570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跨学科主题学习</a:t>
            </a:r>
            <a:r>
              <a:rPr lang="en-US" altLang="zh-CN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搭建家庭小型互联系统</a:t>
            </a:r>
          </a:p>
        </p:txBody>
      </p:sp>
    </p:spTree>
    <p:extLst>
      <p:ext uri="{BB962C8B-B14F-4D97-AF65-F5344CB8AC3E}">
        <p14:creationId xmlns:p14="http://schemas.microsoft.com/office/powerpoint/2010/main" val="53182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292608" y="306766"/>
            <a:ext cx="11606784" cy="5913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PA-任意多边形: 形状 22">
            <a:extLst>
              <a:ext uri="{FF2B5EF4-FFF2-40B4-BE49-F238E27FC236}">
                <a16:creationId xmlns:a16="http://schemas.microsoft.com/office/drawing/2014/main" id="{4539536F-EA6F-9773-DAEA-D9FD29D43A98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 rot="16200000">
            <a:off x="5259705" y="-23495"/>
            <a:ext cx="1638935" cy="11643995"/>
          </a:xfrm>
          <a:custGeom>
            <a:avLst/>
            <a:gdLst>
              <a:gd name="connsiteX0" fmla="*/ 0 w 6168251"/>
              <a:gd name="connsiteY0" fmla="*/ 0 h 6857999"/>
              <a:gd name="connsiteX1" fmla="*/ 4531744 w 6168251"/>
              <a:gd name="connsiteY1" fmla="*/ 0 h 6857999"/>
              <a:gd name="connsiteX2" fmla="*/ 4540769 w 6168251"/>
              <a:gd name="connsiteY2" fmla="*/ 7092 h 6857999"/>
              <a:gd name="connsiteX3" fmla="*/ 6168251 w 6168251"/>
              <a:gd name="connsiteY3" fmla="*/ 3458096 h 6857999"/>
              <a:gd name="connsiteX4" fmla="*/ 4703042 w 6168251"/>
              <a:gd name="connsiteY4" fmla="*/ 6768535 h 6857999"/>
              <a:gd name="connsiteX5" fmla="*/ 4599761 w 6168251"/>
              <a:gd name="connsiteY5" fmla="*/ 6857999 h 6857999"/>
              <a:gd name="connsiteX6" fmla="*/ 0 w 6168251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68251" h="6857999">
                <a:moveTo>
                  <a:pt x="0" y="0"/>
                </a:moveTo>
                <a:lnTo>
                  <a:pt x="4531744" y="0"/>
                </a:lnTo>
                <a:lnTo>
                  <a:pt x="4540769" y="7092"/>
                </a:lnTo>
                <a:cubicBezTo>
                  <a:pt x="5534713" y="827368"/>
                  <a:pt x="6168251" y="2068747"/>
                  <a:pt x="6168251" y="3458096"/>
                </a:cubicBezTo>
                <a:cubicBezTo>
                  <a:pt x="6168251" y="4770259"/>
                  <a:pt x="5603151" y="5950436"/>
                  <a:pt x="4703042" y="6768535"/>
                </a:cubicBezTo>
                <a:lnTo>
                  <a:pt x="4599761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62A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C80C5C5-16B9-7CC8-8615-82B6B9F6CFFF}"/>
              </a:ext>
            </a:extLst>
          </p:cNvPr>
          <p:cNvSpPr txBox="1"/>
          <p:nvPr userDrawn="1"/>
        </p:nvSpPr>
        <p:spPr>
          <a:xfrm>
            <a:off x="8002285" y="6429793"/>
            <a:ext cx="3775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义务教育</a:t>
            </a:r>
            <a:r>
              <a:rPr lang="en-US" altLang="zh-CN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信息科技</a:t>
            </a:r>
            <a:r>
              <a:rPr lang="en-US" altLang="zh-CN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七年级上册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9E93150-80A1-A1AE-BBC7-2360EFAC0416}"/>
              </a:ext>
            </a:extLst>
          </p:cNvPr>
          <p:cNvSpPr txBox="1"/>
          <p:nvPr userDrawn="1"/>
        </p:nvSpPr>
        <p:spPr>
          <a:xfrm>
            <a:off x="721895" y="6429793"/>
            <a:ext cx="4570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跨学科主题学习</a:t>
            </a:r>
            <a:r>
              <a:rPr lang="en-US" altLang="zh-CN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搭建家庭小型互联系统</a:t>
            </a:r>
          </a:p>
        </p:txBody>
      </p:sp>
      <p:sp>
        <p:nvSpPr>
          <p:cNvPr id="7" name="圆角矩形 26">
            <a:extLst>
              <a:ext uri="{FF2B5EF4-FFF2-40B4-BE49-F238E27FC236}">
                <a16:creationId xmlns:a16="http://schemas.microsoft.com/office/drawing/2014/main" id="{30A7A398-C84C-2CD4-9AF3-10395FE602AD}"/>
              </a:ext>
            </a:extLst>
          </p:cNvPr>
          <p:cNvSpPr/>
          <p:nvPr userDrawn="1"/>
        </p:nvSpPr>
        <p:spPr>
          <a:xfrm>
            <a:off x="10464800" y="467591"/>
            <a:ext cx="1256602" cy="368605"/>
          </a:xfrm>
          <a:prstGeom prst="roundRect">
            <a:avLst/>
          </a:prstGeom>
          <a:solidFill>
            <a:srgbClr val="538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项目拓展</a:t>
            </a:r>
          </a:p>
        </p:txBody>
      </p:sp>
      <p:sp>
        <p:nvSpPr>
          <p:cNvPr id="8" name="圆角矩形 26">
            <a:extLst>
              <a:ext uri="{FF2B5EF4-FFF2-40B4-BE49-F238E27FC236}">
                <a16:creationId xmlns:a16="http://schemas.microsoft.com/office/drawing/2014/main" id="{398C1EC9-86E0-E2BC-D92F-E13499B966ED}"/>
              </a:ext>
            </a:extLst>
          </p:cNvPr>
          <p:cNvSpPr/>
          <p:nvPr userDrawn="1"/>
        </p:nvSpPr>
        <p:spPr>
          <a:xfrm>
            <a:off x="9208198" y="467591"/>
            <a:ext cx="1256602" cy="368605"/>
          </a:xfrm>
          <a:prstGeom prst="roundRect">
            <a:avLst/>
          </a:prstGeom>
          <a:solidFill>
            <a:srgbClr val="538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项目评价</a:t>
            </a:r>
          </a:p>
        </p:txBody>
      </p:sp>
      <p:sp>
        <p:nvSpPr>
          <p:cNvPr id="10" name="圆角矩形 26">
            <a:extLst>
              <a:ext uri="{FF2B5EF4-FFF2-40B4-BE49-F238E27FC236}">
                <a16:creationId xmlns:a16="http://schemas.microsoft.com/office/drawing/2014/main" id="{4DEDB92A-1169-301E-4AF3-6057A1C88FFE}"/>
              </a:ext>
            </a:extLst>
          </p:cNvPr>
          <p:cNvSpPr/>
          <p:nvPr userDrawn="1"/>
        </p:nvSpPr>
        <p:spPr>
          <a:xfrm>
            <a:off x="7951596" y="467591"/>
            <a:ext cx="1256602" cy="368605"/>
          </a:xfrm>
          <a:prstGeom prst="roundRect">
            <a:avLst/>
          </a:prstGeom>
          <a:solidFill>
            <a:srgbClr val="538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项目实施</a:t>
            </a:r>
          </a:p>
        </p:txBody>
      </p:sp>
      <p:sp>
        <p:nvSpPr>
          <p:cNvPr id="11" name="圆角矩形 26">
            <a:extLst>
              <a:ext uri="{FF2B5EF4-FFF2-40B4-BE49-F238E27FC236}">
                <a16:creationId xmlns:a16="http://schemas.microsoft.com/office/drawing/2014/main" id="{C93B3DF8-550A-21F1-68B5-4D849D6EA864}"/>
              </a:ext>
            </a:extLst>
          </p:cNvPr>
          <p:cNvSpPr/>
          <p:nvPr userDrawn="1"/>
        </p:nvSpPr>
        <p:spPr>
          <a:xfrm>
            <a:off x="6694994" y="467591"/>
            <a:ext cx="1256602" cy="368605"/>
          </a:xfrm>
          <a:prstGeom prst="roundRect">
            <a:avLst/>
          </a:prstGeom>
          <a:solidFill>
            <a:srgbClr val="538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项目准备</a:t>
            </a:r>
          </a:p>
        </p:txBody>
      </p:sp>
      <p:sp>
        <p:nvSpPr>
          <p:cNvPr id="14" name="圆角矩形 26">
            <a:extLst>
              <a:ext uri="{FF2B5EF4-FFF2-40B4-BE49-F238E27FC236}">
                <a16:creationId xmlns:a16="http://schemas.microsoft.com/office/drawing/2014/main" id="{E87BCBF6-CB85-8913-1056-834CBD1D634E}"/>
              </a:ext>
            </a:extLst>
          </p:cNvPr>
          <p:cNvSpPr/>
          <p:nvPr userDrawn="1"/>
        </p:nvSpPr>
        <p:spPr>
          <a:xfrm>
            <a:off x="5438392" y="467591"/>
            <a:ext cx="1256602" cy="368605"/>
          </a:xfrm>
          <a:prstGeom prst="roundRect">
            <a:avLst/>
          </a:prstGeom>
          <a:solidFill>
            <a:srgbClr val="538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项目引入</a:t>
            </a:r>
          </a:p>
        </p:txBody>
      </p:sp>
    </p:spTree>
    <p:extLst>
      <p:ext uri="{BB962C8B-B14F-4D97-AF65-F5344CB8AC3E}">
        <p14:creationId xmlns:p14="http://schemas.microsoft.com/office/powerpoint/2010/main" val="118228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bldLvl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292608" y="306766"/>
            <a:ext cx="11606784" cy="5913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PA-任意多边形: 形状 22">
            <a:extLst>
              <a:ext uri="{FF2B5EF4-FFF2-40B4-BE49-F238E27FC236}">
                <a16:creationId xmlns:a16="http://schemas.microsoft.com/office/drawing/2014/main" id="{4539536F-EA6F-9773-DAEA-D9FD29D43A98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 rot="16200000">
            <a:off x="5259705" y="-23495"/>
            <a:ext cx="1638935" cy="11643995"/>
          </a:xfrm>
          <a:custGeom>
            <a:avLst/>
            <a:gdLst>
              <a:gd name="connsiteX0" fmla="*/ 0 w 6168251"/>
              <a:gd name="connsiteY0" fmla="*/ 0 h 6857999"/>
              <a:gd name="connsiteX1" fmla="*/ 4531744 w 6168251"/>
              <a:gd name="connsiteY1" fmla="*/ 0 h 6857999"/>
              <a:gd name="connsiteX2" fmla="*/ 4540769 w 6168251"/>
              <a:gd name="connsiteY2" fmla="*/ 7092 h 6857999"/>
              <a:gd name="connsiteX3" fmla="*/ 6168251 w 6168251"/>
              <a:gd name="connsiteY3" fmla="*/ 3458096 h 6857999"/>
              <a:gd name="connsiteX4" fmla="*/ 4703042 w 6168251"/>
              <a:gd name="connsiteY4" fmla="*/ 6768535 h 6857999"/>
              <a:gd name="connsiteX5" fmla="*/ 4599761 w 6168251"/>
              <a:gd name="connsiteY5" fmla="*/ 6857999 h 6857999"/>
              <a:gd name="connsiteX6" fmla="*/ 0 w 6168251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68251" h="6857999">
                <a:moveTo>
                  <a:pt x="0" y="0"/>
                </a:moveTo>
                <a:lnTo>
                  <a:pt x="4531744" y="0"/>
                </a:lnTo>
                <a:lnTo>
                  <a:pt x="4540769" y="7092"/>
                </a:lnTo>
                <a:cubicBezTo>
                  <a:pt x="5534713" y="827368"/>
                  <a:pt x="6168251" y="2068747"/>
                  <a:pt x="6168251" y="3458096"/>
                </a:cubicBezTo>
                <a:cubicBezTo>
                  <a:pt x="6168251" y="4770259"/>
                  <a:pt x="5603151" y="5950436"/>
                  <a:pt x="4703042" y="6768535"/>
                </a:cubicBezTo>
                <a:lnTo>
                  <a:pt x="4599761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62A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C80C5C5-16B9-7CC8-8615-82B6B9F6CFFF}"/>
              </a:ext>
            </a:extLst>
          </p:cNvPr>
          <p:cNvSpPr txBox="1"/>
          <p:nvPr userDrawn="1"/>
        </p:nvSpPr>
        <p:spPr>
          <a:xfrm>
            <a:off x="8002285" y="6429793"/>
            <a:ext cx="3775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义务教育</a:t>
            </a:r>
            <a:r>
              <a:rPr lang="en-US" altLang="zh-CN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信息科技</a:t>
            </a:r>
            <a:r>
              <a:rPr lang="en-US" altLang="zh-CN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七年级上册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9E93150-80A1-A1AE-BBC7-2360EFAC0416}"/>
              </a:ext>
            </a:extLst>
          </p:cNvPr>
          <p:cNvSpPr txBox="1"/>
          <p:nvPr userDrawn="1"/>
        </p:nvSpPr>
        <p:spPr>
          <a:xfrm>
            <a:off x="721895" y="6429793"/>
            <a:ext cx="4570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跨学科主题学习</a:t>
            </a:r>
            <a:r>
              <a:rPr lang="en-US" altLang="zh-CN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搭建家庭小型互联系统</a:t>
            </a:r>
          </a:p>
        </p:txBody>
      </p:sp>
    </p:spTree>
    <p:extLst>
      <p:ext uri="{BB962C8B-B14F-4D97-AF65-F5344CB8AC3E}">
        <p14:creationId xmlns:p14="http://schemas.microsoft.com/office/powerpoint/2010/main" val="274805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bldLvl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292608" y="268224"/>
            <a:ext cx="11606784" cy="6339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589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62A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C750C4AA-357F-D1A4-0997-7BE7E94A558E}"/>
              </a:ext>
            </a:extLst>
          </p:cNvPr>
          <p:cNvSpPr/>
          <p:nvPr userDrawn="1"/>
        </p:nvSpPr>
        <p:spPr>
          <a:xfrm>
            <a:off x="549275" y="523875"/>
            <a:ext cx="11092815" cy="5810250"/>
          </a:xfrm>
          <a:prstGeom prst="rect">
            <a:avLst/>
          </a:prstGeom>
          <a:solidFill>
            <a:srgbClr val="62A39F"/>
          </a:solidFill>
          <a:ln>
            <a:noFill/>
          </a:ln>
          <a:effectLst>
            <a:outerShdw blurRad="2032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E5C5A5C-4660-655F-88DB-301F5B86A2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alphaModFix amt="1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275" y="303439"/>
            <a:ext cx="11220574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59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C750C4AA-357F-D1A4-0997-7BE7E94A558E}"/>
              </a:ext>
            </a:extLst>
          </p:cNvPr>
          <p:cNvSpPr/>
          <p:nvPr userDrawn="1"/>
        </p:nvSpPr>
        <p:spPr>
          <a:xfrm>
            <a:off x="721895" y="611203"/>
            <a:ext cx="10770669" cy="55922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C004FE0-CE55-1035-8636-962A1677CFD5}"/>
              </a:ext>
            </a:extLst>
          </p:cNvPr>
          <p:cNvSpPr txBox="1"/>
          <p:nvPr userDrawn="1"/>
        </p:nvSpPr>
        <p:spPr>
          <a:xfrm>
            <a:off x="8002285" y="6429793"/>
            <a:ext cx="3775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义务教育</a:t>
            </a:r>
            <a:r>
              <a:rPr lang="en-US" altLang="zh-CN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信息科技</a:t>
            </a:r>
            <a:r>
              <a:rPr lang="en-US" altLang="zh-CN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七年级上册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CCBA4DB-4F3E-A137-A323-9E6701290A8A}"/>
              </a:ext>
            </a:extLst>
          </p:cNvPr>
          <p:cNvSpPr txBox="1"/>
          <p:nvPr userDrawn="1"/>
        </p:nvSpPr>
        <p:spPr>
          <a:xfrm>
            <a:off x="721895" y="6429793"/>
            <a:ext cx="4570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跨学科主题学习</a:t>
            </a:r>
            <a:r>
              <a:rPr lang="en-US" altLang="zh-CN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搭建家庭小型互联系统</a:t>
            </a:r>
          </a:p>
        </p:txBody>
      </p:sp>
    </p:spTree>
    <p:extLst>
      <p:ext uri="{BB962C8B-B14F-4D97-AF65-F5344CB8AC3E}">
        <p14:creationId xmlns:p14="http://schemas.microsoft.com/office/powerpoint/2010/main" val="247478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292608" y="306766"/>
            <a:ext cx="11606784" cy="5913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759E904-F3CB-F520-E4D0-6FB361FD0830}"/>
              </a:ext>
            </a:extLst>
          </p:cNvPr>
          <p:cNvSpPr txBox="1"/>
          <p:nvPr userDrawn="1"/>
        </p:nvSpPr>
        <p:spPr>
          <a:xfrm>
            <a:off x="8002285" y="6429793"/>
            <a:ext cx="3775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义务教育</a:t>
            </a:r>
            <a:r>
              <a:rPr lang="en-US" altLang="zh-CN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信息科技</a:t>
            </a:r>
            <a:r>
              <a:rPr lang="en-US" altLang="zh-CN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七年级上册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A1C0E40-AFF8-FBC9-DAAD-EE3244E5AD83}"/>
              </a:ext>
            </a:extLst>
          </p:cNvPr>
          <p:cNvSpPr txBox="1"/>
          <p:nvPr userDrawn="1"/>
        </p:nvSpPr>
        <p:spPr>
          <a:xfrm>
            <a:off x="721895" y="6429793"/>
            <a:ext cx="4570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跨学科主题学习</a:t>
            </a:r>
            <a:r>
              <a:rPr lang="en-US" altLang="zh-CN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搭建家庭小型互联系统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292608" y="306766"/>
            <a:ext cx="11606784" cy="5913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759E904-F3CB-F520-E4D0-6FB361FD0830}"/>
              </a:ext>
            </a:extLst>
          </p:cNvPr>
          <p:cNvSpPr txBox="1"/>
          <p:nvPr userDrawn="1"/>
        </p:nvSpPr>
        <p:spPr>
          <a:xfrm>
            <a:off x="8002285" y="6429793"/>
            <a:ext cx="3775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义务教育</a:t>
            </a:r>
            <a:r>
              <a:rPr lang="en-US" altLang="zh-CN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信息科技</a:t>
            </a:r>
            <a:r>
              <a:rPr lang="en-US" altLang="zh-CN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七年级上册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A1C0E40-AFF8-FBC9-DAAD-EE3244E5AD83}"/>
              </a:ext>
            </a:extLst>
          </p:cNvPr>
          <p:cNvSpPr txBox="1"/>
          <p:nvPr userDrawn="1"/>
        </p:nvSpPr>
        <p:spPr>
          <a:xfrm>
            <a:off x="721895" y="6429793"/>
            <a:ext cx="4570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跨学科主题学习</a:t>
            </a:r>
            <a:r>
              <a:rPr lang="en-US" altLang="zh-CN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搭建家庭小型互联系统</a:t>
            </a:r>
          </a:p>
        </p:txBody>
      </p:sp>
      <p:sp>
        <p:nvSpPr>
          <p:cNvPr id="5" name="圆角矩形 26">
            <a:extLst>
              <a:ext uri="{FF2B5EF4-FFF2-40B4-BE49-F238E27FC236}">
                <a16:creationId xmlns:a16="http://schemas.microsoft.com/office/drawing/2014/main" id="{431EFFA2-F2FF-21E1-5CC0-117E025A1510}"/>
              </a:ext>
            </a:extLst>
          </p:cNvPr>
          <p:cNvSpPr/>
          <p:nvPr userDrawn="1"/>
        </p:nvSpPr>
        <p:spPr>
          <a:xfrm>
            <a:off x="10464800" y="467591"/>
            <a:ext cx="1256602" cy="368605"/>
          </a:xfrm>
          <a:prstGeom prst="roundRect">
            <a:avLst/>
          </a:prstGeom>
          <a:solidFill>
            <a:srgbClr val="538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项目拓展</a:t>
            </a:r>
          </a:p>
        </p:txBody>
      </p:sp>
      <p:sp>
        <p:nvSpPr>
          <p:cNvPr id="7" name="圆角矩形 26">
            <a:extLst>
              <a:ext uri="{FF2B5EF4-FFF2-40B4-BE49-F238E27FC236}">
                <a16:creationId xmlns:a16="http://schemas.microsoft.com/office/drawing/2014/main" id="{92696BEE-B2DD-52B6-C714-565BC13D3B2C}"/>
              </a:ext>
            </a:extLst>
          </p:cNvPr>
          <p:cNvSpPr/>
          <p:nvPr userDrawn="1"/>
        </p:nvSpPr>
        <p:spPr>
          <a:xfrm>
            <a:off x="9208198" y="467591"/>
            <a:ext cx="1256602" cy="368605"/>
          </a:xfrm>
          <a:prstGeom prst="roundRect">
            <a:avLst/>
          </a:prstGeom>
          <a:solidFill>
            <a:srgbClr val="538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项目评价</a:t>
            </a:r>
          </a:p>
        </p:txBody>
      </p:sp>
      <p:sp>
        <p:nvSpPr>
          <p:cNvPr id="8" name="圆角矩形 26">
            <a:extLst>
              <a:ext uri="{FF2B5EF4-FFF2-40B4-BE49-F238E27FC236}">
                <a16:creationId xmlns:a16="http://schemas.microsoft.com/office/drawing/2014/main" id="{5D45E653-CD8E-02D8-82E3-3A83CC6389AE}"/>
              </a:ext>
            </a:extLst>
          </p:cNvPr>
          <p:cNvSpPr/>
          <p:nvPr userDrawn="1"/>
        </p:nvSpPr>
        <p:spPr>
          <a:xfrm>
            <a:off x="7951596" y="467591"/>
            <a:ext cx="1256602" cy="368605"/>
          </a:xfrm>
          <a:prstGeom prst="roundRect">
            <a:avLst/>
          </a:prstGeom>
          <a:solidFill>
            <a:srgbClr val="538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项目实施</a:t>
            </a:r>
          </a:p>
        </p:txBody>
      </p:sp>
      <p:sp>
        <p:nvSpPr>
          <p:cNvPr id="9" name="圆角矩形 26">
            <a:extLst>
              <a:ext uri="{FF2B5EF4-FFF2-40B4-BE49-F238E27FC236}">
                <a16:creationId xmlns:a16="http://schemas.microsoft.com/office/drawing/2014/main" id="{B309F876-55CA-98A9-5693-AA28E9F1A91C}"/>
              </a:ext>
            </a:extLst>
          </p:cNvPr>
          <p:cNvSpPr/>
          <p:nvPr userDrawn="1"/>
        </p:nvSpPr>
        <p:spPr>
          <a:xfrm>
            <a:off x="6694994" y="467591"/>
            <a:ext cx="1256602" cy="368605"/>
          </a:xfrm>
          <a:prstGeom prst="roundRect">
            <a:avLst/>
          </a:prstGeom>
          <a:solidFill>
            <a:srgbClr val="538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项目准备</a:t>
            </a:r>
          </a:p>
        </p:txBody>
      </p:sp>
      <p:sp>
        <p:nvSpPr>
          <p:cNvPr id="12" name="圆角矩形 26">
            <a:extLst>
              <a:ext uri="{FF2B5EF4-FFF2-40B4-BE49-F238E27FC236}">
                <a16:creationId xmlns:a16="http://schemas.microsoft.com/office/drawing/2014/main" id="{73A8DB21-DA7C-D249-CDA1-8015D7D50357}"/>
              </a:ext>
            </a:extLst>
          </p:cNvPr>
          <p:cNvSpPr/>
          <p:nvPr userDrawn="1"/>
        </p:nvSpPr>
        <p:spPr>
          <a:xfrm>
            <a:off x="5438392" y="467591"/>
            <a:ext cx="1256602" cy="368605"/>
          </a:xfrm>
          <a:prstGeom prst="roundRect">
            <a:avLst/>
          </a:prstGeom>
          <a:solidFill>
            <a:srgbClr val="538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项目引入</a:t>
            </a:r>
          </a:p>
        </p:txBody>
      </p:sp>
    </p:spTree>
    <p:extLst>
      <p:ext uri="{BB962C8B-B14F-4D97-AF65-F5344CB8AC3E}">
        <p14:creationId xmlns:p14="http://schemas.microsoft.com/office/powerpoint/2010/main" val="118186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292608" y="306766"/>
            <a:ext cx="11606784" cy="5913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759E904-F3CB-F520-E4D0-6FB361FD0830}"/>
              </a:ext>
            </a:extLst>
          </p:cNvPr>
          <p:cNvSpPr txBox="1"/>
          <p:nvPr userDrawn="1"/>
        </p:nvSpPr>
        <p:spPr>
          <a:xfrm>
            <a:off x="8002285" y="6429793"/>
            <a:ext cx="3775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义务教育</a:t>
            </a:r>
            <a:r>
              <a:rPr lang="en-US" altLang="zh-CN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信息科技</a:t>
            </a:r>
            <a:r>
              <a:rPr lang="en-US" altLang="zh-CN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七年级上册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A1C0E40-AFF8-FBC9-DAAD-EE3244E5AD83}"/>
              </a:ext>
            </a:extLst>
          </p:cNvPr>
          <p:cNvSpPr txBox="1"/>
          <p:nvPr userDrawn="1"/>
        </p:nvSpPr>
        <p:spPr>
          <a:xfrm>
            <a:off x="721895" y="6429793"/>
            <a:ext cx="4570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跨学科主题学习</a:t>
            </a:r>
            <a:r>
              <a:rPr lang="en-US" altLang="zh-CN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搭建家庭小型互联系统</a:t>
            </a:r>
          </a:p>
        </p:txBody>
      </p:sp>
      <p:sp>
        <p:nvSpPr>
          <p:cNvPr id="5" name="圆角矩形 26">
            <a:extLst>
              <a:ext uri="{FF2B5EF4-FFF2-40B4-BE49-F238E27FC236}">
                <a16:creationId xmlns:a16="http://schemas.microsoft.com/office/drawing/2014/main" id="{431EFFA2-F2FF-21E1-5CC0-117E025A1510}"/>
              </a:ext>
            </a:extLst>
          </p:cNvPr>
          <p:cNvSpPr/>
          <p:nvPr userDrawn="1"/>
        </p:nvSpPr>
        <p:spPr>
          <a:xfrm>
            <a:off x="10464800" y="467591"/>
            <a:ext cx="1256602" cy="368605"/>
          </a:xfrm>
          <a:prstGeom prst="roundRect">
            <a:avLst/>
          </a:prstGeom>
          <a:solidFill>
            <a:srgbClr val="538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项目拓展</a:t>
            </a:r>
          </a:p>
        </p:txBody>
      </p:sp>
      <p:sp>
        <p:nvSpPr>
          <p:cNvPr id="7" name="圆角矩形 26">
            <a:extLst>
              <a:ext uri="{FF2B5EF4-FFF2-40B4-BE49-F238E27FC236}">
                <a16:creationId xmlns:a16="http://schemas.microsoft.com/office/drawing/2014/main" id="{92696BEE-B2DD-52B6-C714-565BC13D3B2C}"/>
              </a:ext>
            </a:extLst>
          </p:cNvPr>
          <p:cNvSpPr/>
          <p:nvPr userDrawn="1"/>
        </p:nvSpPr>
        <p:spPr>
          <a:xfrm>
            <a:off x="9208198" y="467591"/>
            <a:ext cx="1256602" cy="368605"/>
          </a:xfrm>
          <a:prstGeom prst="roundRect">
            <a:avLst/>
          </a:prstGeom>
          <a:solidFill>
            <a:srgbClr val="538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项目评价</a:t>
            </a:r>
          </a:p>
        </p:txBody>
      </p:sp>
      <p:sp>
        <p:nvSpPr>
          <p:cNvPr id="8" name="圆角矩形 26">
            <a:extLst>
              <a:ext uri="{FF2B5EF4-FFF2-40B4-BE49-F238E27FC236}">
                <a16:creationId xmlns:a16="http://schemas.microsoft.com/office/drawing/2014/main" id="{5D45E653-CD8E-02D8-82E3-3A83CC6389AE}"/>
              </a:ext>
            </a:extLst>
          </p:cNvPr>
          <p:cNvSpPr/>
          <p:nvPr userDrawn="1"/>
        </p:nvSpPr>
        <p:spPr>
          <a:xfrm>
            <a:off x="7951596" y="467591"/>
            <a:ext cx="1256602" cy="368605"/>
          </a:xfrm>
          <a:prstGeom prst="roundRect">
            <a:avLst/>
          </a:prstGeom>
          <a:solidFill>
            <a:srgbClr val="538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项目实施</a:t>
            </a:r>
          </a:p>
        </p:txBody>
      </p:sp>
      <p:sp>
        <p:nvSpPr>
          <p:cNvPr id="9" name="圆角矩形 26">
            <a:extLst>
              <a:ext uri="{FF2B5EF4-FFF2-40B4-BE49-F238E27FC236}">
                <a16:creationId xmlns:a16="http://schemas.microsoft.com/office/drawing/2014/main" id="{B309F876-55CA-98A9-5693-AA28E9F1A91C}"/>
              </a:ext>
            </a:extLst>
          </p:cNvPr>
          <p:cNvSpPr/>
          <p:nvPr userDrawn="1"/>
        </p:nvSpPr>
        <p:spPr>
          <a:xfrm>
            <a:off x="6694994" y="467591"/>
            <a:ext cx="1256602" cy="368605"/>
          </a:xfrm>
          <a:prstGeom prst="roundRect">
            <a:avLst/>
          </a:prstGeom>
          <a:solidFill>
            <a:srgbClr val="538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项目准备</a:t>
            </a:r>
          </a:p>
        </p:txBody>
      </p:sp>
      <p:sp>
        <p:nvSpPr>
          <p:cNvPr id="12" name="圆角矩形 26">
            <a:extLst>
              <a:ext uri="{FF2B5EF4-FFF2-40B4-BE49-F238E27FC236}">
                <a16:creationId xmlns:a16="http://schemas.microsoft.com/office/drawing/2014/main" id="{73A8DB21-DA7C-D249-CDA1-8015D7D50357}"/>
              </a:ext>
            </a:extLst>
          </p:cNvPr>
          <p:cNvSpPr/>
          <p:nvPr userDrawn="1"/>
        </p:nvSpPr>
        <p:spPr>
          <a:xfrm>
            <a:off x="5438392" y="467591"/>
            <a:ext cx="1256602" cy="368605"/>
          </a:xfrm>
          <a:prstGeom prst="roundRect">
            <a:avLst/>
          </a:prstGeom>
          <a:solidFill>
            <a:srgbClr val="538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项目引入</a:t>
            </a:r>
          </a:p>
        </p:txBody>
      </p:sp>
    </p:spTree>
    <p:extLst>
      <p:ext uri="{BB962C8B-B14F-4D97-AF65-F5344CB8AC3E}">
        <p14:creationId xmlns:p14="http://schemas.microsoft.com/office/powerpoint/2010/main" val="388855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292608" y="306766"/>
            <a:ext cx="11606784" cy="5913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759E904-F3CB-F520-E4D0-6FB361FD0830}"/>
              </a:ext>
            </a:extLst>
          </p:cNvPr>
          <p:cNvSpPr txBox="1"/>
          <p:nvPr userDrawn="1"/>
        </p:nvSpPr>
        <p:spPr>
          <a:xfrm>
            <a:off x="8002285" y="6429793"/>
            <a:ext cx="3775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义务教育</a:t>
            </a:r>
            <a:r>
              <a:rPr lang="en-US" altLang="zh-CN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信息科技</a:t>
            </a:r>
            <a:r>
              <a:rPr lang="en-US" altLang="zh-CN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七年级上册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A1C0E40-AFF8-FBC9-DAAD-EE3244E5AD83}"/>
              </a:ext>
            </a:extLst>
          </p:cNvPr>
          <p:cNvSpPr txBox="1"/>
          <p:nvPr userDrawn="1"/>
        </p:nvSpPr>
        <p:spPr>
          <a:xfrm>
            <a:off x="721895" y="6429793"/>
            <a:ext cx="4570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跨学科主题学习</a:t>
            </a:r>
            <a:r>
              <a:rPr lang="en-US" altLang="zh-CN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搭建家庭小型互联系统</a:t>
            </a:r>
          </a:p>
        </p:txBody>
      </p:sp>
      <p:sp>
        <p:nvSpPr>
          <p:cNvPr id="5" name="圆角矩形 26">
            <a:extLst>
              <a:ext uri="{FF2B5EF4-FFF2-40B4-BE49-F238E27FC236}">
                <a16:creationId xmlns:a16="http://schemas.microsoft.com/office/drawing/2014/main" id="{431EFFA2-F2FF-21E1-5CC0-117E025A1510}"/>
              </a:ext>
            </a:extLst>
          </p:cNvPr>
          <p:cNvSpPr/>
          <p:nvPr userDrawn="1"/>
        </p:nvSpPr>
        <p:spPr>
          <a:xfrm>
            <a:off x="10464800" y="467591"/>
            <a:ext cx="1256602" cy="368605"/>
          </a:xfrm>
          <a:prstGeom prst="roundRect">
            <a:avLst/>
          </a:prstGeom>
          <a:solidFill>
            <a:srgbClr val="538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项目拓展</a:t>
            </a:r>
          </a:p>
        </p:txBody>
      </p:sp>
      <p:sp>
        <p:nvSpPr>
          <p:cNvPr id="7" name="圆角矩形 26">
            <a:extLst>
              <a:ext uri="{FF2B5EF4-FFF2-40B4-BE49-F238E27FC236}">
                <a16:creationId xmlns:a16="http://schemas.microsoft.com/office/drawing/2014/main" id="{92696BEE-B2DD-52B6-C714-565BC13D3B2C}"/>
              </a:ext>
            </a:extLst>
          </p:cNvPr>
          <p:cNvSpPr/>
          <p:nvPr userDrawn="1"/>
        </p:nvSpPr>
        <p:spPr>
          <a:xfrm>
            <a:off x="9208198" y="467591"/>
            <a:ext cx="1256602" cy="368605"/>
          </a:xfrm>
          <a:prstGeom prst="roundRect">
            <a:avLst/>
          </a:prstGeom>
          <a:solidFill>
            <a:srgbClr val="538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项目评价</a:t>
            </a:r>
          </a:p>
        </p:txBody>
      </p:sp>
      <p:sp>
        <p:nvSpPr>
          <p:cNvPr id="8" name="圆角矩形 26">
            <a:extLst>
              <a:ext uri="{FF2B5EF4-FFF2-40B4-BE49-F238E27FC236}">
                <a16:creationId xmlns:a16="http://schemas.microsoft.com/office/drawing/2014/main" id="{5D45E653-CD8E-02D8-82E3-3A83CC6389AE}"/>
              </a:ext>
            </a:extLst>
          </p:cNvPr>
          <p:cNvSpPr/>
          <p:nvPr userDrawn="1"/>
        </p:nvSpPr>
        <p:spPr>
          <a:xfrm>
            <a:off x="7951596" y="467591"/>
            <a:ext cx="1256602" cy="368605"/>
          </a:xfrm>
          <a:prstGeom prst="roundRect">
            <a:avLst/>
          </a:prstGeom>
          <a:solidFill>
            <a:srgbClr val="538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项目实施</a:t>
            </a:r>
          </a:p>
        </p:txBody>
      </p:sp>
      <p:sp>
        <p:nvSpPr>
          <p:cNvPr id="9" name="圆角矩形 26">
            <a:extLst>
              <a:ext uri="{FF2B5EF4-FFF2-40B4-BE49-F238E27FC236}">
                <a16:creationId xmlns:a16="http://schemas.microsoft.com/office/drawing/2014/main" id="{B309F876-55CA-98A9-5693-AA28E9F1A91C}"/>
              </a:ext>
            </a:extLst>
          </p:cNvPr>
          <p:cNvSpPr/>
          <p:nvPr userDrawn="1"/>
        </p:nvSpPr>
        <p:spPr>
          <a:xfrm>
            <a:off x="6694994" y="467591"/>
            <a:ext cx="1256602" cy="368605"/>
          </a:xfrm>
          <a:prstGeom prst="roundRect">
            <a:avLst/>
          </a:prstGeom>
          <a:solidFill>
            <a:srgbClr val="538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项目准备</a:t>
            </a:r>
          </a:p>
        </p:txBody>
      </p:sp>
      <p:sp>
        <p:nvSpPr>
          <p:cNvPr id="12" name="圆角矩形 26">
            <a:extLst>
              <a:ext uri="{FF2B5EF4-FFF2-40B4-BE49-F238E27FC236}">
                <a16:creationId xmlns:a16="http://schemas.microsoft.com/office/drawing/2014/main" id="{73A8DB21-DA7C-D249-CDA1-8015D7D50357}"/>
              </a:ext>
            </a:extLst>
          </p:cNvPr>
          <p:cNvSpPr/>
          <p:nvPr userDrawn="1"/>
        </p:nvSpPr>
        <p:spPr>
          <a:xfrm>
            <a:off x="5438392" y="467591"/>
            <a:ext cx="1256602" cy="368605"/>
          </a:xfrm>
          <a:prstGeom prst="roundRect">
            <a:avLst/>
          </a:prstGeom>
          <a:solidFill>
            <a:srgbClr val="538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项目引入</a:t>
            </a:r>
          </a:p>
        </p:txBody>
      </p:sp>
    </p:spTree>
    <p:extLst>
      <p:ext uri="{BB962C8B-B14F-4D97-AF65-F5344CB8AC3E}">
        <p14:creationId xmlns:p14="http://schemas.microsoft.com/office/powerpoint/2010/main" val="67535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292608" y="306766"/>
            <a:ext cx="11606784" cy="5913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759E904-F3CB-F520-E4D0-6FB361FD0830}"/>
              </a:ext>
            </a:extLst>
          </p:cNvPr>
          <p:cNvSpPr txBox="1"/>
          <p:nvPr userDrawn="1"/>
        </p:nvSpPr>
        <p:spPr>
          <a:xfrm>
            <a:off x="8002285" y="6429793"/>
            <a:ext cx="3775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义务教育</a:t>
            </a:r>
            <a:r>
              <a:rPr lang="en-US" altLang="zh-CN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信息科技</a:t>
            </a:r>
            <a:r>
              <a:rPr lang="en-US" altLang="zh-CN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七年级上册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A1C0E40-AFF8-FBC9-DAAD-EE3244E5AD83}"/>
              </a:ext>
            </a:extLst>
          </p:cNvPr>
          <p:cNvSpPr txBox="1"/>
          <p:nvPr userDrawn="1"/>
        </p:nvSpPr>
        <p:spPr>
          <a:xfrm>
            <a:off x="721895" y="6429793"/>
            <a:ext cx="4570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跨学科主题学习</a:t>
            </a:r>
            <a:r>
              <a:rPr lang="en-US" altLang="zh-CN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搭建家庭小型互联系统</a:t>
            </a:r>
          </a:p>
        </p:txBody>
      </p:sp>
      <p:sp>
        <p:nvSpPr>
          <p:cNvPr id="5" name="圆角矩形 26">
            <a:extLst>
              <a:ext uri="{FF2B5EF4-FFF2-40B4-BE49-F238E27FC236}">
                <a16:creationId xmlns:a16="http://schemas.microsoft.com/office/drawing/2014/main" id="{431EFFA2-F2FF-21E1-5CC0-117E025A1510}"/>
              </a:ext>
            </a:extLst>
          </p:cNvPr>
          <p:cNvSpPr/>
          <p:nvPr userDrawn="1"/>
        </p:nvSpPr>
        <p:spPr>
          <a:xfrm>
            <a:off x="10464800" y="467591"/>
            <a:ext cx="1256602" cy="368605"/>
          </a:xfrm>
          <a:prstGeom prst="roundRect">
            <a:avLst/>
          </a:prstGeom>
          <a:solidFill>
            <a:srgbClr val="538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项目拓展</a:t>
            </a:r>
          </a:p>
        </p:txBody>
      </p:sp>
      <p:sp>
        <p:nvSpPr>
          <p:cNvPr id="7" name="圆角矩形 26">
            <a:extLst>
              <a:ext uri="{FF2B5EF4-FFF2-40B4-BE49-F238E27FC236}">
                <a16:creationId xmlns:a16="http://schemas.microsoft.com/office/drawing/2014/main" id="{92696BEE-B2DD-52B6-C714-565BC13D3B2C}"/>
              </a:ext>
            </a:extLst>
          </p:cNvPr>
          <p:cNvSpPr/>
          <p:nvPr userDrawn="1"/>
        </p:nvSpPr>
        <p:spPr>
          <a:xfrm>
            <a:off x="9208198" y="467591"/>
            <a:ext cx="1256602" cy="368605"/>
          </a:xfrm>
          <a:prstGeom prst="roundRect">
            <a:avLst/>
          </a:prstGeom>
          <a:solidFill>
            <a:srgbClr val="538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项目评价</a:t>
            </a:r>
          </a:p>
        </p:txBody>
      </p:sp>
      <p:sp>
        <p:nvSpPr>
          <p:cNvPr id="8" name="圆角矩形 26">
            <a:extLst>
              <a:ext uri="{FF2B5EF4-FFF2-40B4-BE49-F238E27FC236}">
                <a16:creationId xmlns:a16="http://schemas.microsoft.com/office/drawing/2014/main" id="{5D45E653-CD8E-02D8-82E3-3A83CC6389AE}"/>
              </a:ext>
            </a:extLst>
          </p:cNvPr>
          <p:cNvSpPr/>
          <p:nvPr userDrawn="1"/>
        </p:nvSpPr>
        <p:spPr>
          <a:xfrm>
            <a:off x="7951596" y="467591"/>
            <a:ext cx="1256602" cy="368605"/>
          </a:xfrm>
          <a:prstGeom prst="roundRect">
            <a:avLst/>
          </a:prstGeom>
          <a:solidFill>
            <a:srgbClr val="538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项目实施</a:t>
            </a:r>
          </a:p>
        </p:txBody>
      </p:sp>
      <p:sp>
        <p:nvSpPr>
          <p:cNvPr id="9" name="圆角矩形 26">
            <a:extLst>
              <a:ext uri="{FF2B5EF4-FFF2-40B4-BE49-F238E27FC236}">
                <a16:creationId xmlns:a16="http://schemas.microsoft.com/office/drawing/2014/main" id="{B309F876-55CA-98A9-5693-AA28E9F1A91C}"/>
              </a:ext>
            </a:extLst>
          </p:cNvPr>
          <p:cNvSpPr/>
          <p:nvPr userDrawn="1"/>
        </p:nvSpPr>
        <p:spPr>
          <a:xfrm>
            <a:off x="6694994" y="467591"/>
            <a:ext cx="1256602" cy="368605"/>
          </a:xfrm>
          <a:prstGeom prst="roundRect">
            <a:avLst/>
          </a:prstGeom>
          <a:solidFill>
            <a:srgbClr val="538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项目准备</a:t>
            </a:r>
          </a:p>
        </p:txBody>
      </p:sp>
      <p:sp>
        <p:nvSpPr>
          <p:cNvPr id="12" name="圆角矩形 26">
            <a:extLst>
              <a:ext uri="{FF2B5EF4-FFF2-40B4-BE49-F238E27FC236}">
                <a16:creationId xmlns:a16="http://schemas.microsoft.com/office/drawing/2014/main" id="{73A8DB21-DA7C-D249-CDA1-8015D7D50357}"/>
              </a:ext>
            </a:extLst>
          </p:cNvPr>
          <p:cNvSpPr/>
          <p:nvPr userDrawn="1"/>
        </p:nvSpPr>
        <p:spPr>
          <a:xfrm>
            <a:off x="5438392" y="467591"/>
            <a:ext cx="1256602" cy="368605"/>
          </a:xfrm>
          <a:prstGeom prst="roundRect">
            <a:avLst/>
          </a:prstGeom>
          <a:solidFill>
            <a:srgbClr val="538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项目引入</a:t>
            </a:r>
          </a:p>
        </p:txBody>
      </p:sp>
    </p:spTree>
    <p:extLst>
      <p:ext uri="{BB962C8B-B14F-4D97-AF65-F5344CB8AC3E}">
        <p14:creationId xmlns:p14="http://schemas.microsoft.com/office/powerpoint/2010/main" val="267995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292608" y="306766"/>
            <a:ext cx="11606784" cy="5913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759E904-F3CB-F520-E4D0-6FB361FD0830}"/>
              </a:ext>
            </a:extLst>
          </p:cNvPr>
          <p:cNvSpPr txBox="1"/>
          <p:nvPr userDrawn="1"/>
        </p:nvSpPr>
        <p:spPr>
          <a:xfrm>
            <a:off x="8002285" y="6429793"/>
            <a:ext cx="3775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义务教育</a:t>
            </a:r>
            <a:r>
              <a:rPr lang="en-US" altLang="zh-CN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信息科技</a:t>
            </a:r>
            <a:r>
              <a:rPr lang="en-US" altLang="zh-CN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七年级上册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A1C0E40-AFF8-FBC9-DAAD-EE3244E5AD83}"/>
              </a:ext>
            </a:extLst>
          </p:cNvPr>
          <p:cNvSpPr txBox="1"/>
          <p:nvPr userDrawn="1"/>
        </p:nvSpPr>
        <p:spPr>
          <a:xfrm>
            <a:off x="721895" y="6429793"/>
            <a:ext cx="4570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跨学科主题学习</a:t>
            </a:r>
            <a:r>
              <a:rPr lang="en-US" altLang="zh-CN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搭建家庭小型互联系统</a:t>
            </a:r>
          </a:p>
        </p:txBody>
      </p:sp>
      <p:sp>
        <p:nvSpPr>
          <p:cNvPr id="5" name="圆角矩形 26">
            <a:extLst>
              <a:ext uri="{FF2B5EF4-FFF2-40B4-BE49-F238E27FC236}">
                <a16:creationId xmlns:a16="http://schemas.microsoft.com/office/drawing/2014/main" id="{431EFFA2-F2FF-21E1-5CC0-117E025A1510}"/>
              </a:ext>
            </a:extLst>
          </p:cNvPr>
          <p:cNvSpPr/>
          <p:nvPr userDrawn="1"/>
        </p:nvSpPr>
        <p:spPr>
          <a:xfrm>
            <a:off x="10464800" y="467591"/>
            <a:ext cx="1256602" cy="368605"/>
          </a:xfrm>
          <a:prstGeom prst="roundRect">
            <a:avLst/>
          </a:prstGeom>
          <a:solidFill>
            <a:srgbClr val="538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项目拓展</a:t>
            </a:r>
          </a:p>
        </p:txBody>
      </p:sp>
      <p:sp>
        <p:nvSpPr>
          <p:cNvPr id="7" name="圆角矩形 26">
            <a:extLst>
              <a:ext uri="{FF2B5EF4-FFF2-40B4-BE49-F238E27FC236}">
                <a16:creationId xmlns:a16="http://schemas.microsoft.com/office/drawing/2014/main" id="{92696BEE-B2DD-52B6-C714-565BC13D3B2C}"/>
              </a:ext>
            </a:extLst>
          </p:cNvPr>
          <p:cNvSpPr/>
          <p:nvPr userDrawn="1"/>
        </p:nvSpPr>
        <p:spPr>
          <a:xfrm>
            <a:off x="9208198" y="467591"/>
            <a:ext cx="1256602" cy="368605"/>
          </a:xfrm>
          <a:prstGeom prst="roundRect">
            <a:avLst/>
          </a:prstGeom>
          <a:solidFill>
            <a:srgbClr val="538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项目评价</a:t>
            </a:r>
          </a:p>
        </p:txBody>
      </p:sp>
      <p:sp>
        <p:nvSpPr>
          <p:cNvPr id="8" name="圆角矩形 26">
            <a:extLst>
              <a:ext uri="{FF2B5EF4-FFF2-40B4-BE49-F238E27FC236}">
                <a16:creationId xmlns:a16="http://schemas.microsoft.com/office/drawing/2014/main" id="{5D45E653-CD8E-02D8-82E3-3A83CC6389AE}"/>
              </a:ext>
            </a:extLst>
          </p:cNvPr>
          <p:cNvSpPr/>
          <p:nvPr userDrawn="1"/>
        </p:nvSpPr>
        <p:spPr>
          <a:xfrm>
            <a:off x="7951596" y="467591"/>
            <a:ext cx="1256602" cy="368605"/>
          </a:xfrm>
          <a:prstGeom prst="roundRect">
            <a:avLst/>
          </a:prstGeom>
          <a:solidFill>
            <a:srgbClr val="538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项目实施</a:t>
            </a:r>
          </a:p>
        </p:txBody>
      </p:sp>
      <p:sp>
        <p:nvSpPr>
          <p:cNvPr id="9" name="圆角矩形 26">
            <a:extLst>
              <a:ext uri="{FF2B5EF4-FFF2-40B4-BE49-F238E27FC236}">
                <a16:creationId xmlns:a16="http://schemas.microsoft.com/office/drawing/2014/main" id="{B309F876-55CA-98A9-5693-AA28E9F1A91C}"/>
              </a:ext>
            </a:extLst>
          </p:cNvPr>
          <p:cNvSpPr/>
          <p:nvPr userDrawn="1"/>
        </p:nvSpPr>
        <p:spPr>
          <a:xfrm>
            <a:off x="6694994" y="467591"/>
            <a:ext cx="1256602" cy="368605"/>
          </a:xfrm>
          <a:prstGeom prst="roundRect">
            <a:avLst/>
          </a:prstGeom>
          <a:solidFill>
            <a:srgbClr val="538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项目准备</a:t>
            </a:r>
          </a:p>
        </p:txBody>
      </p:sp>
      <p:sp>
        <p:nvSpPr>
          <p:cNvPr id="12" name="圆角矩形 26">
            <a:extLst>
              <a:ext uri="{FF2B5EF4-FFF2-40B4-BE49-F238E27FC236}">
                <a16:creationId xmlns:a16="http://schemas.microsoft.com/office/drawing/2014/main" id="{73A8DB21-DA7C-D249-CDA1-8015D7D50357}"/>
              </a:ext>
            </a:extLst>
          </p:cNvPr>
          <p:cNvSpPr/>
          <p:nvPr userDrawn="1"/>
        </p:nvSpPr>
        <p:spPr>
          <a:xfrm>
            <a:off x="5438392" y="467591"/>
            <a:ext cx="1256602" cy="368605"/>
          </a:xfrm>
          <a:prstGeom prst="roundRect">
            <a:avLst/>
          </a:prstGeom>
          <a:solidFill>
            <a:srgbClr val="538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项目引入</a:t>
            </a:r>
          </a:p>
        </p:txBody>
      </p:sp>
    </p:spTree>
    <p:extLst>
      <p:ext uri="{BB962C8B-B14F-4D97-AF65-F5344CB8AC3E}">
        <p14:creationId xmlns:p14="http://schemas.microsoft.com/office/powerpoint/2010/main" val="270345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A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2024-08-07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82" r:id="rId2"/>
    <p:sldLayoutId id="2147483686" r:id="rId3"/>
    <p:sldLayoutId id="2147483655" r:id="rId4"/>
    <p:sldLayoutId id="2147483687" r:id="rId5"/>
    <p:sldLayoutId id="2147483693" r:id="rId6"/>
    <p:sldLayoutId id="2147483689" r:id="rId7"/>
    <p:sldLayoutId id="2147483690" r:id="rId8"/>
    <p:sldLayoutId id="2147483691" r:id="rId9"/>
    <p:sldLayoutId id="2147483692" r:id="rId10"/>
    <p:sldLayoutId id="2147483688" r:id="rId11"/>
    <p:sldLayoutId id="2147483685" r:id="rId12"/>
    <p:sldLayoutId id="2147483694" r:id="rId13"/>
    <p:sldLayoutId id="2147483683" r:id="rId14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4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5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s://tp.wjx.top/vm/PBg6TVm.aspx" TargetMode="Externa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kaoshi.wjx.top/vm/Qm5Pu2k.aspx" TargetMode="External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20.x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2884374" y="2188669"/>
            <a:ext cx="557075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跨学科主题学习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4670456" y="4875815"/>
            <a:ext cx="5532124" cy="290195"/>
            <a:chOff x="6637" y="5678"/>
            <a:chExt cx="5030" cy="457"/>
          </a:xfrm>
        </p:grpSpPr>
        <p:sp>
          <p:nvSpPr>
            <p:cNvPr id="10" name="圆角矩形 26"/>
            <p:cNvSpPr/>
            <p:nvPr/>
          </p:nvSpPr>
          <p:spPr>
            <a:xfrm>
              <a:off x="6637" y="5678"/>
              <a:ext cx="2502" cy="457"/>
            </a:xfrm>
            <a:prstGeom prst="roundRect">
              <a:avLst/>
            </a:prstGeom>
            <a:solidFill>
              <a:srgbClr val="D8B2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M" panose="00020600040101010101" charset="-122"/>
                </a:rPr>
                <a:t>阜阳市临泉县第四中学</a:t>
              </a:r>
            </a:p>
          </p:txBody>
        </p:sp>
        <p:sp>
          <p:nvSpPr>
            <p:cNvPr id="11" name="圆角矩形 27"/>
            <p:cNvSpPr/>
            <p:nvPr/>
          </p:nvSpPr>
          <p:spPr>
            <a:xfrm>
              <a:off x="9737" y="5678"/>
              <a:ext cx="1930" cy="457"/>
            </a:xfrm>
            <a:prstGeom prst="roundRect">
              <a:avLst/>
            </a:prstGeom>
            <a:solidFill>
              <a:srgbClr val="D8B2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M" panose="00020600040101010101" charset="-122"/>
                </a:rPr>
                <a:t>李肖霞</a:t>
              </a:r>
              <a:endParaRPr lang="zh-CN" altLang="en-US" sz="18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endParaRP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6224564" y="3429000"/>
            <a:ext cx="52982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—— </a:t>
            </a:r>
            <a:r>
              <a:rPr lang="zh-CN" altLang="en-U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搭建家庭小型互联系统</a:t>
            </a:r>
            <a:endParaRPr lang="en-US" altLang="zh-CN" sz="32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791901" y="769668"/>
            <a:ext cx="5971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b="1" dirty="0">
                <a:solidFill>
                  <a:srgbClr val="E2DF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跨学科主题学习</a:t>
            </a:r>
            <a:r>
              <a:rPr lang="en-US" altLang="zh-CN" sz="2000" b="1" dirty="0">
                <a:solidFill>
                  <a:srgbClr val="E2DF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——</a:t>
            </a:r>
            <a:r>
              <a:rPr lang="zh-CN" altLang="en-US" sz="2000" b="1" dirty="0">
                <a:solidFill>
                  <a:srgbClr val="E2DF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搭建家庭小型互联系统</a:t>
            </a:r>
            <a:endParaRPr lang="zh-CN" altLang="en-US" sz="2000" b="1" dirty="0">
              <a:solidFill>
                <a:srgbClr val="E2DFC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9000101010101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0EA8419-B832-3F0D-1C40-50A59C899F9C}"/>
              </a:ext>
            </a:extLst>
          </p:cNvPr>
          <p:cNvSpPr txBox="1"/>
          <p:nvPr/>
        </p:nvSpPr>
        <p:spPr>
          <a:xfrm>
            <a:off x="1090024" y="785057"/>
            <a:ext cx="429344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义务教育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七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9000101010101" charset="-122"/>
              </a:rPr>
              <a:t>年级上册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B72C8EC-2005-C5BD-0425-665015DD36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06" y="2848061"/>
            <a:ext cx="3733406" cy="373340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AE7885E-16EA-AB5A-DCEA-176F1937F2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1530" y="642510"/>
            <a:ext cx="670525" cy="54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3102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5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5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5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16" grpId="0"/>
      <p:bldP spid="16" grpId="1"/>
      <p:bldP spid="17" grpId="0"/>
      <p:bldP spid="17" grpId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985089" y="705215"/>
            <a:ext cx="367547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spc="10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1</a:t>
            </a:r>
            <a:r>
              <a:rPr lang="zh-CN" altLang="en-US" sz="2800" b="1" spc="10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．分析组网需求</a:t>
            </a:r>
          </a:p>
        </p:txBody>
      </p:sp>
      <p:sp>
        <p:nvSpPr>
          <p:cNvPr id="10" name="矩形 9"/>
          <p:cNvSpPr/>
          <p:nvPr/>
        </p:nvSpPr>
        <p:spPr>
          <a:xfrm>
            <a:off x="1180933" y="1228435"/>
            <a:ext cx="9830134" cy="941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00">
              <a:lnSpc>
                <a:spcPct val="120000"/>
              </a:lnSpc>
              <a:defRPr/>
            </a:pPr>
            <a:r>
              <a:rPr lang="zh-CN" altLang="en-US" sz="2400" kern="0" dirty="0">
                <a:solidFill>
                  <a:srgbClr val="2F2F2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选择各小组感兴趣的家庭场景进行需求分析，明确家庭网络需求，填写需求分析表。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298AD515-B17A-CC8B-1C49-03D211E8DD74}"/>
              </a:ext>
            </a:extLst>
          </p:cNvPr>
          <p:cNvGrpSpPr/>
          <p:nvPr/>
        </p:nvGrpSpPr>
        <p:grpSpPr>
          <a:xfrm>
            <a:off x="657713" y="663178"/>
            <a:ext cx="523220" cy="523220"/>
            <a:chOff x="897294" y="672976"/>
            <a:chExt cx="1905000" cy="1905000"/>
          </a:xfrm>
        </p:grpSpPr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C902E7CA-A6AE-DD97-9433-BAAB498DB379}"/>
                </a:ext>
              </a:extLst>
            </p:cNvPr>
            <p:cNvSpPr/>
            <p:nvPr/>
          </p:nvSpPr>
          <p:spPr>
            <a:xfrm>
              <a:off x="897294" y="672976"/>
              <a:ext cx="1905000" cy="1905000"/>
            </a:xfrm>
            <a:custGeom>
              <a:avLst/>
              <a:gdLst>
                <a:gd name="connsiteX0" fmla="*/ 0 w 1905000"/>
                <a:gd name="connsiteY0" fmla="*/ 952500 h 1905000"/>
                <a:gd name="connsiteX1" fmla="*/ 952500 w 1905000"/>
                <a:gd name="connsiteY1" fmla="*/ 1905000 h 1905000"/>
                <a:gd name="connsiteX2" fmla="*/ 1905000 w 1905000"/>
                <a:gd name="connsiteY2" fmla="*/ 952500 h 1905000"/>
                <a:gd name="connsiteX3" fmla="*/ 952500 w 1905000"/>
                <a:gd name="connsiteY3" fmla="*/ 0 h 1905000"/>
                <a:gd name="connsiteX4" fmla="*/ 0 w 1905000"/>
                <a:gd name="connsiteY4" fmla="*/ 95250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0" h="1905000">
                  <a:moveTo>
                    <a:pt x="0" y="952500"/>
                  </a:moveTo>
                  <a:cubicBezTo>
                    <a:pt x="0" y="1478552"/>
                    <a:pt x="426448" y="1905000"/>
                    <a:pt x="952500" y="1905000"/>
                  </a:cubicBezTo>
                  <a:cubicBezTo>
                    <a:pt x="1478552" y="1905000"/>
                    <a:pt x="1905000" y="1478552"/>
                    <a:pt x="1905000" y="952500"/>
                  </a:cubicBezTo>
                  <a:cubicBezTo>
                    <a:pt x="1905000" y="426448"/>
                    <a:pt x="1478552" y="0"/>
                    <a:pt x="952500" y="0"/>
                  </a:cubicBezTo>
                  <a:cubicBezTo>
                    <a:pt x="426448" y="0"/>
                    <a:pt x="0" y="426448"/>
                    <a:pt x="0" y="952500"/>
                  </a:cubicBezTo>
                  <a:close/>
                </a:path>
              </a:pathLst>
            </a:custGeom>
            <a:solidFill>
              <a:srgbClr val="62A39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DAAB0FA0-6AD0-D9D4-52ED-BD39D7837954}"/>
                </a:ext>
              </a:extLst>
            </p:cNvPr>
            <p:cNvSpPr/>
            <p:nvPr/>
          </p:nvSpPr>
          <p:spPr>
            <a:xfrm>
              <a:off x="1372437" y="1141986"/>
              <a:ext cx="947032" cy="942322"/>
            </a:xfrm>
            <a:custGeom>
              <a:avLst/>
              <a:gdLst>
                <a:gd name="connsiteX0" fmla="*/ 510761 w 947032"/>
                <a:gd name="connsiteY0" fmla="*/ 496572 h 942322"/>
                <a:gd name="connsiteX1" fmla="*/ 510761 w 947032"/>
                <a:gd name="connsiteY1" fmla="*/ 867514 h 942322"/>
                <a:gd name="connsiteX2" fmla="*/ 585579 w 947032"/>
                <a:gd name="connsiteY2" fmla="*/ 942322 h 942322"/>
                <a:gd name="connsiteX3" fmla="*/ 784987 w 947032"/>
                <a:gd name="connsiteY3" fmla="*/ 865117 h 942322"/>
                <a:gd name="connsiteX4" fmla="*/ 863720 w 947032"/>
                <a:gd name="connsiteY4" fmla="*/ 823090 h 942322"/>
                <a:gd name="connsiteX5" fmla="*/ 926730 w 947032"/>
                <a:gd name="connsiteY5" fmla="*/ 774740 h 942322"/>
                <a:gd name="connsiteX6" fmla="*/ 947032 w 947032"/>
                <a:gd name="connsiteY6" fmla="*/ 736457 h 942322"/>
                <a:gd name="connsiteX7" fmla="*/ 947032 w 947032"/>
                <a:gd name="connsiteY7" fmla="*/ 74967 h 942322"/>
                <a:gd name="connsiteX8" fmla="*/ 872222 w 947032"/>
                <a:gd name="connsiteY8" fmla="*/ 156 h 942322"/>
                <a:gd name="connsiteX9" fmla="*/ 806715 w 947032"/>
                <a:gd name="connsiteY9" fmla="*/ 14643 h 942322"/>
                <a:gd name="connsiteX10" fmla="*/ 778622 w 947032"/>
                <a:gd name="connsiteY10" fmla="*/ 329226 h 942322"/>
                <a:gd name="connsiteX11" fmla="*/ 510761 w 947032"/>
                <a:gd name="connsiteY11" fmla="*/ 496572 h 942322"/>
                <a:gd name="connsiteX12" fmla="*/ 74812 w 947032"/>
                <a:gd name="connsiteY12" fmla="*/ 0 h 942322"/>
                <a:gd name="connsiteX13" fmla="*/ 0 w 947032"/>
                <a:gd name="connsiteY13" fmla="*/ 74808 h 942322"/>
                <a:gd name="connsiteX14" fmla="*/ 0 w 947032"/>
                <a:gd name="connsiteY14" fmla="*/ 736299 h 942322"/>
                <a:gd name="connsiteX15" fmla="*/ 20326 w 947032"/>
                <a:gd name="connsiteY15" fmla="*/ 774561 h 942322"/>
                <a:gd name="connsiteX16" fmla="*/ 84423 w 947032"/>
                <a:gd name="connsiteY16" fmla="*/ 823087 h 942322"/>
                <a:gd name="connsiteX17" fmla="*/ 163179 w 947032"/>
                <a:gd name="connsiteY17" fmla="*/ 865116 h 942322"/>
                <a:gd name="connsiteX18" fmla="*/ 362571 w 947032"/>
                <a:gd name="connsiteY18" fmla="*/ 942320 h 942322"/>
                <a:gd name="connsiteX19" fmla="*/ 437380 w 947032"/>
                <a:gd name="connsiteY19" fmla="*/ 867512 h 942322"/>
                <a:gd name="connsiteX20" fmla="*/ 437380 w 947032"/>
                <a:gd name="connsiteY20" fmla="*/ 495970 h 942322"/>
                <a:gd name="connsiteX21" fmla="*/ 173671 w 947032"/>
                <a:gd name="connsiteY21" fmla="*/ 327463 h 942322"/>
                <a:gd name="connsiteX22" fmla="*/ 146010 w 947032"/>
                <a:gd name="connsiteY22" fmla="*/ 15750 h 942322"/>
                <a:gd name="connsiteX23" fmla="*/ 74812 w 947032"/>
                <a:gd name="connsiteY23" fmla="*/ 0 h 94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7032" h="942322">
                  <a:moveTo>
                    <a:pt x="510761" y="496572"/>
                  </a:moveTo>
                  <a:lnTo>
                    <a:pt x="510761" y="867514"/>
                  </a:lnTo>
                  <a:cubicBezTo>
                    <a:pt x="510938" y="908748"/>
                    <a:pt x="544337" y="942143"/>
                    <a:pt x="585579" y="942322"/>
                  </a:cubicBezTo>
                  <a:cubicBezTo>
                    <a:pt x="626546" y="928133"/>
                    <a:pt x="707175" y="899458"/>
                    <a:pt x="784987" y="865117"/>
                  </a:cubicBezTo>
                  <a:cubicBezTo>
                    <a:pt x="805125" y="856164"/>
                    <a:pt x="824988" y="845132"/>
                    <a:pt x="863720" y="823090"/>
                  </a:cubicBezTo>
                  <a:cubicBezTo>
                    <a:pt x="888041" y="811831"/>
                    <a:pt x="909561" y="795319"/>
                    <a:pt x="926730" y="774740"/>
                  </a:cubicBezTo>
                  <a:cubicBezTo>
                    <a:pt x="935465" y="763124"/>
                    <a:pt x="942317" y="750205"/>
                    <a:pt x="947032" y="736457"/>
                  </a:cubicBezTo>
                  <a:lnTo>
                    <a:pt x="947032" y="74967"/>
                  </a:lnTo>
                  <a:cubicBezTo>
                    <a:pt x="946878" y="33726"/>
                    <a:pt x="913470" y="337"/>
                    <a:pt x="872222" y="156"/>
                  </a:cubicBezTo>
                  <a:cubicBezTo>
                    <a:pt x="850160" y="3897"/>
                    <a:pt x="828297" y="8732"/>
                    <a:pt x="806715" y="14643"/>
                  </a:cubicBezTo>
                  <a:cubicBezTo>
                    <a:pt x="847161" y="118103"/>
                    <a:pt x="836758" y="234559"/>
                    <a:pt x="778622" y="329226"/>
                  </a:cubicBezTo>
                  <a:cubicBezTo>
                    <a:pt x="720510" y="423909"/>
                    <a:pt x="621352" y="485859"/>
                    <a:pt x="510761" y="496572"/>
                  </a:cubicBezTo>
                  <a:close/>
                  <a:moveTo>
                    <a:pt x="74812" y="0"/>
                  </a:moveTo>
                  <a:cubicBezTo>
                    <a:pt x="33570" y="154"/>
                    <a:pt x="180" y="33570"/>
                    <a:pt x="0" y="74808"/>
                  </a:cubicBezTo>
                  <a:lnTo>
                    <a:pt x="0" y="736299"/>
                  </a:lnTo>
                  <a:cubicBezTo>
                    <a:pt x="4709" y="750049"/>
                    <a:pt x="11568" y="762964"/>
                    <a:pt x="20326" y="774561"/>
                  </a:cubicBezTo>
                  <a:cubicBezTo>
                    <a:pt x="37767" y="795358"/>
                    <a:pt x="59699" y="811917"/>
                    <a:pt x="84423" y="823087"/>
                  </a:cubicBezTo>
                  <a:cubicBezTo>
                    <a:pt x="123950" y="845128"/>
                    <a:pt x="143800" y="856324"/>
                    <a:pt x="163179" y="865116"/>
                  </a:cubicBezTo>
                  <a:cubicBezTo>
                    <a:pt x="240971" y="899456"/>
                    <a:pt x="321619" y="928131"/>
                    <a:pt x="362571" y="942320"/>
                  </a:cubicBezTo>
                  <a:cubicBezTo>
                    <a:pt x="403810" y="942138"/>
                    <a:pt x="437201" y="908746"/>
                    <a:pt x="437380" y="867512"/>
                  </a:cubicBezTo>
                  <a:lnTo>
                    <a:pt x="437380" y="495970"/>
                  </a:lnTo>
                  <a:cubicBezTo>
                    <a:pt x="328120" y="483719"/>
                    <a:pt x="230702" y="421468"/>
                    <a:pt x="173671" y="327463"/>
                  </a:cubicBezTo>
                  <a:cubicBezTo>
                    <a:pt x="116618" y="233482"/>
                    <a:pt x="106420" y="118326"/>
                    <a:pt x="146010" y="15750"/>
                  </a:cubicBezTo>
                  <a:cubicBezTo>
                    <a:pt x="122566" y="9270"/>
                    <a:pt x="98801" y="4013"/>
                    <a:pt x="74812" y="0"/>
                  </a:cubicBezTo>
                  <a:close/>
                </a:path>
              </a:pathLst>
            </a:custGeom>
            <a:solidFill>
              <a:srgbClr val="FFFFF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23998730-4DD3-A8D5-6C38-A954CAF143E6}"/>
                </a:ext>
              </a:extLst>
            </p:cNvPr>
            <p:cNvSpPr/>
            <p:nvPr/>
          </p:nvSpPr>
          <p:spPr>
            <a:xfrm>
              <a:off x="1273373" y="1230170"/>
              <a:ext cx="1153192" cy="803172"/>
            </a:xfrm>
            <a:custGeom>
              <a:avLst/>
              <a:gdLst>
                <a:gd name="connsiteX0" fmla="*/ 1067060 w 1153192"/>
                <a:gd name="connsiteY0" fmla="*/ 712996 h 803172"/>
                <a:gd name="connsiteX1" fmla="*/ 1004045 w 1153192"/>
                <a:gd name="connsiteY1" fmla="*/ 761373 h 803172"/>
                <a:gd name="connsiteX2" fmla="*/ 926712 w 1153192"/>
                <a:gd name="connsiteY2" fmla="*/ 802476 h 803172"/>
                <a:gd name="connsiteX3" fmla="*/ 1069719 w 1153192"/>
                <a:gd name="connsiteY3" fmla="*/ 799635 h 803172"/>
                <a:gd name="connsiteX4" fmla="*/ 1124385 w 1153192"/>
                <a:gd name="connsiteY4" fmla="*/ 780914 h 803172"/>
                <a:gd name="connsiteX5" fmla="*/ 1153193 w 1153192"/>
                <a:gd name="connsiteY5" fmla="*/ 735691 h 803172"/>
                <a:gd name="connsiteX6" fmla="*/ 1153193 w 1153192"/>
                <a:gd name="connsiteY6" fmla="*/ 74182 h 803172"/>
                <a:gd name="connsiteX7" fmla="*/ 1085939 w 1153192"/>
                <a:gd name="connsiteY7" fmla="*/ 0 h 803172"/>
                <a:gd name="connsiteX8" fmla="*/ 1087359 w 1153192"/>
                <a:gd name="connsiteY8" fmla="*/ 13244 h 803172"/>
                <a:gd name="connsiteX9" fmla="*/ 1087359 w 1153192"/>
                <a:gd name="connsiteY9" fmla="*/ 674735 h 803172"/>
                <a:gd name="connsiteX10" fmla="*/ 1067060 w 1153192"/>
                <a:gd name="connsiteY10" fmla="*/ 712996 h 803172"/>
                <a:gd name="connsiteX11" fmla="*/ 67254 w 1153192"/>
                <a:gd name="connsiteY11" fmla="*/ 316 h 803172"/>
                <a:gd name="connsiteX12" fmla="*/ 0 w 1153192"/>
                <a:gd name="connsiteY12" fmla="*/ 74183 h 803172"/>
                <a:gd name="connsiteX13" fmla="*/ 0 w 1153192"/>
                <a:gd name="connsiteY13" fmla="*/ 735697 h 803172"/>
                <a:gd name="connsiteX14" fmla="*/ 28834 w 1153192"/>
                <a:gd name="connsiteY14" fmla="*/ 781199 h 803172"/>
                <a:gd name="connsiteX15" fmla="*/ 83474 w 1153192"/>
                <a:gd name="connsiteY15" fmla="*/ 799949 h 803172"/>
                <a:gd name="connsiteX16" fmla="*/ 226483 w 1153192"/>
                <a:gd name="connsiteY16" fmla="*/ 802786 h 803172"/>
                <a:gd name="connsiteX17" fmla="*/ 149150 w 1153192"/>
                <a:gd name="connsiteY17" fmla="*/ 761684 h 803172"/>
                <a:gd name="connsiteX18" fmla="*/ 86162 w 1153192"/>
                <a:gd name="connsiteY18" fmla="*/ 713315 h 803172"/>
                <a:gd name="connsiteX19" fmla="*/ 65840 w 1153192"/>
                <a:gd name="connsiteY19" fmla="*/ 675055 h 803172"/>
                <a:gd name="connsiteX20" fmla="*/ 65840 w 1153192"/>
                <a:gd name="connsiteY20" fmla="*/ 13562 h 803172"/>
                <a:gd name="connsiteX21" fmla="*/ 67254 w 1153192"/>
                <a:gd name="connsiteY21" fmla="*/ 316 h 80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53192" h="803172">
                  <a:moveTo>
                    <a:pt x="1067060" y="712996"/>
                  </a:moveTo>
                  <a:cubicBezTo>
                    <a:pt x="1049910" y="733604"/>
                    <a:pt x="1028384" y="750129"/>
                    <a:pt x="1004045" y="761373"/>
                  </a:cubicBezTo>
                  <a:cubicBezTo>
                    <a:pt x="965943" y="782624"/>
                    <a:pt x="946244" y="793635"/>
                    <a:pt x="926712" y="802476"/>
                  </a:cubicBezTo>
                  <a:cubicBezTo>
                    <a:pt x="947512" y="802476"/>
                    <a:pt x="1009254" y="803746"/>
                    <a:pt x="1069719" y="799635"/>
                  </a:cubicBezTo>
                  <a:cubicBezTo>
                    <a:pt x="1089448" y="799248"/>
                    <a:pt x="1108561" y="792701"/>
                    <a:pt x="1124385" y="780914"/>
                  </a:cubicBezTo>
                  <a:cubicBezTo>
                    <a:pt x="1138375" y="769131"/>
                    <a:pt x="1148427" y="753351"/>
                    <a:pt x="1153193" y="735691"/>
                  </a:cubicBezTo>
                  <a:lnTo>
                    <a:pt x="1153193" y="74182"/>
                  </a:lnTo>
                  <a:cubicBezTo>
                    <a:pt x="1153076" y="35897"/>
                    <a:pt x="1124045" y="3886"/>
                    <a:pt x="1085939" y="0"/>
                  </a:cubicBezTo>
                  <a:cubicBezTo>
                    <a:pt x="1086819" y="4379"/>
                    <a:pt x="1087296" y="8801"/>
                    <a:pt x="1087359" y="13244"/>
                  </a:cubicBezTo>
                  <a:lnTo>
                    <a:pt x="1087359" y="674735"/>
                  </a:lnTo>
                  <a:cubicBezTo>
                    <a:pt x="1082652" y="688479"/>
                    <a:pt x="1075800" y="701392"/>
                    <a:pt x="1067060" y="712996"/>
                  </a:cubicBezTo>
                  <a:close/>
                  <a:moveTo>
                    <a:pt x="67254" y="316"/>
                  </a:moveTo>
                  <a:cubicBezTo>
                    <a:pt x="29284" y="4201"/>
                    <a:pt x="294" y="36009"/>
                    <a:pt x="0" y="74183"/>
                  </a:cubicBezTo>
                  <a:lnTo>
                    <a:pt x="0" y="735697"/>
                  </a:lnTo>
                  <a:cubicBezTo>
                    <a:pt x="4709" y="753467"/>
                    <a:pt x="14777" y="769354"/>
                    <a:pt x="28834" y="781199"/>
                  </a:cubicBezTo>
                  <a:cubicBezTo>
                    <a:pt x="44641" y="793005"/>
                    <a:pt x="63749" y="799562"/>
                    <a:pt x="83474" y="799949"/>
                  </a:cubicBezTo>
                  <a:cubicBezTo>
                    <a:pt x="143956" y="804053"/>
                    <a:pt x="205682" y="803244"/>
                    <a:pt x="226483" y="802786"/>
                  </a:cubicBezTo>
                  <a:cubicBezTo>
                    <a:pt x="206945" y="793946"/>
                    <a:pt x="187278" y="782936"/>
                    <a:pt x="149150" y="761684"/>
                  </a:cubicBezTo>
                  <a:cubicBezTo>
                    <a:pt x="124820" y="750442"/>
                    <a:pt x="103303" y="733918"/>
                    <a:pt x="86162" y="713315"/>
                  </a:cubicBezTo>
                  <a:cubicBezTo>
                    <a:pt x="77406" y="701717"/>
                    <a:pt x="70546" y="688803"/>
                    <a:pt x="65840" y="675055"/>
                  </a:cubicBezTo>
                  <a:lnTo>
                    <a:pt x="65840" y="13562"/>
                  </a:lnTo>
                  <a:cubicBezTo>
                    <a:pt x="65899" y="9119"/>
                    <a:pt x="66375" y="4697"/>
                    <a:pt x="67254" y="316"/>
                  </a:cubicBezTo>
                  <a:close/>
                </a:path>
              </a:pathLst>
            </a:custGeom>
            <a:solidFill>
              <a:srgbClr val="FFFFF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965B142D-1F80-6BCE-9FFC-40E75EF306CC}"/>
                </a:ext>
              </a:extLst>
            </p:cNvPr>
            <p:cNvSpPr/>
            <p:nvPr/>
          </p:nvSpPr>
          <p:spPr>
            <a:xfrm>
              <a:off x="1495277" y="1156177"/>
              <a:ext cx="709429" cy="482387"/>
            </a:xfrm>
            <a:custGeom>
              <a:avLst/>
              <a:gdLst>
                <a:gd name="connsiteX0" fmla="*/ 684973 w 709429"/>
                <a:gd name="connsiteY0" fmla="*/ 0 h 482387"/>
                <a:gd name="connsiteX1" fmla="*/ 409832 w 709429"/>
                <a:gd name="connsiteY1" fmla="*/ 194650 h 482387"/>
                <a:gd name="connsiteX2" fmla="*/ 387763 w 709429"/>
                <a:gd name="connsiteY2" fmla="*/ 247579 h 482387"/>
                <a:gd name="connsiteX3" fmla="*/ 387763 w 709429"/>
                <a:gd name="connsiteY3" fmla="*/ 482387 h 482387"/>
                <a:gd name="connsiteX4" fmla="*/ 656751 w 709429"/>
                <a:gd name="connsiteY4" fmla="*/ 315348 h 482387"/>
                <a:gd name="connsiteX5" fmla="*/ 684973 w 709429"/>
                <a:gd name="connsiteY5" fmla="*/ 0 h 482387"/>
                <a:gd name="connsiteX6" fmla="*/ 315166 w 709429"/>
                <a:gd name="connsiteY6" fmla="*/ 481777 h 482387"/>
                <a:gd name="connsiteX7" fmla="*/ 315323 w 709429"/>
                <a:gd name="connsiteY7" fmla="*/ 481777 h 482387"/>
                <a:gd name="connsiteX8" fmla="*/ 315323 w 709429"/>
                <a:gd name="connsiteY8" fmla="*/ 247572 h 482387"/>
                <a:gd name="connsiteX9" fmla="*/ 293283 w 709429"/>
                <a:gd name="connsiteY9" fmla="*/ 194641 h 482387"/>
                <a:gd name="connsiteX10" fmla="*/ 23800 w 709429"/>
                <a:gd name="connsiteY10" fmla="*/ 1552 h 482387"/>
                <a:gd name="connsiteX11" fmla="*/ 51439 w 709429"/>
                <a:gd name="connsiteY11" fmla="*/ 313265 h 482387"/>
                <a:gd name="connsiteX12" fmla="*/ 315166 w 709429"/>
                <a:gd name="connsiteY12" fmla="*/ 481777 h 48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09429" h="482387">
                  <a:moveTo>
                    <a:pt x="684973" y="0"/>
                  </a:moveTo>
                  <a:cubicBezTo>
                    <a:pt x="599450" y="23148"/>
                    <a:pt x="472656" y="75577"/>
                    <a:pt x="409832" y="194650"/>
                  </a:cubicBezTo>
                  <a:cubicBezTo>
                    <a:pt x="400876" y="211583"/>
                    <a:pt x="393489" y="229300"/>
                    <a:pt x="387763" y="247579"/>
                  </a:cubicBezTo>
                  <a:lnTo>
                    <a:pt x="387763" y="482387"/>
                  </a:lnTo>
                  <a:cubicBezTo>
                    <a:pt x="498698" y="472081"/>
                    <a:pt x="598323" y="410187"/>
                    <a:pt x="656751" y="315348"/>
                  </a:cubicBezTo>
                  <a:cubicBezTo>
                    <a:pt x="715181" y="220504"/>
                    <a:pt x="725625" y="103687"/>
                    <a:pt x="684973" y="0"/>
                  </a:cubicBezTo>
                  <a:close/>
                  <a:moveTo>
                    <a:pt x="315166" y="481777"/>
                  </a:moveTo>
                  <a:lnTo>
                    <a:pt x="315323" y="481777"/>
                  </a:lnTo>
                  <a:lnTo>
                    <a:pt x="315323" y="247572"/>
                  </a:lnTo>
                  <a:cubicBezTo>
                    <a:pt x="309598" y="229296"/>
                    <a:pt x="302222" y="211578"/>
                    <a:pt x="293283" y="194641"/>
                  </a:cubicBezTo>
                  <a:cubicBezTo>
                    <a:pt x="231850" y="78256"/>
                    <a:pt x="109168" y="25485"/>
                    <a:pt x="23800" y="1552"/>
                  </a:cubicBezTo>
                  <a:cubicBezTo>
                    <a:pt x="-15788" y="104133"/>
                    <a:pt x="-5595" y="219283"/>
                    <a:pt x="51439" y="313265"/>
                  </a:cubicBezTo>
                  <a:cubicBezTo>
                    <a:pt x="108489" y="407279"/>
                    <a:pt x="205908" y="469527"/>
                    <a:pt x="315166" y="481777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540A4F48-3ACB-2EB8-2789-6ACA3A8E7DB3}"/>
              </a:ext>
            </a:extLst>
          </p:cNvPr>
          <p:cNvGrpSpPr/>
          <p:nvPr/>
        </p:nvGrpSpPr>
        <p:grpSpPr>
          <a:xfrm>
            <a:off x="1625620" y="2157754"/>
            <a:ext cx="9385447" cy="3995031"/>
            <a:chOff x="1625620" y="2157754"/>
            <a:chExt cx="9385447" cy="3995031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A34CC1C9-636B-C978-5C51-532AD1F4BB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04" r="3555" b="5452"/>
            <a:stretch/>
          </p:blipFill>
          <p:spPr>
            <a:xfrm>
              <a:off x="4563296" y="2157754"/>
              <a:ext cx="6447771" cy="3995031"/>
            </a:xfrm>
            <a:prstGeom prst="rect">
              <a:avLst/>
            </a:prstGeom>
            <a:ln w="28575">
              <a:solidFill>
                <a:srgbClr val="62A39F"/>
              </a:solidFill>
            </a:ln>
          </p:spPr>
        </p:pic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790846C4-DF2E-7B22-A366-0BEF37322D74}"/>
                </a:ext>
              </a:extLst>
            </p:cNvPr>
            <p:cNvSpPr txBox="1"/>
            <p:nvPr/>
          </p:nvSpPr>
          <p:spPr>
            <a:xfrm>
              <a:off x="1625620" y="3888805"/>
              <a:ext cx="24929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宋体" panose="02010600030101010101" pitchFamily="2" charset="-122"/>
                  <a:ea typeface="宋体" panose="02010600030101010101" pitchFamily="2" charset="-122"/>
                </a:rPr>
                <a:t>需求分析表（供参考）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01985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985089" y="705215"/>
            <a:ext cx="367547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spc="10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2</a:t>
            </a:r>
            <a:r>
              <a:rPr lang="zh-CN" altLang="en-US" sz="2800" b="1" spc="10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．规划网络结构</a:t>
            </a:r>
          </a:p>
        </p:txBody>
      </p:sp>
      <p:sp>
        <p:nvSpPr>
          <p:cNvPr id="10" name="矩形 9"/>
          <p:cNvSpPr/>
          <p:nvPr/>
        </p:nvSpPr>
        <p:spPr>
          <a:xfrm>
            <a:off x="1180932" y="1270472"/>
            <a:ext cx="10255891" cy="919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00">
              <a:lnSpc>
                <a:spcPct val="120000"/>
              </a:lnSpc>
              <a:defRPr/>
            </a:pPr>
            <a:r>
              <a:rPr lang="zh-CN" altLang="en-US" sz="2400" kern="0" dirty="0">
                <a:solidFill>
                  <a:srgbClr val="2F2F2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思考问题：常见的网络拓扑结构有哪些？有哪些优缺点？可以通过网络搜索或者使用讯飞星火、文心一言、豆包等大模型查找资料，完成下表。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298AD515-B17A-CC8B-1C49-03D211E8DD74}"/>
              </a:ext>
            </a:extLst>
          </p:cNvPr>
          <p:cNvGrpSpPr/>
          <p:nvPr/>
        </p:nvGrpSpPr>
        <p:grpSpPr>
          <a:xfrm>
            <a:off x="657713" y="663178"/>
            <a:ext cx="523220" cy="523220"/>
            <a:chOff x="897294" y="672976"/>
            <a:chExt cx="1905000" cy="1905000"/>
          </a:xfrm>
        </p:grpSpPr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C902E7CA-A6AE-DD97-9433-BAAB498DB379}"/>
                </a:ext>
              </a:extLst>
            </p:cNvPr>
            <p:cNvSpPr/>
            <p:nvPr/>
          </p:nvSpPr>
          <p:spPr>
            <a:xfrm>
              <a:off x="897294" y="672976"/>
              <a:ext cx="1905000" cy="1905000"/>
            </a:xfrm>
            <a:custGeom>
              <a:avLst/>
              <a:gdLst>
                <a:gd name="connsiteX0" fmla="*/ 0 w 1905000"/>
                <a:gd name="connsiteY0" fmla="*/ 952500 h 1905000"/>
                <a:gd name="connsiteX1" fmla="*/ 952500 w 1905000"/>
                <a:gd name="connsiteY1" fmla="*/ 1905000 h 1905000"/>
                <a:gd name="connsiteX2" fmla="*/ 1905000 w 1905000"/>
                <a:gd name="connsiteY2" fmla="*/ 952500 h 1905000"/>
                <a:gd name="connsiteX3" fmla="*/ 952500 w 1905000"/>
                <a:gd name="connsiteY3" fmla="*/ 0 h 1905000"/>
                <a:gd name="connsiteX4" fmla="*/ 0 w 1905000"/>
                <a:gd name="connsiteY4" fmla="*/ 95250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0" h="1905000">
                  <a:moveTo>
                    <a:pt x="0" y="952500"/>
                  </a:moveTo>
                  <a:cubicBezTo>
                    <a:pt x="0" y="1478552"/>
                    <a:pt x="426448" y="1905000"/>
                    <a:pt x="952500" y="1905000"/>
                  </a:cubicBezTo>
                  <a:cubicBezTo>
                    <a:pt x="1478552" y="1905000"/>
                    <a:pt x="1905000" y="1478552"/>
                    <a:pt x="1905000" y="952500"/>
                  </a:cubicBezTo>
                  <a:cubicBezTo>
                    <a:pt x="1905000" y="426448"/>
                    <a:pt x="1478552" y="0"/>
                    <a:pt x="952500" y="0"/>
                  </a:cubicBezTo>
                  <a:cubicBezTo>
                    <a:pt x="426448" y="0"/>
                    <a:pt x="0" y="426448"/>
                    <a:pt x="0" y="952500"/>
                  </a:cubicBezTo>
                  <a:close/>
                </a:path>
              </a:pathLst>
            </a:custGeom>
            <a:solidFill>
              <a:srgbClr val="62A39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DAAB0FA0-6AD0-D9D4-52ED-BD39D7837954}"/>
                </a:ext>
              </a:extLst>
            </p:cNvPr>
            <p:cNvSpPr/>
            <p:nvPr/>
          </p:nvSpPr>
          <p:spPr>
            <a:xfrm>
              <a:off x="1372437" y="1141986"/>
              <a:ext cx="947032" cy="942322"/>
            </a:xfrm>
            <a:custGeom>
              <a:avLst/>
              <a:gdLst>
                <a:gd name="connsiteX0" fmla="*/ 510761 w 947032"/>
                <a:gd name="connsiteY0" fmla="*/ 496572 h 942322"/>
                <a:gd name="connsiteX1" fmla="*/ 510761 w 947032"/>
                <a:gd name="connsiteY1" fmla="*/ 867514 h 942322"/>
                <a:gd name="connsiteX2" fmla="*/ 585579 w 947032"/>
                <a:gd name="connsiteY2" fmla="*/ 942322 h 942322"/>
                <a:gd name="connsiteX3" fmla="*/ 784987 w 947032"/>
                <a:gd name="connsiteY3" fmla="*/ 865117 h 942322"/>
                <a:gd name="connsiteX4" fmla="*/ 863720 w 947032"/>
                <a:gd name="connsiteY4" fmla="*/ 823090 h 942322"/>
                <a:gd name="connsiteX5" fmla="*/ 926730 w 947032"/>
                <a:gd name="connsiteY5" fmla="*/ 774740 h 942322"/>
                <a:gd name="connsiteX6" fmla="*/ 947032 w 947032"/>
                <a:gd name="connsiteY6" fmla="*/ 736457 h 942322"/>
                <a:gd name="connsiteX7" fmla="*/ 947032 w 947032"/>
                <a:gd name="connsiteY7" fmla="*/ 74967 h 942322"/>
                <a:gd name="connsiteX8" fmla="*/ 872222 w 947032"/>
                <a:gd name="connsiteY8" fmla="*/ 156 h 942322"/>
                <a:gd name="connsiteX9" fmla="*/ 806715 w 947032"/>
                <a:gd name="connsiteY9" fmla="*/ 14643 h 942322"/>
                <a:gd name="connsiteX10" fmla="*/ 778622 w 947032"/>
                <a:gd name="connsiteY10" fmla="*/ 329226 h 942322"/>
                <a:gd name="connsiteX11" fmla="*/ 510761 w 947032"/>
                <a:gd name="connsiteY11" fmla="*/ 496572 h 942322"/>
                <a:gd name="connsiteX12" fmla="*/ 74812 w 947032"/>
                <a:gd name="connsiteY12" fmla="*/ 0 h 942322"/>
                <a:gd name="connsiteX13" fmla="*/ 0 w 947032"/>
                <a:gd name="connsiteY13" fmla="*/ 74808 h 942322"/>
                <a:gd name="connsiteX14" fmla="*/ 0 w 947032"/>
                <a:gd name="connsiteY14" fmla="*/ 736299 h 942322"/>
                <a:gd name="connsiteX15" fmla="*/ 20326 w 947032"/>
                <a:gd name="connsiteY15" fmla="*/ 774561 h 942322"/>
                <a:gd name="connsiteX16" fmla="*/ 84423 w 947032"/>
                <a:gd name="connsiteY16" fmla="*/ 823087 h 942322"/>
                <a:gd name="connsiteX17" fmla="*/ 163179 w 947032"/>
                <a:gd name="connsiteY17" fmla="*/ 865116 h 942322"/>
                <a:gd name="connsiteX18" fmla="*/ 362571 w 947032"/>
                <a:gd name="connsiteY18" fmla="*/ 942320 h 942322"/>
                <a:gd name="connsiteX19" fmla="*/ 437380 w 947032"/>
                <a:gd name="connsiteY19" fmla="*/ 867512 h 942322"/>
                <a:gd name="connsiteX20" fmla="*/ 437380 w 947032"/>
                <a:gd name="connsiteY20" fmla="*/ 495970 h 942322"/>
                <a:gd name="connsiteX21" fmla="*/ 173671 w 947032"/>
                <a:gd name="connsiteY21" fmla="*/ 327463 h 942322"/>
                <a:gd name="connsiteX22" fmla="*/ 146010 w 947032"/>
                <a:gd name="connsiteY22" fmla="*/ 15750 h 942322"/>
                <a:gd name="connsiteX23" fmla="*/ 74812 w 947032"/>
                <a:gd name="connsiteY23" fmla="*/ 0 h 94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7032" h="942322">
                  <a:moveTo>
                    <a:pt x="510761" y="496572"/>
                  </a:moveTo>
                  <a:lnTo>
                    <a:pt x="510761" y="867514"/>
                  </a:lnTo>
                  <a:cubicBezTo>
                    <a:pt x="510938" y="908748"/>
                    <a:pt x="544337" y="942143"/>
                    <a:pt x="585579" y="942322"/>
                  </a:cubicBezTo>
                  <a:cubicBezTo>
                    <a:pt x="626546" y="928133"/>
                    <a:pt x="707175" y="899458"/>
                    <a:pt x="784987" y="865117"/>
                  </a:cubicBezTo>
                  <a:cubicBezTo>
                    <a:pt x="805125" y="856164"/>
                    <a:pt x="824988" y="845132"/>
                    <a:pt x="863720" y="823090"/>
                  </a:cubicBezTo>
                  <a:cubicBezTo>
                    <a:pt x="888041" y="811831"/>
                    <a:pt x="909561" y="795319"/>
                    <a:pt x="926730" y="774740"/>
                  </a:cubicBezTo>
                  <a:cubicBezTo>
                    <a:pt x="935465" y="763124"/>
                    <a:pt x="942317" y="750205"/>
                    <a:pt x="947032" y="736457"/>
                  </a:cubicBezTo>
                  <a:lnTo>
                    <a:pt x="947032" y="74967"/>
                  </a:lnTo>
                  <a:cubicBezTo>
                    <a:pt x="946878" y="33726"/>
                    <a:pt x="913470" y="337"/>
                    <a:pt x="872222" y="156"/>
                  </a:cubicBezTo>
                  <a:cubicBezTo>
                    <a:pt x="850160" y="3897"/>
                    <a:pt x="828297" y="8732"/>
                    <a:pt x="806715" y="14643"/>
                  </a:cubicBezTo>
                  <a:cubicBezTo>
                    <a:pt x="847161" y="118103"/>
                    <a:pt x="836758" y="234559"/>
                    <a:pt x="778622" y="329226"/>
                  </a:cubicBezTo>
                  <a:cubicBezTo>
                    <a:pt x="720510" y="423909"/>
                    <a:pt x="621352" y="485859"/>
                    <a:pt x="510761" y="496572"/>
                  </a:cubicBezTo>
                  <a:close/>
                  <a:moveTo>
                    <a:pt x="74812" y="0"/>
                  </a:moveTo>
                  <a:cubicBezTo>
                    <a:pt x="33570" y="154"/>
                    <a:pt x="180" y="33570"/>
                    <a:pt x="0" y="74808"/>
                  </a:cubicBezTo>
                  <a:lnTo>
                    <a:pt x="0" y="736299"/>
                  </a:lnTo>
                  <a:cubicBezTo>
                    <a:pt x="4709" y="750049"/>
                    <a:pt x="11568" y="762964"/>
                    <a:pt x="20326" y="774561"/>
                  </a:cubicBezTo>
                  <a:cubicBezTo>
                    <a:pt x="37767" y="795358"/>
                    <a:pt x="59699" y="811917"/>
                    <a:pt x="84423" y="823087"/>
                  </a:cubicBezTo>
                  <a:cubicBezTo>
                    <a:pt x="123950" y="845128"/>
                    <a:pt x="143800" y="856324"/>
                    <a:pt x="163179" y="865116"/>
                  </a:cubicBezTo>
                  <a:cubicBezTo>
                    <a:pt x="240971" y="899456"/>
                    <a:pt x="321619" y="928131"/>
                    <a:pt x="362571" y="942320"/>
                  </a:cubicBezTo>
                  <a:cubicBezTo>
                    <a:pt x="403810" y="942138"/>
                    <a:pt x="437201" y="908746"/>
                    <a:pt x="437380" y="867512"/>
                  </a:cubicBezTo>
                  <a:lnTo>
                    <a:pt x="437380" y="495970"/>
                  </a:lnTo>
                  <a:cubicBezTo>
                    <a:pt x="328120" y="483719"/>
                    <a:pt x="230702" y="421468"/>
                    <a:pt x="173671" y="327463"/>
                  </a:cubicBezTo>
                  <a:cubicBezTo>
                    <a:pt x="116618" y="233482"/>
                    <a:pt x="106420" y="118326"/>
                    <a:pt x="146010" y="15750"/>
                  </a:cubicBezTo>
                  <a:cubicBezTo>
                    <a:pt x="122566" y="9270"/>
                    <a:pt x="98801" y="4013"/>
                    <a:pt x="74812" y="0"/>
                  </a:cubicBezTo>
                  <a:close/>
                </a:path>
              </a:pathLst>
            </a:custGeom>
            <a:solidFill>
              <a:srgbClr val="FFFFF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23998730-4DD3-A8D5-6C38-A954CAF143E6}"/>
                </a:ext>
              </a:extLst>
            </p:cNvPr>
            <p:cNvSpPr/>
            <p:nvPr/>
          </p:nvSpPr>
          <p:spPr>
            <a:xfrm>
              <a:off x="1273373" y="1230170"/>
              <a:ext cx="1153192" cy="803172"/>
            </a:xfrm>
            <a:custGeom>
              <a:avLst/>
              <a:gdLst>
                <a:gd name="connsiteX0" fmla="*/ 1067060 w 1153192"/>
                <a:gd name="connsiteY0" fmla="*/ 712996 h 803172"/>
                <a:gd name="connsiteX1" fmla="*/ 1004045 w 1153192"/>
                <a:gd name="connsiteY1" fmla="*/ 761373 h 803172"/>
                <a:gd name="connsiteX2" fmla="*/ 926712 w 1153192"/>
                <a:gd name="connsiteY2" fmla="*/ 802476 h 803172"/>
                <a:gd name="connsiteX3" fmla="*/ 1069719 w 1153192"/>
                <a:gd name="connsiteY3" fmla="*/ 799635 h 803172"/>
                <a:gd name="connsiteX4" fmla="*/ 1124385 w 1153192"/>
                <a:gd name="connsiteY4" fmla="*/ 780914 h 803172"/>
                <a:gd name="connsiteX5" fmla="*/ 1153193 w 1153192"/>
                <a:gd name="connsiteY5" fmla="*/ 735691 h 803172"/>
                <a:gd name="connsiteX6" fmla="*/ 1153193 w 1153192"/>
                <a:gd name="connsiteY6" fmla="*/ 74182 h 803172"/>
                <a:gd name="connsiteX7" fmla="*/ 1085939 w 1153192"/>
                <a:gd name="connsiteY7" fmla="*/ 0 h 803172"/>
                <a:gd name="connsiteX8" fmla="*/ 1087359 w 1153192"/>
                <a:gd name="connsiteY8" fmla="*/ 13244 h 803172"/>
                <a:gd name="connsiteX9" fmla="*/ 1087359 w 1153192"/>
                <a:gd name="connsiteY9" fmla="*/ 674735 h 803172"/>
                <a:gd name="connsiteX10" fmla="*/ 1067060 w 1153192"/>
                <a:gd name="connsiteY10" fmla="*/ 712996 h 803172"/>
                <a:gd name="connsiteX11" fmla="*/ 67254 w 1153192"/>
                <a:gd name="connsiteY11" fmla="*/ 316 h 803172"/>
                <a:gd name="connsiteX12" fmla="*/ 0 w 1153192"/>
                <a:gd name="connsiteY12" fmla="*/ 74183 h 803172"/>
                <a:gd name="connsiteX13" fmla="*/ 0 w 1153192"/>
                <a:gd name="connsiteY13" fmla="*/ 735697 h 803172"/>
                <a:gd name="connsiteX14" fmla="*/ 28834 w 1153192"/>
                <a:gd name="connsiteY14" fmla="*/ 781199 h 803172"/>
                <a:gd name="connsiteX15" fmla="*/ 83474 w 1153192"/>
                <a:gd name="connsiteY15" fmla="*/ 799949 h 803172"/>
                <a:gd name="connsiteX16" fmla="*/ 226483 w 1153192"/>
                <a:gd name="connsiteY16" fmla="*/ 802786 h 803172"/>
                <a:gd name="connsiteX17" fmla="*/ 149150 w 1153192"/>
                <a:gd name="connsiteY17" fmla="*/ 761684 h 803172"/>
                <a:gd name="connsiteX18" fmla="*/ 86162 w 1153192"/>
                <a:gd name="connsiteY18" fmla="*/ 713315 h 803172"/>
                <a:gd name="connsiteX19" fmla="*/ 65840 w 1153192"/>
                <a:gd name="connsiteY19" fmla="*/ 675055 h 803172"/>
                <a:gd name="connsiteX20" fmla="*/ 65840 w 1153192"/>
                <a:gd name="connsiteY20" fmla="*/ 13562 h 803172"/>
                <a:gd name="connsiteX21" fmla="*/ 67254 w 1153192"/>
                <a:gd name="connsiteY21" fmla="*/ 316 h 80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53192" h="803172">
                  <a:moveTo>
                    <a:pt x="1067060" y="712996"/>
                  </a:moveTo>
                  <a:cubicBezTo>
                    <a:pt x="1049910" y="733604"/>
                    <a:pt x="1028384" y="750129"/>
                    <a:pt x="1004045" y="761373"/>
                  </a:cubicBezTo>
                  <a:cubicBezTo>
                    <a:pt x="965943" y="782624"/>
                    <a:pt x="946244" y="793635"/>
                    <a:pt x="926712" y="802476"/>
                  </a:cubicBezTo>
                  <a:cubicBezTo>
                    <a:pt x="947512" y="802476"/>
                    <a:pt x="1009254" y="803746"/>
                    <a:pt x="1069719" y="799635"/>
                  </a:cubicBezTo>
                  <a:cubicBezTo>
                    <a:pt x="1089448" y="799248"/>
                    <a:pt x="1108561" y="792701"/>
                    <a:pt x="1124385" y="780914"/>
                  </a:cubicBezTo>
                  <a:cubicBezTo>
                    <a:pt x="1138375" y="769131"/>
                    <a:pt x="1148427" y="753351"/>
                    <a:pt x="1153193" y="735691"/>
                  </a:cubicBezTo>
                  <a:lnTo>
                    <a:pt x="1153193" y="74182"/>
                  </a:lnTo>
                  <a:cubicBezTo>
                    <a:pt x="1153076" y="35897"/>
                    <a:pt x="1124045" y="3886"/>
                    <a:pt x="1085939" y="0"/>
                  </a:cubicBezTo>
                  <a:cubicBezTo>
                    <a:pt x="1086819" y="4379"/>
                    <a:pt x="1087296" y="8801"/>
                    <a:pt x="1087359" y="13244"/>
                  </a:cubicBezTo>
                  <a:lnTo>
                    <a:pt x="1087359" y="674735"/>
                  </a:lnTo>
                  <a:cubicBezTo>
                    <a:pt x="1082652" y="688479"/>
                    <a:pt x="1075800" y="701392"/>
                    <a:pt x="1067060" y="712996"/>
                  </a:cubicBezTo>
                  <a:close/>
                  <a:moveTo>
                    <a:pt x="67254" y="316"/>
                  </a:moveTo>
                  <a:cubicBezTo>
                    <a:pt x="29284" y="4201"/>
                    <a:pt x="294" y="36009"/>
                    <a:pt x="0" y="74183"/>
                  </a:cubicBezTo>
                  <a:lnTo>
                    <a:pt x="0" y="735697"/>
                  </a:lnTo>
                  <a:cubicBezTo>
                    <a:pt x="4709" y="753467"/>
                    <a:pt x="14777" y="769354"/>
                    <a:pt x="28834" y="781199"/>
                  </a:cubicBezTo>
                  <a:cubicBezTo>
                    <a:pt x="44641" y="793005"/>
                    <a:pt x="63749" y="799562"/>
                    <a:pt x="83474" y="799949"/>
                  </a:cubicBezTo>
                  <a:cubicBezTo>
                    <a:pt x="143956" y="804053"/>
                    <a:pt x="205682" y="803244"/>
                    <a:pt x="226483" y="802786"/>
                  </a:cubicBezTo>
                  <a:cubicBezTo>
                    <a:pt x="206945" y="793946"/>
                    <a:pt x="187278" y="782936"/>
                    <a:pt x="149150" y="761684"/>
                  </a:cubicBezTo>
                  <a:cubicBezTo>
                    <a:pt x="124820" y="750442"/>
                    <a:pt x="103303" y="733918"/>
                    <a:pt x="86162" y="713315"/>
                  </a:cubicBezTo>
                  <a:cubicBezTo>
                    <a:pt x="77406" y="701717"/>
                    <a:pt x="70546" y="688803"/>
                    <a:pt x="65840" y="675055"/>
                  </a:cubicBezTo>
                  <a:lnTo>
                    <a:pt x="65840" y="13562"/>
                  </a:lnTo>
                  <a:cubicBezTo>
                    <a:pt x="65899" y="9119"/>
                    <a:pt x="66375" y="4697"/>
                    <a:pt x="67254" y="316"/>
                  </a:cubicBezTo>
                  <a:close/>
                </a:path>
              </a:pathLst>
            </a:custGeom>
            <a:solidFill>
              <a:srgbClr val="FFFFF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965B142D-1F80-6BCE-9FFC-40E75EF306CC}"/>
                </a:ext>
              </a:extLst>
            </p:cNvPr>
            <p:cNvSpPr/>
            <p:nvPr/>
          </p:nvSpPr>
          <p:spPr>
            <a:xfrm>
              <a:off x="1495277" y="1156177"/>
              <a:ext cx="709429" cy="482387"/>
            </a:xfrm>
            <a:custGeom>
              <a:avLst/>
              <a:gdLst>
                <a:gd name="connsiteX0" fmla="*/ 684973 w 709429"/>
                <a:gd name="connsiteY0" fmla="*/ 0 h 482387"/>
                <a:gd name="connsiteX1" fmla="*/ 409832 w 709429"/>
                <a:gd name="connsiteY1" fmla="*/ 194650 h 482387"/>
                <a:gd name="connsiteX2" fmla="*/ 387763 w 709429"/>
                <a:gd name="connsiteY2" fmla="*/ 247579 h 482387"/>
                <a:gd name="connsiteX3" fmla="*/ 387763 w 709429"/>
                <a:gd name="connsiteY3" fmla="*/ 482387 h 482387"/>
                <a:gd name="connsiteX4" fmla="*/ 656751 w 709429"/>
                <a:gd name="connsiteY4" fmla="*/ 315348 h 482387"/>
                <a:gd name="connsiteX5" fmla="*/ 684973 w 709429"/>
                <a:gd name="connsiteY5" fmla="*/ 0 h 482387"/>
                <a:gd name="connsiteX6" fmla="*/ 315166 w 709429"/>
                <a:gd name="connsiteY6" fmla="*/ 481777 h 482387"/>
                <a:gd name="connsiteX7" fmla="*/ 315323 w 709429"/>
                <a:gd name="connsiteY7" fmla="*/ 481777 h 482387"/>
                <a:gd name="connsiteX8" fmla="*/ 315323 w 709429"/>
                <a:gd name="connsiteY8" fmla="*/ 247572 h 482387"/>
                <a:gd name="connsiteX9" fmla="*/ 293283 w 709429"/>
                <a:gd name="connsiteY9" fmla="*/ 194641 h 482387"/>
                <a:gd name="connsiteX10" fmla="*/ 23800 w 709429"/>
                <a:gd name="connsiteY10" fmla="*/ 1552 h 482387"/>
                <a:gd name="connsiteX11" fmla="*/ 51439 w 709429"/>
                <a:gd name="connsiteY11" fmla="*/ 313265 h 482387"/>
                <a:gd name="connsiteX12" fmla="*/ 315166 w 709429"/>
                <a:gd name="connsiteY12" fmla="*/ 481777 h 48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09429" h="482387">
                  <a:moveTo>
                    <a:pt x="684973" y="0"/>
                  </a:moveTo>
                  <a:cubicBezTo>
                    <a:pt x="599450" y="23148"/>
                    <a:pt x="472656" y="75577"/>
                    <a:pt x="409832" y="194650"/>
                  </a:cubicBezTo>
                  <a:cubicBezTo>
                    <a:pt x="400876" y="211583"/>
                    <a:pt x="393489" y="229300"/>
                    <a:pt x="387763" y="247579"/>
                  </a:cubicBezTo>
                  <a:lnTo>
                    <a:pt x="387763" y="482387"/>
                  </a:lnTo>
                  <a:cubicBezTo>
                    <a:pt x="498698" y="472081"/>
                    <a:pt x="598323" y="410187"/>
                    <a:pt x="656751" y="315348"/>
                  </a:cubicBezTo>
                  <a:cubicBezTo>
                    <a:pt x="715181" y="220504"/>
                    <a:pt x="725625" y="103687"/>
                    <a:pt x="684973" y="0"/>
                  </a:cubicBezTo>
                  <a:close/>
                  <a:moveTo>
                    <a:pt x="315166" y="481777"/>
                  </a:moveTo>
                  <a:lnTo>
                    <a:pt x="315323" y="481777"/>
                  </a:lnTo>
                  <a:lnTo>
                    <a:pt x="315323" y="247572"/>
                  </a:lnTo>
                  <a:cubicBezTo>
                    <a:pt x="309598" y="229296"/>
                    <a:pt x="302222" y="211578"/>
                    <a:pt x="293283" y="194641"/>
                  </a:cubicBezTo>
                  <a:cubicBezTo>
                    <a:pt x="231850" y="78256"/>
                    <a:pt x="109168" y="25485"/>
                    <a:pt x="23800" y="1552"/>
                  </a:cubicBezTo>
                  <a:cubicBezTo>
                    <a:pt x="-15788" y="104133"/>
                    <a:pt x="-5595" y="219283"/>
                    <a:pt x="51439" y="313265"/>
                  </a:cubicBezTo>
                  <a:cubicBezTo>
                    <a:pt x="108489" y="407279"/>
                    <a:pt x="205908" y="469527"/>
                    <a:pt x="315166" y="481777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C6B62FB0-ED2E-9732-BE13-2E00AF98E6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341611"/>
              </p:ext>
            </p:extLst>
          </p:nvPr>
        </p:nvGraphicFramePr>
        <p:xfrm>
          <a:off x="2082800" y="2641600"/>
          <a:ext cx="8432799" cy="3175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01900">
                  <a:extLst>
                    <a:ext uri="{9D8B030D-6E8A-4147-A177-3AD203B41FA5}">
                      <a16:colId xmlns:a16="http://schemas.microsoft.com/office/drawing/2014/main" val="516707703"/>
                    </a:ext>
                  </a:extLst>
                </a:gridCol>
                <a:gridCol w="3060700">
                  <a:extLst>
                    <a:ext uri="{9D8B030D-6E8A-4147-A177-3AD203B41FA5}">
                      <a16:colId xmlns:a16="http://schemas.microsoft.com/office/drawing/2014/main" val="304964601"/>
                    </a:ext>
                  </a:extLst>
                </a:gridCol>
                <a:gridCol w="2870199">
                  <a:extLst>
                    <a:ext uri="{9D8B030D-6E8A-4147-A177-3AD203B41FA5}">
                      <a16:colId xmlns:a16="http://schemas.microsoft.com/office/drawing/2014/main" val="2519550624"/>
                    </a:ext>
                  </a:extLst>
                </a:gridCol>
              </a:tblGrid>
              <a:tr h="635000"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tabLst>
                          <a:tab pos="269875" algn="l"/>
                        </a:tabLst>
                      </a:pPr>
                      <a:r>
                        <a:rPr lang="zh-CN" sz="2000" kern="0" dirty="0">
                          <a:effectLst/>
                          <a:latin typeface="+mn-ea"/>
                          <a:ea typeface="+mn-ea"/>
                        </a:rPr>
                        <a:t>网络拓扑结构</a:t>
                      </a:r>
                      <a:endParaRPr lang="zh-CN" sz="200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>
                    <a:solidFill>
                      <a:srgbClr val="538F8B"/>
                    </a:solidFill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tabLst>
                          <a:tab pos="269875" algn="l"/>
                        </a:tabLst>
                      </a:pPr>
                      <a:r>
                        <a:rPr lang="zh-CN" sz="2000" kern="0" dirty="0">
                          <a:effectLst/>
                          <a:latin typeface="+mn-ea"/>
                          <a:ea typeface="+mn-ea"/>
                        </a:rPr>
                        <a:t>优点</a:t>
                      </a:r>
                      <a:endParaRPr lang="zh-CN" sz="200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>
                    <a:solidFill>
                      <a:srgbClr val="538F8B"/>
                    </a:solidFill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tabLst>
                          <a:tab pos="269875" algn="l"/>
                        </a:tabLst>
                      </a:pPr>
                      <a:r>
                        <a:rPr lang="zh-CN" sz="2000" kern="0" dirty="0">
                          <a:effectLst/>
                          <a:latin typeface="+mn-ea"/>
                          <a:ea typeface="+mn-ea"/>
                        </a:rPr>
                        <a:t>缺点</a:t>
                      </a:r>
                      <a:endParaRPr lang="zh-CN" sz="200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>
                    <a:solidFill>
                      <a:srgbClr val="538F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090722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tabLst>
                          <a:tab pos="269875" algn="l"/>
                        </a:tabLst>
                      </a:pPr>
                      <a:r>
                        <a:rPr lang="zh-CN" sz="2000" kern="0" dirty="0">
                          <a:effectLst/>
                          <a:latin typeface="+mn-ea"/>
                          <a:ea typeface="+mn-ea"/>
                        </a:rPr>
                        <a:t>星型结构</a:t>
                      </a:r>
                      <a:endParaRPr lang="zh-CN" sz="200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>
                    <a:solidFill>
                      <a:srgbClr val="538F8B"/>
                    </a:solidFill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tabLst>
                          <a:tab pos="269875" algn="l"/>
                        </a:tabLst>
                      </a:pPr>
                      <a:r>
                        <a:rPr lang="en-US" sz="2000" kern="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200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>
                    <a:solidFill>
                      <a:srgbClr val="CCE2E0"/>
                    </a:solidFill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tabLst>
                          <a:tab pos="269875" algn="l"/>
                        </a:tabLst>
                      </a:pPr>
                      <a:r>
                        <a:rPr lang="en-US" sz="2000" kern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20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>
                    <a:solidFill>
                      <a:srgbClr val="CCE2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7611918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tabLst>
                          <a:tab pos="269875" algn="l"/>
                        </a:tabLst>
                      </a:pPr>
                      <a:r>
                        <a:rPr lang="zh-CN" sz="2000" kern="0" dirty="0">
                          <a:effectLst/>
                          <a:latin typeface="+mn-ea"/>
                          <a:ea typeface="+mn-ea"/>
                        </a:rPr>
                        <a:t>总线型结构</a:t>
                      </a:r>
                      <a:endParaRPr lang="zh-CN" sz="200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>
                    <a:solidFill>
                      <a:srgbClr val="538F8B"/>
                    </a:solidFill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tabLst>
                          <a:tab pos="269875" algn="l"/>
                        </a:tabLst>
                      </a:pPr>
                      <a:r>
                        <a:rPr lang="en-US" sz="2000" kern="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200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>
                    <a:solidFill>
                      <a:srgbClr val="CCE2E0"/>
                    </a:solidFill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tabLst>
                          <a:tab pos="269875" algn="l"/>
                        </a:tabLst>
                      </a:pPr>
                      <a:r>
                        <a:rPr lang="en-US" sz="2000" kern="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200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>
                    <a:solidFill>
                      <a:srgbClr val="CCE2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086355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tabLst>
                          <a:tab pos="269875" algn="l"/>
                        </a:tabLst>
                      </a:pPr>
                      <a:r>
                        <a:rPr lang="zh-CN" sz="2000" kern="0" dirty="0">
                          <a:effectLst/>
                          <a:latin typeface="+mn-ea"/>
                          <a:ea typeface="+mn-ea"/>
                        </a:rPr>
                        <a:t>环形结构</a:t>
                      </a:r>
                      <a:endParaRPr lang="zh-CN" sz="200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>
                    <a:solidFill>
                      <a:srgbClr val="538F8B"/>
                    </a:solidFill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tabLst>
                          <a:tab pos="269875" algn="l"/>
                        </a:tabLst>
                      </a:pPr>
                      <a:r>
                        <a:rPr lang="en-US" sz="2000" kern="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200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>
                    <a:solidFill>
                      <a:srgbClr val="CCE2E0"/>
                    </a:solidFill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tabLst>
                          <a:tab pos="269875" algn="l"/>
                        </a:tabLst>
                      </a:pPr>
                      <a:r>
                        <a:rPr lang="en-US" sz="2000" kern="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200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>
                    <a:solidFill>
                      <a:srgbClr val="CCE2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580022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tabLst>
                          <a:tab pos="269875" algn="l"/>
                        </a:tabLst>
                      </a:pPr>
                      <a:r>
                        <a:rPr lang="zh-CN" sz="2000" kern="0" dirty="0">
                          <a:effectLst/>
                          <a:latin typeface="+mn-ea"/>
                          <a:ea typeface="+mn-ea"/>
                        </a:rPr>
                        <a:t>网状结构</a:t>
                      </a:r>
                      <a:endParaRPr lang="zh-CN" sz="200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>
                    <a:solidFill>
                      <a:srgbClr val="538F8B"/>
                    </a:solidFill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tabLst>
                          <a:tab pos="269875" algn="l"/>
                        </a:tabLst>
                      </a:pPr>
                      <a:r>
                        <a:rPr lang="en-US" sz="2000" kern="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200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>
                    <a:solidFill>
                      <a:srgbClr val="CCE2E0"/>
                    </a:solidFill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tabLst>
                          <a:tab pos="269875" algn="l"/>
                        </a:tabLst>
                      </a:pPr>
                      <a:r>
                        <a:rPr lang="en-US" sz="2000" kern="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200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>
                    <a:solidFill>
                      <a:srgbClr val="CCE2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44566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25633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985089" y="705215"/>
            <a:ext cx="367547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spc="10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2</a:t>
            </a:r>
            <a:r>
              <a:rPr lang="zh-CN" altLang="en-US" sz="2800" b="1" spc="10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．规划网络结构</a:t>
            </a:r>
          </a:p>
        </p:txBody>
      </p:sp>
      <p:sp>
        <p:nvSpPr>
          <p:cNvPr id="10" name="矩形 9"/>
          <p:cNvSpPr/>
          <p:nvPr/>
        </p:nvSpPr>
        <p:spPr>
          <a:xfrm>
            <a:off x="8174777" y="1850427"/>
            <a:ext cx="3655808" cy="3157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00">
              <a:lnSpc>
                <a:spcPct val="120000"/>
              </a:lnSpc>
              <a:defRPr/>
            </a:pPr>
            <a:r>
              <a:rPr lang="zh-CN" altLang="en-US" sz="2400" kern="0" dirty="0">
                <a:solidFill>
                  <a:srgbClr val="2F2F2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了解常见的家庭网络结构，结合网络拓扑结构，在项目手册上绘制家庭网络的结构图，标明各设备的位置与连接方式（有线或无线），有线用实线，无线用虚线。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298AD515-B17A-CC8B-1C49-03D211E8DD74}"/>
              </a:ext>
            </a:extLst>
          </p:cNvPr>
          <p:cNvGrpSpPr/>
          <p:nvPr/>
        </p:nvGrpSpPr>
        <p:grpSpPr>
          <a:xfrm>
            <a:off x="657713" y="663178"/>
            <a:ext cx="523220" cy="523220"/>
            <a:chOff x="897294" y="672976"/>
            <a:chExt cx="1905000" cy="1905000"/>
          </a:xfrm>
        </p:grpSpPr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C902E7CA-A6AE-DD97-9433-BAAB498DB379}"/>
                </a:ext>
              </a:extLst>
            </p:cNvPr>
            <p:cNvSpPr/>
            <p:nvPr/>
          </p:nvSpPr>
          <p:spPr>
            <a:xfrm>
              <a:off x="897294" y="672976"/>
              <a:ext cx="1905000" cy="1905000"/>
            </a:xfrm>
            <a:custGeom>
              <a:avLst/>
              <a:gdLst>
                <a:gd name="connsiteX0" fmla="*/ 0 w 1905000"/>
                <a:gd name="connsiteY0" fmla="*/ 952500 h 1905000"/>
                <a:gd name="connsiteX1" fmla="*/ 952500 w 1905000"/>
                <a:gd name="connsiteY1" fmla="*/ 1905000 h 1905000"/>
                <a:gd name="connsiteX2" fmla="*/ 1905000 w 1905000"/>
                <a:gd name="connsiteY2" fmla="*/ 952500 h 1905000"/>
                <a:gd name="connsiteX3" fmla="*/ 952500 w 1905000"/>
                <a:gd name="connsiteY3" fmla="*/ 0 h 1905000"/>
                <a:gd name="connsiteX4" fmla="*/ 0 w 1905000"/>
                <a:gd name="connsiteY4" fmla="*/ 95250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0" h="1905000">
                  <a:moveTo>
                    <a:pt x="0" y="952500"/>
                  </a:moveTo>
                  <a:cubicBezTo>
                    <a:pt x="0" y="1478552"/>
                    <a:pt x="426448" y="1905000"/>
                    <a:pt x="952500" y="1905000"/>
                  </a:cubicBezTo>
                  <a:cubicBezTo>
                    <a:pt x="1478552" y="1905000"/>
                    <a:pt x="1905000" y="1478552"/>
                    <a:pt x="1905000" y="952500"/>
                  </a:cubicBezTo>
                  <a:cubicBezTo>
                    <a:pt x="1905000" y="426448"/>
                    <a:pt x="1478552" y="0"/>
                    <a:pt x="952500" y="0"/>
                  </a:cubicBezTo>
                  <a:cubicBezTo>
                    <a:pt x="426448" y="0"/>
                    <a:pt x="0" y="426448"/>
                    <a:pt x="0" y="952500"/>
                  </a:cubicBezTo>
                  <a:close/>
                </a:path>
              </a:pathLst>
            </a:custGeom>
            <a:solidFill>
              <a:srgbClr val="62A39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DAAB0FA0-6AD0-D9D4-52ED-BD39D7837954}"/>
                </a:ext>
              </a:extLst>
            </p:cNvPr>
            <p:cNvSpPr/>
            <p:nvPr/>
          </p:nvSpPr>
          <p:spPr>
            <a:xfrm>
              <a:off x="1372437" y="1141986"/>
              <a:ext cx="947032" cy="942322"/>
            </a:xfrm>
            <a:custGeom>
              <a:avLst/>
              <a:gdLst>
                <a:gd name="connsiteX0" fmla="*/ 510761 w 947032"/>
                <a:gd name="connsiteY0" fmla="*/ 496572 h 942322"/>
                <a:gd name="connsiteX1" fmla="*/ 510761 w 947032"/>
                <a:gd name="connsiteY1" fmla="*/ 867514 h 942322"/>
                <a:gd name="connsiteX2" fmla="*/ 585579 w 947032"/>
                <a:gd name="connsiteY2" fmla="*/ 942322 h 942322"/>
                <a:gd name="connsiteX3" fmla="*/ 784987 w 947032"/>
                <a:gd name="connsiteY3" fmla="*/ 865117 h 942322"/>
                <a:gd name="connsiteX4" fmla="*/ 863720 w 947032"/>
                <a:gd name="connsiteY4" fmla="*/ 823090 h 942322"/>
                <a:gd name="connsiteX5" fmla="*/ 926730 w 947032"/>
                <a:gd name="connsiteY5" fmla="*/ 774740 h 942322"/>
                <a:gd name="connsiteX6" fmla="*/ 947032 w 947032"/>
                <a:gd name="connsiteY6" fmla="*/ 736457 h 942322"/>
                <a:gd name="connsiteX7" fmla="*/ 947032 w 947032"/>
                <a:gd name="connsiteY7" fmla="*/ 74967 h 942322"/>
                <a:gd name="connsiteX8" fmla="*/ 872222 w 947032"/>
                <a:gd name="connsiteY8" fmla="*/ 156 h 942322"/>
                <a:gd name="connsiteX9" fmla="*/ 806715 w 947032"/>
                <a:gd name="connsiteY9" fmla="*/ 14643 h 942322"/>
                <a:gd name="connsiteX10" fmla="*/ 778622 w 947032"/>
                <a:gd name="connsiteY10" fmla="*/ 329226 h 942322"/>
                <a:gd name="connsiteX11" fmla="*/ 510761 w 947032"/>
                <a:gd name="connsiteY11" fmla="*/ 496572 h 942322"/>
                <a:gd name="connsiteX12" fmla="*/ 74812 w 947032"/>
                <a:gd name="connsiteY12" fmla="*/ 0 h 942322"/>
                <a:gd name="connsiteX13" fmla="*/ 0 w 947032"/>
                <a:gd name="connsiteY13" fmla="*/ 74808 h 942322"/>
                <a:gd name="connsiteX14" fmla="*/ 0 w 947032"/>
                <a:gd name="connsiteY14" fmla="*/ 736299 h 942322"/>
                <a:gd name="connsiteX15" fmla="*/ 20326 w 947032"/>
                <a:gd name="connsiteY15" fmla="*/ 774561 h 942322"/>
                <a:gd name="connsiteX16" fmla="*/ 84423 w 947032"/>
                <a:gd name="connsiteY16" fmla="*/ 823087 h 942322"/>
                <a:gd name="connsiteX17" fmla="*/ 163179 w 947032"/>
                <a:gd name="connsiteY17" fmla="*/ 865116 h 942322"/>
                <a:gd name="connsiteX18" fmla="*/ 362571 w 947032"/>
                <a:gd name="connsiteY18" fmla="*/ 942320 h 942322"/>
                <a:gd name="connsiteX19" fmla="*/ 437380 w 947032"/>
                <a:gd name="connsiteY19" fmla="*/ 867512 h 942322"/>
                <a:gd name="connsiteX20" fmla="*/ 437380 w 947032"/>
                <a:gd name="connsiteY20" fmla="*/ 495970 h 942322"/>
                <a:gd name="connsiteX21" fmla="*/ 173671 w 947032"/>
                <a:gd name="connsiteY21" fmla="*/ 327463 h 942322"/>
                <a:gd name="connsiteX22" fmla="*/ 146010 w 947032"/>
                <a:gd name="connsiteY22" fmla="*/ 15750 h 942322"/>
                <a:gd name="connsiteX23" fmla="*/ 74812 w 947032"/>
                <a:gd name="connsiteY23" fmla="*/ 0 h 94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7032" h="942322">
                  <a:moveTo>
                    <a:pt x="510761" y="496572"/>
                  </a:moveTo>
                  <a:lnTo>
                    <a:pt x="510761" y="867514"/>
                  </a:lnTo>
                  <a:cubicBezTo>
                    <a:pt x="510938" y="908748"/>
                    <a:pt x="544337" y="942143"/>
                    <a:pt x="585579" y="942322"/>
                  </a:cubicBezTo>
                  <a:cubicBezTo>
                    <a:pt x="626546" y="928133"/>
                    <a:pt x="707175" y="899458"/>
                    <a:pt x="784987" y="865117"/>
                  </a:cubicBezTo>
                  <a:cubicBezTo>
                    <a:pt x="805125" y="856164"/>
                    <a:pt x="824988" y="845132"/>
                    <a:pt x="863720" y="823090"/>
                  </a:cubicBezTo>
                  <a:cubicBezTo>
                    <a:pt x="888041" y="811831"/>
                    <a:pt x="909561" y="795319"/>
                    <a:pt x="926730" y="774740"/>
                  </a:cubicBezTo>
                  <a:cubicBezTo>
                    <a:pt x="935465" y="763124"/>
                    <a:pt x="942317" y="750205"/>
                    <a:pt x="947032" y="736457"/>
                  </a:cubicBezTo>
                  <a:lnTo>
                    <a:pt x="947032" y="74967"/>
                  </a:lnTo>
                  <a:cubicBezTo>
                    <a:pt x="946878" y="33726"/>
                    <a:pt x="913470" y="337"/>
                    <a:pt x="872222" y="156"/>
                  </a:cubicBezTo>
                  <a:cubicBezTo>
                    <a:pt x="850160" y="3897"/>
                    <a:pt x="828297" y="8732"/>
                    <a:pt x="806715" y="14643"/>
                  </a:cubicBezTo>
                  <a:cubicBezTo>
                    <a:pt x="847161" y="118103"/>
                    <a:pt x="836758" y="234559"/>
                    <a:pt x="778622" y="329226"/>
                  </a:cubicBezTo>
                  <a:cubicBezTo>
                    <a:pt x="720510" y="423909"/>
                    <a:pt x="621352" y="485859"/>
                    <a:pt x="510761" y="496572"/>
                  </a:cubicBezTo>
                  <a:close/>
                  <a:moveTo>
                    <a:pt x="74812" y="0"/>
                  </a:moveTo>
                  <a:cubicBezTo>
                    <a:pt x="33570" y="154"/>
                    <a:pt x="180" y="33570"/>
                    <a:pt x="0" y="74808"/>
                  </a:cubicBezTo>
                  <a:lnTo>
                    <a:pt x="0" y="736299"/>
                  </a:lnTo>
                  <a:cubicBezTo>
                    <a:pt x="4709" y="750049"/>
                    <a:pt x="11568" y="762964"/>
                    <a:pt x="20326" y="774561"/>
                  </a:cubicBezTo>
                  <a:cubicBezTo>
                    <a:pt x="37767" y="795358"/>
                    <a:pt x="59699" y="811917"/>
                    <a:pt x="84423" y="823087"/>
                  </a:cubicBezTo>
                  <a:cubicBezTo>
                    <a:pt x="123950" y="845128"/>
                    <a:pt x="143800" y="856324"/>
                    <a:pt x="163179" y="865116"/>
                  </a:cubicBezTo>
                  <a:cubicBezTo>
                    <a:pt x="240971" y="899456"/>
                    <a:pt x="321619" y="928131"/>
                    <a:pt x="362571" y="942320"/>
                  </a:cubicBezTo>
                  <a:cubicBezTo>
                    <a:pt x="403810" y="942138"/>
                    <a:pt x="437201" y="908746"/>
                    <a:pt x="437380" y="867512"/>
                  </a:cubicBezTo>
                  <a:lnTo>
                    <a:pt x="437380" y="495970"/>
                  </a:lnTo>
                  <a:cubicBezTo>
                    <a:pt x="328120" y="483719"/>
                    <a:pt x="230702" y="421468"/>
                    <a:pt x="173671" y="327463"/>
                  </a:cubicBezTo>
                  <a:cubicBezTo>
                    <a:pt x="116618" y="233482"/>
                    <a:pt x="106420" y="118326"/>
                    <a:pt x="146010" y="15750"/>
                  </a:cubicBezTo>
                  <a:cubicBezTo>
                    <a:pt x="122566" y="9270"/>
                    <a:pt x="98801" y="4013"/>
                    <a:pt x="74812" y="0"/>
                  </a:cubicBezTo>
                  <a:close/>
                </a:path>
              </a:pathLst>
            </a:custGeom>
            <a:solidFill>
              <a:srgbClr val="FFFFF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23998730-4DD3-A8D5-6C38-A954CAF143E6}"/>
                </a:ext>
              </a:extLst>
            </p:cNvPr>
            <p:cNvSpPr/>
            <p:nvPr/>
          </p:nvSpPr>
          <p:spPr>
            <a:xfrm>
              <a:off x="1273373" y="1230170"/>
              <a:ext cx="1153192" cy="803172"/>
            </a:xfrm>
            <a:custGeom>
              <a:avLst/>
              <a:gdLst>
                <a:gd name="connsiteX0" fmla="*/ 1067060 w 1153192"/>
                <a:gd name="connsiteY0" fmla="*/ 712996 h 803172"/>
                <a:gd name="connsiteX1" fmla="*/ 1004045 w 1153192"/>
                <a:gd name="connsiteY1" fmla="*/ 761373 h 803172"/>
                <a:gd name="connsiteX2" fmla="*/ 926712 w 1153192"/>
                <a:gd name="connsiteY2" fmla="*/ 802476 h 803172"/>
                <a:gd name="connsiteX3" fmla="*/ 1069719 w 1153192"/>
                <a:gd name="connsiteY3" fmla="*/ 799635 h 803172"/>
                <a:gd name="connsiteX4" fmla="*/ 1124385 w 1153192"/>
                <a:gd name="connsiteY4" fmla="*/ 780914 h 803172"/>
                <a:gd name="connsiteX5" fmla="*/ 1153193 w 1153192"/>
                <a:gd name="connsiteY5" fmla="*/ 735691 h 803172"/>
                <a:gd name="connsiteX6" fmla="*/ 1153193 w 1153192"/>
                <a:gd name="connsiteY6" fmla="*/ 74182 h 803172"/>
                <a:gd name="connsiteX7" fmla="*/ 1085939 w 1153192"/>
                <a:gd name="connsiteY7" fmla="*/ 0 h 803172"/>
                <a:gd name="connsiteX8" fmla="*/ 1087359 w 1153192"/>
                <a:gd name="connsiteY8" fmla="*/ 13244 h 803172"/>
                <a:gd name="connsiteX9" fmla="*/ 1087359 w 1153192"/>
                <a:gd name="connsiteY9" fmla="*/ 674735 h 803172"/>
                <a:gd name="connsiteX10" fmla="*/ 1067060 w 1153192"/>
                <a:gd name="connsiteY10" fmla="*/ 712996 h 803172"/>
                <a:gd name="connsiteX11" fmla="*/ 67254 w 1153192"/>
                <a:gd name="connsiteY11" fmla="*/ 316 h 803172"/>
                <a:gd name="connsiteX12" fmla="*/ 0 w 1153192"/>
                <a:gd name="connsiteY12" fmla="*/ 74183 h 803172"/>
                <a:gd name="connsiteX13" fmla="*/ 0 w 1153192"/>
                <a:gd name="connsiteY13" fmla="*/ 735697 h 803172"/>
                <a:gd name="connsiteX14" fmla="*/ 28834 w 1153192"/>
                <a:gd name="connsiteY14" fmla="*/ 781199 h 803172"/>
                <a:gd name="connsiteX15" fmla="*/ 83474 w 1153192"/>
                <a:gd name="connsiteY15" fmla="*/ 799949 h 803172"/>
                <a:gd name="connsiteX16" fmla="*/ 226483 w 1153192"/>
                <a:gd name="connsiteY16" fmla="*/ 802786 h 803172"/>
                <a:gd name="connsiteX17" fmla="*/ 149150 w 1153192"/>
                <a:gd name="connsiteY17" fmla="*/ 761684 h 803172"/>
                <a:gd name="connsiteX18" fmla="*/ 86162 w 1153192"/>
                <a:gd name="connsiteY18" fmla="*/ 713315 h 803172"/>
                <a:gd name="connsiteX19" fmla="*/ 65840 w 1153192"/>
                <a:gd name="connsiteY19" fmla="*/ 675055 h 803172"/>
                <a:gd name="connsiteX20" fmla="*/ 65840 w 1153192"/>
                <a:gd name="connsiteY20" fmla="*/ 13562 h 803172"/>
                <a:gd name="connsiteX21" fmla="*/ 67254 w 1153192"/>
                <a:gd name="connsiteY21" fmla="*/ 316 h 80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53192" h="803172">
                  <a:moveTo>
                    <a:pt x="1067060" y="712996"/>
                  </a:moveTo>
                  <a:cubicBezTo>
                    <a:pt x="1049910" y="733604"/>
                    <a:pt x="1028384" y="750129"/>
                    <a:pt x="1004045" y="761373"/>
                  </a:cubicBezTo>
                  <a:cubicBezTo>
                    <a:pt x="965943" y="782624"/>
                    <a:pt x="946244" y="793635"/>
                    <a:pt x="926712" y="802476"/>
                  </a:cubicBezTo>
                  <a:cubicBezTo>
                    <a:pt x="947512" y="802476"/>
                    <a:pt x="1009254" y="803746"/>
                    <a:pt x="1069719" y="799635"/>
                  </a:cubicBezTo>
                  <a:cubicBezTo>
                    <a:pt x="1089448" y="799248"/>
                    <a:pt x="1108561" y="792701"/>
                    <a:pt x="1124385" y="780914"/>
                  </a:cubicBezTo>
                  <a:cubicBezTo>
                    <a:pt x="1138375" y="769131"/>
                    <a:pt x="1148427" y="753351"/>
                    <a:pt x="1153193" y="735691"/>
                  </a:cubicBezTo>
                  <a:lnTo>
                    <a:pt x="1153193" y="74182"/>
                  </a:lnTo>
                  <a:cubicBezTo>
                    <a:pt x="1153076" y="35897"/>
                    <a:pt x="1124045" y="3886"/>
                    <a:pt x="1085939" y="0"/>
                  </a:cubicBezTo>
                  <a:cubicBezTo>
                    <a:pt x="1086819" y="4379"/>
                    <a:pt x="1087296" y="8801"/>
                    <a:pt x="1087359" y="13244"/>
                  </a:cubicBezTo>
                  <a:lnTo>
                    <a:pt x="1087359" y="674735"/>
                  </a:lnTo>
                  <a:cubicBezTo>
                    <a:pt x="1082652" y="688479"/>
                    <a:pt x="1075800" y="701392"/>
                    <a:pt x="1067060" y="712996"/>
                  </a:cubicBezTo>
                  <a:close/>
                  <a:moveTo>
                    <a:pt x="67254" y="316"/>
                  </a:moveTo>
                  <a:cubicBezTo>
                    <a:pt x="29284" y="4201"/>
                    <a:pt x="294" y="36009"/>
                    <a:pt x="0" y="74183"/>
                  </a:cubicBezTo>
                  <a:lnTo>
                    <a:pt x="0" y="735697"/>
                  </a:lnTo>
                  <a:cubicBezTo>
                    <a:pt x="4709" y="753467"/>
                    <a:pt x="14777" y="769354"/>
                    <a:pt x="28834" y="781199"/>
                  </a:cubicBezTo>
                  <a:cubicBezTo>
                    <a:pt x="44641" y="793005"/>
                    <a:pt x="63749" y="799562"/>
                    <a:pt x="83474" y="799949"/>
                  </a:cubicBezTo>
                  <a:cubicBezTo>
                    <a:pt x="143956" y="804053"/>
                    <a:pt x="205682" y="803244"/>
                    <a:pt x="226483" y="802786"/>
                  </a:cubicBezTo>
                  <a:cubicBezTo>
                    <a:pt x="206945" y="793946"/>
                    <a:pt x="187278" y="782936"/>
                    <a:pt x="149150" y="761684"/>
                  </a:cubicBezTo>
                  <a:cubicBezTo>
                    <a:pt x="124820" y="750442"/>
                    <a:pt x="103303" y="733918"/>
                    <a:pt x="86162" y="713315"/>
                  </a:cubicBezTo>
                  <a:cubicBezTo>
                    <a:pt x="77406" y="701717"/>
                    <a:pt x="70546" y="688803"/>
                    <a:pt x="65840" y="675055"/>
                  </a:cubicBezTo>
                  <a:lnTo>
                    <a:pt x="65840" y="13562"/>
                  </a:lnTo>
                  <a:cubicBezTo>
                    <a:pt x="65899" y="9119"/>
                    <a:pt x="66375" y="4697"/>
                    <a:pt x="67254" y="316"/>
                  </a:cubicBezTo>
                  <a:close/>
                </a:path>
              </a:pathLst>
            </a:custGeom>
            <a:solidFill>
              <a:srgbClr val="FFFFF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965B142D-1F80-6BCE-9FFC-40E75EF306CC}"/>
                </a:ext>
              </a:extLst>
            </p:cNvPr>
            <p:cNvSpPr/>
            <p:nvPr/>
          </p:nvSpPr>
          <p:spPr>
            <a:xfrm>
              <a:off x="1495277" y="1156177"/>
              <a:ext cx="709429" cy="482387"/>
            </a:xfrm>
            <a:custGeom>
              <a:avLst/>
              <a:gdLst>
                <a:gd name="connsiteX0" fmla="*/ 684973 w 709429"/>
                <a:gd name="connsiteY0" fmla="*/ 0 h 482387"/>
                <a:gd name="connsiteX1" fmla="*/ 409832 w 709429"/>
                <a:gd name="connsiteY1" fmla="*/ 194650 h 482387"/>
                <a:gd name="connsiteX2" fmla="*/ 387763 w 709429"/>
                <a:gd name="connsiteY2" fmla="*/ 247579 h 482387"/>
                <a:gd name="connsiteX3" fmla="*/ 387763 w 709429"/>
                <a:gd name="connsiteY3" fmla="*/ 482387 h 482387"/>
                <a:gd name="connsiteX4" fmla="*/ 656751 w 709429"/>
                <a:gd name="connsiteY4" fmla="*/ 315348 h 482387"/>
                <a:gd name="connsiteX5" fmla="*/ 684973 w 709429"/>
                <a:gd name="connsiteY5" fmla="*/ 0 h 482387"/>
                <a:gd name="connsiteX6" fmla="*/ 315166 w 709429"/>
                <a:gd name="connsiteY6" fmla="*/ 481777 h 482387"/>
                <a:gd name="connsiteX7" fmla="*/ 315323 w 709429"/>
                <a:gd name="connsiteY7" fmla="*/ 481777 h 482387"/>
                <a:gd name="connsiteX8" fmla="*/ 315323 w 709429"/>
                <a:gd name="connsiteY8" fmla="*/ 247572 h 482387"/>
                <a:gd name="connsiteX9" fmla="*/ 293283 w 709429"/>
                <a:gd name="connsiteY9" fmla="*/ 194641 h 482387"/>
                <a:gd name="connsiteX10" fmla="*/ 23800 w 709429"/>
                <a:gd name="connsiteY10" fmla="*/ 1552 h 482387"/>
                <a:gd name="connsiteX11" fmla="*/ 51439 w 709429"/>
                <a:gd name="connsiteY11" fmla="*/ 313265 h 482387"/>
                <a:gd name="connsiteX12" fmla="*/ 315166 w 709429"/>
                <a:gd name="connsiteY12" fmla="*/ 481777 h 48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09429" h="482387">
                  <a:moveTo>
                    <a:pt x="684973" y="0"/>
                  </a:moveTo>
                  <a:cubicBezTo>
                    <a:pt x="599450" y="23148"/>
                    <a:pt x="472656" y="75577"/>
                    <a:pt x="409832" y="194650"/>
                  </a:cubicBezTo>
                  <a:cubicBezTo>
                    <a:pt x="400876" y="211583"/>
                    <a:pt x="393489" y="229300"/>
                    <a:pt x="387763" y="247579"/>
                  </a:cubicBezTo>
                  <a:lnTo>
                    <a:pt x="387763" y="482387"/>
                  </a:lnTo>
                  <a:cubicBezTo>
                    <a:pt x="498698" y="472081"/>
                    <a:pt x="598323" y="410187"/>
                    <a:pt x="656751" y="315348"/>
                  </a:cubicBezTo>
                  <a:cubicBezTo>
                    <a:pt x="715181" y="220504"/>
                    <a:pt x="725625" y="103687"/>
                    <a:pt x="684973" y="0"/>
                  </a:cubicBezTo>
                  <a:close/>
                  <a:moveTo>
                    <a:pt x="315166" y="481777"/>
                  </a:moveTo>
                  <a:lnTo>
                    <a:pt x="315323" y="481777"/>
                  </a:lnTo>
                  <a:lnTo>
                    <a:pt x="315323" y="247572"/>
                  </a:lnTo>
                  <a:cubicBezTo>
                    <a:pt x="309598" y="229296"/>
                    <a:pt x="302222" y="211578"/>
                    <a:pt x="293283" y="194641"/>
                  </a:cubicBezTo>
                  <a:cubicBezTo>
                    <a:pt x="231850" y="78256"/>
                    <a:pt x="109168" y="25485"/>
                    <a:pt x="23800" y="1552"/>
                  </a:cubicBezTo>
                  <a:cubicBezTo>
                    <a:pt x="-15788" y="104133"/>
                    <a:pt x="-5595" y="219283"/>
                    <a:pt x="51439" y="313265"/>
                  </a:cubicBezTo>
                  <a:cubicBezTo>
                    <a:pt x="108489" y="407279"/>
                    <a:pt x="205908" y="469527"/>
                    <a:pt x="315166" y="481777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049755F0-3799-DDFA-F00C-9FE6154321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53" y="1434683"/>
            <a:ext cx="7236015" cy="4295483"/>
          </a:xfrm>
          <a:prstGeom prst="rect">
            <a:avLst/>
          </a:prstGeom>
          <a:ln w="28575">
            <a:solidFill>
              <a:srgbClr val="62A39F"/>
            </a:solidFill>
          </a:ln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C413FA6F-151E-2BC4-DFA4-EB90537E9A95}"/>
              </a:ext>
            </a:extLst>
          </p:cNvPr>
          <p:cNvSpPr txBox="1"/>
          <p:nvPr/>
        </p:nvSpPr>
        <p:spPr>
          <a:xfrm>
            <a:off x="3029802" y="5772203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家庭网络结构图</a:t>
            </a:r>
          </a:p>
        </p:txBody>
      </p:sp>
    </p:spTree>
    <p:extLst>
      <p:ext uri="{BB962C8B-B14F-4D97-AF65-F5344CB8AC3E}">
        <p14:creationId xmlns:p14="http://schemas.microsoft.com/office/powerpoint/2010/main" val="31990740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985089" y="705215"/>
            <a:ext cx="367547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spc="10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3</a:t>
            </a:r>
            <a:r>
              <a:rPr lang="zh-CN" altLang="en-US" sz="2800" b="1" spc="10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．明晰搭建流程</a:t>
            </a:r>
          </a:p>
        </p:txBody>
      </p:sp>
      <p:sp>
        <p:nvSpPr>
          <p:cNvPr id="10" name="矩形 9"/>
          <p:cNvSpPr/>
          <p:nvPr/>
        </p:nvSpPr>
        <p:spPr>
          <a:xfrm>
            <a:off x="1364414" y="1460446"/>
            <a:ext cx="9815201" cy="941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00">
              <a:lnSpc>
                <a:spcPct val="120000"/>
              </a:lnSpc>
              <a:defRPr/>
            </a:pPr>
            <a:r>
              <a:rPr lang="zh-CN" altLang="en-US" sz="2400" kern="0" dirty="0">
                <a:solidFill>
                  <a:srgbClr val="2F2F2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组建家庭网络的工作，主要包括申请办理家庭宽带业务、选择网络设备等，请分析、讨论，并根据实际实施情况，完成网络搭建流程图。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298AD515-B17A-CC8B-1C49-03D211E8DD74}"/>
              </a:ext>
            </a:extLst>
          </p:cNvPr>
          <p:cNvGrpSpPr/>
          <p:nvPr/>
        </p:nvGrpSpPr>
        <p:grpSpPr>
          <a:xfrm>
            <a:off x="657713" y="663178"/>
            <a:ext cx="523220" cy="523220"/>
            <a:chOff x="897294" y="672976"/>
            <a:chExt cx="1905000" cy="1905000"/>
          </a:xfrm>
        </p:grpSpPr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C902E7CA-A6AE-DD97-9433-BAAB498DB379}"/>
                </a:ext>
              </a:extLst>
            </p:cNvPr>
            <p:cNvSpPr/>
            <p:nvPr/>
          </p:nvSpPr>
          <p:spPr>
            <a:xfrm>
              <a:off x="897294" y="672976"/>
              <a:ext cx="1905000" cy="1905000"/>
            </a:xfrm>
            <a:custGeom>
              <a:avLst/>
              <a:gdLst>
                <a:gd name="connsiteX0" fmla="*/ 0 w 1905000"/>
                <a:gd name="connsiteY0" fmla="*/ 952500 h 1905000"/>
                <a:gd name="connsiteX1" fmla="*/ 952500 w 1905000"/>
                <a:gd name="connsiteY1" fmla="*/ 1905000 h 1905000"/>
                <a:gd name="connsiteX2" fmla="*/ 1905000 w 1905000"/>
                <a:gd name="connsiteY2" fmla="*/ 952500 h 1905000"/>
                <a:gd name="connsiteX3" fmla="*/ 952500 w 1905000"/>
                <a:gd name="connsiteY3" fmla="*/ 0 h 1905000"/>
                <a:gd name="connsiteX4" fmla="*/ 0 w 1905000"/>
                <a:gd name="connsiteY4" fmla="*/ 95250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0" h="1905000">
                  <a:moveTo>
                    <a:pt x="0" y="952500"/>
                  </a:moveTo>
                  <a:cubicBezTo>
                    <a:pt x="0" y="1478552"/>
                    <a:pt x="426448" y="1905000"/>
                    <a:pt x="952500" y="1905000"/>
                  </a:cubicBezTo>
                  <a:cubicBezTo>
                    <a:pt x="1478552" y="1905000"/>
                    <a:pt x="1905000" y="1478552"/>
                    <a:pt x="1905000" y="952500"/>
                  </a:cubicBezTo>
                  <a:cubicBezTo>
                    <a:pt x="1905000" y="426448"/>
                    <a:pt x="1478552" y="0"/>
                    <a:pt x="952500" y="0"/>
                  </a:cubicBezTo>
                  <a:cubicBezTo>
                    <a:pt x="426448" y="0"/>
                    <a:pt x="0" y="426448"/>
                    <a:pt x="0" y="952500"/>
                  </a:cubicBezTo>
                  <a:close/>
                </a:path>
              </a:pathLst>
            </a:custGeom>
            <a:solidFill>
              <a:srgbClr val="62A39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DAAB0FA0-6AD0-D9D4-52ED-BD39D7837954}"/>
                </a:ext>
              </a:extLst>
            </p:cNvPr>
            <p:cNvSpPr/>
            <p:nvPr/>
          </p:nvSpPr>
          <p:spPr>
            <a:xfrm>
              <a:off x="1372437" y="1141986"/>
              <a:ext cx="947032" cy="942322"/>
            </a:xfrm>
            <a:custGeom>
              <a:avLst/>
              <a:gdLst>
                <a:gd name="connsiteX0" fmla="*/ 510761 w 947032"/>
                <a:gd name="connsiteY0" fmla="*/ 496572 h 942322"/>
                <a:gd name="connsiteX1" fmla="*/ 510761 w 947032"/>
                <a:gd name="connsiteY1" fmla="*/ 867514 h 942322"/>
                <a:gd name="connsiteX2" fmla="*/ 585579 w 947032"/>
                <a:gd name="connsiteY2" fmla="*/ 942322 h 942322"/>
                <a:gd name="connsiteX3" fmla="*/ 784987 w 947032"/>
                <a:gd name="connsiteY3" fmla="*/ 865117 h 942322"/>
                <a:gd name="connsiteX4" fmla="*/ 863720 w 947032"/>
                <a:gd name="connsiteY4" fmla="*/ 823090 h 942322"/>
                <a:gd name="connsiteX5" fmla="*/ 926730 w 947032"/>
                <a:gd name="connsiteY5" fmla="*/ 774740 h 942322"/>
                <a:gd name="connsiteX6" fmla="*/ 947032 w 947032"/>
                <a:gd name="connsiteY6" fmla="*/ 736457 h 942322"/>
                <a:gd name="connsiteX7" fmla="*/ 947032 w 947032"/>
                <a:gd name="connsiteY7" fmla="*/ 74967 h 942322"/>
                <a:gd name="connsiteX8" fmla="*/ 872222 w 947032"/>
                <a:gd name="connsiteY8" fmla="*/ 156 h 942322"/>
                <a:gd name="connsiteX9" fmla="*/ 806715 w 947032"/>
                <a:gd name="connsiteY9" fmla="*/ 14643 h 942322"/>
                <a:gd name="connsiteX10" fmla="*/ 778622 w 947032"/>
                <a:gd name="connsiteY10" fmla="*/ 329226 h 942322"/>
                <a:gd name="connsiteX11" fmla="*/ 510761 w 947032"/>
                <a:gd name="connsiteY11" fmla="*/ 496572 h 942322"/>
                <a:gd name="connsiteX12" fmla="*/ 74812 w 947032"/>
                <a:gd name="connsiteY12" fmla="*/ 0 h 942322"/>
                <a:gd name="connsiteX13" fmla="*/ 0 w 947032"/>
                <a:gd name="connsiteY13" fmla="*/ 74808 h 942322"/>
                <a:gd name="connsiteX14" fmla="*/ 0 w 947032"/>
                <a:gd name="connsiteY14" fmla="*/ 736299 h 942322"/>
                <a:gd name="connsiteX15" fmla="*/ 20326 w 947032"/>
                <a:gd name="connsiteY15" fmla="*/ 774561 h 942322"/>
                <a:gd name="connsiteX16" fmla="*/ 84423 w 947032"/>
                <a:gd name="connsiteY16" fmla="*/ 823087 h 942322"/>
                <a:gd name="connsiteX17" fmla="*/ 163179 w 947032"/>
                <a:gd name="connsiteY17" fmla="*/ 865116 h 942322"/>
                <a:gd name="connsiteX18" fmla="*/ 362571 w 947032"/>
                <a:gd name="connsiteY18" fmla="*/ 942320 h 942322"/>
                <a:gd name="connsiteX19" fmla="*/ 437380 w 947032"/>
                <a:gd name="connsiteY19" fmla="*/ 867512 h 942322"/>
                <a:gd name="connsiteX20" fmla="*/ 437380 w 947032"/>
                <a:gd name="connsiteY20" fmla="*/ 495970 h 942322"/>
                <a:gd name="connsiteX21" fmla="*/ 173671 w 947032"/>
                <a:gd name="connsiteY21" fmla="*/ 327463 h 942322"/>
                <a:gd name="connsiteX22" fmla="*/ 146010 w 947032"/>
                <a:gd name="connsiteY22" fmla="*/ 15750 h 942322"/>
                <a:gd name="connsiteX23" fmla="*/ 74812 w 947032"/>
                <a:gd name="connsiteY23" fmla="*/ 0 h 94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7032" h="942322">
                  <a:moveTo>
                    <a:pt x="510761" y="496572"/>
                  </a:moveTo>
                  <a:lnTo>
                    <a:pt x="510761" y="867514"/>
                  </a:lnTo>
                  <a:cubicBezTo>
                    <a:pt x="510938" y="908748"/>
                    <a:pt x="544337" y="942143"/>
                    <a:pt x="585579" y="942322"/>
                  </a:cubicBezTo>
                  <a:cubicBezTo>
                    <a:pt x="626546" y="928133"/>
                    <a:pt x="707175" y="899458"/>
                    <a:pt x="784987" y="865117"/>
                  </a:cubicBezTo>
                  <a:cubicBezTo>
                    <a:pt x="805125" y="856164"/>
                    <a:pt x="824988" y="845132"/>
                    <a:pt x="863720" y="823090"/>
                  </a:cubicBezTo>
                  <a:cubicBezTo>
                    <a:pt x="888041" y="811831"/>
                    <a:pt x="909561" y="795319"/>
                    <a:pt x="926730" y="774740"/>
                  </a:cubicBezTo>
                  <a:cubicBezTo>
                    <a:pt x="935465" y="763124"/>
                    <a:pt x="942317" y="750205"/>
                    <a:pt x="947032" y="736457"/>
                  </a:cubicBezTo>
                  <a:lnTo>
                    <a:pt x="947032" y="74967"/>
                  </a:lnTo>
                  <a:cubicBezTo>
                    <a:pt x="946878" y="33726"/>
                    <a:pt x="913470" y="337"/>
                    <a:pt x="872222" y="156"/>
                  </a:cubicBezTo>
                  <a:cubicBezTo>
                    <a:pt x="850160" y="3897"/>
                    <a:pt x="828297" y="8732"/>
                    <a:pt x="806715" y="14643"/>
                  </a:cubicBezTo>
                  <a:cubicBezTo>
                    <a:pt x="847161" y="118103"/>
                    <a:pt x="836758" y="234559"/>
                    <a:pt x="778622" y="329226"/>
                  </a:cubicBezTo>
                  <a:cubicBezTo>
                    <a:pt x="720510" y="423909"/>
                    <a:pt x="621352" y="485859"/>
                    <a:pt x="510761" y="496572"/>
                  </a:cubicBezTo>
                  <a:close/>
                  <a:moveTo>
                    <a:pt x="74812" y="0"/>
                  </a:moveTo>
                  <a:cubicBezTo>
                    <a:pt x="33570" y="154"/>
                    <a:pt x="180" y="33570"/>
                    <a:pt x="0" y="74808"/>
                  </a:cubicBezTo>
                  <a:lnTo>
                    <a:pt x="0" y="736299"/>
                  </a:lnTo>
                  <a:cubicBezTo>
                    <a:pt x="4709" y="750049"/>
                    <a:pt x="11568" y="762964"/>
                    <a:pt x="20326" y="774561"/>
                  </a:cubicBezTo>
                  <a:cubicBezTo>
                    <a:pt x="37767" y="795358"/>
                    <a:pt x="59699" y="811917"/>
                    <a:pt x="84423" y="823087"/>
                  </a:cubicBezTo>
                  <a:cubicBezTo>
                    <a:pt x="123950" y="845128"/>
                    <a:pt x="143800" y="856324"/>
                    <a:pt x="163179" y="865116"/>
                  </a:cubicBezTo>
                  <a:cubicBezTo>
                    <a:pt x="240971" y="899456"/>
                    <a:pt x="321619" y="928131"/>
                    <a:pt x="362571" y="942320"/>
                  </a:cubicBezTo>
                  <a:cubicBezTo>
                    <a:pt x="403810" y="942138"/>
                    <a:pt x="437201" y="908746"/>
                    <a:pt x="437380" y="867512"/>
                  </a:cubicBezTo>
                  <a:lnTo>
                    <a:pt x="437380" y="495970"/>
                  </a:lnTo>
                  <a:cubicBezTo>
                    <a:pt x="328120" y="483719"/>
                    <a:pt x="230702" y="421468"/>
                    <a:pt x="173671" y="327463"/>
                  </a:cubicBezTo>
                  <a:cubicBezTo>
                    <a:pt x="116618" y="233482"/>
                    <a:pt x="106420" y="118326"/>
                    <a:pt x="146010" y="15750"/>
                  </a:cubicBezTo>
                  <a:cubicBezTo>
                    <a:pt x="122566" y="9270"/>
                    <a:pt x="98801" y="4013"/>
                    <a:pt x="74812" y="0"/>
                  </a:cubicBezTo>
                  <a:close/>
                </a:path>
              </a:pathLst>
            </a:custGeom>
            <a:solidFill>
              <a:srgbClr val="FFFFF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23998730-4DD3-A8D5-6C38-A954CAF143E6}"/>
                </a:ext>
              </a:extLst>
            </p:cNvPr>
            <p:cNvSpPr/>
            <p:nvPr/>
          </p:nvSpPr>
          <p:spPr>
            <a:xfrm>
              <a:off x="1273373" y="1230170"/>
              <a:ext cx="1153192" cy="803172"/>
            </a:xfrm>
            <a:custGeom>
              <a:avLst/>
              <a:gdLst>
                <a:gd name="connsiteX0" fmla="*/ 1067060 w 1153192"/>
                <a:gd name="connsiteY0" fmla="*/ 712996 h 803172"/>
                <a:gd name="connsiteX1" fmla="*/ 1004045 w 1153192"/>
                <a:gd name="connsiteY1" fmla="*/ 761373 h 803172"/>
                <a:gd name="connsiteX2" fmla="*/ 926712 w 1153192"/>
                <a:gd name="connsiteY2" fmla="*/ 802476 h 803172"/>
                <a:gd name="connsiteX3" fmla="*/ 1069719 w 1153192"/>
                <a:gd name="connsiteY3" fmla="*/ 799635 h 803172"/>
                <a:gd name="connsiteX4" fmla="*/ 1124385 w 1153192"/>
                <a:gd name="connsiteY4" fmla="*/ 780914 h 803172"/>
                <a:gd name="connsiteX5" fmla="*/ 1153193 w 1153192"/>
                <a:gd name="connsiteY5" fmla="*/ 735691 h 803172"/>
                <a:gd name="connsiteX6" fmla="*/ 1153193 w 1153192"/>
                <a:gd name="connsiteY6" fmla="*/ 74182 h 803172"/>
                <a:gd name="connsiteX7" fmla="*/ 1085939 w 1153192"/>
                <a:gd name="connsiteY7" fmla="*/ 0 h 803172"/>
                <a:gd name="connsiteX8" fmla="*/ 1087359 w 1153192"/>
                <a:gd name="connsiteY8" fmla="*/ 13244 h 803172"/>
                <a:gd name="connsiteX9" fmla="*/ 1087359 w 1153192"/>
                <a:gd name="connsiteY9" fmla="*/ 674735 h 803172"/>
                <a:gd name="connsiteX10" fmla="*/ 1067060 w 1153192"/>
                <a:gd name="connsiteY10" fmla="*/ 712996 h 803172"/>
                <a:gd name="connsiteX11" fmla="*/ 67254 w 1153192"/>
                <a:gd name="connsiteY11" fmla="*/ 316 h 803172"/>
                <a:gd name="connsiteX12" fmla="*/ 0 w 1153192"/>
                <a:gd name="connsiteY12" fmla="*/ 74183 h 803172"/>
                <a:gd name="connsiteX13" fmla="*/ 0 w 1153192"/>
                <a:gd name="connsiteY13" fmla="*/ 735697 h 803172"/>
                <a:gd name="connsiteX14" fmla="*/ 28834 w 1153192"/>
                <a:gd name="connsiteY14" fmla="*/ 781199 h 803172"/>
                <a:gd name="connsiteX15" fmla="*/ 83474 w 1153192"/>
                <a:gd name="connsiteY15" fmla="*/ 799949 h 803172"/>
                <a:gd name="connsiteX16" fmla="*/ 226483 w 1153192"/>
                <a:gd name="connsiteY16" fmla="*/ 802786 h 803172"/>
                <a:gd name="connsiteX17" fmla="*/ 149150 w 1153192"/>
                <a:gd name="connsiteY17" fmla="*/ 761684 h 803172"/>
                <a:gd name="connsiteX18" fmla="*/ 86162 w 1153192"/>
                <a:gd name="connsiteY18" fmla="*/ 713315 h 803172"/>
                <a:gd name="connsiteX19" fmla="*/ 65840 w 1153192"/>
                <a:gd name="connsiteY19" fmla="*/ 675055 h 803172"/>
                <a:gd name="connsiteX20" fmla="*/ 65840 w 1153192"/>
                <a:gd name="connsiteY20" fmla="*/ 13562 h 803172"/>
                <a:gd name="connsiteX21" fmla="*/ 67254 w 1153192"/>
                <a:gd name="connsiteY21" fmla="*/ 316 h 80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53192" h="803172">
                  <a:moveTo>
                    <a:pt x="1067060" y="712996"/>
                  </a:moveTo>
                  <a:cubicBezTo>
                    <a:pt x="1049910" y="733604"/>
                    <a:pt x="1028384" y="750129"/>
                    <a:pt x="1004045" y="761373"/>
                  </a:cubicBezTo>
                  <a:cubicBezTo>
                    <a:pt x="965943" y="782624"/>
                    <a:pt x="946244" y="793635"/>
                    <a:pt x="926712" y="802476"/>
                  </a:cubicBezTo>
                  <a:cubicBezTo>
                    <a:pt x="947512" y="802476"/>
                    <a:pt x="1009254" y="803746"/>
                    <a:pt x="1069719" y="799635"/>
                  </a:cubicBezTo>
                  <a:cubicBezTo>
                    <a:pt x="1089448" y="799248"/>
                    <a:pt x="1108561" y="792701"/>
                    <a:pt x="1124385" y="780914"/>
                  </a:cubicBezTo>
                  <a:cubicBezTo>
                    <a:pt x="1138375" y="769131"/>
                    <a:pt x="1148427" y="753351"/>
                    <a:pt x="1153193" y="735691"/>
                  </a:cubicBezTo>
                  <a:lnTo>
                    <a:pt x="1153193" y="74182"/>
                  </a:lnTo>
                  <a:cubicBezTo>
                    <a:pt x="1153076" y="35897"/>
                    <a:pt x="1124045" y="3886"/>
                    <a:pt x="1085939" y="0"/>
                  </a:cubicBezTo>
                  <a:cubicBezTo>
                    <a:pt x="1086819" y="4379"/>
                    <a:pt x="1087296" y="8801"/>
                    <a:pt x="1087359" y="13244"/>
                  </a:cubicBezTo>
                  <a:lnTo>
                    <a:pt x="1087359" y="674735"/>
                  </a:lnTo>
                  <a:cubicBezTo>
                    <a:pt x="1082652" y="688479"/>
                    <a:pt x="1075800" y="701392"/>
                    <a:pt x="1067060" y="712996"/>
                  </a:cubicBezTo>
                  <a:close/>
                  <a:moveTo>
                    <a:pt x="67254" y="316"/>
                  </a:moveTo>
                  <a:cubicBezTo>
                    <a:pt x="29284" y="4201"/>
                    <a:pt x="294" y="36009"/>
                    <a:pt x="0" y="74183"/>
                  </a:cubicBezTo>
                  <a:lnTo>
                    <a:pt x="0" y="735697"/>
                  </a:lnTo>
                  <a:cubicBezTo>
                    <a:pt x="4709" y="753467"/>
                    <a:pt x="14777" y="769354"/>
                    <a:pt x="28834" y="781199"/>
                  </a:cubicBezTo>
                  <a:cubicBezTo>
                    <a:pt x="44641" y="793005"/>
                    <a:pt x="63749" y="799562"/>
                    <a:pt x="83474" y="799949"/>
                  </a:cubicBezTo>
                  <a:cubicBezTo>
                    <a:pt x="143956" y="804053"/>
                    <a:pt x="205682" y="803244"/>
                    <a:pt x="226483" y="802786"/>
                  </a:cubicBezTo>
                  <a:cubicBezTo>
                    <a:pt x="206945" y="793946"/>
                    <a:pt x="187278" y="782936"/>
                    <a:pt x="149150" y="761684"/>
                  </a:cubicBezTo>
                  <a:cubicBezTo>
                    <a:pt x="124820" y="750442"/>
                    <a:pt x="103303" y="733918"/>
                    <a:pt x="86162" y="713315"/>
                  </a:cubicBezTo>
                  <a:cubicBezTo>
                    <a:pt x="77406" y="701717"/>
                    <a:pt x="70546" y="688803"/>
                    <a:pt x="65840" y="675055"/>
                  </a:cubicBezTo>
                  <a:lnTo>
                    <a:pt x="65840" y="13562"/>
                  </a:lnTo>
                  <a:cubicBezTo>
                    <a:pt x="65899" y="9119"/>
                    <a:pt x="66375" y="4697"/>
                    <a:pt x="67254" y="316"/>
                  </a:cubicBezTo>
                  <a:close/>
                </a:path>
              </a:pathLst>
            </a:custGeom>
            <a:solidFill>
              <a:srgbClr val="FFFFF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965B142D-1F80-6BCE-9FFC-40E75EF306CC}"/>
                </a:ext>
              </a:extLst>
            </p:cNvPr>
            <p:cNvSpPr/>
            <p:nvPr/>
          </p:nvSpPr>
          <p:spPr>
            <a:xfrm>
              <a:off x="1495277" y="1156177"/>
              <a:ext cx="709429" cy="482387"/>
            </a:xfrm>
            <a:custGeom>
              <a:avLst/>
              <a:gdLst>
                <a:gd name="connsiteX0" fmla="*/ 684973 w 709429"/>
                <a:gd name="connsiteY0" fmla="*/ 0 h 482387"/>
                <a:gd name="connsiteX1" fmla="*/ 409832 w 709429"/>
                <a:gd name="connsiteY1" fmla="*/ 194650 h 482387"/>
                <a:gd name="connsiteX2" fmla="*/ 387763 w 709429"/>
                <a:gd name="connsiteY2" fmla="*/ 247579 h 482387"/>
                <a:gd name="connsiteX3" fmla="*/ 387763 w 709429"/>
                <a:gd name="connsiteY3" fmla="*/ 482387 h 482387"/>
                <a:gd name="connsiteX4" fmla="*/ 656751 w 709429"/>
                <a:gd name="connsiteY4" fmla="*/ 315348 h 482387"/>
                <a:gd name="connsiteX5" fmla="*/ 684973 w 709429"/>
                <a:gd name="connsiteY5" fmla="*/ 0 h 482387"/>
                <a:gd name="connsiteX6" fmla="*/ 315166 w 709429"/>
                <a:gd name="connsiteY6" fmla="*/ 481777 h 482387"/>
                <a:gd name="connsiteX7" fmla="*/ 315323 w 709429"/>
                <a:gd name="connsiteY7" fmla="*/ 481777 h 482387"/>
                <a:gd name="connsiteX8" fmla="*/ 315323 w 709429"/>
                <a:gd name="connsiteY8" fmla="*/ 247572 h 482387"/>
                <a:gd name="connsiteX9" fmla="*/ 293283 w 709429"/>
                <a:gd name="connsiteY9" fmla="*/ 194641 h 482387"/>
                <a:gd name="connsiteX10" fmla="*/ 23800 w 709429"/>
                <a:gd name="connsiteY10" fmla="*/ 1552 h 482387"/>
                <a:gd name="connsiteX11" fmla="*/ 51439 w 709429"/>
                <a:gd name="connsiteY11" fmla="*/ 313265 h 482387"/>
                <a:gd name="connsiteX12" fmla="*/ 315166 w 709429"/>
                <a:gd name="connsiteY12" fmla="*/ 481777 h 48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09429" h="482387">
                  <a:moveTo>
                    <a:pt x="684973" y="0"/>
                  </a:moveTo>
                  <a:cubicBezTo>
                    <a:pt x="599450" y="23148"/>
                    <a:pt x="472656" y="75577"/>
                    <a:pt x="409832" y="194650"/>
                  </a:cubicBezTo>
                  <a:cubicBezTo>
                    <a:pt x="400876" y="211583"/>
                    <a:pt x="393489" y="229300"/>
                    <a:pt x="387763" y="247579"/>
                  </a:cubicBezTo>
                  <a:lnTo>
                    <a:pt x="387763" y="482387"/>
                  </a:lnTo>
                  <a:cubicBezTo>
                    <a:pt x="498698" y="472081"/>
                    <a:pt x="598323" y="410187"/>
                    <a:pt x="656751" y="315348"/>
                  </a:cubicBezTo>
                  <a:cubicBezTo>
                    <a:pt x="715181" y="220504"/>
                    <a:pt x="725625" y="103687"/>
                    <a:pt x="684973" y="0"/>
                  </a:cubicBezTo>
                  <a:close/>
                  <a:moveTo>
                    <a:pt x="315166" y="481777"/>
                  </a:moveTo>
                  <a:lnTo>
                    <a:pt x="315323" y="481777"/>
                  </a:lnTo>
                  <a:lnTo>
                    <a:pt x="315323" y="247572"/>
                  </a:lnTo>
                  <a:cubicBezTo>
                    <a:pt x="309598" y="229296"/>
                    <a:pt x="302222" y="211578"/>
                    <a:pt x="293283" y="194641"/>
                  </a:cubicBezTo>
                  <a:cubicBezTo>
                    <a:pt x="231850" y="78256"/>
                    <a:pt x="109168" y="25485"/>
                    <a:pt x="23800" y="1552"/>
                  </a:cubicBezTo>
                  <a:cubicBezTo>
                    <a:pt x="-15788" y="104133"/>
                    <a:pt x="-5595" y="219283"/>
                    <a:pt x="51439" y="313265"/>
                  </a:cubicBezTo>
                  <a:cubicBezTo>
                    <a:pt x="108489" y="407279"/>
                    <a:pt x="205908" y="469527"/>
                    <a:pt x="315166" y="481777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03DB017B-8E39-2212-E50B-79AA761559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825" y="3057525"/>
            <a:ext cx="9658350" cy="742950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3FCA622E-F17F-492D-C4DF-781869DC1B93}"/>
              </a:ext>
            </a:extLst>
          </p:cNvPr>
          <p:cNvSpPr txBox="1"/>
          <p:nvPr/>
        </p:nvSpPr>
        <p:spPr>
          <a:xfrm>
            <a:off x="4885897" y="3893168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家庭网络搭建流程图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6B6B57D-CBB0-C8D6-0DA5-AECD2674D3BB}"/>
              </a:ext>
            </a:extLst>
          </p:cNvPr>
          <p:cNvSpPr txBox="1"/>
          <p:nvPr/>
        </p:nvSpPr>
        <p:spPr>
          <a:xfrm>
            <a:off x="6819900" y="3246657"/>
            <a:ext cx="218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连接网络设备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D7C4C72C-4F04-5C6E-C5AE-121B6E75EB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6304" y="3231184"/>
            <a:ext cx="3626816" cy="362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2537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AC6B99A0-2CF4-7887-E255-A47038BC367D}"/>
              </a:ext>
            </a:extLst>
          </p:cNvPr>
          <p:cNvGrpSpPr/>
          <p:nvPr/>
        </p:nvGrpSpPr>
        <p:grpSpPr>
          <a:xfrm>
            <a:off x="2798085" y="1729600"/>
            <a:ext cx="4640345" cy="737018"/>
            <a:chOff x="2500683" y="1997316"/>
            <a:chExt cx="4640345" cy="737018"/>
          </a:xfrm>
        </p:grpSpPr>
        <p:sp>
          <p:nvSpPr>
            <p:cNvPr id="6" name="文本框 5"/>
            <p:cNvSpPr txBox="1"/>
            <p:nvPr/>
          </p:nvSpPr>
          <p:spPr>
            <a:xfrm>
              <a:off x="2500683" y="2026448"/>
              <a:ext cx="240383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dirty="0">
                  <a:solidFill>
                    <a:schemeClr val="bg1">
                      <a:alpha val="89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汉仪综艺体简" panose="02010609000101010101" charset="-122"/>
                </a:rPr>
                <a:t>第三部分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4904518" y="1997316"/>
              <a:ext cx="223651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4000" b="1" dirty="0">
                <a:solidFill>
                  <a:schemeClr val="bg1">
                    <a:alpha val="89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3" name="图片 32">
            <a:extLst>
              <a:ext uri="{FF2B5EF4-FFF2-40B4-BE49-F238E27FC236}">
                <a16:creationId xmlns:a16="http://schemas.microsoft.com/office/drawing/2014/main" id="{B6A558CE-8716-A9F0-20C5-AEC4A76FC8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9567" y="3190352"/>
            <a:ext cx="3286648" cy="3286648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FDC7EAF4-5406-9C4D-EA14-D3C9AADCBCD9}"/>
              </a:ext>
            </a:extLst>
          </p:cNvPr>
          <p:cNvSpPr txBox="1"/>
          <p:nvPr/>
        </p:nvSpPr>
        <p:spPr>
          <a:xfrm>
            <a:off x="2639935" y="2909119"/>
            <a:ext cx="6417141" cy="92333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6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5400" dirty="0"/>
              <a:t>搭建网络，项目实施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8D282BC4-9F2C-4A13-1FD4-FAE943417EF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1530" y="642510"/>
            <a:ext cx="670525" cy="540033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D5580E20-1995-9772-645E-DA15C10B043F}"/>
              </a:ext>
            </a:extLst>
          </p:cNvPr>
          <p:cNvSpPr txBox="1"/>
          <p:nvPr/>
        </p:nvSpPr>
        <p:spPr>
          <a:xfrm>
            <a:off x="1340453" y="804208"/>
            <a:ext cx="551072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阿里巴巴普惠体 M" panose="00020600040101010101" charset="-122"/>
              </a:defRPr>
            </a:lvl1pPr>
          </a:lstStyle>
          <a:p>
            <a:r>
              <a:rPr lang="zh-CN" alt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跨学科主题学习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搭建家庭小型互联系统</a:t>
            </a:r>
          </a:p>
        </p:txBody>
      </p:sp>
    </p:spTree>
    <p:extLst>
      <p:ext uri="{BB962C8B-B14F-4D97-AF65-F5344CB8AC3E}">
        <p14:creationId xmlns:p14="http://schemas.microsoft.com/office/powerpoint/2010/main" val="18837215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985089" y="705215"/>
            <a:ext cx="367547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spc="10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1</a:t>
            </a:r>
            <a:r>
              <a:rPr lang="zh-CN" altLang="en-US" sz="2800" b="1" spc="10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．开通网络业务</a:t>
            </a:r>
          </a:p>
        </p:txBody>
      </p:sp>
      <p:sp>
        <p:nvSpPr>
          <p:cNvPr id="10" name="矩形 9"/>
          <p:cNvSpPr/>
          <p:nvPr/>
        </p:nvSpPr>
        <p:spPr>
          <a:xfrm>
            <a:off x="1364414" y="1460446"/>
            <a:ext cx="9815201" cy="941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00">
              <a:lnSpc>
                <a:spcPct val="120000"/>
              </a:lnSpc>
              <a:defRPr/>
            </a:pPr>
            <a:r>
              <a:rPr lang="zh-CN" altLang="en-US" sz="2400" kern="0" dirty="0">
                <a:solidFill>
                  <a:srgbClr val="2F2F2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了解不同互联网服务提供商套餐的网速与资费，选择合适的互联网服务提供商，选择网络接入方式，填写学生手册。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298AD515-B17A-CC8B-1C49-03D211E8DD74}"/>
              </a:ext>
            </a:extLst>
          </p:cNvPr>
          <p:cNvGrpSpPr/>
          <p:nvPr/>
        </p:nvGrpSpPr>
        <p:grpSpPr>
          <a:xfrm>
            <a:off x="657713" y="663178"/>
            <a:ext cx="523220" cy="523220"/>
            <a:chOff x="897294" y="672976"/>
            <a:chExt cx="1905000" cy="1905000"/>
          </a:xfrm>
        </p:grpSpPr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C902E7CA-A6AE-DD97-9433-BAAB498DB379}"/>
                </a:ext>
              </a:extLst>
            </p:cNvPr>
            <p:cNvSpPr/>
            <p:nvPr/>
          </p:nvSpPr>
          <p:spPr>
            <a:xfrm>
              <a:off x="897294" y="672976"/>
              <a:ext cx="1905000" cy="1905000"/>
            </a:xfrm>
            <a:custGeom>
              <a:avLst/>
              <a:gdLst>
                <a:gd name="connsiteX0" fmla="*/ 0 w 1905000"/>
                <a:gd name="connsiteY0" fmla="*/ 952500 h 1905000"/>
                <a:gd name="connsiteX1" fmla="*/ 952500 w 1905000"/>
                <a:gd name="connsiteY1" fmla="*/ 1905000 h 1905000"/>
                <a:gd name="connsiteX2" fmla="*/ 1905000 w 1905000"/>
                <a:gd name="connsiteY2" fmla="*/ 952500 h 1905000"/>
                <a:gd name="connsiteX3" fmla="*/ 952500 w 1905000"/>
                <a:gd name="connsiteY3" fmla="*/ 0 h 1905000"/>
                <a:gd name="connsiteX4" fmla="*/ 0 w 1905000"/>
                <a:gd name="connsiteY4" fmla="*/ 95250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0" h="1905000">
                  <a:moveTo>
                    <a:pt x="0" y="952500"/>
                  </a:moveTo>
                  <a:cubicBezTo>
                    <a:pt x="0" y="1478552"/>
                    <a:pt x="426448" y="1905000"/>
                    <a:pt x="952500" y="1905000"/>
                  </a:cubicBezTo>
                  <a:cubicBezTo>
                    <a:pt x="1478552" y="1905000"/>
                    <a:pt x="1905000" y="1478552"/>
                    <a:pt x="1905000" y="952500"/>
                  </a:cubicBezTo>
                  <a:cubicBezTo>
                    <a:pt x="1905000" y="426448"/>
                    <a:pt x="1478552" y="0"/>
                    <a:pt x="952500" y="0"/>
                  </a:cubicBezTo>
                  <a:cubicBezTo>
                    <a:pt x="426448" y="0"/>
                    <a:pt x="0" y="426448"/>
                    <a:pt x="0" y="952500"/>
                  </a:cubicBezTo>
                  <a:close/>
                </a:path>
              </a:pathLst>
            </a:custGeom>
            <a:solidFill>
              <a:srgbClr val="62A39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DAAB0FA0-6AD0-D9D4-52ED-BD39D7837954}"/>
                </a:ext>
              </a:extLst>
            </p:cNvPr>
            <p:cNvSpPr/>
            <p:nvPr/>
          </p:nvSpPr>
          <p:spPr>
            <a:xfrm>
              <a:off x="1372437" y="1141986"/>
              <a:ext cx="947032" cy="942322"/>
            </a:xfrm>
            <a:custGeom>
              <a:avLst/>
              <a:gdLst>
                <a:gd name="connsiteX0" fmla="*/ 510761 w 947032"/>
                <a:gd name="connsiteY0" fmla="*/ 496572 h 942322"/>
                <a:gd name="connsiteX1" fmla="*/ 510761 w 947032"/>
                <a:gd name="connsiteY1" fmla="*/ 867514 h 942322"/>
                <a:gd name="connsiteX2" fmla="*/ 585579 w 947032"/>
                <a:gd name="connsiteY2" fmla="*/ 942322 h 942322"/>
                <a:gd name="connsiteX3" fmla="*/ 784987 w 947032"/>
                <a:gd name="connsiteY3" fmla="*/ 865117 h 942322"/>
                <a:gd name="connsiteX4" fmla="*/ 863720 w 947032"/>
                <a:gd name="connsiteY4" fmla="*/ 823090 h 942322"/>
                <a:gd name="connsiteX5" fmla="*/ 926730 w 947032"/>
                <a:gd name="connsiteY5" fmla="*/ 774740 h 942322"/>
                <a:gd name="connsiteX6" fmla="*/ 947032 w 947032"/>
                <a:gd name="connsiteY6" fmla="*/ 736457 h 942322"/>
                <a:gd name="connsiteX7" fmla="*/ 947032 w 947032"/>
                <a:gd name="connsiteY7" fmla="*/ 74967 h 942322"/>
                <a:gd name="connsiteX8" fmla="*/ 872222 w 947032"/>
                <a:gd name="connsiteY8" fmla="*/ 156 h 942322"/>
                <a:gd name="connsiteX9" fmla="*/ 806715 w 947032"/>
                <a:gd name="connsiteY9" fmla="*/ 14643 h 942322"/>
                <a:gd name="connsiteX10" fmla="*/ 778622 w 947032"/>
                <a:gd name="connsiteY10" fmla="*/ 329226 h 942322"/>
                <a:gd name="connsiteX11" fmla="*/ 510761 w 947032"/>
                <a:gd name="connsiteY11" fmla="*/ 496572 h 942322"/>
                <a:gd name="connsiteX12" fmla="*/ 74812 w 947032"/>
                <a:gd name="connsiteY12" fmla="*/ 0 h 942322"/>
                <a:gd name="connsiteX13" fmla="*/ 0 w 947032"/>
                <a:gd name="connsiteY13" fmla="*/ 74808 h 942322"/>
                <a:gd name="connsiteX14" fmla="*/ 0 w 947032"/>
                <a:gd name="connsiteY14" fmla="*/ 736299 h 942322"/>
                <a:gd name="connsiteX15" fmla="*/ 20326 w 947032"/>
                <a:gd name="connsiteY15" fmla="*/ 774561 h 942322"/>
                <a:gd name="connsiteX16" fmla="*/ 84423 w 947032"/>
                <a:gd name="connsiteY16" fmla="*/ 823087 h 942322"/>
                <a:gd name="connsiteX17" fmla="*/ 163179 w 947032"/>
                <a:gd name="connsiteY17" fmla="*/ 865116 h 942322"/>
                <a:gd name="connsiteX18" fmla="*/ 362571 w 947032"/>
                <a:gd name="connsiteY18" fmla="*/ 942320 h 942322"/>
                <a:gd name="connsiteX19" fmla="*/ 437380 w 947032"/>
                <a:gd name="connsiteY19" fmla="*/ 867512 h 942322"/>
                <a:gd name="connsiteX20" fmla="*/ 437380 w 947032"/>
                <a:gd name="connsiteY20" fmla="*/ 495970 h 942322"/>
                <a:gd name="connsiteX21" fmla="*/ 173671 w 947032"/>
                <a:gd name="connsiteY21" fmla="*/ 327463 h 942322"/>
                <a:gd name="connsiteX22" fmla="*/ 146010 w 947032"/>
                <a:gd name="connsiteY22" fmla="*/ 15750 h 942322"/>
                <a:gd name="connsiteX23" fmla="*/ 74812 w 947032"/>
                <a:gd name="connsiteY23" fmla="*/ 0 h 94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7032" h="942322">
                  <a:moveTo>
                    <a:pt x="510761" y="496572"/>
                  </a:moveTo>
                  <a:lnTo>
                    <a:pt x="510761" y="867514"/>
                  </a:lnTo>
                  <a:cubicBezTo>
                    <a:pt x="510938" y="908748"/>
                    <a:pt x="544337" y="942143"/>
                    <a:pt x="585579" y="942322"/>
                  </a:cubicBezTo>
                  <a:cubicBezTo>
                    <a:pt x="626546" y="928133"/>
                    <a:pt x="707175" y="899458"/>
                    <a:pt x="784987" y="865117"/>
                  </a:cubicBezTo>
                  <a:cubicBezTo>
                    <a:pt x="805125" y="856164"/>
                    <a:pt x="824988" y="845132"/>
                    <a:pt x="863720" y="823090"/>
                  </a:cubicBezTo>
                  <a:cubicBezTo>
                    <a:pt x="888041" y="811831"/>
                    <a:pt x="909561" y="795319"/>
                    <a:pt x="926730" y="774740"/>
                  </a:cubicBezTo>
                  <a:cubicBezTo>
                    <a:pt x="935465" y="763124"/>
                    <a:pt x="942317" y="750205"/>
                    <a:pt x="947032" y="736457"/>
                  </a:cubicBezTo>
                  <a:lnTo>
                    <a:pt x="947032" y="74967"/>
                  </a:lnTo>
                  <a:cubicBezTo>
                    <a:pt x="946878" y="33726"/>
                    <a:pt x="913470" y="337"/>
                    <a:pt x="872222" y="156"/>
                  </a:cubicBezTo>
                  <a:cubicBezTo>
                    <a:pt x="850160" y="3897"/>
                    <a:pt x="828297" y="8732"/>
                    <a:pt x="806715" y="14643"/>
                  </a:cubicBezTo>
                  <a:cubicBezTo>
                    <a:pt x="847161" y="118103"/>
                    <a:pt x="836758" y="234559"/>
                    <a:pt x="778622" y="329226"/>
                  </a:cubicBezTo>
                  <a:cubicBezTo>
                    <a:pt x="720510" y="423909"/>
                    <a:pt x="621352" y="485859"/>
                    <a:pt x="510761" y="496572"/>
                  </a:cubicBezTo>
                  <a:close/>
                  <a:moveTo>
                    <a:pt x="74812" y="0"/>
                  </a:moveTo>
                  <a:cubicBezTo>
                    <a:pt x="33570" y="154"/>
                    <a:pt x="180" y="33570"/>
                    <a:pt x="0" y="74808"/>
                  </a:cubicBezTo>
                  <a:lnTo>
                    <a:pt x="0" y="736299"/>
                  </a:lnTo>
                  <a:cubicBezTo>
                    <a:pt x="4709" y="750049"/>
                    <a:pt x="11568" y="762964"/>
                    <a:pt x="20326" y="774561"/>
                  </a:cubicBezTo>
                  <a:cubicBezTo>
                    <a:pt x="37767" y="795358"/>
                    <a:pt x="59699" y="811917"/>
                    <a:pt x="84423" y="823087"/>
                  </a:cubicBezTo>
                  <a:cubicBezTo>
                    <a:pt x="123950" y="845128"/>
                    <a:pt x="143800" y="856324"/>
                    <a:pt x="163179" y="865116"/>
                  </a:cubicBezTo>
                  <a:cubicBezTo>
                    <a:pt x="240971" y="899456"/>
                    <a:pt x="321619" y="928131"/>
                    <a:pt x="362571" y="942320"/>
                  </a:cubicBezTo>
                  <a:cubicBezTo>
                    <a:pt x="403810" y="942138"/>
                    <a:pt x="437201" y="908746"/>
                    <a:pt x="437380" y="867512"/>
                  </a:cubicBezTo>
                  <a:lnTo>
                    <a:pt x="437380" y="495970"/>
                  </a:lnTo>
                  <a:cubicBezTo>
                    <a:pt x="328120" y="483719"/>
                    <a:pt x="230702" y="421468"/>
                    <a:pt x="173671" y="327463"/>
                  </a:cubicBezTo>
                  <a:cubicBezTo>
                    <a:pt x="116618" y="233482"/>
                    <a:pt x="106420" y="118326"/>
                    <a:pt x="146010" y="15750"/>
                  </a:cubicBezTo>
                  <a:cubicBezTo>
                    <a:pt x="122566" y="9270"/>
                    <a:pt x="98801" y="4013"/>
                    <a:pt x="74812" y="0"/>
                  </a:cubicBezTo>
                  <a:close/>
                </a:path>
              </a:pathLst>
            </a:custGeom>
            <a:solidFill>
              <a:srgbClr val="FFFFF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23998730-4DD3-A8D5-6C38-A954CAF143E6}"/>
                </a:ext>
              </a:extLst>
            </p:cNvPr>
            <p:cNvSpPr/>
            <p:nvPr/>
          </p:nvSpPr>
          <p:spPr>
            <a:xfrm>
              <a:off x="1273373" y="1230170"/>
              <a:ext cx="1153192" cy="803172"/>
            </a:xfrm>
            <a:custGeom>
              <a:avLst/>
              <a:gdLst>
                <a:gd name="connsiteX0" fmla="*/ 1067060 w 1153192"/>
                <a:gd name="connsiteY0" fmla="*/ 712996 h 803172"/>
                <a:gd name="connsiteX1" fmla="*/ 1004045 w 1153192"/>
                <a:gd name="connsiteY1" fmla="*/ 761373 h 803172"/>
                <a:gd name="connsiteX2" fmla="*/ 926712 w 1153192"/>
                <a:gd name="connsiteY2" fmla="*/ 802476 h 803172"/>
                <a:gd name="connsiteX3" fmla="*/ 1069719 w 1153192"/>
                <a:gd name="connsiteY3" fmla="*/ 799635 h 803172"/>
                <a:gd name="connsiteX4" fmla="*/ 1124385 w 1153192"/>
                <a:gd name="connsiteY4" fmla="*/ 780914 h 803172"/>
                <a:gd name="connsiteX5" fmla="*/ 1153193 w 1153192"/>
                <a:gd name="connsiteY5" fmla="*/ 735691 h 803172"/>
                <a:gd name="connsiteX6" fmla="*/ 1153193 w 1153192"/>
                <a:gd name="connsiteY6" fmla="*/ 74182 h 803172"/>
                <a:gd name="connsiteX7" fmla="*/ 1085939 w 1153192"/>
                <a:gd name="connsiteY7" fmla="*/ 0 h 803172"/>
                <a:gd name="connsiteX8" fmla="*/ 1087359 w 1153192"/>
                <a:gd name="connsiteY8" fmla="*/ 13244 h 803172"/>
                <a:gd name="connsiteX9" fmla="*/ 1087359 w 1153192"/>
                <a:gd name="connsiteY9" fmla="*/ 674735 h 803172"/>
                <a:gd name="connsiteX10" fmla="*/ 1067060 w 1153192"/>
                <a:gd name="connsiteY10" fmla="*/ 712996 h 803172"/>
                <a:gd name="connsiteX11" fmla="*/ 67254 w 1153192"/>
                <a:gd name="connsiteY11" fmla="*/ 316 h 803172"/>
                <a:gd name="connsiteX12" fmla="*/ 0 w 1153192"/>
                <a:gd name="connsiteY12" fmla="*/ 74183 h 803172"/>
                <a:gd name="connsiteX13" fmla="*/ 0 w 1153192"/>
                <a:gd name="connsiteY13" fmla="*/ 735697 h 803172"/>
                <a:gd name="connsiteX14" fmla="*/ 28834 w 1153192"/>
                <a:gd name="connsiteY14" fmla="*/ 781199 h 803172"/>
                <a:gd name="connsiteX15" fmla="*/ 83474 w 1153192"/>
                <a:gd name="connsiteY15" fmla="*/ 799949 h 803172"/>
                <a:gd name="connsiteX16" fmla="*/ 226483 w 1153192"/>
                <a:gd name="connsiteY16" fmla="*/ 802786 h 803172"/>
                <a:gd name="connsiteX17" fmla="*/ 149150 w 1153192"/>
                <a:gd name="connsiteY17" fmla="*/ 761684 h 803172"/>
                <a:gd name="connsiteX18" fmla="*/ 86162 w 1153192"/>
                <a:gd name="connsiteY18" fmla="*/ 713315 h 803172"/>
                <a:gd name="connsiteX19" fmla="*/ 65840 w 1153192"/>
                <a:gd name="connsiteY19" fmla="*/ 675055 h 803172"/>
                <a:gd name="connsiteX20" fmla="*/ 65840 w 1153192"/>
                <a:gd name="connsiteY20" fmla="*/ 13562 h 803172"/>
                <a:gd name="connsiteX21" fmla="*/ 67254 w 1153192"/>
                <a:gd name="connsiteY21" fmla="*/ 316 h 80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53192" h="803172">
                  <a:moveTo>
                    <a:pt x="1067060" y="712996"/>
                  </a:moveTo>
                  <a:cubicBezTo>
                    <a:pt x="1049910" y="733604"/>
                    <a:pt x="1028384" y="750129"/>
                    <a:pt x="1004045" y="761373"/>
                  </a:cubicBezTo>
                  <a:cubicBezTo>
                    <a:pt x="965943" y="782624"/>
                    <a:pt x="946244" y="793635"/>
                    <a:pt x="926712" y="802476"/>
                  </a:cubicBezTo>
                  <a:cubicBezTo>
                    <a:pt x="947512" y="802476"/>
                    <a:pt x="1009254" y="803746"/>
                    <a:pt x="1069719" y="799635"/>
                  </a:cubicBezTo>
                  <a:cubicBezTo>
                    <a:pt x="1089448" y="799248"/>
                    <a:pt x="1108561" y="792701"/>
                    <a:pt x="1124385" y="780914"/>
                  </a:cubicBezTo>
                  <a:cubicBezTo>
                    <a:pt x="1138375" y="769131"/>
                    <a:pt x="1148427" y="753351"/>
                    <a:pt x="1153193" y="735691"/>
                  </a:cubicBezTo>
                  <a:lnTo>
                    <a:pt x="1153193" y="74182"/>
                  </a:lnTo>
                  <a:cubicBezTo>
                    <a:pt x="1153076" y="35897"/>
                    <a:pt x="1124045" y="3886"/>
                    <a:pt x="1085939" y="0"/>
                  </a:cubicBezTo>
                  <a:cubicBezTo>
                    <a:pt x="1086819" y="4379"/>
                    <a:pt x="1087296" y="8801"/>
                    <a:pt x="1087359" y="13244"/>
                  </a:cubicBezTo>
                  <a:lnTo>
                    <a:pt x="1087359" y="674735"/>
                  </a:lnTo>
                  <a:cubicBezTo>
                    <a:pt x="1082652" y="688479"/>
                    <a:pt x="1075800" y="701392"/>
                    <a:pt x="1067060" y="712996"/>
                  </a:cubicBezTo>
                  <a:close/>
                  <a:moveTo>
                    <a:pt x="67254" y="316"/>
                  </a:moveTo>
                  <a:cubicBezTo>
                    <a:pt x="29284" y="4201"/>
                    <a:pt x="294" y="36009"/>
                    <a:pt x="0" y="74183"/>
                  </a:cubicBezTo>
                  <a:lnTo>
                    <a:pt x="0" y="735697"/>
                  </a:lnTo>
                  <a:cubicBezTo>
                    <a:pt x="4709" y="753467"/>
                    <a:pt x="14777" y="769354"/>
                    <a:pt x="28834" y="781199"/>
                  </a:cubicBezTo>
                  <a:cubicBezTo>
                    <a:pt x="44641" y="793005"/>
                    <a:pt x="63749" y="799562"/>
                    <a:pt x="83474" y="799949"/>
                  </a:cubicBezTo>
                  <a:cubicBezTo>
                    <a:pt x="143956" y="804053"/>
                    <a:pt x="205682" y="803244"/>
                    <a:pt x="226483" y="802786"/>
                  </a:cubicBezTo>
                  <a:cubicBezTo>
                    <a:pt x="206945" y="793946"/>
                    <a:pt x="187278" y="782936"/>
                    <a:pt x="149150" y="761684"/>
                  </a:cubicBezTo>
                  <a:cubicBezTo>
                    <a:pt x="124820" y="750442"/>
                    <a:pt x="103303" y="733918"/>
                    <a:pt x="86162" y="713315"/>
                  </a:cubicBezTo>
                  <a:cubicBezTo>
                    <a:pt x="77406" y="701717"/>
                    <a:pt x="70546" y="688803"/>
                    <a:pt x="65840" y="675055"/>
                  </a:cubicBezTo>
                  <a:lnTo>
                    <a:pt x="65840" y="13562"/>
                  </a:lnTo>
                  <a:cubicBezTo>
                    <a:pt x="65899" y="9119"/>
                    <a:pt x="66375" y="4697"/>
                    <a:pt x="67254" y="316"/>
                  </a:cubicBezTo>
                  <a:close/>
                </a:path>
              </a:pathLst>
            </a:custGeom>
            <a:solidFill>
              <a:srgbClr val="FFFFF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965B142D-1F80-6BCE-9FFC-40E75EF306CC}"/>
                </a:ext>
              </a:extLst>
            </p:cNvPr>
            <p:cNvSpPr/>
            <p:nvPr/>
          </p:nvSpPr>
          <p:spPr>
            <a:xfrm>
              <a:off x="1495277" y="1156177"/>
              <a:ext cx="709429" cy="482387"/>
            </a:xfrm>
            <a:custGeom>
              <a:avLst/>
              <a:gdLst>
                <a:gd name="connsiteX0" fmla="*/ 684973 w 709429"/>
                <a:gd name="connsiteY0" fmla="*/ 0 h 482387"/>
                <a:gd name="connsiteX1" fmla="*/ 409832 w 709429"/>
                <a:gd name="connsiteY1" fmla="*/ 194650 h 482387"/>
                <a:gd name="connsiteX2" fmla="*/ 387763 w 709429"/>
                <a:gd name="connsiteY2" fmla="*/ 247579 h 482387"/>
                <a:gd name="connsiteX3" fmla="*/ 387763 w 709429"/>
                <a:gd name="connsiteY3" fmla="*/ 482387 h 482387"/>
                <a:gd name="connsiteX4" fmla="*/ 656751 w 709429"/>
                <a:gd name="connsiteY4" fmla="*/ 315348 h 482387"/>
                <a:gd name="connsiteX5" fmla="*/ 684973 w 709429"/>
                <a:gd name="connsiteY5" fmla="*/ 0 h 482387"/>
                <a:gd name="connsiteX6" fmla="*/ 315166 w 709429"/>
                <a:gd name="connsiteY6" fmla="*/ 481777 h 482387"/>
                <a:gd name="connsiteX7" fmla="*/ 315323 w 709429"/>
                <a:gd name="connsiteY7" fmla="*/ 481777 h 482387"/>
                <a:gd name="connsiteX8" fmla="*/ 315323 w 709429"/>
                <a:gd name="connsiteY8" fmla="*/ 247572 h 482387"/>
                <a:gd name="connsiteX9" fmla="*/ 293283 w 709429"/>
                <a:gd name="connsiteY9" fmla="*/ 194641 h 482387"/>
                <a:gd name="connsiteX10" fmla="*/ 23800 w 709429"/>
                <a:gd name="connsiteY10" fmla="*/ 1552 h 482387"/>
                <a:gd name="connsiteX11" fmla="*/ 51439 w 709429"/>
                <a:gd name="connsiteY11" fmla="*/ 313265 h 482387"/>
                <a:gd name="connsiteX12" fmla="*/ 315166 w 709429"/>
                <a:gd name="connsiteY12" fmla="*/ 481777 h 48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09429" h="482387">
                  <a:moveTo>
                    <a:pt x="684973" y="0"/>
                  </a:moveTo>
                  <a:cubicBezTo>
                    <a:pt x="599450" y="23148"/>
                    <a:pt x="472656" y="75577"/>
                    <a:pt x="409832" y="194650"/>
                  </a:cubicBezTo>
                  <a:cubicBezTo>
                    <a:pt x="400876" y="211583"/>
                    <a:pt x="393489" y="229300"/>
                    <a:pt x="387763" y="247579"/>
                  </a:cubicBezTo>
                  <a:lnTo>
                    <a:pt x="387763" y="482387"/>
                  </a:lnTo>
                  <a:cubicBezTo>
                    <a:pt x="498698" y="472081"/>
                    <a:pt x="598323" y="410187"/>
                    <a:pt x="656751" y="315348"/>
                  </a:cubicBezTo>
                  <a:cubicBezTo>
                    <a:pt x="715181" y="220504"/>
                    <a:pt x="725625" y="103687"/>
                    <a:pt x="684973" y="0"/>
                  </a:cubicBezTo>
                  <a:close/>
                  <a:moveTo>
                    <a:pt x="315166" y="481777"/>
                  </a:moveTo>
                  <a:lnTo>
                    <a:pt x="315323" y="481777"/>
                  </a:lnTo>
                  <a:lnTo>
                    <a:pt x="315323" y="247572"/>
                  </a:lnTo>
                  <a:cubicBezTo>
                    <a:pt x="309598" y="229296"/>
                    <a:pt x="302222" y="211578"/>
                    <a:pt x="293283" y="194641"/>
                  </a:cubicBezTo>
                  <a:cubicBezTo>
                    <a:pt x="231850" y="78256"/>
                    <a:pt x="109168" y="25485"/>
                    <a:pt x="23800" y="1552"/>
                  </a:cubicBezTo>
                  <a:cubicBezTo>
                    <a:pt x="-15788" y="104133"/>
                    <a:pt x="-5595" y="219283"/>
                    <a:pt x="51439" y="313265"/>
                  </a:cubicBezTo>
                  <a:cubicBezTo>
                    <a:pt x="108489" y="407279"/>
                    <a:pt x="205908" y="469527"/>
                    <a:pt x="315166" y="481777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EF163F78-C93C-E0B7-F1C3-FF24CBDEDA31}"/>
              </a:ext>
            </a:extLst>
          </p:cNvPr>
          <p:cNvGrpSpPr/>
          <p:nvPr/>
        </p:nvGrpSpPr>
        <p:grpSpPr>
          <a:xfrm>
            <a:off x="1077736" y="2827511"/>
            <a:ext cx="5489860" cy="2264600"/>
            <a:chOff x="3025" y="4214"/>
            <a:chExt cx="10782" cy="3768"/>
          </a:xfrm>
        </p:grpSpPr>
        <p:sp>
          <p:nvSpPr>
            <p:cNvPr id="15" name="圆角矩形 6">
              <a:extLst>
                <a:ext uri="{FF2B5EF4-FFF2-40B4-BE49-F238E27FC236}">
                  <a16:creationId xmlns:a16="http://schemas.microsoft.com/office/drawing/2014/main" id="{CC082A53-508C-AA94-F3A6-7BAB8F696E23}"/>
                </a:ext>
              </a:extLst>
            </p:cNvPr>
            <p:cNvSpPr/>
            <p:nvPr/>
          </p:nvSpPr>
          <p:spPr>
            <a:xfrm>
              <a:off x="3025" y="4586"/>
              <a:ext cx="10782" cy="3396"/>
            </a:xfrm>
            <a:prstGeom prst="roundRect">
              <a:avLst/>
            </a:prstGeom>
            <a:solidFill>
              <a:srgbClr val="CCE2E0"/>
            </a:solidFill>
            <a:ln w="28575">
              <a:solidFill>
                <a:schemeClr val="accent6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indent="0" algn="l" fontAlgn="auto">
                <a:lnSpc>
                  <a:spcPct val="150000"/>
                </a:lnSpc>
              </a:pPr>
              <a:r>
                <a:rPr lang="zh-CN" altLang="en-US" sz="2000" dirty="0"/>
                <a:t>通过比较不同的网络服务提供商的网速与资费，并根据家庭需求选择了最合适的网络服务。我们认为___</a:t>
              </a:r>
              <a:r>
                <a:rPr lang="zh-CN" altLang="en-US" sz="2000" dirty="0">
                  <a:sym typeface="+mn-ea"/>
                </a:rPr>
                <a:t>_________</a:t>
              </a:r>
              <a:r>
                <a:rPr lang="zh-CN" altLang="en-US" sz="2000" dirty="0"/>
                <a:t>___是最适合的，我们的理由是_____________________________。</a:t>
              </a:r>
            </a:p>
          </p:txBody>
        </p:sp>
        <p:sp>
          <p:nvSpPr>
            <p:cNvPr id="16" name="圆角矩形 8">
              <a:extLst>
                <a:ext uri="{FF2B5EF4-FFF2-40B4-BE49-F238E27FC236}">
                  <a16:creationId xmlns:a16="http://schemas.microsoft.com/office/drawing/2014/main" id="{F8CCED23-16FB-22E3-3F14-4A6EA267ABBC}"/>
                </a:ext>
              </a:extLst>
            </p:cNvPr>
            <p:cNvSpPr/>
            <p:nvPr/>
          </p:nvSpPr>
          <p:spPr>
            <a:xfrm>
              <a:off x="3548" y="4214"/>
              <a:ext cx="2443" cy="714"/>
            </a:xfrm>
            <a:prstGeom prst="roundRect">
              <a:avLst/>
            </a:prstGeom>
            <a:solidFill>
              <a:srgbClr val="538F8B"/>
            </a:solidFill>
          </p:spPr>
          <p:style>
            <a:lnRef idx="0">
              <a:srgbClr val="FFFFFF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/>
                <a:t>开通业务</a:t>
              </a:r>
            </a:p>
          </p:txBody>
        </p:sp>
      </p:grpSp>
      <p:graphicFrame>
        <p:nvGraphicFramePr>
          <p:cNvPr id="17" name="表格 17">
            <a:extLst>
              <a:ext uri="{FF2B5EF4-FFF2-40B4-BE49-F238E27FC236}">
                <a16:creationId xmlns:a16="http://schemas.microsoft.com/office/drawing/2014/main" id="{2CAFEE8D-9868-872E-4506-F190682B26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112197"/>
              </p:ext>
            </p:extLst>
          </p:nvPr>
        </p:nvGraphicFramePr>
        <p:xfrm>
          <a:off x="6929522" y="4071598"/>
          <a:ext cx="4791880" cy="1483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07236">
                  <a:extLst>
                    <a:ext uri="{9D8B030D-6E8A-4147-A177-3AD203B41FA5}">
                      <a16:colId xmlns:a16="http://schemas.microsoft.com/office/drawing/2014/main" val="3440344806"/>
                    </a:ext>
                  </a:extLst>
                </a:gridCol>
                <a:gridCol w="1869743">
                  <a:extLst>
                    <a:ext uri="{9D8B030D-6E8A-4147-A177-3AD203B41FA5}">
                      <a16:colId xmlns:a16="http://schemas.microsoft.com/office/drawing/2014/main" val="1727258276"/>
                    </a:ext>
                  </a:extLst>
                </a:gridCol>
                <a:gridCol w="1514901">
                  <a:extLst>
                    <a:ext uri="{9D8B030D-6E8A-4147-A177-3AD203B41FA5}">
                      <a16:colId xmlns:a16="http://schemas.microsoft.com/office/drawing/2014/main" val="11653639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接入方式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38F8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所需硬件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38F8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选择原因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38F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72792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无线</a:t>
                      </a:r>
                      <a:r>
                        <a:rPr lang="en-US" altLang="zh-CN" dirty="0"/>
                        <a:t>Wi-Fi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2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无线路由器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2E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2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096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2E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2E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2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2672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2E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2E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2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5102600"/>
                  </a:ext>
                </a:extLst>
              </a:tr>
            </a:tbl>
          </a:graphicData>
        </a:graphic>
      </p:graphicFrame>
      <p:sp>
        <p:nvSpPr>
          <p:cNvPr id="18" name="文本框 17">
            <a:extLst>
              <a:ext uri="{FF2B5EF4-FFF2-40B4-BE49-F238E27FC236}">
                <a16:creationId xmlns:a16="http://schemas.microsoft.com/office/drawing/2014/main" id="{91A2072D-AC3A-A9B8-3EF8-BC6459F764D0}"/>
              </a:ext>
            </a:extLst>
          </p:cNvPr>
          <p:cNvSpPr txBox="1"/>
          <p:nvPr/>
        </p:nvSpPr>
        <p:spPr>
          <a:xfrm>
            <a:off x="8740294" y="5646236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网络接入方式表</a:t>
            </a:r>
          </a:p>
        </p:txBody>
      </p:sp>
    </p:spTree>
    <p:extLst>
      <p:ext uri="{BB962C8B-B14F-4D97-AF65-F5344CB8AC3E}">
        <p14:creationId xmlns:p14="http://schemas.microsoft.com/office/powerpoint/2010/main" val="38604885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985089" y="705215"/>
            <a:ext cx="367547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spc="10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2</a:t>
            </a:r>
            <a:r>
              <a:rPr lang="zh-CN" altLang="en-US" sz="2800" b="1" spc="10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．选择网络设备</a:t>
            </a:r>
          </a:p>
        </p:txBody>
      </p:sp>
      <p:sp>
        <p:nvSpPr>
          <p:cNvPr id="10" name="矩形 9"/>
          <p:cNvSpPr/>
          <p:nvPr/>
        </p:nvSpPr>
        <p:spPr>
          <a:xfrm>
            <a:off x="1364414" y="1460446"/>
            <a:ext cx="9815201" cy="941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00">
              <a:lnSpc>
                <a:spcPct val="120000"/>
              </a:lnSpc>
              <a:defRPr/>
            </a:pPr>
            <a:r>
              <a:rPr lang="zh-CN" altLang="en-US" sz="2400" kern="0" dirty="0">
                <a:solidFill>
                  <a:srgbClr val="2F2F2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观看微课，了解常见的网络设备，小组合作讨论交流，根据需求选择合适的设备，填写设备选择表。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298AD515-B17A-CC8B-1C49-03D211E8DD74}"/>
              </a:ext>
            </a:extLst>
          </p:cNvPr>
          <p:cNvGrpSpPr/>
          <p:nvPr/>
        </p:nvGrpSpPr>
        <p:grpSpPr>
          <a:xfrm>
            <a:off x="657713" y="663178"/>
            <a:ext cx="523220" cy="523220"/>
            <a:chOff x="897294" y="672976"/>
            <a:chExt cx="1905000" cy="1905000"/>
          </a:xfrm>
        </p:grpSpPr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C902E7CA-A6AE-DD97-9433-BAAB498DB379}"/>
                </a:ext>
              </a:extLst>
            </p:cNvPr>
            <p:cNvSpPr/>
            <p:nvPr/>
          </p:nvSpPr>
          <p:spPr>
            <a:xfrm>
              <a:off x="897294" y="672976"/>
              <a:ext cx="1905000" cy="1905000"/>
            </a:xfrm>
            <a:custGeom>
              <a:avLst/>
              <a:gdLst>
                <a:gd name="connsiteX0" fmla="*/ 0 w 1905000"/>
                <a:gd name="connsiteY0" fmla="*/ 952500 h 1905000"/>
                <a:gd name="connsiteX1" fmla="*/ 952500 w 1905000"/>
                <a:gd name="connsiteY1" fmla="*/ 1905000 h 1905000"/>
                <a:gd name="connsiteX2" fmla="*/ 1905000 w 1905000"/>
                <a:gd name="connsiteY2" fmla="*/ 952500 h 1905000"/>
                <a:gd name="connsiteX3" fmla="*/ 952500 w 1905000"/>
                <a:gd name="connsiteY3" fmla="*/ 0 h 1905000"/>
                <a:gd name="connsiteX4" fmla="*/ 0 w 1905000"/>
                <a:gd name="connsiteY4" fmla="*/ 95250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0" h="1905000">
                  <a:moveTo>
                    <a:pt x="0" y="952500"/>
                  </a:moveTo>
                  <a:cubicBezTo>
                    <a:pt x="0" y="1478552"/>
                    <a:pt x="426448" y="1905000"/>
                    <a:pt x="952500" y="1905000"/>
                  </a:cubicBezTo>
                  <a:cubicBezTo>
                    <a:pt x="1478552" y="1905000"/>
                    <a:pt x="1905000" y="1478552"/>
                    <a:pt x="1905000" y="952500"/>
                  </a:cubicBezTo>
                  <a:cubicBezTo>
                    <a:pt x="1905000" y="426448"/>
                    <a:pt x="1478552" y="0"/>
                    <a:pt x="952500" y="0"/>
                  </a:cubicBezTo>
                  <a:cubicBezTo>
                    <a:pt x="426448" y="0"/>
                    <a:pt x="0" y="426448"/>
                    <a:pt x="0" y="952500"/>
                  </a:cubicBezTo>
                  <a:close/>
                </a:path>
              </a:pathLst>
            </a:custGeom>
            <a:solidFill>
              <a:srgbClr val="62A39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DAAB0FA0-6AD0-D9D4-52ED-BD39D7837954}"/>
                </a:ext>
              </a:extLst>
            </p:cNvPr>
            <p:cNvSpPr/>
            <p:nvPr/>
          </p:nvSpPr>
          <p:spPr>
            <a:xfrm>
              <a:off x="1372437" y="1141986"/>
              <a:ext cx="947032" cy="942322"/>
            </a:xfrm>
            <a:custGeom>
              <a:avLst/>
              <a:gdLst>
                <a:gd name="connsiteX0" fmla="*/ 510761 w 947032"/>
                <a:gd name="connsiteY0" fmla="*/ 496572 h 942322"/>
                <a:gd name="connsiteX1" fmla="*/ 510761 w 947032"/>
                <a:gd name="connsiteY1" fmla="*/ 867514 h 942322"/>
                <a:gd name="connsiteX2" fmla="*/ 585579 w 947032"/>
                <a:gd name="connsiteY2" fmla="*/ 942322 h 942322"/>
                <a:gd name="connsiteX3" fmla="*/ 784987 w 947032"/>
                <a:gd name="connsiteY3" fmla="*/ 865117 h 942322"/>
                <a:gd name="connsiteX4" fmla="*/ 863720 w 947032"/>
                <a:gd name="connsiteY4" fmla="*/ 823090 h 942322"/>
                <a:gd name="connsiteX5" fmla="*/ 926730 w 947032"/>
                <a:gd name="connsiteY5" fmla="*/ 774740 h 942322"/>
                <a:gd name="connsiteX6" fmla="*/ 947032 w 947032"/>
                <a:gd name="connsiteY6" fmla="*/ 736457 h 942322"/>
                <a:gd name="connsiteX7" fmla="*/ 947032 w 947032"/>
                <a:gd name="connsiteY7" fmla="*/ 74967 h 942322"/>
                <a:gd name="connsiteX8" fmla="*/ 872222 w 947032"/>
                <a:gd name="connsiteY8" fmla="*/ 156 h 942322"/>
                <a:gd name="connsiteX9" fmla="*/ 806715 w 947032"/>
                <a:gd name="connsiteY9" fmla="*/ 14643 h 942322"/>
                <a:gd name="connsiteX10" fmla="*/ 778622 w 947032"/>
                <a:gd name="connsiteY10" fmla="*/ 329226 h 942322"/>
                <a:gd name="connsiteX11" fmla="*/ 510761 w 947032"/>
                <a:gd name="connsiteY11" fmla="*/ 496572 h 942322"/>
                <a:gd name="connsiteX12" fmla="*/ 74812 w 947032"/>
                <a:gd name="connsiteY12" fmla="*/ 0 h 942322"/>
                <a:gd name="connsiteX13" fmla="*/ 0 w 947032"/>
                <a:gd name="connsiteY13" fmla="*/ 74808 h 942322"/>
                <a:gd name="connsiteX14" fmla="*/ 0 w 947032"/>
                <a:gd name="connsiteY14" fmla="*/ 736299 h 942322"/>
                <a:gd name="connsiteX15" fmla="*/ 20326 w 947032"/>
                <a:gd name="connsiteY15" fmla="*/ 774561 h 942322"/>
                <a:gd name="connsiteX16" fmla="*/ 84423 w 947032"/>
                <a:gd name="connsiteY16" fmla="*/ 823087 h 942322"/>
                <a:gd name="connsiteX17" fmla="*/ 163179 w 947032"/>
                <a:gd name="connsiteY17" fmla="*/ 865116 h 942322"/>
                <a:gd name="connsiteX18" fmla="*/ 362571 w 947032"/>
                <a:gd name="connsiteY18" fmla="*/ 942320 h 942322"/>
                <a:gd name="connsiteX19" fmla="*/ 437380 w 947032"/>
                <a:gd name="connsiteY19" fmla="*/ 867512 h 942322"/>
                <a:gd name="connsiteX20" fmla="*/ 437380 w 947032"/>
                <a:gd name="connsiteY20" fmla="*/ 495970 h 942322"/>
                <a:gd name="connsiteX21" fmla="*/ 173671 w 947032"/>
                <a:gd name="connsiteY21" fmla="*/ 327463 h 942322"/>
                <a:gd name="connsiteX22" fmla="*/ 146010 w 947032"/>
                <a:gd name="connsiteY22" fmla="*/ 15750 h 942322"/>
                <a:gd name="connsiteX23" fmla="*/ 74812 w 947032"/>
                <a:gd name="connsiteY23" fmla="*/ 0 h 94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7032" h="942322">
                  <a:moveTo>
                    <a:pt x="510761" y="496572"/>
                  </a:moveTo>
                  <a:lnTo>
                    <a:pt x="510761" y="867514"/>
                  </a:lnTo>
                  <a:cubicBezTo>
                    <a:pt x="510938" y="908748"/>
                    <a:pt x="544337" y="942143"/>
                    <a:pt x="585579" y="942322"/>
                  </a:cubicBezTo>
                  <a:cubicBezTo>
                    <a:pt x="626546" y="928133"/>
                    <a:pt x="707175" y="899458"/>
                    <a:pt x="784987" y="865117"/>
                  </a:cubicBezTo>
                  <a:cubicBezTo>
                    <a:pt x="805125" y="856164"/>
                    <a:pt x="824988" y="845132"/>
                    <a:pt x="863720" y="823090"/>
                  </a:cubicBezTo>
                  <a:cubicBezTo>
                    <a:pt x="888041" y="811831"/>
                    <a:pt x="909561" y="795319"/>
                    <a:pt x="926730" y="774740"/>
                  </a:cubicBezTo>
                  <a:cubicBezTo>
                    <a:pt x="935465" y="763124"/>
                    <a:pt x="942317" y="750205"/>
                    <a:pt x="947032" y="736457"/>
                  </a:cubicBezTo>
                  <a:lnTo>
                    <a:pt x="947032" y="74967"/>
                  </a:lnTo>
                  <a:cubicBezTo>
                    <a:pt x="946878" y="33726"/>
                    <a:pt x="913470" y="337"/>
                    <a:pt x="872222" y="156"/>
                  </a:cubicBezTo>
                  <a:cubicBezTo>
                    <a:pt x="850160" y="3897"/>
                    <a:pt x="828297" y="8732"/>
                    <a:pt x="806715" y="14643"/>
                  </a:cubicBezTo>
                  <a:cubicBezTo>
                    <a:pt x="847161" y="118103"/>
                    <a:pt x="836758" y="234559"/>
                    <a:pt x="778622" y="329226"/>
                  </a:cubicBezTo>
                  <a:cubicBezTo>
                    <a:pt x="720510" y="423909"/>
                    <a:pt x="621352" y="485859"/>
                    <a:pt x="510761" y="496572"/>
                  </a:cubicBezTo>
                  <a:close/>
                  <a:moveTo>
                    <a:pt x="74812" y="0"/>
                  </a:moveTo>
                  <a:cubicBezTo>
                    <a:pt x="33570" y="154"/>
                    <a:pt x="180" y="33570"/>
                    <a:pt x="0" y="74808"/>
                  </a:cubicBezTo>
                  <a:lnTo>
                    <a:pt x="0" y="736299"/>
                  </a:lnTo>
                  <a:cubicBezTo>
                    <a:pt x="4709" y="750049"/>
                    <a:pt x="11568" y="762964"/>
                    <a:pt x="20326" y="774561"/>
                  </a:cubicBezTo>
                  <a:cubicBezTo>
                    <a:pt x="37767" y="795358"/>
                    <a:pt x="59699" y="811917"/>
                    <a:pt x="84423" y="823087"/>
                  </a:cubicBezTo>
                  <a:cubicBezTo>
                    <a:pt x="123950" y="845128"/>
                    <a:pt x="143800" y="856324"/>
                    <a:pt x="163179" y="865116"/>
                  </a:cubicBezTo>
                  <a:cubicBezTo>
                    <a:pt x="240971" y="899456"/>
                    <a:pt x="321619" y="928131"/>
                    <a:pt x="362571" y="942320"/>
                  </a:cubicBezTo>
                  <a:cubicBezTo>
                    <a:pt x="403810" y="942138"/>
                    <a:pt x="437201" y="908746"/>
                    <a:pt x="437380" y="867512"/>
                  </a:cubicBezTo>
                  <a:lnTo>
                    <a:pt x="437380" y="495970"/>
                  </a:lnTo>
                  <a:cubicBezTo>
                    <a:pt x="328120" y="483719"/>
                    <a:pt x="230702" y="421468"/>
                    <a:pt x="173671" y="327463"/>
                  </a:cubicBezTo>
                  <a:cubicBezTo>
                    <a:pt x="116618" y="233482"/>
                    <a:pt x="106420" y="118326"/>
                    <a:pt x="146010" y="15750"/>
                  </a:cubicBezTo>
                  <a:cubicBezTo>
                    <a:pt x="122566" y="9270"/>
                    <a:pt x="98801" y="4013"/>
                    <a:pt x="74812" y="0"/>
                  </a:cubicBezTo>
                  <a:close/>
                </a:path>
              </a:pathLst>
            </a:custGeom>
            <a:solidFill>
              <a:srgbClr val="FFFFF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23998730-4DD3-A8D5-6C38-A954CAF143E6}"/>
                </a:ext>
              </a:extLst>
            </p:cNvPr>
            <p:cNvSpPr/>
            <p:nvPr/>
          </p:nvSpPr>
          <p:spPr>
            <a:xfrm>
              <a:off x="1273373" y="1230170"/>
              <a:ext cx="1153192" cy="803172"/>
            </a:xfrm>
            <a:custGeom>
              <a:avLst/>
              <a:gdLst>
                <a:gd name="connsiteX0" fmla="*/ 1067060 w 1153192"/>
                <a:gd name="connsiteY0" fmla="*/ 712996 h 803172"/>
                <a:gd name="connsiteX1" fmla="*/ 1004045 w 1153192"/>
                <a:gd name="connsiteY1" fmla="*/ 761373 h 803172"/>
                <a:gd name="connsiteX2" fmla="*/ 926712 w 1153192"/>
                <a:gd name="connsiteY2" fmla="*/ 802476 h 803172"/>
                <a:gd name="connsiteX3" fmla="*/ 1069719 w 1153192"/>
                <a:gd name="connsiteY3" fmla="*/ 799635 h 803172"/>
                <a:gd name="connsiteX4" fmla="*/ 1124385 w 1153192"/>
                <a:gd name="connsiteY4" fmla="*/ 780914 h 803172"/>
                <a:gd name="connsiteX5" fmla="*/ 1153193 w 1153192"/>
                <a:gd name="connsiteY5" fmla="*/ 735691 h 803172"/>
                <a:gd name="connsiteX6" fmla="*/ 1153193 w 1153192"/>
                <a:gd name="connsiteY6" fmla="*/ 74182 h 803172"/>
                <a:gd name="connsiteX7" fmla="*/ 1085939 w 1153192"/>
                <a:gd name="connsiteY7" fmla="*/ 0 h 803172"/>
                <a:gd name="connsiteX8" fmla="*/ 1087359 w 1153192"/>
                <a:gd name="connsiteY8" fmla="*/ 13244 h 803172"/>
                <a:gd name="connsiteX9" fmla="*/ 1087359 w 1153192"/>
                <a:gd name="connsiteY9" fmla="*/ 674735 h 803172"/>
                <a:gd name="connsiteX10" fmla="*/ 1067060 w 1153192"/>
                <a:gd name="connsiteY10" fmla="*/ 712996 h 803172"/>
                <a:gd name="connsiteX11" fmla="*/ 67254 w 1153192"/>
                <a:gd name="connsiteY11" fmla="*/ 316 h 803172"/>
                <a:gd name="connsiteX12" fmla="*/ 0 w 1153192"/>
                <a:gd name="connsiteY12" fmla="*/ 74183 h 803172"/>
                <a:gd name="connsiteX13" fmla="*/ 0 w 1153192"/>
                <a:gd name="connsiteY13" fmla="*/ 735697 h 803172"/>
                <a:gd name="connsiteX14" fmla="*/ 28834 w 1153192"/>
                <a:gd name="connsiteY14" fmla="*/ 781199 h 803172"/>
                <a:gd name="connsiteX15" fmla="*/ 83474 w 1153192"/>
                <a:gd name="connsiteY15" fmla="*/ 799949 h 803172"/>
                <a:gd name="connsiteX16" fmla="*/ 226483 w 1153192"/>
                <a:gd name="connsiteY16" fmla="*/ 802786 h 803172"/>
                <a:gd name="connsiteX17" fmla="*/ 149150 w 1153192"/>
                <a:gd name="connsiteY17" fmla="*/ 761684 h 803172"/>
                <a:gd name="connsiteX18" fmla="*/ 86162 w 1153192"/>
                <a:gd name="connsiteY18" fmla="*/ 713315 h 803172"/>
                <a:gd name="connsiteX19" fmla="*/ 65840 w 1153192"/>
                <a:gd name="connsiteY19" fmla="*/ 675055 h 803172"/>
                <a:gd name="connsiteX20" fmla="*/ 65840 w 1153192"/>
                <a:gd name="connsiteY20" fmla="*/ 13562 h 803172"/>
                <a:gd name="connsiteX21" fmla="*/ 67254 w 1153192"/>
                <a:gd name="connsiteY21" fmla="*/ 316 h 80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53192" h="803172">
                  <a:moveTo>
                    <a:pt x="1067060" y="712996"/>
                  </a:moveTo>
                  <a:cubicBezTo>
                    <a:pt x="1049910" y="733604"/>
                    <a:pt x="1028384" y="750129"/>
                    <a:pt x="1004045" y="761373"/>
                  </a:cubicBezTo>
                  <a:cubicBezTo>
                    <a:pt x="965943" y="782624"/>
                    <a:pt x="946244" y="793635"/>
                    <a:pt x="926712" y="802476"/>
                  </a:cubicBezTo>
                  <a:cubicBezTo>
                    <a:pt x="947512" y="802476"/>
                    <a:pt x="1009254" y="803746"/>
                    <a:pt x="1069719" y="799635"/>
                  </a:cubicBezTo>
                  <a:cubicBezTo>
                    <a:pt x="1089448" y="799248"/>
                    <a:pt x="1108561" y="792701"/>
                    <a:pt x="1124385" y="780914"/>
                  </a:cubicBezTo>
                  <a:cubicBezTo>
                    <a:pt x="1138375" y="769131"/>
                    <a:pt x="1148427" y="753351"/>
                    <a:pt x="1153193" y="735691"/>
                  </a:cubicBezTo>
                  <a:lnTo>
                    <a:pt x="1153193" y="74182"/>
                  </a:lnTo>
                  <a:cubicBezTo>
                    <a:pt x="1153076" y="35897"/>
                    <a:pt x="1124045" y="3886"/>
                    <a:pt x="1085939" y="0"/>
                  </a:cubicBezTo>
                  <a:cubicBezTo>
                    <a:pt x="1086819" y="4379"/>
                    <a:pt x="1087296" y="8801"/>
                    <a:pt x="1087359" y="13244"/>
                  </a:cubicBezTo>
                  <a:lnTo>
                    <a:pt x="1087359" y="674735"/>
                  </a:lnTo>
                  <a:cubicBezTo>
                    <a:pt x="1082652" y="688479"/>
                    <a:pt x="1075800" y="701392"/>
                    <a:pt x="1067060" y="712996"/>
                  </a:cubicBezTo>
                  <a:close/>
                  <a:moveTo>
                    <a:pt x="67254" y="316"/>
                  </a:moveTo>
                  <a:cubicBezTo>
                    <a:pt x="29284" y="4201"/>
                    <a:pt x="294" y="36009"/>
                    <a:pt x="0" y="74183"/>
                  </a:cubicBezTo>
                  <a:lnTo>
                    <a:pt x="0" y="735697"/>
                  </a:lnTo>
                  <a:cubicBezTo>
                    <a:pt x="4709" y="753467"/>
                    <a:pt x="14777" y="769354"/>
                    <a:pt x="28834" y="781199"/>
                  </a:cubicBezTo>
                  <a:cubicBezTo>
                    <a:pt x="44641" y="793005"/>
                    <a:pt x="63749" y="799562"/>
                    <a:pt x="83474" y="799949"/>
                  </a:cubicBezTo>
                  <a:cubicBezTo>
                    <a:pt x="143956" y="804053"/>
                    <a:pt x="205682" y="803244"/>
                    <a:pt x="226483" y="802786"/>
                  </a:cubicBezTo>
                  <a:cubicBezTo>
                    <a:pt x="206945" y="793946"/>
                    <a:pt x="187278" y="782936"/>
                    <a:pt x="149150" y="761684"/>
                  </a:cubicBezTo>
                  <a:cubicBezTo>
                    <a:pt x="124820" y="750442"/>
                    <a:pt x="103303" y="733918"/>
                    <a:pt x="86162" y="713315"/>
                  </a:cubicBezTo>
                  <a:cubicBezTo>
                    <a:pt x="77406" y="701717"/>
                    <a:pt x="70546" y="688803"/>
                    <a:pt x="65840" y="675055"/>
                  </a:cubicBezTo>
                  <a:lnTo>
                    <a:pt x="65840" y="13562"/>
                  </a:lnTo>
                  <a:cubicBezTo>
                    <a:pt x="65899" y="9119"/>
                    <a:pt x="66375" y="4697"/>
                    <a:pt x="67254" y="316"/>
                  </a:cubicBezTo>
                  <a:close/>
                </a:path>
              </a:pathLst>
            </a:custGeom>
            <a:solidFill>
              <a:srgbClr val="FFFFF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965B142D-1F80-6BCE-9FFC-40E75EF306CC}"/>
                </a:ext>
              </a:extLst>
            </p:cNvPr>
            <p:cNvSpPr/>
            <p:nvPr/>
          </p:nvSpPr>
          <p:spPr>
            <a:xfrm>
              <a:off x="1495277" y="1156177"/>
              <a:ext cx="709429" cy="482387"/>
            </a:xfrm>
            <a:custGeom>
              <a:avLst/>
              <a:gdLst>
                <a:gd name="connsiteX0" fmla="*/ 684973 w 709429"/>
                <a:gd name="connsiteY0" fmla="*/ 0 h 482387"/>
                <a:gd name="connsiteX1" fmla="*/ 409832 w 709429"/>
                <a:gd name="connsiteY1" fmla="*/ 194650 h 482387"/>
                <a:gd name="connsiteX2" fmla="*/ 387763 w 709429"/>
                <a:gd name="connsiteY2" fmla="*/ 247579 h 482387"/>
                <a:gd name="connsiteX3" fmla="*/ 387763 w 709429"/>
                <a:gd name="connsiteY3" fmla="*/ 482387 h 482387"/>
                <a:gd name="connsiteX4" fmla="*/ 656751 w 709429"/>
                <a:gd name="connsiteY4" fmla="*/ 315348 h 482387"/>
                <a:gd name="connsiteX5" fmla="*/ 684973 w 709429"/>
                <a:gd name="connsiteY5" fmla="*/ 0 h 482387"/>
                <a:gd name="connsiteX6" fmla="*/ 315166 w 709429"/>
                <a:gd name="connsiteY6" fmla="*/ 481777 h 482387"/>
                <a:gd name="connsiteX7" fmla="*/ 315323 w 709429"/>
                <a:gd name="connsiteY7" fmla="*/ 481777 h 482387"/>
                <a:gd name="connsiteX8" fmla="*/ 315323 w 709429"/>
                <a:gd name="connsiteY8" fmla="*/ 247572 h 482387"/>
                <a:gd name="connsiteX9" fmla="*/ 293283 w 709429"/>
                <a:gd name="connsiteY9" fmla="*/ 194641 h 482387"/>
                <a:gd name="connsiteX10" fmla="*/ 23800 w 709429"/>
                <a:gd name="connsiteY10" fmla="*/ 1552 h 482387"/>
                <a:gd name="connsiteX11" fmla="*/ 51439 w 709429"/>
                <a:gd name="connsiteY11" fmla="*/ 313265 h 482387"/>
                <a:gd name="connsiteX12" fmla="*/ 315166 w 709429"/>
                <a:gd name="connsiteY12" fmla="*/ 481777 h 48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09429" h="482387">
                  <a:moveTo>
                    <a:pt x="684973" y="0"/>
                  </a:moveTo>
                  <a:cubicBezTo>
                    <a:pt x="599450" y="23148"/>
                    <a:pt x="472656" y="75577"/>
                    <a:pt x="409832" y="194650"/>
                  </a:cubicBezTo>
                  <a:cubicBezTo>
                    <a:pt x="400876" y="211583"/>
                    <a:pt x="393489" y="229300"/>
                    <a:pt x="387763" y="247579"/>
                  </a:cubicBezTo>
                  <a:lnTo>
                    <a:pt x="387763" y="482387"/>
                  </a:lnTo>
                  <a:cubicBezTo>
                    <a:pt x="498698" y="472081"/>
                    <a:pt x="598323" y="410187"/>
                    <a:pt x="656751" y="315348"/>
                  </a:cubicBezTo>
                  <a:cubicBezTo>
                    <a:pt x="715181" y="220504"/>
                    <a:pt x="725625" y="103687"/>
                    <a:pt x="684973" y="0"/>
                  </a:cubicBezTo>
                  <a:close/>
                  <a:moveTo>
                    <a:pt x="315166" y="481777"/>
                  </a:moveTo>
                  <a:lnTo>
                    <a:pt x="315323" y="481777"/>
                  </a:lnTo>
                  <a:lnTo>
                    <a:pt x="315323" y="247572"/>
                  </a:lnTo>
                  <a:cubicBezTo>
                    <a:pt x="309598" y="229296"/>
                    <a:pt x="302222" y="211578"/>
                    <a:pt x="293283" y="194641"/>
                  </a:cubicBezTo>
                  <a:cubicBezTo>
                    <a:pt x="231850" y="78256"/>
                    <a:pt x="109168" y="25485"/>
                    <a:pt x="23800" y="1552"/>
                  </a:cubicBezTo>
                  <a:cubicBezTo>
                    <a:pt x="-15788" y="104133"/>
                    <a:pt x="-5595" y="219283"/>
                    <a:pt x="51439" y="313265"/>
                  </a:cubicBezTo>
                  <a:cubicBezTo>
                    <a:pt x="108489" y="407279"/>
                    <a:pt x="205908" y="469527"/>
                    <a:pt x="315166" y="481777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3FCA622E-F17F-492D-C4DF-781869DC1B93}"/>
              </a:ext>
            </a:extLst>
          </p:cNvPr>
          <p:cNvSpPr txBox="1"/>
          <p:nvPr/>
        </p:nvSpPr>
        <p:spPr>
          <a:xfrm>
            <a:off x="5523072" y="5212888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家庭网络设备选择表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84E8E1A0-A768-7CC1-D5C6-1DBEBF4712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260997"/>
              </p:ext>
            </p:extLst>
          </p:nvPr>
        </p:nvGraphicFramePr>
        <p:xfrm>
          <a:off x="3111688" y="2829935"/>
          <a:ext cx="6578222" cy="2296485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192157">
                  <a:extLst>
                    <a:ext uri="{9D8B030D-6E8A-4147-A177-3AD203B41FA5}">
                      <a16:colId xmlns:a16="http://schemas.microsoft.com/office/drawing/2014/main" val="4174486993"/>
                    </a:ext>
                  </a:extLst>
                </a:gridCol>
                <a:gridCol w="2192157">
                  <a:extLst>
                    <a:ext uri="{9D8B030D-6E8A-4147-A177-3AD203B41FA5}">
                      <a16:colId xmlns:a16="http://schemas.microsoft.com/office/drawing/2014/main" val="878112348"/>
                    </a:ext>
                  </a:extLst>
                </a:gridCol>
                <a:gridCol w="2193908">
                  <a:extLst>
                    <a:ext uri="{9D8B030D-6E8A-4147-A177-3AD203B41FA5}">
                      <a16:colId xmlns:a16="http://schemas.microsoft.com/office/drawing/2014/main" val="2142634637"/>
                    </a:ext>
                  </a:extLst>
                </a:gridCol>
              </a:tblGrid>
              <a:tr h="698145">
                <a:tc>
                  <a:txBody>
                    <a:bodyPr/>
                    <a:lstStyle/>
                    <a:p>
                      <a:pPr indent="266700" algn="l">
                        <a:lnSpc>
                          <a:spcPts val="1560"/>
                        </a:lnSpc>
                      </a:pPr>
                      <a:r>
                        <a:rPr lang="zh-CN" sz="2000" kern="0" dirty="0">
                          <a:effectLst/>
                        </a:rPr>
                        <a:t>网络设备</a:t>
                      </a:r>
                      <a:endParaRPr lang="zh-CN" sz="2000" kern="100" dirty="0">
                        <a:effectLst/>
                        <a:latin typeface="+mn-ea"/>
                        <a:ea typeface="+mn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F8B"/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lnSpc>
                          <a:spcPts val="1560"/>
                        </a:lnSpc>
                      </a:pPr>
                      <a:r>
                        <a:rPr lang="zh-CN" sz="2000" kern="0" dirty="0">
                          <a:effectLst/>
                        </a:rPr>
                        <a:t>功能介绍</a:t>
                      </a:r>
                      <a:endParaRPr lang="zh-CN" sz="2000" kern="100" dirty="0">
                        <a:effectLst/>
                        <a:latin typeface="+mn-ea"/>
                        <a:ea typeface="+mn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F8B"/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lnSpc>
                          <a:spcPts val="1560"/>
                        </a:lnSpc>
                      </a:pPr>
                      <a:r>
                        <a:rPr lang="zh-CN" sz="2000" kern="0" dirty="0">
                          <a:effectLst/>
                        </a:rPr>
                        <a:t>选择原因</a:t>
                      </a:r>
                      <a:endParaRPr lang="zh-CN" sz="2000" kern="100" dirty="0">
                        <a:effectLst/>
                        <a:latin typeface="+mn-ea"/>
                        <a:ea typeface="+mn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F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152951"/>
                  </a:ext>
                </a:extLst>
              </a:tr>
              <a:tr h="586854">
                <a:tc>
                  <a:txBody>
                    <a:bodyPr/>
                    <a:lstStyle/>
                    <a:p>
                      <a:pPr indent="266700" algn="l">
                        <a:lnSpc>
                          <a:spcPts val="1560"/>
                        </a:lnSpc>
                      </a:pPr>
                      <a:r>
                        <a:rPr lang="zh-CN" sz="2000" b="0" kern="0" dirty="0">
                          <a:effectLst/>
                        </a:rPr>
                        <a:t>无线路由器</a:t>
                      </a:r>
                      <a:endParaRPr lang="zh-CN" sz="2000" b="0" kern="100" dirty="0">
                        <a:effectLst/>
                        <a:latin typeface="+mn-ea"/>
                        <a:ea typeface="+mn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F8B"/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lnSpc>
                          <a:spcPts val="1560"/>
                        </a:lnSpc>
                      </a:pPr>
                      <a:r>
                        <a:rPr lang="zh-CN" sz="2000" b="0" kern="0" dirty="0">
                          <a:effectLst/>
                        </a:rPr>
                        <a:t>无线上网</a:t>
                      </a:r>
                      <a:endParaRPr lang="zh-CN" sz="2000" b="0" kern="100" dirty="0">
                        <a:effectLst/>
                        <a:latin typeface="+mn-ea"/>
                        <a:ea typeface="+mn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2E0"/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lnSpc>
                          <a:spcPts val="1560"/>
                        </a:lnSpc>
                      </a:pPr>
                      <a:r>
                        <a:rPr lang="zh-CN" sz="2000" b="0" kern="0" dirty="0">
                          <a:effectLst/>
                        </a:rPr>
                        <a:t>覆盖范围广</a:t>
                      </a:r>
                      <a:endParaRPr lang="zh-CN" sz="2000" b="0" kern="100" dirty="0">
                        <a:effectLst/>
                        <a:latin typeface="+mn-ea"/>
                        <a:ea typeface="+mn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2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0819198"/>
                  </a:ext>
                </a:extLst>
              </a:tr>
              <a:tr h="505743">
                <a:tc>
                  <a:txBody>
                    <a:bodyPr/>
                    <a:lstStyle/>
                    <a:p>
                      <a:pPr indent="266700" algn="l">
                        <a:lnSpc>
                          <a:spcPts val="1560"/>
                        </a:lnSpc>
                      </a:pPr>
                      <a:r>
                        <a:rPr lang="en-US" sz="2000" kern="0" dirty="0">
                          <a:effectLst/>
                        </a:rPr>
                        <a:t> </a:t>
                      </a:r>
                      <a:endParaRPr lang="zh-CN" sz="2000" kern="100" dirty="0">
                        <a:effectLst/>
                        <a:latin typeface="+mn-ea"/>
                        <a:ea typeface="+mn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F8B"/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lnSpc>
                          <a:spcPts val="1560"/>
                        </a:lnSpc>
                      </a:pPr>
                      <a:r>
                        <a:rPr lang="en-US" sz="2000" kern="0" dirty="0">
                          <a:effectLst/>
                        </a:rPr>
                        <a:t> </a:t>
                      </a:r>
                      <a:endParaRPr lang="zh-CN" sz="2000" kern="100" dirty="0">
                        <a:effectLst/>
                        <a:latin typeface="+mn-ea"/>
                        <a:ea typeface="+mn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2E0"/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lnSpc>
                          <a:spcPts val="1560"/>
                        </a:lnSpc>
                      </a:pPr>
                      <a:r>
                        <a:rPr lang="en-US" sz="2000" kern="0" dirty="0">
                          <a:effectLst/>
                        </a:rPr>
                        <a:t> </a:t>
                      </a:r>
                      <a:endParaRPr lang="zh-CN" sz="2000" kern="100" dirty="0">
                        <a:effectLst/>
                        <a:latin typeface="+mn-ea"/>
                        <a:ea typeface="+mn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2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518085"/>
                  </a:ext>
                </a:extLst>
              </a:tr>
              <a:tr h="505743">
                <a:tc>
                  <a:txBody>
                    <a:bodyPr/>
                    <a:lstStyle/>
                    <a:p>
                      <a:pPr indent="266700" algn="l">
                        <a:lnSpc>
                          <a:spcPts val="1560"/>
                        </a:lnSpc>
                      </a:pPr>
                      <a:r>
                        <a:rPr lang="en-US" sz="2000" kern="0">
                          <a:effectLst/>
                        </a:rPr>
                        <a:t> </a:t>
                      </a:r>
                      <a:endParaRPr lang="zh-CN" sz="2000" kern="100">
                        <a:effectLst/>
                        <a:latin typeface="+mn-ea"/>
                        <a:ea typeface="+mn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F8B"/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lnSpc>
                          <a:spcPts val="1560"/>
                        </a:lnSpc>
                      </a:pPr>
                      <a:r>
                        <a:rPr lang="en-US" sz="2000" kern="0" dirty="0">
                          <a:effectLst/>
                        </a:rPr>
                        <a:t> </a:t>
                      </a:r>
                      <a:endParaRPr lang="zh-CN" sz="2000" kern="100" dirty="0">
                        <a:effectLst/>
                        <a:latin typeface="+mn-ea"/>
                        <a:ea typeface="+mn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2E0"/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lnSpc>
                          <a:spcPts val="1560"/>
                        </a:lnSpc>
                      </a:pPr>
                      <a:r>
                        <a:rPr lang="en-US" sz="2000" kern="0" dirty="0">
                          <a:effectLst/>
                        </a:rPr>
                        <a:t> </a:t>
                      </a:r>
                      <a:endParaRPr lang="zh-CN" sz="2000" kern="100" dirty="0">
                        <a:effectLst/>
                        <a:latin typeface="+mn-ea"/>
                        <a:ea typeface="+mn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2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38043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89819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985089" y="705215"/>
            <a:ext cx="367547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spc="10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3</a:t>
            </a:r>
            <a:r>
              <a:rPr lang="zh-CN" altLang="en-US" sz="2800" b="1" spc="10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．连接网络设备</a:t>
            </a:r>
          </a:p>
        </p:txBody>
      </p:sp>
      <p:sp>
        <p:nvSpPr>
          <p:cNvPr id="10" name="矩形 9"/>
          <p:cNvSpPr/>
          <p:nvPr/>
        </p:nvSpPr>
        <p:spPr>
          <a:xfrm>
            <a:off x="1364414" y="1460446"/>
            <a:ext cx="9815201" cy="941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00">
              <a:lnSpc>
                <a:spcPct val="120000"/>
              </a:lnSpc>
              <a:defRPr/>
            </a:pPr>
            <a:r>
              <a:rPr lang="zh-CN" altLang="en-US" sz="2400" kern="0" dirty="0">
                <a:solidFill>
                  <a:srgbClr val="2F2F2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根据家中入网设备分布情况，同时按照设计的网络拓扑图，规划并绘制网络布线的走线图，并连接网络设备。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298AD515-B17A-CC8B-1C49-03D211E8DD74}"/>
              </a:ext>
            </a:extLst>
          </p:cNvPr>
          <p:cNvGrpSpPr/>
          <p:nvPr/>
        </p:nvGrpSpPr>
        <p:grpSpPr>
          <a:xfrm>
            <a:off x="657713" y="663178"/>
            <a:ext cx="523220" cy="523220"/>
            <a:chOff x="897294" y="672976"/>
            <a:chExt cx="1905000" cy="1905000"/>
          </a:xfrm>
        </p:grpSpPr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C902E7CA-A6AE-DD97-9433-BAAB498DB379}"/>
                </a:ext>
              </a:extLst>
            </p:cNvPr>
            <p:cNvSpPr/>
            <p:nvPr/>
          </p:nvSpPr>
          <p:spPr>
            <a:xfrm>
              <a:off x="897294" y="672976"/>
              <a:ext cx="1905000" cy="1905000"/>
            </a:xfrm>
            <a:custGeom>
              <a:avLst/>
              <a:gdLst>
                <a:gd name="connsiteX0" fmla="*/ 0 w 1905000"/>
                <a:gd name="connsiteY0" fmla="*/ 952500 h 1905000"/>
                <a:gd name="connsiteX1" fmla="*/ 952500 w 1905000"/>
                <a:gd name="connsiteY1" fmla="*/ 1905000 h 1905000"/>
                <a:gd name="connsiteX2" fmla="*/ 1905000 w 1905000"/>
                <a:gd name="connsiteY2" fmla="*/ 952500 h 1905000"/>
                <a:gd name="connsiteX3" fmla="*/ 952500 w 1905000"/>
                <a:gd name="connsiteY3" fmla="*/ 0 h 1905000"/>
                <a:gd name="connsiteX4" fmla="*/ 0 w 1905000"/>
                <a:gd name="connsiteY4" fmla="*/ 95250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0" h="1905000">
                  <a:moveTo>
                    <a:pt x="0" y="952500"/>
                  </a:moveTo>
                  <a:cubicBezTo>
                    <a:pt x="0" y="1478552"/>
                    <a:pt x="426448" y="1905000"/>
                    <a:pt x="952500" y="1905000"/>
                  </a:cubicBezTo>
                  <a:cubicBezTo>
                    <a:pt x="1478552" y="1905000"/>
                    <a:pt x="1905000" y="1478552"/>
                    <a:pt x="1905000" y="952500"/>
                  </a:cubicBezTo>
                  <a:cubicBezTo>
                    <a:pt x="1905000" y="426448"/>
                    <a:pt x="1478552" y="0"/>
                    <a:pt x="952500" y="0"/>
                  </a:cubicBezTo>
                  <a:cubicBezTo>
                    <a:pt x="426448" y="0"/>
                    <a:pt x="0" y="426448"/>
                    <a:pt x="0" y="952500"/>
                  </a:cubicBezTo>
                  <a:close/>
                </a:path>
              </a:pathLst>
            </a:custGeom>
            <a:solidFill>
              <a:srgbClr val="62A39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DAAB0FA0-6AD0-D9D4-52ED-BD39D7837954}"/>
                </a:ext>
              </a:extLst>
            </p:cNvPr>
            <p:cNvSpPr/>
            <p:nvPr/>
          </p:nvSpPr>
          <p:spPr>
            <a:xfrm>
              <a:off x="1372437" y="1141986"/>
              <a:ext cx="947032" cy="942322"/>
            </a:xfrm>
            <a:custGeom>
              <a:avLst/>
              <a:gdLst>
                <a:gd name="connsiteX0" fmla="*/ 510761 w 947032"/>
                <a:gd name="connsiteY0" fmla="*/ 496572 h 942322"/>
                <a:gd name="connsiteX1" fmla="*/ 510761 w 947032"/>
                <a:gd name="connsiteY1" fmla="*/ 867514 h 942322"/>
                <a:gd name="connsiteX2" fmla="*/ 585579 w 947032"/>
                <a:gd name="connsiteY2" fmla="*/ 942322 h 942322"/>
                <a:gd name="connsiteX3" fmla="*/ 784987 w 947032"/>
                <a:gd name="connsiteY3" fmla="*/ 865117 h 942322"/>
                <a:gd name="connsiteX4" fmla="*/ 863720 w 947032"/>
                <a:gd name="connsiteY4" fmla="*/ 823090 h 942322"/>
                <a:gd name="connsiteX5" fmla="*/ 926730 w 947032"/>
                <a:gd name="connsiteY5" fmla="*/ 774740 h 942322"/>
                <a:gd name="connsiteX6" fmla="*/ 947032 w 947032"/>
                <a:gd name="connsiteY6" fmla="*/ 736457 h 942322"/>
                <a:gd name="connsiteX7" fmla="*/ 947032 w 947032"/>
                <a:gd name="connsiteY7" fmla="*/ 74967 h 942322"/>
                <a:gd name="connsiteX8" fmla="*/ 872222 w 947032"/>
                <a:gd name="connsiteY8" fmla="*/ 156 h 942322"/>
                <a:gd name="connsiteX9" fmla="*/ 806715 w 947032"/>
                <a:gd name="connsiteY9" fmla="*/ 14643 h 942322"/>
                <a:gd name="connsiteX10" fmla="*/ 778622 w 947032"/>
                <a:gd name="connsiteY10" fmla="*/ 329226 h 942322"/>
                <a:gd name="connsiteX11" fmla="*/ 510761 w 947032"/>
                <a:gd name="connsiteY11" fmla="*/ 496572 h 942322"/>
                <a:gd name="connsiteX12" fmla="*/ 74812 w 947032"/>
                <a:gd name="connsiteY12" fmla="*/ 0 h 942322"/>
                <a:gd name="connsiteX13" fmla="*/ 0 w 947032"/>
                <a:gd name="connsiteY13" fmla="*/ 74808 h 942322"/>
                <a:gd name="connsiteX14" fmla="*/ 0 w 947032"/>
                <a:gd name="connsiteY14" fmla="*/ 736299 h 942322"/>
                <a:gd name="connsiteX15" fmla="*/ 20326 w 947032"/>
                <a:gd name="connsiteY15" fmla="*/ 774561 h 942322"/>
                <a:gd name="connsiteX16" fmla="*/ 84423 w 947032"/>
                <a:gd name="connsiteY16" fmla="*/ 823087 h 942322"/>
                <a:gd name="connsiteX17" fmla="*/ 163179 w 947032"/>
                <a:gd name="connsiteY17" fmla="*/ 865116 h 942322"/>
                <a:gd name="connsiteX18" fmla="*/ 362571 w 947032"/>
                <a:gd name="connsiteY18" fmla="*/ 942320 h 942322"/>
                <a:gd name="connsiteX19" fmla="*/ 437380 w 947032"/>
                <a:gd name="connsiteY19" fmla="*/ 867512 h 942322"/>
                <a:gd name="connsiteX20" fmla="*/ 437380 w 947032"/>
                <a:gd name="connsiteY20" fmla="*/ 495970 h 942322"/>
                <a:gd name="connsiteX21" fmla="*/ 173671 w 947032"/>
                <a:gd name="connsiteY21" fmla="*/ 327463 h 942322"/>
                <a:gd name="connsiteX22" fmla="*/ 146010 w 947032"/>
                <a:gd name="connsiteY22" fmla="*/ 15750 h 942322"/>
                <a:gd name="connsiteX23" fmla="*/ 74812 w 947032"/>
                <a:gd name="connsiteY23" fmla="*/ 0 h 94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7032" h="942322">
                  <a:moveTo>
                    <a:pt x="510761" y="496572"/>
                  </a:moveTo>
                  <a:lnTo>
                    <a:pt x="510761" y="867514"/>
                  </a:lnTo>
                  <a:cubicBezTo>
                    <a:pt x="510938" y="908748"/>
                    <a:pt x="544337" y="942143"/>
                    <a:pt x="585579" y="942322"/>
                  </a:cubicBezTo>
                  <a:cubicBezTo>
                    <a:pt x="626546" y="928133"/>
                    <a:pt x="707175" y="899458"/>
                    <a:pt x="784987" y="865117"/>
                  </a:cubicBezTo>
                  <a:cubicBezTo>
                    <a:pt x="805125" y="856164"/>
                    <a:pt x="824988" y="845132"/>
                    <a:pt x="863720" y="823090"/>
                  </a:cubicBezTo>
                  <a:cubicBezTo>
                    <a:pt x="888041" y="811831"/>
                    <a:pt x="909561" y="795319"/>
                    <a:pt x="926730" y="774740"/>
                  </a:cubicBezTo>
                  <a:cubicBezTo>
                    <a:pt x="935465" y="763124"/>
                    <a:pt x="942317" y="750205"/>
                    <a:pt x="947032" y="736457"/>
                  </a:cubicBezTo>
                  <a:lnTo>
                    <a:pt x="947032" y="74967"/>
                  </a:lnTo>
                  <a:cubicBezTo>
                    <a:pt x="946878" y="33726"/>
                    <a:pt x="913470" y="337"/>
                    <a:pt x="872222" y="156"/>
                  </a:cubicBezTo>
                  <a:cubicBezTo>
                    <a:pt x="850160" y="3897"/>
                    <a:pt x="828297" y="8732"/>
                    <a:pt x="806715" y="14643"/>
                  </a:cubicBezTo>
                  <a:cubicBezTo>
                    <a:pt x="847161" y="118103"/>
                    <a:pt x="836758" y="234559"/>
                    <a:pt x="778622" y="329226"/>
                  </a:cubicBezTo>
                  <a:cubicBezTo>
                    <a:pt x="720510" y="423909"/>
                    <a:pt x="621352" y="485859"/>
                    <a:pt x="510761" y="496572"/>
                  </a:cubicBezTo>
                  <a:close/>
                  <a:moveTo>
                    <a:pt x="74812" y="0"/>
                  </a:moveTo>
                  <a:cubicBezTo>
                    <a:pt x="33570" y="154"/>
                    <a:pt x="180" y="33570"/>
                    <a:pt x="0" y="74808"/>
                  </a:cubicBezTo>
                  <a:lnTo>
                    <a:pt x="0" y="736299"/>
                  </a:lnTo>
                  <a:cubicBezTo>
                    <a:pt x="4709" y="750049"/>
                    <a:pt x="11568" y="762964"/>
                    <a:pt x="20326" y="774561"/>
                  </a:cubicBezTo>
                  <a:cubicBezTo>
                    <a:pt x="37767" y="795358"/>
                    <a:pt x="59699" y="811917"/>
                    <a:pt x="84423" y="823087"/>
                  </a:cubicBezTo>
                  <a:cubicBezTo>
                    <a:pt x="123950" y="845128"/>
                    <a:pt x="143800" y="856324"/>
                    <a:pt x="163179" y="865116"/>
                  </a:cubicBezTo>
                  <a:cubicBezTo>
                    <a:pt x="240971" y="899456"/>
                    <a:pt x="321619" y="928131"/>
                    <a:pt x="362571" y="942320"/>
                  </a:cubicBezTo>
                  <a:cubicBezTo>
                    <a:pt x="403810" y="942138"/>
                    <a:pt x="437201" y="908746"/>
                    <a:pt x="437380" y="867512"/>
                  </a:cubicBezTo>
                  <a:lnTo>
                    <a:pt x="437380" y="495970"/>
                  </a:lnTo>
                  <a:cubicBezTo>
                    <a:pt x="328120" y="483719"/>
                    <a:pt x="230702" y="421468"/>
                    <a:pt x="173671" y="327463"/>
                  </a:cubicBezTo>
                  <a:cubicBezTo>
                    <a:pt x="116618" y="233482"/>
                    <a:pt x="106420" y="118326"/>
                    <a:pt x="146010" y="15750"/>
                  </a:cubicBezTo>
                  <a:cubicBezTo>
                    <a:pt x="122566" y="9270"/>
                    <a:pt x="98801" y="4013"/>
                    <a:pt x="74812" y="0"/>
                  </a:cubicBezTo>
                  <a:close/>
                </a:path>
              </a:pathLst>
            </a:custGeom>
            <a:solidFill>
              <a:srgbClr val="FFFFF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23998730-4DD3-A8D5-6C38-A954CAF143E6}"/>
                </a:ext>
              </a:extLst>
            </p:cNvPr>
            <p:cNvSpPr/>
            <p:nvPr/>
          </p:nvSpPr>
          <p:spPr>
            <a:xfrm>
              <a:off x="1273373" y="1230170"/>
              <a:ext cx="1153192" cy="803172"/>
            </a:xfrm>
            <a:custGeom>
              <a:avLst/>
              <a:gdLst>
                <a:gd name="connsiteX0" fmla="*/ 1067060 w 1153192"/>
                <a:gd name="connsiteY0" fmla="*/ 712996 h 803172"/>
                <a:gd name="connsiteX1" fmla="*/ 1004045 w 1153192"/>
                <a:gd name="connsiteY1" fmla="*/ 761373 h 803172"/>
                <a:gd name="connsiteX2" fmla="*/ 926712 w 1153192"/>
                <a:gd name="connsiteY2" fmla="*/ 802476 h 803172"/>
                <a:gd name="connsiteX3" fmla="*/ 1069719 w 1153192"/>
                <a:gd name="connsiteY3" fmla="*/ 799635 h 803172"/>
                <a:gd name="connsiteX4" fmla="*/ 1124385 w 1153192"/>
                <a:gd name="connsiteY4" fmla="*/ 780914 h 803172"/>
                <a:gd name="connsiteX5" fmla="*/ 1153193 w 1153192"/>
                <a:gd name="connsiteY5" fmla="*/ 735691 h 803172"/>
                <a:gd name="connsiteX6" fmla="*/ 1153193 w 1153192"/>
                <a:gd name="connsiteY6" fmla="*/ 74182 h 803172"/>
                <a:gd name="connsiteX7" fmla="*/ 1085939 w 1153192"/>
                <a:gd name="connsiteY7" fmla="*/ 0 h 803172"/>
                <a:gd name="connsiteX8" fmla="*/ 1087359 w 1153192"/>
                <a:gd name="connsiteY8" fmla="*/ 13244 h 803172"/>
                <a:gd name="connsiteX9" fmla="*/ 1087359 w 1153192"/>
                <a:gd name="connsiteY9" fmla="*/ 674735 h 803172"/>
                <a:gd name="connsiteX10" fmla="*/ 1067060 w 1153192"/>
                <a:gd name="connsiteY10" fmla="*/ 712996 h 803172"/>
                <a:gd name="connsiteX11" fmla="*/ 67254 w 1153192"/>
                <a:gd name="connsiteY11" fmla="*/ 316 h 803172"/>
                <a:gd name="connsiteX12" fmla="*/ 0 w 1153192"/>
                <a:gd name="connsiteY12" fmla="*/ 74183 h 803172"/>
                <a:gd name="connsiteX13" fmla="*/ 0 w 1153192"/>
                <a:gd name="connsiteY13" fmla="*/ 735697 h 803172"/>
                <a:gd name="connsiteX14" fmla="*/ 28834 w 1153192"/>
                <a:gd name="connsiteY14" fmla="*/ 781199 h 803172"/>
                <a:gd name="connsiteX15" fmla="*/ 83474 w 1153192"/>
                <a:gd name="connsiteY15" fmla="*/ 799949 h 803172"/>
                <a:gd name="connsiteX16" fmla="*/ 226483 w 1153192"/>
                <a:gd name="connsiteY16" fmla="*/ 802786 h 803172"/>
                <a:gd name="connsiteX17" fmla="*/ 149150 w 1153192"/>
                <a:gd name="connsiteY17" fmla="*/ 761684 h 803172"/>
                <a:gd name="connsiteX18" fmla="*/ 86162 w 1153192"/>
                <a:gd name="connsiteY18" fmla="*/ 713315 h 803172"/>
                <a:gd name="connsiteX19" fmla="*/ 65840 w 1153192"/>
                <a:gd name="connsiteY19" fmla="*/ 675055 h 803172"/>
                <a:gd name="connsiteX20" fmla="*/ 65840 w 1153192"/>
                <a:gd name="connsiteY20" fmla="*/ 13562 h 803172"/>
                <a:gd name="connsiteX21" fmla="*/ 67254 w 1153192"/>
                <a:gd name="connsiteY21" fmla="*/ 316 h 80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53192" h="803172">
                  <a:moveTo>
                    <a:pt x="1067060" y="712996"/>
                  </a:moveTo>
                  <a:cubicBezTo>
                    <a:pt x="1049910" y="733604"/>
                    <a:pt x="1028384" y="750129"/>
                    <a:pt x="1004045" y="761373"/>
                  </a:cubicBezTo>
                  <a:cubicBezTo>
                    <a:pt x="965943" y="782624"/>
                    <a:pt x="946244" y="793635"/>
                    <a:pt x="926712" y="802476"/>
                  </a:cubicBezTo>
                  <a:cubicBezTo>
                    <a:pt x="947512" y="802476"/>
                    <a:pt x="1009254" y="803746"/>
                    <a:pt x="1069719" y="799635"/>
                  </a:cubicBezTo>
                  <a:cubicBezTo>
                    <a:pt x="1089448" y="799248"/>
                    <a:pt x="1108561" y="792701"/>
                    <a:pt x="1124385" y="780914"/>
                  </a:cubicBezTo>
                  <a:cubicBezTo>
                    <a:pt x="1138375" y="769131"/>
                    <a:pt x="1148427" y="753351"/>
                    <a:pt x="1153193" y="735691"/>
                  </a:cubicBezTo>
                  <a:lnTo>
                    <a:pt x="1153193" y="74182"/>
                  </a:lnTo>
                  <a:cubicBezTo>
                    <a:pt x="1153076" y="35897"/>
                    <a:pt x="1124045" y="3886"/>
                    <a:pt x="1085939" y="0"/>
                  </a:cubicBezTo>
                  <a:cubicBezTo>
                    <a:pt x="1086819" y="4379"/>
                    <a:pt x="1087296" y="8801"/>
                    <a:pt x="1087359" y="13244"/>
                  </a:cubicBezTo>
                  <a:lnTo>
                    <a:pt x="1087359" y="674735"/>
                  </a:lnTo>
                  <a:cubicBezTo>
                    <a:pt x="1082652" y="688479"/>
                    <a:pt x="1075800" y="701392"/>
                    <a:pt x="1067060" y="712996"/>
                  </a:cubicBezTo>
                  <a:close/>
                  <a:moveTo>
                    <a:pt x="67254" y="316"/>
                  </a:moveTo>
                  <a:cubicBezTo>
                    <a:pt x="29284" y="4201"/>
                    <a:pt x="294" y="36009"/>
                    <a:pt x="0" y="74183"/>
                  </a:cubicBezTo>
                  <a:lnTo>
                    <a:pt x="0" y="735697"/>
                  </a:lnTo>
                  <a:cubicBezTo>
                    <a:pt x="4709" y="753467"/>
                    <a:pt x="14777" y="769354"/>
                    <a:pt x="28834" y="781199"/>
                  </a:cubicBezTo>
                  <a:cubicBezTo>
                    <a:pt x="44641" y="793005"/>
                    <a:pt x="63749" y="799562"/>
                    <a:pt x="83474" y="799949"/>
                  </a:cubicBezTo>
                  <a:cubicBezTo>
                    <a:pt x="143956" y="804053"/>
                    <a:pt x="205682" y="803244"/>
                    <a:pt x="226483" y="802786"/>
                  </a:cubicBezTo>
                  <a:cubicBezTo>
                    <a:pt x="206945" y="793946"/>
                    <a:pt x="187278" y="782936"/>
                    <a:pt x="149150" y="761684"/>
                  </a:cubicBezTo>
                  <a:cubicBezTo>
                    <a:pt x="124820" y="750442"/>
                    <a:pt x="103303" y="733918"/>
                    <a:pt x="86162" y="713315"/>
                  </a:cubicBezTo>
                  <a:cubicBezTo>
                    <a:pt x="77406" y="701717"/>
                    <a:pt x="70546" y="688803"/>
                    <a:pt x="65840" y="675055"/>
                  </a:cubicBezTo>
                  <a:lnTo>
                    <a:pt x="65840" y="13562"/>
                  </a:lnTo>
                  <a:cubicBezTo>
                    <a:pt x="65899" y="9119"/>
                    <a:pt x="66375" y="4697"/>
                    <a:pt x="67254" y="316"/>
                  </a:cubicBezTo>
                  <a:close/>
                </a:path>
              </a:pathLst>
            </a:custGeom>
            <a:solidFill>
              <a:srgbClr val="FFFFF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965B142D-1F80-6BCE-9FFC-40E75EF306CC}"/>
                </a:ext>
              </a:extLst>
            </p:cNvPr>
            <p:cNvSpPr/>
            <p:nvPr/>
          </p:nvSpPr>
          <p:spPr>
            <a:xfrm>
              <a:off x="1495277" y="1156177"/>
              <a:ext cx="709429" cy="482387"/>
            </a:xfrm>
            <a:custGeom>
              <a:avLst/>
              <a:gdLst>
                <a:gd name="connsiteX0" fmla="*/ 684973 w 709429"/>
                <a:gd name="connsiteY0" fmla="*/ 0 h 482387"/>
                <a:gd name="connsiteX1" fmla="*/ 409832 w 709429"/>
                <a:gd name="connsiteY1" fmla="*/ 194650 h 482387"/>
                <a:gd name="connsiteX2" fmla="*/ 387763 w 709429"/>
                <a:gd name="connsiteY2" fmla="*/ 247579 h 482387"/>
                <a:gd name="connsiteX3" fmla="*/ 387763 w 709429"/>
                <a:gd name="connsiteY3" fmla="*/ 482387 h 482387"/>
                <a:gd name="connsiteX4" fmla="*/ 656751 w 709429"/>
                <a:gd name="connsiteY4" fmla="*/ 315348 h 482387"/>
                <a:gd name="connsiteX5" fmla="*/ 684973 w 709429"/>
                <a:gd name="connsiteY5" fmla="*/ 0 h 482387"/>
                <a:gd name="connsiteX6" fmla="*/ 315166 w 709429"/>
                <a:gd name="connsiteY6" fmla="*/ 481777 h 482387"/>
                <a:gd name="connsiteX7" fmla="*/ 315323 w 709429"/>
                <a:gd name="connsiteY7" fmla="*/ 481777 h 482387"/>
                <a:gd name="connsiteX8" fmla="*/ 315323 w 709429"/>
                <a:gd name="connsiteY8" fmla="*/ 247572 h 482387"/>
                <a:gd name="connsiteX9" fmla="*/ 293283 w 709429"/>
                <a:gd name="connsiteY9" fmla="*/ 194641 h 482387"/>
                <a:gd name="connsiteX10" fmla="*/ 23800 w 709429"/>
                <a:gd name="connsiteY10" fmla="*/ 1552 h 482387"/>
                <a:gd name="connsiteX11" fmla="*/ 51439 w 709429"/>
                <a:gd name="connsiteY11" fmla="*/ 313265 h 482387"/>
                <a:gd name="connsiteX12" fmla="*/ 315166 w 709429"/>
                <a:gd name="connsiteY12" fmla="*/ 481777 h 48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09429" h="482387">
                  <a:moveTo>
                    <a:pt x="684973" y="0"/>
                  </a:moveTo>
                  <a:cubicBezTo>
                    <a:pt x="599450" y="23148"/>
                    <a:pt x="472656" y="75577"/>
                    <a:pt x="409832" y="194650"/>
                  </a:cubicBezTo>
                  <a:cubicBezTo>
                    <a:pt x="400876" y="211583"/>
                    <a:pt x="393489" y="229300"/>
                    <a:pt x="387763" y="247579"/>
                  </a:cubicBezTo>
                  <a:lnTo>
                    <a:pt x="387763" y="482387"/>
                  </a:lnTo>
                  <a:cubicBezTo>
                    <a:pt x="498698" y="472081"/>
                    <a:pt x="598323" y="410187"/>
                    <a:pt x="656751" y="315348"/>
                  </a:cubicBezTo>
                  <a:cubicBezTo>
                    <a:pt x="715181" y="220504"/>
                    <a:pt x="725625" y="103687"/>
                    <a:pt x="684973" y="0"/>
                  </a:cubicBezTo>
                  <a:close/>
                  <a:moveTo>
                    <a:pt x="315166" y="481777"/>
                  </a:moveTo>
                  <a:lnTo>
                    <a:pt x="315323" y="481777"/>
                  </a:lnTo>
                  <a:lnTo>
                    <a:pt x="315323" y="247572"/>
                  </a:lnTo>
                  <a:cubicBezTo>
                    <a:pt x="309598" y="229296"/>
                    <a:pt x="302222" y="211578"/>
                    <a:pt x="293283" y="194641"/>
                  </a:cubicBezTo>
                  <a:cubicBezTo>
                    <a:pt x="231850" y="78256"/>
                    <a:pt x="109168" y="25485"/>
                    <a:pt x="23800" y="1552"/>
                  </a:cubicBezTo>
                  <a:cubicBezTo>
                    <a:pt x="-15788" y="104133"/>
                    <a:pt x="-5595" y="219283"/>
                    <a:pt x="51439" y="313265"/>
                  </a:cubicBezTo>
                  <a:cubicBezTo>
                    <a:pt x="108489" y="407279"/>
                    <a:pt x="205908" y="469527"/>
                    <a:pt x="315166" y="481777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FBAAF5C8-3D2A-5A30-5589-E88EDD52E79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95" b="95158" l="3356" r="94535">
                        <a14:foregroundMark x1="27517" y1="20632" x2="27517" y2="20632"/>
                        <a14:foregroundMark x1="27517" y1="20632" x2="28380" y2="23158"/>
                        <a14:foregroundMark x1="27229" y1="20000" x2="33078" y2="27789"/>
                        <a14:foregroundMark x1="33078" y1="27789" x2="49952" y2="26947"/>
                        <a14:foregroundMark x1="49952" y1="26947" x2="75168" y2="27368"/>
                        <a14:foregroundMark x1="75168" y1="27368" x2="81496" y2="26316"/>
                        <a14:foregroundMark x1="81496" y1="26316" x2="85810" y2="21474"/>
                        <a14:foregroundMark x1="85810" y1="21474" x2="90796" y2="21474"/>
                        <a14:foregroundMark x1="90796" y1="21474" x2="95781" y2="24842"/>
                        <a14:foregroundMark x1="95781" y1="24842" x2="97315" y2="37053"/>
                        <a14:foregroundMark x1="97315" y1="37053" x2="97124" y2="78526"/>
                        <a14:foregroundMark x1="97124" y1="78526" x2="95398" y2="89474"/>
                        <a14:foregroundMark x1="95398" y1="89474" x2="90316" y2="93053"/>
                        <a14:foregroundMark x1="90316" y1="93053" x2="6136" y2="90737"/>
                        <a14:foregroundMark x1="6136" y1="90737" x2="2948" y2="81917"/>
                        <a14:foregroundMark x1="2511" y1="67086" x2="5561" y2="40000"/>
                        <a14:foregroundMark x1="5561" y1="40000" x2="9396" y2="20211"/>
                        <a14:foregroundMark x1="9396" y1="20211" x2="20038" y2="22105"/>
                        <a14:foregroundMark x1="20038" y1="22105" x2="23011" y2="24632"/>
                        <a14:foregroundMark x1="5273" y1="31158" x2="3356" y2="61684"/>
                        <a14:foregroundMark x1="3356" y1="61684" x2="3356" y2="61684"/>
                        <a14:foregroundMark x1="7287" y1="93684" x2="34163" y2="95500"/>
                        <a14:foregroundMark x1="54743" y1="95407" x2="56184" y2="94947"/>
                        <a14:foregroundMark x1="56184" y1="94947" x2="56184" y2="94947"/>
                        <a14:foregroundMark x1="94535" y1="30526" x2="94247" y2="77684"/>
                        <a14:foregroundMark x1="62128" y1="26105" x2="67593" y2="26105"/>
                        <a14:foregroundMark x1="62033" y1="25474" x2="67977" y2="26316"/>
                        <a14:foregroundMark x1="67977" y1="26316" x2="69703" y2="26105"/>
                        <a14:foregroundMark x1="63471" y1="25474" x2="68840" y2="25474"/>
                        <a14:foregroundMark x1="63663" y1="24632" x2="67402" y2="24632"/>
                        <a14:foregroundMark x1="36337" y1="94526" x2="36337" y2="94526"/>
                        <a14:foregroundMark x1="36817" y1="93684" x2="42090" y2="93684"/>
                        <a14:foregroundMark x1="36817" y1="94526" x2="41227" y2="94526"/>
                        <a14:foregroundMark x1="36433" y1="94947" x2="36433" y2="94947"/>
                        <a14:foregroundMark x1="37105" y1="94316" x2="37105" y2="94316"/>
                        <a14:foregroundMark x1="36913" y1="94526" x2="36913" y2="94526"/>
                        <a14:foregroundMark x1="36913" y1="95158" x2="38543" y2="95158"/>
                        <a14:backgroundMark x1="1151" y1="72842" x2="1151" y2="74316"/>
                        <a14:backgroundMark x1="959" y1="67789" x2="1822" y2="76842"/>
                        <a14:backgroundMark x1="1151" y1="77053" x2="1726" y2="82526"/>
                        <a14:backgroundMark x1="33269" y1="98526" x2="53116" y2="99789"/>
                        <a14:backgroundMark x1="51103" y1="97895" x2="51103" y2="97895"/>
                        <a14:backgroundMark x1="51390" y1="96632" x2="51390" y2="96632"/>
                        <a14:backgroundMark x1="51390" y1="97053" x2="54267" y2="97053"/>
                        <a14:backgroundMark x1="50336" y1="97053" x2="52828" y2="97053"/>
                        <a14:backgroundMark x1="36625" y1="23158" x2="38639" y2="23158"/>
                        <a14:backgroundMark x1="35858" y1="23579" x2="40940" y2="23158"/>
                        <a14:backgroundMark x1="39022" y1="23158" x2="39022" y2="23158"/>
                        <a14:backgroundMark x1="38543" y1="23368" x2="41802" y2="233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330" y="2127187"/>
            <a:ext cx="8839367" cy="4025598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3FCA622E-F17F-492D-C4DF-781869DC1B93}"/>
              </a:ext>
            </a:extLst>
          </p:cNvPr>
          <p:cNvSpPr txBox="1"/>
          <p:nvPr/>
        </p:nvSpPr>
        <p:spPr>
          <a:xfrm>
            <a:off x="5545608" y="2699010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家庭网络布线走线图</a:t>
            </a:r>
          </a:p>
        </p:txBody>
      </p:sp>
    </p:spTree>
    <p:extLst>
      <p:ext uri="{BB962C8B-B14F-4D97-AF65-F5344CB8AC3E}">
        <p14:creationId xmlns:p14="http://schemas.microsoft.com/office/powerpoint/2010/main" val="29691243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985089" y="705215"/>
            <a:ext cx="367547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spc="10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3</a:t>
            </a:r>
            <a:r>
              <a:rPr lang="zh-CN" altLang="en-US" sz="2800" b="1" spc="10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．连接网络设备</a:t>
            </a:r>
          </a:p>
        </p:txBody>
      </p:sp>
      <p:sp>
        <p:nvSpPr>
          <p:cNvPr id="10" name="矩形 9"/>
          <p:cNvSpPr/>
          <p:nvPr/>
        </p:nvSpPr>
        <p:spPr>
          <a:xfrm>
            <a:off x="1364414" y="1460446"/>
            <a:ext cx="9815201" cy="941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00">
              <a:lnSpc>
                <a:spcPct val="120000"/>
              </a:lnSpc>
              <a:defRPr/>
            </a:pPr>
            <a:r>
              <a:rPr lang="zh-CN" altLang="en-US" sz="2400" kern="0" dirty="0">
                <a:solidFill>
                  <a:srgbClr val="2F2F2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根据家中入网设备分布情况，同时按照设计的网络拓扑图，规划并绘制网络布线的走线图，并连接网络设备。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298AD515-B17A-CC8B-1C49-03D211E8DD74}"/>
              </a:ext>
            </a:extLst>
          </p:cNvPr>
          <p:cNvGrpSpPr/>
          <p:nvPr/>
        </p:nvGrpSpPr>
        <p:grpSpPr>
          <a:xfrm>
            <a:off x="657713" y="663178"/>
            <a:ext cx="523220" cy="523220"/>
            <a:chOff x="897294" y="672976"/>
            <a:chExt cx="1905000" cy="1905000"/>
          </a:xfrm>
        </p:grpSpPr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C902E7CA-A6AE-DD97-9433-BAAB498DB379}"/>
                </a:ext>
              </a:extLst>
            </p:cNvPr>
            <p:cNvSpPr/>
            <p:nvPr/>
          </p:nvSpPr>
          <p:spPr>
            <a:xfrm>
              <a:off x="897294" y="672976"/>
              <a:ext cx="1905000" cy="1905000"/>
            </a:xfrm>
            <a:custGeom>
              <a:avLst/>
              <a:gdLst>
                <a:gd name="connsiteX0" fmla="*/ 0 w 1905000"/>
                <a:gd name="connsiteY0" fmla="*/ 952500 h 1905000"/>
                <a:gd name="connsiteX1" fmla="*/ 952500 w 1905000"/>
                <a:gd name="connsiteY1" fmla="*/ 1905000 h 1905000"/>
                <a:gd name="connsiteX2" fmla="*/ 1905000 w 1905000"/>
                <a:gd name="connsiteY2" fmla="*/ 952500 h 1905000"/>
                <a:gd name="connsiteX3" fmla="*/ 952500 w 1905000"/>
                <a:gd name="connsiteY3" fmla="*/ 0 h 1905000"/>
                <a:gd name="connsiteX4" fmla="*/ 0 w 1905000"/>
                <a:gd name="connsiteY4" fmla="*/ 95250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0" h="1905000">
                  <a:moveTo>
                    <a:pt x="0" y="952500"/>
                  </a:moveTo>
                  <a:cubicBezTo>
                    <a:pt x="0" y="1478552"/>
                    <a:pt x="426448" y="1905000"/>
                    <a:pt x="952500" y="1905000"/>
                  </a:cubicBezTo>
                  <a:cubicBezTo>
                    <a:pt x="1478552" y="1905000"/>
                    <a:pt x="1905000" y="1478552"/>
                    <a:pt x="1905000" y="952500"/>
                  </a:cubicBezTo>
                  <a:cubicBezTo>
                    <a:pt x="1905000" y="426448"/>
                    <a:pt x="1478552" y="0"/>
                    <a:pt x="952500" y="0"/>
                  </a:cubicBezTo>
                  <a:cubicBezTo>
                    <a:pt x="426448" y="0"/>
                    <a:pt x="0" y="426448"/>
                    <a:pt x="0" y="952500"/>
                  </a:cubicBezTo>
                  <a:close/>
                </a:path>
              </a:pathLst>
            </a:custGeom>
            <a:solidFill>
              <a:srgbClr val="62A39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DAAB0FA0-6AD0-D9D4-52ED-BD39D7837954}"/>
                </a:ext>
              </a:extLst>
            </p:cNvPr>
            <p:cNvSpPr/>
            <p:nvPr/>
          </p:nvSpPr>
          <p:spPr>
            <a:xfrm>
              <a:off x="1372437" y="1141986"/>
              <a:ext cx="947032" cy="942322"/>
            </a:xfrm>
            <a:custGeom>
              <a:avLst/>
              <a:gdLst>
                <a:gd name="connsiteX0" fmla="*/ 510761 w 947032"/>
                <a:gd name="connsiteY0" fmla="*/ 496572 h 942322"/>
                <a:gd name="connsiteX1" fmla="*/ 510761 w 947032"/>
                <a:gd name="connsiteY1" fmla="*/ 867514 h 942322"/>
                <a:gd name="connsiteX2" fmla="*/ 585579 w 947032"/>
                <a:gd name="connsiteY2" fmla="*/ 942322 h 942322"/>
                <a:gd name="connsiteX3" fmla="*/ 784987 w 947032"/>
                <a:gd name="connsiteY3" fmla="*/ 865117 h 942322"/>
                <a:gd name="connsiteX4" fmla="*/ 863720 w 947032"/>
                <a:gd name="connsiteY4" fmla="*/ 823090 h 942322"/>
                <a:gd name="connsiteX5" fmla="*/ 926730 w 947032"/>
                <a:gd name="connsiteY5" fmla="*/ 774740 h 942322"/>
                <a:gd name="connsiteX6" fmla="*/ 947032 w 947032"/>
                <a:gd name="connsiteY6" fmla="*/ 736457 h 942322"/>
                <a:gd name="connsiteX7" fmla="*/ 947032 w 947032"/>
                <a:gd name="connsiteY7" fmla="*/ 74967 h 942322"/>
                <a:gd name="connsiteX8" fmla="*/ 872222 w 947032"/>
                <a:gd name="connsiteY8" fmla="*/ 156 h 942322"/>
                <a:gd name="connsiteX9" fmla="*/ 806715 w 947032"/>
                <a:gd name="connsiteY9" fmla="*/ 14643 h 942322"/>
                <a:gd name="connsiteX10" fmla="*/ 778622 w 947032"/>
                <a:gd name="connsiteY10" fmla="*/ 329226 h 942322"/>
                <a:gd name="connsiteX11" fmla="*/ 510761 w 947032"/>
                <a:gd name="connsiteY11" fmla="*/ 496572 h 942322"/>
                <a:gd name="connsiteX12" fmla="*/ 74812 w 947032"/>
                <a:gd name="connsiteY12" fmla="*/ 0 h 942322"/>
                <a:gd name="connsiteX13" fmla="*/ 0 w 947032"/>
                <a:gd name="connsiteY13" fmla="*/ 74808 h 942322"/>
                <a:gd name="connsiteX14" fmla="*/ 0 w 947032"/>
                <a:gd name="connsiteY14" fmla="*/ 736299 h 942322"/>
                <a:gd name="connsiteX15" fmla="*/ 20326 w 947032"/>
                <a:gd name="connsiteY15" fmla="*/ 774561 h 942322"/>
                <a:gd name="connsiteX16" fmla="*/ 84423 w 947032"/>
                <a:gd name="connsiteY16" fmla="*/ 823087 h 942322"/>
                <a:gd name="connsiteX17" fmla="*/ 163179 w 947032"/>
                <a:gd name="connsiteY17" fmla="*/ 865116 h 942322"/>
                <a:gd name="connsiteX18" fmla="*/ 362571 w 947032"/>
                <a:gd name="connsiteY18" fmla="*/ 942320 h 942322"/>
                <a:gd name="connsiteX19" fmla="*/ 437380 w 947032"/>
                <a:gd name="connsiteY19" fmla="*/ 867512 h 942322"/>
                <a:gd name="connsiteX20" fmla="*/ 437380 w 947032"/>
                <a:gd name="connsiteY20" fmla="*/ 495970 h 942322"/>
                <a:gd name="connsiteX21" fmla="*/ 173671 w 947032"/>
                <a:gd name="connsiteY21" fmla="*/ 327463 h 942322"/>
                <a:gd name="connsiteX22" fmla="*/ 146010 w 947032"/>
                <a:gd name="connsiteY22" fmla="*/ 15750 h 942322"/>
                <a:gd name="connsiteX23" fmla="*/ 74812 w 947032"/>
                <a:gd name="connsiteY23" fmla="*/ 0 h 94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7032" h="942322">
                  <a:moveTo>
                    <a:pt x="510761" y="496572"/>
                  </a:moveTo>
                  <a:lnTo>
                    <a:pt x="510761" y="867514"/>
                  </a:lnTo>
                  <a:cubicBezTo>
                    <a:pt x="510938" y="908748"/>
                    <a:pt x="544337" y="942143"/>
                    <a:pt x="585579" y="942322"/>
                  </a:cubicBezTo>
                  <a:cubicBezTo>
                    <a:pt x="626546" y="928133"/>
                    <a:pt x="707175" y="899458"/>
                    <a:pt x="784987" y="865117"/>
                  </a:cubicBezTo>
                  <a:cubicBezTo>
                    <a:pt x="805125" y="856164"/>
                    <a:pt x="824988" y="845132"/>
                    <a:pt x="863720" y="823090"/>
                  </a:cubicBezTo>
                  <a:cubicBezTo>
                    <a:pt x="888041" y="811831"/>
                    <a:pt x="909561" y="795319"/>
                    <a:pt x="926730" y="774740"/>
                  </a:cubicBezTo>
                  <a:cubicBezTo>
                    <a:pt x="935465" y="763124"/>
                    <a:pt x="942317" y="750205"/>
                    <a:pt x="947032" y="736457"/>
                  </a:cubicBezTo>
                  <a:lnTo>
                    <a:pt x="947032" y="74967"/>
                  </a:lnTo>
                  <a:cubicBezTo>
                    <a:pt x="946878" y="33726"/>
                    <a:pt x="913470" y="337"/>
                    <a:pt x="872222" y="156"/>
                  </a:cubicBezTo>
                  <a:cubicBezTo>
                    <a:pt x="850160" y="3897"/>
                    <a:pt x="828297" y="8732"/>
                    <a:pt x="806715" y="14643"/>
                  </a:cubicBezTo>
                  <a:cubicBezTo>
                    <a:pt x="847161" y="118103"/>
                    <a:pt x="836758" y="234559"/>
                    <a:pt x="778622" y="329226"/>
                  </a:cubicBezTo>
                  <a:cubicBezTo>
                    <a:pt x="720510" y="423909"/>
                    <a:pt x="621352" y="485859"/>
                    <a:pt x="510761" y="496572"/>
                  </a:cubicBezTo>
                  <a:close/>
                  <a:moveTo>
                    <a:pt x="74812" y="0"/>
                  </a:moveTo>
                  <a:cubicBezTo>
                    <a:pt x="33570" y="154"/>
                    <a:pt x="180" y="33570"/>
                    <a:pt x="0" y="74808"/>
                  </a:cubicBezTo>
                  <a:lnTo>
                    <a:pt x="0" y="736299"/>
                  </a:lnTo>
                  <a:cubicBezTo>
                    <a:pt x="4709" y="750049"/>
                    <a:pt x="11568" y="762964"/>
                    <a:pt x="20326" y="774561"/>
                  </a:cubicBezTo>
                  <a:cubicBezTo>
                    <a:pt x="37767" y="795358"/>
                    <a:pt x="59699" y="811917"/>
                    <a:pt x="84423" y="823087"/>
                  </a:cubicBezTo>
                  <a:cubicBezTo>
                    <a:pt x="123950" y="845128"/>
                    <a:pt x="143800" y="856324"/>
                    <a:pt x="163179" y="865116"/>
                  </a:cubicBezTo>
                  <a:cubicBezTo>
                    <a:pt x="240971" y="899456"/>
                    <a:pt x="321619" y="928131"/>
                    <a:pt x="362571" y="942320"/>
                  </a:cubicBezTo>
                  <a:cubicBezTo>
                    <a:pt x="403810" y="942138"/>
                    <a:pt x="437201" y="908746"/>
                    <a:pt x="437380" y="867512"/>
                  </a:cubicBezTo>
                  <a:lnTo>
                    <a:pt x="437380" y="495970"/>
                  </a:lnTo>
                  <a:cubicBezTo>
                    <a:pt x="328120" y="483719"/>
                    <a:pt x="230702" y="421468"/>
                    <a:pt x="173671" y="327463"/>
                  </a:cubicBezTo>
                  <a:cubicBezTo>
                    <a:pt x="116618" y="233482"/>
                    <a:pt x="106420" y="118326"/>
                    <a:pt x="146010" y="15750"/>
                  </a:cubicBezTo>
                  <a:cubicBezTo>
                    <a:pt x="122566" y="9270"/>
                    <a:pt x="98801" y="4013"/>
                    <a:pt x="74812" y="0"/>
                  </a:cubicBezTo>
                  <a:close/>
                </a:path>
              </a:pathLst>
            </a:custGeom>
            <a:solidFill>
              <a:srgbClr val="FFFFF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23998730-4DD3-A8D5-6C38-A954CAF143E6}"/>
                </a:ext>
              </a:extLst>
            </p:cNvPr>
            <p:cNvSpPr/>
            <p:nvPr/>
          </p:nvSpPr>
          <p:spPr>
            <a:xfrm>
              <a:off x="1273373" y="1230170"/>
              <a:ext cx="1153192" cy="803172"/>
            </a:xfrm>
            <a:custGeom>
              <a:avLst/>
              <a:gdLst>
                <a:gd name="connsiteX0" fmla="*/ 1067060 w 1153192"/>
                <a:gd name="connsiteY0" fmla="*/ 712996 h 803172"/>
                <a:gd name="connsiteX1" fmla="*/ 1004045 w 1153192"/>
                <a:gd name="connsiteY1" fmla="*/ 761373 h 803172"/>
                <a:gd name="connsiteX2" fmla="*/ 926712 w 1153192"/>
                <a:gd name="connsiteY2" fmla="*/ 802476 h 803172"/>
                <a:gd name="connsiteX3" fmla="*/ 1069719 w 1153192"/>
                <a:gd name="connsiteY3" fmla="*/ 799635 h 803172"/>
                <a:gd name="connsiteX4" fmla="*/ 1124385 w 1153192"/>
                <a:gd name="connsiteY4" fmla="*/ 780914 h 803172"/>
                <a:gd name="connsiteX5" fmla="*/ 1153193 w 1153192"/>
                <a:gd name="connsiteY5" fmla="*/ 735691 h 803172"/>
                <a:gd name="connsiteX6" fmla="*/ 1153193 w 1153192"/>
                <a:gd name="connsiteY6" fmla="*/ 74182 h 803172"/>
                <a:gd name="connsiteX7" fmla="*/ 1085939 w 1153192"/>
                <a:gd name="connsiteY7" fmla="*/ 0 h 803172"/>
                <a:gd name="connsiteX8" fmla="*/ 1087359 w 1153192"/>
                <a:gd name="connsiteY8" fmla="*/ 13244 h 803172"/>
                <a:gd name="connsiteX9" fmla="*/ 1087359 w 1153192"/>
                <a:gd name="connsiteY9" fmla="*/ 674735 h 803172"/>
                <a:gd name="connsiteX10" fmla="*/ 1067060 w 1153192"/>
                <a:gd name="connsiteY10" fmla="*/ 712996 h 803172"/>
                <a:gd name="connsiteX11" fmla="*/ 67254 w 1153192"/>
                <a:gd name="connsiteY11" fmla="*/ 316 h 803172"/>
                <a:gd name="connsiteX12" fmla="*/ 0 w 1153192"/>
                <a:gd name="connsiteY12" fmla="*/ 74183 h 803172"/>
                <a:gd name="connsiteX13" fmla="*/ 0 w 1153192"/>
                <a:gd name="connsiteY13" fmla="*/ 735697 h 803172"/>
                <a:gd name="connsiteX14" fmla="*/ 28834 w 1153192"/>
                <a:gd name="connsiteY14" fmla="*/ 781199 h 803172"/>
                <a:gd name="connsiteX15" fmla="*/ 83474 w 1153192"/>
                <a:gd name="connsiteY15" fmla="*/ 799949 h 803172"/>
                <a:gd name="connsiteX16" fmla="*/ 226483 w 1153192"/>
                <a:gd name="connsiteY16" fmla="*/ 802786 h 803172"/>
                <a:gd name="connsiteX17" fmla="*/ 149150 w 1153192"/>
                <a:gd name="connsiteY17" fmla="*/ 761684 h 803172"/>
                <a:gd name="connsiteX18" fmla="*/ 86162 w 1153192"/>
                <a:gd name="connsiteY18" fmla="*/ 713315 h 803172"/>
                <a:gd name="connsiteX19" fmla="*/ 65840 w 1153192"/>
                <a:gd name="connsiteY19" fmla="*/ 675055 h 803172"/>
                <a:gd name="connsiteX20" fmla="*/ 65840 w 1153192"/>
                <a:gd name="connsiteY20" fmla="*/ 13562 h 803172"/>
                <a:gd name="connsiteX21" fmla="*/ 67254 w 1153192"/>
                <a:gd name="connsiteY21" fmla="*/ 316 h 80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53192" h="803172">
                  <a:moveTo>
                    <a:pt x="1067060" y="712996"/>
                  </a:moveTo>
                  <a:cubicBezTo>
                    <a:pt x="1049910" y="733604"/>
                    <a:pt x="1028384" y="750129"/>
                    <a:pt x="1004045" y="761373"/>
                  </a:cubicBezTo>
                  <a:cubicBezTo>
                    <a:pt x="965943" y="782624"/>
                    <a:pt x="946244" y="793635"/>
                    <a:pt x="926712" y="802476"/>
                  </a:cubicBezTo>
                  <a:cubicBezTo>
                    <a:pt x="947512" y="802476"/>
                    <a:pt x="1009254" y="803746"/>
                    <a:pt x="1069719" y="799635"/>
                  </a:cubicBezTo>
                  <a:cubicBezTo>
                    <a:pt x="1089448" y="799248"/>
                    <a:pt x="1108561" y="792701"/>
                    <a:pt x="1124385" y="780914"/>
                  </a:cubicBezTo>
                  <a:cubicBezTo>
                    <a:pt x="1138375" y="769131"/>
                    <a:pt x="1148427" y="753351"/>
                    <a:pt x="1153193" y="735691"/>
                  </a:cubicBezTo>
                  <a:lnTo>
                    <a:pt x="1153193" y="74182"/>
                  </a:lnTo>
                  <a:cubicBezTo>
                    <a:pt x="1153076" y="35897"/>
                    <a:pt x="1124045" y="3886"/>
                    <a:pt x="1085939" y="0"/>
                  </a:cubicBezTo>
                  <a:cubicBezTo>
                    <a:pt x="1086819" y="4379"/>
                    <a:pt x="1087296" y="8801"/>
                    <a:pt x="1087359" y="13244"/>
                  </a:cubicBezTo>
                  <a:lnTo>
                    <a:pt x="1087359" y="674735"/>
                  </a:lnTo>
                  <a:cubicBezTo>
                    <a:pt x="1082652" y="688479"/>
                    <a:pt x="1075800" y="701392"/>
                    <a:pt x="1067060" y="712996"/>
                  </a:cubicBezTo>
                  <a:close/>
                  <a:moveTo>
                    <a:pt x="67254" y="316"/>
                  </a:moveTo>
                  <a:cubicBezTo>
                    <a:pt x="29284" y="4201"/>
                    <a:pt x="294" y="36009"/>
                    <a:pt x="0" y="74183"/>
                  </a:cubicBezTo>
                  <a:lnTo>
                    <a:pt x="0" y="735697"/>
                  </a:lnTo>
                  <a:cubicBezTo>
                    <a:pt x="4709" y="753467"/>
                    <a:pt x="14777" y="769354"/>
                    <a:pt x="28834" y="781199"/>
                  </a:cubicBezTo>
                  <a:cubicBezTo>
                    <a:pt x="44641" y="793005"/>
                    <a:pt x="63749" y="799562"/>
                    <a:pt x="83474" y="799949"/>
                  </a:cubicBezTo>
                  <a:cubicBezTo>
                    <a:pt x="143956" y="804053"/>
                    <a:pt x="205682" y="803244"/>
                    <a:pt x="226483" y="802786"/>
                  </a:cubicBezTo>
                  <a:cubicBezTo>
                    <a:pt x="206945" y="793946"/>
                    <a:pt x="187278" y="782936"/>
                    <a:pt x="149150" y="761684"/>
                  </a:cubicBezTo>
                  <a:cubicBezTo>
                    <a:pt x="124820" y="750442"/>
                    <a:pt x="103303" y="733918"/>
                    <a:pt x="86162" y="713315"/>
                  </a:cubicBezTo>
                  <a:cubicBezTo>
                    <a:pt x="77406" y="701717"/>
                    <a:pt x="70546" y="688803"/>
                    <a:pt x="65840" y="675055"/>
                  </a:cubicBezTo>
                  <a:lnTo>
                    <a:pt x="65840" y="13562"/>
                  </a:lnTo>
                  <a:cubicBezTo>
                    <a:pt x="65899" y="9119"/>
                    <a:pt x="66375" y="4697"/>
                    <a:pt x="67254" y="316"/>
                  </a:cubicBezTo>
                  <a:close/>
                </a:path>
              </a:pathLst>
            </a:custGeom>
            <a:solidFill>
              <a:srgbClr val="FFFFF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965B142D-1F80-6BCE-9FFC-40E75EF306CC}"/>
                </a:ext>
              </a:extLst>
            </p:cNvPr>
            <p:cNvSpPr/>
            <p:nvPr/>
          </p:nvSpPr>
          <p:spPr>
            <a:xfrm>
              <a:off x="1495277" y="1156177"/>
              <a:ext cx="709429" cy="482387"/>
            </a:xfrm>
            <a:custGeom>
              <a:avLst/>
              <a:gdLst>
                <a:gd name="connsiteX0" fmla="*/ 684973 w 709429"/>
                <a:gd name="connsiteY0" fmla="*/ 0 h 482387"/>
                <a:gd name="connsiteX1" fmla="*/ 409832 w 709429"/>
                <a:gd name="connsiteY1" fmla="*/ 194650 h 482387"/>
                <a:gd name="connsiteX2" fmla="*/ 387763 w 709429"/>
                <a:gd name="connsiteY2" fmla="*/ 247579 h 482387"/>
                <a:gd name="connsiteX3" fmla="*/ 387763 w 709429"/>
                <a:gd name="connsiteY3" fmla="*/ 482387 h 482387"/>
                <a:gd name="connsiteX4" fmla="*/ 656751 w 709429"/>
                <a:gd name="connsiteY4" fmla="*/ 315348 h 482387"/>
                <a:gd name="connsiteX5" fmla="*/ 684973 w 709429"/>
                <a:gd name="connsiteY5" fmla="*/ 0 h 482387"/>
                <a:gd name="connsiteX6" fmla="*/ 315166 w 709429"/>
                <a:gd name="connsiteY6" fmla="*/ 481777 h 482387"/>
                <a:gd name="connsiteX7" fmla="*/ 315323 w 709429"/>
                <a:gd name="connsiteY7" fmla="*/ 481777 h 482387"/>
                <a:gd name="connsiteX8" fmla="*/ 315323 w 709429"/>
                <a:gd name="connsiteY8" fmla="*/ 247572 h 482387"/>
                <a:gd name="connsiteX9" fmla="*/ 293283 w 709429"/>
                <a:gd name="connsiteY9" fmla="*/ 194641 h 482387"/>
                <a:gd name="connsiteX10" fmla="*/ 23800 w 709429"/>
                <a:gd name="connsiteY10" fmla="*/ 1552 h 482387"/>
                <a:gd name="connsiteX11" fmla="*/ 51439 w 709429"/>
                <a:gd name="connsiteY11" fmla="*/ 313265 h 482387"/>
                <a:gd name="connsiteX12" fmla="*/ 315166 w 709429"/>
                <a:gd name="connsiteY12" fmla="*/ 481777 h 48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09429" h="482387">
                  <a:moveTo>
                    <a:pt x="684973" y="0"/>
                  </a:moveTo>
                  <a:cubicBezTo>
                    <a:pt x="599450" y="23148"/>
                    <a:pt x="472656" y="75577"/>
                    <a:pt x="409832" y="194650"/>
                  </a:cubicBezTo>
                  <a:cubicBezTo>
                    <a:pt x="400876" y="211583"/>
                    <a:pt x="393489" y="229300"/>
                    <a:pt x="387763" y="247579"/>
                  </a:cubicBezTo>
                  <a:lnTo>
                    <a:pt x="387763" y="482387"/>
                  </a:lnTo>
                  <a:cubicBezTo>
                    <a:pt x="498698" y="472081"/>
                    <a:pt x="598323" y="410187"/>
                    <a:pt x="656751" y="315348"/>
                  </a:cubicBezTo>
                  <a:cubicBezTo>
                    <a:pt x="715181" y="220504"/>
                    <a:pt x="725625" y="103687"/>
                    <a:pt x="684973" y="0"/>
                  </a:cubicBezTo>
                  <a:close/>
                  <a:moveTo>
                    <a:pt x="315166" y="481777"/>
                  </a:moveTo>
                  <a:lnTo>
                    <a:pt x="315323" y="481777"/>
                  </a:lnTo>
                  <a:lnTo>
                    <a:pt x="315323" y="247572"/>
                  </a:lnTo>
                  <a:cubicBezTo>
                    <a:pt x="309598" y="229296"/>
                    <a:pt x="302222" y="211578"/>
                    <a:pt x="293283" y="194641"/>
                  </a:cubicBezTo>
                  <a:cubicBezTo>
                    <a:pt x="231850" y="78256"/>
                    <a:pt x="109168" y="25485"/>
                    <a:pt x="23800" y="1552"/>
                  </a:cubicBezTo>
                  <a:cubicBezTo>
                    <a:pt x="-15788" y="104133"/>
                    <a:pt x="-5595" y="219283"/>
                    <a:pt x="51439" y="313265"/>
                  </a:cubicBezTo>
                  <a:cubicBezTo>
                    <a:pt x="108489" y="407279"/>
                    <a:pt x="205908" y="469527"/>
                    <a:pt x="315166" y="481777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4" name="矩形 13">
            <a:extLst>
              <a:ext uri="{FF2B5EF4-FFF2-40B4-BE49-F238E27FC236}">
                <a16:creationId xmlns:a16="http://schemas.microsoft.com/office/drawing/2014/main" id="{A2345462-319C-8991-D48E-C3C6B56498E3}"/>
              </a:ext>
            </a:extLst>
          </p:cNvPr>
          <p:cNvSpPr/>
          <p:nvPr/>
        </p:nvSpPr>
        <p:spPr>
          <a:xfrm>
            <a:off x="8688115" y="3304629"/>
            <a:ext cx="2803299" cy="1363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400" kern="0" dirty="0">
                <a:solidFill>
                  <a:srgbClr val="2F2F2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提示：路由器</a:t>
            </a:r>
            <a:r>
              <a:rPr lang="en-US" altLang="zh-CN" sz="2400" kern="0" dirty="0">
                <a:solidFill>
                  <a:srgbClr val="2F2F2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WAN</a:t>
            </a:r>
            <a:r>
              <a:rPr lang="zh-CN" altLang="en-US" sz="2400" kern="0" dirty="0">
                <a:solidFill>
                  <a:srgbClr val="2F2F2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口是外网接入接口，</a:t>
            </a:r>
            <a:r>
              <a:rPr lang="en-US" altLang="zh-CN" sz="2400" kern="0" dirty="0">
                <a:solidFill>
                  <a:srgbClr val="2F2F2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LAN</a:t>
            </a:r>
            <a:r>
              <a:rPr lang="zh-CN" altLang="en-US" sz="2400" kern="0" dirty="0">
                <a:solidFill>
                  <a:srgbClr val="2F2F2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口是局域网接口。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7D03284-8136-CB0B-B1D3-86C0B7661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66289" y="2656725"/>
            <a:ext cx="6236213" cy="349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9423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78823" y="706214"/>
            <a:ext cx="367547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spc="10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4</a:t>
            </a:r>
            <a:r>
              <a:rPr lang="zh-CN" altLang="en-US" sz="2800" b="1" spc="10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．网络配置与调试</a:t>
            </a:r>
          </a:p>
        </p:txBody>
      </p:sp>
      <p:sp>
        <p:nvSpPr>
          <p:cNvPr id="10" name="矩形 9"/>
          <p:cNvSpPr/>
          <p:nvPr/>
        </p:nvSpPr>
        <p:spPr>
          <a:xfrm>
            <a:off x="1364414" y="1262623"/>
            <a:ext cx="9815201" cy="1009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）观看微课，配置无线路由器，设置</a:t>
            </a: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Wi-Fi</a:t>
            </a: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参数。</a:t>
            </a:r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            </a:t>
            </a:r>
            <a:r>
              <a:rPr lang="zh-CN" altLang="zh-C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提示：</a:t>
            </a:r>
            <a:r>
              <a:rPr lang="zh-CN" altLang="zh-C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注意网络安全，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Wi-Fi</a:t>
            </a:r>
            <a:r>
              <a:rPr lang="zh-CN" altLang="zh-C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密码要设置强密码</a:t>
            </a:r>
            <a:r>
              <a:rPr lang="zh-CN" altLang="en-US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，密码要定期更换。</a:t>
            </a:r>
            <a:endParaRPr lang="zh-CN" altLang="en-US" sz="2400" u="sng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298AD515-B17A-CC8B-1C49-03D211E8DD74}"/>
              </a:ext>
            </a:extLst>
          </p:cNvPr>
          <p:cNvGrpSpPr/>
          <p:nvPr/>
        </p:nvGrpSpPr>
        <p:grpSpPr>
          <a:xfrm>
            <a:off x="657713" y="663178"/>
            <a:ext cx="523220" cy="523220"/>
            <a:chOff x="897294" y="672976"/>
            <a:chExt cx="1905000" cy="1905000"/>
          </a:xfrm>
        </p:grpSpPr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C902E7CA-A6AE-DD97-9433-BAAB498DB379}"/>
                </a:ext>
              </a:extLst>
            </p:cNvPr>
            <p:cNvSpPr/>
            <p:nvPr/>
          </p:nvSpPr>
          <p:spPr>
            <a:xfrm>
              <a:off x="897294" y="672976"/>
              <a:ext cx="1905000" cy="1905000"/>
            </a:xfrm>
            <a:custGeom>
              <a:avLst/>
              <a:gdLst>
                <a:gd name="connsiteX0" fmla="*/ 0 w 1905000"/>
                <a:gd name="connsiteY0" fmla="*/ 952500 h 1905000"/>
                <a:gd name="connsiteX1" fmla="*/ 952500 w 1905000"/>
                <a:gd name="connsiteY1" fmla="*/ 1905000 h 1905000"/>
                <a:gd name="connsiteX2" fmla="*/ 1905000 w 1905000"/>
                <a:gd name="connsiteY2" fmla="*/ 952500 h 1905000"/>
                <a:gd name="connsiteX3" fmla="*/ 952500 w 1905000"/>
                <a:gd name="connsiteY3" fmla="*/ 0 h 1905000"/>
                <a:gd name="connsiteX4" fmla="*/ 0 w 1905000"/>
                <a:gd name="connsiteY4" fmla="*/ 95250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0" h="1905000">
                  <a:moveTo>
                    <a:pt x="0" y="952500"/>
                  </a:moveTo>
                  <a:cubicBezTo>
                    <a:pt x="0" y="1478552"/>
                    <a:pt x="426448" y="1905000"/>
                    <a:pt x="952500" y="1905000"/>
                  </a:cubicBezTo>
                  <a:cubicBezTo>
                    <a:pt x="1478552" y="1905000"/>
                    <a:pt x="1905000" y="1478552"/>
                    <a:pt x="1905000" y="952500"/>
                  </a:cubicBezTo>
                  <a:cubicBezTo>
                    <a:pt x="1905000" y="426448"/>
                    <a:pt x="1478552" y="0"/>
                    <a:pt x="952500" y="0"/>
                  </a:cubicBezTo>
                  <a:cubicBezTo>
                    <a:pt x="426448" y="0"/>
                    <a:pt x="0" y="426448"/>
                    <a:pt x="0" y="952500"/>
                  </a:cubicBezTo>
                  <a:close/>
                </a:path>
              </a:pathLst>
            </a:custGeom>
            <a:solidFill>
              <a:srgbClr val="62A39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DAAB0FA0-6AD0-D9D4-52ED-BD39D7837954}"/>
                </a:ext>
              </a:extLst>
            </p:cNvPr>
            <p:cNvSpPr/>
            <p:nvPr/>
          </p:nvSpPr>
          <p:spPr>
            <a:xfrm>
              <a:off x="1372437" y="1141986"/>
              <a:ext cx="947032" cy="942322"/>
            </a:xfrm>
            <a:custGeom>
              <a:avLst/>
              <a:gdLst>
                <a:gd name="connsiteX0" fmla="*/ 510761 w 947032"/>
                <a:gd name="connsiteY0" fmla="*/ 496572 h 942322"/>
                <a:gd name="connsiteX1" fmla="*/ 510761 w 947032"/>
                <a:gd name="connsiteY1" fmla="*/ 867514 h 942322"/>
                <a:gd name="connsiteX2" fmla="*/ 585579 w 947032"/>
                <a:gd name="connsiteY2" fmla="*/ 942322 h 942322"/>
                <a:gd name="connsiteX3" fmla="*/ 784987 w 947032"/>
                <a:gd name="connsiteY3" fmla="*/ 865117 h 942322"/>
                <a:gd name="connsiteX4" fmla="*/ 863720 w 947032"/>
                <a:gd name="connsiteY4" fmla="*/ 823090 h 942322"/>
                <a:gd name="connsiteX5" fmla="*/ 926730 w 947032"/>
                <a:gd name="connsiteY5" fmla="*/ 774740 h 942322"/>
                <a:gd name="connsiteX6" fmla="*/ 947032 w 947032"/>
                <a:gd name="connsiteY6" fmla="*/ 736457 h 942322"/>
                <a:gd name="connsiteX7" fmla="*/ 947032 w 947032"/>
                <a:gd name="connsiteY7" fmla="*/ 74967 h 942322"/>
                <a:gd name="connsiteX8" fmla="*/ 872222 w 947032"/>
                <a:gd name="connsiteY8" fmla="*/ 156 h 942322"/>
                <a:gd name="connsiteX9" fmla="*/ 806715 w 947032"/>
                <a:gd name="connsiteY9" fmla="*/ 14643 h 942322"/>
                <a:gd name="connsiteX10" fmla="*/ 778622 w 947032"/>
                <a:gd name="connsiteY10" fmla="*/ 329226 h 942322"/>
                <a:gd name="connsiteX11" fmla="*/ 510761 w 947032"/>
                <a:gd name="connsiteY11" fmla="*/ 496572 h 942322"/>
                <a:gd name="connsiteX12" fmla="*/ 74812 w 947032"/>
                <a:gd name="connsiteY12" fmla="*/ 0 h 942322"/>
                <a:gd name="connsiteX13" fmla="*/ 0 w 947032"/>
                <a:gd name="connsiteY13" fmla="*/ 74808 h 942322"/>
                <a:gd name="connsiteX14" fmla="*/ 0 w 947032"/>
                <a:gd name="connsiteY14" fmla="*/ 736299 h 942322"/>
                <a:gd name="connsiteX15" fmla="*/ 20326 w 947032"/>
                <a:gd name="connsiteY15" fmla="*/ 774561 h 942322"/>
                <a:gd name="connsiteX16" fmla="*/ 84423 w 947032"/>
                <a:gd name="connsiteY16" fmla="*/ 823087 h 942322"/>
                <a:gd name="connsiteX17" fmla="*/ 163179 w 947032"/>
                <a:gd name="connsiteY17" fmla="*/ 865116 h 942322"/>
                <a:gd name="connsiteX18" fmla="*/ 362571 w 947032"/>
                <a:gd name="connsiteY18" fmla="*/ 942320 h 942322"/>
                <a:gd name="connsiteX19" fmla="*/ 437380 w 947032"/>
                <a:gd name="connsiteY19" fmla="*/ 867512 h 942322"/>
                <a:gd name="connsiteX20" fmla="*/ 437380 w 947032"/>
                <a:gd name="connsiteY20" fmla="*/ 495970 h 942322"/>
                <a:gd name="connsiteX21" fmla="*/ 173671 w 947032"/>
                <a:gd name="connsiteY21" fmla="*/ 327463 h 942322"/>
                <a:gd name="connsiteX22" fmla="*/ 146010 w 947032"/>
                <a:gd name="connsiteY22" fmla="*/ 15750 h 942322"/>
                <a:gd name="connsiteX23" fmla="*/ 74812 w 947032"/>
                <a:gd name="connsiteY23" fmla="*/ 0 h 94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7032" h="942322">
                  <a:moveTo>
                    <a:pt x="510761" y="496572"/>
                  </a:moveTo>
                  <a:lnTo>
                    <a:pt x="510761" y="867514"/>
                  </a:lnTo>
                  <a:cubicBezTo>
                    <a:pt x="510938" y="908748"/>
                    <a:pt x="544337" y="942143"/>
                    <a:pt x="585579" y="942322"/>
                  </a:cubicBezTo>
                  <a:cubicBezTo>
                    <a:pt x="626546" y="928133"/>
                    <a:pt x="707175" y="899458"/>
                    <a:pt x="784987" y="865117"/>
                  </a:cubicBezTo>
                  <a:cubicBezTo>
                    <a:pt x="805125" y="856164"/>
                    <a:pt x="824988" y="845132"/>
                    <a:pt x="863720" y="823090"/>
                  </a:cubicBezTo>
                  <a:cubicBezTo>
                    <a:pt x="888041" y="811831"/>
                    <a:pt x="909561" y="795319"/>
                    <a:pt x="926730" y="774740"/>
                  </a:cubicBezTo>
                  <a:cubicBezTo>
                    <a:pt x="935465" y="763124"/>
                    <a:pt x="942317" y="750205"/>
                    <a:pt x="947032" y="736457"/>
                  </a:cubicBezTo>
                  <a:lnTo>
                    <a:pt x="947032" y="74967"/>
                  </a:lnTo>
                  <a:cubicBezTo>
                    <a:pt x="946878" y="33726"/>
                    <a:pt x="913470" y="337"/>
                    <a:pt x="872222" y="156"/>
                  </a:cubicBezTo>
                  <a:cubicBezTo>
                    <a:pt x="850160" y="3897"/>
                    <a:pt x="828297" y="8732"/>
                    <a:pt x="806715" y="14643"/>
                  </a:cubicBezTo>
                  <a:cubicBezTo>
                    <a:pt x="847161" y="118103"/>
                    <a:pt x="836758" y="234559"/>
                    <a:pt x="778622" y="329226"/>
                  </a:cubicBezTo>
                  <a:cubicBezTo>
                    <a:pt x="720510" y="423909"/>
                    <a:pt x="621352" y="485859"/>
                    <a:pt x="510761" y="496572"/>
                  </a:cubicBezTo>
                  <a:close/>
                  <a:moveTo>
                    <a:pt x="74812" y="0"/>
                  </a:moveTo>
                  <a:cubicBezTo>
                    <a:pt x="33570" y="154"/>
                    <a:pt x="180" y="33570"/>
                    <a:pt x="0" y="74808"/>
                  </a:cubicBezTo>
                  <a:lnTo>
                    <a:pt x="0" y="736299"/>
                  </a:lnTo>
                  <a:cubicBezTo>
                    <a:pt x="4709" y="750049"/>
                    <a:pt x="11568" y="762964"/>
                    <a:pt x="20326" y="774561"/>
                  </a:cubicBezTo>
                  <a:cubicBezTo>
                    <a:pt x="37767" y="795358"/>
                    <a:pt x="59699" y="811917"/>
                    <a:pt x="84423" y="823087"/>
                  </a:cubicBezTo>
                  <a:cubicBezTo>
                    <a:pt x="123950" y="845128"/>
                    <a:pt x="143800" y="856324"/>
                    <a:pt x="163179" y="865116"/>
                  </a:cubicBezTo>
                  <a:cubicBezTo>
                    <a:pt x="240971" y="899456"/>
                    <a:pt x="321619" y="928131"/>
                    <a:pt x="362571" y="942320"/>
                  </a:cubicBezTo>
                  <a:cubicBezTo>
                    <a:pt x="403810" y="942138"/>
                    <a:pt x="437201" y="908746"/>
                    <a:pt x="437380" y="867512"/>
                  </a:cubicBezTo>
                  <a:lnTo>
                    <a:pt x="437380" y="495970"/>
                  </a:lnTo>
                  <a:cubicBezTo>
                    <a:pt x="328120" y="483719"/>
                    <a:pt x="230702" y="421468"/>
                    <a:pt x="173671" y="327463"/>
                  </a:cubicBezTo>
                  <a:cubicBezTo>
                    <a:pt x="116618" y="233482"/>
                    <a:pt x="106420" y="118326"/>
                    <a:pt x="146010" y="15750"/>
                  </a:cubicBezTo>
                  <a:cubicBezTo>
                    <a:pt x="122566" y="9270"/>
                    <a:pt x="98801" y="4013"/>
                    <a:pt x="74812" y="0"/>
                  </a:cubicBezTo>
                  <a:close/>
                </a:path>
              </a:pathLst>
            </a:custGeom>
            <a:solidFill>
              <a:srgbClr val="FFFFF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23998730-4DD3-A8D5-6C38-A954CAF143E6}"/>
                </a:ext>
              </a:extLst>
            </p:cNvPr>
            <p:cNvSpPr/>
            <p:nvPr/>
          </p:nvSpPr>
          <p:spPr>
            <a:xfrm>
              <a:off x="1273373" y="1230170"/>
              <a:ext cx="1153192" cy="803172"/>
            </a:xfrm>
            <a:custGeom>
              <a:avLst/>
              <a:gdLst>
                <a:gd name="connsiteX0" fmla="*/ 1067060 w 1153192"/>
                <a:gd name="connsiteY0" fmla="*/ 712996 h 803172"/>
                <a:gd name="connsiteX1" fmla="*/ 1004045 w 1153192"/>
                <a:gd name="connsiteY1" fmla="*/ 761373 h 803172"/>
                <a:gd name="connsiteX2" fmla="*/ 926712 w 1153192"/>
                <a:gd name="connsiteY2" fmla="*/ 802476 h 803172"/>
                <a:gd name="connsiteX3" fmla="*/ 1069719 w 1153192"/>
                <a:gd name="connsiteY3" fmla="*/ 799635 h 803172"/>
                <a:gd name="connsiteX4" fmla="*/ 1124385 w 1153192"/>
                <a:gd name="connsiteY4" fmla="*/ 780914 h 803172"/>
                <a:gd name="connsiteX5" fmla="*/ 1153193 w 1153192"/>
                <a:gd name="connsiteY5" fmla="*/ 735691 h 803172"/>
                <a:gd name="connsiteX6" fmla="*/ 1153193 w 1153192"/>
                <a:gd name="connsiteY6" fmla="*/ 74182 h 803172"/>
                <a:gd name="connsiteX7" fmla="*/ 1085939 w 1153192"/>
                <a:gd name="connsiteY7" fmla="*/ 0 h 803172"/>
                <a:gd name="connsiteX8" fmla="*/ 1087359 w 1153192"/>
                <a:gd name="connsiteY8" fmla="*/ 13244 h 803172"/>
                <a:gd name="connsiteX9" fmla="*/ 1087359 w 1153192"/>
                <a:gd name="connsiteY9" fmla="*/ 674735 h 803172"/>
                <a:gd name="connsiteX10" fmla="*/ 1067060 w 1153192"/>
                <a:gd name="connsiteY10" fmla="*/ 712996 h 803172"/>
                <a:gd name="connsiteX11" fmla="*/ 67254 w 1153192"/>
                <a:gd name="connsiteY11" fmla="*/ 316 h 803172"/>
                <a:gd name="connsiteX12" fmla="*/ 0 w 1153192"/>
                <a:gd name="connsiteY12" fmla="*/ 74183 h 803172"/>
                <a:gd name="connsiteX13" fmla="*/ 0 w 1153192"/>
                <a:gd name="connsiteY13" fmla="*/ 735697 h 803172"/>
                <a:gd name="connsiteX14" fmla="*/ 28834 w 1153192"/>
                <a:gd name="connsiteY14" fmla="*/ 781199 h 803172"/>
                <a:gd name="connsiteX15" fmla="*/ 83474 w 1153192"/>
                <a:gd name="connsiteY15" fmla="*/ 799949 h 803172"/>
                <a:gd name="connsiteX16" fmla="*/ 226483 w 1153192"/>
                <a:gd name="connsiteY16" fmla="*/ 802786 h 803172"/>
                <a:gd name="connsiteX17" fmla="*/ 149150 w 1153192"/>
                <a:gd name="connsiteY17" fmla="*/ 761684 h 803172"/>
                <a:gd name="connsiteX18" fmla="*/ 86162 w 1153192"/>
                <a:gd name="connsiteY18" fmla="*/ 713315 h 803172"/>
                <a:gd name="connsiteX19" fmla="*/ 65840 w 1153192"/>
                <a:gd name="connsiteY19" fmla="*/ 675055 h 803172"/>
                <a:gd name="connsiteX20" fmla="*/ 65840 w 1153192"/>
                <a:gd name="connsiteY20" fmla="*/ 13562 h 803172"/>
                <a:gd name="connsiteX21" fmla="*/ 67254 w 1153192"/>
                <a:gd name="connsiteY21" fmla="*/ 316 h 80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53192" h="803172">
                  <a:moveTo>
                    <a:pt x="1067060" y="712996"/>
                  </a:moveTo>
                  <a:cubicBezTo>
                    <a:pt x="1049910" y="733604"/>
                    <a:pt x="1028384" y="750129"/>
                    <a:pt x="1004045" y="761373"/>
                  </a:cubicBezTo>
                  <a:cubicBezTo>
                    <a:pt x="965943" y="782624"/>
                    <a:pt x="946244" y="793635"/>
                    <a:pt x="926712" y="802476"/>
                  </a:cubicBezTo>
                  <a:cubicBezTo>
                    <a:pt x="947512" y="802476"/>
                    <a:pt x="1009254" y="803746"/>
                    <a:pt x="1069719" y="799635"/>
                  </a:cubicBezTo>
                  <a:cubicBezTo>
                    <a:pt x="1089448" y="799248"/>
                    <a:pt x="1108561" y="792701"/>
                    <a:pt x="1124385" y="780914"/>
                  </a:cubicBezTo>
                  <a:cubicBezTo>
                    <a:pt x="1138375" y="769131"/>
                    <a:pt x="1148427" y="753351"/>
                    <a:pt x="1153193" y="735691"/>
                  </a:cubicBezTo>
                  <a:lnTo>
                    <a:pt x="1153193" y="74182"/>
                  </a:lnTo>
                  <a:cubicBezTo>
                    <a:pt x="1153076" y="35897"/>
                    <a:pt x="1124045" y="3886"/>
                    <a:pt x="1085939" y="0"/>
                  </a:cubicBezTo>
                  <a:cubicBezTo>
                    <a:pt x="1086819" y="4379"/>
                    <a:pt x="1087296" y="8801"/>
                    <a:pt x="1087359" y="13244"/>
                  </a:cubicBezTo>
                  <a:lnTo>
                    <a:pt x="1087359" y="674735"/>
                  </a:lnTo>
                  <a:cubicBezTo>
                    <a:pt x="1082652" y="688479"/>
                    <a:pt x="1075800" y="701392"/>
                    <a:pt x="1067060" y="712996"/>
                  </a:cubicBezTo>
                  <a:close/>
                  <a:moveTo>
                    <a:pt x="67254" y="316"/>
                  </a:moveTo>
                  <a:cubicBezTo>
                    <a:pt x="29284" y="4201"/>
                    <a:pt x="294" y="36009"/>
                    <a:pt x="0" y="74183"/>
                  </a:cubicBezTo>
                  <a:lnTo>
                    <a:pt x="0" y="735697"/>
                  </a:lnTo>
                  <a:cubicBezTo>
                    <a:pt x="4709" y="753467"/>
                    <a:pt x="14777" y="769354"/>
                    <a:pt x="28834" y="781199"/>
                  </a:cubicBezTo>
                  <a:cubicBezTo>
                    <a:pt x="44641" y="793005"/>
                    <a:pt x="63749" y="799562"/>
                    <a:pt x="83474" y="799949"/>
                  </a:cubicBezTo>
                  <a:cubicBezTo>
                    <a:pt x="143956" y="804053"/>
                    <a:pt x="205682" y="803244"/>
                    <a:pt x="226483" y="802786"/>
                  </a:cubicBezTo>
                  <a:cubicBezTo>
                    <a:pt x="206945" y="793946"/>
                    <a:pt x="187278" y="782936"/>
                    <a:pt x="149150" y="761684"/>
                  </a:cubicBezTo>
                  <a:cubicBezTo>
                    <a:pt x="124820" y="750442"/>
                    <a:pt x="103303" y="733918"/>
                    <a:pt x="86162" y="713315"/>
                  </a:cubicBezTo>
                  <a:cubicBezTo>
                    <a:pt x="77406" y="701717"/>
                    <a:pt x="70546" y="688803"/>
                    <a:pt x="65840" y="675055"/>
                  </a:cubicBezTo>
                  <a:lnTo>
                    <a:pt x="65840" y="13562"/>
                  </a:lnTo>
                  <a:cubicBezTo>
                    <a:pt x="65899" y="9119"/>
                    <a:pt x="66375" y="4697"/>
                    <a:pt x="67254" y="316"/>
                  </a:cubicBezTo>
                  <a:close/>
                </a:path>
              </a:pathLst>
            </a:custGeom>
            <a:solidFill>
              <a:srgbClr val="FFFFF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965B142D-1F80-6BCE-9FFC-40E75EF306CC}"/>
                </a:ext>
              </a:extLst>
            </p:cNvPr>
            <p:cNvSpPr/>
            <p:nvPr/>
          </p:nvSpPr>
          <p:spPr>
            <a:xfrm>
              <a:off x="1495277" y="1156177"/>
              <a:ext cx="709429" cy="482387"/>
            </a:xfrm>
            <a:custGeom>
              <a:avLst/>
              <a:gdLst>
                <a:gd name="connsiteX0" fmla="*/ 684973 w 709429"/>
                <a:gd name="connsiteY0" fmla="*/ 0 h 482387"/>
                <a:gd name="connsiteX1" fmla="*/ 409832 w 709429"/>
                <a:gd name="connsiteY1" fmla="*/ 194650 h 482387"/>
                <a:gd name="connsiteX2" fmla="*/ 387763 w 709429"/>
                <a:gd name="connsiteY2" fmla="*/ 247579 h 482387"/>
                <a:gd name="connsiteX3" fmla="*/ 387763 w 709429"/>
                <a:gd name="connsiteY3" fmla="*/ 482387 h 482387"/>
                <a:gd name="connsiteX4" fmla="*/ 656751 w 709429"/>
                <a:gd name="connsiteY4" fmla="*/ 315348 h 482387"/>
                <a:gd name="connsiteX5" fmla="*/ 684973 w 709429"/>
                <a:gd name="connsiteY5" fmla="*/ 0 h 482387"/>
                <a:gd name="connsiteX6" fmla="*/ 315166 w 709429"/>
                <a:gd name="connsiteY6" fmla="*/ 481777 h 482387"/>
                <a:gd name="connsiteX7" fmla="*/ 315323 w 709429"/>
                <a:gd name="connsiteY7" fmla="*/ 481777 h 482387"/>
                <a:gd name="connsiteX8" fmla="*/ 315323 w 709429"/>
                <a:gd name="connsiteY8" fmla="*/ 247572 h 482387"/>
                <a:gd name="connsiteX9" fmla="*/ 293283 w 709429"/>
                <a:gd name="connsiteY9" fmla="*/ 194641 h 482387"/>
                <a:gd name="connsiteX10" fmla="*/ 23800 w 709429"/>
                <a:gd name="connsiteY10" fmla="*/ 1552 h 482387"/>
                <a:gd name="connsiteX11" fmla="*/ 51439 w 709429"/>
                <a:gd name="connsiteY11" fmla="*/ 313265 h 482387"/>
                <a:gd name="connsiteX12" fmla="*/ 315166 w 709429"/>
                <a:gd name="connsiteY12" fmla="*/ 481777 h 48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09429" h="482387">
                  <a:moveTo>
                    <a:pt x="684973" y="0"/>
                  </a:moveTo>
                  <a:cubicBezTo>
                    <a:pt x="599450" y="23148"/>
                    <a:pt x="472656" y="75577"/>
                    <a:pt x="409832" y="194650"/>
                  </a:cubicBezTo>
                  <a:cubicBezTo>
                    <a:pt x="400876" y="211583"/>
                    <a:pt x="393489" y="229300"/>
                    <a:pt x="387763" y="247579"/>
                  </a:cubicBezTo>
                  <a:lnTo>
                    <a:pt x="387763" y="482387"/>
                  </a:lnTo>
                  <a:cubicBezTo>
                    <a:pt x="498698" y="472081"/>
                    <a:pt x="598323" y="410187"/>
                    <a:pt x="656751" y="315348"/>
                  </a:cubicBezTo>
                  <a:cubicBezTo>
                    <a:pt x="715181" y="220504"/>
                    <a:pt x="725625" y="103687"/>
                    <a:pt x="684973" y="0"/>
                  </a:cubicBezTo>
                  <a:close/>
                  <a:moveTo>
                    <a:pt x="315166" y="481777"/>
                  </a:moveTo>
                  <a:lnTo>
                    <a:pt x="315323" y="481777"/>
                  </a:lnTo>
                  <a:lnTo>
                    <a:pt x="315323" y="247572"/>
                  </a:lnTo>
                  <a:cubicBezTo>
                    <a:pt x="309598" y="229296"/>
                    <a:pt x="302222" y="211578"/>
                    <a:pt x="293283" y="194641"/>
                  </a:cubicBezTo>
                  <a:cubicBezTo>
                    <a:pt x="231850" y="78256"/>
                    <a:pt x="109168" y="25485"/>
                    <a:pt x="23800" y="1552"/>
                  </a:cubicBezTo>
                  <a:cubicBezTo>
                    <a:pt x="-15788" y="104133"/>
                    <a:pt x="-5595" y="219283"/>
                    <a:pt x="51439" y="313265"/>
                  </a:cubicBezTo>
                  <a:cubicBezTo>
                    <a:pt x="108489" y="407279"/>
                    <a:pt x="205908" y="469527"/>
                    <a:pt x="315166" y="481777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4" name="矩形 13">
            <a:extLst>
              <a:ext uri="{FF2B5EF4-FFF2-40B4-BE49-F238E27FC236}">
                <a16:creationId xmlns:a16="http://schemas.microsoft.com/office/drawing/2014/main" id="{1D3E4481-0C59-6301-A241-537F7B1E3CF4}"/>
              </a:ext>
            </a:extLst>
          </p:cNvPr>
          <p:cNvSpPr/>
          <p:nvPr/>
        </p:nvSpPr>
        <p:spPr>
          <a:xfrm>
            <a:off x="1364414" y="2239548"/>
            <a:ext cx="9815201" cy="581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）测试网络，连接固定端。</a:t>
            </a:r>
            <a:endParaRPr lang="zh-CN" altLang="en-US" sz="2400" u="sng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013D5D56-E8AC-4A47-738F-E99ACAD782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015517"/>
              </p:ext>
            </p:extLst>
          </p:nvPr>
        </p:nvGraphicFramePr>
        <p:xfrm>
          <a:off x="3447758" y="2923313"/>
          <a:ext cx="5296484" cy="25315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1543">
                  <a:extLst>
                    <a:ext uri="{9D8B030D-6E8A-4147-A177-3AD203B41FA5}">
                      <a16:colId xmlns:a16="http://schemas.microsoft.com/office/drawing/2014/main" val="2914516563"/>
                    </a:ext>
                  </a:extLst>
                </a:gridCol>
                <a:gridCol w="3094941">
                  <a:extLst>
                    <a:ext uri="{9D8B030D-6E8A-4147-A177-3AD203B41FA5}">
                      <a16:colId xmlns:a16="http://schemas.microsoft.com/office/drawing/2014/main" val="3796572321"/>
                    </a:ext>
                  </a:extLst>
                </a:gridCol>
              </a:tblGrid>
              <a:tr h="505131">
                <a:tc>
                  <a:txBody>
                    <a:bodyPr/>
                    <a:lstStyle/>
                    <a:p>
                      <a:pPr indent="266700" algn="ctr">
                        <a:lnSpc>
                          <a:spcPts val="1560"/>
                        </a:lnSpc>
                      </a:pPr>
                      <a:r>
                        <a:rPr lang="en-US" sz="1600" kern="0" dirty="0">
                          <a:effectLst/>
                        </a:rPr>
                        <a:t>Ping</a:t>
                      </a:r>
                      <a:r>
                        <a:rPr lang="zh-CN" sz="1600" kern="0" dirty="0">
                          <a:effectLst/>
                        </a:rPr>
                        <a:t>命令类型</a:t>
                      </a:r>
                      <a:endParaRPr lang="zh-CN" sz="1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538F8B"/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lnSpc>
                          <a:spcPts val="1560"/>
                        </a:lnSpc>
                      </a:pPr>
                      <a:r>
                        <a:rPr lang="zh-CN" sz="1600" kern="0" dirty="0">
                          <a:effectLst/>
                        </a:rPr>
                        <a:t>作用</a:t>
                      </a:r>
                      <a:endParaRPr lang="zh-CN" sz="1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538F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960811"/>
                  </a:ext>
                </a:extLst>
              </a:tr>
              <a:tr h="505131">
                <a:tc>
                  <a:txBody>
                    <a:bodyPr/>
                    <a:lstStyle/>
                    <a:p>
                      <a:pPr indent="266700" algn="ctr">
                        <a:lnSpc>
                          <a:spcPts val="1560"/>
                        </a:lnSpc>
                      </a:pPr>
                      <a:r>
                        <a:rPr lang="en-US" sz="1600" kern="0" dirty="0">
                          <a:effectLst/>
                        </a:rPr>
                        <a:t>Ping </a:t>
                      </a:r>
                      <a:r>
                        <a:rPr lang="zh-CN" sz="1600" kern="0" dirty="0">
                          <a:effectLst/>
                        </a:rPr>
                        <a:t>本机</a:t>
                      </a:r>
                      <a:r>
                        <a:rPr lang="en-US" sz="1600" kern="0" dirty="0">
                          <a:effectLst/>
                        </a:rPr>
                        <a:t>IP</a:t>
                      </a:r>
                      <a:r>
                        <a:rPr lang="zh-CN" sz="1600" kern="0" dirty="0">
                          <a:effectLst/>
                        </a:rPr>
                        <a:t>地址</a:t>
                      </a:r>
                      <a:endParaRPr lang="zh-CN" sz="1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538F8B"/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lnSpc>
                          <a:spcPts val="1560"/>
                        </a:lnSpc>
                      </a:pPr>
                      <a:r>
                        <a:rPr lang="zh-CN" sz="1600" kern="0" dirty="0">
                          <a:effectLst/>
                        </a:rPr>
                        <a:t>测试本地网络连接</a:t>
                      </a:r>
                      <a:endParaRPr lang="zh-CN" sz="1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CCE2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0703496"/>
                  </a:ext>
                </a:extLst>
              </a:tr>
              <a:tr h="505131">
                <a:tc>
                  <a:txBody>
                    <a:bodyPr/>
                    <a:lstStyle/>
                    <a:p>
                      <a:pPr indent="266700" algn="ctr">
                        <a:lnSpc>
                          <a:spcPts val="1560"/>
                        </a:lnSpc>
                      </a:pPr>
                      <a:r>
                        <a:rPr lang="en-US" sz="1600" kern="0" dirty="0">
                          <a:effectLst/>
                        </a:rPr>
                        <a:t>Ping </a:t>
                      </a:r>
                      <a:r>
                        <a:rPr lang="zh-CN" sz="1600" kern="0" dirty="0">
                          <a:effectLst/>
                        </a:rPr>
                        <a:t>远程</a:t>
                      </a:r>
                      <a:r>
                        <a:rPr lang="en-US" sz="1600" kern="0" dirty="0">
                          <a:effectLst/>
                        </a:rPr>
                        <a:t>IP</a:t>
                      </a:r>
                      <a:r>
                        <a:rPr lang="zh-CN" sz="1600" kern="0" dirty="0">
                          <a:effectLst/>
                        </a:rPr>
                        <a:t>地址</a:t>
                      </a:r>
                      <a:endParaRPr lang="zh-CN" sz="1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538F8B"/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lnSpc>
                          <a:spcPts val="1560"/>
                        </a:lnSpc>
                      </a:pPr>
                      <a:r>
                        <a:rPr lang="zh-CN" sz="1600" kern="0" dirty="0">
                          <a:effectLst/>
                        </a:rPr>
                        <a:t>测试网络连接</a:t>
                      </a:r>
                      <a:endParaRPr lang="zh-CN" sz="1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CCE2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2161560"/>
                  </a:ext>
                </a:extLst>
              </a:tr>
              <a:tr h="508076">
                <a:tc>
                  <a:txBody>
                    <a:bodyPr/>
                    <a:lstStyle/>
                    <a:p>
                      <a:pPr indent="266700" algn="ctr">
                        <a:lnSpc>
                          <a:spcPts val="1560"/>
                        </a:lnSpc>
                      </a:pPr>
                      <a:r>
                        <a:rPr lang="en-US" sz="1600" kern="0" dirty="0">
                          <a:effectLst/>
                        </a:rPr>
                        <a:t>Ping </a:t>
                      </a:r>
                      <a:r>
                        <a:rPr lang="zh-CN" sz="1600" kern="0" dirty="0">
                          <a:effectLst/>
                        </a:rPr>
                        <a:t>网站域名</a:t>
                      </a:r>
                      <a:endParaRPr lang="zh-CN" sz="1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538F8B"/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lnSpc>
                          <a:spcPts val="1560"/>
                        </a:lnSpc>
                      </a:pPr>
                      <a:r>
                        <a:rPr lang="zh-CN" sz="1600" kern="0" dirty="0">
                          <a:effectLst/>
                        </a:rPr>
                        <a:t>测试连接及验证</a:t>
                      </a:r>
                      <a:r>
                        <a:rPr lang="en-US" sz="1600" kern="0" dirty="0">
                          <a:effectLst/>
                        </a:rPr>
                        <a:t>DNS</a:t>
                      </a:r>
                      <a:r>
                        <a:rPr lang="zh-CN" sz="1600" kern="0" dirty="0">
                          <a:effectLst/>
                        </a:rPr>
                        <a:t>解析</a:t>
                      </a:r>
                      <a:endParaRPr lang="zh-CN" sz="1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CCE2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034357"/>
                  </a:ext>
                </a:extLst>
              </a:tr>
              <a:tr h="508076">
                <a:tc>
                  <a:txBody>
                    <a:bodyPr/>
                    <a:lstStyle/>
                    <a:p>
                      <a:pPr indent="266700" algn="ctr">
                        <a:lnSpc>
                          <a:spcPts val="1560"/>
                        </a:lnSpc>
                      </a:pPr>
                      <a:r>
                        <a:rPr lang="en-US" sz="1600" kern="0" dirty="0">
                          <a:effectLst/>
                        </a:rPr>
                        <a:t>Ping</a:t>
                      </a:r>
                      <a:r>
                        <a:rPr lang="zh-CN" sz="1600" kern="0" dirty="0">
                          <a:effectLst/>
                        </a:rPr>
                        <a:t>网站域名 </a:t>
                      </a:r>
                      <a:r>
                        <a:rPr lang="en-US" sz="1600" kern="0" dirty="0">
                          <a:effectLst/>
                        </a:rPr>
                        <a:t>-t</a:t>
                      </a:r>
                      <a:endParaRPr lang="zh-CN" sz="1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538F8B"/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lnSpc>
                          <a:spcPts val="1560"/>
                        </a:lnSpc>
                      </a:pPr>
                      <a:r>
                        <a:rPr lang="zh-CN" sz="1600" kern="0" dirty="0">
                          <a:effectLst/>
                        </a:rPr>
                        <a:t>诊断网络延迟或丢包问题</a:t>
                      </a:r>
                      <a:endParaRPr lang="zh-CN" sz="1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CCE2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287547"/>
                  </a:ext>
                </a:extLst>
              </a:tr>
            </a:tbl>
          </a:graphicData>
        </a:graphic>
      </p:graphicFrame>
      <p:sp>
        <p:nvSpPr>
          <p:cNvPr id="15" name="矩形 14">
            <a:extLst>
              <a:ext uri="{FF2B5EF4-FFF2-40B4-BE49-F238E27FC236}">
                <a16:creationId xmlns:a16="http://schemas.microsoft.com/office/drawing/2014/main" id="{D77F0C46-E616-9DAE-6BE1-EBBD63A541EA}"/>
              </a:ext>
            </a:extLst>
          </p:cNvPr>
          <p:cNvSpPr/>
          <p:nvPr/>
        </p:nvSpPr>
        <p:spPr>
          <a:xfrm>
            <a:off x="1364414" y="5454858"/>
            <a:ext cx="9815201" cy="581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）连接固定移动终端。</a:t>
            </a:r>
            <a:endParaRPr lang="zh-CN" altLang="en-US" sz="2400" u="sng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66ACC168-189C-58E9-5701-C049266595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6304" y="3231184"/>
            <a:ext cx="3626816" cy="362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7330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组合 124"/>
          <p:cNvGrpSpPr/>
          <p:nvPr/>
        </p:nvGrpSpPr>
        <p:grpSpPr>
          <a:xfrm>
            <a:off x="969820" y="903066"/>
            <a:ext cx="10321017" cy="5095307"/>
            <a:chOff x="1287102" y="1199523"/>
            <a:chExt cx="6847285" cy="2795588"/>
          </a:xfrm>
        </p:grpSpPr>
        <p:sp>
          <p:nvSpPr>
            <p:cNvPr id="126" name="圆角矩形 125"/>
            <p:cNvSpPr/>
            <p:nvPr/>
          </p:nvSpPr>
          <p:spPr bwMode="auto">
            <a:xfrm>
              <a:off x="1287102" y="1199523"/>
              <a:ext cx="6847285" cy="2795588"/>
            </a:xfrm>
            <a:prstGeom prst="roundRect">
              <a:avLst>
                <a:gd name="adj" fmla="val 996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/>
            </a:p>
          </p:txBody>
        </p:sp>
        <p:sp>
          <p:nvSpPr>
            <p:cNvPr id="127" name="圆角矩形 126"/>
            <p:cNvSpPr/>
            <p:nvPr/>
          </p:nvSpPr>
          <p:spPr bwMode="auto">
            <a:xfrm>
              <a:off x="1473978" y="1389553"/>
              <a:ext cx="6428185" cy="2483590"/>
            </a:xfrm>
            <a:prstGeom prst="roundRect">
              <a:avLst>
                <a:gd name="adj" fmla="val 8011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/>
            </a:p>
          </p:txBody>
        </p:sp>
      </p:grpSp>
      <p:sp>
        <p:nvSpPr>
          <p:cNvPr id="130" name="矩形 1"/>
          <p:cNvSpPr/>
          <p:nvPr/>
        </p:nvSpPr>
        <p:spPr>
          <a:xfrm>
            <a:off x="2606498" y="888808"/>
            <a:ext cx="3721151" cy="360611"/>
          </a:xfrm>
          <a:custGeom>
            <a:avLst/>
            <a:gdLst>
              <a:gd name="connsiteX0" fmla="*/ 0 w 1565482"/>
              <a:gd name="connsiteY0" fmla="*/ 0 h 247650"/>
              <a:gd name="connsiteX1" fmla="*/ 1298782 w 1565482"/>
              <a:gd name="connsiteY1" fmla="*/ 0 h 247650"/>
              <a:gd name="connsiteX2" fmla="*/ 1565482 w 1565482"/>
              <a:gd name="connsiteY2" fmla="*/ 247650 h 247650"/>
              <a:gd name="connsiteX3" fmla="*/ 0 w 1565482"/>
              <a:gd name="connsiteY3" fmla="*/ 247650 h 247650"/>
              <a:gd name="connsiteX4" fmla="*/ 0 w 1565482"/>
              <a:gd name="connsiteY4" fmla="*/ 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5482" h="247650">
                <a:moveTo>
                  <a:pt x="0" y="0"/>
                </a:moveTo>
                <a:lnTo>
                  <a:pt x="1298782" y="0"/>
                </a:lnTo>
                <a:lnTo>
                  <a:pt x="1565482" y="247650"/>
                </a:lnTo>
                <a:lnTo>
                  <a:pt x="0" y="247650"/>
                </a:lnTo>
                <a:lnTo>
                  <a:pt x="0" y="0"/>
                </a:lnTo>
                <a:close/>
              </a:path>
            </a:pathLst>
          </a:custGeom>
          <a:solidFill>
            <a:srgbClr val="538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1" name="矩形 2"/>
          <p:cNvSpPr/>
          <p:nvPr/>
        </p:nvSpPr>
        <p:spPr>
          <a:xfrm>
            <a:off x="1170691" y="782666"/>
            <a:ext cx="2835064" cy="657688"/>
          </a:xfrm>
          <a:custGeom>
            <a:avLst/>
            <a:gdLst>
              <a:gd name="connsiteX0" fmla="*/ 47625 w 1370758"/>
              <a:gd name="connsiteY0" fmla="*/ 0 h 836719"/>
              <a:gd name="connsiteX1" fmla="*/ 1370758 w 1370758"/>
              <a:gd name="connsiteY1" fmla="*/ 0 h 836719"/>
              <a:gd name="connsiteX2" fmla="*/ 875458 w 1370758"/>
              <a:gd name="connsiteY2" fmla="*/ 836719 h 836719"/>
              <a:gd name="connsiteX3" fmla="*/ 0 w 1370758"/>
              <a:gd name="connsiteY3" fmla="*/ 827194 h 836719"/>
              <a:gd name="connsiteX4" fmla="*/ 47625 w 1370758"/>
              <a:gd name="connsiteY4" fmla="*/ 0 h 836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0758" h="836719">
                <a:moveTo>
                  <a:pt x="47625" y="0"/>
                </a:moveTo>
                <a:lnTo>
                  <a:pt x="1370758" y="0"/>
                </a:lnTo>
                <a:lnTo>
                  <a:pt x="875458" y="836719"/>
                </a:lnTo>
                <a:lnTo>
                  <a:pt x="0" y="827194"/>
                </a:lnTo>
                <a:lnTo>
                  <a:pt x="47625" y="0"/>
                </a:lnTo>
                <a:close/>
              </a:path>
            </a:pathLst>
          </a:custGeom>
          <a:solidFill>
            <a:srgbClr val="538F8B"/>
          </a:solidFill>
          <a:ln>
            <a:noFill/>
          </a:ln>
          <a:effectLst>
            <a:outerShdw blurRad="63500" dist="63500" sx="102000" sy="102000" algn="ctr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8" name="TextBox 28"/>
          <p:cNvSpPr txBox="1"/>
          <p:nvPr/>
        </p:nvSpPr>
        <p:spPr bwMode="auto">
          <a:xfrm>
            <a:off x="969821" y="908506"/>
            <a:ext cx="2641479" cy="4204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65" b="1" kern="0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+mj-ea"/>
                <a:ea typeface="+mj-ea"/>
              </a:rPr>
              <a:t>学习目标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289155" y="57103"/>
            <a:ext cx="670525" cy="540033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9499073" y="6434076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搭建家庭小型互联系统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D94E927F-CAE9-5425-0469-FCF2B8803BD3}"/>
              </a:ext>
            </a:extLst>
          </p:cNvPr>
          <p:cNvSpPr txBox="1"/>
          <p:nvPr/>
        </p:nvSpPr>
        <p:spPr>
          <a:xfrm>
            <a:off x="1754271" y="1749055"/>
            <a:ext cx="9186228" cy="2741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6700" algn="just">
              <a:spcBef>
                <a:spcPts val="500"/>
              </a:spcBef>
              <a:spcAft>
                <a:spcPts val="500"/>
              </a:spcAft>
              <a:tabLst>
                <a:tab pos="269875" algn="l"/>
              </a:tabLst>
            </a:pPr>
            <a:r>
              <a:rPr lang="en-US" altLang="zh-CN" sz="2400" b="1" kern="100" dirty="0">
                <a:solidFill>
                  <a:srgbClr val="000000"/>
                </a:solidFill>
                <a:latin typeface="+mj-ea"/>
                <a:ea typeface="+mj-ea"/>
                <a:cs typeface="宋体" panose="02010600030101010101" pitchFamily="2" charset="-122"/>
              </a:rPr>
              <a:t>1</a:t>
            </a:r>
            <a:r>
              <a:rPr lang="zh-CN" altLang="en-US" sz="2400" b="1" kern="100" dirty="0">
                <a:solidFill>
                  <a:srgbClr val="000000"/>
                </a:solidFill>
                <a:latin typeface="+mj-ea"/>
                <a:ea typeface="+mj-ea"/>
                <a:cs typeface="宋体" panose="02010600030101010101" pitchFamily="2" charset="-122"/>
              </a:rPr>
              <a:t>．素养目标</a:t>
            </a:r>
          </a:p>
          <a:p>
            <a:pPr indent="200025" algn="just">
              <a:tabLst>
                <a:tab pos="269875" algn="l"/>
              </a:tabLst>
            </a:pPr>
            <a:r>
              <a:rPr lang="zh-CN" altLang="en-US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）了解基本的网络知识，如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TCP/IP</a:t>
            </a:r>
            <a:r>
              <a:rPr lang="zh-CN" altLang="en-US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协议、局域网搭建等。</a:t>
            </a:r>
          </a:p>
          <a:p>
            <a:pPr indent="200025" algn="just">
              <a:tabLst>
                <a:tab pos="269875" algn="l"/>
              </a:tabLst>
            </a:pPr>
            <a:r>
              <a:rPr lang="zh-CN" altLang="en-US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）能够根据家庭实际需求，设计并搭建合适的家庭互联系统。</a:t>
            </a:r>
          </a:p>
          <a:p>
            <a:pPr indent="200025" algn="just">
              <a:tabLst>
                <a:tab pos="269875" algn="l"/>
              </a:tabLst>
            </a:pPr>
            <a:r>
              <a:rPr lang="zh-CN" altLang="en-US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）具备一定的创新意识和创新能力，能够不断推动家庭互联系统的发展和创新。</a:t>
            </a:r>
          </a:p>
          <a:p>
            <a:pPr indent="200025" algn="just">
              <a:tabLst>
                <a:tab pos="269875" algn="l"/>
              </a:tabLst>
            </a:pPr>
            <a:r>
              <a:rPr lang="zh-CN" altLang="en-US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en-US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）认识到搭建家庭小型互联系统对家庭生活和社会的影响，积极承担社会责任。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8FBCE32-A585-FAB8-F36C-3B2B7F24545F}"/>
              </a:ext>
            </a:extLst>
          </p:cNvPr>
          <p:cNvSpPr txBox="1"/>
          <p:nvPr/>
        </p:nvSpPr>
        <p:spPr>
          <a:xfrm>
            <a:off x="0" y="162046"/>
            <a:ext cx="40057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跨学科主题学习</a:t>
            </a:r>
          </a:p>
        </p:txBody>
      </p:sp>
    </p:spTree>
    <p:extLst>
      <p:ext uri="{BB962C8B-B14F-4D97-AF65-F5344CB8AC3E}">
        <p14:creationId xmlns:p14="http://schemas.microsoft.com/office/powerpoint/2010/main" val="76040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131" grpId="0" animBg="1"/>
      <p:bldP spid="128" grpId="0"/>
      <p:bldP spid="19" grpId="0"/>
      <p:bldP spid="15" grpId="0"/>
      <p:bldP spid="15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AC6B99A0-2CF4-7887-E255-A47038BC367D}"/>
              </a:ext>
            </a:extLst>
          </p:cNvPr>
          <p:cNvGrpSpPr/>
          <p:nvPr/>
        </p:nvGrpSpPr>
        <p:grpSpPr>
          <a:xfrm>
            <a:off x="2798085" y="1729600"/>
            <a:ext cx="4640345" cy="737018"/>
            <a:chOff x="2500683" y="1997316"/>
            <a:chExt cx="4640345" cy="737018"/>
          </a:xfrm>
        </p:grpSpPr>
        <p:sp>
          <p:nvSpPr>
            <p:cNvPr id="6" name="文本框 5"/>
            <p:cNvSpPr txBox="1"/>
            <p:nvPr/>
          </p:nvSpPr>
          <p:spPr>
            <a:xfrm>
              <a:off x="2500683" y="2026448"/>
              <a:ext cx="240383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dirty="0">
                  <a:solidFill>
                    <a:schemeClr val="bg1">
                      <a:alpha val="89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汉仪综艺体简" panose="02010609000101010101" charset="-122"/>
                </a:rPr>
                <a:t>第四部分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4904518" y="1997316"/>
              <a:ext cx="223651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4000" b="1" dirty="0">
                <a:solidFill>
                  <a:schemeClr val="bg1">
                    <a:alpha val="89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3" name="图片 32">
            <a:extLst>
              <a:ext uri="{FF2B5EF4-FFF2-40B4-BE49-F238E27FC236}">
                <a16:creationId xmlns:a16="http://schemas.microsoft.com/office/drawing/2014/main" id="{B6A558CE-8716-A9F0-20C5-AEC4A76FC8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9567" y="3190352"/>
            <a:ext cx="3286648" cy="3286648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FDC7EAF4-5406-9C4D-EA14-D3C9AADCBCD9}"/>
              </a:ext>
            </a:extLst>
          </p:cNvPr>
          <p:cNvSpPr txBox="1"/>
          <p:nvPr/>
        </p:nvSpPr>
        <p:spPr>
          <a:xfrm>
            <a:off x="2639935" y="2909119"/>
            <a:ext cx="6417141" cy="92333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6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5400" dirty="0"/>
              <a:t>优化测试，项目评价</a:t>
            </a:r>
            <a:endParaRPr lang="en-US" altLang="zh-CN" sz="5400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06552E54-59CD-7509-46B6-94C9088E4E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1530" y="642510"/>
            <a:ext cx="670525" cy="540033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E609C8CE-A00F-16FB-F4E1-A541ED32A384}"/>
              </a:ext>
            </a:extLst>
          </p:cNvPr>
          <p:cNvSpPr txBox="1"/>
          <p:nvPr/>
        </p:nvSpPr>
        <p:spPr>
          <a:xfrm>
            <a:off x="1340453" y="804208"/>
            <a:ext cx="551072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阿里巴巴普惠体 M" panose="00020600040101010101" charset="-122"/>
              </a:defRPr>
            </a:lvl1pPr>
          </a:lstStyle>
          <a:p>
            <a:r>
              <a:rPr lang="zh-CN" alt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跨学科主题学习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搭建家庭小型互联系统</a:t>
            </a:r>
          </a:p>
        </p:txBody>
      </p:sp>
    </p:spTree>
    <p:extLst>
      <p:ext uri="{BB962C8B-B14F-4D97-AF65-F5344CB8AC3E}">
        <p14:creationId xmlns:p14="http://schemas.microsoft.com/office/powerpoint/2010/main" val="8410109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985088" y="705215"/>
            <a:ext cx="372338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spc="10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1</a:t>
            </a:r>
            <a:r>
              <a:rPr lang="zh-CN" altLang="en-US" sz="2800" b="1" spc="10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．问题汇总与分析</a:t>
            </a:r>
          </a:p>
        </p:txBody>
      </p:sp>
      <p:sp>
        <p:nvSpPr>
          <p:cNvPr id="10" name="矩形 9"/>
          <p:cNvSpPr/>
          <p:nvPr/>
        </p:nvSpPr>
        <p:spPr>
          <a:xfrm>
            <a:off x="1364414" y="1460446"/>
            <a:ext cx="9815201" cy="941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00">
              <a:lnSpc>
                <a:spcPct val="120000"/>
              </a:lnSpc>
              <a:defRPr/>
            </a:pPr>
            <a:r>
              <a:rPr lang="zh-CN" altLang="en-US" sz="2400" kern="0" dirty="0">
                <a:solidFill>
                  <a:srgbClr val="2F2F2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小组内交流在课后观察网络运行过程中发现的问题，整理问题清单分析原因，汇报展示。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298AD515-B17A-CC8B-1C49-03D211E8DD74}"/>
              </a:ext>
            </a:extLst>
          </p:cNvPr>
          <p:cNvGrpSpPr/>
          <p:nvPr/>
        </p:nvGrpSpPr>
        <p:grpSpPr>
          <a:xfrm>
            <a:off x="657713" y="663178"/>
            <a:ext cx="523220" cy="523220"/>
            <a:chOff x="897294" y="672976"/>
            <a:chExt cx="1905000" cy="1905000"/>
          </a:xfrm>
        </p:grpSpPr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C902E7CA-A6AE-DD97-9433-BAAB498DB379}"/>
                </a:ext>
              </a:extLst>
            </p:cNvPr>
            <p:cNvSpPr/>
            <p:nvPr/>
          </p:nvSpPr>
          <p:spPr>
            <a:xfrm>
              <a:off x="897294" y="672976"/>
              <a:ext cx="1905000" cy="1905000"/>
            </a:xfrm>
            <a:custGeom>
              <a:avLst/>
              <a:gdLst>
                <a:gd name="connsiteX0" fmla="*/ 0 w 1905000"/>
                <a:gd name="connsiteY0" fmla="*/ 952500 h 1905000"/>
                <a:gd name="connsiteX1" fmla="*/ 952500 w 1905000"/>
                <a:gd name="connsiteY1" fmla="*/ 1905000 h 1905000"/>
                <a:gd name="connsiteX2" fmla="*/ 1905000 w 1905000"/>
                <a:gd name="connsiteY2" fmla="*/ 952500 h 1905000"/>
                <a:gd name="connsiteX3" fmla="*/ 952500 w 1905000"/>
                <a:gd name="connsiteY3" fmla="*/ 0 h 1905000"/>
                <a:gd name="connsiteX4" fmla="*/ 0 w 1905000"/>
                <a:gd name="connsiteY4" fmla="*/ 95250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0" h="1905000">
                  <a:moveTo>
                    <a:pt x="0" y="952500"/>
                  </a:moveTo>
                  <a:cubicBezTo>
                    <a:pt x="0" y="1478552"/>
                    <a:pt x="426448" y="1905000"/>
                    <a:pt x="952500" y="1905000"/>
                  </a:cubicBezTo>
                  <a:cubicBezTo>
                    <a:pt x="1478552" y="1905000"/>
                    <a:pt x="1905000" y="1478552"/>
                    <a:pt x="1905000" y="952500"/>
                  </a:cubicBezTo>
                  <a:cubicBezTo>
                    <a:pt x="1905000" y="426448"/>
                    <a:pt x="1478552" y="0"/>
                    <a:pt x="952500" y="0"/>
                  </a:cubicBezTo>
                  <a:cubicBezTo>
                    <a:pt x="426448" y="0"/>
                    <a:pt x="0" y="426448"/>
                    <a:pt x="0" y="952500"/>
                  </a:cubicBezTo>
                  <a:close/>
                </a:path>
              </a:pathLst>
            </a:custGeom>
            <a:solidFill>
              <a:srgbClr val="62A39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DAAB0FA0-6AD0-D9D4-52ED-BD39D7837954}"/>
                </a:ext>
              </a:extLst>
            </p:cNvPr>
            <p:cNvSpPr/>
            <p:nvPr/>
          </p:nvSpPr>
          <p:spPr>
            <a:xfrm>
              <a:off x="1372437" y="1141986"/>
              <a:ext cx="947032" cy="942322"/>
            </a:xfrm>
            <a:custGeom>
              <a:avLst/>
              <a:gdLst>
                <a:gd name="connsiteX0" fmla="*/ 510761 w 947032"/>
                <a:gd name="connsiteY0" fmla="*/ 496572 h 942322"/>
                <a:gd name="connsiteX1" fmla="*/ 510761 w 947032"/>
                <a:gd name="connsiteY1" fmla="*/ 867514 h 942322"/>
                <a:gd name="connsiteX2" fmla="*/ 585579 w 947032"/>
                <a:gd name="connsiteY2" fmla="*/ 942322 h 942322"/>
                <a:gd name="connsiteX3" fmla="*/ 784987 w 947032"/>
                <a:gd name="connsiteY3" fmla="*/ 865117 h 942322"/>
                <a:gd name="connsiteX4" fmla="*/ 863720 w 947032"/>
                <a:gd name="connsiteY4" fmla="*/ 823090 h 942322"/>
                <a:gd name="connsiteX5" fmla="*/ 926730 w 947032"/>
                <a:gd name="connsiteY5" fmla="*/ 774740 h 942322"/>
                <a:gd name="connsiteX6" fmla="*/ 947032 w 947032"/>
                <a:gd name="connsiteY6" fmla="*/ 736457 h 942322"/>
                <a:gd name="connsiteX7" fmla="*/ 947032 w 947032"/>
                <a:gd name="connsiteY7" fmla="*/ 74967 h 942322"/>
                <a:gd name="connsiteX8" fmla="*/ 872222 w 947032"/>
                <a:gd name="connsiteY8" fmla="*/ 156 h 942322"/>
                <a:gd name="connsiteX9" fmla="*/ 806715 w 947032"/>
                <a:gd name="connsiteY9" fmla="*/ 14643 h 942322"/>
                <a:gd name="connsiteX10" fmla="*/ 778622 w 947032"/>
                <a:gd name="connsiteY10" fmla="*/ 329226 h 942322"/>
                <a:gd name="connsiteX11" fmla="*/ 510761 w 947032"/>
                <a:gd name="connsiteY11" fmla="*/ 496572 h 942322"/>
                <a:gd name="connsiteX12" fmla="*/ 74812 w 947032"/>
                <a:gd name="connsiteY12" fmla="*/ 0 h 942322"/>
                <a:gd name="connsiteX13" fmla="*/ 0 w 947032"/>
                <a:gd name="connsiteY13" fmla="*/ 74808 h 942322"/>
                <a:gd name="connsiteX14" fmla="*/ 0 w 947032"/>
                <a:gd name="connsiteY14" fmla="*/ 736299 h 942322"/>
                <a:gd name="connsiteX15" fmla="*/ 20326 w 947032"/>
                <a:gd name="connsiteY15" fmla="*/ 774561 h 942322"/>
                <a:gd name="connsiteX16" fmla="*/ 84423 w 947032"/>
                <a:gd name="connsiteY16" fmla="*/ 823087 h 942322"/>
                <a:gd name="connsiteX17" fmla="*/ 163179 w 947032"/>
                <a:gd name="connsiteY17" fmla="*/ 865116 h 942322"/>
                <a:gd name="connsiteX18" fmla="*/ 362571 w 947032"/>
                <a:gd name="connsiteY18" fmla="*/ 942320 h 942322"/>
                <a:gd name="connsiteX19" fmla="*/ 437380 w 947032"/>
                <a:gd name="connsiteY19" fmla="*/ 867512 h 942322"/>
                <a:gd name="connsiteX20" fmla="*/ 437380 w 947032"/>
                <a:gd name="connsiteY20" fmla="*/ 495970 h 942322"/>
                <a:gd name="connsiteX21" fmla="*/ 173671 w 947032"/>
                <a:gd name="connsiteY21" fmla="*/ 327463 h 942322"/>
                <a:gd name="connsiteX22" fmla="*/ 146010 w 947032"/>
                <a:gd name="connsiteY22" fmla="*/ 15750 h 942322"/>
                <a:gd name="connsiteX23" fmla="*/ 74812 w 947032"/>
                <a:gd name="connsiteY23" fmla="*/ 0 h 94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7032" h="942322">
                  <a:moveTo>
                    <a:pt x="510761" y="496572"/>
                  </a:moveTo>
                  <a:lnTo>
                    <a:pt x="510761" y="867514"/>
                  </a:lnTo>
                  <a:cubicBezTo>
                    <a:pt x="510938" y="908748"/>
                    <a:pt x="544337" y="942143"/>
                    <a:pt x="585579" y="942322"/>
                  </a:cubicBezTo>
                  <a:cubicBezTo>
                    <a:pt x="626546" y="928133"/>
                    <a:pt x="707175" y="899458"/>
                    <a:pt x="784987" y="865117"/>
                  </a:cubicBezTo>
                  <a:cubicBezTo>
                    <a:pt x="805125" y="856164"/>
                    <a:pt x="824988" y="845132"/>
                    <a:pt x="863720" y="823090"/>
                  </a:cubicBezTo>
                  <a:cubicBezTo>
                    <a:pt x="888041" y="811831"/>
                    <a:pt x="909561" y="795319"/>
                    <a:pt x="926730" y="774740"/>
                  </a:cubicBezTo>
                  <a:cubicBezTo>
                    <a:pt x="935465" y="763124"/>
                    <a:pt x="942317" y="750205"/>
                    <a:pt x="947032" y="736457"/>
                  </a:cubicBezTo>
                  <a:lnTo>
                    <a:pt x="947032" y="74967"/>
                  </a:lnTo>
                  <a:cubicBezTo>
                    <a:pt x="946878" y="33726"/>
                    <a:pt x="913470" y="337"/>
                    <a:pt x="872222" y="156"/>
                  </a:cubicBezTo>
                  <a:cubicBezTo>
                    <a:pt x="850160" y="3897"/>
                    <a:pt x="828297" y="8732"/>
                    <a:pt x="806715" y="14643"/>
                  </a:cubicBezTo>
                  <a:cubicBezTo>
                    <a:pt x="847161" y="118103"/>
                    <a:pt x="836758" y="234559"/>
                    <a:pt x="778622" y="329226"/>
                  </a:cubicBezTo>
                  <a:cubicBezTo>
                    <a:pt x="720510" y="423909"/>
                    <a:pt x="621352" y="485859"/>
                    <a:pt x="510761" y="496572"/>
                  </a:cubicBezTo>
                  <a:close/>
                  <a:moveTo>
                    <a:pt x="74812" y="0"/>
                  </a:moveTo>
                  <a:cubicBezTo>
                    <a:pt x="33570" y="154"/>
                    <a:pt x="180" y="33570"/>
                    <a:pt x="0" y="74808"/>
                  </a:cubicBezTo>
                  <a:lnTo>
                    <a:pt x="0" y="736299"/>
                  </a:lnTo>
                  <a:cubicBezTo>
                    <a:pt x="4709" y="750049"/>
                    <a:pt x="11568" y="762964"/>
                    <a:pt x="20326" y="774561"/>
                  </a:cubicBezTo>
                  <a:cubicBezTo>
                    <a:pt x="37767" y="795358"/>
                    <a:pt x="59699" y="811917"/>
                    <a:pt x="84423" y="823087"/>
                  </a:cubicBezTo>
                  <a:cubicBezTo>
                    <a:pt x="123950" y="845128"/>
                    <a:pt x="143800" y="856324"/>
                    <a:pt x="163179" y="865116"/>
                  </a:cubicBezTo>
                  <a:cubicBezTo>
                    <a:pt x="240971" y="899456"/>
                    <a:pt x="321619" y="928131"/>
                    <a:pt x="362571" y="942320"/>
                  </a:cubicBezTo>
                  <a:cubicBezTo>
                    <a:pt x="403810" y="942138"/>
                    <a:pt x="437201" y="908746"/>
                    <a:pt x="437380" y="867512"/>
                  </a:cubicBezTo>
                  <a:lnTo>
                    <a:pt x="437380" y="495970"/>
                  </a:lnTo>
                  <a:cubicBezTo>
                    <a:pt x="328120" y="483719"/>
                    <a:pt x="230702" y="421468"/>
                    <a:pt x="173671" y="327463"/>
                  </a:cubicBezTo>
                  <a:cubicBezTo>
                    <a:pt x="116618" y="233482"/>
                    <a:pt x="106420" y="118326"/>
                    <a:pt x="146010" y="15750"/>
                  </a:cubicBezTo>
                  <a:cubicBezTo>
                    <a:pt x="122566" y="9270"/>
                    <a:pt x="98801" y="4013"/>
                    <a:pt x="74812" y="0"/>
                  </a:cubicBezTo>
                  <a:close/>
                </a:path>
              </a:pathLst>
            </a:custGeom>
            <a:solidFill>
              <a:srgbClr val="FFFFF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23998730-4DD3-A8D5-6C38-A954CAF143E6}"/>
                </a:ext>
              </a:extLst>
            </p:cNvPr>
            <p:cNvSpPr/>
            <p:nvPr/>
          </p:nvSpPr>
          <p:spPr>
            <a:xfrm>
              <a:off x="1273373" y="1230170"/>
              <a:ext cx="1153192" cy="803172"/>
            </a:xfrm>
            <a:custGeom>
              <a:avLst/>
              <a:gdLst>
                <a:gd name="connsiteX0" fmla="*/ 1067060 w 1153192"/>
                <a:gd name="connsiteY0" fmla="*/ 712996 h 803172"/>
                <a:gd name="connsiteX1" fmla="*/ 1004045 w 1153192"/>
                <a:gd name="connsiteY1" fmla="*/ 761373 h 803172"/>
                <a:gd name="connsiteX2" fmla="*/ 926712 w 1153192"/>
                <a:gd name="connsiteY2" fmla="*/ 802476 h 803172"/>
                <a:gd name="connsiteX3" fmla="*/ 1069719 w 1153192"/>
                <a:gd name="connsiteY3" fmla="*/ 799635 h 803172"/>
                <a:gd name="connsiteX4" fmla="*/ 1124385 w 1153192"/>
                <a:gd name="connsiteY4" fmla="*/ 780914 h 803172"/>
                <a:gd name="connsiteX5" fmla="*/ 1153193 w 1153192"/>
                <a:gd name="connsiteY5" fmla="*/ 735691 h 803172"/>
                <a:gd name="connsiteX6" fmla="*/ 1153193 w 1153192"/>
                <a:gd name="connsiteY6" fmla="*/ 74182 h 803172"/>
                <a:gd name="connsiteX7" fmla="*/ 1085939 w 1153192"/>
                <a:gd name="connsiteY7" fmla="*/ 0 h 803172"/>
                <a:gd name="connsiteX8" fmla="*/ 1087359 w 1153192"/>
                <a:gd name="connsiteY8" fmla="*/ 13244 h 803172"/>
                <a:gd name="connsiteX9" fmla="*/ 1087359 w 1153192"/>
                <a:gd name="connsiteY9" fmla="*/ 674735 h 803172"/>
                <a:gd name="connsiteX10" fmla="*/ 1067060 w 1153192"/>
                <a:gd name="connsiteY10" fmla="*/ 712996 h 803172"/>
                <a:gd name="connsiteX11" fmla="*/ 67254 w 1153192"/>
                <a:gd name="connsiteY11" fmla="*/ 316 h 803172"/>
                <a:gd name="connsiteX12" fmla="*/ 0 w 1153192"/>
                <a:gd name="connsiteY12" fmla="*/ 74183 h 803172"/>
                <a:gd name="connsiteX13" fmla="*/ 0 w 1153192"/>
                <a:gd name="connsiteY13" fmla="*/ 735697 h 803172"/>
                <a:gd name="connsiteX14" fmla="*/ 28834 w 1153192"/>
                <a:gd name="connsiteY14" fmla="*/ 781199 h 803172"/>
                <a:gd name="connsiteX15" fmla="*/ 83474 w 1153192"/>
                <a:gd name="connsiteY15" fmla="*/ 799949 h 803172"/>
                <a:gd name="connsiteX16" fmla="*/ 226483 w 1153192"/>
                <a:gd name="connsiteY16" fmla="*/ 802786 h 803172"/>
                <a:gd name="connsiteX17" fmla="*/ 149150 w 1153192"/>
                <a:gd name="connsiteY17" fmla="*/ 761684 h 803172"/>
                <a:gd name="connsiteX18" fmla="*/ 86162 w 1153192"/>
                <a:gd name="connsiteY18" fmla="*/ 713315 h 803172"/>
                <a:gd name="connsiteX19" fmla="*/ 65840 w 1153192"/>
                <a:gd name="connsiteY19" fmla="*/ 675055 h 803172"/>
                <a:gd name="connsiteX20" fmla="*/ 65840 w 1153192"/>
                <a:gd name="connsiteY20" fmla="*/ 13562 h 803172"/>
                <a:gd name="connsiteX21" fmla="*/ 67254 w 1153192"/>
                <a:gd name="connsiteY21" fmla="*/ 316 h 80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53192" h="803172">
                  <a:moveTo>
                    <a:pt x="1067060" y="712996"/>
                  </a:moveTo>
                  <a:cubicBezTo>
                    <a:pt x="1049910" y="733604"/>
                    <a:pt x="1028384" y="750129"/>
                    <a:pt x="1004045" y="761373"/>
                  </a:cubicBezTo>
                  <a:cubicBezTo>
                    <a:pt x="965943" y="782624"/>
                    <a:pt x="946244" y="793635"/>
                    <a:pt x="926712" y="802476"/>
                  </a:cubicBezTo>
                  <a:cubicBezTo>
                    <a:pt x="947512" y="802476"/>
                    <a:pt x="1009254" y="803746"/>
                    <a:pt x="1069719" y="799635"/>
                  </a:cubicBezTo>
                  <a:cubicBezTo>
                    <a:pt x="1089448" y="799248"/>
                    <a:pt x="1108561" y="792701"/>
                    <a:pt x="1124385" y="780914"/>
                  </a:cubicBezTo>
                  <a:cubicBezTo>
                    <a:pt x="1138375" y="769131"/>
                    <a:pt x="1148427" y="753351"/>
                    <a:pt x="1153193" y="735691"/>
                  </a:cubicBezTo>
                  <a:lnTo>
                    <a:pt x="1153193" y="74182"/>
                  </a:lnTo>
                  <a:cubicBezTo>
                    <a:pt x="1153076" y="35897"/>
                    <a:pt x="1124045" y="3886"/>
                    <a:pt x="1085939" y="0"/>
                  </a:cubicBezTo>
                  <a:cubicBezTo>
                    <a:pt x="1086819" y="4379"/>
                    <a:pt x="1087296" y="8801"/>
                    <a:pt x="1087359" y="13244"/>
                  </a:cubicBezTo>
                  <a:lnTo>
                    <a:pt x="1087359" y="674735"/>
                  </a:lnTo>
                  <a:cubicBezTo>
                    <a:pt x="1082652" y="688479"/>
                    <a:pt x="1075800" y="701392"/>
                    <a:pt x="1067060" y="712996"/>
                  </a:cubicBezTo>
                  <a:close/>
                  <a:moveTo>
                    <a:pt x="67254" y="316"/>
                  </a:moveTo>
                  <a:cubicBezTo>
                    <a:pt x="29284" y="4201"/>
                    <a:pt x="294" y="36009"/>
                    <a:pt x="0" y="74183"/>
                  </a:cubicBezTo>
                  <a:lnTo>
                    <a:pt x="0" y="735697"/>
                  </a:lnTo>
                  <a:cubicBezTo>
                    <a:pt x="4709" y="753467"/>
                    <a:pt x="14777" y="769354"/>
                    <a:pt x="28834" y="781199"/>
                  </a:cubicBezTo>
                  <a:cubicBezTo>
                    <a:pt x="44641" y="793005"/>
                    <a:pt x="63749" y="799562"/>
                    <a:pt x="83474" y="799949"/>
                  </a:cubicBezTo>
                  <a:cubicBezTo>
                    <a:pt x="143956" y="804053"/>
                    <a:pt x="205682" y="803244"/>
                    <a:pt x="226483" y="802786"/>
                  </a:cubicBezTo>
                  <a:cubicBezTo>
                    <a:pt x="206945" y="793946"/>
                    <a:pt x="187278" y="782936"/>
                    <a:pt x="149150" y="761684"/>
                  </a:cubicBezTo>
                  <a:cubicBezTo>
                    <a:pt x="124820" y="750442"/>
                    <a:pt x="103303" y="733918"/>
                    <a:pt x="86162" y="713315"/>
                  </a:cubicBezTo>
                  <a:cubicBezTo>
                    <a:pt x="77406" y="701717"/>
                    <a:pt x="70546" y="688803"/>
                    <a:pt x="65840" y="675055"/>
                  </a:cubicBezTo>
                  <a:lnTo>
                    <a:pt x="65840" y="13562"/>
                  </a:lnTo>
                  <a:cubicBezTo>
                    <a:pt x="65899" y="9119"/>
                    <a:pt x="66375" y="4697"/>
                    <a:pt x="67254" y="316"/>
                  </a:cubicBezTo>
                  <a:close/>
                </a:path>
              </a:pathLst>
            </a:custGeom>
            <a:solidFill>
              <a:srgbClr val="FFFFF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965B142D-1F80-6BCE-9FFC-40E75EF306CC}"/>
                </a:ext>
              </a:extLst>
            </p:cNvPr>
            <p:cNvSpPr/>
            <p:nvPr/>
          </p:nvSpPr>
          <p:spPr>
            <a:xfrm>
              <a:off x="1495277" y="1156177"/>
              <a:ext cx="709429" cy="482387"/>
            </a:xfrm>
            <a:custGeom>
              <a:avLst/>
              <a:gdLst>
                <a:gd name="connsiteX0" fmla="*/ 684973 w 709429"/>
                <a:gd name="connsiteY0" fmla="*/ 0 h 482387"/>
                <a:gd name="connsiteX1" fmla="*/ 409832 w 709429"/>
                <a:gd name="connsiteY1" fmla="*/ 194650 h 482387"/>
                <a:gd name="connsiteX2" fmla="*/ 387763 w 709429"/>
                <a:gd name="connsiteY2" fmla="*/ 247579 h 482387"/>
                <a:gd name="connsiteX3" fmla="*/ 387763 w 709429"/>
                <a:gd name="connsiteY3" fmla="*/ 482387 h 482387"/>
                <a:gd name="connsiteX4" fmla="*/ 656751 w 709429"/>
                <a:gd name="connsiteY4" fmla="*/ 315348 h 482387"/>
                <a:gd name="connsiteX5" fmla="*/ 684973 w 709429"/>
                <a:gd name="connsiteY5" fmla="*/ 0 h 482387"/>
                <a:gd name="connsiteX6" fmla="*/ 315166 w 709429"/>
                <a:gd name="connsiteY6" fmla="*/ 481777 h 482387"/>
                <a:gd name="connsiteX7" fmla="*/ 315323 w 709429"/>
                <a:gd name="connsiteY7" fmla="*/ 481777 h 482387"/>
                <a:gd name="connsiteX8" fmla="*/ 315323 w 709429"/>
                <a:gd name="connsiteY8" fmla="*/ 247572 h 482387"/>
                <a:gd name="connsiteX9" fmla="*/ 293283 w 709429"/>
                <a:gd name="connsiteY9" fmla="*/ 194641 h 482387"/>
                <a:gd name="connsiteX10" fmla="*/ 23800 w 709429"/>
                <a:gd name="connsiteY10" fmla="*/ 1552 h 482387"/>
                <a:gd name="connsiteX11" fmla="*/ 51439 w 709429"/>
                <a:gd name="connsiteY11" fmla="*/ 313265 h 482387"/>
                <a:gd name="connsiteX12" fmla="*/ 315166 w 709429"/>
                <a:gd name="connsiteY12" fmla="*/ 481777 h 48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09429" h="482387">
                  <a:moveTo>
                    <a:pt x="684973" y="0"/>
                  </a:moveTo>
                  <a:cubicBezTo>
                    <a:pt x="599450" y="23148"/>
                    <a:pt x="472656" y="75577"/>
                    <a:pt x="409832" y="194650"/>
                  </a:cubicBezTo>
                  <a:cubicBezTo>
                    <a:pt x="400876" y="211583"/>
                    <a:pt x="393489" y="229300"/>
                    <a:pt x="387763" y="247579"/>
                  </a:cubicBezTo>
                  <a:lnTo>
                    <a:pt x="387763" y="482387"/>
                  </a:lnTo>
                  <a:cubicBezTo>
                    <a:pt x="498698" y="472081"/>
                    <a:pt x="598323" y="410187"/>
                    <a:pt x="656751" y="315348"/>
                  </a:cubicBezTo>
                  <a:cubicBezTo>
                    <a:pt x="715181" y="220504"/>
                    <a:pt x="725625" y="103687"/>
                    <a:pt x="684973" y="0"/>
                  </a:cubicBezTo>
                  <a:close/>
                  <a:moveTo>
                    <a:pt x="315166" y="481777"/>
                  </a:moveTo>
                  <a:lnTo>
                    <a:pt x="315323" y="481777"/>
                  </a:lnTo>
                  <a:lnTo>
                    <a:pt x="315323" y="247572"/>
                  </a:lnTo>
                  <a:cubicBezTo>
                    <a:pt x="309598" y="229296"/>
                    <a:pt x="302222" y="211578"/>
                    <a:pt x="293283" y="194641"/>
                  </a:cubicBezTo>
                  <a:cubicBezTo>
                    <a:pt x="231850" y="78256"/>
                    <a:pt x="109168" y="25485"/>
                    <a:pt x="23800" y="1552"/>
                  </a:cubicBezTo>
                  <a:cubicBezTo>
                    <a:pt x="-15788" y="104133"/>
                    <a:pt x="-5595" y="219283"/>
                    <a:pt x="51439" y="313265"/>
                  </a:cubicBezTo>
                  <a:cubicBezTo>
                    <a:pt x="108489" y="407279"/>
                    <a:pt x="205908" y="469527"/>
                    <a:pt x="315166" y="481777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863C0D02-8428-3B9E-A861-A38D02A385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9113"/>
              </p:ext>
            </p:extLst>
          </p:nvPr>
        </p:nvGraphicFramePr>
        <p:xfrm>
          <a:off x="2903512" y="2429891"/>
          <a:ext cx="6384975" cy="31713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64624">
                  <a:extLst>
                    <a:ext uri="{9D8B030D-6E8A-4147-A177-3AD203B41FA5}">
                      <a16:colId xmlns:a16="http://schemas.microsoft.com/office/drawing/2014/main" val="369729275"/>
                    </a:ext>
                  </a:extLst>
                </a:gridCol>
                <a:gridCol w="3820351">
                  <a:extLst>
                    <a:ext uri="{9D8B030D-6E8A-4147-A177-3AD203B41FA5}">
                      <a16:colId xmlns:a16="http://schemas.microsoft.com/office/drawing/2014/main" val="854544442"/>
                    </a:ext>
                  </a:extLst>
                </a:gridCol>
              </a:tblGrid>
              <a:tr h="528564"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tabLst>
                          <a:tab pos="269875" algn="l"/>
                        </a:tabLst>
                      </a:pPr>
                      <a:r>
                        <a:rPr lang="zh-CN" sz="2000" kern="0" dirty="0">
                          <a:effectLst/>
                        </a:rPr>
                        <a:t>问题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12288" marR="112288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F8B"/>
                    </a:solidFill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tabLst>
                          <a:tab pos="269875" algn="l"/>
                        </a:tabLst>
                      </a:pPr>
                      <a:r>
                        <a:rPr lang="zh-CN" sz="2000" kern="0" dirty="0">
                          <a:effectLst/>
                        </a:rPr>
                        <a:t>原因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12288" marR="112288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F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2344042"/>
                  </a:ext>
                </a:extLst>
              </a:tr>
              <a:tr h="528564"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tabLst>
                          <a:tab pos="269875" algn="l"/>
                        </a:tabLst>
                      </a:pPr>
                      <a:r>
                        <a:rPr lang="zh-CN" sz="2000" b="0" kern="0" dirty="0">
                          <a:effectLst/>
                        </a:rPr>
                        <a:t>卧室信号弱</a:t>
                      </a:r>
                      <a:endParaRPr lang="zh-CN" sz="20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12288" marR="112288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F8B"/>
                    </a:solidFill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tabLst>
                          <a:tab pos="269875" algn="l"/>
                        </a:tabLst>
                      </a:pPr>
                      <a:r>
                        <a:rPr lang="en-US" sz="2000" kern="0" dirty="0">
                          <a:effectLst/>
                        </a:rPr>
                        <a:t> 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12288" marR="112288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046363"/>
                  </a:ext>
                </a:extLst>
              </a:tr>
              <a:tr h="528564"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tabLst>
                          <a:tab pos="269875" algn="l"/>
                        </a:tabLst>
                      </a:pPr>
                      <a:r>
                        <a:rPr lang="zh-CN" sz="2000" b="0" kern="0" dirty="0">
                          <a:effectLst/>
                        </a:rPr>
                        <a:t>网速不稳定</a:t>
                      </a:r>
                      <a:endParaRPr lang="zh-CN" sz="20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12288" marR="112288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F8B"/>
                    </a:solidFill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tabLst>
                          <a:tab pos="269875" algn="l"/>
                        </a:tabLst>
                      </a:pPr>
                      <a:r>
                        <a:rPr lang="en-US" sz="2000" kern="0" dirty="0">
                          <a:effectLst/>
                        </a:rPr>
                        <a:t> 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12288" marR="112288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3577113"/>
                  </a:ext>
                </a:extLst>
              </a:tr>
              <a:tr h="528564"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tabLst>
                          <a:tab pos="269875" algn="l"/>
                        </a:tabLst>
                      </a:pPr>
                      <a:r>
                        <a:rPr lang="zh-CN" sz="2000" b="0" kern="0" dirty="0">
                          <a:effectLst/>
                        </a:rPr>
                        <a:t>不能上网</a:t>
                      </a:r>
                      <a:endParaRPr lang="zh-CN" sz="20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12288" marR="112288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F8B"/>
                    </a:solidFill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tabLst>
                          <a:tab pos="269875" algn="l"/>
                        </a:tabLst>
                      </a:pPr>
                      <a:r>
                        <a:rPr lang="en-US" sz="2000" kern="0" dirty="0">
                          <a:effectLst/>
                        </a:rPr>
                        <a:t> 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12288" marR="112288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0091396"/>
                  </a:ext>
                </a:extLst>
              </a:tr>
              <a:tr h="528564"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tabLst>
                          <a:tab pos="269875" algn="l"/>
                        </a:tabLst>
                      </a:pPr>
                      <a:r>
                        <a:rPr lang="zh-CN" sz="2000" b="0" kern="0" dirty="0">
                          <a:effectLst/>
                        </a:rPr>
                        <a:t>网卡故障</a:t>
                      </a:r>
                      <a:endParaRPr lang="zh-CN" sz="20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12288" marR="112288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F8B"/>
                    </a:solidFill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tabLst>
                          <a:tab pos="269875" algn="l"/>
                        </a:tabLst>
                      </a:pPr>
                      <a:r>
                        <a:rPr lang="en-US" sz="2000" kern="0" dirty="0">
                          <a:effectLst/>
                        </a:rPr>
                        <a:t> 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12288" marR="112288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8259596"/>
                  </a:ext>
                </a:extLst>
              </a:tr>
              <a:tr h="528564"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tabLst>
                          <a:tab pos="269875" algn="l"/>
                        </a:tabLst>
                      </a:pPr>
                      <a:r>
                        <a:rPr lang="zh-CN" sz="2000" b="0" kern="0" dirty="0">
                          <a:effectLst/>
                        </a:rPr>
                        <a:t>……</a:t>
                      </a:r>
                      <a:endParaRPr lang="zh-CN" sz="20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12288" marR="112288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F8B"/>
                    </a:solidFill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tabLst>
                          <a:tab pos="269875" algn="l"/>
                        </a:tabLst>
                      </a:pPr>
                      <a:r>
                        <a:rPr lang="en-US" sz="2000" kern="0" dirty="0">
                          <a:effectLst/>
                        </a:rPr>
                        <a:t> 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12288" marR="112288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6063147"/>
                  </a:ext>
                </a:extLst>
              </a:tr>
            </a:tbl>
          </a:graphicData>
        </a:graphic>
      </p:graphicFrame>
      <p:sp>
        <p:nvSpPr>
          <p:cNvPr id="19" name="文本框 18">
            <a:extLst>
              <a:ext uri="{FF2B5EF4-FFF2-40B4-BE49-F238E27FC236}">
                <a16:creationId xmlns:a16="http://schemas.microsoft.com/office/drawing/2014/main" id="{F5048D02-8B0D-7F42-541B-3A03853850E5}"/>
              </a:ext>
            </a:extLst>
          </p:cNvPr>
          <p:cNvSpPr txBox="1"/>
          <p:nvPr/>
        </p:nvSpPr>
        <p:spPr>
          <a:xfrm>
            <a:off x="4964920" y="5629565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家庭网络常见故障表</a:t>
            </a:r>
          </a:p>
        </p:txBody>
      </p:sp>
    </p:spTree>
    <p:extLst>
      <p:ext uri="{BB962C8B-B14F-4D97-AF65-F5344CB8AC3E}">
        <p14:creationId xmlns:p14="http://schemas.microsoft.com/office/powerpoint/2010/main" val="24348612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985088" y="705215"/>
            <a:ext cx="372338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spc="10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2</a:t>
            </a:r>
            <a:r>
              <a:rPr lang="zh-CN" altLang="en-US" sz="2800" b="1" spc="10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．网络测试与评估</a:t>
            </a:r>
          </a:p>
        </p:txBody>
      </p:sp>
      <p:sp>
        <p:nvSpPr>
          <p:cNvPr id="10" name="矩形 9"/>
          <p:cNvSpPr/>
          <p:nvPr/>
        </p:nvSpPr>
        <p:spPr>
          <a:xfrm>
            <a:off x="1364414" y="1228435"/>
            <a:ext cx="10222983" cy="941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00">
              <a:lnSpc>
                <a:spcPct val="120000"/>
              </a:lnSpc>
              <a:defRPr/>
            </a:pPr>
            <a:r>
              <a:rPr lang="zh-CN" altLang="en-US" sz="2400" kern="0" dirty="0">
                <a:solidFill>
                  <a:srgbClr val="2F2F2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先检查硬件连接，然后运用网络测试工具，如 </a:t>
            </a:r>
            <a:r>
              <a:rPr lang="en-US" altLang="zh-CN" sz="2400" kern="0" dirty="0">
                <a:solidFill>
                  <a:srgbClr val="2F2F2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Ping </a:t>
            </a:r>
            <a:r>
              <a:rPr lang="zh-CN" altLang="en-US" sz="2400" kern="0" dirty="0">
                <a:solidFill>
                  <a:srgbClr val="2F2F2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命令、网速测试软件等，对搭建的家庭网络系统进行全面测试与评估。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298AD515-B17A-CC8B-1C49-03D211E8DD74}"/>
              </a:ext>
            </a:extLst>
          </p:cNvPr>
          <p:cNvGrpSpPr/>
          <p:nvPr/>
        </p:nvGrpSpPr>
        <p:grpSpPr>
          <a:xfrm>
            <a:off x="657713" y="663178"/>
            <a:ext cx="523220" cy="523220"/>
            <a:chOff x="897294" y="672976"/>
            <a:chExt cx="1905000" cy="1905000"/>
          </a:xfrm>
        </p:grpSpPr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C902E7CA-A6AE-DD97-9433-BAAB498DB379}"/>
                </a:ext>
              </a:extLst>
            </p:cNvPr>
            <p:cNvSpPr/>
            <p:nvPr/>
          </p:nvSpPr>
          <p:spPr>
            <a:xfrm>
              <a:off x="897294" y="672976"/>
              <a:ext cx="1905000" cy="1905000"/>
            </a:xfrm>
            <a:custGeom>
              <a:avLst/>
              <a:gdLst>
                <a:gd name="connsiteX0" fmla="*/ 0 w 1905000"/>
                <a:gd name="connsiteY0" fmla="*/ 952500 h 1905000"/>
                <a:gd name="connsiteX1" fmla="*/ 952500 w 1905000"/>
                <a:gd name="connsiteY1" fmla="*/ 1905000 h 1905000"/>
                <a:gd name="connsiteX2" fmla="*/ 1905000 w 1905000"/>
                <a:gd name="connsiteY2" fmla="*/ 952500 h 1905000"/>
                <a:gd name="connsiteX3" fmla="*/ 952500 w 1905000"/>
                <a:gd name="connsiteY3" fmla="*/ 0 h 1905000"/>
                <a:gd name="connsiteX4" fmla="*/ 0 w 1905000"/>
                <a:gd name="connsiteY4" fmla="*/ 95250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0" h="1905000">
                  <a:moveTo>
                    <a:pt x="0" y="952500"/>
                  </a:moveTo>
                  <a:cubicBezTo>
                    <a:pt x="0" y="1478552"/>
                    <a:pt x="426448" y="1905000"/>
                    <a:pt x="952500" y="1905000"/>
                  </a:cubicBezTo>
                  <a:cubicBezTo>
                    <a:pt x="1478552" y="1905000"/>
                    <a:pt x="1905000" y="1478552"/>
                    <a:pt x="1905000" y="952500"/>
                  </a:cubicBezTo>
                  <a:cubicBezTo>
                    <a:pt x="1905000" y="426448"/>
                    <a:pt x="1478552" y="0"/>
                    <a:pt x="952500" y="0"/>
                  </a:cubicBezTo>
                  <a:cubicBezTo>
                    <a:pt x="426448" y="0"/>
                    <a:pt x="0" y="426448"/>
                    <a:pt x="0" y="952500"/>
                  </a:cubicBezTo>
                  <a:close/>
                </a:path>
              </a:pathLst>
            </a:custGeom>
            <a:solidFill>
              <a:srgbClr val="62A39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DAAB0FA0-6AD0-D9D4-52ED-BD39D7837954}"/>
                </a:ext>
              </a:extLst>
            </p:cNvPr>
            <p:cNvSpPr/>
            <p:nvPr/>
          </p:nvSpPr>
          <p:spPr>
            <a:xfrm>
              <a:off x="1372437" y="1141986"/>
              <a:ext cx="947032" cy="942322"/>
            </a:xfrm>
            <a:custGeom>
              <a:avLst/>
              <a:gdLst>
                <a:gd name="connsiteX0" fmla="*/ 510761 w 947032"/>
                <a:gd name="connsiteY0" fmla="*/ 496572 h 942322"/>
                <a:gd name="connsiteX1" fmla="*/ 510761 w 947032"/>
                <a:gd name="connsiteY1" fmla="*/ 867514 h 942322"/>
                <a:gd name="connsiteX2" fmla="*/ 585579 w 947032"/>
                <a:gd name="connsiteY2" fmla="*/ 942322 h 942322"/>
                <a:gd name="connsiteX3" fmla="*/ 784987 w 947032"/>
                <a:gd name="connsiteY3" fmla="*/ 865117 h 942322"/>
                <a:gd name="connsiteX4" fmla="*/ 863720 w 947032"/>
                <a:gd name="connsiteY4" fmla="*/ 823090 h 942322"/>
                <a:gd name="connsiteX5" fmla="*/ 926730 w 947032"/>
                <a:gd name="connsiteY5" fmla="*/ 774740 h 942322"/>
                <a:gd name="connsiteX6" fmla="*/ 947032 w 947032"/>
                <a:gd name="connsiteY6" fmla="*/ 736457 h 942322"/>
                <a:gd name="connsiteX7" fmla="*/ 947032 w 947032"/>
                <a:gd name="connsiteY7" fmla="*/ 74967 h 942322"/>
                <a:gd name="connsiteX8" fmla="*/ 872222 w 947032"/>
                <a:gd name="connsiteY8" fmla="*/ 156 h 942322"/>
                <a:gd name="connsiteX9" fmla="*/ 806715 w 947032"/>
                <a:gd name="connsiteY9" fmla="*/ 14643 h 942322"/>
                <a:gd name="connsiteX10" fmla="*/ 778622 w 947032"/>
                <a:gd name="connsiteY10" fmla="*/ 329226 h 942322"/>
                <a:gd name="connsiteX11" fmla="*/ 510761 w 947032"/>
                <a:gd name="connsiteY11" fmla="*/ 496572 h 942322"/>
                <a:gd name="connsiteX12" fmla="*/ 74812 w 947032"/>
                <a:gd name="connsiteY12" fmla="*/ 0 h 942322"/>
                <a:gd name="connsiteX13" fmla="*/ 0 w 947032"/>
                <a:gd name="connsiteY13" fmla="*/ 74808 h 942322"/>
                <a:gd name="connsiteX14" fmla="*/ 0 w 947032"/>
                <a:gd name="connsiteY14" fmla="*/ 736299 h 942322"/>
                <a:gd name="connsiteX15" fmla="*/ 20326 w 947032"/>
                <a:gd name="connsiteY15" fmla="*/ 774561 h 942322"/>
                <a:gd name="connsiteX16" fmla="*/ 84423 w 947032"/>
                <a:gd name="connsiteY16" fmla="*/ 823087 h 942322"/>
                <a:gd name="connsiteX17" fmla="*/ 163179 w 947032"/>
                <a:gd name="connsiteY17" fmla="*/ 865116 h 942322"/>
                <a:gd name="connsiteX18" fmla="*/ 362571 w 947032"/>
                <a:gd name="connsiteY18" fmla="*/ 942320 h 942322"/>
                <a:gd name="connsiteX19" fmla="*/ 437380 w 947032"/>
                <a:gd name="connsiteY19" fmla="*/ 867512 h 942322"/>
                <a:gd name="connsiteX20" fmla="*/ 437380 w 947032"/>
                <a:gd name="connsiteY20" fmla="*/ 495970 h 942322"/>
                <a:gd name="connsiteX21" fmla="*/ 173671 w 947032"/>
                <a:gd name="connsiteY21" fmla="*/ 327463 h 942322"/>
                <a:gd name="connsiteX22" fmla="*/ 146010 w 947032"/>
                <a:gd name="connsiteY22" fmla="*/ 15750 h 942322"/>
                <a:gd name="connsiteX23" fmla="*/ 74812 w 947032"/>
                <a:gd name="connsiteY23" fmla="*/ 0 h 94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7032" h="942322">
                  <a:moveTo>
                    <a:pt x="510761" y="496572"/>
                  </a:moveTo>
                  <a:lnTo>
                    <a:pt x="510761" y="867514"/>
                  </a:lnTo>
                  <a:cubicBezTo>
                    <a:pt x="510938" y="908748"/>
                    <a:pt x="544337" y="942143"/>
                    <a:pt x="585579" y="942322"/>
                  </a:cubicBezTo>
                  <a:cubicBezTo>
                    <a:pt x="626546" y="928133"/>
                    <a:pt x="707175" y="899458"/>
                    <a:pt x="784987" y="865117"/>
                  </a:cubicBezTo>
                  <a:cubicBezTo>
                    <a:pt x="805125" y="856164"/>
                    <a:pt x="824988" y="845132"/>
                    <a:pt x="863720" y="823090"/>
                  </a:cubicBezTo>
                  <a:cubicBezTo>
                    <a:pt x="888041" y="811831"/>
                    <a:pt x="909561" y="795319"/>
                    <a:pt x="926730" y="774740"/>
                  </a:cubicBezTo>
                  <a:cubicBezTo>
                    <a:pt x="935465" y="763124"/>
                    <a:pt x="942317" y="750205"/>
                    <a:pt x="947032" y="736457"/>
                  </a:cubicBezTo>
                  <a:lnTo>
                    <a:pt x="947032" y="74967"/>
                  </a:lnTo>
                  <a:cubicBezTo>
                    <a:pt x="946878" y="33726"/>
                    <a:pt x="913470" y="337"/>
                    <a:pt x="872222" y="156"/>
                  </a:cubicBezTo>
                  <a:cubicBezTo>
                    <a:pt x="850160" y="3897"/>
                    <a:pt x="828297" y="8732"/>
                    <a:pt x="806715" y="14643"/>
                  </a:cubicBezTo>
                  <a:cubicBezTo>
                    <a:pt x="847161" y="118103"/>
                    <a:pt x="836758" y="234559"/>
                    <a:pt x="778622" y="329226"/>
                  </a:cubicBezTo>
                  <a:cubicBezTo>
                    <a:pt x="720510" y="423909"/>
                    <a:pt x="621352" y="485859"/>
                    <a:pt x="510761" y="496572"/>
                  </a:cubicBezTo>
                  <a:close/>
                  <a:moveTo>
                    <a:pt x="74812" y="0"/>
                  </a:moveTo>
                  <a:cubicBezTo>
                    <a:pt x="33570" y="154"/>
                    <a:pt x="180" y="33570"/>
                    <a:pt x="0" y="74808"/>
                  </a:cubicBezTo>
                  <a:lnTo>
                    <a:pt x="0" y="736299"/>
                  </a:lnTo>
                  <a:cubicBezTo>
                    <a:pt x="4709" y="750049"/>
                    <a:pt x="11568" y="762964"/>
                    <a:pt x="20326" y="774561"/>
                  </a:cubicBezTo>
                  <a:cubicBezTo>
                    <a:pt x="37767" y="795358"/>
                    <a:pt x="59699" y="811917"/>
                    <a:pt x="84423" y="823087"/>
                  </a:cubicBezTo>
                  <a:cubicBezTo>
                    <a:pt x="123950" y="845128"/>
                    <a:pt x="143800" y="856324"/>
                    <a:pt x="163179" y="865116"/>
                  </a:cubicBezTo>
                  <a:cubicBezTo>
                    <a:pt x="240971" y="899456"/>
                    <a:pt x="321619" y="928131"/>
                    <a:pt x="362571" y="942320"/>
                  </a:cubicBezTo>
                  <a:cubicBezTo>
                    <a:pt x="403810" y="942138"/>
                    <a:pt x="437201" y="908746"/>
                    <a:pt x="437380" y="867512"/>
                  </a:cubicBezTo>
                  <a:lnTo>
                    <a:pt x="437380" y="495970"/>
                  </a:lnTo>
                  <a:cubicBezTo>
                    <a:pt x="328120" y="483719"/>
                    <a:pt x="230702" y="421468"/>
                    <a:pt x="173671" y="327463"/>
                  </a:cubicBezTo>
                  <a:cubicBezTo>
                    <a:pt x="116618" y="233482"/>
                    <a:pt x="106420" y="118326"/>
                    <a:pt x="146010" y="15750"/>
                  </a:cubicBezTo>
                  <a:cubicBezTo>
                    <a:pt x="122566" y="9270"/>
                    <a:pt x="98801" y="4013"/>
                    <a:pt x="74812" y="0"/>
                  </a:cubicBezTo>
                  <a:close/>
                </a:path>
              </a:pathLst>
            </a:custGeom>
            <a:solidFill>
              <a:srgbClr val="FFFFF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23998730-4DD3-A8D5-6C38-A954CAF143E6}"/>
                </a:ext>
              </a:extLst>
            </p:cNvPr>
            <p:cNvSpPr/>
            <p:nvPr/>
          </p:nvSpPr>
          <p:spPr>
            <a:xfrm>
              <a:off x="1273373" y="1230170"/>
              <a:ext cx="1153192" cy="803172"/>
            </a:xfrm>
            <a:custGeom>
              <a:avLst/>
              <a:gdLst>
                <a:gd name="connsiteX0" fmla="*/ 1067060 w 1153192"/>
                <a:gd name="connsiteY0" fmla="*/ 712996 h 803172"/>
                <a:gd name="connsiteX1" fmla="*/ 1004045 w 1153192"/>
                <a:gd name="connsiteY1" fmla="*/ 761373 h 803172"/>
                <a:gd name="connsiteX2" fmla="*/ 926712 w 1153192"/>
                <a:gd name="connsiteY2" fmla="*/ 802476 h 803172"/>
                <a:gd name="connsiteX3" fmla="*/ 1069719 w 1153192"/>
                <a:gd name="connsiteY3" fmla="*/ 799635 h 803172"/>
                <a:gd name="connsiteX4" fmla="*/ 1124385 w 1153192"/>
                <a:gd name="connsiteY4" fmla="*/ 780914 h 803172"/>
                <a:gd name="connsiteX5" fmla="*/ 1153193 w 1153192"/>
                <a:gd name="connsiteY5" fmla="*/ 735691 h 803172"/>
                <a:gd name="connsiteX6" fmla="*/ 1153193 w 1153192"/>
                <a:gd name="connsiteY6" fmla="*/ 74182 h 803172"/>
                <a:gd name="connsiteX7" fmla="*/ 1085939 w 1153192"/>
                <a:gd name="connsiteY7" fmla="*/ 0 h 803172"/>
                <a:gd name="connsiteX8" fmla="*/ 1087359 w 1153192"/>
                <a:gd name="connsiteY8" fmla="*/ 13244 h 803172"/>
                <a:gd name="connsiteX9" fmla="*/ 1087359 w 1153192"/>
                <a:gd name="connsiteY9" fmla="*/ 674735 h 803172"/>
                <a:gd name="connsiteX10" fmla="*/ 1067060 w 1153192"/>
                <a:gd name="connsiteY10" fmla="*/ 712996 h 803172"/>
                <a:gd name="connsiteX11" fmla="*/ 67254 w 1153192"/>
                <a:gd name="connsiteY11" fmla="*/ 316 h 803172"/>
                <a:gd name="connsiteX12" fmla="*/ 0 w 1153192"/>
                <a:gd name="connsiteY12" fmla="*/ 74183 h 803172"/>
                <a:gd name="connsiteX13" fmla="*/ 0 w 1153192"/>
                <a:gd name="connsiteY13" fmla="*/ 735697 h 803172"/>
                <a:gd name="connsiteX14" fmla="*/ 28834 w 1153192"/>
                <a:gd name="connsiteY14" fmla="*/ 781199 h 803172"/>
                <a:gd name="connsiteX15" fmla="*/ 83474 w 1153192"/>
                <a:gd name="connsiteY15" fmla="*/ 799949 h 803172"/>
                <a:gd name="connsiteX16" fmla="*/ 226483 w 1153192"/>
                <a:gd name="connsiteY16" fmla="*/ 802786 h 803172"/>
                <a:gd name="connsiteX17" fmla="*/ 149150 w 1153192"/>
                <a:gd name="connsiteY17" fmla="*/ 761684 h 803172"/>
                <a:gd name="connsiteX18" fmla="*/ 86162 w 1153192"/>
                <a:gd name="connsiteY18" fmla="*/ 713315 h 803172"/>
                <a:gd name="connsiteX19" fmla="*/ 65840 w 1153192"/>
                <a:gd name="connsiteY19" fmla="*/ 675055 h 803172"/>
                <a:gd name="connsiteX20" fmla="*/ 65840 w 1153192"/>
                <a:gd name="connsiteY20" fmla="*/ 13562 h 803172"/>
                <a:gd name="connsiteX21" fmla="*/ 67254 w 1153192"/>
                <a:gd name="connsiteY21" fmla="*/ 316 h 80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53192" h="803172">
                  <a:moveTo>
                    <a:pt x="1067060" y="712996"/>
                  </a:moveTo>
                  <a:cubicBezTo>
                    <a:pt x="1049910" y="733604"/>
                    <a:pt x="1028384" y="750129"/>
                    <a:pt x="1004045" y="761373"/>
                  </a:cubicBezTo>
                  <a:cubicBezTo>
                    <a:pt x="965943" y="782624"/>
                    <a:pt x="946244" y="793635"/>
                    <a:pt x="926712" y="802476"/>
                  </a:cubicBezTo>
                  <a:cubicBezTo>
                    <a:pt x="947512" y="802476"/>
                    <a:pt x="1009254" y="803746"/>
                    <a:pt x="1069719" y="799635"/>
                  </a:cubicBezTo>
                  <a:cubicBezTo>
                    <a:pt x="1089448" y="799248"/>
                    <a:pt x="1108561" y="792701"/>
                    <a:pt x="1124385" y="780914"/>
                  </a:cubicBezTo>
                  <a:cubicBezTo>
                    <a:pt x="1138375" y="769131"/>
                    <a:pt x="1148427" y="753351"/>
                    <a:pt x="1153193" y="735691"/>
                  </a:cubicBezTo>
                  <a:lnTo>
                    <a:pt x="1153193" y="74182"/>
                  </a:lnTo>
                  <a:cubicBezTo>
                    <a:pt x="1153076" y="35897"/>
                    <a:pt x="1124045" y="3886"/>
                    <a:pt x="1085939" y="0"/>
                  </a:cubicBezTo>
                  <a:cubicBezTo>
                    <a:pt x="1086819" y="4379"/>
                    <a:pt x="1087296" y="8801"/>
                    <a:pt x="1087359" y="13244"/>
                  </a:cubicBezTo>
                  <a:lnTo>
                    <a:pt x="1087359" y="674735"/>
                  </a:lnTo>
                  <a:cubicBezTo>
                    <a:pt x="1082652" y="688479"/>
                    <a:pt x="1075800" y="701392"/>
                    <a:pt x="1067060" y="712996"/>
                  </a:cubicBezTo>
                  <a:close/>
                  <a:moveTo>
                    <a:pt x="67254" y="316"/>
                  </a:moveTo>
                  <a:cubicBezTo>
                    <a:pt x="29284" y="4201"/>
                    <a:pt x="294" y="36009"/>
                    <a:pt x="0" y="74183"/>
                  </a:cubicBezTo>
                  <a:lnTo>
                    <a:pt x="0" y="735697"/>
                  </a:lnTo>
                  <a:cubicBezTo>
                    <a:pt x="4709" y="753467"/>
                    <a:pt x="14777" y="769354"/>
                    <a:pt x="28834" y="781199"/>
                  </a:cubicBezTo>
                  <a:cubicBezTo>
                    <a:pt x="44641" y="793005"/>
                    <a:pt x="63749" y="799562"/>
                    <a:pt x="83474" y="799949"/>
                  </a:cubicBezTo>
                  <a:cubicBezTo>
                    <a:pt x="143956" y="804053"/>
                    <a:pt x="205682" y="803244"/>
                    <a:pt x="226483" y="802786"/>
                  </a:cubicBezTo>
                  <a:cubicBezTo>
                    <a:pt x="206945" y="793946"/>
                    <a:pt x="187278" y="782936"/>
                    <a:pt x="149150" y="761684"/>
                  </a:cubicBezTo>
                  <a:cubicBezTo>
                    <a:pt x="124820" y="750442"/>
                    <a:pt x="103303" y="733918"/>
                    <a:pt x="86162" y="713315"/>
                  </a:cubicBezTo>
                  <a:cubicBezTo>
                    <a:pt x="77406" y="701717"/>
                    <a:pt x="70546" y="688803"/>
                    <a:pt x="65840" y="675055"/>
                  </a:cubicBezTo>
                  <a:lnTo>
                    <a:pt x="65840" y="13562"/>
                  </a:lnTo>
                  <a:cubicBezTo>
                    <a:pt x="65899" y="9119"/>
                    <a:pt x="66375" y="4697"/>
                    <a:pt x="67254" y="316"/>
                  </a:cubicBezTo>
                  <a:close/>
                </a:path>
              </a:pathLst>
            </a:custGeom>
            <a:solidFill>
              <a:srgbClr val="FFFFF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965B142D-1F80-6BCE-9FFC-40E75EF306CC}"/>
                </a:ext>
              </a:extLst>
            </p:cNvPr>
            <p:cNvSpPr/>
            <p:nvPr/>
          </p:nvSpPr>
          <p:spPr>
            <a:xfrm>
              <a:off x="1495277" y="1156177"/>
              <a:ext cx="709429" cy="482387"/>
            </a:xfrm>
            <a:custGeom>
              <a:avLst/>
              <a:gdLst>
                <a:gd name="connsiteX0" fmla="*/ 684973 w 709429"/>
                <a:gd name="connsiteY0" fmla="*/ 0 h 482387"/>
                <a:gd name="connsiteX1" fmla="*/ 409832 w 709429"/>
                <a:gd name="connsiteY1" fmla="*/ 194650 h 482387"/>
                <a:gd name="connsiteX2" fmla="*/ 387763 w 709429"/>
                <a:gd name="connsiteY2" fmla="*/ 247579 h 482387"/>
                <a:gd name="connsiteX3" fmla="*/ 387763 w 709429"/>
                <a:gd name="connsiteY3" fmla="*/ 482387 h 482387"/>
                <a:gd name="connsiteX4" fmla="*/ 656751 w 709429"/>
                <a:gd name="connsiteY4" fmla="*/ 315348 h 482387"/>
                <a:gd name="connsiteX5" fmla="*/ 684973 w 709429"/>
                <a:gd name="connsiteY5" fmla="*/ 0 h 482387"/>
                <a:gd name="connsiteX6" fmla="*/ 315166 w 709429"/>
                <a:gd name="connsiteY6" fmla="*/ 481777 h 482387"/>
                <a:gd name="connsiteX7" fmla="*/ 315323 w 709429"/>
                <a:gd name="connsiteY7" fmla="*/ 481777 h 482387"/>
                <a:gd name="connsiteX8" fmla="*/ 315323 w 709429"/>
                <a:gd name="connsiteY8" fmla="*/ 247572 h 482387"/>
                <a:gd name="connsiteX9" fmla="*/ 293283 w 709429"/>
                <a:gd name="connsiteY9" fmla="*/ 194641 h 482387"/>
                <a:gd name="connsiteX10" fmla="*/ 23800 w 709429"/>
                <a:gd name="connsiteY10" fmla="*/ 1552 h 482387"/>
                <a:gd name="connsiteX11" fmla="*/ 51439 w 709429"/>
                <a:gd name="connsiteY11" fmla="*/ 313265 h 482387"/>
                <a:gd name="connsiteX12" fmla="*/ 315166 w 709429"/>
                <a:gd name="connsiteY12" fmla="*/ 481777 h 48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09429" h="482387">
                  <a:moveTo>
                    <a:pt x="684973" y="0"/>
                  </a:moveTo>
                  <a:cubicBezTo>
                    <a:pt x="599450" y="23148"/>
                    <a:pt x="472656" y="75577"/>
                    <a:pt x="409832" y="194650"/>
                  </a:cubicBezTo>
                  <a:cubicBezTo>
                    <a:pt x="400876" y="211583"/>
                    <a:pt x="393489" y="229300"/>
                    <a:pt x="387763" y="247579"/>
                  </a:cubicBezTo>
                  <a:lnTo>
                    <a:pt x="387763" y="482387"/>
                  </a:lnTo>
                  <a:cubicBezTo>
                    <a:pt x="498698" y="472081"/>
                    <a:pt x="598323" y="410187"/>
                    <a:pt x="656751" y="315348"/>
                  </a:cubicBezTo>
                  <a:cubicBezTo>
                    <a:pt x="715181" y="220504"/>
                    <a:pt x="725625" y="103687"/>
                    <a:pt x="684973" y="0"/>
                  </a:cubicBezTo>
                  <a:close/>
                  <a:moveTo>
                    <a:pt x="315166" y="481777"/>
                  </a:moveTo>
                  <a:lnTo>
                    <a:pt x="315323" y="481777"/>
                  </a:lnTo>
                  <a:lnTo>
                    <a:pt x="315323" y="247572"/>
                  </a:lnTo>
                  <a:cubicBezTo>
                    <a:pt x="309598" y="229296"/>
                    <a:pt x="302222" y="211578"/>
                    <a:pt x="293283" y="194641"/>
                  </a:cubicBezTo>
                  <a:cubicBezTo>
                    <a:pt x="231850" y="78256"/>
                    <a:pt x="109168" y="25485"/>
                    <a:pt x="23800" y="1552"/>
                  </a:cubicBezTo>
                  <a:cubicBezTo>
                    <a:pt x="-15788" y="104133"/>
                    <a:pt x="-5595" y="219283"/>
                    <a:pt x="51439" y="313265"/>
                  </a:cubicBezTo>
                  <a:cubicBezTo>
                    <a:pt x="108489" y="407279"/>
                    <a:pt x="205908" y="469527"/>
                    <a:pt x="315166" y="481777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aphicFrame>
        <p:nvGraphicFramePr>
          <p:cNvPr id="2" name="表格 2">
            <a:extLst>
              <a:ext uri="{FF2B5EF4-FFF2-40B4-BE49-F238E27FC236}">
                <a16:creationId xmlns:a16="http://schemas.microsoft.com/office/drawing/2014/main" id="{0177F685-BB86-A40B-61E3-B634AF67E7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562623"/>
              </p:ext>
            </p:extLst>
          </p:nvPr>
        </p:nvGraphicFramePr>
        <p:xfrm>
          <a:off x="1077736" y="2307225"/>
          <a:ext cx="10337703" cy="384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8552">
                  <a:extLst>
                    <a:ext uri="{9D8B030D-6E8A-4147-A177-3AD203B41FA5}">
                      <a16:colId xmlns:a16="http://schemas.microsoft.com/office/drawing/2014/main" val="2863223488"/>
                    </a:ext>
                  </a:extLst>
                </a:gridCol>
                <a:gridCol w="3497491">
                  <a:extLst>
                    <a:ext uri="{9D8B030D-6E8A-4147-A177-3AD203B41FA5}">
                      <a16:colId xmlns:a16="http://schemas.microsoft.com/office/drawing/2014/main" val="1718499265"/>
                    </a:ext>
                  </a:extLst>
                </a:gridCol>
                <a:gridCol w="2324214">
                  <a:extLst>
                    <a:ext uri="{9D8B030D-6E8A-4147-A177-3AD203B41FA5}">
                      <a16:colId xmlns:a16="http://schemas.microsoft.com/office/drawing/2014/main" val="2513626245"/>
                    </a:ext>
                  </a:extLst>
                </a:gridCol>
                <a:gridCol w="2567446">
                  <a:extLst>
                    <a:ext uri="{9D8B030D-6E8A-4147-A177-3AD203B41FA5}">
                      <a16:colId xmlns:a16="http://schemas.microsoft.com/office/drawing/2014/main" val="23711139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测试类型</a:t>
                      </a:r>
                    </a:p>
                  </a:txBody>
                  <a:tcPr>
                    <a:solidFill>
                      <a:srgbClr val="538F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方法说明</a:t>
                      </a:r>
                    </a:p>
                  </a:txBody>
                  <a:tcPr>
                    <a:solidFill>
                      <a:srgbClr val="538F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工具或步骤</a:t>
                      </a:r>
                    </a:p>
                  </a:txBody>
                  <a:tcPr>
                    <a:solidFill>
                      <a:srgbClr val="538F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目的</a:t>
                      </a:r>
                    </a:p>
                  </a:txBody>
                  <a:tcPr>
                    <a:solidFill>
                      <a:srgbClr val="538F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850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CN" altLang="en-US" dirty="0"/>
                        <a:t>硬件状态检查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dirty="0"/>
                        <a:t>确认设备的物理连接和运行状态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dirty="0"/>
                        <a:t>检查物理连接</a:t>
                      </a:r>
                      <a:endParaRPr lang="en-US" altLang="zh-CN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dirty="0"/>
                        <a:t>重启网络设备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dirty="0"/>
                        <a:t>维持稳定的设备运行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4364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CN" altLang="en-US" dirty="0"/>
                        <a:t>网络连接性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dirty="0"/>
                        <a:t>检查能够成功访问互联网或特定网络地址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dirty="0"/>
                        <a:t>使用</a:t>
                      </a:r>
                      <a:r>
                        <a:rPr lang="en-US" altLang="zh-CN" dirty="0"/>
                        <a:t>Ping</a:t>
                      </a:r>
                      <a:r>
                        <a:rPr lang="zh-CN" altLang="en-US" dirty="0"/>
                        <a:t>命令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dirty="0"/>
                        <a:t>确保网络基本连通性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0895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CN" altLang="en-US" dirty="0"/>
                        <a:t>网络带宽测试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dirty="0"/>
                        <a:t>测量网络的下载和上传速率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dirty="0"/>
                        <a:t>使用网速测等在线测速网站或应用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检测网络速度是否达标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6175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CN" altLang="en-US" dirty="0"/>
                        <a:t>无线信号强度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dirty="0"/>
                        <a:t>检查无线信号的覆盖范围和强度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dirty="0"/>
                        <a:t>使用</a:t>
                      </a:r>
                      <a:r>
                        <a:rPr lang="en-US" altLang="zh-CN" dirty="0"/>
                        <a:t>Wi-Fi Analyzer</a:t>
                      </a:r>
                      <a:r>
                        <a:rPr lang="zh-CN" altLang="en-US" dirty="0"/>
                        <a:t>等信号分析工具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dirty="0"/>
                        <a:t>使用</a:t>
                      </a:r>
                      <a:r>
                        <a:rPr lang="en-US" altLang="zh-CN" dirty="0"/>
                        <a:t>Wi-Fi Analyzer</a:t>
                      </a:r>
                      <a:r>
                        <a:rPr lang="zh-CN" altLang="en-US" dirty="0"/>
                        <a:t>等信号分析工具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5012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CN" altLang="en-US" dirty="0"/>
                        <a:t>安全性检查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dirty="0"/>
                        <a:t>确保网络设备和连接的安全性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dirty="0"/>
                        <a:t>更新路由器固件</a:t>
                      </a:r>
                      <a:endParaRPr lang="en-US" altLang="zh-CN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dirty="0"/>
                        <a:t>检查和强化密码等安全设置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dirty="0"/>
                        <a:t>防止未授权访问和数据泄露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63142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7632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985088" y="705215"/>
            <a:ext cx="372338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spc="10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3</a:t>
            </a:r>
            <a:r>
              <a:rPr lang="zh-CN" altLang="en-US" sz="2800" b="1" spc="10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．系统优化与调试</a:t>
            </a:r>
          </a:p>
        </p:txBody>
      </p:sp>
      <p:sp>
        <p:nvSpPr>
          <p:cNvPr id="10" name="矩形 9"/>
          <p:cNvSpPr/>
          <p:nvPr/>
        </p:nvSpPr>
        <p:spPr>
          <a:xfrm>
            <a:off x="1364414" y="1460446"/>
            <a:ext cx="10267953" cy="941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00">
              <a:lnSpc>
                <a:spcPct val="120000"/>
              </a:lnSpc>
              <a:defRPr/>
            </a:pPr>
            <a:r>
              <a:rPr lang="zh-CN" altLang="en-US" sz="2400" kern="0" dirty="0">
                <a:solidFill>
                  <a:srgbClr val="2F2F2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查找资料，调试优化，通过讨论交流，实际操作，完成学生手册上的网络故障诊断与排除表。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298AD515-B17A-CC8B-1C49-03D211E8DD74}"/>
              </a:ext>
            </a:extLst>
          </p:cNvPr>
          <p:cNvGrpSpPr/>
          <p:nvPr/>
        </p:nvGrpSpPr>
        <p:grpSpPr>
          <a:xfrm>
            <a:off x="657713" y="663178"/>
            <a:ext cx="523220" cy="523220"/>
            <a:chOff x="897294" y="672976"/>
            <a:chExt cx="1905000" cy="1905000"/>
          </a:xfrm>
        </p:grpSpPr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C902E7CA-A6AE-DD97-9433-BAAB498DB379}"/>
                </a:ext>
              </a:extLst>
            </p:cNvPr>
            <p:cNvSpPr/>
            <p:nvPr/>
          </p:nvSpPr>
          <p:spPr>
            <a:xfrm>
              <a:off x="897294" y="672976"/>
              <a:ext cx="1905000" cy="1905000"/>
            </a:xfrm>
            <a:custGeom>
              <a:avLst/>
              <a:gdLst>
                <a:gd name="connsiteX0" fmla="*/ 0 w 1905000"/>
                <a:gd name="connsiteY0" fmla="*/ 952500 h 1905000"/>
                <a:gd name="connsiteX1" fmla="*/ 952500 w 1905000"/>
                <a:gd name="connsiteY1" fmla="*/ 1905000 h 1905000"/>
                <a:gd name="connsiteX2" fmla="*/ 1905000 w 1905000"/>
                <a:gd name="connsiteY2" fmla="*/ 952500 h 1905000"/>
                <a:gd name="connsiteX3" fmla="*/ 952500 w 1905000"/>
                <a:gd name="connsiteY3" fmla="*/ 0 h 1905000"/>
                <a:gd name="connsiteX4" fmla="*/ 0 w 1905000"/>
                <a:gd name="connsiteY4" fmla="*/ 95250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0" h="1905000">
                  <a:moveTo>
                    <a:pt x="0" y="952500"/>
                  </a:moveTo>
                  <a:cubicBezTo>
                    <a:pt x="0" y="1478552"/>
                    <a:pt x="426448" y="1905000"/>
                    <a:pt x="952500" y="1905000"/>
                  </a:cubicBezTo>
                  <a:cubicBezTo>
                    <a:pt x="1478552" y="1905000"/>
                    <a:pt x="1905000" y="1478552"/>
                    <a:pt x="1905000" y="952500"/>
                  </a:cubicBezTo>
                  <a:cubicBezTo>
                    <a:pt x="1905000" y="426448"/>
                    <a:pt x="1478552" y="0"/>
                    <a:pt x="952500" y="0"/>
                  </a:cubicBezTo>
                  <a:cubicBezTo>
                    <a:pt x="426448" y="0"/>
                    <a:pt x="0" y="426448"/>
                    <a:pt x="0" y="952500"/>
                  </a:cubicBezTo>
                  <a:close/>
                </a:path>
              </a:pathLst>
            </a:custGeom>
            <a:solidFill>
              <a:srgbClr val="62A39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DAAB0FA0-6AD0-D9D4-52ED-BD39D7837954}"/>
                </a:ext>
              </a:extLst>
            </p:cNvPr>
            <p:cNvSpPr/>
            <p:nvPr/>
          </p:nvSpPr>
          <p:spPr>
            <a:xfrm>
              <a:off x="1372437" y="1141986"/>
              <a:ext cx="947032" cy="942322"/>
            </a:xfrm>
            <a:custGeom>
              <a:avLst/>
              <a:gdLst>
                <a:gd name="connsiteX0" fmla="*/ 510761 w 947032"/>
                <a:gd name="connsiteY0" fmla="*/ 496572 h 942322"/>
                <a:gd name="connsiteX1" fmla="*/ 510761 w 947032"/>
                <a:gd name="connsiteY1" fmla="*/ 867514 h 942322"/>
                <a:gd name="connsiteX2" fmla="*/ 585579 w 947032"/>
                <a:gd name="connsiteY2" fmla="*/ 942322 h 942322"/>
                <a:gd name="connsiteX3" fmla="*/ 784987 w 947032"/>
                <a:gd name="connsiteY3" fmla="*/ 865117 h 942322"/>
                <a:gd name="connsiteX4" fmla="*/ 863720 w 947032"/>
                <a:gd name="connsiteY4" fmla="*/ 823090 h 942322"/>
                <a:gd name="connsiteX5" fmla="*/ 926730 w 947032"/>
                <a:gd name="connsiteY5" fmla="*/ 774740 h 942322"/>
                <a:gd name="connsiteX6" fmla="*/ 947032 w 947032"/>
                <a:gd name="connsiteY6" fmla="*/ 736457 h 942322"/>
                <a:gd name="connsiteX7" fmla="*/ 947032 w 947032"/>
                <a:gd name="connsiteY7" fmla="*/ 74967 h 942322"/>
                <a:gd name="connsiteX8" fmla="*/ 872222 w 947032"/>
                <a:gd name="connsiteY8" fmla="*/ 156 h 942322"/>
                <a:gd name="connsiteX9" fmla="*/ 806715 w 947032"/>
                <a:gd name="connsiteY9" fmla="*/ 14643 h 942322"/>
                <a:gd name="connsiteX10" fmla="*/ 778622 w 947032"/>
                <a:gd name="connsiteY10" fmla="*/ 329226 h 942322"/>
                <a:gd name="connsiteX11" fmla="*/ 510761 w 947032"/>
                <a:gd name="connsiteY11" fmla="*/ 496572 h 942322"/>
                <a:gd name="connsiteX12" fmla="*/ 74812 w 947032"/>
                <a:gd name="connsiteY12" fmla="*/ 0 h 942322"/>
                <a:gd name="connsiteX13" fmla="*/ 0 w 947032"/>
                <a:gd name="connsiteY13" fmla="*/ 74808 h 942322"/>
                <a:gd name="connsiteX14" fmla="*/ 0 w 947032"/>
                <a:gd name="connsiteY14" fmla="*/ 736299 h 942322"/>
                <a:gd name="connsiteX15" fmla="*/ 20326 w 947032"/>
                <a:gd name="connsiteY15" fmla="*/ 774561 h 942322"/>
                <a:gd name="connsiteX16" fmla="*/ 84423 w 947032"/>
                <a:gd name="connsiteY16" fmla="*/ 823087 h 942322"/>
                <a:gd name="connsiteX17" fmla="*/ 163179 w 947032"/>
                <a:gd name="connsiteY17" fmla="*/ 865116 h 942322"/>
                <a:gd name="connsiteX18" fmla="*/ 362571 w 947032"/>
                <a:gd name="connsiteY18" fmla="*/ 942320 h 942322"/>
                <a:gd name="connsiteX19" fmla="*/ 437380 w 947032"/>
                <a:gd name="connsiteY19" fmla="*/ 867512 h 942322"/>
                <a:gd name="connsiteX20" fmla="*/ 437380 w 947032"/>
                <a:gd name="connsiteY20" fmla="*/ 495970 h 942322"/>
                <a:gd name="connsiteX21" fmla="*/ 173671 w 947032"/>
                <a:gd name="connsiteY21" fmla="*/ 327463 h 942322"/>
                <a:gd name="connsiteX22" fmla="*/ 146010 w 947032"/>
                <a:gd name="connsiteY22" fmla="*/ 15750 h 942322"/>
                <a:gd name="connsiteX23" fmla="*/ 74812 w 947032"/>
                <a:gd name="connsiteY23" fmla="*/ 0 h 94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7032" h="942322">
                  <a:moveTo>
                    <a:pt x="510761" y="496572"/>
                  </a:moveTo>
                  <a:lnTo>
                    <a:pt x="510761" y="867514"/>
                  </a:lnTo>
                  <a:cubicBezTo>
                    <a:pt x="510938" y="908748"/>
                    <a:pt x="544337" y="942143"/>
                    <a:pt x="585579" y="942322"/>
                  </a:cubicBezTo>
                  <a:cubicBezTo>
                    <a:pt x="626546" y="928133"/>
                    <a:pt x="707175" y="899458"/>
                    <a:pt x="784987" y="865117"/>
                  </a:cubicBezTo>
                  <a:cubicBezTo>
                    <a:pt x="805125" y="856164"/>
                    <a:pt x="824988" y="845132"/>
                    <a:pt x="863720" y="823090"/>
                  </a:cubicBezTo>
                  <a:cubicBezTo>
                    <a:pt x="888041" y="811831"/>
                    <a:pt x="909561" y="795319"/>
                    <a:pt x="926730" y="774740"/>
                  </a:cubicBezTo>
                  <a:cubicBezTo>
                    <a:pt x="935465" y="763124"/>
                    <a:pt x="942317" y="750205"/>
                    <a:pt x="947032" y="736457"/>
                  </a:cubicBezTo>
                  <a:lnTo>
                    <a:pt x="947032" y="74967"/>
                  </a:lnTo>
                  <a:cubicBezTo>
                    <a:pt x="946878" y="33726"/>
                    <a:pt x="913470" y="337"/>
                    <a:pt x="872222" y="156"/>
                  </a:cubicBezTo>
                  <a:cubicBezTo>
                    <a:pt x="850160" y="3897"/>
                    <a:pt x="828297" y="8732"/>
                    <a:pt x="806715" y="14643"/>
                  </a:cubicBezTo>
                  <a:cubicBezTo>
                    <a:pt x="847161" y="118103"/>
                    <a:pt x="836758" y="234559"/>
                    <a:pt x="778622" y="329226"/>
                  </a:cubicBezTo>
                  <a:cubicBezTo>
                    <a:pt x="720510" y="423909"/>
                    <a:pt x="621352" y="485859"/>
                    <a:pt x="510761" y="496572"/>
                  </a:cubicBezTo>
                  <a:close/>
                  <a:moveTo>
                    <a:pt x="74812" y="0"/>
                  </a:moveTo>
                  <a:cubicBezTo>
                    <a:pt x="33570" y="154"/>
                    <a:pt x="180" y="33570"/>
                    <a:pt x="0" y="74808"/>
                  </a:cubicBezTo>
                  <a:lnTo>
                    <a:pt x="0" y="736299"/>
                  </a:lnTo>
                  <a:cubicBezTo>
                    <a:pt x="4709" y="750049"/>
                    <a:pt x="11568" y="762964"/>
                    <a:pt x="20326" y="774561"/>
                  </a:cubicBezTo>
                  <a:cubicBezTo>
                    <a:pt x="37767" y="795358"/>
                    <a:pt x="59699" y="811917"/>
                    <a:pt x="84423" y="823087"/>
                  </a:cubicBezTo>
                  <a:cubicBezTo>
                    <a:pt x="123950" y="845128"/>
                    <a:pt x="143800" y="856324"/>
                    <a:pt x="163179" y="865116"/>
                  </a:cubicBezTo>
                  <a:cubicBezTo>
                    <a:pt x="240971" y="899456"/>
                    <a:pt x="321619" y="928131"/>
                    <a:pt x="362571" y="942320"/>
                  </a:cubicBezTo>
                  <a:cubicBezTo>
                    <a:pt x="403810" y="942138"/>
                    <a:pt x="437201" y="908746"/>
                    <a:pt x="437380" y="867512"/>
                  </a:cubicBezTo>
                  <a:lnTo>
                    <a:pt x="437380" y="495970"/>
                  </a:lnTo>
                  <a:cubicBezTo>
                    <a:pt x="328120" y="483719"/>
                    <a:pt x="230702" y="421468"/>
                    <a:pt x="173671" y="327463"/>
                  </a:cubicBezTo>
                  <a:cubicBezTo>
                    <a:pt x="116618" y="233482"/>
                    <a:pt x="106420" y="118326"/>
                    <a:pt x="146010" y="15750"/>
                  </a:cubicBezTo>
                  <a:cubicBezTo>
                    <a:pt x="122566" y="9270"/>
                    <a:pt x="98801" y="4013"/>
                    <a:pt x="74812" y="0"/>
                  </a:cubicBezTo>
                  <a:close/>
                </a:path>
              </a:pathLst>
            </a:custGeom>
            <a:solidFill>
              <a:srgbClr val="FFFFF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23998730-4DD3-A8D5-6C38-A954CAF143E6}"/>
                </a:ext>
              </a:extLst>
            </p:cNvPr>
            <p:cNvSpPr/>
            <p:nvPr/>
          </p:nvSpPr>
          <p:spPr>
            <a:xfrm>
              <a:off x="1273373" y="1230170"/>
              <a:ext cx="1153192" cy="803172"/>
            </a:xfrm>
            <a:custGeom>
              <a:avLst/>
              <a:gdLst>
                <a:gd name="connsiteX0" fmla="*/ 1067060 w 1153192"/>
                <a:gd name="connsiteY0" fmla="*/ 712996 h 803172"/>
                <a:gd name="connsiteX1" fmla="*/ 1004045 w 1153192"/>
                <a:gd name="connsiteY1" fmla="*/ 761373 h 803172"/>
                <a:gd name="connsiteX2" fmla="*/ 926712 w 1153192"/>
                <a:gd name="connsiteY2" fmla="*/ 802476 h 803172"/>
                <a:gd name="connsiteX3" fmla="*/ 1069719 w 1153192"/>
                <a:gd name="connsiteY3" fmla="*/ 799635 h 803172"/>
                <a:gd name="connsiteX4" fmla="*/ 1124385 w 1153192"/>
                <a:gd name="connsiteY4" fmla="*/ 780914 h 803172"/>
                <a:gd name="connsiteX5" fmla="*/ 1153193 w 1153192"/>
                <a:gd name="connsiteY5" fmla="*/ 735691 h 803172"/>
                <a:gd name="connsiteX6" fmla="*/ 1153193 w 1153192"/>
                <a:gd name="connsiteY6" fmla="*/ 74182 h 803172"/>
                <a:gd name="connsiteX7" fmla="*/ 1085939 w 1153192"/>
                <a:gd name="connsiteY7" fmla="*/ 0 h 803172"/>
                <a:gd name="connsiteX8" fmla="*/ 1087359 w 1153192"/>
                <a:gd name="connsiteY8" fmla="*/ 13244 h 803172"/>
                <a:gd name="connsiteX9" fmla="*/ 1087359 w 1153192"/>
                <a:gd name="connsiteY9" fmla="*/ 674735 h 803172"/>
                <a:gd name="connsiteX10" fmla="*/ 1067060 w 1153192"/>
                <a:gd name="connsiteY10" fmla="*/ 712996 h 803172"/>
                <a:gd name="connsiteX11" fmla="*/ 67254 w 1153192"/>
                <a:gd name="connsiteY11" fmla="*/ 316 h 803172"/>
                <a:gd name="connsiteX12" fmla="*/ 0 w 1153192"/>
                <a:gd name="connsiteY12" fmla="*/ 74183 h 803172"/>
                <a:gd name="connsiteX13" fmla="*/ 0 w 1153192"/>
                <a:gd name="connsiteY13" fmla="*/ 735697 h 803172"/>
                <a:gd name="connsiteX14" fmla="*/ 28834 w 1153192"/>
                <a:gd name="connsiteY14" fmla="*/ 781199 h 803172"/>
                <a:gd name="connsiteX15" fmla="*/ 83474 w 1153192"/>
                <a:gd name="connsiteY15" fmla="*/ 799949 h 803172"/>
                <a:gd name="connsiteX16" fmla="*/ 226483 w 1153192"/>
                <a:gd name="connsiteY16" fmla="*/ 802786 h 803172"/>
                <a:gd name="connsiteX17" fmla="*/ 149150 w 1153192"/>
                <a:gd name="connsiteY17" fmla="*/ 761684 h 803172"/>
                <a:gd name="connsiteX18" fmla="*/ 86162 w 1153192"/>
                <a:gd name="connsiteY18" fmla="*/ 713315 h 803172"/>
                <a:gd name="connsiteX19" fmla="*/ 65840 w 1153192"/>
                <a:gd name="connsiteY19" fmla="*/ 675055 h 803172"/>
                <a:gd name="connsiteX20" fmla="*/ 65840 w 1153192"/>
                <a:gd name="connsiteY20" fmla="*/ 13562 h 803172"/>
                <a:gd name="connsiteX21" fmla="*/ 67254 w 1153192"/>
                <a:gd name="connsiteY21" fmla="*/ 316 h 80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53192" h="803172">
                  <a:moveTo>
                    <a:pt x="1067060" y="712996"/>
                  </a:moveTo>
                  <a:cubicBezTo>
                    <a:pt x="1049910" y="733604"/>
                    <a:pt x="1028384" y="750129"/>
                    <a:pt x="1004045" y="761373"/>
                  </a:cubicBezTo>
                  <a:cubicBezTo>
                    <a:pt x="965943" y="782624"/>
                    <a:pt x="946244" y="793635"/>
                    <a:pt x="926712" y="802476"/>
                  </a:cubicBezTo>
                  <a:cubicBezTo>
                    <a:pt x="947512" y="802476"/>
                    <a:pt x="1009254" y="803746"/>
                    <a:pt x="1069719" y="799635"/>
                  </a:cubicBezTo>
                  <a:cubicBezTo>
                    <a:pt x="1089448" y="799248"/>
                    <a:pt x="1108561" y="792701"/>
                    <a:pt x="1124385" y="780914"/>
                  </a:cubicBezTo>
                  <a:cubicBezTo>
                    <a:pt x="1138375" y="769131"/>
                    <a:pt x="1148427" y="753351"/>
                    <a:pt x="1153193" y="735691"/>
                  </a:cubicBezTo>
                  <a:lnTo>
                    <a:pt x="1153193" y="74182"/>
                  </a:lnTo>
                  <a:cubicBezTo>
                    <a:pt x="1153076" y="35897"/>
                    <a:pt x="1124045" y="3886"/>
                    <a:pt x="1085939" y="0"/>
                  </a:cubicBezTo>
                  <a:cubicBezTo>
                    <a:pt x="1086819" y="4379"/>
                    <a:pt x="1087296" y="8801"/>
                    <a:pt x="1087359" y="13244"/>
                  </a:cubicBezTo>
                  <a:lnTo>
                    <a:pt x="1087359" y="674735"/>
                  </a:lnTo>
                  <a:cubicBezTo>
                    <a:pt x="1082652" y="688479"/>
                    <a:pt x="1075800" y="701392"/>
                    <a:pt x="1067060" y="712996"/>
                  </a:cubicBezTo>
                  <a:close/>
                  <a:moveTo>
                    <a:pt x="67254" y="316"/>
                  </a:moveTo>
                  <a:cubicBezTo>
                    <a:pt x="29284" y="4201"/>
                    <a:pt x="294" y="36009"/>
                    <a:pt x="0" y="74183"/>
                  </a:cubicBezTo>
                  <a:lnTo>
                    <a:pt x="0" y="735697"/>
                  </a:lnTo>
                  <a:cubicBezTo>
                    <a:pt x="4709" y="753467"/>
                    <a:pt x="14777" y="769354"/>
                    <a:pt x="28834" y="781199"/>
                  </a:cubicBezTo>
                  <a:cubicBezTo>
                    <a:pt x="44641" y="793005"/>
                    <a:pt x="63749" y="799562"/>
                    <a:pt x="83474" y="799949"/>
                  </a:cubicBezTo>
                  <a:cubicBezTo>
                    <a:pt x="143956" y="804053"/>
                    <a:pt x="205682" y="803244"/>
                    <a:pt x="226483" y="802786"/>
                  </a:cubicBezTo>
                  <a:cubicBezTo>
                    <a:pt x="206945" y="793946"/>
                    <a:pt x="187278" y="782936"/>
                    <a:pt x="149150" y="761684"/>
                  </a:cubicBezTo>
                  <a:cubicBezTo>
                    <a:pt x="124820" y="750442"/>
                    <a:pt x="103303" y="733918"/>
                    <a:pt x="86162" y="713315"/>
                  </a:cubicBezTo>
                  <a:cubicBezTo>
                    <a:pt x="77406" y="701717"/>
                    <a:pt x="70546" y="688803"/>
                    <a:pt x="65840" y="675055"/>
                  </a:cubicBezTo>
                  <a:lnTo>
                    <a:pt x="65840" y="13562"/>
                  </a:lnTo>
                  <a:cubicBezTo>
                    <a:pt x="65899" y="9119"/>
                    <a:pt x="66375" y="4697"/>
                    <a:pt x="67254" y="316"/>
                  </a:cubicBezTo>
                  <a:close/>
                </a:path>
              </a:pathLst>
            </a:custGeom>
            <a:solidFill>
              <a:srgbClr val="FFFFF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965B142D-1F80-6BCE-9FFC-40E75EF306CC}"/>
                </a:ext>
              </a:extLst>
            </p:cNvPr>
            <p:cNvSpPr/>
            <p:nvPr/>
          </p:nvSpPr>
          <p:spPr>
            <a:xfrm>
              <a:off x="1495277" y="1156177"/>
              <a:ext cx="709429" cy="482387"/>
            </a:xfrm>
            <a:custGeom>
              <a:avLst/>
              <a:gdLst>
                <a:gd name="connsiteX0" fmla="*/ 684973 w 709429"/>
                <a:gd name="connsiteY0" fmla="*/ 0 h 482387"/>
                <a:gd name="connsiteX1" fmla="*/ 409832 w 709429"/>
                <a:gd name="connsiteY1" fmla="*/ 194650 h 482387"/>
                <a:gd name="connsiteX2" fmla="*/ 387763 w 709429"/>
                <a:gd name="connsiteY2" fmla="*/ 247579 h 482387"/>
                <a:gd name="connsiteX3" fmla="*/ 387763 w 709429"/>
                <a:gd name="connsiteY3" fmla="*/ 482387 h 482387"/>
                <a:gd name="connsiteX4" fmla="*/ 656751 w 709429"/>
                <a:gd name="connsiteY4" fmla="*/ 315348 h 482387"/>
                <a:gd name="connsiteX5" fmla="*/ 684973 w 709429"/>
                <a:gd name="connsiteY5" fmla="*/ 0 h 482387"/>
                <a:gd name="connsiteX6" fmla="*/ 315166 w 709429"/>
                <a:gd name="connsiteY6" fmla="*/ 481777 h 482387"/>
                <a:gd name="connsiteX7" fmla="*/ 315323 w 709429"/>
                <a:gd name="connsiteY7" fmla="*/ 481777 h 482387"/>
                <a:gd name="connsiteX8" fmla="*/ 315323 w 709429"/>
                <a:gd name="connsiteY8" fmla="*/ 247572 h 482387"/>
                <a:gd name="connsiteX9" fmla="*/ 293283 w 709429"/>
                <a:gd name="connsiteY9" fmla="*/ 194641 h 482387"/>
                <a:gd name="connsiteX10" fmla="*/ 23800 w 709429"/>
                <a:gd name="connsiteY10" fmla="*/ 1552 h 482387"/>
                <a:gd name="connsiteX11" fmla="*/ 51439 w 709429"/>
                <a:gd name="connsiteY11" fmla="*/ 313265 h 482387"/>
                <a:gd name="connsiteX12" fmla="*/ 315166 w 709429"/>
                <a:gd name="connsiteY12" fmla="*/ 481777 h 48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09429" h="482387">
                  <a:moveTo>
                    <a:pt x="684973" y="0"/>
                  </a:moveTo>
                  <a:cubicBezTo>
                    <a:pt x="599450" y="23148"/>
                    <a:pt x="472656" y="75577"/>
                    <a:pt x="409832" y="194650"/>
                  </a:cubicBezTo>
                  <a:cubicBezTo>
                    <a:pt x="400876" y="211583"/>
                    <a:pt x="393489" y="229300"/>
                    <a:pt x="387763" y="247579"/>
                  </a:cubicBezTo>
                  <a:lnTo>
                    <a:pt x="387763" y="482387"/>
                  </a:lnTo>
                  <a:cubicBezTo>
                    <a:pt x="498698" y="472081"/>
                    <a:pt x="598323" y="410187"/>
                    <a:pt x="656751" y="315348"/>
                  </a:cubicBezTo>
                  <a:cubicBezTo>
                    <a:pt x="715181" y="220504"/>
                    <a:pt x="725625" y="103687"/>
                    <a:pt x="684973" y="0"/>
                  </a:cubicBezTo>
                  <a:close/>
                  <a:moveTo>
                    <a:pt x="315166" y="481777"/>
                  </a:moveTo>
                  <a:lnTo>
                    <a:pt x="315323" y="481777"/>
                  </a:lnTo>
                  <a:lnTo>
                    <a:pt x="315323" y="247572"/>
                  </a:lnTo>
                  <a:cubicBezTo>
                    <a:pt x="309598" y="229296"/>
                    <a:pt x="302222" y="211578"/>
                    <a:pt x="293283" y="194641"/>
                  </a:cubicBezTo>
                  <a:cubicBezTo>
                    <a:pt x="231850" y="78256"/>
                    <a:pt x="109168" y="25485"/>
                    <a:pt x="23800" y="1552"/>
                  </a:cubicBezTo>
                  <a:cubicBezTo>
                    <a:pt x="-15788" y="104133"/>
                    <a:pt x="-5595" y="219283"/>
                    <a:pt x="51439" y="313265"/>
                  </a:cubicBezTo>
                  <a:cubicBezTo>
                    <a:pt x="108489" y="407279"/>
                    <a:pt x="205908" y="469527"/>
                    <a:pt x="315166" y="481777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7033D339-8F0F-0CCE-5070-7770E2631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491" y="2579025"/>
            <a:ext cx="9488224" cy="345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7074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985088" y="705215"/>
            <a:ext cx="372338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spc="10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4</a:t>
            </a:r>
            <a:r>
              <a:rPr lang="zh-CN" altLang="en-US" sz="2800" b="1" spc="10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．汇报展示与评价</a:t>
            </a:r>
          </a:p>
        </p:txBody>
      </p:sp>
      <p:sp>
        <p:nvSpPr>
          <p:cNvPr id="10" name="矩形 9"/>
          <p:cNvSpPr/>
          <p:nvPr/>
        </p:nvSpPr>
        <p:spPr>
          <a:xfrm>
            <a:off x="1364075" y="1270472"/>
            <a:ext cx="9815201" cy="476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00">
              <a:lnSpc>
                <a:spcPct val="120000"/>
              </a:lnSpc>
              <a:defRPr/>
            </a:pPr>
            <a:r>
              <a:rPr lang="zh-CN" altLang="en-US" sz="2400" kern="0" dirty="0">
                <a:solidFill>
                  <a:srgbClr val="2F2F2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各小组选派代表，汇报展示交流，填写评价量表，完成自评互评。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298AD515-B17A-CC8B-1C49-03D211E8DD74}"/>
              </a:ext>
            </a:extLst>
          </p:cNvPr>
          <p:cNvGrpSpPr/>
          <p:nvPr/>
        </p:nvGrpSpPr>
        <p:grpSpPr>
          <a:xfrm>
            <a:off x="657713" y="663178"/>
            <a:ext cx="523220" cy="523220"/>
            <a:chOff x="897294" y="672976"/>
            <a:chExt cx="1905000" cy="1905000"/>
          </a:xfrm>
        </p:grpSpPr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C902E7CA-A6AE-DD97-9433-BAAB498DB379}"/>
                </a:ext>
              </a:extLst>
            </p:cNvPr>
            <p:cNvSpPr/>
            <p:nvPr/>
          </p:nvSpPr>
          <p:spPr>
            <a:xfrm>
              <a:off x="897294" y="672976"/>
              <a:ext cx="1905000" cy="1905000"/>
            </a:xfrm>
            <a:custGeom>
              <a:avLst/>
              <a:gdLst>
                <a:gd name="connsiteX0" fmla="*/ 0 w 1905000"/>
                <a:gd name="connsiteY0" fmla="*/ 952500 h 1905000"/>
                <a:gd name="connsiteX1" fmla="*/ 952500 w 1905000"/>
                <a:gd name="connsiteY1" fmla="*/ 1905000 h 1905000"/>
                <a:gd name="connsiteX2" fmla="*/ 1905000 w 1905000"/>
                <a:gd name="connsiteY2" fmla="*/ 952500 h 1905000"/>
                <a:gd name="connsiteX3" fmla="*/ 952500 w 1905000"/>
                <a:gd name="connsiteY3" fmla="*/ 0 h 1905000"/>
                <a:gd name="connsiteX4" fmla="*/ 0 w 1905000"/>
                <a:gd name="connsiteY4" fmla="*/ 95250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0" h="1905000">
                  <a:moveTo>
                    <a:pt x="0" y="952500"/>
                  </a:moveTo>
                  <a:cubicBezTo>
                    <a:pt x="0" y="1478552"/>
                    <a:pt x="426448" y="1905000"/>
                    <a:pt x="952500" y="1905000"/>
                  </a:cubicBezTo>
                  <a:cubicBezTo>
                    <a:pt x="1478552" y="1905000"/>
                    <a:pt x="1905000" y="1478552"/>
                    <a:pt x="1905000" y="952500"/>
                  </a:cubicBezTo>
                  <a:cubicBezTo>
                    <a:pt x="1905000" y="426448"/>
                    <a:pt x="1478552" y="0"/>
                    <a:pt x="952500" y="0"/>
                  </a:cubicBezTo>
                  <a:cubicBezTo>
                    <a:pt x="426448" y="0"/>
                    <a:pt x="0" y="426448"/>
                    <a:pt x="0" y="952500"/>
                  </a:cubicBezTo>
                  <a:close/>
                </a:path>
              </a:pathLst>
            </a:custGeom>
            <a:solidFill>
              <a:srgbClr val="62A39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DAAB0FA0-6AD0-D9D4-52ED-BD39D7837954}"/>
                </a:ext>
              </a:extLst>
            </p:cNvPr>
            <p:cNvSpPr/>
            <p:nvPr/>
          </p:nvSpPr>
          <p:spPr>
            <a:xfrm>
              <a:off x="1372437" y="1141986"/>
              <a:ext cx="947032" cy="942322"/>
            </a:xfrm>
            <a:custGeom>
              <a:avLst/>
              <a:gdLst>
                <a:gd name="connsiteX0" fmla="*/ 510761 w 947032"/>
                <a:gd name="connsiteY0" fmla="*/ 496572 h 942322"/>
                <a:gd name="connsiteX1" fmla="*/ 510761 w 947032"/>
                <a:gd name="connsiteY1" fmla="*/ 867514 h 942322"/>
                <a:gd name="connsiteX2" fmla="*/ 585579 w 947032"/>
                <a:gd name="connsiteY2" fmla="*/ 942322 h 942322"/>
                <a:gd name="connsiteX3" fmla="*/ 784987 w 947032"/>
                <a:gd name="connsiteY3" fmla="*/ 865117 h 942322"/>
                <a:gd name="connsiteX4" fmla="*/ 863720 w 947032"/>
                <a:gd name="connsiteY4" fmla="*/ 823090 h 942322"/>
                <a:gd name="connsiteX5" fmla="*/ 926730 w 947032"/>
                <a:gd name="connsiteY5" fmla="*/ 774740 h 942322"/>
                <a:gd name="connsiteX6" fmla="*/ 947032 w 947032"/>
                <a:gd name="connsiteY6" fmla="*/ 736457 h 942322"/>
                <a:gd name="connsiteX7" fmla="*/ 947032 w 947032"/>
                <a:gd name="connsiteY7" fmla="*/ 74967 h 942322"/>
                <a:gd name="connsiteX8" fmla="*/ 872222 w 947032"/>
                <a:gd name="connsiteY8" fmla="*/ 156 h 942322"/>
                <a:gd name="connsiteX9" fmla="*/ 806715 w 947032"/>
                <a:gd name="connsiteY9" fmla="*/ 14643 h 942322"/>
                <a:gd name="connsiteX10" fmla="*/ 778622 w 947032"/>
                <a:gd name="connsiteY10" fmla="*/ 329226 h 942322"/>
                <a:gd name="connsiteX11" fmla="*/ 510761 w 947032"/>
                <a:gd name="connsiteY11" fmla="*/ 496572 h 942322"/>
                <a:gd name="connsiteX12" fmla="*/ 74812 w 947032"/>
                <a:gd name="connsiteY12" fmla="*/ 0 h 942322"/>
                <a:gd name="connsiteX13" fmla="*/ 0 w 947032"/>
                <a:gd name="connsiteY13" fmla="*/ 74808 h 942322"/>
                <a:gd name="connsiteX14" fmla="*/ 0 w 947032"/>
                <a:gd name="connsiteY14" fmla="*/ 736299 h 942322"/>
                <a:gd name="connsiteX15" fmla="*/ 20326 w 947032"/>
                <a:gd name="connsiteY15" fmla="*/ 774561 h 942322"/>
                <a:gd name="connsiteX16" fmla="*/ 84423 w 947032"/>
                <a:gd name="connsiteY16" fmla="*/ 823087 h 942322"/>
                <a:gd name="connsiteX17" fmla="*/ 163179 w 947032"/>
                <a:gd name="connsiteY17" fmla="*/ 865116 h 942322"/>
                <a:gd name="connsiteX18" fmla="*/ 362571 w 947032"/>
                <a:gd name="connsiteY18" fmla="*/ 942320 h 942322"/>
                <a:gd name="connsiteX19" fmla="*/ 437380 w 947032"/>
                <a:gd name="connsiteY19" fmla="*/ 867512 h 942322"/>
                <a:gd name="connsiteX20" fmla="*/ 437380 w 947032"/>
                <a:gd name="connsiteY20" fmla="*/ 495970 h 942322"/>
                <a:gd name="connsiteX21" fmla="*/ 173671 w 947032"/>
                <a:gd name="connsiteY21" fmla="*/ 327463 h 942322"/>
                <a:gd name="connsiteX22" fmla="*/ 146010 w 947032"/>
                <a:gd name="connsiteY22" fmla="*/ 15750 h 942322"/>
                <a:gd name="connsiteX23" fmla="*/ 74812 w 947032"/>
                <a:gd name="connsiteY23" fmla="*/ 0 h 94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7032" h="942322">
                  <a:moveTo>
                    <a:pt x="510761" y="496572"/>
                  </a:moveTo>
                  <a:lnTo>
                    <a:pt x="510761" y="867514"/>
                  </a:lnTo>
                  <a:cubicBezTo>
                    <a:pt x="510938" y="908748"/>
                    <a:pt x="544337" y="942143"/>
                    <a:pt x="585579" y="942322"/>
                  </a:cubicBezTo>
                  <a:cubicBezTo>
                    <a:pt x="626546" y="928133"/>
                    <a:pt x="707175" y="899458"/>
                    <a:pt x="784987" y="865117"/>
                  </a:cubicBezTo>
                  <a:cubicBezTo>
                    <a:pt x="805125" y="856164"/>
                    <a:pt x="824988" y="845132"/>
                    <a:pt x="863720" y="823090"/>
                  </a:cubicBezTo>
                  <a:cubicBezTo>
                    <a:pt x="888041" y="811831"/>
                    <a:pt x="909561" y="795319"/>
                    <a:pt x="926730" y="774740"/>
                  </a:cubicBezTo>
                  <a:cubicBezTo>
                    <a:pt x="935465" y="763124"/>
                    <a:pt x="942317" y="750205"/>
                    <a:pt x="947032" y="736457"/>
                  </a:cubicBezTo>
                  <a:lnTo>
                    <a:pt x="947032" y="74967"/>
                  </a:lnTo>
                  <a:cubicBezTo>
                    <a:pt x="946878" y="33726"/>
                    <a:pt x="913470" y="337"/>
                    <a:pt x="872222" y="156"/>
                  </a:cubicBezTo>
                  <a:cubicBezTo>
                    <a:pt x="850160" y="3897"/>
                    <a:pt x="828297" y="8732"/>
                    <a:pt x="806715" y="14643"/>
                  </a:cubicBezTo>
                  <a:cubicBezTo>
                    <a:pt x="847161" y="118103"/>
                    <a:pt x="836758" y="234559"/>
                    <a:pt x="778622" y="329226"/>
                  </a:cubicBezTo>
                  <a:cubicBezTo>
                    <a:pt x="720510" y="423909"/>
                    <a:pt x="621352" y="485859"/>
                    <a:pt x="510761" y="496572"/>
                  </a:cubicBezTo>
                  <a:close/>
                  <a:moveTo>
                    <a:pt x="74812" y="0"/>
                  </a:moveTo>
                  <a:cubicBezTo>
                    <a:pt x="33570" y="154"/>
                    <a:pt x="180" y="33570"/>
                    <a:pt x="0" y="74808"/>
                  </a:cubicBezTo>
                  <a:lnTo>
                    <a:pt x="0" y="736299"/>
                  </a:lnTo>
                  <a:cubicBezTo>
                    <a:pt x="4709" y="750049"/>
                    <a:pt x="11568" y="762964"/>
                    <a:pt x="20326" y="774561"/>
                  </a:cubicBezTo>
                  <a:cubicBezTo>
                    <a:pt x="37767" y="795358"/>
                    <a:pt x="59699" y="811917"/>
                    <a:pt x="84423" y="823087"/>
                  </a:cubicBezTo>
                  <a:cubicBezTo>
                    <a:pt x="123950" y="845128"/>
                    <a:pt x="143800" y="856324"/>
                    <a:pt x="163179" y="865116"/>
                  </a:cubicBezTo>
                  <a:cubicBezTo>
                    <a:pt x="240971" y="899456"/>
                    <a:pt x="321619" y="928131"/>
                    <a:pt x="362571" y="942320"/>
                  </a:cubicBezTo>
                  <a:cubicBezTo>
                    <a:pt x="403810" y="942138"/>
                    <a:pt x="437201" y="908746"/>
                    <a:pt x="437380" y="867512"/>
                  </a:cubicBezTo>
                  <a:lnTo>
                    <a:pt x="437380" y="495970"/>
                  </a:lnTo>
                  <a:cubicBezTo>
                    <a:pt x="328120" y="483719"/>
                    <a:pt x="230702" y="421468"/>
                    <a:pt x="173671" y="327463"/>
                  </a:cubicBezTo>
                  <a:cubicBezTo>
                    <a:pt x="116618" y="233482"/>
                    <a:pt x="106420" y="118326"/>
                    <a:pt x="146010" y="15750"/>
                  </a:cubicBezTo>
                  <a:cubicBezTo>
                    <a:pt x="122566" y="9270"/>
                    <a:pt x="98801" y="4013"/>
                    <a:pt x="74812" y="0"/>
                  </a:cubicBezTo>
                  <a:close/>
                </a:path>
              </a:pathLst>
            </a:custGeom>
            <a:solidFill>
              <a:srgbClr val="FFFFF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23998730-4DD3-A8D5-6C38-A954CAF143E6}"/>
                </a:ext>
              </a:extLst>
            </p:cNvPr>
            <p:cNvSpPr/>
            <p:nvPr/>
          </p:nvSpPr>
          <p:spPr>
            <a:xfrm>
              <a:off x="1273373" y="1230170"/>
              <a:ext cx="1153192" cy="803172"/>
            </a:xfrm>
            <a:custGeom>
              <a:avLst/>
              <a:gdLst>
                <a:gd name="connsiteX0" fmla="*/ 1067060 w 1153192"/>
                <a:gd name="connsiteY0" fmla="*/ 712996 h 803172"/>
                <a:gd name="connsiteX1" fmla="*/ 1004045 w 1153192"/>
                <a:gd name="connsiteY1" fmla="*/ 761373 h 803172"/>
                <a:gd name="connsiteX2" fmla="*/ 926712 w 1153192"/>
                <a:gd name="connsiteY2" fmla="*/ 802476 h 803172"/>
                <a:gd name="connsiteX3" fmla="*/ 1069719 w 1153192"/>
                <a:gd name="connsiteY3" fmla="*/ 799635 h 803172"/>
                <a:gd name="connsiteX4" fmla="*/ 1124385 w 1153192"/>
                <a:gd name="connsiteY4" fmla="*/ 780914 h 803172"/>
                <a:gd name="connsiteX5" fmla="*/ 1153193 w 1153192"/>
                <a:gd name="connsiteY5" fmla="*/ 735691 h 803172"/>
                <a:gd name="connsiteX6" fmla="*/ 1153193 w 1153192"/>
                <a:gd name="connsiteY6" fmla="*/ 74182 h 803172"/>
                <a:gd name="connsiteX7" fmla="*/ 1085939 w 1153192"/>
                <a:gd name="connsiteY7" fmla="*/ 0 h 803172"/>
                <a:gd name="connsiteX8" fmla="*/ 1087359 w 1153192"/>
                <a:gd name="connsiteY8" fmla="*/ 13244 h 803172"/>
                <a:gd name="connsiteX9" fmla="*/ 1087359 w 1153192"/>
                <a:gd name="connsiteY9" fmla="*/ 674735 h 803172"/>
                <a:gd name="connsiteX10" fmla="*/ 1067060 w 1153192"/>
                <a:gd name="connsiteY10" fmla="*/ 712996 h 803172"/>
                <a:gd name="connsiteX11" fmla="*/ 67254 w 1153192"/>
                <a:gd name="connsiteY11" fmla="*/ 316 h 803172"/>
                <a:gd name="connsiteX12" fmla="*/ 0 w 1153192"/>
                <a:gd name="connsiteY12" fmla="*/ 74183 h 803172"/>
                <a:gd name="connsiteX13" fmla="*/ 0 w 1153192"/>
                <a:gd name="connsiteY13" fmla="*/ 735697 h 803172"/>
                <a:gd name="connsiteX14" fmla="*/ 28834 w 1153192"/>
                <a:gd name="connsiteY14" fmla="*/ 781199 h 803172"/>
                <a:gd name="connsiteX15" fmla="*/ 83474 w 1153192"/>
                <a:gd name="connsiteY15" fmla="*/ 799949 h 803172"/>
                <a:gd name="connsiteX16" fmla="*/ 226483 w 1153192"/>
                <a:gd name="connsiteY16" fmla="*/ 802786 h 803172"/>
                <a:gd name="connsiteX17" fmla="*/ 149150 w 1153192"/>
                <a:gd name="connsiteY17" fmla="*/ 761684 h 803172"/>
                <a:gd name="connsiteX18" fmla="*/ 86162 w 1153192"/>
                <a:gd name="connsiteY18" fmla="*/ 713315 h 803172"/>
                <a:gd name="connsiteX19" fmla="*/ 65840 w 1153192"/>
                <a:gd name="connsiteY19" fmla="*/ 675055 h 803172"/>
                <a:gd name="connsiteX20" fmla="*/ 65840 w 1153192"/>
                <a:gd name="connsiteY20" fmla="*/ 13562 h 803172"/>
                <a:gd name="connsiteX21" fmla="*/ 67254 w 1153192"/>
                <a:gd name="connsiteY21" fmla="*/ 316 h 80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53192" h="803172">
                  <a:moveTo>
                    <a:pt x="1067060" y="712996"/>
                  </a:moveTo>
                  <a:cubicBezTo>
                    <a:pt x="1049910" y="733604"/>
                    <a:pt x="1028384" y="750129"/>
                    <a:pt x="1004045" y="761373"/>
                  </a:cubicBezTo>
                  <a:cubicBezTo>
                    <a:pt x="965943" y="782624"/>
                    <a:pt x="946244" y="793635"/>
                    <a:pt x="926712" y="802476"/>
                  </a:cubicBezTo>
                  <a:cubicBezTo>
                    <a:pt x="947512" y="802476"/>
                    <a:pt x="1009254" y="803746"/>
                    <a:pt x="1069719" y="799635"/>
                  </a:cubicBezTo>
                  <a:cubicBezTo>
                    <a:pt x="1089448" y="799248"/>
                    <a:pt x="1108561" y="792701"/>
                    <a:pt x="1124385" y="780914"/>
                  </a:cubicBezTo>
                  <a:cubicBezTo>
                    <a:pt x="1138375" y="769131"/>
                    <a:pt x="1148427" y="753351"/>
                    <a:pt x="1153193" y="735691"/>
                  </a:cubicBezTo>
                  <a:lnTo>
                    <a:pt x="1153193" y="74182"/>
                  </a:lnTo>
                  <a:cubicBezTo>
                    <a:pt x="1153076" y="35897"/>
                    <a:pt x="1124045" y="3886"/>
                    <a:pt x="1085939" y="0"/>
                  </a:cubicBezTo>
                  <a:cubicBezTo>
                    <a:pt x="1086819" y="4379"/>
                    <a:pt x="1087296" y="8801"/>
                    <a:pt x="1087359" y="13244"/>
                  </a:cubicBezTo>
                  <a:lnTo>
                    <a:pt x="1087359" y="674735"/>
                  </a:lnTo>
                  <a:cubicBezTo>
                    <a:pt x="1082652" y="688479"/>
                    <a:pt x="1075800" y="701392"/>
                    <a:pt x="1067060" y="712996"/>
                  </a:cubicBezTo>
                  <a:close/>
                  <a:moveTo>
                    <a:pt x="67254" y="316"/>
                  </a:moveTo>
                  <a:cubicBezTo>
                    <a:pt x="29284" y="4201"/>
                    <a:pt x="294" y="36009"/>
                    <a:pt x="0" y="74183"/>
                  </a:cubicBezTo>
                  <a:lnTo>
                    <a:pt x="0" y="735697"/>
                  </a:lnTo>
                  <a:cubicBezTo>
                    <a:pt x="4709" y="753467"/>
                    <a:pt x="14777" y="769354"/>
                    <a:pt x="28834" y="781199"/>
                  </a:cubicBezTo>
                  <a:cubicBezTo>
                    <a:pt x="44641" y="793005"/>
                    <a:pt x="63749" y="799562"/>
                    <a:pt x="83474" y="799949"/>
                  </a:cubicBezTo>
                  <a:cubicBezTo>
                    <a:pt x="143956" y="804053"/>
                    <a:pt x="205682" y="803244"/>
                    <a:pt x="226483" y="802786"/>
                  </a:cubicBezTo>
                  <a:cubicBezTo>
                    <a:pt x="206945" y="793946"/>
                    <a:pt x="187278" y="782936"/>
                    <a:pt x="149150" y="761684"/>
                  </a:cubicBezTo>
                  <a:cubicBezTo>
                    <a:pt x="124820" y="750442"/>
                    <a:pt x="103303" y="733918"/>
                    <a:pt x="86162" y="713315"/>
                  </a:cubicBezTo>
                  <a:cubicBezTo>
                    <a:pt x="77406" y="701717"/>
                    <a:pt x="70546" y="688803"/>
                    <a:pt x="65840" y="675055"/>
                  </a:cubicBezTo>
                  <a:lnTo>
                    <a:pt x="65840" y="13562"/>
                  </a:lnTo>
                  <a:cubicBezTo>
                    <a:pt x="65899" y="9119"/>
                    <a:pt x="66375" y="4697"/>
                    <a:pt x="67254" y="316"/>
                  </a:cubicBezTo>
                  <a:close/>
                </a:path>
              </a:pathLst>
            </a:custGeom>
            <a:solidFill>
              <a:srgbClr val="FFFFF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965B142D-1F80-6BCE-9FFC-40E75EF306CC}"/>
                </a:ext>
              </a:extLst>
            </p:cNvPr>
            <p:cNvSpPr/>
            <p:nvPr/>
          </p:nvSpPr>
          <p:spPr>
            <a:xfrm>
              <a:off x="1495277" y="1156177"/>
              <a:ext cx="709429" cy="482387"/>
            </a:xfrm>
            <a:custGeom>
              <a:avLst/>
              <a:gdLst>
                <a:gd name="connsiteX0" fmla="*/ 684973 w 709429"/>
                <a:gd name="connsiteY0" fmla="*/ 0 h 482387"/>
                <a:gd name="connsiteX1" fmla="*/ 409832 w 709429"/>
                <a:gd name="connsiteY1" fmla="*/ 194650 h 482387"/>
                <a:gd name="connsiteX2" fmla="*/ 387763 w 709429"/>
                <a:gd name="connsiteY2" fmla="*/ 247579 h 482387"/>
                <a:gd name="connsiteX3" fmla="*/ 387763 w 709429"/>
                <a:gd name="connsiteY3" fmla="*/ 482387 h 482387"/>
                <a:gd name="connsiteX4" fmla="*/ 656751 w 709429"/>
                <a:gd name="connsiteY4" fmla="*/ 315348 h 482387"/>
                <a:gd name="connsiteX5" fmla="*/ 684973 w 709429"/>
                <a:gd name="connsiteY5" fmla="*/ 0 h 482387"/>
                <a:gd name="connsiteX6" fmla="*/ 315166 w 709429"/>
                <a:gd name="connsiteY6" fmla="*/ 481777 h 482387"/>
                <a:gd name="connsiteX7" fmla="*/ 315323 w 709429"/>
                <a:gd name="connsiteY7" fmla="*/ 481777 h 482387"/>
                <a:gd name="connsiteX8" fmla="*/ 315323 w 709429"/>
                <a:gd name="connsiteY8" fmla="*/ 247572 h 482387"/>
                <a:gd name="connsiteX9" fmla="*/ 293283 w 709429"/>
                <a:gd name="connsiteY9" fmla="*/ 194641 h 482387"/>
                <a:gd name="connsiteX10" fmla="*/ 23800 w 709429"/>
                <a:gd name="connsiteY10" fmla="*/ 1552 h 482387"/>
                <a:gd name="connsiteX11" fmla="*/ 51439 w 709429"/>
                <a:gd name="connsiteY11" fmla="*/ 313265 h 482387"/>
                <a:gd name="connsiteX12" fmla="*/ 315166 w 709429"/>
                <a:gd name="connsiteY12" fmla="*/ 481777 h 48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09429" h="482387">
                  <a:moveTo>
                    <a:pt x="684973" y="0"/>
                  </a:moveTo>
                  <a:cubicBezTo>
                    <a:pt x="599450" y="23148"/>
                    <a:pt x="472656" y="75577"/>
                    <a:pt x="409832" y="194650"/>
                  </a:cubicBezTo>
                  <a:cubicBezTo>
                    <a:pt x="400876" y="211583"/>
                    <a:pt x="393489" y="229300"/>
                    <a:pt x="387763" y="247579"/>
                  </a:cubicBezTo>
                  <a:lnTo>
                    <a:pt x="387763" y="482387"/>
                  </a:lnTo>
                  <a:cubicBezTo>
                    <a:pt x="498698" y="472081"/>
                    <a:pt x="598323" y="410187"/>
                    <a:pt x="656751" y="315348"/>
                  </a:cubicBezTo>
                  <a:cubicBezTo>
                    <a:pt x="715181" y="220504"/>
                    <a:pt x="725625" y="103687"/>
                    <a:pt x="684973" y="0"/>
                  </a:cubicBezTo>
                  <a:close/>
                  <a:moveTo>
                    <a:pt x="315166" y="481777"/>
                  </a:moveTo>
                  <a:lnTo>
                    <a:pt x="315323" y="481777"/>
                  </a:lnTo>
                  <a:lnTo>
                    <a:pt x="315323" y="247572"/>
                  </a:lnTo>
                  <a:cubicBezTo>
                    <a:pt x="309598" y="229296"/>
                    <a:pt x="302222" y="211578"/>
                    <a:pt x="293283" y="194641"/>
                  </a:cubicBezTo>
                  <a:cubicBezTo>
                    <a:pt x="231850" y="78256"/>
                    <a:pt x="109168" y="25485"/>
                    <a:pt x="23800" y="1552"/>
                  </a:cubicBezTo>
                  <a:cubicBezTo>
                    <a:pt x="-15788" y="104133"/>
                    <a:pt x="-5595" y="219283"/>
                    <a:pt x="51439" y="313265"/>
                  </a:cubicBezTo>
                  <a:cubicBezTo>
                    <a:pt x="108489" y="407279"/>
                    <a:pt x="205908" y="469527"/>
                    <a:pt x="315166" y="481777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84663A05-91D1-4408-0BBC-64D4404519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318759"/>
              </p:ext>
            </p:extLst>
          </p:nvPr>
        </p:nvGraphicFramePr>
        <p:xfrm>
          <a:off x="821952" y="1937692"/>
          <a:ext cx="10899449" cy="38344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8708">
                  <a:extLst>
                    <a:ext uri="{9D8B030D-6E8A-4147-A177-3AD203B41FA5}">
                      <a16:colId xmlns:a16="http://schemas.microsoft.com/office/drawing/2014/main" val="2455221573"/>
                    </a:ext>
                  </a:extLst>
                </a:gridCol>
                <a:gridCol w="8122322">
                  <a:extLst>
                    <a:ext uri="{9D8B030D-6E8A-4147-A177-3AD203B41FA5}">
                      <a16:colId xmlns:a16="http://schemas.microsoft.com/office/drawing/2014/main" val="3213851075"/>
                    </a:ext>
                  </a:extLst>
                </a:gridCol>
                <a:gridCol w="1298419">
                  <a:extLst>
                    <a:ext uri="{9D8B030D-6E8A-4147-A177-3AD203B41FA5}">
                      <a16:colId xmlns:a16="http://schemas.microsoft.com/office/drawing/2014/main" val="3257593134"/>
                    </a:ext>
                  </a:extLst>
                </a:gridCol>
              </a:tblGrid>
              <a:tr h="40312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400"/>
                        </a:spcAft>
                        <a:tabLst>
                          <a:tab pos="269875" algn="l"/>
                        </a:tabLst>
                      </a:pPr>
                      <a:r>
                        <a:rPr lang="zh-CN" sz="1800" kern="100" dirty="0">
                          <a:effectLst/>
                        </a:rPr>
                        <a:t>评价维度</a:t>
                      </a:r>
                      <a:endParaRPr lang="zh-CN" sz="18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80819" marR="80819" marT="0" marB="0" anchor="ctr">
                    <a:solidFill>
                      <a:srgbClr val="538F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400"/>
                        </a:spcAft>
                        <a:tabLst>
                          <a:tab pos="269875" algn="l"/>
                        </a:tabLst>
                      </a:pPr>
                      <a:r>
                        <a:rPr lang="zh-CN" sz="1800" kern="100" dirty="0">
                          <a:effectLst/>
                        </a:rPr>
                        <a:t>评价标准</a:t>
                      </a:r>
                      <a:endParaRPr lang="zh-CN" sz="18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80819" marR="80819" marT="0" marB="0" anchor="ctr">
                    <a:solidFill>
                      <a:srgbClr val="538F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400"/>
                        </a:spcAft>
                        <a:tabLst>
                          <a:tab pos="269875" algn="l"/>
                        </a:tabLst>
                      </a:pPr>
                      <a:r>
                        <a:rPr lang="zh-CN" sz="1800" kern="100" dirty="0">
                          <a:effectLst/>
                        </a:rPr>
                        <a:t>星数</a:t>
                      </a:r>
                      <a:endParaRPr lang="zh-CN" sz="18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80819" marR="80819" marT="0" marB="0" anchor="ctr">
                    <a:solidFill>
                      <a:srgbClr val="538F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561295"/>
                  </a:ext>
                </a:extLst>
              </a:tr>
              <a:tr h="361611">
                <a:tc rowSpan="7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400"/>
                        </a:spcAft>
                        <a:tabLst>
                          <a:tab pos="269875" algn="l"/>
                        </a:tabLst>
                      </a:pPr>
                      <a:r>
                        <a:rPr lang="zh-CN" sz="1800" kern="100" dirty="0">
                          <a:effectLst/>
                        </a:rPr>
                        <a:t>学习成果</a:t>
                      </a:r>
                      <a:endParaRPr lang="zh-CN" sz="18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107758" marR="107758" marT="53879" marB="53879" anchor="ctr">
                    <a:solidFill>
                      <a:srgbClr val="538F8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400"/>
                        </a:spcAft>
                        <a:tabLst>
                          <a:tab pos="269875" algn="l"/>
                        </a:tabLst>
                      </a:pPr>
                      <a:r>
                        <a:rPr lang="zh-CN" sz="1800" kern="100" dirty="0">
                          <a:effectLst/>
                        </a:rPr>
                        <a:t>能够准确、全面地理解家庭互联系统的特点和功能。</a:t>
                      </a:r>
                      <a:endParaRPr lang="zh-CN" sz="18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80819" marR="808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400"/>
                        </a:spcAft>
                        <a:tabLst>
                          <a:tab pos="269875" algn="l"/>
                        </a:tabLst>
                      </a:pPr>
                      <a:r>
                        <a:rPr lang="zh-CN" sz="1800" kern="100">
                          <a:effectLst/>
                        </a:rPr>
                        <a:t>☆☆☆☆☆</a:t>
                      </a:r>
                      <a:endParaRPr lang="zh-CN" sz="18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80819" marR="80819" marT="0" marB="0" anchor="ctr"/>
                </a:tc>
                <a:extLst>
                  <a:ext uri="{0D108BD9-81ED-4DB2-BD59-A6C34878D82A}">
                    <a16:rowId xmlns:a16="http://schemas.microsoft.com/office/drawing/2014/main" val="632753398"/>
                  </a:ext>
                </a:extLst>
              </a:tr>
              <a:tr h="36161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400"/>
                        </a:spcAft>
                        <a:tabLst>
                          <a:tab pos="269875" algn="l"/>
                        </a:tabLst>
                      </a:pPr>
                      <a:r>
                        <a:rPr lang="zh-CN" sz="1800" kern="100" dirty="0">
                          <a:effectLst/>
                        </a:rPr>
                        <a:t>关注家庭互联系统相关的最新技术、应用和发展趋势。</a:t>
                      </a:r>
                      <a:endParaRPr lang="zh-CN" sz="18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80819" marR="808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400"/>
                        </a:spcAft>
                        <a:tabLst>
                          <a:tab pos="269875" algn="l"/>
                        </a:tabLst>
                      </a:pPr>
                      <a:r>
                        <a:rPr lang="zh-CN" sz="1800" kern="100">
                          <a:effectLst/>
                        </a:rPr>
                        <a:t>☆☆☆☆☆</a:t>
                      </a:r>
                      <a:endParaRPr lang="zh-CN" sz="18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80819" marR="80819" marT="0" marB="0" anchor="ctr"/>
                </a:tc>
                <a:extLst>
                  <a:ext uri="{0D108BD9-81ED-4DB2-BD59-A6C34878D82A}">
                    <a16:rowId xmlns:a16="http://schemas.microsoft.com/office/drawing/2014/main" val="1401801996"/>
                  </a:ext>
                </a:extLst>
              </a:tr>
              <a:tr h="55991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tabLst>
                          <a:tab pos="269875" algn="l"/>
                          <a:tab pos="266700" algn="l"/>
                        </a:tabLst>
                      </a:pPr>
                      <a:r>
                        <a:rPr lang="zh-CN" sz="1800" kern="100" dirty="0">
                          <a:effectLst/>
                        </a:rPr>
                        <a:t>在设计家庭互联系统时，是否能够运用逻辑分析来优化系统结构和功能。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80819" marR="808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400"/>
                        </a:spcAft>
                        <a:tabLst>
                          <a:tab pos="269875" algn="l"/>
                        </a:tabLst>
                      </a:pPr>
                      <a:r>
                        <a:rPr lang="zh-CN" sz="1800" kern="100">
                          <a:effectLst/>
                        </a:rPr>
                        <a:t>☆☆☆☆☆</a:t>
                      </a:r>
                      <a:endParaRPr lang="zh-CN" sz="18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80819" marR="80819" marT="0" marB="0" anchor="ctr"/>
                </a:tc>
                <a:extLst>
                  <a:ext uri="{0D108BD9-81ED-4DB2-BD59-A6C34878D82A}">
                    <a16:rowId xmlns:a16="http://schemas.microsoft.com/office/drawing/2014/main" val="274773003"/>
                  </a:ext>
                </a:extLst>
              </a:tr>
              <a:tr h="55991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tabLst>
                          <a:tab pos="269875" algn="l"/>
                          <a:tab pos="266700" algn="l"/>
                        </a:tabLst>
                      </a:pPr>
                      <a:r>
                        <a:rPr lang="zh-CN" sz="1800" kern="100" dirty="0">
                          <a:effectLst/>
                        </a:rPr>
                        <a:t>在搭建家庭互联系统时，能够运用计算思维来有效地解决问题。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80819" marR="808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400"/>
                        </a:spcAft>
                        <a:tabLst>
                          <a:tab pos="269875" algn="l"/>
                        </a:tabLst>
                      </a:pPr>
                      <a:r>
                        <a:rPr lang="zh-CN" sz="1800" kern="100" dirty="0">
                          <a:effectLst/>
                        </a:rPr>
                        <a:t>☆☆☆☆☆</a:t>
                      </a:r>
                      <a:endParaRPr lang="zh-CN" sz="18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80819" marR="80819" marT="0" marB="0" anchor="ctr"/>
                </a:tc>
                <a:extLst>
                  <a:ext uri="{0D108BD9-81ED-4DB2-BD59-A6C34878D82A}">
                    <a16:rowId xmlns:a16="http://schemas.microsoft.com/office/drawing/2014/main" val="908377745"/>
                  </a:ext>
                </a:extLst>
              </a:tr>
              <a:tr h="44234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400"/>
                        </a:spcAft>
                        <a:tabLst>
                          <a:tab pos="269875" algn="l"/>
                        </a:tabLst>
                      </a:pPr>
                      <a:r>
                        <a:rPr lang="zh-CN" sz="1800" kern="100" dirty="0">
                          <a:effectLst/>
                        </a:rPr>
                        <a:t>在搭建家庭互联系统过程中，能够熟练运用数字化工具和技术，如硬件连接等。</a:t>
                      </a:r>
                      <a:endParaRPr lang="zh-CN" sz="18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80819" marR="808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400"/>
                        </a:spcAft>
                        <a:tabLst>
                          <a:tab pos="269875" algn="l"/>
                        </a:tabLst>
                      </a:pPr>
                      <a:r>
                        <a:rPr lang="zh-CN" sz="1800" kern="100">
                          <a:effectLst/>
                        </a:rPr>
                        <a:t>☆☆☆☆☆</a:t>
                      </a:r>
                      <a:endParaRPr lang="zh-CN" sz="18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80819" marR="80819" marT="0" marB="0" anchor="ctr"/>
                </a:tc>
                <a:extLst>
                  <a:ext uri="{0D108BD9-81ED-4DB2-BD59-A6C34878D82A}">
                    <a16:rowId xmlns:a16="http://schemas.microsoft.com/office/drawing/2014/main" val="174794865"/>
                  </a:ext>
                </a:extLst>
              </a:tr>
              <a:tr h="55991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tabLst>
                          <a:tab pos="269875" algn="l"/>
                          <a:tab pos="266700" algn="l"/>
                        </a:tabLst>
                      </a:pPr>
                      <a:r>
                        <a:rPr lang="zh-CN" sz="1800" kern="100" dirty="0">
                          <a:effectLst/>
                        </a:rPr>
                        <a:t>在设计和搭建家庭互联系统时，是否考虑到信息安全问题，如访问控制等。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80819" marR="808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400"/>
                        </a:spcAft>
                        <a:tabLst>
                          <a:tab pos="269875" algn="l"/>
                        </a:tabLst>
                      </a:pPr>
                      <a:r>
                        <a:rPr lang="zh-CN" sz="1800" kern="100" dirty="0">
                          <a:effectLst/>
                        </a:rPr>
                        <a:t>☆☆☆☆☆</a:t>
                      </a:r>
                      <a:endParaRPr lang="zh-CN" sz="18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80819" marR="80819" marT="0" marB="0" anchor="ctr"/>
                </a:tc>
                <a:extLst>
                  <a:ext uri="{0D108BD9-81ED-4DB2-BD59-A6C34878D82A}">
                    <a16:rowId xmlns:a16="http://schemas.microsoft.com/office/drawing/2014/main" val="1891217160"/>
                  </a:ext>
                </a:extLst>
              </a:tr>
              <a:tr h="58602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400"/>
                        </a:spcAft>
                        <a:tabLst>
                          <a:tab pos="269875" algn="l"/>
                        </a:tabLst>
                      </a:pPr>
                      <a:r>
                        <a:rPr lang="zh-CN" sz="1800" kern="100" dirty="0">
                          <a:effectLst/>
                        </a:rPr>
                        <a:t>学生了解并遵守家庭互联系统相关的法律法规和伦理规范，如用户隐私保护、知识产权等。</a:t>
                      </a:r>
                      <a:endParaRPr lang="zh-CN" sz="18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80819" marR="808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400"/>
                        </a:spcAft>
                        <a:tabLst>
                          <a:tab pos="269875" algn="l"/>
                        </a:tabLst>
                      </a:pPr>
                      <a:r>
                        <a:rPr lang="zh-CN" sz="1800" kern="100" dirty="0">
                          <a:effectLst/>
                        </a:rPr>
                        <a:t>☆☆☆☆☆</a:t>
                      </a:r>
                      <a:endParaRPr lang="zh-CN" sz="18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80819" marR="80819" marT="0" marB="0" anchor="ctr"/>
                </a:tc>
                <a:extLst>
                  <a:ext uri="{0D108BD9-81ED-4DB2-BD59-A6C34878D82A}">
                    <a16:rowId xmlns:a16="http://schemas.microsoft.com/office/drawing/2014/main" val="11323674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40691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985088" y="705215"/>
            <a:ext cx="372338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spc="10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4</a:t>
            </a:r>
            <a:r>
              <a:rPr lang="zh-CN" altLang="en-US" sz="2800" b="1" spc="10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．汇报展示与评价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298AD515-B17A-CC8B-1C49-03D211E8DD74}"/>
              </a:ext>
            </a:extLst>
          </p:cNvPr>
          <p:cNvGrpSpPr/>
          <p:nvPr/>
        </p:nvGrpSpPr>
        <p:grpSpPr>
          <a:xfrm>
            <a:off x="657713" y="663178"/>
            <a:ext cx="523220" cy="523220"/>
            <a:chOff x="897294" y="672976"/>
            <a:chExt cx="1905000" cy="1905000"/>
          </a:xfrm>
        </p:grpSpPr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C902E7CA-A6AE-DD97-9433-BAAB498DB379}"/>
                </a:ext>
              </a:extLst>
            </p:cNvPr>
            <p:cNvSpPr/>
            <p:nvPr/>
          </p:nvSpPr>
          <p:spPr>
            <a:xfrm>
              <a:off x="897294" y="672976"/>
              <a:ext cx="1905000" cy="1905000"/>
            </a:xfrm>
            <a:custGeom>
              <a:avLst/>
              <a:gdLst>
                <a:gd name="connsiteX0" fmla="*/ 0 w 1905000"/>
                <a:gd name="connsiteY0" fmla="*/ 952500 h 1905000"/>
                <a:gd name="connsiteX1" fmla="*/ 952500 w 1905000"/>
                <a:gd name="connsiteY1" fmla="*/ 1905000 h 1905000"/>
                <a:gd name="connsiteX2" fmla="*/ 1905000 w 1905000"/>
                <a:gd name="connsiteY2" fmla="*/ 952500 h 1905000"/>
                <a:gd name="connsiteX3" fmla="*/ 952500 w 1905000"/>
                <a:gd name="connsiteY3" fmla="*/ 0 h 1905000"/>
                <a:gd name="connsiteX4" fmla="*/ 0 w 1905000"/>
                <a:gd name="connsiteY4" fmla="*/ 95250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0" h="1905000">
                  <a:moveTo>
                    <a:pt x="0" y="952500"/>
                  </a:moveTo>
                  <a:cubicBezTo>
                    <a:pt x="0" y="1478552"/>
                    <a:pt x="426448" y="1905000"/>
                    <a:pt x="952500" y="1905000"/>
                  </a:cubicBezTo>
                  <a:cubicBezTo>
                    <a:pt x="1478552" y="1905000"/>
                    <a:pt x="1905000" y="1478552"/>
                    <a:pt x="1905000" y="952500"/>
                  </a:cubicBezTo>
                  <a:cubicBezTo>
                    <a:pt x="1905000" y="426448"/>
                    <a:pt x="1478552" y="0"/>
                    <a:pt x="952500" y="0"/>
                  </a:cubicBezTo>
                  <a:cubicBezTo>
                    <a:pt x="426448" y="0"/>
                    <a:pt x="0" y="426448"/>
                    <a:pt x="0" y="952500"/>
                  </a:cubicBezTo>
                  <a:close/>
                </a:path>
              </a:pathLst>
            </a:custGeom>
            <a:solidFill>
              <a:srgbClr val="62A39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DAAB0FA0-6AD0-D9D4-52ED-BD39D7837954}"/>
                </a:ext>
              </a:extLst>
            </p:cNvPr>
            <p:cNvSpPr/>
            <p:nvPr/>
          </p:nvSpPr>
          <p:spPr>
            <a:xfrm>
              <a:off x="1372437" y="1141986"/>
              <a:ext cx="947032" cy="942322"/>
            </a:xfrm>
            <a:custGeom>
              <a:avLst/>
              <a:gdLst>
                <a:gd name="connsiteX0" fmla="*/ 510761 w 947032"/>
                <a:gd name="connsiteY0" fmla="*/ 496572 h 942322"/>
                <a:gd name="connsiteX1" fmla="*/ 510761 w 947032"/>
                <a:gd name="connsiteY1" fmla="*/ 867514 h 942322"/>
                <a:gd name="connsiteX2" fmla="*/ 585579 w 947032"/>
                <a:gd name="connsiteY2" fmla="*/ 942322 h 942322"/>
                <a:gd name="connsiteX3" fmla="*/ 784987 w 947032"/>
                <a:gd name="connsiteY3" fmla="*/ 865117 h 942322"/>
                <a:gd name="connsiteX4" fmla="*/ 863720 w 947032"/>
                <a:gd name="connsiteY4" fmla="*/ 823090 h 942322"/>
                <a:gd name="connsiteX5" fmla="*/ 926730 w 947032"/>
                <a:gd name="connsiteY5" fmla="*/ 774740 h 942322"/>
                <a:gd name="connsiteX6" fmla="*/ 947032 w 947032"/>
                <a:gd name="connsiteY6" fmla="*/ 736457 h 942322"/>
                <a:gd name="connsiteX7" fmla="*/ 947032 w 947032"/>
                <a:gd name="connsiteY7" fmla="*/ 74967 h 942322"/>
                <a:gd name="connsiteX8" fmla="*/ 872222 w 947032"/>
                <a:gd name="connsiteY8" fmla="*/ 156 h 942322"/>
                <a:gd name="connsiteX9" fmla="*/ 806715 w 947032"/>
                <a:gd name="connsiteY9" fmla="*/ 14643 h 942322"/>
                <a:gd name="connsiteX10" fmla="*/ 778622 w 947032"/>
                <a:gd name="connsiteY10" fmla="*/ 329226 h 942322"/>
                <a:gd name="connsiteX11" fmla="*/ 510761 w 947032"/>
                <a:gd name="connsiteY11" fmla="*/ 496572 h 942322"/>
                <a:gd name="connsiteX12" fmla="*/ 74812 w 947032"/>
                <a:gd name="connsiteY12" fmla="*/ 0 h 942322"/>
                <a:gd name="connsiteX13" fmla="*/ 0 w 947032"/>
                <a:gd name="connsiteY13" fmla="*/ 74808 h 942322"/>
                <a:gd name="connsiteX14" fmla="*/ 0 w 947032"/>
                <a:gd name="connsiteY14" fmla="*/ 736299 h 942322"/>
                <a:gd name="connsiteX15" fmla="*/ 20326 w 947032"/>
                <a:gd name="connsiteY15" fmla="*/ 774561 h 942322"/>
                <a:gd name="connsiteX16" fmla="*/ 84423 w 947032"/>
                <a:gd name="connsiteY16" fmla="*/ 823087 h 942322"/>
                <a:gd name="connsiteX17" fmla="*/ 163179 w 947032"/>
                <a:gd name="connsiteY17" fmla="*/ 865116 h 942322"/>
                <a:gd name="connsiteX18" fmla="*/ 362571 w 947032"/>
                <a:gd name="connsiteY18" fmla="*/ 942320 h 942322"/>
                <a:gd name="connsiteX19" fmla="*/ 437380 w 947032"/>
                <a:gd name="connsiteY19" fmla="*/ 867512 h 942322"/>
                <a:gd name="connsiteX20" fmla="*/ 437380 w 947032"/>
                <a:gd name="connsiteY20" fmla="*/ 495970 h 942322"/>
                <a:gd name="connsiteX21" fmla="*/ 173671 w 947032"/>
                <a:gd name="connsiteY21" fmla="*/ 327463 h 942322"/>
                <a:gd name="connsiteX22" fmla="*/ 146010 w 947032"/>
                <a:gd name="connsiteY22" fmla="*/ 15750 h 942322"/>
                <a:gd name="connsiteX23" fmla="*/ 74812 w 947032"/>
                <a:gd name="connsiteY23" fmla="*/ 0 h 94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7032" h="942322">
                  <a:moveTo>
                    <a:pt x="510761" y="496572"/>
                  </a:moveTo>
                  <a:lnTo>
                    <a:pt x="510761" y="867514"/>
                  </a:lnTo>
                  <a:cubicBezTo>
                    <a:pt x="510938" y="908748"/>
                    <a:pt x="544337" y="942143"/>
                    <a:pt x="585579" y="942322"/>
                  </a:cubicBezTo>
                  <a:cubicBezTo>
                    <a:pt x="626546" y="928133"/>
                    <a:pt x="707175" y="899458"/>
                    <a:pt x="784987" y="865117"/>
                  </a:cubicBezTo>
                  <a:cubicBezTo>
                    <a:pt x="805125" y="856164"/>
                    <a:pt x="824988" y="845132"/>
                    <a:pt x="863720" y="823090"/>
                  </a:cubicBezTo>
                  <a:cubicBezTo>
                    <a:pt x="888041" y="811831"/>
                    <a:pt x="909561" y="795319"/>
                    <a:pt x="926730" y="774740"/>
                  </a:cubicBezTo>
                  <a:cubicBezTo>
                    <a:pt x="935465" y="763124"/>
                    <a:pt x="942317" y="750205"/>
                    <a:pt x="947032" y="736457"/>
                  </a:cubicBezTo>
                  <a:lnTo>
                    <a:pt x="947032" y="74967"/>
                  </a:lnTo>
                  <a:cubicBezTo>
                    <a:pt x="946878" y="33726"/>
                    <a:pt x="913470" y="337"/>
                    <a:pt x="872222" y="156"/>
                  </a:cubicBezTo>
                  <a:cubicBezTo>
                    <a:pt x="850160" y="3897"/>
                    <a:pt x="828297" y="8732"/>
                    <a:pt x="806715" y="14643"/>
                  </a:cubicBezTo>
                  <a:cubicBezTo>
                    <a:pt x="847161" y="118103"/>
                    <a:pt x="836758" y="234559"/>
                    <a:pt x="778622" y="329226"/>
                  </a:cubicBezTo>
                  <a:cubicBezTo>
                    <a:pt x="720510" y="423909"/>
                    <a:pt x="621352" y="485859"/>
                    <a:pt x="510761" y="496572"/>
                  </a:cubicBezTo>
                  <a:close/>
                  <a:moveTo>
                    <a:pt x="74812" y="0"/>
                  </a:moveTo>
                  <a:cubicBezTo>
                    <a:pt x="33570" y="154"/>
                    <a:pt x="180" y="33570"/>
                    <a:pt x="0" y="74808"/>
                  </a:cubicBezTo>
                  <a:lnTo>
                    <a:pt x="0" y="736299"/>
                  </a:lnTo>
                  <a:cubicBezTo>
                    <a:pt x="4709" y="750049"/>
                    <a:pt x="11568" y="762964"/>
                    <a:pt x="20326" y="774561"/>
                  </a:cubicBezTo>
                  <a:cubicBezTo>
                    <a:pt x="37767" y="795358"/>
                    <a:pt x="59699" y="811917"/>
                    <a:pt x="84423" y="823087"/>
                  </a:cubicBezTo>
                  <a:cubicBezTo>
                    <a:pt x="123950" y="845128"/>
                    <a:pt x="143800" y="856324"/>
                    <a:pt x="163179" y="865116"/>
                  </a:cubicBezTo>
                  <a:cubicBezTo>
                    <a:pt x="240971" y="899456"/>
                    <a:pt x="321619" y="928131"/>
                    <a:pt x="362571" y="942320"/>
                  </a:cubicBezTo>
                  <a:cubicBezTo>
                    <a:pt x="403810" y="942138"/>
                    <a:pt x="437201" y="908746"/>
                    <a:pt x="437380" y="867512"/>
                  </a:cubicBezTo>
                  <a:lnTo>
                    <a:pt x="437380" y="495970"/>
                  </a:lnTo>
                  <a:cubicBezTo>
                    <a:pt x="328120" y="483719"/>
                    <a:pt x="230702" y="421468"/>
                    <a:pt x="173671" y="327463"/>
                  </a:cubicBezTo>
                  <a:cubicBezTo>
                    <a:pt x="116618" y="233482"/>
                    <a:pt x="106420" y="118326"/>
                    <a:pt x="146010" y="15750"/>
                  </a:cubicBezTo>
                  <a:cubicBezTo>
                    <a:pt x="122566" y="9270"/>
                    <a:pt x="98801" y="4013"/>
                    <a:pt x="74812" y="0"/>
                  </a:cubicBezTo>
                  <a:close/>
                </a:path>
              </a:pathLst>
            </a:custGeom>
            <a:solidFill>
              <a:srgbClr val="FFFFF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23998730-4DD3-A8D5-6C38-A954CAF143E6}"/>
                </a:ext>
              </a:extLst>
            </p:cNvPr>
            <p:cNvSpPr/>
            <p:nvPr/>
          </p:nvSpPr>
          <p:spPr>
            <a:xfrm>
              <a:off x="1273373" y="1230170"/>
              <a:ext cx="1153192" cy="803172"/>
            </a:xfrm>
            <a:custGeom>
              <a:avLst/>
              <a:gdLst>
                <a:gd name="connsiteX0" fmla="*/ 1067060 w 1153192"/>
                <a:gd name="connsiteY0" fmla="*/ 712996 h 803172"/>
                <a:gd name="connsiteX1" fmla="*/ 1004045 w 1153192"/>
                <a:gd name="connsiteY1" fmla="*/ 761373 h 803172"/>
                <a:gd name="connsiteX2" fmla="*/ 926712 w 1153192"/>
                <a:gd name="connsiteY2" fmla="*/ 802476 h 803172"/>
                <a:gd name="connsiteX3" fmla="*/ 1069719 w 1153192"/>
                <a:gd name="connsiteY3" fmla="*/ 799635 h 803172"/>
                <a:gd name="connsiteX4" fmla="*/ 1124385 w 1153192"/>
                <a:gd name="connsiteY4" fmla="*/ 780914 h 803172"/>
                <a:gd name="connsiteX5" fmla="*/ 1153193 w 1153192"/>
                <a:gd name="connsiteY5" fmla="*/ 735691 h 803172"/>
                <a:gd name="connsiteX6" fmla="*/ 1153193 w 1153192"/>
                <a:gd name="connsiteY6" fmla="*/ 74182 h 803172"/>
                <a:gd name="connsiteX7" fmla="*/ 1085939 w 1153192"/>
                <a:gd name="connsiteY7" fmla="*/ 0 h 803172"/>
                <a:gd name="connsiteX8" fmla="*/ 1087359 w 1153192"/>
                <a:gd name="connsiteY8" fmla="*/ 13244 h 803172"/>
                <a:gd name="connsiteX9" fmla="*/ 1087359 w 1153192"/>
                <a:gd name="connsiteY9" fmla="*/ 674735 h 803172"/>
                <a:gd name="connsiteX10" fmla="*/ 1067060 w 1153192"/>
                <a:gd name="connsiteY10" fmla="*/ 712996 h 803172"/>
                <a:gd name="connsiteX11" fmla="*/ 67254 w 1153192"/>
                <a:gd name="connsiteY11" fmla="*/ 316 h 803172"/>
                <a:gd name="connsiteX12" fmla="*/ 0 w 1153192"/>
                <a:gd name="connsiteY12" fmla="*/ 74183 h 803172"/>
                <a:gd name="connsiteX13" fmla="*/ 0 w 1153192"/>
                <a:gd name="connsiteY13" fmla="*/ 735697 h 803172"/>
                <a:gd name="connsiteX14" fmla="*/ 28834 w 1153192"/>
                <a:gd name="connsiteY14" fmla="*/ 781199 h 803172"/>
                <a:gd name="connsiteX15" fmla="*/ 83474 w 1153192"/>
                <a:gd name="connsiteY15" fmla="*/ 799949 h 803172"/>
                <a:gd name="connsiteX16" fmla="*/ 226483 w 1153192"/>
                <a:gd name="connsiteY16" fmla="*/ 802786 h 803172"/>
                <a:gd name="connsiteX17" fmla="*/ 149150 w 1153192"/>
                <a:gd name="connsiteY17" fmla="*/ 761684 h 803172"/>
                <a:gd name="connsiteX18" fmla="*/ 86162 w 1153192"/>
                <a:gd name="connsiteY18" fmla="*/ 713315 h 803172"/>
                <a:gd name="connsiteX19" fmla="*/ 65840 w 1153192"/>
                <a:gd name="connsiteY19" fmla="*/ 675055 h 803172"/>
                <a:gd name="connsiteX20" fmla="*/ 65840 w 1153192"/>
                <a:gd name="connsiteY20" fmla="*/ 13562 h 803172"/>
                <a:gd name="connsiteX21" fmla="*/ 67254 w 1153192"/>
                <a:gd name="connsiteY21" fmla="*/ 316 h 80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53192" h="803172">
                  <a:moveTo>
                    <a:pt x="1067060" y="712996"/>
                  </a:moveTo>
                  <a:cubicBezTo>
                    <a:pt x="1049910" y="733604"/>
                    <a:pt x="1028384" y="750129"/>
                    <a:pt x="1004045" y="761373"/>
                  </a:cubicBezTo>
                  <a:cubicBezTo>
                    <a:pt x="965943" y="782624"/>
                    <a:pt x="946244" y="793635"/>
                    <a:pt x="926712" y="802476"/>
                  </a:cubicBezTo>
                  <a:cubicBezTo>
                    <a:pt x="947512" y="802476"/>
                    <a:pt x="1009254" y="803746"/>
                    <a:pt x="1069719" y="799635"/>
                  </a:cubicBezTo>
                  <a:cubicBezTo>
                    <a:pt x="1089448" y="799248"/>
                    <a:pt x="1108561" y="792701"/>
                    <a:pt x="1124385" y="780914"/>
                  </a:cubicBezTo>
                  <a:cubicBezTo>
                    <a:pt x="1138375" y="769131"/>
                    <a:pt x="1148427" y="753351"/>
                    <a:pt x="1153193" y="735691"/>
                  </a:cubicBezTo>
                  <a:lnTo>
                    <a:pt x="1153193" y="74182"/>
                  </a:lnTo>
                  <a:cubicBezTo>
                    <a:pt x="1153076" y="35897"/>
                    <a:pt x="1124045" y="3886"/>
                    <a:pt x="1085939" y="0"/>
                  </a:cubicBezTo>
                  <a:cubicBezTo>
                    <a:pt x="1086819" y="4379"/>
                    <a:pt x="1087296" y="8801"/>
                    <a:pt x="1087359" y="13244"/>
                  </a:cubicBezTo>
                  <a:lnTo>
                    <a:pt x="1087359" y="674735"/>
                  </a:lnTo>
                  <a:cubicBezTo>
                    <a:pt x="1082652" y="688479"/>
                    <a:pt x="1075800" y="701392"/>
                    <a:pt x="1067060" y="712996"/>
                  </a:cubicBezTo>
                  <a:close/>
                  <a:moveTo>
                    <a:pt x="67254" y="316"/>
                  </a:moveTo>
                  <a:cubicBezTo>
                    <a:pt x="29284" y="4201"/>
                    <a:pt x="294" y="36009"/>
                    <a:pt x="0" y="74183"/>
                  </a:cubicBezTo>
                  <a:lnTo>
                    <a:pt x="0" y="735697"/>
                  </a:lnTo>
                  <a:cubicBezTo>
                    <a:pt x="4709" y="753467"/>
                    <a:pt x="14777" y="769354"/>
                    <a:pt x="28834" y="781199"/>
                  </a:cubicBezTo>
                  <a:cubicBezTo>
                    <a:pt x="44641" y="793005"/>
                    <a:pt x="63749" y="799562"/>
                    <a:pt x="83474" y="799949"/>
                  </a:cubicBezTo>
                  <a:cubicBezTo>
                    <a:pt x="143956" y="804053"/>
                    <a:pt x="205682" y="803244"/>
                    <a:pt x="226483" y="802786"/>
                  </a:cubicBezTo>
                  <a:cubicBezTo>
                    <a:pt x="206945" y="793946"/>
                    <a:pt x="187278" y="782936"/>
                    <a:pt x="149150" y="761684"/>
                  </a:cubicBezTo>
                  <a:cubicBezTo>
                    <a:pt x="124820" y="750442"/>
                    <a:pt x="103303" y="733918"/>
                    <a:pt x="86162" y="713315"/>
                  </a:cubicBezTo>
                  <a:cubicBezTo>
                    <a:pt x="77406" y="701717"/>
                    <a:pt x="70546" y="688803"/>
                    <a:pt x="65840" y="675055"/>
                  </a:cubicBezTo>
                  <a:lnTo>
                    <a:pt x="65840" y="13562"/>
                  </a:lnTo>
                  <a:cubicBezTo>
                    <a:pt x="65899" y="9119"/>
                    <a:pt x="66375" y="4697"/>
                    <a:pt x="67254" y="316"/>
                  </a:cubicBezTo>
                  <a:close/>
                </a:path>
              </a:pathLst>
            </a:custGeom>
            <a:solidFill>
              <a:srgbClr val="FFFFF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965B142D-1F80-6BCE-9FFC-40E75EF306CC}"/>
                </a:ext>
              </a:extLst>
            </p:cNvPr>
            <p:cNvSpPr/>
            <p:nvPr/>
          </p:nvSpPr>
          <p:spPr>
            <a:xfrm>
              <a:off x="1495277" y="1156177"/>
              <a:ext cx="709429" cy="482387"/>
            </a:xfrm>
            <a:custGeom>
              <a:avLst/>
              <a:gdLst>
                <a:gd name="connsiteX0" fmla="*/ 684973 w 709429"/>
                <a:gd name="connsiteY0" fmla="*/ 0 h 482387"/>
                <a:gd name="connsiteX1" fmla="*/ 409832 w 709429"/>
                <a:gd name="connsiteY1" fmla="*/ 194650 h 482387"/>
                <a:gd name="connsiteX2" fmla="*/ 387763 w 709429"/>
                <a:gd name="connsiteY2" fmla="*/ 247579 h 482387"/>
                <a:gd name="connsiteX3" fmla="*/ 387763 w 709429"/>
                <a:gd name="connsiteY3" fmla="*/ 482387 h 482387"/>
                <a:gd name="connsiteX4" fmla="*/ 656751 w 709429"/>
                <a:gd name="connsiteY4" fmla="*/ 315348 h 482387"/>
                <a:gd name="connsiteX5" fmla="*/ 684973 w 709429"/>
                <a:gd name="connsiteY5" fmla="*/ 0 h 482387"/>
                <a:gd name="connsiteX6" fmla="*/ 315166 w 709429"/>
                <a:gd name="connsiteY6" fmla="*/ 481777 h 482387"/>
                <a:gd name="connsiteX7" fmla="*/ 315323 w 709429"/>
                <a:gd name="connsiteY7" fmla="*/ 481777 h 482387"/>
                <a:gd name="connsiteX8" fmla="*/ 315323 w 709429"/>
                <a:gd name="connsiteY8" fmla="*/ 247572 h 482387"/>
                <a:gd name="connsiteX9" fmla="*/ 293283 w 709429"/>
                <a:gd name="connsiteY9" fmla="*/ 194641 h 482387"/>
                <a:gd name="connsiteX10" fmla="*/ 23800 w 709429"/>
                <a:gd name="connsiteY10" fmla="*/ 1552 h 482387"/>
                <a:gd name="connsiteX11" fmla="*/ 51439 w 709429"/>
                <a:gd name="connsiteY11" fmla="*/ 313265 h 482387"/>
                <a:gd name="connsiteX12" fmla="*/ 315166 w 709429"/>
                <a:gd name="connsiteY12" fmla="*/ 481777 h 48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09429" h="482387">
                  <a:moveTo>
                    <a:pt x="684973" y="0"/>
                  </a:moveTo>
                  <a:cubicBezTo>
                    <a:pt x="599450" y="23148"/>
                    <a:pt x="472656" y="75577"/>
                    <a:pt x="409832" y="194650"/>
                  </a:cubicBezTo>
                  <a:cubicBezTo>
                    <a:pt x="400876" y="211583"/>
                    <a:pt x="393489" y="229300"/>
                    <a:pt x="387763" y="247579"/>
                  </a:cubicBezTo>
                  <a:lnTo>
                    <a:pt x="387763" y="482387"/>
                  </a:lnTo>
                  <a:cubicBezTo>
                    <a:pt x="498698" y="472081"/>
                    <a:pt x="598323" y="410187"/>
                    <a:pt x="656751" y="315348"/>
                  </a:cubicBezTo>
                  <a:cubicBezTo>
                    <a:pt x="715181" y="220504"/>
                    <a:pt x="725625" y="103687"/>
                    <a:pt x="684973" y="0"/>
                  </a:cubicBezTo>
                  <a:close/>
                  <a:moveTo>
                    <a:pt x="315166" y="481777"/>
                  </a:moveTo>
                  <a:lnTo>
                    <a:pt x="315323" y="481777"/>
                  </a:lnTo>
                  <a:lnTo>
                    <a:pt x="315323" y="247572"/>
                  </a:lnTo>
                  <a:cubicBezTo>
                    <a:pt x="309598" y="229296"/>
                    <a:pt x="302222" y="211578"/>
                    <a:pt x="293283" y="194641"/>
                  </a:cubicBezTo>
                  <a:cubicBezTo>
                    <a:pt x="231850" y="78256"/>
                    <a:pt x="109168" y="25485"/>
                    <a:pt x="23800" y="1552"/>
                  </a:cubicBezTo>
                  <a:cubicBezTo>
                    <a:pt x="-15788" y="104133"/>
                    <a:pt x="-5595" y="219283"/>
                    <a:pt x="51439" y="313265"/>
                  </a:cubicBezTo>
                  <a:cubicBezTo>
                    <a:pt x="108489" y="407279"/>
                    <a:pt x="205908" y="469527"/>
                    <a:pt x="315166" y="481777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47D8BCE7-C389-1CDD-00E6-0E56DF19D6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286979"/>
              </p:ext>
            </p:extLst>
          </p:nvPr>
        </p:nvGraphicFramePr>
        <p:xfrm>
          <a:off x="849586" y="1965353"/>
          <a:ext cx="10899449" cy="17195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8708">
                  <a:extLst>
                    <a:ext uri="{9D8B030D-6E8A-4147-A177-3AD203B41FA5}">
                      <a16:colId xmlns:a16="http://schemas.microsoft.com/office/drawing/2014/main" val="2007489043"/>
                    </a:ext>
                  </a:extLst>
                </a:gridCol>
                <a:gridCol w="8122322">
                  <a:extLst>
                    <a:ext uri="{9D8B030D-6E8A-4147-A177-3AD203B41FA5}">
                      <a16:colId xmlns:a16="http://schemas.microsoft.com/office/drawing/2014/main" val="3797640456"/>
                    </a:ext>
                  </a:extLst>
                </a:gridCol>
                <a:gridCol w="1298419">
                  <a:extLst>
                    <a:ext uri="{9D8B030D-6E8A-4147-A177-3AD203B41FA5}">
                      <a16:colId xmlns:a16="http://schemas.microsoft.com/office/drawing/2014/main" val="864890014"/>
                    </a:ext>
                  </a:extLst>
                </a:gridCol>
              </a:tblGrid>
              <a:tr h="41108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400"/>
                        </a:spcAft>
                        <a:tabLst>
                          <a:tab pos="269875" algn="l"/>
                        </a:tabLst>
                      </a:pPr>
                      <a:r>
                        <a:rPr lang="zh-CN" sz="1800" kern="100" dirty="0">
                          <a:effectLst/>
                        </a:rPr>
                        <a:t>评价维度</a:t>
                      </a:r>
                      <a:endParaRPr lang="zh-CN" sz="18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80819" marR="80819" marT="0" marB="0" anchor="ctr">
                    <a:solidFill>
                      <a:srgbClr val="538F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400"/>
                        </a:spcAft>
                        <a:tabLst>
                          <a:tab pos="269875" algn="l"/>
                        </a:tabLst>
                      </a:pPr>
                      <a:r>
                        <a:rPr lang="zh-CN" sz="1800" kern="100" dirty="0">
                          <a:effectLst/>
                        </a:rPr>
                        <a:t>评价标准</a:t>
                      </a:r>
                      <a:endParaRPr lang="zh-CN" sz="18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80819" marR="80819" marT="0" marB="0" anchor="ctr">
                    <a:solidFill>
                      <a:srgbClr val="538F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400"/>
                        </a:spcAft>
                        <a:tabLst>
                          <a:tab pos="269875" algn="l"/>
                        </a:tabLst>
                      </a:pPr>
                      <a:r>
                        <a:rPr lang="zh-CN" sz="1800" kern="100" dirty="0">
                          <a:effectLst/>
                        </a:rPr>
                        <a:t>星数</a:t>
                      </a:r>
                      <a:endParaRPr lang="zh-CN" sz="18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80819" marR="80819" marT="0" marB="0" anchor="ctr">
                    <a:solidFill>
                      <a:srgbClr val="538F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252087"/>
                  </a:ext>
                </a:extLst>
              </a:tr>
              <a:tr h="368748">
                <a:tc row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400"/>
                        </a:spcAft>
                        <a:tabLst>
                          <a:tab pos="269875" algn="l"/>
                        </a:tabLst>
                      </a:pPr>
                      <a:r>
                        <a:rPr lang="zh-CN" sz="1800" kern="100" dirty="0">
                          <a:effectLst/>
                        </a:rPr>
                        <a:t>学习</a:t>
                      </a:r>
                      <a:r>
                        <a:rPr lang="zh-CN" altLang="en-US" sz="1800" kern="100" dirty="0">
                          <a:effectLst/>
                        </a:rPr>
                        <a:t>表现</a:t>
                      </a:r>
                      <a:endParaRPr lang="en-US" altLang="zh-CN" sz="1800" kern="100" dirty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400"/>
                        </a:spcAft>
                        <a:tabLst>
                          <a:tab pos="269875" algn="l"/>
                        </a:tabLst>
                      </a:pPr>
                      <a:r>
                        <a:rPr lang="zh-CN" altLang="en-US" sz="1800" kern="100" dirty="0">
                          <a:effectLst/>
                        </a:rPr>
                        <a:t>（组长填写）</a:t>
                      </a:r>
                      <a:endParaRPr lang="zh-CN" sz="18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107758" marR="107758" marT="53879" marB="53879" anchor="ctr">
                    <a:solidFill>
                      <a:srgbClr val="538F8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400"/>
                        </a:spcAft>
                        <a:tabLst>
                          <a:tab pos="269875" algn="l"/>
                        </a:tabLst>
                      </a:pPr>
                      <a:r>
                        <a:rPr lang="zh-CN" sz="1800" kern="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能主动探索，遇到问题积极解决。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400"/>
                        </a:spcAft>
                        <a:tabLst>
                          <a:tab pos="269875" algn="l"/>
                        </a:tabLst>
                      </a:pPr>
                      <a:r>
                        <a:rPr lang="zh-CN" sz="1800" kern="100">
                          <a:effectLst/>
                        </a:rPr>
                        <a:t>☆☆☆☆☆</a:t>
                      </a:r>
                      <a:endParaRPr lang="zh-CN" sz="18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80819" marR="80819" marT="0" marB="0" anchor="ctr"/>
                </a:tc>
                <a:extLst>
                  <a:ext uri="{0D108BD9-81ED-4DB2-BD59-A6C34878D82A}">
                    <a16:rowId xmlns:a16="http://schemas.microsoft.com/office/drawing/2014/main" val="4182046900"/>
                  </a:ext>
                </a:extLst>
              </a:tr>
              <a:tr h="36874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400"/>
                        </a:spcAft>
                        <a:tabLst>
                          <a:tab pos="269875" algn="l"/>
                        </a:tabLst>
                      </a:pPr>
                      <a:r>
                        <a:rPr lang="zh-CN" sz="1800" kern="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能积极参与课堂活动，及时完成任务。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400"/>
                        </a:spcAft>
                        <a:tabLst>
                          <a:tab pos="269875" algn="l"/>
                        </a:tabLst>
                      </a:pPr>
                      <a:r>
                        <a:rPr lang="zh-CN" sz="1800" kern="100">
                          <a:effectLst/>
                        </a:rPr>
                        <a:t>☆☆☆☆☆</a:t>
                      </a:r>
                      <a:endParaRPr lang="zh-CN" sz="18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80819" marR="80819" marT="0" marB="0" anchor="ctr"/>
                </a:tc>
                <a:extLst>
                  <a:ext uri="{0D108BD9-81ED-4DB2-BD59-A6C34878D82A}">
                    <a16:rowId xmlns:a16="http://schemas.microsoft.com/office/drawing/2014/main" val="154931611"/>
                  </a:ext>
                </a:extLst>
              </a:tr>
              <a:tr h="57096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400"/>
                        </a:spcAft>
                        <a:tabLst>
                          <a:tab pos="269875" algn="l"/>
                        </a:tabLst>
                      </a:pPr>
                      <a:r>
                        <a:rPr lang="zh-CN" sz="1800" kern="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能与其他同学团结协作，分享交流。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400"/>
                        </a:spcAft>
                        <a:tabLst>
                          <a:tab pos="269875" algn="l"/>
                        </a:tabLst>
                      </a:pPr>
                      <a:r>
                        <a:rPr lang="zh-CN" sz="1800" kern="100" dirty="0">
                          <a:effectLst/>
                        </a:rPr>
                        <a:t>☆☆☆☆☆</a:t>
                      </a:r>
                      <a:endParaRPr lang="zh-CN" sz="18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80819" marR="80819" marT="0" marB="0" anchor="ctr"/>
                </a:tc>
                <a:extLst>
                  <a:ext uri="{0D108BD9-81ED-4DB2-BD59-A6C34878D82A}">
                    <a16:rowId xmlns:a16="http://schemas.microsoft.com/office/drawing/2014/main" val="1781825782"/>
                  </a:ext>
                </a:extLst>
              </a:tr>
            </a:tbl>
          </a:graphicData>
        </a:graphic>
      </p:graphicFrame>
      <p:sp>
        <p:nvSpPr>
          <p:cNvPr id="12" name="矩形 11">
            <a:extLst>
              <a:ext uri="{FF2B5EF4-FFF2-40B4-BE49-F238E27FC236}">
                <a16:creationId xmlns:a16="http://schemas.microsoft.com/office/drawing/2014/main" id="{1474515B-68D3-761F-60FB-AF467B01F2D5}"/>
              </a:ext>
            </a:extLst>
          </p:cNvPr>
          <p:cNvSpPr/>
          <p:nvPr/>
        </p:nvSpPr>
        <p:spPr>
          <a:xfrm>
            <a:off x="1364075" y="1270472"/>
            <a:ext cx="9815201" cy="476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00">
              <a:lnSpc>
                <a:spcPct val="120000"/>
              </a:lnSpc>
              <a:defRPr/>
            </a:pPr>
            <a:r>
              <a:rPr lang="zh-CN" altLang="en-US" sz="2400" kern="0" dirty="0">
                <a:solidFill>
                  <a:srgbClr val="2F2F2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各小组选派代表，汇报展示交流，填写评价量表，完成自评互评。</a:t>
            </a:r>
          </a:p>
        </p:txBody>
      </p:sp>
      <p:pic>
        <p:nvPicPr>
          <p:cNvPr id="13" name="图片 12">
            <a:hlinkClick r:id="rId2"/>
            <a:extLst>
              <a:ext uri="{FF2B5EF4-FFF2-40B4-BE49-F238E27FC236}">
                <a16:creationId xmlns:a16="http://schemas.microsoft.com/office/drawing/2014/main" id="{856DF7D2-EB31-F8AD-E8DE-EC90487B53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85" y="3707441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7858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AC6B99A0-2CF4-7887-E255-A47038BC367D}"/>
              </a:ext>
            </a:extLst>
          </p:cNvPr>
          <p:cNvGrpSpPr/>
          <p:nvPr/>
        </p:nvGrpSpPr>
        <p:grpSpPr>
          <a:xfrm>
            <a:off x="2798085" y="1729600"/>
            <a:ext cx="4640345" cy="737018"/>
            <a:chOff x="2500683" y="1997316"/>
            <a:chExt cx="4640345" cy="737018"/>
          </a:xfrm>
        </p:grpSpPr>
        <p:sp>
          <p:nvSpPr>
            <p:cNvPr id="6" name="文本框 5"/>
            <p:cNvSpPr txBox="1"/>
            <p:nvPr/>
          </p:nvSpPr>
          <p:spPr>
            <a:xfrm>
              <a:off x="2500683" y="2026448"/>
              <a:ext cx="240383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dirty="0">
                  <a:solidFill>
                    <a:schemeClr val="bg1">
                      <a:alpha val="89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汉仪综艺体简" panose="02010609000101010101" charset="-122"/>
                </a:rPr>
                <a:t>第五部分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4904518" y="1997316"/>
              <a:ext cx="223651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4000" b="1" dirty="0">
                <a:solidFill>
                  <a:schemeClr val="bg1">
                    <a:alpha val="89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3" name="图片 32">
            <a:extLst>
              <a:ext uri="{FF2B5EF4-FFF2-40B4-BE49-F238E27FC236}">
                <a16:creationId xmlns:a16="http://schemas.microsoft.com/office/drawing/2014/main" id="{B6A558CE-8716-A9F0-20C5-AEC4A76FC8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9567" y="3190352"/>
            <a:ext cx="3286648" cy="3286648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FDC7EAF4-5406-9C4D-EA14-D3C9AADCBCD9}"/>
              </a:ext>
            </a:extLst>
          </p:cNvPr>
          <p:cNvSpPr txBox="1"/>
          <p:nvPr/>
        </p:nvSpPr>
        <p:spPr>
          <a:xfrm>
            <a:off x="2639935" y="2909119"/>
            <a:ext cx="6417141" cy="175432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6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5400" dirty="0"/>
              <a:t>总结反思，项目拓展</a:t>
            </a:r>
          </a:p>
          <a:p>
            <a:endParaRPr lang="en-US" altLang="zh-CN" sz="5400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AF1983E5-CC0E-4B4A-490B-416193C6F5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1530" y="642510"/>
            <a:ext cx="670525" cy="540033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23A9AED4-94D8-FA12-CB9F-090F9BFBFC9E}"/>
              </a:ext>
            </a:extLst>
          </p:cNvPr>
          <p:cNvSpPr txBox="1"/>
          <p:nvPr/>
        </p:nvSpPr>
        <p:spPr>
          <a:xfrm>
            <a:off x="1340453" y="804208"/>
            <a:ext cx="551072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阿里巴巴普惠体 M" panose="00020600040101010101" charset="-122"/>
              </a:defRPr>
            </a:lvl1pPr>
          </a:lstStyle>
          <a:p>
            <a:r>
              <a:rPr lang="zh-CN" alt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跨学科主题学习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搭建家庭小型互联系统</a:t>
            </a:r>
          </a:p>
        </p:txBody>
      </p:sp>
    </p:spTree>
    <p:extLst>
      <p:ext uri="{BB962C8B-B14F-4D97-AF65-F5344CB8AC3E}">
        <p14:creationId xmlns:p14="http://schemas.microsoft.com/office/powerpoint/2010/main" val="6310244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360454" y="1241760"/>
            <a:ext cx="10144608" cy="941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00" fontAlgn="auto">
              <a:lnSpc>
                <a:spcPct val="120000"/>
              </a:lnSpc>
              <a:defRPr/>
            </a:pPr>
            <a:r>
              <a:rPr lang="zh-CN" altLang="en-US" sz="2400" kern="0" dirty="0">
                <a:solidFill>
                  <a:srgbClr val="2F2F2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谈收获与感想，从获得的知识、小组合作、问题解决、核心素养等来谈谈你的感受，并以思维导图的形式展现出来（以下思维导图供参考）。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73104" y="718540"/>
            <a:ext cx="190188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528C8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  </a:t>
            </a:r>
            <a:r>
              <a:rPr lang="zh-CN" altLang="en-US" sz="2800" b="1" spc="100" dirty="0">
                <a:solidFill>
                  <a:srgbClr val="528C8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总结反思</a:t>
            </a:r>
            <a:endParaRPr lang="zh-CN" altLang="en-US" sz="2800" b="1" spc="100" dirty="0">
              <a:solidFill>
                <a:srgbClr val="528C88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F06BFB7-5014-438F-255B-96F75FFB25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7" t="10903" r="3615" b="9764"/>
          <a:stretch/>
        </p:blipFill>
        <p:spPr>
          <a:xfrm>
            <a:off x="1119230" y="2395642"/>
            <a:ext cx="10144609" cy="374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036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264920" y="2230755"/>
            <a:ext cx="7744460" cy="476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20000"/>
              </a:lnSpc>
              <a:defRPr/>
            </a:pPr>
            <a:r>
              <a:rPr lang="zh-CN" altLang="en-US" sz="2400" kern="0" dirty="0">
                <a:solidFill>
                  <a:srgbClr val="2F2F2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完成学生手册中的素养提升和问卷星中的习题。 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959927" y="1683385"/>
            <a:ext cx="2773045" cy="461665"/>
          </a:xfrm>
          <a:prstGeom prst="rect">
            <a:avLst/>
          </a:prstGeom>
          <a:solidFill>
            <a:srgbClr val="62A39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 基础作业</a:t>
            </a:r>
            <a:endParaRPr lang="zh-CN" altLang="en-US" sz="2400" b="1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73104" y="718540"/>
            <a:ext cx="190188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528C8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  </a:t>
            </a:r>
            <a:r>
              <a:rPr lang="zh-CN" altLang="en-US" sz="2800" b="1" spc="100" dirty="0">
                <a:solidFill>
                  <a:srgbClr val="528C8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知识拓展</a:t>
            </a:r>
            <a:endParaRPr lang="zh-CN" altLang="en-US" sz="2800" b="1" spc="100" dirty="0">
              <a:solidFill>
                <a:srgbClr val="528C88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54455" y="3650179"/>
            <a:ext cx="6957032" cy="2692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20000"/>
              </a:lnSpc>
              <a:defRPr/>
            </a:pPr>
            <a:r>
              <a:rPr lang="zh-CN" altLang="en-US" sz="2400" kern="0" dirty="0">
                <a:solidFill>
                  <a:srgbClr val="2F2F2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kern="0" dirty="0">
                <a:solidFill>
                  <a:srgbClr val="2F2F2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400" kern="0" dirty="0">
                <a:solidFill>
                  <a:srgbClr val="2F2F2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）课下开展一次调查，搜集发生在家人或朋友身上的家庭网络故障，结合所学知识帮助他们设计优化方案，给予他们对应的安全防护策略。</a:t>
            </a:r>
          </a:p>
          <a:p>
            <a:pPr indent="457200">
              <a:lnSpc>
                <a:spcPct val="120000"/>
              </a:lnSpc>
              <a:defRPr/>
            </a:pPr>
            <a:r>
              <a:rPr lang="zh-CN" altLang="en-US" sz="2400" kern="0" dirty="0">
                <a:solidFill>
                  <a:srgbClr val="2F2F2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kern="0" dirty="0">
                <a:solidFill>
                  <a:srgbClr val="2F2F2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 kern="0" dirty="0">
                <a:solidFill>
                  <a:srgbClr val="2F2F2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）查阅资料，了解与当前家庭互联系统相关的前沿技术或发展趋势，并撰写一篇简短的研究报告。</a:t>
            </a:r>
          </a:p>
        </p:txBody>
      </p:sp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8192C21A-521A-FE69-A34B-47C7DF4130CB}"/>
              </a:ext>
            </a:extLst>
          </p:cNvPr>
          <p:cNvSpPr/>
          <p:nvPr/>
        </p:nvSpPr>
        <p:spPr>
          <a:xfrm>
            <a:off x="1295717" y="1683385"/>
            <a:ext cx="610235" cy="461665"/>
          </a:xfrm>
          <a:custGeom>
            <a:avLst/>
            <a:gdLst>
              <a:gd name="T0" fmla="*/ 325000 h 606722"/>
              <a:gd name="T1" fmla="*/ 325000 h 606722"/>
              <a:gd name="T2" fmla="*/ 325000 h 606722"/>
              <a:gd name="T3" fmla="*/ 325000 h 606722"/>
              <a:gd name="T4" fmla="*/ 325000 h 606722"/>
              <a:gd name="T5" fmla="*/ 325000 h 606722"/>
              <a:gd name="T6" fmla="*/ 325000 h 606722"/>
              <a:gd name="T7" fmla="*/ 325000 h 606722"/>
              <a:gd name="T8" fmla="*/ 325000 h 606722"/>
              <a:gd name="T9" fmla="*/ 325000 h 606722"/>
              <a:gd name="T10" fmla="*/ 325000 h 606722"/>
              <a:gd name="T11" fmla="*/ 325000 h 606722"/>
              <a:gd name="T12" fmla="*/ 325000 h 606722"/>
              <a:gd name="T13" fmla="*/ 325000 h 606722"/>
              <a:gd name="T14" fmla="*/ 325000 h 606722"/>
              <a:gd name="T15" fmla="*/ 325000 h 606722"/>
              <a:gd name="T16" fmla="*/ 325000 h 606722"/>
              <a:gd name="T17" fmla="*/ 325000 h 606722"/>
              <a:gd name="T18" fmla="*/ 325000 h 606722"/>
              <a:gd name="T19" fmla="*/ 325000 h 606722"/>
              <a:gd name="T20" fmla="*/ 325000 h 606722"/>
              <a:gd name="T21" fmla="*/ 325000 h 606722"/>
              <a:gd name="T22" fmla="*/ 325000 h 606722"/>
              <a:gd name="T23" fmla="*/ 325000 h 606722"/>
              <a:gd name="T24" fmla="*/ 325000 h 606722"/>
              <a:gd name="T25" fmla="*/ 325000 h 606722"/>
              <a:gd name="T26" fmla="*/ 325000 h 606722"/>
              <a:gd name="T27" fmla="*/ 325000 h 606722"/>
              <a:gd name="T28" fmla="*/ 325000 h 606722"/>
              <a:gd name="T29" fmla="*/ 325000 h 606722"/>
              <a:gd name="T30" fmla="*/ 325000 h 606722"/>
              <a:gd name="T31" fmla="*/ 325000 h 606722"/>
              <a:gd name="T32" fmla="*/ 325000 h 606722"/>
              <a:gd name="T33" fmla="*/ 325000 h 606722"/>
              <a:gd name="T34" fmla="*/ 325000 h 606722"/>
              <a:gd name="T35" fmla="*/ 325000 h 606722"/>
              <a:gd name="T36" fmla="*/ 325000 h 606722"/>
              <a:gd name="T37" fmla="*/ 325000 h 606722"/>
              <a:gd name="T38" fmla="*/ 325000 h 606722"/>
              <a:gd name="T39" fmla="*/ 325000 h 606722"/>
              <a:gd name="T40" fmla="*/ 325000 h 606722"/>
              <a:gd name="T41" fmla="*/ 325000 h 606722"/>
              <a:gd name="T42" fmla="*/ 325000 h 606722"/>
              <a:gd name="T43" fmla="*/ 325000 h 606722"/>
              <a:gd name="T44" fmla="*/ 325000 h 606722"/>
              <a:gd name="T45" fmla="*/ 325000 h 606722"/>
              <a:gd name="T46" fmla="*/ 325000 h 606722"/>
              <a:gd name="T47" fmla="*/ 325000 h 606722"/>
              <a:gd name="T48" fmla="*/ 325000 h 606722"/>
              <a:gd name="T49" fmla="*/ 325000 h 606722"/>
              <a:gd name="T50" fmla="*/ 325000 h 606722"/>
              <a:gd name="T51" fmla="*/ 325000 h 606722"/>
              <a:gd name="T52" fmla="*/ 325000 h 606722"/>
              <a:gd name="T53" fmla="*/ 325000 h 606722"/>
              <a:gd name="T54" fmla="*/ 325000 h 606722"/>
              <a:gd name="T55" fmla="*/ 325000 h 606722"/>
              <a:gd name="T56" fmla="*/ 325000 h 606722"/>
              <a:gd name="T57" fmla="*/ 325000 h 606722"/>
              <a:gd name="T58" fmla="*/ 325000 h 606722"/>
              <a:gd name="T59" fmla="*/ 325000 h 606722"/>
              <a:gd name="T60" fmla="*/ 325000 h 606722"/>
              <a:gd name="T61" fmla="*/ 325000 h 606722"/>
              <a:gd name="T62" fmla="*/ 325000 h 606722"/>
              <a:gd name="T63" fmla="*/ 325000 h 606722"/>
              <a:gd name="T64" fmla="*/ 325000 h 606722"/>
              <a:gd name="T65" fmla="*/ 325000 h 606722"/>
              <a:gd name="T66" fmla="*/ 325000 h 606722"/>
              <a:gd name="T67" fmla="*/ 325000 h 606722"/>
              <a:gd name="T68" fmla="*/ 325000 h 606722"/>
              <a:gd name="T69" fmla="*/ 325000 h 606722"/>
              <a:gd name="T70" fmla="*/ 325000 h 606722"/>
              <a:gd name="T71" fmla="*/ 325000 h 606722"/>
              <a:gd name="T72" fmla="*/ 325000 h 606722"/>
              <a:gd name="T73" fmla="*/ 325000 h 606722"/>
              <a:gd name="T74" fmla="*/ 325000 h 606722"/>
              <a:gd name="T75" fmla="*/ 325000 h 606722"/>
              <a:gd name="T76" fmla="*/ 325000 h 606722"/>
              <a:gd name="T77" fmla="*/ 325000 h 606722"/>
              <a:gd name="T78" fmla="*/ 325000 h 606722"/>
              <a:gd name="T79" fmla="*/ 325000 h 606722"/>
              <a:gd name="T80" fmla="*/ 325000 h 606722"/>
              <a:gd name="T81" fmla="*/ 325000 h 606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565" h="4949">
                <a:moveTo>
                  <a:pt x="2733" y="3466"/>
                </a:moveTo>
                <a:cubicBezTo>
                  <a:pt x="2800" y="3661"/>
                  <a:pt x="2899" y="3846"/>
                  <a:pt x="3033" y="4014"/>
                </a:cubicBezTo>
                <a:lnTo>
                  <a:pt x="885" y="4014"/>
                </a:lnTo>
                <a:lnTo>
                  <a:pt x="452" y="4014"/>
                </a:lnTo>
                <a:cubicBezTo>
                  <a:pt x="203" y="4014"/>
                  <a:pt x="0" y="3812"/>
                  <a:pt x="0" y="3562"/>
                </a:cubicBezTo>
                <a:lnTo>
                  <a:pt x="0" y="3284"/>
                </a:lnTo>
                <a:lnTo>
                  <a:pt x="365" y="3284"/>
                </a:lnTo>
                <a:lnTo>
                  <a:pt x="384" y="3284"/>
                </a:lnTo>
                <a:lnTo>
                  <a:pt x="384" y="409"/>
                </a:lnTo>
                <a:cubicBezTo>
                  <a:pt x="384" y="182"/>
                  <a:pt x="568" y="0"/>
                  <a:pt x="793" y="0"/>
                </a:cubicBezTo>
                <a:lnTo>
                  <a:pt x="5048" y="0"/>
                </a:lnTo>
                <a:cubicBezTo>
                  <a:pt x="5275" y="0"/>
                  <a:pt x="5457" y="184"/>
                  <a:pt x="5457" y="409"/>
                </a:cubicBezTo>
                <a:lnTo>
                  <a:pt x="5457" y="1356"/>
                </a:lnTo>
                <a:cubicBezTo>
                  <a:pt x="5285" y="1242"/>
                  <a:pt x="5097" y="1160"/>
                  <a:pt x="4899" y="1110"/>
                </a:cubicBezTo>
                <a:lnTo>
                  <a:pt x="4899" y="558"/>
                </a:lnTo>
                <a:lnTo>
                  <a:pt x="943" y="558"/>
                </a:lnTo>
                <a:lnTo>
                  <a:pt x="943" y="3284"/>
                </a:lnTo>
                <a:lnTo>
                  <a:pt x="2372" y="3284"/>
                </a:lnTo>
                <a:lnTo>
                  <a:pt x="2372" y="3312"/>
                </a:lnTo>
                <a:cubicBezTo>
                  <a:pt x="2372" y="3397"/>
                  <a:pt x="2441" y="3466"/>
                  <a:pt x="2528" y="3466"/>
                </a:cubicBezTo>
                <a:lnTo>
                  <a:pt x="2733" y="3466"/>
                </a:lnTo>
                <a:close/>
                <a:moveTo>
                  <a:pt x="6423" y="4376"/>
                </a:moveTo>
                <a:cubicBezTo>
                  <a:pt x="6559" y="4497"/>
                  <a:pt x="6565" y="4709"/>
                  <a:pt x="6436" y="4837"/>
                </a:cubicBezTo>
                <a:lnTo>
                  <a:pt x="6417" y="4856"/>
                </a:lnTo>
                <a:cubicBezTo>
                  <a:pt x="6355" y="4918"/>
                  <a:pt x="6273" y="4949"/>
                  <a:pt x="6192" y="4949"/>
                </a:cubicBezTo>
                <a:cubicBezTo>
                  <a:pt x="6105" y="4949"/>
                  <a:pt x="6017" y="4913"/>
                  <a:pt x="5955" y="4842"/>
                </a:cubicBezTo>
                <a:lnTo>
                  <a:pt x="5300" y="4078"/>
                </a:lnTo>
                <a:cubicBezTo>
                  <a:pt x="5048" y="4256"/>
                  <a:pt x="4752" y="4345"/>
                  <a:pt x="4456" y="4345"/>
                </a:cubicBezTo>
                <a:cubicBezTo>
                  <a:pt x="4080" y="4345"/>
                  <a:pt x="3705" y="4202"/>
                  <a:pt x="3419" y="3916"/>
                </a:cubicBezTo>
                <a:cubicBezTo>
                  <a:pt x="2845" y="3342"/>
                  <a:pt x="2845" y="2413"/>
                  <a:pt x="3419" y="1840"/>
                </a:cubicBezTo>
                <a:cubicBezTo>
                  <a:pt x="3705" y="1553"/>
                  <a:pt x="4081" y="1410"/>
                  <a:pt x="4456" y="1410"/>
                </a:cubicBezTo>
                <a:cubicBezTo>
                  <a:pt x="4832" y="1410"/>
                  <a:pt x="5207" y="1553"/>
                  <a:pt x="5493" y="1840"/>
                </a:cubicBezTo>
                <a:cubicBezTo>
                  <a:pt x="6005" y="2352"/>
                  <a:pt x="6060" y="3148"/>
                  <a:pt x="5657" y="3721"/>
                </a:cubicBezTo>
                <a:lnTo>
                  <a:pt x="6423" y="4376"/>
                </a:lnTo>
                <a:close/>
                <a:moveTo>
                  <a:pt x="5140" y="2197"/>
                </a:moveTo>
                <a:cubicBezTo>
                  <a:pt x="4951" y="2009"/>
                  <a:pt x="4704" y="1914"/>
                  <a:pt x="4457" y="1914"/>
                </a:cubicBezTo>
                <a:cubicBezTo>
                  <a:pt x="4211" y="1914"/>
                  <a:pt x="3964" y="2009"/>
                  <a:pt x="3776" y="2197"/>
                </a:cubicBezTo>
                <a:cubicBezTo>
                  <a:pt x="3400" y="2573"/>
                  <a:pt x="3400" y="3184"/>
                  <a:pt x="3776" y="3560"/>
                </a:cubicBezTo>
                <a:cubicBezTo>
                  <a:pt x="3964" y="3748"/>
                  <a:pt x="4211" y="3842"/>
                  <a:pt x="4457" y="3842"/>
                </a:cubicBezTo>
                <a:cubicBezTo>
                  <a:pt x="4704" y="3842"/>
                  <a:pt x="4951" y="3748"/>
                  <a:pt x="5139" y="3560"/>
                </a:cubicBezTo>
                <a:cubicBezTo>
                  <a:pt x="5516" y="3184"/>
                  <a:pt x="5516" y="2573"/>
                  <a:pt x="5140" y="2197"/>
                </a:cubicBezTo>
                <a:close/>
              </a:path>
            </a:pathLst>
          </a:custGeom>
          <a:solidFill>
            <a:srgbClr val="62A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4FB793D-03FC-1F30-0A6A-E473D5366C99}"/>
              </a:ext>
            </a:extLst>
          </p:cNvPr>
          <p:cNvSpPr txBox="1"/>
          <p:nvPr/>
        </p:nvSpPr>
        <p:spPr>
          <a:xfrm>
            <a:off x="1959927" y="3080523"/>
            <a:ext cx="2773045" cy="461665"/>
          </a:xfrm>
          <a:prstGeom prst="rect">
            <a:avLst/>
          </a:prstGeom>
          <a:solidFill>
            <a:srgbClr val="62A39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+mj-ea"/>
                <a:ea typeface="+mj-ea"/>
                <a:cs typeface="阿里巴巴普惠体 M" panose="00020600040101010101" charset="-122"/>
              </a:rPr>
              <a:t>实践作业（</a:t>
            </a:r>
            <a:r>
              <a:rPr lang="en-US" altLang="zh-CN" sz="2400" b="1" dirty="0">
                <a:solidFill>
                  <a:schemeClr val="bg1"/>
                </a:solidFill>
                <a:latin typeface="+mj-ea"/>
                <a:ea typeface="+mj-ea"/>
                <a:cs typeface="阿里巴巴普惠体 M" panose="00020600040101010101" charset="-122"/>
              </a:rPr>
              <a:t>2</a:t>
            </a:r>
            <a:r>
              <a:rPr lang="zh-CN" altLang="en-US" sz="2400" b="1" dirty="0">
                <a:solidFill>
                  <a:schemeClr val="bg1"/>
                </a:solidFill>
                <a:latin typeface="+mj-ea"/>
                <a:ea typeface="+mj-ea"/>
                <a:cs typeface="阿里巴巴普惠体 M" panose="00020600040101010101" charset="-122"/>
              </a:rPr>
              <a:t>选</a:t>
            </a:r>
            <a:r>
              <a:rPr lang="en-US" altLang="zh-CN" sz="2400" b="1" dirty="0">
                <a:solidFill>
                  <a:schemeClr val="bg1"/>
                </a:solidFill>
                <a:latin typeface="+mj-ea"/>
                <a:ea typeface="+mj-ea"/>
                <a:cs typeface="阿里巴巴普惠体 M" panose="00020600040101010101" charset="-122"/>
              </a:rPr>
              <a:t>1</a:t>
            </a:r>
            <a:r>
              <a:rPr lang="zh-CN" altLang="en-US" sz="2400" b="1" dirty="0">
                <a:solidFill>
                  <a:schemeClr val="bg1"/>
                </a:solidFill>
                <a:latin typeface="+mj-ea"/>
                <a:ea typeface="+mj-ea"/>
                <a:cs typeface="阿里巴巴普惠体 M" panose="00020600040101010101" charset="-122"/>
              </a:rPr>
              <a:t>）</a:t>
            </a:r>
            <a:endParaRPr lang="zh-CN" altLang="en-US" sz="2400" b="1" dirty="0">
              <a:solidFill>
                <a:schemeClr val="bg1"/>
              </a:solidFill>
              <a:effectLst/>
              <a:latin typeface="+mj-ea"/>
              <a:ea typeface="+mj-ea"/>
              <a:cs typeface="阿里巴巴普惠体 M" panose="00020600040101010101" charset="-122"/>
            </a:endParaRPr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1CCC2E29-B422-5F6F-9763-A73C434AA7E9}"/>
              </a:ext>
            </a:extLst>
          </p:cNvPr>
          <p:cNvSpPr/>
          <p:nvPr/>
        </p:nvSpPr>
        <p:spPr>
          <a:xfrm>
            <a:off x="1295717" y="3080523"/>
            <a:ext cx="610235" cy="461665"/>
          </a:xfrm>
          <a:custGeom>
            <a:avLst/>
            <a:gdLst>
              <a:gd name="T0" fmla="*/ 325000 h 606722"/>
              <a:gd name="T1" fmla="*/ 325000 h 606722"/>
              <a:gd name="T2" fmla="*/ 325000 h 606722"/>
              <a:gd name="T3" fmla="*/ 325000 h 606722"/>
              <a:gd name="T4" fmla="*/ 325000 h 606722"/>
              <a:gd name="T5" fmla="*/ 325000 h 606722"/>
              <a:gd name="T6" fmla="*/ 325000 h 606722"/>
              <a:gd name="T7" fmla="*/ 325000 h 606722"/>
              <a:gd name="T8" fmla="*/ 325000 h 606722"/>
              <a:gd name="T9" fmla="*/ 325000 h 606722"/>
              <a:gd name="T10" fmla="*/ 325000 h 606722"/>
              <a:gd name="T11" fmla="*/ 325000 h 606722"/>
              <a:gd name="T12" fmla="*/ 325000 h 606722"/>
              <a:gd name="T13" fmla="*/ 325000 h 606722"/>
              <a:gd name="T14" fmla="*/ 325000 h 606722"/>
              <a:gd name="T15" fmla="*/ 325000 h 606722"/>
              <a:gd name="T16" fmla="*/ 325000 h 606722"/>
              <a:gd name="T17" fmla="*/ 325000 h 606722"/>
              <a:gd name="T18" fmla="*/ 325000 h 606722"/>
              <a:gd name="T19" fmla="*/ 325000 h 606722"/>
              <a:gd name="T20" fmla="*/ 325000 h 606722"/>
              <a:gd name="T21" fmla="*/ 325000 h 606722"/>
              <a:gd name="T22" fmla="*/ 325000 h 606722"/>
              <a:gd name="T23" fmla="*/ 325000 h 606722"/>
              <a:gd name="T24" fmla="*/ 325000 h 606722"/>
              <a:gd name="T25" fmla="*/ 325000 h 606722"/>
              <a:gd name="T26" fmla="*/ 325000 h 606722"/>
              <a:gd name="T27" fmla="*/ 325000 h 606722"/>
              <a:gd name="T28" fmla="*/ 325000 h 606722"/>
              <a:gd name="T29" fmla="*/ 325000 h 606722"/>
              <a:gd name="T30" fmla="*/ 325000 h 606722"/>
              <a:gd name="T31" fmla="*/ 325000 h 606722"/>
              <a:gd name="T32" fmla="*/ 325000 h 606722"/>
              <a:gd name="T33" fmla="*/ 325000 h 606722"/>
              <a:gd name="T34" fmla="*/ 325000 h 606722"/>
              <a:gd name="T35" fmla="*/ 325000 h 606722"/>
              <a:gd name="T36" fmla="*/ 325000 h 606722"/>
              <a:gd name="T37" fmla="*/ 325000 h 606722"/>
              <a:gd name="T38" fmla="*/ 325000 h 606722"/>
              <a:gd name="T39" fmla="*/ 325000 h 606722"/>
              <a:gd name="T40" fmla="*/ 325000 h 606722"/>
              <a:gd name="T41" fmla="*/ 325000 h 606722"/>
              <a:gd name="T42" fmla="*/ 325000 h 606722"/>
              <a:gd name="T43" fmla="*/ 325000 h 606722"/>
              <a:gd name="T44" fmla="*/ 325000 h 606722"/>
              <a:gd name="T45" fmla="*/ 325000 h 606722"/>
              <a:gd name="T46" fmla="*/ 325000 h 606722"/>
              <a:gd name="T47" fmla="*/ 325000 h 606722"/>
              <a:gd name="T48" fmla="*/ 325000 h 606722"/>
              <a:gd name="T49" fmla="*/ 325000 h 606722"/>
              <a:gd name="T50" fmla="*/ 325000 h 606722"/>
              <a:gd name="T51" fmla="*/ 325000 h 606722"/>
              <a:gd name="T52" fmla="*/ 325000 h 606722"/>
              <a:gd name="T53" fmla="*/ 325000 h 606722"/>
              <a:gd name="T54" fmla="*/ 325000 h 606722"/>
              <a:gd name="T55" fmla="*/ 325000 h 606722"/>
              <a:gd name="T56" fmla="*/ 325000 h 606722"/>
              <a:gd name="T57" fmla="*/ 325000 h 606722"/>
              <a:gd name="T58" fmla="*/ 325000 h 606722"/>
              <a:gd name="T59" fmla="*/ 325000 h 606722"/>
              <a:gd name="T60" fmla="*/ 325000 h 606722"/>
              <a:gd name="T61" fmla="*/ 325000 h 606722"/>
              <a:gd name="T62" fmla="*/ 325000 h 606722"/>
              <a:gd name="T63" fmla="*/ 325000 h 606722"/>
              <a:gd name="T64" fmla="*/ 325000 h 606722"/>
              <a:gd name="T65" fmla="*/ 325000 h 606722"/>
              <a:gd name="T66" fmla="*/ 325000 h 606722"/>
              <a:gd name="T67" fmla="*/ 325000 h 606722"/>
              <a:gd name="T68" fmla="*/ 325000 h 606722"/>
              <a:gd name="T69" fmla="*/ 325000 h 606722"/>
              <a:gd name="T70" fmla="*/ 325000 h 606722"/>
              <a:gd name="T71" fmla="*/ 325000 h 606722"/>
              <a:gd name="T72" fmla="*/ 325000 h 606722"/>
              <a:gd name="T73" fmla="*/ 325000 h 606722"/>
              <a:gd name="T74" fmla="*/ 325000 h 606722"/>
              <a:gd name="T75" fmla="*/ 325000 h 606722"/>
              <a:gd name="T76" fmla="*/ 325000 h 606722"/>
              <a:gd name="T77" fmla="*/ 325000 h 606722"/>
              <a:gd name="T78" fmla="*/ 325000 h 606722"/>
              <a:gd name="T79" fmla="*/ 325000 h 606722"/>
              <a:gd name="T80" fmla="*/ 325000 h 606722"/>
              <a:gd name="T81" fmla="*/ 325000 h 606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565" h="4949">
                <a:moveTo>
                  <a:pt x="2733" y="3466"/>
                </a:moveTo>
                <a:cubicBezTo>
                  <a:pt x="2800" y="3661"/>
                  <a:pt x="2899" y="3846"/>
                  <a:pt x="3033" y="4014"/>
                </a:cubicBezTo>
                <a:lnTo>
                  <a:pt x="885" y="4014"/>
                </a:lnTo>
                <a:lnTo>
                  <a:pt x="452" y="4014"/>
                </a:lnTo>
                <a:cubicBezTo>
                  <a:pt x="203" y="4014"/>
                  <a:pt x="0" y="3812"/>
                  <a:pt x="0" y="3562"/>
                </a:cubicBezTo>
                <a:lnTo>
                  <a:pt x="0" y="3284"/>
                </a:lnTo>
                <a:lnTo>
                  <a:pt x="365" y="3284"/>
                </a:lnTo>
                <a:lnTo>
                  <a:pt x="384" y="3284"/>
                </a:lnTo>
                <a:lnTo>
                  <a:pt x="384" y="409"/>
                </a:lnTo>
                <a:cubicBezTo>
                  <a:pt x="384" y="182"/>
                  <a:pt x="568" y="0"/>
                  <a:pt x="793" y="0"/>
                </a:cubicBezTo>
                <a:lnTo>
                  <a:pt x="5048" y="0"/>
                </a:lnTo>
                <a:cubicBezTo>
                  <a:pt x="5275" y="0"/>
                  <a:pt x="5457" y="184"/>
                  <a:pt x="5457" y="409"/>
                </a:cubicBezTo>
                <a:lnTo>
                  <a:pt x="5457" y="1356"/>
                </a:lnTo>
                <a:cubicBezTo>
                  <a:pt x="5285" y="1242"/>
                  <a:pt x="5097" y="1160"/>
                  <a:pt x="4899" y="1110"/>
                </a:cubicBezTo>
                <a:lnTo>
                  <a:pt x="4899" y="558"/>
                </a:lnTo>
                <a:lnTo>
                  <a:pt x="943" y="558"/>
                </a:lnTo>
                <a:lnTo>
                  <a:pt x="943" y="3284"/>
                </a:lnTo>
                <a:lnTo>
                  <a:pt x="2372" y="3284"/>
                </a:lnTo>
                <a:lnTo>
                  <a:pt x="2372" y="3312"/>
                </a:lnTo>
                <a:cubicBezTo>
                  <a:pt x="2372" y="3397"/>
                  <a:pt x="2441" y="3466"/>
                  <a:pt x="2528" y="3466"/>
                </a:cubicBezTo>
                <a:lnTo>
                  <a:pt x="2733" y="3466"/>
                </a:lnTo>
                <a:close/>
                <a:moveTo>
                  <a:pt x="6423" y="4376"/>
                </a:moveTo>
                <a:cubicBezTo>
                  <a:pt x="6559" y="4497"/>
                  <a:pt x="6565" y="4709"/>
                  <a:pt x="6436" y="4837"/>
                </a:cubicBezTo>
                <a:lnTo>
                  <a:pt x="6417" y="4856"/>
                </a:lnTo>
                <a:cubicBezTo>
                  <a:pt x="6355" y="4918"/>
                  <a:pt x="6273" y="4949"/>
                  <a:pt x="6192" y="4949"/>
                </a:cubicBezTo>
                <a:cubicBezTo>
                  <a:pt x="6105" y="4949"/>
                  <a:pt x="6017" y="4913"/>
                  <a:pt x="5955" y="4842"/>
                </a:cubicBezTo>
                <a:lnTo>
                  <a:pt x="5300" y="4078"/>
                </a:lnTo>
                <a:cubicBezTo>
                  <a:pt x="5048" y="4256"/>
                  <a:pt x="4752" y="4345"/>
                  <a:pt x="4456" y="4345"/>
                </a:cubicBezTo>
                <a:cubicBezTo>
                  <a:pt x="4080" y="4345"/>
                  <a:pt x="3705" y="4202"/>
                  <a:pt x="3419" y="3916"/>
                </a:cubicBezTo>
                <a:cubicBezTo>
                  <a:pt x="2845" y="3342"/>
                  <a:pt x="2845" y="2413"/>
                  <a:pt x="3419" y="1840"/>
                </a:cubicBezTo>
                <a:cubicBezTo>
                  <a:pt x="3705" y="1553"/>
                  <a:pt x="4081" y="1410"/>
                  <a:pt x="4456" y="1410"/>
                </a:cubicBezTo>
                <a:cubicBezTo>
                  <a:pt x="4832" y="1410"/>
                  <a:pt x="5207" y="1553"/>
                  <a:pt x="5493" y="1840"/>
                </a:cubicBezTo>
                <a:cubicBezTo>
                  <a:pt x="6005" y="2352"/>
                  <a:pt x="6060" y="3148"/>
                  <a:pt x="5657" y="3721"/>
                </a:cubicBezTo>
                <a:lnTo>
                  <a:pt x="6423" y="4376"/>
                </a:lnTo>
                <a:close/>
                <a:moveTo>
                  <a:pt x="5140" y="2197"/>
                </a:moveTo>
                <a:cubicBezTo>
                  <a:pt x="4951" y="2009"/>
                  <a:pt x="4704" y="1914"/>
                  <a:pt x="4457" y="1914"/>
                </a:cubicBezTo>
                <a:cubicBezTo>
                  <a:pt x="4211" y="1914"/>
                  <a:pt x="3964" y="2009"/>
                  <a:pt x="3776" y="2197"/>
                </a:cubicBezTo>
                <a:cubicBezTo>
                  <a:pt x="3400" y="2573"/>
                  <a:pt x="3400" y="3184"/>
                  <a:pt x="3776" y="3560"/>
                </a:cubicBezTo>
                <a:cubicBezTo>
                  <a:pt x="3964" y="3748"/>
                  <a:pt x="4211" y="3842"/>
                  <a:pt x="4457" y="3842"/>
                </a:cubicBezTo>
                <a:cubicBezTo>
                  <a:pt x="4704" y="3842"/>
                  <a:pt x="4951" y="3748"/>
                  <a:pt x="5139" y="3560"/>
                </a:cubicBezTo>
                <a:cubicBezTo>
                  <a:pt x="5516" y="3184"/>
                  <a:pt x="5516" y="2573"/>
                  <a:pt x="5140" y="2197"/>
                </a:cubicBezTo>
                <a:close/>
              </a:path>
            </a:pathLst>
          </a:custGeom>
          <a:solidFill>
            <a:srgbClr val="62A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图片 6">
            <a:hlinkClick r:id="rId3"/>
            <a:extLst>
              <a:ext uri="{FF2B5EF4-FFF2-40B4-BE49-F238E27FC236}">
                <a16:creationId xmlns:a16="http://schemas.microsoft.com/office/drawing/2014/main" id="{7863F0F9-1095-9123-3089-AAFC68F2F6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129" y="1130460"/>
            <a:ext cx="3019888" cy="503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2897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0F1A38-A7F2-F46E-ACBB-1B1A80DB7B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429" y="2780427"/>
            <a:ext cx="3733406" cy="3733406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9DA0E038-99C9-29C3-452B-E313D22CB24A}"/>
              </a:ext>
            </a:extLst>
          </p:cNvPr>
          <p:cNvSpPr/>
          <p:nvPr/>
        </p:nvSpPr>
        <p:spPr>
          <a:xfrm>
            <a:off x="4025835" y="4089600"/>
            <a:ext cx="5379248" cy="1938992"/>
          </a:xfrm>
          <a:prstGeom prst="rect">
            <a:avLst/>
          </a:prstGeom>
          <a:solidFill>
            <a:srgbClr val="538F8B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6000" b="1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 新 科 技</a:t>
            </a:r>
            <a:endParaRPr lang="en-US" altLang="zh-CN" sz="6000" b="1" spc="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6000" b="1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 亮 生 活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0EE3CEC-0EF2-71BA-C482-7A8451DE8B6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1530" y="642510"/>
            <a:ext cx="670525" cy="540033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A798E99B-9816-011C-7D67-D6D7AD794413}"/>
              </a:ext>
            </a:extLst>
          </p:cNvPr>
          <p:cNvSpPr txBox="1"/>
          <p:nvPr/>
        </p:nvSpPr>
        <p:spPr>
          <a:xfrm>
            <a:off x="1186792" y="774139"/>
            <a:ext cx="429344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义务教育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七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9000101010101" charset="-122"/>
              </a:rPr>
              <a:t>年级上册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35E9695D-B890-9BCE-AD83-86CB6D851D93}"/>
              </a:ext>
            </a:extLst>
          </p:cNvPr>
          <p:cNvSpPr/>
          <p:nvPr/>
        </p:nvSpPr>
        <p:spPr>
          <a:xfrm>
            <a:off x="3140854" y="2158187"/>
            <a:ext cx="557075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跨学科主题学习</a:t>
            </a: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FE139A38-FA44-814E-E0B4-07ACC775563E}"/>
              </a:ext>
            </a:extLst>
          </p:cNvPr>
          <p:cNvSpPr txBox="1"/>
          <p:nvPr/>
        </p:nvSpPr>
        <p:spPr>
          <a:xfrm>
            <a:off x="6123401" y="3391763"/>
            <a:ext cx="51764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搭建家庭小型互联系统</a:t>
            </a:r>
            <a:endParaRPr lang="en-US" altLang="zh-CN" sz="32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E442703-7360-3E0A-A84F-76B1B9DDF9D0}"/>
              </a:ext>
            </a:extLst>
          </p:cNvPr>
          <p:cNvSpPr txBox="1"/>
          <p:nvPr/>
        </p:nvSpPr>
        <p:spPr>
          <a:xfrm>
            <a:off x="3999412" y="785711"/>
            <a:ext cx="61619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zh-CN" altLang="en-US" sz="1800" b="1" dirty="0">
                <a:solidFill>
                  <a:srgbClr val="E2DF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跨学科主题学习</a:t>
            </a:r>
            <a:r>
              <a:rPr lang="en-US" altLang="zh-CN" sz="1800" b="1" dirty="0">
                <a:solidFill>
                  <a:srgbClr val="E2DF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——</a:t>
            </a:r>
            <a:r>
              <a:rPr lang="zh-CN" altLang="en-US" sz="1800" b="1" dirty="0">
                <a:solidFill>
                  <a:srgbClr val="E2DF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搭建家庭小型互联系统</a:t>
            </a:r>
            <a:endParaRPr lang="zh-CN" altLang="en-US" sz="1800" b="1" dirty="0">
              <a:solidFill>
                <a:srgbClr val="E2DFC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900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857889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5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/>
      <p:bldP spid="15" grpId="0"/>
      <p:bldP spid="16" grpId="0"/>
      <p:bldP spid="1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组合 124"/>
          <p:cNvGrpSpPr/>
          <p:nvPr/>
        </p:nvGrpSpPr>
        <p:grpSpPr>
          <a:xfrm>
            <a:off x="969820" y="903066"/>
            <a:ext cx="10321017" cy="5095307"/>
            <a:chOff x="1287102" y="1199523"/>
            <a:chExt cx="6847285" cy="2795588"/>
          </a:xfrm>
        </p:grpSpPr>
        <p:sp>
          <p:nvSpPr>
            <p:cNvPr id="126" name="圆角矩形 125"/>
            <p:cNvSpPr/>
            <p:nvPr/>
          </p:nvSpPr>
          <p:spPr bwMode="auto">
            <a:xfrm>
              <a:off x="1287102" y="1199523"/>
              <a:ext cx="6847285" cy="2795588"/>
            </a:xfrm>
            <a:prstGeom prst="roundRect">
              <a:avLst>
                <a:gd name="adj" fmla="val 996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/>
            </a:p>
          </p:txBody>
        </p:sp>
        <p:sp>
          <p:nvSpPr>
            <p:cNvPr id="127" name="圆角矩形 126"/>
            <p:cNvSpPr/>
            <p:nvPr/>
          </p:nvSpPr>
          <p:spPr bwMode="auto">
            <a:xfrm>
              <a:off x="1473978" y="1389553"/>
              <a:ext cx="6428185" cy="2483590"/>
            </a:xfrm>
            <a:prstGeom prst="roundRect">
              <a:avLst>
                <a:gd name="adj" fmla="val 8011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/>
            </a:p>
          </p:txBody>
        </p:sp>
      </p:grpSp>
      <p:sp>
        <p:nvSpPr>
          <p:cNvPr id="130" name="矩形 1"/>
          <p:cNvSpPr/>
          <p:nvPr/>
        </p:nvSpPr>
        <p:spPr>
          <a:xfrm>
            <a:off x="2606498" y="888808"/>
            <a:ext cx="3721151" cy="360611"/>
          </a:xfrm>
          <a:custGeom>
            <a:avLst/>
            <a:gdLst>
              <a:gd name="connsiteX0" fmla="*/ 0 w 1565482"/>
              <a:gd name="connsiteY0" fmla="*/ 0 h 247650"/>
              <a:gd name="connsiteX1" fmla="*/ 1298782 w 1565482"/>
              <a:gd name="connsiteY1" fmla="*/ 0 h 247650"/>
              <a:gd name="connsiteX2" fmla="*/ 1565482 w 1565482"/>
              <a:gd name="connsiteY2" fmla="*/ 247650 h 247650"/>
              <a:gd name="connsiteX3" fmla="*/ 0 w 1565482"/>
              <a:gd name="connsiteY3" fmla="*/ 247650 h 247650"/>
              <a:gd name="connsiteX4" fmla="*/ 0 w 1565482"/>
              <a:gd name="connsiteY4" fmla="*/ 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5482" h="247650">
                <a:moveTo>
                  <a:pt x="0" y="0"/>
                </a:moveTo>
                <a:lnTo>
                  <a:pt x="1298782" y="0"/>
                </a:lnTo>
                <a:lnTo>
                  <a:pt x="1565482" y="247650"/>
                </a:lnTo>
                <a:lnTo>
                  <a:pt x="0" y="247650"/>
                </a:lnTo>
                <a:lnTo>
                  <a:pt x="0" y="0"/>
                </a:lnTo>
                <a:close/>
              </a:path>
            </a:pathLst>
          </a:custGeom>
          <a:solidFill>
            <a:srgbClr val="538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1" name="矩形 2"/>
          <p:cNvSpPr/>
          <p:nvPr/>
        </p:nvSpPr>
        <p:spPr>
          <a:xfrm>
            <a:off x="1170691" y="782666"/>
            <a:ext cx="2835064" cy="657688"/>
          </a:xfrm>
          <a:custGeom>
            <a:avLst/>
            <a:gdLst>
              <a:gd name="connsiteX0" fmla="*/ 47625 w 1370758"/>
              <a:gd name="connsiteY0" fmla="*/ 0 h 836719"/>
              <a:gd name="connsiteX1" fmla="*/ 1370758 w 1370758"/>
              <a:gd name="connsiteY1" fmla="*/ 0 h 836719"/>
              <a:gd name="connsiteX2" fmla="*/ 875458 w 1370758"/>
              <a:gd name="connsiteY2" fmla="*/ 836719 h 836719"/>
              <a:gd name="connsiteX3" fmla="*/ 0 w 1370758"/>
              <a:gd name="connsiteY3" fmla="*/ 827194 h 836719"/>
              <a:gd name="connsiteX4" fmla="*/ 47625 w 1370758"/>
              <a:gd name="connsiteY4" fmla="*/ 0 h 836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0758" h="836719">
                <a:moveTo>
                  <a:pt x="47625" y="0"/>
                </a:moveTo>
                <a:lnTo>
                  <a:pt x="1370758" y="0"/>
                </a:lnTo>
                <a:lnTo>
                  <a:pt x="875458" y="836719"/>
                </a:lnTo>
                <a:lnTo>
                  <a:pt x="0" y="827194"/>
                </a:lnTo>
                <a:lnTo>
                  <a:pt x="47625" y="0"/>
                </a:lnTo>
                <a:close/>
              </a:path>
            </a:pathLst>
          </a:custGeom>
          <a:solidFill>
            <a:srgbClr val="538F8B"/>
          </a:solidFill>
          <a:ln>
            <a:noFill/>
          </a:ln>
          <a:effectLst>
            <a:outerShdw blurRad="63500" dist="63500" sx="102000" sy="102000" algn="ctr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8" name="TextBox 28"/>
          <p:cNvSpPr txBox="1"/>
          <p:nvPr/>
        </p:nvSpPr>
        <p:spPr bwMode="auto">
          <a:xfrm>
            <a:off x="969821" y="908506"/>
            <a:ext cx="2641479" cy="4204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65" b="1" kern="0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+mj-ea"/>
                <a:ea typeface="+mj-ea"/>
              </a:rPr>
              <a:t>学习目标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289155" y="57103"/>
            <a:ext cx="670525" cy="540033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9499073" y="6434076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搭建家庭小型互联系统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D94E927F-CAE9-5425-0469-FCF2B8803BD3}"/>
              </a:ext>
            </a:extLst>
          </p:cNvPr>
          <p:cNvSpPr txBox="1"/>
          <p:nvPr/>
        </p:nvSpPr>
        <p:spPr>
          <a:xfrm>
            <a:off x="1754271" y="1749055"/>
            <a:ext cx="8959222" cy="2436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6700" algn="just">
              <a:spcBef>
                <a:spcPts val="500"/>
              </a:spcBef>
              <a:spcAft>
                <a:spcPts val="500"/>
              </a:spcAft>
              <a:tabLst>
                <a:tab pos="269875" algn="l"/>
              </a:tabLst>
            </a:pPr>
            <a:r>
              <a:rPr lang="en-US" altLang="zh-CN" sz="2400" b="1" kern="100" dirty="0">
                <a:solidFill>
                  <a:srgbClr val="000000"/>
                </a:solidFill>
                <a:latin typeface="+mj-ea"/>
                <a:ea typeface="+mj-ea"/>
                <a:cs typeface="宋体" panose="02010600030101010101" pitchFamily="2" charset="-122"/>
              </a:rPr>
              <a:t>2</a:t>
            </a:r>
            <a:r>
              <a:rPr lang="zh-CN" altLang="en-US" sz="2400" b="1" kern="100" dirty="0">
                <a:solidFill>
                  <a:srgbClr val="000000"/>
                </a:solidFill>
                <a:latin typeface="+mj-ea"/>
                <a:ea typeface="+mj-ea"/>
                <a:cs typeface="宋体" panose="02010600030101010101" pitchFamily="2" charset="-122"/>
              </a:rPr>
              <a:t>．项目目标</a:t>
            </a:r>
            <a:endParaRPr lang="en-US" altLang="zh-CN" sz="2400" b="1" kern="100" dirty="0">
              <a:solidFill>
                <a:srgbClr val="000000"/>
              </a:solidFill>
              <a:latin typeface="+mj-ea"/>
              <a:ea typeface="+mj-ea"/>
              <a:cs typeface="宋体" panose="02010600030101010101" pitchFamily="2" charset="-122"/>
            </a:endParaRPr>
          </a:p>
          <a:p>
            <a:pPr indent="720000" algn="just">
              <a:spcBef>
                <a:spcPts val="500"/>
              </a:spcBef>
              <a:spcAft>
                <a:spcPts val="500"/>
              </a:spcAft>
              <a:tabLst>
                <a:tab pos="269875" algn="l"/>
              </a:tabLst>
            </a:pPr>
            <a:r>
              <a:rPr lang="zh-CN" altLang="en-US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本项目围绕搭建一个小型网络活动，让学生体验局域网的需要分析、规划设计过程，了解互联网的组成特点和功能，能够面向需求组建简单的家庭小型局域网，并根据入网需求，选择合适的网络连接设备，并学会配置路由器与调试网络，具备解决网络故障的基本能力。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8FBCE32-A585-FAB8-F36C-3B2B7F24545F}"/>
              </a:ext>
            </a:extLst>
          </p:cNvPr>
          <p:cNvSpPr txBox="1"/>
          <p:nvPr/>
        </p:nvSpPr>
        <p:spPr>
          <a:xfrm>
            <a:off x="0" y="162046"/>
            <a:ext cx="40057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跨学科主题学习</a:t>
            </a:r>
          </a:p>
        </p:txBody>
      </p:sp>
    </p:spTree>
    <p:extLst>
      <p:ext uri="{BB962C8B-B14F-4D97-AF65-F5344CB8AC3E}">
        <p14:creationId xmlns:p14="http://schemas.microsoft.com/office/powerpoint/2010/main" val="283091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131" grpId="0" animBg="1"/>
      <p:bldP spid="128" grpId="0"/>
      <p:bldP spid="19" grpId="0"/>
      <p:bldP spid="15" grpId="0"/>
      <p:bldP spid="1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>
            <a:extLst>
              <a:ext uri="{FF2B5EF4-FFF2-40B4-BE49-F238E27FC236}">
                <a16:creationId xmlns:a16="http://schemas.microsoft.com/office/drawing/2014/main" id="{13D920F0-92F2-E1E0-8F6F-FDEBEC67C0A7}"/>
              </a:ext>
            </a:extLst>
          </p:cNvPr>
          <p:cNvGrpSpPr/>
          <p:nvPr/>
        </p:nvGrpSpPr>
        <p:grpSpPr>
          <a:xfrm>
            <a:off x="5974888" y="2155781"/>
            <a:ext cx="5162550" cy="3475990"/>
            <a:chOff x="3551" y="3391"/>
            <a:chExt cx="8130" cy="5474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E6C49A64-4920-0BA4-587D-DE275C1FBBF8}"/>
                </a:ext>
              </a:extLst>
            </p:cNvPr>
            <p:cNvSpPr txBox="1"/>
            <p:nvPr/>
          </p:nvSpPr>
          <p:spPr>
            <a:xfrm>
              <a:off x="3551" y="3391"/>
              <a:ext cx="8130" cy="1394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/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indent="0">
                <a:buClr>
                  <a:srgbClr val="C00000"/>
                </a:buClr>
                <a:buFont typeface="Wingdings" panose="05000000000000000000" pitchFamily="2" charset="2"/>
                <a:buNone/>
              </a:pPr>
              <a:r>
                <a:rPr lang="zh-CN" altLang="en-US" sz="2400" b="1" dirty="0">
                  <a:solidFill>
                    <a:srgbClr val="538F8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一、创设情境，项目引入</a:t>
              </a:r>
            </a:p>
            <a:p>
              <a:pPr marL="0" indent="0">
                <a:buClr>
                  <a:srgbClr val="C00000"/>
                </a:buClr>
                <a:buFont typeface="Wingdings" panose="05000000000000000000" pitchFamily="2" charset="2"/>
                <a:buNone/>
              </a:pPr>
              <a:endParaRPr lang="zh-CN" altLang="en-US" sz="2400" b="1" dirty="0">
                <a:solidFill>
                  <a:srgbClr val="538F8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DF6BBB8B-E2D8-A224-1BCE-A894CEB1CCF7}"/>
                </a:ext>
              </a:extLst>
            </p:cNvPr>
            <p:cNvSpPr txBox="1"/>
            <p:nvPr/>
          </p:nvSpPr>
          <p:spPr>
            <a:xfrm>
              <a:off x="3551" y="4411"/>
              <a:ext cx="5622" cy="1394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/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indent="0">
                <a:buClr>
                  <a:srgbClr val="C00000"/>
                </a:buClr>
                <a:buFont typeface="Wingdings" panose="05000000000000000000" pitchFamily="2" charset="2"/>
                <a:buNone/>
              </a:pPr>
              <a:r>
                <a:rPr lang="zh-CN" altLang="en-US" sz="2400" b="1" dirty="0">
                  <a:solidFill>
                    <a:srgbClr val="538F8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二、分析规划，项目准备</a:t>
              </a:r>
            </a:p>
            <a:p>
              <a:pPr marL="0" indent="0">
                <a:buClr>
                  <a:srgbClr val="C00000"/>
                </a:buClr>
                <a:buFont typeface="Wingdings" panose="05000000000000000000" pitchFamily="2" charset="2"/>
                <a:buNone/>
              </a:pPr>
              <a:endParaRPr lang="zh-CN" altLang="en-US" sz="2400" b="1" dirty="0">
                <a:solidFill>
                  <a:srgbClr val="538F8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4C48F7A5-8C5A-B02C-29B5-503AD3A37D8C}"/>
                </a:ext>
              </a:extLst>
            </p:cNvPr>
            <p:cNvSpPr txBox="1"/>
            <p:nvPr/>
          </p:nvSpPr>
          <p:spPr>
            <a:xfrm>
              <a:off x="3551" y="5431"/>
              <a:ext cx="5622" cy="1394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/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indent="0">
                <a:buClr>
                  <a:srgbClr val="C00000"/>
                </a:buClr>
                <a:buFont typeface="Wingdings" panose="05000000000000000000" pitchFamily="2" charset="2"/>
                <a:buNone/>
              </a:pPr>
              <a:r>
                <a:rPr lang="zh-CN" altLang="en-US" sz="2400" b="1" dirty="0">
                  <a:solidFill>
                    <a:srgbClr val="538F8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三、搭建网络，项目实施</a:t>
              </a:r>
            </a:p>
            <a:p>
              <a:pPr marL="0" indent="0">
                <a:buClr>
                  <a:srgbClr val="C00000"/>
                </a:buClr>
                <a:buFont typeface="Wingdings" panose="05000000000000000000" pitchFamily="2" charset="2"/>
                <a:buNone/>
              </a:pPr>
              <a:endParaRPr lang="zh-CN" altLang="en-US" sz="2400" b="1" dirty="0">
                <a:solidFill>
                  <a:srgbClr val="538F8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078FFD2E-B824-4DEE-E9CA-0E63E6C943AF}"/>
                </a:ext>
              </a:extLst>
            </p:cNvPr>
            <p:cNvSpPr txBox="1"/>
            <p:nvPr/>
          </p:nvSpPr>
          <p:spPr>
            <a:xfrm>
              <a:off x="3551" y="6451"/>
              <a:ext cx="5622" cy="1394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/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indent="0">
                <a:buClr>
                  <a:srgbClr val="C00000"/>
                </a:buClr>
                <a:buFont typeface="Wingdings" panose="05000000000000000000" pitchFamily="2" charset="2"/>
                <a:buNone/>
              </a:pPr>
              <a:r>
                <a:rPr lang="zh-CN" altLang="en-US" sz="2400" b="1" dirty="0">
                  <a:solidFill>
                    <a:srgbClr val="538F8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四、优化测试，项目评价</a:t>
              </a:r>
            </a:p>
            <a:p>
              <a:pPr marL="0" indent="0">
                <a:buClr>
                  <a:srgbClr val="C00000"/>
                </a:buClr>
                <a:buFont typeface="Wingdings" panose="05000000000000000000" pitchFamily="2" charset="2"/>
                <a:buNone/>
              </a:pPr>
              <a:endParaRPr lang="zh-CN" altLang="en-US" sz="2400" b="1" dirty="0">
                <a:solidFill>
                  <a:srgbClr val="538F8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D4DFE941-3F81-B561-9AFF-E1774BDF6964}"/>
                </a:ext>
              </a:extLst>
            </p:cNvPr>
            <p:cNvSpPr txBox="1"/>
            <p:nvPr/>
          </p:nvSpPr>
          <p:spPr>
            <a:xfrm>
              <a:off x="3609" y="7471"/>
              <a:ext cx="5622" cy="1394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/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indent="0">
                <a:buClr>
                  <a:srgbClr val="C00000"/>
                </a:buClr>
                <a:buFont typeface="Wingdings" panose="05000000000000000000" pitchFamily="2" charset="2"/>
                <a:buNone/>
              </a:pPr>
              <a:r>
                <a:rPr lang="zh-CN" altLang="en-US" sz="2400" b="1" dirty="0">
                  <a:solidFill>
                    <a:srgbClr val="538F8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五、总结反思，项目拓展</a:t>
              </a:r>
            </a:p>
            <a:p>
              <a:pPr marL="0" indent="0">
                <a:buClr>
                  <a:srgbClr val="C00000"/>
                </a:buClr>
                <a:buFont typeface="Wingdings" panose="05000000000000000000" pitchFamily="2" charset="2"/>
                <a:buNone/>
              </a:pPr>
              <a:endParaRPr lang="zh-CN" altLang="en-US" sz="2400" b="1" dirty="0">
                <a:solidFill>
                  <a:srgbClr val="538F8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id="{DAC4FC66-FB61-6E7C-1316-902E4872153C}"/>
              </a:ext>
            </a:extLst>
          </p:cNvPr>
          <p:cNvSpPr/>
          <p:nvPr/>
        </p:nvSpPr>
        <p:spPr>
          <a:xfrm>
            <a:off x="1644241" y="1135600"/>
            <a:ext cx="177644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5400" b="1" dirty="0">
                <a:solidFill>
                  <a:srgbClr val="538F8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录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77629A92-8D5F-7527-5787-AC12BD645B9B}"/>
              </a:ext>
            </a:extLst>
          </p:cNvPr>
          <p:cNvSpPr/>
          <p:nvPr/>
        </p:nvSpPr>
        <p:spPr>
          <a:xfrm>
            <a:off x="3420688" y="1313232"/>
            <a:ext cx="30553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>
                <a:solidFill>
                  <a:srgbClr val="538F8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EF37C781-74A0-4F5B-78D4-575CA0A89A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97"/>
          <a:stretch/>
        </p:blipFill>
        <p:spPr>
          <a:xfrm>
            <a:off x="1831330" y="2236839"/>
            <a:ext cx="3178717" cy="290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6685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798085" y="1758732"/>
            <a:ext cx="2403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bg1">
                    <a:alpha val="89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9000101010101" charset="-122"/>
              </a:rPr>
              <a:t>第一部分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463455E-2C37-361A-56BF-C952D581A987}"/>
              </a:ext>
            </a:extLst>
          </p:cNvPr>
          <p:cNvSpPr txBox="1"/>
          <p:nvPr/>
        </p:nvSpPr>
        <p:spPr>
          <a:xfrm>
            <a:off x="1340453" y="804208"/>
            <a:ext cx="551072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阿里巴巴普惠体 M" panose="00020600040101010101" charset="-122"/>
              </a:defRPr>
            </a:lvl1pPr>
          </a:lstStyle>
          <a:p>
            <a:r>
              <a:rPr lang="zh-CN" alt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跨学科主题学习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搭建家庭小型互联系统</a:t>
            </a: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B6A558CE-8716-A9F0-20C5-AEC4A76FC8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2852" y="3195727"/>
            <a:ext cx="3286648" cy="3286648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FDC7EAF4-5406-9C4D-EA14-D3C9AADCBCD9}"/>
              </a:ext>
            </a:extLst>
          </p:cNvPr>
          <p:cNvSpPr txBox="1"/>
          <p:nvPr/>
        </p:nvSpPr>
        <p:spPr>
          <a:xfrm>
            <a:off x="2639935" y="2909119"/>
            <a:ext cx="6417141" cy="92333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6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5400" dirty="0"/>
              <a:t>创设情境、项目引入</a:t>
            </a:r>
            <a:endParaRPr lang="en-US" altLang="zh-CN" sz="5400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982A86CE-9695-522B-F89A-D96B9576C3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1530" y="642510"/>
            <a:ext cx="670525" cy="5400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D1A0F00-EEDD-E32F-9053-03F1D6C4CEF9}"/>
              </a:ext>
            </a:extLst>
          </p:cNvPr>
          <p:cNvSpPr txBox="1"/>
          <p:nvPr/>
        </p:nvSpPr>
        <p:spPr>
          <a:xfrm>
            <a:off x="0" y="1177485"/>
            <a:ext cx="313295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528C8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项目引入</a:t>
            </a:r>
            <a:endParaRPr lang="zh-CN" altLang="en-US" sz="2800" b="1" spc="100" dirty="0">
              <a:solidFill>
                <a:srgbClr val="528C88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sp>
        <p:nvSpPr>
          <p:cNvPr id="3" name="矩形: 剪去左右顶角 2">
            <a:extLst>
              <a:ext uri="{FF2B5EF4-FFF2-40B4-BE49-F238E27FC236}">
                <a16:creationId xmlns:a16="http://schemas.microsoft.com/office/drawing/2014/main" id="{3FDD3D52-46E2-691D-5AD7-07B51FE81E7F}"/>
              </a:ext>
            </a:extLst>
          </p:cNvPr>
          <p:cNvSpPr/>
          <p:nvPr/>
        </p:nvSpPr>
        <p:spPr>
          <a:xfrm>
            <a:off x="1339280" y="1891403"/>
            <a:ext cx="5197998" cy="1902675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 anchorCtr="0">
            <a:normAutofit/>
          </a:bodyPr>
          <a:lstStyle/>
          <a:p>
            <a:pPr marR="0" lvl="0" indent="72000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小明刚搬进了新家，他想实现电脑、电视、智能手机、平板电脑、智能家电等互联互通，他要如何实现呢？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rgbClr val="2F2F2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99535B6-11AE-C10A-FE94-6FC2165D5F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28"/>
          <a:stretch/>
        </p:blipFill>
        <p:spPr>
          <a:xfrm>
            <a:off x="6800528" y="1439095"/>
            <a:ext cx="4449170" cy="441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4999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id="{013A22A0-03D8-8AA6-52A3-ACFE915E2387}"/>
              </a:ext>
            </a:extLst>
          </p:cNvPr>
          <p:cNvSpPr/>
          <p:nvPr/>
        </p:nvSpPr>
        <p:spPr>
          <a:xfrm>
            <a:off x="1375355" y="944813"/>
            <a:ext cx="7779223" cy="3420688"/>
          </a:xfrm>
          <a:prstGeom prst="rect">
            <a:avLst/>
          </a:prstGeom>
        </p:spPr>
        <p:txBody>
          <a:bodyPr wrap="square" lIns="91440" tIns="45720" rIns="91440" bIns="45720" anchor="b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2F2F2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问题</a:t>
            </a:r>
            <a:r>
              <a:rPr lang="en-US" altLang="zh-CN" sz="2400" dirty="0">
                <a:solidFill>
                  <a:srgbClr val="2F2F2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400" dirty="0">
                <a:solidFill>
                  <a:srgbClr val="2F2F2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：什么是家庭小型互联系统？有何意义？</a:t>
            </a:r>
            <a:endParaRPr lang="en-US" altLang="zh-CN" sz="2400" dirty="0">
              <a:solidFill>
                <a:srgbClr val="2F2F2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2F2F2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问题</a:t>
            </a:r>
            <a:r>
              <a:rPr lang="en-US" altLang="zh-CN" sz="2400" dirty="0">
                <a:solidFill>
                  <a:srgbClr val="2F2F2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 dirty="0">
                <a:solidFill>
                  <a:srgbClr val="2F2F2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：类比工程设计基本步骤，思考搭建家庭小型互联系统有哪些流程？</a:t>
            </a:r>
            <a:endParaRPr lang="en-US" altLang="zh-CN" sz="2400" dirty="0">
              <a:solidFill>
                <a:srgbClr val="2F2F2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2F2F2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问题</a:t>
            </a:r>
            <a:r>
              <a:rPr lang="en-US" altLang="zh-CN" sz="2400" dirty="0">
                <a:solidFill>
                  <a:srgbClr val="2F2F2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400" dirty="0">
                <a:solidFill>
                  <a:srgbClr val="2F2F2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：搭建家庭小型互联系统需要掌握哪些学科的知识？</a:t>
            </a:r>
          </a:p>
          <a:p>
            <a:endParaRPr lang="zh-CN" altLang="en-US" sz="2000" dirty="0">
              <a:solidFill>
                <a:srgbClr val="2F2F2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1B526858-825F-B039-297B-900ED06C82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6627" y="3147718"/>
            <a:ext cx="2933950" cy="2933950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D29FEEB6-7CE2-BFCD-92AA-2762D571E741}"/>
              </a:ext>
            </a:extLst>
          </p:cNvPr>
          <p:cNvSpPr txBox="1"/>
          <p:nvPr/>
        </p:nvSpPr>
        <p:spPr>
          <a:xfrm>
            <a:off x="0" y="1177485"/>
            <a:ext cx="313295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528C8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讨论交流</a:t>
            </a:r>
            <a:endParaRPr lang="zh-CN" altLang="en-US" sz="2800" b="1" spc="100" dirty="0">
              <a:solidFill>
                <a:srgbClr val="528C88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5679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798085" y="1758732"/>
            <a:ext cx="2403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bg1">
                    <a:alpha val="89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9000101010101" charset="-122"/>
              </a:rPr>
              <a:t>第二部分</a:t>
            </a: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B6A558CE-8716-A9F0-20C5-AEC4A76FC8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9567" y="3190352"/>
            <a:ext cx="3286648" cy="3286648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FDC7EAF4-5406-9C4D-EA14-D3C9AADCBCD9}"/>
              </a:ext>
            </a:extLst>
          </p:cNvPr>
          <p:cNvSpPr txBox="1"/>
          <p:nvPr/>
        </p:nvSpPr>
        <p:spPr>
          <a:xfrm>
            <a:off x="2639935" y="2909119"/>
            <a:ext cx="6417141" cy="92333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6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5400" dirty="0"/>
              <a:t>分析规划，项目准备</a:t>
            </a:r>
            <a:endParaRPr lang="en-US" altLang="zh-CN" sz="5400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8D282BC4-9F2C-4A13-1FD4-FAE943417EF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1530" y="642510"/>
            <a:ext cx="670525" cy="540033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D5580E20-1995-9772-645E-DA15C10B043F}"/>
              </a:ext>
            </a:extLst>
          </p:cNvPr>
          <p:cNvSpPr txBox="1"/>
          <p:nvPr/>
        </p:nvSpPr>
        <p:spPr>
          <a:xfrm>
            <a:off x="1340453" y="804208"/>
            <a:ext cx="551072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阿里巴巴普惠体 M" panose="00020600040101010101" charset="-122"/>
              </a:defRPr>
            </a:lvl1pPr>
          </a:lstStyle>
          <a:p>
            <a:r>
              <a:rPr lang="zh-CN" alt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跨学科主题学习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搭建家庭小型互联系统</a:t>
            </a:r>
          </a:p>
        </p:txBody>
      </p:sp>
    </p:spTree>
    <p:extLst>
      <p:ext uri="{BB962C8B-B14F-4D97-AF65-F5344CB8AC3E}">
        <p14:creationId xmlns:p14="http://schemas.microsoft.com/office/powerpoint/2010/main" val="13885002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985089" y="705215"/>
            <a:ext cx="367547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spc="10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1</a:t>
            </a:r>
            <a:r>
              <a:rPr lang="zh-CN" altLang="en-US" sz="2800" b="1" spc="10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．分析组网需求</a:t>
            </a:r>
          </a:p>
        </p:txBody>
      </p:sp>
      <p:sp>
        <p:nvSpPr>
          <p:cNvPr id="10" name="矩形 9"/>
          <p:cNvSpPr/>
          <p:nvPr/>
        </p:nvSpPr>
        <p:spPr>
          <a:xfrm>
            <a:off x="1180933" y="1228435"/>
            <a:ext cx="9640049" cy="919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00">
              <a:lnSpc>
                <a:spcPct val="120000"/>
              </a:lnSpc>
              <a:defRPr/>
            </a:pPr>
            <a:r>
              <a:rPr lang="zh-CN" altLang="en-US" sz="2400" kern="0" dirty="0">
                <a:solidFill>
                  <a:srgbClr val="2F2F2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选择各小组感兴趣的家庭场景进行需求分析，明确家庭网络需求，填写需求分析表。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298AD515-B17A-CC8B-1C49-03D211E8DD74}"/>
              </a:ext>
            </a:extLst>
          </p:cNvPr>
          <p:cNvGrpSpPr/>
          <p:nvPr/>
        </p:nvGrpSpPr>
        <p:grpSpPr>
          <a:xfrm>
            <a:off x="657713" y="663178"/>
            <a:ext cx="523220" cy="523220"/>
            <a:chOff x="897294" y="672976"/>
            <a:chExt cx="1905000" cy="1905000"/>
          </a:xfrm>
        </p:grpSpPr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C902E7CA-A6AE-DD97-9433-BAAB498DB379}"/>
                </a:ext>
              </a:extLst>
            </p:cNvPr>
            <p:cNvSpPr/>
            <p:nvPr/>
          </p:nvSpPr>
          <p:spPr>
            <a:xfrm>
              <a:off x="897294" y="672976"/>
              <a:ext cx="1905000" cy="1905000"/>
            </a:xfrm>
            <a:custGeom>
              <a:avLst/>
              <a:gdLst>
                <a:gd name="connsiteX0" fmla="*/ 0 w 1905000"/>
                <a:gd name="connsiteY0" fmla="*/ 952500 h 1905000"/>
                <a:gd name="connsiteX1" fmla="*/ 952500 w 1905000"/>
                <a:gd name="connsiteY1" fmla="*/ 1905000 h 1905000"/>
                <a:gd name="connsiteX2" fmla="*/ 1905000 w 1905000"/>
                <a:gd name="connsiteY2" fmla="*/ 952500 h 1905000"/>
                <a:gd name="connsiteX3" fmla="*/ 952500 w 1905000"/>
                <a:gd name="connsiteY3" fmla="*/ 0 h 1905000"/>
                <a:gd name="connsiteX4" fmla="*/ 0 w 1905000"/>
                <a:gd name="connsiteY4" fmla="*/ 95250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0" h="1905000">
                  <a:moveTo>
                    <a:pt x="0" y="952500"/>
                  </a:moveTo>
                  <a:cubicBezTo>
                    <a:pt x="0" y="1478552"/>
                    <a:pt x="426448" y="1905000"/>
                    <a:pt x="952500" y="1905000"/>
                  </a:cubicBezTo>
                  <a:cubicBezTo>
                    <a:pt x="1478552" y="1905000"/>
                    <a:pt x="1905000" y="1478552"/>
                    <a:pt x="1905000" y="952500"/>
                  </a:cubicBezTo>
                  <a:cubicBezTo>
                    <a:pt x="1905000" y="426448"/>
                    <a:pt x="1478552" y="0"/>
                    <a:pt x="952500" y="0"/>
                  </a:cubicBezTo>
                  <a:cubicBezTo>
                    <a:pt x="426448" y="0"/>
                    <a:pt x="0" y="426448"/>
                    <a:pt x="0" y="952500"/>
                  </a:cubicBezTo>
                  <a:close/>
                </a:path>
              </a:pathLst>
            </a:custGeom>
            <a:solidFill>
              <a:srgbClr val="62A39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DAAB0FA0-6AD0-D9D4-52ED-BD39D7837954}"/>
                </a:ext>
              </a:extLst>
            </p:cNvPr>
            <p:cNvSpPr/>
            <p:nvPr/>
          </p:nvSpPr>
          <p:spPr>
            <a:xfrm>
              <a:off x="1372437" y="1141986"/>
              <a:ext cx="947032" cy="942322"/>
            </a:xfrm>
            <a:custGeom>
              <a:avLst/>
              <a:gdLst>
                <a:gd name="connsiteX0" fmla="*/ 510761 w 947032"/>
                <a:gd name="connsiteY0" fmla="*/ 496572 h 942322"/>
                <a:gd name="connsiteX1" fmla="*/ 510761 w 947032"/>
                <a:gd name="connsiteY1" fmla="*/ 867514 h 942322"/>
                <a:gd name="connsiteX2" fmla="*/ 585579 w 947032"/>
                <a:gd name="connsiteY2" fmla="*/ 942322 h 942322"/>
                <a:gd name="connsiteX3" fmla="*/ 784987 w 947032"/>
                <a:gd name="connsiteY3" fmla="*/ 865117 h 942322"/>
                <a:gd name="connsiteX4" fmla="*/ 863720 w 947032"/>
                <a:gd name="connsiteY4" fmla="*/ 823090 h 942322"/>
                <a:gd name="connsiteX5" fmla="*/ 926730 w 947032"/>
                <a:gd name="connsiteY5" fmla="*/ 774740 h 942322"/>
                <a:gd name="connsiteX6" fmla="*/ 947032 w 947032"/>
                <a:gd name="connsiteY6" fmla="*/ 736457 h 942322"/>
                <a:gd name="connsiteX7" fmla="*/ 947032 w 947032"/>
                <a:gd name="connsiteY7" fmla="*/ 74967 h 942322"/>
                <a:gd name="connsiteX8" fmla="*/ 872222 w 947032"/>
                <a:gd name="connsiteY8" fmla="*/ 156 h 942322"/>
                <a:gd name="connsiteX9" fmla="*/ 806715 w 947032"/>
                <a:gd name="connsiteY9" fmla="*/ 14643 h 942322"/>
                <a:gd name="connsiteX10" fmla="*/ 778622 w 947032"/>
                <a:gd name="connsiteY10" fmla="*/ 329226 h 942322"/>
                <a:gd name="connsiteX11" fmla="*/ 510761 w 947032"/>
                <a:gd name="connsiteY11" fmla="*/ 496572 h 942322"/>
                <a:gd name="connsiteX12" fmla="*/ 74812 w 947032"/>
                <a:gd name="connsiteY12" fmla="*/ 0 h 942322"/>
                <a:gd name="connsiteX13" fmla="*/ 0 w 947032"/>
                <a:gd name="connsiteY13" fmla="*/ 74808 h 942322"/>
                <a:gd name="connsiteX14" fmla="*/ 0 w 947032"/>
                <a:gd name="connsiteY14" fmla="*/ 736299 h 942322"/>
                <a:gd name="connsiteX15" fmla="*/ 20326 w 947032"/>
                <a:gd name="connsiteY15" fmla="*/ 774561 h 942322"/>
                <a:gd name="connsiteX16" fmla="*/ 84423 w 947032"/>
                <a:gd name="connsiteY16" fmla="*/ 823087 h 942322"/>
                <a:gd name="connsiteX17" fmla="*/ 163179 w 947032"/>
                <a:gd name="connsiteY17" fmla="*/ 865116 h 942322"/>
                <a:gd name="connsiteX18" fmla="*/ 362571 w 947032"/>
                <a:gd name="connsiteY18" fmla="*/ 942320 h 942322"/>
                <a:gd name="connsiteX19" fmla="*/ 437380 w 947032"/>
                <a:gd name="connsiteY19" fmla="*/ 867512 h 942322"/>
                <a:gd name="connsiteX20" fmla="*/ 437380 w 947032"/>
                <a:gd name="connsiteY20" fmla="*/ 495970 h 942322"/>
                <a:gd name="connsiteX21" fmla="*/ 173671 w 947032"/>
                <a:gd name="connsiteY21" fmla="*/ 327463 h 942322"/>
                <a:gd name="connsiteX22" fmla="*/ 146010 w 947032"/>
                <a:gd name="connsiteY22" fmla="*/ 15750 h 942322"/>
                <a:gd name="connsiteX23" fmla="*/ 74812 w 947032"/>
                <a:gd name="connsiteY23" fmla="*/ 0 h 94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7032" h="942322">
                  <a:moveTo>
                    <a:pt x="510761" y="496572"/>
                  </a:moveTo>
                  <a:lnTo>
                    <a:pt x="510761" y="867514"/>
                  </a:lnTo>
                  <a:cubicBezTo>
                    <a:pt x="510938" y="908748"/>
                    <a:pt x="544337" y="942143"/>
                    <a:pt x="585579" y="942322"/>
                  </a:cubicBezTo>
                  <a:cubicBezTo>
                    <a:pt x="626546" y="928133"/>
                    <a:pt x="707175" y="899458"/>
                    <a:pt x="784987" y="865117"/>
                  </a:cubicBezTo>
                  <a:cubicBezTo>
                    <a:pt x="805125" y="856164"/>
                    <a:pt x="824988" y="845132"/>
                    <a:pt x="863720" y="823090"/>
                  </a:cubicBezTo>
                  <a:cubicBezTo>
                    <a:pt x="888041" y="811831"/>
                    <a:pt x="909561" y="795319"/>
                    <a:pt x="926730" y="774740"/>
                  </a:cubicBezTo>
                  <a:cubicBezTo>
                    <a:pt x="935465" y="763124"/>
                    <a:pt x="942317" y="750205"/>
                    <a:pt x="947032" y="736457"/>
                  </a:cubicBezTo>
                  <a:lnTo>
                    <a:pt x="947032" y="74967"/>
                  </a:lnTo>
                  <a:cubicBezTo>
                    <a:pt x="946878" y="33726"/>
                    <a:pt x="913470" y="337"/>
                    <a:pt x="872222" y="156"/>
                  </a:cubicBezTo>
                  <a:cubicBezTo>
                    <a:pt x="850160" y="3897"/>
                    <a:pt x="828297" y="8732"/>
                    <a:pt x="806715" y="14643"/>
                  </a:cubicBezTo>
                  <a:cubicBezTo>
                    <a:pt x="847161" y="118103"/>
                    <a:pt x="836758" y="234559"/>
                    <a:pt x="778622" y="329226"/>
                  </a:cubicBezTo>
                  <a:cubicBezTo>
                    <a:pt x="720510" y="423909"/>
                    <a:pt x="621352" y="485859"/>
                    <a:pt x="510761" y="496572"/>
                  </a:cubicBezTo>
                  <a:close/>
                  <a:moveTo>
                    <a:pt x="74812" y="0"/>
                  </a:moveTo>
                  <a:cubicBezTo>
                    <a:pt x="33570" y="154"/>
                    <a:pt x="180" y="33570"/>
                    <a:pt x="0" y="74808"/>
                  </a:cubicBezTo>
                  <a:lnTo>
                    <a:pt x="0" y="736299"/>
                  </a:lnTo>
                  <a:cubicBezTo>
                    <a:pt x="4709" y="750049"/>
                    <a:pt x="11568" y="762964"/>
                    <a:pt x="20326" y="774561"/>
                  </a:cubicBezTo>
                  <a:cubicBezTo>
                    <a:pt x="37767" y="795358"/>
                    <a:pt x="59699" y="811917"/>
                    <a:pt x="84423" y="823087"/>
                  </a:cubicBezTo>
                  <a:cubicBezTo>
                    <a:pt x="123950" y="845128"/>
                    <a:pt x="143800" y="856324"/>
                    <a:pt x="163179" y="865116"/>
                  </a:cubicBezTo>
                  <a:cubicBezTo>
                    <a:pt x="240971" y="899456"/>
                    <a:pt x="321619" y="928131"/>
                    <a:pt x="362571" y="942320"/>
                  </a:cubicBezTo>
                  <a:cubicBezTo>
                    <a:pt x="403810" y="942138"/>
                    <a:pt x="437201" y="908746"/>
                    <a:pt x="437380" y="867512"/>
                  </a:cubicBezTo>
                  <a:lnTo>
                    <a:pt x="437380" y="495970"/>
                  </a:lnTo>
                  <a:cubicBezTo>
                    <a:pt x="328120" y="483719"/>
                    <a:pt x="230702" y="421468"/>
                    <a:pt x="173671" y="327463"/>
                  </a:cubicBezTo>
                  <a:cubicBezTo>
                    <a:pt x="116618" y="233482"/>
                    <a:pt x="106420" y="118326"/>
                    <a:pt x="146010" y="15750"/>
                  </a:cubicBezTo>
                  <a:cubicBezTo>
                    <a:pt x="122566" y="9270"/>
                    <a:pt x="98801" y="4013"/>
                    <a:pt x="74812" y="0"/>
                  </a:cubicBezTo>
                  <a:close/>
                </a:path>
              </a:pathLst>
            </a:custGeom>
            <a:solidFill>
              <a:srgbClr val="FFFFF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23998730-4DD3-A8D5-6C38-A954CAF143E6}"/>
                </a:ext>
              </a:extLst>
            </p:cNvPr>
            <p:cNvSpPr/>
            <p:nvPr/>
          </p:nvSpPr>
          <p:spPr>
            <a:xfrm>
              <a:off x="1273373" y="1230170"/>
              <a:ext cx="1153192" cy="803172"/>
            </a:xfrm>
            <a:custGeom>
              <a:avLst/>
              <a:gdLst>
                <a:gd name="connsiteX0" fmla="*/ 1067060 w 1153192"/>
                <a:gd name="connsiteY0" fmla="*/ 712996 h 803172"/>
                <a:gd name="connsiteX1" fmla="*/ 1004045 w 1153192"/>
                <a:gd name="connsiteY1" fmla="*/ 761373 h 803172"/>
                <a:gd name="connsiteX2" fmla="*/ 926712 w 1153192"/>
                <a:gd name="connsiteY2" fmla="*/ 802476 h 803172"/>
                <a:gd name="connsiteX3" fmla="*/ 1069719 w 1153192"/>
                <a:gd name="connsiteY3" fmla="*/ 799635 h 803172"/>
                <a:gd name="connsiteX4" fmla="*/ 1124385 w 1153192"/>
                <a:gd name="connsiteY4" fmla="*/ 780914 h 803172"/>
                <a:gd name="connsiteX5" fmla="*/ 1153193 w 1153192"/>
                <a:gd name="connsiteY5" fmla="*/ 735691 h 803172"/>
                <a:gd name="connsiteX6" fmla="*/ 1153193 w 1153192"/>
                <a:gd name="connsiteY6" fmla="*/ 74182 h 803172"/>
                <a:gd name="connsiteX7" fmla="*/ 1085939 w 1153192"/>
                <a:gd name="connsiteY7" fmla="*/ 0 h 803172"/>
                <a:gd name="connsiteX8" fmla="*/ 1087359 w 1153192"/>
                <a:gd name="connsiteY8" fmla="*/ 13244 h 803172"/>
                <a:gd name="connsiteX9" fmla="*/ 1087359 w 1153192"/>
                <a:gd name="connsiteY9" fmla="*/ 674735 h 803172"/>
                <a:gd name="connsiteX10" fmla="*/ 1067060 w 1153192"/>
                <a:gd name="connsiteY10" fmla="*/ 712996 h 803172"/>
                <a:gd name="connsiteX11" fmla="*/ 67254 w 1153192"/>
                <a:gd name="connsiteY11" fmla="*/ 316 h 803172"/>
                <a:gd name="connsiteX12" fmla="*/ 0 w 1153192"/>
                <a:gd name="connsiteY12" fmla="*/ 74183 h 803172"/>
                <a:gd name="connsiteX13" fmla="*/ 0 w 1153192"/>
                <a:gd name="connsiteY13" fmla="*/ 735697 h 803172"/>
                <a:gd name="connsiteX14" fmla="*/ 28834 w 1153192"/>
                <a:gd name="connsiteY14" fmla="*/ 781199 h 803172"/>
                <a:gd name="connsiteX15" fmla="*/ 83474 w 1153192"/>
                <a:gd name="connsiteY15" fmla="*/ 799949 h 803172"/>
                <a:gd name="connsiteX16" fmla="*/ 226483 w 1153192"/>
                <a:gd name="connsiteY16" fmla="*/ 802786 h 803172"/>
                <a:gd name="connsiteX17" fmla="*/ 149150 w 1153192"/>
                <a:gd name="connsiteY17" fmla="*/ 761684 h 803172"/>
                <a:gd name="connsiteX18" fmla="*/ 86162 w 1153192"/>
                <a:gd name="connsiteY18" fmla="*/ 713315 h 803172"/>
                <a:gd name="connsiteX19" fmla="*/ 65840 w 1153192"/>
                <a:gd name="connsiteY19" fmla="*/ 675055 h 803172"/>
                <a:gd name="connsiteX20" fmla="*/ 65840 w 1153192"/>
                <a:gd name="connsiteY20" fmla="*/ 13562 h 803172"/>
                <a:gd name="connsiteX21" fmla="*/ 67254 w 1153192"/>
                <a:gd name="connsiteY21" fmla="*/ 316 h 80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53192" h="803172">
                  <a:moveTo>
                    <a:pt x="1067060" y="712996"/>
                  </a:moveTo>
                  <a:cubicBezTo>
                    <a:pt x="1049910" y="733604"/>
                    <a:pt x="1028384" y="750129"/>
                    <a:pt x="1004045" y="761373"/>
                  </a:cubicBezTo>
                  <a:cubicBezTo>
                    <a:pt x="965943" y="782624"/>
                    <a:pt x="946244" y="793635"/>
                    <a:pt x="926712" y="802476"/>
                  </a:cubicBezTo>
                  <a:cubicBezTo>
                    <a:pt x="947512" y="802476"/>
                    <a:pt x="1009254" y="803746"/>
                    <a:pt x="1069719" y="799635"/>
                  </a:cubicBezTo>
                  <a:cubicBezTo>
                    <a:pt x="1089448" y="799248"/>
                    <a:pt x="1108561" y="792701"/>
                    <a:pt x="1124385" y="780914"/>
                  </a:cubicBezTo>
                  <a:cubicBezTo>
                    <a:pt x="1138375" y="769131"/>
                    <a:pt x="1148427" y="753351"/>
                    <a:pt x="1153193" y="735691"/>
                  </a:cubicBezTo>
                  <a:lnTo>
                    <a:pt x="1153193" y="74182"/>
                  </a:lnTo>
                  <a:cubicBezTo>
                    <a:pt x="1153076" y="35897"/>
                    <a:pt x="1124045" y="3886"/>
                    <a:pt x="1085939" y="0"/>
                  </a:cubicBezTo>
                  <a:cubicBezTo>
                    <a:pt x="1086819" y="4379"/>
                    <a:pt x="1087296" y="8801"/>
                    <a:pt x="1087359" y="13244"/>
                  </a:cubicBezTo>
                  <a:lnTo>
                    <a:pt x="1087359" y="674735"/>
                  </a:lnTo>
                  <a:cubicBezTo>
                    <a:pt x="1082652" y="688479"/>
                    <a:pt x="1075800" y="701392"/>
                    <a:pt x="1067060" y="712996"/>
                  </a:cubicBezTo>
                  <a:close/>
                  <a:moveTo>
                    <a:pt x="67254" y="316"/>
                  </a:moveTo>
                  <a:cubicBezTo>
                    <a:pt x="29284" y="4201"/>
                    <a:pt x="294" y="36009"/>
                    <a:pt x="0" y="74183"/>
                  </a:cubicBezTo>
                  <a:lnTo>
                    <a:pt x="0" y="735697"/>
                  </a:lnTo>
                  <a:cubicBezTo>
                    <a:pt x="4709" y="753467"/>
                    <a:pt x="14777" y="769354"/>
                    <a:pt x="28834" y="781199"/>
                  </a:cubicBezTo>
                  <a:cubicBezTo>
                    <a:pt x="44641" y="793005"/>
                    <a:pt x="63749" y="799562"/>
                    <a:pt x="83474" y="799949"/>
                  </a:cubicBezTo>
                  <a:cubicBezTo>
                    <a:pt x="143956" y="804053"/>
                    <a:pt x="205682" y="803244"/>
                    <a:pt x="226483" y="802786"/>
                  </a:cubicBezTo>
                  <a:cubicBezTo>
                    <a:pt x="206945" y="793946"/>
                    <a:pt x="187278" y="782936"/>
                    <a:pt x="149150" y="761684"/>
                  </a:cubicBezTo>
                  <a:cubicBezTo>
                    <a:pt x="124820" y="750442"/>
                    <a:pt x="103303" y="733918"/>
                    <a:pt x="86162" y="713315"/>
                  </a:cubicBezTo>
                  <a:cubicBezTo>
                    <a:pt x="77406" y="701717"/>
                    <a:pt x="70546" y="688803"/>
                    <a:pt x="65840" y="675055"/>
                  </a:cubicBezTo>
                  <a:lnTo>
                    <a:pt x="65840" y="13562"/>
                  </a:lnTo>
                  <a:cubicBezTo>
                    <a:pt x="65899" y="9119"/>
                    <a:pt x="66375" y="4697"/>
                    <a:pt x="67254" y="316"/>
                  </a:cubicBezTo>
                  <a:close/>
                </a:path>
              </a:pathLst>
            </a:custGeom>
            <a:solidFill>
              <a:srgbClr val="FFFFF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965B142D-1F80-6BCE-9FFC-40E75EF306CC}"/>
                </a:ext>
              </a:extLst>
            </p:cNvPr>
            <p:cNvSpPr/>
            <p:nvPr/>
          </p:nvSpPr>
          <p:spPr>
            <a:xfrm>
              <a:off x="1495277" y="1156177"/>
              <a:ext cx="709429" cy="482387"/>
            </a:xfrm>
            <a:custGeom>
              <a:avLst/>
              <a:gdLst>
                <a:gd name="connsiteX0" fmla="*/ 684973 w 709429"/>
                <a:gd name="connsiteY0" fmla="*/ 0 h 482387"/>
                <a:gd name="connsiteX1" fmla="*/ 409832 w 709429"/>
                <a:gd name="connsiteY1" fmla="*/ 194650 h 482387"/>
                <a:gd name="connsiteX2" fmla="*/ 387763 w 709429"/>
                <a:gd name="connsiteY2" fmla="*/ 247579 h 482387"/>
                <a:gd name="connsiteX3" fmla="*/ 387763 w 709429"/>
                <a:gd name="connsiteY3" fmla="*/ 482387 h 482387"/>
                <a:gd name="connsiteX4" fmla="*/ 656751 w 709429"/>
                <a:gd name="connsiteY4" fmla="*/ 315348 h 482387"/>
                <a:gd name="connsiteX5" fmla="*/ 684973 w 709429"/>
                <a:gd name="connsiteY5" fmla="*/ 0 h 482387"/>
                <a:gd name="connsiteX6" fmla="*/ 315166 w 709429"/>
                <a:gd name="connsiteY6" fmla="*/ 481777 h 482387"/>
                <a:gd name="connsiteX7" fmla="*/ 315323 w 709429"/>
                <a:gd name="connsiteY7" fmla="*/ 481777 h 482387"/>
                <a:gd name="connsiteX8" fmla="*/ 315323 w 709429"/>
                <a:gd name="connsiteY8" fmla="*/ 247572 h 482387"/>
                <a:gd name="connsiteX9" fmla="*/ 293283 w 709429"/>
                <a:gd name="connsiteY9" fmla="*/ 194641 h 482387"/>
                <a:gd name="connsiteX10" fmla="*/ 23800 w 709429"/>
                <a:gd name="connsiteY10" fmla="*/ 1552 h 482387"/>
                <a:gd name="connsiteX11" fmla="*/ 51439 w 709429"/>
                <a:gd name="connsiteY11" fmla="*/ 313265 h 482387"/>
                <a:gd name="connsiteX12" fmla="*/ 315166 w 709429"/>
                <a:gd name="connsiteY12" fmla="*/ 481777 h 48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09429" h="482387">
                  <a:moveTo>
                    <a:pt x="684973" y="0"/>
                  </a:moveTo>
                  <a:cubicBezTo>
                    <a:pt x="599450" y="23148"/>
                    <a:pt x="472656" y="75577"/>
                    <a:pt x="409832" y="194650"/>
                  </a:cubicBezTo>
                  <a:cubicBezTo>
                    <a:pt x="400876" y="211583"/>
                    <a:pt x="393489" y="229300"/>
                    <a:pt x="387763" y="247579"/>
                  </a:cubicBezTo>
                  <a:lnTo>
                    <a:pt x="387763" y="482387"/>
                  </a:lnTo>
                  <a:cubicBezTo>
                    <a:pt x="498698" y="472081"/>
                    <a:pt x="598323" y="410187"/>
                    <a:pt x="656751" y="315348"/>
                  </a:cubicBezTo>
                  <a:cubicBezTo>
                    <a:pt x="715181" y="220504"/>
                    <a:pt x="725625" y="103687"/>
                    <a:pt x="684973" y="0"/>
                  </a:cubicBezTo>
                  <a:close/>
                  <a:moveTo>
                    <a:pt x="315166" y="481777"/>
                  </a:moveTo>
                  <a:lnTo>
                    <a:pt x="315323" y="481777"/>
                  </a:lnTo>
                  <a:lnTo>
                    <a:pt x="315323" y="247572"/>
                  </a:lnTo>
                  <a:cubicBezTo>
                    <a:pt x="309598" y="229296"/>
                    <a:pt x="302222" y="211578"/>
                    <a:pt x="293283" y="194641"/>
                  </a:cubicBezTo>
                  <a:cubicBezTo>
                    <a:pt x="231850" y="78256"/>
                    <a:pt x="109168" y="25485"/>
                    <a:pt x="23800" y="1552"/>
                  </a:cubicBezTo>
                  <a:cubicBezTo>
                    <a:pt x="-15788" y="104133"/>
                    <a:pt x="-5595" y="219283"/>
                    <a:pt x="51439" y="313265"/>
                  </a:cubicBezTo>
                  <a:cubicBezTo>
                    <a:pt x="108489" y="407279"/>
                    <a:pt x="205908" y="469527"/>
                    <a:pt x="315166" y="481777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aphicFrame>
        <p:nvGraphicFramePr>
          <p:cNvPr id="13" name="表格 12">
            <a:extLst>
              <a:ext uri="{FF2B5EF4-FFF2-40B4-BE49-F238E27FC236}">
                <a16:creationId xmlns:a16="http://schemas.microsoft.com/office/drawing/2014/main" id="{2AF831B6-539C-3E1F-427D-E7BC3A8D97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801651"/>
              </p:ext>
            </p:extLst>
          </p:nvPr>
        </p:nvGraphicFramePr>
        <p:xfrm>
          <a:off x="1712685" y="2405526"/>
          <a:ext cx="9108297" cy="3554727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472834">
                  <a:extLst>
                    <a:ext uri="{9D8B030D-6E8A-4147-A177-3AD203B41FA5}">
                      <a16:colId xmlns:a16="http://schemas.microsoft.com/office/drawing/2014/main" val="878112348"/>
                    </a:ext>
                  </a:extLst>
                </a:gridCol>
                <a:gridCol w="5635463">
                  <a:extLst>
                    <a:ext uri="{9D8B030D-6E8A-4147-A177-3AD203B41FA5}">
                      <a16:colId xmlns:a16="http://schemas.microsoft.com/office/drawing/2014/main" val="2142634637"/>
                    </a:ext>
                  </a:extLst>
                </a:gridCol>
              </a:tblGrid>
              <a:tr h="528132">
                <a:tc>
                  <a:txBody>
                    <a:bodyPr/>
                    <a:lstStyle/>
                    <a:p>
                      <a:pPr indent="266700" algn="ctr">
                        <a:lnSpc>
                          <a:spcPts val="1560"/>
                        </a:lnSpc>
                      </a:pPr>
                      <a:r>
                        <a:rPr lang="zh-CN" altLang="en-US" sz="2000" kern="0" dirty="0">
                          <a:effectLst/>
                        </a:rPr>
                        <a:t>需求类型</a:t>
                      </a:r>
                      <a:endParaRPr lang="zh-CN" sz="2000" kern="100" dirty="0">
                        <a:effectLst/>
                        <a:latin typeface="+mn-ea"/>
                        <a:ea typeface="+mn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F8B"/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lnSpc>
                          <a:spcPts val="1560"/>
                        </a:lnSpc>
                      </a:pPr>
                      <a:r>
                        <a:rPr lang="zh-CN" altLang="en-US" sz="2000" kern="0" dirty="0">
                          <a:effectLst/>
                        </a:rPr>
                        <a:t>内容描述</a:t>
                      </a:r>
                      <a:endParaRPr lang="zh-CN" sz="2000" kern="100" dirty="0">
                        <a:effectLst/>
                        <a:latin typeface="+mn-ea"/>
                        <a:ea typeface="+mn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F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152951"/>
                  </a:ext>
                </a:extLst>
              </a:tr>
              <a:tr h="570095">
                <a:tc>
                  <a:txBody>
                    <a:bodyPr/>
                    <a:lstStyle/>
                    <a:p>
                      <a:pPr indent="266700" algn="ctr">
                        <a:lnSpc>
                          <a:spcPts val="1560"/>
                        </a:lnSpc>
                      </a:pPr>
                      <a:r>
                        <a:rPr lang="zh-CN" altLang="en-US" sz="2000" b="0" kern="0" dirty="0">
                          <a:solidFill>
                            <a:schemeClr val="tx1"/>
                          </a:solidFill>
                          <a:effectLst/>
                        </a:rPr>
                        <a:t>组网要实现的功能</a:t>
                      </a:r>
                      <a:endParaRPr lang="zh-CN" sz="20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2E0"/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lnSpc>
                          <a:spcPts val="1560"/>
                        </a:lnSpc>
                      </a:pPr>
                      <a:endParaRPr lang="zh-CN" sz="2000" b="0" kern="100" dirty="0">
                        <a:effectLst/>
                        <a:latin typeface="+mn-ea"/>
                        <a:ea typeface="+mn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2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0819198"/>
                  </a:ext>
                </a:extLst>
              </a:tr>
              <a:tr h="491300">
                <a:tc>
                  <a:txBody>
                    <a:bodyPr/>
                    <a:lstStyle/>
                    <a:p>
                      <a:pPr indent="266700" algn="ctr">
                        <a:lnSpc>
                          <a:spcPts val="1560"/>
                        </a:lnSpc>
                      </a:pPr>
                      <a:r>
                        <a:rPr lang="zh-CN" altLang="en-US" sz="2000" b="0" kern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现有入网设备</a:t>
                      </a:r>
                      <a:endParaRPr lang="zh-CN" sz="20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2E0"/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lnSpc>
                          <a:spcPts val="1560"/>
                        </a:lnSpc>
                      </a:pPr>
                      <a:endParaRPr lang="zh-CN" sz="2000" kern="100" dirty="0">
                        <a:effectLst/>
                        <a:latin typeface="+mn-ea"/>
                        <a:ea typeface="+mn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2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220422"/>
                  </a:ext>
                </a:extLst>
              </a:tr>
              <a:tr h="491300">
                <a:tc>
                  <a:txBody>
                    <a:bodyPr/>
                    <a:lstStyle/>
                    <a:p>
                      <a:pPr indent="266700" algn="ctr">
                        <a:lnSpc>
                          <a:spcPts val="1560"/>
                        </a:lnSpc>
                      </a:pPr>
                      <a:r>
                        <a:rPr lang="zh-CN" altLang="en-US" sz="2000" b="0" kern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设备分布位置</a:t>
                      </a:r>
                      <a:endParaRPr lang="zh-CN" sz="20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2E0"/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lnSpc>
                          <a:spcPts val="1560"/>
                        </a:lnSpc>
                      </a:pPr>
                      <a:endParaRPr lang="zh-CN" sz="2000" kern="100" dirty="0">
                        <a:effectLst/>
                        <a:latin typeface="+mn-ea"/>
                        <a:ea typeface="+mn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2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258341"/>
                  </a:ext>
                </a:extLst>
              </a:tr>
              <a:tr h="491300">
                <a:tc>
                  <a:txBody>
                    <a:bodyPr/>
                    <a:lstStyle/>
                    <a:p>
                      <a:pPr indent="266700" algn="ctr">
                        <a:lnSpc>
                          <a:spcPts val="1560"/>
                        </a:lnSpc>
                      </a:pPr>
                      <a:r>
                        <a:rPr lang="zh-CN" altLang="en-US" sz="20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网络带宽要求</a:t>
                      </a:r>
                      <a:endParaRPr lang="zh-CN" sz="20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2E0"/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lnSpc>
                          <a:spcPts val="1560"/>
                        </a:lnSpc>
                      </a:pPr>
                      <a:r>
                        <a:rPr lang="en-US" sz="2000" kern="0" dirty="0">
                          <a:effectLst/>
                        </a:rPr>
                        <a:t> </a:t>
                      </a:r>
                      <a:endParaRPr lang="zh-CN" sz="2000" kern="100" dirty="0">
                        <a:effectLst/>
                        <a:latin typeface="+mn-ea"/>
                        <a:ea typeface="+mn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2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518085"/>
                  </a:ext>
                </a:extLst>
              </a:tr>
              <a:tr h="491300">
                <a:tc>
                  <a:txBody>
                    <a:bodyPr/>
                    <a:lstStyle/>
                    <a:p>
                      <a:pPr indent="266700" algn="ctr">
                        <a:lnSpc>
                          <a:spcPts val="1560"/>
                        </a:lnSpc>
                      </a:pPr>
                      <a:r>
                        <a:rPr lang="zh-CN" altLang="en-US" sz="20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设备之间距离</a:t>
                      </a:r>
                      <a:endParaRPr lang="zh-CN" sz="20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2E0"/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lnSpc>
                          <a:spcPts val="1560"/>
                        </a:lnSpc>
                      </a:pPr>
                      <a:endParaRPr lang="zh-CN" sz="2000" kern="100" dirty="0">
                        <a:effectLst/>
                        <a:latin typeface="+mn-ea"/>
                        <a:ea typeface="+mn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2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5128306"/>
                  </a:ext>
                </a:extLst>
              </a:tr>
              <a:tr h="491300">
                <a:tc>
                  <a:txBody>
                    <a:bodyPr/>
                    <a:lstStyle/>
                    <a:p>
                      <a:pPr indent="266700" algn="ctr">
                        <a:lnSpc>
                          <a:spcPts val="1560"/>
                        </a:lnSpc>
                      </a:pPr>
                      <a:r>
                        <a:rPr lang="zh-CN" altLang="en-US" sz="20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其他</a:t>
                      </a:r>
                      <a:endParaRPr lang="zh-CN" sz="20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2E0"/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lnSpc>
                          <a:spcPts val="1560"/>
                        </a:lnSpc>
                      </a:pPr>
                      <a:r>
                        <a:rPr lang="en-US" sz="2000" kern="0" dirty="0">
                          <a:effectLst/>
                        </a:rPr>
                        <a:t> </a:t>
                      </a:r>
                      <a:endParaRPr lang="zh-CN" sz="2000" kern="100" dirty="0">
                        <a:effectLst/>
                        <a:latin typeface="+mn-ea"/>
                        <a:ea typeface="+mn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2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38043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77677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heme/theme1.xml><?xml version="1.0" encoding="utf-8"?>
<a:theme xmlns:a="http://schemas.openxmlformats.org/drawingml/2006/main" name="Office 主题">
  <a:themeElements>
    <a:clrScheme name="绿色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font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EC930"/>
    </a:accent1>
    <a:accent2>
      <a:srgbClr val="F69231"/>
    </a:accent2>
    <a:accent3>
      <a:srgbClr val="CD8C46"/>
    </a:accent3>
    <a:accent4>
      <a:srgbClr val="EA7029"/>
    </a:accent4>
    <a:accent5>
      <a:srgbClr val="E4492E"/>
    </a:accent5>
    <a:accent6>
      <a:srgbClr val="9B6A6B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EC930"/>
    </a:accent1>
    <a:accent2>
      <a:srgbClr val="F69231"/>
    </a:accent2>
    <a:accent3>
      <a:srgbClr val="CD8C46"/>
    </a:accent3>
    <a:accent4>
      <a:srgbClr val="EA7029"/>
    </a:accent4>
    <a:accent5>
      <a:srgbClr val="E4492E"/>
    </a:accent5>
    <a:accent6>
      <a:srgbClr val="9B6A6B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EC930"/>
    </a:accent1>
    <a:accent2>
      <a:srgbClr val="F69231"/>
    </a:accent2>
    <a:accent3>
      <a:srgbClr val="CD8C46"/>
    </a:accent3>
    <a:accent4>
      <a:srgbClr val="EA7029"/>
    </a:accent4>
    <a:accent5>
      <a:srgbClr val="E4492E"/>
    </a:accent5>
    <a:accent6>
      <a:srgbClr val="9B6A6B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EC930"/>
    </a:accent1>
    <a:accent2>
      <a:srgbClr val="F69231"/>
    </a:accent2>
    <a:accent3>
      <a:srgbClr val="CD8C46"/>
    </a:accent3>
    <a:accent4>
      <a:srgbClr val="EA7029"/>
    </a:accent4>
    <a:accent5>
      <a:srgbClr val="E4492E"/>
    </a:accent5>
    <a:accent6>
      <a:srgbClr val="9B6A6B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EC930"/>
    </a:accent1>
    <a:accent2>
      <a:srgbClr val="F69231"/>
    </a:accent2>
    <a:accent3>
      <a:srgbClr val="CD8C46"/>
    </a:accent3>
    <a:accent4>
      <a:srgbClr val="EA7029"/>
    </a:accent4>
    <a:accent5>
      <a:srgbClr val="E4492E"/>
    </a:accent5>
    <a:accent6>
      <a:srgbClr val="9B6A6B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EC930"/>
    </a:accent1>
    <a:accent2>
      <a:srgbClr val="F69231"/>
    </a:accent2>
    <a:accent3>
      <a:srgbClr val="CD8C46"/>
    </a:accent3>
    <a:accent4>
      <a:srgbClr val="EA7029"/>
    </a:accent4>
    <a:accent5>
      <a:srgbClr val="E4492E"/>
    </a:accent5>
    <a:accent6>
      <a:srgbClr val="9B6A6B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EC930"/>
    </a:accent1>
    <a:accent2>
      <a:srgbClr val="F69231"/>
    </a:accent2>
    <a:accent3>
      <a:srgbClr val="CD8C46"/>
    </a:accent3>
    <a:accent4>
      <a:srgbClr val="EA7029"/>
    </a:accent4>
    <a:accent5>
      <a:srgbClr val="E4492E"/>
    </a:accent5>
    <a:accent6>
      <a:srgbClr val="9B6A6B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EC930"/>
    </a:accent1>
    <a:accent2>
      <a:srgbClr val="F69231"/>
    </a:accent2>
    <a:accent3>
      <a:srgbClr val="CD8C46"/>
    </a:accent3>
    <a:accent4>
      <a:srgbClr val="EA7029"/>
    </a:accent4>
    <a:accent5>
      <a:srgbClr val="E4492E"/>
    </a:accent5>
    <a:accent6>
      <a:srgbClr val="9B6A6B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EC930"/>
    </a:accent1>
    <a:accent2>
      <a:srgbClr val="F69231"/>
    </a:accent2>
    <a:accent3>
      <a:srgbClr val="CD8C46"/>
    </a:accent3>
    <a:accent4>
      <a:srgbClr val="EA7029"/>
    </a:accent4>
    <a:accent5>
      <a:srgbClr val="E4492E"/>
    </a:accent5>
    <a:accent6>
      <a:srgbClr val="9B6A6B"/>
    </a:accent6>
    <a:hlink>
      <a:srgbClr val="0563C1"/>
    </a:hlink>
    <a:folHlink>
      <a:srgbClr val="954F72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EC930"/>
    </a:accent1>
    <a:accent2>
      <a:srgbClr val="F69231"/>
    </a:accent2>
    <a:accent3>
      <a:srgbClr val="CD8C46"/>
    </a:accent3>
    <a:accent4>
      <a:srgbClr val="EA7029"/>
    </a:accent4>
    <a:accent5>
      <a:srgbClr val="E4492E"/>
    </a:accent5>
    <a:accent6>
      <a:srgbClr val="9B6A6B"/>
    </a:accent6>
    <a:hlink>
      <a:srgbClr val="0563C1"/>
    </a:hlink>
    <a:folHlink>
      <a:srgbClr val="954F72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EC930"/>
    </a:accent1>
    <a:accent2>
      <a:srgbClr val="F69231"/>
    </a:accent2>
    <a:accent3>
      <a:srgbClr val="CD8C46"/>
    </a:accent3>
    <a:accent4>
      <a:srgbClr val="EA7029"/>
    </a:accent4>
    <a:accent5>
      <a:srgbClr val="E4492E"/>
    </a:accent5>
    <a:accent6>
      <a:srgbClr val="9B6A6B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EC930"/>
    </a:accent1>
    <a:accent2>
      <a:srgbClr val="F69231"/>
    </a:accent2>
    <a:accent3>
      <a:srgbClr val="CD8C46"/>
    </a:accent3>
    <a:accent4>
      <a:srgbClr val="EA7029"/>
    </a:accent4>
    <a:accent5>
      <a:srgbClr val="E4492E"/>
    </a:accent5>
    <a:accent6>
      <a:srgbClr val="9B6A6B"/>
    </a:accent6>
    <a:hlink>
      <a:srgbClr val="0563C1"/>
    </a:hlink>
    <a:folHlink>
      <a:srgbClr val="954F72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EC930"/>
    </a:accent1>
    <a:accent2>
      <a:srgbClr val="F69231"/>
    </a:accent2>
    <a:accent3>
      <a:srgbClr val="CD8C46"/>
    </a:accent3>
    <a:accent4>
      <a:srgbClr val="EA7029"/>
    </a:accent4>
    <a:accent5>
      <a:srgbClr val="E4492E"/>
    </a:accent5>
    <a:accent6>
      <a:srgbClr val="9B6A6B"/>
    </a:accent6>
    <a:hlink>
      <a:srgbClr val="0563C1"/>
    </a:hlink>
    <a:folHlink>
      <a:srgbClr val="954F72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EC930"/>
    </a:accent1>
    <a:accent2>
      <a:srgbClr val="F69231"/>
    </a:accent2>
    <a:accent3>
      <a:srgbClr val="CD8C46"/>
    </a:accent3>
    <a:accent4>
      <a:srgbClr val="EA7029"/>
    </a:accent4>
    <a:accent5>
      <a:srgbClr val="E4492E"/>
    </a:accent5>
    <a:accent6>
      <a:srgbClr val="9B6A6B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EC930"/>
    </a:accent1>
    <a:accent2>
      <a:srgbClr val="F69231"/>
    </a:accent2>
    <a:accent3>
      <a:srgbClr val="CD8C46"/>
    </a:accent3>
    <a:accent4>
      <a:srgbClr val="EA7029"/>
    </a:accent4>
    <a:accent5>
      <a:srgbClr val="E4492E"/>
    </a:accent5>
    <a:accent6>
      <a:srgbClr val="9B6A6B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EC930"/>
    </a:accent1>
    <a:accent2>
      <a:srgbClr val="F69231"/>
    </a:accent2>
    <a:accent3>
      <a:srgbClr val="CD8C46"/>
    </a:accent3>
    <a:accent4>
      <a:srgbClr val="EA7029"/>
    </a:accent4>
    <a:accent5>
      <a:srgbClr val="E4492E"/>
    </a:accent5>
    <a:accent6>
      <a:srgbClr val="9B6A6B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EC930"/>
    </a:accent1>
    <a:accent2>
      <a:srgbClr val="F69231"/>
    </a:accent2>
    <a:accent3>
      <a:srgbClr val="CD8C46"/>
    </a:accent3>
    <a:accent4>
      <a:srgbClr val="EA7029"/>
    </a:accent4>
    <a:accent5>
      <a:srgbClr val="E4492E"/>
    </a:accent5>
    <a:accent6>
      <a:srgbClr val="9B6A6B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EC930"/>
    </a:accent1>
    <a:accent2>
      <a:srgbClr val="F69231"/>
    </a:accent2>
    <a:accent3>
      <a:srgbClr val="CD8C46"/>
    </a:accent3>
    <a:accent4>
      <a:srgbClr val="EA7029"/>
    </a:accent4>
    <a:accent5>
      <a:srgbClr val="E4492E"/>
    </a:accent5>
    <a:accent6>
      <a:srgbClr val="9B6A6B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EC930"/>
    </a:accent1>
    <a:accent2>
      <a:srgbClr val="F69231"/>
    </a:accent2>
    <a:accent3>
      <a:srgbClr val="CD8C46"/>
    </a:accent3>
    <a:accent4>
      <a:srgbClr val="EA7029"/>
    </a:accent4>
    <a:accent5>
      <a:srgbClr val="E4492E"/>
    </a:accent5>
    <a:accent6>
      <a:srgbClr val="9B6A6B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EC930"/>
    </a:accent1>
    <a:accent2>
      <a:srgbClr val="F69231"/>
    </a:accent2>
    <a:accent3>
      <a:srgbClr val="CD8C46"/>
    </a:accent3>
    <a:accent4>
      <a:srgbClr val="EA7029"/>
    </a:accent4>
    <a:accent5>
      <a:srgbClr val="E4492E"/>
    </a:accent5>
    <a:accent6>
      <a:srgbClr val="9B6A6B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EC930"/>
    </a:accent1>
    <a:accent2>
      <a:srgbClr val="F69231"/>
    </a:accent2>
    <a:accent3>
      <a:srgbClr val="CD8C46"/>
    </a:accent3>
    <a:accent4>
      <a:srgbClr val="EA7029"/>
    </a:accent4>
    <a:accent5>
      <a:srgbClr val="E4492E"/>
    </a:accent5>
    <a:accent6>
      <a:srgbClr val="9B6A6B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1692</TotalTime>
  <Words>1635</Words>
  <Application>Microsoft Office PowerPoint</Application>
  <PresentationFormat>宽屏</PresentationFormat>
  <Paragraphs>226</Paragraphs>
  <Slides>29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9" baseType="lpstr">
      <vt:lpstr>等线</vt:lpstr>
      <vt:lpstr>方正稚艺简体</vt:lpstr>
      <vt:lpstr>楷体</vt:lpstr>
      <vt:lpstr>宋体</vt:lpstr>
      <vt:lpstr>微软雅黑</vt:lpstr>
      <vt:lpstr>Arial</vt:lpstr>
      <vt:lpstr>Calibri</vt:lpstr>
      <vt:lpstr>Times New Roman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Base>梁祥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7上跨学科项目课件B</dc:title>
  <dc:creator>梁祥</dc:creator>
  <cp:keywords>安徽初中信息科技</cp:keywords>
  <cp:lastModifiedBy>梁祥</cp:lastModifiedBy>
  <cp:revision>209</cp:revision>
  <dcterms:created xsi:type="dcterms:W3CDTF">2021-03-10T08:28:00Z</dcterms:created>
  <dcterms:modified xsi:type="dcterms:W3CDTF">2024-08-06T23:35:29Z</dcterms:modified>
  <cp:category>互联网应用与创新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2052-11.1.0.9914</vt:lpwstr>
  </property>
</Properties>
</file>