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7.xml" ContentType="application/vnd.openxmlformats-officedocument.presentationml.notesSlide+xml"/>
  <Override PartName="/ppt/tags/tag103.xml" ContentType="application/vnd.openxmlformats-officedocument.presentationml.tags+xml"/>
  <Override PartName="/ppt/notesSlides/notesSlide18.xml" ContentType="application/vnd.openxmlformats-officedocument.presentationml.notesSlide+xml"/>
  <Override PartName="/ppt/tags/tag10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26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3"/>
  </p:notesMasterIdLst>
  <p:handoutMasterIdLst>
    <p:handoutMasterId r:id="rId34"/>
  </p:handoutMasterIdLst>
  <p:sldIdLst>
    <p:sldId id="387" r:id="rId3"/>
    <p:sldId id="417" r:id="rId4"/>
    <p:sldId id="426" r:id="rId5"/>
    <p:sldId id="427" r:id="rId6"/>
    <p:sldId id="465" r:id="rId7"/>
    <p:sldId id="545" r:id="rId8"/>
    <p:sldId id="509" r:id="rId9"/>
    <p:sldId id="597" r:id="rId10"/>
    <p:sldId id="598" r:id="rId11"/>
    <p:sldId id="548" r:id="rId12"/>
    <p:sldId id="467" r:id="rId13"/>
    <p:sldId id="535" r:id="rId14"/>
    <p:sldId id="537" r:id="rId15"/>
    <p:sldId id="486" r:id="rId16"/>
    <p:sldId id="492" r:id="rId17"/>
    <p:sldId id="487" r:id="rId18"/>
    <p:sldId id="538" r:id="rId19"/>
    <p:sldId id="576" r:id="rId20"/>
    <p:sldId id="577" r:id="rId21"/>
    <p:sldId id="489" r:id="rId22"/>
    <p:sldId id="549" r:id="rId23"/>
    <p:sldId id="540" r:id="rId24"/>
    <p:sldId id="589" r:id="rId25"/>
    <p:sldId id="590" r:id="rId26"/>
    <p:sldId id="570" r:id="rId27"/>
    <p:sldId id="543" r:id="rId28"/>
    <p:sldId id="542" r:id="rId29"/>
    <p:sldId id="421" r:id="rId30"/>
    <p:sldId id="424" r:id="rId31"/>
    <p:sldId id="411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000"/>
    <a:srgbClr val="F39700"/>
    <a:srgbClr val="3E919F"/>
    <a:srgbClr val="A1D2DB"/>
    <a:srgbClr val="FFD000"/>
    <a:srgbClr val="FEF78A"/>
    <a:srgbClr val="0989B1"/>
    <a:srgbClr val="FFE38D"/>
    <a:srgbClr val="23A0FF"/>
    <a:srgbClr val="FA8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8A36008-0D5F-40D5-9C22-0C5483415355}" styleName="补充样式20">
    <a:wholeTbl>
      <a:tcTxStyle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5407A3"/>
              </a:solidFill>
            </a:ln>
          </a:top>
          <a:bottom>
            <a:ln w="9525" cmpd="sng">
              <a:solidFill>
                <a:srgbClr val="5407A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lastCol>
      <a:tcTxStyle b="on">
        <a:fontRef idx="none">
          <a:prstClr val="black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lastCol>
    <a:firstCol>
      <a:tcTxStyle b="on">
        <a:fontRef idx="none">
          <a:prstClr val="black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firstCol>
    <a:lastRow>
      <a:tcTxStyle b="on">
        <a:fontRef idx="none">
          <a:srgbClr val="5407A3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5407A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5407A3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gradFill>
            <a:gsLst>
              <a:gs pos="0">
                <a:srgbClr val="5407A3">
                  <a:lumMod val="20000"/>
                  <a:lumOff val="80000"/>
                </a:srgbClr>
              </a:gs>
              <a:gs pos="100000">
                <a:srgbClr val="FFFFFF"/>
              </a:gs>
            </a:gsLst>
            <a:lin ang="5400000"/>
          </a:gradFill>
        </a:fill>
      </a:tcStyle>
    </a:firstRow>
  </a:tblStyle>
  <a:tblStyle styleId="{3E2692C0-64E5-483C-8C40-ACF1C2FF6344}" styleName="表样式 1 12">
    <a:wholeTbl>
      <a:tcTxStyle>
        <a:fontRef idx="none">
          <a:srgbClr val="000000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64" d="100"/>
          <a:sy n="64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6.xml"/><Relationship Id="rId7" Type="http://schemas.openxmlformats.org/officeDocument/2006/relationships/slide" Target="../slides/slide30.xml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21.xml"/><Relationship Id="rId4" Type="http://schemas.openxmlformats.org/officeDocument/2006/relationships/slide" Target="../slides/slide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0.xml"/><Relationship Id="rId3" Type="http://schemas.openxmlformats.org/officeDocument/2006/relationships/slide" Target="../slides/slide1.xml"/><Relationship Id="rId7" Type="http://schemas.openxmlformats.org/officeDocument/2006/relationships/slide" Target="../slides/slide2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0.xml"/><Relationship Id="rId4" Type="http://schemas.openxmlformats.org/officeDocument/2006/relationships/slide" Target="../slides/slide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0.xml"/><Relationship Id="rId7" Type="http://schemas.openxmlformats.org/officeDocument/2006/relationships/slide" Target="../slides/slide30.xml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25.xml"/><Relationship Id="rId4" Type="http://schemas.openxmlformats.org/officeDocument/2006/relationships/slide" Target="../slides/slide2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21.xml"/><Relationship Id="rId7" Type="http://schemas.openxmlformats.org/officeDocument/2006/relationships/slide" Target="../slides/slide30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25.xml"/><Relationship Id="rId4" Type="http://schemas.openxmlformats.org/officeDocument/2006/relationships/slide" Target="../slides/sl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实验准备</a:t>
              </a:r>
              <a:endParaRPr lang="zh-CN" altLang="en-US" sz="1500" b="1" dirty="0">
                <a:solidFill>
                  <a:srgbClr val="FF9900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sp>
        <p:nvSpPr>
          <p:cNvPr id="25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搭建家庭小型互联系统</a:t>
            </a:r>
            <a:endParaRPr lang="zh-CN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075" y="6315710"/>
            <a:ext cx="263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sp>
        <p:nvSpPr>
          <p:cNvPr id="25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搭建家庭小型互联系统</a:t>
            </a:r>
            <a:endParaRPr lang="zh-CN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075" y="6315710"/>
            <a:ext cx="263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855075" y="6315710"/>
            <a:ext cx="263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sp>
        <p:nvSpPr>
          <p:cNvPr id="23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075" y="6315710"/>
            <a:ext cx="263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075" y="6315710"/>
            <a:ext cx="263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9808845" y="6315710"/>
            <a:ext cx="2091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3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2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2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搭建家庭小型互联系统</a:t>
            </a:r>
            <a:endParaRPr lang="zh-CN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075" y="6315710"/>
            <a:ext cx="263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855075" y="6315710"/>
            <a:ext cx="263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4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3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5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6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3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7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sp>
        <p:nvSpPr>
          <p:cNvPr id="23" name="KSO_Shape">
            <a:hlinkClick r:id="rId8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2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2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6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sp>
        <p:nvSpPr>
          <p:cNvPr id="24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2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075" y="6315710"/>
            <a:ext cx="263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实验过程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实验评价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拓展提升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4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6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实验准备</a:t>
              </a:r>
            </a:p>
          </p:txBody>
        </p:sp>
      </p:grpSp>
      <p:sp>
        <p:nvSpPr>
          <p:cNvPr id="24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搭建家庭小型互联系统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075" y="6315710"/>
            <a:ext cx="2637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9808845" y="6315710"/>
            <a:ext cx="2091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tags" Target="../tags/tag68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image" Target="../media/image5.png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tags" Target="../tags/tag6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notesSlide" Target="../notesSlides/notesSlide10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34" Type="http://schemas.openxmlformats.org/officeDocument/2006/relationships/notesSlide" Target="../notesSlides/notesSlide17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33" Type="http://schemas.openxmlformats.org/officeDocument/2006/relationships/slideLayout" Target="../slideLayouts/slideLayout4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tags" Target="../tags/tag99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32" Type="http://schemas.openxmlformats.org/officeDocument/2006/relationships/tags" Target="../tags/tag102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tags" Target="../tags/tag98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31" Type="http://schemas.openxmlformats.org/officeDocument/2006/relationships/tags" Target="../tags/tag101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tags" Target="../tags/tag100.xml"/><Relationship Id="rId35" Type="http://schemas.openxmlformats.org/officeDocument/2006/relationships/image" Target="../media/image16.png"/><Relationship Id="rId8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://test.ustc.edu.cn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://test.ustc.edu.cn/%0d" TargetMode="Externa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hyperlink" Target="https://www.speedtest.cn/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1" Type="http://schemas.openxmlformats.org/officeDocument/2006/relationships/image" Target="../media/image5.pn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image" Target="../media/image12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10" Type="http://schemas.openxmlformats.org/officeDocument/2006/relationships/tags" Target="../tags/tag114.xml"/><Relationship Id="rId19" Type="http://schemas.openxmlformats.org/officeDocument/2006/relationships/notesSlide" Target="../notesSlides/notesSlide21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file:///E:\360CloudEnterprise\Cache\2672364650\14815487282164357\01&#20010;&#20154;&#24037;&#20316;\ADMINI~1\AppData\Local\Temp\SGPicFaceTpBq\10544\0025DF50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4.xml"/><Relationship Id="rId7" Type="http://schemas.openxmlformats.org/officeDocument/2006/relationships/image" Target="../media/image12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image" Target="../media/image10.png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image" Target="../media/image11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21" Type="http://schemas.openxmlformats.org/officeDocument/2006/relationships/image" Target="../media/image5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image" Target="../media/image1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19" Type="http://schemas.openxmlformats.org/officeDocument/2006/relationships/notesSlide" Target="../notesSlides/notesSlide6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7"/>
          <p:cNvSpPr/>
          <p:nvPr/>
        </p:nvSpPr>
        <p:spPr>
          <a:xfrm>
            <a:off x="4430395" y="5927725"/>
            <a:ext cx="3284220" cy="290195"/>
          </a:xfrm>
          <a:prstGeom prst="roundRect">
            <a:avLst/>
          </a:prstGeom>
          <a:solidFill>
            <a:srgbClr val="F8B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90254" y="2325413"/>
            <a:ext cx="65836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跨学科主题学习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430599" y="5927986"/>
            <a:ext cx="6021434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阜阳市颍上县慎城镇中心学校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叶菁菁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880190" y="3846700"/>
            <a:ext cx="51244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搭建家庭小型互联系统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35364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跨学科主题学习</a:t>
            </a:r>
            <a:endParaRPr lang="zh-CN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49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49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49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62120" y="1479550"/>
            <a:ext cx="467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二、实验过程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ctr"/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18235" y="2725673"/>
            <a:ext cx="2353310" cy="2083182"/>
            <a:chOff x="3501" y="4032"/>
            <a:chExt cx="3706" cy="3281"/>
          </a:xfrm>
        </p:grpSpPr>
        <p:grpSp>
          <p:nvGrpSpPr>
            <p:cNvPr id="23" name="组合 22"/>
            <p:cNvGrpSpPr/>
            <p:nvPr>
              <p:custDataLst>
                <p:tags r:id="rId18"/>
              </p:custDataLst>
            </p:nvPr>
          </p:nvGrpSpPr>
          <p:grpSpPr>
            <a:xfrm>
              <a:off x="4426" y="4032"/>
              <a:ext cx="1780" cy="2565"/>
              <a:chOff x="1132852" y="1215112"/>
              <a:chExt cx="1248082" cy="1799107"/>
            </a:xfrm>
          </p:grpSpPr>
          <p:sp>
            <p:nvSpPr>
              <p:cNvPr id="24" name="Oval 2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gradFill>
                <a:gsLst>
                  <a:gs pos="34000">
                    <a:srgbClr val="73B6E1"/>
                  </a:gs>
                  <a:gs pos="100000">
                    <a:srgbClr val="E4E6F5"/>
                  </a:gs>
                  <a:gs pos="70000">
                    <a:srgbClr val="BFDBF3"/>
                  </a:gs>
                  <a:gs pos="0">
                    <a:srgbClr val="3467A0"/>
                  </a:gs>
                </a:gsLst>
                <a:lin ang="27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任意多边形 24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文本框 2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401828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1</a:t>
                </a:r>
              </a:p>
            </p:txBody>
          </p:sp>
        </p:grpSp>
        <p:sp>
          <p:nvSpPr>
            <p:cNvPr id="27" name="MH_Text_1"/>
            <p:cNvSpPr/>
            <p:nvPr>
              <p:custDataLst>
                <p:tags r:id="rId19"/>
              </p:custDataLst>
            </p:nvPr>
          </p:nvSpPr>
          <p:spPr>
            <a:xfrm>
              <a:off x="3501" y="6855"/>
              <a:ext cx="3706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网络服务方案选择与评估</a:t>
              </a:r>
              <a:endParaRPr lang="zh-CN" altLang="en-US" sz="2400" spc="1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endParaRPr>
            </a:p>
            <a:p>
              <a:pPr algn="ctr"/>
              <a:endParaRPr lang="zh-CN" altLang="en-US" sz="2400" spc="1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48075" y="2725673"/>
            <a:ext cx="2465070" cy="2083150"/>
            <a:chOff x="9170" y="4142"/>
            <a:chExt cx="3882" cy="3281"/>
          </a:xfrm>
        </p:grpSpPr>
        <p:grpSp>
          <p:nvGrpSpPr>
            <p:cNvPr id="29" name="组合 28"/>
            <p:cNvGrpSpPr/>
            <p:nvPr>
              <p:custDataLst>
                <p:tags r:id="rId13"/>
              </p:custDataLst>
            </p:nvPr>
          </p:nvGrpSpPr>
          <p:grpSpPr>
            <a:xfrm>
              <a:off x="10228" y="4142"/>
              <a:ext cx="1780" cy="2565"/>
              <a:chOff x="4791477" y="1215112"/>
              <a:chExt cx="1248082" cy="1799107"/>
            </a:xfrm>
          </p:grpSpPr>
          <p:sp>
            <p:nvSpPr>
              <p:cNvPr id="30" name="Oval 2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48687">
                    <a:srgbClr val="7AD9FB"/>
                  </a:gs>
                  <a:gs pos="3000">
                    <a:srgbClr val="2C84BC"/>
                  </a:gs>
                  <a:gs pos="100000">
                    <a:srgbClr val="FCFEFF"/>
                  </a:gs>
                </a:gsLst>
                <a:lin ang="189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任意多边形 3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文本框 2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2</a:t>
                </a:r>
                <a:endPara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34" name="MH_Text_1"/>
            <p:cNvSpPr/>
            <p:nvPr>
              <p:custDataLst>
                <p:tags r:id="rId14"/>
              </p:custDataLst>
            </p:nvPr>
          </p:nvSpPr>
          <p:spPr>
            <a:xfrm>
              <a:off x="9170" y="6965"/>
              <a:ext cx="3882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家庭网络设备选择与领取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89675" y="2725673"/>
            <a:ext cx="2324100" cy="2083150"/>
            <a:chOff x="12638" y="4032"/>
            <a:chExt cx="3660" cy="3281"/>
          </a:xfrm>
        </p:grpSpPr>
        <p:grpSp>
          <p:nvGrpSpPr>
            <p:cNvPr id="36" name="组合 35"/>
            <p:cNvGrpSpPr/>
            <p:nvPr>
              <p:custDataLst>
                <p:tags r:id="rId8"/>
              </p:custDataLst>
            </p:nvPr>
          </p:nvGrpSpPr>
          <p:grpSpPr>
            <a:xfrm>
              <a:off x="13472" y="4032"/>
              <a:ext cx="1780" cy="2565"/>
              <a:chOff x="4791477" y="1215112"/>
              <a:chExt cx="1248082" cy="1799107"/>
            </a:xfrm>
          </p:grpSpPr>
          <p:sp>
            <p:nvSpPr>
              <p:cNvPr id="37" name="Oval 2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74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任意多边形 3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3</a:t>
                </a:r>
              </a:p>
            </p:txBody>
          </p:sp>
        </p:grpSp>
        <p:sp>
          <p:nvSpPr>
            <p:cNvPr id="41" name="MH_Text_1"/>
            <p:cNvSpPr/>
            <p:nvPr>
              <p:custDataLst>
                <p:tags r:id="rId9"/>
              </p:custDataLst>
            </p:nvPr>
          </p:nvSpPr>
          <p:spPr>
            <a:xfrm>
              <a:off x="12638" y="6855"/>
              <a:ext cx="3660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家庭网络布局规划与实施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790305" y="2725673"/>
            <a:ext cx="2324100" cy="2083150"/>
            <a:chOff x="12638" y="4032"/>
            <a:chExt cx="3660" cy="3281"/>
          </a:xfrm>
        </p:grpSpPr>
        <p:grpSp>
          <p:nvGrpSpPr>
            <p:cNvPr id="43" name="组合 42"/>
            <p:cNvGrpSpPr/>
            <p:nvPr>
              <p:custDataLst>
                <p:tags r:id="rId3"/>
              </p:custDataLst>
            </p:nvPr>
          </p:nvGrpSpPr>
          <p:grpSpPr>
            <a:xfrm>
              <a:off x="13472" y="4032"/>
              <a:ext cx="1780" cy="2565"/>
              <a:chOff x="4791477" y="1215112"/>
              <a:chExt cx="1248082" cy="1799107"/>
            </a:xfrm>
          </p:grpSpPr>
          <p:sp>
            <p:nvSpPr>
              <p:cNvPr id="44" name="Oval 24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0">
                    <a:srgbClr val="EEECD5"/>
                  </a:gs>
                  <a:gs pos="99000">
                    <a:srgbClr val="CF9661"/>
                  </a:gs>
                </a:gsLst>
                <a:lin ang="16200000" scaled="0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任意多边形 44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057757" y="1467143"/>
                <a:ext cx="759279" cy="772354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4</a:t>
                </a:r>
              </a:p>
            </p:txBody>
          </p:sp>
        </p:grpSp>
        <p:sp>
          <p:nvSpPr>
            <p:cNvPr id="47" name="MH_Text_1"/>
            <p:cNvSpPr/>
            <p:nvPr>
              <p:custDataLst>
                <p:tags r:id="rId4"/>
              </p:custDataLst>
            </p:nvPr>
          </p:nvSpPr>
          <p:spPr>
            <a:xfrm>
              <a:off x="12638" y="6855"/>
              <a:ext cx="3660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家庭网络参数配置与优化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实验一：网络服务方案选择与评估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4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分析不同网络服务提供商的多种套餐，比较接入方式、价格、速度和服务质量。根据家庭需求，选择合适的网络服务套餐。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27405" y="2606040"/>
            <a:ext cx="10538460" cy="3110230"/>
            <a:chOff x="1303" y="4104"/>
            <a:chExt cx="16596" cy="4898"/>
          </a:xfrm>
        </p:grpSpPr>
        <p:grpSp>
          <p:nvGrpSpPr>
            <p:cNvPr id="6" name="组合 5"/>
            <p:cNvGrpSpPr/>
            <p:nvPr/>
          </p:nvGrpSpPr>
          <p:grpSpPr>
            <a:xfrm>
              <a:off x="12513" y="4119"/>
              <a:ext cx="5386" cy="4882"/>
              <a:chOff x="12675" y="4119"/>
              <a:chExt cx="5386" cy="488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2675" y="4119"/>
                <a:ext cx="5386" cy="4883"/>
                <a:chOff x="2424" y="4152"/>
                <a:chExt cx="5386" cy="4883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424" y="4597"/>
                  <a:ext cx="5386" cy="4438"/>
                </a:xfrm>
                <a:prstGeom prst="roundRect">
                  <a:avLst/>
                </a:prstGeom>
                <a:ln w="28575">
                  <a:solidFill>
                    <a:srgbClr val="073DA2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>
                  <a:off x="3611" y="4152"/>
                  <a:ext cx="3012" cy="8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4" name="图片 23" descr="电信"/>
              <p:cNvPicPr>
                <a:picLocks noChangeAspect="1"/>
              </p:cNvPicPr>
              <p:nvPr/>
            </p:nvPicPr>
            <p:blipFill>
              <a:blip r:embed="rId5"/>
              <a:srcRect b="35577"/>
              <a:stretch>
                <a:fillRect/>
              </a:stretch>
            </p:blipFill>
            <p:spPr>
              <a:xfrm>
                <a:off x="13850" y="4134"/>
                <a:ext cx="2901" cy="840"/>
              </a:xfrm>
              <a:prstGeom prst="rect">
                <a:avLst/>
              </a:prstGeom>
            </p:spPr>
          </p:pic>
        </p:grpSp>
        <p:grpSp>
          <p:nvGrpSpPr>
            <p:cNvPr id="32" name="组合 31"/>
            <p:cNvGrpSpPr/>
            <p:nvPr/>
          </p:nvGrpSpPr>
          <p:grpSpPr>
            <a:xfrm>
              <a:off x="6868" y="4119"/>
              <a:ext cx="5386" cy="4883"/>
              <a:chOff x="2100" y="4152"/>
              <a:chExt cx="5386" cy="4883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2100" y="4597"/>
                <a:ext cx="5386" cy="4438"/>
              </a:xfrm>
              <a:prstGeom prst="roundRect">
                <a:avLst/>
              </a:prstGeom>
              <a:ln w="28575">
                <a:solidFill>
                  <a:srgbClr val="E10224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3287" y="4152"/>
                <a:ext cx="3012" cy="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6" name="图片 25" descr="联通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4" y="4114"/>
              <a:ext cx="2901" cy="840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1303" y="4104"/>
              <a:ext cx="5386" cy="4898"/>
              <a:chOff x="2514" y="4137"/>
              <a:chExt cx="4502" cy="4898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2514" y="4597"/>
                <a:ext cx="4502" cy="4438"/>
              </a:xfrm>
              <a:prstGeom prst="roundRect">
                <a:avLst/>
              </a:prstGeom>
              <a:ln w="28575">
                <a:solidFill>
                  <a:srgbClr val="0089D7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3486" y="4137"/>
                <a:ext cx="2559" cy="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" name="图片 3"/>
            <p:cNvPicPr/>
            <p:nvPr/>
          </p:nvPicPr>
          <p:blipFill>
            <a:blip r:embed="rId7"/>
            <a:srcRect l="36935"/>
          </p:blipFill>
          <p:spPr>
            <a:xfrm>
              <a:off x="2502" y="4132"/>
              <a:ext cx="2901" cy="840"/>
            </a:xfrm>
            <a:prstGeom prst="rect">
              <a:avLst/>
            </a:prstGeom>
          </p:spPr>
        </p:pic>
        <p:pic>
          <p:nvPicPr>
            <p:cNvPr id="7" name="图片 6" descr="扫描件_阜阳移动产品资费导购图_01"/>
            <p:cNvPicPr>
              <a:picLocks noChangeAspect="1"/>
            </p:cNvPicPr>
            <p:nvPr/>
          </p:nvPicPr>
          <p:blipFill>
            <a:blip r:embed="rId8"/>
            <a:srcRect l="3469" r="3234"/>
            <a:stretch>
              <a:fillRect/>
            </a:stretch>
          </p:blipFill>
          <p:spPr>
            <a:xfrm>
              <a:off x="12655" y="5260"/>
              <a:ext cx="5080" cy="3201"/>
            </a:xfrm>
            <a:prstGeom prst="rect">
              <a:avLst/>
            </a:prstGeom>
          </p:spPr>
        </p:pic>
        <p:pic>
          <p:nvPicPr>
            <p:cNvPr id="8" name="图片 7" descr="扫描件_阜阳移动产品资费导购图_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0" y="5250"/>
              <a:ext cx="5102" cy="3201"/>
            </a:xfrm>
            <a:prstGeom prst="rect">
              <a:avLst/>
            </a:prstGeom>
          </p:spPr>
        </p:pic>
        <p:pic>
          <p:nvPicPr>
            <p:cNvPr id="9" name="图片 8" descr="扫描件_阜阳移动产品资费导购图_00"/>
            <p:cNvPicPr>
              <a:picLocks noChangeAspect="1"/>
            </p:cNvPicPr>
            <p:nvPr/>
          </p:nvPicPr>
          <p:blipFill>
            <a:blip r:embed="rId10"/>
            <a:srcRect l="4387" r="3799" b="13239"/>
            <a:stretch>
              <a:fillRect/>
            </a:stretch>
          </p:blipFill>
          <p:spPr>
            <a:xfrm>
              <a:off x="1445" y="5268"/>
              <a:ext cx="5102" cy="320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实验一：网络服务方案选择与评估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分析不同网络服务提供商的多种套餐，比较接入方式、价格、速度和服务质量。根据家庭需求，选择合适的网络服务套餐。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20875" y="2675890"/>
            <a:ext cx="6846570" cy="2392680"/>
            <a:chOff x="3025" y="4214"/>
            <a:chExt cx="10782" cy="3768"/>
          </a:xfrm>
        </p:grpSpPr>
        <p:sp>
          <p:nvSpPr>
            <p:cNvPr id="7" name="圆角矩形 6"/>
            <p:cNvSpPr/>
            <p:nvPr/>
          </p:nvSpPr>
          <p:spPr>
            <a:xfrm>
              <a:off x="3025" y="4586"/>
              <a:ext cx="10782" cy="33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通过比较不同的网络服务提供商，并根据家庭需求选择了最合适的网络服务。我们认为___</a:t>
              </a:r>
              <a:r>
                <a:rPr lang="zh-CN" altLang="en-US" sz="2000">
                  <a:sym typeface="+mn-ea"/>
                </a:rPr>
                <a:t>_________</a:t>
              </a:r>
              <a:r>
                <a:rPr lang="zh-CN" altLang="en-US" sz="2000"/>
                <a:t>___是最适合的，我们的理由是_____________________________。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548" y="4214"/>
              <a:ext cx="2443" cy="714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实验小结</a:t>
              </a:r>
            </a:p>
          </p:txBody>
        </p:sp>
      </p:grpSp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实验二：家庭网络设备选择与领取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借助微课认识常见的网络设备。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993775" y="2740025"/>
            <a:ext cx="10430510" cy="2335530"/>
            <a:chOff x="1565" y="4315"/>
            <a:chExt cx="16426" cy="3678"/>
          </a:xfrm>
        </p:grpSpPr>
        <p:pic>
          <p:nvPicPr>
            <p:cNvPr id="4" name="图片 3" descr="光猫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5" y="4315"/>
              <a:ext cx="3853" cy="2890"/>
            </a:xfrm>
            <a:prstGeom prst="rect">
              <a:avLst/>
            </a:prstGeom>
          </p:spPr>
        </p:pic>
        <p:pic>
          <p:nvPicPr>
            <p:cNvPr id="8" name="图片 7" descr="华为"/>
            <p:cNvPicPr>
              <a:picLocks noChangeAspect="1"/>
            </p:cNvPicPr>
            <p:nvPr/>
          </p:nvPicPr>
          <p:blipFill>
            <a:blip r:embed="rId5"/>
            <a:srcRect l="13203" t="20969" r="18736" b="17439"/>
            <a:stretch>
              <a:fillRect/>
            </a:stretch>
          </p:blipFill>
          <p:spPr>
            <a:xfrm>
              <a:off x="5765" y="4315"/>
              <a:ext cx="4016" cy="2428"/>
            </a:xfrm>
            <a:prstGeom prst="rect">
              <a:avLst/>
            </a:prstGeom>
          </p:spPr>
        </p:pic>
        <p:pic>
          <p:nvPicPr>
            <p:cNvPr id="9" name="图片 8" descr="交换机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6" y="4315"/>
              <a:ext cx="3725" cy="2890"/>
            </a:xfrm>
            <a:prstGeom prst="rect">
              <a:avLst/>
            </a:prstGeom>
          </p:spPr>
        </p:pic>
        <p:pic>
          <p:nvPicPr>
            <p:cNvPr id="10" name="图片 9" descr="AP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76" y="4315"/>
              <a:ext cx="3415" cy="289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65" y="7413"/>
              <a:ext cx="34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/>
                <a:t>光调制解调器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071" y="7413"/>
              <a:ext cx="34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/>
                <a:t>路由器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827" y="7413"/>
              <a:ext cx="31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/>
                <a:t>交换机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4923" y="7413"/>
              <a:ext cx="30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AP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实验二：家庭网络设备选择与领取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根据家庭网络需求，小组讨论确定所需设备类型和数量，并按需领取实验器材。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920875" y="2977515"/>
            <a:ext cx="6846570" cy="2392680"/>
            <a:chOff x="3025" y="4214"/>
            <a:chExt cx="10782" cy="3768"/>
          </a:xfrm>
        </p:grpSpPr>
        <p:sp>
          <p:nvSpPr>
            <p:cNvPr id="7" name="圆角矩形 6"/>
            <p:cNvSpPr/>
            <p:nvPr/>
          </p:nvSpPr>
          <p:spPr>
            <a:xfrm>
              <a:off x="3025" y="4586"/>
              <a:ext cx="10782" cy="33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我们了解了不同网络设备的功能和使用方法，并根据需求分析选择了</a:t>
              </a:r>
              <a:r>
                <a:rPr lang="zh-CN" altLang="en-US" sz="2000">
                  <a:sym typeface="+mn-ea"/>
                </a:rPr>
                <a:t>___________________________________设备</a:t>
              </a:r>
              <a:r>
                <a:rPr lang="zh-CN" altLang="en-US" sz="2000"/>
                <a:t>。</a:t>
              </a:r>
            </a:p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我们的理由是</a:t>
              </a:r>
              <a:r>
                <a:rPr lang="zh-CN" altLang="en-US" sz="2000">
                  <a:sym typeface="+mn-ea"/>
                </a:rPr>
                <a:t>________________________</a:t>
              </a:r>
              <a:r>
                <a:rPr lang="zh-CN" altLang="en-US" sz="2000"/>
                <a:t>_______________。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548" y="4214"/>
              <a:ext cx="2443" cy="714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实验小结</a:t>
              </a:r>
            </a:p>
          </p:txBody>
        </p:sp>
      </p:grpSp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实验三：家庭网络布局规划与实施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根据家庭布局图，规划设备放置位置，用电脑或笔纸绘制网络布线走线图。</a:t>
            </a:r>
          </a:p>
        </p:txBody>
      </p:sp>
      <p:pic>
        <p:nvPicPr>
          <p:cNvPr id="4" name="图片 3" descr="35708b336f52dceb0cad1b850974fb1d"/>
          <p:cNvPicPr>
            <a:picLocks noChangeAspect="1"/>
          </p:cNvPicPr>
          <p:nvPr/>
        </p:nvPicPr>
        <p:blipFill>
          <a:blip r:embed="rId4"/>
          <a:srcRect l="7855" t="28001" r="6708" b="27712"/>
          <a:stretch>
            <a:fillRect/>
          </a:stretch>
        </p:blipFill>
        <p:spPr>
          <a:xfrm>
            <a:off x="1552575" y="2393950"/>
            <a:ext cx="7978775" cy="3651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58970" y="2282190"/>
            <a:ext cx="24022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/>
              <a:t>网络布线走线图</a:t>
            </a:r>
          </a:p>
        </p:txBody>
      </p:sp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实验三：家庭网络布局规划与实施</a:t>
            </a:r>
          </a:p>
        </p:txBody>
      </p:sp>
      <p:pic>
        <p:nvPicPr>
          <p:cNvPr id="3" name="图片 2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0220" y="1664970"/>
            <a:ext cx="88557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通过微课学习制作网线，使用网线完成网络设备间的连接。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920875" y="2675890"/>
            <a:ext cx="6846570" cy="2392680"/>
            <a:chOff x="3025" y="4214"/>
            <a:chExt cx="10782" cy="3768"/>
          </a:xfrm>
        </p:grpSpPr>
        <p:sp>
          <p:nvSpPr>
            <p:cNvPr id="7" name="圆角矩形 6"/>
            <p:cNvSpPr/>
            <p:nvPr/>
          </p:nvSpPr>
          <p:spPr>
            <a:xfrm>
              <a:off x="3025" y="4586"/>
              <a:ext cx="10782" cy="33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我们根据家庭布局规划了网络布线，并安装了网络设备。我们认为___</a:t>
              </a:r>
              <a:r>
                <a:rPr lang="zh-CN" altLang="en-US" sz="2000">
                  <a:sym typeface="+mn-ea"/>
                </a:rPr>
                <a:t>____________</a:t>
              </a:r>
              <a:r>
                <a:rPr lang="zh-CN" altLang="en-US" sz="2000"/>
                <a:t>___（设备）的位置可以放在______</a:t>
              </a:r>
              <a:r>
                <a:rPr lang="zh-CN" altLang="en-US" sz="2000">
                  <a:sym typeface="+mn-ea"/>
                </a:rPr>
                <a:t>_____________________</a:t>
              </a:r>
              <a:r>
                <a:rPr lang="zh-CN" altLang="en-US" sz="2000"/>
                <a:t>______。</a:t>
              </a:r>
            </a:p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这样的布局理由是__</a:t>
              </a:r>
              <a:r>
                <a:rPr lang="zh-CN" altLang="en-US" sz="2000">
                  <a:sym typeface="+mn-ea"/>
                </a:rPr>
                <a:t>__________________</a:t>
              </a:r>
              <a:r>
                <a:rPr lang="zh-CN" altLang="en-US" sz="2000"/>
                <a:t>____________。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548" y="4214"/>
              <a:ext cx="2443" cy="714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实验小结</a:t>
              </a:r>
            </a:p>
          </p:txBody>
        </p:sp>
      </p:grpSp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实验四：家庭网络参数配置与优化</a:t>
            </a:r>
          </a:p>
        </p:txBody>
      </p:sp>
      <p:sp>
        <p:nvSpPr>
          <p:cNvPr id="5" name="矩形 4"/>
          <p:cNvSpPr/>
          <p:nvPr/>
        </p:nvSpPr>
        <p:spPr>
          <a:xfrm>
            <a:off x="1760220" y="1664970"/>
            <a:ext cx="885571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参考微课，自主访问路由器管理界面，设置网络名称和密码，配置无线安全选项，并连接固定端和移动端设备。</a:t>
            </a:r>
          </a:p>
          <a:p>
            <a:pPr indent="476250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2057400" y="2517140"/>
            <a:ext cx="8308975" cy="3411855"/>
            <a:chOff x="3526" y="4118"/>
            <a:chExt cx="13085" cy="5373"/>
          </a:xfrm>
        </p:grpSpPr>
        <p:sp>
          <p:nvSpPr>
            <p:cNvPr id="27" name="任意多边形: 形状 23"/>
            <p:cNvSpPr/>
            <p:nvPr>
              <p:custDataLst>
                <p:tags r:id="rId3"/>
              </p:custDataLst>
            </p:nvPr>
          </p:nvSpPr>
          <p:spPr>
            <a:xfrm>
              <a:off x="9208" y="5852"/>
              <a:ext cx="781" cy="560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376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任意多边形 35"/>
            <p:cNvSpPr/>
            <p:nvPr>
              <p:custDataLst>
                <p:tags r:id="rId4"/>
              </p:custDataLst>
            </p:nvPr>
          </p:nvSpPr>
          <p:spPr>
            <a:xfrm flipH="1" flipV="1">
              <a:off x="11682" y="8262"/>
              <a:ext cx="1061" cy="341"/>
            </a:xfrm>
            <a:custGeom>
              <a:avLst/>
              <a:gdLst>
                <a:gd name="connisteX0" fmla="*/ 0 w 1466850"/>
                <a:gd name="connsiteY0" fmla="*/ 0 h 276225"/>
                <a:gd name="connisteX1" fmla="*/ 1219200 w 1466850"/>
                <a:gd name="connsiteY1" fmla="*/ 0 h 276225"/>
                <a:gd name="connisteX2" fmla="*/ 1466850 w 1466850"/>
                <a:gd name="connsiteY2" fmla="*/ 276225 h 2762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66850" h="276225">
                  <a:moveTo>
                    <a:pt x="0" y="0"/>
                  </a:moveTo>
                  <a:lnTo>
                    <a:pt x="1219200" y="0"/>
                  </a:lnTo>
                  <a:lnTo>
                    <a:pt x="1466850" y="276225"/>
                  </a:lnTo>
                </a:path>
              </a:pathLst>
            </a:custGeom>
            <a:noFill/>
            <a:ln w="12700" cap="flat" cmpd="sng" algn="ctr">
              <a:solidFill>
                <a:srgbClr val="FF7429">
                  <a:alpha val="50000"/>
                </a:srgbClr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13105" y="8531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及时列新路由器固件，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打开路由器的防火墙。</a:t>
              </a:r>
              <a:endPara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13105" y="7885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just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7429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更新固件启用防火墙</a:t>
              </a:r>
            </a:p>
          </p:txBody>
        </p:sp>
        <p:sp>
          <p:nvSpPr>
            <p:cNvPr id="42" name="任意多边形 41"/>
            <p:cNvSpPr/>
            <p:nvPr>
              <p:custDataLst>
                <p:tags r:id="rId7"/>
              </p:custDataLst>
            </p:nvPr>
          </p:nvSpPr>
          <p:spPr>
            <a:xfrm>
              <a:off x="7274" y="4728"/>
              <a:ext cx="1061" cy="339"/>
            </a:xfrm>
            <a:custGeom>
              <a:avLst/>
              <a:gdLst>
                <a:gd name="connisteX0" fmla="*/ 0 w 1466850"/>
                <a:gd name="connsiteY0" fmla="*/ 0 h 276225"/>
                <a:gd name="connisteX1" fmla="*/ 1219200 w 1466850"/>
                <a:gd name="connsiteY1" fmla="*/ 0 h 276225"/>
                <a:gd name="connisteX2" fmla="*/ 1466850 w 1466850"/>
                <a:gd name="connsiteY2" fmla="*/ 276225 h 2762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66850" h="276225">
                  <a:moveTo>
                    <a:pt x="0" y="0"/>
                  </a:moveTo>
                  <a:lnTo>
                    <a:pt x="1219200" y="0"/>
                  </a:lnTo>
                  <a:lnTo>
                    <a:pt x="1466850" y="276225"/>
                  </a:lnTo>
                </a:path>
              </a:pathLst>
            </a:custGeom>
            <a:noFill/>
            <a:ln w="12700" cap="flat" cmpd="sng" algn="ctr">
              <a:solidFill>
                <a:srgbClr val="376FFF">
                  <a:alpha val="50000"/>
                </a:srgbClr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>
              <p:custDataLst>
                <p:tags r:id="rId8"/>
              </p:custDataLst>
            </p:nvPr>
          </p:nvSpPr>
          <p:spPr>
            <a:xfrm flipV="1">
              <a:off x="7274" y="8262"/>
              <a:ext cx="1061" cy="341"/>
            </a:xfrm>
            <a:custGeom>
              <a:avLst/>
              <a:gdLst>
                <a:gd name="connisteX0" fmla="*/ 0 w 1466850"/>
                <a:gd name="connsiteY0" fmla="*/ 0 h 276225"/>
                <a:gd name="connisteX1" fmla="*/ 1219200 w 1466850"/>
                <a:gd name="connsiteY1" fmla="*/ 0 h 276225"/>
                <a:gd name="connisteX2" fmla="*/ 1466850 w 1466850"/>
                <a:gd name="connsiteY2" fmla="*/ 276225 h 2762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66850" h="276225">
                  <a:moveTo>
                    <a:pt x="0" y="0"/>
                  </a:moveTo>
                  <a:lnTo>
                    <a:pt x="1219200" y="0"/>
                  </a:lnTo>
                  <a:lnTo>
                    <a:pt x="1466850" y="276225"/>
                  </a:lnTo>
                </a:path>
              </a:pathLst>
            </a:custGeom>
            <a:noFill/>
            <a:ln w="12700" cap="flat" cmpd="sng" algn="ctr">
              <a:solidFill>
                <a:srgbClr val="F84949">
                  <a:alpha val="50000"/>
                </a:srgbClr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3526" y="4764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设置并定期更换强密码，</a:t>
              </a:r>
            </a:p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避免使用默认用户名和密码。</a:t>
              </a: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3526" y="4118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76FFF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更改默认登录信息</a:t>
              </a: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3526" y="8531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WPS绕过了密码安全性，</a:t>
              </a:r>
            </a:p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容易导致WiFi被攻击。</a:t>
              </a:r>
            </a:p>
          </p:txBody>
        </p:sp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3526" y="7885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84949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禁用WPS</a:t>
              </a:r>
            </a:p>
          </p:txBody>
        </p:sp>
        <p:sp>
          <p:nvSpPr>
            <p:cNvPr id="49" name="任意多边形 48"/>
            <p:cNvSpPr/>
            <p:nvPr>
              <p:custDataLst>
                <p:tags r:id="rId13"/>
              </p:custDataLst>
            </p:nvPr>
          </p:nvSpPr>
          <p:spPr>
            <a:xfrm flipH="1">
              <a:off x="11682" y="4728"/>
              <a:ext cx="1061" cy="339"/>
            </a:xfrm>
            <a:custGeom>
              <a:avLst/>
              <a:gdLst>
                <a:gd name="connisteX0" fmla="*/ 0 w 1466850"/>
                <a:gd name="connsiteY0" fmla="*/ 0 h 276225"/>
                <a:gd name="connisteX1" fmla="*/ 1219200 w 1466850"/>
                <a:gd name="connsiteY1" fmla="*/ 0 h 276225"/>
                <a:gd name="connisteX2" fmla="*/ 1466850 w 1466850"/>
                <a:gd name="connsiteY2" fmla="*/ 276225 h 2762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66850" h="276225">
                  <a:moveTo>
                    <a:pt x="0" y="0"/>
                  </a:moveTo>
                  <a:lnTo>
                    <a:pt x="1219200" y="0"/>
                  </a:lnTo>
                  <a:lnTo>
                    <a:pt x="1466850" y="276225"/>
                  </a:lnTo>
                </a:path>
              </a:pathLst>
            </a:custGeom>
            <a:noFill/>
            <a:ln w="12700" cap="flat" cmpd="sng" algn="ctr">
              <a:solidFill>
                <a:srgbClr val="17D594">
                  <a:alpha val="50000"/>
                </a:srgbClr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>
              <a:off x="13105" y="4764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不广播网络名称，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防止普通蹭网。</a:t>
              </a:r>
            </a:p>
          </p:txBody>
        </p:sp>
        <p:sp>
          <p:nvSpPr>
            <p:cNvPr id="15" name="矩形 14"/>
            <p:cNvSpPr/>
            <p:nvPr>
              <p:custDataLst>
                <p:tags r:id="rId15"/>
              </p:custDataLst>
            </p:nvPr>
          </p:nvSpPr>
          <p:spPr>
            <a:xfrm>
              <a:off x="13105" y="4118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just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>
                  <a:solidFill>
                    <a:srgbClr val="17D594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隐藏SSID</a:t>
              </a:r>
            </a:p>
          </p:txBody>
        </p:sp>
        <p:cxnSp>
          <p:nvCxnSpPr>
            <p:cNvPr id="16" name="直接连接符 15"/>
            <p:cNvCxnSpPr/>
            <p:nvPr>
              <p:custDataLst>
                <p:tags r:id="rId16"/>
              </p:custDataLst>
            </p:nvPr>
          </p:nvCxnSpPr>
          <p:spPr>
            <a:xfrm>
              <a:off x="12097" y="6859"/>
              <a:ext cx="646" cy="0"/>
            </a:xfrm>
            <a:prstGeom prst="line">
              <a:avLst/>
            </a:prstGeom>
            <a:noFill/>
            <a:ln w="12700" cap="flat" cmpd="sng" algn="ctr">
              <a:solidFill>
                <a:srgbClr val="FFC000">
                  <a:alpha val="50000"/>
                </a:srgbClr>
              </a:solidFill>
              <a:prstDash val="solid"/>
              <a:miter lim="800000"/>
              <a:headEnd type="oval"/>
            </a:ln>
            <a:effectLst/>
          </p:spPr>
        </p:cxnSp>
        <p:sp>
          <p:nvSpPr>
            <p:cNvPr id="17" name="矩形 16"/>
            <p:cNvSpPr/>
            <p:nvPr>
              <p:custDataLst>
                <p:tags r:id="rId17"/>
              </p:custDataLst>
            </p:nvPr>
          </p:nvSpPr>
          <p:spPr>
            <a:xfrm>
              <a:off x="13105" y="6648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设置MAC地址过滤，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精准设置允许接入的设备。</a:t>
              </a:r>
            </a:p>
          </p:txBody>
        </p:sp>
        <p:sp>
          <p:nvSpPr>
            <p:cNvPr id="18" name="矩形 17"/>
            <p:cNvSpPr/>
            <p:nvPr>
              <p:custDataLst>
                <p:tags r:id="rId18"/>
              </p:custDataLst>
            </p:nvPr>
          </p:nvSpPr>
          <p:spPr>
            <a:xfrm>
              <a:off x="13105" y="6001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just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C00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开启访问控制</a:t>
              </a:r>
            </a:p>
          </p:txBody>
        </p:sp>
        <p:cxnSp>
          <p:nvCxnSpPr>
            <p:cNvPr id="19" name="直接连接符 18"/>
            <p:cNvCxnSpPr/>
            <p:nvPr>
              <p:custDataLst>
                <p:tags r:id="rId19"/>
              </p:custDataLst>
            </p:nvPr>
          </p:nvCxnSpPr>
          <p:spPr>
            <a:xfrm>
              <a:off x="7274" y="6859"/>
              <a:ext cx="646" cy="0"/>
            </a:xfrm>
            <a:prstGeom prst="line">
              <a:avLst/>
            </a:prstGeom>
            <a:noFill/>
            <a:ln w="12700" cap="flat" cmpd="sng" algn="ctr">
              <a:solidFill>
                <a:srgbClr val="8830FE">
                  <a:alpha val="50000"/>
                </a:srgbClr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sp>
          <p:nvSpPr>
            <p:cNvPr id="21" name="矩形 20"/>
            <p:cNvSpPr/>
            <p:nvPr>
              <p:custDataLst>
                <p:tags r:id="rId20"/>
              </p:custDataLst>
            </p:nvPr>
          </p:nvSpPr>
          <p:spPr>
            <a:xfrm>
              <a:off x="3526" y="6648"/>
              <a:ext cx="3506" cy="9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使用WPA3加密协议，</a:t>
              </a:r>
            </a:p>
            <a:p>
              <a:pPr algn="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或WPA2/WPA3的组合加密。</a:t>
              </a:r>
            </a:p>
          </p:txBody>
        </p:sp>
        <p:sp>
          <p:nvSpPr>
            <p:cNvPr id="22" name="矩形 21"/>
            <p:cNvSpPr/>
            <p:nvPr>
              <p:custDataLst>
                <p:tags r:id="rId21"/>
              </p:custDataLst>
            </p:nvPr>
          </p:nvSpPr>
          <p:spPr>
            <a:xfrm>
              <a:off x="3526" y="6001"/>
              <a:ext cx="3506" cy="63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8830FE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采用强加密协议</a:t>
              </a:r>
            </a:p>
          </p:txBody>
        </p:sp>
        <p:sp>
          <p:nvSpPr>
            <p:cNvPr id="33" name="任意多边形: 形状 23"/>
            <p:cNvSpPr/>
            <p:nvPr>
              <p:custDataLst>
                <p:tags r:id="rId22"/>
              </p:custDataLst>
            </p:nvPr>
          </p:nvSpPr>
          <p:spPr>
            <a:xfrm rot="3600000">
              <a:off x="10061" y="5818"/>
              <a:ext cx="794" cy="568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17D5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任意多边形: 形状 23"/>
            <p:cNvSpPr/>
            <p:nvPr>
              <p:custDataLst>
                <p:tags r:id="rId23"/>
              </p:custDataLst>
            </p:nvPr>
          </p:nvSpPr>
          <p:spPr>
            <a:xfrm rot="7200000">
              <a:off x="10510" y="6554"/>
              <a:ext cx="783" cy="565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任意多边形: 形状 23"/>
            <p:cNvSpPr/>
            <p:nvPr>
              <p:custDataLst>
                <p:tags r:id="rId24"/>
              </p:custDataLst>
            </p:nvPr>
          </p:nvSpPr>
          <p:spPr>
            <a:xfrm rot="10800000">
              <a:off x="10103" y="7299"/>
              <a:ext cx="781" cy="560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FF74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: 形状 23"/>
            <p:cNvSpPr/>
            <p:nvPr>
              <p:custDataLst>
                <p:tags r:id="rId25"/>
              </p:custDataLst>
            </p:nvPr>
          </p:nvSpPr>
          <p:spPr>
            <a:xfrm rot="14400000">
              <a:off x="9251" y="7324"/>
              <a:ext cx="781" cy="560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F84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任意多边形: 形状 23"/>
            <p:cNvSpPr/>
            <p:nvPr>
              <p:custDataLst>
                <p:tags r:id="rId26"/>
              </p:custDataLst>
            </p:nvPr>
          </p:nvSpPr>
          <p:spPr>
            <a:xfrm rot="18000000">
              <a:off x="8803" y="6614"/>
              <a:ext cx="781" cy="560"/>
            </a:xfrm>
            <a:custGeom>
              <a:avLst/>
              <a:gdLst>
                <a:gd name="connsiteX0" fmla="*/ 711458 w 711458"/>
                <a:gd name="connsiteY0" fmla="*/ 0 h 510252"/>
                <a:gd name="connsiteX1" fmla="*/ 711458 w 711458"/>
                <a:gd name="connsiteY1" fmla="*/ 200870 h 510252"/>
                <a:gd name="connsiteX2" fmla="*/ 690405 w 711458"/>
                <a:gd name="connsiteY2" fmla="*/ 201933 h 510252"/>
                <a:gd name="connsiteX3" fmla="*/ 232152 w 711458"/>
                <a:gd name="connsiteY3" fmla="*/ 433554 h 510252"/>
                <a:gd name="connsiteX4" fmla="*/ 174092 w 711458"/>
                <a:gd name="connsiteY4" fmla="*/ 510252 h 510252"/>
                <a:gd name="connsiteX5" fmla="*/ 0 w 711458"/>
                <a:gd name="connsiteY5" fmla="*/ 409740 h 510252"/>
                <a:gd name="connsiteX6" fmla="*/ 5611 w 711458"/>
                <a:gd name="connsiteY6" fmla="*/ 400504 h 510252"/>
                <a:gd name="connsiteX7" fmla="*/ 670354 w 711458"/>
                <a:gd name="connsiteY7" fmla="*/ 2075 h 510252"/>
                <a:gd name="connsiteX8" fmla="*/ 711458 w 711458"/>
                <a:gd name="connsiteY8" fmla="*/ 0 h 5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458" h="510252">
                  <a:moveTo>
                    <a:pt x="711458" y="0"/>
                  </a:moveTo>
                  <a:lnTo>
                    <a:pt x="711458" y="200870"/>
                  </a:lnTo>
                  <a:lnTo>
                    <a:pt x="690405" y="201933"/>
                  </a:lnTo>
                  <a:cubicBezTo>
                    <a:pt x="509303" y="220325"/>
                    <a:pt x="348089" y="305994"/>
                    <a:pt x="232152" y="433554"/>
                  </a:cubicBezTo>
                  <a:lnTo>
                    <a:pt x="174092" y="510252"/>
                  </a:lnTo>
                  <a:lnTo>
                    <a:pt x="0" y="409740"/>
                  </a:lnTo>
                  <a:lnTo>
                    <a:pt x="5611" y="400504"/>
                  </a:lnTo>
                  <a:cubicBezTo>
                    <a:pt x="153503" y="181596"/>
                    <a:pt x="393699" y="30171"/>
                    <a:pt x="670354" y="2075"/>
                  </a:cubicBezTo>
                  <a:lnTo>
                    <a:pt x="711458" y="0"/>
                  </a:lnTo>
                  <a:close/>
                </a:path>
              </a:pathLst>
            </a:custGeom>
            <a:solidFill>
              <a:srgbClr val="8830F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任意多边形 66"/>
            <p:cNvSpPr/>
            <p:nvPr>
              <p:custDataLst>
                <p:tags r:id="rId27"/>
              </p:custDataLst>
            </p:nvPr>
          </p:nvSpPr>
          <p:spPr>
            <a:xfrm>
              <a:off x="8655" y="5060"/>
              <a:ext cx="1335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3" h="1593">
                  <a:moveTo>
                    <a:pt x="1361" y="0"/>
                  </a:moveTo>
                  <a:cubicBezTo>
                    <a:pt x="1364" y="0"/>
                    <a:pt x="1368" y="1"/>
                    <a:pt x="1371" y="1"/>
                  </a:cubicBezTo>
                  <a:cubicBezTo>
                    <a:pt x="1412" y="7"/>
                    <a:pt x="1447" y="36"/>
                    <a:pt x="1458" y="78"/>
                  </a:cubicBezTo>
                  <a:lnTo>
                    <a:pt x="1509" y="267"/>
                  </a:lnTo>
                  <a:lnTo>
                    <a:pt x="1576" y="257"/>
                  </a:lnTo>
                  <a:lnTo>
                    <a:pt x="1713" y="250"/>
                  </a:lnTo>
                  <a:lnTo>
                    <a:pt x="1713" y="1016"/>
                  </a:lnTo>
                  <a:lnTo>
                    <a:pt x="1655" y="1019"/>
                  </a:lnTo>
                  <a:cubicBezTo>
                    <a:pt x="1265" y="1058"/>
                    <a:pt x="926" y="1272"/>
                    <a:pt x="718" y="1580"/>
                  </a:cubicBezTo>
                  <a:lnTo>
                    <a:pt x="710" y="1593"/>
                  </a:lnTo>
                  <a:lnTo>
                    <a:pt x="43" y="1208"/>
                  </a:lnTo>
                  <a:lnTo>
                    <a:pt x="142" y="1064"/>
                  </a:lnTo>
                  <a:lnTo>
                    <a:pt x="164" y="1038"/>
                  </a:lnTo>
                  <a:lnTo>
                    <a:pt x="31" y="905"/>
                  </a:lnTo>
                  <a:cubicBezTo>
                    <a:pt x="-10" y="864"/>
                    <a:pt x="-10" y="798"/>
                    <a:pt x="31" y="757"/>
                  </a:cubicBezTo>
                  <a:lnTo>
                    <a:pt x="116" y="672"/>
                  </a:lnTo>
                  <a:cubicBezTo>
                    <a:pt x="137" y="651"/>
                    <a:pt x="164" y="641"/>
                    <a:pt x="190" y="641"/>
                  </a:cubicBezTo>
                  <a:cubicBezTo>
                    <a:pt x="217" y="641"/>
                    <a:pt x="244" y="651"/>
                    <a:pt x="265" y="672"/>
                  </a:cubicBezTo>
                  <a:lnTo>
                    <a:pt x="388" y="795"/>
                  </a:lnTo>
                  <a:lnTo>
                    <a:pt x="426" y="759"/>
                  </a:lnTo>
                  <a:cubicBezTo>
                    <a:pt x="478" y="713"/>
                    <a:pt x="533" y="670"/>
                    <a:pt x="589" y="629"/>
                  </a:cubicBezTo>
                  <a:lnTo>
                    <a:pt x="620" y="609"/>
                  </a:lnTo>
                  <a:lnTo>
                    <a:pt x="529" y="450"/>
                  </a:lnTo>
                  <a:cubicBezTo>
                    <a:pt x="500" y="400"/>
                    <a:pt x="517" y="336"/>
                    <a:pt x="567" y="307"/>
                  </a:cubicBezTo>
                  <a:lnTo>
                    <a:pt x="672" y="247"/>
                  </a:lnTo>
                  <a:cubicBezTo>
                    <a:pt x="684" y="239"/>
                    <a:pt x="698" y="235"/>
                    <a:pt x="711" y="233"/>
                  </a:cubicBezTo>
                  <a:cubicBezTo>
                    <a:pt x="752" y="228"/>
                    <a:pt x="793" y="247"/>
                    <a:pt x="815" y="285"/>
                  </a:cubicBezTo>
                  <a:lnTo>
                    <a:pt x="907" y="445"/>
                  </a:lnTo>
                  <a:lnTo>
                    <a:pt x="954" y="421"/>
                  </a:lnTo>
                  <a:cubicBezTo>
                    <a:pt x="1018" y="393"/>
                    <a:pt x="1085" y="367"/>
                    <a:pt x="1152" y="345"/>
                  </a:cubicBezTo>
                  <a:lnTo>
                    <a:pt x="1185" y="337"/>
                  </a:lnTo>
                  <a:lnTo>
                    <a:pt x="1139" y="163"/>
                  </a:lnTo>
                  <a:cubicBezTo>
                    <a:pt x="1124" y="107"/>
                    <a:pt x="1157" y="50"/>
                    <a:pt x="1213" y="35"/>
                  </a:cubicBezTo>
                  <a:lnTo>
                    <a:pt x="1330" y="4"/>
                  </a:lnTo>
                  <a:cubicBezTo>
                    <a:pt x="1340" y="1"/>
                    <a:pt x="1351" y="0"/>
                    <a:pt x="1361" y="0"/>
                  </a:cubicBezTo>
                  <a:close/>
                </a:path>
              </a:pathLst>
            </a:custGeom>
            <a:gradFill>
              <a:gsLst>
                <a:gs pos="0">
                  <a:srgbClr val="376FFF">
                    <a:lumMod val="60000"/>
                    <a:lumOff val="40000"/>
                  </a:srgbClr>
                </a:gs>
                <a:gs pos="95000">
                  <a:srgbClr val="376FFF">
                    <a:alpha val="10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376FFF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215900" tIns="107950" rIns="71755" bIns="3619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</a:p>
          </p:txBody>
        </p:sp>
        <p:sp>
          <p:nvSpPr>
            <p:cNvPr id="68" name="任意多边形 67"/>
            <p:cNvSpPr/>
            <p:nvPr>
              <p:custDataLst>
                <p:tags r:id="rId28"/>
              </p:custDataLst>
            </p:nvPr>
          </p:nvSpPr>
          <p:spPr>
            <a:xfrm>
              <a:off x="10113" y="5071"/>
              <a:ext cx="1339" cy="123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7" h="1590">
                  <a:moveTo>
                    <a:pt x="353" y="0"/>
                  </a:moveTo>
                  <a:cubicBezTo>
                    <a:pt x="364" y="0"/>
                    <a:pt x="374" y="1"/>
                    <a:pt x="385" y="4"/>
                  </a:cubicBezTo>
                  <a:lnTo>
                    <a:pt x="501" y="35"/>
                  </a:lnTo>
                  <a:cubicBezTo>
                    <a:pt x="529" y="42"/>
                    <a:pt x="552" y="61"/>
                    <a:pt x="565" y="84"/>
                  </a:cubicBezTo>
                  <a:cubicBezTo>
                    <a:pt x="578" y="107"/>
                    <a:pt x="583" y="135"/>
                    <a:pt x="575" y="163"/>
                  </a:cubicBezTo>
                  <a:lnTo>
                    <a:pt x="530" y="332"/>
                  </a:lnTo>
                  <a:lnTo>
                    <a:pt x="580" y="347"/>
                  </a:lnTo>
                  <a:cubicBezTo>
                    <a:pt x="646" y="369"/>
                    <a:pt x="711" y="394"/>
                    <a:pt x="775" y="423"/>
                  </a:cubicBezTo>
                  <a:lnTo>
                    <a:pt x="808" y="440"/>
                  </a:lnTo>
                  <a:lnTo>
                    <a:pt x="899" y="282"/>
                  </a:lnTo>
                  <a:cubicBezTo>
                    <a:pt x="928" y="231"/>
                    <a:pt x="992" y="214"/>
                    <a:pt x="1042" y="243"/>
                  </a:cubicBezTo>
                  <a:lnTo>
                    <a:pt x="1147" y="304"/>
                  </a:lnTo>
                  <a:cubicBezTo>
                    <a:pt x="1160" y="311"/>
                    <a:pt x="1170" y="320"/>
                    <a:pt x="1178" y="331"/>
                  </a:cubicBezTo>
                  <a:cubicBezTo>
                    <a:pt x="1203" y="364"/>
                    <a:pt x="1207" y="409"/>
                    <a:pt x="1186" y="447"/>
                  </a:cubicBezTo>
                  <a:lnTo>
                    <a:pt x="1093" y="607"/>
                  </a:lnTo>
                  <a:lnTo>
                    <a:pt x="1137" y="635"/>
                  </a:lnTo>
                  <a:cubicBezTo>
                    <a:pt x="1194" y="677"/>
                    <a:pt x="1249" y="721"/>
                    <a:pt x="1302" y="769"/>
                  </a:cubicBezTo>
                  <a:lnTo>
                    <a:pt x="1326" y="793"/>
                  </a:lnTo>
                  <a:lnTo>
                    <a:pt x="1453" y="666"/>
                  </a:lnTo>
                  <a:cubicBezTo>
                    <a:pt x="1494" y="625"/>
                    <a:pt x="1560" y="625"/>
                    <a:pt x="1601" y="666"/>
                  </a:cubicBezTo>
                  <a:lnTo>
                    <a:pt x="1687" y="752"/>
                  </a:lnTo>
                  <a:cubicBezTo>
                    <a:pt x="1697" y="762"/>
                    <a:pt x="1704" y="774"/>
                    <a:pt x="1710" y="787"/>
                  </a:cubicBezTo>
                  <a:cubicBezTo>
                    <a:pt x="1725" y="824"/>
                    <a:pt x="1717" y="869"/>
                    <a:pt x="1687" y="900"/>
                  </a:cubicBezTo>
                  <a:lnTo>
                    <a:pt x="1548" y="1039"/>
                  </a:lnTo>
                  <a:lnTo>
                    <a:pt x="1590" y="1091"/>
                  </a:lnTo>
                  <a:lnTo>
                    <a:pt x="1665" y="1207"/>
                  </a:lnTo>
                  <a:lnTo>
                    <a:pt x="1001" y="1590"/>
                  </a:lnTo>
                  <a:lnTo>
                    <a:pt x="970" y="1541"/>
                  </a:lnTo>
                  <a:cubicBezTo>
                    <a:pt x="741" y="1223"/>
                    <a:pt x="387" y="1037"/>
                    <a:pt x="15" y="1010"/>
                  </a:cubicBezTo>
                  <a:lnTo>
                    <a:pt x="0" y="1010"/>
                  </a:lnTo>
                  <a:lnTo>
                    <a:pt x="0" y="240"/>
                  </a:lnTo>
                  <a:lnTo>
                    <a:pt x="174" y="253"/>
                  </a:lnTo>
                  <a:lnTo>
                    <a:pt x="208" y="259"/>
                  </a:lnTo>
                  <a:lnTo>
                    <a:pt x="256" y="78"/>
                  </a:lnTo>
                  <a:cubicBezTo>
                    <a:pt x="268" y="32"/>
                    <a:pt x="309" y="2"/>
                    <a:pt x="353" y="0"/>
                  </a:cubicBezTo>
                  <a:close/>
                </a:path>
              </a:pathLst>
            </a:custGeom>
            <a:gradFill>
              <a:gsLst>
                <a:gs pos="0">
                  <a:srgbClr val="17D594">
                    <a:lumMod val="60000"/>
                    <a:lumOff val="40000"/>
                  </a:srgbClr>
                </a:gs>
                <a:gs pos="95000">
                  <a:srgbClr val="17D594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17D594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36195" tIns="107950" rIns="144145" bIns="3619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</a:p>
          </p:txBody>
        </p:sp>
        <p:sp>
          <p:nvSpPr>
            <p:cNvPr id="72" name="任意多边形 71"/>
            <p:cNvSpPr/>
            <p:nvPr>
              <p:custDataLst>
                <p:tags r:id="rId29"/>
              </p:custDataLst>
            </p:nvPr>
          </p:nvSpPr>
          <p:spPr>
            <a:xfrm>
              <a:off x="10946" y="6112"/>
              <a:ext cx="925" cy="150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6" h="1925">
                  <a:moveTo>
                    <a:pt x="669" y="0"/>
                  </a:moveTo>
                  <a:lnTo>
                    <a:pt x="744" y="158"/>
                  </a:lnTo>
                  <a:lnTo>
                    <a:pt x="755" y="190"/>
                  </a:lnTo>
                  <a:lnTo>
                    <a:pt x="937" y="141"/>
                  </a:lnTo>
                  <a:cubicBezTo>
                    <a:pt x="993" y="126"/>
                    <a:pt x="1050" y="159"/>
                    <a:pt x="1065" y="215"/>
                  </a:cubicBezTo>
                  <a:lnTo>
                    <a:pt x="1096" y="332"/>
                  </a:lnTo>
                  <a:cubicBezTo>
                    <a:pt x="1104" y="360"/>
                    <a:pt x="1099" y="388"/>
                    <a:pt x="1086" y="411"/>
                  </a:cubicBezTo>
                  <a:cubicBezTo>
                    <a:pt x="1072" y="435"/>
                    <a:pt x="1050" y="453"/>
                    <a:pt x="1022" y="460"/>
                  </a:cubicBezTo>
                  <a:lnTo>
                    <a:pt x="853" y="506"/>
                  </a:lnTo>
                  <a:lnTo>
                    <a:pt x="866" y="556"/>
                  </a:lnTo>
                  <a:cubicBezTo>
                    <a:pt x="880" y="624"/>
                    <a:pt x="890" y="693"/>
                    <a:pt x="897" y="763"/>
                  </a:cubicBezTo>
                  <a:lnTo>
                    <a:pt x="898" y="800"/>
                  </a:lnTo>
                  <a:lnTo>
                    <a:pt x="1082" y="800"/>
                  </a:lnTo>
                  <a:cubicBezTo>
                    <a:pt x="1140" y="800"/>
                    <a:pt x="1186" y="847"/>
                    <a:pt x="1186" y="905"/>
                  </a:cubicBezTo>
                  <a:lnTo>
                    <a:pt x="1186" y="1025"/>
                  </a:lnTo>
                  <a:cubicBezTo>
                    <a:pt x="1186" y="1040"/>
                    <a:pt x="1184" y="1054"/>
                    <a:pt x="1178" y="1066"/>
                  </a:cubicBezTo>
                  <a:cubicBezTo>
                    <a:pt x="1162" y="1104"/>
                    <a:pt x="1125" y="1130"/>
                    <a:pt x="1082" y="1130"/>
                  </a:cubicBezTo>
                  <a:lnTo>
                    <a:pt x="897" y="1130"/>
                  </a:lnTo>
                  <a:lnTo>
                    <a:pt x="894" y="1182"/>
                  </a:lnTo>
                  <a:cubicBezTo>
                    <a:pt x="887" y="1253"/>
                    <a:pt x="876" y="1323"/>
                    <a:pt x="861" y="1392"/>
                  </a:cubicBezTo>
                  <a:lnTo>
                    <a:pt x="852" y="1425"/>
                  </a:lnTo>
                  <a:lnTo>
                    <a:pt x="1025" y="1472"/>
                  </a:lnTo>
                  <a:cubicBezTo>
                    <a:pt x="1081" y="1487"/>
                    <a:pt x="1114" y="1544"/>
                    <a:pt x="1099" y="1600"/>
                  </a:cubicBezTo>
                  <a:lnTo>
                    <a:pt x="1068" y="1717"/>
                  </a:lnTo>
                  <a:cubicBezTo>
                    <a:pt x="1064" y="1731"/>
                    <a:pt x="1058" y="1743"/>
                    <a:pt x="1050" y="1754"/>
                  </a:cubicBezTo>
                  <a:cubicBezTo>
                    <a:pt x="1024" y="1786"/>
                    <a:pt x="982" y="1802"/>
                    <a:pt x="940" y="1791"/>
                  </a:cubicBezTo>
                  <a:lnTo>
                    <a:pt x="750" y="1740"/>
                  </a:lnTo>
                  <a:lnTo>
                    <a:pt x="726" y="1803"/>
                  </a:lnTo>
                  <a:lnTo>
                    <a:pt x="663" y="1925"/>
                  </a:lnTo>
                  <a:lnTo>
                    <a:pt x="0" y="1542"/>
                  </a:lnTo>
                  <a:lnTo>
                    <a:pt x="26" y="1491"/>
                  </a:lnTo>
                  <a:cubicBezTo>
                    <a:pt x="187" y="1133"/>
                    <a:pt x="172" y="733"/>
                    <a:pt x="9" y="399"/>
                  </a:cubicBezTo>
                  <a:lnTo>
                    <a:pt x="1" y="385"/>
                  </a:lnTo>
                  <a:lnTo>
                    <a:pt x="669" y="0"/>
                  </a:lnTo>
                  <a:close/>
                </a:path>
              </a:pathLst>
            </a:custGeom>
            <a:gradFill>
              <a:gsLst>
                <a:gs pos="0">
                  <a:srgbClr val="FFC000">
                    <a:lumMod val="60000"/>
                    <a:lumOff val="40000"/>
                  </a:srgbClr>
                </a:gs>
                <a:gs pos="95000">
                  <a:srgbClr val="FFC000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FFC000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36195" tIns="107950" rIns="144145" bIns="14414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</a:p>
          </p:txBody>
        </p:sp>
        <p:sp>
          <p:nvSpPr>
            <p:cNvPr id="73" name="任意多边形 72"/>
            <p:cNvSpPr/>
            <p:nvPr>
              <p:custDataLst>
                <p:tags r:id="rId30"/>
              </p:custDataLst>
            </p:nvPr>
          </p:nvSpPr>
          <p:spPr>
            <a:xfrm>
              <a:off x="10103" y="7410"/>
              <a:ext cx="1335" cy="124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3" h="1593">
                  <a:moveTo>
                    <a:pt x="1003" y="0"/>
                  </a:moveTo>
                  <a:lnTo>
                    <a:pt x="1670" y="385"/>
                  </a:lnTo>
                  <a:lnTo>
                    <a:pt x="1571" y="529"/>
                  </a:lnTo>
                  <a:lnTo>
                    <a:pt x="1549" y="555"/>
                  </a:lnTo>
                  <a:lnTo>
                    <a:pt x="1682" y="688"/>
                  </a:lnTo>
                  <a:cubicBezTo>
                    <a:pt x="1723" y="729"/>
                    <a:pt x="1723" y="795"/>
                    <a:pt x="1682" y="836"/>
                  </a:cubicBezTo>
                  <a:lnTo>
                    <a:pt x="1596" y="922"/>
                  </a:lnTo>
                  <a:cubicBezTo>
                    <a:pt x="1576" y="942"/>
                    <a:pt x="1549" y="952"/>
                    <a:pt x="1522" y="952"/>
                  </a:cubicBezTo>
                  <a:cubicBezTo>
                    <a:pt x="1495" y="952"/>
                    <a:pt x="1469" y="942"/>
                    <a:pt x="1448" y="922"/>
                  </a:cubicBezTo>
                  <a:lnTo>
                    <a:pt x="1324" y="798"/>
                  </a:lnTo>
                  <a:lnTo>
                    <a:pt x="1287" y="834"/>
                  </a:lnTo>
                  <a:cubicBezTo>
                    <a:pt x="1235" y="880"/>
                    <a:pt x="1180" y="924"/>
                    <a:pt x="1123" y="964"/>
                  </a:cubicBezTo>
                  <a:lnTo>
                    <a:pt x="1092" y="984"/>
                  </a:lnTo>
                  <a:lnTo>
                    <a:pt x="1184" y="1143"/>
                  </a:lnTo>
                  <a:cubicBezTo>
                    <a:pt x="1213" y="1193"/>
                    <a:pt x="1196" y="1257"/>
                    <a:pt x="1145" y="1286"/>
                  </a:cubicBezTo>
                  <a:lnTo>
                    <a:pt x="1041" y="1346"/>
                  </a:lnTo>
                  <a:cubicBezTo>
                    <a:pt x="1028" y="1354"/>
                    <a:pt x="1015" y="1358"/>
                    <a:pt x="1001" y="1360"/>
                  </a:cubicBezTo>
                  <a:cubicBezTo>
                    <a:pt x="961" y="1365"/>
                    <a:pt x="919" y="1346"/>
                    <a:pt x="897" y="1308"/>
                  </a:cubicBezTo>
                  <a:lnTo>
                    <a:pt x="805" y="1149"/>
                  </a:lnTo>
                  <a:lnTo>
                    <a:pt x="759" y="1172"/>
                  </a:lnTo>
                  <a:cubicBezTo>
                    <a:pt x="694" y="1201"/>
                    <a:pt x="628" y="1226"/>
                    <a:pt x="560" y="1248"/>
                  </a:cubicBezTo>
                  <a:lnTo>
                    <a:pt x="527" y="1256"/>
                  </a:lnTo>
                  <a:lnTo>
                    <a:pt x="574" y="1430"/>
                  </a:lnTo>
                  <a:cubicBezTo>
                    <a:pt x="589" y="1486"/>
                    <a:pt x="556" y="1543"/>
                    <a:pt x="500" y="1558"/>
                  </a:cubicBezTo>
                  <a:lnTo>
                    <a:pt x="383" y="1590"/>
                  </a:lnTo>
                  <a:cubicBezTo>
                    <a:pt x="369" y="1593"/>
                    <a:pt x="355" y="1594"/>
                    <a:pt x="341" y="1592"/>
                  </a:cubicBezTo>
                  <a:cubicBezTo>
                    <a:pt x="301" y="1587"/>
                    <a:pt x="266" y="1557"/>
                    <a:pt x="254" y="1515"/>
                  </a:cubicBezTo>
                  <a:lnTo>
                    <a:pt x="204" y="1326"/>
                  </a:lnTo>
                  <a:lnTo>
                    <a:pt x="137" y="1336"/>
                  </a:lnTo>
                  <a:lnTo>
                    <a:pt x="0" y="1343"/>
                  </a:lnTo>
                  <a:lnTo>
                    <a:pt x="0" y="577"/>
                  </a:lnTo>
                  <a:lnTo>
                    <a:pt x="58" y="574"/>
                  </a:lnTo>
                  <a:cubicBezTo>
                    <a:pt x="448" y="535"/>
                    <a:pt x="786" y="321"/>
                    <a:pt x="995" y="13"/>
                  </a:cubicBezTo>
                  <a:lnTo>
                    <a:pt x="1003" y="0"/>
                  </a:lnTo>
                  <a:close/>
                </a:path>
              </a:pathLst>
            </a:custGeom>
            <a:gradFill>
              <a:gsLst>
                <a:gs pos="0">
                  <a:srgbClr val="FF7429">
                    <a:lumMod val="60000"/>
                    <a:lumOff val="40000"/>
                  </a:srgbClr>
                </a:gs>
                <a:gs pos="95000">
                  <a:srgbClr val="FF7429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FF7429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36195" tIns="36195" rIns="215900" bIns="14414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</a:p>
          </p:txBody>
        </p:sp>
        <p:sp>
          <p:nvSpPr>
            <p:cNvPr id="74" name="任意多边形 73"/>
            <p:cNvSpPr/>
            <p:nvPr>
              <p:custDataLst>
                <p:tags r:id="rId31"/>
              </p:custDataLst>
            </p:nvPr>
          </p:nvSpPr>
          <p:spPr>
            <a:xfrm>
              <a:off x="8645" y="7405"/>
              <a:ext cx="1339" cy="123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7" h="1590">
                  <a:moveTo>
                    <a:pt x="716" y="0"/>
                  </a:moveTo>
                  <a:lnTo>
                    <a:pt x="747" y="49"/>
                  </a:lnTo>
                  <a:cubicBezTo>
                    <a:pt x="977" y="366"/>
                    <a:pt x="1331" y="553"/>
                    <a:pt x="1702" y="579"/>
                  </a:cubicBezTo>
                  <a:lnTo>
                    <a:pt x="1717" y="580"/>
                  </a:lnTo>
                  <a:lnTo>
                    <a:pt x="1717" y="1350"/>
                  </a:lnTo>
                  <a:lnTo>
                    <a:pt x="1543" y="1336"/>
                  </a:lnTo>
                  <a:lnTo>
                    <a:pt x="1510" y="1330"/>
                  </a:lnTo>
                  <a:lnTo>
                    <a:pt x="1461" y="1512"/>
                  </a:lnTo>
                  <a:cubicBezTo>
                    <a:pt x="1446" y="1568"/>
                    <a:pt x="1389" y="1601"/>
                    <a:pt x="1333" y="1586"/>
                  </a:cubicBezTo>
                  <a:lnTo>
                    <a:pt x="1216" y="1555"/>
                  </a:lnTo>
                  <a:cubicBezTo>
                    <a:pt x="1188" y="1547"/>
                    <a:pt x="1166" y="1529"/>
                    <a:pt x="1152" y="1506"/>
                  </a:cubicBezTo>
                  <a:cubicBezTo>
                    <a:pt x="1139" y="1483"/>
                    <a:pt x="1134" y="1454"/>
                    <a:pt x="1142" y="1426"/>
                  </a:cubicBezTo>
                  <a:lnTo>
                    <a:pt x="1187" y="1257"/>
                  </a:lnTo>
                  <a:lnTo>
                    <a:pt x="1137" y="1243"/>
                  </a:lnTo>
                  <a:cubicBezTo>
                    <a:pt x="1071" y="1221"/>
                    <a:pt x="1006" y="1195"/>
                    <a:pt x="943" y="1166"/>
                  </a:cubicBezTo>
                  <a:lnTo>
                    <a:pt x="910" y="1149"/>
                  </a:lnTo>
                  <a:lnTo>
                    <a:pt x="818" y="1308"/>
                  </a:lnTo>
                  <a:cubicBezTo>
                    <a:pt x="789" y="1358"/>
                    <a:pt x="725" y="1375"/>
                    <a:pt x="675" y="1346"/>
                  </a:cubicBezTo>
                  <a:lnTo>
                    <a:pt x="570" y="1286"/>
                  </a:lnTo>
                  <a:cubicBezTo>
                    <a:pt x="558" y="1279"/>
                    <a:pt x="547" y="1269"/>
                    <a:pt x="539" y="1258"/>
                  </a:cubicBezTo>
                  <a:cubicBezTo>
                    <a:pt x="514" y="1226"/>
                    <a:pt x="510" y="1180"/>
                    <a:pt x="532" y="1143"/>
                  </a:cubicBezTo>
                  <a:lnTo>
                    <a:pt x="624" y="983"/>
                  </a:lnTo>
                  <a:lnTo>
                    <a:pt x="580" y="955"/>
                  </a:lnTo>
                  <a:cubicBezTo>
                    <a:pt x="523" y="913"/>
                    <a:pt x="468" y="868"/>
                    <a:pt x="415" y="820"/>
                  </a:cubicBezTo>
                  <a:lnTo>
                    <a:pt x="391" y="796"/>
                  </a:lnTo>
                  <a:lnTo>
                    <a:pt x="265" y="923"/>
                  </a:lnTo>
                  <a:cubicBezTo>
                    <a:pt x="224" y="964"/>
                    <a:pt x="157" y="964"/>
                    <a:pt x="116" y="923"/>
                  </a:cubicBezTo>
                  <a:lnTo>
                    <a:pt x="31" y="838"/>
                  </a:lnTo>
                  <a:cubicBezTo>
                    <a:pt x="20" y="827"/>
                    <a:pt x="13" y="816"/>
                    <a:pt x="8" y="803"/>
                  </a:cubicBezTo>
                  <a:cubicBezTo>
                    <a:pt x="-8" y="765"/>
                    <a:pt x="0" y="720"/>
                    <a:pt x="31" y="689"/>
                  </a:cubicBezTo>
                  <a:lnTo>
                    <a:pt x="169" y="551"/>
                  </a:lnTo>
                  <a:lnTo>
                    <a:pt x="127" y="498"/>
                  </a:lnTo>
                  <a:lnTo>
                    <a:pt x="52" y="383"/>
                  </a:lnTo>
                  <a:lnTo>
                    <a:pt x="716" y="0"/>
                  </a:lnTo>
                  <a:close/>
                </a:path>
              </a:pathLst>
            </a:custGeom>
            <a:gradFill>
              <a:gsLst>
                <a:gs pos="0">
                  <a:srgbClr val="F84949">
                    <a:lumMod val="60000"/>
                    <a:lumOff val="40000"/>
                  </a:srgbClr>
                </a:gs>
                <a:gs pos="95000">
                  <a:srgbClr val="F84949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F84949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215900" tIns="36195" rIns="107950" bIns="14414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05</a:t>
              </a:r>
            </a:p>
          </p:txBody>
        </p:sp>
        <p:sp>
          <p:nvSpPr>
            <p:cNvPr id="75" name="任意多边形 74"/>
            <p:cNvSpPr/>
            <p:nvPr>
              <p:custDataLst>
                <p:tags r:id="rId32"/>
              </p:custDataLst>
            </p:nvPr>
          </p:nvSpPr>
          <p:spPr>
            <a:xfrm>
              <a:off x="8222" y="6116"/>
              <a:ext cx="925" cy="150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6" h="1925">
                  <a:moveTo>
                    <a:pt x="523" y="0"/>
                  </a:moveTo>
                  <a:lnTo>
                    <a:pt x="1186" y="383"/>
                  </a:lnTo>
                  <a:lnTo>
                    <a:pt x="1160" y="435"/>
                  </a:lnTo>
                  <a:cubicBezTo>
                    <a:pt x="999" y="792"/>
                    <a:pt x="1015" y="1192"/>
                    <a:pt x="1178" y="1527"/>
                  </a:cubicBezTo>
                  <a:lnTo>
                    <a:pt x="1185" y="1540"/>
                  </a:lnTo>
                  <a:lnTo>
                    <a:pt x="518" y="1925"/>
                  </a:lnTo>
                  <a:lnTo>
                    <a:pt x="443" y="1767"/>
                  </a:lnTo>
                  <a:lnTo>
                    <a:pt x="431" y="1736"/>
                  </a:lnTo>
                  <a:lnTo>
                    <a:pt x="250" y="1784"/>
                  </a:lnTo>
                  <a:cubicBezTo>
                    <a:pt x="194" y="1799"/>
                    <a:pt x="136" y="1766"/>
                    <a:pt x="121" y="1710"/>
                  </a:cubicBezTo>
                  <a:lnTo>
                    <a:pt x="90" y="1593"/>
                  </a:lnTo>
                  <a:cubicBezTo>
                    <a:pt x="83" y="1566"/>
                    <a:pt x="87" y="1537"/>
                    <a:pt x="101" y="1514"/>
                  </a:cubicBezTo>
                  <a:cubicBezTo>
                    <a:pt x="114" y="1491"/>
                    <a:pt x="136" y="1472"/>
                    <a:pt x="164" y="1465"/>
                  </a:cubicBezTo>
                  <a:lnTo>
                    <a:pt x="333" y="1420"/>
                  </a:lnTo>
                  <a:lnTo>
                    <a:pt x="320" y="1369"/>
                  </a:lnTo>
                  <a:cubicBezTo>
                    <a:pt x="307" y="1301"/>
                    <a:pt x="297" y="1232"/>
                    <a:pt x="290" y="1163"/>
                  </a:cubicBezTo>
                  <a:lnTo>
                    <a:pt x="288" y="1125"/>
                  </a:lnTo>
                  <a:lnTo>
                    <a:pt x="105" y="1126"/>
                  </a:lnTo>
                  <a:cubicBezTo>
                    <a:pt x="47" y="1126"/>
                    <a:pt x="0" y="1079"/>
                    <a:pt x="0" y="1021"/>
                  </a:cubicBezTo>
                  <a:lnTo>
                    <a:pt x="0" y="900"/>
                  </a:lnTo>
                  <a:cubicBezTo>
                    <a:pt x="0" y="885"/>
                    <a:pt x="3" y="872"/>
                    <a:pt x="8" y="859"/>
                  </a:cubicBezTo>
                  <a:cubicBezTo>
                    <a:pt x="24" y="821"/>
                    <a:pt x="61" y="795"/>
                    <a:pt x="105" y="795"/>
                  </a:cubicBezTo>
                  <a:lnTo>
                    <a:pt x="289" y="795"/>
                  </a:lnTo>
                  <a:lnTo>
                    <a:pt x="292" y="743"/>
                  </a:lnTo>
                  <a:cubicBezTo>
                    <a:pt x="300" y="673"/>
                    <a:pt x="311" y="603"/>
                    <a:pt x="326" y="533"/>
                  </a:cubicBezTo>
                  <a:lnTo>
                    <a:pt x="335" y="500"/>
                  </a:lnTo>
                  <a:lnTo>
                    <a:pt x="161" y="454"/>
                  </a:lnTo>
                  <a:cubicBezTo>
                    <a:pt x="105" y="439"/>
                    <a:pt x="72" y="381"/>
                    <a:pt x="87" y="325"/>
                  </a:cubicBezTo>
                  <a:lnTo>
                    <a:pt x="118" y="209"/>
                  </a:lnTo>
                  <a:cubicBezTo>
                    <a:pt x="122" y="195"/>
                    <a:pt x="129" y="182"/>
                    <a:pt x="137" y="171"/>
                  </a:cubicBezTo>
                  <a:cubicBezTo>
                    <a:pt x="162" y="139"/>
                    <a:pt x="205" y="123"/>
                    <a:pt x="247" y="134"/>
                  </a:cubicBezTo>
                  <a:lnTo>
                    <a:pt x="436" y="185"/>
                  </a:lnTo>
                  <a:lnTo>
                    <a:pt x="461" y="122"/>
                  </a:lnTo>
                  <a:lnTo>
                    <a:pt x="523" y="0"/>
                  </a:lnTo>
                  <a:close/>
                </a:path>
              </a:pathLst>
            </a:custGeom>
            <a:gradFill>
              <a:gsLst>
                <a:gs pos="0">
                  <a:srgbClr val="8830FE">
                    <a:lumMod val="60000"/>
                    <a:lumOff val="40000"/>
                  </a:srgbClr>
                </a:gs>
                <a:gs pos="95000">
                  <a:srgbClr val="8830FE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63500" dir="2700000" algn="tl" rotWithShape="0">
                <a:srgbClr val="8830FE">
                  <a:lumMod val="75000"/>
                  <a:alpha val="20000"/>
                </a:srgbClr>
              </a:outerShdw>
            </a:effectLst>
          </p:spPr>
          <p:txBody>
            <a:bodyPr vertOverflow="overflow" horzOverflow="overflow" vert="horz" wrap="none" lIns="215900" tIns="36195" rIns="91440" bIns="3619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06</a:t>
              </a: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401945" y="3938270"/>
            <a:ext cx="1595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路由器</a:t>
            </a:r>
            <a:br>
              <a:rPr lang="zh-CN" altLang="en-US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</a:br>
            <a:r>
              <a:rPr lang="zh-CN" altLang="en-US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安全设置</a:t>
            </a:r>
          </a:p>
        </p:txBody>
      </p:sp>
      <p:pic>
        <p:nvPicPr>
          <p:cNvPr id="7" name="图片 6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5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实验四：家庭网络参数配置与优化</a:t>
            </a:r>
          </a:p>
        </p:txBody>
      </p:sp>
      <p:sp>
        <p:nvSpPr>
          <p:cNvPr id="5" name="矩形 4"/>
          <p:cNvSpPr/>
          <p:nvPr/>
        </p:nvSpPr>
        <p:spPr>
          <a:xfrm>
            <a:off x="1760220" y="1664970"/>
            <a:ext cx="885571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对家庭网络进行测试，包括速度测试和稳定性测试。根据测试结果调整配置，优化网络性能。</a:t>
            </a:r>
          </a:p>
          <a:p>
            <a:pPr indent="476250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4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81380" y="3533140"/>
            <a:ext cx="1969770" cy="52006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命令测试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285490" y="2679700"/>
            <a:ext cx="1969770" cy="52006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Ping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85490" y="4457700"/>
            <a:ext cx="1969770" cy="520065"/>
          </a:xfrm>
          <a:prstGeom prst="roundRect">
            <a:avLst/>
          </a:prstGeom>
          <a:gradFill>
            <a:gsLst>
              <a:gs pos="0">
                <a:srgbClr val="FEF78A"/>
              </a:gs>
              <a:gs pos="50000">
                <a:srgbClr val="FEF78A"/>
              </a:gs>
              <a:gs pos="100000">
                <a:srgbClr val="FEF78A"/>
              </a:gs>
            </a:gsLst>
          </a:gradFill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 Tracert </a:t>
            </a:r>
          </a:p>
        </p:txBody>
      </p:sp>
      <p:sp>
        <p:nvSpPr>
          <p:cNvPr id="15" name="左大括号 14"/>
          <p:cNvSpPr/>
          <p:nvPr/>
        </p:nvSpPr>
        <p:spPr>
          <a:xfrm>
            <a:off x="2901315" y="2947035"/>
            <a:ext cx="374015" cy="1697990"/>
          </a:xfrm>
          <a:prstGeom prst="leftBrace">
            <a:avLst/>
          </a:prstGeom>
          <a:ln w="19050">
            <a:solidFill>
              <a:srgbClr val="0989B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534025" y="2171065"/>
            <a:ext cx="5494020" cy="1537335"/>
          </a:xfrm>
          <a:prstGeom prst="roundRect">
            <a:avLst/>
          </a:prstGeom>
          <a:noFill/>
          <a:ln w="12700">
            <a:solidFill>
              <a:srgbClr val="3E919F"/>
            </a:solidFill>
            <a:prstDash val="sysDash"/>
            <a:miter lim="800000"/>
          </a:ln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/>
              <a:t>示例：</a:t>
            </a:r>
            <a:r>
              <a:rPr lang="en-US" altLang="zh-CN"/>
              <a:t>ping www.baidu.com</a:t>
            </a:r>
          </a:p>
          <a:p>
            <a:pPr algn="l"/>
            <a:r>
              <a:rPr lang="zh-CN" altLang="en-US"/>
              <a:t>解读：</a:t>
            </a:r>
          </a:p>
          <a:p>
            <a:pPr algn="l"/>
            <a:r>
              <a:rPr lang="zh-CN" altLang="en-US"/>
              <a:t> </a:t>
            </a:r>
            <a:r>
              <a:rPr lang="en-US" altLang="zh-CN"/>
              <a:t>          </a:t>
            </a:r>
            <a:r>
              <a:rPr lang="zh-CN" altLang="en-US"/>
              <a:t>时间（Time）: 时间越短，网络响应越快。</a:t>
            </a:r>
          </a:p>
          <a:p>
            <a:pPr algn="l"/>
            <a:r>
              <a:rPr lang="en-US" altLang="zh-CN"/>
              <a:t>           </a:t>
            </a:r>
            <a:r>
              <a:rPr lang="zh-CN" altLang="en-US"/>
              <a:t>丢失（Lost）</a:t>
            </a:r>
            <a:r>
              <a:rPr lang="en-US" altLang="zh-CN"/>
              <a:t>  </a:t>
            </a:r>
            <a:r>
              <a:rPr lang="zh-CN" altLang="en-US"/>
              <a:t>: 没有回应的数据包数量。</a:t>
            </a:r>
          </a:p>
          <a:p>
            <a:pPr algn="l"/>
            <a:r>
              <a:rPr lang="zh-CN" altLang="en-US"/>
              <a:t> </a:t>
            </a:r>
            <a:r>
              <a:rPr lang="en-US" altLang="zh-CN"/>
              <a:t>                                     </a:t>
            </a:r>
            <a:r>
              <a:rPr lang="zh-CN" altLang="en-US"/>
              <a:t>丢失率高，表明网络不稳定。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5534025" y="3853180"/>
            <a:ext cx="5494020" cy="2298065"/>
          </a:xfrm>
          <a:prstGeom prst="roundRect">
            <a:avLst/>
          </a:prstGeom>
          <a:noFill/>
          <a:ln w="12700">
            <a:solidFill>
              <a:srgbClr val="FFC000"/>
            </a:solidFill>
            <a:prstDash val="sysDash"/>
          </a:ln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/>
              <a:t>示例：</a:t>
            </a:r>
            <a:r>
              <a:rPr lang="en-US" altLang="zh-CN"/>
              <a:t>tracert www.baidu.com</a:t>
            </a:r>
          </a:p>
          <a:p>
            <a:pPr algn="l"/>
            <a:r>
              <a:rPr lang="zh-CN" altLang="en-US"/>
              <a:t>解读：</a:t>
            </a:r>
          </a:p>
          <a:p>
            <a:pPr indent="457200" algn="l" fontAlgn="auto"/>
            <a:r>
              <a:rPr lang="zh-CN" altLang="en-US"/>
              <a:t>序号：</a:t>
            </a:r>
            <a:r>
              <a:rPr lang="en-US" altLang="zh-CN"/>
              <a:t> </a:t>
            </a:r>
            <a:r>
              <a:rPr lang="zh-CN" altLang="en-US"/>
              <a:t>每行代表一</a:t>
            </a:r>
            <a:r>
              <a:rPr lang="en-US" altLang="zh-CN"/>
              <a:t>“</a:t>
            </a:r>
            <a:r>
              <a:rPr lang="zh-CN" altLang="en-US"/>
              <a:t>跳</a:t>
            </a:r>
            <a:r>
              <a:rPr lang="en-US" altLang="zh-CN"/>
              <a:t>”</a:t>
            </a:r>
            <a:r>
              <a:rPr lang="zh-CN" altLang="en-US"/>
              <a:t>，</a:t>
            </a:r>
          </a:p>
          <a:p>
            <a:pPr indent="457200" algn="l" fontAlgn="auto"/>
            <a:r>
              <a:rPr lang="en-US" altLang="zh-CN"/>
              <a:t>               </a:t>
            </a:r>
            <a:r>
              <a:rPr lang="zh-CN" altLang="en-US"/>
              <a:t>数据包到达目的地前经过的一个节点</a:t>
            </a:r>
          </a:p>
          <a:p>
            <a:pPr indent="457200" algn="l" fontAlgn="auto"/>
            <a:r>
              <a:rPr lang="zh-CN" altLang="en-US"/>
              <a:t>时间：数据包往返该路由节点三次尝试的时间。</a:t>
            </a:r>
            <a:r>
              <a:rPr lang="en-US" altLang="zh-CN"/>
              <a:t>            </a:t>
            </a:r>
          </a:p>
          <a:p>
            <a:pPr indent="457200" algn="l" fontAlgn="auto"/>
            <a:r>
              <a:rPr lang="en-US" altLang="zh-CN"/>
              <a:t>              </a:t>
            </a:r>
            <a:r>
              <a:rPr lang="zh-CN" altLang="en-US"/>
              <a:t>时间值越小，表示网络延迟越低。</a:t>
            </a:r>
          </a:p>
          <a:p>
            <a:pPr indent="457200" algn="l" fontAlgn="auto"/>
            <a:r>
              <a:rPr lang="zh-CN" altLang="en-US"/>
              <a:t>路由IP：时间值后面是该路由节点的IP地址。</a:t>
            </a:r>
          </a:p>
          <a:p>
            <a:pPr indent="457200" algn="l" fontAlgn="auto"/>
            <a:r>
              <a:rPr lang="zh-CN" altLang="en-US"/>
              <a:t>星号 (*)：该节点没有响应或无法到达。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实验四：家庭网络参数配置与优化</a:t>
            </a:r>
          </a:p>
        </p:txBody>
      </p:sp>
      <p:sp>
        <p:nvSpPr>
          <p:cNvPr id="5" name="矩形 4"/>
          <p:cNvSpPr/>
          <p:nvPr/>
        </p:nvSpPr>
        <p:spPr>
          <a:xfrm>
            <a:off x="1760220" y="1664970"/>
            <a:ext cx="8855710" cy="721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对家庭网络进行测试，包括速度测试和稳定性测试。根据测试结果调整配置，优化网络性能。</a:t>
            </a:r>
          </a:p>
          <a:p>
            <a:pPr indent="476250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4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881380" y="3706495"/>
            <a:ext cx="1969770" cy="52006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工具测试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285490" y="2853055"/>
            <a:ext cx="1969770" cy="52006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网站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85490" y="4631055"/>
            <a:ext cx="1969770" cy="520065"/>
          </a:xfrm>
          <a:prstGeom prst="roundRect">
            <a:avLst/>
          </a:prstGeom>
          <a:gradFill>
            <a:gsLst>
              <a:gs pos="0">
                <a:srgbClr val="FEF78A"/>
              </a:gs>
              <a:gs pos="50000">
                <a:srgbClr val="FEF78A"/>
              </a:gs>
              <a:gs pos="100000">
                <a:srgbClr val="FEF78A"/>
              </a:gs>
            </a:gsLst>
          </a:gradFill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 软件</a:t>
            </a:r>
          </a:p>
        </p:txBody>
      </p:sp>
      <p:sp>
        <p:nvSpPr>
          <p:cNvPr id="15" name="左大括号 14"/>
          <p:cNvSpPr/>
          <p:nvPr/>
        </p:nvSpPr>
        <p:spPr>
          <a:xfrm>
            <a:off x="2901315" y="3120390"/>
            <a:ext cx="374015" cy="1697990"/>
          </a:xfrm>
          <a:prstGeom prst="leftBrace">
            <a:avLst/>
          </a:prstGeom>
          <a:ln w="19050">
            <a:solidFill>
              <a:srgbClr val="0989B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235" y="2207895"/>
            <a:ext cx="1340485" cy="6451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76720" y="2207895"/>
            <a:ext cx="3978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网址：https://www.speedtest.cn/</a:t>
            </a:r>
          </a:p>
          <a:p>
            <a:r>
              <a:rPr lang="zh-CN" altLang="en-US"/>
              <a:t>特色：有网速诊断报告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776720" y="3120390"/>
            <a:ext cx="3978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网址：http://test.ustc.edu.cn/</a:t>
            </a:r>
          </a:p>
          <a:p>
            <a:r>
              <a:rPr lang="zh-CN" altLang="en-US"/>
              <a:t>特色：有结果排行和建议</a:t>
            </a:r>
          </a:p>
        </p:txBody>
      </p:sp>
      <p:sp>
        <p:nvSpPr>
          <p:cNvPr id="17" name="矩形 16">
            <a:hlinkClick r:id="rId7"/>
          </p:cNvPr>
          <p:cNvSpPr/>
          <p:nvPr/>
        </p:nvSpPr>
        <p:spPr>
          <a:xfrm>
            <a:off x="5436870" y="3188970"/>
            <a:ext cx="1416050" cy="576580"/>
          </a:xfrm>
          <a:prstGeom prst="rect">
            <a:avLst/>
          </a:prstGeom>
          <a:gradFill>
            <a:gsLst>
              <a:gs pos="50000">
                <a:srgbClr val="3474CB"/>
              </a:gs>
              <a:gs pos="0">
                <a:srgbClr val="03BEC1"/>
              </a:gs>
              <a:gs pos="100000">
                <a:srgbClr val="8E52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中科大</a:t>
            </a:r>
            <a:r>
              <a:rPr lang="en-US" altLang="zh-CN"/>
              <a:t> </a:t>
            </a:r>
            <a:br>
              <a:rPr lang="en-US" altLang="zh-CN"/>
            </a:br>
            <a:r>
              <a:rPr lang="zh-CN" altLang="en-US"/>
              <a:t>测速网站</a:t>
            </a:r>
            <a:r>
              <a:rPr lang="en-US" altLang="zh-CN"/>
              <a:t>  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5352415" y="5000625"/>
            <a:ext cx="4688205" cy="835025"/>
            <a:chOff x="8473" y="7875"/>
            <a:chExt cx="7383" cy="131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>
              <a:lum bright="-18000" contrast="48000"/>
            </a:blip>
            <a:stretch>
              <a:fillRect/>
            </a:stretch>
          </p:blipFill>
          <p:spPr>
            <a:xfrm>
              <a:off x="13314" y="7879"/>
              <a:ext cx="1350" cy="121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2" y="7901"/>
              <a:ext cx="4852" cy="1015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73" y="7875"/>
              <a:ext cx="7383" cy="1315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48605" y="4158615"/>
            <a:ext cx="4692015" cy="796925"/>
            <a:chOff x="8467" y="6351"/>
            <a:chExt cx="7389" cy="125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/>
            <a:srcRect r="18111"/>
            <a:stretch>
              <a:fillRect/>
            </a:stretch>
          </p:blipFill>
          <p:spPr>
            <a:xfrm>
              <a:off x="11224" y="6351"/>
              <a:ext cx="3269" cy="110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67" y="6459"/>
              <a:ext cx="2757" cy="913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8473" y="6356"/>
              <a:ext cx="7383" cy="1250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  <p:sp>
        <p:nvSpPr>
          <p:cNvPr id="28" name="矩形 27">
            <a:hlinkClick r:id="rId13"/>
          </p:cNvPr>
          <p:cNvSpPr/>
          <p:nvPr/>
        </p:nvSpPr>
        <p:spPr>
          <a:xfrm>
            <a:off x="5365750" y="3058160"/>
            <a:ext cx="4786630" cy="863600"/>
          </a:xfrm>
          <a:prstGeom prst="rect">
            <a:avLst/>
          </a:prstGeom>
          <a:noFill/>
          <a:ln>
            <a:solidFill>
              <a:srgbClr val="3E919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hlinkClick r:id="rId5" action="ppaction://hlinkfile"/>
          </p:cNvPr>
          <p:cNvSpPr/>
          <p:nvPr/>
        </p:nvSpPr>
        <p:spPr>
          <a:xfrm>
            <a:off x="5365750" y="2153920"/>
            <a:ext cx="4786630" cy="863600"/>
          </a:xfrm>
          <a:prstGeom prst="rect">
            <a:avLst/>
          </a:prstGeom>
          <a:noFill/>
          <a:ln>
            <a:solidFill>
              <a:srgbClr val="3E919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圆角矩形 125"/>
          <p:cNvSpPr/>
          <p:nvPr/>
        </p:nvSpPr>
        <p:spPr bwMode="auto">
          <a:xfrm>
            <a:off x="969645" y="902970"/>
            <a:ext cx="10321290" cy="5095240"/>
          </a:xfrm>
          <a:prstGeom prst="roundRect">
            <a:avLst>
              <a:gd name="adj" fmla="val 996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19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实验情境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26912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075" y="6419850"/>
            <a:ext cx="281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跨学科主题学习</a:t>
            </a:r>
          </a:p>
        </p:txBody>
      </p:sp>
      <p:pic>
        <p:nvPicPr>
          <p:cNvPr id="4" name="图片 3" descr="639545b6d1b33c2331858d872a6e5a4d"/>
          <p:cNvPicPr>
            <a:picLocks noChangeAspect="1"/>
          </p:cNvPicPr>
          <p:nvPr/>
        </p:nvPicPr>
        <p:blipFill>
          <a:blip r:embed="rId6"/>
          <a:srcRect l="7752" t="27222" r="5893" b="22454"/>
          <a:stretch>
            <a:fillRect/>
          </a:stretch>
        </p:blipFill>
        <p:spPr>
          <a:xfrm>
            <a:off x="1562100" y="1328420"/>
            <a:ext cx="9132570" cy="4681220"/>
          </a:xfrm>
          <a:prstGeom prst="rect">
            <a:avLst/>
          </a:prstGeom>
        </p:spPr>
      </p:pic>
      <p:pic>
        <p:nvPicPr>
          <p:cNvPr id="3" name="video_240722_23094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6845" y="1610995"/>
            <a:ext cx="6855460" cy="3856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60890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实验四：家庭网络参数配置与优化</a:t>
            </a:r>
          </a:p>
        </p:txBody>
      </p:sp>
      <p:sp>
        <p:nvSpPr>
          <p:cNvPr id="5" name="矩形 4"/>
          <p:cNvSpPr/>
          <p:nvPr/>
        </p:nvSpPr>
        <p:spPr>
          <a:xfrm>
            <a:off x="1760220" y="166497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对家庭网络进行测试，包括速度测试和稳定性测试。根据测试结果调整配置，优化网络性能。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920875" y="3255010"/>
            <a:ext cx="6846570" cy="2392680"/>
            <a:chOff x="3025" y="4214"/>
            <a:chExt cx="10782" cy="3768"/>
          </a:xfrm>
        </p:grpSpPr>
        <p:sp>
          <p:nvSpPr>
            <p:cNvPr id="7" name="圆角矩形 6"/>
            <p:cNvSpPr/>
            <p:nvPr/>
          </p:nvSpPr>
          <p:spPr>
            <a:xfrm>
              <a:off x="3025" y="4586"/>
              <a:ext cx="10782" cy="33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indent="0" algn="l" fontAlgn="auto">
                <a:lnSpc>
                  <a:spcPct val="150000"/>
                </a:lnSpc>
              </a:pPr>
              <a:r>
                <a:rPr lang="zh-CN" altLang="en-US" sz="2000"/>
                <a:t>我们学习了路由器的</a:t>
              </a:r>
              <a:r>
                <a:rPr lang="zh-CN" altLang="en-US" sz="2000">
                  <a:sym typeface="+mn-ea"/>
                </a:rPr>
                <a:t>配置</a:t>
              </a:r>
              <a:r>
                <a:rPr lang="zh-CN" altLang="en-US" sz="2000"/>
                <a:t>，采用了</a:t>
              </a:r>
              <a:r>
                <a:rPr lang="zh-CN" altLang="en-US" sz="2000">
                  <a:sym typeface="+mn-ea"/>
                </a:rPr>
                <a:t>__________________</a:t>
              </a:r>
            </a:p>
            <a:p>
              <a:pPr indent="0" algn="l" fontAlgn="auto">
                <a:lnSpc>
                  <a:spcPct val="150000"/>
                </a:lnSpc>
              </a:pPr>
              <a:r>
                <a:rPr lang="zh-CN" altLang="en-US" sz="2000">
                  <a:sym typeface="+mn-ea"/>
                </a:rPr>
                <a:t>____________（</a:t>
              </a:r>
              <a:r>
                <a:rPr lang="zh-CN" altLang="en-US" sz="2000"/>
                <a:t>安全措施），并进行了网络性能测试。通过调整_</a:t>
              </a:r>
              <a:r>
                <a:rPr lang="zh-CN" altLang="en-US" sz="2000">
                  <a:sym typeface="+mn-ea"/>
                </a:rPr>
                <a:t>_________</a:t>
              </a:r>
              <a:r>
                <a:rPr lang="zh-CN" altLang="en-US" sz="2000"/>
                <a:t>_____，提高了网络</a:t>
              </a:r>
              <a:r>
                <a:rPr lang="zh-CN" altLang="en-US" sz="2000">
                  <a:sym typeface="+mn-ea"/>
                </a:rPr>
                <a:t>______</a:t>
              </a:r>
              <a:r>
                <a:rPr lang="zh-CN" altLang="en-US" sz="2000"/>
                <a:t>_________。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548" y="4214"/>
              <a:ext cx="2443" cy="714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/>
                <a:t>实验小结</a:t>
              </a:r>
            </a:p>
          </p:txBody>
        </p:sp>
      </p:grpSp>
      <p:pic>
        <p:nvPicPr>
          <p:cNvPr id="4" name="图片 3" descr="C:/Users/Lenovo/Desktop/ff224b2ad4c34d12744405eb47c51ccc.pngff224b2ad4c34d12744405eb47c51ccc"/>
          <p:cNvPicPr>
            <a:picLocks noChangeAspect="1"/>
          </p:cNvPicPr>
          <p:nvPr/>
        </p:nvPicPr>
        <p:blipFill>
          <a:blip r:embed="rId3"/>
          <a:srcRect l="10860" r="10860"/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22" name="图片 21" descr="机器人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640" y="3626485"/>
            <a:ext cx="2880360" cy="288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62120" y="1479550"/>
            <a:ext cx="467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三、实验评价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ctr"/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86" y="362058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77035" y="2725673"/>
            <a:ext cx="2353310" cy="2083182"/>
            <a:chOff x="3501" y="4032"/>
            <a:chExt cx="3706" cy="3281"/>
          </a:xfrm>
        </p:grpSpPr>
        <p:grpSp>
          <p:nvGrpSpPr>
            <p:cNvPr id="1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4426" y="4032"/>
              <a:ext cx="1780" cy="2565"/>
              <a:chOff x="1132852" y="1215112"/>
              <a:chExt cx="1248082" cy="1799107"/>
            </a:xfrm>
          </p:grpSpPr>
          <p:sp>
            <p:nvSpPr>
              <p:cNvPr id="12" name="Oval 2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gradFill>
                <a:gsLst>
                  <a:gs pos="34000">
                    <a:srgbClr val="73B6E1"/>
                  </a:gs>
                  <a:gs pos="100000">
                    <a:srgbClr val="E4E6F5"/>
                  </a:gs>
                  <a:gs pos="70000">
                    <a:srgbClr val="BFDBF3"/>
                  </a:gs>
                  <a:gs pos="0">
                    <a:srgbClr val="3467A0"/>
                  </a:gs>
                </a:gsLst>
                <a:lin ang="27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任意多边形 12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文本框 2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01828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1</a:t>
                </a:r>
              </a:p>
            </p:txBody>
          </p:sp>
        </p:grpSp>
        <p:sp>
          <p:nvSpPr>
            <p:cNvPr id="19" name="MH_Text_1"/>
            <p:cNvSpPr/>
            <p:nvPr>
              <p:custDataLst>
                <p:tags r:id="rId14"/>
              </p:custDataLst>
            </p:nvPr>
          </p:nvSpPr>
          <p:spPr>
            <a:xfrm>
              <a:off x="3501" y="6855"/>
              <a:ext cx="3706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实验报告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22470" y="2725705"/>
            <a:ext cx="2465070" cy="2083150"/>
            <a:chOff x="9170" y="4142"/>
            <a:chExt cx="3882" cy="3281"/>
          </a:xfrm>
        </p:grpSpPr>
        <p:grpSp>
          <p:nvGrpSpPr>
            <p:cNvPr id="15" name="组合 14"/>
            <p:cNvGrpSpPr/>
            <p:nvPr>
              <p:custDataLst>
                <p:tags r:id="rId8"/>
              </p:custDataLst>
            </p:nvPr>
          </p:nvGrpSpPr>
          <p:grpSpPr>
            <a:xfrm>
              <a:off x="10228" y="4142"/>
              <a:ext cx="1780" cy="2565"/>
              <a:chOff x="4791477" y="1215112"/>
              <a:chExt cx="1248082" cy="1799107"/>
            </a:xfrm>
          </p:grpSpPr>
          <p:sp>
            <p:nvSpPr>
              <p:cNvPr id="16" name="Oval 2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48687">
                    <a:srgbClr val="7AD9FB"/>
                  </a:gs>
                  <a:gs pos="3000">
                    <a:srgbClr val="2C84BC"/>
                  </a:gs>
                  <a:gs pos="100000">
                    <a:srgbClr val="FCFEFF"/>
                  </a:gs>
                </a:gsLst>
                <a:lin ang="189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任意多边形 16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2</a:t>
                </a:r>
                <a:endPara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MH_Text_1"/>
            <p:cNvSpPr/>
            <p:nvPr>
              <p:custDataLst>
                <p:tags r:id="rId9"/>
              </p:custDataLst>
            </p:nvPr>
          </p:nvSpPr>
          <p:spPr>
            <a:xfrm>
              <a:off x="9170" y="6965"/>
              <a:ext cx="3882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个人自评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479665" y="2725705"/>
            <a:ext cx="2324100" cy="2083150"/>
            <a:chOff x="12638" y="4032"/>
            <a:chExt cx="3660" cy="3281"/>
          </a:xfrm>
        </p:grpSpPr>
        <p:grpSp>
          <p:nvGrpSpPr>
            <p:cNvPr id="4" name="组合 3"/>
            <p:cNvGrpSpPr/>
            <p:nvPr>
              <p:custDataLst>
                <p:tags r:id="rId3"/>
              </p:custDataLst>
            </p:nvPr>
          </p:nvGrpSpPr>
          <p:grpSpPr>
            <a:xfrm>
              <a:off x="13472" y="4032"/>
              <a:ext cx="1780" cy="2565"/>
              <a:chOff x="4791477" y="1215112"/>
              <a:chExt cx="1248082" cy="1799107"/>
            </a:xfrm>
          </p:grpSpPr>
          <p:sp>
            <p:nvSpPr>
              <p:cNvPr id="5" name="Oval 24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74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任意多边形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3</a:t>
                </a:r>
              </a:p>
            </p:txBody>
          </p:sp>
        </p:grpSp>
        <p:sp>
          <p:nvSpPr>
            <p:cNvPr id="8" name="MH_Text_1"/>
            <p:cNvSpPr/>
            <p:nvPr>
              <p:custDataLst>
                <p:tags r:id="rId4"/>
              </p:custDataLst>
            </p:nvPr>
          </p:nvSpPr>
          <p:spPr>
            <a:xfrm>
              <a:off x="12638" y="6855"/>
              <a:ext cx="3660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小组互评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实验报告</a:t>
            </a:r>
          </a:p>
        </p:txBody>
      </p:sp>
      <p:pic>
        <p:nvPicPr>
          <p:cNvPr id="21" name="Picture 15" descr="C:/Users/Lenovo/Desktop/54b2588b92eae09ef71424a7da8f6fa1.png54b2588b92eae09ef71424a7da8f6fa1"/>
          <p:cNvPicPr>
            <a:picLocks noChangeAspect="1" noChangeArrowheads="1"/>
          </p:cNvPicPr>
          <p:nvPr/>
        </p:nvPicPr>
        <p:blipFill>
          <a:blip r:embed="rId3"/>
          <a:srcRect l="15351" r="15351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31875" y="1984375"/>
            <a:ext cx="6049010" cy="3904615"/>
          </a:xfrm>
          <a:prstGeom prst="rect">
            <a:avLst/>
          </a:prstGeom>
          <a:solidFill>
            <a:srgbClr val="FDF7AF"/>
          </a:solidFill>
          <a:ln w="19050">
            <a:solidFill>
              <a:srgbClr val="FFC000"/>
            </a:solidFill>
            <a:prstDash val="sys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实验目的：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设备并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搭建家庭网络系统，满足成员的上网需求。</a:t>
            </a:r>
            <a:endParaRPr lang="zh-CN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sz="1600" b="1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实验步骤：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需求分析： 我们考虑了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设备选择： 我们选择了______路由器和_____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布局规划： 设备放置在__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____，以实现最佳信号覆盖。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配置过程： 设置了网络名称为___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___，密码为__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__，</a:t>
            </a:r>
          </a:p>
          <a:p>
            <a:pPr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en-US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并</a:t>
            </a:r>
            <a:r>
              <a:rPr kumimoji="0" lang="zh-CN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设置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__安全选项。</a:t>
            </a: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0"/>
              </a:spcAft>
            </a:pPr>
            <a:r>
              <a:rPr kumimoji="0" sz="1600" b="1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遇到的问题：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sz="1600" b="1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解决</a:t>
            </a:r>
            <a:r>
              <a:rPr kumimoji="0" lang="zh-CN" sz="1600" b="1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kumimoji="0" sz="1600" b="1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方案：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_____________________________________</a:t>
            </a:r>
            <a:r>
              <a:rPr kumimoji="0" sz="1600" i="0" u="none" strike="noStrike" cap="none" normalizeH="0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kumimoji="0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20280" y="1984375"/>
            <a:ext cx="3883025" cy="3903980"/>
          </a:xfrm>
          <a:prstGeom prst="rect">
            <a:avLst/>
          </a:prstGeom>
          <a:solidFill>
            <a:srgbClr val="FDF7AF"/>
          </a:solidFill>
          <a:ln w="19050">
            <a:solidFill>
              <a:srgbClr val="FFC000"/>
            </a:solidFill>
            <a:prstDash val="sysDash"/>
          </a:ln>
        </p:spPr>
        <p:txBody>
          <a:bodyPr wrap="square" rtlCol="0">
            <a:noAutofit/>
          </a:bodyPr>
          <a:lstStyle/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优化策略：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通过__________________提高网络性能。</a:t>
            </a:r>
            <a:endParaRPr kumimoji="0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kumimoji="0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展示亮点：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_______________________</a:t>
            </a: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_________________________________。</a:t>
            </a:r>
            <a:endParaRPr lang="zh-CN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kumimoji="0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待改进之处：</a:t>
            </a: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我们认为______________</a:t>
            </a:r>
          </a:p>
          <a:p>
            <a:pPr lvl="0" indent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___________________________________可以进一步优化。</a:t>
            </a:r>
            <a:endParaRPr kumimoji="0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kumimoji="0" lang="zh-CN" altLang="en-US" sz="1600" i="0" u="none" strike="noStrike" cap="none" normalizeH="0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23495" y="1877023"/>
          <a:ext cx="9484409" cy="41301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57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315"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sym typeface="+mn-ea"/>
                        </a:rPr>
                        <a:t>评价维度</a:t>
                      </a:r>
                      <a:r>
                        <a:rPr lang="en-US" altLang="zh-CN" sz="1600" kern="100" dirty="0">
                          <a:solidFill>
                            <a:srgbClr val="0070C0"/>
                          </a:solidFill>
                          <a:effectLst/>
                          <a:sym typeface="+mn-ea"/>
                        </a:rPr>
                        <a:t> </a:t>
                      </a:r>
                      <a:endParaRPr lang="en-US" altLang="zh-CN" sz="1600" kern="1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>
                          <a:solidFill>
                            <a:srgbClr val="0070C0"/>
                          </a:solidFill>
                          <a:effectLst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自我评价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信息意识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能有效地从多种资源中选择合适的信息用于网络规划。能够理解家庭网络的实际需求，并分析这些需求对网络规划的影响。能够理解网络安全的重要性，并采取相应的保护措施。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计算思维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能将网络搭建的大问题分解成若干个小问题逐一解决。通过逻辑分析和系统化的方法来设计网络方案，并能够通过实验和测试来验证设计方案。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数字化学习</a:t>
                      </a:r>
                    </a:p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与创新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能设计出具有创新性的家庭互联系统，考虑个性化功能和未来扩展性。能有效地与小组成员合作，共同完成家庭互联系统的规划和搭建。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信息社会责任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能意识到网络安全的重要性，并采取措施保护家庭网络的安全。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85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64" y="264849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08" y="263692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3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85" y="264849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62" y="264238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72" y="264238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997" y="369878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441" y="368721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18" y="369878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95" y="369267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05" y="369267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64" y="458926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08" y="457768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85" y="458926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62" y="4583150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72" y="4583150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997" y="551380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441" y="550223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18" y="551380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95" y="550769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05" y="550769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个人自评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6" name="Picture 15" descr="C:/Users/Lenovo/Desktop/54b2588b92eae09ef71424a7da8f6fa1.png54b2588b92eae09ef71424a7da8f6fa1"/>
          <p:cNvPicPr>
            <a:picLocks noChangeAspect="1" noChangeArrowheads="1"/>
          </p:cNvPicPr>
          <p:nvPr/>
        </p:nvPicPr>
        <p:blipFill>
          <a:blip r:embed="rId5"/>
          <a:srcRect l="15351" r="15351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小组互评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C:/Users/Lenovo/Desktop/54b2588b92eae09ef71424a7da8f6fa1.png54b2588b92eae09ef71424a7da8f6fa1"/>
          <p:cNvPicPr>
            <a:picLocks noChangeAspect="1" noChangeArrowheads="1"/>
          </p:cNvPicPr>
          <p:nvPr/>
        </p:nvPicPr>
        <p:blipFill>
          <a:blip r:embed="rId3"/>
          <a:srcRect l="15351" r="15351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/>
          <p:nvPr/>
        </p:nvGraphicFramePr>
        <p:xfrm>
          <a:off x="1303655" y="1876933"/>
          <a:ext cx="9585325" cy="3982405"/>
        </p:xfrm>
        <a:graphic>
          <a:graphicData uri="http://schemas.openxmlformats.org/drawingml/2006/table">
            <a:tbl>
              <a:tblPr firstRow="1">
                <a:tableStyleId>{18A36008-0D5F-40D5-9C22-0C5483415355}</a:tableStyleId>
              </a:tblPr>
              <a:tblGrid>
                <a:gridCol w="1500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02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评价维度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评价内容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评价结果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团队合作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小组在团队合作中展现出的协作精神和协同工作能力。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创意创新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小组在家庭网络系统设计中展现的创新思维和创意设计。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技术实现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小组在网络搭建过程中所采用的技术方案的合理性和有效性。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问题解决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小组在面对搭建过程中的问题时所采取的解决策略和效果。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信息意识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小组对网络安全和信息保护的意识以及在实践中的体现。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社会责任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小组在搭建中展现的对社会责任和信息道德的认识和实践。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呈现交流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小组在展示环节中信息传达的清晰度、有效性，与其他小组的互动。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9133840" y="2421255"/>
            <a:ext cx="1517650" cy="826770"/>
            <a:chOff x="14384" y="3813"/>
            <a:chExt cx="2390" cy="1302"/>
          </a:xfrm>
        </p:grpSpPr>
        <p:grpSp>
          <p:nvGrpSpPr>
            <p:cNvPr id="11" name="组合 10"/>
            <p:cNvGrpSpPr/>
            <p:nvPr/>
          </p:nvGrpSpPr>
          <p:grpSpPr>
            <a:xfrm>
              <a:off x="14384" y="3813"/>
              <a:ext cx="2391" cy="484"/>
              <a:chOff x="14524" y="4153"/>
              <a:chExt cx="2391" cy="484"/>
            </a:xfrm>
          </p:grpSpPr>
          <p:pic>
            <p:nvPicPr>
              <p:cNvPr id="6" name="Picture 25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9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4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3" y="4153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3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2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2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91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1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4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14384" y="4631"/>
              <a:ext cx="2391" cy="484"/>
              <a:chOff x="14524" y="4153"/>
              <a:chExt cx="2391" cy="484"/>
            </a:xfrm>
          </p:grpSpPr>
          <p:pic>
            <p:nvPicPr>
              <p:cNvPr id="13" name="Picture 25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9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4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3" y="4153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3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2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2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91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1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4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9133840" y="3460115"/>
            <a:ext cx="1517650" cy="826770"/>
            <a:chOff x="14384" y="3813"/>
            <a:chExt cx="2390" cy="1302"/>
          </a:xfrm>
        </p:grpSpPr>
        <p:grpSp>
          <p:nvGrpSpPr>
            <p:cNvPr id="22" name="组合 21"/>
            <p:cNvGrpSpPr/>
            <p:nvPr/>
          </p:nvGrpSpPr>
          <p:grpSpPr>
            <a:xfrm>
              <a:off x="14384" y="3813"/>
              <a:ext cx="2391" cy="484"/>
              <a:chOff x="14524" y="4153"/>
              <a:chExt cx="2391" cy="484"/>
            </a:xfrm>
          </p:grpSpPr>
          <p:pic>
            <p:nvPicPr>
              <p:cNvPr id="23" name="Picture 25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9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4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3" y="4153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3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2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2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91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1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4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14384" y="4631"/>
              <a:ext cx="2391" cy="484"/>
              <a:chOff x="14524" y="4153"/>
              <a:chExt cx="2391" cy="484"/>
            </a:xfrm>
          </p:grpSpPr>
          <p:pic>
            <p:nvPicPr>
              <p:cNvPr id="29" name="Picture 25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9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4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3" y="4153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3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2" y="417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2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91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1" descr="E:\360CloudEnterprise\Cache\2672364650\14815487282164357\01个人工作\ADMINI~1\AppData\Local\Temp\SGPicFaceTpBq\10544\0025DF50.png"/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4" y="4161"/>
                <a:ext cx="467" cy="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5" name="组合 34"/>
          <p:cNvGrpSpPr/>
          <p:nvPr/>
        </p:nvGrpSpPr>
        <p:grpSpPr>
          <a:xfrm>
            <a:off x="9135110" y="4484370"/>
            <a:ext cx="1518285" cy="307340"/>
            <a:chOff x="14524" y="4153"/>
            <a:chExt cx="2391" cy="484"/>
          </a:xfrm>
        </p:grpSpPr>
        <p:pic>
          <p:nvPicPr>
            <p:cNvPr id="36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9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" y="4153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2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1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4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9135110" y="5003800"/>
            <a:ext cx="1518285" cy="307340"/>
            <a:chOff x="14524" y="4153"/>
            <a:chExt cx="2391" cy="484"/>
          </a:xfrm>
        </p:grpSpPr>
        <p:pic>
          <p:nvPicPr>
            <p:cNvPr id="42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9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" y="4153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2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1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4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组合 46"/>
          <p:cNvGrpSpPr/>
          <p:nvPr/>
        </p:nvGrpSpPr>
        <p:grpSpPr>
          <a:xfrm>
            <a:off x="9135745" y="5445125"/>
            <a:ext cx="1518285" cy="307340"/>
            <a:chOff x="14524" y="4153"/>
            <a:chExt cx="2391" cy="484"/>
          </a:xfrm>
        </p:grpSpPr>
        <p:pic>
          <p:nvPicPr>
            <p:cNvPr id="63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9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3" y="4153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2" y="417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1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4" y="4161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62120" y="1479550"/>
            <a:ext cx="467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四、拓展提升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ctr"/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86" y="362058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2584450" y="2625090"/>
            <a:ext cx="6254115" cy="3242310"/>
            <a:chOff x="4070" y="4134"/>
            <a:chExt cx="9849" cy="5106"/>
          </a:xfrm>
        </p:grpSpPr>
        <p:grpSp>
          <p:nvGrpSpPr>
            <p:cNvPr id="44" name="组合 43"/>
            <p:cNvGrpSpPr/>
            <p:nvPr/>
          </p:nvGrpSpPr>
          <p:grpSpPr>
            <a:xfrm rot="16200000">
              <a:off x="4462" y="3741"/>
              <a:ext cx="1780" cy="2565"/>
              <a:chOff x="1132852" y="1215112"/>
              <a:chExt cx="1248082" cy="1799107"/>
            </a:xfrm>
          </p:grpSpPr>
          <p:sp>
            <p:nvSpPr>
              <p:cNvPr id="45" name="Oval 24"/>
              <p:cNvSpPr>
                <a:spLocks noChangeArrowheads="1"/>
              </p:cNvSpPr>
              <p:nvPr/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gradFill>
                <a:gsLst>
                  <a:gs pos="50000">
                    <a:schemeClr val="accent5"/>
                  </a:gs>
                  <a:gs pos="0">
                    <a:schemeClr val="accent5">
                      <a:lumMod val="25000"/>
                      <a:lumOff val="75000"/>
                    </a:schemeClr>
                  </a:gs>
                  <a:gs pos="100000">
                    <a:schemeClr val="accent5">
                      <a:lumMod val="85000"/>
                    </a:schemeClr>
                  </a:gs>
                </a:gsLst>
                <a:lin ang="54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任意多边形 45"/>
              <p:cNvSpPr/>
              <p:nvPr/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文本框 22"/>
              <p:cNvSpPr txBox="1"/>
              <p:nvPr/>
            </p:nvSpPr>
            <p:spPr>
              <a:xfrm rot="5400000">
                <a:off x="140182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1</a:t>
                </a: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 rot="16200000">
              <a:off x="6109" y="6340"/>
              <a:ext cx="1780" cy="2565"/>
              <a:chOff x="4791477" y="1215112"/>
              <a:chExt cx="1248082" cy="1799107"/>
            </a:xfrm>
          </p:grpSpPr>
          <p:sp>
            <p:nvSpPr>
              <p:cNvPr id="49" name="Oval 24"/>
              <p:cNvSpPr>
                <a:spLocks noChangeArrowheads="1"/>
              </p:cNvSpPr>
              <p:nvPr/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任意多边形 49"/>
              <p:cNvSpPr/>
              <p:nvPr/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文本框 24"/>
              <p:cNvSpPr txBox="1"/>
              <p:nvPr/>
            </p:nvSpPr>
            <p:spPr>
              <a:xfrm rot="5400000"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2</a:t>
                </a:r>
              </a:p>
            </p:txBody>
          </p:sp>
        </p:grpSp>
        <p:sp>
          <p:nvSpPr>
            <p:cNvPr id="52" name="MH_Text_1"/>
            <p:cNvSpPr/>
            <p:nvPr>
              <p:custDataLst>
                <p:tags r:id="rId3"/>
              </p:custDataLst>
            </p:nvPr>
          </p:nvSpPr>
          <p:spPr>
            <a:xfrm>
              <a:off x="6853" y="4699"/>
              <a:ext cx="3649" cy="70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l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总结反思</a:t>
              </a:r>
            </a:p>
          </p:txBody>
        </p:sp>
        <p:sp>
          <p:nvSpPr>
            <p:cNvPr id="53" name="MH_Text_1"/>
            <p:cNvSpPr/>
            <p:nvPr>
              <p:custDataLst>
                <p:tags r:id="rId4"/>
              </p:custDataLst>
            </p:nvPr>
          </p:nvSpPr>
          <p:spPr>
            <a:xfrm>
              <a:off x="8514" y="7231"/>
              <a:ext cx="3037" cy="7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l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学以致用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7056" y="5214"/>
              <a:ext cx="6863" cy="1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FED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家庭网络系统搭建优化步骤</a:t>
              </a:r>
            </a:p>
            <a:p>
              <a:r>
                <a:rPr lang="zh-CN" altLang="en-US" sz="2400" b="1" dirty="0">
                  <a:solidFill>
                    <a:srgbClr val="FED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网络系统搭建的注意事项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8388" y="7933"/>
              <a:ext cx="4626" cy="1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C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局域网络共享</a:t>
              </a:r>
            </a:p>
            <a:p>
              <a:r>
                <a:rPr lang="zh-CN" altLang="en-US" sz="2400" b="1" dirty="0">
                  <a:solidFill>
                    <a:srgbClr val="FFC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网络故障诊断与排除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0" y="1072515"/>
            <a:ext cx="803275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总结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反思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——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家庭网络系统搭建与优化步骤</a:t>
            </a:r>
          </a:p>
        </p:txBody>
      </p:sp>
      <p:pic>
        <p:nvPicPr>
          <p:cNvPr id="4" name="图片 3" descr="C:/Users/Lenovo/Desktop/6a02f19d480ba683e1864fd702ec3aba.png6a02f19d480ba683e1864fd702ec3aba"/>
          <p:cNvPicPr>
            <a:picLocks noChangeAspect="1"/>
          </p:cNvPicPr>
          <p:nvPr/>
        </p:nvPicPr>
        <p:blipFill>
          <a:blip r:embed="rId3"/>
          <a:srcRect t="34" b="34"/>
          <a:stretch>
            <a:fillRect/>
          </a:stretch>
        </p:blipFill>
        <p:spPr>
          <a:xfrm>
            <a:off x="857885" y="835025"/>
            <a:ext cx="1181735" cy="11817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9620" y="1594485"/>
            <a:ext cx="860044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5000"/>
              </a:lnSpc>
              <a:spcAft>
                <a:spcPts val="0"/>
              </a:spcAft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回顾整个学习过程，分享跨学科主题学习收获，梳理归纳家庭网络系统搭建与优化的核心步骤，并将下面的思维导图填写完整。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077595" y="2651760"/>
            <a:ext cx="9418320" cy="2548890"/>
            <a:chOff x="1697" y="4176"/>
            <a:chExt cx="14832" cy="4014"/>
          </a:xfrm>
        </p:grpSpPr>
        <p:pic>
          <p:nvPicPr>
            <p:cNvPr id="9" name="图片 8" descr="网络搭建步骤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7" y="4176"/>
              <a:ext cx="14833" cy="401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501" y="5847"/>
              <a:ext cx="3798" cy="6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501" y="7337"/>
              <a:ext cx="3798" cy="6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A86D7"/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030" y="5847"/>
              <a:ext cx="1990" cy="6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3A0FF"/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5" name="图片 4" descr="机器人__3_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87255" y="4244975"/>
            <a:ext cx="2404745" cy="240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0" y="1072515"/>
            <a:ext cx="850011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总结反思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网络系统搭建注意事项</a:t>
            </a:r>
          </a:p>
        </p:txBody>
      </p:sp>
      <p:pic>
        <p:nvPicPr>
          <p:cNvPr id="4" name="图片 3" descr="C:/Users/Lenovo/Desktop/6a02f19d480ba683e1864fd702ec3aba.png6a02f19d480ba683e1864fd702ec3aba"/>
          <p:cNvPicPr>
            <a:picLocks noChangeAspect="1"/>
          </p:cNvPicPr>
          <p:nvPr/>
        </p:nvPicPr>
        <p:blipFill>
          <a:blip r:embed="rId2"/>
          <a:srcRect t="34" b="34"/>
          <a:stretch>
            <a:fillRect/>
          </a:stretch>
        </p:blipFill>
        <p:spPr>
          <a:xfrm>
            <a:off x="857885" y="835025"/>
            <a:ext cx="1181735" cy="1181735"/>
          </a:xfrm>
          <a:prstGeom prst="rect">
            <a:avLst/>
          </a:prstGeom>
        </p:spPr>
      </p:pic>
      <p:pic>
        <p:nvPicPr>
          <p:cNvPr id="8" name="图片 7" descr="网络搭建注意事项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20" y="2159635"/>
            <a:ext cx="7898130" cy="38442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9620" y="1594485"/>
            <a:ext cx="8600440" cy="4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5000"/>
              </a:lnSpc>
              <a:spcAft>
                <a:spcPts val="0"/>
              </a:spcAft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梳理归纳家庭网络系统搭建的注意事项，并绘制思维导图。示例如下：</a:t>
            </a:r>
          </a:p>
        </p:txBody>
      </p:sp>
      <p:pic>
        <p:nvPicPr>
          <p:cNvPr id="5" name="图片 4" descr="机器人__3_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7255" y="4244975"/>
            <a:ext cx="2404745" cy="240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90" y="1074420"/>
            <a:ext cx="663257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学以致用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局域网络共享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 descr="C:/Users/Lenovo/Desktop/6a02f19d480ba683e1864fd702ec3aba.png6a02f19d480ba683e1864fd702ec3aba"/>
          <p:cNvPicPr>
            <a:picLocks noChangeAspect="1"/>
          </p:cNvPicPr>
          <p:nvPr/>
        </p:nvPicPr>
        <p:blipFill>
          <a:blip r:embed="rId2"/>
          <a:srcRect t="34" b="34"/>
          <a:stretch>
            <a:fillRect/>
          </a:stretch>
        </p:blipFill>
        <p:spPr>
          <a:xfrm>
            <a:off x="857885" y="835025"/>
            <a:ext cx="1181735" cy="118173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257300" y="1911985"/>
            <a:ext cx="9438640" cy="344043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62735" y="2016760"/>
            <a:ext cx="897318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小明家新买了一台打印机，他想让家里每个人的电脑都能轻松打印文件，他可以采取哪种方式来实现呢？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 将打印机直接连接到一台电脑上</a:t>
            </a: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 通过互联网让打印机与每台电脑连接</a:t>
            </a: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 组建家庭局域网，使打印机成为共享资源</a:t>
            </a:r>
          </a:p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 每次打印时手动传递文件到连接打印机的电脑上</a:t>
            </a:r>
          </a:p>
          <a:p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小华在信息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科技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课上学习了局域网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知识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他想跟家人解释为什么家里Wi-Fi能让大家同时上网。请你帮助小华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用简单的话解释局域网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如何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让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多台设备接入互联网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4" name="图片 3" descr="机器人__3_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87255" y="4244975"/>
            <a:ext cx="2404745" cy="240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0" y="1072515"/>
            <a:ext cx="650303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2．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学以致用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网络故障诊断与排除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9620" y="1594485"/>
            <a:ext cx="860044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25000"/>
              </a:lnSpc>
              <a:spcAft>
                <a:spcPts val="0"/>
              </a:spcAft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回顾生活中你遇到的网络故障问题，最后是如何解决的？借助天工AI、文心一言等大模型查询并验证，将下表填写完整。</a:t>
            </a:r>
          </a:p>
        </p:txBody>
      </p:sp>
      <p:pic>
        <p:nvPicPr>
          <p:cNvPr id="4" name="图片 3" descr="C:/Users/Lenovo/Desktop/6a02f19d480ba683e1864fd702ec3aba.png6a02f19d480ba683e1864fd702ec3aba"/>
          <p:cNvPicPr>
            <a:picLocks noChangeAspect="1"/>
          </p:cNvPicPr>
          <p:nvPr/>
        </p:nvPicPr>
        <p:blipFill>
          <a:blip r:embed="rId3"/>
          <a:srcRect t="34" b="34"/>
          <a:stretch>
            <a:fillRect/>
          </a:stretch>
        </p:blipFill>
        <p:spPr>
          <a:xfrm>
            <a:off x="857885" y="835025"/>
            <a:ext cx="1181735" cy="118173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1141095" y="2489738"/>
          <a:ext cx="9909810" cy="3502152"/>
        </p:xfrm>
        <a:graphic>
          <a:graphicData uri="http://schemas.openxmlformats.org/drawingml/2006/table">
            <a:tbl>
              <a:tblPr firstRow="1" lastCol="1">
                <a:tableStyleId>{3E2692C0-64E5-483C-8C40-ACF1C2FF6344}</a:tableStyleId>
              </a:tblPr>
              <a:tblGrid>
                <a:gridCol w="318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5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045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900" spc="130">
                          <a:solidFill>
                            <a:schemeClr val="tx1"/>
                          </a:solidFill>
                        </a:rPr>
                        <a:t>网络故障描述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gradFill>
                      <a:gsLst>
                        <a:gs pos="0">
                          <a:srgbClr val="FEF78A"/>
                        </a:gs>
                        <a:gs pos="50000">
                          <a:srgbClr val="FEF78A"/>
                        </a:gs>
                        <a:gs pos="100000">
                          <a:srgbClr val="FEF78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900" spc="130">
                          <a:solidFill>
                            <a:schemeClr val="tx1"/>
                          </a:solidFill>
                        </a:rPr>
                        <a:t>网络故障原因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gradFill>
                      <a:gsLst>
                        <a:gs pos="0">
                          <a:srgbClr val="FEF78A"/>
                        </a:gs>
                        <a:gs pos="50000">
                          <a:srgbClr val="FEF78A"/>
                        </a:gs>
                        <a:gs pos="100000">
                          <a:srgbClr val="FEF78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900" spc="130">
                          <a:solidFill>
                            <a:schemeClr val="tx1"/>
                          </a:solidFill>
                        </a:rPr>
                        <a:t>故障排除方法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gradFill>
                      <a:gsLst>
                        <a:gs pos="0">
                          <a:srgbClr val="FEF78A"/>
                        </a:gs>
                        <a:gs pos="50000">
                          <a:srgbClr val="FEF78A"/>
                        </a:gs>
                        <a:gs pos="100000">
                          <a:srgbClr val="FEF78A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能访问外网IP地址网页，</a:t>
                      </a:r>
                      <a:b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不能访问域名地址的网页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DNS</a:t>
                      </a: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地址设置有误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检查计算机</a:t>
                      </a:r>
                      <a:r>
                        <a:rPr lang="en-US" altLang="zh-CN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DNS</a:t>
                      </a: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地址设置是否正确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网卡故障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网卡驱动程序安装有误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卸载后重新安装网卡驱动程序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700" b="0" spc="13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路由器故障</a:t>
                      </a: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700" b="0" spc="13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15900" marR="215900" marT="133350" marB="133350" anchor="ctr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图片 5" descr="机器人__3_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7255" y="4244975"/>
            <a:ext cx="2404745" cy="2404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搭建家庭小型互联系统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55075" y="6419850"/>
            <a:ext cx="2772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跨学科主题学习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461770" y="1755775"/>
            <a:ext cx="9478645" cy="3669030"/>
            <a:chOff x="2302" y="2765"/>
            <a:chExt cx="14927" cy="5778"/>
          </a:xfrm>
        </p:grpSpPr>
        <p:sp>
          <p:nvSpPr>
            <p:cNvPr id="2" name="矩形 1"/>
            <p:cNvSpPr/>
            <p:nvPr/>
          </p:nvSpPr>
          <p:spPr>
            <a:xfrm>
              <a:off x="2302" y="2765"/>
              <a:ext cx="14927" cy="5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6700" algn="just">
                <a:spcBef>
                  <a:spcPts val="500"/>
                </a:spcBef>
                <a:spcAft>
                  <a:spcPts val="500"/>
                </a:spcAft>
                <a:tabLst>
                  <a:tab pos="269875" algn="l"/>
                </a:tabLst>
              </a:pPr>
              <a:r>
                <a:rPr lang="zh-CN" altLang="zh-CN" sz="2000" b="1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1．素养目标</a:t>
              </a:r>
            </a:p>
            <a:p>
              <a:pPr indent="266700" algn="just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（1）了解基本的网络知识，如TCP/IP协议、局域网搭建等。</a:t>
              </a:r>
            </a:p>
            <a:p>
              <a:pPr indent="266700" algn="just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（2）能够根据家庭实际需求，设计并搭建合适的家庭互联系统。</a:t>
              </a:r>
            </a:p>
            <a:p>
              <a:pPr indent="266700" algn="just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（3）具备一定创新意识和创新能力，能够不断推动家庭互联系统的发展和创新。</a:t>
              </a:r>
            </a:p>
            <a:p>
              <a:pPr indent="266700" algn="just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（4）认识搭建家庭小型互联系统对家庭生活和社会的影响，积极承担社会责任。</a:t>
              </a:r>
            </a:p>
            <a:p>
              <a:pPr indent="266700" algn="just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endPara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indent="266700" algn="just"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tabLst>
                  <a:tab pos="269875" algn="l"/>
                </a:tabLst>
              </a:pPr>
              <a:r>
                <a:rPr lang="zh-CN" altLang="zh-CN" sz="2000" b="1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2．实验目标</a:t>
              </a:r>
            </a:p>
            <a:p>
              <a:pPr marL="431800" indent="266700" algn="just" fontAlgn="auto"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lang="en-US" alt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zh-CN" alt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围绕设计并搭建一个家庭小型网络的实验活动，让学生体验局域网的需求分析、规划设计过程，了解互联网的组成特点和功能，能够面向需求组建简单的家庭小型局域网，根据入网需求，选择合适的网络连接设备，并学会配置路由器与调试网络。</a:t>
              </a:r>
            </a:p>
          </p:txBody>
        </p:sp>
        <p:pic>
          <p:nvPicPr>
            <p:cNvPr id="3" name="图片 2" descr="箭头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2" y="2833"/>
              <a:ext cx="480" cy="480"/>
            </a:xfrm>
            <a:prstGeom prst="rect">
              <a:avLst/>
            </a:prstGeom>
          </p:spPr>
        </p:pic>
        <p:pic>
          <p:nvPicPr>
            <p:cNvPr id="4" name="图片 3" descr="箭头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2" y="5934"/>
              <a:ext cx="480" cy="4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104900" y="1579245"/>
            <a:ext cx="65849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3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搭建家庭小型互联系统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洛阳诗楷" panose="00000500000000000000" charset="-122"/>
                <a:ea typeface="洛阳诗楷" panose="00000500000000000000" charset="-122"/>
                <a:sym typeface="字由点字奇巧" panose="00020600040101010101" charset="-122"/>
              </a:rPr>
              <a:t>创新实践</a:t>
            </a:r>
            <a:endParaRPr lang="zh-CN" altLang="en-US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洛阳诗楷" panose="00000500000000000000" charset="-122"/>
                <a:ea typeface="洛阳诗楷" panose="00000500000000000000" charset="-122"/>
              </a:rPr>
              <a:t>网络探索永不止步！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跨学科主题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19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问题链</a:t>
            </a:r>
            <a:endParaRPr lang="en-US" altLang="zh-CN" sz="2665" b="1" kern="0" dirty="0">
              <a:ln w="18415" cmpd="sng">
                <a:noFill/>
                <a:prstDash val="solid"/>
              </a:ln>
              <a:solidFill>
                <a:schemeClr val="bg1"/>
              </a:solidFill>
              <a:latin typeface="方正小标宋简体" panose="02000000000000000000" pitchFamily="65" charset="-122"/>
              <a:ea typeface="方正小标宋简体" panose="02000000000000000000" pitchFamily="6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55242" y="6419789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物联网数据采集</a:t>
            </a:r>
          </a:p>
        </p:txBody>
      </p:sp>
      <p:sp>
        <p:nvSpPr>
          <p:cNvPr id="89" name="任意多边形: 形状 21"/>
          <p:cNvSpPr/>
          <p:nvPr>
            <p:custDataLst>
              <p:tags r:id="rId2"/>
            </p:custDataLst>
          </p:nvPr>
        </p:nvSpPr>
        <p:spPr>
          <a:xfrm>
            <a:off x="5984875" y="1488758"/>
            <a:ext cx="1866264" cy="1503956"/>
          </a:xfrm>
          <a:custGeom>
            <a:avLst/>
            <a:gdLst>
              <a:gd name="connsiteX0" fmla="*/ 46929 w 1866264"/>
              <a:gd name="connsiteY0" fmla="*/ 1039931 h 1503956"/>
              <a:gd name="connsiteX1" fmla="*/ 57276 w 1866264"/>
              <a:gd name="connsiteY1" fmla="*/ 1050278 h 1503956"/>
              <a:gd name="connsiteX2" fmla="*/ 46929 w 1866264"/>
              <a:gd name="connsiteY2" fmla="*/ 1039931 h 1503956"/>
              <a:gd name="connsiteX3" fmla="*/ 1837147 w 1866264"/>
              <a:gd name="connsiteY3" fmla="*/ 1022108 h 1503956"/>
              <a:gd name="connsiteX4" fmla="*/ 1819353 w 1866264"/>
              <a:gd name="connsiteY4" fmla="*/ 1039901 h 1503956"/>
              <a:gd name="connsiteX5" fmla="*/ 1819449 w 1866264"/>
              <a:gd name="connsiteY5" fmla="*/ 1039763 h 1503956"/>
              <a:gd name="connsiteX6" fmla="*/ 1819588 w 1866264"/>
              <a:gd name="connsiteY6" fmla="*/ 1039667 h 1503956"/>
              <a:gd name="connsiteX7" fmla="*/ 1837147 w 1866264"/>
              <a:gd name="connsiteY7" fmla="*/ 1022108 h 1503956"/>
              <a:gd name="connsiteX8" fmla="*/ 27605 w 1866264"/>
              <a:gd name="connsiteY8" fmla="*/ 1020607 h 1503956"/>
              <a:gd name="connsiteX9" fmla="*/ 44890 w 1866264"/>
              <a:gd name="connsiteY9" fmla="*/ 1037892 h 1503956"/>
              <a:gd name="connsiteX10" fmla="*/ 46096 w 1866264"/>
              <a:gd name="connsiteY10" fmla="*/ 1038725 h 1503956"/>
              <a:gd name="connsiteX11" fmla="*/ 46929 w 1866264"/>
              <a:gd name="connsiteY11" fmla="*/ 1039931 h 1503956"/>
              <a:gd name="connsiteX12" fmla="*/ 45902 w 1866264"/>
              <a:gd name="connsiteY12" fmla="*/ 1038904 h 1503956"/>
              <a:gd name="connsiteX13" fmla="*/ 27605 w 1866264"/>
              <a:gd name="connsiteY13" fmla="*/ 1020607 h 1503956"/>
              <a:gd name="connsiteX14" fmla="*/ 933122 w 1866264"/>
              <a:gd name="connsiteY14" fmla="*/ 0 h 1503956"/>
              <a:gd name="connsiteX15" fmla="*/ 1039939 w 1866264"/>
              <a:gd name="connsiteY15" fmla="*/ 46921 h 1503956"/>
              <a:gd name="connsiteX16" fmla="*/ 1819340 w 1866264"/>
              <a:gd name="connsiteY16" fmla="*/ 826324 h 1503956"/>
              <a:gd name="connsiteX17" fmla="*/ 1854539 w 1866264"/>
              <a:gd name="connsiteY17" fmla="*/ 988936 h 1503956"/>
              <a:gd name="connsiteX18" fmla="*/ 1819449 w 1866264"/>
              <a:gd name="connsiteY18" fmla="*/ 1039763 h 1503956"/>
              <a:gd name="connsiteX19" fmla="*/ 1768617 w 1866264"/>
              <a:gd name="connsiteY19" fmla="*/ 1074862 h 1503956"/>
              <a:gd name="connsiteX20" fmla="*/ 1605976 w 1866264"/>
              <a:gd name="connsiteY20" fmla="*/ 1039695 h 1503956"/>
              <a:gd name="connsiteX21" fmla="*/ 1415332 w 1866264"/>
              <a:gd name="connsiteY21" fmla="*/ 849050 h 1503956"/>
              <a:gd name="connsiteX22" fmla="*/ 1414918 w 1866264"/>
              <a:gd name="connsiteY22" fmla="*/ 848636 h 1503956"/>
              <a:gd name="connsiteX23" fmla="*/ 1416367 w 1866264"/>
              <a:gd name="connsiteY23" fmla="*/ 1503956 h 1503956"/>
              <a:gd name="connsiteX24" fmla="*/ 449897 w 1866264"/>
              <a:gd name="connsiteY24" fmla="*/ 1503956 h 1503956"/>
              <a:gd name="connsiteX25" fmla="*/ 449897 w 1866264"/>
              <a:gd name="connsiteY25" fmla="*/ 846559 h 1503956"/>
              <a:gd name="connsiteX26" fmla="*/ 448636 w 1866264"/>
              <a:gd name="connsiteY26" fmla="*/ 847820 h 1503956"/>
              <a:gd name="connsiteX27" fmla="*/ 258549 w 1866264"/>
              <a:gd name="connsiteY27" fmla="*/ 1037907 h 1503956"/>
              <a:gd name="connsiteX28" fmla="*/ 95875 w 1866264"/>
              <a:gd name="connsiteY28" fmla="*/ 1073096 h 1503956"/>
              <a:gd name="connsiteX29" fmla="*/ 46096 w 1866264"/>
              <a:gd name="connsiteY29" fmla="*/ 1038725 h 1503956"/>
              <a:gd name="connsiteX30" fmla="*/ 11736 w 1866264"/>
              <a:gd name="connsiteY30" fmla="*/ 988960 h 1503956"/>
              <a:gd name="connsiteX31" fmla="*/ 46911 w 1866264"/>
              <a:gd name="connsiteY31" fmla="*/ 826325 h 1503956"/>
              <a:gd name="connsiteX32" fmla="*/ 826302 w 1866264"/>
              <a:gd name="connsiteY32" fmla="*/ 46935 h 1503956"/>
              <a:gd name="connsiteX33" fmla="*/ 933122 w 1866264"/>
              <a:gd name="connsiteY33" fmla="*/ 0 h 150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66264" h="1503956">
                <a:moveTo>
                  <a:pt x="46929" y="1039931"/>
                </a:moveTo>
                <a:lnTo>
                  <a:pt x="57276" y="1050278"/>
                </a:lnTo>
                <a:cubicBezTo>
                  <a:pt x="67168" y="1060170"/>
                  <a:pt x="70390" y="1063392"/>
                  <a:pt x="46929" y="1039931"/>
                </a:cubicBezTo>
                <a:close/>
                <a:moveTo>
                  <a:pt x="1837147" y="1022108"/>
                </a:moveTo>
                <a:cubicBezTo>
                  <a:pt x="1831217" y="1028038"/>
                  <a:pt x="1772436" y="1086819"/>
                  <a:pt x="1819353" y="1039901"/>
                </a:cubicBezTo>
                <a:lnTo>
                  <a:pt x="1819449" y="1039763"/>
                </a:lnTo>
                <a:lnTo>
                  <a:pt x="1819588" y="1039667"/>
                </a:lnTo>
                <a:cubicBezTo>
                  <a:pt x="1835228" y="1024027"/>
                  <a:pt x="1839124" y="1020131"/>
                  <a:pt x="1837147" y="1022108"/>
                </a:cubicBezTo>
                <a:close/>
                <a:moveTo>
                  <a:pt x="27605" y="1020607"/>
                </a:moveTo>
                <a:cubicBezTo>
                  <a:pt x="25460" y="1018462"/>
                  <a:pt x="29245" y="1022247"/>
                  <a:pt x="44890" y="1037892"/>
                </a:cubicBezTo>
                <a:lnTo>
                  <a:pt x="46096" y="1038725"/>
                </a:lnTo>
                <a:lnTo>
                  <a:pt x="46929" y="1039931"/>
                </a:lnTo>
                <a:lnTo>
                  <a:pt x="45902" y="1038904"/>
                </a:lnTo>
                <a:cubicBezTo>
                  <a:pt x="37826" y="1030828"/>
                  <a:pt x="29750" y="1022752"/>
                  <a:pt x="27605" y="1020607"/>
                </a:cubicBezTo>
                <a:close/>
                <a:moveTo>
                  <a:pt x="933122" y="0"/>
                </a:moveTo>
                <a:cubicBezTo>
                  <a:pt x="970889" y="-3"/>
                  <a:pt x="1008655" y="15636"/>
                  <a:pt x="1039939" y="46921"/>
                </a:cubicBezTo>
                <a:cubicBezTo>
                  <a:pt x="1102509" y="109491"/>
                  <a:pt x="1756786" y="763767"/>
                  <a:pt x="1819340" y="826324"/>
                </a:cubicBezTo>
                <a:cubicBezTo>
                  <a:pt x="1866259" y="873240"/>
                  <a:pt x="1877994" y="934732"/>
                  <a:pt x="1854539" y="988936"/>
                </a:cubicBezTo>
                <a:lnTo>
                  <a:pt x="1819449" y="1039763"/>
                </a:lnTo>
                <a:lnTo>
                  <a:pt x="1768617" y="1074862"/>
                </a:lnTo>
                <a:cubicBezTo>
                  <a:pt x="1714404" y="1098331"/>
                  <a:pt x="1652897" y="1086616"/>
                  <a:pt x="1605976" y="1039695"/>
                </a:cubicBezTo>
                <a:cubicBezTo>
                  <a:pt x="1582516" y="1016235"/>
                  <a:pt x="1505606" y="939324"/>
                  <a:pt x="1415332" y="849050"/>
                </a:cubicBezTo>
                <a:lnTo>
                  <a:pt x="1414918" y="848636"/>
                </a:lnTo>
                <a:lnTo>
                  <a:pt x="1416367" y="1503956"/>
                </a:lnTo>
                <a:lnTo>
                  <a:pt x="449897" y="1503956"/>
                </a:lnTo>
                <a:lnTo>
                  <a:pt x="449897" y="846559"/>
                </a:lnTo>
                <a:lnTo>
                  <a:pt x="448636" y="847820"/>
                </a:lnTo>
                <a:cubicBezTo>
                  <a:pt x="358678" y="937779"/>
                  <a:pt x="282017" y="1014439"/>
                  <a:pt x="258549" y="1037907"/>
                </a:cubicBezTo>
                <a:cubicBezTo>
                  <a:pt x="211614" y="1084843"/>
                  <a:pt x="150100" y="1096569"/>
                  <a:pt x="95875" y="1073096"/>
                </a:cubicBezTo>
                <a:lnTo>
                  <a:pt x="46096" y="1038725"/>
                </a:lnTo>
                <a:lnTo>
                  <a:pt x="11736" y="988960"/>
                </a:lnTo>
                <a:cubicBezTo>
                  <a:pt x="-11730" y="934748"/>
                  <a:pt x="-10" y="873245"/>
                  <a:pt x="46911" y="826325"/>
                </a:cubicBezTo>
                <a:cubicBezTo>
                  <a:pt x="109474" y="763763"/>
                  <a:pt x="763734" y="109504"/>
                  <a:pt x="826302" y="46935"/>
                </a:cubicBezTo>
                <a:cubicBezTo>
                  <a:pt x="857588" y="15650"/>
                  <a:pt x="895355" y="4"/>
                  <a:pt x="933122" y="0"/>
                </a:cubicBezTo>
                <a:close/>
              </a:path>
            </a:pathLst>
          </a:custGeom>
          <a:gradFill>
            <a:gsLst>
              <a:gs pos="15000">
                <a:srgbClr val="F84949">
                  <a:lumMod val="60000"/>
                  <a:lumOff val="40000"/>
                </a:srgbClr>
              </a:gs>
              <a:gs pos="80000">
                <a:srgbClr val="F84949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F84949">
                <a:alpha val="30000"/>
              </a:srgbClr>
            </a:outerShdw>
          </a:effectLst>
        </p:spPr>
        <p:txBody>
          <a:bodyPr rot="0" spcFirstLastPara="0" vertOverflow="overflow" horzOverflow="overflow" vert="horz" wrap="none" lIns="71755" tIns="467995" rIns="71755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05</a:t>
            </a: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7740650" y="3370263"/>
            <a:ext cx="3197860" cy="4337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7429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如何正确连接、配置网络设备，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7429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以确保家庭局域网的正常运行？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430010" y="4489450"/>
            <a:ext cx="3853815" cy="4337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17D594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如何设计组网方案以满足这些需求？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269365" y="4489450"/>
            <a:ext cx="2836545" cy="4337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376FFF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家庭网络需满足哪些功能？</a:t>
            </a: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005330" y="3370263"/>
            <a:ext cx="3197860" cy="4337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如何选择合适的网络设备？</a:t>
            </a: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7952740" y="1642745"/>
            <a:ext cx="3197860" cy="659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84949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如何优化网络配置，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84949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以确保家庭局域网稳定安全？</a:t>
            </a:r>
          </a:p>
        </p:txBody>
      </p:sp>
      <p:sp>
        <p:nvSpPr>
          <p:cNvPr id="17" name="任意多边形 16"/>
          <p:cNvSpPr/>
          <p:nvPr>
            <p:custDataLst>
              <p:tags r:id="rId8"/>
            </p:custDataLst>
          </p:nvPr>
        </p:nvSpPr>
        <p:spPr>
          <a:xfrm>
            <a:off x="5317490" y="4234498"/>
            <a:ext cx="990600" cy="9607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60" h="1513">
                <a:moveTo>
                  <a:pt x="0" y="0"/>
                </a:moveTo>
                <a:lnTo>
                  <a:pt x="1560" y="0"/>
                </a:lnTo>
                <a:lnTo>
                  <a:pt x="1560" y="773"/>
                </a:lnTo>
                <a:cubicBezTo>
                  <a:pt x="1560" y="1182"/>
                  <a:pt x="1229" y="1513"/>
                  <a:pt x="820" y="1513"/>
                </a:cubicBezTo>
                <a:lnTo>
                  <a:pt x="0" y="151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7D594">
                  <a:lumMod val="60000"/>
                  <a:lumOff val="40000"/>
                </a:srgbClr>
              </a:gs>
              <a:gs pos="100000">
                <a:srgbClr val="17D594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17D594">
                <a:alpha val="30000"/>
              </a:srgbClr>
            </a:outerShdw>
          </a:effectLst>
        </p:spPr>
        <p:txBody>
          <a:bodyPr vertOverflow="overflow" horzOverflow="overflow" vert="horz" wrap="none" lIns="71755" tIns="71755" rIns="71755" bIns="10795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18" name="任意多边形 17"/>
          <p:cNvSpPr/>
          <p:nvPr>
            <p:custDataLst>
              <p:tags r:id="rId9"/>
            </p:custDataLst>
          </p:nvPr>
        </p:nvSpPr>
        <p:spPr>
          <a:xfrm>
            <a:off x="5317490" y="3106738"/>
            <a:ext cx="990600" cy="9607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60" h="1513">
                <a:moveTo>
                  <a:pt x="740" y="0"/>
                </a:moveTo>
                <a:lnTo>
                  <a:pt x="1560" y="0"/>
                </a:lnTo>
                <a:lnTo>
                  <a:pt x="1560" y="1513"/>
                </a:lnTo>
                <a:lnTo>
                  <a:pt x="0" y="1513"/>
                </a:lnTo>
                <a:lnTo>
                  <a:pt x="0" y="740"/>
                </a:lnTo>
                <a:cubicBezTo>
                  <a:pt x="0" y="331"/>
                  <a:pt x="331" y="0"/>
                  <a:pt x="740" y="0"/>
                </a:cubicBezTo>
                <a:close/>
              </a:path>
            </a:pathLst>
          </a:custGeom>
          <a:gradFill>
            <a:gsLst>
              <a:gs pos="90000">
                <a:srgbClr val="FFC000">
                  <a:lumMod val="60000"/>
                  <a:lumOff val="40000"/>
                </a:srgbClr>
              </a:gs>
              <a:gs pos="37000">
                <a:srgbClr val="FFC000"/>
              </a:gs>
            </a:gsLst>
            <a:lin ang="135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FFC000">
                <a:alpha val="30000"/>
              </a:srgbClr>
            </a:outerShdw>
          </a:effectLst>
        </p:spPr>
        <p:txBody>
          <a:bodyPr vertOverflow="overflow" horzOverflow="overflow" vert="horz" wrap="none" lIns="107950" tIns="71755" rIns="71755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03</a:t>
            </a:r>
          </a:p>
        </p:txBody>
      </p:sp>
      <p:sp>
        <p:nvSpPr>
          <p:cNvPr id="19" name="任意多边形 18"/>
          <p:cNvSpPr/>
          <p:nvPr>
            <p:custDataLst>
              <p:tags r:id="rId10"/>
            </p:custDataLst>
          </p:nvPr>
        </p:nvSpPr>
        <p:spPr>
          <a:xfrm>
            <a:off x="6422390" y="3106738"/>
            <a:ext cx="990600" cy="9607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60" h="1513">
                <a:moveTo>
                  <a:pt x="0" y="0"/>
                </a:moveTo>
                <a:lnTo>
                  <a:pt x="1560" y="0"/>
                </a:lnTo>
                <a:lnTo>
                  <a:pt x="1560" y="773"/>
                </a:lnTo>
                <a:cubicBezTo>
                  <a:pt x="1560" y="1182"/>
                  <a:pt x="1229" y="1513"/>
                  <a:pt x="820" y="1513"/>
                </a:cubicBezTo>
                <a:lnTo>
                  <a:pt x="0" y="151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FF7429">
                  <a:lumMod val="60000"/>
                  <a:lumOff val="40000"/>
                </a:srgbClr>
              </a:gs>
              <a:gs pos="100000">
                <a:srgbClr val="FF7429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FF7429">
                <a:alpha val="30000"/>
              </a:srgbClr>
            </a:outerShdw>
          </a:effectLst>
        </p:spPr>
        <p:txBody>
          <a:bodyPr vertOverflow="overflow" horzOverflow="overflow" vert="horz" wrap="none" lIns="71755" tIns="71755" rIns="107950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04</a:t>
            </a:r>
          </a:p>
        </p:txBody>
      </p:sp>
      <p:sp>
        <p:nvSpPr>
          <p:cNvPr id="20" name="任意多边形 19"/>
          <p:cNvSpPr/>
          <p:nvPr>
            <p:custDataLst>
              <p:tags r:id="rId11"/>
            </p:custDataLst>
          </p:nvPr>
        </p:nvSpPr>
        <p:spPr>
          <a:xfrm>
            <a:off x="4227830" y="4234498"/>
            <a:ext cx="967740" cy="9677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" h="1524">
                <a:moveTo>
                  <a:pt x="762" y="0"/>
                </a:moveTo>
                <a:lnTo>
                  <a:pt x="1524" y="0"/>
                </a:lnTo>
                <a:lnTo>
                  <a:pt x="1524" y="1524"/>
                </a:lnTo>
                <a:lnTo>
                  <a:pt x="762" y="1524"/>
                </a:lnTo>
                <a:cubicBezTo>
                  <a:pt x="341" y="1524"/>
                  <a:pt x="0" y="1183"/>
                  <a:pt x="0" y="762"/>
                </a:cubicBezTo>
                <a:cubicBezTo>
                  <a:pt x="0" y="341"/>
                  <a:pt x="341" y="0"/>
                  <a:pt x="762" y="0"/>
                </a:cubicBez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100000">
                <a:srgbClr val="376FFF">
                  <a:alpha val="10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srgbClr val="376FFF">
                <a:alpha val="30000"/>
              </a:srgbClr>
            </a:outerShdw>
          </a:effectLst>
        </p:spPr>
        <p:txBody>
          <a:bodyPr vertOverflow="overflow" horzOverflow="overflow" vert="horz" wrap="none" lIns="71755" tIns="71755" rIns="36195" bIns="7175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01</a:t>
            </a:r>
          </a:p>
        </p:txBody>
      </p:sp>
      <p:pic>
        <p:nvPicPr>
          <p:cNvPr id="23" name="图片 22" descr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369570" y="1604645"/>
            <a:ext cx="1926590" cy="2187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035685" y="1152525"/>
            <a:ext cx="9965690" cy="4109720"/>
            <a:chOff x="1631" y="1815"/>
            <a:chExt cx="15694" cy="6472"/>
          </a:xfrm>
        </p:grpSpPr>
        <p:pic>
          <p:nvPicPr>
            <p:cNvPr id="10" name="图片 9" descr="图片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3933" y="1815"/>
              <a:ext cx="3062" cy="6472"/>
            </a:xfrm>
            <a:prstGeom prst="rect">
              <a:avLst/>
            </a:prstGeom>
          </p:spPr>
        </p:pic>
        <p:sp>
          <p:nvSpPr>
            <p:cNvPr id="78" name="圆角矩形 77"/>
            <p:cNvSpPr/>
            <p:nvPr>
              <p:custDataLst>
                <p:tags r:id="rId3"/>
              </p:custDataLst>
            </p:nvPr>
          </p:nvSpPr>
          <p:spPr>
            <a:xfrm>
              <a:off x="7895" y="5694"/>
              <a:ext cx="2574" cy="66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18900000" algn="bl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实验评价</a:t>
              </a:r>
            </a:p>
          </p:txBody>
        </p:sp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>
              <a:off x="6448" y="5518"/>
              <a:ext cx="911" cy="9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dk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三</a:t>
              </a: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10885" y="5557"/>
              <a:ext cx="6441" cy="823"/>
            </a:xfrm>
            <a:prstGeom prst="rect">
              <a:avLst/>
            </a:prstGeom>
            <a:noFill/>
          </p:spPr>
          <p:txBody>
            <a:bodyPr wrap="square" tIns="0" r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实验汇报，总结实验评估收获</a:t>
              </a:r>
            </a:p>
          </p:txBody>
        </p:sp>
        <p:sp>
          <p:nvSpPr>
            <p:cNvPr id="15" name="椭圆 14"/>
            <p:cNvSpPr/>
            <p:nvPr>
              <p:custDataLst>
                <p:tags r:id="rId6"/>
              </p:custDataLst>
            </p:nvPr>
          </p:nvSpPr>
          <p:spPr>
            <a:xfrm>
              <a:off x="5343" y="1939"/>
              <a:ext cx="911" cy="9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dk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一</a:t>
              </a:r>
              <a:endParaRPr lang="zh-CN" altLang="en-US" sz="2400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74" name="圆角矩形 73"/>
            <p:cNvSpPr/>
            <p:nvPr>
              <p:custDataLst>
                <p:tags r:id="rId7"/>
              </p:custDataLst>
            </p:nvPr>
          </p:nvSpPr>
          <p:spPr>
            <a:xfrm>
              <a:off x="7065" y="2090"/>
              <a:ext cx="2574" cy="66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18900000" algn="bl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实验准备</a:t>
              </a:r>
            </a:p>
          </p:txBody>
        </p:sp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10232" y="1983"/>
              <a:ext cx="6441" cy="823"/>
            </a:xfrm>
            <a:prstGeom prst="rect">
              <a:avLst/>
            </a:prstGeom>
            <a:noFill/>
          </p:spPr>
          <p:txBody>
            <a:bodyPr wrap="square" tIns="0" r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分析需求，规划组网方案</a:t>
              </a:r>
            </a:p>
          </p:txBody>
        </p:sp>
        <p:sp>
          <p:nvSpPr>
            <p:cNvPr id="75" name="圆角矩形 74"/>
            <p:cNvSpPr/>
            <p:nvPr>
              <p:custDataLst>
                <p:tags r:id="rId9"/>
              </p:custDataLst>
            </p:nvPr>
          </p:nvSpPr>
          <p:spPr>
            <a:xfrm>
              <a:off x="7877" y="3868"/>
              <a:ext cx="2574" cy="66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18900000" algn="bl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实验过程</a:t>
              </a:r>
            </a:p>
          </p:txBody>
        </p:sp>
        <p:sp>
          <p:nvSpPr>
            <p:cNvPr id="17" name="椭圆 16"/>
            <p:cNvSpPr/>
            <p:nvPr>
              <p:custDataLst>
                <p:tags r:id="rId10"/>
              </p:custDataLst>
            </p:nvPr>
          </p:nvSpPr>
          <p:spPr>
            <a:xfrm>
              <a:off x="6448" y="3729"/>
              <a:ext cx="911" cy="9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dk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二</a:t>
              </a:r>
            </a:p>
          </p:txBody>
        </p:sp>
        <p:sp>
          <p:nvSpPr>
            <p:cNvPr id="18" name="矩形 17"/>
            <p:cNvSpPr/>
            <p:nvPr>
              <p:custDataLst>
                <p:tags r:id="rId11"/>
              </p:custDataLst>
            </p:nvPr>
          </p:nvSpPr>
          <p:spPr>
            <a:xfrm>
              <a:off x="10885" y="3788"/>
              <a:ext cx="6441" cy="823"/>
            </a:xfrm>
            <a:prstGeom prst="rect">
              <a:avLst/>
            </a:prstGeom>
            <a:noFill/>
          </p:spPr>
          <p:txBody>
            <a:bodyPr wrap="square" tIns="0" r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搭建网络，记录实验过程</a:t>
              </a:r>
            </a:p>
          </p:txBody>
        </p:sp>
        <p:sp>
          <p:nvSpPr>
            <p:cNvPr id="19" name="椭圆 18"/>
            <p:cNvSpPr/>
            <p:nvPr>
              <p:custDataLst>
                <p:tags r:id="rId12"/>
              </p:custDataLst>
            </p:nvPr>
          </p:nvSpPr>
          <p:spPr>
            <a:xfrm>
              <a:off x="5337" y="7308"/>
              <a:ext cx="911" cy="9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dk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四</a:t>
              </a:r>
            </a:p>
          </p:txBody>
        </p:sp>
        <p:sp>
          <p:nvSpPr>
            <p:cNvPr id="79" name="圆角矩形 78"/>
            <p:cNvSpPr/>
            <p:nvPr>
              <p:custDataLst>
                <p:tags r:id="rId13"/>
              </p:custDataLst>
            </p:nvPr>
          </p:nvSpPr>
          <p:spPr>
            <a:xfrm>
              <a:off x="7059" y="7459"/>
              <a:ext cx="2574" cy="66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18900000" algn="bl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拓展提升</a:t>
              </a:r>
            </a:p>
          </p:txBody>
        </p:sp>
        <p:sp>
          <p:nvSpPr>
            <p:cNvPr id="20" name="矩形 19"/>
            <p:cNvSpPr/>
            <p:nvPr>
              <p:custDataLst>
                <p:tags r:id="rId14"/>
              </p:custDataLst>
            </p:nvPr>
          </p:nvSpPr>
          <p:spPr>
            <a:xfrm>
              <a:off x="10232" y="7354"/>
              <a:ext cx="6887" cy="819"/>
            </a:xfrm>
            <a:prstGeom prst="rect">
              <a:avLst/>
            </a:prstGeom>
            <a:noFill/>
          </p:spPr>
          <p:txBody>
            <a:bodyPr wrap="square" tIns="0" r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学以致用，局域网共享与故障排除</a:t>
              </a:r>
            </a:p>
          </p:txBody>
        </p:sp>
        <p:sp>
          <p:nvSpPr>
            <p:cNvPr id="21" name="标题 5"/>
            <p:cNvSpPr>
              <a:spLocks noGrp="1"/>
            </p:cNvSpPr>
            <p:nvPr>
              <p:custDataLst>
                <p:tags r:id="rId15"/>
              </p:custDataLst>
            </p:nvPr>
          </p:nvSpPr>
          <p:spPr>
            <a:xfrm>
              <a:off x="1631" y="3592"/>
              <a:ext cx="3154" cy="1926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vert="horz" wrap="square" lIns="91440" tIns="45720" rIns="91440" bIns="45720" rtlCol="0" anchor="t">
              <a:normAutofit/>
            </a:bodyPr>
            <a:lstStyle>
              <a:lvl1pPr marL="0" marR="0" lvl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buClrTx/>
                <a:buSzTx/>
                <a:buFontTx/>
                <a:buNone/>
                <a:defRPr kumimoji="0" lang="zh-CN" altLang="en-US" sz="6000" b="0" i="0" u="none" strike="noStrike" kern="1200" cap="none" spc="0" normalizeH="0" baseline="0" noProof="1" dirty="0" smtClean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j-lt"/>
                  <a:ea typeface="+mj-lt"/>
                  <a:cs typeface="MiSans Normal" panose="00000500000000000000" charset="-122"/>
                  <a:sym typeface="+mn-ea"/>
                </a:defRPr>
              </a:lvl1pPr>
            </a:lstStyle>
            <a:p>
              <a:r>
                <a:rPr lang="zh-CN" altLang="en-US" dirty="0">
                  <a:latin typeface="汉仪雅酷黑 85W" panose="020B0904020202020204" charset="-122"/>
                  <a:ea typeface="汉仪雅酷黑 85W" panose="020B0904020202020204" charset="-122"/>
                </a:rPr>
                <a:t>目录</a:t>
              </a:r>
            </a:p>
          </p:txBody>
        </p:sp>
        <p:sp>
          <p:nvSpPr>
            <p:cNvPr id="24" name="文本框 23"/>
            <p:cNvSpPr txBox="1"/>
            <p:nvPr userDrawn="1">
              <p:custDataLst>
                <p:tags r:id="rId16"/>
              </p:custDataLst>
            </p:nvPr>
          </p:nvSpPr>
          <p:spPr>
            <a:xfrm>
              <a:off x="2001" y="5694"/>
              <a:ext cx="2414" cy="361"/>
            </a:xfrm>
            <a:custGeom>
              <a:avLst/>
              <a:gdLst/>
              <a:ahLst/>
              <a:cxnLst/>
              <a:rect l="l" t="t" r="r" b="b"/>
              <a:pathLst>
                <a:path w="1532679" h="229214">
                  <a:moveTo>
                    <a:pt x="290910" y="25296"/>
                  </a:moveTo>
                  <a:cubicBezTo>
                    <a:pt x="278078" y="25296"/>
                    <a:pt x="267307" y="27705"/>
                    <a:pt x="258599" y="32523"/>
                  </a:cubicBezTo>
                  <a:cubicBezTo>
                    <a:pt x="249891" y="37342"/>
                    <a:pt x="242816" y="43766"/>
                    <a:pt x="237374" y="51797"/>
                  </a:cubicBezTo>
                  <a:cubicBezTo>
                    <a:pt x="231932" y="59827"/>
                    <a:pt x="228036" y="69206"/>
                    <a:pt x="225687" y="79932"/>
                  </a:cubicBezTo>
                  <a:cubicBezTo>
                    <a:pt x="223338" y="90659"/>
                    <a:pt x="222163" y="101930"/>
                    <a:pt x="222163" y="113746"/>
                  </a:cubicBezTo>
                  <a:cubicBezTo>
                    <a:pt x="222163" y="126825"/>
                    <a:pt x="223252" y="138870"/>
                    <a:pt x="225429" y="149884"/>
                  </a:cubicBezTo>
                  <a:cubicBezTo>
                    <a:pt x="227606" y="160897"/>
                    <a:pt x="231273" y="170390"/>
                    <a:pt x="236429" y="178363"/>
                  </a:cubicBezTo>
                  <a:cubicBezTo>
                    <a:pt x="241585" y="186336"/>
                    <a:pt x="248488" y="192531"/>
                    <a:pt x="257139" y="196948"/>
                  </a:cubicBezTo>
                  <a:cubicBezTo>
                    <a:pt x="265790" y="201365"/>
                    <a:pt x="276645" y="203573"/>
                    <a:pt x="289706" y="203573"/>
                  </a:cubicBezTo>
                  <a:cubicBezTo>
                    <a:pt x="302653" y="203573"/>
                    <a:pt x="313538" y="201164"/>
                    <a:pt x="322361" y="196346"/>
                  </a:cubicBezTo>
                  <a:cubicBezTo>
                    <a:pt x="331184" y="191528"/>
                    <a:pt x="338288" y="185017"/>
                    <a:pt x="343672" y="176815"/>
                  </a:cubicBezTo>
                  <a:cubicBezTo>
                    <a:pt x="349057" y="168612"/>
                    <a:pt x="352895" y="159119"/>
                    <a:pt x="355187" y="148335"/>
                  </a:cubicBezTo>
                  <a:cubicBezTo>
                    <a:pt x="357479" y="137551"/>
                    <a:pt x="358625" y="126136"/>
                    <a:pt x="358625" y="114090"/>
                  </a:cubicBezTo>
                  <a:cubicBezTo>
                    <a:pt x="358625" y="101471"/>
                    <a:pt x="357508" y="89741"/>
                    <a:pt x="355273" y="78900"/>
                  </a:cubicBezTo>
                  <a:cubicBezTo>
                    <a:pt x="353039" y="68058"/>
                    <a:pt x="349315" y="58651"/>
                    <a:pt x="344101" y="50678"/>
                  </a:cubicBezTo>
                  <a:cubicBezTo>
                    <a:pt x="338888" y="42705"/>
                    <a:pt x="331927" y="36481"/>
                    <a:pt x="323220" y="32007"/>
                  </a:cubicBezTo>
                  <a:cubicBezTo>
                    <a:pt x="314513" y="27533"/>
                    <a:pt x="303743" y="25296"/>
                    <a:pt x="290910" y="25296"/>
                  </a:cubicBezTo>
                  <a:close/>
                  <a:moveTo>
                    <a:pt x="1220465" y="3269"/>
                  </a:moveTo>
                  <a:lnTo>
                    <a:pt x="1375340" y="3269"/>
                  </a:lnTo>
                  <a:cubicBezTo>
                    <a:pt x="1376257" y="3269"/>
                    <a:pt x="1377089" y="3499"/>
                    <a:pt x="1377835" y="3958"/>
                  </a:cubicBezTo>
                  <a:cubicBezTo>
                    <a:pt x="1378580" y="4416"/>
                    <a:pt x="1379211" y="5162"/>
                    <a:pt x="1379728" y="6195"/>
                  </a:cubicBezTo>
                  <a:cubicBezTo>
                    <a:pt x="1380244" y="7227"/>
                    <a:pt x="1380617" y="8575"/>
                    <a:pt x="1380846" y="10239"/>
                  </a:cubicBezTo>
                  <a:cubicBezTo>
                    <a:pt x="1381076" y="11902"/>
                    <a:pt x="1381190" y="13824"/>
                    <a:pt x="1381190" y="16003"/>
                  </a:cubicBezTo>
                  <a:cubicBezTo>
                    <a:pt x="1381190" y="18183"/>
                    <a:pt x="1381076" y="20076"/>
                    <a:pt x="1380846" y="21682"/>
                  </a:cubicBezTo>
                  <a:cubicBezTo>
                    <a:pt x="1380617" y="23288"/>
                    <a:pt x="1380244" y="24579"/>
                    <a:pt x="1379728" y="25554"/>
                  </a:cubicBezTo>
                  <a:cubicBezTo>
                    <a:pt x="1379211" y="26529"/>
                    <a:pt x="1378580" y="27246"/>
                    <a:pt x="1377835" y="27705"/>
                  </a:cubicBezTo>
                  <a:cubicBezTo>
                    <a:pt x="1377089" y="28164"/>
                    <a:pt x="1376257" y="28393"/>
                    <a:pt x="1375340" y="28393"/>
                  </a:cubicBezTo>
                  <a:lnTo>
                    <a:pt x="1312702" y="28393"/>
                  </a:lnTo>
                  <a:lnTo>
                    <a:pt x="1312702" y="221470"/>
                  </a:lnTo>
                  <a:cubicBezTo>
                    <a:pt x="1312702" y="222388"/>
                    <a:pt x="1312472" y="223191"/>
                    <a:pt x="1312013" y="223879"/>
                  </a:cubicBezTo>
                  <a:cubicBezTo>
                    <a:pt x="1311554" y="224567"/>
                    <a:pt x="1310751" y="225112"/>
                    <a:pt x="1309604" y="225514"/>
                  </a:cubicBezTo>
                  <a:cubicBezTo>
                    <a:pt x="1308457" y="225915"/>
                    <a:pt x="1306937" y="226260"/>
                    <a:pt x="1305044" y="226546"/>
                  </a:cubicBezTo>
                  <a:cubicBezTo>
                    <a:pt x="1303151" y="226833"/>
                    <a:pt x="1300771" y="226977"/>
                    <a:pt x="1297902" y="226977"/>
                  </a:cubicBezTo>
                  <a:cubicBezTo>
                    <a:pt x="1295149" y="226977"/>
                    <a:pt x="1292797" y="226833"/>
                    <a:pt x="1290847" y="226546"/>
                  </a:cubicBezTo>
                  <a:cubicBezTo>
                    <a:pt x="1288897" y="226260"/>
                    <a:pt x="1287348" y="225915"/>
                    <a:pt x="1286201" y="225514"/>
                  </a:cubicBezTo>
                  <a:cubicBezTo>
                    <a:pt x="1285054" y="225112"/>
                    <a:pt x="1284251" y="224567"/>
                    <a:pt x="1283792" y="223879"/>
                  </a:cubicBezTo>
                  <a:cubicBezTo>
                    <a:pt x="1283333" y="223191"/>
                    <a:pt x="1283103" y="222388"/>
                    <a:pt x="1283103" y="221470"/>
                  </a:cubicBezTo>
                  <a:lnTo>
                    <a:pt x="1283103" y="28393"/>
                  </a:lnTo>
                  <a:lnTo>
                    <a:pt x="1220465" y="28393"/>
                  </a:lnTo>
                  <a:cubicBezTo>
                    <a:pt x="1219548" y="28393"/>
                    <a:pt x="1218716" y="28164"/>
                    <a:pt x="1217970" y="27705"/>
                  </a:cubicBezTo>
                  <a:cubicBezTo>
                    <a:pt x="1217224" y="27246"/>
                    <a:pt x="1216622" y="26529"/>
                    <a:pt x="1216163" y="25554"/>
                  </a:cubicBezTo>
                  <a:cubicBezTo>
                    <a:pt x="1215704" y="24579"/>
                    <a:pt x="1215332" y="23288"/>
                    <a:pt x="1215045" y="21682"/>
                  </a:cubicBezTo>
                  <a:cubicBezTo>
                    <a:pt x="1214758" y="20076"/>
                    <a:pt x="1214614" y="18183"/>
                    <a:pt x="1214614" y="16003"/>
                  </a:cubicBezTo>
                  <a:cubicBezTo>
                    <a:pt x="1214614" y="13824"/>
                    <a:pt x="1214758" y="11902"/>
                    <a:pt x="1215045" y="10239"/>
                  </a:cubicBezTo>
                  <a:cubicBezTo>
                    <a:pt x="1215332" y="8575"/>
                    <a:pt x="1215704" y="7227"/>
                    <a:pt x="1216163" y="6195"/>
                  </a:cubicBezTo>
                  <a:cubicBezTo>
                    <a:pt x="1216622" y="5162"/>
                    <a:pt x="1217224" y="4416"/>
                    <a:pt x="1217970" y="3958"/>
                  </a:cubicBezTo>
                  <a:cubicBezTo>
                    <a:pt x="1218716" y="3499"/>
                    <a:pt x="1219548" y="3269"/>
                    <a:pt x="1220465" y="3269"/>
                  </a:cubicBezTo>
                  <a:close/>
                  <a:moveTo>
                    <a:pt x="852595" y="3269"/>
                  </a:moveTo>
                  <a:lnTo>
                    <a:pt x="958253" y="3269"/>
                  </a:lnTo>
                  <a:cubicBezTo>
                    <a:pt x="959171" y="3269"/>
                    <a:pt x="960003" y="3499"/>
                    <a:pt x="960749" y="3958"/>
                  </a:cubicBezTo>
                  <a:cubicBezTo>
                    <a:pt x="961494" y="4416"/>
                    <a:pt x="962096" y="5162"/>
                    <a:pt x="962555" y="6195"/>
                  </a:cubicBezTo>
                  <a:cubicBezTo>
                    <a:pt x="963014" y="7227"/>
                    <a:pt x="963387" y="8518"/>
                    <a:pt x="963674" y="10067"/>
                  </a:cubicBezTo>
                  <a:cubicBezTo>
                    <a:pt x="963961" y="11615"/>
                    <a:pt x="964104" y="13537"/>
                    <a:pt x="964104" y="15831"/>
                  </a:cubicBezTo>
                  <a:cubicBezTo>
                    <a:pt x="964104" y="17896"/>
                    <a:pt x="963961" y="19703"/>
                    <a:pt x="963674" y="21252"/>
                  </a:cubicBezTo>
                  <a:cubicBezTo>
                    <a:pt x="963387" y="22801"/>
                    <a:pt x="963014" y="24063"/>
                    <a:pt x="962555" y="25038"/>
                  </a:cubicBezTo>
                  <a:cubicBezTo>
                    <a:pt x="962096" y="26013"/>
                    <a:pt x="961494" y="26730"/>
                    <a:pt x="960749" y="27189"/>
                  </a:cubicBezTo>
                  <a:cubicBezTo>
                    <a:pt x="960003" y="27648"/>
                    <a:pt x="959171" y="27877"/>
                    <a:pt x="958253" y="27877"/>
                  </a:cubicBezTo>
                  <a:lnTo>
                    <a:pt x="871180" y="27877"/>
                  </a:lnTo>
                  <a:lnTo>
                    <a:pt x="871180" y="97743"/>
                  </a:lnTo>
                  <a:lnTo>
                    <a:pt x="945863" y="97743"/>
                  </a:lnTo>
                  <a:cubicBezTo>
                    <a:pt x="946781" y="97743"/>
                    <a:pt x="947613" y="98001"/>
                    <a:pt x="948359" y="98517"/>
                  </a:cubicBezTo>
                  <a:cubicBezTo>
                    <a:pt x="949104" y="99033"/>
                    <a:pt x="949735" y="99750"/>
                    <a:pt x="950251" y="100668"/>
                  </a:cubicBezTo>
                  <a:cubicBezTo>
                    <a:pt x="950768" y="101586"/>
                    <a:pt x="951141" y="102848"/>
                    <a:pt x="951370" y="104454"/>
                  </a:cubicBezTo>
                  <a:cubicBezTo>
                    <a:pt x="951599" y="106060"/>
                    <a:pt x="951714" y="107953"/>
                    <a:pt x="951714" y="110133"/>
                  </a:cubicBezTo>
                  <a:cubicBezTo>
                    <a:pt x="951714" y="112198"/>
                    <a:pt x="951599" y="113976"/>
                    <a:pt x="951370" y="115467"/>
                  </a:cubicBezTo>
                  <a:cubicBezTo>
                    <a:pt x="951141" y="116958"/>
                    <a:pt x="950768" y="118163"/>
                    <a:pt x="950251" y="119081"/>
                  </a:cubicBezTo>
                  <a:cubicBezTo>
                    <a:pt x="949735" y="119999"/>
                    <a:pt x="949104" y="120658"/>
                    <a:pt x="948359" y="121060"/>
                  </a:cubicBezTo>
                  <a:cubicBezTo>
                    <a:pt x="947613" y="121461"/>
                    <a:pt x="946781" y="121662"/>
                    <a:pt x="945863" y="121662"/>
                  </a:cubicBezTo>
                  <a:lnTo>
                    <a:pt x="871180" y="121662"/>
                  </a:lnTo>
                  <a:lnTo>
                    <a:pt x="871180" y="201336"/>
                  </a:lnTo>
                  <a:lnTo>
                    <a:pt x="959458" y="201336"/>
                  </a:lnTo>
                  <a:cubicBezTo>
                    <a:pt x="960376" y="201336"/>
                    <a:pt x="961207" y="201566"/>
                    <a:pt x="961953" y="202025"/>
                  </a:cubicBezTo>
                  <a:cubicBezTo>
                    <a:pt x="962699" y="202484"/>
                    <a:pt x="963358" y="203201"/>
                    <a:pt x="963932" y="204176"/>
                  </a:cubicBezTo>
                  <a:cubicBezTo>
                    <a:pt x="964506" y="205151"/>
                    <a:pt x="964907" y="206413"/>
                    <a:pt x="965137" y="207961"/>
                  </a:cubicBezTo>
                  <a:cubicBezTo>
                    <a:pt x="965366" y="209510"/>
                    <a:pt x="965481" y="211432"/>
                    <a:pt x="965481" y="213726"/>
                  </a:cubicBezTo>
                  <a:cubicBezTo>
                    <a:pt x="965481" y="215791"/>
                    <a:pt x="965366" y="217598"/>
                    <a:pt x="965137" y="219147"/>
                  </a:cubicBezTo>
                  <a:cubicBezTo>
                    <a:pt x="964907" y="220696"/>
                    <a:pt x="964506" y="221986"/>
                    <a:pt x="963932" y="223019"/>
                  </a:cubicBezTo>
                  <a:cubicBezTo>
                    <a:pt x="963358" y="224051"/>
                    <a:pt x="962699" y="224797"/>
                    <a:pt x="961953" y="225256"/>
                  </a:cubicBezTo>
                  <a:cubicBezTo>
                    <a:pt x="961207" y="225715"/>
                    <a:pt x="960376" y="225944"/>
                    <a:pt x="959458" y="225944"/>
                  </a:cubicBezTo>
                  <a:lnTo>
                    <a:pt x="852595" y="225944"/>
                  </a:lnTo>
                  <a:cubicBezTo>
                    <a:pt x="849956" y="225944"/>
                    <a:pt x="847461" y="225055"/>
                    <a:pt x="845109" y="223277"/>
                  </a:cubicBezTo>
                  <a:cubicBezTo>
                    <a:pt x="842757" y="221499"/>
                    <a:pt x="841581" y="218372"/>
                    <a:pt x="841581" y="213898"/>
                  </a:cubicBezTo>
                  <a:lnTo>
                    <a:pt x="841581" y="15315"/>
                  </a:lnTo>
                  <a:cubicBezTo>
                    <a:pt x="841581" y="10841"/>
                    <a:pt x="842757" y="7715"/>
                    <a:pt x="845109" y="5937"/>
                  </a:cubicBezTo>
                  <a:cubicBezTo>
                    <a:pt x="847461" y="4158"/>
                    <a:pt x="849956" y="3269"/>
                    <a:pt x="852595" y="3269"/>
                  </a:cubicBezTo>
                  <a:close/>
                  <a:moveTo>
                    <a:pt x="648965" y="3269"/>
                  </a:moveTo>
                  <a:lnTo>
                    <a:pt x="803839" y="3269"/>
                  </a:lnTo>
                  <a:cubicBezTo>
                    <a:pt x="804757" y="3269"/>
                    <a:pt x="805589" y="3499"/>
                    <a:pt x="806335" y="3958"/>
                  </a:cubicBezTo>
                  <a:cubicBezTo>
                    <a:pt x="807080" y="4416"/>
                    <a:pt x="807711" y="5162"/>
                    <a:pt x="808228" y="6195"/>
                  </a:cubicBezTo>
                  <a:cubicBezTo>
                    <a:pt x="808744" y="7227"/>
                    <a:pt x="809117" y="8575"/>
                    <a:pt x="809346" y="10239"/>
                  </a:cubicBezTo>
                  <a:cubicBezTo>
                    <a:pt x="809576" y="11902"/>
                    <a:pt x="809690" y="13824"/>
                    <a:pt x="809690" y="16003"/>
                  </a:cubicBezTo>
                  <a:cubicBezTo>
                    <a:pt x="809690" y="18183"/>
                    <a:pt x="809576" y="20076"/>
                    <a:pt x="809346" y="21682"/>
                  </a:cubicBezTo>
                  <a:cubicBezTo>
                    <a:pt x="809117" y="23288"/>
                    <a:pt x="808744" y="24579"/>
                    <a:pt x="808228" y="25554"/>
                  </a:cubicBezTo>
                  <a:cubicBezTo>
                    <a:pt x="807711" y="26529"/>
                    <a:pt x="807080" y="27246"/>
                    <a:pt x="806335" y="27705"/>
                  </a:cubicBezTo>
                  <a:cubicBezTo>
                    <a:pt x="805589" y="28164"/>
                    <a:pt x="804757" y="28393"/>
                    <a:pt x="803839" y="28393"/>
                  </a:cubicBezTo>
                  <a:lnTo>
                    <a:pt x="741201" y="28393"/>
                  </a:lnTo>
                  <a:lnTo>
                    <a:pt x="741201" y="221470"/>
                  </a:lnTo>
                  <a:cubicBezTo>
                    <a:pt x="741201" y="222388"/>
                    <a:pt x="740972" y="223191"/>
                    <a:pt x="740513" y="223879"/>
                  </a:cubicBezTo>
                  <a:cubicBezTo>
                    <a:pt x="740054" y="224567"/>
                    <a:pt x="739251" y="225112"/>
                    <a:pt x="738104" y="225514"/>
                  </a:cubicBezTo>
                  <a:cubicBezTo>
                    <a:pt x="736957" y="225915"/>
                    <a:pt x="735437" y="226260"/>
                    <a:pt x="733544" y="226546"/>
                  </a:cubicBezTo>
                  <a:cubicBezTo>
                    <a:pt x="731651" y="226833"/>
                    <a:pt x="729270" y="226977"/>
                    <a:pt x="726402" y="226977"/>
                  </a:cubicBezTo>
                  <a:cubicBezTo>
                    <a:pt x="723649" y="226977"/>
                    <a:pt x="721297" y="226833"/>
                    <a:pt x="719347" y="226546"/>
                  </a:cubicBezTo>
                  <a:cubicBezTo>
                    <a:pt x="717397" y="226260"/>
                    <a:pt x="715848" y="225915"/>
                    <a:pt x="714701" y="225514"/>
                  </a:cubicBezTo>
                  <a:cubicBezTo>
                    <a:pt x="713554" y="225112"/>
                    <a:pt x="712750" y="224567"/>
                    <a:pt x="712292" y="223879"/>
                  </a:cubicBezTo>
                  <a:cubicBezTo>
                    <a:pt x="711833" y="223191"/>
                    <a:pt x="711603" y="222388"/>
                    <a:pt x="711603" y="221470"/>
                  </a:cubicBezTo>
                  <a:lnTo>
                    <a:pt x="711603" y="28393"/>
                  </a:lnTo>
                  <a:lnTo>
                    <a:pt x="648965" y="28393"/>
                  </a:lnTo>
                  <a:cubicBezTo>
                    <a:pt x="648047" y="28393"/>
                    <a:pt x="647216" y="28164"/>
                    <a:pt x="646470" y="27705"/>
                  </a:cubicBezTo>
                  <a:cubicBezTo>
                    <a:pt x="645724" y="27246"/>
                    <a:pt x="645122" y="26529"/>
                    <a:pt x="644663" y="25554"/>
                  </a:cubicBezTo>
                  <a:cubicBezTo>
                    <a:pt x="644204" y="24579"/>
                    <a:pt x="643831" y="23288"/>
                    <a:pt x="643545" y="21682"/>
                  </a:cubicBezTo>
                  <a:cubicBezTo>
                    <a:pt x="643258" y="20076"/>
                    <a:pt x="643114" y="18183"/>
                    <a:pt x="643114" y="16003"/>
                  </a:cubicBezTo>
                  <a:cubicBezTo>
                    <a:pt x="643114" y="13824"/>
                    <a:pt x="643258" y="11902"/>
                    <a:pt x="643545" y="10239"/>
                  </a:cubicBezTo>
                  <a:cubicBezTo>
                    <a:pt x="643831" y="8575"/>
                    <a:pt x="644204" y="7227"/>
                    <a:pt x="644663" y="6195"/>
                  </a:cubicBezTo>
                  <a:cubicBezTo>
                    <a:pt x="645122" y="5162"/>
                    <a:pt x="645724" y="4416"/>
                    <a:pt x="646470" y="3958"/>
                  </a:cubicBezTo>
                  <a:cubicBezTo>
                    <a:pt x="647216" y="3499"/>
                    <a:pt x="648047" y="3269"/>
                    <a:pt x="648965" y="3269"/>
                  </a:cubicBezTo>
                  <a:close/>
                  <a:moveTo>
                    <a:pt x="1166801" y="2753"/>
                  </a:moveTo>
                  <a:cubicBezTo>
                    <a:pt x="1169464" y="2753"/>
                    <a:pt x="1171764" y="2868"/>
                    <a:pt x="1173701" y="3097"/>
                  </a:cubicBezTo>
                  <a:cubicBezTo>
                    <a:pt x="1175638" y="3327"/>
                    <a:pt x="1177152" y="3699"/>
                    <a:pt x="1178241" y="4216"/>
                  </a:cubicBezTo>
                  <a:cubicBezTo>
                    <a:pt x="1179331" y="4732"/>
                    <a:pt x="1180118" y="5334"/>
                    <a:pt x="1180602" y="6023"/>
                  </a:cubicBezTo>
                  <a:cubicBezTo>
                    <a:pt x="1181086" y="6711"/>
                    <a:pt x="1181328" y="7457"/>
                    <a:pt x="1181328" y="8260"/>
                  </a:cubicBezTo>
                  <a:lnTo>
                    <a:pt x="1181328" y="213726"/>
                  </a:lnTo>
                  <a:cubicBezTo>
                    <a:pt x="1181328" y="216021"/>
                    <a:pt x="1180943" y="217971"/>
                    <a:pt x="1180172" y="219577"/>
                  </a:cubicBezTo>
                  <a:cubicBezTo>
                    <a:pt x="1179401" y="221183"/>
                    <a:pt x="1178393" y="222502"/>
                    <a:pt x="1177147" y="223535"/>
                  </a:cubicBezTo>
                  <a:cubicBezTo>
                    <a:pt x="1175901" y="224567"/>
                    <a:pt x="1174507" y="225313"/>
                    <a:pt x="1172965" y="225772"/>
                  </a:cubicBezTo>
                  <a:cubicBezTo>
                    <a:pt x="1171422" y="226231"/>
                    <a:pt x="1169879" y="226460"/>
                    <a:pt x="1168336" y="226460"/>
                  </a:cubicBezTo>
                  <a:lnTo>
                    <a:pt x="1158549" y="226460"/>
                  </a:lnTo>
                  <a:cubicBezTo>
                    <a:pt x="1155464" y="226460"/>
                    <a:pt x="1152764" y="226145"/>
                    <a:pt x="1150450" y="225514"/>
                  </a:cubicBezTo>
                  <a:cubicBezTo>
                    <a:pt x="1148136" y="224883"/>
                    <a:pt x="1145941" y="223736"/>
                    <a:pt x="1143865" y="222072"/>
                  </a:cubicBezTo>
                  <a:cubicBezTo>
                    <a:pt x="1141789" y="220409"/>
                    <a:pt x="1139713" y="218143"/>
                    <a:pt x="1137637" y="215275"/>
                  </a:cubicBezTo>
                  <a:cubicBezTo>
                    <a:pt x="1135560" y="212407"/>
                    <a:pt x="1133357" y="208736"/>
                    <a:pt x="1131026" y="204262"/>
                  </a:cubicBezTo>
                  <a:lnTo>
                    <a:pt x="1063097" y="77609"/>
                  </a:lnTo>
                  <a:cubicBezTo>
                    <a:pt x="1059546" y="71070"/>
                    <a:pt x="1055966" y="64215"/>
                    <a:pt x="1052359" y="57045"/>
                  </a:cubicBezTo>
                  <a:cubicBezTo>
                    <a:pt x="1048751" y="49875"/>
                    <a:pt x="1045394" y="42906"/>
                    <a:pt x="1042285" y="36137"/>
                  </a:cubicBezTo>
                  <a:lnTo>
                    <a:pt x="1041941" y="36137"/>
                  </a:lnTo>
                  <a:cubicBezTo>
                    <a:pt x="1042171" y="44397"/>
                    <a:pt x="1042343" y="52829"/>
                    <a:pt x="1042457" y="61433"/>
                  </a:cubicBezTo>
                  <a:cubicBezTo>
                    <a:pt x="1042572" y="70037"/>
                    <a:pt x="1042630" y="78584"/>
                    <a:pt x="1042630" y="87073"/>
                  </a:cubicBezTo>
                  <a:lnTo>
                    <a:pt x="1042630" y="221470"/>
                  </a:lnTo>
                  <a:cubicBezTo>
                    <a:pt x="1042630" y="222273"/>
                    <a:pt x="1042388" y="223047"/>
                    <a:pt x="1041904" y="223793"/>
                  </a:cubicBezTo>
                  <a:cubicBezTo>
                    <a:pt x="1041420" y="224539"/>
                    <a:pt x="1040603" y="225112"/>
                    <a:pt x="1039453" y="225514"/>
                  </a:cubicBezTo>
                  <a:cubicBezTo>
                    <a:pt x="1038303" y="225915"/>
                    <a:pt x="1036790" y="226260"/>
                    <a:pt x="1034913" y="226546"/>
                  </a:cubicBezTo>
                  <a:cubicBezTo>
                    <a:pt x="1033036" y="226833"/>
                    <a:pt x="1030645" y="226977"/>
                    <a:pt x="1027739" y="226977"/>
                  </a:cubicBezTo>
                  <a:cubicBezTo>
                    <a:pt x="1024833" y="226977"/>
                    <a:pt x="1022443" y="226833"/>
                    <a:pt x="1020567" y="226546"/>
                  </a:cubicBezTo>
                  <a:cubicBezTo>
                    <a:pt x="1018691" y="226260"/>
                    <a:pt x="1017208" y="225915"/>
                    <a:pt x="1016118" y="225514"/>
                  </a:cubicBezTo>
                  <a:cubicBezTo>
                    <a:pt x="1015028" y="225112"/>
                    <a:pt x="1014241" y="224539"/>
                    <a:pt x="1013757" y="223793"/>
                  </a:cubicBezTo>
                  <a:cubicBezTo>
                    <a:pt x="1013273" y="223047"/>
                    <a:pt x="1013031" y="222273"/>
                    <a:pt x="1013031" y="221470"/>
                  </a:cubicBezTo>
                  <a:lnTo>
                    <a:pt x="1013031" y="16003"/>
                  </a:lnTo>
                  <a:cubicBezTo>
                    <a:pt x="1013031" y="11415"/>
                    <a:pt x="1014334" y="8145"/>
                    <a:pt x="1016940" y="6195"/>
                  </a:cubicBezTo>
                  <a:cubicBezTo>
                    <a:pt x="1019545" y="4244"/>
                    <a:pt x="1022387" y="3269"/>
                    <a:pt x="1025464" y="3269"/>
                  </a:cubicBezTo>
                  <a:lnTo>
                    <a:pt x="1040030" y="3269"/>
                  </a:lnTo>
                  <a:cubicBezTo>
                    <a:pt x="1043462" y="3269"/>
                    <a:pt x="1046333" y="3556"/>
                    <a:pt x="1048643" y="4130"/>
                  </a:cubicBezTo>
                  <a:cubicBezTo>
                    <a:pt x="1050953" y="4703"/>
                    <a:pt x="1053025" y="5650"/>
                    <a:pt x="1054860" y="6969"/>
                  </a:cubicBezTo>
                  <a:cubicBezTo>
                    <a:pt x="1056694" y="8288"/>
                    <a:pt x="1058470" y="10124"/>
                    <a:pt x="1060187" y="12476"/>
                  </a:cubicBezTo>
                  <a:cubicBezTo>
                    <a:pt x="1061905" y="14827"/>
                    <a:pt x="1063706" y="17782"/>
                    <a:pt x="1065592" y="21338"/>
                  </a:cubicBezTo>
                  <a:lnTo>
                    <a:pt x="1117814" y="119081"/>
                  </a:lnTo>
                  <a:cubicBezTo>
                    <a:pt x="1121029" y="125046"/>
                    <a:pt x="1124134" y="130868"/>
                    <a:pt x="1127128" y="136547"/>
                  </a:cubicBezTo>
                  <a:cubicBezTo>
                    <a:pt x="1130121" y="142226"/>
                    <a:pt x="1133004" y="147819"/>
                    <a:pt x="1135776" y="153325"/>
                  </a:cubicBezTo>
                  <a:cubicBezTo>
                    <a:pt x="1138548" y="158832"/>
                    <a:pt x="1141292" y="164252"/>
                    <a:pt x="1144008" y="169587"/>
                  </a:cubicBezTo>
                  <a:cubicBezTo>
                    <a:pt x="1146723" y="174922"/>
                    <a:pt x="1149412" y="180285"/>
                    <a:pt x="1152074" y="185677"/>
                  </a:cubicBezTo>
                  <a:lnTo>
                    <a:pt x="1152246" y="185677"/>
                  </a:lnTo>
                  <a:cubicBezTo>
                    <a:pt x="1152017" y="176614"/>
                    <a:pt x="1151873" y="167178"/>
                    <a:pt x="1151816" y="157369"/>
                  </a:cubicBezTo>
                  <a:cubicBezTo>
                    <a:pt x="1151759" y="147560"/>
                    <a:pt x="1151730" y="138125"/>
                    <a:pt x="1151730" y="129062"/>
                  </a:cubicBezTo>
                  <a:lnTo>
                    <a:pt x="1151730" y="8260"/>
                  </a:lnTo>
                  <a:cubicBezTo>
                    <a:pt x="1151730" y="7457"/>
                    <a:pt x="1151972" y="6711"/>
                    <a:pt x="1152456" y="6023"/>
                  </a:cubicBezTo>
                  <a:cubicBezTo>
                    <a:pt x="1152940" y="5334"/>
                    <a:pt x="1153757" y="4732"/>
                    <a:pt x="1154907" y="4216"/>
                  </a:cubicBezTo>
                  <a:cubicBezTo>
                    <a:pt x="1156057" y="3699"/>
                    <a:pt x="1157570" y="3327"/>
                    <a:pt x="1159447" y="3097"/>
                  </a:cubicBezTo>
                  <a:cubicBezTo>
                    <a:pt x="1161324" y="2868"/>
                    <a:pt x="1163775" y="2753"/>
                    <a:pt x="1166801" y="2753"/>
                  </a:cubicBezTo>
                  <a:close/>
                  <a:moveTo>
                    <a:pt x="595301" y="2753"/>
                  </a:moveTo>
                  <a:cubicBezTo>
                    <a:pt x="597964" y="2753"/>
                    <a:pt x="600264" y="2868"/>
                    <a:pt x="602201" y="3097"/>
                  </a:cubicBezTo>
                  <a:cubicBezTo>
                    <a:pt x="604138" y="3327"/>
                    <a:pt x="605651" y="3699"/>
                    <a:pt x="606741" y="4216"/>
                  </a:cubicBezTo>
                  <a:cubicBezTo>
                    <a:pt x="607831" y="4732"/>
                    <a:pt x="608618" y="5334"/>
                    <a:pt x="609102" y="6023"/>
                  </a:cubicBezTo>
                  <a:cubicBezTo>
                    <a:pt x="609586" y="6711"/>
                    <a:pt x="609828" y="7457"/>
                    <a:pt x="609828" y="8260"/>
                  </a:cubicBezTo>
                  <a:lnTo>
                    <a:pt x="609828" y="213726"/>
                  </a:lnTo>
                  <a:cubicBezTo>
                    <a:pt x="609828" y="216021"/>
                    <a:pt x="609443" y="217971"/>
                    <a:pt x="608672" y="219577"/>
                  </a:cubicBezTo>
                  <a:cubicBezTo>
                    <a:pt x="607901" y="221183"/>
                    <a:pt x="606893" y="222502"/>
                    <a:pt x="605647" y="223535"/>
                  </a:cubicBezTo>
                  <a:cubicBezTo>
                    <a:pt x="604401" y="224567"/>
                    <a:pt x="603007" y="225313"/>
                    <a:pt x="601465" y="225772"/>
                  </a:cubicBezTo>
                  <a:cubicBezTo>
                    <a:pt x="599922" y="226231"/>
                    <a:pt x="598379" y="226460"/>
                    <a:pt x="596836" y="226460"/>
                  </a:cubicBezTo>
                  <a:lnTo>
                    <a:pt x="587049" y="226460"/>
                  </a:lnTo>
                  <a:cubicBezTo>
                    <a:pt x="583964" y="226460"/>
                    <a:pt x="581264" y="226145"/>
                    <a:pt x="578950" y="225514"/>
                  </a:cubicBezTo>
                  <a:cubicBezTo>
                    <a:pt x="576636" y="224883"/>
                    <a:pt x="574441" y="223736"/>
                    <a:pt x="572365" y="222072"/>
                  </a:cubicBezTo>
                  <a:cubicBezTo>
                    <a:pt x="570289" y="220409"/>
                    <a:pt x="568213" y="218143"/>
                    <a:pt x="566137" y="215275"/>
                  </a:cubicBezTo>
                  <a:cubicBezTo>
                    <a:pt x="564060" y="212407"/>
                    <a:pt x="561856" y="208736"/>
                    <a:pt x="559526" y="204262"/>
                  </a:cubicBezTo>
                  <a:lnTo>
                    <a:pt x="491597" y="77609"/>
                  </a:lnTo>
                  <a:cubicBezTo>
                    <a:pt x="488046" y="71070"/>
                    <a:pt x="484466" y="64215"/>
                    <a:pt x="480859" y="57045"/>
                  </a:cubicBezTo>
                  <a:cubicBezTo>
                    <a:pt x="477251" y="49875"/>
                    <a:pt x="473894" y="42906"/>
                    <a:pt x="470785" y="36137"/>
                  </a:cubicBezTo>
                  <a:lnTo>
                    <a:pt x="470441" y="36137"/>
                  </a:lnTo>
                  <a:cubicBezTo>
                    <a:pt x="470671" y="44397"/>
                    <a:pt x="470843" y="52829"/>
                    <a:pt x="470957" y="61433"/>
                  </a:cubicBezTo>
                  <a:cubicBezTo>
                    <a:pt x="471072" y="70037"/>
                    <a:pt x="471130" y="78584"/>
                    <a:pt x="471130" y="87073"/>
                  </a:cubicBezTo>
                  <a:lnTo>
                    <a:pt x="471130" y="221470"/>
                  </a:lnTo>
                  <a:cubicBezTo>
                    <a:pt x="471130" y="222273"/>
                    <a:pt x="470888" y="223047"/>
                    <a:pt x="470404" y="223793"/>
                  </a:cubicBezTo>
                  <a:cubicBezTo>
                    <a:pt x="469920" y="224539"/>
                    <a:pt x="469103" y="225112"/>
                    <a:pt x="467953" y="225514"/>
                  </a:cubicBezTo>
                  <a:cubicBezTo>
                    <a:pt x="466803" y="225915"/>
                    <a:pt x="465290" y="226260"/>
                    <a:pt x="463413" y="226546"/>
                  </a:cubicBezTo>
                  <a:cubicBezTo>
                    <a:pt x="461536" y="226833"/>
                    <a:pt x="459145" y="226977"/>
                    <a:pt x="456239" y="226977"/>
                  </a:cubicBezTo>
                  <a:cubicBezTo>
                    <a:pt x="453333" y="226977"/>
                    <a:pt x="450943" y="226833"/>
                    <a:pt x="449067" y="226546"/>
                  </a:cubicBezTo>
                  <a:cubicBezTo>
                    <a:pt x="447191" y="226260"/>
                    <a:pt x="445708" y="225915"/>
                    <a:pt x="444618" y="225514"/>
                  </a:cubicBezTo>
                  <a:cubicBezTo>
                    <a:pt x="443528" y="225112"/>
                    <a:pt x="442741" y="224539"/>
                    <a:pt x="442257" y="223793"/>
                  </a:cubicBezTo>
                  <a:cubicBezTo>
                    <a:pt x="441773" y="223047"/>
                    <a:pt x="441531" y="222273"/>
                    <a:pt x="441531" y="221470"/>
                  </a:cubicBezTo>
                  <a:lnTo>
                    <a:pt x="441531" y="16003"/>
                  </a:lnTo>
                  <a:cubicBezTo>
                    <a:pt x="441531" y="11415"/>
                    <a:pt x="442834" y="8145"/>
                    <a:pt x="445440" y="6195"/>
                  </a:cubicBezTo>
                  <a:cubicBezTo>
                    <a:pt x="448045" y="4244"/>
                    <a:pt x="450887" y="3269"/>
                    <a:pt x="453964" y="3269"/>
                  </a:cubicBezTo>
                  <a:lnTo>
                    <a:pt x="468530" y="3269"/>
                  </a:lnTo>
                  <a:cubicBezTo>
                    <a:pt x="471962" y="3269"/>
                    <a:pt x="474833" y="3556"/>
                    <a:pt x="477143" y="4130"/>
                  </a:cubicBezTo>
                  <a:cubicBezTo>
                    <a:pt x="479453" y="4703"/>
                    <a:pt x="481525" y="5650"/>
                    <a:pt x="483359" y="6969"/>
                  </a:cubicBezTo>
                  <a:cubicBezTo>
                    <a:pt x="485194" y="8288"/>
                    <a:pt x="486970" y="10124"/>
                    <a:pt x="488687" y="12476"/>
                  </a:cubicBezTo>
                  <a:cubicBezTo>
                    <a:pt x="490405" y="14827"/>
                    <a:pt x="492206" y="17782"/>
                    <a:pt x="494092" y="21338"/>
                  </a:cubicBezTo>
                  <a:lnTo>
                    <a:pt x="546314" y="119081"/>
                  </a:lnTo>
                  <a:cubicBezTo>
                    <a:pt x="549529" y="125046"/>
                    <a:pt x="552634" y="130868"/>
                    <a:pt x="555627" y="136547"/>
                  </a:cubicBezTo>
                  <a:cubicBezTo>
                    <a:pt x="558621" y="142226"/>
                    <a:pt x="561504" y="147819"/>
                    <a:pt x="564276" y="153325"/>
                  </a:cubicBezTo>
                  <a:cubicBezTo>
                    <a:pt x="567048" y="158832"/>
                    <a:pt x="569792" y="164252"/>
                    <a:pt x="572508" y="169587"/>
                  </a:cubicBezTo>
                  <a:cubicBezTo>
                    <a:pt x="575223" y="174922"/>
                    <a:pt x="577912" y="180285"/>
                    <a:pt x="580574" y="185677"/>
                  </a:cubicBezTo>
                  <a:lnTo>
                    <a:pt x="580746" y="185677"/>
                  </a:lnTo>
                  <a:cubicBezTo>
                    <a:pt x="580517" y="176614"/>
                    <a:pt x="580373" y="167178"/>
                    <a:pt x="580316" y="157369"/>
                  </a:cubicBezTo>
                  <a:cubicBezTo>
                    <a:pt x="580259" y="147560"/>
                    <a:pt x="580230" y="138125"/>
                    <a:pt x="580230" y="129062"/>
                  </a:cubicBezTo>
                  <a:lnTo>
                    <a:pt x="580230" y="8260"/>
                  </a:lnTo>
                  <a:cubicBezTo>
                    <a:pt x="580230" y="7457"/>
                    <a:pt x="580472" y="6711"/>
                    <a:pt x="580956" y="6023"/>
                  </a:cubicBezTo>
                  <a:cubicBezTo>
                    <a:pt x="581440" y="5334"/>
                    <a:pt x="582257" y="4732"/>
                    <a:pt x="583407" y="4216"/>
                  </a:cubicBezTo>
                  <a:cubicBezTo>
                    <a:pt x="584557" y="3699"/>
                    <a:pt x="586070" y="3327"/>
                    <a:pt x="587947" y="3097"/>
                  </a:cubicBezTo>
                  <a:cubicBezTo>
                    <a:pt x="589824" y="2868"/>
                    <a:pt x="592275" y="2753"/>
                    <a:pt x="595301" y="2753"/>
                  </a:cubicBezTo>
                  <a:close/>
                  <a:moveTo>
                    <a:pt x="97915" y="516"/>
                  </a:moveTo>
                  <a:cubicBezTo>
                    <a:pt x="104340" y="516"/>
                    <a:pt x="110592" y="1118"/>
                    <a:pt x="116672" y="2323"/>
                  </a:cubicBezTo>
                  <a:cubicBezTo>
                    <a:pt x="122752" y="3527"/>
                    <a:pt x="128374" y="5047"/>
                    <a:pt x="133536" y="6883"/>
                  </a:cubicBezTo>
                  <a:cubicBezTo>
                    <a:pt x="138699" y="8719"/>
                    <a:pt x="143288" y="10841"/>
                    <a:pt x="147303" y="13250"/>
                  </a:cubicBezTo>
                  <a:cubicBezTo>
                    <a:pt x="151318" y="15659"/>
                    <a:pt x="154100" y="17638"/>
                    <a:pt x="155649" y="19187"/>
                  </a:cubicBezTo>
                  <a:cubicBezTo>
                    <a:pt x="157198" y="20736"/>
                    <a:pt x="158201" y="21912"/>
                    <a:pt x="158660" y="22715"/>
                  </a:cubicBezTo>
                  <a:cubicBezTo>
                    <a:pt x="159119" y="23518"/>
                    <a:pt x="159492" y="24464"/>
                    <a:pt x="159779" y="25554"/>
                  </a:cubicBezTo>
                  <a:cubicBezTo>
                    <a:pt x="160066" y="26644"/>
                    <a:pt x="160295" y="27934"/>
                    <a:pt x="160467" y="29426"/>
                  </a:cubicBezTo>
                  <a:cubicBezTo>
                    <a:pt x="160639" y="30917"/>
                    <a:pt x="160725" y="32695"/>
                    <a:pt x="160725" y="34760"/>
                  </a:cubicBezTo>
                  <a:cubicBezTo>
                    <a:pt x="160725" y="37055"/>
                    <a:pt x="160610" y="39005"/>
                    <a:pt x="160380" y="40611"/>
                  </a:cubicBezTo>
                  <a:cubicBezTo>
                    <a:pt x="160149" y="42217"/>
                    <a:pt x="159803" y="43565"/>
                    <a:pt x="159342" y="44655"/>
                  </a:cubicBezTo>
                  <a:cubicBezTo>
                    <a:pt x="158880" y="45745"/>
                    <a:pt x="158332" y="46548"/>
                    <a:pt x="157698" y="47064"/>
                  </a:cubicBezTo>
                  <a:cubicBezTo>
                    <a:pt x="157063" y="47581"/>
                    <a:pt x="156284" y="47839"/>
                    <a:pt x="155361" y="47839"/>
                  </a:cubicBezTo>
                  <a:cubicBezTo>
                    <a:pt x="153748" y="47839"/>
                    <a:pt x="151499" y="46720"/>
                    <a:pt x="148615" y="44483"/>
                  </a:cubicBezTo>
                  <a:cubicBezTo>
                    <a:pt x="145731" y="42246"/>
                    <a:pt x="142011" y="39779"/>
                    <a:pt x="137455" y="37084"/>
                  </a:cubicBezTo>
                  <a:cubicBezTo>
                    <a:pt x="132899" y="34388"/>
                    <a:pt x="127364" y="31921"/>
                    <a:pt x="120848" y="29684"/>
                  </a:cubicBezTo>
                  <a:cubicBezTo>
                    <a:pt x="114332" y="27447"/>
                    <a:pt x="106518" y="26328"/>
                    <a:pt x="97407" y="26328"/>
                  </a:cubicBezTo>
                  <a:cubicBezTo>
                    <a:pt x="87487" y="26328"/>
                    <a:pt x="78462" y="28307"/>
                    <a:pt x="70331" y="32265"/>
                  </a:cubicBezTo>
                  <a:cubicBezTo>
                    <a:pt x="62200" y="36223"/>
                    <a:pt x="55251" y="42045"/>
                    <a:pt x="49485" y="49732"/>
                  </a:cubicBezTo>
                  <a:cubicBezTo>
                    <a:pt x="43718" y="57418"/>
                    <a:pt x="39249" y="66796"/>
                    <a:pt x="36077" y="77867"/>
                  </a:cubicBezTo>
                  <a:cubicBezTo>
                    <a:pt x="32905" y="88938"/>
                    <a:pt x="31319" y="101586"/>
                    <a:pt x="31319" y="115811"/>
                  </a:cubicBezTo>
                  <a:cubicBezTo>
                    <a:pt x="31319" y="129922"/>
                    <a:pt x="32847" y="142398"/>
                    <a:pt x="35904" y="153239"/>
                  </a:cubicBezTo>
                  <a:cubicBezTo>
                    <a:pt x="38960" y="164080"/>
                    <a:pt x="43343" y="173143"/>
                    <a:pt x="49052" y="180428"/>
                  </a:cubicBezTo>
                  <a:cubicBezTo>
                    <a:pt x="54761" y="187713"/>
                    <a:pt x="61767" y="193220"/>
                    <a:pt x="70071" y="196948"/>
                  </a:cubicBezTo>
                  <a:cubicBezTo>
                    <a:pt x="78375" y="200677"/>
                    <a:pt x="87775" y="202541"/>
                    <a:pt x="98270" y="202541"/>
                  </a:cubicBezTo>
                  <a:cubicBezTo>
                    <a:pt x="107150" y="202541"/>
                    <a:pt x="114906" y="201451"/>
                    <a:pt x="121537" y="199271"/>
                  </a:cubicBezTo>
                  <a:cubicBezTo>
                    <a:pt x="128169" y="197092"/>
                    <a:pt x="133820" y="194654"/>
                    <a:pt x="138490" y="191958"/>
                  </a:cubicBezTo>
                  <a:cubicBezTo>
                    <a:pt x="143161" y="189262"/>
                    <a:pt x="146995" y="186824"/>
                    <a:pt x="149994" y="184644"/>
                  </a:cubicBezTo>
                  <a:cubicBezTo>
                    <a:pt x="152993" y="182465"/>
                    <a:pt x="155358" y="181375"/>
                    <a:pt x="157087" y="181375"/>
                  </a:cubicBezTo>
                  <a:cubicBezTo>
                    <a:pt x="157896" y="181375"/>
                    <a:pt x="158588" y="181547"/>
                    <a:pt x="159164" y="181891"/>
                  </a:cubicBezTo>
                  <a:cubicBezTo>
                    <a:pt x="159741" y="182235"/>
                    <a:pt x="160202" y="182895"/>
                    <a:pt x="160548" y="183870"/>
                  </a:cubicBezTo>
                  <a:cubicBezTo>
                    <a:pt x="160894" y="184845"/>
                    <a:pt x="161153" y="186193"/>
                    <a:pt x="161326" y="187914"/>
                  </a:cubicBezTo>
                  <a:cubicBezTo>
                    <a:pt x="161499" y="189635"/>
                    <a:pt x="161586" y="191814"/>
                    <a:pt x="161586" y="194453"/>
                  </a:cubicBezTo>
                  <a:cubicBezTo>
                    <a:pt x="161586" y="196289"/>
                    <a:pt x="161528" y="197895"/>
                    <a:pt x="161414" y="199271"/>
                  </a:cubicBezTo>
                  <a:cubicBezTo>
                    <a:pt x="161299" y="200648"/>
                    <a:pt x="161098" y="201853"/>
                    <a:pt x="160811" y="202885"/>
                  </a:cubicBezTo>
                  <a:cubicBezTo>
                    <a:pt x="160525" y="203918"/>
                    <a:pt x="160152" y="204835"/>
                    <a:pt x="159693" y="205638"/>
                  </a:cubicBezTo>
                  <a:cubicBezTo>
                    <a:pt x="159234" y="206441"/>
                    <a:pt x="158431" y="207417"/>
                    <a:pt x="157284" y="208564"/>
                  </a:cubicBezTo>
                  <a:cubicBezTo>
                    <a:pt x="156136" y="209711"/>
                    <a:pt x="153727" y="211460"/>
                    <a:pt x="150056" y="213812"/>
                  </a:cubicBezTo>
                  <a:cubicBezTo>
                    <a:pt x="146385" y="216164"/>
                    <a:pt x="141825" y="218458"/>
                    <a:pt x="136376" y="220696"/>
                  </a:cubicBezTo>
                  <a:cubicBezTo>
                    <a:pt x="130926" y="222933"/>
                    <a:pt x="124674" y="224826"/>
                    <a:pt x="117619" y="226374"/>
                  </a:cubicBezTo>
                  <a:cubicBezTo>
                    <a:pt x="110563" y="227923"/>
                    <a:pt x="102848" y="228697"/>
                    <a:pt x="94473" y="228697"/>
                  </a:cubicBezTo>
                  <a:cubicBezTo>
                    <a:pt x="80019" y="228697"/>
                    <a:pt x="66969" y="226288"/>
                    <a:pt x="55325" y="221470"/>
                  </a:cubicBezTo>
                  <a:cubicBezTo>
                    <a:pt x="43680" y="216652"/>
                    <a:pt x="33757" y="209539"/>
                    <a:pt x="25554" y="200132"/>
                  </a:cubicBezTo>
                  <a:cubicBezTo>
                    <a:pt x="17352" y="190725"/>
                    <a:pt x="11042" y="179109"/>
                    <a:pt x="6625" y="165285"/>
                  </a:cubicBezTo>
                  <a:cubicBezTo>
                    <a:pt x="2209" y="151461"/>
                    <a:pt x="0" y="135543"/>
                    <a:pt x="0" y="117532"/>
                  </a:cubicBezTo>
                  <a:cubicBezTo>
                    <a:pt x="0" y="99062"/>
                    <a:pt x="2381" y="82599"/>
                    <a:pt x="7142" y="68144"/>
                  </a:cubicBezTo>
                  <a:cubicBezTo>
                    <a:pt x="11903" y="53689"/>
                    <a:pt x="18585" y="41443"/>
                    <a:pt x="27189" y="31405"/>
                  </a:cubicBezTo>
                  <a:cubicBezTo>
                    <a:pt x="35793" y="21367"/>
                    <a:pt x="46090" y="13709"/>
                    <a:pt x="58078" y="8432"/>
                  </a:cubicBezTo>
                  <a:cubicBezTo>
                    <a:pt x="70066" y="3155"/>
                    <a:pt x="83345" y="516"/>
                    <a:pt x="97915" y="516"/>
                  </a:cubicBezTo>
                  <a:close/>
                  <a:moveTo>
                    <a:pt x="1468836" y="0"/>
                  </a:moveTo>
                  <a:cubicBezTo>
                    <a:pt x="1473769" y="0"/>
                    <a:pt x="1478731" y="430"/>
                    <a:pt x="1483721" y="1290"/>
                  </a:cubicBezTo>
                  <a:cubicBezTo>
                    <a:pt x="1488712" y="2151"/>
                    <a:pt x="1493415" y="3298"/>
                    <a:pt x="1497832" y="4732"/>
                  </a:cubicBezTo>
                  <a:cubicBezTo>
                    <a:pt x="1502249" y="6166"/>
                    <a:pt x="1506178" y="7772"/>
                    <a:pt x="1509620" y="9550"/>
                  </a:cubicBezTo>
                  <a:cubicBezTo>
                    <a:pt x="1513061" y="11328"/>
                    <a:pt x="1515327" y="12762"/>
                    <a:pt x="1516417" y="13852"/>
                  </a:cubicBezTo>
                  <a:cubicBezTo>
                    <a:pt x="1517507" y="14942"/>
                    <a:pt x="1518224" y="15803"/>
                    <a:pt x="1518568" y="16434"/>
                  </a:cubicBezTo>
                  <a:cubicBezTo>
                    <a:pt x="1518912" y="17065"/>
                    <a:pt x="1519199" y="17868"/>
                    <a:pt x="1519428" y="18843"/>
                  </a:cubicBezTo>
                  <a:cubicBezTo>
                    <a:pt x="1519658" y="19818"/>
                    <a:pt x="1519830" y="20994"/>
                    <a:pt x="1519945" y="22370"/>
                  </a:cubicBezTo>
                  <a:cubicBezTo>
                    <a:pt x="1520059" y="23747"/>
                    <a:pt x="1520117" y="25525"/>
                    <a:pt x="1520117" y="27705"/>
                  </a:cubicBezTo>
                  <a:cubicBezTo>
                    <a:pt x="1520117" y="29770"/>
                    <a:pt x="1520031" y="31606"/>
                    <a:pt x="1519859" y="33212"/>
                  </a:cubicBezTo>
                  <a:cubicBezTo>
                    <a:pt x="1519687" y="34818"/>
                    <a:pt x="1519428" y="36166"/>
                    <a:pt x="1519084" y="37256"/>
                  </a:cubicBezTo>
                  <a:cubicBezTo>
                    <a:pt x="1518740" y="38345"/>
                    <a:pt x="1518252" y="39148"/>
                    <a:pt x="1517622" y="39665"/>
                  </a:cubicBezTo>
                  <a:cubicBezTo>
                    <a:pt x="1516991" y="40181"/>
                    <a:pt x="1516274" y="40439"/>
                    <a:pt x="1515471" y="40439"/>
                  </a:cubicBezTo>
                  <a:cubicBezTo>
                    <a:pt x="1514209" y="40439"/>
                    <a:pt x="1512230" y="39636"/>
                    <a:pt x="1509534" y="38030"/>
                  </a:cubicBezTo>
                  <a:cubicBezTo>
                    <a:pt x="1506838" y="36424"/>
                    <a:pt x="1503539" y="34617"/>
                    <a:pt x="1499639" y="32609"/>
                  </a:cubicBezTo>
                  <a:cubicBezTo>
                    <a:pt x="1495738" y="30602"/>
                    <a:pt x="1491121" y="28766"/>
                    <a:pt x="1485786" y="27103"/>
                  </a:cubicBezTo>
                  <a:cubicBezTo>
                    <a:pt x="1480452" y="25439"/>
                    <a:pt x="1474457" y="24608"/>
                    <a:pt x="1467804" y="24608"/>
                  </a:cubicBezTo>
                  <a:cubicBezTo>
                    <a:pt x="1461609" y="24608"/>
                    <a:pt x="1456217" y="25439"/>
                    <a:pt x="1451628" y="27103"/>
                  </a:cubicBezTo>
                  <a:cubicBezTo>
                    <a:pt x="1447039" y="28766"/>
                    <a:pt x="1443253" y="30975"/>
                    <a:pt x="1440270" y="33728"/>
                  </a:cubicBezTo>
                  <a:cubicBezTo>
                    <a:pt x="1437288" y="36481"/>
                    <a:pt x="1435051" y="39751"/>
                    <a:pt x="1433559" y="43537"/>
                  </a:cubicBezTo>
                  <a:cubicBezTo>
                    <a:pt x="1432068" y="47322"/>
                    <a:pt x="1431322" y="51338"/>
                    <a:pt x="1431322" y="55582"/>
                  </a:cubicBezTo>
                  <a:cubicBezTo>
                    <a:pt x="1431322" y="61777"/>
                    <a:pt x="1432756" y="67112"/>
                    <a:pt x="1435624" y="71586"/>
                  </a:cubicBezTo>
                  <a:cubicBezTo>
                    <a:pt x="1438492" y="76060"/>
                    <a:pt x="1442307" y="80018"/>
                    <a:pt x="1447068" y="83460"/>
                  </a:cubicBezTo>
                  <a:cubicBezTo>
                    <a:pt x="1451829" y="86901"/>
                    <a:pt x="1457249" y="90056"/>
                    <a:pt x="1463330" y="92924"/>
                  </a:cubicBezTo>
                  <a:cubicBezTo>
                    <a:pt x="1469410" y="95792"/>
                    <a:pt x="1475605" y="98689"/>
                    <a:pt x="1481914" y="101614"/>
                  </a:cubicBezTo>
                  <a:cubicBezTo>
                    <a:pt x="1488224" y="104540"/>
                    <a:pt x="1494419" y="107752"/>
                    <a:pt x="1500499" y="111251"/>
                  </a:cubicBezTo>
                  <a:cubicBezTo>
                    <a:pt x="1506580" y="114750"/>
                    <a:pt x="1512000" y="118880"/>
                    <a:pt x="1516761" y="123641"/>
                  </a:cubicBezTo>
                  <a:cubicBezTo>
                    <a:pt x="1521522" y="128402"/>
                    <a:pt x="1525365" y="134023"/>
                    <a:pt x="1528291" y="140505"/>
                  </a:cubicBezTo>
                  <a:cubicBezTo>
                    <a:pt x="1531216" y="146987"/>
                    <a:pt x="1532679" y="154645"/>
                    <a:pt x="1532679" y="163478"/>
                  </a:cubicBezTo>
                  <a:cubicBezTo>
                    <a:pt x="1532679" y="173918"/>
                    <a:pt x="1530757" y="183210"/>
                    <a:pt x="1526914" y="191355"/>
                  </a:cubicBezTo>
                  <a:cubicBezTo>
                    <a:pt x="1523071" y="199501"/>
                    <a:pt x="1517736" y="206413"/>
                    <a:pt x="1510910" y="212091"/>
                  </a:cubicBezTo>
                  <a:cubicBezTo>
                    <a:pt x="1504084" y="217770"/>
                    <a:pt x="1496054" y="222044"/>
                    <a:pt x="1486819" y="224912"/>
                  </a:cubicBezTo>
                  <a:cubicBezTo>
                    <a:pt x="1477584" y="227780"/>
                    <a:pt x="1467632" y="229214"/>
                    <a:pt x="1456962" y="229214"/>
                  </a:cubicBezTo>
                  <a:cubicBezTo>
                    <a:pt x="1449506" y="229214"/>
                    <a:pt x="1442594" y="228583"/>
                    <a:pt x="1436227" y="227321"/>
                  </a:cubicBezTo>
                  <a:cubicBezTo>
                    <a:pt x="1429859" y="226059"/>
                    <a:pt x="1424181" y="224510"/>
                    <a:pt x="1419190" y="222675"/>
                  </a:cubicBezTo>
                  <a:cubicBezTo>
                    <a:pt x="1414200" y="220839"/>
                    <a:pt x="1410013" y="218946"/>
                    <a:pt x="1406628" y="216996"/>
                  </a:cubicBezTo>
                  <a:cubicBezTo>
                    <a:pt x="1403244" y="215046"/>
                    <a:pt x="1400892" y="213382"/>
                    <a:pt x="1399573" y="212005"/>
                  </a:cubicBezTo>
                  <a:cubicBezTo>
                    <a:pt x="1398254" y="210629"/>
                    <a:pt x="1397278" y="208879"/>
                    <a:pt x="1396648" y="206757"/>
                  </a:cubicBezTo>
                  <a:cubicBezTo>
                    <a:pt x="1396017" y="204635"/>
                    <a:pt x="1395701" y="201795"/>
                    <a:pt x="1395701" y="198239"/>
                  </a:cubicBezTo>
                  <a:cubicBezTo>
                    <a:pt x="1395701" y="195715"/>
                    <a:pt x="1395816" y="193621"/>
                    <a:pt x="1396045" y="191958"/>
                  </a:cubicBezTo>
                  <a:cubicBezTo>
                    <a:pt x="1396275" y="190294"/>
                    <a:pt x="1396619" y="188946"/>
                    <a:pt x="1397078" y="187914"/>
                  </a:cubicBezTo>
                  <a:cubicBezTo>
                    <a:pt x="1397537" y="186881"/>
                    <a:pt x="1398110" y="186164"/>
                    <a:pt x="1398799" y="185763"/>
                  </a:cubicBezTo>
                  <a:cubicBezTo>
                    <a:pt x="1399487" y="185361"/>
                    <a:pt x="1400290" y="185161"/>
                    <a:pt x="1401208" y="185161"/>
                  </a:cubicBezTo>
                  <a:cubicBezTo>
                    <a:pt x="1402814" y="185161"/>
                    <a:pt x="1405080" y="186136"/>
                    <a:pt x="1408005" y="188086"/>
                  </a:cubicBezTo>
                  <a:cubicBezTo>
                    <a:pt x="1410930" y="190036"/>
                    <a:pt x="1414688" y="192159"/>
                    <a:pt x="1419276" y="194453"/>
                  </a:cubicBezTo>
                  <a:cubicBezTo>
                    <a:pt x="1423865" y="196747"/>
                    <a:pt x="1429401" y="198898"/>
                    <a:pt x="1435882" y="200906"/>
                  </a:cubicBezTo>
                  <a:cubicBezTo>
                    <a:pt x="1442364" y="202914"/>
                    <a:pt x="1449850" y="203918"/>
                    <a:pt x="1458339" y="203918"/>
                  </a:cubicBezTo>
                  <a:cubicBezTo>
                    <a:pt x="1464764" y="203918"/>
                    <a:pt x="1470643" y="203057"/>
                    <a:pt x="1475978" y="201336"/>
                  </a:cubicBezTo>
                  <a:cubicBezTo>
                    <a:pt x="1481312" y="199615"/>
                    <a:pt x="1485901" y="197178"/>
                    <a:pt x="1489744" y="194023"/>
                  </a:cubicBezTo>
                  <a:cubicBezTo>
                    <a:pt x="1493587" y="190868"/>
                    <a:pt x="1496541" y="186996"/>
                    <a:pt x="1498606" y="182407"/>
                  </a:cubicBezTo>
                  <a:cubicBezTo>
                    <a:pt x="1500671" y="177818"/>
                    <a:pt x="1501704" y="172598"/>
                    <a:pt x="1501704" y="166748"/>
                  </a:cubicBezTo>
                  <a:cubicBezTo>
                    <a:pt x="1501704" y="160438"/>
                    <a:pt x="1500270" y="155046"/>
                    <a:pt x="1497402" y="150572"/>
                  </a:cubicBezTo>
                  <a:cubicBezTo>
                    <a:pt x="1494534" y="146098"/>
                    <a:pt x="1490748" y="142169"/>
                    <a:pt x="1486044" y="138784"/>
                  </a:cubicBezTo>
                  <a:cubicBezTo>
                    <a:pt x="1481341" y="135400"/>
                    <a:pt x="1475978" y="132303"/>
                    <a:pt x="1469955" y="129492"/>
                  </a:cubicBezTo>
                  <a:cubicBezTo>
                    <a:pt x="1463932" y="126681"/>
                    <a:pt x="1457765" y="123813"/>
                    <a:pt x="1451456" y="120888"/>
                  </a:cubicBezTo>
                  <a:cubicBezTo>
                    <a:pt x="1445146" y="117962"/>
                    <a:pt x="1439008" y="114721"/>
                    <a:pt x="1433043" y="111165"/>
                  </a:cubicBezTo>
                  <a:cubicBezTo>
                    <a:pt x="1427078" y="107609"/>
                    <a:pt x="1421743" y="103421"/>
                    <a:pt x="1417039" y="98603"/>
                  </a:cubicBezTo>
                  <a:cubicBezTo>
                    <a:pt x="1412336" y="93785"/>
                    <a:pt x="1408521" y="88135"/>
                    <a:pt x="1405596" y="81653"/>
                  </a:cubicBezTo>
                  <a:cubicBezTo>
                    <a:pt x="1402670" y="75171"/>
                    <a:pt x="1401208" y="67399"/>
                    <a:pt x="1401208" y="58336"/>
                  </a:cubicBezTo>
                  <a:cubicBezTo>
                    <a:pt x="1401208" y="49043"/>
                    <a:pt x="1402900" y="40755"/>
                    <a:pt x="1406284" y="33470"/>
                  </a:cubicBezTo>
                  <a:cubicBezTo>
                    <a:pt x="1409668" y="26185"/>
                    <a:pt x="1414372" y="20076"/>
                    <a:pt x="1420395" y="15143"/>
                  </a:cubicBezTo>
                  <a:cubicBezTo>
                    <a:pt x="1426418" y="10210"/>
                    <a:pt x="1433588" y="6453"/>
                    <a:pt x="1441905" y="3872"/>
                  </a:cubicBezTo>
                  <a:cubicBezTo>
                    <a:pt x="1450223" y="1290"/>
                    <a:pt x="1459200" y="0"/>
                    <a:pt x="1468836" y="0"/>
                  </a:cubicBezTo>
                  <a:close/>
                  <a:moveTo>
                    <a:pt x="292717" y="0"/>
                  </a:moveTo>
                  <a:cubicBezTo>
                    <a:pt x="309122" y="0"/>
                    <a:pt x="323405" y="2466"/>
                    <a:pt x="335566" y="7399"/>
                  </a:cubicBezTo>
                  <a:cubicBezTo>
                    <a:pt x="347726" y="12332"/>
                    <a:pt x="357850" y="19531"/>
                    <a:pt x="365938" y="28996"/>
                  </a:cubicBezTo>
                  <a:cubicBezTo>
                    <a:pt x="374026" y="38460"/>
                    <a:pt x="380049" y="50162"/>
                    <a:pt x="384007" y="64100"/>
                  </a:cubicBezTo>
                  <a:cubicBezTo>
                    <a:pt x="387965" y="78039"/>
                    <a:pt x="389944" y="94014"/>
                    <a:pt x="389944" y="112025"/>
                  </a:cubicBezTo>
                  <a:cubicBezTo>
                    <a:pt x="389944" y="130037"/>
                    <a:pt x="387821" y="146270"/>
                    <a:pt x="383577" y="160725"/>
                  </a:cubicBezTo>
                  <a:cubicBezTo>
                    <a:pt x="379332" y="175180"/>
                    <a:pt x="372994" y="187484"/>
                    <a:pt x="364562" y="197636"/>
                  </a:cubicBezTo>
                  <a:cubicBezTo>
                    <a:pt x="356130" y="207789"/>
                    <a:pt x="345547" y="215590"/>
                    <a:pt x="332812" y="221040"/>
                  </a:cubicBezTo>
                  <a:cubicBezTo>
                    <a:pt x="320078" y="226489"/>
                    <a:pt x="305222" y="229214"/>
                    <a:pt x="288243" y="229214"/>
                  </a:cubicBezTo>
                  <a:cubicBezTo>
                    <a:pt x="271494" y="229214"/>
                    <a:pt x="257010" y="226718"/>
                    <a:pt x="244792" y="221728"/>
                  </a:cubicBezTo>
                  <a:cubicBezTo>
                    <a:pt x="232574" y="216738"/>
                    <a:pt x="222479" y="209482"/>
                    <a:pt x="214506" y="199960"/>
                  </a:cubicBezTo>
                  <a:cubicBezTo>
                    <a:pt x="206533" y="190438"/>
                    <a:pt x="200596" y="178621"/>
                    <a:pt x="196695" y="164511"/>
                  </a:cubicBezTo>
                  <a:cubicBezTo>
                    <a:pt x="192795" y="150400"/>
                    <a:pt x="190844" y="134167"/>
                    <a:pt x="190844" y="115811"/>
                  </a:cubicBezTo>
                  <a:cubicBezTo>
                    <a:pt x="190844" y="98259"/>
                    <a:pt x="192967" y="82313"/>
                    <a:pt x="197211" y="67972"/>
                  </a:cubicBezTo>
                  <a:cubicBezTo>
                    <a:pt x="201456" y="53632"/>
                    <a:pt x="207823" y="41443"/>
                    <a:pt x="216313" y="31405"/>
                  </a:cubicBezTo>
                  <a:cubicBezTo>
                    <a:pt x="224802" y="21367"/>
                    <a:pt x="235414" y="13623"/>
                    <a:pt x="248148" y="8174"/>
                  </a:cubicBezTo>
                  <a:cubicBezTo>
                    <a:pt x="260882" y="2724"/>
                    <a:pt x="275738" y="0"/>
                    <a:pt x="29271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  <a:prstDash val="sysDot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lvl1pPr marR="0" lvl="0" indent="-228600" fontAlgn="auto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 kumimoji="0" lang="en-GB" altLang="zh-CN" sz="2800" b="0" i="0" u="none" strike="noStrike" cap="none" spc="0" normalizeH="0" baseline="0" noProof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j-lt"/>
                  <a:ea typeface="+mj-lt"/>
                  <a:cs typeface="MiSans Normal" panose="00000500000000000000" charset="-122"/>
                  <a:sym typeface="+mn-ea"/>
                </a:defRPr>
              </a:lvl1pPr>
              <a:lvl2pPr marL="685800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kumimoji="0" lang="zh-CN" altLang="en-US" sz="1600" b="0" i="0" u="none" strike="noStrike" cap="none" spc="150" normalizeH="0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ea"/>
                  <a:cs typeface="MiSans Normal" panose="00000500000000000000" charset="-122"/>
                </a:defRPr>
              </a:lvl2pPr>
              <a:lvl3pPr marL="1143000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lang="zh-CN" altLang="en-US" sz="1600" b="0" i="0" u="none" strike="noStrike" cap="none" spc="150" normalizeH="0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ea"/>
                  <a:cs typeface="MiSans Normal" panose="00000500000000000000" charset="-122"/>
                </a:defRPr>
              </a:lvl3pPr>
              <a:lvl4pPr marL="1600200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lang="zh-CN" altLang="en-US" sz="1400" b="0" i="0" u="none" strike="noStrike" cap="none" spc="150" normalizeH="0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ea"/>
                  <a:cs typeface="MiSans Normal" panose="00000500000000000000" charset="-122"/>
                </a:defRPr>
              </a:lvl4pPr>
              <a:lvl5pPr marL="2057400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lang="zh-CN" altLang="en-US" sz="1400" b="0" i="0" u="none" strike="noStrike" cap="none" spc="150" normalizeH="0" baseline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ea"/>
                  <a:cs typeface="MiSans Normal" panose="00000500000000000000" charset="-122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62120" y="1479550"/>
            <a:ext cx="467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一、实验准备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ctr"/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搭建家庭小型互联系统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86" y="362058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77035" y="2725673"/>
            <a:ext cx="2353310" cy="2083182"/>
            <a:chOff x="3501" y="4032"/>
            <a:chExt cx="3706" cy="3281"/>
          </a:xfrm>
        </p:grpSpPr>
        <p:grpSp>
          <p:nvGrpSpPr>
            <p:cNvPr id="1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4426" y="4032"/>
              <a:ext cx="1780" cy="2565"/>
              <a:chOff x="1132852" y="1215112"/>
              <a:chExt cx="1248082" cy="1799107"/>
            </a:xfrm>
          </p:grpSpPr>
          <p:sp>
            <p:nvSpPr>
              <p:cNvPr id="12" name="Oval 2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gradFill>
                <a:gsLst>
                  <a:gs pos="34000">
                    <a:srgbClr val="73B6E1"/>
                  </a:gs>
                  <a:gs pos="100000">
                    <a:srgbClr val="E4E6F5"/>
                  </a:gs>
                  <a:gs pos="70000">
                    <a:srgbClr val="BFDBF3"/>
                  </a:gs>
                  <a:gs pos="0">
                    <a:srgbClr val="3467A0"/>
                  </a:gs>
                </a:gsLst>
                <a:lin ang="27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任意多边形 12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文本框 2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01828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1</a:t>
                </a:r>
              </a:p>
            </p:txBody>
          </p:sp>
        </p:grpSp>
        <p:sp>
          <p:nvSpPr>
            <p:cNvPr id="19" name="MH_Text_1"/>
            <p:cNvSpPr/>
            <p:nvPr>
              <p:custDataLst>
                <p:tags r:id="rId14"/>
              </p:custDataLst>
            </p:nvPr>
          </p:nvSpPr>
          <p:spPr>
            <a:xfrm>
              <a:off x="3501" y="6855"/>
              <a:ext cx="3706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分析组网需求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22470" y="2725705"/>
            <a:ext cx="2465070" cy="2083150"/>
            <a:chOff x="9170" y="4142"/>
            <a:chExt cx="3882" cy="3281"/>
          </a:xfrm>
        </p:grpSpPr>
        <p:grpSp>
          <p:nvGrpSpPr>
            <p:cNvPr id="15" name="组合 14"/>
            <p:cNvGrpSpPr/>
            <p:nvPr>
              <p:custDataLst>
                <p:tags r:id="rId8"/>
              </p:custDataLst>
            </p:nvPr>
          </p:nvGrpSpPr>
          <p:grpSpPr>
            <a:xfrm>
              <a:off x="10228" y="4142"/>
              <a:ext cx="1780" cy="2565"/>
              <a:chOff x="4791477" y="1215112"/>
              <a:chExt cx="1248082" cy="1799107"/>
            </a:xfrm>
          </p:grpSpPr>
          <p:sp>
            <p:nvSpPr>
              <p:cNvPr id="16" name="Oval 2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48687">
                    <a:srgbClr val="7AD9FB"/>
                  </a:gs>
                  <a:gs pos="3000">
                    <a:srgbClr val="2C84BC"/>
                  </a:gs>
                  <a:gs pos="100000">
                    <a:srgbClr val="FCFEFF"/>
                  </a:gs>
                </a:gsLst>
                <a:lin ang="1890000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任意多边形 16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2</a:t>
                </a:r>
                <a:endPara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MH_Text_1"/>
            <p:cNvSpPr/>
            <p:nvPr>
              <p:custDataLst>
                <p:tags r:id="rId9"/>
              </p:custDataLst>
            </p:nvPr>
          </p:nvSpPr>
          <p:spPr>
            <a:xfrm>
              <a:off x="9170" y="6965"/>
              <a:ext cx="3882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spc="1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规划组网方案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479665" y="2725705"/>
            <a:ext cx="2324100" cy="2083150"/>
            <a:chOff x="12638" y="4032"/>
            <a:chExt cx="3660" cy="3281"/>
          </a:xfrm>
        </p:grpSpPr>
        <p:grpSp>
          <p:nvGrpSpPr>
            <p:cNvPr id="4" name="组合 3"/>
            <p:cNvGrpSpPr/>
            <p:nvPr>
              <p:custDataLst>
                <p:tags r:id="rId3"/>
              </p:custDataLst>
            </p:nvPr>
          </p:nvGrpSpPr>
          <p:grpSpPr>
            <a:xfrm>
              <a:off x="13472" y="4032"/>
              <a:ext cx="1780" cy="2565"/>
              <a:chOff x="4791477" y="1215112"/>
              <a:chExt cx="1248082" cy="1799107"/>
            </a:xfrm>
          </p:grpSpPr>
          <p:sp>
            <p:nvSpPr>
              <p:cNvPr id="5" name="Oval 24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gradFill>
                <a:gsLst>
                  <a:gs pos="74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0" scaled="1"/>
              </a:gra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任意多边形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057757" y="1467256"/>
                <a:ext cx="759279" cy="77212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Arial Black" panose="020B0A04020102020204" charset="0"/>
                    <a:cs typeface="Arial Black" panose="020B0A04020102020204" charset="0"/>
                  </a:rPr>
                  <a:t>3</a:t>
                </a:r>
              </a:p>
            </p:txBody>
          </p:sp>
        </p:grpSp>
        <p:sp>
          <p:nvSpPr>
            <p:cNvPr id="8" name="MH_Text_1"/>
            <p:cNvSpPr/>
            <p:nvPr>
              <p:custDataLst>
                <p:tags r:id="rId4"/>
              </p:custDataLst>
            </p:nvPr>
          </p:nvSpPr>
          <p:spPr>
            <a:xfrm>
              <a:off x="12638" y="6855"/>
              <a:ext cx="3660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明确搭建流程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759585" y="2510790"/>
            <a:ext cx="8856345" cy="3372485"/>
          </a:xfrm>
          <a:prstGeom prst="roundRect">
            <a:avLst>
              <a:gd name="adj" fmla="val 14968"/>
            </a:avLst>
          </a:prstGeom>
          <a:solidFill>
            <a:srgbClr val="E4FCF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38900" y="981960"/>
            <a:ext cx="3132959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分析组网需求</a:t>
            </a:r>
          </a:p>
        </p:txBody>
      </p:sp>
      <p:sp>
        <p:nvSpPr>
          <p:cNvPr id="4" name="矩形 3"/>
          <p:cNvSpPr/>
          <p:nvPr/>
        </p:nvSpPr>
        <p:spPr>
          <a:xfrm>
            <a:off x="1760220" y="166497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根据抽到的户型图、家庭成员上网习惯和需求，分析组网需求，并填写到下面的表格中。</a:t>
            </a:r>
          </a:p>
        </p:txBody>
      </p:sp>
      <p:pic>
        <p:nvPicPr>
          <p:cNvPr id="25" name="图片 24" descr="C:/Users/Lenovo/Desktop/e63d74cf7d00f9a720676ccd3aa9d992.pnge63d74cf7d00f9a720676ccd3aa9d992"/>
          <p:cNvPicPr>
            <a:picLocks noChangeAspect="1"/>
          </p:cNvPicPr>
          <p:nvPr/>
        </p:nvPicPr>
        <p:blipFill>
          <a:blip r:embed="rId3"/>
          <a:srcRect t="21" b="21"/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/>
        </p:nvGraphicFramePr>
        <p:xfrm>
          <a:off x="2001203" y="2756535"/>
          <a:ext cx="8373110" cy="2880090"/>
        </p:xfrm>
        <a:graphic>
          <a:graphicData uri="http://schemas.openxmlformats.org/drawingml/2006/table">
            <a:tbl>
              <a:tblPr/>
              <a:tblGrid>
                <a:gridCol w="351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需求类型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44B2C6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内容描述</a:t>
                      </a: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solidFill>
                      <a:srgbClr val="44B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组网要实现的功能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现有入网设备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设备分布位置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网络带宽要求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设备之间最近和最远距离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有线网络接口数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其他需求</a:t>
                      </a:r>
                    </a:p>
                  </a:txBody>
                  <a:tcPr marL="9842" marR="9842" marT="9842" anchor="ctr">
                    <a:lnL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3795A6"/>
                      </a:solidFill>
                      <a:prstDash val="dot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795A6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图片 4" descr="机器人__2_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990" y="3981450"/>
            <a:ext cx="2463165" cy="246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60160" y="981960"/>
            <a:ext cx="3132959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2．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规划组网方案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0220" y="1737360"/>
            <a:ext cx="88557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根据需求分析，在考虑空间布局、网络接入方式和成本等因素的情况下，设计并绘制符合家庭需求的局域网结构图。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C:/Users/Lenovo/Desktop/e63d74cf7d00f9a720676ccd3aa9d992.pnge63d74cf7d00f9a720676ccd3aa9d992"/>
          <p:cNvPicPr>
            <a:picLocks noChangeAspect="1"/>
          </p:cNvPicPr>
          <p:nvPr/>
        </p:nvPicPr>
        <p:blipFill>
          <a:blip r:embed="rId3"/>
          <a:srcRect t="21" b="21"/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10" name="图片 9" descr="aabac7db8714cfac8131f9e5b644dc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0" y="2677795"/>
            <a:ext cx="8308340" cy="3199130"/>
          </a:xfrm>
          <a:prstGeom prst="rect">
            <a:avLst/>
          </a:prstGeom>
        </p:spPr>
      </p:pic>
      <p:pic>
        <p:nvPicPr>
          <p:cNvPr id="11" name="图片 10" descr="机器人__2_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990" y="3981450"/>
            <a:ext cx="2463165" cy="246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60160" y="981960"/>
            <a:ext cx="3132959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3．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明确搭建流程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0220" y="1737360"/>
            <a:ext cx="88557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梳理家庭网络的搭建流程，并将右侧的内容拖动到对应的框中。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C:/Users/Lenovo/Desktop/e63d74cf7d00f9a720676ccd3aa9d992.pnge63d74cf7d00f9a720676ccd3aa9d992"/>
          <p:cNvPicPr>
            <a:picLocks noChangeAspect="1"/>
          </p:cNvPicPr>
          <p:nvPr/>
        </p:nvPicPr>
        <p:blipFill>
          <a:blip r:embed="rId3"/>
          <a:srcRect t="21" b="21"/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249805" y="2570480"/>
            <a:ext cx="2350770" cy="2961005"/>
            <a:chOff x="3112" y="3724"/>
            <a:chExt cx="3702" cy="4663"/>
          </a:xfrm>
        </p:grpSpPr>
        <p:sp>
          <p:nvSpPr>
            <p:cNvPr id="10" name="圆角矩形 9"/>
            <p:cNvSpPr/>
            <p:nvPr/>
          </p:nvSpPr>
          <p:spPr>
            <a:xfrm>
              <a:off x="3112" y="3724"/>
              <a:ext cx="3699" cy="72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114" y="5037"/>
              <a:ext cx="3698" cy="72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115" y="6350"/>
              <a:ext cx="3698" cy="72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116" y="7663"/>
              <a:ext cx="3698" cy="725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869305" y="2575560"/>
            <a:ext cx="2348865" cy="460375"/>
          </a:xfrm>
          <a:prstGeom prst="roundRect">
            <a:avLst/>
          </a:prstGeom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sym typeface="+mn-ea"/>
              </a:rPr>
              <a:t>网络配置调试</a:t>
            </a:r>
            <a:endParaRPr lang="zh-CN" altLang="en-US" sz="16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870575" y="3409315"/>
            <a:ext cx="2348230" cy="460375"/>
          </a:xfrm>
          <a:prstGeom prst="roundRect">
            <a:avLst/>
          </a:prstGeom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申请开通家庭宽带业务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5871210" y="4243070"/>
            <a:ext cx="2348230" cy="460375"/>
          </a:xfrm>
          <a:prstGeom prst="roundRect">
            <a:avLst/>
          </a:prstGeom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连接网络设备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5871845" y="5076825"/>
            <a:ext cx="2348230" cy="460375"/>
          </a:xfrm>
          <a:prstGeom prst="roundRect">
            <a:avLst/>
          </a:prstGeom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选择网络设备</a:t>
            </a: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3474720" y="3030855"/>
            <a:ext cx="635" cy="3733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3475355" y="3864610"/>
            <a:ext cx="635" cy="3733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3474085" y="4698365"/>
            <a:ext cx="635" cy="3733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 descr="机器人__2_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990" y="3981450"/>
            <a:ext cx="2463165" cy="246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Y3ODg3MGEyOTc4NmIzZmE4MWY1MmVkNDEzZjVmMjUifQ=="/>
  <p:tag name="RESOURCE_RECORD_KEY" val="{&quot;13&quot;:[19951196,4563109,19950686,4685212,4695728,4695713,19972064,4364915],&quot;29&quot;:[50000213,50000199,50000189,50000054],&quot;70&quot;:[3314671,3314229,3330170,3314157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1067_3*m_h_a*1_5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VALUE" val="13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ID" val="diagram20231073_5*q_h_i*1_4_3"/>
  <p:tag name="KSO_WM_UNIT_INDEX" val="1_4_3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9,&quot;pos&quot;:0,&quot;transparency&quot;:0},{&quot;brightness&quot;:0,&quot;colorType&quot;:1,&quot;foreColorIndex&quot;:9,&quot;pos&quot;:0.94999998807907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5"/>
  <p:tag name="KSO_WM_UNIT_ID" val="diagram20231073_5*q_h_i*1_5_1"/>
  <p:tag name="KSO_WM_UNIT_INDEX" val="1_5_1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10,&quot;pos&quot;:0,&quot;transparency&quot;:0},{&quot;brightness&quot;:0,&quot;colorType&quot;:1,&quot;foreColorIndex&quot;:10,&quot;pos&quot;:0.94999998807907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6"/>
  <p:tag name="KSO_WM_UNIT_ID" val="diagram20231073_5*q_h_i*1_6_3"/>
  <p:tag name="KSO_WM_UNIT_INDEX" val="1_6_3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20242013]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721718,20469032,4364915]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,4563109,19950686,4685212,4695728],&quot;70&quot;:[3330170]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7_3*m_h_i*1_2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m_h_i"/>
  <p:tag name="KSO_WM_UNIT_INDEX" val="1_2_1"/>
  <p:tag name="KSO_WM_UNIT_SUBTYPE" val="d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]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7_3*m_h_i*1_3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m_h_i"/>
  <p:tag name="KSO_WM_UNIT_INDEX" val="1_3_1"/>
  <p:tag name="KSO_WM_UNIT_SUBTYPE" val="d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gradient&quot;:[{&quot;brightness&quot;:0.4000000059604645,&quot;colorType&quot;:1,&quot;foreColorIndex&quot;:7,&quot;pos&quot;:0.8999999761581421,&quot;transparency&quot;:0},{&quot;brightness&quot;:0,&quot;colorType&quot;:1,&quot;foreColorIndex&quot;:7,&quot;pos&quot;:0.3700000047683716,&quot;transparency&quot;:0}],&quot;type&quot;:3},&quot;glow&quot;:{&quot;colorType&quot;:0},&quot;line&quot;:{&quot;type&quot;:0},&quot;shadow&quot;:{&quot;brightness&quot;:0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]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,4563109,19950686,4685212,4695728],&quot;70&quot;:[3330170]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50000054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7_3*m_h_i*1_4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m_h_i"/>
  <p:tag name="KSO_WM_UNIT_INDEX" val="1_4_1"/>
  <p:tag name="KSO_WM_UNIT_SUBTYPE" val="d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4"/>
  <p:tag name="KSO_WM_DIAGRAM_USE_COLOR_VALUE" val="{&quot;color_scheme&quot;:1,&quot;color_type&quot;:1,&quot;theme_color_indexes&quot;:[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7_3*m_h_i*1_1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m_h_i"/>
  <p:tag name="KSO_WM_UNIT_INDEX" val="1_1_1"/>
  <p:tag name="KSO_WM_UNIT_SUBTYPE" val="d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6,&quot;left&quot;:81.55,&quot;top&quot;:90.75,&quot;width&quot;:784.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486_4*n_h_i*1_2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10,10,10,10,10,10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86_4*n_h_h_a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theme_color_indexes&quot;:[10,10,10,10,10,10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86_4*n_h_h_i*1_2_3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3"/>
  <p:tag name="KSO_WM_DIAGRAM_USE_COLOR_VALUE" val="{&quot;color_scheme&quot;:1,&quot;theme_color_indexes&quot;:[10,10,10,10,10,10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86_4*n_h_h_f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theme_color_indexes&quot;:[10,10,10,10,10,10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86_4*n_h_h_i*1_2_1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1"/>
  <p:tag name="KSO_WM_DIAGRAM_USE_COLOR_VALUE" val="{&quot;color_scheme&quot;:1,&quot;theme_color_indexes&quot;:[10,10,10,10,10,10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86_4*n_h_h_a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8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theme_color_indexes&quot;:[10,10,10,10,10,10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86_4*n_h_h_f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theme_color_indexes&quot;:[10,10,10,10,10,10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86_4*n_h_h_a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theme_color_indexes&quot;:[10,10,10,10,10,10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86_4*n_h_h_i*1_2_2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2"/>
  <p:tag name="KSO_WM_DIAGRAM_USE_COLOR_VALUE" val="{&quot;color_scheme&quot;:1,&quot;theme_color_indexes&quot;:[10,10,10,10,10,10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86_4*n_h_h_f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theme_color_indexes&quot;:[10,10,10,10,10,10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1486_4*n_h_h_i*1_2_4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4"/>
  <p:tag name="KSO_WM_DIAGRAM_USE_COLOR_VALUE" val="{&quot;color_scheme&quot;:1,&quot;theme_color_indexes&quot;:[10,10,10,10,10,10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4_1"/>
  <p:tag name="KSO_WM_UNIT_ID" val="diagram20231486_4*n_h_h_a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UNIT_VALUE" val="18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theme_color_indexes&quot;:[10,10,10,10,10,10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1486_4*n_h_h_f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7.54998779296875,&quot;left&quot;:196.62918090820312,&quot;top&quot;:90.7500454735944,&quot;width&quot;:675.96732608918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theme_color_indexes&quot;:[10,10,10,10,10,10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,4563109,19950686,4685212,4695728],&quot;70&quot;:[3330170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4157]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19951196,4563109,19950686,4685212,4695728],&quot;70&quot;:[3330170]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7_3*m_h_i*1_5_1"/>
  <p:tag name="KSO_WM_TEMPLATE_CATEGORY" val="diagram"/>
  <p:tag name="KSO_WM_TEMPLATE_INDEX" val="2023106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5_1"/>
  <p:tag name="KSO_WM_UNIT_SUBTYPE" val="d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gradient&quot;:[{&quot;brightness&quot;:0.4000000059604645,&quot;colorType&quot;:1,&quot;foreColorIndex&quot;:9,&quot;pos&quot;:0.15000000596046448,&quot;transparency&quot;:0},{&quot;brightness&quot;:0,&quot;colorType&quot;:1,&quot;foreColorIndex&quot;:9,&quot;pos&quot;:0.800000011920929,&quot;transparency&quot;:0}],&quot;type&quot;:3},&quot;glow&quot;:{&quot;colorType&quot;:0},&quot;line&quot;:{&quot;type&quot;:0},&quot;shadow&quot;:{&quot;brightness&quot;:0,&quot;colorType&quot;:1,&quot;foreColorIndex&quot;:9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5"/>
  <p:tag name="KSO_WM_DIAGRAM_USE_COLOR_VALUE" val="{&quot;color_scheme&quot;:1,&quot;color_type&quot;:1,&quot;theme_color_indexes&quot;:[]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067_3*m_h_a*1_4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VALUE" val="13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067_3*m_h_a*1_2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VALUE" val="13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4671]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4229]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6.35,&quot;left&quot;:162,&quot;top&quot;:198.2,&quot;width&quot;:654.2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1_1"/>
  <p:tag name="KSO_WM_UNIT_INDEX" val="1_1_1"/>
  <p:tag name="KSO_WM_DIAGRAM_GROUP_CODE" val="q1-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4_2"/>
  <p:tag name="KSO_WM_UNIT_INDEX" val="1_4_2"/>
  <p:tag name="KSO_WM_DIAGRAM_GROUP_CODE" val="q1-1"/>
  <p:tag name="KSO_WM_UNIT_LINE_FORE_SCHEMECOLOR_INDEX" val="8"/>
  <p:tag name="KSO_WM_DIAGRAM_USE_COLOR_VALUE" val="{&quot;color_scheme&quot;:1,&quot;color_type&quot;:1,&quot;theme_color_indexes&quot;:[]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4_1"/>
  <p:tag name="KSO_WM_UNIT_INDEX" val="1_4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4_1"/>
  <p:tag name="KSO_WM_UNIT_INDEX" val="1_4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1_2"/>
  <p:tag name="KSO_WM_UNIT_INDEX" val="1_1_2"/>
  <p:tag name="KSO_WM_DIAGRAM_GROUP_CODE" val="q1-1"/>
  <p:tag name="KSO_WM_UNIT_LINE_FORE_SCHEMECOLOR_INDEX" val="5"/>
  <p:tag name="KSO_WM_DIAGRAM_USE_COLOR_VALUE" val="{&quot;color_scheme&quot;:1,&quot;color_type&quot;:1,&quot;theme_color_indexes&quot;:[]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5_2"/>
  <p:tag name="KSO_WM_UNIT_INDEX" val="1_5_2"/>
  <p:tag name="KSO_WM_DIAGRAM_GROUP_CODE" val="q1-1"/>
  <p:tag name="KSO_WM_UNIT_LINE_FORE_SCHEMECOLOR_INDEX" val="9"/>
  <p:tag name="KSO_WM_DIAGRAM_USE_COLOR_VALUE" val="{&quot;color_scheme&quot;:1,&quot;color_type&quot;:1,&quot;theme_color_indexes&quot;:[]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1_1"/>
  <p:tag name="KSO_WM_UNIT_INDEX" val="1_1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067_3*m_h_a*1_1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VALUE" val="13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1_1"/>
  <p:tag name="KSO_WM_UNIT_INDEX" val="1_1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5_1"/>
  <p:tag name="KSO_WM_UNIT_INDEX" val="1_5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5_1"/>
  <p:tag name="KSO_WM_UNIT_INDEX" val="1_5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2_2"/>
  <p:tag name="KSO_WM_UNIT_INDEX" val="1_2_2"/>
  <p:tag name="KSO_WM_DIAGRAM_GROUP_CODE" val="q1-1"/>
  <p:tag name="KSO_WM_UNIT_LINE_FORE_SCHEMECOLOR_INDEX" val="6"/>
  <p:tag name="KSO_WM_DIAGRAM_USE_COLOR_VALUE" val="{&quot;color_scheme&quot;:1,&quot;color_type&quot;:1,&quot;theme_color_indexes&quot;:[]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2_1"/>
  <p:tag name="KSO_WM_UNIT_INDEX" val="1_2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2_1"/>
  <p:tag name="KSO_WM_UNIT_INDEX" val="1_2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3_5*q_h_i*1_3_2"/>
  <p:tag name="KSO_WM_UNIT_INDEX" val="1_3_2"/>
  <p:tag name="KSO_WM_DIAGRAM_GROUP_CODE" val="q1-1"/>
  <p:tag name="KSO_WM_UNIT_LINE_FORE_SCHEMECOLOR_INDEX" val="7"/>
  <p:tag name="KSO_WM_DIAGRAM_USE_COLOR_VALUE" val="{&quot;color_scheme&quot;:1,&quot;color_type&quot;:1,&quot;theme_color_indexes&quot;:[]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3_1"/>
  <p:tag name="KSO_WM_UNIT_INDEX" val="1_3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3_1"/>
  <p:tag name="KSO_WM_UNIT_INDEX" val="1_3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3_5*q_h_i*1_6_2"/>
  <p:tag name="KSO_WM_UNIT_INDEX" val="1_6_2"/>
  <p:tag name="KSO_WM_DIAGRAM_GROUP_CODE" val="q1-1"/>
  <p:tag name="KSO_WM_UNIT_LINE_FORE_SCHEMECOLOR_INDEX" val="10"/>
  <p:tag name="KSO_WM_DIAGRAM_USE_COLOR_VALUE" val="{&quot;color_scheme&quot;:1,&quot;color_type&quot;:1,&quot;theme_color_indexes&quot;:[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067_3*m_h_a*1_3_1"/>
  <p:tag name="KSO_WM_TEMPLATE_CATEGORY" val="diagram"/>
  <p:tag name="KSO_WM_TEMPLATE_INDEX" val="20231067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VALUE" val="13"/>
  <p:tag name="KSO_WM_DIAGRAM_MAX_ITEMCNT" val="5"/>
  <p:tag name="KSO_WM_DIAGRAM_MIN_ITEMCNT" val="3"/>
  <p:tag name="KSO_WM_DIAGRAM_VIRTUALLY_FRAME" val="{&quot;height&quot;:308.45001220703125,&quot;left&quot;:63.75,&quot;top&quot;:115.80003326656315,&quot;width&quot;:83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,文字是您思想的提炼"/>
  <p:tag name="KSO_WM_UNIT_ID" val="diagram20231073_5*q_h_f*1_6_1"/>
  <p:tag name="KSO_WM_UNIT_INDEX" val="1_6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ID" val="diagram20231073_5*q_h_a*1_6_1"/>
  <p:tag name="KSO_WM_UNIT_INDEX" val="1_6_1"/>
  <p:tag name="KSO_WM_DIAGRAM_GROUP_CODE" val="q1-1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2_1"/>
  <p:tag name="KSO_WM_UNIT_INDEX" val="1_2_1"/>
  <p:tag name="KSO_WM_DIAGRAM_GROUP_CODE" val="q1-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3_1"/>
  <p:tag name="KSO_WM_UNIT_INDEX" val="1_3_1"/>
  <p:tag name="KSO_WM_DIAGRAM_GROUP_CODE" val="q1-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4_1"/>
  <p:tag name="KSO_WM_UNIT_INDEX" val="1_4_1"/>
  <p:tag name="KSO_WM_DIAGRAM_GROUP_CODE" val="q1-1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5_3"/>
  <p:tag name="KSO_WM_UNIT_INDEX" val="1_5_3"/>
  <p:tag name="KSO_WM_DIAGRAM_GROUP_CODE" val="q1-1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5*q_h_i*1_6_1"/>
  <p:tag name="KSO_WM_UNIT_INDEX" val="1_6_1"/>
  <p:tag name="KSO_WM_DIAGRAM_GROUP_CODE" val="q1-1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]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ID" val="diagram20231073_5*q_h_i*1_1_3"/>
  <p:tag name="KSO_WM_UNIT_INDEX" val="1_1_3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ID" val="diagram20231073_5*q_h_i*1_2_3"/>
  <p:tag name="KSO_WM_UNIT_INDEX" val="1_2_3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276.35,&quot;left&quot;:162,&quot;top&quot;:198.2,&quot;width&quot;:654.25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ID" val="diagram20231073_5*q_h_i*1_3_3"/>
  <p:tag name="KSO_WM_UNIT_INDEX" val="1_3_3"/>
  <p:tag name="KSO_WM_DIAGRAM_GROUP_CODE" val="q1-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1915</Words>
  <Application>Microsoft Office PowerPoint</Application>
  <PresentationFormat>宽屏</PresentationFormat>
  <Paragraphs>277</Paragraphs>
  <Slides>30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方正稚艺简体</vt:lpstr>
      <vt:lpstr>方正剪纸简体</vt:lpstr>
      <vt:lpstr>黑体</vt:lpstr>
      <vt:lpstr>Arial Black</vt:lpstr>
      <vt:lpstr>Arial</vt:lpstr>
      <vt:lpstr>汉仪雅酷黑 85W</vt:lpstr>
      <vt:lpstr>方正小标宋简体</vt:lpstr>
      <vt:lpstr>等线</vt:lpstr>
      <vt:lpstr>方正姚体简体</vt:lpstr>
      <vt:lpstr>Times New Roman</vt:lpstr>
      <vt:lpstr>微软雅黑</vt:lpstr>
      <vt:lpstr>Calibri</vt:lpstr>
      <vt:lpstr>楷体</vt:lpstr>
      <vt:lpstr>洛阳诗楷</vt:lpstr>
      <vt:lpstr>宋体</vt:lpstr>
      <vt:lpstr>Impact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7上跨学科项目课件A</dc:title>
  <dc:creator>梁祥</dc:creator>
  <cp:keywords>安徽初中信息科技</cp:keywords>
  <cp:lastModifiedBy>梁祥</cp:lastModifiedBy>
  <cp:revision>179</cp:revision>
  <dcterms:created xsi:type="dcterms:W3CDTF">2021-03-10T08:28:00Z</dcterms:created>
  <dcterms:modified xsi:type="dcterms:W3CDTF">2024-08-11T04:50:38Z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8F6A40DEAB994B90A50F73EA1B060CF3_13</vt:lpwstr>
  </property>
</Properties>
</file>