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Lst>
  <p:notesMasterIdLst>
    <p:notesMasterId r:id="rId27"/>
  </p:notesMasterIdLst>
  <p:handoutMasterIdLst>
    <p:handoutMasterId r:id="rId28"/>
  </p:handoutMasterIdLst>
  <p:sldIdLst>
    <p:sldId id="387" r:id="rId3"/>
    <p:sldId id="553" r:id="rId4"/>
    <p:sldId id="529" r:id="rId5"/>
    <p:sldId id="532" r:id="rId6"/>
    <p:sldId id="447" r:id="rId7"/>
    <p:sldId id="402" r:id="rId8"/>
    <p:sldId id="488" r:id="rId9"/>
    <p:sldId id="490" r:id="rId10"/>
    <p:sldId id="491" r:id="rId11"/>
    <p:sldId id="492" r:id="rId12"/>
    <p:sldId id="493" r:id="rId13"/>
    <p:sldId id="452" r:id="rId14"/>
    <p:sldId id="494" r:id="rId15"/>
    <p:sldId id="495" r:id="rId16"/>
    <p:sldId id="499" r:id="rId17"/>
    <p:sldId id="575" r:id="rId18"/>
    <p:sldId id="576" r:id="rId19"/>
    <p:sldId id="432" r:id="rId20"/>
    <p:sldId id="502" r:id="rId21"/>
    <p:sldId id="511" r:id="rId22"/>
    <p:sldId id="504" r:id="rId23"/>
    <p:sldId id="505" r:id="rId24"/>
    <p:sldId id="506" r:id="rId25"/>
    <p:sldId id="411" r:id="rId26"/>
  </p:sldIdLst>
  <p:sldSz cx="12192000" cy="6858000"/>
  <p:notesSz cx="6858000" cy="9144000"/>
  <p:embeddedFontLst>
    <p:embeddedFont>
      <p:font typeface="MiSans Normal" panose="02010600030101010101" charset="-122"/>
      <p:regular r:id="rId29"/>
    </p:embeddedFont>
    <p:embeddedFont>
      <p:font typeface="方正水柱简体" panose="02010600030101010101" charset="-122"/>
      <p:regular r:id="rId30"/>
    </p:embeddedFont>
    <p:embeddedFont>
      <p:font typeface="汉仪晓波舒黑简" panose="02010600030101010101" charset="-122"/>
      <p:regular r:id="rId31"/>
    </p:embeddedFont>
    <p:embeddedFont>
      <p:font typeface="汉仪雅酷黑 85W" panose="020B0904020202020204" charset="-122"/>
      <p:bold r:id="rId32"/>
    </p:embeddedFont>
    <p:embeddedFont>
      <p:font typeface="等线" panose="02010600030101010101" pitchFamily="2" charset="-122"/>
      <p:regular r:id="rId33"/>
      <p:bold r:id="rId34"/>
    </p:embeddedFont>
    <p:embeddedFont>
      <p:font typeface="方正小标宋简体" panose="02010601030101010101" pitchFamily="2" charset="-122"/>
      <p:regular r:id="rId35"/>
    </p:embeddedFont>
    <p:embeddedFont>
      <p:font typeface="黑体" panose="02010609060101010101" pitchFamily="49" charset="-122"/>
      <p:regular r:id="rId36"/>
    </p:embeddedFont>
    <p:embeddedFont>
      <p:font typeface="华文琥珀" panose="02010800040101010101" pitchFamily="2" charset="-122"/>
      <p:regular r:id="rId37"/>
    </p:embeddedFont>
    <p:embeddedFont>
      <p:font typeface="楷体" panose="02010609060101010101" pitchFamily="49" charset="-122"/>
      <p:regular r:id="rId38"/>
    </p:embeddedFont>
    <p:embeddedFont>
      <p:font typeface="微软雅黑" panose="020B0503020204020204" pitchFamily="34" charset="-122"/>
      <p:regular r:id="rId39"/>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 id="2" name="Administra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989B1"/>
    <a:srgbClr val="9A99B1"/>
    <a:srgbClr val="4AB5C4"/>
    <a:srgbClr val="7CCBFF"/>
    <a:srgbClr val="25AFF3"/>
    <a:srgbClr val="3CB2C2"/>
    <a:srgbClr val="B89FFF"/>
    <a:srgbClr val="88E9F4"/>
    <a:srgbClr val="FF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3EFD38-D0CA-4523-BBBA-53FFE530CB42}" styleName="表样式 1 25">
    <a:wholeTbl>
      <a:tcTxStyle>
        <a:fontRef idx="none">
          <a:srgbClr val="000000"/>
        </a:fontRef>
      </a:tcTxStyle>
      <a:tcStyle>
        <a:tcBdr>
          <a:left>
            <a:ln w="9525" cmpd="sng">
              <a:solidFill>
                <a:schemeClr val="accent5"/>
              </a:solidFill>
            </a:ln>
          </a:left>
          <a:right>
            <a:ln w="9525" cmpd="sng">
              <a:solidFill>
                <a:schemeClr val="accent5"/>
              </a:solidFill>
            </a:ln>
          </a:right>
          <a:top>
            <a:ln w="9525" cmpd="sng">
              <a:solidFill>
                <a:schemeClr val="accent5"/>
              </a:solidFill>
            </a:ln>
          </a:top>
          <a:bottom>
            <a:ln w="9525" cmpd="sng">
              <a:solidFill>
                <a:schemeClr val="accent5"/>
              </a:solidFill>
            </a:ln>
          </a:bottom>
          <a:insideH>
            <a:ln w="9525" cmpd="sng">
              <a:solidFill>
                <a:schemeClr val="accent5">
                  <a:lumMod val="40000"/>
                  <a:lumOff val="60000"/>
                </a:schemeClr>
              </a:solidFill>
            </a:ln>
          </a:insideH>
          <a:insideV>
            <a:ln w="9525" cmpd="sng">
              <a:solidFill>
                <a:schemeClr val="accent5">
                  <a:lumMod val="40000"/>
                  <a:lumOff val="60000"/>
                </a:schemeClr>
              </a:solidFill>
            </a:ln>
          </a:insideV>
        </a:tcBdr>
        <a:fill>
          <a:solidFill>
            <a:srgbClr val="FFFFFF"/>
          </a:solidFill>
        </a:fill>
      </a:tcStyle>
    </a:wholeTbl>
    <a:band2H>
      <a:tcStyle>
        <a:tcBdr/>
        <a:fill>
          <a:solidFill>
            <a:schemeClr val="accent5">
              <a:lumMod val="10000"/>
              <a:lumOff val="90000"/>
            </a:schemeClr>
          </a:solidFill>
        </a:fill>
      </a:tcStyle>
    </a:band2H>
    <a:band1V>
      <a:tcStyle>
        <a:tcBdr/>
        <a:fill>
          <a:solidFill>
            <a:schemeClr val="accent5">
              <a:lumMod val="10000"/>
              <a:lumOff val="90000"/>
            </a:schemeClr>
          </a:solidFill>
        </a:fill>
      </a:tcStyle>
    </a:band1V>
    <a:band2V>
      <a:tcStyle>
        <a:tcBdr>
          <a:left>
            <a:ln w="9525" cmpd="sng">
              <a:solidFill>
                <a:schemeClr val="accent5">
                  <a:lumMod val="40000"/>
                  <a:lumOff val="60000"/>
                </a:schemeClr>
              </a:solidFill>
            </a:ln>
          </a:left>
          <a:right>
            <a:ln w="9525" cmpd="sng">
              <a:solidFill>
                <a:schemeClr val="accent5">
                  <a:lumMod val="40000"/>
                  <a:lumOff val="60000"/>
                </a:schemeClr>
              </a:solidFill>
            </a:ln>
          </a:right>
          <a:top>
            <a:ln w="9525" cmpd="sng">
              <a:solidFill>
                <a:schemeClr val="accent5"/>
              </a:solidFill>
            </a:ln>
          </a:top>
          <a:bottom>
            <a:ln w="9525" cmpd="sng">
              <a:solidFill>
                <a:schemeClr val="accent5"/>
              </a:solidFill>
            </a:ln>
          </a:bottom>
          <a:insideH>
            <a:ln w="9525" cmpd="sng">
              <a:solidFill>
                <a:schemeClr val="accent5">
                  <a:lumMod val="40000"/>
                  <a:lumOff val="60000"/>
                </a:schemeClr>
              </a:solidFill>
            </a:ln>
          </a:insideH>
          <a:insideV>
            <a:ln>
              <a:noFill/>
            </a:ln>
          </a:insideV>
        </a:tcBdr>
      </a:tcStyle>
    </a:band2V>
    <a:lastCol>
      <a:tcTxStyle b="on">
        <a:fontRef idx="none">
          <a:srgbClr val="08090C"/>
        </a:fontRef>
      </a:tcTxStyle>
      <a:tcStyle>
        <a:tcBdr>
          <a:left>
            <a:ln w="9525" cmpd="sng">
              <a:solidFill>
                <a:schemeClr val="accent5">
                  <a:lumMod val="40000"/>
                  <a:lumOff val="60000"/>
                </a:schemeClr>
              </a:solidFill>
            </a:ln>
          </a:left>
          <a:right>
            <a:ln w="9525" cmpd="sng">
              <a:solidFill>
                <a:schemeClr val="accent5"/>
              </a:solidFill>
            </a:ln>
          </a:right>
          <a:top>
            <a:ln w="9525" cmpd="sng">
              <a:solidFill>
                <a:schemeClr val="accent5"/>
              </a:solidFill>
            </a:ln>
          </a:top>
          <a:bottom>
            <a:ln w="9525" cmpd="sng">
              <a:solidFill>
                <a:schemeClr val="accent5"/>
              </a:solidFill>
            </a:ln>
          </a:bottom>
          <a:insideH>
            <a:ln w="9525" cmpd="sng">
              <a:solidFill>
                <a:schemeClr val="accent5">
                  <a:lumMod val="40000"/>
                  <a:lumOff val="60000"/>
                </a:schemeClr>
              </a:solidFill>
            </a:ln>
          </a:insideH>
          <a:insideV>
            <a:ln>
              <a:noFill/>
            </a:ln>
          </a:insideV>
        </a:tcBdr>
        <a:fill>
          <a:solidFill>
            <a:schemeClr val="accent5">
              <a:lumMod val="20000"/>
              <a:lumOff val="80000"/>
            </a:schemeClr>
          </a:solidFill>
        </a:fill>
      </a:tcStyle>
    </a:lastCol>
    <a:firstCol>
      <a:tcTxStyle b="on">
        <a:fontRef idx="none">
          <a:srgbClr val="08090C"/>
        </a:fontRef>
      </a:tcTxStyle>
      <a:tcStyle>
        <a:tcBdr>
          <a:left>
            <a:ln w="9525" cmpd="sng">
              <a:solidFill>
                <a:schemeClr val="accent5"/>
              </a:solidFill>
            </a:ln>
          </a:left>
          <a:right>
            <a:ln w="9525" cmpd="sng">
              <a:solidFill>
                <a:schemeClr val="accent5">
                  <a:lumMod val="40000"/>
                  <a:lumOff val="60000"/>
                </a:schemeClr>
              </a:solidFill>
            </a:ln>
          </a:right>
          <a:top>
            <a:ln w="9525" cmpd="sng">
              <a:solidFill>
                <a:schemeClr val="accent5"/>
              </a:solidFill>
            </a:ln>
          </a:top>
          <a:bottom>
            <a:ln w="9525" cmpd="sng">
              <a:solidFill>
                <a:schemeClr val="accent5"/>
              </a:solidFill>
            </a:ln>
          </a:bottom>
          <a:insideH>
            <a:ln w="9525" cmpd="sng">
              <a:solidFill>
                <a:schemeClr val="accent5">
                  <a:lumMod val="40000"/>
                  <a:lumOff val="60000"/>
                </a:schemeClr>
              </a:solidFill>
            </a:ln>
          </a:insideH>
          <a:insideV>
            <a:ln>
              <a:noFill/>
            </a:ln>
          </a:insideV>
        </a:tcBdr>
        <a:fill>
          <a:solidFill>
            <a:schemeClr val="accent5">
              <a:lumMod val="20000"/>
              <a:lumOff val="80000"/>
            </a:schemeClr>
          </a:solidFill>
        </a:fill>
      </a:tcStyle>
    </a:firstCol>
    <a:lastRow>
      <a:tcTxStyle b="on">
        <a:fontRef idx="none">
          <a:schemeClr val="accent5"/>
        </a:fontRef>
      </a:tcTxStyle>
      <a:tcStyle>
        <a:tcBdr>
          <a:left>
            <a:ln w="9525" cmpd="sng">
              <a:solidFill>
                <a:schemeClr val="accent5"/>
              </a:solidFill>
            </a:ln>
          </a:left>
          <a:right>
            <a:ln w="9525" cmpd="sng">
              <a:solidFill>
                <a:schemeClr val="accent5"/>
              </a:solidFill>
            </a:ln>
          </a:right>
          <a:top>
            <a:ln w="9525" cmpd="sng">
              <a:solidFill>
                <a:schemeClr val="accent5"/>
              </a:solidFill>
            </a:ln>
          </a:top>
          <a:bottom>
            <a:ln w="9525" cmpd="sng">
              <a:solidFill>
                <a:schemeClr val="accent5"/>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5"/>
              </a:solidFill>
            </a:ln>
          </a:left>
          <a:right>
            <a:ln w="9525" cmpd="sng">
              <a:solidFill>
                <a:schemeClr val="accent5"/>
              </a:solidFill>
            </a:ln>
          </a:right>
          <a:top>
            <a:ln w="9525" cmpd="sng">
              <a:solidFill>
                <a:schemeClr val="accent5"/>
              </a:solidFill>
            </a:ln>
          </a:top>
          <a:bottom>
            <a:ln w="9525" cmpd="sng">
              <a:solidFill>
                <a:schemeClr val="accent5"/>
              </a:solidFill>
            </a:ln>
          </a:bottom>
          <a:insideH>
            <a:ln>
              <a:noFill/>
            </a:ln>
          </a:insideH>
          <a:insideV>
            <a:ln w="9525" cmpd="sng">
              <a:solidFill>
                <a:schemeClr val="accent5">
                  <a:lumMod val="40000"/>
                  <a:lumOff val="60000"/>
                </a:schemeClr>
              </a:solidFill>
            </a:ln>
          </a:insideV>
        </a:tcBdr>
        <a:fill>
          <a:solidFill>
            <a:schemeClr val="accent5"/>
          </a:solidFill>
        </a:fill>
      </a:tcStyle>
    </a:firstRow>
  </a:tblStyle>
  <a:tblStyle styleId="{7906799D-5600-46EE-AA42-9C554BE01C2F}" styleName="表样式 1 19">
    <a:wholeTbl>
      <a:tcTxStyle>
        <a:fontRef idx="none">
          <a:srgbClr val="000000"/>
        </a:fontRef>
      </a:tcTxStyle>
      <a:tcStyle>
        <a:tcBdr>
          <a:left>
            <a:ln>
              <a:noFill/>
            </a:ln>
          </a:left>
          <a:right>
            <a:ln>
              <a:no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rgbClr val="FFFFFF"/>
          </a:solidFill>
        </a:fill>
      </a:tcStyle>
    </a:wholeTbl>
    <a:band2H>
      <a:tcStyle>
        <a:tcBdr/>
        <a:fill>
          <a:solidFill>
            <a:schemeClr val="accent6">
              <a:lumMod val="10000"/>
              <a:lumOff val="90000"/>
            </a:schemeClr>
          </a:solidFill>
        </a:fill>
      </a:tcStyle>
    </a:band2H>
    <a:band1V>
      <a:tcStyle>
        <a:tcBdr>
          <a:left>
            <a:ln>
              <a:noFill/>
            </a:ln>
          </a:left>
          <a:right>
            <a:ln>
              <a:no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chemeClr val="accent6">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chemeClr val="accent6">
              <a:lumMod val="20000"/>
              <a:lumOff val="80000"/>
            </a:schemeClr>
          </a:solidFill>
        </a:fill>
      </a:tcStyle>
    </a:lastCol>
    <a:firstCol>
      <a:tcTxStyle b="on">
        <a:fontRef idx="none">
          <a:schemeClr val="accent6"/>
        </a:fontRef>
      </a:tcTxStyle>
      <a:tcStyle>
        <a:tcBdr>
          <a:left>
            <a:ln>
              <a:noFill/>
            </a:ln>
          </a:left>
          <a:right>
            <a:ln>
              <a:noFill/>
            </a:ln>
          </a:right>
          <a:top>
            <a:ln w="9525" cmpd="sng">
              <a:solidFill>
                <a:schemeClr val="accent6"/>
              </a:solidFill>
            </a:ln>
          </a:top>
          <a:bottom>
            <a:ln w="9525" cmpd="sng">
              <a:solidFill>
                <a:schemeClr val="accent6"/>
              </a:solidFill>
            </a:ln>
          </a:bottom>
          <a:insideH>
            <a:ln w="9525" cmpd="sng">
              <a:solidFill>
                <a:schemeClr val="accent6">
                  <a:lumMod val="40000"/>
                  <a:lumOff val="60000"/>
                </a:schemeClr>
              </a:solidFill>
            </a:ln>
          </a:insideH>
          <a:insideV>
            <a:ln>
              <a:noFill/>
            </a:ln>
          </a:insideV>
        </a:tcBdr>
        <a:fill>
          <a:solidFill>
            <a:schemeClr val="accent6">
              <a:lumMod val="20000"/>
              <a:lumOff val="80000"/>
            </a:schemeClr>
          </a:solidFill>
        </a:fill>
      </a:tcStyle>
    </a:firstCol>
    <a:lastRow>
      <a:tcTxStyle b="on">
        <a:fontRef idx="none">
          <a:schemeClr val="accent6"/>
        </a:fontRef>
      </a:tcTxStyle>
      <a:tcStyle>
        <a:tcBdr>
          <a:left>
            <a:ln>
              <a:noFill/>
            </a:ln>
          </a:left>
          <a:right>
            <a:ln>
              <a:noFill/>
            </a:ln>
          </a:right>
          <a:top>
            <a:ln w="9525" cmpd="sng">
              <a:solidFill>
                <a:schemeClr val="accent6">
                  <a:lumMod val="40000"/>
                  <a:lumOff val="60000"/>
                </a:schemeClr>
              </a:solidFill>
            </a:ln>
          </a:top>
          <a:bottom>
            <a:ln w="9525" cmpd="sng">
              <a:solidFill>
                <a:schemeClr val="accent6"/>
              </a:solidFill>
            </a:ln>
          </a:bottom>
          <a:insideH>
            <a:ln>
              <a:noFill/>
            </a:ln>
          </a:insideH>
          <a:insideV>
            <a:ln>
              <a:noFill/>
            </a:ln>
          </a:insideV>
        </a:tcBdr>
        <a:fill>
          <a:solidFill>
            <a:schemeClr val="accent6">
              <a:lumMod val="20000"/>
              <a:lumOff val="80000"/>
            </a:schemeClr>
          </a:solidFill>
        </a:fill>
      </a:tcStyle>
    </a:lastRow>
    <a:firstRow>
      <a:tcTxStyle b="on">
        <a:fontRef idx="none">
          <a:schemeClr val="accent6"/>
        </a:fontRef>
      </a:tcTxStyle>
      <a:tcStyle>
        <a:tcBdr>
          <a:left>
            <a:ln>
              <a:noFill/>
            </a:ln>
          </a:left>
          <a:right>
            <a:ln>
              <a:noFill/>
            </a:ln>
          </a:right>
          <a:top>
            <a:ln>
              <a:noFill/>
            </a:ln>
          </a:top>
          <a:bottom>
            <a:ln w="9525" cmpd="sng">
              <a:solidFill>
                <a:schemeClr val="accent6"/>
              </a:solidFill>
            </a:ln>
          </a:bottom>
          <a:insideH>
            <a:ln>
              <a:noFill/>
            </a:ln>
          </a:insideH>
          <a:insideV>
            <a:ln>
              <a:noFill/>
            </a:ln>
          </a:insideV>
        </a:tcBdr>
        <a:fill>
          <a:solidFill>
            <a:schemeClr val="accent6">
              <a:lumMod val="20000"/>
              <a:lumOff val="80000"/>
            </a:schemeClr>
          </a:solidFill>
        </a:fill>
      </a:tcStyle>
    </a:firstRow>
  </a:tblStyle>
  <a:tblStyle styleId="{BB82EBA2-04AA-4DD5-A93B-25837A3C752B}" styleName="表样式 1 25">
    <a:wholeTbl>
      <a:tcTxStyle>
        <a:fontRef idx="none">
          <a:srgbClr val="000000"/>
        </a:fontRef>
      </a:tcTxStyle>
      <a:tcStyle>
        <a:tcBdr>
          <a:left>
            <a:ln w="9525" cmpd="sng">
              <a:solidFill>
                <a:srgbClr val="B89FFF"/>
              </a:solidFill>
            </a:ln>
          </a:left>
          <a:right>
            <a:ln w="9525" cmpd="sng">
              <a:solidFill>
                <a:srgbClr val="B89FFF"/>
              </a:solidFill>
            </a:ln>
          </a:right>
          <a:top>
            <a:ln w="9525" cmpd="sng">
              <a:solidFill>
                <a:srgbClr val="B89FFF"/>
              </a:solidFill>
            </a:ln>
          </a:top>
          <a:bottom>
            <a:ln w="9525" cmpd="sng">
              <a:solidFill>
                <a:srgbClr val="B89FFF"/>
              </a:solidFill>
            </a:ln>
          </a:bottom>
          <a:insideH>
            <a:ln w="9525" cmpd="sng">
              <a:solidFill>
                <a:srgbClr val="B89FFF">
                  <a:lumMod val="40000"/>
                  <a:lumOff val="60000"/>
                </a:srgbClr>
              </a:solidFill>
            </a:ln>
          </a:insideH>
          <a:insideV>
            <a:ln w="9525" cmpd="sng">
              <a:solidFill>
                <a:srgbClr val="B89FFF">
                  <a:lumMod val="40000"/>
                  <a:lumOff val="60000"/>
                </a:srgbClr>
              </a:solidFill>
            </a:ln>
          </a:insideV>
        </a:tcBdr>
        <a:fill>
          <a:solidFill>
            <a:srgbClr val="FFFFFF"/>
          </a:solidFill>
        </a:fill>
      </a:tcStyle>
    </a:wholeTbl>
    <a:band2H>
      <a:tcStyle>
        <a:tcBdr/>
        <a:fill>
          <a:solidFill>
            <a:srgbClr val="B89FFF">
              <a:lumMod val="10000"/>
              <a:lumOff val="90000"/>
            </a:srgbClr>
          </a:solidFill>
        </a:fill>
      </a:tcStyle>
    </a:band2H>
    <a:band1V>
      <a:tcStyle>
        <a:tcBdr/>
        <a:fill>
          <a:solidFill>
            <a:srgbClr val="B89FFF">
              <a:lumMod val="10000"/>
              <a:lumOff val="90000"/>
            </a:srgbClr>
          </a:solidFill>
        </a:fill>
      </a:tcStyle>
    </a:band1V>
    <a:band2V>
      <a:tcStyle>
        <a:tcBdr>
          <a:left>
            <a:ln w="9525" cmpd="sng">
              <a:solidFill>
                <a:srgbClr val="B89FFF">
                  <a:lumMod val="40000"/>
                  <a:lumOff val="60000"/>
                </a:srgbClr>
              </a:solidFill>
            </a:ln>
          </a:left>
          <a:right>
            <a:ln w="9525" cmpd="sng">
              <a:solidFill>
                <a:srgbClr val="B89FFF">
                  <a:lumMod val="40000"/>
                  <a:lumOff val="60000"/>
                </a:srgbClr>
              </a:solidFill>
            </a:ln>
          </a:right>
          <a:top>
            <a:ln w="9525" cmpd="sng">
              <a:solidFill>
                <a:srgbClr val="B89FFF"/>
              </a:solidFill>
            </a:ln>
          </a:top>
          <a:bottom>
            <a:ln w="9525" cmpd="sng">
              <a:solidFill>
                <a:srgbClr val="B89FFF"/>
              </a:solidFill>
            </a:ln>
          </a:bottom>
          <a:insideH>
            <a:ln w="9525" cmpd="sng">
              <a:solidFill>
                <a:srgbClr val="B89FFF">
                  <a:lumMod val="40000"/>
                  <a:lumOff val="60000"/>
                </a:srgbClr>
              </a:solidFill>
            </a:ln>
          </a:insideH>
          <a:insideV>
            <a:ln>
              <a:noFill/>
            </a:ln>
          </a:insideV>
        </a:tcBdr>
      </a:tcStyle>
    </a:band2V>
    <a:lastCol>
      <a:tcTxStyle b="on">
        <a:fontRef idx="none">
          <a:srgbClr val="08090C"/>
        </a:fontRef>
      </a:tcTxStyle>
      <a:tcStyle>
        <a:tcBdr>
          <a:left>
            <a:ln w="9525" cmpd="sng">
              <a:solidFill>
                <a:srgbClr val="B89FFF">
                  <a:lumMod val="40000"/>
                  <a:lumOff val="60000"/>
                </a:srgbClr>
              </a:solidFill>
            </a:ln>
          </a:left>
          <a:right>
            <a:ln w="9525" cmpd="sng">
              <a:solidFill>
                <a:srgbClr val="B89FFF"/>
              </a:solidFill>
            </a:ln>
          </a:right>
          <a:top>
            <a:ln w="9525" cmpd="sng">
              <a:solidFill>
                <a:srgbClr val="B89FFF"/>
              </a:solidFill>
            </a:ln>
          </a:top>
          <a:bottom>
            <a:ln w="9525" cmpd="sng">
              <a:solidFill>
                <a:srgbClr val="B89FFF"/>
              </a:solidFill>
            </a:ln>
          </a:bottom>
          <a:insideH>
            <a:ln w="9525" cmpd="sng">
              <a:solidFill>
                <a:srgbClr val="B89FFF">
                  <a:lumMod val="40000"/>
                  <a:lumOff val="60000"/>
                </a:srgbClr>
              </a:solidFill>
            </a:ln>
          </a:insideH>
          <a:insideV>
            <a:ln>
              <a:noFill/>
            </a:ln>
          </a:insideV>
        </a:tcBdr>
        <a:fill>
          <a:solidFill>
            <a:srgbClr val="B89FFF">
              <a:lumMod val="20000"/>
              <a:lumOff val="80000"/>
            </a:srgbClr>
          </a:solidFill>
        </a:fill>
      </a:tcStyle>
    </a:lastCol>
    <a:firstCol>
      <a:tcTxStyle b="on">
        <a:fontRef idx="none">
          <a:srgbClr val="08090C"/>
        </a:fontRef>
      </a:tcTxStyle>
      <a:tcStyle>
        <a:tcBdr>
          <a:left>
            <a:ln w="9525" cmpd="sng">
              <a:solidFill>
                <a:srgbClr val="B89FFF"/>
              </a:solidFill>
            </a:ln>
          </a:left>
          <a:right>
            <a:ln w="9525" cmpd="sng">
              <a:solidFill>
                <a:srgbClr val="B89FFF">
                  <a:lumMod val="40000"/>
                  <a:lumOff val="60000"/>
                </a:srgbClr>
              </a:solidFill>
            </a:ln>
          </a:right>
          <a:top>
            <a:ln w="9525" cmpd="sng">
              <a:solidFill>
                <a:srgbClr val="B89FFF"/>
              </a:solidFill>
            </a:ln>
          </a:top>
          <a:bottom>
            <a:ln w="9525" cmpd="sng">
              <a:solidFill>
                <a:srgbClr val="B89FFF"/>
              </a:solidFill>
            </a:ln>
          </a:bottom>
          <a:insideH>
            <a:ln w="9525" cmpd="sng">
              <a:solidFill>
                <a:srgbClr val="B89FFF">
                  <a:lumMod val="40000"/>
                  <a:lumOff val="60000"/>
                </a:srgbClr>
              </a:solidFill>
            </a:ln>
          </a:insideH>
          <a:insideV>
            <a:ln>
              <a:noFill/>
            </a:ln>
          </a:insideV>
        </a:tcBdr>
        <a:fill>
          <a:solidFill>
            <a:srgbClr val="B89FFF">
              <a:lumMod val="20000"/>
              <a:lumOff val="80000"/>
            </a:srgbClr>
          </a:solidFill>
        </a:fill>
      </a:tcStyle>
    </a:firstCol>
    <a:lastRow>
      <a:tcTxStyle b="on">
        <a:fontRef idx="none">
          <a:srgbClr val="B89FFF"/>
        </a:fontRef>
      </a:tcTxStyle>
      <a:tcStyle>
        <a:tcBdr>
          <a:left>
            <a:ln w="9525" cmpd="sng">
              <a:solidFill>
                <a:srgbClr val="B89FFF"/>
              </a:solidFill>
            </a:ln>
          </a:left>
          <a:right>
            <a:ln w="9525" cmpd="sng">
              <a:solidFill>
                <a:srgbClr val="B89FFF"/>
              </a:solidFill>
            </a:ln>
          </a:right>
          <a:top>
            <a:ln w="9525" cmpd="sng">
              <a:solidFill>
                <a:srgbClr val="B89FFF"/>
              </a:solidFill>
            </a:ln>
          </a:top>
          <a:bottom>
            <a:ln w="9525" cmpd="sng">
              <a:solidFill>
                <a:srgbClr val="B89FFF"/>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rgbClr val="B89FFF"/>
              </a:solidFill>
            </a:ln>
          </a:left>
          <a:right>
            <a:ln w="9525" cmpd="sng">
              <a:solidFill>
                <a:srgbClr val="B89FFF"/>
              </a:solidFill>
            </a:ln>
          </a:right>
          <a:top>
            <a:ln w="9525" cmpd="sng">
              <a:solidFill>
                <a:srgbClr val="B89FFF"/>
              </a:solidFill>
            </a:ln>
          </a:top>
          <a:bottom>
            <a:ln w="9525" cmpd="sng">
              <a:solidFill>
                <a:srgbClr val="B89FFF"/>
              </a:solidFill>
            </a:ln>
          </a:bottom>
          <a:insideH>
            <a:ln>
              <a:noFill/>
            </a:ln>
          </a:insideH>
          <a:insideV>
            <a:ln w="9525" cmpd="sng">
              <a:solidFill>
                <a:srgbClr val="B89FFF">
                  <a:lumMod val="40000"/>
                  <a:lumOff val="60000"/>
                </a:srgbClr>
              </a:solidFill>
            </a:ln>
          </a:insideV>
        </a:tcBdr>
        <a:fill>
          <a:solidFill>
            <a:srgbClr val="B89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9052" autoAdjust="0"/>
  </p:normalViewPr>
  <p:slideViewPr>
    <p:cSldViewPr snapToGrid="0">
      <p:cViewPr varScale="1">
        <p:scale>
          <a:sx n="102" d="100"/>
          <a:sy n="102" d="100"/>
        </p:scale>
        <p:origin x="780" y="96"/>
      </p:cViewPr>
      <p:guideLst/>
    </p:cSldViewPr>
  </p:slideViewPr>
  <p:outlineViewPr>
    <p:cViewPr>
      <p:scale>
        <a:sx n="33" d="100"/>
        <a:sy n="33" d="100"/>
      </p:scale>
      <p:origin x="0" y="-3132"/>
    </p:cViewPr>
  </p:outlineViewPr>
  <p:notesTextViewPr>
    <p:cViewPr>
      <p:scale>
        <a:sx n="1" d="1"/>
        <a:sy n="1" d="1"/>
      </p:scale>
      <p:origin x="0" y="0"/>
    </p:cViewPr>
  </p:notesTextViewPr>
  <p:sorterViewPr>
    <p:cViewPr>
      <p:scale>
        <a:sx n="100" d="100"/>
        <a:sy n="100" d="100"/>
      </p:scale>
      <p:origin x="0" y="-12882"/>
    </p:cViewPr>
  </p:sorterViewPr>
  <p:notesViewPr>
    <p:cSldViewPr snapToGrid="0">
      <p:cViewPr varScale="1">
        <p:scale>
          <a:sx n="57" d="100"/>
          <a:sy n="57" d="100"/>
        </p:scale>
        <p:origin x="243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2025-02-08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F4E72-6667-4E46-B0E4-B4D531CF006B}" type="datetimeFigureOut">
              <a:rPr lang="zh-CN" altLang="en-US" smtClean="0"/>
              <a:t>2025-02-08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CDD19-2EEA-4CDF-B2F3-7EEA11EB95A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 </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10</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11</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3484A2"/>
              </a:solidFill>
            </a:endParaRPr>
          </a:p>
        </p:txBody>
      </p:sp>
      <p:sp>
        <p:nvSpPr>
          <p:cNvPr id="4" name="灯片编号占位符 3"/>
          <p:cNvSpPr>
            <a:spLocks noGrp="1"/>
          </p:cNvSpPr>
          <p:nvPr>
            <p:ph type="sldNum" sz="quarter" idx="10"/>
          </p:nvPr>
        </p:nvSpPr>
        <p:spPr/>
        <p:txBody>
          <a:bodyPr/>
          <a:lstStyle/>
          <a:p>
            <a:fld id="{20DEAE63-D6C4-437F-B8DA-DA689F991AA7}" type="slidenum">
              <a:rPr lang="zh-CN" altLang="en-US" smtClean="0"/>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6</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7</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8</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9</a:t>
            </a:fld>
            <a:endParaRPr lang="zh-CN" altLang="en-US"/>
          </a:p>
        </p:txBody>
      </p:sp>
      <p:sp>
        <p:nvSpPr>
          <p:cNvPr id="6" name="备注占位符 5"/>
          <p:cNvSpPr>
            <a:spLocks noGrp="1"/>
          </p:cNvSpPr>
          <p:nvPr>
            <p:ph type="body" sz="quarter"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slide" Target="../slides/slide24.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alphaModFix amt="7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395" y="310696"/>
            <a:ext cx="11220574" cy="60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6965003" y="169458"/>
            <a:ext cx="1065091" cy="323775"/>
            <a:chOff x="6965003" y="169458"/>
            <a:chExt cx="1065091" cy="323775"/>
          </a:xfrm>
        </p:grpSpPr>
        <p:sp>
          <p:nvSpPr>
            <p:cNvPr id="8" name="平行四边形 7">
              <a:hlinkClick r:id="" action="ppaction://noaction"/>
            </p:cNvPr>
            <p:cNvSpPr/>
            <p:nvPr/>
          </p:nvSpPr>
          <p:spPr>
            <a:xfrm>
              <a:off x="696500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 action="ppaction://noaction"/>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 action="ppaction://noaction"/>
            </p:cNvPr>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a:hlinkClick r:id="" action="ppaction://noaction"/>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5" name="KSO_Shape">
            <a:hlinkClick r:id="" action="ppaction://noaction"/>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a:hlinkClick r:id="" action="ppaction://noaction"/>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pic>
        <p:nvPicPr>
          <p:cNvPr id="22"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3" name="文本框 2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grpSp>
        <p:nvGrpSpPr>
          <p:cNvPr id="7" name="组合 6"/>
          <p:cNvGrpSpPr/>
          <p:nvPr userDrawn="1"/>
        </p:nvGrpSpPr>
        <p:grpSpPr>
          <a:xfrm>
            <a:off x="6965003" y="169458"/>
            <a:ext cx="1065091" cy="323775"/>
            <a:chOff x="6965003" y="169458"/>
            <a:chExt cx="1065091" cy="323775"/>
          </a:xfrm>
        </p:grpSpPr>
        <p:sp>
          <p:nvSpPr>
            <p:cNvPr id="8" name="平行四边形 7">
              <a:hlinkClick r:id="" action="ppaction://noaction"/>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a:hlinkClick r:id="" action="ppaction://noaction"/>
            </p:cNvPr>
            <p:cNvSpPr/>
            <p:nvPr/>
          </p:nvSpPr>
          <p:spPr>
            <a:xfrm>
              <a:off x="800504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 action="ppaction://noaction"/>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 action="ppaction://noaction"/>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3" name="KSO_Shape">
            <a:hlinkClick r:id="" action="ppaction://noaction"/>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KSO_Shape">
            <a:hlinkClick r:id="" action="ppaction://noaction"/>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2" name="文本框 1"/>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a:hlinkClick r:id="" action="ppaction://noaction"/>
            </p:cNvPr>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 action="ppaction://noaction"/>
            </p:cNvPr>
            <p:cNvSpPr/>
            <p:nvPr/>
          </p:nvSpPr>
          <p:spPr>
            <a:xfrm>
              <a:off x="904508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 action="ppaction://noaction"/>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 action="ppaction://noaction"/>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 action="ppaction://noaction"/>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 action="ppaction://noaction"/>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 name="文本框 1"/>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3" name="文本框 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 action="ppaction://noaction"/>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 action="ppaction://noaction"/>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 action="ppaction://noaction"/>
            </p:cNvPr>
            <p:cNvSpPr/>
            <p:nvPr/>
          </p:nvSpPr>
          <p:spPr>
            <a:xfrm>
              <a:off x="10071405"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 action="ppaction://noaction"/>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 action="ppaction://noaction"/>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 action="ppaction://noaction"/>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 name="文本框 1"/>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3" name="文本框 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p>
        </p:txBody>
      </p:sp>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任意多边形: 形状 22"/>
          <p:cNvSpPr/>
          <p:nvPr userDrawn="1">
            <p:custDataLst>
              <p:tags r:id="rId1"/>
            </p:custDataLst>
          </p:nvPr>
        </p:nvSpPr>
        <p:spPr>
          <a:xfrm rot="16200000">
            <a:off x="5285740" y="-48895"/>
            <a:ext cx="1638935" cy="11695430"/>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userDrawn="1"/>
        </p:nvPicPr>
        <p:blipFill rotWithShape="1">
          <a:blip r:embed="rId3" cstate="print">
            <a:alphaModFix amt="11000"/>
            <a:duotone>
              <a:schemeClr val="bg2">
                <a:shade val="45000"/>
                <a:satMod val="135000"/>
              </a:schemeClr>
              <a:prstClr val="white"/>
            </a:duotone>
            <a:extLst>
              <a:ext uri="{28A0092B-C50C-407E-A947-70E740481C1C}">
                <a14:useLocalDpi xmlns:a14="http://schemas.microsoft.com/office/drawing/2010/main" val="0"/>
              </a:ext>
            </a:extLst>
          </a:blip>
          <a:srcRect t="42903" b="30215"/>
          <a:stretch>
            <a:fillRect/>
          </a:stretch>
        </p:blipFill>
        <p:spPr>
          <a:xfrm>
            <a:off x="-117987" y="5014428"/>
            <a:ext cx="6858000" cy="1843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alphaModFix amt="7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395" y="310696"/>
            <a:ext cx="11220574" cy="60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6965003" y="169458"/>
            <a:ext cx="1065091" cy="323775"/>
            <a:chOff x="6965003" y="169458"/>
            <a:chExt cx="1065091" cy="323775"/>
          </a:xfrm>
        </p:grpSpPr>
        <p:sp>
          <p:nvSpPr>
            <p:cNvPr id="8" name="平行四边形 7">
              <a:hlinkClick r:id="rId2" action="ppaction://hlinksldjump"/>
            </p:cNvPr>
            <p:cNvSpPr/>
            <p:nvPr/>
          </p:nvSpPr>
          <p:spPr>
            <a:xfrm>
              <a:off x="696500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2"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2" action="ppaction://hlinksldjump"/>
            </p:cNvPr>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a:hlinkClick r:id="rId2"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5" name="KSO_Shape">
            <a:hlinkClick r:id="rId3"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a:hlinkClick r:id="rId2"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pic>
        <p:nvPicPr>
          <p:cNvPr id="22" name="图片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3" name="文本框 2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grpSp>
        <p:nvGrpSpPr>
          <p:cNvPr id="7" name="组合 6"/>
          <p:cNvGrpSpPr/>
          <p:nvPr userDrawn="1"/>
        </p:nvGrpSpPr>
        <p:grpSpPr>
          <a:xfrm>
            <a:off x="6965003" y="169458"/>
            <a:ext cx="1065091" cy="323775"/>
            <a:chOff x="6965003" y="169458"/>
            <a:chExt cx="1065091" cy="323775"/>
          </a:xfrm>
        </p:grpSpPr>
        <p:sp>
          <p:nvSpPr>
            <p:cNvPr id="8" name="平行四边形 7">
              <a:hlinkClick r:id="rId3"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a:hlinkClick r:id="rId3" action="ppaction://hlinksldjump"/>
            </p:cNvPr>
            <p:cNvSpPr/>
            <p:nvPr/>
          </p:nvSpPr>
          <p:spPr>
            <a:xfrm>
              <a:off x="800504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3"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3"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3" name="KSO_Shape">
            <a:hlinkClick r:id="rId4"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KSO_Shape">
            <a:hlinkClick r:id="rId3"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2" name="文本框 1"/>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a:hlinkClick r:id="rId2" action="ppaction://hlinksldjump"/>
            </p:cNvPr>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2" action="ppaction://hlinksldjump"/>
            </p:cNvPr>
            <p:cNvSpPr/>
            <p:nvPr/>
          </p:nvSpPr>
          <p:spPr>
            <a:xfrm>
              <a:off x="904508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2"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2"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3"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2"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 name="文本框 1"/>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3" name="文本框 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2"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2"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2" action="ppaction://hlinksldjump"/>
            </p:cNvPr>
            <p:cNvSpPr/>
            <p:nvPr/>
          </p:nvSpPr>
          <p:spPr>
            <a:xfrm>
              <a:off x="10071405"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2"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3"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2"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 name="文本框 1"/>
          <p:cNvSpPr txBox="1"/>
          <p:nvPr userDrawn="1"/>
        </p:nvSpPr>
        <p:spPr>
          <a:xfrm>
            <a:off x="870585" y="161925"/>
            <a:ext cx="5088890"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畅想互联网新时代</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数字社会新技术</a:t>
            </a:r>
          </a:p>
        </p:txBody>
      </p:sp>
      <p:sp>
        <p:nvSpPr>
          <p:cNvPr id="3" name="文本框 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p>
        </p:txBody>
      </p:sp>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userDrawn="1"/>
        </p:nvSpPr>
        <p:spPr>
          <a:xfrm>
            <a:off x="8985640" y="6315614"/>
            <a:ext cx="3035300" cy="368300"/>
          </a:xfrm>
          <a:prstGeom prst="rect">
            <a:avLst/>
          </a:prstGeom>
          <a:noFill/>
        </p:spPr>
        <p:txBody>
          <a:bodyPr wrap="none" rtlCol="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第</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4</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r>
              <a:rPr lang="en-US" altLang="zh-CN"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   </a:t>
            </a:r>
            <a:r>
              <a:rPr lang="zh-CN" altLang="en-US" sz="18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任意多边形: 形状 22"/>
          <p:cNvSpPr/>
          <p:nvPr userDrawn="1">
            <p:custDataLst>
              <p:tags r:id="rId1"/>
            </p:custDataLst>
          </p:nvPr>
        </p:nvSpPr>
        <p:spPr>
          <a:xfrm rot="16200000">
            <a:off x="5285740" y="-48895"/>
            <a:ext cx="1638935" cy="11695430"/>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userDrawn="1"/>
        </p:nvPicPr>
        <p:blipFill rotWithShape="1">
          <a:blip r:embed="rId3" cstate="print">
            <a:alphaModFix amt="11000"/>
            <a:duotone>
              <a:schemeClr val="bg2">
                <a:shade val="45000"/>
                <a:satMod val="135000"/>
              </a:schemeClr>
              <a:prstClr val="white"/>
            </a:duotone>
            <a:extLst>
              <a:ext uri="{28A0092B-C50C-407E-A947-70E740481C1C}">
                <a14:useLocalDpi xmlns:a14="http://schemas.microsoft.com/office/drawing/2010/main" val="0"/>
              </a:ext>
            </a:extLst>
          </a:blip>
          <a:srcRect t="42903" b="30215"/>
          <a:stretch>
            <a:fillRect/>
          </a:stretch>
        </p:blipFill>
        <p:spPr>
          <a:xfrm>
            <a:off x="-117987" y="5014428"/>
            <a:ext cx="6858000" cy="1843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2025-02-08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2025-02-08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7.xml"/><Relationship Id="rId5" Type="http://schemas.openxmlformats.org/officeDocument/2006/relationships/image" Target="../media/image3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8.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notesSlide" Target="../notesSlides/notesSlide19.xml"/><Relationship Id="rId4" Type="http://schemas.openxmlformats.org/officeDocument/2006/relationships/slideLayout" Target="../slideLayouts/slideLayout5.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4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43.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notesSlide" Target="../notesSlides/notesSlide23.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slideLayout" Target="../slideLayouts/slideLayout6.xml"/><Relationship Id="rId5" Type="http://schemas.openxmlformats.org/officeDocument/2006/relationships/tags" Target="../tags/tag6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image" Target="../media/image11.svg"/><Relationship Id="rId3" Type="http://schemas.openxmlformats.org/officeDocument/2006/relationships/tags" Target="../tags/tag6.xml"/><Relationship Id="rId21" Type="http://schemas.openxmlformats.org/officeDocument/2006/relationships/image" Target="../media/image5.pn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image" Target="../media/image10.svg"/><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notesSlide" Target="../notesSlides/notesSlide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9.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8.svg"/><Relationship Id="rId10" Type="http://schemas.openxmlformats.org/officeDocument/2006/relationships/tags" Target="../tags/tag13.xml"/><Relationship Id="rId19"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image" Target="../media/image5.png"/><Relationship Id="rId3" Type="http://schemas.openxmlformats.org/officeDocument/2006/relationships/tags" Target="../tags/tag24.xml"/><Relationship Id="rId21" Type="http://schemas.openxmlformats.org/officeDocument/2006/relationships/image" Target="../media/image14.sv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notesSlide" Target="../notesSlides/notesSlide4.xml"/><Relationship Id="rId2" Type="http://schemas.openxmlformats.org/officeDocument/2006/relationships/tags" Target="../tags/tag23.xml"/><Relationship Id="rId16" Type="http://schemas.openxmlformats.org/officeDocument/2006/relationships/slideLayout" Target="../slideLayouts/slideLayout2.xml"/><Relationship Id="rId20" Type="http://schemas.openxmlformats.org/officeDocument/2006/relationships/image" Target="../media/image13.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10" Type="http://schemas.openxmlformats.org/officeDocument/2006/relationships/tags" Target="../tags/tag31.xml"/><Relationship Id="rId19" Type="http://schemas.openxmlformats.org/officeDocument/2006/relationships/image" Target="../media/image12.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tags" Target="../tags/tag54.xml"/><Relationship Id="rId3" Type="http://schemas.openxmlformats.org/officeDocument/2006/relationships/tags" Target="../tags/tag39.xml"/><Relationship Id="rId21" Type="http://schemas.openxmlformats.org/officeDocument/2006/relationships/image" Target="../media/image16.pn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notesSlide" Target="../notesSlides/notesSlide5.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tags" Target="../tags/tag51.xml"/><Relationship Id="rId10" Type="http://schemas.openxmlformats.org/officeDocument/2006/relationships/tags" Target="../tags/tag46.xml"/><Relationship Id="rId19" Type="http://schemas.openxmlformats.org/officeDocument/2006/relationships/slideLayout" Target="../slideLayouts/slideLayout7.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55.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6.xml"/><Relationship Id="rId5" Type="http://schemas.openxmlformats.org/officeDocument/2006/relationships/image" Target="../media/image2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9FD1"/>
        </a:solidFill>
        <a:effectLst/>
      </p:bgPr>
    </p:bg>
    <p:spTree>
      <p:nvGrpSpPr>
        <p:cNvPr id="1" name=""/>
        <p:cNvGrpSpPr/>
        <p:nvPr/>
      </p:nvGrpSpPr>
      <p:grpSpPr>
        <a:xfrm>
          <a:off x="0" y="0"/>
          <a:ext cx="0" cy="0"/>
          <a:chOff x="0" y="0"/>
          <a:chExt cx="0" cy="0"/>
        </a:xfrm>
      </p:grpSpPr>
      <p:sp>
        <p:nvSpPr>
          <p:cNvPr id="13" name="文本框 12"/>
          <p:cNvSpPr txBox="1"/>
          <p:nvPr/>
        </p:nvSpPr>
        <p:spPr>
          <a:xfrm>
            <a:off x="1522055" y="1721175"/>
            <a:ext cx="1619170" cy="583565"/>
          </a:xfrm>
          <a:prstGeom prst="rect">
            <a:avLst/>
          </a:prstGeom>
          <a:noFill/>
          <a:ln>
            <a:noFill/>
          </a:ln>
        </p:spPr>
        <p:txBody>
          <a:bodyPr wrap="square" rtlCol="0">
            <a:spAutoFit/>
          </a:bodyPr>
          <a:lstStyle>
            <a:defPPr>
              <a:defRPr lang="zh-CN"/>
            </a:defPPr>
            <a:lvl1pPr algn="ctr">
              <a:defRPr sz="2000" b="1">
                <a:solidFill>
                  <a:schemeClr val="bg1"/>
                </a:solidFill>
                <a:latin typeface="微软雅黑" panose="020B0503020204020204" pitchFamily="34" charset="-122"/>
                <a:ea typeface="微软雅黑" panose="020B0503020204020204" pitchFamily="34" charset="-122"/>
                <a:cs typeface="阿里巴巴普惠体 M" panose="00020600040101010101" charset="-122"/>
              </a:defRPr>
            </a:lvl1pPr>
          </a:lstStyle>
          <a:p>
            <a:r>
              <a:rPr lang="zh-CN" altLang="en-US" sz="3200" dirty="0">
                <a:ln w="22225">
                  <a:solidFill>
                    <a:schemeClr val="accent2"/>
                  </a:solidFill>
                  <a:prstDash val="solid"/>
                </a:ln>
                <a:solidFill>
                  <a:schemeClr val="accent2">
                    <a:lumMod val="40000"/>
                    <a:lumOff val="60000"/>
                  </a:schemeClr>
                </a:solidFill>
                <a:latin typeface="华文琥珀" panose="02010800040101010101" pitchFamily="2" charset="-122"/>
                <a:ea typeface="华文琥珀" panose="02010800040101010101" pitchFamily="2" charset="-122"/>
              </a:rPr>
              <a:t>项目 </a:t>
            </a:r>
            <a:r>
              <a:rPr lang="en-US" altLang="zh-CN" sz="3200" dirty="0">
                <a:ln w="22225">
                  <a:solidFill>
                    <a:schemeClr val="accent2"/>
                  </a:solidFill>
                  <a:prstDash val="solid"/>
                </a:ln>
                <a:solidFill>
                  <a:schemeClr val="accent2">
                    <a:lumMod val="40000"/>
                    <a:lumOff val="60000"/>
                  </a:schemeClr>
                </a:solidFill>
                <a:latin typeface="方正水柱简体" panose="03000509000000000000" pitchFamily="65" charset="-122"/>
                <a:ea typeface="方正水柱简体" panose="03000509000000000000" pitchFamily="65" charset="-122"/>
              </a:rPr>
              <a:t>3</a:t>
            </a:r>
            <a:endParaRPr lang="zh-CN" altLang="en-US" sz="3200" dirty="0">
              <a:ln w="22225">
                <a:solidFill>
                  <a:schemeClr val="accent2"/>
                </a:solidFill>
                <a:prstDash val="solid"/>
              </a:ln>
              <a:solidFill>
                <a:schemeClr val="accent2">
                  <a:lumMod val="40000"/>
                  <a:lumOff val="60000"/>
                </a:schemeClr>
              </a:solidFill>
              <a:latin typeface="方正水柱简体" panose="03000509000000000000" pitchFamily="65" charset="-122"/>
              <a:ea typeface="方正水柱简体" panose="03000509000000000000" pitchFamily="65" charset="-122"/>
            </a:endParaRPr>
          </a:p>
        </p:txBody>
      </p:sp>
      <p:sp>
        <p:nvSpPr>
          <p:cNvPr id="38" name="矩形 37"/>
          <p:cNvSpPr/>
          <p:nvPr/>
        </p:nvSpPr>
        <p:spPr>
          <a:xfrm>
            <a:off x="3396121" y="2305950"/>
            <a:ext cx="7498080" cy="2306955"/>
          </a:xfrm>
          <a:prstGeom prst="rect">
            <a:avLst/>
          </a:prstGeom>
        </p:spPr>
        <p:txBody>
          <a:bodyPr wrap="none">
            <a:spAutoFit/>
          </a:bodyPr>
          <a:lstStyle/>
          <a:p>
            <a:pPr algn="l"/>
            <a:r>
              <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畅想互联网新时代</a:t>
            </a:r>
          </a:p>
          <a:p>
            <a:pPr algn="l"/>
            <a:endPar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854872" y="5927986"/>
            <a:ext cx="5597160" cy="290195"/>
            <a:chOff x="6645" y="5259"/>
            <a:chExt cx="3859" cy="457"/>
          </a:xfrm>
        </p:grpSpPr>
        <p:sp>
          <p:nvSpPr>
            <p:cNvPr id="10" name="圆角矩形 26"/>
            <p:cNvSpPr/>
            <p:nvPr/>
          </p:nvSpPr>
          <p:spPr>
            <a:xfrm>
              <a:off x="6645" y="5259"/>
              <a:ext cx="2251" cy="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rPr>
                <a:t>阜阳市颍上县慎城镇中心学校</a:t>
              </a:r>
            </a:p>
          </p:txBody>
        </p:sp>
        <p:sp>
          <p:nvSpPr>
            <p:cNvPr id="11" name="圆角矩形 27"/>
            <p:cNvSpPr/>
            <p:nvPr/>
          </p:nvSpPr>
          <p:spPr>
            <a:xfrm>
              <a:off x="8988" y="5259"/>
              <a:ext cx="1516" cy="457"/>
            </a:xfrm>
            <a:prstGeom prst="roundRect">
              <a:avLst/>
            </a:prstGeom>
            <a:solidFill>
              <a:srgbClr val="F8B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rPr>
                <a:t>叶菁菁</a:t>
              </a:r>
            </a:p>
          </p:txBody>
        </p:sp>
      </p:grpSp>
      <p:sp>
        <p:nvSpPr>
          <p:cNvPr id="16" name="TextBox 16"/>
          <p:cNvSpPr txBox="1"/>
          <p:nvPr/>
        </p:nvSpPr>
        <p:spPr>
          <a:xfrm>
            <a:off x="6489794" y="3846700"/>
            <a:ext cx="3905250" cy="583565"/>
          </a:xfrm>
          <a:prstGeom prst="rect">
            <a:avLst/>
          </a:prstGeom>
          <a:noFill/>
        </p:spPr>
        <p:txBody>
          <a:bodyPr wrap="none" rtlCol="0">
            <a:spAutoFit/>
          </a:bodyPr>
          <a:lstStyle/>
          <a:p>
            <a:pPr algn="ctr"/>
            <a:r>
              <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数字社会新技术</a:t>
            </a:r>
          </a:p>
        </p:txBody>
      </p:sp>
      <p:sp>
        <p:nvSpPr>
          <p:cNvPr id="17" name="文本框 16"/>
          <p:cNvSpPr txBox="1"/>
          <p:nvPr/>
        </p:nvSpPr>
        <p:spPr>
          <a:xfrm>
            <a:off x="6057900" y="891540"/>
            <a:ext cx="5769610" cy="39878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融入未来数字社会</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互联网未来展望</a:t>
            </a:r>
          </a:p>
        </p:txBody>
      </p:sp>
      <p:sp>
        <p:nvSpPr>
          <p:cNvPr id="4" name="文本框 3"/>
          <p:cNvSpPr txBox="1"/>
          <p:nvPr/>
        </p:nvSpPr>
        <p:spPr>
          <a:xfrm>
            <a:off x="1619591" y="891524"/>
            <a:ext cx="4293441" cy="39878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0000101010101" charset="-122"/>
              </a:rPr>
              <a:t>年级下册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6" y="2848061"/>
            <a:ext cx="3733406" cy="373340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066415" y="2605405"/>
            <a:ext cx="6054090" cy="3472815"/>
          </a:xfrm>
          <a:prstGeom prst="roundRect">
            <a:avLst>
              <a:gd name="adj" fmla="val 5516"/>
            </a:avLst>
          </a:prstGeom>
          <a:solidFill>
            <a:schemeClr val="tx1"/>
          </a:solidFill>
        </p:spPr>
        <p:style>
          <a:lnRef idx="0">
            <a:srgbClr val="FFFFFF"/>
          </a:lnRef>
          <a:fillRef idx="2">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3</a:t>
            </a:r>
            <a:r>
              <a:rPr lang="zh-CN" altLang="en-US" sz="2400" b="1">
                <a:ln w="15875"/>
                <a:gradFill>
                  <a:gsLst>
                    <a:gs pos="0">
                      <a:schemeClr val="accent1"/>
                    </a:gs>
                    <a:gs pos="100000">
                      <a:schemeClr val="accent6"/>
                    </a:gs>
                  </a:gsLst>
                  <a:lin ang="2700000" scaled="0"/>
                </a:gradFill>
                <a:effectLst/>
              </a:rPr>
              <a:t>．了解区块链技术</a:t>
            </a:r>
          </a:p>
        </p:txBody>
      </p:sp>
      <p:sp>
        <p:nvSpPr>
          <p:cNvPr id="4" name="文本框 3"/>
          <p:cNvSpPr txBox="1"/>
          <p:nvPr/>
        </p:nvSpPr>
        <p:spPr>
          <a:xfrm>
            <a:off x="2265045" y="2103120"/>
            <a:ext cx="8920480" cy="553085"/>
          </a:xfrm>
          <a:prstGeom prst="rect">
            <a:avLst/>
          </a:prstGeom>
        </p:spPr>
        <p:txBody>
          <a:bodyPr wrap="square">
            <a:spAutoFit/>
          </a:bodyPr>
          <a:lstStyle/>
          <a:p>
            <a:pPr indent="21463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认真阅读学习手册，再仔细观看微课，一起揭开区块链技术的神秘面纱吧！</a:t>
            </a:r>
          </a:p>
        </p:txBody>
      </p:sp>
      <p:pic>
        <p:nvPicPr>
          <p:cNvPr id="3" name="区块链是什么">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219450" y="2732405"/>
            <a:ext cx="5753100" cy="3236595"/>
          </a:xfrm>
          <a:prstGeom prst="rect">
            <a:avLst/>
          </a:prstGeom>
        </p:spPr>
      </p:pic>
      <p:pic>
        <p:nvPicPr>
          <p:cNvPr id="11" name="https://img8.file.cache.docer.com/storage/1636686961814482307/ba04a0ff-f086-4af0-9203-798d5631ce12tjwjv2.png" descr="1773262132_扁平化电子商务平台.png"/>
          <p:cNvPicPr>
            <a:picLocks noChangeAspect="1"/>
          </p:cNvPicPr>
          <p:nvPr/>
        </p:nvPicPr>
        <p:blipFill>
          <a:blip r:embed="rId6"/>
          <a:stretch>
            <a:fillRect/>
          </a:stretch>
        </p:blipFill>
        <p:spPr>
          <a:xfrm>
            <a:off x="1063625" y="729615"/>
            <a:ext cx="973193" cy="1026000"/>
          </a:xfrm>
          <a:prstGeom prst="rect">
            <a:avLst/>
          </a:prstGeom>
        </p:spPr>
      </p:pic>
      <p:pic>
        <p:nvPicPr>
          <p:cNvPr id="6" name="图片 5" descr="请求 AI 画小机器人 (4)"/>
          <p:cNvPicPr>
            <a:picLocks noChangeAspect="1"/>
          </p:cNvPicPr>
          <p:nvPr/>
        </p:nvPicPr>
        <p:blipFill>
          <a:blip r:embed="rId7"/>
          <a:stretch>
            <a:fillRect/>
          </a:stretch>
        </p:blipFill>
        <p:spPr>
          <a:xfrm flipH="1">
            <a:off x="9057005" y="3022600"/>
            <a:ext cx="3799205" cy="37992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3</a:t>
            </a:r>
            <a:r>
              <a:rPr lang="zh-CN" altLang="en-US" sz="2400" b="1">
                <a:ln w="15875"/>
                <a:gradFill>
                  <a:gsLst>
                    <a:gs pos="0">
                      <a:schemeClr val="accent1"/>
                    </a:gs>
                    <a:gs pos="100000">
                      <a:schemeClr val="accent6"/>
                    </a:gs>
                  </a:gsLst>
                  <a:lin ang="2700000" scaled="0"/>
                </a:gradFill>
                <a:effectLst/>
              </a:rPr>
              <a:t>．了解区块链技术</a:t>
            </a:r>
          </a:p>
        </p:txBody>
      </p:sp>
      <p:sp>
        <p:nvSpPr>
          <p:cNvPr id="4" name="文本框 3"/>
          <p:cNvSpPr txBox="1"/>
          <p:nvPr/>
        </p:nvSpPr>
        <p:spPr>
          <a:xfrm>
            <a:off x="2265045" y="2103120"/>
            <a:ext cx="8213090" cy="553085"/>
          </a:xfrm>
          <a:prstGeom prst="rect">
            <a:avLst/>
          </a:prstGeom>
        </p:spPr>
        <p:txBody>
          <a:bodyPr wrap="square">
            <a:spAutoFit/>
          </a:bodyPr>
          <a:lstStyle/>
          <a:p>
            <a:pPr indent="21463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试一试归纳区块链的特点，并下填到下图中：</a:t>
            </a: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331085" y="2656205"/>
            <a:ext cx="7666355" cy="3103880"/>
          </a:xfrm>
          <a:prstGeom prst="rect">
            <a:avLst/>
          </a:prstGeom>
        </p:spPr>
      </p:pic>
      <p:pic>
        <p:nvPicPr>
          <p:cNvPr id="7" name="图片 6" descr="请求 AI 画小机器人 (1)"/>
          <p:cNvPicPr>
            <a:picLocks noChangeAspect="1"/>
          </p:cNvPicPr>
          <p:nvPr/>
        </p:nvPicPr>
        <p:blipFill>
          <a:blip r:embed="rId4"/>
          <a:srcRect l="25611" t="12500" r="18370" b="13120"/>
          <a:stretch>
            <a:fillRect/>
          </a:stretch>
        </p:blipFill>
        <p:spPr>
          <a:xfrm>
            <a:off x="58420" y="3344545"/>
            <a:ext cx="2206625" cy="2931160"/>
          </a:xfrm>
          <a:prstGeom prst="rect">
            <a:avLst/>
          </a:prstGeom>
        </p:spPr>
      </p:pic>
      <p:pic>
        <p:nvPicPr>
          <p:cNvPr id="11" name="https://img8.file.cache.docer.com/storage/1636686961814482307/ba04a0ff-f086-4af0-9203-798d5631ce12tjwjv2.png" descr="1773262132_扁平化电子商务平台.png"/>
          <p:cNvPicPr>
            <a:picLocks noChangeAspect="1"/>
          </p:cNvPicPr>
          <p:nvPr/>
        </p:nvPicPr>
        <p:blipFill>
          <a:blip r:embed="rId5"/>
          <a:stretch>
            <a:fillRect/>
          </a:stretch>
        </p:blipFill>
        <p:spPr>
          <a:xfrm>
            <a:off x="1063625" y="729615"/>
            <a:ext cx="973193" cy="1026000"/>
          </a:xfrm>
          <a:prstGeom prst="rect">
            <a:avLst/>
          </a:prstGeom>
        </p:spPr>
      </p:pic>
      <p:sp>
        <p:nvSpPr>
          <p:cNvPr id="3" name="文本框 2"/>
          <p:cNvSpPr txBox="1"/>
          <p:nvPr/>
        </p:nvSpPr>
        <p:spPr>
          <a:xfrm>
            <a:off x="2670810" y="4023995"/>
            <a:ext cx="1494155" cy="368300"/>
          </a:xfrm>
          <a:prstGeom prst="rect">
            <a:avLst/>
          </a:prstGeom>
          <a:noFill/>
        </p:spPr>
        <p:txBody>
          <a:bodyPr wrap="square" rtlCol="0">
            <a:spAutoFit/>
          </a:bodyPr>
          <a:lstStyle/>
          <a:p>
            <a:endParaRPr lang="zh-CN" altLang="en-US"/>
          </a:p>
        </p:txBody>
      </p:sp>
      <p:sp>
        <p:nvSpPr>
          <p:cNvPr id="5" name="文本框 4"/>
          <p:cNvSpPr txBox="1"/>
          <p:nvPr/>
        </p:nvSpPr>
        <p:spPr>
          <a:xfrm>
            <a:off x="8155305" y="4023995"/>
            <a:ext cx="1494155" cy="368300"/>
          </a:xfrm>
          <a:prstGeom prst="rect">
            <a:avLst/>
          </a:prstGeom>
          <a:noFill/>
        </p:spPr>
        <p:txBody>
          <a:bodyPr wrap="square" rtlCol="0">
            <a:spAutoFit/>
          </a:bodyPr>
          <a:lstStyle/>
          <a:p>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img8.file.cache.docer.com/storage/1681107564013722400/c3a88178890c58c94535ec052970f822.png" descr="定位立体风.png"/>
          <p:cNvPicPr>
            <a:picLocks noChangeAspect="1"/>
          </p:cNvPicPr>
          <p:nvPr/>
        </p:nvPicPr>
        <p:blipFill>
          <a:blip r:embed="rId3"/>
          <a:stretch>
            <a:fillRect/>
          </a:stretch>
        </p:blipFill>
        <p:spPr>
          <a:xfrm>
            <a:off x="1062570" y="821125"/>
            <a:ext cx="1025525" cy="1025525"/>
          </a:xfrm>
          <a:prstGeom prst="rect">
            <a:avLst/>
          </a:prstGeom>
        </p:spPr>
      </p:pic>
      <p:sp>
        <p:nvSpPr>
          <p:cNvPr id="5" name="文本框 4"/>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活动二：</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放飞创新之翼</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畅想未来互联网新技术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1</a:t>
            </a:r>
            <a:r>
              <a:rPr lang="zh-CN" altLang="en-US" sz="2400" b="1">
                <a:ln w="15875"/>
                <a:gradFill>
                  <a:gsLst>
                    <a:gs pos="0">
                      <a:schemeClr val="accent1"/>
                    </a:gs>
                    <a:gs pos="100000">
                      <a:schemeClr val="accent6"/>
                    </a:gs>
                  </a:gsLst>
                  <a:lin ang="2700000" scaled="0"/>
                </a:gradFill>
                <a:effectLst/>
              </a:rPr>
              <a:t>．展望未来互联网新技术</a:t>
            </a:r>
          </a:p>
        </p:txBody>
      </p:sp>
      <p:sp>
        <p:nvSpPr>
          <p:cNvPr id="6" name="文本框 5"/>
          <p:cNvSpPr txBox="1"/>
          <p:nvPr/>
        </p:nvSpPr>
        <p:spPr>
          <a:xfrm>
            <a:off x="2265045" y="2103120"/>
            <a:ext cx="8213090" cy="1014730"/>
          </a:xfrm>
          <a:prstGeom prst="rect">
            <a:avLst/>
          </a:prstGeom>
        </p:spPr>
        <p:txBody>
          <a:bodyPr wrap="square">
            <a:spAutoFit/>
          </a:bodyPr>
          <a:lstStyle/>
          <a:p>
            <a:pPr indent="45720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凭借对科技的敏锐洞察力，大胆预测未来还会有哪些互联网新技术将走进我们的生活呢？快把它们写下来吧！</a:t>
            </a:r>
          </a:p>
        </p:txBody>
      </p:sp>
      <p:grpSp>
        <p:nvGrpSpPr>
          <p:cNvPr id="11" name="组合 10"/>
          <p:cNvGrpSpPr/>
          <p:nvPr/>
        </p:nvGrpSpPr>
        <p:grpSpPr>
          <a:xfrm>
            <a:off x="2349500" y="3645535"/>
            <a:ext cx="7355205" cy="1771650"/>
            <a:chOff x="3916" y="5966"/>
            <a:chExt cx="12016" cy="2790"/>
          </a:xfrm>
        </p:grpSpPr>
        <p:sp>
          <p:nvSpPr>
            <p:cNvPr id="8" name="圆角矩形 7"/>
            <p:cNvSpPr/>
            <p:nvPr/>
          </p:nvSpPr>
          <p:spPr>
            <a:xfrm>
              <a:off x="3916" y="5966"/>
              <a:ext cx="12016" cy="2790"/>
            </a:xfrm>
            <a:prstGeom prst="roundRect">
              <a:avLst/>
            </a:prstGeom>
            <a:noFill/>
            <a:ln w="50800" cmpd="thickThin">
              <a:solidFill>
                <a:srgbClr val="FFC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4433" y="6157"/>
              <a:ext cx="10872" cy="2599"/>
            </a:xfrm>
            <a:prstGeom prst="rect">
              <a:avLst/>
            </a:prstGeom>
            <a:noFill/>
          </p:spPr>
          <p:txBody>
            <a:bodyPr wrap="square" rtlCol="0">
              <a:noAutofit/>
            </a:bodyPr>
            <a:lstStyle/>
            <a:p>
              <a:pPr indent="0" fontAlgn="auto">
                <a:lnSpc>
                  <a:spcPct val="150000"/>
                </a:lnSpc>
              </a:pPr>
              <a:r>
                <a:rPr lang="zh-CN" altLang="en-US" sz="2000"/>
                <a:t>未来互联网新技术有：</a:t>
              </a:r>
              <a:br>
                <a:rPr lang="zh-CN" altLang="en-US" sz="2000"/>
              </a:br>
              <a:r>
                <a:rPr lang="zh-CN" altLang="en-US" sz="2000"/>
                <a:t> </a:t>
              </a:r>
              <a:r>
                <a:rPr lang="en-US" altLang="zh-CN" sz="2000"/>
                <a:t>    6G</a:t>
              </a:r>
              <a:r>
                <a:rPr lang="zh-CN" altLang="en-US" sz="2000"/>
                <a:t>技术、大脑芯片、超人工智能、量子计算、</a:t>
              </a:r>
              <a:r>
                <a:rPr lang="en-US" altLang="zh-CN" sz="2000"/>
                <a:t>____</a:t>
              </a:r>
              <a:br>
                <a:rPr lang="en-US" altLang="zh-CN" sz="2000"/>
              </a:br>
              <a:r>
                <a:rPr lang="en-US" altLang="zh-CN" sz="2000">
                  <a:solidFill>
                    <a:schemeClr val="bg1"/>
                  </a:solidFill>
                </a:rPr>
                <a:t>__</a:t>
              </a:r>
              <a:r>
                <a:rPr lang="en-US" altLang="zh-CN" sz="2000"/>
                <a:t>_______________________</a:t>
              </a:r>
            </a:p>
          </p:txBody>
        </p:sp>
      </p:grpSp>
      <p:pic>
        <p:nvPicPr>
          <p:cNvPr id="7" name="图片 6" descr="请求 AI 画小机器人 (5)"/>
          <p:cNvPicPr>
            <a:picLocks noChangeAspect="1"/>
          </p:cNvPicPr>
          <p:nvPr/>
        </p:nvPicPr>
        <p:blipFill>
          <a:blip r:embed="rId4"/>
          <a:stretch>
            <a:fillRect/>
          </a:stretch>
        </p:blipFill>
        <p:spPr>
          <a:xfrm flipH="1">
            <a:off x="8107680" y="2993390"/>
            <a:ext cx="3335655" cy="33356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img8.file.cache.docer.com/storage/1681107564013722400/c3a88178890c58c94535ec052970f822.png" descr="定位立体风.png"/>
          <p:cNvPicPr>
            <a:picLocks noChangeAspect="1"/>
          </p:cNvPicPr>
          <p:nvPr/>
        </p:nvPicPr>
        <p:blipFill>
          <a:blip r:embed="rId3"/>
          <a:stretch>
            <a:fillRect/>
          </a:stretch>
        </p:blipFill>
        <p:spPr>
          <a:xfrm>
            <a:off x="1062570" y="821125"/>
            <a:ext cx="1025525" cy="1025525"/>
          </a:xfrm>
          <a:prstGeom prst="rect">
            <a:avLst/>
          </a:prstGeom>
        </p:spPr>
      </p:pic>
      <p:sp>
        <p:nvSpPr>
          <p:cNvPr id="5" name="文本框 4"/>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活动二：</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放飞创新之翼</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畅想未来互联网新技术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2</a:t>
            </a:r>
            <a:r>
              <a:rPr lang="zh-CN" altLang="en-US" sz="2400" b="1">
                <a:ln w="15875"/>
                <a:gradFill>
                  <a:gsLst>
                    <a:gs pos="0">
                      <a:schemeClr val="accent1"/>
                    </a:gs>
                    <a:gs pos="100000">
                      <a:schemeClr val="accent6"/>
                    </a:gs>
                  </a:gsLst>
                  <a:lin ang="2700000" scaled="0"/>
                </a:gradFill>
                <a:effectLst/>
              </a:rPr>
              <a:t>．讨论未来新技术发展趋势</a:t>
            </a:r>
          </a:p>
        </p:txBody>
      </p:sp>
      <p:sp>
        <p:nvSpPr>
          <p:cNvPr id="6" name="文本框 5"/>
          <p:cNvSpPr txBox="1"/>
          <p:nvPr/>
        </p:nvSpPr>
        <p:spPr>
          <a:xfrm>
            <a:off x="2265045" y="2103120"/>
            <a:ext cx="8213090" cy="1014730"/>
          </a:xfrm>
          <a:prstGeom prst="rect">
            <a:avLst/>
          </a:prstGeom>
        </p:spPr>
        <p:txBody>
          <a:bodyPr wrap="square">
            <a:spAutoFit/>
          </a:bodyPr>
          <a:lstStyle/>
          <a:p>
            <a:pPr indent="45720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基于当前技术的发展，尝试像预言家一样合理预测未来新技术的发展趋势，并将想法填写在图表中：</a:t>
            </a:r>
          </a:p>
        </p:txBody>
      </p:sp>
      <p:sp>
        <p:nvSpPr>
          <p:cNvPr id="7" name="圆角矩形 6"/>
          <p:cNvSpPr/>
          <p:nvPr/>
        </p:nvSpPr>
        <p:spPr>
          <a:xfrm>
            <a:off x="2628900"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sz="2000"/>
              <a:t>开源开放</a:t>
            </a:r>
          </a:p>
        </p:txBody>
      </p:sp>
      <p:sp>
        <p:nvSpPr>
          <p:cNvPr id="9" name="圆角矩形 8"/>
          <p:cNvSpPr/>
          <p:nvPr/>
        </p:nvSpPr>
        <p:spPr>
          <a:xfrm>
            <a:off x="3856355"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sz="2000"/>
              <a:t>融合参与</a:t>
            </a:r>
          </a:p>
        </p:txBody>
      </p:sp>
      <p:sp>
        <p:nvSpPr>
          <p:cNvPr id="10" name="圆角矩形 9"/>
          <p:cNvSpPr/>
          <p:nvPr/>
        </p:nvSpPr>
        <p:spPr>
          <a:xfrm>
            <a:off x="5083810"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endParaRPr lang="zh-CN" altLang="en-US" sz="2000"/>
          </a:p>
        </p:txBody>
      </p:sp>
      <p:sp>
        <p:nvSpPr>
          <p:cNvPr id="11" name="圆角矩形 10"/>
          <p:cNvSpPr/>
          <p:nvPr/>
        </p:nvSpPr>
        <p:spPr>
          <a:xfrm>
            <a:off x="6311265"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sz="2000"/>
              <a:t>沉浸式体验</a:t>
            </a:r>
          </a:p>
        </p:txBody>
      </p:sp>
      <p:sp>
        <p:nvSpPr>
          <p:cNvPr id="13" name="圆角矩形 12"/>
          <p:cNvSpPr/>
          <p:nvPr/>
        </p:nvSpPr>
        <p:spPr>
          <a:xfrm>
            <a:off x="7538720"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sz="2000"/>
              <a:t>安全可信</a:t>
            </a:r>
          </a:p>
        </p:txBody>
      </p:sp>
      <p:sp>
        <p:nvSpPr>
          <p:cNvPr id="14" name="圆角矩形 13"/>
          <p:cNvSpPr/>
          <p:nvPr/>
        </p:nvSpPr>
        <p:spPr>
          <a:xfrm>
            <a:off x="8766175" y="3435350"/>
            <a:ext cx="593090" cy="2095500"/>
          </a:xfrm>
          <a:prstGeom prst="roundRect">
            <a:avLst/>
          </a:prstGeom>
          <a:gradFill>
            <a:gsLst>
              <a:gs pos="0">
                <a:srgbClr val="FABF9F"/>
              </a:gs>
              <a:gs pos="100000">
                <a:srgbClr val="F4F099"/>
              </a:gs>
            </a:gsLst>
            <a:lin ang="16200000" scaled="0"/>
          </a:gradFill>
          <a:effectLst>
            <a:outerShdw blurRad="50800" dist="38100" dir="13500000" algn="br" rotWithShape="0">
              <a:prstClr val="black">
                <a:alpha val="40000"/>
              </a:prstClr>
            </a:outerShdw>
          </a:effectLst>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sz="2000"/>
              <a:t>可持续发展</a:t>
            </a:r>
          </a:p>
        </p:txBody>
      </p:sp>
      <p:sp>
        <p:nvSpPr>
          <p:cNvPr id="15" name="任意多边形 14"/>
          <p:cNvSpPr/>
          <p:nvPr/>
        </p:nvSpPr>
        <p:spPr>
          <a:xfrm>
            <a:off x="3306445" y="4366260"/>
            <a:ext cx="465455" cy="233680"/>
          </a:xfrm>
          <a:custGeom>
            <a:avLst/>
            <a:gdLst>
              <a:gd name="connsiteX0" fmla="*/ 0 w 1033"/>
              <a:gd name="connsiteY0" fmla="*/ 51 h 718"/>
              <a:gd name="connsiteX1" fmla="*/ 674 w 1033"/>
              <a:gd name="connsiteY1" fmla="*/ 180 h 718"/>
              <a:gd name="connsiteX2" fmla="*/ 674 w 1033"/>
              <a:gd name="connsiteY2" fmla="*/ 0 h 718"/>
              <a:gd name="connsiteX3" fmla="*/ 1033 w 1033"/>
              <a:gd name="connsiteY3" fmla="*/ 359 h 718"/>
              <a:gd name="connsiteX4" fmla="*/ 674 w 1033"/>
              <a:gd name="connsiteY4" fmla="*/ 718 h 718"/>
              <a:gd name="connsiteX5" fmla="*/ 674 w 1033"/>
              <a:gd name="connsiteY5" fmla="*/ 539 h 718"/>
              <a:gd name="connsiteX6" fmla="*/ 0 w 1033"/>
              <a:gd name="connsiteY6" fmla="*/ 684 h 718"/>
              <a:gd name="connsiteX7" fmla="*/ 431 w 1033"/>
              <a:gd name="connsiteY7" fmla="*/ 359 h 718"/>
              <a:gd name="connsiteX8" fmla="*/ 0 w 1033"/>
              <a:gd name="connsiteY8" fmla="*/ 51 h 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 h="718">
                <a:moveTo>
                  <a:pt x="0" y="51"/>
                </a:moveTo>
                <a:lnTo>
                  <a:pt x="674" y="180"/>
                </a:lnTo>
                <a:lnTo>
                  <a:pt x="674" y="0"/>
                </a:lnTo>
                <a:lnTo>
                  <a:pt x="1033" y="359"/>
                </a:lnTo>
                <a:lnTo>
                  <a:pt x="674" y="718"/>
                </a:lnTo>
                <a:lnTo>
                  <a:pt x="674" y="539"/>
                </a:lnTo>
                <a:lnTo>
                  <a:pt x="0" y="684"/>
                </a:lnTo>
                <a:lnTo>
                  <a:pt x="431" y="359"/>
                </a:lnTo>
                <a:lnTo>
                  <a:pt x="0" y="51"/>
                </a:lnTo>
                <a:close/>
              </a:path>
            </a:pathLst>
          </a:custGeom>
          <a:gradFill>
            <a:gsLst>
              <a:gs pos="0">
                <a:srgbClr val="DDCA57"/>
              </a:gs>
              <a:gs pos="99000">
                <a:srgbClr val="F03752"/>
              </a:gs>
            </a:gsLst>
            <a:lin ang="11460000" scaled="1"/>
          </a:gradFill>
          <a:ln>
            <a:noFill/>
          </a:ln>
          <a:effectLst>
            <a:outerShdw blurRad="50800" dist="38100" dir="10800000" algn="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17" name="任意多边形 16"/>
          <p:cNvSpPr/>
          <p:nvPr/>
        </p:nvSpPr>
        <p:spPr>
          <a:xfrm>
            <a:off x="4533900" y="4366260"/>
            <a:ext cx="465455" cy="233680"/>
          </a:xfrm>
          <a:custGeom>
            <a:avLst/>
            <a:gdLst>
              <a:gd name="connsiteX0" fmla="*/ 0 w 1033"/>
              <a:gd name="connsiteY0" fmla="*/ 51 h 718"/>
              <a:gd name="connsiteX1" fmla="*/ 674 w 1033"/>
              <a:gd name="connsiteY1" fmla="*/ 180 h 718"/>
              <a:gd name="connsiteX2" fmla="*/ 674 w 1033"/>
              <a:gd name="connsiteY2" fmla="*/ 0 h 718"/>
              <a:gd name="connsiteX3" fmla="*/ 1033 w 1033"/>
              <a:gd name="connsiteY3" fmla="*/ 359 h 718"/>
              <a:gd name="connsiteX4" fmla="*/ 674 w 1033"/>
              <a:gd name="connsiteY4" fmla="*/ 718 h 718"/>
              <a:gd name="connsiteX5" fmla="*/ 674 w 1033"/>
              <a:gd name="connsiteY5" fmla="*/ 539 h 718"/>
              <a:gd name="connsiteX6" fmla="*/ 0 w 1033"/>
              <a:gd name="connsiteY6" fmla="*/ 684 h 718"/>
              <a:gd name="connsiteX7" fmla="*/ 431 w 1033"/>
              <a:gd name="connsiteY7" fmla="*/ 359 h 718"/>
              <a:gd name="connsiteX8" fmla="*/ 0 w 1033"/>
              <a:gd name="connsiteY8" fmla="*/ 51 h 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 h="718">
                <a:moveTo>
                  <a:pt x="0" y="51"/>
                </a:moveTo>
                <a:lnTo>
                  <a:pt x="674" y="180"/>
                </a:lnTo>
                <a:lnTo>
                  <a:pt x="674" y="0"/>
                </a:lnTo>
                <a:lnTo>
                  <a:pt x="1033" y="359"/>
                </a:lnTo>
                <a:lnTo>
                  <a:pt x="674" y="718"/>
                </a:lnTo>
                <a:lnTo>
                  <a:pt x="674" y="539"/>
                </a:lnTo>
                <a:lnTo>
                  <a:pt x="0" y="684"/>
                </a:lnTo>
                <a:lnTo>
                  <a:pt x="431" y="359"/>
                </a:lnTo>
                <a:lnTo>
                  <a:pt x="0" y="51"/>
                </a:lnTo>
                <a:close/>
              </a:path>
            </a:pathLst>
          </a:custGeom>
          <a:gradFill>
            <a:gsLst>
              <a:gs pos="0">
                <a:srgbClr val="DDCA57"/>
              </a:gs>
              <a:gs pos="99000">
                <a:srgbClr val="F03752"/>
              </a:gs>
            </a:gsLst>
            <a:lin ang="11460000" scaled="1"/>
          </a:gradFill>
          <a:ln>
            <a:noFill/>
          </a:ln>
          <a:effectLst>
            <a:outerShdw blurRad="50800" dist="38100" dir="10800000" algn="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18" name="任意多边形 17"/>
          <p:cNvSpPr/>
          <p:nvPr/>
        </p:nvSpPr>
        <p:spPr>
          <a:xfrm>
            <a:off x="5761355" y="4366260"/>
            <a:ext cx="465455" cy="233680"/>
          </a:xfrm>
          <a:custGeom>
            <a:avLst/>
            <a:gdLst>
              <a:gd name="connsiteX0" fmla="*/ 0 w 1033"/>
              <a:gd name="connsiteY0" fmla="*/ 51 h 718"/>
              <a:gd name="connsiteX1" fmla="*/ 674 w 1033"/>
              <a:gd name="connsiteY1" fmla="*/ 180 h 718"/>
              <a:gd name="connsiteX2" fmla="*/ 674 w 1033"/>
              <a:gd name="connsiteY2" fmla="*/ 0 h 718"/>
              <a:gd name="connsiteX3" fmla="*/ 1033 w 1033"/>
              <a:gd name="connsiteY3" fmla="*/ 359 h 718"/>
              <a:gd name="connsiteX4" fmla="*/ 674 w 1033"/>
              <a:gd name="connsiteY4" fmla="*/ 718 h 718"/>
              <a:gd name="connsiteX5" fmla="*/ 674 w 1033"/>
              <a:gd name="connsiteY5" fmla="*/ 539 h 718"/>
              <a:gd name="connsiteX6" fmla="*/ 0 w 1033"/>
              <a:gd name="connsiteY6" fmla="*/ 684 h 718"/>
              <a:gd name="connsiteX7" fmla="*/ 431 w 1033"/>
              <a:gd name="connsiteY7" fmla="*/ 359 h 718"/>
              <a:gd name="connsiteX8" fmla="*/ 0 w 1033"/>
              <a:gd name="connsiteY8" fmla="*/ 51 h 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 h="718">
                <a:moveTo>
                  <a:pt x="0" y="51"/>
                </a:moveTo>
                <a:lnTo>
                  <a:pt x="674" y="180"/>
                </a:lnTo>
                <a:lnTo>
                  <a:pt x="674" y="0"/>
                </a:lnTo>
                <a:lnTo>
                  <a:pt x="1033" y="359"/>
                </a:lnTo>
                <a:lnTo>
                  <a:pt x="674" y="718"/>
                </a:lnTo>
                <a:lnTo>
                  <a:pt x="674" y="539"/>
                </a:lnTo>
                <a:lnTo>
                  <a:pt x="0" y="684"/>
                </a:lnTo>
                <a:lnTo>
                  <a:pt x="431" y="359"/>
                </a:lnTo>
                <a:lnTo>
                  <a:pt x="0" y="51"/>
                </a:lnTo>
                <a:close/>
              </a:path>
            </a:pathLst>
          </a:custGeom>
          <a:gradFill>
            <a:gsLst>
              <a:gs pos="0">
                <a:srgbClr val="DDCA57"/>
              </a:gs>
              <a:gs pos="99000">
                <a:srgbClr val="F03752"/>
              </a:gs>
            </a:gsLst>
            <a:lin ang="11460000" scaled="1"/>
          </a:gradFill>
          <a:ln>
            <a:noFill/>
          </a:ln>
          <a:effectLst>
            <a:outerShdw blurRad="50800" dist="38100" dir="10800000" algn="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19" name="任意多边形 18"/>
          <p:cNvSpPr/>
          <p:nvPr/>
        </p:nvSpPr>
        <p:spPr>
          <a:xfrm>
            <a:off x="6988810" y="4366260"/>
            <a:ext cx="465455" cy="233680"/>
          </a:xfrm>
          <a:custGeom>
            <a:avLst/>
            <a:gdLst>
              <a:gd name="connsiteX0" fmla="*/ 0 w 1033"/>
              <a:gd name="connsiteY0" fmla="*/ 51 h 718"/>
              <a:gd name="connsiteX1" fmla="*/ 674 w 1033"/>
              <a:gd name="connsiteY1" fmla="*/ 180 h 718"/>
              <a:gd name="connsiteX2" fmla="*/ 674 w 1033"/>
              <a:gd name="connsiteY2" fmla="*/ 0 h 718"/>
              <a:gd name="connsiteX3" fmla="*/ 1033 w 1033"/>
              <a:gd name="connsiteY3" fmla="*/ 359 h 718"/>
              <a:gd name="connsiteX4" fmla="*/ 674 w 1033"/>
              <a:gd name="connsiteY4" fmla="*/ 718 h 718"/>
              <a:gd name="connsiteX5" fmla="*/ 674 w 1033"/>
              <a:gd name="connsiteY5" fmla="*/ 539 h 718"/>
              <a:gd name="connsiteX6" fmla="*/ 0 w 1033"/>
              <a:gd name="connsiteY6" fmla="*/ 684 h 718"/>
              <a:gd name="connsiteX7" fmla="*/ 431 w 1033"/>
              <a:gd name="connsiteY7" fmla="*/ 359 h 718"/>
              <a:gd name="connsiteX8" fmla="*/ 0 w 1033"/>
              <a:gd name="connsiteY8" fmla="*/ 51 h 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 h="718">
                <a:moveTo>
                  <a:pt x="0" y="51"/>
                </a:moveTo>
                <a:lnTo>
                  <a:pt x="674" y="180"/>
                </a:lnTo>
                <a:lnTo>
                  <a:pt x="674" y="0"/>
                </a:lnTo>
                <a:lnTo>
                  <a:pt x="1033" y="359"/>
                </a:lnTo>
                <a:lnTo>
                  <a:pt x="674" y="718"/>
                </a:lnTo>
                <a:lnTo>
                  <a:pt x="674" y="539"/>
                </a:lnTo>
                <a:lnTo>
                  <a:pt x="0" y="684"/>
                </a:lnTo>
                <a:lnTo>
                  <a:pt x="431" y="359"/>
                </a:lnTo>
                <a:lnTo>
                  <a:pt x="0" y="51"/>
                </a:lnTo>
                <a:close/>
              </a:path>
            </a:pathLst>
          </a:custGeom>
          <a:gradFill>
            <a:gsLst>
              <a:gs pos="0">
                <a:srgbClr val="DDCA57"/>
              </a:gs>
              <a:gs pos="99000">
                <a:srgbClr val="F03752"/>
              </a:gs>
            </a:gsLst>
            <a:lin ang="11460000" scaled="1"/>
          </a:gradFill>
          <a:ln>
            <a:noFill/>
          </a:ln>
          <a:effectLst>
            <a:outerShdw blurRad="50800" dist="38100" dir="10800000" algn="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8216265" y="4366260"/>
            <a:ext cx="465455" cy="233680"/>
          </a:xfrm>
          <a:custGeom>
            <a:avLst/>
            <a:gdLst>
              <a:gd name="connsiteX0" fmla="*/ 0 w 1033"/>
              <a:gd name="connsiteY0" fmla="*/ 51 h 718"/>
              <a:gd name="connsiteX1" fmla="*/ 674 w 1033"/>
              <a:gd name="connsiteY1" fmla="*/ 180 h 718"/>
              <a:gd name="connsiteX2" fmla="*/ 674 w 1033"/>
              <a:gd name="connsiteY2" fmla="*/ 0 h 718"/>
              <a:gd name="connsiteX3" fmla="*/ 1033 w 1033"/>
              <a:gd name="connsiteY3" fmla="*/ 359 h 718"/>
              <a:gd name="connsiteX4" fmla="*/ 674 w 1033"/>
              <a:gd name="connsiteY4" fmla="*/ 718 h 718"/>
              <a:gd name="connsiteX5" fmla="*/ 674 w 1033"/>
              <a:gd name="connsiteY5" fmla="*/ 539 h 718"/>
              <a:gd name="connsiteX6" fmla="*/ 0 w 1033"/>
              <a:gd name="connsiteY6" fmla="*/ 684 h 718"/>
              <a:gd name="connsiteX7" fmla="*/ 431 w 1033"/>
              <a:gd name="connsiteY7" fmla="*/ 359 h 718"/>
              <a:gd name="connsiteX8" fmla="*/ 0 w 1033"/>
              <a:gd name="connsiteY8" fmla="*/ 51 h 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 h="718">
                <a:moveTo>
                  <a:pt x="0" y="51"/>
                </a:moveTo>
                <a:lnTo>
                  <a:pt x="674" y="180"/>
                </a:lnTo>
                <a:lnTo>
                  <a:pt x="674" y="0"/>
                </a:lnTo>
                <a:lnTo>
                  <a:pt x="1033" y="359"/>
                </a:lnTo>
                <a:lnTo>
                  <a:pt x="674" y="718"/>
                </a:lnTo>
                <a:lnTo>
                  <a:pt x="674" y="539"/>
                </a:lnTo>
                <a:lnTo>
                  <a:pt x="0" y="684"/>
                </a:lnTo>
                <a:lnTo>
                  <a:pt x="431" y="359"/>
                </a:lnTo>
                <a:lnTo>
                  <a:pt x="0" y="51"/>
                </a:lnTo>
                <a:close/>
              </a:path>
            </a:pathLst>
          </a:custGeom>
          <a:gradFill>
            <a:gsLst>
              <a:gs pos="0">
                <a:srgbClr val="DDCA57"/>
              </a:gs>
              <a:gs pos="99000">
                <a:srgbClr val="F03752"/>
              </a:gs>
            </a:gsLst>
            <a:lin ang="11460000" scaled="1"/>
          </a:gradFill>
          <a:ln>
            <a:noFill/>
          </a:ln>
          <a:effectLst>
            <a:outerShdw blurRad="50800" dist="38100" dir="10800000" algn="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22" name="图片 21" descr="点赞机器人2"/>
          <p:cNvPicPr>
            <a:picLocks noChangeAspect="1"/>
          </p:cNvPicPr>
          <p:nvPr/>
        </p:nvPicPr>
        <p:blipFill>
          <a:blip r:embed="rId4"/>
          <a:stretch>
            <a:fillRect/>
          </a:stretch>
        </p:blipFill>
        <p:spPr>
          <a:xfrm>
            <a:off x="9443720" y="3016250"/>
            <a:ext cx="3392805" cy="3392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img8.file.cache.docer.com/storage/1681107564013722400/c3a88178890c58c94535ec052970f822.png" descr="定位立体风.png"/>
          <p:cNvPicPr>
            <a:picLocks noChangeAspect="1"/>
          </p:cNvPicPr>
          <p:nvPr/>
        </p:nvPicPr>
        <p:blipFill>
          <a:blip r:embed="rId4"/>
          <a:stretch>
            <a:fillRect/>
          </a:stretch>
        </p:blipFill>
        <p:spPr>
          <a:xfrm>
            <a:off x="1062570" y="821125"/>
            <a:ext cx="1025525" cy="1025525"/>
          </a:xfrm>
          <a:prstGeom prst="rect">
            <a:avLst/>
          </a:prstGeom>
        </p:spPr>
      </p:pic>
      <p:sp>
        <p:nvSpPr>
          <p:cNvPr id="5" name="文本框 4"/>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活动二：</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放飞创新之翼</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畅想未来互联网新技术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3</a:t>
            </a:r>
            <a:r>
              <a:rPr lang="zh-CN" altLang="en-US" sz="2400" b="1">
                <a:ln w="15875"/>
                <a:gradFill>
                  <a:gsLst>
                    <a:gs pos="0">
                      <a:schemeClr val="accent1"/>
                    </a:gs>
                    <a:gs pos="100000">
                      <a:schemeClr val="accent6"/>
                    </a:gs>
                  </a:gsLst>
                  <a:lin ang="2700000" scaled="0"/>
                </a:gradFill>
                <a:effectLst/>
              </a:rPr>
              <a:t>．畅想未来互联网技术应用</a:t>
            </a:r>
          </a:p>
        </p:txBody>
      </p:sp>
      <p:sp>
        <p:nvSpPr>
          <p:cNvPr id="6" name="文本框 5"/>
          <p:cNvSpPr txBox="1"/>
          <p:nvPr/>
        </p:nvSpPr>
        <p:spPr>
          <a:xfrm>
            <a:off x="2265045" y="2103120"/>
            <a:ext cx="8213090" cy="1014730"/>
          </a:xfrm>
          <a:prstGeom prst="rect">
            <a:avLst/>
          </a:prstGeom>
        </p:spPr>
        <p:txBody>
          <a:bodyPr wrap="square">
            <a:spAutoFit/>
          </a:bodyPr>
          <a:lstStyle/>
          <a:p>
            <a:pPr indent="45720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选择一个感兴趣的新技术主题，充分发挥想象力，描绘它在未来各个领域的神奇应用，把奇思妙想记录在表格里，和同学们一起分享吧！</a:t>
            </a:r>
          </a:p>
        </p:txBody>
      </p:sp>
      <p:graphicFrame>
        <p:nvGraphicFramePr>
          <p:cNvPr id="2" name="表格 1"/>
          <p:cNvGraphicFramePr/>
          <p:nvPr>
            <p:custDataLst>
              <p:tags r:id="rId1"/>
            </p:custDataLst>
          </p:nvPr>
        </p:nvGraphicFramePr>
        <p:xfrm>
          <a:off x="2631440" y="3239135"/>
          <a:ext cx="7846695" cy="2592000"/>
        </p:xfrm>
        <a:graphic>
          <a:graphicData uri="http://schemas.openxmlformats.org/drawingml/2006/table">
            <a:tbl>
              <a:tblPr firstRow="1" firstCol="1">
                <a:effectLst>
                  <a:outerShdw blurRad="63500" sx="102000" sy="102000" algn="ctr" rotWithShape="0">
                    <a:prstClr val="black">
                      <a:alpha val="40000"/>
                    </a:prstClr>
                  </a:outerShdw>
                </a:effectLst>
                <a:tableStyleId>{7906799D-5600-46EE-AA42-9C554BE01C2F}</a:tableStyleId>
              </a:tblPr>
              <a:tblGrid>
                <a:gridCol w="1264920">
                  <a:extLst>
                    <a:ext uri="{9D8B030D-6E8A-4147-A177-3AD203B41FA5}">
                      <a16:colId xmlns:a16="http://schemas.microsoft.com/office/drawing/2014/main" val="20000"/>
                    </a:ext>
                  </a:extLst>
                </a:gridCol>
                <a:gridCol w="2195830">
                  <a:extLst>
                    <a:ext uri="{9D8B030D-6E8A-4147-A177-3AD203B41FA5}">
                      <a16:colId xmlns:a16="http://schemas.microsoft.com/office/drawing/2014/main" val="20001"/>
                    </a:ext>
                  </a:extLst>
                </a:gridCol>
                <a:gridCol w="4385945">
                  <a:extLst>
                    <a:ext uri="{9D8B030D-6E8A-4147-A177-3AD203B41FA5}">
                      <a16:colId xmlns:a16="http://schemas.microsoft.com/office/drawing/2014/main" val="20002"/>
                    </a:ext>
                  </a:extLst>
                </a:gridCol>
              </a:tblGrid>
              <a:tr h="432000">
                <a:tc rowSpan="2">
                  <a:txBody>
                    <a:bodyPr/>
                    <a:lstStyle/>
                    <a:p>
                      <a:pPr marL="85725" indent="0" algn="ctr">
                        <a:lnSpc>
                          <a:spcPct val="120000"/>
                        </a:lnSpc>
                        <a:spcBef>
                          <a:spcPts val="0"/>
                        </a:spcBef>
                        <a:spcAft>
                          <a:spcPts val="0"/>
                        </a:spcAft>
                      </a:pPr>
                      <a:r>
                        <a:rPr lang="zh-CN" sz="1600" spc="120"/>
                        <a:t>新技术主题</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gridSpan="2">
                  <a:txBody>
                    <a:bodyPr/>
                    <a:lstStyle/>
                    <a:p>
                      <a:pPr marL="85725" indent="0" algn="ctr">
                        <a:lnSpc>
                          <a:spcPct val="150000"/>
                        </a:lnSpc>
                        <a:spcBef>
                          <a:spcPts val="0"/>
                        </a:spcBef>
                        <a:spcAft>
                          <a:spcPts val="0"/>
                        </a:spcAft>
                      </a:pPr>
                      <a:r>
                        <a:rPr lang="zh-CN" sz="1600" spc="120"/>
                        <a:t>未来的应用领域</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hMerge="1">
                  <a:txBody>
                    <a:bodyPr/>
                    <a:lstStyle/>
                    <a:p>
                      <a:endParaRPr lang="zh-CN"/>
                    </a:p>
                  </a:txBody>
                  <a:tcPr>
                    <a:lnR w="12700">
                      <a:solidFill>
                        <a:schemeClr val="accent6"/>
                      </a:solidFill>
                      <a:prstDash val="solid"/>
                    </a:lnR>
                    <a:lnT w="12700">
                      <a:solidFill>
                        <a:schemeClr val="accent6"/>
                      </a:solidFill>
                      <a:prstDash val="solid"/>
                    </a:lnT>
                    <a:lnB w="12700" cmpd="sng">
                      <a:solidFill>
                        <a:schemeClr val="accent6"/>
                      </a:solidFill>
                      <a:prstDash val="solid"/>
                    </a:lnB>
                  </a:tcPr>
                </a:tc>
                <a:extLst>
                  <a:ext uri="{0D108BD9-81ED-4DB2-BD59-A6C34878D82A}">
                    <a16:rowId xmlns:a16="http://schemas.microsoft.com/office/drawing/2014/main" val="10000"/>
                  </a:ext>
                </a:extLst>
              </a:tr>
              <a:tr h="432000">
                <a:tc vMerge="1">
                  <a:txBody>
                    <a:bodyPr/>
                    <a:lstStyle/>
                    <a:p>
                      <a:endParaRPr lang="zh-CN"/>
                    </a:p>
                  </a:txBody>
                  <a:tcPr>
                    <a:lnL w="12700">
                      <a:solidFill>
                        <a:schemeClr val="accent6"/>
                      </a:solidFill>
                      <a:prstDash val="solid"/>
                    </a:lnL>
                    <a:lnR w="12700" cmpd="sng">
                      <a:solidFill>
                        <a:schemeClr val="accent6"/>
                      </a:solidFill>
                      <a:prstDash val="solid"/>
                    </a:lnR>
                    <a:lnB w="12700" cmpd="sng">
                      <a:solidFill>
                        <a:schemeClr val="accent6"/>
                      </a:solidFill>
                      <a:prstDash val="solid"/>
                    </a:lnB>
                  </a:tcPr>
                </a:tc>
                <a:tc>
                  <a:txBody>
                    <a:bodyPr/>
                    <a:lstStyle/>
                    <a:p>
                      <a:pPr marL="85725" algn="ctr">
                        <a:lnSpc>
                          <a:spcPct val="150000"/>
                        </a:lnSpc>
                        <a:spcBef>
                          <a:spcPts val="0"/>
                        </a:spcBef>
                        <a:spcAft>
                          <a:spcPts val="0"/>
                        </a:spcAft>
                        <a:buClrTx/>
                        <a:buSzTx/>
                        <a:buFontTx/>
                      </a:pPr>
                      <a:r>
                        <a:rPr lang="zh-CN" sz="1600" b="1" spc="120">
                          <a:solidFill>
                            <a:schemeClr val="accent6"/>
                          </a:solidFill>
                        </a:rPr>
                        <a:t>示例</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solidFill>
                      <a:srgbClr val="C1EEFC"/>
                    </a:solidFill>
                  </a:tcPr>
                </a:tc>
                <a:tc>
                  <a:txBody>
                    <a:bodyPr/>
                    <a:lstStyle/>
                    <a:p>
                      <a:pPr marL="85725" algn="ctr">
                        <a:lnSpc>
                          <a:spcPct val="150000"/>
                        </a:lnSpc>
                        <a:spcBef>
                          <a:spcPts val="0"/>
                        </a:spcBef>
                        <a:spcAft>
                          <a:spcPts val="0"/>
                        </a:spcAft>
                        <a:buClrTx/>
                        <a:buSzTx/>
                        <a:buFontTx/>
                      </a:pPr>
                      <a:r>
                        <a:rPr lang="zh-CN" sz="1600" b="1" spc="120">
                          <a:solidFill>
                            <a:schemeClr val="accent6"/>
                          </a:solidFill>
                        </a:rPr>
                        <a:t>我的畅想</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solidFill>
                      <a:srgbClr val="C1EEFC"/>
                    </a:solidFill>
                  </a:tcPr>
                </a:tc>
                <a:extLst>
                  <a:ext uri="{0D108BD9-81ED-4DB2-BD59-A6C34878D82A}">
                    <a16:rowId xmlns:a16="http://schemas.microsoft.com/office/drawing/2014/main" val="10001"/>
                  </a:ext>
                </a:extLst>
              </a:tr>
              <a:tr h="432000">
                <a:tc>
                  <a:txBody>
                    <a:bodyPr/>
                    <a:lstStyle/>
                    <a:p>
                      <a:pPr marL="85725" indent="0" algn="ctr">
                        <a:lnSpc>
                          <a:spcPct val="150000"/>
                        </a:lnSpc>
                        <a:spcBef>
                          <a:spcPts val="0"/>
                        </a:spcBef>
                        <a:spcAft>
                          <a:spcPts val="0"/>
                        </a:spcAft>
                      </a:pPr>
                      <a:r>
                        <a:rPr lang="en-US" altLang="zh-CN" sz="1600" b="1" spc="120">
                          <a:solidFill>
                            <a:schemeClr val="tx1"/>
                          </a:solidFill>
                        </a:rPr>
                        <a:t>6G</a:t>
                      </a:r>
                      <a:r>
                        <a:rPr lang="zh-CN" altLang="en-US" sz="1600" b="1" spc="120">
                          <a:solidFill>
                            <a:schemeClr val="tx1"/>
                          </a:solidFill>
                        </a:rPr>
                        <a:t>技术</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r>
                        <a:rPr lang="zh-CN" sz="1600" spc="120"/>
                        <a:t>远程医疗</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endParaRPr lang="en-US" altLang="zh-CN" sz="160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extLst>
                  <a:ext uri="{0D108BD9-81ED-4DB2-BD59-A6C34878D82A}">
                    <a16:rowId xmlns:a16="http://schemas.microsoft.com/office/drawing/2014/main" val="10002"/>
                  </a:ext>
                </a:extLst>
              </a:tr>
              <a:tr h="432000">
                <a:tc>
                  <a:txBody>
                    <a:bodyPr/>
                    <a:lstStyle/>
                    <a:p>
                      <a:pPr marL="85725" indent="0" algn="ctr">
                        <a:lnSpc>
                          <a:spcPct val="150000"/>
                        </a:lnSpc>
                        <a:spcBef>
                          <a:spcPts val="0"/>
                        </a:spcBef>
                        <a:spcAft>
                          <a:spcPts val="0"/>
                        </a:spcAft>
                      </a:pPr>
                      <a:r>
                        <a:rPr lang="zh-CN" sz="1600" b="1" spc="120">
                          <a:solidFill>
                            <a:schemeClr val="tx1"/>
                          </a:solidFill>
                        </a:rPr>
                        <a:t>大脑芯片</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r>
                        <a:rPr lang="zh-CN" sz="1600" spc="120"/>
                        <a:t>残疾人辅助</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endParaRPr lang="en-US" altLang="zh-CN" sz="160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extLst>
                  <a:ext uri="{0D108BD9-81ED-4DB2-BD59-A6C34878D82A}">
                    <a16:rowId xmlns:a16="http://schemas.microsoft.com/office/drawing/2014/main" val="10003"/>
                  </a:ext>
                </a:extLst>
              </a:tr>
              <a:tr h="432000">
                <a:tc>
                  <a:txBody>
                    <a:bodyPr/>
                    <a:lstStyle/>
                    <a:p>
                      <a:pPr marL="85725" indent="0" algn="ctr">
                        <a:lnSpc>
                          <a:spcPct val="150000"/>
                        </a:lnSpc>
                        <a:spcBef>
                          <a:spcPts val="0"/>
                        </a:spcBef>
                        <a:spcAft>
                          <a:spcPts val="0"/>
                        </a:spcAft>
                      </a:pPr>
                      <a:r>
                        <a:rPr lang="zh-CN" sz="1600" b="1" spc="120">
                          <a:solidFill>
                            <a:schemeClr val="tx1"/>
                          </a:solidFill>
                        </a:rPr>
                        <a:t>超人工智能</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r>
                        <a:rPr lang="zh-CN" sz="1600" spc="120"/>
                        <a:t>科学研究</a:t>
                      </a:r>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endParaRPr lang="en-US" altLang="zh-CN" sz="160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extLst>
                  <a:ext uri="{0D108BD9-81ED-4DB2-BD59-A6C34878D82A}">
                    <a16:rowId xmlns:a16="http://schemas.microsoft.com/office/drawing/2014/main" val="10004"/>
                  </a:ext>
                </a:extLst>
              </a:tr>
              <a:tr h="432000">
                <a:tc>
                  <a:txBody>
                    <a:bodyPr/>
                    <a:lstStyle/>
                    <a:p>
                      <a:pPr marL="85725" indent="0" algn="ctr">
                        <a:lnSpc>
                          <a:spcPct val="150000"/>
                        </a:lnSpc>
                        <a:spcBef>
                          <a:spcPts val="0"/>
                        </a:spcBef>
                        <a:spcAft>
                          <a:spcPts val="0"/>
                        </a:spcAft>
                      </a:pPr>
                      <a:endParaRPr lang="en-US" altLang="zh-CN" sz="1600" b="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endParaRPr lang="en-US" altLang="zh-CN" sz="160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tc>
                  <a:txBody>
                    <a:bodyPr/>
                    <a:lstStyle/>
                    <a:p>
                      <a:pPr marL="85725" indent="0" algn="ctr">
                        <a:lnSpc>
                          <a:spcPct val="150000"/>
                        </a:lnSpc>
                        <a:spcBef>
                          <a:spcPts val="0"/>
                        </a:spcBef>
                        <a:spcAft>
                          <a:spcPts val="0"/>
                        </a:spcAft>
                      </a:pPr>
                      <a:endParaRPr sz="1600" spc="120"/>
                    </a:p>
                  </a:txBody>
                  <a:tcPr marL="25400" marR="25400" marT="6350" marB="6350" anchor="ctr">
                    <a:lnL w="12700">
                      <a:solidFill>
                        <a:schemeClr val="accent6"/>
                      </a:solidFill>
                      <a:prstDash val="solid"/>
                    </a:lnL>
                    <a:lnR w="12700">
                      <a:solidFill>
                        <a:schemeClr val="accent6"/>
                      </a:solidFill>
                      <a:prstDash val="solid"/>
                    </a:lnR>
                    <a:lnT w="12700">
                      <a:solidFill>
                        <a:schemeClr val="accent6"/>
                      </a:solidFill>
                      <a:prstDash val="solid"/>
                    </a:lnT>
                    <a:lnB w="12700" cmpd="sng">
                      <a:solidFill>
                        <a:schemeClr val="accent6"/>
                      </a:solidFill>
                      <a:prstDash val="solid"/>
                    </a:lnB>
                  </a:tcPr>
                </a:tc>
                <a:extLst>
                  <a:ext uri="{0D108BD9-81ED-4DB2-BD59-A6C34878D82A}">
                    <a16:rowId xmlns:a16="http://schemas.microsoft.com/office/drawing/2014/main" val="10005"/>
                  </a:ext>
                </a:extLst>
              </a:tr>
            </a:tbl>
          </a:graphicData>
        </a:graphic>
      </p:graphicFrame>
      <p:pic>
        <p:nvPicPr>
          <p:cNvPr id="3" name="图片 2" descr="请求 AI 画小机器人 (8)"/>
          <p:cNvPicPr>
            <a:picLocks noChangeAspect="1"/>
          </p:cNvPicPr>
          <p:nvPr/>
        </p:nvPicPr>
        <p:blipFill>
          <a:blip r:embed="rId5"/>
          <a:srcRect l="17815" t="10185" r="18917" b="7565"/>
          <a:stretch>
            <a:fillRect/>
          </a:stretch>
        </p:blipFill>
        <p:spPr>
          <a:xfrm>
            <a:off x="0" y="3429000"/>
            <a:ext cx="2337435" cy="303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活动三：</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勾勒数字蓝图</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畅想未来数字社会发展</a:t>
            </a:r>
          </a:p>
        </p:txBody>
      </p:sp>
      <p:pic>
        <p:nvPicPr>
          <p:cNvPr id="3" name="https://img8.file.cache.docer.com/storage/1636686961514205193/0071d3c5-07d9-486b-9845-01d927c8af6ftjwjv2.png" descr="1773261684_扁平化电子商务平台.png"/>
          <p:cNvPicPr>
            <a:picLocks noChangeAspect="1"/>
          </p:cNvPicPr>
          <p:nvPr/>
        </p:nvPicPr>
        <p:blipFill>
          <a:blip r:embed="rId3"/>
          <a:stretch>
            <a:fillRect/>
          </a:stretch>
        </p:blipFill>
        <p:spPr>
          <a:xfrm>
            <a:off x="1233170" y="753110"/>
            <a:ext cx="772160" cy="922655"/>
          </a:xfrm>
          <a:prstGeom prst="rect">
            <a:avLst/>
          </a:prstGeom>
        </p:spPr>
      </p:pic>
      <p:pic>
        <p:nvPicPr>
          <p:cNvPr id="10" name="图片 9"/>
          <p:cNvPicPr>
            <a:picLocks noChangeAspect="1"/>
          </p:cNvPicPr>
          <p:nvPr/>
        </p:nvPicPr>
        <p:blipFill>
          <a:blip r:embed="rId4">
            <a:clrChange>
              <a:clrFrom>
                <a:srgbClr val="FBFCFB">
                  <a:alpha val="100000"/>
                </a:srgbClr>
              </a:clrFrom>
              <a:clrTo>
                <a:srgbClr val="FBFCFB">
                  <a:alpha val="100000"/>
                  <a:alpha val="0"/>
                </a:srgbClr>
              </a:clrTo>
            </a:clrChange>
          </a:blip>
          <a:stretch>
            <a:fillRect/>
          </a:stretch>
        </p:blipFill>
        <p:spPr>
          <a:xfrm>
            <a:off x="1876425" y="1798955"/>
            <a:ext cx="3406140" cy="3929380"/>
          </a:xfrm>
          <a:prstGeom prst="rect">
            <a:avLst/>
          </a:prstGeom>
        </p:spPr>
      </p:pic>
      <p:grpSp>
        <p:nvGrpSpPr>
          <p:cNvPr id="16" name="组合 15"/>
          <p:cNvGrpSpPr/>
          <p:nvPr/>
        </p:nvGrpSpPr>
        <p:grpSpPr>
          <a:xfrm>
            <a:off x="5946140" y="2303780"/>
            <a:ext cx="4318000" cy="3327400"/>
            <a:chOff x="9931" y="3166"/>
            <a:chExt cx="6800" cy="5240"/>
          </a:xfrm>
        </p:grpSpPr>
        <p:sp>
          <p:nvSpPr>
            <p:cNvPr id="9" name="文本框 8"/>
            <p:cNvSpPr txBox="1"/>
            <p:nvPr/>
          </p:nvSpPr>
          <p:spPr>
            <a:xfrm>
              <a:off x="10527" y="3311"/>
              <a:ext cx="5874" cy="4831"/>
            </a:xfrm>
            <a:prstGeom prst="rect">
              <a:avLst/>
            </a:prstGeom>
          </p:spPr>
          <p:txBody>
            <a:bodyPr wrap="square">
              <a:noAutofit/>
            </a:bodyPr>
            <a:lstStyle/>
            <a:p>
              <a:pPr indent="0" algn="just" defTabSz="266700" fontAlgn="auto">
                <a:lnSpc>
                  <a:spcPct val="150000"/>
                </a:lnSpc>
                <a:spcBef>
                  <a:spcPts val="1800"/>
                </a:spcBef>
                <a:spcAft>
                  <a:spcPct val="0"/>
                </a:spcAft>
              </a:pPr>
              <a:r>
                <a:rPr lang="zh-CN" altLang="en-US" sz="2000">
                  <a:latin typeface="宋体" panose="02010600030101010101" pitchFamily="2" charset="-122"/>
                  <a:ea typeface="宋体" panose="02010600030101010101" pitchFamily="2" charset="-122"/>
                </a:rPr>
                <a:t>张开想象的翅膀，畅想未来的数字生活将会是怎样？</a:t>
              </a:r>
            </a:p>
            <a:p>
              <a:pPr indent="0" algn="just" defTabSz="266700" fontAlgn="auto">
                <a:lnSpc>
                  <a:spcPct val="150000"/>
                </a:lnSpc>
                <a:spcBef>
                  <a:spcPts val="1800"/>
                </a:spcBef>
                <a:spcAft>
                  <a:spcPct val="0"/>
                </a:spcAft>
              </a:pPr>
              <a:r>
                <a:rPr lang="zh-CN" altLang="en-US" sz="2000">
                  <a:latin typeface="宋体" panose="02010600030101010101" pitchFamily="2" charset="-122"/>
                  <a:ea typeface="宋体" panose="02010600030101010101" pitchFamily="2" charset="-122"/>
                </a:rPr>
                <a:t>数字经济的特征有哪些？</a:t>
              </a:r>
            </a:p>
            <a:p>
              <a:pPr indent="0" algn="just" defTabSz="266700" fontAlgn="auto">
                <a:lnSpc>
                  <a:spcPct val="150000"/>
                </a:lnSpc>
                <a:spcBef>
                  <a:spcPts val="1800"/>
                </a:spcBef>
                <a:spcAft>
                  <a:spcPct val="0"/>
                </a:spcAft>
              </a:pPr>
              <a:r>
                <a:rPr lang="zh-CN" altLang="en-US" sz="2000">
                  <a:latin typeface="宋体" panose="02010600030101010101" pitchFamily="2" charset="-122"/>
                  <a:ea typeface="宋体" panose="02010600030101010101" pitchFamily="2" charset="-122"/>
                  <a:sym typeface="+mn-ea"/>
                </a:rPr>
                <a:t>结合智慧交通的发展趋势，大胆构思未来智慧交通新模式吧！</a:t>
              </a:r>
              <a:endParaRPr lang="zh-CN" altLang="en-US" sz="2000">
                <a:latin typeface="宋体" panose="02010600030101010101" pitchFamily="2" charset="-122"/>
                <a:ea typeface="宋体" panose="02010600030101010101" pitchFamily="2" charset="-122"/>
              </a:endParaRPr>
            </a:p>
            <a:p>
              <a:pPr indent="0" algn="just" defTabSz="266700" fontAlgn="auto">
                <a:lnSpc>
                  <a:spcPct val="150000"/>
                </a:lnSpc>
                <a:spcBef>
                  <a:spcPts val="1800"/>
                </a:spcBef>
                <a:spcAft>
                  <a:spcPct val="0"/>
                </a:spcAft>
              </a:pPr>
              <a:endParaRPr lang="zh-CN" altLang="en-US" sz="2000">
                <a:latin typeface="宋体" panose="02010600030101010101" pitchFamily="2" charset="-122"/>
                <a:ea typeface="宋体" panose="02010600030101010101" pitchFamily="2" charset="-122"/>
              </a:endParaRPr>
            </a:p>
          </p:txBody>
        </p:sp>
        <p:sp>
          <p:nvSpPr>
            <p:cNvPr id="11" name="圆角矩形 10"/>
            <p:cNvSpPr/>
            <p:nvPr/>
          </p:nvSpPr>
          <p:spPr>
            <a:xfrm>
              <a:off x="9931" y="3166"/>
              <a:ext cx="6800" cy="5241"/>
            </a:xfrm>
            <a:prstGeom prst="roundRect">
              <a:avLst>
                <a:gd name="adj" fmla="val 11414"/>
              </a:avLst>
            </a:prstGeom>
            <a:noFill/>
            <a:ln w="28575" cmpd="dbl">
              <a:gradFill>
                <a:gsLst>
                  <a:gs pos="53000">
                    <a:srgbClr val="7CCBFF"/>
                  </a:gs>
                  <a:gs pos="100000">
                    <a:srgbClr val="7CCBFF"/>
                  </a:gs>
                  <a:gs pos="0">
                    <a:srgbClr val="A73FF6"/>
                  </a:gs>
                </a:gsLst>
                <a:lin ang="7380000" scaled="1"/>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 name="https://img8.file.cache.docer.com/storage/1681108166056780700/9c65be3ffc60fe49a0154003c374d466.png" descr="向左.png"/>
            <p:cNvPicPr>
              <a:picLocks noChangeAspect="1"/>
            </p:cNvPicPr>
            <p:nvPr/>
          </p:nvPicPr>
          <p:blipFill>
            <a:blip r:embed="rId5"/>
            <a:srcRect t="17683" b="19048"/>
            <a:stretch>
              <a:fillRect/>
            </a:stretch>
          </p:blipFill>
          <p:spPr>
            <a:xfrm>
              <a:off x="10077" y="3731"/>
              <a:ext cx="450" cy="285"/>
            </a:xfrm>
            <a:prstGeom prst="rect">
              <a:avLst/>
            </a:prstGeom>
          </p:spPr>
        </p:pic>
        <p:pic>
          <p:nvPicPr>
            <p:cNvPr id="14" name="https://img8.file.cache.docer.com/storage/1681108166056780700/9c65be3ffc60fe49a0154003c374d466.png" descr="向左.png"/>
            <p:cNvPicPr>
              <a:picLocks noChangeAspect="1"/>
            </p:cNvPicPr>
            <p:nvPr/>
          </p:nvPicPr>
          <p:blipFill>
            <a:blip r:embed="rId5"/>
            <a:srcRect t="17683" b="19048"/>
            <a:stretch>
              <a:fillRect/>
            </a:stretch>
          </p:blipFill>
          <p:spPr>
            <a:xfrm>
              <a:off x="10077" y="5584"/>
              <a:ext cx="450" cy="285"/>
            </a:xfrm>
            <a:prstGeom prst="rect">
              <a:avLst/>
            </a:prstGeom>
          </p:spPr>
        </p:pic>
        <p:pic>
          <p:nvPicPr>
            <p:cNvPr id="15" name="https://img8.file.cache.docer.com/storage/1681108166056780700/9c65be3ffc60fe49a0154003c374d466.png" descr="向左.png"/>
            <p:cNvPicPr>
              <a:picLocks noChangeAspect="1"/>
            </p:cNvPicPr>
            <p:nvPr/>
          </p:nvPicPr>
          <p:blipFill>
            <a:blip r:embed="rId5"/>
            <a:srcRect t="17683" b="19048"/>
            <a:stretch>
              <a:fillRect/>
            </a:stretch>
          </p:blipFill>
          <p:spPr>
            <a:xfrm>
              <a:off x="10077" y="6617"/>
              <a:ext cx="450" cy="285"/>
            </a:xfrm>
            <a:prstGeom prst="rect">
              <a:avLst/>
            </a:prstGeom>
          </p:spPr>
        </p:pic>
      </p:grpSp>
      <p:pic>
        <p:nvPicPr>
          <p:cNvPr id="17" name="图片 16" descr="请求 AI 画小机器人 (9)"/>
          <p:cNvPicPr>
            <a:picLocks noChangeAspect="1"/>
          </p:cNvPicPr>
          <p:nvPr/>
        </p:nvPicPr>
        <p:blipFill>
          <a:blip r:embed="rId6"/>
          <a:stretch>
            <a:fillRect/>
          </a:stretch>
        </p:blipFill>
        <p:spPr>
          <a:xfrm>
            <a:off x="9236075" y="3175000"/>
            <a:ext cx="3347720" cy="3347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活动四：</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描绘科技画卷</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撰写互联网新时代畅想方案</a:t>
            </a:r>
          </a:p>
        </p:txBody>
      </p:sp>
      <p:pic>
        <p:nvPicPr>
          <p:cNvPr id="3" name="https://img8.file.cache.docer.com/storage/1636686961514205193/0071d3c5-07d9-486b-9845-01d927c8af6ftjwjv2.png" descr="1773261684_扁平化电子商务平台.png"/>
          <p:cNvPicPr>
            <a:picLocks noChangeAspect="1"/>
          </p:cNvPicPr>
          <p:nvPr/>
        </p:nvPicPr>
        <p:blipFill>
          <a:blip r:embed="rId3"/>
          <a:stretch>
            <a:fillRect/>
          </a:stretch>
        </p:blipFill>
        <p:spPr>
          <a:xfrm>
            <a:off x="1233170" y="753110"/>
            <a:ext cx="772160" cy="922655"/>
          </a:xfrm>
          <a:prstGeom prst="rect">
            <a:avLst/>
          </a:prstGeom>
        </p:spPr>
      </p:pic>
      <p:sp>
        <p:nvSpPr>
          <p:cNvPr id="12" name="文本框 11"/>
          <p:cNvSpPr txBox="1"/>
          <p:nvPr/>
        </p:nvSpPr>
        <p:spPr>
          <a:xfrm>
            <a:off x="2265045" y="1663700"/>
            <a:ext cx="8213090" cy="1014730"/>
          </a:xfrm>
          <a:prstGeom prst="rect">
            <a:avLst/>
          </a:prstGeom>
        </p:spPr>
        <p:txBody>
          <a:bodyPr wrap="square">
            <a:spAutoFit/>
          </a:bodyPr>
          <a:lstStyle/>
          <a:p>
            <a:pPr indent="45720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快与小组成员一起分工合作，分别选择自己感兴趣的未来互联网新技术，畅想它对未来数字社会的影响吧！（最后交由组长整合）</a:t>
            </a:r>
          </a:p>
        </p:txBody>
      </p:sp>
      <p:sp>
        <p:nvSpPr>
          <p:cNvPr id="13" name="圆角矩形 12"/>
          <p:cNvSpPr/>
          <p:nvPr/>
        </p:nvSpPr>
        <p:spPr>
          <a:xfrm>
            <a:off x="2177415" y="2838450"/>
            <a:ext cx="8012430" cy="3183255"/>
          </a:xfrm>
          <a:prstGeom prst="roundRect">
            <a:avLst/>
          </a:prstGeom>
          <a:ln w="28575" cap="flat" cmpd="sng" algn="ctr">
            <a:gradFill>
              <a:gsLst>
                <a:gs pos="0">
                  <a:srgbClr val="FFDA32"/>
                </a:gs>
                <a:gs pos="100000">
                  <a:srgbClr val="EA2768"/>
                </a:gs>
              </a:gsLst>
              <a:path path="circle">
                <a:fillToRect r="100000" b="100000"/>
              </a:path>
              <a:tileRect l="-100000" t="-100000"/>
            </a:gra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文本框 16"/>
          <p:cNvSpPr txBox="1"/>
          <p:nvPr/>
        </p:nvSpPr>
        <p:spPr>
          <a:xfrm>
            <a:off x="2487295" y="2962275"/>
            <a:ext cx="7581265" cy="2896870"/>
          </a:xfrm>
          <a:prstGeom prst="rect">
            <a:avLst/>
          </a:prstGeom>
          <a:noFill/>
        </p:spPr>
        <p:txBody>
          <a:bodyPr wrap="square" rtlCol="0">
            <a:spAutoFit/>
          </a:bodyPr>
          <a:lstStyle/>
          <a:p>
            <a:r>
              <a:rPr lang="zh-CN" altLang="en-US" sz="1600"/>
              <a:t>未来互联网新技术展望</a:t>
            </a:r>
          </a:p>
          <a:p>
            <a:pPr indent="0" fontAlgn="auto">
              <a:lnSpc>
                <a:spcPct val="120000"/>
              </a:lnSpc>
            </a:pPr>
            <a:r>
              <a:rPr lang="en-US" altLang="zh-CN" sz="1600"/>
              <a:t>        </a:t>
            </a:r>
            <a:r>
              <a:rPr lang="zh-CN" altLang="en-US" sz="1600">
                <a:latin typeface="宋体" panose="02010600030101010101" pitchFamily="2" charset="-122"/>
                <a:ea typeface="宋体" panose="02010600030101010101" pitchFamily="2" charset="-122"/>
                <a:cs typeface="宋体" panose="02010600030101010101" pitchFamily="2" charset="-122"/>
              </a:rPr>
              <a:t>我展望的互联网新技术是</a:t>
            </a:r>
            <a:r>
              <a:rPr lang="en-US" altLang="zh-CN" sz="1600" u="sng">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rPr>
              <a:t>。</a:t>
            </a:r>
          </a:p>
          <a:p>
            <a:pPr indent="0" fontAlgn="auto">
              <a:lnSpc>
                <a:spcPct val="12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这项技术未来可以应用于</a:t>
            </a:r>
            <a:r>
              <a:rPr lang="en-US" altLang="zh-CN" sz="1600" u="sng">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rPr>
              <a:t>。</a:t>
            </a:r>
          </a:p>
          <a:p>
            <a:endParaRPr lang="zh-CN" altLang="en-US" sz="1600">
              <a:latin typeface="宋体" panose="02010600030101010101" pitchFamily="2" charset="-122"/>
              <a:ea typeface="宋体" panose="02010600030101010101" pitchFamily="2" charset="-122"/>
              <a:cs typeface="宋体" panose="02010600030101010101" pitchFamily="2" charset="-122"/>
            </a:endParaRPr>
          </a:p>
          <a:p>
            <a:r>
              <a:rPr lang="zh-CN" altLang="en-US" sz="1600"/>
              <a:t>对未来数字社会的影响</a:t>
            </a:r>
          </a:p>
          <a:p>
            <a:pPr indent="0" fontAlgn="auto">
              <a:lnSpc>
                <a:spcPct val="100000"/>
              </a:lnSpc>
            </a:pPr>
            <a:r>
              <a:rPr lang="en-US" altLang="zh-CN" sz="1600"/>
              <a:t>        </a:t>
            </a:r>
            <a:r>
              <a:rPr lang="zh-CN" altLang="en-US" sz="1600">
                <a:latin typeface="宋体" panose="02010600030101010101" pitchFamily="2" charset="-122"/>
                <a:ea typeface="宋体" panose="02010600030101010101" pitchFamily="2" charset="-122"/>
                <a:cs typeface="宋体" panose="02010600030101010101" pitchFamily="2" charset="-122"/>
              </a:rPr>
              <a:t>生活方式：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（该技术如何改善我们的日常生活）</a:t>
            </a:r>
          </a:p>
          <a:p>
            <a:pPr indent="0" fontAlgn="auto">
              <a:lnSpc>
                <a:spcPct val="100000"/>
              </a:lnSpc>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u="sng">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rPr>
              <a:t>。</a:t>
            </a: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经济模式：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（该技术如何促进经济增长）</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u="sng">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rPr>
              <a:t>。</a:t>
            </a:r>
            <a:r>
              <a:rPr lang="en-US" altLang="zh-CN" sz="1600">
                <a:latin typeface="宋体" panose="02010600030101010101" pitchFamily="2" charset="-122"/>
                <a:ea typeface="宋体" panose="02010600030101010101" pitchFamily="2" charset="-122"/>
                <a:cs typeface="宋体" panose="02010600030101010101" pitchFamily="2" charset="-122"/>
              </a:rPr>
              <a:t>    </a:t>
            </a: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其他方面：</a:t>
            </a: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u="sng">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rPr>
              <a:t>。</a:t>
            </a:r>
          </a:p>
        </p:txBody>
      </p:sp>
      <p:sp>
        <p:nvSpPr>
          <p:cNvPr id="18" name="圆角矩形 17"/>
          <p:cNvSpPr/>
          <p:nvPr/>
        </p:nvSpPr>
        <p:spPr>
          <a:xfrm>
            <a:off x="7292340" y="2655570"/>
            <a:ext cx="1303655" cy="444500"/>
          </a:xfrm>
          <a:prstGeom prst="roundRect">
            <a:avLst/>
          </a:prstGeom>
          <a:gradFill>
            <a:gsLst>
              <a:gs pos="0">
                <a:schemeClr val="accent5">
                  <a:lumMod val="110000"/>
                  <a:satMod val="105000"/>
                  <a:tint val="67000"/>
                </a:schemeClr>
              </a:gs>
              <a:gs pos="0">
                <a:srgbClr val="ED3D60"/>
              </a:gs>
              <a:gs pos="75000">
                <a:srgbClr val="FFEDBC"/>
              </a:gs>
            </a:gsLst>
            <a:lin ang="2160000" scaled="1"/>
          </a:gradFill>
        </p:spPr>
        <p:style>
          <a:lnRef idx="0">
            <a:srgbClr val="FFFFFF"/>
          </a:lnRef>
          <a:fillRef idx="2">
            <a:schemeClr val="accent5"/>
          </a:fillRef>
          <a:effectRef idx="1">
            <a:schemeClr val="accent5"/>
          </a:effectRef>
          <a:fontRef idx="minor">
            <a:schemeClr val="dk1"/>
          </a:fontRef>
        </p:style>
        <p:txBody>
          <a:bodyPr rtlCol="0" anchor="ctr"/>
          <a:lstStyle/>
          <a:p>
            <a:pPr algn="ctr"/>
            <a:r>
              <a:rPr lang="zh-CN"/>
              <a:t>我的畅想</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活动四：</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描绘科技画卷</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撰写互联网新时代畅想方案</a:t>
            </a:r>
          </a:p>
        </p:txBody>
      </p:sp>
      <p:pic>
        <p:nvPicPr>
          <p:cNvPr id="3" name="https://img8.file.cache.docer.com/storage/1636686961514205193/0071d3c5-07d9-486b-9845-01d927c8af6ftjwjv2.png" descr="1773261684_扁平化电子商务平台.png"/>
          <p:cNvPicPr>
            <a:picLocks noChangeAspect="1"/>
          </p:cNvPicPr>
          <p:nvPr/>
        </p:nvPicPr>
        <p:blipFill>
          <a:blip r:embed="rId3"/>
          <a:stretch>
            <a:fillRect/>
          </a:stretch>
        </p:blipFill>
        <p:spPr>
          <a:xfrm>
            <a:off x="1233170" y="753110"/>
            <a:ext cx="772160" cy="922655"/>
          </a:xfrm>
          <a:prstGeom prst="rect">
            <a:avLst/>
          </a:prstGeom>
        </p:spPr>
      </p:pic>
      <p:sp>
        <p:nvSpPr>
          <p:cNvPr id="12" name="文本框 11"/>
          <p:cNvSpPr txBox="1"/>
          <p:nvPr/>
        </p:nvSpPr>
        <p:spPr>
          <a:xfrm>
            <a:off x="2265045" y="1663700"/>
            <a:ext cx="8213090" cy="1014730"/>
          </a:xfrm>
          <a:prstGeom prst="rect">
            <a:avLst/>
          </a:prstGeom>
        </p:spPr>
        <p:txBody>
          <a:bodyPr wrap="square">
            <a:spAutoFit/>
          </a:bodyPr>
          <a:lstStyle/>
          <a:p>
            <a:pPr indent="45720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快与小组成员一起分工合作，分别选择自己感兴趣的未来互联网新技术，畅想它对未来数字社会的影响吧！（最后交由组长整合）</a:t>
            </a:r>
          </a:p>
        </p:txBody>
      </p:sp>
      <p:sp>
        <p:nvSpPr>
          <p:cNvPr id="13" name="圆角矩形 12"/>
          <p:cNvSpPr/>
          <p:nvPr/>
        </p:nvSpPr>
        <p:spPr>
          <a:xfrm>
            <a:off x="2177415" y="2838450"/>
            <a:ext cx="8012430" cy="3183255"/>
          </a:xfrm>
          <a:prstGeom prst="roundRect">
            <a:avLst/>
          </a:prstGeom>
          <a:ln w="28575" cap="flat" cmpd="sng" algn="ctr">
            <a:gradFill>
              <a:gsLst>
                <a:gs pos="0">
                  <a:srgbClr val="FFDA32"/>
                </a:gs>
                <a:gs pos="100000">
                  <a:srgbClr val="EA2768"/>
                </a:gs>
              </a:gsLst>
              <a:path path="circle">
                <a:fillToRect r="100000" b="100000"/>
              </a:path>
              <a:tileRect l="-100000" t="-100000"/>
            </a:gra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文本框 16"/>
          <p:cNvSpPr txBox="1"/>
          <p:nvPr/>
        </p:nvSpPr>
        <p:spPr>
          <a:xfrm>
            <a:off x="2487295" y="2992755"/>
            <a:ext cx="7581265" cy="2699385"/>
          </a:xfrm>
          <a:prstGeom prst="rect">
            <a:avLst/>
          </a:prstGeom>
          <a:noFill/>
        </p:spPr>
        <p:txBody>
          <a:bodyPr wrap="square" rtlCol="0">
            <a:spAutoFit/>
          </a:bodyPr>
          <a:lstStyle/>
          <a:p>
            <a:r>
              <a:rPr lang="zh-CN" altLang="en-US" sz="1600"/>
              <a:t>未来互联网新技术展望</a:t>
            </a:r>
          </a:p>
          <a:p>
            <a:pPr indent="0" fontAlgn="auto">
              <a:lnSpc>
                <a:spcPct val="120000"/>
              </a:lnSpc>
            </a:pPr>
            <a:r>
              <a:rPr lang="en-US" altLang="zh-CN" sz="1600"/>
              <a:t>        </a:t>
            </a:r>
            <a:r>
              <a:rPr lang="zh-CN" altLang="en-US" sz="1600">
                <a:latin typeface="宋体" panose="02010600030101010101" pitchFamily="2" charset="-122"/>
                <a:ea typeface="宋体" panose="02010600030101010101" pitchFamily="2" charset="-122"/>
                <a:cs typeface="宋体" panose="02010600030101010101" pitchFamily="2" charset="-122"/>
              </a:rPr>
              <a:t>我展望的互联网新技术是</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大脑芯片</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rPr>
              <a:t>。</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这项技术未来可以应用于</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教育、医疗和娱乐等领域</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rPr>
              <a:t>。</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endParaRPr lang="zh-CN" altLang="en-US" sz="1600">
              <a:latin typeface="宋体" panose="02010600030101010101" pitchFamily="2" charset="-122"/>
              <a:ea typeface="宋体" panose="02010600030101010101" pitchFamily="2" charset="-122"/>
              <a:cs typeface="宋体" panose="02010600030101010101" pitchFamily="2" charset="-122"/>
            </a:endParaRPr>
          </a:p>
          <a:p>
            <a:r>
              <a:rPr lang="zh-CN" altLang="en-US" sz="1600"/>
              <a:t>对未来数字社会的影响</a:t>
            </a:r>
          </a:p>
          <a:p>
            <a:pPr indent="0" fontAlgn="auto">
              <a:lnSpc>
                <a:spcPct val="100000"/>
              </a:lnSpc>
            </a:pPr>
            <a:r>
              <a:rPr lang="en-US" altLang="zh-CN" sz="1600"/>
              <a:t>        </a:t>
            </a:r>
            <a:r>
              <a:rPr lang="zh-CN" altLang="en-US" sz="1600">
                <a:latin typeface="宋体" panose="02010600030101010101" pitchFamily="2" charset="-122"/>
                <a:ea typeface="宋体" panose="02010600030101010101" pitchFamily="2" charset="-122"/>
                <a:cs typeface="宋体" panose="02010600030101010101" pitchFamily="2" charset="-122"/>
              </a:rPr>
              <a:t>生活方式：</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通过大脑芯片可以直接学习知识，对于老年痴呆等患者，大脑芯片可以帮助他们恢复部分记忆功，实现生活自理</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rPr>
              <a:t>。</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经济模式：</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大脑芯片让个性化教育更加普及，还可能会催生新型医疗服务产业，或新的消费娱乐模式</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rPr>
              <a:t>。    </a:t>
            </a:r>
            <a:endParaRPr lang="en-US" altLang="zh-CN" sz="160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pP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其他方面：</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通过大脑芯片还可以推送教育资源能实现教育公平</a:t>
            </a:r>
            <a:r>
              <a:rPr lang="zh-CN" altLang="en-US" sz="1600" u="sng">
                <a:solidFill>
                  <a:srgbClr val="1D41D5"/>
                </a:solidFill>
                <a:latin typeface="宋体" panose="02010600030101010101" pitchFamily="2" charset="-122"/>
                <a:ea typeface="宋体" panose="02010600030101010101" pitchFamily="2" charset="-122"/>
                <a:cs typeface="宋体" panose="02010600030101010101" pitchFamily="2" charset="-122"/>
              </a:rPr>
              <a:t>。</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7292340" y="2655570"/>
            <a:ext cx="1303655" cy="444500"/>
          </a:xfrm>
          <a:prstGeom prst="roundRect">
            <a:avLst/>
          </a:prstGeom>
          <a:gradFill>
            <a:gsLst>
              <a:gs pos="0">
                <a:schemeClr val="accent5">
                  <a:lumMod val="110000"/>
                  <a:satMod val="105000"/>
                  <a:tint val="67000"/>
                </a:schemeClr>
              </a:gs>
              <a:gs pos="0">
                <a:srgbClr val="ED3D60"/>
              </a:gs>
              <a:gs pos="75000">
                <a:srgbClr val="FFEDBC"/>
              </a:gs>
            </a:gsLst>
            <a:lin ang="2160000" scaled="1"/>
          </a:gradFill>
        </p:spPr>
        <p:style>
          <a:lnRef idx="0">
            <a:srgbClr val="FFFFFF"/>
          </a:lnRef>
          <a:fillRef idx="2">
            <a:schemeClr val="accent5"/>
          </a:fillRef>
          <a:effectRef idx="1">
            <a:schemeClr val="accent5"/>
          </a:effectRef>
          <a:fontRef idx="minor">
            <a:schemeClr val="dk1"/>
          </a:fontRef>
        </p:style>
        <p:txBody>
          <a:bodyPr rtlCol="0" anchor="ctr"/>
          <a:lstStyle/>
          <a:p>
            <a:pPr algn="ctr"/>
            <a:r>
              <a:rPr lang="zh-CN" altLang="en-US"/>
              <a:t>示</a:t>
            </a:r>
            <a:r>
              <a:rPr lang="en-US" altLang="zh-CN"/>
              <a:t>  </a:t>
            </a:r>
            <a:r>
              <a:rPr lang="zh-CN" altLang="en-US"/>
              <a:t>例</a:t>
            </a:r>
          </a:p>
        </p:txBody>
      </p:sp>
      <p:pic>
        <p:nvPicPr>
          <p:cNvPr id="8" name="图片 7" descr="生成可爱小女孩图片 (1)"/>
          <p:cNvPicPr>
            <a:picLocks noChangeAspect="1"/>
          </p:cNvPicPr>
          <p:nvPr/>
        </p:nvPicPr>
        <p:blipFill>
          <a:blip r:embed="rId4"/>
          <a:stretch>
            <a:fillRect/>
          </a:stretch>
        </p:blipFill>
        <p:spPr>
          <a:xfrm>
            <a:off x="-140970" y="3818255"/>
            <a:ext cx="3039745" cy="303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素养提升</a:t>
            </a:r>
          </a:p>
        </p:txBody>
      </p:sp>
      <p:pic>
        <p:nvPicPr>
          <p:cNvPr id="12" name="https://img8.file.cache.docer.com/storage/1681194002216962200/b2d384c09235117a64164f2c1ed2c786.png" descr="统计报告11.png"/>
          <p:cNvPicPr>
            <a:picLocks noChangeAspect="1"/>
          </p:cNvPicPr>
          <p:nvPr/>
        </p:nvPicPr>
        <p:blipFill>
          <a:blip r:embed="rId3"/>
          <a:stretch>
            <a:fillRect/>
          </a:stretch>
        </p:blipFill>
        <p:spPr>
          <a:xfrm>
            <a:off x="1162050" y="739775"/>
            <a:ext cx="900000" cy="900000"/>
          </a:xfrm>
          <a:prstGeom prst="rect">
            <a:avLst/>
          </a:prstGeom>
        </p:spPr>
      </p:pic>
      <p:sp>
        <p:nvSpPr>
          <p:cNvPr id="13" name="矩形 12"/>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1</a:t>
            </a:r>
            <a:r>
              <a:rPr lang="zh-CN" altLang="en-US" sz="2400" b="1">
                <a:ln w="15875"/>
                <a:gradFill>
                  <a:gsLst>
                    <a:gs pos="0">
                      <a:schemeClr val="accent1"/>
                    </a:gs>
                    <a:gs pos="100000">
                      <a:schemeClr val="accent6"/>
                    </a:gs>
                  </a:gsLst>
                  <a:lin ang="2700000" scaled="0"/>
                </a:gradFill>
                <a:effectLst/>
              </a:rPr>
              <a:t>．数字社会</a:t>
            </a:r>
          </a:p>
        </p:txBody>
      </p:sp>
      <p:sp>
        <p:nvSpPr>
          <p:cNvPr id="14" name="文本框 13"/>
          <p:cNvSpPr txBox="1"/>
          <p:nvPr/>
        </p:nvSpPr>
        <p:spPr>
          <a:xfrm>
            <a:off x="2265045" y="2103120"/>
            <a:ext cx="8213090" cy="553085"/>
          </a:xfrm>
          <a:prstGeom prst="rect">
            <a:avLst/>
          </a:prstGeom>
        </p:spPr>
        <p:txBody>
          <a:bodyPr wrap="square">
            <a:spAutoFit/>
          </a:bodyPr>
          <a:lstStyle/>
          <a:p>
            <a:pPr indent="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阅读学习手册，深入思考互联网新技术对数字社会产生了哪些影响？</a:t>
            </a:r>
          </a:p>
        </p:txBody>
      </p:sp>
      <p:pic>
        <p:nvPicPr>
          <p:cNvPr id="15" name="图片 14"/>
          <p:cNvPicPr>
            <a:picLocks noChangeAspect="1"/>
          </p:cNvPicPr>
          <p:nvPr/>
        </p:nvPicPr>
        <p:blipFill>
          <a:blip r:embed="rId4">
            <a:clrChange>
              <a:clrFrom>
                <a:srgbClr val="FBFCFB">
                  <a:alpha val="100000"/>
                </a:srgbClr>
              </a:clrFrom>
              <a:clrTo>
                <a:srgbClr val="FBFCFB">
                  <a:alpha val="100000"/>
                  <a:alpha val="0"/>
                </a:srgbClr>
              </a:clrTo>
            </a:clrChange>
          </a:blip>
          <a:stretch>
            <a:fillRect/>
          </a:stretch>
        </p:blipFill>
        <p:spPr>
          <a:xfrm>
            <a:off x="2265045" y="2734945"/>
            <a:ext cx="7899400" cy="3001010"/>
          </a:xfrm>
          <a:prstGeom prst="rect">
            <a:avLst/>
          </a:prstGeom>
        </p:spPr>
      </p:pic>
      <p:pic>
        <p:nvPicPr>
          <p:cNvPr id="17" name="图片 16" descr="请求 AI 画小机器人 (2)"/>
          <p:cNvPicPr>
            <a:picLocks noChangeAspect="1"/>
          </p:cNvPicPr>
          <p:nvPr/>
        </p:nvPicPr>
        <p:blipFill>
          <a:blip r:embed="rId5"/>
          <a:srcRect l="16889" t="8481" r="13204" b="9722"/>
          <a:stretch>
            <a:fillRect/>
          </a:stretch>
        </p:blipFill>
        <p:spPr>
          <a:xfrm>
            <a:off x="0" y="3642995"/>
            <a:ext cx="2222500" cy="2600325"/>
          </a:xfrm>
          <a:prstGeom prst="rect">
            <a:avLst/>
          </a:prstGeom>
        </p:spPr>
      </p:pic>
      <p:sp>
        <p:nvSpPr>
          <p:cNvPr id="3" name="文本框 2"/>
          <p:cNvSpPr txBox="1"/>
          <p:nvPr/>
        </p:nvSpPr>
        <p:spPr>
          <a:xfrm>
            <a:off x="8136890" y="3978275"/>
            <a:ext cx="1586230" cy="368300"/>
          </a:xfrm>
          <a:prstGeom prst="rect">
            <a:avLst/>
          </a:prstGeom>
          <a:noFill/>
        </p:spPr>
        <p:txBody>
          <a:bodyPr wrap="square" rtlCol="0">
            <a:spAutoFit/>
          </a:bodyPr>
          <a:lstStyle/>
          <a:p>
            <a:endParaRPr lang="zh-CN" altLang="en-US"/>
          </a:p>
        </p:txBody>
      </p:sp>
      <p:sp>
        <p:nvSpPr>
          <p:cNvPr id="4" name="文本框 3"/>
          <p:cNvSpPr txBox="1"/>
          <p:nvPr/>
        </p:nvSpPr>
        <p:spPr>
          <a:xfrm>
            <a:off x="2631440" y="3978275"/>
            <a:ext cx="1586230" cy="368300"/>
          </a:xfrm>
          <a:prstGeom prst="rect">
            <a:avLst/>
          </a:prstGeom>
          <a:noFill/>
        </p:spPr>
        <p:txBody>
          <a:bodyPr wrap="square" rtlCol="0">
            <a:spAutoFit/>
          </a:bodyPr>
          <a:lstStyle/>
          <a:p>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素养提升</a:t>
            </a:r>
          </a:p>
        </p:txBody>
      </p:sp>
      <p:pic>
        <p:nvPicPr>
          <p:cNvPr id="3" name="https://img8.file.cache.docer.com/storage/1681194002216962200/b2d384c09235117a64164f2c1ed2c786.png" descr="统计报告11.png"/>
          <p:cNvPicPr>
            <a:picLocks noChangeAspect="1"/>
          </p:cNvPicPr>
          <p:nvPr/>
        </p:nvPicPr>
        <p:blipFill>
          <a:blip r:embed="rId6"/>
          <a:stretch>
            <a:fillRect/>
          </a:stretch>
        </p:blipFill>
        <p:spPr>
          <a:xfrm>
            <a:off x="1162050" y="739775"/>
            <a:ext cx="900000" cy="900000"/>
          </a:xfrm>
          <a:prstGeom prst="rect">
            <a:avLst/>
          </a:prstGeom>
        </p:spPr>
      </p:pic>
      <p:sp>
        <p:nvSpPr>
          <p:cNvPr id="13" name="矩形 12"/>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2</a:t>
            </a:r>
            <a:r>
              <a:rPr lang="zh-CN" altLang="en-US" sz="2400" b="1">
                <a:ln w="15875"/>
                <a:gradFill>
                  <a:gsLst>
                    <a:gs pos="0">
                      <a:schemeClr val="accent1"/>
                    </a:gs>
                    <a:gs pos="100000">
                      <a:schemeClr val="accent6"/>
                    </a:gs>
                  </a:gsLst>
                  <a:lin ang="2700000" scaled="0"/>
                </a:gradFill>
                <a:effectLst/>
              </a:rPr>
              <a:t>．数字经济</a:t>
            </a:r>
            <a:endParaRPr lang="en-US" altLang="zh-CN" sz="2400" b="1">
              <a:ln w="15875"/>
              <a:gradFill>
                <a:gsLst>
                  <a:gs pos="0">
                    <a:schemeClr val="accent1"/>
                  </a:gs>
                  <a:gs pos="100000">
                    <a:schemeClr val="accent6"/>
                  </a:gs>
                </a:gsLst>
                <a:lin ang="2700000" scaled="0"/>
              </a:gradFill>
              <a:effectLst/>
            </a:endParaRPr>
          </a:p>
        </p:txBody>
      </p:sp>
      <p:sp>
        <p:nvSpPr>
          <p:cNvPr id="7" name="圆角矩形 6"/>
          <p:cNvSpPr/>
          <p:nvPr/>
        </p:nvSpPr>
        <p:spPr>
          <a:xfrm>
            <a:off x="5559425" y="2331085"/>
            <a:ext cx="5269865" cy="3078480"/>
          </a:xfrm>
          <a:prstGeom prst="roundRect">
            <a:avLst>
              <a:gd name="adj" fmla="val 10086"/>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数字经济_编辑">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5717540" y="2512695"/>
            <a:ext cx="4935855" cy="2777490"/>
          </a:xfrm>
          <a:prstGeom prst="rect">
            <a:avLst/>
          </a:prstGeom>
        </p:spPr>
      </p:pic>
      <p:grpSp>
        <p:nvGrpSpPr>
          <p:cNvPr id="15" name="组合 14"/>
          <p:cNvGrpSpPr/>
          <p:nvPr/>
        </p:nvGrpSpPr>
        <p:grpSpPr>
          <a:xfrm>
            <a:off x="1539240" y="2406015"/>
            <a:ext cx="3536950" cy="3003550"/>
            <a:chOff x="2424" y="3789"/>
            <a:chExt cx="5570" cy="4730"/>
          </a:xfrm>
        </p:grpSpPr>
        <p:grpSp>
          <p:nvGrpSpPr>
            <p:cNvPr id="9" name="组合 8"/>
            <p:cNvGrpSpPr/>
            <p:nvPr/>
          </p:nvGrpSpPr>
          <p:grpSpPr>
            <a:xfrm>
              <a:off x="2424" y="3789"/>
              <a:ext cx="5570" cy="4730"/>
              <a:chOff x="3024" y="3903"/>
              <a:chExt cx="5470" cy="4730"/>
            </a:xfrm>
          </p:grpSpPr>
          <p:sp>
            <p:nvSpPr>
              <p:cNvPr id="4" name="文本框 3"/>
              <p:cNvSpPr txBox="1"/>
              <p:nvPr/>
            </p:nvSpPr>
            <p:spPr>
              <a:xfrm>
                <a:off x="3466" y="4221"/>
                <a:ext cx="4767" cy="4224"/>
              </a:xfrm>
              <a:prstGeom prst="rect">
                <a:avLst/>
              </a:prstGeom>
            </p:spPr>
            <p:txBody>
              <a:bodyPr wrap="square">
                <a:noAutofit/>
              </a:bodyPr>
              <a:lstStyle/>
              <a:p>
                <a:pPr indent="0" algn="just" defTabSz="266700" fontAlgn="auto">
                  <a:lnSpc>
                    <a:spcPts val="3600"/>
                  </a:lnSpc>
                  <a:spcBef>
                    <a:spcPct val="0"/>
                  </a:spcBef>
                  <a:spcAft>
                    <a:spcPct val="0"/>
                  </a:spcAft>
                </a:pPr>
                <a:r>
                  <a:rPr lang="zh-CN" altLang="en-US" sz="2000">
                    <a:latin typeface="宋体" panose="02010600030101010101" pitchFamily="2" charset="-122"/>
                    <a:ea typeface="宋体" panose="02010600030101010101" pitchFamily="2" charset="-122"/>
                  </a:rPr>
                  <a:t>想一想，中国数字经济的高速发展得益于哪些技术的发展与创新？</a:t>
                </a:r>
              </a:p>
              <a:p>
                <a:pPr indent="0" algn="just" defTabSz="266700" fontAlgn="auto">
                  <a:lnSpc>
                    <a:spcPts val="3600"/>
                  </a:lnSpc>
                  <a:spcBef>
                    <a:spcPts val="1200"/>
                  </a:spcBef>
                  <a:spcAft>
                    <a:spcPct val="0"/>
                  </a:spcAft>
                </a:pPr>
                <a:r>
                  <a:rPr lang="zh-CN" altLang="en-US" sz="2000">
                    <a:latin typeface="宋体" panose="02010600030101010101" pitchFamily="2" charset="-122"/>
                    <a:ea typeface="宋体" panose="02010600030101010101" pitchFamily="2" charset="-122"/>
                  </a:rPr>
                  <a:t>说一说</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互联网新技术是如何推动数字经济发展的？</a:t>
                </a:r>
              </a:p>
            </p:txBody>
          </p:sp>
          <p:sp>
            <p:nvSpPr>
              <p:cNvPr id="8" name="圆角矩形 7"/>
              <p:cNvSpPr/>
              <p:nvPr/>
            </p:nvSpPr>
            <p:spPr>
              <a:xfrm>
                <a:off x="3024" y="3903"/>
                <a:ext cx="5470" cy="4730"/>
              </a:xfrm>
              <a:prstGeom prst="roundRect">
                <a:avLst/>
              </a:prstGeom>
              <a:noFill/>
              <a:ln w="28575" cmpd="thickThin">
                <a:solidFill>
                  <a:schemeClr val="accent4"/>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10" name="https://img8.file.cache.docer.com/storage/1681108166056780700/9c65be3ffc60fe49a0154003c374d466.png" descr="向左.png"/>
            <p:cNvPicPr>
              <a:picLocks noChangeAspect="1"/>
            </p:cNvPicPr>
            <p:nvPr/>
          </p:nvPicPr>
          <p:blipFill>
            <a:blip r:embed="rId8"/>
            <a:srcRect t="17683" b="19048"/>
            <a:stretch>
              <a:fillRect/>
            </a:stretch>
          </p:blipFill>
          <p:spPr>
            <a:xfrm>
              <a:off x="2557" y="4464"/>
              <a:ext cx="450" cy="285"/>
            </a:xfrm>
            <a:prstGeom prst="rect">
              <a:avLst/>
            </a:prstGeom>
          </p:spPr>
        </p:pic>
        <p:pic>
          <p:nvPicPr>
            <p:cNvPr id="12" name="https://img8.file.cache.docer.com/storage/1681108166056780700/9c65be3ffc60fe49a0154003c374d466.png" descr="向左.png"/>
            <p:cNvPicPr>
              <a:picLocks noChangeAspect="1"/>
            </p:cNvPicPr>
            <p:nvPr/>
          </p:nvPicPr>
          <p:blipFill>
            <a:blip r:embed="rId8"/>
            <a:srcRect t="17683" b="19048"/>
            <a:stretch>
              <a:fillRect/>
            </a:stretch>
          </p:blipFill>
          <p:spPr>
            <a:xfrm>
              <a:off x="2557" y="6864"/>
              <a:ext cx="450" cy="285"/>
            </a:xfrm>
            <a:prstGeom prst="rect">
              <a:avLst/>
            </a:prstGeom>
          </p:spPr>
        </p:pic>
      </p:grpSp>
      <p:pic>
        <p:nvPicPr>
          <p:cNvPr id="16" name="图片 15" descr="趴着玩电脑的机器人"/>
          <p:cNvPicPr>
            <a:picLocks noChangeAspect="1"/>
          </p:cNvPicPr>
          <p:nvPr>
            <p:custDataLst>
              <p:tags r:id="rId3"/>
            </p:custDataLst>
          </p:nvPr>
        </p:nvPicPr>
        <p:blipFill>
          <a:blip r:embed="rId9"/>
          <a:srcRect l="3000" t="15278" b="8954"/>
          <a:stretch>
            <a:fillRect/>
          </a:stretch>
        </p:blipFill>
        <p:spPr>
          <a:xfrm>
            <a:off x="9243695" y="574675"/>
            <a:ext cx="2230755" cy="1743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3787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2000000000000000000" pitchFamily="65" charset="-122"/>
                <a:ea typeface="方正小标宋简体" panose="02000000000000000000" pitchFamily="65" charset="-122"/>
              </a:rPr>
              <a:t>项目情境</a:t>
            </a:r>
          </a:p>
        </p:txBody>
      </p:sp>
      <p:sp>
        <p:nvSpPr>
          <p:cNvPr id="12" name="文本框 11"/>
          <p:cNvSpPr txBox="1"/>
          <p:nvPr/>
        </p:nvSpPr>
        <p:spPr>
          <a:xfrm>
            <a:off x="2346" y="161035"/>
            <a:ext cx="5269662"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单元   </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融入未来数字社会</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pic>
        <p:nvPicPr>
          <p:cNvPr id="3" name="图片 2" descr="未来高清"/>
          <p:cNvPicPr>
            <a:picLocks noChangeAspect="1"/>
          </p:cNvPicPr>
          <p:nvPr/>
        </p:nvPicPr>
        <p:blipFill>
          <a:blip r:embed="rId4"/>
          <a:stretch>
            <a:fillRect/>
          </a:stretch>
        </p:blipFill>
        <p:spPr>
          <a:xfrm>
            <a:off x="5550535" y="2143125"/>
            <a:ext cx="5078730" cy="2857500"/>
          </a:xfrm>
          <a:prstGeom prst="roundRect">
            <a:avLst/>
          </a:prstGeom>
          <a:effectLst>
            <a:outerShdw blurRad="50800" dist="38100" dir="10800000" algn="r" rotWithShape="0">
              <a:prstClr val="black">
                <a:alpha val="40000"/>
              </a:prstClr>
            </a:outerShdw>
          </a:effectLst>
        </p:spPr>
      </p:pic>
      <p:sp>
        <p:nvSpPr>
          <p:cNvPr id="5" name="矩形 4"/>
          <p:cNvSpPr/>
          <p:nvPr/>
        </p:nvSpPr>
        <p:spPr>
          <a:xfrm>
            <a:off x="1393476" y="1766899"/>
            <a:ext cx="4020811" cy="3609975"/>
          </a:xfrm>
          <a:prstGeom prst="rect">
            <a:avLst/>
          </a:prstGeom>
        </p:spPr>
        <p:txBody>
          <a:bodyPr wrap="square">
            <a:spAutoFit/>
          </a:bodyPr>
          <a:lstStyle/>
          <a:p>
            <a:pPr indent="541655">
              <a:lnSpc>
                <a:spcPct val="130000"/>
              </a:lnSpc>
            </a:pP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校园科技节要举办</a:t>
            </a:r>
            <a:r>
              <a:rPr lang="en-US" altLang="zh-CN" sz="2200"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互联网新时代畅想</a:t>
            </a:r>
            <a:r>
              <a:rPr lang="en-US" altLang="zh-CN" sz="2200"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主题演讲啦！</a:t>
            </a:r>
          </a:p>
          <a:p>
            <a:pPr indent="541655">
              <a:lnSpc>
                <a:spcPct val="130000"/>
              </a:lnSpc>
            </a:pP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在此之前，让我们一起踏上探索之旅，深入了解互联网新技术及</a:t>
            </a:r>
            <a:r>
              <a:rPr lang="zh-CN" altLang="en-US" sz="2200" kern="100" dirty="0">
                <a:latin typeface="楷体" panose="02010609060101010101" pitchFamily="49" charset="-122"/>
                <a:ea typeface="楷体" panose="02010609060101010101" pitchFamily="49" charset="-122"/>
                <a:cs typeface="Times New Roman" panose="02020603050405020304" pitchFamily="18" charset="0"/>
                <a:sym typeface="+mn-ea"/>
              </a:rPr>
              <a:t>未来</a:t>
            </a: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数字社会的发展，精心打造属于我们的互联网新时代畅想方案，为主题演讲做好充分准备吧！</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87880" y="981710"/>
            <a:ext cx="9244965" cy="521970"/>
          </a:xfrm>
          <a:prstGeom prst="rect">
            <a:avLst/>
          </a:prstGeom>
          <a:noFill/>
          <a:ln>
            <a:noFill/>
          </a:ln>
        </p:spPr>
        <p:txBody>
          <a:bodyPr wrap="square" rtlCol="0">
            <a:spAutoFit/>
          </a:bodyPr>
          <a:lstStyle/>
          <a:p>
            <a:pPr algn="l"/>
            <a:r>
              <a:rPr 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学习总结</a:t>
            </a:r>
          </a:p>
        </p:txBody>
      </p:sp>
      <p:pic>
        <p:nvPicPr>
          <p:cNvPr id="7" name="https://img8.file.cache.docer.com/storage/1636023038410748948/17a13265fa7bd409d9ec3f57de19948d.png" descr="1809987349_卡通人物形象.png"/>
          <p:cNvPicPr>
            <a:picLocks noChangeAspect="1"/>
          </p:cNvPicPr>
          <p:nvPr/>
        </p:nvPicPr>
        <p:blipFill>
          <a:blip r:embed="rId3"/>
          <a:stretch>
            <a:fillRect/>
          </a:stretch>
        </p:blipFill>
        <p:spPr>
          <a:xfrm>
            <a:off x="1177290" y="689610"/>
            <a:ext cx="828000" cy="1328047"/>
          </a:xfrm>
          <a:prstGeom prst="rect">
            <a:avLst/>
          </a:prstGeom>
        </p:spPr>
      </p:pic>
      <p:pic>
        <p:nvPicPr>
          <p:cNvPr id="13" name="图片 1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34720" y="785495"/>
            <a:ext cx="10321925" cy="5287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84245" y="1892935"/>
            <a:ext cx="7376795" cy="3688715"/>
          </a:xfrm>
          <a:prstGeom prst="rect">
            <a:avLst/>
          </a:prstGeom>
        </p:spPr>
        <p:txBody>
          <a:bodyPr wrap="square">
            <a:noAutofit/>
          </a:bodyPr>
          <a:lstStyle/>
          <a:p>
            <a:pPr indent="0" algn="just" defTabSz="266700" fontAlgn="auto">
              <a:lnSpc>
                <a:spcPts val="2400"/>
              </a:lnSpc>
              <a:spcBef>
                <a:spcPts val="1200"/>
              </a:spcBef>
              <a:spcAft>
                <a:spcPct val="0"/>
              </a:spcAft>
            </a:pPr>
            <a:r>
              <a:rPr lang="en-US" altLang="zh-CN" sz="2000">
                <a:latin typeface="宋体" panose="02010600030101010101" pitchFamily="2" charset="-122"/>
                <a:ea typeface="宋体" panose="02010600030101010101" pitchFamily="2" charset="-122"/>
              </a:rPr>
              <a:t>1</a:t>
            </a:r>
            <a:r>
              <a:rPr lang="zh-CN" altLang="en-US" sz="2000">
                <a:latin typeface="宋体" panose="02010600030101010101" pitchFamily="2" charset="-122"/>
                <a:ea typeface="宋体" panose="02010600030101010101" pitchFamily="2" charset="-122"/>
              </a:rPr>
              <a:t>．在电商平台上，大数据技术能基于用户的浏览、购买等行为数据，实现个性化推荐功能，提升用户体验。这体现了大数据的</a:t>
            </a:r>
            <a:r>
              <a:rPr lang="en-US" altLang="zh-CN" sz="2000">
                <a:latin typeface="宋体" panose="02010600030101010101" pitchFamily="2" charset="-122"/>
                <a:ea typeface="宋体" panose="02010600030101010101" pitchFamily="2" charset="-122"/>
              </a:rPr>
              <a:t>________</a:t>
            </a:r>
            <a:r>
              <a:rPr lang="en-US" altLang="zh-CN" sz="2000">
                <a:latin typeface="宋体" panose="02010600030101010101" pitchFamily="2" charset="-122"/>
                <a:ea typeface="宋体" panose="02010600030101010101" pitchFamily="2" charset="-122"/>
                <a:sym typeface="+mn-ea"/>
              </a:rPr>
              <a:t>___</a:t>
            </a:r>
            <a:r>
              <a:rPr lang="en-US" altLang="zh-CN" sz="2000">
                <a:latin typeface="宋体" panose="02010600030101010101" pitchFamily="2" charset="-122"/>
                <a:ea typeface="宋体" panose="02010600030101010101" pitchFamily="2" charset="-122"/>
              </a:rPr>
              <a:t>___</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sym typeface="+mn-ea"/>
              </a:rPr>
              <a:t>_____________</a:t>
            </a:r>
            <a:r>
              <a:rPr lang="zh-CN" altLang="en-US" sz="2000">
                <a:latin typeface="宋体" panose="02010600030101010101" pitchFamily="2" charset="-122"/>
                <a:ea typeface="宋体" panose="02010600030101010101" pitchFamily="2" charset="-122"/>
              </a:rPr>
              <a:t>特征。</a:t>
            </a:r>
          </a:p>
          <a:p>
            <a:pPr indent="0" algn="just" defTabSz="266700" fontAlgn="auto">
              <a:lnSpc>
                <a:spcPts val="2400"/>
              </a:lnSpc>
              <a:spcBef>
                <a:spcPts val="1200"/>
              </a:spcBef>
              <a:spcAft>
                <a:spcPct val="0"/>
              </a:spcAft>
            </a:pPr>
            <a:r>
              <a:rPr lang="en-US" altLang="zh-CN" sz="2000">
                <a:latin typeface="宋体" panose="02010600030101010101" pitchFamily="2" charset="-122"/>
                <a:ea typeface="宋体" panose="02010600030101010101" pitchFamily="2" charset="-122"/>
              </a:rPr>
              <a:t>2</a:t>
            </a:r>
            <a:r>
              <a:rPr lang="zh-CN" altLang="en-US" sz="2000">
                <a:latin typeface="宋体" panose="02010600030101010101" pitchFamily="2" charset="-122"/>
                <a:ea typeface="宋体" panose="02010600030101010101" pitchFamily="2" charset="-122"/>
              </a:rPr>
              <a:t>．在智能家居系统，可以通过</a:t>
            </a:r>
            <a:r>
              <a:rPr lang="en-US" altLang="zh-CN" sz="2000">
                <a:latin typeface="宋体" panose="02010600030101010101" pitchFamily="2" charset="-122"/>
                <a:ea typeface="宋体" panose="02010600030101010101" pitchFamily="2" charset="-122"/>
                <a:sym typeface="+mn-ea"/>
              </a:rPr>
              <a:t>_____________</a:t>
            </a:r>
            <a:r>
              <a:rPr lang="zh-CN" altLang="en-US" sz="2000">
                <a:latin typeface="宋体" panose="02010600030101010101" pitchFamily="2" charset="-122"/>
                <a:ea typeface="宋体" panose="02010600030101010101" pitchFamily="2" charset="-122"/>
              </a:rPr>
              <a:t>技术，实现语音控制家电。</a:t>
            </a:r>
          </a:p>
          <a:p>
            <a:pPr indent="0" algn="just" defTabSz="266700" fontAlgn="auto">
              <a:lnSpc>
                <a:spcPts val="2400"/>
              </a:lnSpc>
              <a:spcBef>
                <a:spcPts val="1200"/>
              </a:spcBef>
              <a:spcAft>
                <a:spcPct val="0"/>
              </a:spcAft>
            </a:pPr>
            <a:r>
              <a:rPr lang="en-US" altLang="zh-CN" sz="2000">
                <a:latin typeface="宋体" panose="02010600030101010101" pitchFamily="2" charset="-122"/>
                <a:ea typeface="宋体" panose="02010600030101010101" pitchFamily="2" charset="-122"/>
              </a:rPr>
              <a:t>3</a:t>
            </a:r>
            <a:r>
              <a:rPr lang="zh-CN" altLang="en-US" sz="2000">
                <a:latin typeface="宋体" panose="02010600030101010101" pitchFamily="2" charset="-122"/>
                <a:ea typeface="宋体" panose="02010600030101010101" pitchFamily="2" charset="-122"/>
              </a:rPr>
              <a:t>．在金融领域使用区块链技术来确保交易的安全性和唯一性。这体现了区块链的</a:t>
            </a:r>
            <a:r>
              <a:rPr lang="en-US" altLang="zh-CN" sz="2000">
                <a:latin typeface="宋体" panose="02010600030101010101" pitchFamily="2" charset="-122"/>
                <a:ea typeface="宋体" panose="02010600030101010101" pitchFamily="2" charset="-122"/>
                <a:sym typeface="+mn-ea"/>
              </a:rPr>
              <a:t>_____________</a:t>
            </a:r>
            <a:r>
              <a:rPr lang="zh-CN" altLang="en-US" sz="2000">
                <a:latin typeface="宋体" panose="02010600030101010101" pitchFamily="2" charset="-122"/>
                <a:ea typeface="宋体" panose="02010600030101010101" pitchFamily="2" charset="-122"/>
              </a:rPr>
              <a:t>特征，即一旦交易被记录在区块链上，就几乎不可能被更改或伪造。</a:t>
            </a:r>
          </a:p>
          <a:p>
            <a:pPr indent="0" algn="just" defTabSz="266700" fontAlgn="auto">
              <a:lnSpc>
                <a:spcPts val="2400"/>
              </a:lnSpc>
              <a:spcBef>
                <a:spcPts val="1200"/>
              </a:spcBef>
              <a:spcAft>
                <a:spcPct val="0"/>
              </a:spcAft>
            </a:pPr>
            <a:r>
              <a:rPr lang="en-US" altLang="zh-CN" sz="2000">
                <a:latin typeface="宋体" panose="02010600030101010101" pitchFamily="2" charset="-122"/>
                <a:ea typeface="宋体" panose="02010600030101010101" pitchFamily="2" charset="-122"/>
              </a:rPr>
              <a:t>4</a:t>
            </a:r>
            <a:r>
              <a:rPr lang="zh-CN" altLang="en-US" sz="2000">
                <a:latin typeface="宋体" panose="02010600030101010101" pitchFamily="2" charset="-122"/>
                <a:ea typeface="宋体" panose="02010600030101010101" pitchFamily="2" charset="-122"/>
              </a:rPr>
              <a:t>．未来互联网技术的一个趋势是</a:t>
            </a:r>
            <a:r>
              <a:rPr lang="en-US" altLang="zh-CN" sz="2000">
                <a:latin typeface="宋体" panose="02010600030101010101" pitchFamily="2" charset="-122"/>
                <a:ea typeface="宋体" panose="02010600030101010101" pitchFamily="2" charset="-122"/>
                <a:sym typeface="+mn-ea"/>
              </a:rPr>
              <a:t>________________</a:t>
            </a:r>
            <a:r>
              <a:rPr lang="zh-CN" altLang="en-US" sz="2000">
                <a:latin typeface="宋体" panose="02010600030101010101" pitchFamily="2" charset="-122"/>
                <a:ea typeface="宋体" panose="02010600030101010101" pitchFamily="2" charset="-122"/>
              </a:rPr>
              <a:t>，这意味着技术的代码和平台将更加透明，允许全球开发者共同参与改进。</a:t>
            </a:r>
          </a:p>
        </p:txBody>
      </p:sp>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学习检测</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选词填空</a:t>
            </a:r>
          </a:p>
        </p:txBody>
      </p:sp>
      <p:sp>
        <p:nvSpPr>
          <p:cNvPr id="29" name="圆角矩形 28"/>
          <p:cNvSpPr/>
          <p:nvPr/>
        </p:nvSpPr>
        <p:spPr>
          <a:xfrm>
            <a:off x="3195955" y="1761490"/>
            <a:ext cx="7823200" cy="3919855"/>
          </a:xfrm>
          <a:prstGeom prst="roundRect">
            <a:avLst>
              <a:gd name="adj" fmla="val 12268"/>
            </a:avLst>
          </a:prstGeom>
          <a:noFill/>
          <a:ln w="50800" cmpd="thickThin">
            <a:solidFill>
              <a:srgbClr val="25AFF3"/>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https://img8.file.cache.docer.com/storage/1636023038410748948/17a13265fa7bd409d9ec3f57de19948d.png" descr="1809987349_卡通人物形象.png"/>
          <p:cNvPicPr>
            <a:picLocks noChangeAspect="1"/>
          </p:cNvPicPr>
          <p:nvPr/>
        </p:nvPicPr>
        <p:blipFill>
          <a:blip r:embed="rId3"/>
          <a:stretch>
            <a:fillRect/>
          </a:stretch>
        </p:blipFill>
        <p:spPr>
          <a:xfrm>
            <a:off x="1177290" y="689610"/>
            <a:ext cx="828000" cy="1328047"/>
          </a:xfrm>
          <a:prstGeom prst="rect">
            <a:avLst/>
          </a:prstGeom>
        </p:spPr>
      </p:pic>
      <p:sp>
        <p:nvSpPr>
          <p:cNvPr id="2" name="圆角矩形 1"/>
          <p:cNvSpPr/>
          <p:nvPr/>
        </p:nvSpPr>
        <p:spPr>
          <a:xfrm>
            <a:off x="1313180" y="2124710"/>
            <a:ext cx="1512570" cy="468000"/>
          </a:xfrm>
          <a:prstGeom prst="roundRect">
            <a:avLst/>
          </a:prstGeom>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a:solidFill>
                  <a:srgbClr val="FFFFF9"/>
                </a:solidFill>
              </a:rPr>
              <a:t>开源开放</a:t>
            </a:r>
          </a:p>
        </p:txBody>
      </p:sp>
      <p:sp>
        <p:nvSpPr>
          <p:cNvPr id="6" name="圆角矩形 5"/>
          <p:cNvSpPr/>
          <p:nvPr/>
        </p:nvSpPr>
        <p:spPr>
          <a:xfrm>
            <a:off x="1313180" y="4241165"/>
            <a:ext cx="1512570" cy="468000"/>
          </a:xfrm>
          <a:prstGeom prst="roundRect">
            <a:avLst/>
          </a:prstGeom>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a:solidFill>
                  <a:srgbClr val="FFFFF9"/>
                </a:solidFill>
              </a:rPr>
              <a:t>人工智能</a:t>
            </a:r>
          </a:p>
        </p:txBody>
      </p:sp>
      <p:sp>
        <p:nvSpPr>
          <p:cNvPr id="8" name="圆角矩形 7"/>
          <p:cNvSpPr/>
          <p:nvPr/>
        </p:nvSpPr>
        <p:spPr>
          <a:xfrm>
            <a:off x="1313180" y="2830195"/>
            <a:ext cx="1512570" cy="468000"/>
          </a:xfrm>
          <a:prstGeom prst="roundRect">
            <a:avLst/>
          </a:prstGeom>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a:solidFill>
                  <a:srgbClr val="FFFFF9"/>
                </a:solidFill>
              </a:rPr>
              <a:t>不可纂改</a:t>
            </a:r>
          </a:p>
        </p:txBody>
      </p:sp>
      <p:sp>
        <p:nvSpPr>
          <p:cNvPr id="9" name="圆角矩形 8"/>
          <p:cNvSpPr/>
          <p:nvPr/>
        </p:nvSpPr>
        <p:spPr>
          <a:xfrm>
            <a:off x="1313180" y="3535680"/>
            <a:ext cx="1512570" cy="468000"/>
          </a:xfrm>
          <a:prstGeom prst="roundRect">
            <a:avLst/>
          </a:prstGeom>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a:solidFill>
                  <a:srgbClr val="FFFFF9"/>
                </a:solidFill>
              </a:rPr>
              <a:t>数据量大</a:t>
            </a:r>
          </a:p>
        </p:txBody>
      </p:sp>
      <p:sp>
        <p:nvSpPr>
          <p:cNvPr id="10" name="圆角矩形 9"/>
          <p:cNvSpPr/>
          <p:nvPr/>
        </p:nvSpPr>
        <p:spPr>
          <a:xfrm>
            <a:off x="1313180" y="4946650"/>
            <a:ext cx="1512570" cy="468000"/>
          </a:xfrm>
          <a:prstGeom prst="roundRect">
            <a:avLst/>
          </a:prstGeom>
        </p:spPr>
        <p:style>
          <a:lnRef idx="0">
            <a:srgbClr val="FFFFFF"/>
          </a:lnRef>
          <a:fillRef idx="3">
            <a:schemeClr val="accent5"/>
          </a:fillRef>
          <a:effectRef idx="0">
            <a:srgbClr val="FFFFFF"/>
          </a:effectRef>
          <a:fontRef idx="minor">
            <a:schemeClr val="dk1"/>
          </a:fontRef>
        </p:style>
        <p:txBody>
          <a:bodyPr rtlCol="0" anchor="ctr"/>
          <a:lstStyle/>
          <a:p>
            <a:pPr algn="ctr"/>
            <a:r>
              <a:rPr lang="zh-CN" altLang="en-US">
                <a:solidFill>
                  <a:srgbClr val="FFFFF9"/>
                </a:solidFill>
              </a:rPr>
              <a:t>数据种类多</a:t>
            </a:r>
          </a:p>
        </p:txBody>
      </p:sp>
      <p:pic>
        <p:nvPicPr>
          <p:cNvPr id="33" name="图片 32" descr="请求 AI 画小机器人 (3)"/>
          <p:cNvPicPr>
            <a:picLocks noChangeAspect="1"/>
          </p:cNvPicPr>
          <p:nvPr/>
        </p:nvPicPr>
        <p:blipFill>
          <a:blip r:embed="rId4"/>
          <a:srcRect t="12379" b="6297"/>
          <a:stretch>
            <a:fillRect/>
          </a:stretch>
        </p:blipFill>
        <p:spPr>
          <a:xfrm>
            <a:off x="9298305" y="582295"/>
            <a:ext cx="1837690" cy="1494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学习评价</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我的自评</a:t>
            </a:r>
          </a:p>
        </p:txBody>
      </p:sp>
      <p:pic>
        <p:nvPicPr>
          <p:cNvPr id="31" name="https://img8.file.cache.docer.com/storage/1636023038410748948/17a13265fa7bd409d9ec3f57de19948d.png" descr="1809987349_卡通人物形象.png"/>
          <p:cNvPicPr>
            <a:picLocks noChangeAspect="1"/>
          </p:cNvPicPr>
          <p:nvPr/>
        </p:nvPicPr>
        <p:blipFill>
          <a:blip r:embed="rId4"/>
          <a:stretch>
            <a:fillRect/>
          </a:stretch>
        </p:blipFill>
        <p:spPr>
          <a:xfrm>
            <a:off x="1177290" y="689610"/>
            <a:ext cx="828000" cy="1328047"/>
          </a:xfrm>
          <a:prstGeom prst="rect">
            <a:avLst/>
          </a:prstGeom>
        </p:spPr>
      </p:pic>
      <p:graphicFrame>
        <p:nvGraphicFramePr>
          <p:cNvPr id="32" name="表格 31"/>
          <p:cNvGraphicFramePr/>
          <p:nvPr>
            <p:custDataLst>
              <p:tags r:id="rId1"/>
            </p:custDataLst>
          </p:nvPr>
        </p:nvGraphicFramePr>
        <p:xfrm>
          <a:off x="2005330" y="1920240"/>
          <a:ext cx="8696960" cy="3646155"/>
        </p:xfrm>
        <a:graphic>
          <a:graphicData uri="http://schemas.openxmlformats.org/drawingml/2006/table">
            <a:tbl>
              <a:tblPr firstRow="1" bandRow="1">
                <a:effectLst>
                  <a:outerShdw blurRad="50800" dist="38100" algn="l" rotWithShape="0">
                    <a:prstClr val="black">
                      <a:alpha val="40000"/>
                    </a:prstClr>
                  </a:outerShdw>
                </a:effectLst>
                <a:tableStyleId>{BB82EBA2-04AA-4DD5-A93B-25837A3C752B}</a:tableStyleId>
              </a:tblPr>
              <a:tblGrid>
                <a:gridCol w="5502910">
                  <a:extLst>
                    <a:ext uri="{9D8B030D-6E8A-4147-A177-3AD203B41FA5}">
                      <a16:colId xmlns:a16="http://schemas.microsoft.com/office/drawing/2014/main" val="20000"/>
                    </a:ext>
                  </a:extLst>
                </a:gridCol>
                <a:gridCol w="1254760">
                  <a:extLst>
                    <a:ext uri="{9D8B030D-6E8A-4147-A177-3AD203B41FA5}">
                      <a16:colId xmlns:a16="http://schemas.microsoft.com/office/drawing/2014/main" val="20001"/>
                    </a:ext>
                  </a:extLst>
                </a:gridCol>
                <a:gridCol w="1939290">
                  <a:extLst>
                    <a:ext uri="{9D8B030D-6E8A-4147-A177-3AD203B41FA5}">
                      <a16:colId xmlns:a16="http://schemas.microsoft.com/office/drawing/2014/main" val="20002"/>
                    </a:ext>
                  </a:extLst>
                </a:gridCol>
              </a:tblGrid>
              <a:tr h="478155">
                <a:tc>
                  <a:txBody>
                    <a:bodyPr/>
                    <a:lstStyle/>
                    <a:p>
                      <a:pPr marL="0" indent="0" algn="ctr">
                        <a:spcBef>
                          <a:spcPct val="0"/>
                        </a:spcBef>
                        <a:spcAft>
                          <a:spcPct val="0"/>
                        </a:spcAft>
                      </a:pPr>
                      <a:r>
                        <a:rPr lang="zh-CN" sz="1800"/>
                        <a:t>评价内容</a:t>
                      </a:r>
                    </a:p>
                  </a:txBody>
                  <a:tcPr marL="68580" marR="68580" marT="0" marB="0" anchor="ctr"/>
                </a:tc>
                <a:tc>
                  <a:txBody>
                    <a:bodyPr/>
                    <a:lstStyle/>
                    <a:p>
                      <a:pPr marL="0" indent="0" algn="ctr">
                        <a:spcBef>
                          <a:spcPct val="0"/>
                        </a:spcBef>
                        <a:spcAft>
                          <a:spcPct val="0"/>
                        </a:spcAft>
                        <a:buNone/>
                      </a:pPr>
                      <a:r>
                        <a:rPr lang="zh-CN" altLang="en-US" sz="1800"/>
                        <a:t>维度</a:t>
                      </a:r>
                    </a:p>
                  </a:txBody>
                  <a:tcPr marL="68580" marR="68580" marT="0" marB="0" anchor="ctr"/>
                </a:tc>
                <a:tc>
                  <a:txBody>
                    <a:bodyPr/>
                    <a:lstStyle/>
                    <a:p>
                      <a:pPr marL="0" indent="0" algn="ctr">
                        <a:spcBef>
                          <a:spcPct val="0"/>
                        </a:spcBef>
                        <a:spcAft>
                          <a:spcPct val="0"/>
                        </a:spcAft>
                      </a:pPr>
                      <a:r>
                        <a:rPr lang="zh-CN" sz="1800"/>
                        <a:t>我的自评</a:t>
                      </a:r>
                    </a:p>
                  </a:txBody>
                  <a:tcPr marL="68580" marR="68580" marT="0" marB="0" anchor="ctr"/>
                </a:tc>
                <a:extLst>
                  <a:ext uri="{0D108BD9-81ED-4DB2-BD59-A6C34878D82A}">
                    <a16:rowId xmlns:a16="http://schemas.microsoft.com/office/drawing/2014/main" val="10000"/>
                  </a:ext>
                </a:extLst>
              </a:tr>
              <a:tr h="792000">
                <a:tc>
                  <a:txBody>
                    <a:bodyPr/>
                    <a:lstStyle/>
                    <a:p>
                      <a:pPr marL="107950" indent="0" algn="just" fontAlgn="auto">
                        <a:spcBef>
                          <a:spcPct val="0"/>
                        </a:spcBef>
                        <a:spcAft>
                          <a:spcPct val="0"/>
                        </a:spcAft>
                      </a:pPr>
                      <a:r>
                        <a:rPr lang="zh-CN" altLang="en-US" sz="1600" b="0">
                          <a:latin typeface="宋体" panose="02010600030101010101" pitchFamily="2" charset="-122"/>
                          <a:ea typeface="宋体" panose="02010600030101010101" pitchFamily="2" charset="-122"/>
                        </a:rPr>
                        <a:t>我是否了解大数据、人工智能及区块链技术，能否能用自己的话描述其特征</a:t>
                      </a:r>
                      <a:r>
                        <a:rPr lang="en-US" altLang="zh-CN" sz="1600" b="0">
                          <a:latin typeface="宋体" panose="02010600030101010101" pitchFamily="2" charset="-122"/>
                          <a:ea typeface="宋体" panose="02010600030101010101" pitchFamily="2" charset="-122"/>
                        </a:rPr>
                        <a:t>?</a:t>
                      </a:r>
                    </a:p>
                  </a:txBody>
                  <a:tcPr marL="68580" marR="68580" marT="0" marB="0" anchor="ctr"/>
                </a:tc>
                <a:tc>
                  <a:txBody>
                    <a:bodyPr/>
                    <a:lstStyle/>
                    <a:p>
                      <a:pPr marL="0" indent="0" algn="ctr">
                        <a:spcBef>
                          <a:spcPct val="0"/>
                        </a:spcBef>
                        <a:spcAft>
                          <a:spcPct val="0"/>
                        </a:spcAft>
                        <a:buNone/>
                      </a:pPr>
                      <a:r>
                        <a:rPr lang="zh-CN" altLang="en-US" sz="1600">
                          <a:latin typeface="宋体" panose="02010600030101010101" pitchFamily="2" charset="-122"/>
                          <a:ea typeface="宋体" panose="02010600030101010101" pitchFamily="2" charset="-122"/>
                        </a:rPr>
                        <a:t>信息意识</a:t>
                      </a:r>
                    </a:p>
                  </a:txBody>
                  <a:tcPr marL="68580" marR="68580" marT="0" marB="0" anchor="ctr"/>
                </a:tc>
                <a:tc>
                  <a:txBody>
                    <a:bodyPr/>
                    <a:lstStyle/>
                    <a:p>
                      <a:pPr marL="0" indent="0" algn="ctr">
                        <a:spcBef>
                          <a:spcPct val="0"/>
                        </a:spcBef>
                        <a:spcAft>
                          <a:spcPct val="0"/>
                        </a:spcAft>
                      </a:pPr>
                      <a:r>
                        <a:rPr lang="zh-CN" sz="2000">
                          <a:gradFill>
                            <a:gsLst>
                              <a:gs pos="50000">
                                <a:srgbClr val="BB59BC"/>
                              </a:gs>
                              <a:gs pos="100000">
                                <a:srgbClr val="425CCA"/>
                              </a:gs>
                              <a:gs pos="0">
                                <a:srgbClr val="F7CC7E"/>
                              </a:gs>
                            </a:gsLst>
                            <a:lin ang="2580000" scaled="1"/>
                          </a:gra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p>
                  </a:txBody>
                  <a:tcPr marL="68580" marR="68580" marT="0" marB="0" anchor="ctr"/>
                </a:tc>
                <a:extLst>
                  <a:ext uri="{0D108BD9-81ED-4DB2-BD59-A6C34878D82A}">
                    <a16:rowId xmlns:a16="http://schemas.microsoft.com/office/drawing/2014/main" val="10001"/>
                  </a:ext>
                </a:extLst>
              </a:tr>
              <a:tr h="792000">
                <a:tc>
                  <a:txBody>
                    <a:bodyPr/>
                    <a:lstStyle/>
                    <a:p>
                      <a:pPr marL="107950" indent="0" algn="just" fontAlgn="auto">
                        <a:spcBef>
                          <a:spcPct val="0"/>
                        </a:spcBef>
                        <a:spcAft>
                          <a:spcPct val="0"/>
                        </a:spcAft>
                      </a:pPr>
                      <a:r>
                        <a:rPr lang="zh-CN" altLang="en-US" sz="1600" b="0">
                          <a:latin typeface="宋体" panose="02010600030101010101" pitchFamily="2" charset="-122"/>
                          <a:ea typeface="宋体" panose="02010600030101010101" pitchFamily="2" charset="-122"/>
                        </a:rPr>
                        <a:t>我在预测互联网技术趋势和畅想数字社会时，我的预测合理吗？有创新吗？有前瞻性吗？</a:t>
                      </a:r>
                    </a:p>
                  </a:txBody>
                  <a:tcPr marL="68580" marR="68580" marT="0" marB="0" anchor="ctr"/>
                </a:tc>
                <a:tc>
                  <a:txBody>
                    <a:bodyPr/>
                    <a:lstStyle/>
                    <a:p>
                      <a:pPr marL="0" indent="0" algn="ctr">
                        <a:spcBef>
                          <a:spcPct val="0"/>
                        </a:spcBef>
                        <a:spcAft>
                          <a:spcPct val="0"/>
                        </a:spcAft>
                        <a:buNone/>
                      </a:pPr>
                      <a:r>
                        <a:rPr lang="zh-CN" altLang="en-US" sz="1600">
                          <a:latin typeface="宋体" panose="02010600030101010101" pitchFamily="2" charset="-122"/>
                          <a:ea typeface="宋体" panose="02010600030101010101" pitchFamily="2" charset="-122"/>
                        </a:rPr>
                        <a:t>数字化学习与创新</a:t>
                      </a:r>
                    </a:p>
                  </a:txBody>
                  <a:tcPr marL="68580" marR="68580" marT="0" marB="0" anchor="ctr"/>
                </a:tc>
                <a:tc>
                  <a:txBody>
                    <a:bodyPr/>
                    <a:lstStyle/>
                    <a:p>
                      <a:pPr marL="0" indent="0" algn="ctr">
                        <a:spcBef>
                          <a:spcPct val="0"/>
                        </a:spcBef>
                        <a:spcAft>
                          <a:spcPct val="0"/>
                        </a:spcAft>
                      </a:pPr>
                      <a:r>
                        <a:rPr lang="zh-CN" sz="2000">
                          <a:gradFill>
                            <a:gsLst>
                              <a:gs pos="50000">
                                <a:srgbClr val="BB59BC"/>
                              </a:gs>
                              <a:gs pos="100000">
                                <a:srgbClr val="425CCA"/>
                              </a:gs>
                              <a:gs pos="0">
                                <a:srgbClr val="F7CC7E"/>
                              </a:gs>
                            </a:gsLst>
                            <a:lin ang="2580000" scaled="1"/>
                          </a:gra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endParaRPr lang="zh-CN" sz="1600">
                        <a:gradFill>
                          <a:gsLst>
                            <a:gs pos="50000">
                              <a:srgbClr val="BB59BC"/>
                            </a:gs>
                            <a:gs pos="100000">
                              <a:srgbClr val="425CCA"/>
                            </a:gs>
                            <a:gs pos="0">
                              <a:srgbClr val="F7CC7E"/>
                            </a:gs>
                          </a:gsLst>
                          <a:lin ang="2580000" scaled="1"/>
                        </a:gradFill>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10002"/>
                  </a:ext>
                </a:extLst>
              </a:tr>
              <a:tr h="792000">
                <a:tc>
                  <a:txBody>
                    <a:bodyPr/>
                    <a:lstStyle/>
                    <a:p>
                      <a:pPr marL="107950" indent="0" algn="just" fontAlgn="auto">
                        <a:spcBef>
                          <a:spcPct val="0"/>
                        </a:spcBef>
                        <a:spcAft>
                          <a:spcPct val="0"/>
                        </a:spcAft>
                      </a:pPr>
                      <a:r>
                        <a:rPr lang="zh-CN" altLang="en-US" sz="1600" b="0">
                          <a:latin typeface="宋体" panose="02010600030101010101" pitchFamily="2" charset="-122"/>
                          <a:ea typeface="宋体" panose="02010600030101010101" pitchFamily="2" charset="-122"/>
                        </a:rPr>
                        <a:t>我能够清晰地阐述互联网新技术如何引领数字社会，促进数字经济发展的吗？</a:t>
                      </a:r>
                    </a:p>
                  </a:txBody>
                  <a:tcPr marL="68580" marR="68580" marT="0" marB="0" anchor="ctr"/>
                </a:tc>
                <a:tc>
                  <a:txBody>
                    <a:bodyPr/>
                    <a:lstStyle/>
                    <a:p>
                      <a:pPr marL="0" indent="0" algn="ctr">
                        <a:spcBef>
                          <a:spcPct val="0"/>
                        </a:spcBef>
                        <a:spcAft>
                          <a:spcPct val="0"/>
                        </a:spcAft>
                        <a:buNone/>
                      </a:pPr>
                      <a:r>
                        <a:rPr lang="zh-CN" altLang="en-US" sz="1600">
                          <a:latin typeface="宋体" panose="02010600030101010101" pitchFamily="2" charset="-122"/>
                          <a:ea typeface="宋体" panose="02010600030101010101" pitchFamily="2" charset="-122"/>
                        </a:rPr>
                        <a:t>数字化学习与创新</a:t>
                      </a:r>
                    </a:p>
                  </a:txBody>
                  <a:tcPr marL="68580" marR="68580" marT="0" marB="0" anchor="ctr"/>
                </a:tc>
                <a:tc>
                  <a:txBody>
                    <a:bodyPr/>
                    <a:lstStyle/>
                    <a:p>
                      <a:pPr marL="0" algn="ctr">
                        <a:buClrTx/>
                        <a:buSzTx/>
                        <a:buFontTx/>
                      </a:pPr>
                      <a:r>
                        <a:rPr lang="zh-CN" sz="2000">
                          <a:gradFill>
                            <a:gsLst>
                              <a:gs pos="50000">
                                <a:srgbClr val="BB59BC"/>
                              </a:gs>
                              <a:gs pos="100000">
                                <a:srgbClr val="425CCA"/>
                              </a:gs>
                              <a:gs pos="0">
                                <a:srgbClr val="F7CC7E"/>
                              </a:gs>
                            </a:gsLst>
                            <a:lin ang="2580000" scaled="1"/>
                          </a:gra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p>
                  </a:txBody>
                  <a:tcPr marL="68580" marR="68580" marT="0" marB="0" anchor="ctr"/>
                </a:tc>
                <a:extLst>
                  <a:ext uri="{0D108BD9-81ED-4DB2-BD59-A6C34878D82A}">
                    <a16:rowId xmlns:a16="http://schemas.microsoft.com/office/drawing/2014/main" val="10003"/>
                  </a:ext>
                </a:extLst>
              </a:tr>
              <a:tr h="792000">
                <a:tc>
                  <a:txBody>
                    <a:bodyPr/>
                    <a:lstStyle/>
                    <a:p>
                      <a:pPr marL="107950" indent="0" algn="just" fontAlgn="auto">
                        <a:spcBef>
                          <a:spcPct val="0"/>
                        </a:spcBef>
                        <a:spcAft>
                          <a:spcPct val="0"/>
                        </a:spcAft>
                      </a:pPr>
                      <a:r>
                        <a:rPr lang="zh-CN" altLang="en-US" sz="1600" b="0">
                          <a:latin typeface="宋体" panose="02010600030101010101" pitchFamily="2" charset="-122"/>
                          <a:ea typeface="宋体" panose="02010600030101010101" pitchFamily="2" charset="-122"/>
                        </a:rPr>
                        <a:t>我能够介绍对未来互联网新技术发展的畅想及其对未来数字社会的影响，并在交流中体现了积极的社会责任。</a:t>
                      </a:r>
                    </a:p>
                  </a:txBody>
                  <a:tcPr marL="68580" marR="68580" marT="0" marB="0" anchor="ctr"/>
                </a:tc>
                <a:tc>
                  <a:txBody>
                    <a:bodyPr/>
                    <a:lstStyle/>
                    <a:p>
                      <a:pPr marL="0" indent="0" algn="ctr">
                        <a:spcBef>
                          <a:spcPct val="0"/>
                        </a:spcBef>
                        <a:spcAft>
                          <a:spcPct val="0"/>
                        </a:spcAft>
                        <a:buNone/>
                      </a:pPr>
                      <a:r>
                        <a:rPr lang="zh-CN" altLang="en-US" sz="1600">
                          <a:latin typeface="宋体" panose="02010600030101010101" pitchFamily="2" charset="-122"/>
                          <a:ea typeface="宋体" panose="02010600030101010101" pitchFamily="2" charset="-122"/>
                        </a:rPr>
                        <a:t>信息社会责任</a:t>
                      </a:r>
                    </a:p>
                  </a:txBody>
                  <a:tcPr marL="68580" marR="68580" marT="0" marB="0" anchor="ctr"/>
                </a:tc>
                <a:tc>
                  <a:txBody>
                    <a:bodyPr/>
                    <a:lstStyle/>
                    <a:p>
                      <a:pPr marL="0" algn="ctr">
                        <a:buClrTx/>
                        <a:buSzTx/>
                        <a:buFontTx/>
                      </a:pPr>
                      <a:r>
                        <a:rPr lang="zh-CN" sz="2000">
                          <a:gradFill>
                            <a:gsLst>
                              <a:gs pos="50000">
                                <a:srgbClr val="BB59BC"/>
                              </a:gs>
                              <a:gs pos="100000">
                                <a:srgbClr val="425CCA"/>
                              </a:gs>
                              <a:gs pos="0">
                                <a:srgbClr val="F7CC7E"/>
                              </a:gs>
                            </a:gsLst>
                            <a:lin ang="2580000" scaled="1"/>
                          </a:gra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p>
                  </a:txBody>
                  <a:tcPr marL="68580" marR="68580" marT="0" marB="0" anchor="ctr"/>
                </a:tc>
                <a:extLst>
                  <a:ext uri="{0D108BD9-81ED-4DB2-BD59-A6C34878D82A}">
                    <a16:rowId xmlns:a16="http://schemas.microsoft.com/office/drawing/2014/main" val="10004"/>
                  </a:ext>
                </a:extLst>
              </a:tr>
            </a:tbl>
          </a:graphicData>
        </a:graphic>
      </p:graphicFrame>
      <p:pic>
        <p:nvPicPr>
          <p:cNvPr id="33" name="图片 32" descr="请求 AI 画小机器人 (3)"/>
          <p:cNvPicPr>
            <a:picLocks noChangeAspect="1"/>
          </p:cNvPicPr>
          <p:nvPr/>
        </p:nvPicPr>
        <p:blipFill>
          <a:blip r:embed="rId5"/>
          <a:stretch>
            <a:fillRect/>
          </a:stretch>
        </p:blipFill>
        <p:spPr>
          <a:xfrm>
            <a:off x="9982835" y="4469130"/>
            <a:ext cx="2209165" cy="22091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87880" y="981710"/>
            <a:ext cx="9244965" cy="521970"/>
          </a:xfrm>
          <a:prstGeom prst="rect">
            <a:avLst/>
          </a:prstGeom>
          <a:noFill/>
          <a:ln>
            <a:noFill/>
          </a:ln>
        </p:spPr>
        <p:txBody>
          <a:bodyPr wrap="square" rtlCol="0">
            <a:spAutoFit/>
          </a:bodyPr>
          <a:lstStyle/>
          <a:p>
            <a:pPr algn="l"/>
            <a:r>
              <a:rPr 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学以致用</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课外作业</a:t>
            </a:r>
          </a:p>
        </p:txBody>
      </p:sp>
      <p:pic>
        <p:nvPicPr>
          <p:cNvPr id="31" name="https://img8.file.cache.docer.com/storage/1636023038410748948/17a13265fa7bd409d9ec3f57de19948d.png" descr="1809987349_卡通人物形象.png"/>
          <p:cNvPicPr>
            <a:picLocks noChangeAspect="1"/>
          </p:cNvPicPr>
          <p:nvPr/>
        </p:nvPicPr>
        <p:blipFill>
          <a:blip r:embed="rId13"/>
          <a:stretch>
            <a:fillRect/>
          </a:stretch>
        </p:blipFill>
        <p:spPr>
          <a:xfrm>
            <a:off x="1177290" y="689610"/>
            <a:ext cx="828000" cy="1328047"/>
          </a:xfrm>
          <a:prstGeom prst="rect">
            <a:avLst/>
          </a:prstGeom>
        </p:spPr>
      </p:pic>
      <p:grpSp>
        <p:nvGrpSpPr>
          <p:cNvPr id="16" name="组合 15"/>
          <p:cNvGrpSpPr/>
          <p:nvPr>
            <p:custDataLst>
              <p:tags r:id="rId1"/>
            </p:custDataLst>
          </p:nvPr>
        </p:nvGrpSpPr>
        <p:grpSpPr>
          <a:xfrm>
            <a:off x="2425700" y="1642745"/>
            <a:ext cx="8593455" cy="1896745"/>
            <a:chOff x="3820" y="2587"/>
            <a:chExt cx="13533" cy="2987"/>
          </a:xfrm>
        </p:grpSpPr>
        <p:sp>
          <p:nvSpPr>
            <p:cNvPr id="6" name="文本框 5"/>
            <p:cNvSpPr txBox="1"/>
            <p:nvPr>
              <p:custDataLst>
                <p:tags r:id="rId7"/>
              </p:custDataLst>
            </p:nvPr>
          </p:nvSpPr>
          <p:spPr>
            <a:xfrm>
              <a:off x="4315" y="3312"/>
              <a:ext cx="12703" cy="2082"/>
            </a:xfrm>
            <a:prstGeom prst="rect">
              <a:avLst/>
            </a:prstGeom>
          </p:spPr>
          <p:txBody>
            <a:bodyPr wrap="square">
              <a:spAutoFit/>
            </a:bodyPr>
            <a:lstStyle/>
            <a:p>
              <a:pPr indent="0" algn="just" defTabSz="266700" fontAlgn="auto">
                <a:lnSpc>
                  <a:spcPts val="3200"/>
                </a:lnSpc>
                <a:spcBef>
                  <a:spcPct val="0"/>
                </a:spcBef>
                <a:spcAft>
                  <a:spcPct val="0"/>
                </a:spcAft>
              </a:pPr>
              <a:r>
                <a:rPr lang="zh-CN" altLang="en-US" sz="2000">
                  <a:latin typeface="宋体" panose="02010600030101010101" pitchFamily="2" charset="-122"/>
                  <a:ea typeface="宋体" panose="02010600030101010101" pitchFamily="2" charset="-122"/>
                </a:rPr>
                <a:t>选择大数据、人工智能、区块链等其中一个新技术，精心撰写一篇演讲稿，生动地描绘它在未来的无限可能，向大家详细说明它将如何深刻地影响未来数字社会的发展，相信自己，我一定可以做到！</a:t>
              </a:r>
            </a:p>
          </p:txBody>
        </p:sp>
        <p:grpSp>
          <p:nvGrpSpPr>
            <p:cNvPr id="10" name="组合 9"/>
            <p:cNvGrpSpPr/>
            <p:nvPr/>
          </p:nvGrpSpPr>
          <p:grpSpPr>
            <a:xfrm>
              <a:off x="3820" y="2587"/>
              <a:ext cx="13533" cy="2987"/>
              <a:chOff x="3820" y="2587"/>
              <a:chExt cx="13533" cy="2987"/>
            </a:xfrm>
          </p:grpSpPr>
          <p:sp>
            <p:nvSpPr>
              <p:cNvPr id="29" name="圆角矩形 28"/>
              <p:cNvSpPr/>
              <p:nvPr>
                <p:custDataLst>
                  <p:tags r:id="rId9"/>
                </p:custDataLst>
              </p:nvPr>
            </p:nvSpPr>
            <p:spPr>
              <a:xfrm>
                <a:off x="3820" y="3048"/>
                <a:ext cx="13533" cy="2526"/>
              </a:xfrm>
              <a:prstGeom prst="roundRect">
                <a:avLst>
                  <a:gd name="adj" fmla="val 12268"/>
                </a:avLst>
              </a:prstGeom>
              <a:noFill/>
              <a:ln w="50800" cmpd="thickThin">
                <a:solidFill>
                  <a:srgbClr val="25AFF3"/>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10"/>
                </p:custDataLst>
              </p:nvPr>
            </p:nvSpPr>
            <p:spPr>
              <a:xfrm>
                <a:off x="4314" y="2587"/>
                <a:ext cx="5505" cy="82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2" name="矩形 11"/>
            <p:cNvSpPr/>
            <p:nvPr>
              <p:custDataLst>
                <p:tags r:id="rId8"/>
              </p:custDataLst>
            </p:nvPr>
          </p:nvSpPr>
          <p:spPr>
            <a:xfrm>
              <a:off x="4315" y="2587"/>
              <a:ext cx="5505" cy="72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1</a:t>
              </a:r>
              <a:r>
                <a:rPr lang="zh-CN" altLang="en-US" sz="2400" b="1">
                  <a:ln w="15875"/>
                  <a:gradFill>
                    <a:gsLst>
                      <a:gs pos="0">
                        <a:schemeClr val="accent1"/>
                      </a:gs>
                      <a:gs pos="100000">
                        <a:schemeClr val="accent6"/>
                      </a:gs>
                    </a:gsLst>
                    <a:lin ang="2700000" scaled="0"/>
                  </a:gradFill>
                  <a:effectLst/>
                </a:rPr>
                <a:t>．撰写演讲稿（必做题）</a:t>
              </a:r>
            </a:p>
          </p:txBody>
        </p:sp>
      </p:grpSp>
      <p:grpSp>
        <p:nvGrpSpPr>
          <p:cNvPr id="17" name="组合 16"/>
          <p:cNvGrpSpPr/>
          <p:nvPr>
            <p:custDataLst>
              <p:tags r:id="rId2"/>
            </p:custDataLst>
          </p:nvPr>
        </p:nvGrpSpPr>
        <p:grpSpPr>
          <a:xfrm>
            <a:off x="2425700" y="3695700"/>
            <a:ext cx="8593455" cy="1918970"/>
            <a:chOff x="3820" y="5820"/>
            <a:chExt cx="13533" cy="3022"/>
          </a:xfrm>
        </p:grpSpPr>
        <p:sp>
          <p:nvSpPr>
            <p:cNvPr id="7" name="文本框 6"/>
            <p:cNvSpPr txBox="1"/>
            <p:nvPr>
              <p:custDataLst>
                <p:tags r:id="rId3"/>
              </p:custDataLst>
            </p:nvPr>
          </p:nvSpPr>
          <p:spPr>
            <a:xfrm>
              <a:off x="4315" y="6528"/>
              <a:ext cx="12703" cy="2082"/>
            </a:xfrm>
            <a:prstGeom prst="rect">
              <a:avLst/>
            </a:prstGeom>
          </p:spPr>
          <p:txBody>
            <a:bodyPr wrap="square">
              <a:spAutoFit/>
            </a:bodyPr>
            <a:lstStyle/>
            <a:p>
              <a:pPr indent="0" algn="just" defTabSz="266700" fontAlgn="auto">
                <a:lnSpc>
                  <a:spcPts val="3200"/>
                </a:lnSpc>
                <a:spcBef>
                  <a:spcPct val="0"/>
                </a:spcBef>
                <a:spcAft>
                  <a:spcPct val="0"/>
                </a:spcAft>
              </a:pPr>
              <a:r>
                <a:rPr lang="zh-CN" altLang="en-US" sz="2000">
                  <a:latin typeface="宋体" panose="02010600030101010101" pitchFamily="2" charset="-122"/>
                  <a:ea typeface="宋体" panose="02010600030101010101" pitchFamily="2" charset="-122"/>
                </a:rPr>
                <a:t>以</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未来数字社会</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为主题，创作一幅绘画作品，用色彩和线条展现我心中的未来数字社会。可以是数字绘画或手绘，记得附上简短的文字说明，描述自己的创作理念和作品中所展示的未来技术。</a:t>
              </a:r>
            </a:p>
          </p:txBody>
        </p:sp>
        <p:grpSp>
          <p:nvGrpSpPr>
            <p:cNvPr id="13" name="组合 12"/>
            <p:cNvGrpSpPr/>
            <p:nvPr/>
          </p:nvGrpSpPr>
          <p:grpSpPr>
            <a:xfrm>
              <a:off x="3820" y="5820"/>
              <a:ext cx="13533" cy="3022"/>
              <a:chOff x="3820" y="2552"/>
              <a:chExt cx="13533" cy="3022"/>
            </a:xfrm>
          </p:grpSpPr>
          <p:sp>
            <p:nvSpPr>
              <p:cNvPr id="14" name="圆角矩形 13"/>
              <p:cNvSpPr/>
              <p:nvPr>
                <p:custDataLst>
                  <p:tags r:id="rId5"/>
                </p:custDataLst>
              </p:nvPr>
            </p:nvSpPr>
            <p:spPr>
              <a:xfrm>
                <a:off x="3820" y="3048"/>
                <a:ext cx="13533" cy="2526"/>
              </a:xfrm>
              <a:prstGeom prst="roundRect">
                <a:avLst>
                  <a:gd name="adj" fmla="val 12268"/>
                </a:avLst>
              </a:prstGeom>
              <a:noFill/>
              <a:ln w="50800" cmpd="thickThin">
                <a:solidFill>
                  <a:srgbClr val="25AFF3"/>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custDataLst>
                  <p:tags r:id="rId6"/>
                </p:custDataLst>
              </p:nvPr>
            </p:nvSpPr>
            <p:spPr>
              <a:xfrm>
                <a:off x="4315" y="2552"/>
                <a:ext cx="6021" cy="82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4" name="矩形 3"/>
            <p:cNvSpPr/>
            <p:nvPr>
              <p:custDataLst>
                <p:tags r:id="rId4"/>
              </p:custDataLst>
            </p:nvPr>
          </p:nvSpPr>
          <p:spPr>
            <a:xfrm>
              <a:off x="4314" y="5919"/>
              <a:ext cx="6130" cy="72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2</a:t>
              </a:r>
              <a:r>
                <a:rPr lang="zh-CN" altLang="en-US" sz="2400" b="1">
                  <a:ln w="15875"/>
                  <a:gradFill>
                    <a:gsLst>
                      <a:gs pos="0">
                        <a:schemeClr val="accent1"/>
                      </a:gs>
                      <a:gs pos="100000">
                        <a:schemeClr val="accent6"/>
                      </a:gs>
                    </a:gsLst>
                    <a:lin ang="2700000" scaled="0"/>
                  </a:gradFill>
                  <a:effectLst/>
                </a:rPr>
                <a:t>．创作绘画作品（选做题）</a:t>
              </a:r>
            </a:p>
          </p:txBody>
        </p:sp>
      </p:grpSp>
      <p:pic>
        <p:nvPicPr>
          <p:cNvPr id="8" name="图片 7" descr="C:/Users/Lenovo/Desktop/笑着跑的机器人.png笑着跑的机器人"/>
          <p:cNvPicPr>
            <a:picLocks noChangeAspect="1"/>
          </p:cNvPicPr>
          <p:nvPr/>
        </p:nvPicPr>
        <p:blipFill>
          <a:blip r:embed="rId14"/>
          <a:srcRect l="25076" t="12511" r="13681" b="3011"/>
          <a:stretch>
            <a:fillRect/>
          </a:stretch>
        </p:blipFill>
        <p:spPr>
          <a:xfrm flipH="1">
            <a:off x="100330" y="3425190"/>
            <a:ext cx="2325370" cy="3207385"/>
          </a:xfrm>
          <a:prstGeom prst="rect">
            <a:avLst/>
          </a:prstGeom>
        </p:spPr>
      </p:pic>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05767" y="1579375"/>
            <a:ext cx="7377239" cy="584775"/>
            <a:chOff x="1415995" y="1454455"/>
            <a:chExt cx="7377239" cy="584775"/>
          </a:xfrm>
        </p:grpSpPr>
        <p:sp>
          <p:nvSpPr>
            <p:cNvPr id="8" name="文本框 7"/>
            <p:cNvSpPr txBox="1"/>
            <p:nvPr/>
          </p:nvSpPr>
          <p:spPr>
            <a:xfrm>
              <a:off x="1415995" y="1455665"/>
              <a:ext cx="2818850" cy="583565"/>
            </a:xfrm>
            <a:prstGeom prst="rect">
              <a:avLst/>
            </a:prstGeom>
            <a:noFill/>
          </p:spPr>
          <p:txBody>
            <a:bodyPr wrap="square" rtlCol="0">
              <a:spAutoFit/>
            </a:bodyPr>
            <a:lstStyle/>
            <a:p>
              <a:pPr algn="ct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0000101010101" charset="-122"/>
                </a:rPr>
                <a:t>项目 </a:t>
              </a:r>
              <a:r>
                <a:rPr lang="en-US" altLang="zh-CN" sz="3200" b="1" dirty="0">
                  <a:solidFill>
                    <a:srgbClr val="3484A2"/>
                  </a:solidFill>
                  <a:latin typeface="微软雅黑" panose="020B0503020204020204" pitchFamily="34" charset="-122"/>
                  <a:ea typeface="微软雅黑" panose="020B0503020204020204" pitchFamily="34" charset="-122"/>
                  <a:cs typeface="汉仪综艺体简" panose="02010600000101010101" charset="-122"/>
                </a:rPr>
                <a:t>3</a:t>
              </a: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0000101010101" charset="-122"/>
                </a:rPr>
                <a:t> </a:t>
              </a:r>
            </a:p>
          </p:txBody>
        </p:sp>
        <p:sp>
          <p:nvSpPr>
            <p:cNvPr id="38" name="矩形 37"/>
            <p:cNvSpPr/>
            <p:nvPr/>
          </p:nvSpPr>
          <p:spPr>
            <a:xfrm>
              <a:off x="3697906" y="1454455"/>
              <a:ext cx="5095328" cy="583565"/>
            </a:xfrm>
            <a:prstGeom prst="rect">
              <a:avLst/>
            </a:prstGeom>
          </p:spPr>
          <p:txBody>
            <a:bodyPr wrap="square">
              <a:spAutoFit/>
            </a:bodyPr>
            <a:lstStyle/>
            <a:p>
              <a:r>
                <a:rPr lang="zh-CN" altLang="en-US" sz="3200" b="1" spc="300" dirty="0">
                  <a:solidFill>
                    <a:srgbClr val="3484A2"/>
                  </a:solidFill>
                  <a:latin typeface="微软雅黑" panose="020B0503020204020204" pitchFamily="34" charset="-122"/>
                  <a:ea typeface="微软雅黑" panose="020B0503020204020204" pitchFamily="34" charset="-122"/>
                </a:rPr>
                <a:t>畅想互联网新时代</a:t>
              </a:r>
            </a:p>
          </p:txBody>
        </p:sp>
      </p:grpSp>
      <p:sp>
        <p:nvSpPr>
          <p:cNvPr id="9" name="圆角矩形标注 8"/>
          <p:cNvSpPr/>
          <p:nvPr/>
        </p:nvSpPr>
        <p:spPr>
          <a:xfrm>
            <a:off x="2177716" y="2519495"/>
            <a:ext cx="5095329" cy="2060884"/>
          </a:xfrm>
          <a:prstGeom prst="wedgeRoundRectCallout">
            <a:avLst>
              <a:gd name="adj1" fmla="val 71823"/>
              <a:gd name="adj2" fmla="val -2611"/>
              <a:gd name="adj3" fmla="val 16667"/>
            </a:avLst>
          </a:prstGeom>
          <a:solidFill>
            <a:schemeClr val="accent5">
              <a:lumMod val="75000"/>
              <a:alpha val="69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318564" y="2664737"/>
            <a:ext cx="5219406" cy="1696720"/>
          </a:xfrm>
          <a:prstGeom prst="rect">
            <a:avLst/>
          </a:prstGeom>
        </p:spPr>
        <p:txBody>
          <a:bodyPr wrap="square">
            <a:spAutoFit/>
          </a:bodyPr>
          <a:lstStyle/>
          <a:p>
            <a:pPr indent="0" algn="ctr" fontAlgn="auto">
              <a:lnSpc>
                <a:spcPts val="6260"/>
              </a:lnSpc>
            </a:pPr>
            <a:r>
              <a:rPr lang="zh-CN" altLang="en-US" sz="4800" b="1" spc="600" dirty="0">
                <a:solidFill>
                  <a:schemeClr val="bg1"/>
                </a:solidFill>
                <a:latin typeface="汉仪晓波舒黑简" panose="00020600040101010101" charset="-122"/>
                <a:ea typeface="汉仪晓波舒黑简" panose="00020600040101010101" charset="-122"/>
              </a:rPr>
              <a:t>科技创新，</a:t>
            </a:r>
            <a:endParaRPr lang="en-US" altLang="zh-CN" sz="4800" b="1" spc="600" dirty="0">
              <a:solidFill>
                <a:schemeClr val="bg1"/>
              </a:solidFill>
              <a:latin typeface="汉仪晓波舒黑简" panose="00020600040101010101" charset="-122"/>
              <a:ea typeface="汉仪晓波舒黑简" panose="00020600040101010101" charset="-122"/>
            </a:endParaRPr>
          </a:p>
          <a:p>
            <a:pPr indent="0" algn="ctr" fontAlgn="auto">
              <a:lnSpc>
                <a:spcPts val="6260"/>
              </a:lnSpc>
            </a:pPr>
            <a:r>
              <a:rPr lang="zh-CN" altLang="en-US" sz="4800" b="1" spc="600" dirty="0">
                <a:solidFill>
                  <a:schemeClr val="bg1"/>
                </a:solidFill>
                <a:latin typeface="汉仪晓波舒黑简" panose="00020600040101010101" charset="-122"/>
                <a:ea typeface="汉仪晓波舒黑简" panose="00020600040101010101" charset="-122"/>
              </a:rPr>
              <a:t>共建数字未来！</a:t>
            </a:r>
            <a:endParaRPr lang="zh-CN" altLang="en-US" sz="3600" b="1" spc="600" dirty="0">
              <a:solidFill>
                <a:schemeClr val="bg1"/>
              </a:solidFill>
              <a:latin typeface="汉仪晓波舒黑简" panose="00020600040101010101" charset="-122"/>
              <a:ea typeface="汉仪晓波舒黑简" panose="00020600040101010101"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967" y="2664288"/>
            <a:ext cx="4023294" cy="4023294"/>
          </a:xfrm>
          <a:prstGeom prst="rect">
            <a:avLst/>
          </a:prstGeom>
        </p:spPr>
      </p:pic>
      <p:sp>
        <p:nvSpPr>
          <p:cNvPr id="11" name="文本框 10"/>
          <p:cNvSpPr txBox="1"/>
          <p:nvPr/>
        </p:nvSpPr>
        <p:spPr>
          <a:xfrm>
            <a:off x="5913120" y="891540"/>
            <a:ext cx="5859145" cy="39878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融入未来数字社会</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互联网未来展望</a:t>
            </a:r>
          </a:p>
        </p:txBody>
      </p:sp>
      <p:sp>
        <p:nvSpPr>
          <p:cNvPr id="14" name="文本框 13"/>
          <p:cNvSpPr txBox="1"/>
          <p:nvPr/>
        </p:nvSpPr>
        <p:spPr>
          <a:xfrm>
            <a:off x="1619591" y="891524"/>
            <a:ext cx="4293441" cy="39878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0000101010101" charset="-122"/>
              </a:rPr>
              <a:t>年级下册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custDataLst>
              <p:tags r:id="rId1"/>
            </p:custDataLst>
          </p:nvPr>
        </p:nvGrpSpPr>
        <p:grpSpPr>
          <a:xfrm>
            <a:off x="969820" y="903066"/>
            <a:ext cx="10321017" cy="5095307"/>
            <a:chOff x="1287102" y="1199523"/>
            <a:chExt cx="6847285" cy="2795588"/>
          </a:xfrm>
        </p:grpSpPr>
        <p:sp>
          <p:nvSpPr>
            <p:cNvPr id="101" name="圆角矩形 100"/>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02" name="圆角矩形 101"/>
            <p:cNvSpPr/>
            <p:nvPr>
              <p:custDataLst>
                <p:tags r:id="rId18"/>
              </p:custDataLst>
            </p:nvPr>
          </p:nvSpPr>
          <p:spPr bwMode="auto">
            <a:xfrm>
              <a:off x="1473978" y="1370500"/>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3654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3787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2000000000000000000" pitchFamily="65" charset="-122"/>
                <a:ea typeface="方正小标宋简体" panose="02000000000000000000" pitchFamily="65" charset="-122"/>
              </a:rPr>
              <a:t>学习目标</a:t>
            </a:r>
          </a:p>
        </p:txBody>
      </p:sp>
      <p:pic>
        <p:nvPicPr>
          <p:cNvPr id="9" name="图片 8"/>
          <p:cNvPicPr>
            <a:picLocks noChangeAspect="1"/>
          </p:cNvPicPr>
          <p:nvPr/>
        </p:nvPicPr>
        <p:blipFill rotWithShape="1">
          <a:blip r:embed="rId21"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5" name="文本框 14"/>
          <p:cNvSpPr txBox="1"/>
          <p:nvPr/>
        </p:nvSpPr>
        <p:spPr>
          <a:xfrm>
            <a:off x="2346" y="161035"/>
            <a:ext cx="5269662"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单元   </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sym typeface="+mn-ea"/>
              </a:rPr>
              <a:t>融入未来数字社会</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grpSp>
        <p:nvGrpSpPr>
          <p:cNvPr id="2" name="组合 1"/>
          <p:cNvGrpSpPr/>
          <p:nvPr>
            <p:custDataLst>
              <p:tags r:id="rId2"/>
            </p:custDataLst>
          </p:nvPr>
        </p:nvGrpSpPr>
        <p:grpSpPr>
          <a:xfrm>
            <a:off x="2025015" y="1663065"/>
            <a:ext cx="3724910" cy="4013200"/>
            <a:chOff x="3189" y="2619"/>
            <a:chExt cx="5866" cy="6320"/>
          </a:xfrm>
        </p:grpSpPr>
        <p:sp>
          <p:nvSpPr>
            <p:cNvPr id="5" name="圆角矩形 4"/>
            <p:cNvSpPr/>
            <p:nvPr>
              <p:custDataLst>
                <p:tags r:id="rId11"/>
              </p:custDataLst>
            </p:nvPr>
          </p:nvSpPr>
          <p:spPr>
            <a:xfrm>
              <a:off x="3189" y="2619"/>
              <a:ext cx="5866" cy="6321"/>
            </a:xfrm>
            <a:prstGeom prst="roundRect">
              <a:avLst>
                <a:gd name="adj" fmla="val 13095"/>
              </a:avLst>
            </a:prstGeom>
            <a:solidFill>
              <a:srgbClr val="FFFFFF"/>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8" name="矩形 7"/>
            <p:cNvSpPr/>
            <p:nvPr>
              <p:custDataLst>
                <p:tags r:id="rId12"/>
              </p:custDataLst>
            </p:nvPr>
          </p:nvSpPr>
          <p:spPr>
            <a:xfrm>
              <a:off x="3574" y="4503"/>
              <a:ext cx="5097" cy="3919"/>
            </a:xfrm>
            <a:prstGeom prst="rect">
              <a:avLst/>
            </a:prstGeom>
          </p:spPr>
          <p:txBody>
            <a:bodyPr wrap="square" lIns="0" tIns="0" rIns="0" bIns="0">
              <a:noAutofit/>
            </a:bodyPr>
            <a:lstStyle/>
            <a:p>
              <a:pPr indent="0" fontAlgn="auto">
                <a:lnSpc>
                  <a:spcPct val="150000"/>
                </a:lnSpc>
                <a:spcBef>
                  <a:spcPct val="0"/>
                </a:spcBef>
                <a:spcAft>
                  <a:spcPct val="0"/>
                </a:spcAft>
              </a:pPr>
              <a:r>
                <a:rPr lang="zh-CN" altLang="en-US">
                  <a:solidFill>
                    <a:srgbClr val="262626"/>
                  </a:solidFill>
                  <a:latin typeface="+mn-ea"/>
                  <a:cs typeface="+mn-ea"/>
                </a:rPr>
                <a:t>形成互联网新时代畅想方案，畅想未来互联网新技术及未来数字社会的发展。</a:t>
              </a:r>
            </a:p>
          </p:txBody>
        </p:sp>
        <p:cxnSp>
          <p:nvCxnSpPr>
            <p:cNvPr id="14" name="直接连接符 13"/>
            <p:cNvCxnSpPr/>
            <p:nvPr>
              <p:custDataLst>
                <p:tags r:id="rId13"/>
              </p:custDataLst>
            </p:nvPr>
          </p:nvCxnSpPr>
          <p:spPr>
            <a:xfrm>
              <a:off x="5822" y="8513"/>
              <a:ext cx="601" cy="0"/>
            </a:xfrm>
            <a:prstGeom prst="line">
              <a:avLst/>
            </a:prstGeom>
            <a:ln w="44450" cap="rnd">
              <a:solidFill>
                <a:schemeClr val="accent5"/>
              </a:solidFill>
            </a:ln>
          </p:spPr>
          <p:style>
            <a:lnRef idx="2">
              <a:schemeClr val="accent1"/>
            </a:lnRef>
            <a:fillRef idx="0">
              <a:srgbClr val="FFFFFF"/>
            </a:fillRef>
            <a:effectRef idx="0">
              <a:srgbClr val="FFFFFF"/>
            </a:effectRef>
            <a:fontRef idx="minor">
              <a:schemeClr val="tx1"/>
            </a:fontRef>
          </p:style>
        </p:cxnSp>
        <p:pic>
          <p:nvPicPr>
            <p:cNvPr id="51" name="图片 50" descr="手"/>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615" y="5534"/>
              <a:ext cx="693" cy="693"/>
            </a:xfrm>
            <a:prstGeom prst="rect">
              <a:avLst/>
            </a:prstGeom>
          </p:spPr>
        </p:pic>
        <p:grpSp>
          <p:nvGrpSpPr>
            <p:cNvPr id="61" name="组合 60"/>
            <p:cNvGrpSpPr/>
            <p:nvPr/>
          </p:nvGrpSpPr>
          <p:grpSpPr>
            <a:xfrm>
              <a:off x="3833" y="3134"/>
              <a:ext cx="3904" cy="1162"/>
              <a:chOff x="3833" y="3134"/>
              <a:chExt cx="3904" cy="1162"/>
            </a:xfrm>
          </p:grpSpPr>
          <p:sp>
            <p:nvSpPr>
              <p:cNvPr id="30" name="圆角矩形 29"/>
              <p:cNvSpPr/>
              <p:nvPr/>
            </p:nvSpPr>
            <p:spPr>
              <a:xfrm>
                <a:off x="4507" y="3186"/>
                <a:ext cx="3230" cy="1034"/>
              </a:xfrm>
              <a:prstGeom prst="roundRect">
                <a:avLst/>
              </a:prstGeom>
            </p:spPr>
            <p:style>
              <a:lnRef idx="2">
                <a:schemeClr val="lt1"/>
              </a:lnRef>
              <a:fillRef idx="1">
                <a:schemeClr val="accent5"/>
              </a:fillRef>
              <a:effectRef idx="1">
                <a:schemeClr val="accent5"/>
              </a:effectRef>
              <a:fontRef idx="minor">
                <a:schemeClr val="dk1"/>
              </a:fontRef>
            </p:style>
            <p:txBody>
              <a:bodyPr rtlCol="0" anchor="ctr"/>
              <a:lstStyle/>
              <a:p>
                <a:pPr algn="ctr"/>
                <a:r>
                  <a:rPr lang="zh-CN" altLang="en-US" sz="2400" b="1">
                    <a:solidFill>
                      <a:schemeClr val="bg1"/>
                    </a:solidFill>
                  </a:rPr>
                  <a:t>项目目标</a:t>
                </a:r>
              </a:p>
            </p:txBody>
          </p:sp>
          <p:grpSp>
            <p:nvGrpSpPr>
              <p:cNvPr id="59" name="组合 58"/>
              <p:cNvGrpSpPr/>
              <p:nvPr/>
            </p:nvGrpSpPr>
            <p:grpSpPr>
              <a:xfrm>
                <a:off x="3833" y="3134"/>
                <a:ext cx="1334" cy="1162"/>
                <a:chOff x="2825" y="4289"/>
                <a:chExt cx="1334" cy="1162"/>
              </a:xfrm>
            </p:grpSpPr>
            <p:pic>
              <p:nvPicPr>
                <p:cNvPr id="52" name="图片 51"/>
                <p:cNvPicPr>
                  <a:picLocks noChangeAspect="1"/>
                </p:cNvPicPr>
                <p:nvPr>
                  <p:custDataLst>
                    <p:tags r:id="rId14"/>
                  </p:custDataLst>
                </p:nvPr>
              </p:nvPicPr>
              <p:blipFill>
                <a:blip r:embed="rId24">
                  <a:duotone>
                    <a:schemeClr val="accent1">
                      <a:shade val="45000"/>
                      <a:satMod val="135000"/>
                    </a:schemeClr>
                    <a:prstClr val="white"/>
                  </a:duotone>
                </a:blip>
                <a:srcRect l="18610" t="17256" r="10960" b="2597"/>
                <a:stretch>
                  <a:fillRect/>
                </a:stretch>
              </p:blipFill>
              <p:spPr>
                <a:xfrm>
                  <a:off x="2825" y="4301"/>
                  <a:ext cx="875" cy="982"/>
                </a:xfrm>
                <a:prstGeom prst="rect">
                  <a:avLst/>
                </a:prstGeom>
              </p:spPr>
            </p:pic>
            <p:grpSp>
              <p:nvGrpSpPr>
                <p:cNvPr id="53" name="组合 52"/>
                <p:cNvGrpSpPr/>
                <p:nvPr/>
              </p:nvGrpSpPr>
              <p:grpSpPr>
                <a:xfrm>
                  <a:off x="2997" y="4289"/>
                  <a:ext cx="1162" cy="1162"/>
                  <a:chOff x="2644" y="4152"/>
                  <a:chExt cx="1221" cy="1220"/>
                </a:xfrm>
              </p:grpSpPr>
              <p:sp>
                <p:nvSpPr>
                  <p:cNvPr id="54" name="椭圆 53"/>
                  <p:cNvSpPr/>
                  <p:nvPr>
                    <p:custDataLst>
                      <p:tags r:id="rId15"/>
                    </p:custDataLst>
                  </p:nvPr>
                </p:nvSpPr>
                <p:spPr>
                  <a:xfrm>
                    <a:off x="2645" y="4152"/>
                    <a:ext cx="1220" cy="1219"/>
                  </a:xfrm>
                  <a:prstGeom prst="ellipse">
                    <a:avLst/>
                  </a:prstGeom>
                  <a:noFill/>
                  <a:ln w="6350">
                    <a:gradFill>
                      <a:gsLst>
                        <a:gs pos="0">
                          <a:schemeClr val="accent5">
                            <a:alpha val="0"/>
                          </a:schemeClr>
                        </a:gs>
                        <a:gs pos="100000">
                          <a:schemeClr val="accent5">
                            <a:lumMod val="75000"/>
                            <a:alpha val="100000"/>
                          </a:schemeClr>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55" name="弧形 54"/>
                  <p:cNvSpPr/>
                  <p:nvPr>
                    <p:custDataLst>
                      <p:tags r:id="rId16"/>
                    </p:custDataLst>
                  </p:nvPr>
                </p:nvSpPr>
                <p:spPr>
                  <a:xfrm>
                    <a:off x="2644" y="4152"/>
                    <a:ext cx="1221" cy="1220"/>
                  </a:xfrm>
                  <a:prstGeom prst="arc">
                    <a:avLst>
                      <a:gd name="adj1" fmla="val 17438644"/>
                      <a:gd name="adj2" fmla="val 0"/>
                    </a:avLst>
                  </a:prstGeom>
                  <a:ln w="34925">
                    <a:solidFill>
                      <a:schemeClr val="accent5"/>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iSans Normal" panose="00000500000000000000" charset="-122"/>
                      <a:ea typeface="MiSans Normal" panose="00000500000000000000" charset="-122"/>
                      <a:sym typeface="MiSans Normal" panose="00000500000000000000" charset="-122"/>
                    </a:endParaRPr>
                  </a:p>
                </p:txBody>
              </p:sp>
              <p:sp>
                <p:nvSpPr>
                  <p:cNvPr id="56" name="椭圆 55"/>
                  <p:cNvSpPr/>
                  <p:nvPr>
                    <p:custDataLst>
                      <p:tags r:id="rId17"/>
                    </p:custDataLst>
                  </p:nvPr>
                </p:nvSpPr>
                <p:spPr>
                  <a:xfrm>
                    <a:off x="2722" y="4207"/>
                    <a:ext cx="1059" cy="1078"/>
                  </a:xfrm>
                  <a:prstGeom prst="ellipse">
                    <a:avLst/>
                  </a:prstGeom>
                  <a:gradFill>
                    <a:gsLst>
                      <a:gs pos="50000">
                        <a:schemeClr val="accent6"/>
                      </a:gs>
                      <a:gs pos="0">
                        <a:schemeClr val="accent6">
                          <a:lumMod val="25000"/>
                          <a:lumOff val="75000"/>
                        </a:schemeClr>
                      </a:gs>
                      <a:gs pos="100000">
                        <a:schemeClr val="accent6">
                          <a:lumMod val="85000"/>
                        </a:schemeClr>
                      </a:gs>
                    </a:gsLst>
                    <a:lin ang="18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2400" b="1"/>
                  </a:p>
                </p:txBody>
              </p:sp>
            </p:grpSp>
          </p:grpSp>
          <p:pic>
            <p:nvPicPr>
              <p:cNvPr id="60" name="图片 59" descr="手"/>
              <p:cNvPicPr>
                <a:picLocks noChangeAspect="1"/>
              </p:cNvPicPr>
              <p:nvPr/>
            </p:nvPicPr>
            <p:blipFill>
              <a:blip r:embed="rId22">
                <a:extLst>
                  <a:ext uri="{96DAC541-7B7A-43D3-8B79-37D633B846F1}">
                    <asvg:svgBlip xmlns:asvg="http://schemas.microsoft.com/office/drawing/2016/SVG/main" r:embed="rId25"/>
                  </a:ext>
                </a:extLst>
              </a:blip>
              <a:stretch>
                <a:fillRect/>
              </a:stretch>
            </p:blipFill>
            <p:spPr>
              <a:xfrm>
                <a:off x="4249" y="3374"/>
                <a:ext cx="647" cy="647"/>
              </a:xfrm>
              <a:prstGeom prst="rect">
                <a:avLst/>
              </a:prstGeom>
            </p:spPr>
          </p:pic>
        </p:grpSp>
      </p:grpSp>
      <p:grpSp>
        <p:nvGrpSpPr>
          <p:cNvPr id="3" name="组合 2"/>
          <p:cNvGrpSpPr/>
          <p:nvPr>
            <p:custDataLst>
              <p:tags r:id="rId3"/>
            </p:custDataLst>
          </p:nvPr>
        </p:nvGrpSpPr>
        <p:grpSpPr>
          <a:xfrm>
            <a:off x="6470650" y="1663065"/>
            <a:ext cx="3726180" cy="4013200"/>
            <a:chOff x="10190" y="2720"/>
            <a:chExt cx="5868" cy="6320"/>
          </a:xfrm>
        </p:grpSpPr>
        <p:sp>
          <p:nvSpPr>
            <p:cNvPr id="22" name="圆角矩形 21"/>
            <p:cNvSpPr/>
            <p:nvPr>
              <p:custDataLst>
                <p:tags r:id="rId4"/>
              </p:custDataLst>
            </p:nvPr>
          </p:nvSpPr>
          <p:spPr>
            <a:xfrm>
              <a:off x="10190" y="2720"/>
              <a:ext cx="5868" cy="6321"/>
            </a:xfrm>
            <a:prstGeom prst="roundRect">
              <a:avLst>
                <a:gd name="adj" fmla="val 13095"/>
              </a:avLst>
            </a:prstGeom>
            <a:solidFill>
              <a:srgbClr val="FFFFFF"/>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6" name="矩形 5"/>
            <p:cNvSpPr/>
            <p:nvPr>
              <p:custDataLst>
                <p:tags r:id="rId5"/>
              </p:custDataLst>
            </p:nvPr>
          </p:nvSpPr>
          <p:spPr>
            <a:xfrm>
              <a:off x="10527" y="4604"/>
              <a:ext cx="5179" cy="3919"/>
            </a:xfrm>
            <a:prstGeom prst="rect">
              <a:avLst/>
            </a:prstGeom>
          </p:spPr>
          <p:txBody>
            <a:bodyPr wrap="square" lIns="0" tIns="0" rIns="0" bIns="0">
              <a:noAutofit/>
            </a:bodyPr>
            <a:lstStyle/>
            <a:p>
              <a:pPr indent="0" fontAlgn="auto">
                <a:lnSpc>
                  <a:spcPct val="150000"/>
                </a:lnSpc>
                <a:spcBef>
                  <a:spcPct val="0"/>
                </a:spcBef>
                <a:spcAft>
                  <a:spcPct val="0"/>
                </a:spcAft>
              </a:pPr>
              <a:r>
                <a:rPr lang="zh-CN" altLang="en-US">
                  <a:solidFill>
                    <a:srgbClr val="262626"/>
                  </a:solidFill>
                  <a:latin typeface="+mn-ea"/>
                  <a:cs typeface="+mn-ea"/>
                </a:rPr>
                <a:t>了解大数据、人工智能和区块链技术，知道互联网新技术如何引领数字社会，促进数字经济发展。</a:t>
              </a:r>
            </a:p>
          </p:txBody>
        </p:sp>
        <p:cxnSp>
          <p:nvCxnSpPr>
            <p:cNvPr id="12" name="直接连接符 11"/>
            <p:cNvCxnSpPr/>
            <p:nvPr>
              <p:custDataLst>
                <p:tags r:id="rId6"/>
              </p:custDataLst>
            </p:nvPr>
          </p:nvCxnSpPr>
          <p:spPr>
            <a:xfrm>
              <a:off x="12823" y="8614"/>
              <a:ext cx="601" cy="0"/>
            </a:xfrm>
            <a:prstGeom prst="line">
              <a:avLst/>
            </a:prstGeom>
            <a:ln w="44450" cap="rnd">
              <a:solidFill>
                <a:schemeClr val="accent5"/>
              </a:solidFill>
            </a:ln>
          </p:spPr>
          <p:style>
            <a:lnRef idx="2">
              <a:schemeClr val="accent1"/>
            </a:lnRef>
            <a:fillRef idx="0">
              <a:srgbClr val="FFFFFF"/>
            </a:fillRef>
            <a:effectRef idx="0">
              <a:srgbClr val="FFFFFF"/>
            </a:effectRef>
            <a:fontRef idx="minor">
              <a:schemeClr val="tx1"/>
            </a:fontRef>
          </p:style>
        </p:cxnSp>
        <p:grpSp>
          <p:nvGrpSpPr>
            <p:cNvPr id="62" name="组合 61"/>
            <p:cNvGrpSpPr/>
            <p:nvPr/>
          </p:nvGrpSpPr>
          <p:grpSpPr>
            <a:xfrm>
              <a:off x="11007" y="3133"/>
              <a:ext cx="3904" cy="1162"/>
              <a:chOff x="3833" y="3134"/>
              <a:chExt cx="3904" cy="1162"/>
            </a:xfrm>
          </p:grpSpPr>
          <p:sp>
            <p:nvSpPr>
              <p:cNvPr id="63" name="圆角矩形 62"/>
              <p:cNvSpPr/>
              <p:nvPr/>
            </p:nvSpPr>
            <p:spPr>
              <a:xfrm>
                <a:off x="4507" y="3186"/>
                <a:ext cx="3230" cy="1034"/>
              </a:xfrm>
              <a:prstGeom prst="roundRect">
                <a:avLst/>
              </a:prstGeom>
            </p:spPr>
            <p:style>
              <a:lnRef idx="2">
                <a:schemeClr val="lt1"/>
              </a:lnRef>
              <a:fillRef idx="1">
                <a:schemeClr val="accent5"/>
              </a:fillRef>
              <a:effectRef idx="1">
                <a:schemeClr val="accent5"/>
              </a:effectRef>
              <a:fontRef idx="minor">
                <a:schemeClr val="dk1"/>
              </a:fontRef>
            </p:style>
            <p:txBody>
              <a:bodyPr rtlCol="0" anchor="ctr"/>
              <a:lstStyle/>
              <a:p>
                <a:pPr algn="ctr"/>
                <a:r>
                  <a:rPr lang="zh-CN" altLang="en-US" sz="2400" b="1">
                    <a:solidFill>
                      <a:schemeClr val="bg1"/>
                    </a:solidFill>
                  </a:rPr>
                  <a:t>素养目标</a:t>
                </a:r>
              </a:p>
            </p:txBody>
          </p:sp>
          <p:grpSp>
            <p:nvGrpSpPr>
              <p:cNvPr id="64" name="组合 63"/>
              <p:cNvGrpSpPr/>
              <p:nvPr/>
            </p:nvGrpSpPr>
            <p:grpSpPr>
              <a:xfrm>
                <a:off x="3833" y="3134"/>
                <a:ext cx="1334" cy="1162"/>
                <a:chOff x="2825" y="4289"/>
                <a:chExt cx="1334" cy="1162"/>
              </a:xfrm>
            </p:grpSpPr>
            <p:pic>
              <p:nvPicPr>
                <p:cNvPr id="65" name="图片 64"/>
                <p:cNvPicPr>
                  <a:picLocks noChangeAspect="1"/>
                </p:cNvPicPr>
                <p:nvPr>
                  <p:custDataLst>
                    <p:tags r:id="rId7"/>
                  </p:custDataLst>
                </p:nvPr>
              </p:nvPicPr>
              <p:blipFill>
                <a:blip r:embed="rId24">
                  <a:duotone>
                    <a:schemeClr val="accent1">
                      <a:shade val="45000"/>
                      <a:satMod val="135000"/>
                    </a:schemeClr>
                    <a:prstClr val="white"/>
                  </a:duotone>
                </a:blip>
                <a:srcRect l="18610" t="17256" r="10960" b="2597"/>
                <a:stretch>
                  <a:fillRect/>
                </a:stretch>
              </p:blipFill>
              <p:spPr>
                <a:xfrm>
                  <a:off x="2825" y="4301"/>
                  <a:ext cx="875" cy="982"/>
                </a:xfrm>
                <a:prstGeom prst="rect">
                  <a:avLst/>
                </a:prstGeom>
              </p:spPr>
            </p:pic>
            <p:grpSp>
              <p:nvGrpSpPr>
                <p:cNvPr id="66" name="组合 65"/>
                <p:cNvGrpSpPr/>
                <p:nvPr/>
              </p:nvGrpSpPr>
              <p:grpSpPr>
                <a:xfrm>
                  <a:off x="2997" y="4289"/>
                  <a:ext cx="1162" cy="1162"/>
                  <a:chOff x="2644" y="4152"/>
                  <a:chExt cx="1221" cy="1220"/>
                </a:xfrm>
              </p:grpSpPr>
              <p:sp>
                <p:nvSpPr>
                  <p:cNvPr id="67" name="椭圆 66"/>
                  <p:cNvSpPr/>
                  <p:nvPr>
                    <p:custDataLst>
                      <p:tags r:id="rId8"/>
                    </p:custDataLst>
                  </p:nvPr>
                </p:nvSpPr>
                <p:spPr>
                  <a:xfrm>
                    <a:off x="2645" y="4152"/>
                    <a:ext cx="1220" cy="1219"/>
                  </a:xfrm>
                  <a:prstGeom prst="ellipse">
                    <a:avLst/>
                  </a:prstGeom>
                  <a:noFill/>
                  <a:ln w="6350">
                    <a:gradFill>
                      <a:gsLst>
                        <a:gs pos="0">
                          <a:schemeClr val="accent5">
                            <a:alpha val="0"/>
                          </a:schemeClr>
                        </a:gs>
                        <a:gs pos="100000">
                          <a:schemeClr val="accent5">
                            <a:lumMod val="75000"/>
                            <a:alpha val="100000"/>
                          </a:schemeClr>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74" name="弧形 73"/>
                  <p:cNvSpPr/>
                  <p:nvPr>
                    <p:custDataLst>
                      <p:tags r:id="rId9"/>
                    </p:custDataLst>
                  </p:nvPr>
                </p:nvSpPr>
                <p:spPr>
                  <a:xfrm>
                    <a:off x="2644" y="4152"/>
                    <a:ext cx="1221" cy="1220"/>
                  </a:xfrm>
                  <a:prstGeom prst="arc">
                    <a:avLst>
                      <a:gd name="adj1" fmla="val 17438644"/>
                      <a:gd name="adj2" fmla="val 0"/>
                    </a:avLst>
                  </a:prstGeom>
                  <a:ln w="34925">
                    <a:solidFill>
                      <a:schemeClr val="accent5"/>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iSans Normal" panose="00000500000000000000" charset="-122"/>
                      <a:ea typeface="MiSans Normal" panose="00000500000000000000" charset="-122"/>
                      <a:sym typeface="MiSans Normal" panose="00000500000000000000" charset="-122"/>
                    </a:endParaRPr>
                  </a:p>
                </p:txBody>
              </p:sp>
              <p:sp>
                <p:nvSpPr>
                  <p:cNvPr id="103" name="椭圆 102"/>
                  <p:cNvSpPr/>
                  <p:nvPr>
                    <p:custDataLst>
                      <p:tags r:id="rId10"/>
                    </p:custDataLst>
                  </p:nvPr>
                </p:nvSpPr>
                <p:spPr>
                  <a:xfrm>
                    <a:off x="2722" y="4207"/>
                    <a:ext cx="1059" cy="1078"/>
                  </a:xfrm>
                  <a:prstGeom prst="ellipse">
                    <a:avLst/>
                  </a:prstGeom>
                  <a:gradFill>
                    <a:gsLst>
                      <a:gs pos="50000">
                        <a:schemeClr val="accent6"/>
                      </a:gs>
                      <a:gs pos="0">
                        <a:schemeClr val="accent6">
                          <a:lumMod val="25000"/>
                          <a:lumOff val="75000"/>
                        </a:schemeClr>
                      </a:gs>
                      <a:gs pos="100000">
                        <a:schemeClr val="accent6">
                          <a:lumMod val="85000"/>
                        </a:schemeClr>
                      </a:gs>
                    </a:gsLst>
                    <a:lin ang="18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2400" b="1"/>
                  </a:p>
                </p:txBody>
              </p:sp>
            </p:grpSp>
          </p:grpSp>
          <p:pic>
            <p:nvPicPr>
              <p:cNvPr id="104" name="图片 103" descr="手"/>
              <p:cNvPicPr>
                <a:picLocks noChangeAspect="1"/>
              </p:cNvPicPr>
              <p:nvPr/>
            </p:nvPicPr>
            <p:blipFill>
              <a:blip r:embed="rId22">
                <a:extLst>
                  <a:ext uri="{96DAC541-7B7A-43D3-8B79-37D633B846F1}">
                    <asvg:svgBlip xmlns:asvg="http://schemas.microsoft.com/office/drawing/2016/SVG/main" r:embed="rId26"/>
                  </a:ext>
                </a:extLst>
              </a:blip>
              <a:stretch>
                <a:fillRect/>
              </a:stretch>
            </p:blipFill>
            <p:spPr>
              <a:xfrm>
                <a:off x="4249" y="3374"/>
                <a:ext cx="647" cy="647"/>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圆角矩形 125"/>
          <p:cNvSpPr/>
          <p:nvPr/>
        </p:nvSpPr>
        <p:spPr bwMode="auto">
          <a:xfrm>
            <a:off x="969645" y="902970"/>
            <a:ext cx="10321290" cy="5095240"/>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30" name="矩形 1"/>
          <p:cNvSpPr/>
          <p:nvPr/>
        </p:nvSpPr>
        <p:spPr>
          <a:xfrm>
            <a:off x="2606498" y="888808"/>
            <a:ext cx="3721151" cy="32588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0" y="908506"/>
            <a:ext cx="2641480" cy="419735"/>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2000000000000000000" pitchFamily="65" charset="-122"/>
                <a:ea typeface="方正小标宋简体" panose="02000000000000000000" pitchFamily="65" charset="-122"/>
              </a:rPr>
              <a:t>我的问题</a:t>
            </a:r>
          </a:p>
        </p:txBody>
      </p:sp>
      <p:pic>
        <p:nvPicPr>
          <p:cNvPr id="9" name="图片 8"/>
          <p:cNvPicPr>
            <a:picLocks noChangeAspect="1"/>
          </p:cNvPicPr>
          <p:nvPr/>
        </p:nvPicPr>
        <p:blipFill rotWithShape="1">
          <a:blip r:embed="rId18"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4" name="文本框 13"/>
          <p:cNvSpPr txBox="1"/>
          <p:nvPr/>
        </p:nvSpPr>
        <p:spPr>
          <a:xfrm>
            <a:off x="2346" y="161035"/>
            <a:ext cx="5269662"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sym typeface="+mn-ea"/>
              </a:rPr>
              <a:t>单元   </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sym typeface="+mn-ea"/>
              </a:rPr>
              <a:t>融入未来数字社会</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sp>
        <p:nvSpPr>
          <p:cNvPr id="5" name="椭圆 4"/>
          <p:cNvSpPr/>
          <p:nvPr>
            <p:custDataLst>
              <p:tags r:id="rId1"/>
            </p:custDataLst>
          </p:nvPr>
        </p:nvSpPr>
        <p:spPr>
          <a:xfrm>
            <a:off x="5242560" y="3796983"/>
            <a:ext cx="1645920" cy="1645920"/>
          </a:xfrm>
          <a:prstGeom prst="ellipse">
            <a:avLst/>
          </a:prstGeom>
          <a:noFill/>
          <a:ln>
            <a:gradFill>
              <a:gsLst>
                <a:gs pos="0">
                  <a:schemeClr val="accent5">
                    <a:alpha val="100000"/>
                  </a:schemeClr>
                </a:gs>
                <a:gs pos="78000">
                  <a:schemeClr val="accent5">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www.pptcool.com4"/>
          <p:cNvSpPr/>
          <p:nvPr>
            <p:custDataLst>
              <p:tags r:id="rId2"/>
            </p:custDataLst>
          </p:nvPr>
        </p:nvSpPr>
        <p:spPr>
          <a:xfrm>
            <a:off x="2054860" y="4424363"/>
            <a:ext cx="8020803" cy="1361271"/>
          </a:xfrm>
          <a:custGeom>
            <a:avLst/>
            <a:gdLst>
              <a:gd name="connsiteX0" fmla="*/ 6063732 w 6845299"/>
              <a:gd name="connsiteY0" fmla="*/ 247688 h 1361271"/>
              <a:gd name="connsiteX1" fmla="*/ 6845299 w 6845299"/>
              <a:gd name="connsiteY1" fmla="*/ 680635 h 1361271"/>
              <a:gd name="connsiteX2" fmla="*/ 3422649 w 6845299"/>
              <a:gd name="connsiteY2" fmla="*/ 1361271 h 1361271"/>
              <a:gd name="connsiteX3" fmla="*/ 0 w 6845299"/>
              <a:gd name="connsiteY3" fmla="*/ 680636 h 1361271"/>
              <a:gd name="connsiteX4" fmla="*/ 3422650 w 6845299"/>
              <a:gd name="connsiteY4" fmla="*/ 0 h 1361271"/>
              <a:gd name="connsiteX5" fmla="*/ 6063732 w 6845299"/>
              <a:gd name="connsiteY5" fmla="*/ 247688 h 1361271"/>
              <a:gd name="connsiteX6" fmla="*/ 5627629 w 6845299"/>
              <a:gd name="connsiteY6" fmla="*/ 261458 h 1361271"/>
              <a:gd name="connsiteX7" fmla="*/ 3435819 w 6845299"/>
              <a:gd name="connsiteY7" fmla="*/ 55904 h 1361271"/>
              <a:gd name="connsiteX8" fmla="*/ 595393 w 6845299"/>
              <a:gd name="connsiteY8" fmla="*/ 620756 h 1361271"/>
              <a:gd name="connsiteX9" fmla="*/ 3435819 w 6845299"/>
              <a:gd name="connsiteY9" fmla="*/ 1185609 h 1361271"/>
              <a:gd name="connsiteX10" fmla="*/ 6276245 w 6845299"/>
              <a:gd name="connsiteY10" fmla="*/ 620757 h 1361271"/>
              <a:gd name="connsiteX11" fmla="*/ 5627629 w 6845299"/>
              <a:gd name="connsiteY11" fmla="*/ 261458 h 13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5299" h="1361271">
                <a:moveTo>
                  <a:pt x="6063732" y="247688"/>
                </a:moveTo>
                <a:cubicBezTo>
                  <a:pt x="6551994" y="365342"/>
                  <a:pt x="6845300" y="516177"/>
                  <a:pt x="6845299" y="680635"/>
                </a:cubicBezTo>
                <a:cubicBezTo>
                  <a:pt x="6845299" y="1056539"/>
                  <a:pt x="5312927" y="1361270"/>
                  <a:pt x="3422649" y="1361271"/>
                </a:cubicBezTo>
                <a:cubicBezTo>
                  <a:pt x="1532372" y="1361270"/>
                  <a:pt x="-1" y="1056539"/>
                  <a:pt x="0" y="680636"/>
                </a:cubicBezTo>
                <a:cubicBezTo>
                  <a:pt x="-1" y="304731"/>
                  <a:pt x="1532373" y="0"/>
                  <a:pt x="3422650" y="0"/>
                </a:cubicBezTo>
                <a:cubicBezTo>
                  <a:pt x="4485931" y="0"/>
                  <a:pt x="5435968" y="96419"/>
                  <a:pt x="6063732" y="247688"/>
                </a:cubicBezTo>
                <a:close/>
                <a:moveTo>
                  <a:pt x="5627629" y="261458"/>
                </a:moveTo>
                <a:cubicBezTo>
                  <a:pt x="5106654" y="135921"/>
                  <a:pt x="4318226" y="55904"/>
                  <a:pt x="3435819" y="55904"/>
                </a:cubicBezTo>
                <a:cubicBezTo>
                  <a:pt x="1867095" y="55904"/>
                  <a:pt x="595393" y="308797"/>
                  <a:pt x="595393" y="620756"/>
                </a:cubicBezTo>
                <a:cubicBezTo>
                  <a:pt x="595393" y="932716"/>
                  <a:pt x="1867095" y="1185608"/>
                  <a:pt x="3435819" y="1185609"/>
                </a:cubicBezTo>
                <a:cubicBezTo>
                  <a:pt x="5004543" y="1185608"/>
                  <a:pt x="6276245" y="932715"/>
                  <a:pt x="6276245" y="620757"/>
                </a:cubicBezTo>
                <a:cubicBezTo>
                  <a:pt x="6276244" y="484274"/>
                  <a:pt x="6032833" y="359098"/>
                  <a:pt x="5627629" y="261458"/>
                </a:cubicBezTo>
                <a:close/>
              </a:path>
            </a:pathLst>
          </a:custGeom>
          <a:gradFill flip="none" rotWithShape="1">
            <a:gsLst>
              <a:gs pos="0">
                <a:schemeClr val="accent5">
                  <a:alpha val="0"/>
                </a:schemeClr>
              </a:gs>
              <a:gs pos="100000">
                <a:schemeClr val="accent5">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n-ea"/>
              <a:sym typeface="+mn-lt"/>
            </a:endParaRPr>
          </a:p>
        </p:txBody>
      </p:sp>
      <p:sp>
        <p:nvSpPr>
          <p:cNvPr id="8" name="www.pptcool.com19"/>
          <p:cNvSpPr/>
          <p:nvPr>
            <p:custDataLst>
              <p:tags r:id="rId3"/>
            </p:custDataLst>
          </p:nvPr>
        </p:nvSpPr>
        <p:spPr>
          <a:xfrm>
            <a:off x="1725930" y="4355783"/>
            <a:ext cx="8679644" cy="1528816"/>
          </a:xfrm>
          <a:prstGeom prst="ellipse">
            <a:avLst/>
          </a:prstGeom>
          <a:noFill/>
          <a:ln>
            <a:gradFill>
              <a:gsLst>
                <a:gs pos="20000">
                  <a:schemeClr val="accent5">
                    <a:alpha val="0"/>
                  </a:schemeClr>
                </a:gs>
                <a:gs pos="100000">
                  <a:schemeClr val="accent5">
                    <a:alpha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n-ea"/>
              <a:sym typeface="+mn-lt"/>
            </a:endParaRPr>
          </a:p>
        </p:txBody>
      </p:sp>
      <p:sp>
        <p:nvSpPr>
          <p:cNvPr id="45" name="Freeform 14"/>
          <p:cNvSpPr/>
          <p:nvPr>
            <p:custDataLst>
              <p:tags r:id="rId4"/>
            </p:custDataLst>
          </p:nvPr>
        </p:nvSpPr>
        <p:spPr>
          <a:xfrm>
            <a:off x="3745865" y="3443288"/>
            <a:ext cx="1684333" cy="649108"/>
          </a:xfrm>
          <a:custGeom>
            <a:avLst/>
            <a:gdLst/>
            <a:ahLst/>
            <a:cxnLst/>
            <a:rect l="0" t="0" r="0" b="0"/>
            <a:pathLst>
              <a:path w="2475967" h="649108">
                <a:moveTo>
                  <a:pt x="0" y="0"/>
                </a:moveTo>
                <a:lnTo>
                  <a:pt x="0" y="559107"/>
                </a:lnTo>
                <a:cubicBezTo>
                  <a:pt x="0" y="608787"/>
                  <a:pt x="40320" y="649107"/>
                  <a:pt x="90000" y="649107"/>
                </a:cubicBezTo>
                <a:lnTo>
                  <a:pt x="2475966" y="649107"/>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2" name="Freeform 39"/>
          <p:cNvSpPr/>
          <p:nvPr>
            <p:custDataLst>
              <p:tags r:id="rId5"/>
            </p:custDataLst>
          </p:nvPr>
        </p:nvSpPr>
        <p:spPr>
          <a:xfrm>
            <a:off x="6701155" y="3443288"/>
            <a:ext cx="1714483" cy="649108"/>
          </a:xfrm>
          <a:custGeom>
            <a:avLst/>
            <a:gdLst/>
            <a:ahLst/>
            <a:cxnLst/>
            <a:rect l="0" t="0" r="0" b="0"/>
            <a:pathLst>
              <a:path w="2475967" h="649108">
                <a:moveTo>
                  <a:pt x="2475966" y="0"/>
                </a:moveTo>
                <a:lnTo>
                  <a:pt x="2475966" y="559107"/>
                </a:lnTo>
                <a:cubicBezTo>
                  <a:pt x="2475966" y="608787"/>
                  <a:pt x="2435646" y="649107"/>
                  <a:pt x="2385966" y="649107"/>
                </a:cubicBezTo>
                <a:lnTo>
                  <a:pt x="0" y="649107"/>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矩形 15"/>
          <p:cNvSpPr/>
          <p:nvPr>
            <p:custDataLst>
              <p:tags r:id="rId6"/>
            </p:custDataLst>
          </p:nvPr>
        </p:nvSpPr>
        <p:spPr>
          <a:xfrm>
            <a:off x="1852295" y="2552700"/>
            <a:ext cx="2519680" cy="105029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a:gradFill>
                  <a:gsLst>
                    <a:gs pos="50000">
                      <a:schemeClr val="accent6"/>
                    </a:gs>
                    <a:gs pos="0">
                      <a:schemeClr val="accent6">
                        <a:lumMod val="25000"/>
                        <a:lumOff val="75000"/>
                      </a:schemeClr>
                    </a:gs>
                    <a:gs pos="100000">
                      <a:schemeClr val="accent6">
                        <a:lumMod val="85000"/>
                      </a:schemeClr>
                    </a:gs>
                  </a:gsLst>
                  <a:lin ang="5400000" scaled="1"/>
                </a:gradFill>
                <a:sym typeface="+mn-ea"/>
              </a:rPr>
              <a:t>当前有哪些互联网新技术？</a:t>
            </a:r>
            <a:endParaRPr lang="zh-CN" altLang="en-US">
              <a:gradFill>
                <a:gsLst>
                  <a:gs pos="50000">
                    <a:schemeClr val="accent6"/>
                  </a:gs>
                  <a:gs pos="0">
                    <a:schemeClr val="accent6">
                      <a:lumMod val="25000"/>
                      <a:lumOff val="75000"/>
                    </a:schemeClr>
                  </a:gs>
                  <a:gs pos="100000">
                    <a:schemeClr val="accent6">
                      <a:lumMod val="85000"/>
                    </a:schemeClr>
                  </a:gs>
                </a:gsLst>
                <a:lin ang="5400000" scaled="1"/>
              </a:gradFill>
              <a:latin typeface="+mn-ea"/>
              <a:cs typeface="+mn-ea"/>
              <a:sym typeface="+mn-ea"/>
            </a:endParaRPr>
          </a:p>
        </p:txBody>
      </p:sp>
      <p:sp>
        <p:nvSpPr>
          <p:cNvPr id="17" name="矩形 16"/>
          <p:cNvSpPr/>
          <p:nvPr>
            <p:custDataLst>
              <p:tags r:id="rId7"/>
            </p:custDataLst>
          </p:nvPr>
        </p:nvSpPr>
        <p:spPr>
          <a:xfrm>
            <a:off x="3124835" y="1801178"/>
            <a:ext cx="1247140" cy="368300"/>
          </a:xfrm>
          <a:prstGeom prst="rect">
            <a:avLst/>
          </a:prstGeom>
          <a:noFill/>
        </p:spPr>
        <p:txBody>
          <a:bodyPr wrap="square" lIns="0" tIns="0" rIns="0" bIns="0" rtlCol="0" anchor="b">
            <a:noAutofit/>
          </a:bodyPr>
          <a:lstStyle/>
          <a:p>
            <a:pPr algn="ctr">
              <a:spcBef>
                <a:spcPct val="0"/>
              </a:spcBef>
              <a:spcAft>
                <a:spcPct val="0"/>
              </a:spcAft>
            </a:pPr>
            <a:r>
              <a:rPr lang="zh-CN" altLang="en-US" sz="2800" b="1">
                <a:solidFill>
                  <a:schemeClr val="accent5"/>
                </a:solidFill>
                <a:effectLst/>
                <a:latin typeface="+mn-ea"/>
                <a:cs typeface="+mn-ea"/>
                <a:sym typeface="+mn-ea"/>
              </a:rPr>
              <a:t>现在</a:t>
            </a:r>
          </a:p>
        </p:txBody>
      </p:sp>
      <p:sp>
        <p:nvSpPr>
          <p:cNvPr id="18" name="矩形 17"/>
          <p:cNvSpPr/>
          <p:nvPr>
            <p:custDataLst>
              <p:tags r:id="rId8"/>
            </p:custDataLst>
          </p:nvPr>
        </p:nvSpPr>
        <p:spPr>
          <a:xfrm>
            <a:off x="4977765" y="2552700"/>
            <a:ext cx="2245995" cy="105029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a:gradFill>
                  <a:gsLst>
                    <a:gs pos="50000">
                      <a:schemeClr val="accent6"/>
                    </a:gs>
                    <a:gs pos="0">
                      <a:schemeClr val="accent6">
                        <a:lumMod val="25000"/>
                        <a:lumOff val="75000"/>
                      </a:schemeClr>
                    </a:gs>
                    <a:gs pos="100000">
                      <a:schemeClr val="accent6">
                        <a:lumMod val="85000"/>
                      </a:schemeClr>
                    </a:gs>
                  </a:gsLst>
                  <a:lin ang="5400000" scaled="1"/>
                </a:gradFill>
                <a:sym typeface="+mn-ea"/>
              </a:rPr>
              <a:t>未来还可能会涌现出哪些互联网新技术？</a:t>
            </a:r>
            <a:endParaRPr lang="zh-CN" altLang="en-US">
              <a:gradFill>
                <a:gsLst>
                  <a:gs pos="50000">
                    <a:schemeClr val="accent6"/>
                  </a:gs>
                  <a:gs pos="0">
                    <a:schemeClr val="accent6">
                      <a:lumMod val="25000"/>
                      <a:lumOff val="75000"/>
                    </a:schemeClr>
                  </a:gs>
                  <a:gs pos="100000">
                    <a:schemeClr val="accent6">
                      <a:lumMod val="85000"/>
                    </a:schemeClr>
                  </a:gs>
                </a:gsLst>
                <a:lin ang="5400000" scaled="1"/>
              </a:gradFill>
              <a:latin typeface="+mn-ea"/>
              <a:cs typeface="+mn-ea"/>
              <a:sym typeface="+mn-ea"/>
            </a:endParaRPr>
          </a:p>
        </p:txBody>
      </p:sp>
      <p:sp>
        <p:nvSpPr>
          <p:cNvPr id="19" name="矩形 18"/>
          <p:cNvSpPr/>
          <p:nvPr>
            <p:custDataLst>
              <p:tags r:id="rId9"/>
            </p:custDataLst>
          </p:nvPr>
        </p:nvSpPr>
        <p:spPr>
          <a:xfrm>
            <a:off x="5441950" y="1801178"/>
            <a:ext cx="1247140" cy="368300"/>
          </a:xfrm>
          <a:prstGeom prst="rect">
            <a:avLst/>
          </a:prstGeom>
          <a:noFill/>
        </p:spPr>
        <p:txBody>
          <a:bodyPr wrap="square" lIns="0" tIns="0" rIns="0" bIns="0" rtlCol="0" anchor="b">
            <a:noAutofit/>
          </a:bodyPr>
          <a:lstStyle/>
          <a:p>
            <a:pPr algn="ctr">
              <a:spcBef>
                <a:spcPct val="0"/>
              </a:spcBef>
              <a:spcAft>
                <a:spcPct val="0"/>
              </a:spcAft>
            </a:pPr>
            <a:r>
              <a:rPr lang="zh-CN" altLang="en-US" sz="2800" b="1">
                <a:solidFill>
                  <a:schemeClr val="accent6"/>
                </a:solidFill>
                <a:effectLst/>
                <a:latin typeface="+mn-ea"/>
                <a:cs typeface="+mn-ea"/>
                <a:sym typeface="+mn-ea"/>
              </a:rPr>
              <a:t>未来</a:t>
            </a:r>
          </a:p>
        </p:txBody>
      </p:sp>
      <p:sp>
        <p:nvSpPr>
          <p:cNvPr id="21" name="矩形 20"/>
          <p:cNvSpPr/>
          <p:nvPr>
            <p:custDataLst>
              <p:tags r:id="rId10"/>
            </p:custDataLst>
          </p:nvPr>
        </p:nvSpPr>
        <p:spPr>
          <a:xfrm>
            <a:off x="7829550" y="2552700"/>
            <a:ext cx="2585720" cy="1050290"/>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a:gradFill>
                  <a:gsLst>
                    <a:gs pos="50000">
                      <a:schemeClr val="accent6"/>
                    </a:gs>
                    <a:gs pos="0">
                      <a:schemeClr val="accent6">
                        <a:lumMod val="25000"/>
                        <a:lumOff val="75000"/>
                      </a:schemeClr>
                    </a:gs>
                    <a:gs pos="100000">
                      <a:schemeClr val="accent6">
                        <a:lumMod val="85000"/>
                      </a:schemeClr>
                    </a:gs>
                  </a:gsLst>
                  <a:lin ang="5400000" scaled="1"/>
                </a:gradFill>
                <a:sym typeface="+mn-ea"/>
              </a:rPr>
              <a:t>这些新技术对未来数字社会将产生怎样的影响？</a:t>
            </a:r>
            <a:endParaRPr lang="zh-CN" altLang="en-US">
              <a:gradFill>
                <a:gsLst>
                  <a:gs pos="50000">
                    <a:schemeClr val="accent6"/>
                  </a:gs>
                  <a:gs pos="0">
                    <a:schemeClr val="accent6">
                      <a:lumMod val="25000"/>
                      <a:lumOff val="75000"/>
                    </a:schemeClr>
                  </a:gs>
                  <a:gs pos="100000">
                    <a:schemeClr val="accent6">
                      <a:lumMod val="85000"/>
                    </a:schemeClr>
                  </a:gs>
                </a:gsLst>
                <a:lin ang="5400000" scaled="1"/>
              </a:gradFill>
            </a:endParaRPr>
          </a:p>
          <a:p>
            <a:pPr algn="l">
              <a:lnSpc>
                <a:spcPct val="130000"/>
              </a:lnSpc>
              <a:spcBef>
                <a:spcPct val="0"/>
              </a:spcBef>
              <a:spcAft>
                <a:spcPct val="0"/>
              </a:spcAft>
            </a:pPr>
            <a:endParaRPr lang="zh-CN" altLang="en-US">
              <a:gradFill>
                <a:gsLst>
                  <a:gs pos="50000">
                    <a:schemeClr val="accent6"/>
                  </a:gs>
                  <a:gs pos="0">
                    <a:schemeClr val="accent6">
                      <a:lumMod val="25000"/>
                      <a:lumOff val="75000"/>
                    </a:schemeClr>
                  </a:gs>
                  <a:gs pos="100000">
                    <a:schemeClr val="accent6">
                      <a:lumMod val="85000"/>
                    </a:schemeClr>
                  </a:gs>
                </a:gsLst>
                <a:lin ang="5400000" scaled="1"/>
              </a:gradFill>
              <a:latin typeface="+mn-ea"/>
              <a:cs typeface="+mn-ea"/>
              <a:sym typeface="+mn-ea"/>
            </a:endParaRPr>
          </a:p>
        </p:txBody>
      </p:sp>
      <p:sp>
        <p:nvSpPr>
          <p:cNvPr id="28" name="矩形 27"/>
          <p:cNvSpPr/>
          <p:nvPr>
            <p:custDataLst>
              <p:tags r:id="rId11"/>
            </p:custDataLst>
          </p:nvPr>
        </p:nvSpPr>
        <p:spPr>
          <a:xfrm>
            <a:off x="7759065" y="1801178"/>
            <a:ext cx="1247140" cy="368300"/>
          </a:xfrm>
          <a:prstGeom prst="rect">
            <a:avLst/>
          </a:prstGeom>
          <a:noFill/>
        </p:spPr>
        <p:txBody>
          <a:bodyPr wrap="square" lIns="0" tIns="0" rIns="0" bIns="0" rtlCol="0" anchor="b">
            <a:noAutofit/>
          </a:bodyPr>
          <a:lstStyle/>
          <a:p>
            <a:pPr algn="ctr">
              <a:spcBef>
                <a:spcPct val="0"/>
              </a:spcBef>
              <a:spcAft>
                <a:spcPct val="0"/>
              </a:spcAft>
            </a:pPr>
            <a:r>
              <a:rPr lang="zh-CN" altLang="en-US" sz="2800" b="1">
                <a:solidFill>
                  <a:schemeClr val="accent5"/>
                </a:solidFill>
                <a:effectLst/>
                <a:latin typeface="+mn-ea"/>
                <a:cs typeface="+mn-ea"/>
                <a:sym typeface="+mn-ea"/>
              </a:rPr>
              <a:t>影响</a:t>
            </a:r>
          </a:p>
        </p:txBody>
      </p:sp>
      <p:sp>
        <p:nvSpPr>
          <p:cNvPr id="67" name="椭圆 66"/>
          <p:cNvSpPr/>
          <p:nvPr>
            <p:custDataLst>
              <p:tags r:id="rId12"/>
            </p:custDataLst>
          </p:nvPr>
        </p:nvSpPr>
        <p:spPr>
          <a:xfrm>
            <a:off x="3690620" y="3423603"/>
            <a:ext cx="106983" cy="1069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椭圆 69"/>
          <p:cNvSpPr/>
          <p:nvPr>
            <p:custDataLst>
              <p:tags r:id="rId13"/>
            </p:custDataLst>
          </p:nvPr>
        </p:nvSpPr>
        <p:spPr>
          <a:xfrm>
            <a:off x="8362315" y="3423603"/>
            <a:ext cx="106983" cy="1069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椭圆 29"/>
          <p:cNvSpPr/>
          <p:nvPr>
            <p:custDataLst>
              <p:tags r:id="rId14"/>
            </p:custDataLst>
          </p:nvPr>
        </p:nvSpPr>
        <p:spPr>
          <a:xfrm>
            <a:off x="6012180" y="3423603"/>
            <a:ext cx="106983" cy="106983"/>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35" name="直接连接符 34"/>
          <p:cNvCxnSpPr/>
          <p:nvPr>
            <p:custDataLst>
              <p:tags r:id="rId15"/>
            </p:custDataLst>
          </p:nvPr>
        </p:nvCxnSpPr>
        <p:spPr>
          <a:xfrm flipH="1">
            <a:off x="6065520" y="3530283"/>
            <a:ext cx="1" cy="266315"/>
          </a:xfrm>
          <a:prstGeom prst="lin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cxnSp>
      <p:pic>
        <p:nvPicPr>
          <p:cNvPr id="109" name="图片 108" descr="生成卡通图片"/>
          <p:cNvPicPr>
            <a:picLocks noChangeAspect="1"/>
          </p:cNvPicPr>
          <p:nvPr/>
        </p:nvPicPr>
        <p:blipFill>
          <a:blip r:embed="rId19"/>
          <a:stretch>
            <a:fillRect/>
          </a:stretch>
        </p:blipFill>
        <p:spPr>
          <a:xfrm>
            <a:off x="-153670" y="4272280"/>
            <a:ext cx="2585720" cy="2585720"/>
          </a:xfrm>
          <a:prstGeom prst="rect">
            <a:avLst/>
          </a:prstGeom>
        </p:spPr>
      </p:pic>
      <p:sp>
        <p:nvSpPr>
          <p:cNvPr id="36" name="任意多边形 35"/>
          <p:cNvSpPr/>
          <p:nvPr/>
        </p:nvSpPr>
        <p:spPr>
          <a:xfrm>
            <a:off x="4533265" y="1847215"/>
            <a:ext cx="378460" cy="256540"/>
          </a:xfrm>
          <a:custGeom>
            <a:avLst/>
            <a:gdLst>
              <a:gd name="connsiteX0" fmla="*/ 1834 w 2772"/>
              <a:gd name="connsiteY0" fmla="*/ 0 h 1877"/>
              <a:gd name="connsiteX1" fmla="*/ 2772 w 2772"/>
              <a:gd name="connsiteY1" fmla="*/ 939 h 1877"/>
              <a:gd name="connsiteX2" fmla="*/ 1834 w 2772"/>
              <a:gd name="connsiteY2" fmla="*/ 1877 h 1877"/>
              <a:gd name="connsiteX3" fmla="*/ 1957 w 2772"/>
              <a:gd name="connsiteY3" fmla="*/ 1209 h 1877"/>
              <a:gd name="connsiteX4" fmla="*/ 16 w 2772"/>
              <a:gd name="connsiteY4" fmla="*/ 1591 h 1877"/>
              <a:gd name="connsiteX5" fmla="*/ 16 w 2772"/>
              <a:gd name="connsiteY5" fmla="*/ 1591 h 1877"/>
              <a:gd name="connsiteX6" fmla="*/ 923 w 2772"/>
              <a:gd name="connsiteY6" fmla="*/ 955 h 1877"/>
              <a:gd name="connsiteX7" fmla="*/ 16 w 2772"/>
              <a:gd name="connsiteY7" fmla="*/ 271 h 1877"/>
              <a:gd name="connsiteX8" fmla="*/ 0 w 2772"/>
              <a:gd name="connsiteY8" fmla="*/ 271 h 1877"/>
              <a:gd name="connsiteX9" fmla="*/ 1973 w 2772"/>
              <a:gd name="connsiteY9" fmla="*/ 605 h 1877"/>
              <a:gd name="connsiteX10" fmla="*/ 1834 w 2772"/>
              <a:gd name="connsiteY10" fmla="*/ 0 h 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2" h="1877">
                <a:moveTo>
                  <a:pt x="1834" y="0"/>
                </a:moveTo>
                <a:lnTo>
                  <a:pt x="2772" y="939"/>
                </a:lnTo>
                <a:lnTo>
                  <a:pt x="1834" y="1877"/>
                </a:lnTo>
                <a:lnTo>
                  <a:pt x="1957" y="1209"/>
                </a:lnTo>
                <a:lnTo>
                  <a:pt x="16" y="1591"/>
                </a:lnTo>
                <a:lnTo>
                  <a:pt x="16" y="1591"/>
                </a:lnTo>
                <a:lnTo>
                  <a:pt x="923" y="955"/>
                </a:lnTo>
                <a:lnTo>
                  <a:pt x="16" y="271"/>
                </a:lnTo>
                <a:lnTo>
                  <a:pt x="0" y="271"/>
                </a:lnTo>
                <a:lnTo>
                  <a:pt x="1973" y="605"/>
                </a:lnTo>
                <a:lnTo>
                  <a:pt x="1834" y="0"/>
                </a:lnTo>
                <a:close/>
              </a:path>
            </a:pathLst>
          </a:custGeom>
          <a:gradFill>
            <a:gsLst>
              <a:gs pos="0">
                <a:srgbClr val="70E1F5"/>
              </a:gs>
              <a:gs pos="97000">
                <a:srgbClr val="0989B1"/>
              </a:gs>
            </a:gsLst>
            <a:lin ang="0" scaled="1"/>
          </a:gradFill>
          <a:ln>
            <a:noFill/>
          </a:ln>
          <a:effectLst>
            <a:outerShdw blurRad="50800" dist="38100" algn="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8" name="任意多边形 37"/>
          <p:cNvSpPr/>
          <p:nvPr/>
        </p:nvSpPr>
        <p:spPr>
          <a:xfrm>
            <a:off x="7089140" y="1847215"/>
            <a:ext cx="378460" cy="256540"/>
          </a:xfrm>
          <a:custGeom>
            <a:avLst/>
            <a:gdLst>
              <a:gd name="connsiteX0" fmla="*/ 1834 w 2772"/>
              <a:gd name="connsiteY0" fmla="*/ 0 h 1877"/>
              <a:gd name="connsiteX1" fmla="*/ 2772 w 2772"/>
              <a:gd name="connsiteY1" fmla="*/ 939 h 1877"/>
              <a:gd name="connsiteX2" fmla="*/ 1834 w 2772"/>
              <a:gd name="connsiteY2" fmla="*/ 1877 h 1877"/>
              <a:gd name="connsiteX3" fmla="*/ 1957 w 2772"/>
              <a:gd name="connsiteY3" fmla="*/ 1209 h 1877"/>
              <a:gd name="connsiteX4" fmla="*/ 16 w 2772"/>
              <a:gd name="connsiteY4" fmla="*/ 1591 h 1877"/>
              <a:gd name="connsiteX5" fmla="*/ 16 w 2772"/>
              <a:gd name="connsiteY5" fmla="*/ 1591 h 1877"/>
              <a:gd name="connsiteX6" fmla="*/ 923 w 2772"/>
              <a:gd name="connsiteY6" fmla="*/ 955 h 1877"/>
              <a:gd name="connsiteX7" fmla="*/ 16 w 2772"/>
              <a:gd name="connsiteY7" fmla="*/ 271 h 1877"/>
              <a:gd name="connsiteX8" fmla="*/ 0 w 2772"/>
              <a:gd name="connsiteY8" fmla="*/ 271 h 1877"/>
              <a:gd name="connsiteX9" fmla="*/ 1973 w 2772"/>
              <a:gd name="connsiteY9" fmla="*/ 605 h 1877"/>
              <a:gd name="connsiteX10" fmla="*/ 1834 w 2772"/>
              <a:gd name="connsiteY10" fmla="*/ 0 h 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2" h="1877">
                <a:moveTo>
                  <a:pt x="1834" y="0"/>
                </a:moveTo>
                <a:lnTo>
                  <a:pt x="2772" y="939"/>
                </a:lnTo>
                <a:lnTo>
                  <a:pt x="1834" y="1877"/>
                </a:lnTo>
                <a:lnTo>
                  <a:pt x="1957" y="1209"/>
                </a:lnTo>
                <a:lnTo>
                  <a:pt x="16" y="1591"/>
                </a:lnTo>
                <a:lnTo>
                  <a:pt x="16" y="1591"/>
                </a:lnTo>
                <a:lnTo>
                  <a:pt x="923" y="955"/>
                </a:lnTo>
                <a:lnTo>
                  <a:pt x="16" y="271"/>
                </a:lnTo>
                <a:lnTo>
                  <a:pt x="0" y="271"/>
                </a:lnTo>
                <a:lnTo>
                  <a:pt x="1973" y="605"/>
                </a:lnTo>
                <a:lnTo>
                  <a:pt x="1834" y="0"/>
                </a:lnTo>
                <a:close/>
              </a:path>
            </a:pathLst>
          </a:custGeom>
          <a:gradFill>
            <a:gsLst>
              <a:gs pos="0">
                <a:srgbClr val="70E1F5"/>
              </a:gs>
              <a:gs pos="97000">
                <a:srgbClr val="0989B1"/>
              </a:gs>
            </a:gsLst>
            <a:lin ang="0" scaled="1"/>
          </a:gradFill>
          <a:ln>
            <a:noFill/>
          </a:ln>
          <a:effectLst>
            <a:outerShdw blurRad="50800" dist="38100" algn="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3" name="图片 2" descr="地球"/>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41645" y="3966845"/>
            <a:ext cx="1159510" cy="1159510"/>
          </a:xfrm>
          <a:prstGeom prst="rect">
            <a:avLst/>
          </a:prstGeom>
          <a:effectLst>
            <a:outerShdw blurRad="50800" dist="38100" dir="2700000" algn="tl" rotWithShape="0">
              <a:prstClr val="black">
                <a:alpha val="40000"/>
              </a:prstClr>
            </a:outerShdw>
          </a:effectLst>
        </p:spPr>
      </p:pic>
      <p:pic>
        <p:nvPicPr>
          <p:cNvPr id="7" name="https://docer-ks3.wpscdn.cn/picture/183122588/fd941b4afe112a1eb6fde9a1ae01ade0_612.jpg" descr="由有趣微笑的卡通人物组成的字母孤立在白色背景上。"/>
          <p:cNvPicPr>
            <a:picLocks noChangeAspect="1"/>
          </p:cNvPicPr>
          <p:nvPr/>
        </p:nvPicPr>
        <p:blipFill>
          <a:blip r:embed="rId22">
            <a:clrChange>
              <a:clrFrom>
                <a:srgbClr val="FFFFFF">
                  <a:alpha val="100000"/>
                </a:srgbClr>
              </a:clrFrom>
              <a:clrTo>
                <a:srgbClr val="FFFFFF">
                  <a:alpha val="100000"/>
                  <a:alpha val="0"/>
                </a:srgbClr>
              </a:clrTo>
            </a:clrChange>
          </a:blip>
          <a:srcRect l="27213" t="19380" r="25750" b="20630"/>
          <a:stretch>
            <a:fillRect/>
          </a:stretch>
        </p:blipFill>
        <p:spPr>
          <a:xfrm rot="1020000">
            <a:off x="1272540" y="3676015"/>
            <a:ext cx="615315" cy="785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2"/>
          <p:cNvSpPr/>
          <p:nvPr>
            <p:custDataLst>
              <p:tags r:id="rId1"/>
            </p:custDataLst>
          </p:nvPr>
        </p:nvSpPr>
        <p:spPr>
          <a:xfrm>
            <a:off x="5481320" y="956945"/>
            <a:ext cx="5559425" cy="5117465"/>
          </a:xfrm>
          <a:prstGeom prst="roundRect">
            <a:avLst>
              <a:gd name="adj" fmla="val 3640"/>
            </a:avLst>
          </a:prstGeom>
          <a:noFill/>
          <a:ln>
            <a:solidFill>
              <a:schemeClr val="accent1">
                <a:alpha val="50000"/>
              </a:schemeClr>
            </a:solidFill>
            <a:prstDash val="solid"/>
          </a:ln>
          <a:effectLst>
            <a:outerShdw blurRad="330200" dist="203200" dir="5400000" sx="98000" sy="98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charset="-122"/>
            </a:endParaRPr>
          </a:p>
        </p:txBody>
      </p:sp>
      <p:pic>
        <p:nvPicPr>
          <p:cNvPr id="2" name="图片 1"/>
          <p:cNvPicPr>
            <a:picLocks noChangeAspect="1"/>
          </p:cNvPicPr>
          <p:nvPr/>
        </p:nvPicPr>
        <p:blipFill>
          <a:blip r:embed="rId21">
            <a:clrChange>
              <a:clrFrom>
                <a:srgbClr val="74D5F9">
                  <a:alpha val="100000"/>
                </a:srgbClr>
              </a:clrFrom>
              <a:clrTo>
                <a:srgbClr val="74D5F9">
                  <a:alpha val="100000"/>
                  <a:alpha val="0"/>
                </a:srgbClr>
              </a:clrTo>
            </a:clrChange>
          </a:blip>
          <a:stretch>
            <a:fillRect/>
          </a:stretch>
        </p:blipFill>
        <p:spPr>
          <a:xfrm>
            <a:off x="5408930" y="894715"/>
            <a:ext cx="5849620" cy="5179695"/>
          </a:xfrm>
          <a:prstGeom prst="rect">
            <a:avLst/>
          </a:prstGeom>
        </p:spPr>
      </p:pic>
      <p:sp>
        <p:nvSpPr>
          <p:cNvPr id="11" name="序号"/>
          <p:cNvSpPr txBox="1"/>
          <p:nvPr>
            <p:custDataLst>
              <p:tags r:id="rId2"/>
            </p:custDataLst>
          </p:nvPr>
        </p:nvSpPr>
        <p:spPr>
          <a:xfrm>
            <a:off x="10464800" y="1322389"/>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01.</a:t>
            </a:r>
          </a:p>
        </p:txBody>
      </p:sp>
      <p:sp>
        <p:nvSpPr>
          <p:cNvPr id="5" name="标题"/>
          <p:cNvSpPr txBox="1"/>
          <p:nvPr>
            <p:custDataLst>
              <p:tags r:id="rId3"/>
            </p:custDataLst>
          </p:nvPr>
        </p:nvSpPr>
        <p:spPr>
          <a:xfrm>
            <a:off x="6049010" y="110839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项目准备</a:t>
            </a:r>
          </a:p>
        </p:txBody>
      </p:sp>
      <p:cxnSp>
        <p:nvCxnSpPr>
          <p:cNvPr id="3" name="直接连接符 2"/>
          <p:cNvCxnSpPr/>
          <p:nvPr>
            <p:custDataLst>
              <p:tags r:id="rId4"/>
            </p:custDataLst>
          </p:nvPr>
        </p:nvCxnSpPr>
        <p:spPr>
          <a:xfrm>
            <a:off x="6049010" y="2463800"/>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25" name="序号"/>
          <p:cNvSpPr txBox="1"/>
          <p:nvPr>
            <p:custDataLst>
              <p:tags r:id="rId5"/>
            </p:custDataLst>
          </p:nvPr>
        </p:nvSpPr>
        <p:spPr>
          <a:xfrm>
            <a:off x="10464800" y="2516717"/>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02.</a:t>
            </a:r>
          </a:p>
        </p:txBody>
      </p:sp>
      <p:sp>
        <p:nvSpPr>
          <p:cNvPr id="26" name="标题"/>
          <p:cNvSpPr txBox="1"/>
          <p:nvPr>
            <p:custDataLst>
              <p:tags r:id="rId6"/>
            </p:custDataLst>
          </p:nvPr>
        </p:nvSpPr>
        <p:spPr>
          <a:xfrm>
            <a:off x="6049010" y="2354792"/>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项目实施</a:t>
            </a:r>
          </a:p>
        </p:txBody>
      </p:sp>
      <p:cxnSp>
        <p:nvCxnSpPr>
          <p:cNvPr id="4" name="直接连接符 3"/>
          <p:cNvCxnSpPr/>
          <p:nvPr>
            <p:custDataLst>
              <p:tags r:id="rId7"/>
            </p:custDataLst>
          </p:nvPr>
        </p:nvCxnSpPr>
        <p:spPr>
          <a:xfrm>
            <a:off x="6049010" y="3658128"/>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6" name="序号"/>
          <p:cNvSpPr txBox="1"/>
          <p:nvPr>
            <p:custDataLst>
              <p:tags r:id="rId8"/>
            </p:custDataLst>
          </p:nvPr>
        </p:nvSpPr>
        <p:spPr>
          <a:xfrm>
            <a:off x="10464800" y="3711045"/>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03.</a:t>
            </a:r>
          </a:p>
        </p:txBody>
      </p:sp>
      <p:sp>
        <p:nvSpPr>
          <p:cNvPr id="7" name="标题"/>
          <p:cNvSpPr txBox="1"/>
          <p:nvPr>
            <p:custDataLst>
              <p:tags r:id="rId9"/>
            </p:custDataLst>
          </p:nvPr>
        </p:nvSpPr>
        <p:spPr>
          <a:xfrm>
            <a:off x="6049010" y="3549120"/>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素养提升</a:t>
            </a:r>
          </a:p>
        </p:txBody>
      </p:sp>
      <p:cxnSp>
        <p:nvCxnSpPr>
          <p:cNvPr id="33" name="直接连接符 32"/>
          <p:cNvCxnSpPr/>
          <p:nvPr>
            <p:custDataLst>
              <p:tags r:id="rId10"/>
            </p:custDataLst>
          </p:nvPr>
        </p:nvCxnSpPr>
        <p:spPr>
          <a:xfrm>
            <a:off x="6049010" y="4852456"/>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35" name="序号"/>
          <p:cNvSpPr txBox="1"/>
          <p:nvPr>
            <p:custDataLst>
              <p:tags r:id="rId11"/>
            </p:custDataLst>
          </p:nvPr>
        </p:nvSpPr>
        <p:spPr>
          <a:xfrm>
            <a:off x="10464800" y="4905374"/>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04.</a:t>
            </a:r>
          </a:p>
        </p:txBody>
      </p:sp>
      <p:sp>
        <p:nvSpPr>
          <p:cNvPr id="36" name="标题"/>
          <p:cNvSpPr txBox="1"/>
          <p:nvPr>
            <p:custDataLst>
              <p:tags r:id="rId12"/>
            </p:custDataLst>
          </p:nvPr>
        </p:nvSpPr>
        <p:spPr>
          <a:xfrm>
            <a:off x="6049010" y="4743449"/>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拓展评价</a:t>
            </a:r>
          </a:p>
        </p:txBody>
      </p:sp>
      <p:sp>
        <p:nvSpPr>
          <p:cNvPr id="8" name="标题"/>
          <p:cNvSpPr txBox="1"/>
          <p:nvPr>
            <p:custDataLst>
              <p:tags r:id="rId13"/>
            </p:custDataLst>
          </p:nvPr>
        </p:nvSpPr>
        <p:spPr>
          <a:xfrm>
            <a:off x="6699250" y="1576705"/>
            <a:ext cx="3944938"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了解当前互联网新技术</a:t>
            </a:r>
          </a:p>
        </p:txBody>
      </p:sp>
      <p:sp>
        <p:nvSpPr>
          <p:cNvPr id="12" name="标题"/>
          <p:cNvSpPr txBox="1"/>
          <p:nvPr>
            <p:custDataLst>
              <p:tags r:id="rId14"/>
            </p:custDataLst>
          </p:nvPr>
        </p:nvSpPr>
        <p:spPr>
          <a:xfrm>
            <a:off x="6708775" y="276701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准备并撰写互联网新时代畅想方案</a:t>
            </a:r>
          </a:p>
        </p:txBody>
      </p:sp>
      <p:sp>
        <p:nvSpPr>
          <p:cNvPr id="22" name="标题"/>
          <p:cNvSpPr txBox="1"/>
          <p:nvPr>
            <p:custDataLst>
              <p:tags r:id="rId15"/>
            </p:custDataLst>
          </p:nvPr>
        </p:nvSpPr>
        <p:spPr>
          <a:xfrm>
            <a:off x="6751955" y="399764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理解互联网新技术对社会的影响</a:t>
            </a:r>
            <a:endParaRPr lang="en-US" altLang="zh-CN" sz="1800" dirty="0">
              <a:solidFill>
                <a:srgbClr val="3484A2"/>
              </a:solidFill>
              <a:cs typeface="MiSans Normal" panose="00000500000000000000" charset="-122"/>
              <a:sym typeface="+mn-ea"/>
            </a:endParaRPr>
          </a:p>
        </p:txBody>
      </p:sp>
      <p:sp>
        <p:nvSpPr>
          <p:cNvPr id="23" name="标题"/>
          <p:cNvSpPr txBox="1"/>
          <p:nvPr>
            <p:custDataLst>
              <p:tags r:id="rId16"/>
            </p:custDataLst>
          </p:nvPr>
        </p:nvSpPr>
        <p:spPr>
          <a:xfrm>
            <a:off x="6751320" y="5076190"/>
            <a:ext cx="4507230"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评估学习成效反思项目收获</a:t>
            </a:r>
            <a:endParaRPr lang="zh-CN" sz="1800" dirty="0">
              <a:solidFill>
                <a:srgbClr val="3484A2"/>
              </a:solidFill>
              <a:cs typeface="MiSans Normal" panose="00000500000000000000" charset="-122"/>
              <a:sym typeface="+mn-ea"/>
            </a:endParaRPr>
          </a:p>
        </p:txBody>
      </p:sp>
      <p:sp>
        <p:nvSpPr>
          <p:cNvPr id="27" name="文本框 26"/>
          <p:cNvSpPr txBox="1"/>
          <p:nvPr userDrawn="1">
            <p:custDataLst>
              <p:tags r:id="rId17"/>
            </p:custDataLst>
          </p:nvPr>
        </p:nvSpPr>
        <p:spPr>
          <a:xfrm>
            <a:off x="3016432" y="1389212"/>
            <a:ext cx="1532679" cy="229214"/>
          </a:xfrm>
          <a:custGeom>
            <a:avLst/>
            <a:gdLst/>
            <a:ahLst/>
            <a:cxnLst/>
            <a:rect l="l" t="t" r="r" b="b"/>
            <a:pathLst>
              <a:path w="1532679" h="229214">
                <a:moveTo>
                  <a:pt x="290910" y="25296"/>
                </a:moveTo>
                <a:cubicBezTo>
                  <a:pt x="278078" y="25296"/>
                  <a:pt x="267307" y="27705"/>
                  <a:pt x="258599" y="32523"/>
                </a:cubicBezTo>
                <a:cubicBezTo>
                  <a:pt x="249891" y="37342"/>
                  <a:pt x="242816" y="43766"/>
                  <a:pt x="237374" y="51797"/>
                </a:cubicBezTo>
                <a:cubicBezTo>
                  <a:pt x="231932" y="59827"/>
                  <a:pt x="228036" y="69206"/>
                  <a:pt x="225687" y="79932"/>
                </a:cubicBezTo>
                <a:cubicBezTo>
                  <a:pt x="223338" y="90659"/>
                  <a:pt x="222163" y="101930"/>
                  <a:pt x="222163" y="113746"/>
                </a:cubicBezTo>
                <a:cubicBezTo>
                  <a:pt x="222163" y="126825"/>
                  <a:pt x="223252" y="138870"/>
                  <a:pt x="225429" y="149884"/>
                </a:cubicBezTo>
                <a:cubicBezTo>
                  <a:pt x="227606" y="160897"/>
                  <a:pt x="231273" y="170390"/>
                  <a:pt x="236429" y="178363"/>
                </a:cubicBezTo>
                <a:cubicBezTo>
                  <a:pt x="241585" y="186336"/>
                  <a:pt x="248488" y="192531"/>
                  <a:pt x="257139" y="196948"/>
                </a:cubicBezTo>
                <a:cubicBezTo>
                  <a:pt x="265790" y="201365"/>
                  <a:pt x="276645" y="203573"/>
                  <a:pt x="289706" y="203573"/>
                </a:cubicBezTo>
                <a:cubicBezTo>
                  <a:pt x="302653" y="203573"/>
                  <a:pt x="313538" y="201164"/>
                  <a:pt x="322361" y="196346"/>
                </a:cubicBezTo>
                <a:cubicBezTo>
                  <a:pt x="331184" y="191528"/>
                  <a:pt x="338288" y="185017"/>
                  <a:pt x="343672" y="176815"/>
                </a:cubicBezTo>
                <a:cubicBezTo>
                  <a:pt x="349057" y="168612"/>
                  <a:pt x="352895" y="159119"/>
                  <a:pt x="355187" y="148335"/>
                </a:cubicBezTo>
                <a:cubicBezTo>
                  <a:pt x="357479" y="137551"/>
                  <a:pt x="358625" y="126136"/>
                  <a:pt x="358625" y="114090"/>
                </a:cubicBezTo>
                <a:cubicBezTo>
                  <a:pt x="358625" y="101471"/>
                  <a:pt x="357508" y="89741"/>
                  <a:pt x="355273" y="78900"/>
                </a:cubicBezTo>
                <a:cubicBezTo>
                  <a:pt x="353039" y="68058"/>
                  <a:pt x="349315" y="58651"/>
                  <a:pt x="344101" y="50678"/>
                </a:cubicBezTo>
                <a:cubicBezTo>
                  <a:pt x="338888" y="42705"/>
                  <a:pt x="331927" y="36481"/>
                  <a:pt x="323220" y="32007"/>
                </a:cubicBezTo>
                <a:cubicBezTo>
                  <a:pt x="314513" y="27533"/>
                  <a:pt x="303743" y="25296"/>
                  <a:pt x="290910" y="25296"/>
                </a:cubicBezTo>
                <a:close/>
                <a:moveTo>
                  <a:pt x="1220465" y="3269"/>
                </a:moveTo>
                <a:lnTo>
                  <a:pt x="1375340" y="3269"/>
                </a:lnTo>
                <a:cubicBezTo>
                  <a:pt x="1376257" y="3269"/>
                  <a:pt x="1377089" y="3499"/>
                  <a:pt x="1377835" y="3958"/>
                </a:cubicBezTo>
                <a:cubicBezTo>
                  <a:pt x="1378580" y="4416"/>
                  <a:pt x="1379211" y="5162"/>
                  <a:pt x="1379728" y="6195"/>
                </a:cubicBezTo>
                <a:cubicBezTo>
                  <a:pt x="1380244" y="7227"/>
                  <a:pt x="1380617" y="8575"/>
                  <a:pt x="1380846" y="10239"/>
                </a:cubicBezTo>
                <a:cubicBezTo>
                  <a:pt x="1381076" y="11902"/>
                  <a:pt x="1381190" y="13824"/>
                  <a:pt x="1381190" y="16003"/>
                </a:cubicBezTo>
                <a:cubicBezTo>
                  <a:pt x="1381190" y="18183"/>
                  <a:pt x="1381076" y="20076"/>
                  <a:pt x="1380846" y="21682"/>
                </a:cubicBezTo>
                <a:cubicBezTo>
                  <a:pt x="1380617" y="23288"/>
                  <a:pt x="1380244" y="24579"/>
                  <a:pt x="1379728" y="25554"/>
                </a:cubicBezTo>
                <a:cubicBezTo>
                  <a:pt x="1379211" y="26529"/>
                  <a:pt x="1378580" y="27246"/>
                  <a:pt x="1377835" y="27705"/>
                </a:cubicBezTo>
                <a:cubicBezTo>
                  <a:pt x="1377089" y="28164"/>
                  <a:pt x="1376257" y="28393"/>
                  <a:pt x="1375340" y="28393"/>
                </a:cubicBezTo>
                <a:lnTo>
                  <a:pt x="1312702" y="28393"/>
                </a:lnTo>
                <a:lnTo>
                  <a:pt x="1312702" y="221470"/>
                </a:lnTo>
                <a:cubicBezTo>
                  <a:pt x="1312702" y="222388"/>
                  <a:pt x="1312472" y="223191"/>
                  <a:pt x="1312013" y="223879"/>
                </a:cubicBezTo>
                <a:cubicBezTo>
                  <a:pt x="1311554" y="224567"/>
                  <a:pt x="1310751" y="225112"/>
                  <a:pt x="1309604" y="225514"/>
                </a:cubicBezTo>
                <a:cubicBezTo>
                  <a:pt x="1308457" y="225915"/>
                  <a:pt x="1306937" y="226260"/>
                  <a:pt x="1305044" y="226546"/>
                </a:cubicBezTo>
                <a:cubicBezTo>
                  <a:pt x="1303151" y="226833"/>
                  <a:pt x="1300771" y="226977"/>
                  <a:pt x="1297902" y="226977"/>
                </a:cubicBezTo>
                <a:cubicBezTo>
                  <a:pt x="1295149" y="226977"/>
                  <a:pt x="1292797" y="226833"/>
                  <a:pt x="1290847" y="226546"/>
                </a:cubicBezTo>
                <a:cubicBezTo>
                  <a:pt x="1288897" y="226260"/>
                  <a:pt x="1287348" y="225915"/>
                  <a:pt x="1286201" y="225514"/>
                </a:cubicBezTo>
                <a:cubicBezTo>
                  <a:pt x="1285054" y="225112"/>
                  <a:pt x="1284251" y="224567"/>
                  <a:pt x="1283792" y="223879"/>
                </a:cubicBezTo>
                <a:cubicBezTo>
                  <a:pt x="1283333" y="223191"/>
                  <a:pt x="1283103" y="222388"/>
                  <a:pt x="1283103" y="221470"/>
                </a:cubicBezTo>
                <a:lnTo>
                  <a:pt x="1283103" y="28393"/>
                </a:lnTo>
                <a:lnTo>
                  <a:pt x="1220465" y="28393"/>
                </a:lnTo>
                <a:cubicBezTo>
                  <a:pt x="1219548" y="28393"/>
                  <a:pt x="1218716" y="28164"/>
                  <a:pt x="1217970" y="27705"/>
                </a:cubicBezTo>
                <a:cubicBezTo>
                  <a:pt x="1217224" y="27246"/>
                  <a:pt x="1216622" y="26529"/>
                  <a:pt x="1216163" y="25554"/>
                </a:cubicBezTo>
                <a:cubicBezTo>
                  <a:pt x="1215704" y="24579"/>
                  <a:pt x="1215332" y="23288"/>
                  <a:pt x="1215045" y="21682"/>
                </a:cubicBezTo>
                <a:cubicBezTo>
                  <a:pt x="1214758" y="20076"/>
                  <a:pt x="1214614" y="18183"/>
                  <a:pt x="1214614" y="16003"/>
                </a:cubicBezTo>
                <a:cubicBezTo>
                  <a:pt x="1214614" y="13824"/>
                  <a:pt x="1214758" y="11902"/>
                  <a:pt x="1215045" y="10239"/>
                </a:cubicBezTo>
                <a:cubicBezTo>
                  <a:pt x="1215332" y="8575"/>
                  <a:pt x="1215704" y="7227"/>
                  <a:pt x="1216163" y="6195"/>
                </a:cubicBezTo>
                <a:cubicBezTo>
                  <a:pt x="1216622" y="5162"/>
                  <a:pt x="1217224" y="4416"/>
                  <a:pt x="1217970" y="3958"/>
                </a:cubicBezTo>
                <a:cubicBezTo>
                  <a:pt x="1218716" y="3499"/>
                  <a:pt x="1219548" y="3269"/>
                  <a:pt x="1220465" y="3269"/>
                </a:cubicBezTo>
                <a:close/>
                <a:moveTo>
                  <a:pt x="852595" y="3269"/>
                </a:moveTo>
                <a:lnTo>
                  <a:pt x="958253" y="3269"/>
                </a:lnTo>
                <a:cubicBezTo>
                  <a:pt x="959171" y="3269"/>
                  <a:pt x="960003" y="3499"/>
                  <a:pt x="960749" y="3958"/>
                </a:cubicBezTo>
                <a:cubicBezTo>
                  <a:pt x="961494" y="4416"/>
                  <a:pt x="962096" y="5162"/>
                  <a:pt x="962555" y="6195"/>
                </a:cubicBezTo>
                <a:cubicBezTo>
                  <a:pt x="963014" y="7227"/>
                  <a:pt x="963387" y="8518"/>
                  <a:pt x="963674" y="10067"/>
                </a:cubicBezTo>
                <a:cubicBezTo>
                  <a:pt x="963961" y="11615"/>
                  <a:pt x="964104" y="13537"/>
                  <a:pt x="964104" y="15831"/>
                </a:cubicBezTo>
                <a:cubicBezTo>
                  <a:pt x="964104" y="17896"/>
                  <a:pt x="963961" y="19703"/>
                  <a:pt x="963674" y="21252"/>
                </a:cubicBezTo>
                <a:cubicBezTo>
                  <a:pt x="963387" y="22801"/>
                  <a:pt x="963014" y="24063"/>
                  <a:pt x="962555" y="25038"/>
                </a:cubicBezTo>
                <a:cubicBezTo>
                  <a:pt x="962096" y="26013"/>
                  <a:pt x="961494" y="26730"/>
                  <a:pt x="960749" y="27189"/>
                </a:cubicBezTo>
                <a:cubicBezTo>
                  <a:pt x="960003" y="27648"/>
                  <a:pt x="959171" y="27877"/>
                  <a:pt x="958253" y="27877"/>
                </a:cubicBezTo>
                <a:lnTo>
                  <a:pt x="871180" y="27877"/>
                </a:lnTo>
                <a:lnTo>
                  <a:pt x="871180" y="97743"/>
                </a:lnTo>
                <a:lnTo>
                  <a:pt x="945863" y="97743"/>
                </a:lnTo>
                <a:cubicBezTo>
                  <a:pt x="946781" y="97743"/>
                  <a:pt x="947613" y="98001"/>
                  <a:pt x="948359" y="98517"/>
                </a:cubicBezTo>
                <a:cubicBezTo>
                  <a:pt x="949104" y="99033"/>
                  <a:pt x="949735" y="99750"/>
                  <a:pt x="950251" y="100668"/>
                </a:cubicBezTo>
                <a:cubicBezTo>
                  <a:pt x="950768" y="101586"/>
                  <a:pt x="951141" y="102848"/>
                  <a:pt x="951370" y="104454"/>
                </a:cubicBezTo>
                <a:cubicBezTo>
                  <a:pt x="951599" y="106060"/>
                  <a:pt x="951714" y="107953"/>
                  <a:pt x="951714" y="110133"/>
                </a:cubicBezTo>
                <a:cubicBezTo>
                  <a:pt x="951714" y="112198"/>
                  <a:pt x="951599" y="113976"/>
                  <a:pt x="951370" y="115467"/>
                </a:cubicBezTo>
                <a:cubicBezTo>
                  <a:pt x="951141" y="116958"/>
                  <a:pt x="950768" y="118163"/>
                  <a:pt x="950251" y="119081"/>
                </a:cubicBezTo>
                <a:cubicBezTo>
                  <a:pt x="949735" y="119999"/>
                  <a:pt x="949104" y="120658"/>
                  <a:pt x="948359" y="121060"/>
                </a:cubicBezTo>
                <a:cubicBezTo>
                  <a:pt x="947613" y="121461"/>
                  <a:pt x="946781" y="121662"/>
                  <a:pt x="945863" y="121662"/>
                </a:cubicBezTo>
                <a:lnTo>
                  <a:pt x="871180" y="121662"/>
                </a:lnTo>
                <a:lnTo>
                  <a:pt x="871180" y="201336"/>
                </a:lnTo>
                <a:lnTo>
                  <a:pt x="959458" y="201336"/>
                </a:lnTo>
                <a:cubicBezTo>
                  <a:pt x="960376" y="201336"/>
                  <a:pt x="961207" y="201566"/>
                  <a:pt x="961953" y="202025"/>
                </a:cubicBezTo>
                <a:cubicBezTo>
                  <a:pt x="962699" y="202484"/>
                  <a:pt x="963358" y="203201"/>
                  <a:pt x="963932" y="204176"/>
                </a:cubicBezTo>
                <a:cubicBezTo>
                  <a:pt x="964506" y="205151"/>
                  <a:pt x="964907" y="206413"/>
                  <a:pt x="965137" y="207961"/>
                </a:cubicBezTo>
                <a:cubicBezTo>
                  <a:pt x="965366" y="209510"/>
                  <a:pt x="965481" y="211432"/>
                  <a:pt x="965481" y="213726"/>
                </a:cubicBezTo>
                <a:cubicBezTo>
                  <a:pt x="965481" y="215791"/>
                  <a:pt x="965366" y="217598"/>
                  <a:pt x="965137" y="219147"/>
                </a:cubicBezTo>
                <a:cubicBezTo>
                  <a:pt x="964907" y="220696"/>
                  <a:pt x="964506" y="221986"/>
                  <a:pt x="963932" y="223019"/>
                </a:cubicBezTo>
                <a:cubicBezTo>
                  <a:pt x="963358" y="224051"/>
                  <a:pt x="962699" y="224797"/>
                  <a:pt x="961953" y="225256"/>
                </a:cubicBezTo>
                <a:cubicBezTo>
                  <a:pt x="961207" y="225715"/>
                  <a:pt x="960376" y="225944"/>
                  <a:pt x="959458" y="225944"/>
                </a:cubicBezTo>
                <a:lnTo>
                  <a:pt x="852595" y="225944"/>
                </a:lnTo>
                <a:cubicBezTo>
                  <a:pt x="849956" y="225944"/>
                  <a:pt x="847461" y="225055"/>
                  <a:pt x="845109" y="223277"/>
                </a:cubicBezTo>
                <a:cubicBezTo>
                  <a:pt x="842757" y="221499"/>
                  <a:pt x="841581" y="218372"/>
                  <a:pt x="841581" y="213898"/>
                </a:cubicBezTo>
                <a:lnTo>
                  <a:pt x="841581" y="15315"/>
                </a:lnTo>
                <a:cubicBezTo>
                  <a:pt x="841581" y="10841"/>
                  <a:pt x="842757" y="7715"/>
                  <a:pt x="845109" y="5937"/>
                </a:cubicBezTo>
                <a:cubicBezTo>
                  <a:pt x="847461" y="4158"/>
                  <a:pt x="849956" y="3269"/>
                  <a:pt x="852595" y="3269"/>
                </a:cubicBezTo>
                <a:close/>
                <a:moveTo>
                  <a:pt x="648965" y="3269"/>
                </a:moveTo>
                <a:lnTo>
                  <a:pt x="803839" y="3269"/>
                </a:lnTo>
                <a:cubicBezTo>
                  <a:pt x="804757" y="3269"/>
                  <a:pt x="805589" y="3499"/>
                  <a:pt x="806335" y="3958"/>
                </a:cubicBezTo>
                <a:cubicBezTo>
                  <a:pt x="807080" y="4416"/>
                  <a:pt x="807711" y="5162"/>
                  <a:pt x="808228" y="6195"/>
                </a:cubicBezTo>
                <a:cubicBezTo>
                  <a:pt x="808744" y="7227"/>
                  <a:pt x="809117" y="8575"/>
                  <a:pt x="809346" y="10239"/>
                </a:cubicBezTo>
                <a:cubicBezTo>
                  <a:pt x="809576" y="11902"/>
                  <a:pt x="809690" y="13824"/>
                  <a:pt x="809690" y="16003"/>
                </a:cubicBezTo>
                <a:cubicBezTo>
                  <a:pt x="809690" y="18183"/>
                  <a:pt x="809576" y="20076"/>
                  <a:pt x="809346" y="21682"/>
                </a:cubicBezTo>
                <a:cubicBezTo>
                  <a:pt x="809117" y="23288"/>
                  <a:pt x="808744" y="24579"/>
                  <a:pt x="808228" y="25554"/>
                </a:cubicBezTo>
                <a:cubicBezTo>
                  <a:pt x="807711" y="26529"/>
                  <a:pt x="807080" y="27246"/>
                  <a:pt x="806335" y="27705"/>
                </a:cubicBezTo>
                <a:cubicBezTo>
                  <a:pt x="805589" y="28164"/>
                  <a:pt x="804757" y="28393"/>
                  <a:pt x="803839" y="28393"/>
                </a:cubicBezTo>
                <a:lnTo>
                  <a:pt x="741201" y="28393"/>
                </a:lnTo>
                <a:lnTo>
                  <a:pt x="741201" y="221470"/>
                </a:lnTo>
                <a:cubicBezTo>
                  <a:pt x="741201" y="222388"/>
                  <a:pt x="740972" y="223191"/>
                  <a:pt x="740513" y="223879"/>
                </a:cubicBezTo>
                <a:cubicBezTo>
                  <a:pt x="740054" y="224567"/>
                  <a:pt x="739251" y="225112"/>
                  <a:pt x="738104" y="225514"/>
                </a:cubicBezTo>
                <a:cubicBezTo>
                  <a:pt x="736957" y="225915"/>
                  <a:pt x="735437" y="226260"/>
                  <a:pt x="733544" y="226546"/>
                </a:cubicBezTo>
                <a:cubicBezTo>
                  <a:pt x="731651" y="226833"/>
                  <a:pt x="729270" y="226977"/>
                  <a:pt x="726402" y="226977"/>
                </a:cubicBezTo>
                <a:cubicBezTo>
                  <a:pt x="723649" y="226977"/>
                  <a:pt x="721297" y="226833"/>
                  <a:pt x="719347" y="226546"/>
                </a:cubicBezTo>
                <a:cubicBezTo>
                  <a:pt x="717397" y="226260"/>
                  <a:pt x="715848" y="225915"/>
                  <a:pt x="714701" y="225514"/>
                </a:cubicBezTo>
                <a:cubicBezTo>
                  <a:pt x="713554" y="225112"/>
                  <a:pt x="712750" y="224567"/>
                  <a:pt x="712292" y="223879"/>
                </a:cubicBezTo>
                <a:cubicBezTo>
                  <a:pt x="711833" y="223191"/>
                  <a:pt x="711603" y="222388"/>
                  <a:pt x="711603" y="221470"/>
                </a:cubicBezTo>
                <a:lnTo>
                  <a:pt x="711603" y="28393"/>
                </a:lnTo>
                <a:lnTo>
                  <a:pt x="648965" y="28393"/>
                </a:lnTo>
                <a:cubicBezTo>
                  <a:pt x="648047" y="28393"/>
                  <a:pt x="647216" y="28164"/>
                  <a:pt x="646470" y="27705"/>
                </a:cubicBezTo>
                <a:cubicBezTo>
                  <a:pt x="645724" y="27246"/>
                  <a:pt x="645122" y="26529"/>
                  <a:pt x="644663" y="25554"/>
                </a:cubicBezTo>
                <a:cubicBezTo>
                  <a:pt x="644204" y="24579"/>
                  <a:pt x="643831" y="23288"/>
                  <a:pt x="643545" y="21682"/>
                </a:cubicBezTo>
                <a:cubicBezTo>
                  <a:pt x="643258" y="20076"/>
                  <a:pt x="643114" y="18183"/>
                  <a:pt x="643114" y="16003"/>
                </a:cubicBezTo>
                <a:cubicBezTo>
                  <a:pt x="643114" y="13824"/>
                  <a:pt x="643258" y="11902"/>
                  <a:pt x="643545" y="10239"/>
                </a:cubicBezTo>
                <a:cubicBezTo>
                  <a:pt x="643831" y="8575"/>
                  <a:pt x="644204" y="7227"/>
                  <a:pt x="644663" y="6195"/>
                </a:cubicBezTo>
                <a:cubicBezTo>
                  <a:pt x="645122" y="5162"/>
                  <a:pt x="645724" y="4416"/>
                  <a:pt x="646470" y="3958"/>
                </a:cubicBezTo>
                <a:cubicBezTo>
                  <a:pt x="647216" y="3499"/>
                  <a:pt x="648047" y="3269"/>
                  <a:pt x="648965" y="3269"/>
                </a:cubicBezTo>
                <a:close/>
                <a:moveTo>
                  <a:pt x="1166801" y="2753"/>
                </a:moveTo>
                <a:cubicBezTo>
                  <a:pt x="1169464" y="2753"/>
                  <a:pt x="1171764" y="2868"/>
                  <a:pt x="1173701" y="3097"/>
                </a:cubicBezTo>
                <a:cubicBezTo>
                  <a:pt x="1175638" y="3327"/>
                  <a:pt x="1177152" y="3699"/>
                  <a:pt x="1178241" y="4216"/>
                </a:cubicBezTo>
                <a:cubicBezTo>
                  <a:pt x="1179331" y="4732"/>
                  <a:pt x="1180118" y="5334"/>
                  <a:pt x="1180602" y="6023"/>
                </a:cubicBezTo>
                <a:cubicBezTo>
                  <a:pt x="1181086" y="6711"/>
                  <a:pt x="1181328" y="7457"/>
                  <a:pt x="1181328" y="8260"/>
                </a:cubicBezTo>
                <a:lnTo>
                  <a:pt x="1181328" y="213726"/>
                </a:lnTo>
                <a:cubicBezTo>
                  <a:pt x="1181328" y="216021"/>
                  <a:pt x="1180943" y="217971"/>
                  <a:pt x="1180172" y="219577"/>
                </a:cubicBezTo>
                <a:cubicBezTo>
                  <a:pt x="1179401" y="221183"/>
                  <a:pt x="1178393" y="222502"/>
                  <a:pt x="1177147" y="223535"/>
                </a:cubicBezTo>
                <a:cubicBezTo>
                  <a:pt x="1175901" y="224567"/>
                  <a:pt x="1174507" y="225313"/>
                  <a:pt x="1172965" y="225772"/>
                </a:cubicBezTo>
                <a:cubicBezTo>
                  <a:pt x="1171422" y="226231"/>
                  <a:pt x="1169879" y="226460"/>
                  <a:pt x="1168336" y="226460"/>
                </a:cubicBezTo>
                <a:lnTo>
                  <a:pt x="1158549" y="226460"/>
                </a:lnTo>
                <a:cubicBezTo>
                  <a:pt x="1155464" y="226460"/>
                  <a:pt x="1152764" y="226145"/>
                  <a:pt x="1150450" y="225514"/>
                </a:cubicBezTo>
                <a:cubicBezTo>
                  <a:pt x="1148136" y="224883"/>
                  <a:pt x="1145941" y="223736"/>
                  <a:pt x="1143865" y="222072"/>
                </a:cubicBezTo>
                <a:cubicBezTo>
                  <a:pt x="1141789" y="220409"/>
                  <a:pt x="1139713" y="218143"/>
                  <a:pt x="1137637" y="215275"/>
                </a:cubicBezTo>
                <a:cubicBezTo>
                  <a:pt x="1135560" y="212407"/>
                  <a:pt x="1133357" y="208736"/>
                  <a:pt x="1131026" y="204262"/>
                </a:cubicBezTo>
                <a:lnTo>
                  <a:pt x="1063097" y="77609"/>
                </a:lnTo>
                <a:cubicBezTo>
                  <a:pt x="1059546" y="71070"/>
                  <a:pt x="1055966" y="64215"/>
                  <a:pt x="1052359" y="57045"/>
                </a:cubicBezTo>
                <a:cubicBezTo>
                  <a:pt x="1048751" y="49875"/>
                  <a:pt x="1045394" y="42906"/>
                  <a:pt x="1042285" y="36137"/>
                </a:cubicBezTo>
                <a:lnTo>
                  <a:pt x="1041941" y="36137"/>
                </a:lnTo>
                <a:cubicBezTo>
                  <a:pt x="1042171" y="44397"/>
                  <a:pt x="1042343" y="52829"/>
                  <a:pt x="1042457" y="61433"/>
                </a:cubicBezTo>
                <a:cubicBezTo>
                  <a:pt x="1042572" y="70037"/>
                  <a:pt x="1042630" y="78584"/>
                  <a:pt x="1042630" y="87073"/>
                </a:cubicBezTo>
                <a:lnTo>
                  <a:pt x="1042630" y="221470"/>
                </a:lnTo>
                <a:cubicBezTo>
                  <a:pt x="1042630" y="222273"/>
                  <a:pt x="1042388" y="223047"/>
                  <a:pt x="1041904" y="223793"/>
                </a:cubicBezTo>
                <a:cubicBezTo>
                  <a:pt x="1041420" y="224539"/>
                  <a:pt x="1040603" y="225112"/>
                  <a:pt x="1039453" y="225514"/>
                </a:cubicBezTo>
                <a:cubicBezTo>
                  <a:pt x="1038303" y="225915"/>
                  <a:pt x="1036790" y="226260"/>
                  <a:pt x="1034913" y="226546"/>
                </a:cubicBezTo>
                <a:cubicBezTo>
                  <a:pt x="1033036" y="226833"/>
                  <a:pt x="1030645" y="226977"/>
                  <a:pt x="1027739" y="226977"/>
                </a:cubicBezTo>
                <a:cubicBezTo>
                  <a:pt x="1024833" y="226977"/>
                  <a:pt x="1022443" y="226833"/>
                  <a:pt x="1020567" y="226546"/>
                </a:cubicBezTo>
                <a:cubicBezTo>
                  <a:pt x="1018691" y="226260"/>
                  <a:pt x="1017208" y="225915"/>
                  <a:pt x="1016118" y="225514"/>
                </a:cubicBezTo>
                <a:cubicBezTo>
                  <a:pt x="1015028" y="225112"/>
                  <a:pt x="1014241" y="224539"/>
                  <a:pt x="1013757" y="223793"/>
                </a:cubicBezTo>
                <a:cubicBezTo>
                  <a:pt x="1013273" y="223047"/>
                  <a:pt x="1013031" y="222273"/>
                  <a:pt x="1013031" y="221470"/>
                </a:cubicBezTo>
                <a:lnTo>
                  <a:pt x="1013031" y="16003"/>
                </a:lnTo>
                <a:cubicBezTo>
                  <a:pt x="1013031" y="11415"/>
                  <a:pt x="1014334" y="8145"/>
                  <a:pt x="1016940" y="6195"/>
                </a:cubicBezTo>
                <a:cubicBezTo>
                  <a:pt x="1019545" y="4244"/>
                  <a:pt x="1022387" y="3269"/>
                  <a:pt x="1025464" y="3269"/>
                </a:cubicBezTo>
                <a:lnTo>
                  <a:pt x="1040030" y="3269"/>
                </a:lnTo>
                <a:cubicBezTo>
                  <a:pt x="1043462" y="3269"/>
                  <a:pt x="1046333" y="3556"/>
                  <a:pt x="1048643" y="4130"/>
                </a:cubicBezTo>
                <a:cubicBezTo>
                  <a:pt x="1050953" y="4703"/>
                  <a:pt x="1053025" y="5650"/>
                  <a:pt x="1054860" y="6969"/>
                </a:cubicBezTo>
                <a:cubicBezTo>
                  <a:pt x="1056694" y="8288"/>
                  <a:pt x="1058470" y="10124"/>
                  <a:pt x="1060187" y="12476"/>
                </a:cubicBezTo>
                <a:cubicBezTo>
                  <a:pt x="1061905" y="14827"/>
                  <a:pt x="1063706" y="17782"/>
                  <a:pt x="1065592" y="21338"/>
                </a:cubicBezTo>
                <a:lnTo>
                  <a:pt x="1117814" y="119081"/>
                </a:lnTo>
                <a:cubicBezTo>
                  <a:pt x="1121029" y="125046"/>
                  <a:pt x="1124134" y="130868"/>
                  <a:pt x="1127128" y="136547"/>
                </a:cubicBezTo>
                <a:cubicBezTo>
                  <a:pt x="1130121" y="142226"/>
                  <a:pt x="1133004" y="147819"/>
                  <a:pt x="1135776" y="153325"/>
                </a:cubicBezTo>
                <a:cubicBezTo>
                  <a:pt x="1138548" y="158832"/>
                  <a:pt x="1141292" y="164252"/>
                  <a:pt x="1144008" y="169587"/>
                </a:cubicBezTo>
                <a:cubicBezTo>
                  <a:pt x="1146723" y="174922"/>
                  <a:pt x="1149412" y="180285"/>
                  <a:pt x="1152074" y="185677"/>
                </a:cubicBezTo>
                <a:lnTo>
                  <a:pt x="1152246" y="185677"/>
                </a:lnTo>
                <a:cubicBezTo>
                  <a:pt x="1152017" y="176614"/>
                  <a:pt x="1151873" y="167178"/>
                  <a:pt x="1151816" y="157369"/>
                </a:cubicBezTo>
                <a:cubicBezTo>
                  <a:pt x="1151759" y="147560"/>
                  <a:pt x="1151730" y="138125"/>
                  <a:pt x="1151730" y="129062"/>
                </a:cubicBezTo>
                <a:lnTo>
                  <a:pt x="1151730" y="8260"/>
                </a:lnTo>
                <a:cubicBezTo>
                  <a:pt x="1151730" y="7457"/>
                  <a:pt x="1151972" y="6711"/>
                  <a:pt x="1152456" y="6023"/>
                </a:cubicBezTo>
                <a:cubicBezTo>
                  <a:pt x="1152940" y="5334"/>
                  <a:pt x="1153757" y="4732"/>
                  <a:pt x="1154907" y="4216"/>
                </a:cubicBezTo>
                <a:cubicBezTo>
                  <a:pt x="1156057" y="3699"/>
                  <a:pt x="1157570" y="3327"/>
                  <a:pt x="1159447" y="3097"/>
                </a:cubicBezTo>
                <a:cubicBezTo>
                  <a:pt x="1161324" y="2868"/>
                  <a:pt x="1163775" y="2753"/>
                  <a:pt x="1166801" y="2753"/>
                </a:cubicBezTo>
                <a:close/>
                <a:moveTo>
                  <a:pt x="595301" y="2753"/>
                </a:moveTo>
                <a:cubicBezTo>
                  <a:pt x="597964" y="2753"/>
                  <a:pt x="600264" y="2868"/>
                  <a:pt x="602201" y="3097"/>
                </a:cubicBezTo>
                <a:cubicBezTo>
                  <a:pt x="604138" y="3327"/>
                  <a:pt x="605651" y="3699"/>
                  <a:pt x="606741" y="4216"/>
                </a:cubicBezTo>
                <a:cubicBezTo>
                  <a:pt x="607831" y="4732"/>
                  <a:pt x="608618" y="5334"/>
                  <a:pt x="609102" y="6023"/>
                </a:cubicBezTo>
                <a:cubicBezTo>
                  <a:pt x="609586" y="6711"/>
                  <a:pt x="609828" y="7457"/>
                  <a:pt x="609828" y="8260"/>
                </a:cubicBezTo>
                <a:lnTo>
                  <a:pt x="609828" y="213726"/>
                </a:lnTo>
                <a:cubicBezTo>
                  <a:pt x="609828" y="216021"/>
                  <a:pt x="609443" y="217971"/>
                  <a:pt x="608672" y="219577"/>
                </a:cubicBezTo>
                <a:cubicBezTo>
                  <a:pt x="607901" y="221183"/>
                  <a:pt x="606893" y="222502"/>
                  <a:pt x="605647" y="223535"/>
                </a:cubicBezTo>
                <a:cubicBezTo>
                  <a:pt x="604401" y="224567"/>
                  <a:pt x="603007" y="225313"/>
                  <a:pt x="601465" y="225772"/>
                </a:cubicBezTo>
                <a:cubicBezTo>
                  <a:pt x="599922" y="226231"/>
                  <a:pt x="598379" y="226460"/>
                  <a:pt x="596836" y="226460"/>
                </a:cubicBezTo>
                <a:lnTo>
                  <a:pt x="587049" y="226460"/>
                </a:lnTo>
                <a:cubicBezTo>
                  <a:pt x="583964" y="226460"/>
                  <a:pt x="581264" y="226145"/>
                  <a:pt x="578950" y="225514"/>
                </a:cubicBezTo>
                <a:cubicBezTo>
                  <a:pt x="576636" y="224883"/>
                  <a:pt x="574441" y="223736"/>
                  <a:pt x="572365" y="222072"/>
                </a:cubicBezTo>
                <a:cubicBezTo>
                  <a:pt x="570289" y="220409"/>
                  <a:pt x="568213" y="218143"/>
                  <a:pt x="566137" y="215275"/>
                </a:cubicBezTo>
                <a:cubicBezTo>
                  <a:pt x="564060" y="212407"/>
                  <a:pt x="561856" y="208736"/>
                  <a:pt x="559526" y="204262"/>
                </a:cubicBezTo>
                <a:lnTo>
                  <a:pt x="491597" y="77609"/>
                </a:lnTo>
                <a:cubicBezTo>
                  <a:pt x="488046" y="71070"/>
                  <a:pt x="484466" y="64215"/>
                  <a:pt x="480859" y="57045"/>
                </a:cubicBezTo>
                <a:cubicBezTo>
                  <a:pt x="477251" y="49875"/>
                  <a:pt x="473894" y="42906"/>
                  <a:pt x="470785" y="36137"/>
                </a:cubicBezTo>
                <a:lnTo>
                  <a:pt x="470441" y="36137"/>
                </a:lnTo>
                <a:cubicBezTo>
                  <a:pt x="470671" y="44397"/>
                  <a:pt x="470843" y="52829"/>
                  <a:pt x="470957" y="61433"/>
                </a:cubicBezTo>
                <a:cubicBezTo>
                  <a:pt x="471072" y="70037"/>
                  <a:pt x="471130" y="78584"/>
                  <a:pt x="471130" y="87073"/>
                </a:cubicBezTo>
                <a:lnTo>
                  <a:pt x="471130" y="221470"/>
                </a:lnTo>
                <a:cubicBezTo>
                  <a:pt x="471130" y="222273"/>
                  <a:pt x="470888" y="223047"/>
                  <a:pt x="470404" y="223793"/>
                </a:cubicBezTo>
                <a:cubicBezTo>
                  <a:pt x="469920" y="224539"/>
                  <a:pt x="469103" y="225112"/>
                  <a:pt x="467953" y="225514"/>
                </a:cubicBezTo>
                <a:cubicBezTo>
                  <a:pt x="466803" y="225915"/>
                  <a:pt x="465290" y="226260"/>
                  <a:pt x="463413" y="226546"/>
                </a:cubicBezTo>
                <a:cubicBezTo>
                  <a:pt x="461536" y="226833"/>
                  <a:pt x="459145" y="226977"/>
                  <a:pt x="456239" y="226977"/>
                </a:cubicBezTo>
                <a:cubicBezTo>
                  <a:pt x="453333" y="226977"/>
                  <a:pt x="450943" y="226833"/>
                  <a:pt x="449067" y="226546"/>
                </a:cubicBezTo>
                <a:cubicBezTo>
                  <a:pt x="447191" y="226260"/>
                  <a:pt x="445708" y="225915"/>
                  <a:pt x="444618" y="225514"/>
                </a:cubicBezTo>
                <a:cubicBezTo>
                  <a:pt x="443528" y="225112"/>
                  <a:pt x="442741" y="224539"/>
                  <a:pt x="442257" y="223793"/>
                </a:cubicBezTo>
                <a:cubicBezTo>
                  <a:pt x="441773" y="223047"/>
                  <a:pt x="441531" y="222273"/>
                  <a:pt x="441531" y="221470"/>
                </a:cubicBezTo>
                <a:lnTo>
                  <a:pt x="441531" y="16003"/>
                </a:lnTo>
                <a:cubicBezTo>
                  <a:pt x="441531" y="11415"/>
                  <a:pt x="442834" y="8145"/>
                  <a:pt x="445440" y="6195"/>
                </a:cubicBezTo>
                <a:cubicBezTo>
                  <a:pt x="448045" y="4244"/>
                  <a:pt x="450887" y="3269"/>
                  <a:pt x="453964" y="3269"/>
                </a:cubicBezTo>
                <a:lnTo>
                  <a:pt x="468530" y="3269"/>
                </a:lnTo>
                <a:cubicBezTo>
                  <a:pt x="471962" y="3269"/>
                  <a:pt x="474833" y="3556"/>
                  <a:pt x="477143" y="4130"/>
                </a:cubicBezTo>
                <a:cubicBezTo>
                  <a:pt x="479453" y="4703"/>
                  <a:pt x="481525" y="5650"/>
                  <a:pt x="483359" y="6969"/>
                </a:cubicBezTo>
                <a:cubicBezTo>
                  <a:pt x="485194" y="8288"/>
                  <a:pt x="486970" y="10124"/>
                  <a:pt x="488687" y="12476"/>
                </a:cubicBezTo>
                <a:cubicBezTo>
                  <a:pt x="490405" y="14827"/>
                  <a:pt x="492206" y="17782"/>
                  <a:pt x="494092" y="21338"/>
                </a:cubicBezTo>
                <a:lnTo>
                  <a:pt x="546314" y="119081"/>
                </a:lnTo>
                <a:cubicBezTo>
                  <a:pt x="549529" y="125046"/>
                  <a:pt x="552634" y="130868"/>
                  <a:pt x="555627" y="136547"/>
                </a:cubicBezTo>
                <a:cubicBezTo>
                  <a:pt x="558621" y="142226"/>
                  <a:pt x="561504" y="147819"/>
                  <a:pt x="564276" y="153325"/>
                </a:cubicBezTo>
                <a:cubicBezTo>
                  <a:pt x="567048" y="158832"/>
                  <a:pt x="569792" y="164252"/>
                  <a:pt x="572508" y="169587"/>
                </a:cubicBezTo>
                <a:cubicBezTo>
                  <a:pt x="575223" y="174922"/>
                  <a:pt x="577912" y="180285"/>
                  <a:pt x="580574" y="185677"/>
                </a:cubicBezTo>
                <a:lnTo>
                  <a:pt x="580746" y="185677"/>
                </a:lnTo>
                <a:cubicBezTo>
                  <a:pt x="580517" y="176614"/>
                  <a:pt x="580373" y="167178"/>
                  <a:pt x="580316" y="157369"/>
                </a:cubicBezTo>
                <a:cubicBezTo>
                  <a:pt x="580259" y="147560"/>
                  <a:pt x="580230" y="138125"/>
                  <a:pt x="580230" y="129062"/>
                </a:cubicBezTo>
                <a:lnTo>
                  <a:pt x="580230" y="8260"/>
                </a:lnTo>
                <a:cubicBezTo>
                  <a:pt x="580230" y="7457"/>
                  <a:pt x="580472" y="6711"/>
                  <a:pt x="580956" y="6023"/>
                </a:cubicBezTo>
                <a:cubicBezTo>
                  <a:pt x="581440" y="5334"/>
                  <a:pt x="582257" y="4732"/>
                  <a:pt x="583407" y="4216"/>
                </a:cubicBezTo>
                <a:cubicBezTo>
                  <a:pt x="584557" y="3699"/>
                  <a:pt x="586070" y="3327"/>
                  <a:pt x="587947" y="3097"/>
                </a:cubicBezTo>
                <a:cubicBezTo>
                  <a:pt x="589824" y="2868"/>
                  <a:pt x="592275" y="2753"/>
                  <a:pt x="595301" y="2753"/>
                </a:cubicBezTo>
                <a:close/>
                <a:moveTo>
                  <a:pt x="97915" y="516"/>
                </a:moveTo>
                <a:cubicBezTo>
                  <a:pt x="104340" y="516"/>
                  <a:pt x="110592" y="1118"/>
                  <a:pt x="116672" y="2323"/>
                </a:cubicBezTo>
                <a:cubicBezTo>
                  <a:pt x="122752" y="3527"/>
                  <a:pt x="128374" y="5047"/>
                  <a:pt x="133536" y="6883"/>
                </a:cubicBezTo>
                <a:cubicBezTo>
                  <a:pt x="138699" y="8719"/>
                  <a:pt x="143288" y="10841"/>
                  <a:pt x="147303" y="13250"/>
                </a:cubicBezTo>
                <a:cubicBezTo>
                  <a:pt x="151318" y="15659"/>
                  <a:pt x="154100" y="17638"/>
                  <a:pt x="155649" y="19187"/>
                </a:cubicBezTo>
                <a:cubicBezTo>
                  <a:pt x="157198" y="20736"/>
                  <a:pt x="158201" y="21912"/>
                  <a:pt x="158660" y="22715"/>
                </a:cubicBezTo>
                <a:cubicBezTo>
                  <a:pt x="159119" y="23518"/>
                  <a:pt x="159492" y="24464"/>
                  <a:pt x="159779" y="25554"/>
                </a:cubicBezTo>
                <a:cubicBezTo>
                  <a:pt x="160066" y="26644"/>
                  <a:pt x="160295" y="27934"/>
                  <a:pt x="160467" y="29426"/>
                </a:cubicBezTo>
                <a:cubicBezTo>
                  <a:pt x="160639" y="30917"/>
                  <a:pt x="160725" y="32695"/>
                  <a:pt x="160725" y="34760"/>
                </a:cubicBezTo>
                <a:cubicBezTo>
                  <a:pt x="160725" y="37055"/>
                  <a:pt x="160610" y="39005"/>
                  <a:pt x="160380" y="40611"/>
                </a:cubicBezTo>
                <a:cubicBezTo>
                  <a:pt x="160149" y="42217"/>
                  <a:pt x="159803" y="43565"/>
                  <a:pt x="159342" y="44655"/>
                </a:cubicBezTo>
                <a:cubicBezTo>
                  <a:pt x="158880" y="45745"/>
                  <a:pt x="158332" y="46548"/>
                  <a:pt x="157698" y="47064"/>
                </a:cubicBezTo>
                <a:cubicBezTo>
                  <a:pt x="157063" y="47581"/>
                  <a:pt x="156284" y="47839"/>
                  <a:pt x="155361" y="47839"/>
                </a:cubicBezTo>
                <a:cubicBezTo>
                  <a:pt x="153748" y="47839"/>
                  <a:pt x="151499" y="46720"/>
                  <a:pt x="148615" y="44483"/>
                </a:cubicBezTo>
                <a:cubicBezTo>
                  <a:pt x="145731" y="42246"/>
                  <a:pt x="142011" y="39779"/>
                  <a:pt x="137455" y="37084"/>
                </a:cubicBezTo>
                <a:cubicBezTo>
                  <a:pt x="132899" y="34388"/>
                  <a:pt x="127364" y="31921"/>
                  <a:pt x="120848" y="29684"/>
                </a:cubicBezTo>
                <a:cubicBezTo>
                  <a:pt x="114332" y="27447"/>
                  <a:pt x="106518" y="26328"/>
                  <a:pt x="97407" y="26328"/>
                </a:cubicBezTo>
                <a:cubicBezTo>
                  <a:pt x="87487" y="26328"/>
                  <a:pt x="78462" y="28307"/>
                  <a:pt x="70331" y="32265"/>
                </a:cubicBezTo>
                <a:cubicBezTo>
                  <a:pt x="62200" y="36223"/>
                  <a:pt x="55251" y="42045"/>
                  <a:pt x="49485" y="49732"/>
                </a:cubicBezTo>
                <a:cubicBezTo>
                  <a:pt x="43718" y="57418"/>
                  <a:pt x="39249" y="66796"/>
                  <a:pt x="36077" y="77867"/>
                </a:cubicBezTo>
                <a:cubicBezTo>
                  <a:pt x="32905" y="88938"/>
                  <a:pt x="31319" y="101586"/>
                  <a:pt x="31319" y="115811"/>
                </a:cubicBezTo>
                <a:cubicBezTo>
                  <a:pt x="31319" y="129922"/>
                  <a:pt x="32847" y="142398"/>
                  <a:pt x="35904" y="153239"/>
                </a:cubicBezTo>
                <a:cubicBezTo>
                  <a:pt x="38960" y="164080"/>
                  <a:pt x="43343" y="173143"/>
                  <a:pt x="49052" y="180428"/>
                </a:cubicBezTo>
                <a:cubicBezTo>
                  <a:pt x="54761" y="187713"/>
                  <a:pt x="61767" y="193220"/>
                  <a:pt x="70071" y="196948"/>
                </a:cubicBezTo>
                <a:cubicBezTo>
                  <a:pt x="78375" y="200677"/>
                  <a:pt x="87775" y="202541"/>
                  <a:pt x="98270" y="202541"/>
                </a:cubicBezTo>
                <a:cubicBezTo>
                  <a:pt x="107150" y="202541"/>
                  <a:pt x="114906" y="201451"/>
                  <a:pt x="121537" y="199271"/>
                </a:cubicBezTo>
                <a:cubicBezTo>
                  <a:pt x="128169" y="197092"/>
                  <a:pt x="133820" y="194654"/>
                  <a:pt x="138490" y="191958"/>
                </a:cubicBezTo>
                <a:cubicBezTo>
                  <a:pt x="143161" y="189262"/>
                  <a:pt x="146995" y="186824"/>
                  <a:pt x="149994" y="184644"/>
                </a:cubicBezTo>
                <a:cubicBezTo>
                  <a:pt x="152993" y="182465"/>
                  <a:pt x="155358" y="181375"/>
                  <a:pt x="157087" y="181375"/>
                </a:cubicBezTo>
                <a:cubicBezTo>
                  <a:pt x="157896" y="181375"/>
                  <a:pt x="158588" y="181547"/>
                  <a:pt x="159164" y="181891"/>
                </a:cubicBezTo>
                <a:cubicBezTo>
                  <a:pt x="159741" y="182235"/>
                  <a:pt x="160202" y="182895"/>
                  <a:pt x="160548" y="183870"/>
                </a:cubicBezTo>
                <a:cubicBezTo>
                  <a:pt x="160894" y="184845"/>
                  <a:pt x="161153" y="186193"/>
                  <a:pt x="161326" y="187914"/>
                </a:cubicBezTo>
                <a:cubicBezTo>
                  <a:pt x="161499" y="189635"/>
                  <a:pt x="161586" y="191814"/>
                  <a:pt x="161586" y="194453"/>
                </a:cubicBezTo>
                <a:cubicBezTo>
                  <a:pt x="161586" y="196289"/>
                  <a:pt x="161528" y="197895"/>
                  <a:pt x="161414" y="199271"/>
                </a:cubicBezTo>
                <a:cubicBezTo>
                  <a:pt x="161299" y="200648"/>
                  <a:pt x="161098" y="201853"/>
                  <a:pt x="160811" y="202885"/>
                </a:cubicBezTo>
                <a:cubicBezTo>
                  <a:pt x="160525" y="203918"/>
                  <a:pt x="160152" y="204835"/>
                  <a:pt x="159693" y="205638"/>
                </a:cubicBezTo>
                <a:cubicBezTo>
                  <a:pt x="159234" y="206441"/>
                  <a:pt x="158431" y="207417"/>
                  <a:pt x="157284" y="208564"/>
                </a:cubicBezTo>
                <a:cubicBezTo>
                  <a:pt x="156136" y="209711"/>
                  <a:pt x="153727" y="211460"/>
                  <a:pt x="150056" y="213812"/>
                </a:cubicBezTo>
                <a:cubicBezTo>
                  <a:pt x="146385" y="216164"/>
                  <a:pt x="141825" y="218458"/>
                  <a:pt x="136376" y="220696"/>
                </a:cubicBezTo>
                <a:cubicBezTo>
                  <a:pt x="130926" y="222933"/>
                  <a:pt x="124674" y="224826"/>
                  <a:pt x="117619" y="226374"/>
                </a:cubicBezTo>
                <a:cubicBezTo>
                  <a:pt x="110563" y="227923"/>
                  <a:pt x="102848" y="228697"/>
                  <a:pt x="94473" y="228697"/>
                </a:cubicBezTo>
                <a:cubicBezTo>
                  <a:pt x="80019" y="228697"/>
                  <a:pt x="66969" y="226288"/>
                  <a:pt x="55325" y="221470"/>
                </a:cubicBezTo>
                <a:cubicBezTo>
                  <a:pt x="43680" y="216652"/>
                  <a:pt x="33757" y="209539"/>
                  <a:pt x="25554" y="200132"/>
                </a:cubicBezTo>
                <a:cubicBezTo>
                  <a:pt x="17352" y="190725"/>
                  <a:pt x="11042" y="179109"/>
                  <a:pt x="6625" y="165285"/>
                </a:cubicBezTo>
                <a:cubicBezTo>
                  <a:pt x="2209" y="151461"/>
                  <a:pt x="0" y="135543"/>
                  <a:pt x="0" y="117532"/>
                </a:cubicBezTo>
                <a:cubicBezTo>
                  <a:pt x="0" y="99062"/>
                  <a:pt x="2381" y="82599"/>
                  <a:pt x="7142" y="68144"/>
                </a:cubicBezTo>
                <a:cubicBezTo>
                  <a:pt x="11903" y="53689"/>
                  <a:pt x="18585" y="41443"/>
                  <a:pt x="27189" y="31405"/>
                </a:cubicBezTo>
                <a:cubicBezTo>
                  <a:pt x="35793" y="21367"/>
                  <a:pt x="46090" y="13709"/>
                  <a:pt x="58078" y="8432"/>
                </a:cubicBezTo>
                <a:cubicBezTo>
                  <a:pt x="70066" y="3155"/>
                  <a:pt x="83345" y="516"/>
                  <a:pt x="97915" y="516"/>
                </a:cubicBezTo>
                <a:close/>
                <a:moveTo>
                  <a:pt x="1468836" y="0"/>
                </a:moveTo>
                <a:cubicBezTo>
                  <a:pt x="1473769" y="0"/>
                  <a:pt x="1478731" y="430"/>
                  <a:pt x="1483721" y="1290"/>
                </a:cubicBezTo>
                <a:cubicBezTo>
                  <a:pt x="1488712" y="2151"/>
                  <a:pt x="1493415" y="3298"/>
                  <a:pt x="1497832" y="4732"/>
                </a:cubicBezTo>
                <a:cubicBezTo>
                  <a:pt x="1502249" y="6166"/>
                  <a:pt x="1506178" y="7772"/>
                  <a:pt x="1509620" y="9550"/>
                </a:cubicBezTo>
                <a:cubicBezTo>
                  <a:pt x="1513061" y="11328"/>
                  <a:pt x="1515327" y="12762"/>
                  <a:pt x="1516417" y="13852"/>
                </a:cubicBezTo>
                <a:cubicBezTo>
                  <a:pt x="1517507" y="14942"/>
                  <a:pt x="1518224" y="15803"/>
                  <a:pt x="1518568" y="16434"/>
                </a:cubicBezTo>
                <a:cubicBezTo>
                  <a:pt x="1518912" y="17065"/>
                  <a:pt x="1519199" y="17868"/>
                  <a:pt x="1519428" y="18843"/>
                </a:cubicBezTo>
                <a:cubicBezTo>
                  <a:pt x="1519658" y="19818"/>
                  <a:pt x="1519830" y="20994"/>
                  <a:pt x="1519945" y="22370"/>
                </a:cubicBezTo>
                <a:cubicBezTo>
                  <a:pt x="1520059" y="23747"/>
                  <a:pt x="1520117" y="25525"/>
                  <a:pt x="1520117" y="27705"/>
                </a:cubicBezTo>
                <a:cubicBezTo>
                  <a:pt x="1520117" y="29770"/>
                  <a:pt x="1520031" y="31606"/>
                  <a:pt x="1519859" y="33212"/>
                </a:cubicBezTo>
                <a:cubicBezTo>
                  <a:pt x="1519687" y="34818"/>
                  <a:pt x="1519428" y="36166"/>
                  <a:pt x="1519084" y="37256"/>
                </a:cubicBezTo>
                <a:cubicBezTo>
                  <a:pt x="1518740" y="38345"/>
                  <a:pt x="1518252" y="39148"/>
                  <a:pt x="1517622" y="39665"/>
                </a:cubicBezTo>
                <a:cubicBezTo>
                  <a:pt x="1516991" y="40181"/>
                  <a:pt x="1516274" y="40439"/>
                  <a:pt x="1515471" y="40439"/>
                </a:cubicBezTo>
                <a:cubicBezTo>
                  <a:pt x="1514209" y="40439"/>
                  <a:pt x="1512230" y="39636"/>
                  <a:pt x="1509534" y="38030"/>
                </a:cubicBezTo>
                <a:cubicBezTo>
                  <a:pt x="1506838" y="36424"/>
                  <a:pt x="1503539" y="34617"/>
                  <a:pt x="1499639" y="32609"/>
                </a:cubicBezTo>
                <a:cubicBezTo>
                  <a:pt x="1495738" y="30602"/>
                  <a:pt x="1491121" y="28766"/>
                  <a:pt x="1485786" y="27103"/>
                </a:cubicBezTo>
                <a:cubicBezTo>
                  <a:pt x="1480452" y="25439"/>
                  <a:pt x="1474457" y="24608"/>
                  <a:pt x="1467804" y="24608"/>
                </a:cubicBezTo>
                <a:cubicBezTo>
                  <a:pt x="1461609" y="24608"/>
                  <a:pt x="1456217" y="25439"/>
                  <a:pt x="1451628" y="27103"/>
                </a:cubicBezTo>
                <a:cubicBezTo>
                  <a:pt x="1447039" y="28766"/>
                  <a:pt x="1443253" y="30975"/>
                  <a:pt x="1440270" y="33728"/>
                </a:cubicBezTo>
                <a:cubicBezTo>
                  <a:pt x="1437288" y="36481"/>
                  <a:pt x="1435051" y="39751"/>
                  <a:pt x="1433559" y="43537"/>
                </a:cubicBezTo>
                <a:cubicBezTo>
                  <a:pt x="1432068" y="47322"/>
                  <a:pt x="1431322" y="51338"/>
                  <a:pt x="1431322" y="55582"/>
                </a:cubicBezTo>
                <a:cubicBezTo>
                  <a:pt x="1431322" y="61777"/>
                  <a:pt x="1432756" y="67112"/>
                  <a:pt x="1435624" y="71586"/>
                </a:cubicBezTo>
                <a:cubicBezTo>
                  <a:pt x="1438492" y="76060"/>
                  <a:pt x="1442307" y="80018"/>
                  <a:pt x="1447068" y="83460"/>
                </a:cubicBezTo>
                <a:cubicBezTo>
                  <a:pt x="1451829" y="86901"/>
                  <a:pt x="1457249" y="90056"/>
                  <a:pt x="1463330" y="92924"/>
                </a:cubicBezTo>
                <a:cubicBezTo>
                  <a:pt x="1469410" y="95792"/>
                  <a:pt x="1475605" y="98689"/>
                  <a:pt x="1481914" y="101614"/>
                </a:cubicBezTo>
                <a:cubicBezTo>
                  <a:pt x="1488224" y="104540"/>
                  <a:pt x="1494419" y="107752"/>
                  <a:pt x="1500499" y="111251"/>
                </a:cubicBezTo>
                <a:cubicBezTo>
                  <a:pt x="1506580" y="114750"/>
                  <a:pt x="1512000" y="118880"/>
                  <a:pt x="1516761" y="123641"/>
                </a:cubicBezTo>
                <a:cubicBezTo>
                  <a:pt x="1521522" y="128402"/>
                  <a:pt x="1525365" y="134023"/>
                  <a:pt x="1528291" y="140505"/>
                </a:cubicBezTo>
                <a:cubicBezTo>
                  <a:pt x="1531216" y="146987"/>
                  <a:pt x="1532679" y="154645"/>
                  <a:pt x="1532679" y="163478"/>
                </a:cubicBezTo>
                <a:cubicBezTo>
                  <a:pt x="1532679" y="173918"/>
                  <a:pt x="1530757" y="183210"/>
                  <a:pt x="1526914" y="191355"/>
                </a:cubicBezTo>
                <a:cubicBezTo>
                  <a:pt x="1523071" y="199501"/>
                  <a:pt x="1517736" y="206413"/>
                  <a:pt x="1510910" y="212091"/>
                </a:cubicBezTo>
                <a:cubicBezTo>
                  <a:pt x="1504084" y="217770"/>
                  <a:pt x="1496054" y="222044"/>
                  <a:pt x="1486819" y="224912"/>
                </a:cubicBezTo>
                <a:cubicBezTo>
                  <a:pt x="1477584" y="227780"/>
                  <a:pt x="1467632" y="229214"/>
                  <a:pt x="1456962" y="229214"/>
                </a:cubicBezTo>
                <a:cubicBezTo>
                  <a:pt x="1449506" y="229214"/>
                  <a:pt x="1442594" y="228583"/>
                  <a:pt x="1436227" y="227321"/>
                </a:cubicBezTo>
                <a:cubicBezTo>
                  <a:pt x="1429859" y="226059"/>
                  <a:pt x="1424181" y="224510"/>
                  <a:pt x="1419190" y="222675"/>
                </a:cubicBezTo>
                <a:cubicBezTo>
                  <a:pt x="1414200" y="220839"/>
                  <a:pt x="1410013" y="218946"/>
                  <a:pt x="1406628" y="216996"/>
                </a:cubicBezTo>
                <a:cubicBezTo>
                  <a:pt x="1403244" y="215046"/>
                  <a:pt x="1400892" y="213382"/>
                  <a:pt x="1399573" y="212005"/>
                </a:cubicBezTo>
                <a:cubicBezTo>
                  <a:pt x="1398254" y="210629"/>
                  <a:pt x="1397278" y="208879"/>
                  <a:pt x="1396648" y="206757"/>
                </a:cubicBezTo>
                <a:cubicBezTo>
                  <a:pt x="1396017" y="204635"/>
                  <a:pt x="1395701" y="201795"/>
                  <a:pt x="1395701" y="198239"/>
                </a:cubicBezTo>
                <a:cubicBezTo>
                  <a:pt x="1395701" y="195715"/>
                  <a:pt x="1395816" y="193621"/>
                  <a:pt x="1396045" y="191958"/>
                </a:cubicBezTo>
                <a:cubicBezTo>
                  <a:pt x="1396275" y="190294"/>
                  <a:pt x="1396619" y="188946"/>
                  <a:pt x="1397078" y="187914"/>
                </a:cubicBezTo>
                <a:cubicBezTo>
                  <a:pt x="1397537" y="186881"/>
                  <a:pt x="1398110" y="186164"/>
                  <a:pt x="1398799" y="185763"/>
                </a:cubicBezTo>
                <a:cubicBezTo>
                  <a:pt x="1399487" y="185361"/>
                  <a:pt x="1400290" y="185161"/>
                  <a:pt x="1401208" y="185161"/>
                </a:cubicBezTo>
                <a:cubicBezTo>
                  <a:pt x="1402814" y="185161"/>
                  <a:pt x="1405080" y="186136"/>
                  <a:pt x="1408005" y="188086"/>
                </a:cubicBezTo>
                <a:cubicBezTo>
                  <a:pt x="1410930" y="190036"/>
                  <a:pt x="1414688" y="192159"/>
                  <a:pt x="1419276" y="194453"/>
                </a:cubicBezTo>
                <a:cubicBezTo>
                  <a:pt x="1423865" y="196747"/>
                  <a:pt x="1429401" y="198898"/>
                  <a:pt x="1435882" y="200906"/>
                </a:cubicBezTo>
                <a:cubicBezTo>
                  <a:pt x="1442364" y="202914"/>
                  <a:pt x="1449850" y="203918"/>
                  <a:pt x="1458339" y="203918"/>
                </a:cubicBezTo>
                <a:cubicBezTo>
                  <a:pt x="1464764" y="203918"/>
                  <a:pt x="1470643" y="203057"/>
                  <a:pt x="1475978" y="201336"/>
                </a:cubicBezTo>
                <a:cubicBezTo>
                  <a:pt x="1481312" y="199615"/>
                  <a:pt x="1485901" y="197178"/>
                  <a:pt x="1489744" y="194023"/>
                </a:cubicBezTo>
                <a:cubicBezTo>
                  <a:pt x="1493587" y="190868"/>
                  <a:pt x="1496541" y="186996"/>
                  <a:pt x="1498606" y="182407"/>
                </a:cubicBezTo>
                <a:cubicBezTo>
                  <a:pt x="1500671" y="177818"/>
                  <a:pt x="1501704" y="172598"/>
                  <a:pt x="1501704" y="166748"/>
                </a:cubicBezTo>
                <a:cubicBezTo>
                  <a:pt x="1501704" y="160438"/>
                  <a:pt x="1500270" y="155046"/>
                  <a:pt x="1497402" y="150572"/>
                </a:cubicBezTo>
                <a:cubicBezTo>
                  <a:pt x="1494534" y="146098"/>
                  <a:pt x="1490748" y="142169"/>
                  <a:pt x="1486044" y="138784"/>
                </a:cubicBezTo>
                <a:cubicBezTo>
                  <a:pt x="1481341" y="135400"/>
                  <a:pt x="1475978" y="132303"/>
                  <a:pt x="1469955" y="129492"/>
                </a:cubicBezTo>
                <a:cubicBezTo>
                  <a:pt x="1463932" y="126681"/>
                  <a:pt x="1457765" y="123813"/>
                  <a:pt x="1451456" y="120888"/>
                </a:cubicBezTo>
                <a:cubicBezTo>
                  <a:pt x="1445146" y="117962"/>
                  <a:pt x="1439008" y="114721"/>
                  <a:pt x="1433043" y="111165"/>
                </a:cubicBezTo>
                <a:cubicBezTo>
                  <a:pt x="1427078" y="107609"/>
                  <a:pt x="1421743" y="103421"/>
                  <a:pt x="1417039" y="98603"/>
                </a:cubicBezTo>
                <a:cubicBezTo>
                  <a:pt x="1412336" y="93785"/>
                  <a:pt x="1408521" y="88135"/>
                  <a:pt x="1405596" y="81653"/>
                </a:cubicBezTo>
                <a:cubicBezTo>
                  <a:pt x="1402670" y="75171"/>
                  <a:pt x="1401208" y="67399"/>
                  <a:pt x="1401208" y="58336"/>
                </a:cubicBezTo>
                <a:cubicBezTo>
                  <a:pt x="1401208" y="49043"/>
                  <a:pt x="1402900" y="40755"/>
                  <a:pt x="1406284" y="33470"/>
                </a:cubicBezTo>
                <a:cubicBezTo>
                  <a:pt x="1409668" y="26185"/>
                  <a:pt x="1414372" y="20076"/>
                  <a:pt x="1420395" y="15143"/>
                </a:cubicBezTo>
                <a:cubicBezTo>
                  <a:pt x="1426418" y="10210"/>
                  <a:pt x="1433588" y="6453"/>
                  <a:pt x="1441905" y="3872"/>
                </a:cubicBezTo>
                <a:cubicBezTo>
                  <a:pt x="1450223" y="1290"/>
                  <a:pt x="1459200" y="0"/>
                  <a:pt x="1468836" y="0"/>
                </a:cubicBezTo>
                <a:close/>
                <a:moveTo>
                  <a:pt x="292717" y="0"/>
                </a:moveTo>
                <a:cubicBezTo>
                  <a:pt x="309122" y="0"/>
                  <a:pt x="323405" y="2466"/>
                  <a:pt x="335566" y="7399"/>
                </a:cubicBezTo>
                <a:cubicBezTo>
                  <a:pt x="347726" y="12332"/>
                  <a:pt x="357850" y="19531"/>
                  <a:pt x="365938" y="28996"/>
                </a:cubicBezTo>
                <a:cubicBezTo>
                  <a:pt x="374026" y="38460"/>
                  <a:pt x="380049" y="50162"/>
                  <a:pt x="384007" y="64100"/>
                </a:cubicBezTo>
                <a:cubicBezTo>
                  <a:pt x="387965" y="78039"/>
                  <a:pt x="389944" y="94014"/>
                  <a:pt x="389944" y="112025"/>
                </a:cubicBezTo>
                <a:cubicBezTo>
                  <a:pt x="389944" y="130037"/>
                  <a:pt x="387821" y="146270"/>
                  <a:pt x="383577" y="160725"/>
                </a:cubicBezTo>
                <a:cubicBezTo>
                  <a:pt x="379332" y="175180"/>
                  <a:pt x="372994" y="187484"/>
                  <a:pt x="364562" y="197636"/>
                </a:cubicBezTo>
                <a:cubicBezTo>
                  <a:pt x="356130" y="207789"/>
                  <a:pt x="345547" y="215590"/>
                  <a:pt x="332812" y="221040"/>
                </a:cubicBezTo>
                <a:cubicBezTo>
                  <a:pt x="320078" y="226489"/>
                  <a:pt x="305222" y="229214"/>
                  <a:pt x="288243" y="229214"/>
                </a:cubicBezTo>
                <a:cubicBezTo>
                  <a:pt x="271494" y="229214"/>
                  <a:pt x="257010" y="226718"/>
                  <a:pt x="244792" y="221728"/>
                </a:cubicBezTo>
                <a:cubicBezTo>
                  <a:pt x="232574" y="216738"/>
                  <a:pt x="222479" y="209482"/>
                  <a:pt x="214506" y="199960"/>
                </a:cubicBezTo>
                <a:cubicBezTo>
                  <a:pt x="206533" y="190438"/>
                  <a:pt x="200596" y="178621"/>
                  <a:pt x="196695" y="164511"/>
                </a:cubicBezTo>
                <a:cubicBezTo>
                  <a:pt x="192795" y="150400"/>
                  <a:pt x="190844" y="134167"/>
                  <a:pt x="190844" y="115811"/>
                </a:cubicBezTo>
                <a:cubicBezTo>
                  <a:pt x="190844" y="98259"/>
                  <a:pt x="192967" y="82313"/>
                  <a:pt x="197211" y="67972"/>
                </a:cubicBezTo>
                <a:cubicBezTo>
                  <a:pt x="201456" y="53632"/>
                  <a:pt x="207823" y="41443"/>
                  <a:pt x="216313" y="31405"/>
                </a:cubicBezTo>
                <a:cubicBezTo>
                  <a:pt x="224802" y="21367"/>
                  <a:pt x="235414" y="13623"/>
                  <a:pt x="248148" y="8174"/>
                </a:cubicBezTo>
                <a:cubicBezTo>
                  <a:pt x="260882" y="2724"/>
                  <a:pt x="275738" y="0"/>
                  <a:pt x="292717" y="0"/>
                </a:cubicBezTo>
                <a:close/>
              </a:path>
            </a:pathLst>
          </a:custGeom>
          <a:solidFill>
            <a:schemeClr val="tx1">
              <a:lumMod val="85000"/>
              <a:lumOff val="15000"/>
            </a:schemeClr>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R="0" lvl="0" indent="-228600" fontAlgn="auto">
              <a:lnSpc>
                <a:spcPct val="130000"/>
              </a:lnSpc>
              <a:spcBef>
                <a:spcPts val="0"/>
              </a:spcBef>
              <a:spcAft>
                <a:spcPts val="1000"/>
              </a:spcAft>
              <a:buClrTx/>
              <a:buSzTx/>
              <a:buFontTx/>
              <a:buNone/>
              <a:defRPr kumimoji="0" lang="en-GB" altLang="zh-CN" sz="2800" b="0" i="0" u="none" strike="noStrike" cap="none" spc="0" normalizeH="0" baseline="0" noProof="1" dirty="0">
                <a:ln>
                  <a:noFill/>
                  <a:prstDash val="sysDot"/>
                </a:ln>
                <a:solidFill>
                  <a:schemeClr val="tx1">
                    <a:lumMod val="85000"/>
                    <a:lumOff val="15000"/>
                  </a:schemeClr>
                </a:solidFill>
                <a:uFillTx/>
                <a:latin typeface="+mj-lt"/>
                <a:ea typeface="+mj-lt"/>
                <a:cs typeface="MiSans Normal" panose="00000500000000000000" charset="-122"/>
                <a:sym typeface="+mn-ea"/>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2pPr>
            <a:lvl3pPr marL="1143000" indent="-228600" fontAlgn="auto">
              <a:lnSpc>
                <a:spcPct val="120000"/>
              </a:lnSpc>
              <a:spcBef>
                <a:spcPts val="0"/>
              </a:spcBef>
              <a:spcAft>
                <a:spcPts val="60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3pPr>
            <a:lvl4pPr marL="1600200" indent="-228600" fontAlgn="auto">
              <a:lnSpc>
                <a:spcPct val="120000"/>
              </a:lnSpc>
              <a:spcBef>
                <a:spcPts val="0"/>
              </a:spcBef>
              <a:spcAft>
                <a:spcPts val="300"/>
              </a:spcAft>
              <a:buFont typeface="Wingdings" panose="05000000000000000000"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4pPr>
            <a:lvl5pPr marL="2057400" indent="-228600" fontAlgn="auto">
              <a:lnSpc>
                <a:spcPct val="120000"/>
              </a:lnSpc>
              <a:spcBef>
                <a:spcPts val="0"/>
              </a:spcBef>
              <a:spcAft>
                <a:spcPts val="300"/>
              </a:spcAft>
              <a:buFont typeface="Arial" panose="020B0604020202020204" pitchFamily="34"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p>
        </p:txBody>
      </p:sp>
      <p:sp>
        <p:nvSpPr>
          <p:cNvPr id="40" name="标题 5"/>
          <p:cNvSpPr>
            <a:spLocks noGrp="1"/>
          </p:cNvSpPr>
          <p:nvPr>
            <p:custDataLst>
              <p:tags r:id="rId18"/>
            </p:custDataLst>
          </p:nvPr>
        </p:nvSpPr>
        <p:spPr>
          <a:xfrm>
            <a:off x="835025" y="603885"/>
            <a:ext cx="2002790" cy="1223010"/>
          </a:xfrm>
          <a:prstGeom prst="rect">
            <a:avLst/>
          </a:prstGeom>
          <a:noFill/>
          <a:ln>
            <a:noFill/>
            <a:prstDash val="sysDash"/>
          </a:ln>
        </p:spPr>
        <p:txBody>
          <a:bodyPr vert="horz" wrap="square" lIns="91440" tIns="45720" rIns="91440" bIns="45720" rtlCol="0" anchor="t">
            <a:normAutofit/>
          </a:bodyPr>
          <a:lstStyle>
            <a:lvl1pPr marL="0" marR="0" lvl="0" algn="ctr" defTabSz="914400" rtl="0" eaLnBrk="1" fontAlgn="auto" latinLnBrk="0" hangingPunct="1">
              <a:lnSpc>
                <a:spcPct val="120000"/>
              </a:lnSpc>
              <a:spcBef>
                <a:spcPct val="0"/>
              </a:spcBef>
              <a:buClrTx/>
              <a:buSzTx/>
              <a:buFontTx/>
              <a:buNone/>
              <a:defRPr kumimoji="0" lang="zh-CN" altLang="en-US" sz="6000" b="0" i="0" u="none" strike="noStrike" kern="1200" cap="none" spc="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dirty="0">
                <a:latin typeface="汉仪雅酷黑 85W" panose="020B0904020202020204" charset="-122"/>
                <a:ea typeface="汉仪雅酷黑 85W" panose="020B0904020202020204" charset="-122"/>
              </a:rPr>
              <a:t>目录</a:t>
            </a:r>
          </a:p>
        </p:txBody>
      </p:sp>
      <p:pic>
        <p:nvPicPr>
          <p:cNvPr id="13" name="图片 12" descr="一个可爱的机器人，正在笑咪咪地举起右手向你打招呼，萌萌达，科技感，纯白背景，真实，质感"/>
          <p:cNvPicPr>
            <a:picLocks noChangeAspect="1"/>
          </p:cNvPicPr>
          <p:nvPr/>
        </p:nvPicPr>
        <p:blipFill>
          <a:blip r:embed="rId22"/>
          <a:stretch>
            <a:fillRect/>
          </a:stretch>
        </p:blipFill>
        <p:spPr>
          <a:xfrm>
            <a:off x="1137285" y="951865"/>
            <a:ext cx="3411855" cy="5122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5" name="矩形 4"/>
          <p:cNvSpPr/>
          <p:nvPr/>
        </p:nvSpPr>
        <p:spPr>
          <a:xfrm>
            <a:off x="7284720" y="2552065"/>
            <a:ext cx="3162935" cy="2772410"/>
          </a:xfrm>
          <a:prstGeom prst="rect">
            <a:avLst/>
          </a:prstGeom>
        </p:spPr>
        <p:txBody>
          <a:bodyPr wrap="square">
            <a:noAutofit/>
          </a:bodyPr>
          <a:lstStyle/>
          <a:p>
            <a:pPr indent="0" fontAlgn="auto">
              <a:lnSpc>
                <a:spcPct val="150000"/>
              </a:lnSpc>
            </a:pPr>
            <a:r>
              <a:rPr lang="zh-CN" altLang="en-US" sz="2000" dirty="0">
                <a:solidFill>
                  <a:schemeClr val="tx1">
                    <a:lumMod val="75000"/>
                  </a:schemeClr>
                </a:solidFill>
                <a:latin typeface="宋体" panose="02010600030101010101" pitchFamily="2" charset="-122"/>
                <a:ea typeface="宋体" panose="02010600030101010101" pitchFamily="2" charset="-122"/>
              </a:rPr>
              <a:t>翻开学生手册或运用搜索引擎、生成式人工智能工具，像侦探一样去挖掘大数据的奥秘，并把它的特征填入左边的图表中吧！</a:t>
            </a:r>
          </a:p>
        </p:txBody>
      </p:sp>
      <p:pic>
        <p:nvPicPr>
          <p:cNvPr id="6" name="图片 5" descr="4.3-1"/>
          <p:cNvPicPr>
            <a:picLocks noChangeAspect="1"/>
          </p:cNvPicPr>
          <p:nvPr/>
        </p:nvPicPr>
        <p:blipFill>
          <a:blip r:embed="rId3"/>
          <a:stretch>
            <a:fillRect/>
          </a:stretch>
        </p:blipFill>
        <p:spPr>
          <a:xfrm>
            <a:off x="1806575" y="2343150"/>
            <a:ext cx="4692015" cy="3189605"/>
          </a:xfrm>
          <a:prstGeom prst="rect">
            <a:avLst/>
          </a:prstGeom>
        </p:spPr>
      </p:pic>
      <p:sp>
        <p:nvSpPr>
          <p:cNvPr id="7" name="圆角矩形 6"/>
          <p:cNvSpPr/>
          <p:nvPr/>
        </p:nvSpPr>
        <p:spPr>
          <a:xfrm>
            <a:off x="7052945" y="2338705"/>
            <a:ext cx="3514090" cy="3100705"/>
          </a:xfrm>
          <a:prstGeom prst="roundRect">
            <a:avLst/>
          </a:prstGeom>
          <a:noFill/>
          <a:ln w="28575" cmpd="dbl">
            <a:gradFill>
              <a:gsLst>
                <a:gs pos="44000">
                  <a:srgbClr val="F0576D"/>
                </a:gs>
                <a:gs pos="96460">
                  <a:srgbClr val="FEE0AD"/>
                </a:gs>
                <a:gs pos="0">
                  <a:srgbClr val="914488"/>
                </a:gs>
              </a:gsLst>
              <a:lin ang="27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两个"/>
          <p:cNvPicPr>
            <a:picLocks noChangeAspect="1"/>
          </p:cNvPicPr>
          <p:nvPr/>
        </p:nvPicPr>
        <p:blipFill>
          <a:blip r:embed="rId4"/>
          <a:srcRect t="18361" r="52861" b="18370"/>
          <a:stretch>
            <a:fillRect/>
          </a:stretch>
        </p:blipFill>
        <p:spPr>
          <a:xfrm flipH="1">
            <a:off x="9937750" y="3503295"/>
            <a:ext cx="2163445" cy="2903855"/>
          </a:xfrm>
          <a:prstGeom prst="rect">
            <a:avLst/>
          </a:prstGeom>
        </p:spPr>
      </p:pic>
      <p:sp>
        <p:nvSpPr>
          <p:cNvPr id="12" name="矩形 11"/>
          <p:cNvSpPr/>
          <p:nvPr/>
        </p:nvSpPr>
        <p:spPr>
          <a:xfrm>
            <a:off x="2177415" y="1675765"/>
            <a:ext cx="294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1</a:t>
            </a:r>
            <a:r>
              <a:rPr lang="zh-CN" altLang="en-US" sz="2400" b="1">
                <a:ln w="15875"/>
                <a:gradFill>
                  <a:gsLst>
                    <a:gs pos="0">
                      <a:schemeClr val="accent1"/>
                    </a:gs>
                    <a:gs pos="100000">
                      <a:schemeClr val="accent6"/>
                    </a:gs>
                  </a:gsLst>
                  <a:lin ang="2700000" scaled="0"/>
                </a:gradFill>
                <a:effectLst/>
              </a:rPr>
              <a:t>．了解大数据</a:t>
            </a:r>
          </a:p>
        </p:txBody>
      </p:sp>
      <p:pic>
        <p:nvPicPr>
          <p:cNvPr id="13" name="https://img8.file.cache.docer.com/storage/1636686961814482307/ba04a0ff-f086-4af0-9203-798d5631ce12tjwjv2.png" descr="1773262132_扁平化电子商务平台.png"/>
          <p:cNvPicPr>
            <a:picLocks noChangeAspect="1"/>
          </p:cNvPicPr>
          <p:nvPr/>
        </p:nvPicPr>
        <p:blipFill>
          <a:blip r:embed="rId5"/>
          <a:stretch>
            <a:fillRect/>
          </a:stretch>
        </p:blipFill>
        <p:spPr>
          <a:xfrm>
            <a:off x="1063625" y="729615"/>
            <a:ext cx="973193" cy="1026000"/>
          </a:xfrm>
          <a:prstGeom prst="rect">
            <a:avLst/>
          </a:prstGeom>
        </p:spPr>
      </p:pic>
      <p:sp>
        <p:nvSpPr>
          <p:cNvPr id="4" name="文本框 3"/>
          <p:cNvSpPr txBox="1"/>
          <p:nvPr/>
        </p:nvSpPr>
        <p:spPr>
          <a:xfrm>
            <a:off x="5120005" y="3244850"/>
            <a:ext cx="747395" cy="368300"/>
          </a:xfrm>
          <a:prstGeom prst="rect">
            <a:avLst/>
          </a:prstGeom>
          <a:noFill/>
        </p:spPr>
        <p:txBody>
          <a:bodyPr wrap="square" rtlCol="0">
            <a:spAutoFit/>
          </a:bodyPr>
          <a:lstStyle/>
          <a:p>
            <a:endParaRPr lang="zh-CN" altLang="en-US"/>
          </a:p>
        </p:txBody>
      </p:sp>
      <p:sp>
        <p:nvSpPr>
          <p:cNvPr id="9" name="文本框 8"/>
          <p:cNvSpPr txBox="1"/>
          <p:nvPr/>
        </p:nvSpPr>
        <p:spPr>
          <a:xfrm>
            <a:off x="4888230" y="2416810"/>
            <a:ext cx="747395" cy="368300"/>
          </a:xfrm>
          <a:prstGeom prst="rect">
            <a:avLst/>
          </a:prstGeom>
          <a:noFill/>
        </p:spPr>
        <p:txBody>
          <a:bodyPr wrap="square" rtlCol="0">
            <a:spAutoFit/>
          </a:bodyPr>
          <a:lstStyle/>
          <a:p>
            <a:endParaRPr lang="zh-CN" altLang="en-US"/>
          </a:p>
        </p:txBody>
      </p:sp>
      <p:sp>
        <p:nvSpPr>
          <p:cNvPr id="10" name="文本框 9"/>
          <p:cNvSpPr txBox="1"/>
          <p:nvPr/>
        </p:nvSpPr>
        <p:spPr>
          <a:xfrm>
            <a:off x="5534660" y="4154170"/>
            <a:ext cx="747395" cy="368300"/>
          </a:xfrm>
          <a:prstGeom prst="rect">
            <a:avLst/>
          </a:prstGeom>
          <a:noFill/>
        </p:spPr>
        <p:txBody>
          <a:bodyPr wrap="square" rtlCol="0">
            <a:spAutoFit/>
          </a:bodyPr>
          <a:lstStyle/>
          <a:p>
            <a:endParaRPr lang="zh-CN" altLang="en-US"/>
          </a:p>
        </p:txBody>
      </p:sp>
      <p:sp>
        <p:nvSpPr>
          <p:cNvPr id="11" name="文本框 10"/>
          <p:cNvSpPr txBox="1"/>
          <p:nvPr/>
        </p:nvSpPr>
        <p:spPr>
          <a:xfrm>
            <a:off x="5751195" y="5063490"/>
            <a:ext cx="747395" cy="368300"/>
          </a:xfrm>
          <a:prstGeom prst="rect">
            <a:avLst/>
          </a:prstGeom>
          <a:noFill/>
        </p:spPr>
        <p:txBody>
          <a:bodyPr wrap="square" rtlCol="0">
            <a:spAutoFit/>
          </a:bodyPr>
          <a:lstStyle/>
          <a:p>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4" name="矩形 3"/>
          <p:cNvSpPr/>
          <p:nvPr/>
        </p:nvSpPr>
        <p:spPr>
          <a:xfrm>
            <a:off x="2177415" y="1675765"/>
            <a:ext cx="294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1</a:t>
            </a:r>
            <a:r>
              <a:rPr lang="zh-CN" altLang="en-US" sz="2400" b="1">
                <a:ln w="15875"/>
                <a:gradFill>
                  <a:gsLst>
                    <a:gs pos="0">
                      <a:schemeClr val="accent1"/>
                    </a:gs>
                    <a:gs pos="100000">
                      <a:schemeClr val="accent6"/>
                    </a:gs>
                  </a:gsLst>
                  <a:lin ang="2700000" scaled="0"/>
                </a:gradFill>
                <a:effectLst/>
              </a:rPr>
              <a:t>．了解大数据</a:t>
            </a:r>
          </a:p>
        </p:txBody>
      </p:sp>
      <p:sp>
        <p:nvSpPr>
          <p:cNvPr id="3" name="文本框 2"/>
          <p:cNvSpPr txBox="1"/>
          <p:nvPr/>
        </p:nvSpPr>
        <p:spPr>
          <a:xfrm>
            <a:off x="2328545" y="2308225"/>
            <a:ext cx="8450580" cy="380365"/>
          </a:xfrm>
          <a:prstGeom prst="rect">
            <a:avLst/>
          </a:prstGeom>
        </p:spPr>
        <p:txBody>
          <a:bodyPr wrap="square">
            <a:noAutofit/>
          </a:bodyPr>
          <a:lstStyle/>
          <a:p>
            <a:pPr marL="0" indent="214630" algn="just" defTabSz="266700">
              <a:lnSpc>
                <a:spcPts val="1600"/>
              </a:lnSpc>
              <a:spcBef>
                <a:spcPct val="0"/>
              </a:spcBef>
              <a:spcAft>
                <a:spcPct val="0"/>
              </a:spcAft>
            </a:pPr>
            <a:r>
              <a:rPr lang="zh-CN" altLang="en-US" sz="2000">
                <a:latin typeface="宋体" panose="02010600030101010101" pitchFamily="2" charset="-122"/>
                <a:ea typeface="宋体" panose="02010600030101010101" pitchFamily="2" charset="-122"/>
              </a:rPr>
              <a:t>想一想生活中有哪些领域使用了大数据？把想到的实例填到下表里。</a:t>
            </a:r>
          </a:p>
        </p:txBody>
      </p:sp>
      <p:graphicFrame>
        <p:nvGraphicFramePr>
          <p:cNvPr id="5" name="表格 4"/>
          <p:cNvGraphicFramePr/>
          <p:nvPr>
            <p:custDataLst>
              <p:tags r:id="rId1"/>
            </p:custDataLst>
          </p:nvPr>
        </p:nvGraphicFramePr>
        <p:xfrm>
          <a:off x="2324100" y="2679700"/>
          <a:ext cx="7776210" cy="2959735"/>
        </p:xfrm>
        <a:graphic>
          <a:graphicData uri="http://schemas.openxmlformats.org/drawingml/2006/table">
            <a:tbl>
              <a:tblPr firstRow="1" bandRow="1">
                <a:effectLst>
                  <a:innerShdw blurRad="114300">
                    <a:prstClr val="black"/>
                  </a:innerShdw>
                </a:effectLst>
                <a:tableStyleId>{283EFD38-D0CA-4523-BBBA-53FFE530CB42}</a:tableStyleId>
              </a:tblPr>
              <a:tblGrid>
                <a:gridCol w="1639570">
                  <a:extLst>
                    <a:ext uri="{9D8B030D-6E8A-4147-A177-3AD203B41FA5}">
                      <a16:colId xmlns:a16="http://schemas.microsoft.com/office/drawing/2014/main" val="20000"/>
                    </a:ext>
                  </a:extLst>
                </a:gridCol>
                <a:gridCol w="6136640">
                  <a:extLst>
                    <a:ext uri="{9D8B030D-6E8A-4147-A177-3AD203B41FA5}">
                      <a16:colId xmlns:a16="http://schemas.microsoft.com/office/drawing/2014/main" val="20001"/>
                    </a:ext>
                  </a:extLst>
                </a:gridCol>
              </a:tblGrid>
              <a:tr h="458470">
                <a:tc>
                  <a:txBody>
                    <a:bodyPr/>
                    <a:lstStyle/>
                    <a:p>
                      <a:pPr marL="0" indent="0" algn="ctr">
                        <a:lnSpc>
                          <a:spcPct val="120000"/>
                        </a:lnSpc>
                        <a:spcBef>
                          <a:spcPts val="0"/>
                        </a:spcBef>
                        <a:spcAft>
                          <a:spcPts val="0"/>
                        </a:spcAft>
                      </a:pPr>
                      <a:r>
                        <a:rPr lang="zh-CN" sz="1800" spc="120"/>
                        <a:t>应用领域</a:t>
                      </a:r>
                    </a:p>
                  </a:txBody>
                  <a:tcPr marL="177800" marR="177800" marT="57150" marB="57150" anchor="ctr"/>
                </a:tc>
                <a:tc>
                  <a:txBody>
                    <a:bodyPr/>
                    <a:lstStyle/>
                    <a:p>
                      <a:pPr marL="0" indent="0" algn="ctr">
                        <a:lnSpc>
                          <a:spcPct val="120000"/>
                        </a:lnSpc>
                        <a:spcBef>
                          <a:spcPts val="0"/>
                        </a:spcBef>
                        <a:spcAft>
                          <a:spcPts val="0"/>
                        </a:spcAft>
                      </a:pPr>
                      <a:r>
                        <a:rPr lang="zh-CN" sz="1800" spc="120"/>
                        <a:t>应用实例</a:t>
                      </a:r>
                    </a:p>
                  </a:txBody>
                  <a:tcPr marL="177800" marR="177800" marT="57150" marB="57150" anchor="ctr"/>
                </a:tc>
                <a:extLst>
                  <a:ext uri="{0D108BD9-81ED-4DB2-BD59-A6C34878D82A}">
                    <a16:rowId xmlns:a16="http://schemas.microsoft.com/office/drawing/2014/main" val="10000"/>
                  </a:ext>
                </a:extLst>
              </a:tr>
              <a:tr h="415925">
                <a:tc>
                  <a:txBody>
                    <a:bodyPr/>
                    <a:lstStyle/>
                    <a:p>
                      <a:pPr marL="0" indent="0" algn="ctr">
                        <a:lnSpc>
                          <a:spcPct val="120000"/>
                        </a:lnSpc>
                        <a:spcBef>
                          <a:spcPts val="0"/>
                        </a:spcBef>
                        <a:spcAft>
                          <a:spcPts val="0"/>
                        </a:spcAft>
                      </a:pPr>
                      <a:r>
                        <a:rPr lang="zh-CN" sz="1800" spc="120">
                          <a:latin typeface="宋体" panose="02010600030101010101" pitchFamily="2" charset="-122"/>
                          <a:ea typeface="宋体" panose="02010600030101010101" pitchFamily="2" charset="-122"/>
                        </a:rPr>
                        <a:t>智慧零售</a:t>
                      </a:r>
                    </a:p>
                  </a:txBody>
                  <a:tcPr marL="177800" marR="177800" marT="57150" marB="57150" anchor="ctr"/>
                </a:tc>
                <a:tc>
                  <a:txBody>
                    <a:bodyPr/>
                    <a:lstStyle/>
                    <a:p>
                      <a:pPr marL="0" indent="0" algn="l">
                        <a:lnSpc>
                          <a:spcPct val="120000"/>
                        </a:lnSpc>
                        <a:spcBef>
                          <a:spcPts val="0"/>
                        </a:spcBef>
                        <a:spcAft>
                          <a:spcPts val="0"/>
                        </a:spcAft>
                      </a:pPr>
                      <a:r>
                        <a:rPr lang="zh-CN" sz="1800" spc="120" dirty="0">
                          <a:latin typeface="宋体" panose="02010600030101010101" pitchFamily="2" charset="-122"/>
                          <a:ea typeface="宋体" panose="02010600030101010101" pitchFamily="2" charset="-122"/>
                        </a:rPr>
                        <a:t>通过用户行为数据分析，向用户推荐喜欢的商品</a:t>
                      </a:r>
                    </a:p>
                  </a:txBody>
                  <a:tcPr marL="177800" marR="177800" marT="57150" marB="57150" anchor="ctr"/>
                </a:tc>
                <a:extLst>
                  <a:ext uri="{0D108BD9-81ED-4DB2-BD59-A6C34878D82A}">
                    <a16:rowId xmlns:a16="http://schemas.microsoft.com/office/drawing/2014/main" val="10001"/>
                  </a:ext>
                </a:extLst>
              </a:tr>
              <a:tr h="417830">
                <a:tc>
                  <a:txBody>
                    <a:bodyPr/>
                    <a:lstStyle/>
                    <a:p>
                      <a:pPr marL="0" indent="0" algn="ctr">
                        <a:lnSpc>
                          <a:spcPct val="120000"/>
                        </a:lnSpc>
                        <a:spcBef>
                          <a:spcPts val="0"/>
                        </a:spcBef>
                        <a:spcAft>
                          <a:spcPts val="0"/>
                        </a:spcAft>
                      </a:pPr>
                      <a:r>
                        <a:rPr lang="zh-CN" sz="1800" spc="120">
                          <a:latin typeface="宋体" panose="02010600030101010101" pitchFamily="2" charset="-122"/>
                          <a:ea typeface="宋体" panose="02010600030101010101" pitchFamily="2" charset="-122"/>
                        </a:rPr>
                        <a:t>智慧学校</a:t>
                      </a:r>
                    </a:p>
                  </a:txBody>
                  <a:tcPr marL="177800" marR="177800" marT="57150" marB="57150" anchor="ctr"/>
                </a:tc>
                <a:tc>
                  <a:txBody>
                    <a:bodyPr/>
                    <a:lstStyle/>
                    <a:p>
                      <a:pPr marL="0" indent="0" algn="l">
                        <a:lnSpc>
                          <a:spcPct val="120000"/>
                        </a:lnSpc>
                        <a:spcBef>
                          <a:spcPts val="0"/>
                        </a:spcBef>
                        <a:spcAft>
                          <a:spcPts val="0"/>
                        </a:spcAft>
                      </a:pPr>
                      <a:endParaRPr lang="en-US" altLang="zh-CN" sz="1800" spc="120">
                        <a:latin typeface="宋体" panose="02010600030101010101" pitchFamily="2" charset="-122"/>
                        <a:ea typeface="宋体" panose="02010600030101010101" pitchFamily="2" charset="-122"/>
                      </a:endParaRPr>
                    </a:p>
                  </a:txBody>
                  <a:tcPr marL="177800" marR="177800" marT="57150" marB="57150" anchor="ctr"/>
                </a:tc>
                <a:extLst>
                  <a:ext uri="{0D108BD9-81ED-4DB2-BD59-A6C34878D82A}">
                    <a16:rowId xmlns:a16="http://schemas.microsoft.com/office/drawing/2014/main" val="10002"/>
                  </a:ext>
                </a:extLst>
              </a:tr>
              <a:tr h="416560">
                <a:tc>
                  <a:txBody>
                    <a:bodyPr/>
                    <a:lstStyle/>
                    <a:p>
                      <a:pPr marL="0" indent="0" algn="ctr">
                        <a:lnSpc>
                          <a:spcPct val="120000"/>
                        </a:lnSpc>
                        <a:spcBef>
                          <a:spcPts val="0"/>
                        </a:spcBef>
                        <a:spcAft>
                          <a:spcPts val="0"/>
                        </a:spcAft>
                      </a:pPr>
                      <a:r>
                        <a:rPr lang="zh-CN" sz="1800" spc="120">
                          <a:latin typeface="宋体" panose="02010600030101010101" pitchFamily="2" charset="-122"/>
                          <a:ea typeface="宋体" panose="02010600030101010101" pitchFamily="2" charset="-122"/>
                        </a:rPr>
                        <a:t>智慧医疗</a:t>
                      </a:r>
                    </a:p>
                  </a:txBody>
                  <a:tcPr marL="177800" marR="177800" marT="57150" marB="57150" anchor="ctr"/>
                </a:tc>
                <a:tc>
                  <a:txBody>
                    <a:bodyPr/>
                    <a:lstStyle/>
                    <a:p>
                      <a:pPr marL="0" indent="0" algn="l">
                        <a:lnSpc>
                          <a:spcPct val="120000"/>
                        </a:lnSpc>
                        <a:spcBef>
                          <a:spcPts val="0"/>
                        </a:spcBef>
                        <a:spcAft>
                          <a:spcPts val="0"/>
                        </a:spcAft>
                      </a:pPr>
                      <a:r>
                        <a:rPr lang="zh-CN" sz="1800" spc="120">
                          <a:latin typeface="宋体" panose="02010600030101010101" pitchFamily="2" charset="-122"/>
                          <a:ea typeface="宋体" panose="02010600030101010101" pitchFamily="2" charset="-122"/>
                        </a:rPr>
                        <a:t>通过健康数据进行分析，实现精准诊断、预测疾病</a:t>
                      </a:r>
                    </a:p>
                  </a:txBody>
                  <a:tcPr marL="177800" marR="177800" marT="57150" marB="57150" anchor="ctr"/>
                </a:tc>
                <a:extLst>
                  <a:ext uri="{0D108BD9-81ED-4DB2-BD59-A6C34878D82A}">
                    <a16:rowId xmlns:a16="http://schemas.microsoft.com/office/drawing/2014/main" val="10003"/>
                  </a:ext>
                </a:extLst>
              </a:tr>
              <a:tr h="417195">
                <a:tc>
                  <a:txBody>
                    <a:bodyPr/>
                    <a:lstStyle/>
                    <a:p>
                      <a:pPr marL="0" indent="0" algn="ctr">
                        <a:lnSpc>
                          <a:spcPct val="120000"/>
                        </a:lnSpc>
                        <a:spcBef>
                          <a:spcPts val="0"/>
                        </a:spcBef>
                        <a:spcAft>
                          <a:spcPts val="0"/>
                        </a:spcAft>
                      </a:pPr>
                      <a:r>
                        <a:rPr lang="zh-CN" sz="1800" spc="120">
                          <a:latin typeface="宋体" panose="02010600030101010101" pitchFamily="2" charset="-122"/>
                          <a:ea typeface="宋体" panose="02010600030101010101" pitchFamily="2" charset="-122"/>
                        </a:rPr>
                        <a:t>智慧交通</a:t>
                      </a:r>
                    </a:p>
                  </a:txBody>
                  <a:tcPr marL="177800" marR="177800" marT="57150" marB="57150" anchor="ctr"/>
                </a:tc>
                <a:tc>
                  <a:txBody>
                    <a:bodyPr/>
                    <a:lstStyle/>
                    <a:p>
                      <a:pPr marL="0" indent="0" algn="l">
                        <a:lnSpc>
                          <a:spcPct val="120000"/>
                        </a:lnSpc>
                        <a:spcBef>
                          <a:spcPts val="0"/>
                        </a:spcBef>
                        <a:spcAft>
                          <a:spcPts val="0"/>
                        </a:spcAft>
                      </a:pPr>
                      <a:endParaRPr lang="en-US" altLang="zh-CN" sz="1800" spc="120">
                        <a:latin typeface="宋体" panose="02010600030101010101" pitchFamily="2" charset="-122"/>
                        <a:ea typeface="宋体" panose="02010600030101010101" pitchFamily="2" charset="-122"/>
                      </a:endParaRPr>
                    </a:p>
                  </a:txBody>
                  <a:tcPr marL="177800" marR="177800" marT="57150" marB="57150" anchor="ctr"/>
                </a:tc>
                <a:extLst>
                  <a:ext uri="{0D108BD9-81ED-4DB2-BD59-A6C34878D82A}">
                    <a16:rowId xmlns:a16="http://schemas.microsoft.com/office/drawing/2014/main" val="10004"/>
                  </a:ext>
                </a:extLst>
              </a:tr>
              <a:tr h="415925">
                <a:tc>
                  <a:txBody>
                    <a:bodyPr/>
                    <a:lstStyle/>
                    <a:p>
                      <a:pPr marL="0" indent="0" algn="ctr">
                        <a:lnSpc>
                          <a:spcPct val="120000"/>
                        </a:lnSpc>
                        <a:spcBef>
                          <a:spcPts val="0"/>
                        </a:spcBef>
                        <a:spcAft>
                          <a:spcPts val="0"/>
                        </a:spcAft>
                      </a:pPr>
                      <a:r>
                        <a:rPr lang="zh-CN" sz="1800" spc="120">
                          <a:latin typeface="宋体" panose="02010600030101010101" pitchFamily="2" charset="-122"/>
                          <a:ea typeface="宋体" panose="02010600030101010101" pitchFamily="2" charset="-122"/>
                        </a:rPr>
                        <a:t>智慧金融</a:t>
                      </a:r>
                    </a:p>
                  </a:txBody>
                  <a:tcPr marL="177800" marR="177800" marT="57150" marB="57150" anchor="ctr"/>
                </a:tc>
                <a:tc>
                  <a:txBody>
                    <a:bodyPr/>
                    <a:lstStyle/>
                    <a:p>
                      <a:pPr marL="0" indent="0" algn="l">
                        <a:lnSpc>
                          <a:spcPct val="120000"/>
                        </a:lnSpc>
                        <a:spcBef>
                          <a:spcPts val="0"/>
                        </a:spcBef>
                        <a:spcAft>
                          <a:spcPts val="0"/>
                        </a:spcAft>
                      </a:pPr>
                      <a:r>
                        <a:rPr lang="zh-CN" sz="1800" spc="120">
                          <a:latin typeface="宋体" panose="02010600030101010101" pitchFamily="2" charset="-122"/>
                          <a:ea typeface="宋体" panose="02010600030101010101" pitchFamily="2" charset="-122"/>
                        </a:rPr>
                        <a:t>利用大数据技术进行风险评估</a:t>
                      </a:r>
                    </a:p>
                  </a:txBody>
                  <a:tcPr marL="177800" marR="177800" marT="57150" marB="57150" anchor="ctr"/>
                </a:tc>
                <a:extLst>
                  <a:ext uri="{0D108BD9-81ED-4DB2-BD59-A6C34878D82A}">
                    <a16:rowId xmlns:a16="http://schemas.microsoft.com/office/drawing/2014/main" val="10005"/>
                  </a:ext>
                </a:extLst>
              </a:tr>
              <a:tr h="417830">
                <a:tc>
                  <a:txBody>
                    <a:bodyPr/>
                    <a:lstStyle/>
                    <a:p>
                      <a:pPr marL="0" indent="0" algn="ctr">
                        <a:lnSpc>
                          <a:spcPct val="120000"/>
                        </a:lnSpc>
                        <a:spcBef>
                          <a:spcPts val="0"/>
                        </a:spcBef>
                        <a:spcAft>
                          <a:spcPts val="0"/>
                        </a:spcAft>
                      </a:pPr>
                      <a:endParaRPr lang="en-US" altLang="zh-CN" sz="1800" spc="120">
                        <a:latin typeface="宋体" panose="02010600030101010101" pitchFamily="2" charset="-122"/>
                        <a:ea typeface="宋体" panose="02010600030101010101" pitchFamily="2" charset="-122"/>
                      </a:endParaRPr>
                    </a:p>
                  </a:txBody>
                  <a:tcPr marL="177800" marR="177800" marT="57150" marB="57150" anchor="ctr"/>
                </a:tc>
                <a:tc>
                  <a:txBody>
                    <a:bodyPr/>
                    <a:lstStyle/>
                    <a:p>
                      <a:pPr marL="0" indent="0" algn="l">
                        <a:lnSpc>
                          <a:spcPct val="120000"/>
                        </a:lnSpc>
                        <a:spcBef>
                          <a:spcPts val="0"/>
                        </a:spcBef>
                        <a:spcAft>
                          <a:spcPts val="0"/>
                        </a:spcAft>
                      </a:pPr>
                      <a:endParaRPr sz="1800" spc="120" dirty="0">
                        <a:latin typeface="宋体" panose="02010600030101010101" pitchFamily="2" charset="-122"/>
                        <a:ea typeface="宋体" panose="02010600030101010101" pitchFamily="2" charset="-122"/>
                      </a:endParaRPr>
                    </a:p>
                  </a:txBody>
                  <a:tcPr marL="177800" marR="177800" marT="57150" marB="57150" anchor="ctr"/>
                </a:tc>
                <a:extLst>
                  <a:ext uri="{0D108BD9-81ED-4DB2-BD59-A6C34878D82A}">
                    <a16:rowId xmlns:a16="http://schemas.microsoft.com/office/drawing/2014/main" val="10006"/>
                  </a:ext>
                </a:extLst>
              </a:tr>
            </a:tbl>
          </a:graphicData>
        </a:graphic>
      </p:graphicFrame>
      <p:pic>
        <p:nvPicPr>
          <p:cNvPr id="11" name="https://img8.file.cache.docer.com/storage/1636686961814482307/ba04a0ff-f086-4af0-9203-798d5631ce12tjwjv2.png" descr="1773262132_扁平化电子商务平台.png"/>
          <p:cNvPicPr>
            <a:picLocks noChangeAspect="1"/>
          </p:cNvPicPr>
          <p:nvPr/>
        </p:nvPicPr>
        <p:blipFill>
          <a:blip r:embed="rId4"/>
          <a:stretch>
            <a:fillRect/>
          </a:stretch>
        </p:blipFill>
        <p:spPr>
          <a:xfrm>
            <a:off x="1063625" y="729615"/>
            <a:ext cx="973193" cy="1026000"/>
          </a:xfrm>
          <a:prstGeom prst="rect">
            <a:avLst/>
          </a:prstGeom>
        </p:spPr>
      </p:pic>
      <p:pic>
        <p:nvPicPr>
          <p:cNvPr id="6" name="图片 5" descr="生成卡通图片 (1)"/>
          <p:cNvPicPr>
            <a:picLocks noChangeAspect="1"/>
          </p:cNvPicPr>
          <p:nvPr/>
        </p:nvPicPr>
        <p:blipFill>
          <a:blip r:embed="rId5"/>
          <a:stretch>
            <a:fillRect/>
          </a:stretch>
        </p:blipFill>
        <p:spPr>
          <a:xfrm>
            <a:off x="9007475" y="3701415"/>
            <a:ext cx="2883535" cy="2883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img8.file.cache.docer.com/storage/1636686961814482307/ba04a0ff-f086-4af0-9203-798d5631ce12tjwjv2.png" descr="1773262132_扁平化电子商务平台.png"/>
          <p:cNvPicPr>
            <a:picLocks noChangeAspect="1"/>
          </p:cNvPicPr>
          <p:nvPr/>
        </p:nvPicPr>
        <p:blipFill>
          <a:blip r:embed="rId3"/>
          <a:stretch>
            <a:fillRect/>
          </a:stretch>
        </p:blipFill>
        <p:spPr>
          <a:xfrm>
            <a:off x="1063625" y="729615"/>
            <a:ext cx="973193" cy="1026000"/>
          </a:xfrm>
          <a:prstGeom prst="rect">
            <a:avLst/>
          </a:prstGeom>
        </p:spPr>
      </p:pic>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2</a:t>
            </a:r>
            <a:r>
              <a:rPr lang="zh-CN" altLang="en-US" sz="2400" b="1">
                <a:ln w="15875"/>
                <a:gradFill>
                  <a:gsLst>
                    <a:gs pos="0">
                      <a:schemeClr val="accent1"/>
                    </a:gs>
                    <a:gs pos="100000">
                      <a:schemeClr val="accent6"/>
                    </a:gs>
                  </a:gsLst>
                  <a:lin ang="2700000" scaled="0"/>
                </a:gradFill>
                <a:effectLst/>
              </a:rPr>
              <a:t>．了解人工智能技术</a:t>
            </a:r>
          </a:p>
        </p:txBody>
      </p:sp>
      <p:sp>
        <p:nvSpPr>
          <p:cNvPr id="3" name="文本框 2"/>
          <p:cNvSpPr txBox="1"/>
          <p:nvPr/>
        </p:nvSpPr>
        <p:spPr>
          <a:xfrm>
            <a:off x="2265045" y="2103120"/>
            <a:ext cx="8213090" cy="553085"/>
          </a:xfrm>
          <a:prstGeom prst="rect">
            <a:avLst/>
          </a:prstGeom>
        </p:spPr>
        <p:txBody>
          <a:bodyPr wrap="square">
            <a:spAutoFit/>
          </a:bodyPr>
          <a:lstStyle/>
          <a:p>
            <a:pPr indent="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想一想什么是人工智能？身边有哪些产品使用了人工智能技术？</a:t>
            </a:r>
          </a:p>
        </p:txBody>
      </p:sp>
      <p:pic>
        <p:nvPicPr>
          <p:cNvPr id="9" name="图片 8"/>
          <p:cNvPicPr>
            <a:picLocks noChangeAspect="1"/>
          </p:cNvPicPr>
          <p:nvPr/>
        </p:nvPicPr>
        <p:blipFill>
          <a:blip r:embed="rId4"/>
          <a:stretch>
            <a:fillRect/>
          </a:stretch>
        </p:blipFill>
        <p:spPr>
          <a:xfrm>
            <a:off x="3030220" y="2850515"/>
            <a:ext cx="6683375" cy="3148965"/>
          </a:xfrm>
          <a:prstGeom prst="rect">
            <a:avLst/>
          </a:prstGeom>
        </p:spPr>
      </p:pic>
      <p:pic>
        <p:nvPicPr>
          <p:cNvPr id="10" name="图片 9" descr="请求 AI 画小机器人 (3)"/>
          <p:cNvPicPr>
            <a:picLocks noChangeAspect="1"/>
          </p:cNvPicPr>
          <p:nvPr/>
        </p:nvPicPr>
        <p:blipFill>
          <a:blip r:embed="rId5"/>
          <a:srcRect l="24905" t="11182" r="22584" b="10964"/>
          <a:stretch>
            <a:fillRect/>
          </a:stretch>
        </p:blipFill>
        <p:spPr>
          <a:xfrm>
            <a:off x="130175" y="2941955"/>
            <a:ext cx="2306955" cy="3420745"/>
          </a:xfrm>
          <a:prstGeom prst="rect">
            <a:avLst/>
          </a:prstGeom>
        </p:spPr>
      </p:pic>
      <p:sp>
        <p:nvSpPr>
          <p:cNvPr id="4" name="文本框 3"/>
          <p:cNvSpPr txBox="1"/>
          <p:nvPr/>
        </p:nvSpPr>
        <p:spPr>
          <a:xfrm>
            <a:off x="3397885" y="4326255"/>
            <a:ext cx="747395" cy="368300"/>
          </a:xfrm>
          <a:prstGeom prst="rect">
            <a:avLst/>
          </a:prstGeom>
          <a:noFill/>
        </p:spPr>
        <p:txBody>
          <a:bodyPr wrap="square" rtlCol="0">
            <a:spAutoFit/>
          </a:bodyPr>
          <a:lstStyle/>
          <a:p>
            <a:endParaRPr lang="zh-CN" altLang="en-US"/>
          </a:p>
        </p:txBody>
      </p:sp>
      <p:sp>
        <p:nvSpPr>
          <p:cNvPr id="5" name="文本框 4"/>
          <p:cNvSpPr txBox="1"/>
          <p:nvPr/>
        </p:nvSpPr>
        <p:spPr>
          <a:xfrm>
            <a:off x="8509000" y="4326255"/>
            <a:ext cx="747395" cy="368300"/>
          </a:xfrm>
          <a:prstGeom prst="rect">
            <a:avLst/>
          </a:prstGeom>
          <a:noFill/>
        </p:spPr>
        <p:txBody>
          <a:bodyPr wrap="square" rtlCol="0">
            <a:spAutoFit/>
          </a:bodyPr>
          <a:lstStyle/>
          <a:p>
            <a:endParaRPr lang="zh-CN" altLang="en-US"/>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87880" y="981710"/>
            <a:ext cx="8896350" cy="521970"/>
          </a:xfrm>
          <a:prstGeom prst="rect">
            <a:avLst/>
          </a:prstGeom>
          <a:noFill/>
          <a:ln>
            <a:noFill/>
          </a:ln>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活动一：</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探索科技之窗</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了解当前互联网新技术</a:t>
            </a:r>
          </a:p>
        </p:txBody>
      </p:sp>
      <p:sp>
        <p:nvSpPr>
          <p:cNvPr id="12" name="矩形 11"/>
          <p:cNvSpPr/>
          <p:nvPr/>
        </p:nvSpPr>
        <p:spPr>
          <a:xfrm>
            <a:off x="2177415" y="1675765"/>
            <a:ext cx="4212590" cy="460375"/>
          </a:xfrm>
          <a:prstGeom prst="rect">
            <a:avLst/>
          </a:prstGeom>
          <a:noFill/>
          <a:ln>
            <a:noFill/>
          </a:ln>
        </p:spPr>
        <p:txBody>
          <a:bodyPr wrap="square" rtlCol="0" anchor="t">
            <a:spAutoFit/>
          </a:bodyPr>
          <a:lstStyle/>
          <a:p>
            <a:pPr algn="l"/>
            <a:r>
              <a:rPr lang="en-US" altLang="zh-CN" sz="2400" b="1">
                <a:ln w="15875"/>
                <a:gradFill>
                  <a:gsLst>
                    <a:gs pos="0">
                      <a:schemeClr val="accent1"/>
                    </a:gs>
                    <a:gs pos="100000">
                      <a:schemeClr val="accent6"/>
                    </a:gs>
                  </a:gsLst>
                  <a:lin ang="2700000" scaled="0"/>
                </a:gradFill>
                <a:effectLst/>
              </a:rPr>
              <a:t>2</a:t>
            </a:r>
            <a:r>
              <a:rPr lang="zh-CN" altLang="en-US" sz="2400" b="1">
                <a:ln w="15875"/>
                <a:gradFill>
                  <a:gsLst>
                    <a:gs pos="0">
                      <a:schemeClr val="accent1"/>
                    </a:gs>
                    <a:gs pos="100000">
                      <a:schemeClr val="accent6"/>
                    </a:gs>
                  </a:gsLst>
                  <a:lin ang="2700000" scaled="0"/>
                </a:gradFill>
                <a:effectLst/>
              </a:rPr>
              <a:t>．了解人工智能技术</a:t>
            </a:r>
          </a:p>
        </p:txBody>
      </p:sp>
      <p:sp>
        <p:nvSpPr>
          <p:cNvPr id="4" name="文本框 3"/>
          <p:cNvSpPr txBox="1"/>
          <p:nvPr/>
        </p:nvSpPr>
        <p:spPr>
          <a:xfrm>
            <a:off x="2265045" y="2103120"/>
            <a:ext cx="8849360" cy="553085"/>
          </a:xfrm>
          <a:prstGeom prst="rect">
            <a:avLst/>
          </a:prstGeom>
        </p:spPr>
        <p:txBody>
          <a:bodyPr wrap="square">
            <a:spAutoFit/>
          </a:bodyPr>
          <a:lstStyle/>
          <a:p>
            <a:pPr indent="214630" algn="just" defTabSz="266700" fontAlgn="auto">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快来挑战一下，将这些智能产品与它们所应用的人工智能技术进行连线：</a:t>
            </a:r>
          </a:p>
        </p:txBody>
      </p:sp>
      <p:graphicFrame>
        <p:nvGraphicFramePr>
          <p:cNvPr id="8" name="表格 7"/>
          <p:cNvGraphicFramePr/>
          <p:nvPr>
            <p:custDataLst>
              <p:tags r:id="rId1"/>
            </p:custDataLst>
          </p:nvPr>
        </p:nvGraphicFramePr>
        <p:xfrm>
          <a:off x="2796540" y="2813685"/>
          <a:ext cx="4960620" cy="2849245"/>
        </p:xfrm>
        <a:graphic>
          <a:graphicData uri="http://schemas.openxmlformats.org/drawingml/2006/table">
            <a:tbl>
              <a:tblPr/>
              <a:tblGrid>
                <a:gridCol w="1599565">
                  <a:extLst>
                    <a:ext uri="{9D8B030D-6E8A-4147-A177-3AD203B41FA5}">
                      <a16:colId xmlns:a16="http://schemas.microsoft.com/office/drawing/2014/main" val="20000"/>
                    </a:ext>
                  </a:extLst>
                </a:gridCol>
                <a:gridCol w="1205230">
                  <a:extLst>
                    <a:ext uri="{9D8B030D-6E8A-4147-A177-3AD203B41FA5}">
                      <a16:colId xmlns:a16="http://schemas.microsoft.com/office/drawing/2014/main" val="20001"/>
                    </a:ext>
                  </a:extLst>
                </a:gridCol>
                <a:gridCol w="2155825">
                  <a:extLst>
                    <a:ext uri="{9D8B030D-6E8A-4147-A177-3AD203B41FA5}">
                      <a16:colId xmlns:a16="http://schemas.microsoft.com/office/drawing/2014/main" val="20002"/>
                    </a:ext>
                  </a:extLst>
                </a:gridCol>
              </a:tblGrid>
              <a:tr h="531495">
                <a:tc>
                  <a:txBody>
                    <a:bodyPr/>
                    <a:lstStyle/>
                    <a:p>
                      <a:pPr algn="ctr" fontAlgn="ctr"/>
                      <a:r>
                        <a:rPr lang="zh-CN" altLang="en-US" sz="1800" b="1" i="0">
                          <a:solidFill>
                            <a:srgbClr val="000000"/>
                          </a:solidFill>
                          <a:latin typeface="黑体" panose="02010609060101010101" charset="-122"/>
                          <a:ea typeface="黑体" panose="02010609060101010101" charset="-122"/>
                        </a:rPr>
                        <a:t>智能产品</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endParaRPr sz="1400" b="0" i="0">
                        <a:solidFill>
                          <a:srgbClr val="000000"/>
                        </a:solidFill>
                        <a:latin typeface="黑体" panose="02010609060101010101" charset="-122"/>
                        <a:ea typeface="黑体" panose="02010609060101010101"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1800" b="1" i="0">
                          <a:solidFill>
                            <a:srgbClr val="000000"/>
                          </a:solidFill>
                          <a:latin typeface="黑体" panose="02010609060101010101" charset="-122"/>
                          <a:ea typeface="黑体" panose="02010609060101010101" charset="-122"/>
                        </a:rPr>
                        <a:t>使用的人工智能技术</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extLst>
                  <a:ext uri="{0D108BD9-81ED-4DB2-BD59-A6C34878D82A}">
                    <a16:rowId xmlns:a16="http://schemas.microsoft.com/office/drawing/2014/main" val="10000"/>
                  </a:ext>
                </a:extLst>
              </a:tr>
              <a:tr h="463550">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智能助手</a:t>
                      </a:r>
                      <a:r>
                        <a:rPr lang="en-US" altLang="zh-CN" sz="2000" b="1" i="0">
                          <a:solidFill>
                            <a:srgbClr val="000000"/>
                          </a:solidFill>
                          <a:latin typeface="宋体" panose="02010600030101010101" pitchFamily="2" charset="-122"/>
                          <a:ea typeface="宋体" panose="02010600030101010101" pitchFamily="2" charset="-122"/>
                        </a:rPr>
                        <a:t>APP</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tc>
                  <a:txBody>
                    <a:bodyPr/>
                    <a:lstStyle/>
                    <a:p>
                      <a:pPr algn="ctr" fontAlgn="ctr"/>
                      <a:endParaRPr sz="1600" b="1" i="0">
                        <a:solidFill>
                          <a:srgbClr val="000000"/>
                        </a:solidFill>
                        <a:latin typeface="宋体" panose="02010600030101010101" pitchFamily="2" charset="-122"/>
                        <a:ea typeface="宋体" panose="02010600030101010101" pitchFamily="2"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图像识别</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463550">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智能音箱</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tc>
                  <a:txBody>
                    <a:bodyPr/>
                    <a:lstStyle/>
                    <a:p>
                      <a:pPr algn="ctr" fontAlgn="ctr"/>
                      <a:endParaRPr sz="1600" b="1" i="0">
                        <a:solidFill>
                          <a:srgbClr val="000000"/>
                        </a:solidFill>
                        <a:latin typeface="宋体" panose="02010600030101010101" pitchFamily="2" charset="-122"/>
                        <a:ea typeface="宋体" panose="02010600030101010101" pitchFamily="2"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人脸识别</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462915">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智能汽车</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tc>
                  <a:txBody>
                    <a:bodyPr/>
                    <a:lstStyle/>
                    <a:p>
                      <a:pPr algn="ctr" fontAlgn="ctr"/>
                      <a:endParaRPr sz="1600" b="1" i="0">
                        <a:solidFill>
                          <a:srgbClr val="000000"/>
                        </a:solidFill>
                        <a:latin typeface="宋体" panose="02010600030101010101" pitchFamily="2" charset="-122"/>
                        <a:ea typeface="宋体" panose="02010600030101010101" pitchFamily="2"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自然语言处理</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464185">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智能门锁</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tc>
                  <a:txBody>
                    <a:bodyPr/>
                    <a:lstStyle/>
                    <a:p>
                      <a:pPr algn="ctr" fontAlgn="ctr"/>
                      <a:endParaRPr sz="1600" b="1" i="0">
                        <a:solidFill>
                          <a:srgbClr val="000000"/>
                        </a:solidFill>
                        <a:latin typeface="宋体" panose="02010600030101010101" pitchFamily="2" charset="-122"/>
                        <a:ea typeface="宋体" panose="02010600030101010101" pitchFamily="2"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语音识别</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463550">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智能摄像头</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tc>
                  <a:txBody>
                    <a:bodyPr/>
                    <a:lstStyle/>
                    <a:p>
                      <a:pPr algn="ctr" fontAlgn="ctr"/>
                      <a:endParaRPr sz="1600" b="1" i="0">
                        <a:solidFill>
                          <a:srgbClr val="000000"/>
                        </a:solidFill>
                        <a:latin typeface="宋体" panose="02010600030101010101" pitchFamily="2" charset="-122"/>
                        <a:ea typeface="宋体" panose="02010600030101010101" pitchFamily="2" charset="-122"/>
                      </a:endParaRP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noFill/>
                  </a:tcPr>
                </a:tc>
                <a:tc>
                  <a:txBody>
                    <a:bodyPr/>
                    <a:lstStyle/>
                    <a:p>
                      <a:pPr algn="ctr" fontAlgn="ctr"/>
                      <a:r>
                        <a:rPr lang="zh-CN" altLang="en-US" sz="2000" b="1" i="0">
                          <a:solidFill>
                            <a:srgbClr val="000000"/>
                          </a:solidFill>
                          <a:latin typeface="宋体" panose="02010600030101010101" pitchFamily="2" charset="-122"/>
                          <a:ea typeface="宋体" panose="02010600030101010101" pitchFamily="2" charset="-122"/>
                        </a:rPr>
                        <a:t>自动驾驶</a:t>
                      </a:r>
                    </a:p>
                  </a:txBody>
                  <a:tcPr marL="9842" marR="9842" marT="9842" marB="0" anchor="ctr">
                    <a:lnL w="76200">
                      <a:solidFill>
                        <a:schemeClr val="bg1"/>
                      </a:solidFill>
                      <a:prstDash val="solid"/>
                    </a:lnL>
                    <a:lnR w="76200">
                      <a:solidFill>
                        <a:schemeClr val="bg1"/>
                      </a:solidFill>
                      <a:prstDash val="solid"/>
                    </a:lnR>
                    <a:lnT w="76200">
                      <a:solidFill>
                        <a:schemeClr val="bg1"/>
                      </a:solidFill>
                      <a:prstDash val="solid"/>
                    </a:lnT>
                    <a:lnB w="76200">
                      <a:solidFill>
                        <a:schemeClr val="bg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cxnSp>
        <p:nvCxnSpPr>
          <p:cNvPr id="9" name="直接连接符 8"/>
          <p:cNvCxnSpPr/>
          <p:nvPr/>
        </p:nvCxnSpPr>
        <p:spPr>
          <a:xfrm>
            <a:off x="4378325" y="3568065"/>
            <a:ext cx="1278255" cy="878840"/>
          </a:xfrm>
          <a:prstGeom prst="line">
            <a:avLst/>
          </a:prstGeom>
          <a:ln w="28575">
            <a:solidFill>
              <a:schemeClr val="accent6">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4378325" y="3568065"/>
            <a:ext cx="1288415" cy="1857375"/>
          </a:xfrm>
          <a:prstGeom prst="line">
            <a:avLst/>
          </a:prstGeom>
          <a:ln w="28575">
            <a:solidFill>
              <a:schemeClr val="accent6">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16" name="圆角矩形 15"/>
          <p:cNvSpPr/>
          <p:nvPr/>
        </p:nvSpPr>
        <p:spPr>
          <a:xfrm>
            <a:off x="2555240" y="2729865"/>
            <a:ext cx="5582285" cy="3133090"/>
          </a:xfrm>
          <a:prstGeom prst="roundRect">
            <a:avLst/>
          </a:prstGeom>
          <a:noFill/>
          <a:ln w="28575" cmpd="dbl">
            <a:solidFill>
              <a:schemeClr val="accent6">
                <a:lumMod val="60000"/>
                <a:lumOff val="4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趴着玩电脑"/>
          <p:cNvPicPr>
            <a:picLocks noChangeAspect="1"/>
          </p:cNvPicPr>
          <p:nvPr/>
        </p:nvPicPr>
        <p:blipFill>
          <a:blip r:embed="rId4"/>
          <a:stretch>
            <a:fillRect/>
          </a:stretch>
        </p:blipFill>
        <p:spPr>
          <a:xfrm>
            <a:off x="8137525" y="2729865"/>
            <a:ext cx="4043680" cy="4043680"/>
          </a:xfrm>
          <a:prstGeom prst="rect">
            <a:avLst/>
          </a:prstGeom>
        </p:spPr>
      </p:pic>
      <p:pic>
        <p:nvPicPr>
          <p:cNvPr id="17" name="https://img8.file.cache.docer.com/storage/1636686961814482307/ba04a0ff-f086-4af0-9203-798d5631ce12tjwjv2.png" descr="1773262132_扁平化电子商务平台.png"/>
          <p:cNvPicPr>
            <a:picLocks noChangeAspect="1"/>
          </p:cNvPicPr>
          <p:nvPr/>
        </p:nvPicPr>
        <p:blipFill>
          <a:blip r:embed="rId5"/>
          <a:stretch>
            <a:fillRect/>
          </a:stretch>
        </p:blipFill>
        <p:spPr>
          <a:xfrm>
            <a:off x="1063625" y="729615"/>
            <a:ext cx="973193" cy="102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M0MzIyNjQwZDAwNmI1MGY3ZTE1NjFjNDlkOWMzNzAifQ=="/>
  <p:tag name="RESOURCE_RECORD_KEY" val="{&quot;13&quot;:[4650225,20482079,20209634,19972048,20482076,20482073,4721712,4634995,20042469,20104438,20025430,20469018],&quot;29&quot;:[50000076,50000099,50000090,50000040,50052696,50052716,50000077],&quot;70&quot;:[3318295,3330498,3327386,3401776,3319036]}"/>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34861_1*l_h_i*1_2_5"/>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234861_1*l_h_i*1_2_6"/>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gradient&quot;:[{&quot;brightness&quot;:0,&quot;colorType&quot;:1,&quot;foreColorIndex&quot;:5,&quot;pos&quot;:0,&quot;transparency&quot;:1},{&quot;brightness&quot;:-0.2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8,9,8,9,8,9]}"/>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234861_1*l_h_i*1_2_7"/>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8,9,8,9,8,9]}"/>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416.3573228346457,&quot;left&quot;:76.36377952755905,&quot;top&quot;:71.10755905511812,&quot;width&quot;:825.6785826771653}"/>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3"/>
  <p:tag name="KSO_WM_TEMPLATE_CATEGORY" val="diagram"/>
  <p:tag name="KSO_WM_TEMPLATE_INDEX" val="20233247"/>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VIRTUALLY_FRAME" val="{&quot;height&quot;:321.05,&quot;left&quot;:159.45,&quot;top&quot;:130.95,&quot;width&quot;:643.4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theme_color_indexes&quot;:[9,9,9,9,9,9]}"/>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21.05,&quot;left&quot;:159.45,&quot;top&quot;:130.95,&quot;width&quot;:643.45}"/>
  <p:tag name="KSO_WM_UNIT_HIGHLIGHT" val="0"/>
  <p:tag name="KSO_WM_UNIT_COMPATIBLE" val="0"/>
  <p:tag name="KSO_WM_UNIT_DIAGRAM_ISNUMVISUAL" val="0"/>
  <p:tag name="KSO_WM_UNIT_DIAGRAM_ISREFERUNIT" val="0"/>
  <p:tag name="KSO_WM_UNIT_ID" val="diagram20233247_3*l_h_f*1_2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DIAGRAM_USE_COLOR_VALUE" val="{&quot;color_scheme&quot;:1,&quot;theme_color_indexes&quot;:[9,9,9,9,9,9]}"/>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1"/>
  <p:tag name="KSO_WM_TEMPLATE_CATEGORY" val="diagram"/>
  <p:tag name="KSO_WM_TEMPLATE_INDEX" val="20233247"/>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21.05,&quot;left&quot;:159.45,&quot;top&quot;:130.95,&quot;width&quot;:643.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theme_color_indexes&quot;:[9,9,9,9,9,9]}"/>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34861_1*l_h_i*1_2_5"/>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234861_1*l_h_i*1_2_6"/>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gradient&quot;:[{&quot;brightness&quot;:0,&quot;colorType&quot;:1,&quot;foreColorIndex&quot;:5,&quot;pos&quot;:0,&quot;transparency&quot;:1},{&quot;brightness&quot;:-0.2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8,9,8,9,8,9]}"/>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234861_1*l_h_i*1_2_7"/>
  <p:tag name="KSO_WM_TEMPLATE_CATEGORY" val="diagram"/>
  <p:tag name="KSO_WM_TEMPLATE_INDEX" val="2023486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16.3573228346457,&quot;left&quot;:76.36377952755905,&quot;top&quot;:71.10755905511812,&quot;width&quot;:825.678582677165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8,9,8,9,8,9]}"/>
</p:tagLst>
</file>

<file path=ppt/tags/tag2.xml><?xml version="1.0" encoding="utf-8"?>
<p:tagLst xmlns:a="http://schemas.openxmlformats.org/drawingml/2006/main" xmlns:r="http://schemas.openxmlformats.org/officeDocument/2006/relationships" xmlns:p="http://schemas.openxmlformats.org/presentationml/2006/main">
  <p:tag name="PA" val="v5.1.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16.3573228346457,&quot;left&quot;:76.36377952755905,&quot;top&quot;:71.10755905511812,&quot;width&quot;:825.678582677165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16.3573228346457,&quot;left&quot;:76.36377952755905,&quot;top&quot;:71.10755905511812,&quot;width&quot;:825.6785826771653}"/>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i*1_1_3"/>
  <p:tag name="KSO_WM_TEMPLATE_CATEGORY" val="diagram"/>
  <p:tag name="KSO_WM_TEMPLATE_INDEX" val="2023145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77999997138977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i*1_1_4"/>
  <p:tag name="KSO_WM_TEMPLATE_CATEGORY" val="diagram"/>
  <p:tag name="KSO_WM_TEMPLATE_INDEX" val="2023145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gradient&quot;:[{&quot;brightness&quot;:0,&quot;colorType&quot;:1,&quot;foreColorIndex&quot;:5,&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i*1_1_5"/>
  <p:tag name="KSO_WM_TEMPLATE_CATEGORY" val="diagram"/>
  <p:tag name="KSO_WM_TEMPLATE_INDEX" val="2023145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gradient&quot;:[{&quot;brightness&quot;:0,&quot;colorType&quot;:1,&quot;foreColorIndex&quot;:5,&quot;pos&quot;:0.2000000029802322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1_2"/>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9,10,9,10,9,10]}"/>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3_2"/>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9,10,9,10,9,10]}"/>
</p:tagLst>
</file>

<file path=ppt/tags/tag2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5_2*n_h_h_f*1_2_1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5_2*n_h_h_a*1_2_1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2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5_2*n_h_h_f*1_2_2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3.xml><?xml version="1.0" encoding="utf-8"?>
<p:tagLst xmlns:a="http://schemas.openxmlformats.org/drawingml/2006/main" xmlns:r="http://schemas.openxmlformats.org/officeDocument/2006/relationships" xmlns:p="http://schemas.openxmlformats.org/presentationml/2006/main">
  <p:tag name="PA" val="v5.1.1"/>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5_2*n_h_h_a*1_2_2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3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55_2*n_h_h_f*1_2_3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55_2*n_h_h_a*1_2_3_1"/>
  <p:tag name="KSO_WM_TEMPLATE_CATEGORY" val="diagram"/>
  <p:tag name="KSO_WM_TEMPLATE_INDEX" val="20231455"/>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1_1"/>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3_1"/>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2_2"/>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5_2*n_h_h_i*1_2_2_1"/>
  <p:tag name="KSO_WM_TEMPLATE_CATEGORY" val="diagram"/>
  <p:tag name="KSO_WM_TEMPLATE_INDEX" val="20231455"/>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26.73453399417906,&quot;left&quot;:63.6,&quot;top&quot;:136.62503937007872,&quot;width&quot;:82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9,10,9,10,9,10]}"/>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90_4*l_h_i*1_1_1"/>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1."/>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16.3573228346457,&quot;left&quot;:76.36377952755905,&quot;top&quot;:71.10755905511812,&quot;width&quot;:825.6785826771653}"/>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2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3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290_4*l_h_i*1_3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3."/>
</p:tagLst>
</file>

<file path=ppt/tags/tag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4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290_4*l_h_i*1_4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4."/>
</p:tagLst>
</file>

<file path=ppt/tags/tag4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4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21.05,&quot;left&quot;:159.45,&quot;top&quot;:130.95,&quot;width&quot;:643.45}"/>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54.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0_4*a*1"/>
  <p:tag name="KSO_WM_TEMPLATE_CATEGORY" val="custom"/>
  <p:tag name="KSO_WM_TEMPLATE_INDEX" val="20230290"/>
  <p:tag name="KSO_WM_UNIT_LAYERLEVEL" val="1"/>
  <p:tag name="KSO_WM_TAG_VERSION" val="3.0"/>
  <p:tag name="KSO_WM_BEAUTIFY_FLAG" val="#wm#"/>
  <p:tag name="KSO_WM_DIAGRAM_GROUP_CODE" val="l1-1"/>
  <p:tag name="KSO_WM_UNIT_PRESET_TEXT" val="目录"/>
</p:tagLst>
</file>

<file path=ppt/tags/tag55.xml><?xml version="1.0" encoding="utf-8"?>
<p:tagLst xmlns:a="http://schemas.openxmlformats.org/drawingml/2006/main" xmlns:r="http://schemas.openxmlformats.org/officeDocument/2006/relationships" xmlns:p="http://schemas.openxmlformats.org/presentationml/2006/main">
  <p:tag name="TABLE_ENDDRAG_ORIGIN_RECT" val="613*233"/>
  <p:tag name="TABLE_ENDDRAG_RECT" val="183*211*613*233"/>
  <p:tag name="TABLE_AUTOADJUST_FLAG" val="1"/>
</p:tagLst>
</file>

<file path=ppt/tags/tag56.xml><?xml version="1.0" encoding="utf-8"?>
<p:tagLst xmlns:a="http://schemas.openxmlformats.org/drawingml/2006/main" xmlns:r="http://schemas.openxmlformats.org/officeDocument/2006/relationships" xmlns:p="http://schemas.openxmlformats.org/presentationml/2006/main">
  <p:tag name="TABLE_ENDDRAG_ORIGIN_RECT" val="414*238"/>
  <p:tag name="TABLE_ENDDRAG_RECT" val="168*124*414*238"/>
</p:tagLst>
</file>

<file path=ppt/tags/tag57.xml><?xml version="1.0" encoding="utf-8"?>
<p:tagLst xmlns:a="http://schemas.openxmlformats.org/drawingml/2006/main" xmlns:r="http://schemas.openxmlformats.org/officeDocument/2006/relationships" xmlns:p="http://schemas.openxmlformats.org/presentationml/2006/main">
  <p:tag name="TABLE_ENDDRAG_ORIGIN_RECT" val="562*145"/>
  <p:tag name="TABLE_ENDDRAG_RECT" val="178*291*562*145"/>
  <p:tag name="TABLE_AUTOADJUST_FLAG" val="1"/>
</p:tagLst>
</file>

<file path=ppt/tags/tag5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9.xml><?xml version="1.0" encoding="utf-8"?>
<p:tagLst xmlns:a="http://schemas.openxmlformats.org/drawingml/2006/main" xmlns:r="http://schemas.openxmlformats.org/officeDocument/2006/relationships" xmlns:p="http://schemas.openxmlformats.org/presentationml/2006/main">
  <p:tag name="TABLE_ENDDRAG_ORIGIN_RECT" val="610*277"/>
  <p:tag name="TABLE_ENDDRAG_RECT" val="171*138*610*277"/>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21.05,&quot;left&quot;:159.45,&quot;top&quot;:130.95,&quot;width&quot;:643.45}"/>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33.5,&quot;left&quot;:191,&quot;top&quot;:129.35,&quot;width&quot;:676.65}"/>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3"/>
  <p:tag name="KSO_WM_TEMPLATE_CATEGORY" val="diagram"/>
  <p:tag name="KSO_WM_TEMPLATE_INDEX" val="20233247"/>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VIRTUALLY_FRAME" val="{&quot;height&quot;:321.05,&quot;left&quot;:159.45,&quot;top&quot;:130.95,&quot;width&quot;:643.4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theme_color_indexes&quot;:[9,9,9,9,9,9]}"/>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21.05,&quot;left&quot;:159.45,&quot;top&quot;:130.95,&quot;width&quot;:643.45}"/>
  <p:tag name="KSO_WM_UNIT_HIGHLIGHT" val="0"/>
  <p:tag name="KSO_WM_UNIT_COMPATIBLE" val="0"/>
  <p:tag name="KSO_WM_UNIT_DIAGRAM_ISNUMVISUAL" val="0"/>
  <p:tag name="KSO_WM_UNIT_DIAGRAM_ISREFERUNIT" val="0"/>
  <p:tag name="KSO_WM_UNIT_ID" val="diagram20233247_3*l_h_f*1_4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DIAGRAM_USE_COLOR_VALUE" val="{&quot;color_scheme&quot;:1,&quot;theme_color_indexes&quot;:[9,9,9,9,9,9]}"/>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1"/>
  <p:tag name="KSO_WM_TEMPLATE_CATEGORY" val="diagram"/>
  <p:tag name="KSO_WM_TEMPLATE_INDEX" val="20233247"/>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21.05,&quot;left&quot;:159.45,&quot;top&quot;:130.95,&quot;width&quot;:643.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theme_color_indexes&quot;:[9,9,9,9,9,9]}"/>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1577</Words>
  <Application>Microsoft Office PowerPoint</Application>
  <PresentationFormat>宽屏</PresentationFormat>
  <Paragraphs>192</Paragraphs>
  <Slides>24</Slides>
  <Notes>24</Notes>
  <HiddenSlides>0</HiddenSlides>
  <MMClips>2</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24</vt:i4>
      </vt:variant>
    </vt:vector>
  </HeadingPairs>
  <TitlesOfParts>
    <vt:vector size="40" baseType="lpstr">
      <vt:lpstr>汉仪雅酷黑 85W</vt:lpstr>
      <vt:lpstr>方正水柱简体</vt:lpstr>
      <vt:lpstr>MiSans Normal</vt:lpstr>
      <vt:lpstr>Arial</vt:lpstr>
      <vt:lpstr>楷体</vt:lpstr>
      <vt:lpstr>Calibri</vt:lpstr>
      <vt:lpstr>微软雅黑</vt:lpstr>
      <vt:lpstr>黑体</vt:lpstr>
      <vt:lpstr>华文琥珀</vt:lpstr>
      <vt:lpstr>等线</vt:lpstr>
      <vt:lpstr>方正姚体简体</vt:lpstr>
      <vt:lpstr>方正小标宋简体</vt:lpstr>
      <vt:lpstr>汉仪晓波舒黑简</vt:lpstr>
      <vt:lpstr>宋体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7下4单元项目3课件</dc:title>
  <dc:creator>叶菁菁</dc:creator>
  <cp:keywords>安徽初中信息科技</cp:keywords>
  <dc:description>安徽初中信息科技</dc:description>
  <cp:lastModifiedBy>Administrator</cp:lastModifiedBy>
  <cp:revision>193</cp:revision>
  <dcterms:created xsi:type="dcterms:W3CDTF">2021-03-10T08:28:00Z</dcterms:created>
  <dcterms:modified xsi:type="dcterms:W3CDTF">2025-02-08T00:58:37Z</dcterms:modified>
  <cp:category>互联网应用与创新</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6ECF15A022264F04853F4B37AAA14255_13</vt:lpwstr>
  </property>
</Properties>
</file>